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7" r:id="rId1"/>
  </p:sldMasterIdLst>
  <p:notesMasterIdLst>
    <p:notesMasterId r:id="rId68"/>
  </p:notesMasterIdLst>
  <p:handoutMasterIdLst>
    <p:handoutMasterId r:id="rId69"/>
  </p:handoutMasterIdLst>
  <p:sldIdLst>
    <p:sldId id="1145" r:id="rId2"/>
    <p:sldId id="1530" r:id="rId3"/>
    <p:sldId id="930" r:id="rId4"/>
    <p:sldId id="1379" r:id="rId5"/>
    <p:sldId id="1540" r:id="rId6"/>
    <p:sldId id="1552" r:id="rId7"/>
    <p:sldId id="1553" r:id="rId8"/>
    <p:sldId id="1554" r:id="rId9"/>
    <p:sldId id="1555" r:id="rId10"/>
    <p:sldId id="1556" r:id="rId11"/>
    <p:sldId id="1557" r:id="rId12"/>
    <p:sldId id="1558" r:id="rId13"/>
    <p:sldId id="1559" r:id="rId14"/>
    <p:sldId id="1560" r:id="rId15"/>
    <p:sldId id="1561" r:id="rId16"/>
    <p:sldId id="1538" r:id="rId17"/>
    <p:sldId id="1539" r:id="rId18"/>
    <p:sldId id="1378" r:id="rId19"/>
    <p:sldId id="1380" r:id="rId20"/>
    <p:sldId id="1381" r:id="rId21"/>
    <p:sldId id="1382" r:id="rId22"/>
    <p:sldId id="1456" r:id="rId23"/>
    <p:sldId id="1498" r:id="rId24"/>
    <p:sldId id="1499" r:id="rId25"/>
    <p:sldId id="1500" r:id="rId26"/>
    <p:sldId id="1501" r:id="rId27"/>
    <p:sldId id="1543" r:id="rId28"/>
    <p:sldId id="1545" r:id="rId29"/>
    <p:sldId id="1544" r:id="rId30"/>
    <p:sldId id="1455" r:id="rId31"/>
    <p:sldId id="1463" r:id="rId32"/>
    <p:sldId id="1464" r:id="rId33"/>
    <p:sldId id="1388" r:id="rId34"/>
    <p:sldId id="1389" r:id="rId35"/>
    <p:sldId id="1390" r:id="rId36"/>
    <p:sldId id="1546" r:id="rId37"/>
    <p:sldId id="1547" r:id="rId38"/>
    <p:sldId id="1548" r:id="rId39"/>
    <p:sldId id="1395" r:id="rId40"/>
    <p:sldId id="1396" r:id="rId41"/>
    <p:sldId id="1397" r:id="rId42"/>
    <p:sldId id="1549" r:id="rId43"/>
    <p:sldId id="1550" r:id="rId44"/>
    <p:sldId id="1551" r:id="rId45"/>
    <p:sldId id="1401" r:id="rId46"/>
    <p:sldId id="1402" r:id="rId47"/>
    <p:sldId id="1403" r:id="rId48"/>
    <p:sldId id="1404" r:id="rId49"/>
    <p:sldId id="1534" r:id="rId50"/>
    <p:sldId id="1535" r:id="rId51"/>
    <p:sldId id="1537" r:id="rId52"/>
    <p:sldId id="1536" r:id="rId53"/>
    <p:sldId id="1453" r:id="rId54"/>
    <p:sldId id="1454" r:id="rId55"/>
    <p:sldId id="1508" r:id="rId56"/>
    <p:sldId id="1509" r:id="rId57"/>
    <p:sldId id="1510" r:id="rId58"/>
    <p:sldId id="1511" r:id="rId59"/>
    <p:sldId id="1512" r:id="rId60"/>
    <p:sldId id="1562" r:id="rId61"/>
    <p:sldId id="1533" r:id="rId62"/>
    <p:sldId id="1405" r:id="rId63"/>
    <p:sldId id="1406" r:id="rId64"/>
    <p:sldId id="1222" r:id="rId65"/>
    <p:sldId id="1035" r:id="rId66"/>
    <p:sldId id="1374" r:id="rId67"/>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FF6600"/>
    <a:srgbClr val="3333CC"/>
    <a:srgbClr val="FFBCAF"/>
    <a:srgbClr val="CCFFFF"/>
    <a:srgbClr val="333399"/>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9739" autoAdjust="0"/>
    <p:restoredTop sz="75349" autoAdjust="0"/>
  </p:normalViewPr>
  <p:slideViewPr>
    <p:cSldViewPr>
      <p:cViewPr varScale="1">
        <p:scale>
          <a:sx n="67" d="100"/>
          <a:sy n="67" d="100"/>
        </p:scale>
        <p:origin x="582" y="2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506" tIns="48253" rIns="96506" bIns="48253" numCol="1" anchor="t" anchorCtr="0" compatLnSpc="1">
            <a:prstTxWarp prst="textNoShape">
              <a:avLst/>
            </a:prstTxWarp>
          </a:bodyPr>
          <a:lstStyle>
            <a:lvl1pPr eaLnBrk="1" hangingPunct="1">
              <a:defRPr sz="1300">
                <a:latin typeface="Arial" pitchFamily="34" charset="0"/>
                <a:ea typeface="宋体" pitchFamily="2" charset="-122"/>
                <a:cs typeface="+mn-cs"/>
              </a:defRPr>
            </a:lvl1pPr>
          </a:lstStyle>
          <a:p>
            <a:pPr>
              <a:defRPr/>
            </a:pPr>
            <a:endParaRPr lang="en-US" altLang="zh-CN"/>
          </a:p>
        </p:txBody>
      </p:sp>
      <p:sp>
        <p:nvSpPr>
          <p:cNvPr id="6147"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6506" tIns="48253" rIns="96506" bIns="48253" numCol="1" anchor="t" anchorCtr="0" compatLnSpc="1">
            <a:prstTxWarp prst="textNoShape">
              <a:avLst/>
            </a:prstTxWarp>
          </a:bodyPr>
          <a:lstStyle>
            <a:lvl1pPr algn="r" eaLnBrk="1" hangingPunct="1">
              <a:defRPr sz="1300">
                <a:latin typeface="Arial" pitchFamily="34" charset="0"/>
                <a:ea typeface="宋体" pitchFamily="2" charset="-122"/>
                <a:cs typeface="+mn-cs"/>
              </a:defRPr>
            </a:lvl1pPr>
          </a:lstStyle>
          <a:p>
            <a:pPr>
              <a:defRPr/>
            </a:pPr>
            <a:endParaRPr lang="en-US" altLang="zh-CN"/>
          </a:p>
        </p:txBody>
      </p:sp>
      <p:sp>
        <p:nvSpPr>
          <p:cNvPr id="6148"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6506" tIns="48253" rIns="96506" bIns="48253" numCol="1" anchor="b" anchorCtr="0" compatLnSpc="1">
            <a:prstTxWarp prst="textNoShape">
              <a:avLst/>
            </a:prstTxWarp>
          </a:bodyPr>
          <a:lstStyle>
            <a:lvl1pPr eaLnBrk="1" hangingPunct="1">
              <a:defRPr sz="1300">
                <a:latin typeface="Arial" pitchFamily="34" charset="0"/>
                <a:ea typeface="宋体" pitchFamily="2" charset="-122"/>
                <a:cs typeface="+mn-cs"/>
              </a:defRPr>
            </a:lvl1pPr>
          </a:lstStyle>
          <a:p>
            <a:pPr>
              <a:defRPr/>
            </a:pPr>
            <a:endParaRPr lang="en-US" altLang="zh-CN"/>
          </a:p>
        </p:txBody>
      </p:sp>
      <p:sp>
        <p:nvSpPr>
          <p:cNvPr id="6149"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6506" tIns="48253" rIns="96506" bIns="48253" numCol="1" anchor="b" anchorCtr="0" compatLnSpc="1">
            <a:prstTxWarp prst="textNoShape">
              <a:avLst/>
            </a:prstTxWarp>
          </a:bodyPr>
          <a:lstStyle>
            <a:lvl1pPr algn="r" eaLnBrk="1" hangingPunct="1">
              <a:defRPr sz="1300"/>
            </a:lvl1pPr>
          </a:lstStyle>
          <a:p>
            <a:pPr>
              <a:defRPr/>
            </a:pPr>
            <a:fld id="{5C487A2E-8D5E-447B-8288-CDA44A0097A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506" tIns="48253" rIns="96506" bIns="48253" numCol="1" anchor="t" anchorCtr="0" compatLnSpc="1">
            <a:prstTxWarp prst="textNoShape">
              <a:avLst/>
            </a:prstTxWarp>
          </a:bodyPr>
          <a:lstStyle>
            <a:lvl1pPr eaLnBrk="1" hangingPunct="1">
              <a:defRPr sz="1300">
                <a:latin typeface="Arial" pitchFamily="34" charset="0"/>
                <a:ea typeface="宋体" pitchFamily="2" charset="-122"/>
                <a:cs typeface="+mn-cs"/>
              </a:defRPr>
            </a:lvl1pPr>
          </a:lstStyle>
          <a:p>
            <a:pPr>
              <a:defRPr/>
            </a:pPr>
            <a:endParaRPr lang="en-US" altLang="zh-CN"/>
          </a:p>
        </p:txBody>
      </p:sp>
      <p:sp>
        <p:nvSpPr>
          <p:cNvPr id="115715"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6506" tIns="48253" rIns="96506" bIns="48253" numCol="1" anchor="t" anchorCtr="0" compatLnSpc="1">
            <a:prstTxWarp prst="textNoShape">
              <a:avLst/>
            </a:prstTxWarp>
          </a:bodyPr>
          <a:lstStyle>
            <a:lvl1pPr algn="r" eaLnBrk="1" hangingPunct="1">
              <a:defRPr sz="1300">
                <a:latin typeface="Arial" pitchFamily="34" charset="0"/>
                <a:ea typeface="宋体" pitchFamily="2" charset="-122"/>
                <a:cs typeface="+mn-cs"/>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7" name="Rectangle 5"/>
          <p:cNvSpPr>
            <a:spLocks noGrp="1" noChangeArrowheads="1"/>
          </p:cNvSpPr>
          <p:nvPr>
            <p:ph type="body" sz="quarter" idx="3"/>
          </p:nvPr>
        </p:nvSpPr>
        <p:spPr bwMode="auto">
          <a:xfrm>
            <a:off x="711200" y="4862513"/>
            <a:ext cx="5676900" cy="4603750"/>
          </a:xfrm>
          <a:prstGeom prst="rect">
            <a:avLst/>
          </a:prstGeom>
          <a:noFill/>
          <a:ln w="9525">
            <a:noFill/>
            <a:miter lim="800000"/>
            <a:headEnd/>
            <a:tailEnd/>
          </a:ln>
          <a:effectLst/>
        </p:spPr>
        <p:txBody>
          <a:bodyPr vert="horz" wrap="square" lIns="96506" tIns="48253" rIns="96506" bIns="48253"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571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6506" tIns="48253" rIns="96506" bIns="48253" numCol="1" anchor="b" anchorCtr="0" compatLnSpc="1">
            <a:prstTxWarp prst="textNoShape">
              <a:avLst/>
            </a:prstTxWarp>
          </a:bodyPr>
          <a:lstStyle>
            <a:lvl1pPr eaLnBrk="1" hangingPunct="1">
              <a:defRPr sz="1300">
                <a:latin typeface="Arial" pitchFamily="34" charset="0"/>
                <a:ea typeface="宋体" pitchFamily="2" charset="-122"/>
                <a:cs typeface="+mn-cs"/>
              </a:defRPr>
            </a:lvl1pPr>
          </a:lstStyle>
          <a:p>
            <a:pPr>
              <a:defRPr/>
            </a:pPr>
            <a:endParaRPr lang="en-US" altLang="zh-CN"/>
          </a:p>
        </p:txBody>
      </p:sp>
      <p:sp>
        <p:nvSpPr>
          <p:cNvPr id="11571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6506" tIns="48253" rIns="96506" bIns="48253" numCol="1" anchor="b" anchorCtr="0" compatLnSpc="1">
            <a:prstTxWarp prst="textNoShape">
              <a:avLst/>
            </a:prstTxWarp>
          </a:bodyPr>
          <a:lstStyle>
            <a:lvl1pPr algn="r" eaLnBrk="1" hangingPunct="1">
              <a:defRPr sz="1300"/>
            </a:lvl1pPr>
          </a:lstStyle>
          <a:p>
            <a:pPr>
              <a:defRPr/>
            </a:pPr>
            <a:fld id="{5365CB3C-63BF-4C87-9A01-A03518438D2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txBox="1">
            <a:spLocks noGrp="1" noChangeArrowheads="1"/>
          </p:cNvSpPr>
          <p:nvPr/>
        </p:nvSpPr>
        <p:spPr bwMode="auto">
          <a:xfrm>
            <a:off x="4022725" y="972185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5" tIns="49516" rIns="99035" bIns="49516" anchor="b"/>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lgn="r">
              <a:spcBef>
                <a:spcPct val="0"/>
              </a:spcBef>
            </a:pPr>
            <a:fld id="{6765AB36-DE49-476A-AD1E-074B398C8492}" type="slidenum">
              <a:rPr kumimoji="0" lang="en-US" altLang="zh-CN">
                <a:latin typeface="Times New Roman" panose="02020603050405020304" pitchFamily="18" charset="0"/>
              </a:rPr>
              <a:pPr algn="r">
                <a:spcBef>
                  <a:spcPct val="0"/>
                </a:spcBef>
              </a:pPr>
              <a:t>2</a:t>
            </a:fld>
            <a:endParaRPr kumimoji="0" lang="en-US" altLang="zh-CN">
              <a:latin typeface="Times New Roman" panose="02020603050405020304" pitchFamily="18" charset="0"/>
            </a:endParaRPr>
          </a:p>
        </p:txBody>
      </p:sp>
      <p:sp>
        <p:nvSpPr>
          <p:cNvPr id="7171" name="Rectangle 2"/>
          <p:cNvSpPr>
            <a:spLocks noGrp="1" noRot="1" noChangeAspect="1" noChangeArrowheads="1" noTextEdit="1"/>
          </p:cNvSpPr>
          <p:nvPr>
            <p:ph type="sldImg"/>
          </p:nvPr>
        </p:nvSpPr>
        <p:spPr>
          <a:xfrm>
            <a:off x="992188" y="765175"/>
            <a:ext cx="5118100" cy="3838575"/>
          </a:xfrm>
          <a:ln/>
        </p:spPr>
      </p:sp>
      <p:sp>
        <p:nvSpPr>
          <p:cNvPr id="7172" name="Rectangle 3"/>
          <p:cNvSpPr>
            <a:spLocks noGrp="1" noChangeArrowheads="1"/>
          </p:cNvSpPr>
          <p:nvPr>
            <p:ph type="body" idx="1"/>
          </p:nvPr>
        </p:nvSpPr>
        <p:spPr>
          <a:xfrm>
            <a:off x="946150" y="4860925"/>
            <a:ext cx="5207000" cy="46085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5" tIns="49516" rIns="99035" bIns="49516"/>
          <a:lstStyle/>
          <a:p>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solidFill>
                  <a:srgbClr val="0000FF"/>
                </a:solidFill>
                <a:cs typeface="Calibri" panose="020F0502020204030204" pitchFamily="34" charset="0"/>
              </a:rPr>
              <a:t>慢启动</a:t>
            </a:r>
            <a:r>
              <a:rPr lang="en-US" altLang="zh-CN" smtClean="0">
                <a:solidFill>
                  <a:srgbClr val="0000FF"/>
                </a:solidFill>
                <a:cs typeface="Calibri" panose="020F0502020204030204" pitchFamily="34" charset="0"/>
              </a:rPr>
              <a:t>(</a:t>
            </a:r>
            <a:r>
              <a:rPr lang="zh-CN" altLang="en-US" smtClean="0">
                <a:solidFill>
                  <a:srgbClr val="0000FF"/>
                </a:solidFill>
                <a:cs typeface="Calibri" panose="020F0502020204030204" pitchFamily="34" charset="0"/>
              </a:rPr>
              <a:t>较小的</a:t>
            </a:r>
            <a:r>
              <a:rPr lang="en-US" altLang="zh-CN" smtClean="0">
                <a:solidFill>
                  <a:srgbClr val="0000FF"/>
                </a:solidFill>
                <a:cs typeface="Calibri" panose="020F0502020204030204" pitchFamily="34" charset="0"/>
              </a:rPr>
              <a:t>CWND)</a:t>
            </a:r>
            <a:r>
              <a:rPr lang="zh-CN" altLang="en-US" smtClean="0">
                <a:solidFill>
                  <a:srgbClr val="0000FF"/>
                </a:solidFill>
                <a:cs typeface="Calibri" panose="020F0502020204030204" pitchFamily="34" charset="0"/>
              </a:rPr>
              <a:t>避免网络过载</a:t>
            </a:r>
            <a:endParaRPr lang="en-US" altLang="zh-CN" smtClean="0">
              <a:solidFill>
                <a:srgbClr val="0000FF"/>
              </a:solidFill>
              <a:cs typeface="Calibri" panose="020F0502020204030204" pitchFamily="34" charset="0"/>
            </a:endParaRPr>
          </a:p>
          <a:p>
            <a:r>
              <a:rPr lang="zh-CN" altLang="en-US" smtClean="0">
                <a:solidFill>
                  <a:srgbClr val="0000FF"/>
                </a:solidFill>
                <a:cs typeface="Calibri" panose="020F0502020204030204" pitchFamily="34" charset="0"/>
              </a:rPr>
              <a:t>慢启动其实是指数级增加拥塞窗口的大小</a:t>
            </a:r>
            <a:endParaRPr lang="zh-CN" altLang="en-US" smtClean="0"/>
          </a:p>
        </p:txBody>
      </p:sp>
      <p:sp>
        <p:nvSpPr>
          <p:cNvPr id="614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A7253DA-601C-45E1-A0F3-11E501573528}" type="slidenum">
              <a:rPr lang="en-US" altLang="zh-CN" smtClean="0"/>
              <a:pPr/>
              <a:t>37</a:t>
            </a:fld>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455F93B-5449-478B-BAF3-6CA0DB11C398}" type="slidenum">
              <a:rPr kumimoji="0" lang="en-US" altLang="zh-CN" sz="1300" smtClean="0"/>
              <a:pPr>
                <a:spcBef>
                  <a:spcPct val="0"/>
                </a:spcBef>
              </a:pPr>
              <a:t>39</a:t>
            </a:fld>
            <a:endParaRPr kumimoji="0" lang="en-US" altLang="zh-CN" sz="1300"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946150" y="4862513"/>
            <a:ext cx="5207000" cy="46053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anose="02020603050405020304" pitchFamily="18" charset="0"/>
              <a:ea typeface="MS PGothic"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F91FF4A-2FBA-41EB-9729-9C46806BA86F}" type="slidenum">
              <a:rPr kumimoji="0" lang="en-US" altLang="zh-CN" sz="1300" smtClean="0"/>
              <a:pPr>
                <a:spcBef>
                  <a:spcPct val="0"/>
                </a:spcBef>
              </a:pPr>
              <a:t>41</a:t>
            </a:fld>
            <a:endParaRPr kumimoji="0" lang="en-US" altLang="zh-CN" sz="130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anose="02020603050405020304" pitchFamily="18" charset="0"/>
              <a:ea typeface="MS PGothic"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ln/>
        </p:spPr>
      </p:sp>
      <p:sp>
        <p:nvSpPr>
          <p:cNvPr id="706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400" smtClean="0"/>
              <a:t>原始重传的问题</a:t>
            </a:r>
            <a:endParaRPr lang="zh-CN" altLang="zh-CN" sz="2400" smtClean="0"/>
          </a:p>
          <a:p>
            <a:pPr lvl="1" eaLnBrk="1" hangingPunct="1"/>
            <a:r>
              <a:rPr lang="zh-CN" altLang="en-US" sz="2400" smtClean="0"/>
              <a:t>等待超时时会有很长一段时间连接无效</a:t>
            </a:r>
            <a:endParaRPr lang="zh-CN" altLang="zh-CN" sz="2400" smtClean="0"/>
          </a:p>
          <a:p>
            <a:pPr lvl="1" eaLnBrk="1" hangingPunct="1"/>
            <a:r>
              <a:rPr lang="zh-CN" altLang="en-US" sz="2400" smtClean="0"/>
              <a:t>知道第一个分组丢失</a:t>
            </a:r>
            <a:endParaRPr lang="zh-CN" altLang="zh-CN" sz="2400" smtClean="0"/>
          </a:p>
          <a:p>
            <a:pPr eaLnBrk="1" hangingPunct="1"/>
            <a:endParaRPr lang="zh-CN" altLang="zh-CN" sz="2800" smtClean="0"/>
          </a:p>
          <a:p>
            <a:pPr eaLnBrk="1" hangingPunct="1"/>
            <a:r>
              <a:rPr lang="zh-CN" altLang="en-US" sz="2400" smtClean="0"/>
              <a:t>动机</a:t>
            </a:r>
            <a:endParaRPr lang="en-US" altLang="zh-CN" sz="2400" smtClean="0"/>
          </a:p>
          <a:p>
            <a:pPr lvl="1" eaLnBrk="1" hangingPunct="1"/>
            <a:r>
              <a:rPr lang="zh-CN" altLang="en-US" sz="2400" smtClean="0"/>
              <a:t>观测重复</a:t>
            </a:r>
            <a:r>
              <a:rPr lang="en-US" altLang="zh-CN" sz="2400" smtClean="0"/>
              <a:t>ACKs</a:t>
            </a:r>
            <a:endParaRPr lang="zh-CN" altLang="zh-CN" sz="2400" smtClean="0"/>
          </a:p>
          <a:p>
            <a:pPr lvl="2" eaLnBrk="1" hangingPunct="1"/>
            <a:r>
              <a:rPr lang="zh-CN" altLang="en-US" sz="2400" smtClean="0"/>
              <a:t>分组丢失</a:t>
            </a:r>
            <a:endParaRPr lang="zh-CN" altLang="zh-CN" sz="2400" smtClean="0"/>
          </a:p>
          <a:p>
            <a:pPr lvl="2" eaLnBrk="1" hangingPunct="1"/>
            <a:r>
              <a:rPr lang="zh-CN" altLang="en-US" sz="2400" smtClean="0"/>
              <a:t>乱序到达</a:t>
            </a:r>
            <a:endParaRPr lang="zh-CN" altLang="zh-CN" sz="2400" smtClean="0"/>
          </a:p>
          <a:p>
            <a:pPr eaLnBrk="1" hangingPunct="1">
              <a:buFont typeface="Wingdings" panose="05000000000000000000" pitchFamily="2" charset="2"/>
              <a:buNone/>
            </a:pPr>
            <a:endParaRPr lang="zh-CN" altLang="zh-CN" sz="2800" smtClean="0"/>
          </a:p>
          <a:p>
            <a:pPr eaLnBrk="1" hangingPunct="1"/>
            <a:r>
              <a:rPr lang="zh-CN" altLang="en-US" sz="2400" smtClean="0"/>
              <a:t>解决方案</a:t>
            </a:r>
            <a:endParaRPr lang="zh-CN" altLang="zh-CN" sz="2400" smtClean="0"/>
          </a:p>
          <a:p>
            <a:pPr lvl="1" eaLnBrk="1" hangingPunct="1"/>
            <a:r>
              <a:rPr lang="zh-CN" altLang="en-US" sz="2400" smtClean="0"/>
              <a:t>快速重传</a:t>
            </a:r>
            <a:r>
              <a:rPr lang="en-US" altLang="zh-CN" sz="2400" smtClean="0"/>
              <a:t>: </a:t>
            </a:r>
            <a:r>
              <a:rPr lang="zh-CN" altLang="en-US" sz="2400" smtClean="0"/>
              <a:t>如果源端收到三个重复的</a:t>
            </a:r>
            <a:r>
              <a:rPr lang="en-US" altLang="zh-CN" sz="2400" smtClean="0"/>
              <a:t>ACKs</a:t>
            </a:r>
            <a:r>
              <a:rPr lang="zh-CN" altLang="en-US" sz="2400" smtClean="0"/>
              <a:t>则不需要等待超时而快速重传</a:t>
            </a:r>
            <a:endParaRPr lang="zh-CN" altLang="zh-CN" sz="2400" smtClean="0"/>
          </a:p>
          <a:p>
            <a:endParaRPr lang="zh-CN" altLang="en-US" smtClean="0"/>
          </a:p>
        </p:txBody>
      </p:sp>
      <p:sp>
        <p:nvSpPr>
          <p:cNvPr id="706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5FFFC3F-6834-473F-BDBB-2FE20774A8C9}" type="slidenum">
              <a:rPr lang="en-US" altLang="zh-CN" smtClean="0"/>
              <a:pPr/>
              <a:t>43</a:t>
            </a:fld>
            <a:endParaRPr lang="en-US"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400" smtClean="0"/>
              <a:t>先前</a:t>
            </a:r>
            <a:r>
              <a:rPr lang="en-US" altLang="zh-CN" sz="2400" smtClean="0"/>
              <a:t>, </a:t>
            </a:r>
            <a:r>
              <a:rPr lang="zh-CN" altLang="en-US" sz="2400" smtClean="0"/>
              <a:t>快速重传后慢启动</a:t>
            </a:r>
            <a:endParaRPr lang="en-US" altLang="zh-CN" sz="2800" smtClean="0"/>
          </a:p>
          <a:p>
            <a:pPr eaLnBrk="1" hangingPunct="1"/>
            <a:r>
              <a:rPr lang="zh-CN" altLang="en-US" sz="2400" smtClean="0"/>
              <a:t>快速恢复</a:t>
            </a:r>
            <a:endParaRPr lang="en-US" altLang="zh-CN" sz="2400" smtClean="0"/>
          </a:p>
          <a:p>
            <a:pPr lvl="1" eaLnBrk="1" hangingPunct="1"/>
            <a:r>
              <a:rPr lang="zh-CN" altLang="en-US" sz="2400" smtClean="0"/>
              <a:t>去除快速重传与累次增加之间的慢启动阶段</a:t>
            </a:r>
            <a:endParaRPr lang="en-US" altLang="zh-CN" sz="2400" smtClean="0"/>
          </a:p>
          <a:p>
            <a:pPr lvl="1" eaLnBrk="1" hangingPunct="1"/>
            <a:r>
              <a:rPr lang="zh-CN" altLang="en-US" sz="2400" smtClean="0"/>
              <a:t>设置</a:t>
            </a:r>
            <a:r>
              <a:rPr lang="en-US" altLang="zh-CN" sz="2400" smtClean="0"/>
              <a:t> </a:t>
            </a:r>
            <a:r>
              <a:rPr lang="en-US" altLang="zh-CN" sz="2400" smtClean="0">
                <a:solidFill>
                  <a:srgbClr val="0000CC"/>
                </a:solidFill>
              </a:rPr>
              <a:t>CongestionWindow</a:t>
            </a:r>
            <a:r>
              <a:rPr lang="en-US" altLang="zh-CN" sz="2400" smtClean="0"/>
              <a:t> </a:t>
            </a:r>
            <a:r>
              <a:rPr lang="zh-CN" altLang="en-US" sz="2400" smtClean="0"/>
              <a:t>为先前的一半</a:t>
            </a:r>
            <a:r>
              <a:rPr lang="en-US" altLang="zh-CN" sz="2400" smtClean="0"/>
              <a:t> (</a:t>
            </a:r>
            <a:r>
              <a:rPr lang="zh-CN" altLang="en-US" sz="2400" smtClean="0"/>
              <a:t>成倍较少</a:t>
            </a:r>
            <a:r>
              <a:rPr lang="en-US" altLang="zh-CN" sz="2400" smtClean="0"/>
              <a:t>)</a:t>
            </a:r>
          </a:p>
          <a:p>
            <a:endParaRPr lang="zh-CN" altLang="en-US" smtClean="0"/>
          </a:p>
        </p:txBody>
      </p:sp>
      <p:sp>
        <p:nvSpPr>
          <p:cNvPr id="727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F7622FB-5D1C-4FCC-A8B8-739B61CD301D}" type="slidenum">
              <a:rPr lang="en-US" altLang="zh-CN" smtClean="0"/>
              <a:pPr/>
              <a:t>44</a:t>
            </a:fld>
            <a:endParaRPr lang="en-US"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fontScale="32500" lnSpcReduction="20000"/>
          </a:bodyPr>
          <a:lstStyle/>
          <a:p>
            <a:pPr lvl="1">
              <a:defRPr/>
            </a:pPr>
            <a:r>
              <a:rPr lang="en-US" altLang="zh-CN" sz="2400" dirty="0" smtClean="0"/>
              <a:t>The first mechanism was developed for use on the Digital Network Architecture (DNA), a connectionless network with a connection-oriented transport protocol. </a:t>
            </a:r>
          </a:p>
          <a:p>
            <a:pPr lvl="1">
              <a:defRPr/>
            </a:pPr>
            <a:r>
              <a:rPr lang="en-US" altLang="zh-CN" sz="2400" dirty="0" smtClean="0"/>
              <a:t>This mechanism could, therefore, also be applied to TCP and IP.</a:t>
            </a:r>
          </a:p>
          <a:p>
            <a:pPr lvl="1">
              <a:defRPr/>
            </a:pPr>
            <a:r>
              <a:rPr lang="en-US" altLang="zh-CN" sz="2400" dirty="0" smtClean="0"/>
              <a:t>As noted above, the idea here is to more evenly split the responsibility for congestion control between the routers and the end nodes. </a:t>
            </a:r>
          </a:p>
          <a:p>
            <a:pPr>
              <a:defRPr/>
            </a:pPr>
            <a:endParaRPr lang="en-US" altLang="zh-CN" dirty="0" smtClean="0"/>
          </a:p>
          <a:p>
            <a:pPr lvl="1">
              <a:defRPr/>
            </a:pPr>
            <a:r>
              <a:rPr lang="en-US" altLang="zh-CN" sz="2400" dirty="0" smtClean="0"/>
              <a:t>Each router monitors the load it is experiencing and explicitly notifies the end nodes when congestion is about to occur. </a:t>
            </a:r>
          </a:p>
          <a:p>
            <a:pPr lvl="1">
              <a:defRPr/>
            </a:pPr>
            <a:r>
              <a:rPr lang="en-US" altLang="zh-CN" sz="2400" dirty="0" smtClean="0"/>
              <a:t>This notification is implemented by setting a binary congestion bit in the packets that flow through the router; hence the name </a:t>
            </a:r>
            <a:r>
              <a:rPr lang="en-US" altLang="zh-CN" sz="2400" dirty="0" err="1" smtClean="0"/>
              <a:t>DECbit</a:t>
            </a:r>
            <a:r>
              <a:rPr lang="en-US" altLang="zh-CN" sz="2400" dirty="0" smtClean="0"/>
              <a:t>. </a:t>
            </a:r>
          </a:p>
          <a:p>
            <a:pPr lvl="1">
              <a:defRPr/>
            </a:pPr>
            <a:r>
              <a:rPr lang="en-US" altLang="zh-CN" sz="2400" dirty="0" smtClean="0"/>
              <a:t>The destination host then copies this congestion bit into the ACK it sends back to the source. </a:t>
            </a:r>
          </a:p>
          <a:p>
            <a:pPr lvl="1">
              <a:defRPr/>
            </a:pPr>
            <a:r>
              <a:rPr lang="en-US" altLang="zh-CN" sz="2400" dirty="0" smtClean="0"/>
              <a:t>Finally, the source adjusts its sending rate so as to avoid congestion</a:t>
            </a:r>
          </a:p>
          <a:p>
            <a:pPr>
              <a:defRPr/>
            </a:pPr>
            <a:endParaRPr lang="en-US" altLang="zh-CN" dirty="0" smtClean="0"/>
          </a:p>
          <a:p>
            <a:pPr lvl="1">
              <a:defRPr/>
            </a:pPr>
            <a:r>
              <a:rPr lang="en-US" altLang="zh-CN" sz="2400" dirty="0" smtClean="0"/>
              <a:t>A single congestion bit is added to the packet header. A router sets this bit in a packet if its average queue length is greater than or equal to 1 at the time the packet arrives. </a:t>
            </a:r>
          </a:p>
          <a:p>
            <a:pPr lvl="1">
              <a:defRPr/>
            </a:pPr>
            <a:r>
              <a:rPr lang="en-US" altLang="zh-CN" sz="2400" dirty="0" smtClean="0"/>
              <a:t>This average queue length is measured over a time interval that spans the last </a:t>
            </a:r>
            <a:r>
              <a:rPr lang="en-US" altLang="zh-CN" sz="2400" dirty="0" err="1" smtClean="0"/>
              <a:t>busy+idle</a:t>
            </a:r>
            <a:r>
              <a:rPr lang="en-US" altLang="zh-CN" sz="2400" dirty="0" smtClean="0"/>
              <a:t> cycle, plus the current busy cycle. </a:t>
            </a:r>
          </a:p>
          <a:p>
            <a:pPr>
              <a:defRPr/>
            </a:pPr>
            <a:endParaRPr lang="en-US" altLang="zh-CN" dirty="0" smtClean="0"/>
          </a:p>
          <a:p>
            <a:pPr lvl="1">
              <a:defRPr/>
            </a:pPr>
            <a:r>
              <a:rPr lang="en-US" altLang="zh-CN" sz="2400" dirty="0" smtClean="0"/>
              <a:t>Essentially, the router calculates the area under the curve and divides this value by the time interval to compute the average queue length. </a:t>
            </a:r>
          </a:p>
          <a:p>
            <a:pPr lvl="1">
              <a:defRPr/>
            </a:pPr>
            <a:r>
              <a:rPr lang="en-US" altLang="zh-CN" sz="2400" dirty="0" smtClean="0"/>
              <a:t>Using a queue length of 1 as the trigger for setting the congestion bit is a trade-off between significant queuing (and hence higher throughput) and increased idle time (and hence lower delay). </a:t>
            </a:r>
          </a:p>
          <a:p>
            <a:pPr lvl="1">
              <a:defRPr/>
            </a:pPr>
            <a:r>
              <a:rPr lang="en-US" altLang="zh-CN" sz="2400" dirty="0" smtClean="0"/>
              <a:t>In other words, a queue length of 1 seems to optimize the power function.</a:t>
            </a:r>
          </a:p>
          <a:p>
            <a:pPr>
              <a:defRPr/>
            </a:pPr>
            <a:endParaRPr lang="en-US" altLang="zh-CN" dirty="0" smtClean="0"/>
          </a:p>
          <a:p>
            <a:pPr lvl="1">
              <a:defRPr/>
            </a:pPr>
            <a:r>
              <a:rPr lang="en-US" altLang="zh-CN" sz="2400" dirty="0" smtClean="0"/>
              <a:t>The source records how many of its packets resulted in some router setting the congestion bit. </a:t>
            </a:r>
          </a:p>
          <a:p>
            <a:pPr lvl="1">
              <a:defRPr/>
            </a:pPr>
            <a:r>
              <a:rPr lang="en-US" altLang="zh-CN" sz="2400" dirty="0" smtClean="0"/>
              <a:t>In particular, the source maintains a congestion window, just as in TCP, and watches to see what fraction of the last window’s worth of packets resulted in the bit being set. </a:t>
            </a:r>
          </a:p>
          <a:p>
            <a:pPr>
              <a:defRPr/>
            </a:pPr>
            <a:endParaRPr lang="en-US" altLang="zh-CN" dirty="0" smtClean="0"/>
          </a:p>
          <a:p>
            <a:pPr>
              <a:defRPr/>
            </a:pPr>
            <a:endParaRPr lang="en-US" altLang="zh-CN" dirty="0" smtClean="0"/>
          </a:p>
          <a:p>
            <a:pPr lvl="1">
              <a:defRPr/>
            </a:pPr>
            <a:r>
              <a:rPr lang="en-US" altLang="zh-CN" sz="2400" dirty="0" smtClean="0"/>
              <a:t>If less than 50% of the packets had the bit set, then the source increases its congestion window by one packet. </a:t>
            </a:r>
          </a:p>
          <a:p>
            <a:pPr lvl="1">
              <a:defRPr/>
            </a:pPr>
            <a:r>
              <a:rPr lang="en-US" altLang="zh-CN" sz="2400" dirty="0" smtClean="0"/>
              <a:t>If 50% or more of the last window’s worth of packets had the congestion bit set, then the source decreases its congestion window to 0.875 times the previous value. </a:t>
            </a:r>
          </a:p>
          <a:p>
            <a:pPr>
              <a:defRPr/>
            </a:pPr>
            <a:endParaRPr lang="en-US" altLang="zh-CN" dirty="0" smtClean="0"/>
          </a:p>
          <a:p>
            <a:pPr>
              <a:defRPr/>
            </a:pPr>
            <a:endParaRPr lang="en-US" altLang="zh-CN" dirty="0" smtClean="0"/>
          </a:p>
          <a:p>
            <a:pPr marL="0" lvl="1">
              <a:defRPr/>
            </a:pPr>
            <a:r>
              <a:rPr lang="en-US" altLang="zh-CN" sz="2400" dirty="0" smtClean="0"/>
              <a:t>The value 50% was chosen as the threshold based on analysis that showed it to correspond to the peak of the power curve. The “increase by 1, decrease by 0.875” rule was selected because additive increase/multiplicative decrease makes the mechanism stable.</a:t>
            </a:r>
          </a:p>
          <a:p>
            <a:pPr>
              <a:defRPr/>
            </a:pPr>
            <a:endParaRPr lang="zh-CN" altLang="en-US" dirty="0"/>
          </a:p>
        </p:txBody>
      </p:sp>
      <p:sp>
        <p:nvSpPr>
          <p:cNvPr id="849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E0D4EDE-FDCD-4FEB-8D0E-8E33444E171A}" type="slidenum">
              <a:rPr kumimoji="0" lang="en-US" altLang="zh-CN" sz="1300" smtClean="0"/>
              <a:pPr>
                <a:spcBef>
                  <a:spcPct val="0"/>
                </a:spcBef>
              </a:pPr>
              <a:t>55</a:t>
            </a:fld>
            <a:endParaRPr kumimoji="0" lang="en-US" altLang="zh-CN" sz="130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fontScale="25000" lnSpcReduction="20000"/>
          </a:bodyPr>
          <a:lstStyle/>
          <a:p>
            <a:pPr lvl="1">
              <a:defRPr/>
            </a:pPr>
            <a:r>
              <a:rPr lang="en-US" altLang="zh-CN" sz="2400" dirty="0" smtClean="0"/>
              <a:t>A second mechanism, called </a:t>
            </a:r>
            <a:r>
              <a:rPr lang="en-US" altLang="zh-CN" sz="2400" i="1" dirty="0" smtClean="0"/>
              <a:t>random early detection (RED), </a:t>
            </a:r>
            <a:r>
              <a:rPr lang="en-US" altLang="zh-CN" sz="2400" dirty="0" smtClean="0"/>
              <a:t>is similar to the </a:t>
            </a:r>
            <a:r>
              <a:rPr lang="en-US" altLang="zh-CN" sz="2400" dirty="0" err="1" smtClean="0"/>
              <a:t>DECbit</a:t>
            </a:r>
            <a:r>
              <a:rPr lang="en-US" altLang="zh-CN" sz="2400" dirty="0" smtClean="0"/>
              <a:t> scheme in that each router is programmed to monitor its own queue length, and when it detects that congestion is imminent, to notify the source to adjust its congestion window. RED, invented by Sally Floyd and Van Jacobson in the early 1990s, differs from the </a:t>
            </a:r>
            <a:r>
              <a:rPr lang="en-US" altLang="zh-CN" sz="2400" dirty="0" err="1" smtClean="0"/>
              <a:t>DECbit</a:t>
            </a:r>
            <a:r>
              <a:rPr lang="en-US" altLang="zh-CN" sz="2400" dirty="0" smtClean="0"/>
              <a:t> scheme in two major ways:</a:t>
            </a:r>
          </a:p>
          <a:p>
            <a:pPr lvl="1">
              <a:defRPr/>
            </a:pPr>
            <a:endParaRPr lang="en-US" altLang="zh-CN" sz="2400" dirty="0" smtClean="0"/>
          </a:p>
          <a:p>
            <a:pPr lvl="1">
              <a:defRPr/>
            </a:pPr>
            <a:endParaRPr lang="en-US" altLang="zh-CN" sz="2400" dirty="0" smtClean="0"/>
          </a:p>
          <a:p>
            <a:pPr lvl="1">
              <a:defRPr/>
            </a:pPr>
            <a:r>
              <a:rPr lang="en-US" altLang="zh-CN" sz="2400" dirty="0" smtClean="0"/>
              <a:t>The first is that rather than explicitly sending a congestion notification message to the source, RED is most commonly implemented such that it </a:t>
            </a:r>
            <a:r>
              <a:rPr lang="en-US" altLang="zh-CN" sz="2400" i="1" dirty="0" smtClean="0"/>
              <a:t>implicitly notifies </a:t>
            </a:r>
            <a:r>
              <a:rPr lang="en-US" altLang="zh-CN" sz="2400" dirty="0" smtClean="0"/>
              <a:t>the source of congestion by dropping one of its packets. </a:t>
            </a:r>
          </a:p>
          <a:p>
            <a:pPr lvl="1">
              <a:defRPr/>
            </a:pPr>
            <a:r>
              <a:rPr lang="en-US" altLang="zh-CN" sz="2400" dirty="0" smtClean="0"/>
              <a:t>The source is, therefore, effectively notified by the subsequent timeout or duplicate ACK. </a:t>
            </a:r>
          </a:p>
          <a:p>
            <a:pPr lvl="1">
              <a:defRPr/>
            </a:pPr>
            <a:r>
              <a:rPr lang="en-US" altLang="zh-CN" sz="2400" dirty="0" smtClean="0"/>
              <a:t>RED is designed to be used in conjunction with TCP, which currently detects congestion by means of timeouts (or some other means of detecting packet loss such as duplicate ACKs). </a:t>
            </a:r>
          </a:p>
          <a:p>
            <a:pPr lvl="1">
              <a:defRPr/>
            </a:pPr>
            <a:endParaRPr lang="en-US" altLang="zh-CN" sz="2400" dirty="0" smtClean="0"/>
          </a:p>
          <a:p>
            <a:pPr lvl="1">
              <a:defRPr/>
            </a:pPr>
            <a:r>
              <a:rPr lang="en-US" altLang="zh-CN" sz="2400" dirty="0" smtClean="0"/>
              <a:t>As the “early” part of the RED acronym suggests, the gateway drops the packet earlier than it would have to, so as to notify the source that it should decrease its congestion window sooner than it would normally have. </a:t>
            </a:r>
          </a:p>
          <a:p>
            <a:pPr lvl="1">
              <a:defRPr/>
            </a:pPr>
            <a:r>
              <a:rPr lang="en-US" altLang="zh-CN" sz="2400" dirty="0" smtClean="0"/>
              <a:t>In other words, the router drops a few packets before it has exhausted its buffer space completely, so as to cause the source to slow down, with the hope that this will mean it does not have to drop lots of packets later on. </a:t>
            </a:r>
          </a:p>
          <a:p>
            <a:pPr lvl="1">
              <a:defRPr/>
            </a:pPr>
            <a:endParaRPr lang="en-US" altLang="zh-CN" sz="2400" dirty="0" smtClean="0"/>
          </a:p>
          <a:p>
            <a:pPr lvl="1">
              <a:defRPr/>
            </a:pPr>
            <a:r>
              <a:rPr lang="en-US" altLang="zh-CN" sz="2400" dirty="0" smtClean="0"/>
              <a:t>The second difference between RED and </a:t>
            </a:r>
            <a:r>
              <a:rPr lang="en-US" altLang="zh-CN" sz="2400" dirty="0" err="1" smtClean="0"/>
              <a:t>DECbit</a:t>
            </a:r>
            <a:r>
              <a:rPr lang="en-US" altLang="zh-CN" sz="2400" dirty="0" smtClean="0"/>
              <a:t> is in the details of how RED decides when to drop a packet and what packet it decides to drop. </a:t>
            </a:r>
          </a:p>
          <a:p>
            <a:pPr lvl="1">
              <a:defRPr/>
            </a:pPr>
            <a:r>
              <a:rPr lang="en-US" altLang="zh-CN" sz="2400" dirty="0" smtClean="0"/>
              <a:t>To understand the basic idea, consider a simple FIFO queue. Rather than wait for the queue to become completely full and then be forced to drop each arriving packet, we could decide to drop each arriving packet with some </a:t>
            </a:r>
            <a:r>
              <a:rPr lang="en-US" altLang="zh-CN" sz="2400" i="1" dirty="0" smtClean="0"/>
              <a:t>drop probability </a:t>
            </a:r>
            <a:r>
              <a:rPr lang="en-US" altLang="zh-CN" sz="2400" dirty="0" smtClean="0"/>
              <a:t>whenever the queue length exceeds some </a:t>
            </a:r>
            <a:r>
              <a:rPr lang="en-US" altLang="zh-CN" sz="2400" i="1" dirty="0" smtClean="0"/>
              <a:t>drop level. </a:t>
            </a:r>
          </a:p>
          <a:p>
            <a:pPr lvl="1">
              <a:defRPr/>
            </a:pPr>
            <a:r>
              <a:rPr lang="en-US" altLang="zh-CN" sz="2400" dirty="0" smtClean="0"/>
              <a:t>This idea</a:t>
            </a:r>
            <a:r>
              <a:rPr lang="en-US" altLang="zh-CN" sz="2400" i="1" dirty="0" smtClean="0"/>
              <a:t> </a:t>
            </a:r>
            <a:r>
              <a:rPr lang="en-US" altLang="zh-CN" sz="2400" dirty="0" smtClean="0"/>
              <a:t>is</a:t>
            </a:r>
            <a:r>
              <a:rPr lang="en-US" altLang="zh-CN" sz="2400" i="1" dirty="0" smtClean="0"/>
              <a:t> called early random drop. The RED algorithm defines the details of how to monitor the queue length and </a:t>
            </a:r>
            <a:r>
              <a:rPr lang="en-US" altLang="zh-CN" sz="2400" dirty="0" smtClean="0"/>
              <a:t>when to drop a packet.</a:t>
            </a:r>
          </a:p>
          <a:p>
            <a:pPr lvl="1">
              <a:defRPr/>
            </a:pPr>
            <a:endParaRPr lang="en-US" altLang="zh-CN" sz="2400" dirty="0" smtClean="0"/>
          </a:p>
          <a:p>
            <a:pPr lvl="1">
              <a:defRPr/>
            </a:pPr>
            <a:r>
              <a:rPr lang="en-US" altLang="zh-CN" sz="2000" dirty="0" smtClean="0"/>
              <a:t>Second, RED has two queue length thresholds that trigger certain activity: </a:t>
            </a:r>
            <a:r>
              <a:rPr lang="en-US" altLang="zh-CN" sz="2000" dirty="0" err="1" smtClean="0"/>
              <a:t>MinThreshold</a:t>
            </a:r>
            <a:r>
              <a:rPr lang="en-US" altLang="zh-CN" sz="2000" dirty="0" smtClean="0"/>
              <a:t> and </a:t>
            </a:r>
            <a:r>
              <a:rPr lang="en-US" altLang="zh-CN" sz="2000" dirty="0" err="1" smtClean="0"/>
              <a:t>MaxThreshold</a:t>
            </a:r>
            <a:r>
              <a:rPr lang="en-US" altLang="zh-CN" sz="2000" dirty="0" smtClean="0"/>
              <a:t>. </a:t>
            </a:r>
          </a:p>
          <a:p>
            <a:pPr lvl="1">
              <a:defRPr/>
            </a:pPr>
            <a:r>
              <a:rPr lang="en-US" altLang="zh-CN" sz="2000" dirty="0" smtClean="0"/>
              <a:t>When a packet arrives at the gateway, RED compares the current </a:t>
            </a:r>
            <a:r>
              <a:rPr lang="en-US" altLang="zh-CN" sz="2000" dirty="0" err="1" smtClean="0"/>
              <a:t>AvgLen</a:t>
            </a:r>
            <a:r>
              <a:rPr lang="en-US" altLang="zh-CN" sz="2000" dirty="0" smtClean="0"/>
              <a:t> with these two thresholds, according to the following rules:</a:t>
            </a:r>
          </a:p>
          <a:p>
            <a:pPr lvl="2">
              <a:defRPr/>
            </a:pPr>
            <a:r>
              <a:rPr lang="en-US" altLang="zh-CN" sz="1800" dirty="0" smtClean="0"/>
              <a:t>if </a:t>
            </a:r>
            <a:r>
              <a:rPr lang="en-US" altLang="zh-CN" sz="1800" dirty="0" err="1" smtClean="0"/>
              <a:t>AvgLen</a:t>
            </a:r>
            <a:r>
              <a:rPr lang="en-US" altLang="zh-CN" sz="1800" dirty="0" smtClean="0"/>
              <a:t> </a:t>
            </a:r>
            <a:r>
              <a:rPr lang="en-US" altLang="zh-CN" sz="1800" dirty="0" smtClean="0">
                <a:sym typeface="Symbol" pitchFamily="18" charset="2"/>
              </a:rPr>
              <a:t></a:t>
            </a:r>
            <a:r>
              <a:rPr lang="en-US" altLang="zh-CN" sz="1800" dirty="0" smtClean="0"/>
              <a:t> </a:t>
            </a:r>
            <a:r>
              <a:rPr lang="en-US" altLang="zh-CN" sz="1800" dirty="0" err="1" smtClean="0"/>
              <a:t>MinThreshold</a:t>
            </a:r>
            <a:endParaRPr lang="en-US" altLang="zh-CN" sz="1800" dirty="0" smtClean="0"/>
          </a:p>
          <a:p>
            <a:pPr lvl="3">
              <a:defRPr/>
            </a:pPr>
            <a:r>
              <a:rPr lang="en-US" altLang="zh-CN" sz="1600" dirty="0" smtClean="0">
                <a:sym typeface="Wingdings" pitchFamily="2" charset="2"/>
              </a:rPr>
              <a:t></a:t>
            </a:r>
            <a:r>
              <a:rPr lang="en-US" altLang="zh-CN" sz="1600" dirty="0" smtClean="0"/>
              <a:t> queue the packet</a:t>
            </a:r>
          </a:p>
          <a:p>
            <a:pPr lvl="2">
              <a:defRPr/>
            </a:pPr>
            <a:r>
              <a:rPr lang="en-US" altLang="zh-CN" sz="1800" dirty="0" smtClean="0"/>
              <a:t>if </a:t>
            </a:r>
            <a:r>
              <a:rPr lang="en-US" altLang="zh-CN" sz="1800" dirty="0" err="1" smtClean="0"/>
              <a:t>MinThreshold</a:t>
            </a:r>
            <a:r>
              <a:rPr lang="en-US" altLang="zh-CN" sz="1800" dirty="0" smtClean="0"/>
              <a:t> &lt; </a:t>
            </a:r>
            <a:r>
              <a:rPr lang="en-US" altLang="zh-CN" sz="1800" dirty="0" err="1" smtClean="0"/>
              <a:t>AvgLen</a:t>
            </a:r>
            <a:r>
              <a:rPr lang="en-US" altLang="zh-CN" sz="1800" dirty="0" smtClean="0"/>
              <a:t> &lt; </a:t>
            </a:r>
            <a:r>
              <a:rPr lang="en-US" altLang="zh-CN" sz="1800" dirty="0" err="1" smtClean="0"/>
              <a:t>MaxThreshold</a:t>
            </a:r>
            <a:endParaRPr lang="en-US" altLang="zh-CN" sz="1800" dirty="0" smtClean="0"/>
          </a:p>
          <a:p>
            <a:pPr lvl="3">
              <a:defRPr/>
            </a:pPr>
            <a:r>
              <a:rPr lang="en-US" altLang="zh-CN" sz="1600" dirty="0" smtClean="0">
                <a:sym typeface="Wingdings" pitchFamily="2" charset="2"/>
              </a:rPr>
              <a:t></a:t>
            </a:r>
            <a:r>
              <a:rPr lang="en-US" altLang="zh-CN" sz="1600" dirty="0" smtClean="0"/>
              <a:t> calculate probability P</a:t>
            </a:r>
          </a:p>
          <a:p>
            <a:pPr lvl="3">
              <a:defRPr/>
            </a:pPr>
            <a:r>
              <a:rPr lang="en-US" altLang="zh-CN" sz="1600" dirty="0" smtClean="0">
                <a:sym typeface="Wingdings" pitchFamily="2" charset="2"/>
              </a:rPr>
              <a:t></a:t>
            </a:r>
            <a:r>
              <a:rPr lang="en-US" altLang="zh-CN" sz="1600" dirty="0" smtClean="0"/>
              <a:t> drop the arriving packet with probability P</a:t>
            </a:r>
          </a:p>
          <a:p>
            <a:pPr lvl="2">
              <a:defRPr/>
            </a:pPr>
            <a:r>
              <a:rPr lang="en-US" altLang="zh-CN" sz="1800" dirty="0" smtClean="0"/>
              <a:t>if </a:t>
            </a:r>
            <a:r>
              <a:rPr lang="en-US" altLang="zh-CN" sz="1800" dirty="0" err="1" smtClean="0"/>
              <a:t>MaxThreshold</a:t>
            </a:r>
            <a:r>
              <a:rPr lang="en-US" altLang="zh-CN" sz="1800" dirty="0" smtClean="0"/>
              <a:t> </a:t>
            </a:r>
            <a:r>
              <a:rPr lang="en-US" altLang="zh-CN" sz="1800" dirty="0" smtClean="0">
                <a:sym typeface="Symbol" pitchFamily="18" charset="2"/>
              </a:rPr>
              <a:t></a:t>
            </a:r>
            <a:r>
              <a:rPr lang="en-US" altLang="zh-CN" sz="1800" dirty="0" smtClean="0"/>
              <a:t> </a:t>
            </a:r>
            <a:r>
              <a:rPr lang="en-US" altLang="zh-CN" sz="1800" dirty="0" err="1" smtClean="0"/>
              <a:t>AvgLen</a:t>
            </a:r>
            <a:endParaRPr lang="en-US" altLang="zh-CN" sz="1800" dirty="0" smtClean="0"/>
          </a:p>
          <a:p>
            <a:pPr lvl="3">
              <a:defRPr/>
            </a:pPr>
            <a:r>
              <a:rPr lang="en-US" altLang="zh-CN" sz="1600" dirty="0" smtClean="0">
                <a:sym typeface="Wingdings" pitchFamily="2" charset="2"/>
              </a:rPr>
              <a:t></a:t>
            </a:r>
            <a:r>
              <a:rPr lang="en-US" altLang="zh-CN" sz="1600" dirty="0" smtClean="0"/>
              <a:t> drop the arriving packet</a:t>
            </a:r>
          </a:p>
          <a:p>
            <a:pPr lvl="1">
              <a:defRPr/>
            </a:pPr>
            <a:endParaRPr lang="en-US" altLang="zh-CN" sz="2400" dirty="0" smtClean="0"/>
          </a:p>
          <a:p>
            <a:pPr lvl="1">
              <a:defRPr/>
            </a:pPr>
            <a:r>
              <a:rPr lang="en-US" altLang="zh-CN" sz="2400" dirty="0" smtClean="0"/>
              <a:t>P is a function of both </a:t>
            </a:r>
            <a:r>
              <a:rPr lang="en-US" altLang="zh-CN" sz="2400" dirty="0" err="1" smtClean="0"/>
              <a:t>AvgLen</a:t>
            </a:r>
            <a:r>
              <a:rPr lang="en-US" altLang="zh-CN" sz="2400" dirty="0" smtClean="0"/>
              <a:t> and how long it has been since the last packet was dropped. </a:t>
            </a:r>
          </a:p>
          <a:p>
            <a:pPr lvl="1">
              <a:defRPr/>
            </a:pPr>
            <a:r>
              <a:rPr lang="en-US" altLang="zh-CN" sz="2400" dirty="0" smtClean="0"/>
              <a:t>Specifically, it is computed as follows:</a:t>
            </a:r>
          </a:p>
          <a:p>
            <a:pPr lvl="2">
              <a:defRPr/>
            </a:pPr>
            <a:r>
              <a:rPr lang="en-US" altLang="zh-CN" sz="1600" dirty="0" err="1" smtClean="0"/>
              <a:t>TempP</a:t>
            </a:r>
            <a:r>
              <a:rPr lang="en-US" altLang="zh-CN" sz="1600" dirty="0" smtClean="0"/>
              <a:t> = </a:t>
            </a:r>
            <a:r>
              <a:rPr lang="en-US" altLang="zh-CN" sz="1600" dirty="0" err="1" smtClean="0"/>
              <a:t>MaxP</a:t>
            </a:r>
            <a:r>
              <a:rPr lang="en-US" altLang="zh-CN" sz="1600" dirty="0" smtClean="0"/>
              <a:t> × (</a:t>
            </a:r>
            <a:r>
              <a:rPr lang="en-US" altLang="zh-CN" sz="1600" dirty="0" err="1" smtClean="0"/>
              <a:t>AvgLen</a:t>
            </a:r>
            <a:r>
              <a:rPr lang="en-US" altLang="zh-CN" sz="1600" dirty="0" smtClean="0"/>
              <a:t> − </a:t>
            </a:r>
            <a:r>
              <a:rPr lang="en-US" altLang="zh-CN" sz="1600" dirty="0" err="1" smtClean="0"/>
              <a:t>MinThreshold</a:t>
            </a:r>
            <a:r>
              <a:rPr lang="en-US" altLang="zh-CN" sz="1600" dirty="0" smtClean="0"/>
              <a:t>)/(</a:t>
            </a:r>
            <a:r>
              <a:rPr lang="en-US" altLang="zh-CN" sz="1600" dirty="0" err="1" smtClean="0"/>
              <a:t>MaxThreshold</a:t>
            </a:r>
            <a:r>
              <a:rPr lang="en-US" altLang="zh-CN" sz="1600" dirty="0" smtClean="0"/>
              <a:t> − </a:t>
            </a:r>
            <a:r>
              <a:rPr lang="en-US" altLang="zh-CN" sz="1600" dirty="0" err="1" smtClean="0"/>
              <a:t>MinThreshold</a:t>
            </a:r>
            <a:r>
              <a:rPr lang="en-US" altLang="zh-CN" sz="1600" dirty="0" smtClean="0"/>
              <a:t>)</a:t>
            </a:r>
          </a:p>
          <a:p>
            <a:pPr lvl="2">
              <a:defRPr/>
            </a:pPr>
            <a:r>
              <a:rPr lang="en-US" altLang="zh-CN" sz="1600" dirty="0" smtClean="0"/>
              <a:t>P = </a:t>
            </a:r>
            <a:r>
              <a:rPr lang="en-US" altLang="zh-CN" sz="1600" dirty="0" err="1" smtClean="0"/>
              <a:t>TempP</a:t>
            </a:r>
            <a:r>
              <a:rPr lang="en-US" altLang="zh-CN" sz="1600" dirty="0" smtClean="0"/>
              <a:t>/(1 − count × </a:t>
            </a:r>
            <a:r>
              <a:rPr lang="en-US" altLang="zh-CN" sz="1600" dirty="0" err="1" smtClean="0"/>
              <a:t>TempP</a:t>
            </a:r>
            <a:r>
              <a:rPr lang="en-US" altLang="zh-CN" sz="1600" dirty="0" smtClean="0"/>
              <a:t>)</a:t>
            </a:r>
          </a:p>
          <a:p>
            <a:pPr lvl="1">
              <a:defRPr/>
            </a:pPr>
            <a:endParaRPr lang="en-US" altLang="zh-CN" sz="2400" dirty="0" smtClean="0"/>
          </a:p>
          <a:p>
            <a:pPr lvl="1">
              <a:defRPr/>
            </a:pPr>
            <a:endParaRPr lang="en-US" altLang="zh-CN" sz="2400" dirty="0" smtClean="0"/>
          </a:p>
          <a:p>
            <a:pPr lvl="1">
              <a:defRPr/>
            </a:pPr>
            <a:endParaRPr lang="en-US" altLang="zh-CN" sz="2400" dirty="0" smtClean="0"/>
          </a:p>
          <a:p>
            <a:pPr lvl="1">
              <a:defRPr/>
            </a:pPr>
            <a:endParaRPr lang="en-US" altLang="zh-CN" sz="2400" dirty="0" smtClean="0"/>
          </a:p>
          <a:p>
            <a:pPr lvl="1">
              <a:defRPr/>
            </a:pPr>
            <a:endParaRPr lang="en-US" altLang="zh-CN" sz="2400" dirty="0" smtClean="0"/>
          </a:p>
          <a:p>
            <a:pPr lvl="1">
              <a:defRPr/>
            </a:pPr>
            <a:endParaRPr lang="en-US" altLang="zh-CN" sz="2400" dirty="0" smtClean="0"/>
          </a:p>
          <a:p>
            <a:pPr lvl="1">
              <a:defRPr/>
            </a:pPr>
            <a:endParaRPr lang="en-US" altLang="zh-CN" sz="2400" dirty="0" smtClean="0"/>
          </a:p>
          <a:p>
            <a:pPr lvl="1">
              <a:defRPr/>
            </a:pPr>
            <a:r>
              <a:rPr lang="en-US" altLang="zh-CN" sz="2400" dirty="0" smtClean="0"/>
              <a:t>First, RED computes an average queue length using a weighted running average similar to the one used in the original TCP timeout computation. That is, </a:t>
            </a:r>
            <a:r>
              <a:rPr lang="en-US" altLang="zh-CN" sz="2400" dirty="0" err="1" smtClean="0"/>
              <a:t>AvgLen</a:t>
            </a:r>
            <a:r>
              <a:rPr lang="en-US" altLang="zh-CN" sz="2400" dirty="0" smtClean="0"/>
              <a:t> is computed as</a:t>
            </a:r>
          </a:p>
          <a:p>
            <a:pPr lvl="2">
              <a:defRPr/>
            </a:pPr>
            <a:r>
              <a:rPr lang="en-US" altLang="zh-CN" sz="2000" dirty="0" err="1" smtClean="0"/>
              <a:t>AvgLen</a:t>
            </a:r>
            <a:r>
              <a:rPr lang="en-US" altLang="zh-CN" sz="2000" dirty="0" smtClean="0"/>
              <a:t> = (1 − Weight) × </a:t>
            </a:r>
            <a:r>
              <a:rPr lang="en-US" altLang="zh-CN" sz="2000" dirty="0" err="1" smtClean="0"/>
              <a:t>AvgLen</a:t>
            </a:r>
            <a:r>
              <a:rPr lang="en-US" altLang="zh-CN" sz="2000" dirty="0" smtClean="0"/>
              <a:t> + Weight × </a:t>
            </a:r>
            <a:r>
              <a:rPr lang="en-US" altLang="zh-CN" sz="2000" dirty="0" err="1" smtClean="0"/>
              <a:t>SampleLen</a:t>
            </a:r>
            <a:endParaRPr lang="en-US" altLang="zh-CN" sz="2000" dirty="0" smtClean="0"/>
          </a:p>
          <a:p>
            <a:pPr lvl="2">
              <a:defRPr/>
            </a:pPr>
            <a:r>
              <a:rPr lang="en-US" altLang="zh-CN" sz="2000" dirty="0" smtClean="0"/>
              <a:t>where 0 &lt; Weight &lt; 1 and </a:t>
            </a:r>
            <a:r>
              <a:rPr lang="en-US" altLang="zh-CN" sz="2000" dirty="0" err="1" smtClean="0"/>
              <a:t>SampleLen</a:t>
            </a:r>
            <a:r>
              <a:rPr lang="en-US" altLang="zh-CN" sz="2000" dirty="0" smtClean="0"/>
              <a:t> is the length of the queue when a sample measurement is made. </a:t>
            </a:r>
          </a:p>
          <a:p>
            <a:pPr lvl="1">
              <a:defRPr/>
            </a:pPr>
            <a:r>
              <a:rPr lang="en-US" altLang="zh-CN" sz="2400" dirty="0" smtClean="0"/>
              <a:t>In most software implementations, the queue length is measured every time a new packet arrives at the gateway. </a:t>
            </a:r>
          </a:p>
          <a:p>
            <a:pPr lvl="1">
              <a:defRPr/>
            </a:pPr>
            <a:r>
              <a:rPr lang="en-US" altLang="zh-CN" sz="2400" dirty="0" smtClean="0"/>
              <a:t>In hardware, it might be calculated at some fixed sampling interval.</a:t>
            </a:r>
          </a:p>
          <a:p>
            <a:pPr lvl="1">
              <a:defRPr/>
            </a:pPr>
            <a:endParaRPr lang="en-US" altLang="zh-CN" sz="2400" dirty="0" smtClean="0"/>
          </a:p>
          <a:p>
            <a:pPr lvl="1">
              <a:defRPr/>
            </a:pPr>
            <a:endParaRPr lang="en-US" altLang="zh-CN" sz="2400" dirty="0" smtClean="0"/>
          </a:p>
          <a:p>
            <a:pPr lvl="1">
              <a:defRPr/>
            </a:pPr>
            <a:endParaRPr lang="en-US" altLang="zh-CN" sz="2400" dirty="0" smtClean="0"/>
          </a:p>
          <a:p>
            <a:pPr lvl="1">
              <a:defRPr/>
            </a:pPr>
            <a:endParaRPr lang="en-US" altLang="zh-CN" sz="2400" dirty="0" smtClean="0"/>
          </a:p>
          <a:p>
            <a:pPr lvl="1">
              <a:defRPr/>
            </a:pPr>
            <a:endParaRPr lang="en-US" altLang="zh-CN" sz="2400" dirty="0" smtClean="0"/>
          </a:p>
          <a:p>
            <a:pPr lvl="1">
              <a:defRPr/>
            </a:pPr>
            <a:endParaRPr lang="en-US" altLang="zh-CN" sz="2400" dirty="0" smtClean="0"/>
          </a:p>
          <a:p>
            <a:pPr lvl="1">
              <a:defRPr/>
            </a:pPr>
            <a:endParaRPr lang="en-US" altLang="zh-CN" sz="2400" dirty="0" smtClean="0"/>
          </a:p>
          <a:p>
            <a:pPr lvl="1">
              <a:defRPr/>
            </a:pPr>
            <a:endParaRPr lang="en-US" altLang="zh-CN" sz="2400" dirty="0" smtClean="0"/>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3934AB3-B021-4B2F-973F-A4879D548BEA}" type="slidenum">
              <a:rPr kumimoji="0" lang="en-US" altLang="zh-CN" sz="1300" smtClean="0"/>
              <a:pPr>
                <a:spcBef>
                  <a:spcPct val="0"/>
                </a:spcBef>
              </a:pPr>
              <a:t>56</a:t>
            </a:fld>
            <a:endParaRPr kumimoji="0" lang="en-US" altLang="zh-CN" sz="130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fontScale="55000" lnSpcReduction="20000"/>
          </a:bodyPr>
          <a:lstStyle/>
          <a:p>
            <a:pPr lvl="1">
              <a:defRPr/>
            </a:pPr>
            <a:r>
              <a:rPr lang="en-US" altLang="zh-CN" sz="2400" dirty="0" smtClean="0"/>
              <a:t>The general idea of these techniques is to watch for some sign from the network that some router’s queue is building up and that congestion will happen soon if nothing is done about it. </a:t>
            </a:r>
          </a:p>
          <a:p>
            <a:pPr lvl="1">
              <a:defRPr/>
            </a:pPr>
            <a:r>
              <a:rPr lang="en-US" altLang="zh-CN" sz="2400" dirty="0" smtClean="0"/>
              <a:t>For example, the source might notice that as packet queues build up in the network’s routers, there is a measurable increase in the RTT for each successive packet it sends. </a:t>
            </a:r>
          </a:p>
          <a:p>
            <a:pPr lvl="1">
              <a:defRPr/>
            </a:pPr>
            <a:endParaRPr lang="en-US" altLang="zh-CN" sz="2400" dirty="0" smtClean="0"/>
          </a:p>
          <a:p>
            <a:pPr lvl="1">
              <a:defRPr/>
            </a:pPr>
            <a:r>
              <a:rPr lang="en-US" altLang="zh-CN" sz="2400" dirty="0" smtClean="0"/>
              <a:t>One particular algorithm exploits this observation as follows: </a:t>
            </a:r>
          </a:p>
          <a:p>
            <a:pPr lvl="2">
              <a:defRPr/>
            </a:pPr>
            <a:r>
              <a:rPr lang="en-US" altLang="zh-CN" sz="2000" dirty="0" smtClean="0"/>
              <a:t>The congestion window normally increases as in TCP, but every two round-trip delays the algorithm checks to see if the current RTT is greater than the average of the minimum and maximum RTTs seen so far. </a:t>
            </a:r>
          </a:p>
          <a:p>
            <a:pPr lvl="2">
              <a:defRPr/>
            </a:pPr>
            <a:r>
              <a:rPr lang="en-US" altLang="zh-CN" sz="2000" dirty="0" smtClean="0"/>
              <a:t>If it is, then the algorithm decreases the congestion window by one-eighth.</a:t>
            </a:r>
          </a:p>
          <a:p>
            <a:pPr lvl="1">
              <a:defRPr/>
            </a:pPr>
            <a:endParaRPr lang="en-US" altLang="zh-CN" sz="2400" dirty="0" smtClean="0"/>
          </a:p>
          <a:p>
            <a:pPr lvl="1">
              <a:defRPr/>
            </a:pPr>
            <a:r>
              <a:rPr lang="en-US" altLang="zh-CN" sz="2400" dirty="0" smtClean="0"/>
              <a:t>A second algorithm does something similar. The decision as to whether or not to change the current window size is based on changes to both the RTT and the window size. </a:t>
            </a:r>
          </a:p>
          <a:p>
            <a:pPr lvl="1">
              <a:defRPr/>
            </a:pPr>
            <a:r>
              <a:rPr lang="en-US" altLang="zh-CN" sz="2400" dirty="0" smtClean="0"/>
              <a:t>The window is adjusted once every two round-trip delays based on the product</a:t>
            </a:r>
          </a:p>
          <a:p>
            <a:pPr lvl="2">
              <a:defRPr/>
            </a:pPr>
            <a:r>
              <a:rPr lang="en-US" altLang="zh-CN" sz="1800" dirty="0" smtClean="0"/>
              <a:t>(</a:t>
            </a:r>
            <a:r>
              <a:rPr lang="en-US" altLang="zh-CN" sz="1800" dirty="0" err="1" smtClean="0"/>
              <a:t>CurrentWindow</a:t>
            </a:r>
            <a:r>
              <a:rPr lang="en-US" altLang="zh-CN" sz="1800" dirty="0" smtClean="0"/>
              <a:t> − </a:t>
            </a:r>
            <a:r>
              <a:rPr lang="en-US" altLang="zh-CN" sz="1800" dirty="0" err="1" smtClean="0"/>
              <a:t>OldWindow</a:t>
            </a:r>
            <a:r>
              <a:rPr lang="en-US" altLang="zh-CN" sz="1800" dirty="0" smtClean="0"/>
              <a:t>)×(</a:t>
            </a:r>
            <a:r>
              <a:rPr lang="en-US" altLang="zh-CN" sz="1800" dirty="0" err="1" smtClean="0"/>
              <a:t>CurrentRTT</a:t>
            </a:r>
            <a:r>
              <a:rPr lang="en-US" altLang="zh-CN" sz="1800" dirty="0" smtClean="0"/>
              <a:t> − </a:t>
            </a:r>
            <a:r>
              <a:rPr lang="en-US" altLang="zh-CN" sz="1800" dirty="0" err="1" smtClean="0"/>
              <a:t>OldRTT</a:t>
            </a:r>
            <a:r>
              <a:rPr lang="en-US" altLang="zh-CN" sz="1800" dirty="0" smtClean="0"/>
              <a:t>)</a:t>
            </a:r>
          </a:p>
          <a:p>
            <a:pPr lvl="2">
              <a:defRPr/>
            </a:pPr>
            <a:r>
              <a:rPr lang="en-US" altLang="zh-CN" sz="1800" dirty="0" smtClean="0"/>
              <a:t>If the result is positive, the source decreases the window size by one-eighth; </a:t>
            </a:r>
          </a:p>
          <a:p>
            <a:pPr lvl="2">
              <a:defRPr/>
            </a:pPr>
            <a:r>
              <a:rPr lang="en-US" altLang="zh-CN" sz="1800" dirty="0" smtClean="0"/>
              <a:t>if the result is negative or 0, the source increases the window by one maximum packet size.</a:t>
            </a:r>
          </a:p>
          <a:p>
            <a:pPr lvl="2">
              <a:defRPr/>
            </a:pPr>
            <a:r>
              <a:rPr lang="en-US" altLang="zh-CN" sz="1800" dirty="0" smtClean="0"/>
              <a:t>Note that the window changes during every adjustment; that is, it oscillates around its optimal point.</a:t>
            </a:r>
          </a:p>
          <a:p>
            <a:pPr lvl="1">
              <a:defRPr/>
            </a:pPr>
            <a:endParaRPr lang="en-US" altLang="zh-CN" sz="2400" dirty="0" smtClean="0"/>
          </a:p>
          <a:p>
            <a:pPr lvl="1">
              <a:defRPr/>
            </a:pPr>
            <a:endParaRPr lang="en-US" altLang="zh-CN" sz="2400" dirty="0" smtClean="0"/>
          </a:p>
        </p:txBody>
      </p:sp>
      <p:sp>
        <p:nvSpPr>
          <p:cNvPr id="890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6831D6C-5263-425E-B574-DE4B3A752F12}" type="slidenum">
              <a:rPr kumimoji="0" lang="en-US" altLang="zh-CN" sz="1300" smtClean="0"/>
              <a:pPr>
                <a:spcBef>
                  <a:spcPct val="0"/>
                </a:spcBef>
              </a:pPr>
              <a:t>57</a:t>
            </a:fld>
            <a:endParaRPr kumimoji="0" lang="en-US" altLang="zh-CN" sz="130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幻灯片图像占位符 1"/>
          <p:cNvSpPr>
            <a:spLocks noGrp="1" noRot="1" noChangeAspect="1" noTextEdit="1"/>
          </p:cNvSpPr>
          <p:nvPr>
            <p:ph type="sldImg"/>
          </p:nvPr>
        </p:nvSpPr>
        <p:spPr>
          <a:ln/>
        </p:spPr>
      </p:sp>
      <p:sp>
        <p:nvSpPr>
          <p:cNvPr id="1853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mtClean="0"/>
          </a:p>
        </p:txBody>
      </p:sp>
      <p:sp>
        <p:nvSpPr>
          <p:cNvPr id="1853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E59E59D-BB38-4268-98D7-69E3EA83BB25}" type="slidenum">
              <a:rPr kumimoji="0" lang="en-US" altLang="zh-CN" sz="1300" smtClean="0"/>
              <a:pPr>
                <a:spcBef>
                  <a:spcPct val="0"/>
                </a:spcBef>
              </a:pPr>
              <a:t>64</a:t>
            </a:fld>
            <a:endParaRPr kumimoji="0" lang="en-US" altLang="zh-CN" sz="130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幻灯片图像占位符 1"/>
          <p:cNvSpPr>
            <a:spLocks noGrp="1" noRot="1" noChangeAspect="1" noTextEdit="1"/>
          </p:cNvSpPr>
          <p:nvPr>
            <p:ph type="sldImg"/>
          </p:nvPr>
        </p:nvSpPr>
        <p:spPr>
          <a:ln/>
        </p:spPr>
      </p:sp>
      <p:sp>
        <p:nvSpPr>
          <p:cNvPr id="1884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mtClean="0"/>
          </a:p>
        </p:txBody>
      </p:sp>
      <p:sp>
        <p:nvSpPr>
          <p:cNvPr id="1884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656C865-A62E-425E-883F-B4BE508D05B0}" type="slidenum">
              <a:rPr kumimoji="0" lang="en-US" altLang="zh-CN" sz="1300" smtClean="0"/>
              <a:pPr>
                <a:spcBef>
                  <a:spcPct val="0"/>
                </a:spcBef>
              </a:pPr>
              <a:t>66</a:t>
            </a:fld>
            <a:endParaRPr kumimoji="0" lang="en-US" altLang="zh-CN" sz="13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r>
              <a:rPr kumimoji="0" lang="en-US" altLang="zh-CN" sz="1300" smtClean="0"/>
              <a:t>The University of Adelaide, School of Computer Science</a:t>
            </a:r>
          </a:p>
        </p:txBody>
      </p:sp>
      <p:sp>
        <p:nvSpPr>
          <p:cNvPr id="286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B452B7-737B-47B0-9796-EBD3C2217C13}" type="datetime3">
              <a:rPr kumimoji="0" lang="en-US" altLang="zh-CN" sz="1300" smtClean="0"/>
              <a:pPr>
                <a:spcBef>
                  <a:spcPct val="0"/>
                </a:spcBef>
              </a:pPr>
              <a:t>2 September 2019</a:t>
            </a:fld>
            <a:endParaRPr kumimoji="0" lang="en-US" altLang="zh-CN" sz="1300" smtClean="0"/>
          </a:p>
        </p:txBody>
      </p:sp>
      <p:sp>
        <p:nvSpPr>
          <p:cNvPr id="2867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r>
              <a:rPr kumimoji="0" lang="en-US" altLang="zh-CN" sz="1300" smtClean="0"/>
              <a:t>Chapter 2 — Instructions: Language of the Computer</a:t>
            </a:r>
          </a:p>
        </p:txBody>
      </p:sp>
      <p:sp>
        <p:nvSpPr>
          <p:cNvPr id="286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381C033-5337-4DEE-8F58-C82CC6D46223}" type="slidenum">
              <a:rPr kumimoji="0" lang="en-US" altLang="zh-CN" sz="1300" smtClean="0"/>
              <a:pPr>
                <a:spcBef>
                  <a:spcPct val="0"/>
                </a:spcBef>
              </a:pPr>
              <a:t>22</a:t>
            </a:fld>
            <a:endParaRPr kumimoji="0" lang="en-US" altLang="zh-CN" sz="1300" smtClean="0"/>
          </a:p>
        </p:txBody>
      </p:sp>
      <p:sp>
        <p:nvSpPr>
          <p:cNvPr id="28678" name="Rectangle 2"/>
          <p:cNvSpPr>
            <a:spLocks noGrp="1" noRot="1" noChangeAspect="1" noChangeArrowheads="1" noTextEdit="1"/>
          </p:cNvSpPr>
          <p:nvPr>
            <p:ph type="sldImg"/>
          </p:nvPr>
        </p:nvSpPr>
        <p:spPr>
          <a:ln/>
        </p:spPr>
      </p:sp>
      <p:sp>
        <p:nvSpPr>
          <p:cNvPr id="286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A good starting point for evaluating the effectiveness of a resource allocation scheme is to consider the two principal metrics of networking: throughput and delay. </a:t>
            </a:r>
          </a:p>
          <a:p>
            <a:pPr eaLnBrk="1" hangingPunct="1"/>
            <a:r>
              <a:rPr lang="en-US" altLang="zh-CN" smtClean="0"/>
              <a:t>Clearly, we want as much throughput and as little delay as possible. </a:t>
            </a:r>
          </a:p>
          <a:p>
            <a:pPr eaLnBrk="1" hangingPunct="1"/>
            <a:r>
              <a:rPr lang="en-US" altLang="zh-CN" smtClean="0"/>
              <a:t>Unfortunately, these goals are often somewhat at odds with each other. </a:t>
            </a:r>
          </a:p>
          <a:p>
            <a:pPr eaLnBrk="1" hangingPunct="1"/>
            <a:r>
              <a:rPr lang="en-US" altLang="zh-CN" smtClean="0"/>
              <a:t>One sure way for a resource allocation algorithm to increase throughput is to allow as many packets into the network as possible, so as to drive the utilization of all the links up to 100%. </a:t>
            </a:r>
          </a:p>
          <a:p>
            <a:pPr eaLnBrk="1" hangingPunct="1"/>
            <a:r>
              <a:rPr lang="en-US" altLang="zh-CN" smtClean="0"/>
              <a:t>We would do this to avoid the possibility of a link becoming idle because an idle link necessarily hurts throughput.</a:t>
            </a:r>
          </a:p>
          <a:p>
            <a:pPr eaLnBrk="1" hangingPunct="1"/>
            <a:r>
              <a:rPr lang="en-US" altLang="zh-CN" smtClean="0"/>
              <a:t>The problem with this strategy is that increasing the number of packets in the network also increases the length of the queues at each router. Longer queues, in turn, mean packets are delayed longer in the network</a:t>
            </a:r>
          </a:p>
          <a:p>
            <a:pPr eaLnBrk="1" hangingPunct="1"/>
            <a:endParaRPr lang="en-US" altLang="zh-CN" smtClean="0"/>
          </a:p>
          <a:p>
            <a:pPr eaLnBrk="1" hangingPunct="1"/>
            <a:endParaRPr lang="en-US" altLang="zh-CN" smtClean="0"/>
          </a:p>
          <a:p>
            <a:pPr eaLnBrk="1" hangingPunct="1"/>
            <a:endParaRPr lang="en-AU"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r>
              <a:rPr kumimoji="0" lang="en-US" altLang="zh-CN" sz="1300" smtClean="0"/>
              <a:t>The University of Adelaide, School of Computer Science</a:t>
            </a:r>
          </a:p>
        </p:txBody>
      </p:sp>
      <p:sp>
        <p:nvSpPr>
          <p:cNvPr id="307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547D019-1C62-4207-AFAE-A9D353522A4C}" type="datetime3">
              <a:rPr kumimoji="0" lang="en-US" altLang="zh-CN" sz="1300" smtClean="0"/>
              <a:pPr>
                <a:spcBef>
                  <a:spcPct val="0"/>
                </a:spcBef>
              </a:pPr>
              <a:t>2 September 2019</a:t>
            </a:fld>
            <a:endParaRPr kumimoji="0" lang="en-US" altLang="zh-CN" sz="1300" smtClean="0"/>
          </a:p>
        </p:txBody>
      </p:sp>
      <p:sp>
        <p:nvSpPr>
          <p:cNvPr id="3072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r>
              <a:rPr kumimoji="0" lang="en-US" altLang="zh-CN" sz="1300" smtClean="0"/>
              <a:t>Chapter 2 — Instructions: Language of the Computer</a:t>
            </a:r>
          </a:p>
        </p:txBody>
      </p:sp>
      <p:sp>
        <p:nvSpPr>
          <p:cNvPr id="307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7F9468D-1EAD-4E82-BB39-5C4B9D574B0E}" type="slidenum">
              <a:rPr kumimoji="0" lang="en-US" altLang="zh-CN" sz="1300" smtClean="0"/>
              <a:pPr>
                <a:spcBef>
                  <a:spcPct val="0"/>
                </a:spcBef>
              </a:pPr>
              <a:t>23</a:t>
            </a:fld>
            <a:endParaRPr kumimoji="0" lang="en-US" altLang="zh-CN" sz="1300" smtClean="0"/>
          </a:p>
        </p:txBody>
      </p:sp>
      <p:sp>
        <p:nvSpPr>
          <p:cNvPr id="30726" name="Rectangle 2"/>
          <p:cNvSpPr>
            <a:spLocks noGrp="1" noRot="1" noChangeAspect="1" noChangeArrowheads="1" noTextEdit="1"/>
          </p:cNvSpPr>
          <p:nvPr>
            <p:ph type="sldImg"/>
          </p:nvPr>
        </p:nvSpPr>
        <p:spPr>
          <a:ln/>
        </p:spPr>
      </p:sp>
      <p:sp>
        <p:nvSpPr>
          <p:cNvPr id="307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Effective Resource Allocation</a:t>
            </a:r>
          </a:p>
          <a:p>
            <a:pPr eaLnBrk="1" hangingPunct="1"/>
            <a:r>
              <a:rPr lang="en-US" altLang="zh-CN" smtClean="0"/>
              <a:t>To describe this relationship, some network designers have proposed using the ratio of throughput to delay as a metric for evaluating the effectiveness of a resource allocation scheme.</a:t>
            </a:r>
          </a:p>
          <a:p>
            <a:pPr eaLnBrk="1" hangingPunct="1"/>
            <a:r>
              <a:rPr lang="en-US" altLang="zh-CN" smtClean="0"/>
              <a:t> This ratio is sometimes referred to as the power of the network.</a:t>
            </a:r>
          </a:p>
          <a:p>
            <a:pPr eaLnBrk="1" hangingPunct="1"/>
            <a:r>
              <a:rPr lang="en-US" altLang="zh-CN" smtClean="0"/>
              <a:t>Power = Throughput/Delay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r>
              <a:rPr kumimoji="0" lang="en-US" altLang="zh-CN" sz="1300" smtClean="0"/>
              <a:t>The University of Adelaide, School of Computer Science</a:t>
            </a:r>
          </a:p>
        </p:txBody>
      </p:sp>
      <p:sp>
        <p:nvSpPr>
          <p:cNvPr id="3277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E81B488-EEF5-4A89-8BBE-575C0F028EB6}" type="datetime3">
              <a:rPr kumimoji="0" lang="en-US" altLang="zh-CN" sz="1300" smtClean="0"/>
              <a:pPr>
                <a:spcBef>
                  <a:spcPct val="0"/>
                </a:spcBef>
              </a:pPr>
              <a:t>2 September 2019</a:t>
            </a:fld>
            <a:endParaRPr kumimoji="0" lang="en-US" altLang="zh-CN" sz="1300" smtClean="0"/>
          </a:p>
        </p:txBody>
      </p:sp>
      <p:sp>
        <p:nvSpPr>
          <p:cNvPr id="3277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r>
              <a:rPr kumimoji="0" lang="en-US" altLang="zh-CN" sz="1300" smtClean="0"/>
              <a:t>Chapter 2 — Instructions: Language of the Computer</a:t>
            </a:r>
          </a:p>
        </p:txBody>
      </p:sp>
      <p:sp>
        <p:nvSpPr>
          <p:cNvPr id="327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166B3E1-42A9-422E-98B7-B44C6653C259}" type="slidenum">
              <a:rPr kumimoji="0" lang="en-US" altLang="zh-CN" sz="1300" smtClean="0"/>
              <a:pPr>
                <a:spcBef>
                  <a:spcPct val="0"/>
                </a:spcBef>
              </a:pPr>
              <a:t>24</a:t>
            </a:fld>
            <a:endParaRPr kumimoji="0" lang="en-US" altLang="zh-CN" sz="1300" smtClean="0"/>
          </a:p>
        </p:txBody>
      </p:sp>
      <p:sp>
        <p:nvSpPr>
          <p:cNvPr id="32774" name="Rectangle 2"/>
          <p:cNvSpPr>
            <a:spLocks noGrp="1" noRot="1" noChangeAspect="1" noChangeArrowheads="1" noTextEdit="1"/>
          </p:cNvSpPr>
          <p:nvPr>
            <p:ph type="sldImg"/>
          </p:nvPr>
        </p:nvSpPr>
        <p:spPr>
          <a:ln/>
        </p:spPr>
      </p:sp>
      <p:sp>
        <p:nvSpPr>
          <p:cNvPr id="327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Evaluation Criteria</a:t>
            </a:r>
          </a:p>
          <a:p>
            <a:pPr eaLnBrk="1" hangingPunct="1"/>
            <a:r>
              <a:rPr lang="en-US" altLang="zh-CN" smtClean="0"/>
              <a:t>Fair Resource Allocation</a:t>
            </a:r>
          </a:p>
          <a:p>
            <a:pPr eaLnBrk="1" hangingPunct="1"/>
            <a:r>
              <a:rPr lang="en-US" altLang="zh-CN" smtClean="0"/>
              <a:t>The effective utilization of network resources is not the only criterion for judging a resource allocation scheme. </a:t>
            </a:r>
          </a:p>
          <a:p>
            <a:pPr eaLnBrk="1" hangingPunct="1"/>
            <a:r>
              <a:rPr lang="en-US" altLang="zh-CN" smtClean="0"/>
              <a:t>We must also consider the issue of fairness. However, we quickly get into murky waters when we try to define what exactly constitutes fair resource allocation. </a:t>
            </a:r>
          </a:p>
          <a:p>
            <a:pPr eaLnBrk="1" hangingPunct="1"/>
            <a:r>
              <a:rPr lang="en-US" altLang="zh-CN" smtClean="0"/>
              <a:t>For example, a reservation-based resource allocation scheme provides an explicit way to create controlled unfairness. </a:t>
            </a:r>
          </a:p>
          <a:p>
            <a:pPr eaLnBrk="1" hangingPunct="1"/>
            <a:r>
              <a:rPr lang="en-US" altLang="zh-CN" smtClean="0"/>
              <a:t>With such a scheme, we might use reservations to enable a video stream to receive 1 Mbps across some link while a file transfer receives only 10 Kbps over the same link.</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r>
              <a:rPr kumimoji="0" lang="en-US" altLang="zh-CN" sz="1300" smtClean="0"/>
              <a:t>The University of Adelaide, School of Computer Science</a:t>
            </a:r>
          </a:p>
        </p:txBody>
      </p:sp>
      <p:sp>
        <p:nvSpPr>
          <p:cNvPr id="348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E279449-D3A6-41D1-AE53-A5B078A53E39}" type="datetime3">
              <a:rPr kumimoji="0" lang="en-US" altLang="zh-CN" sz="1300" smtClean="0"/>
              <a:pPr>
                <a:spcBef>
                  <a:spcPct val="0"/>
                </a:spcBef>
              </a:pPr>
              <a:t>2 September 2019</a:t>
            </a:fld>
            <a:endParaRPr kumimoji="0" lang="en-US" altLang="zh-CN" sz="1300" smtClean="0"/>
          </a:p>
        </p:txBody>
      </p:sp>
      <p:sp>
        <p:nvSpPr>
          <p:cNvPr id="348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r>
              <a:rPr kumimoji="0" lang="en-US" altLang="zh-CN" sz="1300" smtClean="0"/>
              <a:t>Chapter 2 — Instructions: Language of the Computer</a:t>
            </a:r>
          </a:p>
        </p:txBody>
      </p:sp>
      <p:sp>
        <p:nvSpPr>
          <p:cNvPr id="348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8EF66A4-028F-4438-A782-37C3D9909729}" type="slidenum">
              <a:rPr kumimoji="0" lang="en-US" altLang="zh-CN" sz="1300" smtClean="0"/>
              <a:pPr>
                <a:spcBef>
                  <a:spcPct val="0"/>
                </a:spcBef>
              </a:pPr>
              <a:t>25</a:t>
            </a:fld>
            <a:endParaRPr kumimoji="0" lang="en-US" altLang="zh-CN" sz="1300" smtClean="0"/>
          </a:p>
        </p:txBody>
      </p:sp>
      <p:sp>
        <p:nvSpPr>
          <p:cNvPr id="34822" name="Rectangle 2"/>
          <p:cNvSpPr>
            <a:spLocks noGrp="1" noRot="1" noChangeAspect="1" noChangeArrowheads="1" noTextEdit="1"/>
          </p:cNvSpPr>
          <p:nvPr>
            <p:ph type="sldImg"/>
          </p:nvPr>
        </p:nvSpPr>
        <p:spPr>
          <a:ln/>
        </p:spPr>
      </p:sp>
      <p:sp>
        <p:nvSpPr>
          <p:cNvPr id="348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Evaluation Criteria</a:t>
            </a:r>
          </a:p>
          <a:p>
            <a:pPr eaLnBrk="1" hangingPunct="1"/>
            <a:r>
              <a:rPr lang="en-US" altLang="zh-CN" smtClean="0"/>
              <a:t>Fair Resource Allocation</a:t>
            </a:r>
          </a:p>
          <a:p>
            <a:pPr eaLnBrk="1" hangingPunct="1"/>
            <a:r>
              <a:rPr lang="en-US" altLang="zh-CN" smtClean="0"/>
              <a:t>In the absence of explicit information to the contrary, when several flows share a particular link, we would like for each flow to receive an equal share of the bandwidth.</a:t>
            </a:r>
          </a:p>
          <a:p>
            <a:pPr eaLnBrk="1" hangingPunct="1"/>
            <a:r>
              <a:rPr lang="en-US" altLang="zh-CN" smtClean="0"/>
              <a:t>This definition presumes that a fair share of bandwidth means an equal share of bandwidth.</a:t>
            </a:r>
          </a:p>
          <a:p>
            <a:pPr eaLnBrk="1" hangingPunct="1"/>
            <a:r>
              <a:rPr lang="en-US" altLang="zh-CN" smtClean="0"/>
              <a:t>But even in the absence of reservations, equal shares may not equate to fair shares. </a:t>
            </a:r>
          </a:p>
          <a:p>
            <a:pPr eaLnBrk="1" hangingPunct="1"/>
            <a:r>
              <a:rPr lang="en-US" altLang="zh-CN" smtClean="0"/>
              <a:t>Should we also consider the length of the paths being compared?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r>
              <a:rPr kumimoji="0" lang="en-US" altLang="zh-CN" sz="1300" smtClean="0"/>
              <a:t>The University of Adelaide, School of Computer Science</a:t>
            </a:r>
          </a:p>
        </p:txBody>
      </p:sp>
      <p:sp>
        <p:nvSpPr>
          <p:cNvPr id="3686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C54889C-031B-4FD1-B3F3-FA5F4F21ECC0}" type="datetime3">
              <a:rPr kumimoji="0" lang="en-US" altLang="zh-CN" sz="1300" smtClean="0"/>
              <a:pPr>
                <a:spcBef>
                  <a:spcPct val="0"/>
                </a:spcBef>
              </a:pPr>
              <a:t>2 September 2019</a:t>
            </a:fld>
            <a:endParaRPr kumimoji="0" lang="en-US" altLang="zh-CN" sz="1300" smtClean="0"/>
          </a:p>
        </p:txBody>
      </p:sp>
      <p:sp>
        <p:nvSpPr>
          <p:cNvPr id="3686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r>
              <a:rPr kumimoji="0" lang="en-US" altLang="zh-CN" sz="1300" smtClean="0"/>
              <a:t>Chapter 2 — Instructions: Language of the Computer</a:t>
            </a:r>
          </a:p>
        </p:txBody>
      </p:sp>
      <p:sp>
        <p:nvSpPr>
          <p:cNvPr id="368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DC874AB-9B3F-4AFC-8484-B90C69B525C9}" type="slidenum">
              <a:rPr kumimoji="0" lang="en-US" altLang="zh-CN" sz="1300" smtClean="0"/>
              <a:pPr>
                <a:spcBef>
                  <a:spcPct val="0"/>
                </a:spcBef>
              </a:pPr>
              <a:t>26</a:t>
            </a:fld>
            <a:endParaRPr kumimoji="0" lang="en-US" altLang="zh-CN" sz="1300" smtClean="0"/>
          </a:p>
        </p:txBody>
      </p:sp>
      <p:sp>
        <p:nvSpPr>
          <p:cNvPr id="36870" name="Rectangle 2"/>
          <p:cNvSpPr>
            <a:spLocks noGrp="1" noRot="1" noChangeAspect="1" noChangeArrowheads="1" noTextEdit="1"/>
          </p:cNvSpPr>
          <p:nvPr>
            <p:ph type="sldImg"/>
          </p:nvPr>
        </p:nvSpPr>
        <p:spPr>
          <a:ln/>
        </p:spPr>
      </p:sp>
      <p:sp>
        <p:nvSpPr>
          <p:cNvPr id="368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Assuming that fair implies equal and that all paths are of equal length, networking researcher Raj Jain proposed a metric that can be used to quantify the fairness of a congestion-control mechanism. </a:t>
            </a:r>
          </a:p>
          <a:p>
            <a:pPr eaLnBrk="1" hangingPunct="1"/>
            <a:r>
              <a:rPr lang="en-US" altLang="zh-CN" smtClean="0"/>
              <a:t>Jain’s fairness index is defined as follows. Given a set of flow throughputs (x1, x2, . . . , xn) (measured in consistent units such as bits/second), the following function assigns a fairness index to the flows:</a:t>
            </a:r>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r>
              <a:rPr lang="en-US" altLang="zh-CN" smtClean="0"/>
              <a:t>The fairness index always results in a number between 0 and 1, with 1 representing greatest fairness.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4F9BE65-CA63-4554-96F4-FC47B8F5AD08}" type="slidenum">
              <a:rPr kumimoji="0" lang="en-US" altLang="zh-CN" sz="1300" smtClean="0"/>
              <a:pPr>
                <a:spcBef>
                  <a:spcPct val="0"/>
                </a:spcBef>
              </a:pPr>
              <a:t>34</a:t>
            </a:fld>
            <a:endParaRPr kumimoji="0" lang="en-US" altLang="zh-CN" sz="1300"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anose="02020603050405020304" pitchFamily="18" charset="0"/>
              <a:ea typeface="MS PGothic"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461D7B6-A823-491B-8019-877A1213D6D5}" type="slidenum">
              <a:rPr kumimoji="0" lang="en-US" altLang="zh-CN" sz="1300" smtClean="0"/>
              <a:pPr>
                <a:spcBef>
                  <a:spcPct val="0"/>
                </a:spcBef>
              </a:pPr>
              <a:t>35</a:t>
            </a:fld>
            <a:endParaRPr kumimoji="0" lang="en-US" altLang="zh-CN" sz="130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Times New Roman" panose="02020603050405020304" pitchFamily="18" charset="0"/>
              <a:ea typeface="MS PGothic"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58825" indent="-292100">
              <a:spcBef>
                <a:spcPct val="30000"/>
              </a:spcBef>
              <a:defRPr kumimoji="1" sz="1200">
                <a:solidFill>
                  <a:schemeClr val="tx1"/>
                </a:solidFill>
                <a:latin typeface="Arial" panose="020B0604020202020204" pitchFamily="34" charset="0"/>
                <a:ea typeface="宋体" panose="02010600030101010101" pitchFamily="2" charset="-122"/>
              </a:defRPr>
            </a:lvl2pPr>
            <a:lvl3pPr marL="1168400" indent="-233363">
              <a:spcBef>
                <a:spcPct val="30000"/>
              </a:spcBef>
              <a:defRPr kumimoji="1" sz="1200">
                <a:solidFill>
                  <a:schemeClr val="tx1"/>
                </a:solidFill>
                <a:latin typeface="Arial" panose="020B0604020202020204" pitchFamily="34" charset="0"/>
                <a:ea typeface="宋体" panose="02010600030101010101" pitchFamily="2" charset="-122"/>
              </a:defRPr>
            </a:lvl3pPr>
            <a:lvl4pPr marL="1636713" indent="-233363">
              <a:spcBef>
                <a:spcPct val="30000"/>
              </a:spcBef>
              <a:defRPr kumimoji="1" sz="1200">
                <a:solidFill>
                  <a:schemeClr val="tx1"/>
                </a:solidFill>
                <a:latin typeface="Arial" panose="020B0604020202020204" pitchFamily="34" charset="0"/>
                <a:ea typeface="宋体" panose="02010600030101010101" pitchFamily="2" charset="-122"/>
              </a:defRPr>
            </a:lvl4pPr>
            <a:lvl5pPr marL="2105025" indent="-233363">
              <a:spcBef>
                <a:spcPct val="30000"/>
              </a:spcBef>
              <a:defRPr kumimoji="1" sz="1200">
                <a:solidFill>
                  <a:schemeClr val="tx1"/>
                </a:solidFill>
                <a:latin typeface="Arial" panose="020B0604020202020204" pitchFamily="34" charset="0"/>
                <a:ea typeface="宋体" panose="02010600030101010101" pitchFamily="2" charset="-122"/>
              </a:defRPr>
            </a:lvl5pPr>
            <a:lvl6pPr marL="2562225" indent="-233363"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3019425" indent="-233363"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76625" indent="-233363"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933825" indent="-233363"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3DAE373-948F-4517-90BE-F76B30B639DB}" type="slidenum">
              <a:rPr kumimoji="0" lang="en-US" altLang="zh-CN" sz="1300" smtClean="0"/>
              <a:pPr>
                <a:spcBef>
                  <a:spcPct val="0"/>
                </a:spcBef>
              </a:pPr>
              <a:t>36</a:t>
            </a:fld>
            <a:endParaRPr kumimoji="0" lang="en-US" altLang="zh-CN" sz="130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spcAft>
                <a:spcPts val="600"/>
              </a:spcAft>
            </a:pPr>
            <a:r>
              <a:rPr lang="zh-CN" altLang="en-US" smtClean="0"/>
              <a:t>减小拥塞窗口的速度比加大窗口要快得多</a:t>
            </a:r>
            <a:r>
              <a:rPr lang="en-US" altLang="zh-CN" smtClean="0"/>
              <a:t>!</a:t>
            </a:r>
          </a:p>
          <a:p>
            <a:pPr lvl="1" eaLnBrk="1" hangingPunct="1">
              <a:lnSpc>
                <a:spcPct val="90000"/>
              </a:lnSpc>
              <a:spcAft>
                <a:spcPts val="600"/>
              </a:spcAft>
            </a:pPr>
            <a:r>
              <a:rPr lang="zh-CN" altLang="en-US" smtClean="0"/>
              <a:t>窗口过大</a:t>
            </a:r>
            <a:r>
              <a:rPr lang="en-US" altLang="zh-CN" smtClean="0"/>
              <a:t> (</a:t>
            </a:r>
            <a:r>
              <a:rPr lang="zh-CN" altLang="en-US" smtClean="0"/>
              <a:t>导致分组丢失</a:t>
            </a:r>
            <a:r>
              <a:rPr lang="en-US" altLang="zh-CN" smtClean="0"/>
              <a:t>) </a:t>
            </a:r>
            <a:r>
              <a:rPr lang="zh-CN" altLang="en-US" smtClean="0"/>
              <a:t>比 窗口过小</a:t>
            </a:r>
            <a:r>
              <a:rPr lang="en-US" altLang="zh-CN" smtClean="0"/>
              <a:t> (</a:t>
            </a:r>
            <a:r>
              <a:rPr lang="zh-CN" altLang="en-US" smtClean="0"/>
              <a:t>使得吞吐量减少</a:t>
            </a:r>
            <a:r>
              <a:rPr lang="en-US" altLang="zh-CN" smtClean="0"/>
              <a:t>) </a:t>
            </a:r>
            <a:r>
              <a:rPr lang="zh-CN" altLang="en-US" smtClean="0"/>
              <a:t>危害大的多</a:t>
            </a:r>
            <a:endParaRPr lang="en-US" altLang="zh-CN" smtClean="0"/>
          </a:p>
          <a:p>
            <a:pPr lvl="1" eaLnBrk="1" hangingPunct="1">
              <a:lnSpc>
                <a:spcPct val="90000"/>
              </a:lnSpc>
              <a:spcAft>
                <a:spcPts val="600"/>
              </a:spcAft>
            </a:pPr>
            <a:r>
              <a:rPr lang="en-US" altLang="zh-CN" smtClean="0"/>
              <a:t>AIMD:  TCP</a:t>
            </a:r>
            <a:r>
              <a:rPr lang="zh-CN" altLang="en-US" smtClean="0"/>
              <a:t>稳定的必要条件</a:t>
            </a:r>
            <a:endParaRPr lang="en-US" altLang="zh-CN" smtClean="0"/>
          </a:p>
          <a:p>
            <a:r>
              <a:rPr lang="en-US" altLang="zh-CN" smtClean="0">
                <a:ea typeface="MS PGothic" panose="020B0600070205080204" pitchFamily="34" charset="-128"/>
              </a:rPr>
              <a:t>TCP “</a:t>
            </a:r>
            <a:r>
              <a:rPr lang="zh-CN" altLang="en-US" smtClean="0">
                <a:ea typeface="MS PGothic" panose="020B0600070205080204" pitchFamily="34" charset="-128"/>
              </a:rPr>
              <a:t>锯齿</a:t>
            </a:r>
            <a:r>
              <a:rPr lang="en-US" altLang="zh-CN" smtClean="0">
                <a:ea typeface="MS PGothic" panose="020B0600070205080204" pitchFamily="34" charset="-128"/>
              </a:rPr>
              <a:t>”</a:t>
            </a:r>
            <a:endParaRPr lang="zh-CN" altLang="zh-CN" smtClean="0">
              <a:latin typeface="Times New Roman" panose="02020603050405020304" pitchFamily="18" charset="0"/>
              <a:ea typeface="MS PGothic"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43"/>
          <p:cNvSpPr>
            <a:spLocks noChangeArrowheads="1"/>
          </p:cNvSpPr>
          <p:nvPr/>
        </p:nvSpPr>
        <p:spPr bwMode="auto">
          <a:xfrm>
            <a:off x="395288" y="2636838"/>
            <a:ext cx="8280400" cy="36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25603" name="Rectangle 3"/>
          <p:cNvSpPr>
            <a:spLocks noGrp="1" noChangeArrowheads="1"/>
          </p:cNvSpPr>
          <p:nvPr>
            <p:ph type="ctrTitle"/>
          </p:nvPr>
        </p:nvSpPr>
        <p:spPr>
          <a:xfrm>
            <a:off x="611188" y="1628775"/>
            <a:ext cx="7640637" cy="971550"/>
          </a:xfrm>
        </p:spPr>
        <p:txBody>
          <a:bodyPr/>
          <a:lstStyle>
            <a:lvl1pPr algn="ctr">
              <a:defRPr sz="4800" i="0">
                <a:effectLst>
                  <a:outerShdw blurRad="38100" dist="38100" dir="2700000" algn="tl">
                    <a:srgbClr val="C0C0C0"/>
                  </a:outerShdw>
                </a:effectLst>
              </a:defRPr>
            </a:lvl1pPr>
          </a:lstStyle>
          <a:p>
            <a:r>
              <a:rPr lang="zh-CN" altLang="en-US"/>
              <a:t>单击此处编辑母版标题样式</a:t>
            </a:r>
          </a:p>
        </p:txBody>
      </p:sp>
      <p:sp>
        <p:nvSpPr>
          <p:cNvPr id="25604" name="Rectangle 4"/>
          <p:cNvSpPr>
            <a:spLocks noGrp="1" noChangeArrowheads="1"/>
          </p:cNvSpPr>
          <p:nvPr>
            <p:ph type="subTitle" idx="1"/>
          </p:nvPr>
        </p:nvSpPr>
        <p:spPr>
          <a:xfrm>
            <a:off x="1331913" y="3068638"/>
            <a:ext cx="6248400" cy="2362200"/>
          </a:xfrm>
        </p:spPr>
        <p:txBody>
          <a:bodyPr/>
          <a:lstStyle>
            <a:lvl1pPr marL="0" indent="0" algn="ctr">
              <a:buFont typeface="Wingdings" pitchFamily="2" charset="2"/>
              <a:buNone/>
              <a:defRPr sz="3200"/>
            </a:lvl1pPr>
          </a:lstStyle>
          <a:p>
            <a:r>
              <a:rPr lang="zh-CN" altLang="en-US" dirty="0"/>
              <a:t>单击此处编辑母版副标题样式</a:t>
            </a:r>
          </a:p>
        </p:txBody>
      </p:sp>
      <p:sp>
        <p:nvSpPr>
          <p:cNvPr id="5" name="Rectangle 6"/>
          <p:cNvSpPr>
            <a:spLocks noGrp="1" noChangeArrowheads="1"/>
          </p:cNvSpPr>
          <p:nvPr>
            <p:ph type="ftr" sz="quarter" idx="10"/>
          </p:nvPr>
        </p:nvSpPr>
        <p:spPr>
          <a:xfrm>
            <a:off x="2268538" y="6524625"/>
            <a:ext cx="4679950" cy="385763"/>
          </a:xfrm>
        </p:spPr>
        <p:txBody>
          <a:bodyPr/>
          <a:lstStyle>
            <a:lvl1pPr algn="ctr">
              <a:defRPr sz="1800">
                <a:latin typeface="Times New Roman" pitchFamily="18" charset="0"/>
              </a:defRPr>
            </a:lvl1pPr>
          </a:lstStyle>
          <a:p>
            <a:pPr>
              <a:defRPr/>
            </a:pPr>
            <a:endParaRPr lang="en-US" altLang="zh-CN"/>
          </a:p>
        </p:txBody>
      </p:sp>
    </p:spTree>
    <p:extLst>
      <p:ext uri="{BB962C8B-B14F-4D97-AF65-F5344CB8AC3E}">
        <p14:creationId xmlns:p14="http://schemas.microsoft.com/office/powerpoint/2010/main" val="3646822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a:ln/>
        </p:spPr>
        <p:txBody>
          <a:bodyPr/>
          <a:lstStyle>
            <a:lvl1pPr>
              <a:defRPr/>
            </a:lvl1pPr>
          </a:lstStyle>
          <a:p>
            <a:pPr>
              <a:defRPr/>
            </a:pPr>
            <a:r>
              <a:rPr lang="en-US" altLang="zh-CN"/>
              <a:t>-</a:t>
            </a:r>
            <a:fld id="{1D89B024-513A-476D-BC93-37AFCF912BA6}" type="slidenum">
              <a:rPr lang="en-US" altLang="zh-CN" sz="1400"/>
              <a:pPr>
                <a:defRPr/>
              </a:pPr>
              <a:t>‹#›</a:t>
            </a:fld>
            <a:r>
              <a:rPr lang="en-US" altLang="zh-CN"/>
              <a:t>-</a:t>
            </a:r>
          </a:p>
        </p:txBody>
      </p:sp>
    </p:spTree>
    <p:extLst>
      <p:ext uri="{BB962C8B-B14F-4D97-AF65-F5344CB8AC3E}">
        <p14:creationId xmlns:p14="http://schemas.microsoft.com/office/powerpoint/2010/main" val="645461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60350"/>
            <a:ext cx="2057400" cy="6192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60350"/>
            <a:ext cx="6019800" cy="6192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a:ln/>
        </p:spPr>
        <p:txBody>
          <a:bodyPr/>
          <a:lstStyle>
            <a:lvl1pPr>
              <a:defRPr/>
            </a:lvl1pPr>
          </a:lstStyle>
          <a:p>
            <a:pPr>
              <a:defRPr/>
            </a:pPr>
            <a:r>
              <a:rPr lang="en-US" altLang="zh-CN"/>
              <a:t>-</a:t>
            </a:r>
            <a:fld id="{BCC723EF-7B45-4235-8FF2-330A810AA567}" type="slidenum">
              <a:rPr lang="en-US" altLang="zh-CN" sz="1400"/>
              <a:pPr>
                <a:defRPr/>
              </a:pPr>
              <a:t>‹#›</a:t>
            </a:fld>
            <a:r>
              <a:rPr lang="en-US" altLang="zh-CN"/>
              <a:t>-</a:t>
            </a:r>
          </a:p>
        </p:txBody>
      </p:sp>
    </p:spTree>
    <p:extLst>
      <p:ext uri="{BB962C8B-B14F-4D97-AF65-F5344CB8AC3E}">
        <p14:creationId xmlns:p14="http://schemas.microsoft.com/office/powerpoint/2010/main" val="290843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atin typeface="Calibri" pitchFamily="34" charset="0"/>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baseline="0">
                <a:latin typeface="Calibri" pitchFamily="34" charset="0"/>
              </a:defRPr>
            </a:lvl1pPr>
            <a:lvl2pPr>
              <a:defRPr baseline="0">
                <a:latin typeface="Calibri" pitchFamily="34" charset="0"/>
              </a:defRPr>
            </a:lvl2pPr>
            <a:lvl3pPr>
              <a:defRPr baseline="0">
                <a:latin typeface="Calibri" pitchFamily="34" charset="0"/>
              </a:defRPr>
            </a:lvl3pPr>
            <a:lvl4pPr>
              <a:defRPr baseline="0">
                <a:latin typeface="Calibri" pitchFamily="34" charset="0"/>
              </a:defRPr>
            </a:lvl4pPr>
            <a:lvl5pPr>
              <a:defRPr baseline="0">
                <a:latin typeface="Calibri" pitchFamily="34"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a:ln/>
        </p:spPr>
        <p:txBody>
          <a:bodyPr/>
          <a:lstStyle>
            <a:lvl1pPr>
              <a:defRPr/>
            </a:lvl1pPr>
          </a:lstStyle>
          <a:p>
            <a:pPr>
              <a:defRPr/>
            </a:pPr>
            <a:r>
              <a:rPr lang="en-US" altLang="zh-CN"/>
              <a:t>-</a:t>
            </a:r>
            <a:fld id="{27248DD5-0562-41D1-971E-2C1655E1587B}" type="slidenum">
              <a:rPr lang="en-US" altLang="zh-CN" sz="1400"/>
              <a:pPr>
                <a:defRPr/>
              </a:pPr>
              <a:t>‹#›</a:t>
            </a:fld>
            <a:r>
              <a:rPr lang="en-US" altLang="zh-CN"/>
              <a:t>-</a:t>
            </a:r>
          </a:p>
        </p:txBody>
      </p:sp>
    </p:spTree>
    <p:extLst>
      <p:ext uri="{BB962C8B-B14F-4D97-AF65-F5344CB8AC3E}">
        <p14:creationId xmlns:p14="http://schemas.microsoft.com/office/powerpoint/2010/main" val="3399381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a:ln/>
        </p:spPr>
        <p:txBody>
          <a:bodyPr/>
          <a:lstStyle>
            <a:lvl1pPr>
              <a:defRPr/>
            </a:lvl1pPr>
          </a:lstStyle>
          <a:p>
            <a:pPr>
              <a:defRPr/>
            </a:pPr>
            <a:r>
              <a:rPr lang="en-US" altLang="zh-CN"/>
              <a:t>-</a:t>
            </a:r>
            <a:fld id="{A5CB64C9-630F-4925-ABD3-BF5995170935}" type="slidenum">
              <a:rPr lang="en-US" altLang="zh-CN" sz="1400"/>
              <a:pPr>
                <a:defRPr/>
              </a:pPr>
              <a:t>‹#›</a:t>
            </a:fld>
            <a:r>
              <a:rPr lang="en-US" altLang="zh-CN"/>
              <a:t>-</a:t>
            </a:r>
          </a:p>
        </p:txBody>
      </p:sp>
    </p:spTree>
    <p:extLst>
      <p:ext uri="{BB962C8B-B14F-4D97-AF65-F5344CB8AC3E}">
        <p14:creationId xmlns:p14="http://schemas.microsoft.com/office/powerpoint/2010/main" val="3126195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25538"/>
            <a:ext cx="4038600"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25538"/>
            <a:ext cx="4038600"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1"/>
          </p:nvPr>
        </p:nvSpPr>
        <p:spPr>
          <a:ln/>
        </p:spPr>
        <p:txBody>
          <a:bodyPr/>
          <a:lstStyle>
            <a:lvl1pPr>
              <a:defRPr/>
            </a:lvl1pPr>
          </a:lstStyle>
          <a:p>
            <a:pPr>
              <a:defRPr/>
            </a:pPr>
            <a:r>
              <a:rPr lang="en-US" altLang="zh-CN"/>
              <a:t>-</a:t>
            </a:r>
            <a:fld id="{AFF9E779-6C5C-44C8-B7B3-F99B98C9E9EE}" type="slidenum">
              <a:rPr lang="en-US" altLang="zh-CN" sz="1400"/>
              <a:pPr>
                <a:defRPr/>
              </a:pPr>
              <a:t>‹#›</a:t>
            </a:fld>
            <a:r>
              <a:rPr lang="en-US" altLang="zh-CN"/>
              <a:t>-</a:t>
            </a:r>
          </a:p>
        </p:txBody>
      </p:sp>
    </p:spTree>
    <p:extLst>
      <p:ext uri="{BB962C8B-B14F-4D97-AF65-F5344CB8AC3E}">
        <p14:creationId xmlns:p14="http://schemas.microsoft.com/office/powerpoint/2010/main" val="282134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7"/>
          <p:cNvSpPr>
            <a:spLocks noGrp="1" noChangeArrowheads="1"/>
          </p:cNvSpPr>
          <p:nvPr>
            <p:ph type="sldNum" sz="quarter" idx="11"/>
          </p:nvPr>
        </p:nvSpPr>
        <p:spPr>
          <a:ln/>
        </p:spPr>
        <p:txBody>
          <a:bodyPr/>
          <a:lstStyle>
            <a:lvl1pPr>
              <a:defRPr/>
            </a:lvl1pPr>
          </a:lstStyle>
          <a:p>
            <a:pPr>
              <a:defRPr/>
            </a:pPr>
            <a:r>
              <a:rPr lang="en-US" altLang="zh-CN"/>
              <a:t>-</a:t>
            </a:r>
            <a:fld id="{CEA63123-D5D0-487A-9D7F-1398D9342AA2}" type="slidenum">
              <a:rPr lang="en-US" altLang="zh-CN" sz="1400"/>
              <a:pPr>
                <a:defRPr/>
              </a:pPr>
              <a:t>‹#›</a:t>
            </a:fld>
            <a:r>
              <a:rPr lang="en-US" altLang="zh-CN"/>
              <a:t>-</a:t>
            </a:r>
          </a:p>
        </p:txBody>
      </p:sp>
    </p:spTree>
    <p:extLst>
      <p:ext uri="{BB962C8B-B14F-4D97-AF65-F5344CB8AC3E}">
        <p14:creationId xmlns:p14="http://schemas.microsoft.com/office/powerpoint/2010/main" val="3872161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1"/>
          </p:nvPr>
        </p:nvSpPr>
        <p:spPr>
          <a:ln/>
        </p:spPr>
        <p:txBody>
          <a:bodyPr/>
          <a:lstStyle>
            <a:lvl1pPr>
              <a:defRPr/>
            </a:lvl1pPr>
          </a:lstStyle>
          <a:p>
            <a:pPr>
              <a:defRPr/>
            </a:pPr>
            <a:r>
              <a:rPr lang="en-US" altLang="zh-CN"/>
              <a:t>-</a:t>
            </a:r>
            <a:fld id="{A2E3A598-5E6A-41D9-B526-7971EDD16651}" type="slidenum">
              <a:rPr lang="en-US" altLang="zh-CN" sz="1400"/>
              <a:pPr>
                <a:defRPr/>
              </a:pPr>
              <a:t>‹#›</a:t>
            </a:fld>
            <a:r>
              <a:rPr lang="en-US" altLang="zh-CN"/>
              <a:t>-</a:t>
            </a:r>
          </a:p>
        </p:txBody>
      </p:sp>
    </p:spTree>
    <p:extLst>
      <p:ext uri="{BB962C8B-B14F-4D97-AF65-F5344CB8AC3E}">
        <p14:creationId xmlns:p14="http://schemas.microsoft.com/office/powerpoint/2010/main" val="2901050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7"/>
          <p:cNvSpPr>
            <a:spLocks noGrp="1" noChangeArrowheads="1"/>
          </p:cNvSpPr>
          <p:nvPr>
            <p:ph type="sldNum" sz="quarter" idx="11"/>
          </p:nvPr>
        </p:nvSpPr>
        <p:spPr>
          <a:ln/>
        </p:spPr>
        <p:txBody>
          <a:bodyPr/>
          <a:lstStyle>
            <a:lvl1pPr>
              <a:defRPr/>
            </a:lvl1pPr>
          </a:lstStyle>
          <a:p>
            <a:pPr>
              <a:defRPr/>
            </a:pPr>
            <a:r>
              <a:rPr lang="en-US" altLang="zh-CN"/>
              <a:t>-</a:t>
            </a:r>
            <a:fld id="{9F81C439-BD15-4582-8C0C-5C3D9CC9C48A}" type="slidenum">
              <a:rPr lang="en-US" altLang="zh-CN" sz="1400"/>
              <a:pPr>
                <a:defRPr/>
              </a:pPr>
              <a:t>‹#›</a:t>
            </a:fld>
            <a:r>
              <a:rPr lang="en-US" altLang="zh-CN"/>
              <a:t>-</a:t>
            </a:r>
          </a:p>
        </p:txBody>
      </p:sp>
    </p:spTree>
    <p:extLst>
      <p:ext uri="{BB962C8B-B14F-4D97-AF65-F5344CB8AC3E}">
        <p14:creationId xmlns:p14="http://schemas.microsoft.com/office/powerpoint/2010/main" val="969177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1"/>
          </p:nvPr>
        </p:nvSpPr>
        <p:spPr>
          <a:ln/>
        </p:spPr>
        <p:txBody>
          <a:bodyPr/>
          <a:lstStyle>
            <a:lvl1pPr>
              <a:defRPr/>
            </a:lvl1pPr>
          </a:lstStyle>
          <a:p>
            <a:pPr>
              <a:defRPr/>
            </a:pPr>
            <a:r>
              <a:rPr lang="en-US" altLang="zh-CN"/>
              <a:t>-</a:t>
            </a:r>
            <a:fld id="{62C9B302-8488-4719-B88D-EEB22F424DCD}" type="slidenum">
              <a:rPr lang="en-US" altLang="zh-CN" sz="1400"/>
              <a:pPr>
                <a:defRPr/>
              </a:pPr>
              <a:t>‹#›</a:t>
            </a:fld>
            <a:r>
              <a:rPr lang="en-US" altLang="zh-CN"/>
              <a:t>-</a:t>
            </a:r>
          </a:p>
        </p:txBody>
      </p:sp>
    </p:spTree>
    <p:extLst>
      <p:ext uri="{BB962C8B-B14F-4D97-AF65-F5344CB8AC3E}">
        <p14:creationId xmlns:p14="http://schemas.microsoft.com/office/powerpoint/2010/main" val="1049569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1"/>
          </p:nvPr>
        </p:nvSpPr>
        <p:spPr>
          <a:ln/>
        </p:spPr>
        <p:txBody>
          <a:bodyPr/>
          <a:lstStyle>
            <a:lvl1pPr>
              <a:defRPr/>
            </a:lvl1pPr>
          </a:lstStyle>
          <a:p>
            <a:pPr>
              <a:defRPr/>
            </a:pPr>
            <a:r>
              <a:rPr lang="en-US" altLang="zh-CN"/>
              <a:t>-</a:t>
            </a:r>
            <a:fld id="{58702AB1-7DFB-475F-99A7-9C10B25F6EBC}" type="slidenum">
              <a:rPr lang="en-US" altLang="zh-CN" sz="1400"/>
              <a:pPr>
                <a:defRPr/>
              </a:pPr>
              <a:t>‹#›</a:t>
            </a:fld>
            <a:r>
              <a:rPr lang="en-US" altLang="zh-CN"/>
              <a:t>-</a:t>
            </a:r>
          </a:p>
        </p:txBody>
      </p:sp>
    </p:spTree>
    <p:extLst>
      <p:ext uri="{BB962C8B-B14F-4D97-AF65-F5344CB8AC3E}">
        <p14:creationId xmlns:p14="http://schemas.microsoft.com/office/powerpoint/2010/main" val="416924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68313" y="260350"/>
            <a:ext cx="75438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4"/>
          <p:cNvSpPr>
            <a:spLocks noGrp="1" noChangeArrowheads="1"/>
          </p:cNvSpPr>
          <p:nvPr>
            <p:ph type="body" idx="1"/>
          </p:nvPr>
        </p:nvSpPr>
        <p:spPr bwMode="auto">
          <a:xfrm>
            <a:off x="457200" y="1125538"/>
            <a:ext cx="8229600"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4582" name="Rectangle 6"/>
          <p:cNvSpPr>
            <a:spLocks noGrp="1" noChangeArrowheads="1"/>
          </p:cNvSpPr>
          <p:nvPr>
            <p:ph type="ftr" sz="quarter" idx="3"/>
          </p:nvPr>
        </p:nvSpPr>
        <p:spPr bwMode="auto">
          <a:xfrm>
            <a:off x="0" y="6543675"/>
            <a:ext cx="5219700" cy="314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600">
                <a:solidFill>
                  <a:schemeClr val="bg2"/>
                </a:solidFill>
                <a:latin typeface="华文隶书" pitchFamily="2" charset="-122"/>
                <a:ea typeface="华文隶书" pitchFamily="2" charset="-122"/>
                <a:cs typeface="+mn-cs"/>
              </a:defRPr>
            </a:lvl1pPr>
          </a:lstStyle>
          <a:p>
            <a:pPr>
              <a:defRPr/>
            </a:pPr>
            <a:endParaRPr lang="en-US" altLang="zh-CN"/>
          </a:p>
        </p:txBody>
      </p:sp>
      <p:sp>
        <p:nvSpPr>
          <p:cNvPr id="24583" name="Rectangle 7"/>
          <p:cNvSpPr>
            <a:spLocks noGrp="1" noChangeArrowheads="1"/>
          </p:cNvSpPr>
          <p:nvPr>
            <p:ph type="sldNum" sz="quarter" idx="4"/>
          </p:nvPr>
        </p:nvSpPr>
        <p:spPr bwMode="auto">
          <a:xfrm>
            <a:off x="7010400" y="6524625"/>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pPr>
              <a:defRPr/>
            </a:pPr>
            <a:r>
              <a:rPr lang="en-US" altLang="zh-CN"/>
              <a:t>-</a:t>
            </a:r>
            <a:fld id="{97249048-CEB8-4D6E-93C0-4BE0681046CE}" type="slidenum">
              <a:rPr lang="en-US" altLang="zh-CN" sz="1400"/>
              <a:pPr>
                <a:defRPr/>
              </a:pPr>
              <a:t>‹#›</a:t>
            </a:fld>
            <a:r>
              <a:rPr lang="en-US" altLang="zh-CN"/>
              <a:t>-</a:t>
            </a:r>
          </a:p>
        </p:txBody>
      </p:sp>
      <p:sp>
        <p:nvSpPr>
          <p:cNvPr id="24616" name="Rectangle 40"/>
          <p:cNvSpPr>
            <a:spLocks noChangeArrowheads="1"/>
          </p:cNvSpPr>
          <p:nvPr/>
        </p:nvSpPr>
        <p:spPr bwMode="auto">
          <a:xfrm>
            <a:off x="395288" y="1016000"/>
            <a:ext cx="7197725" cy="36513"/>
          </a:xfrm>
          <a:prstGeom prst="rect">
            <a:avLst/>
          </a:prstGeom>
          <a:solidFill>
            <a:schemeClr val="bg1">
              <a:lumMod val="75000"/>
            </a:schemeClr>
          </a:solidFill>
          <a:ln w="9525">
            <a:noFill/>
            <a:miter lim="800000"/>
            <a:headEnd/>
            <a:tailEnd/>
          </a:ln>
          <a:effectLst/>
        </p:spPr>
        <p:txBody>
          <a:bodyPr wrap="none" anchor="ctr"/>
          <a:lstStyle/>
          <a:p>
            <a:pPr eaLnBrk="1" hangingPunct="1">
              <a:defRPr/>
            </a:pPr>
            <a:endParaRPr lang="zh-CN" altLang="en-US"/>
          </a:p>
        </p:txBody>
      </p:sp>
      <p:pic>
        <p:nvPicPr>
          <p:cNvPr id="1031" name="Picture 41" descr="hust_logo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67625" y="115888"/>
            <a:ext cx="1404938"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8" r:id="rId1"/>
    <p:sldLayoutId id="2147484228" r:id="rId2"/>
    <p:sldLayoutId id="2147484229" r:id="rId3"/>
    <p:sldLayoutId id="2147484230" r:id="rId4"/>
    <p:sldLayoutId id="2147484231" r:id="rId5"/>
    <p:sldLayoutId id="2147484232" r:id="rId6"/>
    <p:sldLayoutId id="2147484233" r:id="rId7"/>
    <p:sldLayoutId id="2147484234" r:id="rId8"/>
    <p:sldLayoutId id="2147484235" r:id="rId9"/>
    <p:sldLayoutId id="2147484236" r:id="rId10"/>
    <p:sldLayoutId id="2147484237"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900" b="1" i="1">
          <a:solidFill>
            <a:srgbClr val="333399"/>
          </a:solidFill>
          <a:latin typeface="+mj-lt"/>
          <a:ea typeface="+mj-ea"/>
          <a:cs typeface="华文中宋" charset="0"/>
        </a:defRPr>
      </a:lvl1pPr>
      <a:lvl2pPr algn="l" rtl="0" eaLnBrk="0" fontAlgn="base" hangingPunct="0">
        <a:spcBef>
          <a:spcPct val="0"/>
        </a:spcBef>
        <a:spcAft>
          <a:spcPct val="0"/>
        </a:spcAft>
        <a:defRPr sz="3900" b="1" i="1">
          <a:solidFill>
            <a:srgbClr val="333399"/>
          </a:solidFill>
          <a:latin typeface="Calibri" pitchFamily="34" charset="0"/>
          <a:ea typeface="华文中宋" pitchFamily="2" charset="-122"/>
          <a:cs typeface="华文中宋" charset="0"/>
        </a:defRPr>
      </a:lvl2pPr>
      <a:lvl3pPr algn="l" rtl="0" eaLnBrk="0" fontAlgn="base" hangingPunct="0">
        <a:spcBef>
          <a:spcPct val="0"/>
        </a:spcBef>
        <a:spcAft>
          <a:spcPct val="0"/>
        </a:spcAft>
        <a:defRPr sz="3900" b="1" i="1">
          <a:solidFill>
            <a:srgbClr val="333399"/>
          </a:solidFill>
          <a:latin typeface="Calibri" pitchFamily="34" charset="0"/>
          <a:ea typeface="华文中宋" pitchFamily="2" charset="-122"/>
          <a:cs typeface="华文中宋" charset="0"/>
        </a:defRPr>
      </a:lvl3pPr>
      <a:lvl4pPr algn="l" rtl="0" eaLnBrk="0" fontAlgn="base" hangingPunct="0">
        <a:spcBef>
          <a:spcPct val="0"/>
        </a:spcBef>
        <a:spcAft>
          <a:spcPct val="0"/>
        </a:spcAft>
        <a:defRPr sz="3900" b="1" i="1">
          <a:solidFill>
            <a:srgbClr val="333399"/>
          </a:solidFill>
          <a:latin typeface="Calibri" pitchFamily="34" charset="0"/>
          <a:ea typeface="华文中宋" pitchFamily="2" charset="-122"/>
          <a:cs typeface="华文中宋" charset="0"/>
        </a:defRPr>
      </a:lvl4pPr>
      <a:lvl5pPr algn="l" rtl="0" eaLnBrk="0" fontAlgn="base" hangingPunct="0">
        <a:spcBef>
          <a:spcPct val="0"/>
        </a:spcBef>
        <a:spcAft>
          <a:spcPct val="0"/>
        </a:spcAft>
        <a:defRPr sz="3900" b="1" i="1">
          <a:solidFill>
            <a:srgbClr val="333399"/>
          </a:solidFill>
          <a:latin typeface="Calibri" pitchFamily="34" charset="0"/>
          <a:ea typeface="华文中宋" pitchFamily="2" charset="-122"/>
          <a:cs typeface="华文中宋" charset="0"/>
        </a:defRPr>
      </a:lvl5pPr>
      <a:lvl6pPr marL="457200" algn="l" rtl="0" fontAlgn="base">
        <a:spcBef>
          <a:spcPct val="0"/>
        </a:spcBef>
        <a:spcAft>
          <a:spcPct val="0"/>
        </a:spcAft>
        <a:defRPr sz="3900" b="1" i="1">
          <a:solidFill>
            <a:srgbClr val="333399"/>
          </a:solidFill>
          <a:latin typeface="Arial" pitchFamily="34" charset="0"/>
          <a:ea typeface="华文中宋" pitchFamily="2" charset="-122"/>
        </a:defRPr>
      </a:lvl6pPr>
      <a:lvl7pPr marL="914400" algn="l" rtl="0" fontAlgn="base">
        <a:spcBef>
          <a:spcPct val="0"/>
        </a:spcBef>
        <a:spcAft>
          <a:spcPct val="0"/>
        </a:spcAft>
        <a:defRPr sz="3900" b="1" i="1">
          <a:solidFill>
            <a:srgbClr val="333399"/>
          </a:solidFill>
          <a:latin typeface="Arial" pitchFamily="34" charset="0"/>
          <a:ea typeface="华文中宋" pitchFamily="2" charset="-122"/>
        </a:defRPr>
      </a:lvl7pPr>
      <a:lvl8pPr marL="1371600" algn="l" rtl="0" fontAlgn="base">
        <a:spcBef>
          <a:spcPct val="0"/>
        </a:spcBef>
        <a:spcAft>
          <a:spcPct val="0"/>
        </a:spcAft>
        <a:defRPr sz="3900" b="1" i="1">
          <a:solidFill>
            <a:srgbClr val="333399"/>
          </a:solidFill>
          <a:latin typeface="Arial" pitchFamily="34" charset="0"/>
          <a:ea typeface="华文中宋" pitchFamily="2" charset="-122"/>
        </a:defRPr>
      </a:lvl8pPr>
      <a:lvl9pPr marL="1828800" algn="l" rtl="0" fontAlgn="base">
        <a:spcBef>
          <a:spcPct val="0"/>
        </a:spcBef>
        <a:spcAft>
          <a:spcPct val="0"/>
        </a:spcAft>
        <a:defRPr sz="3900" b="1" i="1">
          <a:solidFill>
            <a:srgbClr val="333399"/>
          </a:solidFill>
          <a:latin typeface="Arial" pitchFamily="34" charset="0"/>
          <a:ea typeface="华文中宋"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kumimoji="1" sz="3000">
          <a:solidFill>
            <a:schemeClr val="tx1"/>
          </a:solidFill>
          <a:latin typeface="+mn-lt"/>
          <a:ea typeface="+mn-ea"/>
          <a:cs typeface="华文中宋" charset="0"/>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kumimoji="1" sz="2600">
          <a:solidFill>
            <a:schemeClr val="tx1"/>
          </a:solidFill>
          <a:latin typeface="+mn-lt"/>
          <a:ea typeface="+mn-ea"/>
          <a:cs typeface="华文中宋" charset="0"/>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kumimoji="1" sz="2300">
          <a:solidFill>
            <a:schemeClr val="tx1"/>
          </a:solidFill>
          <a:latin typeface="+mn-lt"/>
          <a:ea typeface="+mn-ea"/>
          <a:cs typeface="华文中宋" charset="0"/>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kumimoji="1" sz="2000">
          <a:solidFill>
            <a:schemeClr val="tx1"/>
          </a:solidFill>
          <a:latin typeface="+mn-lt"/>
          <a:ea typeface="+mn-ea"/>
          <a:cs typeface="华文中宋" charset="0"/>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mn-lt"/>
          <a:ea typeface="+mn-ea"/>
          <a:cs typeface="华文中宋" charset="0"/>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23.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1.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3.png"/><Relationship Id="rId4" Type="http://schemas.openxmlformats.org/officeDocument/2006/relationships/image" Target="../media/image32.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34.jpeg"/></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36.jpeg"/><Relationship Id="rId4" Type="http://schemas.openxmlformats.org/officeDocument/2006/relationships/image" Target="../media/image35.jpeg"/></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38.jpeg"/><Relationship Id="rId4" Type="http://schemas.openxmlformats.org/officeDocument/2006/relationships/image" Target="../media/image37.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15616" y="908720"/>
            <a:ext cx="6840760" cy="1728192"/>
          </a:xfrm>
          <a:prstGeom prst="rect">
            <a:avLst/>
          </a:prstGeom>
        </p:spPr>
        <p:style>
          <a:lnRef idx="0">
            <a:schemeClr val="accent3"/>
          </a:lnRef>
          <a:fillRef idx="3">
            <a:schemeClr val="accent3"/>
          </a:fillRef>
          <a:effectRef idx="3">
            <a:schemeClr val="accent3"/>
          </a:effectRef>
          <a:fontRef idx="minor">
            <a:schemeClr val="lt1"/>
          </a:fontRef>
        </p:style>
        <p:txBody>
          <a:bodyPr anchor="ctr"/>
          <a:lstStyle/>
          <a:p>
            <a:pPr algn="ctr" eaLnBrk="1" hangingPunct="1">
              <a:defRPr/>
            </a:pPr>
            <a:r>
              <a:rPr lang="zh-CN" altLang="en-US" sz="7200" b="1" kern="0" dirty="0">
                <a:solidFill>
                  <a:schemeClr val="bg1"/>
                </a:solidFill>
                <a:latin typeface="华文楷体" pitchFamily="2" charset="-122"/>
                <a:ea typeface="华文楷体" pitchFamily="2" charset="-122"/>
              </a:rPr>
              <a:t>计 算 机 网 络</a:t>
            </a:r>
            <a:endParaRPr lang="zh-CN" altLang="en-US" sz="2800" dirty="0">
              <a:solidFill>
                <a:schemeClr val="bg1"/>
              </a:solidFill>
              <a:latin typeface="华文楷体" pitchFamily="2" charset="-122"/>
              <a:ea typeface="华文楷体" pitchFamily="2" charset="-122"/>
            </a:endParaRPr>
          </a:p>
        </p:txBody>
      </p:sp>
      <p:sp>
        <p:nvSpPr>
          <p:cNvPr id="1287170" name="Rectangle 2"/>
          <p:cNvSpPr>
            <a:spLocks noGrp="1" noChangeArrowheads="1"/>
          </p:cNvSpPr>
          <p:nvPr>
            <p:ph type="ctrTitle"/>
          </p:nvPr>
        </p:nvSpPr>
        <p:spPr>
          <a:xfrm>
            <a:off x="611188" y="2078038"/>
            <a:ext cx="7785100" cy="2071687"/>
          </a:xfrm>
        </p:spPr>
        <p:txBody>
          <a:bodyPr/>
          <a:lstStyle/>
          <a:p>
            <a:pPr eaLnBrk="1" hangingPunct="1">
              <a:defRPr/>
            </a:pPr>
            <a:r>
              <a:rPr lang="en-US" altLang="zh-CN" sz="5400" i="1" dirty="0" smtClean="0"/>
              <a:t/>
            </a:r>
            <a:br>
              <a:rPr lang="en-US" altLang="zh-CN" sz="5400" i="1" dirty="0" smtClean="0"/>
            </a:br>
            <a:r>
              <a:rPr lang="zh-CN" altLang="en-US" sz="5400" i="1" dirty="0" smtClean="0"/>
              <a:t>拥塞控制与资源分配</a:t>
            </a:r>
            <a:endParaRPr lang="en-US" altLang="zh-CN" sz="5400" dirty="0" smtClean="0"/>
          </a:p>
        </p:txBody>
      </p:sp>
      <p:sp>
        <p:nvSpPr>
          <p:cNvPr id="5126" name="Rectangle 3"/>
          <p:cNvSpPr>
            <a:spLocks noGrp="1" noChangeArrowheads="1"/>
          </p:cNvSpPr>
          <p:nvPr>
            <p:ph type="subTitle" idx="1"/>
          </p:nvPr>
        </p:nvSpPr>
        <p:spPr>
          <a:xfrm>
            <a:off x="971550" y="3860800"/>
            <a:ext cx="7040563" cy="2663825"/>
          </a:xfrm>
        </p:spPr>
        <p:txBody>
          <a:bodyPr/>
          <a:lstStyle/>
          <a:p>
            <a:pPr eaLnBrk="1" hangingPunct="1"/>
            <a:endParaRPr kumimoji="0" lang="en-US" altLang="zh-CN" dirty="0" smtClean="0">
              <a:ea typeface="华文行楷" panose="02010800040101010101" pitchFamily="2" charset="-122"/>
            </a:endParaRPr>
          </a:p>
          <a:p>
            <a:pPr eaLnBrk="1" hangingPunct="1"/>
            <a:endParaRPr kumimoji="0" lang="en-US" altLang="zh-CN" dirty="0" smtClean="0">
              <a:ea typeface="华文行楷" panose="02010800040101010101" pitchFamily="2" charset="-122"/>
            </a:endParaRPr>
          </a:p>
          <a:p>
            <a:pPr eaLnBrk="1" hangingPunct="1"/>
            <a:endParaRPr kumimoji="0" lang="en-US" altLang="zh-CN" dirty="0" smtClean="0">
              <a:ea typeface="华文行楷" panose="02010800040101010101" pitchFamily="2" charset="-122"/>
            </a:endParaRPr>
          </a:p>
          <a:p>
            <a:pPr eaLnBrk="1" hangingPunct="1"/>
            <a:r>
              <a:rPr kumimoji="0" lang="zh-CN" altLang="en-US" dirty="0" smtClean="0"/>
              <a:t>华中科技大学电信学院 </a:t>
            </a:r>
            <a:r>
              <a:rPr kumimoji="0" lang="en-US" altLang="zh-CN" dirty="0" smtClean="0"/>
              <a:t>2019</a:t>
            </a:r>
            <a:endParaRPr kumimoji="0" lang="en-US" altLang="zh-C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6"/>
          <p:cNvSpPr>
            <a:spLocks noGrp="1"/>
          </p:cNvSpPr>
          <p:nvPr>
            <p:ph type="sldNum" sz="quarter" idx="11"/>
          </p:nvPr>
        </p:nvSpPr>
        <p:spPr>
          <a:xfrm>
            <a:off x="8324850" y="6462713"/>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8C4A841-CB47-40C6-A55C-D556D1AAE066}" type="slidenum">
              <a:rPr lang="en-US" altLang="zh-CN" sz="1200" smtClean="0">
                <a:latin typeface="Tahoma" panose="020B0604030504040204" pitchFamily="34" charset="0"/>
                <a:ea typeface="MS PGothic" panose="020B0600070205080204" pitchFamily="34" charset="-128"/>
              </a:rPr>
              <a:pPr/>
              <a:t>10</a:t>
            </a:fld>
            <a:endParaRPr lang="en-US" altLang="zh-CN" sz="1200" smtClean="0">
              <a:latin typeface="Tahoma" panose="020B0604030504040204" pitchFamily="34" charset="0"/>
              <a:ea typeface="MS PGothic" panose="020B0600070205080204" pitchFamily="34" charset="-128"/>
            </a:endParaRPr>
          </a:p>
        </p:txBody>
      </p:sp>
      <p:sp>
        <p:nvSpPr>
          <p:cNvPr id="15363" name="Freeform 249"/>
          <p:cNvSpPr>
            <a:spLocks/>
          </p:cNvSpPr>
          <p:nvPr/>
        </p:nvSpPr>
        <p:spPr bwMode="auto">
          <a:xfrm flipH="1">
            <a:off x="2111375" y="3465513"/>
            <a:ext cx="250825" cy="1201737"/>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p:spPr>
        <p:txBody>
          <a:bodyPr/>
          <a:lstStyle/>
          <a:p>
            <a:endParaRPr lang="zh-CN" altLang="en-US"/>
          </a:p>
        </p:txBody>
      </p:sp>
      <p:grpSp>
        <p:nvGrpSpPr>
          <p:cNvPr id="15364" name="Group 328"/>
          <p:cNvGrpSpPr>
            <a:grpSpLocks/>
          </p:cNvGrpSpPr>
          <p:nvPr/>
        </p:nvGrpSpPr>
        <p:grpSpPr bwMode="auto">
          <a:xfrm>
            <a:off x="1716088" y="4425950"/>
            <a:ext cx="525462" cy="434975"/>
            <a:chOff x="-44" y="1473"/>
            <a:chExt cx="981" cy="1105"/>
          </a:xfrm>
        </p:grpSpPr>
        <p:pic>
          <p:nvPicPr>
            <p:cNvPr id="15515" name="Picture 329"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16" name="Freeform 330"/>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pic>
        <p:nvPicPr>
          <p:cNvPr id="402434" name="Picture 2" descr="garbage_c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913" y="5775325"/>
            <a:ext cx="487362"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Oval 3"/>
          <p:cNvSpPr>
            <a:spLocks noChangeArrowheads="1"/>
          </p:cNvSpPr>
          <p:nvPr/>
        </p:nvSpPr>
        <p:spPr bwMode="auto">
          <a:xfrm>
            <a:off x="3795713" y="5348288"/>
            <a:ext cx="1304925" cy="303212"/>
          </a:xfrm>
          <a:prstGeom prst="ellipse">
            <a:avLst/>
          </a:prstGeom>
          <a:solidFill>
            <a:srgbClr val="808080"/>
          </a:solidFill>
          <a:ln w="12700">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367" name="Line 4"/>
          <p:cNvSpPr>
            <a:spLocks noChangeShapeType="1"/>
          </p:cNvSpPr>
          <p:nvPr/>
        </p:nvSpPr>
        <p:spPr bwMode="auto">
          <a:xfrm>
            <a:off x="3795713" y="5324475"/>
            <a:ext cx="0" cy="1873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68" name="Line 5"/>
          <p:cNvSpPr>
            <a:spLocks noChangeShapeType="1"/>
          </p:cNvSpPr>
          <p:nvPr/>
        </p:nvSpPr>
        <p:spPr bwMode="auto">
          <a:xfrm>
            <a:off x="5100638" y="5324475"/>
            <a:ext cx="0" cy="187325"/>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69" name="Rectangle 6"/>
          <p:cNvSpPr>
            <a:spLocks noChangeArrowheads="1"/>
          </p:cNvSpPr>
          <p:nvPr/>
        </p:nvSpPr>
        <p:spPr bwMode="auto">
          <a:xfrm>
            <a:off x="3795713" y="5324475"/>
            <a:ext cx="309562" cy="184150"/>
          </a:xfrm>
          <a:prstGeom prst="rect">
            <a:avLst/>
          </a:prstGeom>
          <a:solidFill>
            <a:srgbClr val="80808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15370" name="Rectangle 7"/>
          <p:cNvSpPr>
            <a:spLocks noChangeArrowheads="1"/>
          </p:cNvSpPr>
          <p:nvPr/>
        </p:nvSpPr>
        <p:spPr bwMode="auto">
          <a:xfrm>
            <a:off x="4705350" y="5311775"/>
            <a:ext cx="395288" cy="184150"/>
          </a:xfrm>
          <a:prstGeom prst="rect">
            <a:avLst/>
          </a:prstGeom>
          <a:solidFill>
            <a:srgbClr val="80808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15371" name="Oval 8"/>
          <p:cNvSpPr>
            <a:spLocks noChangeArrowheads="1"/>
          </p:cNvSpPr>
          <p:nvPr/>
        </p:nvSpPr>
        <p:spPr bwMode="auto">
          <a:xfrm>
            <a:off x="3790950" y="5126038"/>
            <a:ext cx="1306513" cy="352425"/>
          </a:xfrm>
          <a:prstGeom prst="ellipse">
            <a:avLst/>
          </a:prstGeom>
          <a:solidFill>
            <a:srgbClr val="808080"/>
          </a:solidFill>
          <a:ln w="12700">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5372" name="Group 9"/>
          <p:cNvGrpSpPr>
            <a:grpSpLocks/>
          </p:cNvGrpSpPr>
          <p:nvPr/>
        </p:nvGrpSpPr>
        <p:grpSpPr bwMode="auto">
          <a:xfrm>
            <a:off x="4097338" y="5183188"/>
            <a:ext cx="647700" cy="206375"/>
            <a:chOff x="2848" y="848"/>
            <a:chExt cx="140" cy="98"/>
          </a:xfrm>
        </p:grpSpPr>
        <p:sp>
          <p:nvSpPr>
            <p:cNvPr id="15512" name="Line 10"/>
            <p:cNvSpPr>
              <a:spLocks noChangeShapeType="1"/>
            </p:cNvSpPr>
            <p:nvPr/>
          </p:nvSpPr>
          <p:spPr bwMode="auto">
            <a:xfrm flipV="1">
              <a:off x="2848" y="848"/>
              <a:ext cx="50" cy="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13" name="Line 11"/>
            <p:cNvSpPr>
              <a:spLocks noChangeShapeType="1"/>
            </p:cNvSpPr>
            <p:nvPr/>
          </p:nvSpPr>
          <p:spPr bwMode="auto">
            <a:xfrm>
              <a:off x="2944" y="946"/>
              <a:ext cx="44"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14" name="Line 12"/>
            <p:cNvSpPr>
              <a:spLocks noChangeShapeType="1"/>
            </p:cNvSpPr>
            <p:nvPr/>
          </p:nvSpPr>
          <p:spPr bwMode="auto">
            <a:xfrm>
              <a:off x="2894" y="850"/>
              <a:ext cx="52" cy="96"/>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373" name="Line 13"/>
          <p:cNvSpPr>
            <a:spLocks noChangeShapeType="1"/>
          </p:cNvSpPr>
          <p:nvPr/>
        </p:nvSpPr>
        <p:spPr bwMode="auto">
          <a:xfrm>
            <a:off x="4097338" y="5381625"/>
            <a:ext cx="231775" cy="47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4" name="Line 14"/>
          <p:cNvSpPr>
            <a:spLocks noChangeShapeType="1"/>
          </p:cNvSpPr>
          <p:nvPr/>
        </p:nvSpPr>
        <p:spPr bwMode="auto">
          <a:xfrm flipV="1">
            <a:off x="4541838" y="5181600"/>
            <a:ext cx="2032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5" name="Line 15"/>
          <p:cNvSpPr>
            <a:spLocks noChangeShapeType="1"/>
          </p:cNvSpPr>
          <p:nvPr/>
        </p:nvSpPr>
        <p:spPr bwMode="auto">
          <a:xfrm flipV="1">
            <a:off x="4310063" y="5181600"/>
            <a:ext cx="241300" cy="2000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6" name="Line 16"/>
          <p:cNvSpPr>
            <a:spLocks noChangeShapeType="1"/>
          </p:cNvSpPr>
          <p:nvPr/>
        </p:nvSpPr>
        <p:spPr bwMode="auto">
          <a:xfrm flipH="1">
            <a:off x="2424113" y="4878388"/>
            <a:ext cx="1135062" cy="1117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7" name="Line 17"/>
          <p:cNvSpPr>
            <a:spLocks noChangeShapeType="1"/>
          </p:cNvSpPr>
          <p:nvPr/>
        </p:nvSpPr>
        <p:spPr bwMode="auto">
          <a:xfrm flipH="1">
            <a:off x="3021013" y="4878388"/>
            <a:ext cx="538162"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5378" name="Group 58"/>
          <p:cNvGrpSpPr>
            <a:grpSpLocks/>
          </p:cNvGrpSpPr>
          <p:nvPr/>
        </p:nvGrpSpPr>
        <p:grpSpPr bwMode="auto">
          <a:xfrm>
            <a:off x="2351088" y="3563938"/>
            <a:ext cx="798512" cy="1166812"/>
            <a:chOff x="12762" y="10336"/>
            <a:chExt cx="1027" cy="1700"/>
          </a:xfrm>
        </p:grpSpPr>
        <p:sp>
          <p:nvSpPr>
            <p:cNvPr id="15506" name="Rectangle 59"/>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507" name="Rectangle 60"/>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508" name="Line 61"/>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09" name="Line 62"/>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10" name="Line 63"/>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11" name="Line 64"/>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379" name="Text Box 66"/>
          <p:cNvSpPr txBox="1">
            <a:spLocks noChangeArrowheads="1"/>
          </p:cNvSpPr>
          <p:nvPr/>
        </p:nvSpPr>
        <p:spPr bwMode="auto">
          <a:xfrm>
            <a:off x="3368675" y="3449638"/>
            <a:ext cx="1881188"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FF0000"/>
                </a:solidFill>
                <a:latin typeface="Symbol" panose="05050102010706020507" pitchFamily="18" charset="2"/>
                <a:ea typeface="MS PGothic" panose="020B0600070205080204" pitchFamily="34" charset="-128"/>
              </a:rPr>
              <a:t>l</a:t>
            </a:r>
            <a:r>
              <a:rPr lang="en-US" altLang="zh-CN" sz="2000" baseline="-25000">
                <a:solidFill>
                  <a:srgbClr val="FF0000"/>
                </a:solidFill>
                <a:ea typeface="MS PGothic" panose="020B0600070205080204" pitchFamily="34" charset="-128"/>
              </a:rPr>
              <a:t>in</a:t>
            </a:r>
            <a:r>
              <a:rPr lang="en-US" altLang="zh-CN" sz="1600" baseline="-25000">
                <a:solidFill>
                  <a:srgbClr val="FF0000"/>
                </a:solidFill>
                <a:ea typeface="MS PGothic" panose="020B0600070205080204" pitchFamily="34" charset="-128"/>
              </a:rPr>
              <a:t> </a:t>
            </a:r>
            <a:r>
              <a:rPr lang="en-US" altLang="zh-CN" sz="1600">
                <a:solidFill>
                  <a:srgbClr val="FF0000"/>
                </a:solidFill>
                <a:ea typeface="MS PGothic" panose="020B0600070205080204" pitchFamily="34" charset="-128"/>
              </a:rPr>
              <a:t>: original data</a:t>
            </a:r>
            <a:endParaRPr lang="en-US" altLang="zh-CN" sz="1600">
              <a:solidFill>
                <a:schemeClr val="tx2"/>
              </a:solidFill>
              <a:latin typeface="Comic Sans MS" panose="030F0702030302020204" pitchFamily="66" charset="0"/>
              <a:ea typeface="MS PGothic" panose="020B0600070205080204" pitchFamily="34" charset="-128"/>
            </a:endParaRPr>
          </a:p>
        </p:txBody>
      </p:sp>
      <p:sp>
        <p:nvSpPr>
          <p:cNvPr id="15380" name="Line 67"/>
          <p:cNvSpPr>
            <a:spLocks noChangeShapeType="1"/>
          </p:cNvSpPr>
          <p:nvPr/>
        </p:nvSpPr>
        <p:spPr bwMode="auto">
          <a:xfrm flipH="1">
            <a:off x="1885950" y="5983288"/>
            <a:ext cx="538163"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5381" name="Group 108"/>
          <p:cNvGrpSpPr>
            <a:grpSpLocks/>
          </p:cNvGrpSpPr>
          <p:nvPr/>
        </p:nvGrpSpPr>
        <p:grpSpPr bwMode="auto">
          <a:xfrm>
            <a:off x="1298575" y="4718050"/>
            <a:ext cx="798513" cy="1166813"/>
            <a:chOff x="12762" y="10336"/>
            <a:chExt cx="1027" cy="1700"/>
          </a:xfrm>
        </p:grpSpPr>
        <p:sp>
          <p:nvSpPr>
            <p:cNvPr id="15500" name="Rectangle 109"/>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501" name="Rectangle 110"/>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502" name="Line 111"/>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03" name="Line 112"/>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04" name="Line 113"/>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05" name="Line 114"/>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382" name="Line 116"/>
          <p:cNvSpPr>
            <a:spLocks noChangeShapeType="1"/>
          </p:cNvSpPr>
          <p:nvPr/>
        </p:nvSpPr>
        <p:spPr bwMode="auto">
          <a:xfrm flipH="1">
            <a:off x="3021013" y="5394325"/>
            <a:ext cx="749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3" name="Line 117"/>
          <p:cNvSpPr>
            <a:spLocks noChangeShapeType="1"/>
          </p:cNvSpPr>
          <p:nvPr/>
        </p:nvSpPr>
        <p:spPr bwMode="auto">
          <a:xfrm flipH="1">
            <a:off x="5010150" y="5394325"/>
            <a:ext cx="7477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4" name="Line 118"/>
          <p:cNvSpPr>
            <a:spLocks noChangeShapeType="1"/>
          </p:cNvSpPr>
          <p:nvPr/>
        </p:nvSpPr>
        <p:spPr bwMode="auto">
          <a:xfrm flipH="1">
            <a:off x="5160963" y="4878388"/>
            <a:ext cx="1135062" cy="1117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5" name="Line 119"/>
          <p:cNvSpPr>
            <a:spLocks noChangeShapeType="1"/>
          </p:cNvSpPr>
          <p:nvPr/>
        </p:nvSpPr>
        <p:spPr bwMode="auto">
          <a:xfrm flipH="1">
            <a:off x="5149850" y="5995988"/>
            <a:ext cx="6778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6" name="Line 120"/>
          <p:cNvSpPr>
            <a:spLocks noChangeShapeType="1"/>
          </p:cNvSpPr>
          <p:nvPr/>
        </p:nvSpPr>
        <p:spPr bwMode="auto">
          <a:xfrm flipH="1">
            <a:off x="6259513" y="4891088"/>
            <a:ext cx="5397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5387" name="Group 161"/>
          <p:cNvGrpSpPr>
            <a:grpSpLocks/>
          </p:cNvGrpSpPr>
          <p:nvPr/>
        </p:nvGrpSpPr>
        <p:grpSpPr bwMode="auto">
          <a:xfrm>
            <a:off x="6643688" y="3698875"/>
            <a:ext cx="798512" cy="1166813"/>
            <a:chOff x="12762" y="10336"/>
            <a:chExt cx="1027" cy="1700"/>
          </a:xfrm>
        </p:grpSpPr>
        <p:sp>
          <p:nvSpPr>
            <p:cNvPr id="15494" name="Rectangle 162"/>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95" name="Rectangle 163"/>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96" name="Line 164"/>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97" name="Line 165"/>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98" name="Line 166"/>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99" name="Line 167"/>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5388" name="Group 208"/>
          <p:cNvGrpSpPr>
            <a:grpSpLocks/>
          </p:cNvGrpSpPr>
          <p:nvPr/>
        </p:nvGrpSpPr>
        <p:grpSpPr bwMode="auto">
          <a:xfrm>
            <a:off x="6175375" y="5011738"/>
            <a:ext cx="798513" cy="1168400"/>
            <a:chOff x="12762" y="10336"/>
            <a:chExt cx="1027" cy="1700"/>
          </a:xfrm>
        </p:grpSpPr>
        <p:sp>
          <p:nvSpPr>
            <p:cNvPr id="15488" name="Rectangle 209"/>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89" name="Rectangle 210"/>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90" name="Line 211"/>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91" name="Line 212"/>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92" name="Line 213"/>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93" name="Line 214"/>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389" name="Oval 215"/>
          <p:cNvSpPr>
            <a:spLocks noChangeArrowheads="1"/>
          </p:cNvSpPr>
          <p:nvPr/>
        </p:nvSpPr>
        <p:spPr bwMode="auto">
          <a:xfrm>
            <a:off x="2763838" y="3638550"/>
            <a:ext cx="112712" cy="115888"/>
          </a:xfrm>
          <a:prstGeom prst="ellipse">
            <a:avLst/>
          </a:prstGeom>
          <a:solidFill>
            <a:srgbClr val="FF0000"/>
          </a:solidFill>
          <a:ln w="9525">
            <a:solidFill>
              <a:srgbClr val="FF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390" name="Oval 216"/>
          <p:cNvSpPr>
            <a:spLocks noChangeArrowheads="1"/>
          </p:cNvSpPr>
          <p:nvPr/>
        </p:nvSpPr>
        <p:spPr bwMode="auto">
          <a:xfrm>
            <a:off x="1604963" y="4767263"/>
            <a:ext cx="114300" cy="117475"/>
          </a:xfrm>
          <a:prstGeom prst="ellipse">
            <a:avLst/>
          </a:prstGeom>
          <a:solidFill>
            <a:srgbClr val="808080"/>
          </a:solidFill>
          <a:ln w="9525">
            <a:solidFill>
              <a:srgbClr val="80808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391" name="Text Box 217"/>
          <p:cNvSpPr txBox="1">
            <a:spLocks noChangeArrowheads="1"/>
          </p:cNvSpPr>
          <p:nvPr/>
        </p:nvSpPr>
        <p:spPr bwMode="auto">
          <a:xfrm>
            <a:off x="7583488" y="3651250"/>
            <a:ext cx="5905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FF0000"/>
                </a:solidFill>
                <a:latin typeface="Symbol" panose="05050102010706020507" pitchFamily="18" charset="2"/>
                <a:ea typeface="MS PGothic" panose="020B0600070205080204" pitchFamily="34" charset="-128"/>
              </a:rPr>
              <a:t>l</a:t>
            </a:r>
            <a:r>
              <a:rPr lang="en-US" altLang="zh-CN" sz="2000" baseline="-25000">
                <a:solidFill>
                  <a:srgbClr val="FF0000"/>
                </a:solidFill>
                <a:ea typeface="MS PGothic" panose="020B0600070205080204" pitchFamily="34" charset="-128"/>
              </a:rPr>
              <a:t>out</a:t>
            </a:r>
            <a:endParaRPr lang="en-US" altLang="zh-CN" sz="2000">
              <a:solidFill>
                <a:schemeClr val="tx2"/>
              </a:solidFill>
              <a:latin typeface="Comic Sans MS" panose="030F0702030302020204" pitchFamily="66" charset="0"/>
              <a:ea typeface="MS PGothic" panose="020B0600070205080204" pitchFamily="34" charset="-128"/>
            </a:endParaRPr>
          </a:p>
        </p:txBody>
      </p:sp>
      <p:grpSp>
        <p:nvGrpSpPr>
          <p:cNvPr id="15392" name="Group 218"/>
          <p:cNvGrpSpPr>
            <a:grpSpLocks/>
          </p:cNvGrpSpPr>
          <p:nvPr/>
        </p:nvGrpSpPr>
        <p:grpSpPr bwMode="auto">
          <a:xfrm>
            <a:off x="4587875" y="5233988"/>
            <a:ext cx="385763" cy="319087"/>
            <a:chOff x="11283" y="10423"/>
            <a:chExt cx="475" cy="374"/>
          </a:xfrm>
        </p:grpSpPr>
        <p:sp>
          <p:nvSpPr>
            <p:cNvPr id="15481" name="Rectangle 219"/>
            <p:cNvSpPr>
              <a:spLocks noChangeArrowheads="1"/>
            </p:cNvSpPr>
            <p:nvPr/>
          </p:nvSpPr>
          <p:spPr bwMode="auto">
            <a:xfrm>
              <a:off x="11283" y="10423"/>
              <a:ext cx="475" cy="374"/>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82" name="Line 220"/>
            <p:cNvSpPr>
              <a:spLocks noChangeShapeType="1"/>
            </p:cNvSpPr>
            <p:nvPr/>
          </p:nvSpPr>
          <p:spPr bwMode="auto">
            <a:xfrm>
              <a:off x="11686"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83" name="Line 221"/>
            <p:cNvSpPr>
              <a:spLocks noChangeShapeType="1"/>
            </p:cNvSpPr>
            <p:nvPr/>
          </p:nvSpPr>
          <p:spPr bwMode="auto">
            <a:xfrm>
              <a:off x="11621"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84" name="Line 222"/>
            <p:cNvSpPr>
              <a:spLocks noChangeShapeType="1"/>
            </p:cNvSpPr>
            <p:nvPr/>
          </p:nvSpPr>
          <p:spPr bwMode="auto">
            <a:xfrm>
              <a:off x="11556"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85" name="Line 223"/>
            <p:cNvSpPr>
              <a:spLocks noChangeShapeType="1"/>
            </p:cNvSpPr>
            <p:nvPr/>
          </p:nvSpPr>
          <p:spPr bwMode="auto">
            <a:xfrm>
              <a:off x="11491" y="10495"/>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86" name="Line 224"/>
            <p:cNvSpPr>
              <a:spLocks noChangeShapeType="1"/>
            </p:cNvSpPr>
            <p:nvPr/>
          </p:nvSpPr>
          <p:spPr bwMode="auto">
            <a:xfrm>
              <a:off x="11426" y="10495"/>
              <a:ext cx="2"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87" name="Line 225"/>
            <p:cNvSpPr>
              <a:spLocks noChangeShapeType="1"/>
            </p:cNvSpPr>
            <p:nvPr/>
          </p:nvSpPr>
          <p:spPr bwMode="auto">
            <a:xfrm>
              <a:off x="11360" y="10495"/>
              <a:ext cx="3"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393" name="Line 226"/>
          <p:cNvSpPr>
            <a:spLocks noChangeShapeType="1"/>
          </p:cNvSpPr>
          <p:nvPr/>
        </p:nvSpPr>
        <p:spPr bwMode="auto">
          <a:xfrm>
            <a:off x="4845050" y="4017963"/>
            <a:ext cx="339725" cy="0"/>
          </a:xfrm>
          <a:prstGeom prst="line">
            <a:avLst/>
          </a:prstGeom>
          <a:noFill/>
          <a:ln w="38100">
            <a:solidFill>
              <a:srgbClr val="FFFF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4" name="Freeform 227"/>
          <p:cNvSpPr>
            <a:spLocks/>
          </p:cNvSpPr>
          <p:nvPr/>
        </p:nvSpPr>
        <p:spPr bwMode="auto">
          <a:xfrm>
            <a:off x="1663700" y="4865688"/>
            <a:ext cx="4854575" cy="1228725"/>
          </a:xfrm>
          <a:custGeom>
            <a:avLst/>
            <a:gdLst>
              <a:gd name="T0" fmla="*/ 0 w 6225"/>
              <a:gd name="T1" fmla="*/ 0 h 1501"/>
              <a:gd name="T2" fmla="*/ 0 w 6225"/>
              <a:gd name="T3" fmla="*/ 2147483646 h 1501"/>
              <a:gd name="T4" fmla="*/ 2147483646 w 6225"/>
              <a:gd name="T5" fmla="*/ 2147483646 h 1501"/>
              <a:gd name="T6" fmla="*/ 2147483646 w 6225"/>
              <a:gd name="T7" fmla="*/ 2147483646 h 1501"/>
              <a:gd name="T8" fmla="*/ 2147483646 w 6225"/>
              <a:gd name="T9" fmla="*/ 2147483646 h 1501"/>
              <a:gd name="T10" fmla="*/ 2147483646 w 6225"/>
              <a:gd name="T11" fmla="*/ 2147483646 h 1501"/>
              <a:gd name="T12" fmla="*/ 2147483646 w 6225"/>
              <a:gd name="T13" fmla="*/ 2147483646 h 1501"/>
              <a:gd name="T14" fmla="*/ 2147483646 w 6225"/>
              <a:gd name="T15" fmla="*/ 2147483646 h 1501"/>
              <a:gd name="T16" fmla="*/ 0 60000 65536"/>
              <a:gd name="T17" fmla="*/ 0 60000 65536"/>
              <a:gd name="T18" fmla="*/ 0 60000 65536"/>
              <a:gd name="T19" fmla="*/ 0 60000 65536"/>
              <a:gd name="T20" fmla="*/ 0 60000 65536"/>
              <a:gd name="T21" fmla="*/ 0 60000 65536"/>
              <a:gd name="T22" fmla="*/ 0 60000 65536"/>
              <a:gd name="T23" fmla="*/ 0 60000 65536"/>
              <a:gd name="T24" fmla="*/ 0 w 6225"/>
              <a:gd name="T25" fmla="*/ 0 h 1501"/>
              <a:gd name="T26" fmla="*/ 6225 w 6225"/>
              <a:gd name="T27" fmla="*/ 1501 h 15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25" h="1501">
                <a:moveTo>
                  <a:pt x="0" y="0"/>
                </a:moveTo>
                <a:lnTo>
                  <a:pt x="0" y="1486"/>
                </a:lnTo>
                <a:lnTo>
                  <a:pt x="1005" y="1501"/>
                </a:lnTo>
                <a:lnTo>
                  <a:pt x="1860" y="706"/>
                </a:lnTo>
                <a:lnTo>
                  <a:pt x="5085" y="721"/>
                </a:lnTo>
                <a:lnTo>
                  <a:pt x="4305" y="1456"/>
                </a:lnTo>
                <a:lnTo>
                  <a:pt x="6225" y="1456"/>
                </a:lnTo>
                <a:lnTo>
                  <a:pt x="6220" y="391"/>
                </a:lnTo>
              </a:path>
            </a:pathLst>
          </a:custGeom>
          <a:noFill/>
          <a:ln w="38100" cmpd="sng">
            <a:solidFill>
              <a:srgbClr val="80808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5" name="Freeform 228"/>
          <p:cNvSpPr>
            <a:spLocks/>
          </p:cNvSpPr>
          <p:nvPr/>
        </p:nvSpPr>
        <p:spPr bwMode="auto">
          <a:xfrm>
            <a:off x="2822575" y="3698875"/>
            <a:ext cx="4210050" cy="1646238"/>
          </a:xfrm>
          <a:custGeom>
            <a:avLst/>
            <a:gdLst>
              <a:gd name="T0" fmla="*/ 0 w 5400"/>
              <a:gd name="T1" fmla="*/ 0 h 2010"/>
              <a:gd name="T2" fmla="*/ 0 w 5400"/>
              <a:gd name="T3" fmla="*/ 2147483646 h 2010"/>
              <a:gd name="T4" fmla="*/ 2147483646 w 5400"/>
              <a:gd name="T5" fmla="*/ 2147483646 h 2010"/>
              <a:gd name="T6" fmla="*/ 2147483646 w 5400"/>
              <a:gd name="T7" fmla="*/ 2147483646 h 2010"/>
              <a:gd name="T8" fmla="*/ 2147483646 w 5400"/>
              <a:gd name="T9" fmla="*/ 2147483646 h 2010"/>
              <a:gd name="T10" fmla="*/ 2147483646 w 5400"/>
              <a:gd name="T11" fmla="*/ 2147483646 h 2010"/>
              <a:gd name="T12" fmla="*/ 2147483646 w 5400"/>
              <a:gd name="T13" fmla="*/ 2147483646 h 2010"/>
              <a:gd name="T14" fmla="*/ 2147483646 w 5400"/>
              <a:gd name="T15" fmla="*/ 2147483646 h 2010"/>
              <a:gd name="T16" fmla="*/ 0 60000 65536"/>
              <a:gd name="T17" fmla="*/ 0 60000 65536"/>
              <a:gd name="T18" fmla="*/ 0 60000 65536"/>
              <a:gd name="T19" fmla="*/ 0 60000 65536"/>
              <a:gd name="T20" fmla="*/ 0 60000 65536"/>
              <a:gd name="T21" fmla="*/ 0 60000 65536"/>
              <a:gd name="T22" fmla="*/ 0 60000 65536"/>
              <a:gd name="T23" fmla="*/ 0 60000 65536"/>
              <a:gd name="T24" fmla="*/ 0 w 5400"/>
              <a:gd name="T25" fmla="*/ 0 h 2010"/>
              <a:gd name="T26" fmla="*/ 5400 w 5400"/>
              <a:gd name="T27" fmla="*/ 2010 h 20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00" h="2010">
                <a:moveTo>
                  <a:pt x="0" y="0"/>
                </a:moveTo>
                <a:lnTo>
                  <a:pt x="0" y="1485"/>
                </a:lnTo>
                <a:lnTo>
                  <a:pt x="1005" y="1500"/>
                </a:lnTo>
                <a:lnTo>
                  <a:pt x="540" y="2010"/>
                </a:lnTo>
                <a:lnTo>
                  <a:pt x="3615" y="2010"/>
                </a:lnTo>
                <a:lnTo>
                  <a:pt x="4350" y="1275"/>
                </a:lnTo>
                <a:lnTo>
                  <a:pt x="5400" y="1290"/>
                </a:lnTo>
                <a:lnTo>
                  <a:pt x="5400" y="120"/>
                </a:lnTo>
              </a:path>
            </a:pathLst>
          </a:custGeom>
          <a:noFill/>
          <a:ln w="3810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6" name="Oval 229"/>
          <p:cNvSpPr>
            <a:spLocks noChangeArrowheads="1"/>
          </p:cNvSpPr>
          <p:nvPr/>
        </p:nvSpPr>
        <p:spPr bwMode="auto">
          <a:xfrm>
            <a:off x="2763838" y="3871913"/>
            <a:ext cx="112712" cy="115887"/>
          </a:xfrm>
          <a:prstGeom prst="ellipse">
            <a:avLst/>
          </a:prstGeom>
          <a:solidFill>
            <a:srgbClr val="FF0000"/>
          </a:solidFill>
          <a:ln w="9525">
            <a:solidFill>
              <a:srgbClr val="FF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397" name="Text Box 230"/>
          <p:cNvSpPr txBox="1">
            <a:spLocks noChangeArrowheads="1"/>
          </p:cNvSpPr>
          <p:nvPr/>
        </p:nvSpPr>
        <p:spPr bwMode="auto">
          <a:xfrm>
            <a:off x="3251200" y="3778250"/>
            <a:ext cx="2349500"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en-US" altLang="zh-CN" sz="2000">
                <a:solidFill>
                  <a:srgbClr val="FF0000"/>
                </a:solidFill>
                <a:latin typeface="Symbol" panose="05050102010706020507" pitchFamily="18" charset="2"/>
                <a:ea typeface="MS PGothic" panose="020B0600070205080204" pitchFamily="34" charset="-128"/>
              </a:rPr>
              <a:t>l</a:t>
            </a:r>
            <a:r>
              <a:rPr lang="en-US" altLang="zh-CN" sz="2000">
                <a:solidFill>
                  <a:srgbClr val="FF0000"/>
                </a:solidFill>
                <a:ea typeface="MS PGothic" panose="020B0600070205080204" pitchFamily="34" charset="-128"/>
              </a:rPr>
              <a:t>'</a:t>
            </a:r>
            <a:r>
              <a:rPr lang="en-US" altLang="zh-CN" sz="2000" baseline="-25000">
                <a:solidFill>
                  <a:srgbClr val="FF0000"/>
                </a:solidFill>
                <a:ea typeface="MS PGothic" panose="020B0600070205080204" pitchFamily="34" charset="-128"/>
              </a:rPr>
              <a:t>in</a:t>
            </a:r>
            <a:r>
              <a:rPr lang="en-US" altLang="zh-CN">
                <a:solidFill>
                  <a:srgbClr val="FF0000"/>
                </a:solidFill>
                <a:ea typeface="MS PGothic" panose="020B0600070205080204" pitchFamily="34" charset="-128"/>
              </a:rPr>
              <a:t>:</a:t>
            </a:r>
            <a:r>
              <a:rPr lang="en-US" altLang="zh-CN" sz="1400">
                <a:solidFill>
                  <a:srgbClr val="FF0000"/>
                </a:solidFill>
                <a:ea typeface="MS PGothic" panose="020B0600070205080204" pitchFamily="34" charset="-128"/>
              </a:rPr>
              <a:t> </a:t>
            </a:r>
            <a:r>
              <a:rPr lang="en-US" altLang="zh-CN" sz="1600">
                <a:solidFill>
                  <a:srgbClr val="FF0000"/>
                </a:solidFill>
                <a:ea typeface="MS PGothic" panose="020B0600070205080204" pitchFamily="34" charset="-128"/>
              </a:rPr>
              <a:t>original data, </a:t>
            </a:r>
            <a:r>
              <a:rPr lang="en-US" altLang="zh-CN" sz="1600" i="1">
                <a:solidFill>
                  <a:srgbClr val="FF0000"/>
                </a:solidFill>
                <a:ea typeface="MS PGothic" panose="020B0600070205080204" pitchFamily="34" charset="-128"/>
              </a:rPr>
              <a:t>plus</a:t>
            </a:r>
            <a:r>
              <a:rPr lang="en-US" altLang="zh-CN" sz="1600">
                <a:solidFill>
                  <a:srgbClr val="FF0000"/>
                </a:solidFill>
                <a:ea typeface="MS PGothic" panose="020B0600070205080204" pitchFamily="34" charset="-128"/>
              </a:rPr>
              <a:t> retransmitted data</a:t>
            </a:r>
            <a:endParaRPr lang="en-US" altLang="zh-CN" sz="1600">
              <a:solidFill>
                <a:schemeClr val="tx2"/>
              </a:solidFill>
              <a:latin typeface="Comic Sans MS" panose="030F0702030302020204" pitchFamily="66" charset="0"/>
              <a:ea typeface="MS PGothic" panose="020B0600070205080204" pitchFamily="34" charset="-128"/>
            </a:endParaRPr>
          </a:p>
        </p:txBody>
      </p:sp>
      <p:sp>
        <p:nvSpPr>
          <p:cNvPr id="15398" name="Line 231"/>
          <p:cNvSpPr>
            <a:spLocks noChangeShapeType="1"/>
          </p:cNvSpPr>
          <p:nvPr/>
        </p:nvSpPr>
        <p:spPr bwMode="auto">
          <a:xfrm>
            <a:off x="2909888" y="3938588"/>
            <a:ext cx="51435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399" name="Line 232"/>
          <p:cNvSpPr>
            <a:spLocks noChangeShapeType="1"/>
          </p:cNvSpPr>
          <p:nvPr/>
        </p:nvSpPr>
        <p:spPr bwMode="auto">
          <a:xfrm>
            <a:off x="2905125" y="3705225"/>
            <a:ext cx="51435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400" name="Line 233"/>
          <p:cNvSpPr>
            <a:spLocks noChangeShapeType="1"/>
          </p:cNvSpPr>
          <p:nvPr/>
        </p:nvSpPr>
        <p:spPr bwMode="auto">
          <a:xfrm>
            <a:off x="7116763" y="3857625"/>
            <a:ext cx="51435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2666" name="Rectangle 234"/>
          <p:cNvSpPr>
            <a:spLocks noChangeArrowheads="1"/>
          </p:cNvSpPr>
          <p:nvPr/>
        </p:nvSpPr>
        <p:spPr bwMode="auto">
          <a:xfrm>
            <a:off x="2711450" y="3613150"/>
            <a:ext cx="244475" cy="155575"/>
          </a:xfrm>
          <a:prstGeom prst="rect">
            <a:avLst/>
          </a:prstGeom>
          <a:solidFill>
            <a:schemeClr val="accent1"/>
          </a:solidFill>
          <a:ln w="9525">
            <a:solidFill>
              <a:srgbClr val="0066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402667" name="Rectangle 235"/>
          <p:cNvSpPr>
            <a:spLocks noChangeArrowheads="1"/>
          </p:cNvSpPr>
          <p:nvPr/>
        </p:nvSpPr>
        <p:spPr bwMode="auto">
          <a:xfrm>
            <a:off x="2381250" y="3846513"/>
            <a:ext cx="244475" cy="155575"/>
          </a:xfrm>
          <a:prstGeom prst="rect">
            <a:avLst/>
          </a:prstGeom>
          <a:solidFill>
            <a:schemeClr val="accent1"/>
          </a:solidFill>
          <a:ln w="9525">
            <a:solidFill>
              <a:srgbClr val="0066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402668" name="Text Box 236"/>
          <p:cNvSpPr txBox="1">
            <a:spLocks noChangeArrowheads="1"/>
          </p:cNvSpPr>
          <p:nvPr/>
        </p:nvSpPr>
        <p:spPr bwMode="auto">
          <a:xfrm>
            <a:off x="1757363" y="3736975"/>
            <a:ext cx="612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solidFill>
                  <a:srgbClr val="006600"/>
                </a:solidFill>
                <a:ea typeface="MS PGothic" panose="020B0600070205080204" pitchFamily="34" charset="-128"/>
              </a:rPr>
              <a:t>copy</a:t>
            </a:r>
          </a:p>
        </p:txBody>
      </p:sp>
      <p:sp>
        <p:nvSpPr>
          <p:cNvPr id="402669" name="Text Box 237"/>
          <p:cNvSpPr txBox="1">
            <a:spLocks noChangeArrowheads="1"/>
          </p:cNvSpPr>
          <p:nvPr/>
        </p:nvSpPr>
        <p:spPr bwMode="auto">
          <a:xfrm>
            <a:off x="3786188" y="4805363"/>
            <a:ext cx="1643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i="1">
                <a:solidFill>
                  <a:srgbClr val="006600"/>
                </a:solidFill>
                <a:ea typeface="MS PGothic" panose="020B0600070205080204" pitchFamily="34" charset="-128"/>
              </a:rPr>
              <a:t>no buffer space!</a:t>
            </a:r>
          </a:p>
        </p:txBody>
      </p:sp>
      <p:sp>
        <p:nvSpPr>
          <p:cNvPr id="15405" name="Rectangle 238"/>
          <p:cNvSpPr>
            <a:spLocks noGrp="1" noChangeArrowheads="1"/>
          </p:cNvSpPr>
          <p:nvPr>
            <p:ph type="body" sz="half" idx="1"/>
          </p:nvPr>
        </p:nvSpPr>
        <p:spPr>
          <a:xfrm>
            <a:off x="560388" y="1116013"/>
            <a:ext cx="3536950" cy="1916112"/>
          </a:xfrm>
        </p:spPr>
        <p:txBody>
          <a:bodyPr/>
          <a:lstStyle/>
          <a:p>
            <a:pPr>
              <a:buFont typeface="Wingdings" panose="05000000000000000000" pitchFamily="2" charset="2"/>
              <a:buNone/>
            </a:pPr>
            <a:r>
              <a:rPr lang="en-US" altLang="zh-CN" i="1" smtClean="0">
                <a:solidFill>
                  <a:srgbClr val="000099"/>
                </a:solidFill>
                <a:ea typeface="MS PGothic" panose="020B0600070205080204" pitchFamily="34" charset="-128"/>
              </a:rPr>
              <a:t>Idealization: </a:t>
            </a:r>
            <a:r>
              <a:rPr lang="en-US" altLang="zh-CN" i="1" smtClean="0">
                <a:solidFill>
                  <a:srgbClr val="CC0000"/>
                </a:solidFill>
                <a:ea typeface="MS PGothic" panose="020B0600070205080204" pitchFamily="34" charset="-128"/>
              </a:rPr>
              <a:t>known loss</a:t>
            </a:r>
            <a:r>
              <a:rPr lang="en-US" altLang="zh-CN" sz="2400" smtClean="0">
                <a:ea typeface="MS PGothic" panose="020B0600070205080204" pitchFamily="34" charset="-128"/>
              </a:rPr>
              <a:t> packets can be lost, dropped at router due  to full buffers</a:t>
            </a:r>
          </a:p>
          <a:p>
            <a:r>
              <a:rPr lang="en-US" altLang="zh-CN" sz="2400" smtClean="0">
                <a:ea typeface="MS PGothic" panose="020B0600070205080204" pitchFamily="34" charset="-128"/>
              </a:rPr>
              <a:t>sender only resends if packet </a:t>
            </a:r>
            <a:r>
              <a:rPr lang="en-US" altLang="zh-CN" sz="2400" i="1" smtClean="0">
                <a:ea typeface="MS PGothic" panose="020B0600070205080204" pitchFamily="34" charset="-128"/>
              </a:rPr>
              <a:t>known</a:t>
            </a:r>
            <a:r>
              <a:rPr lang="en-US" altLang="zh-CN" sz="2400" smtClean="0">
                <a:ea typeface="MS PGothic" panose="020B0600070205080204" pitchFamily="34" charset="-128"/>
              </a:rPr>
              <a:t> to be lost</a:t>
            </a:r>
            <a:endParaRPr lang="en-US" altLang="zh-CN" smtClean="0">
              <a:ea typeface="MS PGothic" panose="020B0600070205080204" pitchFamily="34" charset="-128"/>
            </a:endParaRPr>
          </a:p>
          <a:p>
            <a:endParaRPr lang="en-US" altLang="zh-CN" smtClean="0">
              <a:ea typeface="MS PGothic" panose="020B0600070205080204" pitchFamily="34" charset="-128"/>
            </a:endParaRPr>
          </a:p>
          <a:p>
            <a:endParaRPr lang="en-US" altLang="zh-CN" smtClean="0">
              <a:ea typeface="MS PGothic" panose="020B0600070205080204" pitchFamily="34" charset="-128"/>
            </a:endParaRPr>
          </a:p>
          <a:p>
            <a:endParaRPr lang="zh-CN" altLang="en-US" smtClean="0">
              <a:ea typeface="MS PGothic" panose="020B0600070205080204" pitchFamily="34" charset="-128"/>
            </a:endParaRPr>
          </a:p>
        </p:txBody>
      </p:sp>
      <p:sp>
        <p:nvSpPr>
          <p:cNvPr id="15406" name="Rectangle 244"/>
          <p:cNvSpPr>
            <a:spLocks noGrp="1" noChangeArrowheads="1"/>
          </p:cNvSpPr>
          <p:nvPr>
            <p:ph type="title"/>
          </p:nvPr>
        </p:nvSpPr>
        <p:spPr>
          <a:xfrm>
            <a:off x="330200" y="179388"/>
            <a:ext cx="7772400" cy="873125"/>
          </a:xfrm>
        </p:spPr>
        <p:txBody>
          <a:bodyPr/>
          <a:lstStyle/>
          <a:p>
            <a:r>
              <a:rPr lang="en-US" altLang="zh-CN" sz="3200" smtClean="0">
                <a:ea typeface="MS PGothic" panose="020B0600070205080204" pitchFamily="34" charset="-128"/>
              </a:rPr>
              <a:t>Causes/costs of congestion: scenario 2</a:t>
            </a:r>
            <a:r>
              <a:rPr lang="en-US" altLang="zh-CN" smtClean="0">
                <a:ea typeface="MS PGothic" panose="020B0600070205080204" pitchFamily="34" charset="-128"/>
              </a:rPr>
              <a:t> </a:t>
            </a:r>
          </a:p>
        </p:txBody>
      </p:sp>
      <p:sp>
        <p:nvSpPr>
          <p:cNvPr id="15407" name="Freeform 246"/>
          <p:cNvSpPr>
            <a:spLocks/>
          </p:cNvSpPr>
          <p:nvPr/>
        </p:nvSpPr>
        <p:spPr bwMode="auto">
          <a:xfrm flipH="1">
            <a:off x="1066800" y="4667250"/>
            <a:ext cx="250825" cy="1201738"/>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p:spPr>
        <p:txBody>
          <a:bodyPr/>
          <a:lstStyle/>
          <a:p>
            <a:endParaRPr lang="zh-CN" altLang="en-US"/>
          </a:p>
        </p:txBody>
      </p:sp>
      <p:sp>
        <p:nvSpPr>
          <p:cNvPr id="15408" name="Freeform 252"/>
          <p:cNvSpPr>
            <a:spLocks/>
          </p:cNvSpPr>
          <p:nvPr/>
        </p:nvSpPr>
        <p:spPr bwMode="auto">
          <a:xfrm>
            <a:off x="7416800" y="3665538"/>
            <a:ext cx="250825" cy="1212850"/>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p:spPr>
        <p:txBody>
          <a:bodyPr/>
          <a:lstStyle/>
          <a:p>
            <a:endParaRPr lang="zh-CN" altLang="en-US"/>
          </a:p>
        </p:txBody>
      </p:sp>
      <p:sp>
        <p:nvSpPr>
          <p:cNvPr id="15409" name="Freeform 255"/>
          <p:cNvSpPr>
            <a:spLocks/>
          </p:cNvSpPr>
          <p:nvPr/>
        </p:nvSpPr>
        <p:spPr bwMode="auto">
          <a:xfrm>
            <a:off x="6937375" y="4981575"/>
            <a:ext cx="250825" cy="1212850"/>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p:spPr>
        <p:txBody>
          <a:bodyPr/>
          <a:lstStyle/>
          <a:p>
            <a:endParaRPr lang="zh-CN" altLang="en-US"/>
          </a:p>
        </p:txBody>
      </p:sp>
      <p:sp>
        <p:nvSpPr>
          <p:cNvPr id="15410" name="Text Box 257"/>
          <p:cNvSpPr txBox="1">
            <a:spLocks noChangeArrowheads="1"/>
          </p:cNvSpPr>
          <p:nvPr/>
        </p:nvSpPr>
        <p:spPr bwMode="auto">
          <a:xfrm>
            <a:off x="2298700" y="4705350"/>
            <a:ext cx="852488"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solidFill>
                  <a:schemeClr val="tx2"/>
                </a:solidFill>
                <a:ea typeface="MS PGothic" panose="020B0600070205080204" pitchFamily="34" charset="-128"/>
              </a:rPr>
              <a:t>A</a:t>
            </a:r>
            <a:endParaRPr lang="en-US" altLang="zh-CN" sz="1600">
              <a:solidFill>
                <a:schemeClr val="tx2"/>
              </a:solidFill>
              <a:latin typeface="Comic Sans MS" panose="030F0702030302020204" pitchFamily="66" charset="0"/>
              <a:ea typeface="MS PGothic" panose="020B0600070205080204" pitchFamily="34" charset="-128"/>
            </a:endParaRPr>
          </a:p>
        </p:txBody>
      </p:sp>
      <p:sp>
        <p:nvSpPr>
          <p:cNvPr id="15411" name="Text Box 258"/>
          <p:cNvSpPr txBox="1">
            <a:spLocks noChangeArrowheads="1"/>
          </p:cNvSpPr>
          <p:nvPr/>
        </p:nvSpPr>
        <p:spPr bwMode="auto">
          <a:xfrm>
            <a:off x="1168400" y="6073775"/>
            <a:ext cx="877888"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solidFill>
                  <a:schemeClr val="tx2"/>
                </a:solidFill>
                <a:ea typeface="MS PGothic" panose="020B0600070205080204" pitchFamily="34" charset="-128"/>
              </a:rPr>
              <a:t>Host B</a:t>
            </a:r>
            <a:endParaRPr lang="en-US" altLang="zh-CN" sz="1600">
              <a:solidFill>
                <a:schemeClr val="tx2"/>
              </a:solidFill>
              <a:latin typeface="Comic Sans MS" panose="030F0702030302020204" pitchFamily="66" charset="0"/>
              <a:ea typeface="MS PGothic" panose="020B0600070205080204" pitchFamily="34" charset="-128"/>
            </a:endParaRPr>
          </a:p>
        </p:txBody>
      </p:sp>
      <p:grpSp>
        <p:nvGrpSpPr>
          <p:cNvPr id="15412" name="Group 259"/>
          <p:cNvGrpSpPr>
            <a:grpSpLocks/>
          </p:cNvGrpSpPr>
          <p:nvPr/>
        </p:nvGrpSpPr>
        <p:grpSpPr bwMode="auto">
          <a:xfrm>
            <a:off x="7553325" y="4564063"/>
            <a:ext cx="231775" cy="441325"/>
            <a:chOff x="4140" y="429"/>
            <a:chExt cx="1425" cy="2396"/>
          </a:xfrm>
        </p:grpSpPr>
        <p:sp>
          <p:nvSpPr>
            <p:cNvPr id="15449" name="Freeform 260"/>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50" name="Rectangle 261"/>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51" name="Freeform 262"/>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52" name="Freeform 263"/>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53" name="Rectangle 264"/>
            <p:cNvSpPr>
              <a:spLocks noChangeArrowheads="1"/>
            </p:cNvSpPr>
            <p:nvPr/>
          </p:nvSpPr>
          <p:spPr bwMode="auto">
            <a:xfrm>
              <a:off x="4208" y="696"/>
              <a:ext cx="595" cy="43"/>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5454" name="Group 265"/>
            <p:cNvGrpSpPr>
              <a:grpSpLocks/>
            </p:cNvGrpSpPr>
            <p:nvPr/>
          </p:nvGrpSpPr>
          <p:grpSpPr bwMode="auto">
            <a:xfrm>
              <a:off x="4749" y="668"/>
              <a:ext cx="581" cy="145"/>
              <a:chOff x="614" y="2568"/>
              <a:chExt cx="725" cy="139"/>
            </a:xfrm>
          </p:grpSpPr>
          <p:sp>
            <p:nvSpPr>
              <p:cNvPr id="15479" name="AutoShape 266"/>
              <p:cNvSpPr>
                <a:spLocks noChangeArrowheads="1"/>
              </p:cNvSpPr>
              <p:nvPr/>
            </p:nvSpPr>
            <p:spPr bwMode="auto">
              <a:xfrm>
                <a:off x="609" y="2570"/>
                <a:ext cx="731"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80" name="AutoShape 267"/>
              <p:cNvSpPr>
                <a:spLocks noChangeArrowheads="1"/>
              </p:cNvSpPr>
              <p:nvPr/>
            </p:nvSpPr>
            <p:spPr bwMode="auto">
              <a:xfrm>
                <a:off x="621" y="2587"/>
                <a:ext cx="70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5455" name="Rectangle 268"/>
            <p:cNvSpPr>
              <a:spLocks noChangeArrowheads="1"/>
            </p:cNvSpPr>
            <p:nvPr/>
          </p:nvSpPr>
          <p:spPr bwMode="auto">
            <a:xfrm>
              <a:off x="4228" y="1015"/>
              <a:ext cx="595" cy="52"/>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5456" name="Group 269"/>
            <p:cNvGrpSpPr>
              <a:grpSpLocks/>
            </p:cNvGrpSpPr>
            <p:nvPr/>
          </p:nvGrpSpPr>
          <p:grpSpPr bwMode="auto">
            <a:xfrm>
              <a:off x="4747" y="994"/>
              <a:ext cx="581" cy="134"/>
              <a:chOff x="614" y="2568"/>
              <a:chExt cx="725" cy="139"/>
            </a:xfrm>
          </p:grpSpPr>
          <p:sp>
            <p:nvSpPr>
              <p:cNvPr id="15477" name="AutoShape 270"/>
              <p:cNvSpPr>
                <a:spLocks noChangeArrowheads="1"/>
              </p:cNvSpPr>
              <p:nvPr/>
            </p:nvSpPr>
            <p:spPr bwMode="auto">
              <a:xfrm>
                <a:off x="612" y="2572"/>
                <a:ext cx="731"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78" name="AutoShape 271"/>
              <p:cNvSpPr>
                <a:spLocks noChangeArrowheads="1"/>
              </p:cNvSpPr>
              <p:nvPr/>
            </p:nvSpPr>
            <p:spPr bwMode="auto">
              <a:xfrm>
                <a:off x="624" y="2590"/>
                <a:ext cx="706" cy="9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5457" name="Rectangle 272"/>
            <p:cNvSpPr>
              <a:spLocks noChangeArrowheads="1"/>
            </p:cNvSpPr>
            <p:nvPr/>
          </p:nvSpPr>
          <p:spPr bwMode="auto">
            <a:xfrm>
              <a:off x="4218" y="1360"/>
              <a:ext cx="595" cy="43"/>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58" name="Rectangle 273"/>
            <p:cNvSpPr>
              <a:spLocks noChangeArrowheads="1"/>
            </p:cNvSpPr>
            <p:nvPr/>
          </p:nvSpPr>
          <p:spPr bwMode="auto">
            <a:xfrm>
              <a:off x="4228" y="1653"/>
              <a:ext cx="595" cy="52"/>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5459" name="Group 274"/>
            <p:cNvGrpSpPr>
              <a:grpSpLocks/>
            </p:cNvGrpSpPr>
            <p:nvPr/>
          </p:nvGrpSpPr>
          <p:grpSpPr bwMode="auto">
            <a:xfrm>
              <a:off x="4735" y="1627"/>
              <a:ext cx="582" cy="151"/>
              <a:chOff x="614" y="2568"/>
              <a:chExt cx="725" cy="139"/>
            </a:xfrm>
          </p:grpSpPr>
          <p:sp>
            <p:nvSpPr>
              <p:cNvPr id="15475" name="AutoShape 275"/>
              <p:cNvSpPr>
                <a:spLocks noChangeArrowheads="1"/>
              </p:cNvSpPr>
              <p:nvPr/>
            </p:nvSpPr>
            <p:spPr bwMode="auto">
              <a:xfrm>
                <a:off x="614" y="2568"/>
                <a:ext cx="730" cy="15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76" name="AutoShape 276"/>
              <p:cNvSpPr>
                <a:spLocks noChangeArrowheads="1"/>
              </p:cNvSpPr>
              <p:nvPr/>
            </p:nvSpPr>
            <p:spPr bwMode="auto">
              <a:xfrm>
                <a:off x="627" y="2584"/>
                <a:ext cx="70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5460" name="Freeform 277"/>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5461" name="Group 278"/>
            <p:cNvGrpSpPr>
              <a:grpSpLocks/>
            </p:cNvGrpSpPr>
            <p:nvPr/>
          </p:nvGrpSpPr>
          <p:grpSpPr bwMode="auto">
            <a:xfrm>
              <a:off x="4739" y="1327"/>
              <a:ext cx="582" cy="139"/>
              <a:chOff x="614" y="2568"/>
              <a:chExt cx="725" cy="139"/>
            </a:xfrm>
          </p:grpSpPr>
          <p:sp>
            <p:nvSpPr>
              <p:cNvPr id="15473" name="AutoShape 279"/>
              <p:cNvSpPr>
                <a:spLocks noChangeArrowheads="1"/>
              </p:cNvSpPr>
              <p:nvPr/>
            </p:nvSpPr>
            <p:spPr bwMode="auto">
              <a:xfrm>
                <a:off x="609" y="2566"/>
                <a:ext cx="730"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74" name="AutoShape 280"/>
              <p:cNvSpPr>
                <a:spLocks noChangeArrowheads="1"/>
              </p:cNvSpPr>
              <p:nvPr/>
            </p:nvSpPr>
            <p:spPr bwMode="auto">
              <a:xfrm>
                <a:off x="622" y="2584"/>
                <a:ext cx="705"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5462" name="Rectangle 281"/>
            <p:cNvSpPr>
              <a:spLocks noChangeArrowheads="1"/>
            </p:cNvSpPr>
            <p:nvPr/>
          </p:nvSpPr>
          <p:spPr bwMode="auto">
            <a:xfrm>
              <a:off x="5253" y="429"/>
              <a:ext cx="68" cy="2293"/>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63" name="Freeform 282"/>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64" name="Freeform 283"/>
            <p:cNvSpPr>
              <a:spLocks/>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65" name="Oval 284"/>
            <p:cNvSpPr>
              <a:spLocks noChangeArrowheads="1"/>
            </p:cNvSpPr>
            <p:nvPr/>
          </p:nvSpPr>
          <p:spPr bwMode="auto">
            <a:xfrm>
              <a:off x="5516" y="2610"/>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66" name="Freeform 285"/>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67" name="AutoShape 286"/>
            <p:cNvSpPr>
              <a:spLocks noChangeArrowheads="1"/>
            </p:cNvSpPr>
            <p:nvPr/>
          </p:nvSpPr>
          <p:spPr bwMode="auto">
            <a:xfrm>
              <a:off x="4140" y="2678"/>
              <a:ext cx="1201" cy="147"/>
            </a:xfrm>
            <a:prstGeom prst="roundRect">
              <a:avLst>
                <a:gd name="adj" fmla="val 50000"/>
              </a:avLst>
            </a:prstGeom>
            <a:solidFill>
              <a:srgbClr val="DDDDDD"/>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68" name="AutoShape 287"/>
            <p:cNvSpPr>
              <a:spLocks noChangeArrowheads="1"/>
            </p:cNvSpPr>
            <p:nvPr/>
          </p:nvSpPr>
          <p:spPr bwMode="auto">
            <a:xfrm>
              <a:off x="4208" y="2713"/>
              <a:ext cx="1064"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69" name="Oval 288"/>
            <p:cNvSpPr>
              <a:spLocks noChangeArrowheads="1"/>
            </p:cNvSpPr>
            <p:nvPr/>
          </p:nvSpPr>
          <p:spPr bwMode="auto">
            <a:xfrm>
              <a:off x="4306" y="2385"/>
              <a:ext cx="156"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70" name="Oval 289"/>
            <p:cNvSpPr>
              <a:spLocks noChangeArrowheads="1"/>
            </p:cNvSpPr>
            <p:nvPr/>
          </p:nvSpPr>
          <p:spPr bwMode="auto">
            <a:xfrm>
              <a:off x="4482" y="2385"/>
              <a:ext cx="166" cy="138"/>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15471" name="Oval 290"/>
            <p:cNvSpPr>
              <a:spLocks noChangeArrowheads="1"/>
            </p:cNvSpPr>
            <p:nvPr/>
          </p:nvSpPr>
          <p:spPr bwMode="auto">
            <a:xfrm>
              <a:off x="4657" y="2377"/>
              <a:ext cx="166" cy="147"/>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72" name="Rectangle 291"/>
            <p:cNvSpPr>
              <a:spLocks noChangeArrowheads="1"/>
            </p:cNvSpPr>
            <p:nvPr/>
          </p:nvSpPr>
          <p:spPr bwMode="auto">
            <a:xfrm>
              <a:off x="5057" y="1834"/>
              <a:ext cx="88" cy="758"/>
            </a:xfrm>
            <a:prstGeom prst="rect">
              <a:avLst/>
            </a:prstGeom>
            <a:solidFill>
              <a:srgbClr val="292929"/>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15413" name="Group 292"/>
          <p:cNvGrpSpPr>
            <a:grpSpLocks/>
          </p:cNvGrpSpPr>
          <p:nvPr/>
        </p:nvGrpSpPr>
        <p:grpSpPr bwMode="auto">
          <a:xfrm>
            <a:off x="7135813" y="5867400"/>
            <a:ext cx="231775" cy="441325"/>
            <a:chOff x="4140" y="429"/>
            <a:chExt cx="1425" cy="2396"/>
          </a:xfrm>
        </p:grpSpPr>
        <p:sp>
          <p:nvSpPr>
            <p:cNvPr id="15417" name="Freeform 293"/>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18" name="Rectangle 294"/>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19" name="Freeform 295"/>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20" name="Freeform 296"/>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21" name="Rectangle 297"/>
            <p:cNvSpPr>
              <a:spLocks noChangeArrowheads="1"/>
            </p:cNvSpPr>
            <p:nvPr/>
          </p:nvSpPr>
          <p:spPr bwMode="auto">
            <a:xfrm>
              <a:off x="4208" y="696"/>
              <a:ext cx="595" cy="43"/>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5422" name="Group 298"/>
            <p:cNvGrpSpPr>
              <a:grpSpLocks/>
            </p:cNvGrpSpPr>
            <p:nvPr/>
          </p:nvGrpSpPr>
          <p:grpSpPr bwMode="auto">
            <a:xfrm>
              <a:off x="4749" y="668"/>
              <a:ext cx="581" cy="145"/>
              <a:chOff x="614" y="2568"/>
              <a:chExt cx="725" cy="139"/>
            </a:xfrm>
          </p:grpSpPr>
          <p:sp>
            <p:nvSpPr>
              <p:cNvPr id="15447" name="AutoShape 299"/>
              <p:cNvSpPr>
                <a:spLocks noChangeArrowheads="1"/>
              </p:cNvSpPr>
              <p:nvPr/>
            </p:nvSpPr>
            <p:spPr bwMode="auto">
              <a:xfrm>
                <a:off x="609" y="2570"/>
                <a:ext cx="731"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48" name="AutoShape 300"/>
              <p:cNvSpPr>
                <a:spLocks noChangeArrowheads="1"/>
              </p:cNvSpPr>
              <p:nvPr/>
            </p:nvSpPr>
            <p:spPr bwMode="auto">
              <a:xfrm>
                <a:off x="621" y="2587"/>
                <a:ext cx="70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5423" name="Rectangle 301"/>
            <p:cNvSpPr>
              <a:spLocks noChangeArrowheads="1"/>
            </p:cNvSpPr>
            <p:nvPr/>
          </p:nvSpPr>
          <p:spPr bwMode="auto">
            <a:xfrm>
              <a:off x="4228" y="1015"/>
              <a:ext cx="595" cy="52"/>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5424" name="Group 302"/>
            <p:cNvGrpSpPr>
              <a:grpSpLocks/>
            </p:cNvGrpSpPr>
            <p:nvPr/>
          </p:nvGrpSpPr>
          <p:grpSpPr bwMode="auto">
            <a:xfrm>
              <a:off x="4747" y="994"/>
              <a:ext cx="581" cy="134"/>
              <a:chOff x="614" y="2568"/>
              <a:chExt cx="725" cy="139"/>
            </a:xfrm>
          </p:grpSpPr>
          <p:sp>
            <p:nvSpPr>
              <p:cNvPr id="15445" name="AutoShape 303"/>
              <p:cNvSpPr>
                <a:spLocks noChangeArrowheads="1"/>
              </p:cNvSpPr>
              <p:nvPr/>
            </p:nvSpPr>
            <p:spPr bwMode="auto">
              <a:xfrm>
                <a:off x="612" y="2572"/>
                <a:ext cx="731"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46" name="AutoShape 304"/>
              <p:cNvSpPr>
                <a:spLocks noChangeArrowheads="1"/>
              </p:cNvSpPr>
              <p:nvPr/>
            </p:nvSpPr>
            <p:spPr bwMode="auto">
              <a:xfrm>
                <a:off x="624" y="2590"/>
                <a:ext cx="706" cy="9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5425" name="Rectangle 305"/>
            <p:cNvSpPr>
              <a:spLocks noChangeArrowheads="1"/>
            </p:cNvSpPr>
            <p:nvPr/>
          </p:nvSpPr>
          <p:spPr bwMode="auto">
            <a:xfrm>
              <a:off x="4218" y="1360"/>
              <a:ext cx="595" cy="43"/>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26" name="Rectangle 306"/>
            <p:cNvSpPr>
              <a:spLocks noChangeArrowheads="1"/>
            </p:cNvSpPr>
            <p:nvPr/>
          </p:nvSpPr>
          <p:spPr bwMode="auto">
            <a:xfrm>
              <a:off x="4228" y="1653"/>
              <a:ext cx="595" cy="52"/>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5427" name="Group 307"/>
            <p:cNvGrpSpPr>
              <a:grpSpLocks/>
            </p:cNvGrpSpPr>
            <p:nvPr/>
          </p:nvGrpSpPr>
          <p:grpSpPr bwMode="auto">
            <a:xfrm>
              <a:off x="4735" y="1627"/>
              <a:ext cx="582" cy="151"/>
              <a:chOff x="614" y="2568"/>
              <a:chExt cx="725" cy="139"/>
            </a:xfrm>
          </p:grpSpPr>
          <p:sp>
            <p:nvSpPr>
              <p:cNvPr id="15443" name="AutoShape 308"/>
              <p:cNvSpPr>
                <a:spLocks noChangeArrowheads="1"/>
              </p:cNvSpPr>
              <p:nvPr/>
            </p:nvSpPr>
            <p:spPr bwMode="auto">
              <a:xfrm>
                <a:off x="614" y="2568"/>
                <a:ext cx="730" cy="15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44" name="AutoShape 309"/>
              <p:cNvSpPr>
                <a:spLocks noChangeArrowheads="1"/>
              </p:cNvSpPr>
              <p:nvPr/>
            </p:nvSpPr>
            <p:spPr bwMode="auto">
              <a:xfrm>
                <a:off x="627" y="2584"/>
                <a:ext cx="70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5428" name="Freeform 310"/>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5429" name="Group 311"/>
            <p:cNvGrpSpPr>
              <a:grpSpLocks/>
            </p:cNvGrpSpPr>
            <p:nvPr/>
          </p:nvGrpSpPr>
          <p:grpSpPr bwMode="auto">
            <a:xfrm>
              <a:off x="4739" y="1327"/>
              <a:ext cx="582" cy="139"/>
              <a:chOff x="614" y="2568"/>
              <a:chExt cx="725" cy="139"/>
            </a:xfrm>
          </p:grpSpPr>
          <p:sp>
            <p:nvSpPr>
              <p:cNvPr id="15441" name="AutoShape 312"/>
              <p:cNvSpPr>
                <a:spLocks noChangeArrowheads="1"/>
              </p:cNvSpPr>
              <p:nvPr/>
            </p:nvSpPr>
            <p:spPr bwMode="auto">
              <a:xfrm>
                <a:off x="609" y="2566"/>
                <a:ext cx="730"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42" name="AutoShape 313"/>
              <p:cNvSpPr>
                <a:spLocks noChangeArrowheads="1"/>
              </p:cNvSpPr>
              <p:nvPr/>
            </p:nvSpPr>
            <p:spPr bwMode="auto">
              <a:xfrm>
                <a:off x="622" y="2584"/>
                <a:ext cx="705"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5430" name="Rectangle 314"/>
            <p:cNvSpPr>
              <a:spLocks noChangeArrowheads="1"/>
            </p:cNvSpPr>
            <p:nvPr/>
          </p:nvSpPr>
          <p:spPr bwMode="auto">
            <a:xfrm>
              <a:off x="5253" y="429"/>
              <a:ext cx="68" cy="2293"/>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31" name="Freeform 315"/>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32" name="Freeform 316"/>
            <p:cNvSpPr>
              <a:spLocks/>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33" name="Oval 317"/>
            <p:cNvSpPr>
              <a:spLocks noChangeArrowheads="1"/>
            </p:cNvSpPr>
            <p:nvPr/>
          </p:nvSpPr>
          <p:spPr bwMode="auto">
            <a:xfrm>
              <a:off x="5516" y="2610"/>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34" name="Freeform 318"/>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35" name="AutoShape 319"/>
            <p:cNvSpPr>
              <a:spLocks noChangeArrowheads="1"/>
            </p:cNvSpPr>
            <p:nvPr/>
          </p:nvSpPr>
          <p:spPr bwMode="auto">
            <a:xfrm>
              <a:off x="4140" y="2678"/>
              <a:ext cx="1201" cy="147"/>
            </a:xfrm>
            <a:prstGeom prst="roundRect">
              <a:avLst>
                <a:gd name="adj" fmla="val 50000"/>
              </a:avLst>
            </a:prstGeom>
            <a:solidFill>
              <a:srgbClr val="DDDDDD"/>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36" name="AutoShape 320"/>
            <p:cNvSpPr>
              <a:spLocks noChangeArrowheads="1"/>
            </p:cNvSpPr>
            <p:nvPr/>
          </p:nvSpPr>
          <p:spPr bwMode="auto">
            <a:xfrm>
              <a:off x="4208" y="2713"/>
              <a:ext cx="1064"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37" name="Oval 321"/>
            <p:cNvSpPr>
              <a:spLocks noChangeArrowheads="1"/>
            </p:cNvSpPr>
            <p:nvPr/>
          </p:nvSpPr>
          <p:spPr bwMode="auto">
            <a:xfrm>
              <a:off x="4306" y="2385"/>
              <a:ext cx="156"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38" name="Oval 322"/>
            <p:cNvSpPr>
              <a:spLocks noChangeArrowheads="1"/>
            </p:cNvSpPr>
            <p:nvPr/>
          </p:nvSpPr>
          <p:spPr bwMode="auto">
            <a:xfrm>
              <a:off x="4482" y="2385"/>
              <a:ext cx="166" cy="138"/>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15439" name="Oval 323"/>
            <p:cNvSpPr>
              <a:spLocks noChangeArrowheads="1"/>
            </p:cNvSpPr>
            <p:nvPr/>
          </p:nvSpPr>
          <p:spPr bwMode="auto">
            <a:xfrm>
              <a:off x="4657" y="2377"/>
              <a:ext cx="166" cy="147"/>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5440" name="Rectangle 324"/>
            <p:cNvSpPr>
              <a:spLocks noChangeArrowheads="1"/>
            </p:cNvSpPr>
            <p:nvPr/>
          </p:nvSpPr>
          <p:spPr bwMode="auto">
            <a:xfrm>
              <a:off x="5057" y="1834"/>
              <a:ext cx="88" cy="758"/>
            </a:xfrm>
            <a:prstGeom prst="rect">
              <a:avLst/>
            </a:prstGeom>
            <a:solidFill>
              <a:srgbClr val="292929"/>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15414" name="Group 325"/>
          <p:cNvGrpSpPr>
            <a:grpSpLocks/>
          </p:cNvGrpSpPr>
          <p:nvPr/>
        </p:nvGrpSpPr>
        <p:grpSpPr bwMode="auto">
          <a:xfrm>
            <a:off x="661988" y="5605463"/>
            <a:ext cx="525462" cy="434975"/>
            <a:chOff x="-44" y="1473"/>
            <a:chExt cx="981" cy="1105"/>
          </a:xfrm>
        </p:grpSpPr>
        <p:pic>
          <p:nvPicPr>
            <p:cNvPr id="15415" name="Picture 326"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16" name="Freeform 327"/>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2666"/>
                                        </p:tgtEl>
                                        <p:attrNameLst>
                                          <p:attrName>style.visibility</p:attrName>
                                        </p:attrNameLst>
                                      </p:cBhvr>
                                      <p:to>
                                        <p:strVal val="visible"/>
                                      </p:to>
                                    </p:set>
                                    <p:animEffect transition="in" filter="dissolve">
                                      <p:cBhvr>
                                        <p:cTn id="7" dur="500"/>
                                        <p:tgtEl>
                                          <p:spTgt spid="402666"/>
                                        </p:tgtEl>
                                      </p:cBhvr>
                                    </p:animEffect>
                                  </p:childTnLst>
                                </p:cTn>
                              </p:par>
                            </p:childTnLst>
                          </p:cTn>
                        </p:par>
                        <p:par>
                          <p:cTn id="8" fill="hold" nodeType="afterGroup">
                            <p:stCondLst>
                              <p:cond delay="500"/>
                            </p:stCondLst>
                            <p:childTnLst>
                              <p:par>
                                <p:cTn id="9" presetID="42" presetClass="path" presetSubtype="0" accel="50000" decel="50000" fill="hold" grpId="1" nodeType="afterEffect">
                                  <p:stCondLst>
                                    <p:cond delay="0"/>
                                  </p:stCondLst>
                                  <p:childTnLst>
                                    <p:animMotion origin="layout" path="M -0.00017 0.00255 L -5.55556E-7 0.03542 " pathEditMode="relative" rAng="0" ptsTypes="AA">
                                      <p:cBhvr>
                                        <p:cTn id="10" dur="2000" fill="hold"/>
                                        <p:tgtEl>
                                          <p:spTgt spid="402666"/>
                                        </p:tgtEl>
                                        <p:attrNameLst>
                                          <p:attrName>ppt_x</p:attrName>
                                          <p:attrName>ppt_y</p:attrName>
                                        </p:attrNameLst>
                                      </p:cBhvr>
                                      <p:rCtr x="0" y="1644"/>
                                    </p:animMotion>
                                  </p:childTnLst>
                                </p:cTn>
                              </p:par>
                            </p:childTnLst>
                          </p:cTn>
                        </p:par>
                        <p:par>
                          <p:cTn id="11" fill="hold" nodeType="afterGroup">
                            <p:stCondLst>
                              <p:cond delay="2500"/>
                            </p:stCondLst>
                            <p:childTnLst>
                              <p:par>
                                <p:cTn id="12" presetID="9" presetClass="entr" presetSubtype="0" fill="hold" grpId="0" nodeType="afterEffect">
                                  <p:stCondLst>
                                    <p:cond delay="0"/>
                                  </p:stCondLst>
                                  <p:childTnLst>
                                    <p:set>
                                      <p:cBhvr>
                                        <p:cTn id="13" dur="1" fill="hold">
                                          <p:stCondLst>
                                            <p:cond delay="0"/>
                                          </p:stCondLst>
                                        </p:cTn>
                                        <p:tgtEl>
                                          <p:spTgt spid="402667"/>
                                        </p:tgtEl>
                                        <p:attrNameLst>
                                          <p:attrName>style.visibility</p:attrName>
                                        </p:attrNameLst>
                                      </p:cBhvr>
                                      <p:to>
                                        <p:strVal val="visible"/>
                                      </p:to>
                                    </p:set>
                                    <p:animEffect transition="in" filter="dissolve">
                                      <p:cBhvr>
                                        <p:cTn id="14" dur="500"/>
                                        <p:tgtEl>
                                          <p:spTgt spid="402667"/>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402668"/>
                                        </p:tgtEl>
                                        <p:attrNameLst>
                                          <p:attrName>style.visibility</p:attrName>
                                        </p:attrNameLst>
                                      </p:cBhvr>
                                      <p:to>
                                        <p:strVal val="visible"/>
                                      </p:to>
                                    </p:set>
                                    <p:animEffect transition="in" filter="dissolve">
                                      <p:cBhvr>
                                        <p:cTn id="17" dur="500"/>
                                        <p:tgtEl>
                                          <p:spTgt spid="402668"/>
                                        </p:tgtEl>
                                      </p:cBhvr>
                                    </p:animEffect>
                                  </p:childTnLst>
                                </p:cTn>
                              </p:par>
                            </p:childTnLst>
                          </p:cTn>
                        </p:par>
                        <p:par>
                          <p:cTn id="18" fill="hold" nodeType="afterGroup">
                            <p:stCondLst>
                              <p:cond delay="3000"/>
                            </p:stCondLst>
                            <p:childTnLst>
                              <p:par>
                                <p:cTn id="19" presetID="0" presetClass="path" presetSubtype="0" accel="50000" decel="50000" fill="hold" grpId="2" nodeType="afterEffect">
                                  <p:stCondLst>
                                    <p:cond delay="0"/>
                                  </p:stCondLst>
                                  <p:childTnLst>
                                    <p:animMotion origin="layout" path="M -1.94444E-6 0.03542 L 0.0007 0.17802 L 0.08681 0.17894 L 0.04723 0.24191 L 0.19584 0.24191 " pathEditMode="relative" ptsTypes="AAAAA">
                                      <p:cBhvr>
                                        <p:cTn id="20" dur="2000" fill="hold"/>
                                        <p:tgtEl>
                                          <p:spTgt spid="402666"/>
                                        </p:tgtEl>
                                        <p:attrNameLst>
                                          <p:attrName>ppt_x</p:attrName>
                                          <p:attrName>ppt_y</p:attrName>
                                        </p:attrNameLst>
                                      </p:cBhvr>
                                    </p:animMotion>
                                  </p:childTnLst>
                                </p:cTn>
                              </p:par>
                              <p:par>
                                <p:cTn id="21" presetID="9" presetClass="exit" presetSubtype="0" fill="hold" grpId="1" nodeType="withEffect">
                                  <p:stCondLst>
                                    <p:cond delay="0"/>
                                  </p:stCondLst>
                                  <p:childTnLst>
                                    <p:animEffect transition="out" filter="dissolve">
                                      <p:cBhvr>
                                        <p:cTn id="22" dur="500"/>
                                        <p:tgtEl>
                                          <p:spTgt spid="402668"/>
                                        </p:tgtEl>
                                      </p:cBhvr>
                                    </p:animEffect>
                                    <p:set>
                                      <p:cBhvr>
                                        <p:cTn id="23" dur="1" fill="hold">
                                          <p:stCondLst>
                                            <p:cond delay="499"/>
                                          </p:stCondLst>
                                        </p:cTn>
                                        <p:tgtEl>
                                          <p:spTgt spid="402668"/>
                                        </p:tgtEl>
                                        <p:attrNameLst>
                                          <p:attrName>style.visibility</p:attrName>
                                        </p:attrNameLst>
                                      </p:cBhvr>
                                      <p:to>
                                        <p:strVal val="hidden"/>
                                      </p:to>
                                    </p:set>
                                  </p:childTnLst>
                                </p:cTn>
                              </p:par>
                            </p:childTnLst>
                          </p:cTn>
                        </p:par>
                        <p:par>
                          <p:cTn id="24" fill="hold" nodeType="afterGroup">
                            <p:stCondLst>
                              <p:cond delay="5000"/>
                            </p:stCondLst>
                            <p:childTnLst>
                              <p:par>
                                <p:cTn id="25" presetID="9" presetClass="entr" presetSubtype="0" fill="hold" grpId="0" nodeType="afterEffect">
                                  <p:stCondLst>
                                    <p:cond delay="0"/>
                                  </p:stCondLst>
                                  <p:childTnLst>
                                    <p:set>
                                      <p:cBhvr>
                                        <p:cTn id="26" dur="1" fill="hold">
                                          <p:stCondLst>
                                            <p:cond delay="0"/>
                                          </p:stCondLst>
                                        </p:cTn>
                                        <p:tgtEl>
                                          <p:spTgt spid="402669"/>
                                        </p:tgtEl>
                                        <p:attrNameLst>
                                          <p:attrName>style.visibility</p:attrName>
                                        </p:attrNameLst>
                                      </p:cBhvr>
                                      <p:to>
                                        <p:strVal val="visible"/>
                                      </p:to>
                                    </p:set>
                                    <p:animEffect transition="in" filter="dissolve">
                                      <p:cBhvr>
                                        <p:cTn id="27" dur="500"/>
                                        <p:tgtEl>
                                          <p:spTgt spid="402669"/>
                                        </p:tgtEl>
                                      </p:cBhvr>
                                    </p:animEffect>
                                  </p:childTnLst>
                                </p:cTn>
                              </p:par>
                            </p:childTnLst>
                          </p:cTn>
                        </p:par>
                        <p:par>
                          <p:cTn id="28" fill="hold" nodeType="afterGroup">
                            <p:stCondLst>
                              <p:cond delay="5500"/>
                            </p:stCondLst>
                            <p:childTnLst>
                              <p:par>
                                <p:cTn id="29" presetID="9" presetClass="entr" presetSubtype="0" fill="hold" nodeType="afterEffect">
                                  <p:stCondLst>
                                    <p:cond delay="0"/>
                                  </p:stCondLst>
                                  <p:childTnLst>
                                    <p:set>
                                      <p:cBhvr>
                                        <p:cTn id="30" dur="1" fill="hold">
                                          <p:stCondLst>
                                            <p:cond delay="0"/>
                                          </p:stCondLst>
                                        </p:cTn>
                                        <p:tgtEl>
                                          <p:spTgt spid="402434"/>
                                        </p:tgtEl>
                                        <p:attrNameLst>
                                          <p:attrName>style.visibility</p:attrName>
                                        </p:attrNameLst>
                                      </p:cBhvr>
                                      <p:to>
                                        <p:strVal val="visible"/>
                                      </p:to>
                                    </p:set>
                                    <p:animEffect transition="in" filter="dissolve">
                                      <p:cBhvr>
                                        <p:cTn id="31" dur="500"/>
                                        <p:tgtEl>
                                          <p:spTgt spid="402434"/>
                                        </p:tgtEl>
                                      </p:cBhvr>
                                    </p:animEffect>
                                  </p:childTnLst>
                                </p:cTn>
                              </p:par>
                            </p:childTnLst>
                          </p:cTn>
                        </p:par>
                        <p:par>
                          <p:cTn id="32" fill="hold" nodeType="afterGroup">
                            <p:stCondLst>
                              <p:cond delay="6000"/>
                            </p:stCondLst>
                            <p:childTnLst>
                              <p:par>
                                <p:cTn id="33" presetID="0" presetClass="path" presetSubtype="0" accel="50000" decel="50000" fill="hold" grpId="3" nodeType="afterEffect">
                                  <p:stCondLst>
                                    <p:cond delay="0"/>
                                  </p:stCondLst>
                                  <p:childTnLst>
                                    <p:animMotion origin="layout" path="M 0.19583 0.2419 L 0.19808 0.35139 " pathEditMode="relative" ptsTypes="AA">
                                      <p:cBhvr>
                                        <p:cTn id="34" dur="2000" fill="hold"/>
                                        <p:tgtEl>
                                          <p:spTgt spid="402666"/>
                                        </p:tgtEl>
                                        <p:attrNameLst>
                                          <p:attrName>ppt_x</p:attrName>
                                          <p:attrName>ppt_y</p:attrName>
                                        </p:attrNameLst>
                                      </p:cBhvr>
                                    </p:animMotion>
                                  </p:childTnLst>
                                </p:cTn>
                              </p:par>
                              <p:par>
                                <p:cTn id="35" presetID="9" presetClass="exit" presetSubtype="0" fill="hold" grpId="1" nodeType="withEffect">
                                  <p:stCondLst>
                                    <p:cond delay="0"/>
                                  </p:stCondLst>
                                  <p:childTnLst>
                                    <p:animEffect transition="out" filter="dissolve">
                                      <p:cBhvr>
                                        <p:cTn id="36" dur="500"/>
                                        <p:tgtEl>
                                          <p:spTgt spid="402669"/>
                                        </p:tgtEl>
                                      </p:cBhvr>
                                    </p:animEffect>
                                    <p:set>
                                      <p:cBhvr>
                                        <p:cTn id="37" dur="1" fill="hold">
                                          <p:stCondLst>
                                            <p:cond delay="499"/>
                                          </p:stCondLst>
                                        </p:cTn>
                                        <p:tgtEl>
                                          <p:spTgt spid="402669"/>
                                        </p:tgtEl>
                                        <p:attrNameLst>
                                          <p:attrName>style.visibility</p:attrName>
                                        </p:attrNameLst>
                                      </p:cBhvr>
                                      <p:to>
                                        <p:strVal val="hidden"/>
                                      </p:to>
                                    </p:set>
                                  </p:childTnLst>
                                </p:cTn>
                              </p:par>
                            </p:childTnLst>
                          </p:cTn>
                        </p:par>
                        <p:par>
                          <p:cTn id="38" fill="hold" nodeType="afterGroup">
                            <p:stCondLst>
                              <p:cond delay="8000"/>
                            </p:stCondLst>
                            <p:childTnLst>
                              <p:par>
                                <p:cTn id="39" presetID="9" presetClass="exit" presetSubtype="0" fill="hold" grpId="4" nodeType="afterEffect">
                                  <p:stCondLst>
                                    <p:cond delay="0"/>
                                  </p:stCondLst>
                                  <p:childTnLst>
                                    <p:animEffect transition="out" filter="dissolve">
                                      <p:cBhvr>
                                        <p:cTn id="40" dur="500"/>
                                        <p:tgtEl>
                                          <p:spTgt spid="402666"/>
                                        </p:tgtEl>
                                      </p:cBhvr>
                                    </p:animEffect>
                                    <p:set>
                                      <p:cBhvr>
                                        <p:cTn id="41" dur="1" fill="hold">
                                          <p:stCondLst>
                                            <p:cond delay="499"/>
                                          </p:stCondLst>
                                        </p:cTn>
                                        <p:tgtEl>
                                          <p:spTgt spid="4026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666" grpId="0" animBg="1"/>
      <p:bldP spid="402666" grpId="1" animBg="1"/>
      <p:bldP spid="402666" grpId="2" animBg="1"/>
      <p:bldP spid="402666" grpId="3" animBg="1"/>
      <p:bldP spid="402666" grpId="4" animBg="1"/>
      <p:bldP spid="402667" grpId="0" animBg="1"/>
      <p:bldP spid="402668" grpId="0"/>
      <p:bldP spid="402668" grpId="1"/>
      <p:bldP spid="402669" grpId="0"/>
      <p:bldP spid="402669"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6"/>
          <p:cNvSpPr>
            <a:spLocks noGrp="1"/>
          </p:cNvSpPr>
          <p:nvPr>
            <p:ph type="sldNum" sz="quarter" idx="11"/>
          </p:nvPr>
        </p:nvSpPr>
        <p:spPr>
          <a:xfrm>
            <a:off x="8324850" y="6462713"/>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8C1A18-3895-4B5D-ACCE-CC8BD3D10D40}" type="slidenum">
              <a:rPr lang="en-US" altLang="zh-CN" sz="1200" smtClean="0">
                <a:latin typeface="Tahoma" panose="020B0604030504040204" pitchFamily="34" charset="0"/>
                <a:ea typeface="MS PGothic" panose="020B0600070205080204" pitchFamily="34" charset="-128"/>
              </a:rPr>
              <a:pPr/>
              <a:t>11</a:t>
            </a:fld>
            <a:endParaRPr lang="en-US" altLang="zh-CN" sz="1200" smtClean="0">
              <a:latin typeface="Tahoma" panose="020B0604030504040204" pitchFamily="34" charset="0"/>
              <a:ea typeface="MS PGothic" panose="020B0600070205080204" pitchFamily="34" charset="-128"/>
            </a:endParaRPr>
          </a:p>
        </p:txBody>
      </p:sp>
      <p:sp>
        <p:nvSpPr>
          <p:cNvPr id="16387" name="Freeform 270"/>
          <p:cNvSpPr>
            <a:spLocks/>
          </p:cNvSpPr>
          <p:nvPr/>
        </p:nvSpPr>
        <p:spPr bwMode="auto">
          <a:xfrm flipH="1">
            <a:off x="2111375" y="3465513"/>
            <a:ext cx="250825" cy="1201737"/>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p:spPr>
        <p:txBody>
          <a:bodyPr/>
          <a:lstStyle/>
          <a:p>
            <a:endParaRPr lang="zh-CN" altLang="en-US"/>
          </a:p>
        </p:txBody>
      </p:sp>
      <p:grpSp>
        <p:nvGrpSpPr>
          <p:cNvPr id="16388" name="Group 350"/>
          <p:cNvGrpSpPr>
            <a:grpSpLocks/>
          </p:cNvGrpSpPr>
          <p:nvPr/>
        </p:nvGrpSpPr>
        <p:grpSpPr bwMode="auto">
          <a:xfrm>
            <a:off x="1716088" y="4425950"/>
            <a:ext cx="525462" cy="434975"/>
            <a:chOff x="-44" y="1473"/>
            <a:chExt cx="981" cy="1105"/>
          </a:xfrm>
        </p:grpSpPr>
        <p:pic>
          <p:nvPicPr>
            <p:cNvPr id="16555" name="Picture 351"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56" name="Freeform 352"/>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pic>
        <p:nvPicPr>
          <p:cNvPr id="16389" name="Picture 2" descr="garbage_c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913" y="5775325"/>
            <a:ext cx="487362"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Oval 4"/>
          <p:cNvSpPr>
            <a:spLocks noChangeArrowheads="1"/>
          </p:cNvSpPr>
          <p:nvPr/>
        </p:nvSpPr>
        <p:spPr bwMode="auto">
          <a:xfrm>
            <a:off x="3795713" y="5348288"/>
            <a:ext cx="1304925" cy="303212"/>
          </a:xfrm>
          <a:prstGeom prst="ellipse">
            <a:avLst/>
          </a:prstGeom>
          <a:solidFill>
            <a:srgbClr val="808080"/>
          </a:solidFill>
          <a:ln w="12700">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391" name="Line 5"/>
          <p:cNvSpPr>
            <a:spLocks noChangeShapeType="1"/>
          </p:cNvSpPr>
          <p:nvPr/>
        </p:nvSpPr>
        <p:spPr bwMode="auto">
          <a:xfrm>
            <a:off x="3795713" y="5324475"/>
            <a:ext cx="0" cy="1873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2" name="Line 6"/>
          <p:cNvSpPr>
            <a:spLocks noChangeShapeType="1"/>
          </p:cNvSpPr>
          <p:nvPr/>
        </p:nvSpPr>
        <p:spPr bwMode="auto">
          <a:xfrm>
            <a:off x="5100638" y="5324475"/>
            <a:ext cx="0" cy="187325"/>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3" name="Rectangle 7"/>
          <p:cNvSpPr>
            <a:spLocks noChangeArrowheads="1"/>
          </p:cNvSpPr>
          <p:nvPr/>
        </p:nvSpPr>
        <p:spPr bwMode="auto">
          <a:xfrm>
            <a:off x="3795713" y="5324475"/>
            <a:ext cx="309562" cy="184150"/>
          </a:xfrm>
          <a:prstGeom prst="rect">
            <a:avLst/>
          </a:prstGeom>
          <a:solidFill>
            <a:srgbClr val="80808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16394" name="Rectangle 8"/>
          <p:cNvSpPr>
            <a:spLocks noChangeArrowheads="1"/>
          </p:cNvSpPr>
          <p:nvPr/>
        </p:nvSpPr>
        <p:spPr bwMode="auto">
          <a:xfrm>
            <a:off x="4705350" y="5311775"/>
            <a:ext cx="395288" cy="184150"/>
          </a:xfrm>
          <a:prstGeom prst="rect">
            <a:avLst/>
          </a:prstGeom>
          <a:solidFill>
            <a:srgbClr val="80808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16395" name="Oval 9"/>
          <p:cNvSpPr>
            <a:spLocks noChangeArrowheads="1"/>
          </p:cNvSpPr>
          <p:nvPr/>
        </p:nvSpPr>
        <p:spPr bwMode="auto">
          <a:xfrm>
            <a:off x="3790950" y="5126038"/>
            <a:ext cx="1306513" cy="352425"/>
          </a:xfrm>
          <a:prstGeom prst="ellipse">
            <a:avLst/>
          </a:prstGeom>
          <a:solidFill>
            <a:srgbClr val="808080"/>
          </a:solidFill>
          <a:ln w="12700">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6396" name="Group 10"/>
          <p:cNvGrpSpPr>
            <a:grpSpLocks/>
          </p:cNvGrpSpPr>
          <p:nvPr/>
        </p:nvGrpSpPr>
        <p:grpSpPr bwMode="auto">
          <a:xfrm>
            <a:off x="4097338" y="5183188"/>
            <a:ext cx="647700" cy="206375"/>
            <a:chOff x="2848" y="848"/>
            <a:chExt cx="140" cy="98"/>
          </a:xfrm>
        </p:grpSpPr>
        <p:sp>
          <p:nvSpPr>
            <p:cNvPr id="16552" name="Line 11"/>
            <p:cNvSpPr>
              <a:spLocks noChangeShapeType="1"/>
            </p:cNvSpPr>
            <p:nvPr/>
          </p:nvSpPr>
          <p:spPr bwMode="auto">
            <a:xfrm flipV="1">
              <a:off x="2848" y="848"/>
              <a:ext cx="50" cy="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53" name="Line 12"/>
            <p:cNvSpPr>
              <a:spLocks noChangeShapeType="1"/>
            </p:cNvSpPr>
            <p:nvPr/>
          </p:nvSpPr>
          <p:spPr bwMode="auto">
            <a:xfrm>
              <a:off x="2944" y="946"/>
              <a:ext cx="44"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54" name="Line 13"/>
            <p:cNvSpPr>
              <a:spLocks noChangeShapeType="1"/>
            </p:cNvSpPr>
            <p:nvPr/>
          </p:nvSpPr>
          <p:spPr bwMode="auto">
            <a:xfrm>
              <a:off x="2894" y="850"/>
              <a:ext cx="52" cy="96"/>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6397" name="Line 14"/>
          <p:cNvSpPr>
            <a:spLocks noChangeShapeType="1"/>
          </p:cNvSpPr>
          <p:nvPr/>
        </p:nvSpPr>
        <p:spPr bwMode="auto">
          <a:xfrm>
            <a:off x="4097338" y="5381625"/>
            <a:ext cx="231775" cy="47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8" name="Line 15"/>
          <p:cNvSpPr>
            <a:spLocks noChangeShapeType="1"/>
          </p:cNvSpPr>
          <p:nvPr/>
        </p:nvSpPr>
        <p:spPr bwMode="auto">
          <a:xfrm flipV="1">
            <a:off x="4541838" y="5181600"/>
            <a:ext cx="2032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9" name="Line 16"/>
          <p:cNvSpPr>
            <a:spLocks noChangeShapeType="1"/>
          </p:cNvSpPr>
          <p:nvPr/>
        </p:nvSpPr>
        <p:spPr bwMode="auto">
          <a:xfrm flipV="1">
            <a:off x="4310063" y="5181600"/>
            <a:ext cx="241300" cy="2000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0" name="Line 17"/>
          <p:cNvSpPr>
            <a:spLocks noChangeShapeType="1"/>
          </p:cNvSpPr>
          <p:nvPr/>
        </p:nvSpPr>
        <p:spPr bwMode="auto">
          <a:xfrm flipH="1">
            <a:off x="2424113" y="4878388"/>
            <a:ext cx="1135062" cy="1117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1" name="Line 18"/>
          <p:cNvSpPr>
            <a:spLocks noChangeShapeType="1"/>
          </p:cNvSpPr>
          <p:nvPr/>
        </p:nvSpPr>
        <p:spPr bwMode="auto">
          <a:xfrm flipH="1">
            <a:off x="3021013" y="4878388"/>
            <a:ext cx="538162"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6402" name="Group 59"/>
          <p:cNvGrpSpPr>
            <a:grpSpLocks/>
          </p:cNvGrpSpPr>
          <p:nvPr/>
        </p:nvGrpSpPr>
        <p:grpSpPr bwMode="auto">
          <a:xfrm>
            <a:off x="2351088" y="3563938"/>
            <a:ext cx="798512" cy="1166812"/>
            <a:chOff x="12762" y="10336"/>
            <a:chExt cx="1027" cy="1700"/>
          </a:xfrm>
        </p:grpSpPr>
        <p:sp>
          <p:nvSpPr>
            <p:cNvPr id="16546" name="Rectangle 60"/>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547" name="Rectangle 61"/>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548" name="Line 62"/>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49" name="Line 63"/>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50" name="Line 64"/>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51" name="Line 65"/>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403" name="Text Box 67"/>
          <p:cNvSpPr txBox="1">
            <a:spLocks noChangeArrowheads="1"/>
          </p:cNvSpPr>
          <p:nvPr/>
        </p:nvSpPr>
        <p:spPr bwMode="auto">
          <a:xfrm>
            <a:off x="3368675" y="3449638"/>
            <a:ext cx="1881188"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FF0000"/>
                </a:solidFill>
                <a:latin typeface="Symbol" panose="05050102010706020507" pitchFamily="18" charset="2"/>
                <a:ea typeface="MS PGothic" panose="020B0600070205080204" pitchFamily="34" charset="-128"/>
              </a:rPr>
              <a:t>l</a:t>
            </a:r>
            <a:r>
              <a:rPr lang="en-US" altLang="zh-CN" sz="2000" baseline="-25000">
                <a:solidFill>
                  <a:srgbClr val="FF0000"/>
                </a:solidFill>
                <a:ea typeface="MS PGothic" panose="020B0600070205080204" pitchFamily="34" charset="-128"/>
              </a:rPr>
              <a:t>in</a:t>
            </a:r>
            <a:r>
              <a:rPr lang="en-US" altLang="zh-CN" sz="1600" baseline="-25000">
                <a:solidFill>
                  <a:srgbClr val="FF0000"/>
                </a:solidFill>
                <a:ea typeface="MS PGothic" panose="020B0600070205080204" pitchFamily="34" charset="-128"/>
              </a:rPr>
              <a:t> </a:t>
            </a:r>
            <a:r>
              <a:rPr lang="en-US" altLang="zh-CN" sz="1600">
                <a:solidFill>
                  <a:srgbClr val="FF0000"/>
                </a:solidFill>
                <a:ea typeface="MS PGothic" panose="020B0600070205080204" pitchFamily="34" charset="-128"/>
              </a:rPr>
              <a:t>: original data</a:t>
            </a:r>
            <a:endParaRPr lang="en-US" altLang="zh-CN" sz="1600">
              <a:solidFill>
                <a:schemeClr val="tx2"/>
              </a:solidFill>
              <a:latin typeface="Comic Sans MS" panose="030F0702030302020204" pitchFamily="66" charset="0"/>
              <a:ea typeface="MS PGothic" panose="020B0600070205080204" pitchFamily="34" charset="-128"/>
            </a:endParaRPr>
          </a:p>
        </p:txBody>
      </p:sp>
      <p:sp>
        <p:nvSpPr>
          <p:cNvPr id="16404" name="Line 68"/>
          <p:cNvSpPr>
            <a:spLocks noChangeShapeType="1"/>
          </p:cNvSpPr>
          <p:nvPr/>
        </p:nvSpPr>
        <p:spPr bwMode="auto">
          <a:xfrm flipH="1">
            <a:off x="1885950" y="5983288"/>
            <a:ext cx="538163"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6405" name="Group 109"/>
          <p:cNvGrpSpPr>
            <a:grpSpLocks/>
          </p:cNvGrpSpPr>
          <p:nvPr/>
        </p:nvGrpSpPr>
        <p:grpSpPr bwMode="auto">
          <a:xfrm>
            <a:off x="1298575" y="4718050"/>
            <a:ext cx="798513" cy="1166813"/>
            <a:chOff x="12762" y="10336"/>
            <a:chExt cx="1027" cy="1700"/>
          </a:xfrm>
        </p:grpSpPr>
        <p:sp>
          <p:nvSpPr>
            <p:cNvPr id="16540" name="Rectangle 110"/>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541" name="Rectangle 111"/>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542" name="Line 112"/>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43" name="Line 113"/>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44" name="Line 114"/>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45" name="Line 115"/>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406" name="Line 117"/>
          <p:cNvSpPr>
            <a:spLocks noChangeShapeType="1"/>
          </p:cNvSpPr>
          <p:nvPr/>
        </p:nvSpPr>
        <p:spPr bwMode="auto">
          <a:xfrm flipH="1">
            <a:off x="3021013" y="5394325"/>
            <a:ext cx="749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7" name="Line 118"/>
          <p:cNvSpPr>
            <a:spLocks noChangeShapeType="1"/>
          </p:cNvSpPr>
          <p:nvPr/>
        </p:nvSpPr>
        <p:spPr bwMode="auto">
          <a:xfrm flipH="1">
            <a:off x="5010150" y="5394325"/>
            <a:ext cx="7477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8" name="Line 119"/>
          <p:cNvSpPr>
            <a:spLocks noChangeShapeType="1"/>
          </p:cNvSpPr>
          <p:nvPr/>
        </p:nvSpPr>
        <p:spPr bwMode="auto">
          <a:xfrm flipH="1">
            <a:off x="5160963" y="4878388"/>
            <a:ext cx="1135062" cy="1117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9" name="Line 120"/>
          <p:cNvSpPr>
            <a:spLocks noChangeShapeType="1"/>
          </p:cNvSpPr>
          <p:nvPr/>
        </p:nvSpPr>
        <p:spPr bwMode="auto">
          <a:xfrm flipH="1">
            <a:off x="5149850" y="5995988"/>
            <a:ext cx="6778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0" name="Line 121"/>
          <p:cNvSpPr>
            <a:spLocks noChangeShapeType="1"/>
          </p:cNvSpPr>
          <p:nvPr/>
        </p:nvSpPr>
        <p:spPr bwMode="auto">
          <a:xfrm flipH="1">
            <a:off x="6259513" y="4891088"/>
            <a:ext cx="5397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6411" name="Group 162"/>
          <p:cNvGrpSpPr>
            <a:grpSpLocks/>
          </p:cNvGrpSpPr>
          <p:nvPr/>
        </p:nvGrpSpPr>
        <p:grpSpPr bwMode="auto">
          <a:xfrm>
            <a:off x="6643688" y="3698875"/>
            <a:ext cx="798512" cy="1166813"/>
            <a:chOff x="12762" y="10336"/>
            <a:chExt cx="1027" cy="1700"/>
          </a:xfrm>
        </p:grpSpPr>
        <p:sp>
          <p:nvSpPr>
            <p:cNvPr id="16534" name="Rectangle 163"/>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535" name="Rectangle 164"/>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536" name="Line 165"/>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37" name="Line 166"/>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38" name="Line 167"/>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39" name="Line 168"/>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412" name="Group 209"/>
          <p:cNvGrpSpPr>
            <a:grpSpLocks/>
          </p:cNvGrpSpPr>
          <p:nvPr/>
        </p:nvGrpSpPr>
        <p:grpSpPr bwMode="auto">
          <a:xfrm>
            <a:off x="6175375" y="5011738"/>
            <a:ext cx="798513" cy="1168400"/>
            <a:chOff x="12762" y="10336"/>
            <a:chExt cx="1027" cy="1700"/>
          </a:xfrm>
        </p:grpSpPr>
        <p:sp>
          <p:nvSpPr>
            <p:cNvPr id="16528" name="Rectangle 210"/>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529" name="Rectangle 211"/>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530" name="Line 212"/>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31" name="Line 213"/>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32" name="Line 214"/>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33" name="Line 215"/>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413" name="Oval 216"/>
          <p:cNvSpPr>
            <a:spLocks noChangeArrowheads="1"/>
          </p:cNvSpPr>
          <p:nvPr/>
        </p:nvSpPr>
        <p:spPr bwMode="auto">
          <a:xfrm>
            <a:off x="2763838" y="3638550"/>
            <a:ext cx="112712" cy="115888"/>
          </a:xfrm>
          <a:prstGeom prst="ellipse">
            <a:avLst/>
          </a:prstGeom>
          <a:solidFill>
            <a:srgbClr val="FF0000"/>
          </a:solidFill>
          <a:ln w="9525">
            <a:solidFill>
              <a:srgbClr val="FF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14" name="Oval 217"/>
          <p:cNvSpPr>
            <a:spLocks noChangeArrowheads="1"/>
          </p:cNvSpPr>
          <p:nvPr/>
        </p:nvSpPr>
        <p:spPr bwMode="auto">
          <a:xfrm>
            <a:off x="1604963" y="4767263"/>
            <a:ext cx="114300" cy="117475"/>
          </a:xfrm>
          <a:prstGeom prst="ellipse">
            <a:avLst/>
          </a:prstGeom>
          <a:solidFill>
            <a:srgbClr val="808080"/>
          </a:solidFill>
          <a:ln w="9525">
            <a:solidFill>
              <a:srgbClr val="80808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15" name="Text Box 218"/>
          <p:cNvSpPr txBox="1">
            <a:spLocks noChangeArrowheads="1"/>
          </p:cNvSpPr>
          <p:nvPr/>
        </p:nvSpPr>
        <p:spPr bwMode="auto">
          <a:xfrm>
            <a:off x="7583488" y="3651250"/>
            <a:ext cx="5905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FF0000"/>
                </a:solidFill>
                <a:latin typeface="Symbol" panose="05050102010706020507" pitchFamily="18" charset="2"/>
                <a:ea typeface="MS PGothic" panose="020B0600070205080204" pitchFamily="34" charset="-128"/>
              </a:rPr>
              <a:t>l</a:t>
            </a:r>
            <a:r>
              <a:rPr lang="en-US" altLang="zh-CN" sz="2000" baseline="-25000">
                <a:solidFill>
                  <a:srgbClr val="FF0000"/>
                </a:solidFill>
                <a:ea typeface="MS PGothic" panose="020B0600070205080204" pitchFamily="34" charset="-128"/>
              </a:rPr>
              <a:t>out</a:t>
            </a:r>
            <a:endParaRPr lang="en-US" altLang="zh-CN" sz="2000">
              <a:solidFill>
                <a:schemeClr val="tx2"/>
              </a:solidFill>
              <a:latin typeface="Comic Sans MS" panose="030F0702030302020204" pitchFamily="66" charset="0"/>
              <a:ea typeface="MS PGothic" panose="020B0600070205080204" pitchFamily="34" charset="-128"/>
            </a:endParaRPr>
          </a:p>
        </p:txBody>
      </p:sp>
      <p:grpSp>
        <p:nvGrpSpPr>
          <p:cNvPr id="16416" name="Group 219"/>
          <p:cNvGrpSpPr>
            <a:grpSpLocks/>
          </p:cNvGrpSpPr>
          <p:nvPr/>
        </p:nvGrpSpPr>
        <p:grpSpPr bwMode="auto">
          <a:xfrm>
            <a:off x="4587875" y="5233988"/>
            <a:ext cx="385763" cy="319087"/>
            <a:chOff x="11283" y="10423"/>
            <a:chExt cx="475" cy="374"/>
          </a:xfrm>
        </p:grpSpPr>
        <p:sp>
          <p:nvSpPr>
            <p:cNvPr id="16521" name="Rectangle 220"/>
            <p:cNvSpPr>
              <a:spLocks noChangeArrowheads="1"/>
            </p:cNvSpPr>
            <p:nvPr/>
          </p:nvSpPr>
          <p:spPr bwMode="auto">
            <a:xfrm>
              <a:off x="11283" y="10423"/>
              <a:ext cx="475" cy="374"/>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522" name="Line 221"/>
            <p:cNvSpPr>
              <a:spLocks noChangeShapeType="1"/>
            </p:cNvSpPr>
            <p:nvPr/>
          </p:nvSpPr>
          <p:spPr bwMode="auto">
            <a:xfrm>
              <a:off x="11686"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23" name="Line 222"/>
            <p:cNvSpPr>
              <a:spLocks noChangeShapeType="1"/>
            </p:cNvSpPr>
            <p:nvPr/>
          </p:nvSpPr>
          <p:spPr bwMode="auto">
            <a:xfrm>
              <a:off x="11621"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24" name="Line 223"/>
            <p:cNvSpPr>
              <a:spLocks noChangeShapeType="1"/>
            </p:cNvSpPr>
            <p:nvPr/>
          </p:nvSpPr>
          <p:spPr bwMode="auto">
            <a:xfrm>
              <a:off x="11556"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25" name="Line 224"/>
            <p:cNvSpPr>
              <a:spLocks noChangeShapeType="1"/>
            </p:cNvSpPr>
            <p:nvPr/>
          </p:nvSpPr>
          <p:spPr bwMode="auto">
            <a:xfrm>
              <a:off x="11491" y="10495"/>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26" name="Line 225"/>
            <p:cNvSpPr>
              <a:spLocks noChangeShapeType="1"/>
            </p:cNvSpPr>
            <p:nvPr/>
          </p:nvSpPr>
          <p:spPr bwMode="auto">
            <a:xfrm>
              <a:off x="11426" y="10495"/>
              <a:ext cx="2"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27" name="Line 226"/>
            <p:cNvSpPr>
              <a:spLocks noChangeShapeType="1"/>
            </p:cNvSpPr>
            <p:nvPr/>
          </p:nvSpPr>
          <p:spPr bwMode="auto">
            <a:xfrm>
              <a:off x="11360" y="10495"/>
              <a:ext cx="3"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417" name="Line 227"/>
          <p:cNvSpPr>
            <a:spLocks noChangeShapeType="1"/>
          </p:cNvSpPr>
          <p:nvPr/>
        </p:nvSpPr>
        <p:spPr bwMode="auto">
          <a:xfrm>
            <a:off x="4845050" y="4017963"/>
            <a:ext cx="339725" cy="0"/>
          </a:xfrm>
          <a:prstGeom prst="line">
            <a:avLst/>
          </a:prstGeom>
          <a:noFill/>
          <a:ln w="38100">
            <a:solidFill>
              <a:srgbClr val="FFFF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8" name="Freeform 228"/>
          <p:cNvSpPr>
            <a:spLocks/>
          </p:cNvSpPr>
          <p:nvPr/>
        </p:nvSpPr>
        <p:spPr bwMode="auto">
          <a:xfrm>
            <a:off x="1663700" y="4865688"/>
            <a:ext cx="4854575" cy="1228725"/>
          </a:xfrm>
          <a:custGeom>
            <a:avLst/>
            <a:gdLst>
              <a:gd name="T0" fmla="*/ 0 w 6225"/>
              <a:gd name="T1" fmla="*/ 0 h 1501"/>
              <a:gd name="T2" fmla="*/ 0 w 6225"/>
              <a:gd name="T3" fmla="*/ 2147483646 h 1501"/>
              <a:gd name="T4" fmla="*/ 2147483646 w 6225"/>
              <a:gd name="T5" fmla="*/ 2147483646 h 1501"/>
              <a:gd name="T6" fmla="*/ 2147483646 w 6225"/>
              <a:gd name="T7" fmla="*/ 2147483646 h 1501"/>
              <a:gd name="T8" fmla="*/ 2147483646 w 6225"/>
              <a:gd name="T9" fmla="*/ 2147483646 h 1501"/>
              <a:gd name="T10" fmla="*/ 2147483646 w 6225"/>
              <a:gd name="T11" fmla="*/ 2147483646 h 1501"/>
              <a:gd name="T12" fmla="*/ 2147483646 w 6225"/>
              <a:gd name="T13" fmla="*/ 2147483646 h 1501"/>
              <a:gd name="T14" fmla="*/ 2147483646 w 6225"/>
              <a:gd name="T15" fmla="*/ 2147483646 h 1501"/>
              <a:gd name="T16" fmla="*/ 0 60000 65536"/>
              <a:gd name="T17" fmla="*/ 0 60000 65536"/>
              <a:gd name="T18" fmla="*/ 0 60000 65536"/>
              <a:gd name="T19" fmla="*/ 0 60000 65536"/>
              <a:gd name="T20" fmla="*/ 0 60000 65536"/>
              <a:gd name="T21" fmla="*/ 0 60000 65536"/>
              <a:gd name="T22" fmla="*/ 0 60000 65536"/>
              <a:gd name="T23" fmla="*/ 0 60000 65536"/>
              <a:gd name="T24" fmla="*/ 0 w 6225"/>
              <a:gd name="T25" fmla="*/ 0 h 1501"/>
              <a:gd name="T26" fmla="*/ 6225 w 6225"/>
              <a:gd name="T27" fmla="*/ 1501 h 15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25" h="1501">
                <a:moveTo>
                  <a:pt x="0" y="0"/>
                </a:moveTo>
                <a:lnTo>
                  <a:pt x="0" y="1486"/>
                </a:lnTo>
                <a:lnTo>
                  <a:pt x="1005" y="1501"/>
                </a:lnTo>
                <a:lnTo>
                  <a:pt x="1860" y="706"/>
                </a:lnTo>
                <a:lnTo>
                  <a:pt x="5085" y="721"/>
                </a:lnTo>
                <a:lnTo>
                  <a:pt x="4305" y="1456"/>
                </a:lnTo>
                <a:lnTo>
                  <a:pt x="6225" y="1456"/>
                </a:lnTo>
                <a:lnTo>
                  <a:pt x="6220" y="391"/>
                </a:lnTo>
              </a:path>
            </a:pathLst>
          </a:custGeom>
          <a:noFill/>
          <a:ln w="38100" cmpd="sng">
            <a:solidFill>
              <a:srgbClr val="80808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19" name="Freeform 229"/>
          <p:cNvSpPr>
            <a:spLocks/>
          </p:cNvSpPr>
          <p:nvPr/>
        </p:nvSpPr>
        <p:spPr bwMode="auto">
          <a:xfrm>
            <a:off x="2822575" y="3698875"/>
            <a:ext cx="4210050" cy="1646238"/>
          </a:xfrm>
          <a:custGeom>
            <a:avLst/>
            <a:gdLst>
              <a:gd name="T0" fmla="*/ 0 w 5400"/>
              <a:gd name="T1" fmla="*/ 0 h 2010"/>
              <a:gd name="T2" fmla="*/ 0 w 5400"/>
              <a:gd name="T3" fmla="*/ 2147483646 h 2010"/>
              <a:gd name="T4" fmla="*/ 2147483646 w 5400"/>
              <a:gd name="T5" fmla="*/ 2147483646 h 2010"/>
              <a:gd name="T6" fmla="*/ 2147483646 w 5400"/>
              <a:gd name="T7" fmla="*/ 2147483646 h 2010"/>
              <a:gd name="T8" fmla="*/ 2147483646 w 5400"/>
              <a:gd name="T9" fmla="*/ 2147483646 h 2010"/>
              <a:gd name="T10" fmla="*/ 2147483646 w 5400"/>
              <a:gd name="T11" fmla="*/ 2147483646 h 2010"/>
              <a:gd name="T12" fmla="*/ 2147483646 w 5400"/>
              <a:gd name="T13" fmla="*/ 2147483646 h 2010"/>
              <a:gd name="T14" fmla="*/ 2147483646 w 5400"/>
              <a:gd name="T15" fmla="*/ 2147483646 h 2010"/>
              <a:gd name="T16" fmla="*/ 0 60000 65536"/>
              <a:gd name="T17" fmla="*/ 0 60000 65536"/>
              <a:gd name="T18" fmla="*/ 0 60000 65536"/>
              <a:gd name="T19" fmla="*/ 0 60000 65536"/>
              <a:gd name="T20" fmla="*/ 0 60000 65536"/>
              <a:gd name="T21" fmla="*/ 0 60000 65536"/>
              <a:gd name="T22" fmla="*/ 0 60000 65536"/>
              <a:gd name="T23" fmla="*/ 0 60000 65536"/>
              <a:gd name="T24" fmla="*/ 0 w 5400"/>
              <a:gd name="T25" fmla="*/ 0 h 2010"/>
              <a:gd name="T26" fmla="*/ 5400 w 5400"/>
              <a:gd name="T27" fmla="*/ 2010 h 20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00" h="2010">
                <a:moveTo>
                  <a:pt x="0" y="0"/>
                </a:moveTo>
                <a:lnTo>
                  <a:pt x="0" y="1485"/>
                </a:lnTo>
                <a:lnTo>
                  <a:pt x="1005" y="1500"/>
                </a:lnTo>
                <a:lnTo>
                  <a:pt x="540" y="2010"/>
                </a:lnTo>
                <a:lnTo>
                  <a:pt x="3615" y="2010"/>
                </a:lnTo>
                <a:lnTo>
                  <a:pt x="4350" y="1275"/>
                </a:lnTo>
                <a:lnTo>
                  <a:pt x="5400" y="1290"/>
                </a:lnTo>
                <a:lnTo>
                  <a:pt x="5400" y="120"/>
                </a:lnTo>
              </a:path>
            </a:pathLst>
          </a:custGeom>
          <a:noFill/>
          <a:ln w="3810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20" name="Oval 230"/>
          <p:cNvSpPr>
            <a:spLocks noChangeArrowheads="1"/>
          </p:cNvSpPr>
          <p:nvPr/>
        </p:nvSpPr>
        <p:spPr bwMode="auto">
          <a:xfrm>
            <a:off x="2763838" y="3871913"/>
            <a:ext cx="112712" cy="115887"/>
          </a:xfrm>
          <a:prstGeom prst="ellipse">
            <a:avLst/>
          </a:prstGeom>
          <a:solidFill>
            <a:srgbClr val="FF0000"/>
          </a:solidFill>
          <a:ln w="9525">
            <a:solidFill>
              <a:srgbClr val="FF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21" name="Text Box 231"/>
          <p:cNvSpPr txBox="1">
            <a:spLocks noChangeArrowheads="1"/>
          </p:cNvSpPr>
          <p:nvPr/>
        </p:nvSpPr>
        <p:spPr bwMode="auto">
          <a:xfrm>
            <a:off x="3251200" y="3778250"/>
            <a:ext cx="2349500"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en-US" altLang="zh-CN" sz="2000">
                <a:solidFill>
                  <a:srgbClr val="FF0000"/>
                </a:solidFill>
                <a:latin typeface="Symbol" panose="05050102010706020507" pitchFamily="18" charset="2"/>
                <a:ea typeface="MS PGothic" panose="020B0600070205080204" pitchFamily="34" charset="-128"/>
              </a:rPr>
              <a:t>l</a:t>
            </a:r>
            <a:r>
              <a:rPr lang="en-US" altLang="zh-CN" sz="2000">
                <a:solidFill>
                  <a:srgbClr val="FF0000"/>
                </a:solidFill>
                <a:ea typeface="MS PGothic" panose="020B0600070205080204" pitchFamily="34" charset="-128"/>
              </a:rPr>
              <a:t>'</a:t>
            </a:r>
            <a:r>
              <a:rPr lang="en-US" altLang="zh-CN" sz="2000" baseline="-25000">
                <a:solidFill>
                  <a:srgbClr val="FF0000"/>
                </a:solidFill>
                <a:ea typeface="MS PGothic" panose="020B0600070205080204" pitchFamily="34" charset="-128"/>
              </a:rPr>
              <a:t>in</a:t>
            </a:r>
            <a:r>
              <a:rPr lang="en-US" altLang="zh-CN">
                <a:solidFill>
                  <a:srgbClr val="FF0000"/>
                </a:solidFill>
                <a:ea typeface="MS PGothic" panose="020B0600070205080204" pitchFamily="34" charset="-128"/>
              </a:rPr>
              <a:t>:</a:t>
            </a:r>
            <a:r>
              <a:rPr lang="en-US" altLang="zh-CN" sz="1400">
                <a:solidFill>
                  <a:srgbClr val="FF0000"/>
                </a:solidFill>
                <a:ea typeface="MS PGothic" panose="020B0600070205080204" pitchFamily="34" charset="-128"/>
              </a:rPr>
              <a:t> </a:t>
            </a:r>
            <a:r>
              <a:rPr lang="en-US" altLang="zh-CN" sz="1600">
                <a:solidFill>
                  <a:srgbClr val="FF0000"/>
                </a:solidFill>
                <a:ea typeface="MS PGothic" panose="020B0600070205080204" pitchFamily="34" charset="-128"/>
              </a:rPr>
              <a:t>original data, </a:t>
            </a:r>
            <a:r>
              <a:rPr lang="en-US" altLang="zh-CN" sz="1600" i="1">
                <a:solidFill>
                  <a:srgbClr val="FF0000"/>
                </a:solidFill>
                <a:ea typeface="MS PGothic" panose="020B0600070205080204" pitchFamily="34" charset="-128"/>
              </a:rPr>
              <a:t>plus</a:t>
            </a:r>
            <a:r>
              <a:rPr lang="en-US" altLang="zh-CN" sz="1600">
                <a:solidFill>
                  <a:srgbClr val="FF0000"/>
                </a:solidFill>
                <a:ea typeface="MS PGothic" panose="020B0600070205080204" pitchFamily="34" charset="-128"/>
              </a:rPr>
              <a:t> retransmitted data</a:t>
            </a:r>
            <a:endParaRPr lang="en-US" altLang="zh-CN" sz="1600">
              <a:solidFill>
                <a:schemeClr val="tx2"/>
              </a:solidFill>
              <a:latin typeface="Comic Sans MS" panose="030F0702030302020204" pitchFamily="66" charset="0"/>
              <a:ea typeface="MS PGothic" panose="020B0600070205080204" pitchFamily="34" charset="-128"/>
            </a:endParaRPr>
          </a:p>
        </p:txBody>
      </p:sp>
      <p:sp>
        <p:nvSpPr>
          <p:cNvPr id="16422" name="Line 232"/>
          <p:cNvSpPr>
            <a:spLocks noChangeShapeType="1"/>
          </p:cNvSpPr>
          <p:nvPr/>
        </p:nvSpPr>
        <p:spPr bwMode="auto">
          <a:xfrm>
            <a:off x="2909888" y="3938588"/>
            <a:ext cx="51435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23" name="Line 233"/>
          <p:cNvSpPr>
            <a:spLocks noChangeShapeType="1"/>
          </p:cNvSpPr>
          <p:nvPr/>
        </p:nvSpPr>
        <p:spPr bwMode="auto">
          <a:xfrm>
            <a:off x="2905125" y="3705225"/>
            <a:ext cx="51435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24" name="Line 234"/>
          <p:cNvSpPr>
            <a:spLocks noChangeShapeType="1"/>
          </p:cNvSpPr>
          <p:nvPr/>
        </p:nvSpPr>
        <p:spPr bwMode="auto">
          <a:xfrm>
            <a:off x="7116763" y="3857625"/>
            <a:ext cx="51435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3691" name="Rectangle 235"/>
          <p:cNvSpPr>
            <a:spLocks noChangeArrowheads="1"/>
          </p:cNvSpPr>
          <p:nvPr/>
        </p:nvSpPr>
        <p:spPr bwMode="auto">
          <a:xfrm>
            <a:off x="2381250" y="3846513"/>
            <a:ext cx="244475" cy="155575"/>
          </a:xfrm>
          <a:prstGeom prst="rect">
            <a:avLst/>
          </a:prstGeom>
          <a:solidFill>
            <a:schemeClr val="accent1"/>
          </a:solidFill>
          <a:ln w="9525">
            <a:solidFill>
              <a:srgbClr val="0066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403692" name="Text Box 236"/>
          <p:cNvSpPr txBox="1">
            <a:spLocks noChangeArrowheads="1"/>
          </p:cNvSpPr>
          <p:nvPr/>
        </p:nvSpPr>
        <p:spPr bwMode="auto">
          <a:xfrm>
            <a:off x="3725863" y="4805363"/>
            <a:ext cx="1768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i="1">
                <a:solidFill>
                  <a:srgbClr val="006600"/>
                </a:solidFill>
                <a:ea typeface="MS PGothic" panose="020B0600070205080204" pitchFamily="34" charset="-128"/>
              </a:rPr>
              <a:t>free buffer space!</a:t>
            </a:r>
          </a:p>
        </p:txBody>
      </p:sp>
      <p:sp>
        <p:nvSpPr>
          <p:cNvPr id="403693" name="Rectangle 237"/>
          <p:cNvSpPr>
            <a:spLocks noChangeArrowheads="1"/>
          </p:cNvSpPr>
          <p:nvPr/>
        </p:nvSpPr>
        <p:spPr bwMode="auto">
          <a:xfrm>
            <a:off x="2381250" y="3844925"/>
            <a:ext cx="244475" cy="155575"/>
          </a:xfrm>
          <a:prstGeom prst="rect">
            <a:avLst/>
          </a:prstGeom>
          <a:solidFill>
            <a:schemeClr val="accent1"/>
          </a:solidFill>
          <a:ln w="9525">
            <a:solidFill>
              <a:srgbClr val="0066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28" name="Rectangle 261"/>
          <p:cNvSpPr>
            <a:spLocks noGrp="1" noChangeArrowheads="1"/>
          </p:cNvSpPr>
          <p:nvPr>
            <p:ph type="title"/>
          </p:nvPr>
        </p:nvSpPr>
        <p:spPr>
          <a:xfrm>
            <a:off x="330200" y="179388"/>
            <a:ext cx="7772400" cy="873125"/>
          </a:xfrm>
        </p:spPr>
        <p:txBody>
          <a:bodyPr/>
          <a:lstStyle/>
          <a:p>
            <a:r>
              <a:rPr lang="en-US" altLang="zh-CN" sz="3200" smtClean="0">
                <a:ea typeface="MS PGothic" panose="020B0600070205080204" pitchFamily="34" charset="-128"/>
              </a:rPr>
              <a:t>Causes/costs of congestion: scenario 2</a:t>
            </a:r>
            <a:r>
              <a:rPr lang="en-US" altLang="zh-CN" smtClean="0">
                <a:ea typeface="MS PGothic" panose="020B0600070205080204" pitchFamily="34" charset="-128"/>
              </a:rPr>
              <a:t> </a:t>
            </a:r>
          </a:p>
        </p:txBody>
      </p:sp>
      <p:sp>
        <p:nvSpPr>
          <p:cNvPr id="16429" name="Rectangle 264"/>
          <p:cNvSpPr>
            <a:spLocks noGrp="1" noChangeArrowheads="1"/>
          </p:cNvSpPr>
          <p:nvPr>
            <p:ph type="body" sz="half" idx="1"/>
          </p:nvPr>
        </p:nvSpPr>
        <p:spPr>
          <a:xfrm>
            <a:off x="560388" y="1116013"/>
            <a:ext cx="3536950" cy="1916112"/>
          </a:xfrm>
        </p:spPr>
        <p:txBody>
          <a:bodyPr/>
          <a:lstStyle/>
          <a:p>
            <a:pPr>
              <a:buFont typeface="Wingdings" panose="05000000000000000000" pitchFamily="2" charset="2"/>
              <a:buNone/>
            </a:pPr>
            <a:r>
              <a:rPr lang="en-US" altLang="zh-CN" i="1" smtClean="0">
                <a:solidFill>
                  <a:srgbClr val="000099"/>
                </a:solidFill>
                <a:ea typeface="MS PGothic" panose="020B0600070205080204" pitchFamily="34" charset="-128"/>
              </a:rPr>
              <a:t>Idealization: </a:t>
            </a:r>
            <a:r>
              <a:rPr lang="en-US" altLang="zh-CN" i="1" smtClean="0">
                <a:solidFill>
                  <a:srgbClr val="CC0000"/>
                </a:solidFill>
                <a:ea typeface="MS PGothic" panose="020B0600070205080204" pitchFamily="34" charset="-128"/>
              </a:rPr>
              <a:t>known loss</a:t>
            </a:r>
            <a:r>
              <a:rPr lang="en-US" altLang="zh-CN" sz="2400" smtClean="0">
                <a:ea typeface="MS PGothic" panose="020B0600070205080204" pitchFamily="34" charset="-128"/>
              </a:rPr>
              <a:t> packets can be lost, dropped at router due  to full buffers</a:t>
            </a:r>
          </a:p>
          <a:p>
            <a:r>
              <a:rPr lang="en-US" altLang="zh-CN" sz="2400" smtClean="0">
                <a:ea typeface="MS PGothic" panose="020B0600070205080204" pitchFamily="34" charset="-128"/>
              </a:rPr>
              <a:t>sender only resends if packet </a:t>
            </a:r>
            <a:r>
              <a:rPr lang="en-US" altLang="zh-CN" sz="2400" i="1" smtClean="0">
                <a:ea typeface="MS PGothic" panose="020B0600070205080204" pitchFamily="34" charset="-128"/>
              </a:rPr>
              <a:t>known</a:t>
            </a:r>
            <a:r>
              <a:rPr lang="en-US" altLang="zh-CN" sz="2400" smtClean="0">
                <a:ea typeface="MS PGothic" panose="020B0600070205080204" pitchFamily="34" charset="-128"/>
              </a:rPr>
              <a:t> to be lost</a:t>
            </a:r>
            <a:endParaRPr lang="en-US" altLang="zh-CN" smtClean="0">
              <a:ea typeface="MS PGothic" panose="020B0600070205080204" pitchFamily="34" charset="-128"/>
            </a:endParaRPr>
          </a:p>
          <a:p>
            <a:endParaRPr lang="en-US" altLang="zh-CN" smtClean="0">
              <a:ea typeface="MS PGothic" panose="020B0600070205080204" pitchFamily="34" charset="-128"/>
            </a:endParaRPr>
          </a:p>
          <a:p>
            <a:endParaRPr lang="en-US" altLang="zh-CN" smtClean="0">
              <a:ea typeface="MS PGothic" panose="020B0600070205080204" pitchFamily="34" charset="-128"/>
            </a:endParaRPr>
          </a:p>
          <a:p>
            <a:endParaRPr lang="zh-CN" altLang="en-US" smtClean="0">
              <a:ea typeface="MS PGothic" panose="020B0600070205080204" pitchFamily="34" charset="-128"/>
            </a:endParaRPr>
          </a:p>
        </p:txBody>
      </p:sp>
      <p:grpSp>
        <p:nvGrpSpPr>
          <p:cNvPr id="9" name="Group 280"/>
          <p:cNvGrpSpPr>
            <a:grpSpLocks/>
          </p:cNvGrpSpPr>
          <p:nvPr/>
        </p:nvGrpSpPr>
        <p:grpSpPr bwMode="auto">
          <a:xfrm>
            <a:off x="4600575" y="1244600"/>
            <a:ext cx="4306888" cy="2076450"/>
            <a:chOff x="2898" y="784"/>
            <a:chExt cx="2713" cy="1308"/>
          </a:xfrm>
        </p:grpSpPr>
        <p:sp>
          <p:nvSpPr>
            <p:cNvPr id="16505" name="Line 239"/>
            <p:cNvSpPr>
              <a:spLocks noChangeShapeType="1"/>
            </p:cNvSpPr>
            <p:nvPr/>
          </p:nvSpPr>
          <p:spPr bwMode="auto">
            <a:xfrm>
              <a:off x="3208" y="784"/>
              <a:ext cx="0" cy="10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06" name="Line 240"/>
            <p:cNvSpPr>
              <a:spLocks noChangeShapeType="1"/>
            </p:cNvSpPr>
            <p:nvPr/>
          </p:nvSpPr>
          <p:spPr bwMode="auto">
            <a:xfrm rot="5400000">
              <a:off x="3771" y="1303"/>
              <a:ext cx="0" cy="11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07" name="Text Box 241"/>
            <p:cNvSpPr txBox="1">
              <a:spLocks noChangeArrowheads="1"/>
            </p:cNvSpPr>
            <p:nvPr/>
          </p:nvSpPr>
          <p:spPr bwMode="auto">
            <a:xfrm>
              <a:off x="2938" y="814"/>
              <a:ext cx="2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ea typeface="MS PGothic" panose="020B0600070205080204" pitchFamily="34" charset="-128"/>
                  <a:cs typeface="Arial" panose="020B0604020202020204" pitchFamily="34" charset="0"/>
                </a:rPr>
                <a:t>R/2</a:t>
              </a:r>
            </a:p>
          </p:txBody>
        </p:sp>
        <p:sp>
          <p:nvSpPr>
            <p:cNvPr id="16508" name="Line 242"/>
            <p:cNvSpPr>
              <a:spLocks noChangeShapeType="1"/>
            </p:cNvSpPr>
            <p:nvPr/>
          </p:nvSpPr>
          <p:spPr bwMode="auto">
            <a:xfrm rot="5400000">
              <a:off x="4054" y="72"/>
              <a:ext cx="0" cy="17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09" name="Line 243"/>
            <p:cNvSpPr>
              <a:spLocks noChangeShapeType="1"/>
            </p:cNvSpPr>
            <p:nvPr/>
          </p:nvSpPr>
          <p:spPr bwMode="auto">
            <a:xfrm rot="10800000">
              <a:off x="4196" y="932"/>
              <a:ext cx="0" cy="93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10" name="Text Box 244"/>
            <p:cNvSpPr txBox="1">
              <a:spLocks noChangeArrowheads="1"/>
            </p:cNvSpPr>
            <p:nvPr/>
          </p:nvSpPr>
          <p:spPr bwMode="auto">
            <a:xfrm>
              <a:off x="4063" y="1846"/>
              <a:ext cx="2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ea typeface="MS PGothic" panose="020B0600070205080204" pitchFamily="34" charset="-128"/>
                  <a:cs typeface="Arial" panose="020B0604020202020204" pitchFamily="34" charset="0"/>
                </a:rPr>
                <a:t>R/2</a:t>
              </a:r>
            </a:p>
          </p:txBody>
        </p:sp>
        <p:sp>
          <p:nvSpPr>
            <p:cNvPr id="16511" name="Freeform 245"/>
            <p:cNvSpPr>
              <a:spLocks/>
            </p:cNvSpPr>
            <p:nvPr/>
          </p:nvSpPr>
          <p:spPr bwMode="auto">
            <a:xfrm>
              <a:off x="3211" y="913"/>
              <a:ext cx="1636" cy="955"/>
            </a:xfrm>
            <a:custGeom>
              <a:avLst/>
              <a:gdLst>
                <a:gd name="T0" fmla="*/ 0 w 1636"/>
                <a:gd name="T1" fmla="*/ 955 h 955"/>
                <a:gd name="T2" fmla="*/ 758 w 1636"/>
                <a:gd name="T3" fmla="*/ 246 h 955"/>
                <a:gd name="T4" fmla="*/ 1636 w 1636"/>
                <a:gd name="T5" fmla="*/ 7 h 955"/>
                <a:gd name="T6" fmla="*/ 0 60000 65536"/>
                <a:gd name="T7" fmla="*/ 0 60000 65536"/>
                <a:gd name="T8" fmla="*/ 0 60000 65536"/>
                <a:gd name="T9" fmla="*/ 0 w 1636"/>
                <a:gd name="T10" fmla="*/ 0 h 955"/>
                <a:gd name="T11" fmla="*/ 1636 w 1636"/>
                <a:gd name="T12" fmla="*/ 955 h 955"/>
              </a:gdLst>
              <a:ahLst/>
              <a:cxnLst>
                <a:cxn ang="T6">
                  <a:pos x="T0" y="T1"/>
                </a:cxn>
                <a:cxn ang="T7">
                  <a:pos x="T2" y="T3"/>
                </a:cxn>
                <a:cxn ang="T8">
                  <a:pos x="T4" y="T5"/>
                </a:cxn>
              </a:cxnLst>
              <a:rect l="T9" t="T10" r="T11" b="T12"/>
              <a:pathLst>
                <a:path w="1636" h="955">
                  <a:moveTo>
                    <a:pt x="0" y="955"/>
                  </a:moveTo>
                  <a:cubicBezTo>
                    <a:pt x="126" y="837"/>
                    <a:pt x="27" y="927"/>
                    <a:pt x="758" y="246"/>
                  </a:cubicBezTo>
                  <a:cubicBezTo>
                    <a:pt x="1095" y="0"/>
                    <a:pt x="1453" y="57"/>
                    <a:pt x="1636" y="7"/>
                  </a:cubicBezTo>
                </a:path>
              </a:pathLst>
            </a:custGeom>
            <a:noFill/>
            <a:ln w="28575" cmpd="sng">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6512" name="Group 246"/>
            <p:cNvGrpSpPr>
              <a:grpSpLocks/>
            </p:cNvGrpSpPr>
            <p:nvPr/>
          </p:nvGrpSpPr>
          <p:grpSpPr bwMode="auto">
            <a:xfrm>
              <a:off x="3563" y="1861"/>
              <a:ext cx="269" cy="231"/>
              <a:chOff x="3655" y="1791"/>
              <a:chExt cx="269" cy="231"/>
            </a:xfrm>
          </p:grpSpPr>
          <p:sp>
            <p:nvSpPr>
              <p:cNvPr id="16519" name="Text Box 247"/>
              <p:cNvSpPr txBox="1">
                <a:spLocks noChangeArrowheads="1"/>
              </p:cNvSpPr>
              <p:nvPr/>
            </p:nvSpPr>
            <p:spPr bwMode="auto">
              <a:xfrm>
                <a:off x="3655" y="1791"/>
                <a:ext cx="26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Symbol" panose="05050102010706020507" pitchFamily="18" charset="2"/>
                    <a:ea typeface="MS PGothic" panose="020B0600070205080204" pitchFamily="34" charset="-128"/>
                    <a:cs typeface="Arial" panose="020B0604020202020204" pitchFamily="34" charset="0"/>
                  </a:rPr>
                  <a:t>l</a:t>
                </a:r>
                <a:r>
                  <a:rPr lang="en-US" altLang="zh-CN" baseline="-25000">
                    <a:ea typeface="MS PGothic" panose="020B0600070205080204" pitchFamily="34" charset="-128"/>
                    <a:cs typeface="Arial" panose="020B0604020202020204" pitchFamily="34" charset="0"/>
                  </a:rPr>
                  <a:t>in</a:t>
                </a:r>
              </a:p>
            </p:txBody>
          </p:sp>
          <p:sp>
            <p:nvSpPr>
              <p:cNvPr id="16520" name="Line 248"/>
              <p:cNvSpPr>
                <a:spLocks noChangeShapeType="1"/>
              </p:cNvSpPr>
              <p:nvPr/>
            </p:nvSpPr>
            <p:spPr bwMode="auto">
              <a:xfrm flipV="1">
                <a:off x="3810" y="1846"/>
                <a:ext cx="24" cy="2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513" name="Text Box 249"/>
            <p:cNvSpPr txBox="1">
              <a:spLocks noChangeArrowheads="1"/>
            </p:cNvSpPr>
            <p:nvPr/>
          </p:nvSpPr>
          <p:spPr bwMode="auto">
            <a:xfrm rot="-5400000">
              <a:off x="2819" y="1277"/>
              <a:ext cx="3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Symbol" panose="05050102010706020507" pitchFamily="18" charset="2"/>
                  <a:ea typeface="MS PGothic" panose="020B0600070205080204" pitchFamily="34" charset="-128"/>
                  <a:cs typeface="Arial" panose="020B0604020202020204" pitchFamily="34" charset="0"/>
                </a:rPr>
                <a:t>l</a:t>
              </a:r>
              <a:r>
                <a:rPr lang="en-US" altLang="zh-CN" baseline="-25000">
                  <a:ea typeface="MS PGothic" panose="020B0600070205080204" pitchFamily="34" charset="-128"/>
                  <a:cs typeface="Arial" panose="020B0604020202020204" pitchFamily="34" charset="0"/>
                </a:rPr>
                <a:t>out</a:t>
              </a:r>
            </a:p>
          </p:txBody>
        </p:sp>
        <p:sp>
          <p:nvSpPr>
            <p:cNvPr id="16514" name="Line 250"/>
            <p:cNvSpPr>
              <a:spLocks noChangeShapeType="1"/>
            </p:cNvSpPr>
            <p:nvPr/>
          </p:nvSpPr>
          <p:spPr bwMode="auto">
            <a:xfrm rot="10800000" flipH="1">
              <a:off x="3182" y="922"/>
              <a:ext cx="1019" cy="96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15" name="Oval 251"/>
            <p:cNvSpPr>
              <a:spLocks noChangeArrowheads="1"/>
            </p:cNvSpPr>
            <p:nvPr/>
          </p:nvSpPr>
          <p:spPr bwMode="auto">
            <a:xfrm>
              <a:off x="4173" y="1005"/>
              <a:ext cx="56" cy="56"/>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516" name="Text Box 252"/>
            <p:cNvSpPr txBox="1">
              <a:spLocks noChangeArrowheads="1"/>
            </p:cNvSpPr>
            <p:nvPr/>
          </p:nvSpPr>
          <p:spPr bwMode="auto">
            <a:xfrm>
              <a:off x="4426" y="1106"/>
              <a:ext cx="1185"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ea typeface="MS PGothic" panose="020B0600070205080204" pitchFamily="34" charset="-128"/>
                </a:rPr>
                <a:t>when sending at R/2, some packets are retransmissions but asymptotic goodput is still R/2 (why?)</a:t>
              </a:r>
            </a:p>
          </p:txBody>
        </p:sp>
        <p:sp>
          <p:nvSpPr>
            <p:cNvPr id="16517" name="Line 253"/>
            <p:cNvSpPr>
              <a:spLocks noChangeShapeType="1"/>
            </p:cNvSpPr>
            <p:nvPr/>
          </p:nvSpPr>
          <p:spPr bwMode="auto">
            <a:xfrm flipH="1" flipV="1">
              <a:off x="4201" y="1033"/>
              <a:ext cx="245" cy="1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518" name="Line 265"/>
            <p:cNvSpPr>
              <a:spLocks noChangeShapeType="1"/>
            </p:cNvSpPr>
            <p:nvPr/>
          </p:nvSpPr>
          <p:spPr bwMode="auto">
            <a:xfrm flipV="1">
              <a:off x="4722" y="946"/>
              <a:ext cx="121" cy="6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6431" name="Freeform 267"/>
          <p:cNvSpPr>
            <a:spLocks/>
          </p:cNvSpPr>
          <p:nvPr/>
        </p:nvSpPr>
        <p:spPr bwMode="auto">
          <a:xfrm flipH="1">
            <a:off x="1066800" y="4667250"/>
            <a:ext cx="250825" cy="1201738"/>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p:spPr>
        <p:txBody>
          <a:bodyPr/>
          <a:lstStyle/>
          <a:p>
            <a:endParaRPr lang="zh-CN" altLang="en-US"/>
          </a:p>
        </p:txBody>
      </p:sp>
      <p:sp>
        <p:nvSpPr>
          <p:cNvPr id="16432" name="Freeform 273"/>
          <p:cNvSpPr>
            <a:spLocks/>
          </p:cNvSpPr>
          <p:nvPr/>
        </p:nvSpPr>
        <p:spPr bwMode="auto">
          <a:xfrm>
            <a:off x="7416800" y="3665538"/>
            <a:ext cx="250825" cy="1212850"/>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p:spPr>
        <p:txBody>
          <a:bodyPr/>
          <a:lstStyle/>
          <a:p>
            <a:endParaRPr lang="zh-CN" altLang="en-US"/>
          </a:p>
        </p:txBody>
      </p:sp>
      <p:sp>
        <p:nvSpPr>
          <p:cNvPr id="16433" name="Freeform 276"/>
          <p:cNvSpPr>
            <a:spLocks/>
          </p:cNvSpPr>
          <p:nvPr/>
        </p:nvSpPr>
        <p:spPr bwMode="auto">
          <a:xfrm>
            <a:off x="6948488" y="4981575"/>
            <a:ext cx="250825" cy="1212850"/>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p:spPr>
        <p:txBody>
          <a:bodyPr/>
          <a:lstStyle/>
          <a:p>
            <a:endParaRPr lang="zh-CN" altLang="en-US"/>
          </a:p>
        </p:txBody>
      </p:sp>
      <p:sp>
        <p:nvSpPr>
          <p:cNvPr id="16434" name="Text Box 278"/>
          <p:cNvSpPr txBox="1">
            <a:spLocks noChangeArrowheads="1"/>
          </p:cNvSpPr>
          <p:nvPr/>
        </p:nvSpPr>
        <p:spPr bwMode="auto">
          <a:xfrm>
            <a:off x="2298700" y="4705350"/>
            <a:ext cx="852488"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solidFill>
                  <a:schemeClr val="tx2"/>
                </a:solidFill>
                <a:ea typeface="MS PGothic" panose="020B0600070205080204" pitchFamily="34" charset="-128"/>
              </a:rPr>
              <a:t>A</a:t>
            </a:r>
            <a:endParaRPr lang="en-US" altLang="zh-CN" sz="1600">
              <a:solidFill>
                <a:schemeClr val="tx2"/>
              </a:solidFill>
              <a:latin typeface="Comic Sans MS" panose="030F0702030302020204" pitchFamily="66" charset="0"/>
              <a:ea typeface="MS PGothic" panose="020B0600070205080204" pitchFamily="34" charset="-128"/>
            </a:endParaRPr>
          </a:p>
        </p:txBody>
      </p:sp>
      <p:sp>
        <p:nvSpPr>
          <p:cNvPr id="16435" name="Text Box 279"/>
          <p:cNvSpPr txBox="1">
            <a:spLocks noChangeArrowheads="1"/>
          </p:cNvSpPr>
          <p:nvPr/>
        </p:nvSpPr>
        <p:spPr bwMode="auto">
          <a:xfrm>
            <a:off x="1168400" y="6073775"/>
            <a:ext cx="877888"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solidFill>
                  <a:schemeClr val="tx2"/>
                </a:solidFill>
                <a:ea typeface="MS PGothic" panose="020B0600070205080204" pitchFamily="34" charset="-128"/>
              </a:rPr>
              <a:t>Host B</a:t>
            </a:r>
            <a:endParaRPr lang="en-US" altLang="zh-CN" sz="1600">
              <a:solidFill>
                <a:schemeClr val="tx2"/>
              </a:solidFill>
              <a:latin typeface="Comic Sans MS" panose="030F0702030302020204" pitchFamily="66" charset="0"/>
              <a:ea typeface="MS PGothic" panose="020B0600070205080204" pitchFamily="34" charset="-128"/>
            </a:endParaRPr>
          </a:p>
        </p:txBody>
      </p:sp>
      <p:grpSp>
        <p:nvGrpSpPr>
          <p:cNvPr id="16436" name="Group 281"/>
          <p:cNvGrpSpPr>
            <a:grpSpLocks/>
          </p:cNvGrpSpPr>
          <p:nvPr/>
        </p:nvGrpSpPr>
        <p:grpSpPr bwMode="auto">
          <a:xfrm>
            <a:off x="7553325" y="4564063"/>
            <a:ext cx="231775" cy="441325"/>
            <a:chOff x="4140" y="429"/>
            <a:chExt cx="1425" cy="2396"/>
          </a:xfrm>
        </p:grpSpPr>
        <p:sp>
          <p:nvSpPr>
            <p:cNvPr id="16473" name="Freeform 282"/>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74" name="Rectangle 283"/>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75" name="Freeform 284"/>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76" name="Freeform 285"/>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77" name="Rectangle 286"/>
            <p:cNvSpPr>
              <a:spLocks noChangeArrowheads="1"/>
            </p:cNvSpPr>
            <p:nvPr/>
          </p:nvSpPr>
          <p:spPr bwMode="auto">
            <a:xfrm>
              <a:off x="4208" y="696"/>
              <a:ext cx="595" cy="43"/>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6478" name="Group 287"/>
            <p:cNvGrpSpPr>
              <a:grpSpLocks/>
            </p:cNvGrpSpPr>
            <p:nvPr/>
          </p:nvGrpSpPr>
          <p:grpSpPr bwMode="auto">
            <a:xfrm>
              <a:off x="4749" y="668"/>
              <a:ext cx="581" cy="145"/>
              <a:chOff x="614" y="2568"/>
              <a:chExt cx="725" cy="139"/>
            </a:xfrm>
          </p:grpSpPr>
          <p:sp>
            <p:nvSpPr>
              <p:cNvPr id="16503" name="AutoShape 288"/>
              <p:cNvSpPr>
                <a:spLocks noChangeArrowheads="1"/>
              </p:cNvSpPr>
              <p:nvPr/>
            </p:nvSpPr>
            <p:spPr bwMode="auto">
              <a:xfrm>
                <a:off x="609" y="2570"/>
                <a:ext cx="731"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504" name="AutoShape 289"/>
              <p:cNvSpPr>
                <a:spLocks noChangeArrowheads="1"/>
              </p:cNvSpPr>
              <p:nvPr/>
            </p:nvSpPr>
            <p:spPr bwMode="auto">
              <a:xfrm>
                <a:off x="621" y="2587"/>
                <a:ext cx="70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6479" name="Rectangle 290"/>
            <p:cNvSpPr>
              <a:spLocks noChangeArrowheads="1"/>
            </p:cNvSpPr>
            <p:nvPr/>
          </p:nvSpPr>
          <p:spPr bwMode="auto">
            <a:xfrm>
              <a:off x="4228" y="1015"/>
              <a:ext cx="595" cy="52"/>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6480" name="Group 291"/>
            <p:cNvGrpSpPr>
              <a:grpSpLocks/>
            </p:cNvGrpSpPr>
            <p:nvPr/>
          </p:nvGrpSpPr>
          <p:grpSpPr bwMode="auto">
            <a:xfrm>
              <a:off x="4747" y="994"/>
              <a:ext cx="581" cy="134"/>
              <a:chOff x="614" y="2568"/>
              <a:chExt cx="725" cy="139"/>
            </a:xfrm>
          </p:grpSpPr>
          <p:sp>
            <p:nvSpPr>
              <p:cNvPr id="16501" name="AutoShape 292"/>
              <p:cNvSpPr>
                <a:spLocks noChangeArrowheads="1"/>
              </p:cNvSpPr>
              <p:nvPr/>
            </p:nvSpPr>
            <p:spPr bwMode="auto">
              <a:xfrm>
                <a:off x="612" y="2572"/>
                <a:ext cx="731"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502" name="AutoShape 293"/>
              <p:cNvSpPr>
                <a:spLocks noChangeArrowheads="1"/>
              </p:cNvSpPr>
              <p:nvPr/>
            </p:nvSpPr>
            <p:spPr bwMode="auto">
              <a:xfrm>
                <a:off x="624" y="2590"/>
                <a:ext cx="706" cy="9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6481" name="Rectangle 294"/>
            <p:cNvSpPr>
              <a:spLocks noChangeArrowheads="1"/>
            </p:cNvSpPr>
            <p:nvPr/>
          </p:nvSpPr>
          <p:spPr bwMode="auto">
            <a:xfrm>
              <a:off x="4218" y="1360"/>
              <a:ext cx="595" cy="43"/>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82" name="Rectangle 295"/>
            <p:cNvSpPr>
              <a:spLocks noChangeArrowheads="1"/>
            </p:cNvSpPr>
            <p:nvPr/>
          </p:nvSpPr>
          <p:spPr bwMode="auto">
            <a:xfrm>
              <a:off x="4228" y="1653"/>
              <a:ext cx="595" cy="52"/>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6483" name="Group 296"/>
            <p:cNvGrpSpPr>
              <a:grpSpLocks/>
            </p:cNvGrpSpPr>
            <p:nvPr/>
          </p:nvGrpSpPr>
          <p:grpSpPr bwMode="auto">
            <a:xfrm>
              <a:off x="4735" y="1627"/>
              <a:ext cx="582" cy="151"/>
              <a:chOff x="614" y="2568"/>
              <a:chExt cx="725" cy="139"/>
            </a:xfrm>
          </p:grpSpPr>
          <p:sp>
            <p:nvSpPr>
              <p:cNvPr id="16499" name="AutoShape 297"/>
              <p:cNvSpPr>
                <a:spLocks noChangeArrowheads="1"/>
              </p:cNvSpPr>
              <p:nvPr/>
            </p:nvSpPr>
            <p:spPr bwMode="auto">
              <a:xfrm>
                <a:off x="614" y="2568"/>
                <a:ext cx="730" cy="15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500" name="AutoShape 298"/>
              <p:cNvSpPr>
                <a:spLocks noChangeArrowheads="1"/>
              </p:cNvSpPr>
              <p:nvPr/>
            </p:nvSpPr>
            <p:spPr bwMode="auto">
              <a:xfrm>
                <a:off x="627" y="2584"/>
                <a:ext cx="70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6484" name="Freeform 299"/>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6485" name="Group 300"/>
            <p:cNvGrpSpPr>
              <a:grpSpLocks/>
            </p:cNvGrpSpPr>
            <p:nvPr/>
          </p:nvGrpSpPr>
          <p:grpSpPr bwMode="auto">
            <a:xfrm>
              <a:off x="4739" y="1327"/>
              <a:ext cx="582" cy="139"/>
              <a:chOff x="614" y="2568"/>
              <a:chExt cx="725" cy="139"/>
            </a:xfrm>
          </p:grpSpPr>
          <p:sp>
            <p:nvSpPr>
              <p:cNvPr id="16497" name="AutoShape 301"/>
              <p:cNvSpPr>
                <a:spLocks noChangeArrowheads="1"/>
              </p:cNvSpPr>
              <p:nvPr/>
            </p:nvSpPr>
            <p:spPr bwMode="auto">
              <a:xfrm>
                <a:off x="609" y="2566"/>
                <a:ext cx="730"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98" name="AutoShape 302"/>
              <p:cNvSpPr>
                <a:spLocks noChangeArrowheads="1"/>
              </p:cNvSpPr>
              <p:nvPr/>
            </p:nvSpPr>
            <p:spPr bwMode="auto">
              <a:xfrm>
                <a:off x="622" y="2584"/>
                <a:ext cx="705"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6486" name="Rectangle 303"/>
            <p:cNvSpPr>
              <a:spLocks noChangeArrowheads="1"/>
            </p:cNvSpPr>
            <p:nvPr/>
          </p:nvSpPr>
          <p:spPr bwMode="auto">
            <a:xfrm>
              <a:off x="5253" y="429"/>
              <a:ext cx="68" cy="2293"/>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87" name="Freeform 304"/>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88" name="Freeform 305"/>
            <p:cNvSpPr>
              <a:spLocks/>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89" name="Oval 306"/>
            <p:cNvSpPr>
              <a:spLocks noChangeArrowheads="1"/>
            </p:cNvSpPr>
            <p:nvPr/>
          </p:nvSpPr>
          <p:spPr bwMode="auto">
            <a:xfrm>
              <a:off x="5516" y="2610"/>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90" name="Freeform 307"/>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91" name="AutoShape 308"/>
            <p:cNvSpPr>
              <a:spLocks noChangeArrowheads="1"/>
            </p:cNvSpPr>
            <p:nvPr/>
          </p:nvSpPr>
          <p:spPr bwMode="auto">
            <a:xfrm>
              <a:off x="4140" y="2678"/>
              <a:ext cx="1201" cy="147"/>
            </a:xfrm>
            <a:prstGeom prst="roundRect">
              <a:avLst>
                <a:gd name="adj" fmla="val 50000"/>
              </a:avLst>
            </a:prstGeom>
            <a:solidFill>
              <a:srgbClr val="DDDDDD"/>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92" name="AutoShape 309"/>
            <p:cNvSpPr>
              <a:spLocks noChangeArrowheads="1"/>
            </p:cNvSpPr>
            <p:nvPr/>
          </p:nvSpPr>
          <p:spPr bwMode="auto">
            <a:xfrm>
              <a:off x="4208" y="2713"/>
              <a:ext cx="1064"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93" name="Oval 310"/>
            <p:cNvSpPr>
              <a:spLocks noChangeArrowheads="1"/>
            </p:cNvSpPr>
            <p:nvPr/>
          </p:nvSpPr>
          <p:spPr bwMode="auto">
            <a:xfrm>
              <a:off x="4306" y="2385"/>
              <a:ext cx="156"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94" name="Oval 311"/>
            <p:cNvSpPr>
              <a:spLocks noChangeArrowheads="1"/>
            </p:cNvSpPr>
            <p:nvPr/>
          </p:nvSpPr>
          <p:spPr bwMode="auto">
            <a:xfrm>
              <a:off x="4482" y="2385"/>
              <a:ext cx="166" cy="138"/>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16495" name="Oval 312"/>
            <p:cNvSpPr>
              <a:spLocks noChangeArrowheads="1"/>
            </p:cNvSpPr>
            <p:nvPr/>
          </p:nvSpPr>
          <p:spPr bwMode="auto">
            <a:xfrm>
              <a:off x="4657" y="2377"/>
              <a:ext cx="166" cy="147"/>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96" name="Rectangle 313"/>
            <p:cNvSpPr>
              <a:spLocks noChangeArrowheads="1"/>
            </p:cNvSpPr>
            <p:nvPr/>
          </p:nvSpPr>
          <p:spPr bwMode="auto">
            <a:xfrm>
              <a:off x="5057" y="1834"/>
              <a:ext cx="88" cy="758"/>
            </a:xfrm>
            <a:prstGeom prst="rect">
              <a:avLst/>
            </a:prstGeom>
            <a:solidFill>
              <a:srgbClr val="292929"/>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16437" name="Group 314"/>
          <p:cNvGrpSpPr>
            <a:grpSpLocks/>
          </p:cNvGrpSpPr>
          <p:nvPr/>
        </p:nvGrpSpPr>
        <p:grpSpPr bwMode="auto">
          <a:xfrm>
            <a:off x="7135813" y="5867400"/>
            <a:ext cx="231775" cy="441325"/>
            <a:chOff x="4140" y="429"/>
            <a:chExt cx="1425" cy="2396"/>
          </a:xfrm>
        </p:grpSpPr>
        <p:sp>
          <p:nvSpPr>
            <p:cNvPr id="16441" name="Freeform 315"/>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42" name="Rectangle 316"/>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43" name="Freeform 317"/>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44" name="Freeform 318"/>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45" name="Rectangle 319"/>
            <p:cNvSpPr>
              <a:spLocks noChangeArrowheads="1"/>
            </p:cNvSpPr>
            <p:nvPr/>
          </p:nvSpPr>
          <p:spPr bwMode="auto">
            <a:xfrm>
              <a:off x="4208" y="696"/>
              <a:ext cx="595" cy="43"/>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6446" name="Group 320"/>
            <p:cNvGrpSpPr>
              <a:grpSpLocks/>
            </p:cNvGrpSpPr>
            <p:nvPr/>
          </p:nvGrpSpPr>
          <p:grpSpPr bwMode="auto">
            <a:xfrm>
              <a:off x="4749" y="668"/>
              <a:ext cx="581" cy="145"/>
              <a:chOff x="614" y="2568"/>
              <a:chExt cx="725" cy="139"/>
            </a:xfrm>
          </p:grpSpPr>
          <p:sp>
            <p:nvSpPr>
              <p:cNvPr id="16471" name="AutoShape 321"/>
              <p:cNvSpPr>
                <a:spLocks noChangeArrowheads="1"/>
              </p:cNvSpPr>
              <p:nvPr/>
            </p:nvSpPr>
            <p:spPr bwMode="auto">
              <a:xfrm>
                <a:off x="609" y="2570"/>
                <a:ext cx="731"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72" name="AutoShape 322"/>
              <p:cNvSpPr>
                <a:spLocks noChangeArrowheads="1"/>
              </p:cNvSpPr>
              <p:nvPr/>
            </p:nvSpPr>
            <p:spPr bwMode="auto">
              <a:xfrm>
                <a:off x="621" y="2587"/>
                <a:ext cx="70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6447" name="Rectangle 323"/>
            <p:cNvSpPr>
              <a:spLocks noChangeArrowheads="1"/>
            </p:cNvSpPr>
            <p:nvPr/>
          </p:nvSpPr>
          <p:spPr bwMode="auto">
            <a:xfrm>
              <a:off x="4228" y="1015"/>
              <a:ext cx="595" cy="52"/>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6448" name="Group 324"/>
            <p:cNvGrpSpPr>
              <a:grpSpLocks/>
            </p:cNvGrpSpPr>
            <p:nvPr/>
          </p:nvGrpSpPr>
          <p:grpSpPr bwMode="auto">
            <a:xfrm>
              <a:off x="4747" y="994"/>
              <a:ext cx="581" cy="134"/>
              <a:chOff x="614" y="2568"/>
              <a:chExt cx="725" cy="139"/>
            </a:xfrm>
          </p:grpSpPr>
          <p:sp>
            <p:nvSpPr>
              <p:cNvPr id="16469" name="AutoShape 325"/>
              <p:cNvSpPr>
                <a:spLocks noChangeArrowheads="1"/>
              </p:cNvSpPr>
              <p:nvPr/>
            </p:nvSpPr>
            <p:spPr bwMode="auto">
              <a:xfrm>
                <a:off x="612" y="2572"/>
                <a:ext cx="731"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70" name="AutoShape 326"/>
              <p:cNvSpPr>
                <a:spLocks noChangeArrowheads="1"/>
              </p:cNvSpPr>
              <p:nvPr/>
            </p:nvSpPr>
            <p:spPr bwMode="auto">
              <a:xfrm>
                <a:off x="624" y="2590"/>
                <a:ext cx="706" cy="9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6449" name="Rectangle 327"/>
            <p:cNvSpPr>
              <a:spLocks noChangeArrowheads="1"/>
            </p:cNvSpPr>
            <p:nvPr/>
          </p:nvSpPr>
          <p:spPr bwMode="auto">
            <a:xfrm>
              <a:off x="4218" y="1360"/>
              <a:ext cx="595" cy="43"/>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50" name="Rectangle 328"/>
            <p:cNvSpPr>
              <a:spLocks noChangeArrowheads="1"/>
            </p:cNvSpPr>
            <p:nvPr/>
          </p:nvSpPr>
          <p:spPr bwMode="auto">
            <a:xfrm>
              <a:off x="4228" y="1653"/>
              <a:ext cx="595" cy="52"/>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6451" name="Group 329"/>
            <p:cNvGrpSpPr>
              <a:grpSpLocks/>
            </p:cNvGrpSpPr>
            <p:nvPr/>
          </p:nvGrpSpPr>
          <p:grpSpPr bwMode="auto">
            <a:xfrm>
              <a:off x="4735" y="1627"/>
              <a:ext cx="582" cy="151"/>
              <a:chOff x="614" y="2568"/>
              <a:chExt cx="725" cy="139"/>
            </a:xfrm>
          </p:grpSpPr>
          <p:sp>
            <p:nvSpPr>
              <p:cNvPr id="16467" name="AutoShape 330"/>
              <p:cNvSpPr>
                <a:spLocks noChangeArrowheads="1"/>
              </p:cNvSpPr>
              <p:nvPr/>
            </p:nvSpPr>
            <p:spPr bwMode="auto">
              <a:xfrm>
                <a:off x="614" y="2568"/>
                <a:ext cx="730" cy="15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68" name="AutoShape 331"/>
              <p:cNvSpPr>
                <a:spLocks noChangeArrowheads="1"/>
              </p:cNvSpPr>
              <p:nvPr/>
            </p:nvSpPr>
            <p:spPr bwMode="auto">
              <a:xfrm>
                <a:off x="627" y="2584"/>
                <a:ext cx="70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6452" name="Freeform 332"/>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6453" name="Group 333"/>
            <p:cNvGrpSpPr>
              <a:grpSpLocks/>
            </p:cNvGrpSpPr>
            <p:nvPr/>
          </p:nvGrpSpPr>
          <p:grpSpPr bwMode="auto">
            <a:xfrm>
              <a:off x="4739" y="1327"/>
              <a:ext cx="582" cy="139"/>
              <a:chOff x="614" y="2568"/>
              <a:chExt cx="725" cy="139"/>
            </a:xfrm>
          </p:grpSpPr>
          <p:sp>
            <p:nvSpPr>
              <p:cNvPr id="16465" name="AutoShape 334"/>
              <p:cNvSpPr>
                <a:spLocks noChangeArrowheads="1"/>
              </p:cNvSpPr>
              <p:nvPr/>
            </p:nvSpPr>
            <p:spPr bwMode="auto">
              <a:xfrm>
                <a:off x="609" y="2566"/>
                <a:ext cx="730"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66" name="AutoShape 335"/>
              <p:cNvSpPr>
                <a:spLocks noChangeArrowheads="1"/>
              </p:cNvSpPr>
              <p:nvPr/>
            </p:nvSpPr>
            <p:spPr bwMode="auto">
              <a:xfrm>
                <a:off x="622" y="2584"/>
                <a:ext cx="705"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6454" name="Rectangle 336"/>
            <p:cNvSpPr>
              <a:spLocks noChangeArrowheads="1"/>
            </p:cNvSpPr>
            <p:nvPr/>
          </p:nvSpPr>
          <p:spPr bwMode="auto">
            <a:xfrm>
              <a:off x="5253" y="429"/>
              <a:ext cx="68" cy="2293"/>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55" name="Freeform 337"/>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56" name="Freeform 338"/>
            <p:cNvSpPr>
              <a:spLocks/>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57" name="Oval 339"/>
            <p:cNvSpPr>
              <a:spLocks noChangeArrowheads="1"/>
            </p:cNvSpPr>
            <p:nvPr/>
          </p:nvSpPr>
          <p:spPr bwMode="auto">
            <a:xfrm>
              <a:off x="5516" y="2610"/>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58" name="Freeform 340"/>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59" name="AutoShape 341"/>
            <p:cNvSpPr>
              <a:spLocks noChangeArrowheads="1"/>
            </p:cNvSpPr>
            <p:nvPr/>
          </p:nvSpPr>
          <p:spPr bwMode="auto">
            <a:xfrm>
              <a:off x="4140" y="2678"/>
              <a:ext cx="1201" cy="147"/>
            </a:xfrm>
            <a:prstGeom prst="roundRect">
              <a:avLst>
                <a:gd name="adj" fmla="val 50000"/>
              </a:avLst>
            </a:prstGeom>
            <a:solidFill>
              <a:srgbClr val="DDDDDD"/>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60" name="AutoShape 342"/>
            <p:cNvSpPr>
              <a:spLocks noChangeArrowheads="1"/>
            </p:cNvSpPr>
            <p:nvPr/>
          </p:nvSpPr>
          <p:spPr bwMode="auto">
            <a:xfrm>
              <a:off x="4208" y="2713"/>
              <a:ext cx="1064"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61" name="Oval 343"/>
            <p:cNvSpPr>
              <a:spLocks noChangeArrowheads="1"/>
            </p:cNvSpPr>
            <p:nvPr/>
          </p:nvSpPr>
          <p:spPr bwMode="auto">
            <a:xfrm>
              <a:off x="4306" y="2385"/>
              <a:ext cx="156"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62" name="Oval 344"/>
            <p:cNvSpPr>
              <a:spLocks noChangeArrowheads="1"/>
            </p:cNvSpPr>
            <p:nvPr/>
          </p:nvSpPr>
          <p:spPr bwMode="auto">
            <a:xfrm>
              <a:off x="4482" y="2385"/>
              <a:ext cx="166" cy="138"/>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16463" name="Oval 345"/>
            <p:cNvSpPr>
              <a:spLocks noChangeArrowheads="1"/>
            </p:cNvSpPr>
            <p:nvPr/>
          </p:nvSpPr>
          <p:spPr bwMode="auto">
            <a:xfrm>
              <a:off x="4657" y="2377"/>
              <a:ext cx="166" cy="147"/>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6464" name="Rectangle 346"/>
            <p:cNvSpPr>
              <a:spLocks noChangeArrowheads="1"/>
            </p:cNvSpPr>
            <p:nvPr/>
          </p:nvSpPr>
          <p:spPr bwMode="auto">
            <a:xfrm>
              <a:off x="5057" y="1834"/>
              <a:ext cx="88" cy="758"/>
            </a:xfrm>
            <a:prstGeom prst="rect">
              <a:avLst/>
            </a:prstGeom>
            <a:solidFill>
              <a:srgbClr val="292929"/>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16438" name="Group 347"/>
          <p:cNvGrpSpPr>
            <a:grpSpLocks/>
          </p:cNvGrpSpPr>
          <p:nvPr/>
        </p:nvGrpSpPr>
        <p:grpSpPr bwMode="auto">
          <a:xfrm>
            <a:off x="661988" y="5605463"/>
            <a:ext cx="525462" cy="434975"/>
            <a:chOff x="-44" y="1473"/>
            <a:chExt cx="981" cy="1105"/>
          </a:xfrm>
        </p:grpSpPr>
        <p:pic>
          <p:nvPicPr>
            <p:cNvPr id="16439" name="Picture 348"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40" name="Freeform 349"/>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0" presetClass="path" presetSubtype="0" accel="50000" decel="50000" fill="hold" grpId="0" nodeType="withEffect">
                                  <p:stCondLst>
                                    <p:cond delay="0"/>
                                  </p:stCondLst>
                                  <p:childTnLst>
                                    <p:animMotion origin="layout" path="M 4.72222E-6 4.44444E-6 L 0.03333 4.44444E-6 L 0.03333 0.14583 L 0.1191 0.14583 L 0.07969 0.20625 L 0.22622 0.20625 " pathEditMode="relative" ptsTypes="AAAAAA">
                                      <p:cBhvr>
                                        <p:cTn id="6" dur="2000" fill="hold"/>
                                        <p:tgtEl>
                                          <p:spTgt spid="403691"/>
                                        </p:tgtEl>
                                        <p:attrNameLst>
                                          <p:attrName>ppt_x</p:attrName>
                                          <p:attrName>ppt_y</p:attrName>
                                        </p:attrNameLst>
                                      </p:cBhvr>
                                    </p:animMotion>
                                  </p:childTnLst>
                                </p:cTn>
                              </p:par>
                            </p:childTnLst>
                          </p:cTn>
                        </p:par>
                        <p:par>
                          <p:cTn id="7" fill="hold" nodeType="afterGroup">
                            <p:stCondLst>
                              <p:cond delay="2000"/>
                            </p:stCondLst>
                            <p:childTnLst>
                              <p:par>
                                <p:cTn id="8" presetID="9" presetClass="entr" presetSubtype="0" fill="hold" grpId="0" nodeType="afterEffect">
                                  <p:stCondLst>
                                    <p:cond delay="0"/>
                                  </p:stCondLst>
                                  <p:childTnLst>
                                    <p:set>
                                      <p:cBhvr>
                                        <p:cTn id="9" dur="1" fill="hold">
                                          <p:stCondLst>
                                            <p:cond delay="0"/>
                                          </p:stCondLst>
                                        </p:cTn>
                                        <p:tgtEl>
                                          <p:spTgt spid="403692"/>
                                        </p:tgtEl>
                                        <p:attrNameLst>
                                          <p:attrName>style.visibility</p:attrName>
                                        </p:attrNameLst>
                                      </p:cBhvr>
                                      <p:to>
                                        <p:strVal val="visible"/>
                                      </p:to>
                                    </p:set>
                                    <p:animEffect transition="in" filter="dissolve">
                                      <p:cBhvr>
                                        <p:cTn id="10" dur="500"/>
                                        <p:tgtEl>
                                          <p:spTgt spid="403692"/>
                                        </p:tgtEl>
                                      </p:cBhvr>
                                    </p:animEffect>
                                  </p:childTnLst>
                                </p:cTn>
                              </p:par>
                            </p:childTnLst>
                          </p:cTn>
                        </p:par>
                        <p:par>
                          <p:cTn id="11" fill="hold" nodeType="afterGroup">
                            <p:stCondLst>
                              <p:cond delay="2500"/>
                            </p:stCondLst>
                            <p:childTnLst>
                              <p:par>
                                <p:cTn id="12" presetID="0" presetClass="path" presetSubtype="0" accel="50000" decel="50000" fill="hold" grpId="1" nodeType="afterEffect">
                                  <p:stCondLst>
                                    <p:cond delay="0"/>
                                  </p:stCondLst>
                                  <p:childTnLst>
                                    <p:animMotion origin="layout" path="M 0.22622 0.20625 L 0.275 0.20648 " pathEditMode="relative" ptsTypes="AA">
                                      <p:cBhvr>
                                        <p:cTn id="13" dur="3000" fill="hold"/>
                                        <p:tgtEl>
                                          <p:spTgt spid="403691"/>
                                        </p:tgtEl>
                                        <p:attrNameLst>
                                          <p:attrName>ppt_x</p:attrName>
                                          <p:attrName>ppt_y</p:attrName>
                                        </p:attrNameLst>
                                      </p:cBhvr>
                                    </p:animMotion>
                                  </p:childTnLst>
                                </p:cTn>
                              </p:par>
                            </p:childTnLst>
                          </p:cTn>
                        </p:par>
                        <p:par>
                          <p:cTn id="14" fill="hold" nodeType="afterGroup">
                            <p:stCondLst>
                              <p:cond delay="5500"/>
                            </p:stCondLst>
                            <p:childTnLst>
                              <p:par>
                                <p:cTn id="15" presetID="9" presetClass="exit" presetSubtype="0" fill="hold" nodeType="afterEffect">
                                  <p:stCondLst>
                                    <p:cond delay="0"/>
                                  </p:stCondLst>
                                  <p:childTnLst>
                                    <p:animEffect transition="out" filter="dissolve">
                                      <p:cBhvr>
                                        <p:cTn id="16" dur="500"/>
                                        <p:tgtEl>
                                          <p:spTgt spid="403692"/>
                                        </p:tgtEl>
                                      </p:cBhvr>
                                    </p:animEffect>
                                    <p:set>
                                      <p:cBhvr>
                                        <p:cTn id="17" dur="1" fill="hold">
                                          <p:stCondLst>
                                            <p:cond delay="499"/>
                                          </p:stCondLst>
                                        </p:cTn>
                                        <p:tgtEl>
                                          <p:spTgt spid="403692"/>
                                        </p:tgtEl>
                                        <p:attrNameLst>
                                          <p:attrName>style.visibility</p:attrName>
                                        </p:attrNameLst>
                                      </p:cBhvr>
                                      <p:to>
                                        <p:strVal val="hidden"/>
                                      </p:to>
                                    </p:set>
                                  </p:childTnLst>
                                </p:cTn>
                              </p:par>
                            </p:childTnLst>
                          </p:cTn>
                        </p:par>
                        <p:par>
                          <p:cTn id="18" fill="hold" nodeType="afterGroup">
                            <p:stCondLst>
                              <p:cond delay="6000"/>
                            </p:stCondLst>
                            <p:childTnLst>
                              <p:par>
                                <p:cTn id="19" presetID="0" presetClass="path" presetSubtype="0" accel="50000" decel="50000" fill="hold" grpId="2" nodeType="afterEffect">
                                  <p:stCondLst>
                                    <p:cond delay="0"/>
                                  </p:stCondLst>
                                  <p:childTnLst>
                                    <p:animMotion origin="layout" path="M 0.275 0.20649 L 0.34289 0.20649 L 0.40834 0.11598 L 0.49775 0.12084 L 0.49775 -0.0111 " pathEditMode="relative" ptsTypes="AAAAA">
                                      <p:cBhvr>
                                        <p:cTn id="20" dur="2000" fill="hold"/>
                                        <p:tgtEl>
                                          <p:spTgt spid="403691"/>
                                        </p:tgtEl>
                                        <p:attrNameLst>
                                          <p:attrName>ppt_x</p:attrName>
                                          <p:attrName>ppt_y</p:attrName>
                                        </p:attrNameLst>
                                      </p:cBhvr>
                                    </p:animMotion>
                                  </p:childTnLst>
                                </p:cTn>
                              </p:par>
                            </p:childTnLst>
                          </p:cTn>
                        </p:par>
                        <p:par>
                          <p:cTn id="21" fill="hold" nodeType="afterGroup">
                            <p:stCondLst>
                              <p:cond delay="8000"/>
                            </p:stCondLst>
                            <p:childTnLst>
                              <p:par>
                                <p:cTn id="22" presetID="9" presetClass="exit" presetSubtype="0" fill="hold" grpId="3" nodeType="afterEffect">
                                  <p:stCondLst>
                                    <p:cond delay="0"/>
                                  </p:stCondLst>
                                  <p:childTnLst>
                                    <p:animEffect transition="out" filter="dissolve">
                                      <p:cBhvr>
                                        <p:cTn id="23" dur="500"/>
                                        <p:tgtEl>
                                          <p:spTgt spid="403691"/>
                                        </p:tgtEl>
                                      </p:cBhvr>
                                    </p:animEffect>
                                    <p:set>
                                      <p:cBhvr>
                                        <p:cTn id="24" dur="1" fill="hold">
                                          <p:stCondLst>
                                            <p:cond delay="499"/>
                                          </p:stCondLst>
                                        </p:cTn>
                                        <p:tgtEl>
                                          <p:spTgt spid="403691"/>
                                        </p:tgtEl>
                                        <p:attrNameLst>
                                          <p:attrName>style.visibility</p:attrName>
                                        </p:attrNameLst>
                                      </p:cBhvr>
                                      <p:to>
                                        <p:strVal val="hidden"/>
                                      </p:to>
                                    </p:set>
                                  </p:childTnLst>
                                </p:cTn>
                              </p:par>
                              <p:par>
                                <p:cTn id="25" presetID="9" presetClass="exit" presetSubtype="0" fill="hold" grpId="0" nodeType="withEffect">
                                  <p:stCondLst>
                                    <p:cond delay="0"/>
                                  </p:stCondLst>
                                  <p:childTnLst>
                                    <p:animEffect transition="out" filter="dissolve">
                                      <p:cBhvr>
                                        <p:cTn id="26" dur="500"/>
                                        <p:tgtEl>
                                          <p:spTgt spid="403693"/>
                                        </p:tgtEl>
                                      </p:cBhvr>
                                    </p:animEffect>
                                    <p:set>
                                      <p:cBhvr>
                                        <p:cTn id="27" dur="1" fill="hold">
                                          <p:stCondLst>
                                            <p:cond delay="499"/>
                                          </p:stCondLst>
                                        </p:cTn>
                                        <p:tgtEl>
                                          <p:spTgt spid="403693"/>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691" grpId="0" animBg="1"/>
      <p:bldP spid="403691" grpId="1" animBg="1"/>
      <p:bldP spid="403691" grpId="2" animBg="1"/>
      <p:bldP spid="403691" grpId="3" animBg="1"/>
      <p:bldP spid="403692" grpId="0"/>
      <p:bldP spid="40369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6"/>
          <p:cNvSpPr>
            <a:spLocks noGrp="1"/>
          </p:cNvSpPr>
          <p:nvPr>
            <p:ph type="sldNum" sz="quarter" idx="11"/>
          </p:nvPr>
        </p:nvSpPr>
        <p:spPr>
          <a:xfrm>
            <a:off x="8324850" y="6462713"/>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BC1AEAF-5DB2-497C-8476-A7605A844D35}" type="slidenum">
              <a:rPr lang="en-US" altLang="zh-CN" sz="1200" smtClean="0">
                <a:latin typeface="Tahoma" panose="020B0604030504040204" pitchFamily="34" charset="0"/>
                <a:ea typeface="MS PGothic" panose="020B0600070205080204" pitchFamily="34" charset="-128"/>
              </a:rPr>
              <a:pPr/>
              <a:t>12</a:t>
            </a:fld>
            <a:endParaRPr lang="en-US" altLang="zh-CN" sz="1200" smtClean="0">
              <a:latin typeface="Tahoma" panose="020B0604030504040204" pitchFamily="34" charset="0"/>
              <a:ea typeface="MS PGothic" panose="020B0600070205080204" pitchFamily="34" charset="-128"/>
            </a:endParaRPr>
          </a:p>
        </p:txBody>
      </p:sp>
      <p:sp>
        <p:nvSpPr>
          <p:cNvPr id="17411" name="Freeform 273"/>
          <p:cNvSpPr>
            <a:spLocks/>
          </p:cNvSpPr>
          <p:nvPr/>
        </p:nvSpPr>
        <p:spPr bwMode="auto">
          <a:xfrm flipH="1">
            <a:off x="2111375" y="3465513"/>
            <a:ext cx="250825" cy="1201737"/>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p:spPr>
        <p:txBody>
          <a:bodyPr/>
          <a:lstStyle/>
          <a:p>
            <a:endParaRPr lang="zh-CN" altLang="en-US"/>
          </a:p>
        </p:txBody>
      </p:sp>
      <p:grpSp>
        <p:nvGrpSpPr>
          <p:cNvPr id="17412" name="Group 357"/>
          <p:cNvGrpSpPr>
            <a:grpSpLocks/>
          </p:cNvGrpSpPr>
          <p:nvPr/>
        </p:nvGrpSpPr>
        <p:grpSpPr bwMode="auto">
          <a:xfrm>
            <a:off x="1716088" y="4425950"/>
            <a:ext cx="525462" cy="434975"/>
            <a:chOff x="-44" y="1473"/>
            <a:chExt cx="981" cy="1105"/>
          </a:xfrm>
        </p:grpSpPr>
        <p:pic>
          <p:nvPicPr>
            <p:cNvPr id="17584" name="Picture 358"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85" name="Freeform 359"/>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sp>
        <p:nvSpPr>
          <p:cNvPr id="17413" name="Oval 3"/>
          <p:cNvSpPr>
            <a:spLocks noChangeArrowheads="1"/>
          </p:cNvSpPr>
          <p:nvPr/>
        </p:nvSpPr>
        <p:spPr bwMode="auto">
          <a:xfrm>
            <a:off x="3795713" y="5348288"/>
            <a:ext cx="1304925" cy="303212"/>
          </a:xfrm>
          <a:prstGeom prst="ellipse">
            <a:avLst/>
          </a:prstGeom>
          <a:solidFill>
            <a:srgbClr val="808080"/>
          </a:solidFill>
          <a:ln w="12700">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414" name="Line 4"/>
          <p:cNvSpPr>
            <a:spLocks noChangeShapeType="1"/>
          </p:cNvSpPr>
          <p:nvPr/>
        </p:nvSpPr>
        <p:spPr bwMode="auto">
          <a:xfrm>
            <a:off x="3795713" y="5324475"/>
            <a:ext cx="0" cy="1873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5" name="Line 5"/>
          <p:cNvSpPr>
            <a:spLocks noChangeShapeType="1"/>
          </p:cNvSpPr>
          <p:nvPr/>
        </p:nvSpPr>
        <p:spPr bwMode="auto">
          <a:xfrm>
            <a:off x="5100638" y="5324475"/>
            <a:ext cx="0" cy="187325"/>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6" name="Rectangle 6"/>
          <p:cNvSpPr>
            <a:spLocks noChangeArrowheads="1"/>
          </p:cNvSpPr>
          <p:nvPr/>
        </p:nvSpPr>
        <p:spPr bwMode="auto">
          <a:xfrm>
            <a:off x="3795713" y="5324475"/>
            <a:ext cx="309562" cy="184150"/>
          </a:xfrm>
          <a:prstGeom prst="rect">
            <a:avLst/>
          </a:prstGeom>
          <a:solidFill>
            <a:srgbClr val="80808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17417" name="Rectangle 7"/>
          <p:cNvSpPr>
            <a:spLocks noChangeArrowheads="1"/>
          </p:cNvSpPr>
          <p:nvPr/>
        </p:nvSpPr>
        <p:spPr bwMode="auto">
          <a:xfrm>
            <a:off x="4705350" y="5311775"/>
            <a:ext cx="395288" cy="184150"/>
          </a:xfrm>
          <a:prstGeom prst="rect">
            <a:avLst/>
          </a:prstGeom>
          <a:solidFill>
            <a:srgbClr val="80808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17418" name="Oval 8"/>
          <p:cNvSpPr>
            <a:spLocks noChangeArrowheads="1"/>
          </p:cNvSpPr>
          <p:nvPr/>
        </p:nvSpPr>
        <p:spPr bwMode="auto">
          <a:xfrm>
            <a:off x="3790950" y="5126038"/>
            <a:ext cx="1306513" cy="352425"/>
          </a:xfrm>
          <a:prstGeom prst="ellipse">
            <a:avLst/>
          </a:prstGeom>
          <a:solidFill>
            <a:srgbClr val="808080"/>
          </a:solidFill>
          <a:ln w="12700">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7419" name="Group 9"/>
          <p:cNvGrpSpPr>
            <a:grpSpLocks/>
          </p:cNvGrpSpPr>
          <p:nvPr/>
        </p:nvGrpSpPr>
        <p:grpSpPr bwMode="auto">
          <a:xfrm>
            <a:off x="4097338" y="5183188"/>
            <a:ext cx="647700" cy="206375"/>
            <a:chOff x="2848" y="848"/>
            <a:chExt cx="140" cy="98"/>
          </a:xfrm>
        </p:grpSpPr>
        <p:sp>
          <p:nvSpPr>
            <p:cNvPr id="17581" name="Line 10"/>
            <p:cNvSpPr>
              <a:spLocks noChangeShapeType="1"/>
            </p:cNvSpPr>
            <p:nvPr/>
          </p:nvSpPr>
          <p:spPr bwMode="auto">
            <a:xfrm flipV="1">
              <a:off x="2848" y="848"/>
              <a:ext cx="50" cy="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582" name="Line 11"/>
            <p:cNvSpPr>
              <a:spLocks noChangeShapeType="1"/>
            </p:cNvSpPr>
            <p:nvPr/>
          </p:nvSpPr>
          <p:spPr bwMode="auto">
            <a:xfrm>
              <a:off x="2944" y="946"/>
              <a:ext cx="44"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583" name="Line 12"/>
            <p:cNvSpPr>
              <a:spLocks noChangeShapeType="1"/>
            </p:cNvSpPr>
            <p:nvPr/>
          </p:nvSpPr>
          <p:spPr bwMode="auto">
            <a:xfrm>
              <a:off x="2894" y="850"/>
              <a:ext cx="52" cy="96"/>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7420" name="Line 13"/>
          <p:cNvSpPr>
            <a:spLocks noChangeShapeType="1"/>
          </p:cNvSpPr>
          <p:nvPr/>
        </p:nvSpPr>
        <p:spPr bwMode="auto">
          <a:xfrm>
            <a:off x="4097338" y="5381625"/>
            <a:ext cx="231775" cy="47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1" name="Line 14"/>
          <p:cNvSpPr>
            <a:spLocks noChangeShapeType="1"/>
          </p:cNvSpPr>
          <p:nvPr/>
        </p:nvSpPr>
        <p:spPr bwMode="auto">
          <a:xfrm flipV="1">
            <a:off x="4541838" y="5181600"/>
            <a:ext cx="2032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2" name="Line 15"/>
          <p:cNvSpPr>
            <a:spLocks noChangeShapeType="1"/>
          </p:cNvSpPr>
          <p:nvPr/>
        </p:nvSpPr>
        <p:spPr bwMode="auto">
          <a:xfrm flipV="1">
            <a:off x="4310063" y="5181600"/>
            <a:ext cx="241300" cy="2000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3" name="Line 16"/>
          <p:cNvSpPr>
            <a:spLocks noChangeShapeType="1"/>
          </p:cNvSpPr>
          <p:nvPr/>
        </p:nvSpPr>
        <p:spPr bwMode="auto">
          <a:xfrm flipH="1">
            <a:off x="2424113" y="4878388"/>
            <a:ext cx="1135062" cy="1117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4" name="Line 17"/>
          <p:cNvSpPr>
            <a:spLocks noChangeShapeType="1"/>
          </p:cNvSpPr>
          <p:nvPr/>
        </p:nvSpPr>
        <p:spPr bwMode="auto">
          <a:xfrm flipH="1">
            <a:off x="3021013" y="4878388"/>
            <a:ext cx="538162"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7425" name="Group 58"/>
          <p:cNvGrpSpPr>
            <a:grpSpLocks/>
          </p:cNvGrpSpPr>
          <p:nvPr/>
        </p:nvGrpSpPr>
        <p:grpSpPr bwMode="auto">
          <a:xfrm>
            <a:off x="2351088" y="3563938"/>
            <a:ext cx="798512" cy="1166812"/>
            <a:chOff x="12762" y="10336"/>
            <a:chExt cx="1027" cy="1700"/>
          </a:xfrm>
        </p:grpSpPr>
        <p:sp>
          <p:nvSpPr>
            <p:cNvPr id="17575" name="Rectangle 59"/>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76" name="Rectangle 60"/>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77" name="Line 61"/>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78" name="Line 62"/>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79" name="Line 63"/>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80" name="Line 64"/>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426" name="Text Box 65"/>
          <p:cNvSpPr txBox="1">
            <a:spLocks noChangeArrowheads="1"/>
          </p:cNvSpPr>
          <p:nvPr/>
        </p:nvSpPr>
        <p:spPr bwMode="auto">
          <a:xfrm>
            <a:off x="2298700" y="4705350"/>
            <a:ext cx="852488"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solidFill>
                  <a:schemeClr val="tx2"/>
                </a:solidFill>
                <a:ea typeface="MS PGothic" panose="020B0600070205080204" pitchFamily="34" charset="-128"/>
              </a:rPr>
              <a:t>A</a:t>
            </a:r>
            <a:endParaRPr lang="en-US" altLang="zh-CN" sz="1600">
              <a:solidFill>
                <a:schemeClr val="tx2"/>
              </a:solidFill>
              <a:latin typeface="Comic Sans MS" panose="030F0702030302020204" pitchFamily="66" charset="0"/>
              <a:ea typeface="MS PGothic" panose="020B0600070205080204" pitchFamily="34" charset="-128"/>
            </a:endParaRPr>
          </a:p>
        </p:txBody>
      </p:sp>
      <p:sp>
        <p:nvSpPr>
          <p:cNvPr id="17427" name="Text Box 66"/>
          <p:cNvSpPr txBox="1">
            <a:spLocks noChangeArrowheads="1"/>
          </p:cNvSpPr>
          <p:nvPr/>
        </p:nvSpPr>
        <p:spPr bwMode="auto">
          <a:xfrm>
            <a:off x="3368675" y="3449638"/>
            <a:ext cx="1881188"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FF0000"/>
                </a:solidFill>
                <a:latin typeface="Symbol" panose="05050102010706020507" pitchFamily="18" charset="2"/>
                <a:ea typeface="MS PGothic" panose="020B0600070205080204" pitchFamily="34" charset="-128"/>
              </a:rPr>
              <a:t>l</a:t>
            </a:r>
            <a:r>
              <a:rPr lang="en-US" altLang="zh-CN" sz="2000" baseline="-25000">
                <a:solidFill>
                  <a:srgbClr val="FF0000"/>
                </a:solidFill>
                <a:ea typeface="MS PGothic" panose="020B0600070205080204" pitchFamily="34" charset="-128"/>
              </a:rPr>
              <a:t>in</a:t>
            </a:r>
            <a:endParaRPr lang="en-US" altLang="zh-CN" sz="1600">
              <a:solidFill>
                <a:schemeClr val="tx2"/>
              </a:solidFill>
              <a:latin typeface="Comic Sans MS" panose="030F0702030302020204" pitchFamily="66" charset="0"/>
              <a:ea typeface="MS PGothic" panose="020B0600070205080204" pitchFamily="34" charset="-128"/>
            </a:endParaRPr>
          </a:p>
        </p:txBody>
      </p:sp>
      <p:sp>
        <p:nvSpPr>
          <p:cNvPr id="17428" name="Line 67"/>
          <p:cNvSpPr>
            <a:spLocks noChangeShapeType="1"/>
          </p:cNvSpPr>
          <p:nvPr/>
        </p:nvSpPr>
        <p:spPr bwMode="auto">
          <a:xfrm flipH="1">
            <a:off x="1885950" y="5983288"/>
            <a:ext cx="538163"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7429" name="Group 108"/>
          <p:cNvGrpSpPr>
            <a:grpSpLocks/>
          </p:cNvGrpSpPr>
          <p:nvPr/>
        </p:nvGrpSpPr>
        <p:grpSpPr bwMode="auto">
          <a:xfrm>
            <a:off x="1298575" y="4718050"/>
            <a:ext cx="798513" cy="1166813"/>
            <a:chOff x="12762" y="10336"/>
            <a:chExt cx="1027" cy="1700"/>
          </a:xfrm>
        </p:grpSpPr>
        <p:sp>
          <p:nvSpPr>
            <p:cNvPr id="17569" name="Rectangle 109"/>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70" name="Rectangle 110"/>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71" name="Line 111"/>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72" name="Line 112"/>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73" name="Line 113"/>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74" name="Line 114"/>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430" name="Line 116"/>
          <p:cNvSpPr>
            <a:spLocks noChangeShapeType="1"/>
          </p:cNvSpPr>
          <p:nvPr/>
        </p:nvSpPr>
        <p:spPr bwMode="auto">
          <a:xfrm flipH="1">
            <a:off x="3021013" y="5394325"/>
            <a:ext cx="749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1" name="Line 117"/>
          <p:cNvSpPr>
            <a:spLocks noChangeShapeType="1"/>
          </p:cNvSpPr>
          <p:nvPr/>
        </p:nvSpPr>
        <p:spPr bwMode="auto">
          <a:xfrm flipH="1">
            <a:off x="5010150" y="5394325"/>
            <a:ext cx="7477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2" name="Line 118"/>
          <p:cNvSpPr>
            <a:spLocks noChangeShapeType="1"/>
          </p:cNvSpPr>
          <p:nvPr/>
        </p:nvSpPr>
        <p:spPr bwMode="auto">
          <a:xfrm flipH="1">
            <a:off x="5160963" y="4878388"/>
            <a:ext cx="1135062" cy="1117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3" name="Line 119"/>
          <p:cNvSpPr>
            <a:spLocks noChangeShapeType="1"/>
          </p:cNvSpPr>
          <p:nvPr/>
        </p:nvSpPr>
        <p:spPr bwMode="auto">
          <a:xfrm flipH="1">
            <a:off x="5149850" y="5995988"/>
            <a:ext cx="6778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4" name="Line 120"/>
          <p:cNvSpPr>
            <a:spLocks noChangeShapeType="1"/>
          </p:cNvSpPr>
          <p:nvPr/>
        </p:nvSpPr>
        <p:spPr bwMode="auto">
          <a:xfrm flipH="1">
            <a:off x="6259513" y="4891088"/>
            <a:ext cx="5397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7435" name="Group 161"/>
          <p:cNvGrpSpPr>
            <a:grpSpLocks/>
          </p:cNvGrpSpPr>
          <p:nvPr/>
        </p:nvGrpSpPr>
        <p:grpSpPr bwMode="auto">
          <a:xfrm>
            <a:off x="6643688" y="3698875"/>
            <a:ext cx="798512" cy="1166813"/>
            <a:chOff x="12762" y="10336"/>
            <a:chExt cx="1027" cy="1700"/>
          </a:xfrm>
        </p:grpSpPr>
        <p:sp>
          <p:nvSpPr>
            <p:cNvPr id="17563" name="Rectangle 162"/>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64" name="Rectangle 163"/>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65" name="Line 164"/>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66" name="Line 165"/>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67" name="Line 166"/>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68" name="Line 167"/>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436" name="Group 208"/>
          <p:cNvGrpSpPr>
            <a:grpSpLocks/>
          </p:cNvGrpSpPr>
          <p:nvPr/>
        </p:nvGrpSpPr>
        <p:grpSpPr bwMode="auto">
          <a:xfrm>
            <a:off x="6175375" y="5011738"/>
            <a:ext cx="798513" cy="1168400"/>
            <a:chOff x="12762" y="10336"/>
            <a:chExt cx="1027" cy="1700"/>
          </a:xfrm>
        </p:grpSpPr>
        <p:sp>
          <p:nvSpPr>
            <p:cNvPr id="17557" name="Rectangle 209"/>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58" name="Rectangle 210"/>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59" name="Line 211"/>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60" name="Line 212"/>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61" name="Line 213"/>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62" name="Line 214"/>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437" name="Oval 215"/>
          <p:cNvSpPr>
            <a:spLocks noChangeArrowheads="1"/>
          </p:cNvSpPr>
          <p:nvPr/>
        </p:nvSpPr>
        <p:spPr bwMode="auto">
          <a:xfrm>
            <a:off x="2763838" y="3638550"/>
            <a:ext cx="112712" cy="115888"/>
          </a:xfrm>
          <a:prstGeom prst="ellipse">
            <a:avLst/>
          </a:prstGeom>
          <a:solidFill>
            <a:srgbClr val="FF0000"/>
          </a:solidFill>
          <a:ln w="9525">
            <a:solidFill>
              <a:srgbClr val="FF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438" name="Oval 216"/>
          <p:cNvSpPr>
            <a:spLocks noChangeArrowheads="1"/>
          </p:cNvSpPr>
          <p:nvPr/>
        </p:nvSpPr>
        <p:spPr bwMode="auto">
          <a:xfrm>
            <a:off x="1604963" y="4767263"/>
            <a:ext cx="114300" cy="117475"/>
          </a:xfrm>
          <a:prstGeom prst="ellipse">
            <a:avLst/>
          </a:prstGeom>
          <a:solidFill>
            <a:srgbClr val="808080"/>
          </a:solidFill>
          <a:ln w="9525">
            <a:solidFill>
              <a:srgbClr val="80808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439" name="Text Box 217"/>
          <p:cNvSpPr txBox="1">
            <a:spLocks noChangeArrowheads="1"/>
          </p:cNvSpPr>
          <p:nvPr/>
        </p:nvSpPr>
        <p:spPr bwMode="auto">
          <a:xfrm>
            <a:off x="7583488" y="3651250"/>
            <a:ext cx="5905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FF0000"/>
                </a:solidFill>
                <a:latin typeface="Symbol" panose="05050102010706020507" pitchFamily="18" charset="2"/>
                <a:ea typeface="MS PGothic" panose="020B0600070205080204" pitchFamily="34" charset="-128"/>
              </a:rPr>
              <a:t>l</a:t>
            </a:r>
            <a:r>
              <a:rPr lang="en-US" altLang="zh-CN" sz="2000" baseline="-25000">
                <a:solidFill>
                  <a:srgbClr val="FF0000"/>
                </a:solidFill>
                <a:ea typeface="MS PGothic" panose="020B0600070205080204" pitchFamily="34" charset="-128"/>
              </a:rPr>
              <a:t>out</a:t>
            </a:r>
            <a:endParaRPr lang="en-US" altLang="zh-CN" sz="2000">
              <a:solidFill>
                <a:schemeClr val="tx2"/>
              </a:solidFill>
              <a:latin typeface="Comic Sans MS" panose="030F0702030302020204" pitchFamily="66" charset="0"/>
              <a:ea typeface="MS PGothic" panose="020B0600070205080204" pitchFamily="34" charset="-128"/>
            </a:endParaRPr>
          </a:p>
        </p:txBody>
      </p:sp>
      <p:grpSp>
        <p:nvGrpSpPr>
          <p:cNvPr id="17440" name="Group 218"/>
          <p:cNvGrpSpPr>
            <a:grpSpLocks/>
          </p:cNvGrpSpPr>
          <p:nvPr/>
        </p:nvGrpSpPr>
        <p:grpSpPr bwMode="auto">
          <a:xfrm>
            <a:off x="4587875" y="5233988"/>
            <a:ext cx="385763" cy="319087"/>
            <a:chOff x="11283" y="10423"/>
            <a:chExt cx="475" cy="374"/>
          </a:xfrm>
        </p:grpSpPr>
        <p:sp>
          <p:nvSpPr>
            <p:cNvPr id="17550" name="Rectangle 219"/>
            <p:cNvSpPr>
              <a:spLocks noChangeArrowheads="1"/>
            </p:cNvSpPr>
            <p:nvPr/>
          </p:nvSpPr>
          <p:spPr bwMode="auto">
            <a:xfrm>
              <a:off x="11283" y="10423"/>
              <a:ext cx="475" cy="374"/>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51" name="Line 220"/>
            <p:cNvSpPr>
              <a:spLocks noChangeShapeType="1"/>
            </p:cNvSpPr>
            <p:nvPr/>
          </p:nvSpPr>
          <p:spPr bwMode="auto">
            <a:xfrm>
              <a:off x="11686"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52" name="Line 221"/>
            <p:cNvSpPr>
              <a:spLocks noChangeShapeType="1"/>
            </p:cNvSpPr>
            <p:nvPr/>
          </p:nvSpPr>
          <p:spPr bwMode="auto">
            <a:xfrm>
              <a:off x="11621"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53" name="Line 222"/>
            <p:cNvSpPr>
              <a:spLocks noChangeShapeType="1"/>
            </p:cNvSpPr>
            <p:nvPr/>
          </p:nvSpPr>
          <p:spPr bwMode="auto">
            <a:xfrm>
              <a:off x="11556"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54" name="Line 223"/>
            <p:cNvSpPr>
              <a:spLocks noChangeShapeType="1"/>
            </p:cNvSpPr>
            <p:nvPr/>
          </p:nvSpPr>
          <p:spPr bwMode="auto">
            <a:xfrm>
              <a:off x="11491" y="10495"/>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55" name="Line 224"/>
            <p:cNvSpPr>
              <a:spLocks noChangeShapeType="1"/>
            </p:cNvSpPr>
            <p:nvPr/>
          </p:nvSpPr>
          <p:spPr bwMode="auto">
            <a:xfrm>
              <a:off x="11426" y="10495"/>
              <a:ext cx="2"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56" name="Line 225"/>
            <p:cNvSpPr>
              <a:spLocks noChangeShapeType="1"/>
            </p:cNvSpPr>
            <p:nvPr/>
          </p:nvSpPr>
          <p:spPr bwMode="auto">
            <a:xfrm>
              <a:off x="11360" y="10495"/>
              <a:ext cx="3"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441" name="Line 226"/>
          <p:cNvSpPr>
            <a:spLocks noChangeShapeType="1"/>
          </p:cNvSpPr>
          <p:nvPr/>
        </p:nvSpPr>
        <p:spPr bwMode="auto">
          <a:xfrm>
            <a:off x="4845050" y="4017963"/>
            <a:ext cx="339725" cy="0"/>
          </a:xfrm>
          <a:prstGeom prst="line">
            <a:avLst/>
          </a:prstGeom>
          <a:noFill/>
          <a:ln w="38100">
            <a:solidFill>
              <a:srgbClr val="FFFF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2" name="Freeform 227"/>
          <p:cNvSpPr>
            <a:spLocks/>
          </p:cNvSpPr>
          <p:nvPr/>
        </p:nvSpPr>
        <p:spPr bwMode="auto">
          <a:xfrm>
            <a:off x="1663700" y="4865688"/>
            <a:ext cx="4854575" cy="1228725"/>
          </a:xfrm>
          <a:custGeom>
            <a:avLst/>
            <a:gdLst>
              <a:gd name="T0" fmla="*/ 0 w 6225"/>
              <a:gd name="T1" fmla="*/ 0 h 1501"/>
              <a:gd name="T2" fmla="*/ 0 w 6225"/>
              <a:gd name="T3" fmla="*/ 2147483646 h 1501"/>
              <a:gd name="T4" fmla="*/ 2147483646 w 6225"/>
              <a:gd name="T5" fmla="*/ 2147483646 h 1501"/>
              <a:gd name="T6" fmla="*/ 2147483646 w 6225"/>
              <a:gd name="T7" fmla="*/ 2147483646 h 1501"/>
              <a:gd name="T8" fmla="*/ 2147483646 w 6225"/>
              <a:gd name="T9" fmla="*/ 2147483646 h 1501"/>
              <a:gd name="T10" fmla="*/ 2147483646 w 6225"/>
              <a:gd name="T11" fmla="*/ 2147483646 h 1501"/>
              <a:gd name="T12" fmla="*/ 2147483646 w 6225"/>
              <a:gd name="T13" fmla="*/ 2147483646 h 1501"/>
              <a:gd name="T14" fmla="*/ 2147483646 w 6225"/>
              <a:gd name="T15" fmla="*/ 2147483646 h 1501"/>
              <a:gd name="T16" fmla="*/ 0 60000 65536"/>
              <a:gd name="T17" fmla="*/ 0 60000 65536"/>
              <a:gd name="T18" fmla="*/ 0 60000 65536"/>
              <a:gd name="T19" fmla="*/ 0 60000 65536"/>
              <a:gd name="T20" fmla="*/ 0 60000 65536"/>
              <a:gd name="T21" fmla="*/ 0 60000 65536"/>
              <a:gd name="T22" fmla="*/ 0 60000 65536"/>
              <a:gd name="T23" fmla="*/ 0 60000 65536"/>
              <a:gd name="T24" fmla="*/ 0 w 6225"/>
              <a:gd name="T25" fmla="*/ 0 h 1501"/>
              <a:gd name="T26" fmla="*/ 6225 w 6225"/>
              <a:gd name="T27" fmla="*/ 1501 h 15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25" h="1501">
                <a:moveTo>
                  <a:pt x="0" y="0"/>
                </a:moveTo>
                <a:lnTo>
                  <a:pt x="0" y="1486"/>
                </a:lnTo>
                <a:lnTo>
                  <a:pt x="1005" y="1501"/>
                </a:lnTo>
                <a:lnTo>
                  <a:pt x="1860" y="706"/>
                </a:lnTo>
                <a:lnTo>
                  <a:pt x="5085" y="721"/>
                </a:lnTo>
                <a:lnTo>
                  <a:pt x="4305" y="1456"/>
                </a:lnTo>
                <a:lnTo>
                  <a:pt x="6225" y="1456"/>
                </a:lnTo>
                <a:lnTo>
                  <a:pt x="6220" y="391"/>
                </a:lnTo>
              </a:path>
            </a:pathLst>
          </a:custGeom>
          <a:noFill/>
          <a:ln w="38100" cmpd="sng">
            <a:solidFill>
              <a:srgbClr val="80808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3" name="Freeform 228"/>
          <p:cNvSpPr>
            <a:spLocks/>
          </p:cNvSpPr>
          <p:nvPr/>
        </p:nvSpPr>
        <p:spPr bwMode="auto">
          <a:xfrm>
            <a:off x="2822575" y="3698875"/>
            <a:ext cx="4210050" cy="1646238"/>
          </a:xfrm>
          <a:custGeom>
            <a:avLst/>
            <a:gdLst>
              <a:gd name="T0" fmla="*/ 0 w 5400"/>
              <a:gd name="T1" fmla="*/ 0 h 2010"/>
              <a:gd name="T2" fmla="*/ 0 w 5400"/>
              <a:gd name="T3" fmla="*/ 2147483646 h 2010"/>
              <a:gd name="T4" fmla="*/ 2147483646 w 5400"/>
              <a:gd name="T5" fmla="*/ 2147483646 h 2010"/>
              <a:gd name="T6" fmla="*/ 2147483646 w 5400"/>
              <a:gd name="T7" fmla="*/ 2147483646 h 2010"/>
              <a:gd name="T8" fmla="*/ 2147483646 w 5400"/>
              <a:gd name="T9" fmla="*/ 2147483646 h 2010"/>
              <a:gd name="T10" fmla="*/ 2147483646 w 5400"/>
              <a:gd name="T11" fmla="*/ 2147483646 h 2010"/>
              <a:gd name="T12" fmla="*/ 2147483646 w 5400"/>
              <a:gd name="T13" fmla="*/ 2147483646 h 2010"/>
              <a:gd name="T14" fmla="*/ 2147483646 w 5400"/>
              <a:gd name="T15" fmla="*/ 2147483646 h 2010"/>
              <a:gd name="T16" fmla="*/ 0 60000 65536"/>
              <a:gd name="T17" fmla="*/ 0 60000 65536"/>
              <a:gd name="T18" fmla="*/ 0 60000 65536"/>
              <a:gd name="T19" fmla="*/ 0 60000 65536"/>
              <a:gd name="T20" fmla="*/ 0 60000 65536"/>
              <a:gd name="T21" fmla="*/ 0 60000 65536"/>
              <a:gd name="T22" fmla="*/ 0 60000 65536"/>
              <a:gd name="T23" fmla="*/ 0 60000 65536"/>
              <a:gd name="T24" fmla="*/ 0 w 5400"/>
              <a:gd name="T25" fmla="*/ 0 h 2010"/>
              <a:gd name="T26" fmla="*/ 5400 w 5400"/>
              <a:gd name="T27" fmla="*/ 2010 h 20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00" h="2010">
                <a:moveTo>
                  <a:pt x="0" y="0"/>
                </a:moveTo>
                <a:lnTo>
                  <a:pt x="0" y="1485"/>
                </a:lnTo>
                <a:lnTo>
                  <a:pt x="1005" y="1500"/>
                </a:lnTo>
                <a:lnTo>
                  <a:pt x="540" y="2010"/>
                </a:lnTo>
                <a:lnTo>
                  <a:pt x="3615" y="2010"/>
                </a:lnTo>
                <a:lnTo>
                  <a:pt x="4350" y="1275"/>
                </a:lnTo>
                <a:lnTo>
                  <a:pt x="5400" y="1290"/>
                </a:lnTo>
                <a:lnTo>
                  <a:pt x="5400" y="120"/>
                </a:lnTo>
              </a:path>
            </a:pathLst>
          </a:custGeom>
          <a:noFill/>
          <a:ln w="3810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4" name="Oval 229"/>
          <p:cNvSpPr>
            <a:spLocks noChangeArrowheads="1"/>
          </p:cNvSpPr>
          <p:nvPr/>
        </p:nvSpPr>
        <p:spPr bwMode="auto">
          <a:xfrm>
            <a:off x="2763838" y="3871913"/>
            <a:ext cx="112712" cy="115887"/>
          </a:xfrm>
          <a:prstGeom prst="ellipse">
            <a:avLst/>
          </a:prstGeom>
          <a:solidFill>
            <a:srgbClr val="FF0000"/>
          </a:solidFill>
          <a:ln w="9525">
            <a:solidFill>
              <a:srgbClr val="FF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445" name="Text Box 230"/>
          <p:cNvSpPr txBox="1">
            <a:spLocks noChangeArrowheads="1"/>
          </p:cNvSpPr>
          <p:nvPr/>
        </p:nvSpPr>
        <p:spPr bwMode="auto">
          <a:xfrm>
            <a:off x="3362325" y="3778250"/>
            <a:ext cx="2349500"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FF0000"/>
                </a:solidFill>
                <a:latin typeface="Symbol" panose="05050102010706020507" pitchFamily="18" charset="2"/>
                <a:ea typeface="MS PGothic" panose="020B0600070205080204" pitchFamily="34" charset="-128"/>
              </a:rPr>
              <a:t>l</a:t>
            </a:r>
            <a:r>
              <a:rPr lang="en-US" altLang="zh-CN" sz="2000">
                <a:solidFill>
                  <a:srgbClr val="FF0000"/>
                </a:solidFill>
                <a:ea typeface="MS PGothic" panose="020B0600070205080204" pitchFamily="34" charset="-128"/>
              </a:rPr>
              <a:t>'</a:t>
            </a:r>
            <a:r>
              <a:rPr lang="en-US" altLang="zh-CN" sz="2000" baseline="-25000">
                <a:solidFill>
                  <a:srgbClr val="FF0000"/>
                </a:solidFill>
                <a:ea typeface="MS PGothic" panose="020B0600070205080204" pitchFamily="34" charset="-128"/>
              </a:rPr>
              <a:t>in</a:t>
            </a:r>
            <a:endParaRPr lang="en-US" altLang="zh-CN" sz="1600">
              <a:solidFill>
                <a:schemeClr val="tx2"/>
              </a:solidFill>
              <a:latin typeface="Comic Sans MS" panose="030F0702030302020204" pitchFamily="66" charset="0"/>
              <a:ea typeface="MS PGothic" panose="020B0600070205080204" pitchFamily="34" charset="-128"/>
            </a:endParaRPr>
          </a:p>
        </p:txBody>
      </p:sp>
      <p:sp>
        <p:nvSpPr>
          <p:cNvPr id="17446" name="Line 231"/>
          <p:cNvSpPr>
            <a:spLocks noChangeShapeType="1"/>
          </p:cNvSpPr>
          <p:nvPr/>
        </p:nvSpPr>
        <p:spPr bwMode="auto">
          <a:xfrm>
            <a:off x="2909888" y="3938588"/>
            <a:ext cx="51435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447" name="Line 232"/>
          <p:cNvSpPr>
            <a:spLocks noChangeShapeType="1"/>
          </p:cNvSpPr>
          <p:nvPr/>
        </p:nvSpPr>
        <p:spPr bwMode="auto">
          <a:xfrm>
            <a:off x="2905125" y="3705225"/>
            <a:ext cx="51435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448" name="Line 233"/>
          <p:cNvSpPr>
            <a:spLocks noChangeShapeType="1"/>
          </p:cNvSpPr>
          <p:nvPr/>
        </p:nvSpPr>
        <p:spPr bwMode="auto">
          <a:xfrm>
            <a:off x="7116763" y="3857625"/>
            <a:ext cx="51435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8634" name="Rectangle 234"/>
          <p:cNvSpPr>
            <a:spLocks noChangeArrowheads="1"/>
          </p:cNvSpPr>
          <p:nvPr/>
        </p:nvSpPr>
        <p:spPr bwMode="auto">
          <a:xfrm>
            <a:off x="2711450" y="3613150"/>
            <a:ext cx="244475" cy="155575"/>
          </a:xfrm>
          <a:prstGeom prst="rect">
            <a:avLst/>
          </a:prstGeom>
          <a:solidFill>
            <a:schemeClr val="accent1"/>
          </a:solidFill>
          <a:ln w="9525">
            <a:solidFill>
              <a:srgbClr val="0066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358635" name="Rectangle 235"/>
          <p:cNvSpPr>
            <a:spLocks noChangeArrowheads="1"/>
          </p:cNvSpPr>
          <p:nvPr/>
        </p:nvSpPr>
        <p:spPr bwMode="auto">
          <a:xfrm>
            <a:off x="2381250" y="3846513"/>
            <a:ext cx="244475" cy="155575"/>
          </a:xfrm>
          <a:prstGeom prst="rect">
            <a:avLst/>
          </a:prstGeom>
          <a:solidFill>
            <a:schemeClr val="accent1"/>
          </a:solidFill>
          <a:ln w="9525">
            <a:solidFill>
              <a:srgbClr val="0066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358636" name="Text Box 236"/>
          <p:cNvSpPr txBox="1">
            <a:spLocks noChangeArrowheads="1"/>
          </p:cNvSpPr>
          <p:nvPr/>
        </p:nvSpPr>
        <p:spPr bwMode="auto">
          <a:xfrm>
            <a:off x="1757363" y="3736975"/>
            <a:ext cx="612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solidFill>
                  <a:srgbClr val="006600"/>
                </a:solidFill>
                <a:ea typeface="MS PGothic" panose="020B0600070205080204" pitchFamily="34" charset="-128"/>
              </a:rPr>
              <a:t>copy</a:t>
            </a:r>
          </a:p>
        </p:txBody>
      </p:sp>
      <p:sp>
        <p:nvSpPr>
          <p:cNvPr id="358637" name="Text Box 237"/>
          <p:cNvSpPr txBox="1">
            <a:spLocks noChangeArrowheads="1"/>
          </p:cNvSpPr>
          <p:nvPr/>
        </p:nvSpPr>
        <p:spPr bwMode="auto">
          <a:xfrm>
            <a:off x="3724275" y="4805363"/>
            <a:ext cx="1768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i="1">
                <a:solidFill>
                  <a:srgbClr val="006600"/>
                </a:solidFill>
                <a:ea typeface="MS PGothic" panose="020B0600070205080204" pitchFamily="34" charset="-128"/>
              </a:rPr>
              <a:t>free buffer space!</a:t>
            </a:r>
          </a:p>
        </p:txBody>
      </p:sp>
      <p:grpSp>
        <p:nvGrpSpPr>
          <p:cNvPr id="9" name="Group 240"/>
          <p:cNvGrpSpPr>
            <a:grpSpLocks/>
          </p:cNvGrpSpPr>
          <p:nvPr/>
        </p:nvGrpSpPr>
        <p:grpSpPr bwMode="auto">
          <a:xfrm>
            <a:off x="1376363" y="3300413"/>
            <a:ext cx="947737" cy="869950"/>
            <a:chOff x="3283" y="2142"/>
            <a:chExt cx="597" cy="548"/>
          </a:xfrm>
        </p:grpSpPr>
        <p:grpSp>
          <p:nvGrpSpPr>
            <p:cNvPr id="17545" name="Group 241"/>
            <p:cNvGrpSpPr>
              <a:grpSpLocks/>
            </p:cNvGrpSpPr>
            <p:nvPr/>
          </p:nvGrpSpPr>
          <p:grpSpPr bwMode="auto">
            <a:xfrm>
              <a:off x="3283" y="2387"/>
              <a:ext cx="597" cy="303"/>
              <a:chOff x="990" y="4570"/>
              <a:chExt cx="597" cy="380"/>
            </a:xfrm>
          </p:grpSpPr>
          <p:pic>
            <p:nvPicPr>
              <p:cNvPr id="17548" name="Picture 2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 y="4570"/>
                <a:ext cx="597"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49" name="Rectangle 243"/>
              <p:cNvSpPr>
                <a:spLocks noChangeArrowheads="1"/>
              </p:cNvSpPr>
              <p:nvPr/>
            </p:nvSpPr>
            <p:spPr bwMode="auto">
              <a:xfrm>
                <a:off x="1124" y="4679"/>
                <a:ext cx="360" cy="14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7546" name="Text Box 244"/>
            <p:cNvSpPr txBox="1">
              <a:spLocks noChangeArrowheads="1"/>
            </p:cNvSpPr>
            <p:nvPr/>
          </p:nvSpPr>
          <p:spPr bwMode="auto">
            <a:xfrm>
              <a:off x="3343" y="2461"/>
              <a:ext cx="479"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1200" b="1" i="1">
                  <a:solidFill>
                    <a:schemeClr val="accent2"/>
                  </a:solidFill>
                  <a:latin typeface="Comic Sans MS" panose="030F0702030302020204" pitchFamily="66" charset="0"/>
                  <a:ea typeface="MS PGothic" panose="020B0600070205080204" pitchFamily="34" charset="-128"/>
                </a:rPr>
                <a:t>timeout</a:t>
              </a:r>
            </a:p>
          </p:txBody>
        </p:sp>
        <p:pic>
          <p:nvPicPr>
            <p:cNvPr id="17547" name="Picture 24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419" y="2142"/>
              <a:ext cx="26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58646" name="Line 246"/>
          <p:cNvSpPr>
            <a:spLocks noChangeShapeType="1"/>
          </p:cNvSpPr>
          <p:nvPr/>
        </p:nvSpPr>
        <p:spPr bwMode="auto">
          <a:xfrm>
            <a:off x="5092700" y="1244600"/>
            <a:ext cx="0" cy="1716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47" name="Line 247"/>
          <p:cNvSpPr>
            <a:spLocks noChangeShapeType="1"/>
          </p:cNvSpPr>
          <p:nvPr/>
        </p:nvSpPr>
        <p:spPr bwMode="auto">
          <a:xfrm rot="5400000">
            <a:off x="5985669" y="2067719"/>
            <a:ext cx="0" cy="17986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48" name="Text Box 248"/>
          <p:cNvSpPr txBox="1">
            <a:spLocks noChangeArrowheads="1"/>
          </p:cNvSpPr>
          <p:nvPr/>
        </p:nvSpPr>
        <p:spPr bwMode="auto">
          <a:xfrm>
            <a:off x="4664075" y="1303338"/>
            <a:ext cx="4603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ea typeface="MS PGothic" panose="020B0600070205080204" pitchFamily="34" charset="-128"/>
                <a:cs typeface="Arial" panose="020B0604020202020204" pitchFamily="34" charset="0"/>
              </a:rPr>
              <a:t>R/2</a:t>
            </a:r>
          </a:p>
        </p:txBody>
      </p:sp>
      <p:sp>
        <p:nvSpPr>
          <p:cNvPr id="358649" name="Line 249"/>
          <p:cNvSpPr>
            <a:spLocks noChangeShapeType="1"/>
          </p:cNvSpPr>
          <p:nvPr/>
        </p:nvSpPr>
        <p:spPr bwMode="auto">
          <a:xfrm rot="5400000">
            <a:off x="6435725" y="114300"/>
            <a:ext cx="0" cy="26987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51" name="Text Box 251"/>
          <p:cNvSpPr txBox="1">
            <a:spLocks noChangeArrowheads="1"/>
          </p:cNvSpPr>
          <p:nvPr/>
        </p:nvSpPr>
        <p:spPr bwMode="auto">
          <a:xfrm>
            <a:off x="6450013" y="2919413"/>
            <a:ext cx="4603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ea typeface="MS PGothic" panose="020B0600070205080204" pitchFamily="34" charset="-128"/>
                <a:cs typeface="Arial" panose="020B0604020202020204" pitchFamily="34" charset="0"/>
              </a:rPr>
              <a:t>R/2</a:t>
            </a:r>
          </a:p>
        </p:txBody>
      </p:sp>
      <p:grpSp>
        <p:nvGrpSpPr>
          <p:cNvPr id="11" name="Group 253"/>
          <p:cNvGrpSpPr>
            <a:grpSpLocks/>
          </p:cNvGrpSpPr>
          <p:nvPr/>
        </p:nvGrpSpPr>
        <p:grpSpPr bwMode="auto">
          <a:xfrm>
            <a:off x="5656263" y="2954338"/>
            <a:ext cx="427037" cy="366712"/>
            <a:chOff x="3655" y="1791"/>
            <a:chExt cx="269" cy="231"/>
          </a:xfrm>
        </p:grpSpPr>
        <p:sp>
          <p:nvSpPr>
            <p:cNvPr id="17543" name="Text Box 254"/>
            <p:cNvSpPr txBox="1">
              <a:spLocks noChangeArrowheads="1"/>
            </p:cNvSpPr>
            <p:nvPr/>
          </p:nvSpPr>
          <p:spPr bwMode="auto">
            <a:xfrm>
              <a:off x="3655" y="1791"/>
              <a:ext cx="26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Symbol" panose="05050102010706020507" pitchFamily="18" charset="2"/>
                  <a:ea typeface="MS PGothic" panose="020B0600070205080204" pitchFamily="34" charset="-128"/>
                  <a:cs typeface="Arial" panose="020B0604020202020204" pitchFamily="34" charset="0"/>
                </a:rPr>
                <a:t>l</a:t>
              </a:r>
              <a:r>
                <a:rPr lang="en-US" altLang="zh-CN" baseline="-25000">
                  <a:ea typeface="MS PGothic" panose="020B0600070205080204" pitchFamily="34" charset="-128"/>
                  <a:cs typeface="Arial" panose="020B0604020202020204" pitchFamily="34" charset="0"/>
                </a:rPr>
                <a:t>in</a:t>
              </a:r>
            </a:p>
          </p:txBody>
        </p:sp>
        <p:sp>
          <p:nvSpPr>
            <p:cNvPr id="17544" name="Line 255"/>
            <p:cNvSpPr>
              <a:spLocks noChangeShapeType="1"/>
            </p:cNvSpPr>
            <p:nvPr/>
          </p:nvSpPr>
          <p:spPr bwMode="auto">
            <a:xfrm flipV="1">
              <a:off x="3810" y="1846"/>
              <a:ext cx="24" cy="2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58656" name="Text Box 256"/>
          <p:cNvSpPr txBox="1">
            <a:spLocks noChangeArrowheads="1"/>
          </p:cNvSpPr>
          <p:nvPr/>
        </p:nvSpPr>
        <p:spPr bwMode="auto">
          <a:xfrm rot="-5400000">
            <a:off x="4475163" y="2027237"/>
            <a:ext cx="6175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Symbol" panose="05050102010706020507" pitchFamily="18" charset="2"/>
                <a:ea typeface="MS PGothic" panose="020B0600070205080204" pitchFamily="34" charset="-128"/>
                <a:cs typeface="Arial" panose="020B0604020202020204" pitchFamily="34" charset="0"/>
              </a:rPr>
              <a:t>l</a:t>
            </a:r>
            <a:r>
              <a:rPr lang="en-US" altLang="zh-CN" baseline="-25000">
                <a:ea typeface="MS PGothic" panose="020B0600070205080204" pitchFamily="34" charset="-128"/>
                <a:cs typeface="Arial" panose="020B0604020202020204" pitchFamily="34" charset="0"/>
              </a:rPr>
              <a:t>out</a:t>
            </a:r>
          </a:p>
        </p:txBody>
      </p:sp>
      <p:sp>
        <p:nvSpPr>
          <p:cNvPr id="358657" name="Line 257"/>
          <p:cNvSpPr>
            <a:spLocks noChangeShapeType="1"/>
          </p:cNvSpPr>
          <p:nvPr/>
        </p:nvSpPr>
        <p:spPr bwMode="auto">
          <a:xfrm rot="10800000" flipH="1">
            <a:off x="5051425" y="1463675"/>
            <a:ext cx="1617663" cy="1524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 name="Group 262"/>
          <p:cNvGrpSpPr>
            <a:grpSpLocks/>
          </p:cNvGrpSpPr>
          <p:nvPr/>
        </p:nvGrpSpPr>
        <p:grpSpPr bwMode="auto">
          <a:xfrm>
            <a:off x="6646863" y="1479550"/>
            <a:ext cx="2260600" cy="1479550"/>
            <a:chOff x="4187" y="932"/>
            <a:chExt cx="1424" cy="932"/>
          </a:xfrm>
        </p:grpSpPr>
        <p:sp>
          <p:nvSpPr>
            <p:cNvPr id="17539" name="Line 250"/>
            <p:cNvSpPr>
              <a:spLocks noChangeShapeType="1"/>
            </p:cNvSpPr>
            <p:nvPr/>
          </p:nvSpPr>
          <p:spPr bwMode="auto">
            <a:xfrm rot="10800000">
              <a:off x="4196" y="932"/>
              <a:ext cx="0" cy="93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40" name="Oval 258"/>
            <p:cNvSpPr>
              <a:spLocks noChangeArrowheads="1"/>
            </p:cNvSpPr>
            <p:nvPr/>
          </p:nvSpPr>
          <p:spPr bwMode="auto">
            <a:xfrm>
              <a:off x="4187" y="1026"/>
              <a:ext cx="56" cy="56"/>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41" name="Text Box 259"/>
            <p:cNvSpPr txBox="1">
              <a:spLocks noChangeArrowheads="1"/>
            </p:cNvSpPr>
            <p:nvPr/>
          </p:nvSpPr>
          <p:spPr bwMode="auto">
            <a:xfrm>
              <a:off x="4426" y="1106"/>
              <a:ext cx="1185"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ea typeface="MS PGothic" panose="020B0600070205080204" pitchFamily="34" charset="-128"/>
                </a:rPr>
                <a:t>when sending at R/2, some packets are retransmissions including duplicated that are delivered!</a:t>
              </a:r>
            </a:p>
          </p:txBody>
        </p:sp>
        <p:sp>
          <p:nvSpPr>
            <p:cNvPr id="17542" name="Line 260"/>
            <p:cNvSpPr>
              <a:spLocks noChangeShapeType="1"/>
            </p:cNvSpPr>
            <p:nvPr/>
          </p:nvSpPr>
          <p:spPr bwMode="auto">
            <a:xfrm flipH="1" flipV="1">
              <a:off x="4201" y="1033"/>
              <a:ext cx="245" cy="1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358661" name="Freeform 261"/>
          <p:cNvSpPr>
            <a:spLocks/>
          </p:cNvSpPr>
          <p:nvPr/>
        </p:nvSpPr>
        <p:spPr bwMode="auto">
          <a:xfrm>
            <a:off x="5089525" y="1571625"/>
            <a:ext cx="2535238" cy="1382713"/>
          </a:xfrm>
          <a:custGeom>
            <a:avLst/>
            <a:gdLst>
              <a:gd name="T0" fmla="*/ 0 w 1597"/>
              <a:gd name="T1" fmla="*/ 2147483646 h 871"/>
              <a:gd name="T2" fmla="*/ 2147483646 w 1597"/>
              <a:gd name="T3" fmla="*/ 2147483646 h 871"/>
              <a:gd name="T4" fmla="*/ 2147483646 w 1597"/>
              <a:gd name="T5" fmla="*/ 2147483646 h 871"/>
              <a:gd name="T6" fmla="*/ 2147483646 w 1597"/>
              <a:gd name="T7" fmla="*/ 2147483646 h 871"/>
              <a:gd name="T8" fmla="*/ 0 60000 65536"/>
              <a:gd name="T9" fmla="*/ 0 60000 65536"/>
              <a:gd name="T10" fmla="*/ 0 60000 65536"/>
              <a:gd name="T11" fmla="*/ 0 60000 65536"/>
              <a:gd name="T12" fmla="*/ 0 w 1597"/>
              <a:gd name="T13" fmla="*/ 0 h 871"/>
              <a:gd name="T14" fmla="*/ 1597 w 1597"/>
              <a:gd name="T15" fmla="*/ 871 h 871"/>
            </a:gdLst>
            <a:ahLst/>
            <a:cxnLst>
              <a:cxn ang="T8">
                <a:pos x="T0" y="T1"/>
              </a:cxn>
              <a:cxn ang="T9">
                <a:pos x="T2" y="T3"/>
              </a:cxn>
              <a:cxn ang="T10">
                <a:pos x="T4" y="T5"/>
              </a:cxn>
              <a:cxn ang="T11">
                <a:pos x="T6" y="T7"/>
              </a:cxn>
            </a:cxnLst>
            <a:rect l="T12" t="T13" r="T14" b="T15"/>
            <a:pathLst>
              <a:path w="1597" h="871">
                <a:moveTo>
                  <a:pt x="0" y="871"/>
                </a:moveTo>
                <a:cubicBezTo>
                  <a:pt x="166" y="737"/>
                  <a:pt x="664" y="154"/>
                  <a:pt x="994" y="66"/>
                </a:cubicBezTo>
                <a:cubicBezTo>
                  <a:pt x="1172" y="20"/>
                  <a:pt x="1158" y="4"/>
                  <a:pt x="1466" y="2"/>
                </a:cubicBezTo>
                <a:cubicBezTo>
                  <a:pt x="1596" y="0"/>
                  <a:pt x="1570" y="3"/>
                  <a:pt x="1597" y="3"/>
                </a:cubicBezTo>
              </a:path>
            </a:pathLst>
          </a:custGeom>
          <a:noFill/>
          <a:ln w="28575" cap="flat" cmpd="sng">
            <a:solidFill>
              <a:srgbClr val="CC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7464" name="Freeform 264"/>
          <p:cNvSpPr>
            <a:spLocks/>
          </p:cNvSpPr>
          <p:nvPr/>
        </p:nvSpPr>
        <p:spPr bwMode="auto">
          <a:xfrm>
            <a:off x="6937375" y="4981575"/>
            <a:ext cx="250825" cy="1212850"/>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p:spPr>
        <p:txBody>
          <a:bodyPr/>
          <a:lstStyle/>
          <a:p>
            <a:endParaRPr lang="zh-CN" altLang="en-US"/>
          </a:p>
        </p:txBody>
      </p:sp>
      <p:sp>
        <p:nvSpPr>
          <p:cNvPr id="17465" name="Freeform 267"/>
          <p:cNvSpPr>
            <a:spLocks/>
          </p:cNvSpPr>
          <p:nvPr/>
        </p:nvSpPr>
        <p:spPr bwMode="auto">
          <a:xfrm>
            <a:off x="7416800" y="3676650"/>
            <a:ext cx="250825" cy="1212850"/>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p:spPr>
        <p:txBody>
          <a:bodyPr/>
          <a:lstStyle/>
          <a:p>
            <a:endParaRPr lang="zh-CN" altLang="en-US"/>
          </a:p>
        </p:txBody>
      </p:sp>
      <p:sp>
        <p:nvSpPr>
          <p:cNvPr id="17466" name="Freeform 270"/>
          <p:cNvSpPr>
            <a:spLocks/>
          </p:cNvSpPr>
          <p:nvPr/>
        </p:nvSpPr>
        <p:spPr bwMode="auto">
          <a:xfrm flipH="1">
            <a:off x="1066800" y="4667250"/>
            <a:ext cx="250825" cy="1201738"/>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p:spPr>
        <p:txBody>
          <a:bodyPr/>
          <a:lstStyle/>
          <a:p>
            <a:endParaRPr lang="zh-CN" altLang="en-US"/>
          </a:p>
        </p:txBody>
      </p:sp>
      <p:sp>
        <p:nvSpPr>
          <p:cNvPr id="17467" name="Text Box 275"/>
          <p:cNvSpPr txBox="1">
            <a:spLocks noChangeArrowheads="1"/>
          </p:cNvSpPr>
          <p:nvPr/>
        </p:nvSpPr>
        <p:spPr bwMode="auto">
          <a:xfrm>
            <a:off x="1168400" y="6073775"/>
            <a:ext cx="877888"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solidFill>
                  <a:schemeClr val="tx2"/>
                </a:solidFill>
                <a:ea typeface="MS PGothic" panose="020B0600070205080204" pitchFamily="34" charset="-128"/>
              </a:rPr>
              <a:t>Host B</a:t>
            </a:r>
            <a:endParaRPr lang="en-US" altLang="zh-CN" sz="1600">
              <a:solidFill>
                <a:schemeClr val="tx2"/>
              </a:solidFill>
              <a:latin typeface="Comic Sans MS" panose="030F0702030302020204" pitchFamily="66" charset="0"/>
              <a:ea typeface="MS PGothic" panose="020B0600070205080204" pitchFamily="34" charset="-128"/>
            </a:endParaRPr>
          </a:p>
        </p:txBody>
      </p:sp>
      <p:sp>
        <p:nvSpPr>
          <p:cNvPr id="17468" name="Rectangle 281"/>
          <p:cNvSpPr>
            <a:spLocks noChangeArrowheads="1"/>
          </p:cNvSpPr>
          <p:nvPr/>
        </p:nvSpPr>
        <p:spPr bwMode="auto">
          <a:xfrm>
            <a:off x="377825" y="1039813"/>
            <a:ext cx="4310063" cy="191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spcBef>
                <a:spcPct val="20000"/>
              </a:spcBef>
              <a:buClr>
                <a:srgbClr val="000099"/>
              </a:buClr>
              <a:buSzPct val="65000"/>
              <a:buFont typeface="Wingdings" panose="05000000000000000000" pitchFamily="2" charset="2"/>
              <a:buNone/>
            </a:pPr>
            <a:r>
              <a:rPr lang="en-US" altLang="zh-CN" sz="2800" i="1">
                <a:solidFill>
                  <a:srgbClr val="000099"/>
                </a:solidFill>
                <a:latin typeface="Gill Sans MT" panose="020B0502020104020203" pitchFamily="34" charset="0"/>
                <a:ea typeface="MS PGothic" panose="020B0600070205080204" pitchFamily="34" charset="-128"/>
              </a:rPr>
              <a:t>Realistic: </a:t>
            </a:r>
            <a:r>
              <a:rPr lang="en-US" altLang="zh-CN" sz="2800" i="1">
                <a:solidFill>
                  <a:srgbClr val="CC0000"/>
                </a:solidFill>
                <a:latin typeface="Gill Sans MT" panose="020B0502020104020203" pitchFamily="34" charset="0"/>
                <a:ea typeface="MS PGothic" panose="020B0600070205080204" pitchFamily="34" charset="-128"/>
              </a:rPr>
              <a:t>duplicates</a:t>
            </a:r>
            <a:r>
              <a:rPr lang="en-US" altLang="zh-CN" sz="2400">
                <a:latin typeface="Gill Sans MT" panose="020B0502020104020203" pitchFamily="34" charset="0"/>
                <a:ea typeface="MS PGothic" panose="020B0600070205080204" pitchFamily="34" charset="-128"/>
              </a:rPr>
              <a:t> </a:t>
            </a:r>
          </a:p>
          <a:p>
            <a:pPr>
              <a:lnSpc>
                <a:spcPct val="85000"/>
              </a:lnSpc>
              <a:spcBef>
                <a:spcPct val="20000"/>
              </a:spcBef>
              <a:buClr>
                <a:srgbClr val="000099"/>
              </a:buClr>
              <a:buSzPct val="65000"/>
              <a:buFont typeface="Wingdings" panose="05000000000000000000" pitchFamily="2" charset="2"/>
              <a:buChar char="v"/>
            </a:pPr>
            <a:r>
              <a:rPr lang="en-US" altLang="zh-CN" sz="2000">
                <a:latin typeface="Gill Sans MT" panose="020B0502020104020203" pitchFamily="34" charset="0"/>
                <a:ea typeface="MS PGothic" panose="020B0600070205080204" pitchFamily="34" charset="-128"/>
              </a:rPr>
              <a:t>packets can be lost, dropped at router due  to full buffers</a:t>
            </a:r>
          </a:p>
          <a:p>
            <a:pPr>
              <a:lnSpc>
                <a:spcPct val="85000"/>
              </a:lnSpc>
              <a:spcBef>
                <a:spcPct val="20000"/>
              </a:spcBef>
              <a:buClr>
                <a:srgbClr val="000099"/>
              </a:buClr>
              <a:buSzPct val="65000"/>
              <a:buFont typeface="Wingdings" panose="05000000000000000000" pitchFamily="2" charset="2"/>
              <a:buChar char="v"/>
            </a:pPr>
            <a:r>
              <a:rPr lang="en-US" altLang="zh-CN" sz="2000">
                <a:latin typeface="Gill Sans MT" panose="020B0502020104020203" pitchFamily="34" charset="0"/>
                <a:ea typeface="MS PGothic" panose="020B0600070205080204" pitchFamily="34" charset="-128"/>
              </a:rPr>
              <a:t>sender times out prematurely, sending </a:t>
            </a:r>
            <a:r>
              <a:rPr lang="en-US" altLang="zh-CN" sz="2000" i="1">
                <a:solidFill>
                  <a:srgbClr val="000099"/>
                </a:solidFill>
                <a:latin typeface="Gill Sans MT" panose="020B0502020104020203" pitchFamily="34" charset="0"/>
                <a:ea typeface="MS PGothic" panose="020B0600070205080204" pitchFamily="34" charset="-128"/>
              </a:rPr>
              <a:t>two</a:t>
            </a:r>
            <a:r>
              <a:rPr lang="en-US" altLang="zh-CN" sz="2000" i="1">
                <a:latin typeface="Gill Sans MT" panose="020B0502020104020203" pitchFamily="34" charset="0"/>
                <a:ea typeface="MS PGothic" panose="020B0600070205080204" pitchFamily="34" charset="-128"/>
              </a:rPr>
              <a:t> </a:t>
            </a:r>
            <a:r>
              <a:rPr lang="en-US" altLang="zh-CN" sz="2000">
                <a:latin typeface="Gill Sans MT" panose="020B0502020104020203" pitchFamily="34" charset="0"/>
                <a:ea typeface="MS PGothic" panose="020B0600070205080204" pitchFamily="34" charset="-128"/>
              </a:rPr>
              <a:t>copies, both of which are delivered</a:t>
            </a:r>
          </a:p>
          <a:p>
            <a:pPr>
              <a:lnSpc>
                <a:spcPct val="85000"/>
              </a:lnSpc>
              <a:spcBef>
                <a:spcPct val="20000"/>
              </a:spcBef>
              <a:buClr>
                <a:srgbClr val="000099"/>
              </a:buClr>
              <a:buSzPct val="65000"/>
              <a:buFont typeface="Wingdings" panose="05000000000000000000" pitchFamily="2" charset="2"/>
              <a:buChar char="v"/>
            </a:pPr>
            <a:endParaRPr lang="zh-CN" altLang="en-US" sz="2800">
              <a:latin typeface="Gill Sans MT" panose="020B0502020104020203" pitchFamily="34" charset="0"/>
              <a:ea typeface="MS PGothic" panose="020B0600070205080204" pitchFamily="34" charset="-128"/>
            </a:endParaRPr>
          </a:p>
        </p:txBody>
      </p:sp>
      <p:sp>
        <p:nvSpPr>
          <p:cNvPr id="17469" name="Rectangle 287"/>
          <p:cNvSpPr>
            <a:spLocks noGrp="1" noChangeArrowheads="1"/>
          </p:cNvSpPr>
          <p:nvPr>
            <p:ph type="title"/>
          </p:nvPr>
        </p:nvSpPr>
        <p:spPr>
          <a:xfrm>
            <a:off x="330200" y="179388"/>
            <a:ext cx="7772400" cy="873125"/>
          </a:xfrm>
        </p:spPr>
        <p:txBody>
          <a:bodyPr/>
          <a:lstStyle/>
          <a:p>
            <a:r>
              <a:rPr lang="en-US" altLang="zh-CN" sz="3200" smtClean="0">
                <a:ea typeface="MS PGothic" panose="020B0600070205080204" pitchFamily="34" charset="-128"/>
              </a:rPr>
              <a:t>Causes/costs of congestion: scenario 2</a:t>
            </a:r>
            <a:r>
              <a:rPr lang="en-US" altLang="zh-CN" smtClean="0">
                <a:ea typeface="MS PGothic" panose="020B0600070205080204" pitchFamily="34" charset="-128"/>
              </a:rPr>
              <a:t> </a:t>
            </a:r>
          </a:p>
        </p:txBody>
      </p:sp>
      <p:grpSp>
        <p:nvGrpSpPr>
          <p:cNvPr id="17470" name="Group 288"/>
          <p:cNvGrpSpPr>
            <a:grpSpLocks/>
          </p:cNvGrpSpPr>
          <p:nvPr/>
        </p:nvGrpSpPr>
        <p:grpSpPr bwMode="auto">
          <a:xfrm>
            <a:off x="7553325" y="4564063"/>
            <a:ext cx="231775" cy="441325"/>
            <a:chOff x="4140" y="429"/>
            <a:chExt cx="1425" cy="2396"/>
          </a:xfrm>
        </p:grpSpPr>
        <p:sp>
          <p:nvSpPr>
            <p:cNvPr id="17507" name="Freeform 289"/>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08" name="Rectangle 290"/>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09" name="Freeform 291"/>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10" name="Freeform 292"/>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11" name="Rectangle 293"/>
            <p:cNvSpPr>
              <a:spLocks noChangeArrowheads="1"/>
            </p:cNvSpPr>
            <p:nvPr/>
          </p:nvSpPr>
          <p:spPr bwMode="auto">
            <a:xfrm>
              <a:off x="4208" y="696"/>
              <a:ext cx="595" cy="43"/>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7512" name="Group 294"/>
            <p:cNvGrpSpPr>
              <a:grpSpLocks/>
            </p:cNvGrpSpPr>
            <p:nvPr/>
          </p:nvGrpSpPr>
          <p:grpSpPr bwMode="auto">
            <a:xfrm>
              <a:off x="4749" y="668"/>
              <a:ext cx="581" cy="145"/>
              <a:chOff x="614" y="2568"/>
              <a:chExt cx="725" cy="139"/>
            </a:xfrm>
          </p:grpSpPr>
          <p:sp>
            <p:nvSpPr>
              <p:cNvPr id="17537" name="AutoShape 295"/>
              <p:cNvSpPr>
                <a:spLocks noChangeArrowheads="1"/>
              </p:cNvSpPr>
              <p:nvPr/>
            </p:nvSpPr>
            <p:spPr bwMode="auto">
              <a:xfrm>
                <a:off x="609" y="2570"/>
                <a:ext cx="731"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38" name="AutoShape 296"/>
              <p:cNvSpPr>
                <a:spLocks noChangeArrowheads="1"/>
              </p:cNvSpPr>
              <p:nvPr/>
            </p:nvSpPr>
            <p:spPr bwMode="auto">
              <a:xfrm>
                <a:off x="621" y="2587"/>
                <a:ext cx="70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7513" name="Rectangle 297"/>
            <p:cNvSpPr>
              <a:spLocks noChangeArrowheads="1"/>
            </p:cNvSpPr>
            <p:nvPr/>
          </p:nvSpPr>
          <p:spPr bwMode="auto">
            <a:xfrm>
              <a:off x="4228" y="1015"/>
              <a:ext cx="595" cy="52"/>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7514" name="Group 298"/>
            <p:cNvGrpSpPr>
              <a:grpSpLocks/>
            </p:cNvGrpSpPr>
            <p:nvPr/>
          </p:nvGrpSpPr>
          <p:grpSpPr bwMode="auto">
            <a:xfrm>
              <a:off x="4747" y="994"/>
              <a:ext cx="581" cy="134"/>
              <a:chOff x="614" y="2568"/>
              <a:chExt cx="725" cy="139"/>
            </a:xfrm>
          </p:grpSpPr>
          <p:sp>
            <p:nvSpPr>
              <p:cNvPr id="17535" name="AutoShape 299"/>
              <p:cNvSpPr>
                <a:spLocks noChangeArrowheads="1"/>
              </p:cNvSpPr>
              <p:nvPr/>
            </p:nvSpPr>
            <p:spPr bwMode="auto">
              <a:xfrm>
                <a:off x="612" y="2572"/>
                <a:ext cx="731"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36" name="AutoShape 300"/>
              <p:cNvSpPr>
                <a:spLocks noChangeArrowheads="1"/>
              </p:cNvSpPr>
              <p:nvPr/>
            </p:nvSpPr>
            <p:spPr bwMode="auto">
              <a:xfrm>
                <a:off x="624" y="2590"/>
                <a:ext cx="706" cy="9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7515" name="Rectangle 301"/>
            <p:cNvSpPr>
              <a:spLocks noChangeArrowheads="1"/>
            </p:cNvSpPr>
            <p:nvPr/>
          </p:nvSpPr>
          <p:spPr bwMode="auto">
            <a:xfrm>
              <a:off x="4218" y="1360"/>
              <a:ext cx="595" cy="43"/>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16" name="Rectangle 302"/>
            <p:cNvSpPr>
              <a:spLocks noChangeArrowheads="1"/>
            </p:cNvSpPr>
            <p:nvPr/>
          </p:nvSpPr>
          <p:spPr bwMode="auto">
            <a:xfrm>
              <a:off x="4228" y="1653"/>
              <a:ext cx="595" cy="52"/>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7517" name="Group 303"/>
            <p:cNvGrpSpPr>
              <a:grpSpLocks/>
            </p:cNvGrpSpPr>
            <p:nvPr/>
          </p:nvGrpSpPr>
          <p:grpSpPr bwMode="auto">
            <a:xfrm>
              <a:off x="4735" y="1627"/>
              <a:ext cx="582" cy="151"/>
              <a:chOff x="614" y="2568"/>
              <a:chExt cx="725" cy="139"/>
            </a:xfrm>
          </p:grpSpPr>
          <p:sp>
            <p:nvSpPr>
              <p:cNvPr id="17533" name="AutoShape 304"/>
              <p:cNvSpPr>
                <a:spLocks noChangeArrowheads="1"/>
              </p:cNvSpPr>
              <p:nvPr/>
            </p:nvSpPr>
            <p:spPr bwMode="auto">
              <a:xfrm>
                <a:off x="614" y="2568"/>
                <a:ext cx="730" cy="15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34" name="AutoShape 305"/>
              <p:cNvSpPr>
                <a:spLocks noChangeArrowheads="1"/>
              </p:cNvSpPr>
              <p:nvPr/>
            </p:nvSpPr>
            <p:spPr bwMode="auto">
              <a:xfrm>
                <a:off x="627" y="2584"/>
                <a:ext cx="70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7518" name="Freeform 306"/>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7519" name="Group 307"/>
            <p:cNvGrpSpPr>
              <a:grpSpLocks/>
            </p:cNvGrpSpPr>
            <p:nvPr/>
          </p:nvGrpSpPr>
          <p:grpSpPr bwMode="auto">
            <a:xfrm>
              <a:off x="4739" y="1327"/>
              <a:ext cx="582" cy="139"/>
              <a:chOff x="614" y="2568"/>
              <a:chExt cx="725" cy="139"/>
            </a:xfrm>
          </p:grpSpPr>
          <p:sp>
            <p:nvSpPr>
              <p:cNvPr id="17531" name="AutoShape 308"/>
              <p:cNvSpPr>
                <a:spLocks noChangeArrowheads="1"/>
              </p:cNvSpPr>
              <p:nvPr/>
            </p:nvSpPr>
            <p:spPr bwMode="auto">
              <a:xfrm>
                <a:off x="609" y="2566"/>
                <a:ext cx="730"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32" name="AutoShape 309"/>
              <p:cNvSpPr>
                <a:spLocks noChangeArrowheads="1"/>
              </p:cNvSpPr>
              <p:nvPr/>
            </p:nvSpPr>
            <p:spPr bwMode="auto">
              <a:xfrm>
                <a:off x="622" y="2584"/>
                <a:ext cx="705"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7520" name="Rectangle 310"/>
            <p:cNvSpPr>
              <a:spLocks noChangeArrowheads="1"/>
            </p:cNvSpPr>
            <p:nvPr/>
          </p:nvSpPr>
          <p:spPr bwMode="auto">
            <a:xfrm>
              <a:off x="5253" y="429"/>
              <a:ext cx="68" cy="2293"/>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21" name="Freeform 311"/>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22" name="Freeform 312"/>
            <p:cNvSpPr>
              <a:spLocks/>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23" name="Oval 313"/>
            <p:cNvSpPr>
              <a:spLocks noChangeArrowheads="1"/>
            </p:cNvSpPr>
            <p:nvPr/>
          </p:nvSpPr>
          <p:spPr bwMode="auto">
            <a:xfrm>
              <a:off x="5516" y="2610"/>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24" name="Freeform 314"/>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25" name="AutoShape 315"/>
            <p:cNvSpPr>
              <a:spLocks noChangeArrowheads="1"/>
            </p:cNvSpPr>
            <p:nvPr/>
          </p:nvSpPr>
          <p:spPr bwMode="auto">
            <a:xfrm>
              <a:off x="4140" y="2678"/>
              <a:ext cx="1201" cy="147"/>
            </a:xfrm>
            <a:prstGeom prst="roundRect">
              <a:avLst>
                <a:gd name="adj" fmla="val 50000"/>
              </a:avLst>
            </a:prstGeom>
            <a:solidFill>
              <a:srgbClr val="DDDDDD"/>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26" name="AutoShape 316"/>
            <p:cNvSpPr>
              <a:spLocks noChangeArrowheads="1"/>
            </p:cNvSpPr>
            <p:nvPr/>
          </p:nvSpPr>
          <p:spPr bwMode="auto">
            <a:xfrm>
              <a:off x="4208" y="2713"/>
              <a:ext cx="1064"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27" name="Oval 317"/>
            <p:cNvSpPr>
              <a:spLocks noChangeArrowheads="1"/>
            </p:cNvSpPr>
            <p:nvPr/>
          </p:nvSpPr>
          <p:spPr bwMode="auto">
            <a:xfrm>
              <a:off x="4306" y="2385"/>
              <a:ext cx="156"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28" name="Oval 318"/>
            <p:cNvSpPr>
              <a:spLocks noChangeArrowheads="1"/>
            </p:cNvSpPr>
            <p:nvPr/>
          </p:nvSpPr>
          <p:spPr bwMode="auto">
            <a:xfrm>
              <a:off x="4482" y="2385"/>
              <a:ext cx="166" cy="138"/>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17529" name="Oval 319"/>
            <p:cNvSpPr>
              <a:spLocks noChangeArrowheads="1"/>
            </p:cNvSpPr>
            <p:nvPr/>
          </p:nvSpPr>
          <p:spPr bwMode="auto">
            <a:xfrm>
              <a:off x="4657" y="2377"/>
              <a:ext cx="166" cy="147"/>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30" name="Rectangle 320"/>
            <p:cNvSpPr>
              <a:spLocks noChangeArrowheads="1"/>
            </p:cNvSpPr>
            <p:nvPr/>
          </p:nvSpPr>
          <p:spPr bwMode="auto">
            <a:xfrm>
              <a:off x="5057" y="1834"/>
              <a:ext cx="88" cy="758"/>
            </a:xfrm>
            <a:prstGeom prst="rect">
              <a:avLst/>
            </a:prstGeom>
            <a:solidFill>
              <a:srgbClr val="292929"/>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17471" name="Group 321"/>
          <p:cNvGrpSpPr>
            <a:grpSpLocks/>
          </p:cNvGrpSpPr>
          <p:nvPr/>
        </p:nvGrpSpPr>
        <p:grpSpPr bwMode="auto">
          <a:xfrm>
            <a:off x="7135813" y="5867400"/>
            <a:ext cx="231775" cy="441325"/>
            <a:chOff x="4140" y="429"/>
            <a:chExt cx="1425" cy="2396"/>
          </a:xfrm>
        </p:grpSpPr>
        <p:sp>
          <p:nvSpPr>
            <p:cNvPr id="17475" name="Freeform 322"/>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76" name="Rectangle 323"/>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477" name="Freeform 324"/>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78" name="Freeform 325"/>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79" name="Rectangle 326"/>
            <p:cNvSpPr>
              <a:spLocks noChangeArrowheads="1"/>
            </p:cNvSpPr>
            <p:nvPr/>
          </p:nvSpPr>
          <p:spPr bwMode="auto">
            <a:xfrm>
              <a:off x="4208" y="696"/>
              <a:ext cx="595" cy="43"/>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7480" name="Group 327"/>
            <p:cNvGrpSpPr>
              <a:grpSpLocks/>
            </p:cNvGrpSpPr>
            <p:nvPr/>
          </p:nvGrpSpPr>
          <p:grpSpPr bwMode="auto">
            <a:xfrm>
              <a:off x="4749" y="668"/>
              <a:ext cx="581" cy="145"/>
              <a:chOff x="614" y="2568"/>
              <a:chExt cx="725" cy="139"/>
            </a:xfrm>
          </p:grpSpPr>
          <p:sp>
            <p:nvSpPr>
              <p:cNvPr id="17505" name="AutoShape 328"/>
              <p:cNvSpPr>
                <a:spLocks noChangeArrowheads="1"/>
              </p:cNvSpPr>
              <p:nvPr/>
            </p:nvSpPr>
            <p:spPr bwMode="auto">
              <a:xfrm>
                <a:off x="609" y="2570"/>
                <a:ext cx="731"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06" name="AutoShape 329"/>
              <p:cNvSpPr>
                <a:spLocks noChangeArrowheads="1"/>
              </p:cNvSpPr>
              <p:nvPr/>
            </p:nvSpPr>
            <p:spPr bwMode="auto">
              <a:xfrm>
                <a:off x="621" y="2587"/>
                <a:ext cx="70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7481" name="Rectangle 330"/>
            <p:cNvSpPr>
              <a:spLocks noChangeArrowheads="1"/>
            </p:cNvSpPr>
            <p:nvPr/>
          </p:nvSpPr>
          <p:spPr bwMode="auto">
            <a:xfrm>
              <a:off x="4228" y="1015"/>
              <a:ext cx="595" cy="52"/>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7482" name="Group 331"/>
            <p:cNvGrpSpPr>
              <a:grpSpLocks/>
            </p:cNvGrpSpPr>
            <p:nvPr/>
          </p:nvGrpSpPr>
          <p:grpSpPr bwMode="auto">
            <a:xfrm>
              <a:off x="4747" y="994"/>
              <a:ext cx="581" cy="134"/>
              <a:chOff x="614" y="2568"/>
              <a:chExt cx="725" cy="139"/>
            </a:xfrm>
          </p:grpSpPr>
          <p:sp>
            <p:nvSpPr>
              <p:cNvPr id="17503" name="AutoShape 332"/>
              <p:cNvSpPr>
                <a:spLocks noChangeArrowheads="1"/>
              </p:cNvSpPr>
              <p:nvPr/>
            </p:nvSpPr>
            <p:spPr bwMode="auto">
              <a:xfrm>
                <a:off x="612" y="2572"/>
                <a:ext cx="731"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04" name="AutoShape 333"/>
              <p:cNvSpPr>
                <a:spLocks noChangeArrowheads="1"/>
              </p:cNvSpPr>
              <p:nvPr/>
            </p:nvSpPr>
            <p:spPr bwMode="auto">
              <a:xfrm>
                <a:off x="624" y="2590"/>
                <a:ext cx="706" cy="9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7483" name="Rectangle 334"/>
            <p:cNvSpPr>
              <a:spLocks noChangeArrowheads="1"/>
            </p:cNvSpPr>
            <p:nvPr/>
          </p:nvSpPr>
          <p:spPr bwMode="auto">
            <a:xfrm>
              <a:off x="4218" y="1360"/>
              <a:ext cx="595" cy="43"/>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484" name="Rectangle 335"/>
            <p:cNvSpPr>
              <a:spLocks noChangeArrowheads="1"/>
            </p:cNvSpPr>
            <p:nvPr/>
          </p:nvSpPr>
          <p:spPr bwMode="auto">
            <a:xfrm>
              <a:off x="4228" y="1653"/>
              <a:ext cx="595" cy="52"/>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7485" name="Group 336"/>
            <p:cNvGrpSpPr>
              <a:grpSpLocks/>
            </p:cNvGrpSpPr>
            <p:nvPr/>
          </p:nvGrpSpPr>
          <p:grpSpPr bwMode="auto">
            <a:xfrm>
              <a:off x="4735" y="1627"/>
              <a:ext cx="582" cy="151"/>
              <a:chOff x="614" y="2568"/>
              <a:chExt cx="725" cy="139"/>
            </a:xfrm>
          </p:grpSpPr>
          <p:sp>
            <p:nvSpPr>
              <p:cNvPr id="17501" name="AutoShape 337"/>
              <p:cNvSpPr>
                <a:spLocks noChangeArrowheads="1"/>
              </p:cNvSpPr>
              <p:nvPr/>
            </p:nvSpPr>
            <p:spPr bwMode="auto">
              <a:xfrm>
                <a:off x="614" y="2568"/>
                <a:ext cx="730" cy="15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02" name="AutoShape 338"/>
              <p:cNvSpPr>
                <a:spLocks noChangeArrowheads="1"/>
              </p:cNvSpPr>
              <p:nvPr/>
            </p:nvSpPr>
            <p:spPr bwMode="auto">
              <a:xfrm>
                <a:off x="627" y="2584"/>
                <a:ext cx="70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7486" name="Freeform 339"/>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7487" name="Group 340"/>
            <p:cNvGrpSpPr>
              <a:grpSpLocks/>
            </p:cNvGrpSpPr>
            <p:nvPr/>
          </p:nvGrpSpPr>
          <p:grpSpPr bwMode="auto">
            <a:xfrm>
              <a:off x="4739" y="1327"/>
              <a:ext cx="582" cy="139"/>
              <a:chOff x="614" y="2568"/>
              <a:chExt cx="725" cy="139"/>
            </a:xfrm>
          </p:grpSpPr>
          <p:sp>
            <p:nvSpPr>
              <p:cNvPr id="17499" name="AutoShape 341"/>
              <p:cNvSpPr>
                <a:spLocks noChangeArrowheads="1"/>
              </p:cNvSpPr>
              <p:nvPr/>
            </p:nvSpPr>
            <p:spPr bwMode="auto">
              <a:xfrm>
                <a:off x="609" y="2566"/>
                <a:ext cx="730"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500" name="AutoShape 342"/>
              <p:cNvSpPr>
                <a:spLocks noChangeArrowheads="1"/>
              </p:cNvSpPr>
              <p:nvPr/>
            </p:nvSpPr>
            <p:spPr bwMode="auto">
              <a:xfrm>
                <a:off x="622" y="2584"/>
                <a:ext cx="705"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7488" name="Rectangle 343"/>
            <p:cNvSpPr>
              <a:spLocks noChangeArrowheads="1"/>
            </p:cNvSpPr>
            <p:nvPr/>
          </p:nvSpPr>
          <p:spPr bwMode="auto">
            <a:xfrm>
              <a:off x="5253" y="429"/>
              <a:ext cx="68" cy="2293"/>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489" name="Freeform 344"/>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90" name="Freeform 345"/>
            <p:cNvSpPr>
              <a:spLocks/>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91" name="Oval 346"/>
            <p:cNvSpPr>
              <a:spLocks noChangeArrowheads="1"/>
            </p:cNvSpPr>
            <p:nvPr/>
          </p:nvSpPr>
          <p:spPr bwMode="auto">
            <a:xfrm>
              <a:off x="5516" y="2610"/>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492" name="Freeform 347"/>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93" name="AutoShape 348"/>
            <p:cNvSpPr>
              <a:spLocks noChangeArrowheads="1"/>
            </p:cNvSpPr>
            <p:nvPr/>
          </p:nvSpPr>
          <p:spPr bwMode="auto">
            <a:xfrm>
              <a:off x="4140" y="2678"/>
              <a:ext cx="1201" cy="147"/>
            </a:xfrm>
            <a:prstGeom prst="roundRect">
              <a:avLst>
                <a:gd name="adj" fmla="val 50000"/>
              </a:avLst>
            </a:prstGeom>
            <a:solidFill>
              <a:srgbClr val="DDDDDD"/>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494" name="AutoShape 349"/>
            <p:cNvSpPr>
              <a:spLocks noChangeArrowheads="1"/>
            </p:cNvSpPr>
            <p:nvPr/>
          </p:nvSpPr>
          <p:spPr bwMode="auto">
            <a:xfrm>
              <a:off x="4208" y="2713"/>
              <a:ext cx="1064"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495" name="Oval 350"/>
            <p:cNvSpPr>
              <a:spLocks noChangeArrowheads="1"/>
            </p:cNvSpPr>
            <p:nvPr/>
          </p:nvSpPr>
          <p:spPr bwMode="auto">
            <a:xfrm>
              <a:off x="4306" y="2385"/>
              <a:ext cx="156"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496" name="Oval 351"/>
            <p:cNvSpPr>
              <a:spLocks noChangeArrowheads="1"/>
            </p:cNvSpPr>
            <p:nvPr/>
          </p:nvSpPr>
          <p:spPr bwMode="auto">
            <a:xfrm>
              <a:off x="4482" y="2385"/>
              <a:ext cx="166" cy="138"/>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17497" name="Oval 352"/>
            <p:cNvSpPr>
              <a:spLocks noChangeArrowheads="1"/>
            </p:cNvSpPr>
            <p:nvPr/>
          </p:nvSpPr>
          <p:spPr bwMode="auto">
            <a:xfrm>
              <a:off x="4657" y="2377"/>
              <a:ext cx="166" cy="147"/>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7498" name="Rectangle 353"/>
            <p:cNvSpPr>
              <a:spLocks noChangeArrowheads="1"/>
            </p:cNvSpPr>
            <p:nvPr/>
          </p:nvSpPr>
          <p:spPr bwMode="auto">
            <a:xfrm>
              <a:off x="5057" y="1834"/>
              <a:ext cx="88" cy="758"/>
            </a:xfrm>
            <a:prstGeom prst="rect">
              <a:avLst/>
            </a:prstGeom>
            <a:solidFill>
              <a:srgbClr val="292929"/>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17472" name="Group 354"/>
          <p:cNvGrpSpPr>
            <a:grpSpLocks/>
          </p:cNvGrpSpPr>
          <p:nvPr/>
        </p:nvGrpSpPr>
        <p:grpSpPr bwMode="auto">
          <a:xfrm>
            <a:off x="661988" y="5605463"/>
            <a:ext cx="525462" cy="434975"/>
            <a:chOff x="-44" y="1473"/>
            <a:chExt cx="981" cy="1105"/>
          </a:xfrm>
        </p:grpSpPr>
        <p:pic>
          <p:nvPicPr>
            <p:cNvPr id="17473" name="Picture 35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74" name="Freeform 356"/>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8634"/>
                                        </p:tgtEl>
                                        <p:attrNameLst>
                                          <p:attrName>style.visibility</p:attrName>
                                        </p:attrNameLst>
                                      </p:cBhvr>
                                      <p:to>
                                        <p:strVal val="visible"/>
                                      </p:to>
                                    </p:set>
                                    <p:animEffect transition="in" filter="dissolve">
                                      <p:cBhvr>
                                        <p:cTn id="7" dur="500"/>
                                        <p:tgtEl>
                                          <p:spTgt spid="358634"/>
                                        </p:tgtEl>
                                      </p:cBhvr>
                                    </p:animEffect>
                                  </p:childTnLst>
                                </p:cTn>
                              </p:par>
                            </p:childTnLst>
                          </p:cTn>
                        </p:par>
                        <p:par>
                          <p:cTn id="8" fill="hold" nodeType="afterGroup">
                            <p:stCondLst>
                              <p:cond delay="500"/>
                            </p:stCondLst>
                            <p:childTnLst>
                              <p:par>
                                <p:cTn id="9" presetID="42" presetClass="path" presetSubtype="0" accel="50000" decel="50000" fill="hold" grpId="1" nodeType="afterEffect">
                                  <p:stCondLst>
                                    <p:cond delay="0"/>
                                  </p:stCondLst>
                                  <p:childTnLst>
                                    <p:animMotion origin="layout" path="M -0.00017 0.00255 L -5.55556E-7 0.03542 " pathEditMode="relative" rAng="0" ptsTypes="AA">
                                      <p:cBhvr>
                                        <p:cTn id="10" dur="2000" fill="hold"/>
                                        <p:tgtEl>
                                          <p:spTgt spid="358634"/>
                                        </p:tgtEl>
                                        <p:attrNameLst>
                                          <p:attrName>ppt_x</p:attrName>
                                          <p:attrName>ppt_y</p:attrName>
                                        </p:attrNameLst>
                                      </p:cBhvr>
                                      <p:rCtr x="0" y="1644"/>
                                    </p:animMotion>
                                  </p:childTnLst>
                                </p:cTn>
                              </p:par>
                            </p:childTnLst>
                          </p:cTn>
                        </p:par>
                        <p:par>
                          <p:cTn id="11" fill="hold" nodeType="afterGroup">
                            <p:stCondLst>
                              <p:cond delay="2500"/>
                            </p:stCondLst>
                            <p:childTnLst>
                              <p:par>
                                <p:cTn id="12" presetID="9" presetClass="entr" presetSubtype="0" fill="hold" grpId="0" nodeType="afterEffect">
                                  <p:stCondLst>
                                    <p:cond delay="0"/>
                                  </p:stCondLst>
                                  <p:childTnLst>
                                    <p:set>
                                      <p:cBhvr>
                                        <p:cTn id="13" dur="1" fill="hold">
                                          <p:stCondLst>
                                            <p:cond delay="0"/>
                                          </p:stCondLst>
                                        </p:cTn>
                                        <p:tgtEl>
                                          <p:spTgt spid="358635"/>
                                        </p:tgtEl>
                                        <p:attrNameLst>
                                          <p:attrName>style.visibility</p:attrName>
                                        </p:attrNameLst>
                                      </p:cBhvr>
                                      <p:to>
                                        <p:strVal val="visible"/>
                                      </p:to>
                                    </p:set>
                                    <p:animEffect transition="in" filter="dissolve">
                                      <p:cBhvr>
                                        <p:cTn id="14" dur="500"/>
                                        <p:tgtEl>
                                          <p:spTgt spid="358635"/>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358636"/>
                                        </p:tgtEl>
                                        <p:attrNameLst>
                                          <p:attrName>style.visibility</p:attrName>
                                        </p:attrNameLst>
                                      </p:cBhvr>
                                      <p:to>
                                        <p:strVal val="visible"/>
                                      </p:to>
                                    </p:set>
                                    <p:animEffect transition="in" filter="dissolve">
                                      <p:cBhvr>
                                        <p:cTn id="17" dur="500"/>
                                        <p:tgtEl>
                                          <p:spTgt spid="358636"/>
                                        </p:tgtEl>
                                      </p:cBhvr>
                                    </p:animEffect>
                                  </p:childTnLst>
                                </p:cTn>
                              </p:par>
                            </p:childTnLst>
                          </p:cTn>
                        </p:par>
                        <p:par>
                          <p:cTn id="18" fill="hold" nodeType="afterGroup">
                            <p:stCondLst>
                              <p:cond delay="3500"/>
                            </p:stCondLst>
                            <p:childTnLst>
                              <p:par>
                                <p:cTn id="19" presetID="0" presetClass="path" presetSubtype="0" accel="50000" decel="50000" fill="hold" grpId="2" nodeType="afterEffect">
                                  <p:stCondLst>
                                    <p:cond delay="0"/>
                                  </p:stCondLst>
                                  <p:childTnLst>
                                    <p:animMotion origin="layout" path="M -1.94444E-6 0.03542 L 0.0007 0.17802 L 0.08681 0.17894 L 0.04723 0.24191 L 0.19584 0.24191 " pathEditMode="relative" ptsTypes="AAAAA">
                                      <p:cBhvr>
                                        <p:cTn id="20" dur="2000" fill="hold"/>
                                        <p:tgtEl>
                                          <p:spTgt spid="358634"/>
                                        </p:tgtEl>
                                        <p:attrNameLst>
                                          <p:attrName>ppt_x</p:attrName>
                                          <p:attrName>ppt_y</p:attrName>
                                        </p:attrNameLst>
                                      </p:cBhvr>
                                    </p:animMotion>
                                  </p:childTnLst>
                                </p:cTn>
                              </p:par>
                              <p:par>
                                <p:cTn id="21" presetID="9" presetClass="exit" presetSubtype="0" fill="hold" grpId="1" nodeType="withEffect">
                                  <p:stCondLst>
                                    <p:cond delay="0"/>
                                  </p:stCondLst>
                                  <p:childTnLst>
                                    <p:animEffect transition="out" filter="dissolve">
                                      <p:cBhvr>
                                        <p:cTn id="22" dur="500"/>
                                        <p:tgtEl>
                                          <p:spTgt spid="358636"/>
                                        </p:tgtEl>
                                      </p:cBhvr>
                                    </p:animEffect>
                                    <p:set>
                                      <p:cBhvr>
                                        <p:cTn id="23" dur="1" fill="hold">
                                          <p:stCondLst>
                                            <p:cond delay="499"/>
                                          </p:stCondLst>
                                        </p:cTn>
                                        <p:tgtEl>
                                          <p:spTgt spid="358636"/>
                                        </p:tgtEl>
                                        <p:attrNameLst>
                                          <p:attrName>style.visibility</p:attrName>
                                        </p:attrNameLst>
                                      </p:cBhvr>
                                      <p:to>
                                        <p:strVal val="hidden"/>
                                      </p:to>
                                    </p:set>
                                  </p:childTnLst>
                                </p:cTn>
                              </p:par>
                            </p:childTnLst>
                          </p:cTn>
                        </p:par>
                        <p:par>
                          <p:cTn id="24" fill="hold" nodeType="afterGroup">
                            <p:stCondLst>
                              <p:cond delay="5500"/>
                            </p:stCondLst>
                            <p:childTnLst>
                              <p:par>
                                <p:cTn id="25" presetID="9" presetClass="entr" presetSubtype="0" fill="hold" grpId="0" nodeType="afterEffect">
                                  <p:stCondLst>
                                    <p:cond delay="0"/>
                                  </p:stCondLst>
                                  <p:childTnLst>
                                    <p:set>
                                      <p:cBhvr>
                                        <p:cTn id="26" dur="1" fill="hold">
                                          <p:stCondLst>
                                            <p:cond delay="0"/>
                                          </p:stCondLst>
                                        </p:cTn>
                                        <p:tgtEl>
                                          <p:spTgt spid="358637"/>
                                        </p:tgtEl>
                                        <p:attrNameLst>
                                          <p:attrName>style.visibility</p:attrName>
                                        </p:attrNameLst>
                                      </p:cBhvr>
                                      <p:to>
                                        <p:strVal val="visible"/>
                                      </p:to>
                                    </p:set>
                                    <p:animEffect transition="in" filter="dissolve">
                                      <p:cBhvr>
                                        <p:cTn id="27" dur="500"/>
                                        <p:tgtEl>
                                          <p:spTgt spid="358637"/>
                                        </p:tgtEl>
                                      </p:cBhvr>
                                    </p:animEffect>
                                  </p:childTnLst>
                                </p:cTn>
                              </p:par>
                            </p:childTnLst>
                          </p:cTn>
                        </p:par>
                        <p:par>
                          <p:cTn id="28" fill="hold" nodeType="afterGroup">
                            <p:stCondLst>
                              <p:cond delay="6000"/>
                            </p:stCondLst>
                            <p:childTnLst>
                              <p:par>
                                <p:cTn id="29" presetID="0" presetClass="path" presetSubtype="0" accel="50000" decel="50000" fill="hold" grpId="3" nodeType="afterEffect">
                                  <p:stCondLst>
                                    <p:cond delay="0"/>
                                  </p:stCondLst>
                                  <p:childTnLst>
                                    <p:animMotion origin="layout" path="M 0.19583 0.2419 L 0.23593 0.24144 " pathEditMode="relative" rAng="0" ptsTypes="AA">
                                      <p:cBhvr>
                                        <p:cTn id="30" dur="3000" fill="hold"/>
                                        <p:tgtEl>
                                          <p:spTgt spid="358634"/>
                                        </p:tgtEl>
                                        <p:attrNameLst>
                                          <p:attrName>ppt_x</p:attrName>
                                          <p:attrName>ppt_y</p:attrName>
                                        </p:attrNameLst>
                                      </p:cBhvr>
                                      <p:rCtr x="1997" y="-23"/>
                                    </p:animMotion>
                                  </p:childTnLst>
                                </p:cTn>
                              </p:par>
                            </p:childTnLst>
                          </p:cTn>
                        </p:par>
                        <p:par>
                          <p:cTn id="31" fill="hold" nodeType="afterGroup">
                            <p:stCondLst>
                              <p:cond delay="9000"/>
                            </p:stCondLst>
                            <p:childTnLst>
                              <p:par>
                                <p:cTn id="32" presetID="0" presetClass="path" presetSubtype="0" accel="50000" decel="50000" fill="hold" grpId="4" nodeType="afterEffect">
                                  <p:stCondLst>
                                    <p:cond delay="0"/>
                                  </p:stCondLst>
                                  <p:childTnLst>
                                    <p:animMotion origin="layout" path="M 0.23281 0.24075 L 0.30833 0.24075 L 0.34982 0.18056 " pathEditMode="relative" rAng="0" ptsTypes="AAA">
                                      <p:cBhvr>
                                        <p:cTn id="33" dur="2000" fill="hold"/>
                                        <p:tgtEl>
                                          <p:spTgt spid="358634"/>
                                        </p:tgtEl>
                                        <p:attrNameLst>
                                          <p:attrName>ppt_x</p:attrName>
                                          <p:attrName>ppt_y</p:attrName>
                                        </p:attrNameLst>
                                      </p:cBhvr>
                                      <p:rCtr x="5851" y="-3009"/>
                                    </p:animMotion>
                                  </p:childTnLst>
                                </p:cTn>
                              </p:par>
                              <p:par>
                                <p:cTn id="34" presetID="9" presetClass="exit" presetSubtype="0" fill="hold" grpId="1" nodeType="withEffect">
                                  <p:stCondLst>
                                    <p:cond delay="0"/>
                                  </p:stCondLst>
                                  <p:childTnLst>
                                    <p:animEffect transition="out" filter="dissolve">
                                      <p:cBhvr>
                                        <p:cTn id="35" dur="500"/>
                                        <p:tgtEl>
                                          <p:spTgt spid="358637"/>
                                        </p:tgtEl>
                                      </p:cBhvr>
                                    </p:animEffect>
                                    <p:set>
                                      <p:cBhvr>
                                        <p:cTn id="36" dur="1" fill="hold">
                                          <p:stCondLst>
                                            <p:cond delay="499"/>
                                          </p:stCondLst>
                                        </p:cTn>
                                        <p:tgtEl>
                                          <p:spTgt spid="358637"/>
                                        </p:tgtEl>
                                        <p:attrNameLst>
                                          <p:attrName>style.visibility</p:attrName>
                                        </p:attrNameLst>
                                      </p:cBhvr>
                                      <p:to>
                                        <p:strVal val="hidden"/>
                                      </p:to>
                                    </p:set>
                                  </p:childTnLst>
                                </p:cTn>
                              </p:par>
                            </p:childTnLst>
                          </p:cTn>
                        </p:par>
                        <p:par>
                          <p:cTn id="37" fill="hold" nodeType="afterGroup">
                            <p:stCondLst>
                              <p:cond delay="11000"/>
                            </p:stCondLst>
                            <p:childTnLst>
                              <p:par>
                                <p:cTn id="38" presetID="9" presetClass="entr" presetSubtype="0" fill="hold"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dissolve">
                                      <p:cBhvr>
                                        <p:cTn id="40" dur="500"/>
                                        <p:tgtEl>
                                          <p:spTgt spid="9"/>
                                        </p:tgtEl>
                                      </p:cBhvr>
                                    </p:animEffect>
                                  </p:childTnLst>
                                </p:cTn>
                              </p:par>
                            </p:childTnLst>
                          </p:cTn>
                        </p:par>
                        <p:par>
                          <p:cTn id="41" fill="hold" nodeType="afterGroup">
                            <p:stCondLst>
                              <p:cond delay="11500"/>
                            </p:stCondLst>
                            <p:childTnLst>
                              <p:par>
                                <p:cTn id="42" presetID="0" presetClass="path" presetSubtype="0" accel="50000" decel="50000" fill="hold" grpId="5" nodeType="afterEffect">
                                  <p:stCondLst>
                                    <p:cond delay="0"/>
                                  </p:stCondLst>
                                  <p:childTnLst>
                                    <p:animMotion origin="layout" path="M 0.34982 0.18056 L 0.3743 0.15278 L 0.46198 0.15278 L 0.46076 0.01621 " pathEditMode="relative" rAng="0" ptsTypes="AAAA">
                                      <p:cBhvr>
                                        <p:cTn id="43" dur="2000" fill="hold"/>
                                        <p:tgtEl>
                                          <p:spTgt spid="358634"/>
                                        </p:tgtEl>
                                        <p:attrNameLst>
                                          <p:attrName>ppt_x</p:attrName>
                                          <p:attrName>ppt_y</p:attrName>
                                        </p:attrNameLst>
                                      </p:cBhvr>
                                      <p:rCtr x="5608" y="-8218"/>
                                    </p:animMotion>
                                  </p:childTnLst>
                                </p:cTn>
                              </p:par>
                              <p:par>
                                <p:cTn id="44" presetID="9" presetClass="exit" presetSubtype="0" fill="hold" nodeType="withEffect">
                                  <p:stCondLst>
                                    <p:cond delay="0"/>
                                  </p:stCondLst>
                                  <p:childTnLst>
                                    <p:animEffect transition="out" filter="dissolve">
                                      <p:cBhvr>
                                        <p:cTn id="45" dur="500"/>
                                        <p:tgtEl>
                                          <p:spTgt spid="9"/>
                                        </p:tgtEl>
                                      </p:cBhvr>
                                    </p:animEffect>
                                    <p:set>
                                      <p:cBhvr>
                                        <p:cTn id="46" dur="1" fill="hold">
                                          <p:stCondLst>
                                            <p:cond delay="499"/>
                                          </p:stCondLst>
                                        </p:cTn>
                                        <p:tgtEl>
                                          <p:spTgt spid="9"/>
                                        </p:tgtEl>
                                        <p:attrNameLst>
                                          <p:attrName>style.visibility</p:attrName>
                                        </p:attrNameLst>
                                      </p:cBhvr>
                                      <p:to>
                                        <p:strVal val="hidden"/>
                                      </p:to>
                                    </p:set>
                                  </p:childTnLst>
                                </p:cTn>
                              </p:par>
                              <p:par>
                                <p:cTn id="47" presetID="0" presetClass="path" presetSubtype="0" accel="50000" decel="50000" fill="hold" grpId="1" nodeType="withEffect">
                                  <p:stCondLst>
                                    <p:cond delay="0"/>
                                  </p:stCondLst>
                                  <p:childTnLst>
                                    <p:animMotion origin="layout" path="M 4.44444E-6 -1.11111E-6 L 0.03542 -1.11111E-6 L 0.03785 0.14306 L 0.11719 0.14468 L 0.0842 0.20648 L 0.34271 0.20648 L 0.4099 0.1169 L 0.49635 0.11852 L 0.49635 -0.01805 " pathEditMode="relative" ptsTypes="AAAAAAAAA">
                                      <p:cBhvr>
                                        <p:cTn id="48" dur="2000" fill="hold"/>
                                        <p:tgtEl>
                                          <p:spTgt spid="358635"/>
                                        </p:tgtEl>
                                        <p:attrNameLst>
                                          <p:attrName>ppt_x</p:attrName>
                                          <p:attrName>ppt_y</p:attrName>
                                        </p:attrNameLst>
                                      </p:cBhvr>
                                    </p:animMotion>
                                  </p:childTnLst>
                                </p:cTn>
                              </p:par>
                            </p:childTnLst>
                          </p:cTn>
                        </p:par>
                        <p:par>
                          <p:cTn id="49" fill="hold" nodeType="afterGroup">
                            <p:stCondLst>
                              <p:cond delay="13500"/>
                            </p:stCondLst>
                            <p:childTnLst>
                              <p:par>
                                <p:cTn id="50" presetID="9" presetClass="exit" presetSubtype="0" fill="hold" grpId="6" nodeType="afterEffect">
                                  <p:stCondLst>
                                    <p:cond delay="0"/>
                                  </p:stCondLst>
                                  <p:childTnLst>
                                    <p:animEffect transition="out" filter="dissolve">
                                      <p:cBhvr>
                                        <p:cTn id="51" dur="500"/>
                                        <p:tgtEl>
                                          <p:spTgt spid="358634"/>
                                        </p:tgtEl>
                                      </p:cBhvr>
                                    </p:animEffect>
                                    <p:set>
                                      <p:cBhvr>
                                        <p:cTn id="52" dur="1" fill="hold">
                                          <p:stCondLst>
                                            <p:cond delay="499"/>
                                          </p:stCondLst>
                                        </p:cTn>
                                        <p:tgtEl>
                                          <p:spTgt spid="358634"/>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358646"/>
                                        </p:tgtEl>
                                        <p:attrNameLst>
                                          <p:attrName>style.visibility</p:attrName>
                                        </p:attrNameLst>
                                      </p:cBhvr>
                                      <p:to>
                                        <p:strVal val="visible"/>
                                      </p:to>
                                    </p:set>
                                    <p:animEffect transition="in" filter="dissolve">
                                      <p:cBhvr>
                                        <p:cTn id="57" dur="500"/>
                                        <p:tgtEl>
                                          <p:spTgt spid="358646"/>
                                        </p:tgtEl>
                                      </p:cBhvr>
                                    </p:animEffect>
                                  </p:childTnLst>
                                </p:cTn>
                              </p:par>
                              <p:par>
                                <p:cTn id="58" presetID="9" presetClass="entr" presetSubtype="0" fill="hold" nodeType="withEffect">
                                  <p:stCondLst>
                                    <p:cond delay="0"/>
                                  </p:stCondLst>
                                  <p:childTnLst>
                                    <p:set>
                                      <p:cBhvr>
                                        <p:cTn id="59" dur="1" fill="hold">
                                          <p:stCondLst>
                                            <p:cond delay="0"/>
                                          </p:stCondLst>
                                        </p:cTn>
                                        <p:tgtEl>
                                          <p:spTgt spid="358647"/>
                                        </p:tgtEl>
                                        <p:attrNameLst>
                                          <p:attrName>style.visibility</p:attrName>
                                        </p:attrNameLst>
                                      </p:cBhvr>
                                      <p:to>
                                        <p:strVal val="visible"/>
                                      </p:to>
                                    </p:set>
                                    <p:animEffect transition="in" filter="dissolve">
                                      <p:cBhvr>
                                        <p:cTn id="60" dur="500"/>
                                        <p:tgtEl>
                                          <p:spTgt spid="358647"/>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58648"/>
                                        </p:tgtEl>
                                        <p:attrNameLst>
                                          <p:attrName>style.visibility</p:attrName>
                                        </p:attrNameLst>
                                      </p:cBhvr>
                                      <p:to>
                                        <p:strVal val="visible"/>
                                      </p:to>
                                    </p:set>
                                    <p:animEffect transition="in" filter="dissolve">
                                      <p:cBhvr>
                                        <p:cTn id="63" dur="500"/>
                                        <p:tgtEl>
                                          <p:spTgt spid="358648"/>
                                        </p:tgtEl>
                                      </p:cBhvr>
                                    </p:animEffect>
                                  </p:childTnLst>
                                </p:cTn>
                              </p:par>
                              <p:par>
                                <p:cTn id="64" presetID="9" presetClass="entr" presetSubtype="0" fill="hold" nodeType="withEffect">
                                  <p:stCondLst>
                                    <p:cond delay="0"/>
                                  </p:stCondLst>
                                  <p:childTnLst>
                                    <p:set>
                                      <p:cBhvr>
                                        <p:cTn id="65" dur="1" fill="hold">
                                          <p:stCondLst>
                                            <p:cond delay="0"/>
                                          </p:stCondLst>
                                        </p:cTn>
                                        <p:tgtEl>
                                          <p:spTgt spid="358649"/>
                                        </p:tgtEl>
                                        <p:attrNameLst>
                                          <p:attrName>style.visibility</p:attrName>
                                        </p:attrNameLst>
                                      </p:cBhvr>
                                      <p:to>
                                        <p:strVal val="visible"/>
                                      </p:to>
                                    </p:set>
                                    <p:animEffect transition="in" filter="dissolve">
                                      <p:cBhvr>
                                        <p:cTn id="66" dur="500"/>
                                        <p:tgtEl>
                                          <p:spTgt spid="358649"/>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358651"/>
                                        </p:tgtEl>
                                        <p:attrNameLst>
                                          <p:attrName>style.visibility</p:attrName>
                                        </p:attrNameLst>
                                      </p:cBhvr>
                                      <p:to>
                                        <p:strVal val="visible"/>
                                      </p:to>
                                    </p:set>
                                    <p:animEffect transition="in" filter="dissolve">
                                      <p:cBhvr>
                                        <p:cTn id="69" dur="500"/>
                                        <p:tgtEl>
                                          <p:spTgt spid="358651"/>
                                        </p:tgtEl>
                                      </p:cBhvr>
                                    </p:animEffect>
                                  </p:childTnLst>
                                </p:cTn>
                              </p:par>
                              <p:par>
                                <p:cTn id="70" presetID="9" presetClass="entr" presetSubtype="0" fill="hold" nodeType="with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dissolve">
                                      <p:cBhvr>
                                        <p:cTn id="72" dur="500"/>
                                        <p:tgtEl>
                                          <p:spTgt spid="11"/>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358656"/>
                                        </p:tgtEl>
                                        <p:attrNameLst>
                                          <p:attrName>style.visibility</p:attrName>
                                        </p:attrNameLst>
                                      </p:cBhvr>
                                      <p:to>
                                        <p:strVal val="visible"/>
                                      </p:to>
                                    </p:set>
                                    <p:animEffect transition="in" filter="dissolve">
                                      <p:cBhvr>
                                        <p:cTn id="75" dur="500"/>
                                        <p:tgtEl>
                                          <p:spTgt spid="358656"/>
                                        </p:tgtEl>
                                      </p:cBhvr>
                                    </p:animEffect>
                                  </p:childTnLst>
                                </p:cTn>
                              </p:par>
                              <p:par>
                                <p:cTn id="76" presetID="9" presetClass="entr" presetSubtype="0" fill="hold" nodeType="withEffect">
                                  <p:stCondLst>
                                    <p:cond delay="0"/>
                                  </p:stCondLst>
                                  <p:childTnLst>
                                    <p:set>
                                      <p:cBhvr>
                                        <p:cTn id="77" dur="1" fill="hold">
                                          <p:stCondLst>
                                            <p:cond delay="0"/>
                                          </p:stCondLst>
                                        </p:cTn>
                                        <p:tgtEl>
                                          <p:spTgt spid="358657"/>
                                        </p:tgtEl>
                                        <p:attrNameLst>
                                          <p:attrName>style.visibility</p:attrName>
                                        </p:attrNameLst>
                                      </p:cBhvr>
                                      <p:to>
                                        <p:strVal val="visible"/>
                                      </p:to>
                                    </p:set>
                                    <p:animEffect transition="in" filter="dissolve">
                                      <p:cBhvr>
                                        <p:cTn id="78" dur="500"/>
                                        <p:tgtEl>
                                          <p:spTgt spid="358657"/>
                                        </p:tgtEl>
                                      </p:cBhvr>
                                    </p:animEffect>
                                  </p:childTnLst>
                                </p:cTn>
                              </p:par>
                              <p:par>
                                <p:cTn id="79" presetID="9" presetClass="entr" presetSubtype="0" fill="hold" nodeType="withEffect">
                                  <p:stCondLst>
                                    <p:cond delay="0"/>
                                  </p:stCondLst>
                                  <p:childTnLst>
                                    <p:set>
                                      <p:cBhvr>
                                        <p:cTn id="80" dur="1" fill="hold">
                                          <p:stCondLst>
                                            <p:cond delay="0"/>
                                          </p:stCondLst>
                                        </p:cTn>
                                        <p:tgtEl>
                                          <p:spTgt spid="358661"/>
                                        </p:tgtEl>
                                        <p:attrNameLst>
                                          <p:attrName>style.visibility</p:attrName>
                                        </p:attrNameLst>
                                      </p:cBhvr>
                                      <p:to>
                                        <p:strVal val="visible"/>
                                      </p:to>
                                    </p:set>
                                    <p:animEffect transition="in" filter="dissolve">
                                      <p:cBhvr>
                                        <p:cTn id="81" dur="500"/>
                                        <p:tgtEl>
                                          <p:spTgt spid="358661"/>
                                        </p:tgtEl>
                                      </p:cBhvr>
                                    </p:animEffect>
                                  </p:childTnLst>
                                </p:cTn>
                              </p:par>
                              <p:par>
                                <p:cTn id="82" presetID="9" presetClass="entr" presetSubtype="0" fill="hold" nodeType="withEffect">
                                  <p:stCondLst>
                                    <p:cond delay="0"/>
                                  </p:stCondLst>
                                  <p:childTnLst>
                                    <p:set>
                                      <p:cBhvr>
                                        <p:cTn id="83" dur="1" fill="hold">
                                          <p:stCondLst>
                                            <p:cond delay="0"/>
                                          </p:stCondLst>
                                        </p:cTn>
                                        <p:tgtEl>
                                          <p:spTgt spid="12"/>
                                        </p:tgtEl>
                                        <p:attrNameLst>
                                          <p:attrName>style.visibility</p:attrName>
                                        </p:attrNameLst>
                                      </p:cBhvr>
                                      <p:to>
                                        <p:strVal val="visible"/>
                                      </p:to>
                                    </p:set>
                                    <p:animEffect transition="in" filter="dissolve">
                                      <p:cBhvr>
                                        <p:cTn id="8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634" grpId="0" animBg="1"/>
      <p:bldP spid="358634" grpId="1" animBg="1"/>
      <p:bldP spid="358634" grpId="2" animBg="1"/>
      <p:bldP spid="358634" grpId="3" animBg="1"/>
      <p:bldP spid="358634" grpId="4" animBg="1"/>
      <p:bldP spid="358634" grpId="5" animBg="1"/>
      <p:bldP spid="358634" grpId="6" animBg="1"/>
      <p:bldP spid="358635" grpId="0" animBg="1"/>
      <p:bldP spid="358635" grpId="1" animBg="1"/>
      <p:bldP spid="358636" grpId="0"/>
      <p:bldP spid="358636" grpId="1"/>
      <p:bldP spid="358637" grpId="0"/>
      <p:bldP spid="358637" grpId="1"/>
      <p:bldP spid="358648" grpId="0"/>
      <p:bldP spid="358651" grpId="0"/>
      <p:bldP spid="35865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6"/>
          <p:cNvSpPr>
            <a:spLocks noGrp="1"/>
          </p:cNvSpPr>
          <p:nvPr>
            <p:ph type="sldNum" sz="quarter" idx="11"/>
          </p:nvPr>
        </p:nvSpPr>
        <p:spPr>
          <a:xfrm>
            <a:off x="8324850" y="6462713"/>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673A157-0AD1-4A1C-ADE2-F98D54E38468}" type="slidenum">
              <a:rPr lang="en-US" altLang="zh-CN" sz="1200" smtClean="0">
                <a:latin typeface="Tahoma" panose="020B0604030504040204" pitchFamily="34" charset="0"/>
                <a:ea typeface="MS PGothic" panose="020B0600070205080204" pitchFamily="34" charset="-128"/>
              </a:rPr>
              <a:pPr/>
              <a:t>13</a:t>
            </a:fld>
            <a:endParaRPr lang="en-US" altLang="zh-CN" sz="1200" smtClean="0">
              <a:latin typeface="Tahoma" panose="020B0604030504040204" pitchFamily="34" charset="0"/>
              <a:ea typeface="MS PGothic" panose="020B0600070205080204" pitchFamily="34" charset="-128"/>
            </a:endParaRPr>
          </a:p>
        </p:txBody>
      </p:sp>
      <p:sp>
        <p:nvSpPr>
          <p:cNvPr id="18435" name="Line 245"/>
          <p:cNvSpPr>
            <a:spLocks noChangeShapeType="1"/>
          </p:cNvSpPr>
          <p:nvPr/>
        </p:nvSpPr>
        <p:spPr bwMode="auto">
          <a:xfrm>
            <a:off x="5092700" y="1244600"/>
            <a:ext cx="0" cy="1716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36" name="Text Box 247"/>
          <p:cNvSpPr txBox="1">
            <a:spLocks noChangeArrowheads="1"/>
          </p:cNvSpPr>
          <p:nvPr/>
        </p:nvSpPr>
        <p:spPr bwMode="auto">
          <a:xfrm>
            <a:off x="4697413" y="1292225"/>
            <a:ext cx="4603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ea typeface="MS PGothic" panose="020B0600070205080204" pitchFamily="34" charset="-128"/>
                <a:cs typeface="Arial" panose="020B0604020202020204" pitchFamily="34" charset="0"/>
              </a:rPr>
              <a:t>R/2</a:t>
            </a:r>
          </a:p>
        </p:txBody>
      </p:sp>
      <p:sp>
        <p:nvSpPr>
          <p:cNvPr id="18437" name="Line 248"/>
          <p:cNvSpPr>
            <a:spLocks noChangeShapeType="1"/>
          </p:cNvSpPr>
          <p:nvPr/>
        </p:nvSpPr>
        <p:spPr bwMode="auto">
          <a:xfrm rot="5400000">
            <a:off x="6435725" y="114300"/>
            <a:ext cx="0" cy="26987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38" name="Text Box 253"/>
          <p:cNvSpPr txBox="1">
            <a:spLocks noChangeArrowheads="1"/>
          </p:cNvSpPr>
          <p:nvPr/>
        </p:nvSpPr>
        <p:spPr bwMode="auto">
          <a:xfrm rot="-5400000">
            <a:off x="4475163" y="2027237"/>
            <a:ext cx="6175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Symbol" panose="05050102010706020507" pitchFamily="18" charset="2"/>
                <a:ea typeface="MS PGothic" panose="020B0600070205080204" pitchFamily="34" charset="-128"/>
                <a:cs typeface="Arial" panose="020B0604020202020204" pitchFamily="34" charset="0"/>
              </a:rPr>
              <a:t>l</a:t>
            </a:r>
            <a:r>
              <a:rPr lang="en-US" altLang="zh-CN" baseline="-25000">
                <a:ea typeface="MS PGothic" panose="020B0600070205080204" pitchFamily="34" charset="-128"/>
                <a:cs typeface="Arial" panose="020B0604020202020204" pitchFamily="34" charset="0"/>
              </a:rPr>
              <a:t>out</a:t>
            </a:r>
          </a:p>
        </p:txBody>
      </p:sp>
      <p:sp>
        <p:nvSpPr>
          <p:cNvPr id="18439" name="Line 254"/>
          <p:cNvSpPr>
            <a:spLocks noChangeShapeType="1"/>
          </p:cNvSpPr>
          <p:nvPr/>
        </p:nvSpPr>
        <p:spPr bwMode="auto">
          <a:xfrm rot="10800000" flipH="1">
            <a:off x="5051425" y="1463675"/>
            <a:ext cx="1617663" cy="1524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8440" name="Group 255"/>
          <p:cNvGrpSpPr>
            <a:grpSpLocks/>
          </p:cNvGrpSpPr>
          <p:nvPr/>
        </p:nvGrpSpPr>
        <p:grpSpPr bwMode="auto">
          <a:xfrm>
            <a:off x="6646863" y="1479550"/>
            <a:ext cx="2260600" cy="1479550"/>
            <a:chOff x="4187" y="932"/>
            <a:chExt cx="1424" cy="932"/>
          </a:xfrm>
        </p:grpSpPr>
        <p:sp>
          <p:nvSpPr>
            <p:cNvPr id="18450" name="Line 256"/>
            <p:cNvSpPr>
              <a:spLocks noChangeShapeType="1"/>
            </p:cNvSpPr>
            <p:nvPr/>
          </p:nvSpPr>
          <p:spPr bwMode="auto">
            <a:xfrm rot="10800000">
              <a:off x="4196" y="932"/>
              <a:ext cx="0" cy="93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1" name="Oval 257"/>
            <p:cNvSpPr>
              <a:spLocks noChangeArrowheads="1"/>
            </p:cNvSpPr>
            <p:nvPr/>
          </p:nvSpPr>
          <p:spPr bwMode="auto">
            <a:xfrm>
              <a:off x="4187" y="1026"/>
              <a:ext cx="56" cy="56"/>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8452" name="Text Box 258"/>
            <p:cNvSpPr txBox="1">
              <a:spLocks noChangeArrowheads="1"/>
            </p:cNvSpPr>
            <p:nvPr/>
          </p:nvSpPr>
          <p:spPr bwMode="auto">
            <a:xfrm>
              <a:off x="4426" y="1106"/>
              <a:ext cx="1185"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ea typeface="MS PGothic" panose="020B0600070205080204" pitchFamily="34" charset="-128"/>
                </a:rPr>
                <a:t>when sending at R/2, some packets are retransmissions including duplicated that are delivered!</a:t>
              </a:r>
            </a:p>
          </p:txBody>
        </p:sp>
        <p:sp>
          <p:nvSpPr>
            <p:cNvPr id="18453" name="Line 259"/>
            <p:cNvSpPr>
              <a:spLocks noChangeShapeType="1"/>
            </p:cNvSpPr>
            <p:nvPr/>
          </p:nvSpPr>
          <p:spPr bwMode="auto">
            <a:xfrm flipH="1" flipV="1">
              <a:off x="4201" y="1033"/>
              <a:ext cx="245" cy="1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8441" name="Freeform 260"/>
          <p:cNvSpPr>
            <a:spLocks/>
          </p:cNvSpPr>
          <p:nvPr/>
        </p:nvSpPr>
        <p:spPr bwMode="auto">
          <a:xfrm>
            <a:off x="5089525" y="1571625"/>
            <a:ext cx="2535238" cy="1382713"/>
          </a:xfrm>
          <a:custGeom>
            <a:avLst/>
            <a:gdLst>
              <a:gd name="T0" fmla="*/ 0 w 1597"/>
              <a:gd name="T1" fmla="*/ 2147483646 h 871"/>
              <a:gd name="T2" fmla="*/ 2147483646 w 1597"/>
              <a:gd name="T3" fmla="*/ 2147483646 h 871"/>
              <a:gd name="T4" fmla="*/ 2147483646 w 1597"/>
              <a:gd name="T5" fmla="*/ 2147483646 h 871"/>
              <a:gd name="T6" fmla="*/ 2147483646 w 1597"/>
              <a:gd name="T7" fmla="*/ 2147483646 h 871"/>
              <a:gd name="T8" fmla="*/ 0 60000 65536"/>
              <a:gd name="T9" fmla="*/ 0 60000 65536"/>
              <a:gd name="T10" fmla="*/ 0 60000 65536"/>
              <a:gd name="T11" fmla="*/ 0 60000 65536"/>
              <a:gd name="T12" fmla="*/ 0 w 1597"/>
              <a:gd name="T13" fmla="*/ 0 h 871"/>
              <a:gd name="T14" fmla="*/ 1597 w 1597"/>
              <a:gd name="T15" fmla="*/ 871 h 871"/>
            </a:gdLst>
            <a:ahLst/>
            <a:cxnLst>
              <a:cxn ang="T8">
                <a:pos x="T0" y="T1"/>
              </a:cxn>
              <a:cxn ang="T9">
                <a:pos x="T2" y="T3"/>
              </a:cxn>
              <a:cxn ang="T10">
                <a:pos x="T4" y="T5"/>
              </a:cxn>
              <a:cxn ang="T11">
                <a:pos x="T6" y="T7"/>
              </a:cxn>
            </a:cxnLst>
            <a:rect l="T12" t="T13" r="T14" b="T15"/>
            <a:pathLst>
              <a:path w="1597" h="871">
                <a:moveTo>
                  <a:pt x="0" y="871"/>
                </a:moveTo>
                <a:cubicBezTo>
                  <a:pt x="166" y="737"/>
                  <a:pt x="664" y="154"/>
                  <a:pt x="994" y="66"/>
                </a:cubicBezTo>
                <a:cubicBezTo>
                  <a:pt x="1172" y="20"/>
                  <a:pt x="1158" y="4"/>
                  <a:pt x="1466" y="2"/>
                </a:cubicBezTo>
                <a:cubicBezTo>
                  <a:pt x="1596" y="0"/>
                  <a:pt x="1570" y="3"/>
                  <a:pt x="1597" y="3"/>
                </a:cubicBezTo>
              </a:path>
            </a:pathLst>
          </a:custGeom>
          <a:noFill/>
          <a:ln w="28575" cap="flat" cmpd="sng">
            <a:solidFill>
              <a:srgbClr val="CC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8442" name="Rectangle 261"/>
          <p:cNvSpPr>
            <a:spLocks noChangeArrowheads="1"/>
          </p:cNvSpPr>
          <p:nvPr/>
        </p:nvSpPr>
        <p:spPr bwMode="auto">
          <a:xfrm>
            <a:off x="627063" y="3836988"/>
            <a:ext cx="81438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688975" indent="-231775">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spcBef>
                <a:spcPct val="20000"/>
              </a:spcBef>
              <a:buClr>
                <a:srgbClr val="000099"/>
              </a:buClr>
              <a:buSzPct val="65000"/>
              <a:buFont typeface="Wingdings" panose="05000000000000000000" pitchFamily="2" charset="2"/>
              <a:buNone/>
            </a:pPr>
            <a:r>
              <a:rPr lang="ja-JP" altLang="en-US" sz="2800">
                <a:solidFill>
                  <a:srgbClr val="CC0000"/>
                </a:solidFill>
                <a:latin typeface="Gill Sans MT" panose="020B0502020104020203" pitchFamily="34" charset="0"/>
                <a:ea typeface="MS PGothic" panose="020B0600070205080204" pitchFamily="34" charset="-128"/>
              </a:rPr>
              <a:t>“</a:t>
            </a:r>
            <a:r>
              <a:rPr lang="en-US" altLang="ja-JP" sz="2800">
                <a:solidFill>
                  <a:srgbClr val="CC0000"/>
                </a:solidFill>
                <a:latin typeface="Gill Sans MT" panose="020B0502020104020203" pitchFamily="34" charset="0"/>
                <a:ea typeface="MS PGothic" panose="020B0600070205080204" pitchFamily="34" charset="-128"/>
              </a:rPr>
              <a:t>costs</a:t>
            </a:r>
            <a:r>
              <a:rPr lang="ja-JP" altLang="en-US" sz="2800">
                <a:solidFill>
                  <a:srgbClr val="CC0000"/>
                </a:solidFill>
                <a:latin typeface="Gill Sans MT" panose="020B0502020104020203" pitchFamily="34" charset="0"/>
                <a:ea typeface="MS PGothic" panose="020B0600070205080204" pitchFamily="34" charset="-128"/>
              </a:rPr>
              <a:t>”</a:t>
            </a:r>
            <a:r>
              <a:rPr lang="en-US" altLang="ja-JP" sz="2800">
                <a:solidFill>
                  <a:srgbClr val="CC0000"/>
                </a:solidFill>
                <a:latin typeface="Gill Sans MT" panose="020B0502020104020203" pitchFamily="34" charset="0"/>
                <a:ea typeface="MS PGothic" panose="020B0600070205080204" pitchFamily="34" charset="-128"/>
              </a:rPr>
              <a:t> of congestion:</a:t>
            </a:r>
            <a:r>
              <a:rPr lang="en-US" altLang="ja-JP" sz="2800">
                <a:latin typeface="Gill Sans MT" panose="020B0502020104020203" pitchFamily="34" charset="0"/>
                <a:ea typeface="MS PGothic" panose="020B0600070205080204" pitchFamily="34" charset="-128"/>
              </a:rPr>
              <a:t> </a:t>
            </a:r>
          </a:p>
          <a:p>
            <a:pPr>
              <a:lnSpc>
                <a:spcPct val="85000"/>
              </a:lnSpc>
              <a:spcBef>
                <a:spcPct val="20000"/>
              </a:spcBef>
              <a:buClr>
                <a:srgbClr val="000099"/>
              </a:buClr>
              <a:buSzPct val="65000"/>
              <a:buFont typeface="Wingdings" panose="05000000000000000000" pitchFamily="2" charset="2"/>
              <a:buChar char="v"/>
            </a:pPr>
            <a:r>
              <a:rPr lang="en-US" altLang="zh-CN" sz="2400">
                <a:latin typeface="Gill Sans MT" panose="020B0502020104020203" pitchFamily="34" charset="0"/>
                <a:ea typeface="MS PGothic" panose="020B0600070205080204" pitchFamily="34" charset="-128"/>
              </a:rPr>
              <a:t>more work (retrans) for given </a:t>
            </a:r>
            <a:r>
              <a:rPr lang="ja-JP" altLang="en-US" sz="2400">
                <a:latin typeface="Gill Sans MT" panose="020B0502020104020203" pitchFamily="34" charset="0"/>
                <a:ea typeface="MS PGothic" panose="020B0600070205080204" pitchFamily="34" charset="-128"/>
              </a:rPr>
              <a:t>“</a:t>
            </a:r>
            <a:r>
              <a:rPr lang="en-US" altLang="ja-JP" sz="2400">
                <a:latin typeface="Gill Sans MT" panose="020B0502020104020203" pitchFamily="34" charset="0"/>
                <a:ea typeface="MS PGothic" panose="020B0600070205080204" pitchFamily="34" charset="-128"/>
              </a:rPr>
              <a:t>goodput</a:t>
            </a:r>
            <a:r>
              <a:rPr lang="ja-JP" altLang="en-US" sz="2400">
                <a:latin typeface="Gill Sans MT" panose="020B0502020104020203" pitchFamily="34" charset="0"/>
                <a:ea typeface="MS PGothic" panose="020B0600070205080204" pitchFamily="34" charset="-128"/>
              </a:rPr>
              <a:t>”</a:t>
            </a:r>
            <a:endParaRPr lang="en-US" altLang="ja-JP" sz="2400">
              <a:latin typeface="Gill Sans MT" panose="020B0502020104020203" pitchFamily="34" charset="0"/>
              <a:ea typeface="MS PGothic" panose="020B0600070205080204" pitchFamily="34" charset="-128"/>
            </a:endParaRPr>
          </a:p>
          <a:p>
            <a:pPr>
              <a:lnSpc>
                <a:spcPct val="85000"/>
              </a:lnSpc>
              <a:spcBef>
                <a:spcPct val="20000"/>
              </a:spcBef>
              <a:buClr>
                <a:srgbClr val="000099"/>
              </a:buClr>
              <a:buSzPct val="65000"/>
              <a:buFont typeface="Wingdings" panose="05000000000000000000" pitchFamily="2" charset="2"/>
              <a:buChar char="v"/>
            </a:pPr>
            <a:r>
              <a:rPr lang="en-US" altLang="zh-CN" sz="2400">
                <a:latin typeface="Gill Sans MT" panose="020B0502020104020203" pitchFamily="34" charset="0"/>
                <a:ea typeface="MS PGothic" panose="020B0600070205080204" pitchFamily="34" charset="-128"/>
              </a:rPr>
              <a:t>unneeded retransmissions: link carries multiple copies of pkt</a:t>
            </a:r>
          </a:p>
          <a:p>
            <a:pPr lvl="1">
              <a:lnSpc>
                <a:spcPct val="85000"/>
              </a:lnSpc>
              <a:spcBef>
                <a:spcPct val="20000"/>
              </a:spcBef>
              <a:buClr>
                <a:srgbClr val="000099"/>
              </a:buClr>
              <a:buFont typeface="Wingdings" panose="05000000000000000000" pitchFamily="2" charset="2"/>
              <a:buChar char="§"/>
            </a:pPr>
            <a:r>
              <a:rPr lang="en-US" altLang="zh-CN" sz="2400">
                <a:latin typeface="Gill Sans MT" panose="020B0502020104020203" pitchFamily="34" charset="0"/>
                <a:ea typeface="MS PGothic" panose="020B0600070205080204" pitchFamily="34" charset="-128"/>
              </a:rPr>
              <a:t>decreasing goodput</a:t>
            </a:r>
          </a:p>
          <a:p>
            <a:pPr>
              <a:lnSpc>
                <a:spcPct val="85000"/>
              </a:lnSpc>
              <a:spcBef>
                <a:spcPct val="20000"/>
              </a:spcBef>
              <a:buClr>
                <a:srgbClr val="000099"/>
              </a:buClr>
              <a:buSzPct val="65000"/>
              <a:buFont typeface="Wingdings" panose="05000000000000000000" pitchFamily="2" charset="2"/>
              <a:buChar char="v"/>
            </a:pPr>
            <a:endParaRPr lang="zh-CN" altLang="en-US" sz="2400">
              <a:latin typeface="Gill Sans MT" panose="020B0502020104020203" pitchFamily="34" charset="0"/>
              <a:ea typeface="MS PGothic" panose="020B0600070205080204" pitchFamily="34" charset="-128"/>
            </a:endParaRPr>
          </a:p>
        </p:txBody>
      </p:sp>
      <p:sp>
        <p:nvSpPr>
          <p:cNvPr id="18443" name="Line 262"/>
          <p:cNvSpPr>
            <a:spLocks noChangeShapeType="1"/>
          </p:cNvSpPr>
          <p:nvPr/>
        </p:nvSpPr>
        <p:spPr bwMode="auto">
          <a:xfrm rot="5400000">
            <a:off x="5985669" y="2067719"/>
            <a:ext cx="0" cy="17986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4" name="Text Box 263"/>
          <p:cNvSpPr txBox="1">
            <a:spLocks noChangeArrowheads="1"/>
          </p:cNvSpPr>
          <p:nvPr/>
        </p:nvSpPr>
        <p:spPr bwMode="auto">
          <a:xfrm>
            <a:off x="6450013" y="2930525"/>
            <a:ext cx="4603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ea typeface="MS PGothic" panose="020B0600070205080204" pitchFamily="34" charset="-128"/>
                <a:cs typeface="Arial" panose="020B0604020202020204" pitchFamily="34" charset="0"/>
              </a:rPr>
              <a:t>R/2</a:t>
            </a:r>
          </a:p>
        </p:txBody>
      </p:sp>
      <p:grpSp>
        <p:nvGrpSpPr>
          <p:cNvPr id="18445" name="Group 264"/>
          <p:cNvGrpSpPr>
            <a:grpSpLocks/>
          </p:cNvGrpSpPr>
          <p:nvPr/>
        </p:nvGrpSpPr>
        <p:grpSpPr bwMode="auto">
          <a:xfrm>
            <a:off x="5656263" y="2954338"/>
            <a:ext cx="427037" cy="366712"/>
            <a:chOff x="3655" y="1791"/>
            <a:chExt cx="269" cy="231"/>
          </a:xfrm>
        </p:grpSpPr>
        <p:sp>
          <p:nvSpPr>
            <p:cNvPr id="18448" name="Text Box 265"/>
            <p:cNvSpPr txBox="1">
              <a:spLocks noChangeArrowheads="1"/>
            </p:cNvSpPr>
            <p:nvPr/>
          </p:nvSpPr>
          <p:spPr bwMode="auto">
            <a:xfrm>
              <a:off x="3655" y="1791"/>
              <a:ext cx="26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Symbol" panose="05050102010706020507" pitchFamily="18" charset="2"/>
                  <a:ea typeface="MS PGothic" panose="020B0600070205080204" pitchFamily="34" charset="-128"/>
                  <a:cs typeface="Arial" panose="020B0604020202020204" pitchFamily="34" charset="0"/>
                </a:rPr>
                <a:t>l</a:t>
              </a:r>
              <a:r>
                <a:rPr lang="en-US" altLang="zh-CN" baseline="-25000">
                  <a:ea typeface="MS PGothic" panose="020B0600070205080204" pitchFamily="34" charset="-128"/>
                  <a:cs typeface="Arial" panose="020B0604020202020204" pitchFamily="34" charset="0"/>
                </a:rPr>
                <a:t>in</a:t>
              </a:r>
            </a:p>
          </p:txBody>
        </p:sp>
        <p:sp>
          <p:nvSpPr>
            <p:cNvPr id="18449" name="Line 266"/>
            <p:cNvSpPr>
              <a:spLocks noChangeShapeType="1"/>
            </p:cNvSpPr>
            <p:nvPr/>
          </p:nvSpPr>
          <p:spPr bwMode="auto">
            <a:xfrm flipV="1">
              <a:off x="3810" y="1846"/>
              <a:ext cx="24" cy="2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46" name="Rectangle 271"/>
          <p:cNvSpPr>
            <a:spLocks noGrp="1" noChangeArrowheads="1"/>
          </p:cNvSpPr>
          <p:nvPr>
            <p:ph type="title"/>
          </p:nvPr>
        </p:nvSpPr>
        <p:spPr>
          <a:xfrm>
            <a:off x="330200" y="107950"/>
            <a:ext cx="7772400" cy="873125"/>
          </a:xfrm>
        </p:spPr>
        <p:txBody>
          <a:bodyPr/>
          <a:lstStyle/>
          <a:p>
            <a:r>
              <a:rPr lang="en-US" altLang="zh-CN" sz="3200" smtClean="0">
                <a:ea typeface="MS PGothic" panose="020B0600070205080204" pitchFamily="34" charset="-128"/>
              </a:rPr>
              <a:t>Causes/costs of congestion: scenario 2</a:t>
            </a:r>
            <a:r>
              <a:rPr lang="en-US" altLang="zh-CN" smtClean="0">
                <a:ea typeface="MS PGothic" panose="020B0600070205080204" pitchFamily="34" charset="-128"/>
              </a:rPr>
              <a:t> </a:t>
            </a:r>
          </a:p>
        </p:txBody>
      </p:sp>
      <p:sp>
        <p:nvSpPr>
          <p:cNvPr id="18447" name="Rectangle 273"/>
          <p:cNvSpPr>
            <a:spLocks noChangeArrowheads="1"/>
          </p:cNvSpPr>
          <p:nvPr/>
        </p:nvSpPr>
        <p:spPr bwMode="auto">
          <a:xfrm>
            <a:off x="377825" y="1039813"/>
            <a:ext cx="4310063" cy="191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spcBef>
                <a:spcPct val="20000"/>
              </a:spcBef>
              <a:buClr>
                <a:srgbClr val="000099"/>
              </a:buClr>
              <a:buSzPct val="65000"/>
              <a:buFont typeface="Wingdings" panose="05000000000000000000" pitchFamily="2" charset="2"/>
              <a:buNone/>
            </a:pPr>
            <a:r>
              <a:rPr lang="en-US" altLang="zh-CN" sz="2800" i="1">
                <a:solidFill>
                  <a:srgbClr val="000099"/>
                </a:solidFill>
                <a:latin typeface="Gill Sans MT" panose="020B0502020104020203" pitchFamily="34" charset="0"/>
                <a:ea typeface="MS PGothic" panose="020B0600070205080204" pitchFamily="34" charset="-128"/>
              </a:rPr>
              <a:t>Realistic: </a:t>
            </a:r>
            <a:r>
              <a:rPr lang="en-US" altLang="zh-CN" sz="2800" i="1">
                <a:solidFill>
                  <a:srgbClr val="CC0000"/>
                </a:solidFill>
                <a:latin typeface="Gill Sans MT" panose="020B0502020104020203" pitchFamily="34" charset="0"/>
                <a:ea typeface="MS PGothic" panose="020B0600070205080204" pitchFamily="34" charset="-128"/>
              </a:rPr>
              <a:t>duplicates</a:t>
            </a:r>
            <a:r>
              <a:rPr lang="en-US" altLang="zh-CN" sz="2400">
                <a:latin typeface="Gill Sans MT" panose="020B0502020104020203" pitchFamily="34" charset="0"/>
                <a:ea typeface="MS PGothic" panose="020B0600070205080204" pitchFamily="34" charset="-128"/>
              </a:rPr>
              <a:t> </a:t>
            </a:r>
          </a:p>
          <a:p>
            <a:pPr>
              <a:lnSpc>
                <a:spcPct val="85000"/>
              </a:lnSpc>
              <a:spcBef>
                <a:spcPct val="20000"/>
              </a:spcBef>
              <a:buClr>
                <a:srgbClr val="000099"/>
              </a:buClr>
              <a:buSzPct val="65000"/>
              <a:buFont typeface="Wingdings" panose="05000000000000000000" pitchFamily="2" charset="2"/>
              <a:buChar char="v"/>
            </a:pPr>
            <a:r>
              <a:rPr lang="en-US" altLang="zh-CN" sz="2400">
                <a:latin typeface="Gill Sans MT" panose="020B0502020104020203" pitchFamily="34" charset="0"/>
                <a:ea typeface="MS PGothic" panose="020B0600070205080204" pitchFamily="34" charset="-128"/>
              </a:rPr>
              <a:t>packets can be lost, dropped at router due  to full buffers</a:t>
            </a:r>
          </a:p>
          <a:p>
            <a:pPr>
              <a:lnSpc>
                <a:spcPct val="85000"/>
              </a:lnSpc>
              <a:spcBef>
                <a:spcPct val="20000"/>
              </a:spcBef>
              <a:buClr>
                <a:srgbClr val="000099"/>
              </a:buClr>
              <a:buSzPct val="65000"/>
              <a:buFont typeface="Wingdings" panose="05000000000000000000" pitchFamily="2" charset="2"/>
              <a:buChar char="v"/>
            </a:pPr>
            <a:r>
              <a:rPr lang="en-US" altLang="zh-CN" sz="2400">
                <a:latin typeface="Gill Sans MT" panose="020B0502020104020203" pitchFamily="34" charset="0"/>
                <a:ea typeface="MS PGothic" panose="020B0600070205080204" pitchFamily="34" charset="-128"/>
              </a:rPr>
              <a:t>sender times out prematurely, sending </a:t>
            </a:r>
            <a:r>
              <a:rPr lang="en-US" altLang="zh-CN" sz="2400" i="1">
                <a:solidFill>
                  <a:srgbClr val="000099"/>
                </a:solidFill>
                <a:latin typeface="Gill Sans MT" panose="020B0502020104020203" pitchFamily="34" charset="0"/>
                <a:ea typeface="MS PGothic" panose="020B0600070205080204" pitchFamily="34" charset="-128"/>
              </a:rPr>
              <a:t>two</a:t>
            </a:r>
            <a:r>
              <a:rPr lang="en-US" altLang="zh-CN" sz="2400" i="1">
                <a:latin typeface="Gill Sans MT" panose="020B0502020104020203" pitchFamily="34" charset="0"/>
                <a:ea typeface="MS PGothic" panose="020B0600070205080204" pitchFamily="34" charset="-128"/>
              </a:rPr>
              <a:t> </a:t>
            </a:r>
            <a:r>
              <a:rPr lang="en-US" altLang="zh-CN" sz="2400">
                <a:latin typeface="Gill Sans MT" panose="020B0502020104020203" pitchFamily="34" charset="0"/>
                <a:ea typeface="MS PGothic" panose="020B0600070205080204" pitchFamily="34" charset="-128"/>
              </a:rPr>
              <a:t>copies, both of which are delivered</a:t>
            </a:r>
            <a:endParaRPr lang="en-US" altLang="zh-CN" sz="2800">
              <a:latin typeface="Gill Sans MT" panose="020B0502020104020203" pitchFamily="34" charset="0"/>
              <a:ea typeface="MS PGothic" panose="020B0600070205080204" pitchFamily="34" charset="-128"/>
            </a:endParaRPr>
          </a:p>
          <a:p>
            <a:pPr>
              <a:lnSpc>
                <a:spcPct val="85000"/>
              </a:lnSpc>
              <a:spcBef>
                <a:spcPct val="20000"/>
              </a:spcBef>
              <a:buClr>
                <a:srgbClr val="000099"/>
              </a:buClr>
              <a:buSzPct val="65000"/>
              <a:buFont typeface="Wingdings" panose="05000000000000000000" pitchFamily="2" charset="2"/>
              <a:buChar char="v"/>
            </a:pPr>
            <a:endParaRPr lang="zh-CN" altLang="en-US" sz="2800">
              <a:latin typeface="Gill Sans MT" panose="020B0502020104020203" pitchFamily="34" charset="0"/>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6"/>
          <p:cNvSpPr>
            <a:spLocks noGrp="1"/>
          </p:cNvSpPr>
          <p:nvPr>
            <p:ph type="sldNum" sz="quarter" idx="11"/>
          </p:nvPr>
        </p:nvSpPr>
        <p:spPr>
          <a:xfrm>
            <a:off x="8324850" y="6462713"/>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A52AA4C-CFCE-4165-B253-333735283B71}" type="slidenum">
              <a:rPr lang="en-US" altLang="zh-CN" sz="1200" smtClean="0">
                <a:latin typeface="Tahoma" panose="020B0604030504040204" pitchFamily="34" charset="0"/>
                <a:ea typeface="MS PGothic" panose="020B0600070205080204" pitchFamily="34" charset="-128"/>
              </a:rPr>
              <a:pPr/>
              <a:t>14</a:t>
            </a:fld>
            <a:endParaRPr lang="en-US" altLang="zh-CN" sz="1200" smtClean="0">
              <a:latin typeface="Tahoma" panose="020B0604030504040204" pitchFamily="34" charset="0"/>
              <a:ea typeface="MS PGothic" panose="020B0600070205080204" pitchFamily="34" charset="-128"/>
            </a:endParaRPr>
          </a:p>
        </p:txBody>
      </p:sp>
      <p:sp>
        <p:nvSpPr>
          <p:cNvPr id="19459" name="Freeform 354"/>
          <p:cNvSpPr>
            <a:spLocks/>
          </p:cNvSpPr>
          <p:nvPr/>
        </p:nvSpPr>
        <p:spPr bwMode="auto">
          <a:xfrm flipH="1">
            <a:off x="2568575" y="3136900"/>
            <a:ext cx="236538" cy="1014413"/>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p:spPr>
        <p:txBody>
          <a:bodyPr/>
          <a:lstStyle/>
          <a:p>
            <a:endParaRPr lang="zh-CN" altLang="en-US"/>
          </a:p>
        </p:txBody>
      </p:sp>
      <p:sp>
        <p:nvSpPr>
          <p:cNvPr id="19460" name="Freeform 350"/>
          <p:cNvSpPr>
            <a:spLocks/>
          </p:cNvSpPr>
          <p:nvPr/>
        </p:nvSpPr>
        <p:spPr bwMode="auto">
          <a:xfrm flipH="1">
            <a:off x="552450" y="5118100"/>
            <a:ext cx="236538" cy="1014413"/>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p:spPr>
        <p:txBody>
          <a:bodyPr/>
          <a:lstStyle/>
          <a:p>
            <a:endParaRPr lang="zh-CN" altLang="en-US"/>
          </a:p>
        </p:txBody>
      </p:sp>
      <p:sp>
        <p:nvSpPr>
          <p:cNvPr id="19461" name="Freeform 347"/>
          <p:cNvSpPr>
            <a:spLocks/>
          </p:cNvSpPr>
          <p:nvPr/>
        </p:nvSpPr>
        <p:spPr bwMode="auto">
          <a:xfrm>
            <a:off x="6810375" y="5316538"/>
            <a:ext cx="236538" cy="1014412"/>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p:spPr>
        <p:txBody>
          <a:bodyPr/>
          <a:lstStyle/>
          <a:p>
            <a:endParaRPr lang="zh-CN" altLang="en-US"/>
          </a:p>
        </p:txBody>
      </p:sp>
      <p:sp>
        <p:nvSpPr>
          <p:cNvPr id="19462" name="Freeform 344"/>
          <p:cNvSpPr>
            <a:spLocks/>
          </p:cNvSpPr>
          <p:nvPr/>
        </p:nvSpPr>
        <p:spPr bwMode="auto">
          <a:xfrm>
            <a:off x="7243763" y="3302000"/>
            <a:ext cx="236537" cy="1014413"/>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p:spPr>
        <p:txBody>
          <a:bodyPr/>
          <a:lstStyle/>
          <a:p>
            <a:endParaRPr lang="zh-CN" altLang="en-US"/>
          </a:p>
        </p:txBody>
      </p:sp>
      <p:sp>
        <p:nvSpPr>
          <p:cNvPr id="19463" name="Rectangle 3"/>
          <p:cNvSpPr>
            <a:spLocks noGrp="1" noChangeArrowheads="1"/>
          </p:cNvSpPr>
          <p:nvPr>
            <p:ph type="body" sz="half" idx="1"/>
          </p:nvPr>
        </p:nvSpPr>
        <p:spPr>
          <a:xfrm>
            <a:off x="606425" y="1273175"/>
            <a:ext cx="8334375" cy="1247775"/>
          </a:xfrm>
        </p:spPr>
        <p:txBody>
          <a:bodyPr/>
          <a:lstStyle/>
          <a:p>
            <a:r>
              <a:rPr lang="en-US" altLang="zh-CN" sz="2400" smtClean="0">
                <a:ea typeface="MS PGothic" panose="020B0600070205080204" pitchFamily="34" charset="-128"/>
              </a:rPr>
              <a:t>four senders</a:t>
            </a:r>
          </a:p>
          <a:p>
            <a:r>
              <a:rPr lang="en-US" altLang="zh-CN" sz="2400" smtClean="0">
                <a:ea typeface="MS PGothic" panose="020B0600070205080204" pitchFamily="34" charset="-128"/>
              </a:rPr>
              <a:t>multihop paths</a:t>
            </a:r>
          </a:p>
          <a:p>
            <a:r>
              <a:rPr lang="en-US" altLang="zh-CN" sz="2400" smtClean="0">
                <a:ea typeface="MS PGothic" panose="020B0600070205080204" pitchFamily="34" charset="-128"/>
              </a:rPr>
              <a:t>timeout/retransmit</a:t>
            </a:r>
          </a:p>
          <a:p>
            <a:endParaRPr lang="zh-CN" altLang="en-US" smtClean="0">
              <a:ea typeface="MS PGothic" panose="020B0600070205080204" pitchFamily="34" charset="-128"/>
            </a:endParaRPr>
          </a:p>
        </p:txBody>
      </p:sp>
      <p:sp>
        <p:nvSpPr>
          <p:cNvPr id="19464" name="Rectangle 7"/>
          <p:cNvSpPr>
            <a:spLocks noChangeArrowheads="1"/>
          </p:cNvSpPr>
          <p:nvPr/>
        </p:nvSpPr>
        <p:spPr bwMode="auto">
          <a:xfrm>
            <a:off x="4251325" y="1106488"/>
            <a:ext cx="43735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spcBef>
                <a:spcPct val="20000"/>
              </a:spcBef>
              <a:buClr>
                <a:srgbClr val="000099"/>
              </a:buClr>
              <a:buSzPct val="65000"/>
              <a:buFont typeface="Wingdings" panose="05000000000000000000" pitchFamily="2" charset="2"/>
              <a:buNone/>
            </a:pPr>
            <a:r>
              <a:rPr lang="en-US" altLang="zh-CN" sz="2800" u="sng">
                <a:solidFill>
                  <a:srgbClr val="CC0000"/>
                </a:solidFill>
                <a:latin typeface="Gill Sans MT" panose="020B0502020104020203" pitchFamily="34" charset="0"/>
                <a:ea typeface="MS PGothic" panose="020B0600070205080204" pitchFamily="34" charset="-128"/>
              </a:rPr>
              <a:t>Q:</a:t>
            </a:r>
            <a:r>
              <a:rPr lang="en-US" altLang="zh-CN" sz="2400">
                <a:solidFill>
                  <a:srgbClr val="FF0000"/>
                </a:solidFill>
                <a:latin typeface="Gill Sans MT" panose="020B0502020104020203" pitchFamily="34" charset="0"/>
                <a:ea typeface="MS PGothic" panose="020B0600070205080204" pitchFamily="34" charset="-128"/>
              </a:rPr>
              <a:t> </a:t>
            </a:r>
            <a:r>
              <a:rPr lang="en-US" altLang="zh-CN" sz="2000">
                <a:latin typeface="Gill Sans MT" panose="020B0502020104020203" pitchFamily="34" charset="0"/>
                <a:ea typeface="MS PGothic" panose="020B0600070205080204" pitchFamily="34" charset="-128"/>
              </a:rPr>
              <a:t>what happens as </a:t>
            </a:r>
            <a:r>
              <a:rPr lang="en-US" altLang="zh-CN" sz="2000">
                <a:solidFill>
                  <a:srgbClr val="CC0000"/>
                </a:solidFill>
                <a:latin typeface="Symbol" panose="05050102010706020507" pitchFamily="18" charset="2"/>
                <a:ea typeface="MS PGothic" panose="020B0600070205080204" pitchFamily="34" charset="-128"/>
              </a:rPr>
              <a:t>l</a:t>
            </a:r>
            <a:r>
              <a:rPr lang="en-US" altLang="zh-CN" sz="2000" baseline="-25000">
                <a:solidFill>
                  <a:srgbClr val="CC0000"/>
                </a:solidFill>
                <a:latin typeface="Gill Sans MT" panose="020B0502020104020203" pitchFamily="34" charset="0"/>
                <a:ea typeface="MS PGothic" panose="020B0600070205080204" pitchFamily="34" charset="-128"/>
              </a:rPr>
              <a:t>in</a:t>
            </a:r>
            <a:r>
              <a:rPr lang="en-US" altLang="zh-CN" sz="2000">
                <a:solidFill>
                  <a:srgbClr val="CC0000"/>
                </a:solidFill>
                <a:latin typeface="Gill Sans MT" panose="020B0502020104020203" pitchFamily="34" charset="0"/>
                <a:ea typeface="MS PGothic" panose="020B0600070205080204" pitchFamily="34" charset="-128"/>
              </a:rPr>
              <a:t> </a:t>
            </a:r>
            <a:r>
              <a:rPr lang="en-US" altLang="zh-CN" sz="2000">
                <a:latin typeface="Gill Sans MT" panose="020B0502020104020203" pitchFamily="34" charset="0"/>
                <a:ea typeface="MS PGothic" panose="020B0600070205080204" pitchFamily="34" charset="-128"/>
              </a:rPr>
              <a:t>and </a:t>
            </a:r>
            <a:r>
              <a:rPr lang="en-US" altLang="zh-CN" sz="2000">
                <a:solidFill>
                  <a:srgbClr val="CC0000"/>
                </a:solidFill>
                <a:latin typeface="Symbol" panose="05050102010706020507" pitchFamily="18" charset="2"/>
                <a:ea typeface="MS PGothic" panose="020B0600070205080204" pitchFamily="34" charset="-128"/>
              </a:rPr>
              <a:t>l</a:t>
            </a:r>
            <a:r>
              <a:rPr lang="en-US" altLang="zh-CN" sz="2000" baseline="-25000">
                <a:solidFill>
                  <a:srgbClr val="CC0000"/>
                </a:solidFill>
                <a:latin typeface="Gill Sans MT" panose="020B0502020104020203" pitchFamily="34" charset="0"/>
                <a:ea typeface="MS PGothic" panose="020B0600070205080204" pitchFamily="34" charset="-128"/>
              </a:rPr>
              <a:t>in</a:t>
            </a:r>
            <a:r>
              <a:rPr lang="ja-JP" altLang="en-US" sz="2000" b="1" baseline="30000">
                <a:solidFill>
                  <a:srgbClr val="CC0000"/>
                </a:solidFill>
                <a:ea typeface="MS PGothic" panose="020B0600070205080204" pitchFamily="34" charset="-128"/>
              </a:rPr>
              <a:t>’</a:t>
            </a:r>
            <a:r>
              <a:rPr lang="en-US" altLang="ja-JP" sz="2000">
                <a:latin typeface="Gill Sans MT" panose="020B0502020104020203" pitchFamily="34" charset="0"/>
                <a:ea typeface="MS PGothic" panose="020B0600070205080204" pitchFamily="34" charset="-128"/>
              </a:rPr>
              <a:t> increase</a:t>
            </a:r>
            <a:r>
              <a:rPr lang="en-US" altLang="ja-JP" sz="2000">
                <a:solidFill>
                  <a:srgbClr val="FF0000"/>
                </a:solidFill>
                <a:latin typeface="Gill Sans MT" panose="020B0502020104020203" pitchFamily="34" charset="0"/>
                <a:ea typeface="MS PGothic" panose="020B0600070205080204" pitchFamily="34" charset="-128"/>
              </a:rPr>
              <a:t> ?</a:t>
            </a:r>
            <a:endParaRPr lang="en-US" altLang="zh-CN" sz="2000">
              <a:solidFill>
                <a:srgbClr val="FF0000"/>
              </a:solidFill>
              <a:latin typeface="Gill Sans MT" panose="020B0502020104020203" pitchFamily="34" charset="0"/>
              <a:ea typeface="MS PGothic" panose="020B0600070205080204" pitchFamily="34" charset="-128"/>
            </a:endParaRPr>
          </a:p>
        </p:txBody>
      </p:sp>
      <p:sp>
        <p:nvSpPr>
          <p:cNvPr id="19465" name="Text Box 14"/>
          <p:cNvSpPr txBox="1">
            <a:spLocks noChangeArrowheads="1"/>
          </p:cNvSpPr>
          <p:nvPr/>
        </p:nvSpPr>
        <p:spPr bwMode="auto">
          <a:xfrm>
            <a:off x="4171950" y="3822700"/>
            <a:ext cx="191293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en-US" altLang="zh-CN" sz="1600">
                <a:solidFill>
                  <a:schemeClr val="tx2"/>
                </a:solidFill>
                <a:ea typeface="MS PGothic" panose="020B0600070205080204" pitchFamily="34" charset="-128"/>
              </a:rPr>
              <a:t>finite shared output link buffers</a:t>
            </a:r>
            <a:endParaRPr lang="en-US" altLang="zh-CN" sz="1600">
              <a:solidFill>
                <a:schemeClr val="tx2"/>
              </a:solidFill>
              <a:latin typeface="Comic Sans MS" panose="030F0702030302020204" pitchFamily="66" charset="0"/>
              <a:ea typeface="MS PGothic" panose="020B0600070205080204" pitchFamily="34" charset="-128"/>
            </a:endParaRPr>
          </a:p>
        </p:txBody>
      </p:sp>
      <p:sp>
        <p:nvSpPr>
          <p:cNvPr id="19466" name="Line 15"/>
          <p:cNvSpPr>
            <a:spLocks noChangeShapeType="1"/>
          </p:cNvSpPr>
          <p:nvPr/>
        </p:nvSpPr>
        <p:spPr bwMode="auto">
          <a:xfrm flipH="1">
            <a:off x="2859088" y="4203700"/>
            <a:ext cx="923925" cy="8667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7" name="Line 16"/>
          <p:cNvSpPr>
            <a:spLocks noChangeShapeType="1"/>
          </p:cNvSpPr>
          <p:nvPr/>
        </p:nvSpPr>
        <p:spPr bwMode="auto">
          <a:xfrm flipH="1">
            <a:off x="3344863" y="4203700"/>
            <a:ext cx="438150"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9468" name="Group 58"/>
          <p:cNvGrpSpPr>
            <a:grpSpLocks/>
          </p:cNvGrpSpPr>
          <p:nvPr/>
        </p:nvGrpSpPr>
        <p:grpSpPr bwMode="auto">
          <a:xfrm>
            <a:off x="2798763" y="3184525"/>
            <a:ext cx="650875" cy="904875"/>
            <a:chOff x="12762" y="10336"/>
            <a:chExt cx="1027" cy="1700"/>
          </a:xfrm>
        </p:grpSpPr>
        <p:sp>
          <p:nvSpPr>
            <p:cNvPr id="19788" name="Rectangle 59"/>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789" name="Rectangle 60"/>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790" name="Line 61"/>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91" name="Line 62"/>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92" name="Line 63"/>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93" name="Line 64"/>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469" name="Text Box 65"/>
          <p:cNvSpPr txBox="1">
            <a:spLocks noChangeArrowheads="1"/>
          </p:cNvSpPr>
          <p:nvPr/>
        </p:nvSpPr>
        <p:spPr bwMode="auto">
          <a:xfrm>
            <a:off x="2700338" y="2870200"/>
            <a:ext cx="73501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solidFill>
                  <a:schemeClr val="tx2"/>
                </a:solidFill>
                <a:ea typeface="MS PGothic" panose="020B0600070205080204" pitchFamily="34" charset="-128"/>
              </a:rPr>
              <a:t>Host A</a:t>
            </a:r>
          </a:p>
        </p:txBody>
      </p:sp>
      <p:sp>
        <p:nvSpPr>
          <p:cNvPr id="19470" name="Line 67"/>
          <p:cNvSpPr>
            <a:spLocks noChangeShapeType="1"/>
          </p:cNvSpPr>
          <p:nvPr/>
        </p:nvSpPr>
        <p:spPr bwMode="auto">
          <a:xfrm flipH="1">
            <a:off x="1504950" y="6184900"/>
            <a:ext cx="1458913" cy="111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9471" name="Group 109"/>
          <p:cNvGrpSpPr>
            <a:grpSpLocks/>
          </p:cNvGrpSpPr>
          <p:nvPr/>
        </p:nvGrpSpPr>
        <p:grpSpPr bwMode="auto">
          <a:xfrm>
            <a:off x="788988" y="5156200"/>
            <a:ext cx="650875" cy="904875"/>
            <a:chOff x="12762" y="10336"/>
            <a:chExt cx="1027" cy="1700"/>
          </a:xfrm>
        </p:grpSpPr>
        <p:sp>
          <p:nvSpPr>
            <p:cNvPr id="19782" name="Rectangle 110"/>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783" name="Rectangle 111"/>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784" name="Line 112"/>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85" name="Line 113"/>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86" name="Line 114"/>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87" name="Line 115"/>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472" name="Line 117"/>
          <p:cNvSpPr>
            <a:spLocks noChangeShapeType="1"/>
          </p:cNvSpPr>
          <p:nvPr/>
        </p:nvSpPr>
        <p:spPr bwMode="auto">
          <a:xfrm flipH="1">
            <a:off x="3344863" y="4632325"/>
            <a:ext cx="723900"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3" name="Line 118"/>
          <p:cNvSpPr>
            <a:spLocks noChangeShapeType="1"/>
          </p:cNvSpPr>
          <p:nvPr/>
        </p:nvSpPr>
        <p:spPr bwMode="auto">
          <a:xfrm flipH="1" flipV="1">
            <a:off x="5126038" y="4651375"/>
            <a:ext cx="779462"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4" name="Line 119"/>
          <p:cNvSpPr>
            <a:spLocks noChangeShapeType="1"/>
          </p:cNvSpPr>
          <p:nvPr/>
        </p:nvSpPr>
        <p:spPr bwMode="auto">
          <a:xfrm flipH="1">
            <a:off x="5068888" y="4222750"/>
            <a:ext cx="1296987" cy="12954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5" name="Line 120"/>
          <p:cNvSpPr>
            <a:spLocks noChangeShapeType="1"/>
          </p:cNvSpPr>
          <p:nvPr/>
        </p:nvSpPr>
        <p:spPr bwMode="auto">
          <a:xfrm flipH="1">
            <a:off x="6324600" y="4241800"/>
            <a:ext cx="43973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6" name="Freeform 123"/>
          <p:cNvSpPr>
            <a:spLocks/>
          </p:cNvSpPr>
          <p:nvPr/>
        </p:nvSpPr>
        <p:spPr bwMode="auto">
          <a:xfrm>
            <a:off x="6750050" y="3659188"/>
            <a:ext cx="315913" cy="360362"/>
          </a:xfrm>
          <a:custGeom>
            <a:avLst/>
            <a:gdLst>
              <a:gd name="T0" fmla="*/ 2147483646 w 650"/>
              <a:gd name="T1" fmla="*/ 2147483646 h 735"/>
              <a:gd name="T2" fmla="*/ 2147483646 w 650"/>
              <a:gd name="T3" fmla="*/ 2147483646 h 735"/>
              <a:gd name="T4" fmla="*/ 2147483646 w 650"/>
              <a:gd name="T5" fmla="*/ 2147483646 h 735"/>
              <a:gd name="T6" fmla="*/ 2147483646 w 650"/>
              <a:gd name="T7" fmla="*/ 2147483646 h 735"/>
              <a:gd name="T8" fmla="*/ 2147483646 w 650"/>
              <a:gd name="T9" fmla="*/ 2147483646 h 735"/>
              <a:gd name="T10" fmla="*/ 2147483646 w 650"/>
              <a:gd name="T11" fmla="*/ 2147483646 h 735"/>
              <a:gd name="T12" fmla="*/ 2147483646 w 650"/>
              <a:gd name="T13" fmla="*/ 2147483646 h 735"/>
              <a:gd name="T14" fmla="*/ 2147483646 w 650"/>
              <a:gd name="T15" fmla="*/ 2147483646 h 735"/>
              <a:gd name="T16" fmla="*/ 2147483646 w 650"/>
              <a:gd name="T17" fmla="*/ 2147483646 h 735"/>
              <a:gd name="T18" fmla="*/ 2147483646 w 650"/>
              <a:gd name="T19" fmla="*/ 0 h 735"/>
              <a:gd name="T20" fmla="*/ 2147483646 w 650"/>
              <a:gd name="T21" fmla="*/ 2147483646 h 735"/>
              <a:gd name="T22" fmla="*/ 2147483646 w 650"/>
              <a:gd name="T23" fmla="*/ 2147483646 h 735"/>
              <a:gd name="T24" fmla="*/ 2147483646 w 650"/>
              <a:gd name="T25" fmla="*/ 2147483646 h 735"/>
              <a:gd name="T26" fmla="*/ 2147483646 w 650"/>
              <a:gd name="T27" fmla="*/ 2147483646 h 735"/>
              <a:gd name="T28" fmla="*/ 2147483646 w 650"/>
              <a:gd name="T29" fmla="*/ 2147483646 h 735"/>
              <a:gd name="T30" fmla="*/ 2147483646 w 650"/>
              <a:gd name="T31" fmla="*/ 2147483646 h 735"/>
              <a:gd name="T32" fmla="*/ 2147483646 w 650"/>
              <a:gd name="T33" fmla="*/ 2147483646 h 735"/>
              <a:gd name="T34" fmla="*/ 2147483646 w 650"/>
              <a:gd name="T35" fmla="*/ 2147483646 h 735"/>
              <a:gd name="T36" fmla="*/ 2147483646 w 650"/>
              <a:gd name="T37" fmla="*/ 2147483646 h 735"/>
              <a:gd name="T38" fmla="*/ 2147483646 w 650"/>
              <a:gd name="T39" fmla="*/ 2147483646 h 735"/>
              <a:gd name="T40" fmla="*/ 2147483646 w 650"/>
              <a:gd name="T41" fmla="*/ 2147483646 h 735"/>
              <a:gd name="T42" fmla="*/ 0 w 650"/>
              <a:gd name="T43" fmla="*/ 2147483646 h 735"/>
              <a:gd name="T44" fmla="*/ 2147483646 w 650"/>
              <a:gd name="T45" fmla="*/ 2147483646 h 735"/>
              <a:gd name="T46" fmla="*/ 2147483646 w 650"/>
              <a:gd name="T47" fmla="*/ 2147483646 h 735"/>
              <a:gd name="T48" fmla="*/ 2147483646 w 650"/>
              <a:gd name="T49" fmla="*/ 2147483646 h 735"/>
              <a:gd name="T50" fmla="*/ 2147483646 w 650"/>
              <a:gd name="T51" fmla="*/ 2147483646 h 735"/>
              <a:gd name="T52" fmla="*/ 2147483646 w 650"/>
              <a:gd name="T53" fmla="*/ 2147483646 h 735"/>
              <a:gd name="T54" fmla="*/ 2147483646 w 650"/>
              <a:gd name="T55" fmla="*/ 2147483646 h 735"/>
              <a:gd name="T56" fmla="*/ 2147483646 w 650"/>
              <a:gd name="T57" fmla="*/ 2147483646 h 735"/>
              <a:gd name="T58" fmla="*/ 2147483646 w 650"/>
              <a:gd name="T59" fmla="*/ 2147483646 h 735"/>
              <a:gd name="T60" fmla="*/ 2147483646 w 650"/>
              <a:gd name="T61" fmla="*/ 2147483646 h 735"/>
              <a:gd name="T62" fmla="*/ 2147483646 w 650"/>
              <a:gd name="T63" fmla="*/ 2147483646 h 735"/>
              <a:gd name="T64" fmla="*/ 2147483646 w 650"/>
              <a:gd name="T65" fmla="*/ 2147483646 h 735"/>
              <a:gd name="T66" fmla="*/ 2147483646 w 650"/>
              <a:gd name="T67" fmla="*/ 2147483646 h 735"/>
              <a:gd name="T68" fmla="*/ 2147483646 w 650"/>
              <a:gd name="T69" fmla="*/ 2147483646 h 735"/>
              <a:gd name="T70" fmla="*/ 2147483646 w 650"/>
              <a:gd name="T71" fmla="*/ 2147483646 h 735"/>
              <a:gd name="T72" fmla="*/ 2147483646 w 650"/>
              <a:gd name="T73" fmla="*/ 2147483646 h 735"/>
              <a:gd name="T74" fmla="*/ 2147483646 w 650"/>
              <a:gd name="T75" fmla="*/ 2147483646 h 735"/>
              <a:gd name="T76" fmla="*/ 2147483646 w 650"/>
              <a:gd name="T77" fmla="*/ 2147483646 h 735"/>
              <a:gd name="T78" fmla="*/ 2147483646 w 650"/>
              <a:gd name="T79" fmla="*/ 2147483646 h 735"/>
              <a:gd name="T80" fmla="*/ 2147483646 w 650"/>
              <a:gd name="T81" fmla="*/ 2147483646 h 735"/>
              <a:gd name="T82" fmla="*/ 2147483646 w 650"/>
              <a:gd name="T83" fmla="*/ 2147483646 h 735"/>
              <a:gd name="T84" fmla="*/ 2147483646 w 650"/>
              <a:gd name="T85" fmla="*/ 2147483646 h 735"/>
              <a:gd name="T86" fmla="*/ 2147483646 w 650"/>
              <a:gd name="T87" fmla="*/ 2147483646 h 735"/>
              <a:gd name="T88" fmla="*/ 2147483646 w 650"/>
              <a:gd name="T89" fmla="*/ 2147483646 h 735"/>
              <a:gd name="T90" fmla="*/ 2147483646 w 650"/>
              <a:gd name="T91" fmla="*/ 2147483646 h 735"/>
              <a:gd name="T92" fmla="*/ 2147483646 w 650"/>
              <a:gd name="T93" fmla="*/ 2147483646 h 735"/>
              <a:gd name="T94" fmla="*/ 2147483646 w 650"/>
              <a:gd name="T95" fmla="*/ 2147483646 h 735"/>
              <a:gd name="T96" fmla="*/ 2147483646 w 650"/>
              <a:gd name="T97" fmla="*/ 2147483646 h 7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735"/>
              <a:gd name="T149" fmla="*/ 650 w 650"/>
              <a:gd name="T150" fmla="*/ 735 h 7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735">
                <a:moveTo>
                  <a:pt x="645" y="27"/>
                </a:moveTo>
                <a:lnTo>
                  <a:pt x="642" y="26"/>
                </a:lnTo>
                <a:lnTo>
                  <a:pt x="631" y="23"/>
                </a:lnTo>
                <a:lnTo>
                  <a:pt x="615" y="19"/>
                </a:lnTo>
                <a:lnTo>
                  <a:pt x="592" y="15"/>
                </a:lnTo>
                <a:lnTo>
                  <a:pt x="565" y="10"/>
                </a:lnTo>
                <a:lnTo>
                  <a:pt x="533" y="6"/>
                </a:lnTo>
                <a:lnTo>
                  <a:pt x="496" y="3"/>
                </a:lnTo>
                <a:lnTo>
                  <a:pt x="456" y="1"/>
                </a:lnTo>
                <a:lnTo>
                  <a:pt x="411" y="0"/>
                </a:lnTo>
                <a:lnTo>
                  <a:pt x="364" y="2"/>
                </a:lnTo>
                <a:lnTo>
                  <a:pt x="315" y="6"/>
                </a:lnTo>
                <a:lnTo>
                  <a:pt x="262" y="15"/>
                </a:lnTo>
                <a:lnTo>
                  <a:pt x="209" y="26"/>
                </a:lnTo>
                <a:lnTo>
                  <a:pt x="154" y="42"/>
                </a:lnTo>
                <a:lnTo>
                  <a:pt x="98" y="61"/>
                </a:lnTo>
                <a:lnTo>
                  <a:pt x="42" y="87"/>
                </a:lnTo>
                <a:lnTo>
                  <a:pt x="38" y="101"/>
                </a:lnTo>
                <a:lnTo>
                  <a:pt x="28" y="141"/>
                </a:lnTo>
                <a:lnTo>
                  <a:pt x="17" y="203"/>
                </a:lnTo>
                <a:lnTo>
                  <a:pt x="6" y="283"/>
                </a:lnTo>
                <a:lnTo>
                  <a:pt x="0" y="378"/>
                </a:lnTo>
                <a:lnTo>
                  <a:pt x="5" y="484"/>
                </a:lnTo>
                <a:lnTo>
                  <a:pt x="21" y="599"/>
                </a:lnTo>
                <a:lnTo>
                  <a:pt x="54" y="716"/>
                </a:lnTo>
                <a:lnTo>
                  <a:pt x="58" y="716"/>
                </a:lnTo>
                <a:lnTo>
                  <a:pt x="66" y="715"/>
                </a:lnTo>
                <a:lnTo>
                  <a:pt x="80" y="713"/>
                </a:lnTo>
                <a:lnTo>
                  <a:pt x="99" y="712"/>
                </a:lnTo>
                <a:lnTo>
                  <a:pt x="124" y="710"/>
                </a:lnTo>
                <a:lnTo>
                  <a:pt x="153" y="708"/>
                </a:lnTo>
                <a:lnTo>
                  <a:pt x="188" y="707"/>
                </a:lnTo>
                <a:lnTo>
                  <a:pt x="225" y="706"/>
                </a:lnTo>
                <a:lnTo>
                  <a:pt x="267" y="705"/>
                </a:lnTo>
                <a:lnTo>
                  <a:pt x="313" y="706"/>
                </a:lnTo>
                <a:lnTo>
                  <a:pt x="362" y="707"/>
                </a:lnTo>
                <a:lnTo>
                  <a:pt x="415" y="709"/>
                </a:lnTo>
                <a:lnTo>
                  <a:pt x="470" y="713"/>
                </a:lnTo>
                <a:lnTo>
                  <a:pt x="528" y="719"/>
                </a:lnTo>
                <a:lnTo>
                  <a:pt x="588" y="726"/>
                </a:lnTo>
                <a:lnTo>
                  <a:pt x="650" y="735"/>
                </a:lnTo>
                <a:lnTo>
                  <a:pt x="647" y="713"/>
                </a:lnTo>
                <a:lnTo>
                  <a:pt x="641" y="655"/>
                </a:lnTo>
                <a:lnTo>
                  <a:pt x="631" y="568"/>
                </a:lnTo>
                <a:lnTo>
                  <a:pt x="623" y="462"/>
                </a:lnTo>
                <a:lnTo>
                  <a:pt x="618" y="345"/>
                </a:lnTo>
                <a:lnTo>
                  <a:pt x="618" y="229"/>
                </a:lnTo>
                <a:lnTo>
                  <a:pt x="627" y="119"/>
                </a:lnTo>
                <a:lnTo>
                  <a:pt x="645" y="2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77" name="Freeform 124"/>
          <p:cNvSpPr>
            <a:spLocks/>
          </p:cNvSpPr>
          <p:nvPr/>
        </p:nvSpPr>
        <p:spPr bwMode="auto">
          <a:xfrm>
            <a:off x="6784975" y="3757613"/>
            <a:ext cx="519113" cy="357187"/>
          </a:xfrm>
          <a:custGeom>
            <a:avLst/>
            <a:gdLst>
              <a:gd name="T0" fmla="*/ 2147483646 w 1071"/>
              <a:gd name="T1" fmla="*/ 2147483646 h 731"/>
              <a:gd name="T2" fmla="*/ 0 w 1071"/>
              <a:gd name="T3" fmla="*/ 2147483646 h 731"/>
              <a:gd name="T4" fmla="*/ 2147483646 w 1071"/>
              <a:gd name="T5" fmla="*/ 2147483646 h 731"/>
              <a:gd name="T6" fmla="*/ 2147483646 w 1071"/>
              <a:gd name="T7" fmla="*/ 2147483646 h 731"/>
              <a:gd name="T8" fmla="*/ 2147483646 w 1071"/>
              <a:gd name="T9" fmla="*/ 2147483646 h 731"/>
              <a:gd name="T10" fmla="*/ 2147483646 w 1071"/>
              <a:gd name="T11" fmla="*/ 2147483646 h 731"/>
              <a:gd name="T12" fmla="*/ 2147483646 w 1071"/>
              <a:gd name="T13" fmla="*/ 2147483646 h 731"/>
              <a:gd name="T14" fmla="*/ 2147483646 w 1071"/>
              <a:gd name="T15" fmla="*/ 2147483646 h 731"/>
              <a:gd name="T16" fmla="*/ 2147483646 w 1071"/>
              <a:gd name="T17" fmla="*/ 2147483646 h 731"/>
              <a:gd name="T18" fmla="*/ 2147483646 w 1071"/>
              <a:gd name="T19" fmla="*/ 2147483646 h 731"/>
              <a:gd name="T20" fmla="*/ 2147483646 w 1071"/>
              <a:gd name="T21" fmla="*/ 2147483646 h 731"/>
              <a:gd name="T22" fmla="*/ 2147483646 w 1071"/>
              <a:gd name="T23" fmla="*/ 2147483646 h 731"/>
              <a:gd name="T24" fmla="*/ 2147483646 w 1071"/>
              <a:gd name="T25" fmla="*/ 2147483646 h 731"/>
              <a:gd name="T26" fmla="*/ 2147483646 w 1071"/>
              <a:gd name="T27" fmla="*/ 2147483646 h 731"/>
              <a:gd name="T28" fmla="*/ 2147483646 w 1071"/>
              <a:gd name="T29" fmla="*/ 2147483646 h 731"/>
              <a:gd name="T30" fmla="*/ 2147483646 w 1071"/>
              <a:gd name="T31" fmla="*/ 2147483646 h 731"/>
              <a:gd name="T32" fmla="*/ 2147483646 w 1071"/>
              <a:gd name="T33" fmla="*/ 2147483646 h 731"/>
              <a:gd name="T34" fmla="*/ 2147483646 w 1071"/>
              <a:gd name="T35" fmla="*/ 2147483646 h 731"/>
              <a:gd name="T36" fmla="*/ 2147483646 w 1071"/>
              <a:gd name="T37" fmla="*/ 2147483646 h 731"/>
              <a:gd name="T38" fmla="*/ 2147483646 w 1071"/>
              <a:gd name="T39" fmla="*/ 2147483646 h 731"/>
              <a:gd name="T40" fmla="*/ 2147483646 w 1071"/>
              <a:gd name="T41" fmla="*/ 2147483646 h 731"/>
              <a:gd name="T42" fmla="*/ 2147483646 w 1071"/>
              <a:gd name="T43" fmla="*/ 2147483646 h 731"/>
              <a:gd name="T44" fmla="*/ 2147483646 w 1071"/>
              <a:gd name="T45" fmla="*/ 2147483646 h 731"/>
              <a:gd name="T46" fmla="*/ 2147483646 w 1071"/>
              <a:gd name="T47" fmla="*/ 2147483646 h 731"/>
              <a:gd name="T48" fmla="*/ 2147483646 w 1071"/>
              <a:gd name="T49" fmla="*/ 2147483646 h 731"/>
              <a:gd name="T50" fmla="*/ 2147483646 w 1071"/>
              <a:gd name="T51" fmla="*/ 2147483646 h 731"/>
              <a:gd name="T52" fmla="*/ 2147483646 w 1071"/>
              <a:gd name="T53" fmla="*/ 0 h 731"/>
              <a:gd name="T54" fmla="*/ 2147483646 w 1071"/>
              <a:gd name="T55" fmla="*/ 2147483646 h 731"/>
              <a:gd name="T56" fmla="*/ 2147483646 w 1071"/>
              <a:gd name="T57" fmla="*/ 2147483646 h 731"/>
              <a:gd name="T58" fmla="*/ 2147483646 w 1071"/>
              <a:gd name="T59" fmla="*/ 2147483646 h 731"/>
              <a:gd name="T60" fmla="*/ 2147483646 w 1071"/>
              <a:gd name="T61" fmla="*/ 2147483646 h 731"/>
              <a:gd name="T62" fmla="*/ 2147483646 w 1071"/>
              <a:gd name="T63" fmla="*/ 2147483646 h 731"/>
              <a:gd name="T64" fmla="*/ 2147483646 w 1071"/>
              <a:gd name="T65" fmla="*/ 2147483646 h 731"/>
              <a:gd name="T66" fmla="*/ 2147483646 w 1071"/>
              <a:gd name="T67" fmla="*/ 2147483646 h 731"/>
              <a:gd name="T68" fmla="*/ 2147483646 w 1071"/>
              <a:gd name="T69" fmla="*/ 2147483646 h 731"/>
              <a:gd name="T70" fmla="*/ 2147483646 w 1071"/>
              <a:gd name="T71" fmla="*/ 2147483646 h 731"/>
              <a:gd name="T72" fmla="*/ 2147483646 w 1071"/>
              <a:gd name="T73" fmla="*/ 2147483646 h 731"/>
              <a:gd name="T74" fmla="*/ 2147483646 w 1071"/>
              <a:gd name="T75" fmla="*/ 2147483646 h 731"/>
              <a:gd name="T76" fmla="*/ 2147483646 w 1071"/>
              <a:gd name="T77" fmla="*/ 2147483646 h 731"/>
              <a:gd name="T78" fmla="*/ 2147483646 w 1071"/>
              <a:gd name="T79" fmla="*/ 2147483646 h 731"/>
              <a:gd name="T80" fmla="*/ 2147483646 w 1071"/>
              <a:gd name="T81" fmla="*/ 2147483646 h 731"/>
              <a:gd name="T82" fmla="*/ 2147483646 w 1071"/>
              <a:gd name="T83" fmla="*/ 2147483646 h 731"/>
              <a:gd name="T84" fmla="*/ 2147483646 w 1071"/>
              <a:gd name="T85" fmla="*/ 2147483646 h 731"/>
              <a:gd name="T86" fmla="*/ 2147483646 w 1071"/>
              <a:gd name="T87" fmla="*/ 2147483646 h 731"/>
              <a:gd name="T88" fmla="*/ 2147483646 w 1071"/>
              <a:gd name="T89" fmla="*/ 2147483646 h 731"/>
              <a:gd name="T90" fmla="*/ 2147483646 w 1071"/>
              <a:gd name="T91" fmla="*/ 2147483646 h 731"/>
              <a:gd name="T92" fmla="*/ 2147483646 w 1071"/>
              <a:gd name="T93" fmla="*/ 2147483646 h 731"/>
              <a:gd name="T94" fmla="*/ 2147483646 w 1071"/>
              <a:gd name="T95" fmla="*/ 2147483646 h 731"/>
              <a:gd name="T96" fmla="*/ 2147483646 w 1071"/>
              <a:gd name="T97" fmla="*/ 2147483646 h 731"/>
              <a:gd name="T98" fmla="*/ 2147483646 w 1071"/>
              <a:gd name="T99" fmla="*/ 2147483646 h 731"/>
              <a:gd name="T100" fmla="*/ 2147483646 w 1071"/>
              <a:gd name="T101" fmla="*/ 2147483646 h 731"/>
              <a:gd name="T102" fmla="*/ 2147483646 w 1071"/>
              <a:gd name="T103" fmla="*/ 2147483646 h 731"/>
              <a:gd name="T104" fmla="*/ 2147483646 w 1071"/>
              <a:gd name="T105" fmla="*/ 2147483646 h 731"/>
              <a:gd name="T106" fmla="*/ 2147483646 w 1071"/>
              <a:gd name="T107" fmla="*/ 2147483646 h 7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31"/>
              <a:gd name="T164" fmla="*/ 1071 w 1071"/>
              <a:gd name="T165" fmla="*/ 731 h 7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31">
                <a:moveTo>
                  <a:pt x="6" y="552"/>
                </a:moveTo>
                <a:lnTo>
                  <a:pt x="0" y="642"/>
                </a:lnTo>
                <a:lnTo>
                  <a:pt x="698" y="731"/>
                </a:lnTo>
                <a:lnTo>
                  <a:pt x="703" y="729"/>
                </a:lnTo>
                <a:lnTo>
                  <a:pt x="717" y="722"/>
                </a:lnTo>
                <a:lnTo>
                  <a:pt x="740" y="710"/>
                </a:lnTo>
                <a:lnTo>
                  <a:pt x="768" y="694"/>
                </a:lnTo>
                <a:lnTo>
                  <a:pt x="801" y="672"/>
                </a:lnTo>
                <a:lnTo>
                  <a:pt x="838" y="645"/>
                </a:lnTo>
                <a:lnTo>
                  <a:pt x="876" y="614"/>
                </a:lnTo>
                <a:lnTo>
                  <a:pt x="915" y="577"/>
                </a:lnTo>
                <a:lnTo>
                  <a:pt x="953" y="536"/>
                </a:lnTo>
                <a:lnTo>
                  <a:pt x="988" y="491"/>
                </a:lnTo>
                <a:lnTo>
                  <a:pt x="1018" y="439"/>
                </a:lnTo>
                <a:lnTo>
                  <a:pt x="1043" y="383"/>
                </a:lnTo>
                <a:lnTo>
                  <a:pt x="1061" y="322"/>
                </a:lnTo>
                <a:lnTo>
                  <a:pt x="1071" y="255"/>
                </a:lnTo>
                <a:lnTo>
                  <a:pt x="1070" y="185"/>
                </a:lnTo>
                <a:lnTo>
                  <a:pt x="1057" y="108"/>
                </a:lnTo>
                <a:lnTo>
                  <a:pt x="1055" y="104"/>
                </a:lnTo>
                <a:lnTo>
                  <a:pt x="1049" y="92"/>
                </a:lnTo>
                <a:lnTo>
                  <a:pt x="1037" y="76"/>
                </a:lnTo>
                <a:lnTo>
                  <a:pt x="1022" y="57"/>
                </a:lnTo>
                <a:lnTo>
                  <a:pt x="1002" y="37"/>
                </a:lnTo>
                <a:lnTo>
                  <a:pt x="979" y="20"/>
                </a:lnTo>
                <a:lnTo>
                  <a:pt x="951" y="7"/>
                </a:lnTo>
                <a:lnTo>
                  <a:pt x="919" y="0"/>
                </a:lnTo>
                <a:lnTo>
                  <a:pt x="924" y="12"/>
                </a:lnTo>
                <a:lnTo>
                  <a:pt x="934" y="44"/>
                </a:lnTo>
                <a:lnTo>
                  <a:pt x="947" y="94"/>
                </a:lnTo>
                <a:lnTo>
                  <a:pt x="958" y="159"/>
                </a:lnTo>
                <a:lnTo>
                  <a:pt x="961" y="238"/>
                </a:lnTo>
                <a:lnTo>
                  <a:pt x="953" y="324"/>
                </a:lnTo>
                <a:lnTo>
                  <a:pt x="928" y="418"/>
                </a:lnTo>
                <a:lnTo>
                  <a:pt x="884" y="516"/>
                </a:lnTo>
                <a:lnTo>
                  <a:pt x="883" y="518"/>
                </a:lnTo>
                <a:lnTo>
                  <a:pt x="879" y="521"/>
                </a:lnTo>
                <a:lnTo>
                  <a:pt x="872" y="526"/>
                </a:lnTo>
                <a:lnTo>
                  <a:pt x="862" y="534"/>
                </a:lnTo>
                <a:lnTo>
                  <a:pt x="851" y="541"/>
                </a:lnTo>
                <a:lnTo>
                  <a:pt x="837" y="550"/>
                </a:lnTo>
                <a:lnTo>
                  <a:pt x="819" y="559"/>
                </a:lnTo>
                <a:lnTo>
                  <a:pt x="800" y="567"/>
                </a:lnTo>
                <a:lnTo>
                  <a:pt x="778" y="575"/>
                </a:lnTo>
                <a:lnTo>
                  <a:pt x="754" y="582"/>
                </a:lnTo>
                <a:lnTo>
                  <a:pt x="727" y="588"/>
                </a:lnTo>
                <a:lnTo>
                  <a:pt x="697" y="592"/>
                </a:lnTo>
                <a:lnTo>
                  <a:pt x="666" y="593"/>
                </a:lnTo>
                <a:lnTo>
                  <a:pt x="631" y="592"/>
                </a:lnTo>
                <a:lnTo>
                  <a:pt x="593" y="589"/>
                </a:lnTo>
                <a:lnTo>
                  <a:pt x="555" y="581"/>
                </a:lnTo>
                <a:lnTo>
                  <a:pt x="555" y="677"/>
                </a:lnTo>
                <a:lnTo>
                  <a:pt x="24" y="623"/>
                </a:lnTo>
                <a:lnTo>
                  <a:pt x="6" y="5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78" name="Freeform 125"/>
          <p:cNvSpPr>
            <a:spLocks/>
          </p:cNvSpPr>
          <p:nvPr/>
        </p:nvSpPr>
        <p:spPr bwMode="auto">
          <a:xfrm>
            <a:off x="6718300" y="4110038"/>
            <a:ext cx="382588" cy="123825"/>
          </a:xfrm>
          <a:custGeom>
            <a:avLst/>
            <a:gdLst>
              <a:gd name="T0" fmla="*/ 2147483646 w 787"/>
              <a:gd name="T1" fmla="*/ 2147483646 h 253"/>
              <a:gd name="T2" fmla="*/ 2147483646 w 787"/>
              <a:gd name="T3" fmla="*/ 0 h 253"/>
              <a:gd name="T4" fmla="*/ 0 w 787"/>
              <a:gd name="T5" fmla="*/ 2147483646 h 253"/>
              <a:gd name="T6" fmla="*/ 2147483646 w 787"/>
              <a:gd name="T7" fmla="*/ 2147483646 h 253"/>
              <a:gd name="T8" fmla="*/ 2147483646 w 787"/>
              <a:gd name="T9" fmla="*/ 2147483646 h 253"/>
              <a:gd name="T10" fmla="*/ 0 60000 65536"/>
              <a:gd name="T11" fmla="*/ 0 60000 65536"/>
              <a:gd name="T12" fmla="*/ 0 60000 65536"/>
              <a:gd name="T13" fmla="*/ 0 60000 65536"/>
              <a:gd name="T14" fmla="*/ 0 60000 65536"/>
              <a:gd name="T15" fmla="*/ 0 w 787"/>
              <a:gd name="T16" fmla="*/ 0 h 253"/>
              <a:gd name="T17" fmla="*/ 787 w 787"/>
              <a:gd name="T18" fmla="*/ 253 h 253"/>
            </a:gdLst>
            <a:ahLst/>
            <a:cxnLst>
              <a:cxn ang="T10">
                <a:pos x="T0" y="T1"/>
              </a:cxn>
              <a:cxn ang="T11">
                <a:pos x="T2" y="T3"/>
              </a:cxn>
              <a:cxn ang="T12">
                <a:pos x="T4" y="T5"/>
              </a:cxn>
              <a:cxn ang="T13">
                <a:pos x="T6" y="T7"/>
              </a:cxn>
              <a:cxn ang="T14">
                <a:pos x="T8" y="T9"/>
              </a:cxn>
            </a:cxnLst>
            <a:rect l="T15" t="T16" r="T17" b="T18"/>
            <a:pathLst>
              <a:path w="787" h="253">
                <a:moveTo>
                  <a:pt x="787" y="91"/>
                </a:moveTo>
                <a:lnTo>
                  <a:pt x="12" y="0"/>
                </a:lnTo>
                <a:lnTo>
                  <a:pt x="0" y="91"/>
                </a:lnTo>
                <a:lnTo>
                  <a:pt x="764" y="253"/>
                </a:lnTo>
                <a:lnTo>
                  <a:pt x="787" y="9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79" name="Freeform 126"/>
          <p:cNvSpPr>
            <a:spLocks/>
          </p:cNvSpPr>
          <p:nvPr/>
        </p:nvSpPr>
        <p:spPr bwMode="auto">
          <a:xfrm>
            <a:off x="6908800" y="4149725"/>
            <a:ext cx="163513" cy="55563"/>
          </a:xfrm>
          <a:custGeom>
            <a:avLst/>
            <a:gdLst>
              <a:gd name="T0" fmla="*/ 2147483646 w 336"/>
              <a:gd name="T1" fmla="*/ 2147483646 h 115"/>
              <a:gd name="T2" fmla="*/ 2147483646 w 336"/>
              <a:gd name="T3" fmla="*/ 0 h 115"/>
              <a:gd name="T4" fmla="*/ 0 w 336"/>
              <a:gd name="T5" fmla="*/ 2147483646 h 115"/>
              <a:gd name="T6" fmla="*/ 2147483646 w 336"/>
              <a:gd name="T7" fmla="*/ 2147483646 h 115"/>
              <a:gd name="T8" fmla="*/ 2147483646 w 336"/>
              <a:gd name="T9" fmla="*/ 2147483646 h 115"/>
              <a:gd name="T10" fmla="*/ 0 60000 65536"/>
              <a:gd name="T11" fmla="*/ 0 60000 65536"/>
              <a:gd name="T12" fmla="*/ 0 60000 65536"/>
              <a:gd name="T13" fmla="*/ 0 60000 65536"/>
              <a:gd name="T14" fmla="*/ 0 60000 65536"/>
              <a:gd name="T15" fmla="*/ 0 w 336"/>
              <a:gd name="T16" fmla="*/ 0 h 115"/>
              <a:gd name="T17" fmla="*/ 336 w 336"/>
              <a:gd name="T18" fmla="*/ 115 h 115"/>
            </a:gdLst>
            <a:ahLst/>
            <a:cxnLst>
              <a:cxn ang="T10">
                <a:pos x="T0" y="T1"/>
              </a:cxn>
              <a:cxn ang="T11">
                <a:pos x="T2" y="T3"/>
              </a:cxn>
              <a:cxn ang="T12">
                <a:pos x="T4" y="T5"/>
              </a:cxn>
              <a:cxn ang="T13">
                <a:pos x="T6" y="T7"/>
              </a:cxn>
              <a:cxn ang="T14">
                <a:pos x="T8" y="T9"/>
              </a:cxn>
            </a:cxnLst>
            <a:rect l="T15" t="T16" r="T17" b="T18"/>
            <a:pathLst>
              <a:path w="336" h="115">
                <a:moveTo>
                  <a:pt x="336" y="50"/>
                </a:moveTo>
                <a:lnTo>
                  <a:pt x="4" y="0"/>
                </a:lnTo>
                <a:lnTo>
                  <a:pt x="0" y="48"/>
                </a:lnTo>
                <a:lnTo>
                  <a:pt x="327" y="115"/>
                </a:lnTo>
                <a:lnTo>
                  <a:pt x="336" y="5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80" name="Freeform 127"/>
          <p:cNvSpPr>
            <a:spLocks/>
          </p:cNvSpPr>
          <p:nvPr/>
        </p:nvSpPr>
        <p:spPr bwMode="auto">
          <a:xfrm>
            <a:off x="6743700" y="4121150"/>
            <a:ext cx="107950" cy="41275"/>
          </a:xfrm>
          <a:custGeom>
            <a:avLst/>
            <a:gdLst>
              <a:gd name="T0" fmla="*/ 2147483646 w 225"/>
              <a:gd name="T1" fmla="*/ 2147483646 h 85"/>
              <a:gd name="T2" fmla="*/ 0 w 225"/>
              <a:gd name="T3" fmla="*/ 0 h 85"/>
              <a:gd name="T4" fmla="*/ 2147483646 w 225"/>
              <a:gd name="T5" fmla="*/ 2147483646 h 85"/>
              <a:gd name="T6" fmla="*/ 2147483646 w 225"/>
              <a:gd name="T7" fmla="*/ 2147483646 h 85"/>
              <a:gd name="T8" fmla="*/ 2147483646 w 225"/>
              <a:gd name="T9" fmla="*/ 2147483646 h 85"/>
              <a:gd name="T10" fmla="*/ 0 60000 65536"/>
              <a:gd name="T11" fmla="*/ 0 60000 65536"/>
              <a:gd name="T12" fmla="*/ 0 60000 65536"/>
              <a:gd name="T13" fmla="*/ 0 60000 65536"/>
              <a:gd name="T14" fmla="*/ 0 60000 65536"/>
              <a:gd name="T15" fmla="*/ 0 w 225"/>
              <a:gd name="T16" fmla="*/ 0 h 85"/>
              <a:gd name="T17" fmla="*/ 225 w 225"/>
              <a:gd name="T18" fmla="*/ 85 h 85"/>
            </a:gdLst>
            <a:ahLst/>
            <a:cxnLst>
              <a:cxn ang="T10">
                <a:pos x="T0" y="T1"/>
              </a:cxn>
              <a:cxn ang="T11">
                <a:pos x="T2" y="T3"/>
              </a:cxn>
              <a:cxn ang="T12">
                <a:pos x="T4" y="T5"/>
              </a:cxn>
              <a:cxn ang="T13">
                <a:pos x="T6" y="T7"/>
              </a:cxn>
              <a:cxn ang="T14">
                <a:pos x="T8" y="T9"/>
              </a:cxn>
            </a:cxnLst>
            <a:rect l="T15" t="T16" r="T17" b="T18"/>
            <a:pathLst>
              <a:path w="225" h="85">
                <a:moveTo>
                  <a:pt x="225" y="39"/>
                </a:moveTo>
                <a:lnTo>
                  <a:pt x="0" y="0"/>
                </a:lnTo>
                <a:lnTo>
                  <a:pt x="3" y="41"/>
                </a:lnTo>
                <a:lnTo>
                  <a:pt x="218" y="85"/>
                </a:lnTo>
                <a:lnTo>
                  <a:pt x="225" y="3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81" name="Freeform 128"/>
          <p:cNvSpPr>
            <a:spLocks/>
          </p:cNvSpPr>
          <p:nvPr/>
        </p:nvSpPr>
        <p:spPr bwMode="auto">
          <a:xfrm>
            <a:off x="6469063" y="4162425"/>
            <a:ext cx="642937" cy="215900"/>
          </a:xfrm>
          <a:custGeom>
            <a:avLst/>
            <a:gdLst>
              <a:gd name="T0" fmla="*/ 0 w 1325"/>
              <a:gd name="T1" fmla="*/ 2147483646 h 439"/>
              <a:gd name="T2" fmla="*/ 2147483646 w 1325"/>
              <a:gd name="T3" fmla="*/ 2147483646 h 439"/>
              <a:gd name="T4" fmla="*/ 2147483646 w 1325"/>
              <a:gd name="T5" fmla="*/ 2147483646 h 439"/>
              <a:gd name="T6" fmla="*/ 2147483646 w 1325"/>
              <a:gd name="T7" fmla="*/ 2147483646 h 439"/>
              <a:gd name="T8" fmla="*/ 2147483646 w 1325"/>
              <a:gd name="T9" fmla="*/ 2147483646 h 439"/>
              <a:gd name="T10" fmla="*/ 2147483646 w 1325"/>
              <a:gd name="T11" fmla="*/ 2147483646 h 439"/>
              <a:gd name="T12" fmla="*/ 2147483646 w 1325"/>
              <a:gd name="T13" fmla="*/ 2147483646 h 439"/>
              <a:gd name="T14" fmla="*/ 2147483646 w 1325"/>
              <a:gd name="T15" fmla="*/ 2147483646 h 439"/>
              <a:gd name="T16" fmla="*/ 2147483646 w 1325"/>
              <a:gd name="T17" fmla="*/ 2147483646 h 439"/>
              <a:gd name="T18" fmla="*/ 2147483646 w 1325"/>
              <a:gd name="T19" fmla="*/ 2147483646 h 439"/>
              <a:gd name="T20" fmla="*/ 2147483646 w 1325"/>
              <a:gd name="T21" fmla="*/ 2147483646 h 439"/>
              <a:gd name="T22" fmla="*/ 2147483646 w 1325"/>
              <a:gd name="T23" fmla="*/ 2147483646 h 439"/>
              <a:gd name="T24" fmla="*/ 2147483646 w 1325"/>
              <a:gd name="T25" fmla="*/ 2147483646 h 439"/>
              <a:gd name="T26" fmla="*/ 2147483646 w 1325"/>
              <a:gd name="T27" fmla="*/ 2147483646 h 439"/>
              <a:gd name="T28" fmla="*/ 2147483646 w 1325"/>
              <a:gd name="T29" fmla="*/ 2147483646 h 439"/>
              <a:gd name="T30" fmla="*/ 2147483646 w 1325"/>
              <a:gd name="T31" fmla="*/ 2147483646 h 439"/>
              <a:gd name="T32" fmla="*/ 2147483646 w 1325"/>
              <a:gd name="T33" fmla="*/ 0 h 439"/>
              <a:gd name="T34" fmla="*/ 2147483646 w 1325"/>
              <a:gd name="T35" fmla="*/ 2147483646 h 439"/>
              <a:gd name="T36" fmla="*/ 2147483646 w 1325"/>
              <a:gd name="T37" fmla="*/ 2147483646 h 439"/>
              <a:gd name="T38" fmla="*/ 2147483646 w 1325"/>
              <a:gd name="T39" fmla="*/ 2147483646 h 439"/>
              <a:gd name="T40" fmla="*/ 2147483646 w 1325"/>
              <a:gd name="T41" fmla="*/ 2147483646 h 439"/>
              <a:gd name="T42" fmla="*/ 2147483646 w 1325"/>
              <a:gd name="T43" fmla="*/ 2147483646 h 439"/>
              <a:gd name="T44" fmla="*/ 2147483646 w 1325"/>
              <a:gd name="T45" fmla="*/ 2147483646 h 439"/>
              <a:gd name="T46" fmla="*/ 2147483646 w 1325"/>
              <a:gd name="T47" fmla="*/ 2147483646 h 439"/>
              <a:gd name="T48" fmla="*/ 2147483646 w 1325"/>
              <a:gd name="T49" fmla="*/ 2147483646 h 439"/>
              <a:gd name="T50" fmla="*/ 2147483646 w 1325"/>
              <a:gd name="T51" fmla="*/ 2147483646 h 439"/>
              <a:gd name="T52" fmla="*/ 2147483646 w 1325"/>
              <a:gd name="T53" fmla="*/ 2147483646 h 439"/>
              <a:gd name="T54" fmla="*/ 2147483646 w 1325"/>
              <a:gd name="T55" fmla="*/ 2147483646 h 439"/>
              <a:gd name="T56" fmla="*/ 2147483646 w 1325"/>
              <a:gd name="T57" fmla="*/ 2147483646 h 439"/>
              <a:gd name="T58" fmla="*/ 2147483646 w 1325"/>
              <a:gd name="T59" fmla="*/ 2147483646 h 439"/>
              <a:gd name="T60" fmla="*/ 2147483646 w 1325"/>
              <a:gd name="T61" fmla="*/ 2147483646 h 439"/>
              <a:gd name="T62" fmla="*/ 2147483646 w 1325"/>
              <a:gd name="T63" fmla="*/ 2147483646 h 439"/>
              <a:gd name="T64" fmla="*/ 2147483646 w 1325"/>
              <a:gd name="T65" fmla="*/ 2147483646 h 439"/>
              <a:gd name="T66" fmla="*/ 2147483646 w 1325"/>
              <a:gd name="T67" fmla="*/ 2147483646 h 439"/>
              <a:gd name="T68" fmla="*/ 0 w 1325"/>
              <a:gd name="T69" fmla="*/ 2147483646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25"/>
              <a:gd name="T106" fmla="*/ 0 h 439"/>
              <a:gd name="T107" fmla="*/ 1325 w 1325"/>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25" h="439">
                <a:moveTo>
                  <a:pt x="0" y="132"/>
                </a:moveTo>
                <a:lnTo>
                  <a:pt x="3" y="132"/>
                </a:lnTo>
                <a:lnTo>
                  <a:pt x="10" y="130"/>
                </a:lnTo>
                <a:lnTo>
                  <a:pt x="24" y="128"/>
                </a:lnTo>
                <a:lnTo>
                  <a:pt x="42" y="125"/>
                </a:lnTo>
                <a:lnTo>
                  <a:pt x="62" y="121"/>
                </a:lnTo>
                <a:lnTo>
                  <a:pt x="86" y="116"/>
                </a:lnTo>
                <a:lnTo>
                  <a:pt x="113" y="109"/>
                </a:lnTo>
                <a:lnTo>
                  <a:pt x="141" y="102"/>
                </a:lnTo>
                <a:lnTo>
                  <a:pt x="170" y="94"/>
                </a:lnTo>
                <a:lnTo>
                  <a:pt x="199" y="85"/>
                </a:lnTo>
                <a:lnTo>
                  <a:pt x="228" y="74"/>
                </a:lnTo>
                <a:lnTo>
                  <a:pt x="257" y="62"/>
                </a:lnTo>
                <a:lnTo>
                  <a:pt x="285" y="48"/>
                </a:lnTo>
                <a:lnTo>
                  <a:pt x="309" y="34"/>
                </a:lnTo>
                <a:lnTo>
                  <a:pt x="333" y="18"/>
                </a:lnTo>
                <a:lnTo>
                  <a:pt x="352" y="0"/>
                </a:lnTo>
                <a:lnTo>
                  <a:pt x="1325" y="223"/>
                </a:lnTo>
                <a:lnTo>
                  <a:pt x="1323" y="225"/>
                </a:lnTo>
                <a:lnTo>
                  <a:pt x="1318" y="230"/>
                </a:lnTo>
                <a:lnTo>
                  <a:pt x="1309" y="239"/>
                </a:lnTo>
                <a:lnTo>
                  <a:pt x="1297" y="250"/>
                </a:lnTo>
                <a:lnTo>
                  <a:pt x="1282" y="263"/>
                </a:lnTo>
                <a:lnTo>
                  <a:pt x="1265" y="278"/>
                </a:lnTo>
                <a:lnTo>
                  <a:pt x="1247" y="295"/>
                </a:lnTo>
                <a:lnTo>
                  <a:pt x="1225" y="312"/>
                </a:lnTo>
                <a:lnTo>
                  <a:pt x="1202" y="331"/>
                </a:lnTo>
                <a:lnTo>
                  <a:pt x="1179" y="349"/>
                </a:lnTo>
                <a:lnTo>
                  <a:pt x="1154" y="367"/>
                </a:lnTo>
                <a:lnTo>
                  <a:pt x="1128" y="385"/>
                </a:lnTo>
                <a:lnTo>
                  <a:pt x="1102" y="401"/>
                </a:lnTo>
                <a:lnTo>
                  <a:pt x="1077" y="415"/>
                </a:lnTo>
                <a:lnTo>
                  <a:pt x="1051" y="428"/>
                </a:lnTo>
                <a:lnTo>
                  <a:pt x="1026" y="439"/>
                </a:lnTo>
                <a:lnTo>
                  <a:pt x="0" y="13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82" name="Freeform 129"/>
          <p:cNvSpPr>
            <a:spLocks/>
          </p:cNvSpPr>
          <p:nvPr/>
        </p:nvSpPr>
        <p:spPr bwMode="auto">
          <a:xfrm>
            <a:off x="7110413" y="4138613"/>
            <a:ext cx="228600" cy="103187"/>
          </a:xfrm>
          <a:custGeom>
            <a:avLst/>
            <a:gdLst>
              <a:gd name="T0" fmla="*/ 2147483646 w 472"/>
              <a:gd name="T1" fmla="*/ 2147483646 h 209"/>
              <a:gd name="T2" fmla="*/ 2147483646 w 472"/>
              <a:gd name="T3" fmla="*/ 2147483646 h 209"/>
              <a:gd name="T4" fmla="*/ 2147483646 w 472"/>
              <a:gd name="T5" fmla="*/ 0 h 209"/>
              <a:gd name="T6" fmla="*/ 2147483646 w 472"/>
              <a:gd name="T7" fmla="*/ 2147483646 h 209"/>
              <a:gd name="T8" fmla="*/ 0 w 472"/>
              <a:gd name="T9" fmla="*/ 2147483646 h 209"/>
              <a:gd name="T10" fmla="*/ 2147483646 w 472"/>
              <a:gd name="T11" fmla="*/ 2147483646 h 209"/>
              <a:gd name="T12" fmla="*/ 0 60000 65536"/>
              <a:gd name="T13" fmla="*/ 0 60000 65536"/>
              <a:gd name="T14" fmla="*/ 0 60000 65536"/>
              <a:gd name="T15" fmla="*/ 0 60000 65536"/>
              <a:gd name="T16" fmla="*/ 0 60000 65536"/>
              <a:gd name="T17" fmla="*/ 0 60000 65536"/>
              <a:gd name="T18" fmla="*/ 0 w 472"/>
              <a:gd name="T19" fmla="*/ 0 h 209"/>
              <a:gd name="T20" fmla="*/ 472 w 472"/>
              <a:gd name="T21" fmla="*/ 209 h 209"/>
            </a:gdLst>
            <a:ahLst/>
            <a:cxnLst>
              <a:cxn ang="T12">
                <a:pos x="T0" y="T1"/>
              </a:cxn>
              <a:cxn ang="T13">
                <a:pos x="T2" y="T3"/>
              </a:cxn>
              <a:cxn ang="T14">
                <a:pos x="T4" y="T5"/>
              </a:cxn>
              <a:cxn ang="T15">
                <a:pos x="T6" y="T7"/>
              </a:cxn>
              <a:cxn ang="T16">
                <a:pos x="T8" y="T9"/>
              </a:cxn>
              <a:cxn ang="T17">
                <a:pos x="T10" y="T11"/>
              </a:cxn>
            </a:cxnLst>
            <a:rect l="T18" t="T19" r="T20" b="T21"/>
            <a:pathLst>
              <a:path w="472" h="209">
                <a:moveTo>
                  <a:pt x="47" y="209"/>
                </a:moveTo>
                <a:lnTo>
                  <a:pt x="472" y="84"/>
                </a:lnTo>
                <a:lnTo>
                  <a:pt x="215" y="0"/>
                </a:lnTo>
                <a:lnTo>
                  <a:pt x="5" y="24"/>
                </a:lnTo>
                <a:lnTo>
                  <a:pt x="0" y="197"/>
                </a:lnTo>
                <a:lnTo>
                  <a:pt x="47" y="20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83" name="Freeform 130"/>
          <p:cNvSpPr>
            <a:spLocks/>
          </p:cNvSpPr>
          <p:nvPr/>
        </p:nvSpPr>
        <p:spPr bwMode="auto">
          <a:xfrm>
            <a:off x="6518275" y="3698875"/>
            <a:ext cx="122238" cy="490538"/>
          </a:xfrm>
          <a:custGeom>
            <a:avLst/>
            <a:gdLst>
              <a:gd name="T0" fmla="*/ 2147483646 w 251"/>
              <a:gd name="T1" fmla="*/ 2147483646 h 999"/>
              <a:gd name="T2" fmla="*/ 2147483646 w 251"/>
              <a:gd name="T3" fmla="*/ 2147483646 h 999"/>
              <a:gd name="T4" fmla="*/ 2147483646 w 251"/>
              <a:gd name="T5" fmla="*/ 2147483646 h 999"/>
              <a:gd name="T6" fmla="*/ 2147483646 w 251"/>
              <a:gd name="T7" fmla="*/ 2147483646 h 999"/>
              <a:gd name="T8" fmla="*/ 2147483646 w 251"/>
              <a:gd name="T9" fmla="*/ 2147483646 h 999"/>
              <a:gd name="T10" fmla="*/ 2147483646 w 251"/>
              <a:gd name="T11" fmla="*/ 2147483646 h 999"/>
              <a:gd name="T12" fmla="*/ 2147483646 w 251"/>
              <a:gd name="T13" fmla="*/ 2147483646 h 999"/>
              <a:gd name="T14" fmla="*/ 2147483646 w 251"/>
              <a:gd name="T15" fmla="*/ 2147483646 h 999"/>
              <a:gd name="T16" fmla="*/ 2147483646 w 251"/>
              <a:gd name="T17" fmla="*/ 2147483646 h 999"/>
              <a:gd name="T18" fmla="*/ 2147483646 w 251"/>
              <a:gd name="T19" fmla="*/ 0 h 999"/>
              <a:gd name="T20" fmla="*/ 2147483646 w 251"/>
              <a:gd name="T21" fmla="*/ 0 h 999"/>
              <a:gd name="T22" fmla="*/ 2147483646 w 251"/>
              <a:gd name="T23" fmla="*/ 2147483646 h 999"/>
              <a:gd name="T24" fmla="*/ 2147483646 w 251"/>
              <a:gd name="T25" fmla="*/ 2147483646 h 999"/>
              <a:gd name="T26" fmla="*/ 2147483646 w 251"/>
              <a:gd name="T27" fmla="*/ 2147483646 h 999"/>
              <a:gd name="T28" fmla="*/ 2147483646 w 251"/>
              <a:gd name="T29" fmla="*/ 2147483646 h 999"/>
              <a:gd name="T30" fmla="*/ 2147483646 w 251"/>
              <a:gd name="T31" fmla="*/ 2147483646 h 999"/>
              <a:gd name="T32" fmla="*/ 0 w 251"/>
              <a:gd name="T33" fmla="*/ 2147483646 h 999"/>
              <a:gd name="T34" fmla="*/ 0 w 251"/>
              <a:gd name="T35" fmla="*/ 2147483646 h 999"/>
              <a:gd name="T36" fmla="*/ 2147483646 w 251"/>
              <a:gd name="T37" fmla="*/ 2147483646 h 999"/>
              <a:gd name="T38" fmla="*/ 2147483646 w 251"/>
              <a:gd name="T39" fmla="*/ 2147483646 h 999"/>
              <a:gd name="T40" fmla="*/ 2147483646 w 251"/>
              <a:gd name="T41" fmla="*/ 2147483646 h 999"/>
              <a:gd name="T42" fmla="*/ 2147483646 w 251"/>
              <a:gd name="T43" fmla="*/ 2147483646 h 999"/>
              <a:gd name="T44" fmla="*/ 2147483646 w 251"/>
              <a:gd name="T45" fmla="*/ 2147483646 h 999"/>
              <a:gd name="T46" fmla="*/ 2147483646 w 251"/>
              <a:gd name="T47" fmla="*/ 2147483646 h 999"/>
              <a:gd name="T48" fmla="*/ 2147483646 w 251"/>
              <a:gd name="T49" fmla="*/ 2147483646 h 999"/>
              <a:gd name="T50" fmla="*/ 2147483646 w 251"/>
              <a:gd name="T51" fmla="*/ 2147483646 h 999"/>
              <a:gd name="T52" fmla="*/ 2147483646 w 251"/>
              <a:gd name="T53" fmla="*/ 2147483646 h 999"/>
              <a:gd name="T54" fmla="*/ 2147483646 w 251"/>
              <a:gd name="T55" fmla="*/ 2147483646 h 999"/>
              <a:gd name="T56" fmla="*/ 2147483646 w 251"/>
              <a:gd name="T57" fmla="*/ 2147483646 h 999"/>
              <a:gd name="T58" fmla="*/ 2147483646 w 251"/>
              <a:gd name="T59" fmla="*/ 2147483646 h 999"/>
              <a:gd name="T60" fmla="*/ 2147483646 w 251"/>
              <a:gd name="T61" fmla="*/ 2147483646 h 999"/>
              <a:gd name="T62" fmla="*/ 2147483646 w 251"/>
              <a:gd name="T63" fmla="*/ 2147483646 h 999"/>
              <a:gd name="T64" fmla="*/ 2147483646 w 251"/>
              <a:gd name="T65" fmla="*/ 2147483646 h 999"/>
              <a:gd name="T66" fmla="*/ 2147483646 w 251"/>
              <a:gd name="T67" fmla="*/ 2147483646 h 999"/>
              <a:gd name="T68" fmla="*/ 2147483646 w 251"/>
              <a:gd name="T69" fmla="*/ 2147483646 h 9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999"/>
              <a:gd name="T107" fmla="*/ 251 w 251"/>
              <a:gd name="T108" fmla="*/ 999 h 9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999">
                <a:moveTo>
                  <a:pt x="251" y="23"/>
                </a:moveTo>
                <a:lnTo>
                  <a:pt x="250" y="22"/>
                </a:lnTo>
                <a:lnTo>
                  <a:pt x="246" y="20"/>
                </a:lnTo>
                <a:lnTo>
                  <a:pt x="239" y="18"/>
                </a:lnTo>
                <a:lnTo>
                  <a:pt x="230" y="15"/>
                </a:lnTo>
                <a:lnTo>
                  <a:pt x="218" y="11"/>
                </a:lnTo>
                <a:lnTo>
                  <a:pt x="205" y="7"/>
                </a:lnTo>
                <a:lnTo>
                  <a:pt x="190" y="4"/>
                </a:lnTo>
                <a:lnTo>
                  <a:pt x="173" y="1"/>
                </a:lnTo>
                <a:lnTo>
                  <a:pt x="155" y="0"/>
                </a:lnTo>
                <a:lnTo>
                  <a:pt x="134" y="0"/>
                </a:lnTo>
                <a:lnTo>
                  <a:pt x="114" y="2"/>
                </a:lnTo>
                <a:lnTo>
                  <a:pt x="92" y="5"/>
                </a:lnTo>
                <a:lnTo>
                  <a:pt x="70" y="12"/>
                </a:lnTo>
                <a:lnTo>
                  <a:pt x="47" y="20"/>
                </a:lnTo>
                <a:lnTo>
                  <a:pt x="23" y="32"/>
                </a:lnTo>
                <a:lnTo>
                  <a:pt x="0" y="47"/>
                </a:lnTo>
                <a:lnTo>
                  <a:pt x="0" y="999"/>
                </a:lnTo>
                <a:lnTo>
                  <a:pt x="1" y="999"/>
                </a:lnTo>
                <a:lnTo>
                  <a:pt x="6" y="999"/>
                </a:lnTo>
                <a:lnTo>
                  <a:pt x="14" y="998"/>
                </a:lnTo>
                <a:lnTo>
                  <a:pt x="23" y="997"/>
                </a:lnTo>
                <a:lnTo>
                  <a:pt x="35" y="995"/>
                </a:lnTo>
                <a:lnTo>
                  <a:pt x="49" y="993"/>
                </a:lnTo>
                <a:lnTo>
                  <a:pt x="65" y="990"/>
                </a:lnTo>
                <a:lnTo>
                  <a:pt x="83" y="985"/>
                </a:lnTo>
                <a:lnTo>
                  <a:pt x="102" y="980"/>
                </a:lnTo>
                <a:lnTo>
                  <a:pt x="121" y="973"/>
                </a:lnTo>
                <a:lnTo>
                  <a:pt x="143" y="966"/>
                </a:lnTo>
                <a:lnTo>
                  <a:pt x="164" y="956"/>
                </a:lnTo>
                <a:lnTo>
                  <a:pt x="186" y="945"/>
                </a:lnTo>
                <a:lnTo>
                  <a:pt x="208" y="934"/>
                </a:lnTo>
                <a:lnTo>
                  <a:pt x="230" y="919"/>
                </a:lnTo>
                <a:lnTo>
                  <a:pt x="251" y="903"/>
                </a:lnTo>
                <a:lnTo>
                  <a:pt x="251" y="2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84" name="Freeform 131"/>
          <p:cNvSpPr>
            <a:spLocks/>
          </p:cNvSpPr>
          <p:nvPr/>
        </p:nvSpPr>
        <p:spPr bwMode="auto">
          <a:xfrm>
            <a:off x="6521450" y="3703638"/>
            <a:ext cx="104775" cy="412750"/>
          </a:xfrm>
          <a:custGeom>
            <a:avLst/>
            <a:gdLst>
              <a:gd name="T0" fmla="*/ 2147483646 w 215"/>
              <a:gd name="T1" fmla="*/ 2147483646 h 843"/>
              <a:gd name="T2" fmla="*/ 2147483646 w 215"/>
              <a:gd name="T3" fmla="*/ 2147483646 h 843"/>
              <a:gd name="T4" fmla="*/ 2147483646 w 215"/>
              <a:gd name="T5" fmla="*/ 2147483646 h 843"/>
              <a:gd name="T6" fmla="*/ 2147483646 w 215"/>
              <a:gd name="T7" fmla="*/ 2147483646 h 843"/>
              <a:gd name="T8" fmla="*/ 2147483646 w 215"/>
              <a:gd name="T9" fmla="*/ 2147483646 h 843"/>
              <a:gd name="T10" fmla="*/ 2147483646 w 215"/>
              <a:gd name="T11" fmla="*/ 2147483646 h 843"/>
              <a:gd name="T12" fmla="*/ 2147483646 w 215"/>
              <a:gd name="T13" fmla="*/ 2147483646 h 843"/>
              <a:gd name="T14" fmla="*/ 2147483646 w 215"/>
              <a:gd name="T15" fmla="*/ 2147483646 h 843"/>
              <a:gd name="T16" fmla="*/ 2147483646 w 215"/>
              <a:gd name="T17" fmla="*/ 2147483646 h 843"/>
              <a:gd name="T18" fmla="*/ 2147483646 w 215"/>
              <a:gd name="T19" fmla="*/ 0 h 843"/>
              <a:gd name="T20" fmla="*/ 2147483646 w 215"/>
              <a:gd name="T21" fmla="*/ 0 h 843"/>
              <a:gd name="T22" fmla="*/ 2147483646 w 215"/>
              <a:gd name="T23" fmla="*/ 2147483646 h 843"/>
              <a:gd name="T24" fmla="*/ 2147483646 w 215"/>
              <a:gd name="T25" fmla="*/ 2147483646 h 843"/>
              <a:gd name="T26" fmla="*/ 2147483646 w 215"/>
              <a:gd name="T27" fmla="*/ 2147483646 h 843"/>
              <a:gd name="T28" fmla="*/ 2147483646 w 215"/>
              <a:gd name="T29" fmla="*/ 2147483646 h 843"/>
              <a:gd name="T30" fmla="*/ 2147483646 w 215"/>
              <a:gd name="T31" fmla="*/ 2147483646 h 843"/>
              <a:gd name="T32" fmla="*/ 0 w 215"/>
              <a:gd name="T33" fmla="*/ 2147483646 h 843"/>
              <a:gd name="T34" fmla="*/ 0 w 215"/>
              <a:gd name="T35" fmla="*/ 2147483646 h 843"/>
              <a:gd name="T36" fmla="*/ 2147483646 w 215"/>
              <a:gd name="T37" fmla="*/ 2147483646 h 843"/>
              <a:gd name="T38" fmla="*/ 2147483646 w 215"/>
              <a:gd name="T39" fmla="*/ 2147483646 h 843"/>
              <a:gd name="T40" fmla="*/ 2147483646 w 215"/>
              <a:gd name="T41" fmla="*/ 2147483646 h 843"/>
              <a:gd name="T42" fmla="*/ 2147483646 w 215"/>
              <a:gd name="T43" fmla="*/ 2147483646 h 843"/>
              <a:gd name="T44" fmla="*/ 2147483646 w 215"/>
              <a:gd name="T45" fmla="*/ 2147483646 h 843"/>
              <a:gd name="T46" fmla="*/ 2147483646 w 215"/>
              <a:gd name="T47" fmla="*/ 2147483646 h 843"/>
              <a:gd name="T48" fmla="*/ 2147483646 w 215"/>
              <a:gd name="T49" fmla="*/ 2147483646 h 843"/>
              <a:gd name="T50" fmla="*/ 2147483646 w 215"/>
              <a:gd name="T51" fmla="*/ 2147483646 h 843"/>
              <a:gd name="T52" fmla="*/ 2147483646 w 215"/>
              <a:gd name="T53" fmla="*/ 2147483646 h 843"/>
              <a:gd name="T54" fmla="*/ 2147483646 w 215"/>
              <a:gd name="T55" fmla="*/ 2147483646 h 843"/>
              <a:gd name="T56" fmla="*/ 2147483646 w 215"/>
              <a:gd name="T57" fmla="*/ 2147483646 h 843"/>
              <a:gd name="T58" fmla="*/ 2147483646 w 215"/>
              <a:gd name="T59" fmla="*/ 2147483646 h 843"/>
              <a:gd name="T60" fmla="*/ 2147483646 w 215"/>
              <a:gd name="T61" fmla="*/ 2147483646 h 843"/>
              <a:gd name="T62" fmla="*/ 2147483646 w 215"/>
              <a:gd name="T63" fmla="*/ 2147483646 h 843"/>
              <a:gd name="T64" fmla="*/ 2147483646 w 215"/>
              <a:gd name="T65" fmla="*/ 2147483646 h 843"/>
              <a:gd name="T66" fmla="*/ 2147483646 w 215"/>
              <a:gd name="T67" fmla="*/ 2147483646 h 843"/>
              <a:gd name="T68" fmla="*/ 2147483646 w 215"/>
              <a:gd name="T69" fmla="*/ 2147483646 h 8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5"/>
              <a:gd name="T106" fmla="*/ 0 h 843"/>
              <a:gd name="T107" fmla="*/ 215 w 215"/>
              <a:gd name="T108" fmla="*/ 843 h 8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5" h="843">
                <a:moveTo>
                  <a:pt x="215" y="20"/>
                </a:moveTo>
                <a:lnTo>
                  <a:pt x="214" y="19"/>
                </a:lnTo>
                <a:lnTo>
                  <a:pt x="211" y="18"/>
                </a:lnTo>
                <a:lnTo>
                  <a:pt x="205" y="15"/>
                </a:lnTo>
                <a:lnTo>
                  <a:pt x="197" y="12"/>
                </a:lnTo>
                <a:lnTo>
                  <a:pt x="187" y="9"/>
                </a:lnTo>
                <a:lnTo>
                  <a:pt x="176" y="6"/>
                </a:lnTo>
                <a:lnTo>
                  <a:pt x="163" y="4"/>
                </a:lnTo>
                <a:lnTo>
                  <a:pt x="149" y="1"/>
                </a:lnTo>
                <a:lnTo>
                  <a:pt x="133" y="0"/>
                </a:lnTo>
                <a:lnTo>
                  <a:pt x="115" y="0"/>
                </a:lnTo>
                <a:lnTo>
                  <a:pt x="98" y="1"/>
                </a:lnTo>
                <a:lnTo>
                  <a:pt x="79" y="5"/>
                </a:lnTo>
                <a:lnTo>
                  <a:pt x="60" y="10"/>
                </a:lnTo>
                <a:lnTo>
                  <a:pt x="40" y="18"/>
                </a:lnTo>
                <a:lnTo>
                  <a:pt x="21" y="27"/>
                </a:lnTo>
                <a:lnTo>
                  <a:pt x="0" y="40"/>
                </a:lnTo>
                <a:lnTo>
                  <a:pt x="0" y="843"/>
                </a:lnTo>
                <a:lnTo>
                  <a:pt x="1" y="843"/>
                </a:lnTo>
                <a:lnTo>
                  <a:pt x="6" y="843"/>
                </a:lnTo>
                <a:lnTo>
                  <a:pt x="12" y="842"/>
                </a:lnTo>
                <a:lnTo>
                  <a:pt x="21" y="841"/>
                </a:lnTo>
                <a:lnTo>
                  <a:pt x="30" y="840"/>
                </a:lnTo>
                <a:lnTo>
                  <a:pt x="43" y="838"/>
                </a:lnTo>
                <a:lnTo>
                  <a:pt x="56" y="835"/>
                </a:lnTo>
                <a:lnTo>
                  <a:pt x="71" y="831"/>
                </a:lnTo>
                <a:lnTo>
                  <a:pt x="87" y="826"/>
                </a:lnTo>
                <a:lnTo>
                  <a:pt x="105" y="821"/>
                </a:lnTo>
                <a:lnTo>
                  <a:pt x="123" y="814"/>
                </a:lnTo>
                <a:lnTo>
                  <a:pt x="141" y="806"/>
                </a:lnTo>
                <a:lnTo>
                  <a:pt x="159" y="797"/>
                </a:lnTo>
                <a:lnTo>
                  <a:pt x="179" y="786"/>
                </a:lnTo>
                <a:lnTo>
                  <a:pt x="197" y="774"/>
                </a:lnTo>
                <a:lnTo>
                  <a:pt x="215" y="760"/>
                </a:lnTo>
                <a:lnTo>
                  <a:pt x="215" y="2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85" name="Freeform 132"/>
          <p:cNvSpPr>
            <a:spLocks/>
          </p:cNvSpPr>
          <p:nvPr/>
        </p:nvSpPr>
        <p:spPr bwMode="auto">
          <a:xfrm>
            <a:off x="6524625" y="3708400"/>
            <a:ext cx="87313" cy="334963"/>
          </a:xfrm>
          <a:custGeom>
            <a:avLst/>
            <a:gdLst>
              <a:gd name="T0" fmla="*/ 2147483646 w 180"/>
              <a:gd name="T1" fmla="*/ 2147483646 h 685"/>
              <a:gd name="T2" fmla="*/ 2147483646 w 180"/>
              <a:gd name="T3" fmla="*/ 2147483646 h 685"/>
              <a:gd name="T4" fmla="*/ 2147483646 w 180"/>
              <a:gd name="T5" fmla="*/ 2147483646 h 685"/>
              <a:gd name="T6" fmla="*/ 2147483646 w 180"/>
              <a:gd name="T7" fmla="*/ 2147483646 h 685"/>
              <a:gd name="T8" fmla="*/ 2147483646 w 180"/>
              <a:gd name="T9" fmla="*/ 2147483646 h 685"/>
              <a:gd name="T10" fmla="*/ 2147483646 w 180"/>
              <a:gd name="T11" fmla="*/ 2147483646 h 685"/>
              <a:gd name="T12" fmla="*/ 2147483646 w 180"/>
              <a:gd name="T13" fmla="*/ 2147483646 h 685"/>
              <a:gd name="T14" fmla="*/ 2147483646 w 180"/>
              <a:gd name="T15" fmla="*/ 2147483646 h 685"/>
              <a:gd name="T16" fmla="*/ 2147483646 w 180"/>
              <a:gd name="T17" fmla="*/ 0 h 685"/>
              <a:gd name="T18" fmla="*/ 2147483646 w 180"/>
              <a:gd name="T19" fmla="*/ 0 h 685"/>
              <a:gd name="T20" fmla="*/ 2147483646 w 180"/>
              <a:gd name="T21" fmla="*/ 0 h 685"/>
              <a:gd name="T22" fmla="*/ 2147483646 w 180"/>
              <a:gd name="T23" fmla="*/ 2147483646 h 685"/>
              <a:gd name="T24" fmla="*/ 2147483646 w 180"/>
              <a:gd name="T25" fmla="*/ 2147483646 h 685"/>
              <a:gd name="T26" fmla="*/ 2147483646 w 180"/>
              <a:gd name="T27" fmla="*/ 2147483646 h 685"/>
              <a:gd name="T28" fmla="*/ 2147483646 w 180"/>
              <a:gd name="T29" fmla="*/ 2147483646 h 685"/>
              <a:gd name="T30" fmla="*/ 2147483646 w 180"/>
              <a:gd name="T31" fmla="*/ 2147483646 h 685"/>
              <a:gd name="T32" fmla="*/ 0 w 180"/>
              <a:gd name="T33" fmla="*/ 2147483646 h 685"/>
              <a:gd name="T34" fmla="*/ 0 w 180"/>
              <a:gd name="T35" fmla="*/ 2147483646 h 685"/>
              <a:gd name="T36" fmla="*/ 2147483646 w 180"/>
              <a:gd name="T37" fmla="*/ 2147483646 h 685"/>
              <a:gd name="T38" fmla="*/ 2147483646 w 180"/>
              <a:gd name="T39" fmla="*/ 2147483646 h 685"/>
              <a:gd name="T40" fmla="*/ 2147483646 w 180"/>
              <a:gd name="T41" fmla="*/ 2147483646 h 685"/>
              <a:gd name="T42" fmla="*/ 2147483646 w 180"/>
              <a:gd name="T43" fmla="*/ 2147483646 h 685"/>
              <a:gd name="T44" fmla="*/ 2147483646 w 180"/>
              <a:gd name="T45" fmla="*/ 2147483646 h 685"/>
              <a:gd name="T46" fmla="*/ 2147483646 w 180"/>
              <a:gd name="T47" fmla="*/ 2147483646 h 685"/>
              <a:gd name="T48" fmla="*/ 2147483646 w 180"/>
              <a:gd name="T49" fmla="*/ 2147483646 h 685"/>
              <a:gd name="T50" fmla="*/ 2147483646 w 180"/>
              <a:gd name="T51" fmla="*/ 2147483646 h 685"/>
              <a:gd name="T52" fmla="*/ 2147483646 w 180"/>
              <a:gd name="T53" fmla="*/ 2147483646 h 685"/>
              <a:gd name="T54" fmla="*/ 2147483646 w 180"/>
              <a:gd name="T55" fmla="*/ 2147483646 h 685"/>
              <a:gd name="T56" fmla="*/ 2147483646 w 180"/>
              <a:gd name="T57" fmla="*/ 2147483646 h 685"/>
              <a:gd name="T58" fmla="*/ 2147483646 w 180"/>
              <a:gd name="T59" fmla="*/ 2147483646 h 685"/>
              <a:gd name="T60" fmla="*/ 2147483646 w 180"/>
              <a:gd name="T61" fmla="*/ 2147483646 h 685"/>
              <a:gd name="T62" fmla="*/ 2147483646 w 180"/>
              <a:gd name="T63" fmla="*/ 2147483646 h 685"/>
              <a:gd name="T64" fmla="*/ 2147483646 w 180"/>
              <a:gd name="T65" fmla="*/ 2147483646 h 685"/>
              <a:gd name="T66" fmla="*/ 2147483646 w 180"/>
              <a:gd name="T67" fmla="*/ 2147483646 h 685"/>
              <a:gd name="T68" fmla="*/ 2147483646 w 180"/>
              <a:gd name="T69" fmla="*/ 2147483646 h 6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0"/>
              <a:gd name="T106" fmla="*/ 0 h 685"/>
              <a:gd name="T107" fmla="*/ 180 w 180"/>
              <a:gd name="T108" fmla="*/ 685 h 6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0" h="685">
                <a:moveTo>
                  <a:pt x="180" y="16"/>
                </a:moveTo>
                <a:lnTo>
                  <a:pt x="179" y="16"/>
                </a:lnTo>
                <a:lnTo>
                  <a:pt x="176" y="14"/>
                </a:lnTo>
                <a:lnTo>
                  <a:pt x="172" y="12"/>
                </a:lnTo>
                <a:lnTo>
                  <a:pt x="165" y="10"/>
                </a:lnTo>
                <a:lnTo>
                  <a:pt x="157" y="8"/>
                </a:lnTo>
                <a:lnTo>
                  <a:pt x="147" y="4"/>
                </a:lnTo>
                <a:lnTo>
                  <a:pt x="136" y="2"/>
                </a:lnTo>
                <a:lnTo>
                  <a:pt x="125" y="0"/>
                </a:lnTo>
                <a:lnTo>
                  <a:pt x="111" y="0"/>
                </a:lnTo>
                <a:lnTo>
                  <a:pt x="97" y="0"/>
                </a:lnTo>
                <a:lnTo>
                  <a:pt x="81" y="1"/>
                </a:lnTo>
                <a:lnTo>
                  <a:pt x="66" y="3"/>
                </a:lnTo>
                <a:lnTo>
                  <a:pt x="50" y="8"/>
                </a:lnTo>
                <a:lnTo>
                  <a:pt x="33" y="14"/>
                </a:lnTo>
                <a:lnTo>
                  <a:pt x="17" y="23"/>
                </a:lnTo>
                <a:lnTo>
                  <a:pt x="0" y="33"/>
                </a:lnTo>
                <a:lnTo>
                  <a:pt x="0" y="685"/>
                </a:lnTo>
                <a:lnTo>
                  <a:pt x="1" y="685"/>
                </a:lnTo>
                <a:lnTo>
                  <a:pt x="4" y="685"/>
                </a:lnTo>
                <a:lnTo>
                  <a:pt x="9" y="684"/>
                </a:lnTo>
                <a:lnTo>
                  <a:pt x="17" y="683"/>
                </a:lnTo>
                <a:lnTo>
                  <a:pt x="26" y="682"/>
                </a:lnTo>
                <a:lnTo>
                  <a:pt x="35" y="681"/>
                </a:lnTo>
                <a:lnTo>
                  <a:pt x="47" y="678"/>
                </a:lnTo>
                <a:lnTo>
                  <a:pt x="60" y="676"/>
                </a:lnTo>
                <a:lnTo>
                  <a:pt x="73" y="671"/>
                </a:lnTo>
                <a:lnTo>
                  <a:pt x="87" y="667"/>
                </a:lnTo>
                <a:lnTo>
                  <a:pt x="102" y="662"/>
                </a:lnTo>
                <a:lnTo>
                  <a:pt x="118" y="655"/>
                </a:lnTo>
                <a:lnTo>
                  <a:pt x="133" y="648"/>
                </a:lnTo>
                <a:lnTo>
                  <a:pt x="149" y="639"/>
                </a:lnTo>
                <a:lnTo>
                  <a:pt x="165" y="628"/>
                </a:lnTo>
                <a:lnTo>
                  <a:pt x="180" y="617"/>
                </a:lnTo>
                <a:lnTo>
                  <a:pt x="180" y="1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86" name="Freeform 133"/>
          <p:cNvSpPr>
            <a:spLocks/>
          </p:cNvSpPr>
          <p:nvPr/>
        </p:nvSpPr>
        <p:spPr bwMode="auto">
          <a:xfrm>
            <a:off x="6527800" y="3711575"/>
            <a:ext cx="71438" cy="260350"/>
          </a:xfrm>
          <a:custGeom>
            <a:avLst/>
            <a:gdLst>
              <a:gd name="T0" fmla="*/ 2147483646 w 146"/>
              <a:gd name="T1" fmla="*/ 2147483646 h 530"/>
              <a:gd name="T2" fmla="*/ 2147483646 w 146"/>
              <a:gd name="T3" fmla="*/ 2147483646 h 530"/>
              <a:gd name="T4" fmla="*/ 2147483646 w 146"/>
              <a:gd name="T5" fmla="*/ 2147483646 h 530"/>
              <a:gd name="T6" fmla="*/ 2147483646 w 146"/>
              <a:gd name="T7" fmla="*/ 2147483646 h 530"/>
              <a:gd name="T8" fmla="*/ 2147483646 w 146"/>
              <a:gd name="T9" fmla="*/ 2147483646 h 530"/>
              <a:gd name="T10" fmla="*/ 2147483646 w 146"/>
              <a:gd name="T11" fmla="*/ 0 h 530"/>
              <a:gd name="T12" fmla="*/ 2147483646 w 146"/>
              <a:gd name="T13" fmla="*/ 2147483646 h 530"/>
              <a:gd name="T14" fmla="*/ 2147483646 w 146"/>
              <a:gd name="T15" fmla="*/ 2147483646 h 530"/>
              <a:gd name="T16" fmla="*/ 0 w 146"/>
              <a:gd name="T17" fmla="*/ 2147483646 h 530"/>
              <a:gd name="T18" fmla="*/ 0 w 146"/>
              <a:gd name="T19" fmla="*/ 2147483646 h 530"/>
              <a:gd name="T20" fmla="*/ 2147483646 w 146"/>
              <a:gd name="T21" fmla="*/ 2147483646 h 530"/>
              <a:gd name="T22" fmla="*/ 2147483646 w 146"/>
              <a:gd name="T23" fmla="*/ 2147483646 h 530"/>
              <a:gd name="T24" fmla="*/ 2147483646 w 146"/>
              <a:gd name="T25" fmla="*/ 2147483646 h 530"/>
              <a:gd name="T26" fmla="*/ 2147483646 w 146"/>
              <a:gd name="T27" fmla="*/ 2147483646 h 530"/>
              <a:gd name="T28" fmla="*/ 2147483646 w 146"/>
              <a:gd name="T29" fmla="*/ 2147483646 h 530"/>
              <a:gd name="T30" fmla="*/ 2147483646 w 146"/>
              <a:gd name="T31" fmla="*/ 2147483646 h 530"/>
              <a:gd name="T32" fmla="*/ 2147483646 w 146"/>
              <a:gd name="T33" fmla="*/ 2147483646 h 530"/>
              <a:gd name="T34" fmla="*/ 2147483646 w 146"/>
              <a:gd name="T35" fmla="*/ 2147483646 h 530"/>
              <a:gd name="T36" fmla="*/ 2147483646 w 146"/>
              <a:gd name="T37" fmla="*/ 2147483646 h 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530"/>
              <a:gd name="T59" fmla="*/ 146 w 146"/>
              <a:gd name="T60" fmla="*/ 530 h 5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530">
                <a:moveTo>
                  <a:pt x="146" y="14"/>
                </a:moveTo>
                <a:lnTo>
                  <a:pt x="143" y="12"/>
                </a:lnTo>
                <a:lnTo>
                  <a:pt x="134" y="8"/>
                </a:lnTo>
                <a:lnTo>
                  <a:pt x="120" y="4"/>
                </a:lnTo>
                <a:lnTo>
                  <a:pt x="101" y="1"/>
                </a:lnTo>
                <a:lnTo>
                  <a:pt x="79" y="0"/>
                </a:lnTo>
                <a:lnTo>
                  <a:pt x="54" y="3"/>
                </a:lnTo>
                <a:lnTo>
                  <a:pt x="27" y="11"/>
                </a:lnTo>
                <a:lnTo>
                  <a:pt x="0" y="27"/>
                </a:lnTo>
                <a:lnTo>
                  <a:pt x="0" y="530"/>
                </a:lnTo>
                <a:lnTo>
                  <a:pt x="3" y="530"/>
                </a:lnTo>
                <a:lnTo>
                  <a:pt x="14" y="529"/>
                </a:lnTo>
                <a:lnTo>
                  <a:pt x="29" y="526"/>
                </a:lnTo>
                <a:lnTo>
                  <a:pt x="49" y="521"/>
                </a:lnTo>
                <a:lnTo>
                  <a:pt x="71" y="514"/>
                </a:lnTo>
                <a:lnTo>
                  <a:pt x="96" y="505"/>
                </a:lnTo>
                <a:lnTo>
                  <a:pt x="121" y="492"/>
                </a:lnTo>
                <a:lnTo>
                  <a:pt x="146" y="475"/>
                </a:lnTo>
                <a:lnTo>
                  <a:pt x="146" y="1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87" name="Freeform 134"/>
          <p:cNvSpPr>
            <a:spLocks/>
          </p:cNvSpPr>
          <p:nvPr/>
        </p:nvSpPr>
        <p:spPr bwMode="auto">
          <a:xfrm>
            <a:off x="6532563" y="3714750"/>
            <a:ext cx="52387" cy="184150"/>
          </a:xfrm>
          <a:custGeom>
            <a:avLst/>
            <a:gdLst>
              <a:gd name="T0" fmla="*/ 2147483646 w 109"/>
              <a:gd name="T1" fmla="*/ 2147483646 h 373"/>
              <a:gd name="T2" fmla="*/ 2147483646 w 109"/>
              <a:gd name="T3" fmla="*/ 2147483646 h 373"/>
              <a:gd name="T4" fmla="*/ 2147483646 w 109"/>
              <a:gd name="T5" fmla="*/ 2147483646 h 373"/>
              <a:gd name="T6" fmla="*/ 2147483646 w 109"/>
              <a:gd name="T7" fmla="*/ 2147483646 h 373"/>
              <a:gd name="T8" fmla="*/ 2147483646 w 109"/>
              <a:gd name="T9" fmla="*/ 0 h 373"/>
              <a:gd name="T10" fmla="*/ 2147483646 w 109"/>
              <a:gd name="T11" fmla="*/ 0 h 373"/>
              <a:gd name="T12" fmla="*/ 2147483646 w 109"/>
              <a:gd name="T13" fmla="*/ 2147483646 h 373"/>
              <a:gd name="T14" fmla="*/ 2147483646 w 109"/>
              <a:gd name="T15" fmla="*/ 2147483646 h 373"/>
              <a:gd name="T16" fmla="*/ 0 w 109"/>
              <a:gd name="T17" fmla="*/ 2147483646 h 373"/>
              <a:gd name="T18" fmla="*/ 0 w 109"/>
              <a:gd name="T19" fmla="*/ 2147483646 h 373"/>
              <a:gd name="T20" fmla="*/ 2147483646 w 109"/>
              <a:gd name="T21" fmla="*/ 2147483646 h 373"/>
              <a:gd name="T22" fmla="*/ 2147483646 w 109"/>
              <a:gd name="T23" fmla="*/ 2147483646 h 373"/>
              <a:gd name="T24" fmla="*/ 2147483646 w 109"/>
              <a:gd name="T25" fmla="*/ 2147483646 h 373"/>
              <a:gd name="T26" fmla="*/ 2147483646 w 109"/>
              <a:gd name="T27" fmla="*/ 2147483646 h 373"/>
              <a:gd name="T28" fmla="*/ 2147483646 w 109"/>
              <a:gd name="T29" fmla="*/ 2147483646 h 373"/>
              <a:gd name="T30" fmla="*/ 2147483646 w 109"/>
              <a:gd name="T31" fmla="*/ 2147483646 h 373"/>
              <a:gd name="T32" fmla="*/ 2147483646 w 109"/>
              <a:gd name="T33" fmla="*/ 2147483646 h 373"/>
              <a:gd name="T34" fmla="*/ 2147483646 w 109"/>
              <a:gd name="T35" fmla="*/ 2147483646 h 373"/>
              <a:gd name="T36" fmla="*/ 2147483646 w 109"/>
              <a:gd name="T37" fmla="*/ 2147483646 h 3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373"/>
              <a:gd name="T59" fmla="*/ 109 w 109"/>
              <a:gd name="T60" fmla="*/ 373 h 3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373">
                <a:moveTo>
                  <a:pt x="109" y="10"/>
                </a:moveTo>
                <a:lnTo>
                  <a:pt x="107" y="9"/>
                </a:lnTo>
                <a:lnTo>
                  <a:pt x="100" y="6"/>
                </a:lnTo>
                <a:lnTo>
                  <a:pt x="89" y="2"/>
                </a:lnTo>
                <a:lnTo>
                  <a:pt x="75" y="0"/>
                </a:lnTo>
                <a:lnTo>
                  <a:pt x="59" y="0"/>
                </a:lnTo>
                <a:lnTo>
                  <a:pt x="39" y="2"/>
                </a:lnTo>
                <a:lnTo>
                  <a:pt x="20" y="9"/>
                </a:lnTo>
                <a:lnTo>
                  <a:pt x="0" y="21"/>
                </a:lnTo>
                <a:lnTo>
                  <a:pt x="0" y="373"/>
                </a:lnTo>
                <a:lnTo>
                  <a:pt x="2" y="373"/>
                </a:lnTo>
                <a:lnTo>
                  <a:pt x="9" y="372"/>
                </a:lnTo>
                <a:lnTo>
                  <a:pt x="21" y="369"/>
                </a:lnTo>
                <a:lnTo>
                  <a:pt x="36" y="366"/>
                </a:lnTo>
                <a:lnTo>
                  <a:pt x="53" y="362"/>
                </a:lnTo>
                <a:lnTo>
                  <a:pt x="72" y="354"/>
                </a:lnTo>
                <a:lnTo>
                  <a:pt x="90" y="343"/>
                </a:lnTo>
                <a:lnTo>
                  <a:pt x="109" y="331"/>
                </a:lnTo>
                <a:lnTo>
                  <a:pt x="109" y="1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88" name="Freeform 135"/>
          <p:cNvSpPr>
            <a:spLocks/>
          </p:cNvSpPr>
          <p:nvPr/>
        </p:nvSpPr>
        <p:spPr bwMode="auto">
          <a:xfrm>
            <a:off x="6535738" y="3719513"/>
            <a:ext cx="34925" cy="106362"/>
          </a:xfrm>
          <a:custGeom>
            <a:avLst/>
            <a:gdLst>
              <a:gd name="T0" fmla="*/ 2147483646 w 75"/>
              <a:gd name="T1" fmla="*/ 2147483646 h 216"/>
              <a:gd name="T2" fmla="*/ 2147483646 w 75"/>
              <a:gd name="T3" fmla="*/ 2147483646 h 216"/>
              <a:gd name="T4" fmla="*/ 2147483646 w 75"/>
              <a:gd name="T5" fmla="*/ 2147483646 h 216"/>
              <a:gd name="T6" fmla="*/ 2147483646 w 75"/>
              <a:gd name="T7" fmla="*/ 2147483646 h 216"/>
              <a:gd name="T8" fmla="*/ 2147483646 w 75"/>
              <a:gd name="T9" fmla="*/ 0 h 216"/>
              <a:gd name="T10" fmla="*/ 2147483646 w 75"/>
              <a:gd name="T11" fmla="*/ 0 h 216"/>
              <a:gd name="T12" fmla="*/ 2147483646 w 75"/>
              <a:gd name="T13" fmla="*/ 2147483646 h 216"/>
              <a:gd name="T14" fmla="*/ 2147483646 w 75"/>
              <a:gd name="T15" fmla="*/ 2147483646 h 216"/>
              <a:gd name="T16" fmla="*/ 0 w 75"/>
              <a:gd name="T17" fmla="*/ 2147483646 h 216"/>
              <a:gd name="T18" fmla="*/ 0 w 75"/>
              <a:gd name="T19" fmla="*/ 2147483646 h 216"/>
              <a:gd name="T20" fmla="*/ 2147483646 w 75"/>
              <a:gd name="T21" fmla="*/ 2147483646 h 216"/>
              <a:gd name="T22" fmla="*/ 2147483646 w 75"/>
              <a:gd name="T23" fmla="*/ 2147483646 h 216"/>
              <a:gd name="T24" fmla="*/ 2147483646 w 75"/>
              <a:gd name="T25" fmla="*/ 2147483646 h 216"/>
              <a:gd name="T26" fmla="*/ 2147483646 w 75"/>
              <a:gd name="T27" fmla="*/ 2147483646 h 216"/>
              <a:gd name="T28" fmla="*/ 2147483646 w 75"/>
              <a:gd name="T29" fmla="*/ 2147483646 h 216"/>
              <a:gd name="T30" fmla="*/ 2147483646 w 75"/>
              <a:gd name="T31" fmla="*/ 2147483646 h 216"/>
              <a:gd name="T32" fmla="*/ 2147483646 w 75"/>
              <a:gd name="T33" fmla="*/ 2147483646 h 216"/>
              <a:gd name="T34" fmla="*/ 2147483646 w 75"/>
              <a:gd name="T35" fmla="*/ 2147483646 h 216"/>
              <a:gd name="T36" fmla="*/ 2147483646 w 75"/>
              <a:gd name="T37" fmla="*/ 2147483646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216"/>
              <a:gd name="T59" fmla="*/ 75 w 75"/>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216">
                <a:moveTo>
                  <a:pt x="75" y="6"/>
                </a:moveTo>
                <a:lnTo>
                  <a:pt x="73" y="5"/>
                </a:lnTo>
                <a:lnTo>
                  <a:pt x="69" y="4"/>
                </a:lnTo>
                <a:lnTo>
                  <a:pt x="61" y="2"/>
                </a:lnTo>
                <a:lnTo>
                  <a:pt x="52" y="0"/>
                </a:lnTo>
                <a:lnTo>
                  <a:pt x="41" y="0"/>
                </a:lnTo>
                <a:lnTo>
                  <a:pt x="28" y="1"/>
                </a:lnTo>
                <a:lnTo>
                  <a:pt x="14" y="6"/>
                </a:lnTo>
                <a:lnTo>
                  <a:pt x="0" y="14"/>
                </a:lnTo>
                <a:lnTo>
                  <a:pt x="0" y="216"/>
                </a:lnTo>
                <a:lnTo>
                  <a:pt x="2" y="216"/>
                </a:lnTo>
                <a:lnTo>
                  <a:pt x="7" y="215"/>
                </a:lnTo>
                <a:lnTo>
                  <a:pt x="15" y="214"/>
                </a:lnTo>
                <a:lnTo>
                  <a:pt x="25" y="211"/>
                </a:lnTo>
                <a:lnTo>
                  <a:pt x="37" y="208"/>
                </a:lnTo>
                <a:lnTo>
                  <a:pt x="50" y="203"/>
                </a:lnTo>
                <a:lnTo>
                  <a:pt x="63" y="195"/>
                </a:lnTo>
                <a:lnTo>
                  <a:pt x="75" y="187"/>
                </a:lnTo>
                <a:lnTo>
                  <a:pt x="75"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89" name="Freeform 136"/>
          <p:cNvSpPr>
            <a:spLocks/>
          </p:cNvSpPr>
          <p:nvPr/>
        </p:nvSpPr>
        <p:spPr bwMode="auto">
          <a:xfrm>
            <a:off x="6973888" y="4022725"/>
            <a:ext cx="53975" cy="55563"/>
          </a:xfrm>
          <a:custGeom>
            <a:avLst/>
            <a:gdLst>
              <a:gd name="T0" fmla="*/ 2147483646 w 110"/>
              <a:gd name="T1" fmla="*/ 2147483646 h 111"/>
              <a:gd name="T2" fmla="*/ 2147483646 w 110"/>
              <a:gd name="T3" fmla="*/ 2147483646 h 111"/>
              <a:gd name="T4" fmla="*/ 2147483646 w 110"/>
              <a:gd name="T5" fmla="*/ 2147483646 h 111"/>
              <a:gd name="T6" fmla="*/ 2147483646 w 110"/>
              <a:gd name="T7" fmla="*/ 2147483646 h 111"/>
              <a:gd name="T8" fmla="*/ 2147483646 w 110"/>
              <a:gd name="T9" fmla="*/ 2147483646 h 111"/>
              <a:gd name="T10" fmla="*/ 2147483646 w 110"/>
              <a:gd name="T11" fmla="*/ 2147483646 h 111"/>
              <a:gd name="T12" fmla="*/ 2147483646 w 110"/>
              <a:gd name="T13" fmla="*/ 2147483646 h 111"/>
              <a:gd name="T14" fmla="*/ 2147483646 w 110"/>
              <a:gd name="T15" fmla="*/ 2147483646 h 111"/>
              <a:gd name="T16" fmla="*/ 2147483646 w 110"/>
              <a:gd name="T17" fmla="*/ 2147483646 h 111"/>
              <a:gd name="T18" fmla="*/ 2147483646 w 110"/>
              <a:gd name="T19" fmla="*/ 2147483646 h 111"/>
              <a:gd name="T20" fmla="*/ 2147483646 w 110"/>
              <a:gd name="T21" fmla="*/ 2147483646 h 111"/>
              <a:gd name="T22" fmla="*/ 2147483646 w 110"/>
              <a:gd name="T23" fmla="*/ 2147483646 h 111"/>
              <a:gd name="T24" fmla="*/ 2147483646 w 110"/>
              <a:gd name="T25" fmla="*/ 2147483646 h 111"/>
              <a:gd name="T26" fmla="*/ 2147483646 w 110"/>
              <a:gd name="T27" fmla="*/ 2147483646 h 111"/>
              <a:gd name="T28" fmla="*/ 2147483646 w 110"/>
              <a:gd name="T29" fmla="*/ 2147483646 h 111"/>
              <a:gd name="T30" fmla="*/ 2147483646 w 110"/>
              <a:gd name="T31" fmla="*/ 2147483646 h 111"/>
              <a:gd name="T32" fmla="*/ 2147483646 w 110"/>
              <a:gd name="T33" fmla="*/ 0 h 111"/>
              <a:gd name="T34" fmla="*/ 2147483646 w 110"/>
              <a:gd name="T35" fmla="*/ 2147483646 h 111"/>
              <a:gd name="T36" fmla="*/ 2147483646 w 110"/>
              <a:gd name="T37" fmla="*/ 2147483646 h 111"/>
              <a:gd name="T38" fmla="*/ 2147483646 w 110"/>
              <a:gd name="T39" fmla="*/ 2147483646 h 111"/>
              <a:gd name="T40" fmla="*/ 2147483646 w 110"/>
              <a:gd name="T41" fmla="*/ 2147483646 h 111"/>
              <a:gd name="T42" fmla="*/ 2147483646 w 110"/>
              <a:gd name="T43" fmla="*/ 2147483646 h 111"/>
              <a:gd name="T44" fmla="*/ 2147483646 w 110"/>
              <a:gd name="T45" fmla="*/ 2147483646 h 111"/>
              <a:gd name="T46" fmla="*/ 2147483646 w 110"/>
              <a:gd name="T47" fmla="*/ 2147483646 h 111"/>
              <a:gd name="T48" fmla="*/ 0 w 110"/>
              <a:gd name="T49" fmla="*/ 2147483646 h 111"/>
              <a:gd name="T50" fmla="*/ 2147483646 w 110"/>
              <a:gd name="T51" fmla="*/ 2147483646 h 111"/>
              <a:gd name="T52" fmla="*/ 2147483646 w 110"/>
              <a:gd name="T53" fmla="*/ 2147483646 h 111"/>
              <a:gd name="T54" fmla="*/ 2147483646 w 110"/>
              <a:gd name="T55" fmla="*/ 2147483646 h 111"/>
              <a:gd name="T56" fmla="*/ 2147483646 w 110"/>
              <a:gd name="T57" fmla="*/ 2147483646 h 111"/>
              <a:gd name="T58" fmla="*/ 2147483646 w 110"/>
              <a:gd name="T59" fmla="*/ 2147483646 h 111"/>
              <a:gd name="T60" fmla="*/ 2147483646 w 110"/>
              <a:gd name="T61" fmla="*/ 2147483646 h 111"/>
              <a:gd name="T62" fmla="*/ 2147483646 w 110"/>
              <a:gd name="T63" fmla="*/ 2147483646 h 111"/>
              <a:gd name="T64" fmla="*/ 2147483646 w 110"/>
              <a:gd name="T65" fmla="*/ 2147483646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1"/>
              <a:gd name="T101" fmla="*/ 110 w 110"/>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1">
                <a:moveTo>
                  <a:pt x="55" y="111"/>
                </a:moveTo>
                <a:lnTo>
                  <a:pt x="66" y="110"/>
                </a:lnTo>
                <a:lnTo>
                  <a:pt x="76" y="106"/>
                </a:lnTo>
                <a:lnTo>
                  <a:pt x="85" y="101"/>
                </a:lnTo>
                <a:lnTo>
                  <a:pt x="94" y="94"/>
                </a:lnTo>
                <a:lnTo>
                  <a:pt x="100" y="86"/>
                </a:lnTo>
                <a:lnTo>
                  <a:pt x="106" y="77"/>
                </a:lnTo>
                <a:lnTo>
                  <a:pt x="109" y="66"/>
                </a:lnTo>
                <a:lnTo>
                  <a:pt x="110" y="56"/>
                </a:lnTo>
                <a:lnTo>
                  <a:pt x="109" y="44"/>
                </a:lnTo>
                <a:lnTo>
                  <a:pt x="106" y="34"/>
                </a:lnTo>
                <a:lnTo>
                  <a:pt x="100" y="24"/>
                </a:lnTo>
                <a:lnTo>
                  <a:pt x="94" y="17"/>
                </a:lnTo>
                <a:lnTo>
                  <a:pt x="85" y="9"/>
                </a:lnTo>
                <a:lnTo>
                  <a:pt x="76" y="5"/>
                </a:lnTo>
                <a:lnTo>
                  <a:pt x="66" y="2"/>
                </a:lnTo>
                <a:lnTo>
                  <a:pt x="55" y="0"/>
                </a:lnTo>
                <a:lnTo>
                  <a:pt x="44" y="2"/>
                </a:lnTo>
                <a:lnTo>
                  <a:pt x="33" y="5"/>
                </a:lnTo>
                <a:lnTo>
                  <a:pt x="25" y="9"/>
                </a:lnTo>
                <a:lnTo>
                  <a:pt x="16" y="17"/>
                </a:lnTo>
                <a:lnTo>
                  <a:pt x="10" y="24"/>
                </a:lnTo>
                <a:lnTo>
                  <a:pt x="4" y="34"/>
                </a:lnTo>
                <a:lnTo>
                  <a:pt x="1" y="44"/>
                </a:lnTo>
                <a:lnTo>
                  <a:pt x="0" y="56"/>
                </a:lnTo>
                <a:lnTo>
                  <a:pt x="1" y="66"/>
                </a:lnTo>
                <a:lnTo>
                  <a:pt x="4" y="77"/>
                </a:lnTo>
                <a:lnTo>
                  <a:pt x="10" y="86"/>
                </a:lnTo>
                <a:lnTo>
                  <a:pt x="16" y="94"/>
                </a:lnTo>
                <a:lnTo>
                  <a:pt x="25" y="101"/>
                </a:lnTo>
                <a:lnTo>
                  <a:pt x="33" y="106"/>
                </a:lnTo>
                <a:lnTo>
                  <a:pt x="44" y="110"/>
                </a:lnTo>
                <a:lnTo>
                  <a:pt x="55" y="11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90" name="Freeform 137"/>
          <p:cNvSpPr>
            <a:spLocks/>
          </p:cNvSpPr>
          <p:nvPr/>
        </p:nvSpPr>
        <p:spPr bwMode="auto">
          <a:xfrm>
            <a:off x="6810375" y="4024313"/>
            <a:ext cx="26988" cy="26987"/>
          </a:xfrm>
          <a:custGeom>
            <a:avLst/>
            <a:gdLst>
              <a:gd name="T0" fmla="*/ 2147483646 w 55"/>
              <a:gd name="T1" fmla="*/ 2147483646 h 55"/>
              <a:gd name="T2" fmla="*/ 2147483646 w 55"/>
              <a:gd name="T3" fmla="*/ 2147483646 h 55"/>
              <a:gd name="T4" fmla="*/ 2147483646 w 55"/>
              <a:gd name="T5" fmla="*/ 2147483646 h 55"/>
              <a:gd name="T6" fmla="*/ 2147483646 w 55"/>
              <a:gd name="T7" fmla="*/ 2147483646 h 55"/>
              <a:gd name="T8" fmla="*/ 2147483646 w 55"/>
              <a:gd name="T9" fmla="*/ 2147483646 h 55"/>
              <a:gd name="T10" fmla="*/ 2147483646 w 55"/>
              <a:gd name="T11" fmla="*/ 2147483646 h 55"/>
              <a:gd name="T12" fmla="*/ 2147483646 w 55"/>
              <a:gd name="T13" fmla="*/ 2147483646 h 55"/>
              <a:gd name="T14" fmla="*/ 2147483646 w 55"/>
              <a:gd name="T15" fmla="*/ 2147483646 h 55"/>
              <a:gd name="T16" fmla="*/ 2147483646 w 55"/>
              <a:gd name="T17" fmla="*/ 0 h 55"/>
              <a:gd name="T18" fmla="*/ 2147483646 w 55"/>
              <a:gd name="T19" fmla="*/ 2147483646 h 55"/>
              <a:gd name="T20" fmla="*/ 2147483646 w 55"/>
              <a:gd name="T21" fmla="*/ 2147483646 h 55"/>
              <a:gd name="T22" fmla="*/ 2147483646 w 55"/>
              <a:gd name="T23" fmla="*/ 2147483646 h 55"/>
              <a:gd name="T24" fmla="*/ 0 w 55"/>
              <a:gd name="T25" fmla="*/ 2147483646 h 55"/>
              <a:gd name="T26" fmla="*/ 2147483646 w 55"/>
              <a:gd name="T27" fmla="*/ 2147483646 h 55"/>
              <a:gd name="T28" fmla="*/ 2147483646 w 55"/>
              <a:gd name="T29" fmla="*/ 2147483646 h 55"/>
              <a:gd name="T30" fmla="*/ 2147483646 w 55"/>
              <a:gd name="T31" fmla="*/ 2147483646 h 55"/>
              <a:gd name="T32" fmla="*/ 2147483646 w 55"/>
              <a:gd name="T33" fmla="*/ 2147483646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7" y="55"/>
                </a:moveTo>
                <a:lnTo>
                  <a:pt x="38" y="53"/>
                </a:lnTo>
                <a:lnTo>
                  <a:pt x="48" y="46"/>
                </a:lnTo>
                <a:lnTo>
                  <a:pt x="53" y="37"/>
                </a:lnTo>
                <a:lnTo>
                  <a:pt x="55" y="27"/>
                </a:lnTo>
                <a:lnTo>
                  <a:pt x="53" y="16"/>
                </a:lnTo>
                <a:lnTo>
                  <a:pt x="48" y="7"/>
                </a:lnTo>
                <a:lnTo>
                  <a:pt x="38" y="2"/>
                </a:lnTo>
                <a:lnTo>
                  <a:pt x="27" y="0"/>
                </a:lnTo>
                <a:lnTo>
                  <a:pt x="16" y="2"/>
                </a:lnTo>
                <a:lnTo>
                  <a:pt x="8" y="7"/>
                </a:lnTo>
                <a:lnTo>
                  <a:pt x="2" y="16"/>
                </a:lnTo>
                <a:lnTo>
                  <a:pt x="0" y="27"/>
                </a:lnTo>
                <a:lnTo>
                  <a:pt x="2" y="37"/>
                </a:lnTo>
                <a:lnTo>
                  <a:pt x="8" y="46"/>
                </a:lnTo>
                <a:lnTo>
                  <a:pt x="16" y="53"/>
                </a:lnTo>
                <a:lnTo>
                  <a:pt x="27" y="5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91" name="Freeform 138"/>
          <p:cNvSpPr>
            <a:spLocks/>
          </p:cNvSpPr>
          <p:nvPr/>
        </p:nvSpPr>
        <p:spPr bwMode="auto">
          <a:xfrm>
            <a:off x="6856413" y="4025900"/>
            <a:ext cx="26987" cy="26988"/>
          </a:xfrm>
          <a:custGeom>
            <a:avLst/>
            <a:gdLst>
              <a:gd name="T0" fmla="*/ 2147483646 w 55"/>
              <a:gd name="T1" fmla="*/ 2147483646 h 55"/>
              <a:gd name="T2" fmla="*/ 2147483646 w 55"/>
              <a:gd name="T3" fmla="*/ 2147483646 h 55"/>
              <a:gd name="T4" fmla="*/ 2147483646 w 55"/>
              <a:gd name="T5" fmla="*/ 2147483646 h 55"/>
              <a:gd name="T6" fmla="*/ 2147483646 w 55"/>
              <a:gd name="T7" fmla="*/ 2147483646 h 55"/>
              <a:gd name="T8" fmla="*/ 2147483646 w 55"/>
              <a:gd name="T9" fmla="*/ 2147483646 h 55"/>
              <a:gd name="T10" fmla="*/ 2147483646 w 55"/>
              <a:gd name="T11" fmla="*/ 2147483646 h 55"/>
              <a:gd name="T12" fmla="*/ 2147483646 w 55"/>
              <a:gd name="T13" fmla="*/ 2147483646 h 55"/>
              <a:gd name="T14" fmla="*/ 2147483646 w 55"/>
              <a:gd name="T15" fmla="*/ 2147483646 h 55"/>
              <a:gd name="T16" fmla="*/ 2147483646 w 55"/>
              <a:gd name="T17" fmla="*/ 0 h 55"/>
              <a:gd name="T18" fmla="*/ 2147483646 w 55"/>
              <a:gd name="T19" fmla="*/ 2147483646 h 55"/>
              <a:gd name="T20" fmla="*/ 2147483646 w 55"/>
              <a:gd name="T21" fmla="*/ 2147483646 h 55"/>
              <a:gd name="T22" fmla="*/ 2147483646 w 55"/>
              <a:gd name="T23" fmla="*/ 2147483646 h 55"/>
              <a:gd name="T24" fmla="*/ 0 w 55"/>
              <a:gd name="T25" fmla="*/ 2147483646 h 55"/>
              <a:gd name="T26" fmla="*/ 2147483646 w 55"/>
              <a:gd name="T27" fmla="*/ 2147483646 h 55"/>
              <a:gd name="T28" fmla="*/ 2147483646 w 55"/>
              <a:gd name="T29" fmla="*/ 2147483646 h 55"/>
              <a:gd name="T30" fmla="*/ 2147483646 w 55"/>
              <a:gd name="T31" fmla="*/ 2147483646 h 55"/>
              <a:gd name="T32" fmla="*/ 2147483646 w 55"/>
              <a:gd name="T33" fmla="*/ 2147483646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8" y="55"/>
                </a:moveTo>
                <a:lnTo>
                  <a:pt x="39" y="53"/>
                </a:lnTo>
                <a:lnTo>
                  <a:pt x="47" y="47"/>
                </a:lnTo>
                <a:lnTo>
                  <a:pt x="53" y="39"/>
                </a:lnTo>
                <a:lnTo>
                  <a:pt x="55" y="28"/>
                </a:lnTo>
                <a:lnTo>
                  <a:pt x="53" y="17"/>
                </a:lnTo>
                <a:lnTo>
                  <a:pt x="47" y="8"/>
                </a:lnTo>
                <a:lnTo>
                  <a:pt x="39" y="2"/>
                </a:lnTo>
                <a:lnTo>
                  <a:pt x="28" y="0"/>
                </a:lnTo>
                <a:lnTo>
                  <a:pt x="17" y="2"/>
                </a:lnTo>
                <a:lnTo>
                  <a:pt x="9" y="8"/>
                </a:lnTo>
                <a:lnTo>
                  <a:pt x="2" y="17"/>
                </a:lnTo>
                <a:lnTo>
                  <a:pt x="0" y="28"/>
                </a:lnTo>
                <a:lnTo>
                  <a:pt x="2" y="39"/>
                </a:lnTo>
                <a:lnTo>
                  <a:pt x="9" y="47"/>
                </a:lnTo>
                <a:lnTo>
                  <a:pt x="17" y="53"/>
                </a:lnTo>
                <a:lnTo>
                  <a:pt x="28" y="5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92" name="Freeform 139"/>
          <p:cNvSpPr>
            <a:spLocks/>
          </p:cNvSpPr>
          <p:nvPr/>
        </p:nvSpPr>
        <p:spPr bwMode="auto">
          <a:xfrm>
            <a:off x="6677025" y="3656013"/>
            <a:ext cx="76200" cy="368300"/>
          </a:xfrm>
          <a:custGeom>
            <a:avLst/>
            <a:gdLst>
              <a:gd name="T0" fmla="*/ 2147483646 w 156"/>
              <a:gd name="T1" fmla="*/ 2147483646 h 752"/>
              <a:gd name="T2" fmla="*/ 2147483646 w 156"/>
              <a:gd name="T3" fmla="*/ 2147483646 h 752"/>
              <a:gd name="T4" fmla="*/ 2147483646 w 156"/>
              <a:gd name="T5" fmla="*/ 2147483646 h 752"/>
              <a:gd name="T6" fmla="*/ 2147483646 w 156"/>
              <a:gd name="T7" fmla="*/ 2147483646 h 752"/>
              <a:gd name="T8" fmla="*/ 2147483646 w 156"/>
              <a:gd name="T9" fmla="*/ 2147483646 h 752"/>
              <a:gd name="T10" fmla="*/ 0 w 156"/>
              <a:gd name="T11" fmla="*/ 2147483646 h 752"/>
              <a:gd name="T12" fmla="*/ 2147483646 w 156"/>
              <a:gd name="T13" fmla="*/ 2147483646 h 752"/>
              <a:gd name="T14" fmla="*/ 2147483646 w 156"/>
              <a:gd name="T15" fmla="*/ 2147483646 h 752"/>
              <a:gd name="T16" fmla="*/ 2147483646 w 156"/>
              <a:gd name="T17" fmla="*/ 2147483646 h 752"/>
              <a:gd name="T18" fmla="*/ 2147483646 w 156"/>
              <a:gd name="T19" fmla="*/ 2147483646 h 752"/>
              <a:gd name="T20" fmla="*/ 2147483646 w 156"/>
              <a:gd name="T21" fmla="*/ 2147483646 h 752"/>
              <a:gd name="T22" fmla="*/ 2147483646 w 156"/>
              <a:gd name="T23" fmla="*/ 2147483646 h 752"/>
              <a:gd name="T24" fmla="*/ 2147483646 w 156"/>
              <a:gd name="T25" fmla="*/ 2147483646 h 752"/>
              <a:gd name="T26" fmla="*/ 2147483646 w 156"/>
              <a:gd name="T27" fmla="*/ 2147483646 h 752"/>
              <a:gd name="T28" fmla="*/ 2147483646 w 156"/>
              <a:gd name="T29" fmla="*/ 2147483646 h 752"/>
              <a:gd name="T30" fmla="*/ 2147483646 w 156"/>
              <a:gd name="T31" fmla="*/ 2147483646 h 752"/>
              <a:gd name="T32" fmla="*/ 2147483646 w 156"/>
              <a:gd name="T33" fmla="*/ 2147483646 h 752"/>
              <a:gd name="T34" fmla="*/ 2147483646 w 156"/>
              <a:gd name="T35" fmla="*/ 2147483646 h 752"/>
              <a:gd name="T36" fmla="*/ 2147483646 w 156"/>
              <a:gd name="T37" fmla="*/ 2147483646 h 752"/>
              <a:gd name="T38" fmla="*/ 2147483646 w 156"/>
              <a:gd name="T39" fmla="*/ 2147483646 h 752"/>
              <a:gd name="T40" fmla="*/ 2147483646 w 156"/>
              <a:gd name="T41" fmla="*/ 2147483646 h 752"/>
              <a:gd name="T42" fmla="*/ 2147483646 w 156"/>
              <a:gd name="T43" fmla="*/ 0 h 752"/>
              <a:gd name="T44" fmla="*/ 2147483646 w 156"/>
              <a:gd name="T45" fmla="*/ 0 h 752"/>
              <a:gd name="T46" fmla="*/ 2147483646 w 156"/>
              <a:gd name="T47" fmla="*/ 2147483646 h 752"/>
              <a:gd name="T48" fmla="*/ 2147483646 w 156"/>
              <a:gd name="T49" fmla="*/ 2147483646 h 752"/>
              <a:gd name="T50" fmla="*/ 2147483646 w 156"/>
              <a:gd name="T51" fmla="*/ 2147483646 h 7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52"/>
              <a:gd name="T80" fmla="*/ 156 w 156"/>
              <a:gd name="T81" fmla="*/ 752 h 7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52">
                <a:moveTo>
                  <a:pt x="48" y="15"/>
                </a:moveTo>
                <a:lnTo>
                  <a:pt x="44" y="30"/>
                </a:lnTo>
                <a:lnTo>
                  <a:pt x="33" y="73"/>
                </a:lnTo>
                <a:lnTo>
                  <a:pt x="19" y="140"/>
                </a:lnTo>
                <a:lnTo>
                  <a:pt x="7" y="229"/>
                </a:lnTo>
                <a:lnTo>
                  <a:pt x="0" y="337"/>
                </a:lnTo>
                <a:lnTo>
                  <a:pt x="1" y="462"/>
                </a:lnTo>
                <a:lnTo>
                  <a:pt x="14" y="602"/>
                </a:lnTo>
                <a:lnTo>
                  <a:pt x="43" y="752"/>
                </a:lnTo>
                <a:lnTo>
                  <a:pt x="150" y="746"/>
                </a:lnTo>
                <a:lnTo>
                  <a:pt x="146" y="724"/>
                </a:lnTo>
                <a:lnTo>
                  <a:pt x="135" y="663"/>
                </a:lnTo>
                <a:lnTo>
                  <a:pt x="123" y="574"/>
                </a:lnTo>
                <a:lnTo>
                  <a:pt x="111" y="463"/>
                </a:lnTo>
                <a:lnTo>
                  <a:pt x="104" y="342"/>
                </a:lnTo>
                <a:lnTo>
                  <a:pt x="107" y="220"/>
                </a:lnTo>
                <a:lnTo>
                  <a:pt x="124" y="106"/>
                </a:lnTo>
                <a:lnTo>
                  <a:pt x="156" y="9"/>
                </a:lnTo>
                <a:lnTo>
                  <a:pt x="156" y="8"/>
                </a:lnTo>
                <a:lnTo>
                  <a:pt x="156" y="6"/>
                </a:lnTo>
                <a:lnTo>
                  <a:pt x="154" y="4"/>
                </a:lnTo>
                <a:lnTo>
                  <a:pt x="147" y="0"/>
                </a:lnTo>
                <a:lnTo>
                  <a:pt x="134" y="0"/>
                </a:lnTo>
                <a:lnTo>
                  <a:pt x="115" y="1"/>
                </a:lnTo>
                <a:lnTo>
                  <a:pt x="87" y="7"/>
                </a:lnTo>
                <a:lnTo>
                  <a:pt x="48" y="1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93" name="Freeform 140"/>
          <p:cNvSpPr>
            <a:spLocks/>
          </p:cNvSpPr>
          <p:nvPr/>
        </p:nvSpPr>
        <p:spPr bwMode="auto">
          <a:xfrm>
            <a:off x="7067550" y="3609975"/>
            <a:ext cx="103188" cy="411163"/>
          </a:xfrm>
          <a:custGeom>
            <a:avLst/>
            <a:gdLst>
              <a:gd name="T0" fmla="*/ 2147483646 w 212"/>
              <a:gd name="T1" fmla="*/ 2147483646 h 839"/>
              <a:gd name="T2" fmla="*/ 2147483646 w 212"/>
              <a:gd name="T3" fmla="*/ 2147483646 h 839"/>
              <a:gd name="T4" fmla="*/ 2147483646 w 212"/>
              <a:gd name="T5" fmla="*/ 2147483646 h 839"/>
              <a:gd name="T6" fmla="*/ 2147483646 w 212"/>
              <a:gd name="T7" fmla="*/ 2147483646 h 839"/>
              <a:gd name="T8" fmla="*/ 2147483646 w 212"/>
              <a:gd name="T9" fmla="*/ 2147483646 h 839"/>
              <a:gd name="T10" fmla="*/ 2147483646 w 212"/>
              <a:gd name="T11" fmla="*/ 2147483646 h 839"/>
              <a:gd name="T12" fmla="*/ 2147483646 w 212"/>
              <a:gd name="T13" fmla="*/ 2147483646 h 839"/>
              <a:gd name="T14" fmla="*/ 2147483646 w 212"/>
              <a:gd name="T15" fmla="*/ 2147483646 h 839"/>
              <a:gd name="T16" fmla="*/ 2147483646 w 212"/>
              <a:gd name="T17" fmla="*/ 2147483646 h 839"/>
              <a:gd name="T18" fmla="*/ 2147483646 w 212"/>
              <a:gd name="T19" fmla="*/ 2147483646 h 839"/>
              <a:gd name="T20" fmla="*/ 2147483646 w 212"/>
              <a:gd name="T21" fmla="*/ 2147483646 h 839"/>
              <a:gd name="T22" fmla="*/ 2147483646 w 212"/>
              <a:gd name="T23" fmla="*/ 2147483646 h 839"/>
              <a:gd name="T24" fmla="*/ 2147483646 w 212"/>
              <a:gd name="T25" fmla="*/ 2147483646 h 839"/>
              <a:gd name="T26" fmla="*/ 2147483646 w 212"/>
              <a:gd name="T27" fmla="*/ 2147483646 h 839"/>
              <a:gd name="T28" fmla="*/ 0 w 212"/>
              <a:gd name="T29" fmla="*/ 2147483646 h 839"/>
              <a:gd name="T30" fmla="*/ 2147483646 w 212"/>
              <a:gd name="T31" fmla="*/ 2147483646 h 839"/>
              <a:gd name="T32" fmla="*/ 2147483646 w 212"/>
              <a:gd name="T33" fmla="*/ 2147483646 h 839"/>
              <a:gd name="T34" fmla="*/ 2147483646 w 212"/>
              <a:gd name="T35" fmla="*/ 0 h 839"/>
              <a:gd name="T36" fmla="*/ 2147483646 w 212"/>
              <a:gd name="T37" fmla="*/ 2147483646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839"/>
              <a:gd name="T59" fmla="*/ 212 w 21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839">
                <a:moveTo>
                  <a:pt x="212" y="6"/>
                </a:moveTo>
                <a:lnTo>
                  <a:pt x="206" y="11"/>
                </a:lnTo>
                <a:lnTo>
                  <a:pt x="192" y="33"/>
                </a:lnTo>
                <a:lnTo>
                  <a:pt x="174" y="77"/>
                </a:lnTo>
                <a:lnTo>
                  <a:pt x="156" y="148"/>
                </a:lnTo>
                <a:lnTo>
                  <a:pt x="141" y="254"/>
                </a:lnTo>
                <a:lnTo>
                  <a:pt x="133" y="401"/>
                </a:lnTo>
                <a:lnTo>
                  <a:pt x="137" y="593"/>
                </a:lnTo>
                <a:lnTo>
                  <a:pt x="158" y="839"/>
                </a:lnTo>
                <a:lnTo>
                  <a:pt x="38" y="839"/>
                </a:lnTo>
                <a:lnTo>
                  <a:pt x="34" y="814"/>
                </a:lnTo>
                <a:lnTo>
                  <a:pt x="24" y="746"/>
                </a:lnTo>
                <a:lnTo>
                  <a:pt x="12" y="645"/>
                </a:lnTo>
                <a:lnTo>
                  <a:pt x="3" y="521"/>
                </a:lnTo>
                <a:lnTo>
                  <a:pt x="0" y="384"/>
                </a:lnTo>
                <a:lnTo>
                  <a:pt x="6" y="244"/>
                </a:lnTo>
                <a:lnTo>
                  <a:pt x="29" y="114"/>
                </a:lnTo>
                <a:lnTo>
                  <a:pt x="68" y="0"/>
                </a:lnTo>
                <a:lnTo>
                  <a:pt x="212"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94" name="Freeform 141"/>
          <p:cNvSpPr>
            <a:spLocks/>
          </p:cNvSpPr>
          <p:nvPr/>
        </p:nvSpPr>
        <p:spPr bwMode="auto">
          <a:xfrm>
            <a:off x="6680200" y="3678238"/>
            <a:ext cx="66675" cy="322262"/>
          </a:xfrm>
          <a:custGeom>
            <a:avLst/>
            <a:gdLst>
              <a:gd name="T0" fmla="*/ 2147483646 w 137"/>
              <a:gd name="T1" fmla="*/ 2147483646 h 656"/>
              <a:gd name="T2" fmla="*/ 2147483646 w 137"/>
              <a:gd name="T3" fmla="*/ 2147483646 h 656"/>
              <a:gd name="T4" fmla="*/ 2147483646 w 137"/>
              <a:gd name="T5" fmla="*/ 2147483646 h 656"/>
              <a:gd name="T6" fmla="*/ 2147483646 w 137"/>
              <a:gd name="T7" fmla="*/ 2147483646 h 656"/>
              <a:gd name="T8" fmla="*/ 2147483646 w 137"/>
              <a:gd name="T9" fmla="*/ 2147483646 h 656"/>
              <a:gd name="T10" fmla="*/ 0 w 137"/>
              <a:gd name="T11" fmla="*/ 2147483646 h 656"/>
              <a:gd name="T12" fmla="*/ 2147483646 w 137"/>
              <a:gd name="T13" fmla="*/ 2147483646 h 656"/>
              <a:gd name="T14" fmla="*/ 2147483646 w 137"/>
              <a:gd name="T15" fmla="*/ 2147483646 h 656"/>
              <a:gd name="T16" fmla="*/ 2147483646 w 137"/>
              <a:gd name="T17" fmla="*/ 2147483646 h 656"/>
              <a:gd name="T18" fmla="*/ 2147483646 w 137"/>
              <a:gd name="T19" fmla="*/ 2147483646 h 656"/>
              <a:gd name="T20" fmla="*/ 2147483646 w 137"/>
              <a:gd name="T21" fmla="*/ 2147483646 h 656"/>
              <a:gd name="T22" fmla="*/ 2147483646 w 137"/>
              <a:gd name="T23" fmla="*/ 2147483646 h 656"/>
              <a:gd name="T24" fmla="*/ 2147483646 w 137"/>
              <a:gd name="T25" fmla="*/ 2147483646 h 656"/>
              <a:gd name="T26" fmla="*/ 2147483646 w 137"/>
              <a:gd name="T27" fmla="*/ 2147483646 h 656"/>
              <a:gd name="T28" fmla="*/ 2147483646 w 137"/>
              <a:gd name="T29" fmla="*/ 2147483646 h 656"/>
              <a:gd name="T30" fmla="*/ 2147483646 w 137"/>
              <a:gd name="T31" fmla="*/ 2147483646 h 656"/>
              <a:gd name="T32" fmla="*/ 2147483646 w 137"/>
              <a:gd name="T33" fmla="*/ 2147483646 h 656"/>
              <a:gd name="T34" fmla="*/ 2147483646 w 137"/>
              <a:gd name="T35" fmla="*/ 2147483646 h 656"/>
              <a:gd name="T36" fmla="*/ 2147483646 w 137"/>
              <a:gd name="T37" fmla="*/ 2147483646 h 656"/>
              <a:gd name="T38" fmla="*/ 2147483646 w 137"/>
              <a:gd name="T39" fmla="*/ 2147483646 h 656"/>
              <a:gd name="T40" fmla="*/ 2147483646 w 137"/>
              <a:gd name="T41" fmla="*/ 2147483646 h 656"/>
              <a:gd name="T42" fmla="*/ 2147483646 w 137"/>
              <a:gd name="T43" fmla="*/ 0 h 656"/>
              <a:gd name="T44" fmla="*/ 2147483646 w 137"/>
              <a:gd name="T45" fmla="*/ 0 h 656"/>
              <a:gd name="T46" fmla="*/ 2147483646 w 137"/>
              <a:gd name="T47" fmla="*/ 2147483646 h 656"/>
              <a:gd name="T48" fmla="*/ 2147483646 w 137"/>
              <a:gd name="T49" fmla="*/ 2147483646 h 656"/>
              <a:gd name="T50" fmla="*/ 2147483646 w 137"/>
              <a:gd name="T51" fmla="*/ 2147483646 h 6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656"/>
              <a:gd name="T80" fmla="*/ 137 w 137"/>
              <a:gd name="T81" fmla="*/ 656 h 6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656">
                <a:moveTo>
                  <a:pt x="43" y="12"/>
                </a:moveTo>
                <a:lnTo>
                  <a:pt x="39" y="25"/>
                </a:lnTo>
                <a:lnTo>
                  <a:pt x="30" y="62"/>
                </a:lnTo>
                <a:lnTo>
                  <a:pt x="19" y="122"/>
                </a:lnTo>
                <a:lnTo>
                  <a:pt x="7" y="199"/>
                </a:lnTo>
                <a:lnTo>
                  <a:pt x="0" y="294"/>
                </a:lnTo>
                <a:lnTo>
                  <a:pt x="1" y="403"/>
                </a:lnTo>
                <a:lnTo>
                  <a:pt x="12" y="524"/>
                </a:lnTo>
                <a:lnTo>
                  <a:pt x="38" y="656"/>
                </a:lnTo>
                <a:lnTo>
                  <a:pt x="132" y="650"/>
                </a:lnTo>
                <a:lnTo>
                  <a:pt x="127" y="631"/>
                </a:lnTo>
                <a:lnTo>
                  <a:pt x="119" y="578"/>
                </a:lnTo>
                <a:lnTo>
                  <a:pt x="107" y="499"/>
                </a:lnTo>
                <a:lnTo>
                  <a:pt x="97" y="403"/>
                </a:lnTo>
                <a:lnTo>
                  <a:pt x="92" y="297"/>
                </a:lnTo>
                <a:lnTo>
                  <a:pt x="94" y="192"/>
                </a:lnTo>
                <a:lnTo>
                  <a:pt x="108" y="91"/>
                </a:lnTo>
                <a:lnTo>
                  <a:pt x="137" y="7"/>
                </a:lnTo>
                <a:lnTo>
                  <a:pt x="137" y="6"/>
                </a:lnTo>
                <a:lnTo>
                  <a:pt x="137" y="4"/>
                </a:lnTo>
                <a:lnTo>
                  <a:pt x="135" y="2"/>
                </a:lnTo>
                <a:lnTo>
                  <a:pt x="129" y="0"/>
                </a:lnTo>
                <a:lnTo>
                  <a:pt x="119" y="0"/>
                </a:lnTo>
                <a:lnTo>
                  <a:pt x="101" y="1"/>
                </a:lnTo>
                <a:lnTo>
                  <a:pt x="77" y="5"/>
                </a:lnTo>
                <a:lnTo>
                  <a:pt x="43" y="1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95" name="Freeform 142"/>
          <p:cNvSpPr>
            <a:spLocks/>
          </p:cNvSpPr>
          <p:nvPr/>
        </p:nvSpPr>
        <p:spPr bwMode="auto">
          <a:xfrm>
            <a:off x="6683375" y="3700463"/>
            <a:ext cx="55563" cy="273050"/>
          </a:xfrm>
          <a:custGeom>
            <a:avLst/>
            <a:gdLst>
              <a:gd name="T0" fmla="*/ 2147483646 w 116"/>
              <a:gd name="T1" fmla="*/ 2147483646 h 560"/>
              <a:gd name="T2" fmla="*/ 2147483646 w 116"/>
              <a:gd name="T3" fmla="*/ 2147483646 h 560"/>
              <a:gd name="T4" fmla="*/ 2147483646 w 116"/>
              <a:gd name="T5" fmla="*/ 2147483646 h 560"/>
              <a:gd name="T6" fmla="*/ 2147483646 w 116"/>
              <a:gd name="T7" fmla="*/ 2147483646 h 560"/>
              <a:gd name="T8" fmla="*/ 2147483646 w 116"/>
              <a:gd name="T9" fmla="*/ 2147483646 h 560"/>
              <a:gd name="T10" fmla="*/ 0 w 116"/>
              <a:gd name="T11" fmla="*/ 2147483646 h 560"/>
              <a:gd name="T12" fmla="*/ 2147483646 w 116"/>
              <a:gd name="T13" fmla="*/ 2147483646 h 560"/>
              <a:gd name="T14" fmla="*/ 2147483646 w 116"/>
              <a:gd name="T15" fmla="*/ 2147483646 h 560"/>
              <a:gd name="T16" fmla="*/ 2147483646 w 116"/>
              <a:gd name="T17" fmla="*/ 2147483646 h 560"/>
              <a:gd name="T18" fmla="*/ 2147483646 w 116"/>
              <a:gd name="T19" fmla="*/ 2147483646 h 560"/>
              <a:gd name="T20" fmla="*/ 2147483646 w 116"/>
              <a:gd name="T21" fmla="*/ 2147483646 h 560"/>
              <a:gd name="T22" fmla="*/ 2147483646 w 116"/>
              <a:gd name="T23" fmla="*/ 2147483646 h 560"/>
              <a:gd name="T24" fmla="*/ 2147483646 w 116"/>
              <a:gd name="T25" fmla="*/ 2147483646 h 560"/>
              <a:gd name="T26" fmla="*/ 2147483646 w 116"/>
              <a:gd name="T27" fmla="*/ 2147483646 h 560"/>
              <a:gd name="T28" fmla="*/ 2147483646 w 116"/>
              <a:gd name="T29" fmla="*/ 2147483646 h 560"/>
              <a:gd name="T30" fmla="*/ 2147483646 w 116"/>
              <a:gd name="T31" fmla="*/ 2147483646 h 560"/>
              <a:gd name="T32" fmla="*/ 2147483646 w 116"/>
              <a:gd name="T33" fmla="*/ 2147483646 h 560"/>
              <a:gd name="T34" fmla="*/ 2147483646 w 116"/>
              <a:gd name="T35" fmla="*/ 2147483646 h 560"/>
              <a:gd name="T36" fmla="*/ 2147483646 w 116"/>
              <a:gd name="T37" fmla="*/ 2147483646 h 560"/>
              <a:gd name="T38" fmla="*/ 2147483646 w 116"/>
              <a:gd name="T39" fmla="*/ 2147483646 h 560"/>
              <a:gd name="T40" fmla="*/ 2147483646 w 116"/>
              <a:gd name="T41" fmla="*/ 2147483646 h 560"/>
              <a:gd name="T42" fmla="*/ 2147483646 w 116"/>
              <a:gd name="T43" fmla="*/ 0 h 560"/>
              <a:gd name="T44" fmla="*/ 2147483646 w 116"/>
              <a:gd name="T45" fmla="*/ 0 h 560"/>
              <a:gd name="T46" fmla="*/ 2147483646 w 116"/>
              <a:gd name="T47" fmla="*/ 2147483646 h 560"/>
              <a:gd name="T48" fmla="*/ 2147483646 w 116"/>
              <a:gd name="T49" fmla="*/ 2147483646 h 560"/>
              <a:gd name="T50" fmla="*/ 2147483646 w 116"/>
              <a:gd name="T51" fmla="*/ 2147483646 h 5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560"/>
              <a:gd name="T80" fmla="*/ 116 w 116"/>
              <a:gd name="T81" fmla="*/ 560 h 5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560">
                <a:moveTo>
                  <a:pt x="36" y="11"/>
                </a:moveTo>
                <a:lnTo>
                  <a:pt x="33" y="21"/>
                </a:lnTo>
                <a:lnTo>
                  <a:pt x="24" y="53"/>
                </a:lnTo>
                <a:lnTo>
                  <a:pt x="15" y="103"/>
                </a:lnTo>
                <a:lnTo>
                  <a:pt x="5" y="169"/>
                </a:lnTo>
                <a:lnTo>
                  <a:pt x="0" y="250"/>
                </a:lnTo>
                <a:lnTo>
                  <a:pt x="1" y="344"/>
                </a:lnTo>
                <a:lnTo>
                  <a:pt x="10" y="448"/>
                </a:lnTo>
                <a:lnTo>
                  <a:pt x="32" y="560"/>
                </a:lnTo>
                <a:lnTo>
                  <a:pt x="112" y="555"/>
                </a:lnTo>
                <a:lnTo>
                  <a:pt x="108" y="538"/>
                </a:lnTo>
                <a:lnTo>
                  <a:pt x="101" y="493"/>
                </a:lnTo>
                <a:lnTo>
                  <a:pt x="91" y="426"/>
                </a:lnTo>
                <a:lnTo>
                  <a:pt x="82" y="344"/>
                </a:lnTo>
                <a:lnTo>
                  <a:pt x="77" y="255"/>
                </a:lnTo>
                <a:lnTo>
                  <a:pt x="79" y="164"/>
                </a:lnTo>
                <a:lnTo>
                  <a:pt x="91" y="79"/>
                </a:lnTo>
                <a:lnTo>
                  <a:pt x="116" y="6"/>
                </a:lnTo>
                <a:lnTo>
                  <a:pt x="116" y="5"/>
                </a:lnTo>
                <a:lnTo>
                  <a:pt x="116" y="4"/>
                </a:lnTo>
                <a:lnTo>
                  <a:pt x="114" y="2"/>
                </a:lnTo>
                <a:lnTo>
                  <a:pt x="109" y="0"/>
                </a:lnTo>
                <a:lnTo>
                  <a:pt x="100" y="0"/>
                </a:lnTo>
                <a:lnTo>
                  <a:pt x="86" y="1"/>
                </a:lnTo>
                <a:lnTo>
                  <a:pt x="65" y="4"/>
                </a:lnTo>
                <a:lnTo>
                  <a:pt x="36" y="1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96" name="Freeform 143"/>
          <p:cNvSpPr>
            <a:spLocks/>
          </p:cNvSpPr>
          <p:nvPr/>
        </p:nvSpPr>
        <p:spPr bwMode="auto">
          <a:xfrm>
            <a:off x="6684963" y="3721100"/>
            <a:ext cx="47625" cy="227013"/>
          </a:xfrm>
          <a:custGeom>
            <a:avLst/>
            <a:gdLst>
              <a:gd name="T0" fmla="*/ 2147483646 w 97"/>
              <a:gd name="T1" fmla="*/ 2147483646 h 463"/>
              <a:gd name="T2" fmla="*/ 2147483646 w 97"/>
              <a:gd name="T3" fmla="*/ 2147483646 h 463"/>
              <a:gd name="T4" fmla="*/ 2147483646 w 97"/>
              <a:gd name="T5" fmla="*/ 2147483646 h 463"/>
              <a:gd name="T6" fmla="*/ 2147483646 w 97"/>
              <a:gd name="T7" fmla="*/ 2147483646 h 463"/>
              <a:gd name="T8" fmla="*/ 2147483646 w 97"/>
              <a:gd name="T9" fmla="*/ 2147483646 h 463"/>
              <a:gd name="T10" fmla="*/ 0 w 97"/>
              <a:gd name="T11" fmla="*/ 2147483646 h 463"/>
              <a:gd name="T12" fmla="*/ 0 w 97"/>
              <a:gd name="T13" fmla="*/ 2147483646 h 463"/>
              <a:gd name="T14" fmla="*/ 2147483646 w 97"/>
              <a:gd name="T15" fmla="*/ 2147483646 h 463"/>
              <a:gd name="T16" fmla="*/ 2147483646 w 97"/>
              <a:gd name="T17" fmla="*/ 2147483646 h 463"/>
              <a:gd name="T18" fmla="*/ 2147483646 w 97"/>
              <a:gd name="T19" fmla="*/ 2147483646 h 463"/>
              <a:gd name="T20" fmla="*/ 2147483646 w 97"/>
              <a:gd name="T21" fmla="*/ 2147483646 h 463"/>
              <a:gd name="T22" fmla="*/ 2147483646 w 97"/>
              <a:gd name="T23" fmla="*/ 2147483646 h 463"/>
              <a:gd name="T24" fmla="*/ 2147483646 w 97"/>
              <a:gd name="T25" fmla="*/ 2147483646 h 463"/>
              <a:gd name="T26" fmla="*/ 2147483646 w 97"/>
              <a:gd name="T27" fmla="*/ 2147483646 h 463"/>
              <a:gd name="T28" fmla="*/ 2147483646 w 97"/>
              <a:gd name="T29" fmla="*/ 2147483646 h 463"/>
              <a:gd name="T30" fmla="*/ 2147483646 w 97"/>
              <a:gd name="T31" fmla="*/ 2147483646 h 463"/>
              <a:gd name="T32" fmla="*/ 2147483646 w 97"/>
              <a:gd name="T33" fmla="*/ 2147483646 h 463"/>
              <a:gd name="T34" fmla="*/ 2147483646 w 97"/>
              <a:gd name="T35" fmla="*/ 2147483646 h 463"/>
              <a:gd name="T36" fmla="*/ 2147483646 w 97"/>
              <a:gd name="T37" fmla="*/ 2147483646 h 463"/>
              <a:gd name="T38" fmla="*/ 2147483646 w 97"/>
              <a:gd name="T39" fmla="*/ 2147483646 h 463"/>
              <a:gd name="T40" fmla="*/ 2147483646 w 97"/>
              <a:gd name="T41" fmla="*/ 2147483646 h 463"/>
              <a:gd name="T42" fmla="*/ 2147483646 w 97"/>
              <a:gd name="T43" fmla="*/ 0 h 463"/>
              <a:gd name="T44" fmla="*/ 2147483646 w 97"/>
              <a:gd name="T45" fmla="*/ 0 h 463"/>
              <a:gd name="T46" fmla="*/ 2147483646 w 97"/>
              <a:gd name="T47" fmla="*/ 0 h 463"/>
              <a:gd name="T48" fmla="*/ 2147483646 w 97"/>
              <a:gd name="T49" fmla="*/ 2147483646 h 463"/>
              <a:gd name="T50" fmla="*/ 2147483646 w 97"/>
              <a:gd name="T51" fmla="*/ 2147483646 h 4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63"/>
              <a:gd name="T80" fmla="*/ 97 w 97"/>
              <a:gd name="T81" fmla="*/ 463 h 4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63">
                <a:moveTo>
                  <a:pt x="30" y="9"/>
                </a:moveTo>
                <a:lnTo>
                  <a:pt x="27" y="17"/>
                </a:lnTo>
                <a:lnTo>
                  <a:pt x="20" y="44"/>
                </a:lnTo>
                <a:lnTo>
                  <a:pt x="12" y="85"/>
                </a:lnTo>
                <a:lnTo>
                  <a:pt x="4" y="140"/>
                </a:lnTo>
                <a:lnTo>
                  <a:pt x="0" y="207"/>
                </a:lnTo>
                <a:lnTo>
                  <a:pt x="0" y="285"/>
                </a:lnTo>
                <a:lnTo>
                  <a:pt x="9" y="370"/>
                </a:lnTo>
                <a:lnTo>
                  <a:pt x="26" y="463"/>
                </a:lnTo>
                <a:lnTo>
                  <a:pt x="93" y="460"/>
                </a:lnTo>
                <a:lnTo>
                  <a:pt x="89" y="446"/>
                </a:lnTo>
                <a:lnTo>
                  <a:pt x="83" y="408"/>
                </a:lnTo>
                <a:lnTo>
                  <a:pt x="75" y="353"/>
                </a:lnTo>
                <a:lnTo>
                  <a:pt x="68" y="285"/>
                </a:lnTo>
                <a:lnTo>
                  <a:pt x="65" y="211"/>
                </a:lnTo>
                <a:lnTo>
                  <a:pt x="67" y="136"/>
                </a:lnTo>
                <a:lnTo>
                  <a:pt x="76" y="65"/>
                </a:lnTo>
                <a:lnTo>
                  <a:pt x="97" y="5"/>
                </a:lnTo>
                <a:lnTo>
                  <a:pt x="97" y="4"/>
                </a:lnTo>
                <a:lnTo>
                  <a:pt x="97" y="3"/>
                </a:lnTo>
                <a:lnTo>
                  <a:pt x="95" y="1"/>
                </a:lnTo>
                <a:lnTo>
                  <a:pt x="91" y="0"/>
                </a:lnTo>
                <a:lnTo>
                  <a:pt x="84" y="0"/>
                </a:lnTo>
                <a:lnTo>
                  <a:pt x="71" y="0"/>
                </a:lnTo>
                <a:lnTo>
                  <a:pt x="54" y="3"/>
                </a:lnTo>
                <a:lnTo>
                  <a:pt x="30" y="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97" name="Freeform 144"/>
          <p:cNvSpPr>
            <a:spLocks/>
          </p:cNvSpPr>
          <p:nvPr/>
        </p:nvSpPr>
        <p:spPr bwMode="auto">
          <a:xfrm>
            <a:off x="6688138" y="3743325"/>
            <a:ext cx="36512" cy="179388"/>
          </a:xfrm>
          <a:custGeom>
            <a:avLst/>
            <a:gdLst>
              <a:gd name="T0" fmla="*/ 2147483646 w 77"/>
              <a:gd name="T1" fmla="*/ 2147483646 h 367"/>
              <a:gd name="T2" fmla="*/ 2147483646 w 77"/>
              <a:gd name="T3" fmla="*/ 2147483646 h 367"/>
              <a:gd name="T4" fmla="*/ 2147483646 w 77"/>
              <a:gd name="T5" fmla="*/ 2147483646 h 367"/>
              <a:gd name="T6" fmla="*/ 2147483646 w 77"/>
              <a:gd name="T7" fmla="*/ 2147483646 h 367"/>
              <a:gd name="T8" fmla="*/ 2147483646 w 77"/>
              <a:gd name="T9" fmla="*/ 2147483646 h 367"/>
              <a:gd name="T10" fmla="*/ 0 w 77"/>
              <a:gd name="T11" fmla="*/ 2147483646 h 367"/>
              <a:gd name="T12" fmla="*/ 0 w 77"/>
              <a:gd name="T13" fmla="*/ 2147483646 h 367"/>
              <a:gd name="T14" fmla="*/ 2147483646 w 77"/>
              <a:gd name="T15" fmla="*/ 2147483646 h 367"/>
              <a:gd name="T16" fmla="*/ 2147483646 w 77"/>
              <a:gd name="T17" fmla="*/ 2147483646 h 367"/>
              <a:gd name="T18" fmla="*/ 2147483646 w 77"/>
              <a:gd name="T19" fmla="*/ 2147483646 h 367"/>
              <a:gd name="T20" fmla="*/ 2147483646 w 77"/>
              <a:gd name="T21" fmla="*/ 2147483646 h 367"/>
              <a:gd name="T22" fmla="*/ 2147483646 w 77"/>
              <a:gd name="T23" fmla="*/ 2147483646 h 367"/>
              <a:gd name="T24" fmla="*/ 2147483646 w 77"/>
              <a:gd name="T25" fmla="*/ 2147483646 h 367"/>
              <a:gd name="T26" fmla="*/ 2147483646 w 77"/>
              <a:gd name="T27" fmla="*/ 2147483646 h 367"/>
              <a:gd name="T28" fmla="*/ 2147483646 w 77"/>
              <a:gd name="T29" fmla="*/ 2147483646 h 367"/>
              <a:gd name="T30" fmla="*/ 2147483646 w 77"/>
              <a:gd name="T31" fmla="*/ 2147483646 h 367"/>
              <a:gd name="T32" fmla="*/ 2147483646 w 77"/>
              <a:gd name="T33" fmla="*/ 2147483646 h 367"/>
              <a:gd name="T34" fmla="*/ 2147483646 w 77"/>
              <a:gd name="T35" fmla="*/ 2147483646 h 367"/>
              <a:gd name="T36" fmla="*/ 2147483646 w 77"/>
              <a:gd name="T37" fmla="*/ 2147483646 h 367"/>
              <a:gd name="T38" fmla="*/ 2147483646 w 77"/>
              <a:gd name="T39" fmla="*/ 2147483646 h 367"/>
              <a:gd name="T40" fmla="*/ 2147483646 w 77"/>
              <a:gd name="T41" fmla="*/ 2147483646 h 367"/>
              <a:gd name="T42" fmla="*/ 2147483646 w 77"/>
              <a:gd name="T43" fmla="*/ 0 h 367"/>
              <a:gd name="T44" fmla="*/ 2147483646 w 77"/>
              <a:gd name="T45" fmla="*/ 0 h 367"/>
              <a:gd name="T46" fmla="*/ 2147483646 w 77"/>
              <a:gd name="T47" fmla="*/ 2147483646 h 367"/>
              <a:gd name="T48" fmla="*/ 2147483646 w 77"/>
              <a:gd name="T49" fmla="*/ 2147483646 h 367"/>
              <a:gd name="T50" fmla="*/ 2147483646 w 77"/>
              <a:gd name="T51" fmla="*/ 2147483646 h 3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367"/>
              <a:gd name="T80" fmla="*/ 77 w 77"/>
              <a:gd name="T81" fmla="*/ 367 h 3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367">
                <a:moveTo>
                  <a:pt x="24" y="8"/>
                </a:moveTo>
                <a:lnTo>
                  <a:pt x="22" y="15"/>
                </a:lnTo>
                <a:lnTo>
                  <a:pt x="17" y="36"/>
                </a:lnTo>
                <a:lnTo>
                  <a:pt x="10" y="68"/>
                </a:lnTo>
                <a:lnTo>
                  <a:pt x="4" y="112"/>
                </a:lnTo>
                <a:lnTo>
                  <a:pt x="0" y="164"/>
                </a:lnTo>
                <a:lnTo>
                  <a:pt x="0" y="226"/>
                </a:lnTo>
                <a:lnTo>
                  <a:pt x="7" y="294"/>
                </a:lnTo>
                <a:lnTo>
                  <a:pt x="21" y="367"/>
                </a:lnTo>
                <a:lnTo>
                  <a:pt x="74" y="364"/>
                </a:lnTo>
                <a:lnTo>
                  <a:pt x="71" y="353"/>
                </a:lnTo>
                <a:lnTo>
                  <a:pt x="66" y="323"/>
                </a:lnTo>
                <a:lnTo>
                  <a:pt x="60" y="280"/>
                </a:lnTo>
                <a:lnTo>
                  <a:pt x="54" y="226"/>
                </a:lnTo>
                <a:lnTo>
                  <a:pt x="51" y="168"/>
                </a:lnTo>
                <a:lnTo>
                  <a:pt x="53" y="107"/>
                </a:lnTo>
                <a:lnTo>
                  <a:pt x="61" y="52"/>
                </a:lnTo>
                <a:lnTo>
                  <a:pt x="77" y="5"/>
                </a:lnTo>
                <a:lnTo>
                  <a:pt x="77" y="2"/>
                </a:lnTo>
                <a:lnTo>
                  <a:pt x="76" y="1"/>
                </a:lnTo>
                <a:lnTo>
                  <a:pt x="72" y="0"/>
                </a:lnTo>
                <a:lnTo>
                  <a:pt x="66" y="0"/>
                </a:lnTo>
                <a:lnTo>
                  <a:pt x="56" y="1"/>
                </a:lnTo>
                <a:lnTo>
                  <a:pt x="43" y="4"/>
                </a:lnTo>
                <a:lnTo>
                  <a:pt x="24" y="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98" name="Freeform 145"/>
          <p:cNvSpPr>
            <a:spLocks/>
          </p:cNvSpPr>
          <p:nvPr/>
        </p:nvSpPr>
        <p:spPr bwMode="auto">
          <a:xfrm>
            <a:off x="6691313" y="3765550"/>
            <a:ext cx="26987" cy="131763"/>
          </a:xfrm>
          <a:custGeom>
            <a:avLst/>
            <a:gdLst>
              <a:gd name="T0" fmla="*/ 2147483646 w 56"/>
              <a:gd name="T1" fmla="*/ 2147483646 h 271"/>
              <a:gd name="T2" fmla="*/ 2147483646 w 56"/>
              <a:gd name="T3" fmla="*/ 2147483646 h 271"/>
              <a:gd name="T4" fmla="*/ 2147483646 w 56"/>
              <a:gd name="T5" fmla="*/ 2147483646 h 271"/>
              <a:gd name="T6" fmla="*/ 2147483646 w 56"/>
              <a:gd name="T7" fmla="*/ 2147483646 h 271"/>
              <a:gd name="T8" fmla="*/ 2147483646 w 56"/>
              <a:gd name="T9" fmla="*/ 2147483646 h 271"/>
              <a:gd name="T10" fmla="*/ 0 w 56"/>
              <a:gd name="T11" fmla="*/ 2147483646 h 271"/>
              <a:gd name="T12" fmla="*/ 0 w 56"/>
              <a:gd name="T13" fmla="*/ 2147483646 h 271"/>
              <a:gd name="T14" fmla="*/ 2147483646 w 56"/>
              <a:gd name="T15" fmla="*/ 2147483646 h 271"/>
              <a:gd name="T16" fmla="*/ 2147483646 w 56"/>
              <a:gd name="T17" fmla="*/ 2147483646 h 271"/>
              <a:gd name="T18" fmla="*/ 2147483646 w 56"/>
              <a:gd name="T19" fmla="*/ 2147483646 h 271"/>
              <a:gd name="T20" fmla="*/ 2147483646 w 56"/>
              <a:gd name="T21" fmla="*/ 2147483646 h 271"/>
              <a:gd name="T22" fmla="*/ 2147483646 w 56"/>
              <a:gd name="T23" fmla="*/ 2147483646 h 271"/>
              <a:gd name="T24" fmla="*/ 2147483646 w 56"/>
              <a:gd name="T25" fmla="*/ 2147483646 h 271"/>
              <a:gd name="T26" fmla="*/ 2147483646 w 56"/>
              <a:gd name="T27" fmla="*/ 2147483646 h 271"/>
              <a:gd name="T28" fmla="*/ 2147483646 w 56"/>
              <a:gd name="T29" fmla="*/ 2147483646 h 271"/>
              <a:gd name="T30" fmla="*/ 2147483646 w 56"/>
              <a:gd name="T31" fmla="*/ 2147483646 h 271"/>
              <a:gd name="T32" fmla="*/ 2147483646 w 56"/>
              <a:gd name="T33" fmla="*/ 2147483646 h 271"/>
              <a:gd name="T34" fmla="*/ 2147483646 w 56"/>
              <a:gd name="T35" fmla="*/ 2147483646 h 271"/>
              <a:gd name="T36" fmla="*/ 2147483646 w 56"/>
              <a:gd name="T37" fmla="*/ 2147483646 h 271"/>
              <a:gd name="T38" fmla="*/ 2147483646 w 56"/>
              <a:gd name="T39" fmla="*/ 2147483646 h 271"/>
              <a:gd name="T40" fmla="*/ 2147483646 w 56"/>
              <a:gd name="T41" fmla="*/ 2147483646 h 271"/>
              <a:gd name="T42" fmla="*/ 2147483646 w 56"/>
              <a:gd name="T43" fmla="*/ 0 h 271"/>
              <a:gd name="T44" fmla="*/ 2147483646 w 56"/>
              <a:gd name="T45" fmla="*/ 0 h 271"/>
              <a:gd name="T46" fmla="*/ 2147483646 w 56"/>
              <a:gd name="T47" fmla="*/ 0 h 271"/>
              <a:gd name="T48" fmla="*/ 2147483646 w 56"/>
              <a:gd name="T49" fmla="*/ 2147483646 h 271"/>
              <a:gd name="T50" fmla="*/ 2147483646 w 56"/>
              <a:gd name="T51" fmla="*/ 2147483646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271"/>
              <a:gd name="T80" fmla="*/ 56 w 56"/>
              <a:gd name="T81" fmla="*/ 271 h 2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271">
                <a:moveTo>
                  <a:pt x="17" y="5"/>
                </a:moveTo>
                <a:lnTo>
                  <a:pt x="16" y="10"/>
                </a:lnTo>
                <a:lnTo>
                  <a:pt x="12" y="25"/>
                </a:lnTo>
                <a:lnTo>
                  <a:pt x="6" y="49"/>
                </a:lnTo>
                <a:lnTo>
                  <a:pt x="2" y="82"/>
                </a:lnTo>
                <a:lnTo>
                  <a:pt x="0" y="122"/>
                </a:lnTo>
                <a:lnTo>
                  <a:pt x="0" y="166"/>
                </a:lnTo>
                <a:lnTo>
                  <a:pt x="4" y="217"/>
                </a:lnTo>
                <a:lnTo>
                  <a:pt x="15" y="271"/>
                </a:lnTo>
                <a:lnTo>
                  <a:pt x="54" y="268"/>
                </a:lnTo>
                <a:lnTo>
                  <a:pt x="52" y="261"/>
                </a:lnTo>
                <a:lnTo>
                  <a:pt x="48" y="238"/>
                </a:lnTo>
                <a:lnTo>
                  <a:pt x="44" y="206"/>
                </a:lnTo>
                <a:lnTo>
                  <a:pt x="40" y="166"/>
                </a:lnTo>
                <a:lnTo>
                  <a:pt x="37" y="123"/>
                </a:lnTo>
                <a:lnTo>
                  <a:pt x="39" y="78"/>
                </a:lnTo>
                <a:lnTo>
                  <a:pt x="44" y="37"/>
                </a:lnTo>
                <a:lnTo>
                  <a:pt x="56" y="3"/>
                </a:lnTo>
                <a:lnTo>
                  <a:pt x="56" y="2"/>
                </a:lnTo>
                <a:lnTo>
                  <a:pt x="55" y="1"/>
                </a:lnTo>
                <a:lnTo>
                  <a:pt x="52" y="0"/>
                </a:lnTo>
                <a:lnTo>
                  <a:pt x="48" y="0"/>
                </a:lnTo>
                <a:lnTo>
                  <a:pt x="42" y="0"/>
                </a:lnTo>
                <a:lnTo>
                  <a:pt x="31" y="2"/>
                </a:lnTo>
                <a:lnTo>
                  <a:pt x="17" y="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99" name="Freeform 146"/>
          <p:cNvSpPr>
            <a:spLocks/>
          </p:cNvSpPr>
          <p:nvPr/>
        </p:nvSpPr>
        <p:spPr bwMode="auto">
          <a:xfrm>
            <a:off x="7070725" y="3635375"/>
            <a:ext cx="90488" cy="358775"/>
          </a:xfrm>
          <a:custGeom>
            <a:avLst/>
            <a:gdLst>
              <a:gd name="T0" fmla="*/ 2147483646 w 186"/>
              <a:gd name="T1" fmla="*/ 2147483646 h 732"/>
              <a:gd name="T2" fmla="*/ 2147483646 w 186"/>
              <a:gd name="T3" fmla="*/ 2147483646 h 732"/>
              <a:gd name="T4" fmla="*/ 2147483646 w 186"/>
              <a:gd name="T5" fmla="*/ 2147483646 h 732"/>
              <a:gd name="T6" fmla="*/ 2147483646 w 186"/>
              <a:gd name="T7" fmla="*/ 2147483646 h 732"/>
              <a:gd name="T8" fmla="*/ 2147483646 w 186"/>
              <a:gd name="T9" fmla="*/ 2147483646 h 732"/>
              <a:gd name="T10" fmla="*/ 2147483646 w 186"/>
              <a:gd name="T11" fmla="*/ 2147483646 h 732"/>
              <a:gd name="T12" fmla="*/ 2147483646 w 186"/>
              <a:gd name="T13" fmla="*/ 2147483646 h 732"/>
              <a:gd name="T14" fmla="*/ 2147483646 w 186"/>
              <a:gd name="T15" fmla="*/ 2147483646 h 732"/>
              <a:gd name="T16" fmla="*/ 2147483646 w 186"/>
              <a:gd name="T17" fmla="*/ 2147483646 h 732"/>
              <a:gd name="T18" fmla="*/ 2147483646 w 186"/>
              <a:gd name="T19" fmla="*/ 2147483646 h 732"/>
              <a:gd name="T20" fmla="*/ 2147483646 w 186"/>
              <a:gd name="T21" fmla="*/ 2147483646 h 732"/>
              <a:gd name="T22" fmla="*/ 2147483646 w 186"/>
              <a:gd name="T23" fmla="*/ 2147483646 h 732"/>
              <a:gd name="T24" fmla="*/ 2147483646 w 186"/>
              <a:gd name="T25" fmla="*/ 2147483646 h 732"/>
              <a:gd name="T26" fmla="*/ 2147483646 w 186"/>
              <a:gd name="T27" fmla="*/ 2147483646 h 732"/>
              <a:gd name="T28" fmla="*/ 0 w 186"/>
              <a:gd name="T29" fmla="*/ 2147483646 h 732"/>
              <a:gd name="T30" fmla="*/ 2147483646 w 186"/>
              <a:gd name="T31" fmla="*/ 2147483646 h 732"/>
              <a:gd name="T32" fmla="*/ 2147483646 w 186"/>
              <a:gd name="T33" fmla="*/ 2147483646 h 732"/>
              <a:gd name="T34" fmla="*/ 2147483646 w 186"/>
              <a:gd name="T35" fmla="*/ 0 h 732"/>
              <a:gd name="T36" fmla="*/ 2147483646 w 186"/>
              <a:gd name="T37" fmla="*/ 2147483646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
              <a:gd name="T58" fmla="*/ 0 h 732"/>
              <a:gd name="T59" fmla="*/ 186 w 186"/>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 h="732">
                <a:moveTo>
                  <a:pt x="186" y="6"/>
                </a:moveTo>
                <a:lnTo>
                  <a:pt x="182" y="11"/>
                </a:lnTo>
                <a:lnTo>
                  <a:pt x="169" y="29"/>
                </a:lnTo>
                <a:lnTo>
                  <a:pt x="153" y="67"/>
                </a:lnTo>
                <a:lnTo>
                  <a:pt x="137" y="130"/>
                </a:lnTo>
                <a:lnTo>
                  <a:pt x="124" y="221"/>
                </a:lnTo>
                <a:lnTo>
                  <a:pt x="117" y="350"/>
                </a:lnTo>
                <a:lnTo>
                  <a:pt x="122" y="517"/>
                </a:lnTo>
                <a:lnTo>
                  <a:pt x="139" y="732"/>
                </a:lnTo>
                <a:lnTo>
                  <a:pt x="34" y="732"/>
                </a:lnTo>
                <a:lnTo>
                  <a:pt x="31" y="711"/>
                </a:lnTo>
                <a:lnTo>
                  <a:pt x="22" y="651"/>
                </a:lnTo>
                <a:lnTo>
                  <a:pt x="12" y="563"/>
                </a:lnTo>
                <a:lnTo>
                  <a:pt x="3" y="454"/>
                </a:lnTo>
                <a:lnTo>
                  <a:pt x="0" y="335"/>
                </a:lnTo>
                <a:lnTo>
                  <a:pt x="6" y="213"/>
                </a:lnTo>
                <a:lnTo>
                  <a:pt x="25" y="98"/>
                </a:lnTo>
                <a:lnTo>
                  <a:pt x="60" y="0"/>
                </a:lnTo>
                <a:lnTo>
                  <a:pt x="186"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00" name="Freeform 147"/>
          <p:cNvSpPr>
            <a:spLocks/>
          </p:cNvSpPr>
          <p:nvPr/>
        </p:nvSpPr>
        <p:spPr bwMode="auto">
          <a:xfrm>
            <a:off x="7073900" y="3660775"/>
            <a:ext cx="76200" cy="306388"/>
          </a:xfrm>
          <a:custGeom>
            <a:avLst/>
            <a:gdLst>
              <a:gd name="T0" fmla="*/ 2147483646 w 158"/>
              <a:gd name="T1" fmla="*/ 2147483646 h 625"/>
              <a:gd name="T2" fmla="*/ 2147483646 w 158"/>
              <a:gd name="T3" fmla="*/ 2147483646 h 625"/>
              <a:gd name="T4" fmla="*/ 2147483646 w 158"/>
              <a:gd name="T5" fmla="*/ 2147483646 h 625"/>
              <a:gd name="T6" fmla="*/ 2147483646 w 158"/>
              <a:gd name="T7" fmla="*/ 2147483646 h 625"/>
              <a:gd name="T8" fmla="*/ 2147483646 w 158"/>
              <a:gd name="T9" fmla="*/ 2147483646 h 625"/>
              <a:gd name="T10" fmla="*/ 2147483646 w 158"/>
              <a:gd name="T11" fmla="*/ 2147483646 h 625"/>
              <a:gd name="T12" fmla="*/ 2147483646 w 158"/>
              <a:gd name="T13" fmla="*/ 2147483646 h 625"/>
              <a:gd name="T14" fmla="*/ 2147483646 w 158"/>
              <a:gd name="T15" fmla="*/ 2147483646 h 625"/>
              <a:gd name="T16" fmla="*/ 2147483646 w 158"/>
              <a:gd name="T17" fmla="*/ 2147483646 h 625"/>
              <a:gd name="T18" fmla="*/ 2147483646 w 158"/>
              <a:gd name="T19" fmla="*/ 2147483646 h 625"/>
              <a:gd name="T20" fmla="*/ 2147483646 w 158"/>
              <a:gd name="T21" fmla="*/ 2147483646 h 625"/>
              <a:gd name="T22" fmla="*/ 2147483646 w 158"/>
              <a:gd name="T23" fmla="*/ 2147483646 h 625"/>
              <a:gd name="T24" fmla="*/ 2147483646 w 158"/>
              <a:gd name="T25" fmla="*/ 2147483646 h 625"/>
              <a:gd name="T26" fmla="*/ 2147483646 w 158"/>
              <a:gd name="T27" fmla="*/ 2147483646 h 625"/>
              <a:gd name="T28" fmla="*/ 0 w 158"/>
              <a:gd name="T29" fmla="*/ 2147483646 h 625"/>
              <a:gd name="T30" fmla="*/ 2147483646 w 158"/>
              <a:gd name="T31" fmla="*/ 2147483646 h 625"/>
              <a:gd name="T32" fmla="*/ 2147483646 w 158"/>
              <a:gd name="T33" fmla="*/ 2147483646 h 625"/>
              <a:gd name="T34" fmla="*/ 2147483646 w 158"/>
              <a:gd name="T35" fmla="*/ 0 h 625"/>
              <a:gd name="T36" fmla="*/ 2147483646 w 158"/>
              <a:gd name="T37" fmla="*/ 2147483646 h 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625"/>
              <a:gd name="T59" fmla="*/ 158 w 158"/>
              <a:gd name="T60" fmla="*/ 625 h 6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625">
                <a:moveTo>
                  <a:pt x="158" y="4"/>
                </a:moveTo>
                <a:lnTo>
                  <a:pt x="153" y="9"/>
                </a:lnTo>
                <a:lnTo>
                  <a:pt x="144" y="25"/>
                </a:lnTo>
                <a:lnTo>
                  <a:pt x="130" y="57"/>
                </a:lnTo>
                <a:lnTo>
                  <a:pt x="116" y="110"/>
                </a:lnTo>
                <a:lnTo>
                  <a:pt x="105" y="189"/>
                </a:lnTo>
                <a:lnTo>
                  <a:pt x="100" y="298"/>
                </a:lnTo>
                <a:lnTo>
                  <a:pt x="103" y="441"/>
                </a:lnTo>
                <a:lnTo>
                  <a:pt x="118" y="625"/>
                </a:lnTo>
                <a:lnTo>
                  <a:pt x="29" y="625"/>
                </a:lnTo>
                <a:lnTo>
                  <a:pt x="25" y="607"/>
                </a:lnTo>
                <a:lnTo>
                  <a:pt x="18" y="556"/>
                </a:lnTo>
                <a:lnTo>
                  <a:pt x="9" y="480"/>
                </a:lnTo>
                <a:lnTo>
                  <a:pt x="2" y="387"/>
                </a:lnTo>
                <a:lnTo>
                  <a:pt x="0" y="286"/>
                </a:lnTo>
                <a:lnTo>
                  <a:pt x="5" y="182"/>
                </a:lnTo>
                <a:lnTo>
                  <a:pt x="21" y="84"/>
                </a:lnTo>
                <a:lnTo>
                  <a:pt x="51" y="0"/>
                </a:lnTo>
                <a:lnTo>
                  <a:pt x="158"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01" name="Freeform 148"/>
          <p:cNvSpPr>
            <a:spLocks/>
          </p:cNvSpPr>
          <p:nvPr/>
        </p:nvSpPr>
        <p:spPr bwMode="auto">
          <a:xfrm>
            <a:off x="7077075" y="3686175"/>
            <a:ext cx="63500" cy="252413"/>
          </a:xfrm>
          <a:custGeom>
            <a:avLst/>
            <a:gdLst>
              <a:gd name="T0" fmla="*/ 2147483646 w 131"/>
              <a:gd name="T1" fmla="*/ 2147483646 h 517"/>
              <a:gd name="T2" fmla="*/ 2147483646 w 131"/>
              <a:gd name="T3" fmla="*/ 2147483646 h 517"/>
              <a:gd name="T4" fmla="*/ 2147483646 w 131"/>
              <a:gd name="T5" fmla="*/ 2147483646 h 517"/>
              <a:gd name="T6" fmla="*/ 2147483646 w 131"/>
              <a:gd name="T7" fmla="*/ 2147483646 h 517"/>
              <a:gd name="T8" fmla="*/ 2147483646 w 131"/>
              <a:gd name="T9" fmla="*/ 2147483646 h 517"/>
              <a:gd name="T10" fmla="*/ 2147483646 w 131"/>
              <a:gd name="T11" fmla="*/ 2147483646 h 517"/>
              <a:gd name="T12" fmla="*/ 2147483646 w 131"/>
              <a:gd name="T13" fmla="*/ 2147483646 h 517"/>
              <a:gd name="T14" fmla="*/ 2147483646 w 131"/>
              <a:gd name="T15" fmla="*/ 2147483646 h 517"/>
              <a:gd name="T16" fmla="*/ 2147483646 w 131"/>
              <a:gd name="T17" fmla="*/ 2147483646 h 517"/>
              <a:gd name="T18" fmla="*/ 2147483646 w 131"/>
              <a:gd name="T19" fmla="*/ 2147483646 h 517"/>
              <a:gd name="T20" fmla="*/ 2147483646 w 131"/>
              <a:gd name="T21" fmla="*/ 2147483646 h 517"/>
              <a:gd name="T22" fmla="*/ 2147483646 w 131"/>
              <a:gd name="T23" fmla="*/ 2147483646 h 517"/>
              <a:gd name="T24" fmla="*/ 2147483646 w 131"/>
              <a:gd name="T25" fmla="*/ 2147483646 h 517"/>
              <a:gd name="T26" fmla="*/ 2147483646 w 131"/>
              <a:gd name="T27" fmla="*/ 2147483646 h 517"/>
              <a:gd name="T28" fmla="*/ 0 w 131"/>
              <a:gd name="T29" fmla="*/ 2147483646 h 517"/>
              <a:gd name="T30" fmla="*/ 2147483646 w 131"/>
              <a:gd name="T31" fmla="*/ 2147483646 h 517"/>
              <a:gd name="T32" fmla="*/ 2147483646 w 131"/>
              <a:gd name="T33" fmla="*/ 2147483646 h 517"/>
              <a:gd name="T34" fmla="*/ 2147483646 w 131"/>
              <a:gd name="T35" fmla="*/ 0 h 517"/>
              <a:gd name="T36" fmla="*/ 2147483646 w 131"/>
              <a:gd name="T37" fmla="*/ 2147483646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517"/>
              <a:gd name="T59" fmla="*/ 131 w 131"/>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517">
                <a:moveTo>
                  <a:pt x="131" y="4"/>
                </a:moveTo>
                <a:lnTo>
                  <a:pt x="128" y="7"/>
                </a:lnTo>
                <a:lnTo>
                  <a:pt x="119" y="21"/>
                </a:lnTo>
                <a:lnTo>
                  <a:pt x="109" y="47"/>
                </a:lnTo>
                <a:lnTo>
                  <a:pt x="97" y="91"/>
                </a:lnTo>
                <a:lnTo>
                  <a:pt x="88" y="156"/>
                </a:lnTo>
                <a:lnTo>
                  <a:pt x="84" y="247"/>
                </a:lnTo>
                <a:lnTo>
                  <a:pt x="86" y="366"/>
                </a:lnTo>
                <a:lnTo>
                  <a:pt x="99" y="517"/>
                </a:lnTo>
                <a:lnTo>
                  <a:pt x="25" y="517"/>
                </a:lnTo>
                <a:lnTo>
                  <a:pt x="23" y="502"/>
                </a:lnTo>
                <a:lnTo>
                  <a:pt x="16" y="460"/>
                </a:lnTo>
                <a:lnTo>
                  <a:pt x="9" y="397"/>
                </a:lnTo>
                <a:lnTo>
                  <a:pt x="2" y="320"/>
                </a:lnTo>
                <a:lnTo>
                  <a:pt x="0" y="236"/>
                </a:lnTo>
                <a:lnTo>
                  <a:pt x="4" y="151"/>
                </a:lnTo>
                <a:lnTo>
                  <a:pt x="18" y="70"/>
                </a:lnTo>
                <a:lnTo>
                  <a:pt x="43" y="0"/>
                </a:lnTo>
                <a:lnTo>
                  <a:pt x="131"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02" name="Freeform 149"/>
          <p:cNvSpPr>
            <a:spLocks/>
          </p:cNvSpPr>
          <p:nvPr/>
        </p:nvSpPr>
        <p:spPr bwMode="auto">
          <a:xfrm>
            <a:off x="7080250" y="3709988"/>
            <a:ext cx="50800" cy="201612"/>
          </a:xfrm>
          <a:custGeom>
            <a:avLst/>
            <a:gdLst>
              <a:gd name="T0" fmla="*/ 2147483646 w 104"/>
              <a:gd name="T1" fmla="*/ 2147483646 h 411"/>
              <a:gd name="T2" fmla="*/ 2147483646 w 104"/>
              <a:gd name="T3" fmla="*/ 2147483646 h 411"/>
              <a:gd name="T4" fmla="*/ 2147483646 w 104"/>
              <a:gd name="T5" fmla="*/ 2147483646 h 411"/>
              <a:gd name="T6" fmla="*/ 2147483646 w 104"/>
              <a:gd name="T7" fmla="*/ 2147483646 h 411"/>
              <a:gd name="T8" fmla="*/ 2147483646 w 104"/>
              <a:gd name="T9" fmla="*/ 2147483646 h 411"/>
              <a:gd name="T10" fmla="*/ 2147483646 w 104"/>
              <a:gd name="T11" fmla="*/ 2147483646 h 411"/>
              <a:gd name="T12" fmla="*/ 2147483646 w 104"/>
              <a:gd name="T13" fmla="*/ 2147483646 h 411"/>
              <a:gd name="T14" fmla="*/ 2147483646 w 104"/>
              <a:gd name="T15" fmla="*/ 2147483646 h 411"/>
              <a:gd name="T16" fmla="*/ 2147483646 w 104"/>
              <a:gd name="T17" fmla="*/ 2147483646 h 411"/>
              <a:gd name="T18" fmla="*/ 2147483646 w 104"/>
              <a:gd name="T19" fmla="*/ 2147483646 h 411"/>
              <a:gd name="T20" fmla="*/ 2147483646 w 104"/>
              <a:gd name="T21" fmla="*/ 2147483646 h 411"/>
              <a:gd name="T22" fmla="*/ 2147483646 w 104"/>
              <a:gd name="T23" fmla="*/ 2147483646 h 411"/>
              <a:gd name="T24" fmla="*/ 2147483646 w 104"/>
              <a:gd name="T25" fmla="*/ 2147483646 h 411"/>
              <a:gd name="T26" fmla="*/ 2147483646 w 104"/>
              <a:gd name="T27" fmla="*/ 2147483646 h 411"/>
              <a:gd name="T28" fmla="*/ 0 w 104"/>
              <a:gd name="T29" fmla="*/ 2147483646 h 411"/>
              <a:gd name="T30" fmla="*/ 2147483646 w 104"/>
              <a:gd name="T31" fmla="*/ 2147483646 h 411"/>
              <a:gd name="T32" fmla="*/ 2147483646 w 104"/>
              <a:gd name="T33" fmla="*/ 2147483646 h 411"/>
              <a:gd name="T34" fmla="*/ 2147483646 w 104"/>
              <a:gd name="T35" fmla="*/ 0 h 411"/>
              <a:gd name="T36" fmla="*/ 2147483646 w 104"/>
              <a:gd name="T37" fmla="*/ 2147483646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411"/>
              <a:gd name="T59" fmla="*/ 104 w 10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411">
                <a:moveTo>
                  <a:pt x="104" y="4"/>
                </a:moveTo>
                <a:lnTo>
                  <a:pt x="101" y="7"/>
                </a:lnTo>
                <a:lnTo>
                  <a:pt x="94" y="17"/>
                </a:lnTo>
                <a:lnTo>
                  <a:pt x="86" y="38"/>
                </a:lnTo>
                <a:lnTo>
                  <a:pt x="76" y="73"/>
                </a:lnTo>
                <a:lnTo>
                  <a:pt x="69" y="125"/>
                </a:lnTo>
                <a:lnTo>
                  <a:pt x="65" y="196"/>
                </a:lnTo>
                <a:lnTo>
                  <a:pt x="67" y="291"/>
                </a:lnTo>
                <a:lnTo>
                  <a:pt x="77" y="411"/>
                </a:lnTo>
                <a:lnTo>
                  <a:pt x="19" y="411"/>
                </a:lnTo>
                <a:lnTo>
                  <a:pt x="17" y="399"/>
                </a:lnTo>
                <a:lnTo>
                  <a:pt x="11" y="365"/>
                </a:lnTo>
                <a:lnTo>
                  <a:pt x="6" y="316"/>
                </a:lnTo>
                <a:lnTo>
                  <a:pt x="2" y="255"/>
                </a:lnTo>
                <a:lnTo>
                  <a:pt x="0" y="188"/>
                </a:lnTo>
                <a:lnTo>
                  <a:pt x="4" y="120"/>
                </a:lnTo>
                <a:lnTo>
                  <a:pt x="15" y="55"/>
                </a:lnTo>
                <a:lnTo>
                  <a:pt x="34" y="0"/>
                </a:lnTo>
                <a:lnTo>
                  <a:pt x="104"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03" name="Freeform 150"/>
          <p:cNvSpPr>
            <a:spLocks/>
          </p:cNvSpPr>
          <p:nvPr/>
        </p:nvSpPr>
        <p:spPr bwMode="auto">
          <a:xfrm>
            <a:off x="7085013" y="3735388"/>
            <a:ext cx="36512" cy="147637"/>
          </a:xfrm>
          <a:custGeom>
            <a:avLst/>
            <a:gdLst>
              <a:gd name="T0" fmla="*/ 2147483646 w 76"/>
              <a:gd name="T1" fmla="*/ 2147483646 h 302"/>
              <a:gd name="T2" fmla="*/ 2147483646 w 76"/>
              <a:gd name="T3" fmla="*/ 2147483646 h 302"/>
              <a:gd name="T4" fmla="*/ 2147483646 w 76"/>
              <a:gd name="T5" fmla="*/ 2147483646 h 302"/>
              <a:gd name="T6" fmla="*/ 2147483646 w 76"/>
              <a:gd name="T7" fmla="*/ 2147483646 h 302"/>
              <a:gd name="T8" fmla="*/ 2147483646 w 76"/>
              <a:gd name="T9" fmla="*/ 2147483646 h 302"/>
              <a:gd name="T10" fmla="*/ 2147483646 w 76"/>
              <a:gd name="T11" fmla="*/ 2147483646 h 302"/>
              <a:gd name="T12" fmla="*/ 2147483646 w 76"/>
              <a:gd name="T13" fmla="*/ 2147483646 h 302"/>
              <a:gd name="T14" fmla="*/ 2147483646 w 76"/>
              <a:gd name="T15" fmla="*/ 2147483646 h 302"/>
              <a:gd name="T16" fmla="*/ 2147483646 w 76"/>
              <a:gd name="T17" fmla="*/ 2147483646 h 302"/>
              <a:gd name="T18" fmla="*/ 2147483646 w 76"/>
              <a:gd name="T19" fmla="*/ 2147483646 h 302"/>
              <a:gd name="T20" fmla="*/ 2147483646 w 76"/>
              <a:gd name="T21" fmla="*/ 2147483646 h 302"/>
              <a:gd name="T22" fmla="*/ 2147483646 w 76"/>
              <a:gd name="T23" fmla="*/ 2147483646 h 302"/>
              <a:gd name="T24" fmla="*/ 2147483646 w 76"/>
              <a:gd name="T25" fmla="*/ 2147483646 h 302"/>
              <a:gd name="T26" fmla="*/ 2147483646 w 76"/>
              <a:gd name="T27" fmla="*/ 2147483646 h 302"/>
              <a:gd name="T28" fmla="*/ 0 w 76"/>
              <a:gd name="T29" fmla="*/ 2147483646 h 302"/>
              <a:gd name="T30" fmla="*/ 2147483646 w 76"/>
              <a:gd name="T31" fmla="*/ 2147483646 h 302"/>
              <a:gd name="T32" fmla="*/ 2147483646 w 76"/>
              <a:gd name="T33" fmla="*/ 2147483646 h 302"/>
              <a:gd name="T34" fmla="*/ 2147483646 w 76"/>
              <a:gd name="T35" fmla="*/ 0 h 302"/>
              <a:gd name="T36" fmla="*/ 2147483646 w 76"/>
              <a:gd name="T37" fmla="*/ 2147483646 h 3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302"/>
              <a:gd name="T59" fmla="*/ 76 w 76"/>
              <a:gd name="T60" fmla="*/ 302 h 3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302">
                <a:moveTo>
                  <a:pt x="76" y="2"/>
                </a:moveTo>
                <a:lnTo>
                  <a:pt x="74" y="4"/>
                </a:lnTo>
                <a:lnTo>
                  <a:pt x="70" y="12"/>
                </a:lnTo>
                <a:lnTo>
                  <a:pt x="62" y="28"/>
                </a:lnTo>
                <a:lnTo>
                  <a:pt x="56" y="53"/>
                </a:lnTo>
                <a:lnTo>
                  <a:pt x="51" y="92"/>
                </a:lnTo>
                <a:lnTo>
                  <a:pt x="49" y="145"/>
                </a:lnTo>
                <a:lnTo>
                  <a:pt x="50" y="214"/>
                </a:lnTo>
                <a:lnTo>
                  <a:pt x="57" y="302"/>
                </a:lnTo>
                <a:lnTo>
                  <a:pt x="14" y="302"/>
                </a:lnTo>
                <a:lnTo>
                  <a:pt x="13" y="294"/>
                </a:lnTo>
                <a:lnTo>
                  <a:pt x="9" y="269"/>
                </a:lnTo>
                <a:lnTo>
                  <a:pt x="4" y="232"/>
                </a:lnTo>
                <a:lnTo>
                  <a:pt x="1" y="188"/>
                </a:lnTo>
                <a:lnTo>
                  <a:pt x="0" y="138"/>
                </a:lnTo>
                <a:lnTo>
                  <a:pt x="2" y="89"/>
                </a:lnTo>
                <a:lnTo>
                  <a:pt x="10" y="41"/>
                </a:lnTo>
                <a:lnTo>
                  <a:pt x="25" y="0"/>
                </a:lnTo>
                <a:lnTo>
                  <a:pt x="76" y="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04" name="Rectangle 151"/>
          <p:cNvSpPr>
            <a:spLocks noChangeArrowheads="1"/>
          </p:cNvSpPr>
          <p:nvPr/>
        </p:nvSpPr>
        <p:spPr bwMode="auto">
          <a:xfrm>
            <a:off x="6599238" y="3698875"/>
            <a:ext cx="11112" cy="469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505" name="Freeform 152"/>
          <p:cNvSpPr>
            <a:spLocks/>
          </p:cNvSpPr>
          <p:nvPr/>
        </p:nvSpPr>
        <p:spPr bwMode="auto">
          <a:xfrm>
            <a:off x="6764338" y="3692525"/>
            <a:ext cx="180975" cy="214313"/>
          </a:xfrm>
          <a:custGeom>
            <a:avLst/>
            <a:gdLst>
              <a:gd name="T0" fmla="*/ 2147483646 w 375"/>
              <a:gd name="T1" fmla="*/ 2147483646 h 440"/>
              <a:gd name="T2" fmla="*/ 2147483646 w 375"/>
              <a:gd name="T3" fmla="*/ 2147483646 h 440"/>
              <a:gd name="T4" fmla="*/ 2147483646 w 375"/>
              <a:gd name="T5" fmla="*/ 2147483646 h 440"/>
              <a:gd name="T6" fmla="*/ 2147483646 w 375"/>
              <a:gd name="T7" fmla="*/ 2147483646 h 440"/>
              <a:gd name="T8" fmla="*/ 2147483646 w 375"/>
              <a:gd name="T9" fmla="*/ 2147483646 h 440"/>
              <a:gd name="T10" fmla="*/ 2147483646 w 375"/>
              <a:gd name="T11" fmla="*/ 2147483646 h 440"/>
              <a:gd name="T12" fmla="*/ 0 w 375"/>
              <a:gd name="T13" fmla="*/ 2147483646 h 440"/>
              <a:gd name="T14" fmla="*/ 2147483646 w 375"/>
              <a:gd name="T15" fmla="*/ 2147483646 h 440"/>
              <a:gd name="T16" fmla="*/ 2147483646 w 375"/>
              <a:gd name="T17" fmla="*/ 2147483646 h 440"/>
              <a:gd name="T18" fmla="*/ 2147483646 w 375"/>
              <a:gd name="T19" fmla="*/ 2147483646 h 440"/>
              <a:gd name="T20" fmla="*/ 2147483646 w 375"/>
              <a:gd name="T21" fmla="*/ 2147483646 h 440"/>
              <a:gd name="T22" fmla="*/ 2147483646 w 375"/>
              <a:gd name="T23" fmla="*/ 2147483646 h 440"/>
              <a:gd name="T24" fmla="*/ 2147483646 w 375"/>
              <a:gd name="T25" fmla="*/ 2147483646 h 440"/>
              <a:gd name="T26" fmla="*/ 2147483646 w 375"/>
              <a:gd name="T27" fmla="*/ 2147483646 h 440"/>
              <a:gd name="T28" fmla="*/ 2147483646 w 375"/>
              <a:gd name="T29" fmla="*/ 2147483646 h 440"/>
              <a:gd name="T30" fmla="*/ 2147483646 w 375"/>
              <a:gd name="T31" fmla="*/ 2147483646 h 440"/>
              <a:gd name="T32" fmla="*/ 2147483646 w 375"/>
              <a:gd name="T33" fmla="*/ 2147483646 h 440"/>
              <a:gd name="T34" fmla="*/ 2147483646 w 375"/>
              <a:gd name="T35" fmla="*/ 2147483646 h 440"/>
              <a:gd name="T36" fmla="*/ 2147483646 w 375"/>
              <a:gd name="T37" fmla="*/ 2147483646 h 440"/>
              <a:gd name="T38" fmla="*/ 2147483646 w 375"/>
              <a:gd name="T39" fmla="*/ 2147483646 h 440"/>
              <a:gd name="T40" fmla="*/ 2147483646 w 375"/>
              <a:gd name="T41" fmla="*/ 2147483646 h 440"/>
              <a:gd name="T42" fmla="*/ 2147483646 w 375"/>
              <a:gd name="T43" fmla="*/ 2147483646 h 440"/>
              <a:gd name="T44" fmla="*/ 2147483646 w 375"/>
              <a:gd name="T45" fmla="*/ 2147483646 h 440"/>
              <a:gd name="T46" fmla="*/ 2147483646 w 375"/>
              <a:gd name="T47" fmla="*/ 2147483646 h 440"/>
              <a:gd name="T48" fmla="*/ 2147483646 w 375"/>
              <a:gd name="T49" fmla="*/ 2147483646 h 440"/>
              <a:gd name="T50" fmla="*/ 2147483646 w 375"/>
              <a:gd name="T51" fmla="*/ 2147483646 h 440"/>
              <a:gd name="T52" fmla="*/ 2147483646 w 375"/>
              <a:gd name="T53" fmla="*/ 2147483646 h 440"/>
              <a:gd name="T54" fmla="*/ 2147483646 w 375"/>
              <a:gd name="T55" fmla="*/ 2147483646 h 440"/>
              <a:gd name="T56" fmla="*/ 2147483646 w 375"/>
              <a:gd name="T57" fmla="*/ 2147483646 h 440"/>
              <a:gd name="T58" fmla="*/ 2147483646 w 375"/>
              <a:gd name="T59" fmla="*/ 2147483646 h 440"/>
              <a:gd name="T60" fmla="*/ 2147483646 w 375"/>
              <a:gd name="T61" fmla="*/ 2147483646 h 440"/>
              <a:gd name="T62" fmla="*/ 2147483646 w 375"/>
              <a:gd name="T63" fmla="*/ 2147483646 h 440"/>
              <a:gd name="T64" fmla="*/ 2147483646 w 375"/>
              <a:gd name="T65" fmla="*/ 2147483646 h 440"/>
              <a:gd name="T66" fmla="*/ 2147483646 w 375"/>
              <a:gd name="T67" fmla="*/ 2147483646 h 440"/>
              <a:gd name="T68" fmla="*/ 2147483646 w 375"/>
              <a:gd name="T69" fmla="*/ 2147483646 h 440"/>
              <a:gd name="T70" fmla="*/ 2147483646 w 375"/>
              <a:gd name="T71" fmla="*/ 2147483646 h 440"/>
              <a:gd name="T72" fmla="*/ 2147483646 w 375"/>
              <a:gd name="T73" fmla="*/ 2147483646 h 440"/>
              <a:gd name="T74" fmla="*/ 2147483646 w 375"/>
              <a:gd name="T75" fmla="*/ 2147483646 h 440"/>
              <a:gd name="T76" fmla="*/ 2147483646 w 375"/>
              <a:gd name="T77" fmla="*/ 2147483646 h 440"/>
              <a:gd name="T78" fmla="*/ 2147483646 w 375"/>
              <a:gd name="T79" fmla="*/ 2147483646 h 440"/>
              <a:gd name="T80" fmla="*/ 2147483646 w 375"/>
              <a:gd name="T81" fmla="*/ 2147483646 h 440"/>
              <a:gd name="T82" fmla="*/ 2147483646 w 375"/>
              <a:gd name="T83" fmla="*/ 0 h 440"/>
              <a:gd name="T84" fmla="*/ 2147483646 w 375"/>
              <a:gd name="T85" fmla="*/ 2147483646 h 440"/>
              <a:gd name="T86" fmla="*/ 2147483646 w 375"/>
              <a:gd name="T87" fmla="*/ 2147483646 h 440"/>
              <a:gd name="T88" fmla="*/ 2147483646 w 375"/>
              <a:gd name="T89" fmla="*/ 2147483646 h 440"/>
              <a:gd name="T90" fmla="*/ 2147483646 w 375"/>
              <a:gd name="T91" fmla="*/ 2147483646 h 440"/>
              <a:gd name="T92" fmla="*/ 2147483646 w 375"/>
              <a:gd name="T93" fmla="*/ 2147483646 h 440"/>
              <a:gd name="T94" fmla="*/ 2147483646 w 375"/>
              <a:gd name="T95" fmla="*/ 2147483646 h 440"/>
              <a:gd name="T96" fmla="*/ 2147483646 w 375"/>
              <a:gd name="T97" fmla="*/ 2147483646 h 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440"/>
              <a:gd name="T149" fmla="*/ 375 w 375"/>
              <a:gd name="T150" fmla="*/ 440 h 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440">
                <a:moveTo>
                  <a:pt x="35" y="41"/>
                </a:moveTo>
                <a:lnTo>
                  <a:pt x="32" y="49"/>
                </a:lnTo>
                <a:lnTo>
                  <a:pt x="25" y="74"/>
                </a:lnTo>
                <a:lnTo>
                  <a:pt x="17" y="112"/>
                </a:lnTo>
                <a:lnTo>
                  <a:pt x="8" y="163"/>
                </a:lnTo>
                <a:lnTo>
                  <a:pt x="2" y="223"/>
                </a:lnTo>
                <a:lnTo>
                  <a:pt x="0" y="290"/>
                </a:lnTo>
                <a:lnTo>
                  <a:pt x="7" y="363"/>
                </a:lnTo>
                <a:lnTo>
                  <a:pt x="23" y="440"/>
                </a:lnTo>
                <a:lnTo>
                  <a:pt x="23" y="437"/>
                </a:lnTo>
                <a:lnTo>
                  <a:pt x="23" y="427"/>
                </a:lnTo>
                <a:lnTo>
                  <a:pt x="23" y="411"/>
                </a:lnTo>
                <a:lnTo>
                  <a:pt x="23" y="391"/>
                </a:lnTo>
                <a:lnTo>
                  <a:pt x="25" y="367"/>
                </a:lnTo>
                <a:lnTo>
                  <a:pt x="28" y="341"/>
                </a:lnTo>
                <a:lnTo>
                  <a:pt x="33" y="312"/>
                </a:lnTo>
                <a:lnTo>
                  <a:pt x="39" y="281"/>
                </a:lnTo>
                <a:lnTo>
                  <a:pt x="49" y="251"/>
                </a:lnTo>
                <a:lnTo>
                  <a:pt x="61" y="222"/>
                </a:lnTo>
                <a:lnTo>
                  <a:pt x="75" y="194"/>
                </a:lnTo>
                <a:lnTo>
                  <a:pt x="93" y="168"/>
                </a:lnTo>
                <a:lnTo>
                  <a:pt x="116" y="145"/>
                </a:lnTo>
                <a:lnTo>
                  <a:pt x="141" y="127"/>
                </a:lnTo>
                <a:lnTo>
                  <a:pt x="173" y="114"/>
                </a:lnTo>
                <a:lnTo>
                  <a:pt x="208" y="106"/>
                </a:lnTo>
                <a:lnTo>
                  <a:pt x="210" y="104"/>
                </a:lnTo>
                <a:lnTo>
                  <a:pt x="217" y="100"/>
                </a:lnTo>
                <a:lnTo>
                  <a:pt x="227" y="92"/>
                </a:lnTo>
                <a:lnTo>
                  <a:pt x="245" y="82"/>
                </a:lnTo>
                <a:lnTo>
                  <a:pt x="267" y="69"/>
                </a:lnTo>
                <a:lnTo>
                  <a:pt x="296" y="54"/>
                </a:lnTo>
                <a:lnTo>
                  <a:pt x="332" y="36"/>
                </a:lnTo>
                <a:lnTo>
                  <a:pt x="375" y="17"/>
                </a:lnTo>
                <a:lnTo>
                  <a:pt x="373" y="16"/>
                </a:lnTo>
                <a:lnTo>
                  <a:pt x="366" y="15"/>
                </a:lnTo>
                <a:lnTo>
                  <a:pt x="357" y="13"/>
                </a:lnTo>
                <a:lnTo>
                  <a:pt x="343" y="10"/>
                </a:lnTo>
                <a:lnTo>
                  <a:pt x="326" y="7"/>
                </a:lnTo>
                <a:lnTo>
                  <a:pt x="307" y="5"/>
                </a:lnTo>
                <a:lnTo>
                  <a:pt x="285" y="3"/>
                </a:lnTo>
                <a:lnTo>
                  <a:pt x="261" y="1"/>
                </a:lnTo>
                <a:lnTo>
                  <a:pt x="235" y="0"/>
                </a:lnTo>
                <a:lnTo>
                  <a:pt x="208" y="1"/>
                </a:lnTo>
                <a:lnTo>
                  <a:pt x="180" y="2"/>
                </a:lnTo>
                <a:lnTo>
                  <a:pt x="151" y="5"/>
                </a:lnTo>
                <a:lnTo>
                  <a:pt x="122" y="10"/>
                </a:lnTo>
                <a:lnTo>
                  <a:pt x="92" y="18"/>
                </a:lnTo>
                <a:lnTo>
                  <a:pt x="63" y="28"/>
                </a:lnTo>
                <a:lnTo>
                  <a:pt x="35" y="4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06" name="Freeform 153"/>
          <p:cNvSpPr>
            <a:spLocks/>
          </p:cNvSpPr>
          <p:nvPr/>
        </p:nvSpPr>
        <p:spPr bwMode="auto">
          <a:xfrm>
            <a:off x="6511925" y="3852863"/>
            <a:ext cx="149225" cy="39687"/>
          </a:xfrm>
          <a:custGeom>
            <a:avLst/>
            <a:gdLst>
              <a:gd name="T0" fmla="*/ 0 w 305"/>
              <a:gd name="T1" fmla="*/ 2147483646 h 83"/>
              <a:gd name="T2" fmla="*/ 0 w 305"/>
              <a:gd name="T3" fmla="*/ 2147483646 h 83"/>
              <a:gd name="T4" fmla="*/ 2147483646 w 305"/>
              <a:gd name="T5" fmla="*/ 2147483646 h 83"/>
              <a:gd name="T6" fmla="*/ 2147483646 w 305"/>
              <a:gd name="T7" fmla="*/ 2147483646 h 83"/>
              <a:gd name="T8" fmla="*/ 2147483646 w 305"/>
              <a:gd name="T9" fmla="*/ 2147483646 h 83"/>
              <a:gd name="T10" fmla="*/ 2147483646 w 305"/>
              <a:gd name="T11" fmla="*/ 2147483646 h 83"/>
              <a:gd name="T12" fmla="*/ 2147483646 w 305"/>
              <a:gd name="T13" fmla="*/ 2147483646 h 83"/>
              <a:gd name="T14" fmla="*/ 2147483646 w 305"/>
              <a:gd name="T15" fmla="*/ 2147483646 h 83"/>
              <a:gd name="T16" fmla="*/ 2147483646 w 305"/>
              <a:gd name="T17" fmla="*/ 2147483646 h 83"/>
              <a:gd name="T18" fmla="*/ 2147483646 w 305"/>
              <a:gd name="T19" fmla="*/ 2147483646 h 83"/>
              <a:gd name="T20" fmla="*/ 2147483646 w 305"/>
              <a:gd name="T21" fmla="*/ 2147483646 h 83"/>
              <a:gd name="T22" fmla="*/ 2147483646 w 305"/>
              <a:gd name="T23" fmla="*/ 0 h 83"/>
              <a:gd name="T24" fmla="*/ 2147483646 w 305"/>
              <a:gd name="T25" fmla="*/ 0 h 83"/>
              <a:gd name="T26" fmla="*/ 2147483646 w 305"/>
              <a:gd name="T27" fmla="*/ 2147483646 h 83"/>
              <a:gd name="T28" fmla="*/ 2147483646 w 305"/>
              <a:gd name="T29" fmla="*/ 2147483646 h 83"/>
              <a:gd name="T30" fmla="*/ 2147483646 w 305"/>
              <a:gd name="T31" fmla="*/ 2147483646 h 83"/>
              <a:gd name="T32" fmla="*/ 2147483646 w 305"/>
              <a:gd name="T33" fmla="*/ 2147483646 h 83"/>
              <a:gd name="T34" fmla="*/ 2147483646 w 305"/>
              <a:gd name="T35" fmla="*/ 2147483646 h 83"/>
              <a:gd name="T36" fmla="*/ 2147483646 w 305"/>
              <a:gd name="T37" fmla="*/ 2147483646 h 83"/>
              <a:gd name="T38" fmla="*/ 2147483646 w 305"/>
              <a:gd name="T39" fmla="*/ 2147483646 h 83"/>
              <a:gd name="T40" fmla="*/ 2147483646 w 305"/>
              <a:gd name="T41" fmla="*/ 2147483646 h 83"/>
              <a:gd name="T42" fmla="*/ 2147483646 w 305"/>
              <a:gd name="T43" fmla="*/ 2147483646 h 83"/>
              <a:gd name="T44" fmla="*/ 2147483646 w 305"/>
              <a:gd name="T45" fmla="*/ 2147483646 h 83"/>
              <a:gd name="T46" fmla="*/ 2147483646 w 305"/>
              <a:gd name="T47" fmla="*/ 2147483646 h 83"/>
              <a:gd name="T48" fmla="*/ 2147483646 w 305"/>
              <a:gd name="T49" fmla="*/ 2147483646 h 83"/>
              <a:gd name="T50" fmla="*/ 2147483646 w 305"/>
              <a:gd name="T51" fmla="*/ 2147483646 h 83"/>
              <a:gd name="T52" fmla="*/ 2147483646 w 305"/>
              <a:gd name="T53" fmla="*/ 2147483646 h 83"/>
              <a:gd name="T54" fmla="*/ 2147483646 w 305"/>
              <a:gd name="T55" fmla="*/ 2147483646 h 83"/>
              <a:gd name="T56" fmla="*/ 2147483646 w 305"/>
              <a:gd name="T57" fmla="*/ 2147483646 h 83"/>
              <a:gd name="T58" fmla="*/ 2147483646 w 305"/>
              <a:gd name="T59" fmla="*/ 2147483646 h 83"/>
              <a:gd name="T60" fmla="*/ 2147483646 w 305"/>
              <a:gd name="T61" fmla="*/ 2147483646 h 83"/>
              <a:gd name="T62" fmla="*/ 2147483646 w 305"/>
              <a:gd name="T63" fmla="*/ 2147483646 h 83"/>
              <a:gd name="T64" fmla="*/ 2147483646 w 305"/>
              <a:gd name="T65" fmla="*/ 2147483646 h 83"/>
              <a:gd name="T66" fmla="*/ 0 w 305"/>
              <a:gd name="T67" fmla="*/ 2147483646 h 83"/>
              <a:gd name="T68" fmla="*/ 0 w 305"/>
              <a:gd name="T69" fmla="*/ 2147483646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8"/>
                </a:lnTo>
                <a:lnTo>
                  <a:pt x="5" y="44"/>
                </a:lnTo>
                <a:lnTo>
                  <a:pt x="11" y="37"/>
                </a:lnTo>
                <a:lnTo>
                  <a:pt x="18" y="31"/>
                </a:lnTo>
                <a:lnTo>
                  <a:pt x="27" y="25"/>
                </a:lnTo>
                <a:lnTo>
                  <a:pt x="39" y="18"/>
                </a:lnTo>
                <a:lnTo>
                  <a:pt x="54" y="12"/>
                </a:lnTo>
                <a:lnTo>
                  <a:pt x="72" y="6"/>
                </a:lnTo>
                <a:lnTo>
                  <a:pt x="92" y="2"/>
                </a:lnTo>
                <a:lnTo>
                  <a:pt x="118" y="0"/>
                </a:lnTo>
                <a:lnTo>
                  <a:pt x="146" y="0"/>
                </a:lnTo>
                <a:lnTo>
                  <a:pt x="180" y="2"/>
                </a:lnTo>
                <a:lnTo>
                  <a:pt x="216" y="7"/>
                </a:lnTo>
                <a:lnTo>
                  <a:pt x="258" y="16"/>
                </a:lnTo>
                <a:lnTo>
                  <a:pt x="305" y="29"/>
                </a:lnTo>
                <a:lnTo>
                  <a:pt x="299" y="47"/>
                </a:lnTo>
                <a:lnTo>
                  <a:pt x="297" y="46"/>
                </a:lnTo>
                <a:lnTo>
                  <a:pt x="289" y="44"/>
                </a:lnTo>
                <a:lnTo>
                  <a:pt x="277" y="41"/>
                </a:lnTo>
                <a:lnTo>
                  <a:pt x="262" y="36"/>
                </a:lnTo>
                <a:lnTo>
                  <a:pt x="244" y="32"/>
                </a:lnTo>
                <a:lnTo>
                  <a:pt x="224" y="28"/>
                </a:lnTo>
                <a:lnTo>
                  <a:pt x="201" y="25"/>
                </a:lnTo>
                <a:lnTo>
                  <a:pt x="176" y="22"/>
                </a:lnTo>
                <a:lnTo>
                  <a:pt x="152" y="21"/>
                </a:lnTo>
                <a:lnTo>
                  <a:pt x="126" y="21"/>
                </a:lnTo>
                <a:lnTo>
                  <a:pt x="101" y="23"/>
                </a:lnTo>
                <a:lnTo>
                  <a:pt x="77" y="29"/>
                </a:lnTo>
                <a:lnTo>
                  <a:pt x="55" y="37"/>
                </a:lnTo>
                <a:lnTo>
                  <a:pt x="33" y="48"/>
                </a:lnTo>
                <a:lnTo>
                  <a:pt x="15" y="63"/>
                </a:lnTo>
                <a:lnTo>
                  <a:pt x="0" y="83"/>
                </a:lnTo>
                <a:lnTo>
                  <a:pt x="0" y="5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07" name="Freeform 154"/>
          <p:cNvSpPr>
            <a:spLocks/>
          </p:cNvSpPr>
          <p:nvPr/>
        </p:nvSpPr>
        <p:spPr bwMode="auto">
          <a:xfrm>
            <a:off x="6511925" y="3754438"/>
            <a:ext cx="149225" cy="41275"/>
          </a:xfrm>
          <a:custGeom>
            <a:avLst/>
            <a:gdLst>
              <a:gd name="T0" fmla="*/ 0 w 305"/>
              <a:gd name="T1" fmla="*/ 2147483646 h 83"/>
              <a:gd name="T2" fmla="*/ 0 w 305"/>
              <a:gd name="T3" fmla="*/ 2147483646 h 83"/>
              <a:gd name="T4" fmla="*/ 2147483646 w 305"/>
              <a:gd name="T5" fmla="*/ 2147483646 h 83"/>
              <a:gd name="T6" fmla="*/ 2147483646 w 305"/>
              <a:gd name="T7" fmla="*/ 2147483646 h 83"/>
              <a:gd name="T8" fmla="*/ 2147483646 w 305"/>
              <a:gd name="T9" fmla="*/ 2147483646 h 83"/>
              <a:gd name="T10" fmla="*/ 2147483646 w 305"/>
              <a:gd name="T11" fmla="*/ 2147483646 h 83"/>
              <a:gd name="T12" fmla="*/ 2147483646 w 305"/>
              <a:gd name="T13" fmla="*/ 2147483646 h 83"/>
              <a:gd name="T14" fmla="*/ 2147483646 w 305"/>
              <a:gd name="T15" fmla="*/ 2147483646 h 83"/>
              <a:gd name="T16" fmla="*/ 2147483646 w 305"/>
              <a:gd name="T17" fmla="*/ 2147483646 h 83"/>
              <a:gd name="T18" fmla="*/ 2147483646 w 305"/>
              <a:gd name="T19" fmla="*/ 2147483646 h 83"/>
              <a:gd name="T20" fmla="*/ 2147483646 w 305"/>
              <a:gd name="T21" fmla="*/ 2147483646 h 83"/>
              <a:gd name="T22" fmla="*/ 2147483646 w 305"/>
              <a:gd name="T23" fmla="*/ 0 h 83"/>
              <a:gd name="T24" fmla="*/ 2147483646 w 305"/>
              <a:gd name="T25" fmla="*/ 0 h 83"/>
              <a:gd name="T26" fmla="*/ 2147483646 w 305"/>
              <a:gd name="T27" fmla="*/ 2147483646 h 83"/>
              <a:gd name="T28" fmla="*/ 2147483646 w 305"/>
              <a:gd name="T29" fmla="*/ 2147483646 h 83"/>
              <a:gd name="T30" fmla="*/ 2147483646 w 305"/>
              <a:gd name="T31" fmla="*/ 2147483646 h 83"/>
              <a:gd name="T32" fmla="*/ 2147483646 w 305"/>
              <a:gd name="T33" fmla="*/ 2147483646 h 83"/>
              <a:gd name="T34" fmla="*/ 2147483646 w 305"/>
              <a:gd name="T35" fmla="*/ 2147483646 h 83"/>
              <a:gd name="T36" fmla="*/ 2147483646 w 305"/>
              <a:gd name="T37" fmla="*/ 2147483646 h 83"/>
              <a:gd name="T38" fmla="*/ 2147483646 w 305"/>
              <a:gd name="T39" fmla="*/ 2147483646 h 83"/>
              <a:gd name="T40" fmla="*/ 2147483646 w 305"/>
              <a:gd name="T41" fmla="*/ 2147483646 h 83"/>
              <a:gd name="T42" fmla="*/ 2147483646 w 305"/>
              <a:gd name="T43" fmla="*/ 2147483646 h 83"/>
              <a:gd name="T44" fmla="*/ 2147483646 w 305"/>
              <a:gd name="T45" fmla="*/ 2147483646 h 83"/>
              <a:gd name="T46" fmla="*/ 2147483646 w 305"/>
              <a:gd name="T47" fmla="*/ 2147483646 h 83"/>
              <a:gd name="T48" fmla="*/ 2147483646 w 305"/>
              <a:gd name="T49" fmla="*/ 2147483646 h 83"/>
              <a:gd name="T50" fmla="*/ 2147483646 w 305"/>
              <a:gd name="T51" fmla="*/ 2147483646 h 83"/>
              <a:gd name="T52" fmla="*/ 2147483646 w 305"/>
              <a:gd name="T53" fmla="*/ 2147483646 h 83"/>
              <a:gd name="T54" fmla="*/ 2147483646 w 305"/>
              <a:gd name="T55" fmla="*/ 2147483646 h 83"/>
              <a:gd name="T56" fmla="*/ 2147483646 w 305"/>
              <a:gd name="T57" fmla="*/ 2147483646 h 83"/>
              <a:gd name="T58" fmla="*/ 2147483646 w 305"/>
              <a:gd name="T59" fmla="*/ 2147483646 h 83"/>
              <a:gd name="T60" fmla="*/ 2147483646 w 305"/>
              <a:gd name="T61" fmla="*/ 2147483646 h 83"/>
              <a:gd name="T62" fmla="*/ 2147483646 w 305"/>
              <a:gd name="T63" fmla="*/ 2147483646 h 83"/>
              <a:gd name="T64" fmla="*/ 2147483646 w 305"/>
              <a:gd name="T65" fmla="*/ 2147483646 h 83"/>
              <a:gd name="T66" fmla="*/ 0 w 305"/>
              <a:gd name="T67" fmla="*/ 2147483646 h 83"/>
              <a:gd name="T68" fmla="*/ 0 w 305"/>
              <a:gd name="T69" fmla="*/ 2147483646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9"/>
                </a:lnTo>
                <a:lnTo>
                  <a:pt x="5" y="44"/>
                </a:lnTo>
                <a:lnTo>
                  <a:pt x="11" y="38"/>
                </a:lnTo>
                <a:lnTo>
                  <a:pt x="18" y="31"/>
                </a:lnTo>
                <a:lnTo>
                  <a:pt x="27" y="25"/>
                </a:lnTo>
                <a:lnTo>
                  <a:pt x="39" y="17"/>
                </a:lnTo>
                <a:lnTo>
                  <a:pt x="54" y="12"/>
                </a:lnTo>
                <a:lnTo>
                  <a:pt x="72" y="7"/>
                </a:lnTo>
                <a:lnTo>
                  <a:pt x="92" y="2"/>
                </a:lnTo>
                <a:lnTo>
                  <a:pt x="118" y="0"/>
                </a:lnTo>
                <a:lnTo>
                  <a:pt x="146" y="0"/>
                </a:lnTo>
                <a:lnTo>
                  <a:pt x="180" y="2"/>
                </a:lnTo>
                <a:lnTo>
                  <a:pt x="216" y="8"/>
                </a:lnTo>
                <a:lnTo>
                  <a:pt x="258" y="16"/>
                </a:lnTo>
                <a:lnTo>
                  <a:pt x="305" y="29"/>
                </a:lnTo>
                <a:lnTo>
                  <a:pt x="299" y="47"/>
                </a:lnTo>
                <a:lnTo>
                  <a:pt x="297" y="45"/>
                </a:lnTo>
                <a:lnTo>
                  <a:pt x="289" y="43"/>
                </a:lnTo>
                <a:lnTo>
                  <a:pt x="277" y="40"/>
                </a:lnTo>
                <a:lnTo>
                  <a:pt x="262" y="36"/>
                </a:lnTo>
                <a:lnTo>
                  <a:pt x="244" y="33"/>
                </a:lnTo>
                <a:lnTo>
                  <a:pt x="224" y="28"/>
                </a:lnTo>
                <a:lnTo>
                  <a:pt x="201" y="25"/>
                </a:lnTo>
                <a:lnTo>
                  <a:pt x="176" y="22"/>
                </a:lnTo>
                <a:lnTo>
                  <a:pt x="152" y="21"/>
                </a:lnTo>
                <a:lnTo>
                  <a:pt x="126" y="22"/>
                </a:lnTo>
                <a:lnTo>
                  <a:pt x="101" y="24"/>
                </a:lnTo>
                <a:lnTo>
                  <a:pt x="77" y="29"/>
                </a:lnTo>
                <a:lnTo>
                  <a:pt x="55" y="38"/>
                </a:lnTo>
                <a:lnTo>
                  <a:pt x="33" y="49"/>
                </a:lnTo>
                <a:lnTo>
                  <a:pt x="15" y="64"/>
                </a:lnTo>
                <a:lnTo>
                  <a:pt x="0" y="83"/>
                </a:lnTo>
                <a:lnTo>
                  <a:pt x="0" y="5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08" name="Freeform 155"/>
          <p:cNvSpPr>
            <a:spLocks/>
          </p:cNvSpPr>
          <p:nvPr/>
        </p:nvSpPr>
        <p:spPr bwMode="auto">
          <a:xfrm>
            <a:off x="6651625" y="3708400"/>
            <a:ext cx="241300" cy="449263"/>
          </a:xfrm>
          <a:custGeom>
            <a:avLst/>
            <a:gdLst>
              <a:gd name="T0" fmla="*/ 0 w 496"/>
              <a:gd name="T1" fmla="*/ 0 h 917"/>
              <a:gd name="T2" fmla="*/ 0 w 496"/>
              <a:gd name="T3" fmla="*/ 2147483646 h 917"/>
              <a:gd name="T4" fmla="*/ 2147483646 w 496"/>
              <a:gd name="T5" fmla="*/ 2147483646 h 917"/>
              <a:gd name="T6" fmla="*/ 2147483646 w 496"/>
              <a:gd name="T7" fmla="*/ 2147483646 h 917"/>
              <a:gd name="T8" fmla="*/ 2147483646 w 496"/>
              <a:gd name="T9" fmla="*/ 2147483646 h 917"/>
              <a:gd name="T10" fmla="*/ 2147483646 w 496"/>
              <a:gd name="T11" fmla="*/ 2147483646 h 917"/>
              <a:gd name="T12" fmla="*/ 2147483646 w 496"/>
              <a:gd name="T13" fmla="*/ 2147483646 h 917"/>
              <a:gd name="T14" fmla="*/ 2147483646 w 496"/>
              <a:gd name="T15" fmla="*/ 2147483646 h 917"/>
              <a:gd name="T16" fmla="*/ 2147483646 w 496"/>
              <a:gd name="T17" fmla="*/ 2147483646 h 917"/>
              <a:gd name="T18" fmla="*/ 2147483646 w 496"/>
              <a:gd name="T19" fmla="*/ 2147483646 h 917"/>
              <a:gd name="T20" fmla="*/ 2147483646 w 496"/>
              <a:gd name="T21" fmla="*/ 2147483646 h 917"/>
              <a:gd name="T22" fmla="*/ 2147483646 w 496"/>
              <a:gd name="T23" fmla="*/ 2147483646 h 917"/>
              <a:gd name="T24" fmla="*/ 2147483646 w 496"/>
              <a:gd name="T25" fmla="*/ 2147483646 h 917"/>
              <a:gd name="T26" fmla="*/ 2147483646 w 496"/>
              <a:gd name="T27" fmla="*/ 2147483646 h 917"/>
              <a:gd name="T28" fmla="*/ 2147483646 w 496"/>
              <a:gd name="T29" fmla="*/ 2147483646 h 917"/>
              <a:gd name="T30" fmla="*/ 2147483646 w 496"/>
              <a:gd name="T31" fmla="*/ 2147483646 h 917"/>
              <a:gd name="T32" fmla="*/ 2147483646 w 496"/>
              <a:gd name="T33" fmla="*/ 2147483646 h 917"/>
              <a:gd name="T34" fmla="*/ 0 w 496"/>
              <a:gd name="T35" fmla="*/ 0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6"/>
              <a:gd name="T55" fmla="*/ 0 h 917"/>
              <a:gd name="T56" fmla="*/ 496 w 496"/>
              <a:gd name="T57" fmla="*/ 917 h 9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6" h="917">
                <a:moveTo>
                  <a:pt x="0" y="0"/>
                </a:moveTo>
                <a:lnTo>
                  <a:pt x="0" y="886"/>
                </a:lnTo>
                <a:lnTo>
                  <a:pt x="150" y="917"/>
                </a:lnTo>
                <a:lnTo>
                  <a:pt x="143" y="797"/>
                </a:lnTo>
                <a:lnTo>
                  <a:pt x="496" y="851"/>
                </a:lnTo>
                <a:lnTo>
                  <a:pt x="490" y="803"/>
                </a:lnTo>
                <a:lnTo>
                  <a:pt x="245" y="773"/>
                </a:lnTo>
                <a:lnTo>
                  <a:pt x="239" y="670"/>
                </a:lnTo>
                <a:lnTo>
                  <a:pt x="72" y="670"/>
                </a:lnTo>
                <a:lnTo>
                  <a:pt x="68" y="657"/>
                </a:lnTo>
                <a:lnTo>
                  <a:pt x="56" y="620"/>
                </a:lnTo>
                <a:lnTo>
                  <a:pt x="41" y="559"/>
                </a:lnTo>
                <a:lnTo>
                  <a:pt x="26" y="480"/>
                </a:lnTo>
                <a:lnTo>
                  <a:pt x="15" y="385"/>
                </a:lnTo>
                <a:lnTo>
                  <a:pt x="11" y="276"/>
                </a:lnTo>
                <a:lnTo>
                  <a:pt x="20" y="158"/>
                </a:lnTo>
                <a:lnTo>
                  <a:pt x="42" y="3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09" name="Freeform 156"/>
          <p:cNvSpPr>
            <a:spLocks/>
          </p:cNvSpPr>
          <p:nvPr/>
        </p:nvSpPr>
        <p:spPr bwMode="auto">
          <a:xfrm>
            <a:off x="6770688" y="3605213"/>
            <a:ext cx="309562" cy="61912"/>
          </a:xfrm>
          <a:custGeom>
            <a:avLst/>
            <a:gdLst>
              <a:gd name="T0" fmla="*/ 0 w 638"/>
              <a:gd name="T1" fmla="*/ 2147483646 h 125"/>
              <a:gd name="T2" fmla="*/ 2147483646 w 638"/>
              <a:gd name="T3" fmla="*/ 2147483646 h 125"/>
              <a:gd name="T4" fmla="*/ 2147483646 w 638"/>
              <a:gd name="T5" fmla="*/ 2147483646 h 125"/>
              <a:gd name="T6" fmla="*/ 2147483646 w 638"/>
              <a:gd name="T7" fmla="*/ 2147483646 h 125"/>
              <a:gd name="T8" fmla="*/ 2147483646 w 638"/>
              <a:gd name="T9" fmla="*/ 2147483646 h 125"/>
              <a:gd name="T10" fmla="*/ 2147483646 w 638"/>
              <a:gd name="T11" fmla="*/ 2147483646 h 125"/>
              <a:gd name="T12" fmla="*/ 2147483646 w 638"/>
              <a:gd name="T13" fmla="*/ 2147483646 h 125"/>
              <a:gd name="T14" fmla="*/ 2147483646 w 638"/>
              <a:gd name="T15" fmla="*/ 2147483646 h 125"/>
              <a:gd name="T16" fmla="*/ 2147483646 w 638"/>
              <a:gd name="T17" fmla="*/ 2147483646 h 125"/>
              <a:gd name="T18" fmla="*/ 2147483646 w 638"/>
              <a:gd name="T19" fmla="*/ 2147483646 h 125"/>
              <a:gd name="T20" fmla="*/ 2147483646 w 638"/>
              <a:gd name="T21" fmla="*/ 2147483646 h 125"/>
              <a:gd name="T22" fmla="*/ 2147483646 w 638"/>
              <a:gd name="T23" fmla="*/ 2147483646 h 125"/>
              <a:gd name="T24" fmla="*/ 2147483646 w 638"/>
              <a:gd name="T25" fmla="*/ 2147483646 h 125"/>
              <a:gd name="T26" fmla="*/ 2147483646 w 638"/>
              <a:gd name="T27" fmla="*/ 2147483646 h 125"/>
              <a:gd name="T28" fmla="*/ 2147483646 w 638"/>
              <a:gd name="T29" fmla="*/ 2147483646 h 125"/>
              <a:gd name="T30" fmla="*/ 2147483646 w 638"/>
              <a:gd name="T31" fmla="*/ 2147483646 h 125"/>
              <a:gd name="T32" fmla="*/ 2147483646 w 638"/>
              <a:gd name="T33" fmla="*/ 2147483646 h 125"/>
              <a:gd name="T34" fmla="*/ 2147483646 w 638"/>
              <a:gd name="T35" fmla="*/ 0 h 125"/>
              <a:gd name="T36" fmla="*/ 2147483646 w 638"/>
              <a:gd name="T37" fmla="*/ 0 h 125"/>
              <a:gd name="T38" fmla="*/ 2147483646 w 638"/>
              <a:gd name="T39" fmla="*/ 0 h 125"/>
              <a:gd name="T40" fmla="*/ 2147483646 w 638"/>
              <a:gd name="T41" fmla="*/ 0 h 125"/>
              <a:gd name="T42" fmla="*/ 2147483646 w 638"/>
              <a:gd name="T43" fmla="*/ 2147483646 h 125"/>
              <a:gd name="T44" fmla="*/ 2147483646 w 638"/>
              <a:gd name="T45" fmla="*/ 2147483646 h 125"/>
              <a:gd name="T46" fmla="*/ 2147483646 w 638"/>
              <a:gd name="T47" fmla="*/ 2147483646 h 125"/>
              <a:gd name="T48" fmla="*/ 2147483646 w 638"/>
              <a:gd name="T49" fmla="*/ 2147483646 h 125"/>
              <a:gd name="T50" fmla="*/ 2147483646 w 638"/>
              <a:gd name="T51" fmla="*/ 2147483646 h 125"/>
              <a:gd name="T52" fmla="*/ 2147483646 w 638"/>
              <a:gd name="T53" fmla="*/ 2147483646 h 125"/>
              <a:gd name="T54" fmla="*/ 2147483646 w 638"/>
              <a:gd name="T55" fmla="*/ 2147483646 h 125"/>
              <a:gd name="T56" fmla="*/ 2147483646 w 638"/>
              <a:gd name="T57" fmla="*/ 2147483646 h 125"/>
              <a:gd name="T58" fmla="*/ 2147483646 w 638"/>
              <a:gd name="T59" fmla="*/ 2147483646 h 125"/>
              <a:gd name="T60" fmla="*/ 2147483646 w 638"/>
              <a:gd name="T61" fmla="*/ 2147483646 h 125"/>
              <a:gd name="T62" fmla="*/ 2147483646 w 638"/>
              <a:gd name="T63" fmla="*/ 2147483646 h 125"/>
              <a:gd name="T64" fmla="*/ 2147483646 w 638"/>
              <a:gd name="T65" fmla="*/ 2147483646 h 125"/>
              <a:gd name="T66" fmla="*/ 0 w 638"/>
              <a:gd name="T67" fmla="*/ 2147483646 h 125"/>
              <a:gd name="T68" fmla="*/ 0 w 638"/>
              <a:gd name="T69" fmla="*/ 2147483646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8"/>
              <a:gd name="T106" fmla="*/ 0 h 125"/>
              <a:gd name="T107" fmla="*/ 638 w 638"/>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8" h="125">
                <a:moveTo>
                  <a:pt x="0" y="125"/>
                </a:moveTo>
                <a:lnTo>
                  <a:pt x="4" y="124"/>
                </a:lnTo>
                <a:lnTo>
                  <a:pt x="14" y="119"/>
                </a:lnTo>
                <a:lnTo>
                  <a:pt x="31" y="114"/>
                </a:lnTo>
                <a:lnTo>
                  <a:pt x="53" y="106"/>
                </a:lnTo>
                <a:lnTo>
                  <a:pt x="81" y="98"/>
                </a:lnTo>
                <a:lnTo>
                  <a:pt x="113" y="89"/>
                </a:lnTo>
                <a:lnTo>
                  <a:pt x="151" y="81"/>
                </a:lnTo>
                <a:lnTo>
                  <a:pt x="192" y="73"/>
                </a:lnTo>
                <a:lnTo>
                  <a:pt x="237" y="65"/>
                </a:lnTo>
                <a:lnTo>
                  <a:pt x="286" y="60"/>
                </a:lnTo>
                <a:lnTo>
                  <a:pt x="337" y="56"/>
                </a:lnTo>
                <a:lnTo>
                  <a:pt x="390" y="55"/>
                </a:lnTo>
                <a:lnTo>
                  <a:pt x="446" y="56"/>
                </a:lnTo>
                <a:lnTo>
                  <a:pt x="503" y="61"/>
                </a:lnTo>
                <a:lnTo>
                  <a:pt x="561" y="70"/>
                </a:lnTo>
                <a:lnTo>
                  <a:pt x="620" y="83"/>
                </a:lnTo>
                <a:lnTo>
                  <a:pt x="638" y="0"/>
                </a:lnTo>
                <a:lnTo>
                  <a:pt x="634" y="0"/>
                </a:lnTo>
                <a:lnTo>
                  <a:pt x="620" y="0"/>
                </a:lnTo>
                <a:lnTo>
                  <a:pt x="599" y="0"/>
                </a:lnTo>
                <a:lnTo>
                  <a:pt x="571" y="1"/>
                </a:lnTo>
                <a:lnTo>
                  <a:pt x="536" y="2"/>
                </a:lnTo>
                <a:lnTo>
                  <a:pt x="496" y="3"/>
                </a:lnTo>
                <a:lnTo>
                  <a:pt x="452" y="6"/>
                </a:lnTo>
                <a:lnTo>
                  <a:pt x="405" y="8"/>
                </a:lnTo>
                <a:lnTo>
                  <a:pt x="354" y="13"/>
                </a:lnTo>
                <a:lnTo>
                  <a:pt x="302" y="17"/>
                </a:lnTo>
                <a:lnTo>
                  <a:pt x="249" y="22"/>
                </a:lnTo>
                <a:lnTo>
                  <a:pt x="196" y="30"/>
                </a:lnTo>
                <a:lnTo>
                  <a:pt x="144" y="37"/>
                </a:lnTo>
                <a:lnTo>
                  <a:pt x="93" y="47"/>
                </a:lnTo>
                <a:lnTo>
                  <a:pt x="45" y="58"/>
                </a:lnTo>
                <a:lnTo>
                  <a:pt x="0" y="71"/>
                </a:lnTo>
                <a:lnTo>
                  <a:pt x="0" y="12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10" name="Freeform 157"/>
          <p:cNvSpPr>
            <a:spLocks/>
          </p:cNvSpPr>
          <p:nvPr/>
        </p:nvSpPr>
        <p:spPr bwMode="auto">
          <a:xfrm>
            <a:off x="6588125" y="4167188"/>
            <a:ext cx="522288" cy="174625"/>
          </a:xfrm>
          <a:custGeom>
            <a:avLst/>
            <a:gdLst>
              <a:gd name="T0" fmla="*/ 2147483646 w 1075"/>
              <a:gd name="T1" fmla="*/ 2147483646 h 356"/>
              <a:gd name="T2" fmla="*/ 2147483646 w 1075"/>
              <a:gd name="T3" fmla="*/ 2147483646 h 356"/>
              <a:gd name="T4" fmla="*/ 2147483646 w 1075"/>
              <a:gd name="T5" fmla="*/ 2147483646 h 356"/>
              <a:gd name="T6" fmla="*/ 2147483646 w 1075"/>
              <a:gd name="T7" fmla="*/ 2147483646 h 356"/>
              <a:gd name="T8" fmla="*/ 2147483646 w 1075"/>
              <a:gd name="T9" fmla="*/ 2147483646 h 356"/>
              <a:gd name="T10" fmla="*/ 2147483646 w 1075"/>
              <a:gd name="T11" fmla="*/ 2147483646 h 356"/>
              <a:gd name="T12" fmla="*/ 2147483646 w 1075"/>
              <a:gd name="T13" fmla="*/ 2147483646 h 356"/>
              <a:gd name="T14" fmla="*/ 2147483646 w 1075"/>
              <a:gd name="T15" fmla="*/ 2147483646 h 356"/>
              <a:gd name="T16" fmla="*/ 2147483646 w 1075"/>
              <a:gd name="T17" fmla="*/ 2147483646 h 356"/>
              <a:gd name="T18" fmla="*/ 2147483646 w 1075"/>
              <a:gd name="T19" fmla="*/ 2147483646 h 356"/>
              <a:gd name="T20" fmla="*/ 2147483646 w 1075"/>
              <a:gd name="T21" fmla="*/ 2147483646 h 356"/>
              <a:gd name="T22" fmla="*/ 2147483646 w 1075"/>
              <a:gd name="T23" fmla="*/ 2147483646 h 356"/>
              <a:gd name="T24" fmla="*/ 2147483646 w 1075"/>
              <a:gd name="T25" fmla="*/ 2147483646 h 356"/>
              <a:gd name="T26" fmla="*/ 2147483646 w 1075"/>
              <a:gd name="T27" fmla="*/ 2147483646 h 356"/>
              <a:gd name="T28" fmla="*/ 2147483646 w 1075"/>
              <a:gd name="T29" fmla="*/ 2147483646 h 356"/>
              <a:gd name="T30" fmla="*/ 2147483646 w 1075"/>
              <a:gd name="T31" fmla="*/ 2147483646 h 356"/>
              <a:gd name="T32" fmla="*/ 2147483646 w 1075"/>
              <a:gd name="T33" fmla="*/ 2147483646 h 356"/>
              <a:gd name="T34" fmla="*/ 0 w 1075"/>
              <a:gd name="T35" fmla="*/ 2147483646 h 356"/>
              <a:gd name="T36" fmla="*/ 2147483646 w 1075"/>
              <a:gd name="T37" fmla="*/ 0 h 356"/>
              <a:gd name="T38" fmla="*/ 2147483646 w 1075"/>
              <a:gd name="T39" fmla="*/ 2147483646 h 356"/>
              <a:gd name="T40" fmla="*/ 2147483646 w 1075"/>
              <a:gd name="T41" fmla="*/ 2147483646 h 356"/>
              <a:gd name="T42" fmla="*/ 2147483646 w 1075"/>
              <a:gd name="T43" fmla="*/ 2147483646 h 356"/>
              <a:gd name="T44" fmla="*/ 2147483646 w 1075"/>
              <a:gd name="T45" fmla="*/ 2147483646 h 356"/>
              <a:gd name="T46" fmla="*/ 2147483646 w 1075"/>
              <a:gd name="T47" fmla="*/ 2147483646 h 356"/>
              <a:gd name="T48" fmla="*/ 2147483646 w 1075"/>
              <a:gd name="T49" fmla="*/ 2147483646 h 356"/>
              <a:gd name="T50" fmla="*/ 2147483646 w 1075"/>
              <a:gd name="T51" fmla="*/ 2147483646 h 356"/>
              <a:gd name="T52" fmla="*/ 2147483646 w 1075"/>
              <a:gd name="T53" fmla="*/ 2147483646 h 356"/>
              <a:gd name="T54" fmla="*/ 2147483646 w 1075"/>
              <a:gd name="T55" fmla="*/ 2147483646 h 356"/>
              <a:gd name="T56" fmla="*/ 2147483646 w 1075"/>
              <a:gd name="T57" fmla="*/ 2147483646 h 356"/>
              <a:gd name="T58" fmla="*/ 2147483646 w 1075"/>
              <a:gd name="T59" fmla="*/ 2147483646 h 356"/>
              <a:gd name="T60" fmla="*/ 2147483646 w 1075"/>
              <a:gd name="T61" fmla="*/ 2147483646 h 356"/>
              <a:gd name="T62" fmla="*/ 2147483646 w 1075"/>
              <a:gd name="T63" fmla="*/ 2147483646 h 356"/>
              <a:gd name="T64" fmla="*/ 2147483646 w 1075"/>
              <a:gd name="T65" fmla="*/ 2147483646 h 356"/>
              <a:gd name="T66" fmla="*/ 2147483646 w 1075"/>
              <a:gd name="T67" fmla="*/ 2147483646 h 356"/>
              <a:gd name="T68" fmla="*/ 2147483646 w 1075"/>
              <a:gd name="T69" fmla="*/ 2147483646 h 356"/>
              <a:gd name="T70" fmla="*/ 2147483646 w 1075"/>
              <a:gd name="T71" fmla="*/ 2147483646 h 356"/>
              <a:gd name="T72" fmla="*/ 2147483646 w 1075"/>
              <a:gd name="T73" fmla="*/ 2147483646 h 356"/>
              <a:gd name="T74" fmla="*/ 2147483646 w 1075"/>
              <a:gd name="T75" fmla="*/ 2147483646 h 356"/>
              <a:gd name="T76" fmla="*/ 2147483646 w 1075"/>
              <a:gd name="T77" fmla="*/ 2147483646 h 3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5"/>
              <a:gd name="T118" fmla="*/ 0 h 356"/>
              <a:gd name="T119" fmla="*/ 1075 w 1075"/>
              <a:gd name="T120" fmla="*/ 356 h 3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5" h="356">
                <a:moveTo>
                  <a:pt x="454" y="344"/>
                </a:moveTo>
                <a:lnTo>
                  <a:pt x="456" y="343"/>
                </a:lnTo>
                <a:lnTo>
                  <a:pt x="463" y="341"/>
                </a:lnTo>
                <a:lnTo>
                  <a:pt x="472" y="337"/>
                </a:lnTo>
                <a:lnTo>
                  <a:pt x="485" y="332"/>
                </a:lnTo>
                <a:lnTo>
                  <a:pt x="501" y="325"/>
                </a:lnTo>
                <a:lnTo>
                  <a:pt x="518" y="317"/>
                </a:lnTo>
                <a:lnTo>
                  <a:pt x="538" y="308"/>
                </a:lnTo>
                <a:lnTo>
                  <a:pt x="558" y="298"/>
                </a:lnTo>
                <a:lnTo>
                  <a:pt x="580" y="287"/>
                </a:lnTo>
                <a:lnTo>
                  <a:pt x="600" y="274"/>
                </a:lnTo>
                <a:lnTo>
                  <a:pt x="621" y="262"/>
                </a:lnTo>
                <a:lnTo>
                  <a:pt x="640" y="248"/>
                </a:lnTo>
                <a:lnTo>
                  <a:pt x="658" y="234"/>
                </a:lnTo>
                <a:lnTo>
                  <a:pt x="674" y="219"/>
                </a:lnTo>
                <a:lnTo>
                  <a:pt x="688" y="204"/>
                </a:lnTo>
                <a:lnTo>
                  <a:pt x="699" y="189"/>
                </a:lnTo>
                <a:lnTo>
                  <a:pt x="0" y="18"/>
                </a:lnTo>
                <a:lnTo>
                  <a:pt x="54" y="0"/>
                </a:lnTo>
                <a:lnTo>
                  <a:pt x="1075" y="251"/>
                </a:lnTo>
                <a:lnTo>
                  <a:pt x="1033" y="274"/>
                </a:lnTo>
                <a:lnTo>
                  <a:pt x="738" y="199"/>
                </a:lnTo>
                <a:lnTo>
                  <a:pt x="737" y="200"/>
                </a:lnTo>
                <a:lnTo>
                  <a:pt x="735" y="203"/>
                </a:lnTo>
                <a:lnTo>
                  <a:pt x="730" y="207"/>
                </a:lnTo>
                <a:lnTo>
                  <a:pt x="724" y="214"/>
                </a:lnTo>
                <a:lnTo>
                  <a:pt x="716" y="222"/>
                </a:lnTo>
                <a:lnTo>
                  <a:pt x="706" y="231"/>
                </a:lnTo>
                <a:lnTo>
                  <a:pt x="694" y="242"/>
                </a:lnTo>
                <a:lnTo>
                  <a:pt x="679" y="253"/>
                </a:lnTo>
                <a:lnTo>
                  <a:pt x="662" y="265"/>
                </a:lnTo>
                <a:lnTo>
                  <a:pt x="643" y="278"/>
                </a:lnTo>
                <a:lnTo>
                  <a:pt x="621" y="291"/>
                </a:lnTo>
                <a:lnTo>
                  <a:pt x="597" y="303"/>
                </a:lnTo>
                <a:lnTo>
                  <a:pt x="570" y="317"/>
                </a:lnTo>
                <a:lnTo>
                  <a:pt x="540" y="330"/>
                </a:lnTo>
                <a:lnTo>
                  <a:pt x="508" y="343"/>
                </a:lnTo>
                <a:lnTo>
                  <a:pt x="472" y="356"/>
                </a:lnTo>
                <a:lnTo>
                  <a:pt x="454" y="3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11" name="Freeform 158"/>
          <p:cNvSpPr>
            <a:spLocks/>
          </p:cNvSpPr>
          <p:nvPr/>
        </p:nvSpPr>
        <p:spPr bwMode="auto">
          <a:xfrm>
            <a:off x="6481763" y="4213225"/>
            <a:ext cx="530225" cy="155575"/>
          </a:xfrm>
          <a:custGeom>
            <a:avLst/>
            <a:gdLst>
              <a:gd name="T0" fmla="*/ 0 w 1095"/>
              <a:gd name="T1" fmla="*/ 0 h 319"/>
              <a:gd name="T2" fmla="*/ 2147483646 w 1095"/>
              <a:gd name="T3" fmla="*/ 2147483646 h 319"/>
              <a:gd name="T4" fmla="*/ 2147483646 w 1095"/>
              <a:gd name="T5" fmla="*/ 2147483646 h 319"/>
              <a:gd name="T6" fmla="*/ 2147483646 w 1095"/>
              <a:gd name="T7" fmla="*/ 0 h 319"/>
              <a:gd name="T8" fmla="*/ 0 w 1095"/>
              <a:gd name="T9" fmla="*/ 0 h 319"/>
              <a:gd name="T10" fmla="*/ 0 60000 65536"/>
              <a:gd name="T11" fmla="*/ 0 60000 65536"/>
              <a:gd name="T12" fmla="*/ 0 60000 65536"/>
              <a:gd name="T13" fmla="*/ 0 60000 65536"/>
              <a:gd name="T14" fmla="*/ 0 60000 65536"/>
              <a:gd name="T15" fmla="*/ 0 w 1095"/>
              <a:gd name="T16" fmla="*/ 0 h 319"/>
              <a:gd name="T17" fmla="*/ 1095 w 1095"/>
              <a:gd name="T18" fmla="*/ 319 h 319"/>
            </a:gdLst>
            <a:ahLst/>
            <a:cxnLst>
              <a:cxn ang="T10">
                <a:pos x="T0" y="T1"/>
              </a:cxn>
              <a:cxn ang="T11">
                <a:pos x="T2" y="T3"/>
              </a:cxn>
              <a:cxn ang="T12">
                <a:pos x="T4" y="T5"/>
              </a:cxn>
              <a:cxn ang="T13">
                <a:pos x="T6" y="T7"/>
              </a:cxn>
              <a:cxn ang="T14">
                <a:pos x="T8" y="T9"/>
              </a:cxn>
            </a:cxnLst>
            <a:rect l="T15" t="T16" r="T17" b="T18"/>
            <a:pathLst>
              <a:path w="1095" h="319">
                <a:moveTo>
                  <a:pt x="0" y="0"/>
                </a:moveTo>
                <a:lnTo>
                  <a:pt x="1071" y="319"/>
                </a:lnTo>
                <a:lnTo>
                  <a:pt x="1095" y="319"/>
                </a:lnTo>
                <a:lnTo>
                  <a:pt x="3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12" name="Freeform 159"/>
          <p:cNvSpPr>
            <a:spLocks/>
          </p:cNvSpPr>
          <p:nvPr/>
        </p:nvSpPr>
        <p:spPr bwMode="auto">
          <a:xfrm>
            <a:off x="6570663" y="4192588"/>
            <a:ext cx="525462" cy="138112"/>
          </a:xfrm>
          <a:custGeom>
            <a:avLst/>
            <a:gdLst>
              <a:gd name="T0" fmla="*/ 0 w 1082"/>
              <a:gd name="T1" fmla="*/ 2147483646 h 285"/>
              <a:gd name="T2" fmla="*/ 2147483646 w 1082"/>
              <a:gd name="T3" fmla="*/ 2147483646 h 285"/>
              <a:gd name="T4" fmla="*/ 2147483646 w 1082"/>
              <a:gd name="T5" fmla="*/ 2147483646 h 285"/>
              <a:gd name="T6" fmla="*/ 2147483646 w 1082"/>
              <a:gd name="T7" fmla="*/ 0 h 285"/>
              <a:gd name="T8" fmla="*/ 0 w 1082"/>
              <a:gd name="T9" fmla="*/ 2147483646 h 285"/>
              <a:gd name="T10" fmla="*/ 0 60000 65536"/>
              <a:gd name="T11" fmla="*/ 0 60000 65536"/>
              <a:gd name="T12" fmla="*/ 0 60000 65536"/>
              <a:gd name="T13" fmla="*/ 0 60000 65536"/>
              <a:gd name="T14" fmla="*/ 0 60000 65536"/>
              <a:gd name="T15" fmla="*/ 0 w 1082"/>
              <a:gd name="T16" fmla="*/ 0 h 285"/>
              <a:gd name="T17" fmla="*/ 1082 w 1082"/>
              <a:gd name="T18" fmla="*/ 285 h 285"/>
            </a:gdLst>
            <a:ahLst/>
            <a:cxnLst>
              <a:cxn ang="T10">
                <a:pos x="T0" y="T1"/>
              </a:cxn>
              <a:cxn ang="T11">
                <a:pos x="T2" y="T3"/>
              </a:cxn>
              <a:cxn ang="T12">
                <a:pos x="T4" y="T5"/>
              </a:cxn>
              <a:cxn ang="T13">
                <a:pos x="T6" y="T7"/>
              </a:cxn>
              <a:cxn ang="T14">
                <a:pos x="T8" y="T9"/>
              </a:cxn>
            </a:cxnLst>
            <a:rect l="T15" t="T16" r="T17" b="T18"/>
            <a:pathLst>
              <a:path w="1082" h="285">
                <a:moveTo>
                  <a:pt x="0" y="1"/>
                </a:moveTo>
                <a:lnTo>
                  <a:pt x="1058" y="285"/>
                </a:lnTo>
                <a:lnTo>
                  <a:pt x="1082" y="284"/>
                </a:lnTo>
                <a:lnTo>
                  <a:pt x="33"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13" name="Freeform 160"/>
          <p:cNvSpPr>
            <a:spLocks/>
          </p:cNvSpPr>
          <p:nvPr/>
        </p:nvSpPr>
        <p:spPr bwMode="auto">
          <a:xfrm>
            <a:off x="6527800" y="4198938"/>
            <a:ext cx="527050" cy="153987"/>
          </a:xfrm>
          <a:custGeom>
            <a:avLst/>
            <a:gdLst>
              <a:gd name="T0" fmla="*/ 0 w 1087"/>
              <a:gd name="T1" fmla="*/ 0 h 315"/>
              <a:gd name="T2" fmla="*/ 2147483646 w 1087"/>
              <a:gd name="T3" fmla="*/ 2147483646 h 315"/>
              <a:gd name="T4" fmla="*/ 2147483646 w 1087"/>
              <a:gd name="T5" fmla="*/ 2147483646 h 315"/>
              <a:gd name="T6" fmla="*/ 2147483646 w 1087"/>
              <a:gd name="T7" fmla="*/ 0 h 315"/>
              <a:gd name="T8" fmla="*/ 0 w 1087"/>
              <a:gd name="T9" fmla="*/ 0 h 315"/>
              <a:gd name="T10" fmla="*/ 0 60000 65536"/>
              <a:gd name="T11" fmla="*/ 0 60000 65536"/>
              <a:gd name="T12" fmla="*/ 0 60000 65536"/>
              <a:gd name="T13" fmla="*/ 0 60000 65536"/>
              <a:gd name="T14" fmla="*/ 0 60000 65536"/>
              <a:gd name="T15" fmla="*/ 0 w 1087"/>
              <a:gd name="T16" fmla="*/ 0 h 315"/>
              <a:gd name="T17" fmla="*/ 1087 w 1087"/>
              <a:gd name="T18" fmla="*/ 315 h 315"/>
            </a:gdLst>
            <a:ahLst/>
            <a:cxnLst>
              <a:cxn ang="T10">
                <a:pos x="T0" y="T1"/>
              </a:cxn>
              <a:cxn ang="T11">
                <a:pos x="T2" y="T3"/>
              </a:cxn>
              <a:cxn ang="T12">
                <a:pos x="T4" y="T5"/>
              </a:cxn>
              <a:cxn ang="T13">
                <a:pos x="T6" y="T7"/>
              </a:cxn>
              <a:cxn ang="T14">
                <a:pos x="T8" y="T9"/>
              </a:cxn>
            </a:cxnLst>
            <a:rect l="T15" t="T16" r="T17" b="T18"/>
            <a:pathLst>
              <a:path w="1087" h="315">
                <a:moveTo>
                  <a:pt x="0" y="0"/>
                </a:moveTo>
                <a:lnTo>
                  <a:pt x="1066" y="315"/>
                </a:lnTo>
                <a:lnTo>
                  <a:pt x="1087" y="308"/>
                </a:lnTo>
                <a:lnTo>
                  <a:pt x="3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9514" name="Group 161"/>
          <p:cNvGrpSpPr>
            <a:grpSpLocks/>
          </p:cNvGrpSpPr>
          <p:nvPr/>
        </p:nvGrpSpPr>
        <p:grpSpPr bwMode="auto">
          <a:xfrm>
            <a:off x="6638925" y="3317875"/>
            <a:ext cx="649288" cy="904875"/>
            <a:chOff x="12762" y="10336"/>
            <a:chExt cx="1027" cy="1700"/>
          </a:xfrm>
        </p:grpSpPr>
        <p:sp>
          <p:nvSpPr>
            <p:cNvPr id="19776" name="Rectangle 162"/>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777" name="Rectangle 163"/>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778" name="Line 164"/>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79" name="Line 165"/>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80" name="Line 166"/>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81" name="Line 167"/>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515" name="Group 208"/>
          <p:cNvGrpSpPr>
            <a:grpSpLocks/>
          </p:cNvGrpSpPr>
          <p:nvPr/>
        </p:nvGrpSpPr>
        <p:grpSpPr bwMode="auto">
          <a:xfrm>
            <a:off x="6153150" y="5392738"/>
            <a:ext cx="647700" cy="906462"/>
            <a:chOff x="12762" y="10336"/>
            <a:chExt cx="1027" cy="1700"/>
          </a:xfrm>
        </p:grpSpPr>
        <p:sp>
          <p:nvSpPr>
            <p:cNvPr id="19770" name="Rectangle 209"/>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771" name="Rectangle 210"/>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772" name="Line 211"/>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73" name="Line 212"/>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74" name="Line 213"/>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75" name="Line 214"/>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516" name="Line 215"/>
          <p:cNvSpPr>
            <a:spLocks noChangeShapeType="1"/>
          </p:cNvSpPr>
          <p:nvPr/>
        </p:nvSpPr>
        <p:spPr bwMode="auto">
          <a:xfrm flipH="1">
            <a:off x="3249613" y="3146425"/>
            <a:ext cx="295275" cy="1047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17" name="Text Box 216"/>
          <p:cNvSpPr txBox="1">
            <a:spLocks noChangeArrowheads="1"/>
          </p:cNvSpPr>
          <p:nvPr/>
        </p:nvSpPr>
        <p:spPr bwMode="auto">
          <a:xfrm>
            <a:off x="6145213" y="2846388"/>
            <a:ext cx="6175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FF0000"/>
                </a:solidFill>
                <a:latin typeface="Symbol" panose="05050102010706020507" pitchFamily="18" charset="2"/>
                <a:ea typeface="MS PGothic" panose="020B0600070205080204" pitchFamily="34" charset="-128"/>
              </a:rPr>
              <a:t>l</a:t>
            </a:r>
            <a:r>
              <a:rPr lang="en-US" altLang="zh-CN" sz="2000" baseline="-25000">
                <a:solidFill>
                  <a:srgbClr val="FF0000"/>
                </a:solidFill>
                <a:ea typeface="MS PGothic" panose="020B0600070205080204" pitchFamily="34" charset="-128"/>
              </a:rPr>
              <a:t>out</a:t>
            </a:r>
            <a:endParaRPr lang="en-US" altLang="zh-CN" sz="2000">
              <a:solidFill>
                <a:schemeClr val="tx2"/>
              </a:solidFill>
              <a:latin typeface="Comic Sans MS" panose="030F0702030302020204" pitchFamily="66" charset="0"/>
              <a:ea typeface="MS PGothic" panose="020B0600070205080204" pitchFamily="34" charset="-128"/>
            </a:endParaRPr>
          </a:p>
        </p:txBody>
      </p:sp>
      <p:sp>
        <p:nvSpPr>
          <p:cNvPr id="19518" name="Line 217"/>
          <p:cNvSpPr>
            <a:spLocks noChangeShapeType="1"/>
          </p:cNvSpPr>
          <p:nvPr/>
        </p:nvSpPr>
        <p:spPr bwMode="auto">
          <a:xfrm>
            <a:off x="6650038" y="3194050"/>
            <a:ext cx="200025" cy="2190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19" name="Line 218"/>
          <p:cNvSpPr>
            <a:spLocks noChangeShapeType="1"/>
          </p:cNvSpPr>
          <p:nvPr/>
        </p:nvSpPr>
        <p:spPr bwMode="auto">
          <a:xfrm flipH="1">
            <a:off x="4957763" y="4257675"/>
            <a:ext cx="247650" cy="2381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9520" name="Group 219"/>
          <p:cNvGrpSpPr>
            <a:grpSpLocks/>
          </p:cNvGrpSpPr>
          <p:nvPr/>
        </p:nvGrpSpPr>
        <p:grpSpPr bwMode="auto">
          <a:xfrm>
            <a:off x="4041775" y="4400550"/>
            <a:ext cx="1073150" cy="422275"/>
            <a:chOff x="9542" y="11900"/>
            <a:chExt cx="1624" cy="640"/>
          </a:xfrm>
        </p:grpSpPr>
        <p:sp>
          <p:nvSpPr>
            <p:cNvPr id="19748" name="Oval 220"/>
            <p:cNvSpPr>
              <a:spLocks noChangeArrowheads="1"/>
            </p:cNvSpPr>
            <p:nvPr/>
          </p:nvSpPr>
          <p:spPr bwMode="auto">
            <a:xfrm>
              <a:off x="9557" y="12185"/>
              <a:ext cx="1608" cy="355"/>
            </a:xfrm>
            <a:prstGeom prst="ellipse">
              <a:avLst/>
            </a:prstGeom>
            <a:solidFill>
              <a:srgbClr val="C0C0C0"/>
            </a:solidFill>
            <a:ln w="12700">
              <a:solidFill>
                <a:srgbClr val="80808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749" name="Line 221"/>
            <p:cNvSpPr>
              <a:spLocks noChangeShapeType="1"/>
            </p:cNvSpPr>
            <p:nvPr/>
          </p:nvSpPr>
          <p:spPr bwMode="auto">
            <a:xfrm>
              <a:off x="9557" y="12156"/>
              <a:ext cx="1" cy="21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50" name="Line 222"/>
            <p:cNvSpPr>
              <a:spLocks noChangeShapeType="1"/>
            </p:cNvSpPr>
            <p:nvPr/>
          </p:nvSpPr>
          <p:spPr bwMode="auto">
            <a:xfrm>
              <a:off x="11165" y="12156"/>
              <a:ext cx="1" cy="219"/>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51" name="Rectangle 223"/>
            <p:cNvSpPr>
              <a:spLocks noChangeArrowheads="1"/>
            </p:cNvSpPr>
            <p:nvPr/>
          </p:nvSpPr>
          <p:spPr bwMode="auto">
            <a:xfrm>
              <a:off x="9557" y="12156"/>
              <a:ext cx="381" cy="215"/>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19752" name="Rectangle 224"/>
            <p:cNvSpPr>
              <a:spLocks noChangeArrowheads="1"/>
            </p:cNvSpPr>
            <p:nvPr/>
          </p:nvSpPr>
          <p:spPr bwMode="auto">
            <a:xfrm>
              <a:off x="10679" y="12141"/>
              <a:ext cx="486" cy="215"/>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19753" name="Oval 225"/>
            <p:cNvSpPr>
              <a:spLocks noChangeArrowheads="1"/>
            </p:cNvSpPr>
            <p:nvPr/>
          </p:nvSpPr>
          <p:spPr bwMode="auto">
            <a:xfrm>
              <a:off x="9542" y="11900"/>
              <a:ext cx="1608" cy="414"/>
            </a:xfrm>
            <a:prstGeom prst="ellipse">
              <a:avLst/>
            </a:prstGeom>
            <a:solidFill>
              <a:srgbClr val="C0C0C0"/>
            </a:solidFill>
            <a:ln w="12700">
              <a:solidFill>
                <a:srgbClr val="80808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9754" name="Group 226"/>
            <p:cNvGrpSpPr>
              <a:grpSpLocks/>
            </p:cNvGrpSpPr>
            <p:nvPr/>
          </p:nvGrpSpPr>
          <p:grpSpPr bwMode="auto">
            <a:xfrm>
              <a:off x="9930" y="11991"/>
              <a:ext cx="796" cy="242"/>
              <a:chOff x="2848" y="848"/>
              <a:chExt cx="140" cy="98"/>
            </a:xfrm>
          </p:grpSpPr>
          <p:sp>
            <p:nvSpPr>
              <p:cNvPr id="19767" name="Line 227"/>
              <p:cNvSpPr>
                <a:spLocks noChangeShapeType="1"/>
              </p:cNvSpPr>
              <p:nvPr/>
            </p:nvSpPr>
            <p:spPr bwMode="auto">
              <a:xfrm flipV="1">
                <a:off x="2848" y="848"/>
                <a:ext cx="50" cy="2"/>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68" name="Line 228"/>
              <p:cNvSpPr>
                <a:spLocks noChangeShapeType="1"/>
              </p:cNvSpPr>
              <p:nvPr/>
            </p:nvSpPr>
            <p:spPr bwMode="auto">
              <a:xfrm>
                <a:off x="2944" y="946"/>
                <a:ext cx="44" cy="0"/>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69" name="Line 229"/>
              <p:cNvSpPr>
                <a:spLocks noChangeShapeType="1"/>
              </p:cNvSpPr>
              <p:nvPr/>
            </p:nvSpPr>
            <p:spPr bwMode="auto">
              <a:xfrm>
                <a:off x="2894" y="850"/>
                <a:ext cx="52" cy="96"/>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9755" name="Group 230"/>
            <p:cNvGrpSpPr>
              <a:grpSpLocks/>
            </p:cNvGrpSpPr>
            <p:nvPr/>
          </p:nvGrpSpPr>
          <p:grpSpPr bwMode="auto">
            <a:xfrm flipV="1">
              <a:off x="9930" y="11987"/>
              <a:ext cx="796" cy="242"/>
              <a:chOff x="2848" y="848"/>
              <a:chExt cx="140" cy="98"/>
            </a:xfrm>
          </p:grpSpPr>
          <p:sp>
            <p:nvSpPr>
              <p:cNvPr id="19764" name="Line 231"/>
              <p:cNvSpPr>
                <a:spLocks noChangeShapeType="1"/>
              </p:cNvSpPr>
              <p:nvPr/>
            </p:nvSpPr>
            <p:spPr bwMode="auto">
              <a:xfrm flipV="1">
                <a:off x="2848" y="848"/>
                <a:ext cx="50" cy="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65" name="Line 232"/>
              <p:cNvSpPr>
                <a:spLocks noChangeShapeType="1"/>
              </p:cNvSpPr>
              <p:nvPr/>
            </p:nvSpPr>
            <p:spPr bwMode="auto">
              <a:xfrm>
                <a:off x="2944" y="946"/>
                <a:ext cx="44" cy="0"/>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66" name="Line 233"/>
              <p:cNvSpPr>
                <a:spLocks noChangeShapeType="1"/>
              </p:cNvSpPr>
              <p:nvPr/>
            </p:nvSpPr>
            <p:spPr bwMode="auto">
              <a:xfrm>
                <a:off x="2894" y="850"/>
                <a:ext cx="52" cy="9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9756" name="Group 234"/>
            <p:cNvGrpSpPr>
              <a:grpSpLocks/>
            </p:cNvGrpSpPr>
            <p:nvPr/>
          </p:nvGrpSpPr>
          <p:grpSpPr bwMode="auto">
            <a:xfrm>
              <a:off x="10534" y="12050"/>
              <a:ext cx="476" cy="374"/>
              <a:chOff x="11283" y="10423"/>
              <a:chExt cx="475" cy="374"/>
            </a:xfrm>
          </p:grpSpPr>
          <p:sp>
            <p:nvSpPr>
              <p:cNvPr id="19757" name="Rectangle 235"/>
              <p:cNvSpPr>
                <a:spLocks noChangeArrowheads="1"/>
              </p:cNvSpPr>
              <p:nvPr/>
            </p:nvSpPr>
            <p:spPr bwMode="auto">
              <a:xfrm>
                <a:off x="11283" y="10423"/>
                <a:ext cx="475" cy="374"/>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758" name="Line 236"/>
              <p:cNvSpPr>
                <a:spLocks noChangeShapeType="1"/>
              </p:cNvSpPr>
              <p:nvPr/>
            </p:nvSpPr>
            <p:spPr bwMode="auto">
              <a:xfrm>
                <a:off x="11686"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59" name="Line 237"/>
              <p:cNvSpPr>
                <a:spLocks noChangeShapeType="1"/>
              </p:cNvSpPr>
              <p:nvPr/>
            </p:nvSpPr>
            <p:spPr bwMode="auto">
              <a:xfrm>
                <a:off x="11621"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60" name="Line 238"/>
              <p:cNvSpPr>
                <a:spLocks noChangeShapeType="1"/>
              </p:cNvSpPr>
              <p:nvPr/>
            </p:nvSpPr>
            <p:spPr bwMode="auto">
              <a:xfrm>
                <a:off x="11556"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61" name="Line 239"/>
              <p:cNvSpPr>
                <a:spLocks noChangeShapeType="1"/>
              </p:cNvSpPr>
              <p:nvPr/>
            </p:nvSpPr>
            <p:spPr bwMode="auto">
              <a:xfrm>
                <a:off x="11491" y="10495"/>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62" name="Line 240"/>
              <p:cNvSpPr>
                <a:spLocks noChangeShapeType="1"/>
              </p:cNvSpPr>
              <p:nvPr/>
            </p:nvSpPr>
            <p:spPr bwMode="auto">
              <a:xfrm>
                <a:off x="11426" y="10495"/>
                <a:ext cx="2"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63" name="Line 241"/>
              <p:cNvSpPr>
                <a:spLocks noChangeShapeType="1"/>
              </p:cNvSpPr>
              <p:nvPr/>
            </p:nvSpPr>
            <p:spPr bwMode="auto">
              <a:xfrm>
                <a:off x="11360" y="10495"/>
                <a:ext cx="3"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9521" name="Line 242"/>
          <p:cNvSpPr>
            <a:spLocks noChangeShapeType="1"/>
          </p:cNvSpPr>
          <p:nvPr/>
        </p:nvSpPr>
        <p:spPr bwMode="auto">
          <a:xfrm>
            <a:off x="5173663" y="3565525"/>
            <a:ext cx="276225" cy="1588"/>
          </a:xfrm>
          <a:prstGeom prst="line">
            <a:avLst/>
          </a:prstGeom>
          <a:noFill/>
          <a:ln w="38100">
            <a:solidFill>
              <a:srgbClr val="FFFF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9522" name="Group 243"/>
          <p:cNvGrpSpPr>
            <a:grpSpLocks/>
          </p:cNvGrpSpPr>
          <p:nvPr/>
        </p:nvGrpSpPr>
        <p:grpSpPr bwMode="auto">
          <a:xfrm>
            <a:off x="3125788" y="3241675"/>
            <a:ext cx="90487" cy="271463"/>
            <a:chOff x="10104" y="10005"/>
            <a:chExt cx="137" cy="411"/>
          </a:xfrm>
        </p:grpSpPr>
        <p:sp>
          <p:nvSpPr>
            <p:cNvPr id="19746" name="Oval 244"/>
            <p:cNvSpPr>
              <a:spLocks noChangeArrowheads="1"/>
            </p:cNvSpPr>
            <p:nvPr/>
          </p:nvSpPr>
          <p:spPr bwMode="auto">
            <a:xfrm>
              <a:off x="10104" y="10005"/>
              <a:ext cx="137" cy="138"/>
            </a:xfrm>
            <a:prstGeom prst="ellipse">
              <a:avLst/>
            </a:prstGeom>
            <a:solidFill>
              <a:srgbClr val="FF0000"/>
            </a:solidFill>
            <a:ln w="9525">
              <a:solidFill>
                <a:srgbClr val="FF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747" name="Oval 245"/>
            <p:cNvSpPr>
              <a:spLocks noChangeArrowheads="1"/>
            </p:cNvSpPr>
            <p:nvPr/>
          </p:nvSpPr>
          <p:spPr bwMode="auto">
            <a:xfrm>
              <a:off x="10104" y="10278"/>
              <a:ext cx="137" cy="138"/>
            </a:xfrm>
            <a:prstGeom prst="ellipse">
              <a:avLst/>
            </a:prstGeom>
            <a:solidFill>
              <a:srgbClr val="FF0000"/>
            </a:solidFill>
            <a:ln w="9525">
              <a:solidFill>
                <a:srgbClr val="FF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9523" name="Line 247"/>
          <p:cNvSpPr>
            <a:spLocks noChangeShapeType="1"/>
          </p:cNvSpPr>
          <p:nvPr/>
        </p:nvSpPr>
        <p:spPr bwMode="auto">
          <a:xfrm flipH="1">
            <a:off x="3259138" y="3413125"/>
            <a:ext cx="304800" cy="381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24" name="Oval 248"/>
          <p:cNvSpPr>
            <a:spLocks noChangeArrowheads="1"/>
          </p:cNvSpPr>
          <p:nvPr/>
        </p:nvSpPr>
        <p:spPr bwMode="auto">
          <a:xfrm>
            <a:off x="4735513" y="5311775"/>
            <a:ext cx="1065212" cy="234950"/>
          </a:xfrm>
          <a:prstGeom prst="ellipse">
            <a:avLst/>
          </a:prstGeom>
          <a:solidFill>
            <a:srgbClr val="C0C0C0"/>
          </a:solidFill>
          <a:ln w="12700">
            <a:solidFill>
              <a:srgbClr val="80808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525" name="Line 249"/>
          <p:cNvSpPr>
            <a:spLocks noChangeShapeType="1"/>
          </p:cNvSpPr>
          <p:nvPr/>
        </p:nvSpPr>
        <p:spPr bwMode="auto">
          <a:xfrm>
            <a:off x="4735513" y="5292725"/>
            <a:ext cx="1587" cy="1460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6" name="Line 250"/>
          <p:cNvSpPr>
            <a:spLocks noChangeShapeType="1"/>
          </p:cNvSpPr>
          <p:nvPr/>
        </p:nvSpPr>
        <p:spPr bwMode="auto">
          <a:xfrm>
            <a:off x="5800725" y="5292725"/>
            <a:ext cx="0" cy="14605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7" name="Rectangle 251"/>
          <p:cNvSpPr>
            <a:spLocks noChangeArrowheads="1"/>
          </p:cNvSpPr>
          <p:nvPr/>
        </p:nvSpPr>
        <p:spPr bwMode="auto">
          <a:xfrm>
            <a:off x="4735513" y="5292725"/>
            <a:ext cx="252412" cy="142875"/>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19528" name="Rectangle 252"/>
          <p:cNvSpPr>
            <a:spLocks noChangeArrowheads="1"/>
          </p:cNvSpPr>
          <p:nvPr/>
        </p:nvSpPr>
        <p:spPr bwMode="auto">
          <a:xfrm>
            <a:off x="5478463" y="5283200"/>
            <a:ext cx="322262" cy="142875"/>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19529" name="Oval 253"/>
          <p:cNvSpPr>
            <a:spLocks noChangeArrowheads="1"/>
          </p:cNvSpPr>
          <p:nvPr/>
        </p:nvSpPr>
        <p:spPr bwMode="auto">
          <a:xfrm>
            <a:off x="4716463" y="5124450"/>
            <a:ext cx="1063625" cy="273050"/>
          </a:xfrm>
          <a:prstGeom prst="ellipse">
            <a:avLst/>
          </a:prstGeom>
          <a:solidFill>
            <a:srgbClr val="C0C0C0"/>
          </a:solidFill>
          <a:ln w="12700">
            <a:solidFill>
              <a:srgbClr val="80808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9530" name="Group 254"/>
          <p:cNvGrpSpPr>
            <a:grpSpLocks/>
          </p:cNvGrpSpPr>
          <p:nvPr/>
        </p:nvGrpSpPr>
        <p:grpSpPr bwMode="auto">
          <a:xfrm>
            <a:off x="4983163" y="5184775"/>
            <a:ext cx="527050" cy="158750"/>
            <a:chOff x="2848" y="848"/>
            <a:chExt cx="140" cy="98"/>
          </a:xfrm>
        </p:grpSpPr>
        <p:sp>
          <p:nvSpPr>
            <p:cNvPr id="19743" name="Line 255"/>
            <p:cNvSpPr>
              <a:spLocks noChangeShapeType="1"/>
            </p:cNvSpPr>
            <p:nvPr/>
          </p:nvSpPr>
          <p:spPr bwMode="auto">
            <a:xfrm flipV="1">
              <a:off x="2848" y="848"/>
              <a:ext cx="50" cy="2"/>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44" name="Line 256"/>
            <p:cNvSpPr>
              <a:spLocks noChangeShapeType="1"/>
            </p:cNvSpPr>
            <p:nvPr/>
          </p:nvSpPr>
          <p:spPr bwMode="auto">
            <a:xfrm>
              <a:off x="2944" y="946"/>
              <a:ext cx="44" cy="0"/>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45" name="Line 257"/>
            <p:cNvSpPr>
              <a:spLocks noChangeShapeType="1"/>
            </p:cNvSpPr>
            <p:nvPr/>
          </p:nvSpPr>
          <p:spPr bwMode="auto">
            <a:xfrm>
              <a:off x="2894" y="850"/>
              <a:ext cx="52" cy="96"/>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9531" name="Group 258"/>
          <p:cNvGrpSpPr>
            <a:grpSpLocks/>
          </p:cNvGrpSpPr>
          <p:nvPr/>
        </p:nvGrpSpPr>
        <p:grpSpPr bwMode="auto">
          <a:xfrm flipV="1">
            <a:off x="4983163" y="5181600"/>
            <a:ext cx="527050" cy="160338"/>
            <a:chOff x="2848" y="848"/>
            <a:chExt cx="140" cy="98"/>
          </a:xfrm>
        </p:grpSpPr>
        <p:sp>
          <p:nvSpPr>
            <p:cNvPr id="19740" name="Line 259"/>
            <p:cNvSpPr>
              <a:spLocks noChangeShapeType="1"/>
            </p:cNvSpPr>
            <p:nvPr/>
          </p:nvSpPr>
          <p:spPr bwMode="auto">
            <a:xfrm flipV="1">
              <a:off x="2848" y="848"/>
              <a:ext cx="50" cy="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41" name="Line 260"/>
            <p:cNvSpPr>
              <a:spLocks noChangeShapeType="1"/>
            </p:cNvSpPr>
            <p:nvPr/>
          </p:nvSpPr>
          <p:spPr bwMode="auto">
            <a:xfrm>
              <a:off x="2944" y="946"/>
              <a:ext cx="44" cy="0"/>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42" name="Line 261"/>
            <p:cNvSpPr>
              <a:spLocks noChangeShapeType="1"/>
            </p:cNvSpPr>
            <p:nvPr/>
          </p:nvSpPr>
          <p:spPr bwMode="auto">
            <a:xfrm>
              <a:off x="2894" y="850"/>
              <a:ext cx="52" cy="9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9532" name="Group 262"/>
          <p:cNvGrpSpPr>
            <a:grpSpLocks/>
          </p:cNvGrpSpPr>
          <p:nvPr/>
        </p:nvGrpSpPr>
        <p:grpSpPr bwMode="auto">
          <a:xfrm rot="7844936">
            <a:off x="4983163" y="5313363"/>
            <a:ext cx="322262" cy="239712"/>
            <a:chOff x="11283" y="10423"/>
            <a:chExt cx="475" cy="374"/>
          </a:xfrm>
        </p:grpSpPr>
        <p:sp>
          <p:nvSpPr>
            <p:cNvPr id="19733" name="Rectangle 263"/>
            <p:cNvSpPr>
              <a:spLocks noChangeArrowheads="1"/>
            </p:cNvSpPr>
            <p:nvPr/>
          </p:nvSpPr>
          <p:spPr bwMode="auto">
            <a:xfrm>
              <a:off x="11283" y="10423"/>
              <a:ext cx="475" cy="374"/>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734" name="Line 264"/>
            <p:cNvSpPr>
              <a:spLocks noChangeShapeType="1"/>
            </p:cNvSpPr>
            <p:nvPr/>
          </p:nvSpPr>
          <p:spPr bwMode="auto">
            <a:xfrm>
              <a:off x="11686"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35" name="Line 265"/>
            <p:cNvSpPr>
              <a:spLocks noChangeShapeType="1"/>
            </p:cNvSpPr>
            <p:nvPr/>
          </p:nvSpPr>
          <p:spPr bwMode="auto">
            <a:xfrm>
              <a:off x="11621"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36" name="Line 266"/>
            <p:cNvSpPr>
              <a:spLocks noChangeShapeType="1"/>
            </p:cNvSpPr>
            <p:nvPr/>
          </p:nvSpPr>
          <p:spPr bwMode="auto">
            <a:xfrm>
              <a:off x="11556"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37" name="Line 267"/>
            <p:cNvSpPr>
              <a:spLocks noChangeShapeType="1"/>
            </p:cNvSpPr>
            <p:nvPr/>
          </p:nvSpPr>
          <p:spPr bwMode="auto">
            <a:xfrm>
              <a:off x="11491" y="10495"/>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38" name="Line 268"/>
            <p:cNvSpPr>
              <a:spLocks noChangeShapeType="1"/>
            </p:cNvSpPr>
            <p:nvPr/>
          </p:nvSpPr>
          <p:spPr bwMode="auto">
            <a:xfrm>
              <a:off x="11426" y="10495"/>
              <a:ext cx="2"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39" name="Line 269"/>
            <p:cNvSpPr>
              <a:spLocks noChangeShapeType="1"/>
            </p:cNvSpPr>
            <p:nvPr/>
          </p:nvSpPr>
          <p:spPr bwMode="auto">
            <a:xfrm>
              <a:off x="11360" y="10495"/>
              <a:ext cx="3"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533" name="Line 270"/>
          <p:cNvSpPr>
            <a:spLocks noChangeShapeType="1"/>
          </p:cNvSpPr>
          <p:nvPr/>
        </p:nvSpPr>
        <p:spPr bwMode="auto">
          <a:xfrm flipH="1" flipV="1">
            <a:off x="3800475" y="6175375"/>
            <a:ext cx="1981200" cy="190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34" name="Line 271"/>
          <p:cNvSpPr>
            <a:spLocks noChangeShapeType="1"/>
          </p:cNvSpPr>
          <p:nvPr/>
        </p:nvSpPr>
        <p:spPr bwMode="auto">
          <a:xfrm flipH="1">
            <a:off x="4419600" y="5527675"/>
            <a:ext cx="620713" cy="6572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35" name="Freeform 272"/>
          <p:cNvSpPr>
            <a:spLocks/>
          </p:cNvSpPr>
          <p:nvPr/>
        </p:nvSpPr>
        <p:spPr bwMode="auto">
          <a:xfrm>
            <a:off x="3171825" y="3279775"/>
            <a:ext cx="3305175" cy="2857500"/>
          </a:xfrm>
          <a:custGeom>
            <a:avLst/>
            <a:gdLst>
              <a:gd name="T0" fmla="*/ 0 w 5205"/>
              <a:gd name="T1" fmla="*/ 0 h 4500"/>
              <a:gd name="T2" fmla="*/ 0 w 5205"/>
              <a:gd name="T3" fmla="*/ 2147483646 h 4500"/>
              <a:gd name="T4" fmla="*/ 2147483646 w 5205"/>
              <a:gd name="T5" fmla="*/ 2147483646 h 4500"/>
              <a:gd name="T6" fmla="*/ 2147483646 w 5205"/>
              <a:gd name="T7" fmla="*/ 2147483646 h 4500"/>
              <a:gd name="T8" fmla="*/ 2147483646 w 5205"/>
              <a:gd name="T9" fmla="*/ 2147483646 h 4500"/>
              <a:gd name="T10" fmla="*/ 2147483646 w 5205"/>
              <a:gd name="T11" fmla="*/ 2147483646 h 4500"/>
              <a:gd name="T12" fmla="*/ 2147483646 w 5205"/>
              <a:gd name="T13" fmla="*/ 2147483646 h 4500"/>
              <a:gd name="T14" fmla="*/ 2147483646 w 5205"/>
              <a:gd name="T15" fmla="*/ 2147483646 h 4500"/>
              <a:gd name="T16" fmla="*/ 0 60000 65536"/>
              <a:gd name="T17" fmla="*/ 0 60000 65536"/>
              <a:gd name="T18" fmla="*/ 0 60000 65536"/>
              <a:gd name="T19" fmla="*/ 0 60000 65536"/>
              <a:gd name="T20" fmla="*/ 0 60000 65536"/>
              <a:gd name="T21" fmla="*/ 0 60000 65536"/>
              <a:gd name="T22" fmla="*/ 0 60000 65536"/>
              <a:gd name="T23" fmla="*/ 0 60000 65536"/>
              <a:gd name="T24" fmla="*/ 0 w 5205"/>
              <a:gd name="T25" fmla="*/ 0 h 4500"/>
              <a:gd name="T26" fmla="*/ 5205 w 5205"/>
              <a:gd name="T27" fmla="*/ 4500 h 45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05" h="4500">
                <a:moveTo>
                  <a:pt x="0" y="0"/>
                </a:moveTo>
                <a:lnTo>
                  <a:pt x="0" y="1320"/>
                </a:lnTo>
                <a:lnTo>
                  <a:pt x="1230" y="1350"/>
                </a:lnTo>
                <a:lnTo>
                  <a:pt x="495" y="2040"/>
                </a:lnTo>
                <a:lnTo>
                  <a:pt x="4515" y="2115"/>
                </a:lnTo>
                <a:lnTo>
                  <a:pt x="2220" y="4500"/>
                </a:lnTo>
                <a:lnTo>
                  <a:pt x="5205" y="4500"/>
                </a:lnTo>
                <a:lnTo>
                  <a:pt x="5205" y="3405"/>
                </a:lnTo>
              </a:path>
            </a:pathLst>
          </a:custGeom>
          <a:noFill/>
          <a:ln w="3810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36" name="Oval 273"/>
          <p:cNvSpPr>
            <a:spLocks noChangeArrowheads="1"/>
          </p:cNvSpPr>
          <p:nvPr/>
        </p:nvSpPr>
        <p:spPr bwMode="auto">
          <a:xfrm>
            <a:off x="2974975" y="6111875"/>
            <a:ext cx="1062038" cy="234950"/>
          </a:xfrm>
          <a:prstGeom prst="ellipse">
            <a:avLst/>
          </a:prstGeom>
          <a:solidFill>
            <a:srgbClr val="C0C0C0"/>
          </a:solidFill>
          <a:ln w="12700">
            <a:solidFill>
              <a:srgbClr val="80808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537" name="Line 274"/>
          <p:cNvSpPr>
            <a:spLocks noChangeShapeType="1"/>
          </p:cNvSpPr>
          <p:nvPr/>
        </p:nvSpPr>
        <p:spPr bwMode="auto">
          <a:xfrm>
            <a:off x="2974975" y="6092825"/>
            <a:ext cx="0" cy="1444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38" name="Line 275"/>
          <p:cNvSpPr>
            <a:spLocks noChangeShapeType="1"/>
          </p:cNvSpPr>
          <p:nvPr/>
        </p:nvSpPr>
        <p:spPr bwMode="auto">
          <a:xfrm>
            <a:off x="4037013" y="6092825"/>
            <a:ext cx="1587" cy="14446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39" name="Rectangle 276"/>
          <p:cNvSpPr>
            <a:spLocks noChangeArrowheads="1"/>
          </p:cNvSpPr>
          <p:nvPr/>
        </p:nvSpPr>
        <p:spPr bwMode="auto">
          <a:xfrm>
            <a:off x="2974975" y="6092825"/>
            <a:ext cx="250825" cy="142875"/>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19540" name="Rectangle 277"/>
          <p:cNvSpPr>
            <a:spLocks noChangeArrowheads="1"/>
          </p:cNvSpPr>
          <p:nvPr/>
        </p:nvSpPr>
        <p:spPr bwMode="auto">
          <a:xfrm>
            <a:off x="3714750" y="6083300"/>
            <a:ext cx="322263" cy="142875"/>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19541" name="Oval 278"/>
          <p:cNvSpPr>
            <a:spLocks noChangeArrowheads="1"/>
          </p:cNvSpPr>
          <p:nvPr/>
        </p:nvSpPr>
        <p:spPr bwMode="auto">
          <a:xfrm>
            <a:off x="2963863" y="5924550"/>
            <a:ext cx="1063625" cy="273050"/>
          </a:xfrm>
          <a:prstGeom prst="ellipse">
            <a:avLst/>
          </a:prstGeom>
          <a:solidFill>
            <a:srgbClr val="C0C0C0"/>
          </a:solidFill>
          <a:ln w="12700">
            <a:solidFill>
              <a:srgbClr val="80808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9542" name="Group 279"/>
          <p:cNvGrpSpPr>
            <a:grpSpLocks/>
          </p:cNvGrpSpPr>
          <p:nvPr/>
        </p:nvGrpSpPr>
        <p:grpSpPr bwMode="auto">
          <a:xfrm>
            <a:off x="3221038" y="5984875"/>
            <a:ext cx="525462" cy="158750"/>
            <a:chOff x="2848" y="848"/>
            <a:chExt cx="140" cy="98"/>
          </a:xfrm>
        </p:grpSpPr>
        <p:sp>
          <p:nvSpPr>
            <p:cNvPr id="19730" name="Line 280"/>
            <p:cNvSpPr>
              <a:spLocks noChangeShapeType="1"/>
            </p:cNvSpPr>
            <p:nvPr/>
          </p:nvSpPr>
          <p:spPr bwMode="auto">
            <a:xfrm flipV="1">
              <a:off x="2848" y="848"/>
              <a:ext cx="50" cy="2"/>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31" name="Line 281"/>
            <p:cNvSpPr>
              <a:spLocks noChangeShapeType="1"/>
            </p:cNvSpPr>
            <p:nvPr/>
          </p:nvSpPr>
          <p:spPr bwMode="auto">
            <a:xfrm>
              <a:off x="2944" y="946"/>
              <a:ext cx="44" cy="0"/>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32" name="Line 282"/>
            <p:cNvSpPr>
              <a:spLocks noChangeShapeType="1"/>
            </p:cNvSpPr>
            <p:nvPr/>
          </p:nvSpPr>
          <p:spPr bwMode="auto">
            <a:xfrm>
              <a:off x="2894" y="850"/>
              <a:ext cx="52" cy="96"/>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9543" name="Group 283"/>
          <p:cNvGrpSpPr>
            <a:grpSpLocks/>
          </p:cNvGrpSpPr>
          <p:nvPr/>
        </p:nvGrpSpPr>
        <p:grpSpPr bwMode="auto">
          <a:xfrm flipV="1">
            <a:off x="3221038" y="5981700"/>
            <a:ext cx="525462" cy="158750"/>
            <a:chOff x="2848" y="848"/>
            <a:chExt cx="140" cy="98"/>
          </a:xfrm>
        </p:grpSpPr>
        <p:sp>
          <p:nvSpPr>
            <p:cNvPr id="19727" name="Line 284"/>
            <p:cNvSpPr>
              <a:spLocks noChangeShapeType="1"/>
            </p:cNvSpPr>
            <p:nvPr/>
          </p:nvSpPr>
          <p:spPr bwMode="auto">
            <a:xfrm flipV="1">
              <a:off x="2848" y="848"/>
              <a:ext cx="50" cy="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28" name="Line 285"/>
            <p:cNvSpPr>
              <a:spLocks noChangeShapeType="1"/>
            </p:cNvSpPr>
            <p:nvPr/>
          </p:nvSpPr>
          <p:spPr bwMode="auto">
            <a:xfrm>
              <a:off x="2944" y="946"/>
              <a:ext cx="44" cy="0"/>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29" name="Line 286"/>
            <p:cNvSpPr>
              <a:spLocks noChangeShapeType="1"/>
            </p:cNvSpPr>
            <p:nvPr/>
          </p:nvSpPr>
          <p:spPr bwMode="auto">
            <a:xfrm>
              <a:off x="2894" y="850"/>
              <a:ext cx="52" cy="9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9544" name="Group 287"/>
          <p:cNvGrpSpPr>
            <a:grpSpLocks/>
          </p:cNvGrpSpPr>
          <p:nvPr/>
        </p:nvGrpSpPr>
        <p:grpSpPr bwMode="auto">
          <a:xfrm>
            <a:off x="3038475" y="6051550"/>
            <a:ext cx="315913" cy="247650"/>
            <a:chOff x="11283" y="10423"/>
            <a:chExt cx="475" cy="374"/>
          </a:xfrm>
        </p:grpSpPr>
        <p:sp>
          <p:nvSpPr>
            <p:cNvPr id="19720" name="Rectangle 288"/>
            <p:cNvSpPr>
              <a:spLocks noChangeArrowheads="1"/>
            </p:cNvSpPr>
            <p:nvPr/>
          </p:nvSpPr>
          <p:spPr bwMode="auto">
            <a:xfrm>
              <a:off x="11283" y="10423"/>
              <a:ext cx="475" cy="374"/>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721" name="Line 289"/>
            <p:cNvSpPr>
              <a:spLocks noChangeShapeType="1"/>
            </p:cNvSpPr>
            <p:nvPr/>
          </p:nvSpPr>
          <p:spPr bwMode="auto">
            <a:xfrm>
              <a:off x="11686"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22" name="Line 290"/>
            <p:cNvSpPr>
              <a:spLocks noChangeShapeType="1"/>
            </p:cNvSpPr>
            <p:nvPr/>
          </p:nvSpPr>
          <p:spPr bwMode="auto">
            <a:xfrm>
              <a:off x="11621"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23" name="Line 291"/>
            <p:cNvSpPr>
              <a:spLocks noChangeShapeType="1"/>
            </p:cNvSpPr>
            <p:nvPr/>
          </p:nvSpPr>
          <p:spPr bwMode="auto">
            <a:xfrm>
              <a:off x="11556"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24" name="Line 292"/>
            <p:cNvSpPr>
              <a:spLocks noChangeShapeType="1"/>
            </p:cNvSpPr>
            <p:nvPr/>
          </p:nvSpPr>
          <p:spPr bwMode="auto">
            <a:xfrm>
              <a:off x="11491" y="10495"/>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25" name="Line 293"/>
            <p:cNvSpPr>
              <a:spLocks noChangeShapeType="1"/>
            </p:cNvSpPr>
            <p:nvPr/>
          </p:nvSpPr>
          <p:spPr bwMode="auto">
            <a:xfrm>
              <a:off x="11426" y="10495"/>
              <a:ext cx="2"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26" name="Line 294"/>
            <p:cNvSpPr>
              <a:spLocks noChangeShapeType="1"/>
            </p:cNvSpPr>
            <p:nvPr/>
          </p:nvSpPr>
          <p:spPr bwMode="auto">
            <a:xfrm>
              <a:off x="11360" y="10495"/>
              <a:ext cx="3"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545" name="Oval 295"/>
          <p:cNvSpPr>
            <a:spLocks noChangeArrowheads="1"/>
          </p:cNvSpPr>
          <p:nvPr/>
        </p:nvSpPr>
        <p:spPr bwMode="auto">
          <a:xfrm>
            <a:off x="2335213" y="5178425"/>
            <a:ext cx="1063625" cy="233363"/>
          </a:xfrm>
          <a:prstGeom prst="ellipse">
            <a:avLst/>
          </a:prstGeom>
          <a:solidFill>
            <a:srgbClr val="C0C0C0"/>
          </a:solidFill>
          <a:ln w="12700">
            <a:solidFill>
              <a:srgbClr val="80808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546" name="Line 296"/>
          <p:cNvSpPr>
            <a:spLocks noChangeShapeType="1"/>
          </p:cNvSpPr>
          <p:nvPr/>
        </p:nvSpPr>
        <p:spPr bwMode="auto">
          <a:xfrm>
            <a:off x="2335213" y="5159375"/>
            <a:ext cx="1587" cy="1444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47" name="Line 297"/>
          <p:cNvSpPr>
            <a:spLocks noChangeShapeType="1"/>
          </p:cNvSpPr>
          <p:nvPr/>
        </p:nvSpPr>
        <p:spPr bwMode="auto">
          <a:xfrm>
            <a:off x="3398838" y="5159375"/>
            <a:ext cx="0" cy="14446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48" name="Rectangle 298"/>
          <p:cNvSpPr>
            <a:spLocks noChangeArrowheads="1"/>
          </p:cNvSpPr>
          <p:nvPr/>
        </p:nvSpPr>
        <p:spPr bwMode="auto">
          <a:xfrm>
            <a:off x="2335213" y="5159375"/>
            <a:ext cx="252412" cy="141288"/>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19549" name="Rectangle 299"/>
          <p:cNvSpPr>
            <a:spLocks noChangeArrowheads="1"/>
          </p:cNvSpPr>
          <p:nvPr/>
        </p:nvSpPr>
        <p:spPr bwMode="auto">
          <a:xfrm>
            <a:off x="3076575" y="5149850"/>
            <a:ext cx="322263" cy="141288"/>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19550" name="Oval 300"/>
          <p:cNvSpPr>
            <a:spLocks noChangeArrowheads="1"/>
          </p:cNvSpPr>
          <p:nvPr/>
        </p:nvSpPr>
        <p:spPr bwMode="auto">
          <a:xfrm>
            <a:off x="2325688" y="4991100"/>
            <a:ext cx="1063625" cy="273050"/>
          </a:xfrm>
          <a:prstGeom prst="ellipse">
            <a:avLst/>
          </a:prstGeom>
          <a:solidFill>
            <a:srgbClr val="C0C0C0"/>
          </a:solidFill>
          <a:ln w="12700">
            <a:solidFill>
              <a:srgbClr val="80808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9551" name="Group 301"/>
          <p:cNvGrpSpPr>
            <a:grpSpLocks/>
          </p:cNvGrpSpPr>
          <p:nvPr/>
        </p:nvGrpSpPr>
        <p:grpSpPr bwMode="auto">
          <a:xfrm>
            <a:off x="2582863" y="5051425"/>
            <a:ext cx="525462" cy="158750"/>
            <a:chOff x="2848" y="848"/>
            <a:chExt cx="140" cy="98"/>
          </a:xfrm>
        </p:grpSpPr>
        <p:sp>
          <p:nvSpPr>
            <p:cNvPr id="19717" name="Line 302"/>
            <p:cNvSpPr>
              <a:spLocks noChangeShapeType="1"/>
            </p:cNvSpPr>
            <p:nvPr/>
          </p:nvSpPr>
          <p:spPr bwMode="auto">
            <a:xfrm flipV="1">
              <a:off x="2848" y="848"/>
              <a:ext cx="50" cy="2"/>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18" name="Line 303"/>
            <p:cNvSpPr>
              <a:spLocks noChangeShapeType="1"/>
            </p:cNvSpPr>
            <p:nvPr/>
          </p:nvSpPr>
          <p:spPr bwMode="auto">
            <a:xfrm>
              <a:off x="2944" y="946"/>
              <a:ext cx="44" cy="0"/>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19" name="Line 304"/>
            <p:cNvSpPr>
              <a:spLocks noChangeShapeType="1"/>
            </p:cNvSpPr>
            <p:nvPr/>
          </p:nvSpPr>
          <p:spPr bwMode="auto">
            <a:xfrm>
              <a:off x="2894" y="850"/>
              <a:ext cx="52" cy="96"/>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9552" name="Group 305"/>
          <p:cNvGrpSpPr>
            <a:grpSpLocks/>
          </p:cNvGrpSpPr>
          <p:nvPr/>
        </p:nvGrpSpPr>
        <p:grpSpPr bwMode="auto">
          <a:xfrm flipV="1">
            <a:off x="2582863" y="5048250"/>
            <a:ext cx="525462" cy="158750"/>
            <a:chOff x="2848" y="848"/>
            <a:chExt cx="140" cy="98"/>
          </a:xfrm>
        </p:grpSpPr>
        <p:sp>
          <p:nvSpPr>
            <p:cNvPr id="19714" name="Line 306"/>
            <p:cNvSpPr>
              <a:spLocks noChangeShapeType="1"/>
            </p:cNvSpPr>
            <p:nvPr/>
          </p:nvSpPr>
          <p:spPr bwMode="auto">
            <a:xfrm flipV="1">
              <a:off x="2848" y="848"/>
              <a:ext cx="50" cy="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15" name="Line 307"/>
            <p:cNvSpPr>
              <a:spLocks noChangeShapeType="1"/>
            </p:cNvSpPr>
            <p:nvPr/>
          </p:nvSpPr>
          <p:spPr bwMode="auto">
            <a:xfrm>
              <a:off x="2944" y="946"/>
              <a:ext cx="44" cy="0"/>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16" name="Line 308"/>
            <p:cNvSpPr>
              <a:spLocks noChangeShapeType="1"/>
            </p:cNvSpPr>
            <p:nvPr/>
          </p:nvSpPr>
          <p:spPr bwMode="auto">
            <a:xfrm>
              <a:off x="2894" y="850"/>
              <a:ext cx="52" cy="9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9553" name="Line 309"/>
          <p:cNvSpPr>
            <a:spLocks noChangeShapeType="1"/>
          </p:cNvSpPr>
          <p:nvPr/>
        </p:nvSpPr>
        <p:spPr bwMode="auto">
          <a:xfrm flipH="1">
            <a:off x="1695450" y="5375275"/>
            <a:ext cx="868363" cy="8112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9554" name="Group 310"/>
          <p:cNvGrpSpPr>
            <a:grpSpLocks/>
          </p:cNvGrpSpPr>
          <p:nvPr/>
        </p:nvGrpSpPr>
        <p:grpSpPr bwMode="auto">
          <a:xfrm rot="8027572">
            <a:off x="2678113" y="4979988"/>
            <a:ext cx="322262" cy="239712"/>
            <a:chOff x="11283" y="10423"/>
            <a:chExt cx="475" cy="374"/>
          </a:xfrm>
        </p:grpSpPr>
        <p:sp>
          <p:nvSpPr>
            <p:cNvPr id="19707" name="Rectangle 311"/>
            <p:cNvSpPr>
              <a:spLocks noChangeArrowheads="1"/>
            </p:cNvSpPr>
            <p:nvPr/>
          </p:nvSpPr>
          <p:spPr bwMode="auto">
            <a:xfrm>
              <a:off x="11283" y="10423"/>
              <a:ext cx="475" cy="374"/>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708" name="Line 312"/>
            <p:cNvSpPr>
              <a:spLocks noChangeShapeType="1"/>
            </p:cNvSpPr>
            <p:nvPr/>
          </p:nvSpPr>
          <p:spPr bwMode="auto">
            <a:xfrm>
              <a:off x="11686"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09" name="Line 313"/>
            <p:cNvSpPr>
              <a:spLocks noChangeShapeType="1"/>
            </p:cNvSpPr>
            <p:nvPr/>
          </p:nvSpPr>
          <p:spPr bwMode="auto">
            <a:xfrm>
              <a:off x="11621"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10" name="Line 314"/>
            <p:cNvSpPr>
              <a:spLocks noChangeShapeType="1"/>
            </p:cNvSpPr>
            <p:nvPr/>
          </p:nvSpPr>
          <p:spPr bwMode="auto">
            <a:xfrm>
              <a:off x="11556"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11" name="Line 315"/>
            <p:cNvSpPr>
              <a:spLocks noChangeShapeType="1"/>
            </p:cNvSpPr>
            <p:nvPr/>
          </p:nvSpPr>
          <p:spPr bwMode="auto">
            <a:xfrm>
              <a:off x="11491" y="10495"/>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12" name="Line 316"/>
            <p:cNvSpPr>
              <a:spLocks noChangeShapeType="1"/>
            </p:cNvSpPr>
            <p:nvPr/>
          </p:nvSpPr>
          <p:spPr bwMode="auto">
            <a:xfrm>
              <a:off x="11426" y="10495"/>
              <a:ext cx="2"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13" name="Line 317"/>
            <p:cNvSpPr>
              <a:spLocks noChangeShapeType="1"/>
            </p:cNvSpPr>
            <p:nvPr/>
          </p:nvSpPr>
          <p:spPr bwMode="auto">
            <a:xfrm>
              <a:off x="11360" y="10495"/>
              <a:ext cx="3"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555" name="Freeform 318"/>
          <p:cNvSpPr>
            <a:spLocks/>
          </p:cNvSpPr>
          <p:nvPr/>
        </p:nvSpPr>
        <p:spPr bwMode="auto">
          <a:xfrm>
            <a:off x="1533525" y="3317875"/>
            <a:ext cx="5067300" cy="2933700"/>
          </a:xfrm>
          <a:custGeom>
            <a:avLst/>
            <a:gdLst>
              <a:gd name="T0" fmla="*/ 2147483646 w 7980"/>
              <a:gd name="T1" fmla="*/ 2147483646 h 4620"/>
              <a:gd name="T2" fmla="*/ 2147483646 w 7980"/>
              <a:gd name="T3" fmla="*/ 2147483646 h 4620"/>
              <a:gd name="T4" fmla="*/ 0 w 7980"/>
              <a:gd name="T5" fmla="*/ 2147483646 h 4620"/>
              <a:gd name="T6" fmla="*/ 2147483646 w 7980"/>
              <a:gd name="T7" fmla="*/ 2147483646 h 4620"/>
              <a:gd name="T8" fmla="*/ 2147483646 w 7980"/>
              <a:gd name="T9" fmla="*/ 2147483646 h 4620"/>
              <a:gd name="T10" fmla="*/ 2147483646 w 7980"/>
              <a:gd name="T11" fmla="*/ 0 h 4620"/>
              <a:gd name="T12" fmla="*/ 0 60000 65536"/>
              <a:gd name="T13" fmla="*/ 0 60000 65536"/>
              <a:gd name="T14" fmla="*/ 0 60000 65536"/>
              <a:gd name="T15" fmla="*/ 0 60000 65536"/>
              <a:gd name="T16" fmla="*/ 0 60000 65536"/>
              <a:gd name="T17" fmla="*/ 0 60000 65536"/>
              <a:gd name="T18" fmla="*/ 0 w 7980"/>
              <a:gd name="T19" fmla="*/ 0 h 4620"/>
              <a:gd name="T20" fmla="*/ 7980 w 7980"/>
              <a:gd name="T21" fmla="*/ 4620 h 4620"/>
            </a:gdLst>
            <a:ahLst/>
            <a:cxnLst>
              <a:cxn ang="T12">
                <a:pos x="T0" y="T1"/>
              </a:cxn>
              <a:cxn ang="T13">
                <a:pos x="T2" y="T3"/>
              </a:cxn>
              <a:cxn ang="T14">
                <a:pos x="T4" y="T5"/>
              </a:cxn>
              <a:cxn ang="T15">
                <a:pos x="T6" y="T7"/>
              </a:cxn>
              <a:cxn ang="T16">
                <a:pos x="T8" y="T9"/>
              </a:cxn>
              <a:cxn ang="T17">
                <a:pos x="T10" y="T11"/>
              </a:cxn>
            </a:cxnLst>
            <a:rect l="T18" t="T19" r="T20" b="T21"/>
            <a:pathLst>
              <a:path w="7980" h="4620">
                <a:moveTo>
                  <a:pt x="7965" y="3420"/>
                </a:moveTo>
                <a:lnTo>
                  <a:pt x="7980" y="4620"/>
                </a:lnTo>
                <a:lnTo>
                  <a:pt x="0" y="4605"/>
                </a:lnTo>
                <a:lnTo>
                  <a:pt x="3315" y="1485"/>
                </a:lnTo>
                <a:lnTo>
                  <a:pt x="2355" y="1455"/>
                </a:lnTo>
                <a:lnTo>
                  <a:pt x="2355" y="0"/>
                </a:lnTo>
              </a:path>
            </a:pathLst>
          </a:custGeom>
          <a:noFill/>
          <a:ln w="38100" cmpd="sng">
            <a:solidFill>
              <a:srgbClr val="FF00FF"/>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56" name="Freeform 319"/>
          <p:cNvSpPr>
            <a:spLocks/>
          </p:cNvSpPr>
          <p:nvPr/>
        </p:nvSpPr>
        <p:spPr bwMode="auto">
          <a:xfrm>
            <a:off x="1133475" y="3413125"/>
            <a:ext cx="5743575" cy="2886075"/>
          </a:xfrm>
          <a:custGeom>
            <a:avLst/>
            <a:gdLst>
              <a:gd name="T0" fmla="*/ 0 w 9045"/>
              <a:gd name="T1" fmla="*/ 2147483646 h 4545"/>
              <a:gd name="T2" fmla="*/ 0 w 9045"/>
              <a:gd name="T3" fmla="*/ 2147483646 h 4545"/>
              <a:gd name="T4" fmla="*/ 2147483646 w 9045"/>
              <a:gd name="T5" fmla="*/ 2147483646 h 4545"/>
              <a:gd name="T6" fmla="*/ 2147483646 w 9045"/>
              <a:gd name="T7" fmla="*/ 2147483646 h 4545"/>
              <a:gd name="T8" fmla="*/ 2147483646 w 9045"/>
              <a:gd name="T9" fmla="*/ 2147483646 h 4545"/>
              <a:gd name="T10" fmla="*/ 2147483646 w 9045"/>
              <a:gd name="T11" fmla="*/ 2147483646 h 4545"/>
              <a:gd name="T12" fmla="*/ 2147483646 w 9045"/>
              <a:gd name="T13" fmla="*/ 2147483646 h 4545"/>
              <a:gd name="T14" fmla="*/ 2147483646 w 9045"/>
              <a:gd name="T15" fmla="*/ 0 h 4545"/>
              <a:gd name="T16" fmla="*/ 0 60000 65536"/>
              <a:gd name="T17" fmla="*/ 0 60000 65536"/>
              <a:gd name="T18" fmla="*/ 0 60000 65536"/>
              <a:gd name="T19" fmla="*/ 0 60000 65536"/>
              <a:gd name="T20" fmla="*/ 0 60000 65536"/>
              <a:gd name="T21" fmla="*/ 0 60000 65536"/>
              <a:gd name="T22" fmla="*/ 0 60000 65536"/>
              <a:gd name="T23" fmla="*/ 0 60000 65536"/>
              <a:gd name="T24" fmla="*/ 0 w 9045"/>
              <a:gd name="T25" fmla="*/ 0 h 4545"/>
              <a:gd name="T26" fmla="*/ 9045 w 9045"/>
              <a:gd name="T27" fmla="*/ 4545 h 45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45" h="4545">
                <a:moveTo>
                  <a:pt x="0" y="2880"/>
                </a:moveTo>
                <a:lnTo>
                  <a:pt x="0" y="4530"/>
                </a:lnTo>
                <a:lnTo>
                  <a:pt x="885" y="4545"/>
                </a:lnTo>
                <a:lnTo>
                  <a:pt x="3510" y="2010"/>
                </a:lnTo>
                <a:lnTo>
                  <a:pt x="7140" y="2055"/>
                </a:lnTo>
                <a:lnTo>
                  <a:pt x="8145" y="1020"/>
                </a:lnTo>
                <a:lnTo>
                  <a:pt x="9045" y="1020"/>
                </a:lnTo>
                <a:lnTo>
                  <a:pt x="9015" y="0"/>
                </a:lnTo>
              </a:path>
            </a:pathLst>
          </a:custGeom>
          <a:noFill/>
          <a:ln w="38100" cmpd="sng">
            <a:solidFill>
              <a:srgbClr val="0000FF"/>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57" name="Freeform 320"/>
          <p:cNvSpPr>
            <a:spLocks/>
          </p:cNvSpPr>
          <p:nvPr/>
        </p:nvSpPr>
        <p:spPr bwMode="auto">
          <a:xfrm>
            <a:off x="1257300" y="3460750"/>
            <a:ext cx="5791200" cy="2667000"/>
          </a:xfrm>
          <a:custGeom>
            <a:avLst/>
            <a:gdLst>
              <a:gd name="T0" fmla="*/ 0 w 9120"/>
              <a:gd name="T1" fmla="*/ 2147483646 h 4201"/>
              <a:gd name="T2" fmla="*/ 0 w 9120"/>
              <a:gd name="T3" fmla="*/ 2147483646 h 4201"/>
              <a:gd name="T4" fmla="*/ 2147483646 w 9120"/>
              <a:gd name="T5" fmla="*/ 2147483646 h 4201"/>
              <a:gd name="T6" fmla="*/ 2147483646 w 9120"/>
              <a:gd name="T7" fmla="*/ 2147483646 h 4201"/>
              <a:gd name="T8" fmla="*/ 2147483646 w 9120"/>
              <a:gd name="T9" fmla="*/ 2147483646 h 4201"/>
              <a:gd name="T10" fmla="*/ 2147483646 w 9120"/>
              <a:gd name="T11" fmla="*/ 0 h 4201"/>
              <a:gd name="T12" fmla="*/ 0 60000 65536"/>
              <a:gd name="T13" fmla="*/ 0 60000 65536"/>
              <a:gd name="T14" fmla="*/ 0 60000 65536"/>
              <a:gd name="T15" fmla="*/ 0 60000 65536"/>
              <a:gd name="T16" fmla="*/ 0 60000 65536"/>
              <a:gd name="T17" fmla="*/ 0 60000 65536"/>
              <a:gd name="T18" fmla="*/ 0 w 9120"/>
              <a:gd name="T19" fmla="*/ 0 h 4201"/>
              <a:gd name="T20" fmla="*/ 9120 w 9120"/>
              <a:gd name="T21" fmla="*/ 4201 h 4201"/>
            </a:gdLst>
            <a:ahLst/>
            <a:cxnLst>
              <a:cxn ang="T12">
                <a:pos x="T0" y="T1"/>
              </a:cxn>
              <a:cxn ang="T13">
                <a:pos x="T2" y="T3"/>
              </a:cxn>
              <a:cxn ang="T14">
                <a:pos x="T4" y="T5"/>
              </a:cxn>
              <a:cxn ang="T15">
                <a:pos x="T6" y="T7"/>
              </a:cxn>
              <a:cxn ang="T16">
                <a:pos x="T8" y="T9"/>
              </a:cxn>
              <a:cxn ang="T17">
                <a:pos x="T10" y="T11"/>
              </a:cxn>
            </a:cxnLst>
            <a:rect l="T18" t="T19" r="T20" b="T21"/>
            <a:pathLst>
              <a:path w="9120" h="4201">
                <a:moveTo>
                  <a:pt x="0" y="2821"/>
                </a:moveTo>
                <a:lnTo>
                  <a:pt x="0" y="4201"/>
                </a:lnTo>
                <a:lnTo>
                  <a:pt x="4890" y="4201"/>
                </a:lnTo>
                <a:lnTo>
                  <a:pt x="8055" y="1051"/>
                </a:lnTo>
                <a:lnTo>
                  <a:pt x="9120" y="1080"/>
                </a:lnTo>
                <a:lnTo>
                  <a:pt x="9105" y="0"/>
                </a:lnTo>
              </a:path>
            </a:pathLst>
          </a:custGeom>
          <a:noFill/>
          <a:ln w="38100" cmpd="sng">
            <a:solidFill>
              <a:srgbClr val="00FF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9558" name="Group 321"/>
          <p:cNvGrpSpPr>
            <a:grpSpLocks/>
          </p:cNvGrpSpPr>
          <p:nvPr/>
        </p:nvGrpSpPr>
        <p:grpSpPr bwMode="auto">
          <a:xfrm>
            <a:off x="1087438" y="5213350"/>
            <a:ext cx="90487" cy="271463"/>
            <a:chOff x="10104" y="10005"/>
            <a:chExt cx="137" cy="411"/>
          </a:xfrm>
        </p:grpSpPr>
        <p:sp>
          <p:nvSpPr>
            <p:cNvPr id="19705" name="Oval 322"/>
            <p:cNvSpPr>
              <a:spLocks noChangeArrowheads="1"/>
            </p:cNvSpPr>
            <p:nvPr/>
          </p:nvSpPr>
          <p:spPr bwMode="auto">
            <a:xfrm>
              <a:off x="10104" y="10005"/>
              <a:ext cx="137" cy="13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706" name="Oval 323"/>
            <p:cNvSpPr>
              <a:spLocks noChangeArrowheads="1"/>
            </p:cNvSpPr>
            <p:nvPr/>
          </p:nvSpPr>
          <p:spPr bwMode="auto">
            <a:xfrm>
              <a:off x="10104" y="10278"/>
              <a:ext cx="137" cy="13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19559" name="Group 324"/>
          <p:cNvGrpSpPr>
            <a:grpSpLocks/>
          </p:cNvGrpSpPr>
          <p:nvPr/>
        </p:nvGrpSpPr>
        <p:grpSpPr bwMode="auto">
          <a:xfrm>
            <a:off x="6543675" y="5449888"/>
            <a:ext cx="92075" cy="271462"/>
            <a:chOff x="10104" y="10005"/>
            <a:chExt cx="137" cy="411"/>
          </a:xfrm>
        </p:grpSpPr>
        <p:sp>
          <p:nvSpPr>
            <p:cNvPr id="19703" name="Oval 325"/>
            <p:cNvSpPr>
              <a:spLocks noChangeArrowheads="1"/>
            </p:cNvSpPr>
            <p:nvPr/>
          </p:nvSpPr>
          <p:spPr bwMode="auto">
            <a:xfrm>
              <a:off x="10104" y="10005"/>
              <a:ext cx="137" cy="138"/>
            </a:xfrm>
            <a:prstGeom prst="ellipse">
              <a:avLst/>
            </a:pr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704" name="Oval 326"/>
            <p:cNvSpPr>
              <a:spLocks noChangeArrowheads="1"/>
            </p:cNvSpPr>
            <p:nvPr/>
          </p:nvSpPr>
          <p:spPr bwMode="auto">
            <a:xfrm>
              <a:off x="10104" y="10278"/>
              <a:ext cx="137" cy="138"/>
            </a:xfrm>
            <a:prstGeom prst="ellipse">
              <a:avLst/>
            </a:pr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19560" name="Group 327"/>
          <p:cNvGrpSpPr>
            <a:grpSpLocks/>
          </p:cNvGrpSpPr>
          <p:nvPr/>
        </p:nvGrpSpPr>
        <p:grpSpPr bwMode="auto">
          <a:xfrm>
            <a:off x="6991350" y="3392488"/>
            <a:ext cx="90488" cy="271462"/>
            <a:chOff x="10104" y="10005"/>
            <a:chExt cx="137" cy="411"/>
          </a:xfrm>
        </p:grpSpPr>
        <p:sp>
          <p:nvSpPr>
            <p:cNvPr id="19701" name="Oval 328"/>
            <p:cNvSpPr>
              <a:spLocks noChangeArrowheads="1"/>
            </p:cNvSpPr>
            <p:nvPr/>
          </p:nvSpPr>
          <p:spPr bwMode="auto">
            <a:xfrm>
              <a:off x="10104" y="10005"/>
              <a:ext cx="137" cy="138"/>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702" name="Oval 329"/>
            <p:cNvSpPr>
              <a:spLocks noChangeArrowheads="1"/>
            </p:cNvSpPr>
            <p:nvPr/>
          </p:nvSpPr>
          <p:spPr bwMode="auto">
            <a:xfrm>
              <a:off x="10104" y="10278"/>
              <a:ext cx="137" cy="138"/>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9561" name="Rectangle 334"/>
          <p:cNvSpPr>
            <a:spLocks noGrp="1" noChangeArrowheads="1"/>
          </p:cNvSpPr>
          <p:nvPr>
            <p:ph type="title"/>
          </p:nvPr>
        </p:nvSpPr>
        <p:spPr>
          <a:xfrm>
            <a:off x="330200" y="179388"/>
            <a:ext cx="7772400" cy="873125"/>
          </a:xfrm>
        </p:spPr>
        <p:txBody>
          <a:bodyPr/>
          <a:lstStyle/>
          <a:p>
            <a:r>
              <a:rPr lang="en-US" altLang="zh-CN" sz="3200" smtClean="0">
                <a:ea typeface="MS PGothic" panose="020B0600070205080204" pitchFamily="34" charset="-128"/>
              </a:rPr>
              <a:t>Causes/costs of congestion: scenario 3</a:t>
            </a:r>
            <a:r>
              <a:rPr lang="en-US" altLang="zh-CN" smtClean="0">
                <a:ea typeface="MS PGothic" panose="020B0600070205080204" pitchFamily="34" charset="-128"/>
              </a:rPr>
              <a:t> </a:t>
            </a:r>
          </a:p>
        </p:txBody>
      </p:sp>
      <p:sp>
        <p:nvSpPr>
          <p:cNvPr id="19562" name="Text Box 335"/>
          <p:cNvSpPr txBox="1">
            <a:spLocks noChangeArrowheads="1"/>
          </p:cNvSpPr>
          <p:nvPr/>
        </p:nvSpPr>
        <p:spPr bwMode="auto">
          <a:xfrm>
            <a:off x="6735763" y="3055938"/>
            <a:ext cx="73501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solidFill>
                  <a:schemeClr val="tx2"/>
                </a:solidFill>
                <a:ea typeface="MS PGothic" panose="020B0600070205080204" pitchFamily="34" charset="-128"/>
              </a:rPr>
              <a:t>Host B</a:t>
            </a:r>
          </a:p>
        </p:txBody>
      </p:sp>
      <p:sp>
        <p:nvSpPr>
          <p:cNvPr id="19563" name="Text Box 336"/>
          <p:cNvSpPr txBox="1">
            <a:spLocks noChangeArrowheads="1"/>
          </p:cNvSpPr>
          <p:nvPr/>
        </p:nvSpPr>
        <p:spPr bwMode="auto">
          <a:xfrm>
            <a:off x="6188075" y="5116513"/>
            <a:ext cx="735013"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solidFill>
                  <a:schemeClr val="tx2"/>
                </a:solidFill>
                <a:ea typeface="MS PGothic" panose="020B0600070205080204" pitchFamily="34" charset="-128"/>
              </a:rPr>
              <a:t>Host C</a:t>
            </a:r>
          </a:p>
        </p:txBody>
      </p:sp>
      <p:sp>
        <p:nvSpPr>
          <p:cNvPr id="19564" name="Text Box 337"/>
          <p:cNvSpPr txBox="1">
            <a:spLocks noChangeArrowheads="1"/>
          </p:cNvSpPr>
          <p:nvPr/>
        </p:nvSpPr>
        <p:spPr bwMode="auto">
          <a:xfrm>
            <a:off x="750888" y="4873625"/>
            <a:ext cx="73501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solidFill>
                  <a:schemeClr val="tx2"/>
                </a:solidFill>
                <a:ea typeface="MS PGothic" panose="020B0600070205080204" pitchFamily="34" charset="-128"/>
              </a:rPr>
              <a:t>Host D</a:t>
            </a:r>
          </a:p>
        </p:txBody>
      </p:sp>
      <p:sp>
        <p:nvSpPr>
          <p:cNvPr id="19565" name="Text Box 338"/>
          <p:cNvSpPr txBox="1">
            <a:spLocks noChangeArrowheads="1"/>
          </p:cNvSpPr>
          <p:nvPr/>
        </p:nvSpPr>
        <p:spPr bwMode="auto">
          <a:xfrm>
            <a:off x="3536950" y="2911475"/>
            <a:ext cx="1881188"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FF0000"/>
                </a:solidFill>
                <a:latin typeface="Symbol" panose="05050102010706020507" pitchFamily="18" charset="2"/>
                <a:ea typeface="MS PGothic" panose="020B0600070205080204" pitchFamily="34" charset="-128"/>
              </a:rPr>
              <a:t>l</a:t>
            </a:r>
            <a:r>
              <a:rPr lang="en-US" altLang="zh-CN" sz="2000" baseline="-25000">
                <a:solidFill>
                  <a:srgbClr val="FF0000"/>
                </a:solidFill>
                <a:ea typeface="MS PGothic" panose="020B0600070205080204" pitchFamily="34" charset="-128"/>
              </a:rPr>
              <a:t>in</a:t>
            </a:r>
            <a:r>
              <a:rPr lang="en-US" altLang="zh-CN" sz="1600" baseline="-25000">
                <a:solidFill>
                  <a:srgbClr val="FF0000"/>
                </a:solidFill>
                <a:ea typeface="MS PGothic" panose="020B0600070205080204" pitchFamily="34" charset="-128"/>
              </a:rPr>
              <a:t> </a:t>
            </a:r>
            <a:r>
              <a:rPr lang="en-US" altLang="zh-CN" sz="1600">
                <a:solidFill>
                  <a:srgbClr val="FF0000"/>
                </a:solidFill>
                <a:ea typeface="MS PGothic" panose="020B0600070205080204" pitchFamily="34" charset="-128"/>
              </a:rPr>
              <a:t>: original data</a:t>
            </a:r>
            <a:endParaRPr lang="en-US" altLang="zh-CN" sz="1600">
              <a:solidFill>
                <a:schemeClr val="tx2"/>
              </a:solidFill>
              <a:latin typeface="Comic Sans MS" panose="030F0702030302020204" pitchFamily="66" charset="0"/>
              <a:ea typeface="MS PGothic" panose="020B0600070205080204" pitchFamily="34" charset="-128"/>
            </a:endParaRPr>
          </a:p>
        </p:txBody>
      </p:sp>
      <p:sp>
        <p:nvSpPr>
          <p:cNvPr id="19566" name="Line 340"/>
          <p:cNvSpPr>
            <a:spLocks noChangeShapeType="1"/>
          </p:cNvSpPr>
          <p:nvPr/>
        </p:nvSpPr>
        <p:spPr bwMode="auto">
          <a:xfrm>
            <a:off x="5013325" y="3479800"/>
            <a:ext cx="339725" cy="0"/>
          </a:xfrm>
          <a:prstGeom prst="line">
            <a:avLst/>
          </a:prstGeom>
          <a:noFill/>
          <a:ln w="38100">
            <a:solidFill>
              <a:srgbClr val="FFFF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67" name="Text Box 341"/>
          <p:cNvSpPr txBox="1">
            <a:spLocks noChangeArrowheads="1"/>
          </p:cNvSpPr>
          <p:nvPr/>
        </p:nvSpPr>
        <p:spPr bwMode="auto">
          <a:xfrm>
            <a:off x="3419475" y="3240088"/>
            <a:ext cx="2349500"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en-US" altLang="zh-CN" sz="2000">
                <a:solidFill>
                  <a:srgbClr val="FF0000"/>
                </a:solidFill>
                <a:latin typeface="Symbol" panose="05050102010706020507" pitchFamily="18" charset="2"/>
                <a:ea typeface="MS PGothic" panose="020B0600070205080204" pitchFamily="34" charset="-128"/>
              </a:rPr>
              <a:t>l</a:t>
            </a:r>
            <a:r>
              <a:rPr lang="en-US" altLang="zh-CN" sz="2000">
                <a:solidFill>
                  <a:srgbClr val="FF0000"/>
                </a:solidFill>
                <a:ea typeface="MS PGothic" panose="020B0600070205080204" pitchFamily="34" charset="-128"/>
              </a:rPr>
              <a:t>'</a:t>
            </a:r>
            <a:r>
              <a:rPr lang="en-US" altLang="zh-CN" sz="2000" baseline="-25000">
                <a:solidFill>
                  <a:srgbClr val="FF0000"/>
                </a:solidFill>
                <a:ea typeface="MS PGothic" panose="020B0600070205080204" pitchFamily="34" charset="-128"/>
              </a:rPr>
              <a:t>in</a:t>
            </a:r>
            <a:r>
              <a:rPr lang="en-US" altLang="zh-CN">
                <a:solidFill>
                  <a:srgbClr val="FF0000"/>
                </a:solidFill>
                <a:ea typeface="MS PGothic" panose="020B0600070205080204" pitchFamily="34" charset="-128"/>
              </a:rPr>
              <a:t>:</a:t>
            </a:r>
            <a:r>
              <a:rPr lang="en-US" altLang="zh-CN" sz="1400">
                <a:solidFill>
                  <a:srgbClr val="FF0000"/>
                </a:solidFill>
                <a:ea typeface="MS PGothic" panose="020B0600070205080204" pitchFamily="34" charset="-128"/>
              </a:rPr>
              <a:t> </a:t>
            </a:r>
            <a:r>
              <a:rPr lang="en-US" altLang="zh-CN" sz="1600">
                <a:solidFill>
                  <a:srgbClr val="FF0000"/>
                </a:solidFill>
                <a:ea typeface="MS PGothic" panose="020B0600070205080204" pitchFamily="34" charset="-128"/>
              </a:rPr>
              <a:t>original data, </a:t>
            </a:r>
            <a:r>
              <a:rPr lang="en-US" altLang="zh-CN" sz="1600" i="1">
                <a:solidFill>
                  <a:srgbClr val="FF0000"/>
                </a:solidFill>
                <a:ea typeface="MS PGothic" panose="020B0600070205080204" pitchFamily="34" charset="-128"/>
              </a:rPr>
              <a:t>plus</a:t>
            </a:r>
            <a:r>
              <a:rPr lang="en-US" altLang="zh-CN" sz="1600">
                <a:solidFill>
                  <a:srgbClr val="FF0000"/>
                </a:solidFill>
                <a:ea typeface="MS PGothic" panose="020B0600070205080204" pitchFamily="34" charset="-128"/>
              </a:rPr>
              <a:t> retransmitted data</a:t>
            </a:r>
            <a:endParaRPr lang="en-US" altLang="zh-CN" sz="1600">
              <a:solidFill>
                <a:schemeClr val="tx2"/>
              </a:solidFill>
              <a:latin typeface="Comic Sans MS" panose="030F0702030302020204" pitchFamily="66" charset="0"/>
              <a:ea typeface="MS PGothic" panose="020B0600070205080204" pitchFamily="34" charset="-128"/>
            </a:endParaRPr>
          </a:p>
        </p:txBody>
      </p:sp>
      <p:sp>
        <p:nvSpPr>
          <p:cNvPr id="205156" name="Rectangle 356"/>
          <p:cNvSpPr>
            <a:spLocks noChangeArrowheads="1"/>
          </p:cNvSpPr>
          <p:nvPr/>
        </p:nvSpPr>
        <p:spPr bwMode="auto">
          <a:xfrm>
            <a:off x="4270375" y="1778000"/>
            <a:ext cx="46561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spcBef>
                <a:spcPct val="20000"/>
              </a:spcBef>
              <a:buClr>
                <a:srgbClr val="000099"/>
              </a:buClr>
              <a:buSzPct val="65000"/>
              <a:buFont typeface="Wingdings" panose="05000000000000000000" pitchFamily="2" charset="2"/>
              <a:buNone/>
            </a:pPr>
            <a:r>
              <a:rPr lang="en-US" altLang="zh-CN" sz="2800" u="sng">
                <a:solidFill>
                  <a:srgbClr val="CC0000"/>
                </a:solidFill>
                <a:latin typeface="Gill Sans MT" panose="020B0502020104020203" pitchFamily="34" charset="0"/>
                <a:ea typeface="MS PGothic" panose="020B0600070205080204" pitchFamily="34" charset="-128"/>
              </a:rPr>
              <a:t>A:</a:t>
            </a:r>
            <a:r>
              <a:rPr lang="en-US" altLang="zh-CN" sz="2400">
                <a:solidFill>
                  <a:srgbClr val="FF0000"/>
                </a:solidFill>
                <a:latin typeface="Gill Sans MT" panose="020B0502020104020203" pitchFamily="34" charset="0"/>
                <a:ea typeface="MS PGothic" panose="020B0600070205080204" pitchFamily="34" charset="-128"/>
              </a:rPr>
              <a:t> </a:t>
            </a:r>
            <a:r>
              <a:rPr lang="en-US" altLang="zh-CN" sz="2000">
                <a:latin typeface="Gill Sans MT" panose="020B0502020104020203" pitchFamily="34" charset="0"/>
                <a:ea typeface="MS PGothic" panose="020B0600070205080204" pitchFamily="34" charset="-128"/>
              </a:rPr>
              <a:t>as red  </a:t>
            </a:r>
            <a:r>
              <a:rPr lang="en-US" altLang="zh-CN" sz="2000">
                <a:solidFill>
                  <a:srgbClr val="CC0000"/>
                </a:solidFill>
                <a:latin typeface="Symbol" panose="05050102010706020507" pitchFamily="18" charset="2"/>
                <a:ea typeface="MS PGothic" panose="020B0600070205080204" pitchFamily="34" charset="-128"/>
              </a:rPr>
              <a:t>l</a:t>
            </a:r>
            <a:r>
              <a:rPr lang="en-US" altLang="zh-CN" sz="2000" baseline="-25000">
                <a:solidFill>
                  <a:srgbClr val="CC0000"/>
                </a:solidFill>
                <a:latin typeface="Gill Sans MT" panose="020B0502020104020203" pitchFamily="34" charset="0"/>
                <a:ea typeface="MS PGothic" panose="020B0600070205080204" pitchFamily="34" charset="-128"/>
              </a:rPr>
              <a:t>in</a:t>
            </a:r>
            <a:r>
              <a:rPr lang="ja-JP" altLang="en-US" sz="2000" baseline="30000">
                <a:solidFill>
                  <a:srgbClr val="CC0000"/>
                </a:solidFill>
                <a:latin typeface="Gill Sans MT" panose="020B0502020104020203" pitchFamily="34" charset="0"/>
                <a:ea typeface="MS PGothic" panose="020B0600070205080204" pitchFamily="34" charset="-128"/>
              </a:rPr>
              <a:t>’</a:t>
            </a:r>
            <a:r>
              <a:rPr lang="en-US" altLang="ja-JP" sz="2000">
                <a:latin typeface="Gill Sans MT" panose="020B0502020104020203" pitchFamily="34" charset="0"/>
                <a:ea typeface="MS PGothic" panose="020B0600070205080204" pitchFamily="34" charset="-128"/>
              </a:rPr>
              <a:t> increases, all arriving blue pkts at upper queue are dropped, blue throughput </a:t>
            </a:r>
            <a:r>
              <a:rPr lang="en-US" altLang="ja-JP" sz="2000">
                <a:latin typeface="Wingdings 3" panose="05040102010807070707" pitchFamily="18" charset="2"/>
                <a:ea typeface="MS PGothic" panose="020B0600070205080204" pitchFamily="34" charset="-128"/>
              </a:rPr>
              <a:t>g</a:t>
            </a:r>
            <a:r>
              <a:rPr lang="en-US" altLang="ja-JP" sz="2000">
                <a:latin typeface="Gill Sans MT" panose="020B0502020104020203" pitchFamily="34" charset="0"/>
                <a:ea typeface="MS PGothic" panose="020B0600070205080204" pitchFamily="34" charset="-128"/>
              </a:rPr>
              <a:t> 0</a:t>
            </a:r>
            <a:endParaRPr lang="en-US" altLang="zh-CN" sz="2000">
              <a:latin typeface="Gill Sans MT" panose="020B0502020104020203" pitchFamily="34" charset="0"/>
              <a:ea typeface="MS PGothic" panose="020B0600070205080204" pitchFamily="34" charset="-128"/>
            </a:endParaRPr>
          </a:p>
        </p:txBody>
      </p:sp>
      <p:grpSp>
        <p:nvGrpSpPr>
          <p:cNvPr id="19569" name="Group 358"/>
          <p:cNvGrpSpPr>
            <a:grpSpLocks/>
          </p:cNvGrpSpPr>
          <p:nvPr/>
        </p:nvGrpSpPr>
        <p:grpSpPr bwMode="auto">
          <a:xfrm>
            <a:off x="7429500" y="4146550"/>
            <a:ext cx="231775" cy="441325"/>
            <a:chOff x="4140" y="429"/>
            <a:chExt cx="1425" cy="2396"/>
          </a:xfrm>
        </p:grpSpPr>
        <p:sp>
          <p:nvSpPr>
            <p:cNvPr id="19669" name="Freeform 359"/>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70" name="Rectangle 360"/>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71" name="Freeform 361"/>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72" name="Freeform 362"/>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73" name="Rectangle 363"/>
            <p:cNvSpPr>
              <a:spLocks noChangeArrowheads="1"/>
            </p:cNvSpPr>
            <p:nvPr/>
          </p:nvSpPr>
          <p:spPr bwMode="auto">
            <a:xfrm>
              <a:off x="4208" y="696"/>
              <a:ext cx="595" cy="43"/>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9674" name="Group 364"/>
            <p:cNvGrpSpPr>
              <a:grpSpLocks/>
            </p:cNvGrpSpPr>
            <p:nvPr/>
          </p:nvGrpSpPr>
          <p:grpSpPr bwMode="auto">
            <a:xfrm>
              <a:off x="4749" y="668"/>
              <a:ext cx="581" cy="145"/>
              <a:chOff x="614" y="2568"/>
              <a:chExt cx="725" cy="139"/>
            </a:xfrm>
          </p:grpSpPr>
          <p:sp>
            <p:nvSpPr>
              <p:cNvPr id="19699" name="AutoShape 365"/>
              <p:cNvSpPr>
                <a:spLocks noChangeArrowheads="1"/>
              </p:cNvSpPr>
              <p:nvPr/>
            </p:nvSpPr>
            <p:spPr bwMode="auto">
              <a:xfrm>
                <a:off x="609" y="2570"/>
                <a:ext cx="731"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700" name="AutoShape 366"/>
              <p:cNvSpPr>
                <a:spLocks noChangeArrowheads="1"/>
              </p:cNvSpPr>
              <p:nvPr/>
            </p:nvSpPr>
            <p:spPr bwMode="auto">
              <a:xfrm>
                <a:off x="621" y="2587"/>
                <a:ext cx="70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9675" name="Rectangle 367"/>
            <p:cNvSpPr>
              <a:spLocks noChangeArrowheads="1"/>
            </p:cNvSpPr>
            <p:nvPr/>
          </p:nvSpPr>
          <p:spPr bwMode="auto">
            <a:xfrm>
              <a:off x="4228" y="1015"/>
              <a:ext cx="595" cy="52"/>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9676" name="Group 368"/>
            <p:cNvGrpSpPr>
              <a:grpSpLocks/>
            </p:cNvGrpSpPr>
            <p:nvPr/>
          </p:nvGrpSpPr>
          <p:grpSpPr bwMode="auto">
            <a:xfrm>
              <a:off x="4747" y="994"/>
              <a:ext cx="581" cy="134"/>
              <a:chOff x="614" y="2568"/>
              <a:chExt cx="725" cy="139"/>
            </a:xfrm>
          </p:grpSpPr>
          <p:sp>
            <p:nvSpPr>
              <p:cNvPr id="19697" name="AutoShape 369"/>
              <p:cNvSpPr>
                <a:spLocks noChangeArrowheads="1"/>
              </p:cNvSpPr>
              <p:nvPr/>
            </p:nvSpPr>
            <p:spPr bwMode="auto">
              <a:xfrm>
                <a:off x="612" y="2572"/>
                <a:ext cx="731"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98" name="AutoShape 370"/>
              <p:cNvSpPr>
                <a:spLocks noChangeArrowheads="1"/>
              </p:cNvSpPr>
              <p:nvPr/>
            </p:nvSpPr>
            <p:spPr bwMode="auto">
              <a:xfrm>
                <a:off x="624" y="2590"/>
                <a:ext cx="706" cy="9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9677" name="Rectangle 371"/>
            <p:cNvSpPr>
              <a:spLocks noChangeArrowheads="1"/>
            </p:cNvSpPr>
            <p:nvPr/>
          </p:nvSpPr>
          <p:spPr bwMode="auto">
            <a:xfrm>
              <a:off x="4218" y="1360"/>
              <a:ext cx="595" cy="43"/>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78" name="Rectangle 372"/>
            <p:cNvSpPr>
              <a:spLocks noChangeArrowheads="1"/>
            </p:cNvSpPr>
            <p:nvPr/>
          </p:nvSpPr>
          <p:spPr bwMode="auto">
            <a:xfrm>
              <a:off x="4228" y="1653"/>
              <a:ext cx="595" cy="52"/>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9679" name="Group 373"/>
            <p:cNvGrpSpPr>
              <a:grpSpLocks/>
            </p:cNvGrpSpPr>
            <p:nvPr/>
          </p:nvGrpSpPr>
          <p:grpSpPr bwMode="auto">
            <a:xfrm>
              <a:off x="4735" y="1627"/>
              <a:ext cx="582" cy="151"/>
              <a:chOff x="614" y="2568"/>
              <a:chExt cx="725" cy="139"/>
            </a:xfrm>
          </p:grpSpPr>
          <p:sp>
            <p:nvSpPr>
              <p:cNvPr id="19695" name="AutoShape 374"/>
              <p:cNvSpPr>
                <a:spLocks noChangeArrowheads="1"/>
              </p:cNvSpPr>
              <p:nvPr/>
            </p:nvSpPr>
            <p:spPr bwMode="auto">
              <a:xfrm>
                <a:off x="614" y="2568"/>
                <a:ext cx="730" cy="15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96" name="AutoShape 375"/>
              <p:cNvSpPr>
                <a:spLocks noChangeArrowheads="1"/>
              </p:cNvSpPr>
              <p:nvPr/>
            </p:nvSpPr>
            <p:spPr bwMode="auto">
              <a:xfrm>
                <a:off x="627" y="2584"/>
                <a:ext cx="70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9680" name="Freeform 376"/>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9681" name="Group 377"/>
            <p:cNvGrpSpPr>
              <a:grpSpLocks/>
            </p:cNvGrpSpPr>
            <p:nvPr/>
          </p:nvGrpSpPr>
          <p:grpSpPr bwMode="auto">
            <a:xfrm>
              <a:off x="4739" y="1327"/>
              <a:ext cx="582" cy="139"/>
              <a:chOff x="614" y="2568"/>
              <a:chExt cx="725" cy="139"/>
            </a:xfrm>
          </p:grpSpPr>
          <p:sp>
            <p:nvSpPr>
              <p:cNvPr id="19693" name="AutoShape 378"/>
              <p:cNvSpPr>
                <a:spLocks noChangeArrowheads="1"/>
              </p:cNvSpPr>
              <p:nvPr/>
            </p:nvSpPr>
            <p:spPr bwMode="auto">
              <a:xfrm>
                <a:off x="609" y="2566"/>
                <a:ext cx="730"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94" name="AutoShape 379"/>
              <p:cNvSpPr>
                <a:spLocks noChangeArrowheads="1"/>
              </p:cNvSpPr>
              <p:nvPr/>
            </p:nvSpPr>
            <p:spPr bwMode="auto">
              <a:xfrm>
                <a:off x="622" y="2584"/>
                <a:ext cx="705"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9682" name="Rectangle 380"/>
            <p:cNvSpPr>
              <a:spLocks noChangeArrowheads="1"/>
            </p:cNvSpPr>
            <p:nvPr/>
          </p:nvSpPr>
          <p:spPr bwMode="auto">
            <a:xfrm>
              <a:off x="5253" y="429"/>
              <a:ext cx="68" cy="2293"/>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83" name="Freeform 381"/>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84" name="Freeform 382"/>
            <p:cNvSpPr>
              <a:spLocks/>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85" name="Oval 383"/>
            <p:cNvSpPr>
              <a:spLocks noChangeArrowheads="1"/>
            </p:cNvSpPr>
            <p:nvPr/>
          </p:nvSpPr>
          <p:spPr bwMode="auto">
            <a:xfrm>
              <a:off x="5516" y="2610"/>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86" name="Freeform 384"/>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87" name="AutoShape 385"/>
            <p:cNvSpPr>
              <a:spLocks noChangeArrowheads="1"/>
            </p:cNvSpPr>
            <p:nvPr/>
          </p:nvSpPr>
          <p:spPr bwMode="auto">
            <a:xfrm>
              <a:off x="4140" y="2678"/>
              <a:ext cx="1201" cy="147"/>
            </a:xfrm>
            <a:prstGeom prst="roundRect">
              <a:avLst>
                <a:gd name="adj" fmla="val 50000"/>
              </a:avLst>
            </a:prstGeom>
            <a:solidFill>
              <a:srgbClr val="DDDDDD"/>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88" name="AutoShape 386"/>
            <p:cNvSpPr>
              <a:spLocks noChangeArrowheads="1"/>
            </p:cNvSpPr>
            <p:nvPr/>
          </p:nvSpPr>
          <p:spPr bwMode="auto">
            <a:xfrm>
              <a:off x="4208" y="2713"/>
              <a:ext cx="1064"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89" name="Oval 387"/>
            <p:cNvSpPr>
              <a:spLocks noChangeArrowheads="1"/>
            </p:cNvSpPr>
            <p:nvPr/>
          </p:nvSpPr>
          <p:spPr bwMode="auto">
            <a:xfrm>
              <a:off x="4306" y="2385"/>
              <a:ext cx="156"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90" name="Oval 388"/>
            <p:cNvSpPr>
              <a:spLocks noChangeArrowheads="1"/>
            </p:cNvSpPr>
            <p:nvPr/>
          </p:nvSpPr>
          <p:spPr bwMode="auto">
            <a:xfrm>
              <a:off x="4482" y="2385"/>
              <a:ext cx="166" cy="138"/>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19691" name="Oval 389"/>
            <p:cNvSpPr>
              <a:spLocks noChangeArrowheads="1"/>
            </p:cNvSpPr>
            <p:nvPr/>
          </p:nvSpPr>
          <p:spPr bwMode="auto">
            <a:xfrm>
              <a:off x="4657" y="2377"/>
              <a:ext cx="166" cy="147"/>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92" name="Rectangle 390"/>
            <p:cNvSpPr>
              <a:spLocks noChangeArrowheads="1"/>
            </p:cNvSpPr>
            <p:nvPr/>
          </p:nvSpPr>
          <p:spPr bwMode="auto">
            <a:xfrm>
              <a:off x="5057" y="1834"/>
              <a:ext cx="88" cy="758"/>
            </a:xfrm>
            <a:prstGeom prst="rect">
              <a:avLst/>
            </a:prstGeom>
            <a:solidFill>
              <a:srgbClr val="292929"/>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19570" name="Group 391"/>
          <p:cNvGrpSpPr>
            <a:grpSpLocks/>
          </p:cNvGrpSpPr>
          <p:nvPr/>
        </p:nvGrpSpPr>
        <p:grpSpPr bwMode="auto">
          <a:xfrm>
            <a:off x="6950075" y="6003925"/>
            <a:ext cx="231775" cy="441325"/>
            <a:chOff x="4140" y="429"/>
            <a:chExt cx="1425" cy="2396"/>
          </a:xfrm>
        </p:grpSpPr>
        <p:sp>
          <p:nvSpPr>
            <p:cNvPr id="19637" name="Freeform 392"/>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38" name="Rectangle 393"/>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39" name="Freeform 394"/>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40" name="Freeform 395"/>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41" name="Rectangle 396"/>
            <p:cNvSpPr>
              <a:spLocks noChangeArrowheads="1"/>
            </p:cNvSpPr>
            <p:nvPr/>
          </p:nvSpPr>
          <p:spPr bwMode="auto">
            <a:xfrm>
              <a:off x="4208" y="696"/>
              <a:ext cx="595" cy="43"/>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9642" name="Group 397"/>
            <p:cNvGrpSpPr>
              <a:grpSpLocks/>
            </p:cNvGrpSpPr>
            <p:nvPr/>
          </p:nvGrpSpPr>
          <p:grpSpPr bwMode="auto">
            <a:xfrm>
              <a:off x="4749" y="668"/>
              <a:ext cx="581" cy="145"/>
              <a:chOff x="614" y="2568"/>
              <a:chExt cx="725" cy="139"/>
            </a:xfrm>
          </p:grpSpPr>
          <p:sp>
            <p:nvSpPr>
              <p:cNvPr id="19667" name="AutoShape 398"/>
              <p:cNvSpPr>
                <a:spLocks noChangeArrowheads="1"/>
              </p:cNvSpPr>
              <p:nvPr/>
            </p:nvSpPr>
            <p:spPr bwMode="auto">
              <a:xfrm>
                <a:off x="609" y="2570"/>
                <a:ext cx="731"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68" name="AutoShape 399"/>
              <p:cNvSpPr>
                <a:spLocks noChangeArrowheads="1"/>
              </p:cNvSpPr>
              <p:nvPr/>
            </p:nvSpPr>
            <p:spPr bwMode="auto">
              <a:xfrm>
                <a:off x="621" y="2587"/>
                <a:ext cx="70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9643" name="Rectangle 400"/>
            <p:cNvSpPr>
              <a:spLocks noChangeArrowheads="1"/>
            </p:cNvSpPr>
            <p:nvPr/>
          </p:nvSpPr>
          <p:spPr bwMode="auto">
            <a:xfrm>
              <a:off x="4228" y="1015"/>
              <a:ext cx="595" cy="52"/>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9644" name="Group 401"/>
            <p:cNvGrpSpPr>
              <a:grpSpLocks/>
            </p:cNvGrpSpPr>
            <p:nvPr/>
          </p:nvGrpSpPr>
          <p:grpSpPr bwMode="auto">
            <a:xfrm>
              <a:off x="4747" y="994"/>
              <a:ext cx="581" cy="134"/>
              <a:chOff x="614" y="2568"/>
              <a:chExt cx="725" cy="139"/>
            </a:xfrm>
          </p:grpSpPr>
          <p:sp>
            <p:nvSpPr>
              <p:cNvPr id="19665" name="AutoShape 402"/>
              <p:cNvSpPr>
                <a:spLocks noChangeArrowheads="1"/>
              </p:cNvSpPr>
              <p:nvPr/>
            </p:nvSpPr>
            <p:spPr bwMode="auto">
              <a:xfrm>
                <a:off x="612" y="2572"/>
                <a:ext cx="731"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66" name="AutoShape 403"/>
              <p:cNvSpPr>
                <a:spLocks noChangeArrowheads="1"/>
              </p:cNvSpPr>
              <p:nvPr/>
            </p:nvSpPr>
            <p:spPr bwMode="auto">
              <a:xfrm>
                <a:off x="624" y="2590"/>
                <a:ext cx="706" cy="9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9645" name="Rectangle 404"/>
            <p:cNvSpPr>
              <a:spLocks noChangeArrowheads="1"/>
            </p:cNvSpPr>
            <p:nvPr/>
          </p:nvSpPr>
          <p:spPr bwMode="auto">
            <a:xfrm>
              <a:off x="4218" y="1360"/>
              <a:ext cx="595" cy="43"/>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46" name="Rectangle 405"/>
            <p:cNvSpPr>
              <a:spLocks noChangeArrowheads="1"/>
            </p:cNvSpPr>
            <p:nvPr/>
          </p:nvSpPr>
          <p:spPr bwMode="auto">
            <a:xfrm>
              <a:off x="4228" y="1653"/>
              <a:ext cx="595" cy="52"/>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9647" name="Group 406"/>
            <p:cNvGrpSpPr>
              <a:grpSpLocks/>
            </p:cNvGrpSpPr>
            <p:nvPr/>
          </p:nvGrpSpPr>
          <p:grpSpPr bwMode="auto">
            <a:xfrm>
              <a:off x="4735" y="1627"/>
              <a:ext cx="582" cy="151"/>
              <a:chOff x="614" y="2568"/>
              <a:chExt cx="725" cy="139"/>
            </a:xfrm>
          </p:grpSpPr>
          <p:sp>
            <p:nvSpPr>
              <p:cNvPr id="19663" name="AutoShape 407"/>
              <p:cNvSpPr>
                <a:spLocks noChangeArrowheads="1"/>
              </p:cNvSpPr>
              <p:nvPr/>
            </p:nvSpPr>
            <p:spPr bwMode="auto">
              <a:xfrm>
                <a:off x="614" y="2568"/>
                <a:ext cx="730" cy="15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64" name="AutoShape 408"/>
              <p:cNvSpPr>
                <a:spLocks noChangeArrowheads="1"/>
              </p:cNvSpPr>
              <p:nvPr/>
            </p:nvSpPr>
            <p:spPr bwMode="auto">
              <a:xfrm>
                <a:off x="627" y="2584"/>
                <a:ext cx="70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9648" name="Freeform 409"/>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9649" name="Group 410"/>
            <p:cNvGrpSpPr>
              <a:grpSpLocks/>
            </p:cNvGrpSpPr>
            <p:nvPr/>
          </p:nvGrpSpPr>
          <p:grpSpPr bwMode="auto">
            <a:xfrm>
              <a:off x="4739" y="1327"/>
              <a:ext cx="582" cy="139"/>
              <a:chOff x="614" y="2568"/>
              <a:chExt cx="725" cy="139"/>
            </a:xfrm>
          </p:grpSpPr>
          <p:sp>
            <p:nvSpPr>
              <p:cNvPr id="19661" name="AutoShape 411"/>
              <p:cNvSpPr>
                <a:spLocks noChangeArrowheads="1"/>
              </p:cNvSpPr>
              <p:nvPr/>
            </p:nvSpPr>
            <p:spPr bwMode="auto">
              <a:xfrm>
                <a:off x="609" y="2566"/>
                <a:ext cx="730"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62" name="AutoShape 412"/>
              <p:cNvSpPr>
                <a:spLocks noChangeArrowheads="1"/>
              </p:cNvSpPr>
              <p:nvPr/>
            </p:nvSpPr>
            <p:spPr bwMode="auto">
              <a:xfrm>
                <a:off x="622" y="2584"/>
                <a:ext cx="705"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9650" name="Rectangle 413"/>
            <p:cNvSpPr>
              <a:spLocks noChangeArrowheads="1"/>
            </p:cNvSpPr>
            <p:nvPr/>
          </p:nvSpPr>
          <p:spPr bwMode="auto">
            <a:xfrm>
              <a:off x="5253" y="429"/>
              <a:ext cx="68" cy="2293"/>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51" name="Freeform 414"/>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52" name="Freeform 415"/>
            <p:cNvSpPr>
              <a:spLocks/>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53" name="Oval 416"/>
            <p:cNvSpPr>
              <a:spLocks noChangeArrowheads="1"/>
            </p:cNvSpPr>
            <p:nvPr/>
          </p:nvSpPr>
          <p:spPr bwMode="auto">
            <a:xfrm>
              <a:off x="5516" y="2610"/>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54" name="Freeform 417"/>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55" name="AutoShape 418"/>
            <p:cNvSpPr>
              <a:spLocks noChangeArrowheads="1"/>
            </p:cNvSpPr>
            <p:nvPr/>
          </p:nvSpPr>
          <p:spPr bwMode="auto">
            <a:xfrm>
              <a:off x="4140" y="2678"/>
              <a:ext cx="1201" cy="147"/>
            </a:xfrm>
            <a:prstGeom prst="roundRect">
              <a:avLst>
                <a:gd name="adj" fmla="val 50000"/>
              </a:avLst>
            </a:prstGeom>
            <a:solidFill>
              <a:srgbClr val="DDDDDD"/>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56" name="AutoShape 419"/>
            <p:cNvSpPr>
              <a:spLocks noChangeArrowheads="1"/>
            </p:cNvSpPr>
            <p:nvPr/>
          </p:nvSpPr>
          <p:spPr bwMode="auto">
            <a:xfrm>
              <a:off x="4208" y="2713"/>
              <a:ext cx="1064"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57" name="Oval 420"/>
            <p:cNvSpPr>
              <a:spLocks noChangeArrowheads="1"/>
            </p:cNvSpPr>
            <p:nvPr/>
          </p:nvSpPr>
          <p:spPr bwMode="auto">
            <a:xfrm>
              <a:off x="4306" y="2385"/>
              <a:ext cx="156"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58" name="Oval 421"/>
            <p:cNvSpPr>
              <a:spLocks noChangeArrowheads="1"/>
            </p:cNvSpPr>
            <p:nvPr/>
          </p:nvSpPr>
          <p:spPr bwMode="auto">
            <a:xfrm>
              <a:off x="4482" y="2385"/>
              <a:ext cx="166" cy="138"/>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19659" name="Oval 422"/>
            <p:cNvSpPr>
              <a:spLocks noChangeArrowheads="1"/>
            </p:cNvSpPr>
            <p:nvPr/>
          </p:nvSpPr>
          <p:spPr bwMode="auto">
            <a:xfrm>
              <a:off x="4657" y="2377"/>
              <a:ext cx="166" cy="147"/>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60" name="Rectangle 423"/>
            <p:cNvSpPr>
              <a:spLocks noChangeArrowheads="1"/>
            </p:cNvSpPr>
            <p:nvPr/>
          </p:nvSpPr>
          <p:spPr bwMode="auto">
            <a:xfrm>
              <a:off x="5057" y="1834"/>
              <a:ext cx="88" cy="758"/>
            </a:xfrm>
            <a:prstGeom prst="rect">
              <a:avLst/>
            </a:prstGeom>
            <a:solidFill>
              <a:srgbClr val="292929"/>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19571" name="Group 424"/>
          <p:cNvGrpSpPr>
            <a:grpSpLocks/>
          </p:cNvGrpSpPr>
          <p:nvPr/>
        </p:nvGrpSpPr>
        <p:grpSpPr bwMode="auto">
          <a:xfrm>
            <a:off x="396875" y="5840413"/>
            <a:ext cx="231775" cy="441325"/>
            <a:chOff x="4140" y="429"/>
            <a:chExt cx="1425" cy="2396"/>
          </a:xfrm>
        </p:grpSpPr>
        <p:sp>
          <p:nvSpPr>
            <p:cNvPr id="19605" name="Freeform 425"/>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06" name="Rectangle 426"/>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07" name="Freeform 427"/>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08" name="Freeform 428"/>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09" name="Rectangle 429"/>
            <p:cNvSpPr>
              <a:spLocks noChangeArrowheads="1"/>
            </p:cNvSpPr>
            <p:nvPr/>
          </p:nvSpPr>
          <p:spPr bwMode="auto">
            <a:xfrm>
              <a:off x="4208" y="696"/>
              <a:ext cx="595" cy="43"/>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9610" name="Group 430"/>
            <p:cNvGrpSpPr>
              <a:grpSpLocks/>
            </p:cNvGrpSpPr>
            <p:nvPr/>
          </p:nvGrpSpPr>
          <p:grpSpPr bwMode="auto">
            <a:xfrm>
              <a:off x="4749" y="668"/>
              <a:ext cx="581" cy="145"/>
              <a:chOff x="614" y="2568"/>
              <a:chExt cx="725" cy="139"/>
            </a:xfrm>
          </p:grpSpPr>
          <p:sp>
            <p:nvSpPr>
              <p:cNvPr id="19635" name="AutoShape 431"/>
              <p:cNvSpPr>
                <a:spLocks noChangeArrowheads="1"/>
              </p:cNvSpPr>
              <p:nvPr/>
            </p:nvSpPr>
            <p:spPr bwMode="auto">
              <a:xfrm>
                <a:off x="609" y="2570"/>
                <a:ext cx="731"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36" name="AutoShape 432"/>
              <p:cNvSpPr>
                <a:spLocks noChangeArrowheads="1"/>
              </p:cNvSpPr>
              <p:nvPr/>
            </p:nvSpPr>
            <p:spPr bwMode="auto">
              <a:xfrm>
                <a:off x="621" y="2587"/>
                <a:ext cx="70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9611" name="Rectangle 433"/>
            <p:cNvSpPr>
              <a:spLocks noChangeArrowheads="1"/>
            </p:cNvSpPr>
            <p:nvPr/>
          </p:nvSpPr>
          <p:spPr bwMode="auto">
            <a:xfrm>
              <a:off x="4228" y="1015"/>
              <a:ext cx="595" cy="52"/>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9612" name="Group 434"/>
            <p:cNvGrpSpPr>
              <a:grpSpLocks/>
            </p:cNvGrpSpPr>
            <p:nvPr/>
          </p:nvGrpSpPr>
          <p:grpSpPr bwMode="auto">
            <a:xfrm>
              <a:off x="4747" y="994"/>
              <a:ext cx="581" cy="134"/>
              <a:chOff x="614" y="2568"/>
              <a:chExt cx="725" cy="139"/>
            </a:xfrm>
          </p:grpSpPr>
          <p:sp>
            <p:nvSpPr>
              <p:cNvPr id="19633" name="AutoShape 435"/>
              <p:cNvSpPr>
                <a:spLocks noChangeArrowheads="1"/>
              </p:cNvSpPr>
              <p:nvPr/>
            </p:nvSpPr>
            <p:spPr bwMode="auto">
              <a:xfrm>
                <a:off x="612" y="2572"/>
                <a:ext cx="731"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34" name="AutoShape 436"/>
              <p:cNvSpPr>
                <a:spLocks noChangeArrowheads="1"/>
              </p:cNvSpPr>
              <p:nvPr/>
            </p:nvSpPr>
            <p:spPr bwMode="auto">
              <a:xfrm>
                <a:off x="624" y="2590"/>
                <a:ext cx="706" cy="9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9613" name="Rectangle 437"/>
            <p:cNvSpPr>
              <a:spLocks noChangeArrowheads="1"/>
            </p:cNvSpPr>
            <p:nvPr/>
          </p:nvSpPr>
          <p:spPr bwMode="auto">
            <a:xfrm>
              <a:off x="4218" y="1360"/>
              <a:ext cx="595" cy="43"/>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14" name="Rectangle 438"/>
            <p:cNvSpPr>
              <a:spLocks noChangeArrowheads="1"/>
            </p:cNvSpPr>
            <p:nvPr/>
          </p:nvSpPr>
          <p:spPr bwMode="auto">
            <a:xfrm>
              <a:off x="4228" y="1653"/>
              <a:ext cx="595" cy="52"/>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9615" name="Group 439"/>
            <p:cNvGrpSpPr>
              <a:grpSpLocks/>
            </p:cNvGrpSpPr>
            <p:nvPr/>
          </p:nvGrpSpPr>
          <p:grpSpPr bwMode="auto">
            <a:xfrm>
              <a:off x="4735" y="1627"/>
              <a:ext cx="582" cy="151"/>
              <a:chOff x="614" y="2568"/>
              <a:chExt cx="725" cy="139"/>
            </a:xfrm>
          </p:grpSpPr>
          <p:sp>
            <p:nvSpPr>
              <p:cNvPr id="19631" name="AutoShape 440"/>
              <p:cNvSpPr>
                <a:spLocks noChangeArrowheads="1"/>
              </p:cNvSpPr>
              <p:nvPr/>
            </p:nvSpPr>
            <p:spPr bwMode="auto">
              <a:xfrm>
                <a:off x="614" y="2568"/>
                <a:ext cx="730" cy="15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32" name="AutoShape 441"/>
              <p:cNvSpPr>
                <a:spLocks noChangeArrowheads="1"/>
              </p:cNvSpPr>
              <p:nvPr/>
            </p:nvSpPr>
            <p:spPr bwMode="auto">
              <a:xfrm>
                <a:off x="627" y="2584"/>
                <a:ext cx="70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9616" name="Freeform 442"/>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9617" name="Group 443"/>
            <p:cNvGrpSpPr>
              <a:grpSpLocks/>
            </p:cNvGrpSpPr>
            <p:nvPr/>
          </p:nvGrpSpPr>
          <p:grpSpPr bwMode="auto">
            <a:xfrm>
              <a:off x="4739" y="1327"/>
              <a:ext cx="582" cy="139"/>
              <a:chOff x="614" y="2568"/>
              <a:chExt cx="725" cy="139"/>
            </a:xfrm>
          </p:grpSpPr>
          <p:sp>
            <p:nvSpPr>
              <p:cNvPr id="19629" name="AutoShape 444"/>
              <p:cNvSpPr>
                <a:spLocks noChangeArrowheads="1"/>
              </p:cNvSpPr>
              <p:nvPr/>
            </p:nvSpPr>
            <p:spPr bwMode="auto">
              <a:xfrm>
                <a:off x="609" y="2566"/>
                <a:ext cx="730"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30" name="AutoShape 445"/>
              <p:cNvSpPr>
                <a:spLocks noChangeArrowheads="1"/>
              </p:cNvSpPr>
              <p:nvPr/>
            </p:nvSpPr>
            <p:spPr bwMode="auto">
              <a:xfrm>
                <a:off x="622" y="2584"/>
                <a:ext cx="705"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9618" name="Rectangle 446"/>
            <p:cNvSpPr>
              <a:spLocks noChangeArrowheads="1"/>
            </p:cNvSpPr>
            <p:nvPr/>
          </p:nvSpPr>
          <p:spPr bwMode="auto">
            <a:xfrm>
              <a:off x="5253" y="429"/>
              <a:ext cx="68" cy="2293"/>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19" name="Freeform 447"/>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20" name="Freeform 448"/>
            <p:cNvSpPr>
              <a:spLocks/>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21" name="Oval 449"/>
            <p:cNvSpPr>
              <a:spLocks noChangeArrowheads="1"/>
            </p:cNvSpPr>
            <p:nvPr/>
          </p:nvSpPr>
          <p:spPr bwMode="auto">
            <a:xfrm>
              <a:off x="5516" y="2610"/>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22" name="Freeform 450"/>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23" name="AutoShape 451"/>
            <p:cNvSpPr>
              <a:spLocks noChangeArrowheads="1"/>
            </p:cNvSpPr>
            <p:nvPr/>
          </p:nvSpPr>
          <p:spPr bwMode="auto">
            <a:xfrm>
              <a:off x="4140" y="2678"/>
              <a:ext cx="1201" cy="147"/>
            </a:xfrm>
            <a:prstGeom prst="roundRect">
              <a:avLst>
                <a:gd name="adj" fmla="val 50000"/>
              </a:avLst>
            </a:prstGeom>
            <a:solidFill>
              <a:srgbClr val="DDDDDD"/>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24" name="AutoShape 452"/>
            <p:cNvSpPr>
              <a:spLocks noChangeArrowheads="1"/>
            </p:cNvSpPr>
            <p:nvPr/>
          </p:nvSpPr>
          <p:spPr bwMode="auto">
            <a:xfrm>
              <a:off x="4208" y="2713"/>
              <a:ext cx="1064"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25" name="Oval 453"/>
            <p:cNvSpPr>
              <a:spLocks noChangeArrowheads="1"/>
            </p:cNvSpPr>
            <p:nvPr/>
          </p:nvSpPr>
          <p:spPr bwMode="auto">
            <a:xfrm>
              <a:off x="4306" y="2385"/>
              <a:ext cx="156"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26" name="Oval 454"/>
            <p:cNvSpPr>
              <a:spLocks noChangeArrowheads="1"/>
            </p:cNvSpPr>
            <p:nvPr/>
          </p:nvSpPr>
          <p:spPr bwMode="auto">
            <a:xfrm>
              <a:off x="4482" y="2385"/>
              <a:ext cx="166" cy="138"/>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19627" name="Oval 455"/>
            <p:cNvSpPr>
              <a:spLocks noChangeArrowheads="1"/>
            </p:cNvSpPr>
            <p:nvPr/>
          </p:nvSpPr>
          <p:spPr bwMode="auto">
            <a:xfrm>
              <a:off x="4657" y="2377"/>
              <a:ext cx="166" cy="147"/>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28" name="Rectangle 456"/>
            <p:cNvSpPr>
              <a:spLocks noChangeArrowheads="1"/>
            </p:cNvSpPr>
            <p:nvPr/>
          </p:nvSpPr>
          <p:spPr bwMode="auto">
            <a:xfrm>
              <a:off x="5057" y="1834"/>
              <a:ext cx="88" cy="758"/>
            </a:xfrm>
            <a:prstGeom prst="rect">
              <a:avLst/>
            </a:prstGeom>
            <a:solidFill>
              <a:srgbClr val="292929"/>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19572" name="Group 457"/>
          <p:cNvGrpSpPr>
            <a:grpSpLocks/>
          </p:cNvGrpSpPr>
          <p:nvPr/>
        </p:nvGrpSpPr>
        <p:grpSpPr bwMode="auto">
          <a:xfrm>
            <a:off x="2411413" y="3835400"/>
            <a:ext cx="231775" cy="441325"/>
            <a:chOff x="4140" y="429"/>
            <a:chExt cx="1425" cy="2396"/>
          </a:xfrm>
        </p:grpSpPr>
        <p:sp>
          <p:nvSpPr>
            <p:cNvPr id="19573" name="Freeform 458"/>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74" name="Rectangle 459"/>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575" name="Freeform 460"/>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76" name="Freeform 461"/>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77" name="Rectangle 462"/>
            <p:cNvSpPr>
              <a:spLocks noChangeArrowheads="1"/>
            </p:cNvSpPr>
            <p:nvPr/>
          </p:nvSpPr>
          <p:spPr bwMode="auto">
            <a:xfrm>
              <a:off x="4208" y="696"/>
              <a:ext cx="595" cy="43"/>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9578" name="Group 463"/>
            <p:cNvGrpSpPr>
              <a:grpSpLocks/>
            </p:cNvGrpSpPr>
            <p:nvPr/>
          </p:nvGrpSpPr>
          <p:grpSpPr bwMode="auto">
            <a:xfrm>
              <a:off x="4749" y="668"/>
              <a:ext cx="581" cy="145"/>
              <a:chOff x="614" y="2568"/>
              <a:chExt cx="725" cy="139"/>
            </a:xfrm>
          </p:grpSpPr>
          <p:sp>
            <p:nvSpPr>
              <p:cNvPr id="19603" name="AutoShape 464"/>
              <p:cNvSpPr>
                <a:spLocks noChangeArrowheads="1"/>
              </p:cNvSpPr>
              <p:nvPr/>
            </p:nvSpPr>
            <p:spPr bwMode="auto">
              <a:xfrm>
                <a:off x="609" y="2570"/>
                <a:ext cx="731"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04" name="AutoShape 465"/>
              <p:cNvSpPr>
                <a:spLocks noChangeArrowheads="1"/>
              </p:cNvSpPr>
              <p:nvPr/>
            </p:nvSpPr>
            <p:spPr bwMode="auto">
              <a:xfrm>
                <a:off x="621" y="2587"/>
                <a:ext cx="70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9579" name="Rectangle 466"/>
            <p:cNvSpPr>
              <a:spLocks noChangeArrowheads="1"/>
            </p:cNvSpPr>
            <p:nvPr/>
          </p:nvSpPr>
          <p:spPr bwMode="auto">
            <a:xfrm>
              <a:off x="4228" y="1015"/>
              <a:ext cx="595" cy="52"/>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9580" name="Group 467"/>
            <p:cNvGrpSpPr>
              <a:grpSpLocks/>
            </p:cNvGrpSpPr>
            <p:nvPr/>
          </p:nvGrpSpPr>
          <p:grpSpPr bwMode="auto">
            <a:xfrm>
              <a:off x="4747" y="994"/>
              <a:ext cx="581" cy="134"/>
              <a:chOff x="614" y="2568"/>
              <a:chExt cx="725" cy="139"/>
            </a:xfrm>
          </p:grpSpPr>
          <p:sp>
            <p:nvSpPr>
              <p:cNvPr id="19601" name="AutoShape 468"/>
              <p:cNvSpPr>
                <a:spLocks noChangeArrowheads="1"/>
              </p:cNvSpPr>
              <p:nvPr/>
            </p:nvSpPr>
            <p:spPr bwMode="auto">
              <a:xfrm>
                <a:off x="612" y="2572"/>
                <a:ext cx="731"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02" name="AutoShape 469"/>
              <p:cNvSpPr>
                <a:spLocks noChangeArrowheads="1"/>
              </p:cNvSpPr>
              <p:nvPr/>
            </p:nvSpPr>
            <p:spPr bwMode="auto">
              <a:xfrm>
                <a:off x="624" y="2590"/>
                <a:ext cx="706" cy="9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9581" name="Rectangle 470"/>
            <p:cNvSpPr>
              <a:spLocks noChangeArrowheads="1"/>
            </p:cNvSpPr>
            <p:nvPr/>
          </p:nvSpPr>
          <p:spPr bwMode="auto">
            <a:xfrm>
              <a:off x="4218" y="1360"/>
              <a:ext cx="595" cy="43"/>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582" name="Rectangle 471"/>
            <p:cNvSpPr>
              <a:spLocks noChangeArrowheads="1"/>
            </p:cNvSpPr>
            <p:nvPr/>
          </p:nvSpPr>
          <p:spPr bwMode="auto">
            <a:xfrm>
              <a:off x="4228" y="1653"/>
              <a:ext cx="595" cy="52"/>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9583" name="Group 472"/>
            <p:cNvGrpSpPr>
              <a:grpSpLocks/>
            </p:cNvGrpSpPr>
            <p:nvPr/>
          </p:nvGrpSpPr>
          <p:grpSpPr bwMode="auto">
            <a:xfrm>
              <a:off x="4735" y="1627"/>
              <a:ext cx="582" cy="151"/>
              <a:chOff x="614" y="2568"/>
              <a:chExt cx="725" cy="139"/>
            </a:xfrm>
          </p:grpSpPr>
          <p:sp>
            <p:nvSpPr>
              <p:cNvPr id="19599" name="AutoShape 473"/>
              <p:cNvSpPr>
                <a:spLocks noChangeArrowheads="1"/>
              </p:cNvSpPr>
              <p:nvPr/>
            </p:nvSpPr>
            <p:spPr bwMode="auto">
              <a:xfrm>
                <a:off x="614" y="2568"/>
                <a:ext cx="730" cy="15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600" name="AutoShape 474"/>
              <p:cNvSpPr>
                <a:spLocks noChangeArrowheads="1"/>
              </p:cNvSpPr>
              <p:nvPr/>
            </p:nvSpPr>
            <p:spPr bwMode="auto">
              <a:xfrm>
                <a:off x="627" y="2584"/>
                <a:ext cx="70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9584" name="Freeform 475"/>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9585" name="Group 476"/>
            <p:cNvGrpSpPr>
              <a:grpSpLocks/>
            </p:cNvGrpSpPr>
            <p:nvPr/>
          </p:nvGrpSpPr>
          <p:grpSpPr bwMode="auto">
            <a:xfrm>
              <a:off x="4739" y="1327"/>
              <a:ext cx="582" cy="139"/>
              <a:chOff x="614" y="2568"/>
              <a:chExt cx="725" cy="139"/>
            </a:xfrm>
          </p:grpSpPr>
          <p:sp>
            <p:nvSpPr>
              <p:cNvPr id="19597" name="AutoShape 477"/>
              <p:cNvSpPr>
                <a:spLocks noChangeArrowheads="1"/>
              </p:cNvSpPr>
              <p:nvPr/>
            </p:nvSpPr>
            <p:spPr bwMode="auto">
              <a:xfrm>
                <a:off x="609" y="2566"/>
                <a:ext cx="730"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598" name="AutoShape 478"/>
              <p:cNvSpPr>
                <a:spLocks noChangeArrowheads="1"/>
              </p:cNvSpPr>
              <p:nvPr/>
            </p:nvSpPr>
            <p:spPr bwMode="auto">
              <a:xfrm>
                <a:off x="622" y="2584"/>
                <a:ext cx="705"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9586" name="Rectangle 479"/>
            <p:cNvSpPr>
              <a:spLocks noChangeArrowheads="1"/>
            </p:cNvSpPr>
            <p:nvPr/>
          </p:nvSpPr>
          <p:spPr bwMode="auto">
            <a:xfrm>
              <a:off x="5253" y="429"/>
              <a:ext cx="68" cy="2293"/>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587" name="Freeform 480"/>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88" name="Freeform 481"/>
            <p:cNvSpPr>
              <a:spLocks/>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89" name="Oval 482"/>
            <p:cNvSpPr>
              <a:spLocks noChangeArrowheads="1"/>
            </p:cNvSpPr>
            <p:nvPr/>
          </p:nvSpPr>
          <p:spPr bwMode="auto">
            <a:xfrm>
              <a:off x="5516" y="2610"/>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590" name="Freeform 483"/>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91" name="AutoShape 484"/>
            <p:cNvSpPr>
              <a:spLocks noChangeArrowheads="1"/>
            </p:cNvSpPr>
            <p:nvPr/>
          </p:nvSpPr>
          <p:spPr bwMode="auto">
            <a:xfrm>
              <a:off x="4140" y="2678"/>
              <a:ext cx="1201" cy="147"/>
            </a:xfrm>
            <a:prstGeom prst="roundRect">
              <a:avLst>
                <a:gd name="adj" fmla="val 50000"/>
              </a:avLst>
            </a:prstGeom>
            <a:solidFill>
              <a:srgbClr val="DDDDDD"/>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592" name="AutoShape 485"/>
            <p:cNvSpPr>
              <a:spLocks noChangeArrowheads="1"/>
            </p:cNvSpPr>
            <p:nvPr/>
          </p:nvSpPr>
          <p:spPr bwMode="auto">
            <a:xfrm>
              <a:off x="4208" y="2713"/>
              <a:ext cx="1064"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593" name="Oval 486"/>
            <p:cNvSpPr>
              <a:spLocks noChangeArrowheads="1"/>
            </p:cNvSpPr>
            <p:nvPr/>
          </p:nvSpPr>
          <p:spPr bwMode="auto">
            <a:xfrm>
              <a:off x="4306" y="2385"/>
              <a:ext cx="156"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594" name="Oval 487"/>
            <p:cNvSpPr>
              <a:spLocks noChangeArrowheads="1"/>
            </p:cNvSpPr>
            <p:nvPr/>
          </p:nvSpPr>
          <p:spPr bwMode="auto">
            <a:xfrm>
              <a:off x="4482" y="2385"/>
              <a:ext cx="166" cy="138"/>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19595" name="Oval 488"/>
            <p:cNvSpPr>
              <a:spLocks noChangeArrowheads="1"/>
            </p:cNvSpPr>
            <p:nvPr/>
          </p:nvSpPr>
          <p:spPr bwMode="auto">
            <a:xfrm>
              <a:off x="4657" y="2377"/>
              <a:ext cx="166" cy="147"/>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9596" name="Rectangle 489"/>
            <p:cNvSpPr>
              <a:spLocks noChangeArrowheads="1"/>
            </p:cNvSpPr>
            <p:nvPr/>
          </p:nvSpPr>
          <p:spPr bwMode="auto">
            <a:xfrm>
              <a:off x="5057" y="1834"/>
              <a:ext cx="88" cy="758"/>
            </a:xfrm>
            <a:prstGeom prst="rect">
              <a:avLst/>
            </a:prstGeom>
            <a:solidFill>
              <a:srgbClr val="292929"/>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5156"/>
                                        </p:tgtEl>
                                        <p:attrNameLst>
                                          <p:attrName>style.visibility</p:attrName>
                                        </p:attrNameLst>
                                      </p:cBhvr>
                                      <p:to>
                                        <p:strVal val="visible"/>
                                      </p:to>
                                    </p:set>
                                    <p:animEffect transition="in" filter="dissolve">
                                      <p:cBhvr>
                                        <p:cTn id="7" dur="500"/>
                                        <p:tgtEl>
                                          <p:spTgt spid="205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5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6"/>
          <p:cNvSpPr>
            <a:spLocks noGrp="1"/>
          </p:cNvSpPr>
          <p:nvPr>
            <p:ph type="sldNum" sz="quarter" idx="11"/>
          </p:nvPr>
        </p:nvSpPr>
        <p:spPr>
          <a:xfrm>
            <a:off x="8324850" y="6462713"/>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7304B1B-C75A-4856-82D2-46B91CEDDA10}" type="slidenum">
              <a:rPr lang="en-US" altLang="zh-CN" sz="1200" smtClean="0">
                <a:latin typeface="Tahoma" panose="020B0604030504040204" pitchFamily="34" charset="0"/>
                <a:ea typeface="MS PGothic" panose="020B0600070205080204" pitchFamily="34" charset="-128"/>
              </a:rPr>
              <a:pPr/>
              <a:t>15</a:t>
            </a:fld>
            <a:endParaRPr lang="en-US" altLang="zh-CN" sz="1200" smtClean="0">
              <a:latin typeface="Tahoma" panose="020B0604030504040204" pitchFamily="34" charset="0"/>
              <a:ea typeface="MS PGothic" panose="020B0600070205080204" pitchFamily="34" charset="-128"/>
            </a:endParaRPr>
          </a:p>
        </p:txBody>
      </p:sp>
      <p:sp>
        <p:nvSpPr>
          <p:cNvPr id="20483" name="Rectangle 3"/>
          <p:cNvSpPr>
            <a:spLocks noChangeArrowheads="1"/>
          </p:cNvSpPr>
          <p:nvPr/>
        </p:nvSpPr>
        <p:spPr bwMode="auto">
          <a:xfrm>
            <a:off x="333375" y="5153025"/>
            <a:ext cx="8267700" cy="409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484" name="Rectangle 4"/>
          <p:cNvSpPr>
            <a:spLocks noChangeArrowheads="1"/>
          </p:cNvSpPr>
          <p:nvPr/>
        </p:nvSpPr>
        <p:spPr bwMode="auto">
          <a:xfrm>
            <a:off x="766763" y="4367213"/>
            <a:ext cx="77819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spcBef>
                <a:spcPct val="20000"/>
              </a:spcBef>
              <a:buClr>
                <a:srgbClr val="000099"/>
              </a:buClr>
              <a:buSzPct val="65000"/>
              <a:buFont typeface="Wingdings" panose="05000000000000000000" pitchFamily="2" charset="2"/>
              <a:buNone/>
            </a:pPr>
            <a:r>
              <a:rPr lang="en-US" altLang="zh-CN" sz="2800">
                <a:solidFill>
                  <a:srgbClr val="FF0000"/>
                </a:solidFill>
                <a:latin typeface="Gill Sans MT" panose="020B0502020104020203" pitchFamily="34" charset="0"/>
                <a:ea typeface="MS PGothic" panose="020B0600070205080204" pitchFamily="34" charset="-128"/>
              </a:rPr>
              <a:t>another </a:t>
            </a:r>
            <a:r>
              <a:rPr lang="ja-JP" altLang="en-US" sz="2800">
                <a:solidFill>
                  <a:srgbClr val="FF0000"/>
                </a:solidFill>
                <a:latin typeface="Gill Sans MT" panose="020B0502020104020203" pitchFamily="34" charset="0"/>
                <a:ea typeface="MS PGothic" panose="020B0600070205080204" pitchFamily="34" charset="-128"/>
              </a:rPr>
              <a:t>“</a:t>
            </a:r>
            <a:r>
              <a:rPr lang="en-US" altLang="ja-JP" sz="2800">
                <a:solidFill>
                  <a:srgbClr val="FF0000"/>
                </a:solidFill>
                <a:latin typeface="Gill Sans MT" panose="020B0502020104020203" pitchFamily="34" charset="0"/>
                <a:ea typeface="MS PGothic" panose="020B0600070205080204" pitchFamily="34" charset="-128"/>
              </a:rPr>
              <a:t>cost</a:t>
            </a:r>
            <a:r>
              <a:rPr lang="ja-JP" altLang="en-US" sz="2800">
                <a:solidFill>
                  <a:srgbClr val="FF0000"/>
                </a:solidFill>
                <a:latin typeface="Gill Sans MT" panose="020B0502020104020203" pitchFamily="34" charset="0"/>
                <a:ea typeface="MS PGothic" panose="020B0600070205080204" pitchFamily="34" charset="-128"/>
              </a:rPr>
              <a:t>”</a:t>
            </a:r>
            <a:r>
              <a:rPr lang="en-US" altLang="ja-JP" sz="2800">
                <a:solidFill>
                  <a:srgbClr val="FF0000"/>
                </a:solidFill>
                <a:latin typeface="Gill Sans MT" panose="020B0502020104020203" pitchFamily="34" charset="0"/>
                <a:ea typeface="MS PGothic" panose="020B0600070205080204" pitchFamily="34" charset="-128"/>
              </a:rPr>
              <a:t> of congestion:</a:t>
            </a:r>
            <a:r>
              <a:rPr lang="en-US" altLang="ja-JP" sz="2800">
                <a:latin typeface="Gill Sans MT" panose="020B0502020104020203" pitchFamily="34" charset="0"/>
                <a:ea typeface="MS PGothic" panose="020B0600070205080204" pitchFamily="34" charset="-128"/>
              </a:rPr>
              <a:t> </a:t>
            </a:r>
          </a:p>
          <a:p>
            <a:pPr>
              <a:lnSpc>
                <a:spcPct val="85000"/>
              </a:lnSpc>
              <a:spcBef>
                <a:spcPct val="20000"/>
              </a:spcBef>
              <a:buClr>
                <a:srgbClr val="000099"/>
              </a:buClr>
              <a:buSzPct val="65000"/>
              <a:buFont typeface="Wingdings" panose="05000000000000000000" pitchFamily="2" charset="2"/>
              <a:buChar char="v"/>
            </a:pPr>
            <a:r>
              <a:rPr lang="en-US" altLang="zh-CN" sz="2800">
                <a:latin typeface="Gill Sans MT" panose="020B0502020104020203" pitchFamily="34" charset="0"/>
                <a:ea typeface="MS PGothic" panose="020B0600070205080204" pitchFamily="34" charset="-128"/>
              </a:rPr>
              <a:t>when packet dropped, any </a:t>
            </a:r>
            <a:r>
              <a:rPr lang="ja-JP" altLang="en-US" sz="2800">
                <a:latin typeface="Gill Sans MT" panose="020B0502020104020203" pitchFamily="34" charset="0"/>
                <a:ea typeface="MS PGothic" panose="020B0600070205080204" pitchFamily="34" charset="-128"/>
              </a:rPr>
              <a:t>“</a:t>
            </a:r>
            <a:r>
              <a:rPr lang="en-US" altLang="ja-JP" sz="2800">
                <a:latin typeface="Gill Sans MT" panose="020B0502020104020203" pitchFamily="34" charset="0"/>
                <a:ea typeface="MS PGothic" panose="020B0600070205080204" pitchFamily="34" charset="-128"/>
              </a:rPr>
              <a:t>upstream transmission capacity used for that packet was wasted!</a:t>
            </a:r>
            <a:endParaRPr lang="en-US" altLang="zh-CN" sz="2800">
              <a:latin typeface="Gill Sans MT" panose="020B0502020104020203" pitchFamily="34" charset="0"/>
              <a:ea typeface="MS PGothic" panose="020B0600070205080204" pitchFamily="34" charset="-128"/>
            </a:endParaRPr>
          </a:p>
        </p:txBody>
      </p:sp>
      <p:sp>
        <p:nvSpPr>
          <p:cNvPr id="20485" name="Line 8"/>
          <p:cNvSpPr>
            <a:spLocks noChangeShapeType="1"/>
          </p:cNvSpPr>
          <p:nvPr/>
        </p:nvSpPr>
        <p:spPr bwMode="auto">
          <a:xfrm flipH="1">
            <a:off x="6011863" y="2141538"/>
            <a:ext cx="403225" cy="4524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6" name="Line 9"/>
          <p:cNvSpPr>
            <a:spLocks noChangeShapeType="1"/>
          </p:cNvSpPr>
          <p:nvPr/>
        </p:nvSpPr>
        <p:spPr bwMode="auto">
          <a:xfrm flipH="1">
            <a:off x="6223000" y="2141538"/>
            <a:ext cx="1920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0487" name="Group 51"/>
          <p:cNvGrpSpPr>
            <a:grpSpLocks/>
          </p:cNvGrpSpPr>
          <p:nvPr/>
        </p:nvGrpSpPr>
        <p:grpSpPr bwMode="auto">
          <a:xfrm>
            <a:off x="5984875" y="1609725"/>
            <a:ext cx="285750" cy="473075"/>
            <a:chOff x="12762" y="10336"/>
            <a:chExt cx="1027" cy="1700"/>
          </a:xfrm>
        </p:grpSpPr>
        <p:sp>
          <p:nvSpPr>
            <p:cNvPr id="20633" name="Rectangle 52"/>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634" name="Rectangle 53"/>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635" name="Line 54"/>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36" name="Line 55"/>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37" name="Line 56"/>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38" name="Line 57"/>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488" name="Line 60"/>
          <p:cNvSpPr>
            <a:spLocks noChangeShapeType="1"/>
          </p:cNvSpPr>
          <p:nvPr/>
        </p:nvSpPr>
        <p:spPr bwMode="auto">
          <a:xfrm flipH="1">
            <a:off x="5419725" y="3175000"/>
            <a:ext cx="638175"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0489" name="Group 102"/>
          <p:cNvGrpSpPr>
            <a:grpSpLocks/>
          </p:cNvGrpSpPr>
          <p:nvPr/>
        </p:nvGrpSpPr>
        <p:grpSpPr bwMode="auto">
          <a:xfrm>
            <a:off x="5106988" y="2638425"/>
            <a:ext cx="285750" cy="473075"/>
            <a:chOff x="12762" y="10336"/>
            <a:chExt cx="1027" cy="1700"/>
          </a:xfrm>
        </p:grpSpPr>
        <p:sp>
          <p:nvSpPr>
            <p:cNvPr id="20627" name="Rectangle 103"/>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628" name="Rectangle 104"/>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629" name="Line 105"/>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30" name="Line 106"/>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31" name="Line 107"/>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32" name="Line 108"/>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490" name="Line 110"/>
          <p:cNvSpPr>
            <a:spLocks noChangeShapeType="1"/>
          </p:cNvSpPr>
          <p:nvPr/>
        </p:nvSpPr>
        <p:spPr bwMode="auto">
          <a:xfrm flipH="1">
            <a:off x="6223000" y="2365375"/>
            <a:ext cx="3175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1" name="Line 111"/>
          <p:cNvSpPr>
            <a:spLocks noChangeShapeType="1"/>
          </p:cNvSpPr>
          <p:nvPr/>
        </p:nvSpPr>
        <p:spPr bwMode="auto">
          <a:xfrm flipH="1" flipV="1">
            <a:off x="7002463" y="2374900"/>
            <a:ext cx="339725" cy="47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2" name="Line 112"/>
          <p:cNvSpPr>
            <a:spLocks noChangeShapeType="1"/>
          </p:cNvSpPr>
          <p:nvPr/>
        </p:nvSpPr>
        <p:spPr bwMode="auto">
          <a:xfrm flipH="1">
            <a:off x="6977063" y="2151063"/>
            <a:ext cx="566737" cy="6762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3" name="Line 113"/>
          <p:cNvSpPr>
            <a:spLocks noChangeShapeType="1"/>
          </p:cNvSpPr>
          <p:nvPr/>
        </p:nvSpPr>
        <p:spPr bwMode="auto">
          <a:xfrm flipH="1">
            <a:off x="7524750" y="2160588"/>
            <a:ext cx="1920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0494" name="Group 154"/>
          <p:cNvGrpSpPr>
            <a:grpSpLocks/>
          </p:cNvGrpSpPr>
          <p:nvPr/>
        </p:nvGrpSpPr>
        <p:grpSpPr bwMode="auto">
          <a:xfrm>
            <a:off x="7662863" y="1679575"/>
            <a:ext cx="284162" cy="471488"/>
            <a:chOff x="12762" y="10336"/>
            <a:chExt cx="1027" cy="1700"/>
          </a:xfrm>
        </p:grpSpPr>
        <p:sp>
          <p:nvSpPr>
            <p:cNvPr id="20621" name="Rectangle 155"/>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622" name="Rectangle 156"/>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623" name="Line 157"/>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24" name="Line 158"/>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25" name="Line 159"/>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26" name="Line 160"/>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0495" name="Group 201"/>
          <p:cNvGrpSpPr>
            <a:grpSpLocks/>
          </p:cNvGrpSpPr>
          <p:nvPr/>
        </p:nvGrpSpPr>
        <p:grpSpPr bwMode="auto">
          <a:xfrm>
            <a:off x="7450138" y="2762250"/>
            <a:ext cx="282575" cy="471488"/>
            <a:chOff x="12762" y="10336"/>
            <a:chExt cx="1027" cy="1700"/>
          </a:xfrm>
        </p:grpSpPr>
        <p:sp>
          <p:nvSpPr>
            <p:cNvPr id="20615" name="Rectangle 202"/>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616" name="Rectangle 203"/>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617" name="Line 204"/>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18" name="Line 205"/>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19" name="Line 206"/>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20" name="Line 207"/>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0496" name="Group 212"/>
          <p:cNvGrpSpPr>
            <a:grpSpLocks/>
          </p:cNvGrpSpPr>
          <p:nvPr/>
        </p:nvGrpSpPr>
        <p:grpSpPr bwMode="auto">
          <a:xfrm>
            <a:off x="6527800" y="2244725"/>
            <a:ext cx="469900" cy="219075"/>
            <a:chOff x="9542" y="11900"/>
            <a:chExt cx="1624" cy="640"/>
          </a:xfrm>
        </p:grpSpPr>
        <p:sp>
          <p:nvSpPr>
            <p:cNvPr id="20593" name="Oval 213"/>
            <p:cNvSpPr>
              <a:spLocks noChangeArrowheads="1"/>
            </p:cNvSpPr>
            <p:nvPr/>
          </p:nvSpPr>
          <p:spPr bwMode="auto">
            <a:xfrm>
              <a:off x="9557" y="12185"/>
              <a:ext cx="1608" cy="355"/>
            </a:xfrm>
            <a:prstGeom prst="ellipse">
              <a:avLst/>
            </a:prstGeom>
            <a:solidFill>
              <a:srgbClr val="C0C0C0"/>
            </a:solidFill>
            <a:ln w="12700">
              <a:solidFill>
                <a:srgbClr val="80808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94" name="Line 214"/>
            <p:cNvSpPr>
              <a:spLocks noChangeShapeType="1"/>
            </p:cNvSpPr>
            <p:nvPr/>
          </p:nvSpPr>
          <p:spPr bwMode="auto">
            <a:xfrm>
              <a:off x="9557" y="12156"/>
              <a:ext cx="1" cy="21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95" name="Line 215"/>
            <p:cNvSpPr>
              <a:spLocks noChangeShapeType="1"/>
            </p:cNvSpPr>
            <p:nvPr/>
          </p:nvSpPr>
          <p:spPr bwMode="auto">
            <a:xfrm>
              <a:off x="11165" y="12156"/>
              <a:ext cx="1" cy="219"/>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96" name="Rectangle 216"/>
            <p:cNvSpPr>
              <a:spLocks noChangeArrowheads="1"/>
            </p:cNvSpPr>
            <p:nvPr/>
          </p:nvSpPr>
          <p:spPr bwMode="auto">
            <a:xfrm>
              <a:off x="9557" y="12156"/>
              <a:ext cx="381" cy="215"/>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20597" name="Rectangle 217"/>
            <p:cNvSpPr>
              <a:spLocks noChangeArrowheads="1"/>
            </p:cNvSpPr>
            <p:nvPr/>
          </p:nvSpPr>
          <p:spPr bwMode="auto">
            <a:xfrm>
              <a:off x="10679" y="12141"/>
              <a:ext cx="486" cy="215"/>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20598" name="Oval 218"/>
            <p:cNvSpPr>
              <a:spLocks noChangeArrowheads="1"/>
            </p:cNvSpPr>
            <p:nvPr/>
          </p:nvSpPr>
          <p:spPr bwMode="auto">
            <a:xfrm>
              <a:off x="9542" y="11900"/>
              <a:ext cx="1608" cy="414"/>
            </a:xfrm>
            <a:prstGeom prst="ellipse">
              <a:avLst/>
            </a:prstGeom>
            <a:solidFill>
              <a:srgbClr val="C0C0C0"/>
            </a:solidFill>
            <a:ln w="12700">
              <a:solidFill>
                <a:srgbClr val="80808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20599" name="Group 219"/>
            <p:cNvGrpSpPr>
              <a:grpSpLocks/>
            </p:cNvGrpSpPr>
            <p:nvPr/>
          </p:nvGrpSpPr>
          <p:grpSpPr bwMode="auto">
            <a:xfrm>
              <a:off x="9930" y="11991"/>
              <a:ext cx="796" cy="242"/>
              <a:chOff x="2848" y="848"/>
              <a:chExt cx="140" cy="98"/>
            </a:xfrm>
          </p:grpSpPr>
          <p:sp>
            <p:nvSpPr>
              <p:cNvPr id="20612" name="Line 220"/>
              <p:cNvSpPr>
                <a:spLocks noChangeShapeType="1"/>
              </p:cNvSpPr>
              <p:nvPr/>
            </p:nvSpPr>
            <p:spPr bwMode="auto">
              <a:xfrm flipV="1">
                <a:off x="2848" y="848"/>
                <a:ext cx="50" cy="2"/>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13" name="Line 221"/>
              <p:cNvSpPr>
                <a:spLocks noChangeShapeType="1"/>
              </p:cNvSpPr>
              <p:nvPr/>
            </p:nvSpPr>
            <p:spPr bwMode="auto">
              <a:xfrm>
                <a:off x="2944" y="946"/>
                <a:ext cx="44" cy="0"/>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14" name="Line 222"/>
              <p:cNvSpPr>
                <a:spLocks noChangeShapeType="1"/>
              </p:cNvSpPr>
              <p:nvPr/>
            </p:nvSpPr>
            <p:spPr bwMode="auto">
              <a:xfrm>
                <a:off x="2894" y="850"/>
                <a:ext cx="52" cy="96"/>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600" name="Group 223"/>
            <p:cNvGrpSpPr>
              <a:grpSpLocks/>
            </p:cNvGrpSpPr>
            <p:nvPr/>
          </p:nvGrpSpPr>
          <p:grpSpPr bwMode="auto">
            <a:xfrm flipV="1">
              <a:off x="9930" y="11987"/>
              <a:ext cx="796" cy="242"/>
              <a:chOff x="2848" y="848"/>
              <a:chExt cx="140" cy="98"/>
            </a:xfrm>
          </p:grpSpPr>
          <p:sp>
            <p:nvSpPr>
              <p:cNvPr id="20609" name="Line 224"/>
              <p:cNvSpPr>
                <a:spLocks noChangeShapeType="1"/>
              </p:cNvSpPr>
              <p:nvPr/>
            </p:nvSpPr>
            <p:spPr bwMode="auto">
              <a:xfrm flipV="1">
                <a:off x="2848" y="848"/>
                <a:ext cx="50" cy="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10" name="Line 225"/>
              <p:cNvSpPr>
                <a:spLocks noChangeShapeType="1"/>
              </p:cNvSpPr>
              <p:nvPr/>
            </p:nvSpPr>
            <p:spPr bwMode="auto">
              <a:xfrm>
                <a:off x="2944" y="946"/>
                <a:ext cx="44" cy="0"/>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11" name="Line 226"/>
              <p:cNvSpPr>
                <a:spLocks noChangeShapeType="1"/>
              </p:cNvSpPr>
              <p:nvPr/>
            </p:nvSpPr>
            <p:spPr bwMode="auto">
              <a:xfrm>
                <a:off x="2894" y="850"/>
                <a:ext cx="52" cy="9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601" name="Group 227"/>
            <p:cNvGrpSpPr>
              <a:grpSpLocks/>
            </p:cNvGrpSpPr>
            <p:nvPr/>
          </p:nvGrpSpPr>
          <p:grpSpPr bwMode="auto">
            <a:xfrm>
              <a:off x="10534" y="12050"/>
              <a:ext cx="476" cy="374"/>
              <a:chOff x="11283" y="10423"/>
              <a:chExt cx="475" cy="374"/>
            </a:xfrm>
          </p:grpSpPr>
          <p:sp>
            <p:nvSpPr>
              <p:cNvPr id="20602" name="Rectangle 228"/>
              <p:cNvSpPr>
                <a:spLocks noChangeArrowheads="1"/>
              </p:cNvSpPr>
              <p:nvPr/>
            </p:nvSpPr>
            <p:spPr bwMode="auto">
              <a:xfrm>
                <a:off x="11283" y="10423"/>
                <a:ext cx="475" cy="374"/>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603" name="Line 229"/>
              <p:cNvSpPr>
                <a:spLocks noChangeShapeType="1"/>
              </p:cNvSpPr>
              <p:nvPr/>
            </p:nvSpPr>
            <p:spPr bwMode="auto">
              <a:xfrm>
                <a:off x="11686"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04" name="Line 230"/>
              <p:cNvSpPr>
                <a:spLocks noChangeShapeType="1"/>
              </p:cNvSpPr>
              <p:nvPr/>
            </p:nvSpPr>
            <p:spPr bwMode="auto">
              <a:xfrm>
                <a:off x="11621"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05" name="Line 231"/>
              <p:cNvSpPr>
                <a:spLocks noChangeShapeType="1"/>
              </p:cNvSpPr>
              <p:nvPr/>
            </p:nvSpPr>
            <p:spPr bwMode="auto">
              <a:xfrm>
                <a:off x="11556"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06" name="Line 232"/>
              <p:cNvSpPr>
                <a:spLocks noChangeShapeType="1"/>
              </p:cNvSpPr>
              <p:nvPr/>
            </p:nvSpPr>
            <p:spPr bwMode="auto">
              <a:xfrm>
                <a:off x="11491" y="10495"/>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07" name="Line 233"/>
              <p:cNvSpPr>
                <a:spLocks noChangeShapeType="1"/>
              </p:cNvSpPr>
              <p:nvPr/>
            </p:nvSpPr>
            <p:spPr bwMode="auto">
              <a:xfrm>
                <a:off x="11426" y="10495"/>
                <a:ext cx="2"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08" name="Line 234"/>
              <p:cNvSpPr>
                <a:spLocks noChangeShapeType="1"/>
              </p:cNvSpPr>
              <p:nvPr/>
            </p:nvSpPr>
            <p:spPr bwMode="auto">
              <a:xfrm>
                <a:off x="11360" y="10495"/>
                <a:ext cx="3"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0497" name="Line 235"/>
          <p:cNvSpPr>
            <a:spLocks noChangeShapeType="1"/>
          </p:cNvSpPr>
          <p:nvPr/>
        </p:nvSpPr>
        <p:spPr bwMode="auto">
          <a:xfrm>
            <a:off x="7023100" y="1808163"/>
            <a:ext cx="120650" cy="1587"/>
          </a:xfrm>
          <a:prstGeom prst="line">
            <a:avLst/>
          </a:prstGeom>
          <a:noFill/>
          <a:ln w="38100">
            <a:solidFill>
              <a:srgbClr val="FFFF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0498" name="Group 236"/>
          <p:cNvGrpSpPr>
            <a:grpSpLocks/>
          </p:cNvGrpSpPr>
          <p:nvPr/>
        </p:nvGrpSpPr>
        <p:grpSpPr bwMode="auto">
          <a:xfrm>
            <a:off x="6127750" y="1639888"/>
            <a:ext cx="39688" cy="141287"/>
            <a:chOff x="10104" y="10005"/>
            <a:chExt cx="137" cy="411"/>
          </a:xfrm>
        </p:grpSpPr>
        <p:sp>
          <p:nvSpPr>
            <p:cNvPr id="20591" name="Oval 237"/>
            <p:cNvSpPr>
              <a:spLocks noChangeArrowheads="1"/>
            </p:cNvSpPr>
            <p:nvPr/>
          </p:nvSpPr>
          <p:spPr bwMode="auto">
            <a:xfrm>
              <a:off x="10104" y="10005"/>
              <a:ext cx="137" cy="138"/>
            </a:xfrm>
            <a:prstGeom prst="ellipse">
              <a:avLst/>
            </a:prstGeom>
            <a:solidFill>
              <a:srgbClr val="FF0000"/>
            </a:solidFill>
            <a:ln w="9525">
              <a:solidFill>
                <a:srgbClr val="FF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92" name="Oval 238"/>
            <p:cNvSpPr>
              <a:spLocks noChangeArrowheads="1"/>
            </p:cNvSpPr>
            <p:nvPr/>
          </p:nvSpPr>
          <p:spPr bwMode="auto">
            <a:xfrm>
              <a:off x="10104" y="10278"/>
              <a:ext cx="137" cy="138"/>
            </a:xfrm>
            <a:prstGeom prst="ellipse">
              <a:avLst/>
            </a:prstGeom>
            <a:solidFill>
              <a:srgbClr val="FF0000"/>
            </a:solidFill>
            <a:ln w="9525">
              <a:solidFill>
                <a:srgbClr val="FF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0499" name="Oval 241"/>
          <p:cNvSpPr>
            <a:spLocks noChangeArrowheads="1"/>
          </p:cNvSpPr>
          <p:nvPr/>
        </p:nvSpPr>
        <p:spPr bwMode="auto">
          <a:xfrm>
            <a:off x="6831013" y="2719388"/>
            <a:ext cx="465137" cy="122237"/>
          </a:xfrm>
          <a:prstGeom prst="ellipse">
            <a:avLst/>
          </a:prstGeom>
          <a:solidFill>
            <a:srgbClr val="C0C0C0"/>
          </a:solidFill>
          <a:ln w="12700">
            <a:solidFill>
              <a:srgbClr val="80808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00" name="Line 242"/>
          <p:cNvSpPr>
            <a:spLocks noChangeShapeType="1"/>
          </p:cNvSpPr>
          <p:nvPr/>
        </p:nvSpPr>
        <p:spPr bwMode="auto">
          <a:xfrm>
            <a:off x="6831013" y="2709863"/>
            <a:ext cx="1587" cy="762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1" name="Line 243"/>
          <p:cNvSpPr>
            <a:spLocks noChangeShapeType="1"/>
          </p:cNvSpPr>
          <p:nvPr/>
        </p:nvSpPr>
        <p:spPr bwMode="auto">
          <a:xfrm>
            <a:off x="7296150" y="2709863"/>
            <a:ext cx="0" cy="7620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2" name="Rectangle 244"/>
          <p:cNvSpPr>
            <a:spLocks noChangeArrowheads="1"/>
          </p:cNvSpPr>
          <p:nvPr/>
        </p:nvSpPr>
        <p:spPr bwMode="auto">
          <a:xfrm>
            <a:off x="6831013" y="2709863"/>
            <a:ext cx="111125" cy="74612"/>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20503" name="Rectangle 245"/>
          <p:cNvSpPr>
            <a:spLocks noChangeArrowheads="1"/>
          </p:cNvSpPr>
          <p:nvPr/>
        </p:nvSpPr>
        <p:spPr bwMode="auto">
          <a:xfrm>
            <a:off x="7156450" y="2705100"/>
            <a:ext cx="139700" cy="74613"/>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20504" name="Oval 246"/>
          <p:cNvSpPr>
            <a:spLocks noChangeArrowheads="1"/>
          </p:cNvSpPr>
          <p:nvPr/>
        </p:nvSpPr>
        <p:spPr bwMode="auto">
          <a:xfrm>
            <a:off x="6823075" y="2620963"/>
            <a:ext cx="465138" cy="142875"/>
          </a:xfrm>
          <a:prstGeom prst="ellipse">
            <a:avLst/>
          </a:prstGeom>
          <a:solidFill>
            <a:srgbClr val="C0C0C0"/>
          </a:solidFill>
          <a:ln w="12700">
            <a:solidFill>
              <a:srgbClr val="80808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20505" name="Group 247"/>
          <p:cNvGrpSpPr>
            <a:grpSpLocks/>
          </p:cNvGrpSpPr>
          <p:nvPr/>
        </p:nvGrpSpPr>
        <p:grpSpPr bwMode="auto">
          <a:xfrm>
            <a:off x="6938963" y="2652713"/>
            <a:ext cx="230187" cy="82550"/>
            <a:chOff x="2848" y="848"/>
            <a:chExt cx="140" cy="98"/>
          </a:xfrm>
        </p:grpSpPr>
        <p:sp>
          <p:nvSpPr>
            <p:cNvPr id="20588" name="Line 248"/>
            <p:cNvSpPr>
              <a:spLocks noChangeShapeType="1"/>
            </p:cNvSpPr>
            <p:nvPr/>
          </p:nvSpPr>
          <p:spPr bwMode="auto">
            <a:xfrm flipV="1">
              <a:off x="2848" y="848"/>
              <a:ext cx="50" cy="2"/>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89" name="Line 249"/>
            <p:cNvSpPr>
              <a:spLocks noChangeShapeType="1"/>
            </p:cNvSpPr>
            <p:nvPr/>
          </p:nvSpPr>
          <p:spPr bwMode="auto">
            <a:xfrm>
              <a:off x="2944" y="946"/>
              <a:ext cx="44" cy="0"/>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90" name="Line 250"/>
            <p:cNvSpPr>
              <a:spLocks noChangeShapeType="1"/>
            </p:cNvSpPr>
            <p:nvPr/>
          </p:nvSpPr>
          <p:spPr bwMode="auto">
            <a:xfrm>
              <a:off x="2894" y="850"/>
              <a:ext cx="52" cy="96"/>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506" name="Group 251"/>
          <p:cNvGrpSpPr>
            <a:grpSpLocks/>
          </p:cNvGrpSpPr>
          <p:nvPr/>
        </p:nvGrpSpPr>
        <p:grpSpPr bwMode="auto">
          <a:xfrm flipV="1">
            <a:off x="6938963" y="2651125"/>
            <a:ext cx="230187" cy="84138"/>
            <a:chOff x="2848" y="848"/>
            <a:chExt cx="140" cy="98"/>
          </a:xfrm>
        </p:grpSpPr>
        <p:sp>
          <p:nvSpPr>
            <p:cNvPr id="20585" name="Line 252"/>
            <p:cNvSpPr>
              <a:spLocks noChangeShapeType="1"/>
            </p:cNvSpPr>
            <p:nvPr/>
          </p:nvSpPr>
          <p:spPr bwMode="auto">
            <a:xfrm flipV="1">
              <a:off x="2848" y="848"/>
              <a:ext cx="50" cy="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86" name="Line 253"/>
            <p:cNvSpPr>
              <a:spLocks noChangeShapeType="1"/>
            </p:cNvSpPr>
            <p:nvPr/>
          </p:nvSpPr>
          <p:spPr bwMode="auto">
            <a:xfrm>
              <a:off x="2944" y="946"/>
              <a:ext cx="44" cy="0"/>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87" name="Line 254"/>
            <p:cNvSpPr>
              <a:spLocks noChangeShapeType="1"/>
            </p:cNvSpPr>
            <p:nvPr/>
          </p:nvSpPr>
          <p:spPr bwMode="auto">
            <a:xfrm>
              <a:off x="2894" y="850"/>
              <a:ext cx="52" cy="9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507" name="Group 255"/>
          <p:cNvGrpSpPr>
            <a:grpSpLocks/>
          </p:cNvGrpSpPr>
          <p:nvPr/>
        </p:nvGrpSpPr>
        <p:grpSpPr bwMode="auto">
          <a:xfrm rot="7844936">
            <a:off x="6926263" y="2730500"/>
            <a:ext cx="168275" cy="104775"/>
            <a:chOff x="11283" y="10423"/>
            <a:chExt cx="475" cy="374"/>
          </a:xfrm>
        </p:grpSpPr>
        <p:sp>
          <p:nvSpPr>
            <p:cNvPr id="20578" name="Rectangle 256"/>
            <p:cNvSpPr>
              <a:spLocks noChangeArrowheads="1"/>
            </p:cNvSpPr>
            <p:nvPr/>
          </p:nvSpPr>
          <p:spPr bwMode="auto">
            <a:xfrm>
              <a:off x="11283" y="10423"/>
              <a:ext cx="475" cy="374"/>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79" name="Line 257"/>
            <p:cNvSpPr>
              <a:spLocks noChangeShapeType="1"/>
            </p:cNvSpPr>
            <p:nvPr/>
          </p:nvSpPr>
          <p:spPr bwMode="auto">
            <a:xfrm>
              <a:off x="11686"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80" name="Line 258"/>
            <p:cNvSpPr>
              <a:spLocks noChangeShapeType="1"/>
            </p:cNvSpPr>
            <p:nvPr/>
          </p:nvSpPr>
          <p:spPr bwMode="auto">
            <a:xfrm>
              <a:off x="11621"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81" name="Line 259"/>
            <p:cNvSpPr>
              <a:spLocks noChangeShapeType="1"/>
            </p:cNvSpPr>
            <p:nvPr/>
          </p:nvSpPr>
          <p:spPr bwMode="auto">
            <a:xfrm>
              <a:off x="11556"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82" name="Line 260"/>
            <p:cNvSpPr>
              <a:spLocks noChangeShapeType="1"/>
            </p:cNvSpPr>
            <p:nvPr/>
          </p:nvSpPr>
          <p:spPr bwMode="auto">
            <a:xfrm>
              <a:off x="11491" y="10495"/>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83" name="Line 261"/>
            <p:cNvSpPr>
              <a:spLocks noChangeShapeType="1"/>
            </p:cNvSpPr>
            <p:nvPr/>
          </p:nvSpPr>
          <p:spPr bwMode="auto">
            <a:xfrm>
              <a:off x="11426" y="10495"/>
              <a:ext cx="2"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84" name="Line 262"/>
            <p:cNvSpPr>
              <a:spLocks noChangeShapeType="1"/>
            </p:cNvSpPr>
            <p:nvPr/>
          </p:nvSpPr>
          <p:spPr bwMode="auto">
            <a:xfrm>
              <a:off x="11360" y="10495"/>
              <a:ext cx="3"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508" name="Line 263"/>
          <p:cNvSpPr>
            <a:spLocks noChangeShapeType="1"/>
          </p:cNvSpPr>
          <p:nvPr/>
        </p:nvSpPr>
        <p:spPr bwMode="auto">
          <a:xfrm flipH="1" flipV="1">
            <a:off x="6423025" y="3170238"/>
            <a:ext cx="865188"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9" name="Line 264"/>
          <p:cNvSpPr>
            <a:spLocks noChangeShapeType="1"/>
          </p:cNvSpPr>
          <p:nvPr/>
        </p:nvSpPr>
        <p:spPr bwMode="auto">
          <a:xfrm flipH="1">
            <a:off x="6692900" y="2832100"/>
            <a:ext cx="271463" cy="3429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0" name="Freeform 265"/>
          <p:cNvSpPr>
            <a:spLocks/>
          </p:cNvSpPr>
          <p:nvPr/>
        </p:nvSpPr>
        <p:spPr bwMode="auto">
          <a:xfrm>
            <a:off x="6148388" y="1658938"/>
            <a:ext cx="1443037" cy="1490662"/>
          </a:xfrm>
          <a:custGeom>
            <a:avLst/>
            <a:gdLst>
              <a:gd name="T0" fmla="*/ 0 w 5205"/>
              <a:gd name="T1" fmla="*/ 0 h 4500"/>
              <a:gd name="T2" fmla="*/ 0 w 5205"/>
              <a:gd name="T3" fmla="*/ 2147483646 h 4500"/>
              <a:gd name="T4" fmla="*/ 2147483646 w 5205"/>
              <a:gd name="T5" fmla="*/ 2147483646 h 4500"/>
              <a:gd name="T6" fmla="*/ 2147483646 w 5205"/>
              <a:gd name="T7" fmla="*/ 2147483646 h 4500"/>
              <a:gd name="T8" fmla="*/ 2147483646 w 5205"/>
              <a:gd name="T9" fmla="*/ 2147483646 h 4500"/>
              <a:gd name="T10" fmla="*/ 2147483646 w 5205"/>
              <a:gd name="T11" fmla="*/ 2147483646 h 4500"/>
              <a:gd name="T12" fmla="*/ 2147483646 w 5205"/>
              <a:gd name="T13" fmla="*/ 2147483646 h 4500"/>
              <a:gd name="T14" fmla="*/ 2147483646 w 5205"/>
              <a:gd name="T15" fmla="*/ 2147483646 h 4500"/>
              <a:gd name="T16" fmla="*/ 0 60000 65536"/>
              <a:gd name="T17" fmla="*/ 0 60000 65536"/>
              <a:gd name="T18" fmla="*/ 0 60000 65536"/>
              <a:gd name="T19" fmla="*/ 0 60000 65536"/>
              <a:gd name="T20" fmla="*/ 0 60000 65536"/>
              <a:gd name="T21" fmla="*/ 0 60000 65536"/>
              <a:gd name="T22" fmla="*/ 0 60000 65536"/>
              <a:gd name="T23" fmla="*/ 0 60000 65536"/>
              <a:gd name="T24" fmla="*/ 0 w 5205"/>
              <a:gd name="T25" fmla="*/ 0 h 4500"/>
              <a:gd name="T26" fmla="*/ 5205 w 5205"/>
              <a:gd name="T27" fmla="*/ 4500 h 45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05" h="4500">
                <a:moveTo>
                  <a:pt x="0" y="0"/>
                </a:moveTo>
                <a:lnTo>
                  <a:pt x="0" y="1320"/>
                </a:lnTo>
                <a:lnTo>
                  <a:pt x="1230" y="1350"/>
                </a:lnTo>
                <a:lnTo>
                  <a:pt x="495" y="2040"/>
                </a:lnTo>
                <a:lnTo>
                  <a:pt x="4515" y="2115"/>
                </a:lnTo>
                <a:lnTo>
                  <a:pt x="2220" y="4500"/>
                </a:lnTo>
                <a:lnTo>
                  <a:pt x="5205" y="4500"/>
                </a:lnTo>
                <a:lnTo>
                  <a:pt x="5205" y="3405"/>
                </a:lnTo>
              </a:path>
            </a:pathLst>
          </a:custGeom>
          <a:noFill/>
          <a:ln w="3810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11" name="Oval 266"/>
          <p:cNvSpPr>
            <a:spLocks noChangeArrowheads="1"/>
          </p:cNvSpPr>
          <p:nvPr/>
        </p:nvSpPr>
        <p:spPr bwMode="auto">
          <a:xfrm>
            <a:off x="6062663" y="3136900"/>
            <a:ext cx="463550" cy="122238"/>
          </a:xfrm>
          <a:prstGeom prst="ellipse">
            <a:avLst/>
          </a:prstGeom>
          <a:solidFill>
            <a:srgbClr val="C0C0C0"/>
          </a:solidFill>
          <a:ln w="12700">
            <a:solidFill>
              <a:srgbClr val="80808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12" name="Line 267"/>
          <p:cNvSpPr>
            <a:spLocks noChangeShapeType="1"/>
          </p:cNvSpPr>
          <p:nvPr/>
        </p:nvSpPr>
        <p:spPr bwMode="auto">
          <a:xfrm>
            <a:off x="6062663" y="3127375"/>
            <a:ext cx="0" cy="746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3" name="Line 268"/>
          <p:cNvSpPr>
            <a:spLocks noChangeShapeType="1"/>
          </p:cNvSpPr>
          <p:nvPr/>
        </p:nvSpPr>
        <p:spPr bwMode="auto">
          <a:xfrm>
            <a:off x="6526213" y="3127375"/>
            <a:ext cx="0" cy="7461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4" name="Rectangle 269"/>
          <p:cNvSpPr>
            <a:spLocks noChangeArrowheads="1"/>
          </p:cNvSpPr>
          <p:nvPr/>
        </p:nvSpPr>
        <p:spPr bwMode="auto">
          <a:xfrm>
            <a:off x="6062663" y="3127375"/>
            <a:ext cx="109537" cy="74613"/>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20515" name="Rectangle 270"/>
          <p:cNvSpPr>
            <a:spLocks noChangeArrowheads="1"/>
          </p:cNvSpPr>
          <p:nvPr/>
        </p:nvSpPr>
        <p:spPr bwMode="auto">
          <a:xfrm>
            <a:off x="6384925" y="3122613"/>
            <a:ext cx="141288" cy="73025"/>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20516" name="Oval 271"/>
          <p:cNvSpPr>
            <a:spLocks noChangeArrowheads="1"/>
          </p:cNvSpPr>
          <p:nvPr/>
        </p:nvSpPr>
        <p:spPr bwMode="auto">
          <a:xfrm>
            <a:off x="6057900" y="3038475"/>
            <a:ext cx="463550" cy="142875"/>
          </a:xfrm>
          <a:prstGeom prst="ellipse">
            <a:avLst/>
          </a:prstGeom>
          <a:solidFill>
            <a:srgbClr val="C0C0C0"/>
          </a:solidFill>
          <a:ln w="12700">
            <a:solidFill>
              <a:srgbClr val="80808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20517" name="Group 272"/>
          <p:cNvGrpSpPr>
            <a:grpSpLocks/>
          </p:cNvGrpSpPr>
          <p:nvPr/>
        </p:nvGrpSpPr>
        <p:grpSpPr bwMode="auto">
          <a:xfrm>
            <a:off x="6169025" y="3070225"/>
            <a:ext cx="230188" cy="82550"/>
            <a:chOff x="2848" y="848"/>
            <a:chExt cx="140" cy="98"/>
          </a:xfrm>
        </p:grpSpPr>
        <p:sp>
          <p:nvSpPr>
            <p:cNvPr id="20575" name="Line 273"/>
            <p:cNvSpPr>
              <a:spLocks noChangeShapeType="1"/>
            </p:cNvSpPr>
            <p:nvPr/>
          </p:nvSpPr>
          <p:spPr bwMode="auto">
            <a:xfrm flipV="1">
              <a:off x="2848" y="848"/>
              <a:ext cx="50" cy="2"/>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76" name="Line 274"/>
            <p:cNvSpPr>
              <a:spLocks noChangeShapeType="1"/>
            </p:cNvSpPr>
            <p:nvPr/>
          </p:nvSpPr>
          <p:spPr bwMode="auto">
            <a:xfrm>
              <a:off x="2944" y="946"/>
              <a:ext cx="44" cy="0"/>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77" name="Line 275"/>
            <p:cNvSpPr>
              <a:spLocks noChangeShapeType="1"/>
            </p:cNvSpPr>
            <p:nvPr/>
          </p:nvSpPr>
          <p:spPr bwMode="auto">
            <a:xfrm>
              <a:off x="2894" y="850"/>
              <a:ext cx="52" cy="96"/>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518" name="Group 276"/>
          <p:cNvGrpSpPr>
            <a:grpSpLocks/>
          </p:cNvGrpSpPr>
          <p:nvPr/>
        </p:nvGrpSpPr>
        <p:grpSpPr bwMode="auto">
          <a:xfrm flipV="1">
            <a:off x="6169025" y="3068638"/>
            <a:ext cx="230188" cy="82550"/>
            <a:chOff x="2848" y="848"/>
            <a:chExt cx="140" cy="98"/>
          </a:xfrm>
        </p:grpSpPr>
        <p:sp>
          <p:nvSpPr>
            <p:cNvPr id="20572" name="Line 277"/>
            <p:cNvSpPr>
              <a:spLocks noChangeShapeType="1"/>
            </p:cNvSpPr>
            <p:nvPr/>
          </p:nvSpPr>
          <p:spPr bwMode="auto">
            <a:xfrm flipV="1">
              <a:off x="2848" y="848"/>
              <a:ext cx="50" cy="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73" name="Line 278"/>
            <p:cNvSpPr>
              <a:spLocks noChangeShapeType="1"/>
            </p:cNvSpPr>
            <p:nvPr/>
          </p:nvSpPr>
          <p:spPr bwMode="auto">
            <a:xfrm>
              <a:off x="2944" y="946"/>
              <a:ext cx="44" cy="0"/>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74" name="Line 279"/>
            <p:cNvSpPr>
              <a:spLocks noChangeShapeType="1"/>
            </p:cNvSpPr>
            <p:nvPr/>
          </p:nvSpPr>
          <p:spPr bwMode="auto">
            <a:xfrm>
              <a:off x="2894" y="850"/>
              <a:ext cx="52" cy="9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519" name="Group 280"/>
          <p:cNvGrpSpPr>
            <a:grpSpLocks/>
          </p:cNvGrpSpPr>
          <p:nvPr/>
        </p:nvGrpSpPr>
        <p:grpSpPr bwMode="auto">
          <a:xfrm>
            <a:off x="6089650" y="3105150"/>
            <a:ext cx="138113" cy="128588"/>
            <a:chOff x="11283" y="10423"/>
            <a:chExt cx="475" cy="374"/>
          </a:xfrm>
        </p:grpSpPr>
        <p:sp>
          <p:nvSpPr>
            <p:cNvPr id="20565" name="Rectangle 281"/>
            <p:cNvSpPr>
              <a:spLocks noChangeArrowheads="1"/>
            </p:cNvSpPr>
            <p:nvPr/>
          </p:nvSpPr>
          <p:spPr bwMode="auto">
            <a:xfrm>
              <a:off x="11283" y="10423"/>
              <a:ext cx="475" cy="374"/>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66" name="Line 282"/>
            <p:cNvSpPr>
              <a:spLocks noChangeShapeType="1"/>
            </p:cNvSpPr>
            <p:nvPr/>
          </p:nvSpPr>
          <p:spPr bwMode="auto">
            <a:xfrm>
              <a:off x="11686"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67" name="Line 283"/>
            <p:cNvSpPr>
              <a:spLocks noChangeShapeType="1"/>
            </p:cNvSpPr>
            <p:nvPr/>
          </p:nvSpPr>
          <p:spPr bwMode="auto">
            <a:xfrm>
              <a:off x="11621"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68" name="Line 284"/>
            <p:cNvSpPr>
              <a:spLocks noChangeShapeType="1"/>
            </p:cNvSpPr>
            <p:nvPr/>
          </p:nvSpPr>
          <p:spPr bwMode="auto">
            <a:xfrm>
              <a:off x="11556"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69" name="Line 285"/>
            <p:cNvSpPr>
              <a:spLocks noChangeShapeType="1"/>
            </p:cNvSpPr>
            <p:nvPr/>
          </p:nvSpPr>
          <p:spPr bwMode="auto">
            <a:xfrm>
              <a:off x="11491" y="10495"/>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70" name="Line 286"/>
            <p:cNvSpPr>
              <a:spLocks noChangeShapeType="1"/>
            </p:cNvSpPr>
            <p:nvPr/>
          </p:nvSpPr>
          <p:spPr bwMode="auto">
            <a:xfrm>
              <a:off x="11426" y="10495"/>
              <a:ext cx="2"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71" name="Line 287"/>
            <p:cNvSpPr>
              <a:spLocks noChangeShapeType="1"/>
            </p:cNvSpPr>
            <p:nvPr/>
          </p:nvSpPr>
          <p:spPr bwMode="auto">
            <a:xfrm>
              <a:off x="11360" y="10495"/>
              <a:ext cx="3"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520" name="Oval 288"/>
          <p:cNvSpPr>
            <a:spLocks noChangeArrowheads="1"/>
          </p:cNvSpPr>
          <p:nvPr/>
        </p:nvSpPr>
        <p:spPr bwMode="auto">
          <a:xfrm>
            <a:off x="5783263" y="2649538"/>
            <a:ext cx="463550" cy="122237"/>
          </a:xfrm>
          <a:prstGeom prst="ellipse">
            <a:avLst/>
          </a:prstGeom>
          <a:solidFill>
            <a:srgbClr val="C0C0C0"/>
          </a:solidFill>
          <a:ln w="12700">
            <a:solidFill>
              <a:srgbClr val="80808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21" name="Line 289"/>
          <p:cNvSpPr>
            <a:spLocks noChangeShapeType="1"/>
          </p:cNvSpPr>
          <p:nvPr/>
        </p:nvSpPr>
        <p:spPr bwMode="auto">
          <a:xfrm>
            <a:off x="5783263" y="2640013"/>
            <a:ext cx="0" cy="746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22" name="Line 290"/>
          <p:cNvSpPr>
            <a:spLocks noChangeShapeType="1"/>
          </p:cNvSpPr>
          <p:nvPr/>
        </p:nvSpPr>
        <p:spPr bwMode="auto">
          <a:xfrm>
            <a:off x="6246813" y="2640013"/>
            <a:ext cx="0" cy="74612"/>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23" name="Rectangle 291"/>
          <p:cNvSpPr>
            <a:spLocks noChangeArrowheads="1"/>
          </p:cNvSpPr>
          <p:nvPr/>
        </p:nvSpPr>
        <p:spPr bwMode="auto">
          <a:xfrm>
            <a:off x="5783263" y="2640013"/>
            <a:ext cx="109537" cy="73025"/>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20524" name="Rectangle 292"/>
          <p:cNvSpPr>
            <a:spLocks noChangeArrowheads="1"/>
          </p:cNvSpPr>
          <p:nvPr/>
        </p:nvSpPr>
        <p:spPr bwMode="auto">
          <a:xfrm>
            <a:off x="6107113" y="2635250"/>
            <a:ext cx="139700" cy="73025"/>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20525" name="Oval 293"/>
          <p:cNvSpPr>
            <a:spLocks noChangeArrowheads="1"/>
          </p:cNvSpPr>
          <p:nvPr/>
        </p:nvSpPr>
        <p:spPr bwMode="auto">
          <a:xfrm>
            <a:off x="5778500" y="2552700"/>
            <a:ext cx="465138" cy="141288"/>
          </a:xfrm>
          <a:prstGeom prst="ellipse">
            <a:avLst/>
          </a:prstGeom>
          <a:solidFill>
            <a:srgbClr val="C0C0C0"/>
          </a:solidFill>
          <a:ln w="12700">
            <a:solidFill>
              <a:srgbClr val="80808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20526" name="Group 294"/>
          <p:cNvGrpSpPr>
            <a:grpSpLocks/>
          </p:cNvGrpSpPr>
          <p:nvPr/>
        </p:nvGrpSpPr>
        <p:grpSpPr bwMode="auto">
          <a:xfrm>
            <a:off x="5891213" y="2582863"/>
            <a:ext cx="228600" cy="84137"/>
            <a:chOff x="2848" y="848"/>
            <a:chExt cx="140" cy="98"/>
          </a:xfrm>
        </p:grpSpPr>
        <p:sp>
          <p:nvSpPr>
            <p:cNvPr id="20562" name="Line 295"/>
            <p:cNvSpPr>
              <a:spLocks noChangeShapeType="1"/>
            </p:cNvSpPr>
            <p:nvPr/>
          </p:nvSpPr>
          <p:spPr bwMode="auto">
            <a:xfrm flipV="1">
              <a:off x="2848" y="848"/>
              <a:ext cx="50" cy="2"/>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63" name="Line 296"/>
            <p:cNvSpPr>
              <a:spLocks noChangeShapeType="1"/>
            </p:cNvSpPr>
            <p:nvPr/>
          </p:nvSpPr>
          <p:spPr bwMode="auto">
            <a:xfrm>
              <a:off x="2944" y="946"/>
              <a:ext cx="44" cy="0"/>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64" name="Line 297"/>
            <p:cNvSpPr>
              <a:spLocks noChangeShapeType="1"/>
            </p:cNvSpPr>
            <p:nvPr/>
          </p:nvSpPr>
          <p:spPr bwMode="auto">
            <a:xfrm>
              <a:off x="2894" y="850"/>
              <a:ext cx="52" cy="96"/>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527" name="Group 298"/>
          <p:cNvGrpSpPr>
            <a:grpSpLocks/>
          </p:cNvGrpSpPr>
          <p:nvPr/>
        </p:nvGrpSpPr>
        <p:grpSpPr bwMode="auto">
          <a:xfrm flipV="1">
            <a:off x="5891213" y="2581275"/>
            <a:ext cx="228600" cy="84138"/>
            <a:chOff x="2848" y="848"/>
            <a:chExt cx="140" cy="98"/>
          </a:xfrm>
        </p:grpSpPr>
        <p:sp>
          <p:nvSpPr>
            <p:cNvPr id="20559" name="Line 299"/>
            <p:cNvSpPr>
              <a:spLocks noChangeShapeType="1"/>
            </p:cNvSpPr>
            <p:nvPr/>
          </p:nvSpPr>
          <p:spPr bwMode="auto">
            <a:xfrm flipV="1">
              <a:off x="2848" y="848"/>
              <a:ext cx="50" cy="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60" name="Line 300"/>
            <p:cNvSpPr>
              <a:spLocks noChangeShapeType="1"/>
            </p:cNvSpPr>
            <p:nvPr/>
          </p:nvSpPr>
          <p:spPr bwMode="auto">
            <a:xfrm>
              <a:off x="2944" y="946"/>
              <a:ext cx="44" cy="0"/>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61" name="Line 301"/>
            <p:cNvSpPr>
              <a:spLocks noChangeShapeType="1"/>
            </p:cNvSpPr>
            <p:nvPr/>
          </p:nvSpPr>
          <p:spPr bwMode="auto">
            <a:xfrm>
              <a:off x="2894" y="850"/>
              <a:ext cx="52" cy="9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528" name="Line 302"/>
          <p:cNvSpPr>
            <a:spLocks noChangeShapeType="1"/>
          </p:cNvSpPr>
          <p:nvPr/>
        </p:nvSpPr>
        <p:spPr bwMode="auto">
          <a:xfrm flipH="1">
            <a:off x="5502275" y="2752725"/>
            <a:ext cx="379413" cy="4222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0529" name="Group 303"/>
          <p:cNvGrpSpPr>
            <a:grpSpLocks/>
          </p:cNvGrpSpPr>
          <p:nvPr/>
        </p:nvGrpSpPr>
        <p:grpSpPr bwMode="auto">
          <a:xfrm rot="8027572">
            <a:off x="5918200" y="2555875"/>
            <a:ext cx="168275" cy="104775"/>
            <a:chOff x="11283" y="10423"/>
            <a:chExt cx="475" cy="374"/>
          </a:xfrm>
        </p:grpSpPr>
        <p:sp>
          <p:nvSpPr>
            <p:cNvPr id="20552" name="Rectangle 304"/>
            <p:cNvSpPr>
              <a:spLocks noChangeArrowheads="1"/>
            </p:cNvSpPr>
            <p:nvPr/>
          </p:nvSpPr>
          <p:spPr bwMode="auto">
            <a:xfrm>
              <a:off x="11283" y="10423"/>
              <a:ext cx="475" cy="374"/>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53" name="Line 305"/>
            <p:cNvSpPr>
              <a:spLocks noChangeShapeType="1"/>
            </p:cNvSpPr>
            <p:nvPr/>
          </p:nvSpPr>
          <p:spPr bwMode="auto">
            <a:xfrm>
              <a:off x="11686"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54" name="Line 306"/>
            <p:cNvSpPr>
              <a:spLocks noChangeShapeType="1"/>
            </p:cNvSpPr>
            <p:nvPr/>
          </p:nvSpPr>
          <p:spPr bwMode="auto">
            <a:xfrm>
              <a:off x="11621"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55" name="Line 307"/>
            <p:cNvSpPr>
              <a:spLocks noChangeShapeType="1"/>
            </p:cNvSpPr>
            <p:nvPr/>
          </p:nvSpPr>
          <p:spPr bwMode="auto">
            <a:xfrm>
              <a:off x="11556"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56" name="Line 308"/>
            <p:cNvSpPr>
              <a:spLocks noChangeShapeType="1"/>
            </p:cNvSpPr>
            <p:nvPr/>
          </p:nvSpPr>
          <p:spPr bwMode="auto">
            <a:xfrm>
              <a:off x="11491" y="10495"/>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57" name="Line 309"/>
            <p:cNvSpPr>
              <a:spLocks noChangeShapeType="1"/>
            </p:cNvSpPr>
            <p:nvPr/>
          </p:nvSpPr>
          <p:spPr bwMode="auto">
            <a:xfrm>
              <a:off x="11426" y="10495"/>
              <a:ext cx="2"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58" name="Line 310"/>
            <p:cNvSpPr>
              <a:spLocks noChangeShapeType="1"/>
            </p:cNvSpPr>
            <p:nvPr/>
          </p:nvSpPr>
          <p:spPr bwMode="auto">
            <a:xfrm>
              <a:off x="11360" y="10495"/>
              <a:ext cx="3"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530" name="Freeform 311"/>
          <p:cNvSpPr>
            <a:spLocks/>
          </p:cNvSpPr>
          <p:nvPr/>
        </p:nvSpPr>
        <p:spPr bwMode="auto">
          <a:xfrm>
            <a:off x="5432425" y="1679575"/>
            <a:ext cx="2212975" cy="1530350"/>
          </a:xfrm>
          <a:custGeom>
            <a:avLst/>
            <a:gdLst>
              <a:gd name="T0" fmla="*/ 2147483646 w 7980"/>
              <a:gd name="T1" fmla="*/ 2147483646 h 4620"/>
              <a:gd name="T2" fmla="*/ 2147483646 w 7980"/>
              <a:gd name="T3" fmla="*/ 2147483646 h 4620"/>
              <a:gd name="T4" fmla="*/ 0 w 7980"/>
              <a:gd name="T5" fmla="*/ 2147483646 h 4620"/>
              <a:gd name="T6" fmla="*/ 2147483646 w 7980"/>
              <a:gd name="T7" fmla="*/ 2147483646 h 4620"/>
              <a:gd name="T8" fmla="*/ 2147483646 w 7980"/>
              <a:gd name="T9" fmla="*/ 2147483646 h 4620"/>
              <a:gd name="T10" fmla="*/ 2147483646 w 7980"/>
              <a:gd name="T11" fmla="*/ 0 h 4620"/>
              <a:gd name="T12" fmla="*/ 0 60000 65536"/>
              <a:gd name="T13" fmla="*/ 0 60000 65536"/>
              <a:gd name="T14" fmla="*/ 0 60000 65536"/>
              <a:gd name="T15" fmla="*/ 0 60000 65536"/>
              <a:gd name="T16" fmla="*/ 0 60000 65536"/>
              <a:gd name="T17" fmla="*/ 0 60000 65536"/>
              <a:gd name="T18" fmla="*/ 0 w 7980"/>
              <a:gd name="T19" fmla="*/ 0 h 4620"/>
              <a:gd name="T20" fmla="*/ 7980 w 7980"/>
              <a:gd name="T21" fmla="*/ 4620 h 4620"/>
            </a:gdLst>
            <a:ahLst/>
            <a:cxnLst>
              <a:cxn ang="T12">
                <a:pos x="T0" y="T1"/>
              </a:cxn>
              <a:cxn ang="T13">
                <a:pos x="T2" y="T3"/>
              </a:cxn>
              <a:cxn ang="T14">
                <a:pos x="T4" y="T5"/>
              </a:cxn>
              <a:cxn ang="T15">
                <a:pos x="T6" y="T7"/>
              </a:cxn>
              <a:cxn ang="T16">
                <a:pos x="T8" y="T9"/>
              </a:cxn>
              <a:cxn ang="T17">
                <a:pos x="T10" y="T11"/>
              </a:cxn>
            </a:cxnLst>
            <a:rect l="T18" t="T19" r="T20" b="T21"/>
            <a:pathLst>
              <a:path w="7980" h="4620">
                <a:moveTo>
                  <a:pt x="7965" y="3420"/>
                </a:moveTo>
                <a:lnTo>
                  <a:pt x="7980" y="4620"/>
                </a:lnTo>
                <a:lnTo>
                  <a:pt x="0" y="4605"/>
                </a:lnTo>
                <a:lnTo>
                  <a:pt x="3315" y="1485"/>
                </a:lnTo>
                <a:lnTo>
                  <a:pt x="2355" y="1455"/>
                </a:lnTo>
                <a:lnTo>
                  <a:pt x="2355" y="0"/>
                </a:lnTo>
              </a:path>
            </a:pathLst>
          </a:custGeom>
          <a:noFill/>
          <a:ln w="38100" cmpd="sng">
            <a:solidFill>
              <a:srgbClr val="FF00FF"/>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31" name="Freeform 312"/>
          <p:cNvSpPr>
            <a:spLocks/>
          </p:cNvSpPr>
          <p:nvPr/>
        </p:nvSpPr>
        <p:spPr bwMode="auto">
          <a:xfrm>
            <a:off x="5257800" y="1728788"/>
            <a:ext cx="2508250" cy="1504950"/>
          </a:xfrm>
          <a:custGeom>
            <a:avLst/>
            <a:gdLst>
              <a:gd name="T0" fmla="*/ 0 w 9045"/>
              <a:gd name="T1" fmla="*/ 2147483646 h 4545"/>
              <a:gd name="T2" fmla="*/ 0 w 9045"/>
              <a:gd name="T3" fmla="*/ 2147483646 h 4545"/>
              <a:gd name="T4" fmla="*/ 2147483646 w 9045"/>
              <a:gd name="T5" fmla="*/ 2147483646 h 4545"/>
              <a:gd name="T6" fmla="*/ 2147483646 w 9045"/>
              <a:gd name="T7" fmla="*/ 2147483646 h 4545"/>
              <a:gd name="T8" fmla="*/ 2147483646 w 9045"/>
              <a:gd name="T9" fmla="*/ 2147483646 h 4545"/>
              <a:gd name="T10" fmla="*/ 2147483646 w 9045"/>
              <a:gd name="T11" fmla="*/ 2147483646 h 4545"/>
              <a:gd name="T12" fmla="*/ 2147483646 w 9045"/>
              <a:gd name="T13" fmla="*/ 2147483646 h 4545"/>
              <a:gd name="T14" fmla="*/ 2147483646 w 9045"/>
              <a:gd name="T15" fmla="*/ 0 h 4545"/>
              <a:gd name="T16" fmla="*/ 0 60000 65536"/>
              <a:gd name="T17" fmla="*/ 0 60000 65536"/>
              <a:gd name="T18" fmla="*/ 0 60000 65536"/>
              <a:gd name="T19" fmla="*/ 0 60000 65536"/>
              <a:gd name="T20" fmla="*/ 0 60000 65536"/>
              <a:gd name="T21" fmla="*/ 0 60000 65536"/>
              <a:gd name="T22" fmla="*/ 0 60000 65536"/>
              <a:gd name="T23" fmla="*/ 0 60000 65536"/>
              <a:gd name="T24" fmla="*/ 0 w 9045"/>
              <a:gd name="T25" fmla="*/ 0 h 4545"/>
              <a:gd name="T26" fmla="*/ 9045 w 9045"/>
              <a:gd name="T27" fmla="*/ 4545 h 45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45" h="4545">
                <a:moveTo>
                  <a:pt x="0" y="2880"/>
                </a:moveTo>
                <a:lnTo>
                  <a:pt x="0" y="4530"/>
                </a:lnTo>
                <a:lnTo>
                  <a:pt x="885" y="4545"/>
                </a:lnTo>
                <a:lnTo>
                  <a:pt x="3510" y="2010"/>
                </a:lnTo>
                <a:lnTo>
                  <a:pt x="7140" y="2055"/>
                </a:lnTo>
                <a:lnTo>
                  <a:pt x="8145" y="1020"/>
                </a:lnTo>
                <a:lnTo>
                  <a:pt x="9045" y="1020"/>
                </a:lnTo>
                <a:lnTo>
                  <a:pt x="9015" y="0"/>
                </a:lnTo>
              </a:path>
            </a:pathLst>
          </a:custGeom>
          <a:noFill/>
          <a:ln w="38100" cmpd="sng">
            <a:solidFill>
              <a:srgbClr val="0000FF"/>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32" name="Freeform 313"/>
          <p:cNvSpPr>
            <a:spLocks/>
          </p:cNvSpPr>
          <p:nvPr/>
        </p:nvSpPr>
        <p:spPr bwMode="auto">
          <a:xfrm>
            <a:off x="5311775" y="1754188"/>
            <a:ext cx="2530475" cy="1390650"/>
          </a:xfrm>
          <a:custGeom>
            <a:avLst/>
            <a:gdLst>
              <a:gd name="T0" fmla="*/ 0 w 9120"/>
              <a:gd name="T1" fmla="*/ 2147483646 h 4201"/>
              <a:gd name="T2" fmla="*/ 0 w 9120"/>
              <a:gd name="T3" fmla="*/ 2147483646 h 4201"/>
              <a:gd name="T4" fmla="*/ 2147483646 w 9120"/>
              <a:gd name="T5" fmla="*/ 2147483646 h 4201"/>
              <a:gd name="T6" fmla="*/ 2147483646 w 9120"/>
              <a:gd name="T7" fmla="*/ 2147483646 h 4201"/>
              <a:gd name="T8" fmla="*/ 2147483646 w 9120"/>
              <a:gd name="T9" fmla="*/ 2147483646 h 4201"/>
              <a:gd name="T10" fmla="*/ 2147483646 w 9120"/>
              <a:gd name="T11" fmla="*/ 0 h 4201"/>
              <a:gd name="T12" fmla="*/ 0 60000 65536"/>
              <a:gd name="T13" fmla="*/ 0 60000 65536"/>
              <a:gd name="T14" fmla="*/ 0 60000 65536"/>
              <a:gd name="T15" fmla="*/ 0 60000 65536"/>
              <a:gd name="T16" fmla="*/ 0 60000 65536"/>
              <a:gd name="T17" fmla="*/ 0 60000 65536"/>
              <a:gd name="T18" fmla="*/ 0 w 9120"/>
              <a:gd name="T19" fmla="*/ 0 h 4201"/>
              <a:gd name="T20" fmla="*/ 9120 w 9120"/>
              <a:gd name="T21" fmla="*/ 4201 h 4201"/>
            </a:gdLst>
            <a:ahLst/>
            <a:cxnLst>
              <a:cxn ang="T12">
                <a:pos x="T0" y="T1"/>
              </a:cxn>
              <a:cxn ang="T13">
                <a:pos x="T2" y="T3"/>
              </a:cxn>
              <a:cxn ang="T14">
                <a:pos x="T4" y="T5"/>
              </a:cxn>
              <a:cxn ang="T15">
                <a:pos x="T6" y="T7"/>
              </a:cxn>
              <a:cxn ang="T16">
                <a:pos x="T8" y="T9"/>
              </a:cxn>
              <a:cxn ang="T17">
                <a:pos x="T10" y="T11"/>
              </a:cxn>
            </a:cxnLst>
            <a:rect l="T18" t="T19" r="T20" b="T21"/>
            <a:pathLst>
              <a:path w="9120" h="4201">
                <a:moveTo>
                  <a:pt x="0" y="2821"/>
                </a:moveTo>
                <a:lnTo>
                  <a:pt x="0" y="4201"/>
                </a:lnTo>
                <a:lnTo>
                  <a:pt x="4890" y="4201"/>
                </a:lnTo>
                <a:lnTo>
                  <a:pt x="8055" y="1051"/>
                </a:lnTo>
                <a:lnTo>
                  <a:pt x="9120" y="1080"/>
                </a:lnTo>
                <a:lnTo>
                  <a:pt x="9105" y="0"/>
                </a:lnTo>
              </a:path>
            </a:pathLst>
          </a:custGeom>
          <a:noFill/>
          <a:ln w="38100" cmpd="sng">
            <a:solidFill>
              <a:srgbClr val="00FF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0533" name="Group 314"/>
          <p:cNvGrpSpPr>
            <a:grpSpLocks/>
          </p:cNvGrpSpPr>
          <p:nvPr/>
        </p:nvGrpSpPr>
        <p:grpSpPr bwMode="auto">
          <a:xfrm>
            <a:off x="5237163" y="2668588"/>
            <a:ext cx="39687" cy="141287"/>
            <a:chOff x="10104" y="10005"/>
            <a:chExt cx="137" cy="411"/>
          </a:xfrm>
        </p:grpSpPr>
        <p:sp>
          <p:nvSpPr>
            <p:cNvPr id="20550" name="Oval 315"/>
            <p:cNvSpPr>
              <a:spLocks noChangeArrowheads="1"/>
            </p:cNvSpPr>
            <p:nvPr/>
          </p:nvSpPr>
          <p:spPr bwMode="auto">
            <a:xfrm>
              <a:off x="10104" y="10005"/>
              <a:ext cx="137" cy="13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51" name="Oval 316"/>
            <p:cNvSpPr>
              <a:spLocks noChangeArrowheads="1"/>
            </p:cNvSpPr>
            <p:nvPr/>
          </p:nvSpPr>
          <p:spPr bwMode="auto">
            <a:xfrm>
              <a:off x="10104" y="10278"/>
              <a:ext cx="137" cy="13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20534" name="Group 317"/>
          <p:cNvGrpSpPr>
            <a:grpSpLocks/>
          </p:cNvGrpSpPr>
          <p:nvPr/>
        </p:nvGrpSpPr>
        <p:grpSpPr bwMode="auto">
          <a:xfrm>
            <a:off x="7621588" y="2790825"/>
            <a:ext cx="39687" cy="142875"/>
            <a:chOff x="10104" y="10005"/>
            <a:chExt cx="137" cy="411"/>
          </a:xfrm>
        </p:grpSpPr>
        <p:sp>
          <p:nvSpPr>
            <p:cNvPr id="20548" name="Oval 318"/>
            <p:cNvSpPr>
              <a:spLocks noChangeArrowheads="1"/>
            </p:cNvSpPr>
            <p:nvPr/>
          </p:nvSpPr>
          <p:spPr bwMode="auto">
            <a:xfrm>
              <a:off x="10104" y="10005"/>
              <a:ext cx="137" cy="138"/>
            </a:xfrm>
            <a:prstGeom prst="ellipse">
              <a:avLst/>
            </a:pr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49" name="Oval 319"/>
            <p:cNvSpPr>
              <a:spLocks noChangeArrowheads="1"/>
            </p:cNvSpPr>
            <p:nvPr/>
          </p:nvSpPr>
          <p:spPr bwMode="auto">
            <a:xfrm>
              <a:off x="10104" y="10278"/>
              <a:ext cx="137" cy="138"/>
            </a:xfrm>
            <a:prstGeom prst="ellipse">
              <a:avLst/>
            </a:pr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20535" name="Group 320"/>
          <p:cNvGrpSpPr>
            <a:grpSpLocks/>
          </p:cNvGrpSpPr>
          <p:nvPr/>
        </p:nvGrpSpPr>
        <p:grpSpPr bwMode="auto">
          <a:xfrm>
            <a:off x="7816850" y="1717675"/>
            <a:ext cx="39688" cy="142875"/>
            <a:chOff x="10104" y="10005"/>
            <a:chExt cx="137" cy="411"/>
          </a:xfrm>
        </p:grpSpPr>
        <p:sp>
          <p:nvSpPr>
            <p:cNvPr id="20546" name="Oval 321"/>
            <p:cNvSpPr>
              <a:spLocks noChangeArrowheads="1"/>
            </p:cNvSpPr>
            <p:nvPr/>
          </p:nvSpPr>
          <p:spPr bwMode="auto">
            <a:xfrm>
              <a:off x="10104" y="10005"/>
              <a:ext cx="137" cy="138"/>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20547" name="Oval 322"/>
            <p:cNvSpPr>
              <a:spLocks noChangeArrowheads="1"/>
            </p:cNvSpPr>
            <p:nvPr/>
          </p:nvSpPr>
          <p:spPr bwMode="auto">
            <a:xfrm>
              <a:off x="10104" y="10278"/>
              <a:ext cx="137" cy="138"/>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20536" name="Rectangle 328"/>
          <p:cNvSpPr>
            <a:spLocks noGrp="1" noChangeArrowheads="1"/>
          </p:cNvSpPr>
          <p:nvPr>
            <p:ph type="title"/>
          </p:nvPr>
        </p:nvSpPr>
        <p:spPr>
          <a:xfrm>
            <a:off x="330200" y="179388"/>
            <a:ext cx="7772400" cy="873125"/>
          </a:xfrm>
        </p:spPr>
        <p:txBody>
          <a:bodyPr/>
          <a:lstStyle/>
          <a:p>
            <a:r>
              <a:rPr lang="en-US" altLang="zh-CN" sz="3200" smtClean="0">
                <a:ea typeface="MS PGothic" panose="020B0600070205080204" pitchFamily="34" charset="-128"/>
              </a:rPr>
              <a:t>Causes/costs of congestion: scenario 3</a:t>
            </a:r>
            <a:r>
              <a:rPr lang="en-US" altLang="zh-CN" smtClean="0">
                <a:ea typeface="MS PGothic" panose="020B0600070205080204" pitchFamily="34" charset="-128"/>
              </a:rPr>
              <a:t> </a:t>
            </a:r>
          </a:p>
        </p:txBody>
      </p:sp>
      <p:sp>
        <p:nvSpPr>
          <p:cNvPr id="20537" name="Line 330"/>
          <p:cNvSpPr>
            <a:spLocks noChangeShapeType="1"/>
          </p:cNvSpPr>
          <p:nvPr/>
        </p:nvSpPr>
        <p:spPr bwMode="auto">
          <a:xfrm>
            <a:off x="1270000" y="1558925"/>
            <a:ext cx="0" cy="18605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538" name="Line 331"/>
          <p:cNvSpPr>
            <a:spLocks noChangeShapeType="1"/>
          </p:cNvSpPr>
          <p:nvPr/>
        </p:nvSpPr>
        <p:spPr bwMode="auto">
          <a:xfrm flipV="1">
            <a:off x="1254125" y="3411538"/>
            <a:ext cx="233362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539" name="Freeform 333"/>
          <p:cNvSpPr>
            <a:spLocks/>
          </p:cNvSpPr>
          <p:nvPr/>
        </p:nvSpPr>
        <p:spPr bwMode="auto">
          <a:xfrm>
            <a:off x="1258888" y="2608263"/>
            <a:ext cx="2489200" cy="806450"/>
          </a:xfrm>
          <a:custGeom>
            <a:avLst/>
            <a:gdLst>
              <a:gd name="T0" fmla="*/ 0 w 1568"/>
              <a:gd name="T1" fmla="*/ 2147483646 h 380"/>
              <a:gd name="T2" fmla="*/ 2147483646 w 1568"/>
              <a:gd name="T3" fmla="*/ 2147483646 h 380"/>
              <a:gd name="T4" fmla="*/ 2147483646 w 1568"/>
              <a:gd name="T5" fmla="*/ 2147483646 h 380"/>
              <a:gd name="T6" fmla="*/ 2147483646 w 1568"/>
              <a:gd name="T7" fmla="*/ 2147483646 h 380"/>
              <a:gd name="T8" fmla="*/ 0 60000 65536"/>
              <a:gd name="T9" fmla="*/ 0 60000 65536"/>
              <a:gd name="T10" fmla="*/ 0 60000 65536"/>
              <a:gd name="T11" fmla="*/ 0 60000 65536"/>
              <a:gd name="T12" fmla="*/ 0 w 1568"/>
              <a:gd name="T13" fmla="*/ 0 h 380"/>
              <a:gd name="T14" fmla="*/ 1568 w 1568"/>
              <a:gd name="T15" fmla="*/ 380 h 380"/>
            </a:gdLst>
            <a:ahLst/>
            <a:cxnLst>
              <a:cxn ang="T8">
                <a:pos x="T0" y="T1"/>
              </a:cxn>
              <a:cxn ang="T9">
                <a:pos x="T2" y="T3"/>
              </a:cxn>
              <a:cxn ang="T10">
                <a:pos x="T4" y="T5"/>
              </a:cxn>
              <a:cxn ang="T11">
                <a:pos x="T6" y="T7"/>
              </a:cxn>
            </a:cxnLst>
            <a:rect l="T12" t="T13" r="T14" b="T15"/>
            <a:pathLst>
              <a:path w="1568" h="380">
                <a:moveTo>
                  <a:pt x="0" y="375"/>
                </a:moveTo>
                <a:cubicBezTo>
                  <a:pt x="109" y="315"/>
                  <a:pt x="474" y="0"/>
                  <a:pt x="651" y="14"/>
                </a:cubicBezTo>
                <a:cubicBezTo>
                  <a:pt x="828" y="28"/>
                  <a:pt x="730" y="260"/>
                  <a:pt x="914" y="320"/>
                </a:cubicBezTo>
                <a:cubicBezTo>
                  <a:pt x="1098" y="380"/>
                  <a:pt x="1432" y="342"/>
                  <a:pt x="1568" y="348"/>
                </a:cubicBezTo>
              </a:path>
            </a:pathLst>
          </a:custGeom>
          <a:noFill/>
          <a:ln w="28575" cap="flat" cmpd="sng">
            <a:solidFill>
              <a:srgbClr val="CC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540" name="Line 334"/>
          <p:cNvSpPr>
            <a:spLocks noChangeShapeType="1"/>
          </p:cNvSpPr>
          <p:nvPr/>
        </p:nvSpPr>
        <p:spPr bwMode="auto">
          <a:xfrm>
            <a:off x="1138238" y="1711325"/>
            <a:ext cx="1254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541" name="Line 335"/>
          <p:cNvSpPr>
            <a:spLocks noChangeShapeType="1"/>
          </p:cNvSpPr>
          <p:nvPr/>
        </p:nvSpPr>
        <p:spPr bwMode="auto">
          <a:xfrm>
            <a:off x="3071813" y="3419475"/>
            <a:ext cx="0" cy="1349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542" name="Text Box 336"/>
          <p:cNvSpPr txBox="1">
            <a:spLocks noChangeArrowheads="1"/>
          </p:cNvSpPr>
          <p:nvPr/>
        </p:nvSpPr>
        <p:spPr bwMode="auto">
          <a:xfrm>
            <a:off x="636588" y="1462088"/>
            <a:ext cx="4556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latin typeface="Tahoma" panose="020B0604030504040204" pitchFamily="34" charset="0"/>
                <a:ea typeface="MS PGothic" panose="020B0600070205080204" pitchFamily="34" charset="-128"/>
              </a:rPr>
              <a:t>C/2</a:t>
            </a:r>
          </a:p>
        </p:txBody>
      </p:sp>
      <p:sp>
        <p:nvSpPr>
          <p:cNvPr id="20543" name="Text Box 337"/>
          <p:cNvSpPr txBox="1">
            <a:spLocks noChangeArrowheads="1"/>
          </p:cNvSpPr>
          <p:nvPr/>
        </p:nvSpPr>
        <p:spPr bwMode="auto">
          <a:xfrm>
            <a:off x="2873375" y="3471863"/>
            <a:ext cx="4556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latin typeface="Tahoma" panose="020B0604030504040204" pitchFamily="34" charset="0"/>
                <a:ea typeface="MS PGothic" panose="020B0600070205080204" pitchFamily="34" charset="-128"/>
              </a:rPr>
              <a:t>C/2</a:t>
            </a:r>
          </a:p>
        </p:txBody>
      </p:sp>
      <p:sp>
        <p:nvSpPr>
          <p:cNvPr id="20544" name="Text Box 338"/>
          <p:cNvSpPr txBox="1">
            <a:spLocks noChangeArrowheads="1"/>
          </p:cNvSpPr>
          <p:nvPr/>
        </p:nvSpPr>
        <p:spPr bwMode="auto">
          <a:xfrm rot="-5400000">
            <a:off x="543719" y="2389982"/>
            <a:ext cx="808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latin typeface="Symbol" panose="05050102010706020507" pitchFamily="18" charset="2"/>
                <a:ea typeface="MS PGothic" panose="020B0600070205080204" pitchFamily="34" charset="-128"/>
              </a:rPr>
              <a:t>l</a:t>
            </a:r>
            <a:r>
              <a:rPr lang="en-US" altLang="zh-CN" sz="2400" baseline="-25000">
                <a:ea typeface="MS PGothic" panose="020B0600070205080204" pitchFamily="34" charset="-128"/>
              </a:rPr>
              <a:t>out</a:t>
            </a:r>
          </a:p>
        </p:txBody>
      </p:sp>
      <p:sp>
        <p:nvSpPr>
          <p:cNvPr id="20545" name="Text Box 339"/>
          <p:cNvSpPr txBox="1">
            <a:spLocks noChangeArrowheads="1"/>
          </p:cNvSpPr>
          <p:nvPr/>
        </p:nvSpPr>
        <p:spPr bwMode="auto">
          <a:xfrm>
            <a:off x="1989138" y="3381375"/>
            <a:ext cx="552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latin typeface="Symbol" panose="05050102010706020507" pitchFamily="18" charset="2"/>
                <a:ea typeface="MS PGothic" panose="020B0600070205080204" pitchFamily="34" charset="-128"/>
              </a:rPr>
              <a:t>l</a:t>
            </a:r>
            <a:r>
              <a:rPr lang="en-US" altLang="zh-CN" sz="2400" baseline="-25000">
                <a:ea typeface="MS PGothic" panose="020B0600070205080204" pitchFamily="34" charset="-128"/>
              </a:rPr>
              <a:t>in</a:t>
            </a:r>
            <a:r>
              <a:rPr lang="ja-JP" altLang="en-US" sz="2400" baseline="30000">
                <a:ea typeface="MS PGothic" panose="020B0600070205080204" pitchFamily="34" charset="-128"/>
              </a:rPr>
              <a:t>’</a:t>
            </a:r>
            <a:endParaRPr lang="en-US" altLang="zh-CN" sz="2400" baseline="30000">
              <a:ea typeface="MS PGothic" panose="020B0600070205080204" pitchFamily="34"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B62AE114-DFEE-4909-ACF0-BA43D86C1DAD}"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16</a:t>
            </a:fld>
            <a:r>
              <a:rPr kumimoji="0" lang="en-US" altLang="zh-CN" sz="1000" smtClean="0">
                <a:latin typeface="Arial" panose="020B0604020202020204" pitchFamily="34" charset="0"/>
                <a:ea typeface="宋体" panose="02010600030101010101" pitchFamily="2" charset="-122"/>
              </a:rPr>
              <a:t>-</a:t>
            </a:r>
          </a:p>
        </p:txBody>
      </p:sp>
      <p:sp>
        <p:nvSpPr>
          <p:cNvPr id="21507" name="Rectangle 2"/>
          <p:cNvSpPr>
            <a:spLocks noGrp="1" noChangeArrowheads="1"/>
          </p:cNvSpPr>
          <p:nvPr>
            <p:ph type="title"/>
          </p:nvPr>
        </p:nvSpPr>
        <p:spPr/>
        <p:txBody>
          <a:bodyPr/>
          <a:lstStyle/>
          <a:p>
            <a:pPr eaLnBrk="1" hangingPunct="1"/>
            <a:r>
              <a:rPr lang="zh-CN" altLang="en-US" sz="3200" smtClean="0"/>
              <a:t>拥塞控制和资源分配</a:t>
            </a:r>
          </a:p>
        </p:txBody>
      </p:sp>
      <p:sp>
        <p:nvSpPr>
          <p:cNvPr id="38916" name="Rectangle 3"/>
          <p:cNvSpPr>
            <a:spLocks noGrp="1" noChangeArrowheads="1"/>
          </p:cNvSpPr>
          <p:nvPr>
            <p:ph type="body" idx="1"/>
          </p:nvPr>
        </p:nvSpPr>
        <p:spPr/>
        <p:txBody>
          <a:bodyPr>
            <a:normAutofit fontScale="92500" lnSpcReduction="10000"/>
          </a:bodyPr>
          <a:lstStyle/>
          <a:p>
            <a:pPr eaLnBrk="1" hangingPunct="1">
              <a:defRPr/>
            </a:pPr>
            <a:r>
              <a:rPr lang="zh-CN" altLang="en-US" sz="2800" dirty="0">
                <a:solidFill>
                  <a:srgbClr val="0000FF"/>
                </a:solidFill>
              </a:rPr>
              <a:t>拥塞控制和资源分配是同一事物的两个方面</a:t>
            </a:r>
            <a:r>
              <a:rPr lang="en-US" altLang="zh-CN" sz="2800" dirty="0">
                <a:solidFill>
                  <a:srgbClr val="0000FF"/>
                </a:solidFill>
              </a:rPr>
              <a:t>. </a:t>
            </a:r>
          </a:p>
          <a:p>
            <a:pPr eaLnBrk="1" hangingPunct="1">
              <a:defRPr/>
            </a:pPr>
            <a:endParaRPr lang="en-US" altLang="zh-CN" sz="2800" dirty="0"/>
          </a:p>
          <a:p>
            <a:pPr eaLnBrk="1" hangingPunct="1">
              <a:defRPr/>
            </a:pPr>
            <a:r>
              <a:rPr lang="zh-CN" altLang="en-US" sz="2800" dirty="0">
                <a:latin typeface="+mn-ea"/>
              </a:rPr>
              <a:t>以任意精度分配资源非常困难</a:t>
            </a:r>
            <a:endParaRPr lang="en-US" altLang="zh-CN" sz="2800" dirty="0">
              <a:latin typeface="+mn-ea"/>
            </a:endParaRPr>
          </a:p>
          <a:p>
            <a:pPr lvl="1" eaLnBrk="1" hangingPunct="1">
              <a:defRPr/>
            </a:pPr>
            <a:r>
              <a:rPr lang="zh-CN" altLang="en-US" sz="2400" dirty="0">
                <a:latin typeface="+mn-ea"/>
              </a:rPr>
              <a:t>资源是分布式部署在网络中</a:t>
            </a:r>
            <a:endParaRPr lang="en-US" altLang="zh-CN" sz="2400" dirty="0">
              <a:latin typeface="+mn-ea"/>
            </a:endParaRPr>
          </a:p>
          <a:p>
            <a:pPr eaLnBrk="1" hangingPunct="1">
              <a:defRPr/>
            </a:pPr>
            <a:endParaRPr lang="en-US" altLang="zh-CN" sz="2800" dirty="0" smtClean="0"/>
          </a:p>
          <a:p>
            <a:pPr eaLnBrk="1" hangingPunct="1">
              <a:defRPr/>
            </a:pPr>
            <a:r>
              <a:rPr lang="zh-CN" altLang="en-US" sz="2800" dirty="0" smtClean="0"/>
              <a:t>用户</a:t>
            </a:r>
            <a:r>
              <a:rPr lang="zh-CN" altLang="en-US" sz="2800" dirty="0"/>
              <a:t>的观点</a:t>
            </a:r>
            <a:endParaRPr lang="en-US" altLang="zh-CN" sz="2800" dirty="0"/>
          </a:p>
          <a:p>
            <a:pPr lvl="1" eaLnBrk="1" hangingPunct="1">
              <a:defRPr/>
            </a:pPr>
            <a:r>
              <a:rPr lang="zh-CN" altLang="en-US" sz="2400" dirty="0"/>
              <a:t>主机到主机</a:t>
            </a:r>
            <a:r>
              <a:rPr lang="en-US" altLang="zh-CN" sz="2400" dirty="0"/>
              <a:t>, </a:t>
            </a:r>
            <a:r>
              <a:rPr lang="zh-CN" altLang="en-US" sz="2400" dirty="0" smtClean="0"/>
              <a:t>端到端协议</a:t>
            </a:r>
            <a:endParaRPr lang="en-US" altLang="zh-CN" sz="2400" dirty="0" smtClean="0"/>
          </a:p>
          <a:p>
            <a:pPr lvl="1" eaLnBrk="1" hangingPunct="1">
              <a:defRPr/>
            </a:pPr>
            <a:endParaRPr lang="en-US" altLang="zh-CN" sz="2400" dirty="0"/>
          </a:p>
          <a:p>
            <a:pPr eaLnBrk="1" hangingPunct="1">
              <a:defRPr/>
            </a:pPr>
            <a:r>
              <a:rPr lang="zh-CN" altLang="en-US" sz="2800" dirty="0"/>
              <a:t>网络的观点</a:t>
            </a:r>
            <a:endParaRPr lang="en-US" altLang="zh-CN" sz="2800" dirty="0"/>
          </a:p>
          <a:p>
            <a:pPr lvl="1" eaLnBrk="1" hangingPunct="1">
              <a:defRPr/>
            </a:pPr>
            <a:r>
              <a:rPr lang="zh-CN" altLang="en-US" sz="2400" dirty="0"/>
              <a:t>多个</a:t>
            </a:r>
            <a:r>
              <a:rPr lang="en-US" altLang="zh-CN" sz="2400" dirty="0"/>
              <a:t>``</a:t>
            </a:r>
            <a:r>
              <a:rPr lang="zh-CN" altLang="en-US" sz="2400" dirty="0"/>
              <a:t>流</a:t>
            </a:r>
            <a:r>
              <a:rPr lang="en-US" altLang="zh-CN" sz="2400" dirty="0"/>
              <a:t>‘’</a:t>
            </a:r>
            <a:r>
              <a:rPr lang="zh-CN" altLang="en-US" sz="2400" dirty="0"/>
              <a:t>竞争资源</a:t>
            </a:r>
            <a:endParaRPr lang="en-US" altLang="zh-CN" sz="2400" dirty="0"/>
          </a:p>
          <a:p>
            <a:pPr lvl="2" eaLnBrk="1" hangingPunct="1">
              <a:defRPr/>
            </a:pPr>
            <a:r>
              <a:rPr lang="zh-CN" altLang="en-US" sz="2000" dirty="0"/>
              <a:t>资源</a:t>
            </a:r>
            <a:r>
              <a:rPr lang="en-US" altLang="zh-CN" sz="2000" dirty="0"/>
              <a:t>: </a:t>
            </a:r>
            <a:r>
              <a:rPr lang="zh-CN" altLang="en-US" sz="2000" dirty="0"/>
              <a:t>交换机或路由器的缓存</a:t>
            </a:r>
            <a:r>
              <a:rPr lang="en-US" altLang="zh-CN" sz="2000" dirty="0"/>
              <a:t>, </a:t>
            </a:r>
            <a:r>
              <a:rPr lang="zh-CN" altLang="en-US" sz="2000" dirty="0"/>
              <a:t>链路的带宽</a:t>
            </a:r>
            <a:endParaRPr lang="en-US" altLang="zh-CN" sz="2000" dirty="0"/>
          </a:p>
          <a:p>
            <a:pPr lvl="2" eaLnBrk="1" hangingPunct="1">
              <a:defRPr/>
            </a:pPr>
            <a:r>
              <a:rPr lang="zh-CN" altLang="en-US" sz="2000" dirty="0"/>
              <a:t>拥塞</a:t>
            </a:r>
            <a:r>
              <a:rPr lang="en-US" altLang="zh-CN" sz="2000" dirty="0"/>
              <a:t>: </a:t>
            </a:r>
            <a:r>
              <a:rPr lang="zh-CN" sz="2000" dirty="0"/>
              <a:t> </a:t>
            </a:r>
            <a:r>
              <a:rPr lang="zh-CN" altLang="en-US" sz="2000" dirty="0"/>
              <a:t>过多的分组竞争同一条链路</a:t>
            </a:r>
            <a:r>
              <a:rPr lang="en-US" altLang="zh-CN" sz="2000" dirty="0"/>
              <a:t>, </a:t>
            </a:r>
            <a:r>
              <a:rPr lang="zh-CN" altLang="en-US" sz="2000" dirty="0"/>
              <a:t>队列溢出导致分组丢弃</a:t>
            </a:r>
            <a:endParaRPr lang="en-US" altLang="zh-CN" sz="2000" dirty="0"/>
          </a:p>
          <a:p>
            <a:pPr lvl="1" eaLnBrk="1" hangingPunct="1">
              <a:defRPr/>
            </a:pPr>
            <a:r>
              <a:rPr lang="zh-CN" altLang="en-US" sz="2400" dirty="0"/>
              <a:t>如何在竞争的用户之间合理有效的分配资源</a:t>
            </a:r>
            <a:r>
              <a:rPr lang="en-US" altLang="zh-CN" sz="2400" dirty="0"/>
              <a:t>?</a:t>
            </a:r>
          </a:p>
          <a:p>
            <a:pPr eaLnBrk="1" hangingPunct="1">
              <a:defRPr/>
            </a:pPr>
            <a:endParaRPr lang="zh-CN"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0B20493C-F41A-482E-B070-0630E70296B3}"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17</a:t>
            </a:fld>
            <a:r>
              <a:rPr kumimoji="0" lang="en-US" altLang="zh-CN" sz="1000" smtClean="0">
                <a:latin typeface="Arial" panose="020B0604020202020204" pitchFamily="34" charset="0"/>
                <a:ea typeface="宋体" panose="02010600030101010101" pitchFamily="2" charset="-122"/>
              </a:rPr>
              <a:t>-</a:t>
            </a:r>
          </a:p>
        </p:txBody>
      </p:sp>
      <p:sp>
        <p:nvSpPr>
          <p:cNvPr id="22531" name="Rectangle 2"/>
          <p:cNvSpPr>
            <a:spLocks noGrp="1" noChangeArrowheads="1"/>
          </p:cNvSpPr>
          <p:nvPr>
            <p:ph type="title"/>
          </p:nvPr>
        </p:nvSpPr>
        <p:spPr>
          <a:xfrm>
            <a:off x="468313" y="260350"/>
            <a:ext cx="9175750" cy="714375"/>
          </a:xfrm>
        </p:spPr>
        <p:txBody>
          <a:bodyPr/>
          <a:lstStyle/>
          <a:p>
            <a:pPr eaLnBrk="1" hangingPunct="1"/>
            <a:r>
              <a:rPr lang="zh-CN" altLang="en-US" sz="3200" smtClean="0"/>
              <a:t>拥塞控制和资源分配</a:t>
            </a:r>
            <a:endParaRPr lang="en-US" altLang="zh-CN" sz="3200" smtClean="0"/>
          </a:p>
        </p:txBody>
      </p:sp>
      <p:sp>
        <p:nvSpPr>
          <p:cNvPr id="22532" name="Rectangle 3"/>
          <p:cNvSpPr>
            <a:spLocks noGrp="1" noChangeArrowheads="1"/>
          </p:cNvSpPr>
          <p:nvPr>
            <p:ph type="body" idx="1"/>
          </p:nvPr>
        </p:nvSpPr>
        <p:spPr/>
        <p:txBody>
          <a:bodyPr/>
          <a:lstStyle/>
          <a:p>
            <a:pPr eaLnBrk="1" hangingPunct="1">
              <a:lnSpc>
                <a:spcPct val="110000"/>
              </a:lnSpc>
            </a:pPr>
            <a:r>
              <a:rPr lang="zh-CN" altLang="en-US" sz="2800" smtClean="0">
                <a:solidFill>
                  <a:srgbClr val="0000FF"/>
                </a:solidFill>
              </a:rPr>
              <a:t>拥塞控制和资源分配是同一事物的两个方面</a:t>
            </a:r>
            <a:r>
              <a:rPr lang="zh-CN" altLang="zh-CN" sz="2800" smtClean="0">
                <a:solidFill>
                  <a:srgbClr val="0000FF"/>
                </a:solidFill>
              </a:rPr>
              <a:t>. </a:t>
            </a:r>
            <a:endParaRPr lang="en-US" altLang="zh-CN" sz="2800" smtClean="0">
              <a:solidFill>
                <a:srgbClr val="0000FF"/>
              </a:solidFill>
            </a:endParaRPr>
          </a:p>
          <a:p>
            <a:pPr eaLnBrk="1" hangingPunct="1">
              <a:lnSpc>
                <a:spcPct val="110000"/>
              </a:lnSpc>
            </a:pPr>
            <a:endParaRPr lang="zh-CN" altLang="zh-CN" sz="2300" smtClean="0"/>
          </a:p>
          <a:p>
            <a:pPr eaLnBrk="1" hangingPunct="1">
              <a:lnSpc>
                <a:spcPct val="110000"/>
              </a:lnSpc>
            </a:pPr>
            <a:r>
              <a:rPr lang="zh-CN" altLang="en-US" sz="2600" smtClean="0"/>
              <a:t>如果网络承担积极主动角色</a:t>
            </a:r>
            <a:endParaRPr lang="en-US" altLang="zh-CN" sz="2200" smtClean="0"/>
          </a:p>
          <a:p>
            <a:pPr lvl="1" eaLnBrk="1" hangingPunct="1">
              <a:lnSpc>
                <a:spcPct val="110000"/>
              </a:lnSpc>
            </a:pPr>
            <a:r>
              <a:rPr lang="zh-CN" altLang="en-US" sz="2200" smtClean="0"/>
              <a:t>资源分配</a:t>
            </a:r>
            <a:endParaRPr lang="en-US" altLang="zh-CN" sz="2200" smtClean="0"/>
          </a:p>
          <a:p>
            <a:pPr lvl="1" eaLnBrk="1" hangingPunct="1">
              <a:lnSpc>
                <a:spcPct val="110000"/>
              </a:lnSpc>
            </a:pPr>
            <a:r>
              <a:rPr lang="zh-CN" altLang="en-US" sz="2200" smtClean="0"/>
              <a:t>预先进行网络资源分配</a:t>
            </a:r>
            <a:r>
              <a:rPr lang="en-US" altLang="zh-CN" sz="2200" smtClean="0"/>
              <a:t>, </a:t>
            </a:r>
            <a:r>
              <a:rPr lang="zh-CN" altLang="en-US" sz="2200" smtClean="0"/>
              <a:t>例如</a:t>
            </a:r>
            <a:r>
              <a:rPr lang="zh-CN" altLang="zh-CN" sz="2200" smtClean="0"/>
              <a:t>,</a:t>
            </a:r>
            <a:r>
              <a:rPr lang="en-US" altLang="zh-CN" sz="2200" smtClean="0"/>
              <a:t> </a:t>
            </a:r>
            <a:r>
              <a:rPr lang="zh-CN" altLang="en-US" sz="2200" smtClean="0"/>
              <a:t>调度虚电路占用的物理链路</a:t>
            </a:r>
            <a:endParaRPr lang="en-US" altLang="zh-CN" sz="2200" smtClean="0"/>
          </a:p>
          <a:p>
            <a:pPr lvl="1" eaLnBrk="1" hangingPunct="1">
              <a:lnSpc>
                <a:spcPct val="110000"/>
              </a:lnSpc>
            </a:pPr>
            <a:endParaRPr lang="en-US" altLang="zh-CN" sz="2200" smtClean="0"/>
          </a:p>
          <a:p>
            <a:pPr eaLnBrk="1" hangingPunct="1">
              <a:lnSpc>
                <a:spcPct val="110000"/>
              </a:lnSpc>
            </a:pPr>
            <a:r>
              <a:rPr lang="zh-CN" altLang="en-US" sz="2600" smtClean="0"/>
              <a:t>如果网络承担消极被动角色</a:t>
            </a:r>
            <a:endParaRPr lang="en-US" altLang="zh-CN" sz="2600" smtClean="0"/>
          </a:p>
          <a:p>
            <a:pPr lvl="1" eaLnBrk="1" hangingPunct="1">
              <a:lnSpc>
                <a:spcPct val="110000"/>
              </a:lnSpc>
            </a:pPr>
            <a:r>
              <a:rPr lang="zh-CN" altLang="en-US" sz="2200" smtClean="0"/>
              <a:t>拥塞控制</a:t>
            </a:r>
            <a:endParaRPr lang="en-US" altLang="zh-CN" sz="2200" smtClean="0"/>
          </a:p>
          <a:p>
            <a:pPr lvl="1" eaLnBrk="1" hangingPunct="1">
              <a:lnSpc>
                <a:spcPct val="110000"/>
              </a:lnSpc>
            </a:pPr>
            <a:r>
              <a:rPr lang="zh-CN" altLang="en-US" sz="2200" smtClean="0"/>
              <a:t>允许发送方想发多少数据就发多少数据</a:t>
            </a:r>
            <a:r>
              <a:rPr lang="zh-CN" altLang="zh-CN" sz="2200" smtClean="0"/>
              <a:t>, </a:t>
            </a:r>
            <a:r>
              <a:rPr lang="zh-CN" altLang="en-US" sz="2200" smtClean="0"/>
              <a:t>当拥塞发生后再进行恢复</a:t>
            </a:r>
            <a:endParaRPr lang="en-US" altLang="zh-CN" sz="2200" smtClean="0"/>
          </a:p>
          <a:p>
            <a:pPr eaLnBrk="1" hangingPunct="1">
              <a:lnSpc>
                <a:spcPct val="90000"/>
              </a:lnSpc>
            </a:pPr>
            <a:endParaRPr lang="zh-CN" altLang="zh-CN" sz="22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28728" y="3000372"/>
            <a:ext cx="6500858" cy="1148708"/>
          </a:xfrm>
          <a:prstGeom prst="rect">
            <a:avLst/>
          </a:prstGeom>
          <a:ln/>
        </p:spPr>
        <p:style>
          <a:lnRef idx="0">
            <a:schemeClr val="accent3"/>
          </a:lnRef>
          <a:fillRef idx="3">
            <a:schemeClr val="accent3"/>
          </a:fillRef>
          <a:effectRef idx="3">
            <a:schemeClr val="accent3"/>
          </a:effectRef>
          <a:fontRef idx="minor">
            <a:schemeClr val="lt1"/>
          </a:fontRef>
        </p:style>
        <p:txBody>
          <a:bodyPr anchor="ctr"/>
          <a:lstStyle/>
          <a:p>
            <a:pPr algn="ctr" eaLnBrk="1" hangingPunct="1">
              <a:defRPr/>
            </a:pPr>
            <a:endParaRPr lang="zh-CN" altLang="en-US">
              <a:effectLst>
                <a:outerShdw blurRad="38100" dist="38100" dir="2700000" algn="tl">
                  <a:srgbClr val="000000">
                    <a:alpha val="43137"/>
                  </a:srgbClr>
                </a:outerShdw>
              </a:effectLst>
            </a:endParaRPr>
          </a:p>
        </p:txBody>
      </p:sp>
      <p:sp>
        <p:nvSpPr>
          <p:cNvPr id="2" name="TextBox 6"/>
          <p:cNvSpPr txBox="1">
            <a:spLocks noChangeArrowheads="1"/>
          </p:cNvSpPr>
          <p:nvPr/>
        </p:nvSpPr>
        <p:spPr bwMode="auto">
          <a:xfrm>
            <a:off x="714375" y="1928813"/>
            <a:ext cx="8001000" cy="2062162"/>
          </a:xfrm>
          <a:prstGeom prst="rect">
            <a:avLst/>
          </a:prstGeom>
          <a:noFill/>
          <a:ln w="9525">
            <a:noFill/>
            <a:miter lim="800000"/>
            <a:headEnd/>
            <a:tailEnd/>
          </a:ln>
        </p:spPr>
        <p:txBody>
          <a:bodyPr>
            <a:spAutoFit/>
          </a:bodyPr>
          <a:lstStyle/>
          <a:p>
            <a:pPr algn="ctr" eaLnBrk="1" hangingPunct="1">
              <a:defRPr/>
            </a:pPr>
            <a:r>
              <a:rPr lang="zh-CN" altLang="en-US" sz="4000" dirty="0">
                <a:latin typeface="+mn-lt"/>
                <a:ea typeface="+mn-ea"/>
              </a:rPr>
              <a:t>核心问题</a:t>
            </a:r>
            <a:endParaRPr lang="en-US" altLang="zh-CN" sz="4000" dirty="0">
              <a:latin typeface="+mn-lt"/>
              <a:ea typeface="+mn-ea"/>
            </a:endParaRPr>
          </a:p>
          <a:p>
            <a:pPr algn="ctr" eaLnBrk="1" hangingPunct="1">
              <a:defRPr/>
            </a:pPr>
            <a:endParaRPr lang="en-US" altLang="zh-CN" sz="4000" dirty="0">
              <a:latin typeface="+mn-lt"/>
              <a:ea typeface="+mn-ea"/>
            </a:endParaRPr>
          </a:p>
          <a:p>
            <a:pPr algn="ctr" eaLnBrk="1" hangingPunct="1">
              <a:defRPr/>
            </a:pPr>
            <a:r>
              <a:rPr lang="zh-CN" altLang="en-US" sz="4800" dirty="0">
                <a:solidFill>
                  <a:schemeClr val="bg1"/>
                </a:solidFill>
                <a:effectLst>
                  <a:outerShdw blurRad="38100" dist="38100" dir="2700000" algn="tl">
                    <a:srgbClr val="000000">
                      <a:alpha val="43137"/>
                    </a:srgbClr>
                  </a:outerShdw>
                </a:effectLst>
                <a:latin typeface="+mn-lt"/>
                <a:ea typeface="+mn-ea"/>
              </a:rPr>
              <a:t>分配资源</a:t>
            </a:r>
          </a:p>
        </p:txBody>
      </p:sp>
      <p:sp>
        <p:nvSpPr>
          <p:cNvPr id="23558"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8959FD0B-4F2F-4030-AF53-749FE8BC2F60}"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18</a:t>
            </a:fld>
            <a:r>
              <a:rPr kumimoji="0" lang="en-US" altLang="zh-CN" sz="1000" smtClean="0">
                <a:latin typeface="Arial" panose="020B0604020202020204" pitchFamily="34" charset="0"/>
                <a:ea typeface="宋体" panose="02010600030101010101" pitchFamily="2" charset="-122"/>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BBE2B7B6-16E3-412F-A5AD-664F466D0269}"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19</a:t>
            </a:fld>
            <a:r>
              <a:rPr kumimoji="0" lang="en-US" altLang="zh-CN" sz="1000" smtClean="0">
                <a:latin typeface="Arial" panose="020B0604020202020204" pitchFamily="34" charset="0"/>
                <a:ea typeface="宋体" panose="02010600030101010101" pitchFamily="2" charset="-122"/>
              </a:rPr>
              <a:t>-</a:t>
            </a:r>
          </a:p>
        </p:txBody>
      </p:sp>
      <p:sp>
        <p:nvSpPr>
          <p:cNvPr id="24579" name="Rectangle 2"/>
          <p:cNvSpPr>
            <a:spLocks noGrp="1" noChangeArrowheads="1"/>
          </p:cNvSpPr>
          <p:nvPr>
            <p:ph type="title"/>
          </p:nvPr>
        </p:nvSpPr>
        <p:spPr/>
        <p:txBody>
          <a:bodyPr/>
          <a:lstStyle/>
          <a:p>
            <a:pPr eaLnBrk="1" hangingPunct="1"/>
            <a:r>
              <a:rPr lang="zh-CN" altLang="en-US" sz="3200" smtClean="0"/>
              <a:t>提纲</a:t>
            </a:r>
          </a:p>
        </p:txBody>
      </p:sp>
      <p:sp>
        <p:nvSpPr>
          <p:cNvPr id="24580" name="Rectangle 3"/>
          <p:cNvSpPr>
            <a:spLocks noGrp="1" noChangeArrowheads="1"/>
          </p:cNvSpPr>
          <p:nvPr>
            <p:ph type="body" idx="1"/>
          </p:nvPr>
        </p:nvSpPr>
        <p:spPr/>
        <p:txBody>
          <a:bodyPr/>
          <a:lstStyle/>
          <a:p>
            <a:pPr eaLnBrk="1" hangingPunct="1"/>
            <a:r>
              <a:rPr lang="zh-CN" altLang="en-US" dirty="0" smtClean="0"/>
              <a:t>引言</a:t>
            </a:r>
            <a:endParaRPr lang="en-US" altLang="zh-CN" dirty="0" smtClean="0"/>
          </a:p>
          <a:p>
            <a:pPr lvl="1" eaLnBrk="1" hangingPunct="1"/>
            <a:r>
              <a:rPr lang="zh-CN" altLang="en-US" dirty="0" smtClean="0"/>
              <a:t>核心问题</a:t>
            </a:r>
            <a:r>
              <a:rPr lang="en-US" altLang="zh-CN" dirty="0" smtClean="0"/>
              <a:t>: </a:t>
            </a:r>
            <a:r>
              <a:rPr lang="zh-CN" altLang="en-US" dirty="0" smtClean="0"/>
              <a:t>分配资源</a:t>
            </a:r>
          </a:p>
          <a:p>
            <a:pPr eaLnBrk="1" hangingPunct="1"/>
            <a:r>
              <a:rPr lang="zh-CN" altLang="en-US" dirty="0" smtClean="0"/>
              <a:t>资源分配</a:t>
            </a:r>
            <a:endParaRPr lang="en-US" altLang="zh-CN" dirty="0" smtClean="0"/>
          </a:p>
          <a:p>
            <a:pPr eaLnBrk="1" hangingPunct="1"/>
            <a:r>
              <a:rPr lang="zh-CN" altLang="en-US" dirty="0" smtClean="0"/>
              <a:t>拥塞控制 </a:t>
            </a:r>
          </a:p>
          <a:p>
            <a:pPr eaLnBrk="1" hangingPunct="1"/>
            <a:r>
              <a:rPr lang="zh-CN" altLang="en-US" dirty="0" smtClean="0"/>
              <a:t>拥塞避免 </a:t>
            </a:r>
          </a:p>
          <a:p>
            <a:pPr eaLnBrk="1" hangingPunct="1"/>
            <a:r>
              <a:rPr lang="zh-CN" altLang="en-US" dirty="0" smtClean="0"/>
              <a:t>总结</a:t>
            </a:r>
            <a:endParaRPr lang="en-US" altLang="zh-CN" dirty="0" smtClean="0"/>
          </a:p>
        </p:txBody>
      </p:sp>
      <p:sp>
        <p:nvSpPr>
          <p:cNvPr id="24581" name="AutoShape 4"/>
          <p:cNvSpPr>
            <a:spLocks noChangeArrowheads="1"/>
          </p:cNvSpPr>
          <p:nvPr/>
        </p:nvSpPr>
        <p:spPr bwMode="auto">
          <a:xfrm>
            <a:off x="0" y="2205038"/>
            <a:ext cx="468313" cy="485775"/>
          </a:xfrm>
          <a:prstGeom prst="rightArrow">
            <a:avLst>
              <a:gd name="adj1" fmla="val 50000"/>
              <a:gd name="adj2" fmla="val 25000"/>
            </a:avLst>
          </a:prstGeom>
          <a:solidFill>
            <a:srgbClr val="7E9C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6081766E-1020-4786-BACC-55EDC4FD9C1E}"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2</a:t>
            </a:fld>
            <a:r>
              <a:rPr kumimoji="0" lang="en-US" altLang="zh-CN" sz="1000" smtClean="0">
                <a:latin typeface="Arial" panose="020B0604020202020204" pitchFamily="34" charset="0"/>
                <a:ea typeface="宋体" panose="02010600030101010101" pitchFamily="2" charset="-122"/>
              </a:rPr>
              <a:t>-</a:t>
            </a:r>
          </a:p>
        </p:txBody>
      </p:sp>
      <p:sp>
        <p:nvSpPr>
          <p:cNvPr id="6147" name="Rectangle 2"/>
          <p:cNvSpPr>
            <a:spLocks noGrp="1" noChangeArrowheads="1"/>
          </p:cNvSpPr>
          <p:nvPr>
            <p:ph type="title" idx="4294967295"/>
          </p:nvPr>
        </p:nvSpPr>
        <p:spPr/>
        <p:txBody>
          <a:bodyPr anchor="ctr"/>
          <a:lstStyle/>
          <a:p>
            <a:r>
              <a:rPr lang="zh-CN" altLang="en-US" sz="3200" smtClean="0">
                <a:ea typeface="宋体" panose="02010600030101010101" pitchFamily="2" charset="-122"/>
              </a:rPr>
              <a:t>学习目标</a:t>
            </a:r>
            <a:endParaRPr lang="en-US" altLang="zh-CN" sz="3200" smtClean="0">
              <a:ea typeface="宋体" panose="02010600030101010101" pitchFamily="2" charset="-122"/>
            </a:endParaRPr>
          </a:p>
        </p:txBody>
      </p:sp>
      <p:sp>
        <p:nvSpPr>
          <p:cNvPr id="6148" name="Rectangle 3"/>
          <p:cNvSpPr>
            <a:spLocks noGrp="1" noChangeArrowheads="1"/>
          </p:cNvSpPr>
          <p:nvPr>
            <p:ph type="body" idx="4294967295"/>
          </p:nvPr>
        </p:nvSpPr>
        <p:spPr>
          <a:xfrm>
            <a:off x="457200" y="1125538"/>
            <a:ext cx="8362950" cy="5327650"/>
          </a:xfrm>
        </p:spPr>
        <p:txBody>
          <a:bodyPr/>
          <a:lstStyle/>
          <a:p>
            <a:r>
              <a:rPr lang="zh-CN" altLang="en-US" sz="2400" smtClean="0">
                <a:ea typeface="宋体" panose="02010600030101010101" pitchFamily="2" charset="-122"/>
              </a:rPr>
              <a:t>掌握拥塞控制的概念，不同拥塞控制机制的分类；</a:t>
            </a:r>
            <a:endParaRPr lang="en-US" altLang="zh-CN" sz="2400" smtClean="0">
              <a:ea typeface="宋体" panose="02010600030101010101" pitchFamily="2" charset="-122"/>
            </a:endParaRPr>
          </a:p>
          <a:p>
            <a:r>
              <a:rPr lang="zh-CN" altLang="en-US" sz="2400" smtClean="0">
                <a:ea typeface="宋体" panose="02010600030101010101" pitchFamily="2" charset="-122"/>
              </a:rPr>
              <a:t>掌握基于窗口的</a:t>
            </a:r>
            <a:r>
              <a:rPr lang="en-US" altLang="zh-CN" sz="2400" smtClean="0">
                <a:ea typeface="宋体" panose="02010600030101010101" pitchFamily="2" charset="-122"/>
              </a:rPr>
              <a:t>TCP</a:t>
            </a:r>
            <a:r>
              <a:rPr lang="zh-CN" altLang="en-US" sz="2400" smtClean="0">
                <a:ea typeface="宋体" panose="02010600030101010101" pitchFamily="2" charset="-122"/>
              </a:rPr>
              <a:t>拥塞控制机制，理解其与</a:t>
            </a:r>
            <a:r>
              <a:rPr lang="en-US" altLang="zh-CN" sz="2400" smtClean="0">
                <a:ea typeface="宋体" panose="02010600030101010101" pitchFamily="2" charset="-122"/>
              </a:rPr>
              <a:t>TCP</a:t>
            </a:r>
            <a:r>
              <a:rPr lang="zh-CN" altLang="en-US" sz="2400" smtClean="0">
                <a:ea typeface="宋体" panose="02010600030101010101" pitchFamily="2" charset="-122"/>
              </a:rPr>
              <a:t>流量控制的区别与联系；</a:t>
            </a:r>
            <a:endParaRPr lang="en-US" altLang="zh-CN" sz="2400" smtClean="0">
              <a:ea typeface="宋体" panose="02010600030101010101" pitchFamily="2" charset="-122"/>
            </a:endParaRPr>
          </a:p>
          <a:p>
            <a:r>
              <a:rPr lang="zh-CN" altLang="en-US" sz="2400" smtClean="0">
                <a:ea typeface="宋体" panose="02010600030101010101" pitchFamily="2" charset="-122"/>
              </a:rPr>
              <a:t>理解加性增加乘性减少、慢启动、快速重传等</a:t>
            </a:r>
            <a:r>
              <a:rPr lang="en-US" altLang="zh-CN" sz="2400" smtClean="0">
                <a:ea typeface="宋体" panose="02010600030101010101" pitchFamily="2" charset="-122"/>
              </a:rPr>
              <a:t>TCP</a:t>
            </a:r>
            <a:r>
              <a:rPr lang="zh-CN" altLang="en-US" sz="2400" smtClean="0">
                <a:ea typeface="宋体" panose="02010600030101010101" pitchFamily="2" charset="-122"/>
              </a:rPr>
              <a:t>拥塞控制机制；</a:t>
            </a:r>
            <a:endParaRPr lang="en-US" altLang="zh-CN" sz="2400" smtClean="0">
              <a:ea typeface="宋体" panose="02010600030101010101" pitchFamily="2" charset="-122"/>
            </a:endParaRPr>
          </a:p>
          <a:p>
            <a:r>
              <a:rPr lang="zh-CN" altLang="en-US" sz="2400" smtClean="0">
                <a:ea typeface="宋体" panose="02010600030101010101" pitchFamily="2" charset="-122"/>
              </a:rPr>
              <a:t>掌握流量控制的概念，</a:t>
            </a:r>
            <a:r>
              <a:rPr lang="en-US" altLang="zh-CN" sz="2400" smtClean="0">
                <a:ea typeface="宋体" panose="02010600030101010101" pitchFamily="2" charset="-122"/>
              </a:rPr>
              <a:t>TCP</a:t>
            </a:r>
            <a:r>
              <a:rPr lang="zh-CN" altLang="en-US" sz="2400" smtClean="0">
                <a:ea typeface="宋体" panose="02010600030101010101" pitchFamily="2" charset="-122"/>
              </a:rPr>
              <a:t>流量控制的基本机制。</a:t>
            </a:r>
            <a:endParaRPr lang="en-US" altLang="zh-CN" sz="240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defRPr/>
            </a:pPr>
            <a:r>
              <a:rPr lang="zh-CN" altLang="en-US" sz="4000" dirty="0" smtClean="0">
                <a:latin typeface="+mj-ea"/>
              </a:rPr>
              <a:t>网络模型</a:t>
            </a:r>
            <a:endParaRPr lang="en-US" altLang="zh-CN" sz="4000" dirty="0" smtClean="0">
              <a:latin typeface="+mj-ea"/>
            </a:endParaRPr>
          </a:p>
        </p:txBody>
      </p:sp>
      <p:sp>
        <p:nvSpPr>
          <p:cNvPr id="25603" name="Content Placeholder 2"/>
          <p:cNvSpPr>
            <a:spLocks noGrp="1"/>
          </p:cNvSpPr>
          <p:nvPr>
            <p:ph idx="1"/>
          </p:nvPr>
        </p:nvSpPr>
        <p:spPr>
          <a:xfrm>
            <a:off x="500063" y="1143000"/>
            <a:ext cx="8491537" cy="5334000"/>
          </a:xfrm>
        </p:spPr>
        <p:txBody>
          <a:bodyPr/>
          <a:lstStyle/>
          <a:p>
            <a:pPr eaLnBrk="1" hangingPunct="1"/>
            <a:r>
              <a:rPr lang="zh-CN" altLang="en-US" sz="2400" smtClean="0"/>
              <a:t>分组交换网</a:t>
            </a:r>
            <a:endParaRPr lang="en-US" altLang="zh-CN" sz="2400" smtClean="0"/>
          </a:p>
          <a:p>
            <a:pPr eaLnBrk="1" hangingPunct="1"/>
            <a:r>
              <a:rPr lang="zh-CN" altLang="en-US" sz="2400" smtClean="0"/>
              <a:t>无连接流</a:t>
            </a:r>
            <a:endParaRPr lang="en-US" altLang="zh-CN" sz="2400" smtClean="0"/>
          </a:p>
          <a:p>
            <a:pPr lvl="1" eaLnBrk="1" hangingPunct="1"/>
            <a:r>
              <a:rPr lang="zh-CN" altLang="en-US" sz="2000" smtClean="0"/>
              <a:t>会话开始时无资源预留</a:t>
            </a:r>
            <a:endParaRPr lang="en-US" altLang="zh-CN" sz="2000" smtClean="0"/>
          </a:p>
          <a:p>
            <a:pPr lvl="1" eaLnBrk="1" hangingPunct="1"/>
            <a:r>
              <a:rPr lang="zh-CN" altLang="en-US" sz="2000" smtClean="0"/>
              <a:t>流可以有不同粒度的定义</a:t>
            </a:r>
            <a:r>
              <a:rPr lang="en-US" altLang="zh-CN" sz="2000" smtClean="0"/>
              <a:t>(</a:t>
            </a:r>
            <a:r>
              <a:rPr lang="zh-CN" altLang="en-US" sz="2000" smtClean="0"/>
              <a:t>进程到进程</a:t>
            </a:r>
            <a:r>
              <a:rPr lang="en-US" altLang="zh-CN" sz="2000" smtClean="0"/>
              <a:t>, </a:t>
            </a:r>
            <a:r>
              <a:rPr lang="zh-CN" altLang="en-US" sz="2000" smtClean="0"/>
              <a:t>源主机到目的主机</a:t>
            </a:r>
            <a:r>
              <a:rPr lang="en-US" altLang="zh-CN" sz="2000" smtClean="0"/>
              <a:t>, </a:t>
            </a:r>
            <a:r>
              <a:rPr lang="zh-CN" altLang="en-US" sz="2000" smtClean="0"/>
              <a:t>等</a:t>
            </a:r>
            <a:r>
              <a:rPr lang="en-US" altLang="zh-CN" sz="2000" smtClean="0"/>
              <a:t>.)</a:t>
            </a:r>
          </a:p>
          <a:p>
            <a:pPr lvl="1" eaLnBrk="1" hangingPunct="1"/>
            <a:endParaRPr lang="en-US" altLang="zh-CN" sz="2000" smtClean="0"/>
          </a:p>
          <a:p>
            <a:pPr lvl="1" eaLnBrk="1" hangingPunct="1"/>
            <a:endParaRPr lang="en-US" altLang="zh-CN" sz="2000" smtClean="0"/>
          </a:p>
          <a:p>
            <a:pPr lvl="1" eaLnBrk="1" hangingPunct="1"/>
            <a:endParaRPr lang="en-US" altLang="zh-CN" sz="2000" smtClean="0"/>
          </a:p>
          <a:p>
            <a:pPr lvl="1" eaLnBrk="1" hangingPunct="1"/>
            <a:endParaRPr lang="en-US" altLang="zh-CN" sz="2000" smtClean="0"/>
          </a:p>
          <a:p>
            <a:pPr lvl="1" eaLnBrk="1" hangingPunct="1"/>
            <a:endParaRPr lang="en-US" altLang="zh-CN" sz="2000" smtClean="0"/>
          </a:p>
          <a:p>
            <a:pPr lvl="1" eaLnBrk="1" hangingPunct="1"/>
            <a:endParaRPr lang="en-US" altLang="zh-CN" sz="2000" smtClean="0"/>
          </a:p>
          <a:p>
            <a:pPr lvl="1" eaLnBrk="1" hangingPunct="1"/>
            <a:endParaRPr lang="en-US" altLang="zh-CN" sz="2000" smtClean="0"/>
          </a:p>
          <a:p>
            <a:pPr lvl="1" eaLnBrk="1" hangingPunct="1"/>
            <a:endParaRPr lang="en-US" altLang="zh-CN" sz="2000" smtClean="0"/>
          </a:p>
          <a:p>
            <a:pPr eaLnBrk="1" hangingPunct="1"/>
            <a:r>
              <a:rPr lang="zh-CN" altLang="en-US" sz="2400" smtClean="0"/>
              <a:t>服务模型</a:t>
            </a:r>
            <a:endParaRPr lang="en-US" altLang="zh-CN" sz="2400" smtClean="0"/>
          </a:p>
          <a:p>
            <a:pPr lvl="1" eaLnBrk="1" hangingPunct="1"/>
            <a:r>
              <a:rPr lang="zh-CN" altLang="en-US" sz="2000" smtClean="0">
                <a:solidFill>
                  <a:srgbClr val="0000FF"/>
                </a:solidFill>
              </a:rPr>
              <a:t>最大努力交付</a:t>
            </a:r>
            <a:r>
              <a:rPr lang="en-US" altLang="zh-CN" sz="2000" smtClean="0"/>
              <a:t>: </a:t>
            </a:r>
            <a:r>
              <a:rPr lang="zh-CN" altLang="en-US" sz="2000" smtClean="0"/>
              <a:t>所有分组采用相同的方式处理</a:t>
            </a:r>
            <a:endParaRPr lang="en-US" altLang="zh-CN" sz="2000" smtClean="0"/>
          </a:p>
          <a:p>
            <a:pPr eaLnBrk="1" hangingPunct="1"/>
            <a:endParaRPr lang="en-US" altLang="zh-CN" sz="2400" smtClean="0"/>
          </a:p>
        </p:txBody>
      </p:sp>
      <p:sp>
        <p:nvSpPr>
          <p:cNvPr id="25604" name="Slide Number Placeholder 3"/>
          <p:cNvSpPr>
            <a:spLocks noGrp="1"/>
          </p:cNvSpPr>
          <p:nvPr>
            <p:ph type="sldNum" sz="quarter" idx="11"/>
          </p:nvPr>
        </p:nvSpPr>
        <p:spPr>
          <a:xfrm>
            <a:off x="6553200"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fld id="{1C2F8CE0-3468-477F-ACCD-F05E88CAD45B}" type="slidenum">
              <a:rPr kumimoji="0" lang="en-US" altLang="zh-CN" sz="1000" smtClean="0">
                <a:latin typeface="Arial" panose="020B0604020202020204" pitchFamily="34" charset="0"/>
                <a:ea typeface="宋体" panose="02010600030101010101" pitchFamily="2" charset="-122"/>
              </a:rPr>
              <a:pPr>
                <a:spcBef>
                  <a:spcPct val="0"/>
                </a:spcBef>
                <a:buClrTx/>
                <a:buSzTx/>
                <a:buFontTx/>
                <a:buNone/>
              </a:pPr>
              <a:t>20</a:t>
            </a:fld>
            <a:endParaRPr kumimoji="0" lang="en-US" altLang="zh-CN" sz="1000" smtClean="0">
              <a:latin typeface="Arial" panose="020B0604020202020204" pitchFamily="34" charset="0"/>
              <a:ea typeface="宋体" panose="02010600030101010101" pitchFamily="2" charset="-122"/>
            </a:endParaRPr>
          </a:p>
        </p:txBody>
      </p:sp>
      <p:pic>
        <p:nvPicPr>
          <p:cNvPr id="2560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5" y="3000375"/>
            <a:ext cx="4318000" cy="293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zh-CN" altLang="en-US" smtClean="0"/>
              <a:t>资源分配机制的分类</a:t>
            </a:r>
            <a:endParaRPr lang="en-US" altLang="zh-CN" smtClean="0"/>
          </a:p>
        </p:txBody>
      </p:sp>
      <p:sp>
        <p:nvSpPr>
          <p:cNvPr id="28675" name="Content Placeholder 2"/>
          <p:cNvSpPr>
            <a:spLocks noGrp="1"/>
          </p:cNvSpPr>
          <p:nvPr>
            <p:ph idx="1"/>
          </p:nvPr>
        </p:nvSpPr>
        <p:spPr/>
        <p:txBody>
          <a:bodyPr/>
          <a:lstStyle/>
          <a:p>
            <a:pPr eaLnBrk="1" hangingPunct="1"/>
            <a:r>
              <a:rPr lang="zh-CN" altLang="en-US" sz="2000" dirty="0" smtClean="0">
                <a:solidFill>
                  <a:srgbClr val="0000FF"/>
                </a:solidFill>
              </a:rPr>
              <a:t>以路由器为中心 </a:t>
            </a:r>
            <a:r>
              <a:rPr lang="en-US" altLang="zh-CN" sz="2000" dirty="0" smtClean="0">
                <a:solidFill>
                  <a:srgbClr val="0000FF"/>
                </a:solidFill>
              </a:rPr>
              <a:t>vs</a:t>
            </a:r>
            <a:r>
              <a:rPr lang="en-US" altLang="zh-CN" sz="2000" dirty="0">
                <a:solidFill>
                  <a:srgbClr val="0000FF"/>
                </a:solidFill>
              </a:rPr>
              <a:t> </a:t>
            </a:r>
            <a:r>
              <a:rPr lang="zh-CN" altLang="en-US" sz="2000" dirty="0" smtClean="0">
                <a:solidFill>
                  <a:srgbClr val="0000FF"/>
                </a:solidFill>
              </a:rPr>
              <a:t>以主机为中心</a:t>
            </a:r>
            <a:endParaRPr lang="en-US" altLang="zh-CN" sz="2000" dirty="0" smtClean="0">
              <a:solidFill>
                <a:srgbClr val="0000FF"/>
              </a:solidFill>
            </a:endParaRPr>
          </a:p>
          <a:p>
            <a:pPr lvl="1" eaLnBrk="1" hangingPunct="1"/>
            <a:r>
              <a:rPr lang="zh-CN" altLang="en-US" sz="1800" dirty="0" smtClean="0"/>
              <a:t>以路由器为中心</a:t>
            </a:r>
            <a:r>
              <a:rPr lang="en-US" altLang="zh-CN" sz="1800" dirty="0" smtClean="0"/>
              <a:t>: </a:t>
            </a:r>
            <a:r>
              <a:rPr lang="zh-CN" altLang="en-US" sz="1800" dirty="0" smtClean="0"/>
              <a:t>路由器决定什么时候转发分组</a:t>
            </a:r>
            <a:r>
              <a:rPr lang="en-US" altLang="zh-CN" sz="1800" dirty="0" smtClean="0"/>
              <a:t>, </a:t>
            </a:r>
            <a:r>
              <a:rPr lang="zh-CN" altLang="en-US" sz="1800" dirty="0" smtClean="0"/>
              <a:t>丢弃哪些分组</a:t>
            </a:r>
            <a:r>
              <a:rPr lang="en-US" altLang="zh-CN" sz="1800" dirty="0" smtClean="0"/>
              <a:t>, </a:t>
            </a:r>
            <a:r>
              <a:rPr lang="zh-CN" altLang="en-US" sz="1800" dirty="0" smtClean="0"/>
              <a:t>通知主机允许的发送速率</a:t>
            </a:r>
            <a:endParaRPr lang="en-US" altLang="zh-CN" sz="1800" dirty="0" smtClean="0"/>
          </a:p>
          <a:p>
            <a:pPr lvl="1" eaLnBrk="1" hangingPunct="1"/>
            <a:r>
              <a:rPr lang="zh-CN" altLang="en-US" sz="1800" dirty="0" smtClean="0"/>
              <a:t>以主机为中心</a:t>
            </a:r>
            <a:r>
              <a:rPr lang="en-US" altLang="zh-CN" sz="1800" dirty="0" smtClean="0"/>
              <a:t>: </a:t>
            </a:r>
            <a:r>
              <a:rPr lang="zh-CN" altLang="en-US" sz="1800" dirty="0" smtClean="0"/>
              <a:t>端主机观测网络状态</a:t>
            </a:r>
            <a:endParaRPr lang="en-US" altLang="zh-CN" sz="1800" dirty="0" smtClean="0"/>
          </a:p>
          <a:p>
            <a:pPr lvl="1" eaLnBrk="1" hangingPunct="1"/>
            <a:r>
              <a:rPr lang="zh-CN" altLang="en-US" sz="1800" dirty="0" smtClean="0"/>
              <a:t>以路由器为中心和以主机为中心并不完全相互排斥</a:t>
            </a:r>
            <a:endParaRPr lang="en-US" altLang="zh-CN" sz="1800" dirty="0" smtClean="0"/>
          </a:p>
          <a:p>
            <a:pPr lvl="1" eaLnBrk="1" hangingPunct="1"/>
            <a:endParaRPr lang="en-US" altLang="zh-CN" sz="1800" dirty="0" smtClean="0"/>
          </a:p>
          <a:p>
            <a:pPr eaLnBrk="1" hangingPunct="1"/>
            <a:r>
              <a:rPr lang="zh-CN" altLang="en-US" sz="2000" dirty="0" smtClean="0">
                <a:solidFill>
                  <a:srgbClr val="0000FF"/>
                </a:solidFill>
              </a:rPr>
              <a:t>基于预留方式</a:t>
            </a:r>
            <a:r>
              <a:rPr lang="en-US" altLang="zh-CN" sz="2000" dirty="0" smtClean="0">
                <a:solidFill>
                  <a:srgbClr val="0000FF"/>
                </a:solidFill>
              </a:rPr>
              <a:t> vs</a:t>
            </a:r>
            <a:r>
              <a:rPr lang="en-US" altLang="zh-CN" sz="2000" dirty="0">
                <a:solidFill>
                  <a:srgbClr val="0000FF"/>
                </a:solidFill>
              </a:rPr>
              <a:t> </a:t>
            </a:r>
            <a:r>
              <a:rPr lang="zh-CN" altLang="en-US" sz="2000" dirty="0" smtClean="0">
                <a:solidFill>
                  <a:srgbClr val="0000FF"/>
                </a:solidFill>
              </a:rPr>
              <a:t>基于反馈方式</a:t>
            </a:r>
            <a:endParaRPr lang="en-US" altLang="zh-CN" sz="2000" dirty="0" smtClean="0">
              <a:solidFill>
                <a:srgbClr val="0000FF"/>
              </a:solidFill>
            </a:endParaRPr>
          </a:p>
          <a:p>
            <a:pPr lvl="1" eaLnBrk="1" hangingPunct="1"/>
            <a:r>
              <a:rPr lang="zh-CN" altLang="en-US" sz="1800" dirty="0" smtClean="0"/>
              <a:t>基于预留方式</a:t>
            </a:r>
            <a:r>
              <a:rPr lang="en-US" altLang="zh-CN" sz="1800" dirty="0" smtClean="0"/>
              <a:t>: </a:t>
            </a:r>
            <a:r>
              <a:rPr lang="zh-CN" altLang="en-US" sz="1800" dirty="0" smtClean="0"/>
              <a:t>事先预留资源</a:t>
            </a:r>
            <a:r>
              <a:rPr lang="en-US" altLang="zh-CN" sz="1800" dirty="0" smtClean="0"/>
              <a:t>, </a:t>
            </a:r>
            <a:r>
              <a:rPr lang="zh-CN" altLang="en-US" sz="1800" dirty="0" smtClean="0"/>
              <a:t>如果资源无法获得则拒绝流</a:t>
            </a:r>
            <a:endParaRPr lang="en-US" altLang="zh-CN" sz="1800" dirty="0" smtClean="0"/>
          </a:p>
          <a:p>
            <a:pPr lvl="1" eaLnBrk="1" hangingPunct="1"/>
            <a:r>
              <a:rPr lang="zh-CN" altLang="en-US" sz="1800" dirty="0" smtClean="0"/>
              <a:t>基于反馈方式</a:t>
            </a:r>
            <a:r>
              <a:rPr lang="en-US" altLang="zh-CN" sz="1800" dirty="0" smtClean="0"/>
              <a:t>: </a:t>
            </a:r>
            <a:r>
              <a:rPr lang="zh-CN" altLang="en-US" sz="1800" dirty="0" smtClean="0"/>
              <a:t>端主机在未预留任何容量的情况下发送数据</a:t>
            </a:r>
            <a:endParaRPr lang="en-US" altLang="zh-CN" sz="1800" dirty="0" smtClean="0"/>
          </a:p>
          <a:p>
            <a:pPr lvl="1" eaLnBrk="1" hangingPunct="1"/>
            <a:r>
              <a:rPr lang="zh-CN" altLang="en-US" sz="1800" dirty="0" smtClean="0"/>
              <a:t>显式或隐式反馈</a:t>
            </a:r>
            <a:endParaRPr lang="en-US" altLang="zh-CN" sz="1800" dirty="0" smtClean="0"/>
          </a:p>
          <a:p>
            <a:pPr lvl="1" eaLnBrk="1" hangingPunct="1"/>
            <a:endParaRPr lang="en-US" altLang="zh-CN" sz="1800" dirty="0" smtClean="0"/>
          </a:p>
          <a:p>
            <a:pPr eaLnBrk="1" hangingPunct="1"/>
            <a:r>
              <a:rPr lang="zh-CN" altLang="en-US" sz="2000" dirty="0" smtClean="0">
                <a:solidFill>
                  <a:srgbClr val="0000FF"/>
                </a:solidFill>
              </a:rPr>
              <a:t>基于窗口方式</a:t>
            </a:r>
            <a:r>
              <a:rPr lang="en-US" altLang="zh-CN" sz="2000" dirty="0" smtClean="0">
                <a:solidFill>
                  <a:srgbClr val="0000FF"/>
                </a:solidFill>
              </a:rPr>
              <a:t> vs </a:t>
            </a:r>
            <a:r>
              <a:rPr lang="zh-CN" altLang="en-US" sz="2000" dirty="0" smtClean="0">
                <a:solidFill>
                  <a:srgbClr val="0000FF"/>
                </a:solidFill>
              </a:rPr>
              <a:t>基于速率方式</a:t>
            </a:r>
            <a:endParaRPr lang="en-US" altLang="zh-CN" sz="2000" dirty="0" smtClean="0">
              <a:solidFill>
                <a:srgbClr val="0000FF"/>
              </a:solidFill>
            </a:endParaRPr>
          </a:p>
          <a:p>
            <a:pPr lvl="1" eaLnBrk="1" hangingPunct="1"/>
            <a:r>
              <a:rPr lang="zh-CN" altLang="en-US" sz="1800" dirty="0" smtClean="0"/>
              <a:t>基于窗口方式</a:t>
            </a:r>
            <a:r>
              <a:rPr lang="en-US" altLang="zh-CN" sz="1800" dirty="0" smtClean="0"/>
              <a:t>: </a:t>
            </a:r>
            <a:r>
              <a:rPr lang="zh-CN" altLang="en-US" sz="1800" dirty="0" smtClean="0"/>
              <a:t>采用与可靠传输相同的窗口机制</a:t>
            </a:r>
            <a:endParaRPr lang="en-US" altLang="zh-CN" sz="1800" dirty="0" smtClean="0"/>
          </a:p>
          <a:p>
            <a:pPr lvl="1" eaLnBrk="1" hangingPunct="1"/>
            <a:r>
              <a:rPr lang="zh-CN" altLang="en-US" sz="1800" dirty="0" smtClean="0"/>
              <a:t>基于速率方式</a:t>
            </a:r>
            <a:r>
              <a:rPr lang="en-US" altLang="zh-CN" sz="1800" dirty="0" smtClean="0"/>
              <a:t>: </a:t>
            </a:r>
            <a:r>
              <a:rPr lang="zh-CN" altLang="en-US" sz="1800" dirty="0" smtClean="0"/>
              <a:t>接收方或网络控制速率</a:t>
            </a:r>
            <a:endParaRPr lang="en-US" altLang="zh-CN" sz="1800" dirty="0" smtClean="0"/>
          </a:p>
        </p:txBody>
      </p:sp>
      <p:sp>
        <p:nvSpPr>
          <p:cNvPr id="2662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fld id="{E33090F6-6DF5-446D-8520-067C9BEECD2F}" type="slidenum">
              <a:rPr kumimoji="0" lang="en-US" altLang="zh-CN" sz="1000" smtClean="0">
                <a:latin typeface="Arial" panose="020B0604020202020204" pitchFamily="34" charset="0"/>
                <a:ea typeface="宋体" panose="02010600030101010101" pitchFamily="2" charset="-122"/>
              </a:rPr>
              <a:pPr>
                <a:spcBef>
                  <a:spcPct val="0"/>
                </a:spcBef>
                <a:buClrTx/>
                <a:buSzTx/>
                <a:buFontTx/>
                <a:buNone/>
              </a:pPr>
              <a:t>21</a:t>
            </a:fld>
            <a:endParaRPr kumimoji="0" lang="en-US" altLang="zh-CN" sz="1000" smtClean="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675">
                                            <p:txEl>
                                              <p:pRg st="5" end="5"/>
                                            </p:txEl>
                                          </p:spTgt>
                                        </p:tgtEl>
                                        <p:attrNameLst>
                                          <p:attrName>style.visibility</p:attrName>
                                        </p:attrNameLst>
                                      </p:cBhvr>
                                      <p:to>
                                        <p:strVal val="visible"/>
                                      </p:to>
                                    </p:set>
                                    <p:animEffect transition="in" filter="blinds(horizontal)">
                                      <p:cBhvr>
                                        <p:cTn id="7" dur="500"/>
                                        <p:tgtEl>
                                          <p:spTgt spid="28675">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8675">
                                            <p:txEl>
                                              <p:pRg st="6" end="6"/>
                                            </p:txEl>
                                          </p:spTgt>
                                        </p:tgtEl>
                                        <p:attrNameLst>
                                          <p:attrName>style.visibility</p:attrName>
                                        </p:attrNameLst>
                                      </p:cBhvr>
                                      <p:to>
                                        <p:strVal val="visible"/>
                                      </p:to>
                                    </p:set>
                                    <p:animEffect transition="in" filter="blinds(horizontal)">
                                      <p:cBhvr>
                                        <p:cTn id="10" dur="500"/>
                                        <p:tgtEl>
                                          <p:spTgt spid="28675">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8675">
                                            <p:txEl>
                                              <p:pRg st="7" end="7"/>
                                            </p:txEl>
                                          </p:spTgt>
                                        </p:tgtEl>
                                        <p:attrNameLst>
                                          <p:attrName>style.visibility</p:attrName>
                                        </p:attrNameLst>
                                      </p:cBhvr>
                                      <p:to>
                                        <p:strVal val="visible"/>
                                      </p:to>
                                    </p:set>
                                    <p:animEffect transition="in" filter="blinds(horizontal)">
                                      <p:cBhvr>
                                        <p:cTn id="13" dur="500"/>
                                        <p:tgtEl>
                                          <p:spTgt spid="28675">
                                            <p:txEl>
                                              <p:pRg st="7" end="7"/>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8675">
                                            <p:txEl>
                                              <p:pRg st="8" end="8"/>
                                            </p:txEl>
                                          </p:spTgt>
                                        </p:tgtEl>
                                        <p:attrNameLst>
                                          <p:attrName>style.visibility</p:attrName>
                                        </p:attrNameLst>
                                      </p:cBhvr>
                                      <p:to>
                                        <p:strVal val="visible"/>
                                      </p:to>
                                    </p:set>
                                    <p:animEffect transition="in" filter="blinds(horizontal)">
                                      <p:cBhvr>
                                        <p:cTn id="16" dur="500"/>
                                        <p:tgtEl>
                                          <p:spTgt spid="28675">
                                            <p:txEl>
                                              <p:pRg st="8" end="8"/>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8675">
                                            <p:txEl>
                                              <p:pRg st="10" end="10"/>
                                            </p:txEl>
                                          </p:spTgt>
                                        </p:tgtEl>
                                        <p:attrNameLst>
                                          <p:attrName>style.visibility</p:attrName>
                                        </p:attrNameLst>
                                      </p:cBhvr>
                                      <p:to>
                                        <p:strVal val="visible"/>
                                      </p:to>
                                    </p:set>
                                    <p:animEffect transition="in" filter="blinds(horizontal)">
                                      <p:cBhvr>
                                        <p:cTn id="21" dur="500"/>
                                        <p:tgtEl>
                                          <p:spTgt spid="28675">
                                            <p:txEl>
                                              <p:pRg st="10" end="10"/>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8675">
                                            <p:txEl>
                                              <p:pRg st="11" end="11"/>
                                            </p:txEl>
                                          </p:spTgt>
                                        </p:tgtEl>
                                        <p:attrNameLst>
                                          <p:attrName>style.visibility</p:attrName>
                                        </p:attrNameLst>
                                      </p:cBhvr>
                                      <p:to>
                                        <p:strVal val="visible"/>
                                      </p:to>
                                    </p:set>
                                    <p:animEffect transition="in" filter="blinds(horizontal)">
                                      <p:cBhvr>
                                        <p:cTn id="24" dur="500"/>
                                        <p:tgtEl>
                                          <p:spTgt spid="28675">
                                            <p:txEl>
                                              <p:pRg st="11" end="11"/>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8675">
                                            <p:txEl>
                                              <p:pRg st="12" end="12"/>
                                            </p:txEl>
                                          </p:spTgt>
                                        </p:tgtEl>
                                        <p:attrNameLst>
                                          <p:attrName>style.visibility</p:attrName>
                                        </p:attrNameLst>
                                      </p:cBhvr>
                                      <p:to>
                                        <p:strVal val="visible"/>
                                      </p:to>
                                    </p:set>
                                    <p:animEffect transition="in" filter="blinds(horizontal)">
                                      <p:cBhvr>
                                        <p:cTn id="27" dur="500"/>
                                        <p:tgtEl>
                                          <p:spTgt spid="2867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资源分配性能评估指标</a:t>
            </a:r>
            <a:endParaRPr lang="en-AU" altLang="zh-CN" smtClean="0"/>
          </a:p>
        </p:txBody>
      </p:sp>
      <p:sp>
        <p:nvSpPr>
          <p:cNvPr id="27651" name="Rectangle 3"/>
          <p:cNvSpPr>
            <a:spLocks noGrp="1" noChangeArrowheads="1"/>
          </p:cNvSpPr>
          <p:nvPr>
            <p:ph type="body" idx="1"/>
          </p:nvPr>
        </p:nvSpPr>
        <p:spPr>
          <a:xfrm>
            <a:off x="539750" y="1125538"/>
            <a:ext cx="3960813" cy="5040312"/>
          </a:xfrm>
        </p:spPr>
        <p:txBody>
          <a:bodyPr/>
          <a:lstStyle/>
          <a:p>
            <a:pPr eaLnBrk="1" hangingPunct="1">
              <a:lnSpc>
                <a:spcPct val="90000"/>
              </a:lnSpc>
            </a:pPr>
            <a:r>
              <a:rPr lang="zh-CN" altLang="en-US" sz="2400" smtClean="0">
                <a:ea typeface="宋体" panose="02010600030101010101" pitchFamily="2" charset="-122"/>
              </a:rPr>
              <a:t>评估指标用来定量分析资源分配的有效性</a:t>
            </a:r>
            <a:endParaRPr lang="en-US" altLang="zh-CN" sz="2400" smtClean="0">
              <a:ea typeface="宋体" panose="02010600030101010101" pitchFamily="2" charset="-122"/>
            </a:endParaRPr>
          </a:p>
          <a:p>
            <a:pPr eaLnBrk="1" hangingPunct="1">
              <a:lnSpc>
                <a:spcPct val="90000"/>
              </a:lnSpc>
            </a:pPr>
            <a:r>
              <a:rPr lang="zh-CN" altLang="en-US" sz="2400" smtClean="0">
                <a:ea typeface="宋体" panose="02010600030101010101" pitchFamily="2" charset="-122"/>
              </a:rPr>
              <a:t>常用指标</a:t>
            </a:r>
            <a:endParaRPr lang="en-US" altLang="zh-CN" sz="2400" smtClean="0">
              <a:ea typeface="宋体" panose="02010600030101010101" pitchFamily="2" charset="-122"/>
            </a:endParaRPr>
          </a:p>
          <a:p>
            <a:pPr lvl="1" eaLnBrk="1" hangingPunct="1">
              <a:lnSpc>
                <a:spcPct val="90000"/>
              </a:lnSpc>
            </a:pPr>
            <a:r>
              <a:rPr lang="zh-CN" altLang="en-US" sz="2000" smtClean="0">
                <a:ea typeface="宋体" panose="02010600030101010101" pitchFamily="2" charset="-122"/>
              </a:rPr>
              <a:t>吞吐量</a:t>
            </a:r>
            <a:endParaRPr lang="en-US" altLang="zh-CN" sz="2000" smtClean="0">
              <a:ea typeface="宋体" panose="02010600030101010101" pitchFamily="2" charset="-122"/>
            </a:endParaRPr>
          </a:p>
          <a:p>
            <a:pPr lvl="1" eaLnBrk="1" hangingPunct="1">
              <a:lnSpc>
                <a:spcPct val="90000"/>
              </a:lnSpc>
            </a:pPr>
            <a:r>
              <a:rPr lang="zh-CN" altLang="en-US" sz="2000" smtClean="0">
                <a:ea typeface="宋体" panose="02010600030101010101" pitchFamily="2" charset="-122"/>
              </a:rPr>
              <a:t>时延</a:t>
            </a:r>
            <a:endParaRPr lang="en-US" altLang="zh-CN" sz="2000" smtClean="0">
              <a:ea typeface="宋体" panose="02010600030101010101" pitchFamily="2" charset="-122"/>
            </a:endParaRPr>
          </a:p>
          <a:p>
            <a:pPr eaLnBrk="1" hangingPunct="1">
              <a:lnSpc>
                <a:spcPct val="90000"/>
              </a:lnSpc>
            </a:pPr>
            <a:r>
              <a:rPr lang="zh-CN" altLang="en-US" sz="2400" smtClean="0">
                <a:ea typeface="宋体" panose="02010600030101010101" pitchFamily="2" charset="-122"/>
              </a:rPr>
              <a:t>平衡性能</a:t>
            </a:r>
            <a:endParaRPr lang="en-US" altLang="zh-CN" sz="2400" smtClean="0">
              <a:ea typeface="宋体" panose="02010600030101010101" pitchFamily="2" charset="-122"/>
            </a:endParaRPr>
          </a:p>
          <a:p>
            <a:pPr lvl="1" eaLnBrk="1" hangingPunct="1">
              <a:lnSpc>
                <a:spcPct val="90000"/>
              </a:lnSpc>
            </a:pPr>
            <a:r>
              <a:rPr lang="zh-CN" altLang="en-US" sz="1800" smtClean="0">
                <a:ea typeface="宋体" panose="02010600030101010101" pitchFamily="2" charset="-122"/>
              </a:rPr>
              <a:t>链路利用率越高</a:t>
            </a:r>
            <a:r>
              <a:rPr lang="en-US" altLang="zh-CN" sz="1800" smtClean="0">
                <a:ea typeface="宋体" panose="02010600030101010101" pitchFamily="2" charset="-122"/>
              </a:rPr>
              <a:t>(</a:t>
            </a:r>
            <a:r>
              <a:rPr lang="zh-CN" altLang="en-US" sz="1800" smtClean="0">
                <a:ea typeface="宋体" panose="02010600030101010101" pitchFamily="2" charset="-122"/>
              </a:rPr>
              <a:t>接近</a:t>
            </a:r>
            <a:r>
              <a:rPr lang="en-US" altLang="zh-CN" sz="1800" smtClean="0">
                <a:ea typeface="宋体" panose="02010600030101010101" pitchFamily="2" charset="-122"/>
              </a:rPr>
              <a:t>100%)</a:t>
            </a:r>
            <a:r>
              <a:rPr lang="zh-CN" altLang="en-US" sz="1800" smtClean="0">
                <a:ea typeface="宋体" panose="02010600030101010101" pitchFamily="2" charset="-122"/>
              </a:rPr>
              <a:t>，吞吐量越大</a:t>
            </a:r>
            <a:endParaRPr lang="en-US" altLang="zh-CN" sz="1800" smtClean="0">
              <a:ea typeface="宋体" panose="02010600030101010101" pitchFamily="2" charset="-122"/>
            </a:endParaRPr>
          </a:p>
          <a:p>
            <a:pPr lvl="1" eaLnBrk="1" hangingPunct="1">
              <a:lnSpc>
                <a:spcPct val="90000"/>
              </a:lnSpc>
            </a:pPr>
            <a:r>
              <a:rPr lang="zh-CN" altLang="en-US" sz="1800" smtClean="0">
                <a:ea typeface="宋体" panose="02010600030101010101" pitchFamily="2" charset="-122"/>
              </a:rPr>
              <a:t>如果链路空闲，吞吐量会减小</a:t>
            </a:r>
            <a:endParaRPr lang="en-US" altLang="zh-CN" sz="1800" smtClean="0">
              <a:ea typeface="宋体" panose="02010600030101010101" pitchFamily="2" charset="-122"/>
            </a:endParaRPr>
          </a:p>
          <a:p>
            <a:pPr lvl="1" eaLnBrk="1" hangingPunct="1">
              <a:lnSpc>
                <a:spcPct val="90000"/>
              </a:lnSpc>
            </a:pPr>
            <a:r>
              <a:rPr lang="zh-CN" altLang="en-US" sz="1800" smtClean="0">
                <a:ea typeface="宋体" panose="02010600030101010101" pitchFamily="2" charset="-122"/>
              </a:rPr>
              <a:t>链路利用率越高，在路由器缓存中等待传输的分组长度越长，增加了队列等待时延</a:t>
            </a:r>
            <a:endParaRPr lang="en-US" altLang="zh-CN" sz="1800" smtClean="0">
              <a:ea typeface="宋体" panose="02010600030101010101" pitchFamily="2" charset="-122"/>
            </a:endParaRPr>
          </a:p>
        </p:txBody>
      </p:sp>
      <p:pic>
        <p:nvPicPr>
          <p:cNvPr id="27652" name="Picture 60" descr="queueDel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1025525"/>
            <a:ext cx="4968875" cy="305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3463" y="5300663"/>
            <a:ext cx="1546225" cy="123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6800" y="4197350"/>
            <a:ext cx="1481138"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mtClean="0"/>
              <a:t>资源分配性能评估指标</a:t>
            </a:r>
            <a:endParaRPr lang="en-AU" altLang="zh-CN" smtClean="0"/>
          </a:p>
        </p:txBody>
      </p:sp>
      <p:sp>
        <p:nvSpPr>
          <p:cNvPr id="29699" name="Rectangle 3"/>
          <p:cNvSpPr>
            <a:spLocks noGrp="1" noChangeArrowheads="1"/>
          </p:cNvSpPr>
          <p:nvPr>
            <p:ph type="body" idx="1"/>
          </p:nvPr>
        </p:nvSpPr>
        <p:spPr>
          <a:xfrm>
            <a:off x="539750" y="1412875"/>
            <a:ext cx="3960813" cy="4752975"/>
          </a:xfrm>
        </p:spPr>
        <p:txBody>
          <a:bodyPr/>
          <a:lstStyle/>
          <a:p>
            <a:pPr eaLnBrk="1" hangingPunct="1">
              <a:lnSpc>
                <a:spcPct val="90000"/>
              </a:lnSpc>
            </a:pPr>
            <a:r>
              <a:rPr lang="zh-CN" altLang="en-US" sz="2400" smtClean="0">
                <a:solidFill>
                  <a:srgbClr val="FF0000"/>
                </a:solidFill>
                <a:ea typeface="宋体" panose="02010600030101010101" pitchFamily="2" charset="-122"/>
              </a:rPr>
              <a:t>有效资源分配</a:t>
            </a:r>
            <a:endParaRPr lang="en-US" altLang="zh-CN" sz="2400" smtClean="0">
              <a:solidFill>
                <a:srgbClr val="FF0000"/>
              </a:solidFill>
              <a:ea typeface="宋体" panose="02010600030101010101" pitchFamily="2" charset="-122"/>
            </a:endParaRPr>
          </a:p>
          <a:p>
            <a:pPr eaLnBrk="1" hangingPunct="1">
              <a:lnSpc>
                <a:spcPct val="90000"/>
              </a:lnSpc>
            </a:pPr>
            <a:r>
              <a:rPr lang="zh-CN" altLang="en-US" sz="2400" smtClean="0">
                <a:ea typeface="宋体" panose="02010600030101010101" pitchFamily="2" charset="-122"/>
              </a:rPr>
              <a:t>指标：网络能力</a:t>
            </a:r>
            <a:r>
              <a:rPr lang="en-US" altLang="zh-CN" sz="2400" smtClean="0">
                <a:ea typeface="宋体" panose="02010600030101010101" pitchFamily="2" charset="-122"/>
              </a:rPr>
              <a:t>(Power)</a:t>
            </a:r>
          </a:p>
          <a:p>
            <a:pPr lvl="1" eaLnBrk="1" hangingPunct="1">
              <a:lnSpc>
                <a:spcPct val="90000"/>
              </a:lnSpc>
            </a:pPr>
            <a:r>
              <a:rPr lang="zh-CN" altLang="en-US" sz="2000" smtClean="0">
                <a:ea typeface="宋体" panose="02010600030101010101" pitchFamily="2" charset="-122"/>
              </a:rPr>
              <a:t>吞吐量</a:t>
            </a:r>
            <a:r>
              <a:rPr lang="en-US" altLang="zh-CN" sz="2000" smtClean="0">
                <a:ea typeface="宋体" panose="02010600030101010101" pitchFamily="2" charset="-122"/>
              </a:rPr>
              <a:t>(Throughput)</a:t>
            </a:r>
          </a:p>
          <a:p>
            <a:pPr lvl="1" eaLnBrk="1" hangingPunct="1">
              <a:lnSpc>
                <a:spcPct val="90000"/>
              </a:lnSpc>
            </a:pPr>
            <a:r>
              <a:rPr lang="zh-CN" altLang="en-US" sz="2000" smtClean="0">
                <a:ea typeface="宋体" panose="02010600030101010101" pitchFamily="2" charset="-122"/>
              </a:rPr>
              <a:t>时延</a:t>
            </a:r>
            <a:r>
              <a:rPr lang="en-US" altLang="zh-CN" sz="2000" smtClean="0">
                <a:ea typeface="宋体" panose="02010600030101010101" pitchFamily="2" charset="-122"/>
              </a:rPr>
              <a:t>(Delay)</a:t>
            </a:r>
          </a:p>
          <a:p>
            <a:pPr marL="342900" lvl="2" indent="-342900" eaLnBrk="1" hangingPunct="1">
              <a:lnSpc>
                <a:spcPct val="90000"/>
              </a:lnSpc>
              <a:buClr>
                <a:schemeClr val="tx2"/>
              </a:buClr>
            </a:pPr>
            <a:r>
              <a:rPr lang="zh-CN" altLang="en-US" sz="2400" smtClean="0">
                <a:ea typeface="宋体" panose="02010600030101010101" pitchFamily="2" charset="-122"/>
              </a:rPr>
              <a:t>定义：</a:t>
            </a:r>
            <a:endParaRPr lang="en-US" altLang="zh-CN" sz="2400" smtClean="0">
              <a:ea typeface="宋体" panose="02010600030101010101" pitchFamily="2" charset="-122"/>
            </a:endParaRPr>
          </a:p>
          <a:p>
            <a:pPr lvl="1" eaLnBrk="1" hangingPunct="1">
              <a:lnSpc>
                <a:spcPct val="90000"/>
              </a:lnSpc>
            </a:pPr>
            <a:r>
              <a:rPr lang="zh-CN" altLang="en-US" sz="2000" smtClean="0">
                <a:ea typeface="宋体" panose="02010600030101010101" pitchFamily="2" charset="-122"/>
              </a:rPr>
              <a:t>能力</a:t>
            </a:r>
            <a:r>
              <a:rPr lang="en-US" altLang="zh-CN" sz="2000" smtClean="0">
                <a:ea typeface="宋体" panose="02010600030101010101" pitchFamily="2" charset="-122"/>
              </a:rPr>
              <a:t> = </a:t>
            </a:r>
            <a:r>
              <a:rPr lang="zh-CN" altLang="en-US" sz="2000" smtClean="0">
                <a:ea typeface="宋体" panose="02010600030101010101" pitchFamily="2" charset="-122"/>
              </a:rPr>
              <a:t>吞吐量</a:t>
            </a:r>
            <a:r>
              <a:rPr lang="en-US" altLang="zh-CN" sz="2000" smtClean="0">
                <a:ea typeface="宋体" panose="02010600030101010101" pitchFamily="2" charset="-122"/>
              </a:rPr>
              <a:t>/</a:t>
            </a:r>
            <a:r>
              <a:rPr lang="zh-CN" altLang="en-US" sz="2000" smtClean="0">
                <a:ea typeface="宋体" panose="02010600030101010101" pitchFamily="2" charset="-122"/>
              </a:rPr>
              <a:t>时延</a:t>
            </a:r>
            <a:endParaRPr lang="en-US" altLang="zh-CN" sz="2000" smtClean="0">
              <a:ea typeface="宋体" panose="02010600030101010101" pitchFamily="2" charset="-122"/>
            </a:endParaRPr>
          </a:p>
          <a:p>
            <a:pPr eaLnBrk="1" hangingPunct="1">
              <a:lnSpc>
                <a:spcPct val="90000"/>
              </a:lnSpc>
            </a:pPr>
            <a:endParaRPr lang="en-US" altLang="zh-CN" sz="1800" smtClean="0">
              <a:ea typeface="宋体" panose="02010600030101010101" pitchFamily="2" charset="-122"/>
            </a:endParaRPr>
          </a:p>
        </p:txBody>
      </p:sp>
      <p:pic>
        <p:nvPicPr>
          <p:cNvPr id="29700" name="Picture 2" descr="f06-03-9780123850591 copy.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1341438"/>
            <a:ext cx="3511550" cy="269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smtClean="0"/>
              <a:t>资源分配性能评估指标</a:t>
            </a:r>
            <a:endParaRPr lang="en-AU" altLang="zh-CN" smtClean="0"/>
          </a:p>
        </p:txBody>
      </p:sp>
      <p:sp>
        <p:nvSpPr>
          <p:cNvPr id="31747" name="Rectangle 3"/>
          <p:cNvSpPr>
            <a:spLocks noGrp="1" noChangeArrowheads="1"/>
          </p:cNvSpPr>
          <p:nvPr>
            <p:ph type="body" idx="1"/>
          </p:nvPr>
        </p:nvSpPr>
        <p:spPr>
          <a:xfrm>
            <a:off x="539750" y="1412875"/>
            <a:ext cx="7993063" cy="2160588"/>
          </a:xfrm>
        </p:spPr>
        <p:txBody>
          <a:bodyPr/>
          <a:lstStyle/>
          <a:p>
            <a:pPr eaLnBrk="1" hangingPunct="1">
              <a:lnSpc>
                <a:spcPct val="90000"/>
              </a:lnSpc>
            </a:pPr>
            <a:r>
              <a:rPr lang="zh-CN" altLang="en-US" sz="2400" smtClean="0">
                <a:solidFill>
                  <a:srgbClr val="FF0000"/>
                </a:solidFill>
                <a:ea typeface="宋体" panose="02010600030101010101" pitchFamily="2" charset="-122"/>
              </a:rPr>
              <a:t>公平资源分配</a:t>
            </a:r>
            <a:endParaRPr lang="en-US" altLang="zh-CN" sz="2400" smtClean="0">
              <a:solidFill>
                <a:srgbClr val="FF0000"/>
              </a:solidFill>
              <a:ea typeface="宋体" panose="02010600030101010101" pitchFamily="2" charset="-122"/>
            </a:endParaRPr>
          </a:p>
          <a:p>
            <a:pPr eaLnBrk="1" hangingPunct="1">
              <a:lnSpc>
                <a:spcPct val="90000"/>
              </a:lnSpc>
            </a:pPr>
            <a:r>
              <a:rPr lang="zh-CN" altLang="en-US" sz="2400" smtClean="0">
                <a:ea typeface="宋体" panose="02010600030101010101" pitchFamily="2" charset="-122"/>
              </a:rPr>
              <a:t>缺乏共识：如何定义公平的资源分配？</a:t>
            </a:r>
            <a:endParaRPr lang="en-US" altLang="zh-CN" sz="2400" smtClean="0">
              <a:ea typeface="宋体" panose="02010600030101010101" pitchFamily="2" charset="-122"/>
            </a:endParaRPr>
          </a:p>
          <a:p>
            <a:pPr eaLnBrk="1" hangingPunct="1">
              <a:lnSpc>
                <a:spcPct val="90000"/>
              </a:lnSpc>
            </a:pPr>
            <a:r>
              <a:rPr lang="zh-CN" altLang="en-US" sz="2400" smtClean="0">
                <a:ea typeface="宋体" panose="02010600030101010101" pitchFamily="2" charset="-122"/>
              </a:rPr>
              <a:t>基于预约的资源分配提供了受控的不公平方式</a:t>
            </a:r>
            <a:endParaRPr lang="en-US" altLang="zh-CN" sz="2400" smtClean="0">
              <a:ea typeface="宋体" panose="02010600030101010101" pitchFamily="2" charset="-122"/>
            </a:endParaRPr>
          </a:p>
          <a:p>
            <a:pPr eaLnBrk="1" hangingPunct="1">
              <a:lnSpc>
                <a:spcPct val="90000"/>
              </a:lnSpc>
            </a:pPr>
            <a:r>
              <a:rPr lang="zh-CN" altLang="en-US" sz="2400" smtClean="0">
                <a:ea typeface="宋体" panose="02010600030101010101" pitchFamily="2" charset="-122"/>
              </a:rPr>
              <a:t>案例：某条链路上，我们可以预约</a:t>
            </a:r>
            <a:r>
              <a:rPr lang="en-US" altLang="zh-CN" sz="2400" smtClean="0">
                <a:ea typeface="宋体" panose="02010600030101010101" pitchFamily="2" charset="-122"/>
              </a:rPr>
              <a:t>1Mbps</a:t>
            </a:r>
            <a:r>
              <a:rPr lang="zh-CN" altLang="en-US" sz="2400" smtClean="0">
                <a:ea typeface="宋体" panose="02010600030101010101" pitchFamily="2" charset="-122"/>
              </a:rPr>
              <a:t>带宽用于传输视频流量，而相同链路上一个文件传输流仅获得</a:t>
            </a:r>
            <a:r>
              <a:rPr lang="en-US" altLang="zh-CN" sz="2400" smtClean="0">
                <a:ea typeface="宋体" panose="02010600030101010101" pitchFamily="2" charset="-122"/>
              </a:rPr>
              <a:t>10kbps</a:t>
            </a:r>
          </a:p>
          <a:p>
            <a:pPr eaLnBrk="1" hangingPunct="1">
              <a:lnSpc>
                <a:spcPct val="90000"/>
              </a:lnSpc>
              <a:buFont typeface="Wingdings" panose="05000000000000000000" pitchFamily="2" charset="2"/>
              <a:buNone/>
            </a:pPr>
            <a:endParaRPr lang="en-US" altLang="zh-CN" sz="2000" smtClean="0">
              <a:ea typeface="宋体" panose="02010600030101010101" pitchFamily="2" charset="-122"/>
            </a:endParaRPr>
          </a:p>
          <a:p>
            <a:pPr marL="342900" lvl="2" indent="-342900" eaLnBrk="1" hangingPunct="1">
              <a:lnSpc>
                <a:spcPct val="90000"/>
              </a:lnSpc>
              <a:buClr>
                <a:schemeClr val="tx2"/>
              </a:buClr>
            </a:pPr>
            <a:endParaRPr lang="en-US" altLang="zh-CN" sz="2000" smtClean="0">
              <a:ea typeface="宋体" panose="02010600030101010101" pitchFamily="2" charset="-122"/>
            </a:endParaRPr>
          </a:p>
          <a:p>
            <a:pPr eaLnBrk="1" hangingPunct="1">
              <a:lnSpc>
                <a:spcPct val="90000"/>
              </a:lnSpc>
            </a:pPr>
            <a:endParaRPr lang="en-US" altLang="zh-CN" sz="1800" smtClean="0">
              <a:ea typeface="宋体" panose="02010600030101010101" pitchFamily="2" charset="-122"/>
            </a:endParaRPr>
          </a:p>
        </p:txBody>
      </p:sp>
      <p:sp>
        <p:nvSpPr>
          <p:cNvPr id="31748" name="Line 9"/>
          <p:cNvSpPr>
            <a:spLocks noChangeShapeType="1"/>
          </p:cNvSpPr>
          <p:nvPr/>
        </p:nvSpPr>
        <p:spPr bwMode="auto">
          <a:xfrm>
            <a:off x="2773363" y="4846638"/>
            <a:ext cx="37163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31749" name="Group 12"/>
          <p:cNvGrpSpPr>
            <a:grpSpLocks/>
          </p:cNvGrpSpPr>
          <p:nvPr/>
        </p:nvGrpSpPr>
        <p:grpSpPr bwMode="auto">
          <a:xfrm>
            <a:off x="3125788" y="4513263"/>
            <a:ext cx="1058862" cy="552450"/>
            <a:chOff x="1605" y="1665"/>
            <a:chExt cx="556" cy="501"/>
          </a:xfrm>
        </p:grpSpPr>
        <p:sp>
          <p:nvSpPr>
            <p:cNvPr id="31861" name="Freeform 13"/>
            <p:cNvSpPr>
              <a:spLocks/>
            </p:cNvSpPr>
            <p:nvPr/>
          </p:nvSpPr>
          <p:spPr bwMode="auto">
            <a:xfrm>
              <a:off x="1605" y="1738"/>
              <a:ext cx="556" cy="242"/>
            </a:xfrm>
            <a:custGeom>
              <a:avLst/>
              <a:gdLst>
                <a:gd name="T0" fmla="*/ 5 w 556"/>
                <a:gd name="T1" fmla="*/ 12 h 252"/>
                <a:gd name="T2" fmla="*/ 47 w 556"/>
                <a:gd name="T3" fmla="*/ 29 h 252"/>
                <a:gd name="T4" fmla="*/ 119 w 556"/>
                <a:gd name="T5" fmla="*/ 41 h 252"/>
                <a:gd name="T6" fmla="*/ 180 w 556"/>
                <a:gd name="T7" fmla="*/ 43 h 252"/>
                <a:gd name="T8" fmla="*/ 257 w 556"/>
                <a:gd name="T9" fmla="*/ 49 h 252"/>
                <a:gd name="T10" fmla="*/ 315 w 556"/>
                <a:gd name="T11" fmla="*/ 49 h 252"/>
                <a:gd name="T12" fmla="*/ 387 w 556"/>
                <a:gd name="T13" fmla="*/ 45 h 252"/>
                <a:gd name="T14" fmla="*/ 452 w 556"/>
                <a:gd name="T15" fmla="*/ 37 h 252"/>
                <a:gd name="T16" fmla="*/ 531 w 556"/>
                <a:gd name="T17" fmla="*/ 22 h 252"/>
                <a:gd name="T18" fmla="*/ 552 w 556"/>
                <a:gd name="T19" fmla="*/ 12 h 252"/>
                <a:gd name="T20" fmla="*/ 550 w 556"/>
                <a:gd name="T21" fmla="*/ 87 h 252"/>
                <a:gd name="T22" fmla="*/ 518 w 556"/>
                <a:gd name="T23" fmla="*/ 107 h 252"/>
                <a:gd name="T24" fmla="*/ 489 w 556"/>
                <a:gd name="T25" fmla="*/ 118 h 252"/>
                <a:gd name="T26" fmla="*/ 450 w 556"/>
                <a:gd name="T27" fmla="*/ 127 h 252"/>
                <a:gd name="T28" fmla="*/ 393 w 556"/>
                <a:gd name="T29" fmla="*/ 133 h 252"/>
                <a:gd name="T30" fmla="*/ 323 w 556"/>
                <a:gd name="T31" fmla="*/ 137 h 252"/>
                <a:gd name="T32" fmla="*/ 261 w 556"/>
                <a:gd name="T33" fmla="*/ 137 h 252"/>
                <a:gd name="T34" fmla="*/ 205 w 556"/>
                <a:gd name="T35" fmla="*/ 135 h 252"/>
                <a:gd name="T36" fmla="*/ 155 w 556"/>
                <a:gd name="T37" fmla="*/ 132 h 252"/>
                <a:gd name="T38" fmla="*/ 88 w 556"/>
                <a:gd name="T39" fmla="*/ 122 h 252"/>
                <a:gd name="T40" fmla="*/ 51 w 556"/>
                <a:gd name="T41" fmla="*/ 113 h 252"/>
                <a:gd name="T42" fmla="*/ 25 w 556"/>
                <a:gd name="T43" fmla="*/ 99 h 252"/>
                <a:gd name="T44" fmla="*/ 5 w 556"/>
                <a:gd name="T45" fmla="*/ 85 h 252"/>
                <a:gd name="T46" fmla="*/ 5 w 556"/>
                <a:gd name="T47" fmla="*/ 12 h 2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56"/>
                <a:gd name="T73" fmla="*/ 0 h 252"/>
                <a:gd name="T74" fmla="*/ 556 w 556"/>
                <a:gd name="T75" fmla="*/ 252 h 2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56" h="252">
                  <a:moveTo>
                    <a:pt x="5" y="18"/>
                  </a:moveTo>
                  <a:cubicBezTo>
                    <a:pt x="12" y="0"/>
                    <a:pt x="28" y="43"/>
                    <a:pt x="47" y="52"/>
                  </a:cubicBezTo>
                  <a:cubicBezTo>
                    <a:pt x="66" y="61"/>
                    <a:pt x="97" y="71"/>
                    <a:pt x="119" y="75"/>
                  </a:cubicBezTo>
                  <a:cubicBezTo>
                    <a:pt x="141" y="79"/>
                    <a:pt x="157" y="77"/>
                    <a:pt x="180" y="79"/>
                  </a:cubicBezTo>
                  <a:cubicBezTo>
                    <a:pt x="203" y="81"/>
                    <a:pt x="235" y="86"/>
                    <a:pt x="257" y="87"/>
                  </a:cubicBezTo>
                  <a:cubicBezTo>
                    <a:pt x="279" y="88"/>
                    <a:pt x="293" y="88"/>
                    <a:pt x="315" y="87"/>
                  </a:cubicBezTo>
                  <a:cubicBezTo>
                    <a:pt x="337" y="86"/>
                    <a:pt x="364" y="84"/>
                    <a:pt x="387" y="81"/>
                  </a:cubicBezTo>
                  <a:cubicBezTo>
                    <a:pt x="410" y="78"/>
                    <a:pt x="428" y="77"/>
                    <a:pt x="452" y="70"/>
                  </a:cubicBezTo>
                  <a:cubicBezTo>
                    <a:pt x="476" y="63"/>
                    <a:pt x="514" y="44"/>
                    <a:pt x="531" y="37"/>
                  </a:cubicBezTo>
                  <a:cubicBezTo>
                    <a:pt x="548" y="30"/>
                    <a:pt x="549" y="7"/>
                    <a:pt x="552" y="27"/>
                  </a:cubicBezTo>
                  <a:cubicBezTo>
                    <a:pt x="555" y="47"/>
                    <a:pt x="556" y="132"/>
                    <a:pt x="550" y="160"/>
                  </a:cubicBezTo>
                  <a:cubicBezTo>
                    <a:pt x="544" y="188"/>
                    <a:pt x="527" y="187"/>
                    <a:pt x="518" y="196"/>
                  </a:cubicBezTo>
                  <a:cubicBezTo>
                    <a:pt x="508" y="206"/>
                    <a:pt x="500" y="210"/>
                    <a:pt x="489" y="216"/>
                  </a:cubicBezTo>
                  <a:cubicBezTo>
                    <a:pt x="478" y="221"/>
                    <a:pt x="465" y="227"/>
                    <a:pt x="450" y="231"/>
                  </a:cubicBezTo>
                  <a:cubicBezTo>
                    <a:pt x="434" y="235"/>
                    <a:pt x="414" y="241"/>
                    <a:pt x="393" y="244"/>
                  </a:cubicBezTo>
                  <a:cubicBezTo>
                    <a:pt x="371" y="246"/>
                    <a:pt x="344" y="249"/>
                    <a:pt x="323" y="251"/>
                  </a:cubicBezTo>
                  <a:cubicBezTo>
                    <a:pt x="301" y="252"/>
                    <a:pt x="280" y="252"/>
                    <a:pt x="261" y="252"/>
                  </a:cubicBezTo>
                  <a:cubicBezTo>
                    <a:pt x="241" y="252"/>
                    <a:pt x="222" y="249"/>
                    <a:pt x="205" y="248"/>
                  </a:cubicBezTo>
                  <a:cubicBezTo>
                    <a:pt x="187" y="246"/>
                    <a:pt x="174" y="245"/>
                    <a:pt x="155" y="241"/>
                  </a:cubicBezTo>
                  <a:cubicBezTo>
                    <a:pt x="135" y="237"/>
                    <a:pt x="104" y="230"/>
                    <a:pt x="88" y="224"/>
                  </a:cubicBezTo>
                  <a:cubicBezTo>
                    <a:pt x="71" y="219"/>
                    <a:pt x="62" y="216"/>
                    <a:pt x="51" y="209"/>
                  </a:cubicBezTo>
                  <a:cubicBezTo>
                    <a:pt x="40" y="202"/>
                    <a:pt x="32" y="189"/>
                    <a:pt x="25" y="181"/>
                  </a:cubicBezTo>
                  <a:cubicBezTo>
                    <a:pt x="17" y="173"/>
                    <a:pt x="8" y="184"/>
                    <a:pt x="5" y="157"/>
                  </a:cubicBezTo>
                  <a:cubicBezTo>
                    <a:pt x="2" y="131"/>
                    <a:pt x="0" y="34"/>
                    <a:pt x="5" y="18"/>
                  </a:cubicBezTo>
                  <a:close/>
                </a:path>
              </a:pathLst>
            </a:custGeom>
            <a:gradFill rotWithShape="1">
              <a:gsLst>
                <a:gs pos="0">
                  <a:schemeClr val="hlink"/>
                </a:gs>
                <a:gs pos="100000">
                  <a:schemeClr val="bg1"/>
                </a:gs>
              </a:gsLst>
              <a:lin ang="54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sp>
          <p:nvSpPr>
            <p:cNvPr id="31862" name="Oval 14"/>
            <p:cNvSpPr>
              <a:spLocks noChangeArrowheads="1"/>
            </p:cNvSpPr>
            <p:nvPr/>
          </p:nvSpPr>
          <p:spPr bwMode="auto">
            <a:xfrm>
              <a:off x="1610" y="1784"/>
              <a:ext cx="548" cy="137"/>
            </a:xfrm>
            <a:prstGeom prst="ellipse">
              <a:avLst/>
            </a:prstGeom>
            <a:noFill/>
            <a:ln w="127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863" name="Line 15"/>
            <p:cNvSpPr>
              <a:spLocks noChangeShapeType="1"/>
            </p:cNvSpPr>
            <p:nvPr/>
          </p:nvSpPr>
          <p:spPr bwMode="auto">
            <a:xfrm>
              <a:off x="1612" y="1763"/>
              <a:ext cx="0" cy="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64" name="Line 16"/>
            <p:cNvSpPr>
              <a:spLocks noChangeShapeType="1"/>
            </p:cNvSpPr>
            <p:nvPr/>
          </p:nvSpPr>
          <p:spPr bwMode="auto">
            <a:xfrm>
              <a:off x="2160" y="1738"/>
              <a:ext cx="0" cy="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65" name="Oval 17"/>
            <p:cNvSpPr>
              <a:spLocks noChangeArrowheads="1"/>
            </p:cNvSpPr>
            <p:nvPr/>
          </p:nvSpPr>
          <p:spPr bwMode="auto">
            <a:xfrm>
              <a:off x="1607" y="1665"/>
              <a:ext cx="550" cy="158"/>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grpSp>
          <p:nvGrpSpPr>
            <p:cNvPr id="31866" name="Group 18"/>
            <p:cNvGrpSpPr>
              <a:grpSpLocks/>
            </p:cNvGrpSpPr>
            <p:nvPr/>
          </p:nvGrpSpPr>
          <p:grpSpPr bwMode="auto">
            <a:xfrm>
              <a:off x="1740" y="1700"/>
              <a:ext cx="272" cy="92"/>
              <a:chOff x="2848" y="848"/>
              <a:chExt cx="140" cy="98"/>
            </a:xfrm>
          </p:grpSpPr>
          <p:sp>
            <p:nvSpPr>
              <p:cNvPr id="31872" name="Line 1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73" name="Line 2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74" name="Line 21"/>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867" name="Group 22"/>
            <p:cNvGrpSpPr>
              <a:grpSpLocks/>
            </p:cNvGrpSpPr>
            <p:nvPr/>
          </p:nvGrpSpPr>
          <p:grpSpPr bwMode="auto">
            <a:xfrm flipV="1">
              <a:off x="1740" y="1699"/>
              <a:ext cx="272" cy="92"/>
              <a:chOff x="2848" y="848"/>
              <a:chExt cx="140" cy="98"/>
            </a:xfrm>
          </p:grpSpPr>
          <p:sp>
            <p:nvSpPr>
              <p:cNvPr id="31869" name="Line 23"/>
              <p:cNvSpPr>
                <a:spLocks noChangeShapeType="1"/>
              </p:cNvSpPr>
              <p:nvPr/>
            </p:nvSpPr>
            <p:spPr bwMode="auto">
              <a:xfrm flipV="1">
                <a:off x="2848" y="846"/>
                <a:ext cx="50"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70" name="Line 24"/>
              <p:cNvSpPr>
                <a:spLocks noChangeShapeType="1"/>
              </p:cNvSpPr>
              <p:nvPr/>
            </p:nvSpPr>
            <p:spPr bwMode="auto">
              <a:xfrm>
                <a:off x="2944" y="944"/>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71" name="Line 25"/>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1868" name="Oval 26"/>
            <p:cNvSpPr>
              <a:spLocks noChangeArrowheads="1"/>
            </p:cNvSpPr>
            <p:nvPr/>
          </p:nvSpPr>
          <p:spPr bwMode="auto">
            <a:xfrm>
              <a:off x="1609" y="2008"/>
              <a:ext cx="550" cy="158"/>
            </a:xfrm>
            <a:prstGeom prst="ellipse">
              <a:avLst/>
            </a:prstGeom>
            <a:gradFill rotWithShape="1">
              <a:gsLst>
                <a:gs pos="0">
                  <a:srgbClr val="FFFFFF"/>
                </a:gs>
                <a:gs pos="100000">
                  <a:schemeClr val="hlink"/>
                </a:gs>
              </a:gsLst>
              <a:lin ang="5400000" scaled="1"/>
            </a:gradFill>
            <a:ln w="317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grpSp>
      <p:grpSp>
        <p:nvGrpSpPr>
          <p:cNvPr id="31750" name="Group 27"/>
          <p:cNvGrpSpPr>
            <a:grpSpLocks/>
          </p:cNvGrpSpPr>
          <p:nvPr/>
        </p:nvGrpSpPr>
        <p:grpSpPr bwMode="auto">
          <a:xfrm>
            <a:off x="3376613" y="4789488"/>
            <a:ext cx="774700" cy="136525"/>
            <a:chOff x="3150" y="1799"/>
            <a:chExt cx="643" cy="204"/>
          </a:xfrm>
        </p:grpSpPr>
        <p:sp>
          <p:nvSpPr>
            <p:cNvPr id="31857" name="Rectangle 28"/>
            <p:cNvSpPr>
              <a:spLocks noChangeArrowheads="1"/>
            </p:cNvSpPr>
            <p:nvPr/>
          </p:nvSpPr>
          <p:spPr bwMode="auto">
            <a:xfrm>
              <a:off x="3634" y="1799"/>
              <a:ext cx="159" cy="204"/>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858" name="Rectangle 29"/>
            <p:cNvSpPr>
              <a:spLocks noChangeArrowheads="1"/>
            </p:cNvSpPr>
            <p:nvPr/>
          </p:nvSpPr>
          <p:spPr bwMode="auto">
            <a:xfrm>
              <a:off x="3472" y="1799"/>
              <a:ext cx="162" cy="204"/>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859" name="Rectangle 30"/>
            <p:cNvSpPr>
              <a:spLocks noChangeArrowheads="1"/>
            </p:cNvSpPr>
            <p:nvPr/>
          </p:nvSpPr>
          <p:spPr bwMode="auto">
            <a:xfrm>
              <a:off x="3311" y="1799"/>
              <a:ext cx="161" cy="204"/>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860" name="Rectangle 31"/>
            <p:cNvSpPr>
              <a:spLocks noChangeArrowheads="1"/>
            </p:cNvSpPr>
            <p:nvPr/>
          </p:nvSpPr>
          <p:spPr bwMode="auto">
            <a:xfrm>
              <a:off x="3150" y="1799"/>
              <a:ext cx="159" cy="204"/>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grpSp>
      <p:sp>
        <p:nvSpPr>
          <p:cNvPr id="31751" name="Line 32"/>
          <p:cNvSpPr>
            <a:spLocks noChangeShapeType="1"/>
          </p:cNvSpPr>
          <p:nvPr/>
        </p:nvSpPr>
        <p:spPr bwMode="auto">
          <a:xfrm flipH="1">
            <a:off x="2536825" y="4287838"/>
            <a:ext cx="485775" cy="10969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52" name="Line 33"/>
          <p:cNvSpPr>
            <a:spLocks noChangeShapeType="1"/>
          </p:cNvSpPr>
          <p:nvPr/>
        </p:nvSpPr>
        <p:spPr bwMode="auto">
          <a:xfrm flipH="1" flipV="1">
            <a:off x="2300288" y="5375275"/>
            <a:ext cx="247650" cy="9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53" name="Line 34"/>
          <p:cNvSpPr>
            <a:spLocks noChangeShapeType="1"/>
          </p:cNvSpPr>
          <p:nvPr/>
        </p:nvSpPr>
        <p:spPr bwMode="auto">
          <a:xfrm flipH="1">
            <a:off x="2662238" y="4278313"/>
            <a:ext cx="3714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54" name="Line 35"/>
          <p:cNvSpPr>
            <a:spLocks noChangeShapeType="1"/>
          </p:cNvSpPr>
          <p:nvPr/>
        </p:nvSpPr>
        <p:spPr bwMode="auto">
          <a:xfrm flipH="1">
            <a:off x="6273800" y="4229100"/>
            <a:ext cx="485775" cy="1096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55" name="Line 36"/>
          <p:cNvSpPr>
            <a:spLocks noChangeShapeType="1"/>
          </p:cNvSpPr>
          <p:nvPr/>
        </p:nvSpPr>
        <p:spPr bwMode="auto">
          <a:xfrm flipH="1">
            <a:off x="6286500" y="5322888"/>
            <a:ext cx="3730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756" name="Line 37"/>
          <p:cNvSpPr>
            <a:spLocks noChangeShapeType="1"/>
          </p:cNvSpPr>
          <p:nvPr/>
        </p:nvSpPr>
        <p:spPr bwMode="auto">
          <a:xfrm flipH="1" flipV="1">
            <a:off x="6759575" y="4229100"/>
            <a:ext cx="2603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31757" name="Group 40"/>
          <p:cNvGrpSpPr>
            <a:grpSpLocks/>
          </p:cNvGrpSpPr>
          <p:nvPr/>
        </p:nvGrpSpPr>
        <p:grpSpPr bwMode="auto">
          <a:xfrm>
            <a:off x="5089525" y="4667250"/>
            <a:ext cx="1001713" cy="290513"/>
            <a:chOff x="3600" y="219"/>
            <a:chExt cx="360" cy="175"/>
          </a:xfrm>
        </p:grpSpPr>
        <p:sp>
          <p:nvSpPr>
            <p:cNvPr id="31844" name="Oval 4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845" name="Line 42"/>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46" name="Line 43"/>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47" name="Rectangle 44"/>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eaLnBrk="1" hangingPunct="1">
                <a:spcBef>
                  <a:spcPct val="0"/>
                </a:spcBef>
                <a:buClrTx/>
                <a:buSzTx/>
                <a:buFontTx/>
                <a:buNone/>
              </a:pPr>
              <a:endParaRPr kumimoji="0" lang="zh-CN" altLang="zh-CN" sz="2400">
                <a:latin typeface="Arial" panose="020B0604020202020204" pitchFamily="34" charset="0"/>
                <a:ea typeface="宋体" panose="02010600030101010101" pitchFamily="2" charset="-122"/>
                <a:cs typeface="Arial" panose="020B0604020202020204" pitchFamily="34" charset="0"/>
              </a:endParaRPr>
            </a:p>
          </p:txBody>
        </p:sp>
        <p:sp>
          <p:nvSpPr>
            <p:cNvPr id="31848" name="Oval 4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grpSp>
          <p:nvGrpSpPr>
            <p:cNvPr id="31849" name="Group 46"/>
            <p:cNvGrpSpPr>
              <a:grpSpLocks/>
            </p:cNvGrpSpPr>
            <p:nvPr/>
          </p:nvGrpSpPr>
          <p:grpSpPr bwMode="auto">
            <a:xfrm>
              <a:off x="3686" y="244"/>
              <a:ext cx="177" cy="66"/>
              <a:chOff x="2848" y="848"/>
              <a:chExt cx="140" cy="98"/>
            </a:xfrm>
          </p:grpSpPr>
          <p:sp>
            <p:nvSpPr>
              <p:cNvPr id="31854" name="Line 47"/>
              <p:cNvSpPr>
                <a:spLocks noChangeShapeType="1"/>
              </p:cNvSpPr>
              <p:nvPr/>
            </p:nvSpPr>
            <p:spPr bwMode="auto">
              <a:xfrm flipV="1">
                <a:off x="2848" y="848"/>
                <a:ext cx="50"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55" name="Line 4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56" name="Line 49"/>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850" name="Group 50"/>
            <p:cNvGrpSpPr>
              <a:grpSpLocks/>
            </p:cNvGrpSpPr>
            <p:nvPr/>
          </p:nvGrpSpPr>
          <p:grpSpPr bwMode="auto">
            <a:xfrm flipV="1">
              <a:off x="3686" y="243"/>
              <a:ext cx="177" cy="66"/>
              <a:chOff x="2848" y="848"/>
              <a:chExt cx="140" cy="98"/>
            </a:xfrm>
          </p:grpSpPr>
          <p:sp>
            <p:nvSpPr>
              <p:cNvPr id="31851" name="Line 51"/>
              <p:cNvSpPr>
                <a:spLocks noChangeShapeType="1"/>
              </p:cNvSpPr>
              <p:nvPr/>
            </p:nvSpPr>
            <p:spPr bwMode="auto">
              <a:xfrm flipV="1">
                <a:off x="2848" y="848"/>
                <a:ext cx="50"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52" name="Line 5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53" name="Line 53"/>
              <p:cNvSpPr>
                <a:spLocks noChangeShapeType="1"/>
              </p:cNvSpPr>
              <p:nvPr/>
            </p:nvSpPr>
            <p:spPr bwMode="auto">
              <a:xfrm>
                <a:off x="2894" y="850"/>
                <a:ext cx="52" cy="9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31758" name="Text Box 54"/>
          <p:cNvSpPr txBox="1">
            <a:spLocks noChangeArrowheads="1"/>
          </p:cNvSpPr>
          <p:nvPr/>
        </p:nvSpPr>
        <p:spPr bwMode="auto">
          <a:xfrm>
            <a:off x="3433763" y="4129088"/>
            <a:ext cx="5127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2000">
                <a:latin typeface="Arial" panose="020B0604020202020204" pitchFamily="34" charset="0"/>
                <a:ea typeface="MS PGothic" panose="020B0600070205080204" pitchFamily="34" charset="-128"/>
                <a:cs typeface="Arial" panose="020B0604020202020204" pitchFamily="34" charset="0"/>
              </a:rPr>
              <a:t>R1</a:t>
            </a:r>
          </a:p>
        </p:txBody>
      </p:sp>
      <p:sp>
        <p:nvSpPr>
          <p:cNvPr id="31759" name="Text Box 55"/>
          <p:cNvSpPr txBox="1">
            <a:spLocks noChangeArrowheads="1"/>
          </p:cNvSpPr>
          <p:nvPr/>
        </p:nvSpPr>
        <p:spPr bwMode="auto">
          <a:xfrm>
            <a:off x="5430838" y="4273550"/>
            <a:ext cx="5127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2000">
                <a:latin typeface="Arial" panose="020B0604020202020204" pitchFamily="34" charset="0"/>
                <a:ea typeface="MS PGothic" panose="020B0600070205080204" pitchFamily="34" charset="-128"/>
                <a:cs typeface="Arial" panose="020B0604020202020204" pitchFamily="34" charset="0"/>
              </a:rPr>
              <a:t>R2</a:t>
            </a:r>
          </a:p>
        </p:txBody>
      </p:sp>
      <p:sp>
        <p:nvSpPr>
          <p:cNvPr id="31760" name="Freeform 64"/>
          <p:cNvSpPr>
            <a:spLocks/>
          </p:cNvSpPr>
          <p:nvPr/>
        </p:nvSpPr>
        <p:spPr bwMode="auto">
          <a:xfrm>
            <a:off x="2717800" y="4113213"/>
            <a:ext cx="4235450" cy="646112"/>
          </a:xfrm>
          <a:custGeom>
            <a:avLst/>
            <a:gdLst>
              <a:gd name="T0" fmla="*/ 0 w 3323"/>
              <a:gd name="T1" fmla="*/ 2147483646 h 585"/>
              <a:gd name="T2" fmla="*/ 2147483646 w 3323"/>
              <a:gd name="T3" fmla="*/ 2147483646 h 585"/>
              <a:gd name="T4" fmla="*/ 2147483646 w 3323"/>
              <a:gd name="T5" fmla="*/ 2147483646 h 585"/>
              <a:gd name="T6" fmla="*/ 2147483646 w 3323"/>
              <a:gd name="T7" fmla="*/ 2147483646 h 585"/>
              <a:gd name="T8" fmla="*/ 2147483646 w 3323"/>
              <a:gd name="T9" fmla="*/ 0 h 585"/>
              <a:gd name="T10" fmla="*/ 2147483646 w 3323"/>
              <a:gd name="T11" fmla="*/ 0 h 585"/>
              <a:gd name="T12" fmla="*/ 0 60000 65536"/>
              <a:gd name="T13" fmla="*/ 0 60000 65536"/>
              <a:gd name="T14" fmla="*/ 0 60000 65536"/>
              <a:gd name="T15" fmla="*/ 0 60000 65536"/>
              <a:gd name="T16" fmla="*/ 0 60000 65536"/>
              <a:gd name="T17" fmla="*/ 0 60000 65536"/>
              <a:gd name="T18" fmla="*/ 0 w 3323"/>
              <a:gd name="T19" fmla="*/ 0 h 585"/>
              <a:gd name="T20" fmla="*/ 3323 w 3323"/>
              <a:gd name="T21" fmla="*/ 585 h 585"/>
            </a:gdLst>
            <a:ahLst/>
            <a:cxnLst>
              <a:cxn ang="T12">
                <a:pos x="T0" y="T1"/>
              </a:cxn>
              <a:cxn ang="T13">
                <a:pos x="T2" y="T3"/>
              </a:cxn>
              <a:cxn ang="T14">
                <a:pos x="T4" y="T5"/>
              </a:cxn>
              <a:cxn ang="T15">
                <a:pos x="T6" y="T7"/>
              </a:cxn>
              <a:cxn ang="T16">
                <a:pos x="T8" y="T9"/>
              </a:cxn>
              <a:cxn ang="T17">
                <a:pos x="T10" y="T11"/>
              </a:cxn>
            </a:cxnLst>
            <a:rect l="T18" t="T19" r="T20" b="T21"/>
            <a:pathLst>
              <a:path w="3323" h="585">
                <a:moveTo>
                  <a:pt x="0" y="71"/>
                </a:moveTo>
                <a:lnTo>
                  <a:pt x="346" y="71"/>
                </a:lnTo>
                <a:lnTo>
                  <a:pt x="133" y="567"/>
                </a:lnTo>
                <a:lnTo>
                  <a:pt x="2844" y="585"/>
                </a:lnTo>
                <a:lnTo>
                  <a:pt x="3101" y="0"/>
                </a:lnTo>
                <a:lnTo>
                  <a:pt x="3323" y="0"/>
                </a:lnTo>
              </a:path>
            </a:pathLst>
          </a:custGeom>
          <a:noFill/>
          <a:ln w="57150" cap="flat" cmpd="sng">
            <a:solidFill>
              <a:schemeClr val="accent2"/>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1761" name="Freeform 65"/>
          <p:cNvSpPr>
            <a:spLocks/>
          </p:cNvSpPr>
          <p:nvPr/>
        </p:nvSpPr>
        <p:spPr bwMode="auto">
          <a:xfrm>
            <a:off x="2468563" y="4886325"/>
            <a:ext cx="4078287" cy="557213"/>
          </a:xfrm>
          <a:custGeom>
            <a:avLst/>
            <a:gdLst>
              <a:gd name="T0" fmla="*/ 0 w 3199"/>
              <a:gd name="T1" fmla="*/ 2147483646 h 505"/>
              <a:gd name="T2" fmla="*/ 2147483646 w 3199"/>
              <a:gd name="T3" fmla="*/ 2147483646 h 505"/>
              <a:gd name="T4" fmla="*/ 2147483646 w 3199"/>
              <a:gd name="T5" fmla="*/ 0 h 505"/>
              <a:gd name="T6" fmla="*/ 2147483646 w 3199"/>
              <a:gd name="T7" fmla="*/ 0 h 505"/>
              <a:gd name="T8" fmla="*/ 2147483646 w 3199"/>
              <a:gd name="T9" fmla="*/ 2147483646 h 505"/>
              <a:gd name="T10" fmla="*/ 2147483646 w 3199"/>
              <a:gd name="T11" fmla="*/ 2147483646 h 505"/>
              <a:gd name="T12" fmla="*/ 0 60000 65536"/>
              <a:gd name="T13" fmla="*/ 0 60000 65536"/>
              <a:gd name="T14" fmla="*/ 0 60000 65536"/>
              <a:gd name="T15" fmla="*/ 0 60000 65536"/>
              <a:gd name="T16" fmla="*/ 0 60000 65536"/>
              <a:gd name="T17" fmla="*/ 0 60000 65536"/>
              <a:gd name="T18" fmla="*/ 0 w 3199"/>
              <a:gd name="T19" fmla="*/ 0 h 505"/>
              <a:gd name="T20" fmla="*/ 3199 w 3199"/>
              <a:gd name="T21" fmla="*/ 505 h 505"/>
            </a:gdLst>
            <a:ahLst/>
            <a:cxnLst>
              <a:cxn ang="T12">
                <a:pos x="T0" y="T1"/>
              </a:cxn>
              <a:cxn ang="T13">
                <a:pos x="T2" y="T3"/>
              </a:cxn>
              <a:cxn ang="T14">
                <a:pos x="T4" y="T5"/>
              </a:cxn>
              <a:cxn ang="T15">
                <a:pos x="T6" y="T7"/>
              </a:cxn>
              <a:cxn ang="T16">
                <a:pos x="T8" y="T9"/>
              </a:cxn>
              <a:cxn ang="T17">
                <a:pos x="T10" y="T11"/>
              </a:cxn>
            </a:cxnLst>
            <a:rect l="T18" t="T19" r="T20" b="T21"/>
            <a:pathLst>
              <a:path w="3199" h="505">
                <a:moveTo>
                  <a:pt x="0" y="505"/>
                </a:moveTo>
                <a:lnTo>
                  <a:pt x="97" y="496"/>
                </a:lnTo>
                <a:lnTo>
                  <a:pt x="284" y="0"/>
                </a:lnTo>
                <a:lnTo>
                  <a:pt x="3048" y="0"/>
                </a:lnTo>
                <a:lnTo>
                  <a:pt x="2862" y="461"/>
                </a:lnTo>
                <a:lnTo>
                  <a:pt x="3199" y="461"/>
                </a:ln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31762" name="Group 542"/>
          <p:cNvGrpSpPr>
            <a:grpSpLocks/>
          </p:cNvGrpSpPr>
          <p:nvPr/>
        </p:nvGrpSpPr>
        <p:grpSpPr bwMode="auto">
          <a:xfrm>
            <a:off x="1527175" y="4837113"/>
            <a:ext cx="942975" cy="968375"/>
            <a:chOff x="-44" y="1473"/>
            <a:chExt cx="981" cy="1105"/>
          </a:xfrm>
        </p:grpSpPr>
        <p:pic>
          <p:nvPicPr>
            <p:cNvPr id="31842" name="Picture 529"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843" name="Freeform 530"/>
            <p:cNvSpPr>
              <a:spLocks/>
            </p:cNvSpPr>
            <p:nvPr/>
          </p:nvSpPr>
          <p:spPr bwMode="auto">
            <a:xfrm flipH="1">
              <a:off x="374" y="1579"/>
              <a:ext cx="477" cy="506"/>
            </a:xfrm>
            <a:custGeom>
              <a:avLst/>
              <a:gdLst>
                <a:gd name="T0" fmla="*/ 0 w 356"/>
                <a:gd name="T1" fmla="*/ 0 h 368"/>
                <a:gd name="T2" fmla="*/ 58127 w 356"/>
                <a:gd name="T3" fmla="*/ 4362 h 368"/>
                <a:gd name="T4" fmla="*/ 68956 w 356"/>
                <a:gd name="T5" fmla="*/ 90881 h 368"/>
                <a:gd name="T6" fmla="*/ 15197 w 356"/>
                <a:gd name="T7" fmla="*/ 11365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31763" name="Group 249"/>
          <p:cNvGrpSpPr>
            <a:grpSpLocks/>
          </p:cNvGrpSpPr>
          <p:nvPr/>
        </p:nvGrpSpPr>
        <p:grpSpPr bwMode="auto">
          <a:xfrm>
            <a:off x="6602413" y="5003800"/>
            <a:ext cx="363537" cy="688975"/>
            <a:chOff x="4140" y="429"/>
            <a:chExt cx="1425" cy="2396"/>
          </a:xfrm>
        </p:grpSpPr>
        <p:sp>
          <p:nvSpPr>
            <p:cNvPr id="31810" name="Freeform 250"/>
            <p:cNvSpPr>
              <a:spLocks/>
            </p:cNvSpPr>
            <p:nvPr/>
          </p:nvSpPr>
          <p:spPr bwMode="auto">
            <a:xfrm>
              <a:off x="5268" y="433"/>
              <a:ext cx="283" cy="2286"/>
            </a:xfrm>
            <a:custGeom>
              <a:avLst/>
              <a:gdLst>
                <a:gd name="T0" fmla="*/ 2 w 354"/>
                <a:gd name="T1" fmla="*/ 0 h 2742"/>
                <a:gd name="T2" fmla="*/ 6 w 354"/>
                <a:gd name="T3" fmla="*/ 13 h 2742"/>
                <a:gd name="T4" fmla="*/ 6 w 354"/>
                <a:gd name="T5" fmla="*/ 99 h 2742"/>
                <a:gd name="T6" fmla="*/ 0 w 354"/>
                <a:gd name="T7" fmla="*/ 103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11" name="Rectangle 251"/>
            <p:cNvSpPr>
              <a:spLocks noChangeArrowheads="1"/>
            </p:cNvSpPr>
            <p:nvPr/>
          </p:nvSpPr>
          <p:spPr bwMode="auto">
            <a:xfrm>
              <a:off x="4202" y="429"/>
              <a:ext cx="1052" cy="2286"/>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812" name="Freeform 252"/>
            <p:cNvSpPr>
              <a:spLocks/>
            </p:cNvSpPr>
            <p:nvPr/>
          </p:nvSpPr>
          <p:spPr bwMode="auto">
            <a:xfrm>
              <a:off x="5321" y="570"/>
              <a:ext cx="169" cy="2115"/>
            </a:xfrm>
            <a:custGeom>
              <a:avLst/>
              <a:gdLst>
                <a:gd name="T0" fmla="*/ 2 w 211"/>
                <a:gd name="T1" fmla="*/ 0 h 2537"/>
                <a:gd name="T2" fmla="*/ 4 w 211"/>
                <a:gd name="T3" fmla="*/ 9 h 2537"/>
                <a:gd name="T4" fmla="*/ 2 w 211"/>
                <a:gd name="T5" fmla="*/ 94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13" name="Freeform 253"/>
            <p:cNvSpPr>
              <a:spLocks/>
            </p:cNvSpPr>
            <p:nvPr/>
          </p:nvSpPr>
          <p:spPr bwMode="auto">
            <a:xfrm>
              <a:off x="5284" y="1640"/>
              <a:ext cx="263" cy="189"/>
            </a:xfrm>
            <a:custGeom>
              <a:avLst/>
              <a:gdLst>
                <a:gd name="T0" fmla="*/ 2 w 328"/>
                <a:gd name="T1" fmla="*/ 0 h 226"/>
                <a:gd name="T2" fmla="*/ 6 w 328"/>
                <a:gd name="T3" fmla="*/ 6 h 226"/>
                <a:gd name="T4" fmla="*/ 6 w 328"/>
                <a:gd name="T5" fmla="*/ 9 h 226"/>
                <a:gd name="T6" fmla="*/ 0 w 328"/>
                <a:gd name="T7" fmla="*/ 4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14" name="Rectangle 254"/>
            <p:cNvSpPr>
              <a:spLocks noChangeArrowheads="1"/>
            </p:cNvSpPr>
            <p:nvPr/>
          </p:nvSpPr>
          <p:spPr bwMode="auto">
            <a:xfrm>
              <a:off x="4215" y="694"/>
              <a:ext cx="591" cy="44"/>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grpSp>
          <p:nvGrpSpPr>
            <p:cNvPr id="31815" name="Group 255"/>
            <p:cNvGrpSpPr>
              <a:grpSpLocks/>
            </p:cNvGrpSpPr>
            <p:nvPr/>
          </p:nvGrpSpPr>
          <p:grpSpPr bwMode="auto">
            <a:xfrm>
              <a:off x="4749" y="668"/>
              <a:ext cx="581" cy="145"/>
              <a:chOff x="614" y="2568"/>
              <a:chExt cx="725" cy="139"/>
            </a:xfrm>
          </p:grpSpPr>
          <p:sp>
            <p:nvSpPr>
              <p:cNvPr id="31840" name="AutoShape 256"/>
              <p:cNvSpPr>
                <a:spLocks noChangeArrowheads="1"/>
              </p:cNvSpPr>
              <p:nvPr/>
            </p:nvSpPr>
            <p:spPr bwMode="auto">
              <a:xfrm>
                <a:off x="615" y="2566"/>
                <a:ext cx="722" cy="143"/>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841" name="AutoShape 257"/>
              <p:cNvSpPr>
                <a:spLocks noChangeArrowheads="1"/>
              </p:cNvSpPr>
              <p:nvPr/>
            </p:nvSpPr>
            <p:spPr bwMode="auto">
              <a:xfrm>
                <a:off x="631" y="2582"/>
                <a:ext cx="691"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grpSp>
        <p:sp>
          <p:nvSpPr>
            <p:cNvPr id="31816" name="Rectangle 258"/>
            <p:cNvSpPr>
              <a:spLocks noChangeArrowheads="1"/>
            </p:cNvSpPr>
            <p:nvPr/>
          </p:nvSpPr>
          <p:spPr bwMode="auto">
            <a:xfrm>
              <a:off x="4227" y="1020"/>
              <a:ext cx="591" cy="44"/>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grpSp>
          <p:nvGrpSpPr>
            <p:cNvPr id="31817" name="Group 259"/>
            <p:cNvGrpSpPr>
              <a:grpSpLocks/>
            </p:cNvGrpSpPr>
            <p:nvPr/>
          </p:nvGrpSpPr>
          <p:grpSpPr bwMode="auto">
            <a:xfrm>
              <a:off x="4747" y="994"/>
              <a:ext cx="581" cy="134"/>
              <a:chOff x="614" y="2568"/>
              <a:chExt cx="725" cy="139"/>
            </a:xfrm>
          </p:grpSpPr>
          <p:sp>
            <p:nvSpPr>
              <p:cNvPr id="31838" name="AutoShape 260"/>
              <p:cNvSpPr>
                <a:spLocks noChangeArrowheads="1"/>
              </p:cNvSpPr>
              <p:nvPr/>
            </p:nvSpPr>
            <p:spPr bwMode="auto">
              <a:xfrm>
                <a:off x="618" y="2566"/>
                <a:ext cx="722" cy="143"/>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839" name="AutoShape 261"/>
              <p:cNvSpPr>
                <a:spLocks noChangeArrowheads="1"/>
              </p:cNvSpPr>
              <p:nvPr/>
            </p:nvSpPr>
            <p:spPr bwMode="auto">
              <a:xfrm>
                <a:off x="633" y="2583"/>
                <a:ext cx="691"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grpSp>
        <p:sp>
          <p:nvSpPr>
            <p:cNvPr id="31818" name="Rectangle 262"/>
            <p:cNvSpPr>
              <a:spLocks noChangeArrowheads="1"/>
            </p:cNvSpPr>
            <p:nvPr/>
          </p:nvSpPr>
          <p:spPr bwMode="auto">
            <a:xfrm>
              <a:off x="4215" y="1356"/>
              <a:ext cx="597" cy="50"/>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819" name="Rectangle 263"/>
            <p:cNvSpPr>
              <a:spLocks noChangeArrowheads="1"/>
            </p:cNvSpPr>
            <p:nvPr/>
          </p:nvSpPr>
          <p:spPr bwMode="auto">
            <a:xfrm>
              <a:off x="4227" y="1655"/>
              <a:ext cx="597" cy="44"/>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grpSp>
          <p:nvGrpSpPr>
            <p:cNvPr id="31820" name="Group 264"/>
            <p:cNvGrpSpPr>
              <a:grpSpLocks/>
            </p:cNvGrpSpPr>
            <p:nvPr/>
          </p:nvGrpSpPr>
          <p:grpSpPr bwMode="auto">
            <a:xfrm>
              <a:off x="4735" y="1627"/>
              <a:ext cx="582" cy="151"/>
              <a:chOff x="614" y="2568"/>
              <a:chExt cx="725" cy="139"/>
            </a:xfrm>
          </p:grpSpPr>
          <p:sp>
            <p:nvSpPr>
              <p:cNvPr id="31836" name="AutoShape 265"/>
              <p:cNvSpPr>
                <a:spLocks noChangeArrowheads="1"/>
              </p:cNvSpPr>
              <p:nvPr/>
            </p:nvSpPr>
            <p:spPr bwMode="auto">
              <a:xfrm>
                <a:off x="617" y="2568"/>
                <a:ext cx="713"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837" name="AutoShape 266"/>
              <p:cNvSpPr>
                <a:spLocks noChangeArrowheads="1"/>
              </p:cNvSpPr>
              <p:nvPr/>
            </p:nvSpPr>
            <p:spPr bwMode="auto">
              <a:xfrm>
                <a:off x="632" y="2583"/>
                <a:ext cx="682"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grpSp>
        <p:sp>
          <p:nvSpPr>
            <p:cNvPr id="31821" name="Freeform 267"/>
            <p:cNvSpPr>
              <a:spLocks/>
            </p:cNvSpPr>
            <p:nvPr/>
          </p:nvSpPr>
          <p:spPr bwMode="auto">
            <a:xfrm>
              <a:off x="5288" y="1354"/>
              <a:ext cx="263" cy="188"/>
            </a:xfrm>
            <a:custGeom>
              <a:avLst/>
              <a:gdLst>
                <a:gd name="T0" fmla="*/ 2 w 328"/>
                <a:gd name="T1" fmla="*/ 0 h 226"/>
                <a:gd name="T2" fmla="*/ 6 w 328"/>
                <a:gd name="T3" fmla="*/ 5 h 226"/>
                <a:gd name="T4" fmla="*/ 6 w 328"/>
                <a:gd name="T5" fmla="*/ 8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1822" name="Group 268"/>
            <p:cNvGrpSpPr>
              <a:grpSpLocks/>
            </p:cNvGrpSpPr>
            <p:nvPr/>
          </p:nvGrpSpPr>
          <p:grpSpPr bwMode="auto">
            <a:xfrm>
              <a:off x="4739" y="1327"/>
              <a:ext cx="582" cy="139"/>
              <a:chOff x="614" y="2568"/>
              <a:chExt cx="725" cy="139"/>
            </a:xfrm>
          </p:grpSpPr>
          <p:sp>
            <p:nvSpPr>
              <p:cNvPr id="31834" name="AutoShape 269"/>
              <p:cNvSpPr>
                <a:spLocks noChangeArrowheads="1"/>
              </p:cNvSpPr>
              <p:nvPr/>
            </p:nvSpPr>
            <p:spPr bwMode="auto">
              <a:xfrm>
                <a:off x="612" y="2570"/>
                <a:ext cx="729"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835" name="AutoShape 270"/>
              <p:cNvSpPr>
                <a:spLocks noChangeArrowheads="1"/>
              </p:cNvSpPr>
              <p:nvPr/>
            </p:nvSpPr>
            <p:spPr bwMode="auto">
              <a:xfrm>
                <a:off x="627" y="2586"/>
                <a:ext cx="698"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grpSp>
        <p:sp>
          <p:nvSpPr>
            <p:cNvPr id="31823" name="Rectangle 271"/>
            <p:cNvSpPr>
              <a:spLocks noChangeArrowheads="1"/>
            </p:cNvSpPr>
            <p:nvPr/>
          </p:nvSpPr>
          <p:spPr bwMode="auto">
            <a:xfrm>
              <a:off x="5248"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824" name="Freeform 272"/>
            <p:cNvSpPr>
              <a:spLocks/>
            </p:cNvSpPr>
            <p:nvPr/>
          </p:nvSpPr>
          <p:spPr bwMode="auto">
            <a:xfrm>
              <a:off x="5312" y="1007"/>
              <a:ext cx="237" cy="213"/>
            </a:xfrm>
            <a:custGeom>
              <a:avLst/>
              <a:gdLst>
                <a:gd name="T0" fmla="*/ 2 w 296"/>
                <a:gd name="T1" fmla="*/ 0 h 256"/>
                <a:gd name="T2" fmla="*/ 6 w 296"/>
                <a:gd name="T3" fmla="*/ 5 h 256"/>
                <a:gd name="T4" fmla="*/ 6 w 296"/>
                <a:gd name="T5" fmla="*/ 9 h 256"/>
                <a:gd name="T6" fmla="*/ 0 w 296"/>
                <a:gd name="T7" fmla="*/ 3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25" name="Freeform 273"/>
            <p:cNvSpPr>
              <a:spLocks/>
            </p:cNvSpPr>
            <p:nvPr/>
          </p:nvSpPr>
          <p:spPr bwMode="auto">
            <a:xfrm>
              <a:off x="5315" y="680"/>
              <a:ext cx="244" cy="240"/>
            </a:xfrm>
            <a:custGeom>
              <a:avLst/>
              <a:gdLst>
                <a:gd name="T0" fmla="*/ 0 w 304"/>
                <a:gd name="T1" fmla="*/ 0 h 288"/>
                <a:gd name="T2" fmla="*/ 6 w 304"/>
                <a:gd name="T3" fmla="*/ 7 h 288"/>
                <a:gd name="T4" fmla="*/ 5 w 304"/>
                <a:gd name="T5" fmla="*/ 11 h 288"/>
                <a:gd name="T6" fmla="*/ 2 w 304"/>
                <a:gd name="T7" fmla="*/ 5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26" name="Oval 274"/>
            <p:cNvSpPr>
              <a:spLocks noChangeArrowheads="1"/>
            </p:cNvSpPr>
            <p:nvPr/>
          </p:nvSpPr>
          <p:spPr bwMode="auto">
            <a:xfrm>
              <a:off x="5515" y="2610"/>
              <a:ext cx="50" cy="99"/>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827" name="Freeform 275"/>
            <p:cNvSpPr>
              <a:spLocks/>
            </p:cNvSpPr>
            <p:nvPr/>
          </p:nvSpPr>
          <p:spPr bwMode="auto">
            <a:xfrm>
              <a:off x="5302" y="2614"/>
              <a:ext cx="245" cy="200"/>
            </a:xfrm>
            <a:custGeom>
              <a:avLst/>
              <a:gdLst>
                <a:gd name="T0" fmla="*/ 0 w 306"/>
                <a:gd name="T1" fmla="*/ 5 h 240"/>
                <a:gd name="T2" fmla="*/ 2 w 306"/>
                <a:gd name="T3" fmla="*/ 9 h 240"/>
                <a:gd name="T4" fmla="*/ 6 w 306"/>
                <a:gd name="T5" fmla="*/ 5 h 240"/>
                <a:gd name="T6" fmla="*/ 6 w 306"/>
                <a:gd name="T7" fmla="*/ 0 h 240"/>
                <a:gd name="T8" fmla="*/ 0 w 306"/>
                <a:gd name="T9" fmla="*/ 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28" name="AutoShape 276"/>
            <p:cNvSpPr>
              <a:spLocks noChangeArrowheads="1"/>
            </p:cNvSpPr>
            <p:nvPr/>
          </p:nvSpPr>
          <p:spPr bwMode="auto">
            <a:xfrm>
              <a:off x="4140" y="2681"/>
              <a:ext cx="1201" cy="144"/>
            </a:xfrm>
            <a:prstGeom prst="roundRect">
              <a:avLst>
                <a:gd name="adj" fmla="val 50000"/>
              </a:avLst>
            </a:prstGeom>
            <a:solidFill>
              <a:srgbClr val="DDDDDD"/>
            </a:solidFill>
            <a:ln w="952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829" name="AutoShape 277"/>
            <p:cNvSpPr>
              <a:spLocks noChangeArrowheads="1"/>
            </p:cNvSpPr>
            <p:nvPr/>
          </p:nvSpPr>
          <p:spPr bwMode="auto">
            <a:xfrm>
              <a:off x="4202" y="2709"/>
              <a:ext cx="1077"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830" name="Oval 278"/>
            <p:cNvSpPr>
              <a:spLocks noChangeArrowheads="1"/>
            </p:cNvSpPr>
            <p:nvPr/>
          </p:nvSpPr>
          <p:spPr bwMode="auto">
            <a:xfrm>
              <a:off x="4308" y="2383"/>
              <a:ext cx="162"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831" name="Oval 279"/>
            <p:cNvSpPr>
              <a:spLocks noChangeArrowheads="1"/>
            </p:cNvSpPr>
            <p:nvPr/>
          </p:nvSpPr>
          <p:spPr bwMode="auto">
            <a:xfrm>
              <a:off x="4488" y="2383"/>
              <a:ext cx="156"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eaLnBrk="1" hangingPunct="1">
                <a:spcBef>
                  <a:spcPct val="0"/>
                </a:spcBef>
                <a:buClrTx/>
                <a:buSzTx/>
                <a:buFontTx/>
                <a:buNone/>
              </a:pPr>
              <a:endParaRPr kumimoji="0" lang="zh-CN" altLang="zh-CN" sz="180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1832" name="Oval 280"/>
            <p:cNvSpPr>
              <a:spLocks noChangeArrowheads="1"/>
            </p:cNvSpPr>
            <p:nvPr/>
          </p:nvSpPr>
          <p:spPr bwMode="auto">
            <a:xfrm>
              <a:off x="4663" y="2378"/>
              <a:ext cx="156"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833" name="Rectangle 281"/>
            <p:cNvSpPr>
              <a:spLocks noChangeArrowheads="1"/>
            </p:cNvSpPr>
            <p:nvPr/>
          </p:nvSpPr>
          <p:spPr bwMode="auto">
            <a:xfrm>
              <a:off x="5061" y="1837"/>
              <a:ext cx="87" cy="762"/>
            </a:xfrm>
            <a:prstGeom prst="rect">
              <a:avLst/>
            </a:prstGeom>
            <a:solidFill>
              <a:srgbClr val="292929"/>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grpSp>
      <p:grpSp>
        <p:nvGrpSpPr>
          <p:cNvPr id="31764" name="Group 171"/>
          <p:cNvGrpSpPr>
            <a:grpSpLocks/>
          </p:cNvGrpSpPr>
          <p:nvPr/>
        </p:nvGrpSpPr>
        <p:grpSpPr bwMode="auto">
          <a:xfrm>
            <a:off x="1763713" y="3746500"/>
            <a:ext cx="1257300" cy="415925"/>
            <a:chOff x="3621" y="3265"/>
            <a:chExt cx="1776" cy="744"/>
          </a:xfrm>
        </p:grpSpPr>
        <p:pic>
          <p:nvPicPr>
            <p:cNvPr id="31806" name="Picture 172" descr="reel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1" y="3265"/>
              <a:ext cx="1776" cy="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807" name="Freeform 173"/>
            <p:cNvSpPr>
              <a:spLocks/>
            </p:cNvSpPr>
            <p:nvPr/>
          </p:nvSpPr>
          <p:spPr bwMode="auto">
            <a:xfrm>
              <a:off x="3973" y="3288"/>
              <a:ext cx="1399" cy="437"/>
            </a:xfrm>
            <a:custGeom>
              <a:avLst/>
              <a:gdLst>
                <a:gd name="T0" fmla="*/ 0 w 1401"/>
                <a:gd name="T1" fmla="*/ 6 h 438"/>
                <a:gd name="T2" fmla="*/ 27 w 1401"/>
                <a:gd name="T3" fmla="*/ 369 h 438"/>
                <a:gd name="T4" fmla="*/ 114 w 1401"/>
                <a:gd name="T5" fmla="*/ 366 h 438"/>
                <a:gd name="T6" fmla="*/ 132 w 1401"/>
                <a:gd name="T7" fmla="*/ 342 h 438"/>
                <a:gd name="T8" fmla="*/ 210 w 1401"/>
                <a:gd name="T9" fmla="*/ 387 h 438"/>
                <a:gd name="T10" fmla="*/ 435 w 1401"/>
                <a:gd name="T11" fmla="*/ 369 h 438"/>
                <a:gd name="T12" fmla="*/ 471 w 1401"/>
                <a:gd name="T13" fmla="*/ 378 h 438"/>
                <a:gd name="T14" fmla="*/ 675 w 1401"/>
                <a:gd name="T15" fmla="*/ 402 h 438"/>
                <a:gd name="T16" fmla="*/ 1047 w 1401"/>
                <a:gd name="T17" fmla="*/ 423 h 438"/>
                <a:gd name="T18" fmla="*/ 1371 w 1401"/>
                <a:gd name="T19" fmla="*/ 405 h 438"/>
                <a:gd name="T20" fmla="*/ 1362 w 1401"/>
                <a:gd name="T21" fmla="*/ 165 h 438"/>
                <a:gd name="T22" fmla="*/ 291 w 1401"/>
                <a:gd name="T23" fmla="*/ 0 h 438"/>
                <a:gd name="T24" fmla="*/ 0 w 1401"/>
                <a:gd name="T25" fmla="*/ 6 h 4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01"/>
                <a:gd name="T40" fmla="*/ 0 h 438"/>
                <a:gd name="T41" fmla="*/ 1401 w 1401"/>
                <a:gd name="T42" fmla="*/ 438 h 43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01" h="438">
                  <a:moveTo>
                    <a:pt x="0" y="6"/>
                  </a:moveTo>
                  <a:lnTo>
                    <a:pt x="27" y="384"/>
                  </a:lnTo>
                  <a:lnTo>
                    <a:pt x="114" y="381"/>
                  </a:lnTo>
                  <a:lnTo>
                    <a:pt x="132" y="357"/>
                  </a:lnTo>
                  <a:lnTo>
                    <a:pt x="210" y="402"/>
                  </a:lnTo>
                  <a:lnTo>
                    <a:pt x="450" y="384"/>
                  </a:lnTo>
                  <a:lnTo>
                    <a:pt x="486" y="393"/>
                  </a:lnTo>
                  <a:lnTo>
                    <a:pt x="690" y="417"/>
                  </a:lnTo>
                  <a:lnTo>
                    <a:pt x="1074" y="438"/>
                  </a:lnTo>
                  <a:lnTo>
                    <a:pt x="1401" y="420"/>
                  </a:lnTo>
                  <a:lnTo>
                    <a:pt x="1392" y="165"/>
                  </a:lnTo>
                  <a:lnTo>
                    <a:pt x="291" y="0"/>
                  </a:lnTo>
                  <a:lnTo>
                    <a:pt x="0" y="6"/>
                  </a:lnTo>
                  <a:close/>
                </a:path>
              </a:pathLst>
            </a:custGeom>
            <a:solidFill>
              <a:schemeClr val="bg1"/>
            </a:solidFill>
            <a:ln w="9525">
              <a:solidFill>
                <a:schemeClr val="bg1"/>
              </a:solidFill>
              <a:round/>
              <a:headEnd/>
              <a:tailEnd/>
            </a:ln>
          </p:spPr>
          <p:txBody>
            <a:bodyPr wrap="none" anchor="ctr"/>
            <a:lstStyle/>
            <a:p>
              <a:endParaRPr lang="zh-CN" altLang="en-US"/>
            </a:p>
          </p:txBody>
        </p:sp>
        <p:sp>
          <p:nvSpPr>
            <p:cNvPr id="31808" name="Freeform 174"/>
            <p:cNvSpPr>
              <a:spLocks/>
            </p:cNvSpPr>
            <p:nvPr/>
          </p:nvSpPr>
          <p:spPr bwMode="auto">
            <a:xfrm>
              <a:off x="4242" y="3858"/>
              <a:ext cx="998" cy="122"/>
            </a:xfrm>
            <a:custGeom>
              <a:avLst/>
              <a:gdLst>
                <a:gd name="T0" fmla="*/ 0 w 999"/>
                <a:gd name="T1" fmla="*/ 6 h 123"/>
                <a:gd name="T2" fmla="*/ 702 w 999"/>
                <a:gd name="T3" fmla="*/ 12 h 123"/>
                <a:gd name="T4" fmla="*/ 729 w 999"/>
                <a:gd name="T5" fmla="*/ 36 h 123"/>
                <a:gd name="T6" fmla="*/ 786 w 999"/>
                <a:gd name="T7" fmla="*/ 42 h 123"/>
                <a:gd name="T8" fmla="*/ 861 w 999"/>
                <a:gd name="T9" fmla="*/ 6 h 123"/>
                <a:gd name="T10" fmla="*/ 918 w 999"/>
                <a:gd name="T11" fmla="*/ 0 h 123"/>
                <a:gd name="T12" fmla="*/ 966 w 999"/>
                <a:gd name="T13" fmla="*/ 15 h 123"/>
                <a:gd name="T14" fmla="*/ 984 w 999"/>
                <a:gd name="T15" fmla="*/ 51 h 123"/>
                <a:gd name="T16" fmla="*/ 972 w 999"/>
                <a:gd name="T17" fmla="*/ 108 h 123"/>
                <a:gd name="T18" fmla="*/ 18 w 999"/>
                <a:gd name="T19" fmla="*/ 105 h 123"/>
                <a:gd name="T20" fmla="*/ 0 w 999"/>
                <a:gd name="T21" fmla="*/ 6 h 1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99"/>
                <a:gd name="T34" fmla="*/ 0 h 123"/>
                <a:gd name="T35" fmla="*/ 999 w 999"/>
                <a:gd name="T36" fmla="*/ 123 h 1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99" h="123">
                  <a:moveTo>
                    <a:pt x="0" y="6"/>
                  </a:moveTo>
                  <a:lnTo>
                    <a:pt x="717" y="12"/>
                  </a:lnTo>
                  <a:lnTo>
                    <a:pt x="744" y="36"/>
                  </a:lnTo>
                  <a:lnTo>
                    <a:pt x="801" y="42"/>
                  </a:lnTo>
                  <a:lnTo>
                    <a:pt x="876" y="6"/>
                  </a:lnTo>
                  <a:lnTo>
                    <a:pt x="933" y="0"/>
                  </a:lnTo>
                  <a:lnTo>
                    <a:pt x="981" y="15"/>
                  </a:lnTo>
                  <a:lnTo>
                    <a:pt x="999" y="51"/>
                  </a:lnTo>
                  <a:lnTo>
                    <a:pt x="987" y="123"/>
                  </a:lnTo>
                  <a:lnTo>
                    <a:pt x="18" y="120"/>
                  </a:lnTo>
                  <a:lnTo>
                    <a:pt x="0" y="6"/>
                  </a:lnTo>
                  <a:close/>
                </a:path>
              </a:pathLst>
            </a:custGeom>
            <a:solidFill>
              <a:schemeClr val="bg1"/>
            </a:solidFill>
            <a:ln w="9525">
              <a:solidFill>
                <a:schemeClr val="bg1"/>
              </a:solidFill>
              <a:round/>
              <a:headEnd/>
              <a:tailEnd/>
            </a:ln>
          </p:spPr>
          <p:txBody>
            <a:bodyPr wrap="none" anchor="ctr"/>
            <a:lstStyle/>
            <a:p>
              <a:endParaRPr lang="zh-CN" altLang="en-US"/>
            </a:p>
          </p:txBody>
        </p:sp>
        <p:pic>
          <p:nvPicPr>
            <p:cNvPr id="31809" name="Picture 175" descr="video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3" y="3400"/>
              <a:ext cx="889"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65" name="Group 249"/>
          <p:cNvGrpSpPr>
            <a:grpSpLocks/>
          </p:cNvGrpSpPr>
          <p:nvPr/>
        </p:nvGrpSpPr>
        <p:grpSpPr bwMode="auto">
          <a:xfrm>
            <a:off x="1331913" y="3716338"/>
            <a:ext cx="325437" cy="514350"/>
            <a:chOff x="4140" y="429"/>
            <a:chExt cx="1425" cy="2396"/>
          </a:xfrm>
        </p:grpSpPr>
        <p:sp>
          <p:nvSpPr>
            <p:cNvPr id="31774" name="Freeform 250"/>
            <p:cNvSpPr>
              <a:spLocks/>
            </p:cNvSpPr>
            <p:nvPr/>
          </p:nvSpPr>
          <p:spPr bwMode="auto">
            <a:xfrm>
              <a:off x="5268" y="433"/>
              <a:ext cx="283" cy="2286"/>
            </a:xfrm>
            <a:custGeom>
              <a:avLst/>
              <a:gdLst>
                <a:gd name="T0" fmla="*/ 2 w 354"/>
                <a:gd name="T1" fmla="*/ 0 h 2742"/>
                <a:gd name="T2" fmla="*/ 6 w 354"/>
                <a:gd name="T3" fmla="*/ 13 h 2742"/>
                <a:gd name="T4" fmla="*/ 6 w 354"/>
                <a:gd name="T5" fmla="*/ 99 h 2742"/>
                <a:gd name="T6" fmla="*/ 0 w 354"/>
                <a:gd name="T7" fmla="*/ 103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75" name="Rectangle 251"/>
            <p:cNvSpPr>
              <a:spLocks noChangeArrowheads="1"/>
            </p:cNvSpPr>
            <p:nvPr/>
          </p:nvSpPr>
          <p:spPr bwMode="auto">
            <a:xfrm>
              <a:off x="4203" y="429"/>
              <a:ext cx="1050"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776" name="Freeform 252"/>
            <p:cNvSpPr>
              <a:spLocks/>
            </p:cNvSpPr>
            <p:nvPr/>
          </p:nvSpPr>
          <p:spPr bwMode="auto">
            <a:xfrm>
              <a:off x="5321" y="570"/>
              <a:ext cx="169" cy="2115"/>
            </a:xfrm>
            <a:custGeom>
              <a:avLst/>
              <a:gdLst>
                <a:gd name="T0" fmla="*/ 2 w 211"/>
                <a:gd name="T1" fmla="*/ 0 h 2537"/>
                <a:gd name="T2" fmla="*/ 4 w 211"/>
                <a:gd name="T3" fmla="*/ 9 h 2537"/>
                <a:gd name="T4" fmla="*/ 2 w 211"/>
                <a:gd name="T5" fmla="*/ 94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77" name="Freeform 253"/>
            <p:cNvSpPr>
              <a:spLocks/>
            </p:cNvSpPr>
            <p:nvPr/>
          </p:nvSpPr>
          <p:spPr bwMode="auto">
            <a:xfrm>
              <a:off x="5284" y="1640"/>
              <a:ext cx="263" cy="189"/>
            </a:xfrm>
            <a:custGeom>
              <a:avLst/>
              <a:gdLst>
                <a:gd name="T0" fmla="*/ 2 w 328"/>
                <a:gd name="T1" fmla="*/ 0 h 226"/>
                <a:gd name="T2" fmla="*/ 6 w 328"/>
                <a:gd name="T3" fmla="*/ 6 h 226"/>
                <a:gd name="T4" fmla="*/ 6 w 328"/>
                <a:gd name="T5" fmla="*/ 9 h 226"/>
                <a:gd name="T6" fmla="*/ 0 w 328"/>
                <a:gd name="T7" fmla="*/ 4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78" name="Rectangle 254"/>
            <p:cNvSpPr>
              <a:spLocks noChangeArrowheads="1"/>
            </p:cNvSpPr>
            <p:nvPr/>
          </p:nvSpPr>
          <p:spPr bwMode="auto">
            <a:xfrm>
              <a:off x="4216" y="695"/>
              <a:ext cx="591" cy="44"/>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grpSp>
          <p:nvGrpSpPr>
            <p:cNvPr id="31779" name="Group 255"/>
            <p:cNvGrpSpPr>
              <a:grpSpLocks/>
            </p:cNvGrpSpPr>
            <p:nvPr/>
          </p:nvGrpSpPr>
          <p:grpSpPr bwMode="auto">
            <a:xfrm>
              <a:off x="4749" y="668"/>
              <a:ext cx="581" cy="145"/>
              <a:chOff x="614" y="2568"/>
              <a:chExt cx="725" cy="139"/>
            </a:xfrm>
          </p:grpSpPr>
          <p:sp>
            <p:nvSpPr>
              <p:cNvPr id="31804" name="AutoShape 256"/>
              <p:cNvSpPr>
                <a:spLocks noChangeArrowheads="1"/>
              </p:cNvSpPr>
              <p:nvPr/>
            </p:nvSpPr>
            <p:spPr bwMode="auto">
              <a:xfrm>
                <a:off x="617" y="2566"/>
                <a:ext cx="720" cy="14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805" name="AutoShape 257"/>
              <p:cNvSpPr>
                <a:spLocks noChangeArrowheads="1"/>
              </p:cNvSpPr>
              <p:nvPr/>
            </p:nvSpPr>
            <p:spPr bwMode="auto">
              <a:xfrm>
                <a:off x="635" y="2580"/>
                <a:ext cx="685" cy="11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grpSp>
        <p:sp>
          <p:nvSpPr>
            <p:cNvPr id="31780" name="Rectangle 258"/>
            <p:cNvSpPr>
              <a:spLocks noChangeArrowheads="1"/>
            </p:cNvSpPr>
            <p:nvPr/>
          </p:nvSpPr>
          <p:spPr bwMode="auto">
            <a:xfrm>
              <a:off x="4223" y="1021"/>
              <a:ext cx="598" cy="44"/>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grpSp>
          <p:nvGrpSpPr>
            <p:cNvPr id="31781" name="Group 259"/>
            <p:cNvGrpSpPr>
              <a:grpSpLocks/>
            </p:cNvGrpSpPr>
            <p:nvPr/>
          </p:nvGrpSpPr>
          <p:grpSpPr bwMode="auto">
            <a:xfrm>
              <a:off x="4747" y="994"/>
              <a:ext cx="581" cy="134"/>
              <a:chOff x="614" y="2568"/>
              <a:chExt cx="725" cy="139"/>
            </a:xfrm>
          </p:grpSpPr>
          <p:sp>
            <p:nvSpPr>
              <p:cNvPr id="31802" name="AutoShape 260"/>
              <p:cNvSpPr>
                <a:spLocks noChangeArrowheads="1"/>
              </p:cNvSpPr>
              <p:nvPr/>
            </p:nvSpPr>
            <p:spPr bwMode="auto">
              <a:xfrm>
                <a:off x="611" y="2565"/>
                <a:ext cx="729" cy="146"/>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803" name="AutoShape 261"/>
              <p:cNvSpPr>
                <a:spLocks noChangeArrowheads="1"/>
              </p:cNvSpPr>
              <p:nvPr/>
            </p:nvSpPr>
            <p:spPr bwMode="auto">
              <a:xfrm>
                <a:off x="629" y="2580"/>
                <a:ext cx="694" cy="11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grpSp>
        <p:sp>
          <p:nvSpPr>
            <p:cNvPr id="31782" name="Rectangle 262"/>
            <p:cNvSpPr>
              <a:spLocks noChangeArrowheads="1"/>
            </p:cNvSpPr>
            <p:nvPr/>
          </p:nvSpPr>
          <p:spPr bwMode="auto">
            <a:xfrm>
              <a:off x="4216" y="1361"/>
              <a:ext cx="598" cy="44"/>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783" name="Rectangle 263"/>
            <p:cNvSpPr>
              <a:spLocks noChangeArrowheads="1"/>
            </p:cNvSpPr>
            <p:nvPr/>
          </p:nvSpPr>
          <p:spPr bwMode="auto">
            <a:xfrm>
              <a:off x="4230" y="1657"/>
              <a:ext cx="598" cy="44"/>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grpSp>
          <p:nvGrpSpPr>
            <p:cNvPr id="31784" name="Group 264"/>
            <p:cNvGrpSpPr>
              <a:grpSpLocks/>
            </p:cNvGrpSpPr>
            <p:nvPr/>
          </p:nvGrpSpPr>
          <p:grpSpPr bwMode="auto">
            <a:xfrm>
              <a:off x="4735" y="1627"/>
              <a:ext cx="582" cy="151"/>
              <a:chOff x="614" y="2568"/>
              <a:chExt cx="725" cy="139"/>
            </a:xfrm>
          </p:grpSpPr>
          <p:sp>
            <p:nvSpPr>
              <p:cNvPr id="31800" name="AutoShape 265"/>
              <p:cNvSpPr>
                <a:spLocks noChangeArrowheads="1"/>
              </p:cNvSpPr>
              <p:nvPr/>
            </p:nvSpPr>
            <p:spPr bwMode="auto">
              <a:xfrm>
                <a:off x="617" y="2568"/>
                <a:ext cx="710" cy="136"/>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801" name="AutoShape 266"/>
              <p:cNvSpPr>
                <a:spLocks noChangeArrowheads="1"/>
              </p:cNvSpPr>
              <p:nvPr/>
            </p:nvSpPr>
            <p:spPr bwMode="auto">
              <a:xfrm>
                <a:off x="635" y="2582"/>
                <a:ext cx="67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grpSp>
        <p:sp>
          <p:nvSpPr>
            <p:cNvPr id="31785" name="Freeform 267"/>
            <p:cNvSpPr>
              <a:spLocks/>
            </p:cNvSpPr>
            <p:nvPr/>
          </p:nvSpPr>
          <p:spPr bwMode="auto">
            <a:xfrm>
              <a:off x="5288" y="1354"/>
              <a:ext cx="263" cy="188"/>
            </a:xfrm>
            <a:custGeom>
              <a:avLst/>
              <a:gdLst>
                <a:gd name="T0" fmla="*/ 2 w 328"/>
                <a:gd name="T1" fmla="*/ 0 h 226"/>
                <a:gd name="T2" fmla="*/ 6 w 328"/>
                <a:gd name="T3" fmla="*/ 5 h 226"/>
                <a:gd name="T4" fmla="*/ 6 w 328"/>
                <a:gd name="T5" fmla="*/ 8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1786" name="Group 268"/>
            <p:cNvGrpSpPr>
              <a:grpSpLocks/>
            </p:cNvGrpSpPr>
            <p:nvPr/>
          </p:nvGrpSpPr>
          <p:grpSpPr bwMode="auto">
            <a:xfrm>
              <a:off x="4739" y="1327"/>
              <a:ext cx="582" cy="139"/>
              <a:chOff x="614" y="2568"/>
              <a:chExt cx="725" cy="139"/>
            </a:xfrm>
          </p:grpSpPr>
          <p:sp>
            <p:nvSpPr>
              <p:cNvPr id="31798" name="AutoShape 269"/>
              <p:cNvSpPr>
                <a:spLocks noChangeArrowheads="1"/>
              </p:cNvSpPr>
              <p:nvPr/>
            </p:nvSpPr>
            <p:spPr bwMode="auto">
              <a:xfrm>
                <a:off x="613" y="2565"/>
                <a:ext cx="727"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799" name="AutoShape 270"/>
              <p:cNvSpPr>
                <a:spLocks noChangeArrowheads="1"/>
              </p:cNvSpPr>
              <p:nvPr/>
            </p:nvSpPr>
            <p:spPr bwMode="auto">
              <a:xfrm>
                <a:off x="630" y="2580"/>
                <a:ext cx="693"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grpSp>
        <p:sp>
          <p:nvSpPr>
            <p:cNvPr id="31787" name="Rectangle 271"/>
            <p:cNvSpPr>
              <a:spLocks noChangeArrowheads="1"/>
            </p:cNvSpPr>
            <p:nvPr/>
          </p:nvSpPr>
          <p:spPr bwMode="auto">
            <a:xfrm>
              <a:off x="5252" y="429"/>
              <a:ext cx="63"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788" name="Freeform 272"/>
            <p:cNvSpPr>
              <a:spLocks/>
            </p:cNvSpPr>
            <p:nvPr/>
          </p:nvSpPr>
          <p:spPr bwMode="auto">
            <a:xfrm>
              <a:off x="5312" y="1007"/>
              <a:ext cx="237" cy="213"/>
            </a:xfrm>
            <a:custGeom>
              <a:avLst/>
              <a:gdLst>
                <a:gd name="T0" fmla="*/ 2 w 296"/>
                <a:gd name="T1" fmla="*/ 0 h 256"/>
                <a:gd name="T2" fmla="*/ 6 w 296"/>
                <a:gd name="T3" fmla="*/ 5 h 256"/>
                <a:gd name="T4" fmla="*/ 6 w 296"/>
                <a:gd name="T5" fmla="*/ 9 h 256"/>
                <a:gd name="T6" fmla="*/ 0 w 296"/>
                <a:gd name="T7" fmla="*/ 3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89" name="Freeform 273"/>
            <p:cNvSpPr>
              <a:spLocks/>
            </p:cNvSpPr>
            <p:nvPr/>
          </p:nvSpPr>
          <p:spPr bwMode="auto">
            <a:xfrm>
              <a:off x="5315" y="680"/>
              <a:ext cx="244" cy="240"/>
            </a:xfrm>
            <a:custGeom>
              <a:avLst/>
              <a:gdLst>
                <a:gd name="T0" fmla="*/ 0 w 304"/>
                <a:gd name="T1" fmla="*/ 0 h 288"/>
                <a:gd name="T2" fmla="*/ 6 w 304"/>
                <a:gd name="T3" fmla="*/ 7 h 288"/>
                <a:gd name="T4" fmla="*/ 5 w 304"/>
                <a:gd name="T5" fmla="*/ 11 h 288"/>
                <a:gd name="T6" fmla="*/ 2 w 304"/>
                <a:gd name="T7" fmla="*/ 5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90" name="Oval 274"/>
            <p:cNvSpPr>
              <a:spLocks noChangeArrowheads="1"/>
            </p:cNvSpPr>
            <p:nvPr/>
          </p:nvSpPr>
          <p:spPr bwMode="auto">
            <a:xfrm>
              <a:off x="5516" y="2611"/>
              <a:ext cx="49"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791" name="Freeform 275"/>
            <p:cNvSpPr>
              <a:spLocks/>
            </p:cNvSpPr>
            <p:nvPr/>
          </p:nvSpPr>
          <p:spPr bwMode="auto">
            <a:xfrm>
              <a:off x="5302" y="2614"/>
              <a:ext cx="245" cy="200"/>
            </a:xfrm>
            <a:custGeom>
              <a:avLst/>
              <a:gdLst>
                <a:gd name="T0" fmla="*/ 0 w 306"/>
                <a:gd name="T1" fmla="*/ 5 h 240"/>
                <a:gd name="T2" fmla="*/ 2 w 306"/>
                <a:gd name="T3" fmla="*/ 9 h 240"/>
                <a:gd name="T4" fmla="*/ 6 w 306"/>
                <a:gd name="T5" fmla="*/ 5 h 240"/>
                <a:gd name="T6" fmla="*/ 6 w 306"/>
                <a:gd name="T7" fmla="*/ 0 h 240"/>
                <a:gd name="T8" fmla="*/ 0 w 306"/>
                <a:gd name="T9" fmla="*/ 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92" name="AutoShape 276"/>
            <p:cNvSpPr>
              <a:spLocks noChangeArrowheads="1"/>
            </p:cNvSpPr>
            <p:nvPr/>
          </p:nvSpPr>
          <p:spPr bwMode="auto">
            <a:xfrm>
              <a:off x="4140" y="2677"/>
              <a:ext cx="1203" cy="148"/>
            </a:xfrm>
            <a:prstGeom prst="roundRect">
              <a:avLst>
                <a:gd name="adj" fmla="val 50000"/>
              </a:avLst>
            </a:prstGeom>
            <a:solidFill>
              <a:srgbClr val="DDDDDD"/>
            </a:solidFill>
            <a:ln w="952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793" name="AutoShape 277"/>
            <p:cNvSpPr>
              <a:spLocks noChangeArrowheads="1"/>
            </p:cNvSpPr>
            <p:nvPr/>
          </p:nvSpPr>
          <p:spPr bwMode="auto">
            <a:xfrm>
              <a:off x="4203" y="2714"/>
              <a:ext cx="1077"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794" name="Oval 278"/>
            <p:cNvSpPr>
              <a:spLocks noChangeArrowheads="1"/>
            </p:cNvSpPr>
            <p:nvPr/>
          </p:nvSpPr>
          <p:spPr bwMode="auto">
            <a:xfrm>
              <a:off x="4307" y="2381"/>
              <a:ext cx="160" cy="14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795" name="Oval 279"/>
            <p:cNvSpPr>
              <a:spLocks noChangeArrowheads="1"/>
            </p:cNvSpPr>
            <p:nvPr/>
          </p:nvSpPr>
          <p:spPr bwMode="auto">
            <a:xfrm>
              <a:off x="4488" y="2389"/>
              <a:ext cx="160" cy="14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eaLnBrk="1" hangingPunct="1">
                <a:spcBef>
                  <a:spcPct val="0"/>
                </a:spcBef>
                <a:buClrTx/>
                <a:buSzTx/>
                <a:buFontTx/>
                <a:buNone/>
              </a:pPr>
              <a:endParaRPr kumimoji="0" lang="zh-CN" altLang="zh-CN" sz="180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31796" name="Oval 280"/>
            <p:cNvSpPr>
              <a:spLocks noChangeArrowheads="1"/>
            </p:cNvSpPr>
            <p:nvPr/>
          </p:nvSpPr>
          <p:spPr bwMode="auto">
            <a:xfrm>
              <a:off x="4661" y="2381"/>
              <a:ext cx="160"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31797" name="Rectangle 281"/>
            <p:cNvSpPr>
              <a:spLocks noChangeArrowheads="1"/>
            </p:cNvSpPr>
            <p:nvPr/>
          </p:nvSpPr>
          <p:spPr bwMode="auto">
            <a:xfrm>
              <a:off x="5065" y="1834"/>
              <a:ext cx="83" cy="762"/>
            </a:xfrm>
            <a:prstGeom prst="rect">
              <a:avLst/>
            </a:prstGeom>
            <a:solidFill>
              <a:srgbClr val="292929"/>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cs typeface="Arial" panose="020B0604020202020204" pitchFamily="34" charset="0"/>
              </a:endParaRPr>
            </a:p>
          </p:txBody>
        </p:sp>
      </p:grpSp>
      <p:grpSp>
        <p:nvGrpSpPr>
          <p:cNvPr id="31766" name="Group 377"/>
          <p:cNvGrpSpPr>
            <a:grpSpLocks/>
          </p:cNvGrpSpPr>
          <p:nvPr/>
        </p:nvGrpSpPr>
        <p:grpSpPr bwMode="auto">
          <a:xfrm>
            <a:off x="7164388" y="3860800"/>
            <a:ext cx="590550" cy="582613"/>
            <a:chOff x="4550" y="3770"/>
            <a:chExt cx="372" cy="367"/>
          </a:xfrm>
        </p:grpSpPr>
        <p:sp>
          <p:nvSpPr>
            <p:cNvPr id="31769" name="Rectangle 378"/>
            <p:cNvSpPr>
              <a:spLocks noChangeArrowheads="1"/>
            </p:cNvSpPr>
            <p:nvPr/>
          </p:nvSpPr>
          <p:spPr bwMode="auto">
            <a:xfrm>
              <a:off x="4553" y="3774"/>
              <a:ext cx="367" cy="303"/>
            </a:xfrm>
            <a:prstGeom prst="rect">
              <a:avLst/>
            </a:prstGeom>
            <a:gradFill rotWithShape="0">
              <a:gsLst>
                <a:gs pos="0">
                  <a:srgbClr val="475E76"/>
                </a:gs>
                <a:gs pos="50000">
                  <a:srgbClr val="99CCFF"/>
                </a:gs>
                <a:gs pos="100000">
                  <a:srgbClr val="475E76"/>
                </a:gs>
              </a:gsLst>
              <a:lin ang="5400000" scaled="1"/>
            </a:gradFill>
            <a:ln w="28575">
              <a:solidFill>
                <a:srgbClr val="5F5F5F"/>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31770" name="Rectangle 379"/>
            <p:cNvSpPr>
              <a:spLocks noChangeArrowheads="1"/>
            </p:cNvSpPr>
            <p:nvPr/>
          </p:nvSpPr>
          <p:spPr bwMode="auto">
            <a:xfrm>
              <a:off x="4668" y="4071"/>
              <a:ext cx="156" cy="47"/>
            </a:xfrm>
            <a:prstGeom prst="rect">
              <a:avLst/>
            </a:prstGeom>
            <a:solidFill>
              <a:srgbClr val="5F5F5F"/>
            </a:solidFill>
            <a:ln w="9525">
              <a:solidFill>
                <a:srgbClr val="5F5F5F"/>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31771" name="Rectangle 380"/>
            <p:cNvSpPr>
              <a:spLocks noChangeArrowheads="1"/>
            </p:cNvSpPr>
            <p:nvPr/>
          </p:nvSpPr>
          <p:spPr bwMode="auto">
            <a:xfrm>
              <a:off x="4553" y="3770"/>
              <a:ext cx="369" cy="31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pic>
          <p:nvPicPr>
            <p:cNvPr id="31772" name="Picture 381" descr="video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0" y="3787"/>
              <a:ext cx="363"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73" name="Line 382"/>
            <p:cNvSpPr>
              <a:spLocks noChangeShapeType="1"/>
            </p:cNvSpPr>
            <p:nvPr/>
          </p:nvSpPr>
          <p:spPr bwMode="auto">
            <a:xfrm>
              <a:off x="4579" y="4136"/>
              <a:ext cx="325" cy="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3" name="TextBox 132"/>
          <p:cNvSpPr txBox="1"/>
          <p:nvPr/>
        </p:nvSpPr>
        <p:spPr>
          <a:xfrm>
            <a:off x="4211638" y="4365625"/>
            <a:ext cx="877887" cy="368300"/>
          </a:xfrm>
          <a:prstGeom prst="rect">
            <a:avLst/>
          </a:prstGeom>
          <a:noFill/>
        </p:spPr>
        <p:txBody>
          <a:bodyPr wrap="none">
            <a:spAutoFit/>
          </a:bodyPr>
          <a:lstStyle/>
          <a:p>
            <a:pPr eaLnBrk="1" hangingPunct="1">
              <a:defRPr/>
            </a:pPr>
            <a:r>
              <a:rPr lang="en-US" altLang="zh-CN" dirty="0">
                <a:solidFill>
                  <a:schemeClr val="accent2">
                    <a:lumMod val="75000"/>
                  </a:schemeClr>
                </a:solidFill>
              </a:rPr>
              <a:t>1Mbps</a:t>
            </a:r>
            <a:endParaRPr lang="zh-CN" altLang="en-US" dirty="0">
              <a:solidFill>
                <a:schemeClr val="accent2">
                  <a:lumMod val="75000"/>
                </a:schemeClr>
              </a:solidFill>
            </a:endParaRPr>
          </a:p>
        </p:txBody>
      </p:sp>
      <p:sp>
        <p:nvSpPr>
          <p:cNvPr id="31768" name="TextBox 133"/>
          <p:cNvSpPr txBox="1">
            <a:spLocks noChangeArrowheads="1"/>
          </p:cNvSpPr>
          <p:nvPr/>
        </p:nvSpPr>
        <p:spPr bwMode="auto">
          <a:xfrm>
            <a:off x="4211638" y="4941888"/>
            <a:ext cx="9286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a:solidFill>
                  <a:srgbClr val="FF0000"/>
                </a:solidFill>
                <a:latin typeface="Arial" panose="020B0604020202020204" pitchFamily="34" charset="0"/>
                <a:ea typeface="宋体" panose="02010600030101010101" pitchFamily="2" charset="-122"/>
              </a:rPr>
              <a:t>10kbps</a:t>
            </a:r>
            <a:endParaRPr kumimoji="0" lang="zh-CN" altLang="en-US" sz="180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smtClean="0"/>
              <a:t>资源分配性能评估指标</a:t>
            </a:r>
            <a:endParaRPr lang="en-AU" altLang="zh-CN" smtClean="0"/>
          </a:p>
        </p:txBody>
      </p:sp>
      <p:sp>
        <p:nvSpPr>
          <p:cNvPr id="21507" name="Rectangle 3"/>
          <p:cNvSpPr>
            <a:spLocks noGrp="1" noChangeArrowheads="1"/>
          </p:cNvSpPr>
          <p:nvPr>
            <p:ph type="body" idx="1"/>
          </p:nvPr>
        </p:nvSpPr>
        <p:spPr>
          <a:xfrm>
            <a:off x="539750" y="1412875"/>
            <a:ext cx="8064500" cy="3168650"/>
          </a:xfrm>
        </p:spPr>
        <p:txBody>
          <a:bodyPr/>
          <a:lstStyle/>
          <a:p>
            <a:pPr eaLnBrk="1" hangingPunct="1">
              <a:lnSpc>
                <a:spcPct val="90000"/>
              </a:lnSpc>
            </a:pPr>
            <a:r>
              <a:rPr lang="zh-CN" altLang="en-US" sz="2400" smtClean="0">
                <a:solidFill>
                  <a:srgbClr val="FF0000"/>
                </a:solidFill>
                <a:ea typeface="宋体" panose="02010600030101010101" pitchFamily="2" charset="-122"/>
              </a:rPr>
              <a:t>公平资源分配</a:t>
            </a:r>
            <a:endParaRPr lang="en-US" altLang="zh-CN" sz="2400" smtClean="0">
              <a:solidFill>
                <a:srgbClr val="FF0000"/>
              </a:solidFill>
              <a:ea typeface="宋体" panose="02010600030101010101" pitchFamily="2" charset="-122"/>
            </a:endParaRPr>
          </a:p>
          <a:p>
            <a:pPr eaLnBrk="1" hangingPunct="1">
              <a:lnSpc>
                <a:spcPct val="90000"/>
              </a:lnSpc>
            </a:pPr>
            <a:r>
              <a:rPr lang="zh-CN" altLang="en-US" sz="2400" smtClean="0">
                <a:ea typeface="宋体" panose="02010600030101010101" pitchFamily="2" charset="-122"/>
              </a:rPr>
              <a:t>缺乏共识：如何定义公平的资源分配？</a:t>
            </a:r>
            <a:endParaRPr lang="en-US" altLang="zh-CN" sz="2400" smtClean="0">
              <a:ea typeface="宋体" panose="02010600030101010101" pitchFamily="2" charset="-122"/>
            </a:endParaRPr>
          </a:p>
          <a:p>
            <a:pPr eaLnBrk="1" hangingPunct="1">
              <a:lnSpc>
                <a:spcPct val="90000"/>
              </a:lnSpc>
            </a:pPr>
            <a:r>
              <a:rPr lang="zh-CN" altLang="en-US" sz="2400" smtClean="0">
                <a:ea typeface="宋体" panose="02010600030101010101" pitchFamily="2" charset="-122"/>
              </a:rPr>
              <a:t>当多个数据流共享一段瓶颈链路，各个流应享有平等带宽份额</a:t>
            </a:r>
            <a:endParaRPr lang="en-US" altLang="zh-CN" sz="2400" smtClean="0">
              <a:ea typeface="宋体" panose="02010600030101010101" pitchFamily="2" charset="-122"/>
            </a:endParaRPr>
          </a:p>
          <a:p>
            <a:pPr eaLnBrk="1" hangingPunct="1">
              <a:lnSpc>
                <a:spcPct val="90000"/>
              </a:lnSpc>
            </a:pPr>
            <a:r>
              <a:rPr lang="zh-CN" altLang="en-US" sz="2400" smtClean="0">
                <a:ea typeface="宋体" panose="02010600030101010101" pitchFamily="2" charset="-122"/>
              </a:rPr>
              <a:t>以上定义假设公平的带宽分配，意味着相同的带宽份额</a:t>
            </a:r>
            <a:endParaRPr lang="en-US" altLang="zh-CN" sz="2400" smtClean="0">
              <a:ea typeface="宋体" panose="02010600030101010101" pitchFamily="2" charset="-122"/>
            </a:endParaRPr>
          </a:p>
          <a:p>
            <a:pPr eaLnBrk="1" hangingPunct="1">
              <a:lnSpc>
                <a:spcPct val="90000"/>
              </a:lnSpc>
            </a:pPr>
            <a:r>
              <a:rPr lang="zh-CN" altLang="en-US" sz="2400" smtClean="0">
                <a:ea typeface="宋体" panose="02010600030101010101" pitchFamily="2" charset="-122"/>
              </a:rPr>
              <a:t>但是，即使不考虑资源预留，相同的带宽可能并不等效于公平份额</a:t>
            </a:r>
            <a:endParaRPr lang="en-US" altLang="zh-CN" sz="2400" smtClean="0">
              <a:ea typeface="宋体" panose="02010600030101010101" pitchFamily="2" charset="-122"/>
            </a:endParaRPr>
          </a:p>
          <a:p>
            <a:pPr eaLnBrk="1" hangingPunct="1">
              <a:lnSpc>
                <a:spcPct val="90000"/>
              </a:lnSpc>
            </a:pPr>
            <a:r>
              <a:rPr lang="zh-CN" altLang="en-US" sz="2400" smtClean="0">
                <a:ea typeface="宋体" panose="02010600030101010101" pitchFamily="2" charset="-122"/>
              </a:rPr>
              <a:t>假如我们考虑端到端的路径长度</a:t>
            </a:r>
            <a:endParaRPr lang="en-US" altLang="zh-CN" sz="2400" smtClean="0">
              <a:ea typeface="宋体" panose="02010600030101010101" pitchFamily="2" charset="-122"/>
            </a:endParaRPr>
          </a:p>
          <a:p>
            <a:pPr eaLnBrk="1" hangingPunct="1">
              <a:lnSpc>
                <a:spcPct val="90000"/>
              </a:lnSpc>
            </a:pPr>
            <a:endParaRPr lang="en-US" altLang="zh-CN" sz="2000" smtClean="0">
              <a:ea typeface="宋体" panose="02010600030101010101" pitchFamily="2" charset="-122"/>
            </a:endParaRPr>
          </a:p>
          <a:p>
            <a:pPr marL="342900" lvl="2" indent="-342900" eaLnBrk="1" hangingPunct="1">
              <a:lnSpc>
                <a:spcPct val="90000"/>
              </a:lnSpc>
              <a:buClr>
                <a:schemeClr val="tx2"/>
              </a:buClr>
            </a:pPr>
            <a:endParaRPr lang="en-US" altLang="zh-CN" sz="2000" smtClean="0">
              <a:ea typeface="宋体" panose="02010600030101010101" pitchFamily="2" charset="-122"/>
            </a:endParaRPr>
          </a:p>
          <a:p>
            <a:pPr eaLnBrk="1" hangingPunct="1">
              <a:lnSpc>
                <a:spcPct val="90000"/>
              </a:lnSpc>
            </a:pPr>
            <a:endParaRPr lang="en-US" altLang="zh-CN" sz="1800" smtClean="0">
              <a:ea typeface="宋体" panose="02010600030101010101" pitchFamily="2" charset="-122"/>
            </a:endParaRPr>
          </a:p>
        </p:txBody>
      </p:sp>
      <p:pic>
        <p:nvPicPr>
          <p:cNvPr id="135" name="Picture 2" descr="f06-04-9780123850591 copy.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89050" y="4921250"/>
            <a:ext cx="6451600"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 name="Rectangle 6"/>
          <p:cNvSpPr/>
          <p:nvPr/>
        </p:nvSpPr>
        <p:spPr>
          <a:xfrm>
            <a:off x="1763713" y="6156325"/>
            <a:ext cx="4968875" cy="368300"/>
          </a:xfrm>
          <a:prstGeom prst="rect">
            <a:avLst/>
          </a:prstGeom>
        </p:spPr>
        <p:txBody>
          <a:bodyPr>
            <a:spAutoFit/>
          </a:bodyPr>
          <a:lstStyle/>
          <a:p>
            <a:pPr eaLnBrk="1" hangingPunct="1">
              <a:defRPr/>
            </a:pPr>
            <a:r>
              <a:rPr lang="en-US" altLang="zh-CN" dirty="0">
                <a:solidFill>
                  <a:srgbClr val="003399"/>
                </a:solidFill>
                <a:latin typeface="+mj-lt"/>
              </a:rPr>
              <a:t>1</a:t>
            </a:r>
            <a:r>
              <a:rPr lang="zh-CN" altLang="en-US" dirty="0">
                <a:solidFill>
                  <a:srgbClr val="003399"/>
                </a:solidFill>
                <a:latin typeface="+mj-lt"/>
              </a:rPr>
              <a:t>个</a:t>
            </a:r>
            <a:r>
              <a:rPr lang="en-US" altLang="zh-CN" dirty="0">
                <a:solidFill>
                  <a:srgbClr val="003399"/>
                </a:solidFill>
                <a:latin typeface="+mj-lt"/>
              </a:rPr>
              <a:t>4</a:t>
            </a:r>
            <a:r>
              <a:rPr lang="zh-CN" altLang="en-US" dirty="0">
                <a:solidFill>
                  <a:srgbClr val="003399"/>
                </a:solidFill>
                <a:latin typeface="+mj-lt"/>
              </a:rPr>
              <a:t>跳数据流与三个一跳数据流竞争带宽资源</a:t>
            </a:r>
            <a:endParaRPr lang="en-US" dirty="0">
              <a:solidFill>
                <a:srgbClr val="003399"/>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507">
                                            <p:txEl>
                                              <p:pRg st="5" end="5"/>
                                            </p:txEl>
                                          </p:spTgt>
                                        </p:tgtEl>
                                        <p:attrNameLst>
                                          <p:attrName>style.visibility</p:attrName>
                                        </p:attrNameLst>
                                      </p:cBhvr>
                                      <p:to>
                                        <p:strVal val="visible"/>
                                      </p:to>
                                    </p:set>
                                    <p:animEffect transition="in" filter="blinds(horizontal)">
                                      <p:cBhvr>
                                        <p:cTn id="7" dur="500"/>
                                        <p:tgtEl>
                                          <p:spTgt spid="21507">
                                            <p:txEl>
                                              <p:pRg st="5" end="5"/>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135"/>
                                        </p:tgtEl>
                                        <p:attrNameLst>
                                          <p:attrName>style.visibility</p:attrName>
                                        </p:attrNameLst>
                                      </p:cBhvr>
                                      <p:to>
                                        <p:strVal val="visible"/>
                                      </p:to>
                                    </p:set>
                                    <p:animEffect transition="in" filter="blinds(horizontal)">
                                      <p:cBhvr>
                                        <p:cTn id="11" dur="500"/>
                                        <p:tgtEl>
                                          <p:spTgt spid="135"/>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36"/>
                                        </p:tgtEl>
                                        <p:attrNameLst>
                                          <p:attrName>style.visibility</p:attrName>
                                        </p:attrNameLst>
                                      </p:cBhvr>
                                      <p:to>
                                        <p:strVal val="visible"/>
                                      </p:to>
                                    </p:set>
                                    <p:animEffect transition="in" filter="blinds(horizontal)">
                                      <p:cBhvr>
                                        <p:cTn id="15"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t>资源分配性能评估指标</a:t>
            </a:r>
            <a:endParaRPr lang="en-AU" altLang="zh-CN" smtClean="0"/>
          </a:p>
        </p:txBody>
      </p:sp>
      <p:sp>
        <p:nvSpPr>
          <p:cNvPr id="35843" name="Rectangle 3"/>
          <p:cNvSpPr>
            <a:spLocks noGrp="1" noChangeArrowheads="1"/>
          </p:cNvSpPr>
          <p:nvPr>
            <p:ph type="body" idx="1"/>
          </p:nvPr>
        </p:nvSpPr>
        <p:spPr>
          <a:xfrm>
            <a:off x="539750" y="1412875"/>
            <a:ext cx="8064500" cy="3168650"/>
          </a:xfrm>
        </p:spPr>
        <p:txBody>
          <a:bodyPr/>
          <a:lstStyle/>
          <a:p>
            <a:pPr eaLnBrk="1" hangingPunct="1">
              <a:lnSpc>
                <a:spcPct val="90000"/>
              </a:lnSpc>
            </a:pPr>
            <a:r>
              <a:rPr lang="zh-CN" altLang="en-US" sz="2400" smtClean="0">
                <a:solidFill>
                  <a:srgbClr val="FF0000"/>
                </a:solidFill>
                <a:ea typeface="宋体" panose="02010600030101010101" pitchFamily="2" charset="-122"/>
              </a:rPr>
              <a:t>公平资源分配</a:t>
            </a:r>
            <a:endParaRPr lang="en-US" altLang="zh-CN" sz="2400" smtClean="0">
              <a:solidFill>
                <a:srgbClr val="FF0000"/>
              </a:solidFill>
              <a:ea typeface="宋体" panose="02010600030101010101" pitchFamily="2" charset="-122"/>
            </a:endParaRPr>
          </a:p>
          <a:p>
            <a:pPr eaLnBrk="1" hangingPunct="1">
              <a:lnSpc>
                <a:spcPct val="90000"/>
              </a:lnSpc>
            </a:pPr>
            <a:r>
              <a:rPr lang="zh-CN" altLang="en-US" sz="2400" smtClean="0">
                <a:ea typeface="宋体" panose="02010600030101010101" pitchFamily="2" charset="-122"/>
              </a:rPr>
              <a:t>假设公平意味着相等，且所有的路径长度相等</a:t>
            </a:r>
            <a:endParaRPr lang="en-US" altLang="zh-CN" sz="2400" smtClean="0">
              <a:ea typeface="宋体" panose="02010600030101010101" pitchFamily="2" charset="-122"/>
            </a:endParaRPr>
          </a:p>
          <a:p>
            <a:pPr eaLnBrk="1" hangingPunct="1">
              <a:lnSpc>
                <a:spcPct val="90000"/>
              </a:lnSpc>
            </a:pPr>
            <a:r>
              <a:rPr lang="en-US" altLang="zh-CN" sz="2400" smtClean="0">
                <a:ea typeface="宋体" panose="02010600030101010101" pitchFamily="2" charset="-122"/>
              </a:rPr>
              <a:t>Rai Jain</a:t>
            </a:r>
            <a:r>
              <a:rPr lang="zh-CN" altLang="en-US" sz="2400" smtClean="0">
                <a:ea typeface="宋体" panose="02010600030101010101" pitchFamily="2" charset="-122"/>
              </a:rPr>
              <a:t>提出公平指数，来评价拥塞控制算法的公平性</a:t>
            </a:r>
            <a:endParaRPr lang="en-US" altLang="zh-CN" sz="2400" smtClean="0">
              <a:ea typeface="宋体" panose="02010600030101010101" pitchFamily="2" charset="-122"/>
            </a:endParaRPr>
          </a:p>
          <a:p>
            <a:pPr eaLnBrk="1" hangingPunct="1">
              <a:lnSpc>
                <a:spcPct val="90000"/>
              </a:lnSpc>
            </a:pPr>
            <a:r>
              <a:rPr lang="zh-CN" altLang="en-US" sz="2400" smtClean="0">
                <a:ea typeface="宋体" panose="02010600030101010101" pitchFamily="2" charset="-122"/>
              </a:rPr>
              <a:t>定义：假设</a:t>
            </a:r>
            <a:r>
              <a:rPr lang="en-US" altLang="zh-CN" sz="2400" smtClean="0">
                <a:ea typeface="宋体" panose="02010600030101010101" pitchFamily="2" charset="-122"/>
              </a:rPr>
              <a:t>n</a:t>
            </a:r>
            <a:r>
              <a:rPr lang="zh-CN" altLang="en-US" sz="2400" smtClean="0">
                <a:ea typeface="宋体" panose="02010600030101010101" pitchFamily="2" charset="-122"/>
              </a:rPr>
              <a:t>个数据流的吞吐量</a:t>
            </a:r>
            <a:r>
              <a:rPr lang="en-US" altLang="zh-CN" sz="2400" smtClean="0"/>
              <a:t>(x1, x2, . . . , xn) </a:t>
            </a:r>
            <a:endParaRPr lang="en-US" altLang="zh-CN" sz="2400" smtClean="0">
              <a:ea typeface="宋体" panose="02010600030101010101" pitchFamily="2" charset="-122"/>
            </a:endParaRPr>
          </a:p>
          <a:p>
            <a:pPr eaLnBrk="1" hangingPunct="1">
              <a:lnSpc>
                <a:spcPct val="90000"/>
              </a:lnSpc>
            </a:pPr>
            <a:endParaRPr lang="en-US" altLang="zh-CN" sz="2400" smtClean="0">
              <a:ea typeface="宋体" panose="02010600030101010101" pitchFamily="2" charset="-122"/>
            </a:endParaRPr>
          </a:p>
          <a:p>
            <a:pPr eaLnBrk="1" hangingPunct="1">
              <a:lnSpc>
                <a:spcPct val="90000"/>
              </a:lnSpc>
            </a:pPr>
            <a:endParaRPr lang="en-US" altLang="zh-CN" sz="2400" smtClean="0">
              <a:ea typeface="宋体" panose="02010600030101010101" pitchFamily="2" charset="-122"/>
            </a:endParaRPr>
          </a:p>
          <a:p>
            <a:pPr eaLnBrk="1" hangingPunct="1">
              <a:lnSpc>
                <a:spcPct val="90000"/>
              </a:lnSpc>
            </a:pPr>
            <a:endParaRPr lang="en-US" altLang="zh-CN" sz="2400" smtClean="0">
              <a:ea typeface="宋体" panose="02010600030101010101" pitchFamily="2" charset="-122"/>
            </a:endParaRPr>
          </a:p>
          <a:p>
            <a:pPr eaLnBrk="1" hangingPunct="1">
              <a:lnSpc>
                <a:spcPct val="90000"/>
              </a:lnSpc>
            </a:pPr>
            <a:endParaRPr lang="en-US" altLang="zh-CN" sz="2000" smtClean="0">
              <a:ea typeface="宋体" panose="02010600030101010101" pitchFamily="2" charset="-122"/>
            </a:endParaRPr>
          </a:p>
          <a:p>
            <a:pPr eaLnBrk="1" hangingPunct="1">
              <a:lnSpc>
                <a:spcPct val="90000"/>
              </a:lnSpc>
            </a:pPr>
            <a:r>
              <a:rPr lang="zh-CN" altLang="en-US" sz="2000" smtClean="0">
                <a:ea typeface="宋体" panose="02010600030101010101" pitchFamily="2" charset="-122"/>
              </a:rPr>
              <a:t>公平指数是</a:t>
            </a:r>
            <a:r>
              <a:rPr lang="en-US" altLang="zh-CN" sz="2000" smtClean="0">
                <a:ea typeface="宋体" panose="02010600030101010101" pitchFamily="2" charset="-122"/>
              </a:rPr>
              <a:t>[0,1]</a:t>
            </a:r>
            <a:r>
              <a:rPr lang="zh-CN" altLang="en-US" sz="2000" smtClean="0">
                <a:ea typeface="宋体" panose="02010600030101010101" pitchFamily="2" charset="-122"/>
              </a:rPr>
              <a:t>的一个实数，</a:t>
            </a:r>
            <a:r>
              <a:rPr lang="en-US" altLang="zh-CN" sz="2000" smtClean="0">
                <a:ea typeface="宋体" panose="02010600030101010101" pitchFamily="2" charset="-122"/>
              </a:rPr>
              <a:t>1</a:t>
            </a:r>
            <a:r>
              <a:rPr lang="zh-CN" altLang="en-US" sz="2000" smtClean="0">
                <a:ea typeface="宋体" panose="02010600030101010101" pitchFamily="2" charset="-122"/>
              </a:rPr>
              <a:t>表示最公平</a:t>
            </a:r>
            <a:endParaRPr lang="en-US" altLang="zh-CN" sz="2000" smtClean="0">
              <a:ea typeface="宋体" panose="02010600030101010101" pitchFamily="2" charset="-122"/>
            </a:endParaRPr>
          </a:p>
          <a:p>
            <a:pPr marL="342900" lvl="2" indent="-342900" eaLnBrk="1" hangingPunct="1">
              <a:lnSpc>
                <a:spcPct val="90000"/>
              </a:lnSpc>
              <a:buClr>
                <a:schemeClr val="tx2"/>
              </a:buClr>
            </a:pPr>
            <a:endParaRPr lang="en-US" altLang="zh-CN" sz="2000" smtClean="0">
              <a:ea typeface="宋体" panose="02010600030101010101" pitchFamily="2" charset="-122"/>
            </a:endParaRPr>
          </a:p>
          <a:p>
            <a:pPr eaLnBrk="1" hangingPunct="1">
              <a:lnSpc>
                <a:spcPct val="90000"/>
              </a:lnSpc>
            </a:pPr>
            <a:endParaRPr lang="en-US" altLang="zh-CN" sz="1800" smtClean="0">
              <a:ea typeface="宋体" panose="02010600030101010101" pitchFamily="2" charset="-122"/>
            </a:endParaRPr>
          </a:p>
        </p:txBody>
      </p:sp>
      <p:pic>
        <p:nvPicPr>
          <p:cNvPr id="35844" name="Picture 2" descr="f06-04-9780123850591 copy.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89050" y="4921250"/>
            <a:ext cx="6451600"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 name="Rectangle 6"/>
          <p:cNvSpPr/>
          <p:nvPr/>
        </p:nvSpPr>
        <p:spPr>
          <a:xfrm>
            <a:off x="1763713" y="6156325"/>
            <a:ext cx="4968875" cy="368300"/>
          </a:xfrm>
          <a:prstGeom prst="rect">
            <a:avLst/>
          </a:prstGeom>
        </p:spPr>
        <p:txBody>
          <a:bodyPr>
            <a:spAutoFit/>
          </a:bodyPr>
          <a:lstStyle/>
          <a:p>
            <a:pPr eaLnBrk="1" hangingPunct="1">
              <a:defRPr/>
            </a:pPr>
            <a:r>
              <a:rPr lang="en-US" altLang="zh-CN" dirty="0">
                <a:solidFill>
                  <a:srgbClr val="003399"/>
                </a:solidFill>
                <a:latin typeface="+mj-lt"/>
              </a:rPr>
              <a:t>1</a:t>
            </a:r>
            <a:r>
              <a:rPr lang="zh-CN" altLang="en-US" dirty="0">
                <a:solidFill>
                  <a:srgbClr val="003399"/>
                </a:solidFill>
                <a:latin typeface="+mj-lt"/>
              </a:rPr>
              <a:t>个</a:t>
            </a:r>
            <a:r>
              <a:rPr lang="en-US" altLang="zh-CN" dirty="0">
                <a:solidFill>
                  <a:srgbClr val="003399"/>
                </a:solidFill>
                <a:latin typeface="+mj-lt"/>
              </a:rPr>
              <a:t>4</a:t>
            </a:r>
            <a:r>
              <a:rPr lang="zh-CN" altLang="en-US" dirty="0">
                <a:solidFill>
                  <a:srgbClr val="003399"/>
                </a:solidFill>
                <a:latin typeface="+mj-lt"/>
              </a:rPr>
              <a:t>跳数据流与三个</a:t>
            </a:r>
            <a:r>
              <a:rPr lang="en-US" altLang="zh-CN" dirty="0">
                <a:solidFill>
                  <a:srgbClr val="003399"/>
                </a:solidFill>
                <a:latin typeface="+mj-lt"/>
              </a:rPr>
              <a:t>1</a:t>
            </a:r>
            <a:r>
              <a:rPr lang="zh-CN" altLang="en-US" dirty="0">
                <a:solidFill>
                  <a:srgbClr val="003399"/>
                </a:solidFill>
                <a:latin typeface="+mj-lt"/>
              </a:rPr>
              <a:t>跳数据流竞争带宽资源</a:t>
            </a:r>
            <a:endParaRPr lang="en-US" dirty="0">
              <a:solidFill>
                <a:srgbClr val="003399"/>
              </a:solidFill>
              <a:latin typeface="+mj-lt"/>
            </a:endParaRPr>
          </a:p>
        </p:txBody>
      </p:sp>
      <p:pic>
        <p:nvPicPr>
          <p:cNvPr id="3584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2979738"/>
            <a:ext cx="4448175"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内容占位符 6" descr="images.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0188" y="1785938"/>
            <a:ext cx="6043612" cy="402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DE621A27-3F05-4CB8-9E73-1E9E2D0FE33D}"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27</a:t>
            </a:fld>
            <a:r>
              <a:rPr kumimoji="0" lang="en-US" altLang="zh-CN" sz="1000" smtClean="0">
                <a:latin typeface="Arial" panose="020B0604020202020204" pitchFamily="34" charset="0"/>
                <a:ea typeface="宋体" panose="02010600030101010101" pitchFamily="2" charset="-122"/>
              </a:rPr>
              <a:t>-</a:t>
            </a:r>
          </a:p>
        </p:txBody>
      </p:sp>
      <p:sp>
        <p:nvSpPr>
          <p:cNvPr id="37892" name="Rectangle 2"/>
          <p:cNvSpPr>
            <a:spLocks noGrp="1" noChangeArrowheads="1"/>
          </p:cNvSpPr>
          <p:nvPr>
            <p:ph type="title"/>
          </p:nvPr>
        </p:nvSpPr>
        <p:spPr/>
        <p:txBody>
          <a:bodyPr/>
          <a:lstStyle/>
          <a:p>
            <a:pPr eaLnBrk="1" hangingPunct="1"/>
            <a:r>
              <a:rPr lang="zh-CN" altLang="en-US" smtClean="0"/>
              <a:t>拥塞控制的实现</a:t>
            </a:r>
          </a:p>
        </p:txBody>
      </p:sp>
      <p:sp>
        <p:nvSpPr>
          <p:cNvPr id="15420" name="Text Box 60"/>
          <p:cNvSpPr txBox="1">
            <a:spLocks noChangeArrowheads="1"/>
          </p:cNvSpPr>
          <p:nvPr/>
        </p:nvSpPr>
        <p:spPr bwMode="auto">
          <a:xfrm>
            <a:off x="0" y="1071563"/>
            <a:ext cx="2262188" cy="369887"/>
          </a:xfrm>
          <a:prstGeom prst="rect">
            <a:avLst/>
          </a:prstGeom>
          <a:gradFill rotWithShape="1">
            <a:gsLst>
              <a:gs pos="0">
                <a:srgbClr val="FFED78"/>
              </a:gs>
              <a:gs pos="35001">
                <a:srgbClr val="FFF0A1"/>
              </a:gs>
              <a:gs pos="100000">
                <a:srgbClr val="FFF9D7"/>
              </a:gs>
            </a:gsLst>
            <a:lin ang="16200000" scaled="1"/>
          </a:gradFill>
          <a:ln w="9525">
            <a:solidFill>
              <a:srgbClr val="FFBF00"/>
            </a:solidFill>
            <a:miter lim="800000"/>
          </a:ln>
          <a:effectLst>
            <a:outerShdw blurRad="63500" dist="20000" dir="5400000" rotWithShape="0">
              <a:srgbClr val="000000">
                <a:alpha val="37999"/>
              </a:srgbClr>
            </a:outerShdw>
          </a:effec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r>
              <a:rPr lang="zh-CN" altLang="en-US" b="1">
                <a:solidFill>
                  <a:srgbClr val="FF0000"/>
                </a:solidFill>
                <a:latin typeface="Calibri" pitchFamily="34" charset="0"/>
                <a:ea typeface="华文中宋" charset="0"/>
                <a:cs typeface="华文中宋" charset="0"/>
              </a:rPr>
              <a:t>基于主机的拥塞控制</a:t>
            </a:r>
            <a:endParaRPr lang="en-US" altLang="zh-CN" b="1">
              <a:solidFill>
                <a:srgbClr val="FF0000"/>
              </a:solidFill>
              <a:latin typeface="Calibri" pitchFamily="34" charset="0"/>
              <a:ea typeface="华文中宋" charset="0"/>
              <a:cs typeface="华文中宋" charset="0"/>
            </a:endParaRPr>
          </a:p>
        </p:txBody>
      </p:sp>
      <p:cxnSp>
        <p:nvCxnSpPr>
          <p:cNvPr id="67" name="直接箭头连接符 66"/>
          <p:cNvCxnSpPr>
            <a:cxnSpLocks noChangeShapeType="1"/>
          </p:cNvCxnSpPr>
          <p:nvPr/>
        </p:nvCxnSpPr>
        <p:spPr bwMode="auto">
          <a:xfrm rot="10800000" flipV="1">
            <a:off x="1000125" y="1571625"/>
            <a:ext cx="6643688" cy="4143375"/>
          </a:xfrm>
          <a:prstGeom prst="straightConnector1">
            <a:avLst/>
          </a:prstGeom>
          <a:noFill/>
          <a:ln w="76200">
            <a:solidFill>
              <a:srgbClr val="3261DA"/>
            </a:solidFill>
            <a:round/>
          </a:ln>
          <a:effectLst>
            <a:outerShdw blurRad="63500" dist="23000" dir="5400000" rotWithShape="0">
              <a:srgbClr val="000000">
                <a:alpha val="34999"/>
              </a:srgbClr>
            </a:outerShdw>
          </a:effectLst>
        </p:spPr>
      </p:cxnSp>
      <p:cxnSp>
        <p:nvCxnSpPr>
          <p:cNvPr id="69" name="直接箭头连接符 68"/>
          <p:cNvCxnSpPr>
            <a:cxnSpLocks noChangeShapeType="1"/>
          </p:cNvCxnSpPr>
          <p:nvPr/>
        </p:nvCxnSpPr>
        <p:spPr bwMode="auto">
          <a:xfrm rot="10800000">
            <a:off x="1143000" y="1643063"/>
            <a:ext cx="6500813" cy="3429000"/>
          </a:xfrm>
          <a:prstGeom prst="straightConnector1">
            <a:avLst/>
          </a:prstGeom>
          <a:noFill/>
          <a:ln w="76200">
            <a:solidFill>
              <a:srgbClr val="3261DA"/>
            </a:solidFill>
            <a:round/>
          </a:ln>
          <a:effectLst>
            <a:outerShdw blurRad="63500" dist="23000" dir="5400000" rotWithShape="0">
              <a:srgbClr val="000000">
                <a:alpha val="34999"/>
              </a:srgbClr>
            </a:outerShdw>
          </a:effectLst>
        </p:spPr>
      </p:cxnSp>
      <p:cxnSp>
        <p:nvCxnSpPr>
          <p:cNvPr id="71" name="直接箭头连接符 70"/>
          <p:cNvCxnSpPr>
            <a:cxnSpLocks noChangeShapeType="1"/>
          </p:cNvCxnSpPr>
          <p:nvPr/>
        </p:nvCxnSpPr>
        <p:spPr bwMode="auto">
          <a:xfrm rot="10800000">
            <a:off x="1071563" y="2428875"/>
            <a:ext cx="6429375" cy="3500438"/>
          </a:xfrm>
          <a:prstGeom prst="straightConnector1">
            <a:avLst/>
          </a:prstGeom>
          <a:noFill/>
          <a:ln w="76200">
            <a:solidFill>
              <a:srgbClr val="3261DA"/>
            </a:solidFill>
            <a:round/>
          </a:ln>
          <a:effectLst>
            <a:outerShdw blurRad="63500" dist="23000" dir="5400000" rotWithShape="0">
              <a:srgbClr val="000000">
                <a:alpha val="34999"/>
              </a:srgbClr>
            </a:outerShdw>
          </a:effectLst>
        </p:spPr>
      </p:cxnSp>
      <p:cxnSp>
        <p:nvCxnSpPr>
          <p:cNvPr id="79" name="直接箭头连接符 78"/>
          <p:cNvCxnSpPr>
            <a:cxnSpLocks noChangeShapeType="1"/>
          </p:cNvCxnSpPr>
          <p:nvPr/>
        </p:nvCxnSpPr>
        <p:spPr bwMode="auto">
          <a:xfrm rot="10800000" flipV="1">
            <a:off x="1500188" y="1928813"/>
            <a:ext cx="6500812" cy="4143375"/>
          </a:xfrm>
          <a:prstGeom prst="straightConnector1">
            <a:avLst/>
          </a:prstGeom>
          <a:noFill/>
          <a:ln w="76200">
            <a:solidFill>
              <a:srgbClr val="3261DA"/>
            </a:solidFill>
            <a:round/>
          </a:ln>
          <a:effectLst>
            <a:outerShdw blurRad="63500" dist="23000" dir="5400000" rotWithShape="0">
              <a:srgbClr val="000000">
                <a:alpha val="34999"/>
              </a:srgbClr>
            </a:outerShdw>
          </a:effectLst>
        </p:spPr>
      </p:cxnSp>
      <p:pic>
        <p:nvPicPr>
          <p:cNvPr id="15415" name="Picture 5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500438" y="3357563"/>
            <a:ext cx="1577975" cy="942975"/>
          </a:xfrm>
        </p:spPr>
      </p:pic>
      <p:sp>
        <p:nvSpPr>
          <p:cNvPr id="15417" name="Text Box 57"/>
          <p:cNvSpPr txBox="1">
            <a:spLocks noChangeArrowheads="1"/>
          </p:cNvSpPr>
          <p:nvPr/>
        </p:nvSpPr>
        <p:spPr bwMode="auto">
          <a:xfrm>
            <a:off x="3151188" y="2928938"/>
            <a:ext cx="2492375" cy="369887"/>
          </a:xfrm>
          <a:prstGeom prst="rect">
            <a:avLst/>
          </a:prstGeom>
          <a:gradFill rotWithShape="1">
            <a:gsLst>
              <a:gs pos="0">
                <a:srgbClr val="FFED78"/>
              </a:gs>
              <a:gs pos="35001">
                <a:srgbClr val="FFF0A1"/>
              </a:gs>
              <a:gs pos="100000">
                <a:srgbClr val="FFF9D7"/>
              </a:gs>
            </a:gsLst>
            <a:lin ang="16200000" scaled="1"/>
          </a:gradFill>
          <a:ln w="9525">
            <a:solidFill>
              <a:srgbClr val="FFBF00"/>
            </a:solidFill>
            <a:miter lim="800000"/>
          </a:ln>
          <a:effectLst>
            <a:outerShdw blurRad="63500" dist="20000" dir="5400000" rotWithShape="0">
              <a:srgbClr val="000000">
                <a:alpha val="37999"/>
              </a:srgbClr>
            </a:outerShdw>
          </a:effec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r>
              <a:rPr lang="zh-CN" altLang="en-US" b="1">
                <a:solidFill>
                  <a:srgbClr val="FF0000"/>
                </a:solidFill>
                <a:latin typeface="Calibri" pitchFamily="34" charset="0"/>
                <a:ea typeface="华文中宋" charset="0"/>
                <a:cs typeface="华文中宋" charset="0"/>
              </a:rPr>
              <a:t>基于路由器的拥塞控制</a:t>
            </a:r>
            <a:endParaRPr lang="en-US" altLang="zh-CN" b="1">
              <a:solidFill>
                <a:srgbClr val="FF0000"/>
              </a:solidFill>
              <a:latin typeface="Calibri" pitchFamily="34" charset="0"/>
              <a:ea typeface="华文中宋" charset="0"/>
              <a:cs typeface="华文中宋" charset="0"/>
            </a:endParaRPr>
          </a:p>
        </p:txBody>
      </p:sp>
      <p:pic>
        <p:nvPicPr>
          <p:cNvPr id="85" name="Picture 3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72375" y="1214438"/>
            <a:ext cx="13573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3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5750" y="1428750"/>
            <a:ext cx="13573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3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2875" y="5286375"/>
            <a:ext cx="13573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3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00938" y="5357813"/>
            <a:ext cx="13573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Text Box 60"/>
          <p:cNvSpPr txBox="1">
            <a:spLocks noChangeArrowheads="1"/>
          </p:cNvSpPr>
          <p:nvPr/>
        </p:nvSpPr>
        <p:spPr bwMode="auto">
          <a:xfrm>
            <a:off x="6881813" y="1071563"/>
            <a:ext cx="2262187" cy="369887"/>
          </a:xfrm>
          <a:prstGeom prst="rect">
            <a:avLst/>
          </a:prstGeom>
          <a:gradFill rotWithShape="1">
            <a:gsLst>
              <a:gs pos="0">
                <a:srgbClr val="FFED78"/>
              </a:gs>
              <a:gs pos="35001">
                <a:srgbClr val="FFF0A1"/>
              </a:gs>
              <a:gs pos="100000">
                <a:srgbClr val="FFF9D7"/>
              </a:gs>
            </a:gsLst>
            <a:lin ang="16200000" scaled="1"/>
          </a:gradFill>
          <a:ln w="9525">
            <a:solidFill>
              <a:srgbClr val="FFBF00"/>
            </a:solidFill>
            <a:miter lim="800000"/>
          </a:ln>
          <a:effectLst>
            <a:outerShdw blurRad="63500" dist="20000" dir="5400000" rotWithShape="0">
              <a:srgbClr val="000000">
                <a:alpha val="37999"/>
              </a:srgbClr>
            </a:outerShdw>
          </a:effec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r>
              <a:rPr lang="zh-CN" altLang="en-US" b="1">
                <a:solidFill>
                  <a:srgbClr val="FF0000"/>
                </a:solidFill>
                <a:latin typeface="Calibri" pitchFamily="34" charset="0"/>
                <a:ea typeface="华文中宋" charset="0"/>
                <a:cs typeface="华文中宋" charset="0"/>
              </a:rPr>
              <a:t>基于主机的拥塞控制</a:t>
            </a:r>
            <a:endParaRPr lang="en-US" altLang="zh-CN" b="1">
              <a:solidFill>
                <a:srgbClr val="FF0000"/>
              </a:solidFill>
              <a:latin typeface="Calibri" pitchFamily="34" charset="0"/>
              <a:ea typeface="华文中宋" charset="0"/>
              <a:cs typeface="华文中宋" charset="0"/>
            </a:endParaRPr>
          </a:p>
        </p:txBody>
      </p:sp>
      <p:sp>
        <p:nvSpPr>
          <p:cNvPr id="90" name="Text Box 60"/>
          <p:cNvSpPr txBox="1">
            <a:spLocks noChangeArrowheads="1"/>
          </p:cNvSpPr>
          <p:nvPr/>
        </p:nvSpPr>
        <p:spPr bwMode="auto">
          <a:xfrm>
            <a:off x="157163" y="6357938"/>
            <a:ext cx="2262187" cy="369887"/>
          </a:xfrm>
          <a:prstGeom prst="rect">
            <a:avLst/>
          </a:prstGeom>
          <a:gradFill rotWithShape="1">
            <a:gsLst>
              <a:gs pos="0">
                <a:srgbClr val="FFED78"/>
              </a:gs>
              <a:gs pos="35001">
                <a:srgbClr val="FFF0A1"/>
              </a:gs>
              <a:gs pos="100000">
                <a:srgbClr val="FFF9D7"/>
              </a:gs>
            </a:gsLst>
            <a:lin ang="16200000" scaled="1"/>
          </a:gradFill>
          <a:ln w="9525">
            <a:solidFill>
              <a:srgbClr val="FFBF00"/>
            </a:solidFill>
            <a:miter lim="800000"/>
          </a:ln>
          <a:effectLst>
            <a:outerShdw blurRad="63500" dist="20000" dir="5400000" rotWithShape="0">
              <a:srgbClr val="000000">
                <a:alpha val="37999"/>
              </a:srgbClr>
            </a:outerShdw>
          </a:effec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r>
              <a:rPr lang="zh-CN" altLang="en-US" b="1">
                <a:solidFill>
                  <a:srgbClr val="FF0000"/>
                </a:solidFill>
                <a:latin typeface="Calibri" pitchFamily="34" charset="0"/>
                <a:ea typeface="华文中宋" charset="0"/>
                <a:cs typeface="华文中宋" charset="0"/>
              </a:rPr>
              <a:t>基于主机的拥塞控制</a:t>
            </a:r>
            <a:endParaRPr lang="en-US" altLang="zh-CN" b="1">
              <a:solidFill>
                <a:srgbClr val="FF0000"/>
              </a:solidFill>
              <a:latin typeface="Calibri" pitchFamily="34" charset="0"/>
              <a:ea typeface="华文中宋" charset="0"/>
              <a:cs typeface="华文中宋" charset="0"/>
            </a:endParaRPr>
          </a:p>
        </p:txBody>
      </p:sp>
      <p:sp>
        <p:nvSpPr>
          <p:cNvPr id="91" name="Text Box 60"/>
          <p:cNvSpPr txBox="1">
            <a:spLocks noChangeArrowheads="1"/>
          </p:cNvSpPr>
          <p:nvPr/>
        </p:nvSpPr>
        <p:spPr bwMode="auto">
          <a:xfrm>
            <a:off x="6786563" y="6357938"/>
            <a:ext cx="2262187" cy="369887"/>
          </a:xfrm>
          <a:prstGeom prst="rect">
            <a:avLst/>
          </a:prstGeom>
          <a:gradFill rotWithShape="1">
            <a:gsLst>
              <a:gs pos="0">
                <a:srgbClr val="FFED78"/>
              </a:gs>
              <a:gs pos="35001">
                <a:srgbClr val="FFF0A1"/>
              </a:gs>
              <a:gs pos="100000">
                <a:srgbClr val="FFF9D7"/>
              </a:gs>
            </a:gsLst>
            <a:lin ang="16200000" scaled="1"/>
          </a:gradFill>
          <a:ln w="9525">
            <a:solidFill>
              <a:srgbClr val="FFBF00"/>
            </a:solidFill>
            <a:miter lim="800000"/>
          </a:ln>
          <a:effectLst>
            <a:outerShdw blurRad="63500" dist="20000" dir="5400000" rotWithShape="0">
              <a:srgbClr val="000000">
                <a:alpha val="37999"/>
              </a:srgbClr>
            </a:outerShdw>
          </a:effectLst>
        </p:spPr>
        <p:txBody>
          <a:bodyPr wrap="non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r>
              <a:rPr lang="zh-CN" altLang="en-US" b="1">
                <a:solidFill>
                  <a:srgbClr val="FF0000"/>
                </a:solidFill>
                <a:latin typeface="Calibri" pitchFamily="34" charset="0"/>
                <a:ea typeface="华文中宋" charset="0"/>
                <a:cs typeface="华文中宋" charset="0"/>
              </a:rPr>
              <a:t>基于主机的拥塞控制</a:t>
            </a:r>
            <a:endParaRPr lang="en-US" altLang="zh-CN" b="1">
              <a:solidFill>
                <a:srgbClr val="FF0000"/>
              </a:solidFill>
              <a:latin typeface="Calibri" pitchFamily="34" charset="0"/>
              <a:ea typeface="华文中宋" charset="0"/>
              <a:cs typeface="华文中宋"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blinds(horizontal)">
                                      <p:cBhvr>
                                        <p:cTn id="7" dur="500"/>
                                        <p:tgtEl>
                                          <p:spTgt spid="86"/>
                                        </p:tgtEl>
                                      </p:cBhvr>
                                    </p:animEffect>
                                  </p:childTnLst>
                                </p:cTn>
                              </p:par>
                              <p:par>
                                <p:cTn id="8" presetID="3" presetClass="entr" presetSubtype="10" fill="hold" nodeType="withEffect">
                                  <p:stCondLst>
                                    <p:cond delay="0"/>
                                  </p:stCondLst>
                                  <p:childTnLst>
                                    <p:set>
                                      <p:cBhvr>
                                        <p:cTn id="9" dur="1" fill="hold">
                                          <p:stCondLst>
                                            <p:cond delay="0"/>
                                          </p:stCondLst>
                                        </p:cTn>
                                        <p:tgtEl>
                                          <p:spTgt spid="87"/>
                                        </p:tgtEl>
                                        <p:attrNameLst>
                                          <p:attrName>style.visibility</p:attrName>
                                        </p:attrNameLst>
                                      </p:cBhvr>
                                      <p:to>
                                        <p:strVal val="visible"/>
                                      </p:to>
                                    </p:set>
                                    <p:animEffect transition="in" filter="blinds(horizontal)">
                                      <p:cBhvr>
                                        <p:cTn id="10" dur="500"/>
                                        <p:tgtEl>
                                          <p:spTgt spid="87"/>
                                        </p:tgtEl>
                                      </p:cBhvr>
                                    </p:animEffect>
                                  </p:childTnLst>
                                </p:cTn>
                              </p:par>
                              <p:par>
                                <p:cTn id="11" presetID="3" presetClass="entr" presetSubtype="10" fill="hold" nodeType="withEffect">
                                  <p:stCondLst>
                                    <p:cond delay="0"/>
                                  </p:stCondLst>
                                  <p:childTnLst>
                                    <p:set>
                                      <p:cBhvr>
                                        <p:cTn id="12" dur="1" fill="hold">
                                          <p:stCondLst>
                                            <p:cond delay="0"/>
                                          </p:stCondLst>
                                        </p:cTn>
                                        <p:tgtEl>
                                          <p:spTgt spid="88"/>
                                        </p:tgtEl>
                                        <p:attrNameLst>
                                          <p:attrName>style.visibility</p:attrName>
                                        </p:attrNameLst>
                                      </p:cBhvr>
                                      <p:to>
                                        <p:strVal val="visible"/>
                                      </p:to>
                                    </p:set>
                                    <p:animEffect transition="in" filter="blinds(horizontal)">
                                      <p:cBhvr>
                                        <p:cTn id="13" dur="500"/>
                                        <p:tgtEl>
                                          <p:spTgt spid="88"/>
                                        </p:tgtEl>
                                      </p:cBhvr>
                                    </p:animEffect>
                                  </p:childTnLst>
                                </p:cTn>
                              </p:par>
                              <p:par>
                                <p:cTn id="14" presetID="3" presetClass="entr" presetSubtype="10" fill="hold" nodeType="withEffect">
                                  <p:stCondLst>
                                    <p:cond delay="0"/>
                                  </p:stCondLst>
                                  <p:childTnLst>
                                    <p:set>
                                      <p:cBhvr>
                                        <p:cTn id="15" dur="1" fill="hold">
                                          <p:stCondLst>
                                            <p:cond delay="0"/>
                                          </p:stCondLst>
                                        </p:cTn>
                                        <p:tgtEl>
                                          <p:spTgt spid="85"/>
                                        </p:tgtEl>
                                        <p:attrNameLst>
                                          <p:attrName>style.visibility</p:attrName>
                                        </p:attrNameLst>
                                      </p:cBhvr>
                                      <p:to>
                                        <p:strVal val="visible"/>
                                      </p:to>
                                    </p:set>
                                    <p:animEffect transition="in" filter="blinds(horizontal)">
                                      <p:cBhvr>
                                        <p:cTn id="16" dur="500"/>
                                        <p:tgtEl>
                                          <p:spTgt spid="85"/>
                                        </p:tgtEl>
                                      </p:cBhvr>
                                    </p:animEffect>
                                  </p:childTnLst>
                                </p:cTn>
                              </p:par>
                              <p:par>
                                <p:cTn id="17" presetID="3" presetClass="entr" presetSubtype="10" fill="hold" nodeType="withEffect">
                                  <p:stCondLst>
                                    <p:cond delay="0"/>
                                  </p:stCondLst>
                                  <p:childTnLst>
                                    <p:set>
                                      <p:cBhvr>
                                        <p:cTn id="18" dur="1" fill="hold">
                                          <p:stCondLst>
                                            <p:cond delay="0"/>
                                          </p:stCondLst>
                                        </p:cTn>
                                        <p:tgtEl>
                                          <p:spTgt spid="15415"/>
                                        </p:tgtEl>
                                        <p:attrNameLst>
                                          <p:attrName>style.visibility</p:attrName>
                                        </p:attrNameLst>
                                      </p:cBhvr>
                                      <p:to>
                                        <p:strVal val="visible"/>
                                      </p:to>
                                    </p:set>
                                    <p:animEffect transition="in" filter="blinds(horizontal)">
                                      <p:cBhvr>
                                        <p:cTn id="19" dur="500"/>
                                        <p:tgtEl>
                                          <p:spTgt spid="1541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67"/>
                                        </p:tgtEl>
                                        <p:attrNameLst>
                                          <p:attrName>style.visibility</p:attrName>
                                        </p:attrNameLst>
                                      </p:cBhvr>
                                      <p:to>
                                        <p:strVal val="visible"/>
                                      </p:to>
                                    </p:set>
                                    <p:animEffect transition="in" filter="blinds(horizontal)">
                                      <p:cBhvr>
                                        <p:cTn id="24" dur="500"/>
                                        <p:tgtEl>
                                          <p:spTgt spid="67"/>
                                        </p:tgtEl>
                                      </p:cBhvr>
                                    </p:animEffect>
                                  </p:childTnLst>
                                </p:cTn>
                              </p:par>
                              <p:par>
                                <p:cTn id="25" presetID="3" presetClass="entr" presetSubtype="10" fill="hold" nodeType="with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blinds(horizontal)">
                                      <p:cBhvr>
                                        <p:cTn id="27" dur="500"/>
                                        <p:tgtEl>
                                          <p:spTgt spid="79"/>
                                        </p:tgtEl>
                                      </p:cBhvr>
                                    </p:animEffect>
                                  </p:childTnLst>
                                </p:cTn>
                              </p:par>
                              <p:par>
                                <p:cTn id="28" presetID="3" presetClass="entr" presetSubtype="10" fill="hold" nodeType="withEffect">
                                  <p:stCondLst>
                                    <p:cond delay="0"/>
                                  </p:stCondLst>
                                  <p:childTnLst>
                                    <p:set>
                                      <p:cBhvr>
                                        <p:cTn id="29" dur="1" fill="hold">
                                          <p:stCondLst>
                                            <p:cond delay="0"/>
                                          </p:stCondLst>
                                        </p:cTn>
                                        <p:tgtEl>
                                          <p:spTgt spid="71"/>
                                        </p:tgtEl>
                                        <p:attrNameLst>
                                          <p:attrName>style.visibility</p:attrName>
                                        </p:attrNameLst>
                                      </p:cBhvr>
                                      <p:to>
                                        <p:strVal val="visible"/>
                                      </p:to>
                                    </p:set>
                                    <p:animEffect transition="in" filter="blinds(horizontal)">
                                      <p:cBhvr>
                                        <p:cTn id="30" dur="500"/>
                                        <p:tgtEl>
                                          <p:spTgt spid="71"/>
                                        </p:tgtEl>
                                      </p:cBhvr>
                                    </p:animEffect>
                                  </p:childTnLst>
                                </p:cTn>
                              </p:par>
                              <p:par>
                                <p:cTn id="31" presetID="3" presetClass="entr" presetSubtype="10" fill="hold" nodeType="with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blinds(horizontal)">
                                      <p:cBhvr>
                                        <p:cTn id="33" dur="500"/>
                                        <p:tgtEl>
                                          <p:spTgt spid="6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90"/>
                                        </p:tgtEl>
                                        <p:attrNameLst>
                                          <p:attrName>style.visibility</p:attrName>
                                        </p:attrNameLst>
                                      </p:cBhvr>
                                      <p:to>
                                        <p:strVal val="visible"/>
                                      </p:to>
                                    </p:set>
                                    <p:animEffect transition="in" filter="blinds(horizontal)">
                                      <p:cBhvr>
                                        <p:cTn id="38" dur="500"/>
                                        <p:tgtEl>
                                          <p:spTgt spid="90"/>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91"/>
                                        </p:tgtEl>
                                        <p:attrNameLst>
                                          <p:attrName>style.visibility</p:attrName>
                                        </p:attrNameLst>
                                      </p:cBhvr>
                                      <p:to>
                                        <p:strVal val="visible"/>
                                      </p:to>
                                    </p:set>
                                    <p:animEffect transition="in" filter="blinds(horizontal)">
                                      <p:cBhvr>
                                        <p:cTn id="41" dur="500"/>
                                        <p:tgtEl>
                                          <p:spTgt spid="91"/>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5420"/>
                                        </p:tgtEl>
                                        <p:attrNameLst>
                                          <p:attrName>style.visibility</p:attrName>
                                        </p:attrNameLst>
                                      </p:cBhvr>
                                      <p:to>
                                        <p:strVal val="visible"/>
                                      </p:to>
                                    </p:set>
                                    <p:animEffect transition="in" filter="blinds(horizontal)">
                                      <p:cBhvr>
                                        <p:cTn id="44" dur="500"/>
                                        <p:tgtEl>
                                          <p:spTgt spid="15420"/>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89"/>
                                        </p:tgtEl>
                                        <p:attrNameLst>
                                          <p:attrName>style.visibility</p:attrName>
                                        </p:attrNameLst>
                                      </p:cBhvr>
                                      <p:to>
                                        <p:strVal val="visible"/>
                                      </p:to>
                                    </p:set>
                                    <p:animEffect transition="in" filter="blinds(horizontal)">
                                      <p:cBhvr>
                                        <p:cTn id="47" dur="500"/>
                                        <p:tgtEl>
                                          <p:spTgt spid="8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5417"/>
                                        </p:tgtEl>
                                        <p:attrNameLst>
                                          <p:attrName>style.visibility</p:attrName>
                                        </p:attrNameLst>
                                      </p:cBhvr>
                                      <p:to>
                                        <p:strVal val="visible"/>
                                      </p:to>
                                    </p:set>
                                    <p:animEffect transition="in" filter="blinds(horizontal)">
                                      <p:cBhvr>
                                        <p:cTn id="52" dur="500"/>
                                        <p:tgtEl>
                                          <p:spTgt spid="15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20" grpId="0" animBg="1"/>
      <p:bldP spid="15417" grpId="0" animBg="1"/>
      <p:bldP spid="89" grpId="0" animBg="1"/>
      <p:bldP spid="90" grpId="0" animBg="1"/>
      <p:bldP spid="9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76250" y="188913"/>
            <a:ext cx="7772400" cy="792162"/>
          </a:xfrm>
        </p:spPr>
        <p:txBody>
          <a:bodyPr/>
          <a:lstStyle/>
          <a:p>
            <a:r>
              <a:rPr lang="zh-CN" altLang="en-US" sz="3600" smtClean="0"/>
              <a:t>拥塞控制方法分类</a:t>
            </a:r>
            <a:endParaRPr lang="en-US" altLang="zh-CN" smtClean="0"/>
          </a:p>
        </p:txBody>
      </p:sp>
      <p:sp>
        <p:nvSpPr>
          <p:cNvPr id="97285" name="Rectangle 5"/>
          <p:cNvSpPr>
            <a:spLocks noChangeArrowheads="1"/>
          </p:cNvSpPr>
          <p:nvPr/>
        </p:nvSpPr>
        <p:spPr bwMode="auto">
          <a:xfrm>
            <a:off x="542925" y="1504950"/>
            <a:ext cx="8154988" cy="552450"/>
          </a:xfrm>
          <a:prstGeom prst="rect">
            <a:avLst/>
          </a:prstGeom>
          <a:noFill/>
          <a:ln>
            <a:noFill/>
          </a:ln>
          <a:effectLst/>
          <a:extLst>
            <a:ext uri="{909E8E84-426E-40dd-AFC4-6F175D3DCCD1}"/>
            <a:ext uri="{91240B29-F687-4f45-9708-019B960494DF}"/>
            <a:ext uri="{AF507438-7753-43e0-B8FC-AC1667EBCBE1}"/>
          </a:extLst>
        </p:spPr>
        <p:txBody>
          <a:bodyPr/>
          <a:lstStyle/>
          <a:p>
            <a:pPr marL="342900" indent="-342900" eaLnBrk="1" hangingPunct="1">
              <a:lnSpc>
                <a:spcPct val="85000"/>
              </a:lnSpc>
              <a:spcBef>
                <a:spcPct val="20000"/>
              </a:spcBef>
              <a:buClr>
                <a:srgbClr val="000099"/>
              </a:buClr>
              <a:buSzPct val="65000"/>
              <a:buFont typeface="Wingdings" charset="0"/>
              <a:buNone/>
              <a:defRPr/>
            </a:pPr>
            <a:r>
              <a:rPr lang="zh-CN" altLang="en-US" sz="2800" dirty="0">
                <a:latin typeface="+mn-ea"/>
                <a:ea typeface="+mn-ea"/>
              </a:rPr>
              <a:t>主要分为两大类</a:t>
            </a:r>
            <a:r>
              <a:rPr lang="en-US" sz="2800" dirty="0">
                <a:latin typeface="+mn-ea"/>
                <a:ea typeface="+mn-ea"/>
              </a:rPr>
              <a:t>:</a:t>
            </a:r>
          </a:p>
        </p:txBody>
      </p:sp>
      <p:sp>
        <p:nvSpPr>
          <p:cNvPr id="38916" name="Rectangle 8"/>
          <p:cNvSpPr>
            <a:spLocks noChangeArrowheads="1"/>
          </p:cNvSpPr>
          <p:nvPr/>
        </p:nvSpPr>
        <p:spPr bwMode="auto">
          <a:xfrm>
            <a:off x="508000" y="2786063"/>
            <a:ext cx="3487738" cy="3251200"/>
          </a:xfrm>
          <a:prstGeom prst="rect">
            <a:avLst/>
          </a:prstGeom>
          <a:noFill/>
          <a:ln w="190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38917" name="Rectangle 9"/>
          <p:cNvSpPr>
            <a:spLocks noChangeArrowheads="1"/>
          </p:cNvSpPr>
          <p:nvPr/>
        </p:nvSpPr>
        <p:spPr bwMode="auto">
          <a:xfrm>
            <a:off x="768350" y="2528888"/>
            <a:ext cx="2979738" cy="5635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38918" name="Rectangle 3"/>
          <p:cNvSpPr>
            <a:spLocks noGrp="1" noChangeArrowheads="1"/>
          </p:cNvSpPr>
          <p:nvPr>
            <p:ph type="body" sz="half" idx="1"/>
          </p:nvPr>
        </p:nvSpPr>
        <p:spPr>
          <a:xfrm>
            <a:off x="723900" y="2390775"/>
            <a:ext cx="3295650" cy="3810000"/>
          </a:xfrm>
        </p:spPr>
        <p:txBody>
          <a:bodyPr/>
          <a:lstStyle/>
          <a:p>
            <a:pPr>
              <a:buFont typeface="Wingdings" panose="05000000000000000000" pitchFamily="2" charset="2"/>
              <a:buNone/>
            </a:pPr>
            <a:r>
              <a:rPr lang="zh-CN" altLang="en-US" sz="2400" smtClean="0">
                <a:solidFill>
                  <a:srgbClr val="CC0000"/>
                </a:solidFill>
              </a:rPr>
              <a:t>端到端拥塞控制</a:t>
            </a:r>
            <a:r>
              <a:rPr lang="en-US" altLang="zh-CN" sz="2400" smtClean="0">
                <a:solidFill>
                  <a:srgbClr val="CC0000"/>
                </a:solidFill>
              </a:rPr>
              <a:t>:</a:t>
            </a:r>
          </a:p>
          <a:p>
            <a:r>
              <a:rPr lang="zh-CN" altLang="en-US" sz="2000" smtClean="0"/>
              <a:t>网络不提供明确反馈信息</a:t>
            </a:r>
            <a:endParaRPr lang="en-US" altLang="zh-CN" sz="2000" smtClean="0"/>
          </a:p>
          <a:p>
            <a:r>
              <a:rPr lang="zh-CN" altLang="en-US" sz="2000" smtClean="0"/>
              <a:t>终端主机通过观察丢包和时延推测拥塞情况</a:t>
            </a:r>
            <a:endParaRPr lang="en-US" altLang="zh-CN" sz="2000" smtClean="0"/>
          </a:p>
          <a:p>
            <a:r>
              <a:rPr lang="en-US" altLang="zh-CN" sz="2000" smtClean="0"/>
              <a:t>TCP</a:t>
            </a:r>
            <a:r>
              <a:rPr lang="zh-CN" altLang="en-US" sz="2000" smtClean="0"/>
              <a:t>所采用</a:t>
            </a:r>
            <a:endParaRPr lang="en-US" altLang="zh-CN" sz="2400" smtClean="0"/>
          </a:p>
        </p:txBody>
      </p:sp>
      <p:sp>
        <p:nvSpPr>
          <p:cNvPr id="38919" name="Rectangle 10"/>
          <p:cNvSpPr>
            <a:spLocks noChangeArrowheads="1"/>
          </p:cNvSpPr>
          <p:nvPr/>
        </p:nvSpPr>
        <p:spPr bwMode="auto">
          <a:xfrm>
            <a:off x="4678363" y="2814638"/>
            <a:ext cx="3690937" cy="3251200"/>
          </a:xfrm>
          <a:prstGeom prst="rect">
            <a:avLst/>
          </a:prstGeom>
          <a:noFill/>
          <a:ln w="190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38920" name="Rectangle 11"/>
          <p:cNvSpPr>
            <a:spLocks noChangeArrowheads="1"/>
          </p:cNvSpPr>
          <p:nvPr/>
        </p:nvSpPr>
        <p:spPr bwMode="auto">
          <a:xfrm>
            <a:off x="4865688" y="2551113"/>
            <a:ext cx="3092450" cy="565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38921" name="Rectangle 4"/>
          <p:cNvSpPr>
            <a:spLocks noGrp="1" noChangeArrowheads="1"/>
          </p:cNvSpPr>
          <p:nvPr>
            <p:ph type="body" sz="half" idx="2"/>
          </p:nvPr>
        </p:nvSpPr>
        <p:spPr>
          <a:xfrm>
            <a:off x="4786313" y="2392363"/>
            <a:ext cx="3549650" cy="3905250"/>
          </a:xfrm>
        </p:spPr>
        <p:txBody>
          <a:bodyPr/>
          <a:lstStyle/>
          <a:p>
            <a:pPr marL="282575" indent="-282575">
              <a:buFont typeface="Wingdings" panose="05000000000000000000" pitchFamily="2" charset="2"/>
              <a:buNone/>
            </a:pPr>
            <a:r>
              <a:rPr lang="zh-CN" altLang="en-US" sz="2400" smtClean="0">
                <a:solidFill>
                  <a:srgbClr val="CC0000"/>
                </a:solidFill>
              </a:rPr>
              <a:t>网络协助拥塞控制</a:t>
            </a:r>
            <a:r>
              <a:rPr lang="en-US" altLang="zh-CN" sz="2400" smtClean="0">
                <a:solidFill>
                  <a:srgbClr val="CC0000"/>
                </a:solidFill>
              </a:rPr>
              <a:t>:</a:t>
            </a:r>
          </a:p>
          <a:p>
            <a:pPr marL="282575" indent="-282575"/>
            <a:r>
              <a:rPr lang="zh-CN" altLang="en-US" sz="2000" smtClean="0"/>
              <a:t>路由器向终端系统提供反馈信息</a:t>
            </a:r>
            <a:endParaRPr lang="en-US" altLang="zh-CN" sz="2000" smtClean="0"/>
          </a:p>
          <a:p>
            <a:pPr marL="576263" lvl="1" indent="-179388"/>
            <a:r>
              <a:rPr lang="zh-CN" altLang="en-US" sz="2000" smtClean="0"/>
              <a:t>单比特表明拥塞</a:t>
            </a:r>
            <a:r>
              <a:rPr lang="en-US" altLang="zh-CN" sz="2000" smtClean="0"/>
              <a:t> (SNA, DECbit, TCP/IP ECN, ATM)</a:t>
            </a:r>
          </a:p>
          <a:p>
            <a:pPr marL="576263" lvl="1" indent="-179388"/>
            <a:r>
              <a:rPr lang="zh-CN" altLang="en-US" sz="2000" smtClean="0"/>
              <a:t>发送端明确控制发送速率</a:t>
            </a:r>
            <a:endParaRPr lang="en-US" altLang="zh-CN" sz="180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357813" y="2071688"/>
            <a:ext cx="2214562" cy="2786062"/>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lang="zh-CN" altLang="en-US"/>
          </a:p>
        </p:txBody>
      </p:sp>
      <p:sp>
        <p:nvSpPr>
          <p:cNvPr id="3993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70EC1F88-3B21-4E84-8F47-26DA8CBB7CE9}"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29</a:t>
            </a:fld>
            <a:r>
              <a:rPr kumimoji="0" lang="en-US" altLang="zh-CN" sz="1000" smtClean="0">
                <a:latin typeface="Arial" panose="020B0604020202020204" pitchFamily="34" charset="0"/>
                <a:ea typeface="宋体" panose="02010600030101010101" pitchFamily="2" charset="-122"/>
              </a:rPr>
              <a:t>-</a:t>
            </a:r>
          </a:p>
        </p:txBody>
      </p:sp>
      <p:sp>
        <p:nvSpPr>
          <p:cNvPr id="39940" name="Rectangle 2"/>
          <p:cNvSpPr>
            <a:spLocks noGrp="1" noChangeArrowheads="1"/>
          </p:cNvSpPr>
          <p:nvPr>
            <p:ph type="title"/>
          </p:nvPr>
        </p:nvSpPr>
        <p:spPr/>
        <p:txBody>
          <a:bodyPr/>
          <a:lstStyle/>
          <a:p>
            <a:pPr eaLnBrk="1" hangingPunct="1"/>
            <a:r>
              <a:rPr lang="zh-CN" altLang="en-US" sz="3200" smtClean="0"/>
              <a:t>第</a:t>
            </a:r>
            <a:r>
              <a:rPr lang="en-US" altLang="zh-CN" sz="3200" smtClean="0"/>
              <a:t>6</a:t>
            </a:r>
            <a:r>
              <a:rPr lang="zh-CN" altLang="en-US" sz="3200" smtClean="0"/>
              <a:t>章 拥塞控制及资源分配</a:t>
            </a:r>
            <a:endParaRPr lang="en-US" altLang="zh-CN" sz="3200" smtClean="0"/>
          </a:p>
        </p:txBody>
      </p:sp>
      <p:graphicFrame>
        <p:nvGraphicFramePr>
          <p:cNvPr id="6" name="表格 5"/>
          <p:cNvGraphicFramePr>
            <a:graphicFrameLocks noGrp="1"/>
          </p:cNvGraphicFramePr>
          <p:nvPr/>
        </p:nvGraphicFramePr>
        <p:xfrm>
          <a:off x="428625" y="1714500"/>
          <a:ext cx="8024813" cy="4421189"/>
        </p:xfrm>
        <a:graphic>
          <a:graphicData uri="http://schemas.openxmlformats.org/drawingml/2006/table">
            <a:tbl>
              <a:tblPr firstRow="1" bandRow="1">
                <a:tableStyleId>{8799B23B-EC83-4686-B30A-512413B5E67A}</a:tableStyleId>
              </a:tblPr>
              <a:tblGrid>
                <a:gridCol w="2857516">
                  <a:extLst>
                    <a:ext uri="{9D8B030D-6E8A-4147-A177-3AD203B41FA5}">
                      <a16:colId xmlns:a16="http://schemas.microsoft.com/office/drawing/2014/main" val="20000"/>
                    </a:ext>
                  </a:extLst>
                </a:gridCol>
                <a:gridCol w="2357451">
                  <a:extLst>
                    <a:ext uri="{9D8B030D-6E8A-4147-A177-3AD203B41FA5}">
                      <a16:colId xmlns:a16="http://schemas.microsoft.com/office/drawing/2014/main" val="20001"/>
                    </a:ext>
                  </a:extLst>
                </a:gridCol>
                <a:gridCol w="1714510">
                  <a:extLst>
                    <a:ext uri="{9D8B030D-6E8A-4147-A177-3AD203B41FA5}">
                      <a16:colId xmlns:a16="http://schemas.microsoft.com/office/drawing/2014/main" val="20002"/>
                    </a:ext>
                  </a:extLst>
                </a:gridCol>
                <a:gridCol w="1095336">
                  <a:extLst>
                    <a:ext uri="{9D8B030D-6E8A-4147-A177-3AD203B41FA5}">
                      <a16:colId xmlns:a16="http://schemas.microsoft.com/office/drawing/2014/main" val="20003"/>
                    </a:ext>
                  </a:extLst>
                </a:gridCol>
              </a:tblGrid>
              <a:tr h="463838">
                <a:tc>
                  <a:txBody>
                    <a:bodyPr/>
                    <a:lstStyle/>
                    <a:p>
                      <a:pPr algn="ctr"/>
                      <a:r>
                        <a:rPr lang="zh-CN" altLang="en-US" sz="2000" dirty="0" smtClean="0"/>
                        <a:t>策略</a:t>
                      </a:r>
                      <a:endParaRPr lang="zh-CN" altLang="en-US" sz="2000" dirty="0"/>
                    </a:p>
                  </a:txBody>
                  <a:tcPr marT="45716" marB="45716"/>
                </a:tc>
                <a:tc>
                  <a:txBody>
                    <a:bodyPr/>
                    <a:lstStyle/>
                    <a:p>
                      <a:pPr algn="ctr"/>
                      <a:r>
                        <a:rPr lang="zh-CN" altLang="en-US" sz="2000" dirty="0" smtClean="0"/>
                        <a:t>路由器</a:t>
                      </a:r>
                      <a:endParaRPr lang="zh-CN" altLang="en-US" sz="2000" dirty="0"/>
                    </a:p>
                  </a:txBody>
                  <a:tcPr marT="45716" marB="45716"/>
                </a:tc>
                <a:tc>
                  <a:txBody>
                    <a:bodyPr/>
                    <a:lstStyle/>
                    <a:p>
                      <a:pPr algn="ctr"/>
                      <a:r>
                        <a:rPr lang="zh-CN" altLang="en-US" sz="2000" dirty="0" smtClean="0"/>
                        <a:t>主机</a:t>
                      </a:r>
                      <a:endParaRPr lang="zh-CN" altLang="en-US" sz="2000" dirty="0"/>
                    </a:p>
                  </a:txBody>
                  <a:tcPr marT="45716" marB="45716"/>
                </a:tc>
                <a:tc>
                  <a:txBody>
                    <a:bodyPr/>
                    <a:lstStyle/>
                    <a:p>
                      <a:pPr algn="ctr"/>
                      <a:r>
                        <a:rPr lang="zh-CN" altLang="en-US" sz="2000" dirty="0" smtClean="0"/>
                        <a:t>章节</a:t>
                      </a:r>
                      <a:endParaRPr lang="zh-CN" altLang="en-US" sz="2000" dirty="0"/>
                    </a:p>
                  </a:txBody>
                  <a:tcPr marT="45716" marB="45716"/>
                </a:tc>
                <a:extLst>
                  <a:ext uri="{0D108BD9-81ED-4DB2-BD59-A6C34878D82A}">
                    <a16:rowId xmlns:a16="http://schemas.microsoft.com/office/drawing/2014/main" val="10000"/>
                  </a:ext>
                </a:extLst>
              </a:tr>
              <a:tr h="1179089">
                <a:tc>
                  <a:txBody>
                    <a:bodyPr/>
                    <a:lstStyle/>
                    <a:p>
                      <a:r>
                        <a:rPr lang="zh-CN" altLang="en-US" sz="2000" dirty="0" smtClean="0"/>
                        <a:t>基于主机的拥塞控制</a:t>
                      </a:r>
                      <a:endParaRPr lang="zh-CN" altLang="en-US" sz="2000" dirty="0"/>
                    </a:p>
                  </a:txBody>
                  <a:tcPr marT="45716" marB="45716" anchor="ctr" anchorCtr="1"/>
                </a:tc>
                <a:tc>
                  <a:txBody>
                    <a:bodyPr/>
                    <a:lstStyle/>
                    <a:p>
                      <a:r>
                        <a:rPr lang="en-US" altLang="zh-CN" sz="2000" dirty="0" smtClean="0"/>
                        <a:t>FIFO</a:t>
                      </a:r>
                      <a:r>
                        <a:rPr lang="zh-CN" altLang="en-US" sz="2000" dirty="0" smtClean="0"/>
                        <a:t>排队</a:t>
                      </a:r>
                      <a:r>
                        <a:rPr lang="en-US" altLang="zh-CN" sz="2000" dirty="0" smtClean="0"/>
                        <a:t> </a:t>
                      </a:r>
                      <a:endParaRPr lang="zh-CN" altLang="en-US" sz="2000" dirty="0"/>
                    </a:p>
                  </a:txBody>
                  <a:tcPr marT="45716" marB="45716" anchor="ctr" anchorCtr="1"/>
                </a:tc>
                <a:tc>
                  <a:txBody>
                    <a:bodyPr/>
                    <a:lstStyle/>
                    <a:p>
                      <a:r>
                        <a:rPr lang="en-US" altLang="zh-CN" sz="2000" dirty="0" smtClean="0"/>
                        <a:t>TCP </a:t>
                      </a:r>
                      <a:r>
                        <a:rPr lang="zh-CN" altLang="en-US" sz="2000" dirty="0" smtClean="0"/>
                        <a:t>拥塞控制</a:t>
                      </a:r>
                      <a:endParaRPr lang="zh-CN" altLang="en-US" sz="2000" dirty="0"/>
                    </a:p>
                  </a:txBody>
                  <a:tcPr marT="45716" marB="45716" anchor="ctr" anchorCtr="1"/>
                </a:tc>
                <a:tc>
                  <a:txBody>
                    <a:bodyPr/>
                    <a:lstStyle/>
                    <a:p>
                      <a:pPr algn="ctr"/>
                      <a:r>
                        <a:rPr lang="en-US" altLang="zh-CN" sz="2000" dirty="0" smtClean="0"/>
                        <a:t>6.2, 6.3</a:t>
                      </a:r>
                      <a:endParaRPr lang="zh-CN" altLang="en-US" sz="2000" dirty="0"/>
                    </a:p>
                  </a:txBody>
                  <a:tcPr marT="45716" marB="45716" anchor="ctr" anchorCtr="1"/>
                </a:tc>
                <a:extLst>
                  <a:ext uri="{0D108BD9-81ED-4DB2-BD59-A6C34878D82A}">
                    <a16:rowId xmlns:a16="http://schemas.microsoft.com/office/drawing/2014/main" val="10001"/>
                  </a:ext>
                </a:extLst>
              </a:tr>
              <a:tr h="1348338">
                <a:tc>
                  <a:txBody>
                    <a:bodyPr/>
                    <a:lstStyle/>
                    <a:p>
                      <a:r>
                        <a:rPr lang="zh-CN" altLang="en-US" sz="2000" dirty="0" smtClean="0"/>
                        <a:t>基于路由器的拥塞控制</a:t>
                      </a:r>
                      <a:endParaRPr lang="zh-CN" altLang="en-US" sz="2000" dirty="0"/>
                    </a:p>
                  </a:txBody>
                  <a:tcPr marT="45716" marB="45716" anchor="ctr" anchorCtr="1"/>
                </a:tc>
                <a:tc>
                  <a:txBody>
                    <a:bodyPr/>
                    <a:lstStyle/>
                    <a:p>
                      <a:r>
                        <a:rPr lang="zh-CN" altLang="en-US" sz="2000" baseline="0" dirty="0" smtClean="0"/>
                        <a:t>主动队列管理</a:t>
                      </a:r>
                      <a:r>
                        <a:rPr lang="en-US" altLang="zh-CN" sz="2000" baseline="0" dirty="0" smtClean="0"/>
                        <a:t>(AQM)</a:t>
                      </a:r>
                      <a:endParaRPr lang="zh-CN" altLang="en-US" sz="2000" dirty="0"/>
                    </a:p>
                  </a:txBody>
                  <a:tcPr marT="45716" marB="45716" anchor="ctr" anchorCtr="1"/>
                </a:tc>
                <a:tc>
                  <a:txBody>
                    <a:bodyPr/>
                    <a:lstStyle/>
                    <a:p>
                      <a:r>
                        <a:rPr lang="en-US" altLang="zh-CN" sz="2000" dirty="0" smtClean="0"/>
                        <a:t>TCP </a:t>
                      </a:r>
                      <a:r>
                        <a:rPr lang="zh-CN" altLang="en-US" sz="2000" dirty="0" smtClean="0"/>
                        <a:t>拥塞控制</a:t>
                      </a:r>
                      <a:endParaRPr lang="zh-CN" altLang="en-US" sz="2000" dirty="0"/>
                    </a:p>
                  </a:txBody>
                  <a:tcPr marT="45716" marB="45716" anchor="ctr" anchorCtr="1"/>
                </a:tc>
                <a:tc>
                  <a:txBody>
                    <a:bodyPr/>
                    <a:lstStyle/>
                    <a:p>
                      <a:pPr algn="ctr"/>
                      <a:endParaRPr lang="zh-CN" altLang="en-US" sz="2000" dirty="0"/>
                    </a:p>
                  </a:txBody>
                  <a:tcPr marT="45716" marB="45716" anchor="ctr" anchorCtr="1"/>
                </a:tc>
                <a:extLst>
                  <a:ext uri="{0D108BD9-81ED-4DB2-BD59-A6C34878D82A}">
                    <a16:rowId xmlns:a16="http://schemas.microsoft.com/office/drawing/2014/main" val="10002"/>
                  </a:ext>
                </a:extLst>
              </a:tr>
              <a:tr h="1429924">
                <a:tc>
                  <a:txBody>
                    <a:bodyPr/>
                    <a:lstStyle/>
                    <a:p>
                      <a:r>
                        <a:rPr lang="zh-CN" altLang="en-US" sz="2000" dirty="0" smtClean="0"/>
                        <a:t>资源分配和拥塞避免</a:t>
                      </a:r>
                      <a:r>
                        <a:rPr lang="en-US" altLang="zh-CN" sz="2000" dirty="0" smtClean="0"/>
                        <a:t> </a:t>
                      </a:r>
                      <a:endParaRPr lang="zh-CN" altLang="en-US" sz="2000" dirty="0"/>
                    </a:p>
                  </a:txBody>
                  <a:tcPr marT="45716" marB="45716" anchor="ctr" anchorCtr="1"/>
                </a:tc>
                <a:tc>
                  <a:txBody>
                    <a:bodyPr/>
                    <a:lstStyle/>
                    <a:p>
                      <a:r>
                        <a:rPr lang="zh-CN" altLang="en-US" sz="2000" dirty="0" smtClean="0"/>
                        <a:t>资源预留</a:t>
                      </a:r>
                      <a:endParaRPr lang="en-US" altLang="zh-CN" sz="2000" dirty="0" smtClean="0"/>
                    </a:p>
                    <a:p>
                      <a:r>
                        <a:rPr lang="zh-CN" altLang="en-US" sz="2000" dirty="0" smtClean="0"/>
                        <a:t>提供</a:t>
                      </a:r>
                      <a:r>
                        <a:rPr lang="en-US" altLang="zh-CN" sz="2000" dirty="0" err="1" smtClean="0"/>
                        <a:t>QoS</a:t>
                      </a:r>
                      <a:endParaRPr lang="zh-CN" altLang="en-US" sz="2000" dirty="0"/>
                    </a:p>
                  </a:txBody>
                  <a:tcPr marT="45716" marB="45716" anchor="ctr" anchorCtr="1"/>
                </a:tc>
                <a:tc>
                  <a:txBody>
                    <a:bodyPr/>
                    <a:lstStyle/>
                    <a:p>
                      <a:endParaRPr lang="zh-CN" altLang="en-US" sz="2000" dirty="0"/>
                    </a:p>
                  </a:txBody>
                  <a:tcPr marT="45716" marB="45716" anchor="ctr" anchorCtr="1"/>
                </a:tc>
                <a:tc>
                  <a:txBody>
                    <a:bodyPr/>
                    <a:lstStyle/>
                    <a:p>
                      <a:pPr algn="ctr"/>
                      <a:r>
                        <a:rPr lang="en-US" altLang="zh-CN" sz="2000" dirty="0" smtClean="0"/>
                        <a:t>6.5</a:t>
                      </a:r>
                      <a:endParaRPr lang="zh-CN" altLang="en-US" sz="2000" dirty="0"/>
                    </a:p>
                  </a:txBody>
                  <a:tcPr marT="45716" marB="45716" anchor="ctr" anchorCtr="1"/>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9FFA52C8-606E-41A9-AE69-A9E6F6C951B4}"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3</a:t>
            </a:fld>
            <a:r>
              <a:rPr kumimoji="0" lang="en-US" altLang="zh-CN" sz="1000" smtClean="0">
                <a:latin typeface="Arial" panose="020B0604020202020204" pitchFamily="34" charset="0"/>
                <a:ea typeface="宋体" panose="02010600030101010101" pitchFamily="2" charset="-122"/>
              </a:rPr>
              <a:t>-</a:t>
            </a:r>
          </a:p>
        </p:txBody>
      </p:sp>
      <p:sp>
        <p:nvSpPr>
          <p:cNvPr id="8195" name="Rectangle 2"/>
          <p:cNvSpPr>
            <a:spLocks noGrp="1" noChangeArrowheads="1"/>
          </p:cNvSpPr>
          <p:nvPr>
            <p:ph type="title"/>
          </p:nvPr>
        </p:nvSpPr>
        <p:spPr/>
        <p:txBody>
          <a:bodyPr/>
          <a:lstStyle/>
          <a:p>
            <a:pPr eaLnBrk="1" hangingPunct="1"/>
            <a:r>
              <a:rPr lang="zh-CN" altLang="en-US" sz="3200" smtClean="0"/>
              <a:t>提纲</a:t>
            </a:r>
          </a:p>
        </p:txBody>
      </p:sp>
      <p:sp>
        <p:nvSpPr>
          <p:cNvPr id="8196" name="Rectangle 3"/>
          <p:cNvSpPr>
            <a:spLocks noGrp="1" noChangeArrowheads="1"/>
          </p:cNvSpPr>
          <p:nvPr>
            <p:ph type="body" idx="1"/>
          </p:nvPr>
        </p:nvSpPr>
        <p:spPr/>
        <p:txBody>
          <a:bodyPr/>
          <a:lstStyle/>
          <a:p>
            <a:pPr eaLnBrk="1" hangingPunct="1"/>
            <a:r>
              <a:rPr lang="zh-CN" altLang="en-US" dirty="0" smtClean="0"/>
              <a:t>引言</a:t>
            </a:r>
            <a:endParaRPr lang="en-US" altLang="zh-CN" dirty="0" smtClean="0"/>
          </a:p>
          <a:p>
            <a:pPr lvl="1" eaLnBrk="1" hangingPunct="1"/>
            <a:r>
              <a:rPr lang="zh-CN" altLang="en-US" dirty="0" smtClean="0"/>
              <a:t>核心问题</a:t>
            </a:r>
            <a:r>
              <a:rPr lang="en-US" altLang="zh-CN" dirty="0" smtClean="0"/>
              <a:t>: </a:t>
            </a:r>
            <a:r>
              <a:rPr lang="zh-CN" altLang="en-US" dirty="0" smtClean="0"/>
              <a:t>分配资源</a:t>
            </a:r>
          </a:p>
          <a:p>
            <a:pPr eaLnBrk="1" hangingPunct="1"/>
            <a:r>
              <a:rPr lang="zh-CN" altLang="en-US" dirty="0" smtClean="0"/>
              <a:t>资源分配</a:t>
            </a:r>
            <a:endParaRPr lang="en-US" altLang="zh-CN" dirty="0" smtClean="0"/>
          </a:p>
          <a:p>
            <a:pPr eaLnBrk="1" hangingPunct="1"/>
            <a:r>
              <a:rPr lang="zh-CN" altLang="en-US" dirty="0" smtClean="0"/>
              <a:t>拥塞控制</a:t>
            </a:r>
          </a:p>
          <a:p>
            <a:pPr eaLnBrk="1" hangingPunct="1"/>
            <a:r>
              <a:rPr lang="zh-CN" altLang="en-US" dirty="0" smtClean="0"/>
              <a:t>拥塞避免</a:t>
            </a:r>
            <a:endParaRPr lang="en-US" altLang="zh-CN" dirty="0" smtClean="0"/>
          </a:p>
          <a:p>
            <a:pPr eaLnBrk="1" hangingPunct="1"/>
            <a:r>
              <a:rPr lang="zh-CN" altLang="en-US" dirty="0" smtClean="0"/>
              <a:t>总结</a:t>
            </a:r>
            <a:endParaRPr lang="en-US" altLang="zh-CN" dirty="0" smtClean="0"/>
          </a:p>
        </p:txBody>
      </p:sp>
      <p:sp>
        <p:nvSpPr>
          <p:cNvPr id="8197" name="AutoShape 4"/>
          <p:cNvSpPr>
            <a:spLocks noChangeArrowheads="1"/>
          </p:cNvSpPr>
          <p:nvPr/>
        </p:nvSpPr>
        <p:spPr bwMode="auto">
          <a:xfrm>
            <a:off x="0" y="1196975"/>
            <a:ext cx="468313" cy="485775"/>
          </a:xfrm>
          <a:prstGeom prst="rightArrow">
            <a:avLst>
              <a:gd name="adj1" fmla="val 50000"/>
              <a:gd name="adj2" fmla="val 25000"/>
            </a:avLst>
          </a:prstGeom>
          <a:solidFill>
            <a:srgbClr val="7E9C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9278FE67-7DCF-4B05-8593-3EFE2D5A33AD}"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30</a:t>
            </a:fld>
            <a:r>
              <a:rPr kumimoji="0" lang="en-US" altLang="zh-CN" sz="1000" smtClean="0">
                <a:latin typeface="Arial" panose="020B0604020202020204" pitchFamily="34" charset="0"/>
                <a:ea typeface="宋体" panose="02010600030101010101" pitchFamily="2" charset="-122"/>
              </a:rPr>
              <a:t>-</a:t>
            </a:r>
          </a:p>
        </p:txBody>
      </p:sp>
      <p:sp>
        <p:nvSpPr>
          <p:cNvPr id="50179" name="Rectangle 2"/>
          <p:cNvSpPr>
            <a:spLocks noGrp="1" noChangeArrowheads="1"/>
          </p:cNvSpPr>
          <p:nvPr>
            <p:ph type="title"/>
          </p:nvPr>
        </p:nvSpPr>
        <p:spPr/>
        <p:txBody>
          <a:bodyPr/>
          <a:lstStyle/>
          <a:p>
            <a:pPr eaLnBrk="1" hangingPunct="1"/>
            <a:r>
              <a:rPr lang="zh-CN" altLang="en-US" sz="3200" smtClean="0"/>
              <a:t>提纲</a:t>
            </a:r>
          </a:p>
        </p:txBody>
      </p:sp>
      <p:sp>
        <p:nvSpPr>
          <p:cNvPr id="50180" name="Rectangle 3"/>
          <p:cNvSpPr>
            <a:spLocks noGrp="1" noChangeArrowheads="1"/>
          </p:cNvSpPr>
          <p:nvPr>
            <p:ph type="body" idx="1"/>
          </p:nvPr>
        </p:nvSpPr>
        <p:spPr/>
        <p:txBody>
          <a:bodyPr/>
          <a:lstStyle/>
          <a:p>
            <a:pPr eaLnBrk="1" hangingPunct="1"/>
            <a:r>
              <a:rPr lang="zh-CN" altLang="en-US" dirty="0" smtClean="0"/>
              <a:t>引言</a:t>
            </a:r>
            <a:endParaRPr lang="en-US" altLang="zh-CN" dirty="0" smtClean="0"/>
          </a:p>
          <a:p>
            <a:pPr lvl="1" eaLnBrk="1" hangingPunct="1"/>
            <a:r>
              <a:rPr lang="zh-CN" altLang="en-US" dirty="0" smtClean="0"/>
              <a:t>核心问题</a:t>
            </a:r>
            <a:r>
              <a:rPr lang="en-US" altLang="zh-CN" dirty="0" smtClean="0"/>
              <a:t>: </a:t>
            </a:r>
            <a:r>
              <a:rPr lang="zh-CN" altLang="en-US" dirty="0" smtClean="0"/>
              <a:t>分配资源</a:t>
            </a:r>
          </a:p>
          <a:p>
            <a:pPr eaLnBrk="1" hangingPunct="1"/>
            <a:r>
              <a:rPr lang="zh-CN" altLang="en-US" dirty="0" smtClean="0"/>
              <a:t>资源分配问题</a:t>
            </a:r>
            <a:endParaRPr lang="en-US" altLang="zh-CN" dirty="0" smtClean="0"/>
          </a:p>
          <a:p>
            <a:pPr eaLnBrk="1" hangingPunct="1"/>
            <a:r>
              <a:rPr lang="zh-CN" altLang="en-US" dirty="0"/>
              <a:t>拥塞控制机制</a:t>
            </a:r>
            <a:endParaRPr lang="zh-CN" altLang="en-US" dirty="0" smtClean="0"/>
          </a:p>
          <a:p>
            <a:pPr eaLnBrk="1" hangingPunct="1"/>
            <a:r>
              <a:rPr lang="zh-CN" altLang="en-US" dirty="0" smtClean="0"/>
              <a:t>拥塞避免机制 </a:t>
            </a:r>
            <a:endParaRPr lang="en-US" altLang="zh-CN" dirty="0" smtClean="0"/>
          </a:p>
          <a:p>
            <a:pPr eaLnBrk="1" hangingPunct="1"/>
            <a:r>
              <a:rPr lang="zh-CN" altLang="en-US" dirty="0" smtClean="0"/>
              <a:t>总结</a:t>
            </a:r>
            <a:endParaRPr lang="en-US" altLang="zh-CN" dirty="0" smtClean="0"/>
          </a:p>
        </p:txBody>
      </p:sp>
      <p:sp>
        <p:nvSpPr>
          <p:cNvPr id="50181" name="AutoShape 4"/>
          <p:cNvSpPr>
            <a:spLocks noChangeArrowheads="1"/>
          </p:cNvSpPr>
          <p:nvPr/>
        </p:nvSpPr>
        <p:spPr bwMode="auto">
          <a:xfrm>
            <a:off x="0" y="2780928"/>
            <a:ext cx="468313" cy="485775"/>
          </a:xfrm>
          <a:prstGeom prst="rightArrow">
            <a:avLst>
              <a:gd name="adj1" fmla="val 50000"/>
              <a:gd name="adj2" fmla="val 25000"/>
            </a:avLst>
          </a:prstGeom>
          <a:solidFill>
            <a:srgbClr val="7E9C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smtClean="0"/>
              <a:t>网络负载和拥塞</a:t>
            </a:r>
            <a:endParaRPr lang="en-US" altLang="zh-CN" smtClean="0"/>
          </a:p>
        </p:txBody>
      </p:sp>
      <p:sp>
        <p:nvSpPr>
          <p:cNvPr id="51203" name="Rectangle 3"/>
          <p:cNvSpPr>
            <a:spLocks noGrp="1" noChangeArrowheads="1"/>
          </p:cNvSpPr>
          <p:nvPr>
            <p:ph type="body" idx="1"/>
          </p:nvPr>
        </p:nvSpPr>
        <p:spPr>
          <a:xfrm>
            <a:off x="457200" y="1125538"/>
            <a:ext cx="3971925" cy="5327650"/>
          </a:xfrm>
        </p:spPr>
        <p:txBody>
          <a:bodyPr/>
          <a:lstStyle/>
          <a:p>
            <a:pPr eaLnBrk="1" hangingPunct="1"/>
            <a:r>
              <a:rPr lang="zh-CN" altLang="en-US" sz="2400" smtClean="0"/>
              <a:t>膝盖</a:t>
            </a:r>
            <a:r>
              <a:rPr lang="en-US" altLang="zh-CN" sz="2400" smtClean="0"/>
              <a:t>  </a:t>
            </a:r>
          </a:p>
          <a:p>
            <a:pPr lvl="1" eaLnBrk="1" hangingPunct="1"/>
            <a:r>
              <a:rPr lang="zh-CN" altLang="en-US" sz="2000" smtClean="0"/>
              <a:t>吞吐量缓慢增加</a:t>
            </a:r>
            <a:endParaRPr lang="en-US" altLang="zh-CN" sz="2000" smtClean="0"/>
          </a:p>
          <a:p>
            <a:pPr lvl="1" eaLnBrk="1" hangingPunct="1"/>
            <a:r>
              <a:rPr lang="zh-CN" altLang="en-US" sz="2000" smtClean="0"/>
              <a:t>时延开始快速增大</a:t>
            </a:r>
            <a:endParaRPr lang="en-US" altLang="zh-CN" sz="2000" smtClean="0"/>
          </a:p>
          <a:p>
            <a:pPr lvl="1" eaLnBrk="1" hangingPunct="1"/>
            <a:endParaRPr lang="en-US" altLang="zh-CN" sz="2000" smtClean="0"/>
          </a:p>
          <a:p>
            <a:pPr lvl="1" eaLnBrk="1" hangingPunct="1"/>
            <a:endParaRPr lang="en-US" altLang="zh-CN" sz="2000" smtClean="0"/>
          </a:p>
          <a:p>
            <a:pPr lvl="1" eaLnBrk="1" hangingPunct="1"/>
            <a:endParaRPr lang="en-US" altLang="zh-CN" sz="2000" smtClean="0"/>
          </a:p>
          <a:p>
            <a:pPr eaLnBrk="1" hangingPunct="1"/>
            <a:r>
              <a:rPr lang="zh-CN" altLang="en-US" sz="2400" smtClean="0"/>
              <a:t>悬崖</a:t>
            </a:r>
            <a:endParaRPr lang="en-US" altLang="zh-CN" sz="2400" smtClean="0"/>
          </a:p>
          <a:p>
            <a:pPr lvl="1" eaLnBrk="1" hangingPunct="1"/>
            <a:r>
              <a:rPr lang="zh-CN" altLang="en-US" sz="2000" smtClean="0"/>
              <a:t>吞吐量开始快速减少直至为</a:t>
            </a:r>
            <a:r>
              <a:rPr lang="en-US" altLang="zh-CN" sz="2000" smtClean="0"/>
              <a:t>0 (</a:t>
            </a:r>
            <a:r>
              <a:rPr lang="zh-CN" altLang="en-US" sz="2000" smtClean="0"/>
              <a:t>拥塞崩溃</a:t>
            </a:r>
            <a:r>
              <a:rPr lang="en-US" altLang="zh-CN" sz="2000" smtClean="0"/>
              <a:t>)</a:t>
            </a:r>
          </a:p>
          <a:p>
            <a:pPr lvl="1" eaLnBrk="1" hangingPunct="1"/>
            <a:r>
              <a:rPr lang="zh-CN" altLang="en-US" sz="2000" smtClean="0"/>
              <a:t>时延趋近于无穷大</a:t>
            </a:r>
            <a:endParaRPr lang="en-US" altLang="zh-CN" sz="2000" smtClean="0"/>
          </a:p>
        </p:txBody>
      </p:sp>
      <p:grpSp>
        <p:nvGrpSpPr>
          <p:cNvPr id="51204" name="Group 4"/>
          <p:cNvGrpSpPr>
            <a:grpSpLocks/>
          </p:cNvGrpSpPr>
          <p:nvPr/>
        </p:nvGrpSpPr>
        <p:grpSpPr bwMode="auto">
          <a:xfrm>
            <a:off x="4348163" y="1052513"/>
            <a:ext cx="4619625" cy="5197475"/>
            <a:chOff x="-2" y="0"/>
            <a:chExt cx="2910" cy="3274"/>
          </a:xfrm>
        </p:grpSpPr>
        <p:sp>
          <p:nvSpPr>
            <p:cNvPr id="13317" name="Rectangle 5"/>
            <p:cNvSpPr>
              <a:spLocks noChangeArrowheads="1"/>
            </p:cNvSpPr>
            <p:nvPr/>
          </p:nvSpPr>
          <p:spPr bwMode="auto">
            <a:xfrm>
              <a:off x="1595" y="384"/>
              <a:ext cx="432" cy="26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lIns="90488" tIns="44450" rIns="90488" bIns="44450" anchor="ctr"/>
            <a:lstStyle/>
            <a:p>
              <a:pPr eaLnBrk="1" hangingPunct="1">
                <a:defRPr/>
              </a:pPr>
              <a:endParaRPr lang="zh-CN" altLang="en-US"/>
            </a:p>
          </p:txBody>
        </p:sp>
        <p:sp>
          <p:nvSpPr>
            <p:cNvPr id="51206" name="Line 6"/>
            <p:cNvSpPr>
              <a:spLocks noChangeShapeType="1"/>
            </p:cNvSpPr>
            <p:nvPr/>
          </p:nvSpPr>
          <p:spPr bwMode="auto">
            <a:xfrm flipH="1" flipV="1">
              <a:off x="251" y="288"/>
              <a:ext cx="0" cy="1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sp>
          <p:nvSpPr>
            <p:cNvPr id="51207" name="Line 7"/>
            <p:cNvSpPr>
              <a:spLocks noChangeShapeType="1"/>
            </p:cNvSpPr>
            <p:nvPr/>
          </p:nvSpPr>
          <p:spPr bwMode="auto">
            <a:xfrm>
              <a:off x="251" y="1488"/>
              <a:ext cx="196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sp>
          <p:nvSpPr>
            <p:cNvPr id="51208" name="未知"/>
            <p:cNvSpPr>
              <a:spLocks/>
            </p:cNvSpPr>
            <p:nvPr/>
          </p:nvSpPr>
          <p:spPr bwMode="auto">
            <a:xfrm>
              <a:off x="251" y="384"/>
              <a:ext cx="1584" cy="1116"/>
            </a:xfrm>
            <a:custGeom>
              <a:avLst/>
              <a:gdLst>
                <a:gd name="T0" fmla="*/ 0 w 1584"/>
                <a:gd name="T1" fmla="*/ 273 h 1212"/>
                <a:gd name="T2" fmla="*/ 0 w 1584"/>
                <a:gd name="T3" fmla="*/ 265 h 1212"/>
                <a:gd name="T4" fmla="*/ 96 w 1584"/>
                <a:gd name="T5" fmla="*/ 173 h 1212"/>
                <a:gd name="T6" fmla="*/ 240 w 1584"/>
                <a:gd name="T7" fmla="*/ 110 h 1212"/>
                <a:gd name="T8" fmla="*/ 480 w 1584"/>
                <a:gd name="T9" fmla="*/ 43 h 1212"/>
                <a:gd name="T10" fmla="*/ 816 w 1584"/>
                <a:gd name="T11" fmla="*/ 11 h 1212"/>
                <a:gd name="T12" fmla="*/ 1104 w 1584"/>
                <a:gd name="T13" fmla="*/ 0 h 1212"/>
                <a:gd name="T14" fmla="*/ 1344 w 1584"/>
                <a:gd name="T15" fmla="*/ 0 h 1212"/>
                <a:gd name="T16" fmla="*/ 1392 w 1584"/>
                <a:gd name="T17" fmla="*/ 110 h 1212"/>
                <a:gd name="T18" fmla="*/ 1488 w 1584"/>
                <a:gd name="T19" fmla="*/ 228 h 1212"/>
                <a:gd name="T20" fmla="*/ 1536 w 1584"/>
                <a:gd name="T21" fmla="*/ 262 h 1212"/>
                <a:gd name="T22" fmla="*/ 1584 w 1584"/>
                <a:gd name="T23" fmla="*/ 272 h 12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84"/>
                <a:gd name="T37" fmla="*/ 0 h 1212"/>
                <a:gd name="T38" fmla="*/ 1584 w 1584"/>
                <a:gd name="T39" fmla="*/ 1212 h 12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84" h="1212">
                  <a:moveTo>
                    <a:pt x="0" y="1212"/>
                  </a:moveTo>
                  <a:cubicBezTo>
                    <a:pt x="0" y="1198"/>
                    <a:pt x="0" y="1184"/>
                    <a:pt x="0" y="1170"/>
                  </a:cubicBezTo>
                  <a:lnTo>
                    <a:pt x="96" y="768"/>
                  </a:lnTo>
                  <a:lnTo>
                    <a:pt x="240" y="480"/>
                  </a:lnTo>
                  <a:lnTo>
                    <a:pt x="480" y="192"/>
                  </a:lnTo>
                  <a:lnTo>
                    <a:pt x="816" y="48"/>
                  </a:lnTo>
                  <a:lnTo>
                    <a:pt x="1104" y="0"/>
                  </a:lnTo>
                  <a:lnTo>
                    <a:pt x="1344" y="0"/>
                  </a:lnTo>
                  <a:lnTo>
                    <a:pt x="1392" y="480"/>
                  </a:lnTo>
                  <a:lnTo>
                    <a:pt x="1488" y="1008"/>
                  </a:lnTo>
                  <a:lnTo>
                    <a:pt x="1536" y="1152"/>
                  </a:lnTo>
                  <a:lnTo>
                    <a:pt x="1584" y="1200"/>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p>
              <a:endParaRPr lang="zh-CN" altLang="en-US"/>
            </a:p>
          </p:txBody>
        </p:sp>
        <p:sp>
          <p:nvSpPr>
            <p:cNvPr id="51209" name="Line 9"/>
            <p:cNvSpPr>
              <a:spLocks noChangeShapeType="1"/>
            </p:cNvSpPr>
            <p:nvPr/>
          </p:nvSpPr>
          <p:spPr bwMode="auto">
            <a:xfrm>
              <a:off x="1595" y="288"/>
              <a:ext cx="0" cy="129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sp>
          <p:nvSpPr>
            <p:cNvPr id="51210" name="Line 10"/>
            <p:cNvSpPr>
              <a:spLocks noChangeShapeType="1"/>
            </p:cNvSpPr>
            <p:nvPr/>
          </p:nvSpPr>
          <p:spPr bwMode="auto">
            <a:xfrm>
              <a:off x="731" y="288"/>
              <a:ext cx="0" cy="129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sp>
          <p:nvSpPr>
            <p:cNvPr id="51211" name="Line 11"/>
            <p:cNvSpPr>
              <a:spLocks noChangeShapeType="1"/>
            </p:cNvSpPr>
            <p:nvPr/>
          </p:nvSpPr>
          <p:spPr bwMode="auto">
            <a:xfrm flipH="1" flipV="1">
              <a:off x="251" y="1680"/>
              <a:ext cx="0" cy="134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sp>
          <p:nvSpPr>
            <p:cNvPr id="51212" name="Line 12"/>
            <p:cNvSpPr>
              <a:spLocks noChangeShapeType="1"/>
            </p:cNvSpPr>
            <p:nvPr/>
          </p:nvSpPr>
          <p:spPr bwMode="auto">
            <a:xfrm>
              <a:off x="251" y="3024"/>
              <a:ext cx="196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sp>
          <p:nvSpPr>
            <p:cNvPr id="51213" name="Line 13"/>
            <p:cNvSpPr>
              <a:spLocks noChangeShapeType="1"/>
            </p:cNvSpPr>
            <p:nvPr/>
          </p:nvSpPr>
          <p:spPr bwMode="auto">
            <a:xfrm>
              <a:off x="731" y="1680"/>
              <a:ext cx="0" cy="139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sp>
          <p:nvSpPr>
            <p:cNvPr id="51214" name="Line 14"/>
            <p:cNvSpPr>
              <a:spLocks noChangeShapeType="1"/>
            </p:cNvSpPr>
            <p:nvPr/>
          </p:nvSpPr>
          <p:spPr bwMode="auto">
            <a:xfrm>
              <a:off x="1595" y="1680"/>
              <a:ext cx="0" cy="139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sp>
          <p:nvSpPr>
            <p:cNvPr id="51215" name="Line 15"/>
            <p:cNvSpPr>
              <a:spLocks noChangeShapeType="1"/>
            </p:cNvSpPr>
            <p:nvPr/>
          </p:nvSpPr>
          <p:spPr bwMode="auto">
            <a:xfrm>
              <a:off x="731" y="384"/>
              <a:ext cx="864"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sp>
          <p:nvSpPr>
            <p:cNvPr id="51216" name="未知"/>
            <p:cNvSpPr>
              <a:spLocks/>
            </p:cNvSpPr>
            <p:nvPr/>
          </p:nvSpPr>
          <p:spPr bwMode="auto">
            <a:xfrm>
              <a:off x="251" y="2064"/>
              <a:ext cx="1344" cy="864"/>
            </a:xfrm>
            <a:custGeom>
              <a:avLst/>
              <a:gdLst>
                <a:gd name="T0" fmla="*/ 0 w 1344"/>
                <a:gd name="T1" fmla="*/ 864 h 864"/>
                <a:gd name="T2" fmla="*/ 480 w 1344"/>
                <a:gd name="T3" fmla="*/ 864 h 864"/>
                <a:gd name="T4" fmla="*/ 1344 w 1344"/>
                <a:gd name="T5" fmla="*/ 0 h 864"/>
                <a:gd name="T6" fmla="*/ 0 60000 65536"/>
                <a:gd name="T7" fmla="*/ 0 60000 65536"/>
                <a:gd name="T8" fmla="*/ 0 60000 65536"/>
                <a:gd name="T9" fmla="*/ 0 w 1344"/>
                <a:gd name="T10" fmla="*/ 0 h 864"/>
                <a:gd name="T11" fmla="*/ 1344 w 1344"/>
                <a:gd name="T12" fmla="*/ 864 h 864"/>
              </a:gdLst>
              <a:ahLst/>
              <a:cxnLst>
                <a:cxn ang="T6">
                  <a:pos x="T0" y="T1"/>
                </a:cxn>
                <a:cxn ang="T7">
                  <a:pos x="T2" y="T3"/>
                </a:cxn>
                <a:cxn ang="T8">
                  <a:pos x="T4" y="T5"/>
                </a:cxn>
              </a:cxnLst>
              <a:rect l="T9" t="T10" r="T11" b="T12"/>
              <a:pathLst>
                <a:path w="1344" h="864">
                  <a:moveTo>
                    <a:pt x="0" y="864"/>
                  </a:moveTo>
                  <a:lnTo>
                    <a:pt x="480" y="864"/>
                  </a:lnTo>
                  <a:lnTo>
                    <a:pt x="1344" y="0"/>
                  </a:lnTo>
                </a:path>
              </a:pathLst>
            </a:custGeom>
            <a:noFill/>
            <a:ln w="1270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p>
              <a:endParaRPr lang="zh-CN" altLang="en-US"/>
            </a:p>
          </p:txBody>
        </p:sp>
        <p:sp>
          <p:nvSpPr>
            <p:cNvPr id="51217" name="未知"/>
            <p:cNvSpPr>
              <a:spLocks/>
            </p:cNvSpPr>
            <p:nvPr/>
          </p:nvSpPr>
          <p:spPr bwMode="auto">
            <a:xfrm>
              <a:off x="251" y="1680"/>
              <a:ext cx="1392" cy="1248"/>
            </a:xfrm>
            <a:custGeom>
              <a:avLst/>
              <a:gdLst>
                <a:gd name="T0" fmla="*/ 0 w 1392"/>
                <a:gd name="T1" fmla="*/ 1248 h 1248"/>
                <a:gd name="T2" fmla="*/ 480 w 1392"/>
                <a:gd name="T3" fmla="*/ 1152 h 1248"/>
                <a:gd name="T4" fmla="*/ 816 w 1392"/>
                <a:gd name="T5" fmla="*/ 912 h 1248"/>
                <a:gd name="T6" fmla="*/ 1104 w 1392"/>
                <a:gd name="T7" fmla="*/ 624 h 1248"/>
                <a:gd name="T8" fmla="*/ 1296 w 1392"/>
                <a:gd name="T9" fmla="*/ 384 h 1248"/>
                <a:gd name="T10" fmla="*/ 1344 w 1392"/>
                <a:gd name="T11" fmla="*/ 288 h 1248"/>
                <a:gd name="T12" fmla="*/ 1392 w 1392"/>
                <a:gd name="T13" fmla="*/ 0 h 1248"/>
                <a:gd name="T14" fmla="*/ 0 60000 65536"/>
                <a:gd name="T15" fmla="*/ 0 60000 65536"/>
                <a:gd name="T16" fmla="*/ 0 60000 65536"/>
                <a:gd name="T17" fmla="*/ 0 60000 65536"/>
                <a:gd name="T18" fmla="*/ 0 60000 65536"/>
                <a:gd name="T19" fmla="*/ 0 60000 65536"/>
                <a:gd name="T20" fmla="*/ 0 60000 65536"/>
                <a:gd name="T21" fmla="*/ 0 w 1392"/>
                <a:gd name="T22" fmla="*/ 0 h 1248"/>
                <a:gd name="T23" fmla="*/ 1392 w 1392"/>
                <a:gd name="T24" fmla="*/ 1248 h 1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92" h="1248">
                  <a:moveTo>
                    <a:pt x="0" y="1248"/>
                  </a:moveTo>
                  <a:lnTo>
                    <a:pt x="480" y="1152"/>
                  </a:lnTo>
                  <a:lnTo>
                    <a:pt x="816" y="912"/>
                  </a:lnTo>
                  <a:lnTo>
                    <a:pt x="1104" y="624"/>
                  </a:lnTo>
                  <a:lnTo>
                    <a:pt x="1296" y="384"/>
                  </a:lnTo>
                  <a:lnTo>
                    <a:pt x="1344" y="288"/>
                  </a:lnTo>
                  <a:lnTo>
                    <a:pt x="1392" y="0"/>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p>
              <a:endParaRPr lang="zh-CN" altLang="en-US"/>
            </a:p>
          </p:txBody>
        </p:sp>
        <p:sp>
          <p:nvSpPr>
            <p:cNvPr id="51218" name="Text Box 18"/>
            <p:cNvSpPr txBox="1">
              <a:spLocks noChangeArrowheads="1"/>
            </p:cNvSpPr>
            <p:nvPr/>
          </p:nvSpPr>
          <p:spPr bwMode="auto">
            <a:xfrm>
              <a:off x="1739" y="3024"/>
              <a:ext cx="4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a:spcBef>
                  <a:spcPct val="0"/>
                </a:spcBef>
                <a:buClrTx/>
                <a:buSzTx/>
                <a:buFontTx/>
                <a:buNone/>
              </a:pPr>
              <a:r>
                <a:rPr kumimoji="0" lang="zh-CN" altLang="en-US" sz="2000">
                  <a:latin typeface="Arial" panose="020B0604020202020204" pitchFamily="34" charset="0"/>
                  <a:ea typeface="宋体" panose="02010600030101010101" pitchFamily="2" charset="-122"/>
                </a:rPr>
                <a:t>负载</a:t>
              </a:r>
              <a:endParaRPr kumimoji="0" lang="en-US" altLang="zh-CN" sz="2000">
                <a:latin typeface="Arial" panose="020B0604020202020204" pitchFamily="34" charset="0"/>
                <a:ea typeface="宋体" panose="02010600030101010101" pitchFamily="2" charset="-122"/>
              </a:endParaRPr>
            </a:p>
          </p:txBody>
        </p:sp>
        <p:sp>
          <p:nvSpPr>
            <p:cNvPr id="51219" name="Text Box 19"/>
            <p:cNvSpPr txBox="1">
              <a:spLocks noChangeArrowheads="1"/>
            </p:cNvSpPr>
            <p:nvPr/>
          </p:nvSpPr>
          <p:spPr bwMode="auto">
            <a:xfrm>
              <a:off x="1739" y="1488"/>
              <a:ext cx="4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a:spcBef>
                  <a:spcPct val="0"/>
                </a:spcBef>
                <a:buClrTx/>
                <a:buSzTx/>
                <a:buFontTx/>
                <a:buNone/>
              </a:pPr>
              <a:r>
                <a:rPr kumimoji="0" lang="zh-CN" altLang="en-US" sz="2000">
                  <a:latin typeface="Arial" panose="020B0604020202020204" pitchFamily="34" charset="0"/>
                  <a:ea typeface="宋体" panose="02010600030101010101" pitchFamily="2" charset="-122"/>
                </a:rPr>
                <a:t>负载</a:t>
              </a:r>
              <a:endParaRPr kumimoji="0" lang="en-US" altLang="zh-CN" sz="2000">
                <a:latin typeface="Arial" panose="020B0604020202020204" pitchFamily="34" charset="0"/>
                <a:ea typeface="宋体" panose="02010600030101010101" pitchFamily="2" charset="-122"/>
              </a:endParaRPr>
            </a:p>
          </p:txBody>
        </p:sp>
        <p:sp>
          <p:nvSpPr>
            <p:cNvPr id="51220" name="Text Box 20"/>
            <p:cNvSpPr txBox="1">
              <a:spLocks noChangeArrowheads="1"/>
            </p:cNvSpPr>
            <p:nvPr/>
          </p:nvSpPr>
          <p:spPr bwMode="auto">
            <a:xfrm rot="-5400000">
              <a:off x="-173" y="352"/>
              <a:ext cx="6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a:spcBef>
                  <a:spcPct val="0"/>
                </a:spcBef>
                <a:buClrTx/>
                <a:buSzTx/>
                <a:buFontTx/>
                <a:buNone/>
              </a:pPr>
              <a:r>
                <a:rPr kumimoji="0" lang="zh-CN" altLang="en-US" sz="2000">
                  <a:latin typeface="Arial" panose="020B0604020202020204" pitchFamily="34" charset="0"/>
                  <a:ea typeface="宋体" panose="02010600030101010101" pitchFamily="2" charset="-122"/>
                </a:rPr>
                <a:t>吞吐量</a:t>
              </a:r>
              <a:endParaRPr kumimoji="0" lang="en-US" altLang="zh-CN" sz="2000">
                <a:latin typeface="Arial" panose="020B0604020202020204" pitchFamily="34" charset="0"/>
                <a:ea typeface="宋体" panose="02010600030101010101" pitchFamily="2" charset="-122"/>
              </a:endParaRPr>
            </a:p>
          </p:txBody>
        </p:sp>
        <p:sp>
          <p:nvSpPr>
            <p:cNvPr id="51221" name="Text Box 21"/>
            <p:cNvSpPr txBox="1">
              <a:spLocks noChangeArrowheads="1"/>
            </p:cNvSpPr>
            <p:nvPr/>
          </p:nvSpPr>
          <p:spPr bwMode="auto">
            <a:xfrm rot="-5400000">
              <a:off x="-96" y="1766"/>
              <a:ext cx="4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a:spcBef>
                  <a:spcPct val="0"/>
                </a:spcBef>
                <a:buClrTx/>
                <a:buSzTx/>
                <a:buFontTx/>
                <a:buNone/>
              </a:pPr>
              <a:r>
                <a:rPr kumimoji="0" lang="zh-CN" altLang="en-US" sz="2000">
                  <a:latin typeface="Arial" panose="020B0604020202020204" pitchFamily="34" charset="0"/>
                  <a:ea typeface="宋体" panose="02010600030101010101" pitchFamily="2" charset="-122"/>
                </a:rPr>
                <a:t>时延</a:t>
              </a:r>
              <a:endParaRPr kumimoji="0" lang="en-US" altLang="zh-CN" sz="2000">
                <a:latin typeface="Arial" panose="020B0604020202020204" pitchFamily="34" charset="0"/>
                <a:ea typeface="宋体" panose="02010600030101010101" pitchFamily="2" charset="-122"/>
              </a:endParaRPr>
            </a:p>
          </p:txBody>
        </p:sp>
        <p:sp>
          <p:nvSpPr>
            <p:cNvPr id="51222" name="Text Box 22"/>
            <p:cNvSpPr txBox="1">
              <a:spLocks noChangeArrowheads="1"/>
            </p:cNvSpPr>
            <p:nvPr/>
          </p:nvSpPr>
          <p:spPr bwMode="auto">
            <a:xfrm>
              <a:off x="462" y="88"/>
              <a:ext cx="461"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a:spcBef>
                  <a:spcPct val="0"/>
                </a:spcBef>
                <a:buClrTx/>
                <a:buSzTx/>
                <a:buFontTx/>
                <a:buNone/>
              </a:pPr>
              <a:r>
                <a:rPr kumimoji="0" lang="en-US" altLang="zh-CN" sz="2000">
                  <a:latin typeface="Arial" panose="020B0604020202020204" pitchFamily="34" charset="0"/>
                  <a:ea typeface="宋体" panose="02010600030101010101" pitchFamily="2" charset="-122"/>
                </a:rPr>
                <a:t>knee</a:t>
              </a:r>
            </a:p>
          </p:txBody>
        </p:sp>
        <p:sp>
          <p:nvSpPr>
            <p:cNvPr id="51223" name="Text Box 23"/>
            <p:cNvSpPr txBox="1">
              <a:spLocks noChangeArrowheads="1"/>
            </p:cNvSpPr>
            <p:nvPr/>
          </p:nvSpPr>
          <p:spPr bwMode="auto">
            <a:xfrm>
              <a:off x="1427" y="88"/>
              <a:ext cx="35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a:spcBef>
                  <a:spcPct val="0"/>
                </a:spcBef>
                <a:buClrTx/>
                <a:buSzTx/>
                <a:buFontTx/>
                <a:buNone/>
              </a:pPr>
              <a:r>
                <a:rPr kumimoji="0" lang="en-US" altLang="zh-CN" sz="2000">
                  <a:latin typeface="Arial" panose="020B0604020202020204" pitchFamily="34" charset="0"/>
                  <a:ea typeface="宋体" panose="02010600030101010101" pitchFamily="2" charset="-122"/>
                </a:rPr>
                <a:t>cliff</a:t>
              </a:r>
            </a:p>
          </p:txBody>
        </p:sp>
        <p:sp>
          <p:nvSpPr>
            <p:cNvPr id="51224" name="Text Box 24"/>
            <p:cNvSpPr txBox="1">
              <a:spLocks noChangeArrowheads="1"/>
            </p:cNvSpPr>
            <p:nvPr/>
          </p:nvSpPr>
          <p:spPr bwMode="auto">
            <a:xfrm>
              <a:off x="2078" y="797"/>
              <a:ext cx="7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a:spcBef>
                  <a:spcPct val="0"/>
                </a:spcBef>
                <a:buClrTx/>
                <a:buSzTx/>
                <a:buFontTx/>
                <a:buNone/>
              </a:pPr>
              <a:r>
                <a:rPr kumimoji="0" lang="zh-CN" altLang="en-US" sz="2000">
                  <a:latin typeface="Arial" panose="020B0604020202020204" pitchFamily="34" charset="0"/>
                  <a:ea typeface="宋体" panose="02010600030101010101" pitchFamily="2" charset="-122"/>
                </a:rPr>
                <a:t>拥塞崩溃</a:t>
              </a:r>
              <a:endParaRPr kumimoji="0" lang="en-US" altLang="zh-CN" sz="2000">
                <a:latin typeface="Arial" panose="020B0604020202020204" pitchFamily="34" charset="0"/>
                <a:ea typeface="宋体" panose="02010600030101010101" pitchFamily="2" charset="-122"/>
              </a:endParaRPr>
            </a:p>
          </p:txBody>
        </p:sp>
        <p:sp>
          <p:nvSpPr>
            <p:cNvPr id="51225" name="AutoShape 25"/>
            <p:cNvSpPr>
              <a:spLocks/>
            </p:cNvSpPr>
            <p:nvPr/>
          </p:nvSpPr>
          <p:spPr bwMode="auto">
            <a:xfrm rot="-5400000">
              <a:off x="1748" y="120"/>
              <a:ext cx="96" cy="432"/>
            </a:xfrm>
            <a:prstGeom prst="rightBrace">
              <a:avLst>
                <a:gd name="adj1" fmla="val 3750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51226" name="Line 26"/>
            <p:cNvSpPr>
              <a:spLocks noChangeShapeType="1"/>
            </p:cNvSpPr>
            <p:nvPr/>
          </p:nvSpPr>
          <p:spPr bwMode="auto">
            <a:xfrm flipH="1">
              <a:off x="1820" y="1056"/>
              <a:ext cx="480" cy="3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sp>
          <p:nvSpPr>
            <p:cNvPr id="51227" name="Text Box 27"/>
            <p:cNvSpPr txBox="1">
              <a:spLocks noChangeArrowheads="1"/>
            </p:cNvSpPr>
            <p:nvPr/>
          </p:nvSpPr>
          <p:spPr bwMode="auto">
            <a:xfrm>
              <a:off x="2147" y="0"/>
              <a:ext cx="7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a:spcBef>
                  <a:spcPct val="0"/>
                </a:spcBef>
                <a:buClrTx/>
                <a:buSzTx/>
                <a:buFontTx/>
                <a:buNone/>
              </a:pPr>
              <a:r>
                <a:rPr kumimoji="0" lang="zh-CN" altLang="en-US" sz="2000">
                  <a:latin typeface="Arial" panose="020B0604020202020204" pitchFamily="34" charset="0"/>
                  <a:ea typeface="宋体" panose="02010600030101010101" pitchFamily="2" charset="-122"/>
                </a:rPr>
                <a:t>分组丢弃</a:t>
              </a:r>
              <a:endParaRPr kumimoji="0" lang="en-US" altLang="zh-CN" sz="2000">
                <a:latin typeface="Arial" panose="020B0604020202020204" pitchFamily="34" charset="0"/>
                <a:ea typeface="宋体" panose="02010600030101010101" pitchFamily="2" charset="-122"/>
              </a:endParaRPr>
            </a:p>
          </p:txBody>
        </p:sp>
        <p:sp>
          <p:nvSpPr>
            <p:cNvPr id="51228" name="Line 28"/>
            <p:cNvSpPr>
              <a:spLocks noChangeShapeType="1"/>
            </p:cNvSpPr>
            <p:nvPr/>
          </p:nvSpPr>
          <p:spPr bwMode="auto">
            <a:xfrm flipH="1">
              <a:off x="1820" y="192"/>
              <a:ext cx="336"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143250" y="3357563"/>
            <a:ext cx="2143125" cy="2500312"/>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endParaRPr lang="zh-CN" altLang="en-US"/>
          </a:p>
        </p:txBody>
      </p:sp>
      <p:sp>
        <p:nvSpPr>
          <p:cNvPr id="24" name="矩形 23"/>
          <p:cNvSpPr/>
          <p:nvPr/>
        </p:nvSpPr>
        <p:spPr>
          <a:xfrm>
            <a:off x="3143250" y="3357563"/>
            <a:ext cx="714375" cy="2500312"/>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defRPr/>
            </a:pPr>
            <a:endParaRPr lang="zh-CN" altLang="en-US"/>
          </a:p>
        </p:txBody>
      </p:sp>
      <p:sp>
        <p:nvSpPr>
          <p:cNvPr id="52228" name="Rectangle 2"/>
          <p:cNvSpPr>
            <a:spLocks noGrp="1" noChangeArrowheads="1"/>
          </p:cNvSpPr>
          <p:nvPr>
            <p:ph type="title"/>
          </p:nvPr>
        </p:nvSpPr>
        <p:spPr/>
        <p:txBody>
          <a:bodyPr/>
          <a:lstStyle/>
          <a:p>
            <a:pPr eaLnBrk="1" hangingPunct="1"/>
            <a:r>
              <a:rPr lang="zh-CN" altLang="en-US" smtClean="0"/>
              <a:t>拥塞控制和避免</a:t>
            </a:r>
            <a:endParaRPr lang="en-US" altLang="zh-CN" smtClean="0"/>
          </a:p>
        </p:txBody>
      </p:sp>
      <p:sp>
        <p:nvSpPr>
          <p:cNvPr id="52229" name="Rectangle 3"/>
          <p:cNvSpPr>
            <a:spLocks noGrp="1" noChangeArrowheads="1"/>
          </p:cNvSpPr>
          <p:nvPr>
            <p:ph type="body" idx="1"/>
          </p:nvPr>
        </p:nvSpPr>
        <p:spPr>
          <a:xfrm>
            <a:off x="428625" y="1125538"/>
            <a:ext cx="8715375" cy="5327650"/>
          </a:xfrm>
        </p:spPr>
        <p:txBody>
          <a:bodyPr/>
          <a:lstStyle/>
          <a:p>
            <a:pPr eaLnBrk="1" hangingPunct="1"/>
            <a:r>
              <a:rPr lang="zh-CN" altLang="en-US" sz="2400" smtClean="0"/>
              <a:t>增加路由器的缓存无法避免拥塞</a:t>
            </a:r>
            <a:endParaRPr lang="en-US" altLang="zh-CN" sz="2400" smtClean="0"/>
          </a:p>
          <a:p>
            <a:pPr eaLnBrk="1" hangingPunct="1"/>
            <a:r>
              <a:rPr lang="zh-CN" altLang="en-US" sz="2400" smtClean="0"/>
              <a:t>避免拥塞的方式</a:t>
            </a:r>
            <a:endParaRPr lang="en-US" altLang="zh-CN" sz="2400" smtClean="0"/>
          </a:p>
          <a:p>
            <a:pPr lvl="1" eaLnBrk="1" hangingPunct="1"/>
            <a:r>
              <a:rPr lang="zh-CN" altLang="en-US" sz="2000" smtClean="0"/>
              <a:t>源端减少负载</a:t>
            </a:r>
            <a:r>
              <a:rPr lang="en-US" altLang="zh-CN" sz="2000" smtClean="0"/>
              <a:t> – </a:t>
            </a:r>
            <a:r>
              <a:rPr lang="zh-CN" altLang="en-US" sz="2000" smtClean="0"/>
              <a:t>短期</a:t>
            </a:r>
            <a:endParaRPr lang="en-US" altLang="zh-CN" sz="2000" smtClean="0"/>
          </a:p>
          <a:p>
            <a:pPr lvl="1" eaLnBrk="1" hangingPunct="1"/>
            <a:r>
              <a:rPr lang="zh-CN" altLang="en-US" sz="2000" smtClean="0"/>
              <a:t>流量工程</a:t>
            </a:r>
            <a:r>
              <a:rPr lang="en-US" altLang="zh-CN" sz="2000" smtClean="0"/>
              <a:t> – </a:t>
            </a:r>
            <a:r>
              <a:rPr lang="zh-CN" altLang="en-US" sz="2000" smtClean="0"/>
              <a:t>中长期</a:t>
            </a:r>
            <a:endParaRPr lang="en-US" altLang="zh-CN" sz="2000" smtClean="0"/>
          </a:p>
          <a:p>
            <a:pPr lvl="1" eaLnBrk="1" hangingPunct="1"/>
            <a:r>
              <a:rPr lang="zh-CN" altLang="en-US" sz="2000" smtClean="0"/>
              <a:t>不断增加链路的容量</a:t>
            </a:r>
            <a:r>
              <a:rPr lang="en-US" altLang="zh-CN" sz="2000" smtClean="0"/>
              <a:t> – </a:t>
            </a:r>
            <a:r>
              <a:rPr lang="zh-CN" altLang="en-US" sz="2000" smtClean="0"/>
              <a:t>长期</a:t>
            </a:r>
            <a:endParaRPr lang="en-US" altLang="zh-CN" sz="2000" smtClean="0"/>
          </a:p>
        </p:txBody>
      </p:sp>
      <p:grpSp>
        <p:nvGrpSpPr>
          <p:cNvPr id="52230" name="Group 4"/>
          <p:cNvGrpSpPr>
            <a:grpSpLocks/>
          </p:cNvGrpSpPr>
          <p:nvPr/>
        </p:nvGrpSpPr>
        <p:grpSpPr bwMode="auto">
          <a:xfrm>
            <a:off x="2713038" y="3357563"/>
            <a:ext cx="4294187" cy="2706687"/>
            <a:chOff x="-1" y="0"/>
            <a:chExt cx="2615" cy="1638"/>
          </a:xfrm>
        </p:grpSpPr>
        <p:sp>
          <p:nvSpPr>
            <p:cNvPr id="52235" name="Line 5"/>
            <p:cNvSpPr>
              <a:spLocks noChangeShapeType="1"/>
            </p:cNvSpPr>
            <p:nvPr/>
          </p:nvSpPr>
          <p:spPr bwMode="auto">
            <a:xfrm flipH="1" flipV="1">
              <a:off x="246" y="200"/>
              <a:ext cx="0" cy="1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sp>
          <p:nvSpPr>
            <p:cNvPr id="52236" name="Line 6"/>
            <p:cNvSpPr>
              <a:spLocks noChangeShapeType="1"/>
            </p:cNvSpPr>
            <p:nvPr/>
          </p:nvSpPr>
          <p:spPr bwMode="auto">
            <a:xfrm>
              <a:off x="246" y="1400"/>
              <a:ext cx="196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sp>
          <p:nvSpPr>
            <p:cNvPr id="52237" name="未知"/>
            <p:cNvSpPr>
              <a:spLocks/>
            </p:cNvSpPr>
            <p:nvPr/>
          </p:nvSpPr>
          <p:spPr bwMode="auto">
            <a:xfrm>
              <a:off x="246" y="296"/>
              <a:ext cx="1584" cy="1116"/>
            </a:xfrm>
            <a:custGeom>
              <a:avLst/>
              <a:gdLst>
                <a:gd name="T0" fmla="*/ 0 w 1584"/>
                <a:gd name="T1" fmla="*/ 273 h 1212"/>
                <a:gd name="T2" fmla="*/ 0 w 1584"/>
                <a:gd name="T3" fmla="*/ 265 h 1212"/>
                <a:gd name="T4" fmla="*/ 96 w 1584"/>
                <a:gd name="T5" fmla="*/ 173 h 1212"/>
                <a:gd name="T6" fmla="*/ 240 w 1584"/>
                <a:gd name="T7" fmla="*/ 110 h 1212"/>
                <a:gd name="T8" fmla="*/ 480 w 1584"/>
                <a:gd name="T9" fmla="*/ 43 h 1212"/>
                <a:gd name="T10" fmla="*/ 816 w 1584"/>
                <a:gd name="T11" fmla="*/ 11 h 1212"/>
                <a:gd name="T12" fmla="*/ 1104 w 1584"/>
                <a:gd name="T13" fmla="*/ 0 h 1212"/>
                <a:gd name="T14" fmla="*/ 1344 w 1584"/>
                <a:gd name="T15" fmla="*/ 0 h 1212"/>
                <a:gd name="T16" fmla="*/ 1392 w 1584"/>
                <a:gd name="T17" fmla="*/ 110 h 1212"/>
                <a:gd name="T18" fmla="*/ 1488 w 1584"/>
                <a:gd name="T19" fmla="*/ 228 h 1212"/>
                <a:gd name="T20" fmla="*/ 1536 w 1584"/>
                <a:gd name="T21" fmla="*/ 262 h 1212"/>
                <a:gd name="T22" fmla="*/ 1584 w 1584"/>
                <a:gd name="T23" fmla="*/ 272 h 12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84"/>
                <a:gd name="T37" fmla="*/ 0 h 1212"/>
                <a:gd name="T38" fmla="*/ 1584 w 1584"/>
                <a:gd name="T39" fmla="*/ 1212 h 12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84" h="1212">
                  <a:moveTo>
                    <a:pt x="0" y="1212"/>
                  </a:moveTo>
                  <a:cubicBezTo>
                    <a:pt x="0" y="1198"/>
                    <a:pt x="0" y="1184"/>
                    <a:pt x="0" y="1170"/>
                  </a:cubicBezTo>
                  <a:lnTo>
                    <a:pt x="96" y="768"/>
                  </a:lnTo>
                  <a:lnTo>
                    <a:pt x="240" y="480"/>
                  </a:lnTo>
                  <a:lnTo>
                    <a:pt x="480" y="192"/>
                  </a:lnTo>
                  <a:lnTo>
                    <a:pt x="816" y="48"/>
                  </a:lnTo>
                  <a:lnTo>
                    <a:pt x="1104" y="0"/>
                  </a:lnTo>
                  <a:lnTo>
                    <a:pt x="1344" y="0"/>
                  </a:lnTo>
                  <a:lnTo>
                    <a:pt x="1392" y="480"/>
                  </a:lnTo>
                  <a:lnTo>
                    <a:pt x="1488" y="1008"/>
                  </a:lnTo>
                  <a:lnTo>
                    <a:pt x="1536" y="1152"/>
                  </a:lnTo>
                  <a:lnTo>
                    <a:pt x="1584" y="1200"/>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p>
              <a:endParaRPr lang="zh-CN" altLang="en-US"/>
            </a:p>
          </p:txBody>
        </p:sp>
        <p:sp>
          <p:nvSpPr>
            <p:cNvPr id="52238" name="Line 8"/>
            <p:cNvSpPr>
              <a:spLocks noChangeShapeType="1"/>
            </p:cNvSpPr>
            <p:nvPr/>
          </p:nvSpPr>
          <p:spPr bwMode="auto">
            <a:xfrm>
              <a:off x="1590" y="200"/>
              <a:ext cx="0" cy="129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sp>
          <p:nvSpPr>
            <p:cNvPr id="52239" name="Line 9"/>
            <p:cNvSpPr>
              <a:spLocks noChangeShapeType="1"/>
            </p:cNvSpPr>
            <p:nvPr/>
          </p:nvSpPr>
          <p:spPr bwMode="auto">
            <a:xfrm>
              <a:off x="726" y="200"/>
              <a:ext cx="0" cy="129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sp>
          <p:nvSpPr>
            <p:cNvPr id="52240" name="Line 10"/>
            <p:cNvSpPr>
              <a:spLocks noChangeShapeType="1"/>
            </p:cNvSpPr>
            <p:nvPr/>
          </p:nvSpPr>
          <p:spPr bwMode="auto">
            <a:xfrm>
              <a:off x="726" y="296"/>
              <a:ext cx="864"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sp>
          <p:nvSpPr>
            <p:cNvPr id="52241" name="Text Box 11"/>
            <p:cNvSpPr txBox="1">
              <a:spLocks noChangeArrowheads="1"/>
            </p:cNvSpPr>
            <p:nvPr/>
          </p:nvSpPr>
          <p:spPr bwMode="auto">
            <a:xfrm>
              <a:off x="1741" y="1400"/>
              <a:ext cx="455"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a:spcBef>
                  <a:spcPct val="0"/>
                </a:spcBef>
                <a:buClrTx/>
                <a:buSzTx/>
                <a:buFontTx/>
                <a:buNone/>
              </a:pPr>
              <a:r>
                <a:rPr kumimoji="0" lang="en-US" altLang="zh-CN" sz="2000">
                  <a:latin typeface="Arial" panose="020B0604020202020204" pitchFamily="34" charset="0"/>
                  <a:ea typeface="宋体" panose="02010600030101010101" pitchFamily="2" charset="-122"/>
                </a:rPr>
                <a:t>Load</a:t>
              </a:r>
            </a:p>
          </p:txBody>
        </p:sp>
        <p:sp>
          <p:nvSpPr>
            <p:cNvPr id="52242" name="Text Box 12"/>
            <p:cNvSpPr txBox="1">
              <a:spLocks noChangeArrowheads="1"/>
            </p:cNvSpPr>
            <p:nvPr/>
          </p:nvSpPr>
          <p:spPr bwMode="auto">
            <a:xfrm rot="-5400000">
              <a:off x="-168" y="210"/>
              <a:ext cx="57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a:spcBef>
                  <a:spcPct val="0"/>
                </a:spcBef>
                <a:buClrTx/>
                <a:buSzTx/>
                <a:buFontTx/>
                <a:buNone/>
              </a:pPr>
              <a:r>
                <a:rPr kumimoji="0" lang="zh-CN" altLang="en-US" sz="2000">
                  <a:latin typeface="Arial" panose="020B0604020202020204" pitchFamily="34" charset="0"/>
                  <a:ea typeface="宋体" panose="02010600030101010101" pitchFamily="2" charset="-122"/>
                </a:rPr>
                <a:t>吞吐量</a:t>
              </a:r>
              <a:endParaRPr kumimoji="0" lang="en-US" altLang="zh-CN" sz="2000">
                <a:latin typeface="Arial" panose="020B0604020202020204" pitchFamily="34" charset="0"/>
                <a:ea typeface="宋体" panose="02010600030101010101" pitchFamily="2" charset="-122"/>
              </a:endParaRPr>
            </a:p>
          </p:txBody>
        </p:sp>
        <p:sp>
          <p:nvSpPr>
            <p:cNvPr id="52243" name="Text Box 13"/>
            <p:cNvSpPr txBox="1">
              <a:spLocks noChangeArrowheads="1"/>
            </p:cNvSpPr>
            <p:nvPr/>
          </p:nvSpPr>
          <p:spPr bwMode="auto">
            <a:xfrm>
              <a:off x="465" y="0"/>
              <a:ext cx="446"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a:spcBef>
                  <a:spcPct val="0"/>
                </a:spcBef>
                <a:buClrTx/>
                <a:buSzTx/>
                <a:buFontTx/>
                <a:buNone/>
              </a:pPr>
              <a:r>
                <a:rPr kumimoji="0" lang="en-US" altLang="zh-CN" sz="2000">
                  <a:latin typeface="Arial" panose="020B0604020202020204" pitchFamily="34" charset="0"/>
                  <a:ea typeface="宋体" panose="02010600030101010101" pitchFamily="2" charset="-122"/>
                </a:rPr>
                <a:t>knee</a:t>
              </a:r>
            </a:p>
          </p:txBody>
        </p:sp>
        <p:sp>
          <p:nvSpPr>
            <p:cNvPr id="52244" name="Text Box 14"/>
            <p:cNvSpPr txBox="1">
              <a:spLocks noChangeArrowheads="1"/>
            </p:cNvSpPr>
            <p:nvPr/>
          </p:nvSpPr>
          <p:spPr bwMode="auto">
            <a:xfrm>
              <a:off x="1429" y="0"/>
              <a:ext cx="342"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a:spcBef>
                  <a:spcPct val="0"/>
                </a:spcBef>
                <a:buClrTx/>
                <a:buSzTx/>
                <a:buFontTx/>
                <a:buNone/>
              </a:pPr>
              <a:r>
                <a:rPr kumimoji="0" lang="en-US" altLang="zh-CN" sz="2000">
                  <a:latin typeface="Arial" panose="020B0604020202020204" pitchFamily="34" charset="0"/>
                  <a:ea typeface="宋体" panose="02010600030101010101" pitchFamily="2" charset="-122"/>
                </a:rPr>
                <a:t>cliff</a:t>
              </a:r>
            </a:p>
          </p:txBody>
        </p:sp>
        <p:sp>
          <p:nvSpPr>
            <p:cNvPr id="52245" name="Text Box 15"/>
            <p:cNvSpPr txBox="1">
              <a:spLocks noChangeArrowheads="1"/>
            </p:cNvSpPr>
            <p:nvPr/>
          </p:nvSpPr>
          <p:spPr bwMode="auto">
            <a:xfrm>
              <a:off x="1878" y="711"/>
              <a:ext cx="736"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a:spcBef>
                  <a:spcPct val="0"/>
                </a:spcBef>
                <a:buClrTx/>
                <a:buSzTx/>
                <a:buFontTx/>
                <a:buNone/>
              </a:pPr>
              <a:r>
                <a:rPr kumimoji="0" lang="zh-CN" altLang="en-US" sz="2000">
                  <a:latin typeface="Arial" panose="020B0604020202020204" pitchFamily="34" charset="0"/>
                  <a:ea typeface="宋体" panose="02010600030101010101" pitchFamily="2" charset="-122"/>
                </a:rPr>
                <a:t>拥塞崩溃</a:t>
              </a:r>
              <a:endParaRPr kumimoji="0" lang="en-US" altLang="zh-CN" sz="2000">
                <a:latin typeface="Arial" panose="020B0604020202020204" pitchFamily="34" charset="0"/>
                <a:ea typeface="宋体" panose="02010600030101010101" pitchFamily="2" charset="-122"/>
              </a:endParaRPr>
            </a:p>
          </p:txBody>
        </p:sp>
        <p:sp>
          <p:nvSpPr>
            <p:cNvPr id="52246" name="Line 16"/>
            <p:cNvSpPr>
              <a:spLocks noChangeShapeType="1"/>
            </p:cNvSpPr>
            <p:nvPr/>
          </p:nvSpPr>
          <p:spPr bwMode="auto">
            <a:xfrm flipH="1">
              <a:off x="1815" y="976"/>
              <a:ext cx="384" cy="37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grpSp>
      <p:sp>
        <p:nvSpPr>
          <p:cNvPr id="21" name="TextBox 20"/>
          <p:cNvSpPr txBox="1">
            <a:spLocks noChangeArrowheads="1"/>
          </p:cNvSpPr>
          <p:nvPr/>
        </p:nvSpPr>
        <p:spPr bwMode="auto">
          <a:xfrm>
            <a:off x="4314825" y="6072188"/>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800" b="1">
                <a:solidFill>
                  <a:srgbClr val="0000FF"/>
                </a:solidFill>
                <a:latin typeface="Arial" panose="020B0604020202020204" pitchFamily="34" charset="0"/>
                <a:ea typeface="宋体" panose="02010600030101010101" pitchFamily="2" charset="-122"/>
              </a:rPr>
              <a:t>拥塞控制</a:t>
            </a:r>
          </a:p>
        </p:txBody>
      </p:sp>
      <p:cxnSp>
        <p:nvCxnSpPr>
          <p:cNvPr id="23" name="直接箭头连接符 22"/>
          <p:cNvCxnSpPr/>
          <p:nvPr/>
        </p:nvCxnSpPr>
        <p:spPr>
          <a:xfrm rot="16200000" flipV="1">
            <a:off x="4458493" y="5672932"/>
            <a:ext cx="512763" cy="28575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25" name="TextBox 24"/>
          <p:cNvSpPr txBox="1">
            <a:spLocks noChangeArrowheads="1"/>
          </p:cNvSpPr>
          <p:nvPr/>
        </p:nvSpPr>
        <p:spPr bwMode="auto">
          <a:xfrm>
            <a:off x="2528888" y="6072188"/>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800" b="1">
                <a:solidFill>
                  <a:srgbClr val="FF6600"/>
                </a:solidFill>
                <a:latin typeface="Arial" panose="020B0604020202020204" pitchFamily="34" charset="0"/>
                <a:ea typeface="宋体" panose="02010600030101010101" pitchFamily="2" charset="-122"/>
              </a:rPr>
              <a:t>拥塞避免</a:t>
            </a:r>
          </a:p>
        </p:txBody>
      </p:sp>
      <p:cxnSp>
        <p:nvCxnSpPr>
          <p:cNvPr id="26" name="直接箭头连接符 25"/>
          <p:cNvCxnSpPr/>
          <p:nvPr/>
        </p:nvCxnSpPr>
        <p:spPr>
          <a:xfrm rot="5400000" flipH="1" flipV="1">
            <a:off x="2994026" y="5649912"/>
            <a:ext cx="512762" cy="214313"/>
          </a:xfrm>
          <a:prstGeom prst="straightConnector1">
            <a:avLst/>
          </a:prstGeom>
          <a:ln>
            <a:solidFill>
              <a:srgbClr val="FF6600"/>
            </a:solidFill>
            <a:tailEnd type="arrow"/>
          </a:ln>
        </p:spPr>
        <p:style>
          <a:lnRef idx="3">
            <a:schemeClr val="accent4"/>
          </a:lnRef>
          <a:fillRef idx="0">
            <a:schemeClr val="accent4"/>
          </a:fillRef>
          <a:effectRef idx="2">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linds(horizontal)">
                                      <p:cBhvr>
                                        <p:cTn id="10" dur="500"/>
                                        <p:tgtEl>
                                          <p:spTgt spid="2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linds(horizontal)">
                                      <p:cBhvr>
                                        <p:cTn id="13" dur="500"/>
                                        <p:tgtEl>
                                          <p:spTgt spid="2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linds(horizontal)">
                                      <p:cBhvr>
                                        <p:cTn id="18" dur="500"/>
                                        <p:tgtEl>
                                          <p:spTgt spid="24"/>
                                        </p:tgtEl>
                                      </p:cBhvr>
                                    </p:animEffect>
                                  </p:childTnLst>
                                </p:cTn>
                              </p:par>
                              <p:par>
                                <p:cTn id="19" presetID="3" presetClass="entr" presetSubtype="1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linds(horizontal)">
                                      <p:cBhvr>
                                        <p:cTn id="21" dur="500"/>
                                        <p:tgtEl>
                                          <p:spTgt spid="2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blinds(horizontal)">
                                      <p:cBhvr>
                                        <p:cTn id="2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4" grpId="0" animBg="1"/>
      <p:bldP spid="21" grpId="0"/>
      <p:bldP spid="2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70D8C6DE-8243-45F5-A1F3-507EE32ECF1D}"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33</a:t>
            </a:fld>
            <a:r>
              <a:rPr kumimoji="0" lang="en-US" altLang="zh-CN" sz="1000" smtClean="0">
                <a:latin typeface="Arial" panose="020B0604020202020204" pitchFamily="34" charset="0"/>
                <a:ea typeface="宋体" panose="02010600030101010101" pitchFamily="2" charset="-122"/>
              </a:rPr>
              <a:t>-</a:t>
            </a:r>
          </a:p>
        </p:txBody>
      </p:sp>
      <p:sp>
        <p:nvSpPr>
          <p:cNvPr id="53251" name="Rectangle 2"/>
          <p:cNvSpPr>
            <a:spLocks noGrp="1" noChangeArrowheads="1"/>
          </p:cNvSpPr>
          <p:nvPr>
            <p:ph type="title"/>
          </p:nvPr>
        </p:nvSpPr>
        <p:spPr/>
        <p:txBody>
          <a:bodyPr/>
          <a:lstStyle/>
          <a:p>
            <a:pPr eaLnBrk="1" hangingPunct="1"/>
            <a:r>
              <a:rPr lang="en-US" altLang="zh-CN" smtClean="0"/>
              <a:t>TCP </a:t>
            </a:r>
            <a:r>
              <a:rPr lang="zh-CN" altLang="en-US" smtClean="0"/>
              <a:t>拥塞控制</a:t>
            </a:r>
            <a:endParaRPr lang="en-US" altLang="zh-CN" smtClean="0"/>
          </a:p>
        </p:txBody>
      </p:sp>
      <p:sp>
        <p:nvSpPr>
          <p:cNvPr id="53252" name="Rectangle 3"/>
          <p:cNvSpPr>
            <a:spLocks noGrp="1" noChangeArrowheads="1"/>
          </p:cNvSpPr>
          <p:nvPr>
            <p:ph type="body" idx="1"/>
          </p:nvPr>
        </p:nvSpPr>
        <p:spPr/>
        <p:txBody>
          <a:bodyPr/>
          <a:lstStyle/>
          <a:p>
            <a:pPr eaLnBrk="1" hangingPunct="1"/>
            <a:r>
              <a:rPr lang="zh-CN" altLang="zh-CN" sz="2600" smtClean="0"/>
              <a:t>TCP</a:t>
            </a:r>
            <a:r>
              <a:rPr lang="zh-CN" altLang="en-US" sz="2600" smtClean="0"/>
              <a:t>源端调整发送速率以避免网络过载</a:t>
            </a:r>
            <a:endParaRPr lang="zh-CN" altLang="zh-CN" sz="2600" smtClean="0"/>
          </a:p>
          <a:p>
            <a:pPr lvl="1" eaLnBrk="1" hangingPunct="1"/>
            <a:r>
              <a:rPr lang="zh-CN" altLang="en-US" smtClean="0"/>
              <a:t>考虑网络的可用容量</a:t>
            </a:r>
            <a:endParaRPr lang="zh-CN" altLang="zh-CN" smtClean="0"/>
          </a:p>
          <a:p>
            <a:pPr eaLnBrk="1" hangingPunct="1"/>
            <a:endParaRPr lang="zh-CN" altLang="zh-CN" sz="2600" smtClean="0"/>
          </a:p>
          <a:p>
            <a:pPr eaLnBrk="1" hangingPunct="1"/>
            <a:r>
              <a:rPr lang="zh-CN" altLang="en-US" sz="2600" smtClean="0"/>
              <a:t>两个基本问题</a:t>
            </a:r>
            <a:endParaRPr lang="zh-CN" altLang="zh-CN" sz="2600" smtClean="0"/>
          </a:p>
          <a:p>
            <a:pPr lvl="1" eaLnBrk="1" hangingPunct="1"/>
            <a:r>
              <a:rPr lang="zh-CN" altLang="en-US" smtClean="0"/>
              <a:t>如何察觉网络拥塞</a:t>
            </a:r>
            <a:r>
              <a:rPr lang="en-US" altLang="zh-CN" smtClean="0"/>
              <a:t>?</a:t>
            </a:r>
          </a:p>
          <a:p>
            <a:pPr lvl="2" eaLnBrk="1" hangingPunct="1"/>
            <a:r>
              <a:rPr lang="zh-CN" altLang="en-US" sz="2600" smtClean="0"/>
              <a:t>以超时作为网络拥塞的标志</a:t>
            </a:r>
            <a:endParaRPr lang="en-US" altLang="zh-CN" sz="2600" smtClean="0"/>
          </a:p>
          <a:p>
            <a:pPr lvl="1" eaLnBrk="1" hangingPunct="1"/>
            <a:r>
              <a:rPr lang="zh-CN" altLang="en-US" smtClean="0"/>
              <a:t>如何调整发送速率</a:t>
            </a:r>
            <a:r>
              <a:rPr lang="en-US" altLang="zh-CN" smtClean="0"/>
              <a:t>?</a:t>
            </a:r>
            <a:endParaRPr lang="zh-CN" altLang="zh-CN" smtClean="0"/>
          </a:p>
          <a:p>
            <a:pPr lvl="2" eaLnBrk="1" hangingPunct="1"/>
            <a:r>
              <a:rPr lang="en-US" altLang="zh-CN" sz="2600" smtClean="0"/>
              <a:t>TCP</a:t>
            </a:r>
            <a:r>
              <a:rPr lang="zh-CN" altLang="en-US" sz="2600" smtClean="0"/>
              <a:t>维护一个</a:t>
            </a:r>
            <a:r>
              <a:rPr lang="en-US" altLang="zh-CN" sz="2600" smtClean="0">
                <a:solidFill>
                  <a:srgbClr val="0000CC"/>
                </a:solidFill>
              </a:rPr>
              <a:t>CongestionWindow</a:t>
            </a:r>
            <a:r>
              <a:rPr lang="en-US" altLang="zh-CN" sz="2600" smtClean="0"/>
              <a:t> </a:t>
            </a:r>
            <a:r>
              <a:rPr lang="zh-CN" altLang="en-US" sz="2600" smtClean="0"/>
              <a:t>变量</a:t>
            </a:r>
          </a:p>
          <a:p>
            <a:pPr eaLnBrk="1" hangingPunct="1"/>
            <a:endParaRPr lang="zh-CN" altLang="zh-CN" sz="2600" smtClean="0"/>
          </a:p>
          <a:p>
            <a:pPr eaLnBrk="1" hangingPunct="1">
              <a:lnSpc>
                <a:spcPct val="80000"/>
              </a:lnSpc>
            </a:pPr>
            <a:endParaRPr lang="zh-CN" altLang="zh-CN" sz="260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4"/>
          <p:cNvSpPr>
            <a:spLocks noGrp="1" noChangeArrowheads="1"/>
          </p:cNvSpPr>
          <p:nvPr>
            <p:ph type="title"/>
          </p:nvPr>
        </p:nvSpPr>
        <p:spPr/>
        <p:txBody>
          <a:bodyPr/>
          <a:lstStyle/>
          <a:p>
            <a:pPr eaLnBrk="1" hangingPunct="1"/>
            <a:r>
              <a:rPr lang="en-US" altLang="zh-CN" smtClean="0">
                <a:ea typeface="MS PGothic" panose="020B0600070205080204" pitchFamily="34" charset="-128"/>
              </a:rPr>
              <a:t>TCP</a:t>
            </a:r>
            <a:r>
              <a:rPr lang="zh-CN" altLang="en-US" smtClean="0"/>
              <a:t>拥塞窗口</a:t>
            </a:r>
            <a:endParaRPr lang="en-US" altLang="zh-CN" smtClean="0">
              <a:ea typeface="MS PGothic" panose="020B0600070205080204" pitchFamily="34" charset="-128"/>
            </a:endParaRPr>
          </a:p>
        </p:txBody>
      </p:sp>
      <p:sp>
        <p:nvSpPr>
          <p:cNvPr id="54275" name="Rectangle 5"/>
          <p:cNvSpPr>
            <a:spLocks noGrp="1" noChangeArrowheads="1"/>
          </p:cNvSpPr>
          <p:nvPr>
            <p:ph idx="1"/>
          </p:nvPr>
        </p:nvSpPr>
        <p:spPr/>
        <p:txBody>
          <a:bodyPr/>
          <a:lstStyle/>
          <a:p>
            <a:pPr eaLnBrk="1" hangingPunct="1">
              <a:lnSpc>
                <a:spcPct val="90000"/>
              </a:lnSpc>
            </a:pPr>
            <a:r>
              <a:rPr lang="zh-CN" altLang="en-US" smtClean="0"/>
              <a:t>每一个</a:t>
            </a:r>
            <a:r>
              <a:rPr lang="en-US" altLang="zh-CN" smtClean="0"/>
              <a:t>TCP</a:t>
            </a:r>
            <a:r>
              <a:rPr lang="zh-CN" altLang="en-US" smtClean="0"/>
              <a:t>的发送方维护一个拥塞窗口</a:t>
            </a:r>
            <a:endParaRPr lang="en-US" altLang="zh-CN" smtClean="0"/>
          </a:p>
          <a:p>
            <a:pPr lvl="1" eaLnBrk="1" hangingPunct="1">
              <a:lnSpc>
                <a:spcPct val="90000"/>
              </a:lnSpc>
              <a:spcAft>
                <a:spcPts val="2400"/>
              </a:spcAft>
            </a:pPr>
            <a:r>
              <a:rPr lang="zh-CN" altLang="en-US" smtClean="0"/>
              <a:t>给定时间内允许传送的最大数据量</a:t>
            </a:r>
            <a:r>
              <a:rPr lang="en-US" altLang="zh-CN" smtClean="0"/>
              <a:t> (</a:t>
            </a:r>
            <a:r>
              <a:rPr lang="zh-CN" altLang="en-US" smtClean="0"/>
              <a:t>未确认的</a:t>
            </a:r>
            <a:r>
              <a:rPr lang="en-US" altLang="zh-CN" smtClean="0"/>
              <a:t>)</a:t>
            </a:r>
            <a:endParaRPr lang="en-US" altLang="zh-CN" sz="1200" smtClean="0"/>
          </a:p>
          <a:p>
            <a:pPr eaLnBrk="1" hangingPunct="1">
              <a:lnSpc>
                <a:spcPct val="90000"/>
              </a:lnSpc>
            </a:pPr>
            <a:r>
              <a:rPr lang="zh-CN" altLang="en-US" smtClean="0"/>
              <a:t>自适应拥塞窗口</a:t>
            </a:r>
            <a:endParaRPr lang="en-US" altLang="zh-CN" smtClean="0"/>
          </a:p>
          <a:p>
            <a:pPr lvl="1" eaLnBrk="1" hangingPunct="1">
              <a:lnSpc>
                <a:spcPct val="90000"/>
              </a:lnSpc>
            </a:pPr>
            <a:r>
              <a:rPr lang="zh-CN" altLang="en-US" smtClean="0">
                <a:solidFill>
                  <a:srgbClr val="0000FF"/>
                </a:solidFill>
              </a:rPr>
              <a:t>分组丢失时减少</a:t>
            </a:r>
            <a:r>
              <a:rPr lang="en-US" altLang="zh-CN" smtClean="0"/>
              <a:t>: </a:t>
            </a:r>
            <a:r>
              <a:rPr lang="zh-CN" altLang="en-US" smtClean="0"/>
              <a:t>退让</a:t>
            </a:r>
            <a:endParaRPr lang="en-US" altLang="zh-CN" smtClean="0"/>
          </a:p>
          <a:p>
            <a:pPr lvl="1" eaLnBrk="1" hangingPunct="1">
              <a:lnSpc>
                <a:spcPct val="90000"/>
              </a:lnSpc>
            </a:pPr>
            <a:r>
              <a:rPr lang="zh-CN" altLang="en-US" smtClean="0">
                <a:solidFill>
                  <a:srgbClr val="0000FF"/>
                </a:solidFill>
              </a:rPr>
              <a:t>成功传送时增加</a:t>
            </a:r>
            <a:r>
              <a:rPr lang="en-US" altLang="zh-CN" smtClean="0"/>
              <a:t>: </a:t>
            </a:r>
            <a:r>
              <a:rPr lang="zh-CN" altLang="en-US" smtClean="0"/>
              <a:t>乐观的探索</a:t>
            </a:r>
            <a:endParaRPr lang="en-US" altLang="zh-CN" smtClean="0"/>
          </a:p>
          <a:p>
            <a:pPr lvl="1" eaLnBrk="1" hangingPunct="1">
              <a:lnSpc>
                <a:spcPct val="90000"/>
              </a:lnSpc>
              <a:spcAft>
                <a:spcPts val="2400"/>
              </a:spcAft>
            </a:pPr>
            <a:r>
              <a:rPr lang="zh-CN" altLang="en-US" smtClean="0"/>
              <a:t>总是努力找到合适的传送速率</a:t>
            </a:r>
            <a:endParaRPr lang="en-US" altLang="zh-CN" sz="1200" smtClean="0"/>
          </a:p>
          <a:p>
            <a:pPr eaLnBrk="1" hangingPunct="1">
              <a:lnSpc>
                <a:spcPct val="90000"/>
              </a:lnSpc>
            </a:pPr>
            <a:r>
              <a:rPr lang="en-US" altLang="zh-CN" smtClean="0"/>
              <a:t>Tradeoff</a:t>
            </a:r>
          </a:p>
          <a:p>
            <a:pPr lvl="1" eaLnBrk="1" hangingPunct="1">
              <a:lnSpc>
                <a:spcPct val="90000"/>
              </a:lnSpc>
            </a:pPr>
            <a:r>
              <a:rPr lang="zh-CN" altLang="en-US" smtClean="0">
                <a:solidFill>
                  <a:srgbClr val="0000FF"/>
                </a:solidFill>
              </a:rPr>
              <a:t>优点</a:t>
            </a:r>
            <a:r>
              <a:rPr lang="en-US" altLang="zh-CN" smtClean="0">
                <a:solidFill>
                  <a:srgbClr val="0000FF"/>
                </a:solidFill>
              </a:rPr>
              <a:t>:  </a:t>
            </a:r>
            <a:r>
              <a:rPr lang="zh-CN" altLang="en-US" smtClean="0"/>
              <a:t>不需要专门的网络反馈机制</a:t>
            </a:r>
            <a:endParaRPr lang="en-US" altLang="zh-CN" smtClean="0"/>
          </a:p>
          <a:p>
            <a:pPr lvl="1" eaLnBrk="1" hangingPunct="1">
              <a:lnSpc>
                <a:spcPct val="90000"/>
              </a:lnSpc>
            </a:pPr>
            <a:r>
              <a:rPr lang="zh-CN" altLang="en-US" smtClean="0">
                <a:solidFill>
                  <a:srgbClr val="0000FF"/>
                </a:solidFill>
              </a:rPr>
              <a:t>缺点</a:t>
            </a:r>
            <a:r>
              <a:rPr lang="en-US" altLang="zh-CN" smtClean="0">
                <a:solidFill>
                  <a:srgbClr val="0000FF"/>
                </a:solidFill>
              </a:rPr>
              <a:t>:  </a:t>
            </a:r>
            <a:r>
              <a:rPr lang="zh-CN" altLang="en-US" smtClean="0"/>
              <a:t>持续在</a:t>
            </a:r>
            <a:r>
              <a:rPr lang="en-US" altLang="zh-CN" smtClean="0"/>
              <a:t>“</a:t>
            </a:r>
            <a:r>
              <a:rPr lang="zh-CN" altLang="en-US" smtClean="0"/>
              <a:t>合适</a:t>
            </a:r>
            <a:r>
              <a:rPr lang="en-US" altLang="zh-CN" smtClean="0"/>
              <a:t>”</a:t>
            </a:r>
            <a:r>
              <a:rPr lang="zh-CN" altLang="en-US" smtClean="0"/>
              <a:t>的速率上下波动</a:t>
            </a:r>
            <a:endParaRPr lang="en-US" altLang="zh-CN" smtClean="0"/>
          </a:p>
        </p:txBody>
      </p:sp>
      <p:sp>
        <p:nvSpPr>
          <p:cNvPr id="54276" name="Slide Number Placeholder 3"/>
          <p:cNvSpPr>
            <a:spLocks noGrp="1"/>
          </p:cNvSpPr>
          <p:nvPr>
            <p:ph type="sldNum" sz="quarter" idx="11"/>
          </p:nvPr>
        </p:nvSpPr>
        <p:spPr>
          <a:xfrm>
            <a:off x="7010400" y="-60325"/>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fld id="{B026DFA3-6ED6-4F32-9874-51DBBB94A7A8}" type="slidenum">
              <a:rPr kumimoji="0" lang="en-US" altLang="zh-CN" sz="1000" smtClean="0">
                <a:latin typeface="Arial" panose="020B0604020202020204" pitchFamily="34" charset="0"/>
                <a:ea typeface="宋体" panose="02010600030101010101" pitchFamily="2" charset="-122"/>
              </a:rPr>
              <a:pPr>
                <a:spcBef>
                  <a:spcPct val="0"/>
                </a:spcBef>
                <a:buClrTx/>
                <a:buSzTx/>
                <a:buFontTx/>
                <a:buNone/>
              </a:pPr>
              <a:t>34</a:t>
            </a:fld>
            <a:endParaRPr kumimoji="0" lang="en-US" altLang="zh-CN" sz="1000" smtClean="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sz="3200" dirty="0" smtClean="0"/>
              <a:t>接收窗口 </a:t>
            </a:r>
            <a:r>
              <a:rPr lang="en-US" altLang="zh-CN" sz="3200" dirty="0" smtClean="0"/>
              <a:t>vs </a:t>
            </a:r>
            <a:r>
              <a:rPr lang="zh-CN" altLang="en-US" sz="3200" dirty="0" smtClean="0"/>
              <a:t>拥塞窗口</a:t>
            </a:r>
            <a:endParaRPr lang="en-US" altLang="zh-CN" sz="3200" dirty="0" smtClean="0"/>
          </a:p>
        </p:txBody>
      </p:sp>
      <p:sp>
        <p:nvSpPr>
          <p:cNvPr id="56323" name="Rectangle 3"/>
          <p:cNvSpPr>
            <a:spLocks noGrp="1" noChangeArrowheads="1"/>
          </p:cNvSpPr>
          <p:nvPr>
            <p:ph idx="1"/>
          </p:nvPr>
        </p:nvSpPr>
        <p:spPr/>
        <p:txBody>
          <a:bodyPr/>
          <a:lstStyle/>
          <a:p>
            <a:pPr eaLnBrk="1" hangingPunct="1"/>
            <a:r>
              <a:rPr lang="zh-CN" altLang="en-US" smtClean="0"/>
              <a:t>流量控制</a:t>
            </a:r>
            <a:endParaRPr lang="en-US" altLang="zh-CN" smtClean="0"/>
          </a:p>
          <a:p>
            <a:pPr lvl="1" eaLnBrk="1" hangingPunct="1"/>
            <a:r>
              <a:rPr lang="zh-CN" altLang="en-US" smtClean="0"/>
              <a:t>避免快速发送方使慢速接收方过载</a:t>
            </a:r>
            <a:endParaRPr lang="en-US" altLang="zh-CN" i="1" smtClean="0"/>
          </a:p>
          <a:p>
            <a:pPr eaLnBrk="1" hangingPunct="1"/>
            <a:r>
              <a:rPr lang="zh-CN" altLang="en-US" smtClean="0"/>
              <a:t>拥塞控制</a:t>
            </a:r>
            <a:endParaRPr lang="en-US" altLang="zh-CN" smtClean="0"/>
          </a:p>
          <a:p>
            <a:pPr lvl="1" eaLnBrk="1" hangingPunct="1"/>
            <a:r>
              <a:rPr lang="zh-CN" altLang="en-US" smtClean="0"/>
              <a:t>避免多个发送方使网络过载</a:t>
            </a:r>
            <a:endParaRPr lang="en-US" altLang="zh-CN" i="1" smtClean="0"/>
          </a:p>
          <a:p>
            <a:pPr lvl="1" eaLnBrk="1" hangingPunct="1">
              <a:buFont typeface="Arial" panose="020B0604020202020204" pitchFamily="34" charset="0"/>
              <a:buNone/>
            </a:pPr>
            <a:endParaRPr lang="en-US" altLang="zh-CN" sz="2000" i="1" smtClean="0"/>
          </a:p>
          <a:p>
            <a:pPr eaLnBrk="1" hangingPunct="1"/>
            <a:r>
              <a:rPr lang="zh-CN" altLang="en-US" smtClean="0"/>
              <a:t>不同的概念</a:t>
            </a:r>
            <a:r>
              <a:rPr lang="en-US" altLang="zh-CN" smtClean="0"/>
              <a:t>, </a:t>
            </a:r>
            <a:r>
              <a:rPr lang="zh-CN" altLang="en-US" smtClean="0"/>
              <a:t>但是采用类似的机制</a:t>
            </a:r>
            <a:endParaRPr lang="en-US" altLang="zh-CN" smtClean="0"/>
          </a:p>
          <a:p>
            <a:pPr lvl="1" eaLnBrk="1" hangingPunct="1"/>
            <a:r>
              <a:rPr lang="en-US" altLang="zh-CN" smtClean="0"/>
              <a:t>TCP </a:t>
            </a:r>
            <a:r>
              <a:rPr lang="zh-CN" altLang="en-US" smtClean="0"/>
              <a:t>流量控制</a:t>
            </a:r>
            <a:r>
              <a:rPr lang="en-US" altLang="zh-CN" smtClean="0"/>
              <a:t>:  </a:t>
            </a:r>
            <a:r>
              <a:rPr lang="zh-CN" altLang="en-US" smtClean="0"/>
              <a:t>接收窗口</a:t>
            </a:r>
            <a:endParaRPr lang="en-US" altLang="zh-CN" smtClean="0"/>
          </a:p>
          <a:p>
            <a:pPr lvl="1" eaLnBrk="1" hangingPunct="1"/>
            <a:r>
              <a:rPr lang="en-US" altLang="zh-CN" smtClean="0"/>
              <a:t>TCP </a:t>
            </a:r>
            <a:r>
              <a:rPr lang="zh-CN" altLang="en-US" smtClean="0"/>
              <a:t>拥塞控制</a:t>
            </a:r>
            <a:r>
              <a:rPr lang="en-US" altLang="zh-CN" smtClean="0"/>
              <a:t>:  </a:t>
            </a:r>
            <a:r>
              <a:rPr lang="zh-CN" altLang="en-US" smtClean="0"/>
              <a:t>拥塞窗口</a:t>
            </a:r>
            <a:endParaRPr lang="en-US" altLang="zh-CN" smtClean="0"/>
          </a:p>
          <a:p>
            <a:pPr lvl="1" eaLnBrk="1" hangingPunct="1"/>
            <a:r>
              <a:rPr lang="zh-CN" altLang="en-US" smtClean="0"/>
              <a:t>发送方</a:t>
            </a:r>
            <a:r>
              <a:rPr lang="en-US" altLang="zh-CN" smtClean="0"/>
              <a:t>TCP</a:t>
            </a:r>
            <a:r>
              <a:rPr lang="zh-CN" altLang="en-US" smtClean="0"/>
              <a:t>窗口</a:t>
            </a:r>
            <a:r>
              <a:rPr lang="en-US" altLang="zh-CN" smtClean="0"/>
              <a:t> = </a:t>
            </a:r>
          </a:p>
          <a:p>
            <a:pPr lvl="1" eaLnBrk="1" hangingPunct="1">
              <a:buFont typeface="Arial" panose="020B0604020202020204" pitchFamily="34" charset="0"/>
              <a:buNone/>
            </a:pPr>
            <a:r>
              <a:rPr lang="en-US" altLang="zh-CN" smtClean="0">
                <a:solidFill>
                  <a:srgbClr val="0000FF"/>
                </a:solidFill>
              </a:rPr>
              <a:t>		    min { </a:t>
            </a:r>
            <a:r>
              <a:rPr lang="zh-CN" altLang="en-US" smtClean="0">
                <a:solidFill>
                  <a:srgbClr val="0000FF"/>
                </a:solidFill>
              </a:rPr>
              <a:t>拥塞窗口</a:t>
            </a:r>
            <a:r>
              <a:rPr lang="en-US" altLang="zh-CN" smtClean="0">
                <a:solidFill>
                  <a:srgbClr val="0000FF"/>
                </a:solidFill>
              </a:rPr>
              <a:t>, </a:t>
            </a:r>
            <a:r>
              <a:rPr lang="zh-CN" altLang="en-US" smtClean="0">
                <a:solidFill>
                  <a:srgbClr val="0000FF"/>
                </a:solidFill>
              </a:rPr>
              <a:t>接收窗口</a:t>
            </a:r>
            <a:r>
              <a:rPr lang="en-US" altLang="zh-CN" smtClean="0">
                <a:solidFill>
                  <a:srgbClr val="0000FF"/>
                </a:solidFill>
              </a:rPr>
              <a:t> }</a:t>
            </a:r>
            <a:endParaRPr lang="en-US" altLang="zh-CN" i="1" smtClean="0">
              <a:solidFill>
                <a:srgbClr val="0000FF"/>
              </a:solidFill>
            </a:endParaRPr>
          </a:p>
        </p:txBody>
      </p:sp>
      <p:sp>
        <p:nvSpPr>
          <p:cNvPr id="56324" name="Slide Number Placeholder 3"/>
          <p:cNvSpPr>
            <a:spLocks noGrp="1"/>
          </p:cNvSpPr>
          <p:nvPr>
            <p:ph type="sldNum" sz="quarter" idx="11"/>
          </p:nvPr>
        </p:nvSpPr>
        <p:spPr>
          <a:xfrm>
            <a:off x="7010400" y="-60325"/>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fld id="{F113D787-6886-42DF-9469-C8BD92B4796D}" type="slidenum">
              <a:rPr kumimoji="0" lang="en-US" altLang="zh-CN" sz="1000" smtClean="0">
                <a:latin typeface="Arial" panose="020B0604020202020204" pitchFamily="34" charset="0"/>
                <a:ea typeface="宋体" panose="02010600030101010101" pitchFamily="2" charset="-122"/>
              </a:rPr>
              <a:pPr>
                <a:spcBef>
                  <a:spcPct val="0"/>
                </a:spcBef>
                <a:buClrTx/>
                <a:buSzTx/>
                <a:buFontTx/>
                <a:buNone/>
              </a:pPr>
              <a:t>35</a:t>
            </a:fld>
            <a:endParaRPr kumimoji="0" lang="en-US" altLang="zh-CN" sz="1000" smtClean="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3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66713" y="214313"/>
            <a:ext cx="7348537" cy="795337"/>
          </a:xfrm>
        </p:spPr>
        <p:txBody>
          <a:bodyPr/>
          <a:lstStyle/>
          <a:p>
            <a:pPr eaLnBrk="1" hangingPunct="1"/>
            <a:r>
              <a:rPr lang="zh-CN" altLang="en-US" sz="3600" smtClean="0"/>
              <a:t>累次增加</a:t>
            </a:r>
            <a:r>
              <a:rPr lang="en-US" altLang="zh-CN" sz="3600" smtClean="0"/>
              <a:t>/</a:t>
            </a:r>
            <a:r>
              <a:rPr lang="zh-CN" altLang="en-US" sz="3600" smtClean="0"/>
              <a:t>成倍减少</a:t>
            </a:r>
            <a:r>
              <a:rPr lang="en-US" altLang="zh-CN" sz="3600" smtClean="0"/>
              <a:t>(AIMD)</a:t>
            </a:r>
            <a:endParaRPr lang="en-US" altLang="zh-CN" sz="3600" smtClean="0">
              <a:ea typeface="MS PGothic" panose="020B0600070205080204" pitchFamily="34" charset="-128"/>
            </a:endParaRPr>
          </a:p>
        </p:txBody>
      </p:sp>
      <p:sp>
        <p:nvSpPr>
          <p:cNvPr id="58371" name="Rectangle 3"/>
          <p:cNvSpPr>
            <a:spLocks noGrp="1" noChangeArrowheads="1"/>
          </p:cNvSpPr>
          <p:nvPr>
            <p:ph idx="1"/>
          </p:nvPr>
        </p:nvSpPr>
        <p:spPr>
          <a:xfrm>
            <a:off x="285750" y="1123950"/>
            <a:ext cx="8686800" cy="5257800"/>
          </a:xfrm>
        </p:spPr>
        <p:txBody>
          <a:bodyPr/>
          <a:lstStyle/>
          <a:p>
            <a:pPr eaLnBrk="1" hangingPunct="1">
              <a:lnSpc>
                <a:spcPct val="90000"/>
              </a:lnSpc>
              <a:spcAft>
                <a:spcPts val="600"/>
              </a:spcAft>
            </a:pPr>
            <a:r>
              <a:rPr lang="zh-CN" altLang="en-US" sz="2400" smtClean="0"/>
              <a:t>如何自适应变化</a:t>
            </a:r>
            <a:r>
              <a:rPr lang="en-US" altLang="zh-CN" sz="2400" smtClean="0"/>
              <a:t>?</a:t>
            </a:r>
          </a:p>
          <a:p>
            <a:pPr lvl="1" eaLnBrk="1" hangingPunct="1">
              <a:lnSpc>
                <a:spcPct val="90000"/>
              </a:lnSpc>
              <a:spcAft>
                <a:spcPts val="600"/>
              </a:spcAft>
            </a:pPr>
            <a:r>
              <a:rPr lang="zh-CN" altLang="en-US" sz="2000" smtClean="0"/>
              <a:t>分组成功传送</a:t>
            </a:r>
            <a:r>
              <a:rPr lang="en-US" altLang="zh-CN" sz="2000" smtClean="0"/>
              <a:t>, </a:t>
            </a:r>
            <a:r>
              <a:rPr lang="zh-CN" altLang="en-US" sz="2000" smtClean="0"/>
              <a:t>将窗口大小加</a:t>
            </a:r>
            <a:r>
              <a:rPr lang="en-US" altLang="zh-CN" sz="2000" smtClean="0"/>
              <a:t>1</a:t>
            </a:r>
            <a:r>
              <a:rPr lang="zh-CN" altLang="en-US" sz="2000" smtClean="0"/>
              <a:t>，即多传输一个最大数据段大小</a:t>
            </a:r>
            <a:r>
              <a:rPr lang="en-US" altLang="zh-CN" sz="2000" smtClean="0"/>
              <a:t> (MSS)</a:t>
            </a:r>
            <a:r>
              <a:rPr lang="zh-CN" altLang="en-US" sz="2000" smtClean="0"/>
              <a:t>的数据</a:t>
            </a:r>
            <a:endParaRPr lang="en-US" altLang="zh-CN" sz="2000" smtClean="0"/>
          </a:p>
          <a:p>
            <a:pPr lvl="1" eaLnBrk="1" hangingPunct="1">
              <a:lnSpc>
                <a:spcPct val="90000"/>
              </a:lnSpc>
              <a:spcAft>
                <a:spcPts val="3000"/>
              </a:spcAft>
            </a:pPr>
            <a:r>
              <a:rPr lang="zh-CN" altLang="en-US" sz="2000" smtClean="0"/>
              <a:t>一旦分组丢失</a:t>
            </a:r>
            <a:r>
              <a:rPr lang="en-US" altLang="zh-CN" sz="2000" smtClean="0"/>
              <a:t>, </a:t>
            </a:r>
            <a:r>
              <a:rPr lang="zh-CN" altLang="en-US" sz="2000" smtClean="0"/>
              <a:t>则将拥塞窗口减半</a:t>
            </a:r>
            <a:endParaRPr lang="en-US" altLang="zh-CN" sz="2000" smtClean="0"/>
          </a:p>
          <a:p>
            <a:pPr eaLnBrk="1" hangingPunct="1">
              <a:lnSpc>
                <a:spcPct val="90000"/>
              </a:lnSpc>
              <a:spcAft>
                <a:spcPts val="600"/>
              </a:spcAft>
            </a:pPr>
            <a:r>
              <a:rPr lang="zh-CN" altLang="en-US" sz="2400" smtClean="0"/>
              <a:t>减小拥塞窗口的速度要比加大窗口快得多，称为</a:t>
            </a:r>
            <a:r>
              <a:rPr lang="en-US" altLang="zh-CN" sz="2400" smtClean="0"/>
              <a:t>AIMD</a:t>
            </a:r>
          </a:p>
          <a:p>
            <a:pPr lvl="1" eaLnBrk="1" hangingPunct="1">
              <a:lnSpc>
                <a:spcPct val="90000"/>
              </a:lnSpc>
              <a:spcAft>
                <a:spcPts val="600"/>
              </a:spcAft>
            </a:pPr>
            <a:r>
              <a:rPr lang="zh-CN" altLang="en-US" sz="2000" smtClean="0"/>
              <a:t>加性增加</a:t>
            </a:r>
            <a:r>
              <a:rPr lang="en-US" altLang="zh-CN" sz="2000" smtClean="0"/>
              <a:t>(Additive</a:t>
            </a:r>
            <a:r>
              <a:rPr lang="zh-CN" altLang="en-US" sz="2000" smtClean="0"/>
              <a:t> </a:t>
            </a:r>
            <a:r>
              <a:rPr lang="en-US" altLang="zh-CN" sz="2000" smtClean="0"/>
              <a:t>Increase)</a:t>
            </a:r>
          </a:p>
          <a:p>
            <a:pPr lvl="1" eaLnBrk="1" hangingPunct="1">
              <a:lnSpc>
                <a:spcPct val="90000"/>
              </a:lnSpc>
              <a:spcAft>
                <a:spcPts val="600"/>
              </a:spcAft>
            </a:pPr>
            <a:r>
              <a:rPr lang="zh-CN" altLang="en-US" sz="2000" smtClean="0"/>
              <a:t>乘性减少</a:t>
            </a:r>
            <a:r>
              <a:rPr lang="en-US" altLang="zh-CN" sz="2000" smtClean="0"/>
              <a:t>(Multiple</a:t>
            </a:r>
            <a:r>
              <a:rPr lang="zh-CN" altLang="en-US" sz="2000" smtClean="0"/>
              <a:t> </a:t>
            </a:r>
            <a:r>
              <a:rPr lang="en-US" altLang="zh-CN" sz="2000" smtClean="0"/>
              <a:t>Decrease)</a:t>
            </a:r>
          </a:p>
          <a:p>
            <a:pPr lvl="2" eaLnBrk="1" hangingPunct="1">
              <a:lnSpc>
                <a:spcPct val="90000"/>
              </a:lnSpc>
              <a:spcAft>
                <a:spcPts val="600"/>
              </a:spcAft>
            </a:pPr>
            <a:endParaRPr lang="en-US" altLang="zh-CN" sz="1800" smtClean="0"/>
          </a:p>
        </p:txBody>
      </p:sp>
      <p:sp>
        <p:nvSpPr>
          <p:cNvPr id="58372" name="Slide Number Placeholder 3"/>
          <p:cNvSpPr>
            <a:spLocks noGrp="1"/>
          </p:cNvSpPr>
          <p:nvPr>
            <p:ph type="sldNum" sz="quarter" idx="11"/>
          </p:nvPr>
        </p:nvSpPr>
        <p:spPr>
          <a:xfrm>
            <a:off x="7010400" y="-60325"/>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fld id="{41BC1F38-4743-4235-8EDC-1318D74FCF82}" type="slidenum">
              <a:rPr kumimoji="0" lang="en-US" altLang="zh-CN" sz="1000" smtClean="0">
                <a:latin typeface="Arial" panose="020B0604020202020204" pitchFamily="34" charset="0"/>
                <a:ea typeface="宋体" panose="02010600030101010101" pitchFamily="2" charset="-122"/>
              </a:rPr>
              <a:pPr>
                <a:spcBef>
                  <a:spcPct val="0"/>
                </a:spcBef>
                <a:buClrTx/>
                <a:buSzTx/>
                <a:buFontTx/>
                <a:buNone/>
              </a:pPr>
              <a:t>36</a:t>
            </a:fld>
            <a:endParaRPr kumimoji="0" lang="en-US" altLang="zh-CN" sz="1000" smtClean="0">
              <a:latin typeface="Arial" panose="020B0604020202020204" pitchFamily="34" charset="0"/>
              <a:ea typeface="宋体" panose="02010600030101010101" pitchFamily="2" charset="-122"/>
            </a:endParaRPr>
          </a:p>
        </p:txBody>
      </p:sp>
      <p:sp>
        <p:nvSpPr>
          <p:cNvPr id="5" name="Freeform 3"/>
          <p:cNvSpPr/>
          <p:nvPr/>
        </p:nvSpPr>
        <p:spPr bwMode="auto">
          <a:xfrm>
            <a:off x="1143000" y="4581525"/>
            <a:ext cx="7010400" cy="1887538"/>
          </a:xfrm>
          <a:custGeom>
            <a:avLst/>
            <a:gdLst>
              <a:gd name="T0" fmla="*/ 0 w 4416"/>
              <a:gd name="T1" fmla="*/ 0 h 1968"/>
              <a:gd name="T2" fmla="*/ 0 w 4416"/>
              <a:gd name="T3" fmla="*/ 2147483647 h 1968"/>
              <a:gd name="T4" fmla="*/ 2147483647 w 4416"/>
              <a:gd name="T5" fmla="*/ 2147483647 h 1968"/>
              <a:gd name="T6" fmla="*/ 0 60000 65536"/>
              <a:gd name="T7" fmla="*/ 0 60000 65536"/>
              <a:gd name="T8" fmla="*/ 0 60000 65536"/>
              <a:gd name="T9" fmla="*/ 0 w 4416"/>
              <a:gd name="T10" fmla="*/ 0 h 1968"/>
              <a:gd name="T11" fmla="*/ 4416 w 4416"/>
              <a:gd name="T12" fmla="*/ 1968 h 1968"/>
            </a:gdLst>
            <a:ahLst/>
            <a:cxnLst>
              <a:cxn ang="T6">
                <a:pos x="T0" y="T1"/>
              </a:cxn>
              <a:cxn ang="T7">
                <a:pos x="T2" y="T3"/>
              </a:cxn>
              <a:cxn ang="T8">
                <a:pos x="T4" y="T5"/>
              </a:cxn>
            </a:cxnLst>
            <a:rect l="T9" t="T10" r="T11" b="T12"/>
            <a:pathLst>
              <a:path w="4416" h="1968">
                <a:moveTo>
                  <a:pt x="0" y="0"/>
                </a:moveTo>
                <a:lnTo>
                  <a:pt x="0" y="1968"/>
                </a:lnTo>
                <a:lnTo>
                  <a:pt x="4416" y="1968"/>
                </a:lnTo>
              </a:path>
            </a:pathLst>
          </a:custGeom>
          <a:noFill/>
          <a:ln w="19050">
            <a:solidFill>
              <a:schemeClr val="tx1"/>
            </a:solidFill>
            <a:round/>
            <a:headEnd type="triangle" w="med" len="med"/>
            <a:tailEnd type="triangle" w="med" len="med"/>
          </a:ln>
        </p:spPr>
        <p:txBody>
          <a:bodyPr/>
          <a:lstStyle/>
          <a:p>
            <a:pPr algn="ctr">
              <a:defRPr/>
            </a:pPr>
            <a:endParaRPr lang="zh-CN" altLang="zh-CN">
              <a:latin typeface="+mn-lt"/>
              <a:ea typeface="+mn-ea"/>
            </a:endParaRPr>
          </a:p>
        </p:txBody>
      </p:sp>
      <p:sp>
        <p:nvSpPr>
          <p:cNvPr id="6" name="Freeform 4"/>
          <p:cNvSpPr/>
          <p:nvPr/>
        </p:nvSpPr>
        <p:spPr bwMode="auto">
          <a:xfrm>
            <a:off x="1143000" y="4487863"/>
            <a:ext cx="7162800" cy="1981200"/>
          </a:xfrm>
          <a:custGeom>
            <a:avLst/>
            <a:gdLst>
              <a:gd name="T0" fmla="*/ 0 w 4512"/>
              <a:gd name="T1" fmla="*/ 2147483647 h 1248"/>
              <a:gd name="T2" fmla="*/ 2147483647 w 4512"/>
              <a:gd name="T3" fmla="*/ 2147483647 h 1248"/>
              <a:gd name="T4" fmla="*/ 2147483647 w 4512"/>
              <a:gd name="T5" fmla="*/ 2147483647 h 1248"/>
              <a:gd name="T6" fmla="*/ 2147483647 w 4512"/>
              <a:gd name="T7" fmla="*/ 2147483647 h 1248"/>
              <a:gd name="T8" fmla="*/ 2147483647 w 4512"/>
              <a:gd name="T9" fmla="*/ 2147483647 h 1248"/>
              <a:gd name="T10" fmla="*/ 2147483647 w 4512"/>
              <a:gd name="T11" fmla="*/ 0 h 1248"/>
              <a:gd name="T12" fmla="*/ 2147483647 w 4512"/>
              <a:gd name="T13" fmla="*/ 2147483647 h 1248"/>
              <a:gd name="T14" fmla="*/ 2147483647 w 4512"/>
              <a:gd name="T15" fmla="*/ 2147483647 h 1248"/>
              <a:gd name="T16" fmla="*/ 2147483647 w 4512"/>
              <a:gd name="T17" fmla="*/ 2147483647 h 1248"/>
              <a:gd name="T18" fmla="*/ 2147483647 w 4512"/>
              <a:gd name="T19" fmla="*/ 2147483647 h 1248"/>
              <a:gd name="T20" fmla="*/ 2147483647 w 4512"/>
              <a:gd name="T21" fmla="*/ 2147483647 h 1248"/>
              <a:gd name="T22" fmla="*/ 2147483647 w 4512"/>
              <a:gd name="T23" fmla="*/ 2147483647 h 12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512"/>
              <a:gd name="T37" fmla="*/ 0 h 1248"/>
              <a:gd name="T38" fmla="*/ 4512 w 4512"/>
              <a:gd name="T39" fmla="*/ 1248 h 12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512" h="1248">
                <a:moveTo>
                  <a:pt x="0" y="1248"/>
                </a:moveTo>
                <a:lnTo>
                  <a:pt x="1152" y="336"/>
                </a:lnTo>
                <a:lnTo>
                  <a:pt x="1152" y="816"/>
                </a:lnTo>
                <a:lnTo>
                  <a:pt x="1536" y="528"/>
                </a:lnTo>
                <a:lnTo>
                  <a:pt x="1536" y="960"/>
                </a:lnTo>
                <a:lnTo>
                  <a:pt x="2832" y="0"/>
                </a:lnTo>
                <a:lnTo>
                  <a:pt x="2832" y="720"/>
                </a:lnTo>
                <a:lnTo>
                  <a:pt x="3504" y="240"/>
                </a:lnTo>
                <a:lnTo>
                  <a:pt x="3504" y="864"/>
                </a:lnTo>
                <a:lnTo>
                  <a:pt x="4224" y="288"/>
                </a:lnTo>
                <a:lnTo>
                  <a:pt x="4224" y="816"/>
                </a:lnTo>
                <a:lnTo>
                  <a:pt x="4512" y="576"/>
                </a:lnTo>
              </a:path>
            </a:pathLst>
          </a:custGeom>
          <a:noFill/>
          <a:ln w="38100">
            <a:solidFill>
              <a:schemeClr val="accent2"/>
            </a:solidFill>
            <a:round/>
          </a:ln>
        </p:spPr>
        <p:txBody>
          <a:bodyPr/>
          <a:lstStyle/>
          <a:p>
            <a:pPr algn="ctr">
              <a:defRPr/>
            </a:pPr>
            <a:endParaRPr lang="zh-CN" altLang="zh-CN" sz="1200">
              <a:latin typeface="+mn-lt"/>
              <a:ea typeface="+mn-ea"/>
            </a:endParaRPr>
          </a:p>
        </p:txBody>
      </p:sp>
      <p:sp>
        <p:nvSpPr>
          <p:cNvPr id="58375" name="Text Box 5"/>
          <p:cNvSpPr txBox="1">
            <a:spLocks noChangeArrowheads="1"/>
          </p:cNvSpPr>
          <p:nvPr/>
        </p:nvSpPr>
        <p:spPr bwMode="auto">
          <a:xfrm>
            <a:off x="7123113" y="6392863"/>
            <a:ext cx="2873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2400" i="1"/>
              <a:t>t</a:t>
            </a:r>
          </a:p>
        </p:txBody>
      </p:sp>
      <p:sp>
        <p:nvSpPr>
          <p:cNvPr id="8" name="Line 7"/>
          <p:cNvSpPr>
            <a:spLocks noChangeShapeType="1"/>
          </p:cNvSpPr>
          <p:nvPr/>
        </p:nvSpPr>
        <p:spPr bwMode="auto">
          <a:xfrm>
            <a:off x="3733800" y="6011863"/>
            <a:ext cx="457200" cy="0"/>
          </a:xfrm>
          <a:prstGeom prst="line">
            <a:avLst/>
          </a:prstGeom>
          <a:noFill/>
          <a:ln w="9525">
            <a:solidFill>
              <a:schemeClr val="tx1"/>
            </a:solidFill>
            <a:round/>
          </a:ln>
        </p:spPr>
        <p:txBody>
          <a:bodyPr/>
          <a:lstStyle/>
          <a:p>
            <a:pPr>
              <a:defRPr/>
            </a:pPr>
            <a:endParaRPr lang="zh-CN" altLang="en-US">
              <a:latin typeface="+mn-lt"/>
              <a:ea typeface="+mn-ea"/>
            </a:endParaRPr>
          </a:p>
        </p:txBody>
      </p:sp>
      <p:sp>
        <p:nvSpPr>
          <p:cNvPr id="9" name="Line 8"/>
          <p:cNvSpPr>
            <a:spLocks noChangeShapeType="1"/>
          </p:cNvSpPr>
          <p:nvPr/>
        </p:nvSpPr>
        <p:spPr bwMode="auto">
          <a:xfrm>
            <a:off x="3733800" y="5326063"/>
            <a:ext cx="457200" cy="0"/>
          </a:xfrm>
          <a:prstGeom prst="line">
            <a:avLst/>
          </a:prstGeom>
          <a:noFill/>
          <a:ln w="9525">
            <a:solidFill>
              <a:schemeClr val="tx1"/>
            </a:solidFill>
            <a:round/>
          </a:ln>
        </p:spPr>
        <p:txBody>
          <a:bodyPr/>
          <a:lstStyle/>
          <a:p>
            <a:pPr>
              <a:defRPr/>
            </a:pPr>
            <a:endParaRPr lang="zh-CN" altLang="en-US">
              <a:latin typeface="+mn-lt"/>
              <a:ea typeface="+mn-ea"/>
            </a:endParaRPr>
          </a:p>
        </p:txBody>
      </p:sp>
      <p:sp>
        <p:nvSpPr>
          <p:cNvPr id="10" name="Line 9"/>
          <p:cNvSpPr>
            <a:spLocks noChangeShapeType="1"/>
          </p:cNvSpPr>
          <p:nvPr/>
        </p:nvSpPr>
        <p:spPr bwMode="auto">
          <a:xfrm>
            <a:off x="3962400" y="5326063"/>
            <a:ext cx="0" cy="685800"/>
          </a:xfrm>
          <a:prstGeom prst="line">
            <a:avLst/>
          </a:prstGeom>
          <a:noFill/>
          <a:ln w="9525">
            <a:solidFill>
              <a:schemeClr val="tx1"/>
            </a:solidFill>
            <a:round/>
            <a:headEnd type="triangle" w="med" len="med"/>
            <a:tailEnd type="triangle" w="med" len="med"/>
          </a:ln>
        </p:spPr>
        <p:txBody>
          <a:bodyPr/>
          <a:lstStyle/>
          <a:p>
            <a:pPr>
              <a:defRPr/>
            </a:pPr>
            <a:endParaRPr lang="zh-CN" altLang="en-US">
              <a:latin typeface="+mn-lt"/>
              <a:ea typeface="+mn-ea"/>
            </a:endParaRPr>
          </a:p>
        </p:txBody>
      </p:sp>
      <p:sp>
        <p:nvSpPr>
          <p:cNvPr id="58379" name="Text Box 10"/>
          <p:cNvSpPr txBox="1">
            <a:spLocks noChangeArrowheads="1"/>
          </p:cNvSpPr>
          <p:nvPr/>
        </p:nvSpPr>
        <p:spPr bwMode="auto">
          <a:xfrm>
            <a:off x="4175125" y="5524500"/>
            <a:ext cx="5953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zh-CN" altLang="en-US" sz="1600"/>
              <a:t>减半</a:t>
            </a:r>
            <a:endParaRPr kumimoji="0" lang="en-US" altLang="zh-CN" sz="1600"/>
          </a:p>
        </p:txBody>
      </p:sp>
      <p:sp>
        <p:nvSpPr>
          <p:cNvPr id="58380" name="Text Box 16"/>
          <p:cNvSpPr txBox="1">
            <a:spLocks noChangeArrowheads="1"/>
          </p:cNvSpPr>
          <p:nvPr/>
        </p:nvSpPr>
        <p:spPr bwMode="auto">
          <a:xfrm>
            <a:off x="1403350" y="4652963"/>
            <a:ext cx="1466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800">
                <a:solidFill>
                  <a:srgbClr val="FF0000"/>
                </a:solidFill>
              </a:rPr>
              <a:t>TCP</a:t>
            </a:r>
            <a:r>
              <a:rPr kumimoji="0" lang="zh-CN" altLang="en-US" sz="1800">
                <a:solidFill>
                  <a:srgbClr val="FF0000"/>
                </a:solidFill>
              </a:rPr>
              <a:t>分段丢失</a:t>
            </a:r>
            <a:endParaRPr kumimoji="0" lang="en-US" altLang="zh-CN" sz="1800">
              <a:solidFill>
                <a:srgbClr val="FF0000"/>
              </a:solidFill>
            </a:endParaRPr>
          </a:p>
        </p:txBody>
      </p:sp>
      <p:sp>
        <p:nvSpPr>
          <p:cNvPr id="58381" name="文本框 1"/>
          <p:cNvSpPr txBox="1">
            <a:spLocks noChangeArrowheads="1"/>
          </p:cNvSpPr>
          <p:nvPr/>
        </p:nvSpPr>
        <p:spPr bwMode="auto">
          <a:xfrm>
            <a:off x="323850" y="4724400"/>
            <a:ext cx="723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t>cwnd</a:t>
            </a:r>
            <a:endParaRPr kumimoji="1" lang="zh-CN" altLang="en-US"/>
          </a:p>
        </p:txBody>
      </p:sp>
      <p:cxnSp>
        <p:nvCxnSpPr>
          <p:cNvPr id="4" name="直线箭头连接符 3"/>
          <p:cNvCxnSpPr/>
          <p:nvPr/>
        </p:nvCxnSpPr>
        <p:spPr>
          <a:xfrm>
            <a:off x="2987675" y="4581525"/>
            <a:ext cx="0" cy="3603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直线箭头连接符 20"/>
          <p:cNvCxnSpPr/>
          <p:nvPr/>
        </p:nvCxnSpPr>
        <p:spPr>
          <a:xfrm>
            <a:off x="3563938" y="4868863"/>
            <a:ext cx="0" cy="3603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直线箭头连接符 21"/>
          <p:cNvCxnSpPr/>
          <p:nvPr/>
        </p:nvCxnSpPr>
        <p:spPr>
          <a:xfrm>
            <a:off x="5651500" y="4076700"/>
            <a:ext cx="0" cy="3603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直线箭头连接符 22"/>
          <p:cNvCxnSpPr/>
          <p:nvPr/>
        </p:nvCxnSpPr>
        <p:spPr>
          <a:xfrm>
            <a:off x="6659563" y="4437063"/>
            <a:ext cx="0" cy="3603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直线箭头连接符 23"/>
          <p:cNvCxnSpPr/>
          <p:nvPr/>
        </p:nvCxnSpPr>
        <p:spPr>
          <a:xfrm>
            <a:off x="7812088" y="4508500"/>
            <a:ext cx="0" cy="3603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D61F835B-66A2-4736-9CB1-2B943710AD9F}"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37</a:t>
            </a:fld>
            <a:r>
              <a:rPr kumimoji="0" lang="en-US" altLang="zh-CN" sz="1000" smtClean="0">
                <a:latin typeface="Arial" panose="020B0604020202020204" pitchFamily="34" charset="0"/>
                <a:ea typeface="宋体" panose="02010600030101010101" pitchFamily="2" charset="-122"/>
              </a:rPr>
              <a:t>-</a:t>
            </a:r>
          </a:p>
        </p:txBody>
      </p:sp>
      <p:sp>
        <p:nvSpPr>
          <p:cNvPr id="56323" name="Rectangle 2"/>
          <p:cNvSpPr>
            <a:spLocks noGrp="1" noChangeArrowheads="1"/>
          </p:cNvSpPr>
          <p:nvPr>
            <p:ph type="title"/>
          </p:nvPr>
        </p:nvSpPr>
        <p:spPr/>
        <p:txBody>
          <a:bodyPr/>
          <a:lstStyle/>
          <a:p>
            <a:pPr eaLnBrk="1" hangingPunct="1">
              <a:defRPr/>
            </a:pPr>
            <a:r>
              <a:rPr lang="zh-CN" altLang="en-US" sz="3600" dirty="0">
                <a:latin typeface="+mj-ea"/>
              </a:rPr>
              <a:t>新的数据流如何启动</a:t>
            </a:r>
            <a:r>
              <a:rPr lang="en-US" altLang="zh-CN" sz="3600" dirty="0">
                <a:ea typeface="ＭＳ Ｐゴシック" pitchFamily="34" charset="-128"/>
              </a:rPr>
              <a:t>?</a:t>
            </a:r>
            <a:endParaRPr lang="zh-CN" altLang="en-US" sz="3600" dirty="0"/>
          </a:p>
        </p:txBody>
      </p:sp>
      <p:sp>
        <p:nvSpPr>
          <p:cNvPr id="60420" name="Rectangle 3"/>
          <p:cNvSpPr>
            <a:spLocks noGrp="1" noChangeArrowheads="1"/>
          </p:cNvSpPr>
          <p:nvPr>
            <p:ph type="body" idx="1"/>
          </p:nvPr>
        </p:nvSpPr>
        <p:spPr>
          <a:xfrm>
            <a:off x="457200" y="1052513"/>
            <a:ext cx="8229600" cy="5327650"/>
          </a:xfrm>
        </p:spPr>
        <p:txBody>
          <a:bodyPr/>
          <a:lstStyle/>
          <a:p>
            <a:pPr eaLnBrk="1" hangingPunct="1"/>
            <a:r>
              <a:rPr lang="zh-CN" altLang="en-US" sz="2400" smtClean="0"/>
              <a:t>问题</a:t>
            </a:r>
            <a:endParaRPr lang="en-US" altLang="zh-CN" sz="2400" smtClean="0"/>
          </a:p>
          <a:p>
            <a:pPr eaLnBrk="1" hangingPunct="1"/>
            <a:endParaRPr lang="en-US" altLang="zh-CN" sz="2400" smtClean="0"/>
          </a:p>
          <a:p>
            <a:pPr eaLnBrk="1" hangingPunct="1"/>
            <a:endParaRPr lang="en-US" altLang="zh-CN" sz="2400" smtClean="0"/>
          </a:p>
          <a:p>
            <a:pPr eaLnBrk="1" hangingPunct="1"/>
            <a:endParaRPr lang="en-US" altLang="zh-CN" sz="2400" smtClean="0"/>
          </a:p>
          <a:p>
            <a:pPr eaLnBrk="1" hangingPunct="1"/>
            <a:endParaRPr lang="en-US" altLang="zh-CN" sz="2400" smtClean="0"/>
          </a:p>
          <a:p>
            <a:pPr eaLnBrk="1" hangingPunct="1"/>
            <a:endParaRPr lang="en-US" altLang="zh-CN" sz="2400" smtClean="0"/>
          </a:p>
          <a:p>
            <a:pPr eaLnBrk="1" hangingPunct="1"/>
            <a:endParaRPr lang="en-US" altLang="zh-CN" sz="2400" smtClean="0"/>
          </a:p>
          <a:p>
            <a:pPr eaLnBrk="1" hangingPunct="1"/>
            <a:endParaRPr lang="en-US" altLang="zh-CN" sz="2400" smtClean="0"/>
          </a:p>
          <a:p>
            <a:pPr eaLnBrk="1" hangingPunct="1"/>
            <a:r>
              <a:rPr lang="zh-CN" altLang="en-US" sz="2400" smtClean="0"/>
              <a:t>需要设计一种机制控制窗口启动阶段的</a:t>
            </a:r>
            <a:r>
              <a:rPr lang="en-US" altLang="zh-CN" sz="2400" smtClean="0"/>
              <a:t>cwnd</a:t>
            </a:r>
          </a:p>
          <a:p>
            <a:pPr lvl="1"/>
            <a:r>
              <a:rPr lang="zh-CN" altLang="en-US" sz="2000" smtClean="0"/>
              <a:t>初始值不能过大，需要从</a:t>
            </a:r>
            <a:r>
              <a:rPr lang="en-US" altLang="zh-CN" sz="2000" smtClean="0"/>
              <a:t>1</a:t>
            </a:r>
            <a:r>
              <a:rPr lang="zh-CN" altLang="en-US" sz="2000" smtClean="0"/>
              <a:t>开始，需要一个很长的时间</a:t>
            </a:r>
            <a:endParaRPr lang="en-US" altLang="zh-CN" sz="2000" smtClean="0"/>
          </a:p>
          <a:p>
            <a:pPr lvl="1"/>
            <a:r>
              <a:rPr lang="en-US" altLang="zh-CN" sz="2000" smtClean="0"/>
              <a:t>cwnd</a:t>
            </a:r>
            <a:r>
              <a:rPr lang="zh-CN" altLang="en-US" sz="2000" smtClean="0"/>
              <a:t>的增加速度要快，加性增加的速度慢了</a:t>
            </a:r>
            <a:endParaRPr lang="en-US" altLang="zh-CN" sz="2000" smtClean="0"/>
          </a:p>
          <a:p>
            <a:pPr lvl="1" eaLnBrk="1" hangingPunct="1"/>
            <a:endParaRPr lang="en-US" altLang="zh-CN" sz="2400" smtClean="0"/>
          </a:p>
          <a:p>
            <a:pPr lvl="1" eaLnBrk="1" hangingPunct="1"/>
            <a:endParaRPr lang="en-US" altLang="zh-CN" sz="2400" smtClean="0"/>
          </a:p>
          <a:p>
            <a:pPr lvl="1" eaLnBrk="1" hangingPunct="1"/>
            <a:endParaRPr lang="en-US" altLang="zh-CN" sz="2400" smtClean="0"/>
          </a:p>
          <a:p>
            <a:pPr lvl="1" eaLnBrk="1" hangingPunct="1"/>
            <a:endParaRPr lang="en-US" altLang="zh-CN" sz="2400" smtClean="0"/>
          </a:p>
          <a:p>
            <a:pPr eaLnBrk="1" hangingPunct="1"/>
            <a:endParaRPr lang="en-US" altLang="zh-CN" sz="2400" smtClean="0"/>
          </a:p>
          <a:p>
            <a:pPr eaLnBrk="1" hangingPunct="1"/>
            <a:endParaRPr lang="en-US" altLang="zh-CN" sz="2400" smtClean="0"/>
          </a:p>
          <a:p>
            <a:pPr eaLnBrk="1" hangingPunct="1"/>
            <a:endParaRPr lang="en-US" altLang="zh-CN" sz="1100" smtClean="0"/>
          </a:p>
        </p:txBody>
      </p:sp>
      <p:grpSp>
        <p:nvGrpSpPr>
          <p:cNvPr id="60421" name="组 5"/>
          <p:cNvGrpSpPr>
            <a:grpSpLocks/>
          </p:cNvGrpSpPr>
          <p:nvPr/>
        </p:nvGrpSpPr>
        <p:grpSpPr bwMode="auto">
          <a:xfrm>
            <a:off x="-252413" y="2205038"/>
            <a:ext cx="8964613" cy="2406650"/>
            <a:chOff x="-468560" y="3068960"/>
            <a:chExt cx="8621960" cy="2406179"/>
          </a:xfrm>
        </p:grpSpPr>
        <p:sp>
          <p:nvSpPr>
            <p:cNvPr id="7" name="Freeform 4"/>
            <p:cNvSpPr/>
            <p:nvPr/>
          </p:nvSpPr>
          <p:spPr bwMode="auto">
            <a:xfrm>
              <a:off x="-325039" y="3284818"/>
              <a:ext cx="7163846" cy="1980812"/>
            </a:xfrm>
            <a:custGeom>
              <a:avLst/>
              <a:gdLst>
                <a:gd name="T0" fmla="*/ 0 w 4512"/>
                <a:gd name="T1" fmla="*/ 2147483647 h 1248"/>
                <a:gd name="T2" fmla="*/ 2147483647 w 4512"/>
                <a:gd name="T3" fmla="*/ 2147483647 h 1248"/>
                <a:gd name="T4" fmla="*/ 2147483647 w 4512"/>
                <a:gd name="T5" fmla="*/ 2147483647 h 1248"/>
                <a:gd name="T6" fmla="*/ 2147483647 w 4512"/>
                <a:gd name="T7" fmla="*/ 2147483647 h 1248"/>
                <a:gd name="T8" fmla="*/ 2147483647 w 4512"/>
                <a:gd name="T9" fmla="*/ 2147483647 h 1248"/>
                <a:gd name="T10" fmla="*/ 2147483647 w 4512"/>
                <a:gd name="T11" fmla="*/ 0 h 1248"/>
                <a:gd name="T12" fmla="*/ 2147483647 w 4512"/>
                <a:gd name="T13" fmla="*/ 2147483647 h 1248"/>
                <a:gd name="T14" fmla="*/ 2147483647 w 4512"/>
                <a:gd name="T15" fmla="*/ 2147483647 h 1248"/>
                <a:gd name="T16" fmla="*/ 2147483647 w 4512"/>
                <a:gd name="T17" fmla="*/ 2147483647 h 1248"/>
                <a:gd name="T18" fmla="*/ 2147483647 w 4512"/>
                <a:gd name="T19" fmla="*/ 2147483647 h 1248"/>
                <a:gd name="T20" fmla="*/ 2147483647 w 4512"/>
                <a:gd name="T21" fmla="*/ 2147483647 h 1248"/>
                <a:gd name="T22" fmla="*/ 2147483647 w 4512"/>
                <a:gd name="T23" fmla="*/ 2147483647 h 12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512"/>
                <a:gd name="T37" fmla="*/ 0 h 1248"/>
                <a:gd name="T38" fmla="*/ 4512 w 4512"/>
                <a:gd name="T39" fmla="*/ 1248 h 12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512" h="1248">
                  <a:moveTo>
                    <a:pt x="0" y="1248"/>
                  </a:moveTo>
                  <a:lnTo>
                    <a:pt x="1152" y="336"/>
                  </a:lnTo>
                  <a:lnTo>
                    <a:pt x="1152" y="816"/>
                  </a:lnTo>
                  <a:lnTo>
                    <a:pt x="1536" y="528"/>
                  </a:lnTo>
                  <a:lnTo>
                    <a:pt x="1536" y="960"/>
                  </a:lnTo>
                  <a:lnTo>
                    <a:pt x="2832" y="0"/>
                  </a:lnTo>
                  <a:lnTo>
                    <a:pt x="2832" y="720"/>
                  </a:lnTo>
                  <a:lnTo>
                    <a:pt x="3504" y="240"/>
                  </a:lnTo>
                  <a:lnTo>
                    <a:pt x="3504" y="864"/>
                  </a:lnTo>
                  <a:lnTo>
                    <a:pt x="4224" y="288"/>
                  </a:lnTo>
                  <a:lnTo>
                    <a:pt x="4224" y="816"/>
                  </a:lnTo>
                  <a:lnTo>
                    <a:pt x="4512" y="576"/>
                  </a:lnTo>
                </a:path>
              </a:pathLst>
            </a:custGeom>
            <a:noFill/>
            <a:ln w="38100">
              <a:solidFill>
                <a:schemeClr val="accent2"/>
              </a:solidFill>
              <a:round/>
            </a:ln>
          </p:spPr>
          <p:txBody>
            <a:bodyPr/>
            <a:lstStyle/>
            <a:p>
              <a:pPr algn="ctr">
                <a:defRPr/>
              </a:pPr>
              <a:endParaRPr lang="zh-CN" altLang="zh-CN">
                <a:latin typeface="+mn-lt"/>
                <a:ea typeface="+mn-ea"/>
              </a:endParaRPr>
            </a:p>
          </p:txBody>
        </p:sp>
        <p:grpSp>
          <p:nvGrpSpPr>
            <p:cNvPr id="60426" name="组 7"/>
            <p:cNvGrpSpPr>
              <a:grpSpLocks/>
            </p:cNvGrpSpPr>
            <p:nvPr/>
          </p:nvGrpSpPr>
          <p:grpSpPr bwMode="auto">
            <a:xfrm>
              <a:off x="-53020" y="3140968"/>
              <a:ext cx="8206420" cy="2334171"/>
              <a:chOff x="-53020" y="3140968"/>
              <a:chExt cx="8206420" cy="2334171"/>
            </a:xfrm>
          </p:grpSpPr>
          <p:sp>
            <p:nvSpPr>
              <p:cNvPr id="10" name="Freeform 3"/>
              <p:cNvSpPr/>
              <p:nvPr/>
            </p:nvSpPr>
            <p:spPr bwMode="auto">
              <a:xfrm>
                <a:off x="1142237" y="3140383"/>
                <a:ext cx="7011163" cy="1872883"/>
              </a:xfrm>
              <a:custGeom>
                <a:avLst/>
                <a:gdLst>
                  <a:gd name="T0" fmla="*/ 0 w 4416"/>
                  <a:gd name="T1" fmla="*/ 0 h 1968"/>
                  <a:gd name="T2" fmla="*/ 0 w 4416"/>
                  <a:gd name="T3" fmla="*/ 2147483647 h 1968"/>
                  <a:gd name="T4" fmla="*/ 2147483647 w 4416"/>
                  <a:gd name="T5" fmla="*/ 2147483647 h 1968"/>
                  <a:gd name="T6" fmla="*/ 0 60000 65536"/>
                  <a:gd name="T7" fmla="*/ 0 60000 65536"/>
                  <a:gd name="T8" fmla="*/ 0 60000 65536"/>
                  <a:gd name="T9" fmla="*/ 0 w 4416"/>
                  <a:gd name="T10" fmla="*/ 0 h 1968"/>
                  <a:gd name="T11" fmla="*/ 4416 w 4416"/>
                  <a:gd name="T12" fmla="*/ 1968 h 1968"/>
                </a:gdLst>
                <a:ahLst/>
                <a:cxnLst>
                  <a:cxn ang="T6">
                    <a:pos x="T0" y="T1"/>
                  </a:cxn>
                  <a:cxn ang="T7">
                    <a:pos x="T2" y="T3"/>
                  </a:cxn>
                  <a:cxn ang="T8">
                    <a:pos x="T4" y="T5"/>
                  </a:cxn>
                </a:cxnLst>
                <a:rect l="T9" t="T10" r="T11" b="T12"/>
                <a:pathLst>
                  <a:path w="4416" h="1968">
                    <a:moveTo>
                      <a:pt x="0" y="0"/>
                    </a:moveTo>
                    <a:lnTo>
                      <a:pt x="0" y="1968"/>
                    </a:lnTo>
                    <a:lnTo>
                      <a:pt x="4416" y="1968"/>
                    </a:lnTo>
                  </a:path>
                </a:pathLst>
              </a:custGeom>
              <a:noFill/>
              <a:ln w="19050">
                <a:solidFill>
                  <a:schemeClr val="tx1"/>
                </a:solidFill>
                <a:round/>
                <a:headEnd type="triangle" w="med" len="med"/>
                <a:tailEnd type="triangle" w="med" len="med"/>
              </a:ln>
            </p:spPr>
            <p:txBody>
              <a:bodyPr/>
              <a:lstStyle/>
              <a:p>
                <a:pPr algn="ctr">
                  <a:defRPr/>
                </a:pPr>
                <a:endParaRPr lang="zh-CN" altLang="zh-CN">
                  <a:latin typeface="+mn-lt"/>
                  <a:ea typeface="+mn-ea"/>
                </a:endParaRPr>
              </a:p>
            </p:txBody>
          </p:sp>
          <p:sp>
            <p:nvSpPr>
              <p:cNvPr id="60429" name="Text Box 5"/>
              <p:cNvSpPr txBox="1">
                <a:spLocks noChangeArrowheads="1"/>
              </p:cNvSpPr>
              <p:nvPr/>
            </p:nvSpPr>
            <p:spPr bwMode="auto">
              <a:xfrm>
                <a:off x="7164288" y="5013176"/>
                <a:ext cx="2873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2400" i="1"/>
                  <a:t>t</a:t>
                </a:r>
              </a:p>
            </p:txBody>
          </p:sp>
          <p:sp>
            <p:nvSpPr>
              <p:cNvPr id="12" name="Text Box 6"/>
              <p:cNvSpPr txBox="1">
                <a:spLocks noChangeArrowheads="1"/>
              </p:cNvSpPr>
              <p:nvPr/>
            </p:nvSpPr>
            <p:spPr bwMode="auto">
              <a:xfrm>
                <a:off x="-53263" y="3170540"/>
                <a:ext cx="1174125" cy="369815"/>
              </a:xfrm>
              <a:prstGeom prst="rect">
                <a:avLst/>
              </a:prstGeom>
              <a:noFill/>
              <a:ln w="9525">
                <a:noFill/>
                <a:miter lim="800000"/>
              </a:ln>
            </p:spPr>
            <p:txBody>
              <a:bodyPr wrap="none">
                <a:spAutoFit/>
              </a:bodyPr>
              <a:lstStyle/>
              <a:p>
                <a:pPr>
                  <a:defRPr/>
                </a:pPr>
                <a:r>
                  <a:rPr lang="zh-CN" altLang="en-US" i="1" dirty="0">
                    <a:latin typeface="+mn-lt"/>
                    <a:ea typeface="+mn-ea"/>
                  </a:rPr>
                  <a:t>窗口大小</a:t>
                </a:r>
                <a:endParaRPr lang="en-US" altLang="zh-CN" i="1" dirty="0">
                  <a:latin typeface="+mn-lt"/>
                  <a:ea typeface="+mn-ea"/>
                </a:endParaRPr>
              </a:p>
            </p:txBody>
          </p:sp>
        </p:grpSp>
        <p:sp>
          <p:nvSpPr>
            <p:cNvPr id="9" name="矩形 8"/>
            <p:cNvSpPr/>
            <p:nvPr/>
          </p:nvSpPr>
          <p:spPr>
            <a:xfrm>
              <a:off x="-468560" y="3068960"/>
              <a:ext cx="1511554" cy="2304599"/>
            </a:xfrm>
            <a:prstGeom prst="rect">
              <a:avLst/>
            </a:prstGeom>
            <a:solidFill>
              <a:srgbClr val="FFFFFF"/>
            </a:solidFill>
            <a:ln>
              <a:solidFill>
                <a:srgbClr val="FFFFFF"/>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kumimoji="1" lang="zh-CN" altLang="en-US" dirty="0"/>
            </a:p>
          </p:txBody>
        </p:sp>
      </p:grpSp>
      <p:sp>
        <p:nvSpPr>
          <p:cNvPr id="60422" name="Text Box 18"/>
          <p:cNvSpPr txBox="1">
            <a:spLocks noChangeArrowheads="1"/>
          </p:cNvSpPr>
          <p:nvPr/>
        </p:nvSpPr>
        <p:spPr bwMode="auto">
          <a:xfrm>
            <a:off x="755650" y="1484313"/>
            <a:ext cx="7848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2000">
                <a:cs typeface="Calibri" panose="020F0502020204030204" pitchFamily="34" charset="0"/>
              </a:rPr>
              <a:t>最初的</a:t>
            </a:r>
            <a:r>
              <a:rPr kumimoji="0" lang="en-US" altLang="zh-CN" sz="2000">
                <a:cs typeface="Calibri" panose="020F0502020204030204" pitchFamily="34" charset="0"/>
              </a:rPr>
              <a:t>TCP</a:t>
            </a:r>
            <a:r>
              <a:rPr kumimoji="0" lang="zh-CN" altLang="en-US" sz="2000">
                <a:cs typeface="Calibri" panose="020F0502020204030204" pitchFamily="34" charset="0"/>
              </a:rPr>
              <a:t>发送窗口直接按照接收方的通知窗口设置，窗口值偏大，容易形成突发流量导致拥塞 </a:t>
            </a:r>
            <a:r>
              <a:rPr kumimoji="0" lang="zh-CN" altLang="en-US" sz="2000">
                <a:cs typeface="Calibri" panose="020F0502020204030204" pitchFamily="34" charset="0"/>
                <a:sym typeface="Wingdings" panose="05000000000000000000" pitchFamily="2" charset="2"/>
              </a:rPr>
              <a:t> </a:t>
            </a:r>
            <a:r>
              <a:rPr kumimoji="0" lang="en-US" altLang="zh-CN" sz="2000">
                <a:cs typeface="Calibri" panose="020F0502020204030204" pitchFamily="34" charset="0"/>
                <a:sym typeface="Wingdings" panose="05000000000000000000" pitchFamily="2" charset="2"/>
              </a:rPr>
              <a:t>cwnd</a:t>
            </a:r>
            <a:r>
              <a:rPr kumimoji="0" lang="zh-CN" altLang="en-US" sz="2000">
                <a:cs typeface="Calibri" panose="020F0502020204030204" pitchFamily="34" charset="0"/>
                <a:sym typeface="Wingdings" panose="05000000000000000000" pitchFamily="2" charset="2"/>
              </a:rPr>
              <a:t>的窗口增加过程需要“慢”下来</a:t>
            </a:r>
            <a:endParaRPr kumimoji="0" lang="en-US" altLang="zh-CN" sz="2000">
              <a:cs typeface="Calibri" panose="020F0502020204030204" pitchFamily="34" charset="0"/>
            </a:endParaRPr>
          </a:p>
        </p:txBody>
      </p:sp>
      <p:cxnSp>
        <p:nvCxnSpPr>
          <p:cNvPr id="14" name="直线箭头连接符 13"/>
          <p:cNvCxnSpPr/>
          <p:nvPr/>
        </p:nvCxnSpPr>
        <p:spPr>
          <a:xfrm flipH="1">
            <a:off x="1547813" y="2205038"/>
            <a:ext cx="431800" cy="5159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0424" name="文本框 4"/>
          <p:cNvSpPr txBox="1">
            <a:spLocks noChangeArrowheads="1"/>
          </p:cNvSpPr>
          <p:nvPr/>
        </p:nvSpPr>
        <p:spPr bwMode="auto">
          <a:xfrm>
            <a:off x="611188" y="2276475"/>
            <a:ext cx="723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t>cwnd</a:t>
            </a:r>
            <a:endParaRPr kumimoji="1"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zh-CN" altLang="en-US" smtClean="0"/>
              <a:t>慢启动</a:t>
            </a:r>
            <a:endParaRPr kumimoji="1" lang="zh-CN" altLang="en-US" smtClean="0"/>
          </a:p>
        </p:txBody>
      </p:sp>
      <p:sp>
        <p:nvSpPr>
          <p:cNvPr id="62467" name="内容占位符 2"/>
          <p:cNvSpPr>
            <a:spLocks noGrp="1"/>
          </p:cNvSpPr>
          <p:nvPr>
            <p:ph idx="1"/>
          </p:nvPr>
        </p:nvSpPr>
        <p:spPr>
          <a:xfrm>
            <a:off x="457200" y="1054100"/>
            <a:ext cx="8229600" cy="2374900"/>
          </a:xfrm>
        </p:spPr>
        <p:txBody>
          <a:bodyPr/>
          <a:lstStyle/>
          <a:p>
            <a:r>
              <a:rPr lang="zh-CN" altLang="en-US" sz="2400" smtClean="0"/>
              <a:t>慢启动的解决方案</a:t>
            </a:r>
            <a:endParaRPr lang="en-US" altLang="zh-CN" sz="2400" smtClean="0"/>
          </a:p>
          <a:p>
            <a:pPr lvl="1"/>
            <a:r>
              <a:rPr lang="en-US" altLang="zh-CN" sz="2000" smtClean="0"/>
              <a:t>TCP</a:t>
            </a:r>
            <a:r>
              <a:rPr lang="zh-CN" altLang="en-US" sz="2000" smtClean="0"/>
              <a:t>初始启动时，设置拥塞窗口</a:t>
            </a:r>
            <a:r>
              <a:rPr lang="en-US" altLang="zh-CN" sz="2000" smtClean="0"/>
              <a:t> cwnd</a:t>
            </a:r>
            <a:r>
              <a:rPr lang="zh-CN" altLang="en-US" sz="2000" smtClean="0"/>
              <a:t> 为</a:t>
            </a:r>
            <a:r>
              <a:rPr lang="en-US" altLang="zh-CN" sz="2000" smtClean="0"/>
              <a:t>1</a:t>
            </a:r>
            <a:endParaRPr lang="zh-CN" altLang="en-US" sz="2000" smtClean="0"/>
          </a:p>
          <a:p>
            <a:pPr lvl="1"/>
            <a:r>
              <a:rPr lang="zh-CN" altLang="en-US" sz="2000" smtClean="0"/>
              <a:t>慢启动阶段：以指数方式增加</a:t>
            </a:r>
            <a:r>
              <a:rPr lang="en-US" altLang="zh-CN" sz="2000" smtClean="0"/>
              <a:t>cwnd</a:t>
            </a:r>
            <a:r>
              <a:rPr lang="zh-CN" altLang="en-US" sz="2000" smtClean="0"/>
              <a:t>直到特定门限值</a:t>
            </a:r>
            <a:r>
              <a:rPr lang="en-US" altLang="zh-CN" sz="2000" smtClean="0"/>
              <a:t>ssthresh</a:t>
            </a:r>
          </a:p>
          <a:p>
            <a:pPr lvl="2"/>
            <a:r>
              <a:rPr lang="en-US" altLang="zh-CN" sz="2000" smtClean="0"/>
              <a:t>ssthresh:</a:t>
            </a:r>
            <a:r>
              <a:rPr lang="zh-CN" altLang="en-US" sz="2000" smtClean="0"/>
              <a:t> </a:t>
            </a:r>
            <a:r>
              <a:rPr lang="en-US" altLang="zh-CN" sz="2000" smtClean="0"/>
              <a:t>slow</a:t>
            </a:r>
            <a:r>
              <a:rPr lang="zh-CN" altLang="en-US" sz="2000" smtClean="0"/>
              <a:t> </a:t>
            </a:r>
            <a:r>
              <a:rPr lang="en-US" altLang="zh-CN" sz="2000" smtClean="0"/>
              <a:t>start</a:t>
            </a:r>
            <a:r>
              <a:rPr lang="zh-CN" altLang="en-US" sz="2000" smtClean="0"/>
              <a:t> </a:t>
            </a:r>
            <a:r>
              <a:rPr lang="en-US" altLang="zh-CN" sz="2000" smtClean="0"/>
              <a:t>threshold</a:t>
            </a:r>
          </a:p>
          <a:p>
            <a:pPr lvl="1"/>
            <a:r>
              <a:rPr lang="zh-CN" altLang="en-US" sz="2000" smtClean="0"/>
              <a:t>拥塞避免阶段：超过</a:t>
            </a:r>
            <a:r>
              <a:rPr lang="en-US" altLang="zh-CN" sz="2000" smtClean="0"/>
              <a:t>ssthresh</a:t>
            </a:r>
            <a:r>
              <a:rPr lang="zh-CN" altLang="en-US" sz="2000" smtClean="0"/>
              <a:t>后，</a:t>
            </a:r>
            <a:r>
              <a:rPr lang="en-US" altLang="zh-CN" sz="2000" smtClean="0"/>
              <a:t>cwnd</a:t>
            </a:r>
            <a:r>
              <a:rPr lang="zh-CN" altLang="en-US" sz="2000" smtClean="0"/>
              <a:t>加性增加</a:t>
            </a:r>
            <a:endParaRPr lang="en-US" altLang="zh-CN" sz="2000" smtClean="0"/>
          </a:p>
          <a:p>
            <a:pPr lvl="1"/>
            <a:r>
              <a:rPr lang="zh-CN" altLang="en-US" sz="2000" smtClean="0"/>
              <a:t>再次拥塞时，</a:t>
            </a:r>
            <a:r>
              <a:rPr lang="en-US" altLang="zh-CN" sz="2000" smtClean="0"/>
              <a:t>ssthresh</a:t>
            </a:r>
            <a:r>
              <a:rPr lang="zh-CN" altLang="en-US" sz="2000" smtClean="0"/>
              <a:t>值减半，重新进入慢启动阶段</a:t>
            </a:r>
            <a:endParaRPr lang="en-US" altLang="zh-CN" sz="2000" smtClean="0"/>
          </a:p>
          <a:p>
            <a:pPr>
              <a:lnSpc>
                <a:spcPct val="90000"/>
              </a:lnSpc>
            </a:pPr>
            <a:endParaRPr lang="zh-CN" altLang="en-US" sz="2400" smtClean="0"/>
          </a:p>
        </p:txBody>
      </p:sp>
      <p:sp>
        <p:nvSpPr>
          <p:cNvPr id="62468" name="幻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mtClean="0"/>
              <a:t>-</a:t>
            </a:r>
            <a:fld id="{45D0A5DC-2247-4F2E-97A6-8D6279C0BB92}" type="slidenum">
              <a:rPr lang="en-US" altLang="zh-CN" sz="1400" smtClean="0"/>
              <a:pPr/>
              <a:t>38</a:t>
            </a:fld>
            <a:r>
              <a:rPr lang="en-US" altLang="zh-CN" smtClean="0"/>
              <a:t>-</a:t>
            </a:r>
          </a:p>
        </p:txBody>
      </p:sp>
      <p:grpSp>
        <p:nvGrpSpPr>
          <p:cNvPr id="62469" name="组 55"/>
          <p:cNvGrpSpPr>
            <a:grpSpLocks/>
          </p:cNvGrpSpPr>
          <p:nvPr/>
        </p:nvGrpSpPr>
        <p:grpSpPr bwMode="auto">
          <a:xfrm>
            <a:off x="539750" y="3573463"/>
            <a:ext cx="7877175" cy="3249612"/>
            <a:chOff x="539552" y="3573016"/>
            <a:chExt cx="7876748" cy="3249652"/>
          </a:xfrm>
        </p:grpSpPr>
        <p:grpSp>
          <p:nvGrpSpPr>
            <p:cNvPr id="62470" name="组 51"/>
            <p:cNvGrpSpPr>
              <a:grpSpLocks/>
            </p:cNvGrpSpPr>
            <p:nvPr/>
          </p:nvGrpSpPr>
          <p:grpSpPr bwMode="auto">
            <a:xfrm>
              <a:off x="539552" y="3573016"/>
              <a:ext cx="7876748" cy="3249652"/>
              <a:chOff x="539552" y="3284984"/>
              <a:chExt cx="7876748" cy="3249652"/>
            </a:xfrm>
          </p:grpSpPr>
          <p:sp>
            <p:nvSpPr>
              <p:cNvPr id="33" name="矩形 32"/>
              <p:cNvSpPr/>
              <p:nvPr/>
            </p:nvSpPr>
            <p:spPr>
              <a:xfrm>
                <a:off x="2700023" y="3861253"/>
                <a:ext cx="1728693" cy="2232052"/>
              </a:xfrm>
              <a:prstGeom prst="rect">
                <a:avLst/>
              </a:prstGeom>
              <a:solidFill>
                <a:schemeClr val="bg2">
                  <a:lumMod val="90000"/>
                </a:schemeClr>
              </a:solidFill>
              <a:ln>
                <a:no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kumimoji="1" lang="zh-CN" altLang="en-US"/>
              </a:p>
            </p:txBody>
          </p:sp>
          <p:sp>
            <p:nvSpPr>
              <p:cNvPr id="34" name="矩形 33"/>
              <p:cNvSpPr/>
              <p:nvPr/>
            </p:nvSpPr>
            <p:spPr>
              <a:xfrm>
                <a:off x="5579592" y="3861253"/>
                <a:ext cx="2016016" cy="2232052"/>
              </a:xfrm>
              <a:prstGeom prst="rect">
                <a:avLst/>
              </a:prstGeom>
              <a:solidFill>
                <a:schemeClr val="bg2">
                  <a:lumMod val="90000"/>
                </a:schemeClr>
              </a:solidFill>
              <a:ln>
                <a:no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kumimoji="1" lang="zh-CN" altLang="en-US"/>
              </a:p>
            </p:txBody>
          </p:sp>
          <p:sp>
            <p:nvSpPr>
              <p:cNvPr id="32" name="矩形 31"/>
              <p:cNvSpPr/>
              <p:nvPr/>
            </p:nvSpPr>
            <p:spPr>
              <a:xfrm>
                <a:off x="4644604" y="3861253"/>
                <a:ext cx="934987" cy="2232052"/>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kumimoji="1" lang="zh-CN" altLang="en-US"/>
              </a:p>
            </p:txBody>
          </p:sp>
          <p:sp>
            <p:nvSpPr>
              <p:cNvPr id="31" name="矩形 30"/>
              <p:cNvSpPr/>
              <p:nvPr/>
            </p:nvSpPr>
            <p:spPr>
              <a:xfrm>
                <a:off x="1331672" y="3861253"/>
                <a:ext cx="1368351" cy="2232052"/>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kumimoji="1" lang="zh-CN" altLang="en-US"/>
              </a:p>
            </p:txBody>
          </p:sp>
          <p:cxnSp>
            <p:nvCxnSpPr>
              <p:cNvPr id="6" name="直线箭头连接符 5"/>
              <p:cNvCxnSpPr/>
              <p:nvPr/>
            </p:nvCxnSpPr>
            <p:spPr>
              <a:xfrm>
                <a:off x="1331672" y="6093306"/>
                <a:ext cx="6913187"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 name="直线箭头连接符 7"/>
              <p:cNvCxnSpPr/>
              <p:nvPr/>
            </p:nvCxnSpPr>
            <p:spPr>
              <a:xfrm flipV="1">
                <a:off x="1331672" y="3500887"/>
                <a:ext cx="0" cy="259241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3" name="任意形状 12"/>
              <p:cNvSpPr/>
              <p:nvPr/>
            </p:nvSpPr>
            <p:spPr>
              <a:xfrm>
                <a:off x="1342783" y="4508961"/>
                <a:ext cx="1357239" cy="1509732"/>
              </a:xfrm>
              <a:custGeom>
                <a:avLst/>
                <a:gdLst>
                  <a:gd name="connsiteX0" fmla="*/ 0 w 1244431"/>
                  <a:gd name="connsiteY0" fmla="*/ 1077526 h 1077526"/>
                  <a:gd name="connsiteX1" fmla="*/ 910872 w 1244431"/>
                  <a:gd name="connsiteY1" fmla="*/ 731178 h 1077526"/>
                  <a:gd name="connsiteX2" fmla="*/ 1244431 w 1244431"/>
                  <a:gd name="connsiteY2" fmla="*/ 0 h 1077526"/>
                </a:gdLst>
                <a:ahLst/>
                <a:cxnLst>
                  <a:cxn ang="0">
                    <a:pos x="connsiteX0" y="connsiteY0"/>
                  </a:cxn>
                  <a:cxn ang="0">
                    <a:pos x="connsiteX1" y="connsiteY1"/>
                  </a:cxn>
                  <a:cxn ang="0">
                    <a:pos x="connsiteX2" y="connsiteY2"/>
                  </a:cxn>
                </a:cxnLst>
                <a:rect l="l" t="t" r="r" b="b"/>
                <a:pathLst>
                  <a:path w="1244431" h="1077526">
                    <a:moveTo>
                      <a:pt x="0" y="1077526"/>
                    </a:moveTo>
                    <a:cubicBezTo>
                      <a:pt x="351733" y="994146"/>
                      <a:pt x="703467" y="910766"/>
                      <a:pt x="910872" y="731178"/>
                    </a:cubicBezTo>
                    <a:cubicBezTo>
                      <a:pt x="1118277" y="551590"/>
                      <a:pt x="1244431" y="0"/>
                      <a:pt x="1244431" y="0"/>
                    </a:cubicBezTo>
                  </a:path>
                </a:pathLst>
              </a:cu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kumimoji="1" lang="zh-CN" altLang="en-US"/>
              </a:p>
            </p:txBody>
          </p:sp>
          <p:cxnSp>
            <p:nvCxnSpPr>
              <p:cNvPr id="15" name="直线连接符 14"/>
              <p:cNvCxnSpPr/>
              <p:nvPr/>
            </p:nvCxnSpPr>
            <p:spPr>
              <a:xfrm flipV="1">
                <a:off x="2700023" y="3861253"/>
                <a:ext cx="1728693" cy="647708"/>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17" name="任意形状 16"/>
              <p:cNvSpPr/>
              <p:nvPr/>
            </p:nvSpPr>
            <p:spPr>
              <a:xfrm>
                <a:off x="4644604" y="5085231"/>
                <a:ext cx="934987" cy="933461"/>
              </a:xfrm>
              <a:custGeom>
                <a:avLst/>
                <a:gdLst>
                  <a:gd name="connsiteX0" fmla="*/ 0 w 1244431"/>
                  <a:gd name="connsiteY0" fmla="*/ 1077526 h 1077526"/>
                  <a:gd name="connsiteX1" fmla="*/ 910872 w 1244431"/>
                  <a:gd name="connsiteY1" fmla="*/ 731178 h 1077526"/>
                  <a:gd name="connsiteX2" fmla="*/ 1244431 w 1244431"/>
                  <a:gd name="connsiteY2" fmla="*/ 0 h 1077526"/>
                </a:gdLst>
                <a:ahLst/>
                <a:cxnLst>
                  <a:cxn ang="0">
                    <a:pos x="connsiteX0" y="connsiteY0"/>
                  </a:cxn>
                  <a:cxn ang="0">
                    <a:pos x="connsiteX1" y="connsiteY1"/>
                  </a:cxn>
                  <a:cxn ang="0">
                    <a:pos x="connsiteX2" y="connsiteY2"/>
                  </a:cxn>
                </a:cxnLst>
                <a:rect l="l" t="t" r="r" b="b"/>
                <a:pathLst>
                  <a:path w="1244431" h="1077526">
                    <a:moveTo>
                      <a:pt x="0" y="1077526"/>
                    </a:moveTo>
                    <a:cubicBezTo>
                      <a:pt x="351733" y="994146"/>
                      <a:pt x="703467" y="910766"/>
                      <a:pt x="910872" y="731178"/>
                    </a:cubicBezTo>
                    <a:cubicBezTo>
                      <a:pt x="1118277" y="551590"/>
                      <a:pt x="1244431" y="0"/>
                      <a:pt x="1244431" y="0"/>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kumimoji="1" lang="zh-CN" altLang="en-US"/>
              </a:p>
            </p:txBody>
          </p:sp>
          <p:cxnSp>
            <p:nvCxnSpPr>
              <p:cNvPr id="19" name="直线连接符 18"/>
              <p:cNvCxnSpPr/>
              <p:nvPr/>
            </p:nvCxnSpPr>
            <p:spPr>
              <a:xfrm flipV="1">
                <a:off x="5579592" y="4437523"/>
                <a:ext cx="1728693" cy="647708"/>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1" name="直线连接符 20"/>
              <p:cNvCxnSpPr/>
              <p:nvPr/>
            </p:nvCxnSpPr>
            <p:spPr>
              <a:xfrm>
                <a:off x="4428716" y="3932692"/>
                <a:ext cx="142867" cy="2089176"/>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62484" name="文本框 26"/>
              <p:cNvSpPr txBox="1">
                <a:spLocks noChangeArrowheads="1"/>
              </p:cNvSpPr>
              <p:nvPr/>
            </p:nvSpPr>
            <p:spPr bwMode="auto">
              <a:xfrm>
                <a:off x="539552" y="3789040"/>
                <a:ext cx="7235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t>cwnd</a:t>
                </a:r>
                <a:endParaRPr kumimoji="1" lang="zh-CN" altLang="en-US"/>
              </a:p>
            </p:txBody>
          </p:sp>
          <p:sp>
            <p:nvSpPr>
              <p:cNvPr id="62485" name="文本框 27"/>
              <p:cNvSpPr txBox="1">
                <a:spLocks noChangeArrowheads="1"/>
              </p:cNvSpPr>
              <p:nvPr/>
            </p:nvSpPr>
            <p:spPr bwMode="auto">
              <a:xfrm>
                <a:off x="7308304" y="6165304"/>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t>传输轮次</a:t>
                </a:r>
              </a:p>
            </p:txBody>
          </p:sp>
          <p:sp>
            <p:nvSpPr>
              <p:cNvPr id="62486" name="文本框 28"/>
              <p:cNvSpPr txBox="1">
                <a:spLocks noChangeArrowheads="1"/>
              </p:cNvSpPr>
              <p:nvPr/>
            </p:nvSpPr>
            <p:spPr bwMode="auto">
              <a:xfrm>
                <a:off x="1187624" y="6165304"/>
                <a:ext cx="3130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t>0</a:t>
                </a:r>
                <a:endParaRPr kumimoji="1" lang="zh-CN" altLang="en-US"/>
              </a:p>
            </p:txBody>
          </p:sp>
          <p:sp>
            <p:nvSpPr>
              <p:cNvPr id="62487" name="文本框 29"/>
              <p:cNvSpPr txBox="1">
                <a:spLocks noChangeArrowheads="1"/>
              </p:cNvSpPr>
              <p:nvPr/>
            </p:nvSpPr>
            <p:spPr bwMode="auto">
              <a:xfrm>
                <a:off x="899592" y="5733256"/>
                <a:ext cx="3130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t>1</a:t>
                </a:r>
                <a:endParaRPr kumimoji="1" lang="zh-CN" altLang="en-US"/>
              </a:p>
            </p:txBody>
          </p:sp>
          <p:sp>
            <p:nvSpPr>
              <p:cNvPr id="62488" name="文本框 34"/>
              <p:cNvSpPr txBox="1">
                <a:spLocks noChangeArrowheads="1"/>
              </p:cNvSpPr>
              <p:nvPr/>
            </p:nvSpPr>
            <p:spPr bwMode="auto">
              <a:xfrm>
                <a:off x="1547664" y="3284984"/>
                <a:ext cx="11208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solidFill>
                      <a:srgbClr val="FF0000"/>
                    </a:solidFill>
                  </a:rPr>
                  <a:t>慢启动</a:t>
                </a:r>
                <a:endParaRPr kumimoji="1" lang="en-US" altLang="zh-CN" b="1">
                  <a:solidFill>
                    <a:srgbClr val="FF0000"/>
                  </a:solidFill>
                </a:endParaRPr>
              </a:p>
              <a:p>
                <a:pPr algn="ctr"/>
                <a:r>
                  <a:rPr kumimoji="1" lang="zh-CN" altLang="en-US" b="1">
                    <a:solidFill>
                      <a:srgbClr val="FF0000"/>
                    </a:solidFill>
                  </a:rPr>
                  <a:t>指数增长</a:t>
                </a:r>
              </a:p>
            </p:txBody>
          </p:sp>
          <p:sp>
            <p:nvSpPr>
              <p:cNvPr id="62489" name="文本框 36"/>
              <p:cNvSpPr txBox="1">
                <a:spLocks noChangeArrowheads="1"/>
              </p:cNvSpPr>
              <p:nvPr/>
            </p:nvSpPr>
            <p:spPr bwMode="auto">
              <a:xfrm>
                <a:off x="2915816" y="3284984"/>
                <a:ext cx="11208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b="1">
                    <a:solidFill>
                      <a:srgbClr val="0000FF"/>
                    </a:solidFill>
                  </a:rPr>
                  <a:t>拥塞避免</a:t>
                </a:r>
                <a:endParaRPr kumimoji="1" lang="en-US" altLang="zh-CN" b="1">
                  <a:solidFill>
                    <a:srgbClr val="0000FF"/>
                  </a:solidFill>
                </a:endParaRPr>
              </a:p>
              <a:p>
                <a:r>
                  <a:rPr kumimoji="1" lang="zh-CN" altLang="en-US" b="1">
                    <a:solidFill>
                      <a:srgbClr val="0000FF"/>
                    </a:solidFill>
                  </a:rPr>
                  <a:t>线性增加</a:t>
                </a:r>
              </a:p>
            </p:txBody>
          </p:sp>
          <p:sp>
            <p:nvSpPr>
              <p:cNvPr id="62490" name="文本框 38"/>
              <p:cNvSpPr txBox="1">
                <a:spLocks noChangeArrowheads="1"/>
              </p:cNvSpPr>
              <p:nvPr/>
            </p:nvSpPr>
            <p:spPr bwMode="auto">
              <a:xfrm>
                <a:off x="1475656" y="4725144"/>
                <a:ext cx="1028447"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1600"/>
                  <a:t>ssthresh</a:t>
                </a:r>
              </a:p>
              <a:p>
                <a:r>
                  <a:rPr kumimoji="1" lang="zh-CN" altLang="en-US" sz="1600"/>
                  <a:t>初始值</a:t>
                </a:r>
                <a:r>
                  <a:rPr kumimoji="1" lang="en-US" altLang="zh-CN" sz="1600"/>
                  <a:t>16</a:t>
                </a:r>
                <a:endParaRPr kumimoji="1" lang="zh-CN" altLang="en-US" sz="1600"/>
              </a:p>
            </p:txBody>
          </p:sp>
          <p:sp>
            <p:nvSpPr>
              <p:cNvPr id="62491" name="文本框 39"/>
              <p:cNvSpPr txBox="1">
                <a:spLocks noChangeArrowheads="1"/>
              </p:cNvSpPr>
              <p:nvPr/>
            </p:nvSpPr>
            <p:spPr bwMode="auto">
              <a:xfrm>
                <a:off x="3347864" y="4293096"/>
                <a:ext cx="1074032"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1600">
                    <a:solidFill>
                      <a:srgbClr val="000000"/>
                    </a:solidFill>
                  </a:rPr>
                  <a:t>cwnd</a:t>
                </a:r>
                <a:r>
                  <a:rPr kumimoji="1" lang="zh-CN" altLang="en-US" sz="1600">
                    <a:solidFill>
                      <a:srgbClr val="000000"/>
                    </a:solidFill>
                  </a:rPr>
                  <a:t>增大</a:t>
                </a:r>
                <a:endParaRPr kumimoji="1" lang="en-US" altLang="zh-CN" sz="1600">
                  <a:solidFill>
                    <a:srgbClr val="000000"/>
                  </a:solidFill>
                </a:endParaRPr>
              </a:p>
              <a:p>
                <a:r>
                  <a:rPr kumimoji="1" lang="zh-CN" altLang="en-US" sz="1600">
                    <a:solidFill>
                      <a:srgbClr val="000000"/>
                    </a:solidFill>
                  </a:rPr>
                  <a:t>到</a:t>
                </a:r>
                <a:r>
                  <a:rPr kumimoji="1" lang="en-US" altLang="zh-CN" sz="1600">
                    <a:solidFill>
                      <a:srgbClr val="000000"/>
                    </a:solidFill>
                  </a:rPr>
                  <a:t>24</a:t>
                </a:r>
                <a:endParaRPr kumimoji="1" lang="zh-CN" altLang="en-US" sz="1600">
                  <a:solidFill>
                    <a:srgbClr val="000000"/>
                  </a:solidFill>
                </a:endParaRPr>
              </a:p>
            </p:txBody>
          </p:sp>
          <p:cxnSp>
            <p:nvCxnSpPr>
              <p:cNvPr id="42" name="直线箭头连接符 41"/>
              <p:cNvCxnSpPr/>
              <p:nvPr/>
            </p:nvCxnSpPr>
            <p:spPr>
              <a:xfrm flipV="1">
                <a:off x="2339679" y="4508961"/>
                <a:ext cx="215888" cy="2889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直线箭头连接符 44"/>
              <p:cNvCxnSpPr/>
              <p:nvPr/>
            </p:nvCxnSpPr>
            <p:spPr>
              <a:xfrm flipV="1">
                <a:off x="4139807" y="4005718"/>
                <a:ext cx="215888" cy="2873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2494" name="文本框 49"/>
              <p:cNvSpPr txBox="1">
                <a:spLocks noChangeArrowheads="1"/>
              </p:cNvSpPr>
              <p:nvPr/>
            </p:nvSpPr>
            <p:spPr bwMode="auto">
              <a:xfrm>
                <a:off x="4860032" y="4149080"/>
                <a:ext cx="1872207"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600"/>
                  <a:t>检测到拥塞后</a:t>
                </a:r>
                <a:r>
                  <a:rPr kumimoji="1" lang="en-US" altLang="zh-CN" sz="1600"/>
                  <a:t>ssthresh</a:t>
                </a:r>
                <a:r>
                  <a:rPr kumimoji="1" lang="zh-CN" altLang="en-US" sz="1600"/>
                  <a:t>减半为</a:t>
                </a:r>
                <a:r>
                  <a:rPr kumimoji="1" lang="en-US" altLang="zh-CN" sz="1600"/>
                  <a:t>12</a:t>
                </a:r>
                <a:endParaRPr kumimoji="1" lang="zh-CN" altLang="en-US" sz="1600"/>
              </a:p>
            </p:txBody>
          </p:sp>
          <p:cxnSp>
            <p:nvCxnSpPr>
              <p:cNvPr id="51" name="直线箭头连接符 50"/>
              <p:cNvCxnSpPr/>
              <p:nvPr/>
            </p:nvCxnSpPr>
            <p:spPr>
              <a:xfrm>
                <a:off x="5292269" y="4724864"/>
                <a:ext cx="144455" cy="3603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54" name="爆炸形 1 53"/>
            <p:cNvSpPr/>
            <p:nvPr/>
          </p:nvSpPr>
          <p:spPr>
            <a:xfrm>
              <a:off x="4284262" y="4890657"/>
              <a:ext cx="431777" cy="411167"/>
            </a:xfrm>
            <a:prstGeom prst="irregularSeal1">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
          <p:nvSpPr>
            <p:cNvPr id="55" name="文本框 54"/>
            <p:cNvSpPr txBox="1"/>
            <p:nvPr/>
          </p:nvSpPr>
          <p:spPr>
            <a:xfrm>
              <a:off x="4285849" y="3788919"/>
              <a:ext cx="646078" cy="369892"/>
            </a:xfrm>
            <a:prstGeom prst="rect">
              <a:avLst/>
            </a:prstGeom>
            <a:noFill/>
          </p:spPr>
          <p:txBody>
            <a:bodyPr wrap="none">
              <a:spAutoFit/>
            </a:bodyPr>
            <a:lstStyle/>
            <a:p>
              <a:pPr>
                <a:defRPr/>
              </a:pPr>
              <a:r>
                <a:rPr kumimoji="1" lang="zh-CN" altLang="en-US" b="1" dirty="0">
                  <a:solidFill>
                    <a:schemeClr val="accent2">
                      <a:lumMod val="75000"/>
                    </a:schemeClr>
                  </a:solidFill>
                  <a:latin typeface="+mn-ea"/>
                  <a:ea typeface="+mn-ea"/>
                </a:rPr>
                <a:t>超时</a:t>
              </a:r>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19" descr="tcp.png"/>
          <p:cNvPicPr>
            <a:picLocks noChangeAspect="1"/>
          </p:cNvPicPr>
          <p:nvPr/>
        </p:nvPicPr>
        <p:blipFill>
          <a:blip r:embed="rId3">
            <a:extLst>
              <a:ext uri="{28A0092B-C50C-407E-A947-70E740481C1C}">
                <a14:useLocalDpi xmlns:a14="http://schemas.microsoft.com/office/drawing/2010/main" val="0"/>
              </a:ext>
            </a:extLst>
          </a:blip>
          <a:srcRect l="25404"/>
          <a:stretch>
            <a:fillRect/>
          </a:stretch>
        </p:blipFill>
        <p:spPr bwMode="auto">
          <a:xfrm>
            <a:off x="2713038" y="2773363"/>
            <a:ext cx="5370512"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Rectangle 18"/>
          <p:cNvSpPr>
            <a:spLocks noGrp="1" noChangeArrowheads="1"/>
          </p:cNvSpPr>
          <p:nvPr>
            <p:ph type="title"/>
          </p:nvPr>
        </p:nvSpPr>
        <p:spPr/>
        <p:txBody>
          <a:bodyPr/>
          <a:lstStyle/>
          <a:p>
            <a:pPr eaLnBrk="1" hangingPunct="1"/>
            <a:r>
              <a:rPr lang="zh-CN" altLang="en-US" smtClean="0"/>
              <a:t>慢启动与</a:t>
            </a:r>
            <a:r>
              <a:rPr lang="en-US" altLang="zh-CN" smtClean="0"/>
              <a:t>TCP</a:t>
            </a:r>
            <a:r>
              <a:rPr lang="zh-CN" altLang="en-US" smtClean="0"/>
              <a:t>锯齿</a:t>
            </a:r>
            <a:endParaRPr lang="en-US" altLang="zh-CN" smtClean="0"/>
          </a:p>
        </p:txBody>
      </p:sp>
      <p:sp>
        <p:nvSpPr>
          <p:cNvPr id="63492" name="Slide Number Placeholder 2"/>
          <p:cNvSpPr>
            <a:spLocks noGrp="1"/>
          </p:cNvSpPr>
          <p:nvPr>
            <p:ph type="sldNum" sz="quarter" idx="11"/>
          </p:nvPr>
        </p:nvSpPr>
        <p:spPr>
          <a:xfrm>
            <a:off x="7010400" y="-60325"/>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fld id="{20867A2C-FBA3-401A-83D9-905A8414933D}" type="slidenum">
              <a:rPr kumimoji="0" lang="en-US" altLang="zh-CN" sz="1000" smtClean="0">
                <a:ea typeface="宋体" panose="02010600030101010101" pitchFamily="2" charset="-122"/>
              </a:rPr>
              <a:pPr>
                <a:spcBef>
                  <a:spcPct val="0"/>
                </a:spcBef>
                <a:buClrTx/>
                <a:buSzTx/>
                <a:buFontTx/>
                <a:buNone/>
              </a:pPr>
              <a:t>39</a:t>
            </a:fld>
            <a:endParaRPr kumimoji="0" lang="en-US" altLang="zh-CN" sz="1000" smtClean="0">
              <a:ea typeface="宋体" panose="02010600030101010101" pitchFamily="2" charset="-122"/>
            </a:endParaRPr>
          </a:p>
        </p:txBody>
      </p:sp>
      <p:sp>
        <p:nvSpPr>
          <p:cNvPr id="54276" name="Freeform 3"/>
          <p:cNvSpPr>
            <a:spLocks/>
          </p:cNvSpPr>
          <p:nvPr/>
        </p:nvSpPr>
        <p:spPr bwMode="auto">
          <a:xfrm>
            <a:off x="1143000" y="1676400"/>
            <a:ext cx="7010400" cy="3124200"/>
          </a:xfrm>
          <a:custGeom>
            <a:avLst/>
            <a:gdLst>
              <a:gd name="T0" fmla="*/ 0 w 4416"/>
              <a:gd name="T1" fmla="*/ 0 h 1968"/>
              <a:gd name="T2" fmla="*/ 0 w 4416"/>
              <a:gd name="T3" fmla="*/ 2147483647 h 1968"/>
              <a:gd name="T4" fmla="*/ 2147483647 w 4416"/>
              <a:gd name="T5" fmla="*/ 2147483647 h 1968"/>
              <a:gd name="T6" fmla="*/ 0 60000 65536"/>
              <a:gd name="T7" fmla="*/ 0 60000 65536"/>
              <a:gd name="T8" fmla="*/ 0 60000 65536"/>
              <a:gd name="T9" fmla="*/ 0 w 4416"/>
              <a:gd name="T10" fmla="*/ 0 h 1968"/>
              <a:gd name="T11" fmla="*/ 4416 w 4416"/>
              <a:gd name="T12" fmla="*/ 1968 h 1968"/>
            </a:gdLst>
            <a:ahLst/>
            <a:cxnLst>
              <a:cxn ang="T6">
                <a:pos x="T0" y="T1"/>
              </a:cxn>
              <a:cxn ang="T7">
                <a:pos x="T2" y="T3"/>
              </a:cxn>
              <a:cxn ang="T8">
                <a:pos x="T4" y="T5"/>
              </a:cxn>
            </a:cxnLst>
            <a:rect l="T9" t="T10" r="T11" b="T12"/>
            <a:pathLst>
              <a:path w="4416" h="1968">
                <a:moveTo>
                  <a:pt x="0" y="0"/>
                </a:moveTo>
                <a:lnTo>
                  <a:pt x="0" y="1968"/>
                </a:lnTo>
                <a:lnTo>
                  <a:pt x="4416" y="1968"/>
                </a:lnTo>
              </a:path>
            </a:pathLst>
          </a:custGeom>
          <a:noFill/>
          <a:ln w="19050">
            <a:solidFill>
              <a:schemeClr val="tx1"/>
            </a:solidFill>
            <a:round/>
            <a:headEnd type="triangle" w="med" len="med"/>
            <a:tailEnd type="triangle" w="med" len="med"/>
          </a:ln>
        </p:spPr>
        <p:txBody>
          <a:bodyPr/>
          <a:lstStyle/>
          <a:p>
            <a:pPr algn="ctr" eaLnBrk="1" hangingPunct="1">
              <a:defRPr/>
            </a:pPr>
            <a:endParaRPr lang="zh-CN" altLang="zh-CN">
              <a:latin typeface="+mn-lt"/>
            </a:endParaRPr>
          </a:p>
        </p:txBody>
      </p:sp>
      <p:sp>
        <p:nvSpPr>
          <p:cNvPr id="63494" name="Text Box 5"/>
          <p:cNvSpPr txBox="1">
            <a:spLocks noChangeArrowheads="1"/>
          </p:cNvSpPr>
          <p:nvPr/>
        </p:nvSpPr>
        <p:spPr bwMode="auto">
          <a:xfrm>
            <a:off x="7123113" y="4724400"/>
            <a:ext cx="2873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2400" i="1">
                <a:ea typeface="宋体" panose="02010600030101010101" pitchFamily="2" charset="-122"/>
              </a:rPr>
              <a:t>t</a:t>
            </a:r>
          </a:p>
        </p:txBody>
      </p:sp>
      <p:sp>
        <p:nvSpPr>
          <p:cNvPr id="54279" name="Line 7"/>
          <p:cNvSpPr>
            <a:spLocks noChangeShapeType="1"/>
          </p:cNvSpPr>
          <p:nvPr/>
        </p:nvSpPr>
        <p:spPr bwMode="auto">
          <a:xfrm>
            <a:off x="3475038" y="4343400"/>
            <a:ext cx="457200" cy="0"/>
          </a:xfrm>
          <a:prstGeom prst="line">
            <a:avLst/>
          </a:prstGeom>
          <a:noFill/>
          <a:ln w="9525">
            <a:solidFill>
              <a:schemeClr val="tx1"/>
            </a:solidFill>
            <a:round/>
            <a:headEnd/>
            <a:tailEnd/>
          </a:ln>
        </p:spPr>
        <p:txBody>
          <a:bodyPr/>
          <a:lstStyle/>
          <a:p>
            <a:pPr eaLnBrk="1" hangingPunct="1">
              <a:defRPr/>
            </a:pPr>
            <a:endParaRPr lang="zh-CN" altLang="en-US">
              <a:latin typeface="+mn-lt"/>
            </a:endParaRPr>
          </a:p>
        </p:txBody>
      </p:sp>
      <p:sp>
        <p:nvSpPr>
          <p:cNvPr id="54280" name="Line 8"/>
          <p:cNvSpPr>
            <a:spLocks noChangeShapeType="1"/>
          </p:cNvSpPr>
          <p:nvPr/>
        </p:nvSpPr>
        <p:spPr bwMode="auto">
          <a:xfrm>
            <a:off x="3475038" y="3657600"/>
            <a:ext cx="457200" cy="0"/>
          </a:xfrm>
          <a:prstGeom prst="line">
            <a:avLst/>
          </a:prstGeom>
          <a:noFill/>
          <a:ln w="9525">
            <a:solidFill>
              <a:schemeClr val="tx1"/>
            </a:solidFill>
            <a:round/>
            <a:headEnd/>
            <a:tailEnd/>
          </a:ln>
        </p:spPr>
        <p:txBody>
          <a:bodyPr/>
          <a:lstStyle/>
          <a:p>
            <a:pPr eaLnBrk="1" hangingPunct="1">
              <a:defRPr/>
            </a:pPr>
            <a:endParaRPr lang="zh-CN" altLang="en-US">
              <a:latin typeface="+mn-lt"/>
            </a:endParaRPr>
          </a:p>
        </p:txBody>
      </p:sp>
      <p:sp>
        <p:nvSpPr>
          <p:cNvPr id="54281" name="Line 9"/>
          <p:cNvSpPr>
            <a:spLocks noChangeShapeType="1"/>
          </p:cNvSpPr>
          <p:nvPr/>
        </p:nvSpPr>
        <p:spPr bwMode="auto">
          <a:xfrm>
            <a:off x="3703638" y="3657600"/>
            <a:ext cx="0" cy="685800"/>
          </a:xfrm>
          <a:prstGeom prst="line">
            <a:avLst/>
          </a:prstGeom>
          <a:noFill/>
          <a:ln w="9525">
            <a:solidFill>
              <a:schemeClr val="tx1"/>
            </a:solidFill>
            <a:round/>
            <a:headEnd type="triangle" w="med" len="med"/>
            <a:tailEnd type="triangle" w="med" len="med"/>
          </a:ln>
        </p:spPr>
        <p:txBody>
          <a:bodyPr/>
          <a:lstStyle/>
          <a:p>
            <a:pPr eaLnBrk="1" hangingPunct="1">
              <a:defRPr/>
            </a:pPr>
            <a:endParaRPr lang="zh-CN" altLang="en-US">
              <a:latin typeface="+mn-lt"/>
            </a:endParaRPr>
          </a:p>
        </p:txBody>
      </p:sp>
      <p:sp>
        <p:nvSpPr>
          <p:cNvPr id="54282" name="Text Box 10"/>
          <p:cNvSpPr txBox="1">
            <a:spLocks noChangeArrowheads="1"/>
          </p:cNvSpPr>
          <p:nvPr/>
        </p:nvSpPr>
        <p:spPr bwMode="auto">
          <a:xfrm>
            <a:off x="3916363" y="3856038"/>
            <a:ext cx="800100" cy="461962"/>
          </a:xfrm>
          <a:prstGeom prst="rect">
            <a:avLst/>
          </a:prstGeom>
          <a:noFill/>
          <a:ln w="9525">
            <a:noFill/>
            <a:miter lim="800000"/>
            <a:headEnd/>
            <a:tailEnd/>
          </a:ln>
        </p:spPr>
        <p:txBody>
          <a:bodyPr wrap="none">
            <a:spAutoFit/>
          </a:bodyPr>
          <a:lstStyle/>
          <a:p>
            <a:pPr>
              <a:defRPr/>
            </a:pPr>
            <a:r>
              <a:rPr lang="zh-CN" altLang="en-US" sz="2400" dirty="0">
                <a:latin typeface="+mn-lt"/>
              </a:rPr>
              <a:t>减半</a:t>
            </a:r>
            <a:endParaRPr lang="en-US" altLang="zh-CN" sz="2400" dirty="0">
              <a:latin typeface="+mn-lt"/>
            </a:endParaRPr>
          </a:p>
        </p:txBody>
      </p:sp>
      <p:sp>
        <p:nvSpPr>
          <p:cNvPr id="54283" name="Line 11"/>
          <p:cNvSpPr>
            <a:spLocks noChangeShapeType="1"/>
          </p:cNvSpPr>
          <p:nvPr/>
        </p:nvSpPr>
        <p:spPr bwMode="auto">
          <a:xfrm>
            <a:off x="2713038" y="2438400"/>
            <a:ext cx="0" cy="838200"/>
          </a:xfrm>
          <a:prstGeom prst="line">
            <a:avLst/>
          </a:prstGeom>
          <a:noFill/>
          <a:ln w="9525">
            <a:solidFill>
              <a:schemeClr val="tx1"/>
            </a:solidFill>
            <a:round/>
            <a:headEnd/>
            <a:tailEnd type="triangle" w="med" len="med"/>
          </a:ln>
        </p:spPr>
        <p:txBody>
          <a:bodyPr/>
          <a:lstStyle/>
          <a:p>
            <a:pPr eaLnBrk="1" hangingPunct="1">
              <a:defRPr/>
            </a:pPr>
            <a:endParaRPr lang="zh-CN" altLang="en-US">
              <a:latin typeface="+mn-lt"/>
            </a:endParaRPr>
          </a:p>
        </p:txBody>
      </p:sp>
      <p:sp>
        <p:nvSpPr>
          <p:cNvPr id="54284" name="Line 12"/>
          <p:cNvSpPr>
            <a:spLocks noChangeShapeType="1"/>
          </p:cNvSpPr>
          <p:nvPr/>
        </p:nvSpPr>
        <p:spPr bwMode="auto">
          <a:xfrm>
            <a:off x="3322638" y="2667000"/>
            <a:ext cx="0" cy="838200"/>
          </a:xfrm>
          <a:prstGeom prst="line">
            <a:avLst/>
          </a:prstGeom>
          <a:noFill/>
          <a:ln w="9525">
            <a:solidFill>
              <a:schemeClr val="tx1"/>
            </a:solidFill>
            <a:round/>
            <a:headEnd/>
            <a:tailEnd type="triangle" w="med" len="med"/>
          </a:ln>
        </p:spPr>
        <p:txBody>
          <a:bodyPr/>
          <a:lstStyle/>
          <a:p>
            <a:pPr eaLnBrk="1" hangingPunct="1">
              <a:defRPr/>
            </a:pPr>
            <a:endParaRPr lang="zh-CN" altLang="en-US">
              <a:latin typeface="+mn-lt"/>
            </a:endParaRPr>
          </a:p>
        </p:txBody>
      </p:sp>
      <p:sp>
        <p:nvSpPr>
          <p:cNvPr id="54285" name="Line 13"/>
          <p:cNvSpPr>
            <a:spLocks noChangeShapeType="1"/>
          </p:cNvSpPr>
          <p:nvPr/>
        </p:nvSpPr>
        <p:spPr bwMode="auto">
          <a:xfrm>
            <a:off x="5380038" y="1905000"/>
            <a:ext cx="0" cy="838200"/>
          </a:xfrm>
          <a:prstGeom prst="line">
            <a:avLst/>
          </a:prstGeom>
          <a:noFill/>
          <a:ln w="9525">
            <a:solidFill>
              <a:schemeClr val="tx1"/>
            </a:solidFill>
            <a:round/>
            <a:headEnd/>
            <a:tailEnd type="triangle" w="med" len="med"/>
          </a:ln>
        </p:spPr>
        <p:txBody>
          <a:bodyPr/>
          <a:lstStyle/>
          <a:p>
            <a:pPr eaLnBrk="1" hangingPunct="1">
              <a:defRPr/>
            </a:pPr>
            <a:endParaRPr lang="zh-CN" altLang="en-US">
              <a:latin typeface="+mn-lt"/>
            </a:endParaRPr>
          </a:p>
        </p:txBody>
      </p:sp>
      <p:sp>
        <p:nvSpPr>
          <p:cNvPr id="54286" name="Line 14"/>
          <p:cNvSpPr>
            <a:spLocks noChangeShapeType="1"/>
          </p:cNvSpPr>
          <p:nvPr/>
        </p:nvSpPr>
        <p:spPr bwMode="auto">
          <a:xfrm>
            <a:off x="6446838" y="2286000"/>
            <a:ext cx="0" cy="838200"/>
          </a:xfrm>
          <a:prstGeom prst="line">
            <a:avLst/>
          </a:prstGeom>
          <a:noFill/>
          <a:ln w="9525">
            <a:solidFill>
              <a:schemeClr val="tx1"/>
            </a:solidFill>
            <a:round/>
            <a:headEnd/>
            <a:tailEnd type="triangle" w="med" len="med"/>
          </a:ln>
        </p:spPr>
        <p:txBody>
          <a:bodyPr/>
          <a:lstStyle/>
          <a:p>
            <a:pPr eaLnBrk="1" hangingPunct="1">
              <a:defRPr/>
            </a:pPr>
            <a:endParaRPr lang="zh-CN" altLang="en-US">
              <a:latin typeface="+mn-lt"/>
            </a:endParaRPr>
          </a:p>
        </p:txBody>
      </p:sp>
      <p:sp>
        <p:nvSpPr>
          <p:cNvPr id="54287" name="Line 15"/>
          <p:cNvSpPr>
            <a:spLocks noChangeShapeType="1"/>
          </p:cNvSpPr>
          <p:nvPr/>
        </p:nvSpPr>
        <p:spPr bwMode="auto">
          <a:xfrm>
            <a:off x="7589838" y="2362200"/>
            <a:ext cx="0" cy="838200"/>
          </a:xfrm>
          <a:prstGeom prst="line">
            <a:avLst/>
          </a:prstGeom>
          <a:noFill/>
          <a:ln w="9525">
            <a:solidFill>
              <a:schemeClr val="tx1"/>
            </a:solidFill>
            <a:round/>
            <a:headEnd/>
            <a:tailEnd type="triangle" w="med" len="med"/>
          </a:ln>
        </p:spPr>
        <p:txBody>
          <a:bodyPr/>
          <a:lstStyle/>
          <a:p>
            <a:pPr eaLnBrk="1" hangingPunct="1">
              <a:defRPr/>
            </a:pPr>
            <a:endParaRPr lang="zh-CN" altLang="en-US">
              <a:latin typeface="+mn-lt"/>
            </a:endParaRPr>
          </a:p>
        </p:txBody>
      </p:sp>
      <p:sp>
        <p:nvSpPr>
          <p:cNvPr id="18" name="AutoShape 17"/>
          <p:cNvSpPr>
            <a:spLocks noChangeArrowheads="1"/>
          </p:cNvSpPr>
          <p:nvPr/>
        </p:nvSpPr>
        <p:spPr bwMode="auto">
          <a:xfrm>
            <a:off x="2133600" y="4876800"/>
            <a:ext cx="3733800" cy="457200"/>
          </a:xfrm>
          <a:prstGeom prst="wedgeRectCallout">
            <a:avLst>
              <a:gd name="adj1" fmla="val -52519"/>
              <a:gd name="adj2" fmla="val -128727"/>
            </a:avLst>
          </a:prstGeom>
          <a:solidFill>
            <a:srgbClr val="CCFFFF"/>
          </a:solidFill>
          <a:ln w="9525">
            <a:solidFill>
              <a:schemeClr val="tx1"/>
            </a:solidFill>
            <a:miter lim="800000"/>
            <a:headEnd/>
            <a:tailEnd/>
          </a:ln>
        </p:spPr>
        <p:txBody>
          <a:bodyPr/>
          <a:lstStyle/>
          <a:p>
            <a:pPr algn="ctr">
              <a:defRPr/>
            </a:pPr>
            <a:r>
              <a:rPr lang="zh-CN" altLang="en-US" sz="2400" dirty="0">
                <a:latin typeface="+mn-ea"/>
                <a:ea typeface="+mn-ea"/>
              </a:rPr>
              <a:t>指数</a:t>
            </a:r>
            <a:r>
              <a:rPr lang="en-US" altLang="zh-CN" sz="2400" dirty="0">
                <a:latin typeface="+mn-ea"/>
                <a:ea typeface="+mn-ea"/>
              </a:rPr>
              <a:t> “</a:t>
            </a:r>
            <a:r>
              <a:rPr lang="zh-CN" altLang="en-US" sz="2400" dirty="0">
                <a:latin typeface="+mn-ea"/>
                <a:ea typeface="+mn-ea"/>
              </a:rPr>
              <a:t>慢启动</a:t>
            </a:r>
            <a:r>
              <a:rPr lang="en-US" altLang="zh-CN" sz="2400" dirty="0">
                <a:latin typeface="+mn-ea"/>
                <a:ea typeface="+mn-ea"/>
              </a:rPr>
              <a:t>”</a:t>
            </a:r>
          </a:p>
        </p:txBody>
      </p:sp>
      <p:sp>
        <p:nvSpPr>
          <p:cNvPr id="54291" name="Freeform 14"/>
          <p:cNvSpPr>
            <a:spLocks/>
          </p:cNvSpPr>
          <p:nvPr/>
        </p:nvSpPr>
        <p:spPr bwMode="auto">
          <a:xfrm>
            <a:off x="1143000" y="3322638"/>
            <a:ext cx="1590675" cy="1408112"/>
          </a:xfrm>
          <a:custGeom>
            <a:avLst/>
            <a:gdLst>
              <a:gd name="T0" fmla="*/ 2147483647 w 1152"/>
              <a:gd name="T1" fmla="*/ 0 h 864"/>
              <a:gd name="T2" fmla="*/ 2147483647 w 1152"/>
              <a:gd name="T3" fmla="*/ 2147483647 h 864"/>
              <a:gd name="T4" fmla="*/ 2147483647 w 1152"/>
              <a:gd name="T5" fmla="*/ 2147483647 h 864"/>
              <a:gd name="T6" fmla="*/ 2147483647 w 1152"/>
              <a:gd name="T7" fmla="*/ 2147483647 h 864"/>
              <a:gd name="T8" fmla="*/ 0 w 1152"/>
              <a:gd name="T9" fmla="*/ 2147483647 h 864"/>
              <a:gd name="T10" fmla="*/ 0 60000 65536"/>
              <a:gd name="T11" fmla="*/ 0 60000 65536"/>
              <a:gd name="T12" fmla="*/ 0 60000 65536"/>
              <a:gd name="T13" fmla="*/ 0 60000 65536"/>
              <a:gd name="T14" fmla="*/ 0 60000 65536"/>
              <a:gd name="T15" fmla="*/ 0 w 1152"/>
              <a:gd name="T16" fmla="*/ 0 h 864"/>
              <a:gd name="T17" fmla="*/ 1152 w 1152"/>
              <a:gd name="T18" fmla="*/ 864 h 864"/>
            </a:gdLst>
            <a:ahLst/>
            <a:cxnLst>
              <a:cxn ang="T10">
                <a:pos x="T0" y="T1"/>
              </a:cxn>
              <a:cxn ang="T11">
                <a:pos x="T2" y="T3"/>
              </a:cxn>
              <a:cxn ang="T12">
                <a:pos x="T4" y="T5"/>
              </a:cxn>
              <a:cxn ang="T13">
                <a:pos x="T6" y="T7"/>
              </a:cxn>
              <a:cxn ang="T14">
                <a:pos x="T8" y="T9"/>
              </a:cxn>
            </a:cxnLst>
            <a:rect l="T15" t="T16" r="T17" b="T18"/>
            <a:pathLst>
              <a:path w="1152" h="864">
                <a:moveTo>
                  <a:pt x="1152" y="0"/>
                </a:moveTo>
                <a:cubicBezTo>
                  <a:pt x="1132" y="116"/>
                  <a:pt x="1112" y="232"/>
                  <a:pt x="1056" y="336"/>
                </a:cubicBezTo>
                <a:cubicBezTo>
                  <a:pt x="1000" y="440"/>
                  <a:pt x="928" y="544"/>
                  <a:pt x="816" y="624"/>
                </a:cubicBezTo>
                <a:cubicBezTo>
                  <a:pt x="704" y="704"/>
                  <a:pt x="520" y="776"/>
                  <a:pt x="384" y="816"/>
                </a:cubicBezTo>
                <a:cubicBezTo>
                  <a:pt x="248" y="856"/>
                  <a:pt x="124" y="860"/>
                  <a:pt x="0" y="864"/>
                </a:cubicBezTo>
              </a:path>
            </a:pathLst>
          </a:custGeom>
          <a:noFill/>
          <a:ln w="38100">
            <a:solidFill>
              <a:schemeClr val="accent2"/>
            </a:solidFill>
            <a:round/>
            <a:headEnd/>
            <a:tailEnd/>
          </a:ln>
        </p:spPr>
        <p:txBody>
          <a:bodyPr/>
          <a:lstStyle/>
          <a:p>
            <a:pPr algn="ctr" eaLnBrk="1" hangingPunct="1">
              <a:defRPr/>
            </a:pPr>
            <a:endParaRPr lang="zh-CN" altLang="zh-CN">
              <a:latin typeface="+mn-lt"/>
            </a:endParaRPr>
          </a:p>
        </p:txBody>
      </p:sp>
      <p:sp>
        <p:nvSpPr>
          <p:cNvPr id="22" name="Text Box 18"/>
          <p:cNvSpPr txBox="1">
            <a:spLocks noChangeArrowheads="1"/>
          </p:cNvSpPr>
          <p:nvPr/>
        </p:nvSpPr>
        <p:spPr bwMode="auto">
          <a:xfrm>
            <a:off x="685800" y="5410200"/>
            <a:ext cx="7000875" cy="1354138"/>
          </a:xfrm>
          <a:prstGeom prst="rect">
            <a:avLst/>
          </a:prstGeom>
          <a:noFill/>
          <a:ln w="9525">
            <a:noFill/>
            <a:miter lim="800000"/>
            <a:headEnd/>
            <a:tailEnd/>
          </a:ln>
        </p:spPr>
        <p:txBody>
          <a:bodyPr wrap="none">
            <a:spAutoFit/>
          </a:bodyPr>
          <a:lstStyle/>
          <a:p>
            <a:pPr>
              <a:spcAft>
                <a:spcPts val="600"/>
              </a:spcAft>
              <a:buFont typeface="Arial" pitchFamily="34" charset="0"/>
              <a:buChar char="•"/>
              <a:defRPr/>
            </a:pPr>
            <a:r>
              <a:rPr lang="en-US" altLang="zh-CN" sz="2400" dirty="0">
                <a:solidFill>
                  <a:srgbClr val="800000"/>
                </a:solidFill>
                <a:latin typeface="+mn-lt"/>
                <a:ea typeface="+mn-ea"/>
              </a:rPr>
              <a:t>  </a:t>
            </a:r>
            <a:r>
              <a:rPr lang="zh-CN" altLang="en-US" sz="2400" dirty="0">
                <a:solidFill>
                  <a:srgbClr val="800000"/>
                </a:solidFill>
                <a:latin typeface="+mn-lt"/>
                <a:ea typeface="+mn-ea"/>
              </a:rPr>
              <a:t>这种称呼（</a:t>
            </a:r>
            <a:r>
              <a:rPr lang="en-US" altLang="zh-CN" sz="2400" dirty="0">
                <a:solidFill>
                  <a:srgbClr val="800000"/>
                </a:solidFill>
                <a:latin typeface="+mn-lt"/>
                <a:ea typeface="+mn-ea"/>
              </a:rPr>
              <a:t>”</a:t>
            </a:r>
            <a:r>
              <a:rPr lang="zh-CN" altLang="en-US" sz="2400" dirty="0">
                <a:solidFill>
                  <a:srgbClr val="800000"/>
                </a:solidFill>
                <a:latin typeface="+mn-lt"/>
                <a:ea typeface="+mn-ea"/>
              </a:rPr>
              <a:t>慢</a:t>
            </a:r>
            <a:r>
              <a:rPr lang="en-US" altLang="zh-CN" sz="2400" dirty="0">
                <a:solidFill>
                  <a:srgbClr val="800000"/>
                </a:solidFill>
                <a:latin typeface="+mn-lt"/>
                <a:ea typeface="+mn-ea"/>
              </a:rPr>
              <a:t>”</a:t>
            </a:r>
            <a:r>
              <a:rPr lang="zh-CN" altLang="en-US" sz="2400" dirty="0">
                <a:solidFill>
                  <a:srgbClr val="800000"/>
                </a:solidFill>
                <a:latin typeface="+mn-lt"/>
                <a:ea typeface="+mn-ea"/>
              </a:rPr>
              <a:t>）是因为最初</a:t>
            </a:r>
            <a:r>
              <a:rPr lang="en-US" altLang="zh-CN" sz="2400" dirty="0">
                <a:solidFill>
                  <a:srgbClr val="800000"/>
                </a:solidFill>
                <a:latin typeface="+mn-lt"/>
                <a:ea typeface="+mn-ea"/>
              </a:rPr>
              <a:t>TCP</a:t>
            </a:r>
            <a:r>
              <a:rPr lang="zh-CN" altLang="en-US" sz="2400" dirty="0">
                <a:solidFill>
                  <a:srgbClr val="800000"/>
                </a:solidFill>
                <a:latin typeface="+mn-lt"/>
                <a:ea typeface="+mn-ea"/>
              </a:rPr>
              <a:t>无拥塞控制机制</a:t>
            </a:r>
            <a:endParaRPr lang="en-US" altLang="zh-CN" sz="2400" dirty="0">
              <a:solidFill>
                <a:srgbClr val="800000"/>
              </a:solidFill>
              <a:latin typeface="+mn-lt"/>
              <a:ea typeface="+mn-ea"/>
            </a:endParaRPr>
          </a:p>
          <a:p>
            <a:pPr>
              <a:spcAft>
                <a:spcPts val="600"/>
              </a:spcAft>
              <a:buFont typeface="Lucida Grande" pitchFamily="-108" charset="0"/>
              <a:buChar char="-"/>
              <a:defRPr/>
            </a:pPr>
            <a:r>
              <a:rPr lang="en-US" altLang="zh-CN" sz="2400" dirty="0">
                <a:latin typeface="+mn-lt"/>
                <a:ea typeface="+mn-ea"/>
              </a:rPr>
              <a:t>  </a:t>
            </a:r>
            <a:r>
              <a:rPr lang="zh-CN" altLang="en-US" sz="2400" dirty="0">
                <a:latin typeface="+mn-lt"/>
                <a:ea typeface="+mn-ea"/>
              </a:rPr>
              <a:t>源端启动时发送整个</a:t>
            </a:r>
            <a:r>
              <a:rPr lang="en-US" altLang="zh-CN" sz="2400" dirty="0">
                <a:solidFill>
                  <a:srgbClr val="0000CC"/>
                </a:solidFill>
                <a:latin typeface="+mn-lt"/>
                <a:ea typeface="+mn-ea"/>
              </a:rPr>
              <a:t>AdvertisedWindow</a:t>
            </a:r>
            <a:r>
              <a:rPr lang="en-US" altLang="zh-CN" sz="2400" dirty="0">
                <a:latin typeface="+mn-lt"/>
                <a:ea typeface="+mn-ea"/>
              </a:rPr>
              <a:t> </a:t>
            </a:r>
          </a:p>
          <a:p>
            <a:pPr>
              <a:spcAft>
                <a:spcPts val="600"/>
              </a:spcAft>
              <a:buFont typeface="Lucida Grande" pitchFamily="-108" charset="0"/>
              <a:buChar char="-"/>
              <a:defRPr/>
            </a:pPr>
            <a:r>
              <a:rPr lang="en-US" altLang="zh-CN" sz="2400" dirty="0">
                <a:latin typeface="+mn-lt"/>
                <a:ea typeface="+mn-ea"/>
              </a:rPr>
              <a:t>  </a:t>
            </a:r>
            <a:r>
              <a:rPr lang="zh-CN" altLang="en-US" sz="2400" dirty="0">
                <a:latin typeface="+mn-lt"/>
                <a:ea typeface="+mn-ea"/>
              </a:rPr>
              <a:t>导致拥塞崩溃</a:t>
            </a:r>
            <a:r>
              <a:rPr lang="en-US" altLang="zh-CN" sz="2400" dirty="0">
                <a:latin typeface="+mn-lt"/>
                <a:ea typeface="+mn-ea"/>
              </a:rPr>
              <a:t>!</a:t>
            </a:r>
          </a:p>
        </p:txBody>
      </p:sp>
      <p:sp>
        <p:nvSpPr>
          <p:cNvPr id="21" name="Text Box 6"/>
          <p:cNvSpPr txBox="1">
            <a:spLocks noChangeArrowheads="1"/>
          </p:cNvSpPr>
          <p:nvPr/>
        </p:nvSpPr>
        <p:spPr bwMode="auto">
          <a:xfrm>
            <a:off x="452438" y="1182688"/>
            <a:ext cx="1416050" cy="461962"/>
          </a:xfrm>
          <a:prstGeom prst="rect">
            <a:avLst/>
          </a:prstGeom>
          <a:noFill/>
          <a:ln w="9525">
            <a:noFill/>
            <a:miter lim="800000"/>
            <a:headEnd/>
            <a:tailEnd/>
          </a:ln>
        </p:spPr>
        <p:txBody>
          <a:bodyPr wrap="none">
            <a:spAutoFit/>
          </a:bodyPr>
          <a:lstStyle/>
          <a:p>
            <a:pPr>
              <a:defRPr/>
            </a:pPr>
            <a:r>
              <a:rPr lang="zh-CN" altLang="en-US" sz="2400" i="1" dirty="0">
                <a:latin typeface="+mn-lt"/>
                <a:ea typeface="+mn-ea"/>
              </a:rPr>
              <a:t>窗口大小</a:t>
            </a:r>
            <a:endParaRPr lang="en-US" altLang="zh-CN" sz="2400" i="1" dirty="0">
              <a:latin typeface="+mn-lt"/>
              <a:ea typeface="+mn-ea"/>
            </a:endParaRPr>
          </a:p>
        </p:txBody>
      </p:sp>
      <p:sp>
        <p:nvSpPr>
          <p:cNvPr id="24" name="Text Box 16"/>
          <p:cNvSpPr txBox="1">
            <a:spLocks noChangeArrowheads="1"/>
          </p:cNvSpPr>
          <p:nvPr/>
        </p:nvSpPr>
        <p:spPr bwMode="auto">
          <a:xfrm>
            <a:off x="2286000" y="1928813"/>
            <a:ext cx="800100" cy="461962"/>
          </a:xfrm>
          <a:prstGeom prst="rect">
            <a:avLst/>
          </a:prstGeom>
          <a:noFill/>
          <a:ln w="9525">
            <a:noFill/>
            <a:miter lim="800000"/>
            <a:headEnd/>
            <a:tailEnd/>
          </a:ln>
        </p:spPr>
        <p:txBody>
          <a:bodyPr wrap="none">
            <a:spAutoFit/>
          </a:bodyPr>
          <a:lstStyle/>
          <a:p>
            <a:pPr>
              <a:defRPr/>
            </a:pPr>
            <a:r>
              <a:rPr lang="zh-CN" altLang="en-US" sz="2400" dirty="0">
                <a:latin typeface="+mn-lt"/>
                <a:ea typeface="+mn-ea"/>
              </a:rPr>
              <a:t>丢失</a:t>
            </a:r>
            <a:endParaRPr lang="en-US" altLang="zh-CN" sz="2400" dirty="0">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autoUpdateAnimBg="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f06-01-9780123850591 cop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1069975"/>
            <a:ext cx="4606925"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标题 1"/>
          <p:cNvSpPr>
            <a:spLocks noGrp="1"/>
          </p:cNvSpPr>
          <p:nvPr>
            <p:ph type="title"/>
          </p:nvPr>
        </p:nvSpPr>
        <p:spPr/>
        <p:txBody>
          <a:bodyPr/>
          <a:lstStyle/>
          <a:p>
            <a:pPr eaLnBrk="1" hangingPunct="1"/>
            <a:r>
              <a:rPr lang="zh-CN" altLang="zh-CN" sz="4000" smtClean="0"/>
              <a:t>TCP</a:t>
            </a:r>
            <a:r>
              <a:rPr lang="zh-CN" altLang="en-US" sz="4000" smtClean="0"/>
              <a:t>可靠传输面临的新挑战</a:t>
            </a:r>
          </a:p>
        </p:txBody>
      </p:sp>
      <p:sp>
        <p:nvSpPr>
          <p:cNvPr id="922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339A1317-3D00-4BD5-9009-9C9B291D174D}"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4</a:t>
            </a:fld>
            <a:r>
              <a:rPr kumimoji="0" lang="en-US" altLang="zh-CN" sz="1000" smtClean="0">
                <a:latin typeface="Arial" panose="020B0604020202020204" pitchFamily="34" charset="0"/>
                <a:ea typeface="宋体" panose="02010600030101010101" pitchFamily="2" charset="-122"/>
              </a:rPr>
              <a:t>-</a:t>
            </a:r>
          </a:p>
        </p:txBody>
      </p:sp>
      <p:pic>
        <p:nvPicPr>
          <p:cNvPr id="9221" name="图片 7" descr="2032_53_9---A1M-Motorway-Congestion_web.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5750" y="3643313"/>
            <a:ext cx="4129088" cy="276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1"/>
          <p:cNvGrpSpPr>
            <a:grpSpLocks/>
          </p:cNvGrpSpPr>
          <p:nvPr/>
        </p:nvGrpSpPr>
        <p:grpSpPr bwMode="auto">
          <a:xfrm>
            <a:off x="3851275" y="2068513"/>
            <a:ext cx="3436938" cy="1360487"/>
            <a:chOff x="3786181" y="2000240"/>
            <a:chExt cx="3435978" cy="1360818"/>
          </a:xfrm>
        </p:grpSpPr>
        <p:sp>
          <p:nvSpPr>
            <p:cNvPr id="10" name="爆炸形 1 9"/>
            <p:cNvSpPr/>
            <p:nvPr/>
          </p:nvSpPr>
          <p:spPr>
            <a:xfrm>
              <a:off x="4643192" y="2000240"/>
              <a:ext cx="914145" cy="914622"/>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225" name="TextBox 10"/>
            <p:cNvSpPr txBox="1">
              <a:spLocks noChangeArrowheads="1"/>
            </p:cNvSpPr>
            <p:nvPr/>
          </p:nvSpPr>
          <p:spPr bwMode="auto">
            <a:xfrm>
              <a:off x="3786181" y="2714621"/>
              <a:ext cx="3435978" cy="64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800" b="1">
                  <a:solidFill>
                    <a:srgbClr val="FF0000"/>
                  </a:solidFill>
                  <a:latin typeface="Arial" panose="020B0604020202020204" pitchFamily="34" charset="0"/>
                  <a:ea typeface="宋体" panose="02010600030101010101" pitchFamily="2" charset="-122"/>
                </a:rPr>
                <a:t>过多的</a:t>
              </a:r>
              <a:r>
                <a:rPr kumimoji="0" lang="en-US" altLang="zh-CN" sz="1800" b="1">
                  <a:solidFill>
                    <a:srgbClr val="FF0000"/>
                  </a:solidFill>
                  <a:latin typeface="Arial" panose="020B0604020202020204" pitchFamily="34" charset="0"/>
                  <a:ea typeface="宋体" panose="02010600030101010101" pitchFamily="2" charset="-122"/>
                </a:rPr>
                <a:t>TCP</a:t>
              </a:r>
              <a:r>
                <a:rPr kumimoji="0" lang="zh-CN" altLang="en-US" sz="1800" b="1">
                  <a:solidFill>
                    <a:srgbClr val="FF0000"/>
                  </a:solidFill>
                  <a:latin typeface="Arial" panose="020B0604020202020204" pitchFamily="34" charset="0"/>
                  <a:ea typeface="宋体" panose="02010600030101010101" pitchFamily="2" charset="-122"/>
                </a:rPr>
                <a:t>链接生成大量流量，</a:t>
              </a:r>
              <a:endParaRPr kumimoji="0" lang="en-US" altLang="zh-CN" sz="1800" b="1">
                <a:solidFill>
                  <a:srgbClr val="FF0000"/>
                </a:solidFill>
                <a:latin typeface="Arial" panose="020B0604020202020204" pitchFamily="34" charset="0"/>
                <a:ea typeface="宋体" panose="02010600030101010101" pitchFamily="2" charset="-122"/>
              </a:endParaRPr>
            </a:p>
            <a:p>
              <a:pPr eaLnBrk="1" hangingPunct="1">
                <a:spcBef>
                  <a:spcPct val="0"/>
                </a:spcBef>
                <a:buClrTx/>
                <a:buSzTx/>
                <a:buFontTx/>
                <a:buNone/>
              </a:pPr>
              <a:r>
                <a:rPr kumimoji="0" lang="zh-CN" altLang="en-US" sz="1800" b="1">
                  <a:solidFill>
                    <a:srgbClr val="FF0000"/>
                  </a:solidFill>
                  <a:latin typeface="Arial" panose="020B0604020202020204" pitchFamily="34" charset="0"/>
                  <a:ea typeface="宋体" panose="02010600030101010101" pitchFamily="2" charset="-122"/>
                </a:rPr>
                <a:t>加重路由器负载</a:t>
              </a:r>
            </a:p>
          </p:txBody>
        </p:sp>
      </p:grpSp>
      <p:pic>
        <p:nvPicPr>
          <p:cNvPr id="9223" name="内容占位符 6" descr="images.jpg"/>
          <p:cNvPicPr>
            <a:picLocks noGrp="1" noChangeAspect="1"/>
          </p:cNvPicPr>
          <p:nvPr>
            <p:ph idx="1"/>
          </p:nvPr>
        </p:nvPicPr>
        <p:blipFill>
          <a:blip r:embed="rId4">
            <a:extLst>
              <a:ext uri="{28A0092B-C50C-407E-A947-70E740481C1C}">
                <a14:useLocalDpi xmlns:a14="http://schemas.microsoft.com/office/drawing/2010/main" val="0"/>
              </a:ext>
            </a:extLst>
          </a:blip>
          <a:srcRect/>
          <a:stretch>
            <a:fillRect/>
          </a:stretch>
        </p:blipFill>
        <p:spPr>
          <a:xfrm>
            <a:off x="4714875" y="3643313"/>
            <a:ext cx="4048125" cy="2693987"/>
          </a:xfr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85B83551-A3DB-48DD-B1F4-1D22DC4F0A92}"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40</a:t>
            </a:fld>
            <a:r>
              <a:rPr kumimoji="0" lang="en-US" altLang="zh-CN" sz="1000" smtClean="0">
                <a:latin typeface="Arial" panose="020B0604020202020204" pitchFamily="34" charset="0"/>
                <a:ea typeface="宋体" panose="02010600030101010101" pitchFamily="2" charset="-122"/>
              </a:rPr>
              <a:t>-</a:t>
            </a:r>
          </a:p>
        </p:txBody>
      </p:sp>
      <p:sp>
        <p:nvSpPr>
          <p:cNvPr id="65539" name="Rectangle 2"/>
          <p:cNvSpPr>
            <a:spLocks noGrp="1" noChangeArrowheads="1"/>
          </p:cNvSpPr>
          <p:nvPr>
            <p:ph type="title"/>
          </p:nvPr>
        </p:nvSpPr>
        <p:spPr/>
        <p:txBody>
          <a:bodyPr/>
          <a:lstStyle/>
          <a:p>
            <a:pPr eaLnBrk="1" hangingPunct="1"/>
            <a:r>
              <a:rPr lang="zh-CN" altLang="en-US" sz="4000" dirty="0" smtClean="0"/>
              <a:t>累次增加 </a:t>
            </a:r>
            <a:r>
              <a:rPr lang="en-US" altLang="zh-CN" sz="4000" dirty="0" smtClean="0"/>
              <a:t>vs </a:t>
            </a:r>
            <a:r>
              <a:rPr lang="zh-CN" altLang="en-US" sz="4000" dirty="0" smtClean="0"/>
              <a:t>慢启动</a:t>
            </a:r>
            <a:endParaRPr lang="en-US" altLang="zh-CN" sz="4000" dirty="0" smtClean="0"/>
          </a:p>
        </p:txBody>
      </p:sp>
      <p:pic>
        <p:nvPicPr>
          <p:cNvPr id="6554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989138"/>
            <a:ext cx="3303587" cy="403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4650" y="1989138"/>
            <a:ext cx="4635500" cy="402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defRPr/>
            </a:pPr>
            <a:r>
              <a:rPr lang="en-US" altLang="zh-CN" dirty="0" smtClean="0">
                <a:ea typeface="ＭＳ Ｐゴシック" pitchFamily="34" charset="-128"/>
              </a:rPr>
              <a:t>TCP</a:t>
            </a:r>
            <a:r>
              <a:rPr lang="zh-CN" altLang="en-US" dirty="0" smtClean="0">
                <a:latin typeface="+mj-ea"/>
              </a:rPr>
              <a:t>的两种丢包</a:t>
            </a:r>
            <a:endParaRPr lang="en-US" altLang="zh-CN" dirty="0" smtClean="0">
              <a:latin typeface="+mj-ea"/>
            </a:endParaRPr>
          </a:p>
        </p:txBody>
      </p:sp>
      <p:sp>
        <p:nvSpPr>
          <p:cNvPr id="66563" name="Rectangle 3"/>
          <p:cNvSpPr>
            <a:spLocks noGrp="1" noChangeArrowheads="1"/>
          </p:cNvSpPr>
          <p:nvPr>
            <p:ph idx="1"/>
          </p:nvPr>
        </p:nvSpPr>
        <p:spPr>
          <a:xfrm>
            <a:off x="304800" y="1143000"/>
            <a:ext cx="8839200" cy="5486400"/>
          </a:xfrm>
        </p:spPr>
        <p:txBody>
          <a:bodyPr/>
          <a:lstStyle/>
          <a:p>
            <a:pPr eaLnBrk="1" hangingPunct="1">
              <a:lnSpc>
                <a:spcPct val="90000"/>
              </a:lnSpc>
              <a:tabLst>
                <a:tab pos="747713" algn="l"/>
              </a:tabLst>
            </a:pPr>
            <a:r>
              <a:rPr lang="zh-CN" altLang="en-US" sz="2800" smtClean="0"/>
              <a:t>超时</a:t>
            </a:r>
            <a:endParaRPr lang="en-US" altLang="zh-CN" sz="2800" smtClean="0"/>
          </a:p>
          <a:p>
            <a:pPr lvl="1" eaLnBrk="1" hangingPunct="1">
              <a:lnSpc>
                <a:spcPct val="90000"/>
              </a:lnSpc>
              <a:tabLst>
                <a:tab pos="747713" algn="l"/>
              </a:tabLst>
            </a:pPr>
            <a:r>
              <a:rPr lang="zh-CN" altLang="en-US" sz="2400" smtClean="0"/>
              <a:t>分组</a:t>
            </a:r>
            <a:r>
              <a:rPr lang="en-US" altLang="zh-CN" sz="2400" smtClean="0"/>
              <a:t>n</a:t>
            </a:r>
            <a:r>
              <a:rPr lang="zh-CN" altLang="en-US" sz="2400" smtClean="0"/>
              <a:t>丢失</a:t>
            </a:r>
            <a:r>
              <a:rPr lang="en-US" altLang="zh-CN" sz="2400" smtClean="0"/>
              <a:t>, </a:t>
            </a:r>
            <a:r>
              <a:rPr lang="zh-CN" altLang="en-US" sz="2400" smtClean="0"/>
              <a:t>超时定时器超时</a:t>
            </a:r>
            <a:endParaRPr lang="en-US" altLang="zh-CN" sz="2400" smtClean="0"/>
          </a:p>
          <a:p>
            <a:pPr lvl="2" eaLnBrk="1" hangingPunct="1">
              <a:lnSpc>
                <a:spcPct val="90000"/>
              </a:lnSpc>
              <a:tabLst>
                <a:tab pos="747713" algn="l"/>
              </a:tabLst>
            </a:pPr>
            <a:r>
              <a:rPr lang="zh-CN" altLang="en-US" sz="2400" smtClean="0"/>
              <a:t>何时</a:t>
            </a:r>
            <a:r>
              <a:rPr lang="en-US" altLang="zh-CN" sz="2400" smtClean="0"/>
              <a:t>?  n </a:t>
            </a:r>
            <a:r>
              <a:rPr lang="zh-CN" altLang="en-US" sz="2400" smtClean="0"/>
              <a:t>是窗口的最后一个分组</a:t>
            </a:r>
            <a:r>
              <a:rPr lang="en-US" altLang="zh-CN" sz="2400" smtClean="0"/>
              <a:t>, </a:t>
            </a:r>
            <a:r>
              <a:rPr lang="zh-CN" altLang="en-US" sz="2400" smtClean="0"/>
              <a:t>或者所有发送分组均丢失</a:t>
            </a:r>
            <a:endParaRPr lang="en-US" altLang="zh-CN" sz="2400" smtClean="0"/>
          </a:p>
          <a:p>
            <a:pPr lvl="1" eaLnBrk="1" hangingPunct="1">
              <a:lnSpc>
                <a:spcPct val="90000"/>
              </a:lnSpc>
              <a:tabLst>
                <a:tab pos="747713" algn="l"/>
              </a:tabLst>
            </a:pPr>
            <a:r>
              <a:rPr lang="zh-CN" altLang="en-US" sz="2400" smtClean="0"/>
              <a:t>超时后</a:t>
            </a:r>
            <a:r>
              <a:rPr lang="en-US" altLang="zh-CN" sz="2400" smtClean="0"/>
              <a:t>, </a:t>
            </a:r>
            <a:r>
              <a:rPr lang="zh-CN" altLang="en-US" sz="2400" smtClean="0"/>
              <a:t>大的</a:t>
            </a:r>
            <a:r>
              <a:rPr lang="en-US" altLang="zh-CN" sz="2400" smtClean="0"/>
              <a:t>CWND</a:t>
            </a:r>
            <a:r>
              <a:rPr lang="zh-CN" altLang="en-US" sz="2400" smtClean="0"/>
              <a:t>会导致更严重的分组丢失</a:t>
            </a:r>
            <a:endParaRPr lang="en-US" altLang="zh-CN" sz="2400" smtClean="0"/>
          </a:p>
          <a:p>
            <a:pPr lvl="1" eaLnBrk="1" hangingPunct="1">
              <a:lnSpc>
                <a:spcPct val="90000"/>
              </a:lnSpc>
              <a:tabLst>
                <a:tab pos="747713" algn="l"/>
              </a:tabLst>
            </a:pPr>
            <a:r>
              <a:rPr lang="zh-CN" altLang="en-US" sz="2400" smtClean="0">
                <a:solidFill>
                  <a:srgbClr val="0000FF"/>
                </a:solidFill>
              </a:rPr>
              <a:t>以较小的</a:t>
            </a:r>
            <a:r>
              <a:rPr lang="en-US" altLang="zh-CN" sz="2400" smtClean="0">
                <a:solidFill>
                  <a:srgbClr val="0000FF"/>
                </a:solidFill>
              </a:rPr>
              <a:t>CWND</a:t>
            </a:r>
            <a:r>
              <a:rPr lang="zh-CN" altLang="en-US" sz="2400" smtClean="0">
                <a:solidFill>
                  <a:srgbClr val="0000FF"/>
                </a:solidFill>
              </a:rPr>
              <a:t>重新开始</a:t>
            </a:r>
            <a:endParaRPr lang="en-US" altLang="zh-CN" sz="2400" smtClean="0">
              <a:solidFill>
                <a:srgbClr val="0000FF"/>
              </a:solidFill>
            </a:endParaRPr>
          </a:p>
          <a:p>
            <a:pPr lvl="1" eaLnBrk="1" hangingPunct="1">
              <a:lnSpc>
                <a:spcPct val="90000"/>
              </a:lnSpc>
              <a:tabLst>
                <a:tab pos="747713" algn="l"/>
              </a:tabLst>
            </a:pPr>
            <a:endParaRPr lang="en-US" altLang="zh-CN" sz="2400" smtClean="0"/>
          </a:p>
          <a:p>
            <a:pPr eaLnBrk="1" hangingPunct="1">
              <a:lnSpc>
                <a:spcPct val="90000"/>
              </a:lnSpc>
              <a:tabLst>
                <a:tab pos="747713" algn="l"/>
              </a:tabLst>
            </a:pPr>
            <a:r>
              <a:rPr lang="zh-CN" altLang="en-US" sz="2800" smtClean="0"/>
              <a:t>三个重复的</a:t>
            </a:r>
            <a:r>
              <a:rPr lang="en-US" altLang="zh-CN" sz="2800" smtClean="0"/>
              <a:t>ACK</a:t>
            </a:r>
          </a:p>
          <a:p>
            <a:pPr lvl="1" eaLnBrk="1" hangingPunct="1">
              <a:lnSpc>
                <a:spcPct val="90000"/>
              </a:lnSpc>
              <a:tabLst>
                <a:tab pos="747713" algn="l"/>
              </a:tabLst>
            </a:pPr>
            <a:r>
              <a:rPr lang="zh-CN" altLang="en-US" sz="2400" smtClean="0"/>
              <a:t>分组</a:t>
            </a:r>
            <a:r>
              <a:rPr lang="en-US" altLang="zh-CN" sz="2400" smtClean="0"/>
              <a:t>n</a:t>
            </a:r>
            <a:r>
              <a:rPr lang="zh-CN" altLang="en-US" sz="2400" smtClean="0"/>
              <a:t>丢失</a:t>
            </a:r>
            <a:r>
              <a:rPr lang="en-US" altLang="zh-CN" sz="2400" smtClean="0"/>
              <a:t>, </a:t>
            </a:r>
            <a:r>
              <a:rPr lang="zh-CN" altLang="en-US" sz="2400" smtClean="0"/>
              <a:t>但是分组</a:t>
            </a:r>
            <a:r>
              <a:rPr lang="en-US" altLang="zh-CN" sz="2400" smtClean="0"/>
              <a:t> n+1, n+2, …</a:t>
            </a:r>
            <a:r>
              <a:rPr lang="zh-CN" altLang="en-US" sz="2400" smtClean="0"/>
              <a:t>等到达</a:t>
            </a:r>
            <a:endParaRPr lang="en-US" altLang="zh-CN" sz="2400" smtClean="0"/>
          </a:p>
          <a:p>
            <a:pPr lvl="2" eaLnBrk="1" hangingPunct="1">
              <a:lnSpc>
                <a:spcPct val="90000"/>
              </a:lnSpc>
              <a:tabLst>
                <a:tab pos="747713" algn="l"/>
              </a:tabLst>
            </a:pPr>
            <a:r>
              <a:rPr lang="zh-CN" altLang="en-US" sz="2400" smtClean="0"/>
              <a:t>如何检测</a:t>
            </a:r>
            <a:r>
              <a:rPr lang="en-US" altLang="zh-CN" sz="2400" smtClean="0"/>
              <a:t>?  </a:t>
            </a:r>
            <a:r>
              <a:rPr lang="zh-CN" altLang="en-US" sz="2400" smtClean="0"/>
              <a:t>接收方多次通过</a:t>
            </a:r>
            <a:r>
              <a:rPr lang="en-US" altLang="zh-CN" sz="2400" smtClean="0"/>
              <a:t>ACK</a:t>
            </a:r>
            <a:r>
              <a:rPr lang="zh-CN" altLang="en-US" sz="2400" smtClean="0"/>
              <a:t>表示期望接收分组</a:t>
            </a:r>
            <a:r>
              <a:rPr lang="en-US" altLang="zh-CN" sz="2400" smtClean="0"/>
              <a:t>n</a:t>
            </a:r>
          </a:p>
          <a:p>
            <a:pPr lvl="2" eaLnBrk="1" hangingPunct="1">
              <a:lnSpc>
                <a:spcPct val="90000"/>
              </a:lnSpc>
              <a:tabLst>
                <a:tab pos="747713" algn="l"/>
              </a:tabLst>
            </a:pPr>
            <a:r>
              <a:rPr lang="zh-CN" altLang="en-US" sz="2400" smtClean="0"/>
              <a:t>何时</a:t>
            </a:r>
            <a:r>
              <a:rPr lang="en-US" altLang="zh-CN" sz="2400" smtClean="0"/>
              <a:t>?  </a:t>
            </a:r>
            <a:r>
              <a:rPr lang="zh-CN" altLang="en-US" sz="2400" smtClean="0"/>
              <a:t>收到分组</a:t>
            </a:r>
            <a:r>
              <a:rPr lang="en-US" altLang="zh-CN" sz="2400" smtClean="0"/>
              <a:t>n</a:t>
            </a:r>
            <a:r>
              <a:rPr lang="zh-CN" altLang="en-US" sz="2400" smtClean="0"/>
              <a:t>后续分组</a:t>
            </a:r>
            <a:endParaRPr lang="en-US" altLang="zh-CN" sz="2400" smtClean="0"/>
          </a:p>
          <a:p>
            <a:pPr lvl="1" eaLnBrk="1" hangingPunct="1">
              <a:lnSpc>
                <a:spcPct val="90000"/>
              </a:lnSpc>
              <a:tabLst>
                <a:tab pos="747713" algn="l"/>
              </a:tabLst>
            </a:pPr>
            <a:r>
              <a:rPr lang="zh-CN" altLang="en-US" sz="2400" smtClean="0"/>
              <a:t>收到三个重复的</a:t>
            </a:r>
            <a:r>
              <a:rPr lang="en-US" altLang="zh-CN" sz="2400" smtClean="0"/>
              <a:t>ACK</a:t>
            </a:r>
            <a:r>
              <a:rPr lang="zh-CN" altLang="en-US" sz="2400" smtClean="0"/>
              <a:t>后</a:t>
            </a:r>
            <a:r>
              <a:rPr lang="en-US" altLang="zh-CN" sz="2400" smtClean="0"/>
              <a:t>, </a:t>
            </a:r>
            <a:r>
              <a:rPr lang="zh-CN" altLang="en-US" sz="2400" smtClean="0"/>
              <a:t>发送方快速重传分组</a:t>
            </a:r>
            <a:r>
              <a:rPr lang="en-US" altLang="zh-CN" sz="2400" smtClean="0"/>
              <a:t>n</a:t>
            </a:r>
          </a:p>
          <a:p>
            <a:pPr lvl="1" eaLnBrk="1" hangingPunct="1">
              <a:lnSpc>
                <a:spcPct val="90000"/>
              </a:lnSpc>
              <a:tabLst>
                <a:tab pos="747713" algn="l"/>
              </a:tabLst>
            </a:pPr>
            <a:r>
              <a:rPr lang="en-US" altLang="zh-CN" sz="2400" smtClean="0">
                <a:solidFill>
                  <a:srgbClr val="0000FF"/>
                </a:solidFill>
              </a:rPr>
              <a:t>CWND</a:t>
            </a:r>
            <a:r>
              <a:rPr lang="zh-CN" altLang="en-US" sz="2400" smtClean="0">
                <a:solidFill>
                  <a:srgbClr val="0000FF"/>
                </a:solidFill>
              </a:rPr>
              <a:t>减半</a:t>
            </a:r>
            <a:r>
              <a:rPr lang="en-US" altLang="zh-CN" sz="2400" smtClean="0">
                <a:solidFill>
                  <a:srgbClr val="0000FF"/>
                </a:solidFill>
              </a:rPr>
              <a:t>,</a:t>
            </a:r>
            <a:r>
              <a:rPr lang="zh-CN" altLang="en-US" sz="2400" smtClean="0">
                <a:solidFill>
                  <a:srgbClr val="0000FF"/>
                </a:solidFill>
              </a:rPr>
              <a:t>再线性增加</a:t>
            </a:r>
            <a:endParaRPr lang="en-US" altLang="zh-CN" sz="2400" smtClean="0">
              <a:solidFill>
                <a:srgbClr val="0000FF"/>
              </a:solidFill>
            </a:endParaRPr>
          </a:p>
        </p:txBody>
      </p:sp>
      <p:sp>
        <p:nvSpPr>
          <p:cNvPr id="66564" name="Slide Number Placeholder 3"/>
          <p:cNvSpPr>
            <a:spLocks noGrp="1"/>
          </p:cNvSpPr>
          <p:nvPr>
            <p:ph type="sldNum" sz="quarter" idx="11"/>
          </p:nvPr>
        </p:nvSpPr>
        <p:spPr>
          <a:xfrm>
            <a:off x="7010400" y="-60325"/>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fld id="{AA5FCD2F-241C-43A6-8EBA-9944DBE36A2B}" type="slidenum">
              <a:rPr kumimoji="0" lang="en-US" altLang="zh-CN" sz="1000" smtClean="0">
                <a:latin typeface="Arial" panose="020B0604020202020204" pitchFamily="34" charset="0"/>
                <a:ea typeface="宋体" panose="02010600030101010101" pitchFamily="2" charset="-122"/>
              </a:rPr>
              <a:pPr>
                <a:spcBef>
                  <a:spcPct val="0"/>
                </a:spcBef>
                <a:buClrTx/>
                <a:buSzTx/>
                <a:buFontTx/>
                <a:buNone/>
              </a:pPr>
              <a:t>41</a:t>
            </a:fld>
            <a:endParaRPr kumimoji="0" lang="en-US" altLang="zh-CN" sz="1000" smtClean="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kumimoji="1" lang="zh-CN" altLang="en-US" smtClean="0"/>
              <a:t>快速重传与快速恢复</a:t>
            </a:r>
          </a:p>
        </p:txBody>
      </p:sp>
      <p:sp>
        <p:nvSpPr>
          <p:cNvPr id="68611" name="内容占位符 2"/>
          <p:cNvSpPr>
            <a:spLocks noGrp="1"/>
          </p:cNvSpPr>
          <p:nvPr>
            <p:ph idx="1"/>
          </p:nvPr>
        </p:nvSpPr>
        <p:spPr>
          <a:xfrm>
            <a:off x="457200" y="1054100"/>
            <a:ext cx="8229600" cy="5327650"/>
          </a:xfrm>
        </p:spPr>
        <p:txBody>
          <a:bodyPr/>
          <a:lstStyle/>
          <a:p>
            <a:r>
              <a:rPr lang="zh-CN" altLang="en-US" sz="2400" smtClean="0"/>
              <a:t>如何检测拥塞的发生？传输超时 </a:t>
            </a:r>
            <a:r>
              <a:rPr lang="en-US" altLang="zh-CN" sz="2400" smtClean="0"/>
              <a:t>timeout</a:t>
            </a:r>
          </a:p>
          <a:p>
            <a:pPr lvl="1"/>
            <a:r>
              <a:rPr lang="zh-CN" altLang="en-US" sz="2000" smtClean="0"/>
              <a:t>分组</a:t>
            </a:r>
            <a:r>
              <a:rPr lang="en-US" altLang="zh-CN" sz="2000" smtClean="0"/>
              <a:t>n</a:t>
            </a:r>
            <a:r>
              <a:rPr lang="zh-CN" altLang="en-US" sz="2000" smtClean="0"/>
              <a:t>丢失</a:t>
            </a:r>
            <a:r>
              <a:rPr lang="en-US" altLang="zh-CN" sz="2000" smtClean="0"/>
              <a:t>, </a:t>
            </a:r>
            <a:r>
              <a:rPr lang="zh-CN" altLang="en-US" sz="2000" smtClean="0"/>
              <a:t>超时定时器超时</a:t>
            </a:r>
            <a:endParaRPr lang="en-US" altLang="zh-CN" sz="2000" smtClean="0"/>
          </a:p>
          <a:p>
            <a:pPr lvl="1"/>
            <a:r>
              <a:rPr lang="zh-CN" altLang="en-US" sz="2000" smtClean="0"/>
              <a:t>超时后</a:t>
            </a:r>
            <a:r>
              <a:rPr lang="en-US" altLang="zh-CN" sz="2000" smtClean="0"/>
              <a:t>, </a:t>
            </a:r>
            <a:r>
              <a:rPr lang="zh-CN" altLang="en-US" sz="2000" smtClean="0"/>
              <a:t>大的</a:t>
            </a:r>
            <a:r>
              <a:rPr lang="en-US" altLang="zh-CN" sz="2000" smtClean="0"/>
              <a:t>cwnd</a:t>
            </a:r>
            <a:r>
              <a:rPr lang="zh-CN" altLang="en-US" sz="2000" smtClean="0"/>
              <a:t>会导致更严重的分组丢失，因此需要采用慢启动</a:t>
            </a:r>
            <a:endParaRPr lang="en-US" altLang="zh-CN" sz="2000" smtClean="0"/>
          </a:p>
          <a:p>
            <a:pPr lvl="1"/>
            <a:endParaRPr lang="en-US" altLang="zh-CN" sz="2000" smtClean="0"/>
          </a:p>
          <a:p>
            <a:r>
              <a:rPr lang="zh-CN" altLang="en-US" sz="2400" smtClean="0"/>
              <a:t>有的情况，拥塞并未发生，而是偶尔丢包</a:t>
            </a:r>
          </a:p>
        </p:txBody>
      </p:sp>
      <p:sp>
        <p:nvSpPr>
          <p:cNvPr id="68612" name="幻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mtClean="0"/>
              <a:t>-</a:t>
            </a:r>
            <a:fld id="{8D7D16E9-92EA-4D57-896D-0928A7F83047}" type="slidenum">
              <a:rPr lang="en-US" altLang="zh-CN" sz="1400" smtClean="0"/>
              <a:pPr/>
              <a:t>42</a:t>
            </a:fld>
            <a:r>
              <a:rPr lang="en-US" altLang="zh-CN" smtClean="0"/>
              <a:t>-</a:t>
            </a:r>
          </a:p>
        </p:txBody>
      </p:sp>
      <p:pic>
        <p:nvPicPr>
          <p:cNvPr id="6861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3186113"/>
            <a:ext cx="4535487"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4" name="文本框 5"/>
          <p:cNvSpPr txBox="1">
            <a:spLocks noChangeArrowheads="1"/>
          </p:cNvSpPr>
          <p:nvPr/>
        </p:nvSpPr>
        <p:spPr bwMode="auto">
          <a:xfrm>
            <a:off x="5292725" y="3573463"/>
            <a:ext cx="3167063"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0">
              <a:tabLst>
                <a:tab pos="746125" algn="l"/>
              </a:tabLst>
              <a:defRPr>
                <a:solidFill>
                  <a:schemeClr val="tx1"/>
                </a:solidFill>
                <a:latin typeface="Arial" panose="020B0604020202020204" pitchFamily="34" charset="0"/>
                <a:ea typeface="宋体" panose="02010600030101010101" pitchFamily="2" charset="-122"/>
              </a:defRPr>
            </a:lvl1pPr>
            <a:lvl2pPr marL="742950" indent="-285750" defTabSz="0">
              <a:tabLst>
                <a:tab pos="746125" algn="l"/>
              </a:tabLst>
              <a:defRPr>
                <a:solidFill>
                  <a:schemeClr val="tx1"/>
                </a:solidFill>
                <a:latin typeface="Arial" panose="020B0604020202020204" pitchFamily="34" charset="0"/>
                <a:ea typeface="宋体" panose="02010600030101010101" pitchFamily="2" charset="-122"/>
              </a:defRPr>
            </a:lvl2pPr>
            <a:lvl3pPr marL="1143000" indent="-228600" defTabSz="0">
              <a:tabLst>
                <a:tab pos="746125" algn="l"/>
              </a:tabLst>
              <a:defRPr>
                <a:solidFill>
                  <a:schemeClr val="tx1"/>
                </a:solidFill>
                <a:latin typeface="Arial" panose="020B0604020202020204" pitchFamily="34" charset="0"/>
                <a:ea typeface="宋体" panose="02010600030101010101" pitchFamily="2" charset="-122"/>
              </a:defRPr>
            </a:lvl3pPr>
            <a:lvl4pPr marL="1600200" indent="-228600" defTabSz="0">
              <a:tabLst>
                <a:tab pos="746125" algn="l"/>
              </a:tabLst>
              <a:defRPr>
                <a:solidFill>
                  <a:schemeClr val="tx1"/>
                </a:solidFill>
                <a:latin typeface="Arial" panose="020B0604020202020204" pitchFamily="34" charset="0"/>
                <a:ea typeface="宋体" panose="02010600030101010101" pitchFamily="2" charset="-122"/>
              </a:defRPr>
            </a:lvl4pPr>
            <a:lvl5pPr marL="2057400" indent="-228600" defTabSz="0">
              <a:tabLst>
                <a:tab pos="746125" algn="l"/>
              </a:tabLst>
              <a:defRPr>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0"/>
              </a:spcBef>
              <a:spcAft>
                <a:spcPct val="0"/>
              </a:spcAft>
              <a:tabLst>
                <a:tab pos="746125" algn="l"/>
              </a:tabLst>
              <a:defRPr>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0"/>
              </a:spcBef>
              <a:spcAft>
                <a:spcPct val="0"/>
              </a:spcAft>
              <a:tabLst>
                <a:tab pos="746125" algn="l"/>
              </a:tabLst>
              <a:defRPr>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0"/>
              </a:spcBef>
              <a:spcAft>
                <a:spcPct val="0"/>
              </a:spcAft>
              <a:tabLst>
                <a:tab pos="746125" algn="l"/>
              </a:tabLst>
              <a:defRPr>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0"/>
              </a:spcBef>
              <a:spcAft>
                <a:spcPct val="0"/>
              </a:spcAft>
              <a:tabLst>
                <a:tab pos="746125" algn="l"/>
              </a:tabLs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Calibri" panose="020F0502020204030204" pitchFamily="34" charset="0"/>
                <a:ea typeface="华文中宋" panose="02010600040101010101" pitchFamily="2" charset="-122"/>
              </a:rPr>
              <a:t>这种情况可以通过</a:t>
            </a:r>
            <a:endParaRPr lang="en-US" altLang="zh-CN" sz="2000">
              <a:latin typeface="Calibri" panose="020F0502020204030204" pitchFamily="34" charset="0"/>
              <a:ea typeface="华文中宋" panose="02010600040101010101" pitchFamily="2" charset="-122"/>
            </a:endParaRPr>
          </a:p>
          <a:p>
            <a:pPr eaLnBrk="1" hangingPunct="1"/>
            <a:r>
              <a:rPr lang="zh-CN" altLang="en-US" sz="2000">
                <a:latin typeface="Calibri" panose="020F0502020204030204" pitchFamily="34" charset="0"/>
                <a:ea typeface="华文中宋" panose="02010600040101010101" pitchFamily="2" charset="-122"/>
              </a:rPr>
              <a:t>三个重复的</a:t>
            </a:r>
            <a:r>
              <a:rPr lang="en-US" altLang="zh-CN" sz="2000">
                <a:latin typeface="Calibri" panose="020F0502020204030204" pitchFamily="34" charset="0"/>
                <a:ea typeface="华文中宋" panose="02010600040101010101" pitchFamily="2" charset="-122"/>
              </a:rPr>
              <a:t>ACK</a:t>
            </a:r>
            <a:r>
              <a:rPr lang="zh-CN" altLang="en-US" sz="2000">
                <a:latin typeface="Calibri" panose="020F0502020204030204" pitchFamily="34" charset="0"/>
                <a:ea typeface="华文中宋" panose="02010600040101010101" pitchFamily="2" charset="-122"/>
              </a:rPr>
              <a:t>检测到</a:t>
            </a:r>
            <a:endParaRPr lang="en-US" altLang="zh-CN" sz="2000">
              <a:latin typeface="Calibri" panose="020F0502020204030204" pitchFamily="34" charset="0"/>
              <a:ea typeface="华文中宋" panose="02010600040101010101" pitchFamily="2" charset="-122"/>
            </a:endParaRPr>
          </a:p>
          <a:p>
            <a:pPr eaLnBrk="1" hangingPunct="1"/>
            <a:endParaRPr lang="en-US" altLang="zh-CN" sz="2000">
              <a:latin typeface="Calibri" panose="020F0502020204030204" pitchFamily="34" charset="0"/>
              <a:ea typeface="华文中宋" panose="02010600040101010101" pitchFamily="2" charset="-122"/>
            </a:endParaRPr>
          </a:p>
          <a:p>
            <a:pPr eaLnBrk="1" hangingPunct="1"/>
            <a:r>
              <a:rPr lang="zh-CN" altLang="en-US" sz="2000">
                <a:latin typeface="Calibri" panose="020F0502020204030204" pitchFamily="34" charset="0"/>
                <a:ea typeface="华文中宋" panose="02010600040101010101" pitchFamily="2" charset="-122"/>
              </a:rPr>
              <a:t>此时网络没有严重拥塞，</a:t>
            </a:r>
            <a:endParaRPr lang="en-US" altLang="zh-CN" sz="2000">
              <a:latin typeface="Calibri" panose="020F0502020204030204" pitchFamily="34" charset="0"/>
              <a:ea typeface="华文中宋" panose="02010600040101010101" pitchFamily="2" charset="-122"/>
            </a:endParaRPr>
          </a:p>
          <a:p>
            <a:pPr eaLnBrk="1" hangingPunct="1"/>
            <a:r>
              <a:rPr lang="zh-CN" altLang="en-US" sz="2000">
                <a:latin typeface="Calibri" panose="020F0502020204030204" pitchFamily="34" charset="0"/>
                <a:ea typeface="华文中宋" panose="02010600040101010101" pitchFamily="2" charset="-122"/>
              </a:rPr>
              <a:t>没有必要进行慢启动，</a:t>
            </a:r>
            <a:endParaRPr lang="en-US" altLang="zh-CN" sz="2000">
              <a:latin typeface="Calibri" panose="020F0502020204030204" pitchFamily="34" charset="0"/>
              <a:ea typeface="华文中宋" panose="02010600040101010101" pitchFamily="2" charset="-122"/>
            </a:endParaRPr>
          </a:p>
          <a:p>
            <a:pPr eaLnBrk="1" hangingPunct="1"/>
            <a:r>
              <a:rPr lang="zh-CN" altLang="en-US" sz="2000">
                <a:solidFill>
                  <a:srgbClr val="000000"/>
                </a:solidFill>
                <a:latin typeface="Calibri" panose="020F0502020204030204" pitchFamily="34" charset="0"/>
                <a:ea typeface="华文中宋" panose="02010600040101010101" pitchFamily="2" charset="-122"/>
              </a:rPr>
              <a:t>可以直接立即发起重传</a:t>
            </a:r>
            <a:endParaRPr lang="en-US" altLang="zh-CN" sz="2000">
              <a:solidFill>
                <a:srgbClr val="000000"/>
              </a:solidFill>
              <a:latin typeface="Calibri" panose="020F0502020204030204" pitchFamily="34" charset="0"/>
              <a:ea typeface="华文中宋" panose="02010600040101010101" pitchFamily="2" charset="-122"/>
            </a:endParaRPr>
          </a:p>
          <a:p>
            <a:pPr eaLnBrk="1" hangingPunct="1"/>
            <a:endParaRPr lang="en-US" altLang="zh-CN" sz="2000">
              <a:solidFill>
                <a:srgbClr val="000000"/>
              </a:solidFill>
              <a:latin typeface="Calibri" panose="020F0502020204030204" pitchFamily="34" charset="0"/>
              <a:ea typeface="华文中宋" panose="02010600040101010101" pitchFamily="2" charset="-122"/>
            </a:endParaRPr>
          </a:p>
          <a:p>
            <a:pPr eaLnBrk="1" hangingPunct="1"/>
            <a:r>
              <a:rPr lang="zh-CN" altLang="en-US" sz="2000">
                <a:solidFill>
                  <a:srgbClr val="000000"/>
                </a:solidFill>
                <a:latin typeface="Calibri" panose="020F0502020204030204" pitchFamily="34" charset="0"/>
                <a:ea typeface="华文中宋" panose="02010600040101010101" pitchFamily="2" charset="-122"/>
              </a:rPr>
              <a:t>这被称为“</a:t>
            </a:r>
            <a:r>
              <a:rPr lang="zh-CN" altLang="en-US" sz="2000">
                <a:solidFill>
                  <a:srgbClr val="FF0000"/>
                </a:solidFill>
                <a:latin typeface="Calibri" panose="020F0502020204030204" pitchFamily="34" charset="0"/>
                <a:ea typeface="华文中宋" panose="02010600040101010101" pitchFamily="2" charset="-122"/>
              </a:rPr>
              <a:t>快速重传</a:t>
            </a:r>
            <a:r>
              <a:rPr lang="zh-CN" altLang="en-US" sz="2000">
                <a:solidFill>
                  <a:srgbClr val="000000"/>
                </a:solidFill>
                <a:latin typeface="Calibri" panose="020F0502020204030204" pitchFamily="34" charset="0"/>
                <a:ea typeface="华文中宋" panose="02010600040101010101" pitchFamily="2" charset="-122"/>
              </a:rPr>
              <a:t>”</a:t>
            </a:r>
            <a:endParaRPr lang="en-US" altLang="zh-CN">
              <a:solidFill>
                <a:srgbClr val="000000"/>
              </a:solidFill>
              <a:latin typeface="Calibri" panose="020F0502020204030204" pitchFamily="34" charset="0"/>
              <a:ea typeface="华文中宋" panose="02010600040101010101" pitchFamily="2" charset="-122"/>
            </a:endParaRPr>
          </a:p>
          <a:p>
            <a:endParaRPr kumimoji="1" lang="zh-CN" altLang="en-US" sz="140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r>
              <a:rPr kumimoji="1" lang="zh-CN" altLang="en-US" smtClean="0"/>
              <a:t>快速重传</a:t>
            </a:r>
          </a:p>
        </p:txBody>
      </p:sp>
      <p:sp>
        <p:nvSpPr>
          <p:cNvPr id="69635" name="幻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mtClean="0"/>
              <a:t>-</a:t>
            </a:r>
            <a:fld id="{A8770FE5-3972-430F-9625-4F88BD5308E0}" type="slidenum">
              <a:rPr lang="en-US" altLang="zh-CN" sz="1400" smtClean="0"/>
              <a:pPr/>
              <a:t>43</a:t>
            </a:fld>
            <a:r>
              <a:rPr lang="en-US" altLang="zh-CN" smtClean="0"/>
              <a:t>-</a:t>
            </a:r>
          </a:p>
        </p:txBody>
      </p:sp>
      <p:sp>
        <p:nvSpPr>
          <p:cNvPr id="69636" name="内容占位符 2"/>
          <p:cNvSpPr>
            <a:spLocks noGrp="1"/>
          </p:cNvSpPr>
          <p:nvPr>
            <p:ph idx="1"/>
          </p:nvPr>
        </p:nvSpPr>
        <p:spPr>
          <a:xfrm>
            <a:off x="457200" y="1054100"/>
            <a:ext cx="8229600" cy="2374900"/>
          </a:xfrm>
        </p:spPr>
        <p:txBody>
          <a:bodyPr/>
          <a:lstStyle/>
          <a:p>
            <a:r>
              <a:rPr lang="zh-CN" altLang="en-US" sz="2400" smtClean="0"/>
              <a:t>快速重传的解决方案</a:t>
            </a:r>
            <a:endParaRPr lang="en-US" altLang="zh-CN" sz="2400" smtClean="0"/>
          </a:p>
          <a:p>
            <a:pPr lvl="1"/>
            <a:r>
              <a:rPr lang="zh-CN" altLang="en-US" sz="2400" smtClean="0"/>
              <a:t>检测到</a:t>
            </a:r>
            <a:r>
              <a:rPr lang="en-US" altLang="zh-CN" sz="2400" smtClean="0"/>
              <a:t>3</a:t>
            </a:r>
            <a:r>
              <a:rPr lang="zh-CN" altLang="en-US" sz="2400" smtClean="0"/>
              <a:t>次重复</a:t>
            </a:r>
            <a:r>
              <a:rPr lang="en-US" altLang="zh-CN" sz="2400" smtClean="0"/>
              <a:t>ACK</a:t>
            </a:r>
            <a:r>
              <a:rPr lang="zh-CN" altLang="en-US" sz="2400" smtClean="0"/>
              <a:t>后，不必等待超时计时器，立即重传未被确认的报文段</a:t>
            </a:r>
          </a:p>
        </p:txBody>
      </p:sp>
      <p:grpSp>
        <p:nvGrpSpPr>
          <p:cNvPr id="69637" name="组 106"/>
          <p:cNvGrpSpPr>
            <a:grpSpLocks/>
          </p:cNvGrpSpPr>
          <p:nvPr/>
        </p:nvGrpSpPr>
        <p:grpSpPr bwMode="auto">
          <a:xfrm>
            <a:off x="179388" y="2482850"/>
            <a:ext cx="8785225" cy="3394075"/>
            <a:chOff x="179512" y="2483604"/>
            <a:chExt cx="8784976" cy="3393668"/>
          </a:xfrm>
        </p:grpSpPr>
        <p:sp>
          <p:nvSpPr>
            <p:cNvPr id="108" name="矩形 107"/>
            <p:cNvSpPr/>
            <p:nvPr/>
          </p:nvSpPr>
          <p:spPr>
            <a:xfrm>
              <a:off x="7235749" y="3213766"/>
              <a:ext cx="1379499" cy="2231757"/>
            </a:xfrm>
            <a:prstGeom prst="rect">
              <a:avLst/>
            </a:prstGeom>
            <a:solidFill>
              <a:schemeClr val="bg2">
                <a:lumMod val="90000"/>
              </a:schemeClr>
            </a:solidFill>
            <a:ln>
              <a:no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kumimoji="1" lang="zh-CN" altLang="en-US"/>
            </a:p>
          </p:txBody>
        </p:sp>
        <p:sp>
          <p:nvSpPr>
            <p:cNvPr id="109" name="矩形 108"/>
            <p:cNvSpPr/>
            <p:nvPr/>
          </p:nvSpPr>
          <p:spPr>
            <a:xfrm>
              <a:off x="6300739" y="3213766"/>
              <a:ext cx="935010" cy="2231757"/>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kumimoji="1" lang="zh-CN" altLang="en-US"/>
            </a:p>
          </p:txBody>
        </p:sp>
        <p:sp>
          <p:nvSpPr>
            <p:cNvPr id="110" name="矩形 109"/>
            <p:cNvSpPr/>
            <p:nvPr/>
          </p:nvSpPr>
          <p:spPr>
            <a:xfrm>
              <a:off x="2040009" y="3204243"/>
              <a:ext cx="1728738" cy="2231757"/>
            </a:xfrm>
            <a:prstGeom prst="rect">
              <a:avLst/>
            </a:prstGeom>
            <a:solidFill>
              <a:schemeClr val="bg2">
                <a:lumMod val="90000"/>
              </a:schemeClr>
            </a:solidFill>
            <a:ln>
              <a:no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kumimoji="1" lang="zh-CN" altLang="en-US"/>
            </a:p>
          </p:txBody>
        </p:sp>
        <p:sp>
          <p:nvSpPr>
            <p:cNvPr id="111" name="矩形 110"/>
            <p:cNvSpPr/>
            <p:nvPr/>
          </p:nvSpPr>
          <p:spPr>
            <a:xfrm>
              <a:off x="4921240" y="3204243"/>
              <a:ext cx="1379499" cy="2231757"/>
            </a:xfrm>
            <a:prstGeom prst="rect">
              <a:avLst/>
            </a:prstGeom>
            <a:solidFill>
              <a:schemeClr val="bg2">
                <a:lumMod val="90000"/>
              </a:schemeClr>
            </a:solidFill>
            <a:ln>
              <a:no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kumimoji="1" lang="zh-CN" altLang="en-US"/>
            </a:p>
          </p:txBody>
        </p:sp>
        <p:sp>
          <p:nvSpPr>
            <p:cNvPr id="112" name="矩形 111"/>
            <p:cNvSpPr/>
            <p:nvPr/>
          </p:nvSpPr>
          <p:spPr>
            <a:xfrm>
              <a:off x="3984641" y="3204243"/>
              <a:ext cx="936598" cy="2231757"/>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kumimoji="1" lang="zh-CN" altLang="en-US"/>
            </a:p>
          </p:txBody>
        </p:sp>
        <p:sp>
          <p:nvSpPr>
            <p:cNvPr id="113" name="矩形 112"/>
            <p:cNvSpPr/>
            <p:nvPr/>
          </p:nvSpPr>
          <p:spPr>
            <a:xfrm>
              <a:off x="671623" y="3204243"/>
              <a:ext cx="1368386" cy="2231757"/>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kumimoji="1" lang="zh-CN" altLang="en-US"/>
            </a:p>
          </p:txBody>
        </p:sp>
        <p:cxnSp>
          <p:nvCxnSpPr>
            <p:cNvPr id="114" name="直线箭头连接符 113"/>
            <p:cNvCxnSpPr/>
            <p:nvPr/>
          </p:nvCxnSpPr>
          <p:spPr>
            <a:xfrm>
              <a:off x="671623" y="5436000"/>
              <a:ext cx="8292865" cy="95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15" name="直线箭头连接符 114"/>
            <p:cNvCxnSpPr/>
            <p:nvPr/>
          </p:nvCxnSpPr>
          <p:spPr>
            <a:xfrm flipV="1">
              <a:off x="671623" y="2843924"/>
              <a:ext cx="0" cy="25920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16" name="任意形状 115"/>
            <p:cNvSpPr/>
            <p:nvPr/>
          </p:nvSpPr>
          <p:spPr>
            <a:xfrm>
              <a:off x="684323" y="3851865"/>
              <a:ext cx="1355687" cy="1509532"/>
            </a:xfrm>
            <a:custGeom>
              <a:avLst/>
              <a:gdLst>
                <a:gd name="connsiteX0" fmla="*/ 0 w 1244431"/>
                <a:gd name="connsiteY0" fmla="*/ 1077526 h 1077526"/>
                <a:gd name="connsiteX1" fmla="*/ 910872 w 1244431"/>
                <a:gd name="connsiteY1" fmla="*/ 731178 h 1077526"/>
                <a:gd name="connsiteX2" fmla="*/ 1244431 w 1244431"/>
                <a:gd name="connsiteY2" fmla="*/ 0 h 1077526"/>
              </a:gdLst>
              <a:ahLst/>
              <a:cxnLst>
                <a:cxn ang="0">
                  <a:pos x="connsiteX0" y="connsiteY0"/>
                </a:cxn>
                <a:cxn ang="0">
                  <a:pos x="connsiteX1" y="connsiteY1"/>
                </a:cxn>
                <a:cxn ang="0">
                  <a:pos x="connsiteX2" y="connsiteY2"/>
                </a:cxn>
              </a:cxnLst>
              <a:rect l="l" t="t" r="r" b="b"/>
              <a:pathLst>
                <a:path w="1244431" h="1077526">
                  <a:moveTo>
                    <a:pt x="0" y="1077526"/>
                  </a:moveTo>
                  <a:cubicBezTo>
                    <a:pt x="351733" y="994146"/>
                    <a:pt x="703467" y="910766"/>
                    <a:pt x="910872" y="731178"/>
                  </a:cubicBezTo>
                  <a:cubicBezTo>
                    <a:pt x="1118277" y="551590"/>
                    <a:pt x="1244431" y="0"/>
                    <a:pt x="1244431" y="0"/>
                  </a:cubicBezTo>
                </a:path>
              </a:pathLst>
            </a:cu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kumimoji="1" lang="zh-CN" altLang="en-US"/>
            </a:p>
          </p:txBody>
        </p:sp>
        <p:cxnSp>
          <p:nvCxnSpPr>
            <p:cNvPr id="117" name="直线连接符 116"/>
            <p:cNvCxnSpPr/>
            <p:nvPr/>
          </p:nvCxnSpPr>
          <p:spPr>
            <a:xfrm flipV="1">
              <a:off x="2040009" y="3204243"/>
              <a:ext cx="1728738" cy="647622"/>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118" name="任意形状 117"/>
            <p:cNvSpPr/>
            <p:nvPr/>
          </p:nvSpPr>
          <p:spPr>
            <a:xfrm>
              <a:off x="3984641" y="4428059"/>
              <a:ext cx="936598" cy="933338"/>
            </a:xfrm>
            <a:custGeom>
              <a:avLst/>
              <a:gdLst>
                <a:gd name="connsiteX0" fmla="*/ 0 w 1244431"/>
                <a:gd name="connsiteY0" fmla="*/ 1077526 h 1077526"/>
                <a:gd name="connsiteX1" fmla="*/ 910872 w 1244431"/>
                <a:gd name="connsiteY1" fmla="*/ 731178 h 1077526"/>
                <a:gd name="connsiteX2" fmla="*/ 1244431 w 1244431"/>
                <a:gd name="connsiteY2" fmla="*/ 0 h 1077526"/>
              </a:gdLst>
              <a:ahLst/>
              <a:cxnLst>
                <a:cxn ang="0">
                  <a:pos x="connsiteX0" y="connsiteY0"/>
                </a:cxn>
                <a:cxn ang="0">
                  <a:pos x="connsiteX1" y="connsiteY1"/>
                </a:cxn>
                <a:cxn ang="0">
                  <a:pos x="connsiteX2" y="connsiteY2"/>
                </a:cxn>
              </a:cxnLst>
              <a:rect l="l" t="t" r="r" b="b"/>
              <a:pathLst>
                <a:path w="1244431" h="1077526">
                  <a:moveTo>
                    <a:pt x="0" y="1077526"/>
                  </a:moveTo>
                  <a:cubicBezTo>
                    <a:pt x="351733" y="994146"/>
                    <a:pt x="703467" y="910766"/>
                    <a:pt x="910872" y="731178"/>
                  </a:cubicBezTo>
                  <a:cubicBezTo>
                    <a:pt x="1118277" y="551590"/>
                    <a:pt x="1244431" y="0"/>
                    <a:pt x="1244431" y="0"/>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kumimoji="1" lang="zh-CN" altLang="en-US"/>
            </a:p>
          </p:txBody>
        </p:sp>
        <p:cxnSp>
          <p:nvCxnSpPr>
            <p:cNvPr id="119" name="直线连接符 118"/>
            <p:cNvCxnSpPr/>
            <p:nvPr/>
          </p:nvCxnSpPr>
          <p:spPr>
            <a:xfrm flipV="1">
              <a:off x="4921240" y="3923294"/>
              <a:ext cx="1379499" cy="504764"/>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20" name="直线连接符 119"/>
            <p:cNvCxnSpPr/>
            <p:nvPr/>
          </p:nvCxnSpPr>
          <p:spPr>
            <a:xfrm>
              <a:off x="3768747" y="3275672"/>
              <a:ext cx="144459" cy="2088899"/>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69658" name="文本框 120"/>
            <p:cNvSpPr txBox="1">
              <a:spLocks noChangeArrowheads="1"/>
            </p:cNvSpPr>
            <p:nvPr/>
          </p:nvSpPr>
          <p:spPr bwMode="auto">
            <a:xfrm>
              <a:off x="179512" y="2483604"/>
              <a:ext cx="7235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t>cwnd</a:t>
              </a:r>
              <a:endParaRPr kumimoji="1" lang="zh-CN" altLang="en-US"/>
            </a:p>
          </p:txBody>
        </p:sp>
        <p:sp>
          <p:nvSpPr>
            <p:cNvPr id="69659" name="文本框 121"/>
            <p:cNvSpPr txBox="1">
              <a:spLocks noChangeArrowheads="1"/>
            </p:cNvSpPr>
            <p:nvPr/>
          </p:nvSpPr>
          <p:spPr bwMode="auto">
            <a:xfrm>
              <a:off x="7740352" y="5507940"/>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t>传输轮次</a:t>
              </a:r>
            </a:p>
          </p:txBody>
        </p:sp>
        <p:sp>
          <p:nvSpPr>
            <p:cNvPr id="69660" name="文本框 122"/>
            <p:cNvSpPr txBox="1">
              <a:spLocks noChangeArrowheads="1"/>
            </p:cNvSpPr>
            <p:nvPr/>
          </p:nvSpPr>
          <p:spPr bwMode="auto">
            <a:xfrm>
              <a:off x="528339" y="5507940"/>
              <a:ext cx="3130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t>0</a:t>
              </a:r>
              <a:endParaRPr kumimoji="1" lang="zh-CN" altLang="en-US"/>
            </a:p>
          </p:txBody>
        </p:sp>
        <p:sp>
          <p:nvSpPr>
            <p:cNvPr id="69661" name="文本框 123"/>
            <p:cNvSpPr txBox="1">
              <a:spLocks noChangeArrowheads="1"/>
            </p:cNvSpPr>
            <p:nvPr/>
          </p:nvSpPr>
          <p:spPr bwMode="auto">
            <a:xfrm>
              <a:off x="240307" y="5075892"/>
              <a:ext cx="3130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t>1</a:t>
              </a:r>
              <a:endParaRPr kumimoji="1" lang="zh-CN" altLang="en-US"/>
            </a:p>
          </p:txBody>
        </p:sp>
        <p:sp>
          <p:nvSpPr>
            <p:cNvPr id="69662" name="文本框 124"/>
            <p:cNvSpPr txBox="1">
              <a:spLocks noChangeArrowheads="1"/>
            </p:cNvSpPr>
            <p:nvPr/>
          </p:nvSpPr>
          <p:spPr bwMode="auto">
            <a:xfrm>
              <a:off x="888379" y="2627620"/>
              <a:ext cx="11208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solidFill>
                    <a:srgbClr val="FF0000"/>
                  </a:solidFill>
                </a:rPr>
                <a:t>慢启动</a:t>
              </a:r>
              <a:endParaRPr kumimoji="1" lang="en-US" altLang="zh-CN" b="1">
                <a:solidFill>
                  <a:srgbClr val="FF0000"/>
                </a:solidFill>
              </a:endParaRPr>
            </a:p>
            <a:p>
              <a:pPr algn="ctr"/>
              <a:r>
                <a:rPr kumimoji="1" lang="zh-CN" altLang="en-US" b="1">
                  <a:solidFill>
                    <a:srgbClr val="FF0000"/>
                  </a:solidFill>
                </a:rPr>
                <a:t>指数增长</a:t>
              </a:r>
            </a:p>
          </p:txBody>
        </p:sp>
        <p:sp>
          <p:nvSpPr>
            <p:cNvPr id="69663" name="文本框 125"/>
            <p:cNvSpPr txBox="1">
              <a:spLocks noChangeArrowheads="1"/>
            </p:cNvSpPr>
            <p:nvPr/>
          </p:nvSpPr>
          <p:spPr bwMode="auto">
            <a:xfrm>
              <a:off x="2256531" y="2627620"/>
              <a:ext cx="11208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b="1">
                  <a:solidFill>
                    <a:srgbClr val="0000FF"/>
                  </a:solidFill>
                </a:rPr>
                <a:t>拥塞避免</a:t>
              </a:r>
              <a:endParaRPr kumimoji="1" lang="en-US" altLang="zh-CN" b="1">
                <a:solidFill>
                  <a:srgbClr val="0000FF"/>
                </a:solidFill>
              </a:endParaRPr>
            </a:p>
            <a:p>
              <a:r>
                <a:rPr kumimoji="1" lang="zh-CN" altLang="en-US" b="1">
                  <a:solidFill>
                    <a:srgbClr val="0000FF"/>
                  </a:solidFill>
                </a:rPr>
                <a:t>线性增加</a:t>
              </a:r>
            </a:p>
          </p:txBody>
        </p:sp>
        <p:sp>
          <p:nvSpPr>
            <p:cNvPr id="69664" name="文本框 126"/>
            <p:cNvSpPr txBox="1">
              <a:spLocks noChangeArrowheads="1"/>
            </p:cNvSpPr>
            <p:nvPr/>
          </p:nvSpPr>
          <p:spPr bwMode="auto">
            <a:xfrm>
              <a:off x="816371" y="4067780"/>
              <a:ext cx="1028447"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1600"/>
                <a:t>ssthresh</a:t>
              </a:r>
            </a:p>
            <a:p>
              <a:r>
                <a:rPr kumimoji="1" lang="zh-CN" altLang="en-US" sz="1600"/>
                <a:t>初始值</a:t>
              </a:r>
              <a:r>
                <a:rPr kumimoji="1" lang="en-US" altLang="zh-CN" sz="1600"/>
                <a:t>16</a:t>
              </a:r>
              <a:endParaRPr kumimoji="1" lang="zh-CN" altLang="en-US" sz="1600"/>
            </a:p>
          </p:txBody>
        </p:sp>
        <p:sp>
          <p:nvSpPr>
            <p:cNvPr id="69665" name="文本框 127"/>
            <p:cNvSpPr txBox="1">
              <a:spLocks noChangeArrowheads="1"/>
            </p:cNvSpPr>
            <p:nvPr/>
          </p:nvSpPr>
          <p:spPr bwMode="auto">
            <a:xfrm>
              <a:off x="2688579" y="3635732"/>
              <a:ext cx="1074032"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1600">
                  <a:solidFill>
                    <a:srgbClr val="000000"/>
                  </a:solidFill>
                </a:rPr>
                <a:t>cwnd</a:t>
              </a:r>
              <a:r>
                <a:rPr kumimoji="1" lang="zh-CN" altLang="en-US" sz="1600">
                  <a:solidFill>
                    <a:srgbClr val="000000"/>
                  </a:solidFill>
                </a:rPr>
                <a:t>增大</a:t>
              </a:r>
              <a:endParaRPr kumimoji="1" lang="en-US" altLang="zh-CN" sz="1600">
                <a:solidFill>
                  <a:srgbClr val="000000"/>
                </a:solidFill>
              </a:endParaRPr>
            </a:p>
            <a:p>
              <a:r>
                <a:rPr kumimoji="1" lang="zh-CN" altLang="en-US" sz="1600">
                  <a:solidFill>
                    <a:srgbClr val="000000"/>
                  </a:solidFill>
                </a:rPr>
                <a:t>到</a:t>
              </a:r>
              <a:r>
                <a:rPr kumimoji="1" lang="en-US" altLang="zh-CN" sz="1600">
                  <a:solidFill>
                    <a:srgbClr val="000000"/>
                  </a:solidFill>
                </a:rPr>
                <a:t>24</a:t>
              </a:r>
              <a:endParaRPr kumimoji="1" lang="zh-CN" altLang="en-US" sz="1600">
                <a:solidFill>
                  <a:srgbClr val="000000"/>
                </a:solidFill>
              </a:endParaRPr>
            </a:p>
          </p:txBody>
        </p:sp>
        <p:cxnSp>
          <p:nvCxnSpPr>
            <p:cNvPr id="129" name="直线箭头连接符 128"/>
            <p:cNvCxnSpPr/>
            <p:nvPr/>
          </p:nvCxnSpPr>
          <p:spPr>
            <a:xfrm flipV="1">
              <a:off x="1681244" y="3851865"/>
              <a:ext cx="215894" cy="2873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直线箭头连接符 129"/>
            <p:cNvCxnSpPr/>
            <p:nvPr/>
          </p:nvCxnSpPr>
          <p:spPr>
            <a:xfrm flipV="1">
              <a:off x="3481418" y="3347100"/>
              <a:ext cx="215894" cy="2888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9668" name="文本框 130"/>
            <p:cNvSpPr txBox="1">
              <a:spLocks noChangeArrowheads="1"/>
            </p:cNvSpPr>
            <p:nvPr/>
          </p:nvSpPr>
          <p:spPr bwMode="auto">
            <a:xfrm>
              <a:off x="4139952" y="3419708"/>
              <a:ext cx="1872207"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600"/>
                <a:t>检测到拥塞后</a:t>
              </a:r>
              <a:r>
                <a:rPr kumimoji="1" lang="en-US" altLang="zh-CN" sz="1600"/>
                <a:t>ssthresh</a:t>
              </a:r>
              <a:r>
                <a:rPr kumimoji="1" lang="zh-CN" altLang="en-US" sz="1600"/>
                <a:t>减半为</a:t>
              </a:r>
              <a:r>
                <a:rPr kumimoji="1" lang="en-US" altLang="zh-CN" sz="1600"/>
                <a:t>12</a:t>
              </a:r>
              <a:endParaRPr kumimoji="1" lang="zh-CN" altLang="en-US" sz="1600"/>
            </a:p>
          </p:txBody>
        </p:sp>
        <p:cxnSp>
          <p:nvCxnSpPr>
            <p:cNvPr id="132" name="直线箭头连接符 131"/>
            <p:cNvCxnSpPr/>
            <p:nvPr/>
          </p:nvCxnSpPr>
          <p:spPr>
            <a:xfrm>
              <a:off x="4632323" y="4067739"/>
              <a:ext cx="144459" cy="3603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3" name="爆炸形 1 132"/>
            <p:cNvSpPr/>
            <p:nvPr/>
          </p:nvSpPr>
          <p:spPr>
            <a:xfrm>
              <a:off x="3624289" y="3945517"/>
              <a:ext cx="431788" cy="409526"/>
            </a:xfrm>
            <a:prstGeom prst="irregularSeal1">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
          <p:nvSpPr>
            <p:cNvPr id="134" name="文本框 133"/>
            <p:cNvSpPr txBox="1"/>
            <p:nvPr/>
          </p:nvSpPr>
          <p:spPr>
            <a:xfrm>
              <a:off x="3625876" y="2843924"/>
              <a:ext cx="646095" cy="369843"/>
            </a:xfrm>
            <a:prstGeom prst="rect">
              <a:avLst/>
            </a:prstGeom>
            <a:noFill/>
          </p:spPr>
          <p:txBody>
            <a:bodyPr wrap="none">
              <a:spAutoFit/>
            </a:bodyPr>
            <a:lstStyle/>
            <a:p>
              <a:pPr>
                <a:defRPr/>
              </a:pPr>
              <a:r>
                <a:rPr kumimoji="1" lang="zh-CN" altLang="en-US" b="1" dirty="0">
                  <a:solidFill>
                    <a:schemeClr val="accent2">
                      <a:lumMod val="75000"/>
                    </a:schemeClr>
                  </a:solidFill>
                  <a:latin typeface="+mn-ea"/>
                  <a:ea typeface="+mn-ea"/>
                </a:rPr>
                <a:t>超时</a:t>
              </a:r>
            </a:p>
          </p:txBody>
        </p:sp>
        <p:sp>
          <p:nvSpPr>
            <p:cNvPr id="135" name="任意形状 134"/>
            <p:cNvSpPr/>
            <p:nvPr/>
          </p:nvSpPr>
          <p:spPr>
            <a:xfrm>
              <a:off x="6300739" y="4653457"/>
              <a:ext cx="935010" cy="788892"/>
            </a:xfrm>
            <a:custGeom>
              <a:avLst/>
              <a:gdLst>
                <a:gd name="connsiteX0" fmla="*/ 0 w 1244431"/>
                <a:gd name="connsiteY0" fmla="*/ 1077526 h 1077526"/>
                <a:gd name="connsiteX1" fmla="*/ 910872 w 1244431"/>
                <a:gd name="connsiteY1" fmla="*/ 731178 h 1077526"/>
                <a:gd name="connsiteX2" fmla="*/ 1244431 w 1244431"/>
                <a:gd name="connsiteY2" fmla="*/ 0 h 1077526"/>
              </a:gdLst>
              <a:ahLst/>
              <a:cxnLst>
                <a:cxn ang="0">
                  <a:pos x="connsiteX0" y="connsiteY0"/>
                </a:cxn>
                <a:cxn ang="0">
                  <a:pos x="connsiteX1" y="connsiteY1"/>
                </a:cxn>
                <a:cxn ang="0">
                  <a:pos x="connsiteX2" y="connsiteY2"/>
                </a:cxn>
              </a:cxnLst>
              <a:rect l="l" t="t" r="r" b="b"/>
              <a:pathLst>
                <a:path w="1244431" h="1077526">
                  <a:moveTo>
                    <a:pt x="0" y="1077526"/>
                  </a:moveTo>
                  <a:cubicBezTo>
                    <a:pt x="351733" y="994146"/>
                    <a:pt x="703467" y="910766"/>
                    <a:pt x="910872" y="731178"/>
                  </a:cubicBezTo>
                  <a:cubicBezTo>
                    <a:pt x="1118277" y="551590"/>
                    <a:pt x="1244431" y="0"/>
                    <a:pt x="1244431" y="0"/>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kumimoji="1" lang="zh-CN" altLang="en-US"/>
            </a:p>
          </p:txBody>
        </p:sp>
        <p:cxnSp>
          <p:nvCxnSpPr>
            <p:cNvPr id="136" name="直线连接符 135"/>
            <p:cNvCxnSpPr/>
            <p:nvPr/>
          </p:nvCxnSpPr>
          <p:spPr>
            <a:xfrm flipV="1">
              <a:off x="7235749" y="4148692"/>
              <a:ext cx="1379499" cy="504764"/>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137" name="爆炸形 1 136"/>
            <p:cNvSpPr/>
            <p:nvPr/>
          </p:nvSpPr>
          <p:spPr>
            <a:xfrm>
              <a:off x="6156280" y="3429641"/>
              <a:ext cx="431788" cy="409526"/>
            </a:xfrm>
            <a:prstGeom prst="irregularSeal1">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cxnSp>
          <p:nvCxnSpPr>
            <p:cNvPr id="138" name="直线连接符 137"/>
            <p:cNvCxnSpPr/>
            <p:nvPr/>
          </p:nvCxnSpPr>
          <p:spPr>
            <a:xfrm>
              <a:off x="6300739" y="3932818"/>
              <a:ext cx="0" cy="1439689"/>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139" name="文本框 138"/>
            <p:cNvSpPr txBox="1"/>
            <p:nvPr/>
          </p:nvSpPr>
          <p:spPr>
            <a:xfrm>
              <a:off x="5940386" y="2855034"/>
              <a:ext cx="1008034" cy="646036"/>
            </a:xfrm>
            <a:prstGeom prst="rect">
              <a:avLst/>
            </a:prstGeom>
            <a:noFill/>
          </p:spPr>
          <p:txBody>
            <a:bodyPr>
              <a:spAutoFit/>
            </a:bodyPr>
            <a:lstStyle/>
            <a:p>
              <a:pPr>
                <a:defRPr/>
              </a:pPr>
              <a:r>
                <a:rPr kumimoji="1" lang="en-US" altLang="zh-CN" b="1" dirty="0">
                  <a:solidFill>
                    <a:schemeClr val="accent5">
                      <a:lumMod val="75000"/>
                    </a:schemeClr>
                  </a:solidFill>
                  <a:latin typeface="+mn-ea"/>
                  <a:ea typeface="+mn-ea"/>
                </a:rPr>
                <a:t>3</a:t>
              </a:r>
              <a:r>
                <a:rPr kumimoji="1" lang="zh-CN" altLang="en-US" b="1" dirty="0">
                  <a:solidFill>
                    <a:schemeClr val="accent5">
                      <a:lumMod val="75000"/>
                    </a:schemeClr>
                  </a:solidFill>
                  <a:latin typeface="+mn-ea"/>
                  <a:ea typeface="+mn-ea"/>
                </a:rPr>
                <a:t>次重复</a:t>
              </a:r>
              <a:r>
                <a:rPr kumimoji="1" lang="en-US" altLang="zh-CN" b="1" dirty="0">
                  <a:solidFill>
                    <a:schemeClr val="accent5">
                      <a:lumMod val="75000"/>
                    </a:schemeClr>
                  </a:solidFill>
                  <a:latin typeface="+mn-ea"/>
                  <a:ea typeface="+mn-ea"/>
                </a:rPr>
                <a:t>ACK</a:t>
              </a:r>
              <a:endParaRPr kumimoji="1" lang="zh-CN" altLang="en-US" b="1" dirty="0">
                <a:solidFill>
                  <a:schemeClr val="accent5">
                    <a:lumMod val="75000"/>
                  </a:schemeClr>
                </a:solidFill>
                <a:latin typeface="+mn-ea"/>
                <a:ea typeface="+mn-ea"/>
              </a:endParaRPr>
            </a:p>
          </p:txBody>
        </p:sp>
        <p:sp>
          <p:nvSpPr>
            <p:cNvPr id="69677" name="文本框 139"/>
            <p:cNvSpPr txBox="1">
              <a:spLocks noChangeArrowheads="1"/>
            </p:cNvSpPr>
            <p:nvPr/>
          </p:nvSpPr>
          <p:spPr bwMode="auto">
            <a:xfrm>
              <a:off x="5154152" y="4365104"/>
              <a:ext cx="1074032"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1600">
                  <a:solidFill>
                    <a:srgbClr val="000000"/>
                  </a:solidFill>
                </a:rPr>
                <a:t>cwnd</a:t>
              </a:r>
              <a:r>
                <a:rPr kumimoji="1" lang="zh-CN" altLang="en-US" sz="1600">
                  <a:solidFill>
                    <a:srgbClr val="000000"/>
                  </a:solidFill>
                </a:rPr>
                <a:t>增大</a:t>
              </a:r>
              <a:endParaRPr kumimoji="1" lang="en-US" altLang="zh-CN" sz="1600">
                <a:solidFill>
                  <a:srgbClr val="000000"/>
                </a:solidFill>
              </a:endParaRPr>
            </a:p>
            <a:p>
              <a:r>
                <a:rPr kumimoji="1" lang="zh-CN" altLang="en-US" sz="1600">
                  <a:solidFill>
                    <a:srgbClr val="000000"/>
                  </a:solidFill>
                </a:rPr>
                <a:t>到</a:t>
              </a:r>
              <a:r>
                <a:rPr kumimoji="1" lang="zh-CN" altLang="zh-CN" sz="1600">
                  <a:solidFill>
                    <a:srgbClr val="000000"/>
                  </a:solidFill>
                </a:rPr>
                <a:t>1</a:t>
              </a:r>
              <a:r>
                <a:rPr kumimoji="1" lang="en-US" altLang="zh-CN" sz="1600">
                  <a:solidFill>
                    <a:srgbClr val="000000"/>
                  </a:solidFill>
                </a:rPr>
                <a:t>6</a:t>
              </a:r>
              <a:endParaRPr kumimoji="1" lang="zh-CN" altLang="en-US" sz="1600">
                <a:solidFill>
                  <a:srgbClr val="000000"/>
                </a:solidFill>
              </a:endParaRPr>
            </a:p>
          </p:txBody>
        </p:sp>
        <p:cxnSp>
          <p:nvCxnSpPr>
            <p:cNvPr id="141" name="直线箭头连接符 140"/>
            <p:cNvCxnSpPr/>
            <p:nvPr/>
          </p:nvCxnSpPr>
          <p:spPr>
            <a:xfrm flipV="1">
              <a:off x="6011822" y="4077263"/>
              <a:ext cx="215894" cy="2873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9679" name="文本框 141"/>
            <p:cNvSpPr txBox="1">
              <a:spLocks noChangeArrowheads="1"/>
            </p:cNvSpPr>
            <p:nvPr/>
          </p:nvSpPr>
          <p:spPr bwMode="auto">
            <a:xfrm>
              <a:off x="6732240" y="3645024"/>
              <a:ext cx="960492" cy="584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1600" dirty="0" err="1" smtClean="0">
                  <a:solidFill>
                    <a:srgbClr val="000000"/>
                  </a:solidFill>
                </a:rPr>
                <a:t>ssthresh</a:t>
              </a:r>
              <a:endParaRPr kumimoji="1" lang="en-US" altLang="zh-CN" sz="1600" dirty="0">
                <a:solidFill>
                  <a:srgbClr val="000000"/>
                </a:solidFill>
              </a:endParaRPr>
            </a:p>
            <a:p>
              <a:r>
                <a:rPr kumimoji="1" lang="zh-CN" altLang="en-US" sz="1600" dirty="0">
                  <a:solidFill>
                    <a:srgbClr val="000000"/>
                  </a:solidFill>
                </a:rPr>
                <a:t>减半为</a:t>
              </a:r>
              <a:r>
                <a:rPr kumimoji="1" lang="en-US" altLang="zh-CN" sz="1600" dirty="0">
                  <a:solidFill>
                    <a:srgbClr val="000000"/>
                  </a:solidFill>
                </a:rPr>
                <a:t>8</a:t>
              </a:r>
            </a:p>
          </p:txBody>
        </p:sp>
        <p:cxnSp>
          <p:nvCxnSpPr>
            <p:cNvPr id="143" name="直线箭头连接符 142"/>
            <p:cNvCxnSpPr/>
            <p:nvPr/>
          </p:nvCxnSpPr>
          <p:spPr>
            <a:xfrm>
              <a:off x="7019855" y="4221709"/>
              <a:ext cx="144459" cy="3587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3" name="组合 2"/>
          <p:cNvGrpSpPr>
            <a:grpSpLocks/>
          </p:cNvGrpSpPr>
          <p:nvPr/>
        </p:nvGrpSpPr>
        <p:grpSpPr bwMode="auto">
          <a:xfrm>
            <a:off x="3995738" y="4295775"/>
            <a:ext cx="5000625" cy="788988"/>
            <a:chOff x="3995936" y="4296196"/>
            <a:chExt cx="5000625" cy="788988"/>
          </a:xfrm>
        </p:grpSpPr>
        <p:sp>
          <p:nvSpPr>
            <p:cNvPr id="42" name="矩形 41"/>
            <p:cNvSpPr/>
            <p:nvPr/>
          </p:nvSpPr>
          <p:spPr>
            <a:xfrm>
              <a:off x="4424561" y="4439071"/>
              <a:ext cx="4572000" cy="646113"/>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eaLnBrk="1" hangingPunct="1">
                <a:defRPr/>
              </a:pPr>
              <a:r>
                <a:rPr lang="zh-CN" altLang="en-US" dirty="0"/>
                <a:t>在稳定状态下</a:t>
              </a:r>
              <a:r>
                <a:rPr lang="en-US" altLang="zh-CN" dirty="0"/>
                <a:t>, </a:t>
              </a:r>
              <a:r>
                <a:rPr lang="en-US" altLang="zh-CN" dirty="0" err="1">
                  <a:solidFill>
                    <a:srgbClr val="0000CC"/>
                  </a:solidFill>
                </a:rPr>
                <a:t>CongestionWindow</a:t>
              </a:r>
              <a:r>
                <a:rPr lang="en-US" altLang="zh-CN" dirty="0"/>
                <a:t> </a:t>
              </a:r>
              <a:r>
                <a:rPr lang="zh-CN" altLang="en-US" dirty="0"/>
                <a:t>在最优窗口大小附近振荡</a:t>
              </a:r>
              <a:endParaRPr lang="en-US" altLang="zh-CN" dirty="0"/>
            </a:p>
          </p:txBody>
        </p:sp>
        <p:cxnSp>
          <p:nvCxnSpPr>
            <p:cNvPr id="43" name="直接连接符 42"/>
            <p:cNvCxnSpPr/>
            <p:nvPr/>
          </p:nvCxnSpPr>
          <p:spPr>
            <a:xfrm>
              <a:off x="3995936" y="4296196"/>
              <a:ext cx="4714875" cy="1588"/>
            </a:xfrm>
            <a:prstGeom prst="line">
              <a:avLst/>
            </a:prstGeom>
            <a:ln>
              <a:prstDash val="sysDash"/>
            </a:ln>
          </p:spPr>
          <p:style>
            <a:lnRef idx="3">
              <a:schemeClr val="accent3"/>
            </a:lnRef>
            <a:fillRef idx="0">
              <a:schemeClr val="accent3"/>
            </a:fillRef>
            <a:effectRef idx="2">
              <a:schemeClr val="accent3"/>
            </a:effectRef>
            <a:fontRef idx="minor">
              <a:schemeClr val="tx1"/>
            </a:fontRef>
          </p:style>
        </p:cxnSp>
      </p:grpSp>
      <p:sp>
        <p:nvSpPr>
          <p:cNvPr id="2" name="文本框 1"/>
          <p:cNvSpPr txBox="1">
            <a:spLocks noChangeArrowheads="1"/>
          </p:cNvSpPr>
          <p:nvPr/>
        </p:nvSpPr>
        <p:spPr bwMode="auto">
          <a:xfrm>
            <a:off x="684213" y="6307138"/>
            <a:ext cx="8147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t>Padhye et al., “Modeling TCP throughput: a simple model and its empirical validation,” ACM SIGCOMM 98</a:t>
            </a:r>
            <a:endParaRPr lang="zh-CN" altLang="en-US" sz="140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2838" y="5556250"/>
            <a:ext cx="4087812"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3150" y="5503863"/>
            <a:ext cx="1871663"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右箭头 6"/>
          <p:cNvSpPr/>
          <p:nvPr/>
        </p:nvSpPr>
        <p:spPr>
          <a:xfrm>
            <a:off x="2998788" y="5732463"/>
            <a:ext cx="565150" cy="300037"/>
          </a:xfrm>
          <a:prstGeom prst="rightArrow">
            <a:avLst/>
          </a:prstGeom>
          <a:solidFill>
            <a:schemeClr val="accent6">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ln w="22225">
                <a:solidFill>
                  <a:schemeClr val="accent2"/>
                </a:solidFill>
                <a:prstDash val="solid"/>
              </a:ln>
              <a:solidFill>
                <a:schemeClr val="accent2">
                  <a:lumMod val="40000"/>
                  <a:lumOff val="6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grpId="0" nodeType="afterEffect">
                                  <p:stCondLst>
                                    <p:cond delay="1000"/>
                                  </p:stCondLst>
                                  <p:childTnLst>
                                    <p:set>
                                      <p:cBhvr>
                                        <p:cTn id="13" dur="1" fill="hold">
                                          <p:stCondLst>
                                            <p:cond delay="0"/>
                                          </p:stCondLst>
                                        </p:cTn>
                                        <p:tgtEl>
                                          <p:spTgt spid="7"/>
                                        </p:tgtEl>
                                        <p:attrNameLst>
                                          <p:attrName>style.visibility</p:attrName>
                                        </p:attrNameLst>
                                      </p:cBhvr>
                                      <p:to>
                                        <p:strVal val="visible"/>
                                      </p:to>
                                    </p:set>
                                  </p:childTnLst>
                                </p:cTn>
                              </p:par>
                            </p:childTnLst>
                          </p:cTn>
                        </p:par>
                        <p:par>
                          <p:cTn id="14" fill="hold" nodeType="afterGroup">
                            <p:stCondLst>
                              <p:cond delay="1000"/>
                            </p:stCondLst>
                            <p:childTnLst>
                              <p:par>
                                <p:cTn id="15" presetID="1" presetClass="entr" presetSubtype="0" fill="hold" nodeType="afterEffect">
                                  <p:stCondLst>
                                    <p:cond delay="1000"/>
                                  </p:stCondLst>
                                  <p:childTnLst>
                                    <p:set>
                                      <p:cBhvr>
                                        <p:cTn id="16" dur="1" fill="hold">
                                          <p:stCondLst>
                                            <p:cond delay="0"/>
                                          </p:stCondLst>
                                        </p:cTn>
                                        <p:tgtEl>
                                          <p:spTgt spid="4"/>
                                        </p:tgtEl>
                                        <p:attrNameLst>
                                          <p:attrName>style.visibility</p:attrName>
                                        </p:attrNameLst>
                                      </p:cBhvr>
                                      <p:to>
                                        <p:strVal val="visible"/>
                                      </p:to>
                                    </p:set>
                                  </p:childTnLst>
                                </p:cTn>
                              </p:par>
                            </p:childTnLst>
                          </p:cTn>
                        </p:par>
                        <p:par>
                          <p:cTn id="17" fill="hold" nodeType="afterGroup">
                            <p:stCondLst>
                              <p:cond delay="2000"/>
                            </p:stCondLst>
                            <p:childTnLst>
                              <p:par>
                                <p:cTn id="18" presetID="1" presetClass="entr" presetSubtype="0" fill="hold" grpId="0" nodeType="afterEffect">
                                  <p:stCondLst>
                                    <p:cond delay="100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kumimoji="1" lang="zh-CN" altLang="en-US" smtClean="0"/>
              <a:t>快速恢复</a:t>
            </a:r>
          </a:p>
        </p:txBody>
      </p:sp>
      <p:sp>
        <p:nvSpPr>
          <p:cNvPr id="71683" name="幻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mtClean="0"/>
              <a:t>-</a:t>
            </a:r>
            <a:fld id="{767E2F1F-0D2E-462D-9639-23FE64D7BC2F}" type="slidenum">
              <a:rPr lang="en-US" altLang="zh-CN" sz="1400" smtClean="0"/>
              <a:pPr/>
              <a:t>44</a:t>
            </a:fld>
            <a:r>
              <a:rPr lang="en-US" altLang="zh-CN" smtClean="0"/>
              <a:t>-</a:t>
            </a:r>
          </a:p>
        </p:txBody>
      </p:sp>
      <p:sp>
        <p:nvSpPr>
          <p:cNvPr id="71684" name="内容占位符 2"/>
          <p:cNvSpPr>
            <a:spLocks noGrp="1"/>
          </p:cNvSpPr>
          <p:nvPr>
            <p:ph idx="1"/>
          </p:nvPr>
        </p:nvSpPr>
        <p:spPr>
          <a:xfrm>
            <a:off x="457200" y="1054100"/>
            <a:ext cx="8229600" cy="1096963"/>
          </a:xfrm>
        </p:spPr>
        <p:txBody>
          <a:bodyPr/>
          <a:lstStyle/>
          <a:p>
            <a:r>
              <a:rPr lang="zh-CN" altLang="en-US" sz="2400" smtClean="0"/>
              <a:t>基本想法：</a:t>
            </a:r>
            <a:r>
              <a:rPr lang="en-US" altLang="zh-CN" sz="2400" smtClean="0"/>
              <a:t>3</a:t>
            </a:r>
            <a:r>
              <a:rPr lang="zh-CN" altLang="en-US" sz="2400" smtClean="0"/>
              <a:t>次重复</a:t>
            </a:r>
            <a:r>
              <a:rPr lang="en-US" altLang="zh-CN" sz="2400" smtClean="0"/>
              <a:t>ACK</a:t>
            </a:r>
            <a:r>
              <a:rPr lang="zh-CN" altLang="en-US" sz="2400" smtClean="0"/>
              <a:t>时网络不是严重拥塞，不必使用慢启动过程，</a:t>
            </a:r>
            <a:r>
              <a:rPr lang="en-US" altLang="zh-CN" sz="2400" smtClean="0"/>
              <a:t>ssthresh</a:t>
            </a:r>
            <a:r>
              <a:rPr lang="zh-CN" altLang="en-US" sz="2400" smtClean="0"/>
              <a:t>仍然减半，但直接进入线性增加过程</a:t>
            </a:r>
          </a:p>
        </p:txBody>
      </p:sp>
      <p:grpSp>
        <p:nvGrpSpPr>
          <p:cNvPr id="71685" name="组 41"/>
          <p:cNvGrpSpPr>
            <a:grpSpLocks/>
          </p:cNvGrpSpPr>
          <p:nvPr/>
        </p:nvGrpSpPr>
        <p:grpSpPr bwMode="auto">
          <a:xfrm>
            <a:off x="250825" y="2420938"/>
            <a:ext cx="8785225" cy="3394075"/>
            <a:chOff x="179512" y="2483604"/>
            <a:chExt cx="8784976" cy="3393668"/>
          </a:xfrm>
        </p:grpSpPr>
        <p:sp>
          <p:nvSpPr>
            <p:cNvPr id="43" name="矩形 42"/>
            <p:cNvSpPr/>
            <p:nvPr/>
          </p:nvSpPr>
          <p:spPr>
            <a:xfrm>
              <a:off x="2040009" y="3204243"/>
              <a:ext cx="1728739" cy="2231757"/>
            </a:xfrm>
            <a:prstGeom prst="rect">
              <a:avLst/>
            </a:prstGeom>
            <a:solidFill>
              <a:schemeClr val="bg2">
                <a:lumMod val="90000"/>
              </a:schemeClr>
            </a:solidFill>
            <a:ln>
              <a:no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kumimoji="1" lang="zh-CN" altLang="en-US"/>
            </a:p>
          </p:txBody>
        </p:sp>
        <p:sp>
          <p:nvSpPr>
            <p:cNvPr id="44" name="矩形 43"/>
            <p:cNvSpPr/>
            <p:nvPr/>
          </p:nvSpPr>
          <p:spPr>
            <a:xfrm>
              <a:off x="4921241" y="3204243"/>
              <a:ext cx="3179672" cy="2231757"/>
            </a:xfrm>
            <a:prstGeom prst="rect">
              <a:avLst/>
            </a:prstGeom>
            <a:solidFill>
              <a:schemeClr val="bg2">
                <a:lumMod val="90000"/>
              </a:schemeClr>
            </a:solidFill>
            <a:ln>
              <a:no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kumimoji="1" lang="zh-CN" altLang="en-US"/>
            </a:p>
          </p:txBody>
        </p:sp>
        <p:sp>
          <p:nvSpPr>
            <p:cNvPr id="45" name="矩形 44"/>
            <p:cNvSpPr/>
            <p:nvPr/>
          </p:nvSpPr>
          <p:spPr>
            <a:xfrm>
              <a:off x="3984642" y="3204243"/>
              <a:ext cx="936598" cy="2231757"/>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kumimoji="1" lang="zh-CN" altLang="en-US"/>
            </a:p>
          </p:txBody>
        </p:sp>
        <p:sp>
          <p:nvSpPr>
            <p:cNvPr id="46" name="矩形 45"/>
            <p:cNvSpPr/>
            <p:nvPr/>
          </p:nvSpPr>
          <p:spPr>
            <a:xfrm>
              <a:off x="671623" y="3204243"/>
              <a:ext cx="1368386" cy="2231757"/>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kumimoji="1" lang="zh-CN" altLang="en-US"/>
            </a:p>
          </p:txBody>
        </p:sp>
        <p:cxnSp>
          <p:nvCxnSpPr>
            <p:cNvPr id="47" name="直线箭头连接符 46"/>
            <p:cNvCxnSpPr/>
            <p:nvPr/>
          </p:nvCxnSpPr>
          <p:spPr>
            <a:xfrm>
              <a:off x="671623" y="5436000"/>
              <a:ext cx="8292865" cy="95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8" name="直线箭头连接符 47"/>
            <p:cNvCxnSpPr/>
            <p:nvPr/>
          </p:nvCxnSpPr>
          <p:spPr>
            <a:xfrm flipV="1">
              <a:off x="671623" y="2843923"/>
              <a:ext cx="0" cy="259207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9" name="任意形状 48"/>
            <p:cNvSpPr/>
            <p:nvPr/>
          </p:nvSpPr>
          <p:spPr>
            <a:xfrm>
              <a:off x="684323" y="3851865"/>
              <a:ext cx="1355687" cy="1509531"/>
            </a:xfrm>
            <a:custGeom>
              <a:avLst/>
              <a:gdLst>
                <a:gd name="connsiteX0" fmla="*/ 0 w 1244431"/>
                <a:gd name="connsiteY0" fmla="*/ 1077526 h 1077526"/>
                <a:gd name="connsiteX1" fmla="*/ 910872 w 1244431"/>
                <a:gd name="connsiteY1" fmla="*/ 731178 h 1077526"/>
                <a:gd name="connsiteX2" fmla="*/ 1244431 w 1244431"/>
                <a:gd name="connsiteY2" fmla="*/ 0 h 1077526"/>
              </a:gdLst>
              <a:ahLst/>
              <a:cxnLst>
                <a:cxn ang="0">
                  <a:pos x="connsiteX0" y="connsiteY0"/>
                </a:cxn>
                <a:cxn ang="0">
                  <a:pos x="connsiteX1" y="connsiteY1"/>
                </a:cxn>
                <a:cxn ang="0">
                  <a:pos x="connsiteX2" y="connsiteY2"/>
                </a:cxn>
              </a:cxnLst>
              <a:rect l="l" t="t" r="r" b="b"/>
              <a:pathLst>
                <a:path w="1244431" h="1077526">
                  <a:moveTo>
                    <a:pt x="0" y="1077526"/>
                  </a:moveTo>
                  <a:cubicBezTo>
                    <a:pt x="351733" y="994146"/>
                    <a:pt x="703467" y="910766"/>
                    <a:pt x="910872" y="731178"/>
                  </a:cubicBezTo>
                  <a:cubicBezTo>
                    <a:pt x="1118277" y="551590"/>
                    <a:pt x="1244431" y="0"/>
                    <a:pt x="1244431" y="0"/>
                  </a:cubicBezTo>
                </a:path>
              </a:pathLst>
            </a:cu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kumimoji="1" lang="zh-CN" altLang="en-US"/>
            </a:p>
          </p:txBody>
        </p:sp>
        <p:cxnSp>
          <p:nvCxnSpPr>
            <p:cNvPr id="50" name="直线连接符 49"/>
            <p:cNvCxnSpPr/>
            <p:nvPr/>
          </p:nvCxnSpPr>
          <p:spPr>
            <a:xfrm flipV="1">
              <a:off x="2040009" y="3204243"/>
              <a:ext cx="1728739" cy="647622"/>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51" name="任意形状 50"/>
            <p:cNvSpPr/>
            <p:nvPr/>
          </p:nvSpPr>
          <p:spPr>
            <a:xfrm>
              <a:off x="3984642" y="4428058"/>
              <a:ext cx="936598" cy="933338"/>
            </a:xfrm>
            <a:custGeom>
              <a:avLst/>
              <a:gdLst>
                <a:gd name="connsiteX0" fmla="*/ 0 w 1244431"/>
                <a:gd name="connsiteY0" fmla="*/ 1077526 h 1077526"/>
                <a:gd name="connsiteX1" fmla="*/ 910872 w 1244431"/>
                <a:gd name="connsiteY1" fmla="*/ 731178 h 1077526"/>
                <a:gd name="connsiteX2" fmla="*/ 1244431 w 1244431"/>
                <a:gd name="connsiteY2" fmla="*/ 0 h 1077526"/>
              </a:gdLst>
              <a:ahLst/>
              <a:cxnLst>
                <a:cxn ang="0">
                  <a:pos x="connsiteX0" y="connsiteY0"/>
                </a:cxn>
                <a:cxn ang="0">
                  <a:pos x="connsiteX1" y="connsiteY1"/>
                </a:cxn>
                <a:cxn ang="0">
                  <a:pos x="connsiteX2" y="connsiteY2"/>
                </a:cxn>
              </a:cxnLst>
              <a:rect l="l" t="t" r="r" b="b"/>
              <a:pathLst>
                <a:path w="1244431" h="1077526">
                  <a:moveTo>
                    <a:pt x="0" y="1077526"/>
                  </a:moveTo>
                  <a:cubicBezTo>
                    <a:pt x="351733" y="994146"/>
                    <a:pt x="703467" y="910766"/>
                    <a:pt x="910872" y="731178"/>
                  </a:cubicBezTo>
                  <a:cubicBezTo>
                    <a:pt x="1118277" y="551590"/>
                    <a:pt x="1244431" y="0"/>
                    <a:pt x="1244431" y="0"/>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kumimoji="1" lang="zh-CN" altLang="en-US"/>
            </a:p>
          </p:txBody>
        </p:sp>
        <p:cxnSp>
          <p:nvCxnSpPr>
            <p:cNvPr id="52" name="直线连接符 51"/>
            <p:cNvCxnSpPr/>
            <p:nvPr/>
          </p:nvCxnSpPr>
          <p:spPr>
            <a:xfrm flipV="1">
              <a:off x="4921241" y="3923293"/>
              <a:ext cx="1379498" cy="504764"/>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53" name="直线连接符 52"/>
            <p:cNvCxnSpPr/>
            <p:nvPr/>
          </p:nvCxnSpPr>
          <p:spPr>
            <a:xfrm>
              <a:off x="3768748" y="3275671"/>
              <a:ext cx="144458" cy="2088899"/>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71698" name="文本框 53"/>
            <p:cNvSpPr txBox="1">
              <a:spLocks noChangeArrowheads="1"/>
            </p:cNvSpPr>
            <p:nvPr/>
          </p:nvSpPr>
          <p:spPr bwMode="auto">
            <a:xfrm>
              <a:off x="179512" y="2483604"/>
              <a:ext cx="7235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t>cwnd</a:t>
              </a:r>
              <a:endParaRPr kumimoji="1" lang="zh-CN" altLang="en-US"/>
            </a:p>
          </p:txBody>
        </p:sp>
        <p:sp>
          <p:nvSpPr>
            <p:cNvPr id="71699" name="文本框 54"/>
            <p:cNvSpPr txBox="1">
              <a:spLocks noChangeArrowheads="1"/>
            </p:cNvSpPr>
            <p:nvPr/>
          </p:nvSpPr>
          <p:spPr bwMode="auto">
            <a:xfrm>
              <a:off x="7740352" y="5507940"/>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a:t>传输轮次</a:t>
              </a:r>
            </a:p>
          </p:txBody>
        </p:sp>
        <p:sp>
          <p:nvSpPr>
            <p:cNvPr id="71700" name="文本框 55"/>
            <p:cNvSpPr txBox="1">
              <a:spLocks noChangeArrowheads="1"/>
            </p:cNvSpPr>
            <p:nvPr/>
          </p:nvSpPr>
          <p:spPr bwMode="auto">
            <a:xfrm>
              <a:off x="528339" y="5507940"/>
              <a:ext cx="3130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t>0</a:t>
              </a:r>
              <a:endParaRPr kumimoji="1" lang="zh-CN" altLang="en-US"/>
            </a:p>
          </p:txBody>
        </p:sp>
        <p:sp>
          <p:nvSpPr>
            <p:cNvPr id="71701" name="文本框 56"/>
            <p:cNvSpPr txBox="1">
              <a:spLocks noChangeArrowheads="1"/>
            </p:cNvSpPr>
            <p:nvPr/>
          </p:nvSpPr>
          <p:spPr bwMode="auto">
            <a:xfrm>
              <a:off x="240307" y="5075892"/>
              <a:ext cx="3130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a:t>1</a:t>
              </a:r>
              <a:endParaRPr kumimoji="1" lang="zh-CN" altLang="en-US"/>
            </a:p>
          </p:txBody>
        </p:sp>
        <p:sp>
          <p:nvSpPr>
            <p:cNvPr id="71702" name="文本框 58"/>
            <p:cNvSpPr txBox="1">
              <a:spLocks noChangeArrowheads="1"/>
            </p:cNvSpPr>
            <p:nvPr/>
          </p:nvSpPr>
          <p:spPr bwMode="auto">
            <a:xfrm>
              <a:off x="888379" y="2627620"/>
              <a:ext cx="11208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solidFill>
                    <a:srgbClr val="FF0000"/>
                  </a:solidFill>
                </a:rPr>
                <a:t>慢启动</a:t>
              </a:r>
              <a:endParaRPr kumimoji="1" lang="en-US" altLang="zh-CN" b="1">
                <a:solidFill>
                  <a:srgbClr val="FF0000"/>
                </a:solidFill>
              </a:endParaRPr>
            </a:p>
            <a:p>
              <a:pPr algn="ctr"/>
              <a:r>
                <a:rPr kumimoji="1" lang="zh-CN" altLang="en-US" b="1">
                  <a:solidFill>
                    <a:srgbClr val="FF0000"/>
                  </a:solidFill>
                </a:rPr>
                <a:t>指数增长</a:t>
              </a:r>
            </a:p>
          </p:txBody>
        </p:sp>
        <p:sp>
          <p:nvSpPr>
            <p:cNvPr id="71703" name="文本框 59"/>
            <p:cNvSpPr txBox="1">
              <a:spLocks noChangeArrowheads="1"/>
            </p:cNvSpPr>
            <p:nvPr/>
          </p:nvSpPr>
          <p:spPr bwMode="auto">
            <a:xfrm>
              <a:off x="2256531" y="2627620"/>
              <a:ext cx="11208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b="1">
                  <a:solidFill>
                    <a:srgbClr val="0000FF"/>
                  </a:solidFill>
                </a:rPr>
                <a:t>拥塞避免</a:t>
              </a:r>
              <a:endParaRPr kumimoji="1" lang="en-US" altLang="zh-CN" b="1">
                <a:solidFill>
                  <a:srgbClr val="0000FF"/>
                </a:solidFill>
              </a:endParaRPr>
            </a:p>
            <a:p>
              <a:r>
                <a:rPr kumimoji="1" lang="zh-CN" altLang="en-US" b="1">
                  <a:solidFill>
                    <a:srgbClr val="0000FF"/>
                  </a:solidFill>
                </a:rPr>
                <a:t>线性增加</a:t>
              </a:r>
            </a:p>
          </p:txBody>
        </p:sp>
        <p:sp>
          <p:nvSpPr>
            <p:cNvPr id="71704" name="文本框 60"/>
            <p:cNvSpPr txBox="1">
              <a:spLocks noChangeArrowheads="1"/>
            </p:cNvSpPr>
            <p:nvPr/>
          </p:nvSpPr>
          <p:spPr bwMode="auto">
            <a:xfrm>
              <a:off x="816371" y="4067780"/>
              <a:ext cx="1028447"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1600"/>
                <a:t>ssthresh</a:t>
              </a:r>
            </a:p>
            <a:p>
              <a:r>
                <a:rPr kumimoji="1" lang="zh-CN" altLang="en-US" sz="1600"/>
                <a:t>初始值</a:t>
              </a:r>
              <a:r>
                <a:rPr kumimoji="1" lang="en-US" altLang="zh-CN" sz="1600"/>
                <a:t>16</a:t>
              </a:r>
              <a:endParaRPr kumimoji="1" lang="zh-CN" altLang="en-US" sz="1600"/>
            </a:p>
          </p:txBody>
        </p:sp>
        <p:sp>
          <p:nvSpPr>
            <p:cNvPr id="71705" name="文本框 86"/>
            <p:cNvSpPr txBox="1">
              <a:spLocks noChangeArrowheads="1"/>
            </p:cNvSpPr>
            <p:nvPr/>
          </p:nvSpPr>
          <p:spPr bwMode="auto">
            <a:xfrm>
              <a:off x="2688579" y="3635732"/>
              <a:ext cx="1074032"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1600">
                  <a:solidFill>
                    <a:srgbClr val="000000"/>
                  </a:solidFill>
                </a:rPr>
                <a:t>cwnd</a:t>
              </a:r>
              <a:r>
                <a:rPr kumimoji="1" lang="zh-CN" altLang="en-US" sz="1600">
                  <a:solidFill>
                    <a:srgbClr val="000000"/>
                  </a:solidFill>
                </a:rPr>
                <a:t>增大</a:t>
              </a:r>
              <a:endParaRPr kumimoji="1" lang="en-US" altLang="zh-CN" sz="1600">
                <a:solidFill>
                  <a:srgbClr val="000000"/>
                </a:solidFill>
              </a:endParaRPr>
            </a:p>
            <a:p>
              <a:r>
                <a:rPr kumimoji="1" lang="zh-CN" altLang="en-US" sz="1600">
                  <a:solidFill>
                    <a:srgbClr val="000000"/>
                  </a:solidFill>
                </a:rPr>
                <a:t>到</a:t>
              </a:r>
              <a:r>
                <a:rPr kumimoji="1" lang="en-US" altLang="zh-CN" sz="1600">
                  <a:solidFill>
                    <a:srgbClr val="000000"/>
                  </a:solidFill>
                </a:rPr>
                <a:t>24</a:t>
              </a:r>
              <a:endParaRPr kumimoji="1" lang="zh-CN" altLang="en-US" sz="1600">
                <a:solidFill>
                  <a:srgbClr val="000000"/>
                </a:solidFill>
              </a:endParaRPr>
            </a:p>
          </p:txBody>
        </p:sp>
        <p:cxnSp>
          <p:nvCxnSpPr>
            <p:cNvPr id="88" name="直线箭头连接符 87"/>
            <p:cNvCxnSpPr/>
            <p:nvPr/>
          </p:nvCxnSpPr>
          <p:spPr>
            <a:xfrm flipV="1">
              <a:off x="1681244" y="3851865"/>
              <a:ext cx="215894" cy="28730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9" name="直线箭头连接符 88"/>
            <p:cNvCxnSpPr/>
            <p:nvPr/>
          </p:nvCxnSpPr>
          <p:spPr>
            <a:xfrm flipV="1">
              <a:off x="3481418" y="3347100"/>
              <a:ext cx="215894" cy="2888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1708" name="文本框 95"/>
            <p:cNvSpPr txBox="1">
              <a:spLocks noChangeArrowheads="1"/>
            </p:cNvSpPr>
            <p:nvPr/>
          </p:nvSpPr>
          <p:spPr bwMode="auto">
            <a:xfrm>
              <a:off x="4139952" y="3419708"/>
              <a:ext cx="1872207"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600"/>
                <a:t>检测到拥塞后</a:t>
              </a:r>
              <a:r>
                <a:rPr kumimoji="1" lang="en-US" altLang="zh-CN" sz="1600"/>
                <a:t>ssthresh</a:t>
              </a:r>
              <a:r>
                <a:rPr kumimoji="1" lang="zh-CN" altLang="en-US" sz="1600"/>
                <a:t>减半为</a:t>
              </a:r>
              <a:r>
                <a:rPr kumimoji="1" lang="en-US" altLang="zh-CN" sz="1600"/>
                <a:t>12</a:t>
              </a:r>
              <a:endParaRPr kumimoji="1" lang="zh-CN" altLang="en-US" sz="1600"/>
            </a:p>
          </p:txBody>
        </p:sp>
        <p:cxnSp>
          <p:nvCxnSpPr>
            <p:cNvPr id="102" name="直线箭头连接符 101"/>
            <p:cNvCxnSpPr/>
            <p:nvPr/>
          </p:nvCxnSpPr>
          <p:spPr>
            <a:xfrm>
              <a:off x="4632324" y="4067739"/>
              <a:ext cx="144458" cy="3603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4" name="爆炸形 1 103"/>
            <p:cNvSpPr/>
            <p:nvPr/>
          </p:nvSpPr>
          <p:spPr>
            <a:xfrm>
              <a:off x="3624289" y="3945516"/>
              <a:ext cx="431788" cy="409526"/>
            </a:xfrm>
            <a:prstGeom prst="irregularSeal1">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
          <p:nvSpPr>
            <p:cNvPr id="105" name="文本框 104"/>
            <p:cNvSpPr txBox="1"/>
            <p:nvPr/>
          </p:nvSpPr>
          <p:spPr>
            <a:xfrm>
              <a:off x="3625877" y="2843923"/>
              <a:ext cx="646094" cy="369844"/>
            </a:xfrm>
            <a:prstGeom prst="rect">
              <a:avLst/>
            </a:prstGeom>
            <a:noFill/>
          </p:spPr>
          <p:txBody>
            <a:bodyPr wrap="none">
              <a:spAutoFit/>
            </a:bodyPr>
            <a:lstStyle/>
            <a:p>
              <a:pPr>
                <a:defRPr/>
              </a:pPr>
              <a:r>
                <a:rPr kumimoji="1" lang="zh-CN" altLang="en-US" b="1" dirty="0">
                  <a:solidFill>
                    <a:schemeClr val="accent2">
                      <a:lumMod val="75000"/>
                    </a:schemeClr>
                  </a:solidFill>
                  <a:latin typeface="+mn-ea"/>
                  <a:ea typeface="+mn-ea"/>
                </a:rPr>
                <a:t>超时</a:t>
              </a:r>
            </a:p>
          </p:txBody>
        </p:sp>
        <p:cxnSp>
          <p:nvCxnSpPr>
            <p:cNvPr id="106" name="直线连接符 105"/>
            <p:cNvCxnSpPr/>
            <p:nvPr/>
          </p:nvCxnSpPr>
          <p:spPr>
            <a:xfrm flipV="1">
              <a:off x="6300739" y="4005833"/>
              <a:ext cx="1379499" cy="503178"/>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107" name="爆炸形 1 106"/>
            <p:cNvSpPr/>
            <p:nvPr/>
          </p:nvSpPr>
          <p:spPr>
            <a:xfrm>
              <a:off x="6156281" y="3429641"/>
              <a:ext cx="431788" cy="409526"/>
            </a:xfrm>
            <a:prstGeom prst="irregularSeal1">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cxnSp>
          <p:nvCxnSpPr>
            <p:cNvPr id="108" name="直线连接符 107"/>
            <p:cNvCxnSpPr/>
            <p:nvPr/>
          </p:nvCxnSpPr>
          <p:spPr>
            <a:xfrm>
              <a:off x="6300739" y="3932817"/>
              <a:ext cx="0" cy="576194"/>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109" name="文本框 108"/>
            <p:cNvSpPr txBox="1"/>
            <p:nvPr/>
          </p:nvSpPr>
          <p:spPr>
            <a:xfrm>
              <a:off x="5940387" y="2855034"/>
              <a:ext cx="1008033" cy="646035"/>
            </a:xfrm>
            <a:prstGeom prst="rect">
              <a:avLst/>
            </a:prstGeom>
            <a:noFill/>
          </p:spPr>
          <p:txBody>
            <a:bodyPr>
              <a:spAutoFit/>
            </a:bodyPr>
            <a:lstStyle/>
            <a:p>
              <a:pPr>
                <a:defRPr/>
              </a:pPr>
              <a:r>
                <a:rPr kumimoji="1" lang="en-US" altLang="zh-CN" b="1" dirty="0">
                  <a:solidFill>
                    <a:schemeClr val="accent5">
                      <a:lumMod val="75000"/>
                    </a:schemeClr>
                  </a:solidFill>
                  <a:latin typeface="+mn-ea"/>
                  <a:ea typeface="+mn-ea"/>
                </a:rPr>
                <a:t>3</a:t>
              </a:r>
              <a:r>
                <a:rPr kumimoji="1" lang="zh-CN" altLang="en-US" b="1" dirty="0">
                  <a:solidFill>
                    <a:schemeClr val="accent5">
                      <a:lumMod val="75000"/>
                    </a:schemeClr>
                  </a:solidFill>
                  <a:latin typeface="+mn-ea"/>
                  <a:ea typeface="+mn-ea"/>
                </a:rPr>
                <a:t>次重复</a:t>
              </a:r>
              <a:r>
                <a:rPr kumimoji="1" lang="en-US" altLang="zh-CN" b="1" dirty="0">
                  <a:solidFill>
                    <a:schemeClr val="accent5">
                      <a:lumMod val="75000"/>
                    </a:schemeClr>
                  </a:solidFill>
                  <a:latin typeface="+mn-ea"/>
                  <a:ea typeface="+mn-ea"/>
                </a:rPr>
                <a:t>ACK</a:t>
              </a:r>
              <a:endParaRPr kumimoji="1" lang="zh-CN" altLang="en-US" b="1" dirty="0">
                <a:solidFill>
                  <a:schemeClr val="accent5">
                    <a:lumMod val="75000"/>
                  </a:schemeClr>
                </a:solidFill>
                <a:latin typeface="+mn-ea"/>
                <a:ea typeface="+mn-ea"/>
              </a:endParaRPr>
            </a:p>
          </p:txBody>
        </p:sp>
        <p:sp>
          <p:nvSpPr>
            <p:cNvPr id="71716" name="文本框 109"/>
            <p:cNvSpPr txBox="1">
              <a:spLocks noChangeArrowheads="1"/>
            </p:cNvSpPr>
            <p:nvPr/>
          </p:nvSpPr>
          <p:spPr bwMode="auto">
            <a:xfrm>
              <a:off x="5154152" y="4365104"/>
              <a:ext cx="1074032"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1600">
                  <a:solidFill>
                    <a:srgbClr val="000000"/>
                  </a:solidFill>
                </a:rPr>
                <a:t>cwnd</a:t>
              </a:r>
              <a:r>
                <a:rPr kumimoji="1" lang="zh-CN" altLang="en-US" sz="1600">
                  <a:solidFill>
                    <a:srgbClr val="000000"/>
                  </a:solidFill>
                </a:rPr>
                <a:t>增大</a:t>
              </a:r>
              <a:endParaRPr kumimoji="1" lang="en-US" altLang="zh-CN" sz="1600">
                <a:solidFill>
                  <a:srgbClr val="000000"/>
                </a:solidFill>
              </a:endParaRPr>
            </a:p>
            <a:p>
              <a:r>
                <a:rPr kumimoji="1" lang="zh-CN" altLang="en-US" sz="1600">
                  <a:solidFill>
                    <a:srgbClr val="000000"/>
                  </a:solidFill>
                </a:rPr>
                <a:t>到</a:t>
              </a:r>
              <a:r>
                <a:rPr kumimoji="1" lang="zh-CN" altLang="zh-CN" sz="1600">
                  <a:solidFill>
                    <a:srgbClr val="000000"/>
                  </a:solidFill>
                </a:rPr>
                <a:t>1</a:t>
              </a:r>
              <a:r>
                <a:rPr kumimoji="1" lang="en-US" altLang="zh-CN" sz="1600">
                  <a:solidFill>
                    <a:srgbClr val="000000"/>
                  </a:solidFill>
                </a:rPr>
                <a:t>6</a:t>
              </a:r>
              <a:endParaRPr kumimoji="1" lang="zh-CN" altLang="en-US" sz="1600">
                <a:solidFill>
                  <a:srgbClr val="000000"/>
                </a:solidFill>
              </a:endParaRPr>
            </a:p>
          </p:txBody>
        </p:sp>
        <p:cxnSp>
          <p:nvCxnSpPr>
            <p:cNvPr id="111" name="直线箭头连接符 110"/>
            <p:cNvCxnSpPr/>
            <p:nvPr/>
          </p:nvCxnSpPr>
          <p:spPr>
            <a:xfrm flipV="1">
              <a:off x="6011822" y="4077263"/>
              <a:ext cx="215894" cy="28730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1718" name="文本框 111"/>
            <p:cNvSpPr txBox="1">
              <a:spLocks noChangeArrowheads="1"/>
            </p:cNvSpPr>
            <p:nvPr/>
          </p:nvSpPr>
          <p:spPr bwMode="auto">
            <a:xfrm>
              <a:off x="6660232" y="4797152"/>
              <a:ext cx="914333"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1600">
                  <a:solidFill>
                    <a:srgbClr val="000000"/>
                  </a:solidFill>
                </a:rPr>
                <a:t>cwnd</a:t>
              </a:r>
            </a:p>
            <a:p>
              <a:r>
                <a:rPr kumimoji="1" lang="zh-CN" altLang="en-US" sz="1600">
                  <a:solidFill>
                    <a:srgbClr val="000000"/>
                  </a:solidFill>
                </a:rPr>
                <a:t>减半为</a:t>
              </a:r>
              <a:r>
                <a:rPr kumimoji="1" lang="en-US" altLang="zh-CN" sz="1600">
                  <a:solidFill>
                    <a:srgbClr val="000000"/>
                  </a:solidFill>
                </a:rPr>
                <a:t>8</a:t>
              </a:r>
            </a:p>
          </p:txBody>
        </p:sp>
        <p:cxnSp>
          <p:nvCxnSpPr>
            <p:cNvPr id="113" name="直线箭头连接符 112"/>
            <p:cNvCxnSpPr/>
            <p:nvPr/>
          </p:nvCxnSpPr>
          <p:spPr>
            <a:xfrm flipH="1" flipV="1">
              <a:off x="6372174" y="4653456"/>
              <a:ext cx="287329" cy="3603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9" name="Rectangle 14"/>
          <p:cNvSpPr>
            <a:spLocks noChangeArrowheads="1"/>
          </p:cNvSpPr>
          <p:nvPr/>
        </p:nvSpPr>
        <p:spPr bwMode="auto">
          <a:xfrm>
            <a:off x="5059363" y="2668588"/>
            <a:ext cx="1109662" cy="369887"/>
          </a:xfrm>
          <a:prstGeom prst="rect">
            <a:avLst/>
          </a:prstGeom>
          <a:noFill/>
          <a:ln w="9525">
            <a:noFill/>
            <a:miter lim="800000"/>
            <a:headEnd/>
            <a:tailEnd/>
          </a:ln>
          <a:effectLst/>
        </p:spPr>
        <p:txBody>
          <a:bodyPr wrap="none" lIns="92075" tIns="46038" rIns="92075" bIns="46038">
            <a:spAutoFit/>
          </a:bodyPr>
          <a:lstStyle/>
          <a:p>
            <a:pPr>
              <a:defRPr/>
            </a:pPr>
            <a:r>
              <a:rPr lang="zh-CN" altLang="en-US" b="1" dirty="0">
                <a:solidFill>
                  <a:srgbClr val="0000FF"/>
                </a:solidFill>
                <a:latin typeface="+mn-lt"/>
              </a:rPr>
              <a:t>拥塞避免</a:t>
            </a:r>
            <a:endParaRPr lang="en-US" altLang="zh-CN" b="1" dirty="0">
              <a:solidFill>
                <a:srgbClr val="0000FF"/>
              </a:solidFill>
              <a:latin typeface="+mn-lt"/>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6B4C6B6A-D76A-4383-8C9A-ECE88D9A6AFF}"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45</a:t>
            </a:fld>
            <a:r>
              <a:rPr kumimoji="0" lang="en-US" altLang="zh-CN" sz="1000" smtClean="0">
                <a:latin typeface="Arial" panose="020B0604020202020204" pitchFamily="34" charset="0"/>
                <a:ea typeface="宋体" panose="02010600030101010101" pitchFamily="2" charset="-122"/>
              </a:rPr>
              <a:t>-</a:t>
            </a:r>
          </a:p>
        </p:txBody>
      </p:sp>
      <p:sp>
        <p:nvSpPr>
          <p:cNvPr id="73731" name="Rectangle 2"/>
          <p:cNvSpPr>
            <a:spLocks noGrp="1" noChangeArrowheads="1"/>
          </p:cNvSpPr>
          <p:nvPr>
            <p:ph type="title"/>
          </p:nvPr>
        </p:nvSpPr>
        <p:spPr/>
        <p:txBody>
          <a:bodyPr/>
          <a:lstStyle/>
          <a:p>
            <a:r>
              <a:rPr lang="en-US" altLang="zh-CN" smtClean="0"/>
              <a:t>TCP</a:t>
            </a:r>
            <a:r>
              <a:rPr lang="zh-CN" altLang="en-US" smtClean="0"/>
              <a:t>拥塞控制示例</a:t>
            </a:r>
            <a:endParaRPr lang="zh-CN" altLang="zh-CN" smtClean="0"/>
          </a:p>
        </p:txBody>
      </p:sp>
      <p:sp>
        <p:nvSpPr>
          <p:cNvPr id="73732" name="Rectangle 3"/>
          <p:cNvSpPr>
            <a:spLocks noGrp="1" noChangeArrowheads="1"/>
          </p:cNvSpPr>
          <p:nvPr>
            <p:ph type="body" idx="1"/>
          </p:nvPr>
        </p:nvSpPr>
        <p:spPr/>
        <p:txBody>
          <a:bodyPr/>
          <a:lstStyle/>
          <a:p>
            <a:endParaRPr lang="en-US" altLang="zh-CN" smtClean="0"/>
          </a:p>
        </p:txBody>
      </p:sp>
      <p:pic>
        <p:nvPicPr>
          <p:cNvPr id="7373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450" y="1222375"/>
            <a:ext cx="8594725"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CEC10E2A-56B5-4542-AA9D-351D1F97F931}"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46</a:t>
            </a:fld>
            <a:r>
              <a:rPr kumimoji="0" lang="en-US" altLang="zh-CN" sz="1000" smtClean="0">
                <a:latin typeface="Arial" panose="020B0604020202020204" pitchFamily="34" charset="0"/>
                <a:ea typeface="宋体" panose="02010600030101010101" pitchFamily="2" charset="-122"/>
              </a:rPr>
              <a:t>-</a:t>
            </a:r>
          </a:p>
        </p:txBody>
      </p:sp>
      <p:sp>
        <p:nvSpPr>
          <p:cNvPr id="74755" name="Rectangle 2"/>
          <p:cNvSpPr>
            <a:spLocks noGrp="1" noChangeArrowheads="1"/>
          </p:cNvSpPr>
          <p:nvPr>
            <p:ph type="title"/>
          </p:nvPr>
        </p:nvSpPr>
        <p:spPr/>
        <p:txBody>
          <a:bodyPr/>
          <a:lstStyle/>
          <a:p>
            <a:r>
              <a:rPr lang="en-US" altLang="zh-CN" smtClean="0"/>
              <a:t>TCP</a:t>
            </a:r>
            <a:r>
              <a:rPr lang="zh-CN" altLang="en-US" smtClean="0"/>
              <a:t>的发展</a:t>
            </a:r>
            <a:endParaRPr lang="zh-CN" altLang="zh-CN" smtClean="0"/>
          </a:p>
        </p:txBody>
      </p:sp>
      <p:sp>
        <p:nvSpPr>
          <p:cNvPr id="74756" name="Rectangle 3"/>
          <p:cNvSpPr>
            <a:spLocks noGrp="1" noChangeArrowheads="1"/>
          </p:cNvSpPr>
          <p:nvPr>
            <p:ph type="body" idx="1"/>
          </p:nvPr>
        </p:nvSpPr>
        <p:spPr/>
        <p:txBody>
          <a:bodyPr/>
          <a:lstStyle/>
          <a:p>
            <a:r>
              <a:rPr lang="en-US" altLang="zh-CN" smtClean="0"/>
              <a:t>RFC 793 (1981)</a:t>
            </a:r>
          </a:p>
          <a:p>
            <a:pPr lvl="1"/>
            <a:r>
              <a:rPr lang="zh-CN" altLang="en-US" smtClean="0"/>
              <a:t>基于简单滑动窗口的流量控制机制</a:t>
            </a:r>
            <a:r>
              <a:rPr lang="en-US" altLang="zh-CN" smtClean="0"/>
              <a:t>.</a:t>
            </a:r>
          </a:p>
          <a:p>
            <a:r>
              <a:rPr lang="en-US" altLang="zh-CN" smtClean="0"/>
              <a:t>Tahoe (1988)</a:t>
            </a:r>
          </a:p>
          <a:p>
            <a:pPr lvl="1"/>
            <a:r>
              <a:rPr lang="zh-CN" altLang="en-US" smtClean="0"/>
              <a:t>慢启动</a:t>
            </a:r>
            <a:r>
              <a:rPr lang="en-US" altLang="zh-CN" smtClean="0"/>
              <a:t>, </a:t>
            </a:r>
            <a:r>
              <a:rPr lang="zh-CN" altLang="en-US" smtClean="0"/>
              <a:t>拥塞避免</a:t>
            </a:r>
            <a:r>
              <a:rPr lang="en-US" altLang="zh-CN" smtClean="0"/>
              <a:t>, </a:t>
            </a:r>
            <a:r>
              <a:rPr lang="zh-CN" altLang="en-US" smtClean="0"/>
              <a:t>快速重传</a:t>
            </a:r>
            <a:r>
              <a:rPr lang="en-US" altLang="zh-CN" smtClean="0"/>
              <a:t>.</a:t>
            </a:r>
          </a:p>
          <a:p>
            <a:r>
              <a:rPr lang="en-US" altLang="zh-CN" smtClean="0"/>
              <a:t>Reno (1990)</a:t>
            </a:r>
          </a:p>
          <a:p>
            <a:pPr lvl="1"/>
            <a:r>
              <a:rPr lang="zh-CN" altLang="en-US" smtClean="0"/>
              <a:t>快速恢复</a:t>
            </a:r>
            <a:r>
              <a:rPr lang="en-US" altLang="zh-CN" smtClean="0"/>
              <a:t>.</a:t>
            </a:r>
          </a:p>
          <a:p>
            <a:r>
              <a:rPr lang="zh-CN" altLang="en-US" smtClean="0"/>
              <a:t>新版</a:t>
            </a:r>
            <a:r>
              <a:rPr lang="en-US" altLang="zh-CN" smtClean="0"/>
              <a:t>Reno (1995)</a:t>
            </a:r>
          </a:p>
          <a:p>
            <a:pPr lvl="1"/>
            <a:r>
              <a:rPr lang="zh-CN" altLang="en-US" smtClean="0"/>
              <a:t>对快速重传进行了修订</a:t>
            </a:r>
            <a:r>
              <a:rPr lang="en-US" altLang="zh-CN" smtClean="0"/>
              <a: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A3D8B5F4-71DE-436F-931A-1F64414E4028}"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47</a:t>
            </a:fld>
            <a:r>
              <a:rPr kumimoji="0" lang="en-US" altLang="zh-CN" sz="1000" smtClean="0">
                <a:latin typeface="Arial" panose="020B0604020202020204" pitchFamily="34" charset="0"/>
                <a:ea typeface="宋体" panose="02010600030101010101" pitchFamily="2" charset="-122"/>
              </a:rPr>
              <a:t>-</a:t>
            </a:r>
          </a:p>
        </p:txBody>
      </p:sp>
      <p:sp>
        <p:nvSpPr>
          <p:cNvPr id="75779" name="Rectangle 2"/>
          <p:cNvSpPr>
            <a:spLocks noGrp="1" noChangeArrowheads="1"/>
          </p:cNvSpPr>
          <p:nvPr>
            <p:ph type="title"/>
          </p:nvPr>
        </p:nvSpPr>
        <p:spPr/>
        <p:txBody>
          <a:bodyPr/>
          <a:lstStyle/>
          <a:p>
            <a:r>
              <a:rPr lang="en-US" altLang="zh-CN" smtClean="0"/>
              <a:t>TCP</a:t>
            </a:r>
            <a:r>
              <a:rPr lang="zh-CN" altLang="en-US" smtClean="0"/>
              <a:t>的发展</a:t>
            </a:r>
            <a:endParaRPr lang="en-US" altLang="zh-CN" smtClean="0"/>
          </a:p>
        </p:txBody>
      </p:sp>
      <p:graphicFrame>
        <p:nvGraphicFramePr>
          <p:cNvPr id="75780" name="Object 2"/>
          <p:cNvGraphicFramePr>
            <a:graphicFrameLocks noChangeAspect="1"/>
          </p:cNvGraphicFramePr>
          <p:nvPr/>
        </p:nvGraphicFramePr>
        <p:xfrm>
          <a:off x="34925" y="1989138"/>
          <a:ext cx="9067800" cy="4759325"/>
        </p:xfrm>
        <a:graphic>
          <a:graphicData uri="http://schemas.openxmlformats.org/presentationml/2006/ole">
            <mc:AlternateContent xmlns:mc="http://schemas.openxmlformats.org/markup-compatibility/2006">
              <mc:Choice xmlns:v="urn:schemas-microsoft-com:vml" Requires="v">
                <p:oleObj spid="_x0000_s75793" r:id="rId3" imgW="83701" imgH="43933" progId="">
                  <p:embed/>
                </p:oleObj>
              </mc:Choice>
              <mc:Fallback>
                <p:oleObj r:id="rId3" imgW="83701" imgH="43933"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 y="1989138"/>
                        <a:ext cx="9067800" cy="475932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9EA57A72-E769-4CAC-88B3-33280045A804}"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48</a:t>
            </a:fld>
            <a:r>
              <a:rPr kumimoji="0" lang="en-US" altLang="zh-CN" sz="1000" smtClean="0">
                <a:latin typeface="Arial" panose="020B0604020202020204" pitchFamily="34" charset="0"/>
                <a:ea typeface="宋体" panose="02010600030101010101" pitchFamily="2" charset="-122"/>
              </a:rPr>
              <a:t>-</a:t>
            </a:r>
          </a:p>
        </p:txBody>
      </p:sp>
      <p:sp>
        <p:nvSpPr>
          <p:cNvPr id="76803" name="Rectangle 2"/>
          <p:cNvSpPr>
            <a:spLocks noGrp="1" noChangeArrowheads="1"/>
          </p:cNvSpPr>
          <p:nvPr>
            <p:ph type="title"/>
          </p:nvPr>
        </p:nvSpPr>
        <p:spPr/>
        <p:txBody>
          <a:bodyPr/>
          <a:lstStyle/>
          <a:p>
            <a:pPr eaLnBrk="1" hangingPunct="1"/>
            <a:r>
              <a:rPr lang="en-US" altLang="zh-CN" sz="3200" smtClean="0"/>
              <a:t>TCP Reno</a:t>
            </a:r>
            <a:r>
              <a:rPr lang="zh-CN" altLang="en-US" sz="3200" smtClean="0"/>
              <a:t>及扩展</a:t>
            </a:r>
            <a:endParaRPr lang="en-US" altLang="zh-CN" sz="3200" smtClean="0"/>
          </a:p>
        </p:txBody>
      </p:sp>
      <p:sp>
        <p:nvSpPr>
          <p:cNvPr id="76804" name="Rectangle 3"/>
          <p:cNvSpPr>
            <a:spLocks noGrp="1" noChangeArrowheads="1"/>
          </p:cNvSpPr>
          <p:nvPr>
            <p:ph type="body" idx="1"/>
          </p:nvPr>
        </p:nvSpPr>
        <p:spPr/>
        <p:txBody>
          <a:bodyPr/>
          <a:lstStyle/>
          <a:p>
            <a:pPr eaLnBrk="1" hangingPunct="1"/>
            <a:r>
              <a:rPr lang="en-US" altLang="zh-CN" sz="2400" smtClean="0"/>
              <a:t>TCP Reno</a:t>
            </a:r>
          </a:p>
          <a:p>
            <a:pPr lvl="1" eaLnBrk="1" hangingPunct="1"/>
            <a:r>
              <a:rPr lang="zh-CN" altLang="en-US" sz="2400" smtClean="0"/>
              <a:t>当今最流行的</a:t>
            </a:r>
            <a:r>
              <a:rPr lang="en-US" altLang="zh-CN" sz="2400" smtClean="0"/>
              <a:t>TCP</a:t>
            </a:r>
            <a:r>
              <a:rPr lang="zh-CN" altLang="en-US" sz="2400" smtClean="0"/>
              <a:t>实现</a:t>
            </a:r>
            <a:endParaRPr lang="en-US" altLang="zh-CN" sz="2400" smtClean="0"/>
          </a:p>
          <a:p>
            <a:pPr lvl="1" eaLnBrk="1" hangingPunct="1"/>
            <a:r>
              <a:rPr lang="zh-CN" altLang="en-US" sz="2400" smtClean="0"/>
              <a:t>集成</a:t>
            </a:r>
            <a:r>
              <a:rPr lang="en-US" altLang="zh-CN" sz="2400" smtClean="0"/>
              <a:t>AIMD, </a:t>
            </a:r>
            <a:r>
              <a:rPr lang="zh-CN" altLang="en-US" sz="2400" smtClean="0"/>
              <a:t>慢启动</a:t>
            </a:r>
            <a:r>
              <a:rPr lang="en-US" altLang="zh-CN" sz="2400" smtClean="0"/>
              <a:t>, </a:t>
            </a:r>
            <a:r>
              <a:rPr lang="zh-CN" altLang="en-US" sz="2400" smtClean="0"/>
              <a:t>快速重传和快速恢复</a:t>
            </a:r>
            <a:endParaRPr lang="en-US" altLang="zh-CN" sz="2400" smtClean="0"/>
          </a:p>
          <a:p>
            <a:pPr eaLnBrk="1" hangingPunct="1"/>
            <a:endParaRPr lang="en-US" altLang="zh-CN" sz="2800" smtClean="0"/>
          </a:p>
          <a:p>
            <a:pPr eaLnBrk="1" hangingPunct="1"/>
            <a:r>
              <a:rPr lang="zh-CN" altLang="en-US" sz="2400" smtClean="0"/>
              <a:t>其他扩展</a:t>
            </a:r>
            <a:endParaRPr lang="en-US" altLang="zh-CN" sz="2400" smtClean="0"/>
          </a:p>
          <a:p>
            <a:pPr lvl="1" eaLnBrk="1" hangingPunct="1"/>
            <a:r>
              <a:rPr lang="zh-CN" altLang="en-US" sz="2400" smtClean="0"/>
              <a:t>选择性</a:t>
            </a:r>
            <a:r>
              <a:rPr lang="en-US" altLang="zh-CN" sz="2400" smtClean="0"/>
              <a:t>ACK</a:t>
            </a:r>
            <a:r>
              <a:rPr lang="zh-CN" altLang="en-US" sz="2400" smtClean="0"/>
              <a:t>机制</a:t>
            </a:r>
            <a:r>
              <a:rPr lang="en-US" altLang="zh-CN" sz="2400" smtClean="0"/>
              <a:t>: TCP SACK</a:t>
            </a:r>
          </a:p>
          <a:p>
            <a:pPr lvl="1" eaLnBrk="1" hangingPunct="1"/>
            <a:r>
              <a:rPr lang="zh-CN" altLang="en-US" sz="2400" smtClean="0"/>
              <a:t>显式的拥塞通知</a:t>
            </a:r>
            <a:r>
              <a:rPr lang="en-US" altLang="zh-CN" sz="2400" smtClean="0"/>
              <a:t>: ECN(Explicit Congestion Notification)</a:t>
            </a:r>
          </a:p>
          <a:p>
            <a:pPr lvl="1" eaLnBrk="1" hangingPunct="1"/>
            <a:r>
              <a:rPr lang="zh-CN" altLang="en-US" sz="2400" smtClean="0"/>
              <a:t>基于时延的拥塞避免</a:t>
            </a:r>
            <a:r>
              <a:rPr lang="en-US" altLang="zh-CN" sz="2400" smtClean="0"/>
              <a:t>: TCP Vegas</a:t>
            </a:r>
          </a:p>
          <a:p>
            <a:pPr eaLnBrk="1" hangingPunct="1"/>
            <a:endParaRPr lang="zh-CN" altLang="en-US" sz="240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Line 68"/>
          <p:cNvSpPr>
            <a:spLocks noChangeShapeType="1"/>
          </p:cNvSpPr>
          <p:nvPr/>
        </p:nvSpPr>
        <p:spPr bwMode="auto">
          <a:xfrm>
            <a:off x="4857750" y="4229100"/>
            <a:ext cx="55880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77827" name="Group 59"/>
          <p:cNvGrpSpPr>
            <a:grpSpLocks/>
          </p:cNvGrpSpPr>
          <p:nvPr/>
        </p:nvGrpSpPr>
        <p:grpSpPr bwMode="auto">
          <a:xfrm>
            <a:off x="3779838" y="3898900"/>
            <a:ext cx="1082675" cy="538163"/>
            <a:chOff x="2356" y="1300"/>
            <a:chExt cx="555" cy="194"/>
          </a:xfrm>
        </p:grpSpPr>
        <p:sp>
          <p:nvSpPr>
            <p:cNvPr id="77854"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cs typeface="Arial" panose="020B0604020202020204" pitchFamily="34" charset="0"/>
              </a:endParaRPr>
            </a:p>
          </p:txBody>
        </p:sp>
        <p:sp>
          <p:nvSpPr>
            <p:cNvPr id="77855"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cs typeface="Arial" panose="020B0604020202020204" pitchFamily="34" charset="0"/>
              </a:endParaRPr>
            </a:p>
          </p:txBody>
        </p:sp>
        <p:sp>
          <p:nvSpPr>
            <p:cNvPr id="77856"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cs typeface="Arial" panose="020B0604020202020204" pitchFamily="34" charset="0"/>
              </a:endParaRPr>
            </a:p>
          </p:txBody>
        </p:sp>
        <p:grpSp>
          <p:nvGrpSpPr>
            <p:cNvPr id="77857" name="Group 63"/>
            <p:cNvGrpSpPr>
              <a:grpSpLocks/>
            </p:cNvGrpSpPr>
            <p:nvPr/>
          </p:nvGrpSpPr>
          <p:grpSpPr bwMode="auto">
            <a:xfrm>
              <a:off x="2468" y="1332"/>
              <a:ext cx="310" cy="60"/>
              <a:chOff x="2468" y="1332"/>
              <a:chExt cx="310" cy="60"/>
            </a:xfrm>
          </p:grpSpPr>
          <p:sp>
            <p:nvSpPr>
              <p:cNvPr id="77860" name="Freeform 6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61" name="Freeform 6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7858" name="Line 66"/>
            <p:cNvSpPr>
              <a:spLocks noChangeShapeType="1"/>
            </p:cNvSpPr>
            <p:nvPr/>
          </p:nvSpPr>
          <p:spPr bwMode="auto">
            <a:xfrm>
              <a:off x="2357"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9" name="Line 67"/>
            <p:cNvSpPr>
              <a:spLocks noChangeShapeType="1"/>
            </p:cNvSpPr>
            <p:nvPr/>
          </p:nvSpPr>
          <p:spPr bwMode="auto">
            <a:xfrm>
              <a:off x="2907"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7828" name="Group 50"/>
          <p:cNvGrpSpPr>
            <a:grpSpLocks/>
          </p:cNvGrpSpPr>
          <p:nvPr/>
        </p:nvGrpSpPr>
        <p:grpSpPr bwMode="auto">
          <a:xfrm>
            <a:off x="5413375" y="3883025"/>
            <a:ext cx="1082675" cy="538163"/>
            <a:chOff x="2356" y="1300"/>
            <a:chExt cx="555" cy="194"/>
          </a:xfrm>
        </p:grpSpPr>
        <p:sp>
          <p:nvSpPr>
            <p:cNvPr id="7784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cs typeface="Arial" panose="020B0604020202020204" pitchFamily="34" charset="0"/>
              </a:endParaRPr>
            </a:p>
          </p:txBody>
        </p:sp>
        <p:sp>
          <p:nvSpPr>
            <p:cNvPr id="7784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cs typeface="Arial" panose="020B0604020202020204" pitchFamily="34" charset="0"/>
              </a:endParaRPr>
            </a:p>
          </p:txBody>
        </p:sp>
        <p:sp>
          <p:nvSpPr>
            <p:cNvPr id="7784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2400">
                <a:latin typeface="Times New Roman" panose="02020603050405020304" pitchFamily="18" charset="0"/>
                <a:ea typeface="宋体" panose="02010600030101010101" pitchFamily="2" charset="-122"/>
                <a:cs typeface="Arial" panose="020B0604020202020204" pitchFamily="34" charset="0"/>
              </a:endParaRPr>
            </a:p>
          </p:txBody>
        </p:sp>
        <p:grpSp>
          <p:nvGrpSpPr>
            <p:cNvPr id="77849" name="Group 54"/>
            <p:cNvGrpSpPr>
              <a:grpSpLocks/>
            </p:cNvGrpSpPr>
            <p:nvPr/>
          </p:nvGrpSpPr>
          <p:grpSpPr bwMode="auto">
            <a:xfrm>
              <a:off x="2468" y="1332"/>
              <a:ext cx="310" cy="60"/>
              <a:chOff x="2468" y="1332"/>
              <a:chExt cx="310" cy="60"/>
            </a:xfrm>
          </p:grpSpPr>
          <p:sp>
            <p:nvSpPr>
              <p:cNvPr id="77852" name="Freeform 5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53" name="Freeform 5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7850" name="Line 57"/>
            <p:cNvSpPr>
              <a:spLocks noChangeShapeType="1"/>
            </p:cNvSpPr>
            <p:nvPr/>
          </p:nvSpPr>
          <p:spPr bwMode="auto">
            <a:xfrm>
              <a:off x="2357" y="1361"/>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1" name="Line 58"/>
            <p:cNvSpPr>
              <a:spLocks noChangeShapeType="1"/>
            </p:cNvSpPr>
            <p:nvPr/>
          </p:nvSpPr>
          <p:spPr bwMode="auto">
            <a:xfrm>
              <a:off x="2907" y="1363"/>
              <a:ext cx="0" cy="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9575" name="Rectangle 4"/>
          <p:cNvSpPr>
            <a:spLocks noGrp="1" noChangeArrowheads="1"/>
          </p:cNvSpPr>
          <p:nvPr>
            <p:ph type="body" sz="half" idx="1"/>
          </p:nvPr>
        </p:nvSpPr>
        <p:spPr>
          <a:xfrm>
            <a:off x="544513" y="1412875"/>
            <a:ext cx="7620000" cy="1008063"/>
          </a:xfrm>
        </p:spPr>
        <p:txBody>
          <a:bodyPr/>
          <a:lstStyle/>
          <a:p>
            <a:pPr>
              <a:buFont typeface="Wingdings" charset="0"/>
              <a:buNone/>
              <a:defRPr/>
            </a:pPr>
            <a:r>
              <a:rPr lang="zh-CN" altLang="en-US" i="1" dirty="0" smtClean="0">
                <a:solidFill>
                  <a:srgbClr val="CC0000"/>
                </a:solidFill>
                <a:latin typeface="+mn-ea"/>
                <a:cs typeface="+mn-cs"/>
              </a:rPr>
              <a:t>公平目标</a:t>
            </a:r>
            <a:r>
              <a:rPr lang="en-US" i="1" dirty="0" smtClean="0">
                <a:solidFill>
                  <a:srgbClr val="CC0000"/>
                </a:solidFill>
                <a:latin typeface="+mn-ea"/>
                <a:cs typeface="+mn-cs"/>
              </a:rPr>
              <a:t>:</a:t>
            </a:r>
            <a:r>
              <a:rPr lang="en-US" dirty="0" smtClean="0">
                <a:latin typeface="+mn-ea"/>
                <a:cs typeface="+mn-cs"/>
              </a:rPr>
              <a:t> </a:t>
            </a:r>
            <a:r>
              <a:rPr lang="zh-CN" altLang="en-US" dirty="0" smtClean="0">
                <a:latin typeface="+mn-ea"/>
                <a:cs typeface="+mn-cs"/>
              </a:rPr>
              <a:t>如果</a:t>
            </a:r>
            <a:r>
              <a:rPr lang="en-US" altLang="zh-CN" dirty="0" smtClean="0">
                <a:latin typeface="+mn-ea"/>
                <a:cs typeface="+mn-cs"/>
              </a:rPr>
              <a:t>K</a:t>
            </a:r>
            <a:r>
              <a:rPr lang="zh-CN" altLang="en-US" dirty="0" smtClean="0">
                <a:latin typeface="+mn-ea"/>
                <a:cs typeface="+mn-cs"/>
              </a:rPr>
              <a:t>个</a:t>
            </a:r>
            <a:r>
              <a:rPr lang="en-US" dirty="0" smtClean="0">
                <a:latin typeface="+mn-ea"/>
                <a:cs typeface="+mn-cs"/>
              </a:rPr>
              <a:t>TCP</a:t>
            </a:r>
            <a:r>
              <a:rPr lang="zh-CN" altLang="en-US" dirty="0" smtClean="0">
                <a:latin typeface="+mn-ea"/>
                <a:cs typeface="+mn-cs"/>
              </a:rPr>
              <a:t>会话共享瓶颈链路带宽</a:t>
            </a:r>
            <a:r>
              <a:rPr lang="en-US" dirty="0" smtClean="0">
                <a:latin typeface="+mn-ea"/>
                <a:cs typeface="+mn-cs"/>
              </a:rPr>
              <a:t>R</a:t>
            </a:r>
            <a:r>
              <a:rPr lang="en-US" dirty="0">
                <a:latin typeface="+mn-ea"/>
                <a:cs typeface="+mn-cs"/>
              </a:rPr>
              <a:t>, </a:t>
            </a:r>
            <a:r>
              <a:rPr lang="zh-CN" altLang="en-US" dirty="0" smtClean="0">
                <a:latin typeface="+mn-ea"/>
                <a:cs typeface="+mn-cs"/>
              </a:rPr>
              <a:t>每个</a:t>
            </a:r>
            <a:r>
              <a:rPr lang="en-US" altLang="zh-CN" dirty="0" smtClean="0">
                <a:latin typeface="+mn-ea"/>
                <a:cs typeface="+mn-cs"/>
              </a:rPr>
              <a:t>TCP</a:t>
            </a:r>
            <a:r>
              <a:rPr lang="zh-CN" altLang="en-US" dirty="0" smtClean="0">
                <a:latin typeface="+mn-ea"/>
                <a:cs typeface="+mn-cs"/>
              </a:rPr>
              <a:t>流应获得平均吞吐量</a:t>
            </a:r>
            <a:r>
              <a:rPr lang="en-US" dirty="0" smtClean="0">
                <a:latin typeface="+mn-ea"/>
                <a:cs typeface="+mn-cs"/>
              </a:rPr>
              <a:t>R/K</a:t>
            </a:r>
            <a:endParaRPr lang="en-US" dirty="0">
              <a:latin typeface="+mn-ea"/>
              <a:cs typeface="+mn-cs"/>
            </a:endParaRPr>
          </a:p>
        </p:txBody>
      </p:sp>
      <p:sp>
        <p:nvSpPr>
          <p:cNvPr id="77830" name="Rectangle 25"/>
          <p:cNvSpPr>
            <a:spLocks noChangeArrowheads="1"/>
          </p:cNvSpPr>
          <p:nvPr/>
        </p:nvSpPr>
        <p:spPr bwMode="auto">
          <a:xfrm>
            <a:off x="5068888" y="4025900"/>
            <a:ext cx="147637" cy="200025"/>
          </a:xfrm>
          <a:prstGeom prst="rect">
            <a:avLst/>
          </a:prstGeom>
          <a:solidFill>
            <a:srgbClr val="009900"/>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77831" name="Rectangle 26"/>
          <p:cNvSpPr>
            <a:spLocks noChangeArrowheads="1"/>
          </p:cNvSpPr>
          <p:nvPr/>
        </p:nvSpPr>
        <p:spPr bwMode="auto">
          <a:xfrm>
            <a:off x="4378325" y="4087813"/>
            <a:ext cx="147638" cy="200025"/>
          </a:xfrm>
          <a:prstGeom prst="rect">
            <a:avLst/>
          </a:prstGeom>
          <a:solidFill>
            <a:srgbClr val="009900"/>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77832" name="Rectangle 27"/>
          <p:cNvSpPr>
            <a:spLocks noChangeArrowheads="1"/>
          </p:cNvSpPr>
          <p:nvPr/>
        </p:nvSpPr>
        <p:spPr bwMode="auto">
          <a:xfrm>
            <a:off x="4668838" y="4025900"/>
            <a:ext cx="147637" cy="200025"/>
          </a:xfrm>
          <a:prstGeom prst="rect">
            <a:avLst/>
          </a:prstGeom>
          <a:solidFill>
            <a:srgbClr val="009900"/>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77833" name="Text Box 28"/>
          <p:cNvSpPr txBox="1">
            <a:spLocks noChangeArrowheads="1"/>
          </p:cNvSpPr>
          <p:nvPr/>
        </p:nvSpPr>
        <p:spPr bwMode="auto">
          <a:xfrm>
            <a:off x="1131888" y="3017838"/>
            <a:ext cx="1133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TCP</a:t>
            </a:r>
            <a:r>
              <a:rPr kumimoji="0" lang="zh-CN" altLang="en-US" sz="1800">
                <a:latin typeface="Arial" panose="020B0604020202020204" pitchFamily="34" charset="0"/>
                <a:ea typeface="宋体" panose="02010600030101010101" pitchFamily="2" charset="-122"/>
              </a:rPr>
              <a:t>流</a:t>
            </a:r>
            <a:r>
              <a:rPr kumimoji="0" lang="en-US" altLang="zh-CN" sz="1800">
                <a:latin typeface="Arial" panose="020B0604020202020204" pitchFamily="34" charset="0"/>
                <a:ea typeface="宋体" panose="02010600030101010101" pitchFamily="2" charset="-122"/>
              </a:rPr>
              <a:t>#1</a:t>
            </a:r>
          </a:p>
        </p:txBody>
      </p:sp>
      <p:sp>
        <p:nvSpPr>
          <p:cNvPr id="77834" name="Text Box 29"/>
          <p:cNvSpPr txBox="1">
            <a:spLocks noChangeArrowheads="1"/>
          </p:cNvSpPr>
          <p:nvPr/>
        </p:nvSpPr>
        <p:spPr bwMode="auto">
          <a:xfrm>
            <a:off x="3529013" y="4471988"/>
            <a:ext cx="13382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800">
                <a:latin typeface="Arial" panose="020B0604020202020204" pitchFamily="34" charset="0"/>
                <a:ea typeface="宋体" panose="02010600030101010101" pitchFamily="2" charset="-122"/>
              </a:rPr>
              <a:t>瓶颈路由器</a:t>
            </a:r>
            <a:endParaRPr kumimoji="0" lang="en-US" altLang="zh-CN" sz="1800">
              <a:latin typeface="Arial" panose="020B0604020202020204" pitchFamily="34" charset="0"/>
              <a:ea typeface="宋体" panose="02010600030101010101" pitchFamily="2" charset="-122"/>
            </a:endParaRPr>
          </a:p>
          <a:p>
            <a:pPr eaLnBrk="1" hangingPunct="1">
              <a:spcBef>
                <a:spcPct val="0"/>
              </a:spcBef>
              <a:buClrTx/>
              <a:buSzTx/>
              <a:buFontTx/>
              <a:buNone/>
            </a:pPr>
            <a:r>
              <a:rPr kumimoji="0" lang="zh-CN" altLang="en-US" sz="1800">
                <a:latin typeface="Arial" panose="020B0604020202020204" pitchFamily="34" charset="0"/>
                <a:ea typeface="宋体" panose="02010600030101010101" pitchFamily="2" charset="-122"/>
              </a:rPr>
              <a:t>带宽</a:t>
            </a:r>
            <a:r>
              <a:rPr kumimoji="0" lang="en-US" altLang="zh-CN" sz="1800">
                <a:latin typeface="Arial" panose="020B0604020202020204" pitchFamily="34" charset="0"/>
                <a:ea typeface="宋体" panose="02010600030101010101" pitchFamily="2" charset="-122"/>
              </a:rPr>
              <a:t>R</a:t>
            </a:r>
          </a:p>
        </p:txBody>
      </p:sp>
      <p:sp>
        <p:nvSpPr>
          <p:cNvPr id="77835" name="Freeform 40"/>
          <p:cNvSpPr>
            <a:spLocks/>
          </p:cNvSpPr>
          <p:nvPr/>
        </p:nvSpPr>
        <p:spPr bwMode="auto">
          <a:xfrm>
            <a:off x="2863850" y="3502025"/>
            <a:ext cx="4003675" cy="719138"/>
          </a:xfrm>
          <a:custGeom>
            <a:avLst/>
            <a:gdLst>
              <a:gd name="T0" fmla="*/ 0 w 2412"/>
              <a:gd name="T1" fmla="*/ 0 h 453"/>
              <a:gd name="T2" fmla="*/ 2147483646 w 2412"/>
              <a:gd name="T3" fmla="*/ 2147483646 h 453"/>
              <a:gd name="T4" fmla="*/ 2147483646 w 2412"/>
              <a:gd name="T5" fmla="*/ 2147483646 h 453"/>
              <a:gd name="T6" fmla="*/ 0 60000 65536"/>
              <a:gd name="T7" fmla="*/ 0 60000 65536"/>
              <a:gd name="T8" fmla="*/ 0 60000 65536"/>
              <a:gd name="T9" fmla="*/ 0 w 2412"/>
              <a:gd name="T10" fmla="*/ 0 h 453"/>
              <a:gd name="T11" fmla="*/ 2412 w 2412"/>
              <a:gd name="T12" fmla="*/ 453 h 453"/>
            </a:gdLst>
            <a:ahLst/>
            <a:cxnLst>
              <a:cxn ang="T6">
                <a:pos x="T0" y="T1"/>
              </a:cxn>
              <a:cxn ang="T7">
                <a:pos x="T2" y="T3"/>
              </a:cxn>
              <a:cxn ang="T8">
                <a:pos x="T4" y="T5"/>
              </a:cxn>
            </a:cxnLst>
            <a:rect l="T9" t="T10" r="T11" b="T12"/>
            <a:pathLst>
              <a:path w="2412" h="453">
                <a:moveTo>
                  <a:pt x="0" y="0"/>
                </a:moveTo>
                <a:cubicBezTo>
                  <a:pt x="93" y="65"/>
                  <a:pt x="156" y="318"/>
                  <a:pt x="558" y="390"/>
                </a:cubicBezTo>
                <a:cubicBezTo>
                  <a:pt x="959" y="453"/>
                  <a:pt x="2026" y="423"/>
                  <a:pt x="2412" y="432"/>
                </a:cubicBezTo>
              </a:path>
            </a:pathLst>
          </a:custGeom>
          <a:noFill/>
          <a:ln w="38100" cap="flat" cmpd="sng">
            <a:solidFill>
              <a:srgbClr val="0099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36" name="Rectangle 41"/>
          <p:cNvSpPr>
            <a:spLocks noChangeArrowheads="1"/>
          </p:cNvSpPr>
          <p:nvPr/>
        </p:nvSpPr>
        <p:spPr bwMode="auto">
          <a:xfrm>
            <a:off x="4540250" y="4087813"/>
            <a:ext cx="147638" cy="200025"/>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77837" name="Freeform 42"/>
          <p:cNvSpPr>
            <a:spLocks/>
          </p:cNvSpPr>
          <p:nvPr/>
        </p:nvSpPr>
        <p:spPr bwMode="auto">
          <a:xfrm>
            <a:off x="2806700" y="4237038"/>
            <a:ext cx="4044950" cy="719137"/>
          </a:xfrm>
          <a:custGeom>
            <a:avLst/>
            <a:gdLst>
              <a:gd name="T0" fmla="*/ 0 w 2412"/>
              <a:gd name="T1" fmla="*/ 2147483646 h 453"/>
              <a:gd name="T2" fmla="*/ 2147483646 w 2412"/>
              <a:gd name="T3" fmla="*/ 2147483646 h 453"/>
              <a:gd name="T4" fmla="*/ 2147483646 w 2412"/>
              <a:gd name="T5" fmla="*/ 2147483646 h 453"/>
              <a:gd name="T6" fmla="*/ 0 60000 65536"/>
              <a:gd name="T7" fmla="*/ 0 60000 65536"/>
              <a:gd name="T8" fmla="*/ 0 60000 65536"/>
              <a:gd name="T9" fmla="*/ 0 w 2412"/>
              <a:gd name="T10" fmla="*/ 0 h 453"/>
              <a:gd name="T11" fmla="*/ 2412 w 2412"/>
              <a:gd name="T12" fmla="*/ 453 h 453"/>
            </a:gdLst>
            <a:ahLst/>
            <a:cxnLst>
              <a:cxn ang="T6">
                <a:pos x="T0" y="T1"/>
              </a:cxn>
              <a:cxn ang="T7">
                <a:pos x="T2" y="T3"/>
              </a:cxn>
              <a:cxn ang="T8">
                <a:pos x="T4" y="T5"/>
              </a:cxn>
            </a:cxnLst>
            <a:rect l="T9" t="T10" r="T11" b="T12"/>
            <a:pathLst>
              <a:path w="2412" h="453">
                <a:moveTo>
                  <a:pt x="0" y="453"/>
                </a:moveTo>
                <a:cubicBezTo>
                  <a:pt x="93" y="388"/>
                  <a:pt x="156" y="134"/>
                  <a:pt x="558" y="63"/>
                </a:cubicBezTo>
                <a:cubicBezTo>
                  <a:pt x="959" y="0"/>
                  <a:pt x="2026" y="36"/>
                  <a:pt x="2412" y="29"/>
                </a:cubicBezTo>
              </a:path>
            </a:pathLst>
          </a:custGeom>
          <a:noFill/>
          <a:ln w="38100" cap="flat" cmpd="sng">
            <a:solidFill>
              <a:schemeClr val="accent2"/>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9584" name="Rectangle 43"/>
          <p:cNvSpPr>
            <a:spLocks noGrp="1" noChangeArrowheads="1"/>
          </p:cNvSpPr>
          <p:nvPr>
            <p:ph type="title"/>
          </p:nvPr>
        </p:nvSpPr>
        <p:spPr>
          <a:xfrm>
            <a:off x="533400" y="-26988"/>
            <a:ext cx="7772400" cy="1143001"/>
          </a:xfrm>
        </p:spPr>
        <p:txBody>
          <a:bodyPr/>
          <a:lstStyle/>
          <a:p>
            <a:pPr>
              <a:defRPr/>
            </a:pPr>
            <a:r>
              <a:rPr lang="en-US" dirty="0" smtClean="0">
                <a:ea typeface="ＭＳ Ｐゴシック" charset="0"/>
                <a:cs typeface="+mj-cs"/>
              </a:rPr>
              <a:t>TCP</a:t>
            </a:r>
            <a:r>
              <a:rPr lang="zh-CN" altLang="en-US" dirty="0" smtClean="0">
                <a:ea typeface="ＭＳ Ｐゴシック" charset="0"/>
                <a:cs typeface="+mj-cs"/>
              </a:rPr>
              <a:t>公平性</a:t>
            </a:r>
            <a:endParaRPr lang="en-US" dirty="0">
              <a:ea typeface="ＭＳ Ｐゴシック" charset="0"/>
              <a:cs typeface="+mj-cs"/>
            </a:endParaRPr>
          </a:p>
        </p:txBody>
      </p:sp>
      <p:sp>
        <p:nvSpPr>
          <p:cNvPr id="77839" name="Text Box 48"/>
          <p:cNvSpPr txBox="1">
            <a:spLocks noChangeArrowheads="1"/>
          </p:cNvSpPr>
          <p:nvPr/>
        </p:nvSpPr>
        <p:spPr bwMode="auto">
          <a:xfrm>
            <a:off x="1125538" y="5146675"/>
            <a:ext cx="1133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TCP</a:t>
            </a:r>
            <a:r>
              <a:rPr kumimoji="0" lang="zh-CN" altLang="en-US" sz="1800">
                <a:latin typeface="Arial" panose="020B0604020202020204" pitchFamily="34" charset="0"/>
                <a:ea typeface="宋体" panose="02010600030101010101" pitchFamily="2" charset="-122"/>
              </a:rPr>
              <a:t>流</a:t>
            </a:r>
            <a:r>
              <a:rPr kumimoji="0" lang="en-US" altLang="zh-CN" sz="1800">
                <a:latin typeface="Arial" panose="020B0604020202020204" pitchFamily="34" charset="0"/>
                <a:ea typeface="宋体" panose="02010600030101010101" pitchFamily="2" charset="-122"/>
              </a:rPr>
              <a:t>#2</a:t>
            </a:r>
          </a:p>
        </p:txBody>
      </p:sp>
      <p:grpSp>
        <p:nvGrpSpPr>
          <p:cNvPr id="77840" name="Group 69"/>
          <p:cNvGrpSpPr>
            <a:grpSpLocks/>
          </p:cNvGrpSpPr>
          <p:nvPr/>
        </p:nvGrpSpPr>
        <p:grpSpPr bwMode="auto">
          <a:xfrm>
            <a:off x="2057400" y="3333750"/>
            <a:ext cx="766763" cy="704850"/>
            <a:chOff x="-44" y="1473"/>
            <a:chExt cx="981" cy="1105"/>
          </a:xfrm>
        </p:grpSpPr>
        <p:pic>
          <p:nvPicPr>
            <p:cNvPr id="77844" name="Picture 70"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45" name="Freeform 71"/>
            <p:cNvSpPr>
              <a:spLocks/>
            </p:cNvSpPr>
            <p:nvPr/>
          </p:nvSpPr>
          <p:spPr bwMode="auto">
            <a:xfrm flipH="1">
              <a:off x="374" y="1579"/>
              <a:ext cx="477" cy="506"/>
            </a:xfrm>
            <a:custGeom>
              <a:avLst/>
              <a:gdLst>
                <a:gd name="T0" fmla="*/ 0 w 356"/>
                <a:gd name="T1" fmla="*/ 0 h 368"/>
                <a:gd name="T2" fmla="*/ 139825 w 356"/>
                <a:gd name="T3" fmla="*/ 11340 h 368"/>
                <a:gd name="T4" fmla="*/ 165873 w 356"/>
                <a:gd name="T5" fmla="*/ 236254 h 368"/>
                <a:gd name="T6" fmla="*/ 36556 w 356"/>
                <a:gd name="T7" fmla="*/ 29546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77841" name="Group 72"/>
          <p:cNvGrpSpPr>
            <a:grpSpLocks/>
          </p:cNvGrpSpPr>
          <p:nvPr/>
        </p:nvGrpSpPr>
        <p:grpSpPr bwMode="auto">
          <a:xfrm>
            <a:off x="2073275" y="4579938"/>
            <a:ext cx="766763" cy="704850"/>
            <a:chOff x="-44" y="1473"/>
            <a:chExt cx="981" cy="1105"/>
          </a:xfrm>
        </p:grpSpPr>
        <p:pic>
          <p:nvPicPr>
            <p:cNvPr id="77842" name="Picture 73"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43" name="Freeform 74"/>
            <p:cNvSpPr>
              <a:spLocks/>
            </p:cNvSpPr>
            <p:nvPr/>
          </p:nvSpPr>
          <p:spPr bwMode="auto">
            <a:xfrm flipH="1">
              <a:off x="374" y="1579"/>
              <a:ext cx="477" cy="506"/>
            </a:xfrm>
            <a:custGeom>
              <a:avLst/>
              <a:gdLst>
                <a:gd name="T0" fmla="*/ 0 w 356"/>
                <a:gd name="T1" fmla="*/ 0 h 368"/>
                <a:gd name="T2" fmla="*/ 139825 w 356"/>
                <a:gd name="T3" fmla="*/ 11340 h 368"/>
                <a:gd name="T4" fmla="*/ 165873 w 356"/>
                <a:gd name="T5" fmla="*/ 236254 h 368"/>
                <a:gd name="T6" fmla="*/ 36556 w 356"/>
                <a:gd name="T7" fmla="*/ 29546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E061745F-F49A-4B25-BEA3-2292DD6C7301}"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5</a:t>
            </a:fld>
            <a:r>
              <a:rPr kumimoji="0" lang="en-US" altLang="zh-CN" sz="1000" smtClean="0">
                <a:latin typeface="Arial" panose="020B0604020202020204" pitchFamily="34" charset="0"/>
                <a:ea typeface="宋体" panose="02010600030101010101" pitchFamily="2" charset="-122"/>
              </a:rPr>
              <a:t>-</a:t>
            </a:r>
          </a:p>
        </p:txBody>
      </p:sp>
      <p:sp>
        <p:nvSpPr>
          <p:cNvPr id="10243" name="Rectangle 2"/>
          <p:cNvSpPr>
            <a:spLocks noGrp="1" noChangeArrowheads="1"/>
          </p:cNvSpPr>
          <p:nvPr>
            <p:ph type="title"/>
          </p:nvPr>
        </p:nvSpPr>
        <p:spPr/>
        <p:txBody>
          <a:bodyPr/>
          <a:lstStyle/>
          <a:p>
            <a:pPr eaLnBrk="1" hangingPunct="1"/>
            <a:r>
              <a:rPr lang="zh-CN" altLang="en-US" smtClean="0"/>
              <a:t>拥塞</a:t>
            </a:r>
            <a:endParaRPr lang="zh-CN" altLang="zh-CN" smtClean="0"/>
          </a:p>
        </p:txBody>
      </p:sp>
      <p:sp>
        <p:nvSpPr>
          <p:cNvPr id="10244" name="Rectangle 3"/>
          <p:cNvSpPr>
            <a:spLocks noGrp="1" noChangeArrowheads="1"/>
          </p:cNvSpPr>
          <p:nvPr>
            <p:ph type="body" idx="1"/>
          </p:nvPr>
        </p:nvSpPr>
        <p:spPr>
          <a:xfrm>
            <a:off x="457200" y="1125538"/>
            <a:ext cx="8229600" cy="2776537"/>
          </a:xfrm>
        </p:spPr>
        <p:txBody>
          <a:bodyPr/>
          <a:lstStyle/>
          <a:p>
            <a:pPr eaLnBrk="1" hangingPunct="1"/>
            <a:r>
              <a:rPr lang="zh-CN" altLang="en-US" sz="3200" smtClean="0"/>
              <a:t>当网络负载持续大于其承载能力则发生拥塞</a:t>
            </a:r>
            <a:endParaRPr lang="en-US" altLang="zh-CN" sz="3200" smtClean="0"/>
          </a:p>
          <a:p>
            <a:pPr eaLnBrk="1" hangingPunct="1"/>
            <a:r>
              <a:rPr lang="zh-CN" altLang="en-US" sz="3200" smtClean="0"/>
              <a:t>拥塞现象的体现</a:t>
            </a:r>
            <a:endParaRPr lang="en-US" altLang="zh-CN" sz="3200" smtClean="0"/>
          </a:p>
          <a:p>
            <a:pPr lvl="1" eaLnBrk="1" hangingPunct="1"/>
            <a:r>
              <a:rPr lang="zh-CN" altLang="en-US" sz="2800" smtClean="0"/>
              <a:t>持续的分组丢失</a:t>
            </a:r>
            <a:endParaRPr lang="en-US" altLang="zh-CN" sz="2800" smtClean="0"/>
          </a:p>
          <a:p>
            <a:pPr lvl="1" eaLnBrk="1" hangingPunct="1"/>
            <a:r>
              <a:rPr lang="zh-CN" altLang="en-US" sz="2800" smtClean="0"/>
              <a:t>分组时延不断增加</a:t>
            </a:r>
            <a:endParaRPr lang="en-US" altLang="zh-CN" sz="2800" smtClean="0"/>
          </a:p>
        </p:txBody>
      </p:sp>
      <p:grpSp>
        <p:nvGrpSpPr>
          <p:cNvPr id="10245" name="Group 228"/>
          <p:cNvGrpSpPr>
            <a:grpSpLocks/>
          </p:cNvGrpSpPr>
          <p:nvPr/>
        </p:nvGrpSpPr>
        <p:grpSpPr bwMode="auto">
          <a:xfrm>
            <a:off x="2303463" y="4702175"/>
            <a:ext cx="1187450" cy="554038"/>
            <a:chOff x="4650" y="1129"/>
            <a:chExt cx="246" cy="95"/>
          </a:xfrm>
        </p:grpSpPr>
        <p:sp>
          <p:nvSpPr>
            <p:cNvPr id="1031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1031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eaLnBrk="1" hangingPunct="1">
                <a:spcBef>
                  <a:spcPct val="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1031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Times New Roman" panose="02020603050405020304" pitchFamily="18" charset="0"/>
                <a:ea typeface="宋体" panose="02010600030101010101" pitchFamily="2" charset="-122"/>
              </a:endParaRPr>
            </a:p>
          </p:txBody>
        </p:sp>
        <p:grpSp>
          <p:nvGrpSpPr>
            <p:cNvPr id="10317" name="Group 232"/>
            <p:cNvGrpSpPr>
              <a:grpSpLocks/>
            </p:cNvGrpSpPr>
            <p:nvPr/>
          </p:nvGrpSpPr>
          <p:grpSpPr bwMode="auto">
            <a:xfrm>
              <a:off x="4699" y="1145"/>
              <a:ext cx="138" cy="29"/>
              <a:chOff x="2468" y="1332"/>
              <a:chExt cx="310" cy="60"/>
            </a:xfrm>
          </p:grpSpPr>
          <p:sp>
            <p:nvSpPr>
              <p:cNvPr id="10320" name="Freeform 23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1" name="Freeform 23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0318" name="Line 235"/>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19" name="Line 236"/>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246" name="Group 105"/>
          <p:cNvGrpSpPr>
            <a:grpSpLocks/>
          </p:cNvGrpSpPr>
          <p:nvPr/>
        </p:nvGrpSpPr>
        <p:grpSpPr bwMode="auto">
          <a:xfrm>
            <a:off x="6764338" y="4926013"/>
            <a:ext cx="779462" cy="679450"/>
            <a:chOff x="-44" y="1473"/>
            <a:chExt cx="981" cy="1105"/>
          </a:xfrm>
        </p:grpSpPr>
        <p:pic>
          <p:nvPicPr>
            <p:cNvPr id="10312" name="Picture 106"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3" name="Freeform 107"/>
            <p:cNvSpPr>
              <a:spLocks/>
            </p:cNvSpPr>
            <p:nvPr/>
          </p:nvSpPr>
          <p:spPr bwMode="auto">
            <a:xfrm flipH="1">
              <a:off x="374" y="1579"/>
              <a:ext cx="477" cy="506"/>
            </a:xfrm>
            <a:custGeom>
              <a:avLst/>
              <a:gdLst>
                <a:gd name="T0" fmla="*/ 0 w 356"/>
                <a:gd name="T1" fmla="*/ 0 h 368"/>
                <a:gd name="T2" fmla="*/ 3494115 w 356"/>
                <a:gd name="T3" fmla="*/ 376520 h 368"/>
                <a:gd name="T4" fmla="*/ 4145031 w 356"/>
                <a:gd name="T5" fmla="*/ 7847082 h 368"/>
                <a:gd name="T6" fmla="*/ 913502 w 356"/>
                <a:gd name="T7" fmla="*/ 981363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sp>
        <p:nvSpPr>
          <p:cNvPr id="10247" name="Line 230"/>
          <p:cNvSpPr>
            <a:spLocks noChangeShapeType="1"/>
          </p:cNvSpPr>
          <p:nvPr/>
        </p:nvSpPr>
        <p:spPr bwMode="auto">
          <a:xfrm>
            <a:off x="3467100" y="4914900"/>
            <a:ext cx="0" cy="228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a:p>
        </p:txBody>
      </p:sp>
      <p:sp>
        <p:nvSpPr>
          <p:cNvPr id="10248" name="Line 276"/>
          <p:cNvSpPr>
            <a:spLocks noChangeShapeType="1"/>
          </p:cNvSpPr>
          <p:nvPr/>
        </p:nvSpPr>
        <p:spPr bwMode="auto">
          <a:xfrm>
            <a:off x="1590675" y="4583113"/>
            <a:ext cx="744538" cy="385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9" name="Line 277"/>
          <p:cNvSpPr>
            <a:spLocks noChangeShapeType="1"/>
          </p:cNvSpPr>
          <p:nvPr/>
        </p:nvSpPr>
        <p:spPr bwMode="auto">
          <a:xfrm flipV="1">
            <a:off x="1735138" y="5068888"/>
            <a:ext cx="577850" cy="5048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0" name="Line 278"/>
          <p:cNvSpPr>
            <a:spLocks noChangeShapeType="1"/>
          </p:cNvSpPr>
          <p:nvPr/>
        </p:nvSpPr>
        <p:spPr bwMode="auto">
          <a:xfrm>
            <a:off x="3432175" y="5010150"/>
            <a:ext cx="2016125"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1" name="Line 279"/>
          <p:cNvSpPr>
            <a:spLocks noChangeShapeType="1"/>
          </p:cNvSpPr>
          <p:nvPr/>
        </p:nvSpPr>
        <p:spPr bwMode="auto">
          <a:xfrm flipH="1" flipV="1">
            <a:off x="6035675" y="5192713"/>
            <a:ext cx="9525" cy="3635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2" name="Line 280"/>
          <p:cNvSpPr>
            <a:spLocks noChangeShapeType="1"/>
          </p:cNvSpPr>
          <p:nvPr/>
        </p:nvSpPr>
        <p:spPr bwMode="auto">
          <a:xfrm flipV="1">
            <a:off x="6508750" y="4641850"/>
            <a:ext cx="604838" cy="3079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3" name="Rectangle 287"/>
          <p:cNvSpPr>
            <a:spLocks noChangeArrowheads="1"/>
          </p:cNvSpPr>
          <p:nvPr/>
        </p:nvSpPr>
        <p:spPr bwMode="auto">
          <a:xfrm>
            <a:off x="3630613" y="4797425"/>
            <a:ext cx="147637" cy="2000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54" name="Rectangle 288"/>
          <p:cNvSpPr>
            <a:spLocks noChangeArrowheads="1"/>
          </p:cNvSpPr>
          <p:nvPr/>
        </p:nvSpPr>
        <p:spPr bwMode="auto">
          <a:xfrm>
            <a:off x="3792538" y="4797425"/>
            <a:ext cx="147637" cy="200025"/>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55" name="Rectangle 289"/>
          <p:cNvSpPr>
            <a:spLocks noChangeArrowheads="1"/>
          </p:cNvSpPr>
          <p:nvPr/>
        </p:nvSpPr>
        <p:spPr bwMode="auto">
          <a:xfrm>
            <a:off x="3954463" y="4797425"/>
            <a:ext cx="147637" cy="2000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56" name="Rectangle 290"/>
          <p:cNvSpPr>
            <a:spLocks noChangeArrowheads="1"/>
          </p:cNvSpPr>
          <p:nvPr/>
        </p:nvSpPr>
        <p:spPr bwMode="auto">
          <a:xfrm>
            <a:off x="4116388" y="4797425"/>
            <a:ext cx="147637" cy="2000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57" name="Rectangle 291"/>
          <p:cNvSpPr>
            <a:spLocks noChangeArrowheads="1"/>
          </p:cNvSpPr>
          <p:nvPr/>
        </p:nvSpPr>
        <p:spPr bwMode="auto">
          <a:xfrm>
            <a:off x="4278313" y="4797425"/>
            <a:ext cx="147637" cy="200025"/>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58" name="Rectangle 292"/>
          <p:cNvSpPr>
            <a:spLocks noChangeArrowheads="1"/>
          </p:cNvSpPr>
          <p:nvPr/>
        </p:nvSpPr>
        <p:spPr bwMode="auto">
          <a:xfrm>
            <a:off x="4649788" y="4797425"/>
            <a:ext cx="147637" cy="200025"/>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59" name="Rectangle 293"/>
          <p:cNvSpPr>
            <a:spLocks noChangeArrowheads="1"/>
          </p:cNvSpPr>
          <p:nvPr/>
        </p:nvSpPr>
        <p:spPr bwMode="auto">
          <a:xfrm>
            <a:off x="5087938" y="4792663"/>
            <a:ext cx="147637" cy="2000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nvGrpSpPr>
          <p:cNvPr id="10260" name="Group 311"/>
          <p:cNvGrpSpPr>
            <a:grpSpLocks/>
          </p:cNvGrpSpPr>
          <p:nvPr/>
        </p:nvGrpSpPr>
        <p:grpSpPr bwMode="auto">
          <a:xfrm>
            <a:off x="2786063" y="4873625"/>
            <a:ext cx="633412" cy="200025"/>
            <a:chOff x="1800" y="1425"/>
            <a:chExt cx="399" cy="126"/>
          </a:xfrm>
        </p:grpSpPr>
        <p:sp>
          <p:nvSpPr>
            <p:cNvPr id="10308" name="Rectangle 294"/>
            <p:cNvSpPr>
              <a:spLocks noChangeArrowheads="1"/>
            </p:cNvSpPr>
            <p:nvPr/>
          </p:nvSpPr>
          <p:spPr bwMode="auto">
            <a:xfrm>
              <a:off x="1800" y="1425"/>
              <a:ext cx="93" cy="12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309" name="Rectangle 295"/>
            <p:cNvSpPr>
              <a:spLocks noChangeArrowheads="1"/>
            </p:cNvSpPr>
            <p:nvPr/>
          </p:nvSpPr>
          <p:spPr bwMode="auto">
            <a:xfrm>
              <a:off x="1902" y="1425"/>
              <a:ext cx="93" cy="12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310" name="Rectangle 296"/>
            <p:cNvSpPr>
              <a:spLocks noChangeArrowheads="1"/>
            </p:cNvSpPr>
            <p:nvPr/>
          </p:nvSpPr>
          <p:spPr bwMode="auto">
            <a:xfrm>
              <a:off x="2004" y="1425"/>
              <a:ext cx="93" cy="12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311" name="Rectangle 297"/>
            <p:cNvSpPr>
              <a:spLocks noChangeArrowheads="1"/>
            </p:cNvSpPr>
            <p:nvPr/>
          </p:nvSpPr>
          <p:spPr bwMode="auto">
            <a:xfrm>
              <a:off x="2106" y="1425"/>
              <a:ext cx="93" cy="12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grpSp>
      <p:sp>
        <p:nvSpPr>
          <p:cNvPr id="10261" name="Rectangle 298"/>
          <p:cNvSpPr>
            <a:spLocks noChangeArrowheads="1"/>
          </p:cNvSpPr>
          <p:nvPr/>
        </p:nvSpPr>
        <p:spPr bwMode="auto">
          <a:xfrm>
            <a:off x="2128838" y="4773613"/>
            <a:ext cx="147637" cy="2000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62" name="Rectangle 299"/>
          <p:cNvSpPr>
            <a:spLocks noChangeArrowheads="1"/>
          </p:cNvSpPr>
          <p:nvPr/>
        </p:nvSpPr>
        <p:spPr bwMode="auto">
          <a:xfrm>
            <a:off x="1909763" y="5345113"/>
            <a:ext cx="147637" cy="200025"/>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
        <p:nvSpPr>
          <p:cNvPr id="10263" name="Line 300"/>
          <p:cNvSpPr>
            <a:spLocks noChangeShapeType="1"/>
          </p:cNvSpPr>
          <p:nvPr/>
        </p:nvSpPr>
        <p:spPr bwMode="auto">
          <a:xfrm>
            <a:off x="2090738" y="4722813"/>
            <a:ext cx="2460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4" name="Line 301"/>
          <p:cNvSpPr>
            <a:spLocks noChangeShapeType="1"/>
          </p:cNvSpPr>
          <p:nvPr/>
        </p:nvSpPr>
        <p:spPr bwMode="auto">
          <a:xfrm flipV="1">
            <a:off x="2092325" y="5194300"/>
            <a:ext cx="174625" cy="1809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5" name="Line 302"/>
          <p:cNvSpPr>
            <a:spLocks noChangeShapeType="1"/>
          </p:cNvSpPr>
          <p:nvPr/>
        </p:nvSpPr>
        <p:spPr bwMode="auto">
          <a:xfrm>
            <a:off x="4011613" y="4687888"/>
            <a:ext cx="10620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6" name="Text Box 303"/>
          <p:cNvSpPr txBox="1">
            <a:spLocks noChangeArrowheads="1"/>
          </p:cNvSpPr>
          <p:nvPr/>
        </p:nvSpPr>
        <p:spPr bwMode="auto">
          <a:xfrm>
            <a:off x="749300" y="4244975"/>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a:solidFill>
                  <a:srgbClr val="006600"/>
                </a:solidFill>
                <a:latin typeface="Arial" panose="020B0604020202020204" pitchFamily="34" charset="0"/>
                <a:ea typeface="宋体" panose="02010600030101010101" pitchFamily="2" charset="-122"/>
              </a:rPr>
              <a:t>A</a:t>
            </a:r>
          </a:p>
        </p:txBody>
      </p:sp>
      <p:sp>
        <p:nvSpPr>
          <p:cNvPr id="10267" name="Text Box 304"/>
          <p:cNvSpPr txBox="1">
            <a:spLocks noChangeArrowheads="1"/>
          </p:cNvSpPr>
          <p:nvPr/>
        </p:nvSpPr>
        <p:spPr bwMode="auto">
          <a:xfrm>
            <a:off x="889000" y="52197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a:solidFill>
                  <a:srgbClr val="000099"/>
                </a:solidFill>
                <a:latin typeface="Arial" panose="020B0604020202020204" pitchFamily="34" charset="0"/>
                <a:ea typeface="宋体" panose="02010600030101010101" pitchFamily="2" charset="-122"/>
              </a:rPr>
              <a:t>B</a:t>
            </a:r>
          </a:p>
        </p:txBody>
      </p:sp>
      <p:sp>
        <p:nvSpPr>
          <p:cNvPr id="10268" name="Text Box 305"/>
          <p:cNvSpPr txBox="1">
            <a:spLocks noChangeArrowheads="1"/>
          </p:cNvSpPr>
          <p:nvPr/>
        </p:nvSpPr>
        <p:spPr bwMode="auto">
          <a:xfrm>
            <a:off x="6604000" y="40767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C</a:t>
            </a:r>
            <a:endParaRPr kumimoji="0" lang="en-US" altLang="zh-CN" sz="1800">
              <a:solidFill>
                <a:schemeClr val="accent1"/>
              </a:solidFill>
              <a:latin typeface="Arial" panose="020B0604020202020204" pitchFamily="34" charset="0"/>
              <a:ea typeface="宋体" panose="02010600030101010101" pitchFamily="2" charset="-122"/>
            </a:endParaRPr>
          </a:p>
        </p:txBody>
      </p:sp>
      <p:sp>
        <p:nvSpPr>
          <p:cNvPr id="10269" name="Text Box 308"/>
          <p:cNvSpPr txBox="1">
            <a:spLocks noChangeArrowheads="1"/>
          </p:cNvSpPr>
          <p:nvPr/>
        </p:nvSpPr>
        <p:spPr bwMode="auto">
          <a:xfrm>
            <a:off x="1636713" y="4197350"/>
            <a:ext cx="1563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i="1">
                <a:latin typeface="Arial" panose="020B0604020202020204" pitchFamily="34" charset="0"/>
                <a:ea typeface="宋体" panose="02010600030101010101" pitchFamily="2" charset="-122"/>
              </a:rPr>
              <a:t>R</a:t>
            </a:r>
            <a:r>
              <a:rPr kumimoji="0" lang="en-US" altLang="zh-CN" sz="1800">
                <a:latin typeface="Arial" panose="020B0604020202020204" pitchFamily="34" charset="0"/>
                <a:ea typeface="宋体" panose="02010600030101010101" pitchFamily="2" charset="-122"/>
              </a:rPr>
              <a:t> = 100 Mb/s</a:t>
            </a:r>
          </a:p>
        </p:txBody>
      </p:sp>
      <p:sp>
        <p:nvSpPr>
          <p:cNvPr id="10270" name="Text Box 309"/>
          <p:cNvSpPr txBox="1">
            <a:spLocks noChangeArrowheads="1"/>
          </p:cNvSpPr>
          <p:nvPr/>
        </p:nvSpPr>
        <p:spPr bwMode="auto">
          <a:xfrm>
            <a:off x="3625850" y="5049838"/>
            <a:ext cx="164147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2000" i="1">
                <a:latin typeface="Arial" panose="020B0604020202020204" pitchFamily="34" charset="0"/>
                <a:ea typeface="宋体" panose="02010600030101010101" pitchFamily="2" charset="-122"/>
              </a:rPr>
              <a:t>R</a:t>
            </a:r>
            <a:r>
              <a:rPr kumimoji="0" lang="en-US" altLang="zh-CN" sz="2000">
                <a:latin typeface="Arial" panose="020B0604020202020204" pitchFamily="34" charset="0"/>
                <a:ea typeface="宋体" panose="02010600030101010101" pitchFamily="2" charset="-122"/>
              </a:rPr>
              <a:t> = 1.5 Mb/s</a:t>
            </a:r>
            <a:endParaRPr kumimoji="0" lang="en-US" altLang="zh-CN" sz="1800">
              <a:solidFill>
                <a:schemeClr val="accent1"/>
              </a:solidFill>
              <a:latin typeface="Arial" panose="020B0604020202020204" pitchFamily="34" charset="0"/>
              <a:ea typeface="宋体" panose="02010600030101010101" pitchFamily="2" charset="-122"/>
            </a:endParaRPr>
          </a:p>
        </p:txBody>
      </p:sp>
      <p:sp>
        <p:nvSpPr>
          <p:cNvPr id="10271" name="Text Box 310"/>
          <p:cNvSpPr txBox="1">
            <a:spLocks noChangeArrowheads="1"/>
          </p:cNvSpPr>
          <p:nvPr/>
        </p:nvSpPr>
        <p:spPr bwMode="auto">
          <a:xfrm>
            <a:off x="6022975" y="560546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solidFill>
                <a:schemeClr val="accent1"/>
              </a:solidFill>
              <a:latin typeface="Arial" panose="020B0604020202020204" pitchFamily="34" charset="0"/>
              <a:ea typeface="宋体" panose="02010600030101010101" pitchFamily="2" charset="-122"/>
            </a:endParaRPr>
          </a:p>
        </p:txBody>
      </p:sp>
      <p:sp>
        <p:nvSpPr>
          <p:cNvPr id="10272" name="Line 281"/>
          <p:cNvSpPr>
            <a:spLocks noChangeShapeType="1"/>
          </p:cNvSpPr>
          <p:nvPr/>
        </p:nvSpPr>
        <p:spPr bwMode="auto">
          <a:xfrm flipV="1">
            <a:off x="6662738" y="5757863"/>
            <a:ext cx="9842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73" name="Line 283"/>
          <p:cNvSpPr>
            <a:spLocks noChangeShapeType="1"/>
          </p:cNvSpPr>
          <p:nvPr/>
        </p:nvSpPr>
        <p:spPr bwMode="auto">
          <a:xfrm flipH="1">
            <a:off x="6638925" y="5461000"/>
            <a:ext cx="379413"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74" name="Text Box 306"/>
          <p:cNvSpPr txBox="1">
            <a:spLocks noChangeArrowheads="1"/>
          </p:cNvSpPr>
          <p:nvPr/>
        </p:nvSpPr>
        <p:spPr bwMode="auto">
          <a:xfrm>
            <a:off x="7556500" y="4835525"/>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D</a:t>
            </a:r>
            <a:endParaRPr kumimoji="0" lang="en-US" altLang="zh-CN" sz="1800">
              <a:solidFill>
                <a:schemeClr val="accent1"/>
              </a:solidFill>
              <a:latin typeface="Arial" panose="020B0604020202020204" pitchFamily="34" charset="0"/>
              <a:ea typeface="宋体" panose="02010600030101010101" pitchFamily="2" charset="-122"/>
            </a:endParaRPr>
          </a:p>
        </p:txBody>
      </p:sp>
      <p:sp>
        <p:nvSpPr>
          <p:cNvPr id="10275" name="Text Box 307"/>
          <p:cNvSpPr txBox="1">
            <a:spLocks noChangeArrowheads="1"/>
          </p:cNvSpPr>
          <p:nvPr/>
        </p:nvSpPr>
        <p:spPr bwMode="auto">
          <a:xfrm>
            <a:off x="8299450" y="5451475"/>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a:latin typeface="Arial" panose="020B0604020202020204" pitchFamily="34" charset="0"/>
                <a:ea typeface="宋体" panose="02010600030101010101" pitchFamily="2" charset="-122"/>
              </a:rPr>
              <a:t>E</a:t>
            </a:r>
            <a:endParaRPr kumimoji="0" lang="en-US" altLang="zh-CN" sz="1800">
              <a:solidFill>
                <a:schemeClr val="accent1"/>
              </a:solidFill>
              <a:latin typeface="Arial" panose="020B0604020202020204" pitchFamily="34" charset="0"/>
              <a:ea typeface="宋体" panose="02010600030101010101" pitchFamily="2" charset="-122"/>
            </a:endParaRPr>
          </a:p>
        </p:txBody>
      </p:sp>
      <p:sp>
        <p:nvSpPr>
          <p:cNvPr id="10276" name="Text Box 330"/>
          <p:cNvSpPr txBox="1">
            <a:spLocks noChangeArrowheads="1"/>
          </p:cNvSpPr>
          <p:nvPr/>
        </p:nvSpPr>
        <p:spPr bwMode="auto">
          <a:xfrm>
            <a:off x="2051050" y="5595938"/>
            <a:ext cx="2354263"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eaLnBrk="1" hangingPunct="1">
              <a:lnSpc>
                <a:spcPct val="85000"/>
              </a:lnSpc>
              <a:spcBef>
                <a:spcPct val="0"/>
              </a:spcBef>
              <a:buClrTx/>
              <a:buSzTx/>
              <a:buFontTx/>
              <a:buNone/>
            </a:pPr>
            <a:r>
              <a:rPr kumimoji="0" lang="zh-CN" altLang="en-US" sz="1800">
                <a:latin typeface="Arial" panose="020B0604020202020204" pitchFamily="34" charset="0"/>
                <a:ea typeface="宋体" panose="02010600030101010101" pitchFamily="2" charset="-122"/>
              </a:rPr>
              <a:t>分组队列</a:t>
            </a:r>
            <a:endParaRPr kumimoji="0" lang="en-US" altLang="zh-CN" sz="1800">
              <a:latin typeface="Arial" panose="020B0604020202020204" pitchFamily="34" charset="0"/>
              <a:ea typeface="宋体" panose="02010600030101010101" pitchFamily="2" charset="-122"/>
            </a:endParaRPr>
          </a:p>
          <a:p>
            <a:pPr algn="ctr" eaLnBrk="1" hangingPunct="1">
              <a:lnSpc>
                <a:spcPct val="85000"/>
              </a:lnSpc>
              <a:spcBef>
                <a:spcPct val="0"/>
              </a:spcBef>
              <a:buClrTx/>
              <a:buSzTx/>
              <a:buFontTx/>
              <a:buNone/>
            </a:pPr>
            <a:r>
              <a:rPr kumimoji="0" lang="zh-CN" altLang="en-US" sz="1800">
                <a:latin typeface="Arial" panose="020B0604020202020204" pitchFamily="34" charset="0"/>
                <a:ea typeface="宋体" panose="02010600030101010101" pitchFamily="2" charset="-122"/>
              </a:rPr>
              <a:t>等待传输</a:t>
            </a:r>
            <a:endParaRPr kumimoji="0" lang="en-US" altLang="zh-CN" sz="1800">
              <a:solidFill>
                <a:schemeClr val="accent1"/>
              </a:solidFill>
              <a:latin typeface="Arial" panose="020B0604020202020204" pitchFamily="34" charset="0"/>
              <a:ea typeface="宋体" panose="02010600030101010101" pitchFamily="2" charset="-122"/>
            </a:endParaRPr>
          </a:p>
        </p:txBody>
      </p:sp>
      <p:sp>
        <p:nvSpPr>
          <p:cNvPr id="10277" name="Line 332"/>
          <p:cNvSpPr>
            <a:spLocks noChangeShapeType="1"/>
          </p:cNvSpPr>
          <p:nvPr/>
        </p:nvSpPr>
        <p:spPr bwMode="auto">
          <a:xfrm flipV="1">
            <a:off x="2890838" y="5126038"/>
            <a:ext cx="166687" cy="523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0278" name="Group 96"/>
          <p:cNvGrpSpPr>
            <a:grpSpLocks/>
          </p:cNvGrpSpPr>
          <p:nvPr/>
        </p:nvGrpSpPr>
        <p:grpSpPr bwMode="auto">
          <a:xfrm>
            <a:off x="898525" y="4262438"/>
            <a:ext cx="779463" cy="679450"/>
            <a:chOff x="-44" y="1473"/>
            <a:chExt cx="981" cy="1105"/>
          </a:xfrm>
        </p:grpSpPr>
        <p:pic>
          <p:nvPicPr>
            <p:cNvPr id="10306" name="Picture 97"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7" name="Freeform 98"/>
            <p:cNvSpPr>
              <a:spLocks/>
            </p:cNvSpPr>
            <p:nvPr/>
          </p:nvSpPr>
          <p:spPr bwMode="auto">
            <a:xfrm flipH="1">
              <a:off x="374" y="1579"/>
              <a:ext cx="477" cy="506"/>
            </a:xfrm>
            <a:custGeom>
              <a:avLst/>
              <a:gdLst>
                <a:gd name="T0" fmla="*/ 0 w 356"/>
                <a:gd name="T1" fmla="*/ 0 h 368"/>
                <a:gd name="T2" fmla="*/ 3494115 w 356"/>
                <a:gd name="T3" fmla="*/ 376520 h 368"/>
                <a:gd name="T4" fmla="*/ 4145031 w 356"/>
                <a:gd name="T5" fmla="*/ 7847082 h 368"/>
                <a:gd name="T6" fmla="*/ 913502 w 356"/>
                <a:gd name="T7" fmla="*/ 981363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10279" name="Group 99"/>
          <p:cNvGrpSpPr>
            <a:grpSpLocks/>
          </p:cNvGrpSpPr>
          <p:nvPr/>
        </p:nvGrpSpPr>
        <p:grpSpPr bwMode="auto">
          <a:xfrm>
            <a:off x="1085850" y="5237163"/>
            <a:ext cx="779463" cy="679450"/>
            <a:chOff x="-44" y="1473"/>
            <a:chExt cx="981" cy="1105"/>
          </a:xfrm>
        </p:grpSpPr>
        <p:pic>
          <p:nvPicPr>
            <p:cNvPr id="10304" name="Picture 100"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5" name="Freeform 101"/>
            <p:cNvSpPr>
              <a:spLocks/>
            </p:cNvSpPr>
            <p:nvPr/>
          </p:nvSpPr>
          <p:spPr bwMode="auto">
            <a:xfrm flipH="1">
              <a:off x="374" y="1579"/>
              <a:ext cx="477" cy="506"/>
            </a:xfrm>
            <a:custGeom>
              <a:avLst/>
              <a:gdLst>
                <a:gd name="T0" fmla="*/ 0 w 356"/>
                <a:gd name="T1" fmla="*/ 0 h 368"/>
                <a:gd name="T2" fmla="*/ 3494115 w 356"/>
                <a:gd name="T3" fmla="*/ 376520 h 368"/>
                <a:gd name="T4" fmla="*/ 4145031 w 356"/>
                <a:gd name="T5" fmla="*/ 7847082 h 368"/>
                <a:gd name="T6" fmla="*/ 913502 w 356"/>
                <a:gd name="T7" fmla="*/ 981363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10280" name="Group 102"/>
          <p:cNvGrpSpPr>
            <a:grpSpLocks/>
          </p:cNvGrpSpPr>
          <p:nvPr/>
        </p:nvGrpSpPr>
        <p:grpSpPr bwMode="auto">
          <a:xfrm>
            <a:off x="7481888" y="5297488"/>
            <a:ext cx="779462" cy="679450"/>
            <a:chOff x="-44" y="1473"/>
            <a:chExt cx="981" cy="1105"/>
          </a:xfrm>
        </p:grpSpPr>
        <p:pic>
          <p:nvPicPr>
            <p:cNvPr id="10302" name="Picture 103"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3" name="Freeform 104"/>
            <p:cNvSpPr>
              <a:spLocks/>
            </p:cNvSpPr>
            <p:nvPr/>
          </p:nvSpPr>
          <p:spPr bwMode="auto">
            <a:xfrm flipH="1">
              <a:off x="374" y="1579"/>
              <a:ext cx="477" cy="506"/>
            </a:xfrm>
            <a:custGeom>
              <a:avLst/>
              <a:gdLst>
                <a:gd name="T0" fmla="*/ 0 w 356"/>
                <a:gd name="T1" fmla="*/ 0 h 368"/>
                <a:gd name="T2" fmla="*/ 3494115 w 356"/>
                <a:gd name="T3" fmla="*/ 376520 h 368"/>
                <a:gd name="T4" fmla="*/ 4145031 w 356"/>
                <a:gd name="T5" fmla="*/ 7847082 h 368"/>
                <a:gd name="T6" fmla="*/ 913502 w 356"/>
                <a:gd name="T7" fmla="*/ 981363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10281" name="Group 108"/>
          <p:cNvGrpSpPr>
            <a:grpSpLocks/>
          </p:cNvGrpSpPr>
          <p:nvPr/>
        </p:nvGrpSpPr>
        <p:grpSpPr bwMode="auto">
          <a:xfrm>
            <a:off x="6846888" y="4105275"/>
            <a:ext cx="779462" cy="679450"/>
            <a:chOff x="-44" y="1473"/>
            <a:chExt cx="981" cy="1105"/>
          </a:xfrm>
        </p:grpSpPr>
        <p:pic>
          <p:nvPicPr>
            <p:cNvPr id="10300" name="Picture 109"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1" name="Freeform 110"/>
            <p:cNvSpPr>
              <a:spLocks/>
            </p:cNvSpPr>
            <p:nvPr/>
          </p:nvSpPr>
          <p:spPr bwMode="auto">
            <a:xfrm flipH="1">
              <a:off x="374" y="1579"/>
              <a:ext cx="477" cy="506"/>
            </a:xfrm>
            <a:custGeom>
              <a:avLst/>
              <a:gdLst>
                <a:gd name="T0" fmla="*/ 0 w 356"/>
                <a:gd name="T1" fmla="*/ 0 h 368"/>
                <a:gd name="T2" fmla="*/ 3494115 w 356"/>
                <a:gd name="T3" fmla="*/ 376520 h 368"/>
                <a:gd name="T4" fmla="*/ 4145031 w 356"/>
                <a:gd name="T5" fmla="*/ 7847082 h 368"/>
                <a:gd name="T6" fmla="*/ 913502 w 356"/>
                <a:gd name="T7" fmla="*/ 981363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10282" name="Group 228"/>
          <p:cNvGrpSpPr>
            <a:grpSpLocks/>
          </p:cNvGrpSpPr>
          <p:nvPr/>
        </p:nvGrpSpPr>
        <p:grpSpPr bwMode="auto">
          <a:xfrm>
            <a:off x="5391150" y="4772025"/>
            <a:ext cx="1128713" cy="439738"/>
            <a:chOff x="4650" y="1129"/>
            <a:chExt cx="246" cy="95"/>
          </a:xfrm>
        </p:grpSpPr>
        <p:sp>
          <p:nvSpPr>
            <p:cNvPr id="1029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1029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eaLnBrk="1" hangingPunct="1">
                <a:spcBef>
                  <a:spcPct val="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1029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Times New Roman" panose="02020603050405020304" pitchFamily="18" charset="0"/>
                <a:ea typeface="宋体" panose="02010600030101010101" pitchFamily="2" charset="-122"/>
              </a:endParaRPr>
            </a:p>
          </p:txBody>
        </p:sp>
        <p:grpSp>
          <p:nvGrpSpPr>
            <p:cNvPr id="10295" name="Group 232"/>
            <p:cNvGrpSpPr>
              <a:grpSpLocks/>
            </p:cNvGrpSpPr>
            <p:nvPr/>
          </p:nvGrpSpPr>
          <p:grpSpPr bwMode="auto">
            <a:xfrm>
              <a:off x="4699" y="1145"/>
              <a:ext cx="138" cy="29"/>
              <a:chOff x="2468" y="1332"/>
              <a:chExt cx="310" cy="60"/>
            </a:xfrm>
          </p:grpSpPr>
          <p:sp>
            <p:nvSpPr>
              <p:cNvPr id="10298" name="Freeform 23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99" name="Freeform 23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0296" name="Line 235"/>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97" name="Line 236"/>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283" name="Group 228"/>
          <p:cNvGrpSpPr>
            <a:grpSpLocks/>
          </p:cNvGrpSpPr>
          <p:nvPr/>
        </p:nvGrpSpPr>
        <p:grpSpPr bwMode="auto">
          <a:xfrm>
            <a:off x="5530850" y="5541963"/>
            <a:ext cx="1128713" cy="439737"/>
            <a:chOff x="4650" y="1129"/>
            <a:chExt cx="246" cy="95"/>
          </a:xfrm>
        </p:grpSpPr>
        <p:sp>
          <p:nvSpPr>
            <p:cNvPr id="1028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1028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eaLnBrk="1" hangingPunct="1">
                <a:spcBef>
                  <a:spcPct val="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1028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Times New Roman" panose="02020603050405020304" pitchFamily="18" charset="0"/>
                <a:ea typeface="宋体" panose="02010600030101010101" pitchFamily="2" charset="-122"/>
              </a:endParaRPr>
            </a:p>
          </p:txBody>
        </p:sp>
        <p:grpSp>
          <p:nvGrpSpPr>
            <p:cNvPr id="10287" name="Group 232"/>
            <p:cNvGrpSpPr>
              <a:grpSpLocks/>
            </p:cNvGrpSpPr>
            <p:nvPr/>
          </p:nvGrpSpPr>
          <p:grpSpPr bwMode="auto">
            <a:xfrm>
              <a:off x="4699" y="1145"/>
              <a:ext cx="138" cy="29"/>
              <a:chOff x="2468" y="1332"/>
              <a:chExt cx="310" cy="60"/>
            </a:xfrm>
          </p:grpSpPr>
          <p:sp>
            <p:nvSpPr>
              <p:cNvPr id="10290" name="Freeform 23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91" name="Freeform 23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0288" name="Line 235"/>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89" name="Line 236"/>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7" name="Rectangle 2"/>
          <p:cNvSpPr>
            <a:spLocks noGrp="1" noChangeArrowheads="1"/>
          </p:cNvSpPr>
          <p:nvPr>
            <p:ph type="title"/>
          </p:nvPr>
        </p:nvSpPr>
        <p:spPr/>
        <p:txBody>
          <a:bodyPr/>
          <a:lstStyle/>
          <a:p>
            <a:pPr>
              <a:defRPr/>
            </a:pPr>
            <a:r>
              <a:rPr lang="zh-CN" altLang="en-US" dirty="0" smtClean="0">
                <a:ea typeface="ＭＳ Ｐゴシック" charset="0"/>
                <a:cs typeface="+mj-cs"/>
              </a:rPr>
              <a:t>为什么</a:t>
            </a:r>
            <a:r>
              <a:rPr lang="en-US" dirty="0" smtClean="0">
                <a:ea typeface="ＭＳ Ｐゴシック" charset="0"/>
                <a:cs typeface="+mj-cs"/>
              </a:rPr>
              <a:t>TCP</a:t>
            </a:r>
            <a:r>
              <a:rPr lang="zh-CN" altLang="en-US" dirty="0" smtClean="0">
                <a:ea typeface="ＭＳ Ｐゴシック" charset="0"/>
                <a:cs typeface="+mj-cs"/>
              </a:rPr>
              <a:t>公平</a:t>
            </a:r>
            <a:r>
              <a:rPr lang="en-US" dirty="0" smtClean="0">
                <a:ea typeface="ＭＳ Ｐゴシック" charset="0"/>
                <a:cs typeface="+mj-cs"/>
              </a:rPr>
              <a:t>?</a:t>
            </a:r>
            <a:endParaRPr lang="en-US" dirty="0">
              <a:ea typeface="ＭＳ Ｐゴシック" charset="0"/>
              <a:cs typeface="+mj-cs"/>
            </a:endParaRPr>
          </a:p>
        </p:txBody>
      </p:sp>
      <p:sp>
        <p:nvSpPr>
          <p:cNvPr id="78851" name="Rectangle 3"/>
          <p:cNvSpPr>
            <a:spLocks noGrp="1" noChangeArrowheads="1"/>
          </p:cNvSpPr>
          <p:nvPr>
            <p:ph type="body" sz="half" idx="1"/>
          </p:nvPr>
        </p:nvSpPr>
        <p:spPr>
          <a:xfrm>
            <a:off x="609600" y="1400175"/>
            <a:ext cx="8305800" cy="4648200"/>
          </a:xfrm>
        </p:spPr>
        <p:txBody>
          <a:bodyPr/>
          <a:lstStyle/>
          <a:p>
            <a:pPr>
              <a:buFont typeface="Wingdings" panose="05000000000000000000" pitchFamily="2" charset="2"/>
              <a:buNone/>
            </a:pPr>
            <a:r>
              <a:rPr lang="zh-CN" altLang="en-US" smtClean="0"/>
              <a:t>两个竞争</a:t>
            </a:r>
            <a:r>
              <a:rPr lang="en-US" altLang="zh-CN" smtClean="0"/>
              <a:t>TCP</a:t>
            </a:r>
            <a:r>
              <a:rPr lang="zh-CN" altLang="en-US" smtClean="0"/>
              <a:t>会话</a:t>
            </a:r>
            <a:r>
              <a:rPr lang="en-US" altLang="zh-CN" smtClean="0"/>
              <a:t>:</a:t>
            </a:r>
          </a:p>
          <a:p>
            <a:r>
              <a:rPr lang="zh-CN" altLang="en-US" sz="2000" smtClean="0"/>
              <a:t>当吞吐量增加，加性增加拥塞控制窗口，带来吞吐量曲线斜率</a:t>
            </a:r>
            <a:r>
              <a:rPr lang="en-US" altLang="zh-CN" sz="2000" smtClean="0"/>
              <a:t>45</a:t>
            </a:r>
            <a:r>
              <a:rPr lang="zh-CN" altLang="en-US" sz="2000" smtClean="0"/>
              <a:t>度</a:t>
            </a:r>
            <a:endParaRPr lang="en-US" altLang="zh-CN" sz="2000" smtClean="0"/>
          </a:p>
          <a:p>
            <a:r>
              <a:rPr lang="zh-CN" altLang="en-US" sz="2000" smtClean="0"/>
              <a:t>乘性减小拥塞控制窗口带来成比例减少吞吐量</a:t>
            </a:r>
            <a:endParaRPr lang="en-US" altLang="zh-CN" sz="2000" smtClean="0"/>
          </a:p>
        </p:txBody>
      </p:sp>
      <p:sp>
        <p:nvSpPr>
          <p:cNvPr id="78852" name="Line 4"/>
          <p:cNvSpPr>
            <a:spLocks noChangeShapeType="1"/>
          </p:cNvSpPr>
          <p:nvPr/>
        </p:nvSpPr>
        <p:spPr bwMode="auto">
          <a:xfrm>
            <a:off x="2400300" y="5848350"/>
            <a:ext cx="36385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53" name="Line 5"/>
          <p:cNvSpPr>
            <a:spLocks noChangeShapeType="1"/>
          </p:cNvSpPr>
          <p:nvPr/>
        </p:nvSpPr>
        <p:spPr bwMode="auto">
          <a:xfrm flipV="1">
            <a:off x="2400300" y="2752725"/>
            <a:ext cx="0" cy="3086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54" name="Line 6"/>
          <p:cNvSpPr>
            <a:spLocks noChangeShapeType="1"/>
          </p:cNvSpPr>
          <p:nvPr/>
        </p:nvSpPr>
        <p:spPr bwMode="auto">
          <a:xfrm rot="-2938105" flipH="1" flipV="1">
            <a:off x="1793875" y="4487863"/>
            <a:ext cx="3560763" cy="1428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55" name="Line 7"/>
          <p:cNvSpPr>
            <a:spLocks noChangeShapeType="1"/>
          </p:cNvSpPr>
          <p:nvPr/>
        </p:nvSpPr>
        <p:spPr bwMode="auto">
          <a:xfrm>
            <a:off x="2381250" y="3000375"/>
            <a:ext cx="2819400" cy="280987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56" name="Text Box 8"/>
          <p:cNvSpPr txBox="1">
            <a:spLocks noChangeArrowheads="1"/>
          </p:cNvSpPr>
          <p:nvPr/>
        </p:nvSpPr>
        <p:spPr bwMode="auto">
          <a:xfrm>
            <a:off x="2030413" y="2828925"/>
            <a:ext cx="403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50000"/>
              </a:spcBef>
              <a:buClrTx/>
              <a:buSzTx/>
              <a:buFontTx/>
              <a:buNone/>
            </a:pPr>
            <a:r>
              <a:rPr kumimoji="0" lang="en-US" altLang="zh-CN" sz="2000">
                <a:latin typeface="Arial" panose="020B0604020202020204" pitchFamily="34" charset="0"/>
                <a:ea typeface="宋体" panose="02010600030101010101" pitchFamily="2" charset="-122"/>
              </a:rPr>
              <a:t>R</a:t>
            </a:r>
            <a:endParaRPr kumimoji="0" lang="en-US" altLang="zh-CN" sz="1000">
              <a:latin typeface="Arial" panose="020B0604020202020204" pitchFamily="34" charset="0"/>
              <a:ea typeface="宋体" panose="02010600030101010101" pitchFamily="2" charset="-122"/>
            </a:endParaRPr>
          </a:p>
        </p:txBody>
      </p:sp>
      <p:sp>
        <p:nvSpPr>
          <p:cNvPr id="78857" name="Text Box 9"/>
          <p:cNvSpPr txBox="1">
            <a:spLocks noChangeArrowheads="1"/>
          </p:cNvSpPr>
          <p:nvPr/>
        </p:nvSpPr>
        <p:spPr bwMode="auto">
          <a:xfrm>
            <a:off x="4983163" y="5876925"/>
            <a:ext cx="403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50000"/>
              </a:spcBef>
              <a:buClrTx/>
              <a:buSzTx/>
              <a:buFontTx/>
              <a:buNone/>
            </a:pPr>
            <a:r>
              <a:rPr kumimoji="0" lang="en-US" altLang="zh-CN" sz="2000">
                <a:latin typeface="Arial" panose="020B0604020202020204" pitchFamily="34" charset="0"/>
                <a:ea typeface="宋体" panose="02010600030101010101" pitchFamily="2" charset="-122"/>
              </a:rPr>
              <a:t>R</a:t>
            </a:r>
            <a:endParaRPr kumimoji="0" lang="en-US" altLang="zh-CN" sz="1000">
              <a:latin typeface="Arial" panose="020B0604020202020204" pitchFamily="34" charset="0"/>
              <a:ea typeface="宋体" panose="02010600030101010101" pitchFamily="2" charset="-122"/>
            </a:endParaRPr>
          </a:p>
        </p:txBody>
      </p:sp>
      <p:sp>
        <p:nvSpPr>
          <p:cNvPr id="78858" name="Text Box 10"/>
          <p:cNvSpPr txBox="1">
            <a:spLocks noChangeArrowheads="1"/>
          </p:cNvSpPr>
          <p:nvPr/>
        </p:nvSpPr>
        <p:spPr bwMode="auto">
          <a:xfrm>
            <a:off x="4122738" y="2819400"/>
            <a:ext cx="1601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50000"/>
              </a:spcBef>
              <a:buClrTx/>
              <a:buSzTx/>
              <a:buFontTx/>
              <a:buNone/>
            </a:pPr>
            <a:r>
              <a:rPr kumimoji="0" lang="zh-CN" altLang="en-US" sz="1800">
                <a:latin typeface="Arial" panose="020B0604020202020204" pitchFamily="34" charset="0"/>
                <a:ea typeface="宋体" panose="02010600030101010101" pitchFamily="2" charset="-122"/>
              </a:rPr>
              <a:t>带宽平均分配</a:t>
            </a:r>
            <a:endParaRPr kumimoji="0" lang="en-US" altLang="zh-CN" sz="1000">
              <a:latin typeface="Arial" panose="020B0604020202020204" pitchFamily="34" charset="0"/>
              <a:ea typeface="宋体" panose="02010600030101010101" pitchFamily="2" charset="-122"/>
            </a:endParaRPr>
          </a:p>
        </p:txBody>
      </p:sp>
      <p:sp>
        <p:nvSpPr>
          <p:cNvPr id="78859" name="Text Box 11"/>
          <p:cNvSpPr txBox="1">
            <a:spLocks noChangeArrowheads="1"/>
          </p:cNvSpPr>
          <p:nvPr/>
        </p:nvSpPr>
        <p:spPr bwMode="auto">
          <a:xfrm>
            <a:off x="2411413" y="5857875"/>
            <a:ext cx="35464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50000"/>
              </a:spcBef>
              <a:buClrTx/>
              <a:buSzTx/>
              <a:buFontTx/>
              <a:buNone/>
            </a:pPr>
            <a:r>
              <a:rPr kumimoji="0" lang="en-US" altLang="zh-CN" sz="1600">
                <a:latin typeface="Arial" panose="020B0604020202020204" pitchFamily="34" charset="0"/>
                <a:ea typeface="宋体" panose="02010600030101010101" pitchFamily="2" charset="-122"/>
              </a:rPr>
              <a:t>#1</a:t>
            </a:r>
            <a:r>
              <a:rPr kumimoji="0" lang="zh-CN" altLang="en-US" sz="1600">
                <a:latin typeface="Arial" panose="020B0604020202020204" pitchFamily="34" charset="0"/>
                <a:ea typeface="宋体" panose="02010600030101010101" pitchFamily="2" charset="-122"/>
              </a:rPr>
              <a:t>链接吞吐量</a:t>
            </a:r>
            <a:endParaRPr kumimoji="0" lang="en-US" altLang="zh-CN" sz="900">
              <a:latin typeface="Arial" panose="020B0604020202020204" pitchFamily="34" charset="0"/>
              <a:ea typeface="宋体" panose="02010600030101010101" pitchFamily="2" charset="-122"/>
            </a:endParaRPr>
          </a:p>
        </p:txBody>
      </p:sp>
      <p:sp>
        <p:nvSpPr>
          <p:cNvPr id="78860" name="Text Box 12"/>
          <p:cNvSpPr txBox="1">
            <a:spLocks noChangeArrowheads="1"/>
          </p:cNvSpPr>
          <p:nvPr/>
        </p:nvSpPr>
        <p:spPr bwMode="auto">
          <a:xfrm rot="-5396642">
            <a:off x="843756" y="4398169"/>
            <a:ext cx="27082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50000"/>
              </a:spcBef>
              <a:buClrTx/>
              <a:buSzTx/>
              <a:buFontTx/>
              <a:buNone/>
            </a:pPr>
            <a:r>
              <a:rPr kumimoji="0" lang="en-US" altLang="zh-CN" sz="1600">
                <a:latin typeface="Arial" panose="020B0604020202020204" pitchFamily="34" charset="0"/>
                <a:ea typeface="宋体" panose="02010600030101010101" pitchFamily="2" charset="-122"/>
              </a:rPr>
              <a:t>#2</a:t>
            </a:r>
            <a:r>
              <a:rPr kumimoji="0" lang="zh-CN" altLang="en-US" sz="1600">
                <a:latin typeface="Arial" panose="020B0604020202020204" pitchFamily="34" charset="0"/>
                <a:ea typeface="宋体" panose="02010600030101010101" pitchFamily="2" charset="-122"/>
              </a:rPr>
              <a:t>链接吞吐量</a:t>
            </a:r>
            <a:endParaRPr kumimoji="0" lang="en-US" altLang="zh-CN" sz="900">
              <a:latin typeface="Arial" panose="020B0604020202020204" pitchFamily="34" charset="0"/>
              <a:ea typeface="宋体" panose="02010600030101010101" pitchFamily="2" charset="-122"/>
            </a:endParaRPr>
          </a:p>
        </p:txBody>
      </p:sp>
      <p:sp>
        <p:nvSpPr>
          <p:cNvPr id="215053" name="Line 13"/>
          <p:cNvSpPr>
            <a:spLocks noChangeShapeType="1"/>
          </p:cNvSpPr>
          <p:nvPr/>
        </p:nvSpPr>
        <p:spPr bwMode="auto">
          <a:xfrm rot="-2938105" flipH="1" flipV="1">
            <a:off x="3503612" y="5105401"/>
            <a:ext cx="1293813" cy="4762"/>
          </a:xfrm>
          <a:prstGeom prst="line">
            <a:avLst/>
          </a:prstGeom>
          <a:noFill/>
          <a:ln w="1905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054" name="Text Box 14"/>
          <p:cNvSpPr txBox="1">
            <a:spLocks noChangeArrowheads="1"/>
          </p:cNvSpPr>
          <p:nvPr/>
        </p:nvSpPr>
        <p:spPr bwMode="auto">
          <a:xfrm>
            <a:off x="4318000" y="4676775"/>
            <a:ext cx="1982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50000"/>
              </a:spcBef>
              <a:buClrTx/>
              <a:buSzTx/>
              <a:buFontTx/>
              <a:buNone/>
            </a:pPr>
            <a:r>
              <a:rPr kumimoji="0" lang="zh-CN" altLang="en-US" sz="1800">
                <a:latin typeface="Arial" panose="020B0604020202020204" pitchFamily="34" charset="0"/>
                <a:ea typeface="宋体" panose="02010600030101010101" pitchFamily="2" charset="-122"/>
              </a:rPr>
              <a:t>避免拥塞</a:t>
            </a:r>
            <a:r>
              <a:rPr kumimoji="0" lang="en-US" altLang="zh-CN" sz="1800">
                <a:latin typeface="Arial" panose="020B0604020202020204" pitchFamily="34" charset="0"/>
                <a:ea typeface="宋体" panose="02010600030101010101" pitchFamily="2" charset="-122"/>
              </a:rPr>
              <a:t>: </a:t>
            </a:r>
            <a:r>
              <a:rPr kumimoji="0" lang="zh-CN" altLang="en-US" sz="1800">
                <a:latin typeface="Arial" panose="020B0604020202020204" pitchFamily="34" charset="0"/>
                <a:ea typeface="宋体" panose="02010600030101010101" pitchFamily="2" charset="-122"/>
              </a:rPr>
              <a:t>加性增</a:t>
            </a:r>
            <a:endParaRPr kumimoji="0" lang="en-US" altLang="zh-CN" sz="1000">
              <a:latin typeface="Arial" panose="020B0604020202020204" pitchFamily="34" charset="0"/>
              <a:ea typeface="宋体" panose="02010600030101010101" pitchFamily="2" charset="-122"/>
            </a:endParaRPr>
          </a:p>
        </p:txBody>
      </p:sp>
      <p:sp>
        <p:nvSpPr>
          <p:cNvPr id="215055" name="Line 15"/>
          <p:cNvSpPr>
            <a:spLocks noChangeShapeType="1"/>
          </p:cNvSpPr>
          <p:nvPr/>
        </p:nvSpPr>
        <p:spPr bwMode="auto">
          <a:xfrm flipH="1">
            <a:off x="3390900" y="4638675"/>
            <a:ext cx="1171575" cy="6318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056" name="Text Box 16"/>
          <p:cNvSpPr txBox="1">
            <a:spLocks noChangeArrowheads="1"/>
          </p:cNvSpPr>
          <p:nvPr/>
        </p:nvSpPr>
        <p:spPr bwMode="auto">
          <a:xfrm>
            <a:off x="4500563" y="4432300"/>
            <a:ext cx="26209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800">
                <a:latin typeface="Arial" panose="020B0604020202020204" pitchFamily="34" charset="0"/>
                <a:ea typeface="宋体" panose="02010600030101010101" pitchFamily="2" charset="-122"/>
              </a:rPr>
              <a:t>丢包</a:t>
            </a:r>
            <a:r>
              <a:rPr kumimoji="0" lang="en-US" altLang="zh-CN" sz="1800">
                <a:latin typeface="Arial" panose="020B0604020202020204" pitchFamily="34" charset="0"/>
                <a:ea typeface="宋体" panose="02010600030101010101" pitchFamily="2" charset="-122"/>
              </a:rPr>
              <a:t>: </a:t>
            </a:r>
            <a:r>
              <a:rPr kumimoji="0" lang="zh-CN" altLang="en-US" sz="1800">
                <a:latin typeface="Arial" panose="020B0604020202020204" pitchFamily="34" charset="0"/>
                <a:ea typeface="宋体" panose="02010600030101010101" pitchFamily="2" charset="-122"/>
              </a:rPr>
              <a:t>对半减小拥塞窗口</a:t>
            </a:r>
            <a:endParaRPr kumimoji="0" lang="en-US" altLang="zh-CN" sz="1000">
              <a:latin typeface="Arial" panose="020B0604020202020204" pitchFamily="34" charset="0"/>
              <a:ea typeface="宋体" panose="02010600030101010101" pitchFamily="2" charset="-122"/>
            </a:endParaRPr>
          </a:p>
        </p:txBody>
      </p:sp>
      <p:sp>
        <p:nvSpPr>
          <p:cNvPr id="215057" name="Line 17"/>
          <p:cNvSpPr>
            <a:spLocks noChangeShapeType="1"/>
          </p:cNvSpPr>
          <p:nvPr/>
        </p:nvSpPr>
        <p:spPr bwMode="auto">
          <a:xfrm rot="-2938105" flipH="1" flipV="1">
            <a:off x="3182938" y="4778375"/>
            <a:ext cx="1303337" cy="23813"/>
          </a:xfrm>
          <a:prstGeom prst="line">
            <a:avLst/>
          </a:prstGeom>
          <a:noFill/>
          <a:ln w="1905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058" name="Text Box 18"/>
          <p:cNvSpPr txBox="1">
            <a:spLocks noChangeArrowheads="1"/>
          </p:cNvSpPr>
          <p:nvPr/>
        </p:nvSpPr>
        <p:spPr bwMode="auto">
          <a:xfrm>
            <a:off x="4319588" y="4149725"/>
            <a:ext cx="1981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50000"/>
              </a:spcBef>
              <a:buClrTx/>
              <a:buSzTx/>
              <a:buFontTx/>
              <a:buNone/>
            </a:pPr>
            <a:r>
              <a:rPr kumimoji="0" lang="zh-CN" altLang="en-US" sz="1800">
                <a:latin typeface="Arial" panose="020B0604020202020204" pitchFamily="34" charset="0"/>
                <a:ea typeface="宋体" panose="02010600030101010101" pitchFamily="2" charset="-122"/>
              </a:rPr>
              <a:t>避免拥塞</a:t>
            </a:r>
            <a:r>
              <a:rPr kumimoji="0" lang="en-US" altLang="zh-CN" sz="1800">
                <a:latin typeface="Arial" panose="020B0604020202020204" pitchFamily="34" charset="0"/>
                <a:ea typeface="宋体" panose="02010600030101010101" pitchFamily="2" charset="-122"/>
              </a:rPr>
              <a:t>: </a:t>
            </a:r>
            <a:r>
              <a:rPr kumimoji="0" lang="zh-CN" altLang="en-US" sz="1800">
                <a:latin typeface="Arial" panose="020B0604020202020204" pitchFamily="34" charset="0"/>
                <a:ea typeface="宋体" panose="02010600030101010101" pitchFamily="2" charset="-122"/>
              </a:rPr>
              <a:t>加性增</a:t>
            </a:r>
            <a:endParaRPr kumimoji="0" lang="en-US" altLang="zh-CN" sz="1000">
              <a:latin typeface="Arial" panose="020B0604020202020204" pitchFamily="34" charset="0"/>
              <a:ea typeface="宋体" panose="02010600030101010101" pitchFamily="2" charset="-122"/>
            </a:endParaRPr>
          </a:p>
        </p:txBody>
      </p:sp>
      <p:sp>
        <p:nvSpPr>
          <p:cNvPr id="215059" name="Line 19"/>
          <p:cNvSpPr>
            <a:spLocks noChangeShapeType="1"/>
          </p:cNvSpPr>
          <p:nvPr/>
        </p:nvSpPr>
        <p:spPr bwMode="auto">
          <a:xfrm flipH="1">
            <a:off x="3248025" y="4352925"/>
            <a:ext cx="981075" cy="76517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060" name="Text Box 20"/>
          <p:cNvSpPr txBox="1">
            <a:spLocks noChangeArrowheads="1"/>
          </p:cNvSpPr>
          <p:nvPr/>
        </p:nvSpPr>
        <p:spPr bwMode="auto">
          <a:xfrm>
            <a:off x="4067175" y="3860800"/>
            <a:ext cx="2622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800">
                <a:latin typeface="Arial" panose="020B0604020202020204" pitchFamily="34" charset="0"/>
                <a:ea typeface="宋体" panose="02010600030101010101" pitchFamily="2" charset="-122"/>
              </a:rPr>
              <a:t>丢包</a:t>
            </a:r>
            <a:r>
              <a:rPr kumimoji="0" lang="en-US" altLang="zh-CN" sz="1800">
                <a:latin typeface="Arial" panose="020B0604020202020204" pitchFamily="34" charset="0"/>
                <a:ea typeface="宋体" panose="02010600030101010101" pitchFamily="2" charset="-122"/>
              </a:rPr>
              <a:t>: </a:t>
            </a:r>
            <a:r>
              <a:rPr kumimoji="0" lang="zh-CN" altLang="en-US" sz="1800">
                <a:latin typeface="Arial" panose="020B0604020202020204" pitchFamily="34" charset="0"/>
                <a:ea typeface="宋体" panose="02010600030101010101" pitchFamily="2" charset="-122"/>
              </a:rPr>
              <a:t>对半减小拥塞窗口</a:t>
            </a:r>
            <a:endParaRPr kumimoji="0" lang="en-US" altLang="zh-CN" sz="1000">
              <a:latin typeface="Arial" panose="020B0604020202020204" pitchFamily="34" charset="0"/>
              <a:ea typeface="宋体" panose="02010600030101010101" pitchFamily="2" charset="-122"/>
            </a:endParaRPr>
          </a:p>
        </p:txBody>
      </p:sp>
      <p:sp>
        <p:nvSpPr>
          <p:cNvPr id="215061" name="Line 21"/>
          <p:cNvSpPr>
            <a:spLocks noChangeShapeType="1"/>
          </p:cNvSpPr>
          <p:nvPr/>
        </p:nvSpPr>
        <p:spPr bwMode="auto">
          <a:xfrm rot="-2938105" flipH="1" flipV="1">
            <a:off x="3039269" y="4631532"/>
            <a:ext cx="1279525" cy="14287"/>
          </a:xfrm>
          <a:prstGeom prst="line">
            <a:avLst/>
          </a:prstGeom>
          <a:noFill/>
          <a:ln w="1905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062" name="Line 22"/>
          <p:cNvSpPr>
            <a:spLocks noChangeShapeType="1"/>
          </p:cNvSpPr>
          <p:nvPr/>
        </p:nvSpPr>
        <p:spPr bwMode="auto">
          <a:xfrm flipH="1">
            <a:off x="3181350" y="4171950"/>
            <a:ext cx="911225" cy="8890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063" name="Line 23"/>
          <p:cNvSpPr>
            <a:spLocks noChangeShapeType="1"/>
          </p:cNvSpPr>
          <p:nvPr/>
        </p:nvSpPr>
        <p:spPr bwMode="auto">
          <a:xfrm rot="-2938105" flipH="1" flipV="1">
            <a:off x="2959894" y="4568032"/>
            <a:ext cx="1279525" cy="14287"/>
          </a:xfrm>
          <a:prstGeom prst="line">
            <a:avLst/>
          </a:prstGeom>
          <a:noFill/>
          <a:ln w="1905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15053"/>
                                        </p:tgtEl>
                                        <p:attrNameLst>
                                          <p:attrName>style.visibility</p:attrName>
                                        </p:attrNameLst>
                                      </p:cBhvr>
                                      <p:to>
                                        <p:strVal val="visible"/>
                                      </p:to>
                                    </p:set>
                                    <p:animEffect transition="in" filter="wipe(left)">
                                      <p:cBhvr>
                                        <p:cTn id="7" dur="500"/>
                                        <p:tgtEl>
                                          <p:spTgt spid="215053"/>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15054"/>
                                        </p:tgtEl>
                                        <p:attrNameLst>
                                          <p:attrName>style.visibility</p:attrName>
                                        </p:attrNameLst>
                                      </p:cBhvr>
                                      <p:to>
                                        <p:strVal val="visible"/>
                                      </p:to>
                                    </p:set>
                                    <p:animEffect transition="in" filter="dissolve">
                                      <p:cBhvr>
                                        <p:cTn id="11" dur="500"/>
                                        <p:tgtEl>
                                          <p:spTgt spid="215054"/>
                                        </p:tgtEl>
                                      </p:cBhvr>
                                    </p:animEffect>
                                  </p:childTnLst>
                                  <p:subTnLst>
                                    <p:set>
                                      <p:cBhvr override="childStyle">
                                        <p:cTn dur="1" fill="hold" display="0" masterRel="nextClick" afterEffect="1"/>
                                        <p:tgtEl>
                                          <p:spTgt spid="215054"/>
                                        </p:tgtEl>
                                        <p:attrNameLst>
                                          <p:attrName>style.visibility</p:attrName>
                                        </p:attrNameLst>
                                      </p:cBhvr>
                                      <p:to>
                                        <p:strVal val="hidden"/>
                                      </p:to>
                                    </p:set>
                                  </p:sub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215055"/>
                                        </p:tgtEl>
                                        <p:attrNameLst>
                                          <p:attrName>style.visibility</p:attrName>
                                        </p:attrNameLst>
                                      </p:cBhvr>
                                      <p:to>
                                        <p:strVal val="visible"/>
                                      </p:to>
                                    </p:set>
                                    <p:animEffect transition="in" filter="wipe(right)">
                                      <p:cBhvr>
                                        <p:cTn id="16" dur="500"/>
                                        <p:tgtEl>
                                          <p:spTgt spid="215055"/>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15056"/>
                                        </p:tgtEl>
                                        <p:attrNameLst>
                                          <p:attrName>style.visibility</p:attrName>
                                        </p:attrNameLst>
                                      </p:cBhvr>
                                      <p:to>
                                        <p:strVal val="visible"/>
                                      </p:to>
                                    </p:set>
                                    <p:animEffect transition="in" filter="dissolve">
                                      <p:cBhvr>
                                        <p:cTn id="20" dur="500"/>
                                        <p:tgtEl>
                                          <p:spTgt spid="215056"/>
                                        </p:tgtEl>
                                      </p:cBhvr>
                                    </p:animEffect>
                                  </p:childTnLst>
                                  <p:subTnLst>
                                    <p:set>
                                      <p:cBhvr override="childStyle">
                                        <p:cTn dur="1" fill="hold" display="0" masterRel="nextClick" afterEffect="1"/>
                                        <p:tgtEl>
                                          <p:spTgt spid="215056"/>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15057"/>
                                        </p:tgtEl>
                                        <p:attrNameLst>
                                          <p:attrName>style.visibility</p:attrName>
                                        </p:attrNameLst>
                                      </p:cBhvr>
                                      <p:to>
                                        <p:strVal val="visible"/>
                                      </p:to>
                                    </p:set>
                                    <p:animEffect transition="in" filter="wipe(left)">
                                      <p:cBhvr>
                                        <p:cTn id="25" dur="500"/>
                                        <p:tgtEl>
                                          <p:spTgt spid="215057"/>
                                        </p:tgtEl>
                                      </p:cBhvr>
                                    </p:animEffect>
                                  </p:childTnLst>
                                </p:cTn>
                              </p:par>
                            </p:childTnLst>
                          </p:cTn>
                        </p:par>
                        <p:par>
                          <p:cTn id="26" fill="hold" nodeType="afterGroup">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215058"/>
                                        </p:tgtEl>
                                        <p:attrNameLst>
                                          <p:attrName>style.visibility</p:attrName>
                                        </p:attrNameLst>
                                      </p:cBhvr>
                                      <p:to>
                                        <p:strVal val="visible"/>
                                      </p:to>
                                    </p:set>
                                    <p:animEffect transition="in" filter="dissolve">
                                      <p:cBhvr>
                                        <p:cTn id="29" dur="500"/>
                                        <p:tgtEl>
                                          <p:spTgt spid="215058"/>
                                        </p:tgtEl>
                                      </p:cBhvr>
                                    </p:animEffect>
                                  </p:childTnLst>
                                  <p:subTnLst>
                                    <p:set>
                                      <p:cBhvr override="childStyle">
                                        <p:cTn dur="1" fill="hold" display="0" masterRel="nextClick" afterEffect="1"/>
                                        <p:tgtEl>
                                          <p:spTgt spid="215058"/>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2" fill="hold" nodeType="clickEffect">
                                  <p:stCondLst>
                                    <p:cond delay="0"/>
                                  </p:stCondLst>
                                  <p:childTnLst>
                                    <p:set>
                                      <p:cBhvr>
                                        <p:cTn id="33" dur="1" fill="hold">
                                          <p:stCondLst>
                                            <p:cond delay="0"/>
                                          </p:stCondLst>
                                        </p:cTn>
                                        <p:tgtEl>
                                          <p:spTgt spid="215059"/>
                                        </p:tgtEl>
                                        <p:attrNameLst>
                                          <p:attrName>style.visibility</p:attrName>
                                        </p:attrNameLst>
                                      </p:cBhvr>
                                      <p:to>
                                        <p:strVal val="visible"/>
                                      </p:to>
                                    </p:set>
                                    <p:animEffect transition="in" filter="wipe(right)">
                                      <p:cBhvr>
                                        <p:cTn id="34" dur="500"/>
                                        <p:tgtEl>
                                          <p:spTgt spid="215059"/>
                                        </p:tgtEl>
                                      </p:cBhvr>
                                    </p:animEffect>
                                  </p:childTnLst>
                                </p:cTn>
                              </p:par>
                            </p:childTnLst>
                          </p:cTn>
                        </p:par>
                        <p:par>
                          <p:cTn id="35" fill="hold" nodeType="afterGroup">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215060"/>
                                        </p:tgtEl>
                                        <p:attrNameLst>
                                          <p:attrName>style.visibility</p:attrName>
                                        </p:attrNameLst>
                                      </p:cBhvr>
                                      <p:to>
                                        <p:strVal val="visible"/>
                                      </p:to>
                                    </p:set>
                                    <p:animEffect transition="in" filter="dissolve">
                                      <p:cBhvr>
                                        <p:cTn id="38" dur="500"/>
                                        <p:tgtEl>
                                          <p:spTgt spid="215060"/>
                                        </p:tgtEl>
                                      </p:cBhvr>
                                    </p:animEffect>
                                  </p:childTnLst>
                                  <p:subTnLst>
                                    <p:set>
                                      <p:cBhvr override="childStyle">
                                        <p:cTn dur="1" fill="hold" display="0" masterRel="nextClick" afterEffect="1"/>
                                        <p:tgtEl>
                                          <p:spTgt spid="215060"/>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215061"/>
                                        </p:tgtEl>
                                        <p:attrNameLst>
                                          <p:attrName>style.visibility</p:attrName>
                                        </p:attrNameLst>
                                      </p:cBhvr>
                                      <p:to>
                                        <p:strVal val="visible"/>
                                      </p:to>
                                    </p:set>
                                    <p:animEffect transition="in" filter="wipe(left)">
                                      <p:cBhvr>
                                        <p:cTn id="43" dur="500"/>
                                        <p:tgtEl>
                                          <p:spTgt spid="215061"/>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2" fill="hold" nodeType="clickEffect">
                                  <p:stCondLst>
                                    <p:cond delay="0"/>
                                  </p:stCondLst>
                                  <p:childTnLst>
                                    <p:set>
                                      <p:cBhvr>
                                        <p:cTn id="47" dur="1" fill="hold">
                                          <p:stCondLst>
                                            <p:cond delay="0"/>
                                          </p:stCondLst>
                                        </p:cTn>
                                        <p:tgtEl>
                                          <p:spTgt spid="215062"/>
                                        </p:tgtEl>
                                        <p:attrNameLst>
                                          <p:attrName>style.visibility</p:attrName>
                                        </p:attrNameLst>
                                      </p:cBhvr>
                                      <p:to>
                                        <p:strVal val="visible"/>
                                      </p:to>
                                    </p:set>
                                    <p:animEffect transition="in" filter="wipe(right)">
                                      <p:cBhvr>
                                        <p:cTn id="48" dur="500"/>
                                        <p:tgtEl>
                                          <p:spTgt spid="21506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215063"/>
                                        </p:tgtEl>
                                        <p:attrNameLst>
                                          <p:attrName>style.visibility</p:attrName>
                                        </p:attrNameLst>
                                      </p:cBhvr>
                                      <p:to>
                                        <p:strVal val="visible"/>
                                      </p:to>
                                    </p:set>
                                    <p:animEffect transition="in" filter="wipe(left)">
                                      <p:cBhvr>
                                        <p:cTn id="53" dur="500"/>
                                        <p:tgtEl>
                                          <p:spTgt spid="215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54" grpId="0" autoUpdateAnimBg="0"/>
      <p:bldP spid="215056" grpId="0" autoUpdateAnimBg="0"/>
      <p:bldP spid="215058" grpId="0" autoUpdateAnimBg="0"/>
      <p:bldP spid="215060"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mtClean="0"/>
              <a:t>-</a:t>
            </a:r>
            <a:fld id="{0B390E02-7033-4349-9D8F-93F8CD7829E8}" type="slidenum">
              <a:rPr lang="en-US" altLang="zh-CN" sz="1400" smtClean="0"/>
              <a:pPr/>
              <a:t>51</a:t>
            </a:fld>
            <a:r>
              <a:rPr lang="en-US" altLang="zh-CN" smtClean="0"/>
              <a:t>-</a:t>
            </a:r>
          </a:p>
        </p:txBody>
      </p:sp>
      <p:sp>
        <p:nvSpPr>
          <p:cNvPr id="79875" name="Rectangle 2"/>
          <p:cNvSpPr>
            <a:spLocks noGrp="1" noChangeArrowheads="1"/>
          </p:cNvSpPr>
          <p:nvPr>
            <p:ph type="title"/>
          </p:nvPr>
        </p:nvSpPr>
        <p:spPr/>
        <p:txBody>
          <a:bodyPr/>
          <a:lstStyle/>
          <a:p>
            <a:r>
              <a:rPr lang="zh-CN" altLang="zh-CN" smtClean="0"/>
              <a:t>Fairness of AIMD</a:t>
            </a:r>
          </a:p>
        </p:txBody>
      </p:sp>
      <p:grpSp>
        <p:nvGrpSpPr>
          <p:cNvPr id="79876" name="Group 3"/>
          <p:cNvGrpSpPr>
            <a:grpSpLocks/>
          </p:cNvGrpSpPr>
          <p:nvPr/>
        </p:nvGrpSpPr>
        <p:grpSpPr bwMode="auto">
          <a:xfrm>
            <a:off x="252413" y="1628775"/>
            <a:ext cx="4681537" cy="4757738"/>
            <a:chOff x="0" y="0"/>
            <a:chExt cx="3792" cy="3360"/>
          </a:xfrm>
        </p:grpSpPr>
        <p:sp>
          <p:nvSpPr>
            <p:cNvPr id="79880" name="Rectangle 4"/>
            <p:cNvSpPr>
              <a:spLocks noChangeArrowheads="1"/>
            </p:cNvSpPr>
            <p:nvPr/>
          </p:nvSpPr>
          <p:spPr bwMode="auto">
            <a:xfrm>
              <a:off x="0" y="0"/>
              <a:ext cx="3792" cy="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79881" name="Object 5"/>
            <p:cNvGraphicFramePr>
              <a:graphicFrameLocks noChangeAspect="1"/>
            </p:cNvGraphicFramePr>
            <p:nvPr/>
          </p:nvGraphicFramePr>
          <p:xfrm>
            <a:off x="140" y="111"/>
            <a:ext cx="3508" cy="3208"/>
          </p:xfrm>
          <a:graphic>
            <a:graphicData uri="http://schemas.openxmlformats.org/presentationml/2006/ole">
              <mc:AlternateContent xmlns:mc="http://schemas.openxmlformats.org/markup-compatibility/2006">
                <mc:Choice xmlns:v="urn:schemas-microsoft-com:vml" Requires="v">
                  <p:oleObj spid="_x0000_s79894" r:id="rId3" imgW="66680" imgH="60954" progId="">
                    <p:embed/>
                  </p:oleObj>
                </mc:Choice>
                <mc:Fallback>
                  <p:oleObj r:id="rId3" imgW="66680" imgH="60954"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 y="111"/>
                          <a:ext cx="3508" cy="3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79877" name="Picture 6"/>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a:xfrm>
            <a:off x="6084888" y="3357563"/>
            <a:ext cx="2087562" cy="1827212"/>
          </a:xfrm>
        </p:spPr>
      </p:pic>
      <p:sp>
        <p:nvSpPr>
          <p:cNvPr id="79878" name="Text Box 7"/>
          <p:cNvSpPr txBox="1">
            <a:spLocks noChangeArrowheads="1"/>
          </p:cNvSpPr>
          <p:nvPr/>
        </p:nvSpPr>
        <p:spPr bwMode="auto">
          <a:xfrm>
            <a:off x="5292725" y="5229225"/>
            <a:ext cx="338455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1400"/>
              <a:t>Dah Ming Chiu, Professor</a:t>
            </a:r>
          </a:p>
          <a:p>
            <a:r>
              <a:rPr lang="zh-CN" altLang="zh-CN" sz="1400"/>
              <a:t>Department of Information Engineering, cuhk.edu.hk</a:t>
            </a:r>
          </a:p>
          <a:p>
            <a:r>
              <a:rPr lang="zh-CN" altLang="zh-CN" sz="1400"/>
              <a:t>Associate Editor, IEEE/ACM Transactions on Networking </a:t>
            </a:r>
          </a:p>
          <a:p>
            <a:r>
              <a:rPr lang="zh-CN" altLang="zh-CN" sz="1400"/>
              <a:t>IEEE Fellow</a:t>
            </a:r>
          </a:p>
        </p:txBody>
      </p:sp>
      <p:sp>
        <p:nvSpPr>
          <p:cNvPr id="14344" name="Text Box 8"/>
          <p:cNvSpPr txBox="1">
            <a:spLocks noChangeArrowheads="1"/>
          </p:cNvSpPr>
          <p:nvPr/>
        </p:nvSpPr>
        <p:spPr bwMode="auto">
          <a:xfrm>
            <a:off x="4787900" y="1335088"/>
            <a:ext cx="4248150" cy="1463675"/>
          </a:xfrm>
          <a:prstGeom prst="rect">
            <a:avLst/>
          </a:prstGeom>
          <a:ln>
            <a:headEnd/>
            <a:tailEnd/>
          </a:ln>
        </p:spPr>
        <p:style>
          <a:lnRef idx="1">
            <a:schemeClr val="dk1"/>
          </a:lnRef>
          <a:fillRef idx="2">
            <a:schemeClr val="dk1"/>
          </a:fillRef>
          <a:effectRef idx="1">
            <a:schemeClr val="dk1"/>
          </a:effectRef>
          <a:fontRef idx="minor">
            <a:schemeClr val="dk1"/>
          </a:fontRef>
        </p:style>
        <p:txBody>
          <a:bodyPr>
            <a:spAutoFit/>
          </a:bodyPr>
          <a:lstStyle/>
          <a:p>
            <a:pPr>
              <a:defRPr/>
            </a:pPr>
            <a:r>
              <a:rPr lang="zh-CN" altLang="zh-CN" dirty="0">
                <a:solidFill>
                  <a:schemeClr val="tx1"/>
                </a:solidFill>
              </a:rPr>
              <a:t>DM Chiu and R Jain, "Analysis of the Increase and Decrease Algorithms for Congestion Avoidance in Computer Networks", Computer Networks and ISDN Systems Vol 17, pp 1-14, 1989.</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1" name="Rectangle 2"/>
          <p:cNvSpPr>
            <a:spLocks noGrp="1" noChangeArrowheads="1"/>
          </p:cNvSpPr>
          <p:nvPr>
            <p:ph type="title"/>
          </p:nvPr>
        </p:nvSpPr>
        <p:spPr>
          <a:xfrm>
            <a:off x="533400" y="333375"/>
            <a:ext cx="4470400" cy="738188"/>
          </a:xfrm>
        </p:spPr>
        <p:txBody>
          <a:bodyPr/>
          <a:lstStyle/>
          <a:p>
            <a:pPr>
              <a:defRPr/>
            </a:pPr>
            <a:r>
              <a:rPr lang="zh-CN" altLang="en-US" dirty="0" smtClean="0">
                <a:ea typeface="ＭＳ Ｐゴシック" charset="0"/>
                <a:cs typeface="+mj-cs"/>
              </a:rPr>
              <a:t>讨论：公平性</a:t>
            </a:r>
            <a:endParaRPr lang="en-US" dirty="0">
              <a:ea typeface="ＭＳ Ｐゴシック" charset="0"/>
              <a:cs typeface="+mj-cs"/>
            </a:endParaRPr>
          </a:p>
        </p:txBody>
      </p:sp>
      <p:sp>
        <p:nvSpPr>
          <p:cNvPr id="80899" name="Rectangle 3"/>
          <p:cNvSpPr>
            <a:spLocks noGrp="1" noChangeArrowheads="1"/>
          </p:cNvSpPr>
          <p:nvPr>
            <p:ph type="body" sz="half" idx="1"/>
          </p:nvPr>
        </p:nvSpPr>
        <p:spPr>
          <a:xfrm>
            <a:off x="469900" y="1219200"/>
            <a:ext cx="3810000" cy="4648200"/>
          </a:xfrm>
        </p:spPr>
        <p:txBody>
          <a:bodyPr/>
          <a:lstStyle/>
          <a:p>
            <a:pPr>
              <a:buFont typeface="Wingdings" panose="05000000000000000000" pitchFamily="2" charset="2"/>
              <a:buNone/>
            </a:pPr>
            <a:r>
              <a:rPr lang="zh-CN" altLang="en-US" i="1" smtClean="0">
                <a:solidFill>
                  <a:srgbClr val="000099"/>
                </a:solidFill>
              </a:rPr>
              <a:t>公平与</a:t>
            </a:r>
            <a:r>
              <a:rPr lang="en-US" altLang="zh-CN" i="1" smtClean="0">
                <a:solidFill>
                  <a:srgbClr val="000099"/>
                </a:solidFill>
              </a:rPr>
              <a:t>UDP</a:t>
            </a:r>
          </a:p>
          <a:p>
            <a:r>
              <a:rPr lang="zh-CN" altLang="en-US" smtClean="0"/>
              <a:t>多媒体应用经常不使用</a:t>
            </a:r>
            <a:r>
              <a:rPr lang="en-US" altLang="zh-CN" smtClean="0"/>
              <a:t>TCP</a:t>
            </a:r>
          </a:p>
          <a:p>
            <a:pPr lvl="1"/>
            <a:r>
              <a:rPr lang="zh-CN" altLang="en-US" smtClean="0"/>
              <a:t>不希望数据率受限于拥塞窗口</a:t>
            </a:r>
            <a:endParaRPr lang="en-US" altLang="zh-CN" smtClean="0"/>
          </a:p>
          <a:p>
            <a:r>
              <a:rPr lang="zh-CN" altLang="en-US" smtClean="0"/>
              <a:t>使用</a:t>
            </a:r>
            <a:r>
              <a:rPr lang="en-US" altLang="zh-CN" smtClean="0"/>
              <a:t>UDP:</a:t>
            </a:r>
          </a:p>
          <a:p>
            <a:pPr lvl="1"/>
            <a:r>
              <a:rPr lang="zh-CN" altLang="en-US" smtClean="0"/>
              <a:t>以定常数率传输音视频流量，容忍丢包</a:t>
            </a:r>
            <a:endParaRPr lang="en-US" altLang="zh-CN" smtClean="0"/>
          </a:p>
          <a:p>
            <a:endParaRPr lang="zh-CN" altLang="en-US" smtClean="0"/>
          </a:p>
        </p:txBody>
      </p:sp>
      <p:sp>
        <p:nvSpPr>
          <p:cNvPr id="80900" name="Rectangle 4"/>
          <p:cNvSpPr>
            <a:spLocks noGrp="1" noChangeArrowheads="1"/>
          </p:cNvSpPr>
          <p:nvPr>
            <p:ph type="body" sz="half" idx="2"/>
          </p:nvPr>
        </p:nvSpPr>
        <p:spPr>
          <a:xfrm>
            <a:off x="4398963" y="1206500"/>
            <a:ext cx="4578350" cy="4648200"/>
          </a:xfrm>
        </p:spPr>
        <p:txBody>
          <a:bodyPr/>
          <a:lstStyle/>
          <a:p>
            <a:pPr>
              <a:lnSpc>
                <a:spcPct val="90000"/>
              </a:lnSpc>
              <a:buFont typeface="Wingdings" panose="05000000000000000000" pitchFamily="2" charset="2"/>
              <a:buNone/>
            </a:pPr>
            <a:r>
              <a:rPr lang="zh-CN" altLang="en-US" i="1" smtClean="0">
                <a:solidFill>
                  <a:srgbClr val="000099"/>
                </a:solidFill>
              </a:rPr>
              <a:t>公平与并行</a:t>
            </a:r>
            <a:r>
              <a:rPr lang="en-US" altLang="zh-CN" i="1" smtClean="0">
                <a:solidFill>
                  <a:srgbClr val="000099"/>
                </a:solidFill>
              </a:rPr>
              <a:t>TCP</a:t>
            </a:r>
            <a:r>
              <a:rPr lang="zh-CN" altLang="en-US" i="1" smtClean="0">
                <a:solidFill>
                  <a:srgbClr val="000099"/>
                </a:solidFill>
              </a:rPr>
              <a:t>链接</a:t>
            </a:r>
            <a:endParaRPr lang="en-US" altLang="zh-CN" i="1" smtClean="0">
              <a:solidFill>
                <a:srgbClr val="000099"/>
              </a:solidFill>
            </a:endParaRPr>
          </a:p>
          <a:p>
            <a:pPr>
              <a:lnSpc>
                <a:spcPct val="90000"/>
              </a:lnSpc>
            </a:pPr>
            <a:r>
              <a:rPr lang="zh-CN" altLang="en-US" smtClean="0"/>
              <a:t>应用可以建立多条并行</a:t>
            </a:r>
            <a:r>
              <a:rPr lang="en-US" altLang="zh-CN" smtClean="0"/>
              <a:t>TCP</a:t>
            </a:r>
            <a:r>
              <a:rPr lang="zh-CN" altLang="en-US" smtClean="0"/>
              <a:t>链路连接两台主机</a:t>
            </a:r>
            <a:endParaRPr lang="en-US" altLang="zh-CN" smtClean="0"/>
          </a:p>
          <a:p>
            <a:pPr>
              <a:lnSpc>
                <a:spcPct val="90000"/>
              </a:lnSpc>
            </a:pPr>
            <a:r>
              <a:rPr lang="en-US" altLang="zh-CN" smtClean="0"/>
              <a:t>Web</a:t>
            </a:r>
            <a:r>
              <a:rPr lang="zh-CN" altLang="en-US" smtClean="0"/>
              <a:t>浏览器采取此策略</a:t>
            </a:r>
            <a:endParaRPr lang="en-US" altLang="zh-CN" smtClean="0"/>
          </a:p>
          <a:p>
            <a:pPr>
              <a:lnSpc>
                <a:spcPct val="90000"/>
              </a:lnSpc>
            </a:pPr>
            <a:r>
              <a:rPr lang="zh-CN" altLang="en-US" smtClean="0"/>
              <a:t>例如</a:t>
            </a:r>
            <a:r>
              <a:rPr lang="en-US" altLang="zh-CN" smtClean="0"/>
              <a:t>, </a:t>
            </a:r>
            <a:r>
              <a:rPr lang="zh-CN" altLang="en-US" smtClean="0"/>
              <a:t>已有</a:t>
            </a:r>
            <a:r>
              <a:rPr lang="en-US" altLang="zh-CN" smtClean="0"/>
              <a:t>10</a:t>
            </a:r>
            <a:r>
              <a:rPr lang="zh-CN" altLang="en-US" smtClean="0"/>
              <a:t>条链接共享链路数据率</a:t>
            </a:r>
            <a:r>
              <a:rPr lang="en-US" altLang="zh-CN" smtClean="0"/>
              <a:t>R:</a:t>
            </a:r>
          </a:p>
          <a:p>
            <a:pPr lvl="1">
              <a:lnSpc>
                <a:spcPct val="90000"/>
              </a:lnSpc>
            </a:pPr>
            <a:r>
              <a:rPr lang="zh-CN" altLang="en-US" sz="2000" smtClean="0"/>
              <a:t>新应用建立</a:t>
            </a:r>
            <a:r>
              <a:rPr lang="en-US" altLang="zh-CN" sz="2000" smtClean="0"/>
              <a:t>1</a:t>
            </a:r>
            <a:r>
              <a:rPr lang="zh-CN" altLang="en-US" sz="2000" smtClean="0"/>
              <a:t>条</a:t>
            </a:r>
            <a:r>
              <a:rPr lang="en-US" altLang="zh-CN" sz="2000" smtClean="0"/>
              <a:t>TCP</a:t>
            </a:r>
            <a:r>
              <a:rPr lang="zh-CN" altLang="en-US" sz="2000" smtClean="0"/>
              <a:t>链接</a:t>
            </a:r>
            <a:r>
              <a:rPr lang="en-US" altLang="zh-CN" sz="2000" smtClean="0"/>
              <a:t>, </a:t>
            </a:r>
            <a:r>
              <a:rPr lang="zh-CN" altLang="en-US" sz="2000" smtClean="0"/>
              <a:t>获得数据率</a:t>
            </a:r>
            <a:r>
              <a:rPr lang="en-US" altLang="zh-CN" sz="2000" smtClean="0"/>
              <a:t>R/11</a:t>
            </a:r>
          </a:p>
          <a:p>
            <a:pPr lvl="1">
              <a:lnSpc>
                <a:spcPct val="90000"/>
              </a:lnSpc>
            </a:pPr>
            <a:r>
              <a:rPr lang="zh-CN" altLang="en-US" sz="2000" smtClean="0"/>
              <a:t>新应用建立</a:t>
            </a:r>
            <a:r>
              <a:rPr lang="en-US" altLang="zh-CN" sz="2000" smtClean="0"/>
              <a:t>10</a:t>
            </a:r>
            <a:r>
              <a:rPr lang="zh-CN" altLang="en-US" sz="2000" smtClean="0"/>
              <a:t>条</a:t>
            </a:r>
            <a:r>
              <a:rPr lang="en-US" altLang="zh-CN" sz="2000" smtClean="0"/>
              <a:t>TCP</a:t>
            </a:r>
            <a:r>
              <a:rPr lang="zh-CN" altLang="en-US" sz="2000" smtClean="0"/>
              <a:t>链接</a:t>
            </a:r>
            <a:r>
              <a:rPr lang="en-US" altLang="zh-CN" sz="2000" smtClean="0"/>
              <a:t>, </a:t>
            </a:r>
            <a:r>
              <a:rPr lang="zh-CN" altLang="en-US" sz="2000" smtClean="0"/>
              <a:t>获得数据率</a:t>
            </a:r>
            <a:r>
              <a:rPr lang="en-US" altLang="zh-CN" sz="2000" smtClean="0"/>
              <a:t>R/2</a:t>
            </a:r>
          </a:p>
          <a:p>
            <a:pPr>
              <a:lnSpc>
                <a:spcPct val="90000"/>
              </a:lnSpc>
            </a:pPr>
            <a:endParaRPr lang="en-US" altLang="zh-CN" sz="2000" smtClean="0"/>
          </a:p>
          <a:p>
            <a:pPr>
              <a:lnSpc>
                <a:spcPct val="90000"/>
              </a:lnSpc>
            </a:pPr>
            <a:endParaRPr lang="zh-CN" altLang="en-US"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62046C14-D516-4A1A-B824-3806C23901AF}"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53</a:t>
            </a:fld>
            <a:r>
              <a:rPr kumimoji="0" lang="en-US" altLang="zh-CN" sz="1000" smtClean="0">
                <a:latin typeface="Arial" panose="020B0604020202020204" pitchFamily="34" charset="0"/>
                <a:ea typeface="宋体" panose="02010600030101010101" pitchFamily="2" charset="-122"/>
              </a:rPr>
              <a:t>-</a:t>
            </a:r>
          </a:p>
        </p:txBody>
      </p:sp>
      <p:sp>
        <p:nvSpPr>
          <p:cNvPr id="81923" name="Rectangle 2"/>
          <p:cNvSpPr>
            <a:spLocks noGrp="1" noChangeArrowheads="1"/>
          </p:cNvSpPr>
          <p:nvPr>
            <p:ph type="title"/>
          </p:nvPr>
        </p:nvSpPr>
        <p:spPr/>
        <p:txBody>
          <a:bodyPr/>
          <a:lstStyle/>
          <a:p>
            <a:pPr eaLnBrk="1" hangingPunct="1"/>
            <a:r>
              <a:rPr lang="zh-CN" altLang="en-US" sz="3200" smtClean="0"/>
              <a:t>提纲</a:t>
            </a:r>
          </a:p>
        </p:txBody>
      </p:sp>
      <p:sp>
        <p:nvSpPr>
          <p:cNvPr id="5124" name="Rectangle 3"/>
          <p:cNvSpPr>
            <a:spLocks noGrp="1" noChangeArrowheads="1"/>
          </p:cNvSpPr>
          <p:nvPr>
            <p:ph type="body" idx="1"/>
          </p:nvPr>
        </p:nvSpPr>
        <p:spPr/>
        <p:txBody>
          <a:bodyPr>
            <a:normAutofit/>
          </a:bodyPr>
          <a:lstStyle/>
          <a:p>
            <a:pPr eaLnBrk="1" hangingPunct="1">
              <a:defRPr/>
            </a:pPr>
            <a:r>
              <a:rPr lang="zh-CN" altLang="en-US" dirty="0" smtClean="0"/>
              <a:t>引言</a:t>
            </a:r>
            <a:endParaRPr lang="en-US" altLang="zh-CN" dirty="0" smtClean="0"/>
          </a:p>
          <a:p>
            <a:pPr lvl="1" eaLnBrk="1" hangingPunct="1">
              <a:defRPr/>
            </a:pPr>
            <a:r>
              <a:rPr lang="zh-CN" altLang="en-US" dirty="0" smtClean="0"/>
              <a:t>核心问题</a:t>
            </a:r>
            <a:r>
              <a:rPr lang="en-US" altLang="zh-CN" dirty="0" smtClean="0"/>
              <a:t>: </a:t>
            </a:r>
            <a:r>
              <a:rPr lang="zh-CN" altLang="en-US" dirty="0" smtClean="0"/>
              <a:t>分配资源</a:t>
            </a:r>
          </a:p>
          <a:p>
            <a:pPr eaLnBrk="1" hangingPunct="1">
              <a:defRPr/>
            </a:pPr>
            <a:r>
              <a:rPr lang="zh-CN" altLang="en-US" dirty="0" smtClean="0"/>
              <a:t>资源分配</a:t>
            </a:r>
            <a:endParaRPr lang="en-US" altLang="zh-CN" dirty="0" smtClean="0"/>
          </a:p>
          <a:p>
            <a:pPr eaLnBrk="1" hangingPunct="1">
              <a:defRPr/>
            </a:pPr>
            <a:r>
              <a:rPr lang="zh-CN" altLang="en-US" dirty="0" smtClean="0"/>
              <a:t>拥塞控制 </a:t>
            </a:r>
          </a:p>
          <a:p>
            <a:pPr eaLnBrk="1" hangingPunct="1">
              <a:defRPr/>
            </a:pPr>
            <a:r>
              <a:rPr lang="zh-CN" altLang="en-US" dirty="0" smtClean="0"/>
              <a:t>拥塞避免机制</a:t>
            </a:r>
            <a:endParaRPr lang="en-US" altLang="zh-CN" dirty="0" smtClean="0"/>
          </a:p>
          <a:p>
            <a:pPr lvl="1" eaLnBrk="1" hangingPunct="1">
              <a:defRPr/>
            </a:pPr>
            <a:r>
              <a:rPr lang="en-US" altLang="zh-CN" dirty="0" err="1" smtClean="0"/>
              <a:t>DECbit</a:t>
            </a:r>
            <a:endParaRPr lang="en-US" altLang="zh-CN" dirty="0" smtClean="0"/>
          </a:p>
          <a:p>
            <a:pPr lvl="1" eaLnBrk="1" hangingPunct="1">
              <a:defRPr/>
            </a:pPr>
            <a:r>
              <a:rPr lang="zh-CN" altLang="en-US" dirty="0" smtClean="0"/>
              <a:t>随机早期检测</a:t>
            </a:r>
            <a:r>
              <a:rPr lang="en-US" altLang="zh-CN" dirty="0" smtClean="0"/>
              <a:t>(RED)</a:t>
            </a:r>
          </a:p>
          <a:p>
            <a:pPr lvl="1" eaLnBrk="1" hangingPunct="1">
              <a:defRPr/>
            </a:pPr>
            <a:r>
              <a:rPr lang="zh-CN" altLang="en-US" dirty="0" smtClean="0"/>
              <a:t>基于源的拥塞避免</a:t>
            </a:r>
          </a:p>
          <a:p>
            <a:pPr eaLnBrk="1" hangingPunct="1">
              <a:defRPr/>
            </a:pPr>
            <a:r>
              <a:rPr lang="zh-CN" altLang="en-US" dirty="0" smtClean="0"/>
              <a:t>总结</a:t>
            </a:r>
            <a:endParaRPr lang="en-US" altLang="zh-CN" dirty="0" smtClean="0"/>
          </a:p>
        </p:txBody>
      </p:sp>
      <p:sp>
        <p:nvSpPr>
          <p:cNvPr id="81925" name="AutoShape 4"/>
          <p:cNvSpPr>
            <a:spLocks noChangeArrowheads="1"/>
          </p:cNvSpPr>
          <p:nvPr/>
        </p:nvSpPr>
        <p:spPr bwMode="auto">
          <a:xfrm>
            <a:off x="0" y="3303588"/>
            <a:ext cx="468313" cy="485775"/>
          </a:xfrm>
          <a:prstGeom prst="rightArrow">
            <a:avLst>
              <a:gd name="adj1" fmla="val 50000"/>
              <a:gd name="adj2" fmla="val 25000"/>
            </a:avLst>
          </a:prstGeom>
          <a:solidFill>
            <a:srgbClr val="7E9C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3143250" y="3357563"/>
            <a:ext cx="2143125" cy="2500312"/>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endParaRPr lang="zh-CN" altLang="en-US"/>
          </a:p>
        </p:txBody>
      </p:sp>
      <p:sp>
        <p:nvSpPr>
          <p:cNvPr id="24" name="矩形 23"/>
          <p:cNvSpPr/>
          <p:nvPr/>
        </p:nvSpPr>
        <p:spPr>
          <a:xfrm>
            <a:off x="3143250" y="3357563"/>
            <a:ext cx="714375" cy="2500312"/>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defRPr/>
            </a:pPr>
            <a:endParaRPr lang="zh-CN" altLang="en-US"/>
          </a:p>
        </p:txBody>
      </p:sp>
      <p:sp>
        <p:nvSpPr>
          <p:cNvPr id="82948" name="Rectangle 2"/>
          <p:cNvSpPr>
            <a:spLocks noGrp="1" noChangeArrowheads="1"/>
          </p:cNvSpPr>
          <p:nvPr>
            <p:ph type="title"/>
          </p:nvPr>
        </p:nvSpPr>
        <p:spPr/>
        <p:txBody>
          <a:bodyPr/>
          <a:lstStyle/>
          <a:p>
            <a:pPr eaLnBrk="1" hangingPunct="1"/>
            <a:r>
              <a:rPr lang="zh-CN" altLang="en-US" smtClean="0"/>
              <a:t>拥塞控制和避免</a:t>
            </a:r>
            <a:endParaRPr lang="en-US" altLang="zh-CN" smtClean="0"/>
          </a:p>
        </p:txBody>
      </p:sp>
      <p:sp>
        <p:nvSpPr>
          <p:cNvPr id="82949" name="Rectangle 3"/>
          <p:cNvSpPr>
            <a:spLocks noGrp="1" noChangeArrowheads="1"/>
          </p:cNvSpPr>
          <p:nvPr>
            <p:ph type="body" idx="1"/>
          </p:nvPr>
        </p:nvSpPr>
        <p:spPr>
          <a:xfrm>
            <a:off x="428625" y="1125538"/>
            <a:ext cx="8715375" cy="5327650"/>
          </a:xfrm>
        </p:spPr>
        <p:txBody>
          <a:bodyPr/>
          <a:lstStyle/>
          <a:p>
            <a:pPr eaLnBrk="1" hangingPunct="1"/>
            <a:r>
              <a:rPr lang="zh-CN" altLang="en-US" sz="2400" smtClean="0"/>
              <a:t>增加路由器的缓存无法避免拥塞</a:t>
            </a:r>
            <a:endParaRPr lang="en-US" altLang="zh-CN" sz="2400" smtClean="0"/>
          </a:p>
          <a:p>
            <a:pPr eaLnBrk="1" hangingPunct="1"/>
            <a:r>
              <a:rPr lang="zh-CN" altLang="en-US" sz="2400" smtClean="0"/>
              <a:t>避免拥塞的方式</a:t>
            </a:r>
            <a:endParaRPr lang="en-US" altLang="zh-CN" sz="2400" smtClean="0"/>
          </a:p>
          <a:p>
            <a:pPr lvl="1" eaLnBrk="1" hangingPunct="1"/>
            <a:r>
              <a:rPr lang="zh-CN" altLang="en-US" sz="2000" smtClean="0"/>
              <a:t>源端减少负载</a:t>
            </a:r>
            <a:r>
              <a:rPr lang="en-US" altLang="zh-CN" sz="2000" smtClean="0"/>
              <a:t> – </a:t>
            </a:r>
            <a:r>
              <a:rPr lang="zh-CN" altLang="en-US" sz="2000" smtClean="0"/>
              <a:t>短期</a:t>
            </a:r>
            <a:endParaRPr lang="en-US" altLang="zh-CN" sz="2000" smtClean="0"/>
          </a:p>
          <a:p>
            <a:pPr lvl="1" eaLnBrk="1" hangingPunct="1"/>
            <a:r>
              <a:rPr lang="zh-CN" altLang="en-US" sz="2000" smtClean="0"/>
              <a:t>流量工程</a:t>
            </a:r>
            <a:r>
              <a:rPr lang="en-US" altLang="zh-CN" sz="2000" smtClean="0"/>
              <a:t> – </a:t>
            </a:r>
            <a:r>
              <a:rPr lang="zh-CN" altLang="en-US" sz="2000" smtClean="0"/>
              <a:t>中长期</a:t>
            </a:r>
            <a:endParaRPr lang="en-US" altLang="zh-CN" sz="2000" smtClean="0"/>
          </a:p>
          <a:p>
            <a:pPr lvl="1" eaLnBrk="1" hangingPunct="1"/>
            <a:r>
              <a:rPr lang="zh-CN" altLang="en-US" sz="2000" smtClean="0"/>
              <a:t>不断增加链路的容量</a:t>
            </a:r>
            <a:r>
              <a:rPr lang="en-US" altLang="zh-CN" sz="2000" smtClean="0"/>
              <a:t> – </a:t>
            </a:r>
            <a:r>
              <a:rPr lang="zh-CN" altLang="en-US" sz="2000" smtClean="0"/>
              <a:t>长期</a:t>
            </a:r>
            <a:endParaRPr lang="en-US" altLang="zh-CN" sz="2000" smtClean="0"/>
          </a:p>
        </p:txBody>
      </p:sp>
      <p:grpSp>
        <p:nvGrpSpPr>
          <p:cNvPr id="82950" name="Group 4"/>
          <p:cNvGrpSpPr>
            <a:grpSpLocks/>
          </p:cNvGrpSpPr>
          <p:nvPr/>
        </p:nvGrpSpPr>
        <p:grpSpPr bwMode="auto">
          <a:xfrm>
            <a:off x="2713038" y="3357563"/>
            <a:ext cx="4294187" cy="2706687"/>
            <a:chOff x="-1" y="0"/>
            <a:chExt cx="2615" cy="1638"/>
          </a:xfrm>
        </p:grpSpPr>
        <p:sp>
          <p:nvSpPr>
            <p:cNvPr id="82955" name="Line 5"/>
            <p:cNvSpPr>
              <a:spLocks noChangeShapeType="1"/>
            </p:cNvSpPr>
            <p:nvPr/>
          </p:nvSpPr>
          <p:spPr bwMode="auto">
            <a:xfrm flipH="1" flipV="1">
              <a:off x="246" y="200"/>
              <a:ext cx="0" cy="1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sp>
          <p:nvSpPr>
            <p:cNvPr id="82956" name="Line 6"/>
            <p:cNvSpPr>
              <a:spLocks noChangeShapeType="1"/>
            </p:cNvSpPr>
            <p:nvPr/>
          </p:nvSpPr>
          <p:spPr bwMode="auto">
            <a:xfrm>
              <a:off x="246" y="1400"/>
              <a:ext cx="196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sp>
          <p:nvSpPr>
            <p:cNvPr id="82957" name="未知"/>
            <p:cNvSpPr>
              <a:spLocks/>
            </p:cNvSpPr>
            <p:nvPr/>
          </p:nvSpPr>
          <p:spPr bwMode="auto">
            <a:xfrm>
              <a:off x="246" y="296"/>
              <a:ext cx="1584" cy="1116"/>
            </a:xfrm>
            <a:custGeom>
              <a:avLst/>
              <a:gdLst>
                <a:gd name="T0" fmla="*/ 0 w 1584"/>
                <a:gd name="T1" fmla="*/ 273 h 1212"/>
                <a:gd name="T2" fmla="*/ 0 w 1584"/>
                <a:gd name="T3" fmla="*/ 265 h 1212"/>
                <a:gd name="T4" fmla="*/ 96 w 1584"/>
                <a:gd name="T5" fmla="*/ 173 h 1212"/>
                <a:gd name="T6" fmla="*/ 240 w 1584"/>
                <a:gd name="T7" fmla="*/ 110 h 1212"/>
                <a:gd name="T8" fmla="*/ 480 w 1584"/>
                <a:gd name="T9" fmla="*/ 43 h 1212"/>
                <a:gd name="T10" fmla="*/ 816 w 1584"/>
                <a:gd name="T11" fmla="*/ 11 h 1212"/>
                <a:gd name="T12" fmla="*/ 1104 w 1584"/>
                <a:gd name="T13" fmla="*/ 0 h 1212"/>
                <a:gd name="T14" fmla="*/ 1344 w 1584"/>
                <a:gd name="T15" fmla="*/ 0 h 1212"/>
                <a:gd name="T16" fmla="*/ 1392 w 1584"/>
                <a:gd name="T17" fmla="*/ 110 h 1212"/>
                <a:gd name="T18" fmla="*/ 1488 w 1584"/>
                <a:gd name="T19" fmla="*/ 228 h 1212"/>
                <a:gd name="T20" fmla="*/ 1536 w 1584"/>
                <a:gd name="T21" fmla="*/ 262 h 1212"/>
                <a:gd name="T22" fmla="*/ 1584 w 1584"/>
                <a:gd name="T23" fmla="*/ 272 h 12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84"/>
                <a:gd name="T37" fmla="*/ 0 h 1212"/>
                <a:gd name="T38" fmla="*/ 1584 w 1584"/>
                <a:gd name="T39" fmla="*/ 1212 h 12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84" h="1212">
                  <a:moveTo>
                    <a:pt x="0" y="1212"/>
                  </a:moveTo>
                  <a:cubicBezTo>
                    <a:pt x="0" y="1198"/>
                    <a:pt x="0" y="1184"/>
                    <a:pt x="0" y="1170"/>
                  </a:cubicBezTo>
                  <a:lnTo>
                    <a:pt x="96" y="768"/>
                  </a:lnTo>
                  <a:lnTo>
                    <a:pt x="240" y="480"/>
                  </a:lnTo>
                  <a:lnTo>
                    <a:pt x="480" y="192"/>
                  </a:lnTo>
                  <a:lnTo>
                    <a:pt x="816" y="48"/>
                  </a:lnTo>
                  <a:lnTo>
                    <a:pt x="1104" y="0"/>
                  </a:lnTo>
                  <a:lnTo>
                    <a:pt x="1344" y="0"/>
                  </a:lnTo>
                  <a:lnTo>
                    <a:pt x="1392" y="480"/>
                  </a:lnTo>
                  <a:lnTo>
                    <a:pt x="1488" y="1008"/>
                  </a:lnTo>
                  <a:lnTo>
                    <a:pt x="1536" y="1152"/>
                  </a:lnTo>
                  <a:lnTo>
                    <a:pt x="1584" y="1200"/>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p>
              <a:endParaRPr lang="zh-CN" altLang="en-US"/>
            </a:p>
          </p:txBody>
        </p:sp>
        <p:sp>
          <p:nvSpPr>
            <p:cNvPr id="82958" name="Line 8"/>
            <p:cNvSpPr>
              <a:spLocks noChangeShapeType="1"/>
            </p:cNvSpPr>
            <p:nvPr/>
          </p:nvSpPr>
          <p:spPr bwMode="auto">
            <a:xfrm>
              <a:off x="1590" y="200"/>
              <a:ext cx="0" cy="129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sp>
          <p:nvSpPr>
            <p:cNvPr id="82959" name="Line 9"/>
            <p:cNvSpPr>
              <a:spLocks noChangeShapeType="1"/>
            </p:cNvSpPr>
            <p:nvPr/>
          </p:nvSpPr>
          <p:spPr bwMode="auto">
            <a:xfrm>
              <a:off x="726" y="200"/>
              <a:ext cx="0" cy="129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sp>
          <p:nvSpPr>
            <p:cNvPr id="82960" name="Line 10"/>
            <p:cNvSpPr>
              <a:spLocks noChangeShapeType="1"/>
            </p:cNvSpPr>
            <p:nvPr/>
          </p:nvSpPr>
          <p:spPr bwMode="auto">
            <a:xfrm>
              <a:off x="726" y="296"/>
              <a:ext cx="864"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sp>
          <p:nvSpPr>
            <p:cNvPr id="82961" name="Text Box 11"/>
            <p:cNvSpPr txBox="1">
              <a:spLocks noChangeArrowheads="1"/>
            </p:cNvSpPr>
            <p:nvPr/>
          </p:nvSpPr>
          <p:spPr bwMode="auto">
            <a:xfrm>
              <a:off x="1741" y="1400"/>
              <a:ext cx="455"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a:spcBef>
                  <a:spcPct val="0"/>
                </a:spcBef>
                <a:buClrTx/>
                <a:buSzTx/>
                <a:buFontTx/>
                <a:buNone/>
              </a:pPr>
              <a:r>
                <a:rPr kumimoji="0" lang="en-US" altLang="zh-CN" sz="2000">
                  <a:latin typeface="Arial" panose="020B0604020202020204" pitchFamily="34" charset="0"/>
                  <a:ea typeface="宋体" panose="02010600030101010101" pitchFamily="2" charset="-122"/>
                </a:rPr>
                <a:t>Load</a:t>
              </a:r>
            </a:p>
          </p:txBody>
        </p:sp>
        <p:sp>
          <p:nvSpPr>
            <p:cNvPr id="82962" name="Text Box 12"/>
            <p:cNvSpPr txBox="1">
              <a:spLocks noChangeArrowheads="1"/>
            </p:cNvSpPr>
            <p:nvPr/>
          </p:nvSpPr>
          <p:spPr bwMode="auto">
            <a:xfrm rot="-5400000">
              <a:off x="-168" y="210"/>
              <a:ext cx="57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a:spcBef>
                  <a:spcPct val="0"/>
                </a:spcBef>
                <a:buClrTx/>
                <a:buSzTx/>
                <a:buFontTx/>
                <a:buNone/>
              </a:pPr>
              <a:r>
                <a:rPr kumimoji="0" lang="zh-CN" altLang="en-US" sz="2000">
                  <a:latin typeface="Arial" panose="020B0604020202020204" pitchFamily="34" charset="0"/>
                  <a:ea typeface="宋体" panose="02010600030101010101" pitchFamily="2" charset="-122"/>
                </a:rPr>
                <a:t>吞吐量</a:t>
              </a:r>
              <a:endParaRPr kumimoji="0" lang="en-US" altLang="zh-CN" sz="2000">
                <a:latin typeface="Arial" panose="020B0604020202020204" pitchFamily="34" charset="0"/>
                <a:ea typeface="宋体" panose="02010600030101010101" pitchFamily="2" charset="-122"/>
              </a:endParaRPr>
            </a:p>
          </p:txBody>
        </p:sp>
        <p:sp>
          <p:nvSpPr>
            <p:cNvPr id="82963" name="Text Box 13"/>
            <p:cNvSpPr txBox="1">
              <a:spLocks noChangeArrowheads="1"/>
            </p:cNvSpPr>
            <p:nvPr/>
          </p:nvSpPr>
          <p:spPr bwMode="auto">
            <a:xfrm>
              <a:off x="465" y="0"/>
              <a:ext cx="446"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a:spcBef>
                  <a:spcPct val="0"/>
                </a:spcBef>
                <a:buClrTx/>
                <a:buSzTx/>
                <a:buFontTx/>
                <a:buNone/>
              </a:pPr>
              <a:r>
                <a:rPr kumimoji="0" lang="en-US" altLang="zh-CN" sz="2000">
                  <a:latin typeface="Arial" panose="020B0604020202020204" pitchFamily="34" charset="0"/>
                  <a:ea typeface="宋体" panose="02010600030101010101" pitchFamily="2" charset="-122"/>
                </a:rPr>
                <a:t>knee</a:t>
              </a:r>
            </a:p>
          </p:txBody>
        </p:sp>
        <p:sp>
          <p:nvSpPr>
            <p:cNvPr id="82964" name="Text Box 14"/>
            <p:cNvSpPr txBox="1">
              <a:spLocks noChangeArrowheads="1"/>
            </p:cNvSpPr>
            <p:nvPr/>
          </p:nvSpPr>
          <p:spPr bwMode="auto">
            <a:xfrm>
              <a:off x="1429" y="0"/>
              <a:ext cx="342"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a:spcBef>
                  <a:spcPct val="0"/>
                </a:spcBef>
                <a:buClrTx/>
                <a:buSzTx/>
                <a:buFontTx/>
                <a:buNone/>
              </a:pPr>
              <a:r>
                <a:rPr kumimoji="0" lang="en-US" altLang="zh-CN" sz="2000">
                  <a:latin typeface="Arial" panose="020B0604020202020204" pitchFamily="34" charset="0"/>
                  <a:ea typeface="宋体" panose="02010600030101010101" pitchFamily="2" charset="-122"/>
                </a:rPr>
                <a:t>cliff</a:t>
              </a:r>
            </a:p>
          </p:txBody>
        </p:sp>
        <p:sp>
          <p:nvSpPr>
            <p:cNvPr id="82965" name="Text Box 15"/>
            <p:cNvSpPr txBox="1">
              <a:spLocks noChangeArrowheads="1"/>
            </p:cNvSpPr>
            <p:nvPr/>
          </p:nvSpPr>
          <p:spPr bwMode="auto">
            <a:xfrm>
              <a:off x="1878" y="711"/>
              <a:ext cx="736"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ctr">
                <a:spcBef>
                  <a:spcPct val="0"/>
                </a:spcBef>
                <a:buClrTx/>
                <a:buSzTx/>
                <a:buFontTx/>
                <a:buNone/>
              </a:pPr>
              <a:r>
                <a:rPr kumimoji="0" lang="zh-CN" altLang="en-US" sz="2000" dirty="0">
                  <a:solidFill>
                    <a:srgbClr val="FF0000"/>
                  </a:solidFill>
                  <a:latin typeface="Arial" panose="020B0604020202020204" pitchFamily="34" charset="0"/>
                  <a:ea typeface="宋体" panose="02010600030101010101" pitchFamily="2" charset="-122"/>
                </a:rPr>
                <a:t>拥塞崩溃</a:t>
              </a:r>
              <a:endParaRPr kumimoji="0" lang="en-US" altLang="zh-CN" sz="2000" dirty="0">
                <a:solidFill>
                  <a:srgbClr val="FF0000"/>
                </a:solidFill>
                <a:latin typeface="Arial" panose="020B0604020202020204" pitchFamily="34" charset="0"/>
                <a:ea typeface="宋体" panose="02010600030101010101" pitchFamily="2" charset="-122"/>
              </a:endParaRPr>
            </a:p>
          </p:txBody>
        </p:sp>
        <p:sp>
          <p:nvSpPr>
            <p:cNvPr id="82966" name="Line 16"/>
            <p:cNvSpPr>
              <a:spLocks noChangeShapeType="1"/>
            </p:cNvSpPr>
            <p:nvPr/>
          </p:nvSpPr>
          <p:spPr bwMode="auto">
            <a:xfrm flipH="1">
              <a:off x="1815" y="976"/>
              <a:ext cx="384" cy="37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grpSp>
      <p:sp>
        <p:nvSpPr>
          <p:cNvPr id="21" name="TextBox 20"/>
          <p:cNvSpPr txBox="1">
            <a:spLocks noChangeArrowheads="1"/>
          </p:cNvSpPr>
          <p:nvPr/>
        </p:nvSpPr>
        <p:spPr bwMode="auto">
          <a:xfrm>
            <a:off x="4314825" y="6072188"/>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800" b="1">
                <a:solidFill>
                  <a:srgbClr val="0000FF"/>
                </a:solidFill>
                <a:latin typeface="Arial" panose="020B0604020202020204" pitchFamily="34" charset="0"/>
                <a:ea typeface="宋体" panose="02010600030101010101" pitchFamily="2" charset="-122"/>
              </a:rPr>
              <a:t>拥塞控制</a:t>
            </a:r>
          </a:p>
        </p:txBody>
      </p:sp>
      <p:cxnSp>
        <p:nvCxnSpPr>
          <p:cNvPr id="23" name="直接箭头连接符 22"/>
          <p:cNvCxnSpPr/>
          <p:nvPr/>
        </p:nvCxnSpPr>
        <p:spPr>
          <a:xfrm rot="16200000" flipV="1">
            <a:off x="4458493" y="5672932"/>
            <a:ext cx="512763" cy="28575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25" name="TextBox 24"/>
          <p:cNvSpPr txBox="1">
            <a:spLocks noChangeArrowheads="1"/>
          </p:cNvSpPr>
          <p:nvPr/>
        </p:nvSpPr>
        <p:spPr bwMode="auto">
          <a:xfrm>
            <a:off x="2528888" y="6072188"/>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800" b="1">
                <a:solidFill>
                  <a:srgbClr val="FF6600"/>
                </a:solidFill>
                <a:latin typeface="Arial" panose="020B0604020202020204" pitchFamily="34" charset="0"/>
                <a:ea typeface="宋体" panose="02010600030101010101" pitchFamily="2" charset="-122"/>
              </a:rPr>
              <a:t>拥塞避免</a:t>
            </a:r>
          </a:p>
        </p:txBody>
      </p:sp>
      <p:cxnSp>
        <p:nvCxnSpPr>
          <p:cNvPr id="26" name="直接箭头连接符 25"/>
          <p:cNvCxnSpPr/>
          <p:nvPr/>
        </p:nvCxnSpPr>
        <p:spPr>
          <a:xfrm rot="5400000" flipH="1" flipV="1">
            <a:off x="2994026" y="5649912"/>
            <a:ext cx="512762" cy="214313"/>
          </a:xfrm>
          <a:prstGeom prst="straightConnector1">
            <a:avLst/>
          </a:prstGeom>
          <a:ln>
            <a:solidFill>
              <a:srgbClr val="FF6600"/>
            </a:solidFill>
            <a:tailEnd type="arrow"/>
          </a:ln>
        </p:spPr>
        <p:style>
          <a:lnRef idx="3">
            <a:schemeClr val="accent4"/>
          </a:lnRef>
          <a:fillRef idx="0">
            <a:schemeClr val="accent4"/>
          </a:fillRef>
          <a:effectRef idx="2">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linds(horizontal)">
                                      <p:cBhvr>
                                        <p:cTn id="10" dur="500"/>
                                        <p:tgtEl>
                                          <p:spTgt spid="2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linds(horizontal)">
                                      <p:cBhvr>
                                        <p:cTn id="13" dur="500"/>
                                        <p:tgtEl>
                                          <p:spTgt spid="2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linds(horizontal)">
                                      <p:cBhvr>
                                        <p:cTn id="18" dur="500"/>
                                        <p:tgtEl>
                                          <p:spTgt spid="24"/>
                                        </p:tgtEl>
                                      </p:cBhvr>
                                    </p:animEffect>
                                  </p:childTnLst>
                                </p:cTn>
                              </p:par>
                              <p:par>
                                <p:cTn id="19" presetID="3" presetClass="entr" presetSubtype="1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linds(horizontal)">
                                      <p:cBhvr>
                                        <p:cTn id="21" dur="500"/>
                                        <p:tgtEl>
                                          <p:spTgt spid="2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blinds(horizontal)">
                                      <p:cBhvr>
                                        <p:cTn id="2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4" grpId="0" animBg="1"/>
      <p:bldP spid="21" grpId="0"/>
      <p:bldP spid="2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Rectangle 2"/>
          <p:cNvSpPr>
            <a:spLocks noGrp="1" noChangeArrowheads="1"/>
          </p:cNvSpPr>
          <p:nvPr>
            <p:ph type="title"/>
          </p:nvPr>
        </p:nvSpPr>
        <p:spPr>
          <a:xfrm>
            <a:off x="414338" y="144463"/>
            <a:ext cx="7991475" cy="950912"/>
          </a:xfrm>
        </p:spPr>
        <p:txBody>
          <a:bodyPr/>
          <a:lstStyle/>
          <a:p>
            <a:pPr>
              <a:defRPr/>
            </a:pPr>
            <a:r>
              <a:rPr lang="zh-CN" altLang="en-US" sz="3600" dirty="0" smtClean="0">
                <a:ea typeface="ＭＳ Ｐゴシック" charset="0"/>
                <a:cs typeface="+mj-cs"/>
              </a:rPr>
              <a:t>拥塞避免</a:t>
            </a:r>
            <a:r>
              <a:rPr lang="en-US" altLang="zh-CN" sz="3600" dirty="0" smtClean="0">
                <a:ea typeface="ＭＳ Ｐゴシック" charset="0"/>
                <a:cs typeface="+mj-cs"/>
              </a:rPr>
              <a:t>: </a:t>
            </a:r>
            <a:r>
              <a:rPr lang="en-US" altLang="zh-CN" sz="3600" dirty="0" err="1" smtClean="0">
                <a:ea typeface="ＭＳ Ｐゴシック" charset="0"/>
                <a:cs typeface="+mj-cs"/>
              </a:rPr>
              <a:t>DECbit</a:t>
            </a:r>
            <a:endParaRPr lang="en-US" sz="3600" dirty="0">
              <a:ea typeface="ＭＳ Ｐゴシック" charset="0"/>
              <a:cs typeface="+mj-cs"/>
            </a:endParaRPr>
          </a:p>
        </p:txBody>
      </p:sp>
      <p:sp>
        <p:nvSpPr>
          <p:cNvPr id="99334" name="Rectangle 3"/>
          <p:cNvSpPr>
            <a:spLocks noGrp="1" noChangeArrowheads="1"/>
          </p:cNvSpPr>
          <p:nvPr>
            <p:ph type="body" sz="half" idx="1"/>
          </p:nvPr>
        </p:nvSpPr>
        <p:spPr>
          <a:xfrm>
            <a:off x="107950" y="3876675"/>
            <a:ext cx="5040313" cy="2792413"/>
          </a:xfrm>
        </p:spPr>
        <p:txBody>
          <a:bodyPr>
            <a:normAutofit fontScale="70000" lnSpcReduction="20000"/>
          </a:bodyPr>
          <a:lstStyle/>
          <a:p>
            <a:pPr>
              <a:defRPr/>
            </a:pPr>
            <a:r>
              <a:rPr lang="en-US" altLang="zh-CN" dirty="0" err="1" smtClean="0"/>
              <a:t>DECbit</a:t>
            </a:r>
            <a:r>
              <a:rPr lang="en-US" altLang="zh-CN" dirty="0" smtClean="0"/>
              <a:t> </a:t>
            </a:r>
            <a:r>
              <a:rPr lang="zh-CN" altLang="en-US" dirty="0" smtClean="0">
                <a:latin typeface="+mn-ea"/>
              </a:rPr>
              <a:t>用于数字网络体系结构</a:t>
            </a:r>
            <a:r>
              <a:rPr lang="en-US" altLang="zh-CN" dirty="0" smtClean="0">
                <a:latin typeface="+mn-ea"/>
              </a:rPr>
              <a:t>(DNA)</a:t>
            </a:r>
            <a:r>
              <a:rPr lang="zh-CN" altLang="en-US" dirty="0" smtClean="0">
                <a:latin typeface="+mn-ea"/>
              </a:rPr>
              <a:t>，使用面向连接的传输层协议的一个无连接网络</a:t>
            </a:r>
            <a:endParaRPr lang="en-US" altLang="zh-CN" dirty="0" smtClean="0">
              <a:latin typeface="+mn-ea"/>
            </a:endParaRPr>
          </a:p>
          <a:p>
            <a:pPr>
              <a:defRPr/>
            </a:pPr>
            <a:r>
              <a:rPr lang="zh-CN" altLang="en-US" dirty="0" smtClean="0"/>
              <a:t>路由器监视当前负载，在拥塞将发生时通过设置流经分组的</a:t>
            </a:r>
            <a:r>
              <a:rPr lang="en-US" altLang="zh-CN" dirty="0" err="1" smtClean="0"/>
              <a:t>DECbit</a:t>
            </a:r>
            <a:r>
              <a:rPr lang="zh-CN" altLang="en-US" dirty="0" smtClean="0"/>
              <a:t>通知端节点</a:t>
            </a:r>
            <a:endParaRPr lang="en-US" altLang="zh-CN" dirty="0" smtClean="0"/>
          </a:p>
          <a:p>
            <a:pPr>
              <a:defRPr/>
            </a:pPr>
            <a:r>
              <a:rPr lang="zh-CN" altLang="en-US" dirty="0" smtClean="0"/>
              <a:t>目标主机将</a:t>
            </a:r>
            <a:r>
              <a:rPr lang="en-US" altLang="zh-CN" dirty="0" err="1" smtClean="0"/>
              <a:t>DECbit</a:t>
            </a:r>
            <a:r>
              <a:rPr lang="zh-CN" altLang="en-US" dirty="0" smtClean="0"/>
              <a:t>复制到传回源端的</a:t>
            </a:r>
            <a:r>
              <a:rPr lang="en-US" altLang="zh-CN" dirty="0" smtClean="0"/>
              <a:t>ACK</a:t>
            </a:r>
          </a:p>
          <a:p>
            <a:pPr>
              <a:defRPr/>
            </a:pPr>
            <a:r>
              <a:rPr lang="zh-CN" altLang="en-US" dirty="0" smtClean="0"/>
              <a:t>源主机根据收到的设置了</a:t>
            </a:r>
            <a:r>
              <a:rPr lang="en-US" altLang="zh-CN" dirty="0" err="1" smtClean="0"/>
              <a:t>DECbit</a:t>
            </a:r>
            <a:r>
              <a:rPr lang="zh-CN" altLang="en-US" dirty="0" smtClean="0"/>
              <a:t>位的</a:t>
            </a:r>
            <a:r>
              <a:rPr lang="en-US" altLang="zh-CN" dirty="0" smtClean="0"/>
              <a:t>ACK,</a:t>
            </a:r>
            <a:r>
              <a:rPr lang="zh-CN" altLang="en-US" dirty="0" smtClean="0"/>
              <a:t>控制发送窗口大小</a:t>
            </a:r>
            <a:endParaRPr lang="en-US" altLang="zh-CN" dirty="0" smtClean="0"/>
          </a:p>
        </p:txBody>
      </p:sp>
      <p:grpSp>
        <p:nvGrpSpPr>
          <p:cNvPr id="83972" name="Group 11"/>
          <p:cNvGrpSpPr>
            <a:grpSpLocks/>
          </p:cNvGrpSpPr>
          <p:nvPr/>
        </p:nvGrpSpPr>
        <p:grpSpPr bwMode="auto">
          <a:xfrm>
            <a:off x="5111750" y="2728913"/>
            <a:ext cx="950913" cy="365125"/>
            <a:chOff x="4410" y="1365"/>
            <a:chExt cx="663" cy="224"/>
          </a:xfrm>
        </p:grpSpPr>
        <p:sp>
          <p:nvSpPr>
            <p:cNvPr id="84056" name="Rectangle 12"/>
            <p:cNvSpPr>
              <a:spLocks noChangeArrowheads="1"/>
            </p:cNvSpPr>
            <p:nvPr/>
          </p:nvSpPr>
          <p:spPr bwMode="auto">
            <a:xfrm>
              <a:off x="4410" y="1500"/>
              <a:ext cx="495" cy="87"/>
            </a:xfrm>
            <a:prstGeom prst="rect">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84057" name="AutoShape 13"/>
            <p:cNvSpPr>
              <a:spLocks noChangeArrowheads="1"/>
            </p:cNvSpPr>
            <p:nvPr/>
          </p:nvSpPr>
          <p:spPr bwMode="auto">
            <a:xfrm>
              <a:off x="4410" y="1368"/>
              <a:ext cx="663" cy="135"/>
            </a:xfrm>
            <a:prstGeom prst="parallelogram">
              <a:avLst>
                <a:gd name="adj" fmla="val 122778"/>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84058" name="Freeform 14"/>
            <p:cNvSpPr>
              <a:spLocks/>
            </p:cNvSpPr>
            <p:nvPr/>
          </p:nvSpPr>
          <p:spPr bwMode="auto">
            <a:xfrm>
              <a:off x="4904" y="1365"/>
              <a:ext cx="169" cy="224"/>
            </a:xfrm>
            <a:custGeom>
              <a:avLst/>
              <a:gdLst>
                <a:gd name="T0" fmla="*/ 0 w 169"/>
                <a:gd name="T1" fmla="*/ 138 h 224"/>
                <a:gd name="T2" fmla="*/ 0 w 169"/>
                <a:gd name="T3" fmla="*/ 224 h 224"/>
                <a:gd name="T4" fmla="*/ 169 w 169"/>
                <a:gd name="T5" fmla="*/ 77 h 224"/>
                <a:gd name="T6" fmla="*/ 169 w 169"/>
                <a:gd name="T7" fmla="*/ 0 h 224"/>
                <a:gd name="T8" fmla="*/ 0 w 169"/>
                <a:gd name="T9" fmla="*/ 138 h 224"/>
                <a:gd name="T10" fmla="*/ 0 60000 65536"/>
                <a:gd name="T11" fmla="*/ 0 60000 65536"/>
                <a:gd name="T12" fmla="*/ 0 60000 65536"/>
                <a:gd name="T13" fmla="*/ 0 60000 65536"/>
                <a:gd name="T14" fmla="*/ 0 60000 65536"/>
                <a:gd name="T15" fmla="*/ 0 w 169"/>
                <a:gd name="T16" fmla="*/ 0 h 224"/>
                <a:gd name="T17" fmla="*/ 169 w 169"/>
                <a:gd name="T18" fmla="*/ 224 h 224"/>
              </a:gdLst>
              <a:ahLst/>
              <a:cxnLst>
                <a:cxn ang="T10">
                  <a:pos x="T0" y="T1"/>
                </a:cxn>
                <a:cxn ang="T11">
                  <a:pos x="T2" y="T3"/>
                </a:cxn>
                <a:cxn ang="T12">
                  <a:pos x="T4" y="T5"/>
                </a:cxn>
                <a:cxn ang="T13">
                  <a:pos x="T6" y="T7"/>
                </a:cxn>
                <a:cxn ang="T14">
                  <a:pos x="T8" y="T9"/>
                </a:cxn>
              </a:cxnLst>
              <a:rect l="T15" t="T16" r="T17" b="T18"/>
              <a:pathLst>
                <a:path w="169" h="224">
                  <a:moveTo>
                    <a:pt x="0" y="138"/>
                  </a:moveTo>
                  <a:lnTo>
                    <a:pt x="0" y="224"/>
                  </a:lnTo>
                  <a:lnTo>
                    <a:pt x="169" y="77"/>
                  </a:lnTo>
                  <a:lnTo>
                    <a:pt x="169" y="0"/>
                  </a:lnTo>
                  <a:lnTo>
                    <a:pt x="0" y="138"/>
                  </a:lnTo>
                  <a:close/>
                </a:path>
              </a:pathLst>
            </a:custGeom>
            <a:solidFill>
              <a:srgbClr val="BBE0E3"/>
            </a:solidFill>
            <a:ln w="6350" cmpd="sng">
              <a:solidFill>
                <a:srgbClr val="000000"/>
              </a:solidFill>
              <a:round/>
              <a:headEnd/>
              <a:tailEnd/>
            </a:ln>
          </p:spPr>
          <p:txBody>
            <a:bodyPr/>
            <a:lstStyle/>
            <a:p>
              <a:endParaRPr lang="zh-CN" altLang="en-US"/>
            </a:p>
          </p:txBody>
        </p:sp>
        <p:sp>
          <p:nvSpPr>
            <p:cNvPr id="84059" name="Freeform 15"/>
            <p:cNvSpPr>
              <a:spLocks/>
            </p:cNvSpPr>
            <p:nvPr/>
          </p:nvSpPr>
          <p:spPr bwMode="auto">
            <a:xfrm>
              <a:off x="4475" y="1395"/>
              <a:ext cx="506" cy="80"/>
            </a:xfrm>
            <a:custGeom>
              <a:avLst/>
              <a:gdLst>
                <a:gd name="T0" fmla="*/ 0 w 280"/>
                <a:gd name="T1" fmla="*/ 3688 h 63"/>
                <a:gd name="T2" fmla="*/ 868488 w 280"/>
                <a:gd name="T3" fmla="*/ 3587 h 63"/>
                <a:gd name="T4" fmla="*/ 5125560 w 280"/>
                <a:gd name="T5" fmla="*/ 0 h 63"/>
                <a:gd name="T6" fmla="*/ 6543881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4060" name="Freeform 16"/>
            <p:cNvSpPr>
              <a:spLocks/>
            </p:cNvSpPr>
            <p:nvPr/>
          </p:nvSpPr>
          <p:spPr bwMode="auto">
            <a:xfrm>
              <a:off x="4593" y="1391"/>
              <a:ext cx="293" cy="93"/>
            </a:xfrm>
            <a:custGeom>
              <a:avLst/>
              <a:gdLst>
                <a:gd name="T0" fmla="*/ 0 w 293"/>
                <a:gd name="T1" fmla="*/ 0 h 93"/>
                <a:gd name="T2" fmla="*/ 67 w 293"/>
                <a:gd name="T3" fmla="*/ 1 h 93"/>
                <a:gd name="T4" fmla="*/ 195 w 293"/>
                <a:gd name="T5" fmla="*/ 93 h 93"/>
                <a:gd name="T6" fmla="*/ 293 w 293"/>
                <a:gd name="T7" fmla="*/ 93 h 93"/>
                <a:gd name="T8" fmla="*/ 0 60000 65536"/>
                <a:gd name="T9" fmla="*/ 0 60000 65536"/>
                <a:gd name="T10" fmla="*/ 0 60000 65536"/>
                <a:gd name="T11" fmla="*/ 0 60000 65536"/>
                <a:gd name="T12" fmla="*/ 0 w 293"/>
                <a:gd name="T13" fmla="*/ 0 h 93"/>
                <a:gd name="T14" fmla="*/ 293 w 293"/>
                <a:gd name="T15" fmla="*/ 93 h 93"/>
              </a:gdLst>
              <a:ahLst/>
              <a:cxnLst>
                <a:cxn ang="T8">
                  <a:pos x="T0" y="T1"/>
                </a:cxn>
                <a:cxn ang="T9">
                  <a:pos x="T2" y="T3"/>
                </a:cxn>
                <a:cxn ang="T10">
                  <a:pos x="T4" y="T5"/>
                </a:cxn>
                <a:cxn ang="T11">
                  <a:pos x="T6" y="T7"/>
                </a:cxn>
              </a:cxnLst>
              <a:rect l="T12" t="T13" r="T14" b="T15"/>
              <a:pathLst>
                <a:path w="293" h="93">
                  <a:moveTo>
                    <a:pt x="0" y="0"/>
                  </a:moveTo>
                  <a:lnTo>
                    <a:pt x="67" y="1"/>
                  </a:lnTo>
                  <a:lnTo>
                    <a:pt x="195" y="93"/>
                  </a:lnTo>
                  <a:lnTo>
                    <a:pt x="293" y="93"/>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3973" name="Group 17"/>
          <p:cNvGrpSpPr>
            <a:grpSpLocks/>
          </p:cNvGrpSpPr>
          <p:nvPr/>
        </p:nvGrpSpPr>
        <p:grpSpPr bwMode="auto">
          <a:xfrm>
            <a:off x="3254375" y="2755900"/>
            <a:ext cx="950913" cy="365125"/>
            <a:chOff x="4410" y="1365"/>
            <a:chExt cx="663" cy="224"/>
          </a:xfrm>
        </p:grpSpPr>
        <p:sp>
          <p:nvSpPr>
            <p:cNvPr id="84051" name="Rectangle 18"/>
            <p:cNvSpPr>
              <a:spLocks noChangeArrowheads="1"/>
            </p:cNvSpPr>
            <p:nvPr/>
          </p:nvSpPr>
          <p:spPr bwMode="auto">
            <a:xfrm>
              <a:off x="4410" y="1500"/>
              <a:ext cx="495" cy="87"/>
            </a:xfrm>
            <a:prstGeom prst="rect">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84052" name="AutoShape 19"/>
            <p:cNvSpPr>
              <a:spLocks noChangeArrowheads="1"/>
            </p:cNvSpPr>
            <p:nvPr/>
          </p:nvSpPr>
          <p:spPr bwMode="auto">
            <a:xfrm>
              <a:off x="4410" y="1368"/>
              <a:ext cx="663" cy="135"/>
            </a:xfrm>
            <a:prstGeom prst="parallelogram">
              <a:avLst>
                <a:gd name="adj" fmla="val 122778"/>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84053" name="Freeform 20"/>
            <p:cNvSpPr>
              <a:spLocks/>
            </p:cNvSpPr>
            <p:nvPr/>
          </p:nvSpPr>
          <p:spPr bwMode="auto">
            <a:xfrm>
              <a:off x="4904" y="1365"/>
              <a:ext cx="169" cy="224"/>
            </a:xfrm>
            <a:custGeom>
              <a:avLst/>
              <a:gdLst>
                <a:gd name="T0" fmla="*/ 0 w 169"/>
                <a:gd name="T1" fmla="*/ 138 h 224"/>
                <a:gd name="T2" fmla="*/ 0 w 169"/>
                <a:gd name="T3" fmla="*/ 224 h 224"/>
                <a:gd name="T4" fmla="*/ 169 w 169"/>
                <a:gd name="T5" fmla="*/ 77 h 224"/>
                <a:gd name="T6" fmla="*/ 169 w 169"/>
                <a:gd name="T7" fmla="*/ 0 h 224"/>
                <a:gd name="T8" fmla="*/ 0 w 169"/>
                <a:gd name="T9" fmla="*/ 138 h 224"/>
                <a:gd name="T10" fmla="*/ 0 60000 65536"/>
                <a:gd name="T11" fmla="*/ 0 60000 65536"/>
                <a:gd name="T12" fmla="*/ 0 60000 65536"/>
                <a:gd name="T13" fmla="*/ 0 60000 65536"/>
                <a:gd name="T14" fmla="*/ 0 60000 65536"/>
                <a:gd name="T15" fmla="*/ 0 w 169"/>
                <a:gd name="T16" fmla="*/ 0 h 224"/>
                <a:gd name="T17" fmla="*/ 169 w 169"/>
                <a:gd name="T18" fmla="*/ 224 h 224"/>
              </a:gdLst>
              <a:ahLst/>
              <a:cxnLst>
                <a:cxn ang="T10">
                  <a:pos x="T0" y="T1"/>
                </a:cxn>
                <a:cxn ang="T11">
                  <a:pos x="T2" y="T3"/>
                </a:cxn>
                <a:cxn ang="T12">
                  <a:pos x="T4" y="T5"/>
                </a:cxn>
                <a:cxn ang="T13">
                  <a:pos x="T6" y="T7"/>
                </a:cxn>
                <a:cxn ang="T14">
                  <a:pos x="T8" y="T9"/>
                </a:cxn>
              </a:cxnLst>
              <a:rect l="T15" t="T16" r="T17" b="T18"/>
              <a:pathLst>
                <a:path w="169" h="224">
                  <a:moveTo>
                    <a:pt x="0" y="138"/>
                  </a:moveTo>
                  <a:lnTo>
                    <a:pt x="0" y="224"/>
                  </a:lnTo>
                  <a:lnTo>
                    <a:pt x="169" y="77"/>
                  </a:lnTo>
                  <a:lnTo>
                    <a:pt x="169" y="0"/>
                  </a:lnTo>
                  <a:lnTo>
                    <a:pt x="0" y="138"/>
                  </a:lnTo>
                  <a:close/>
                </a:path>
              </a:pathLst>
            </a:custGeom>
            <a:solidFill>
              <a:srgbClr val="BBE0E3"/>
            </a:solidFill>
            <a:ln w="6350" cmpd="sng">
              <a:solidFill>
                <a:srgbClr val="000000"/>
              </a:solidFill>
              <a:round/>
              <a:headEnd/>
              <a:tailEnd/>
            </a:ln>
          </p:spPr>
          <p:txBody>
            <a:bodyPr/>
            <a:lstStyle/>
            <a:p>
              <a:endParaRPr lang="zh-CN" altLang="en-US"/>
            </a:p>
          </p:txBody>
        </p:sp>
        <p:sp>
          <p:nvSpPr>
            <p:cNvPr id="84054" name="Freeform 21"/>
            <p:cNvSpPr>
              <a:spLocks/>
            </p:cNvSpPr>
            <p:nvPr/>
          </p:nvSpPr>
          <p:spPr bwMode="auto">
            <a:xfrm>
              <a:off x="4475" y="1395"/>
              <a:ext cx="506" cy="80"/>
            </a:xfrm>
            <a:custGeom>
              <a:avLst/>
              <a:gdLst>
                <a:gd name="T0" fmla="*/ 0 w 280"/>
                <a:gd name="T1" fmla="*/ 3688 h 63"/>
                <a:gd name="T2" fmla="*/ 868488 w 280"/>
                <a:gd name="T3" fmla="*/ 3587 h 63"/>
                <a:gd name="T4" fmla="*/ 5125560 w 280"/>
                <a:gd name="T5" fmla="*/ 0 h 63"/>
                <a:gd name="T6" fmla="*/ 6543881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4055" name="Freeform 22"/>
            <p:cNvSpPr>
              <a:spLocks/>
            </p:cNvSpPr>
            <p:nvPr/>
          </p:nvSpPr>
          <p:spPr bwMode="auto">
            <a:xfrm>
              <a:off x="4593" y="1391"/>
              <a:ext cx="293" cy="93"/>
            </a:xfrm>
            <a:custGeom>
              <a:avLst/>
              <a:gdLst>
                <a:gd name="T0" fmla="*/ 0 w 293"/>
                <a:gd name="T1" fmla="*/ 0 h 93"/>
                <a:gd name="T2" fmla="*/ 67 w 293"/>
                <a:gd name="T3" fmla="*/ 1 h 93"/>
                <a:gd name="T4" fmla="*/ 195 w 293"/>
                <a:gd name="T5" fmla="*/ 93 h 93"/>
                <a:gd name="T6" fmla="*/ 293 w 293"/>
                <a:gd name="T7" fmla="*/ 93 h 93"/>
                <a:gd name="T8" fmla="*/ 0 60000 65536"/>
                <a:gd name="T9" fmla="*/ 0 60000 65536"/>
                <a:gd name="T10" fmla="*/ 0 60000 65536"/>
                <a:gd name="T11" fmla="*/ 0 60000 65536"/>
                <a:gd name="T12" fmla="*/ 0 w 293"/>
                <a:gd name="T13" fmla="*/ 0 h 93"/>
                <a:gd name="T14" fmla="*/ 293 w 293"/>
                <a:gd name="T15" fmla="*/ 93 h 93"/>
              </a:gdLst>
              <a:ahLst/>
              <a:cxnLst>
                <a:cxn ang="T8">
                  <a:pos x="T0" y="T1"/>
                </a:cxn>
                <a:cxn ang="T9">
                  <a:pos x="T2" y="T3"/>
                </a:cxn>
                <a:cxn ang="T10">
                  <a:pos x="T4" y="T5"/>
                </a:cxn>
                <a:cxn ang="T11">
                  <a:pos x="T6" y="T7"/>
                </a:cxn>
              </a:cxnLst>
              <a:rect l="T12" t="T13" r="T14" b="T15"/>
              <a:pathLst>
                <a:path w="293" h="93">
                  <a:moveTo>
                    <a:pt x="0" y="0"/>
                  </a:moveTo>
                  <a:lnTo>
                    <a:pt x="67" y="1"/>
                  </a:lnTo>
                  <a:lnTo>
                    <a:pt x="195" y="93"/>
                  </a:lnTo>
                  <a:lnTo>
                    <a:pt x="293" y="93"/>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83974" name="Freeform 24"/>
          <p:cNvSpPr>
            <a:spLocks/>
          </p:cNvSpPr>
          <p:nvPr/>
        </p:nvSpPr>
        <p:spPr bwMode="auto">
          <a:xfrm>
            <a:off x="1128713" y="1658938"/>
            <a:ext cx="360362" cy="1403350"/>
          </a:xfrm>
          <a:custGeom>
            <a:avLst/>
            <a:gdLst>
              <a:gd name="T0" fmla="*/ 0 w 354"/>
              <a:gd name="T1" fmla="*/ 2147483646 h 1200"/>
              <a:gd name="T2" fmla="*/ 2147483646 w 354"/>
              <a:gd name="T3" fmla="*/ 0 h 1200"/>
              <a:gd name="T4" fmla="*/ 2147483646 w 354"/>
              <a:gd name="T5" fmla="*/ 2147483646 h 1200"/>
              <a:gd name="T6" fmla="*/ 2147483646 w 354"/>
              <a:gd name="T7" fmla="*/ 2147483646 h 1200"/>
              <a:gd name="T8" fmla="*/ 0 w 354"/>
              <a:gd name="T9" fmla="*/ 2147483646 h 1200"/>
              <a:gd name="T10" fmla="*/ 0 60000 65536"/>
              <a:gd name="T11" fmla="*/ 0 60000 65536"/>
              <a:gd name="T12" fmla="*/ 0 60000 65536"/>
              <a:gd name="T13" fmla="*/ 0 60000 65536"/>
              <a:gd name="T14" fmla="*/ 0 60000 65536"/>
              <a:gd name="T15" fmla="*/ 0 w 354"/>
              <a:gd name="T16" fmla="*/ 0 h 1200"/>
              <a:gd name="T17" fmla="*/ 354 w 354"/>
              <a:gd name="T18" fmla="*/ 1200 h 1200"/>
            </a:gdLst>
            <a:ahLst/>
            <a:cxnLst>
              <a:cxn ang="T10">
                <a:pos x="T0" y="T1"/>
              </a:cxn>
              <a:cxn ang="T11">
                <a:pos x="T2" y="T3"/>
              </a:cxn>
              <a:cxn ang="T12">
                <a:pos x="T4" y="T5"/>
              </a:cxn>
              <a:cxn ang="T13">
                <a:pos x="T6" y="T7"/>
              </a:cxn>
              <a:cxn ang="T14">
                <a:pos x="T8" y="T9"/>
              </a:cxn>
            </a:cxnLst>
            <a:rect l="T15" t="T16" r="T17" b="T18"/>
            <a:pathLst>
              <a:path w="354" h="1200">
                <a:moveTo>
                  <a:pt x="0" y="1194"/>
                </a:moveTo>
                <a:lnTo>
                  <a:pt x="354" y="0"/>
                </a:lnTo>
                <a:lnTo>
                  <a:pt x="342" y="1146"/>
                </a:lnTo>
                <a:lnTo>
                  <a:pt x="180" y="1200"/>
                </a:lnTo>
                <a:lnTo>
                  <a:pt x="0" y="1194"/>
                </a:lnTo>
                <a:close/>
              </a:path>
            </a:pathLst>
          </a:custGeom>
          <a:gradFill rotWithShape="1">
            <a:gsLst>
              <a:gs pos="0">
                <a:schemeClr val="bg1"/>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75" name="Rectangle 23"/>
          <p:cNvSpPr>
            <a:spLocks noChangeArrowheads="1"/>
          </p:cNvSpPr>
          <p:nvPr/>
        </p:nvSpPr>
        <p:spPr bwMode="auto">
          <a:xfrm>
            <a:off x="1509713" y="1639888"/>
            <a:ext cx="771525" cy="129857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2400">
              <a:latin typeface="Times New Roman" panose="02020603050405020304" pitchFamily="18" charset="0"/>
              <a:ea typeface="宋体" panose="02010600030101010101" pitchFamily="2" charset="-122"/>
              <a:cs typeface="Arial" panose="020B0604020202020204" pitchFamily="34" charset="0"/>
            </a:endParaRPr>
          </a:p>
        </p:txBody>
      </p:sp>
      <p:grpSp>
        <p:nvGrpSpPr>
          <p:cNvPr id="83976" name="Group 26"/>
          <p:cNvGrpSpPr>
            <a:grpSpLocks/>
          </p:cNvGrpSpPr>
          <p:nvPr/>
        </p:nvGrpSpPr>
        <p:grpSpPr bwMode="auto">
          <a:xfrm>
            <a:off x="1477963" y="1700213"/>
            <a:ext cx="755650" cy="1285875"/>
            <a:chOff x="3681" y="2704"/>
            <a:chExt cx="807" cy="941"/>
          </a:xfrm>
        </p:grpSpPr>
        <p:sp>
          <p:nvSpPr>
            <p:cNvPr id="84046" name="Rectangle 24"/>
            <p:cNvSpPr>
              <a:spLocks noChangeArrowheads="1"/>
            </p:cNvSpPr>
            <p:nvPr/>
          </p:nvSpPr>
          <p:spPr bwMode="auto">
            <a:xfrm>
              <a:off x="3681" y="2704"/>
              <a:ext cx="802" cy="941"/>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2400">
                <a:latin typeface="Times New Roman" panose="02020603050405020304" pitchFamily="18" charset="0"/>
                <a:ea typeface="宋体" panose="02010600030101010101" pitchFamily="2" charset="-122"/>
                <a:cs typeface="Arial" panose="020B0604020202020204" pitchFamily="34" charset="0"/>
              </a:endParaRPr>
            </a:p>
          </p:txBody>
        </p:sp>
        <p:sp>
          <p:nvSpPr>
            <p:cNvPr id="84047" name="Line 25"/>
            <p:cNvSpPr>
              <a:spLocks noChangeShapeType="1"/>
            </p:cNvSpPr>
            <p:nvPr/>
          </p:nvSpPr>
          <p:spPr bwMode="auto">
            <a:xfrm>
              <a:off x="3687" y="2877"/>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48" name="Line 27"/>
            <p:cNvSpPr>
              <a:spLocks noChangeShapeType="1"/>
            </p:cNvSpPr>
            <p:nvPr/>
          </p:nvSpPr>
          <p:spPr bwMode="auto">
            <a:xfrm>
              <a:off x="3692" y="3079"/>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49" name="Line 28"/>
            <p:cNvSpPr>
              <a:spLocks noChangeShapeType="1"/>
            </p:cNvSpPr>
            <p:nvPr/>
          </p:nvSpPr>
          <p:spPr bwMode="auto">
            <a:xfrm>
              <a:off x="3683" y="3274"/>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50" name="Line 29"/>
            <p:cNvSpPr>
              <a:spLocks noChangeShapeType="1"/>
            </p:cNvSpPr>
            <p:nvPr/>
          </p:nvSpPr>
          <p:spPr bwMode="auto">
            <a:xfrm>
              <a:off x="3683" y="3454"/>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3977" name="Freeform 34"/>
          <p:cNvSpPr>
            <a:spLocks/>
          </p:cNvSpPr>
          <p:nvPr/>
        </p:nvSpPr>
        <p:spPr bwMode="auto">
          <a:xfrm>
            <a:off x="7599363" y="1590675"/>
            <a:ext cx="347662" cy="1514475"/>
          </a:xfrm>
          <a:custGeom>
            <a:avLst/>
            <a:gdLst>
              <a:gd name="T0" fmla="*/ 2147483646 w 219"/>
              <a:gd name="T1" fmla="*/ 2147483646 h 954"/>
              <a:gd name="T2" fmla="*/ 0 w 219"/>
              <a:gd name="T3" fmla="*/ 0 h 954"/>
              <a:gd name="T4" fmla="*/ 2147483646 w 219"/>
              <a:gd name="T5" fmla="*/ 2147483646 h 954"/>
              <a:gd name="T6" fmla="*/ 2147483646 w 219"/>
              <a:gd name="T7" fmla="*/ 2147483646 h 954"/>
              <a:gd name="T8" fmla="*/ 2147483646 w 219"/>
              <a:gd name="T9" fmla="*/ 2147483646 h 954"/>
              <a:gd name="T10" fmla="*/ 0 60000 65536"/>
              <a:gd name="T11" fmla="*/ 0 60000 65536"/>
              <a:gd name="T12" fmla="*/ 0 60000 65536"/>
              <a:gd name="T13" fmla="*/ 0 60000 65536"/>
              <a:gd name="T14" fmla="*/ 0 60000 65536"/>
              <a:gd name="T15" fmla="*/ 0 w 219"/>
              <a:gd name="T16" fmla="*/ 0 h 954"/>
              <a:gd name="T17" fmla="*/ 219 w 219"/>
              <a:gd name="T18" fmla="*/ 954 h 954"/>
            </a:gdLst>
            <a:ahLst/>
            <a:cxnLst>
              <a:cxn ang="T10">
                <a:pos x="T0" y="T1"/>
              </a:cxn>
              <a:cxn ang="T11">
                <a:pos x="T2" y="T3"/>
              </a:cxn>
              <a:cxn ang="T12">
                <a:pos x="T4" y="T5"/>
              </a:cxn>
              <a:cxn ang="T13">
                <a:pos x="T6" y="T7"/>
              </a:cxn>
              <a:cxn ang="T14">
                <a:pos x="T8" y="T9"/>
              </a:cxn>
            </a:cxnLst>
            <a:rect l="T15" t="T16" r="T17" b="T18"/>
            <a:pathLst>
              <a:path w="219" h="954">
                <a:moveTo>
                  <a:pt x="198" y="762"/>
                </a:moveTo>
                <a:lnTo>
                  <a:pt x="0" y="0"/>
                </a:lnTo>
                <a:lnTo>
                  <a:pt x="8" y="844"/>
                </a:lnTo>
                <a:lnTo>
                  <a:pt x="219" y="954"/>
                </a:lnTo>
                <a:lnTo>
                  <a:pt x="198" y="762"/>
                </a:lnTo>
                <a:close/>
              </a:path>
            </a:pathLst>
          </a:custGeom>
          <a:gradFill rotWithShape="1">
            <a:gsLst>
              <a:gs pos="0">
                <a:schemeClr val="bg1"/>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78" name="Rectangle 23"/>
          <p:cNvSpPr>
            <a:spLocks noChangeArrowheads="1"/>
          </p:cNvSpPr>
          <p:nvPr/>
        </p:nvSpPr>
        <p:spPr bwMode="auto">
          <a:xfrm>
            <a:off x="6843713" y="1627188"/>
            <a:ext cx="771525" cy="129857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2400">
              <a:latin typeface="Times New Roman" panose="02020603050405020304" pitchFamily="18" charset="0"/>
              <a:ea typeface="宋体" panose="02010600030101010101" pitchFamily="2" charset="-122"/>
              <a:cs typeface="Arial" panose="020B0604020202020204" pitchFamily="34" charset="0"/>
            </a:endParaRPr>
          </a:p>
        </p:txBody>
      </p:sp>
      <p:grpSp>
        <p:nvGrpSpPr>
          <p:cNvPr id="83979" name="Group 36"/>
          <p:cNvGrpSpPr>
            <a:grpSpLocks/>
          </p:cNvGrpSpPr>
          <p:nvPr/>
        </p:nvGrpSpPr>
        <p:grpSpPr bwMode="auto">
          <a:xfrm>
            <a:off x="6811963" y="1687513"/>
            <a:ext cx="755650" cy="1285875"/>
            <a:chOff x="3681" y="2704"/>
            <a:chExt cx="807" cy="941"/>
          </a:xfrm>
        </p:grpSpPr>
        <p:sp>
          <p:nvSpPr>
            <p:cNvPr id="84041" name="Rectangle 24"/>
            <p:cNvSpPr>
              <a:spLocks noChangeArrowheads="1"/>
            </p:cNvSpPr>
            <p:nvPr/>
          </p:nvSpPr>
          <p:spPr bwMode="auto">
            <a:xfrm>
              <a:off x="3681" y="2704"/>
              <a:ext cx="802" cy="941"/>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2400">
                <a:latin typeface="Times New Roman" panose="02020603050405020304" pitchFamily="18" charset="0"/>
                <a:ea typeface="宋体" panose="02010600030101010101" pitchFamily="2" charset="-122"/>
                <a:cs typeface="Arial" panose="020B0604020202020204" pitchFamily="34" charset="0"/>
              </a:endParaRPr>
            </a:p>
          </p:txBody>
        </p:sp>
        <p:sp>
          <p:nvSpPr>
            <p:cNvPr id="84042" name="Line 25"/>
            <p:cNvSpPr>
              <a:spLocks noChangeShapeType="1"/>
            </p:cNvSpPr>
            <p:nvPr/>
          </p:nvSpPr>
          <p:spPr bwMode="auto">
            <a:xfrm>
              <a:off x="3687" y="2877"/>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43" name="Line 27"/>
            <p:cNvSpPr>
              <a:spLocks noChangeShapeType="1"/>
            </p:cNvSpPr>
            <p:nvPr/>
          </p:nvSpPr>
          <p:spPr bwMode="auto">
            <a:xfrm>
              <a:off x="3692" y="3079"/>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44" name="Line 28"/>
            <p:cNvSpPr>
              <a:spLocks noChangeShapeType="1"/>
            </p:cNvSpPr>
            <p:nvPr/>
          </p:nvSpPr>
          <p:spPr bwMode="auto">
            <a:xfrm>
              <a:off x="3683" y="3274"/>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45" name="Line 29"/>
            <p:cNvSpPr>
              <a:spLocks noChangeShapeType="1"/>
            </p:cNvSpPr>
            <p:nvPr/>
          </p:nvSpPr>
          <p:spPr bwMode="auto">
            <a:xfrm>
              <a:off x="3683" y="3454"/>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3980" name="Freeform 45"/>
          <p:cNvSpPr>
            <a:spLocks/>
          </p:cNvSpPr>
          <p:nvPr/>
        </p:nvSpPr>
        <p:spPr bwMode="auto">
          <a:xfrm>
            <a:off x="1974850" y="2022475"/>
            <a:ext cx="5080000" cy="777875"/>
          </a:xfrm>
          <a:custGeom>
            <a:avLst/>
            <a:gdLst>
              <a:gd name="T0" fmla="*/ 0 w 3200"/>
              <a:gd name="T1" fmla="*/ 2147483646 h 490"/>
              <a:gd name="T2" fmla="*/ 0 w 3200"/>
              <a:gd name="T3" fmla="*/ 2147483646 h 490"/>
              <a:gd name="T4" fmla="*/ 2147483646 w 3200"/>
              <a:gd name="T5" fmla="*/ 2147483646 h 490"/>
              <a:gd name="T6" fmla="*/ 2147483646 w 3200"/>
              <a:gd name="T7" fmla="*/ 0 h 490"/>
              <a:gd name="T8" fmla="*/ 0 60000 65536"/>
              <a:gd name="T9" fmla="*/ 0 60000 65536"/>
              <a:gd name="T10" fmla="*/ 0 60000 65536"/>
              <a:gd name="T11" fmla="*/ 0 60000 65536"/>
              <a:gd name="T12" fmla="*/ 0 w 3200"/>
              <a:gd name="T13" fmla="*/ 0 h 490"/>
              <a:gd name="T14" fmla="*/ 3200 w 3200"/>
              <a:gd name="T15" fmla="*/ 490 h 490"/>
            </a:gdLst>
            <a:ahLst/>
            <a:cxnLst>
              <a:cxn ang="T8">
                <a:pos x="T0" y="T1"/>
              </a:cxn>
              <a:cxn ang="T9">
                <a:pos x="T2" y="T3"/>
              </a:cxn>
              <a:cxn ang="T10">
                <a:pos x="T4" y="T5"/>
              </a:cxn>
              <a:cxn ang="T11">
                <a:pos x="T6" y="T7"/>
              </a:cxn>
            </a:cxnLst>
            <a:rect l="T12" t="T13" r="T14" b="T15"/>
            <a:pathLst>
              <a:path w="3200" h="490">
                <a:moveTo>
                  <a:pt x="0" y="64"/>
                </a:moveTo>
                <a:lnTo>
                  <a:pt x="0" y="490"/>
                </a:lnTo>
                <a:lnTo>
                  <a:pt x="3200" y="490"/>
                </a:lnTo>
                <a:lnTo>
                  <a:pt x="3200" y="0"/>
                </a:lnTo>
              </a:path>
            </a:pathLst>
          </a:custGeom>
          <a:noFill/>
          <a:ln w="19050" cap="flat" cmpd="sng">
            <a:solidFill>
              <a:srgbClr val="000099"/>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3981" name="Freeform 46"/>
          <p:cNvSpPr>
            <a:spLocks/>
          </p:cNvSpPr>
          <p:nvPr/>
        </p:nvSpPr>
        <p:spPr bwMode="auto">
          <a:xfrm>
            <a:off x="1693863" y="2074863"/>
            <a:ext cx="5581650" cy="969962"/>
          </a:xfrm>
          <a:custGeom>
            <a:avLst/>
            <a:gdLst>
              <a:gd name="T0" fmla="*/ 0 w 3516"/>
              <a:gd name="T1" fmla="*/ 2147483646 h 611"/>
              <a:gd name="T2" fmla="*/ 2147483646 w 3516"/>
              <a:gd name="T3" fmla="*/ 2147483646 h 611"/>
              <a:gd name="T4" fmla="*/ 2147483646 w 3516"/>
              <a:gd name="T5" fmla="*/ 2147483646 h 611"/>
              <a:gd name="T6" fmla="*/ 2147483646 w 3516"/>
              <a:gd name="T7" fmla="*/ 0 h 611"/>
              <a:gd name="T8" fmla="*/ 0 60000 65536"/>
              <a:gd name="T9" fmla="*/ 0 60000 65536"/>
              <a:gd name="T10" fmla="*/ 0 60000 65536"/>
              <a:gd name="T11" fmla="*/ 0 60000 65536"/>
              <a:gd name="T12" fmla="*/ 0 w 3516"/>
              <a:gd name="T13" fmla="*/ 0 h 611"/>
              <a:gd name="T14" fmla="*/ 3516 w 3516"/>
              <a:gd name="T15" fmla="*/ 611 h 611"/>
            </a:gdLst>
            <a:ahLst/>
            <a:cxnLst>
              <a:cxn ang="T8">
                <a:pos x="T0" y="T1"/>
              </a:cxn>
              <a:cxn ang="T9">
                <a:pos x="T2" y="T3"/>
              </a:cxn>
              <a:cxn ang="T10">
                <a:pos x="T4" y="T5"/>
              </a:cxn>
              <a:cxn ang="T11">
                <a:pos x="T6" y="T7"/>
              </a:cxn>
            </a:cxnLst>
            <a:rect l="T12" t="T13" r="T14" b="T15"/>
            <a:pathLst>
              <a:path w="3516" h="611">
                <a:moveTo>
                  <a:pt x="0" y="2"/>
                </a:moveTo>
                <a:lnTo>
                  <a:pt x="3" y="611"/>
                </a:lnTo>
                <a:lnTo>
                  <a:pt x="3516" y="611"/>
                </a:lnTo>
                <a:lnTo>
                  <a:pt x="3516" y="0"/>
                </a:lnTo>
              </a:path>
            </a:pathLst>
          </a:custGeom>
          <a:noFill/>
          <a:ln w="19050" cap="flat" cmpd="sng">
            <a:solidFill>
              <a:srgbClr val="000099"/>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83982" name="Group 61"/>
          <p:cNvGrpSpPr>
            <a:grpSpLocks/>
          </p:cNvGrpSpPr>
          <p:nvPr/>
        </p:nvGrpSpPr>
        <p:grpSpPr bwMode="auto">
          <a:xfrm>
            <a:off x="2530475" y="2314575"/>
            <a:ext cx="712788" cy="534988"/>
            <a:chOff x="1594" y="1479"/>
            <a:chExt cx="449" cy="337"/>
          </a:xfrm>
        </p:grpSpPr>
        <p:sp>
          <p:nvSpPr>
            <p:cNvPr id="84035" name="Rectangle 47"/>
            <p:cNvSpPr>
              <a:spLocks noChangeArrowheads="1"/>
            </p:cNvSpPr>
            <p:nvPr/>
          </p:nvSpPr>
          <p:spPr bwMode="auto">
            <a:xfrm>
              <a:off x="1748" y="1479"/>
              <a:ext cx="56" cy="335"/>
            </a:xfrm>
            <a:prstGeom prst="rect">
              <a:avLst/>
            </a:prstGeom>
            <a:solidFill>
              <a:srgbClr val="CC0000"/>
            </a:solidFill>
            <a:ln w="9525">
              <a:solidFill>
                <a:srgbClr val="CC0000"/>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36" name="Rectangle 48"/>
            <p:cNvSpPr>
              <a:spLocks noChangeArrowheads="1"/>
            </p:cNvSpPr>
            <p:nvPr/>
          </p:nvSpPr>
          <p:spPr bwMode="auto">
            <a:xfrm>
              <a:off x="1670" y="1481"/>
              <a:ext cx="56" cy="33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37" name="Rectangle 49"/>
            <p:cNvSpPr>
              <a:spLocks noChangeArrowheads="1"/>
            </p:cNvSpPr>
            <p:nvPr/>
          </p:nvSpPr>
          <p:spPr bwMode="auto">
            <a:xfrm>
              <a:off x="1594" y="1481"/>
              <a:ext cx="56" cy="33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38" name="Rectangle 50"/>
            <p:cNvSpPr>
              <a:spLocks noChangeArrowheads="1"/>
            </p:cNvSpPr>
            <p:nvPr/>
          </p:nvSpPr>
          <p:spPr bwMode="auto">
            <a:xfrm>
              <a:off x="1987" y="1479"/>
              <a:ext cx="56" cy="335"/>
            </a:xfrm>
            <a:prstGeom prst="rect">
              <a:avLst/>
            </a:prstGeom>
            <a:solidFill>
              <a:srgbClr val="CC0000"/>
            </a:solidFill>
            <a:ln w="9525">
              <a:solidFill>
                <a:srgbClr val="CC0000"/>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39" name="Rectangle 51"/>
            <p:cNvSpPr>
              <a:spLocks noChangeArrowheads="1"/>
            </p:cNvSpPr>
            <p:nvPr/>
          </p:nvSpPr>
          <p:spPr bwMode="auto">
            <a:xfrm>
              <a:off x="1909" y="1481"/>
              <a:ext cx="56" cy="33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40" name="Rectangle 52"/>
            <p:cNvSpPr>
              <a:spLocks noChangeArrowheads="1"/>
            </p:cNvSpPr>
            <p:nvPr/>
          </p:nvSpPr>
          <p:spPr bwMode="auto">
            <a:xfrm>
              <a:off x="1833" y="1481"/>
              <a:ext cx="56" cy="33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grpSp>
      <p:grpSp>
        <p:nvGrpSpPr>
          <p:cNvPr id="83983" name="Group 62"/>
          <p:cNvGrpSpPr>
            <a:grpSpLocks/>
          </p:cNvGrpSpPr>
          <p:nvPr/>
        </p:nvGrpSpPr>
        <p:grpSpPr bwMode="auto">
          <a:xfrm>
            <a:off x="4297363" y="2332038"/>
            <a:ext cx="712787" cy="534987"/>
            <a:chOff x="1594" y="1479"/>
            <a:chExt cx="449" cy="337"/>
          </a:xfrm>
        </p:grpSpPr>
        <p:sp>
          <p:nvSpPr>
            <p:cNvPr id="84029" name="Rectangle 63"/>
            <p:cNvSpPr>
              <a:spLocks noChangeArrowheads="1"/>
            </p:cNvSpPr>
            <p:nvPr/>
          </p:nvSpPr>
          <p:spPr bwMode="auto">
            <a:xfrm>
              <a:off x="1748" y="1479"/>
              <a:ext cx="56" cy="335"/>
            </a:xfrm>
            <a:prstGeom prst="rect">
              <a:avLst/>
            </a:prstGeom>
            <a:solidFill>
              <a:srgbClr val="CC0000"/>
            </a:solidFill>
            <a:ln w="9525">
              <a:solidFill>
                <a:srgbClr val="CC0000"/>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30" name="Rectangle 64"/>
            <p:cNvSpPr>
              <a:spLocks noChangeArrowheads="1"/>
            </p:cNvSpPr>
            <p:nvPr/>
          </p:nvSpPr>
          <p:spPr bwMode="auto">
            <a:xfrm>
              <a:off x="1670" y="1481"/>
              <a:ext cx="56" cy="33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31" name="Rectangle 65"/>
            <p:cNvSpPr>
              <a:spLocks noChangeArrowheads="1"/>
            </p:cNvSpPr>
            <p:nvPr/>
          </p:nvSpPr>
          <p:spPr bwMode="auto">
            <a:xfrm>
              <a:off x="1594" y="1481"/>
              <a:ext cx="56" cy="33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32" name="Rectangle 66"/>
            <p:cNvSpPr>
              <a:spLocks noChangeArrowheads="1"/>
            </p:cNvSpPr>
            <p:nvPr/>
          </p:nvSpPr>
          <p:spPr bwMode="auto">
            <a:xfrm>
              <a:off x="1987" y="1479"/>
              <a:ext cx="56" cy="335"/>
            </a:xfrm>
            <a:prstGeom prst="rect">
              <a:avLst/>
            </a:prstGeom>
            <a:solidFill>
              <a:srgbClr val="CC0000"/>
            </a:solidFill>
            <a:ln w="9525">
              <a:solidFill>
                <a:srgbClr val="CC0000"/>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33" name="Rectangle 67"/>
            <p:cNvSpPr>
              <a:spLocks noChangeArrowheads="1"/>
            </p:cNvSpPr>
            <p:nvPr/>
          </p:nvSpPr>
          <p:spPr bwMode="auto">
            <a:xfrm>
              <a:off x="1909" y="1481"/>
              <a:ext cx="56" cy="33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34" name="Rectangle 68"/>
            <p:cNvSpPr>
              <a:spLocks noChangeArrowheads="1"/>
            </p:cNvSpPr>
            <p:nvPr/>
          </p:nvSpPr>
          <p:spPr bwMode="auto">
            <a:xfrm>
              <a:off x="1833" y="1481"/>
              <a:ext cx="56" cy="33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grpSp>
      <p:grpSp>
        <p:nvGrpSpPr>
          <p:cNvPr id="83984" name="Group 76"/>
          <p:cNvGrpSpPr>
            <a:grpSpLocks/>
          </p:cNvGrpSpPr>
          <p:nvPr/>
        </p:nvGrpSpPr>
        <p:grpSpPr bwMode="auto">
          <a:xfrm>
            <a:off x="6203950" y="2320925"/>
            <a:ext cx="333375" cy="534988"/>
            <a:chOff x="2522" y="956"/>
            <a:chExt cx="210" cy="337"/>
          </a:xfrm>
        </p:grpSpPr>
        <p:sp>
          <p:nvSpPr>
            <p:cNvPr id="84026" name="Rectangle 70"/>
            <p:cNvSpPr>
              <a:spLocks noChangeArrowheads="1"/>
            </p:cNvSpPr>
            <p:nvPr/>
          </p:nvSpPr>
          <p:spPr bwMode="auto">
            <a:xfrm>
              <a:off x="2676" y="956"/>
              <a:ext cx="56" cy="335"/>
            </a:xfrm>
            <a:prstGeom prst="rect">
              <a:avLst/>
            </a:prstGeom>
            <a:solidFill>
              <a:srgbClr val="CC0000"/>
            </a:solidFill>
            <a:ln w="9525">
              <a:solidFill>
                <a:srgbClr val="CC0000"/>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27" name="Rectangle 71"/>
            <p:cNvSpPr>
              <a:spLocks noChangeArrowheads="1"/>
            </p:cNvSpPr>
            <p:nvPr/>
          </p:nvSpPr>
          <p:spPr bwMode="auto">
            <a:xfrm>
              <a:off x="2598" y="958"/>
              <a:ext cx="56" cy="33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28" name="Rectangle 72"/>
            <p:cNvSpPr>
              <a:spLocks noChangeArrowheads="1"/>
            </p:cNvSpPr>
            <p:nvPr/>
          </p:nvSpPr>
          <p:spPr bwMode="auto">
            <a:xfrm>
              <a:off x="2522" y="958"/>
              <a:ext cx="56" cy="33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grpSp>
      <p:sp>
        <p:nvSpPr>
          <p:cNvPr id="83985" name="AutoShape 77"/>
          <p:cNvSpPr>
            <a:spLocks noChangeArrowheads="1"/>
          </p:cNvSpPr>
          <p:nvPr/>
        </p:nvSpPr>
        <p:spPr bwMode="auto">
          <a:xfrm>
            <a:off x="3295650" y="2395538"/>
            <a:ext cx="434975" cy="260350"/>
          </a:xfrm>
          <a:prstGeom prst="rightArrow">
            <a:avLst>
              <a:gd name="adj1" fmla="val 50000"/>
              <a:gd name="adj2" fmla="val 41768"/>
            </a:avLst>
          </a:pr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83986" name="AutoShape 78"/>
          <p:cNvSpPr>
            <a:spLocks noChangeArrowheads="1"/>
          </p:cNvSpPr>
          <p:nvPr/>
        </p:nvSpPr>
        <p:spPr bwMode="auto">
          <a:xfrm>
            <a:off x="5062538" y="2398713"/>
            <a:ext cx="434975" cy="260350"/>
          </a:xfrm>
          <a:prstGeom prst="rightArrow">
            <a:avLst>
              <a:gd name="adj1" fmla="val 50000"/>
              <a:gd name="adj2" fmla="val 41768"/>
            </a:avLst>
          </a:pr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83987" name="AutoShape 97"/>
          <p:cNvSpPr>
            <a:spLocks noChangeArrowheads="1"/>
          </p:cNvSpPr>
          <p:nvPr/>
        </p:nvSpPr>
        <p:spPr bwMode="auto">
          <a:xfrm rot="10800000">
            <a:off x="1958975" y="3132138"/>
            <a:ext cx="434975" cy="260350"/>
          </a:xfrm>
          <a:prstGeom prst="rightArrow">
            <a:avLst>
              <a:gd name="adj1" fmla="val 50000"/>
              <a:gd name="adj2" fmla="val 41768"/>
            </a:avLst>
          </a:pr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83988" name="AutoShape 98"/>
          <p:cNvSpPr>
            <a:spLocks noChangeArrowheads="1"/>
          </p:cNvSpPr>
          <p:nvPr/>
        </p:nvSpPr>
        <p:spPr bwMode="auto">
          <a:xfrm rot="10800000">
            <a:off x="3889375" y="3135313"/>
            <a:ext cx="434975" cy="260350"/>
          </a:xfrm>
          <a:prstGeom prst="rightArrow">
            <a:avLst>
              <a:gd name="adj1" fmla="val 50000"/>
              <a:gd name="adj2" fmla="val 41768"/>
            </a:avLst>
          </a:pr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83989" name="AutoShape 99"/>
          <p:cNvSpPr>
            <a:spLocks noChangeArrowheads="1"/>
          </p:cNvSpPr>
          <p:nvPr/>
        </p:nvSpPr>
        <p:spPr bwMode="auto">
          <a:xfrm rot="10800000">
            <a:off x="6086475" y="3138488"/>
            <a:ext cx="434975" cy="260350"/>
          </a:xfrm>
          <a:prstGeom prst="rightArrow">
            <a:avLst>
              <a:gd name="adj1" fmla="val 50000"/>
              <a:gd name="adj2" fmla="val 41768"/>
            </a:avLst>
          </a:pr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83990" name="Rectangle 101"/>
          <p:cNvSpPr>
            <a:spLocks noChangeArrowheads="1"/>
          </p:cNvSpPr>
          <p:nvPr/>
        </p:nvSpPr>
        <p:spPr bwMode="auto">
          <a:xfrm>
            <a:off x="2947988" y="1363663"/>
            <a:ext cx="98425" cy="407987"/>
          </a:xfrm>
          <a:prstGeom prst="rect">
            <a:avLst/>
          </a:prstGeom>
          <a:solidFill>
            <a:srgbClr val="CC0000"/>
          </a:solidFill>
          <a:ln w="9525">
            <a:solidFill>
              <a:srgbClr val="CC0000"/>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3991" name="Text Box 102"/>
          <p:cNvSpPr txBox="1">
            <a:spLocks noChangeArrowheads="1"/>
          </p:cNvSpPr>
          <p:nvPr/>
        </p:nvSpPr>
        <p:spPr bwMode="auto">
          <a:xfrm>
            <a:off x="3051175" y="1519238"/>
            <a:ext cx="11239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600">
                <a:latin typeface="Tahoma" panose="020B0604030504040204" pitchFamily="34" charset="0"/>
                <a:ea typeface="MS PGothic" panose="020B0600070205080204" pitchFamily="34" charset="-128"/>
              </a:rPr>
              <a:t>DECbit set</a:t>
            </a:r>
          </a:p>
        </p:txBody>
      </p:sp>
      <p:sp>
        <p:nvSpPr>
          <p:cNvPr id="83992" name="Rectangle 108"/>
          <p:cNvSpPr>
            <a:spLocks noChangeArrowheads="1"/>
          </p:cNvSpPr>
          <p:nvPr/>
        </p:nvSpPr>
        <p:spPr bwMode="auto">
          <a:xfrm>
            <a:off x="4138613" y="1363663"/>
            <a:ext cx="98425" cy="407987"/>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3993" name="Text Box 109"/>
          <p:cNvSpPr txBox="1">
            <a:spLocks noChangeArrowheads="1"/>
          </p:cNvSpPr>
          <p:nvPr/>
        </p:nvSpPr>
        <p:spPr bwMode="auto">
          <a:xfrm>
            <a:off x="4241800" y="1519238"/>
            <a:ext cx="14827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600">
                <a:latin typeface="Tahoma" panose="020B0604030504040204" pitchFamily="34" charset="0"/>
                <a:ea typeface="MS PGothic" panose="020B0600070205080204" pitchFamily="34" charset="-128"/>
              </a:rPr>
              <a:t>DECbit not set</a:t>
            </a:r>
          </a:p>
        </p:txBody>
      </p:sp>
      <p:grpSp>
        <p:nvGrpSpPr>
          <p:cNvPr id="83994" name="Group 113"/>
          <p:cNvGrpSpPr>
            <a:grpSpLocks/>
          </p:cNvGrpSpPr>
          <p:nvPr/>
        </p:nvGrpSpPr>
        <p:grpSpPr bwMode="auto">
          <a:xfrm>
            <a:off x="666750" y="2622550"/>
            <a:ext cx="687388" cy="636588"/>
            <a:chOff x="-44" y="1473"/>
            <a:chExt cx="981" cy="1105"/>
          </a:xfrm>
        </p:grpSpPr>
        <p:pic>
          <p:nvPicPr>
            <p:cNvPr id="84024" name="Picture 114"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025" name="Freeform 115"/>
            <p:cNvSpPr>
              <a:spLocks/>
            </p:cNvSpPr>
            <p:nvPr/>
          </p:nvSpPr>
          <p:spPr bwMode="auto">
            <a:xfrm flipH="1">
              <a:off x="374" y="1579"/>
              <a:ext cx="477" cy="506"/>
            </a:xfrm>
            <a:custGeom>
              <a:avLst/>
              <a:gdLst>
                <a:gd name="T0" fmla="*/ 0 w 356"/>
                <a:gd name="T1" fmla="*/ 0 h 368"/>
                <a:gd name="T2" fmla="*/ 43382 w 356"/>
                <a:gd name="T3" fmla="*/ 3172 h 368"/>
                <a:gd name="T4" fmla="*/ 51464 w 356"/>
                <a:gd name="T5" fmla="*/ 66095 h 368"/>
                <a:gd name="T6" fmla="*/ 11342 w 356"/>
                <a:gd name="T7" fmla="*/ 8266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83995" name="Group 116"/>
          <p:cNvGrpSpPr>
            <a:grpSpLocks/>
          </p:cNvGrpSpPr>
          <p:nvPr/>
        </p:nvGrpSpPr>
        <p:grpSpPr bwMode="auto">
          <a:xfrm flipH="1">
            <a:off x="7794625" y="2671763"/>
            <a:ext cx="642938" cy="636587"/>
            <a:chOff x="-44" y="1473"/>
            <a:chExt cx="981" cy="1105"/>
          </a:xfrm>
        </p:grpSpPr>
        <p:pic>
          <p:nvPicPr>
            <p:cNvPr id="84022" name="Picture 117"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023" name="Freeform 118"/>
            <p:cNvSpPr>
              <a:spLocks/>
            </p:cNvSpPr>
            <p:nvPr/>
          </p:nvSpPr>
          <p:spPr bwMode="auto">
            <a:xfrm flipH="1">
              <a:off x="374" y="1579"/>
              <a:ext cx="477" cy="506"/>
            </a:xfrm>
            <a:custGeom>
              <a:avLst/>
              <a:gdLst>
                <a:gd name="T0" fmla="*/ 0 w 356"/>
                <a:gd name="T1" fmla="*/ 0 h 368"/>
                <a:gd name="T2" fmla="*/ 43382 w 356"/>
                <a:gd name="T3" fmla="*/ 3172 h 368"/>
                <a:gd name="T4" fmla="*/ 51464 w 356"/>
                <a:gd name="T5" fmla="*/ 66095 h 368"/>
                <a:gd name="T6" fmla="*/ 11342 w 356"/>
                <a:gd name="T7" fmla="*/ 8266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sp>
        <p:nvSpPr>
          <p:cNvPr id="83996" name="Text Box 102"/>
          <p:cNvSpPr txBox="1">
            <a:spLocks noChangeArrowheads="1"/>
          </p:cNvSpPr>
          <p:nvPr/>
        </p:nvSpPr>
        <p:spPr bwMode="auto">
          <a:xfrm>
            <a:off x="6372225" y="3306763"/>
            <a:ext cx="5524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600">
                <a:latin typeface="Tahoma" panose="020B0604030504040204" pitchFamily="34" charset="0"/>
                <a:ea typeface="MS PGothic" panose="020B0600070205080204" pitchFamily="34" charset="-128"/>
              </a:rPr>
              <a:t>ACK</a:t>
            </a:r>
          </a:p>
        </p:txBody>
      </p:sp>
      <p:grpSp>
        <p:nvGrpSpPr>
          <p:cNvPr id="83997" name="Group 76"/>
          <p:cNvGrpSpPr>
            <a:grpSpLocks/>
          </p:cNvGrpSpPr>
          <p:nvPr/>
        </p:nvGrpSpPr>
        <p:grpSpPr bwMode="auto">
          <a:xfrm>
            <a:off x="6499225" y="3090863"/>
            <a:ext cx="377825" cy="215900"/>
            <a:chOff x="2511" y="956"/>
            <a:chExt cx="238" cy="337"/>
          </a:xfrm>
        </p:grpSpPr>
        <p:sp>
          <p:nvSpPr>
            <p:cNvPr id="84019" name="Rectangle 70"/>
            <p:cNvSpPr>
              <a:spLocks noChangeArrowheads="1"/>
            </p:cNvSpPr>
            <p:nvPr/>
          </p:nvSpPr>
          <p:spPr bwMode="auto">
            <a:xfrm>
              <a:off x="2511" y="956"/>
              <a:ext cx="56" cy="335"/>
            </a:xfrm>
            <a:prstGeom prst="rect">
              <a:avLst/>
            </a:prstGeom>
            <a:solidFill>
              <a:srgbClr val="CC0000"/>
            </a:solidFill>
            <a:ln w="9525">
              <a:solidFill>
                <a:srgbClr val="CC0000"/>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20" name="Rectangle 71"/>
            <p:cNvSpPr>
              <a:spLocks noChangeArrowheads="1"/>
            </p:cNvSpPr>
            <p:nvPr/>
          </p:nvSpPr>
          <p:spPr bwMode="auto">
            <a:xfrm>
              <a:off x="2598" y="958"/>
              <a:ext cx="56" cy="33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21" name="Rectangle 72"/>
            <p:cNvSpPr>
              <a:spLocks noChangeArrowheads="1"/>
            </p:cNvSpPr>
            <p:nvPr/>
          </p:nvSpPr>
          <p:spPr bwMode="auto">
            <a:xfrm>
              <a:off x="2693" y="958"/>
              <a:ext cx="56" cy="33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grpSp>
      <p:grpSp>
        <p:nvGrpSpPr>
          <p:cNvPr id="83998" name="Group 62"/>
          <p:cNvGrpSpPr>
            <a:grpSpLocks/>
          </p:cNvGrpSpPr>
          <p:nvPr/>
        </p:nvGrpSpPr>
        <p:grpSpPr bwMode="auto">
          <a:xfrm>
            <a:off x="4284663" y="3141663"/>
            <a:ext cx="792162" cy="215900"/>
            <a:chOff x="1583" y="1479"/>
            <a:chExt cx="499" cy="337"/>
          </a:xfrm>
        </p:grpSpPr>
        <p:sp>
          <p:nvSpPr>
            <p:cNvPr id="84013" name="Rectangle 63"/>
            <p:cNvSpPr>
              <a:spLocks noChangeArrowheads="1"/>
            </p:cNvSpPr>
            <p:nvPr/>
          </p:nvSpPr>
          <p:spPr bwMode="auto">
            <a:xfrm>
              <a:off x="1845" y="1479"/>
              <a:ext cx="56" cy="335"/>
            </a:xfrm>
            <a:prstGeom prst="rect">
              <a:avLst/>
            </a:prstGeom>
            <a:solidFill>
              <a:srgbClr val="CC0000"/>
            </a:solidFill>
            <a:ln w="9525">
              <a:solidFill>
                <a:srgbClr val="CC0000"/>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14" name="Rectangle 64"/>
            <p:cNvSpPr>
              <a:spLocks noChangeArrowheads="1"/>
            </p:cNvSpPr>
            <p:nvPr/>
          </p:nvSpPr>
          <p:spPr bwMode="auto">
            <a:xfrm>
              <a:off x="1670" y="1481"/>
              <a:ext cx="56" cy="33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15" name="Rectangle 65"/>
            <p:cNvSpPr>
              <a:spLocks noChangeArrowheads="1"/>
            </p:cNvSpPr>
            <p:nvPr/>
          </p:nvSpPr>
          <p:spPr bwMode="auto">
            <a:xfrm>
              <a:off x="2026" y="1481"/>
              <a:ext cx="56" cy="33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16" name="Rectangle 66"/>
            <p:cNvSpPr>
              <a:spLocks noChangeArrowheads="1"/>
            </p:cNvSpPr>
            <p:nvPr/>
          </p:nvSpPr>
          <p:spPr bwMode="auto">
            <a:xfrm>
              <a:off x="1583" y="1481"/>
              <a:ext cx="56" cy="335"/>
            </a:xfrm>
            <a:prstGeom prst="rect">
              <a:avLst/>
            </a:prstGeom>
            <a:solidFill>
              <a:srgbClr val="CC0000"/>
            </a:solidFill>
            <a:ln w="9525">
              <a:solidFill>
                <a:srgbClr val="CC0000"/>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17" name="Rectangle 67"/>
            <p:cNvSpPr>
              <a:spLocks noChangeArrowheads="1"/>
            </p:cNvSpPr>
            <p:nvPr/>
          </p:nvSpPr>
          <p:spPr bwMode="auto">
            <a:xfrm>
              <a:off x="1935" y="1481"/>
              <a:ext cx="56" cy="33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18" name="Rectangle 68"/>
            <p:cNvSpPr>
              <a:spLocks noChangeArrowheads="1"/>
            </p:cNvSpPr>
            <p:nvPr/>
          </p:nvSpPr>
          <p:spPr bwMode="auto">
            <a:xfrm>
              <a:off x="1754" y="1481"/>
              <a:ext cx="56" cy="33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grpSp>
      <p:sp>
        <p:nvSpPr>
          <p:cNvPr id="83999" name="Text Box 102"/>
          <p:cNvSpPr txBox="1">
            <a:spLocks noChangeArrowheads="1"/>
          </p:cNvSpPr>
          <p:nvPr/>
        </p:nvSpPr>
        <p:spPr bwMode="auto">
          <a:xfrm>
            <a:off x="4356100" y="3306763"/>
            <a:ext cx="5508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600">
                <a:latin typeface="Tahoma" panose="020B0604030504040204" pitchFamily="34" charset="0"/>
                <a:ea typeface="MS PGothic" panose="020B0600070205080204" pitchFamily="34" charset="-128"/>
              </a:rPr>
              <a:t>ACK</a:t>
            </a:r>
          </a:p>
        </p:txBody>
      </p:sp>
      <p:sp>
        <p:nvSpPr>
          <p:cNvPr id="84000" name="Text Box 102"/>
          <p:cNvSpPr txBox="1">
            <a:spLocks noChangeArrowheads="1"/>
          </p:cNvSpPr>
          <p:nvPr/>
        </p:nvSpPr>
        <p:spPr bwMode="auto">
          <a:xfrm>
            <a:off x="2555875" y="3357563"/>
            <a:ext cx="5508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600">
                <a:latin typeface="Tahoma" panose="020B0604030504040204" pitchFamily="34" charset="0"/>
                <a:ea typeface="MS PGothic" panose="020B0600070205080204" pitchFamily="34" charset="-128"/>
              </a:rPr>
              <a:t>ACK</a:t>
            </a:r>
          </a:p>
        </p:txBody>
      </p:sp>
      <p:grpSp>
        <p:nvGrpSpPr>
          <p:cNvPr id="84001" name="Group 62"/>
          <p:cNvGrpSpPr>
            <a:grpSpLocks/>
          </p:cNvGrpSpPr>
          <p:nvPr/>
        </p:nvGrpSpPr>
        <p:grpSpPr bwMode="auto">
          <a:xfrm>
            <a:off x="2484438" y="3141663"/>
            <a:ext cx="792162" cy="215900"/>
            <a:chOff x="1583" y="1479"/>
            <a:chExt cx="499" cy="337"/>
          </a:xfrm>
        </p:grpSpPr>
        <p:sp>
          <p:nvSpPr>
            <p:cNvPr id="84007" name="Rectangle 63"/>
            <p:cNvSpPr>
              <a:spLocks noChangeArrowheads="1"/>
            </p:cNvSpPr>
            <p:nvPr/>
          </p:nvSpPr>
          <p:spPr bwMode="auto">
            <a:xfrm>
              <a:off x="1845" y="1479"/>
              <a:ext cx="56" cy="335"/>
            </a:xfrm>
            <a:prstGeom prst="rect">
              <a:avLst/>
            </a:prstGeom>
            <a:solidFill>
              <a:srgbClr val="CC0000"/>
            </a:solidFill>
            <a:ln w="9525">
              <a:solidFill>
                <a:srgbClr val="CC0000"/>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08" name="Rectangle 64"/>
            <p:cNvSpPr>
              <a:spLocks noChangeArrowheads="1"/>
            </p:cNvSpPr>
            <p:nvPr/>
          </p:nvSpPr>
          <p:spPr bwMode="auto">
            <a:xfrm>
              <a:off x="1670" y="1481"/>
              <a:ext cx="56" cy="33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09" name="Rectangle 65"/>
            <p:cNvSpPr>
              <a:spLocks noChangeArrowheads="1"/>
            </p:cNvSpPr>
            <p:nvPr/>
          </p:nvSpPr>
          <p:spPr bwMode="auto">
            <a:xfrm>
              <a:off x="2026" y="1481"/>
              <a:ext cx="56" cy="33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10" name="Rectangle 66"/>
            <p:cNvSpPr>
              <a:spLocks noChangeArrowheads="1"/>
            </p:cNvSpPr>
            <p:nvPr/>
          </p:nvSpPr>
          <p:spPr bwMode="auto">
            <a:xfrm>
              <a:off x="1583" y="1481"/>
              <a:ext cx="56" cy="335"/>
            </a:xfrm>
            <a:prstGeom prst="rect">
              <a:avLst/>
            </a:prstGeom>
            <a:solidFill>
              <a:srgbClr val="CC0000"/>
            </a:solidFill>
            <a:ln w="9525">
              <a:solidFill>
                <a:srgbClr val="CC0000"/>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11" name="Rectangle 67"/>
            <p:cNvSpPr>
              <a:spLocks noChangeArrowheads="1"/>
            </p:cNvSpPr>
            <p:nvPr/>
          </p:nvSpPr>
          <p:spPr bwMode="auto">
            <a:xfrm>
              <a:off x="1935" y="1481"/>
              <a:ext cx="56" cy="33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4012" name="Rectangle 68"/>
            <p:cNvSpPr>
              <a:spLocks noChangeArrowheads="1"/>
            </p:cNvSpPr>
            <p:nvPr/>
          </p:nvSpPr>
          <p:spPr bwMode="auto">
            <a:xfrm>
              <a:off x="1754" y="1481"/>
              <a:ext cx="56" cy="33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grpSp>
      <p:pic>
        <p:nvPicPr>
          <p:cNvPr id="105" name="Picture 2" descr="f06-14-9780123850591 copy.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30788" y="4005263"/>
            <a:ext cx="4087812" cy="251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组合 113"/>
          <p:cNvGrpSpPr>
            <a:grpSpLocks/>
          </p:cNvGrpSpPr>
          <p:nvPr/>
        </p:nvGrpSpPr>
        <p:grpSpPr bwMode="auto">
          <a:xfrm>
            <a:off x="5148263" y="5229225"/>
            <a:ext cx="2592387" cy="503238"/>
            <a:chOff x="5148064" y="5229200"/>
            <a:chExt cx="2592288" cy="504056"/>
          </a:xfrm>
        </p:grpSpPr>
        <p:cxnSp>
          <p:nvCxnSpPr>
            <p:cNvPr id="107" name="直接连接符 106"/>
            <p:cNvCxnSpPr/>
            <p:nvPr/>
          </p:nvCxnSpPr>
          <p:spPr>
            <a:xfrm>
              <a:off x="5435390" y="5373898"/>
              <a:ext cx="230496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5508412" y="5229200"/>
              <a:ext cx="0" cy="504056"/>
            </a:xfrm>
            <a:prstGeom prst="line">
              <a:avLst/>
            </a:prstGeom>
          </p:spPr>
          <p:style>
            <a:lnRef idx="1">
              <a:schemeClr val="accent1"/>
            </a:lnRef>
            <a:fillRef idx="0">
              <a:schemeClr val="accent1"/>
            </a:fillRef>
            <a:effectRef idx="0">
              <a:schemeClr val="accent1"/>
            </a:effectRef>
            <a:fontRef idx="minor">
              <a:schemeClr val="tx1"/>
            </a:fontRef>
          </p:style>
        </p:cxnSp>
        <p:sp>
          <p:nvSpPr>
            <p:cNvPr id="84006" name="TextBox 112"/>
            <p:cNvSpPr txBox="1">
              <a:spLocks noChangeArrowheads="1"/>
            </p:cNvSpPr>
            <p:nvPr/>
          </p:nvSpPr>
          <p:spPr bwMode="auto">
            <a:xfrm>
              <a:off x="5148064" y="52292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800">
                  <a:solidFill>
                    <a:srgbClr val="FF0000"/>
                  </a:solidFill>
                  <a:latin typeface="Arial" panose="020B0604020202020204" pitchFamily="34" charset="0"/>
                  <a:ea typeface="宋体" panose="02010600030101010101" pitchFamily="2" charset="-122"/>
                </a:rPr>
                <a:t>1</a:t>
              </a:r>
              <a:endParaRPr kumimoji="0" lang="zh-CN" altLang="en-US" sz="1800">
                <a:solidFill>
                  <a:srgbClr val="FF0000"/>
                </a:solidFill>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blinds(horizontal)">
                                      <p:cBhvr>
                                        <p:cTn id="7" dur="500"/>
                                        <p:tgtEl>
                                          <p:spTgt spid="1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Rectangle 2"/>
          <p:cNvSpPr>
            <a:spLocks noGrp="1" noChangeArrowheads="1"/>
          </p:cNvSpPr>
          <p:nvPr>
            <p:ph type="title"/>
          </p:nvPr>
        </p:nvSpPr>
        <p:spPr>
          <a:xfrm>
            <a:off x="414338" y="144463"/>
            <a:ext cx="7991475" cy="950912"/>
          </a:xfrm>
        </p:spPr>
        <p:txBody>
          <a:bodyPr/>
          <a:lstStyle/>
          <a:p>
            <a:pPr>
              <a:defRPr/>
            </a:pPr>
            <a:r>
              <a:rPr lang="zh-CN" altLang="en-US" sz="3600" dirty="0" smtClean="0">
                <a:ea typeface="ＭＳ Ｐゴシック" charset="0"/>
                <a:cs typeface="+mj-cs"/>
              </a:rPr>
              <a:t>拥塞避免</a:t>
            </a:r>
            <a:r>
              <a:rPr lang="en-US" altLang="zh-CN" sz="3600" dirty="0" smtClean="0">
                <a:ea typeface="ＭＳ Ｐゴシック" charset="0"/>
                <a:cs typeface="+mj-cs"/>
              </a:rPr>
              <a:t>: RED</a:t>
            </a:r>
            <a:endParaRPr lang="en-US" sz="3600" dirty="0">
              <a:ea typeface="ＭＳ Ｐゴシック" charset="0"/>
              <a:cs typeface="+mj-cs"/>
            </a:endParaRPr>
          </a:p>
        </p:txBody>
      </p:sp>
      <p:sp>
        <p:nvSpPr>
          <p:cNvPr id="99334" name="Rectangle 3"/>
          <p:cNvSpPr>
            <a:spLocks noGrp="1" noChangeArrowheads="1"/>
          </p:cNvSpPr>
          <p:nvPr>
            <p:ph type="body" sz="half" idx="1"/>
          </p:nvPr>
        </p:nvSpPr>
        <p:spPr>
          <a:xfrm>
            <a:off x="107950" y="3876675"/>
            <a:ext cx="5040313" cy="2792413"/>
          </a:xfrm>
        </p:spPr>
        <p:txBody>
          <a:bodyPr>
            <a:normAutofit fontScale="85000" lnSpcReduction="20000"/>
          </a:bodyPr>
          <a:lstStyle/>
          <a:p>
            <a:pPr>
              <a:defRPr/>
            </a:pPr>
            <a:r>
              <a:rPr lang="zh-CN" altLang="en-US" dirty="0" smtClean="0"/>
              <a:t>随机早期检测</a:t>
            </a:r>
          </a:p>
          <a:p>
            <a:pPr>
              <a:defRPr/>
            </a:pPr>
            <a:r>
              <a:rPr lang="zh-CN" altLang="en-US" dirty="0" smtClean="0"/>
              <a:t>路由器监视平均队列长度，当检测到拥塞即将发生时源调整拥塞窗口</a:t>
            </a:r>
            <a:endParaRPr lang="en-US" altLang="zh-CN" dirty="0" smtClean="0"/>
          </a:p>
          <a:p>
            <a:pPr>
              <a:defRPr/>
            </a:pPr>
            <a:r>
              <a:rPr lang="en-US" altLang="zh-CN" dirty="0" smtClean="0"/>
              <a:t>RED</a:t>
            </a:r>
            <a:r>
              <a:rPr lang="zh-CN" altLang="en-US" dirty="0" smtClean="0"/>
              <a:t>通过丢包隐式的通知源发生拥塞</a:t>
            </a:r>
            <a:endParaRPr lang="en-US" altLang="zh-CN" dirty="0" smtClean="0"/>
          </a:p>
          <a:p>
            <a:pPr>
              <a:defRPr/>
            </a:pPr>
            <a:r>
              <a:rPr lang="en-US" altLang="zh-CN" dirty="0" smtClean="0"/>
              <a:t>RED</a:t>
            </a:r>
            <a:r>
              <a:rPr lang="zh-CN" altLang="en-US" dirty="0" smtClean="0"/>
              <a:t>应用早期随机丢弃分组</a:t>
            </a:r>
            <a:endParaRPr lang="en-US" altLang="zh-CN" dirty="0" smtClean="0"/>
          </a:p>
          <a:p>
            <a:pPr>
              <a:defRPr/>
            </a:pPr>
            <a:r>
              <a:rPr lang="en-US" altLang="zh-CN" dirty="0" smtClean="0"/>
              <a:t>RED</a:t>
            </a:r>
            <a:r>
              <a:rPr lang="zh-CN" altLang="en-US" dirty="0" smtClean="0"/>
              <a:t>的参数设置影响系统性能</a:t>
            </a:r>
            <a:endParaRPr lang="en-US" altLang="zh-CN" dirty="0" smtClean="0"/>
          </a:p>
        </p:txBody>
      </p:sp>
      <p:grpSp>
        <p:nvGrpSpPr>
          <p:cNvPr id="86020" name="Group 11"/>
          <p:cNvGrpSpPr>
            <a:grpSpLocks/>
          </p:cNvGrpSpPr>
          <p:nvPr/>
        </p:nvGrpSpPr>
        <p:grpSpPr bwMode="auto">
          <a:xfrm>
            <a:off x="5111750" y="2728913"/>
            <a:ext cx="950913" cy="365125"/>
            <a:chOff x="4410" y="1365"/>
            <a:chExt cx="663" cy="224"/>
          </a:xfrm>
        </p:grpSpPr>
        <p:sp>
          <p:nvSpPr>
            <p:cNvPr id="86093" name="Rectangle 12"/>
            <p:cNvSpPr>
              <a:spLocks noChangeArrowheads="1"/>
            </p:cNvSpPr>
            <p:nvPr/>
          </p:nvSpPr>
          <p:spPr bwMode="auto">
            <a:xfrm>
              <a:off x="4410" y="1500"/>
              <a:ext cx="495" cy="87"/>
            </a:xfrm>
            <a:prstGeom prst="rect">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86094" name="AutoShape 13"/>
            <p:cNvSpPr>
              <a:spLocks noChangeArrowheads="1"/>
            </p:cNvSpPr>
            <p:nvPr/>
          </p:nvSpPr>
          <p:spPr bwMode="auto">
            <a:xfrm>
              <a:off x="4410" y="1368"/>
              <a:ext cx="663" cy="135"/>
            </a:xfrm>
            <a:prstGeom prst="parallelogram">
              <a:avLst>
                <a:gd name="adj" fmla="val 122778"/>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86095" name="Freeform 14"/>
            <p:cNvSpPr>
              <a:spLocks/>
            </p:cNvSpPr>
            <p:nvPr/>
          </p:nvSpPr>
          <p:spPr bwMode="auto">
            <a:xfrm>
              <a:off x="4904" y="1365"/>
              <a:ext cx="169" cy="224"/>
            </a:xfrm>
            <a:custGeom>
              <a:avLst/>
              <a:gdLst>
                <a:gd name="T0" fmla="*/ 0 w 169"/>
                <a:gd name="T1" fmla="*/ 138 h 224"/>
                <a:gd name="T2" fmla="*/ 0 w 169"/>
                <a:gd name="T3" fmla="*/ 224 h 224"/>
                <a:gd name="T4" fmla="*/ 169 w 169"/>
                <a:gd name="T5" fmla="*/ 77 h 224"/>
                <a:gd name="T6" fmla="*/ 169 w 169"/>
                <a:gd name="T7" fmla="*/ 0 h 224"/>
                <a:gd name="T8" fmla="*/ 0 w 169"/>
                <a:gd name="T9" fmla="*/ 138 h 224"/>
                <a:gd name="T10" fmla="*/ 0 60000 65536"/>
                <a:gd name="T11" fmla="*/ 0 60000 65536"/>
                <a:gd name="T12" fmla="*/ 0 60000 65536"/>
                <a:gd name="T13" fmla="*/ 0 60000 65536"/>
                <a:gd name="T14" fmla="*/ 0 60000 65536"/>
                <a:gd name="T15" fmla="*/ 0 w 169"/>
                <a:gd name="T16" fmla="*/ 0 h 224"/>
                <a:gd name="T17" fmla="*/ 169 w 169"/>
                <a:gd name="T18" fmla="*/ 224 h 224"/>
              </a:gdLst>
              <a:ahLst/>
              <a:cxnLst>
                <a:cxn ang="T10">
                  <a:pos x="T0" y="T1"/>
                </a:cxn>
                <a:cxn ang="T11">
                  <a:pos x="T2" y="T3"/>
                </a:cxn>
                <a:cxn ang="T12">
                  <a:pos x="T4" y="T5"/>
                </a:cxn>
                <a:cxn ang="T13">
                  <a:pos x="T6" y="T7"/>
                </a:cxn>
                <a:cxn ang="T14">
                  <a:pos x="T8" y="T9"/>
                </a:cxn>
              </a:cxnLst>
              <a:rect l="T15" t="T16" r="T17" b="T18"/>
              <a:pathLst>
                <a:path w="169" h="224">
                  <a:moveTo>
                    <a:pt x="0" y="138"/>
                  </a:moveTo>
                  <a:lnTo>
                    <a:pt x="0" y="224"/>
                  </a:lnTo>
                  <a:lnTo>
                    <a:pt x="169" y="77"/>
                  </a:lnTo>
                  <a:lnTo>
                    <a:pt x="169" y="0"/>
                  </a:lnTo>
                  <a:lnTo>
                    <a:pt x="0" y="138"/>
                  </a:lnTo>
                  <a:close/>
                </a:path>
              </a:pathLst>
            </a:custGeom>
            <a:solidFill>
              <a:srgbClr val="BBE0E3"/>
            </a:solidFill>
            <a:ln w="6350" cmpd="sng">
              <a:solidFill>
                <a:srgbClr val="000000"/>
              </a:solidFill>
              <a:round/>
              <a:headEnd/>
              <a:tailEnd/>
            </a:ln>
          </p:spPr>
          <p:txBody>
            <a:bodyPr/>
            <a:lstStyle/>
            <a:p>
              <a:endParaRPr lang="zh-CN" altLang="en-US"/>
            </a:p>
          </p:txBody>
        </p:sp>
        <p:sp>
          <p:nvSpPr>
            <p:cNvPr id="86096" name="Freeform 15"/>
            <p:cNvSpPr>
              <a:spLocks/>
            </p:cNvSpPr>
            <p:nvPr/>
          </p:nvSpPr>
          <p:spPr bwMode="auto">
            <a:xfrm>
              <a:off x="4475" y="1395"/>
              <a:ext cx="506" cy="80"/>
            </a:xfrm>
            <a:custGeom>
              <a:avLst/>
              <a:gdLst>
                <a:gd name="T0" fmla="*/ 0 w 280"/>
                <a:gd name="T1" fmla="*/ 3688 h 63"/>
                <a:gd name="T2" fmla="*/ 868488 w 280"/>
                <a:gd name="T3" fmla="*/ 3587 h 63"/>
                <a:gd name="T4" fmla="*/ 5125560 w 280"/>
                <a:gd name="T5" fmla="*/ 0 h 63"/>
                <a:gd name="T6" fmla="*/ 6543881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6097" name="Freeform 16"/>
            <p:cNvSpPr>
              <a:spLocks/>
            </p:cNvSpPr>
            <p:nvPr/>
          </p:nvSpPr>
          <p:spPr bwMode="auto">
            <a:xfrm>
              <a:off x="4593" y="1391"/>
              <a:ext cx="293" cy="93"/>
            </a:xfrm>
            <a:custGeom>
              <a:avLst/>
              <a:gdLst>
                <a:gd name="T0" fmla="*/ 0 w 293"/>
                <a:gd name="T1" fmla="*/ 0 h 93"/>
                <a:gd name="T2" fmla="*/ 67 w 293"/>
                <a:gd name="T3" fmla="*/ 1 h 93"/>
                <a:gd name="T4" fmla="*/ 195 w 293"/>
                <a:gd name="T5" fmla="*/ 93 h 93"/>
                <a:gd name="T6" fmla="*/ 293 w 293"/>
                <a:gd name="T7" fmla="*/ 93 h 93"/>
                <a:gd name="T8" fmla="*/ 0 60000 65536"/>
                <a:gd name="T9" fmla="*/ 0 60000 65536"/>
                <a:gd name="T10" fmla="*/ 0 60000 65536"/>
                <a:gd name="T11" fmla="*/ 0 60000 65536"/>
                <a:gd name="T12" fmla="*/ 0 w 293"/>
                <a:gd name="T13" fmla="*/ 0 h 93"/>
                <a:gd name="T14" fmla="*/ 293 w 293"/>
                <a:gd name="T15" fmla="*/ 93 h 93"/>
              </a:gdLst>
              <a:ahLst/>
              <a:cxnLst>
                <a:cxn ang="T8">
                  <a:pos x="T0" y="T1"/>
                </a:cxn>
                <a:cxn ang="T9">
                  <a:pos x="T2" y="T3"/>
                </a:cxn>
                <a:cxn ang="T10">
                  <a:pos x="T4" y="T5"/>
                </a:cxn>
                <a:cxn ang="T11">
                  <a:pos x="T6" y="T7"/>
                </a:cxn>
              </a:cxnLst>
              <a:rect l="T12" t="T13" r="T14" b="T15"/>
              <a:pathLst>
                <a:path w="293" h="93">
                  <a:moveTo>
                    <a:pt x="0" y="0"/>
                  </a:moveTo>
                  <a:lnTo>
                    <a:pt x="67" y="1"/>
                  </a:lnTo>
                  <a:lnTo>
                    <a:pt x="195" y="93"/>
                  </a:lnTo>
                  <a:lnTo>
                    <a:pt x="293" y="93"/>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6021" name="Group 17"/>
          <p:cNvGrpSpPr>
            <a:grpSpLocks/>
          </p:cNvGrpSpPr>
          <p:nvPr/>
        </p:nvGrpSpPr>
        <p:grpSpPr bwMode="auto">
          <a:xfrm>
            <a:off x="3254375" y="2755900"/>
            <a:ext cx="950913" cy="365125"/>
            <a:chOff x="4410" y="1365"/>
            <a:chExt cx="663" cy="224"/>
          </a:xfrm>
        </p:grpSpPr>
        <p:sp>
          <p:nvSpPr>
            <p:cNvPr id="86088" name="Rectangle 18"/>
            <p:cNvSpPr>
              <a:spLocks noChangeArrowheads="1"/>
            </p:cNvSpPr>
            <p:nvPr/>
          </p:nvSpPr>
          <p:spPr bwMode="auto">
            <a:xfrm>
              <a:off x="4410" y="1500"/>
              <a:ext cx="495" cy="87"/>
            </a:xfrm>
            <a:prstGeom prst="rect">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86089" name="AutoShape 19"/>
            <p:cNvSpPr>
              <a:spLocks noChangeArrowheads="1"/>
            </p:cNvSpPr>
            <p:nvPr/>
          </p:nvSpPr>
          <p:spPr bwMode="auto">
            <a:xfrm>
              <a:off x="4410" y="1368"/>
              <a:ext cx="663" cy="135"/>
            </a:xfrm>
            <a:prstGeom prst="parallelogram">
              <a:avLst>
                <a:gd name="adj" fmla="val 122778"/>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86090" name="Freeform 20"/>
            <p:cNvSpPr>
              <a:spLocks/>
            </p:cNvSpPr>
            <p:nvPr/>
          </p:nvSpPr>
          <p:spPr bwMode="auto">
            <a:xfrm>
              <a:off x="4904" y="1365"/>
              <a:ext cx="169" cy="224"/>
            </a:xfrm>
            <a:custGeom>
              <a:avLst/>
              <a:gdLst>
                <a:gd name="T0" fmla="*/ 0 w 169"/>
                <a:gd name="T1" fmla="*/ 138 h 224"/>
                <a:gd name="T2" fmla="*/ 0 w 169"/>
                <a:gd name="T3" fmla="*/ 224 h 224"/>
                <a:gd name="T4" fmla="*/ 169 w 169"/>
                <a:gd name="T5" fmla="*/ 77 h 224"/>
                <a:gd name="T6" fmla="*/ 169 w 169"/>
                <a:gd name="T7" fmla="*/ 0 h 224"/>
                <a:gd name="T8" fmla="*/ 0 w 169"/>
                <a:gd name="T9" fmla="*/ 138 h 224"/>
                <a:gd name="T10" fmla="*/ 0 60000 65536"/>
                <a:gd name="T11" fmla="*/ 0 60000 65536"/>
                <a:gd name="T12" fmla="*/ 0 60000 65536"/>
                <a:gd name="T13" fmla="*/ 0 60000 65536"/>
                <a:gd name="T14" fmla="*/ 0 60000 65536"/>
                <a:gd name="T15" fmla="*/ 0 w 169"/>
                <a:gd name="T16" fmla="*/ 0 h 224"/>
                <a:gd name="T17" fmla="*/ 169 w 169"/>
                <a:gd name="T18" fmla="*/ 224 h 224"/>
              </a:gdLst>
              <a:ahLst/>
              <a:cxnLst>
                <a:cxn ang="T10">
                  <a:pos x="T0" y="T1"/>
                </a:cxn>
                <a:cxn ang="T11">
                  <a:pos x="T2" y="T3"/>
                </a:cxn>
                <a:cxn ang="T12">
                  <a:pos x="T4" y="T5"/>
                </a:cxn>
                <a:cxn ang="T13">
                  <a:pos x="T6" y="T7"/>
                </a:cxn>
                <a:cxn ang="T14">
                  <a:pos x="T8" y="T9"/>
                </a:cxn>
              </a:cxnLst>
              <a:rect l="T15" t="T16" r="T17" b="T18"/>
              <a:pathLst>
                <a:path w="169" h="224">
                  <a:moveTo>
                    <a:pt x="0" y="138"/>
                  </a:moveTo>
                  <a:lnTo>
                    <a:pt x="0" y="224"/>
                  </a:lnTo>
                  <a:lnTo>
                    <a:pt x="169" y="77"/>
                  </a:lnTo>
                  <a:lnTo>
                    <a:pt x="169" y="0"/>
                  </a:lnTo>
                  <a:lnTo>
                    <a:pt x="0" y="138"/>
                  </a:lnTo>
                  <a:close/>
                </a:path>
              </a:pathLst>
            </a:custGeom>
            <a:solidFill>
              <a:srgbClr val="BBE0E3"/>
            </a:solidFill>
            <a:ln w="6350" cmpd="sng">
              <a:solidFill>
                <a:srgbClr val="000000"/>
              </a:solidFill>
              <a:round/>
              <a:headEnd/>
              <a:tailEnd/>
            </a:ln>
          </p:spPr>
          <p:txBody>
            <a:bodyPr/>
            <a:lstStyle/>
            <a:p>
              <a:endParaRPr lang="zh-CN" altLang="en-US"/>
            </a:p>
          </p:txBody>
        </p:sp>
        <p:sp>
          <p:nvSpPr>
            <p:cNvPr id="86091" name="Freeform 21"/>
            <p:cNvSpPr>
              <a:spLocks/>
            </p:cNvSpPr>
            <p:nvPr/>
          </p:nvSpPr>
          <p:spPr bwMode="auto">
            <a:xfrm>
              <a:off x="4475" y="1395"/>
              <a:ext cx="506" cy="80"/>
            </a:xfrm>
            <a:custGeom>
              <a:avLst/>
              <a:gdLst>
                <a:gd name="T0" fmla="*/ 0 w 280"/>
                <a:gd name="T1" fmla="*/ 3688 h 63"/>
                <a:gd name="T2" fmla="*/ 868488 w 280"/>
                <a:gd name="T3" fmla="*/ 3587 h 63"/>
                <a:gd name="T4" fmla="*/ 5125560 w 280"/>
                <a:gd name="T5" fmla="*/ 0 h 63"/>
                <a:gd name="T6" fmla="*/ 6543881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6092" name="Freeform 22"/>
            <p:cNvSpPr>
              <a:spLocks/>
            </p:cNvSpPr>
            <p:nvPr/>
          </p:nvSpPr>
          <p:spPr bwMode="auto">
            <a:xfrm>
              <a:off x="4593" y="1391"/>
              <a:ext cx="293" cy="93"/>
            </a:xfrm>
            <a:custGeom>
              <a:avLst/>
              <a:gdLst>
                <a:gd name="T0" fmla="*/ 0 w 293"/>
                <a:gd name="T1" fmla="*/ 0 h 93"/>
                <a:gd name="T2" fmla="*/ 67 w 293"/>
                <a:gd name="T3" fmla="*/ 1 h 93"/>
                <a:gd name="T4" fmla="*/ 195 w 293"/>
                <a:gd name="T5" fmla="*/ 93 h 93"/>
                <a:gd name="T6" fmla="*/ 293 w 293"/>
                <a:gd name="T7" fmla="*/ 93 h 93"/>
                <a:gd name="T8" fmla="*/ 0 60000 65536"/>
                <a:gd name="T9" fmla="*/ 0 60000 65536"/>
                <a:gd name="T10" fmla="*/ 0 60000 65536"/>
                <a:gd name="T11" fmla="*/ 0 60000 65536"/>
                <a:gd name="T12" fmla="*/ 0 w 293"/>
                <a:gd name="T13" fmla="*/ 0 h 93"/>
                <a:gd name="T14" fmla="*/ 293 w 293"/>
                <a:gd name="T15" fmla="*/ 93 h 93"/>
              </a:gdLst>
              <a:ahLst/>
              <a:cxnLst>
                <a:cxn ang="T8">
                  <a:pos x="T0" y="T1"/>
                </a:cxn>
                <a:cxn ang="T9">
                  <a:pos x="T2" y="T3"/>
                </a:cxn>
                <a:cxn ang="T10">
                  <a:pos x="T4" y="T5"/>
                </a:cxn>
                <a:cxn ang="T11">
                  <a:pos x="T6" y="T7"/>
                </a:cxn>
              </a:cxnLst>
              <a:rect l="T12" t="T13" r="T14" b="T15"/>
              <a:pathLst>
                <a:path w="293" h="93">
                  <a:moveTo>
                    <a:pt x="0" y="0"/>
                  </a:moveTo>
                  <a:lnTo>
                    <a:pt x="67" y="1"/>
                  </a:lnTo>
                  <a:lnTo>
                    <a:pt x="195" y="93"/>
                  </a:lnTo>
                  <a:lnTo>
                    <a:pt x="293" y="93"/>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86022" name="Freeform 24"/>
          <p:cNvSpPr>
            <a:spLocks/>
          </p:cNvSpPr>
          <p:nvPr/>
        </p:nvSpPr>
        <p:spPr bwMode="auto">
          <a:xfrm>
            <a:off x="1128713" y="1658938"/>
            <a:ext cx="360362" cy="1403350"/>
          </a:xfrm>
          <a:custGeom>
            <a:avLst/>
            <a:gdLst>
              <a:gd name="T0" fmla="*/ 0 w 354"/>
              <a:gd name="T1" fmla="*/ 2147483646 h 1200"/>
              <a:gd name="T2" fmla="*/ 2147483646 w 354"/>
              <a:gd name="T3" fmla="*/ 0 h 1200"/>
              <a:gd name="T4" fmla="*/ 2147483646 w 354"/>
              <a:gd name="T5" fmla="*/ 2147483646 h 1200"/>
              <a:gd name="T6" fmla="*/ 2147483646 w 354"/>
              <a:gd name="T7" fmla="*/ 2147483646 h 1200"/>
              <a:gd name="T8" fmla="*/ 0 w 354"/>
              <a:gd name="T9" fmla="*/ 2147483646 h 1200"/>
              <a:gd name="T10" fmla="*/ 0 60000 65536"/>
              <a:gd name="T11" fmla="*/ 0 60000 65536"/>
              <a:gd name="T12" fmla="*/ 0 60000 65536"/>
              <a:gd name="T13" fmla="*/ 0 60000 65536"/>
              <a:gd name="T14" fmla="*/ 0 60000 65536"/>
              <a:gd name="T15" fmla="*/ 0 w 354"/>
              <a:gd name="T16" fmla="*/ 0 h 1200"/>
              <a:gd name="T17" fmla="*/ 354 w 354"/>
              <a:gd name="T18" fmla="*/ 1200 h 1200"/>
            </a:gdLst>
            <a:ahLst/>
            <a:cxnLst>
              <a:cxn ang="T10">
                <a:pos x="T0" y="T1"/>
              </a:cxn>
              <a:cxn ang="T11">
                <a:pos x="T2" y="T3"/>
              </a:cxn>
              <a:cxn ang="T12">
                <a:pos x="T4" y="T5"/>
              </a:cxn>
              <a:cxn ang="T13">
                <a:pos x="T6" y="T7"/>
              </a:cxn>
              <a:cxn ang="T14">
                <a:pos x="T8" y="T9"/>
              </a:cxn>
            </a:cxnLst>
            <a:rect l="T15" t="T16" r="T17" b="T18"/>
            <a:pathLst>
              <a:path w="354" h="1200">
                <a:moveTo>
                  <a:pt x="0" y="1194"/>
                </a:moveTo>
                <a:lnTo>
                  <a:pt x="354" y="0"/>
                </a:lnTo>
                <a:lnTo>
                  <a:pt x="342" y="1146"/>
                </a:lnTo>
                <a:lnTo>
                  <a:pt x="180" y="1200"/>
                </a:lnTo>
                <a:lnTo>
                  <a:pt x="0" y="1194"/>
                </a:lnTo>
                <a:close/>
              </a:path>
            </a:pathLst>
          </a:custGeom>
          <a:gradFill rotWithShape="1">
            <a:gsLst>
              <a:gs pos="0">
                <a:schemeClr val="bg1"/>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23" name="Rectangle 23"/>
          <p:cNvSpPr>
            <a:spLocks noChangeArrowheads="1"/>
          </p:cNvSpPr>
          <p:nvPr/>
        </p:nvSpPr>
        <p:spPr bwMode="auto">
          <a:xfrm>
            <a:off x="1509713" y="1639888"/>
            <a:ext cx="771525" cy="129857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2400">
              <a:latin typeface="Times New Roman" panose="02020603050405020304" pitchFamily="18" charset="0"/>
              <a:ea typeface="宋体" panose="02010600030101010101" pitchFamily="2" charset="-122"/>
              <a:cs typeface="Arial" panose="020B0604020202020204" pitchFamily="34" charset="0"/>
            </a:endParaRPr>
          </a:p>
        </p:txBody>
      </p:sp>
      <p:grpSp>
        <p:nvGrpSpPr>
          <p:cNvPr id="86024" name="Group 26"/>
          <p:cNvGrpSpPr>
            <a:grpSpLocks/>
          </p:cNvGrpSpPr>
          <p:nvPr/>
        </p:nvGrpSpPr>
        <p:grpSpPr bwMode="auto">
          <a:xfrm>
            <a:off x="1477963" y="1700213"/>
            <a:ext cx="755650" cy="1285875"/>
            <a:chOff x="3681" y="2704"/>
            <a:chExt cx="807" cy="941"/>
          </a:xfrm>
        </p:grpSpPr>
        <p:sp>
          <p:nvSpPr>
            <p:cNvPr id="86083" name="Rectangle 24"/>
            <p:cNvSpPr>
              <a:spLocks noChangeArrowheads="1"/>
            </p:cNvSpPr>
            <p:nvPr/>
          </p:nvSpPr>
          <p:spPr bwMode="auto">
            <a:xfrm>
              <a:off x="3681" y="2704"/>
              <a:ext cx="802" cy="941"/>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2400">
                <a:latin typeface="Times New Roman" panose="02020603050405020304" pitchFamily="18" charset="0"/>
                <a:ea typeface="宋体" panose="02010600030101010101" pitchFamily="2" charset="-122"/>
                <a:cs typeface="Arial" panose="020B0604020202020204" pitchFamily="34" charset="0"/>
              </a:endParaRPr>
            </a:p>
          </p:txBody>
        </p:sp>
        <p:sp>
          <p:nvSpPr>
            <p:cNvPr id="86084" name="Line 25"/>
            <p:cNvSpPr>
              <a:spLocks noChangeShapeType="1"/>
            </p:cNvSpPr>
            <p:nvPr/>
          </p:nvSpPr>
          <p:spPr bwMode="auto">
            <a:xfrm>
              <a:off x="3687" y="2877"/>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85" name="Line 27"/>
            <p:cNvSpPr>
              <a:spLocks noChangeShapeType="1"/>
            </p:cNvSpPr>
            <p:nvPr/>
          </p:nvSpPr>
          <p:spPr bwMode="auto">
            <a:xfrm>
              <a:off x="3692" y="3079"/>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86" name="Line 28"/>
            <p:cNvSpPr>
              <a:spLocks noChangeShapeType="1"/>
            </p:cNvSpPr>
            <p:nvPr/>
          </p:nvSpPr>
          <p:spPr bwMode="auto">
            <a:xfrm>
              <a:off x="3683" y="3274"/>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87" name="Line 29"/>
            <p:cNvSpPr>
              <a:spLocks noChangeShapeType="1"/>
            </p:cNvSpPr>
            <p:nvPr/>
          </p:nvSpPr>
          <p:spPr bwMode="auto">
            <a:xfrm>
              <a:off x="3683" y="3454"/>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6025" name="Freeform 34"/>
          <p:cNvSpPr>
            <a:spLocks/>
          </p:cNvSpPr>
          <p:nvPr/>
        </p:nvSpPr>
        <p:spPr bwMode="auto">
          <a:xfrm>
            <a:off x="7599363" y="1590675"/>
            <a:ext cx="347662" cy="1514475"/>
          </a:xfrm>
          <a:custGeom>
            <a:avLst/>
            <a:gdLst>
              <a:gd name="T0" fmla="*/ 2147483646 w 219"/>
              <a:gd name="T1" fmla="*/ 2147483646 h 954"/>
              <a:gd name="T2" fmla="*/ 0 w 219"/>
              <a:gd name="T3" fmla="*/ 0 h 954"/>
              <a:gd name="T4" fmla="*/ 2147483646 w 219"/>
              <a:gd name="T5" fmla="*/ 2147483646 h 954"/>
              <a:gd name="T6" fmla="*/ 2147483646 w 219"/>
              <a:gd name="T7" fmla="*/ 2147483646 h 954"/>
              <a:gd name="T8" fmla="*/ 2147483646 w 219"/>
              <a:gd name="T9" fmla="*/ 2147483646 h 954"/>
              <a:gd name="T10" fmla="*/ 0 60000 65536"/>
              <a:gd name="T11" fmla="*/ 0 60000 65536"/>
              <a:gd name="T12" fmla="*/ 0 60000 65536"/>
              <a:gd name="T13" fmla="*/ 0 60000 65536"/>
              <a:gd name="T14" fmla="*/ 0 60000 65536"/>
              <a:gd name="T15" fmla="*/ 0 w 219"/>
              <a:gd name="T16" fmla="*/ 0 h 954"/>
              <a:gd name="T17" fmla="*/ 219 w 219"/>
              <a:gd name="T18" fmla="*/ 954 h 954"/>
            </a:gdLst>
            <a:ahLst/>
            <a:cxnLst>
              <a:cxn ang="T10">
                <a:pos x="T0" y="T1"/>
              </a:cxn>
              <a:cxn ang="T11">
                <a:pos x="T2" y="T3"/>
              </a:cxn>
              <a:cxn ang="T12">
                <a:pos x="T4" y="T5"/>
              </a:cxn>
              <a:cxn ang="T13">
                <a:pos x="T6" y="T7"/>
              </a:cxn>
              <a:cxn ang="T14">
                <a:pos x="T8" y="T9"/>
              </a:cxn>
            </a:cxnLst>
            <a:rect l="T15" t="T16" r="T17" b="T18"/>
            <a:pathLst>
              <a:path w="219" h="954">
                <a:moveTo>
                  <a:pt x="198" y="762"/>
                </a:moveTo>
                <a:lnTo>
                  <a:pt x="0" y="0"/>
                </a:lnTo>
                <a:lnTo>
                  <a:pt x="8" y="844"/>
                </a:lnTo>
                <a:lnTo>
                  <a:pt x="219" y="954"/>
                </a:lnTo>
                <a:lnTo>
                  <a:pt x="198" y="762"/>
                </a:lnTo>
                <a:close/>
              </a:path>
            </a:pathLst>
          </a:custGeom>
          <a:gradFill rotWithShape="1">
            <a:gsLst>
              <a:gs pos="0">
                <a:schemeClr val="bg1"/>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26" name="Rectangle 23"/>
          <p:cNvSpPr>
            <a:spLocks noChangeArrowheads="1"/>
          </p:cNvSpPr>
          <p:nvPr/>
        </p:nvSpPr>
        <p:spPr bwMode="auto">
          <a:xfrm>
            <a:off x="6843713" y="1627188"/>
            <a:ext cx="771525" cy="129857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2400">
              <a:latin typeface="Times New Roman" panose="02020603050405020304" pitchFamily="18" charset="0"/>
              <a:ea typeface="宋体" panose="02010600030101010101" pitchFamily="2" charset="-122"/>
              <a:cs typeface="Arial" panose="020B0604020202020204" pitchFamily="34" charset="0"/>
            </a:endParaRPr>
          </a:p>
        </p:txBody>
      </p:sp>
      <p:grpSp>
        <p:nvGrpSpPr>
          <p:cNvPr id="86027" name="Group 36"/>
          <p:cNvGrpSpPr>
            <a:grpSpLocks/>
          </p:cNvGrpSpPr>
          <p:nvPr/>
        </p:nvGrpSpPr>
        <p:grpSpPr bwMode="auto">
          <a:xfrm>
            <a:off x="6811963" y="1687513"/>
            <a:ext cx="755650" cy="1285875"/>
            <a:chOff x="3681" y="2704"/>
            <a:chExt cx="807" cy="941"/>
          </a:xfrm>
        </p:grpSpPr>
        <p:sp>
          <p:nvSpPr>
            <p:cNvPr id="86078" name="Rectangle 24"/>
            <p:cNvSpPr>
              <a:spLocks noChangeArrowheads="1"/>
            </p:cNvSpPr>
            <p:nvPr/>
          </p:nvSpPr>
          <p:spPr bwMode="auto">
            <a:xfrm>
              <a:off x="3681" y="2704"/>
              <a:ext cx="802" cy="941"/>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2400">
                <a:latin typeface="Times New Roman" panose="02020603050405020304" pitchFamily="18" charset="0"/>
                <a:ea typeface="宋体" panose="02010600030101010101" pitchFamily="2" charset="-122"/>
                <a:cs typeface="Arial" panose="020B0604020202020204" pitchFamily="34" charset="0"/>
              </a:endParaRPr>
            </a:p>
          </p:txBody>
        </p:sp>
        <p:sp>
          <p:nvSpPr>
            <p:cNvPr id="86079" name="Line 25"/>
            <p:cNvSpPr>
              <a:spLocks noChangeShapeType="1"/>
            </p:cNvSpPr>
            <p:nvPr/>
          </p:nvSpPr>
          <p:spPr bwMode="auto">
            <a:xfrm>
              <a:off x="3687" y="2877"/>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80" name="Line 27"/>
            <p:cNvSpPr>
              <a:spLocks noChangeShapeType="1"/>
            </p:cNvSpPr>
            <p:nvPr/>
          </p:nvSpPr>
          <p:spPr bwMode="auto">
            <a:xfrm>
              <a:off x="3692" y="3079"/>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81" name="Line 28"/>
            <p:cNvSpPr>
              <a:spLocks noChangeShapeType="1"/>
            </p:cNvSpPr>
            <p:nvPr/>
          </p:nvSpPr>
          <p:spPr bwMode="auto">
            <a:xfrm>
              <a:off x="3683" y="3274"/>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82" name="Line 29"/>
            <p:cNvSpPr>
              <a:spLocks noChangeShapeType="1"/>
            </p:cNvSpPr>
            <p:nvPr/>
          </p:nvSpPr>
          <p:spPr bwMode="auto">
            <a:xfrm>
              <a:off x="3683" y="3454"/>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6028" name="Freeform 45"/>
          <p:cNvSpPr>
            <a:spLocks/>
          </p:cNvSpPr>
          <p:nvPr/>
        </p:nvSpPr>
        <p:spPr bwMode="auto">
          <a:xfrm>
            <a:off x="1974850" y="2022475"/>
            <a:ext cx="5080000" cy="777875"/>
          </a:xfrm>
          <a:custGeom>
            <a:avLst/>
            <a:gdLst>
              <a:gd name="T0" fmla="*/ 0 w 3200"/>
              <a:gd name="T1" fmla="*/ 2147483646 h 490"/>
              <a:gd name="T2" fmla="*/ 0 w 3200"/>
              <a:gd name="T3" fmla="*/ 2147483646 h 490"/>
              <a:gd name="T4" fmla="*/ 2147483646 w 3200"/>
              <a:gd name="T5" fmla="*/ 2147483646 h 490"/>
              <a:gd name="T6" fmla="*/ 2147483646 w 3200"/>
              <a:gd name="T7" fmla="*/ 0 h 490"/>
              <a:gd name="T8" fmla="*/ 0 60000 65536"/>
              <a:gd name="T9" fmla="*/ 0 60000 65536"/>
              <a:gd name="T10" fmla="*/ 0 60000 65536"/>
              <a:gd name="T11" fmla="*/ 0 60000 65536"/>
              <a:gd name="T12" fmla="*/ 0 w 3200"/>
              <a:gd name="T13" fmla="*/ 0 h 490"/>
              <a:gd name="T14" fmla="*/ 3200 w 3200"/>
              <a:gd name="T15" fmla="*/ 490 h 490"/>
            </a:gdLst>
            <a:ahLst/>
            <a:cxnLst>
              <a:cxn ang="T8">
                <a:pos x="T0" y="T1"/>
              </a:cxn>
              <a:cxn ang="T9">
                <a:pos x="T2" y="T3"/>
              </a:cxn>
              <a:cxn ang="T10">
                <a:pos x="T4" y="T5"/>
              </a:cxn>
              <a:cxn ang="T11">
                <a:pos x="T6" y="T7"/>
              </a:cxn>
            </a:cxnLst>
            <a:rect l="T12" t="T13" r="T14" b="T15"/>
            <a:pathLst>
              <a:path w="3200" h="490">
                <a:moveTo>
                  <a:pt x="0" y="64"/>
                </a:moveTo>
                <a:lnTo>
                  <a:pt x="0" y="490"/>
                </a:lnTo>
                <a:lnTo>
                  <a:pt x="3200" y="490"/>
                </a:lnTo>
                <a:lnTo>
                  <a:pt x="3200" y="0"/>
                </a:lnTo>
              </a:path>
            </a:pathLst>
          </a:custGeom>
          <a:noFill/>
          <a:ln w="19050" cap="flat" cmpd="sng">
            <a:solidFill>
              <a:srgbClr val="000099"/>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6029" name="Freeform 46"/>
          <p:cNvSpPr>
            <a:spLocks/>
          </p:cNvSpPr>
          <p:nvPr/>
        </p:nvSpPr>
        <p:spPr bwMode="auto">
          <a:xfrm>
            <a:off x="1693863" y="2074863"/>
            <a:ext cx="5581650" cy="969962"/>
          </a:xfrm>
          <a:custGeom>
            <a:avLst/>
            <a:gdLst>
              <a:gd name="T0" fmla="*/ 0 w 3516"/>
              <a:gd name="T1" fmla="*/ 2147483646 h 611"/>
              <a:gd name="T2" fmla="*/ 2147483646 w 3516"/>
              <a:gd name="T3" fmla="*/ 2147483646 h 611"/>
              <a:gd name="T4" fmla="*/ 2147483646 w 3516"/>
              <a:gd name="T5" fmla="*/ 2147483646 h 611"/>
              <a:gd name="T6" fmla="*/ 2147483646 w 3516"/>
              <a:gd name="T7" fmla="*/ 0 h 611"/>
              <a:gd name="T8" fmla="*/ 0 60000 65536"/>
              <a:gd name="T9" fmla="*/ 0 60000 65536"/>
              <a:gd name="T10" fmla="*/ 0 60000 65536"/>
              <a:gd name="T11" fmla="*/ 0 60000 65536"/>
              <a:gd name="T12" fmla="*/ 0 w 3516"/>
              <a:gd name="T13" fmla="*/ 0 h 611"/>
              <a:gd name="T14" fmla="*/ 3516 w 3516"/>
              <a:gd name="T15" fmla="*/ 611 h 611"/>
            </a:gdLst>
            <a:ahLst/>
            <a:cxnLst>
              <a:cxn ang="T8">
                <a:pos x="T0" y="T1"/>
              </a:cxn>
              <a:cxn ang="T9">
                <a:pos x="T2" y="T3"/>
              </a:cxn>
              <a:cxn ang="T10">
                <a:pos x="T4" y="T5"/>
              </a:cxn>
              <a:cxn ang="T11">
                <a:pos x="T6" y="T7"/>
              </a:cxn>
            </a:cxnLst>
            <a:rect l="T12" t="T13" r="T14" b="T15"/>
            <a:pathLst>
              <a:path w="3516" h="611">
                <a:moveTo>
                  <a:pt x="0" y="2"/>
                </a:moveTo>
                <a:lnTo>
                  <a:pt x="3" y="611"/>
                </a:lnTo>
                <a:lnTo>
                  <a:pt x="3516" y="611"/>
                </a:lnTo>
                <a:lnTo>
                  <a:pt x="3516" y="0"/>
                </a:lnTo>
              </a:path>
            </a:pathLst>
          </a:custGeom>
          <a:noFill/>
          <a:ln w="19050" cap="flat" cmpd="sng">
            <a:solidFill>
              <a:srgbClr val="000099"/>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6030" name="Rectangle 48"/>
          <p:cNvSpPr>
            <a:spLocks noChangeArrowheads="1"/>
          </p:cNvSpPr>
          <p:nvPr/>
        </p:nvSpPr>
        <p:spPr bwMode="auto">
          <a:xfrm>
            <a:off x="2651125" y="2317750"/>
            <a:ext cx="88900" cy="531813"/>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6031" name="Rectangle 49"/>
          <p:cNvSpPr>
            <a:spLocks noChangeArrowheads="1"/>
          </p:cNvSpPr>
          <p:nvPr/>
        </p:nvSpPr>
        <p:spPr bwMode="auto">
          <a:xfrm>
            <a:off x="2530475" y="2317750"/>
            <a:ext cx="88900" cy="531813"/>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6032" name="Rectangle 51"/>
          <p:cNvSpPr>
            <a:spLocks noChangeArrowheads="1"/>
          </p:cNvSpPr>
          <p:nvPr/>
        </p:nvSpPr>
        <p:spPr bwMode="auto">
          <a:xfrm>
            <a:off x="3030538" y="2317750"/>
            <a:ext cx="88900" cy="531813"/>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6033" name="Rectangle 52"/>
          <p:cNvSpPr>
            <a:spLocks noChangeArrowheads="1"/>
          </p:cNvSpPr>
          <p:nvPr/>
        </p:nvSpPr>
        <p:spPr bwMode="auto">
          <a:xfrm>
            <a:off x="2909888" y="2317750"/>
            <a:ext cx="88900" cy="531813"/>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6034" name="Rectangle 71"/>
          <p:cNvSpPr>
            <a:spLocks noChangeArrowheads="1"/>
          </p:cNvSpPr>
          <p:nvPr/>
        </p:nvSpPr>
        <p:spPr bwMode="auto">
          <a:xfrm>
            <a:off x="6324600" y="2324100"/>
            <a:ext cx="88900" cy="531813"/>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6035" name="Rectangle 72"/>
          <p:cNvSpPr>
            <a:spLocks noChangeArrowheads="1"/>
          </p:cNvSpPr>
          <p:nvPr/>
        </p:nvSpPr>
        <p:spPr bwMode="auto">
          <a:xfrm>
            <a:off x="6203950" y="2324100"/>
            <a:ext cx="88900" cy="531813"/>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6036" name="AutoShape 97"/>
          <p:cNvSpPr>
            <a:spLocks noChangeArrowheads="1"/>
          </p:cNvSpPr>
          <p:nvPr/>
        </p:nvSpPr>
        <p:spPr bwMode="auto">
          <a:xfrm rot="10800000">
            <a:off x="1958975" y="3132138"/>
            <a:ext cx="434975" cy="260350"/>
          </a:xfrm>
          <a:prstGeom prst="rightArrow">
            <a:avLst>
              <a:gd name="adj1" fmla="val 50000"/>
              <a:gd name="adj2" fmla="val 41768"/>
            </a:avLst>
          </a:pr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86037" name="AutoShape 98"/>
          <p:cNvSpPr>
            <a:spLocks noChangeArrowheads="1"/>
          </p:cNvSpPr>
          <p:nvPr/>
        </p:nvSpPr>
        <p:spPr bwMode="auto">
          <a:xfrm rot="10800000">
            <a:off x="3889375" y="3135313"/>
            <a:ext cx="434975" cy="260350"/>
          </a:xfrm>
          <a:prstGeom prst="rightArrow">
            <a:avLst>
              <a:gd name="adj1" fmla="val 50000"/>
              <a:gd name="adj2" fmla="val 41768"/>
            </a:avLst>
          </a:pr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86038" name="AutoShape 99"/>
          <p:cNvSpPr>
            <a:spLocks noChangeArrowheads="1"/>
          </p:cNvSpPr>
          <p:nvPr/>
        </p:nvSpPr>
        <p:spPr bwMode="auto">
          <a:xfrm rot="10800000">
            <a:off x="6086475" y="3138488"/>
            <a:ext cx="434975" cy="260350"/>
          </a:xfrm>
          <a:prstGeom prst="rightArrow">
            <a:avLst>
              <a:gd name="adj1" fmla="val 50000"/>
              <a:gd name="adj2" fmla="val 41768"/>
            </a:avLst>
          </a:pr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grpSp>
        <p:nvGrpSpPr>
          <p:cNvPr id="86039" name="Group 113"/>
          <p:cNvGrpSpPr>
            <a:grpSpLocks/>
          </p:cNvGrpSpPr>
          <p:nvPr/>
        </p:nvGrpSpPr>
        <p:grpSpPr bwMode="auto">
          <a:xfrm>
            <a:off x="666750" y="2622550"/>
            <a:ext cx="687388" cy="636588"/>
            <a:chOff x="-44" y="1473"/>
            <a:chExt cx="981" cy="1105"/>
          </a:xfrm>
        </p:grpSpPr>
        <p:pic>
          <p:nvPicPr>
            <p:cNvPr id="86076" name="Picture 114"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77" name="Freeform 115"/>
            <p:cNvSpPr>
              <a:spLocks/>
            </p:cNvSpPr>
            <p:nvPr/>
          </p:nvSpPr>
          <p:spPr bwMode="auto">
            <a:xfrm flipH="1">
              <a:off x="374" y="1579"/>
              <a:ext cx="477" cy="506"/>
            </a:xfrm>
            <a:custGeom>
              <a:avLst/>
              <a:gdLst>
                <a:gd name="T0" fmla="*/ 0 w 356"/>
                <a:gd name="T1" fmla="*/ 0 h 368"/>
                <a:gd name="T2" fmla="*/ 43382 w 356"/>
                <a:gd name="T3" fmla="*/ 3172 h 368"/>
                <a:gd name="T4" fmla="*/ 51464 w 356"/>
                <a:gd name="T5" fmla="*/ 66095 h 368"/>
                <a:gd name="T6" fmla="*/ 11342 w 356"/>
                <a:gd name="T7" fmla="*/ 8266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86040" name="Group 116"/>
          <p:cNvGrpSpPr>
            <a:grpSpLocks/>
          </p:cNvGrpSpPr>
          <p:nvPr/>
        </p:nvGrpSpPr>
        <p:grpSpPr bwMode="auto">
          <a:xfrm flipH="1">
            <a:off x="7794625" y="2671763"/>
            <a:ext cx="642938" cy="636587"/>
            <a:chOff x="-44" y="1473"/>
            <a:chExt cx="981" cy="1105"/>
          </a:xfrm>
        </p:grpSpPr>
        <p:pic>
          <p:nvPicPr>
            <p:cNvPr id="86074" name="Picture 117"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75" name="Freeform 118"/>
            <p:cNvSpPr>
              <a:spLocks/>
            </p:cNvSpPr>
            <p:nvPr/>
          </p:nvSpPr>
          <p:spPr bwMode="auto">
            <a:xfrm flipH="1">
              <a:off x="374" y="1579"/>
              <a:ext cx="477" cy="506"/>
            </a:xfrm>
            <a:custGeom>
              <a:avLst/>
              <a:gdLst>
                <a:gd name="T0" fmla="*/ 0 w 356"/>
                <a:gd name="T1" fmla="*/ 0 h 368"/>
                <a:gd name="T2" fmla="*/ 43382 w 356"/>
                <a:gd name="T3" fmla="*/ 3172 h 368"/>
                <a:gd name="T4" fmla="*/ 51464 w 356"/>
                <a:gd name="T5" fmla="*/ 66095 h 368"/>
                <a:gd name="T6" fmla="*/ 11342 w 356"/>
                <a:gd name="T7" fmla="*/ 8266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sp>
        <p:nvSpPr>
          <p:cNvPr id="86041" name="Text Box 102"/>
          <p:cNvSpPr txBox="1">
            <a:spLocks noChangeArrowheads="1"/>
          </p:cNvSpPr>
          <p:nvPr/>
        </p:nvSpPr>
        <p:spPr bwMode="auto">
          <a:xfrm>
            <a:off x="6372225" y="3306763"/>
            <a:ext cx="5524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600">
                <a:latin typeface="Tahoma" panose="020B0604030504040204" pitchFamily="34" charset="0"/>
                <a:ea typeface="MS PGothic" panose="020B0600070205080204" pitchFamily="34" charset="-128"/>
              </a:rPr>
              <a:t>ACK</a:t>
            </a:r>
          </a:p>
        </p:txBody>
      </p:sp>
      <p:sp>
        <p:nvSpPr>
          <p:cNvPr id="86042" name="Rectangle 71"/>
          <p:cNvSpPr>
            <a:spLocks noChangeArrowheads="1"/>
          </p:cNvSpPr>
          <p:nvPr/>
        </p:nvSpPr>
        <p:spPr bwMode="auto">
          <a:xfrm>
            <a:off x="6637338" y="3092450"/>
            <a:ext cx="88900" cy="214313"/>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6043" name="Rectangle 72"/>
          <p:cNvSpPr>
            <a:spLocks noChangeArrowheads="1"/>
          </p:cNvSpPr>
          <p:nvPr/>
        </p:nvSpPr>
        <p:spPr bwMode="auto">
          <a:xfrm>
            <a:off x="6788150" y="3092450"/>
            <a:ext cx="88900" cy="214313"/>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6044" name="Rectangle 64"/>
          <p:cNvSpPr>
            <a:spLocks noChangeArrowheads="1"/>
          </p:cNvSpPr>
          <p:nvPr/>
        </p:nvSpPr>
        <p:spPr bwMode="auto">
          <a:xfrm>
            <a:off x="4422775" y="3141663"/>
            <a:ext cx="88900" cy="2159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6045" name="Rectangle 65"/>
          <p:cNvSpPr>
            <a:spLocks noChangeArrowheads="1"/>
          </p:cNvSpPr>
          <p:nvPr/>
        </p:nvSpPr>
        <p:spPr bwMode="auto">
          <a:xfrm>
            <a:off x="4987925" y="3141663"/>
            <a:ext cx="88900" cy="2159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6046" name="Rectangle 67"/>
          <p:cNvSpPr>
            <a:spLocks noChangeArrowheads="1"/>
          </p:cNvSpPr>
          <p:nvPr/>
        </p:nvSpPr>
        <p:spPr bwMode="auto">
          <a:xfrm>
            <a:off x="4843463" y="3141663"/>
            <a:ext cx="88900" cy="2159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6047" name="Rectangle 68"/>
          <p:cNvSpPr>
            <a:spLocks noChangeArrowheads="1"/>
          </p:cNvSpPr>
          <p:nvPr/>
        </p:nvSpPr>
        <p:spPr bwMode="auto">
          <a:xfrm>
            <a:off x="4556125" y="3141663"/>
            <a:ext cx="88900" cy="2159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6048" name="Text Box 102"/>
          <p:cNvSpPr txBox="1">
            <a:spLocks noChangeArrowheads="1"/>
          </p:cNvSpPr>
          <p:nvPr/>
        </p:nvSpPr>
        <p:spPr bwMode="auto">
          <a:xfrm>
            <a:off x="4356100" y="3306763"/>
            <a:ext cx="5508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600">
                <a:latin typeface="Tahoma" panose="020B0604030504040204" pitchFamily="34" charset="0"/>
                <a:ea typeface="MS PGothic" panose="020B0600070205080204" pitchFamily="34" charset="-128"/>
              </a:rPr>
              <a:t>ACK</a:t>
            </a:r>
          </a:p>
        </p:txBody>
      </p:sp>
      <p:sp>
        <p:nvSpPr>
          <p:cNvPr id="86049" name="Text Box 102"/>
          <p:cNvSpPr txBox="1">
            <a:spLocks noChangeArrowheads="1"/>
          </p:cNvSpPr>
          <p:nvPr/>
        </p:nvSpPr>
        <p:spPr bwMode="auto">
          <a:xfrm>
            <a:off x="2555875" y="3357563"/>
            <a:ext cx="5508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600">
                <a:latin typeface="Tahoma" panose="020B0604030504040204" pitchFamily="34" charset="0"/>
                <a:ea typeface="MS PGothic" panose="020B0600070205080204" pitchFamily="34" charset="-128"/>
              </a:rPr>
              <a:t>ACK</a:t>
            </a:r>
          </a:p>
        </p:txBody>
      </p:sp>
      <p:sp>
        <p:nvSpPr>
          <p:cNvPr id="86050" name="Rectangle 64"/>
          <p:cNvSpPr>
            <a:spLocks noChangeArrowheads="1"/>
          </p:cNvSpPr>
          <p:nvPr/>
        </p:nvSpPr>
        <p:spPr bwMode="auto">
          <a:xfrm>
            <a:off x="2622550" y="3141663"/>
            <a:ext cx="88900" cy="2159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6051" name="Rectangle 65"/>
          <p:cNvSpPr>
            <a:spLocks noChangeArrowheads="1"/>
          </p:cNvSpPr>
          <p:nvPr/>
        </p:nvSpPr>
        <p:spPr bwMode="auto">
          <a:xfrm>
            <a:off x="3187700" y="3141663"/>
            <a:ext cx="88900" cy="2159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6052" name="Rectangle 67"/>
          <p:cNvSpPr>
            <a:spLocks noChangeArrowheads="1"/>
          </p:cNvSpPr>
          <p:nvPr/>
        </p:nvSpPr>
        <p:spPr bwMode="auto">
          <a:xfrm>
            <a:off x="3043238" y="3141663"/>
            <a:ext cx="88900" cy="2159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pic>
        <p:nvPicPr>
          <p:cNvPr id="93" name="Picture 2" descr="f06-16-9780123850591 copy.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88038" y="3644900"/>
            <a:ext cx="2860675"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Picture 2" descr="f06-17-9780123850591 copy.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084888" y="5157788"/>
            <a:ext cx="2516187"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127"/>
          <p:cNvGrpSpPr>
            <a:grpSpLocks/>
          </p:cNvGrpSpPr>
          <p:nvPr/>
        </p:nvGrpSpPr>
        <p:grpSpPr bwMode="auto">
          <a:xfrm>
            <a:off x="3203575" y="1647825"/>
            <a:ext cx="2595563" cy="628650"/>
            <a:chOff x="3203848" y="1648222"/>
            <a:chExt cx="2595215" cy="628650"/>
          </a:xfrm>
        </p:grpSpPr>
        <p:sp>
          <p:nvSpPr>
            <p:cNvPr id="86059" name="AutoShape 77"/>
            <p:cNvSpPr>
              <a:spLocks noChangeArrowheads="1"/>
            </p:cNvSpPr>
            <p:nvPr/>
          </p:nvSpPr>
          <p:spPr bwMode="auto">
            <a:xfrm>
              <a:off x="3203848" y="1844824"/>
              <a:ext cx="434975" cy="260350"/>
            </a:xfrm>
            <a:prstGeom prst="rightArrow">
              <a:avLst>
                <a:gd name="adj1" fmla="val 50000"/>
                <a:gd name="adj2" fmla="val 41768"/>
              </a:avLst>
            </a:pr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86060" name="AutoShape 78"/>
            <p:cNvSpPr>
              <a:spLocks noChangeArrowheads="1"/>
            </p:cNvSpPr>
            <p:nvPr/>
          </p:nvSpPr>
          <p:spPr bwMode="auto">
            <a:xfrm>
              <a:off x="5364088" y="1844824"/>
              <a:ext cx="434975" cy="260350"/>
            </a:xfrm>
            <a:prstGeom prst="rightArrow">
              <a:avLst>
                <a:gd name="adj1" fmla="val 50000"/>
                <a:gd name="adj2" fmla="val 41768"/>
              </a:avLst>
            </a:pr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grpSp>
          <p:nvGrpSpPr>
            <p:cNvPr id="86061" name="Group 25"/>
            <p:cNvGrpSpPr>
              <a:grpSpLocks/>
            </p:cNvGrpSpPr>
            <p:nvPr/>
          </p:nvGrpSpPr>
          <p:grpSpPr bwMode="auto">
            <a:xfrm>
              <a:off x="3771900" y="1676797"/>
              <a:ext cx="939800" cy="565150"/>
              <a:chOff x="1670312" y="2562997"/>
              <a:chExt cx="940317" cy="565219"/>
            </a:xfrm>
          </p:grpSpPr>
          <p:grpSp>
            <p:nvGrpSpPr>
              <p:cNvPr id="86064" name="Group 28"/>
              <p:cNvGrpSpPr>
                <a:grpSpLocks/>
              </p:cNvGrpSpPr>
              <p:nvPr/>
            </p:nvGrpSpPr>
            <p:grpSpPr bwMode="auto">
              <a:xfrm>
                <a:off x="1670312" y="2562997"/>
                <a:ext cx="929822" cy="565219"/>
                <a:chOff x="1670312" y="2562997"/>
                <a:chExt cx="929822" cy="565219"/>
              </a:xfrm>
            </p:grpSpPr>
            <p:sp>
              <p:nvSpPr>
                <p:cNvPr id="86066" name="Rectangle 30"/>
                <p:cNvSpPr>
                  <a:spLocks noChangeArrowheads="1"/>
                </p:cNvSpPr>
                <p:nvPr/>
              </p:nvSpPr>
              <p:spPr bwMode="auto">
                <a:xfrm>
                  <a:off x="1670312" y="2562997"/>
                  <a:ext cx="929822" cy="56315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cxnSp>
              <p:nvCxnSpPr>
                <p:cNvPr id="86067" name="Straight Connector 31"/>
                <p:cNvCxnSpPr>
                  <a:cxnSpLocks noChangeShapeType="1"/>
                </p:cNvCxnSpPr>
                <p:nvPr/>
              </p:nvCxnSpPr>
              <p:spPr bwMode="auto">
                <a:xfrm flipH="1">
                  <a:off x="1786358" y="2567533"/>
                  <a:ext cx="4536" cy="55789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6068" name="Straight Connector 32"/>
                <p:cNvCxnSpPr>
                  <a:cxnSpLocks noChangeShapeType="1"/>
                </p:cNvCxnSpPr>
                <p:nvPr/>
              </p:nvCxnSpPr>
              <p:spPr bwMode="auto">
                <a:xfrm flipH="1">
                  <a:off x="1911544" y="2566974"/>
                  <a:ext cx="4536" cy="55789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6069" name="Straight Connector 33"/>
                <p:cNvCxnSpPr>
                  <a:cxnSpLocks noChangeShapeType="1"/>
                </p:cNvCxnSpPr>
                <p:nvPr/>
              </p:nvCxnSpPr>
              <p:spPr bwMode="auto">
                <a:xfrm flipH="1">
                  <a:off x="2027659" y="2570323"/>
                  <a:ext cx="4536" cy="55789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6070" name="Straight Connector 34"/>
                <p:cNvCxnSpPr>
                  <a:cxnSpLocks noChangeShapeType="1"/>
                </p:cNvCxnSpPr>
                <p:nvPr/>
              </p:nvCxnSpPr>
              <p:spPr bwMode="auto">
                <a:xfrm flipH="1">
                  <a:off x="2134843" y="2564600"/>
                  <a:ext cx="4536" cy="55789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6071" name="Straight Connector 35"/>
                <p:cNvCxnSpPr>
                  <a:cxnSpLocks noChangeShapeType="1"/>
                </p:cNvCxnSpPr>
                <p:nvPr/>
              </p:nvCxnSpPr>
              <p:spPr bwMode="auto">
                <a:xfrm flipH="1">
                  <a:off x="2244397" y="2566693"/>
                  <a:ext cx="4536" cy="55789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6072" name="Straight Connector 36"/>
                <p:cNvCxnSpPr>
                  <a:cxnSpLocks noChangeShapeType="1"/>
                </p:cNvCxnSpPr>
                <p:nvPr/>
              </p:nvCxnSpPr>
              <p:spPr bwMode="auto">
                <a:xfrm flipH="1">
                  <a:off x="2365675" y="2568786"/>
                  <a:ext cx="4536" cy="55789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6073" name="Straight Connector 37"/>
                <p:cNvCxnSpPr>
                  <a:cxnSpLocks noChangeShapeType="1"/>
                </p:cNvCxnSpPr>
                <p:nvPr/>
              </p:nvCxnSpPr>
              <p:spPr bwMode="auto">
                <a:xfrm flipH="1">
                  <a:off x="2483045" y="2566971"/>
                  <a:ext cx="4536" cy="55789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86065" name="Rectangle 29"/>
              <p:cNvSpPr>
                <a:spLocks noChangeArrowheads="1"/>
              </p:cNvSpPr>
              <p:nvPr/>
            </p:nvSpPr>
            <p:spPr bwMode="auto">
              <a:xfrm>
                <a:off x="1916862" y="2571262"/>
                <a:ext cx="693767" cy="547076"/>
              </a:xfrm>
              <a:prstGeom prst="rect">
                <a:avLst/>
              </a:prstGeom>
              <a:solidFill>
                <a:srgbClr val="000099">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grpSp>
        <p:sp>
          <p:nvSpPr>
            <p:cNvPr id="86062" name="Oval 27"/>
            <p:cNvSpPr>
              <a:spLocks noChangeArrowheads="1"/>
            </p:cNvSpPr>
            <p:nvPr/>
          </p:nvSpPr>
          <p:spPr bwMode="auto">
            <a:xfrm>
              <a:off x="4799013" y="1648222"/>
              <a:ext cx="631825" cy="62865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cxnSp>
          <p:nvCxnSpPr>
            <p:cNvPr id="86063" name="Straight Arrow Connector 52"/>
            <p:cNvCxnSpPr>
              <a:cxnSpLocks noChangeShapeType="1"/>
              <a:stCxn id="86065" idx="3"/>
              <a:endCxn id="86062" idx="2"/>
            </p:cNvCxnSpPr>
            <p:nvPr/>
          </p:nvCxnSpPr>
          <p:spPr bwMode="auto">
            <a:xfrm>
              <a:off x="4711700" y="1959372"/>
              <a:ext cx="87313" cy="31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11" name="组合 128"/>
          <p:cNvGrpSpPr>
            <a:grpSpLocks/>
          </p:cNvGrpSpPr>
          <p:nvPr/>
        </p:nvGrpSpPr>
        <p:grpSpPr bwMode="auto">
          <a:xfrm>
            <a:off x="4284663" y="2339975"/>
            <a:ext cx="1582737" cy="368300"/>
            <a:chOff x="4283968" y="2339588"/>
            <a:chExt cx="1584176" cy="369332"/>
          </a:xfrm>
        </p:grpSpPr>
        <p:cxnSp>
          <p:nvCxnSpPr>
            <p:cNvPr id="126" name="直接箭头连接符 125"/>
            <p:cNvCxnSpPr/>
            <p:nvPr/>
          </p:nvCxnSpPr>
          <p:spPr>
            <a:xfrm>
              <a:off x="4283968" y="2349140"/>
              <a:ext cx="0" cy="2881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058" name="TextBox 126"/>
            <p:cNvSpPr txBox="1">
              <a:spLocks noChangeArrowheads="1"/>
            </p:cNvSpPr>
            <p:nvPr/>
          </p:nvSpPr>
          <p:spPr bwMode="auto">
            <a:xfrm>
              <a:off x="4298484" y="2339588"/>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zh-CN" altLang="en-US" sz="1800">
                  <a:latin typeface="Arial" panose="020B0604020202020204" pitchFamily="34" charset="0"/>
                  <a:ea typeface="宋体" panose="02010600030101010101" pitchFamily="2" charset="-122"/>
                </a:rPr>
                <a:t>随机早期检测</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blinds(horizontal)">
                                      <p:cBhvr>
                                        <p:cTn id="12" dur="500"/>
                                        <p:tgtEl>
                                          <p:spTgt spid="93"/>
                                        </p:tgtEl>
                                      </p:cBhvr>
                                    </p:animEffect>
                                  </p:childTnLst>
                                </p:cTn>
                              </p:par>
                              <p:par>
                                <p:cTn id="13" presetID="3" presetClass="entr" presetSubtype="1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94"/>
                                        </p:tgtEl>
                                        <p:attrNameLst>
                                          <p:attrName>style.visibility</p:attrName>
                                        </p:attrNameLst>
                                      </p:cBhvr>
                                      <p:to>
                                        <p:strVal val="visible"/>
                                      </p:to>
                                    </p:set>
                                    <p:animEffect transition="in" filter="blinds(horizontal)">
                                      <p:cBhvr>
                                        <p:cTn id="20"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Rectangle 2"/>
          <p:cNvSpPr>
            <a:spLocks noGrp="1" noChangeArrowheads="1"/>
          </p:cNvSpPr>
          <p:nvPr>
            <p:ph type="title"/>
          </p:nvPr>
        </p:nvSpPr>
        <p:spPr>
          <a:xfrm>
            <a:off x="414338" y="144463"/>
            <a:ext cx="7991475" cy="950912"/>
          </a:xfrm>
        </p:spPr>
        <p:txBody>
          <a:bodyPr/>
          <a:lstStyle/>
          <a:p>
            <a:pPr>
              <a:defRPr/>
            </a:pPr>
            <a:r>
              <a:rPr lang="zh-CN" altLang="en-US" sz="3600" dirty="0" smtClean="0">
                <a:ea typeface="ＭＳ Ｐゴシック" charset="0"/>
                <a:cs typeface="+mj-cs"/>
              </a:rPr>
              <a:t>拥塞避免</a:t>
            </a:r>
            <a:r>
              <a:rPr lang="en-US" altLang="zh-CN" sz="3600" dirty="0" smtClean="0">
                <a:ea typeface="ＭＳ Ｐゴシック" charset="0"/>
                <a:cs typeface="+mj-cs"/>
              </a:rPr>
              <a:t>: </a:t>
            </a:r>
            <a:r>
              <a:rPr lang="zh-CN" altLang="en-US" sz="3600" dirty="0" smtClean="0">
                <a:ea typeface="ＭＳ Ｐゴシック" charset="0"/>
                <a:cs typeface="+mj-cs"/>
              </a:rPr>
              <a:t>基于源</a:t>
            </a:r>
            <a:endParaRPr lang="en-US" sz="3600" dirty="0">
              <a:ea typeface="ＭＳ Ｐゴシック" charset="0"/>
              <a:cs typeface="+mj-cs"/>
            </a:endParaRPr>
          </a:p>
        </p:txBody>
      </p:sp>
      <p:sp>
        <p:nvSpPr>
          <p:cNvPr id="99334" name="Rectangle 3"/>
          <p:cNvSpPr>
            <a:spLocks noGrp="1" noChangeArrowheads="1"/>
          </p:cNvSpPr>
          <p:nvPr>
            <p:ph type="body" sz="half" idx="1"/>
          </p:nvPr>
        </p:nvSpPr>
        <p:spPr>
          <a:xfrm>
            <a:off x="107950" y="3876675"/>
            <a:ext cx="5832475" cy="2792413"/>
          </a:xfrm>
        </p:spPr>
        <p:txBody>
          <a:bodyPr>
            <a:normAutofit fontScale="92500"/>
          </a:bodyPr>
          <a:lstStyle/>
          <a:p>
            <a:pPr>
              <a:defRPr/>
            </a:pPr>
            <a:r>
              <a:rPr lang="zh-CN" altLang="en-US" dirty="0" smtClean="0"/>
              <a:t>从终端主机上检测拥塞的初始阶段，即在丢失分组发生之前</a:t>
            </a:r>
          </a:p>
          <a:p>
            <a:pPr>
              <a:defRPr/>
            </a:pPr>
            <a:r>
              <a:rPr lang="zh-CN" altLang="en-US" dirty="0" smtClean="0"/>
              <a:t>当路由器的队列正在增加，如果不采取措施很快就会发生拥塞</a:t>
            </a:r>
            <a:endParaRPr lang="en-US" altLang="zh-CN" dirty="0" smtClean="0"/>
          </a:p>
          <a:p>
            <a:pPr>
              <a:defRPr/>
            </a:pPr>
            <a:r>
              <a:rPr lang="en-US" altLang="zh-CN" dirty="0" smtClean="0"/>
              <a:t>e.g. (</a:t>
            </a:r>
            <a:r>
              <a:rPr lang="en-US" altLang="zh-CN" dirty="0" err="1" smtClean="0"/>
              <a:t>CurrentWindow</a:t>
            </a:r>
            <a:r>
              <a:rPr lang="en-US" altLang="zh-CN" dirty="0" smtClean="0"/>
              <a:t> − </a:t>
            </a:r>
            <a:r>
              <a:rPr lang="en-US" altLang="zh-CN" dirty="0" err="1" smtClean="0"/>
              <a:t>OldWindow</a:t>
            </a:r>
            <a:r>
              <a:rPr lang="en-US" altLang="zh-CN" dirty="0" smtClean="0"/>
              <a:t>)×(</a:t>
            </a:r>
            <a:r>
              <a:rPr lang="en-US" altLang="zh-CN" dirty="0" err="1" smtClean="0"/>
              <a:t>CurrentRTT</a:t>
            </a:r>
            <a:r>
              <a:rPr lang="en-US" altLang="zh-CN" dirty="0" smtClean="0"/>
              <a:t> − </a:t>
            </a:r>
            <a:r>
              <a:rPr lang="en-US" altLang="zh-CN" dirty="0" err="1" smtClean="0"/>
              <a:t>OldRTT</a:t>
            </a:r>
            <a:r>
              <a:rPr lang="en-US" altLang="zh-CN" dirty="0" smtClean="0"/>
              <a:t>)</a:t>
            </a:r>
          </a:p>
          <a:p>
            <a:pPr>
              <a:defRPr/>
            </a:pPr>
            <a:endParaRPr lang="en-US" altLang="zh-CN" dirty="0" smtClean="0"/>
          </a:p>
          <a:p>
            <a:pPr>
              <a:defRPr/>
            </a:pPr>
            <a:endParaRPr lang="en-US" altLang="zh-CN" dirty="0" smtClean="0"/>
          </a:p>
          <a:p>
            <a:pPr>
              <a:defRPr/>
            </a:pPr>
            <a:endParaRPr lang="en-US" altLang="zh-CN" dirty="0" smtClean="0"/>
          </a:p>
        </p:txBody>
      </p:sp>
      <p:grpSp>
        <p:nvGrpSpPr>
          <p:cNvPr id="88068" name="Group 11"/>
          <p:cNvGrpSpPr>
            <a:grpSpLocks/>
          </p:cNvGrpSpPr>
          <p:nvPr/>
        </p:nvGrpSpPr>
        <p:grpSpPr bwMode="auto">
          <a:xfrm>
            <a:off x="5111750" y="2728913"/>
            <a:ext cx="950913" cy="365125"/>
            <a:chOff x="4410" y="1365"/>
            <a:chExt cx="663" cy="224"/>
          </a:xfrm>
        </p:grpSpPr>
        <p:sp>
          <p:nvSpPr>
            <p:cNvPr id="88122" name="Rectangle 12"/>
            <p:cNvSpPr>
              <a:spLocks noChangeArrowheads="1"/>
            </p:cNvSpPr>
            <p:nvPr/>
          </p:nvSpPr>
          <p:spPr bwMode="auto">
            <a:xfrm>
              <a:off x="4410" y="1500"/>
              <a:ext cx="495" cy="87"/>
            </a:xfrm>
            <a:prstGeom prst="rect">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88123" name="AutoShape 13"/>
            <p:cNvSpPr>
              <a:spLocks noChangeArrowheads="1"/>
            </p:cNvSpPr>
            <p:nvPr/>
          </p:nvSpPr>
          <p:spPr bwMode="auto">
            <a:xfrm>
              <a:off x="4410" y="1368"/>
              <a:ext cx="663" cy="135"/>
            </a:xfrm>
            <a:prstGeom prst="parallelogram">
              <a:avLst>
                <a:gd name="adj" fmla="val 122778"/>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88124" name="Freeform 14"/>
            <p:cNvSpPr>
              <a:spLocks/>
            </p:cNvSpPr>
            <p:nvPr/>
          </p:nvSpPr>
          <p:spPr bwMode="auto">
            <a:xfrm>
              <a:off x="4904" y="1365"/>
              <a:ext cx="169" cy="224"/>
            </a:xfrm>
            <a:custGeom>
              <a:avLst/>
              <a:gdLst>
                <a:gd name="T0" fmla="*/ 0 w 169"/>
                <a:gd name="T1" fmla="*/ 138 h 224"/>
                <a:gd name="T2" fmla="*/ 0 w 169"/>
                <a:gd name="T3" fmla="*/ 224 h 224"/>
                <a:gd name="T4" fmla="*/ 169 w 169"/>
                <a:gd name="T5" fmla="*/ 77 h 224"/>
                <a:gd name="T6" fmla="*/ 169 w 169"/>
                <a:gd name="T7" fmla="*/ 0 h 224"/>
                <a:gd name="T8" fmla="*/ 0 w 169"/>
                <a:gd name="T9" fmla="*/ 138 h 224"/>
                <a:gd name="T10" fmla="*/ 0 60000 65536"/>
                <a:gd name="T11" fmla="*/ 0 60000 65536"/>
                <a:gd name="T12" fmla="*/ 0 60000 65536"/>
                <a:gd name="T13" fmla="*/ 0 60000 65536"/>
                <a:gd name="T14" fmla="*/ 0 60000 65536"/>
                <a:gd name="T15" fmla="*/ 0 w 169"/>
                <a:gd name="T16" fmla="*/ 0 h 224"/>
                <a:gd name="T17" fmla="*/ 169 w 169"/>
                <a:gd name="T18" fmla="*/ 224 h 224"/>
              </a:gdLst>
              <a:ahLst/>
              <a:cxnLst>
                <a:cxn ang="T10">
                  <a:pos x="T0" y="T1"/>
                </a:cxn>
                <a:cxn ang="T11">
                  <a:pos x="T2" y="T3"/>
                </a:cxn>
                <a:cxn ang="T12">
                  <a:pos x="T4" y="T5"/>
                </a:cxn>
                <a:cxn ang="T13">
                  <a:pos x="T6" y="T7"/>
                </a:cxn>
                <a:cxn ang="T14">
                  <a:pos x="T8" y="T9"/>
                </a:cxn>
              </a:cxnLst>
              <a:rect l="T15" t="T16" r="T17" b="T18"/>
              <a:pathLst>
                <a:path w="169" h="224">
                  <a:moveTo>
                    <a:pt x="0" y="138"/>
                  </a:moveTo>
                  <a:lnTo>
                    <a:pt x="0" y="224"/>
                  </a:lnTo>
                  <a:lnTo>
                    <a:pt x="169" y="77"/>
                  </a:lnTo>
                  <a:lnTo>
                    <a:pt x="169" y="0"/>
                  </a:lnTo>
                  <a:lnTo>
                    <a:pt x="0" y="138"/>
                  </a:lnTo>
                  <a:close/>
                </a:path>
              </a:pathLst>
            </a:custGeom>
            <a:solidFill>
              <a:srgbClr val="BBE0E3"/>
            </a:solidFill>
            <a:ln w="6350" cmpd="sng">
              <a:solidFill>
                <a:srgbClr val="000000"/>
              </a:solidFill>
              <a:round/>
              <a:headEnd/>
              <a:tailEnd/>
            </a:ln>
          </p:spPr>
          <p:txBody>
            <a:bodyPr/>
            <a:lstStyle/>
            <a:p>
              <a:endParaRPr lang="zh-CN" altLang="en-US"/>
            </a:p>
          </p:txBody>
        </p:sp>
        <p:sp>
          <p:nvSpPr>
            <p:cNvPr id="88125" name="Freeform 15"/>
            <p:cNvSpPr>
              <a:spLocks/>
            </p:cNvSpPr>
            <p:nvPr/>
          </p:nvSpPr>
          <p:spPr bwMode="auto">
            <a:xfrm>
              <a:off x="4475" y="1395"/>
              <a:ext cx="506" cy="80"/>
            </a:xfrm>
            <a:custGeom>
              <a:avLst/>
              <a:gdLst>
                <a:gd name="T0" fmla="*/ 0 w 280"/>
                <a:gd name="T1" fmla="*/ 3688 h 63"/>
                <a:gd name="T2" fmla="*/ 868488 w 280"/>
                <a:gd name="T3" fmla="*/ 3587 h 63"/>
                <a:gd name="T4" fmla="*/ 5125560 w 280"/>
                <a:gd name="T5" fmla="*/ 0 h 63"/>
                <a:gd name="T6" fmla="*/ 6543881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8126" name="Freeform 16"/>
            <p:cNvSpPr>
              <a:spLocks/>
            </p:cNvSpPr>
            <p:nvPr/>
          </p:nvSpPr>
          <p:spPr bwMode="auto">
            <a:xfrm>
              <a:off x="4593" y="1391"/>
              <a:ext cx="293" cy="93"/>
            </a:xfrm>
            <a:custGeom>
              <a:avLst/>
              <a:gdLst>
                <a:gd name="T0" fmla="*/ 0 w 293"/>
                <a:gd name="T1" fmla="*/ 0 h 93"/>
                <a:gd name="T2" fmla="*/ 67 w 293"/>
                <a:gd name="T3" fmla="*/ 1 h 93"/>
                <a:gd name="T4" fmla="*/ 195 w 293"/>
                <a:gd name="T5" fmla="*/ 93 h 93"/>
                <a:gd name="T6" fmla="*/ 293 w 293"/>
                <a:gd name="T7" fmla="*/ 93 h 93"/>
                <a:gd name="T8" fmla="*/ 0 60000 65536"/>
                <a:gd name="T9" fmla="*/ 0 60000 65536"/>
                <a:gd name="T10" fmla="*/ 0 60000 65536"/>
                <a:gd name="T11" fmla="*/ 0 60000 65536"/>
                <a:gd name="T12" fmla="*/ 0 w 293"/>
                <a:gd name="T13" fmla="*/ 0 h 93"/>
                <a:gd name="T14" fmla="*/ 293 w 293"/>
                <a:gd name="T15" fmla="*/ 93 h 93"/>
              </a:gdLst>
              <a:ahLst/>
              <a:cxnLst>
                <a:cxn ang="T8">
                  <a:pos x="T0" y="T1"/>
                </a:cxn>
                <a:cxn ang="T9">
                  <a:pos x="T2" y="T3"/>
                </a:cxn>
                <a:cxn ang="T10">
                  <a:pos x="T4" y="T5"/>
                </a:cxn>
                <a:cxn ang="T11">
                  <a:pos x="T6" y="T7"/>
                </a:cxn>
              </a:cxnLst>
              <a:rect l="T12" t="T13" r="T14" b="T15"/>
              <a:pathLst>
                <a:path w="293" h="93">
                  <a:moveTo>
                    <a:pt x="0" y="0"/>
                  </a:moveTo>
                  <a:lnTo>
                    <a:pt x="67" y="1"/>
                  </a:lnTo>
                  <a:lnTo>
                    <a:pt x="195" y="93"/>
                  </a:lnTo>
                  <a:lnTo>
                    <a:pt x="293" y="93"/>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88069" name="Group 17"/>
          <p:cNvGrpSpPr>
            <a:grpSpLocks/>
          </p:cNvGrpSpPr>
          <p:nvPr/>
        </p:nvGrpSpPr>
        <p:grpSpPr bwMode="auto">
          <a:xfrm>
            <a:off x="3254375" y="2755900"/>
            <a:ext cx="950913" cy="365125"/>
            <a:chOff x="4410" y="1365"/>
            <a:chExt cx="663" cy="224"/>
          </a:xfrm>
        </p:grpSpPr>
        <p:sp>
          <p:nvSpPr>
            <p:cNvPr id="88117" name="Rectangle 18"/>
            <p:cNvSpPr>
              <a:spLocks noChangeArrowheads="1"/>
            </p:cNvSpPr>
            <p:nvPr/>
          </p:nvSpPr>
          <p:spPr bwMode="auto">
            <a:xfrm>
              <a:off x="4410" y="1500"/>
              <a:ext cx="495" cy="87"/>
            </a:xfrm>
            <a:prstGeom prst="rect">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88118" name="AutoShape 19"/>
            <p:cNvSpPr>
              <a:spLocks noChangeArrowheads="1"/>
            </p:cNvSpPr>
            <p:nvPr/>
          </p:nvSpPr>
          <p:spPr bwMode="auto">
            <a:xfrm>
              <a:off x="4410" y="1368"/>
              <a:ext cx="663" cy="135"/>
            </a:xfrm>
            <a:prstGeom prst="parallelogram">
              <a:avLst>
                <a:gd name="adj" fmla="val 122778"/>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88119" name="Freeform 20"/>
            <p:cNvSpPr>
              <a:spLocks/>
            </p:cNvSpPr>
            <p:nvPr/>
          </p:nvSpPr>
          <p:spPr bwMode="auto">
            <a:xfrm>
              <a:off x="4904" y="1365"/>
              <a:ext cx="169" cy="224"/>
            </a:xfrm>
            <a:custGeom>
              <a:avLst/>
              <a:gdLst>
                <a:gd name="T0" fmla="*/ 0 w 169"/>
                <a:gd name="T1" fmla="*/ 138 h 224"/>
                <a:gd name="T2" fmla="*/ 0 w 169"/>
                <a:gd name="T3" fmla="*/ 224 h 224"/>
                <a:gd name="T4" fmla="*/ 169 w 169"/>
                <a:gd name="T5" fmla="*/ 77 h 224"/>
                <a:gd name="T6" fmla="*/ 169 w 169"/>
                <a:gd name="T7" fmla="*/ 0 h 224"/>
                <a:gd name="T8" fmla="*/ 0 w 169"/>
                <a:gd name="T9" fmla="*/ 138 h 224"/>
                <a:gd name="T10" fmla="*/ 0 60000 65536"/>
                <a:gd name="T11" fmla="*/ 0 60000 65536"/>
                <a:gd name="T12" fmla="*/ 0 60000 65536"/>
                <a:gd name="T13" fmla="*/ 0 60000 65536"/>
                <a:gd name="T14" fmla="*/ 0 60000 65536"/>
                <a:gd name="T15" fmla="*/ 0 w 169"/>
                <a:gd name="T16" fmla="*/ 0 h 224"/>
                <a:gd name="T17" fmla="*/ 169 w 169"/>
                <a:gd name="T18" fmla="*/ 224 h 224"/>
              </a:gdLst>
              <a:ahLst/>
              <a:cxnLst>
                <a:cxn ang="T10">
                  <a:pos x="T0" y="T1"/>
                </a:cxn>
                <a:cxn ang="T11">
                  <a:pos x="T2" y="T3"/>
                </a:cxn>
                <a:cxn ang="T12">
                  <a:pos x="T4" y="T5"/>
                </a:cxn>
                <a:cxn ang="T13">
                  <a:pos x="T6" y="T7"/>
                </a:cxn>
                <a:cxn ang="T14">
                  <a:pos x="T8" y="T9"/>
                </a:cxn>
              </a:cxnLst>
              <a:rect l="T15" t="T16" r="T17" b="T18"/>
              <a:pathLst>
                <a:path w="169" h="224">
                  <a:moveTo>
                    <a:pt x="0" y="138"/>
                  </a:moveTo>
                  <a:lnTo>
                    <a:pt x="0" y="224"/>
                  </a:lnTo>
                  <a:lnTo>
                    <a:pt x="169" y="77"/>
                  </a:lnTo>
                  <a:lnTo>
                    <a:pt x="169" y="0"/>
                  </a:lnTo>
                  <a:lnTo>
                    <a:pt x="0" y="138"/>
                  </a:lnTo>
                  <a:close/>
                </a:path>
              </a:pathLst>
            </a:custGeom>
            <a:solidFill>
              <a:srgbClr val="BBE0E3"/>
            </a:solidFill>
            <a:ln w="6350" cmpd="sng">
              <a:solidFill>
                <a:srgbClr val="000000"/>
              </a:solidFill>
              <a:round/>
              <a:headEnd/>
              <a:tailEnd/>
            </a:ln>
          </p:spPr>
          <p:txBody>
            <a:bodyPr/>
            <a:lstStyle/>
            <a:p>
              <a:endParaRPr lang="zh-CN" altLang="en-US"/>
            </a:p>
          </p:txBody>
        </p:sp>
        <p:sp>
          <p:nvSpPr>
            <p:cNvPr id="88120" name="Freeform 21"/>
            <p:cNvSpPr>
              <a:spLocks/>
            </p:cNvSpPr>
            <p:nvPr/>
          </p:nvSpPr>
          <p:spPr bwMode="auto">
            <a:xfrm>
              <a:off x="4475" y="1395"/>
              <a:ext cx="506" cy="80"/>
            </a:xfrm>
            <a:custGeom>
              <a:avLst/>
              <a:gdLst>
                <a:gd name="T0" fmla="*/ 0 w 280"/>
                <a:gd name="T1" fmla="*/ 3688 h 63"/>
                <a:gd name="T2" fmla="*/ 868488 w 280"/>
                <a:gd name="T3" fmla="*/ 3587 h 63"/>
                <a:gd name="T4" fmla="*/ 5125560 w 280"/>
                <a:gd name="T5" fmla="*/ 0 h 63"/>
                <a:gd name="T6" fmla="*/ 6543881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8121" name="Freeform 22"/>
            <p:cNvSpPr>
              <a:spLocks/>
            </p:cNvSpPr>
            <p:nvPr/>
          </p:nvSpPr>
          <p:spPr bwMode="auto">
            <a:xfrm>
              <a:off x="4593" y="1391"/>
              <a:ext cx="293" cy="93"/>
            </a:xfrm>
            <a:custGeom>
              <a:avLst/>
              <a:gdLst>
                <a:gd name="T0" fmla="*/ 0 w 293"/>
                <a:gd name="T1" fmla="*/ 0 h 93"/>
                <a:gd name="T2" fmla="*/ 67 w 293"/>
                <a:gd name="T3" fmla="*/ 1 h 93"/>
                <a:gd name="T4" fmla="*/ 195 w 293"/>
                <a:gd name="T5" fmla="*/ 93 h 93"/>
                <a:gd name="T6" fmla="*/ 293 w 293"/>
                <a:gd name="T7" fmla="*/ 93 h 93"/>
                <a:gd name="T8" fmla="*/ 0 60000 65536"/>
                <a:gd name="T9" fmla="*/ 0 60000 65536"/>
                <a:gd name="T10" fmla="*/ 0 60000 65536"/>
                <a:gd name="T11" fmla="*/ 0 60000 65536"/>
                <a:gd name="T12" fmla="*/ 0 w 293"/>
                <a:gd name="T13" fmla="*/ 0 h 93"/>
                <a:gd name="T14" fmla="*/ 293 w 293"/>
                <a:gd name="T15" fmla="*/ 93 h 93"/>
              </a:gdLst>
              <a:ahLst/>
              <a:cxnLst>
                <a:cxn ang="T8">
                  <a:pos x="T0" y="T1"/>
                </a:cxn>
                <a:cxn ang="T9">
                  <a:pos x="T2" y="T3"/>
                </a:cxn>
                <a:cxn ang="T10">
                  <a:pos x="T4" y="T5"/>
                </a:cxn>
                <a:cxn ang="T11">
                  <a:pos x="T6" y="T7"/>
                </a:cxn>
              </a:cxnLst>
              <a:rect l="T12" t="T13" r="T14" b="T15"/>
              <a:pathLst>
                <a:path w="293" h="93">
                  <a:moveTo>
                    <a:pt x="0" y="0"/>
                  </a:moveTo>
                  <a:lnTo>
                    <a:pt x="67" y="1"/>
                  </a:lnTo>
                  <a:lnTo>
                    <a:pt x="195" y="93"/>
                  </a:lnTo>
                  <a:lnTo>
                    <a:pt x="293" y="93"/>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88070" name="Freeform 24"/>
          <p:cNvSpPr>
            <a:spLocks/>
          </p:cNvSpPr>
          <p:nvPr/>
        </p:nvSpPr>
        <p:spPr bwMode="auto">
          <a:xfrm>
            <a:off x="1128713" y="1658938"/>
            <a:ext cx="360362" cy="1403350"/>
          </a:xfrm>
          <a:custGeom>
            <a:avLst/>
            <a:gdLst>
              <a:gd name="T0" fmla="*/ 0 w 354"/>
              <a:gd name="T1" fmla="*/ 2147483646 h 1200"/>
              <a:gd name="T2" fmla="*/ 2147483646 w 354"/>
              <a:gd name="T3" fmla="*/ 0 h 1200"/>
              <a:gd name="T4" fmla="*/ 2147483646 w 354"/>
              <a:gd name="T5" fmla="*/ 2147483646 h 1200"/>
              <a:gd name="T6" fmla="*/ 2147483646 w 354"/>
              <a:gd name="T7" fmla="*/ 2147483646 h 1200"/>
              <a:gd name="T8" fmla="*/ 0 w 354"/>
              <a:gd name="T9" fmla="*/ 2147483646 h 1200"/>
              <a:gd name="T10" fmla="*/ 0 60000 65536"/>
              <a:gd name="T11" fmla="*/ 0 60000 65536"/>
              <a:gd name="T12" fmla="*/ 0 60000 65536"/>
              <a:gd name="T13" fmla="*/ 0 60000 65536"/>
              <a:gd name="T14" fmla="*/ 0 60000 65536"/>
              <a:gd name="T15" fmla="*/ 0 w 354"/>
              <a:gd name="T16" fmla="*/ 0 h 1200"/>
              <a:gd name="T17" fmla="*/ 354 w 354"/>
              <a:gd name="T18" fmla="*/ 1200 h 1200"/>
            </a:gdLst>
            <a:ahLst/>
            <a:cxnLst>
              <a:cxn ang="T10">
                <a:pos x="T0" y="T1"/>
              </a:cxn>
              <a:cxn ang="T11">
                <a:pos x="T2" y="T3"/>
              </a:cxn>
              <a:cxn ang="T12">
                <a:pos x="T4" y="T5"/>
              </a:cxn>
              <a:cxn ang="T13">
                <a:pos x="T6" y="T7"/>
              </a:cxn>
              <a:cxn ang="T14">
                <a:pos x="T8" y="T9"/>
              </a:cxn>
            </a:cxnLst>
            <a:rect l="T15" t="T16" r="T17" b="T18"/>
            <a:pathLst>
              <a:path w="354" h="1200">
                <a:moveTo>
                  <a:pt x="0" y="1194"/>
                </a:moveTo>
                <a:lnTo>
                  <a:pt x="354" y="0"/>
                </a:lnTo>
                <a:lnTo>
                  <a:pt x="342" y="1146"/>
                </a:lnTo>
                <a:lnTo>
                  <a:pt x="180" y="1200"/>
                </a:lnTo>
                <a:lnTo>
                  <a:pt x="0" y="1194"/>
                </a:lnTo>
                <a:close/>
              </a:path>
            </a:pathLst>
          </a:custGeom>
          <a:gradFill rotWithShape="1">
            <a:gsLst>
              <a:gs pos="0">
                <a:schemeClr val="bg1"/>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8071" name="Rectangle 23"/>
          <p:cNvSpPr>
            <a:spLocks noChangeArrowheads="1"/>
          </p:cNvSpPr>
          <p:nvPr/>
        </p:nvSpPr>
        <p:spPr bwMode="auto">
          <a:xfrm>
            <a:off x="1509713" y="1639888"/>
            <a:ext cx="771525" cy="129857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2400">
              <a:latin typeface="Times New Roman" panose="02020603050405020304" pitchFamily="18" charset="0"/>
              <a:ea typeface="宋体" panose="02010600030101010101" pitchFamily="2" charset="-122"/>
              <a:cs typeface="Arial" panose="020B0604020202020204" pitchFamily="34" charset="0"/>
            </a:endParaRPr>
          </a:p>
        </p:txBody>
      </p:sp>
      <p:grpSp>
        <p:nvGrpSpPr>
          <p:cNvPr id="88072" name="Group 26"/>
          <p:cNvGrpSpPr>
            <a:grpSpLocks/>
          </p:cNvGrpSpPr>
          <p:nvPr/>
        </p:nvGrpSpPr>
        <p:grpSpPr bwMode="auto">
          <a:xfrm>
            <a:off x="1477963" y="1700213"/>
            <a:ext cx="755650" cy="1285875"/>
            <a:chOff x="3681" y="2704"/>
            <a:chExt cx="807" cy="941"/>
          </a:xfrm>
        </p:grpSpPr>
        <p:sp>
          <p:nvSpPr>
            <p:cNvPr id="88112" name="Rectangle 24"/>
            <p:cNvSpPr>
              <a:spLocks noChangeArrowheads="1"/>
            </p:cNvSpPr>
            <p:nvPr/>
          </p:nvSpPr>
          <p:spPr bwMode="auto">
            <a:xfrm>
              <a:off x="3681" y="2704"/>
              <a:ext cx="802" cy="941"/>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2400">
                <a:latin typeface="Times New Roman" panose="02020603050405020304" pitchFamily="18" charset="0"/>
                <a:ea typeface="宋体" panose="02010600030101010101" pitchFamily="2" charset="-122"/>
                <a:cs typeface="Arial" panose="020B0604020202020204" pitchFamily="34" charset="0"/>
              </a:endParaRPr>
            </a:p>
          </p:txBody>
        </p:sp>
        <p:sp>
          <p:nvSpPr>
            <p:cNvPr id="88113" name="Line 25"/>
            <p:cNvSpPr>
              <a:spLocks noChangeShapeType="1"/>
            </p:cNvSpPr>
            <p:nvPr/>
          </p:nvSpPr>
          <p:spPr bwMode="auto">
            <a:xfrm>
              <a:off x="3687" y="2877"/>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14" name="Line 27"/>
            <p:cNvSpPr>
              <a:spLocks noChangeShapeType="1"/>
            </p:cNvSpPr>
            <p:nvPr/>
          </p:nvSpPr>
          <p:spPr bwMode="auto">
            <a:xfrm>
              <a:off x="3692" y="3079"/>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15" name="Line 28"/>
            <p:cNvSpPr>
              <a:spLocks noChangeShapeType="1"/>
            </p:cNvSpPr>
            <p:nvPr/>
          </p:nvSpPr>
          <p:spPr bwMode="auto">
            <a:xfrm>
              <a:off x="3683" y="3274"/>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16" name="Line 29"/>
            <p:cNvSpPr>
              <a:spLocks noChangeShapeType="1"/>
            </p:cNvSpPr>
            <p:nvPr/>
          </p:nvSpPr>
          <p:spPr bwMode="auto">
            <a:xfrm>
              <a:off x="3683" y="3454"/>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8073" name="Freeform 34"/>
          <p:cNvSpPr>
            <a:spLocks/>
          </p:cNvSpPr>
          <p:nvPr/>
        </p:nvSpPr>
        <p:spPr bwMode="auto">
          <a:xfrm>
            <a:off x="7599363" y="1590675"/>
            <a:ext cx="347662" cy="1514475"/>
          </a:xfrm>
          <a:custGeom>
            <a:avLst/>
            <a:gdLst>
              <a:gd name="T0" fmla="*/ 2147483646 w 219"/>
              <a:gd name="T1" fmla="*/ 2147483646 h 954"/>
              <a:gd name="T2" fmla="*/ 0 w 219"/>
              <a:gd name="T3" fmla="*/ 0 h 954"/>
              <a:gd name="T4" fmla="*/ 2147483646 w 219"/>
              <a:gd name="T5" fmla="*/ 2147483646 h 954"/>
              <a:gd name="T6" fmla="*/ 2147483646 w 219"/>
              <a:gd name="T7" fmla="*/ 2147483646 h 954"/>
              <a:gd name="T8" fmla="*/ 2147483646 w 219"/>
              <a:gd name="T9" fmla="*/ 2147483646 h 954"/>
              <a:gd name="T10" fmla="*/ 0 60000 65536"/>
              <a:gd name="T11" fmla="*/ 0 60000 65536"/>
              <a:gd name="T12" fmla="*/ 0 60000 65536"/>
              <a:gd name="T13" fmla="*/ 0 60000 65536"/>
              <a:gd name="T14" fmla="*/ 0 60000 65536"/>
              <a:gd name="T15" fmla="*/ 0 w 219"/>
              <a:gd name="T16" fmla="*/ 0 h 954"/>
              <a:gd name="T17" fmla="*/ 219 w 219"/>
              <a:gd name="T18" fmla="*/ 954 h 954"/>
            </a:gdLst>
            <a:ahLst/>
            <a:cxnLst>
              <a:cxn ang="T10">
                <a:pos x="T0" y="T1"/>
              </a:cxn>
              <a:cxn ang="T11">
                <a:pos x="T2" y="T3"/>
              </a:cxn>
              <a:cxn ang="T12">
                <a:pos x="T4" y="T5"/>
              </a:cxn>
              <a:cxn ang="T13">
                <a:pos x="T6" y="T7"/>
              </a:cxn>
              <a:cxn ang="T14">
                <a:pos x="T8" y="T9"/>
              </a:cxn>
            </a:cxnLst>
            <a:rect l="T15" t="T16" r="T17" b="T18"/>
            <a:pathLst>
              <a:path w="219" h="954">
                <a:moveTo>
                  <a:pt x="198" y="762"/>
                </a:moveTo>
                <a:lnTo>
                  <a:pt x="0" y="0"/>
                </a:lnTo>
                <a:lnTo>
                  <a:pt x="8" y="844"/>
                </a:lnTo>
                <a:lnTo>
                  <a:pt x="219" y="954"/>
                </a:lnTo>
                <a:lnTo>
                  <a:pt x="198" y="762"/>
                </a:lnTo>
                <a:close/>
              </a:path>
            </a:pathLst>
          </a:custGeom>
          <a:gradFill rotWithShape="1">
            <a:gsLst>
              <a:gs pos="0">
                <a:schemeClr val="bg1"/>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8074" name="Rectangle 23"/>
          <p:cNvSpPr>
            <a:spLocks noChangeArrowheads="1"/>
          </p:cNvSpPr>
          <p:nvPr/>
        </p:nvSpPr>
        <p:spPr bwMode="auto">
          <a:xfrm>
            <a:off x="6843713" y="1627188"/>
            <a:ext cx="771525" cy="129857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2400">
              <a:latin typeface="Times New Roman" panose="02020603050405020304" pitchFamily="18" charset="0"/>
              <a:ea typeface="宋体" panose="02010600030101010101" pitchFamily="2" charset="-122"/>
              <a:cs typeface="Arial" panose="020B0604020202020204" pitchFamily="34" charset="0"/>
            </a:endParaRPr>
          </a:p>
        </p:txBody>
      </p:sp>
      <p:grpSp>
        <p:nvGrpSpPr>
          <p:cNvPr id="88075" name="Group 36"/>
          <p:cNvGrpSpPr>
            <a:grpSpLocks/>
          </p:cNvGrpSpPr>
          <p:nvPr/>
        </p:nvGrpSpPr>
        <p:grpSpPr bwMode="auto">
          <a:xfrm>
            <a:off x="6811963" y="1687513"/>
            <a:ext cx="755650" cy="1285875"/>
            <a:chOff x="3681" y="2704"/>
            <a:chExt cx="807" cy="941"/>
          </a:xfrm>
        </p:grpSpPr>
        <p:sp>
          <p:nvSpPr>
            <p:cNvPr id="88107" name="Rectangle 24"/>
            <p:cNvSpPr>
              <a:spLocks noChangeArrowheads="1"/>
            </p:cNvSpPr>
            <p:nvPr/>
          </p:nvSpPr>
          <p:spPr bwMode="auto">
            <a:xfrm>
              <a:off x="3681" y="2704"/>
              <a:ext cx="802" cy="941"/>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2400">
                <a:latin typeface="Times New Roman" panose="02020603050405020304" pitchFamily="18" charset="0"/>
                <a:ea typeface="宋体" panose="02010600030101010101" pitchFamily="2" charset="-122"/>
                <a:cs typeface="Arial" panose="020B0604020202020204" pitchFamily="34" charset="0"/>
              </a:endParaRPr>
            </a:p>
          </p:txBody>
        </p:sp>
        <p:sp>
          <p:nvSpPr>
            <p:cNvPr id="88108" name="Line 25"/>
            <p:cNvSpPr>
              <a:spLocks noChangeShapeType="1"/>
            </p:cNvSpPr>
            <p:nvPr/>
          </p:nvSpPr>
          <p:spPr bwMode="auto">
            <a:xfrm>
              <a:off x="3687" y="2877"/>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09" name="Line 27"/>
            <p:cNvSpPr>
              <a:spLocks noChangeShapeType="1"/>
            </p:cNvSpPr>
            <p:nvPr/>
          </p:nvSpPr>
          <p:spPr bwMode="auto">
            <a:xfrm>
              <a:off x="3692" y="3079"/>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10" name="Line 28"/>
            <p:cNvSpPr>
              <a:spLocks noChangeShapeType="1"/>
            </p:cNvSpPr>
            <p:nvPr/>
          </p:nvSpPr>
          <p:spPr bwMode="auto">
            <a:xfrm>
              <a:off x="3683" y="3274"/>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11" name="Line 29"/>
            <p:cNvSpPr>
              <a:spLocks noChangeShapeType="1"/>
            </p:cNvSpPr>
            <p:nvPr/>
          </p:nvSpPr>
          <p:spPr bwMode="auto">
            <a:xfrm>
              <a:off x="3683" y="3454"/>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8076" name="Freeform 45"/>
          <p:cNvSpPr>
            <a:spLocks/>
          </p:cNvSpPr>
          <p:nvPr/>
        </p:nvSpPr>
        <p:spPr bwMode="auto">
          <a:xfrm>
            <a:off x="1974850" y="2022475"/>
            <a:ext cx="5080000" cy="777875"/>
          </a:xfrm>
          <a:custGeom>
            <a:avLst/>
            <a:gdLst>
              <a:gd name="T0" fmla="*/ 0 w 3200"/>
              <a:gd name="T1" fmla="*/ 2147483646 h 490"/>
              <a:gd name="T2" fmla="*/ 0 w 3200"/>
              <a:gd name="T3" fmla="*/ 2147483646 h 490"/>
              <a:gd name="T4" fmla="*/ 2147483646 w 3200"/>
              <a:gd name="T5" fmla="*/ 2147483646 h 490"/>
              <a:gd name="T6" fmla="*/ 2147483646 w 3200"/>
              <a:gd name="T7" fmla="*/ 0 h 490"/>
              <a:gd name="T8" fmla="*/ 0 60000 65536"/>
              <a:gd name="T9" fmla="*/ 0 60000 65536"/>
              <a:gd name="T10" fmla="*/ 0 60000 65536"/>
              <a:gd name="T11" fmla="*/ 0 60000 65536"/>
              <a:gd name="T12" fmla="*/ 0 w 3200"/>
              <a:gd name="T13" fmla="*/ 0 h 490"/>
              <a:gd name="T14" fmla="*/ 3200 w 3200"/>
              <a:gd name="T15" fmla="*/ 490 h 490"/>
            </a:gdLst>
            <a:ahLst/>
            <a:cxnLst>
              <a:cxn ang="T8">
                <a:pos x="T0" y="T1"/>
              </a:cxn>
              <a:cxn ang="T9">
                <a:pos x="T2" y="T3"/>
              </a:cxn>
              <a:cxn ang="T10">
                <a:pos x="T4" y="T5"/>
              </a:cxn>
              <a:cxn ang="T11">
                <a:pos x="T6" y="T7"/>
              </a:cxn>
            </a:cxnLst>
            <a:rect l="T12" t="T13" r="T14" b="T15"/>
            <a:pathLst>
              <a:path w="3200" h="490">
                <a:moveTo>
                  <a:pt x="0" y="64"/>
                </a:moveTo>
                <a:lnTo>
                  <a:pt x="0" y="490"/>
                </a:lnTo>
                <a:lnTo>
                  <a:pt x="3200" y="490"/>
                </a:lnTo>
                <a:lnTo>
                  <a:pt x="3200" y="0"/>
                </a:lnTo>
              </a:path>
            </a:pathLst>
          </a:custGeom>
          <a:noFill/>
          <a:ln w="19050" cap="flat" cmpd="sng">
            <a:solidFill>
              <a:srgbClr val="000099"/>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8077" name="Freeform 46"/>
          <p:cNvSpPr>
            <a:spLocks/>
          </p:cNvSpPr>
          <p:nvPr/>
        </p:nvSpPr>
        <p:spPr bwMode="auto">
          <a:xfrm>
            <a:off x="1693863" y="2074863"/>
            <a:ext cx="5581650" cy="969962"/>
          </a:xfrm>
          <a:custGeom>
            <a:avLst/>
            <a:gdLst>
              <a:gd name="T0" fmla="*/ 0 w 3516"/>
              <a:gd name="T1" fmla="*/ 2147483646 h 611"/>
              <a:gd name="T2" fmla="*/ 2147483646 w 3516"/>
              <a:gd name="T3" fmla="*/ 2147483646 h 611"/>
              <a:gd name="T4" fmla="*/ 2147483646 w 3516"/>
              <a:gd name="T5" fmla="*/ 2147483646 h 611"/>
              <a:gd name="T6" fmla="*/ 2147483646 w 3516"/>
              <a:gd name="T7" fmla="*/ 0 h 611"/>
              <a:gd name="T8" fmla="*/ 0 60000 65536"/>
              <a:gd name="T9" fmla="*/ 0 60000 65536"/>
              <a:gd name="T10" fmla="*/ 0 60000 65536"/>
              <a:gd name="T11" fmla="*/ 0 60000 65536"/>
              <a:gd name="T12" fmla="*/ 0 w 3516"/>
              <a:gd name="T13" fmla="*/ 0 h 611"/>
              <a:gd name="T14" fmla="*/ 3516 w 3516"/>
              <a:gd name="T15" fmla="*/ 611 h 611"/>
            </a:gdLst>
            <a:ahLst/>
            <a:cxnLst>
              <a:cxn ang="T8">
                <a:pos x="T0" y="T1"/>
              </a:cxn>
              <a:cxn ang="T9">
                <a:pos x="T2" y="T3"/>
              </a:cxn>
              <a:cxn ang="T10">
                <a:pos x="T4" y="T5"/>
              </a:cxn>
              <a:cxn ang="T11">
                <a:pos x="T6" y="T7"/>
              </a:cxn>
            </a:cxnLst>
            <a:rect l="T12" t="T13" r="T14" b="T15"/>
            <a:pathLst>
              <a:path w="3516" h="611">
                <a:moveTo>
                  <a:pt x="0" y="2"/>
                </a:moveTo>
                <a:lnTo>
                  <a:pt x="3" y="611"/>
                </a:lnTo>
                <a:lnTo>
                  <a:pt x="3516" y="611"/>
                </a:lnTo>
                <a:lnTo>
                  <a:pt x="3516" y="0"/>
                </a:lnTo>
              </a:path>
            </a:pathLst>
          </a:custGeom>
          <a:noFill/>
          <a:ln w="19050" cap="flat" cmpd="sng">
            <a:solidFill>
              <a:srgbClr val="000099"/>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8078" name="Rectangle 48"/>
          <p:cNvSpPr>
            <a:spLocks noChangeArrowheads="1"/>
          </p:cNvSpPr>
          <p:nvPr/>
        </p:nvSpPr>
        <p:spPr bwMode="auto">
          <a:xfrm>
            <a:off x="2651125" y="2317750"/>
            <a:ext cx="88900" cy="531813"/>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8079" name="Rectangle 49"/>
          <p:cNvSpPr>
            <a:spLocks noChangeArrowheads="1"/>
          </p:cNvSpPr>
          <p:nvPr/>
        </p:nvSpPr>
        <p:spPr bwMode="auto">
          <a:xfrm>
            <a:off x="2530475" y="2317750"/>
            <a:ext cx="88900" cy="531813"/>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8080" name="Rectangle 51"/>
          <p:cNvSpPr>
            <a:spLocks noChangeArrowheads="1"/>
          </p:cNvSpPr>
          <p:nvPr/>
        </p:nvSpPr>
        <p:spPr bwMode="auto">
          <a:xfrm>
            <a:off x="3030538" y="2317750"/>
            <a:ext cx="88900" cy="531813"/>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8081" name="Rectangle 52"/>
          <p:cNvSpPr>
            <a:spLocks noChangeArrowheads="1"/>
          </p:cNvSpPr>
          <p:nvPr/>
        </p:nvSpPr>
        <p:spPr bwMode="auto">
          <a:xfrm>
            <a:off x="2909888" y="2317750"/>
            <a:ext cx="88900" cy="531813"/>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8082" name="Rectangle 71"/>
          <p:cNvSpPr>
            <a:spLocks noChangeArrowheads="1"/>
          </p:cNvSpPr>
          <p:nvPr/>
        </p:nvSpPr>
        <p:spPr bwMode="auto">
          <a:xfrm>
            <a:off x="6324600" y="2324100"/>
            <a:ext cx="88900" cy="531813"/>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8083" name="Rectangle 72"/>
          <p:cNvSpPr>
            <a:spLocks noChangeArrowheads="1"/>
          </p:cNvSpPr>
          <p:nvPr/>
        </p:nvSpPr>
        <p:spPr bwMode="auto">
          <a:xfrm>
            <a:off x="6203950" y="2324100"/>
            <a:ext cx="88900" cy="531813"/>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8084" name="AutoShape 97"/>
          <p:cNvSpPr>
            <a:spLocks noChangeArrowheads="1"/>
          </p:cNvSpPr>
          <p:nvPr/>
        </p:nvSpPr>
        <p:spPr bwMode="auto">
          <a:xfrm rot="10800000">
            <a:off x="1958975" y="3132138"/>
            <a:ext cx="434975" cy="260350"/>
          </a:xfrm>
          <a:prstGeom prst="rightArrow">
            <a:avLst>
              <a:gd name="adj1" fmla="val 50000"/>
              <a:gd name="adj2" fmla="val 41768"/>
            </a:avLst>
          </a:pr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88085" name="AutoShape 98"/>
          <p:cNvSpPr>
            <a:spLocks noChangeArrowheads="1"/>
          </p:cNvSpPr>
          <p:nvPr/>
        </p:nvSpPr>
        <p:spPr bwMode="auto">
          <a:xfrm rot="10800000">
            <a:off x="3889375" y="3135313"/>
            <a:ext cx="434975" cy="260350"/>
          </a:xfrm>
          <a:prstGeom prst="rightArrow">
            <a:avLst>
              <a:gd name="adj1" fmla="val 50000"/>
              <a:gd name="adj2" fmla="val 41768"/>
            </a:avLst>
          </a:pr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sp>
        <p:nvSpPr>
          <p:cNvPr id="88086" name="AutoShape 99"/>
          <p:cNvSpPr>
            <a:spLocks noChangeArrowheads="1"/>
          </p:cNvSpPr>
          <p:nvPr/>
        </p:nvSpPr>
        <p:spPr bwMode="auto">
          <a:xfrm rot="10800000">
            <a:off x="6086475" y="3138488"/>
            <a:ext cx="434975" cy="260350"/>
          </a:xfrm>
          <a:prstGeom prst="rightArrow">
            <a:avLst>
              <a:gd name="adj1" fmla="val 50000"/>
              <a:gd name="adj2" fmla="val 41768"/>
            </a:avLst>
          </a:pr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latin typeface="Arial" panose="020B0604020202020204" pitchFamily="34" charset="0"/>
              <a:ea typeface="宋体" panose="02010600030101010101" pitchFamily="2" charset="-122"/>
            </a:endParaRPr>
          </a:p>
        </p:txBody>
      </p:sp>
      <p:grpSp>
        <p:nvGrpSpPr>
          <p:cNvPr id="88087" name="Group 113"/>
          <p:cNvGrpSpPr>
            <a:grpSpLocks/>
          </p:cNvGrpSpPr>
          <p:nvPr/>
        </p:nvGrpSpPr>
        <p:grpSpPr bwMode="auto">
          <a:xfrm>
            <a:off x="666750" y="2622550"/>
            <a:ext cx="687388" cy="636588"/>
            <a:chOff x="-44" y="1473"/>
            <a:chExt cx="981" cy="1105"/>
          </a:xfrm>
        </p:grpSpPr>
        <p:pic>
          <p:nvPicPr>
            <p:cNvPr id="88105" name="Picture 114"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06" name="Freeform 115"/>
            <p:cNvSpPr>
              <a:spLocks/>
            </p:cNvSpPr>
            <p:nvPr/>
          </p:nvSpPr>
          <p:spPr bwMode="auto">
            <a:xfrm flipH="1">
              <a:off x="374" y="1579"/>
              <a:ext cx="477" cy="506"/>
            </a:xfrm>
            <a:custGeom>
              <a:avLst/>
              <a:gdLst>
                <a:gd name="T0" fmla="*/ 0 w 356"/>
                <a:gd name="T1" fmla="*/ 0 h 368"/>
                <a:gd name="T2" fmla="*/ 43382 w 356"/>
                <a:gd name="T3" fmla="*/ 3172 h 368"/>
                <a:gd name="T4" fmla="*/ 51464 w 356"/>
                <a:gd name="T5" fmla="*/ 66095 h 368"/>
                <a:gd name="T6" fmla="*/ 11342 w 356"/>
                <a:gd name="T7" fmla="*/ 8266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88088" name="Group 116"/>
          <p:cNvGrpSpPr>
            <a:grpSpLocks/>
          </p:cNvGrpSpPr>
          <p:nvPr/>
        </p:nvGrpSpPr>
        <p:grpSpPr bwMode="auto">
          <a:xfrm flipH="1">
            <a:off x="7794625" y="2671763"/>
            <a:ext cx="642938" cy="636587"/>
            <a:chOff x="-44" y="1473"/>
            <a:chExt cx="981" cy="1105"/>
          </a:xfrm>
        </p:grpSpPr>
        <p:pic>
          <p:nvPicPr>
            <p:cNvPr id="88103" name="Picture 117"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04" name="Freeform 118"/>
            <p:cNvSpPr>
              <a:spLocks/>
            </p:cNvSpPr>
            <p:nvPr/>
          </p:nvSpPr>
          <p:spPr bwMode="auto">
            <a:xfrm flipH="1">
              <a:off x="374" y="1579"/>
              <a:ext cx="477" cy="506"/>
            </a:xfrm>
            <a:custGeom>
              <a:avLst/>
              <a:gdLst>
                <a:gd name="T0" fmla="*/ 0 w 356"/>
                <a:gd name="T1" fmla="*/ 0 h 368"/>
                <a:gd name="T2" fmla="*/ 43382 w 356"/>
                <a:gd name="T3" fmla="*/ 3172 h 368"/>
                <a:gd name="T4" fmla="*/ 51464 w 356"/>
                <a:gd name="T5" fmla="*/ 66095 h 368"/>
                <a:gd name="T6" fmla="*/ 11342 w 356"/>
                <a:gd name="T7" fmla="*/ 82660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sp>
        <p:nvSpPr>
          <p:cNvPr id="88089" name="Text Box 102"/>
          <p:cNvSpPr txBox="1">
            <a:spLocks noChangeArrowheads="1"/>
          </p:cNvSpPr>
          <p:nvPr/>
        </p:nvSpPr>
        <p:spPr bwMode="auto">
          <a:xfrm>
            <a:off x="6372225" y="3306763"/>
            <a:ext cx="5524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600">
                <a:latin typeface="Tahoma" panose="020B0604030504040204" pitchFamily="34" charset="0"/>
                <a:ea typeface="MS PGothic" panose="020B0600070205080204" pitchFamily="34" charset="-128"/>
              </a:rPr>
              <a:t>ACK</a:t>
            </a:r>
          </a:p>
        </p:txBody>
      </p:sp>
      <p:sp>
        <p:nvSpPr>
          <p:cNvPr id="88090" name="Rectangle 71"/>
          <p:cNvSpPr>
            <a:spLocks noChangeArrowheads="1"/>
          </p:cNvSpPr>
          <p:nvPr/>
        </p:nvSpPr>
        <p:spPr bwMode="auto">
          <a:xfrm>
            <a:off x="6637338" y="3092450"/>
            <a:ext cx="88900" cy="214313"/>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8091" name="Rectangle 72"/>
          <p:cNvSpPr>
            <a:spLocks noChangeArrowheads="1"/>
          </p:cNvSpPr>
          <p:nvPr/>
        </p:nvSpPr>
        <p:spPr bwMode="auto">
          <a:xfrm>
            <a:off x="6788150" y="3092450"/>
            <a:ext cx="88900" cy="214313"/>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8092" name="Rectangle 64"/>
          <p:cNvSpPr>
            <a:spLocks noChangeArrowheads="1"/>
          </p:cNvSpPr>
          <p:nvPr/>
        </p:nvSpPr>
        <p:spPr bwMode="auto">
          <a:xfrm>
            <a:off x="4422775" y="3141663"/>
            <a:ext cx="88900" cy="2159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8093" name="Rectangle 65"/>
          <p:cNvSpPr>
            <a:spLocks noChangeArrowheads="1"/>
          </p:cNvSpPr>
          <p:nvPr/>
        </p:nvSpPr>
        <p:spPr bwMode="auto">
          <a:xfrm>
            <a:off x="4987925" y="3141663"/>
            <a:ext cx="88900" cy="2159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8094" name="Rectangle 67"/>
          <p:cNvSpPr>
            <a:spLocks noChangeArrowheads="1"/>
          </p:cNvSpPr>
          <p:nvPr/>
        </p:nvSpPr>
        <p:spPr bwMode="auto">
          <a:xfrm>
            <a:off x="4843463" y="3141663"/>
            <a:ext cx="88900" cy="2159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8095" name="Rectangle 68"/>
          <p:cNvSpPr>
            <a:spLocks noChangeArrowheads="1"/>
          </p:cNvSpPr>
          <p:nvPr/>
        </p:nvSpPr>
        <p:spPr bwMode="auto">
          <a:xfrm>
            <a:off x="4556125" y="3141663"/>
            <a:ext cx="88900" cy="2159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8096" name="Text Box 102"/>
          <p:cNvSpPr txBox="1">
            <a:spLocks noChangeArrowheads="1"/>
          </p:cNvSpPr>
          <p:nvPr/>
        </p:nvSpPr>
        <p:spPr bwMode="auto">
          <a:xfrm>
            <a:off x="4356100" y="3306763"/>
            <a:ext cx="5508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600">
                <a:latin typeface="Tahoma" panose="020B0604030504040204" pitchFamily="34" charset="0"/>
                <a:ea typeface="MS PGothic" panose="020B0600070205080204" pitchFamily="34" charset="-128"/>
              </a:rPr>
              <a:t>ACK</a:t>
            </a:r>
          </a:p>
        </p:txBody>
      </p:sp>
      <p:sp>
        <p:nvSpPr>
          <p:cNvPr id="88097" name="Text Box 102"/>
          <p:cNvSpPr txBox="1">
            <a:spLocks noChangeArrowheads="1"/>
          </p:cNvSpPr>
          <p:nvPr/>
        </p:nvSpPr>
        <p:spPr bwMode="auto">
          <a:xfrm>
            <a:off x="2555875" y="3357563"/>
            <a:ext cx="5508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r>
              <a:rPr kumimoji="0" lang="en-US" altLang="zh-CN" sz="1600">
                <a:latin typeface="Tahoma" panose="020B0604030504040204" pitchFamily="34" charset="0"/>
                <a:ea typeface="MS PGothic" panose="020B0600070205080204" pitchFamily="34" charset="-128"/>
              </a:rPr>
              <a:t>ACK</a:t>
            </a:r>
          </a:p>
        </p:txBody>
      </p:sp>
      <p:sp>
        <p:nvSpPr>
          <p:cNvPr id="88098" name="Rectangle 64"/>
          <p:cNvSpPr>
            <a:spLocks noChangeArrowheads="1"/>
          </p:cNvSpPr>
          <p:nvPr/>
        </p:nvSpPr>
        <p:spPr bwMode="auto">
          <a:xfrm>
            <a:off x="2622550" y="3141663"/>
            <a:ext cx="88900" cy="2159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8099" name="Rectangle 65"/>
          <p:cNvSpPr>
            <a:spLocks noChangeArrowheads="1"/>
          </p:cNvSpPr>
          <p:nvPr/>
        </p:nvSpPr>
        <p:spPr bwMode="auto">
          <a:xfrm>
            <a:off x="3187700" y="3141663"/>
            <a:ext cx="88900" cy="2159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sp>
        <p:nvSpPr>
          <p:cNvPr id="88100" name="Rectangle 67"/>
          <p:cNvSpPr>
            <a:spLocks noChangeArrowheads="1"/>
          </p:cNvSpPr>
          <p:nvPr/>
        </p:nvSpPr>
        <p:spPr bwMode="auto">
          <a:xfrm>
            <a:off x="3043238" y="3141663"/>
            <a:ext cx="88900" cy="2159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zh-CN" sz="1800">
              <a:solidFill>
                <a:srgbClr val="CC0000"/>
              </a:solidFill>
              <a:latin typeface="Arial" panose="020B0604020202020204" pitchFamily="34" charset="0"/>
              <a:ea typeface="宋体" panose="02010600030101010101" pitchFamily="2" charset="-122"/>
            </a:endParaRPr>
          </a:p>
        </p:txBody>
      </p:sp>
      <p:pic>
        <p:nvPicPr>
          <p:cNvPr id="83" name="图片 82" descr="TCP-operating-point-multi-bit.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27763" y="3644900"/>
            <a:ext cx="2447925" cy="163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7" descr="self-congestion-probing.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1125538"/>
            <a:ext cx="2905125"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blinds(horizontal)">
                                      <p:cBhvr>
                                        <p:cTn id="7" dur="500"/>
                                        <p:tgtEl>
                                          <p:spTgt spid="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9334">
                                            <p:txEl>
                                              <p:pRg st="0" end="0"/>
                                            </p:txEl>
                                          </p:spTgt>
                                        </p:tgtEl>
                                        <p:attrNameLst>
                                          <p:attrName>style.visibility</p:attrName>
                                        </p:attrNameLst>
                                      </p:cBhvr>
                                      <p:to>
                                        <p:strVal val="visible"/>
                                      </p:to>
                                    </p:set>
                                    <p:animEffect transition="in" filter="blinds(horizontal)">
                                      <p:cBhvr>
                                        <p:cTn id="12" dur="500"/>
                                        <p:tgtEl>
                                          <p:spTgt spid="9933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9334">
                                            <p:txEl>
                                              <p:pRg st="1" end="1"/>
                                            </p:txEl>
                                          </p:spTgt>
                                        </p:tgtEl>
                                        <p:attrNameLst>
                                          <p:attrName>style.visibility</p:attrName>
                                        </p:attrNameLst>
                                      </p:cBhvr>
                                      <p:to>
                                        <p:strVal val="visible"/>
                                      </p:to>
                                    </p:set>
                                    <p:animEffect transition="in" filter="blinds(horizontal)">
                                      <p:cBhvr>
                                        <p:cTn id="17" dur="500"/>
                                        <p:tgtEl>
                                          <p:spTgt spid="99334">
                                            <p:txEl>
                                              <p:pRg st="1" end="1"/>
                                            </p:txEl>
                                          </p:spTgt>
                                        </p:tgtEl>
                                      </p:cBhvr>
                                    </p:animEffect>
                                  </p:childTnLst>
                                </p:cTn>
                              </p:par>
                            </p:childTnLst>
                          </p:cTn>
                        </p:par>
                        <p:par>
                          <p:cTn id="18" fill="hold" nodeType="afterGroup">
                            <p:stCondLst>
                              <p:cond delay="500"/>
                            </p:stCondLst>
                            <p:childTnLst>
                              <p:par>
                                <p:cTn id="19" presetID="3" presetClass="entr" presetSubtype="10" fill="hold" nodeType="afterEffect">
                                  <p:stCondLst>
                                    <p:cond delay="0"/>
                                  </p:stCondLst>
                                  <p:childTnLst>
                                    <p:set>
                                      <p:cBhvr>
                                        <p:cTn id="20" dur="1" fill="hold">
                                          <p:stCondLst>
                                            <p:cond delay="0"/>
                                          </p:stCondLst>
                                        </p:cTn>
                                        <p:tgtEl>
                                          <p:spTgt spid="83"/>
                                        </p:tgtEl>
                                        <p:attrNameLst>
                                          <p:attrName>style.visibility</p:attrName>
                                        </p:attrNameLst>
                                      </p:cBhvr>
                                      <p:to>
                                        <p:strVal val="visible"/>
                                      </p:to>
                                    </p:set>
                                    <p:animEffect transition="in" filter="blinds(horizontal)">
                                      <p:cBhvr>
                                        <p:cTn id="21" dur="500"/>
                                        <p:tgtEl>
                                          <p:spTgt spid="8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99334">
                                            <p:txEl>
                                              <p:pRg st="2" end="2"/>
                                            </p:txEl>
                                          </p:spTgt>
                                        </p:tgtEl>
                                        <p:attrNameLst>
                                          <p:attrName>style.visibility</p:attrName>
                                        </p:attrNameLst>
                                      </p:cBhvr>
                                      <p:to>
                                        <p:strVal val="visible"/>
                                      </p:to>
                                    </p:set>
                                    <p:animEffect transition="in" filter="blinds(horizontal)">
                                      <p:cBhvr>
                                        <p:cTn id="26" dur="500"/>
                                        <p:tgtEl>
                                          <p:spTgt spid="993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a:xfrm>
            <a:off x="533400" y="188640"/>
            <a:ext cx="8610600" cy="882352"/>
          </a:xfrm>
        </p:spPr>
        <p:txBody>
          <a:bodyPr/>
          <a:lstStyle/>
          <a:p>
            <a:r>
              <a:rPr lang="zh-CN" altLang="en-US" sz="3600" dirty="0" smtClean="0">
                <a:ea typeface="宋体" panose="02010600030101010101" pitchFamily="2" charset="-122"/>
              </a:rPr>
              <a:t>高速</a:t>
            </a:r>
            <a:r>
              <a:rPr lang="en-US" altLang="zh-CN" sz="3600" dirty="0" smtClean="0">
                <a:ea typeface="宋体" panose="02010600030101010101" pitchFamily="2" charset="-122"/>
              </a:rPr>
              <a:t>TCP</a:t>
            </a:r>
            <a:r>
              <a:rPr lang="zh-CN" altLang="en-US" sz="3600" dirty="0" smtClean="0">
                <a:ea typeface="宋体" panose="02010600030101010101" pitchFamily="2" charset="-122"/>
              </a:rPr>
              <a:t>协议变型</a:t>
            </a:r>
            <a:endParaRPr lang="en-US" altLang="zh-CN" sz="3600" dirty="0" smtClean="0">
              <a:ea typeface="宋体" panose="02010600030101010101" pitchFamily="2" charset="-122"/>
            </a:endParaRPr>
          </a:p>
        </p:txBody>
      </p:sp>
      <p:sp>
        <p:nvSpPr>
          <p:cNvPr id="90115" name="Rectangle 3"/>
          <p:cNvSpPr>
            <a:spLocks noGrp="1" noChangeArrowheads="1"/>
          </p:cNvSpPr>
          <p:nvPr>
            <p:ph type="body" sz="half" idx="4294967295"/>
          </p:nvPr>
        </p:nvSpPr>
        <p:spPr>
          <a:xfrm>
            <a:off x="533400" y="1219200"/>
            <a:ext cx="7654925" cy="4648200"/>
          </a:xfrm>
        </p:spPr>
        <p:txBody>
          <a:bodyPr/>
          <a:lstStyle/>
          <a:p>
            <a:pPr>
              <a:lnSpc>
                <a:spcPct val="90000"/>
              </a:lnSpc>
            </a:pPr>
            <a:r>
              <a:rPr lang="zh-CN" altLang="en-US" sz="2400" smtClean="0">
                <a:ea typeface="宋体" panose="02010600030101010101" pitchFamily="2" charset="-122"/>
              </a:rPr>
              <a:t>基于丢包的拥塞避免</a:t>
            </a:r>
            <a:r>
              <a:rPr lang="en-US" altLang="zh-CN" sz="2400" smtClean="0">
                <a:ea typeface="宋体" panose="02010600030101010101" pitchFamily="2" charset="-122"/>
              </a:rPr>
              <a:t> (LCA):</a:t>
            </a:r>
          </a:p>
          <a:p>
            <a:pPr lvl="1">
              <a:lnSpc>
                <a:spcPct val="90000"/>
              </a:lnSpc>
            </a:pPr>
            <a:r>
              <a:rPr lang="en-US" altLang="zh-CN" sz="2000" smtClean="0">
                <a:ea typeface="宋体" panose="02010600030101010101" pitchFamily="2" charset="-122"/>
              </a:rPr>
              <a:t>HS-TCP [Flo03], S-TCP [Kel03], BIC-TCP [XHR04], </a:t>
            </a:r>
            <a:r>
              <a:rPr lang="en-US" altLang="zh-CN" sz="2400" smtClean="0">
                <a:ea typeface="宋体" panose="02010600030101010101" pitchFamily="2" charset="-122"/>
              </a:rPr>
              <a:t>CUBIC-TCP [RX05], H-TCP [SL04], and E-TCP (for small buffer) [GTHZ07]</a:t>
            </a:r>
          </a:p>
          <a:p>
            <a:pPr>
              <a:lnSpc>
                <a:spcPct val="90000"/>
              </a:lnSpc>
            </a:pPr>
            <a:r>
              <a:rPr lang="zh-CN" altLang="en-US" sz="2400" smtClean="0">
                <a:ea typeface="宋体" panose="02010600030101010101" pitchFamily="2" charset="-122"/>
              </a:rPr>
              <a:t>基于时延的拥塞避免</a:t>
            </a:r>
            <a:r>
              <a:rPr lang="en-US" altLang="zh-CN" sz="2400" smtClean="0">
                <a:ea typeface="宋体" panose="02010600030101010101" pitchFamily="2" charset="-122"/>
              </a:rPr>
              <a:t> (DCA):</a:t>
            </a:r>
          </a:p>
          <a:p>
            <a:pPr lvl="1">
              <a:lnSpc>
                <a:spcPct val="90000"/>
              </a:lnSpc>
            </a:pPr>
            <a:r>
              <a:rPr lang="en-US" altLang="zh-CN" sz="2000" smtClean="0">
                <a:ea typeface="宋体" panose="02010600030101010101" pitchFamily="2" charset="-122"/>
              </a:rPr>
              <a:t>FAST TCP [JWL04]</a:t>
            </a:r>
          </a:p>
          <a:p>
            <a:pPr>
              <a:lnSpc>
                <a:spcPct val="90000"/>
              </a:lnSpc>
            </a:pPr>
            <a:r>
              <a:rPr lang="zh-CN" altLang="en-US" sz="2400" smtClean="0">
                <a:ea typeface="宋体" panose="02010600030101010101" pitchFamily="2" charset="-122"/>
              </a:rPr>
              <a:t>混合式拥塞避免</a:t>
            </a:r>
            <a:r>
              <a:rPr lang="en-US" altLang="zh-CN" sz="2400" smtClean="0">
                <a:ea typeface="宋体" panose="02010600030101010101" pitchFamily="2" charset="-122"/>
              </a:rPr>
              <a:t> (HCA):</a:t>
            </a:r>
          </a:p>
          <a:p>
            <a:pPr lvl="1">
              <a:lnSpc>
                <a:spcPct val="90000"/>
              </a:lnSpc>
            </a:pPr>
            <a:r>
              <a:rPr lang="en-US" altLang="zh-CN" sz="2000" smtClean="0">
                <a:ea typeface="宋体" panose="02010600030101010101" pitchFamily="2" charset="-122"/>
              </a:rPr>
              <a:t>TCP-Africa [KBR05], Compound-TCP [TSZS06]</a:t>
            </a:r>
          </a:p>
          <a:p>
            <a:pPr>
              <a:lnSpc>
                <a:spcPct val="90000"/>
              </a:lnSpc>
            </a:pPr>
            <a:r>
              <a:rPr lang="en-US" altLang="zh-CN" sz="2400" smtClean="0">
                <a:ea typeface="宋体" panose="02010600030101010101" pitchFamily="2" charset="-122"/>
              </a:rPr>
              <a:t>DCA </a:t>
            </a:r>
            <a:r>
              <a:rPr lang="zh-CN" altLang="en-US" sz="2400" smtClean="0">
                <a:ea typeface="宋体" panose="02010600030101010101" pitchFamily="2" charset="-122"/>
              </a:rPr>
              <a:t>和</a:t>
            </a:r>
            <a:r>
              <a:rPr lang="en-US" altLang="zh-CN" sz="2400" smtClean="0">
                <a:ea typeface="宋体" panose="02010600030101010101" pitchFamily="2" charset="-122"/>
              </a:rPr>
              <a:t>HCA</a:t>
            </a:r>
            <a:r>
              <a:rPr lang="zh-CN" altLang="en-US" sz="2400" smtClean="0">
                <a:ea typeface="宋体" panose="02010600030101010101" pitchFamily="2" charset="-122"/>
              </a:rPr>
              <a:t>协议的基本思想是基于</a:t>
            </a:r>
            <a:r>
              <a:rPr lang="en-US" altLang="zh-CN" sz="2400" smtClean="0">
                <a:ea typeface="宋体" panose="02010600030101010101" pitchFamily="2" charset="-122"/>
              </a:rPr>
              <a:t>RTT</a:t>
            </a:r>
            <a:r>
              <a:rPr lang="zh-CN" altLang="en-US" sz="2400" smtClean="0">
                <a:ea typeface="宋体" panose="02010600030101010101" pitchFamily="2" charset="-122"/>
              </a:rPr>
              <a:t>的变化来检测早期拥塞，但可能存在下面的不利因素</a:t>
            </a:r>
            <a:endParaRPr lang="en-US" altLang="zh-CN" sz="2400" smtClean="0">
              <a:ea typeface="宋体" panose="02010600030101010101" pitchFamily="2" charset="-122"/>
            </a:endParaRPr>
          </a:p>
          <a:p>
            <a:pPr lvl="1">
              <a:lnSpc>
                <a:spcPct val="90000"/>
              </a:lnSpc>
            </a:pPr>
            <a:r>
              <a:rPr lang="zh-CN" altLang="en-US" sz="2000" smtClean="0">
                <a:ea typeface="宋体" panose="02010600030101010101" pitchFamily="2" charset="-122"/>
              </a:rPr>
              <a:t>反向路径的排队时延影响</a:t>
            </a:r>
            <a:endParaRPr lang="en-US" altLang="zh-CN" sz="2000" smtClean="0">
              <a:ea typeface="宋体" panose="02010600030101010101" pitchFamily="2" charset="-122"/>
            </a:endParaRPr>
          </a:p>
          <a:p>
            <a:pPr lvl="1">
              <a:lnSpc>
                <a:spcPct val="90000"/>
              </a:lnSpc>
            </a:pPr>
            <a:r>
              <a:rPr lang="zh-CN" altLang="en-US" sz="2000" smtClean="0">
                <a:ea typeface="宋体" panose="02010600030101010101" pitchFamily="2" charset="-122"/>
              </a:rPr>
              <a:t>由于路由变化带来的传播时延变化</a:t>
            </a:r>
            <a:endParaRPr lang="en-US" altLang="zh-CN" sz="2000" smtClean="0">
              <a:ea typeface="宋体" panose="02010600030101010101" pitchFamily="2" charset="-122"/>
            </a:endParaRPr>
          </a:p>
          <a:p>
            <a:pPr lvl="1">
              <a:lnSpc>
                <a:spcPct val="90000"/>
              </a:lnSpc>
            </a:pPr>
            <a:r>
              <a:rPr lang="zh-CN" altLang="en-US" sz="2000" smtClean="0">
                <a:ea typeface="宋体" panose="02010600030101010101" pitchFamily="2" charset="-122"/>
              </a:rPr>
              <a:t>由于数据链路层带来的时延变化：</a:t>
            </a:r>
            <a:r>
              <a:rPr lang="en-US" altLang="zh-CN" sz="2000" smtClean="0">
                <a:ea typeface="宋体" panose="02010600030101010101" pitchFamily="2" charset="-122"/>
              </a:rPr>
              <a:t>Automatic Repeat reQuest (ARQ)</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a:xfrm>
            <a:off x="533400" y="0"/>
            <a:ext cx="8610600" cy="1052513"/>
          </a:xfrm>
        </p:spPr>
        <p:txBody>
          <a:bodyPr/>
          <a:lstStyle/>
          <a:p>
            <a:r>
              <a:rPr lang="zh-CN" altLang="en-US" sz="3200" smtClean="0">
                <a:ea typeface="宋体" panose="02010600030101010101" pitchFamily="2" charset="-122"/>
              </a:rPr>
              <a:t>针对无线随机丢包的</a:t>
            </a:r>
            <a:r>
              <a:rPr lang="en-US" altLang="zh-CN" sz="3200" smtClean="0">
                <a:ea typeface="宋体" panose="02010600030101010101" pitchFamily="2" charset="-122"/>
              </a:rPr>
              <a:t>TCP</a:t>
            </a:r>
            <a:r>
              <a:rPr lang="zh-CN" altLang="en-US" sz="3200" smtClean="0">
                <a:ea typeface="宋体" panose="02010600030101010101" pitchFamily="2" charset="-122"/>
              </a:rPr>
              <a:t>协议变型</a:t>
            </a:r>
            <a:endParaRPr lang="en-US" altLang="zh-CN" sz="3200" smtClean="0">
              <a:ea typeface="宋体" panose="02010600030101010101" pitchFamily="2" charset="-122"/>
            </a:endParaRPr>
          </a:p>
        </p:txBody>
      </p:sp>
      <p:sp>
        <p:nvSpPr>
          <p:cNvPr id="91139" name="Rectangle 3"/>
          <p:cNvSpPr>
            <a:spLocks noGrp="1" noChangeArrowheads="1"/>
          </p:cNvSpPr>
          <p:nvPr>
            <p:ph type="body" sz="half" idx="4294967295"/>
          </p:nvPr>
        </p:nvSpPr>
        <p:spPr>
          <a:xfrm>
            <a:off x="533400" y="1219200"/>
            <a:ext cx="7654925" cy="4648200"/>
          </a:xfrm>
        </p:spPr>
        <p:txBody>
          <a:bodyPr/>
          <a:lstStyle/>
          <a:p>
            <a:pPr>
              <a:lnSpc>
                <a:spcPct val="90000"/>
              </a:lnSpc>
            </a:pPr>
            <a:r>
              <a:rPr lang="en-US" altLang="zh-CN" sz="2800" smtClean="0">
                <a:ea typeface="宋体" panose="02010600030101010101" pitchFamily="2" charset="-122"/>
              </a:rPr>
              <a:t>TCP Westwood [CGM+02, GM02]</a:t>
            </a:r>
          </a:p>
          <a:p>
            <a:pPr lvl="1">
              <a:lnSpc>
                <a:spcPct val="90000"/>
              </a:lnSpc>
            </a:pPr>
            <a:r>
              <a:rPr lang="zh-CN" altLang="en-US" smtClean="0">
                <a:ea typeface="宋体" panose="02010600030101010101" pitchFamily="2" charset="-122"/>
              </a:rPr>
              <a:t>基于带宽估计改进</a:t>
            </a:r>
            <a:r>
              <a:rPr lang="en-US" altLang="zh-CN" smtClean="0">
                <a:ea typeface="宋体" panose="02010600030101010101" pitchFamily="2" charset="-122"/>
              </a:rPr>
              <a:t>TCP</a:t>
            </a:r>
            <a:r>
              <a:rPr lang="zh-CN" altLang="en-US" smtClean="0">
                <a:ea typeface="宋体" panose="02010600030101010101" pitchFamily="2" charset="-122"/>
              </a:rPr>
              <a:t>拥塞控制</a:t>
            </a:r>
            <a:endParaRPr lang="en-US" altLang="zh-CN" smtClean="0">
              <a:ea typeface="宋体" panose="02010600030101010101" pitchFamily="2" charset="-122"/>
            </a:endParaRPr>
          </a:p>
          <a:p>
            <a:pPr lvl="1">
              <a:lnSpc>
                <a:spcPct val="90000"/>
              </a:lnSpc>
            </a:pPr>
            <a:r>
              <a:rPr lang="zh-CN" altLang="en-US" smtClean="0">
                <a:ea typeface="宋体" panose="02010600030101010101" pitchFamily="2" charset="-122"/>
              </a:rPr>
              <a:t>带宽估计方法</a:t>
            </a:r>
            <a:r>
              <a:rPr lang="en-US" altLang="zh-CN" smtClean="0">
                <a:ea typeface="宋体" panose="02010600030101010101" pitchFamily="2" charset="-122"/>
              </a:rPr>
              <a:t>: </a:t>
            </a:r>
            <a:r>
              <a:rPr lang="zh-CN" altLang="en-US" smtClean="0">
                <a:ea typeface="宋体" panose="02010600030101010101" pitchFamily="2" charset="-122"/>
              </a:rPr>
              <a:t>带宽估计</a:t>
            </a:r>
            <a:r>
              <a:rPr lang="en-US" altLang="zh-CN" smtClean="0">
                <a:ea typeface="宋体" panose="02010600030101010101" pitchFamily="2" charset="-122"/>
              </a:rPr>
              <a:t> (BE), </a:t>
            </a:r>
            <a:r>
              <a:rPr lang="zh-CN" altLang="en-US" smtClean="0">
                <a:ea typeface="宋体" panose="02010600030101010101" pitchFamily="2" charset="-122"/>
              </a:rPr>
              <a:t>速率估计</a:t>
            </a:r>
            <a:r>
              <a:rPr lang="en-US" altLang="zh-CN" smtClean="0">
                <a:ea typeface="宋体" panose="02010600030101010101" pitchFamily="2" charset="-122"/>
              </a:rPr>
              <a:t> (RE), </a:t>
            </a:r>
            <a:r>
              <a:rPr lang="zh-CN" altLang="en-US" smtClean="0">
                <a:ea typeface="宋体" panose="02010600030101010101" pitchFamily="2" charset="-122"/>
              </a:rPr>
              <a:t>带宽</a:t>
            </a:r>
            <a:r>
              <a:rPr lang="en-US" altLang="zh-CN" smtClean="0">
                <a:ea typeface="宋体" panose="02010600030101010101" pitchFamily="2" charset="-122"/>
              </a:rPr>
              <a:t>/</a:t>
            </a:r>
            <a:r>
              <a:rPr lang="zh-CN" altLang="en-US" smtClean="0">
                <a:ea typeface="宋体" panose="02010600030101010101" pitchFamily="2" charset="-122"/>
              </a:rPr>
              <a:t>速率联合估计</a:t>
            </a:r>
            <a:r>
              <a:rPr lang="en-US" altLang="zh-CN" smtClean="0">
                <a:ea typeface="宋体" panose="02010600030101010101" pitchFamily="2" charset="-122"/>
              </a:rPr>
              <a:t>(CRB)</a:t>
            </a:r>
          </a:p>
          <a:p>
            <a:pPr>
              <a:lnSpc>
                <a:spcPct val="90000"/>
              </a:lnSpc>
            </a:pPr>
            <a:r>
              <a:rPr lang="en-US" altLang="zh-CN" sz="2800" smtClean="0">
                <a:ea typeface="宋体" panose="02010600030101010101" pitchFamily="2" charset="-122"/>
              </a:rPr>
              <a:t>TCP Veno [FL03]: Vegas [BOP94] + Reno [Jac90]</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6"/>
          <p:cNvSpPr>
            <a:spLocks noGrp="1"/>
          </p:cNvSpPr>
          <p:nvPr>
            <p:ph type="sldNum" sz="quarter" idx="11"/>
          </p:nvPr>
        </p:nvSpPr>
        <p:spPr>
          <a:xfrm>
            <a:off x="8324850" y="6462713"/>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81447AC-C2CA-49FC-A174-3B5312F6C1ED}" type="slidenum">
              <a:rPr lang="en-US" altLang="zh-CN" sz="1200" smtClean="0">
                <a:latin typeface="Tahoma" panose="020B0604030504040204" pitchFamily="34" charset="0"/>
                <a:ea typeface="MS PGothic" panose="020B0600070205080204" pitchFamily="34" charset="-128"/>
              </a:rPr>
              <a:pPr/>
              <a:t>6</a:t>
            </a:fld>
            <a:endParaRPr lang="en-US" altLang="zh-CN" sz="1200" smtClean="0">
              <a:latin typeface="Tahoma" panose="020B0604030504040204" pitchFamily="34" charset="0"/>
              <a:ea typeface="MS PGothic" panose="020B0600070205080204" pitchFamily="34" charset="-128"/>
            </a:endParaRPr>
          </a:p>
        </p:txBody>
      </p:sp>
      <p:sp>
        <p:nvSpPr>
          <p:cNvPr id="11267" name="Rectangle 2"/>
          <p:cNvSpPr>
            <a:spLocks noGrp="1" noChangeArrowheads="1"/>
          </p:cNvSpPr>
          <p:nvPr>
            <p:ph type="title"/>
          </p:nvPr>
        </p:nvSpPr>
        <p:spPr>
          <a:xfrm>
            <a:off x="566738" y="93663"/>
            <a:ext cx="7772400" cy="1031875"/>
          </a:xfrm>
        </p:spPr>
        <p:txBody>
          <a:bodyPr/>
          <a:lstStyle/>
          <a:p>
            <a:r>
              <a:rPr lang="en-US" altLang="zh-CN" sz="4000" smtClean="0">
                <a:ea typeface="MS PGothic" panose="020B0600070205080204" pitchFamily="34" charset="-128"/>
              </a:rPr>
              <a:t>congestion control</a:t>
            </a:r>
            <a:endParaRPr lang="en-US" altLang="zh-CN" smtClean="0">
              <a:ea typeface="MS PGothic" panose="020B0600070205080204" pitchFamily="34" charset="-128"/>
            </a:endParaRPr>
          </a:p>
        </p:txBody>
      </p:sp>
      <p:pic>
        <p:nvPicPr>
          <p:cNvPr id="11268" name="图片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2950" y="1604963"/>
            <a:ext cx="7596188"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txBox="1">
            <a:spLocks noChangeArrowheads="1"/>
          </p:cNvSpPr>
          <p:nvPr/>
        </p:nvSpPr>
        <p:spPr bwMode="auto">
          <a:xfrm>
            <a:off x="457200" y="1125538"/>
            <a:ext cx="822960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kumimoji="1" sz="2800">
                <a:solidFill>
                  <a:schemeClr val="tx1"/>
                </a:solidFill>
                <a:latin typeface="+mn-lt"/>
                <a:ea typeface="+mn-ea"/>
                <a:cs typeface="华文中宋" charset="0"/>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kumimoji="1" sz="2400">
                <a:solidFill>
                  <a:schemeClr val="tx1"/>
                </a:solidFill>
                <a:latin typeface="+mn-lt"/>
                <a:ea typeface="+mn-ea"/>
                <a:cs typeface="华文中宋" charset="0"/>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kumimoji="1" sz="2000">
                <a:solidFill>
                  <a:schemeClr val="tx1"/>
                </a:solidFill>
                <a:latin typeface="+mn-lt"/>
                <a:ea typeface="+mn-ea"/>
                <a:cs typeface="华文中宋" charset="0"/>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kumimoji="1" sz="1800">
                <a:solidFill>
                  <a:schemeClr val="tx1"/>
                </a:solidFill>
                <a:latin typeface="+mn-lt"/>
                <a:ea typeface="+mn-ea"/>
                <a:cs typeface="华文中宋" charset="0"/>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kumimoji="1" sz="1800">
                <a:solidFill>
                  <a:schemeClr val="tx1"/>
                </a:solidFill>
                <a:latin typeface="+mn-lt"/>
                <a:ea typeface="+mn-ea"/>
                <a:cs typeface="华文中宋" charset="0"/>
              </a:defRPr>
            </a:lvl5pPr>
            <a:lvl6pPr marL="2055813" indent="-315913" algn="l" rtl="0" fontAlgn="base">
              <a:spcBef>
                <a:spcPct val="20000"/>
              </a:spcBef>
              <a:spcAft>
                <a:spcPct val="0"/>
              </a:spcAft>
              <a:buClr>
                <a:schemeClr val="folHlink"/>
              </a:buClr>
              <a:buSzPct val="80000"/>
              <a:buFont typeface="Wingdings" pitchFamily="2" charset="2"/>
              <a:buChar char="§"/>
              <a:defRPr sz="18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18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18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1800">
                <a:solidFill>
                  <a:schemeClr val="tx1"/>
                </a:solidFill>
                <a:latin typeface="+mn-lt"/>
                <a:ea typeface="+mn-ea"/>
              </a:defRPr>
            </a:lvl9pPr>
          </a:lstStyle>
          <a:p>
            <a:pPr eaLnBrk="1" hangingPunct="1">
              <a:defRPr/>
            </a:pPr>
            <a:r>
              <a:rPr lang="en-US" altLang="zh-CN" sz="3200" kern="0" dirty="0">
                <a:solidFill>
                  <a:srgbClr val="FF0000"/>
                </a:solidFill>
              </a:rPr>
              <a:t>a top-10 problem!</a:t>
            </a:r>
            <a:endParaRPr lang="en-US" altLang="zh-CN" sz="3200" kern="0" dirty="0" smtClean="0">
              <a:solidFill>
                <a:srgbClr val="FF0000"/>
              </a:solidFill>
            </a:endParaRPr>
          </a:p>
        </p:txBody>
      </p:sp>
      <p:pic>
        <p:nvPicPr>
          <p:cNvPr id="11270"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1838" y="4135438"/>
            <a:ext cx="8005762"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2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533400" y="0"/>
            <a:ext cx="8610600" cy="1052513"/>
          </a:xfrm>
        </p:spPr>
        <p:txBody>
          <a:bodyPr/>
          <a:lstStyle/>
          <a:p>
            <a:r>
              <a:rPr lang="zh-CN" altLang="en-US" sz="3200" smtClean="0">
                <a:ea typeface="宋体" panose="02010600030101010101" pitchFamily="2" charset="-122"/>
              </a:rPr>
              <a:t>总结：端到端拥塞控制</a:t>
            </a:r>
            <a:r>
              <a:rPr lang="en-US" altLang="zh-CN" sz="3200" smtClean="0">
                <a:ea typeface="宋体" panose="02010600030101010101" pitchFamily="2" charset="-122"/>
              </a:rPr>
              <a:t>/</a:t>
            </a:r>
            <a:r>
              <a:rPr lang="zh-CN" altLang="en-US" sz="3200" smtClean="0">
                <a:ea typeface="宋体" panose="02010600030101010101" pitchFamily="2" charset="-122"/>
              </a:rPr>
              <a:t>避免</a:t>
            </a:r>
            <a:endParaRPr lang="en-US" altLang="zh-CN" sz="3200" smtClean="0">
              <a:ea typeface="宋体" panose="02010600030101010101" pitchFamily="2" charset="-122"/>
            </a:endParaRPr>
          </a:p>
        </p:txBody>
      </p:sp>
      <p:pic>
        <p:nvPicPr>
          <p:cNvPr id="92163"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989138"/>
            <a:ext cx="771207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0ADFF3CD-74E4-41A2-A79C-35EE0CE612BE}"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61</a:t>
            </a:fld>
            <a:r>
              <a:rPr kumimoji="0" lang="en-US" altLang="zh-CN" sz="1000" smtClean="0">
                <a:latin typeface="Arial" panose="020B0604020202020204" pitchFamily="34" charset="0"/>
                <a:ea typeface="宋体" panose="02010600030101010101" pitchFamily="2" charset="-122"/>
              </a:rPr>
              <a:t>-</a:t>
            </a:r>
          </a:p>
        </p:txBody>
      </p:sp>
      <p:sp>
        <p:nvSpPr>
          <p:cNvPr id="93187" name="Rectangle 2"/>
          <p:cNvSpPr>
            <a:spLocks noGrp="1" noChangeArrowheads="1"/>
          </p:cNvSpPr>
          <p:nvPr>
            <p:ph type="title"/>
          </p:nvPr>
        </p:nvSpPr>
        <p:spPr/>
        <p:txBody>
          <a:bodyPr/>
          <a:lstStyle/>
          <a:p>
            <a:pPr eaLnBrk="1" hangingPunct="1"/>
            <a:r>
              <a:rPr lang="zh-CN" altLang="en-US" sz="3200" smtClean="0"/>
              <a:t>提纲</a:t>
            </a:r>
          </a:p>
        </p:txBody>
      </p:sp>
      <p:sp>
        <p:nvSpPr>
          <p:cNvPr id="68612" name="Rectangle 3"/>
          <p:cNvSpPr>
            <a:spLocks noGrp="1" noChangeArrowheads="1"/>
          </p:cNvSpPr>
          <p:nvPr>
            <p:ph type="body" idx="1"/>
          </p:nvPr>
        </p:nvSpPr>
        <p:spPr/>
        <p:txBody>
          <a:bodyPr>
            <a:normAutofit/>
          </a:bodyPr>
          <a:lstStyle/>
          <a:p>
            <a:pPr eaLnBrk="1" hangingPunct="1">
              <a:defRPr/>
            </a:pPr>
            <a:r>
              <a:rPr lang="zh-CN" altLang="en-US" dirty="0" smtClean="0"/>
              <a:t>引言</a:t>
            </a:r>
            <a:endParaRPr lang="en-US" altLang="zh-CN" dirty="0" smtClean="0"/>
          </a:p>
          <a:p>
            <a:pPr lvl="1" eaLnBrk="1" hangingPunct="1">
              <a:defRPr/>
            </a:pPr>
            <a:r>
              <a:rPr lang="zh-CN" altLang="en-US" dirty="0" smtClean="0"/>
              <a:t>核心问题</a:t>
            </a:r>
            <a:r>
              <a:rPr lang="en-US" altLang="zh-CN" dirty="0" smtClean="0"/>
              <a:t>: </a:t>
            </a:r>
            <a:r>
              <a:rPr lang="zh-CN" altLang="en-US" dirty="0" smtClean="0"/>
              <a:t>分配资源</a:t>
            </a:r>
          </a:p>
          <a:p>
            <a:pPr eaLnBrk="1" hangingPunct="1">
              <a:defRPr/>
            </a:pPr>
            <a:r>
              <a:rPr lang="zh-CN" altLang="en-US" dirty="0" smtClean="0"/>
              <a:t>资源分配</a:t>
            </a:r>
            <a:endParaRPr lang="en-US" altLang="zh-CN" dirty="0" smtClean="0"/>
          </a:p>
          <a:p>
            <a:pPr eaLnBrk="1" hangingPunct="1">
              <a:defRPr/>
            </a:pPr>
            <a:r>
              <a:rPr lang="zh-CN" altLang="en-US" dirty="0" smtClean="0"/>
              <a:t>拥塞控制 </a:t>
            </a:r>
          </a:p>
          <a:p>
            <a:pPr eaLnBrk="1" hangingPunct="1">
              <a:defRPr/>
            </a:pPr>
            <a:r>
              <a:rPr lang="zh-CN" altLang="en-US" dirty="0" smtClean="0"/>
              <a:t>拥塞避免</a:t>
            </a:r>
          </a:p>
          <a:p>
            <a:pPr eaLnBrk="1" hangingPunct="1">
              <a:defRPr/>
            </a:pPr>
            <a:r>
              <a:rPr lang="zh-CN" altLang="en-US" dirty="0" smtClean="0"/>
              <a:t>总结</a:t>
            </a:r>
            <a:endParaRPr lang="en-US" altLang="zh-CN" dirty="0" smtClean="0"/>
          </a:p>
        </p:txBody>
      </p:sp>
      <p:sp>
        <p:nvSpPr>
          <p:cNvPr id="93189" name="AutoShape 4"/>
          <p:cNvSpPr>
            <a:spLocks noChangeArrowheads="1"/>
          </p:cNvSpPr>
          <p:nvPr/>
        </p:nvSpPr>
        <p:spPr bwMode="auto">
          <a:xfrm>
            <a:off x="0" y="3818732"/>
            <a:ext cx="468313" cy="485775"/>
          </a:xfrm>
          <a:prstGeom prst="rightArrow">
            <a:avLst>
              <a:gd name="adj1" fmla="val 50000"/>
              <a:gd name="adj2" fmla="val 25000"/>
            </a:avLst>
          </a:prstGeom>
          <a:solidFill>
            <a:srgbClr val="7E9CE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eaLnBrk="1" hangingPunct="1">
              <a:spcBef>
                <a:spcPct val="0"/>
              </a:spcBef>
              <a:buClrTx/>
              <a:buSzTx/>
              <a:buFontTx/>
              <a:buNone/>
            </a:pPr>
            <a:endParaRPr kumimoji="0" lang="zh-CN" altLang="en-US" sz="18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标题 1"/>
          <p:cNvSpPr>
            <a:spLocks noGrp="1"/>
          </p:cNvSpPr>
          <p:nvPr>
            <p:ph type="title"/>
          </p:nvPr>
        </p:nvSpPr>
        <p:spPr/>
        <p:txBody>
          <a:bodyPr/>
          <a:lstStyle/>
          <a:p>
            <a:pPr marL="342900" indent="-342900" eaLnBrk="1" hangingPunct="1"/>
            <a:r>
              <a:rPr lang="zh-CN" altLang="en-US" smtClean="0"/>
              <a:t>拥塞控制</a:t>
            </a:r>
          </a:p>
        </p:txBody>
      </p:sp>
      <p:sp>
        <p:nvSpPr>
          <p:cNvPr id="180227" name="内容占位符 2"/>
          <p:cNvSpPr>
            <a:spLocks noGrp="1"/>
          </p:cNvSpPr>
          <p:nvPr>
            <p:ph idx="1"/>
          </p:nvPr>
        </p:nvSpPr>
        <p:spPr/>
        <p:txBody>
          <a:bodyPr/>
          <a:lstStyle/>
          <a:p>
            <a:pPr eaLnBrk="1" hangingPunct="1">
              <a:lnSpc>
                <a:spcPct val="90000"/>
              </a:lnSpc>
            </a:pPr>
            <a:r>
              <a:rPr lang="zh-CN" altLang="en-US" sz="2800" smtClean="0"/>
              <a:t>拥塞是不可避免的</a:t>
            </a:r>
            <a:endParaRPr lang="en-US" altLang="zh-CN" sz="2800" smtClean="0"/>
          </a:p>
          <a:p>
            <a:pPr lvl="1" eaLnBrk="1" hangingPunct="1">
              <a:lnSpc>
                <a:spcPct val="90000"/>
              </a:lnSpc>
            </a:pPr>
            <a:r>
              <a:rPr lang="en-US" altLang="zh-CN" sz="2400" smtClean="0"/>
              <a:t>Internet</a:t>
            </a:r>
            <a:r>
              <a:rPr lang="zh-CN" altLang="en-US" sz="2400" smtClean="0"/>
              <a:t>中不会预先进行资源分配</a:t>
            </a:r>
            <a:endParaRPr lang="en-US" altLang="zh-CN" sz="2400" smtClean="0"/>
          </a:p>
          <a:p>
            <a:pPr lvl="1" eaLnBrk="1" hangingPunct="1">
              <a:lnSpc>
                <a:spcPct val="90000"/>
              </a:lnSpc>
            </a:pPr>
            <a:r>
              <a:rPr lang="zh-CN" altLang="en-US" sz="2400" smtClean="0"/>
              <a:t>基于主机</a:t>
            </a:r>
            <a:r>
              <a:rPr lang="en-US" altLang="zh-CN" sz="2400" smtClean="0"/>
              <a:t>vs.</a:t>
            </a:r>
            <a:r>
              <a:rPr lang="zh-CN" altLang="en-US" sz="2400" smtClean="0"/>
              <a:t>基于路由器的拥塞控制</a:t>
            </a:r>
            <a:r>
              <a:rPr lang="en-US" altLang="zh-CN" sz="2400" smtClean="0"/>
              <a:t> </a:t>
            </a:r>
          </a:p>
          <a:p>
            <a:pPr lvl="1" eaLnBrk="1" hangingPunct="1">
              <a:lnSpc>
                <a:spcPct val="90000"/>
              </a:lnSpc>
            </a:pPr>
            <a:endParaRPr lang="en-US" altLang="zh-CN" sz="2400" smtClean="0"/>
          </a:p>
          <a:p>
            <a:pPr eaLnBrk="1" hangingPunct="1">
              <a:lnSpc>
                <a:spcPct val="90000"/>
              </a:lnSpc>
            </a:pPr>
            <a:r>
              <a:rPr lang="en-US" altLang="zh-CN" sz="2800" smtClean="0"/>
              <a:t>TCP </a:t>
            </a:r>
            <a:r>
              <a:rPr lang="zh-CN" altLang="en-US" sz="2800" smtClean="0"/>
              <a:t>拥塞控制</a:t>
            </a:r>
            <a:endParaRPr lang="en-US" altLang="zh-CN" sz="2800" smtClean="0"/>
          </a:p>
          <a:p>
            <a:pPr lvl="1" eaLnBrk="1" hangingPunct="1">
              <a:lnSpc>
                <a:spcPct val="90000"/>
              </a:lnSpc>
            </a:pPr>
            <a:r>
              <a:rPr lang="zh-CN" altLang="en-US" sz="2400" smtClean="0"/>
              <a:t>采用分组丢失作为拥塞的判别标示</a:t>
            </a:r>
            <a:endParaRPr lang="en-US" altLang="zh-CN" sz="2400" smtClean="0"/>
          </a:p>
          <a:p>
            <a:pPr lvl="1" eaLnBrk="1" hangingPunct="1">
              <a:lnSpc>
                <a:spcPct val="90000"/>
              </a:lnSpc>
            </a:pPr>
            <a:r>
              <a:rPr lang="zh-CN" altLang="en-US" sz="2400" smtClean="0"/>
              <a:t>发送方采用</a:t>
            </a:r>
            <a:r>
              <a:rPr lang="en-US" altLang="zh-CN" sz="2400" smtClean="0">
                <a:solidFill>
                  <a:srgbClr val="0000FF"/>
                </a:solidFill>
              </a:rPr>
              <a:t>CongestionWindow </a:t>
            </a:r>
            <a:r>
              <a:rPr lang="zh-CN" altLang="en-US" sz="2400" smtClean="0"/>
              <a:t>适应网络</a:t>
            </a:r>
            <a:endParaRPr lang="en-US" altLang="zh-CN" sz="2400" smtClean="0"/>
          </a:p>
          <a:p>
            <a:pPr lvl="1" eaLnBrk="1" hangingPunct="1">
              <a:lnSpc>
                <a:spcPct val="90000"/>
              </a:lnSpc>
            </a:pPr>
            <a:r>
              <a:rPr lang="zh-CN" altLang="en-US" sz="2400" smtClean="0"/>
              <a:t>累次增加</a:t>
            </a:r>
            <a:r>
              <a:rPr lang="en-US" altLang="zh-CN" sz="2400" smtClean="0"/>
              <a:t>, </a:t>
            </a:r>
            <a:r>
              <a:rPr lang="zh-CN" altLang="en-US" sz="2400" smtClean="0"/>
              <a:t>成倍减少</a:t>
            </a:r>
            <a:endParaRPr lang="en-US" altLang="zh-CN" sz="2400" smtClean="0"/>
          </a:p>
          <a:p>
            <a:pPr lvl="1" eaLnBrk="1" hangingPunct="1">
              <a:lnSpc>
                <a:spcPct val="90000"/>
              </a:lnSpc>
            </a:pPr>
            <a:r>
              <a:rPr lang="zh-CN" altLang="en-US" sz="2400" smtClean="0"/>
              <a:t>慢启动</a:t>
            </a:r>
            <a:r>
              <a:rPr lang="en-US" altLang="zh-CN" sz="2400" smtClean="0"/>
              <a:t>, </a:t>
            </a:r>
            <a:r>
              <a:rPr lang="zh-CN" altLang="en-US" sz="2400" smtClean="0"/>
              <a:t>缓慢开始重启</a:t>
            </a:r>
            <a:endParaRPr lang="en-US" altLang="zh-CN" sz="2400" smtClean="0"/>
          </a:p>
          <a:p>
            <a:pPr eaLnBrk="1" hangingPunct="1"/>
            <a:endParaRPr lang="zh-CN" altLang="en-US" sz="2800" smtClean="0"/>
          </a:p>
        </p:txBody>
      </p:sp>
      <p:sp>
        <p:nvSpPr>
          <p:cNvPr id="180228"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6FB5AF42-E44D-4FE6-AFC8-CBDA394FF264}"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62</a:t>
            </a:fld>
            <a:r>
              <a:rPr kumimoji="0" lang="en-US" altLang="zh-CN" sz="1000" smtClean="0">
                <a:latin typeface="Arial" panose="020B0604020202020204" pitchFamily="34" charset="0"/>
                <a:ea typeface="宋体" panose="02010600030101010101" pitchFamily="2" charset="-122"/>
              </a:rPr>
              <a: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标题 1"/>
          <p:cNvSpPr>
            <a:spLocks noGrp="1"/>
          </p:cNvSpPr>
          <p:nvPr>
            <p:ph type="title"/>
          </p:nvPr>
        </p:nvSpPr>
        <p:spPr/>
        <p:txBody>
          <a:bodyPr/>
          <a:lstStyle/>
          <a:p>
            <a:pPr eaLnBrk="1" hangingPunct="1"/>
            <a:r>
              <a:rPr lang="en-US" altLang="zh-CN" smtClean="0"/>
              <a:t>TCP </a:t>
            </a:r>
            <a:r>
              <a:rPr lang="zh-CN" altLang="en-US" smtClean="0"/>
              <a:t>设计</a:t>
            </a:r>
            <a:r>
              <a:rPr lang="en-US" altLang="zh-CN" smtClean="0"/>
              <a:t>: </a:t>
            </a:r>
            <a:r>
              <a:rPr lang="zh-CN" altLang="en-US" smtClean="0"/>
              <a:t>问题及解决方案</a:t>
            </a:r>
          </a:p>
        </p:txBody>
      </p:sp>
      <p:sp>
        <p:nvSpPr>
          <p:cNvPr id="181251"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r>
              <a:rPr kumimoji="0" lang="en-US" altLang="zh-CN" sz="1000" smtClean="0">
                <a:latin typeface="Arial" panose="020B0604020202020204" pitchFamily="34" charset="0"/>
                <a:ea typeface="宋体" panose="02010600030101010101" pitchFamily="2" charset="-122"/>
              </a:rPr>
              <a:t>-</a:t>
            </a:r>
            <a:fld id="{77BE1345-10CD-4479-B6CC-6A3EC596EC30}" type="slidenum">
              <a:rPr kumimoji="0" lang="en-US" altLang="zh-CN" sz="1400" smtClean="0">
                <a:latin typeface="Arial" panose="020B0604020202020204" pitchFamily="34" charset="0"/>
                <a:ea typeface="宋体" panose="02010600030101010101" pitchFamily="2" charset="-122"/>
              </a:rPr>
              <a:pPr>
                <a:spcBef>
                  <a:spcPct val="0"/>
                </a:spcBef>
                <a:buClrTx/>
                <a:buSzTx/>
                <a:buFontTx/>
                <a:buNone/>
              </a:pPr>
              <a:t>63</a:t>
            </a:fld>
            <a:r>
              <a:rPr kumimoji="0" lang="en-US" altLang="zh-CN" sz="1000" smtClean="0">
                <a:latin typeface="Arial" panose="020B0604020202020204" pitchFamily="34" charset="0"/>
                <a:ea typeface="宋体" panose="02010600030101010101" pitchFamily="2" charset="-122"/>
              </a:rPr>
              <a:t>-</a:t>
            </a:r>
          </a:p>
        </p:txBody>
      </p:sp>
      <p:graphicFrame>
        <p:nvGraphicFramePr>
          <p:cNvPr id="5" name="表格 4"/>
          <p:cNvGraphicFramePr>
            <a:graphicFrameLocks noGrp="1"/>
          </p:cNvGraphicFramePr>
          <p:nvPr/>
        </p:nvGraphicFramePr>
        <p:xfrm>
          <a:off x="214313" y="1428750"/>
          <a:ext cx="8715375" cy="5053014"/>
        </p:xfrm>
        <a:graphic>
          <a:graphicData uri="http://schemas.openxmlformats.org/drawingml/2006/table">
            <a:tbl>
              <a:tblPr firstRow="1" bandRow="1">
                <a:tableStyleId>{8799B23B-EC83-4686-B30A-512413B5E67A}</a:tableStyleId>
              </a:tblPr>
              <a:tblGrid>
                <a:gridCol w="628136">
                  <a:extLst>
                    <a:ext uri="{9D8B030D-6E8A-4147-A177-3AD203B41FA5}">
                      <a16:colId xmlns:a16="http://schemas.microsoft.com/office/drawing/2014/main" val="20000"/>
                    </a:ext>
                  </a:extLst>
                </a:gridCol>
                <a:gridCol w="2015052">
                  <a:extLst>
                    <a:ext uri="{9D8B030D-6E8A-4147-A177-3AD203B41FA5}">
                      <a16:colId xmlns:a16="http://schemas.microsoft.com/office/drawing/2014/main" val="20001"/>
                    </a:ext>
                  </a:extLst>
                </a:gridCol>
                <a:gridCol w="5214936">
                  <a:extLst>
                    <a:ext uri="{9D8B030D-6E8A-4147-A177-3AD203B41FA5}">
                      <a16:colId xmlns:a16="http://schemas.microsoft.com/office/drawing/2014/main" val="20002"/>
                    </a:ext>
                  </a:extLst>
                </a:gridCol>
                <a:gridCol w="857251">
                  <a:extLst>
                    <a:ext uri="{9D8B030D-6E8A-4147-A177-3AD203B41FA5}">
                      <a16:colId xmlns:a16="http://schemas.microsoft.com/office/drawing/2014/main" val="20003"/>
                    </a:ext>
                  </a:extLst>
                </a:gridCol>
              </a:tblGrid>
              <a:tr h="500021">
                <a:tc>
                  <a:txBody>
                    <a:bodyPr/>
                    <a:lstStyle/>
                    <a:p>
                      <a:pPr algn="ctr"/>
                      <a:r>
                        <a:rPr lang="en-US" altLang="zh-CN" sz="2000" dirty="0" smtClean="0"/>
                        <a:t>No.</a:t>
                      </a:r>
                      <a:endParaRPr lang="zh-CN" altLang="en-US" sz="2000" dirty="0"/>
                    </a:p>
                  </a:txBody>
                  <a:tcPr marL="91439" marR="91439" marT="45716" marB="4571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t>问题及挑战</a:t>
                      </a:r>
                      <a:endParaRPr lang="zh-CN" altLang="en-US" sz="2000" dirty="0"/>
                    </a:p>
                  </a:txBody>
                  <a:tcPr marL="91439" marR="91439" marT="45716" marB="45716" anchor="ctr"/>
                </a:tc>
                <a:tc>
                  <a:txBody>
                    <a:bodyPr/>
                    <a:lstStyle/>
                    <a:p>
                      <a:pPr algn="ctr"/>
                      <a:r>
                        <a:rPr lang="zh-CN" altLang="en-US" sz="2000" dirty="0" smtClean="0"/>
                        <a:t>解决方案</a:t>
                      </a:r>
                      <a:endParaRPr lang="zh-CN" altLang="en-US" sz="2000" dirty="0"/>
                    </a:p>
                  </a:txBody>
                  <a:tcPr marL="91439" marR="91439" marT="45716" marB="45716" anchor="ctr"/>
                </a:tc>
                <a:tc>
                  <a:txBody>
                    <a:bodyPr/>
                    <a:lstStyle/>
                    <a:p>
                      <a:pPr algn="ctr"/>
                      <a:r>
                        <a:rPr lang="zh-CN" altLang="en-US" sz="2000" dirty="0" smtClean="0"/>
                        <a:t>章节</a:t>
                      </a:r>
                      <a:r>
                        <a:rPr lang="en-US" altLang="zh-CN" sz="2000" dirty="0" smtClean="0"/>
                        <a:t> </a:t>
                      </a:r>
                      <a:endParaRPr lang="zh-CN" altLang="en-US" sz="2000" dirty="0"/>
                    </a:p>
                  </a:txBody>
                  <a:tcPr marL="91439" marR="91439" marT="45716" marB="45716" anchor="ctr"/>
                </a:tc>
                <a:extLst>
                  <a:ext uri="{0D108BD9-81ED-4DB2-BD59-A6C34878D82A}">
                    <a16:rowId xmlns:a16="http://schemas.microsoft.com/office/drawing/2014/main" val="10000"/>
                  </a:ext>
                </a:extLst>
              </a:tr>
              <a:tr h="725480">
                <a:tc>
                  <a:txBody>
                    <a:bodyPr/>
                    <a:lstStyle/>
                    <a:p>
                      <a:pPr algn="ctr"/>
                      <a:r>
                        <a:rPr lang="en-US" altLang="zh-CN" sz="2000" dirty="0" smtClean="0"/>
                        <a:t>1</a:t>
                      </a:r>
                      <a:endParaRPr lang="zh-CN" altLang="en-US" sz="2000" dirty="0"/>
                    </a:p>
                  </a:txBody>
                  <a:tcPr marL="91439" marR="91439" marT="45716" marB="45716" anchor="ctr"/>
                </a:tc>
                <a:tc>
                  <a:txBody>
                    <a:bodyPr/>
                    <a:lstStyle/>
                    <a:p>
                      <a:pPr algn="ctr"/>
                      <a:r>
                        <a:rPr lang="zh-CN" altLang="en-US" sz="2000" dirty="0" smtClean="0"/>
                        <a:t>连接建立</a:t>
                      </a:r>
                      <a:endParaRPr lang="zh-CN" altLang="en-US" sz="2000" dirty="0"/>
                    </a:p>
                  </a:txBody>
                  <a:tcPr marL="91439" marR="91439" marT="45716" marB="45716" anchor="ctr"/>
                </a:tc>
                <a:tc>
                  <a:txBody>
                    <a:bodyPr/>
                    <a:lstStyle/>
                    <a:p>
                      <a:r>
                        <a:rPr lang="zh-CN" altLang="en-US" sz="2000" dirty="0" smtClean="0">
                          <a:solidFill>
                            <a:schemeClr val="tx1"/>
                          </a:solidFill>
                        </a:rPr>
                        <a:t>建立</a:t>
                      </a:r>
                      <a:r>
                        <a:rPr lang="en-US" altLang="zh-CN" sz="2000" dirty="0" smtClean="0">
                          <a:solidFill>
                            <a:schemeClr val="tx1"/>
                          </a:solidFill>
                        </a:rPr>
                        <a:t>: </a:t>
                      </a:r>
                      <a:r>
                        <a:rPr lang="zh-CN" altLang="en-US" sz="2000" dirty="0" smtClean="0">
                          <a:solidFill>
                            <a:schemeClr val="tx1"/>
                          </a:solidFill>
                        </a:rPr>
                        <a:t>三次握手</a:t>
                      </a:r>
                      <a:endParaRPr lang="en-US" altLang="zh-CN" sz="2000" baseline="0" dirty="0" smtClean="0">
                        <a:solidFill>
                          <a:schemeClr val="tx1"/>
                        </a:solidFill>
                      </a:endParaRPr>
                    </a:p>
                    <a:p>
                      <a:r>
                        <a:rPr lang="zh-CN" altLang="en-US" sz="2000" baseline="0" dirty="0" smtClean="0">
                          <a:solidFill>
                            <a:schemeClr val="tx1"/>
                          </a:solidFill>
                        </a:rPr>
                        <a:t>终止</a:t>
                      </a:r>
                      <a:r>
                        <a:rPr lang="en-US" altLang="zh-CN" sz="2000" baseline="0" dirty="0" smtClean="0">
                          <a:solidFill>
                            <a:schemeClr val="tx1"/>
                          </a:solidFill>
                        </a:rPr>
                        <a:t>: </a:t>
                      </a:r>
                      <a:r>
                        <a:rPr lang="zh-CN" altLang="en-US" sz="2000" baseline="0" dirty="0" smtClean="0">
                          <a:solidFill>
                            <a:schemeClr val="tx1"/>
                          </a:solidFill>
                        </a:rPr>
                        <a:t>四次握手</a:t>
                      </a:r>
                      <a:endParaRPr lang="zh-CN" altLang="en-US" sz="2000" dirty="0">
                        <a:solidFill>
                          <a:schemeClr val="tx1"/>
                        </a:solidFill>
                      </a:endParaRPr>
                    </a:p>
                  </a:txBody>
                  <a:tcPr marL="91439" marR="91439" marT="45716" marB="45716" anchor="ctr"/>
                </a:tc>
                <a:tc>
                  <a:txBody>
                    <a:bodyPr/>
                    <a:lstStyle/>
                    <a:p>
                      <a:pPr marL="0" algn="ctr" defTabSz="914400" rtl="0" eaLnBrk="1" latinLnBrk="0" hangingPunct="1"/>
                      <a:r>
                        <a:rPr lang="en-US" altLang="zh-CN" sz="1800" kern="1200" dirty="0" smtClean="0">
                          <a:solidFill>
                            <a:schemeClr val="tx1"/>
                          </a:solidFill>
                          <a:latin typeface="+mn-lt"/>
                          <a:ea typeface="+mn-ea"/>
                          <a:cs typeface="+mn-cs"/>
                        </a:rPr>
                        <a:t>5.2.3</a:t>
                      </a:r>
                      <a:endParaRPr lang="zh-CN" altLang="en-US" sz="1800" kern="1200" dirty="0">
                        <a:solidFill>
                          <a:schemeClr val="tx1"/>
                        </a:solidFill>
                        <a:latin typeface="+mn-lt"/>
                        <a:ea typeface="+mn-ea"/>
                        <a:cs typeface="+mn-cs"/>
                      </a:endParaRPr>
                    </a:p>
                  </a:txBody>
                  <a:tcPr marL="91439" marR="91439" marT="45716" marB="45716" anchor="ctr"/>
                </a:tc>
                <a:extLst>
                  <a:ext uri="{0D108BD9-81ED-4DB2-BD59-A6C34878D82A}">
                    <a16:rowId xmlns:a16="http://schemas.microsoft.com/office/drawing/2014/main" val="10001"/>
                  </a:ext>
                </a:extLst>
              </a:tr>
              <a:tr h="631719">
                <a:tc>
                  <a:txBody>
                    <a:bodyPr/>
                    <a:lstStyle/>
                    <a:p>
                      <a:pPr algn="ctr"/>
                      <a:r>
                        <a:rPr lang="en-US" altLang="zh-CN" sz="2000" dirty="0" smtClean="0"/>
                        <a:t>2</a:t>
                      </a:r>
                      <a:endParaRPr lang="zh-CN" altLang="en-US" sz="2000" dirty="0"/>
                    </a:p>
                  </a:txBody>
                  <a:tcPr marL="91439" marR="91439" marT="45716" marB="45716" anchor="ctr"/>
                </a:tc>
                <a:tc>
                  <a:txBody>
                    <a:bodyPr/>
                    <a:lstStyle/>
                    <a:p>
                      <a:pPr algn="ctr"/>
                      <a:r>
                        <a:rPr lang="zh-CN" altLang="en-US" sz="2000" baseline="0" dirty="0" smtClean="0"/>
                        <a:t>超时定时器问题</a:t>
                      </a:r>
                      <a:endParaRPr lang="zh-CN" altLang="en-US" sz="2000" dirty="0"/>
                    </a:p>
                  </a:txBody>
                  <a:tcPr marL="91439" marR="91439" marT="45716" marB="45716" anchor="ctr"/>
                </a:tc>
                <a:tc>
                  <a:txBody>
                    <a:bodyPr/>
                    <a:lstStyle/>
                    <a:p>
                      <a:pPr marL="0" algn="l" defTabSz="914400" rtl="0" eaLnBrk="1" latinLnBrk="0" hangingPunct="1"/>
                      <a:r>
                        <a:rPr lang="zh-CN" altLang="en-US" sz="1800" kern="1200" dirty="0" smtClean="0">
                          <a:solidFill>
                            <a:schemeClr val="tx1"/>
                          </a:solidFill>
                          <a:latin typeface="+mn-lt"/>
                          <a:ea typeface="+mn-ea"/>
                          <a:cs typeface="+mn-cs"/>
                        </a:rPr>
                        <a:t>采用</a:t>
                      </a:r>
                      <a:r>
                        <a:rPr lang="en-US" altLang="zh-CN" sz="1800" kern="1200" dirty="0" smtClean="0">
                          <a:solidFill>
                            <a:schemeClr val="tx1"/>
                          </a:solidFill>
                          <a:latin typeface="+mn-lt"/>
                          <a:ea typeface="+mn-ea"/>
                          <a:cs typeface="+mn-cs"/>
                        </a:rPr>
                        <a:t>Jacobson/ </a:t>
                      </a:r>
                      <a:r>
                        <a:rPr lang="en-US" altLang="zh-CN" sz="1800" kern="1200" dirty="0" err="1" smtClean="0">
                          <a:solidFill>
                            <a:schemeClr val="tx1"/>
                          </a:solidFill>
                          <a:latin typeface="+mn-lt"/>
                          <a:ea typeface="+mn-ea"/>
                          <a:cs typeface="+mn-cs"/>
                        </a:rPr>
                        <a:t>Karels</a:t>
                      </a:r>
                      <a:r>
                        <a:rPr lang="zh-CN" altLang="en-US" sz="1800" kern="1200" dirty="0" smtClean="0">
                          <a:solidFill>
                            <a:schemeClr val="tx1"/>
                          </a:solidFill>
                          <a:latin typeface="+mn-lt"/>
                          <a:ea typeface="+mn-ea"/>
                          <a:cs typeface="+mn-cs"/>
                        </a:rPr>
                        <a:t>算法估计</a:t>
                      </a:r>
                      <a:r>
                        <a:rPr lang="en-US" altLang="zh-CN" sz="1800" kern="1200" dirty="0" smtClean="0">
                          <a:solidFill>
                            <a:schemeClr val="tx1"/>
                          </a:solidFill>
                          <a:latin typeface="+mn-lt"/>
                          <a:ea typeface="+mn-ea"/>
                          <a:cs typeface="+mn-cs"/>
                        </a:rPr>
                        <a:t>RTT</a:t>
                      </a:r>
                      <a:endParaRPr lang="zh-CN" altLang="en-US" sz="1800" kern="1200" dirty="0">
                        <a:solidFill>
                          <a:schemeClr val="tx1"/>
                        </a:solidFill>
                        <a:latin typeface="+mn-lt"/>
                        <a:ea typeface="+mn-ea"/>
                        <a:cs typeface="+mn-cs"/>
                      </a:endParaRPr>
                    </a:p>
                  </a:txBody>
                  <a:tcPr marL="91439" marR="91439" marT="45716" marB="45716" anchor="ctr"/>
                </a:tc>
                <a:tc>
                  <a:txBody>
                    <a:bodyPr/>
                    <a:lstStyle/>
                    <a:p>
                      <a:pPr algn="ctr"/>
                      <a:r>
                        <a:rPr lang="en-US" altLang="zh-CN" sz="1800" kern="1200" dirty="0" smtClean="0">
                          <a:solidFill>
                            <a:schemeClr val="tx1"/>
                          </a:solidFill>
                          <a:latin typeface="+mn-lt"/>
                          <a:ea typeface="+mn-ea"/>
                          <a:cs typeface="+mn-cs"/>
                        </a:rPr>
                        <a:t>5.2.6</a:t>
                      </a:r>
                      <a:endParaRPr lang="zh-CN" altLang="en-US" sz="1800" kern="1200" dirty="0">
                        <a:solidFill>
                          <a:schemeClr val="tx1"/>
                        </a:solidFill>
                        <a:latin typeface="+mn-lt"/>
                        <a:ea typeface="+mn-ea"/>
                        <a:cs typeface="+mn-cs"/>
                      </a:endParaRPr>
                    </a:p>
                  </a:txBody>
                  <a:tcPr marL="91439" marR="91439" marT="45716" marB="45716" anchor="ctr"/>
                </a:tc>
                <a:extLst>
                  <a:ext uri="{0D108BD9-81ED-4DB2-BD59-A6C34878D82A}">
                    <a16:rowId xmlns:a16="http://schemas.microsoft.com/office/drawing/2014/main" val="10002"/>
                  </a:ext>
                </a:extLst>
              </a:tr>
              <a:tr h="571452">
                <a:tc>
                  <a:txBody>
                    <a:bodyPr/>
                    <a:lstStyle/>
                    <a:p>
                      <a:pPr algn="ctr"/>
                      <a:r>
                        <a:rPr lang="en-US" altLang="zh-CN" sz="2000" dirty="0" smtClean="0"/>
                        <a:t>3</a:t>
                      </a:r>
                      <a:endParaRPr lang="zh-CN" altLang="en-US" sz="2000" dirty="0"/>
                    </a:p>
                  </a:txBody>
                  <a:tcPr marL="91439" marR="91439" marT="45716" marB="45716" anchor="ctr"/>
                </a:tc>
                <a:tc>
                  <a:txBody>
                    <a:bodyPr/>
                    <a:lstStyle/>
                    <a:p>
                      <a:pPr algn="ctr"/>
                      <a:r>
                        <a:rPr lang="zh-CN" altLang="en-US" sz="2000" dirty="0" smtClean="0"/>
                        <a:t>分组乱序到达</a:t>
                      </a:r>
                      <a:endParaRPr lang="zh-CN" altLang="en-US" sz="2000" dirty="0"/>
                    </a:p>
                  </a:txBody>
                  <a:tcPr marL="91439" marR="91439" marT="45716" marB="45716" anchor="ctr"/>
                </a:tc>
                <a:tc>
                  <a:txBody>
                    <a:bodyPr/>
                    <a:lstStyle/>
                    <a:p>
                      <a:r>
                        <a:rPr lang="zh-CN" altLang="en-US" sz="2000" baseline="0" dirty="0" smtClean="0">
                          <a:solidFill>
                            <a:schemeClr val="tx1"/>
                          </a:solidFill>
                        </a:rPr>
                        <a:t>基于窗口的缓存管理</a:t>
                      </a:r>
                      <a:endParaRPr lang="zh-CN" altLang="en-US" sz="2000" dirty="0">
                        <a:solidFill>
                          <a:schemeClr val="tx1"/>
                        </a:solidFill>
                      </a:endParaRPr>
                    </a:p>
                  </a:txBody>
                  <a:tcPr marL="91439" marR="91439" marT="45716" marB="45716" anchor="ctr"/>
                </a:tc>
                <a:tc>
                  <a:txBody>
                    <a:bodyPr/>
                    <a:lstStyle/>
                    <a:p>
                      <a:pPr algn="ctr"/>
                      <a:r>
                        <a:rPr lang="en-US" altLang="zh-CN" sz="1600" dirty="0" smtClean="0">
                          <a:solidFill>
                            <a:schemeClr val="tx1"/>
                          </a:solidFill>
                        </a:rPr>
                        <a:t>5.2.4</a:t>
                      </a:r>
                      <a:endParaRPr lang="zh-CN" altLang="en-US" sz="1600" dirty="0">
                        <a:solidFill>
                          <a:schemeClr val="tx1"/>
                        </a:solidFill>
                      </a:endParaRPr>
                    </a:p>
                  </a:txBody>
                  <a:tcPr marL="91439" marR="91439" marT="45716" marB="45716" anchor="ctr"/>
                </a:tc>
                <a:extLst>
                  <a:ext uri="{0D108BD9-81ED-4DB2-BD59-A6C34878D82A}">
                    <a16:rowId xmlns:a16="http://schemas.microsoft.com/office/drawing/2014/main" val="10003"/>
                  </a:ext>
                </a:extLst>
              </a:tr>
              <a:tr h="778286">
                <a:tc>
                  <a:txBody>
                    <a:bodyPr/>
                    <a:lstStyle/>
                    <a:p>
                      <a:pPr algn="ctr"/>
                      <a:r>
                        <a:rPr lang="en-US" altLang="zh-CN" sz="2000" dirty="0" smtClean="0"/>
                        <a:t>4</a:t>
                      </a:r>
                      <a:endParaRPr lang="zh-CN" altLang="en-US" sz="2000" dirty="0"/>
                    </a:p>
                  </a:txBody>
                  <a:tcPr marL="91439" marR="91439" marT="45716" marB="45716" anchor="ctr"/>
                </a:tc>
                <a:tc>
                  <a:txBody>
                    <a:bodyPr/>
                    <a:lstStyle/>
                    <a:p>
                      <a:pPr algn="ctr"/>
                      <a:r>
                        <a:rPr lang="zh-CN" altLang="en-US" sz="2000" dirty="0" smtClean="0"/>
                        <a:t>流量控制</a:t>
                      </a:r>
                      <a:endParaRPr lang="zh-CN" altLang="en-US" sz="2000" dirty="0"/>
                    </a:p>
                  </a:txBody>
                  <a:tcPr marL="91439" marR="91439" marT="45716" marB="45716"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tx1"/>
                          </a:solidFill>
                        </a:rPr>
                        <a:t>通过</a:t>
                      </a:r>
                      <a:r>
                        <a:rPr lang="en-US" altLang="zh-CN" sz="2000" dirty="0" smtClean="0">
                          <a:solidFill>
                            <a:schemeClr val="tx1"/>
                          </a:solidFill>
                        </a:rPr>
                        <a:t>AdvertisedWindow</a:t>
                      </a:r>
                      <a:r>
                        <a:rPr lang="zh-CN" altLang="en-US" sz="2000" dirty="0" smtClean="0">
                          <a:solidFill>
                            <a:schemeClr val="tx1"/>
                          </a:solidFill>
                        </a:rPr>
                        <a:t>通告实现基于窗口的流量控制</a:t>
                      </a:r>
                      <a:endParaRPr lang="zh-CN" altLang="en-US" sz="2000" dirty="0">
                        <a:solidFill>
                          <a:schemeClr val="tx1"/>
                        </a:solidFill>
                      </a:endParaRPr>
                    </a:p>
                  </a:txBody>
                  <a:tcPr marL="91439" marR="91439" marT="45716" marB="45716" anchor="ctr"/>
                </a:tc>
                <a:tc>
                  <a:txBody>
                    <a:bodyPr/>
                    <a:lstStyle/>
                    <a:p>
                      <a:pPr algn="ctr"/>
                      <a:r>
                        <a:rPr lang="en-US" altLang="zh-CN" sz="1600" dirty="0" smtClean="0">
                          <a:solidFill>
                            <a:schemeClr val="tx1"/>
                          </a:solidFill>
                        </a:rPr>
                        <a:t>5.2.4</a:t>
                      </a:r>
                      <a:endParaRPr lang="zh-CN" altLang="en-US" sz="1600" dirty="0">
                        <a:solidFill>
                          <a:schemeClr val="tx1"/>
                        </a:solidFill>
                      </a:endParaRPr>
                    </a:p>
                  </a:txBody>
                  <a:tcPr marL="91439" marR="91439" marT="45716" marB="45716" anchor="ctr"/>
                </a:tc>
                <a:extLst>
                  <a:ext uri="{0D108BD9-81ED-4DB2-BD59-A6C34878D82A}">
                    <a16:rowId xmlns:a16="http://schemas.microsoft.com/office/drawing/2014/main" val="10004"/>
                  </a:ext>
                </a:extLst>
              </a:tr>
              <a:tr h="578914">
                <a:tc>
                  <a:txBody>
                    <a:bodyPr/>
                    <a:lstStyle/>
                    <a:p>
                      <a:pPr algn="ctr"/>
                      <a:r>
                        <a:rPr lang="en-US" altLang="zh-CN" sz="2000" dirty="0" smtClean="0"/>
                        <a:t>5</a:t>
                      </a:r>
                      <a:endParaRPr lang="zh-CN" altLang="en-US" sz="2000" dirty="0"/>
                    </a:p>
                  </a:txBody>
                  <a:tcPr marL="91439" marR="91439" marT="45716" marB="45716" anchor="ctr"/>
                </a:tc>
                <a:tc>
                  <a:txBody>
                    <a:bodyPr/>
                    <a:lstStyle/>
                    <a:p>
                      <a:pPr algn="ctr"/>
                      <a:r>
                        <a:rPr lang="zh-CN" altLang="en-US" sz="2000" dirty="0" smtClean="0"/>
                        <a:t>拥塞控制</a:t>
                      </a:r>
                      <a:endParaRPr lang="zh-CN" altLang="en-US" sz="2000" dirty="0"/>
                    </a:p>
                  </a:txBody>
                  <a:tcPr marL="91439" marR="91439" marT="45716" marB="45716"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rgbClr val="0000FF"/>
                          </a:solidFill>
                        </a:rPr>
                        <a:t>基于</a:t>
                      </a:r>
                      <a:r>
                        <a:rPr lang="en-US" altLang="zh-CN" sz="2000" dirty="0" err="1" smtClean="0">
                          <a:solidFill>
                            <a:srgbClr val="0000FF"/>
                          </a:solidFill>
                        </a:rPr>
                        <a:t>CongestionWindow</a:t>
                      </a:r>
                      <a:r>
                        <a:rPr lang="zh-CN" altLang="en-US" sz="2000" dirty="0" smtClean="0">
                          <a:solidFill>
                            <a:srgbClr val="0000FF"/>
                          </a:solidFill>
                        </a:rPr>
                        <a:t>实现拥塞控制</a:t>
                      </a:r>
                      <a:r>
                        <a:rPr lang="en-US" altLang="zh-CN" sz="2000" dirty="0" smtClean="0">
                          <a:solidFill>
                            <a:srgbClr val="0000FF"/>
                          </a:solidFill>
                        </a:rPr>
                        <a:t> </a:t>
                      </a:r>
                      <a:endParaRPr lang="zh-CN" altLang="en-US" sz="2000" dirty="0" smtClean="0">
                        <a:solidFill>
                          <a:srgbClr val="0000FF"/>
                        </a:solidFill>
                      </a:endParaRPr>
                    </a:p>
                  </a:txBody>
                  <a:tcPr marL="91439" marR="91439" marT="45716" marB="45716" anchor="ctr"/>
                </a:tc>
                <a:tc>
                  <a:txBody>
                    <a:bodyPr/>
                    <a:lstStyle/>
                    <a:p>
                      <a:pPr algn="ctr"/>
                      <a:r>
                        <a:rPr lang="en-US" altLang="zh-CN" sz="2000" kern="1200" dirty="0" smtClean="0">
                          <a:solidFill>
                            <a:srgbClr val="0000FF"/>
                          </a:solidFill>
                          <a:latin typeface="+mn-lt"/>
                          <a:ea typeface="+mn-ea"/>
                          <a:cs typeface="+mn-cs"/>
                        </a:rPr>
                        <a:t>6.3</a:t>
                      </a:r>
                      <a:endParaRPr lang="zh-CN" altLang="en-US" sz="2000" kern="1200" dirty="0">
                        <a:solidFill>
                          <a:srgbClr val="0000FF"/>
                        </a:solidFill>
                        <a:latin typeface="+mn-lt"/>
                        <a:ea typeface="+mn-ea"/>
                        <a:cs typeface="+mn-cs"/>
                      </a:endParaRPr>
                    </a:p>
                  </a:txBody>
                  <a:tcPr marL="91439" marR="91439" marT="45716" marB="45716" anchor="ctr"/>
                </a:tc>
                <a:extLst>
                  <a:ext uri="{0D108BD9-81ED-4DB2-BD59-A6C34878D82A}">
                    <a16:rowId xmlns:a16="http://schemas.microsoft.com/office/drawing/2014/main" val="10005"/>
                  </a:ext>
                </a:extLst>
              </a:tr>
              <a:tr h="631719">
                <a:tc>
                  <a:txBody>
                    <a:bodyPr/>
                    <a:lstStyle/>
                    <a:p>
                      <a:pPr algn="ctr"/>
                      <a:r>
                        <a:rPr lang="en-US" altLang="zh-CN" sz="2000" dirty="0" smtClean="0"/>
                        <a:t>6</a:t>
                      </a:r>
                      <a:endParaRPr lang="zh-CN" altLang="en-US" sz="2000" dirty="0"/>
                    </a:p>
                  </a:txBody>
                  <a:tcPr marL="91439" marR="91439" marT="45716" marB="45716" anchor="ctr"/>
                </a:tc>
                <a:tc>
                  <a:txBody>
                    <a:bodyPr/>
                    <a:lstStyle/>
                    <a:p>
                      <a:pPr algn="ctr"/>
                      <a:r>
                        <a:rPr lang="zh-CN" altLang="en-US" sz="2000" dirty="0" smtClean="0"/>
                        <a:t>协议扩展</a:t>
                      </a:r>
                      <a:endParaRPr lang="zh-CN" altLang="en-US" sz="2000" dirty="0"/>
                    </a:p>
                  </a:txBody>
                  <a:tcPr marL="91439" marR="91439" marT="45716" marB="45716" anchor="ctr"/>
                </a:tc>
                <a:tc>
                  <a:txBody>
                    <a:bodyPr/>
                    <a:lstStyle/>
                    <a:p>
                      <a:r>
                        <a:rPr lang="en-US" altLang="zh-CN" sz="2000" dirty="0" smtClean="0">
                          <a:solidFill>
                            <a:schemeClr val="tx1"/>
                          </a:solidFill>
                        </a:rPr>
                        <a:t>TCP</a:t>
                      </a:r>
                      <a:r>
                        <a:rPr lang="zh-CN" altLang="en-US" sz="2000" dirty="0" smtClean="0">
                          <a:solidFill>
                            <a:schemeClr val="tx1"/>
                          </a:solidFill>
                        </a:rPr>
                        <a:t>首部的</a:t>
                      </a:r>
                      <a:r>
                        <a:rPr lang="en-US" altLang="zh-CN" sz="2000" baseline="0" dirty="0" smtClean="0">
                          <a:solidFill>
                            <a:schemeClr val="tx1"/>
                          </a:solidFill>
                        </a:rPr>
                        <a:t>Seq</a:t>
                      </a:r>
                      <a:r>
                        <a:rPr lang="zh-CN" altLang="en-US" sz="2000" baseline="0" dirty="0" smtClean="0">
                          <a:solidFill>
                            <a:schemeClr val="tx1"/>
                          </a:solidFill>
                        </a:rPr>
                        <a:t>和</a:t>
                      </a:r>
                      <a:r>
                        <a:rPr lang="en-US" altLang="zh-CN" sz="2000" dirty="0" smtClean="0">
                          <a:solidFill>
                            <a:schemeClr val="tx1"/>
                          </a:solidFill>
                        </a:rPr>
                        <a:t>AdvertisedWindow</a:t>
                      </a:r>
                      <a:r>
                        <a:rPr lang="zh-CN" altLang="en-US" sz="2000" dirty="0" smtClean="0">
                          <a:solidFill>
                            <a:schemeClr val="tx1"/>
                          </a:solidFill>
                        </a:rPr>
                        <a:t>字段扩展</a:t>
                      </a:r>
                      <a:endParaRPr lang="zh-CN" altLang="en-US" sz="2000" dirty="0">
                        <a:solidFill>
                          <a:schemeClr val="tx1"/>
                        </a:solidFill>
                      </a:endParaRPr>
                    </a:p>
                  </a:txBody>
                  <a:tcPr marL="91439" marR="91439" marT="45716" marB="45716" anchor="ctr"/>
                </a:tc>
                <a:tc>
                  <a:txBody>
                    <a:bodyPr/>
                    <a:lstStyle/>
                    <a:p>
                      <a:pPr algn="ctr"/>
                      <a:r>
                        <a:rPr lang="en-US" altLang="zh-CN" sz="1600" dirty="0" smtClean="0">
                          <a:solidFill>
                            <a:schemeClr val="tx1"/>
                          </a:solidFill>
                        </a:rPr>
                        <a:t>5.2.4</a:t>
                      </a:r>
                      <a:endParaRPr lang="zh-CN" altLang="en-US" sz="1600" dirty="0">
                        <a:solidFill>
                          <a:schemeClr val="tx1"/>
                        </a:solidFill>
                      </a:endParaRPr>
                    </a:p>
                  </a:txBody>
                  <a:tcPr marL="91439" marR="91439" marT="45716" marB="45716" anchor="ctr"/>
                </a:tc>
                <a:extLst>
                  <a:ext uri="{0D108BD9-81ED-4DB2-BD59-A6C34878D82A}">
                    <a16:rowId xmlns:a16="http://schemas.microsoft.com/office/drawing/2014/main" val="10006"/>
                  </a:ext>
                </a:extLst>
              </a:tr>
              <a:tr h="635423">
                <a:tc>
                  <a:txBody>
                    <a:bodyPr/>
                    <a:lstStyle/>
                    <a:p>
                      <a:pPr algn="ctr"/>
                      <a:r>
                        <a:rPr lang="en-US" altLang="zh-CN" sz="2000" dirty="0" smtClean="0"/>
                        <a:t>7</a:t>
                      </a:r>
                      <a:endParaRPr lang="zh-CN" altLang="en-US" sz="2000" dirty="0"/>
                    </a:p>
                  </a:txBody>
                  <a:tcPr marL="91439" marR="91439" marT="45716" marB="45716" anchor="ctr"/>
                </a:tc>
                <a:tc>
                  <a:txBody>
                    <a:bodyPr/>
                    <a:lstStyle/>
                    <a:p>
                      <a:pPr algn="ctr"/>
                      <a:r>
                        <a:rPr lang="zh-CN" altLang="en-US" sz="1800" dirty="0" smtClean="0"/>
                        <a:t>傻瓜窗口症状</a:t>
                      </a:r>
                      <a:endParaRPr lang="zh-CN" altLang="en-US" sz="1800" dirty="0"/>
                    </a:p>
                  </a:txBody>
                  <a:tcPr marL="91439" marR="91439" marT="45716" marB="45716" anchor="ctr"/>
                </a:tc>
                <a:tc>
                  <a:txBody>
                    <a:bodyPr/>
                    <a:lstStyle/>
                    <a:p>
                      <a:r>
                        <a:rPr lang="en-US" altLang="zh-CN" sz="1800" dirty="0" smtClean="0">
                          <a:solidFill>
                            <a:schemeClr val="tx1"/>
                          </a:solidFill>
                        </a:rPr>
                        <a:t>Nagle </a:t>
                      </a:r>
                      <a:r>
                        <a:rPr lang="zh-CN" altLang="en-US" sz="1800" dirty="0" smtClean="0">
                          <a:solidFill>
                            <a:schemeClr val="tx1"/>
                          </a:solidFill>
                        </a:rPr>
                        <a:t>算法</a:t>
                      </a:r>
                      <a:r>
                        <a:rPr lang="en-US" altLang="zh-CN" sz="1800" dirty="0" smtClean="0">
                          <a:solidFill>
                            <a:schemeClr val="tx1"/>
                          </a:solidFill>
                        </a:rPr>
                        <a:t>: </a:t>
                      </a:r>
                      <a:r>
                        <a:rPr lang="zh-CN" altLang="en-US" sz="1800" dirty="0" smtClean="0">
                          <a:solidFill>
                            <a:schemeClr val="tx1"/>
                          </a:solidFill>
                        </a:rPr>
                        <a:t>基于</a:t>
                      </a:r>
                      <a:r>
                        <a:rPr lang="en-US" altLang="zh-CN" sz="1800" dirty="0" smtClean="0">
                          <a:solidFill>
                            <a:schemeClr val="tx1"/>
                          </a:solidFill>
                        </a:rPr>
                        <a:t>ACK</a:t>
                      </a:r>
                      <a:r>
                        <a:rPr lang="zh-CN" altLang="en-US" sz="1800" dirty="0" smtClean="0">
                          <a:solidFill>
                            <a:schemeClr val="tx1"/>
                          </a:solidFill>
                        </a:rPr>
                        <a:t>自计时</a:t>
                      </a:r>
                      <a:endParaRPr lang="zh-CN" altLang="en-US" sz="1800" dirty="0">
                        <a:solidFill>
                          <a:schemeClr val="tx1"/>
                        </a:solidFill>
                      </a:endParaRPr>
                    </a:p>
                  </a:txBody>
                  <a:tcPr marL="91439" marR="91439" marT="45716" marB="45716" anchor="ctr"/>
                </a:tc>
                <a:tc>
                  <a:txBody>
                    <a:bodyPr/>
                    <a:lstStyle/>
                    <a:p>
                      <a:pPr algn="ctr"/>
                      <a:r>
                        <a:rPr lang="en-US" altLang="zh-CN" sz="1800" dirty="0" smtClean="0">
                          <a:solidFill>
                            <a:schemeClr val="tx1"/>
                          </a:solidFill>
                        </a:rPr>
                        <a:t>5.2.5</a:t>
                      </a:r>
                      <a:endParaRPr lang="zh-CN" altLang="en-US" sz="1800" dirty="0">
                        <a:solidFill>
                          <a:schemeClr val="tx1"/>
                        </a:solidFill>
                      </a:endParaRPr>
                    </a:p>
                  </a:txBody>
                  <a:tcPr marL="91439" marR="91439" marT="45716" marB="45716" anchor="ct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ctrTitle"/>
          </p:nvPr>
        </p:nvSpPr>
        <p:spPr>
          <a:xfrm>
            <a:off x="1116013" y="1989138"/>
            <a:ext cx="7299325" cy="519112"/>
          </a:xfrm>
        </p:spPr>
        <p:txBody>
          <a:bodyPr/>
          <a:lstStyle/>
          <a:p>
            <a:pPr eaLnBrk="1" hangingPunct="1">
              <a:defRPr/>
            </a:pPr>
            <a:r>
              <a:rPr lang="zh-CN" altLang="en-US" smtClean="0"/>
              <a:t>谢谢！</a:t>
            </a:r>
          </a:p>
        </p:txBody>
      </p:sp>
      <p:sp>
        <p:nvSpPr>
          <p:cNvPr id="184324" name="Text Box 4"/>
          <p:cNvSpPr txBox="1">
            <a:spLocks noChangeArrowheads="1"/>
          </p:cNvSpPr>
          <p:nvPr/>
        </p:nvSpPr>
        <p:spPr bwMode="auto">
          <a:xfrm>
            <a:off x="5186771" y="3078163"/>
            <a:ext cx="3404779"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lgn="r" eaLnBrk="1" hangingPunct="1">
              <a:spcBef>
                <a:spcPct val="0"/>
              </a:spcBef>
              <a:buClrTx/>
              <a:buSzTx/>
              <a:buFontTx/>
              <a:buNone/>
            </a:pPr>
            <a:endParaRPr kumimoji="0" lang="en-US" altLang="zh-CN" sz="3200" dirty="0">
              <a:latin typeface="Tahoma" panose="020B0604030504040204" pitchFamily="34" charset="0"/>
              <a:ea typeface="华文行楷" panose="02010800040101010101" pitchFamily="2" charset="-122"/>
            </a:endParaRPr>
          </a:p>
          <a:p>
            <a:pPr algn="r" eaLnBrk="1" hangingPunct="1">
              <a:spcBef>
                <a:spcPct val="0"/>
              </a:spcBef>
              <a:buClrTx/>
              <a:buSzTx/>
              <a:buFontTx/>
              <a:buNone/>
            </a:pPr>
            <a:r>
              <a:rPr lang="zh-CN" altLang="en-US" sz="2000" dirty="0">
                <a:latin typeface="Tahoma" panose="020B0604030504040204" pitchFamily="34" charset="0"/>
                <a:ea typeface="宋体" panose="02010600030101010101" pitchFamily="2" charset="-122"/>
              </a:rPr>
              <a:t>华中科技大学</a:t>
            </a:r>
          </a:p>
          <a:p>
            <a:pPr algn="r" eaLnBrk="1" hangingPunct="1">
              <a:spcBef>
                <a:spcPct val="0"/>
              </a:spcBef>
              <a:buClrTx/>
              <a:buSzTx/>
              <a:buFontTx/>
              <a:buNone/>
            </a:pPr>
            <a:r>
              <a:rPr lang="zh-CN" altLang="en-US" sz="2000" dirty="0">
                <a:latin typeface="Tahoma" panose="020B0604030504040204" pitchFamily="34" charset="0"/>
                <a:ea typeface="宋体" panose="02010600030101010101" pitchFamily="2" charset="-122"/>
              </a:rPr>
              <a:t>电子信息与通信学院</a:t>
            </a:r>
          </a:p>
          <a:p>
            <a:pPr algn="r" eaLnBrk="1" hangingPunct="1">
              <a:spcBef>
                <a:spcPct val="0"/>
              </a:spcBef>
              <a:buClrTx/>
              <a:buSzTx/>
              <a:buFontTx/>
              <a:buNone/>
            </a:pPr>
            <a:r>
              <a:rPr lang="zh-CN" altLang="en-US" sz="2000" dirty="0" smtClean="0">
                <a:latin typeface="Tahoma" panose="020B0604030504040204" pitchFamily="34" charset="0"/>
                <a:ea typeface="宋体" panose="02010600030101010101" pitchFamily="2" charset="-122"/>
              </a:rPr>
              <a:t>网址</a:t>
            </a:r>
            <a:r>
              <a:rPr lang="zh-CN" altLang="en-US" sz="2000" dirty="0">
                <a:latin typeface="Tahoma" panose="020B0604030504040204" pitchFamily="34" charset="0"/>
                <a:ea typeface="宋体" panose="02010600030101010101" pitchFamily="2" charset="-122"/>
              </a:rPr>
              <a:t>：</a:t>
            </a:r>
            <a:r>
              <a:rPr lang="en-US" altLang="zh-CN" sz="2000" dirty="0">
                <a:latin typeface="Tahoma" panose="020B0604030504040204" pitchFamily="34" charset="0"/>
                <a:ea typeface="宋体" panose="02010600030101010101" pitchFamily="2" charset="-122"/>
              </a:rPr>
              <a:t>http</a:t>
            </a:r>
            <a:r>
              <a:rPr lang="en-US" altLang="zh-CN" sz="2000" dirty="0" smtClean="0">
                <a:latin typeface="Tahoma" panose="020B0604030504040204" pitchFamily="34" charset="0"/>
                <a:ea typeface="宋体" panose="02010600030101010101" pitchFamily="2" charset="-122"/>
              </a:rPr>
              <a:t>://eic.hust.edu.cn</a:t>
            </a:r>
            <a:endParaRPr lang="en-US" altLang="zh-CN" sz="2000" dirty="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Number Placeholder 5"/>
          <p:cNvSpPr>
            <a:spLocks noGrp="1"/>
          </p:cNvSpPr>
          <p:nvPr>
            <p:ph type="sldNum" sz="quarter" idx="11"/>
          </p:nvPr>
        </p:nvSpPr>
        <p:spPr>
          <a:xfrm>
            <a:off x="8324850" y="6462713"/>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kumimoji="1" sz="3000">
                <a:solidFill>
                  <a:schemeClr val="tx1"/>
                </a:solidFill>
                <a:latin typeface="Calibri" panose="020F0502020204030204" pitchFamily="34" charset="0"/>
                <a:ea typeface="华文中宋" panose="02010600040101010101" pitchFamily="2" charset="-122"/>
              </a:defRPr>
            </a:lvl1pPr>
            <a:lvl2pPr marL="742950" indent="-285750">
              <a:spcBef>
                <a:spcPct val="20000"/>
              </a:spcBef>
              <a:buClr>
                <a:schemeClr val="accent2"/>
              </a:buClr>
              <a:buSzPct val="70000"/>
              <a:buFont typeface="Wingdings" panose="05000000000000000000" pitchFamily="2" charset="2"/>
              <a:buChar char="l"/>
              <a:defRPr kumimoji="1" sz="2600">
                <a:solidFill>
                  <a:schemeClr val="tx1"/>
                </a:solidFill>
                <a:latin typeface="Calibri" panose="020F0502020204030204" pitchFamily="34" charset="0"/>
                <a:ea typeface="华文中宋" panose="02010600040101010101" pitchFamily="2" charset="-122"/>
              </a:defRPr>
            </a:lvl2pPr>
            <a:lvl3pPr marL="1143000" indent="-228600">
              <a:spcBef>
                <a:spcPct val="20000"/>
              </a:spcBef>
              <a:buClr>
                <a:schemeClr val="accent1"/>
              </a:buClr>
              <a:buSzPct val="70000"/>
              <a:buFont typeface="Wingdings" panose="05000000000000000000" pitchFamily="2" charset="2"/>
              <a:buChar char="l"/>
              <a:defRPr kumimoji="1" sz="2300">
                <a:solidFill>
                  <a:schemeClr val="tx1"/>
                </a:solidFill>
                <a:latin typeface="Calibri" panose="020F0502020204030204" pitchFamily="34" charset="0"/>
                <a:ea typeface="华文中宋" panose="02010600040101010101" pitchFamily="2" charset="-122"/>
              </a:defRPr>
            </a:lvl3pPr>
            <a:lvl4pPr marL="1600200" indent="-228600">
              <a:spcBef>
                <a:spcPct val="20000"/>
              </a:spcBef>
              <a:buClr>
                <a:schemeClr val="tx2"/>
              </a:buClr>
              <a:buSzPct val="75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4pPr>
            <a:lvl5pPr marL="2057400" indent="-228600">
              <a:spcBef>
                <a:spcPct val="20000"/>
              </a:spcBef>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kumimoji="1" sz="2000">
                <a:solidFill>
                  <a:schemeClr val="tx1"/>
                </a:solidFill>
                <a:latin typeface="Calibri" panose="020F0502020204030204" pitchFamily="34" charset="0"/>
                <a:ea typeface="华文中宋" panose="02010600040101010101" pitchFamily="2" charset="-122"/>
              </a:defRPr>
            </a:lvl9pPr>
          </a:lstStyle>
          <a:p>
            <a:pPr>
              <a:spcBef>
                <a:spcPct val="0"/>
              </a:spcBef>
              <a:buClrTx/>
              <a:buSzTx/>
              <a:buFontTx/>
              <a:buNone/>
            </a:pPr>
            <a:fld id="{6617256F-93F6-40A9-957B-B03827B01242}" type="slidenum">
              <a:rPr kumimoji="0" lang="en-US" altLang="zh-CN" sz="1000" smtClean="0">
                <a:latin typeface="Times New Roman" panose="02020603050405020304" pitchFamily="18" charset="0"/>
                <a:ea typeface="宋体" panose="02010600030101010101" pitchFamily="2" charset="-122"/>
                <a:cs typeface="Arial" panose="020B0604020202020204" pitchFamily="34" charset="0"/>
              </a:rPr>
              <a:pPr>
                <a:spcBef>
                  <a:spcPct val="0"/>
                </a:spcBef>
                <a:buClrTx/>
                <a:buSzTx/>
                <a:buFontTx/>
                <a:buNone/>
              </a:pPr>
              <a:t>65</a:t>
            </a:fld>
            <a:endParaRPr kumimoji="0" lang="en-US" altLang="zh-CN" sz="1000" smtClean="0">
              <a:latin typeface="Times New Roman" panose="02020603050405020304" pitchFamily="18" charset="0"/>
              <a:ea typeface="宋体" panose="02010600030101010101" pitchFamily="2" charset="-122"/>
              <a:cs typeface="Arial" panose="020B0604020202020204" pitchFamily="34" charset="0"/>
            </a:endParaRPr>
          </a:p>
        </p:txBody>
      </p:sp>
      <p:sp>
        <p:nvSpPr>
          <p:cNvPr id="186371" name="Rectangle 2"/>
          <p:cNvSpPr>
            <a:spLocks noGrp="1" noChangeArrowheads="1"/>
          </p:cNvSpPr>
          <p:nvPr>
            <p:ph type="title"/>
          </p:nvPr>
        </p:nvSpPr>
        <p:spPr/>
        <p:txBody>
          <a:bodyPr/>
          <a:lstStyle/>
          <a:p>
            <a:pPr eaLnBrk="1" hangingPunct="1"/>
            <a:r>
              <a:rPr lang="zh-CN" altLang="en-US" sz="2800" smtClean="0">
                <a:ea typeface="宋体" panose="02010600030101010101" pitchFamily="2" charset="-122"/>
              </a:rPr>
              <a:t>参考资料</a:t>
            </a:r>
            <a:endParaRPr lang="en-US" altLang="zh-CN" sz="2800" smtClean="0">
              <a:ea typeface="宋体" panose="02010600030101010101" pitchFamily="2" charset="-122"/>
            </a:endParaRPr>
          </a:p>
        </p:txBody>
      </p:sp>
      <p:sp>
        <p:nvSpPr>
          <p:cNvPr id="186372" name="Rectangle 3"/>
          <p:cNvSpPr>
            <a:spLocks noGrp="1" noChangeArrowheads="1"/>
          </p:cNvSpPr>
          <p:nvPr>
            <p:ph type="body" idx="1"/>
          </p:nvPr>
        </p:nvSpPr>
        <p:spPr/>
        <p:txBody>
          <a:bodyPr/>
          <a:lstStyle/>
          <a:p>
            <a:pPr eaLnBrk="1" hangingPunct="1"/>
            <a:r>
              <a:rPr lang="en-US" altLang="zh-CN" i="1" smtClean="0">
                <a:ea typeface="宋体" panose="02010600030101010101" pitchFamily="2" charset="-122"/>
              </a:rPr>
              <a:t>Chapter 6 in L. L. Peterson and B. S. Davie, Computer Networking: A System Approach (5th edition), Morgan Kaufmann, 2012</a:t>
            </a:r>
          </a:p>
          <a:p>
            <a:pPr eaLnBrk="1" hangingPunct="1"/>
            <a:r>
              <a:rPr lang="en-US" altLang="zh-CN" i="1" smtClean="0">
                <a:ea typeface="宋体" panose="02010600030101010101" pitchFamily="2" charset="-122"/>
              </a:rPr>
              <a:t>Chapter 3/7 in James F. Kurose and Keith W. Ross, Computer Networking: A Top-Down Approach (6th edition), Pearson Education Inc., 2012</a:t>
            </a:r>
          </a:p>
          <a:p>
            <a:pPr eaLnBrk="1" hangingPunct="1"/>
            <a:r>
              <a:rPr lang="zh-CN" altLang="en-US" i="1" smtClean="0">
                <a:ea typeface="宋体" panose="02010600030101010101" pitchFamily="2" charset="-122"/>
              </a:rPr>
              <a:t>吴功宜，计算机网络（第</a:t>
            </a:r>
            <a:r>
              <a:rPr lang="en-US" altLang="zh-CN" i="1" smtClean="0">
                <a:ea typeface="宋体" panose="02010600030101010101" pitchFamily="2" charset="-122"/>
              </a:rPr>
              <a:t>3</a:t>
            </a:r>
            <a:r>
              <a:rPr lang="zh-CN" altLang="en-US" i="1" smtClean="0">
                <a:ea typeface="宋体" panose="02010600030101010101" pitchFamily="2" charset="-122"/>
              </a:rPr>
              <a:t>版）</a:t>
            </a:r>
            <a:r>
              <a:rPr lang="en-US" altLang="zh-CN" i="1" smtClean="0">
                <a:ea typeface="宋体" panose="02010600030101010101" pitchFamily="2" charset="-122"/>
              </a:rPr>
              <a:t>,</a:t>
            </a:r>
            <a:r>
              <a:rPr lang="zh-CN" altLang="en-US" i="1" smtClean="0">
                <a:ea typeface="宋体" panose="02010600030101010101" pitchFamily="2" charset="-122"/>
              </a:rPr>
              <a:t>清华大学出版社，</a:t>
            </a:r>
            <a:r>
              <a:rPr lang="en-US" altLang="zh-CN" i="1" smtClean="0">
                <a:ea typeface="宋体" panose="02010600030101010101" pitchFamily="2" charset="-122"/>
              </a:rPr>
              <a:t>2011</a:t>
            </a:r>
          </a:p>
          <a:p>
            <a:pPr eaLnBrk="1" hangingPunct="1">
              <a:buFont typeface="Wingdings" panose="05000000000000000000" pitchFamily="2" charset="2"/>
              <a:buNone/>
            </a:pPr>
            <a:endParaRPr lang="en-US" altLang="zh-CN" i="1" smtClean="0">
              <a:ea typeface="宋体" panose="02010600030101010101" pitchFamily="2" charset="-122"/>
            </a:endParaRPr>
          </a:p>
          <a:p>
            <a:pPr eaLnBrk="1" hangingPunct="1">
              <a:buFont typeface="Wingdings" panose="05000000000000000000" pitchFamily="2" charset="2"/>
              <a:buNone/>
            </a:pPr>
            <a:endParaRPr lang="en-US" altLang="zh-CN"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ctrTitle"/>
          </p:nvPr>
        </p:nvSpPr>
        <p:spPr>
          <a:xfrm>
            <a:off x="1116013" y="1700213"/>
            <a:ext cx="7299325" cy="808037"/>
          </a:xfrm>
        </p:spPr>
        <p:txBody>
          <a:bodyPr/>
          <a:lstStyle/>
          <a:p>
            <a:pPr eaLnBrk="1" hangingPunct="1">
              <a:defRPr/>
            </a:pPr>
            <a:r>
              <a:rPr lang="zh-CN" altLang="en-US" dirty="0" smtClean="0"/>
              <a:t>附录</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6"/>
          <p:cNvSpPr>
            <a:spLocks noGrp="1"/>
          </p:cNvSpPr>
          <p:nvPr>
            <p:ph type="sldNum" sz="quarter" idx="11"/>
          </p:nvPr>
        </p:nvSpPr>
        <p:spPr>
          <a:xfrm>
            <a:off x="8324850" y="6462713"/>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8570CDA-B40A-4231-A388-145C0B1773BB}" type="slidenum">
              <a:rPr lang="en-US" altLang="zh-CN" sz="1200" smtClean="0">
                <a:latin typeface="Tahoma" panose="020B0604030504040204" pitchFamily="34" charset="0"/>
                <a:ea typeface="MS PGothic" panose="020B0600070205080204" pitchFamily="34" charset="-128"/>
              </a:rPr>
              <a:pPr/>
              <a:t>7</a:t>
            </a:fld>
            <a:endParaRPr lang="en-US" altLang="zh-CN" sz="1200" smtClean="0">
              <a:latin typeface="Tahoma" panose="020B0604030504040204" pitchFamily="34" charset="0"/>
              <a:ea typeface="MS PGothic" panose="020B0600070205080204" pitchFamily="34" charset="-128"/>
            </a:endParaRPr>
          </a:p>
        </p:txBody>
      </p:sp>
      <p:sp>
        <p:nvSpPr>
          <p:cNvPr id="12291" name="Freeform 9"/>
          <p:cNvSpPr>
            <a:spLocks/>
          </p:cNvSpPr>
          <p:nvPr/>
        </p:nvSpPr>
        <p:spPr bwMode="auto">
          <a:xfrm flipH="1">
            <a:off x="4232275" y="1647825"/>
            <a:ext cx="250825" cy="930275"/>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292" name="Group 124"/>
          <p:cNvGrpSpPr>
            <a:grpSpLocks/>
          </p:cNvGrpSpPr>
          <p:nvPr/>
        </p:nvGrpSpPr>
        <p:grpSpPr bwMode="auto">
          <a:xfrm>
            <a:off x="3898900" y="2344738"/>
            <a:ext cx="525463" cy="434975"/>
            <a:chOff x="-44" y="1473"/>
            <a:chExt cx="981" cy="1105"/>
          </a:xfrm>
        </p:grpSpPr>
        <p:pic>
          <p:nvPicPr>
            <p:cNvPr id="12463" name="Picture 12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64" name="Freeform 126"/>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sp>
        <p:nvSpPr>
          <p:cNvPr id="12293" name="Freeform 3"/>
          <p:cNvSpPr>
            <a:spLocks/>
          </p:cNvSpPr>
          <p:nvPr/>
        </p:nvSpPr>
        <p:spPr bwMode="auto">
          <a:xfrm>
            <a:off x="8216900" y="2840038"/>
            <a:ext cx="250825" cy="930275"/>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p:spPr>
        <p:txBody>
          <a:bodyPr/>
          <a:lstStyle/>
          <a:p>
            <a:endParaRPr lang="zh-CN" altLang="en-US"/>
          </a:p>
        </p:txBody>
      </p:sp>
      <p:sp>
        <p:nvSpPr>
          <p:cNvPr id="12294" name="Freeform 6"/>
          <p:cNvSpPr>
            <a:spLocks/>
          </p:cNvSpPr>
          <p:nvPr/>
        </p:nvSpPr>
        <p:spPr bwMode="auto">
          <a:xfrm>
            <a:off x="8593138" y="1858963"/>
            <a:ext cx="250825" cy="930275"/>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p:spPr>
        <p:txBody>
          <a:bodyPr/>
          <a:lstStyle/>
          <a:p>
            <a:endParaRPr lang="zh-CN" altLang="en-US"/>
          </a:p>
        </p:txBody>
      </p:sp>
      <p:sp>
        <p:nvSpPr>
          <p:cNvPr id="12295" name="Freeform 12"/>
          <p:cNvSpPr>
            <a:spLocks/>
          </p:cNvSpPr>
          <p:nvPr/>
        </p:nvSpPr>
        <p:spPr bwMode="auto">
          <a:xfrm flipH="1">
            <a:off x="3357563" y="2589213"/>
            <a:ext cx="250825" cy="930275"/>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p:spPr>
        <p:txBody>
          <a:bodyPr/>
          <a:lstStyle/>
          <a:p>
            <a:endParaRPr lang="zh-CN" altLang="en-US"/>
          </a:p>
        </p:txBody>
      </p:sp>
      <p:sp>
        <p:nvSpPr>
          <p:cNvPr id="12296" name="Rectangle 14"/>
          <p:cNvSpPr>
            <a:spLocks noGrp="1" noChangeArrowheads="1"/>
          </p:cNvSpPr>
          <p:nvPr>
            <p:ph type="title"/>
          </p:nvPr>
        </p:nvSpPr>
        <p:spPr>
          <a:xfrm>
            <a:off x="330200" y="179388"/>
            <a:ext cx="7772400" cy="873125"/>
          </a:xfrm>
        </p:spPr>
        <p:txBody>
          <a:bodyPr/>
          <a:lstStyle/>
          <a:p>
            <a:r>
              <a:rPr lang="en-US" altLang="zh-CN" sz="3200" smtClean="0">
                <a:ea typeface="MS PGothic" panose="020B0600070205080204" pitchFamily="34" charset="-128"/>
              </a:rPr>
              <a:t>Causes/costs of congestion: scenario 1</a:t>
            </a:r>
            <a:r>
              <a:rPr lang="en-US" altLang="zh-CN" smtClean="0">
                <a:ea typeface="MS PGothic" panose="020B0600070205080204" pitchFamily="34" charset="-128"/>
              </a:rPr>
              <a:t> </a:t>
            </a:r>
          </a:p>
        </p:txBody>
      </p:sp>
      <p:sp>
        <p:nvSpPr>
          <p:cNvPr id="12297" name="Rectangle 15"/>
          <p:cNvSpPr>
            <a:spLocks noGrp="1" noChangeArrowheads="1"/>
          </p:cNvSpPr>
          <p:nvPr>
            <p:ph type="body" sz="half" idx="1"/>
          </p:nvPr>
        </p:nvSpPr>
        <p:spPr>
          <a:xfrm>
            <a:off x="247650" y="1514475"/>
            <a:ext cx="3152775" cy="1938338"/>
          </a:xfrm>
        </p:spPr>
        <p:txBody>
          <a:bodyPr/>
          <a:lstStyle/>
          <a:p>
            <a:r>
              <a:rPr lang="en-US" altLang="zh-CN" sz="2000" smtClean="0">
                <a:ea typeface="MS PGothic" panose="020B0600070205080204" pitchFamily="34" charset="-128"/>
              </a:rPr>
              <a:t>two senders, two receivers</a:t>
            </a:r>
          </a:p>
          <a:p>
            <a:r>
              <a:rPr lang="en-US" altLang="zh-CN" sz="2000" smtClean="0">
                <a:ea typeface="MS PGothic" panose="020B0600070205080204" pitchFamily="34" charset="-128"/>
              </a:rPr>
              <a:t>one router, </a:t>
            </a:r>
            <a:r>
              <a:rPr lang="en-US" altLang="zh-CN" sz="2000" smtClean="0">
                <a:solidFill>
                  <a:srgbClr val="FF0000"/>
                </a:solidFill>
                <a:ea typeface="MS PGothic" panose="020B0600070205080204" pitchFamily="34" charset="-128"/>
              </a:rPr>
              <a:t>infinite buffers</a:t>
            </a:r>
            <a:r>
              <a:rPr lang="en-US" altLang="zh-CN" sz="2000" smtClean="0">
                <a:ea typeface="MS PGothic" panose="020B0600070205080204" pitchFamily="34" charset="-128"/>
              </a:rPr>
              <a:t> </a:t>
            </a:r>
          </a:p>
          <a:p>
            <a:r>
              <a:rPr lang="en-US" altLang="zh-CN" sz="2000" smtClean="0">
                <a:ea typeface="MS PGothic" panose="020B0600070205080204" pitchFamily="34" charset="-128"/>
              </a:rPr>
              <a:t>output link capacity: R</a:t>
            </a:r>
          </a:p>
          <a:p>
            <a:r>
              <a:rPr lang="en-US" altLang="zh-CN" sz="2000" smtClean="0">
                <a:ea typeface="MS PGothic" panose="020B0600070205080204" pitchFamily="34" charset="-128"/>
              </a:rPr>
              <a:t>no retransmission</a:t>
            </a:r>
          </a:p>
          <a:p>
            <a:endParaRPr lang="zh-CN" altLang="en-US" sz="2400" smtClean="0">
              <a:ea typeface="MS PGothic" panose="020B0600070205080204" pitchFamily="34" charset="-128"/>
            </a:endParaRPr>
          </a:p>
        </p:txBody>
      </p:sp>
      <p:sp>
        <p:nvSpPr>
          <p:cNvPr id="88076" name="Rectangle 16"/>
          <p:cNvSpPr>
            <a:spLocks noGrp="1" noChangeArrowheads="1"/>
          </p:cNvSpPr>
          <p:nvPr>
            <p:ph type="body" sz="half" idx="2"/>
          </p:nvPr>
        </p:nvSpPr>
        <p:spPr>
          <a:xfrm>
            <a:off x="1430338" y="5802313"/>
            <a:ext cx="3297237" cy="784225"/>
          </a:xfrm>
        </p:spPr>
        <p:txBody>
          <a:bodyPr/>
          <a:lstStyle/>
          <a:p>
            <a:pPr>
              <a:buFont typeface="Wingdings" charset="0"/>
              <a:buChar char="v"/>
              <a:defRPr/>
            </a:pPr>
            <a:r>
              <a:rPr lang="en-US" sz="2000">
                <a:cs typeface="+mn-cs"/>
              </a:rPr>
              <a:t>maximum per-connection throughput: R/2</a:t>
            </a:r>
          </a:p>
        </p:txBody>
      </p:sp>
      <p:sp>
        <p:nvSpPr>
          <p:cNvPr id="12299" name="Oval 18"/>
          <p:cNvSpPr>
            <a:spLocks noChangeArrowheads="1"/>
          </p:cNvSpPr>
          <p:nvPr/>
        </p:nvSpPr>
        <p:spPr bwMode="auto">
          <a:xfrm>
            <a:off x="5635625" y="3087688"/>
            <a:ext cx="1063625" cy="234950"/>
          </a:xfrm>
          <a:prstGeom prst="ellipse">
            <a:avLst/>
          </a:prstGeom>
          <a:solidFill>
            <a:srgbClr val="C0C0C0"/>
          </a:solidFill>
          <a:ln w="12700">
            <a:solidFill>
              <a:srgbClr val="80808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00" name="Line 19"/>
          <p:cNvSpPr>
            <a:spLocks noChangeShapeType="1"/>
          </p:cNvSpPr>
          <p:nvPr/>
        </p:nvSpPr>
        <p:spPr bwMode="auto">
          <a:xfrm>
            <a:off x="5635625" y="3068638"/>
            <a:ext cx="0" cy="1460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1" name="Line 20"/>
          <p:cNvSpPr>
            <a:spLocks noChangeShapeType="1"/>
          </p:cNvSpPr>
          <p:nvPr/>
        </p:nvSpPr>
        <p:spPr bwMode="auto">
          <a:xfrm>
            <a:off x="6699250" y="3068638"/>
            <a:ext cx="0" cy="14605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2" name="Rectangle 21"/>
          <p:cNvSpPr>
            <a:spLocks noChangeArrowheads="1"/>
          </p:cNvSpPr>
          <p:nvPr/>
        </p:nvSpPr>
        <p:spPr bwMode="auto">
          <a:xfrm>
            <a:off x="5635625" y="3068638"/>
            <a:ext cx="252413" cy="142875"/>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12303" name="Rectangle 22"/>
          <p:cNvSpPr>
            <a:spLocks noChangeArrowheads="1"/>
          </p:cNvSpPr>
          <p:nvPr/>
        </p:nvSpPr>
        <p:spPr bwMode="auto">
          <a:xfrm>
            <a:off x="6376988" y="3059113"/>
            <a:ext cx="322262" cy="142875"/>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12304" name="Oval 23"/>
          <p:cNvSpPr>
            <a:spLocks noChangeArrowheads="1"/>
          </p:cNvSpPr>
          <p:nvPr/>
        </p:nvSpPr>
        <p:spPr bwMode="auto">
          <a:xfrm>
            <a:off x="5624513" y="2900363"/>
            <a:ext cx="1063625" cy="273050"/>
          </a:xfrm>
          <a:prstGeom prst="ellipse">
            <a:avLst/>
          </a:prstGeom>
          <a:solidFill>
            <a:srgbClr val="C0C0C0"/>
          </a:solidFill>
          <a:ln w="12700">
            <a:solidFill>
              <a:srgbClr val="80808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2305" name="Group 24"/>
          <p:cNvGrpSpPr>
            <a:grpSpLocks/>
          </p:cNvGrpSpPr>
          <p:nvPr/>
        </p:nvGrpSpPr>
        <p:grpSpPr bwMode="auto">
          <a:xfrm>
            <a:off x="5881688" y="2959100"/>
            <a:ext cx="527050" cy="160338"/>
            <a:chOff x="2848" y="848"/>
            <a:chExt cx="140" cy="98"/>
          </a:xfrm>
        </p:grpSpPr>
        <p:sp>
          <p:nvSpPr>
            <p:cNvPr id="12460" name="Line 25"/>
            <p:cNvSpPr>
              <a:spLocks noChangeShapeType="1"/>
            </p:cNvSpPr>
            <p:nvPr/>
          </p:nvSpPr>
          <p:spPr bwMode="auto">
            <a:xfrm flipV="1">
              <a:off x="2848" y="848"/>
              <a:ext cx="50" cy="2"/>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61" name="Line 26"/>
            <p:cNvSpPr>
              <a:spLocks noChangeShapeType="1"/>
            </p:cNvSpPr>
            <p:nvPr/>
          </p:nvSpPr>
          <p:spPr bwMode="auto">
            <a:xfrm>
              <a:off x="2944" y="946"/>
              <a:ext cx="44" cy="0"/>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62" name="Line 27"/>
            <p:cNvSpPr>
              <a:spLocks noChangeShapeType="1"/>
            </p:cNvSpPr>
            <p:nvPr/>
          </p:nvSpPr>
          <p:spPr bwMode="auto">
            <a:xfrm>
              <a:off x="2894" y="850"/>
              <a:ext cx="52" cy="96"/>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306" name="Group 28"/>
          <p:cNvGrpSpPr>
            <a:grpSpLocks/>
          </p:cNvGrpSpPr>
          <p:nvPr/>
        </p:nvGrpSpPr>
        <p:grpSpPr bwMode="auto">
          <a:xfrm flipV="1">
            <a:off x="5881688" y="2957513"/>
            <a:ext cx="527050" cy="158750"/>
            <a:chOff x="2848" y="848"/>
            <a:chExt cx="140" cy="98"/>
          </a:xfrm>
        </p:grpSpPr>
        <p:sp>
          <p:nvSpPr>
            <p:cNvPr id="12457" name="Line 29"/>
            <p:cNvSpPr>
              <a:spLocks noChangeShapeType="1"/>
            </p:cNvSpPr>
            <p:nvPr/>
          </p:nvSpPr>
          <p:spPr bwMode="auto">
            <a:xfrm flipV="1">
              <a:off x="2848" y="848"/>
              <a:ext cx="50" cy="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58" name="Line 30"/>
            <p:cNvSpPr>
              <a:spLocks noChangeShapeType="1"/>
            </p:cNvSpPr>
            <p:nvPr/>
          </p:nvSpPr>
          <p:spPr bwMode="auto">
            <a:xfrm>
              <a:off x="2944" y="946"/>
              <a:ext cx="44" cy="0"/>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59" name="Line 31"/>
            <p:cNvSpPr>
              <a:spLocks noChangeShapeType="1"/>
            </p:cNvSpPr>
            <p:nvPr/>
          </p:nvSpPr>
          <p:spPr bwMode="auto">
            <a:xfrm>
              <a:off x="2894" y="850"/>
              <a:ext cx="52" cy="9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307" name="Text Box 32"/>
          <p:cNvSpPr txBox="1">
            <a:spLocks noChangeArrowheads="1"/>
          </p:cNvSpPr>
          <p:nvPr/>
        </p:nvSpPr>
        <p:spPr bwMode="auto">
          <a:xfrm>
            <a:off x="5881688" y="2178050"/>
            <a:ext cx="1423987"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en-US" altLang="zh-CN" sz="1200">
                <a:solidFill>
                  <a:schemeClr val="tx2"/>
                </a:solidFill>
                <a:ea typeface="MS PGothic" panose="020B0600070205080204" pitchFamily="34" charset="-128"/>
              </a:rPr>
              <a:t>unlimited shared output link buffers</a:t>
            </a:r>
          </a:p>
        </p:txBody>
      </p:sp>
      <p:sp>
        <p:nvSpPr>
          <p:cNvPr id="12308" name="Line 33"/>
          <p:cNvSpPr>
            <a:spLocks noChangeShapeType="1"/>
          </p:cNvSpPr>
          <p:nvPr/>
        </p:nvSpPr>
        <p:spPr bwMode="auto">
          <a:xfrm flipH="1">
            <a:off x="4519613" y="2722563"/>
            <a:ext cx="923925" cy="866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9" name="Line 34"/>
          <p:cNvSpPr>
            <a:spLocks noChangeShapeType="1"/>
          </p:cNvSpPr>
          <p:nvPr/>
        </p:nvSpPr>
        <p:spPr bwMode="auto">
          <a:xfrm flipH="1">
            <a:off x="5005388" y="2722563"/>
            <a:ext cx="4381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310" name="Group 35"/>
          <p:cNvGrpSpPr>
            <a:grpSpLocks/>
          </p:cNvGrpSpPr>
          <p:nvPr/>
        </p:nvGrpSpPr>
        <p:grpSpPr bwMode="auto">
          <a:xfrm>
            <a:off x="4459288" y="1703388"/>
            <a:ext cx="650875" cy="904875"/>
            <a:chOff x="12762" y="10336"/>
            <a:chExt cx="1027" cy="1700"/>
          </a:xfrm>
        </p:grpSpPr>
        <p:sp>
          <p:nvSpPr>
            <p:cNvPr id="12451" name="Rectangle 36"/>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452" name="Rectangle 37"/>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453" name="Line 38"/>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54" name="Line 39"/>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55" name="Line 40"/>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56" name="Line 41"/>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311" name="Text Box 42"/>
          <p:cNvSpPr txBox="1">
            <a:spLocks noChangeArrowheads="1"/>
          </p:cNvSpPr>
          <p:nvPr/>
        </p:nvSpPr>
        <p:spPr bwMode="auto">
          <a:xfrm>
            <a:off x="3784600" y="1863725"/>
            <a:ext cx="633413"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
                <a:solidFill>
                  <a:schemeClr val="tx2"/>
                </a:solidFill>
                <a:ea typeface="MS PGothic" panose="020B0600070205080204" pitchFamily="34" charset="-128"/>
              </a:rPr>
              <a:t>Host A</a:t>
            </a:r>
            <a:endParaRPr lang="en-US" altLang="zh-CN" sz="2000">
              <a:solidFill>
                <a:schemeClr val="tx2"/>
              </a:solidFill>
              <a:latin typeface="Comic Sans MS" panose="030F0702030302020204" pitchFamily="66" charset="0"/>
              <a:ea typeface="MS PGothic" panose="020B0600070205080204" pitchFamily="34" charset="-128"/>
            </a:endParaRPr>
          </a:p>
        </p:txBody>
      </p:sp>
      <p:sp>
        <p:nvSpPr>
          <p:cNvPr id="12312" name="Text Box 43"/>
          <p:cNvSpPr txBox="1">
            <a:spLocks noChangeArrowheads="1"/>
          </p:cNvSpPr>
          <p:nvPr/>
        </p:nvSpPr>
        <p:spPr bwMode="auto">
          <a:xfrm>
            <a:off x="3054350" y="1136650"/>
            <a:ext cx="21320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ea typeface="MS PGothic" panose="020B0600070205080204" pitchFamily="34" charset="-128"/>
              </a:rPr>
              <a:t>original data: </a:t>
            </a:r>
            <a:r>
              <a:rPr lang="en-US" altLang="zh-CN" sz="2400">
                <a:solidFill>
                  <a:srgbClr val="CC0000"/>
                </a:solidFill>
                <a:latin typeface="Symbol" panose="05050102010706020507" pitchFamily="18" charset="2"/>
                <a:ea typeface="MS PGothic" panose="020B0600070205080204" pitchFamily="34" charset="-128"/>
              </a:rPr>
              <a:t>l</a:t>
            </a:r>
            <a:r>
              <a:rPr lang="en-US" altLang="zh-CN" sz="2400" baseline="-25000">
                <a:solidFill>
                  <a:srgbClr val="CC0000"/>
                </a:solidFill>
                <a:ea typeface="MS PGothic" panose="020B0600070205080204" pitchFamily="34" charset="-128"/>
              </a:rPr>
              <a:t>in</a:t>
            </a:r>
            <a:r>
              <a:rPr lang="en-US" altLang="zh-CN" sz="1600" baseline="-25000">
                <a:solidFill>
                  <a:srgbClr val="CC0000"/>
                </a:solidFill>
                <a:ea typeface="MS PGothic" panose="020B0600070205080204" pitchFamily="34" charset="-128"/>
              </a:rPr>
              <a:t> </a:t>
            </a:r>
            <a:endParaRPr lang="en-US" altLang="zh-CN" sz="1600">
              <a:solidFill>
                <a:srgbClr val="CC0000"/>
              </a:solidFill>
              <a:ea typeface="MS PGothic" panose="020B0600070205080204" pitchFamily="34" charset="-128"/>
            </a:endParaRPr>
          </a:p>
        </p:txBody>
      </p:sp>
      <p:sp>
        <p:nvSpPr>
          <p:cNvPr id="12313" name="Line 44"/>
          <p:cNvSpPr>
            <a:spLocks noChangeShapeType="1"/>
          </p:cNvSpPr>
          <p:nvPr/>
        </p:nvSpPr>
        <p:spPr bwMode="auto">
          <a:xfrm flipH="1">
            <a:off x="4081463" y="3579813"/>
            <a:ext cx="4381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314" name="Group 45"/>
          <p:cNvGrpSpPr>
            <a:grpSpLocks/>
          </p:cNvGrpSpPr>
          <p:nvPr/>
        </p:nvGrpSpPr>
        <p:grpSpPr bwMode="auto">
          <a:xfrm>
            <a:off x="3602038" y="2598738"/>
            <a:ext cx="650875" cy="904875"/>
            <a:chOff x="12762" y="10336"/>
            <a:chExt cx="1027" cy="1700"/>
          </a:xfrm>
        </p:grpSpPr>
        <p:sp>
          <p:nvSpPr>
            <p:cNvPr id="12445" name="Rectangle 46"/>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446" name="Rectangle 47"/>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447" name="Line 48"/>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48" name="Line 49"/>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49" name="Line 50"/>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50" name="Line 51"/>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315" name="Text Box 52"/>
          <p:cNvSpPr txBox="1">
            <a:spLocks noChangeArrowheads="1"/>
          </p:cNvSpPr>
          <p:nvPr/>
        </p:nvSpPr>
        <p:spPr bwMode="auto">
          <a:xfrm>
            <a:off x="2701925" y="3413125"/>
            <a:ext cx="633413"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
                <a:solidFill>
                  <a:schemeClr val="tx2"/>
                </a:solidFill>
                <a:ea typeface="MS PGothic" panose="020B0600070205080204" pitchFamily="34" charset="-128"/>
              </a:rPr>
              <a:t>Host B</a:t>
            </a:r>
            <a:endParaRPr lang="en-US" altLang="zh-CN" sz="2000">
              <a:solidFill>
                <a:schemeClr val="tx2"/>
              </a:solidFill>
              <a:latin typeface="Comic Sans MS" panose="030F0702030302020204" pitchFamily="66" charset="0"/>
              <a:ea typeface="MS PGothic" panose="020B0600070205080204" pitchFamily="34" charset="-128"/>
            </a:endParaRPr>
          </a:p>
        </p:txBody>
      </p:sp>
      <p:sp>
        <p:nvSpPr>
          <p:cNvPr id="12316" name="Line 53"/>
          <p:cNvSpPr>
            <a:spLocks noChangeShapeType="1"/>
          </p:cNvSpPr>
          <p:nvPr/>
        </p:nvSpPr>
        <p:spPr bwMode="auto">
          <a:xfrm flipH="1">
            <a:off x="5005388" y="3122613"/>
            <a:ext cx="609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7" name="Line 54"/>
          <p:cNvSpPr>
            <a:spLocks noChangeShapeType="1"/>
          </p:cNvSpPr>
          <p:nvPr/>
        </p:nvSpPr>
        <p:spPr bwMode="auto">
          <a:xfrm flipH="1">
            <a:off x="6624638" y="3122613"/>
            <a:ext cx="609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8" name="Line 55"/>
          <p:cNvSpPr>
            <a:spLocks noChangeShapeType="1"/>
          </p:cNvSpPr>
          <p:nvPr/>
        </p:nvSpPr>
        <p:spPr bwMode="auto">
          <a:xfrm flipH="1">
            <a:off x="6748463" y="2722563"/>
            <a:ext cx="923925" cy="866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9" name="Line 57"/>
          <p:cNvSpPr>
            <a:spLocks noChangeShapeType="1"/>
          </p:cNvSpPr>
          <p:nvPr/>
        </p:nvSpPr>
        <p:spPr bwMode="auto">
          <a:xfrm flipH="1">
            <a:off x="7642225" y="2732088"/>
            <a:ext cx="4397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320" name="Group 58"/>
          <p:cNvGrpSpPr>
            <a:grpSpLocks/>
          </p:cNvGrpSpPr>
          <p:nvPr/>
        </p:nvGrpSpPr>
        <p:grpSpPr bwMode="auto">
          <a:xfrm>
            <a:off x="7954963" y="1808163"/>
            <a:ext cx="650875" cy="904875"/>
            <a:chOff x="12762" y="10336"/>
            <a:chExt cx="1027" cy="1700"/>
          </a:xfrm>
        </p:grpSpPr>
        <p:sp>
          <p:nvSpPr>
            <p:cNvPr id="12439" name="Rectangle 59"/>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440" name="Rectangle 60"/>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441" name="Line 61"/>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42" name="Line 62"/>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43" name="Line 63"/>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44" name="Line 64"/>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321" name="Group 65"/>
          <p:cNvGrpSpPr>
            <a:grpSpLocks/>
          </p:cNvGrpSpPr>
          <p:nvPr/>
        </p:nvGrpSpPr>
        <p:grpSpPr bwMode="auto">
          <a:xfrm>
            <a:off x="7573963" y="2825750"/>
            <a:ext cx="650875" cy="906463"/>
            <a:chOff x="12762" y="10336"/>
            <a:chExt cx="1027" cy="1700"/>
          </a:xfrm>
        </p:grpSpPr>
        <p:sp>
          <p:nvSpPr>
            <p:cNvPr id="12433" name="Rectangle 66"/>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434" name="Rectangle 67"/>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435" name="Line 68"/>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36" name="Line 69"/>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37" name="Line 70"/>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38" name="Line 71"/>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322" name="Oval 72"/>
          <p:cNvSpPr>
            <a:spLocks noChangeArrowheads="1"/>
          </p:cNvSpPr>
          <p:nvPr/>
        </p:nvSpPr>
        <p:spPr bwMode="auto">
          <a:xfrm>
            <a:off x="4795838" y="1760538"/>
            <a:ext cx="92075" cy="90487"/>
          </a:xfrm>
          <a:prstGeom prst="ellipse">
            <a:avLst/>
          </a:prstGeom>
          <a:solidFill>
            <a:srgbClr val="FF0000"/>
          </a:solidFill>
          <a:ln w="9525">
            <a:solidFill>
              <a:srgbClr val="FF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23" name="Oval 73"/>
          <p:cNvSpPr>
            <a:spLocks noChangeArrowheads="1"/>
          </p:cNvSpPr>
          <p:nvPr/>
        </p:nvSpPr>
        <p:spPr bwMode="auto">
          <a:xfrm>
            <a:off x="3852863" y="2636838"/>
            <a:ext cx="92075" cy="90487"/>
          </a:xfrm>
          <a:prstGeom prst="ellipse">
            <a:avLst/>
          </a:prstGeom>
          <a:solidFill>
            <a:srgbClr val="FF0000"/>
          </a:solidFill>
          <a:ln w="9525">
            <a:solidFill>
              <a:srgbClr val="FF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24" name="Line 74"/>
          <p:cNvSpPr>
            <a:spLocks noChangeShapeType="1"/>
          </p:cNvSpPr>
          <p:nvPr/>
        </p:nvSpPr>
        <p:spPr bwMode="auto">
          <a:xfrm>
            <a:off x="4370388" y="1539875"/>
            <a:ext cx="369887" cy="2524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25" name="Text Box 75"/>
          <p:cNvSpPr txBox="1">
            <a:spLocks noChangeArrowheads="1"/>
          </p:cNvSpPr>
          <p:nvPr/>
        </p:nvSpPr>
        <p:spPr bwMode="auto">
          <a:xfrm>
            <a:off x="6827838" y="1217613"/>
            <a:ext cx="1790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ea typeface="MS PGothic" panose="020B0600070205080204" pitchFamily="34" charset="-128"/>
              </a:rPr>
              <a:t>throughput:</a:t>
            </a:r>
            <a:r>
              <a:rPr lang="en-US" altLang="zh-CN" sz="2400">
                <a:solidFill>
                  <a:srgbClr val="FF0000"/>
                </a:solidFill>
                <a:latin typeface="Symbol" panose="05050102010706020507" pitchFamily="18" charset="2"/>
                <a:ea typeface="MS PGothic" panose="020B0600070205080204" pitchFamily="34" charset="-128"/>
              </a:rPr>
              <a:t> </a:t>
            </a:r>
            <a:r>
              <a:rPr lang="en-US" altLang="zh-CN" sz="2400">
                <a:solidFill>
                  <a:srgbClr val="CC0000"/>
                </a:solidFill>
                <a:latin typeface="Symbol" panose="05050102010706020507" pitchFamily="18" charset="2"/>
                <a:ea typeface="MS PGothic" panose="020B0600070205080204" pitchFamily="34" charset="-128"/>
              </a:rPr>
              <a:t>l</a:t>
            </a:r>
            <a:r>
              <a:rPr lang="en-US" altLang="zh-CN" sz="2400" baseline="-25000">
                <a:solidFill>
                  <a:srgbClr val="CC0000"/>
                </a:solidFill>
                <a:ea typeface="MS PGothic" panose="020B0600070205080204" pitchFamily="34" charset="-128"/>
              </a:rPr>
              <a:t>out</a:t>
            </a:r>
            <a:endParaRPr lang="en-US" altLang="zh-CN" sz="2400">
              <a:solidFill>
                <a:srgbClr val="CC0000"/>
              </a:solidFill>
              <a:latin typeface="Comic Sans MS" panose="030F0702030302020204" pitchFamily="66" charset="0"/>
              <a:ea typeface="MS PGothic" panose="020B0600070205080204" pitchFamily="34" charset="-128"/>
            </a:endParaRPr>
          </a:p>
        </p:txBody>
      </p:sp>
      <p:sp>
        <p:nvSpPr>
          <p:cNvPr id="12326" name="Line 76"/>
          <p:cNvSpPr>
            <a:spLocks noChangeShapeType="1"/>
          </p:cNvSpPr>
          <p:nvPr/>
        </p:nvSpPr>
        <p:spPr bwMode="auto">
          <a:xfrm>
            <a:off x="7672388" y="1627188"/>
            <a:ext cx="528637" cy="2413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27" name="Line 77"/>
          <p:cNvSpPr>
            <a:spLocks noChangeShapeType="1"/>
          </p:cNvSpPr>
          <p:nvPr/>
        </p:nvSpPr>
        <p:spPr bwMode="auto">
          <a:xfrm flipH="1">
            <a:off x="6424613" y="2598738"/>
            <a:ext cx="333375" cy="3238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2328" name="Group 78"/>
          <p:cNvGrpSpPr>
            <a:grpSpLocks/>
          </p:cNvGrpSpPr>
          <p:nvPr/>
        </p:nvGrpSpPr>
        <p:grpSpPr bwMode="auto">
          <a:xfrm>
            <a:off x="5995988" y="2989263"/>
            <a:ext cx="673100" cy="266700"/>
            <a:chOff x="10808" y="10250"/>
            <a:chExt cx="1018" cy="403"/>
          </a:xfrm>
        </p:grpSpPr>
        <p:sp>
          <p:nvSpPr>
            <p:cNvPr id="12422" name="Rectangle 79"/>
            <p:cNvSpPr>
              <a:spLocks noChangeArrowheads="1"/>
            </p:cNvSpPr>
            <p:nvPr/>
          </p:nvSpPr>
          <p:spPr bwMode="auto">
            <a:xfrm>
              <a:off x="10832" y="10250"/>
              <a:ext cx="994" cy="403"/>
            </a:xfrm>
            <a:prstGeom prst="rect">
              <a:avLst/>
            </a:prstGeom>
            <a:gradFill rotWithShape="1">
              <a:gsLst>
                <a:gs pos="0">
                  <a:srgbClr val="969696"/>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423" name="Freeform 80"/>
            <p:cNvSpPr>
              <a:spLocks/>
            </p:cNvSpPr>
            <p:nvPr/>
          </p:nvSpPr>
          <p:spPr bwMode="auto">
            <a:xfrm>
              <a:off x="11198" y="10272"/>
              <a:ext cx="610" cy="374"/>
            </a:xfrm>
            <a:custGeom>
              <a:avLst/>
              <a:gdLst>
                <a:gd name="T0" fmla="*/ 0 w 855"/>
                <a:gd name="T1" fmla="*/ 0 h 390"/>
                <a:gd name="T2" fmla="*/ 21 w 855"/>
                <a:gd name="T3" fmla="*/ 0 h 390"/>
                <a:gd name="T4" fmla="*/ 21 w 855"/>
                <a:gd name="T5" fmla="*/ 246 h 390"/>
                <a:gd name="T6" fmla="*/ 1 w 855"/>
                <a:gd name="T7" fmla="*/ 246 h 390"/>
                <a:gd name="T8" fmla="*/ 0 60000 65536"/>
                <a:gd name="T9" fmla="*/ 0 60000 65536"/>
                <a:gd name="T10" fmla="*/ 0 60000 65536"/>
                <a:gd name="T11" fmla="*/ 0 60000 65536"/>
                <a:gd name="T12" fmla="*/ 0 w 855"/>
                <a:gd name="T13" fmla="*/ 0 h 390"/>
                <a:gd name="T14" fmla="*/ 855 w 855"/>
                <a:gd name="T15" fmla="*/ 390 h 390"/>
              </a:gdLst>
              <a:ahLst/>
              <a:cxnLst>
                <a:cxn ang="T8">
                  <a:pos x="T0" y="T1"/>
                </a:cxn>
                <a:cxn ang="T9">
                  <a:pos x="T2" y="T3"/>
                </a:cxn>
                <a:cxn ang="T10">
                  <a:pos x="T4" y="T5"/>
                </a:cxn>
                <a:cxn ang="T11">
                  <a:pos x="T6" y="T7"/>
                </a:cxn>
              </a:cxnLst>
              <a:rect l="T12" t="T13" r="T14" b="T15"/>
              <a:pathLst>
                <a:path w="855" h="390">
                  <a:moveTo>
                    <a:pt x="0" y="0"/>
                  </a:moveTo>
                  <a:lnTo>
                    <a:pt x="855" y="0"/>
                  </a:lnTo>
                  <a:lnTo>
                    <a:pt x="855" y="390"/>
                  </a:lnTo>
                  <a:lnTo>
                    <a:pt x="45" y="39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424" name="Line 81"/>
            <p:cNvSpPr>
              <a:spLocks noChangeShapeType="1"/>
            </p:cNvSpPr>
            <p:nvPr/>
          </p:nvSpPr>
          <p:spPr bwMode="auto">
            <a:xfrm>
              <a:off x="10808" y="10272"/>
              <a:ext cx="390" cy="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25" name="Line 82"/>
            <p:cNvSpPr>
              <a:spLocks noChangeShapeType="1"/>
            </p:cNvSpPr>
            <p:nvPr/>
          </p:nvSpPr>
          <p:spPr bwMode="auto">
            <a:xfrm>
              <a:off x="10830" y="10646"/>
              <a:ext cx="387" cy="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26" name="Line 83"/>
            <p:cNvSpPr>
              <a:spLocks noChangeShapeType="1"/>
            </p:cNvSpPr>
            <p:nvPr/>
          </p:nvSpPr>
          <p:spPr bwMode="auto">
            <a:xfrm>
              <a:off x="11744" y="10329"/>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27" name="Line 84"/>
            <p:cNvSpPr>
              <a:spLocks noChangeShapeType="1"/>
            </p:cNvSpPr>
            <p:nvPr/>
          </p:nvSpPr>
          <p:spPr bwMode="auto">
            <a:xfrm>
              <a:off x="11679" y="10329"/>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28" name="Line 85"/>
            <p:cNvSpPr>
              <a:spLocks noChangeShapeType="1"/>
            </p:cNvSpPr>
            <p:nvPr/>
          </p:nvSpPr>
          <p:spPr bwMode="auto">
            <a:xfrm>
              <a:off x="11614" y="10329"/>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29" name="Line 86"/>
            <p:cNvSpPr>
              <a:spLocks noChangeShapeType="1"/>
            </p:cNvSpPr>
            <p:nvPr/>
          </p:nvSpPr>
          <p:spPr bwMode="auto">
            <a:xfrm>
              <a:off x="11549" y="1032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30" name="Line 87"/>
            <p:cNvSpPr>
              <a:spLocks noChangeShapeType="1"/>
            </p:cNvSpPr>
            <p:nvPr/>
          </p:nvSpPr>
          <p:spPr bwMode="auto">
            <a:xfrm>
              <a:off x="11484" y="10322"/>
              <a:ext cx="2"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31" name="Line 88"/>
            <p:cNvSpPr>
              <a:spLocks noChangeShapeType="1"/>
            </p:cNvSpPr>
            <p:nvPr/>
          </p:nvSpPr>
          <p:spPr bwMode="auto">
            <a:xfrm>
              <a:off x="11418" y="10322"/>
              <a:ext cx="3"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32" name="Line 89"/>
            <p:cNvSpPr>
              <a:spLocks noChangeShapeType="1"/>
            </p:cNvSpPr>
            <p:nvPr/>
          </p:nvSpPr>
          <p:spPr bwMode="auto">
            <a:xfrm>
              <a:off x="10909" y="10452"/>
              <a:ext cx="417" cy="0"/>
            </a:xfrm>
            <a:prstGeom prst="line">
              <a:avLst/>
            </a:prstGeom>
            <a:noFill/>
            <a:ln w="38100">
              <a:solidFill>
                <a:srgbClr val="FFFF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329" name="Freeform 90"/>
          <p:cNvSpPr>
            <a:spLocks/>
          </p:cNvSpPr>
          <p:nvPr/>
        </p:nvSpPr>
        <p:spPr bwMode="auto">
          <a:xfrm>
            <a:off x="3900488" y="2713038"/>
            <a:ext cx="3952875" cy="952500"/>
          </a:xfrm>
          <a:custGeom>
            <a:avLst/>
            <a:gdLst>
              <a:gd name="T0" fmla="*/ 0 w 6225"/>
              <a:gd name="T1" fmla="*/ 0 h 1501"/>
              <a:gd name="T2" fmla="*/ 0 w 6225"/>
              <a:gd name="T3" fmla="*/ 2147483646 h 1501"/>
              <a:gd name="T4" fmla="*/ 2147483646 w 6225"/>
              <a:gd name="T5" fmla="*/ 2147483646 h 1501"/>
              <a:gd name="T6" fmla="*/ 2147483646 w 6225"/>
              <a:gd name="T7" fmla="*/ 2147483646 h 1501"/>
              <a:gd name="T8" fmla="*/ 2147483646 w 6225"/>
              <a:gd name="T9" fmla="*/ 2147483646 h 1501"/>
              <a:gd name="T10" fmla="*/ 2147483646 w 6225"/>
              <a:gd name="T11" fmla="*/ 2147483646 h 1501"/>
              <a:gd name="T12" fmla="*/ 2147483646 w 6225"/>
              <a:gd name="T13" fmla="*/ 2147483646 h 1501"/>
              <a:gd name="T14" fmla="*/ 2147483646 w 6225"/>
              <a:gd name="T15" fmla="*/ 2147483646 h 1501"/>
              <a:gd name="T16" fmla="*/ 0 60000 65536"/>
              <a:gd name="T17" fmla="*/ 0 60000 65536"/>
              <a:gd name="T18" fmla="*/ 0 60000 65536"/>
              <a:gd name="T19" fmla="*/ 0 60000 65536"/>
              <a:gd name="T20" fmla="*/ 0 60000 65536"/>
              <a:gd name="T21" fmla="*/ 0 60000 65536"/>
              <a:gd name="T22" fmla="*/ 0 60000 65536"/>
              <a:gd name="T23" fmla="*/ 0 60000 65536"/>
              <a:gd name="T24" fmla="*/ 0 w 6225"/>
              <a:gd name="T25" fmla="*/ 0 h 1501"/>
              <a:gd name="T26" fmla="*/ 6225 w 6225"/>
              <a:gd name="T27" fmla="*/ 1501 h 15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25" h="1501">
                <a:moveTo>
                  <a:pt x="0" y="0"/>
                </a:moveTo>
                <a:lnTo>
                  <a:pt x="0" y="1486"/>
                </a:lnTo>
                <a:lnTo>
                  <a:pt x="1005" y="1501"/>
                </a:lnTo>
                <a:lnTo>
                  <a:pt x="1860" y="706"/>
                </a:lnTo>
                <a:lnTo>
                  <a:pt x="5085" y="721"/>
                </a:lnTo>
                <a:lnTo>
                  <a:pt x="4305" y="1456"/>
                </a:lnTo>
                <a:lnTo>
                  <a:pt x="6225" y="1456"/>
                </a:lnTo>
                <a:lnTo>
                  <a:pt x="6220" y="391"/>
                </a:lnTo>
              </a:path>
            </a:pathLst>
          </a:custGeom>
          <a:noFill/>
          <a:ln w="3810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30" name="Freeform 91"/>
          <p:cNvSpPr>
            <a:spLocks/>
          </p:cNvSpPr>
          <p:nvPr/>
        </p:nvSpPr>
        <p:spPr bwMode="auto">
          <a:xfrm>
            <a:off x="4843463" y="1808163"/>
            <a:ext cx="3429000" cy="1276350"/>
          </a:xfrm>
          <a:custGeom>
            <a:avLst/>
            <a:gdLst>
              <a:gd name="T0" fmla="*/ 0 w 2160"/>
              <a:gd name="T1" fmla="*/ 0 h 804"/>
              <a:gd name="T2" fmla="*/ 0 w 2160"/>
              <a:gd name="T3" fmla="*/ 2147483646 h 804"/>
              <a:gd name="T4" fmla="*/ 2147483646 w 2160"/>
              <a:gd name="T5" fmla="*/ 2147483646 h 804"/>
              <a:gd name="T6" fmla="*/ 2147483646 w 2160"/>
              <a:gd name="T7" fmla="*/ 2147483646 h 804"/>
              <a:gd name="T8" fmla="*/ 2147483646 w 2160"/>
              <a:gd name="T9" fmla="*/ 2147483646 h 804"/>
              <a:gd name="T10" fmla="*/ 2147483646 w 2160"/>
              <a:gd name="T11" fmla="*/ 2147483646 h 804"/>
              <a:gd name="T12" fmla="*/ 2147483646 w 2160"/>
              <a:gd name="T13" fmla="*/ 2147483646 h 804"/>
              <a:gd name="T14" fmla="*/ 2147483646 w 2160"/>
              <a:gd name="T15" fmla="*/ 2147483646 h 804"/>
              <a:gd name="T16" fmla="*/ 0 60000 65536"/>
              <a:gd name="T17" fmla="*/ 0 60000 65536"/>
              <a:gd name="T18" fmla="*/ 0 60000 65536"/>
              <a:gd name="T19" fmla="*/ 0 60000 65536"/>
              <a:gd name="T20" fmla="*/ 0 60000 65536"/>
              <a:gd name="T21" fmla="*/ 0 60000 65536"/>
              <a:gd name="T22" fmla="*/ 0 60000 65536"/>
              <a:gd name="T23" fmla="*/ 0 60000 65536"/>
              <a:gd name="T24" fmla="*/ 0 w 2160"/>
              <a:gd name="T25" fmla="*/ 0 h 804"/>
              <a:gd name="T26" fmla="*/ 2160 w 2160"/>
              <a:gd name="T27" fmla="*/ 804 h 8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 h="804">
                <a:moveTo>
                  <a:pt x="0" y="0"/>
                </a:moveTo>
                <a:lnTo>
                  <a:pt x="0" y="594"/>
                </a:lnTo>
                <a:lnTo>
                  <a:pt x="402" y="600"/>
                </a:lnTo>
                <a:lnTo>
                  <a:pt x="216" y="804"/>
                </a:lnTo>
                <a:lnTo>
                  <a:pt x="1446" y="804"/>
                </a:lnTo>
                <a:lnTo>
                  <a:pt x="1770" y="524"/>
                </a:lnTo>
                <a:lnTo>
                  <a:pt x="2160" y="516"/>
                </a:lnTo>
                <a:lnTo>
                  <a:pt x="2160" y="48"/>
                </a:lnTo>
              </a:path>
            </a:pathLst>
          </a:custGeom>
          <a:noFill/>
          <a:ln w="3810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2331" name="Group 107"/>
          <p:cNvGrpSpPr>
            <a:grpSpLocks/>
          </p:cNvGrpSpPr>
          <p:nvPr/>
        </p:nvGrpSpPr>
        <p:grpSpPr bwMode="auto">
          <a:xfrm>
            <a:off x="1628775" y="4102100"/>
            <a:ext cx="2333625" cy="1701800"/>
            <a:chOff x="837" y="2465"/>
            <a:chExt cx="1470" cy="1072"/>
          </a:xfrm>
        </p:grpSpPr>
        <p:sp>
          <p:nvSpPr>
            <p:cNvPr id="12411" name="Line 94"/>
            <p:cNvSpPr>
              <a:spLocks noChangeShapeType="1"/>
            </p:cNvSpPr>
            <p:nvPr/>
          </p:nvSpPr>
          <p:spPr bwMode="auto">
            <a:xfrm>
              <a:off x="1141" y="2507"/>
              <a:ext cx="0" cy="80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412" name="Line 95"/>
            <p:cNvSpPr>
              <a:spLocks noChangeShapeType="1"/>
            </p:cNvSpPr>
            <p:nvPr/>
          </p:nvSpPr>
          <p:spPr bwMode="auto">
            <a:xfrm flipV="1">
              <a:off x="1135" y="3307"/>
              <a:ext cx="92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413" name="Line 96"/>
            <p:cNvSpPr>
              <a:spLocks noChangeShapeType="1"/>
            </p:cNvSpPr>
            <p:nvPr/>
          </p:nvSpPr>
          <p:spPr bwMode="auto">
            <a:xfrm>
              <a:off x="1855" y="2595"/>
              <a:ext cx="0" cy="69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414" name="Freeform 97"/>
            <p:cNvSpPr>
              <a:spLocks/>
            </p:cNvSpPr>
            <p:nvPr/>
          </p:nvSpPr>
          <p:spPr bwMode="auto">
            <a:xfrm>
              <a:off x="1137" y="2573"/>
              <a:ext cx="1170" cy="732"/>
            </a:xfrm>
            <a:custGeom>
              <a:avLst/>
              <a:gdLst>
                <a:gd name="T0" fmla="*/ 0 w 1170"/>
                <a:gd name="T1" fmla="*/ 732 h 732"/>
                <a:gd name="T2" fmla="*/ 720 w 1170"/>
                <a:gd name="T3" fmla="*/ 0 h 732"/>
                <a:gd name="T4" fmla="*/ 1170 w 1170"/>
                <a:gd name="T5" fmla="*/ 0 h 732"/>
                <a:gd name="T6" fmla="*/ 0 60000 65536"/>
                <a:gd name="T7" fmla="*/ 0 60000 65536"/>
                <a:gd name="T8" fmla="*/ 0 60000 65536"/>
                <a:gd name="T9" fmla="*/ 0 w 1170"/>
                <a:gd name="T10" fmla="*/ 0 h 732"/>
                <a:gd name="T11" fmla="*/ 1170 w 1170"/>
                <a:gd name="T12" fmla="*/ 732 h 732"/>
              </a:gdLst>
              <a:ahLst/>
              <a:cxnLst>
                <a:cxn ang="T6">
                  <a:pos x="T0" y="T1"/>
                </a:cxn>
                <a:cxn ang="T7">
                  <a:pos x="T2" y="T3"/>
                </a:cxn>
                <a:cxn ang="T8">
                  <a:pos x="T4" y="T5"/>
                </a:cxn>
              </a:cxnLst>
              <a:rect l="T9" t="T10" r="T11" b="T12"/>
              <a:pathLst>
                <a:path w="1170" h="732">
                  <a:moveTo>
                    <a:pt x="0" y="732"/>
                  </a:moveTo>
                  <a:lnTo>
                    <a:pt x="720" y="0"/>
                  </a:lnTo>
                  <a:lnTo>
                    <a:pt x="1170" y="0"/>
                  </a:lnTo>
                </a:path>
              </a:pathLst>
            </a:custGeom>
            <a:noFill/>
            <a:ln w="28575" cap="flat" cmpd="sng">
              <a:solidFill>
                <a:srgbClr val="CC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2415" name="Line 98"/>
            <p:cNvSpPr>
              <a:spLocks noChangeShapeType="1"/>
            </p:cNvSpPr>
            <p:nvPr/>
          </p:nvSpPr>
          <p:spPr bwMode="auto">
            <a:xfrm>
              <a:off x="1089" y="2573"/>
              <a:ext cx="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416" name="Line 99"/>
            <p:cNvSpPr>
              <a:spLocks noChangeShapeType="1"/>
            </p:cNvSpPr>
            <p:nvPr/>
          </p:nvSpPr>
          <p:spPr bwMode="auto">
            <a:xfrm>
              <a:off x="1853" y="3311"/>
              <a:ext cx="0"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417" name="Text Box 100"/>
            <p:cNvSpPr txBox="1">
              <a:spLocks noChangeArrowheads="1"/>
            </p:cNvSpPr>
            <p:nvPr/>
          </p:nvSpPr>
          <p:spPr bwMode="auto">
            <a:xfrm>
              <a:off x="837" y="2465"/>
              <a:ext cx="2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latin typeface="Tahoma" panose="020B0604030504040204" pitchFamily="34" charset="0"/>
                  <a:ea typeface="MS PGothic" panose="020B0600070205080204" pitchFamily="34" charset="-128"/>
                </a:rPr>
                <a:t>R/2</a:t>
              </a:r>
            </a:p>
          </p:txBody>
        </p:sp>
        <p:sp>
          <p:nvSpPr>
            <p:cNvPr id="12418" name="Text Box 101"/>
            <p:cNvSpPr txBox="1">
              <a:spLocks noChangeArrowheads="1"/>
            </p:cNvSpPr>
            <p:nvPr/>
          </p:nvSpPr>
          <p:spPr bwMode="auto">
            <a:xfrm>
              <a:off x="1721" y="3333"/>
              <a:ext cx="2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latin typeface="Tahoma" panose="020B0604030504040204" pitchFamily="34" charset="0"/>
                  <a:ea typeface="MS PGothic" panose="020B0600070205080204" pitchFamily="34" charset="-128"/>
                </a:rPr>
                <a:t>R/2</a:t>
              </a:r>
            </a:p>
          </p:txBody>
        </p:sp>
        <p:sp>
          <p:nvSpPr>
            <p:cNvPr id="12419" name="Text Box 102"/>
            <p:cNvSpPr txBox="1">
              <a:spLocks noChangeArrowheads="1"/>
            </p:cNvSpPr>
            <p:nvPr/>
          </p:nvSpPr>
          <p:spPr bwMode="auto">
            <a:xfrm rot="-5400000">
              <a:off x="828" y="2840"/>
              <a:ext cx="3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latin typeface="Symbol" panose="05050102010706020507" pitchFamily="18" charset="2"/>
                  <a:ea typeface="MS PGothic" panose="020B0600070205080204" pitchFamily="34" charset="-128"/>
                </a:rPr>
                <a:t>l</a:t>
              </a:r>
              <a:r>
                <a:rPr lang="en-US" altLang="zh-CN" sz="2000" baseline="-25000">
                  <a:ea typeface="MS PGothic" panose="020B0600070205080204" pitchFamily="34" charset="-128"/>
                </a:rPr>
                <a:t>out</a:t>
              </a:r>
            </a:p>
          </p:txBody>
        </p:sp>
        <p:sp>
          <p:nvSpPr>
            <p:cNvPr id="12420" name="Text Box 103"/>
            <p:cNvSpPr txBox="1">
              <a:spLocks noChangeArrowheads="1"/>
            </p:cNvSpPr>
            <p:nvPr/>
          </p:nvSpPr>
          <p:spPr bwMode="auto">
            <a:xfrm>
              <a:off x="1392" y="3287"/>
              <a:ext cx="2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latin typeface="Symbol" panose="05050102010706020507" pitchFamily="18" charset="2"/>
                  <a:ea typeface="MS PGothic" panose="020B0600070205080204" pitchFamily="34" charset="-128"/>
                </a:rPr>
                <a:t>l</a:t>
              </a:r>
              <a:r>
                <a:rPr lang="en-US" altLang="zh-CN" sz="2000" baseline="-25000">
                  <a:ea typeface="MS PGothic" panose="020B0600070205080204" pitchFamily="34" charset="-128"/>
                </a:rPr>
                <a:t>in</a:t>
              </a:r>
            </a:p>
          </p:txBody>
        </p:sp>
        <p:sp>
          <p:nvSpPr>
            <p:cNvPr id="12421" name="Line 106"/>
            <p:cNvSpPr>
              <a:spLocks noChangeShapeType="1"/>
            </p:cNvSpPr>
            <p:nvPr/>
          </p:nvSpPr>
          <p:spPr bwMode="auto">
            <a:xfrm>
              <a:off x="1153" y="2574"/>
              <a:ext cx="655"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2332" name="Group 120"/>
          <p:cNvGrpSpPr>
            <a:grpSpLocks/>
          </p:cNvGrpSpPr>
          <p:nvPr/>
        </p:nvGrpSpPr>
        <p:grpSpPr bwMode="auto">
          <a:xfrm>
            <a:off x="5373688" y="4000500"/>
            <a:ext cx="1871662" cy="1804988"/>
            <a:chOff x="4188" y="2667"/>
            <a:chExt cx="1179" cy="1137"/>
          </a:xfrm>
        </p:grpSpPr>
        <p:sp>
          <p:nvSpPr>
            <p:cNvPr id="12403" name="Line 109"/>
            <p:cNvSpPr>
              <a:spLocks noChangeShapeType="1"/>
            </p:cNvSpPr>
            <p:nvPr/>
          </p:nvSpPr>
          <p:spPr bwMode="auto">
            <a:xfrm>
              <a:off x="4451" y="2774"/>
              <a:ext cx="0" cy="80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404" name="Line 110"/>
            <p:cNvSpPr>
              <a:spLocks noChangeShapeType="1"/>
            </p:cNvSpPr>
            <p:nvPr/>
          </p:nvSpPr>
          <p:spPr bwMode="auto">
            <a:xfrm flipV="1">
              <a:off x="4445" y="3574"/>
              <a:ext cx="92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405" name="Line 111"/>
            <p:cNvSpPr>
              <a:spLocks noChangeShapeType="1"/>
            </p:cNvSpPr>
            <p:nvPr/>
          </p:nvSpPr>
          <p:spPr bwMode="auto">
            <a:xfrm>
              <a:off x="5165" y="2862"/>
              <a:ext cx="0" cy="69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406" name="Freeform 112"/>
            <p:cNvSpPr>
              <a:spLocks/>
            </p:cNvSpPr>
            <p:nvPr/>
          </p:nvSpPr>
          <p:spPr bwMode="auto">
            <a:xfrm>
              <a:off x="4447" y="2667"/>
              <a:ext cx="723" cy="905"/>
            </a:xfrm>
            <a:custGeom>
              <a:avLst/>
              <a:gdLst>
                <a:gd name="T0" fmla="*/ 0 w 723"/>
                <a:gd name="T1" fmla="*/ 905 h 905"/>
                <a:gd name="T2" fmla="*/ 573 w 723"/>
                <a:gd name="T3" fmla="*/ 732 h 905"/>
                <a:gd name="T4" fmla="*/ 680 w 723"/>
                <a:gd name="T5" fmla="*/ 0 h 905"/>
                <a:gd name="T6" fmla="*/ 0 60000 65536"/>
                <a:gd name="T7" fmla="*/ 0 60000 65536"/>
                <a:gd name="T8" fmla="*/ 0 60000 65536"/>
                <a:gd name="T9" fmla="*/ 0 w 723"/>
                <a:gd name="T10" fmla="*/ 0 h 905"/>
                <a:gd name="T11" fmla="*/ 723 w 723"/>
                <a:gd name="T12" fmla="*/ 905 h 905"/>
              </a:gdLst>
              <a:ahLst/>
              <a:cxnLst>
                <a:cxn ang="T6">
                  <a:pos x="T0" y="T1"/>
                </a:cxn>
                <a:cxn ang="T7">
                  <a:pos x="T2" y="T3"/>
                </a:cxn>
                <a:cxn ang="T8">
                  <a:pos x="T4" y="T5"/>
                </a:cxn>
              </a:cxnLst>
              <a:rect l="T9" t="T10" r="T11" b="T12"/>
              <a:pathLst>
                <a:path w="723" h="905">
                  <a:moveTo>
                    <a:pt x="0" y="905"/>
                  </a:moveTo>
                  <a:cubicBezTo>
                    <a:pt x="95" y="876"/>
                    <a:pt x="460" y="883"/>
                    <a:pt x="573" y="732"/>
                  </a:cubicBezTo>
                  <a:cubicBezTo>
                    <a:pt x="723" y="490"/>
                    <a:pt x="658" y="152"/>
                    <a:pt x="680" y="0"/>
                  </a:cubicBezTo>
                </a:path>
              </a:pathLst>
            </a:custGeom>
            <a:noFill/>
            <a:ln w="28575" cap="flat" cmpd="sng">
              <a:solidFill>
                <a:srgbClr val="CC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2407" name="Line 114"/>
            <p:cNvSpPr>
              <a:spLocks noChangeShapeType="1"/>
            </p:cNvSpPr>
            <p:nvPr/>
          </p:nvSpPr>
          <p:spPr bwMode="auto">
            <a:xfrm>
              <a:off x="5163" y="3578"/>
              <a:ext cx="0"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408" name="Text Box 116"/>
            <p:cNvSpPr txBox="1">
              <a:spLocks noChangeArrowheads="1"/>
            </p:cNvSpPr>
            <p:nvPr/>
          </p:nvSpPr>
          <p:spPr bwMode="auto">
            <a:xfrm>
              <a:off x="5031" y="3600"/>
              <a:ext cx="2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latin typeface="Tahoma" panose="020B0604030504040204" pitchFamily="34" charset="0"/>
                  <a:ea typeface="MS PGothic" panose="020B0600070205080204" pitchFamily="34" charset="-128"/>
                </a:rPr>
                <a:t>R/2</a:t>
              </a:r>
            </a:p>
          </p:txBody>
        </p:sp>
        <p:sp>
          <p:nvSpPr>
            <p:cNvPr id="12409" name="Text Box 117"/>
            <p:cNvSpPr txBox="1">
              <a:spLocks noChangeArrowheads="1"/>
            </p:cNvSpPr>
            <p:nvPr/>
          </p:nvSpPr>
          <p:spPr bwMode="auto">
            <a:xfrm rot="-5400000">
              <a:off x="4064" y="3105"/>
              <a:ext cx="4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ea typeface="MS PGothic" panose="020B0600070205080204" pitchFamily="34" charset="-128"/>
                </a:rPr>
                <a:t>delay</a:t>
              </a:r>
              <a:endParaRPr lang="en-US" altLang="zh-CN" sz="2000" baseline="-25000">
                <a:ea typeface="MS PGothic" panose="020B0600070205080204" pitchFamily="34" charset="-128"/>
              </a:endParaRPr>
            </a:p>
          </p:txBody>
        </p:sp>
        <p:sp>
          <p:nvSpPr>
            <p:cNvPr id="12410" name="Text Box 118"/>
            <p:cNvSpPr txBox="1">
              <a:spLocks noChangeArrowheads="1"/>
            </p:cNvSpPr>
            <p:nvPr/>
          </p:nvSpPr>
          <p:spPr bwMode="auto">
            <a:xfrm>
              <a:off x="4702" y="3554"/>
              <a:ext cx="2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latin typeface="Symbol" panose="05050102010706020507" pitchFamily="18" charset="2"/>
                  <a:ea typeface="MS PGothic" panose="020B0600070205080204" pitchFamily="34" charset="-128"/>
                </a:rPr>
                <a:t>l</a:t>
              </a:r>
              <a:r>
                <a:rPr lang="en-US" altLang="zh-CN" sz="2000" baseline="-25000">
                  <a:ea typeface="MS PGothic" panose="020B0600070205080204" pitchFamily="34" charset="-128"/>
                </a:rPr>
                <a:t>in</a:t>
              </a:r>
            </a:p>
          </p:txBody>
        </p:sp>
      </p:grpSp>
      <p:sp>
        <p:nvSpPr>
          <p:cNvPr id="12333" name="Rectangle 121"/>
          <p:cNvSpPr>
            <a:spLocks noChangeArrowheads="1"/>
          </p:cNvSpPr>
          <p:nvPr/>
        </p:nvSpPr>
        <p:spPr bwMode="auto">
          <a:xfrm>
            <a:off x="4814888" y="5786438"/>
            <a:ext cx="3603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spcBef>
                <a:spcPct val="20000"/>
              </a:spcBef>
              <a:buClr>
                <a:srgbClr val="000099"/>
              </a:buClr>
              <a:buSzPct val="65000"/>
              <a:buFont typeface="Wingdings" panose="05000000000000000000" pitchFamily="2" charset="2"/>
              <a:buChar char="v"/>
            </a:pPr>
            <a:r>
              <a:rPr lang="en-US" altLang="zh-CN" sz="2000">
                <a:latin typeface="Gill Sans MT" panose="020B0502020104020203" pitchFamily="34" charset="0"/>
                <a:ea typeface="MS PGothic" panose="020B0600070205080204" pitchFamily="34" charset="-128"/>
              </a:rPr>
              <a:t>large delays as arrival rate, </a:t>
            </a:r>
            <a:r>
              <a:rPr lang="en-US" altLang="zh-CN" sz="2000">
                <a:latin typeface="Symbol" panose="05050102010706020507" pitchFamily="18" charset="2"/>
                <a:ea typeface="MS PGothic" panose="020B0600070205080204" pitchFamily="34" charset="-128"/>
              </a:rPr>
              <a:t>l</a:t>
            </a:r>
            <a:r>
              <a:rPr lang="en-US" altLang="zh-CN" sz="2000" baseline="-25000">
                <a:latin typeface="Gill Sans MT" panose="020B0502020104020203" pitchFamily="34" charset="0"/>
                <a:ea typeface="MS PGothic" panose="020B0600070205080204" pitchFamily="34" charset="-128"/>
              </a:rPr>
              <a:t>in</a:t>
            </a:r>
            <a:r>
              <a:rPr lang="en-US" altLang="zh-CN" sz="2000">
                <a:latin typeface="Gill Sans MT" panose="020B0502020104020203" pitchFamily="34" charset="0"/>
                <a:ea typeface="MS PGothic" panose="020B0600070205080204" pitchFamily="34" charset="-128"/>
              </a:rPr>
              <a:t>, approaches capacity</a:t>
            </a:r>
          </a:p>
        </p:txBody>
      </p:sp>
      <p:grpSp>
        <p:nvGrpSpPr>
          <p:cNvPr id="12334" name="Group 127"/>
          <p:cNvGrpSpPr>
            <a:grpSpLocks/>
          </p:cNvGrpSpPr>
          <p:nvPr/>
        </p:nvGrpSpPr>
        <p:grpSpPr bwMode="auto">
          <a:xfrm>
            <a:off x="8693150" y="2430463"/>
            <a:ext cx="231775" cy="441325"/>
            <a:chOff x="4140" y="429"/>
            <a:chExt cx="1425" cy="2396"/>
          </a:xfrm>
        </p:grpSpPr>
        <p:sp>
          <p:nvSpPr>
            <p:cNvPr id="12371" name="Freeform 128"/>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72" name="Rectangle 129"/>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73" name="Freeform 130"/>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74" name="Freeform 131"/>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75" name="Rectangle 132"/>
            <p:cNvSpPr>
              <a:spLocks noChangeArrowheads="1"/>
            </p:cNvSpPr>
            <p:nvPr/>
          </p:nvSpPr>
          <p:spPr bwMode="auto">
            <a:xfrm>
              <a:off x="4208" y="696"/>
              <a:ext cx="595" cy="43"/>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2376" name="Group 133"/>
            <p:cNvGrpSpPr>
              <a:grpSpLocks/>
            </p:cNvGrpSpPr>
            <p:nvPr/>
          </p:nvGrpSpPr>
          <p:grpSpPr bwMode="auto">
            <a:xfrm>
              <a:off x="4749" y="668"/>
              <a:ext cx="581" cy="145"/>
              <a:chOff x="614" y="2568"/>
              <a:chExt cx="725" cy="139"/>
            </a:xfrm>
          </p:grpSpPr>
          <p:sp>
            <p:nvSpPr>
              <p:cNvPr id="12401" name="AutoShape 134"/>
              <p:cNvSpPr>
                <a:spLocks noChangeArrowheads="1"/>
              </p:cNvSpPr>
              <p:nvPr/>
            </p:nvSpPr>
            <p:spPr bwMode="auto">
              <a:xfrm>
                <a:off x="609" y="2570"/>
                <a:ext cx="731"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402" name="AutoShape 135"/>
              <p:cNvSpPr>
                <a:spLocks noChangeArrowheads="1"/>
              </p:cNvSpPr>
              <p:nvPr/>
            </p:nvSpPr>
            <p:spPr bwMode="auto">
              <a:xfrm>
                <a:off x="621" y="2587"/>
                <a:ext cx="70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2377" name="Rectangle 136"/>
            <p:cNvSpPr>
              <a:spLocks noChangeArrowheads="1"/>
            </p:cNvSpPr>
            <p:nvPr/>
          </p:nvSpPr>
          <p:spPr bwMode="auto">
            <a:xfrm>
              <a:off x="4228" y="1015"/>
              <a:ext cx="595" cy="52"/>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2378" name="Group 137"/>
            <p:cNvGrpSpPr>
              <a:grpSpLocks/>
            </p:cNvGrpSpPr>
            <p:nvPr/>
          </p:nvGrpSpPr>
          <p:grpSpPr bwMode="auto">
            <a:xfrm>
              <a:off x="4747" y="994"/>
              <a:ext cx="581" cy="134"/>
              <a:chOff x="614" y="2568"/>
              <a:chExt cx="725" cy="139"/>
            </a:xfrm>
          </p:grpSpPr>
          <p:sp>
            <p:nvSpPr>
              <p:cNvPr id="12399" name="AutoShape 138"/>
              <p:cNvSpPr>
                <a:spLocks noChangeArrowheads="1"/>
              </p:cNvSpPr>
              <p:nvPr/>
            </p:nvSpPr>
            <p:spPr bwMode="auto">
              <a:xfrm>
                <a:off x="612" y="2572"/>
                <a:ext cx="731"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400" name="AutoShape 139"/>
              <p:cNvSpPr>
                <a:spLocks noChangeArrowheads="1"/>
              </p:cNvSpPr>
              <p:nvPr/>
            </p:nvSpPr>
            <p:spPr bwMode="auto">
              <a:xfrm>
                <a:off x="624" y="2590"/>
                <a:ext cx="706" cy="9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2379" name="Rectangle 140"/>
            <p:cNvSpPr>
              <a:spLocks noChangeArrowheads="1"/>
            </p:cNvSpPr>
            <p:nvPr/>
          </p:nvSpPr>
          <p:spPr bwMode="auto">
            <a:xfrm>
              <a:off x="4218" y="1360"/>
              <a:ext cx="595" cy="43"/>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80" name="Rectangle 141"/>
            <p:cNvSpPr>
              <a:spLocks noChangeArrowheads="1"/>
            </p:cNvSpPr>
            <p:nvPr/>
          </p:nvSpPr>
          <p:spPr bwMode="auto">
            <a:xfrm>
              <a:off x="4228" y="1653"/>
              <a:ext cx="595" cy="52"/>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2381" name="Group 142"/>
            <p:cNvGrpSpPr>
              <a:grpSpLocks/>
            </p:cNvGrpSpPr>
            <p:nvPr/>
          </p:nvGrpSpPr>
          <p:grpSpPr bwMode="auto">
            <a:xfrm>
              <a:off x="4735" y="1627"/>
              <a:ext cx="582" cy="151"/>
              <a:chOff x="614" y="2568"/>
              <a:chExt cx="725" cy="139"/>
            </a:xfrm>
          </p:grpSpPr>
          <p:sp>
            <p:nvSpPr>
              <p:cNvPr id="12397" name="AutoShape 143"/>
              <p:cNvSpPr>
                <a:spLocks noChangeArrowheads="1"/>
              </p:cNvSpPr>
              <p:nvPr/>
            </p:nvSpPr>
            <p:spPr bwMode="auto">
              <a:xfrm>
                <a:off x="614" y="2568"/>
                <a:ext cx="730" cy="15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98" name="AutoShape 144"/>
              <p:cNvSpPr>
                <a:spLocks noChangeArrowheads="1"/>
              </p:cNvSpPr>
              <p:nvPr/>
            </p:nvSpPr>
            <p:spPr bwMode="auto">
              <a:xfrm>
                <a:off x="627" y="2584"/>
                <a:ext cx="70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2382" name="Freeform 145"/>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383" name="Group 146"/>
            <p:cNvGrpSpPr>
              <a:grpSpLocks/>
            </p:cNvGrpSpPr>
            <p:nvPr/>
          </p:nvGrpSpPr>
          <p:grpSpPr bwMode="auto">
            <a:xfrm>
              <a:off x="4739" y="1327"/>
              <a:ext cx="582" cy="139"/>
              <a:chOff x="614" y="2568"/>
              <a:chExt cx="725" cy="139"/>
            </a:xfrm>
          </p:grpSpPr>
          <p:sp>
            <p:nvSpPr>
              <p:cNvPr id="12395" name="AutoShape 147"/>
              <p:cNvSpPr>
                <a:spLocks noChangeArrowheads="1"/>
              </p:cNvSpPr>
              <p:nvPr/>
            </p:nvSpPr>
            <p:spPr bwMode="auto">
              <a:xfrm>
                <a:off x="609" y="2566"/>
                <a:ext cx="730"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96" name="AutoShape 148"/>
              <p:cNvSpPr>
                <a:spLocks noChangeArrowheads="1"/>
              </p:cNvSpPr>
              <p:nvPr/>
            </p:nvSpPr>
            <p:spPr bwMode="auto">
              <a:xfrm>
                <a:off x="622" y="2584"/>
                <a:ext cx="705"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2384" name="Rectangle 149"/>
            <p:cNvSpPr>
              <a:spLocks noChangeArrowheads="1"/>
            </p:cNvSpPr>
            <p:nvPr/>
          </p:nvSpPr>
          <p:spPr bwMode="auto">
            <a:xfrm>
              <a:off x="5253" y="429"/>
              <a:ext cx="68" cy="2293"/>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85" name="Freeform 150"/>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86" name="Freeform 151"/>
            <p:cNvSpPr>
              <a:spLocks/>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87" name="Oval 152"/>
            <p:cNvSpPr>
              <a:spLocks noChangeArrowheads="1"/>
            </p:cNvSpPr>
            <p:nvPr/>
          </p:nvSpPr>
          <p:spPr bwMode="auto">
            <a:xfrm>
              <a:off x="5516" y="2610"/>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88" name="Freeform 153"/>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89" name="AutoShape 154"/>
            <p:cNvSpPr>
              <a:spLocks noChangeArrowheads="1"/>
            </p:cNvSpPr>
            <p:nvPr/>
          </p:nvSpPr>
          <p:spPr bwMode="auto">
            <a:xfrm>
              <a:off x="4140" y="2678"/>
              <a:ext cx="1201" cy="147"/>
            </a:xfrm>
            <a:prstGeom prst="roundRect">
              <a:avLst>
                <a:gd name="adj" fmla="val 50000"/>
              </a:avLst>
            </a:prstGeom>
            <a:solidFill>
              <a:srgbClr val="DDDDDD"/>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90" name="AutoShape 155"/>
            <p:cNvSpPr>
              <a:spLocks noChangeArrowheads="1"/>
            </p:cNvSpPr>
            <p:nvPr/>
          </p:nvSpPr>
          <p:spPr bwMode="auto">
            <a:xfrm>
              <a:off x="4208" y="2713"/>
              <a:ext cx="1064"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91" name="Oval 156"/>
            <p:cNvSpPr>
              <a:spLocks noChangeArrowheads="1"/>
            </p:cNvSpPr>
            <p:nvPr/>
          </p:nvSpPr>
          <p:spPr bwMode="auto">
            <a:xfrm>
              <a:off x="4306" y="2385"/>
              <a:ext cx="156"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92" name="Oval 157"/>
            <p:cNvSpPr>
              <a:spLocks noChangeArrowheads="1"/>
            </p:cNvSpPr>
            <p:nvPr/>
          </p:nvSpPr>
          <p:spPr bwMode="auto">
            <a:xfrm>
              <a:off x="4482" y="2385"/>
              <a:ext cx="166" cy="138"/>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12393" name="Oval 158"/>
            <p:cNvSpPr>
              <a:spLocks noChangeArrowheads="1"/>
            </p:cNvSpPr>
            <p:nvPr/>
          </p:nvSpPr>
          <p:spPr bwMode="auto">
            <a:xfrm>
              <a:off x="4657" y="2377"/>
              <a:ext cx="166" cy="147"/>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94" name="Rectangle 159"/>
            <p:cNvSpPr>
              <a:spLocks noChangeArrowheads="1"/>
            </p:cNvSpPr>
            <p:nvPr/>
          </p:nvSpPr>
          <p:spPr bwMode="auto">
            <a:xfrm>
              <a:off x="5057" y="1834"/>
              <a:ext cx="88" cy="758"/>
            </a:xfrm>
            <a:prstGeom prst="rect">
              <a:avLst/>
            </a:prstGeom>
            <a:solidFill>
              <a:srgbClr val="292929"/>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12335" name="Group 160"/>
          <p:cNvGrpSpPr>
            <a:grpSpLocks/>
          </p:cNvGrpSpPr>
          <p:nvPr/>
        </p:nvGrpSpPr>
        <p:grpSpPr bwMode="auto">
          <a:xfrm>
            <a:off x="3013075" y="3321050"/>
            <a:ext cx="525463" cy="434975"/>
            <a:chOff x="-44" y="1473"/>
            <a:chExt cx="981" cy="1105"/>
          </a:xfrm>
        </p:grpSpPr>
        <p:pic>
          <p:nvPicPr>
            <p:cNvPr id="12369" name="Picture 161"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70" name="Freeform 162"/>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12336" name="Group 163"/>
          <p:cNvGrpSpPr>
            <a:grpSpLocks/>
          </p:cNvGrpSpPr>
          <p:nvPr/>
        </p:nvGrpSpPr>
        <p:grpSpPr bwMode="auto">
          <a:xfrm>
            <a:off x="8375650" y="3395663"/>
            <a:ext cx="231775" cy="441325"/>
            <a:chOff x="4140" y="429"/>
            <a:chExt cx="1425" cy="2396"/>
          </a:xfrm>
        </p:grpSpPr>
        <p:sp>
          <p:nvSpPr>
            <p:cNvPr id="12337" name="Freeform 164"/>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38" name="Rectangle 165"/>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39" name="Freeform 166"/>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40" name="Freeform 167"/>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41" name="Rectangle 168"/>
            <p:cNvSpPr>
              <a:spLocks noChangeArrowheads="1"/>
            </p:cNvSpPr>
            <p:nvPr/>
          </p:nvSpPr>
          <p:spPr bwMode="auto">
            <a:xfrm>
              <a:off x="4208" y="696"/>
              <a:ext cx="595" cy="43"/>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2342" name="Group 169"/>
            <p:cNvGrpSpPr>
              <a:grpSpLocks/>
            </p:cNvGrpSpPr>
            <p:nvPr/>
          </p:nvGrpSpPr>
          <p:grpSpPr bwMode="auto">
            <a:xfrm>
              <a:off x="4749" y="668"/>
              <a:ext cx="581" cy="145"/>
              <a:chOff x="614" y="2568"/>
              <a:chExt cx="725" cy="139"/>
            </a:xfrm>
          </p:grpSpPr>
          <p:sp>
            <p:nvSpPr>
              <p:cNvPr id="12367" name="AutoShape 170"/>
              <p:cNvSpPr>
                <a:spLocks noChangeArrowheads="1"/>
              </p:cNvSpPr>
              <p:nvPr/>
            </p:nvSpPr>
            <p:spPr bwMode="auto">
              <a:xfrm>
                <a:off x="609" y="2570"/>
                <a:ext cx="731"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68" name="AutoShape 171"/>
              <p:cNvSpPr>
                <a:spLocks noChangeArrowheads="1"/>
              </p:cNvSpPr>
              <p:nvPr/>
            </p:nvSpPr>
            <p:spPr bwMode="auto">
              <a:xfrm>
                <a:off x="621" y="2587"/>
                <a:ext cx="70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2343" name="Rectangle 172"/>
            <p:cNvSpPr>
              <a:spLocks noChangeArrowheads="1"/>
            </p:cNvSpPr>
            <p:nvPr/>
          </p:nvSpPr>
          <p:spPr bwMode="auto">
            <a:xfrm>
              <a:off x="4228" y="1015"/>
              <a:ext cx="595" cy="52"/>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2344" name="Group 173"/>
            <p:cNvGrpSpPr>
              <a:grpSpLocks/>
            </p:cNvGrpSpPr>
            <p:nvPr/>
          </p:nvGrpSpPr>
          <p:grpSpPr bwMode="auto">
            <a:xfrm>
              <a:off x="4747" y="994"/>
              <a:ext cx="581" cy="134"/>
              <a:chOff x="614" y="2568"/>
              <a:chExt cx="725" cy="139"/>
            </a:xfrm>
          </p:grpSpPr>
          <p:sp>
            <p:nvSpPr>
              <p:cNvPr id="12365" name="AutoShape 174"/>
              <p:cNvSpPr>
                <a:spLocks noChangeArrowheads="1"/>
              </p:cNvSpPr>
              <p:nvPr/>
            </p:nvSpPr>
            <p:spPr bwMode="auto">
              <a:xfrm>
                <a:off x="612" y="2572"/>
                <a:ext cx="731"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66" name="AutoShape 175"/>
              <p:cNvSpPr>
                <a:spLocks noChangeArrowheads="1"/>
              </p:cNvSpPr>
              <p:nvPr/>
            </p:nvSpPr>
            <p:spPr bwMode="auto">
              <a:xfrm>
                <a:off x="624" y="2590"/>
                <a:ext cx="706" cy="9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2345" name="Rectangle 176"/>
            <p:cNvSpPr>
              <a:spLocks noChangeArrowheads="1"/>
            </p:cNvSpPr>
            <p:nvPr/>
          </p:nvSpPr>
          <p:spPr bwMode="auto">
            <a:xfrm>
              <a:off x="4218" y="1360"/>
              <a:ext cx="595" cy="43"/>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46" name="Rectangle 177"/>
            <p:cNvSpPr>
              <a:spLocks noChangeArrowheads="1"/>
            </p:cNvSpPr>
            <p:nvPr/>
          </p:nvSpPr>
          <p:spPr bwMode="auto">
            <a:xfrm>
              <a:off x="4228" y="1653"/>
              <a:ext cx="595" cy="52"/>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2347" name="Group 178"/>
            <p:cNvGrpSpPr>
              <a:grpSpLocks/>
            </p:cNvGrpSpPr>
            <p:nvPr/>
          </p:nvGrpSpPr>
          <p:grpSpPr bwMode="auto">
            <a:xfrm>
              <a:off x="4735" y="1627"/>
              <a:ext cx="582" cy="151"/>
              <a:chOff x="614" y="2568"/>
              <a:chExt cx="725" cy="139"/>
            </a:xfrm>
          </p:grpSpPr>
          <p:sp>
            <p:nvSpPr>
              <p:cNvPr id="12363" name="AutoShape 179"/>
              <p:cNvSpPr>
                <a:spLocks noChangeArrowheads="1"/>
              </p:cNvSpPr>
              <p:nvPr/>
            </p:nvSpPr>
            <p:spPr bwMode="auto">
              <a:xfrm>
                <a:off x="614" y="2568"/>
                <a:ext cx="730" cy="15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64" name="AutoShape 180"/>
              <p:cNvSpPr>
                <a:spLocks noChangeArrowheads="1"/>
              </p:cNvSpPr>
              <p:nvPr/>
            </p:nvSpPr>
            <p:spPr bwMode="auto">
              <a:xfrm>
                <a:off x="627" y="2584"/>
                <a:ext cx="70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2348" name="Freeform 181"/>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349" name="Group 182"/>
            <p:cNvGrpSpPr>
              <a:grpSpLocks/>
            </p:cNvGrpSpPr>
            <p:nvPr/>
          </p:nvGrpSpPr>
          <p:grpSpPr bwMode="auto">
            <a:xfrm>
              <a:off x="4739" y="1327"/>
              <a:ext cx="582" cy="139"/>
              <a:chOff x="614" y="2568"/>
              <a:chExt cx="725" cy="139"/>
            </a:xfrm>
          </p:grpSpPr>
          <p:sp>
            <p:nvSpPr>
              <p:cNvPr id="12361" name="AutoShape 183"/>
              <p:cNvSpPr>
                <a:spLocks noChangeArrowheads="1"/>
              </p:cNvSpPr>
              <p:nvPr/>
            </p:nvSpPr>
            <p:spPr bwMode="auto">
              <a:xfrm>
                <a:off x="609" y="2566"/>
                <a:ext cx="730"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62" name="AutoShape 184"/>
              <p:cNvSpPr>
                <a:spLocks noChangeArrowheads="1"/>
              </p:cNvSpPr>
              <p:nvPr/>
            </p:nvSpPr>
            <p:spPr bwMode="auto">
              <a:xfrm>
                <a:off x="622" y="2584"/>
                <a:ext cx="705"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2350" name="Rectangle 185"/>
            <p:cNvSpPr>
              <a:spLocks noChangeArrowheads="1"/>
            </p:cNvSpPr>
            <p:nvPr/>
          </p:nvSpPr>
          <p:spPr bwMode="auto">
            <a:xfrm>
              <a:off x="5253" y="429"/>
              <a:ext cx="68" cy="2293"/>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51" name="Freeform 186"/>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52" name="Freeform 187"/>
            <p:cNvSpPr>
              <a:spLocks/>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53" name="Oval 188"/>
            <p:cNvSpPr>
              <a:spLocks noChangeArrowheads="1"/>
            </p:cNvSpPr>
            <p:nvPr/>
          </p:nvSpPr>
          <p:spPr bwMode="auto">
            <a:xfrm>
              <a:off x="5516" y="2610"/>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54" name="Freeform 189"/>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55" name="AutoShape 190"/>
            <p:cNvSpPr>
              <a:spLocks noChangeArrowheads="1"/>
            </p:cNvSpPr>
            <p:nvPr/>
          </p:nvSpPr>
          <p:spPr bwMode="auto">
            <a:xfrm>
              <a:off x="4140" y="2678"/>
              <a:ext cx="1201" cy="147"/>
            </a:xfrm>
            <a:prstGeom prst="roundRect">
              <a:avLst>
                <a:gd name="adj" fmla="val 50000"/>
              </a:avLst>
            </a:prstGeom>
            <a:solidFill>
              <a:srgbClr val="DDDDDD"/>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56" name="AutoShape 191"/>
            <p:cNvSpPr>
              <a:spLocks noChangeArrowheads="1"/>
            </p:cNvSpPr>
            <p:nvPr/>
          </p:nvSpPr>
          <p:spPr bwMode="auto">
            <a:xfrm>
              <a:off x="4208" y="2713"/>
              <a:ext cx="1064"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57" name="Oval 192"/>
            <p:cNvSpPr>
              <a:spLocks noChangeArrowheads="1"/>
            </p:cNvSpPr>
            <p:nvPr/>
          </p:nvSpPr>
          <p:spPr bwMode="auto">
            <a:xfrm>
              <a:off x="4306" y="2385"/>
              <a:ext cx="156"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58" name="Oval 193"/>
            <p:cNvSpPr>
              <a:spLocks noChangeArrowheads="1"/>
            </p:cNvSpPr>
            <p:nvPr/>
          </p:nvSpPr>
          <p:spPr bwMode="auto">
            <a:xfrm>
              <a:off x="4482" y="2385"/>
              <a:ext cx="166" cy="138"/>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12359" name="Oval 194"/>
            <p:cNvSpPr>
              <a:spLocks noChangeArrowheads="1"/>
            </p:cNvSpPr>
            <p:nvPr/>
          </p:nvSpPr>
          <p:spPr bwMode="auto">
            <a:xfrm>
              <a:off x="4657" y="2377"/>
              <a:ext cx="166" cy="147"/>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2360" name="Rectangle 195"/>
            <p:cNvSpPr>
              <a:spLocks noChangeArrowheads="1"/>
            </p:cNvSpPr>
            <p:nvPr/>
          </p:nvSpPr>
          <p:spPr bwMode="auto">
            <a:xfrm>
              <a:off x="5057" y="1834"/>
              <a:ext cx="88" cy="758"/>
            </a:xfrm>
            <a:prstGeom prst="rect">
              <a:avLst/>
            </a:prstGeom>
            <a:solidFill>
              <a:srgbClr val="292929"/>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6"/>
          <p:cNvSpPr>
            <a:spLocks noGrp="1"/>
          </p:cNvSpPr>
          <p:nvPr>
            <p:ph type="sldNum" sz="quarter" idx="11"/>
          </p:nvPr>
        </p:nvSpPr>
        <p:spPr>
          <a:xfrm>
            <a:off x="8324850" y="6462713"/>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FD572E8-38FA-4F3E-A916-3A786092A739}" type="slidenum">
              <a:rPr lang="en-US" altLang="zh-CN" sz="1200" smtClean="0">
                <a:latin typeface="Tahoma" panose="020B0604030504040204" pitchFamily="34" charset="0"/>
                <a:ea typeface="MS PGothic" panose="020B0600070205080204" pitchFamily="34" charset="-128"/>
              </a:rPr>
              <a:pPr/>
              <a:t>8</a:t>
            </a:fld>
            <a:endParaRPr lang="en-US" altLang="zh-CN" sz="1200" smtClean="0">
              <a:latin typeface="Tahoma" panose="020B0604030504040204" pitchFamily="34" charset="0"/>
              <a:ea typeface="MS PGothic" panose="020B0600070205080204" pitchFamily="34" charset="-128"/>
            </a:endParaRPr>
          </a:p>
        </p:txBody>
      </p:sp>
      <p:sp>
        <p:nvSpPr>
          <p:cNvPr id="13315" name="Freeform 247"/>
          <p:cNvSpPr>
            <a:spLocks/>
          </p:cNvSpPr>
          <p:nvPr/>
        </p:nvSpPr>
        <p:spPr bwMode="auto">
          <a:xfrm flipH="1">
            <a:off x="2111375" y="3465513"/>
            <a:ext cx="250825" cy="1201737"/>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p:spPr>
        <p:txBody>
          <a:bodyPr/>
          <a:lstStyle/>
          <a:p>
            <a:endParaRPr lang="zh-CN" altLang="en-US"/>
          </a:p>
        </p:txBody>
      </p:sp>
      <p:grpSp>
        <p:nvGrpSpPr>
          <p:cNvPr id="13316" name="Group 322"/>
          <p:cNvGrpSpPr>
            <a:grpSpLocks/>
          </p:cNvGrpSpPr>
          <p:nvPr/>
        </p:nvGrpSpPr>
        <p:grpSpPr bwMode="auto">
          <a:xfrm>
            <a:off x="1716088" y="4425950"/>
            <a:ext cx="525462" cy="434975"/>
            <a:chOff x="-44" y="1473"/>
            <a:chExt cx="981" cy="1105"/>
          </a:xfrm>
        </p:grpSpPr>
        <p:pic>
          <p:nvPicPr>
            <p:cNvPr id="13468" name="Picture 323"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69" name="Freeform 324"/>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sp>
        <p:nvSpPr>
          <p:cNvPr id="13317" name="Freeform 254"/>
          <p:cNvSpPr>
            <a:spLocks/>
          </p:cNvSpPr>
          <p:nvPr/>
        </p:nvSpPr>
        <p:spPr bwMode="auto">
          <a:xfrm>
            <a:off x="6959600" y="4970463"/>
            <a:ext cx="250825" cy="1212850"/>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p:spPr>
        <p:txBody>
          <a:bodyPr/>
          <a:lstStyle/>
          <a:p>
            <a:endParaRPr lang="zh-CN" altLang="en-US"/>
          </a:p>
        </p:txBody>
      </p:sp>
      <p:sp>
        <p:nvSpPr>
          <p:cNvPr id="13318" name="Freeform 243"/>
          <p:cNvSpPr>
            <a:spLocks/>
          </p:cNvSpPr>
          <p:nvPr/>
        </p:nvSpPr>
        <p:spPr bwMode="auto">
          <a:xfrm flipH="1">
            <a:off x="1066800" y="4667250"/>
            <a:ext cx="250825" cy="1201738"/>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p:spPr>
        <p:txBody>
          <a:bodyPr/>
          <a:lstStyle/>
          <a:p>
            <a:endParaRPr lang="zh-CN" altLang="en-US"/>
          </a:p>
        </p:txBody>
      </p:sp>
      <p:sp>
        <p:nvSpPr>
          <p:cNvPr id="13319" name="Rectangle 2"/>
          <p:cNvSpPr>
            <a:spLocks noGrp="1" noChangeArrowheads="1"/>
          </p:cNvSpPr>
          <p:nvPr>
            <p:ph type="body" sz="half" idx="1"/>
          </p:nvPr>
        </p:nvSpPr>
        <p:spPr>
          <a:xfrm>
            <a:off x="611188" y="1163638"/>
            <a:ext cx="8775700" cy="1905000"/>
          </a:xfrm>
        </p:spPr>
        <p:txBody>
          <a:bodyPr/>
          <a:lstStyle/>
          <a:p>
            <a:r>
              <a:rPr lang="en-US" altLang="zh-CN" smtClean="0">
                <a:ea typeface="MS PGothic" panose="020B0600070205080204" pitchFamily="34" charset="-128"/>
              </a:rPr>
              <a:t>one router, </a:t>
            </a:r>
            <a:r>
              <a:rPr lang="en-US" altLang="zh-CN" i="1" smtClean="0">
                <a:solidFill>
                  <a:srgbClr val="000099"/>
                </a:solidFill>
                <a:ea typeface="MS PGothic" panose="020B0600070205080204" pitchFamily="34" charset="-128"/>
              </a:rPr>
              <a:t>finite</a:t>
            </a:r>
            <a:r>
              <a:rPr lang="en-US" altLang="zh-CN" smtClean="0">
                <a:ea typeface="MS PGothic" panose="020B0600070205080204" pitchFamily="34" charset="-128"/>
              </a:rPr>
              <a:t> buffers </a:t>
            </a:r>
          </a:p>
          <a:p>
            <a:r>
              <a:rPr lang="en-US" altLang="zh-CN" smtClean="0">
                <a:ea typeface="MS PGothic" panose="020B0600070205080204" pitchFamily="34" charset="-128"/>
              </a:rPr>
              <a:t>sender retransmission of timed-out packet</a:t>
            </a:r>
          </a:p>
          <a:p>
            <a:pPr lvl="1"/>
            <a:r>
              <a:rPr lang="en-US" altLang="zh-CN" smtClean="0">
                <a:ea typeface="MS PGothic" panose="020B0600070205080204" pitchFamily="34" charset="-128"/>
              </a:rPr>
              <a:t>application-layer input = application-layer output:</a:t>
            </a:r>
            <a:r>
              <a:rPr lang="en-US" altLang="zh-CN" smtClean="0">
                <a:latin typeface="Symbol" panose="05050102010706020507" pitchFamily="18" charset="2"/>
                <a:ea typeface="MS PGothic" panose="020B0600070205080204" pitchFamily="34" charset="-128"/>
              </a:rPr>
              <a:t> l</a:t>
            </a:r>
            <a:r>
              <a:rPr lang="en-US" altLang="zh-CN" baseline="-25000" smtClean="0">
                <a:latin typeface="Arial" panose="020B0604020202020204" pitchFamily="34" charset="0"/>
                <a:ea typeface="MS PGothic" panose="020B0600070205080204" pitchFamily="34" charset="-128"/>
              </a:rPr>
              <a:t>in </a:t>
            </a:r>
            <a:r>
              <a:rPr lang="en-US" altLang="zh-CN" smtClean="0">
                <a:latin typeface="Arial" panose="020B0604020202020204" pitchFamily="34" charset="0"/>
                <a:ea typeface="MS PGothic" panose="020B0600070205080204" pitchFamily="34" charset="-128"/>
              </a:rPr>
              <a:t>= </a:t>
            </a:r>
            <a:r>
              <a:rPr lang="en-US" altLang="zh-CN" smtClean="0">
                <a:latin typeface="Symbol" panose="05050102010706020507" pitchFamily="18" charset="2"/>
                <a:ea typeface="MS PGothic" panose="020B0600070205080204" pitchFamily="34" charset="-128"/>
              </a:rPr>
              <a:t>l</a:t>
            </a:r>
            <a:r>
              <a:rPr lang="en-US" altLang="zh-CN" baseline="-25000" smtClean="0">
                <a:latin typeface="Arial" panose="020B0604020202020204" pitchFamily="34" charset="0"/>
                <a:ea typeface="MS PGothic" panose="020B0600070205080204" pitchFamily="34" charset="-128"/>
              </a:rPr>
              <a:t>out</a:t>
            </a:r>
          </a:p>
          <a:p>
            <a:pPr lvl="1"/>
            <a:r>
              <a:rPr lang="en-US" altLang="zh-CN" smtClean="0">
                <a:ea typeface="MS PGothic" panose="020B0600070205080204" pitchFamily="34" charset="-128"/>
              </a:rPr>
              <a:t>transport-layer input includes </a:t>
            </a:r>
            <a:r>
              <a:rPr lang="en-US" altLang="zh-CN" i="1" smtClean="0">
                <a:ea typeface="MS PGothic" panose="020B0600070205080204" pitchFamily="34" charset="-128"/>
              </a:rPr>
              <a:t>retransmissions </a:t>
            </a:r>
            <a:r>
              <a:rPr lang="en-US" altLang="zh-CN" smtClean="0">
                <a:ea typeface="MS PGothic" panose="020B0600070205080204" pitchFamily="34" charset="-128"/>
              </a:rPr>
              <a:t>:</a:t>
            </a:r>
            <a:r>
              <a:rPr lang="en-US" altLang="zh-CN" smtClean="0">
                <a:latin typeface="Symbol" panose="05050102010706020507" pitchFamily="18" charset="2"/>
                <a:ea typeface="MS PGothic" panose="020B0600070205080204" pitchFamily="34" charset="-128"/>
              </a:rPr>
              <a:t> l</a:t>
            </a:r>
            <a:r>
              <a:rPr lang="en-US" altLang="zh-CN" baseline="-25000" smtClean="0">
                <a:latin typeface="Arial" panose="020B0604020202020204" pitchFamily="34" charset="0"/>
                <a:ea typeface="MS PGothic" panose="020B0600070205080204" pitchFamily="34" charset="-128"/>
              </a:rPr>
              <a:t>in </a:t>
            </a:r>
            <a:r>
              <a:rPr lang="en-US" altLang="zh-CN" smtClean="0">
                <a:latin typeface="Arial" panose="020B0604020202020204" pitchFamily="34" charset="0"/>
                <a:ea typeface="MS PGothic" panose="020B0600070205080204" pitchFamily="34" charset="-128"/>
              </a:rPr>
              <a:t>   </a:t>
            </a:r>
            <a:r>
              <a:rPr lang="en-US" altLang="zh-CN" smtClean="0">
                <a:latin typeface="Symbol" panose="05050102010706020507" pitchFamily="18" charset="2"/>
                <a:ea typeface="MS PGothic" panose="020B0600070205080204" pitchFamily="34" charset="-128"/>
              </a:rPr>
              <a:t>l</a:t>
            </a:r>
            <a:r>
              <a:rPr lang="en-US" altLang="zh-CN" baseline="-25000" smtClean="0">
                <a:latin typeface="Arial" panose="020B0604020202020204" pitchFamily="34" charset="0"/>
                <a:ea typeface="MS PGothic" panose="020B0600070205080204" pitchFamily="34" charset="-128"/>
              </a:rPr>
              <a:t>in</a:t>
            </a:r>
            <a:endParaRPr lang="en-US" altLang="zh-CN" i="1" smtClean="0">
              <a:ea typeface="MS PGothic" panose="020B0600070205080204" pitchFamily="34" charset="-128"/>
            </a:endParaRPr>
          </a:p>
          <a:p>
            <a:endParaRPr lang="en-US" altLang="zh-CN" sz="2400" smtClean="0">
              <a:ea typeface="MS PGothic" panose="020B0600070205080204" pitchFamily="34" charset="-128"/>
            </a:endParaRPr>
          </a:p>
          <a:p>
            <a:endParaRPr lang="en-US" altLang="zh-CN" smtClean="0">
              <a:ea typeface="MS PGothic" panose="020B0600070205080204" pitchFamily="34" charset="-128"/>
            </a:endParaRPr>
          </a:p>
          <a:p>
            <a:endParaRPr lang="zh-CN" altLang="en-US" smtClean="0">
              <a:ea typeface="MS PGothic" panose="020B0600070205080204" pitchFamily="34" charset="-128"/>
            </a:endParaRPr>
          </a:p>
        </p:txBody>
      </p:sp>
      <p:sp>
        <p:nvSpPr>
          <p:cNvPr id="13320" name="Oval 3"/>
          <p:cNvSpPr>
            <a:spLocks noChangeArrowheads="1"/>
          </p:cNvSpPr>
          <p:nvPr/>
        </p:nvSpPr>
        <p:spPr bwMode="auto">
          <a:xfrm>
            <a:off x="3795713" y="5326063"/>
            <a:ext cx="1304925" cy="303212"/>
          </a:xfrm>
          <a:prstGeom prst="ellipse">
            <a:avLst/>
          </a:prstGeom>
          <a:solidFill>
            <a:srgbClr val="808080"/>
          </a:solidFill>
          <a:ln w="12700">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321" name="Line 4"/>
          <p:cNvSpPr>
            <a:spLocks noChangeShapeType="1"/>
          </p:cNvSpPr>
          <p:nvPr/>
        </p:nvSpPr>
        <p:spPr bwMode="auto">
          <a:xfrm>
            <a:off x="3795713" y="5302250"/>
            <a:ext cx="0" cy="1873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2" name="Line 5"/>
          <p:cNvSpPr>
            <a:spLocks noChangeShapeType="1"/>
          </p:cNvSpPr>
          <p:nvPr/>
        </p:nvSpPr>
        <p:spPr bwMode="auto">
          <a:xfrm>
            <a:off x="5100638" y="5302250"/>
            <a:ext cx="0" cy="187325"/>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3" name="Rectangle 6"/>
          <p:cNvSpPr>
            <a:spLocks noChangeArrowheads="1"/>
          </p:cNvSpPr>
          <p:nvPr/>
        </p:nvSpPr>
        <p:spPr bwMode="auto">
          <a:xfrm>
            <a:off x="3795713" y="5302250"/>
            <a:ext cx="309562" cy="184150"/>
          </a:xfrm>
          <a:prstGeom prst="rect">
            <a:avLst/>
          </a:prstGeom>
          <a:solidFill>
            <a:srgbClr val="80808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13324" name="Rectangle 7"/>
          <p:cNvSpPr>
            <a:spLocks noChangeArrowheads="1"/>
          </p:cNvSpPr>
          <p:nvPr/>
        </p:nvSpPr>
        <p:spPr bwMode="auto">
          <a:xfrm>
            <a:off x="4705350" y="5289550"/>
            <a:ext cx="395288" cy="184150"/>
          </a:xfrm>
          <a:prstGeom prst="rect">
            <a:avLst/>
          </a:prstGeom>
          <a:solidFill>
            <a:srgbClr val="80808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13325" name="Oval 8"/>
          <p:cNvSpPr>
            <a:spLocks noChangeArrowheads="1"/>
          </p:cNvSpPr>
          <p:nvPr/>
        </p:nvSpPr>
        <p:spPr bwMode="auto">
          <a:xfrm>
            <a:off x="3790950" y="5103813"/>
            <a:ext cx="1306513" cy="352425"/>
          </a:xfrm>
          <a:prstGeom prst="ellipse">
            <a:avLst/>
          </a:prstGeom>
          <a:solidFill>
            <a:srgbClr val="808080"/>
          </a:solidFill>
          <a:ln w="12700">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3326" name="Group 9"/>
          <p:cNvGrpSpPr>
            <a:grpSpLocks/>
          </p:cNvGrpSpPr>
          <p:nvPr/>
        </p:nvGrpSpPr>
        <p:grpSpPr bwMode="auto">
          <a:xfrm>
            <a:off x="4097338" y="5160963"/>
            <a:ext cx="647700" cy="206375"/>
            <a:chOff x="2848" y="848"/>
            <a:chExt cx="140" cy="98"/>
          </a:xfrm>
        </p:grpSpPr>
        <p:sp>
          <p:nvSpPr>
            <p:cNvPr id="13465" name="Line 10"/>
            <p:cNvSpPr>
              <a:spLocks noChangeShapeType="1"/>
            </p:cNvSpPr>
            <p:nvPr/>
          </p:nvSpPr>
          <p:spPr bwMode="auto">
            <a:xfrm flipV="1">
              <a:off x="2848" y="848"/>
              <a:ext cx="50" cy="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66" name="Line 11"/>
            <p:cNvSpPr>
              <a:spLocks noChangeShapeType="1"/>
            </p:cNvSpPr>
            <p:nvPr/>
          </p:nvSpPr>
          <p:spPr bwMode="auto">
            <a:xfrm>
              <a:off x="2944" y="946"/>
              <a:ext cx="44"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67" name="Line 12"/>
            <p:cNvSpPr>
              <a:spLocks noChangeShapeType="1"/>
            </p:cNvSpPr>
            <p:nvPr/>
          </p:nvSpPr>
          <p:spPr bwMode="auto">
            <a:xfrm>
              <a:off x="2894" y="850"/>
              <a:ext cx="52" cy="96"/>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327" name="Line 13"/>
          <p:cNvSpPr>
            <a:spLocks noChangeShapeType="1"/>
          </p:cNvSpPr>
          <p:nvPr/>
        </p:nvSpPr>
        <p:spPr bwMode="auto">
          <a:xfrm>
            <a:off x="4097338" y="5359400"/>
            <a:ext cx="231775" cy="47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8" name="Line 14"/>
          <p:cNvSpPr>
            <a:spLocks noChangeShapeType="1"/>
          </p:cNvSpPr>
          <p:nvPr/>
        </p:nvSpPr>
        <p:spPr bwMode="auto">
          <a:xfrm flipV="1">
            <a:off x="4541838" y="5159375"/>
            <a:ext cx="2032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9" name="Line 15"/>
          <p:cNvSpPr>
            <a:spLocks noChangeShapeType="1"/>
          </p:cNvSpPr>
          <p:nvPr/>
        </p:nvSpPr>
        <p:spPr bwMode="auto">
          <a:xfrm flipV="1">
            <a:off x="4310063" y="5159375"/>
            <a:ext cx="241300" cy="2000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0" name="Text Box 16"/>
          <p:cNvSpPr txBox="1">
            <a:spLocks noChangeArrowheads="1"/>
          </p:cNvSpPr>
          <p:nvPr/>
        </p:nvSpPr>
        <p:spPr bwMode="auto">
          <a:xfrm>
            <a:off x="2708275" y="5934075"/>
            <a:ext cx="213677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en-US" altLang="zh-CN" sz="1600">
                <a:solidFill>
                  <a:schemeClr val="tx2"/>
                </a:solidFill>
                <a:ea typeface="MS PGothic" panose="020B0600070205080204" pitchFamily="34" charset="-128"/>
              </a:rPr>
              <a:t>finite shared output link buffers</a:t>
            </a:r>
            <a:endParaRPr lang="en-US" altLang="zh-CN" sz="1600">
              <a:solidFill>
                <a:schemeClr val="tx2"/>
              </a:solidFill>
              <a:latin typeface="Comic Sans MS" panose="030F0702030302020204" pitchFamily="66" charset="0"/>
              <a:ea typeface="MS PGothic" panose="020B0600070205080204" pitchFamily="34" charset="-128"/>
            </a:endParaRPr>
          </a:p>
        </p:txBody>
      </p:sp>
      <p:sp>
        <p:nvSpPr>
          <p:cNvPr id="13331" name="Line 17"/>
          <p:cNvSpPr>
            <a:spLocks noChangeShapeType="1"/>
          </p:cNvSpPr>
          <p:nvPr/>
        </p:nvSpPr>
        <p:spPr bwMode="auto">
          <a:xfrm flipH="1">
            <a:off x="2424113" y="4856163"/>
            <a:ext cx="1135062" cy="1117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2" name="Line 18"/>
          <p:cNvSpPr>
            <a:spLocks noChangeShapeType="1"/>
          </p:cNvSpPr>
          <p:nvPr/>
        </p:nvSpPr>
        <p:spPr bwMode="auto">
          <a:xfrm flipH="1">
            <a:off x="3021013" y="4856163"/>
            <a:ext cx="538162"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3333" name="Group 59"/>
          <p:cNvGrpSpPr>
            <a:grpSpLocks/>
          </p:cNvGrpSpPr>
          <p:nvPr/>
        </p:nvGrpSpPr>
        <p:grpSpPr bwMode="auto">
          <a:xfrm>
            <a:off x="2351088" y="3541713"/>
            <a:ext cx="798512" cy="1166812"/>
            <a:chOff x="12762" y="10336"/>
            <a:chExt cx="1027" cy="1700"/>
          </a:xfrm>
        </p:grpSpPr>
        <p:sp>
          <p:nvSpPr>
            <p:cNvPr id="13459" name="Rectangle 60"/>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460" name="Rectangle 61"/>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461" name="Line 62"/>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62" name="Line 63"/>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63" name="Line 64"/>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64" name="Line 65"/>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334" name="Text Box 66"/>
          <p:cNvSpPr txBox="1">
            <a:spLocks noChangeArrowheads="1"/>
          </p:cNvSpPr>
          <p:nvPr/>
        </p:nvSpPr>
        <p:spPr bwMode="auto">
          <a:xfrm>
            <a:off x="2287588" y="4654550"/>
            <a:ext cx="852487"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solidFill>
                  <a:schemeClr val="tx2"/>
                </a:solidFill>
                <a:ea typeface="MS PGothic" panose="020B0600070205080204" pitchFamily="34" charset="-128"/>
              </a:rPr>
              <a:t>Host A</a:t>
            </a:r>
            <a:endParaRPr lang="en-US" altLang="zh-CN" sz="1600">
              <a:solidFill>
                <a:schemeClr val="tx2"/>
              </a:solidFill>
              <a:latin typeface="Comic Sans MS" panose="030F0702030302020204" pitchFamily="66" charset="0"/>
              <a:ea typeface="MS PGothic" panose="020B0600070205080204" pitchFamily="34" charset="-128"/>
            </a:endParaRPr>
          </a:p>
        </p:txBody>
      </p:sp>
      <p:sp>
        <p:nvSpPr>
          <p:cNvPr id="13335" name="Text Box 67"/>
          <p:cNvSpPr txBox="1">
            <a:spLocks noChangeArrowheads="1"/>
          </p:cNvSpPr>
          <p:nvPr/>
        </p:nvSpPr>
        <p:spPr bwMode="auto">
          <a:xfrm>
            <a:off x="3368675" y="3427413"/>
            <a:ext cx="1881188"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FF0000"/>
                </a:solidFill>
                <a:latin typeface="Symbol" panose="05050102010706020507" pitchFamily="18" charset="2"/>
                <a:ea typeface="MS PGothic" panose="020B0600070205080204" pitchFamily="34" charset="-128"/>
              </a:rPr>
              <a:t>l</a:t>
            </a:r>
            <a:r>
              <a:rPr lang="en-US" altLang="zh-CN" sz="2000" baseline="-25000">
                <a:solidFill>
                  <a:srgbClr val="FF0000"/>
                </a:solidFill>
                <a:ea typeface="MS PGothic" panose="020B0600070205080204" pitchFamily="34" charset="-128"/>
              </a:rPr>
              <a:t>in</a:t>
            </a:r>
            <a:r>
              <a:rPr lang="en-US" altLang="zh-CN" sz="1600" baseline="-25000">
                <a:solidFill>
                  <a:srgbClr val="FF0000"/>
                </a:solidFill>
                <a:ea typeface="MS PGothic" panose="020B0600070205080204" pitchFamily="34" charset="-128"/>
              </a:rPr>
              <a:t> </a:t>
            </a:r>
            <a:r>
              <a:rPr lang="en-US" altLang="zh-CN" sz="1600">
                <a:solidFill>
                  <a:srgbClr val="FF0000"/>
                </a:solidFill>
                <a:ea typeface="MS PGothic" panose="020B0600070205080204" pitchFamily="34" charset="-128"/>
              </a:rPr>
              <a:t>: original data</a:t>
            </a:r>
            <a:endParaRPr lang="en-US" altLang="zh-CN" sz="1600">
              <a:solidFill>
                <a:schemeClr val="tx2"/>
              </a:solidFill>
              <a:latin typeface="Comic Sans MS" panose="030F0702030302020204" pitchFamily="66" charset="0"/>
              <a:ea typeface="MS PGothic" panose="020B0600070205080204" pitchFamily="34" charset="-128"/>
            </a:endParaRPr>
          </a:p>
        </p:txBody>
      </p:sp>
      <p:sp>
        <p:nvSpPr>
          <p:cNvPr id="13336" name="Line 68"/>
          <p:cNvSpPr>
            <a:spLocks noChangeShapeType="1"/>
          </p:cNvSpPr>
          <p:nvPr/>
        </p:nvSpPr>
        <p:spPr bwMode="auto">
          <a:xfrm flipH="1">
            <a:off x="1885950" y="5961063"/>
            <a:ext cx="538163"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3337" name="Group 109"/>
          <p:cNvGrpSpPr>
            <a:grpSpLocks/>
          </p:cNvGrpSpPr>
          <p:nvPr/>
        </p:nvGrpSpPr>
        <p:grpSpPr bwMode="auto">
          <a:xfrm>
            <a:off x="1298575" y="4695825"/>
            <a:ext cx="798513" cy="1166813"/>
            <a:chOff x="12762" y="10336"/>
            <a:chExt cx="1027" cy="1700"/>
          </a:xfrm>
        </p:grpSpPr>
        <p:sp>
          <p:nvSpPr>
            <p:cNvPr id="13453" name="Rectangle 110"/>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454" name="Rectangle 111"/>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455" name="Line 112"/>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56" name="Line 113"/>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57" name="Line 114"/>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58" name="Line 115"/>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338" name="Text Box 116"/>
          <p:cNvSpPr txBox="1">
            <a:spLocks noChangeArrowheads="1"/>
          </p:cNvSpPr>
          <p:nvPr/>
        </p:nvSpPr>
        <p:spPr bwMode="auto">
          <a:xfrm>
            <a:off x="1168400" y="6073775"/>
            <a:ext cx="877888"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solidFill>
                  <a:schemeClr val="tx2"/>
                </a:solidFill>
                <a:ea typeface="MS PGothic" panose="020B0600070205080204" pitchFamily="34" charset="-128"/>
              </a:rPr>
              <a:t>Host B</a:t>
            </a:r>
            <a:endParaRPr lang="en-US" altLang="zh-CN" sz="1600">
              <a:solidFill>
                <a:schemeClr val="tx2"/>
              </a:solidFill>
              <a:latin typeface="Comic Sans MS" panose="030F0702030302020204" pitchFamily="66" charset="0"/>
              <a:ea typeface="MS PGothic" panose="020B0600070205080204" pitchFamily="34" charset="-128"/>
            </a:endParaRPr>
          </a:p>
        </p:txBody>
      </p:sp>
      <p:sp>
        <p:nvSpPr>
          <p:cNvPr id="13339" name="Line 117"/>
          <p:cNvSpPr>
            <a:spLocks noChangeShapeType="1"/>
          </p:cNvSpPr>
          <p:nvPr/>
        </p:nvSpPr>
        <p:spPr bwMode="auto">
          <a:xfrm flipH="1">
            <a:off x="3021013" y="5372100"/>
            <a:ext cx="749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0" name="Line 118"/>
          <p:cNvSpPr>
            <a:spLocks noChangeShapeType="1"/>
          </p:cNvSpPr>
          <p:nvPr/>
        </p:nvSpPr>
        <p:spPr bwMode="auto">
          <a:xfrm flipH="1">
            <a:off x="5010150" y="5372100"/>
            <a:ext cx="7477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1" name="Line 119"/>
          <p:cNvSpPr>
            <a:spLocks noChangeShapeType="1"/>
          </p:cNvSpPr>
          <p:nvPr/>
        </p:nvSpPr>
        <p:spPr bwMode="auto">
          <a:xfrm flipH="1">
            <a:off x="5160963" y="4856163"/>
            <a:ext cx="1135062" cy="1117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2" name="Line 120"/>
          <p:cNvSpPr>
            <a:spLocks noChangeShapeType="1"/>
          </p:cNvSpPr>
          <p:nvPr/>
        </p:nvSpPr>
        <p:spPr bwMode="auto">
          <a:xfrm flipH="1">
            <a:off x="5149850" y="5973763"/>
            <a:ext cx="6778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3" name="Line 121"/>
          <p:cNvSpPr>
            <a:spLocks noChangeShapeType="1"/>
          </p:cNvSpPr>
          <p:nvPr/>
        </p:nvSpPr>
        <p:spPr bwMode="auto">
          <a:xfrm flipH="1">
            <a:off x="6259513" y="4868863"/>
            <a:ext cx="5397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3344" name="Group 162"/>
          <p:cNvGrpSpPr>
            <a:grpSpLocks/>
          </p:cNvGrpSpPr>
          <p:nvPr/>
        </p:nvGrpSpPr>
        <p:grpSpPr bwMode="auto">
          <a:xfrm>
            <a:off x="6643688" y="3676650"/>
            <a:ext cx="798512" cy="1166813"/>
            <a:chOff x="12762" y="10336"/>
            <a:chExt cx="1027" cy="1700"/>
          </a:xfrm>
        </p:grpSpPr>
        <p:sp>
          <p:nvSpPr>
            <p:cNvPr id="13447" name="Rectangle 163"/>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448" name="Rectangle 164"/>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449" name="Line 165"/>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50" name="Line 166"/>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51" name="Line 167"/>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52" name="Line 168"/>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345" name="Group 209"/>
          <p:cNvGrpSpPr>
            <a:grpSpLocks/>
          </p:cNvGrpSpPr>
          <p:nvPr/>
        </p:nvGrpSpPr>
        <p:grpSpPr bwMode="auto">
          <a:xfrm>
            <a:off x="6175375" y="4989513"/>
            <a:ext cx="798513" cy="1168400"/>
            <a:chOff x="12762" y="10336"/>
            <a:chExt cx="1027" cy="1700"/>
          </a:xfrm>
        </p:grpSpPr>
        <p:sp>
          <p:nvSpPr>
            <p:cNvPr id="13441" name="Rectangle 210"/>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442" name="Rectangle 211"/>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443" name="Line 212"/>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44" name="Line 213"/>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45" name="Line 214"/>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46" name="Line 215"/>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346" name="Oval 216"/>
          <p:cNvSpPr>
            <a:spLocks noChangeArrowheads="1"/>
          </p:cNvSpPr>
          <p:nvPr/>
        </p:nvSpPr>
        <p:spPr bwMode="auto">
          <a:xfrm>
            <a:off x="2763838" y="3616325"/>
            <a:ext cx="112712" cy="115888"/>
          </a:xfrm>
          <a:prstGeom prst="ellipse">
            <a:avLst/>
          </a:prstGeom>
          <a:solidFill>
            <a:srgbClr val="FF0000"/>
          </a:solidFill>
          <a:ln w="9525">
            <a:solidFill>
              <a:srgbClr val="FF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347" name="Oval 217"/>
          <p:cNvSpPr>
            <a:spLocks noChangeArrowheads="1"/>
          </p:cNvSpPr>
          <p:nvPr/>
        </p:nvSpPr>
        <p:spPr bwMode="auto">
          <a:xfrm>
            <a:off x="1604963" y="4745038"/>
            <a:ext cx="114300" cy="117475"/>
          </a:xfrm>
          <a:prstGeom prst="ellipse">
            <a:avLst/>
          </a:prstGeom>
          <a:solidFill>
            <a:srgbClr val="808080"/>
          </a:solidFill>
          <a:ln w="9525">
            <a:solidFill>
              <a:srgbClr val="80808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348" name="Text Box 218"/>
          <p:cNvSpPr txBox="1">
            <a:spLocks noChangeArrowheads="1"/>
          </p:cNvSpPr>
          <p:nvPr/>
        </p:nvSpPr>
        <p:spPr bwMode="auto">
          <a:xfrm>
            <a:off x="7583488" y="3629025"/>
            <a:ext cx="5905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FF0000"/>
                </a:solidFill>
                <a:latin typeface="Symbol" panose="05050102010706020507" pitchFamily="18" charset="2"/>
                <a:ea typeface="MS PGothic" panose="020B0600070205080204" pitchFamily="34" charset="-128"/>
              </a:rPr>
              <a:t>l</a:t>
            </a:r>
            <a:r>
              <a:rPr lang="en-US" altLang="zh-CN" sz="2000" baseline="-25000">
                <a:solidFill>
                  <a:srgbClr val="FF0000"/>
                </a:solidFill>
                <a:ea typeface="MS PGothic" panose="020B0600070205080204" pitchFamily="34" charset="-128"/>
              </a:rPr>
              <a:t>out</a:t>
            </a:r>
            <a:endParaRPr lang="en-US" altLang="zh-CN" sz="2000">
              <a:solidFill>
                <a:schemeClr val="tx2"/>
              </a:solidFill>
              <a:latin typeface="Comic Sans MS" panose="030F0702030302020204" pitchFamily="66" charset="0"/>
              <a:ea typeface="MS PGothic" panose="020B0600070205080204" pitchFamily="34" charset="-128"/>
            </a:endParaRPr>
          </a:p>
        </p:txBody>
      </p:sp>
      <p:sp>
        <p:nvSpPr>
          <p:cNvPr id="13349" name="Line 219"/>
          <p:cNvSpPr>
            <a:spLocks noChangeShapeType="1"/>
          </p:cNvSpPr>
          <p:nvPr/>
        </p:nvSpPr>
        <p:spPr bwMode="auto">
          <a:xfrm flipH="1" flipV="1">
            <a:off x="4592638" y="5580063"/>
            <a:ext cx="7937" cy="4079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3350" name="Group 220"/>
          <p:cNvGrpSpPr>
            <a:grpSpLocks/>
          </p:cNvGrpSpPr>
          <p:nvPr/>
        </p:nvGrpSpPr>
        <p:grpSpPr bwMode="auto">
          <a:xfrm>
            <a:off x="4587875" y="5211763"/>
            <a:ext cx="385763" cy="319087"/>
            <a:chOff x="11283" y="10423"/>
            <a:chExt cx="475" cy="374"/>
          </a:xfrm>
        </p:grpSpPr>
        <p:sp>
          <p:nvSpPr>
            <p:cNvPr id="13434" name="Rectangle 221"/>
            <p:cNvSpPr>
              <a:spLocks noChangeArrowheads="1"/>
            </p:cNvSpPr>
            <p:nvPr/>
          </p:nvSpPr>
          <p:spPr bwMode="auto">
            <a:xfrm>
              <a:off x="11283" y="10423"/>
              <a:ext cx="475" cy="374"/>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435" name="Line 222"/>
            <p:cNvSpPr>
              <a:spLocks noChangeShapeType="1"/>
            </p:cNvSpPr>
            <p:nvPr/>
          </p:nvSpPr>
          <p:spPr bwMode="auto">
            <a:xfrm>
              <a:off x="11686"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36" name="Line 223"/>
            <p:cNvSpPr>
              <a:spLocks noChangeShapeType="1"/>
            </p:cNvSpPr>
            <p:nvPr/>
          </p:nvSpPr>
          <p:spPr bwMode="auto">
            <a:xfrm>
              <a:off x="11621"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37" name="Line 224"/>
            <p:cNvSpPr>
              <a:spLocks noChangeShapeType="1"/>
            </p:cNvSpPr>
            <p:nvPr/>
          </p:nvSpPr>
          <p:spPr bwMode="auto">
            <a:xfrm>
              <a:off x="11556"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38" name="Line 225"/>
            <p:cNvSpPr>
              <a:spLocks noChangeShapeType="1"/>
            </p:cNvSpPr>
            <p:nvPr/>
          </p:nvSpPr>
          <p:spPr bwMode="auto">
            <a:xfrm>
              <a:off x="11491" y="10495"/>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39" name="Line 226"/>
            <p:cNvSpPr>
              <a:spLocks noChangeShapeType="1"/>
            </p:cNvSpPr>
            <p:nvPr/>
          </p:nvSpPr>
          <p:spPr bwMode="auto">
            <a:xfrm>
              <a:off x="11426" y="10495"/>
              <a:ext cx="2"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40" name="Line 227"/>
            <p:cNvSpPr>
              <a:spLocks noChangeShapeType="1"/>
            </p:cNvSpPr>
            <p:nvPr/>
          </p:nvSpPr>
          <p:spPr bwMode="auto">
            <a:xfrm>
              <a:off x="11360" y="10495"/>
              <a:ext cx="3"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351" name="Line 228"/>
          <p:cNvSpPr>
            <a:spLocks noChangeShapeType="1"/>
          </p:cNvSpPr>
          <p:nvPr/>
        </p:nvSpPr>
        <p:spPr bwMode="auto">
          <a:xfrm>
            <a:off x="4845050" y="3995738"/>
            <a:ext cx="339725" cy="0"/>
          </a:xfrm>
          <a:prstGeom prst="line">
            <a:avLst/>
          </a:prstGeom>
          <a:noFill/>
          <a:ln w="38100">
            <a:solidFill>
              <a:srgbClr val="FFFF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52" name="Freeform 229"/>
          <p:cNvSpPr>
            <a:spLocks/>
          </p:cNvSpPr>
          <p:nvPr/>
        </p:nvSpPr>
        <p:spPr bwMode="auto">
          <a:xfrm>
            <a:off x="1663700" y="4843463"/>
            <a:ext cx="4854575" cy="1228725"/>
          </a:xfrm>
          <a:custGeom>
            <a:avLst/>
            <a:gdLst>
              <a:gd name="T0" fmla="*/ 0 w 6225"/>
              <a:gd name="T1" fmla="*/ 0 h 1501"/>
              <a:gd name="T2" fmla="*/ 0 w 6225"/>
              <a:gd name="T3" fmla="*/ 2147483646 h 1501"/>
              <a:gd name="T4" fmla="*/ 2147483646 w 6225"/>
              <a:gd name="T5" fmla="*/ 2147483646 h 1501"/>
              <a:gd name="T6" fmla="*/ 2147483646 w 6225"/>
              <a:gd name="T7" fmla="*/ 2147483646 h 1501"/>
              <a:gd name="T8" fmla="*/ 2147483646 w 6225"/>
              <a:gd name="T9" fmla="*/ 2147483646 h 1501"/>
              <a:gd name="T10" fmla="*/ 2147483646 w 6225"/>
              <a:gd name="T11" fmla="*/ 2147483646 h 1501"/>
              <a:gd name="T12" fmla="*/ 2147483646 w 6225"/>
              <a:gd name="T13" fmla="*/ 2147483646 h 1501"/>
              <a:gd name="T14" fmla="*/ 2147483646 w 6225"/>
              <a:gd name="T15" fmla="*/ 2147483646 h 1501"/>
              <a:gd name="T16" fmla="*/ 0 60000 65536"/>
              <a:gd name="T17" fmla="*/ 0 60000 65536"/>
              <a:gd name="T18" fmla="*/ 0 60000 65536"/>
              <a:gd name="T19" fmla="*/ 0 60000 65536"/>
              <a:gd name="T20" fmla="*/ 0 60000 65536"/>
              <a:gd name="T21" fmla="*/ 0 60000 65536"/>
              <a:gd name="T22" fmla="*/ 0 60000 65536"/>
              <a:gd name="T23" fmla="*/ 0 60000 65536"/>
              <a:gd name="T24" fmla="*/ 0 w 6225"/>
              <a:gd name="T25" fmla="*/ 0 h 1501"/>
              <a:gd name="T26" fmla="*/ 6225 w 6225"/>
              <a:gd name="T27" fmla="*/ 1501 h 15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25" h="1501">
                <a:moveTo>
                  <a:pt x="0" y="0"/>
                </a:moveTo>
                <a:lnTo>
                  <a:pt x="0" y="1486"/>
                </a:lnTo>
                <a:lnTo>
                  <a:pt x="1005" y="1501"/>
                </a:lnTo>
                <a:lnTo>
                  <a:pt x="1860" y="706"/>
                </a:lnTo>
                <a:lnTo>
                  <a:pt x="5085" y="721"/>
                </a:lnTo>
                <a:lnTo>
                  <a:pt x="4305" y="1456"/>
                </a:lnTo>
                <a:lnTo>
                  <a:pt x="6225" y="1456"/>
                </a:lnTo>
                <a:lnTo>
                  <a:pt x="6220" y="391"/>
                </a:lnTo>
              </a:path>
            </a:pathLst>
          </a:custGeom>
          <a:noFill/>
          <a:ln w="38100" cmpd="sng">
            <a:solidFill>
              <a:srgbClr val="80808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53" name="Freeform 230"/>
          <p:cNvSpPr>
            <a:spLocks/>
          </p:cNvSpPr>
          <p:nvPr/>
        </p:nvSpPr>
        <p:spPr bwMode="auto">
          <a:xfrm>
            <a:off x="2822575" y="3676650"/>
            <a:ext cx="4210050" cy="1646238"/>
          </a:xfrm>
          <a:custGeom>
            <a:avLst/>
            <a:gdLst>
              <a:gd name="T0" fmla="*/ 0 w 5400"/>
              <a:gd name="T1" fmla="*/ 0 h 2010"/>
              <a:gd name="T2" fmla="*/ 0 w 5400"/>
              <a:gd name="T3" fmla="*/ 2147483646 h 2010"/>
              <a:gd name="T4" fmla="*/ 2147483646 w 5400"/>
              <a:gd name="T5" fmla="*/ 2147483646 h 2010"/>
              <a:gd name="T6" fmla="*/ 2147483646 w 5400"/>
              <a:gd name="T7" fmla="*/ 2147483646 h 2010"/>
              <a:gd name="T8" fmla="*/ 2147483646 w 5400"/>
              <a:gd name="T9" fmla="*/ 2147483646 h 2010"/>
              <a:gd name="T10" fmla="*/ 2147483646 w 5400"/>
              <a:gd name="T11" fmla="*/ 2147483646 h 2010"/>
              <a:gd name="T12" fmla="*/ 2147483646 w 5400"/>
              <a:gd name="T13" fmla="*/ 2147483646 h 2010"/>
              <a:gd name="T14" fmla="*/ 2147483646 w 5400"/>
              <a:gd name="T15" fmla="*/ 2147483646 h 2010"/>
              <a:gd name="T16" fmla="*/ 0 60000 65536"/>
              <a:gd name="T17" fmla="*/ 0 60000 65536"/>
              <a:gd name="T18" fmla="*/ 0 60000 65536"/>
              <a:gd name="T19" fmla="*/ 0 60000 65536"/>
              <a:gd name="T20" fmla="*/ 0 60000 65536"/>
              <a:gd name="T21" fmla="*/ 0 60000 65536"/>
              <a:gd name="T22" fmla="*/ 0 60000 65536"/>
              <a:gd name="T23" fmla="*/ 0 60000 65536"/>
              <a:gd name="T24" fmla="*/ 0 w 5400"/>
              <a:gd name="T25" fmla="*/ 0 h 2010"/>
              <a:gd name="T26" fmla="*/ 5400 w 5400"/>
              <a:gd name="T27" fmla="*/ 2010 h 20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00" h="2010">
                <a:moveTo>
                  <a:pt x="0" y="0"/>
                </a:moveTo>
                <a:lnTo>
                  <a:pt x="0" y="1485"/>
                </a:lnTo>
                <a:lnTo>
                  <a:pt x="1005" y="1500"/>
                </a:lnTo>
                <a:lnTo>
                  <a:pt x="540" y="2010"/>
                </a:lnTo>
                <a:lnTo>
                  <a:pt x="3615" y="2010"/>
                </a:lnTo>
                <a:lnTo>
                  <a:pt x="4350" y="1275"/>
                </a:lnTo>
                <a:lnTo>
                  <a:pt x="5400" y="1290"/>
                </a:lnTo>
                <a:lnTo>
                  <a:pt x="5400" y="120"/>
                </a:lnTo>
              </a:path>
            </a:pathLst>
          </a:custGeom>
          <a:noFill/>
          <a:ln w="3810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54" name="Oval 231"/>
          <p:cNvSpPr>
            <a:spLocks noChangeArrowheads="1"/>
          </p:cNvSpPr>
          <p:nvPr/>
        </p:nvSpPr>
        <p:spPr bwMode="auto">
          <a:xfrm>
            <a:off x="2763838" y="3849688"/>
            <a:ext cx="112712" cy="115887"/>
          </a:xfrm>
          <a:prstGeom prst="ellipse">
            <a:avLst/>
          </a:prstGeom>
          <a:solidFill>
            <a:srgbClr val="FF0000"/>
          </a:solidFill>
          <a:ln w="9525">
            <a:solidFill>
              <a:srgbClr val="FF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355" name="Text Box 232"/>
          <p:cNvSpPr txBox="1">
            <a:spLocks noChangeArrowheads="1"/>
          </p:cNvSpPr>
          <p:nvPr/>
        </p:nvSpPr>
        <p:spPr bwMode="auto">
          <a:xfrm>
            <a:off x="3251200" y="3756025"/>
            <a:ext cx="2349500"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en-US" altLang="zh-CN" sz="2000">
                <a:solidFill>
                  <a:srgbClr val="FF0000"/>
                </a:solidFill>
                <a:latin typeface="Symbol" panose="05050102010706020507" pitchFamily="18" charset="2"/>
                <a:ea typeface="MS PGothic" panose="020B0600070205080204" pitchFamily="34" charset="-128"/>
              </a:rPr>
              <a:t>l</a:t>
            </a:r>
            <a:r>
              <a:rPr lang="en-US" altLang="zh-CN" sz="2000">
                <a:solidFill>
                  <a:srgbClr val="FF0000"/>
                </a:solidFill>
                <a:ea typeface="MS PGothic" panose="020B0600070205080204" pitchFamily="34" charset="-128"/>
              </a:rPr>
              <a:t>'</a:t>
            </a:r>
            <a:r>
              <a:rPr lang="en-US" altLang="zh-CN" sz="2000" baseline="-25000">
                <a:solidFill>
                  <a:srgbClr val="FF0000"/>
                </a:solidFill>
                <a:ea typeface="MS PGothic" panose="020B0600070205080204" pitchFamily="34" charset="-128"/>
              </a:rPr>
              <a:t>in</a:t>
            </a:r>
            <a:r>
              <a:rPr lang="en-US" altLang="zh-CN">
                <a:solidFill>
                  <a:srgbClr val="FF0000"/>
                </a:solidFill>
                <a:ea typeface="MS PGothic" panose="020B0600070205080204" pitchFamily="34" charset="-128"/>
              </a:rPr>
              <a:t>:</a:t>
            </a:r>
            <a:r>
              <a:rPr lang="en-US" altLang="zh-CN" sz="1400">
                <a:solidFill>
                  <a:srgbClr val="FF0000"/>
                </a:solidFill>
                <a:ea typeface="MS PGothic" panose="020B0600070205080204" pitchFamily="34" charset="-128"/>
              </a:rPr>
              <a:t> </a:t>
            </a:r>
            <a:r>
              <a:rPr lang="en-US" altLang="zh-CN" sz="1600">
                <a:solidFill>
                  <a:srgbClr val="FF0000"/>
                </a:solidFill>
                <a:ea typeface="MS PGothic" panose="020B0600070205080204" pitchFamily="34" charset="-128"/>
              </a:rPr>
              <a:t>original data, </a:t>
            </a:r>
            <a:r>
              <a:rPr lang="en-US" altLang="zh-CN" sz="1600" i="1">
                <a:solidFill>
                  <a:srgbClr val="FF0000"/>
                </a:solidFill>
                <a:ea typeface="MS PGothic" panose="020B0600070205080204" pitchFamily="34" charset="-128"/>
              </a:rPr>
              <a:t>plus</a:t>
            </a:r>
            <a:r>
              <a:rPr lang="en-US" altLang="zh-CN" sz="1600">
                <a:solidFill>
                  <a:srgbClr val="FF0000"/>
                </a:solidFill>
                <a:ea typeface="MS PGothic" panose="020B0600070205080204" pitchFamily="34" charset="-128"/>
              </a:rPr>
              <a:t> retransmitted data</a:t>
            </a:r>
            <a:endParaRPr lang="en-US" altLang="zh-CN" sz="1600">
              <a:solidFill>
                <a:schemeClr val="tx2"/>
              </a:solidFill>
              <a:latin typeface="Comic Sans MS" panose="030F0702030302020204" pitchFamily="66" charset="0"/>
              <a:ea typeface="MS PGothic" panose="020B0600070205080204" pitchFamily="34" charset="-128"/>
            </a:endParaRPr>
          </a:p>
        </p:txBody>
      </p:sp>
      <p:sp>
        <p:nvSpPr>
          <p:cNvPr id="13356" name="Line 233"/>
          <p:cNvSpPr>
            <a:spLocks noChangeShapeType="1"/>
          </p:cNvSpPr>
          <p:nvPr/>
        </p:nvSpPr>
        <p:spPr bwMode="auto">
          <a:xfrm>
            <a:off x="2909888" y="3916363"/>
            <a:ext cx="51435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357" name="Line 234"/>
          <p:cNvSpPr>
            <a:spLocks noChangeShapeType="1"/>
          </p:cNvSpPr>
          <p:nvPr/>
        </p:nvSpPr>
        <p:spPr bwMode="auto">
          <a:xfrm>
            <a:off x="2905125" y="3683000"/>
            <a:ext cx="51435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358" name="Line 235"/>
          <p:cNvSpPr>
            <a:spLocks noChangeShapeType="1"/>
          </p:cNvSpPr>
          <p:nvPr/>
        </p:nvSpPr>
        <p:spPr bwMode="auto">
          <a:xfrm>
            <a:off x="7116763" y="3835400"/>
            <a:ext cx="51435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359" name="Text Box 236"/>
          <p:cNvSpPr txBox="1">
            <a:spLocks noChangeArrowheads="1"/>
          </p:cNvSpPr>
          <p:nvPr/>
        </p:nvSpPr>
        <p:spPr bwMode="auto">
          <a:xfrm>
            <a:off x="7373938" y="2624138"/>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ja-JP" altLang="en-US" sz="2000" i="1">
                <a:latin typeface="Comic Sans MS" panose="030F0702030302020204" pitchFamily="66" charset="0"/>
                <a:ea typeface="MS PGothic" panose="020B0600070205080204" pitchFamily="34" charset="-128"/>
              </a:rPr>
              <a:t>‘</a:t>
            </a:r>
            <a:endParaRPr lang="zh-CN" altLang="en-US" sz="2000" i="1">
              <a:latin typeface="Comic Sans MS" panose="030F0702030302020204" pitchFamily="66" charset="0"/>
              <a:ea typeface="MS PGothic" panose="020B0600070205080204" pitchFamily="34" charset="-128"/>
            </a:endParaRPr>
          </a:p>
        </p:txBody>
      </p:sp>
      <p:grpSp>
        <p:nvGrpSpPr>
          <p:cNvPr id="13360" name="Group 237"/>
          <p:cNvGrpSpPr>
            <a:grpSpLocks/>
          </p:cNvGrpSpPr>
          <p:nvPr/>
        </p:nvGrpSpPr>
        <p:grpSpPr bwMode="auto">
          <a:xfrm>
            <a:off x="7651750" y="2781300"/>
            <a:ext cx="160338" cy="142875"/>
            <a:chOff x="174" y="3986"/>
            <a:chExt cx="51" cy="62"/>
          </a:xfrm>
        </p:grpSpPr>
        <p:sp>
          <p:nvSpPr>
            <p:cNvPr id="13432" name="Freeform 238"/>
            <p:cNvSpPr>
              <a:spLocks/>
            </p:cNvSpPr>
            <p:nvPr/>
          </p:nvSpPr>
          <p:spPr bwMode="auto">
            <a:xfrm>
              <a:off x="176" y="3986"/>
              <a:ext cx="49" cy="48"/>
            </a:xfrm>
            <a:custGeom>
              <a:avLst/>
              <a:gdLst>
                <a:gd name="T0" fmla="*/ 0 w 49"/>
                <a:gd name="T1" fmla="*/ 0 h 62"/>
                <a:gd name="T2" fmla="*/ 49 w 49"/>
                <a:gd name="T3" fmla="*/ 2 h 62"/>
                <a:gd name="T4" fmla="*/ 4 w 49"/>
                <a:gd name="T5" fmla="*/ 4 h 62"/>
                <a:gd name="T6" fmla="*/ 0 60000 65536"/>
                <a:gd name="T7" fmla="*/ 0 60000 65536"/>
                <a:gd name="T8" fmla="*/ 0 60000 65536"/>
                <a:gd name="T9" fmla="*/ 0 w 49"/>
                <a:gd name="T10" fmla="*/ 0 h 62"/>
                <a:gd name="T11" fmla="*/ 49 w 49"/>
                <a:gd name="T12" fmla="*/ 62 h 62"/>
              </a:gdLst>
              <a:ahLst/>
              <a:cxnLst>
                <a:cxn ang="T6">
                  <a:pos x="T0" y="T1"/>
                </a:cxn>
                <a:cxn ang="T7">
                  <a:pos x="T2" y="T3"/>
                </a:cxn>
                <a:cxn ang="T8">
                  <a:pos x="T4" y="T5"/>
                </a:cxn>
              </a:cxnLst>
              <a:rect l="T9" t="T10" r="T11" b="T12"/>
              <a:pathLst>
                <a:path w="49" h="62">
                  <a:moveTo>
                    <a:pt x="0" y="0"/>
                  </a:moveTo>
                  <a:lnTo>
                    <a:pt x="49" y="32"/>
                  </a:lnTo>
                  <a:lnTo>
                    <a:pt x="4" y="62"/>
                  </a:lnTo>
                </a:path>
              </a:pathLst>
            </a:custGeom>
            <a:solidFill>
              <a:schemeClr val="bg1"/>
            </a:solidFill>
            <a:ln w="19050" cap="flat" cmpd="sng">
              <a:solidFill>
                <a:schemeClr val="tx1"/>
              </a:solidFill>
              <a:prstDash val="solid"/>
              <a:round/>
              <a:headEnd/>
              <a:tailEnd/>
            </a:ln>
          </p:spPr>
          <p:txBody>
            <a:bodyPr wrap="none"/>
            <a:lstStyle/>
            <a:p>
              <a:endParaRPr lang="zh-CN" altLang="en-US"/>
            </a:p>
          </p:txBody>
        </p:sp>
        <p:sp>
          <p:nvSpPr>
            <p:cNvPr id="13433" name="Line 239"/>
            <p:cNvSpPr>
              <a:spLocks noChangeShapeType="1"/>
            </p:cNvSpPr>
            <p:nvPr/>
          </p:nvSpPr>
          <p:spPr bwMode="auto">
            <a:xfrm>
              <a:off x="174" y="4048"/>
              <a:ext cx="4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3361" name="Rectangle 241"/>
          <p:cNvSpPr>
            <a:spLocks noGrp="1" noChangeArrowheads="1"/>
          </p:cNvSpPr>
          <p:nvPr>
            <p:ph type="title"/>
          </p:nvPr>
        </p:nvSpPr>
        <p:spPr>
          <a:xfrm>
            <a:off x="330200" y="179388"/>
            <a:ext cx="7772400" cy="873125"/>
          </a:xfrm>
        </p:spPr>
        <p:txBody>
          <a:bodyPr/>
          <a:lstStyle/>
          <a:p>
            <a:r>
              <a:rPr lang="en-US" altLang="zh-CN" sz="3200" smtClean="0">
                <a:ea typeface="MS PGothic" panose="020B0600070205080204" pitchFamily="34" charset="-128"/>
              </a:rPr>
              <a:t>Causes/costs of congestion: scenario 2</a:t>
            </a:r>
            <a:r>
              <a:rPr lang="en-US" altLang="zh-CN" smtClean="0">
                <a:ea typeface="MS PGothic" panose="020B0600070205080204" pitchFamily="34" charset="-128"/>
              </a:rPr>
              <a:t> </a:t>
            </a:r>
          </a:p>
        </p:txBody>
      </p:sp>
      <p:sp>
        <p:nvSpPr>
          <p:cNvPr id="13362" name="Freeform 250"/>
          <p:cNvSpPr>
            <a:spLocks/>
          </p:cNvSpPr>
          <p:nvPr/>
        </p:nvSpPr>
        <p:spPr bwMode="auto">
          <a:xfrm>
            <a:off x="7416800" y="3665538"/>
            <a:ext cx="250825" cy="1212850"/>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p:spPr>
        <p:txBody>
          <a:bodyPr/>
          <a:lstStyle/>
          <a:p>
            <a:endParaRPr lang="zh-CN" altLang="en-US"/>
          </a:p>
        </p:txBody>
      </p:sp>
      <p:grpSp>
        <p:nvGrpSpPr>
          <p:cNvPr id="13363" name="Group 256"/>
          <p:cNvGrpSpPr>
            <a:grpSpLocks/>
          </p:cNvGrpSpPr>
          <p:nvPr/>
        </p:nvGrpSpPr>
        <p:grpSpPr bwMode="auto">
          <a:xfrm>
            <a:off x="7553325" y="4564063"/>
            <a:ext cx="231775" cy="441325"/>
            <a:chOff x="4140" y="429"/>
            <a:chExt cx="1425" cy="2396"/>
          </a:xfrm>
        </p:grpSpPr>
        <p:sp>
          <p:nvSpPr>
            <p:cNvPr id="13400" name="Freeform 257"/>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01" name="Rectangle 258"/>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402" name="Freeform 259"/>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03" name="Freeform 260"/>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04" name="Rectangle 261"/>
            <p:cNvSpPr>
              <a:spLocks noChangeArrowheads="1"/>
            </p:cNvSpPr>
            <p:nvPr/>
          </p:nvSpPr>
          <p:spPr bwMode="auto">
            <a:xfrm>
              <a:off x="4208" y="696"/>
              <a:ext cx="595" cy="43"/>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3405" name="Group 262"/>
            <p:cNvGrpSpPr>
              <a:grpSpLocks/>
            </p:cNvGrpSpPr>
            <p:nvPr/>
          </p:nvGrpSpPr>
          <p:grpSpPr bwMode="auto">
            <a:xfrm>
              <a:off x="4749" y="668"/>
              <a:ext cx="581" cy="145"/>
              <a:chOff x="614" y="2568"/>
              <a:chExt cx="725" cy="139"/>
            </a:xfrm>
          </p:grpSpPr>
          <p:sp>
            <p:nvSpPr>
              <p:cNvPr id="13430" name="AutoShape 263"/>
              <p:cNvSpPr>
                <a:spLocks noChangeArrowheads="1"/>
              </p:cNvSpPr>
              <p:nvPr/>
            </p:nvSpPr>
            <p:spPr bwMode="auto">
              <a:xfrm>
                <a:off x="609" y="2570"/>
                <a:ext cx="731"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431" name="AutoShape 264"/>
              <p:cNvSpPr>
                <a:spLocks noChangeArrowheads="1"/>
              </p:cNvSpPr>
              <p:nvPr/>
            </p:nvSpPr>
            <p:spPr bwMode="auto">
              <a:xfrm>
                <a:off x="621" y="2587"/>
                <a:ext cx="70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3406" name="Rectangle 265"/>
            <p:cNvSpPr>
              <a:spLocks noChangeArrowheads="1"/>
            </p:cNvSpPr>
            <p:nvPr/>
          </p:nvSpPr>
          <p:spPr bwMode="auto">
            <a:xfrm>
              <a:off x="4228" y="1015"/>
              <a:ext cx="595" cy="52"/>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3407" name="Group 266"/>
            <p:cNvGrpSpPr>
              <a:grpSpLocks/>
            </p:cNvGrpSpPr>
            <p:nvPr/>
          </p:nvGrpSpPr>
          <p:grpSpPr bwMode="auto">
            <a:xfrm>
              <a:off x="4747" y="994"/>
              <a:ext cx="581" cy="134"/>
              <a:chOff x="614" y="2568"/>
              <a:chExt cx="725" cy="139"/>
            </a:xfrm>
          </p:grpSpPr>
          <p:sp>
            <p:nvSpPr>
              <p:cNvPr id="13428" name="AutoShape 267"/>
              <p:cNvSpPr>
                <a:spLocks noChangeArrowheads="1"/>
              </p:cNvSpPr>
              <p:nvPr/>
            </p:nvSpPr>
            <p:spPr bwMode="auto">
              <a:xfrm>
                <a:off x="612" y="2572"/>
                <a:ext cx="731"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429" name="AutoShape 268"/>
              <p:cNvSpPr>
                <a:spLocks noChangeArrowheads="1"/>
              </p:cNvSpPr>
              <p:nvPr/>
            </p:nvSpPr>
            <p:spPr bwMode="auto">
              <a:xfrm>
                <a:off x="624" y="2590"/>
                <a:ext cx="706" cy="9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3408" name="Rectangle 269"/>
            <p:cNvSpPr>
              <a:spLocks noChangeArrowheads="1"/>
            </p:cNvSpPr>
            <p:nvPr/>
          </p:nvSpPr>
          <p:spPr bwMode="auto">
            <a:xfrm>
              <a:off x="4218" y="1360"/>
              <a:ext cx="595" cy="43"/>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409" name="Rectangle 270"/>
            <p:cNvSpPr>
              <a:spLocks noChangeArrowheads="1"/>
            </p:cNvSpPr>
            <p:nvPr/>
          </p:nvSpPr>
          <p:spPr bwMode="auto">
            <a:xfrm>
              <a:off x="4228" y="1653"/>
              <a:ext cx="595" cy="52"/>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3410" name="Group 271"/>
            <p:cNvGrpSpPr>
              <a:grpSpLocks/>
            </p:cNvGrpSpPr>
            <p:nvPr/>
          </p:nvGrpSpPr>
          <p:grpSpPr bwMode="auto">
            <a:xfrm>
              <a:off x="4735" y="1627"/>
              <a:ext cx="582" cy="151"/>
              <a:chOff x="614" y="2568"/>
              <a:chExt cx="725" cy="139"/>
            </a:xfrm>
          </p:grpSpPr>
          <p:sp>
            <p:nvSpPr>
              <p:cNvPr id="13426" name="AutoShape 272"/>
              <p:cNvSpPr>
                <a:spLocks noChangeArrowheads="1"/>
              </p:cNvSpPr>
              <p:nvPr/>
            </p:nvSpPr>
            <p:spPr bwMode="auto">
              <a:xfrm>
                <a:off x="614" y="2568"/>
                <a:ext cx="730" cy="15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427" name="AutoShape 273"/>
              <p:cNvSpPr>
                <a:spLocks noChangeArrowheads="1"/>
              </p:cNvSpPr>
              <p:nvPr/>
            </p:nvSpPr>
            <p:spPr bwMode="auto">
              <a:xfrm>
                <a:off x="627" y="2584"/>
                <a:ext cx="70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3411" name="Freeform 274"/>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3412" name="Group 275"/>
            <p:cNvGrpSpPr>
              <a:grpSpLocks/>
            </p:cNvGrpSpPr>
            <p:nvPr/>
          </p:nvGrpSpPr>
          <p:grpSpPr bwMode="auto">
            <a:xfrm>
              <a:off x="4739" y="1327"/>
              <a:ext cx="582" cy="139"/>
              <a:chOff x="614" y="2568"/>
              <a:chExt cx="725" cy="139"/>
            </a:xfrm>
          </p:grpSpPr>
          <p:sp>
            <p:nvSpPr>
              <p:cNvPr id="13424" name="AutoShape 276"/>
              <p:cNvSpPr>
                <a:spLocks noChangeArrowheads="1"/>
              </p:cNvSpPr>
              <p:nvPr/>
            </p:nvSpPr>
            <p:spPr bwMode="auto">
              <a:xfrm>
                <a:off x="609" y="2566"/>
                <a:ext cx="730"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425" name="AutoShape 277"/>
              <p:cNvSpPr>
                <a:spLocks noChangeArrowheads="1"/>
              </p:cNvSpPr>
              <p:nvPr/>
            </p:nvSpPr>
            <p:spPr bwMode="auto">
              <a:xfrm>
                <a:off x="622" y="2584"/>
                <a:ext cx="705"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3413" name="Rectangle 278"/>
            <p:cNvSpPr>
              <a:spLocks noChangeArrowheads="1"/>
            </p:cNvSpPr>
            <p:nvPr/>
          </p:nvSpPr>
          <p:spPr bwMode="auto">
            <a:xfrm>
              <a:off x="5253" y="429"/>
              <a:ext cx="68" cy="2293"/>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414" name="Freeform 279"/>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15" name="Freeform 280"/>
            <p:cNvSpPr>
              <a:spLocks/>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16" name="Oval 281"/>
            <p:cNvSpPr>
              <a:spLocks noChangeArrowheads="1"/>
            </p:cNvSpPr>
            <p:nvPr/>
          </p:nvSpPr>
          <p:spPr bwMode="auto">
            <a:xfrm>
              <a:off x="5516" y="2610"/>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417" name="Freeform 282"/>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18" name="AutoShape 283"/>
            <p:cNvSpPr>
              <a:spLocks noChangeArrowheads="1"/>
            </p:cNvSpPr>
            <p:nvPr/>
          </p:nvSpPr>
          <p:spPr bwMode="auto">
            <a:xfrm>
              <a:off x="4140" y="2678"/>
              <a:ext cx="1201" cy="147"/>
            </a:xfrm>
            <a:prstGeom prst="roundRect">
              <a:avLst>
                <a:gd name="adj" fmla="val 50000"/>
              </a:avLst>
            </a:prstGeom>
            <a:solidFill>
              <a:srgbClr val="DDDDDD"/>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419" name="AutoShape 284"/>
            <p:cNvSpPr>
              <a:spLocks noChangeArrowheads="1"/>
            </p:cNvSpPr>
            <p:nvPr/>
          </p:nvSpPr>
          <p:spPr bwMode="auto">
            <a:xfrm>
              <a:off x="4208" y="2713"/>
              <a:ext cx="1064"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420" name="Oval 285"/>
            <p:cNvSpPr>
              <a:spLocks noChangeArrowheads="1"/>
            </p:cNvSpPr>
            <p:nvPr/>
          </p:nvSpPr>
          <p:spPr bwMode="auto">
            <a:xfrm>
              <a:off x="4306" y="2385"/>
              <a:ext cx="156"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421" name="Oval 286"/>
            <p:cNvSpPr>
              <a:spLocks noChangeArrowheads="1"/>
            </p:cNvSpPr>
            <p:nvPr/>
          </p:nvSpPr>
          <p:spPr bwMode="auto">
            <a:xfrm>
              <a:off x="4482" y="2385"/>
              <a:ext cx="166" cy="138"/>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13422" name="Oval 287"/>
            <p:cNvSpPr>
              <a:spLocks noChangeArrowheads="1"/>
            </p:cNvSpPr>
            <p:nvPr/>
          </p:nvSpPr>
          <p:spPr bwMode="auto">
            <a:xfrm>
              <a:off x="4657" y="2377"/>
              <a:ext cx="166" cy="147"/>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423" name="Rectangle 288"/>
            <p:cNvSpPr>
              <a:spLocks noChangeArrowheads="1"/>
            </p:cNvSpPr>
            <p:nvPr/>
          </p:nvSpPr>
          <p:spPr bwMode="auto">
            <a:xfrm>
              <a:off x="5057" y="1834"/>
              <a:ext cx="88" cy="758"/>
            </a:xfrm>
            <a:prstGeom prst="rect">
              <a:avLst/>
            </a:prstGeom>
            <a:solidFill>
              <a:srgbClr val="292929"/>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13364" name="Group 289"/>
          <p:cNvGrpSpPr>
            <a:grpSpLocks/>
          </p:cNvGrpSpPr>
          <p:nvPr/>
        </p:nvGrpSpPr>
        <p:grpSpPr bwMode="auto">
          <a:xfrm>
            <a:off x="7135813" y="5867400"/>
            <a:ext cx="231775" cy="441325"/>
            <a:chOff x="4140" y="429"/>
            <a:chExt cx="1425" cy="2396"/>
          </a:xfrm>
        </p:grpSpPr>
        <p:sp>
          <p:nvSpPr>
            <p:cNvPr id="13368" name="Freeform 290"/>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69" name="Rectangle 291"/>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370" name="Freeform 292"/>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71" name="Freeform 293"/>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72" name="Rectangle 294"/>
            <p:cNvSpPr>
              <a:spLocks noChangeArrowheads="1"/>
            </p:cNvSpPr>
            <p:nvPr/>
          </p:nvSpPr>
          <p:spPr bwMode="auto">
            <a:xfrm>
              <a:off x="4208" y="696"/>
              <a:ext cx="595" cy="43"/>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3373" name="Group 295"/>
            <p:cNvGrpSpPr>
              <a:grpSpLocks/>
            </p:cNvGrpSpPr>
            <p:nvPr/>
          </p:nvGrpSpPr>
          <p:grpSpPr bwMode="auto">
            <a:xfrm>
              <a:off x="4749" y="668"/>
              <a:ext cx="581" cy="145"/>
              <a:chOff x="614" y="2568"/>
              <a:chExt cx="725" cy="139"/>
            </a:xfrm>
          </p:grpSpPr>
          <p:sp>
            <p:nvSpPr>
              <p:cNvPr id="13398" name="AutoShape 296"/>
              <p:cNvSpPr>
                <a:spLocks noChangeArrowheads="1"/>
              </p:cNvSpPr>
              <p:nvPr/>
            </p:nvSpPr>
            <p:spPr bwMode="auto">
              <a:xfrm>
                <a:off x="609" y="2570"/>
                <a:ext cx="731"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399" name="AutoShape 297"/>
              <p:cNvSpPr>
                <a:spLocks noChangeArrowheads="1"/>
              </p:cNvSpPr>
              <p:nvPr/>
            </p:nvSpPr>
            <p:spPr bwMode="auto">
              <a:xfrm>
                <a:off x="621" y="2587"/>
                <a:ext cx="70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3374" name="Rectangle 298"/>
            <p:cNvSpPr>
              <a:spLocks noChangeArrowheads="1"/>
            </p:cNvSpPr>
            <p:nvPr/>
          </p:nvSpPr>
          <p:spPr bwMode="auto">
            <a:xfrm>
              <a:off x="4228" y="1015"/>
              <a:ext cx="595" cy="52"/>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3375" name="Group 299"/>
            <p:cNvGrpSpPr>
              <a:grpSpLocks/>
            </p:cNvGrpSpPr>
            <p:nvPr/>
          </p:nvGrpSpPr>
          <p:grpSpPr bwMode="auto">
            <a:xfrm>
              <a:off x="4747" y="994"/>
              <a:ext cx="581" cy="134"/>
              <a:chOff x="614" y="2568"/>
              <a:chExt cx="725" cy="139"/>
            </a:xfrm>
          </p:grpSpPr>
          <p:sp>
            <p:nvSpPr>
              <p:cNvPr id="13396" name="AutoShape 300"/>
              <p:cNvSpPr>
                <a:spLocks noChangeArrowheads="1"/>
              </p:cNvSpPr>
              <p:nvPr/>
            </p:nvSpPr>
            <p:spPr bwMode="auto">
              <a:xfrm>
                <a:off x="612" y="2572"/>
                <a:ext cx="731"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397" name="AutoShape 301"/>
              <p:cNvSpPr>
                <a:spLocks noChangeArrowheads="1"/>
              </p:cNvSpPr>
              <p:nvPr/>
            </p:nvSpPr>
            <p:spPr bwMode="auto">
              <a:xfrm>
                <a:off x="624" y="2590"/>
                <a:ext cx="706" cy="9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3376" name="Rectangle 302"/>
            <p:cNvSpPr>
              <a:spLocks noChangeArrowheads="1"/>
            </p:cNvSpPr>
            <p:nvPr/>
          </p:nvSpPr>
          <p:spPr bwMode="auto">
            <a:xfrm>
              <a:off x="4218" y="1360"/>
              <a:ext cx="595" cy="43"/>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377" name="Rectangle 303"/>
            <p:cNvSpPr>
              <a:spLocks noChangeArrowheads="1"/>
            </p:cNvSpPr>
            <p:nvPr/>
          </p:nvSpPr>
          <p:spPr bwMode="auto">
            <a:xfrm>
              <a:off x="4228" y="1653"/>
              <a:ext cx="595" cy="52"/>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3378" name="Group 304"/>
            <p:cNvGrpSpPr>
              <a:grpSpLocks/>
            </p:cNvGrpSpPr>
            <p:nvPr/>
          </p:nvGrpSpPr>
          <p:grpSpPr bwMode="auto">
            <a:xfrm>
              <a:off x="4735" y="1627"/>
              <a:ext cx="582" cy="151"/>
              <a:chOff x="614" y="2568"/>
              <a:chExt cx="725" cy="139"/>
            </a:xfrm>
          </p:grpSpPr>
          <p:sp>
            <p:nvSpPr>
              <p:cNvPr id="13394" name="AutoShape 305"/>
              <p:cNvSpPr>
                <a:spLocks noChangeArrowheads="1"/>
              </p:cNvSpPr>
              <p:nvPr/>
            </p:nvSpPr>
            <p:spPr bwMode="auto">
              <a:xfrm>
                <a:off x="614" y="2568"/>
                <a:ext cx="730" cy="15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395" name="AutoShape 306"/>
              <p:cNvSpPr>
                <a:spLocks noChangeArrowheads="1"/>
              </p:cNvSpPr>
              <p:nvPr/>
            </p:nvSpPr>
            <p:spPr bwMode="auto">
              <a:xfrm>
                <a:off x="627" y="2584"/>
                <a:ext cx="70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3379" name="Freeform 307"/>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3380" name="Group 308"/>
            <p:cNvGrpSpPr>
              <a:grpSpLocks/>
            </p:cNvGrpSpPr>
            <p:nvPr/>
          </p:nvGrpSpPr>
          <p:grpSpPr bwMode="auto">
            <a:xfrm>
              <a:off x="4739" y="1327"/>
              <a:ext cx="582" cy="139"/>
              <a:chOff x="614" y="2568"/>
              <a:chExt cx="725" cy="139"/>
            </a:xfrm>
          </p:grpSpPr>
          <p:sp>
            <p:nvSpPr>
              <p:cNvPr id="13392" name="AutoShape 309"/>
              <p:cNvSpPr>
                <a:spLocks noChangeArrowheads="1"/>
              </p:cNvSpPr>
              <p:nvPr/>
            </p:nvSpPr>
            <p:spPr bwMode="auto">
              <a:xfrm>
                <a:off x="609" y="2566"/>
                <a:ext cx="730"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393" name="AutoShape 310"/>
              <p:cNvSpPr>
                <a:spLocks noChangeArrowheads="1"/>
              </p:cNvSpPr>
              <p:nvPr/>
            </p:nvSpPr>
            <p:spPr bwMode="auto">
              <a:xfrm>
                <a:off x="622" y="2584"/>
                <a:ext cx="705"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3381" name="Rectangle 311"/>
            <p:cNvSpPr>
              <a:spLocks noChangeArrowheads="1"/>
            </p:cNvSpPr>
            <p:nvPr/>
          </p:nvSpPr>
          <p:spPr bwMode="auto">
            <a:xfrm>
              <a:off x="5253" y="429"/>
              <a:ext cx="68" cy="2293"/>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382" name="Freeform 312"/>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83" name="Freeform 313"/>
            <p:cNvSpPr>
              <a:spLocks/>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84" name="Oval 314"/>
            <p:cNvSpPr>
              <a:spLocks noChangeArrowheads="1"/>
            </p:cNvSpPr>
            <p:nvPr/>
          </p:nvSpPr>
          <p:spPr bwMode="auto">
            <a:xfrm>
              <a:off x="5516" y="2610"/>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385" name="Freeform 315"/>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86" name="AutoShape 316"/>
            <p:cNvSpPr>
              <a:spLocks noChangeArrowheads="1"/>
            </p:cNvSpPr>
            <p:nvPr/>
          </p:nvSpPr>
          <p:spPr bwMode="auto">
            <a:xfrm>
              <a:off x="4140" y="2678"/>
              <a:ext cx="1201" cy="147"/>
            </a:xfrm>
            <a:prstGeom prst="roundRect">
              <a:avLst>
                <a:gd name="adj" fmla="val 50000"/>
              </a:avLst>
            </a:prstGeom>
            <a:solidFill>
              <a:srgbClr val="DDDDDD"/>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387" name="AutoShape 317"/>
            <p:cNvSpPr>
              <a:spLocks noChangeArrowheads="1"/>
            </p:cNvSpPr>
            <p:nvPr/>
          </p:nvSpPr>
          <p:spPr bwMode="auto">
            <a:xfrm>
              <a:off x="4208" y="2713"/>
              <a:ext cx="1064"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388" name="Oval 318"/>
            <p:cNvSpPr>
              <a:spLocks noChangeArrowheads="1"/>
            </p:cNvSpPr>
            <p:nvPr/>
          </p:nvSpPr>
          <p:spPr bwMode="auto">
            <a:xfrm>
              <a:off x="4306" y="2385"/>
              <a:ext cx="156"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389" name="Oval 319"/>
            <p:cNvSpPr>
              <a:spLocks noChangeArrowheads="1"/>
            </p:cNvSpPr>
            <p:nvPr/>
          </p:nvSpPr>
          <p:spPr bwMode="auto">
            <a:xfrm>
              <a:off x="4482" y="2385"/>
              <a:ext cx="166" cy="138"/>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13390" name="Oval 320"/>
            <p:cNvSpPr>
              <a:spLocks noChangeArrowheads="1"/>
            </p:cNvSpPr>
            <p:nvPr/>
          </p:nvSpPr>
          <p:spPr bwMode="auto">
            <a:xfrm>
              <a:off x="4657" y="2377"/>
              <a:ext cx="166" cy="147"/>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3391" name="Rectangle 321"/>
            <p:cNvSpPr>
              <a:spLocks noChangeArrowheads="1"/>
            </p:cNvSpPr>
            <p:nvPr/>
          </p:nvSpPr>
          <p:spPr bwMode="auto">
            <a:xfrm>
              <a:off x="5057" y="1834"/>
              <a:ext cx="88" cy="758"/>
            </a:xfrm>
            <a:prstGeom prst="rect">
              <a:avLst/>
            </a:prstGeom>
            <a:solidFill>
              <a:srgbClr val="292929"/>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13365" name="Group 325"/>
          <p:cNvGrpSpPr>
            <a:grpSpLocks/>
          </p:cNvGrpSpPr>
          <p:nvPr/>
        </p:nvGrpSpPr>
        <p:grpSpPr bwMode="auto">
          <a:xfrm>
            <a:off x="661988" y="5594350"/>
            <a:ext cx="525462" cy="434975"/>
            <a:chOff x="-44" y="1473"/>
            <a:chExt cx="981" cy="1105"/>
          </a:xfrm>
        </p:grpSpPr>
        <p:pic>
          <p:nvPicPr>
            <p:cNvPr id="13366" name="Picture 326"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67" name="Freeform 327"/>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6"/>
          <p:cNvSpPr>
            <a:spLocks noGrp="1"/>
          </p:cNvSpPr>
          <p:nvPr>
            <p:ph type="sldNum" sz="quarter" idx="11"/>
          </p:nvPr>
        </p:nvSpPr>
        <p:spPr>
          <a:xfrm>
            <a:off x="8324850" y="6462713"/>
            <a:ext cx="676275"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12177AA-F9C5-4F0E-9FD6-08D6FDD582F1}" type="slidenum">
              <a:rPr lang="en-US" altLang="zh-CN" sz="1200" smtClean="0">
                <a:latin typeface="Tahoma" panose="020B0604030504040204" pitchFamily="34" charset="0"/>
                <a:ea typeface="MS PGothic" panose="020B0600070205080204" pitchFamily="34" charset="-128"/>
              </a:rPr>
              <a:pPr/>
              <a:t>9</a:t>
            </a:fld>
            <a:endParaRPr lang="en-US" altLang="zh-CN" sz="1200" smtClean="0">
              <a:latin typeface="Tahoma" panose="020B0604030504040204" pitchFamily="34" charset="0"/>
              <a:ea typeface="MS PGothic" panose="020B0600070205080204" pitchFamily="34" charset="-128"/>
            </a:endParaRPr>
          </a:p>
        </p:txBody>
      </p:sp>
      <p:sp>
        <p:nvSpPr>
          <p:cNvPr id="14339" name="Freeform 305"/>
          <p:cNvSpPr>
            <a:spLocks/>
          </p:cNvSpPr>
          <p:nvPr/>
        </p:nvSpPr>
        <p:spPr bwMode="auto">
          <a:xfrm flipH="1">
            <a:off x="2111375" y="3465513"/>
            <a:ext cx="250825" cy="1201737"/>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p:spPr>
        <p:txBody>
          <a:bodyPr/>
          <a:lstStyle/>
          <a:p>
            <a:endParaRPr lang="zh-CN" altLang="en-US"/>
          </a:p>
        </p:txBody>
      </p:sp>
      <p:grpSp>
        <p:nvGrpSpPr>
          <p:cNvPr id="14340" name="Group 380"/>
          <p:cNvGrpSpPr>
            <a:grpSpLocks/>
          </p:cNvGrpSpPr>
          <p:nvPr/>
        </p:nvGrpSpPr>
        <p:grpSpPr bwMode="auto">
          <a:xfrm>
            <a:off x="1716088" y="4425950"/>
            <a:ext cx="525462" cy="434975"/>
            <a:chOff x="-44" y="1473"/>
            <a:chExt cx="981" cy="1105"/>
          </a:xfrm>
        </p:grpSpPr>
        <p:pic>
          <p:nvPicPr>
            <p:cNvPr id="14504" name="Picture 381"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05" name="Freeform 382"/>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sp>
        <p:nvSpPr>
          <p:cNvPr id="14341" name="Freeform 376"/>
          <p:cNvSpPr>
            <a:spLocks/>
          </p:cNvSpPr>
          <p:nvPr/>
        </p:nvSpPr>
        <p:spPr bwMode="auto">
          <a:xfrm>
            <a:off x="6959600" y="4970463"/>
            <a:ext cx="250825" cy="1212850"/>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p:spPr>
        <p:txBody>
          <a:bodyPr/>
          <a:lstStyle/>
          <a:p>
            <a:endParaRPr lang="zh-CN" altLang="en-US"/>
          </a:p>
        </p:txBody>
      </p:sp>
      <p:sp>
        <p:nvSpPr>
          <p:cNvPr id="14342" name="Freeform 302"/>
          <p:cNvSpPr>
            <a:spLocks/>
          </p:cNvSpPr>
          <p:nvPr/>
        </p:nvSpPr>
        <p:spPr bwMode="auto">
          <a:xfrm flipH="1">
            <a:off x="1066800" y="4667250"/>
            <a:ext cx="250825" cy="1201738"/>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p:spPr>
        <p:txBody>
          <a:bodyPr/>
          <a:lstStyle/>
          <a:p>
            <a:endParaRPr lang="zh-CN" altLang="en-US"/>
          </a:p>
        </p:txBody>
      </p:sp>
      <p:sp>
        <p:nvSpPr>
          <p:cNvPr id="14343" name="Freeform 299"/>
          <p:cNvSpPr>
            <a:spLocks/>
          </p:cNvSpPr>
          <p:nvPr/>
        </p:nvSpPr>
        <p:spPr bwMode="auto">
          <a:xfrm>
            <a:off x="7416800" y="3665538"/>
            <a:ext cx="250825" cy="1212850"/>
          </a:xfrm>
          <a:custGeom>
            <a:avLst/>
            <a:gdLst>
              <a:gd name="T0" fmla="*/ 2147483646 w 366"/>
              <a:gd name="T1" fmla="*/ 2147483646 h 1284"/>
              <a:gd name="T2" fmla="*/ 2147483646 w 366"/>
              <a:gd name="T3" fmla="*/ 0 h 1284"/>
              <a:gd name="T4" fmla="*/ 0 w 366"/>
              <a:gd name="T5" fmla="*/ 2147483646 h 1284"/>
              <a:gd name="T6" fmla="*/ 2147483646 w 366"/>
              <a:gd name="T7" fmla="*/ 2147483646 h 1284"/>
              <a:gd name="T8" fmla="*/ 2147483646 w 366"/>
              <a:gd name="T9" fmla="*/ 2147483646 h 1284"/>
              <a:gd name="T10" fmla="*/ 0 60000 65536"/>
              <a:gd name="T11" fmla="*/ 0 60000 65536"/>
              <a:gd name="T12" fmla="*/ 0 60000 65536"/>
              <a:gd name="T13" fmla="*/ 0 60000 65536"/>
              <a:gd name="T14" fmla="*/ 0 60000 65536"/>
              <a:gd name="T15" fmla="*/ 0 w 366"/>
              <a:gd name="T16" fmla="*/ 0 h 1284"/>
              <a:gd name="T17" fmla="*/ 366 w 366"/>
              <a:gd name="T18" fmla="*/ 1284 h 1284"/>
            </a:gdLst>
            <a:ahLst/>
            <a:cxnLst>
              <a:cxn ang="T10">
                <a:pos x="T0" y="T1"/>
              </a:cxn>
              <a:cxn ang="T11">
                <a:pos x="T2" y="T3"/>
              </a:cxn>
              <a:cxn ang="T12">
                <a:pos x="T4" y="T5"/>
              </a:cxn>
              <a:cxn ang="T13">
                <a:pos x="T6" y="T7"/>
              </a:cxn>
              <a:cxn ang="T14">
                <a:pos x="T8" y="T9"/>
              </a:cxn>
            </a:cxnLst>
            <a:rect l="T15" t="T16" r="T17" b="T18"/>
            <a:pathLst>
              <a:path w="366" h="1284">
                <a:moveTo>
                  <a:pt x="366" y="1278"/>
                </a:moveTo>
                <a:lnTo>
                  <a:pt x="12" y="0"/>
                </a:lnTo>
                <a:lnTo>
                  <a:pt x="0" y="1224"/>
                </a:lnTo>
                <a:lnTo>
                  <a:pt x="186" y="1284"/>
                </a:lnTo>
                <a:lnTo>
                  <a:pt x="366" y="1278"/>
                </a:lnTo>
                <a:close/>
              </a:path>
            </a:pathLst>
          </a:custGeom>
          <a:gradFill rotWithShape="1">
            <a:gsLst>
              <a:gs pos="0">
                <a:schemeClr val="folHlink"/>
              </a:gs>
              <a:gs pos="100000">
                <a:schemeClr val="bg1"/>
              </a:gs>
            </a:gsLst>
            <a:lin ang="0" scaled="1"/>
          </a:gradFill>
          <a:ln w="9525">
            <a:solidFill>
              <a:srgbClr val="DDDDDD"/>
            </a:solidFill>
            <a:round/>
            <a:headEnd/>
            <a:tailEnd/>
          </a:ln>
        </p:spPr>
        <p:txBody>
          <a:bodyPr/>
          <a:lstStyle/>
          <a:p>
            <a:endParaRPr lang="zh-CN" altLang="en-US"/>
          </a:p>
        </p:txBody>
      </p:sp>
      <p:sp>
        <p:nvSpPr>
          <p:cNvPr id="14344" name="Rectangle 3"/>
          <p:cNvSpPr>
            <a:spLocks noGrp="1" noChangeArrowheads="1"/>
          </p:cNvSpPr>
          <p:nvPr>
            <p:ph type="body" sz="half" idx="1"/>
          </p:nvPr>
        </p:nvSpPr>
        <p:spPr>
          <a:xfrm>
            <a:off x="739775" y="1387475"/>
            <a:ext cx="3743325" cy="1430338"/>
          </a:xfrm>
        </p:spPr>
        <p:txBody>
          <a:bodyPr/>
          <a:lstStyle/>
          <a:p>
            <a:pPr>
              <a:lnSpc>
                <a:spcPct val="80000"/>
              </a:lnSpc>
              <a:buFont typeface="Wingdings" panose="05000000000000000000" pitchFamily="2" charset="2"/>
              <a:buNone/>
            </a:pPr>
            <a:r>
              <a:rPr lang="en-US" altLang="zh-CN" sz="2400" smtClean="0">
                <a:solidFill>
                  <a:srgbClr val="000099"/>
                </a:solidFill>
                <a:ea typeface="MS PGothic" panose="020B0600070205080204" pitchFamily="34" charset="-128"/>
              </a:rPr>
              <a:t>idealization: perfect knowledge</a:t>
            </a:r>
          </a:p>
          <a:p>
            <a:pPr>
              <a:lnSpc>
                <a:spcPct val="80000"/>
              </a:lnSpc>
            </a:pPr>
            <a:r>
              <a:rPr lang="en-US" altLang="zh-CN" sz="2400" smtClean="0">
                <a:ea typeface="MS PGothic" panose="020B0600070205080204" pitchFamily="34" charset="-128"/>
              </a:rPr>
              <a:t>sender sends only when router buffers available </a:t>
            </a:r>
          </a:p>
          <a:p>
            <a:pPr>
              <a:lnSpc>
                <a:spcPct val="80000"/>
              </a:lnSpc>
            </a:pPr>
            <a:endParaRPr lang="en-US" altLang="zh-CN" sz="2400" smtClean="0">
              <a:ea typeface="MS PGothic" panose="020B0600070205080204" pitchFamily="34" charset="-128"/>
            </a:endParaRPr>
          </a:p>
          <a:p>
            <a:endParaRPr lang="zh-CN" altLang="en-US" smtClean="0">
              <a:ea typeface="MS PGothic" panose="020B0600070205080204" pitchFamily="34" charset="-128"/>
            </a:endParaRPr>
          </a:p>
        </p:txBody>
      </p:sp>
      <p:sp>
        <p:nvSpPr>
          <p:cNvPr id="14345" name="Oval 4"/>
          <p:cNvSpPr>
            <a:spLocks noChangeArrowheads="1"/>
          </p:cNvSpPr>
          <p:nvPr/>
        </p:nvSpPr>
        <p:spPr bwMode="auto">
          <a:xfrm>
            <a:off x="3795713" y="5326063"/>
            <a:ext cx="1304925" cy="303212"/>
          </a:xfrm>
          <a:prstGeom prst="ellipse">
            <a:avLst/>
          </a:prstGeom>
          <a:solidFill>
            <a:srgbClr val="808080"/>
          </a:solidFill>
          <a:ln w="12700">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346" name="Line 5"/>
          <p:cNvSpPr>
            <a:spLocks noChangeShapeType="1"/>
          </p:cNvSpPr>
          <p:nvPr/>
        </p:nvSpPr>
        <p:spPr bwMode="auto">
          <a:xfrm>
            <a:off x="3795713" y="5302250"/>
            <a:ext cx="0" cy="1873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7" name="Line 6"/>
          <p:cNvSpPr>
            <a:spLocks noChangeShapeType="1"/>
          </p:cNvSpPr>
          <p:nvPr/>
        </p:nvSpPr>
        <p:spPr bwMode="auto">
          <a:xfrm>
            <a:off x="5100638" y="5302250"/>
            <a:ext cx="0" cy="187325"/>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8" name="Rectangle 7"/>
          <p:cNvSpPr>
            <a:spLocks noChangeArrowheads="1"/>
          </p:cNvSpPr>
          <p:nvPr/>
        </p:nvSpPr>
        <p:spPr bwMode="auto">
          <a:xfrm>
            <a:off x="3795713" y="5302250"/>
            <a:ext cx="309562" cy="184150"/>
          </a:xfrm>
          <a:prstGeom prst="rect">
            <a:avLst/>
          </a:prstGeom>
          <a:solidFill>
            <a:srgbClr val="80808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14349" name="Rectangle 8"/>
          <p:cNvSpPr>
            <a:spLocks noChangeArrowheads="1"/>
          </p:cNvSpPr>
          <p:nvPr/>
        </p:nvSpPr>
        <p:spPr bwMode="auto">
          <a:xfrm>
            <a:off x="4705350" y="5289550"/>
            <a:ext cx="395288" cy="184150"/>
          </a:xfrm>
          <a:prstGeom prst="rect">
            <a:avLst/>
          </a:prstGeom>
          <a:solidFill>
            <a:srgbClr val="80808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2"/>
              </a:solidFill>
              <a:latin typeface="Comic Sans MS" panose="030F0702030302020204" pitchFamily="66" charset="0"/>
              <a:ea typeface="MS PGothic" panose="020B0600070205080204" pitchFamily="34" charset="-128"/>
            </a:endParaRPr>
          </a:p>
        </p:txBody>
      </p:sp>
      <p:sp>
        <p:nvSpPr>
          <p:cNvPr id="14350" name="Oval 9"/>
          <p:cNvSpPr>
            <a:spLocks noChangeArrowheads="1"/>
          </p:cNvSpPr>
          <p:nvPr/>
        </p:nvSpPr>
        <p:spPr bwMode="auto">
          <a:xfrm>
            <a:off x="3790950" y="5103813"/>
            <a:ext cx="1306513" cy="352425"/>
          </a:xfrm>
          <a:prstGeom prst="ellipse">
            <a:avLst/>
          </a:prstGeom>
          <a:solidFill>
            <a:srgbClr val="808080"/>
          </a:solidFill>
          <a:ln w="12700">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4351" name="Group 10"/>
          <p:cNvGrpSpPr>
            <a:grpSpLocks/>
          </p:cNvGrpSpPr>
          <p:nvPr/>
        </p:nvGrpSpPr>
        <p:grpSpPr bwMode="auto">
          <a:xfrm>
            <a:off x="4097338" y="5160963"/>
            <a:ext cx="647700" cy="206375"/>
            <a:chOff x="2848" y="848"/>
            <a:chExt cx="140" cy="98"/>
          </a:xfrm>
        </p:grpSpPr>
        <p:sp>
          <p:nvSpPr>
            <p:cNvPr id="14501" name="Line 11"/>
            <p:cNvSpPr>
              <a:spLocks noChangeShapeType="1"/>
            </p:cNvSpPr>
            <p:nvPr/>
          </p:nvSpPr>
          <p:spPr bwMode="auto">
            <a:xfrm flipV="1">
              <a:off x="2848" y="848"/>
              <a:ext cx="50" cy="2"/>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02" name="Line 12"/>
            <p:cNvSpPr>
              <a:spLocks noChangeShapeType="1"/>
            </p:cNvSpPr>
            <p:nvPr/>
          </p:nvSpPr>
          <p:spPr bwMode="auto">
            <a:xfrm>
              <a:off x="2944" y="946"/>
              <a:ext cx="44"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03" name="Line 13"/>
            <p:cNvSpPr>
              <a:spLocks noChangeShapeType="1"/>
            </p:cNvSpPr>
            <p:nvPr/>
          </p:nvSpPr>
          <p:spPr bwMode="auto">
            <a:xfrm>
              <a:off x="2894" y="850"/>
              <a:ext cx="52" cy="96"/>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352" name="Line 14"/>
          <p:cNvSpPr>
            <a:spLocks noChangeShapeType="1"/>
          </p:cNvSpPr>
          <p:nvPr/>
        </p:nvSpPr>
        <p:spPr bwMode="auto">
          <a:xfrm>
            <a:off x="4097338" y="5359400"/>
            <a:ext cx="231775" cy="4763"/>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3" name="Line 15"/>
          <p:cNvSpPr>
            <a:spLocks noChangeShapeType="1"/>
          </p:cNvSpPr>
          <p:nvPr/>
        </p:nvSpPr>
        <p:spPr bwMode="auto">
          <a:xfrm flipV="1">
            <a:off x="4541838" y="5159375"/>
            <a:ext cx="2032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4" name="Line 16"/>
          <p:cNvSpPr>
            <a:spLocks noChangeShapeType="1"/>
          </p:cNvSpPr>
          <p:nvPr/>
        </p:nvSpPr>
        <p:spPr bwMode="auto">
          <a:xfrm flipV="1">
            <a:off x="4310063" y="5159375"/>
            <a:ext cx="241300" cy="200025"/>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5" name="Text Box 17"/>
          <p:cNvSpPr txBox="1">
            <a:spLocks noChangeArrowheads="1"/>
          </p:cNvSpPr>
          <p:nvPr/>
        </p:nvSpPr>
        <p:spPr bwMode="auto">
          <a:xfrm>
            <a:off x="2708275" y="5934075"/>
            <a:ext cx="213677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en-US" altLang="zh-CN" sz="1600">
                <a:solidFill>
                  <a:schemeClr val="tx2"/>
                </a:solidFill>
                <a:ea typeface="MS PGothic" panose="020B0600070205080204" pitchFamily="34" charset="-128"/>
              </a:rPr>
              <a:t>finite shared output link buffers</a:t>
            </a:r>
            <a:endParaRPr lang="en-US" altLang="zh-CN" sz="1600">
              <a:solidFill>
                <a:schemeClr val="tx2"/>
              </a:solidFill>
              <a:latin typeface="Comic Sans MS" panose="030F0702030302020204" pitchFamily="66" charset="0"/>
              <a:ea typeface="MS PGothic" panose="020B0600070205080204" pitchFamily="34" charset="-128"/>
            </a:endParaRPr>
          </a:p>
        </p:txBody>
      </p:sp>
      <p:sp>
        <p:nvSpPr>
          <p:cNvPr id="14356" name="Line 18"/>
          <p:cNvSpPr>
            <a:spLocks noChangeShapeType="1"/>
          </p:cNvSpPr>
          <p:nvPr/>
        </p:nvSpPr>
        <p:spPr bwMode="auto">
          <a:xfrm flipH="1">
            <a:off x="2424113" y="4856163"/>
            <a:ext cx="1135062" cy="1117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7" name="Line 19"/>
          <p:cNvSpPr>
            <a:spLocks noChangeShapeType="1"/>
          </p:cNvSpPr>
          <p:nvPr/>
        </p:nvSpPr>
        <p:spPr bwMode="auto">
          <a:xfrm flipH="1">
            <a:off x="3021013" y="4856163"/>
            <a:ext cx="538162"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58" name="Group 60"/>
          <p:cNvGrpSpPr>
            <a:grpSpLocks/>
          </p:cNvGrpSpPr>
          <p:nvPr/>
        </p:nvGrpSpPr>
        <p:grpSpPr bwMode="auto">
          <a:xfrm>
            <a:off x="2351088" y="3541713"/>
            <a:ext cx="798512" cy="1166812"/>
            <a:chOff x="12762" y="10336"/>
            <a:chExt cx="1027" cy="1700"/>
          </a:xfrm>
        </p:grpSpPr>
        <p:sp>
          <p:nvSpPr>
            <p:cNvPr id="14495" name="Rectangle 61"/>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96" name="Rectangle 62"/>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97" name="Line 63"/>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98" name="Line 64"/>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99" name="Line 65"/>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00" name="Line 66"/>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359" name="Text Box 68"/>
          <p:cNvSpPr txBox="1">
            <a:spLocks noChangeArrowheads="1"/>
          </p:cNvSpPr>
          <p:nvPr/>
        </p:nvSpPr>
        <p:spPr bwMode="auto">
          <a:xfrm>
            <a:off x="3368675" y="3427413"/>
            <a:ext cx="1881188"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FF0000"/>
                </a:solidFill>
                <a:latin typeface="Symbol" panose="05050102010706020507" pitchFamily="18" charset="2"/>
                <a:ea typeface="MS PGothic" panose="020B0600070205080204" pitchFamily="34" charset="-128"/>
              </a:rPr>
              <a:t>l</a:t>
            </a:r>
            <a:r>
              <a:rPr lang="en-US" altLang="zh-CN" sz="2000" baseline="-25000">
                <a:solidFill>
                  <a:srgbClr val="FF0000"/>
                </a:solidFill>
                <a:ea typeface="MS PGothic" panose="020B0600070205080204" pitchFamily="34" charset="-128"/>
              </a:rPr>
              <a:t>in</a:t>
            </a:r>
            <a:r>
              <a:rPr lang="en-US" altLang="zh-CN" sz="1600" baseline="-25000">
                <a:solidFill>
                  <a:srgbClr val="FF0000"/>
                </a:solidFill>
                <a:ea typeface="MS PGothic" panose="020B0600070205080204" pitchFamily="34" charset="-128"/>
              </a:rPr>
              <a:t> </a:t>
            </a:r>
            <a:r>
              <a:rPr lang="en-US" altLang="zh-CN" sz="1600">
                <a:solidFill>
                  <a:srgbClr val="FF0000"/>
                </a:solidFill>
                <a:ea typeface="MS PGothic" panose="020B0600070205080204" pitchFamily="34" charset="-128"/>
              </a:rPr>
              <a:t>: original data</a:t>
            </a:r>
            <a:endParaRPr lang="en-US" altLang="zh-CN" sz="1600">
              <a:solidFill>
                <a:schemeClr val="tx2"/>
              </a:solidFill>
              <a:latin typeface="Comic Sans MS" panose="030F0702030302020204" pitchFamily="66" charset="0"/>
              <a:ea typeface="MS PGothic" panose="020B0600070205080204" pitchFamily="34" charset="-128"/>
            </a:endParaRPr>
          </a:p>
        </p:txBody>
      </p:sp>
      <p:sp>
        <p:nvSpPr>
          <p:cNvPr id="14360" name="Line 69"/>
          <p:cNvSpPr>
            <a:spLocks noChangeShapeType="1"/>
          </p:cNvSpPr>
          <p:nvPr/>
        </p:nvSpPr>
        <p:spPr bwMode="auto">
          <a:xfrm flipH="1">
            <a:off x="1885950" y="5961063"/>
            <a:ext cx="538163"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61" name="Group 110"/>
          <p:cNvGrpSpPr>
            <a:grpSpLocks/>
          </p:cNvGrpSpPr>
          <p:nvPr/>
        </p:nvGrpSpPr>
        <p:grpSpPr bwMode="auto">
          <a:xfrm>
            <a:off x="1298575" y="4695825"/>
            <a:ext cx="798513" cy="1166813"/>
            <a:chOff x="12762" y="10336"/>
            <a:chExt cx="1027" cy="1700"/>
          </a:xfrm>
        </p:grpSpPr>
        <p:sp>
          <p:nvSpPr>
            <p:cNvPr id="14489" name="Rectangle 111"/>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90" name="Rectangle 112"/>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91" name="Line 113"/>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92" name="Line 114"/>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93" name="Line 115"/>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94" name="Line 116"/>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362" name="Line 118"/>
          <p:cNvSpPr>
            <a:spLocks noChangeShapeType="1"/>
          </p:cNvSpPr>
          <p:nvPr/>
        </p:nvSpPr>
        <p:spPr bwMode="auto">
          <a:xfrm flipH="1">
            <a:off x="3021013" y="5372100"/>
            <a:ext cx="749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3" name="Line 119"/>
          <p:cNvSpPr>
            <a:spLocks noChangeShapeType="1"/>
          </p:cNvSpPr>
          <p:nvPr/>
        </p:nvSpPr>
        <p:spPr bwMode="auto">
          <a:xfrm flipH="1">
            <a:off x="5010150" y="5372100"/>
            <a:ext cx="7477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4" name="Line 120"/>
          <p:cNvSpPr>
            <a:spLocks noChangeShapeType="1"/>
          </p:cNvSpPr>
          <p:nvPr/>
        </p:nvSpPr>
        <p:spPr bwMode="auto">
          <a:xfrm flipH="1">
            <a:off x="5160963" y="4856163"/>
            <a:ext cx="1135062" cy="1117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5" name="Line 121"/>
          <p:cNvSpPr>
            <a:spLocks noChangeShapeType="1"/>
          </p:cNvSpPr>
          <p:nvPr/>
        </p:nvSpPr>
        <p:spPr bwMode="auto">
          <a:xfrm flipH="1">
            <a:off x="5149850" y="5973763"/>
            <a:ext cx="6778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6" name="Line 122"/>
          <p:cNvSpPr>
            <a:spLocks noChangeShapeType="1"/>
          </p:cNvSpPr>
          <p:nvPr/>
        </p:nvSpPr>
        <p:spPr bwMode="auto">
          <a:xfrm flipH="1">
            <a:off x="6259513" y="4868863"/>
            <a:ext cx="5397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67" name="Group 163"/>
          <p:cNvGrpSpPr>
            <a:grpSpLocks/>
          </p:cNvGrpSpPr>
          <p:nvPr/>
        </p:nvGrpSpPr>
        <p:grpSpPr bwMode="auto">
          <a:xfrm>
            <a:off x="6643688" y="3676650"/>
            <a:ext cx="798512" cy="1166813"/>
            <a:chOff x="12762" y="10336"/>
            <a:chExt cx="1027" cy="1700"/>
          </a:xfrm>
        </p:grpSpPr>
        <p:sp>
          <p:nvSpPr>
            <p:cNvPr id="14483" name="Rectangle 164"/>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84" name="Rectangle 165"/>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85" name="Line 166"/>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6" name="Line 167"/>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7" name="Line 168"/>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8" name="Line 169"/>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368" name="Group 210"/>
          <p:cNvGrpSpPr>
            <a:grpSpLocks/>
          </p:cNvGrpSpPr>
          <p:nvPr/>
        </p:nvGrpSpPr>
        <p:grpSpPr bwMode="auto">
          <a:xfrm>
            <a:off x="6175375" y="4989513"/>
            <a:ext cx="798513" cy="1168400"/>
            <a:chOff x="12762" y="10336"/>
            <a:chExt cx="1027" cy="1700"/>
          </a:xfrm>
        </p:grpSpPr>
        <p:sp>
          <p:nvSpPr>
            <p:cNvPr id="14477" name="Rectangle 211"/>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78" name="Rectangle 212"/>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79" name="Line 213"/>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0" name="Line 214"/>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1" name="Line 215"/>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2" name="Line 216"/>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369" name="Oval 217"/>
          <p:cNvSpPr>
            <a:spLocks noChangeArrowheads="1"/>
          </p:cNvSpPr>
          <p:nvPr/>
        </p:nvSpPr>
        <p:spPr bwMode="auto">
          <a:xfrm>
            <a:off x="2763838" y="3616325"/>
            <a:ext cx="112712" cy="115888"/>
          </a:xfrm>
          <a:prstGeom prst="ellipse">
            <a:avLst/>
          </a:prstGeom>
          <a:solidFill>
            <a:srgbClr val="FF0000"/>
          </a:solidFill>
          <a:ln w="9525">
            <a:solidFill>
              <a:srgbClr val="FF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370" name="Oval 218"/>
          <p:cNvSpPr>
            <a:spLocks noChangeArrowheads="1"/>
          </p:cNvSpPr>
          <p:nvPr/>
        </p:nvSpPr>
        <p:spPr bwMode="auto">
          <a:xfrm>
            <a:off x="1604963" y="4745038"/>
            <a:ext cx="114300" cy="117475"/>
          </a:xfrm>
          <a:prstGeom prst="ellipse">
            <a:avLst/>
          </a:prstGeom>
          <a:solidFill>
            <a:srgbClr val="808080"/>
          </a:solidFill>
          <a:ln w="9525">
            <a:solidFill>
              <a:srgbClr val="80808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371" name="Text Box 219"/>
          <p:cNvSpPr txBox="1">
            <a:spLocks noChangeArrowheads="1"/>
          </p:cNvSpPr>
          <p:nvPr/>
        </p:nvSpPr>
        <p:spPr bwMode="auto">
          <a:xfrm>
            <a:off x="7583488" y="3629025"/>
            <a:ext cx="5905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FF0000"/>
                </a:solidFill>
                <a:latin typeface="Symbol" panose="05050102010706020507" pitchFamily="18" charset="2"/>
                <a:ea typeface="MS PGothic" panose="020B0600070205080204" pitchFamily="34" charset="-128"/>
              </a:rPr>
              <a:t>l</a:t>
            </a:r>
            <a:r>
              <a:rPr lang="en-US" altLang="zh-CN" sz="2000" baseline="-25000">
                <a:solidFill>
                  <a:srgbClr val="FF0000"/>
                </a:solidFill>
                <a:ea typeface="MS PGothic" panose="020B0600070205080204" pitchFamily="34" charset="-128"/>
              </a:rPr>
              <a:t>out</a:t>
            </a:r>
            <a:endParaRPr lang="en-US" altLang="zh-CN" sz="2000">
              <a:solidFill>
                <a:schemeClr val="tx2"/>
              </a:solidFill>
              <a:latin typeface="Comic Sans MS" panose="030F0702030302020204" pitchFamily="66" charset="0"/>
              <a:ea typeface="MS PGothic" panose="020B0600070205080204" pitchFamily="34" charset="-128"/>
            </a:endParaRPr>
          </a:p>
        </p:txBody>
      </p:sp>
      <p:sp>
        <p:nvSpPr>
          <p:cNvPr id="14372" name="Line 220"/>
          <p:cNvSpPr>
            <a:spLocks noChangeShapeType="1"/>
          </p:cNvSpPr>
          <p:nvPr/>
        </p:nvSpPr>
        <p:spPr bwMode="auto">
          <a:xfrm flipH="1" flipV="1">
            <a:off x="4592638" y="5580063"/>
            <a:ext cx="7937" cy="4079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4373" name="Group 221"/>
          <p:cNvGrpSpPr>
            <a:grpSpLocks/>
          </p:cNvGrpSpPr>
          <p:nvPr/>
        </p:nvGrpSpPr>
        <p:grpSpPr bwMode="auto">
          <a:xfrm>
            <a:off x="4587875" y="5211763"/>
            <a:ext cx="385763" cy="319087"/>
            <a:chOff x="11283" y="10423"/>
            <a:chExt cx="475" cy="374"/>
          </a:xfrm>
        </p:grpSpPr>
        <p:sp>
          <p:nvSpPr>
            <p:cNvPr id="14470" name="Rectangle 222"/>
            <p:cNvSpPr>
              <a:spLocks noChangeArrowheads="1"/>
            </p:cNvSpPr>
            <p:nvPr/>
          </p:nvSpPr>
          <p:spPr bwMode="auto">
            <a:xfrm>
              <a:off x="11283" y="10423"/>
              <a:ext cx="475" cy="374"/>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71" name="Line 223"/>
            <p:cNvSpPr>
              <a:spLocks noChangeShapeType="1"/>
            </p:cNvSpPr>
            <p:nvPr/>
          </p:nvSpPr>
          <p:spPr bwMode="auto">
            <a:xfrm>
              <a:off x="11686"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2" name="Line 224"/>
            <p:cNvSpPr>
              <a:spLocks noChangeShapeType="1"/>
            </p:cNvSpPr>
            <p:nvPr/>
          </p:nvSpPr>
          <p:spPr bwMode="auto">
            <a:xfrm>
              <a:off x="11621"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3" name="Line 225"/>
            <p:cNvSpPr>
              <a:spLocks noChangeShapeType="1"/>
            </p:cNvSpPr>
            <p:nvPr/>
          </p:nvSpPr>
          <p:spPr bwMode="auto">
            <a:xfrm>
              <a:off x="11556"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4" name="Line 226"/>
            <p:cNvSpPr>
              <a:spLocks noChangeShapeType="1"/>
            </p:cNvSpPr>
            <p:nvPr/>
          </p:nvSpPr>
          <p:spPr bwMode="auto">
            <a:xfrm>
              <a:off x="11491" y="10495"/>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5" name="Line 227"/>
            <p:cNvSpPr>
              <a:spLocks noChangeShapeType="1"/>
            </p:cNvSpPr>
            <p:nvPr/>
          </p:nvSpPr>
          <p:spPr bwMode="auto">
            <a:xfrm>
              <a:off x="11426" y="10495"/>
              <a:ext cx="2"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6" name="Line 228"/>
            <p:cNvSpPr>
              <a:spLocks noChangeShapeType="1"/>
            </p:cNvSpPr>
            <p:nvPr/>
          </p:nvSpPr>
          <p:spPr bwMode="auto">
            <a:xfrm>
              <a:off x="11360" y="10495"/>
              <a:ext cx="3"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374" name="Line 229"/>
          <p:cNvSpPr>
            <a:spLocks noChangeShapeType="1"/>
          </p:cNvSpPr>
          <p:nvPr/>
        </p:nvSpPr>
        <p:spPr bwMode="auto">
          <a:xfrm>
            <a:off x="4845050" y="3995738"/>
            <a:ext cx="339725" cy="0"/>
          </a:xfrm>
          <a:prstGeom prst="line">
            <a:avLst/>
          </a:prstGeom>
          <a:noFill/>
          <a:ln w="38100">
            <a:solidFill>
              <a:srgbClr val="FFFF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5" name="Freeform 230"/>
          <p:cNvSpPr>
            <a:spLocks/>
          </p:cNvSpPr>
          <p:nvPr/>
        </p:nvSpPr>
        <p:spPr bwMode="auto">
          <a:xfrm>
            <a:off x="1663700" y="4843463"/>
            <a:ext cx="4854575" cy="1228725"/>
          </a:xfrm>
          <a:custGeom>
            <a:avLst/>
            <a:gdLst>
              <a:gd name="T0" fmla="*/ 0 w 6225"/>
              <a:gd name="T1" fmla="*/ 0 h 1501"/>
              <a:gd name="T2" fmla="*/ 0 w 6225"/>
              <a:gd name="T3" fmla="*/ 2147483646 h 1501"/>
              <a:gd name="T4" fmla="*/ 2147483646 w 6225"/>
              <a:gd name="T5" fmla="*/ 2147483646 h 1501"/>
              <a:gd name="T6" fmla="*/ 2147483646 w 6225"/>
              <a:gd name="T7" fmla="*/ 2147483646 h 1501"/>
              <a:gd name="T8" fmla="*/ 2147483646 w 6225"/>
              <a:gd name="T9" fmla="*/ 2147483646 h 1501"/>
              <a:gd name="T10" fmla="*/ 2147483646 w 6225"/>
              <a:gd name="T11" fmla="*/ 2147483646 h 1501"/>
              <a:gd name="T12" fmla="*/ 2147483646 w 6225"/>
              <a:gd name="T13" fmla="*/ 2147483646 h 1501"/>
              <a:gd name="T14" fmla="*/ 2147483646 w 6225"/>
              <a:gd name="T15" fmla="*/ 2147483646 h 1501"/>
              <a:gd name="T16" fmla="*/ 0 60000 65536"/>
              <a:gd name="T17" fmla="*/ 0 60000 65536"/>
              <a:gd name="T18" fmla="*/ 0 60000 65536"/>
              <a:gd name="T19" fmla="*/ 0 60000 65536"/>
              <a:gd name="T20" fmla="*/ 0 60000 65536"/>
              <a:gd name="T21" fmla="*/ 0 60000 65536"/>
              <a:gd name="T22" fmla="*/ 0 60000 65536"/>
              <a:gd name="T23" fmla="*/ 0 60000 65536"/>
              <a:gd name="T24" fmla="*/ 0 w 6225"/>
              <a:gd name="T25" fmla="*/ 0 h 1501"/>
              <a:gd name="T26" fmla="*/ 6225 w 6225"/>
              <a:gd name="T27" fmla="*/ 1501 h 15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25" h="1501">
                <a:moveTo>
                  <a:pt x="0" y="0"/>
                </a:moveTo>
                <a:lnTo>
                  <a:pt x="0" y="1486"/>
                </a:lnTo>
                <a:lnTo>
                  <a:pt x="1005" y="1501"/>
                </a:lnTo>
                <a:lnTo>
                  <a:pt x="1860" y="706"/>
                </a:lnTo>
                <a:lnTo>
                  <a:pt x="5085" y="721"/>
                </a:lnTo>
                <a:lnTo>
                  <a:pt x="4305" y="1456"/>
                </a:lnTo>
                <a:lnTo>
                  <a:pt x="6225" y="1456"/>
                </a:lnTo>
                <a:lnTo>
                  <a:pt x="6220" y="391"/>
                </a:lnTo>
              </a:path>
            </a:pathLst>
          </a:custGeom>
          <a:noFill/>
          <a:ln w="38100" cmpd="sng">
            <a:solidFill>
              <a:srgbClr val="80808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76" name="Freeform 231"/>
          <p:cNvSpPr>
            <a:spLocks/>
          </p:cNvSpPr>
          <p:nvPr/>
        </p:nvSpPr>
        <p:spPr bwMode="auto">
          <a:xfrm>
            <a:off x="2822575" y="3676650"/>
            <a:ext cx="4210050" cy="1646238"/>
          </a:xfrm>
          <a:custGeom>
            <a:avLst/>
            <a:gdLst>
              <a:gd name="T0" fmla="*/ 0 w 5400"/>
              <a:gd name="T1" fmla="*/ 0 h 2010"/>
              <a:gd name="T2" fmla="*/ 0 w 5400"/>
              <a:gd name="T3" fmla="*/ 2147483646 h 2010"/>
              <a:gd name="T4" fmla="*/ 2147483646 w 5400"/>
              <a:gd name="T5" fmla="*/ 2147483646 h 2010"/>
              <a:gd name="T6" fmla="*/ 2147483646 w 5400"/>
              <a:gd name="T7" fmla="*/ 2147483646 h 2010"/>
              <a:gd name="T8" fmla="*/ 2147483646 w 5400"/>
              <a:gd name="T9" fmla="*/ 2147483646 h 2010"/>
              <a:gd name="T10" fmla="*/ 2147483646 w 5400"/>
              <a:gd name="T11" fmla="*/ 2147483646 h 2010"/>
              <a:gd name="T12" fmla="*/ 2147483646 w 5400"/>
              <a:gd name="T13" fmla="*/ 2147483646 h 2010"/>
              <a:gd name="T14" fmla="*/ 2147483646 w 5400"/>
              <a:gd name="T15" fmla="*/ 2147483646 h 2010"/>
              <a:gd name="T16" fmla="*/ 0 60000 65536"/>
              <a:gd name="T17" fmla="*/ 0 60000 65536"/>
              <a:gd name="T18" fmla="*/ 0 60000 65536"/>
              <a:gd name="T19" fmla="*/ 0 60000 65536"/>
              <a:gd name="T20" fmla="*/ 0 60000 65536"/>
              <a:gd name="T21" fmla="*/ 0 60000 65536"/>
              <a:gd name="T22" fmla="*/ 0 60000 65536"/>
              <a:gd name="T23" fmla="*/ 0 60000 65536"/>
              <a:gd name="T24" fmla="*/ 0 w 5400"/>
              <a:gd name="T25" fmla="*/ 0 h 2010"/>
              <a:gd name="T26" fmla="*/ 5400 w 5400"/>
              <a:gd name="T27" fmla="*/ 2010 h 20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00" h="2010">
                <a:moveTo>
                  <a:pt x="0" y="0"/>
                </a:moveTo>
                <a:lnTo>
                  <a:pt x="0" y="1485"/>
                </a:lnTo>
                <a:lnTo>
                  <a:pt x="1005" y="1500"/>
                </a:lnTo>
                <a:lnTo>
                  <a:pt x="540" y="2010"/>
                </a:lnTo>
                <a:lnTo>
                  <a:pt x="3615" y="2010"/>
                </a:lnTo>
                <a:lnTo>
                  <a:pt x="4350" y="1275"/>
                </a:lnTo>
                <a:lnTo>
                  <a:pt x="5400" y="1290"/>
                </a:lnTo>
                <a:lnTo>
                  <a:pt x="5400" y="120"/>
                </a:lnTo>
              </a:path>
            </a:pathLst>
          </a:custGeom>
          <a:noFill/>
          <a:ln w="3810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77" name="Oval 232"/>
          <p:cNvSpPr>
            <a:spLocks noChangeArrowheads="1"/>
          </p:cNvSpPr>
          <p:nvPr/>
        </p:nvSpPr>
        <p:spPr bwMode="auto">
          <a:xfrm>
            <a:off x="2763838" y="3849688"/>
            <a:ext cx="112712" cy="115887"/>
          </a:xfrm>
          <a:prstGeom prst="ellipse">
            <a:avLst/>
          </a:prstGeom>
          <a:solidFill>
            <a:srgbClr val="FF0000"/>
          </a:solidFill>
          <a:ln w="9525">
            <a:solidFill>
              <a:srgbClr val="FF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378" name="Text Box 233"/>
          <p:cNvSpPr txBox="1">
            <a:spLocks noChangeArrowheads="1"/>
          </p:cNvSpPr>
          <p:nvPr/>
        </p:nvSpPr>
        <p:spPr bwMode="auto">
          <a:xfrm>
            <a:off x="3251200" y="3756025"/>
            <a:ext cx="2349500"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en-US" altLang="zh-CN" sz="2000">
                <a:solidFill>
                  <a:srgbClr val="FF0000"/>
                </a:solidFill>
                <a:latin typeface="Symbol" panose="05050102010706020507" pitchFamily="18" charset="2"/>
                <a:ea typeface="MS PGothic" panose="020B0600070205080204" pitchFamily="34" charset="-128"/>
              </a:rPr>
              <a:t>l</a:t>
            </a:r>
            <a:r>
              <a:rPr lang="en-US" altLang="zh-CN" sz="2000">
                <a:solidFill>
                  <a:srgbClr val="FF0000"/>
                </a:solidFill>
                <a:ea typeface="MS PGothic" panose="020B0600070205080204" pitchFamily="34" charset="-128"/>
              </a:rPr>
              <a:t>'</a:t>
            </a:r>
            <a:r>
              <a:rPr lang="en-US" altLang="zh-CN" sz="2000" baseline="-25000">
                <a:solidFill>
                  <a:srgbClr val="FF0000"/>
                </a:solidFill>
                <a:ea typeface="MS PGothic" panose="020B0600070205080204" pitchFamily="34" charset="-128"/>
              </a:rPr>
              <a:t>in</a:t>
            </a:r>
            <a:r>
              <a:rPr lang="en-US" altLang="zh-CN">
                <a:solidFill>
                  <a:srgbClr val="FF0000"/>
                </a:solidFill>
                <a:ea typeface="MS PGothic" panose="020B0600070205080204" pitchFamily="34" charset="-128"/>
              </a:rPr>
              <a:t>:</a:t>
            </a:r>
            <a:r>
              <a:rPr lang="en-US" altLang="zh-CN" sz="1400">
                <a:solidFill>
                  <a:srgbClr val="FF0000"/>
                </a:solidFill>
                <a:ea typeface="MS PGothic" panose="020B0600070205080204" pitchFamily="34" charset="-128"/>
              </a:rPr>
              <a:t> </a:t>
            </a:r>
            <a:r>
              <a:rPr lang="en-US" altLang="zh-CN" sz="1600">
                <a:solidFill>
                  <a:srgbClr val="FF0000"/>
                </a:solidFill>
                <a:ea typeface="MS PGothic" panose="020B0600070205080204" pitchFamily="34" charset="-128"/>
              </a:rPr>
              <a:t>original data, </a:t>
            </a:r>
            <a:r>
              <a:rPr lang="en-US" altLang="zh-CN" sz="1600" i="1">
                <a:solidFill>
                  <a:srgbClr val="FF0000"/>
                </a:solidFill>
                <a:ea typeface="MS PGothic" panose="020B0600070205080204" pitchFamily="34" charset="-128"/>
              </a:rPr>
              <a:t>plus</a:t>
            </a:r>
            <a:r>
              <a:rPr lang="en-US" altLang="zh-CN" sz="1600">
                <a:solidFill>
                  <a:srgbClr val="FF0000"/>
                </a:solidFill>
                <a:ea typeface="MS PGothic" panose="020B0600070205080204" pitchFamily="34" charset="-128"/>
              </a:rPr>
              <a:t> retransmitted data</a:t>
            </a:r>
            <a:endParaRPr lang="en-US" altLang="zh-CN" sz="1600">
              <a:solidFill>
                <a:schemeClr val="tx2"/>
              </a:solidFill>
              <a:latin typeface="Comic Sans MS" panose="030F0702030302020204" pitchFamily="66" charset="0"/>
              <a:ea typeface="MS PGothic" panose="020B0600070205080204" pitchFamily="34" charset="-128"/>
            </a:endParaRPr>
          </a:p>
        </p:txBody>
      </p:sp>
      <p:sp>
        <p:nvSpPr>
          <p:cNvPr id="14379" name="Line 234"/>
          <p:cNvSpPr>
            <a:spLocks noChangeShapeType="1"/>
          </p:cNvSpPr>
          <p:nvPr/>
        </p:nvSpPr>
        <p:spPr bwMode="auto">
          <a:xfrm>
            <a:off x="2909888" y="3916363"/>
            <a:ext cx="51435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80" name="Line 235"/>
          <p:cNvSpPr>
            <a:spLocks noChangeShapeType="1"/>
          </p:cNvSpPr>
          <p:nvPr/>
        </p:nvSpPr>
        <p:spPr bwMode="auto">
          <a:xfrm>
            <a:off x="2905125" y="3683000"/>
            <a:ext cx="51435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81" name="Line 236"/>
          <p:cNvSpPr>
            <a:spLocks noChangeShapeType="1"/>
          </p:cNvSpPr>
          <p:nvPr/>
        </p:nvSpPr>
        <p:spPr bwMode="auto">
          <a:xfrm>
            <a:off x="7116763" y="3835400"/>
            <a:ext cx="51435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5569" name="Rectangle 241"/>
          <p:cNvSpPr>
            <a:spLocks noChangeArrowheads="1"/>
          </p:cNvSpPr>
          <p:nvPr/>
        </p:nvSpPr>
        <p:spPr bwMode="auto">
          <a:xfrm>
            <a:off x="2711450" y="3590925"/>
            <a:ext cx="244475" cy="155575"/>
          </a:xfrm>
          <a:prstGeom prst="rect">
            <a:avLst/>
          </a:prstGeom>
          <a:solidFill>
            <a:schemeClr val="accent1"/>
          </a:solidFill>
          <a:ln w="9525">
            <a:solidFill>
              <a:srgbClr val="0066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355570" name="Rectangle 242"/>
          <p:cNvSpPr>
            <a:spLocks noChangeArrowheads="1"/>
          </p:cNvSpPr>
          <p:nvPr/>
        </p:nvSpPr>
        <p:spPr bwMode="auto">
          <a:xfrm>
            <a:off x="2381250" y="3824288"/>
            <a:ext cx="244475" cy="155575"/>
          </a:xfrm>
          <a:prstGeom prst="rect">
            <a:avLst/>
          </a:prstGeom>
          <a:solidFill>
            <a:schemeClr val="accent1"/>
          </a:solidFill>
          <a:ln w="9525">
            <a:solidFill>
              <a:srgbClr val="006600"/>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355571" name="Text Box 243"/>
          <p:cNvSpPr txBox="1">
            <a:spLocks noChangeArrowheads="1"/>
          </p:cNvSpPr>
          <p:nvPr/>
        </p:nvSpPr>
        <p:spPr bwMode="auto">
          <a:xfrm>
            <a:off x="1757363" y="3714750"/>
            <a:ext cx="612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solidFill>
                  <a:srgbClr val="006600"/>
                </a:solidFill>
                <a:ea typeface="MS PGothic" panose="020B0600070205080204" pitchFamily="34" charset="-128"/>
              </a:rPr>
              <a:t>copy</a:t>
            </a:r>
          </a:p>
        </p:txBody>
      </p:sp>
      <p:sp>
        <p:nvSpPr>
          <p:cNvPr id="355587" name="Text Box 259"/>
          <p:cNvSpPr txBox="1">
            <a:spLocks noChangeArrowheads="1"/>
          </p:cNvSpPr>
          <p:nvPr/>
        </p:nvSpPr>
        <p:spPr bwMode="auto">
          <a:xfrm>
            <a:off x="3722688" y="4783138"/>
            <a:ext cx="1768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i="1">
                <a:solidFill>
                  <a:srgbClr val="006600"/>
                </a:solidFill>
                <a:ea typeface="MS PGothic" panose="020B0600070205080204" pitchFamily="34" charset="-128"/>
              </a:rPr>
              <a:t>free buffer space!</a:t>
            </a:r>
          </a:p>
        </p:txBody>
      </p:sp>
      <p:grpSp>
        <p:nvGrpSpPr>
          <p:cNvPr id="9" name="Group 289"/>
          <p:cNvGrpSpPr>
            <a:grpSpLocks/>
          </p:cNvGrpSpPr>
          <p:nvPr/>
        </p:nvGrpSpPr>
        <p:grpSpPr bwMode="auto">
          <a:xfrm>
            <a:off x="4970463" y="1201738"/>
            <a:ext cx="1936750" cy="1701800"/>
            <a:chOff x="2974" y="778"/>
            <a:chExt cx="1220" cy="1072"/>
          </a:xfrm>
        </p:grpSpPr>
        <p:sp>
          <p:nvSpPr>
            <p:cNvPr id="14459" name="Line 278"/>
            <p:cNvSpPr>
              <a:spLocks noChangeShapeType="1"/>
            </p:cNvSpPr>
            <p:nvPr/>
          </p:nvSpPr>
          <p:spPr bwMode="auto">
            <a:xfrm>
              <a:off x="3278" y="820"/>
              <a:ext cx="0" cy="80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60" name="Line 279"/>
            <p:cNvSpPr>
              <a:spLocks noChangeShapeType="1"/>
            </p:cNvSpPr>
            <p:nvPr/>
          </p:nvSpPr>
          <p:spPr bwMode="auto">
            <a:xfrm flipV="1">
              <a:off x="3272" y="1620"/>
              <a:ext cx="92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61" name="Line 280"/>
            <p:cNvSpPr>
              <a:spLocks noChangeShapeType="1"/>
            </p:cNvSpPr>
            <p:nvPr/>
          </p:nvSpPr>
          <p:spPr bwMode="auto">
            <a:xfrm>
              <a:off x="3992" y="908"/>
              <a:ext cx="0" cy="69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62" name="Freeform 281"/>
            <p:cNvSpPr>
              <a:spLocks/>
            </p:cNvSpPr>
            <p:nvPr/>
          </p:nvSpPr>
          <p:spPr bwMode="auto">
            <a:xfrm>
              <a:off x="3274" y="886"/>
              <a:ext cx="720" cy="732"/>
            </a:xfrm>
            <a:custGeom>
              <a:avLst/>
              <a:gdLst>
                <a:gd name="T0" fmla="*/ 0 w 720"/>
                <a:gd name="T1" fmla="*/ 732 h 732"/>
                <a:gd name="T2" fmla="*/ 720 w 720"/>
                <a:gd name="T3" fmla="*/ 0 h 732"/>
                <a:gd name="T4" fmla="*/ 0 60000 65536"/>
                <a:gd name="T5" fmla="*/ 0 60000 65536"/>
                <a:gd name="T6" fmla="*/ 0 w 720"/>
                <a:gd name="T7" fmla="*/ 0 h 732"/>
                <a:gd name="T8" fmla="*/ 720 w 720"/>
                <a:gd name="T9" fmla="*/ 732 h 732"/>
              </a:gdLst>
              <a:ahLst/>
              <a:cxnLst>
                <a:cxn ang="T4">
                  <a:pos x="T0" y="T1"/>
                </a:cxn>
                <a:cxn ang="T5">
                  <a:pos x="T2" y="T3"/>
                </a:cxn>
              </a:cxnLst>
              <a:rect l="T6" t="T7" r="T8" b="T9"/>
              <a:pathLst>
                <a:path w="720" h="732">
                  <a:moveTo>
                    <a:pt x="0" y="732"/>
                  </a:moveTo>
                  <a:lnTo>
                    <a:pt x="720" y="0"/>
                  </a:lnTo>
                </a:path>
              </a:pathLst>
            </a:custGeom>
            <a:noFill/>
            <a:ln w="28575" cap="flat" cmpd="sng">
              <a:solidFill>
                <a:srgbClr val="CC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463" name="Line 282"/>
            <p:cNvSpPr>
              <a:spLocks noChangeShapeType="1"/>
            </p:cNvSpPr>
            <p:nvPr/>
          </p:nvSpPr>
          <p:spPr bwMode="auto">
            <a:xfrm>
              <a:off x="3226" y="886"/>
              <a:ext cx="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64" name="Line 283"/>
            <p:cNvSpPr>
              <a:spLocks noChangeShapeType="1"/>
            </p:cNvSpPr>
            <p:nvPr/>
          </p:nvSpPr>
          <p:spPr bwMode="auto">
            <a:xfrm>
              <a:off x="3990" y="1624"/>
              <a:ext cx="0"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465" name="Text Box 284"/>
            <p:cNvSpPr txBox="1">
              <a:spLocks noChangeArrowheads="1"/>
            </p:cNvSpPr>
            <p:nvPr/>
          </p:nvSpPr>
          <p:spPr bwMode="auto">
            <a:xfrm>
              <a:off x="2974" y="778"/>
              <a:ext cx="2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latin typeface="Tahoma" panose="020B0604030504040204" pitchFamily="34" charset="0"/>
                  <a:ea typeface="MS PGothic" panose="020B0600070205080204" pitchFamily="34" charset="-128"/>
                </a:rPr>
                <a:t>R/2</a:t>
              </a:r>
            </a:p>
          </p:txBody>
        </p:sp>
        <p:sp>
          <p:nvSpPr>
            <p:cNvPr id="14466" name="Text Box 285"/>
            <p:cNvSpPr txBox="1">
              <a:spLocks noChangeArrowheads="1"/>
            </p:cNvSpPr>
            <p:nvPr/>
          </p:nvSpPr>
          <p:spPr bwMode="auto">
            <a:xfrm>
              <a:off x="3858" y="1646"/>
              <a:ext cx="2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latin typeface="Tahoma" panose="020B0604030504040204" pitchFamily="34" charset="0"/>
                  <a:ea typeface="MS PGothic" panose="020B0600070205080204" pitchFamily="34" charset="-128"/>
                </a:rPr>
                <a:t>R/2</a:t>
              </a:r>
            </a:p>
          </p:txBody>
        </p:sp>
        <p:sp>
          <p:nvSpPr>
            <p:cNvPr id="14467" name="Text Box 286"/>
            <p:cNvSpPr txBox="1">
              <a:spLocks noChangeArrowheads="1"/>
            </p:cNvSpPr>
            <p:nvPr/>
          </p:nvSpPr>
          <p:spPr bwMode="auto">
            <a:xfrm rot="-5400000">
              <a:off x="2963" y="1151"/>
              <a:ext cx="3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latin typeface="Symbol" panose="05050102010706020507" pitchFamily="18" charset="2"/>
                  <a:ea typeface="MS PGothic" panose="020B0600070205080204" pitchFamily="34" charset="-128"/>
                </a:rPr>
                <a:t>l</a:t>
              </a:r>
              <a:r>
                <a:rPr lang="en-US" altLang="zh-CN" sz="2000" baseline="-25000">
                  <a:ea typeface="MS PGothic" panose="020B0600070205080204" pitchFamily="34" charset="-128"/>
                </a:rPr>
                <a:t>out</a:t>
              </a:r>
            </a:p>
          </p:txBody>
        </p:sp>
        <p:sp>
          <p:nvSpPr>
            <p:cNvPr id="14468" name="Text Box 287"/>
            <p:cNvSpPr txBox="1">
              <a:spLocks noChangeArrowheads="1"/>
            </p:cNvSpPr>
            <p:nvPr/>
          </p:nvSpPr>
          <p:spPr bwMode="auto">
            <a:xfrm>
              <a:off x="3529" y="1600"/>
              <a:ext cx="2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latin typeface="Symbol" panose="05050102010706020507" pitchFamily="18" charset="2"/>
                  <a:ea typeface="MS PGothic" panose="020B0600070205080204" pitchFamily="34" charset="-128"/>
                </a:rPr>
                <a:t>l</a:t>
              </a:r>
              <a:r>
                <a:rPr lang="en-US" altLang="zh-CN" sz="2000" baseline="-25000">
                  <a:ea typeface="MS PGothic" panose="020B0600070205080204" pitchFamily="34" charset="-128"/>
                </a:rPr>
                <a:t>in</a:t>
              </a:r>
            </a:p>
          </p:txBody>
        </p:sp>
        <p:sp>
          <p:nvSpPr>
            <p:cNvPr id="14469" name="Line 288"/>
            <p:cNvSpPr>
              <a:spLocks noChangeShapeType="1"/>
            </p:cNvSpPr>
            <p:nvPr/>
          </p:nvSpPr>
          <p:spPr bwMode="auto">
            <a:xfrm>
              <a:off x="3290" y="887"/>
              <a:ext cx="655"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4387" name="Rectangle 294"/>
          <p:cNvSpPr>
            <a:spLocks noGrp="1" noChangeArrowheads="1"/>
          </p:cNvSpPr>
          <p:nvPr>
            <p:ph type="title"/>
          </p:nvPr>
        </p:nvSpPr>
        <p:spPr>
          <a:xfrm>
            <a:off x="330200" y="179388"/>
            <a:ext cx="7772400" cy="873125"/>
          </a:xfrm>
        </p:spPr>
        <p:txBody>
          <a:bodyPr/>
          <a:lstStyle/>
          <a:p>
            <a:r>
              <a:rPr lang="en-US" altLang="zh-CN" sz="3200" smtClean="0">
                <a:ea typeface="MS PGothic" panose="020B0600070205080204" pitchFamily="34" charset="-128"/>
              </a:rPr>
              <a:t>Causes/costs of congestion: scenario 2</a:t>
            </a:r>
            <a:r>
              <a:rPr lang="en-US" altLang="zh-CN" smtClean="0">
                <a:ea typeface="MS PGothic" panose="020B0600070205080204" pitchFamily="34" charset="-128"/>
              </a:rPr>
              <a:t> </a:t>
            </a:r>
          </a:p>
        </p:txBody>
      </p:sp>
      <p:sp>
        <p:nvSpPr>
          <p:cNvPr id="14388" name="Text Box 308"/>
          <p:cNvSpPr txBox="1">
            <a:spLocks noChangeArrowheads="1"/>
          </p:cNvSpPr>
          <p:nvPr/>
        </p:nvSpPr>
        <p:spPr bwMode="auto">
          <a:xfrm>
            <a:off x="1168400" y="6073775"/>
            <a:ext cx="877888"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solidFill>
                  <a:schemeClr val="tx2"/>
                </a:solidFill>
                <a:ea typeface="MS PGothic" panose="020B0600070205080204" pitchFamily="34" charset="-128"/>
              </a:rPr>
              <a:t>Host B</a:t>
            </a:r>
            <a:endParaRPr lang="en-US" altLang="zh-CN" sz="1600">
              <a:solidFill>
                <a:schemeClr val="tx2"/>
              </a:solidFill>
              <a:latin typeface="Comic Sans MS" panose="030F0702030302020204" pitchFamily="66" charset="0"/>
              <a:ea typeface="MS PGothic" panose="020B0600070205080204" pitchFamily="34" charset="-128"/>
            </a:endParaRPr>
          </a:p>
        </p:txBody>
      </p:sp>
      <p:sp>
        <p:nvSpPr>
          <p:cNvPr id="14389" name="Text Box 309"/>
          <p:cNvSpPr txBox="1">
            <a:spLocks noChangeArrowheads="1"/>
          </p:cNvSpPr>
          <p:nvPr/>
        </p:nvSpPr>
        <p:spPr bwMode="auto">
          <a:xfrm>
            <a:off x="2298700" y="4705350"/>
            <a:ext cx="852488"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solidFill>
                  <a:schemeClr val="tx2"/>
                </a:solidFill>
                <a:ea typeface="MS PGothic" panose="020B0600070205080204" pitchFamily="34" charset="-128"/>
              </a:rPr>
              <a:t>A</a:t>
            </a:r>
            <a:endParaRPr lang="en-US" altLang="zh-CN" sz="1600">
              <a:solidFill>
                <a:schemeClr val="tx2"/>
              </a:solidFill>
              <a:latin typeface="Comic Sans MS" panose="030F0702030302020204" pitchFamily="66" charset="0"/>
              <a:ea typeface="MS PGothic" panose="020B0600070205080204" pitchFamily="34" charset="-128"/>
            </a:endParaRPr>
          </a:p>
        </p:txBody>
      </p:sp>
      <p:grpSp>
        <p:nvGrpSpPr>
          <p:cNvPr id="14390" name="Group 310"/>
          <p:cNvGrpSpPr>
            <a:grpSpLocks/>
          </p:cNvGrpSpPr>
          <p:nvPr/>
        </p:nvGrpSpPr>
        <p:grpSpPr bwMode="auto">
          <a:xfrm>
            <a:off x="7553325" y="4564063"/>
            <a:ext cx="231775" cy="441325"/>
            <a:chOff x="4140" y="429"/>
            <a:chExt cx="1425" cy="2396"/>
          </a:xfrm>
        </p:grpSpPr>
        <p:sp>
          <p:nvSpPr>
            <p:cNvPr id="14427" name="Freeform 311"/>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28" name="Rectangle 312"/>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29" name="Freeform 313"/>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30" name="Freeform 314"/>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31" name="Rectangle 315"/>
            <p:cNvSpPr>
              <a:spLocks noChangeArrowheads="1"/>
            </p:cNvSpPr>
            <p:nvPr/>
          </p:nvSpPr>
          <p:spPr bwMode="auto">
            <a:xfrm>
              <a:off x="4208" y="696"/>
              <a:ext cx="595" cy="43"/>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4432" name="Group 316"/>
            <p:cNvGrpSpPr>
              <a:grpSpLocks/>
            </p:cNvGrpSpPr>
            <p:nvPr/>
          </p:nvGrpSpPr>
          <p:grpSpPr bwMode="auto">
            <a:xfrm>
              <a:off x="4749" y="668"/>
              <a:ext cx="581" cy="145"/>
              <a:chOff x="614" y="2568"/>
              <a:chExt cx="725" cy="139"/>
            </a:xfrm>
          </p:grpSpPr>
          <p:sp>
            <p:nvSpPr>
              <p:cNvPr id="14457" name="AutoShape 317"/>
              <p:cNvSpPr>
                <a:spLocks noChangeArrowheads="1"/>
              </p:cNvSpPr>
              <p:nvPr/>
            </p:nvSpPr>
            <p:spPr bwMode="auto">
              <a:xfrm>
                <a:off x="609" y="2570"/>
                <a:ext cx="731"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58" name="AutoShape 318"/>
              <p:cNvSpPr>
                <a:spLocks noChangeArrowheads="1"/>
              </p:cNvSpPr>
              <p:nvPr/>
            </p:nvSpPr>
            <p:spPr bwMode="auto">
              <a:xfrm>
                <a:off x="621" y="2587"/>
                <a:ext cx="70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4433" name="Rectangle 319"/>
            <p:cNvSpPr>
              <a:spLocks noChangeArrowheads="1"/>
            </p:cNvSpPr>
            <p:nvPr/>
          </p:nvSpPr>
          <p:spPr bwMode="auto">
            <a:xfrm>
              <a:off x="4228" y="1015"/>
              <a:ext cx="595" cy="52"/>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4434" name="Group 320"/>
            <p:cNvGrpSpPr>
              <a:grpSpLocks/>
            </p:cNvGrpSpPr>
            <p:nvPr/>
          </p:nvGrpSpPr>
          <p:grpSpPr bwMode="auto">
            <a:xfrm>
              <a:off x="4747" y="994"/>
              <a:ext cx="581" cy="134"/>
              <a:chOff x="614" y="2568"/>
              <a:chExt cx="725" cy="139"/>
            </a:xfrm>
          </p:grpSpPr>
          <p:sp>
            <p:nvSpPr>
              <p:cNvPr id="14455" name="AutoShape 321"/>
              <p:cNvSpPr>
                <a:spLocks noChangeArrowheads="1"/>
              </p:cNvSpPr>
              <p:nvPr/>
            </p:nvSpPr>
            <p:spPr bwMode="auto">
              <a:xfrm>
                <a:off x="612" y="2572"/>
                <a:ext cx="731"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56" name="AutoShape 322"/>
              <p:cNvSpPr>
                <a:spLocks noChangeArrowheads="1"/>
              </p:cNvSpPr>
              <p:nvPr/>
            </p:nvSpPr>
            <p:spPr bwMode="auto">
              <a:xfrm>
                <a:off x="624" y="2590"/>
                <a:ext cx="706" cy="9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4435" name="Rectangle 323"/>
            <p:cNvSpPr>
              <a:spLocks noChangeArrowheads="1"/>
            </p:cNvSpPr>
            <p:nvPr/>
          </p:nvSpPr>
          <p:spPr bwMode="auto">
            <a:xfrm>
              <a:off x="4218" y="1360"/>
              <a:ext cx="595" cy="43"/>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36" name="Rectangle 324"/>
            <p:cNvSpPr>
              <a:spLocks noChangeArrowheads="1"/>
            </p:cNvSpPr>
            <p:nvPr/>
          </p:nvSpPr>
          <p:spPr bwMode="auto">
            <a:xfrm>
              <a:off x="4228" y="1653"/>
              <a:ext cx="595" cy="52"/>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4437" name="Group 325"/>
            <p:cNvGrpSpPr>
              <a:grpSpLocks/>
            </p:cNvGrpSpPr>
            <p:nvPr/>
          </p:nvGrpSpPr>
          <p:grpSpPr bwMode="auto">
            <a:xfrm>
              <a:off x="4735" y="1627"/>
              <a:ext cx="582" cy="151"/>
              <a:chOff x="614" y="2568"/>
              <a:chExt cx="725" cy="139"/>
            </a:xfrm>
          </p:grpSpPr>
          <p:sp>
            <p:nvSpPr>
              <p:cNvPr id="14453" name="AutoShape 326"/>
              <p:cNvSpPr>
                <a:spLocks noChangeArrowheads="1"/>
              </p:cNvSpPr>
              <p:nvPr/>
            </p:nvSpPr>
            <p:spPr bwMode="auto">
              <a:xfrm>
                <a:off x="614" y="2568"/>
                <a:ext cx="730" cy="15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54" name="AutoShape 327"/>
              <p:cNvSpPr>
                <a:spLocks noChangeArrowheads="1"/>
              </p:cNvSpPr>
              <p:nvPr/>
            </p:nvSpPr>
            <p:spPr bwMode="auto">
              <a:xfrm>
                <a:off x="627" y="2584"/>
                <a:ext cx="70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4438" name="Freeform 328"/>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439" name="Group 329"/>
            <p:cNvGrpSpPr>
              <a:grpSpLocks/>
            </p:cNvGrpSpPr>
            <p:nvPr/>
          </p:nvGrpSpPr>
          <p:grpSpPr bwMode="auto">
            <a:xfrm>
              <a:off x="4739" y="1327"/>
              <a:ext cx="582" cy="139"/>
              <a:chOff x="614" y="2568"/>
              <a:chExt cx="725" cy="139"/>
            </a:xfrm>
          </p:grpSpPr>
          <p:sp>
            <p:nvSpPr>
              <p:cNvPr id="14451" name="AutoShape 330"/>
              <p:cNvSpPr>
                <a:spLocks noChangeArrowheads="1"/>
              </p:cNvSpPr>
              <p:nvPr/>
            </p:nvSpPr>
            <p:spPr bwMode="auto">
              <a:xfrm>
                <a:off x="609" y="2566"/>
                <a:ext cx="730"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52" name="AutoShape 331"/>
              <p:cNvSpPr>
                <a:spLocks noChangeArrowheads="1"/>
              </p:cNvSpPr>
              <p:nvPr/>
            </p:nvSpPr>
            <p:spPr bwMode="auto">
              <a:xfrm>
                <a:off x="622" y="2584"/>
                <a:ext cx="705"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4440" name="Rectangle 332"/>
            <p:cNvSpPr>
              <a:spLocks noChangeArrowheads="1"/>
            </p:cNvSpPr>
            <p:nvPr/>
          </p:nvSpPr>
          <p:spPr bwMode="auto">
            <a:xfrm>
              <a:off x="5253" y="429"/>
              <a:ext cx="68" cy="2293"/>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41" name="Freeform 333"/>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42" name="Freeform 334"/>
            <p:cNvSpPr>
              <a:spLocks/>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43" name="Oval 335"/>
            <p:cNvSpPr>
              <a:spLocks noChangeArrowheads="1"/>
            </p:cNvSpPr>
            <p:nvPr/>
          </p:nvSpPr>
          <p:spPr bwMode="auto">
            <a:xfrm>
              <a:off x="5516" y="2610"/>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44" name="Freeform 336"/>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45" name="AutoShape 337"/>
            <p:cNvSpPr>
              <a:spLocks noChangeArrowheads="1"/>
            </p:cNvSpPr>
            <p:nvPr/>
          </p:nvSpPr>
          <p:spPr bwMode="auto">
            <a:xfrm>
              <a:off x="4140" y="2678"/>
              <a:ext cx="1201" cy="147"/>
            </a:xfrm>
            <a:prstGeom prst="roundRect">
              <a:avLst>
                <a:gd name="adj" fmla="val 50000"/>
              </a:avLst>
            </a:prstGeom>
            <a:solidFill>
              <a:srgbClr val="DDDDDD"/>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46" name="AutoShape 338"/>
            <p:cNvSpPr>
              <a:spLocks noChangeArrowheads="1"/>
            </p:cNvSpPr>
            <p:nvPr/>
          </p:nvSpPr>
          <p:spPr bwMode="auto">
            <a:xfrm>
              <a:off x="4208" y="2713"/>
              <a:ext cx="1064"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47" name="Oval 339"/>
            <p:cNvSpPr>
              <a:spLocks noChangeArrowheads="1"/>
            </p:cNvSpPr>
            <p:nvPr/>
          </p:nvSpPr>
          <p:spPr bwMode="auto">
            <a:xfrm>
              <a:off x="4306" y="2385"/>
              <a:ext cx="156"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48" name="Oval 340"/>
            <p:cNvSpPr>
              <a:spLocks noChangeArrowheads="1"/>
            </p:cNvSpPr>
            <p:nvPr/>
          </p:nvSpPr>
          <p:spPr bwMode="auto">
            <a:xfrm>
              <a:off x="4482" y="2385"/>
              <a:ext cx="166" cy="138"/>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14449" name="Oval 341"/>
            <p:cNvSpPr>
              <a:spLocks noChangeArrowheads="1"/>
            </p:cNvSpPr>
            <p:nvPr/>
          </p:nvSpPr>
          <p:spPr bwMode="auto">
            <a:xfrm>
              <a:off x="4657" y="2377"/>
              <a:ext cx="166" cy="147"/>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50" name="Rectangle 342"/>
            <p:cNvSpPr>
              <a:spLocks noChangeArrowheads="1"/>
            </p:cNvSpPr>
            <p:nvPr/>
          </p:nvSpPr>
          <p:spPr bwMode="auto">
            <a:xfrm>
              <a:off x="5057" y="1834"/>
              <a:ext cx="88" cy="758"/>
            </a:xfrm>
            <a:prstGeom prst="rect">
              <a:avLst/>
            </a:prstGeom>
            <a:solidFill>
              <a:srgbClr val="292929"/>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14391" name="Group 343"/>
          <p:cNvGrpSpPr>
            <a:grpSpLocks/>
          </p:cNvGrpSpPr>
          <p:nvPr/>
        </p:nvGrpSpPr>
        <p:grpSpPr bwMode="auto">
          <a:xfrm>
            <a:off x="7135813" y="5867400"/>
            <a:ext cx="231775" cy="441325"/>
            <a:chOff x="4140" y="429"/>
            <a:chExt cx="1425" cy="2396"/>
          </a:xfrm>
        </p:grpSpPr>
        <p:sp>
          <p:nvSpPr>
            <p:cNvPr id="14395" name="Freeform 344"/>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96" name="Rectangle 345"/>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397" name="Freeform 346"/>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98" name="Freeform 347"/>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99" name="Rectangle 348"/>
            <p:cNvSpPr>
              <a:spLocks noChangeArrowheads="1"/>
            </p:cNvSpPr>
            <p:nvPr/>
          </p:nvSpPr>
          <p:spPr bwMode="auto">
            <a:xfrm>
              <a:off x="4208" y="696"/>
              <a:ext cx="595" cy="43"/>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4400" name="Group 349"/>
            <p:cNvGrpSpPr>
              <a:grpSpLocks/>
            </p:cNvGrpSpPr>
            <p:nvPr/>
          </p:nvGrpSpPr>
          <p:grpSpPr bwMode="auto">
            <a:xfrm>
              <a:off x="4749" y="668"/>
              <a:ext cx="581" cy="145"/>
              <a:chOff x="614" y="2568"/>
              <a:chExt cx="725" cy="139"/>
            </a:xfrm>
          </p:grpSpPr>
          <p:sp>
            <p:nvSpPr>
              <p:cNvPr id="14425" name="AutoShape 350"/>
              <p:cNvSpPr>
                <a:spLocks noChangeArrowheads="1"/>
              </p:cNvSpPr>
              <p:nvPr/>
            </p:nvSpPr>
            <p:spPr bwMode="auto">
              <a:xfrm>
                <a:off x="609" y="2570"/>
                <a:ext cx="731"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26" name="AutoShape 351"/>
              <p:cNvSpPr>
                <a:spLocks noChangeArrowheads="1"/>
              </p:cNvSpPr>
              <p:nvPr/>
            </p:nvSpPr>
            <p:spPr bwMode="auto">
              <a:xfrm>
                <a:off x="621" y="2587"/>
                <a:ext cx="70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4401" name="Rectangle 352"/>
            <p:cNvSpPr>
              <a:spLocks noChangeArrowheads="1"/>
            </p:cNvSpPr>
            <p:nvPr/>
          </p:nvSpPr>
          <p:spPr bwMode="auto">
            <a:xfrm>
              <a:off x="4228" y="1015"/>
              <a:ext cx="595" cy="52"/>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4402" name="Group 353"/>
            <p:cNvGrpSpPr>
              <a:grpSpLocks/>
            </p:cNvGrpSpPr>
            <p:nvPr/>
          </p:nvGrpSpPr>
          <p:grpSpPr bwMode="auto">
            <a:xfrm>
              <a:off x="4747" y="994"/>
              <a:ext cx="581" cy="134"/>
              <a:chOff x="614" y="2568"/>
              <a:chExt cx="725" cy="139"/>
            </a:xfrm>
          </p:grpSpPr>
          <p:sp>
            <p:nvSpPr>
              <p:cNvPr id="14423" name="AutoShape 354"/>
              <p:cNvSpPr>
                <a:spLocks noChangeArrowheads="1"/>
              </p:cNvSpPr>
              <p:nvPr/>
            </p:nvSpPr>
            <p:spPr bwMode="auto">
              <a:xfrm>
                <a:off x="612" y="2572"/>
                <a:ext cx="731"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24" name="AutoShape 355"/>
              <p:cNvSpPr>
                <a:spLocks noChangeArrowheads="1"/>
              </p:cNvSpPr>
              <p:nvPr/>
            </p:nvSpPr>
            <p:spPr bwMode="auto">
              <a:xfrm>
                <a:off x="624" y="2590"/>
                <a:ext cx="706" cy="9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4403" name="Rectangle 356"/>
            <p:cNvSpPr>
              <a:spLocks noChangeArrowheads="1"/>
            </p:cNvSpPr>
            <p:nvPr/>
          </p:nvSpPr>
          <p:spPr bwMode="auto">
            <a:xfrm>
              <a:off x="4218" y="1360"/>
              <a:ext cx="595" cy="43"/>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04" name="Rectangle 357"/>
            <p:cNvSpPr>
              <a:spLocks noChangeArrowheads="1"/>
            </p:cNvSpPr>
            <p:nvPr/>
          </p:nvSpPr>
          <p:spPr bwMode="auto">
            <a:xfrm>
              <a:off x="4228" y="1653"/>
              <a:ext cx="595" cy="52"/>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nvGrpSpPr>
            <p:cNvPr id="14405" name="Group 358"/>
            <p:cNvGrpSpPr>
              <a:grpSpLocks/>
            </p:cNvGrpSpPr>
            <p:nvPr/>
          </p:nvGrpSpPr>
          <p:grpSpPr bwMode="auto">
            <a:xfrm>
              <a:off x="4735" y="1627"/>
              <a:ext cx="582" cy="151"/>
              <a:chOff x="614" y="2568"/>
              <a:chExt cx="725" cy="139"/>
            </a:xfrm>
          </p:grpSpPr>
          <p:sp>
            <p:nvSpPr>
              <p:cNvPr id="14421" name="AutoShape 359"/>
              <p:cNvSpPr>
                <a:spLocks noChangeArrowheads="1"/>
              </p:cNvSpPr>
              <p:nvPr/>
            </p:nvSpPr>
            <p:spPr bwMode="auto">
              <a:xfrm>
                <a:off x="614" y="2568"/>
                <a:ext cx="730" cy="15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22" name="AutoShape 360"/>
              <p:cNvSpPr>
                <a:spLocks noChangeArrowheads="1"/>
              </p:cNvSpPr>
              <p:nvPr/>
            </p:nvSpPr>
            <p:spPr bwMode="auto">
              <a:xfrm>
                <a:off x="627" y="2584"/>
                <a:ext cx="70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4406" name="Freeform 361"/>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407" name="Group 362"/>
            <p:cNvGrpSpPr>
              <a:grpSpLocks/>
            </p:cNvGrpSpPr>
            <p:nvPr/>
          </p:nvGrpSpPr>
          <p:grpSpPr bwMode="auto">
            <a:xfrm>
              <a:off x="4739" y="1327"/>
              <a:ext cx="582" cy="139"/>
              <a:chOff x="614" y="2568"/>
              <a:chExt cx="725" cy="139"/>
            </a:xfrm>
          </p:grpSpPr>
          <p:sp>
            <p:nvSpPr>
              <p:cNvPr id="14419" name="AutoShape 363"/>
              <p:cNvSpPr>
                <a:spLocks noChangeArrowheads="1"/>
              </p:cNvSpPr>
              <p:nvPr/>
            </p:nvSpPr>
            <p:spPr bwMode="auto">
              <a:xfrm>
                <a:off x="609" y="2566"/>
                <a:ext cx="730"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20" name="AutoShape 364"/>
              <p:cNvSpPr>
                <a:spLocks noChangeArrowheads="1"/>
              </p:cNvSpPr>
              <p:nvPr/>
            </p:nvSpPr>
            <p:spPr bwMode="auto">
              <a:xfrm>
                <a:off x="622" y="2584"/>
                <a:ext cx="705"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sp>
          <p:nvSpPr>
            <p:cNvPr id="14408" name="Rectangle 365"/>
            <p:cNvSpPr>
              <a:spLocks noChangeArrowheads="1"/>
            </p:cNvSpPr>
            <p:nvPr/>
          </p:nvSpPr>
          <p:spPr bwMode="auto">
            <a:xfrm>
              <a:off x="5253" y="429"/>
              <a:ext cx="68" cy="2293"/>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09" name="Freeform 366"/>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10" name="Freeform 367"/>
            <p:cNvSpPr>
              <a:spLocks/>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11" name="Oval 368"/>
            <p:cNvSpPr>
              <a:spLocks noChangeArrowheads="1"/>
            </p:cNvSpPr>
            <p:nvPr/>
          </p:nvSpPr>
          <p:spPr bwMode="auto">
            <a:xfrm>
              <a:off x="5516" y="2610"/>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12" name="Freeform 369"/>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13" name="AutoShape 370"/>
            <p:cNvSpPr>
              <a:spLocks noChangeArrowheads="1"/>
            </p:cNvSpPr>
            <p:nvPr/>
          </p:nvSpPr>
          <p:spPr bwMode="auto">
            <a:xfrm>
              <a:off x="4140" y="2678"/>
              <a:ext cx="1201" cy="147"/>
            </a:xfrm>
            <a:prstGeom prst="roundRect">
              <a:avLst>
                <a:gd name="adj" fmla="val 50000"/>
              </a:avLst>
            </a:prstGeom>
            <a:solidFill>
              <a:srgbClr val="DDDDDD"/>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14" name="AutoShape 371"/>
            <p:cNvSpPr>
              <a:spLocks noChangeArrowheads="1"/>
            </p:cNvSpPr>
            <p:nvPr/>
          </p:nvSpPr>
          <p:spPr bwMode="auto">
            <a:xfrm>
              <a:off x="4208" y="2713"/>
              <a:ext cx="1064"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15" name="Oval 372"/>
            <p:cNvSpPr>
              <a:spLocks noChangeArrowheads="1"/>
            </p:cNvSpPr>
            <p:nvPr/>
          </p:nvSpPr>
          <p:spPr bwMode="auto">
            <a:xfrm>
              <a:off x="4306" y="2385"/>
              <a:ext cx="156"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16" name="Oval 373"/>
            <p:cNvSpPr>
              <a:spLocks noChangeArrowheads="1"/>
            </p:cNvSpPr>
            <p:nvPr/>
          </p:nvSpPr>
          <p:spPr bwMode="auto">
            <a:xfrm>
              <a:off x="4482" y="2385"/>
              <a:ext cx="166" cy="138"/>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0000"/>
                </a:solidFill>
                <a:ea typeface="MS PGothic" panose="020B0600070205080204" pitchFamily="34" charset="-128"/>
                <a:cs typeface="Arial" panose="020B0604020202020204" pitchFamily="34" charset="0"/>
              </a:endParaRPr>
            </a:p>
          </p:txBody>
        </p:sp>
        <p:sp>
          <p:nvSpPr>
            <p:cNvPr id="14417" name="Oval 374"/>
            <p:cNvSpPr>
              <a:spLocks noChangeArrowheads="1"/>
            </p:cNvSpPr>
            <p:nvPr/>
          </p:nvSpPr>
          <p:spPr bwMode="auto">
            <a:xfrm>
              <a:off x="4657" y="2377"/>
              <a:ext cx="166" cy="147"/>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sp>
          <p:nvSpPr>
            <p:cNvPr id="14418" name="Rectangle 375"/>
            <p:cNvSpPr>
              <a:spLocks noChangeArrowheads="1"/>
            </p:cNvSpPr>
            <p:nvPr/>
          </p:nvSpPr>
          <p:spPr bwMode="auto">
            <a:xfrm>
              <a:off x="5057" y="1834"/>
              <a:ext cx="88" cy="758"/>
            </a:xfrm>
            <a:prstGeom prst="rect">
              <a:avLst/>
            </a:prstGeom>
            <a:solidFill>
              <a:srgbClr val="292929"/>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a:latin typeface="Tahoma" panose="020B0604030504040204" pitchFamily="34" charset="0"/>
                <a:ea typeface="MS PGothic" panose="020B0600070205080204" pitchFamily="34" charset="-128"/>
              </a:endParaRPr>
            </a:p>
          </p:txBody>
        </p:sp>
      </p:grpSp>
      <p:grpSp>
        <p:nvGrpSpPr>
          <p:cNvPr id="14392" name="Group 377"/>
          <p:cNvGrpSpPr>
            <a:grpSpLocks/>
          </p:cNvGrpSpPr>
          <p:nvPr/>
        </p:nvGrpSpPr>
        <p:grpSpPr bwMode="auto">
          <a:xfrm>
            <a:off x="661988" y="5605463"/>
            <a:ext cx="525462" cy="434975"/>
            <a:chOff x="-44" y="1473"/>
            <a:chExt cx="981" cy="1105"/>
          </a:xfrm>
        </p:grpSpPr>
        <p:pic>
          <p:nvPicPr>
            <p:cNvPr id="14393" name="Picture 378"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94" name="Freeform 379"/>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5569"/>
                                        </p:tgtEl>
                                        <p:attrNameLst>
                                          <p:attrName>style.visibility</p:attrName>
                                        </p:attrNameLst>
                                      </p:cBhvr>
                                      <p:to>
                                        <p:strVal val="visible"/>
                                      </p:to>
                                    </p:set>
                                    <p:animEffect transition="in" filter="dissolve">
                                      <p:cBhvr>
                                        <p:cTn id="7" dur="500"/>
                                        <p:tgtEl>
                                          <p:spTgt spid="355569"/>
                                        </p:tgtEl>
                                      </p:cBhvr>
                                    </p:animEffect>
                                  </p:childTnLst>
                                </p:cTn>
                              </p:par>
                            </p:childTnLst>
                          </p:cTn>
                        </p:par>
                        <p:par>
                          <p:cTn id="8" fill="hold" nodeType="afterGroup">
                            <p:stCondLst>
                              <p:cond delay="500"/>
                            </p:stCondLst>
                            <p:childTnLst>
                              <p:par>
                                <p:cTn id="9" presetID="42" presetClass="path" presetSubtype="0" accel="50000" decel="50000" fill="hold" grpId="1" nodeType="afterEffect">
                                  <p:stCondLst>
                                    <p:cond delay="0"/>
                                  </p:stCondLst>
                                  <p:childTnLst>
                                    <p:animMotion origin="layout" path="M -0.00017 0.00255 L -5.55556E-7 0.03542 " pathEditMode="relative" rAng="0" ptsTypes="AA">
                                      <p:cBhvr>
                                        <p:cTn id="10" dur="2000" fill="hold"/>
                                        <p:tgtEl>
                                          <p:spTgt spid="355569"/>
                                        </p:tgtEl>
                                        <p:attrNameLst>
                                          <p:attrName>ppt_x</p:attrName>
                                          <p:attrName>ppt_y</p:attrName>
                                        </p:attrNameLst>
                                      </p:cBhvr>
                                      <p:rCtr x="0" y="1644"/>
                                    </p:animMotion>
                                  </p:childTnLst>
                                </p:cTn>
                              </p:par>
                            </p:childTnLst>
                          </p:cTn>
                        </p:par>
                        <p:par>
                          <p:cTn id="11" fill="hold" nodeType="afterGroup">
                            <p:stCondLst>
                              <p:cond delay="2500"/>
                            </p:stCondLst>
                            <p:childTnLst>
                              <p:par>
                                <p:cTn id="12" presetID="9" presetClass="entr" presetSubtype="0" fill="hold" grpId="0" nodeType="afterEffect">
                                  <p:stCondLst>
                                    <p:cond delay="0"/>
                                  </p:stCondLst>
                                  <p:childTnLst>
                                    <p:set>
                                      <p:cBhvr>
                                        <p:cTn id="13" dur="1" fill="hold">
                                          <p:stCondLst>
                                            <p:cond delay="0"/>
                                          </p:stCondLst>
                                        </p:cTn>
                                        <p:tgtEl>
                                          <p:spTgt spid="355570"/>
                                        </p:tgtEl>
                                        <p:attrNameLst>
                                          <p:attrName>style.visibility</p:attrName>
                                        </p:attrNameLst>
                                      </p:cBhvr>
                                      <p:to>
                                        <p:strVal val="visible"/>
                                      </p:to>
                                    </p:set>
                                    <p:animEffect transition="in" filter="dissolve">
                                      <p:cBhvr>
                                        <p:cTn id="14" dur="500"/>
                                        <p:tgtEl>
                                          <p:spTgt spid="355570"/>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355571"/>
                                        </p:tgtEl>
                                        <p:attrNameLst>
                                          <p:attrName>style.visibility</p:attrName>
                                        </p:attrNameLst>
                                      </p:cBhvr>
                                      <p:to>
                                        <p:strVal val="visible"/>
                                      </p:to>
                                    </p:set>
                                    <p:animEffect transition="in" filter="dissolve">
                                      <p:cBhvr>
                                        <p:cTn id="17" dur="500"/>
                                        <p:tgtEl>
                                          <p:spTgt spid="355571"/>
                                        </p:tgtEl>
                                      </p:cBhvr>
                                    </p:animEffect>
                                  </p:childTnLst>
                                </p:cTn>
                              </p:par>
                            </p:childTnLst>
                          </p:cTn>
                        </p:par>
                        <p:par>
                          <p:cTn id="18" fill="hold" nodeType="afterGroup">
                            <p:stCondLst>
                              <p:cond delay="3000"/>
                            </p:stCondLst>
                            <p:childTnLst>
                              <p:par>
                                <p:cTn id="19" presetID="0" presetClass="path" presetSubtype="0" accel="50000" decel="50000" fill="hold" grpId="2" nodeType="afterEffect">
                                  <p:stCondLst>
                                    <p:cond delay="0"/>
                                  </p:stCondLst>
                                  <p:childTnLst>
                                    <p:animMotion origin="layout" path="M -1.94444E-6 0.03542 L 0.0007 0.17802 L 0.08681 0.17894 L 0.04723 0.24191 L 0.19584 0.24191 " pathEditMode="relative" ptsTypes="AAAAA">
                                      <p:cBhvr>
                                        <p:cTn id="20" dur="2000" fill="hold"/>
                                        <p:tgtEl>
                                          <p:spTgt spid="355569"/>
                                        </p:tgtEl>
                                        <p:attrNameLst>
                                          <p:attrName>ppt_x</p:attrName>
                                          <p:attrName>ppt_y</p:attrName>
                                        </p:attrNameLst>
                                      </p:cBhvr>
                                    </p:animMotion>
                                  </p:childTnLst>
                                </p:cTn>
                              </p:par>
                              <p:par>
                                <p:cTn id="21" presetID="9" presetClass="exit" presetSubtype="0" fill="hold" grpId="1" nodeType="withEffect">
                                  <p:stCondLst>
                                    <p:cond delay="0"/>
                                  </p:stCondLst>
                                  <p:childTnLst>
                                    <p:animEffect transition="out" filter="dissolve">
                                      <p:cBhvr>
                                        <p:cTn id="22" dur="500"/>
                                        <p:tgtEl>
                                          <p:spTgt spid="355571"/>
                                        </p:tgtEl>
                                      </p:cBhvr>
                                    </p:animEffect>
                                    <p:set>
                                      <p:cBhvr>
                                        <p:cTn id="23" dur="1" fill="hold">
                                          <p:stCondLst>
                                            <p:cond delay="499"/>
                                          </p:stCondLst>
                                        </p:cTn>
                                        <p:tgtEl>
                                          <p:spTgt spid="355571"/>
                                        </p:tgtEl>
                                        <p:attrNameLst>
                                          <p:attrName>style.visibility</p:attrName>
                                        </p:attrNameLst>
                                      </p:cBhvr>
                                      <p:to>
                                        <p:strVal val="hidden"/>
                                      </p:to>
                                    </p:set>
                                  </p:childTnLst>
                                </p:cTn>
                              </p:par>
                            </p:childTnLst>
                          </p:cTn>
                        </p:par>
                        <p:par>
                          <p:cTn id="24" fill="hold" nodeType="afterGroup">
                            <p:stCondLst>
                              <p:cond delay="5000"/>
                            </p:stCondLst>
                            <p:childTnLst>
                              <p:par>
                                <p:cTn id="25" presetID="9" presetClass="entr" presetSubtype="0" fill="hold" grpId="0" nodeType="afterEffect">
                                  <p:stCondLst>
                                    <p:cond delay="0"/>
                                  </p:stCondLst>
                                  <p:childTnLst>
                                    <p:set>
                                      <p:cBhvr>
                                        <p:cTn id="26" dur="1" fill="hold">
                                          <p:stCondLst>
                                            <p:cond delay="0"/>
                                          </p:stCondLst>
                                        </p:cTn>
                                        <p:tgtEl>
                                          <p:spTgt spid="355587"/>
                                        </p:tgtEl>
                                        <p:attrNameLst>
                                          <p:attrName>style.visibility</p:attrName>
                                        </p:attrNameLst>
                                      </p:cBhvr>
                                      <p:to>
                                        <p:strVal val="visible"/>
                                      </p:to>
                                    </p:set>
                                    <p:animEffect transition="in" filter="dissolve">
                                      <p:cBhvr>
                                        <p:cTn id="27" dur="500"/>
                                        <p:tgtEl>
                                          <p:spTgt spid="355587"/>
                                        </p:tgtEl>
                                      </p:cBhvr>
                                    </p:animEffect>
                                  </p:childTnLst>
                                </p:cTn>
                              </p:par>
                            </p:childTnLst>
                          </p:cTn>
                        </p:par>
                        <p:par>
                          <p:cTn id="28" fill="hold" nodeType="afterGroup">
                            <p:stCondLst>
                              <p:cond delay="5500"/>
                            </p:stCondLst>
                            <p:childTnLst>
                              <p:par>
                                <p:cTn id="29" presetID="0" presetClass="path" presetSubtype="0" accel="50000" decel="50000" fill="hold" grpId="3" nodeType="afterEffect">
                                  <p:stCondLst>
                                    <p:cond delay="0"/>
                                  </p:stCondLst>
                                  <p:childTnLst>
                                    <p:animMotion origin="layout" path="M 0.19583 0.2419 L 0.23889 0.24214 " pathEditMode="relative" ptsTypes="AA">
                                      <p:cBhvr>
                                        <p:cTn id="30" dur="3000" fill="hold"/>
                                        <p:tgtEl>
                                          <p:spTgt spid="355569"/>
                                        </p:tgtEl>
                                        <p:attrNameLst>
                                          <p:attrName>ppt_x</p:attrName>
                                          <p:attrName>ppt_y</p:attrName>
                                        </p:attrNameLst>
                                      </p:cBhvr>
                                    </p:animMotion>
                                  </p:childTnLst>
                                </p:cTn>
                              </p:par>
                            </p:childTnLst>
                          </p:cTn>
                        </p:par>
                        <p:par>
                          <p:cTn id="31" fill="hold" nodeType="afterGroup">
                            <p:stCondLst>
                              <p:cond delay="8500"/>
                            </p:stCondLst>
                            <p:childTnLst>
                              <p:par>
                                <p:cTn id="32" presetID="9" presetClass="exit" presetSubtype="0" fill="hold" grpId="1" nodeType="afterEffect">
                                  <p:stCondLst>
                                    <p:cond delay="0"/>
                                  </p:stCondLst>
                                  <p:childTnLst>
                                    <p:animEffect transition="out" filter="dissolve">
                                      <p:cBhvr>
                                        <p:cTn id="33" dur="500"/>
                                        <p:tgtEl>
                                          <p:spTgt spid="355587"/>
                                        </p:tgtEl>
                                      </p:cBhvr>
                                    </p:animEffect>
                                    <p:set>
                                      <p:cBhvr>
                                        <p:cTn id="34" dur="1" fill="hold">
                                          <p:stCondLst>
                                            <p:cond delay="499"/>
                                          </p:stCondLst>
                                        </p:cTn>
                                        <p:tgtEl>
                                          <p:spTgt spid="355587"/>
                                        </p:tgtEl>
                                        <p:attrNameLst>
                                          <p:attrName>style.visibility</p:attrName>
                                        </p:attrNameLst>
                                      </p:cBhvr>
                                      <p:to>
                                        <p:strVal val="hidden"/>
                                      </p:to>
                                    </p:set>
                                  </p:childTnLst>
                                </p:cTn>
                              </p:par>
                            </p:childTnLst>
                          </p:cTn>
                        </p:par>
                        <p:par>
                          <p:cTn id="35" fill="hold" nodeType="afterGroup">
                            <p:stCondLst>
                              <p:cond delay="9000"/>
                            </p:stCondLst>
                            <p:childTnLst>
                              <p:par>
                                <p:cTn id="36" presetID="0" presetClass="path" presetSubtype="0" accel="50000" decel="50000" fill="hold" grpId="4" nodeType="afterEffect">
                                  <p:stCondLst>
                                    <p:cond delay="0"/>
                                  </p:stCondLst>
                                  <p:childTnLst>
                                    <p:animMotion origin="layout" path="M 0.23888 0.24213 L 0.30624 0.24213 L 0.37083 0.15324 L 0.46041 0.15324 L 0.45902 0.01343 " pathEditMode="relative" ptsTypes="AAAAA">
                                      <p:cBhvr>
                                        <p:cTn id="37" dur="2000" fill="hold"/>
                                        <p:tgtEl>
                                          <p:spTgt spid="355569"/>
                                        </p:tgtEl>
                                        <p:attrNameLst>
                                          <p:attrName>ppt_x</p:attrName>
                                          <p:attrName>ppt_y</p:attrName>
                                        </p:attrNameLst>
                                      </p:cBhvr>
                                    </p:animMotion>
                                  </p:childTnLst>
                                </p:cTn>
                              </p:par>
                            </p:childTnLst>
                          </p:cTn>
                        </p:par>
                        <p:par>
                          <p:cTn id="38" fill="hold" nodeType="afterGroup">
                            <p:stCondLst>
                              <p:cond delay="11000"/>
                            </p:stCondLst>
                            <p:childTnLst>
                              <p:par>
                                <p:cTn id="39" presetID="9" presetClass="exit" presetSubtype="0" fill="hold" grpId="5" nodeType="afterEffect">
                                  <p:stCondLst>
                                    <p:cond delay="0"/>
                                  </p:stCondLst>
                                  <p:childTnLst>
                                    <p:animEffect transition="out" filter="dissolve">
                                      <p:cBhvr>
                                        <p:cTn id="40" dur="500"/>
                                        <p:tgtEl>
                                          <p:spTgt spid="355569"/>
                                        </p:tgtEl>
                                      </p:cBhvr>
                                    </p:animEffect>
                                    <p:set>
                                      <p:cBhvr>
                                        <p:cTn id="41" dur="1" fill="hold">
                                          <p:stCondLst>
                                            <p:cond delay="499"/>
                                          </p:stCondLst>
                                        </p:cTn>
                                        <p:tgtEl>
                                          <p:spTgt spid="355569"/>
                                        </p:tgtEl>
                                        <p:attrNameLst>
                                          <p:attrName>style.visibility</p:attrName>
                                        </p:attrNameLst>
                                      </p:cBhvr>
                                      <p:to>
                                        <p:strVal val="hidden"/>
                                      </p:to>
                                    </p:set>
                                  </p:childTnLst>
                                </p:cTn>
                              </p:par>
                              <p:par>
                                <p:cTn id="42" presetID="9" presetClass="exit" presetSubtype="0" fill="hold" grpId="1" nodeType="withEffect">
                                  <p:stCondLst>
                                    <p:cond delay="0"/>
                                  </p:stCondLst>
                                  <p:childTnLst>
                                    <p:animEffect transition="out" filter="dissolve">
                                      <p:cBhvr>
                                        <p:cTn id="43" dur="500"/>
                                        <p:tgtEl>
                                          <p:spTgt spid="355570"/>
                                        </p:tgtEl>
                                      </p:cBhvr>
                                    </p:animEffect>
                                    <p:set>
                                      <p:cBhvr>
                                        <p:cTn id="44" dur="1" fill="hold">
                                          <p:stCondLst>
                                            <p:cond delay="499"/>
                                          </p:stCondLst>
                                        </p:cTn>
                                        <p:tgtEl>
                                          <p:spTgt spid="355570"/>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569" grpId="0" animBg="1"/>
      <p:bldP spid="355569" grpId="1" animBg="1"/>
      <p:bldP spid="355569" grpId="2" animBg="1"/>
      <p:bldP spid="355569" grpId="3" animBg="1"/>
      <p:bldP spid="355569" grpId="4" animBg="1"/>
      <p:bldP spid="355569" grpId="5" animBg="1"/>
      <p:bldP spid="355570" grpId="0" animBg="1"/>
      <p:bldP spid="355570" grpId="1" animBg="1"/>
      <p:bldP spid="355571" grpId="0"/>
      <p:bldP spid="355571" grpId="1"/>
      <p:bldP spid="355587" grpId="0"/>
      <p:bldP spid="355587" grpId="1"/>
    </p:bldLst>
  </p:timing>
</p:sld>
</file>

<file path=ppt/theme/theme1.xml><?xml version="1.0" encoding="utf-8"?>
<a:theme xmlns:a="http://schemas.openxmlformats.org/drawingml/2006/main" name="hust">
  <a:themeElements>
    <a:clrScheme name="hust-slides">
      <a:dk1>
        <a:srgbClr val="000000"/>
      </a:dk1>
      <a:lt1>
        <a:srgbClr val="FFFFFF"/>
      </a:lt1>
      <a:dk2>
        <a:srgbClr val="4A4A97"/>
      </a:dk2>
      <a:lt2>
        <a:srgbClr val="E5EBFA"/>
      </a:lt2>
      <a:accent1>
        <a:srgbClr val="C00000"/>
      </a:accent1>
      <a:accent2>
        <a:srgbClr val="00843C"/>
      </a:accent2>
      <a:accent3>
        <a:srgbClr val="3261DA"/>
      </a:accent3>
      <a:accent4>
        <a:srgbClr val="FFC000"/>
      </a:accent4>
      <a:accent5>
        <a:srgbClr val="7030A0"/>
      </a:accent5>
      <a:accent6>
        <a:srgbClr val="BFBF00"/>
      </a:accent6>
      <a:hlink>
        <a:srgbClr val="7E9CE8"/>
      </a:hlink>
      <a:folHlink>
        <a:srgbClr val="D8D8EC"/>
      </a:folHlink>
    </a:clrScheme>
    <a:fontScheme name="hust-slides">
      <a:majorFont>
        <a:latin typeface="Calibri"/>
        <a:ea typeface="华文中宋"/>
        <a:cs typeface=""/>
      </a:majorFont>
      <a:minorFont>
        <a:latin typeface="Calibri"/>
        <a:ea typeface="华文中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bwMode="auto">
        <a:noFill/>
        <a:ln w="19050">
          <a:solidFill>
            <a:schemeClr val="tx1"/>
          </a:solidFill>
          <a:round/>
          <a:headEnd/>
          <a:tailEnd/>
        </a:ln>
      </a:spPr>
      <a:bodyPr/>
      <a:lstStyle/>
    </a:lnDef>
  </a:objectDefaults>
  <a:extraClrSchemeLst>
    <a:extraClrScheme>
      <a:clrScheme name="hust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hust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hust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hust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hust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hust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hust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hust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hust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hust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6529</TotalTime>
  <Words>5492</Words>
  <Application>Microsoft Office PowerPoint</Application>
  <PresentationFormat>全屏显示(4:3)</PresentationFormat>
  <Paragraphs>907</Paragraphs>
  <Slides>66</Slides>
  <Notes>19</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0</vt:i4>
      </vt:variant>
      <vt:variant>
        <vt:lpstr>幻灯片标题</vt:lpstr>
      </vt:variant>
      <vt:variant>
        <vt:i4>66</vt:i4>
      </vt:variant>
    </vt:vector>
  </HeadingPairs>
  <TitlesOfParts>
    <vt:vector size="84" baseType="lpstr">
      <vt:lpstr>Lucida Grande</vt:lpstr>
      <vt:lpstr>MS PGothic</vt:lpstr>
      <vt:lpstr>MS PGothic</vt:lpstr>
      <vt:lpstr>华文行楷</vt:lpstr>
      <vt:lpstr>华文楷体</vt:lpstr>
      <vt:lpstr>华文隶书</vt:lpstr>
      <vt:lpstr>华文中宋</vt:lpstr>
      <vt:lpstr>宋体</vt:lpstr>
      <vt:lpstr>Arial</vt:lpstr>
      <vt:lpstr>Calibri</vt:lpstr>
      <vt:lpstr>Comic Sans MS</vt:lpstr>
      <vt:lpstr>Gill Sans MT</vt:lpstr>
      <vt:lpstr>Symbol</vt:lpstr>
      <vt:lpstr>Tahoma</vt:lpstr>
      <vt:lpstr>Times New Roman</vt:lpstr>
      <vt:lpstr>Wingdings</vt:lpstr>
      <vt:lpstr>Wingdings 3</vt:lpstr>
      <vt:lpstr>hust</vt:lpstr>
      <vt:lpstr> 拥塞控制与资源分配</vt:lpstr>
      <vt:lpstr>学习目标</vt:lpstr>
      <vt:lpstr>提纲</vt:lpstr>
      <vt:lpstr>TCP可靠传输面临的新挑战</vt:lpstr>
      <vt:lpstr>拥塞</vt:lpstr>
      <vt:lpstr>congestion control</vt:lpstr>
      <vt:lpstr>Causes/costs of congestion: scenario 1 </vt:lpstr>
      <vt:lpstr>Causes/costs of congestion: scenario 2 </vt:lpstr>
      <vt:lpstr>Causes/costs of congestion: scenario 2 </vt:lpstr>
      <vt:lpstr>Causes/costs of congestion: scenario 2 </vt:lpstr>
      <vt:lpstr>Causes/costs of congestion: scenario 2 </vt:lpstr>
      <vt:lpstr>Causes/costs of congestion: scenario 2 </vt:lpstr>
      <vt:lpstr>Causes/costs of congestion: scenario 2 </vt:lpstr>
      <vt:lpstr>Causes/costs of congestion: scenario 3 </vt:lpstr>
      <vt:lpstr>Causes/costs of congestion: scenario 3 </vt:lpstr>
      <vt:lpstr>拥塞控制和资源分配</vt:lpstr>
      <vt:lpstr>拥塞控制和资源分配</vt:lpstr>
      <vt:lpstr>PowerPoint 演示文稿</vt:lpstr>
      <vt:lpstr>提纲</vt:lpstr>
      <vt:lpstr>网络模型</vt:lpstr>
      <vt:lpstr>资源分配机制的分类</vt:lpstr>
      <vt:lpstr>资源分配性能评估指标</vt:lpstr>
      <vt:lpstr>资源分配性能评估指标</vt:lpstr>
      <vt:lpstr>资源分配性能评估指标</vt:lpstr>
      <vt:lpstr>资源分配性能评估指标</vt:lpstr>
      <vt:lpstr>资源分配性能评估指标</vt:lpstr>
      <vt:lpstr>拥塞控制的实现</vt:lpstr>
      <vt:lpstr>拥塞控制方法分类</vt:lpstr>
      <vt:lpstr>第6章 拥塞控制及资源分配</vt:lpstr>
      <vt:lpstr>提纲</vt:lpstr>
      <vt:lpstr>网络负载和拥塞</vt:lpstr>
      <vt:lpstr>拥塞控制和避免</vt:lpstr>
      <vt:lpstr>TCP 拥塞控制</vt:lpstr>
      <vt:lpstr>TCP拥塞窗口</vt:lpstr>
      <vt:lpstr>接收窗口 vs 拥塞窗口</vt:lpstr>
      <vt:lpstr>累次增加/成倍减少(AIMD)</vt:lpstr>
      <vt:lpstr>新的数据流如何启动?</vt:lpstr>
      <vt:lpstr>慢启动</vt:lpstr>
      <vt:lpstr>慢启动与TCP锯齿</vt:lpstr>
      <vt:lpstr>累次增加 vs 慢启动</vt:lpstr>
      <vt:lpstr>TCP的两种丢包</vt:lpstr>
      <vt:lpstr>快速重传与快速恢复</vt:lpstr>
      <vt:lpstr>快速重传</vt:lpstr>
      <vt:lpstr>快速恢复</vt:lpstr>
      <vt:lpstr>TCP拥塞控制示例</vt:lpstr>
      <vt:lpstr>TCP的发展</vt:lpstr>
      <vt:lpstr>TCP的发展</vt:lpstr>
      <vt:lpstr>TCP Reno及扩展</vt:lpstr>
      <vt:lpstr>TCP公平性</vt:lpstr>
      <vt:lpstr>为什么TCP公平?</vt:lpstr>
      <vt:lpstr>Fairness of AIMD</vt:lpstr>
      <vt:lpstr>讨论：公平性</vt:lpstr>
      <vt:lpstr>提纲</vt:lpstr>
      <vt:lpstr>拥塞控制和避免</vt:lpstr>
      <vt:lpstr>拥塞避免: DECbit</vt:lpstr>
      <vt:lpstr>拥塞避免: RED</vt:lpstr>
      <vt:lpstr>拥塞避免: 基于源</vt:lpstr>
      <vt:lpstr>高速TCP协议变型</vt:lpstr>
      <vt:lpstr>针对无线随机丢包的TCP协议变型</vt:lpstr>
      <vt:lpstr>总结：端到端拥塞控制/避免</vt:lpstr>
      <vt:lpstr>提纲</vt:lpstr>
      <vt:lpstr>拥塞控制</vt:lpstr>
      <vt:lpstr>TCP 设计: 问题及解决方案</vt:lpstr>
      <vt:lpstr>谢谢！</vt:lpstr>
      <vt:lpstr>参考资料</vt:lpstr>
      <vt:lpstr>附录</vt:lpstr>
    </vt:vector>
  </TitlesOfParts>
  <Company>itec.hust.edu.cn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计算机网络：拥塞控制和资源分配</dc:title>
  <dc:creator>Xiaojun Hei</dc:creator>
  <cp:lastModifiedBy>Xiaojun Hei</cp:lastModifiedBy>
  <cp:revision>401</cp:revision>
  <dcterms:created xsi:type="dcterms:W3CDTF">2006-11-19T08:50:12Z</dcterms:created>
  <dcterms:modified xsi:type="dcterms:W3CDTF">2019-09-02T15:37:50Z</dcterms:modified>
</cp:coreProperties>
</file>