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344" r:id="rId2"/>
    <p:sldId id="367" r:id="rId3"/>
    <p:sldId id="403" r:id="rId4"/>
    <p:sldId id="404" r:id="rId5"/>
    <p:sldId id="405" r:id="rId6"/>
    <p:sldId id="406" r:id="rId7"/>
    <p:sldId id="410" r:id="rId8"/>
    <p:sldId id="41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44" r:id="rId17"/>
    <p:sldId id="445" r:id="rId18"/>
    <p:sldId id="446" r:id="rId19"/>
    <p:sldId id="447" r:id="rId20"/>
    <p:sldId id="453" r:id="rId21"/>
    <p:sldId id="448" r:id="rId22"/>
    <p:sldId id="452" r:id="rId23"/>
    <p:sldId id="450" r:id="rId24"/>
    <p:sldId id="456" r:id="rId25"/>
    <p:sldId id="455" r:id="rId26"/>
    <p:sldId id="454" r:id="rId27"/>
    <p:sldId id="449" r:id="rId28"/>
    <p:sldId id="443" r:id="rId29"/>
  </p:sldIdLst>
  <p:sldSz cx="9906000" cy="6858000" type="A4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E1FF"/>
    <a:srgbClr val="FFFFCC"/>
    <a:srgbClr val="CCFF66"/>
    <a:srgbClr val="C5C5FF"/>
    <a:srgbClr val="EDFFC9"/>
    <a:srgbClr val="FF3399"/>
    <a:srgbClr val="DEF1F2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1" autoAdjust="0"/>
    <p:restoredTop sz="95818" autoAdjust="0"/>
  </p:normalViewPr>
  <p:slideViewPr>
    <p:cSldViewPr snapToObjects="1">
      <p:cViewPr varScale="1">
        <p:scale>
          <a:sx n="76" d="100"/>
          <a:sy n="76" d="100"/>
        </p:scale>
        <p:origin x="1110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77FDE01-2A2C-435C-9B2F-9D2C2C5FC7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392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F70015-ABF7-45CF-B70F-162A62649C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047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0"/>
            <a:ext cx="8915400" cy="2686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698875"/>
            <a:ext cx="8915400" cy="25527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317185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7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09367" y="146050"/>
            <a:ext cx="2228850" cy="6121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2817" y="146050"/>
            <a:ext cx="6521450" cy="6121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8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817" y="146051"/>
            <a:ext cx="89154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22817" y="1123950"/>
            <a:ext cx="8915400" cy="51435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9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792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2817" y="1123950"/>
            <a:ext cx="4375150" cy="5143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3067" y="1123950"/>
            <a:ext cx="4375150" cy="5143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4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365126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758" y="1681163"/>
            <a:ext cx="4191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758" y="2505075"/>
            <a:ext cx="41911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77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6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73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180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241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817" y="146051"/>
            <a:ext cx="8915400" cy="7921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7" y="1123950"/>
            <a:ext cx="89154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95300" y="6410326"/>
            <a:ext cx="8915400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Digital Systems	EIC- 0844091	© Luo Jie – slide </a:t>
            </a:r>
            <a:fld id="{DD71215D-FADE-4975-902E-F79E8D1EB1D7}" type="slidenum">
              <a:rPr lang="en-US" altLang="zh-CN" sz="1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0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8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9pPr>
    </p:titleStyle>
    <p:bodyStyle>
      <a:lvl1pPr marL="347663" indent="-347663" algn="l" rtl="0" eaLnBrk="1" fontAlgn="base" hangingPunct="1">
        <a:spcBef>
          <a:spcPct val="40000"/>
        </a:spcBef>
        <a:spcAft>
          <a:spcPct val="0"/>
        </a:spcAft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1" fontAlgn="base" hangingPunct="1">
        <a:spcBef>
          <a:spcPct val="40000"/>
        </a:spcBef>
        <a:spcAft>
          <a:spcPct val="0"/>
        </a:spcAft>
        <a:buFont typeface="Wingdings" panose="05000000000000000000" pitchFamily="2" charset="2"/>
        <a:buChar char="²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588" indent="-231775" algn="l" rtl="0" eaLnBrk="1" fontAlgn="base" hangingPunct="1">
        <a:spcBef>
          <a:spcPct val="4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81138" indent="-222250" algn="l" rtl="0" eaLnBrk="1" fontAlgn="base" hangingPunct="1">
        <a:spcBef>
          <a:spcPct val="4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33363" algn="l" rtl="0" eaLnBrk="1" fontAlgn="base" hangingPunct="1">
        <a:spcBef>
          <a:spcPct val="4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21" Type="http://schemas.openxmlformats.org/officeDocument/2006/relationships/image" Target="../media/image14.png"/><Relationship Id="rId17" Type="http://schemas.openxmlformats.org/officeDocument/2006/relationships/image" Target="../media/image26.png"/><Relationship Id="rId25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image" Target="../media/image25.png"/><Relationship Id="rId20" Type="http://schemas.openxmlformats.org/officeDocument/2006/relationships/image" Target="../media/image13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7.png"/><Relationship Id="rId15" Type="http://schemas.openxmlformats.org/officeDocument/2006/relationships/image" Target="../media/image24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9" Type="http://schemas.openxmlformats.org/officeDocument/2006/relationships/image" Target="../media/image12.png"/><Relationship Id="rId14" Type="http://schemas.openxmlformats.org/officeDocument/2006/relationships/image" Target="../media/image23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7" Type="http://schemas.openxmlformats.org/officeDocument/2006/relationships/image" Target="../media/image35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4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606257"/>
            <a:ext cx="8915400" cy="2801938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en-US" sz="4400" dirty="0" smtClean="0"/>
              <a:t>Introduction to</a:t>
            </a:r>
            <a:br>
              <a:rPr lang="en-US" altLang="en-US" sz="4400" dirty="0" smtClean="0"/>
            </a:br>
            <a:r>
              <a:rPr lang="en-US" altLang="en-US" sz="4400" dirty="0" smtClean="0"/>
              <a:t>Sequential Circuits</a:t>
            </a:r>
            <a:endParaRPr lang="en-US" altLang="en-US" sz="2800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774642"/>
            <a:ext cx="8915400" cy="2476500"/>
          </a:xfrm>
        </p:spPr>
        <p:txBody>
          <a:bodyPr/>
          <a:lstStyle/>
          <a:p>
            <a:r>
              <a:rPr lang="en-US" altLang="en-US" sz="2800" b="1" dirty="0"/>
              <a:t>EIC 0844091</a:t>
            </a:r>
          </a:p>
          <a:p>
            <a:r>
              <a:rPr lang="en-US" altLang="en-US" sz="2800" b="1" dirty="0"/>
              <a:t>Digital Circuit and Logic Design</a:t>
            </a:r>
          </a:p>
          <a:p>
            <a:r>
              <a:rPr lang="en-US" altLang="en-US" dirty="0"/>
              <a:t>Associate Prof. Luo </a:t>
            </a:r>
            <a:r>
              <a:rPr lang="en-US" altLang="en-US" dirty="0" err="1"/>
              <a:t>Jie</a:t>
            </a:r>
            <a:endParaRPr lang="en-US" altLang="en-US" dirty="0"/>
          </a:p>
          <a:p>
            <a:r>
              <a:rPr lang="en-US" altLang="en-US" dirty="0" err="1"/>
              <a:t>Huazhong</a:t>
            </a:r>
            <a:r>
              <a:rPr lang="en-US" altLang="en-US" dirty="0"/>
              <a:t> University of Science &amp; Technology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998729"/>
                <a:ext cx="8915400" cy="2925325"/>
              </a:xfrm>
            </p:spPr>
            <p:txBody>
              <a:bodyPr/>
              <a:lstStyle/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A </a:t>
                </a:r>
                <a:r>
                  <a:rPr lang="en-US" b="1" dirty="0">
                    <a:solidFill>
                      <a:srgbClr val="FF0000"/>
                    </a:solidFill>
                  </a:rPr>
                  <a:t>latch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binary storage </a:t>
                </a:r>
                <a:r>
                  <a:rPr lang="en-US" dirty="0" smtClean="0"/>
                  <a:t>element that can store 0 or 1</a:t>
                </a:r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It is the </a:t>
                </a:r>
                <a:r>
                  <a:rPr lang="en-US" dirty="0"/>
                  <a:t>most basic </a:t>
                </a:r>
                <a:r>
                  <a:rPr lang="en-US" dirty="0" smtClean="0"/>
                  <a:t>memory element</a:t>
                </a:r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An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SR Latch</a:t>
                </a:r>
                <a:r>
                  <a:rPr lang="en-US" dirty="0" smtClean="0"/>
                  <a:t> can be built using two NOR gates</a:t>
                </a:r>
              </a:p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Two inputs: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(Set)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(Reset)</a:t>
                </a:r>
              </a:p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Two outputs: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98729"/>
                <a:ext cx="8915400" cy="2925325"/>
              </a:xfrm>
              <a:blipFill rotWithShape="1">
                <a:blip r:embed="rId2"/>
                <a:stretch>
                  <a:fillRect l="-88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2810" y="3924055"/>
            <a:ext cx="6600560" cy="248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35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Operation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495" y="3519011"/>
                <a:ext cx="9228231" cy="3015334"/>
              </a:xfrm>
            </p:spPr>
            <p:txBody>
              <a:bodyPr/>
              <a:lstStyle/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then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Set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=1,  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ba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then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Reset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are unchanged</a:t>
                </a:r>
              </a:p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The latch stores its outputs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</m:oMath>
                </a14:m>
                <a:r>
                  <a:rPr lang="en-US" dirty="0" smtClean="0"/>
                  <a:t> as long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are </a:t>
                </a:r>
                <a:r>
                  <a:rPr lang="en-US" dirty="0" smtClean="0"/>
                  <a:t>undefined (should never be used)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495" y="3519011"/>
                <a:ext cx="9228231" cy="3015334"/>
              </a:xfrm>
              <a:blipFill rotWithShape="1">
                <a:blip r:embed="rId2"/>
                <a:stretch>
                  <a:fillRect l="-925" r="-198" b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890" y="942975"/>
            <a:ext cx="6600560" cy="248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90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NAND Gates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2489" y="3519011"/>
                <a:ext cx="9226025" cy="3060340"/>
              </a:xfrm>
            </p:spPr>
            <p:txBody>
              <a:bodyPr/>
              <a:lstStyle/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then </a:t>
                </a:r>
                <a:r>
                  <a:rPr lang="en-US" b="1" dirty="0">
                    <a:solidFill>
                      <a:srgbClr val="FF0000"/>
                    </a:solidFill>
                  </a:rPr>
                  <a:t>Set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then </a:t>
                </a:r>
                <a:r>
                  <a:rPr lang="en-US" b="1" dirty="0">
                    <a:solidFill>
                      <a:srgbClr val="FF0000"/>
                    </a:solidFill>
                  </a:rPr>
                  <a:t>Reset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are unchanged (remain the same)</a:t>
                </a:r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The latch stores its outputs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</m:oMath>
                </a14:m>
                <a:r>
                  <a:rPr lang="en-US" dirty="0"/>
                  <a:t> as long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are undefined (should never be used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489" y="3519011"/>
                <a:ext cx="9226025" cy="3060340"/>
              </a:xfrm>
              <a:blipFill rotWithShape="1">
                <a:blip r:embed="rId2"/>
                <a:stretch>
                  <a:fillRect l="-859" r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425" y="818710"/>
            <a:ext cx="6273800" cy="2503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73280" y="1633186"/>
                <a:ext cx="1874872" cy="976934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400" dirty="0" smtClean="0"/>
                  <a:t>Known also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400" dirty="0" smtClean="0"/>
                  <a:t>as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</m:bar>
                    <m:r>
                      <a:rPr lang="en-US" sz="2400" i="1">
                        <a:latin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</m:bar>
                  </m:oMath>
                </a14:m>
                <a:r>
                  <a:rPr lang="en-US" sz="2400" dirty="0"/>
                  <a:t> Latch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80" y="1633186"/>
                <a:ext cx="1874872" cy="976934"/>
              </a:xfrm>
              <a:prstGeom prst="rect">
                <a:avLst/>
              </a:prstGeom>
              <a:blipFill rotWithShape="1">
                <a:blip r:embed="rId4"/>
                <a:stretch>
                  <a:fillRect l="-3859" r="-4180" b="-1219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8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a Clock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92" y="3789040"/>
            <a:ext cx="8915400" cy="2790310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dirty="0" smtClean="0"/>
              <a:t>An additional Clock input signal </a:t>
            </a:r>
            <a:r>
              <a:rPr lang="en-US" b="1" dirty="0" smtClean="0"/>
              <a:t>C</a:t>
            </a:r>
            <a:r>
              <a:rPr lang="en-US" dirty="0" smtClean="0"/>
              <a:t> is used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Clock controls </a:t>
            </a:r>
            <a:r>
              <a:rPr lang="en-US" b="1" dirty="0" smtClean="0">
                <a:solidFill>
                  <a:srgbClr val="FF0000"/>
                </a:solidFill>
              </a:rPr>
              <a:t>when</a:t>
            </a:r>
            <a:r>
              <a:rPr lang="en-US" dirty="0" smtClean="0"/>
              <a:t> the state of the latch can be changed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When </a:t>
            </a:r>
            <a:r>
              <a:rPr lang="en-US" b="1" dirty="0" smtClean="0">
                <a:solidFill>
                  <a:srgbClr val="0000FF"/>
                </a:solidFill>
              </a:rPr>
              <a:t>C=0</a:t>
            </a:r>
            <a:r>
              <a:rPr lang="en-US" dirty="0" smtClean="0"/>
              <a:t>, the S and R inputs have no effect on the latch</a:t>
            </a:r>
          </a:p>
          <a:p>
            <a:pPr marL="357188" indent="0">
              <a:spcBef>
                <a:spcPts val="1500"/>
              </a:spcBef>
              <a:buNone/>
            </a:pPr>
            <a:r>
              <a:rPr lang="en-US" dirty="0" smtClean="0"/>
              <a:t>The latch will remain in the same state, regardless of S and R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When </a:t>
            </a:r>
            <a:r>
              <a:rPr lang="en-US" b="1" dirty="0" smtClean="0">
                <a:solidFill>
                  <a:srgbClr val="FF0000"/>
                </a:solidFill>
              </a:rPr>
              <a:t>C=1</a:t>
            </a:r>
            <a:r>
              <a:rPr lang="en-US" dirty="0" smtClean="0"/>
              <a:t>, then normal SR latch operation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619" y="908718"/>
            <a:ext cx="7380400" cy="26831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12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D-Latch with a Clock Input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2500" y="3474005"/>
                <a:ext cx="9046005" cy="301533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 smtClean="0"/>
                  <a:t>Only one data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 smtClean="0"/>
                  <a:t>An inverter is added: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can never be 11 simultaneously </a:t>
                </a:r>
                <a:r>
                  <a:rPr lang="en-US" dirty="0" smtClean="0">
                    <a:sym typeface="Wingdings" panose="05000000000000000000" pitchFamily="2" charset="2"/>
                  </a:rPr>
                  <a:t> No undefined state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remains the same (No change in state)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</m:bar>
                    <m:r>
                      <a:rPr lang="en-US" i="1" dirty="0" smtClean="0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500" y="3474005"/>
                <a:ext cx="9046005" cy="3015335"/>
              </a:xfrm>
              <a:blipFill rotWithShape="1">
                <a:blip r:embed="rId2"/>
                <a:stretch>
                  <a:fillRect l="-876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362490" y="937328"/>
            <a:ext cx="6119655" cy="2536677"/>
            <a:chOff x="820054" y="928118"/>
            <a:chExt cx="7553326" cy="3130952"/>
          </a:xfrm>
        </p:grpSpPr>
        <p:pic>
          <p:nvPicPr>
            <p:cNvPr id="1026" name="Picture 2" descr="C:\Users\mudawar\Documents\+COE 202\202 Lectures\D-latch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54" y="1120607"/>
              <a:ext cx="7553326" cy="293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3291572" y="928118"/>
              <a:ext cx="356283" cy="2706509"/>
              <a:chOff x="3291572" y="928118"/>
              <a:chExt cx="356283" cy="270650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91572" y="928118"/>
                <a:ext cx="356283" cy="29563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91572" y="3338990"/>
                <a:ext cx="356283" cy="29563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</p:grpSp>
      </p:grpSp>
      <p:pic>
        <p:nvPicPr>
          <p:cNvPr id="1027" name="Picture 3" descr="C:\Users\mudawar\Documents\+COE 202\202 Lectures\D-latch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605" y="1043735"/>
            <a:ext cx="29559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6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Symbols for Latches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3383995"/>
                <a:ext cx="8915400" cy="3015336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spcBef>
                    <a:spcPts val="1000"/>
                  </a:spcBef>
                </a:pPr>
                <a:r>
                  <a:rPr lang="en-US" dirty="0" smtClean="0"/>
                  <a:t>A bubble appears at the complemented output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/>
                          </a:rPr>
                          <m:t>𝑄</m:t>
                        </m:r>
                      </m:e>
                    </m:bar>
                  </m:oMath>
                </a14:m>
                <a:endParaRPr lang="en-US" dirty="0" smtClean="0"/>
              </a:p>
              <a:p>
                <a:pPr marL="357188" indent="0">
                  <a:lnSpc>
                    <a:spcPct val="130000"/>
                  </a:lnSpc>
                  <a:spcBef>
                    <a:spcPts val="1000"/>
                  </a:spcBef>
                  <a:buNone/>
                </a:pPr>
                <a:r>
                  <a:rPr lang="en-US" dirty="0" smtClean="0"/>
                  <a:t>Indicates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</m:bar>
                  </m:oMath>
                </a14:m>
                <a:r>
                  <a:rPr lang="en-US" dirty="0" smtClean="0"/>
                  <a:t> is the complement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30000"/>
                  </a:lnSpc>
                  <a:spcBef>
                    <a:spcPts val="1000"/>
                  </a:spcBef>
                </a:pPr>
                <a:r>
                  <a:rPr lang="en-US" dirty="0" smtClean="0"/>
                  <a:t>A bubble also appears at the inputs of 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</m:ba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</m:bar>
                  </m:oMath>
                </a14:m>
                <a:r>
                  <a:rPr lang="en-US" dirty="0" smtClean="0"/>
                  <a:t> latch</a:t>
                </a:r>
              </a:p>
              <a:p>
                <a:pPr marL="357188" indent="0">
                  <a:lnSpc>
                    <a:spcPct val="130000"/>
                  </a:lnSpc>
                  <a:spcBef>
                    <a:spcPts val="1000"/>
                  </a:spcBef>
                  <a:buNone/>
                </a:pPr>
                <a:r>
                  <a:rPr lang="en-US" dirty="0" smtClean="0"/>
                  <a:t>Indicates that </a:t>
                </a:r>
                <a:r>
                  <a:rPr lang="en-US" b="1" dirty="0" smtClean="0"/>
                  <a:t>logic-0</a:t>
                </a:r>
                <a:r>
                  <a:rPr lang="en-US" dirty="0" smtClean="0"/>
                  <a:t> is used </a:t>
                </a:r>
                <a:r>
                  <a:rPr lang="en-US" dirty="0"/>
                  <a:t>(not logic-1) to </a:t>
                </a:r>
                <a:r>
                  <a:rPr lang="en-US" dirty="0" smtClean="0"/>
                  <a:t>set (or reset) the latch (as in the NAND latch implementation)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3383995"/>
                <a:ext cx="8915400" cy="3015336"/>
              </a:xfrm>
              <a:blipFill rotWithShape="1">
                <a:blip r:embed="rId2"/>
                <a:stretch>
                  <a:fillRect l="-889" r="-957" b="-3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6753202" y="1178750"/>
            <a:ext cx="2880322" cy="1845205"/>
            <a:chOff x="317484" y="1313765"/>
            <a:chExt cx="2880322" cy="1845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17484" y="14469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84" y="1446992"/>
                  <a:ext cx="360041" cy="4572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2203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17484" y="256854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84" y="2568542"/>
                  <a:ext cx="360041" cy="4572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864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632520" y="1689248"/>
              <a:ext cx="2160240" cy="1107894"/>
              <a:chOff x="632520" y="1689248"/>
              <a:chExt cx="2340260" cy="1107894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632520" y="1689248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32520" y="2797142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837765" y="14469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765" y="1446992"/>
                  <a:ext cx="360041" cy="4572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5424" r="-6780" b="-14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37765" y="256854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ba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765" y="2568542"/>
                  <a:ext cx="360041" cy="4572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/>
            <p:cNvSpPr/>
            <p:nvPr/>
          </p:nvSpPr>
          <p:spPr>
            <a:xfrm>
              <a:off x="2252700" y="2699181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037565" y="1313765"/>
                  <a:ext cx="1215135" cy="1845205"/>
                </a:xfrm>
                <a:prstGeom prst="rect">
                  <a:avLst/>
                </a:prstGeom>
                <a:solidFill>
                  <a:srgbClr val="FFE1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a14:m>
                  <a:r>
                    <a:rPr lang="en-US" sz="24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𝐿𝑎𝑡𝑐h</m:t>
                      </m:r>
                    </m:oMath>
                  </a14:m>
                  <a:r>
                    <a:rPr lang="en-US" sz="2400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565" y="1313765"/>
                  <a:ext cx="1215135" cy="184520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362490" y="1178750"/>
            <a:ext cx="2880322" cy="1845205"/>
            <a:chOff x="362490" y="1313765"/>
            <a:chExt cx="2880322" cy="1845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62490" y="14469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90" y="1446992"/>
                  <a:ext cx="360041" cy="4572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1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62490" y="256854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90" y="2568542"/>
                  <a:ext cx="360041" cy="4572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16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/>
            <p:cNvGrpSpPr/>
            <p:nvPr/>
          </p:nvGrpSpPr>
          <p:grpSpPr>
            <a:xfrm>
              <a:off x="677526" y="1689248"/>
              <a:ext cx="2160240" cy="1107894"/>
              <a:chOff x="632520" y="1689248"/>
              <a:chExt cx="2340260" cy="110789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632520" y="1689248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32520" y="2797142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882771" y="14469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771" y="1446992"/>
                  <a:ext cx="360041" cy="4572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119" r="-5085" b="-14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882771" y="256854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ba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771" y="2568542"/>
                  <a:ext cx="360041" cy="45720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297706" y="2699181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082571" y="1313765"/>
                  <a:ext cx="1215135" cy="1845205"/>
                </a:xfrm>
                <a:prstGeom prst="rect">
                  <a:avLst/>
                </a:prstGeom>
                <a:solidFill>
                  <a:srgbClr val="FFE1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</m:oMath>
                  </a14:m>
                  <a:r>
                    <a:rPr lang="en-US" sz="24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𝐿𝑎𝑡𝑐h</m:t>
                      </m:r>
                    </m:oMath>
                  </a14:m>
                  <a:r>
                    <a:rPr lang="en-US" sz="2400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571" y="1313765"/>
                  <a:ext cx="1215135" cy="184520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62490" y="1988840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90" y="1988840"/>
                  <a:ext cx="360041" cy="45720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16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>
              <a:off x="677526" y="2236367"/>
              <a:ext cx="4050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557844" y="1178750"/>
            <a:ext cx="2880324" cy="1845205"/>
            <a:chOff x="3557844" y="1313765"/>
            <a:chExt cx="2880324" cy="1845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557846" y="14469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846" y="1446992"/>
                  <a:ext cx="360041" cy="45720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1355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57846" y="256854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846" y="2568542"/>
                  <a:ext cx="360041" cy="45720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864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oup 63"/>
            <p:cNvGrpSpPr/>
            <p:nvPr/>
          </p:nvGrpSpPr>
          <p:grpSpPr>
            <a:xfrm>
              <a:off x="3872882" y="1689248"/>
              <a:ext cx="2160240" cy="1107894"/>
              <a:chOff x="632520" y="1689248"/>
              <a:chExt cx="2340260" cy="110789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32520" y="1689248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32520" y="2797142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078127" y="14469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7" y="1446992"/>
                  <a:ext cx="360041" cy="4572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7119" r="-5085" b="-14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078127" y="256854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ba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7" y="2568542"/>
                  <a:ext cx="360041" cy="457200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5501013" y="2699181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4277927" y="1313765"/>
                  <a:ext cx="1215135" cy="1845205"/>
                </a:xfrm>
                <a:prstGeom prst="rect">
                  <a:avLst/>
                </a:prstGeom>
                <a:solidFill>
                  <a:srgbClr val="FFE1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ba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bar>
                    </m:oMath>
                  </a14:m>
                  <a:r>
                    <a:rPr lang="en-US" sz="24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𝐿𝑎𝑡𝑐h</m:t>
                      </m:r>
                    </m:oMath>
                  </a14:m>
                  <a:r>
                    <a:rPr lang="en-US" sz="2400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927" y="1313765"/>
                  <a:ext cx="1215135" cy="184520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Oval 80"/>
            <p:cNvSpPr/>
            <p:nvPr/>
          </p:nvSpPr>
          <p:spPr>
            <a:xfrm>
              <a:off x="4089954" y="2700969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089954" y="1583795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872882" y="2235017"/>
              <a:ext cx="4050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557844" y="1988840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844" y="1988840"/>
                  <a:ext cx="360041" cy="457200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864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42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Latches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2490" y="908720"/>
                <a:ext cx="9271030" cy="3221120"/>
              </a:xfrm>
            </p:spPr>
            <p:txBody>
              <a:bodyPr/>
              <a:lstStyle/>
              <a:p>
                <a:pPr>
                  <a:spcBef>
                    <a:spcPts val="2000"/>
                  </a:spcBef>
                </a:pPr>
                <a:r>
                  <a:rPr lang="en-US" dirty="0" smtClean="0"/>
                  <a:t>A latch is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level-sensitive </a:t>
                </a:r>
                <a:r>
                  <a:rPr lang="en-US" dirty="0" smtClean="0"/>
                  <a:t>(sensitive to the level of the clock)</a:t>
                </a:r>
                <a:endParaRPr lang="en-US" b="1" dirty="0" smtClean="0"/>
              </a:p>
              <a:p>
                <a:pPr>
                  <a:spcBef>
                    <a:spcPts val="2000"/>
                  </a:spcBef>
                </a:pPr>
                <a:r>
                  <a:rPr lang="en-US" dirty="0" smtClean="0"/>
                  <a:t>As long as the clock signal is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high</a:t>
                </a:r>
                <a:r>
                  <a:rPr lang="en-US" dirty="0"/>
                  <a:t> </a:t>
                </a:r>
                <a:r>
                  <a:rPr lang="en-US" dirty="0" smtClean="0"/>
                  <a:t>…</a:t>
                </a:r>
              </a:p>
              <a:p>
                <a:pPr marL="357188" indent="0">
                  <a:spcBef>
                    <a:spcPts val="2000"/>
                  </a:spcBef>
                  <a:buNone/>
                </a:pPr>
                <a:r>
                  <a:rPr lang="en-US" dirty="0" smtClean="0"/>
                  <a:t>Any change in the value of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appears in the 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2000"/>
                  </a:spcBef>
                </a:pPr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keeps changing its value during a clock cycle </a:t>
                </a:r>
                <a:r>
                  <a:rPr lang="en-US" sz="2000" dirty="0" smtClean="0"/>
                  <a:t>(</a:t>
                </a:r>
                <a:r>
                  <a:rPr lang="zh-CN" altLang="en-US" sz="2000" dirty="0" smtClean="0"/>
                  <a:t>在</a:t>
                </a:r>
                <a:r>
                  <a:rPr lang="zh-CN" altLang="en-US" sz="2000" dirty="0"/>
                  <a:t>一个时钟周期</a:t>
                </a:r>
                <a:r>
                  <a:rPr lang="zh-CN" altLang="en-US" sz="2000" dirty="0" smtClean="0"/>
                  <a:t>内，输出</a:t>
                </a:r>
                <a:r>
                  <a:rPr lang="zh-CN" altLang="en-US" sz="2000" dirty="0"/>
                  <a:t>𝑄</a:t>
                </a:r>
                <a:r>
                  <a:rPr lang="zh-CN" altLang="en-US" sz="2000" dirty="0" smtClean="0"/>
                  <a:t>不断</a:t>
                </a:r>
                <a:r>
                  <a:rPr lang="zh-CN" altLang="en-US" sz="2000" dirty="0"/>
                  <a:t>改变其值</a:t>
                </a:r>
                <a:r>
                  <a:rPr lang="en-US" sz="2000" dirty="0" smtClean="0"/>
                  <a:t>)</a:t>
                </a:r>
                <a:endParaRPr lang="en-US" dirty="0" smtClean="0"/>
              </a:p>
              <a:p>
                <a:pPr>
                  <a:spcBef>
                    <a:spcPts val="2000"/>
                  </a:spcBef>
                </a:pPr>
                <a:r>
                  <a:rPr lang="en-US" dirty="0" smtClean="0"/>
                  <a:t>Final value of 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is uncertain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490" y="908720"/>
                <a:ext cx="9271030" cy="3221120"/>
              </a:xfrm>
              <a:blipFill rotWithShape="0">
                <a:blip r:embed="rId2"/>
                <a:stretch>
                  <a:fillRect l="-855" t="-1326" b="-5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677525" y="4282135"/>
            <a:ext cx="3465385" cy="189217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Due to this uncertainty, latches </a:t>
            </a:r>
            <a:r>
              <a:rPr lang="en-US" sz="2400" dirty="0" smtClean="0"/>
              <a:t>are not used as memory </a:t>
            </a:r>
            <a:r>
              <a:rPr lang="en-US" sz="2400" dirty="0"/>
              <a:t>elements in </a:t>
            </a:r>
            <a:r>
              <a:rPr lang="en-US" sz="2400" dirty="0" smtClean="0"/>
              <a:t>synchronous circuits</a:t>
            </a:r>
            <a:endParaRPr lang="en-US" sz="24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4592960" y="4182386"/>
            <a:ext cx="5040560" cy="2171939"/>
            <a:chOff x="4592960" y="4182386"/>
            <a:chExt cx="5040560" cy="2171939"/>
          </a:xfrm>
        </p:grpSpPr>
        <p:sp>
          <p:nvSpPr>
            <p:cNvPr id="67" name="Freeform 66"/>
            <p:cNvSpPr/>
            <p:nvPr/>
          </p:nvSpPr>
          <p:spPr>
            <a:xfrm>
              <a:off x="5788550" y="4182386"/>
              <a:ext cx="2918128" cy="699715"/>
            </a:xfrm>
            <a:custGeom>
              <a:avLst/>
              <a:gdLst>
                <a:gd name="connsiteX0" fmla="*/ 2918128 w 2918128"/>
                <a:gd name="connsiteY0" fmla="*/ 699715 h 699715"/>
                <a:gd name="connsiteX1" fmla="*/ 2918128 w 2918128"/>
                <a:gd name="connsiteY1" fmla="*/ 0 h 699715"/>
                <a:gd name="connsiteX2" fmla="*/ 0 w 2918128"/>
                <a:gd name="connsiteY2" fmla="*/ 0 h 699715"/>
                <a:gd name="connsiteX3" fmla="*/ 0 w 2918128"/>
                <a:gd name="connsiteY3" fmla="*/ 564543 h 699715"/>
                <a:gd name="connsiteX4" fmla="*/ 445273 w 2918128"/>
                <a:gd name="connsiteY4" fmla="*/ 564543 h 69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128" h="699715">
                  <a:moveTo>
                    <a:pt x="2918128" y="699715"/>
                  </a:moveTo>
                  <a:lnTo>
                    <a:pt x="2918128" y="0"/>
                  </a:lnTo>
                  <a:lnTo>
                    <a:pt x="0" y="0"/>
                  </a:lnTo>
                  <a:lnTo>
                    <a:pt x="0" y="564543"/>
                  </a:lnTo>
                  <a:lnTo>
                    <a:pt x="445273" y="56454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5538065" y="5016976"/>
              <a:ext cx="65963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708194" y="4419110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194" y="4419110"/>
                  <a:ext cx="360041" cy="4572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033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73179" y="5544235"/>
                  <a:ext cx="54006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𝐶𝑙𝑘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179" y="5544235"/>
                  <a:ext cx="540061" cy="4572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978" r="-5618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6647290" y="4884603"/>
              <a:ext cx="253618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528176" y="5992497"/>
              <a:ext cx="265529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273479" y="4642347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479" y="4642347"/>
                  <a:ext cx="360041" cy="4572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424" r="-6780" b="-14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273479" y="5763897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ba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479" y="5763897"/>
                  <a:ext cx="360041" cy="4572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8328376" y="5894536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13241" y="4509120"/>
                  <a:ext cx="1215135" cy="1845205"/>
                </a:xfrm>
                <a:prstGeom prst="rect">
                  <a:avLst/>
                </a:prstGeom>
                <a:solidFill>
                  <a:srgbClr val="FFE1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a14:m>
                  <a:r>
                    <a:rPr lang="en-US" sz="24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𝐿𝑎𝑡𝑐h</m:t>
                      </m:r>
                    </m:oMath>
                  </a14:m>
                  <a:r>
                    <a:rPr lang="en-US" sz="2400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241" y="4509120"/>
                  <a:ext cx="1215135" cy="184520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/>
            <p:cNvGrpSpPr/>
            <p:nvPr/>
          </p:nvGrpSpPr>
          <p:grpSpPr>
            <a:xfrm>
              <a:off x="4637965" y="5208986"/>
              <a:ext cx="1827004" cy="830304"/>
              <a:chOff x="1532620" y="1222352"/>
              <a:chExt cx="3119703" cy="1108088"/>
            </a:xfrm>
          </p:grpSpPr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1843903" y="1777922"/>
                <a:ext cx="93556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1843903" y="1777922"/>
                <a:ext cx="0" cy="5525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779470" y="1777922"/>
                <a:ext cx="0" cy="5525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>
                <a:off x="2779470" y="2330440"/>
                <a:ext cx="935567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1532620" y="2330440"/>
                <a:ext cx="311283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3716756" y="1777922"/>
                <a:ext cx="93556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3716756" y="1777922"/>
                <a:ext cx="0" cy="5525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2156905" y="1222352"/>
                <a:ext cx="1246849" cy="2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92960" y="4772000"/>
                  <a:ext cx="945105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960" y="4772000"/>
                  <a:ext cx="945105" cy="4572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80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" name="Group 65"/>
            <p:cNvGrpSpPr/>
            <p:nvPr/>
          </p:nvGrpSpPr>
          <p:grpSpPr>
            <a:xfrm rot="16200000">
              <a:off x="6134767" y="4555911"/>
              <a:ext cx="483655" cy="630070"/>
              <a:chOff x="632475" y="4494050"/>
              <a:chExt cx="296531" cy="432732"/>
            </a:xfrm>
          </p:grpSpPr>
          <p:sp>
            <p:nvSpPr>
              <p:cNvPr id="64" name="Freeform 61"/>
              <p:cNvSpPr>
                <a:spLocks noChangeAspect="1"/>
              </p:cNvSpPr>
              <p:nvPr/>
            </p:nvSpPr>
            <p:spPr bwMode="auto">
              <a:xfrm rot="5400000">
                <a:off x="589914" y="4596184"/>
                <a:ext cx="373159" cy="288037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spect="1"/>
              </p:cNvSpPr>
              <p:nvPr/>
            </p:nvSpPr>
            <p:spPr bwMode="auto">
              <a:xfrm rot="5400000">
                <a:off x="756315" y="4372643"/>
                <a:ext cx="51283" cy="294098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74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490" y="908720"/>
            <a:ext cx="9181020" cy="387043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Flip-Flop</a:t>
            </a:r>
            <a:r>
              <a:rPr lang="en-US" dirty="0" smtClean="0"/>
              <a:t> is a better memory element for synchronous circuits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dirty="0" smtClean="0"/>
              <a:t>Solves the problem of latches in synchronous sequential circuits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latch</a:t>
            </a:r>
            <a:r>
              <a:rPr lang="en-US" dirty="0" smtClean="0"/>
              <a:t> is sensitive </a:t>
            </a:r>
            <a:r>
              <a:rPr lang="en-US" dirty="0"/>
              <a:t>to the </a:t>
            </a:r>
            <a:r>
              <a:rPr lang="en-US" b="1" dirty="0">
                <a:solidFill>
                  <a:srgbClr val="FF0000"/>
                </a:solidFill>
              </a:rPr>
              <a:t>level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</a:t>
            </a:r>
            <a:r>
              <a:rPr lang="en-US" dirty="0" smtClean="0"/>
              <a:t>clock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dirty="0" smtClean="0"/>
              <a:t>However, a </a:t>
            </a:r>
            <a:r>
              <a:rPr lang="en-US" b="1" dirty="0" smtClean="0">
                <a:solidFill>
                  <a:srgbClr val="FF0000"/>
                </a:solidFill>
              </a:rPr>
              <a:t>flip-flop</a:t>
            </a:r>
            <a:r>
              <a:rPr lang="en-US" dirty="0" smtClean="0"/>
              <a:t> is sensitive to the </a:t>
            </a:r>
            <a:r>
              <a:rPr lang="en-US" b="1" dirty="0" smtClean="0">
                <a:solidFill>
                  <a:srgbClr val="FF0000"/>
                </a:solidFill>
              </a:rPr>
              <a:t>edge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clock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dirty="0" smtClean="0"/>
              <a:t>A flip-flop is called an </a:t>
            </a:r>
            <a:r>
              <a:rPr lang="en-US" b="1" dirty="0" smtClean="0">
                <a:solidFill>
                  <a:srgbClr val="FF0000"/>
                </a:solidFill>
              </a:rPr>
              <a:t>edge-triggered</a:t>
            </a:r>
            <a:r>
              <a:rPr lang="en-US" dirty="0" smtClean="0"/>
              <a:t> memory element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dirty="0" smtClean="0"/>
              <a:t>It changes it output value at the </a:t>
            </a:r>
            <a:r>
              <a:rPr lang="en-US" b="1" dirty="0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of the clock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722530" y="4976338"/>
            <a:ext cx="8775975" cy="1377987"/>
            <a:chOff x="722530" y="4954852"/>
            <a:chExt cx="8775975" cy="1377987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1033813" y="5579828"/>
              <a:ext cx="93556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033813" y="5579828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1969380" y="5579828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969380" y="6132346"/>
              <a:ext cx="93556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722530" y="6132346"/>
              <a:ext cx="3112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906666" y="5579828"/>
              <a:ext cx="93556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906666" y="5579828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3842233" y="5579828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3842233" y="6132346"/>
              <a:ext cx="93556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4777799" y="5579828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777799" y="5579828"/>
              <a:ext cx="0" cy="552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22530" y="5184195"/>
              <a:ext cx="8086439" cy="1081282"/>
              <a:chOff x="1532620" y="1500134"/>
              <a:chExt cx="6395907" cy="1444002"/>
            </a:xfrm>
          </p:grpSpPr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1532620" y="2944136"/>
                <a:ext cx="6395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 flipV="1">
                <a:off x="1532620" y="1500134"/>
                <a:ext cx="0" cy="144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8808968" y="5994285"/>
              <a:ext cx="6895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/>
                <a:t>Time</a:t>
              </a:r>
              <a:endParaRPr lang="en-AU" altLang="en-US" sz="1600" dirty="0"/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1346815" y="5024258"/>
              <a:ext cx="1246849" cy="277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713366" y="5579828"/>
              <a:ext cx="1869489" cy="552518"/>
              <a:chOff x="5713366" y="1777922"/>
              <a:chExt cx="1869489" cy="552518"/>
            </a:xfrm>
          </p:grpSpPr>
          <p:sp>
            <p:nvSpPr>
              <p:cNvPr id="33" name="Line 21"/>
              <p:cNvSpPr>
                <a:spLocks noChangeShapeType="1"/>
              </p:cNvSpPr>
              <p:nvPr/>
            </p:nvSpPr>
            <p:spPr bwMode="auto">
              <a:xfrm>
                <a:off x="5713366" y="1777922"/>
                <a:ext cx="0" cy="55251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5713366" y="2330440"/>
                <a:ext cx="93556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3"/>
              <p:cNvSpPr>
                <a:spLocks noChangeShapeType="1"/>
              </p:cNvSpPr>
              <p:nvPr/>
            </p:nvSpPr>
            <p:spPr bwMode="auto">
              <a:xfrm>
                <a:off x="6650653" y="1777922"/>
                <a:ext cx="0" cy="55251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arrow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6647288" y="1784967"/>
                <a:ext cx="93556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7576060" y="5581623"/>
              <a:ext cx="0" cy="5525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7576060" y="6134141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8513347" y="5581623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8509983" y="5588668"/>
              <a:ext cx="2989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4459088" y="4959170"/>
              <a:ext cx="66598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Rising edge</a:t>
              </a:r>
              <a:endParaRPr lang="en-AU" altLang="en-US" sz="16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Text Box 34"/>
            <p:cNvSpPr txBox="1">
              <a:spLocks noChangeArrowheads="1"/>
            </p:cNvSpPr>
            <p:nvPr/>
          </p:nvSpPr>
          <p:spPr bwMode="auto">
            <a:xfrm>
              <a:off x="5305089" y="4959170"/>
              <a:ext cx="8100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srgbClr val="0000FF"/>
                  </a:solidFill>
                  <a:latin typeface="Calibri" panose="020F0502020204030204" pitchFamily="34" charset="0"/>
                </a:rPr>
                <a:t>Falling edge</a:t>
              </a:r>
              <a:endParaRPr lang="en-AU" altLang="en-US" sz="1600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6317494" y="4954852"/>
              <a:ext cx="66598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Rising edge</a:t>
              </a:r>
              <a:endParaRPr lang="en-AU" altLang="en-US" sz="16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Text Box 34"/>
            <p:cNvSpPr txBox="1">
              <a:spLocks noChangeArrowheads="1"/>
            </p:cNvSpPr>
            <p:nvPr/>
          </p:nvSpPr>
          <p:spPr bwMode="auto">
            <a:xfrm>
              <a:off x="7163495" y="4954852"/>
              <a:ext cx="8100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srgbClr val="0000FF"/>
                  </a:solidFill>
                  <a:latin typeface="Calibri" panose="020F0502020204030204" pitchFamily="34" charset="0"/>
                </a:rPr>
                <a:t>Falling edge</a:t>
              </a:r>
              <a:endParaRPr lang="en-AU" altLang="en-US" sz="1600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Text Box 34"/>
            <p:cNvSpPr txBox="1">
              <a:spLocks noChangeArrowheads="1"/>
            </p:cNvSpPr>
            <p:nvPr/>
          </p:nvSpPr>
          <p:spPr bwMode="auto">
            <a:xfrm>
              <a:off x="1181674" y="4959170"/>
              <a:ext cx="66598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High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Level</a:t>
              </a:r>
              <a:endParaRPr lang="en-AU" altLang="en-US" sz="16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2027675" y="4959170"/>
              <a:ext cx="8100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srgbClr val="0000FF"/>
                  </a:solidFill>
                  <a:latin typeface="Calibri" panose="020F0502020204030204" pitchFamily="34" charset="0"/>
                </a:rPr>
                <a:t>Low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srgbClr val="0000FF"/>
                  </a:solidFill>
                  <a:latin typeface="Calibri" panose="020F0502020204030204" pitchFamily="34" charset="0"/>
                </a:rPr>
                <a:t>Level</a:t>
              </a:r>
              <a:endParaRPr lang="en-AU" altLang="en-US" sz="1600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0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Edge-Triggered 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818709"/>
            <a:ext cx="9183225" cy="3195355"/>
          </a:xfrm>
        </p:spPr>
        <p:txBody>
          <a:bodyPr/>
          <a:lstStyle/>
          <a:p>
            <a:pPr>
              <a:spcBef>
                <a:spcPts val="1500"/>
              </a:spcBef>
              <a:defRPr/>
            </a:pPr>
            <a:r>
              <a:rPr lang="en-US" dirty="0" smtClean="0">
                <a:cs typeface="+mj-cs"/>
              </a:rPr>
              <a:t>Built </a:t>
            </a:r>
            <a:r>
              <a:rPr lang="en-US" dirty="0">
                <a:cs typeface="+mj-cs"/>
              </a:rPr>
              <a:t>using two latches in a </a:t>
            </a:r>
            <a:r>
              <a:rPr lang="en-US" b="1" dirty="0">
                <a:solidFill>
                  <a:srgbClr val="FF0000"/>
                </a:solidFill>
                <a:cs typeface="+mj-cs"/>
              </a:rPr>
              <a:t>master-slave</a:t>
            </a:r>
            <a:r>
              <a:rPr lang="en-US" dirty="0">
                <a:cs typeface="+mj-cs"/>
              </a:rPr>
              <a:t> configuration</a:t>
            </a:r>
          </a:p>
          <a:p>
            <a:pPr>
              <a:spcBef>
                <a:spcPts val="1500"/>
              </a:spcBef>
              <a:defRPr/>
            </a:pPr>
            <a:r>
              <a:rPr lang="en-US" dirty="0">
                <a:cs typeface="+mj-cs"/>
              </a:rPr>
              <a:t>A master latch </a:t>
            </a:r>
            <a:r>
              <a:rPr lang="en-US" dirty="0" smtClean="0">
                <a:cs typeface="+mj-cs"/>
              </a:rPr>
              <a:t>(D-type) receives </a:t>
            </a:r>
            <a:r>
              <a:rPr lang="en-US" dirty="0">
                <a:cs typeface="+mj-cs"/>
              </a:rPr>
              <a:t>external inputs</a:t>
            </a:r>
          </a:p>
          <a:p>
            <a:pPr>
              <a:spcBef>
                <a:spcPts val="1500"/>
              </a:spcBef>
              <a:defRPr/>
            </a:pPr>
            <a:r>
              <a:rPr lang="en-US" dirty="0">
                <a:cs typeface="+mj-cs"/>
              </a:rPr>
              <a:t>A slave latch </a:t>
            </a:r>
            <a:r>
              <a:rPr lang="en-US" dirty="0" smtClean="0">
                <a:cs typeface="+mj-cs"/>
              </a:rPr>
              <a:t>(SR-type) receives </a:t>
            </a:r>
            <a:r>
              <a:rPr lang="en-US" dirty="0">
                <a:cs typeface="+mj-cs"/>
              </a:rPr>
              <a:t>inputs from the master latch</a:t>
            </a:r>
            <a:endParaRPr lang="ar-SA" dirty="0">
              <a:cs typeface="+mj-cs"/>
            </a:endParaRPr>
          </a:p>
          <a:p>
            <a:pPr>
              <a:spcBef>
                <a:spcPts val="1500"/>
              </a:spcBef>
              <a:defRPr/>
            </a:pPr>
            <a:r>
              <a:rPr lang="en-US" dirty="0" smtClean="0">
                <a:cs typeface="+mj-cs"/>
              </a:rPr>
              <a:t>Only </a:t>
            </a:r>
            <a:r>
              <a:rPr lang="en-US" dirty="0">
                <a:cs typeface="+mj-cs"/>
              </a:rPr>
              <a:t>one latch is </a:t>
            </a:r>
            <a:r>
              <a:rPr lang="en-US" dirty="0" smtClean="0">
                <a:cs typeface="+mj-cs"/>
              </a:rPr>
              <a:t>enabled at </a:t>
            </a:r>
            <a:r>
              <a:rPr lang="en-US" dirty="0">
                <a:cs typeface="+mj-cs"/>
              </a:rPr>
              <a:t>any given time</a:t>
            </a:r>
          </a:p>
          <a:p>
            <a:pPr marL="357188" lvl="1" indent="0">
              <a:spcBef>
                <a:spcPts val="1500"/>
              </a:spcBef>
              <a:buNone/>
              <a:defRPr/>
            </a:pPr>
            <a:r>
              <a:rPr lang="en-US" dirty="0" smtClean="0"/>
              <a:t>When </a:t>
            </a:r>
            <a:r>
              <a:rPr lang="en-US" b="1" dirty="0" smtClean="0">
                <a:solidFill>
                  <a:srgbClr val="0000FF"/>
                </a:solidFill>
              </a:rPr>
              <a:t>C=0</a:t>
            </a:r>
            <a:r>
              <a:rPr lang="en-US" dirty="0" smtClean="0"/>
              <a:t>, </a:t>
            </a:r>
            <a:r>
              <a:rPr lang="en-US" dirty="0"/>
              <a:t>the master </a:t>
            </a:r>
            <a:r>
              <a:rPr lang="en-US" dirty="0" smtClean="0"/>
              <a:t>is </a:t>
            </a:r>
            <a:r>
              <a:rPr lang="en-US" dirty="0"/>
              <a:t>enabled and </a:t>
            </a:r>
            <a:r>
              <a:rPr lang="en-US" dirty="0" smtClean="0"/>
              <a:t>the D input is latched (slave disabled)</a:t>
            </a:r>
            <a:endParaRPr lang="en-US" dirty="0"/>
          </a:p>
          <a:p>
            <a:pPr marL="357188" lvl="1" indent="0">
              <a:spcBef>
                <a:spcPts val="1500"/>
              </a:spcBef>
              <a:buNone/>
              <a:defRPr/>
            </a:pPr>
            <a:r>
              <a:rPr lang="en-US" dirty="0" smtClean="0"/>
              <a:t>When </a:t>
            </a:r>
            <a:r>
              <a:rPr lang="en-US" b="1" dirty="0" smtClean="0">
                <a:solidFill>
                  <a:srgbClr val="FF0000"/>
                </a:solidFill>
              </a:rPr>
              <a:t>C=1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dirty="0" smtClean="0"/>
              <a:t>slave </a:t>
            </a:r>
            <a:r>
              <a:rPr lang="en-US" dirty="0"/>
              <a:t>is </a:t>
            </a:r>
            <a:r>
              <a:rPr lang="en-US" dirty="0" smtClean="0"/>
              <a:t>enabled </a:t>
            </a:r>
            <a:r>
              <a:rPr lang="en-US" dirty="0"/>
              <a:t>to generate the </a:t>
            </a:r>
            <a:r>
              <a:rPr lang="en-US" dirty="0" smtClean="0"/>
              <a:t>outputs (master is disabled)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7535" y="4090970"/>
            <a:ext cx="6999316" cy="2456576"/>
            <a:chOff x="767535" y="4122774"/>
            <a:chExt cx="6999316" cy="2456576"/>
          </a:xfrm>
        </p:grpSpPr>
        <p:pic>
          <p:nvPicPr>
            <p:cNvPr id="4" name="Picture 2" descr="AADZMCG0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1"/>
            <a:stretch/>
          </p:blipFill>
          <p:spPr bwMode="auto">
            <a:xfrm>
              <a:off x="767535" y="4122774"/>
              <a:ext cx="6999316" cy="245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552283" y="4657934"/>
              <a:ext cx="589891" cy="36724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  <a:cs typeface="Times New Roman" panose="02020603050405020304" pitchFamily="18" charset="0"/>
                </a:rPr>
                <a:t>Master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67737" y="4657934"/>
              <a:ext cx="589891" cy="36724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  <a:cs typeface="Times New Roman" panose="02020603050405020304" pitchFamily="18" charset="0"/>
                </a:rPr>
                <a:t>Slave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968337" y="4419110"/>
            <a:ext cx="1440158" cy="2025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Outputs change when C changes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from 0 to 1</a:t>
            </a:r>
          </a:p>
        </p:txBody>
      </p:sp>
    </p:spTree>
    <p:extLst>
      <p:ext uri="{BB962C8B-B14F-4D97-AF65-F5344CB8AC3E}">
        <p14:creationId xmlns:p14="http://schemas.microsoft.com/office/powerpoint/2010/main" val="4091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Edge-Triggered 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95" y="998730"/>
            <a:ext cx="9226025" cy="2700300"/>
          </a:xfrm>
        </p:spPr>
        <p:txBody>
          <a:bodyPr/>
          <a:lstStyle/>
          <a:p>
            <a:pPr>
              <a:spcBef>
                <a:spcPts val="1500"/>
              </a:spcBef>
              <a:defRPr/>
            </a:pPr>
            <a:r>
              <a:rPr lang="en-US" dirty="0" smtClean="0"/>
              <a:t>Similar to positive edge-triggered flip-flop</a:t>
            </a:r>
            <a:endParaRPr lang="en-US" dirty="0"/>
          </a:p>
          <a:p>
            <a:pPr>
              <a:spcBef>
                <a:spcPts val="1500"/>
              </a:spcBef>
              <a:defRPr/>
            </a:pPr>
            <a:r>
              <a:rPr lang="en-US" dirty="0" smtClean="0"/>
              <a:t>The first inverter at the Master C input is removed</a:t>
            </a:r>
            <a:endParaRPr lang="ar-SA" dirty="0"/>
          </a:p>
          <a:p>
            <a:pPr>
              <a:spcBef>
                <a:spcPts val="1500"/>
              </a:spcBef>
              <a:defRPr/>
            </a:pPr>
            <a:r>
              <a:rPr lang="en-US" dirty="0"/>
              <a:t>Only one latch is enabled at any given time</a:t>
            </a:r>
          </a:p>
          <a:p>
            <a:pPr marL="357188" lvl="1" indent="0">
              <a:spcBef>
                <a:spcPts val="1500"/>
              </a:spcBef>
              <a:buNone/>
              <a:defRPr/>
            </a:pPr>
            <a:r>
              <a:rPr lang="en-US" dirty="0"/>
              <a:t>When </a:t>
            </a:r>
            <a:r>
              <a:rPr lang="en-US" b="1" dirty="0" smtClean="0">
                <a:solidFill>
                  <a:srgbClr val="FF0000"/>
                </a:solidFill>
              </a:rPr>
              <a:t>C=1</a:t>
            </a:r>
            <a:r>
              <a:rPr lang="en-US" dirty="0" smtClean="0"/>
              <a:t>, </a:t>
            </a:r>
            <a:r>
              <a:rPr lang="en-US" dirty="0"/>
              <a:t>the master is enabled and the D input is latched (slave disabled)</a:t>
            </a:r>
          </a:p>
          <a:p>
            <a:pPr marL="357188" lvl="1" indent="0">
              <a:spcBef>
                <a:spcPts val="1500"/>
              </a:spcBef>
              <a:buNone/>
              <a:defRPr/>
            </a:pPr>
            <a:r>
              <a:rPr lang="en-US" dirty="0"/>
              <a:t>When </a:t>
            </a:r>
            <a:r>
              <a:rPr lang="en-US" b="1" dirty="0" smtClean="0">
                <a:solidFill>
                  <a:srgbClr val="0000FF"/>
                </a:solidFill>
              </a:rPr>
              <a:t>C=0</a:t>
            </a:r>
            <a:r>
              <a:rPr lang="en-US" dirty="0" smtClean="0"/>
              <a:t>, </a:t>
            </a:r>
            <a:r>
              <a:rPr lang="en-US" dirty="0"/>
              <a:t>the slave is enabled to generate the outputs (master is disabled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754587" y="3969279"/>
            <a:ext cx="6583678" cy="2430051"/>
            <a:chOff x="457200" y="3429000"/>
            <a:chExt cx="8229600" cy="3037564"/>
          </a:xfrm>
        </p:grpSpPr>
        <p:pic>
          <p:nvPicPr>
            <p:cNvPr id="4" name="Picture 3" descr="AADZMEX0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20"/>
            <a:stretch/>
          </p:blipFill>
          <p:spPr bwMode="auto">
            <a:xfrm>
              <a:off x="457200" y="3429000"/>
              <a:ext cx="8229600" cy="3037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062790" y="4118077"/>
              <a:ext cx="734380" cy="4572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  <a:cs typeface="Times New Roman" panose="02020603050405020304" pitchFamily="18" charset="0"/>
                </a:rPr>
                <a:t>Master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33855" y="4118077"/>
              <a:ext cx="734380" cy="4572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latin typeface="Arial Narrow" panose="020B0606020202030204" pitchFamily="34" charset="0"/>
                  <a:cs typeface="Times New Roman" panose="02020603050405020304" pitchFamily="18" charset="0"/>
                </a:rPr>
                <a:t>Slave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78325" y="4104075"/>
            <a:ext cx="1440158" cy="2025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Outputs change when C changes 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from 1 to 0</a:t>
            </a:r>
          </a:p>
        </p:txBody>
      </p:sp>
    </p:spTree>
    <p:extLst>
      <p:ext uri="{BB962C8B-B14F-4D97-AF65-F5344CB8AC3E}">
        <p14:creationId xmlns:p14="http://schemas.microsoft.com/office/powerpoint/2010/main" val="29957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47555" y="1043735"/>
            <a:ext cx="8055895" cy="526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44500" indent="-444500">
              <a:lnSpc>
                <a:spcPct val="200000"/>
              </a:lnSpc>
              <a:spcBef>
                <a:spcPts val="1500"/>
              </a:spcBef>
            </a:pPr>
            <a:r>
              <a:rPr lang="en-US" altLang="en-US" sz="2800" kern="0" dirty="0" smtClean="0"/>
              <a:t>Introduction to Sequential Circuits</a:t>
            </a:r>
          </a:p>
          <a:p>
            <a:pPr marL="444500" indent="-444500">
              <a:lnSpc>
                <a:spcPct val="200000"/>
              </a:lnSpc>
              <a:spcBef>
                <a:spcPts val="1500"/>
              </a:spcBef>
            </a:pPr>
            <a:r>
              <a:rPr lang="en-US" altLang="en-US" sz="2800" kern="0" dirty="0" smtClean="0"/>
              <a:t>Synchronous versus Asynchronous</a:t>
            </a:r>
          </a:p>
          <a:p>
            <a:pPr marL="444500" indent="-444500">
              <a:lnSpc>
                <a:spcPct val="200000"/>
              </a:lnSpc>
              <a:spcBef>
                <a:spcPts val="1500"/>
              </a:spcBef>
            </a:pPr>
            <a:r>
              <a:rPr lang="en-US" altLang="en-US" sz="2800" kern="0" dirty="0" smtClean="0"/>
              <a:t>Latches</a:t>
            </a:r>
          </a:p>
          <a:p>
            <a:pPr marL="444500" indent="-444500">
              <a:lnSpc>
                <a:spcPct val="200000"/>
              </a:lnSpc>
              <a:spcBef>
                <a:spcPts val="1500"/>
              </a:spcBef>
            </a:pPr>
            <a:r>
              <a:rPr lang="en-US" altLang="en-US" sz="2800" kern="0" dirty="0" smtClean="0"/>
              <a:t>Flip-Flops</a:t>
            </a:r>
          </a:p>
          <a:p>
            <a:pPr marL="444500" indent="-444500">
              <a:lnSpc>
                <a:spcPct val="200000"/>
              </a:lnSpc>
              <a:spcBef>
                <a:spcPts val="1500"/>
              </a:spcBef>
            </a:pPr>
            <a:r>
              <a:rPr lang="en-US" altLang="en-US" sz="2800" kern="0" dirty="0" smtClean="0"/>
              <a:t>Characteristic Tables and Equations</a:t>
            </a:r>
          </a:p>
        </p:txBody>
      </p:sp>
    </p:spTree>
    <p:extLst>
      <p:ext uri="{BB962C8B-B14F-4D97-AF65-F5344CB8AC3E}">
        <p14:creationId xmlns:p14="http://schemas.microsoft.com/office/powerpoint/2010/main" val="12844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 Timing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10" y="998730"/>
            <a:ext cx="8865985" cy="243027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 smtClean="0"/>
              <a:t>The diagram shows the timing of a positive edge D Flip-Flop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The rising edge of the clock triggers </a:t>
            </a:r>
            <a:r>
              <a:rPr lang="en-US" dirty="0"/>
              <a:t>the </a:t>
            </a:r>
            <a:r>
              <a:rPr lang="en-US" dirty="0" smtClean="0"/>
              <a:t>D Flip-Flop</a:t>
            </a:r>
            <a:endParaRPr lang="en-US" dirty="0"/>
          </a:p>
          <a:p>
            <a:pPr>
              <a:spcBef>
                <a:spcPts val="2000"/>
              </a:spcBef>
            </a:pPr>
            <a:r>
              <a:rPr lang="en-US" dirty="0" smtClean="0"/>
              <a:t>Initially</a:t>
            </a:r>
            <a:r>
              <a:rPr lang="en-US" dirty="0"/>
              <a:t>, the </a:t>
            </a:r>
            <a:r>
              <a:rPr lang="en-US" dirty="0" smtClean="0"/>
              <a:t>value </a:t>
            </a:r>
            <a:r>
              <a:rPr lang="en-US" dirty="0"/>
              <a:t>of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/>
              <a:t>might be unknown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Notice the slight delay in the output </a:t>
            </a:r>
            <a:r>
              <a:rPr lang="en-US" i="1" dirty="0" smtClean="0"/>
              <a:t>q</a:t>
            </a:r>
            <a:r>
              <a:rPr lang="en-US" dirty="0" smtClean="0"/>
              <a:t> (after the rising edge)</a:t>
            </a:r>
          </a:p>
        </p:txBody>
      </p:sp>
      <p:pic>
        <p:nvPicPr>
          <p:cNvPr id="1026" name="Picture 2" descr="C:\Users\mudawar\Documents\+COE 202\202 Lectures\D-FlipFlopTi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7" y="3879050"/>
            <a:ext cx="9456738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Symbols for 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3924055"/>
            <a:ext cx="8915400" cy="2520279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 smtClean="0"/>
              <a:t>A Flip-Flop has a similar symbol to a Latch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The difference is the arrowhead at the clock input </a:t>
            </a:r>
            <a:r>
              <a:rPr lang="en-US" i="1" dirty="0" smtClean="0"/>
              <a:t>C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The arrowhead indicates sensitivity to the edge of the clock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A bubble at the </a:t>
            </a:r>
            <a:r>
              <a:rPr lang="en-US" i="1" dirty="0" smtClean="0"/>
              <a:t>C</a:t>
            </a:r>
            <a:r>
              <a:rPr lang="en-US" dirty="0" smtClean="0"/>
              <a:t> input indicates negative edge-triggered FF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87615" y="1448780"/>
            <a:ext cx="2880322" cy="1845205"/>
            <a:chOff x="1487615" y="1313765"/>
            <a:chExt cx="2880322" cy="1845205"/>
          </a:xfrm>
        </p:grpSpPr>
        <p:grpSp>
          <p:nvGrpSpPr>
            <p:cNvPr id="4" name="Group 3"/>
            <p:cNvGrpSpPr/>
            <p:nvPr/>
          </p:nvGrpSpPr>
          <p:grpSpPr>
            <a:xfrm>
              <a:off x="1487615" y="1313765"/>
              <a:ext cx="2880322" cy="1845205"/>
              <a:chOff x="317484" y="1313765"/>
              <a:chExt cx="2880322" cy="18452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17484" y="1446992"/>
                    <a:ext cx="360041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484" y="1446992"/>
                    <a:ext cx="360041" cy="45720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2203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17484" y="2568542"/>
                    <a:ext cx="360041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484" y="2568542"/>
                    <a:ext cx="360041" cy="45720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1864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632520" y="1689248"/>
                <a:ext cx="2160240" cy="1107894"/>
                <a:chOff x="632520" y="1689248"/>
                <a:chExt cx="2340260" cy="1107894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32520" y="1689248"/>
                  <a:ext cx="23402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32520" y="2797142"/>
                  <a:ext cx="23402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37765" y="1446992"/>
                    <a:ext cx="360041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765" y="1446992"/>
                    <a:ext cx="360041" cy="45720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25424" r="-6780" b="-1466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837765" y="2568542"/>
                    <a:ext cx="360041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bar>
                        </m:oMath>
                      </m:oMathPara>
                    </a14:m>
                    <a:endPara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765" y="2568542"/>
                    <a:ext cx="360041" cy="457200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2252700" y="2699181"/>
                <a:ext cx="180020" cy="180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37565" y="1313765"/>
                <a:ext cx="1215135" cy="1845205"/>
              </a:xfrm>
              <a:prstGeom prst="rect">
                <a:avLst/>
              </a:prstGeom>
              <a:solidFill>
                <a:srgbClr val="FFE1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2400" b="0" i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D Flip</a:t>
                </a:r>
                <a:endParaRPr lang="en-US" sz="2400" b="0" i="1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sz="2400" b="0" i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Flop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</p:txBody>
          </p:sp>
        </p:grpSp>
        <p:sp>
          <p:nvSpPr>
            <p:cNvPr id="14" name="Isosceles Triangle 13"/>
            <p:cNvSpPr/>
            <p:nvPr/>
          </p:nvSpPr>
          <p:spPr>
            <a:xfrm rot="5400000">
              <a:off x="2208589" y="2675347"/>
              <a:ext cx="226814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03050" y="1448780"/>
            <a:ext cx="2880322" cy="1845205"/>
            <a:chOff x="1487615" y="1313765"/>
            <a:chExt cx="2880322" cy="1845205"/>
          </a:xfrm>
        </p:grpSpPr>
        <p:grpSp>
          <p:nvGrpSpPr>
            <p:cNvPr id="17" name="Group 16"/>
            <p:cNvGrpSpPr/>
            <p:nvPr/>
          </p:nvGrpSpPr>
          <p:grpSpPr>
            <a:xfrm>
              <a:off x="1487615" y="1313765"/>
              <a:ext cx="2880322" cy="1845205"/>
              <a:chOff x="317484" y="1313765"/>
              <a:chExt cx="2880322" cy="18452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7484" y="1446992"/>
                    <a:ext cx="360041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484" y="1446992"/>
                    <a:ext cx="360041" cy="45720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2203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7484" y="2568542"/>
                    <a:ext cx="360041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484" y="2568542"/>
                    <a:ext cx="360041" cy="457200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1694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/>
              <p:cNvGrpSpPr/>
              <p:nvPr/>
            </p:nvGrpSpPr>
            <p:grpSpPr>
              <a:xfrm>
                <a:off x="632520" y="1689248"/>
                <a:ext cx="2160240" cy="1107894"/>
                <a:chOff x="632520" y="1689248"/>
                <a:chExt cx="2340260" cy="110789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32520" y="1689248"/>
                  <a:ext cx="23402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32520" y="2797142"/>
                  <a:ext cx="23402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837765" y="1446992"/>
                    <a:ext cx="360041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765" y="1446992"/>
                    <a:ext cx="360041" cy="45720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25424" r="-6780" b="-1466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837765" y="2568542"/>
                    <a:ext cx="360041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bar>
                        </m:oMath>
                      </m:oMathPara>
                    </a14:m>
                    <a:endPara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765" y="2568542"/>
                    <a:ext cx="360041" cy="457200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Oval 23"/>
              <p:cNvSpPr/>
              <p:nvPr/>
            </p:nvSpPr>
            <p:spPr>
              <a:xfrm>
                <a:off x="2252700" y="2699181"/>
                <a:ext cx="180020" cy="180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37565" y="1313765"/>
                <a:ext cx="1215135" cy="1845205"/>
              </a:xfrm>
              <a:prstGeom prst="rect">
                <a:avLst/>
              </a:prstGeom>
              <a:solidFill>
                <a:srgbClr val="FFE1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2400" b="0" i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D Flip</a:t>
                </a:r>
                <a:endParaRPr lang="en-US" sz="2400" b="0" i="1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sz="2400" b="0" i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Flop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57544" y="2693018"/>
                <a:ext cx="180020" cy="180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Isosceles Triangle 17"/>
            <p:cNvSpPr/>
            <p:nvPr/>
          </p:nvSpPr>
          <p:spPr>
            <a:xfrm rot="5400000">
              <a:off x="2208589" y="2675347"/>
              <a:ext cx="226814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3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 with Asynchronous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63715"/>
            <a:ext cx="9138220" cy="2790310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dirty="0" smtClean="0"/>
              <a:t>When Flip-Flops are powered, their initial state is unknown</a:t>
            </a:r>
            <a:endParaRPr lang="en-US" dirty="0"/>
          </a:p>
          <a:p>
            <a:pPr>
              <a:spcBef>
                <a:spcPts val="1500"/>
              </a:spcBef>
            </a:pPr>
            <a:r>
              <a:rPr lang="en-US" dirty="0" smtClean="0"/>
              <a:t>Some flip-flops have an </a:t>
            </a:r>
            <a:r>
              <a:rPr lang="en-US" b="1" dirty="0" smtClean="0">
                <a:solidFill>
                  <a:srgbClr val="FF0000"/>
                </a:solidFill>
              </a:rPr>
              <a:t>Asynchronous Reset</a:t>
            </a:r>
            <a:r>
              <a:rPr lang="en-US" dirty="0" smtClean="0"/>
              <a:t> input </a:t>
            </a:r>
            <a:r>
              <a:rPr lang="en-US" i="1" dirty="0" smtClean="0"/>
              <a:t>R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Resets the state (to logic value </a:t>
            </a:r>
            <a:r>
              <a:rPr lang="en-US" b="1" dirty="0" smtClean="0"/>
              <a:t>0</a:t>
            </a:r>
            <a:r>
              <a:rPr lang="en-US" dirty="0" smtClean="0"/>
              <a:t>), independent of the clock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This is required to initialize a circuit before operation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If the </a:t>
            </a:r>
            <a:r>
              <a:rPr lang="en-US" i="1" dirty="0" smtClean="0"/>
              <a:t>R</a:t>
            </a:r>
            <a:r>
              <a:rPr lang="en-US" dirty="0" smtClean="0"/>
              <a:t> input is inverted (bubble) then </a:t>
            </a:r>
            <a:r>
              <a:rPr lang="en-US" i="1" dirty="0" smtClean="0"/>
              <a:t>R</a:t>
            </a:r>
            <a:r>
              <a:rPr lang="en-US" dirty="0" smtClean="0"/>
              <a:t> = 0 resets the flip-flop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2570" y="3789040"/>
            <a:ext cx="3285367" cy="2715739"/>
            <a:chOff x="1082570" y="3564015"/>
            <a:chExt cx="3285367" cy="271573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837765" y="5409220"/>
              <a:ext cx="0" cy="4500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82570" y="3697242"/>
                  <a:ext cx="720082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  <a:cs typeface="Times New Roman" panose="02020603050405020304" pitchFamily="18" charset="0"/>
                        </a:rPr>
                        <m:t>𝐷𝑎𝑡𝑎</m:t>
                      </m:r>
                    </m:oMath>
                  </a14:m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570" y="3697242"/>
                  <a:ext cx="720082" cy="4572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5254" r="-847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7585" y="4818792"/>
                  <a:ext cx="585066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  <a:cs typeface="Times New Roman" panose="02020603050405020304" pitchFamily="18" charset="0"/>
                        </a:rPr>
                        <m:t>𝐶𝑙𝑘</m:t>
                      </m:r>
                    </m:oMath>
                  </a14:m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585" y="4818792"/>
                  <a:ext cx="585066" cy="4572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875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802651" y="3939498"/>
              <a:ext cx="2160240" cy="1107894"/>
              <a:chOff x="632520" y="1689248"/>
              <a:chExt cx="2340260" cy="1107894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32520" y="1689248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32520" y="2797142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007896" y="369724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7896" y="3697242"/>
                  <a:ext cx="360041" cy="4572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000" r="-5000" b="-14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007896" y="48187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ba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7896" y="4818792"/>
                  <a:ext cx="360041" cy="4572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3422831" y="4949431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7696" y="3564015"/>
              <a:ext cx="1215135" cy="1845205"/>
            </a:xfrm>
            <a:prstGeom prst="rect">
              <a:avLst/>
            </a:prstGeom>
            <a:solidFill>
              <a:srgbClr val="FFE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2400" b="0" i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 Flip</a:t>
              </a:r>
              <a:endParaRPr lang="en-US" sz="2400" b="0" i="1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sz="2400" b="0" i="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Flop</a:t>
              </a:r>
              <a:r>
                <a: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2208589" y="4925597"/>
              <a:ext cx="226814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02750" y="5904275"/>
                  <a:ext cx="360040" cy="37547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750" y="5904275"/>
                  <a:ext cx="360040" cy="37547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6949" b="-806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2747755" y="5409220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5720938"/>
                  </p:ext>
                </p:extLst>
              </p:nvPr>
            </p:nvGraphicFramePr>
            <p:xfrm>
              <a:off x="5358045" y="3755178"/>
              <a:ext cx="3780420" cy="2329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/>
                    <a:gridCol w="810090"/>
                    <a:gridCol w="815252"/>
                    <a:gridCol w="713872"/>
                    <a:gridCol w="721126"/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Inputs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anchor="b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Outputs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𝐷𝑎𝑡𝑎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𝐶𝑙𝑘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↑</a:t>
                          </a:r>
                          <a:endParaRPr lang="en-US" sz="2400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↑</a:t>
                          </a: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5720938"/>
                  </p:ext>
                </p:extLst>
              </p:nvPr>
            </p:nvGraphicFramePr>
            <p:xfrm>
              <a:off x="5358045" y="3755178"/>
              <a:ext cx="3780420" cy="2329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/>
                    <a:gridCol w="810090"/>
                    <a:gridCol w="815252"/>
                    <a:gridCol w="713872"/>
                    <a:gridCol w="721126"/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Inputs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anchor="b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Outputs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/>
                    </a:tc>
                  </a:tr>
                  <a:tr h="5003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847" t="-101220" r="-426271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89474" t="-101220" r="-278195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188060" t="-101220" r="-176119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329915" t="-101220" r="-101709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426271" t="-101220" r="-847" b="-302439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↑</a:t>
                          </a:r>
                          <a:endParaRPr lang="en-US" sz="2400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↑</a:t>
                          </a: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9" name="TextBox 38"/>
          <p:cNvSpPr txBox="1"/>
          <p:nvPr/>
        </p:nvSpPr>
        <p:spPr>
          <a:xfrm>
            <a:off x="6438165" y="6129300"/>
            <a:ext cx="1890210" cy="45076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Function Table</a:t>
            </a:r>
          </a:p>
        </p:txBody>
      </p:sp>
    </p:spTree>
    <p:extLst>
      <p:ext uri="{BB962C8B-B14F-4D97-AF65-F5344CB8AC3E}">
        <p14:creationId xmlns:p14="http://schemas.microsoft.com/office/powerpoint/2010/main" val="30896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JK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85" y="818710"/>
            <a:ext cx="9451051" cy="261029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D</a:t>
            </a:r>
            <a:r>
              <a:rPr lang="en-US" dirty="0" smtClean="0"/>
              <a:t> Flip-Flop is the most commonly used type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JK</a:t>
            </a:r>
            <a:r>
              <a:rPr lang="en-US" dirty="0" smtClean="0"/>
              <a:t> is another type of Flip-Flop with inputs: </a:t>
            </a:r>
            <a:r>
              <a:rPr lang="en-US" i="1" dirty="0" smtClean="0"/>
              <a:t>J, K</a:t>
            </a:r>
            <a:r>
              <a:rPr lang="en-US" dirty="0" smtClean="0"/>
              <a:t>, and </a:t>
            </a:r>
            <a:r>
              <a:rPr lang="en-US" i="1" dirty="0" err="1" smtClean="0"/>
              <a:t>Clk</a:t>
            </a:r>
            <a:endParaRPr lang="en-US" i="1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When </a:t>
            </a:r>
            <a:r>
              <a:rPr lang="en-US" i="1" dirty="0" smtClean="0"/>
              <a:t>JK</a:t>
            </a:r>
            <a:r>
              <a:rPr lang="en-US" dirty="0" smtClean="0"/>
              <a:t> = 10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Set, When </a:t>
            </a:r>
            <a:r>
              <a:rPr lang="en-US" i="1" dirty="0" smtClean="0"/>
              <a:t>JK</a:t>
            </a:r>
            <a:r>
              <a:rPr lang="en-US" dirty="0" smtClean="0"/>
              <a:t> = 01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Reset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When</a:t>
            </a:r>
            <a:r>
              <a:rPr lang="en-US" i="1" dirty="0" smtClean="0"/>
              <a:t> </a:t>
            </a:r>
            <a:r>
              <a:rPr lang="en-US" i="1" dirty="0"/>
              <a:t>JK</a:t>
            </a:r>
            <a:r>
              <a:rPr lang="en-US" dirty="0"/>
              <a:t> = </a:t>
            </a:r>
            <a:r>
              <a:rPr lang="en-US" dirty="0" smtClean="0"/>
              <a:t>00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smtClean="0"/>
              <a:t>No change, When </a:t>
            </a:r>
            <a:r>
              <a:rPr lang="en-US" i="1" dirty="0" smtClean="0"/>
              <a:t>JK</a:t>
            </a:r>
            <a:r>
              <a:rPr lang="en-US" dirty="0" smtClean="0"/>
              <a:t> = 11 </a:t>
            </a:r>
            <a:r>
              <a:rPr lang="en-US" dirty="0" smtClean="0">
                <a:sym typeface="Wingdings" panose="05000000000000000000" pitchFamily="2" charset="2"/>
              </a:rPr>
              <a:t> Invert </a:t>
            </a:r>
            <a:r>
              <a:rPr lang="en-US" dirty="0" smtClean="0"/>
              <a:t>outputs</a:t>
            </a:r>
          </a:p>
          <a:p>
            <a:pPr>
              <a:spcBef>
                <a:spcPts val="1200"/>
              </a:spcBef>
            </a:pPr>
            <a:r>
              <a:rPr lang="en-US" i="1" dirty="0"/>
              <a:t>JK</a:t>
            </a:r>
            <a:r>
              <a:rPr lang="en-US" dirty="0"/>
              <a:t> can be implemented using two Clocked </a:t>
            </a:r>
            <a:r>
              <a:rPr lang="en-US" i="1" dirty="0"/>
              <a:t>SR</a:t>
            </a:r>
            <a:r>
              <a:rPr lang="en-US" dirty="0"/>
              <a:t> latches and </a:t>
            </a:r>
            <a:r>
              <a:rPr lang="en-US" dirty="0" smtClean="0"/>
              <a:t>gates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632520" y="3742864"/>
            <a:ext cx="8190910" cy="2746476"/>
            <a:chOff x="407495" y="3705308"/>
            <a:chExt cx="8190910" cy="2746476"/>
          </a:xfrm>
        </p:grpSpPr>
        <p:sp>
          <p:nvSpPr>
            <p:cNvPr id="72" name="Freeform 71"/>
            <p:cNvSpPr/>
            <p:nvPr/>
          </p:nvSpPr>
          <p:spPr>
            <a:xfrm>
              <a:off x="3062789" y="5064981"/>
              <a:ext cx="3171033" cy="1097280"/>
            </a:xfrm>
            <a:custGeom>
              <a:avLst/>
              <a:gdLst>
                <a:gd name="connsiteX0" fmla="*/ 0 w 3252084"/>
                <a:gd name="connsiteY0" fmla="*/ 0 h 1097280"/>
                <a:gd name="connsiteX1" fmla="*/ 0 w 3252084"/>
                <a:gd name="connsiteY1" fmla="*/ 1097280 h 1097280"/>
                <a:gd name="connsiteX2" fmla="*/ 2242268 w 3252084"/>
                <a:gd name="connsiteY2" fmla="*/ 1097280 h 1097280"/>
                <a:gd name="connsiteX3" fmla="*/ 2242268 w 3252084"/>
                <a:gd name="connsiteY3" fmla="*/ 15902 h 1097280"/>
                <a:gd name="connsiteX4" fmla="*/ 3252084 w 3252084"/>
                <a:gd name="connsiteY4" fmla="*/ 15902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2084" h="1097280">
                  <a:moveTo>
                    <a:pt x="0" y="0"/>
                  </a:moveTo>
                  <a:lnTo>
                    <a:pt x="0" y="1097280"/>
                  </a:lnTo>
                  <a:lnTo>
                    <a:pt x="2242268" y="1097280"/>
                  </a:lnTo>
                  <a:lnTo>
                    <a:pt x="2242268" y="15902"/>
                  </a:lnTo>
                  <a:lnTo>
                    <a:pt x="3252084" y="1590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487615" y="5184195"/>
              <a:ext cx="589564" cy="411480"/>
              <a:chOff x="1487615" y="4509120"/>
              <a:chExt cx="589564" cy="41148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712640" y="4734145"/>
                <a:ext cx="3645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487615" y="4509120"/>
                    <a:ext cx="225024" cy="41148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615" y="4509120"/>
                    <a:ext cx="225024" cy="41148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64865" r="-24324" b="-2985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" name="Straight Connector 24"/>
            <p:cNvCxnSpPr/>
            <p:nvPr/>
          </p:nvCxnSpPr>
          <p:spPr>
            <a:xfrm>
              <a:off x="1262590" y="5065981"/>
              <a:ext cx="2000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612741" y="4573574"/>
              <a:ext cx="3617776" cy="997105"/>
              <a:chOff x="632520" y="1689248"/>
              <a:chExt cx="2340260" cy="110789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32520" y="1689248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32520" y="2797142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547955" y="4059070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55" y="4059070"/>
                  <a:ext cx="324037" cy="41148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2830" r="-9434" b="-20588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547955" y="5068466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55" y="5068466"/>
                  <a:ext cx="324037" cy="41148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208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4340934" y="5482514"/>
              <a:ext cx="162018" cy="162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56307" y="4235639"/>
              <a:ext cx="1084627" cy="1660685"/>
            </a:xfrm>
            <a:prstGeom prst="rect">
              <a:avLst/>
            </a:prstGeom>
            <a:solidFill>
              <a:srgbClr val="FFE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80000" r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SR Latch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310312" y="4355543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312" y="4355543"/>
                  <a:ext cx="324037" cy="41148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0755" b="-298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10312" y="5364939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312" y="5364939"/>
                  <a:ext cx="324037" cy="41148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6415" b="-14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310312" y="4843207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312" y="4843207"/>
                  <a:ext cx="324037" cy="41148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6415" b="-298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/>
            <p:cNvGrpSpPr/>
            <p:nvPr/>
          </p:nvGrpSpPr>
          <p:grpSpPr>
            <a:xfrm>
              <a:off x="7293260" y="4577025"/>
              <a:ext cx="948681" cy="997105"/>
              <a:chOff x="632520" y="1689248"/>
              <a:chExt cx="2340260" cy="1107894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632520" y="1689248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32520" y="2797142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274368" y="4358994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4368" y="4358994"/>
                  <a:ext cx="324037" cy="41148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3962" r="-13208" b="-20588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274368" y="5368390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ba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4368" y="5368390"/>
                  <a:ext cx="324037" cy="41148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/>
            <p:cNvSpPr/>
            <p:nvPr/>
          </p:nvSpPr>
          <p:spPr>
            <a:xfrm>
              <a:off x="7315144" y="5485965"/>
              <a:ext cx="162018" cy="162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30517" y="4239090"/>
              <a:ext cx="1084627" cy="1660685"/>
            </a:xfrm>
            <a:prstGeom prst="rect">
              <a:avLst/>
            </a:prstGeom>
            <a:solidFill>
              <a:srgbClr val="FFE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80000" r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SR Latch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284522" y="4358994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522" y="4358994"/>
                  <a:ext cx="324037" cy="41148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0755" b="-14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284522" y="5368390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522" y="5368390"/>
                  <a:ext cx="324037" cy="41148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6415" b="-298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284522" y="4846658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522" y="4846658"/>
                  <a:ext cx="324037" cy="4114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6415" b="-14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Isosceles Triangle 52"/>
            <p:cNvSpPr/>
            <p:nvPr/>
          </p:nvSpPr>
          <p:spPr>
            <a:xfrm rot="5400000">
              <a:off x="5554049" y="4915435"/>
              <a:ext cx="373075" cy="31503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5916107" y="4993074"/>
              <a:ext cx="162018" cy="162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56307" y="3879050"/>
              <a:ext cx="1084627" cy="3035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000" b="0" i="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Master</a:t>
              </a:r>
              <a:endPara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07495" y="4824155"/>
                  <a:ext cx="77408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𝐶𝑙𝑘</m:t>
                        </m:r>
                      </m:oMath>
                    </m:oMathPara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95" y="4824155"/>
                  <a:ext cx="774087" cy="4114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298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lowchart: Delay 58"/>
            <p:cNvSpPr/>
            <p:nvPr/>
          </p:nvSpPr>
          <p:spPr>
            <a:xfrm>
              <a:off x="2072680" y="4309814"/>
              <a:ext cx="540060" cy="514341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Flowchart: Delay 60"/>
            <p:cNvSpPr/>
            <p:nvPr/>
          </p:nvSpPr>
          <p:spPr>
            <a:xfrm>
              <a:off x="2072680" y="5307875"/>
              <a:ext cx="540060" cy="514341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213140" y="3879050"/>
              <a:ext cx="1084627" cy="3035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000" b="0" i="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Slave</a:t>
              </a:r>
              <a:endPara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892410" y="3705308"/>
              <a:ext cx="5796501" cy="1868556"/>
            </a:xfrm>
            <a:custGeom>
              <a:avLst/>
              <a:gdLst>
                <a:gd name="connsiteX0" fmla="*/ 174929 w 5796501"/>
                <a:gd name="connsiteY0" fmla="*/ 699715 h 1868556"/>
                <a:gd name="connsiteX1" fmla="*/ 0 w 5796501"/>
                <a:gd name="connsiteY1" fmla="*/ 699715 h 1868556"/>
                <a:gd name="connsiteX2" fmla="*/ 0 w 5796501"/>
                <a:gd name="connsiteY2" fmla="*/ 0 h 1868556"/>
                <a:gd name="connsiteX3" fmla="*/ 5796501 w 5796501"/>
                <a:gd name="connsiteY3" fmla="*/ 0 h 1868556"/>
                <a:gd name="connsiteX4" fmla="*/ 5796501 w 5796501"/>
                <a:gd name="connsiteY4" fmla="*/ 1868556 h 186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6501" h="1868556">
                  <a:moveTo>
                    <a:pt x="174929" y="699715"/>
                  </a:moveTo>
                  <a:lnTo>
                    <a:pt x="0" y="699715"/>
                  </a:lnTo>
                  <a:lnTo>
                    <a:pt x="0" y="0"/>
                  </a:lnTo>
                  <a:lnTo>
                    <a:pt x="5796501" y="0"/>
                  </a:lnTo>
                  <a:lnTo>
                    <a:pt x="5796501" y="186855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flipV="1">
              <a:off x="1892411" y="4583228"/>
              <a:ext cx="6030920" cy="1868556"/>
            </a:xfrm>
            <a:custGeom>
              <a:avLst/>
              <a:gdLst>
                <a:gd name="connsiteX0" fmla="*/ 174929 w 5796501"/>
                <a:gd name="connsiteY0" fmla="*/ 699715 h 1868556"/>
                <a:gd name="connsiteX1" fmla="*/ 0 w 5796501"/>
                <a:gd name="connsiteY1" fmla="*/ 699715 h 1868556"/>
                <a:gd name="connsiteX2" fmla="*/ 0 w 5796501"/>
                <a:gd name="connsiteY2" fmla="*/ 0 h 1868556"/>
                <a:gd name="connsiteX3" fmla="*/ 5796501 w 5796501"/>
                <a:gd name="connsiteY3" fmla="*/ 0 h 1868556"/>
                <a:gd name="connsiteX4" fmla="*/ 5796501 w 5796501"/>
                <a:gd name="connsiteY4" fmla="*/ 1868556 h 186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6501" h="1868556">
                  <a:moveTo>
                    <a:pt x="174929" y="699715"/>
                  </a:moveTo>
                  <a:lnTo>
                    <a:pt x="0" y="699715"/>
                  </a:lnTo>
                  <a:lnTo>
                    <a:pt x="0" y="0"/>
                  </a:lnTo>
                  <a:lnTo>
                    <a:pt x="5796501" y="0"/>
                  </a:lnTo>
                  <a:lnTo>
                    <a:pt x="5796501" y="186855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487615" y="4509120"/>
              <a:ext cx="589564" cy="411480"/>
              <a:chOff x="1487615" y="4509120"/>
              <a:chExt cx="589564" cy="41148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712640" y="4734145"/>
                <a:ext cx="3645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487615" y="4509120"/>
                    <a:ext cx="225024" cy="41148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615" y="4509120"/>
                    <a:ext cx="225024" cy="41148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54054" r="-16216" b="-22388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4" name="Isosceles Triangle 73"/>
            <p:cNvSpPr/>
            <p:nvPr/>
          </p:nvSpPr>
          <p:spPr>
            <a:xfrm rot="5400000">
              <a:off x="2403699" y="4906131"/>
              <a:ext cx="373075" cy="31503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2765757" y="4983770"/>
              <a:ext cx="162018" cy="162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7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43736"/>
            <a:ext cx="8915400" cy="252028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T</a:t>
            </a:r>
            <a:r>
              <a:rPr lang="en-US" dirty="0" smtClean="0"/>
              <a:t> (Toggle) flip-flop has inputs</a:t>
            </a:r>
            <a:r>
              <a:rPr lang="en-US" dirty="0"/>
              <a:t>: </a:t>
            </a:r>
            <a:r>
              <a:rPr lang="en-US" i="1" dirty="0" smtClean="0"/>
              <a:t>T </a:t>
            </a:r>
            <a:r>
              <a:rPr lang="en-US" dirty="0" smtClean="0"/>
              <a:t>and </a:t>
            </a:r>
            <a:r>
              <a:rPr lang="en-US" i="1" dirty="0" err="1" smtClean="0"/>
              <a:t>Clk</a:t>
            </a:r>
            <a:endParaRPr lang="en-US" i="1" dirty="0" smtClean="0"/>
          </a:p>
          <a:p>
            <a:pPr>
              <a:spcBef>
                <a:spcPts val="2000"/>
              </a:spcBef>
            </a:pPr>
            <a:r>
              <a:rPr lang="en-US" dirty="0" smtClean="0"/>
              <a:t>When </a:t>
            </a:r>
            <a:r>
              <a:rPr lang="en-US" i="1" dirty="0" smtClean="0"/>
              <a:t>T</a:t>
            </a:r>
            <a:r>
              <a:rPr lang="en-US" dirty="0" smtClean="0"/>
              <a:t> = 0 </a:t>
            </a:r>
            <a:r>
              <a:rPr lang="en-US" dirty="0" smtClean="0">
                <a:sym typeface="Wingdings" panose="05000000000000000000" pitchFamily="2" charset="2"/>
              </a:rPr>
              <a:t> No change, When </a:t>
            </a:r>
            <a:r>
              <a:rPr lang="en-US" i="1" dirty="0" smtClean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 = 1  Invert outputs</a:t>
            </a:r>
          </a:p>
          <a:p>
            <a:pPr>
              <a:spcBef>
                <a:spcPts val="2000"/>
              </a:spcBef>
            </a:pPr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i="1" dirty="0" smtClean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 flip-flop can be implemented using a </a:t>
            </a:r>
            <a:r>
              <a:rPr lang="en-US" i="1" dirty="0" smtClean="0">
                <a:sym typeface="Wingdings" panose="05000000000000000000" pitchFamily="2" charset="2"/>
              </a:rPr>
              <a:t>JK</a:t>
            </a:r>
            <a:r>
              <a:rPr lang="en-US" dirty="0" smtClean="0">
                <a:sym typeface="Wingdings" panose="05000000000000000000" pitchFamily="2" charset="2"/>
              </a:rPr>
              <a:t> flip-flop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It can also be implemented using a </a:t>
            </a:r>
            <a:r>
              <a:rPr lang="en-US" i="1" dirty="0" smtClean="0"/>
              <a:t>D</a:t>
            </a:r>
            <a:r>
              <a:rPr lang="en-US" dirty="0" smtClean="0"/>
              <a:t> flip-flop and a XOR gate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089" y="3699030"/>
            <a:ext cx="8816406" cy="2433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35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Characteristic 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495" y="953725"/>
                <a:ext cx="9136015" cy="2520280"/>
              </a:xfrm>
            </p:spPr>
            <p:txBody>
              <a:bodyPr/>
              <a:lstStyle/>
              <a:p>
                <a:pPr>
                  <a:spcBef>
                    <a:spcPts val="2000"/>
                  </a:spcBef>
                  <a:defRPr/>
                </a:pPr>
                <a:r>
                  <a:rPr lang="en-US" dirty="0" smtClean="0"/>
                  <a:t>Defines the operation of a flip-flop </a:t>
                </a:r>
                <a:r>
                  <a:rPr lang="en-US" dirty="0"/>
                  <a:t>in a tabular form</a:t>
                </a:r>
              </a:p>
              <a:p>
                <a:pPr>
                  <a:spcBef>
                    <a:spcPts val="2000"/>
                  </a:spcBef>
                  <a:defRPr/>
                </a:pPr>
                <a:r>
                  <a:rPr lang="en-US" dirty="0"/>
                  <a:t>Next state is defined in terms of the current state and the inputs</a:t>
                </a:r>
                <a:endParaRPr lang="ar-SA" dirty="0"/>
              </a:p>
              <a:p>
                <a:pPr marL="357188" lvl="1" indent="0">
                  <a:spcBef>
                    <a:spcPts val="200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𝑄</m:t>
                    </m:r>
                    <m:r>
                      <a:rPr lang="en-US" sz="2400" b="0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refers to current state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before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clock edge arrives</a:t>
                </a:r>
                <a:endParaRPr lang="en-US" sz="2400" dirty="0"/>
              </a:p>
              <a:p>
                <a:pPr marL="357188" lvl="1" indent="0">
                  <a:spcBef>
                    <a:spcPts val="200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aseline="30000" dirty="0" smtClean="0"/>
                  <a:t>n+1 </a:t>
                </a:r>
                <a:r>
                  <a:rPr lang="en-US" sz="2400" dirty="0" smtClean="0"/>
                  <a:t>refers </a:t>
                </a:r>
                <a:r>
                  <a:rPr lang="en-US" sz="2400" dirty="0"/>
                  <a:t>to next state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after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the clock </a:t>
                </a:r>
                <a:r>
                  <a:rPr lang="en-US" sz="2400" dirty="0" smtClean="0"/>
                  <a:t>edge arrives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495" y="953725"/>
                <a:ext cx="9136015" cy="2520280"/>
              </a:xfrm>
              <a:blipFill rotWithShape="0">
                <a:blip r:embed="rId2"/>
                <a:stretch>
                  <a:fillRect l="-934" t="-1691" r="-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46851"/>
              </p:ext>
            </p:extLst>
          </p:nvPr>
        </p:nvGraphicFramePr>
        <p:xfrm>
          <a:off x="587515" y="3657781"/>
          <a:ext cx="2025225" cy="184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/>
                <a:gridCol w="1350150"/>
              </a:tblGrid>
              <a:tr h="5125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 Flip-Flop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sz="2000" b="1" i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i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77568"/>
              </p:ext>
            </p:extLst>
          </p:nvPr>
        </p:nvGraphicFramePr>
        <p:xfrm>
          <a:off x="2837765" y="3654025"/>
          <a:ext cx="3330370" cy="273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/>
                <a:gridCol w="2475275"/>
              </a:tblGrid>
              <a:tr h="5125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JK Flip-Flop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0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endParaRPr 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altLang="zh-CN" sz="2000" b="1" i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000" b="1" i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i="1" baseline="30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No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Reset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 Set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aseline="30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Complement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16283"/>
              </p:ext>
            </p:extLst>
          </p:nvPr>
        </p:nvGraphicFramePr>
        <p:xfrm>
          <a:off x="6393160" y="3662155"/>
          <a:ext cx="3105345" cy="184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385265"/>
              </a:tblGrid>
              <a:tr h="5125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 Flip-Flop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sz="2000" b="1" i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i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i="1" baseline="30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No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i="1" baseline="30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Complement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3917885" y="5994285"/>
            <a:ext cx="2250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93260" y="5132285"/>
            <a:ext cx="2250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Characteristic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863715"/>
                <a:ext cx="8915400" cy="2745305"/>
              </a:xfrm>
            </p:spPr>
            <p:txBody>
              <a:bodyPr/>
              <a:lstStyle/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The characteristic equation defines the operation of a flip-flop</a:t>
                </a:r>
              </a:p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For D Flip-Flop:	</a:t>
                </a:r>
                <a:r>
                  <a:rPr lang="en-US" dirty="0" smtClean="0"/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For JK Flip-Flop:	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For T Flip-Flop: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 ⨁ 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i="1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smtClean="0"/>
                  <a:t>Clearly, the D Flip-Flop is the simplest among the three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863715"/>
                <a:ext cx="8915400" cy="2745305"/>
              </a:xfrm>
              <a:blipFill rotWithShape="0">
                <a:blip r:embed="rId2"/>
                <a:stretch>
                  <a:fillRect l="-889" t="-1556" b="-3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>
            <a:off x="5268035" y="2053450"/>
            <a:ext cx="2250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22930" y="2071945"/>
            <a:ext cx="2250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96578"/>
              </p:ext>
            </p:extLst>
          </p:nvPr>
        </p:nvGraphicFramePr>
        <p:xfrm>
          <a:off x="587515" y="3657781"/>
          <a:ext cx="2025225" cy="184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/>
                <a:gridCol w="1350150"/>
              </a:tblGrid>
              <a:tr h="5125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 Flip-Flop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sz="2000" b="1" i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i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74951"/>
              </p:ext>
            </p:extLst>
          </p:nvPr>
        </p:nvGraphicFramePr>
        <p:xfrm>
          <a:off x="2837765" y="3654025"/>
          <a:ext cx="3330370" cy="273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/>
                <a:gridCol w="2475275"/>
              </a:tblGrid>
              <a:tr h="5125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JK Flip-Flop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0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endParaRPr 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altLang="zh-CN" sz="2000" b="1" i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000" b="1" i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i="1" baseline="30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No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Reset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 Set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aseline="30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Complement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68008"/>
              </p:ext>
            </p:extLst>
          </p:nvPr>
        </p:nvGraphicFramePr>
        <p:xfrm>
          <a:off x="6393160" y="3662155"/>
          <a:ext cx="3105345" cy="184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385265"/>
              </a:tblGrid>
              <a:tr h="5125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 Flip-Flop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sz="2000" b="1" i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1" i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i="1" baseline="30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No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i="1" baseline="30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Complement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3917885" y="5994285"/>
            <a:ext cx="2250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293260" y="5132285"/>
            <a:ext cx="2250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Considerations for Flip-Flops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863715"/>
            <a:ext cx="9093216" cy="301533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5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Setup </a:t>
            </a:r>
            <a:r>
              <a:rPr lang="en-US" b="1" dirty="0">
                <a:solidFill>
                  <a:srgbClr val="FF0000"/>
                </a:solidFill>
              </a:rPr>
              <a:t>Time (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  <a:r>
              <a:rPr lang="en-US" dirty="0"/>
              <a:t> </a:t>
            </a:r>
            <a:r>
              <a:rPr lang="en-US" dirty="0" smtClean="0"/>
              <a:t>Time duration for which the data input </a:t>
            </a:r>
            <a:r>
              <a:rPr lang="en-US" dirty="0"/>
              <a:t>must be </a:t>
            </a:r>
            <a:r>
              <a:rPr lang="en-US" dirty="0" smtClean="0"/>
              <a:t>valid and stable </a:t>
            </a:r>
            <a:r>
              <a:rPr lang="en-US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</a:t>
            </a:r>
            <a:r>
              <a:rPr lang="en-US" dirty="0" smtClean="0"/>
              <a:t>arrival of the clock edge.</a:t>
            </a:r>
            <a:endParaRPr lang="en-US" dirty="0"/>
          </a:p>
          <a:p>
            <a:pPr>
              <a:lnSpc>
                <a:spcPct val="130000"/>
              </a:lnSpc>
              <a:spcBef>
                <a:spcPts val="15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Hold Time (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h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  <a:r>
              <a:rPr lang="en-US" dirty="0"/>
              <a:t> </a:t>
            </a:r>
            <a:r>
              <a:rPr lang="en-US" dirty="0" smtClean="0"/>
              <a:t>Time duration for which the data input </a:t>
            </a:r>
            <a:r>
              <a:rPr lang="en-US" dirty="0"/>
              <a:t>must not be changed </a:t>
            </a:r>
            <a:r>
              <a:rPr lang="en-US" dirty="0">
                <a:solidFill>
                  <a:srgbClr val="FF0000"/>
                </a:solidFill>
              </a:rPr>
              <a:t>after</a:t>
            </a:r>
            <a:r>
              <a:rPr lang="en-US" dirty="0"/>
              <a:t> the clock transition occurs.</a:t>
            </a:r>
          </a:p>
          <a:p>
            <a:pPr>
              <a:lnSpc>
                <a:spcPct val="130000"/>
              </a:lnSpc>
              <a:spcBef>
                <a:spcPts val="1500"/>
              </a:spcBef>
            </a:pPr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must be ensured for </a:t>
            </a:r>
            <a:r>
              <a:rPr lang="en-US" dirty="0"/>
              <a:t>the proper operation of </a:t>
            </a:r>
            <a:r>
              <a:rPr lang="en-US" dirty="0" smtClean="0"/>
              <a:t>flip-flops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2660" y="4145144"/>
            <a:ext cx="6162261" cy="2119171"/>
            <a:chOff x="2489100" y="4186213"/>
            <a:chExt cx="6162261" cy="2119171"/>
          </a:xfrm>
        </p:grpSpPr>
        <p:sp>
          <p:nvSpPr>
            <p:cNvPr id="24" name="Freeform 23"/>
            <p:cNvSpPr/>
            <p:nvPr/>
          </p:nvSpPr>
          <p:spPr>
            <a:xfrm>
              <a:off x="2489100" y="4261899"/>
              <a:ext cx="6162261" cy="612251"/>
            </a:xfrm>
            <a:custGeom>
              <a:avLst/>
              <a:gdLst>
                <a:gd name="connsiteX0" fmla="*/ 0 w 6162261"/>
                <a:gd name="connsiteY0" fmla="*/ 612251 h 612251"/>
                <a:gd name="connsiteX1" fmla="*/ 1661823 w 6162261"/>
                <a:gd name="connsiteY1" fmla="*/ 612251 h 612251"/>
                <a:gd name="connsiteX2" fmla="*/ 1971924 w 6162261"/>
                <a:gd name="connsiteY2" fmla="*/ 0 h 612251"/>
                <a:gd name="connsiteX3" fmla="*/ 4373218 w 6162261"/>
                <a:gd name="connsiteY3" fmla="*/ 0 h 612251"/>
                <a:gd name="connsiteX4" fmla="*/ 4675367 w 6162261"/>
                <a:gd name="connsiteY4" fmla="*/ 612251 h 612251"/>
                <a:gd name="connsiteX5" fmla="*/ 6162261 w 6162261"/>
                <a:gd name="connsiteY5" fmla="*/ 612251 h 61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62261" h="612251">
                  <a:moveTo>
                    <a:pt x="0" y="612251"/>
                  </a:moveTo>
                  <a:lnTo>
                    <a:pt x="1661823" y="612251"/>
                  </a:lnTo>
                  <a:lnTo>
                    <a:pt x="1971924" y="0"/>
                  </a:lnTo>
                  <a:lnTo>
                    <a:pt x="4373218" y="0"/>
                  </a:lnTo>
                  <a:lnTo>
                    <a:pt x="4675367" y="612251"/>
                  </a:lnTo>
                  <a:lnTo>
                    <a:pt x="6162261" y="612251"/>
                  </a:lnTo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58507" y="5805774"/>
              <a:ext cx="1328412" cy="3960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dirty="0" smtClean="0">
                  <a:latin typeface="+mn-lt"/>
                  <a:cs typeface="Times New Roman" panose="02020603050405020304" pitchFamily="18" charset="0"/>
                </a:rPr>
                <a:t>Valid data-in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68035" y="5802831"/>
              <a:ext cx="3324779" cy="3960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dirty="0" smtClean="0">
                  <a:latin typeface="+mn-lt"/>
                  <a:cs typeface="Times New Roman" panose="02020603050405020304" pitchFamily="18" charset="0"/>
                </a:rPr>
                <a:t>Data Can be Modified after </a:t>
              </a:r>
              <a:r>
                <a:rPr lang="en-US" dirty="0" err="1" smtClean="0">
                  <a:latin typeface="+mn-lt"/>
                  <a:cs typeface="Times New Roman" panose="02020603050405020304" pitchFamily="18" charset="0"/>
                </a:rPr>
                <a:t>T</a:t>
              </a:r>
              <a:r>
                <a:rPr lang="en-US" baseline="-25000" dirty="0" err="1" smtClean="0">
                  <a:latin typeface="+mn-lt"/>
                  <a:cs typeface="Times New Roman" panose="02020603050405020304" pitchFamily="18" charset="0"/>
                </a:rPr>
                <a:t>h</a:t>
              </a:r>
              <a:endParaRPr lang="en-US" baseline="-25000" dirty="0" smtClean="0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053699" y="4261899"/>
              <a:ext cx="406248" cy="612251"/>
            </a:xfrm>
            <a:custGeom>
              <a:avLst/>
              <a:gdLst>
                <a:gd name="connsiteX0" fmla="*/ 0 w 763325"/>
                <a:gd name="connsiteY0" fmla="*/ 580445 h 580445"/>
                <a:gd name="connsiteX1" fmla="*/ 182880 w 763325"/>
                <a:gd name="connsiteY1" fmla="*/ 580445 h 580445"/>
                <a:gd name="connsiteX2" fmla="*/ 763325 w 763325"/>
                <a:gd name="connsiteY2" fmla="*/ 0 h 58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3325" h="580445">
                  <a:moveTo>
                    <a:pt x="0" y="580445"/>
                  </a:moveTo>
                  <a:lnTo>
                    <a:pt x="182880" y="580445"/>
                  </a:lnTo>
                  <a:lnTo>
                    <a:pt x="763325" y="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24402" y="4464115"/>
              <a:ext cx="914400" cy="3600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dirty="0" smtClean="0">
                  <a:latin typeface="+mn-lt"/>
                  <a:cs typeface="Times New Roman" panose="02020603050405020304" pitchFamily="18" charset="0"/>
                </a:rPr>
                <a:t>Clock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34205" y="4186213"/>
              <a:ext cx="900100" cy="58900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Rising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Edge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512840" y="4964432"/>
              <a:ext cx="1620180" cy="696914"/>
              <a:chOff x="3512840" y="4973368"/>
              <a:chExt cx="1620180" cy="54006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4322713" y="4973370"/>
                <a:ext cx="0" cy="5400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33020" y="4973370"/>
                <a:ext cx="0" cy="5400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12840" y="4973368"/>
                <a:ext cx="0" cy="5400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/>
            <p:nvPr/>
          </p:nvCxnSpPr>
          <p:spPr>
            <a:xfrm>
              <a:off x="3511209" y="5369465"/>
              <a:ext cx="8115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321516" y="5369465"/>
              <a:ext cx="8115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02950" y="4919415"/>
              <a:ext cx="457200" cy="3600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000" dirty="0" err="1" smtClean="0">
                  <a:latin typeface="+mn-lt"/>
                  <a:cs typeface="Times New Roman" panose="02020603050405020304" pitchFamily="18" charset="0"/>
                </a:rPr>
                <a:t>T</a:t>
              </a:r>
              <a:r>
                <a:rPr lang="en-US" sz="2000" baseline="-25000" dirty="0" err="1" smtClean="0">
                  <a:latin typeface="+mn-lt"/>
                  <a:cs typeface="Times New Roman" panose="02020603050405020304" pitchFamily="18" charset="0"/>
                </a:rPr>
                <a:t>h</a:t>
              </a:r>
              <a:endParaRPr lang="en-US" sz="2000" baseline="-25000" dirty="0" smtClean="0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47855" y="4919415"/>
              <a:ext cx="457200" cy="3600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000" dirty="0" err="1" smtClean="0">
                  <a:latin typeface="+mn-lt"/>
                  <a:cs typeface="Times New Roman" panose="02020603050405020304" pitchFamily="18" charset="0"/>
                </a:rPr>
                <a:t>T</a:t>
              </a:r>
              <a:r>
                <a:rPr lang="en-US" sz="2000" baseline="-25000" dirty="0" err="1" smtClean="0">
                  <a:latin typeface="+mn-lt"/>
                  <a:cs typeface="Times New Roman" panose="02020603050405020304" pitchFamily="18" charset="0"/>
                </a:rPr>
                <a:t>s</a:t>
              </a:r>
              <a:endParaRPr lang="en-US" sz="2000" baseline="-25000" dirty="0" smtClean="0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702750" y="5701085"/>
              <a:ext cx="5645427" cy="604299"/>
            </a:xfrm>
            <a:custGeom>
              <a:avLst/>
              <a:gdLst>
                <a:gd name="connsiteX0" fmla="*/ 0 w 5645427"/>
                <a:gd name="connsiteY0" fmla="*/ 0 h 604299"/>
                <a:gd name="connsiteX1" fmla="*/ 699715 w 5645427"/>
                <a:gd name="connsiteY1" fmla="*/ 0 h 604299"/>
                <a:gd name="connsiteX2" fmla="*/ 898498 w 5645427"/>
                <a:gd name="connsiteY2" fmla="*/ 604299 h 604299"/>
                <a:gd name="connsiteX3" fmla="*/ 2345635 w 5645427"/>
                <a:gd name="connsiteY3" fmla="*/ 604299 h 604299"/>
                <a:gd name="connsiteX4" fmla="*/ 2520564 w 5645427"/>
                <a:gd name="connsiteY4" fmla="*/ 0 h 604299"/>
                <a:gd name="connsiteX5" fmla="*/ 5645427 w 5645427"/>
                <a:gd name="connsiteY5" fmla="*/ 0 h 604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5427" h="604299">
                  <a:moveTo>
                    <a:pt x="0" y="0"/>
                  </a:moveTo>
                  <a:lnTo>
                    <a:pt x="699715" y="0"/>
                  </a:lnTo>
                  <a:lnTo>
                    <a:pt x="898498" y="604299"/>
                  </a:lnTo>
                  <a:lnTo>
                    <a:pt x="2345635" y="604299"/>
                  </a:lnTo>
                  <a:lnTo>
                    <a:pt x="2520564" y="0"/>
                  </a:lnTo>
                  <a:lnTo>
                    <a:pt x="5645427" y="0"/>
                  </a:lnTo>
                </a:path>
              </a:pathLst>
            </a:cu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2702750" y="5701085"/>
              <a:ext cx="5645427" cy="604299"/>
            </a:xfrm>
            <a:custGeom>
              <a:avLst/>
              <a:gdLst>
                <a:gd name="connsiteX0" fmla="*/ 0 w 5645427"/>
                <a:gd name="connsiteY0" fmla="*/ 0 h 604299"/>
                <a:gd name="connsiteX1" fmla="*/ 699715 w 5645427"/>
                <a:gd name="connsiteY1" fmla="*/ 0 h 604299"/>
                <a:gd name="connsiteX2" fmla="*/ 898498 w 5645427"/>
                <a:gd name="connsiteY2" fmla="*/ 604299 h 604299"/>
                <a:gd name="connsiteX3" fmla="*/ 2345635 w 5645427"/>
                <a:gd name="connsiteY3" fmla="*/ 604299 h 604299"/>
                <a:gd name="connsiteX4" fmla="*/ 2520564 w 5645427"/>
                <a:gd name="connsiteY4" fmla="*/ 0 h 604299"/>
                <a:gd name="connsiteX5" fmla="*/ 5645427 w 5645427"/>
                <a:gd name="connsiteY5" fmla="*/ 0 h 604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5427" h="604299">
                  <a:moveTo>
                    <a:pt x="0" y="0"/>
                  </a:moveTo>
                  <a:lnTo>
                    <a:pt x="699715" y="0"/>
                  </a:lnTo>
                  <a:lnTo>
                    <a:pt x="898498" y="604299"/>
                  </a:lnTo>
                  <a:lnTo>
                    <a:pt x="2345635" y="604299"/>
                  </a:lnTo>
                  <a:lnTo>
                    <a:pt x="2520564" y="0"/>
                  </a:lnTo>
                  <a:lnTo>
                    <a:pt x="5645427" y="0"/>
                  </a:lnTo>
                </a:path>
              </a:pathLst>
            </a:cu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5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85" y="908720"/>
            <a:ext cx="9093215" cy="5625625"/>
          </a:xfrm>
        </p:spPr>
        <p:txBody>
          <a:bodyPr>
            <a:normAutofit/>
          </a:bodyPr>
          <a:lstStyle/>
          <a:p>
            <a:pPr>
              <a:spcBef>
                <a:spcPts val="1300"/>
              </a:spcBef>
              <a:defRPr/>
            </a:pPr>
            <a:r>
              <a:rPr lang="en-US" dirty="0" smtClean="0"/>
              <a:t>In a sequential circuit there is internal memory</a:t>
            </a:r>
          </a:p>
          <a:p>
            <a:pPr lvl="1">
              <a:spcBef>
                <a:spcPts val="1300"/>
              </a:spcBef>
              <a:defRPr/>
            </a:pPr>
            <a:r>
              <a:rPr lang="en-US" dirty="0" smtClean="0"/>
              <a:t>Output is a function of current inputs and present state</a:t>
            </a:r>
          </a:p>
          <a:p>
            <a:pPr lvl="1">
              <a:spcBef>
                <a:spcPts val="1300"/>
              </a:spcBef>
              <a:defRPr/>
            </a:pPr>
            <a:r>
              <a:rPr lang="en-US" dirty="0" smtClean="0"/>
              <a:t>The stored memory value defines the present state</a:t>
            </a:r>
          </a:p>
          <a:p>
            <a:pPr lvl="1">
              <a:spcBef>
                <a:spcPts val="1300"/>
              </a:spcBef>
              <a:defRPr/>
            </a:pPr>
            <a:r>
              <a:rPr lang="en-US" dirty="0" smtClean="0"/>
              <a:t>Similarly, the next state depends on current inputs and present state</a:t>
            </a:r>
          </a:p>
          <a:p>
            <a:pPr>
              <a:spcBef>
                <a:spcPts val="1300"/>
              </a:spcBef>
              <a:defRPr/>
            </a:pPr>
            <a:r>
              <a:rPr lang="en-US" dirty="0" smtClean="0"/>
              <a:t>Two types of sequential circuits:</a:t>
            </a:r>
          </a:p>
          <a:p>
            <a:pPr lvl="1">
              <a:spcBef>
                <a:spcPts val="1300"/>
              </a:spcBef>
              <a:defRPr/>
            </a:pPr>
            <a:r>
              <a:rPr lang="en-US" dirty="0" smtClean="0"/>
              <a:t>Synchronous sequential circuits are clocked (easier to implement)</a:t>
            </a:r>
            <a:endParaRPr lang="en-US" dirty="0" smtClean="0"/>
          </a:p>
          <a:p>
            <a:pPr lvl="1">
              <a:spcBef>
                <a:spcPts val="1300"/>
              </a:spcBef>
              <a:defRPr/>
            </a:pPr>
            <a:r>
              <a:rPr lang="en-US" dirty="0" smtClean="0"/>
              <a:t>Asynchronous sequential circuits are not </a:t>
            </a:r>
            <a:r>
              <a:rPr lang="en-US" dirty="0" smtClean="0"/>
              <a:t>clocked</a:t>
            </a:r>
            <a:endParaRPr lang="en-US" dirty="0" smtClean="0"/>
          </a:p>
          <a:p>
            <a:pPr>
              <a:spcBef>
                <a:spcPts val="1300"/>
              </a:spcBef>
              <a:defRPr/>
            </a:pPr>
            <a:r>
              <a:rPr lang="en-US" dirty="0" smtClean="0"/>
              <a:t>Two types of Memory elements: </a:t>
            </a:r>
            <a:r>
              <a:rPr lang="en-US" dirty="0" smtClean="0">
                <a:solidFill>
                  <a:srgbClr val="FF0000"/>
                </a:solidFill>
              </a:rPr>
              <a:t>Latches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Flip-Flops</a:t>
            </a:r>
          </a:p>
          <a:p>
            <a:pPr>
              <a:spcBef>
                <a:spcPts val="1300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Latches </a:t>
            </a:r>
            <a:r>
              <a:rPr lang="en-US" dirty="0" smtClean="0"/>
              <a:t>are level-sensitive, flip-flops are edge-triggered</a:t>
            </a:r>
          </a:p>
          <a:p>
            <a:pPr>
              <a:spcBef>
                <a:spcPts val="1300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Flip-flops</a:t>
            </a:r>
            <a:r>
              <a:rPr lang="en-US" dirty="0" smtClean="0"/>
              <a:t> are better memory elements for synchronous circuits</a:t>
            </a:r>
          </a:p>
          <a:p>
            <a:pPr>
              <a:spcBef>
                <a:spcPts val="1300"/>
              </a:spcBef>
              <a:defRPr/>
            </a:pPr>
            <a:r>
              <a:rPr lang="en-US" dirty="0" smtClean="0"/>
              <a:t>A flip-flop is described using a characteristic table and equation</a:t>
            </a:r>
          </a:p>
        </p:txBody>
      </p:sp>
    </p:spTree>
    <p:extLst>
      <p:ext uri="{BB962C8B-B14F-4D97-AF65-F5344CB8AC3E}">
        <p14:creationId xmlns:p14="http://schemas.microsoft.com/office/powerpoint/2010/main" val="17650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versus Sequential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70629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dirty="0" smtClean="0"/>
              <a:t>Two classes of digital circuits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Combinational Circuits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Sequential Circuits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Combinational Circuit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Outputs = F(Inputs)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Function of Inputs only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NO internal memory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Sequential Circuit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Outputs is a function of Inputs and internal Memory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There is an internal memory that stores the state of the circuit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Time is very important: memory changes with time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12940" y="2933945"/>
            <a:ext cx="5040560" cy="1305145"/>
            <a:chOff x="4547955" y="1583795"/>
            <a:chExt cx="5040560" cy="1305145"/>
          </a:xfrm>
        </p:grpSpPr>
        <p:sp>
          <p:nvSpPr>
            <p:cNvPr id="4" name="TextBox 3"/>
            <p:cNvSpPr txBox="1"/>
            <p:nvPr/>
          </p:nvSpPr>
          <p:spPr>
            <a:xfrm>
              <a:off x="6078126" y="1583795"/>
              <a:ext cx="1980219" cy="130514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Combinational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Circuit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493060" y="2236367"/>
              <a:ext cx="5850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8058344" y="2236367"/>
              <a:ext cx="5400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547955" y="2011342"/>
              <a:ext cx="900100" cy="4500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Inputs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88415" y="2011342"/>
              <a:ext cx="900100" cy="4500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Outputs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8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96" y="863715"/>
            <a:ext cx="8775974" cy="5625625"/>
          </a:xfrm>
        </p:spPr>
        <p:txBody>
          <a:bodyPr/>
          <a:lstStyle/>
          <a:p>
            <a:pPr marL="0" indent="0">
              <a:spcBef>
                <a:spcPts val="2500"/>
              </a:spcBef>
              <a:buNone/>
            </a:pPr>
            <a:r>
              <a:rPr lang="en-US" dirty="0" smtClean="0"/>
              <a:t>A Sequential circuit consists of:</a:t>
            </a:r>
          </a:p>
          <a:p>
            <a:pPr marL="444500" indent="-444500">
              <a:spcBef>
                <a:spcPts val="2500"/>
              </a:spcBef>
              <a:buAutoNum type="arabicPeriod"/>
            </a:pPr>
            <a:r>
              <a:rPr lang="en-US" dirty="0" smtClean="0"/>
              <a:t>Memory elements:</a:t>
            </a:r>
          </a:p>
          <a:p>
            <a:pPr marL="803275" lvl="1" indent="-352425">
              <a:spcBef>
                <a:spcPts val="2500"/>
              </a:spcBef>
            </a:pPr>
            <a:r>
              <a:rPr lang="en-US" b="1" dirty="0" smtClean="0"/>
              <a:t>Latches</a:t>
            </a:r>
            <a:r>
              <a:rPr lang="en-US" dirty="0" smtClean="0"/>
              <a:t> or </a:t>
            </a:r>
            <a:r>
              <a:rPr lang="en-US" b="1" dirty="0" smtClean="0"/>
              <a:t>Flip-Flops</a:t>
            </a:r>
          </a:p>
          <a:p>
            <a:pPr lvl="1">
              <a:spcBef>
                <a:spcPts val="2500"/>
              </a:spcBef>
            </a:pPr>
            <a:r>
              <a:rPr lang="en-US" dirty="0" smtClean="0"/>
              <a:t>Store the </a:t>
            </a:r>
            <a:r>
              <a:rPr lang="en-US" b="1" dirty="0" smtClean="0">
                <a:solidFill>
                  <a:srgbClr val="FF0000"/>
                </a:solidFill>
              </a:rPr>
              <a:t>Present State</a:t>
            </a:r>
            <a:endParaRPr lang="en-US" dirty="0" smtClean="0"/>
          </a:p>
          <a:p>
            <a:pPr marL="444500" indent="-444500">
              <a:spcBef>
                <a:spcPts val="2500"/>
              </a:spcBef>
              <a:buAutoNum type="arabicPeriod"/>
            </a:pPr>
            <a:r>
              <a:rPr lang="en-US" dirty="0" smtClean="0"/>
              <a:t>Combinational Logic</a:t>
            </a:r>
          </a:p>
          <a:p>
            <a:pPr marL="803275" lvl="1" indent="-352425">
              <a:spcBef>
                <a:spcPts val="2500"/>
              </a:spcBef>
            </a:pPr>
            <a:r>
              <a:rPr lang="en-US" dirty="0"/>
              <a:t>Computes the </a:t>
            </a:r>
            <a:r>
              <a:rPr lang="en-US" b="1" dirty="0">
                <a:solidFill>
                  <a:srgbClr val="FF0000"/>
                </a:solidFill>
              </a:rPr>
              <a:t>Outputs</a:t>
            </a:r>
            <a:r>
              <a:rPr lang="en-US" dirty="0"/>
              <a:t> of the circuit</a:t>
            </a:r>
          </a:p>
          <a:p>
            <a:pPr marL="801688" lvl="1" indent="0">
              <a:spcBef>
                <a:spcPts val="2500"/>
              </a:spcBef>
              <a:buNone/>
            </a:pPr>
            <a:r>
              <a:rPr lang="en-US" dirty="0" smtClean="0"/>
              <a:t>Outputs </a:t>
            </a:r>
            <a:r>
              <a:rPr lang="en-US" dirty="0"/>
              <a:t>depend on Inputs and Current State</a:t>
            </a:r>
          </a:p>
          <a:p>
            <a:pPr marL="803275" lvl="1" indent="-352425">
              <a:spcBef>
                <a:spcPts val="2500"/>
              </a:spcBef>
            </a:pPr>
            <a:r>
              <a:rPr lang="en-US" dirty="0" smtClean="0"/>
              <a:t>Computes the </a:t>
            </a:r>
            <a:r>
              <a:rPr lang="en-US" b="1" dirty="0" smtClean="0">
                <a:solidFill>
                  <a:srgbClr val="FF0000"/>
                </a:solidFill>
              </a:rPr>
              <a:t>Next State</a:t>
            </a:r>
            <a:r>
              <a:rPr lang="en-US" dirty="0" smtClean="0"/>
              <a:t> of the circuit</a:t>
            </a:r>
          </a:p>
          <a:p>
            <a:pPr marL="803275" lvl="1" indent="-352425">
              <a:spcBef>
                <a:spcPts val="2500"/>
              </a:spcBef>
              <a:buNone/>
            </a:pPr>
            <a:r>
              <a:rPr lang="en-US" dirty="0" smtClean="0"/>
              <a:t>	Next State also depends on the Inputs and the Present State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47955" y="1583795"/>
            <a:ext cx="5040560" cy="2430269"/>
            <a:chOff x="4547955" y="1583795"/>
            <a:chExt cx="5040560" cy="2430269"/>
          </a:xfrm>
        </p:grpSpPr>
        <p:sp>
          <p:nvSpPr>
            <p:cNvPr id="18" name="Freeform 17"/>
            <p:cNvSpPr/>
            <p:nvPr/>
          </p:nvSpPr>
          <p:spPr>
            <a:xfrm flipH="1">
              <a:off x="8045771" y="2573905"/>
              <a:ext cx="417619" cy="990109"/>
            </a:xfrm>
            <a:custGeom>
              <a:avLst/>
              <a:gdLst>
                <a:gd name="connsiteX0" fmla="*/ 477078 w 500932"/>
                <a:gd name="connsiteY0" fmla="*/ 1081377 h 1081377"/>
                <a:gd name="connsiteX1" fmla="*/ 0 w 500932"/>
                <a:gd name="connsiteY1" fmla="*/ 1081377 h 1081377"/>
                <a:gd name="connsiteX2" fmla="*/ 0 w 500932"/>
                <a:gd name="connsiteY2" fmla="*/ 0 h 1081377"/>
                <a:gd name="connsiteX3" fmla="*/ 500932 w 500932"/>
                <a:gd name="connsiteY3" fmla="*/ 0 h 108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932" h="1081377">
                  <a:moveTo>
                    <a:pt x="477078" y="1081377"/>
                  </a:moveTo>
                  <a:lnTo>
                    <a:pt x="0" y="1081377"/>
                  </a:lnTo>
                  <a:lnTo>
                    <a:pt x="0" y="0"/>
                  </a:lnTo>
                  <a:lnTo>
                    <a:pt x="500932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78126" y="1583795"/>
              <a:ext cx="1980219" cy="130514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Combinational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Logic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78126" y="3068960"/>
              <a:ext cx="1980217" cy="945104"/>
            </a:xfrm>
            <a:prstGeom prst="rect">
              <a:avLst/>
            </a:prstGeom>
            <a:solidFill>
              <a:srgbClr val="FFE1FF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Memory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Elements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493060" y="1898830"/>
              <a:ext cx="5850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058344" y="1898830"/>
              <a:ext cx="5400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47955" y="1673805"/>
              <a:ext cx="900100" cy="4500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Inputs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88415" y="1673805"/>
              <a:ext cx="900100" cy="4500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Outputs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53400" y="2703315"/>
              <a:ext cx="720080" cy="731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Next</a:t>
              </a:r>
            </a:p>
            <a:p>
              <a:pPr algn="ctr">
                <a:lnSpc>
                  <a:spcPct val="12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92960" y="2703315"/>
              <a:ext cx="990110" cy="731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Present</a:t>
              </a:r>
            </a:p>
            <a:p>
              <a:pPr algn="ctr">
                <a:lnSpc>
                  <a:spcPct val="12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673079" y="2573906"/>
              <a:ext cx="417619" cy="990109"/>
            </a:xfrm>
            <a:custGeom>
              <a:avLst/>
              <a:gdLst>
                <a:gd name="connsiteX0" fmla="*/ 477078 w 500932"/>
                <a:gd name="connsiteY0" fmla="*/ 1081377 h 1081377"/>
                <a:gd name="connsiteX1" fmla="*/ 0 w 500932"/>
                <a:gd name="connsiteY1" fmla="*/ 1081377 h 1081377"/>
                <a:gd name="connsiteX2" fmla="*/ 0 w 500932"/>
                <a:gd name="connsiteY2" fmla="*/ 0 h 1081377"/>
                <a:gd name="connsiteX3" fmla="*/ 500932 w 500932"/>
                <a:gd name="connsiteY3" fmla="*/ 0 h 108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932" h="1081377">
                  <a:moveTo>
                    <a:pt x="477078" y="1081377"/>
                  </a:moveTo>
                  <a:lnTo>
                    <a:pt x="0" y="1081377"/>
                  </a:lnTo>
                  <a:lnTo>
                    <a:pt x="0" y="0"/>
                  </a:lnTo>
                  <a:lnTo>
                    <a:pt x="500932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6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43735"/>
            <a:ext cx="8915400" cy="5310589"/>
          </a:xfrm>
        </p:spPr>
        <p:txBody>
          <a:bodyPr/>
          <a:lstStyle/>
          <a:p>
            <a:pPr marL="457200" indent="-457200">
              <a:spcBef>
                <a:spcPts val="200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Synchronous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Sequential Circuit</a:t>
            </a:r>
          </a:p>
          <a:p>
            <a:pPr lvl="1">
              <a:spcBef>
                <a:spcPts val="2000"/>
              </a:spcBef>
            </a:pPr>
            <a:r>
              <a:rPr lang="en-US" dirty="0" smtClean="0"/>
              <a:t>Uses a clock signal as an additional input</a:t>
            </a:r>
          </a:p>
          <a:p>
            <a:pPr lvl="1">
              <a:spcBef>
                <a:spcPts val="2000"/>
              </a:spcBef>
            </a:pPr>
            <a:r>
              <a:rPr lang="en-US" dirty="0" smtClean="0"/>
              <a:t>Changes in the memory elements are controlled by the clock</a:t>
            </a:r>
          </a:p>
          <a:p>
            <a:pPr lvl="1">
              <a:spcBef>
                <a:spcPts val="2000"/>
              </a:spcBef>
            </a:pPr>
            <a:r>
              <a:rPr lang="en-US" dirty="0" smtClean="0"/>
              <a:t>Changes happen at discrete instances of time</a:t>
            </a:r>
          </a:p>
          <a:p>
            <a:pPr marL="457200" indent="-457200">
              <a:spcBef>
                <a:spcPts val="200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Asynchronous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Sequential Circuit</a:t>
            </a:r>
          </a:p>
          <a:p>
            <a:pPr lvl="1">
              <a:spcBef>
                <a:spcPts val="2000"/>
              </a:spcBef>
            </a:pPr>
            <a:r>
              <a:rPr lang="en-US" dirty="0" smtClean="0"/>
              <a:t>No clock signal</a:t>
            </a:r>
          </a:p>
          <a:p>
            <a:pPr lvl="1">
              <a:spcBef>
                <a:spcPts val="2000"/>
              </a:spcBef>
            </a:pPr>
            <a:r>
              <a:rPr lang="en-US" dirty="0" smtClean="0"/>
              <a:t>Changes in the memory elements can happen at any instance of time</a:t>
            </a:r>
          </a:p>
          <a:p>
            <a:pPr marL="444500" indent="-444500">
              <a:spcBef>
                <a:spcPts val="2000"/>
              </a:spcBef>
            </a:pPr>
            <a:r>
              <a:rPr lang="en-US" dirty="0" smtClean="0"/>
              <a:t>Our focus will be on Synchronous Sequential Circuits</a:t>
            </a:r>
          </a:p>
          <a:p>
            <a:pPr lvl="1">
              <a:spcBef>
                <a:spcPts val="2000"/>
              </a:spcBef>
            </a:pPr>
            <a:r>
              <a:rPr lang="en-US" dirty="0" smtClean="0"/>
              <a:t>Easier to design and analyze than asynchronous sequential circuits</a:t>
            </a:r>
          </a:p>
        </p:txBody>
      </p:sp>
    </p:spTree>
    <p:extLst>
      <p:ext uri="{BB962C8B-B14F-4D97-AF65-F5344CB8AC3E}">
        <p14:creationId xmlns:p14="http://schemas.microsoft.com/office/powerpoint/2010/main" val="41623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3924054"/>
            <a:ext cx="8958200" cy="26552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Synchronous sequential circuits use a </a:t>
            </a:r>
            <a:r>
              <a:rPr lang="en-US" b="1" dirty="0" smtClean="0">
                <a:solidFill>
                  <a:srgbClr val="FF0000"/>
                </a:solidFill>
              </a:rPr>
              <a:t>clock signal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clock signal is an input to the memory elements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clock determines </a:t>
            </a:r>
            <a:r>
              <a:rPr lang="en-US" b="1" dirty="0" smtClean="0">
                <a:solidFill>
                  <a:srgbClr val="FF0000"/>
                </a:solidFill>
              </a:rPr>
              <a:t>when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memory should be updated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present state </a:t>
            </a:r>
            <a:r>
              <a:rPr lang="en-US" dirty="0" smtClean="0"/>
              <a:t>= output value of memory (stored)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next state </a:t>
            </a:r>
            <a:r>
              <a:rPr lang="en-US" dirty="0" smtClean="0"/>
              <a:t>= input value to memory (not stored yet)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87713" y="953725"/>
            <a:ext cx="4905547" cy="2880320"/>
            <a:chOff x="4682968" y="1088740"/>
            <a:chExt cx="4905547" cy="2880320"/>
          </a:xfrm>
        </p:grpSpPr>
        <p:sp>
          <p:nvSpPr>
            <p:cNvPr id="15" name="Freeform 14"/>
            <p:cNvSpPr/>
            <p:nvPr/>
          </p:nvSpPr>
          <p:spPr>
            <a:xfrm>
              <a:off x="5493060" y="3526088"/>
              <a:ext cx="1575175" cy="307957"/>
            </a:xfrm>
            <a:custGeom>
              <a:avLst/>
              <a:gdLst>
                <a:gd name="connsiteX0" fmla="*/ 0 w 906449"/>
                <a:gd name="connsiteY0" fmla="*/ 540689 h 540689"/>
                <a:gd name="connsiteX1" fmla="*/ 906449 w 906449"/>
                <a:gd name="connsiteY1" fmla="*/ 540689 h 540689"/>
                <a:gd name="connsiteX2" fmla="*/ 906449 w 906449"/>
                <a:gd name="connsiteY2" fmla="*/ 0 h 54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6449" h="540689">
                  <a:moveTo>
                    <a:pt x="0" y="540689"/>
                  </a:moveTo>
                  <a:lnTo>
                    <a:pt x="906449" y="540689"/>
                  </a:lnTo>
                  <a:lnTo>
                    <a:pt x="906449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7974" y="3647639"/>
              <a:ext cx="765085" cy="3214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Clock</a:t>
              </a: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8045771" y="2078850"/>
              <a:ext cx="417619" cy="990109"/>
            </a:xfrm>
            <a:custGeom>
              <a:avLst/>
              <a:gdLst>
                <a:gd name="connsiteX0" fmla="*/ 477078 w 500932"/>
                <a:gd name="connsiteY0" fmla="*/ 1081377 h 1081377"/>
                <a:gd name="connsiteX1" fmla="*/ 0 w 500932"/>
                <a:gd name="connsiteY1" fmla="*/ 1081377 h 1081377"/>
                <a:gd name="connsiteX2" fmla="*/ 0 w 500932"/>
                <a:gd name="connsiteY2" fmla="*/ 0 h 1081377"/>
                <a:gd name="connsiteX3" fmla="*/ 500932 w 500932"/>
                <a:gd name="connsiteY3" fmla="*/ 0 h 108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932" h="1081377">
                  <a:moveTo>
                    <a:pt x="477078" y="1081377"/>
                  </a:moveTo>
                  <a:lnTo>
                    <a:pt x="0" y="1081377"/>
                  </a:lnTo>
                  <a:lnTo>
                    <a:pt x="0" y="0"/>
                  </a:lnTo>
                  <a:lnTo>
                    <a:pt x="500932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8126" y="1088740"/>
              <a:ext cx="1980219" cy="130514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Combinational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Logic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8126" y="2573905"/>
              <a:ext cx="1980217" cy="945104"/>
            </a:xfrm>
            <a:prstGeom prst="rect">
              <a:avLst/>
            </a:prstGeom>
            <a:solidFill>
              <a:srgbClr val="FFE1FF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Memory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Elements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493060" y="1403775"/>
              <a:ext cx="5850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058344" y="1403775"/>
              <a:ext cx="5400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682969" y="1178750"/>
              <a:ext cx="765085" cy="4500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Inputs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688415" y="1178750"/>
              <a:ext cx="900100" cy="4500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Outputs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98405" y="2208260"/>
              <a:ext cx="720080" cy="731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Next</a:t>
              </a:r>
            </a:p>
            <a:p>
              <a:pPr algn="ctr">
                <a:lnSpc>
                  <a:spcPct val="12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82968" y="2208260"/>
              <a:ext cx="900101" cy="731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Present</a:t>
              </a:r>
            </a:p>
            <a:p>
              <a:pPr algn="ctr">
                <a:lnSpc>
                  <a:spcPct val="120000"/>
                </a:lnSpc>
              </a:pPr>
              <a:r>
                <a:rPr lang="en-US" sz="2000" dirty="0" smtClean="0">
                  <a:latin typeface="+mn-lt"/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673079" y="2078851"/>
              <a:ext cx="417619" cy="990109"/>
            </a:xfrm>
            <a:custGeom>
              <a:avLst/>
              <a:gdLst>
                <a:gd name="connsiteX0" fmla="*/ 477078 w 500932"/>
                <a:gd name="connsiteY0" fmla="*/ 1081377 h 1081377"/>
                <a:gd name="connsiteX1" fmla="*/ 0 w 500932"/>
                <a:gd name="connsiteY1" fmla="*/ 1081377 h 1081377"/>
                <a:gd name="connsiteX2" fmla="*/ 0 w 500932"/>
                <a:gd name="connsiteY2" fmla="*/ 0 h 1081377"/>
                <a:gd name="connsiteX3" fmla="*/ 500932 w 500932"/>
                <a:gd name="connsiteY3" fmla="*/ 0 h 108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932" h="1081377">
                  <a:moveTo>
                    <a:pt x="477078" y="1081377"/>
                  </a:moveTo>
                  <a:lnTo>
                    <a:pt x="0" y="1081377"/>
                  </a:lnTo>
                  <a:lnTo>
                    <a:pt x="0" y="0"/>
                  </a:lnTo>
                  <a:lnTo>
                    <a:pt x="500932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10" y="2708920"/>
            <a:ext cx="9181020" cy="373541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dirty="0" smtClean="0"/>
              <a:t>Clock is a </a:t>
            </a:r>
            <a:r>
              <a:rPr lang="en-US" dirty="0"/>
              <a:t>p</a:t>
            </a:r>
            <a:r>
              <a:rPr lang="en-US" dirty="0" smtClean="0"/>
              <a:t>eriodic signal = Train of pulses (1's and 0's)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The same clock cycle repeats indefinitely over time(</a:t>
            </a:r>
            <a:r>
              <a:rPr lang="zh-CN" altLang="en-US" dirty="0" smtClean="0"/>
              <a:t>重复</a:t>
            </a:r>
            <a:r>
              <a:rPr lang="zh-CN" altLang="en-US" dirty="0"/>
              <a:t>多次</a:t>
            </a:r>
            <a:r>
              <a:rPr lang="en-US" altLang="en-US" dirty="0" smtClean="0"/>
              <a:t>)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Positive Pulse</a:t>
            </a:r>
            <a:r>
              <a:rPr lang="en-US" altLang="en-US" dirty="0"/>
              <a:t>: when the </a:t>
            </a:r>
            <a:r>
              <a:rPr lang="en-US" altLang="en-US" b="1" dirty="0" smtClean="0"/>
              <a:t>level</a:t>
            </a:r>
            <a:r>
              <a:rPr lang="en-US" altLang="en-US" dirty="0" smtClean="0"/>
              <a:t> of </a:t>
            </a:r>
            <a:r>
              <a:rPr lang="en-US" altLang="en-US" dirty="0"/>
              <a:t>the clock is 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Negative Pulse</a:t>
            </a:r>
            <a:r>
              <a:rPr lang="en-US" altLang="en-US" dirty="0"/>
              <a:t>: when the </a:t>
            </a:r>
            <a:r>
              <a:rPr lang="en-US" altLang="en-US" b="1" dirty="0" smtClean="0"/>
              <a:t>level</a:t>
            </a:r>
            <a:r>
              <a:rPr lang="en-US" altLang="en-US" dirty="0" smtClean="0"/>
              <a:t> of </a:t>
            </a:r>
            <a:r>
              <a:rPr lang="en-US" altLang="en-US" dirty="0"/>
              <a:t>the clock is </a:t>
            </a:r>
            <a:r>
              <a:rPr lang="en-US" altLang="en-US" b="1" dirty="0" smtClean="0">
                <a:solidFill>
                  <a:srgbClr val="0000FF"/>
                </a:solidFill>
              </a:rPr>
              <a:t>0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Rising Edge</a:t>
            </a:r>
            <a:r>
              <a:rPr lang="en-US" altLang="en-US" dirty="0" smtClean="0"/>
              <a:t>: when the clock goes </a:t>
            </a:r>
            <a:r>
              <a:rPr lang="en-US" altLang="en-US" b="1" dirty="0" smtClean="0">
                <a:solidFill>
                  <a:srgbClr val="FF0000"/>
                </a:solidFill>
              </a:rPr>
              <a:t>from 0 to 1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altLang="en-US" b="1" dirty="0" smtClean="0">
                <a:solidFill>
                  <a:srgbClr val="0000FF"/>
                </a:solidFill>
              </a:rPr>
              <a:t>Falling Edge</a:t>
            </a:r>
            <a:r>
              <a:rPr lang="en-US" altLang="en-US" dirty="0" smtClean="0"/>
              <a:t>: when the clock goes </a:t>
            </a:r>
            <a:r>
              <a:rPr lang="en-US" altLang="en-US" b="1" dirty="0" smtClean="0">
                <a:solidFill>
                  <a:srgbClr val="0000FF"/>
                </a:solidFill>
              </a:rPr>
              <a:t>from 1 down to 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22530" y="953725"/>
            <a:ext cx="8775975" cy="1778714"/>
            <a:chOff x="722530" y="953725"/>
            <a:chExt cx="8775975" cy="1778714"/>
          </a:xfrm>
        </p:grpSpPr>
        <p:grpSp>
          <p:nvGrpSpPr>
            <p:cNvPr id="38" name="Group 37"/>
            <p:cNvGrpSpPr/>
            <p:nvPr/>
          </p:nvGrpSpPr>
          <p:grpSpPr>
            <a:xfrm>
              <a:off x="1033813" y="1222353"/>
              <a:ext cx="7474582" cy="1352955"/>
              <a:chOff x="2846256" y="1327897"/>
              <a:chExt cx="7474582" cy="1657482"/>
            </a:xfrm>
          </p:grpSpPr>
          <p:sp>
            <p:nvSpPr>
              <p:cNvPr id="6" name="Line 3"/>
              <p:cNvSpPr>
                <a:spLocks noChangeShapeType="1"/>
              </p:cNvSpPr>
              <p:nvPr/>
            </p:nvSpPr>
            <p:spPr bwMode="auto">
              <a:xfrm>
                <a:off x="2846256" y="1327897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>
                <a:off x="4719109" y="1327897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6590242" y="1327897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8463096" y="1327897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"/>
              <p:cNvSpPr>
                <a:spLocks noChangeShapeType="1"/>
              </p:cNvSpPr>
              <p:nvPr/>
            </p:nvSpPr>
            <p:spPr bwMode="auto">
              <a:xfrm>
                <a:off x="10320838" y="1329616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6"/>
              <p:cNvSpPr>
                <a:spLocks noChangeShapeType="1"/>
              </p:cNvSpPr>
              <p:nvPr/>
            </p:nvSpPr>
            <p:spPr bwMode="auto">
              <a:xfrm>
                <a:off x="7523902" y="1329617"/>
                <a:ext cx="0" cy="882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33813" y="1777922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033813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969380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969380" y="2330440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22530" y="2330440"/>
              <a:ext cx="3112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906666" y="1777922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906666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42233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842233" y="2330440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777799" y="1777922"/>
              <a:ext cx="93556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777799" y="1777922"/>
              <a:ext cx="0" cy="552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22530" y="1222351"/>
              <a:ext cx="8086439" cy="1351553"/>
              <a:chOff x="1532620" y="1500134"/>
              <a:chExt cx="6395907" cy="1444002"/>
            </a:xfrm>
          </p:grpSpPr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1532620" y="2944136"/>
                <a:ext cx="6395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flipV="1">
                <a:off x="1532620" y="1500134"/>
                <a:ext cx="0" cy="144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8808968" y="2393885"/>
              <a:ext cx="6895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/>
                <a:t>Time</a:t>
              </a:r>
              <a:endParaRPr lang="en-AU" altLang="en-US" sz="1600" dirty="0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346815" y="1222352"/>
              <a:ext cx="1246849" cy="277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33813" y="1200236"/>
              <a:ext cx="1872853" cy="383559"/>
              <a:chOff x="1033813" y="1200236"/>
              <a:chExt cx="1872853" cy="383559"/>
            </a:xfrm>
          </p:grpSpPr>
          <p:sp>
            <p:nvSpPr>
              <p:cNvPr id="5" name="Line 2"/>
              <p:cNvSpPr>
                <a:spLocks noChangeShapeType="1"/>
              </p:cNvSpPr>
              <p:nvPr/>
            </p:nvSpPr>
            <p:spPr bwMode="auto">
              <a:xfrm>
                <a:off x="1033813" y="1583795"/>
                <a:ext cx="1872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34"/>
              <p:cNvSpPr txBox="1">
                <a:spLocks noChangeArrowheads="1"/>
              </p:cNvSpPr>
              <p:nvPr/>
            </p:nvSpPr>
            <p:spPr bwMode="auto">
              <a:xfrm>
                <a:off x="1367876" y="1200236"/>
                <a:ext cx="12257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/>
                  <a:t>Clock </a:t>
                </a:r>
                <a:r>
                  <a:rPr lang="en-US" altLang="en-US" sz="1600" dirty="0" smtClean="0"/>
                  <a:t>cycle</a:t>
                </a:r>
                <a:endParaRPr lang="en-AU" altLang="en-US" sz="16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13366" y="1777922"/>
              <a:ext cx="1869489" cy="552518"/>
              <a:chOff x="5713366" y="1777922"/>
              <a:chExt cx="1869489" cy="552518"/>
            </a:xfrm>
          </p:grpSpPr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5713366" y="1777922"/>
                <a:ext cx="0" cy="55251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5713366" y="2330440"/>
                <a:ext cx="935567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6650653" y="1777922"/>
                <a:ext cx="0" cy="55251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arrow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>
                <a:off x="6647288" y="1784967"/>
                <a:ext cx="93556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7576060" y="1779717"/>
              <a:ext cx="0" cy="5525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7576060" y="2332235"/>
              <a:ext cx="93556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8513347" y="1779717"/>
              <a:ext cx="0" cy="552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arrow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8509983" y="1786762"/>
              <a:ext cx="29898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08078" y="1202603"/>
              <a:ext cx="1872853" cy="383559"/>
              <a:chOff x="1033813" y="1200236"/>
              <a:chExt cx="1872853" cy="383559"/>
            </a:xfrm>
          </p:grpSpPr>
          <p:sp>
            <p:nvSpPr>
              <p:cNvPr id="46" name="Line 2"/>
              <p:cNvSpPr>
                <a:spLocks noChangeShapeType="1"/>
              </p:cNvSpPr>
              <p:nvPr/>
            </p:nvSpPr>
            <p:spPr bwMode="auto">
              <a:xfrm>
                <a:off x="1033813" y="1583795"/>
                <a:ext cx="1872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Text Box 34"/>
              <p:cNvSpPr txBox="1">
                <a:spLocks noChangeArrowheads="1"/>
              </p:cNvSpPr>
              <p:nvPr/>
            </p:nvSpPr>
            <p:spPr bwMode="auto">
              <a:xfrm>
                <a:off x="1367876" y="1200236"/>
                <a:ext cx="12257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/>
                  <a:t>Clock </a:t>
                </a:r>
                <a:r>
                  <a:rPr lang="en-US" altLang="en-US" sz="1600" dirty="0" smtClean="0"/>
                  <a:t>cycle</a:t>
                </a:r>
                <a:endParaRPr lang="en-AU" altLang="en-US" sz="1600" dirty="0"/>
              </a:p>
            </p:txBody>
          </p:sp>
        </p:grpSp>
        <p:sp>
          <p:nvSpPr>
            <p:cNvPr id="52" name="Line 2"/>
            <p:cNvSpPr>
              <a:spLocks noChangeShapeType="1"/>
            </p:cNvSpPr>
            <p:nvPr/>
          </p:nvSpPr>
          <p:spPr bwMode="auto">
            <a:xfrm>
              <a:off x="4782387" y="1586162"/>
              <a:ext cx="930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4772980" y="953725"/>
              <a:ext cx="9616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>
                  <a:solidFill>
                    <a:srgbClr val="FF0000"/>
                  </a:solidFill>
                </a:rPr>
                <a:t>Positive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>
                  <a:solidFill>
                    <a:srgbClr val="FF0000"/>
                  </a:solidFill>
                </a:rPr>
                <a:t>Pulse</a:t>
              </a:r>
              <a:endParaRPr lang="en-AU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55" name="Line 2"/>
            <p:cNvSpPr>
              <a:spLocks noChangeShapeType="1"/>
            </p:cNvSpPr>
            <p:nvPr/>
          </p:nvSpPr>
          <p:spPr bwMode="auto">
            <a:xfrm>
              <a:off x="5695019" y="1585872"/>
              <a:ext cx="952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auto">
            <a:xfrm>
              <a:off x="5685613" y="953725"/>
              <a:ext cx="9616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>
                  <a:solidFill>
                    <a:srgbClr val="0000FF"/>
                  </a:solidFill>
                </a:rPr>
                <a:t>Negative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>
                  <a:solidFill>
                    <a:srgbClr val="0000FF"/>
                  </a:solidFill>
                </a:rPr>
                <a:t>Pulse</a:t>
              </a:r>
              <a:endParaRPr lang="en-AU" altLang="en-US" sz="16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Cycle versus Clock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00" y="2530933"/>
            <a:ext cx="9136015" cy="4003412"/>
          </a:xfrm>
        </p:spPr>
        <p:txBody>
          <a:bodyPr/>
          <a:lstStyle/>
          <a:p>
            <a:pPr>
              <a:spcBef>
                <a:spcPts val="1300"/>
              </a:spcBef>
            </a:pPr>
            <a:r>
              <a:rPr lang="en-US" altLang="en-US" dirty="0"/>
              <a:t>Clock cycle (or period) is </a:t>
            </a:r>
            <a:r>
              <a:rPr lang="en-US" altLang="en-US" dirty="0" smtClean="0"/>
              <a:t>a time duration </a:t>
            </a:r>
            <a:r>
              <a:rPr lang="en-US" altLang="en-US" sz="2000" dirty="0" smtClean="0"/>
              <a:t>(</a:t>
            </a:r>
            <a:r>
              <a:rPr lang="zh-CN" altLang="en-US" sz="2000" dirty="0" smtClean="0"/>
              <a:t>时钟周期一段持续时间</a:t>
            </a:r>
            <a:r>
              <a:rPr lang="en-US" altLang="zh-CN" sz="2000" dirty="0" smtClean="0"/>
              <a:t>)</a:t>
            </a:r>
            <a:endParaRPr lang="en-US" altLang="en-US" dirty="0" smtClean="0"/>
          </a:p>
          <a:p>
            <a:pPr marL="627063" lvl="1">
              <a:spcBef>
                <a:spcPts val="1300"/>
              </a:spcBef>
            </a:pPr>
            <a:r>
              <a:rPr lang="en-US" altLang="en-US" dirty="0" smtClean="0"/>
              <a:t>Measured </a:t>
            </a:r>
            <a:r>
              <a:rPr lang="en-US" altLang="en-US" dirty="0"/>
              <a:t>in </a:t>
            </a:r>
            <a:r>
              <a:rPr lang="en-US" altLang="en-US" dirty="0" smtClean="0"/>
              <a:t>seconds, </a:t>
            </a:r>
            <a:r>
              <a:rPr lang="en-US" altLang="en-US" dirty="0" err="1" smtClean="0"/>
              <a:t>milli</a:t>
            </a:r>
            <a:r>
              <a:rPr lang="en-US" altLang="en-US" dirty="0" smtClean="0"/>
              <a:t>-, micro-, </a:t>
            </a:r>
            <a:r>
              <a:rPr lang="en-US" altLang="en-US" dirty="0" err="1" smtClean="0"/>
              <a:t>nano</a:t>
            </a:r>
            <a:r>
              <a:rPr lang="en-US" altLang="en-US" dirty="0" smtClean="0"/>
              <a:t>-, or </a:t>
            </a:r>
            <a:r>
              <a:rPr lang="en-US" altLang="en-US" dirty="0" err="1" smtClean="0"/>
              <a:t>pico</a:t>
            </a:r>
            <a:r>
              <a:rPr lang="en-US" altLang="en-US" dirty="0" smtClean="0"/>
              <a:t>-seconds</a:t>
            </a:r>
            <a:endParaRPr lang="en-US" altLang="en-US" dirty="0"/>
          </a:p>
          <a:p>
            <a:pPr marL="627063" lvl="1">
              <a:spcBef>
                <a:spcPts val="1300"/>
              </a:spcBef>
            </a:pPr>
            <a:r>
              <a:rPr lang="en-US" altLang="en-US" dirty="0">
                <a:solidFill>
                  <a:srgbClr val="0000FF"/>
                </a:solidFill>
              </a:rPr>
              <a:t>1 </a:t>
            </a:r>
            <a:r>
              <a:rPr lang="en-US" altLang="en-US" dirty="0" err="1">
                <a:solidFill>
                  <a:srgbClr val="0000FF"/>
                </a:solidFill>
              </a:rPr>
              <a:t>ms</a:t>
            </a:r>
            <a:r>
              <a:rPr lang="en-US" altLang="en-US" dirty="0">
                <a:solidFill>
                  <a:srgbClr val="0000FF"/>
                </a:solidFill>
              </a:rPr>
              <a:t> = 10</a:t>
            </a:r>
            <a:r>
              <a:rPr lang="en-US" altLang="en-US" baseline="30000" dirty="0">
                <a:solidFill>
                  <a:srgbClr val="0000FF"/>
                </a:solidFill>
              </a:rPr>
              <a:t>-3</a:t>
            </a:r>
            <a:r>
              <a:rPr lang="en-US" altLang="en-US" dirty="0">
                <a:solidFill>
                  <a:srgbClr val="0000FF"/>
                </a:solidFill>
              </a:rPr>
              <a:t> sec, 1 µs = 10</a:t>
            </a:r>
            <a:r>
              <a:rPr lang="en-US" altLang="en-US" baseline="30000" dirty="0">
                <a:solidFill>
                  <a:srgbClr val="0000FF"/>
                </a:solidFill>
              </a:rPr>
              <a:t>-6</a:t>
            </a:r>
            <a:r>
              <a:rPr lang="en-US" altLang="en-US" dirty="0">
                <a:solidFill>
                  <a:srgbClr val="0000FF"/>
                </a:solidFill>
              </a:rPr>
              <a:t> sec, 1 ns = 10</a:t>
            </a:r>
            <a:r>
              <a:rPr lang="en-US" altLang="en-US" baseline="30000" dirty="0">
                <a:solidFill>
                  <a:srgbClr val="0000FF"/>
                </a:solidFill>
              </a:rPr>
              <a:t>-9</a:t>
            </a:r>
            <a:r>
              <a:rPr lang="en-US" altLang="en-US" dirty="0">
                <a:solidFill>
                  <a:srgbClr val="0000FF"/>
                </a:solidFill>
              </a:rPr>
              <a:t> sec, 1 </a:t>
            </a:r>
            <a:r>
              <a:rPr lang="en-US" altLang="en-US" dirty="0" err="1">
                <a:solidFill>
                  <a:srgbClr val="0000FF"/>
                </a:solidFill>
              </a:rPr>
              <a:t>ps</a:t>
            </a:r>
            <a:r>
              <a:rPr lang="en-US" altLang="en-US" dirty="0">
                <a:solidFill>
                  <a:srgbClr val="0000FF"/>
                </a:solidFill>
              </a:rPr>
              <a:t> = 10</a:t>
            </a:r>
            <a:r>
              <a:rPr lang="en-US" altLang="en-US" baseline="30000" dirty="0">
                <a:solidFill>
                  <a:srgbClr val="0000FF"/>
                </a:solidFill>
              </a:rPr>
              <a:t>-12</a:t>
            </a:r>
            <a:r>
              <a:rPr lang="en-US" altLang="en-US" dirty="0">
                <a:solidFill>
                  <a:srgbClr val="0000FF"/>
                </a:solidFill>
              </a:rPr>
              <a:t> sec</a:t>
            </a:r>
          </a:p>
          <a:p>
            <a:pPr>
              <a:spcBef>
                <a:spcPts val="1300"/>
              </a:spcBef>
            </a:pPr>
            <a:r>
              <a:rPr lang="en-US" altLang="en-US" dirty="0"/>
              <a:t>Clock frequency = number of cycles per second (Hertz)</a:t>
            </a:r>
          </a:p>
          <a:p>
            <a:pPr lvl="1">
              <a:spcBef>
                <a:spcPts val="1300"/>
              </a:spcBef>
            </a:pPr>
            <a:r>
              <a:rPr lang="en-US" altLang="en-US" dirty="0">
                <a:solidFill>
                  <a:srgbClr val="0000FF"/>
                </a:solidFill>
              </a:rPr>
              <a:t>1 Hz = 1 cycle/sec, 1 </a:t>
            </a:r>
            <a:r>
              <a:rPr lang="en-US" altLang="en-US" dirty="0" smtClean="0">
                <a:solidFill>
                  <a:srgbClr val="0000FF"/>
                </a:solidFill>
              </a:rPr>
              <a:t>kHz </a:t>
            </a:r>
            <a:r>
              <a:rPr lang="en-US" altLang="en-US" dirty="0">
                <a:solidFill>
                  <a:srgbClr val="0000FF"/>
                </a:solidFill>
              </a:rPr>
              <a:t>= 10</a:t>
            </a:r>
            <a:r>
              <a:rPr lang="en-US" altLang="en-US" baseline="30000" dirty="0">
                <a:solidFill>
                  <a:srgbClr val="0000FF"/>
                </a:solidFill>
              </a:rPr>
              <a:t>3</a:t>
            </a:r>
            <a:r>
              <a:rPr lang="en-US" altLang="en-US" dirty="0">
                <a:solidFill>
                  <a:srgbClr val="0000FF"/>
                </a:solidFill>
              </a:rPr>
              <a:t> Hz, 1 MHz = 10</a:t>
            </a:r>
            <a:r>
              <a:rPr lang="en-US" altLang="en-US" baseline="30000" dirty="0">
                <a:solidFill>
                  <a:srgbClr val="0000FF"/>
                </a:solidFill>
              </a:rPr>
              <a:t>6</a:t>
            </a:r>
            <a:r>
              <a:rPr lang="en-US" altLang="en-US" dirty="0">
                <a:solidFill>
                  <a:srgbClr val="0000FF"/>
                </a:solidFill>
              </a:rPr>
              <a:t> Hz, 1 GHz = 10</a:t>
            </a:r>
            <a:r>
              <a:rPr lang="en-US" altLang="en-US" baseline="30000" dirty="0">
                <a:solidFill>
                  <a:srgbClr val="0000FF"/>
                </a:solidFill>
              </a:rPr>
              <a:t>9</a:t>
            </a:r>
            <a:r>
              <a:rPr lang="en-US" altLang="en-US" dirty="0">
                <a:solidFill>
                  <a:srgbClr val="0000FF"/>
                </a:solidFill>
              </a:rPr>
              <a:t> Hz</a:t>
            </a:r>
          </a:p>
          <a:p>
            <a:pPr>
              <a:spcBef>
                <a:spcPts val="1300"/>
              </a:spcBef>
            </a:pPr>
            <a:r>
              <a:rPr lang="en-US" altLang="en-US" dirty="0"/>
              <a:t>Clock frequency = 1 / Clock Cycle</a:t>
            </a:r>
          </a:p>
          <a:p>
            <a:pPr lvl="1">
              <a:spcBef>
                <a:spcPts val="1300"/>
              </a:spcBef>
            </a:pPr>
            <a:r>
              <a:rPr lang="en-US" altLang="en-US" dirty="0"/>
              <a:t>Example: </a:t>
            </a:r>
            <a:r>
              <a:rPr lang="en-US" altLang="en-US" dirty="0" smtClean="0"/>
              <a:t>Given the clock </a:t>
            </a:r>
            <a:r>
              <a:rPr lang="en-US" altLang="en-US" dirty="0"/>
              <a:t>cycle = </a:t>
            </a:r>
            <a:r>
              <a:rPr lang="en-US" altLang="en-US" dirty="0" smtClean="0"/>
              <a:t>0.5 </a:t>
            </a:r>
            <a:r>
              <a:rPr lang="en-US" altLang="en-US" dirty="0"/>
              <a:t>ns </a:t>
            </a:r>
            <a:r>
              <a:rPr lang="en-US" altLang="en-US" dirty="0" smtClean="0"/>
              <a:t>= 0.5 </a:t>
            </a:r>
            <a:r>
              <a:rPr lang="en-US" altLang="en-US" dirty="0"/>
              <a:t>×</a:t>
            </a:r>
            <a:r>
              <a:rPr lang="en-US" altLang="en-US" dirty="0" smtClean="0"/>
              <a:t>10</a:t>
            </a:r>
            <a:r>
              <a:rPr lang="en-US" altLang="en-US" baseline="30000" dirty="0" smtClean="0"/>
              <a:t>-9</a:t>
            </a:r>
            <a:r>
              <a:rPr lang="en-US" altLang="en-US" dirty="0" smtClean="0"/>
              <a:t> sec</a:t>
            </a:r>
          </a:p>
          <a:p>
            <a:pPr lvl="1">
              <a:spcBef>
                <a:spcPts val="1300"/>
              </a:spcBef>
            </a:pPr>
            <a:r>
              <a:rPr lang="en-US" altLang="en-US" dirty="0" smtClean="0">
                <a:sym typeface="Wingdings" panose="05000000000000000000" pitchFamily="2" charset="2"/>
              </a:rPr>
              <a:t>Then, the clock f</a:t>
            </a:r>
            <a:r>
              <a:rPr lang="en-US" altLang="en-US" dirty="0" smtClean="0"/>
              <a:t>requency </a:t>
            </a:r>
            <a:r>
              <a:rPr lang="en-US" altLang="en-US" dirty="0"/>
              <a:t>= 1</a:t>
            </a:r>
            <a:r>
              <a:rPr lang="en-US" altLang="en-US" dirty="0" smtClean="0"/>
              <a:t>/(0.5×10</a:t>
            </a:r>
            <a:r>
              <a:rPr lang="en-US" altLang="en-US" baseline="30000" dirty="0" smtClean="0"/>
              <a:t>-9</a:t>
            </a:r>
            <a:r>
              <a:rPr lang="en-US" altLang="en-US" dirty="0"/>
              <a:t>) = </a:t>
            </a:r>
            <a:r>
              <a:rPr lang="en-US" altLang="en-US" dirty="0" smtClean="0"/>
              <a:t>2×10</a:t>
            </a:r>
            <a:r>
              <a:rPr lang="en-US" altLang="en-US" baseline="30000" dirty="0" smtClean="0"/>
              <a:t>9</a:t>
            </a:r>
            <a:r>
              <a:rPr lang="en-US" altLang="en-US" dirty="0" smtClean="0"/>
              <a:t> </a:t>
            </a:r>
            <a:r>
              <a:rPr lang="en-US" altLang="en-US" dirty="0"/>
              <a:t>Hz = </a:t>
            </a:r>
            <a:r>
              <a:rPr lang="en-US" altLang="en-US" dirty="0" smtClean="0"/>
              <a:t>2 </a:t>
            </a:r>
            <a:r>
              <a:rPr lang="en-US" altLang="en-US" dirty="0"/>
              <a:t>GHz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32620" y="998730"/>
            <a:ext cx="7200800" cy="1532203"/>
            <a:chOff x="1532620" y="1200236"/>
            <a:chExt cx="7200800" cy="1532203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1843903" y="1583795"/>
              <a:ext cx="1872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843903" y="1222352"/>
              <a:ext cx="5616840" cy="1351552"/>
              <a:chOff x="2846256" y="1327897"/>
              <a:chExt cx="5616840" cy="1655763"/>
            </a:xfrm>
          </p:grpSpPr>
          <p:sp>
            <p:nvSpPr>
              <p:cNvPr id="6" name="Line 3"/>
              <p:cNvSpPr>
                <a:spLocks noChangeShapeType="1"/>
              </p:cNvSpPr>
              <p:nvPr/>
            </p:nvSpPr>
            <p:spPr bwMode="auto">
              <a:xfrm>
                <a:off x="2846256" y="1327897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>
                <a:off x="4719109" y="1327897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6590242" y="1327897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8463096" y="1327897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843903" y="1777922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843903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779470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779470" y="2330440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532620" y="2330440"/>
              <a:ext cx="3112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716756" y="1777922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716756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652323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652323" y="2330440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5587889" y="1777922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587889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6523456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6523456" y="2330440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7460743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7460743" y="1777922"/>
              <a:ext cx="3112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532620" y="1222351"/>
              <a:ext cx="6395907" cy="1351553"/>
              <a:chOff x="1532620" y="1500134"/>
              <a:chExt cx="6395907" cy="1444002"/>
            </a:xfrm>
          </p:grpSpPr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1532620" y="2944136"/>
                <a:ext cx="6395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flipV="1">
                <a:off x="1532620" y="1500134"/>
                <a:ext cx="0" cy="144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8043883" y="2393885"/>
              <a:ext cx="6895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/>
                <a:t>Time</a:t>
              </a:r>
              <a:endParaRPr lang="en-AU" altLang="en-US" sz="1600" dirty="0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156905" y="1222352"/>
              <a:ext cx="1246849" cy="277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177966" y="1200236"/>
              <a:ext cx="12257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Clock </a:t>
              </a:r>
              <a:r>
                <a:rPr lang="en-US" altLang="en-US" sz="1600" dirty="0" smtClean="0"/>
                <a:t>cycle</a:t>
              </a:r>
              <a:endParaRPr lang="en-AU" altLang="en-US" sz="1600" dirty="0"/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>
              <a:off x="3716843" y="1583795"/>
              <a:ext cx="1872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4050906" y="1200236"/>
              <a:ext cx="12257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Clock </a:t>
              </a:r>
              <a:r>
                <a:rPr lang="en-US" altLang="en-US" sz="1600" dirty="0" smtClean="0"/>
                <a:t>cycle</a:t>
              </a:r>
              <a:endParaRPr lang="en-AU" altLang="en-US" sz="1600" dirty="0"/>
            </a:p>
          </p:txBody>
        </p:sp>
        <p:sp>
          <p:nvSpPr>
            <p:cNvPr id="36" name="Line 2"/>
            <p:cNvSpPr>
              <a:spLocks noChangeShapeType="1"/>
            </p:cNvSpPr>
            <p:nvPr/>
          </p:nvSpPr>
          <p:spPr bwMode="auto">
            <a:xfrm>
              <a:off x="5589783" y="1583795"/>
              <a:ext cx="1872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5923846" y="1200236"/>
              <a:ext cx="12257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Clock </a:t>
              </a:r>
              <a:r>
                <a:rPr lang="en-US" altLang="en-US" sz="1600" dirty="0" smtClean="0"/>
                <a:t>cycle</a:t>
              </a:r>
              <a:endParaRPr lang="en-AU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78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85" y="863715"/>
            <a:ext cx="9361040" cy="567063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dirty="0" smtClean="0"/>
              <a:t>Memory can store and maintain binary state (0's or 1's)</a:t>
            </a:r>
          </a:p>
          <a:p>
            <a:pPr lvl="1">
              <a:lnSpc>
                <a:spcPct val="110000"/>
              </a:lnSpc>
              <a:spcBef>
                <a:spcPts val="1500"/>
              </a:spcBef>
            </a:pPr>
            <a:r>
              <a:rPr lang="en-US" dirty="0" smtClean="0"/>
              <a:t>Until </a:t>
            </a:r>
            <a:r>
              <a:rPr lang="en-US" dirty="0"/>
              <a:t>directed by an input signal to </a:t>
            </a:r>
            <a:r>
              <a:rPr lang="en-US" dirty="0" smtClean="0"/>
              <a:t>change state(</a:t>
            </a:r>
            <a:r>
              <a:rPr lang="zh-CN" altLang="en-US" dirty="0"/>
              <a:t>直到被</a:t>
            </a:r>
            <a:r>
              <a:rPr lang="zh-CN" altLang="en-US" dirty="0" smtClean="0"/>
              <a:t>输入信号改变</a:t>
            </a:r>
            <a:r>
              <a:rPr lang="zh-CN" altLang="en-US" dirty="0"/>
              <a:t>状态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dirty="0"/>
              <a:t>Main difference between </a:t>
            </a:r>
            <a:r>
              <a:rPr lang="en-US" dirty="0" smtClean="0"/>
              <a:t>memory elements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1500"/>
              </a:spcBef>
            </a:pPr>
            <a:r>
              <a:rPr lang="en-US" dirty="0"/>
              <a:t>Number of inputs they </a:t>
            </a:r>
            <a:r>
              <a:rPr lang="en-US" dirty="0" smtClean="0"/>
              <a:t>have(</a:t>
            </a:r>
            <a:r>
              <a:rPr lang="zh-CN" altLang="en-US" dirty="0"/>
              <a:t>它们具有的</a:t>
            </a:r>
            <a:r>
              <a:rPr lang="zh-CN" altLang="en-US" dirty="0" smtClean="0"/>
              <a:t>输入个数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1500"/>
              </a:spcBef>
            </a:pPr>
            <a:r>
              <a:rPr lang="en-US" dirty="0"/>
              <a:t>How the inputs affect the binary </a:t>
            </a:r>
            <a:r>
              <a:rPr lang="en-US" dirty="0" smtClean="0"/>
              <a:t>state(</a:t>
            </a:r>
            <a:r>
              <a:rPr lang="zh-CN" altLang="en-US" dirty="0"/>
              <a:t>输入如何影响二进制状态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dirty="0"/>
              <a:t>Two main types:</a:t>
            </a:r>
          </a:p>
          <a:p>
            <a:pPr lvl="1">
              <a:lnSpc>
                <a:spcPct val="110000"/>
              </a:lnSpc>
              <a:spcBef>
                <a:spcPts val="1500"/>
              </a:spcBef>
            </a:pPr>
            <a:r>
              <a:rPr lang="en-US" dirty="0">
                <a:solidFill>
                  <a:srgbClr val="C00000"/>
                </a:solidFill>
              </a:rPr>
              <a:t>Latches</a:t>
            </a:r>
            <a:r>
              <a:rPr lang="en-US" dirty="0"/>
              <a:t> </a:t>
            </a:r>
            <a:r>
              <a:rPr lang="en-US" dirty="0" smtClean="0"/>
              <a:t>are level-sensitive (the level of the clock)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1500"/>
              </a:spcBef>
            </a:pPr>
            <a:r>
              <a:rPr lang="en-US" dirty="0">
                <a:solidFill>
                  <a:srgbClr val="C00000"/>
                </a:solidFill>
              </a:rPr>
              <a:t>Flip-Flops</a:t>
            </a:r>
            <a:r>
              <a:rPr lang="en-US" dirty="0"/>
              <a:t> </a:t>
            </a:r>
            <a:r>
              <a:rPr lang="en-US" dirty="0" smtClean="0"/>
              <a:t>are edge-sensitive (sensitive to the edge of the clock)</a:t>
            </a:r>
            <a:endParaRPr lang="en-US" dirty="0"/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dirty="0" smtClean="0"/>
              <a:t>Flip-Flips are used in synchronous sequential circuits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dirty="0" smtClean="0"/>
              <a:t>Flip-Flops are </a:t>
            </a:r>
            <a:r>
              <a:rPr lang="en-US" dirty="0"/>
              <a:t>built with </a:t>
            </a:r>
            <a:r>
              <a:rPr lang="en-US" dirty="0" smtClean="0"/>
              <a:t>latches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1-DigitalSystems [兼容模式]" id="{4D05C792-A17B-4C53-8B0B-32FAA61CDDF5}" vid="{A27E8BCC-561F-4D43-8C67-F715F93177D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01-DigitalSystems_roy1</Template>
  <TotalTime>33073</TotalTime>
  <Words>1795</Words>
  <Application>Microsoft Office PowerPoint</Application>
  <PresentationFormat>A4 纸张(210x297 毫米)</PresentationFormat>
  <Paragraphs>390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  <vt:variant>
        <vt:lpstr>自定义放映</vt:lpstr>
      </vt:variant>
      <vt:variant>
        <vt:i4>1</vt:i4>
      </vt:variant>
    </vt:vector>
  </HeadingPairs>
  <TitlesOfParts>
    <vt:vector size="39" baseType="lpstr">
      <vt:lpstr>宋体</vt:lpstr>
      <vt:lpstr>Arial</vt:lpstr>
      <vt:lpstr>Arial Narrow</vt:lpstr>
      <vt:lpstr>Calibri</vt:lpstr>
      <vt:lpstr>Cambria Math</vt:lpstr>
      <vt:lpstr>Comic Sans MS</vt:lpstr>
      <vt:lpstr>Consolas</vt:lpstr>
      <vt:lpstr>Times New Roman</vt:lpstr>
      <vt:lpstr>Wingdings</vt:lpstr>
      <vt:lpstr>Default Design</vt:lpstr>
      <vt:lpstr>Introduction to Sequential Circuits</vt:lpstr>
      <vt:lpstr>Presentation Outline</vt:lpstr>
      <vt:lpstr>Combinational versus Sequential</vt:lpstr>
      <vt:lpstr>Introduction to Sequential Circuits</vt:lpstr>
      <vt:lpstr>Two Types of Sequential Circuits</vt:lpstr>
      <vt:lpstr>Synchronous Sequential Circuits</vt:lpstr>
      <vt:lpstr>The Clock</vt:lpstr>
      <vt:lpstr>Clock Cycle versus Clock Frequency</vt:lpstr>
      <vt:lpstr>Memory Elements</vt:lpstr>
      <vt:lpstr>SR Latch</vt:lpstr>
      <vt:lpstr>SR Latch Operation</vt:lpstr>
      <vt:lpstr>SR Latch with NAND Gates</vt:lpstr>
      <vt:lpstr>SR Latch with a Clock Input</vt:lpstr>
      <vt:lpstr>D-Latch with a Clock Input</vt:lpstr>
      <vt:lpstr>Graphic Symbols for Latches</vt:lpstr>
      <vt:lpstr>Problem with Latches</vt:lpstr>
      <vt:lpstr>Flip-Flops</vt:lpstr>
      <vt:lpstr>Positive Edge-Triggered D Flip-Flop</vt:lpstr>
      <vt:lpstr>Negative Edge-Triggered D Flip-Flop</vt:lpstr>
      <vt:lpstr>D Flip-Flop Timing Diagram</vt:lpstr>
      <vt:lpstr>Graphic Symbols for Flip-Flops</vt:lpstr>
      <vt:lpstr>D Flip-Flop with Asynchronous Reset</vt:lpstr>
      <vt:lpstr>JK Flip-Flop</vt:lpstr>
      <vt:lpstr>T Flip-Flop</vt:lpstr>
      <vt:lpstr>Flip-Flop Characteristic Table</vt:lpstr>
      <vt:lpstr>Flip-Flop Characteristic Equation</vt:lpstr>
      <vt:lpstr>Timing Considerations for Flip-Flops </vt:lpstr>
      <vt:lpstr>Summary</vt:lpstr>
      <vt:lpstr>Shl</vt:lpstr>
    </vt:vector>
  </TitlesOfParts>
  <Company>KFUPM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Sequential Circuits</dc:title>
  <dc:creator>Luojie</dc:creator>
  <cp:lastModifiedBy>Roy</cp:lastModifiedBy>
  <cp:revision>1756</cp:revision>
  <cp:lastPrinted>2016-12-11T09:48:15Z</cp:lastPrinted>
  <dcterms:created xsi:type="dcterms:W3CDTF">2004-09-12T13:54:39Z</dcterms:created>
  <dcterms:modified xsi:type="dcterms:W3CDTF">2017-03-13T08:43:58Z</dcterms:modified>
</cp:coreProperties>
</file>