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312" r:id="rId3"/>
    <p:sldId id="314" r:id="rId4"/>
    <p:sldId id="315" r:id="rId5"/>
    <p:sldId id="322" r:id="rId6"/>
    <p:sldId id="311" r:id="rId7"/>
    <p:sldId id="324" r:id="rId8"/>
    <p:sldId id="325" r:id="rId9"/>
    <p:sldId id="273" r:id="rId10"/>
    <p:sldId id="316" r:id="rId11"/>
    <p:sldId id="287" r:id="rId12"/>
    <p:sldId id="321" r:id="rId13"/>
    <p:sldId id="296" r:id="rId14"/>
    <p:sldId id="297" r:id="rId15"/>
    <p:sldId id="298" r:id="rId16"/>
    <p:sldId id="310" r:id="rId17"/>
    <p:sldId id="302" r:id="rId18"/>
    <p:sldId id="304" r:id="rId19"/>
    <p:sldId id="305" r:id="rId20"/>
    <p:sldId id="306" r:id="rId21"/>
    <p:sldId id="317" r:id="rId22"/>
    <p:sldId id="320" r:id="rId23"/>
    <p:sldId id="318" r:id="rId24"/>
    <p:sldId id="319"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Garamond" panose="02020404030301010803"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Garamond" panose="02020404030301010803"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49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1" hangingPunct="1">
                  <a:defRPr/>
                </a:pPr>
                <a:endParaRPr lang="zh-CN" altLang="en-US"/>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1" hangingPunct="1">
                  <a:defRPr/>
                </a:pPr>
                <a:endParaRPr lang="zh-CN" altLang="en-US"/>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1" hangingPunct="1">
                  <a:defRPr/>
                </a:pPr>
                <a:endParaRPr lang="zh-CN" altLang="en-US"/>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1" hangingPunct="1">
                  <a:defRPr/>
                </a:pPr>
                <a:endParaRPr lang="zh-CN" altLang="en-US"/>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7" name="Freeform 10"/>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131" name="Rectangle 11"/>
          <p:cNvSpPr>
            <a:spLocks noGrp="1" noChangeArrowheads="1"/>
          </p:cNvSpPr>
          <p:nvPr>
            <p:ph type="ctrTitle" sz="quarter"/>
          </p:nvPr>
        </p:nvSpPr>
        <p:spPr>
          <a:xfrm>
            <a:off x="685800" y="1736725"/>
            <a:ext cx="7772400" cy="1920875"/>
          </a:xfrm>
        </p:spPr>
        <p:txBody>
          <a:bodyPr/>
          <a:lstStyle>
            <a:lvl1pPr>
              <a:defRPr sz="6000"/>
            </a:lvl1pPr>
          </a:lstStyle>
          <a:p>
            <a:r>
              <a:rPr lang="zh-CN" altLang="en-US"/>
              <a:t>单击此处编辑母版标题样式</a:t>
            </a:r>
          </a:p>
        </p:txBody>
      </p:sp>
      <p:sp>
        <p:nvSpPr>
          <p:cNvPr id="513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208D6B9A-FEC7-45F6-8B78-3D895768623B}" type="slidenum">
              <a:rPr lang="en-US" altLang="zh-CN"/>
              <a:pPr>
                <a:defRPr/>
              </a:pPr>
              <a:t>‹#›</a:t>
            </a:fld>
            <a:endParaRPr lang="en-US" altLang="zh-CN"/>
          </a:p>
        </p:txBody>
      </p:sp>
    </p:spTree>
    <p:extLst>
      <p:ext uri="{BB962C8B-B14F-4D97-AF65-F5344CB8AC3E}">
        <p14:creationId xmlns:p14="http://schemas.microsoft.com/office/powerpoint/2010/main" val="3232141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B926FEE7-FDC8-4F3E-A1A3-3D649412F648}"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324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5DFF454-DEAF-466D-9718-CB34E80F9919}"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71611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C0553B6-D9D5-426A-9E74-CEC8AFA253E2}"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7031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1EE86B5-EFCD-4AD9-8272-CAFEE86B7907}"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8875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7F423830-CF03-436A-AFC9-F5D8BBDC26F0}"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5345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E687DBFD-ED3D-45B6-B298-845CC1CA86D8}" type="slidenum">
              <a:rPr lang="en-US" altLang="zh-CN"/>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65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43AFEB3-FF8A-4E6F-9648-2204729FF03A}" type="slidenum">
              <a:rPr lang="en-US" altLang="zh-CN"/>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136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8E4BD431-166B-47F8-B973-08433499B911}"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6187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608D607-2905-4112-8688-9059B87BFA9B}"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937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0AE50DB-89EC-4666-A401-ABF97E58C5C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3488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4099"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B6398E2-12AE-4A55-9898-CC0CEA2A8F89}" type="slidenum">
              <a:rPr lang="en-US" altLang="zh-CN"/>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4102"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eaLnBrk="1" hangingPunct="1">
                  <a:defRPr/>
                </a:pPr>
                <a:endParaRPr lang="zh-CN" altLang="en-US"/>
              </a:p>
            </p:txBody>
          </p:sp>
          <p:sp>
            <p:nvSpPr>
              <p:cNvPr id="4103"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eaLnBrk="1" hangingPunct="1">
                  <a:defRPr/>
                </a:pPr>
                <a:endParaRPr lang="zh-CN" altLang="en-US"/>
              </a:p>
            </p:txBody>
          </p:sp>
          <p:sp>
            <p:nvSpPr>
              <p:cNvPr id="4104"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eaLnBrk="1" hangingPunct="1">
                  <a:defRPr/>
                </a:pPr>
                <a:endParaRPr lang="zh-CN" altLang="en-US"/>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06"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eaLnBrk="1" hangingPunct="1">
                  <a:defRPr/>
                </a:pPr>
                <a:endParaRPr lang="zh-CN" altLang="en-US"/>
              </a:p>
            </p:txBody>
          </p:sp>
        </p:grpSp>
        <p:sp>
          <p:nvSpPr>
            <p:cNvPr id="4107"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1034" name="Freeform 12"/>
            <p:cNvSpPr>
              <a:spLocks/>
            </p:cNvSpPr>
            <p:nvPr/>
          </p:nvSpPr>
          <p:spPr bwMode="hidden">
            <a:xfrm>
              <a:off x="0" y="0"/>
              <a:ext cx="5758" cy="1776"/>
            </a:xfrm>
            <a:custGeom>
              <a:avLst/>
              <a:gdLst>
                <a:gd name="T0" fmla="*/ 0 w 5740"/>
                <a:gd name="T1" fmla="*/ 0 h 1906"/>
                <a:gd name="T2" fmla="*/ 0 w 5740"/>
                <a:gd name="T3" fmla="*/ 1776 h 1906"/>
                <a:gd name="T4" fmla="*/ 5758 w 5740"/>
                <a:gd name="T5" fmla="*/ 1776 h 1906"/>
                <a:gd name="T6" fmla="*/ 5758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109"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10"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4111"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emf"/><Relationship Id="rId5" Type="http://schemas.openxmlformats.org/officeDocument/2006/relationships/oleObject" Target="../embeddings/oleObject13.bin"/><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emf"/><Relationship Id="rId5" Type="http://schemas.openxmlformats.org/officeDocument/2006/relationships/oleObject" Target="../embeddings/oleObject15.bin"/><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emf"/><Relationship Id="rId5" Type="http://schemas.openxmlformats.org/officeDocument/2006/relationships/oleObject" Target="../embeddings/oleObject18.bin"/><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e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4.bin"/><Relationship Id="rId14" Type="http://schemas.openxmlformats.org/officeDocument/2006/relationships/image" Target="../media/image34.e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5.emf"/></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42.png"/><Relationship Id="rId7" Type="http://schemas.openxmlformats.org/officeDocument/2006/relationships/oleObject" Target="../embeddings/oleObject29.bin"/><Relationship Id="rId12" Type="http://schemas.openxmlformats.org/officeDocument/2006/relationships/image" Target="../media/image4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8.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40.wmf"/><Relationship Id="rId4" Type="http://schemas.openxmlformats.org/officeDocument/2006/relationships/image" Target="../media/image43.emf"/><Relationship Id="rId9"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Rot="1" noChangeArrowheads="1"/>
          </p:cNvSpPr>
          <p:nvPr>
            <p:ph type="title"/>
          </p:nvPr>
        </p:nvSpPr>
        <p:spPr/>
        <p:txBody>
          <a:bodyPr/>
          <a:lstStyle/>
          <a:p>
            <a:pPr eaLnBrk="1" hangingPunct="1">
              <a:defRPr/>
            </a:pPr>
            <a:r>
              <a:rPr lang="zh-CN" altLang="en-US" smtClean="0"/>
              <a:t>第五章 微波网络基础</a:t>
            </a:r>
          </a:p>
        </p:txBody>
      </p:sp>
      <p:sp>
        <p:nvSpPr>
          <p:cNvPr id="2053" name="Rectangle 5"/>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dirty="0" smtClean="0"/>
              <a:t>§5.1 </a:t>
            </a:r>
            <a:r>
              <a:rPr lang="zh-CN" altLang="en-US" dirty="0" smtClean="0"/>
              <a:t>引言</a:t>
            </a:r>
          </a:p>
          <a:p>
            <a:pPr eaLnBrk="1" hangingPunct="1">
              <a:buFont typeface="Wingdings" panose="05000000000000000000" pitchFamily="2" charset="2"/>
              <a:buNone/>
              <a:defRPr/>
            </a:pPr>
            <a:r>
              <a:rPr lang="en-US" altLang="zh-CN" dirty="0" smtClean="0"/>
              <a:t>§5.2 </a:t>
            </a:r>
            <a:r>
              <a:rPr lang="zh-CN" altLang="en-US" dirty="0" smtClean="0"/>
              <a:t>等效传输线</a:t>
            </a:r>
          </a:p>
          <a:p>
            <a:pPr eaLnBrk="1" hangingPunct="1">
              <a:buFont typeface="Wingdings" panose="05000000000000000000" pitchFamily="2" charset="2"/>
              <a:buNone/>
              <a:defRPr/>
            </a:pPr>
            <a:r>
              <a:rPr lang="en-US" altLang="zh-CN" dirty="0" smtClean="0"/>
              <a:t>§5.3 </a:t>
            </a:r>
            <a:r>
              <a:rPr lang="zh-CN" altLang="en-US" dirty="0" smtClean="0"/>
              <a:t>微波网络的阻抗与转移参量</a:t>
            </a:r>
          </a:p>
          <a:p>
            <a:pPr eaLnBrk="1" hangingPunct="1">
              <a:buFont typeface="Wingdings" panose="05000000000000000000" pitchFamily="2" charset="2"/>
              <a:buNone/>
              <a:defRPr/>
            </a:pPr>
            <a:r>
              <a:rPr lang="en-US" altLang="zh-CN" dirty="0" smtClean="0"/>
              <a:t>§5.4 </a:t>
            </a:r>
            <a:r>
              <a:rPr lang="zh-CN" altLang="en-US" dirty="0" smtClean="0"/>
              <a:t>微波网络的散射与传输参量</a:t>
            </a:r>
          </a:p>
          <a:p>
            <a:pPr eaLnBrk="1" hangingPunct="1">
              <a:buFont typeface="Wingdings" panose="05000000000000000000" pitchFamily="2" charset="2"/>
              <a:buNone/>
              <a:defRPr/>
            </a:pPr>
            <a:r>
              <a:rPr lang="en-US" altLang="zh-CN" dirty="0" smtClean="0"/>
              <a:t>§5.5 </a:t>
            </a:r>
            <a:r>
              <a:rPr lang="zh-CN" altLang="en-US" dirty="0" smtClean="0"/>
              <a:t>二端口网络的工作特性参量</a:t>
            </a:r>
          </a:p>
          <a:p>
            <a:pPr eaLnBrk="1" hangingPunct="1">
              <a:buFont typeface="Wingdings" panose="05000000000000000000" pitchFamily="2" charset="2"/>
              <a:buNone/>
              <a:defRPr/>
            </a:pPr>
            <a:endParaRPr lang="zh-CN" altLang="en-US" dirty="0" smtClean="0"/>
          </a:p>
          <a:p>
            <a:pPr eaLnBrk="1" hangingPunct="1">
              <a:buFont typeface="Wingdings" panose="05000000000000000000"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t>微波网络与传输矩阵</a:t>
            </a:r>
            <a:endParaRPr lang="zh-CN" altLang="en-US" dirty="0"/>
          </a:p>
        </p:txBody>
      </p:sp>
      <p:sp>
        <p:nvSpPr>
          <p:cNvPr id="3" name="内容占位符 2"/>
          <p:cNvSpPr>
            <a:spLocks noGrp="1"/>
          </p:cNvSpPr>
          <p:nvPr>
            <p:ph idx="1"/>
          </p:nvPr>
        </p:nvSpPr>
        <p:spPr/>
        <p:txBody>
          <a:bodyPr/>
          <a:lstStyle/>
          <a:p>
            <a:pPr>
              <a:defRPr/>
            </a:pPr>
            <a:r>
              <a:rPr lang="en-US" altLang="zh-CN" sz="2400" dirty="0" smtClean="0">
                <a:latin typeface="Times New Roman" pitchFamily="18" charset="0"/>
              </a:rPr>
              <a:t>A</a:t>
            </a:r>
            <a:r>
              <a:rPr lang="zh-CN" altLang="en-US" sz="2400" dirty="0" smtClean="0">
                <a:latin typeface="Times New Roman" pitchFamily="18" charset="0"/>
              </a:rPr>
              <a:t>称为二端口网络的传输矩阵，其元素</a:t>
            </a:r>
            <a:r>
              <a:rPr lang="en-US" altLang="zh-CN" sz="2400" dirty="0" smtClean="0">
                <a:latin typeface="Times New Roman" pitchFamily="18" charset="0"/>
              </a:rPr>
              <a:t>A</a:t>
            </a:r>
            <a:r>
              <a:rPr lang="en-US" altLang="zh-CN" sz="2400" baseline="-25000" dirty="0" smtClean="0">
                <a:latin typeface="Times New Roman" pitchFamily="18" charset="0"/>
              </a:rPr>
              <a:t>11</a:t>
            </a:r>
            <a:r>
              <a:rPr lang="zh-CN" altLang="en-US" sz="2400" dirty="0" smtClean="0">
                <a:latin typeface="Times New Roman" pitchFamily="18" charset="0"/>
              </a:rPr>
              <a:t>、</a:t>
            </a:r>
            <a:r>
              <a:rPr lang="en-US" altLang="zh-CN" sz="2400" dirty="0" smtClean="0">
                <a:latin typeface="Times New Roman" pitchFamily="18" charset="0"/>
              </a:rPr>
              <a:t>A</a:t>
            </a:r>
            <a:r>
              <a:rPr lang="en-US" altLang="zh-CN" sz="2400" baseline="-25000" dirty="0" smtClean="0">
                <a:latin typeface="Times New Roman" pitchFamily="18" charset="0"/>
              </a:rPr>
              <a:t>12</a:t>
            </a:r>
            <a:r>
              <a:rPr lang="zh-CN" altLang="en-US" sz="2400" dirty="0" smtClean="0">
                <a:latin typeface="Times New Roman" pitchFamily="18" charset="0"/>
              </a:rPr>
              <a:t>、</a:t>
            </a:r>
            <a:r>
              <a:rPr lang="en-US" altLang="zh-CN" sz="2400" dirty="0" smtClean="0">
                <a:latin typeface="Times New Roman" pitchFamily="18" charset="0"/>
              </a:rPr>
              <a:t>A</a:t>
            </a:r>
            <a:r>
              <a:rPr lang="en-US" altLang="zh-CN" sz="2400" baseline="-25000" dirty="0" smtClean="0">
                <a:latin typeface="Times New Roman" pitchFamily="18" charset="0"/>
              </a:rPr>
              <a:t>21</a:t>
            </a:r>
            <a:r>
              <a:rPr lang="zh-CN" altLang="en-US" sz="2400" dirty="0" smtClean="0">
                <a:latin typeface="Times New Roman" pitchFamily="18" charset="0"/>
              </a:rPr>
              <a:t>和</a:t>
            </a:r>
            <a:r>
              <a:rPr lang="en-US" altLang="zh-CN" sz="2400" dirty="0" smtClean="0">
                <a:latin typeface="Times New Roman" pitchFamily="18" charset="0"/>
              </a:rPr>
              <a:t>A</a:t>
            </a:r>
            <a:r>
              <a:rPr lang="en-US" altLang="zh-CN" sz="2400" baseline="-25000" dirty="0" smtClean="0">
                <a:latin typeface="Times New Roman" pitchFamily="18" charset="0"/>
              </a:rPr>
              <a:t>22</a:t>
            </a:r>
            <a:r>
              <a:rPr lang="zh-CN" altLang="en-US" sz="2400" dirty="0" smtClean="0">
                <a:latin typeface="Times New Roman" pitchFamily="18" charset="0"/>
              </a:rPr>
              <a:t>称为传输参数（</a:t>
            </a:r>
            <a:r>
              <a:rPr lang="en-US" altLang="zh-CN" sz="2400" dirty="0" smtClean="0">
                <a:latin typeface="Times New Roman" pitchFamily="18" charset="0"/>
              </a:rPr>
              <a:t>A</a:t>
            </a:r>
            <a:r>
              <a:rPr lang="zh-CN" altLang="en-US" sz="2400" dirty="0" smtClean="0">
                <a:latin typeface="Times New Roman" pitchFamily="18" charset="0"/>
              </a:rPr>
              <a:t>参数）。</a:t>
            </a:r>
            <a:endParaRPr lang="en-US" altLang="zh-CN" sz="2400" dirty="0" smtClean="0">
              <a:latin typeface="Times New Roman" pitchFamily="18" charset="0"/>
            </a:endParaRPr>
          </a:p>
          <a:p>
            <a:pPr>
              <a:defRPr/>
            </a:pPr>
            <a:r>
              <a:rPr lang="en-US" altLang="zh-CN" sz="2400" dirty="0" smtClean="0">
                <a:latin typeface="Times New Roman" pitchFamily="18" charset="0"/>
              </a:rPr>
              <a:t>A</a:t>
            </a:r>
            <a:r>
              <a:rPr lang="zh-CN" altLang="en-US" sz="2400" dirty="0" smtClean="0">
                <a:latin typeface="Times New Roman" pitchFamily="18" charset="0"/>
              </a:rPr>
              <a:t>参数的定义式可以在端口开路和短路的情况下求得。</a:t>
            </a:r>
            <a:endParaRPr lang="en-US" altLang="zh-CN" sz="2400" dirty="0" smtClean="0">
              <a:latin typeface="Times New Roman" pitchFamily="18" charset="0"/>
            </a:endParaRPr>
          </a:p>
          <a:p>
            <a:pPr lvl="1">
              <a:buClr>
                <a:schemeClr val="tx2"/>
              </a:buClr>
              <a:buSzPct val="100000"/>
              <a:buFont typeface="Wingdings" panose="05000000000000000000" pitchFamily="2" charset="2"/>
              <a:buChar char="Ø"/>
              <a:defRPr/>
            </a:pPr>
            <a:r>
              <a:rPr lang="zh-CN" altLang="en-US" sz="2400" dirty="0" smtClean="0">
                <a:latin typeface="Times New Roman" pitchFamily="18" charset="0"/>
              </a:rPr>
              <a:t>当端口②</a:t>
            </a:r>
            <a:r>
              <a:rPr lang="zh-CN" altLang="en-US" sz="2400" dirty="0" smtClean="0">
                <a:solidFill>
                  <a:srgbClr val="FFFF00"/>
                </a:solidFill>
                <a:latin typeface="Times New Roman" pitchFamily="18" charset="0"/>
              </a:rPr>
              <a:t>开路</a:t>
            </a:r>
            <a:r>
              <a:rPr lang="zh-CN" altLang="en-US" sz="2400" dirty="0" smtClean="0">
                <a:latin typeface="Times New Roman" pitchFamily="18" charset="0"/>
              </a:rPr>
              <a:t>时，</a:t>
            </a:r>
            <a:r>
              <a:rPr lang="en-US" altLang="zh-CN" sz="2400" dirty="0" smtClean="0">
                <a:solidFill>
                  <a:srgbClr val="FFFF00"/>
                </a:solidFill>
                <a:latin typeface="Times New Roman" pitchFamily="18" charset="0"/>
              </a:rPr>
              <a:t>I</a:t>
            </a:r>
            <a:r>
              <a:rPr lang="en-US" altLang="zh-CN" sz="2400" baseline="-25000" dirty="0" smtClean="0">
                <a:solidFill>
                  <a:srgbClr val="FFFF00"/>
                </a:solidFill>
                <a:latin typeface="Times New Roman" pitchFamily="18" charset="0"/>
              </a:rPr>
              <a:t>2</a:t>
            </a:r>
            <a:r>
              <a:rPr lang="zh-CN" altLang="en-US" sz="2400" dirty="0" smtClean="0">
                <a:solidFill>
                  <a:srgbClr val="FFFF00"/>
                </a:solidFill>
                <a:latin typeface="Times New Roman" pitchFamily="18" charset="0"/>
              </a:rPr>
              <a:t>＝</a:t>
            </a:r>
            <a:r>
              <a:rPr lang="en-US" altLang="zh-CN" sz="2400" dirty="0" smtClean="0">
                <a:solidFill>
                  <a:srgbClr val="FFFF00"/>
                </a:solidFill>
                <a:latin typeface="Times New Roman" pitchFamily="18" charset="0"/>
              </a:rPr>
              <a:t>0</a:t>
            </a:r>
            <a:r>
              <a:rPr lang="zh-CN" altLang="en-US" sz="2400" dirty="0" smtClean="0">
                <a:latin typeface="Times New Roman" pitchFamily="18" charset="0"/>
              </a:rPr>
              <a:t>，网络传输参数方程变为：</a:t>
            </a:r>
            <a:endParaRPr lang="en-US" altLang="zh-CN" sz="2400" dirty="0" smtClean="0">
              <a:latin typeface="Times New Roman" pitchFamily="18" charset="0"/>
            </a:endParaRPr>
          </a:p>
          <a:p>
            <a:pPr lvl="1">
              <a:buClr>
                <a:schemeClr val="tx2"/>
              </a:buClr>
              <a:buSzPct val="100000"/>
              <a:buFont typeface="Wingdings" panose="05000000000000000000" pitchFamily="2" charset="2"/>
              <a:buChar char="Ø"/>
              <a:defRPr/>
            </a:pPr>
            <a:endParaRPr lang="en-US" altLang="zh-CN" sz="2400" dirty="0" smtClean="0">
              <a:latin typeface="Times New Roman" pitchFamily="18" charset="0"/>
            </a:endParaRPr>
          </a:p>
          <a:p>
            <a:pPr lvl="1">
              <a:buClr>
                <a:schemeClr val="tx2"/>
              </a:buClr>
              <a:buSzPct val="100000"/>
              <a:buFont typeface="Wingdings" panose="05000000000000000000" pitchFamily="2" charset="2"/>
              <a:buChar char="Ø"/>
              <a:defRPr/>
            </a:pPr>
            <a:endParaRPr lang="en-US" altLang="zh-CN" sz="2400" dirty="0" smtClean="0">
              <a:latin typeface="Times New Roman" pitchFamily="18" charset="0"/>
            </a:endParaRPr>
          </a:p>
          <a:p>
            <a:pPr lvl="1">
              <a:buClr>
                <a:schemeClr val="tx2"/>
              </a:buClr>
              <a:buSzPct val="100000"/>
              <a:buFont typeface="Wingdings" panose="05000000000000000000" pitchFamily="2" charset="2"/>
              <a:buChar char="Ø"/>
              <a:defRPr/>
            </a:pPr>
            <a:endParaRPr lang="en-US" altLang="zh-CN" sz="2400" dirty="0" smtClean="0">
              <a:latin typeface="Times New Roman" pitchFamily="18" charset="0"/>
            </a:endParaRPr>
          </a:p>
          <a:p>
            <a:pPr lvl="1">
              <a:buClr>
                <a:schemeClr val="tx2"/>
              </a:buClr>
              <a:buSzPct val="100000"/>
              <a:buFont typeface="Wingdings" panose="05000000000000000000" pitchFamily="2" charset="2"/>
              <a:buChar char="Ø"/>
              <a:defRPr/>
            </a:pPr>
            <a:r>
              <a:rPr lang="zh-CN" altLang="en-US" sz="2400" dirty="0" smtClean="0">
                <a:latin typeface="Times New Roman" pitchFamily="18" charset="0"/>
              </a:rPr>
              <a:t>当端口②</a:t>
            </a:r>
            <a:r>
              <a:rPr lang="zh-CN" altLang="en-US" sz="2400" dirty="0" smtClean="0">
                <a:solidFill>
                  <a:srgbClr val="FFFF00"/>
                </a:solidFill>
                <a:latin typeface="Times New Roman" pitchFamily="18" charset="0"/>
              </a:rPr>
              <a:t>短路</a:t>
            </a:r>
            <a:r>
              <a:rPr lang="zh-CN" altLang="en-US" sz="2400" dirty="0" smtClean="0">
                <a:latin typeface="Times New Roman" pitchFamily="18" charset="0"/>
              </a:rPr>
              <a:t>时，</a:t>
            </a:r>
            <a:r>
              <a:rPr lang="en-US" altLang="zh-CN" sz="2400" dirty="0" smtClean="0">
                <a:solidFill>
                  <a:srgbClr val="FFFF00"/>
                </a:solidFill>
                <a:latin typeface="Times New Roman" pitchFamily="18" charset="0"/>
              </a:rPr>
              <a:t>U</a:t>
            </a:r>
            <a:r>
              <a:rPr lang="en-US" altLang="zh-CN" sz="2400" baseline="-25000" dirty="0" smtClean="0">
                <a:solidFill>
                  <a:srgbClr val="FFFF00"/>
                </a:solidFill>
                <a:latin typeface="Times New Roman" pitchFamily="18" charset="0"/>
              </a:rPr>
              <a:t>2</a:t>
            </a:r>
            <a:r>
              <a:rPr lang="zh-CN" altLang="en-US" sz="2400" dirty="0" smtClean="0">
                <a:solidFill>
                  <a:srgbClr val="FFFF00"/>
                </a:solidFill>
                <a:latin typeface="Times New Roman" pitchFamily="18" charset="0"/>
              </a:rPr>
              <a:t>＝</a:t>
            </a:r>
            <a:r>
              <a:rPr lang="en-US" altLang="zh-CN" sz="2400" dirty="0" smtClean="0">
                <a:solidFill>
                  <a:srgbClr val="FFFF00"/>
                </a:solidFill>
                <a:latin typeface="Times New Roman" pitchFamily="18" charset="0"/>
              </a:rPr>
              <a:t>0</a:t>
            </a:r>
            <a:r>
              <a:rPr lang="zh-CN" altLang="en-US" sz="2400" dirty="0" smtClean="0">
                <a:latin typeface="Times New Roman" pitchFamily="18" charset="0"/>
              </a:rPr>
              <a:t>，网络传输参数方程变为：</a:t>
            </a:r>
          </a:p>
          <a:p>
            <a:pPr>
              <a:defRPr/>
            </a:pPr>
            <a:endParaRPr lang="zh-CN" altLang="en-US" sz="2400" dirty="0"/>
          </a:p>
        </p:txBody>
      </p:sp>
      <p:graphicFrame>
        <p:nvGraphicFramePr>
          <p:cNvPr id="10244" name="Object 10"/>
          <p:cNvGraphicFramePr>
            <a:graphicFrameLocks noChangeAspect="1"/>
          </p:cNvGraphicFramePr>
          <p:nvPr/>
        </p:nvGraphicFramePr>
        <p:xfrm>
          <a:off x="2428875" y="3286125"/>
          <a:ext cx="3643313" cy="1295400"/>
        </p:xfrm>
        <a:graphic>
          <a:graphicData uri="http://schemas.openxmlformats.org/presentationml/2006/ole">
            <mc:AlternateContent xmlns:mc="http://schemas.openxmlformats.org/markup-compatibility/2006">
              <mc:Choice xmlns:v="urn:schemas-microsoft-com:vml" Requires="v">
                <p:oleObj spid="_x0000_s10258" name="Equation" r:id="rId3" imgW="2047878" imgH="714420" progId="Equation.DSMT4">
                  <p:embed/>
                </p:oleObj>
              </mc:Choice>
              <mc:Fallback>
                <p:oleObj name="Equation" r:id="rId3" imgW="2047878" imgH="71442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8875" y="3286125"/>
                        <a:ext cx="3643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4"/>
          <p:cNvGraphicFramePr>
            <a:graphicFrameLocks noChangeAspect="1"/>
          </p:cNvGraphicFramePr>
          <p:nvPr/>
        </p:nvGraphicFramePr>
        <p:xfrm>
          <a:off x="2357438" y="5226050"/>
          <a:ext cx="4214812" cy="1346200"/>
        </p:xfrm>
        <a:graphic>
          <a:graphicData uri="http://schemas.openxmlformats.org/presentationml/2006/ole">
            <mc:AlternateContent xmlns:mc="http://schemas.openxmlformats.org/markup-compatibility/2006">
              <mc:Choice xmlns:v="urn:schemas-microsoft-com:vml" Requires="v">
                <p:oleObj spid="_x0000_s10259" name="Equation" r:id="rId5" imgW="2447945" imgH="771660" progId="Equation.DSMT4">
                  <p:embed/>
                </p:oleObj>
              </mc:Choice>
              <mc:Fallback>
                <p:oleObj name="Equation" r:id="rId5" imgW="2447945" imgH="77166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7438" y="5226050"/>
                        <a:ext cx="4214812" cy="134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rrowheads="1"/>
          </p:cNvSpPr>
          <p:nvPr>
            <p:ph type="title"/>
          </p:nvPr>
        </p:nvSpPr>
        <p:spPr/>
        <p:txBody>
          <a:bodyPr/>
          <a:lstStyle/>
          <a:p>
            <a:pPr algn="l" eaLnBrk="1" hangingPunct="1">
              <a:defRPr/>
            </a:pPr>
            <a:r>
              <a:rPr lang="zh-CN" altLang="en-US" sz="4000" dirty="0" smtClean="0"/>
              <a:t>微波网络与传输矩阵</a:t>
            </a:r>
          </a:p>
        </p:txBody>
      </p:sp>
      <p:sp>
        <p:nvSpPr>
          <p:cNvPr id="78851" name="Rectangle 3"/>
          <p:cNvSpPr>
            <a:spLocks noGrp="1" noChangeArrowheads="1"/>
          </p:cNvSpPr>
          <p:nvPr>
            <p:ph type="body" idx="1"/>
          </p:nvPr>
        </p:nvSpPr>
        <p:spPr>
          <a:xfrm>
            <a:off x="323850" y="1600200"/>
            <a:ext cx="8640763" cy="4525963"/>
          </a:xfrm>
        </p:spPr>
        <p:txBody>
          <a:bodyPr/>
          <a:lstStyle/>
          <a:p>
            <a:pPr eaLnBrk="1" hangingPunct="1">
              <a:buSzPct val="100000"/>
              <a:buFont typeface="Wingdings" panose="05000000000000000000" pitchFamily="2" charset="2"/>
              <a:buChar char="l"/>
              <a:defRPr/>
            </a:pPr>
            <a:r>
              <a:rPr lang="zh-CN" altLang="en-US" sz="2400" dirty="0" smtClean="0">
                <a:latin typeface="Times New Roman" pitchFamily="18" charset="0"/>
              </a:rPr>
              <a:t>上两式即为二端口网络</a:t>
            </a:r>
            <a:r>
              <a:rPr lang="en-US" altLang="zh-CN" sz="2400" dirty="0" smtClean="0">
                <a:latin typeface="Times New Roman" pitchFamily="18" charset="0"/>
              </a:rPr>
              <a:t>A</a:t>
            </a:r>
            <a:r>
              <a:rPr lang="zh-CN" altLang="en-US" sz="2400" dirty="0" smtClean="0">
                <a:latin typeface="Times New Roman" pitchFamily="18" charset="0"/>
              </a:rPr>
              <a:t>参数的定义式。</a:t>
            </a:r>
          </a:p>
          <a:p>
            <a:pPr eaLnBrk="1" hangingPunct="1">
              <a:buSzPct val="100000"/>
              <a:buFont typeface="Wingdings" panose="05000000000000000000" pitchFamily="2" charset="2"/>
              <a:buChar char="l"/>
              <a:defRPr/>
            </a:pPr>
            <a:r>
              <a:rPr lang="en-US" altLang="zh-CN" sz="2400" dirty="0" smtClean="0">
                <a:latin typeface="Times New Roman" pitchFamily="18" charset="0"/>
              </a:rPr>
              <a:t>A</a:t>
            </a:r>
            <a:r>
              <a:rPr lang="zh-CN" altLang="en-US" sz="2400" dirty="0" smtClean="0">
                <a:latin typeface="Times New Roman" pitchFamily="18" charset="0"/>
              </a:rPr>
              <a:t>参数各参数的物理意义为：</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A</a:t>
            </a:r>
            <a:r>
              <a:rPr lang="en-US" altLang="zh-CN" sz="2400" baseline="-25000" dirty="0" smtClean="0">
                <a:latin typeface="Times New Roman" pitchFamily="18" charset="0"/>
              </a:rPr>
              <a:t>11</a:t>
            </a:r>
            <a:r>
              <a:rPr lang="zh-CN" altLang="en-US" sz="2400" dirty="0" smtClean="0">
                <a:latin typeface="Times New Roman" pitchFamily="18" charset="0"/>
              </a:rPr>
              <a:t>：端口②开路时，端口①到端口②电压传输系数的倒数；</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A</a:t>
            </a:r>
            <a:r>
              <a:rPr lang="en-US" altLang="zh-CN" sz="2400" baseline="-25000" dirty="0" smtClean="0">
                <a:latin typeface="Times New Roman" pitchFamily="18" charset="0"/>
              </a:rPr>
              <a:t>21</a:t>
            </a:r>
            <a:r>
              <a:rPr lang="zh-CN" altLang="en-US" sz="2400" dirty="0" smtClean="0">
                <a:latin typeface="Times New Roman" pitchFamily="18" charset="0"/>
              </a:rPr>
              <a:t>：端口②开路时，端口①与端口②之间的转移导纳；</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A</a:t>
            </a:r>
            <a:r>
              <a:rPr lang="en-US" altLang="zh-CN" sz="2400" baseline="-25000" dirty="0" smtClean="0">
                <a:latin typeface="Times New Roman" pitchFamily="18" charset="0"/>
              </a:rPr>
              <a:t>22</a:t>
            </a:r>
            <a:r>
              <a:rPr lang="zh-CN" altLang="en-US" sz="2400" dirty="0" smtClean="0">
                <a:latin typeface="Times New Roman" pitchFamily="18" charset="0"/>
              </a:rPr>
              <a:t>：端口②短路时，端口①到端口②电流传输系数的倒数；</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A</a:t>
            </a:r>
            <a:r>
              <a:rPr lang="en-US" altLang="zh-CN" sz="2400" baseline="-25000" dirty="0" smtClean="0">
                <a:latin typeface="Times New Roman" pitchFamily="18" charset="0"/>
              </a:rPr>
              <a:t>12</a:t>
            </a:r>
            <a:r>
              <a:rPr lang="zh-CN" altLang="en-US" sz="2400" dirty="0" smtClean="0">
                <a:latin typeface="Times New Roman" pitchFamily="18" charset="0"/>
              </a:rPr>
              <a:t>：端口②短路时，端口①与端口②之间的转移阻抗。</a:t>
            </a:r>
            <a:endParaRPr lang="en-US" altLang="zh-CN" sz="2400" dirty="0" smtClean="0">
              <a:latin typeface="Times New Roman" pitchFamily="18" charset="0"/>
            </a:endParaRPr>
          </a:p>
          <a:p>
            <a:pPr eaLnBrk="1" hangingPunct="1">
              <a:buFont typeface="Wingdings" panose="05000000000000000000" pitchFamily="2" charset="2"/>
              <a:buNone/>
              <a:defRPr/>
            </a:pPr>
            <a:endParaRPr lang="en-US" altLang="zh-CN" sz="2400" dirty="0" smtClean="0">
              <a:latin typeface="Times New Roman" pitchFamily="18" charset="0"/>
            </a:endParaRPr>
          </a:p>
          <a:p>
            <a:pPr eaLnBrk="1" hangingPunct="1">
              <a:buSzPct val="100000"/>
              <a:buFont typeface="Wingdings" panose="05000000000000000000" pitchFamily="2" charset="2"/>
              <a:buChar char="l"/>
              <a:defRPr/>
            </a:pPr>
            <a:r>
              <a:rPr lang="zh-CN" altLang="en-US" sz="2400" dirty="0" smtClean="0">
                <a:latin typeface="Times New Roman" pitchFamily="18" charset="0"/>
              </a:rPr>
              <a:t>由于</a:t>
            </a:r>
            <a:r>
              <a:rPr lang="en-US" altLang="zh-CN" sz="2400" dirty="0" smtClean="0">
                <a:latin typeface="Times New Roman" pitchFamily="18" charset="0"/>
              </a:rPr>
              <a:t>A</a:t>
            </a:r>
            <a:r>
              <a:rPr lang="zh-CN" altLang="en-US" sz="2400" dirty="0" smtClean="0">
                <a:latin typeface="Times New Roman" pitchFamily="18" charset="0"/>
              </a:rPr>
              <a:t>参数是在网络端口开路和短路的情况下求出的，因此称为混合</a:t>
            </a:r>
            <a:r>
              <a:rPr lang="en-US" altLang="zh-CN" sz="2400" dirty="0" smtClean="0">
                <a:latin typeface="Times New Roman" pitchFamily="18" charset="0"/>
              </a:rPr>
              <a:t>A</a:t>
            </a:r>
            <a:r>
              <a:rPr lang="zh-CN" altLang="en-US" sz="2400" dirty="0" smtClean="0">
                <a:latin typeface="Times New Roman" pitchFamily="18" charset="0"/>
              </a:rPr>
              <a:t>参数，并具有明确的物理意义。</a:t>
            </a:r>
            <a:endParaRPr lang="en-US" altLang="zh-CN" sz="2400" dirty="0" smtClean="0">
              <a:latin typeface="Times New Roman" pitchFamily="18" charset="0"/>
            </a:endParaRPr>
          </a:p>
          <a:p>
            <a:pPr eaLnBrk="1" hangingPunct="1">
              <a:buSzPct val="100000"/>
              <a:buFont typeface="Wingdings" panose="05000000000000000000" pitchFamily="2" charset="2"/>
              <a:buChar char="l"/>
              <a:defRPr/>
            </a:pPr>
            <a:r>
              <a:rPr kumimoji="1" lang="zh-CN" altLang="en-US" sz="2400" dirty="0" smtClean="0">
                <a:effectLst/>
                <a:latin typeface="Times New Roman" pitchFamily="18" charset="0"/>
              </a:rPr>
              <a:t>互易网络</a:t>
            </a:r>
            <a:r>
              <a:rPr kumimoji="1" lang="en-US" altLang="zh-CN" sz="2400" dirty="0" smtClean="0">
                <a:effectLst/>
                <a:latin typeface="Times New Roman" pitchFamily="18" charset="0"/>
              </a:rPr>
              <a:t>:</a:t>
            </a:r>
          </a:p>
          <a:p>
            <a:pPr eaLnBrk="1" hangingPunct="1">
              <a:buSzPct val="100000"/>
              <a:buFont typeface="Wingdings" panose="05000000000000000000" pitchFamily="2" charset="2"/>
              <a:buChar char="l"/>
              <a:defRPr/>
            </a:pPr>
            <a:r>
              <a:rPr kumimoji="1" lang="zh-CN" altLang="en-US" sz="2400" dirty="0" smtClean="0">
                <a:effectLst/>
                <a:latin typeface="Times New Roman" pitchFamily="18" charset="0"/>
              </a:rPr>
              <a:t>对称网络</a:t>
            </a:r>
            <a:r>
              <a:rPr kumimoji="1" lang="en-US" altLang="zh-CN" sz="2400" dirty="0" smtClean="0">
                <a:effectLst/>
                <a:latin typeface="Times New Roman" pitchFamily="18" charset="0"/>
              </a:rPr>
              <a:t>:</a:t>
            </a:r>
            <a:endParaRPr lang="zh-CN" altLang="en-US" sz="2400" dirty="0" smtClean="0">
              <a:latin typeface="Times New Roman" pitchFamily="18" charset="0"/>
            </a:endParaRPr>
          </a:p>
        </p:txBody>
      </p:sp>
      <p:graphicFrame>
        <p:nvGraphicFramePr>
          <p:cNvPr id="11268" name="Object 5"/>
          <p:cNvGraphicFramePr>
            <a:graphicFrameLocks noChangeAspect="1"/>
          </p:cNvGraphicFramePr>
          <p:nvPr/>
        </p:nvGraphicFramePr>
        <p:xfrm>
          <a:off x="2357438" y="5457825"/>
          <a:ext cx="2271712" cy="471488"/>
        </p:xfrm>
        <a:graphic>
          <a:graphicData uri="http://schemas.openxmlformats.org/presentationml/2006/ole">
            <mc:AlternateContent xmlns:mc="http://schemas.openxmlformats.org/markup-compatibility/2006">
              <mc:Choice xmlns:v="urn:schemas-microsoft-com:vml" Requires="v">
                <p:oleObj spid="_x0000_s11282" name="Equation" r:id="rId3" imgW="1085934" imgH="209520" progId="Equation.DSMT4">
                  <p:embed/>
                </p:oleObj>
              </mc:Choice>
              <mc:Fallback>
                <p:oleObj name="Equation" r:id="rId3" imgW="1085934" imgH="2095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5457825"/>
                        <a:ext cx="2271712"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6"/>
          <p:cNvGraphicFramePr>
            <a:graphicFrameLocks noChangeAspect="1"/>
          </p:cNvGraphicFramePr>
          <p:nvPr/>
        </p:nvGraphicFramePr>
        <p:xfrm>
          <a:off x="2347913" y="5929313"/>
          <a:ext cx="1223962" cy="490537"/>
        </p:xfrm>
        <a:graphic>
          <a:graphicData uri="http://schemas.openxmlformats.org/presentationml/2006/ole">
            <mc:AlternateContent xmlns:mc="http://schemas.openxmlformats.org/markup-compatibility/2006">
              <mc:Choice xmlns:v="urn:schemas-microsoft-com:vml" Requires="v">
                <p:oleObj spid="_x0000_s11283" name="Equation" r:id="rId5" imgW="552422" imgH="209520" progId="Equation.DSMT4">
                  <p:embed/>
                </p:oleObj>
              </mc:Choice>
              <mc:Fallback>
                <p:oleObj name="Equation" r:id="rId5" imgW="552422" imgH="20952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7913" y="5929313"/>
                        <a:ext cx="1223962"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pPr algn="l" eaLnBrk="1" hangingPunct="1">
              <a:defRPr/>
            </a:pPr>
            <a:r>
              <a:rPr lang="zh-CN" altLang="en-US" sz="4000" dirty="0" smtClean="0"/>
              <a:t>微波网络的散射参数</a:t>
            </a:r>
          </a:p>
        </p:txBody>
      </p:sp>
      <mc:AlternateContent xmlns:mc="http://schemas.openxmlformats.org/markup-compatibility/2006" xmlns:a14="http://schemas.microsoft.com/office/drawing/2010/main">
        <mc:Choice Requires="a14">
          <p:sp>
            <p:nvSpPr>
              <p:cNvPr id="88067" name="Rectangle 3"/>
              <p:cNvSpPr>
                <a:spLocks noGrp="1" noChangeArrowheads="1"/>
              </p:cNvSpPr>
              <p:nvPr>
                <p:ph type="body" idx="1"/>
              </p:nvPr>
            </p:nvSpPr>
            <p:spPr>
              <a:xfrm>
                <a:off x="0" y="1556792"/>
                <a:ext cx="9144000" cy="4525963"/>
              </a:xfrm>
            </p:spPr>
            <p:txBody>
              <a:bodyPr>
                <a:noAutofit/>
              </a:bodyPr>
              <a:lstStyle/>
              <a:p>
                <a:pPr eaLnBrk="1" hangingPunct="1">
                  <a:buFont typeface="Wingdings" panose="05000000000000000000" pitchFamily="2" charset="2"/>
                  <a:buNone/>
                  <a:defRPr/>
                </a:pPr>
                <a:r>
                  <a:rPr lang="en-US" altLang="zh-CN" sz="2800" dirty="0" smtClean="0">
                    <a:latin typeface="Times New Roman" pitchFamily="18" charset="0"/>
                  </a:rPr>
                  <a:t>1. </a:t>
                </a:r>
                <a:r>
                  <a:rPr lang="zh-CN" altLang="en-US" sz="2800" dirty="0" smtClean="0">
                    <a:latin typeface="Times New Roman" pitchFamily="18" charset="0"/>
                  </a:rPr>
                  <a:t>散射矩阵</a:t>
                </a:r>
              </a:p>
              <a:p>
                <a:pPr eaLnBrk="1" hangingPunct="1">
                  <a:buFont typeface="Wingdings" panose="05000000000000000000" pitchFamily="2" charset="2"/>
                  <a:buNone/>
                  <a:defRPr/>
                </a:pPr>
                <a:r>
                  <a:rPr lang="zh-CN" altLang="en-US" sz="2400" dirty="0" smtClean="0">
                    <a:latin typeface="Times New Roman" pitchFamily="18" charset="0"/>
                  </a:rPr>
                  <a:t>     为了得到用波振幅表示的有物</a:t>
                </a:r>
                <a:endParaRPr lang="en-US" altLang="zh-CN" sz="2400" dirty="0" smtClean="0">
                  <a:latin typeface="Times New Roman" pitchFamily="18" charset="0"/>
                </a:endParaRPr>
              </a:p>
              <a:p>
                <a:pPr eaLnBrk="1" hangingPunct="1">
                  <a:buFont typeface="Wingdings" panose="05000000000000000000" pitchFamily="2" charset="2"/>
                  <a:buNone/>
                  <a:defRPr/>
                </a:pPr>
                <a:r>
                  <a:rPr lang="en-US" altLang="zh-CN" sz="2400" dirty="0">
                    <a:latin typeface="Times New Roman" pitchFamily="18" charset="0"/>
                  </a:rPr>
                  <a:t> </a:t>
                </a:r>
                <a:r>
                  <a:rPr lang="en-US" altLang="zh-CN" sz="2400" dirty="0" smtClean="0">
                    <a:latin typeface="Times New Roman" pitchFamily="18" charset="0"/>
                  </a:rPr>
                  <a:t>    </a:t>
                </a:r>
                <a:r>
                  <a:rPr lang="zh-CN" altLang="en-US" sz="2400" dirty="0" smtClean="0">
                    <a:latin typeface="Times New Roman" pitchFamily="18" charset="0"/>
                  </a:rPr>
                  <a:t>理意义的功率关系，定义新的</a:t>
                </a:r>
                <a:endParaRPr lang="en-US" altLang="zh-CN" sz="2400" dirty="0" smtClean="0">
                  <a:latin typeface="Times New Roman" pitchFamily="18" charset="0"/>
                </a:endParaRPr>
              </a:p>
              <a:p>
                <a:pPr eaLnBrk="1" hangingPunct="1">
                  <a:buFont typeface="Wingdings" panose="05000000000000000000" pitchFamily="2" charset="2"/>
                  <a:buNone/>
                  <a:defRPr/>
                </a:pPr>
                <a:r>
                  <a:rPr lang="en-US" altLang="zh-CN" sz="2400" dirty="0">
                    <a:latin typeface="Times New Roman" pitchFamily="18" charset="0"/>
                  </a:rPr>
                  <a:t> </a:t>
                </a:r>
                <a:r>
                  <a:rPr lang="en-US" altLang="zh-CN" sz="2400" dirty="0" smtClean="0">
                    <a:latin typeface="Times New Roman" pitchFamily="18" charset="0"/>
                  </a:rPr>
                  <a:t>    </a:t>
                </a:r>
                <a:r>
                  <a:rPr lang="zh-CN" altLang="en-US" sz="2400" dirty="0" smtClean="0">
                    <a:latin typeface="Times New Roman" pitchFamily="18" charset="0"/>
                  </a:rPr>
                  <a:t>一组波振幅如下</a:t>
                </a:r>
                <a:endParaRPr lang="en-US" altLang="zh-CN" sz="2400" dirty="0" smtClean="0">
                  <a:latin typeface="Times New Roman" pitchFamily="18" charset="0"/>
                </a:endParaRPr>
              </a:p>
              <a:p>
                <a:pPr eaLnBrk="1" hangingPunct="1">
                  <a:buNone/>
                  <a:defRPr/>
                </a:pPr>
                <a:r>
                  <a:rPr lang="en-US" altLang="zh-CN" sz="2400" dirty="0" smtClean="0">
                    <a:latin typeface="Times New Roman" pitchFamily="18" charset="0"/>
                  </a:rPr>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𝑛</m:t>
                        </m:r>
                      </m:sub>
                    </m:sSub>
                    <m:r>
                      <a:rPr lang="en-US" altLang="zh-CN" sz="2400" i="1" smtClean="0">
                        <a:latin typeface="Cambria Math" panose="02040503050406030204" pitchFamily="18" charset="0"/>
                      </a:rPr>
                      <m:t>=</m:t>
                    </m:r>
                    <m:f>
                      <m:fPr>
                        <m:type m:val="lin"/>
                        <m:ctrlPr>
                          <a:rPr lang="en-US" altLang="zh-CN" sz="2400" i="1" smtClean="0">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num>
                      <m:den>
                        <m:rad>
                          <m:radPr>
                            <m:degHide m:val="on"/>
                            <m:ctrlPr>
                              <a:rPr lang="en-US" altLang="zh-CN" sz="2400" i="1" smtClean="0">
                                <a:latin typeface="Cambria Math" panose="02040503050406030204" pitchFamily="18" charset="0"/>
                              </a:rPr>
                            </m:ctrlPr>
                          </m:radPr>
                          <m:deg/>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𝑍</m:t>
                                </m:r>
                              </m:e>
                              <m:sub>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𝑛</m:t>
                                </m:r>
                              </m:sub>
                            </m:sSub>
                          </m:e>
                        </m:rad>
                      </m:den>
                    </m:f>
                  </m:oMath>
                </a14:m>
                <a:r>
                  <a:rPr lang="en-US" altLang="zh-CN" sz="2400" dirty="0" smtClean="0">
                    <a:latin typeface="Times New Roman" pitchFamily="18" charset="0"/>
                  </a:rPr>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f>
                      <m:fPr>
                        <m:type m:val="lin"/>
                        <m:ctrlPr>
                          <a:rPr lang="en-US" altLang="zh-CN" sz="2400" i="1">
                            <a:latin typeface="Cambria Math" panose="02040503050406030204" pitchFamily="18" charset="0"/>
                          </a:rPr>
                        </m:ctrlPr>
                      </m:fPr>
                      <m:num>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m:t>
                            </m:r>
                          </m:sup>
                        </m:sSubSup>
                      </m:num>
                      <m:den>
                        <m:rad>
                          <m:radPr>
                            <m:degHide m:val="on"/>
                            <m:ctrlPr>
                              <a:rPr lang="en-US" altLang="zh-CN" sz="2400" i="1">
                                <a:latin typeface="Cambria Math" panose="02040503050406030204" pitchFamily="18" charset="0"/>
                              </a:rPr>
                            </m:ctrlPr>
                          </m:radPr>
                          <m:deg/>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0</m:t>
                                </m:r>
                                <m:r>
                                  <a:rPr lang="en-US" altLang="zh-CN" sz="2400" i="1">
                                    <a:latin typeface="Cambria Math" panose="02040503050406030204" pitchFamily="18" charset="0"/>
                                  </a:rPr>
                                  <m:t>𝑛</m:t>
                                </m:r>
                              </m:sub>
                            </m:sSub>
                          </m:e>
                        </m:rad>
                      </m:den>
                    </m:f>
                  </m:oMath>
                </a14:m>
                <a:endParaRPr lang="en-US" altLang="zh-CN" sz="2400" dirty="0">
                  <a:latin typeface="Times New Roman" pitchFamily="18" charset="0"/>
                </a:endParaRPr>
              </a:p>
              <a:p>
                <a:pPr eaLnBrk="1" hangingPunct="1">
                  <a:buNone/>
                  <a:defRPr/>
                </a:pPr>
                <a:r>
                  <a:rPr lang="zh-CN" altLang="en-US" sz="2400" dirty="0" smtClean="0">
                    <a:latin typeface="Times New Roman"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sub>
                    </m:sSub>
                    <m:r>
                      <a:rPr lang="zh-CN" altLang="en-US" sz="2400" i="1" dirty="0">
                        <a:latin typeface="Cambria Math" panose="02040503050406030204" pitchFamily="18" charset="0"/>
                      </a:rPr>
                      <m:t>代表</m:t>
                    </m:r>
                    <m:r>
                      <a:rPr lang="zh-CN" altLang="en-US" sz="2400" b="0" i="1" dirty="0" smtClean="0">
                        <a:latin typeface="Cambria Math" panose="02040503050406030204" pitchFamily="18" charset="0"/>
                      </a:rPr>
                      <m:t>第</m:t>
                    </m:r>
                    <m:r>
                      <a:rPr lang="en-US" altLang="zh-CN" sz="2400" b="0" i="1" dirty="0" smtClean="0">
                        <a:latin typeface="Cambria Math" panose="02040503050406030204" pitchFamily="18" charset="0"/>
                      </a:rPr>
                      <m:t>𝑛</m:t>
                    </m:r>
                    <m:r>
                      <a:rPr lang="zh-CN" altLang="en-US" sz="2400" b="0" i="1" dirty="0" smtClean="0">
                        <a:latin typeface="Cambria Math" panose="02040503050406030204" pitchFamily="18" charset="0"/>
                      </a:rPr>
                      <m:t>个</m:t>
                    </m:r>
                    <m:r>
                      <a:rPr lang="zh-CN" altLang="en-US" sz="2400" i="1" dirty="0">
                        <a:latin typeface="Cambria Math" panose="02040503050406030204" pitchFamily="18" charset="0"/>
                      </a:rPr>
                      <m:t>端口</m:t>
                    </m:r>
                    <m:r>
                      <a:rPr lang="zh-CN" altLang="en-US" sz="2400" b="0" i="1" dirty="0" smtClean="0">
                        <a:latin typeface="Cambria Math" panose="02040503050406030204" pitchFamily="18" charset="0"/>
                      </a:rPr>
                      <m:t>的</m:t>
                    </m:r>
                    <m:r>
                      <a:rPr lang="zh-CN" altLang="en-US" sz="2400" i="1" dirty="0">
                        <a:latin typeface="Cambria Math" panose="02040503050406030204" pitchFamily="18" charset="0"/>
                      </a:rPr>
                      <m:t>入射波</m:t>
                    </m:r>
                    <m:r>
                      <a:rPr lang="zh-CN" altLang="en-US" sz="2400" b="0" i="1" dirty="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oMath>
                </a14:m>
                <a:r>
                  <a:rPr lang="zh-CN" altLang="en-US" sz="2400" dirty="0" smtClean="0">
                    <a:latin typeface="Times New Roman" pitchFamily="18" charset="0"/>
                  </a:rPr>
                  <a:t>代表该端口的反射波，可得</a:t>
                </a:r>
                <a:endParaRPr lang="en-US" altLang="zh-CN" sz="2400" dirty="0" smtClean="0">
                  <a:latin typeface="Times New Roman" pitchFamily="18" charset="0"/>
                </a:endParaRPr>
              </a:p>
              <a:p>
                <a:pPr eaLnBrk="1" hangingPunct="1">
                  <a:buNone/>
                  <a:defRPr/>
                </a:pPr>
                <a14:m>
                  <m:oMath xmlns:m="http://schemas.openxmlformats.org/officeDocument/2006/math">
                    <m:sSubSup>
                      <m:sSubSupPr>
                        <m:ctrlPr>
                          <a:rPr lang="en-US" altLang="zh-CN" sz="2400" i="1">
                            <a:latin typeface="Cambria Math" panose="02040503050406030204" pitchFamily="18" charset="0"/>
                          </a:rPr>
                        </m:ctrlPr>
                      </m:sSubSup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m:t>
                        </m:r>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b="0" i="1" smtClean="0">
                            <a:latin typeface="Cambria Math" panose="02040503050406030204" pitchFamily="18" charset="0"/>
                          </a:rPr>
                          <m:t>−</m:t>
                        </m:r>
                      </m:sup>
                    </m:sSubSup>
                  </m:oMath>
                </a14:m>
                <a:r>
                  <a:rPr lang="en-US" altLang="zh-CN" sz="2400" dirty="0" smtClean="0">
                    <a:latin typeface="Times New Roman" pitchFamily="18" charset="0"/>
                  </a:rPr>
                  <a:t>=</a:t>
                </a:r>
                <a14:m>
                  <m:oMath xmlns:m="http://schemas.openxmlformats.org/officeDocument/2006/math">
                    <m:rad>
                      <m:radPr>
                        <m:degHide m:val="on"/>
                        <m:ctrlPr>
                          <a:rPr lang="en-US" altLang="zh-CN" sz="2400" i="1">
                            <a:latin typeface="Cambria Math" panose="02040503050406030204" pitchFamily="18" charset="0"/>
                          </a:rPr>
                        </m:ctrlPr>
                      </m:radPr>
                      <m:deg/>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0</m:t>
                            </m:r>
                            <m:r>
                              <a:rPr lang="en-US" altLang="zh-CN" sz="2400" i="1">
                                <a:latin typeface="Cambria Math" panose="02040503050406030204" pitchFamily="18" charset="0"/>
                              </a:rPr>
                              <m:t>𝑛</m:t>
                            </m:r>
                          </m:sub>
                        </m:sSub>
                      </m:e>
                    </m:rad>
                    <m:d>
                      <m:dPr>
                        <m:ctrlPr>
                          <a:rPr lang="en-US" altLang="zh-CN" sz="240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e>
                    </m:d>
                  </m:oMath>
                </a14:m>
                <a:r>
                  <a:rPr lang="en-US" altLang="zh-CN" sz="2400" dirty="0" smtClean="0">
                    <a:latin typeface="Times New Roman" pitchFamily="18" charset="0"/>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0</m:t>
                            </m:r>
                            <m:r>
                              <a:rPr lang="en-US" altLang="zh-CN" sz="2400" i="1">
                                <a:latin typeface="Cambria Math" panose="02040503050406030204" pitchFamily="18" charset="0"/>
                              </a:rPr>
                              <m:t>𝑛</m:t>
                            </m:r>
                          </m:sub>
                        </m:sSub>
                      </m:den>
                    </m:f>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r>
                              <a:rPr lang="en-US" altLang="zh-CN" sz="2400" i="1">
                                <a:latin typeface="Cambria Math" panose="02040503050406030204" pitchFamily="18" charset="0"/>
                              </a:rPr>
                              <m:t>𝑉</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e>
                    </m:d>
                  </m:oMath>
                </a14:m>
                <a:r>
                  <a:rPr lang="en-US" altLang="zh-CN" sz="2400" dirty="0" smtClean="0">
                    <a:latin typeface="Times New Roman" pitchFamily="18" charset="0"/>
                  </a:rPr>
                  <a:t>=</a:t>
                </a:r>
                <a14:m>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1</m:t>
                        </m:r>
                      </m:num>
                      <m:den>
                        <m:rad>
                          <m:radPr>
                            <m:degHide m:val="on"/>
                            <m:ctrlPr>
                              <a:rPr lang="en-US" altLang="zh-CN" sz="2400" i="1">
                                <a:latin typeface="Cambria Math" panose="02040503050406030204" pitchFamily="18" charset="0"/>
                              </a:rPr>
                            </m:ctrlPr>
                          </m:radPr>
                          <m:deg/>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𝑍</m:t>
                                </m:r>
                              </m:e>
                              <m:sub>
                                <m:r>
                                  <a:rPr lang="en-US" altLang="zh-CN" sz="2400" i="1">
                                    <a:latin typeface="Cambria Math" panose="02040503050406030204" pitchFamily="18" charset="0"/>
                                  </a:rPr>
                                  <m:t>0</m:t>
                                </m:r>
                                <m:r>
                                  <a:rPr lang="en-US" altLang="zh-CN" sz="2400" i="1">
                                    <a:latin typeface="Cambria Math" panose="02040503050406030204" pitchFamily="18" charset="0"/>
                                  </a:rPr>
                                  <m:t>𝑛</m:t>
                                </m:r>
                              </m:sub>
                            </m:sSub>
                          </m:e>
                        </m:rad>
                      </m:den>
                    </m:f>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𝑛</m:t>
                            </m:r>
                          </m:sub>
                        </m:sSub>
                      </m:e>
                    </m:d>
                  </m:oMath>
                </a14:m>
                <a:endParaRPr lang="en-US" altLang="zh-CN" sz="2400" dirty="0" smtClean="0">
                  <a:latin typeface="Times New Roman" pitchFamily="18" charset="0"/>
                </a:endParaRPr>
              </a:p>
              <a:p>
                <a:pPr eaLnBrk="1" hangingPunct="1">
                  <a:buNone/>
                  <a:defRPr/>
                </a:pPr>
                <a:r>
                  <a:rPr lang="zh-CN" altLang="en-US" sz="2400" dirty="0" smtClean="0">
                    <a:latin typeface="Times New Roman" pitchFamily="18" charset="0"/>
                  </a:rPr>
                  <a:t>因此，传送到第</a:t>
                </a:r>
                <a:r>
                  <a:rPr lang="en-US" altLang="zh-CN" sz="2400" dirty="0" smtClean="0">
                    <a:latin typeface="Times New Roman" pitchFamily="18" charset="0"/>
                  </a:rPr>
                  <a:t>n</a:t>
                </a:r>
                <a:r>
                  <a:rPr lang="zh-CN" altLang="en-US" sz="2400" dirty="0" smtClean="0">
                    <a:latin typeface="Times New Roman" pitchFamily="18" charset="0"/>
                  </a:rPr>
                  <a:t>个端口的平均功率为</a:t>
                </a:r>
                <a:endParaRPr lang="en-US" altLang="zh-CN" sz="2400" dirty="0" smtClean="0">
                  <a:latin typeface="Times New Roman" pitchFamily="18" charset="0"/>
                </a:endParaRPr>
              </a:p>
              <a:p>
                <a:pPr eaLnBrk="1" hangingPunct="1">
                  <a:buNone/>
                  <a:defRPr/>
                </a:pPr>
                <a14:m>
                  <m:oMath xmlns:m="http://schemas.openxmlformats.org/officeDocument/2006/math">
                    <m:sSub>
                      <m:sSubPr>
                        <m:ctrlPr>
                          <a:rPr lang="en-US" altLang="zh-CN" sz="2300" i="1">
                            <a:latin typeface="Cambria Math" panose="02040503050406030204" pitchFamily="18" charset="0"/>
                          </a:rPr>
                        </m:ctrlPr>
                      </m:sSubPr>
                      <m:e>
                        <m:r>
                          <a:rPr lang="en-US" altLang="zh-CN" sz="2300" b="0" i="1" smtClean="0">
                            <a:latin typeface="Cambria Math" panose="02040503050406030204" pitchFamily="18" charset="0"/>
                          </a:rPr>
                          <m:t>𝑃</m:t>
                        </m:r>
                      </m:e>
                      <m:sub>
                        <m:r>
                          <a:rPr lang="en-US" altLang="zh-CN" sz="2300" i="1">
                            <a:latin typeface="Cambria Math" panose="02040503050406030204" pitchFamily="18" charset="0"/>
                          </a:rPr>
                          <m:t>𝑛</m:t>
                        </m:r>
                      </m:sub>
                    </m:sSub>
                    <m:r>
                      <a:rPr lang="en-US" altLang="zh-CN" sz="2300" i="1">
                        <a:latin typeface="Cambria Math" panose="02040503050406030204" pitchFamily="18" charset="0"/>
                      </a:rPr>
                      <m:t>=</m:t>
                    </m:r>
                    <m:f>
                      <m:fPr>
                        <m:ctrlPr>
                          <a:rPr lang="en-US" altLang="zh-CN" sz="2300" i="1" smtClean="0">
                            <a:latin typeface="Cambria Math" panose="02040503050406030204" pitchFamily="18" charset="0"/>
                          </a:rPr>
                        </m:ctrlPr>
                      </m:fPr>
                      <m:num>
                        <m:r>
                          <a:rPr lang="en-US" altLang="zh-CN" sz="2300" b="0" i="1" smtClean="0">
                            <a:latin typeface="Cambria Math" panose="02040503050406030204" pitchFamily="18" charset="0"/>
                          </a:rPr>
                          <m:t>1</m:t>
                        </m:r>
                      </m:num>
                      <m:den>
                        <m:r>
                          <a:rPr lang="en-US" altLang="zh-CN" sz="2300" b="0" i="1" smtClean="0">
                            <a:latin typeface="Cambria Math" panose="02040503050406030204" pitchFamily="18" charset="0"/>
                          </a:rPr>
                          <m:t>2</m:t>
                        </m:r>
                      </m:den>
                    </m:f>
                    <m:sSub>
                      <m:sSubPr>
                        <m:ctrlPr>
                          <a:rPr lang="en-US" altLang="zh-CN" sz="2300" i="1" smtClean="0">
                            <a:latin typeface="Cambria Math" panose="02040503050406030204" pitchFamily="18" charset="0"/>
                          </a:rPr>
                        </m:ctrlPr>
                      </m:sSubPr>
                      <m:e>
                        <m:r>
                          <a:rPr lang="en-US" altLang="zh-CN" sz="2300" i="1">
                            <a:latin typeface="Cambria Math" panose="02040503050406030204" pitchFamily="18" charset="0"/>
                          </a:rPr>
                          <m:t>𝑅</m:t>
                        </m:r>
                      </m:e>
                      <m:sub>
                        <m:r>
                          <a:rPr lang="en-US" altLang="zh-CN" sz="2300" b="0" i="1" smtClean="0">
                            <a:latin typeface="Cambria Math" panose="02040503050406030204" pitchFamily="18" charset="0"/>
                          </a:rPr>
                          <m:t>𝑒</m:t>
                        </m:r>
                      </m:sub>
                    </m:sSub>
                    <m:d>
                      <m:dPr>
                        <m:begChr m:val="{"/>
                        <m:endChr m:val="}"/>
                        <m:ctrlPr>
                          <a:rPr lang="en-US" altLang="zh-CN" sz="2300" i="1" smtClean="0">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𝑉</m:t>
                            </m:r>
                          </m:e>
                          <m:sub>
                            <m:r>
                              <a:rPr lang="en-US" altLang="zh-CN" sz="2300" i="1">
                                <a:latin typeface="Cambria Math" panose="02040503050406030204" pitchFamily="18" charset="0"/>
                              </a:rPr>
                              <m:t>𝑛</m:t>
                            </m:r>
                          </m:sub>
                        </m:sSub>
                        <m:sSubSup>
                          <m:sSubSupPr>
                            <m:ctrlPr>
                              <a:rPr lang="en-US" altLang="zh-CN" sz="2300" i="1" smtClean="0">
                                <a:latin typeface="Cambria Math" panose="02040503050406030204" pitchFamily="18" charset="0"/>
                              </a:rPr>
                            </m:ctrlPr>
                          </m:sSubSupPr>
                          <m:e>
                            <m:r>
                              <a:rPr lang="en-US" altLang="zh-CN" sz="2300" b="0" i="1" smtClean="0">
                                <a:latin typeface="Cambria Math" panose="02040503050406030204" pitchFamily="18" charset="0"/>
                              </a:rPr>
                              <m:t>𝐼</m:t>
                            </m:r>
                          </m:e>
                          <m:sub>
                            <m:r>
                              <a:rPr lang="en-US" altLang="zh-CN" sz="2300" b="0" i="1" smtClean="0">
                                <a:latin typeface="Cambria Math" panose="02040503050406030204" pitchFamily="18" charset="0"/>
                              </a:rPr>
                              <m:t>𝑛</m:t>
                            </m:r>
                          </m:sub>
                          <m:sup>
                            <m:r>
                              <a:rPr lang="en-US" altLang="zh-CN" sz="2300" b="0" i="1" smtClean="0">
                                <a:latin typeface="Cambria Math" panose="02040503050406030204" pitchFamily="18" charset="0"/>
                              </a:rPr>
                              <m:t>∗</m:t>
                            </m:r>
                          </m:sup>
                        </m:sSubSup>
                      </m:e>
                    </m:d>
                  </m:oMath>
                </a14:m>
                <a:r>
                  <a:rPr lang="en-US" altLang="zh-CN" sz="2300" dirty="0" smtClean="0">
                    <a:latin typeface="Times New Roman" pitchFamily="18" charset="0"/>
                  </a:rPr>
                  <a:t>=</a:t>
                </a:r>
                <a14:m>
                  <m:oMath xmlns:m="http://schemas.openxmlformats.org/officeDocument/2006/math">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2</m:t>
                        </m:r>
                      </m:den>
                    </m:f>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𝑅</m:t>
                        </m:r>
                      </m:e>
                      <m:sub>
                        <m:r>
                          <a:rPr lang="en-US" altLang="zh-CN" sz="2300" i="1">
                            <a:latin typeface="Cambria Math" panose="02040503050406030204" pitchFamily="18" charset="0"/>
                          </a:rPr>
                          <m:t>𝑒</m:t>
                        </m:r>
                      </m:sub>
                    </m:sSub>
                    <m:d>
                      <m:dPr>
                        <m:begChr m:val="{"/>
                        <m:endChr m:val="}"/>
                        <m:ctrlPr>
                          <a:rPr lang="en-US" altLang="zh-CN" sz="2300" i="1">
                            <a:latin typeface="Cambria Math" panose="02040503050406030204" pitchFamily="18" charset="0"/>
                          </a:rPr>
                        </m:ctrlPr>
                      </m:dPr>
                      <m:e>
                        <m:sSup>
                          <m:sSupPr>
                            <m:ctrlPr>
                              <a:rPr lang="en-US" altLang="zh-CN" sz="2300" i="1" smtClean="0">
                                <a:latin typeface="Cambria Math" panose="02040503050406030204" pitchFamily="18" charset="0"/>
                              </a:rPr>
                            </m:ctrlPr>
                          </m:sSupPr>
                          <m:e>
                            <m:d>
                              <m:dPr>
                                <m:begChr m:val="|"/>
                                <m:endChr m:val="|"/>
                                <m:ctrlPr>
                                  <a:rPr lang="en-US" altLang="zh-CN" sz="2300" i="1" smtClean="0">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𝑎</m:t>
                                    </m:r>
                                  </m:e>
                                  <m:sub>
                                    <m:r>
                                      <a:rPr lang="en-US" altLang="zh-CN" sz="2300" i="1">
                                        <a:latin typeface="Cambria Math" panose="02040503050406030204" pitchFamily="18" charset="0"/>
                                      </a:rPr>
                                      <m:t>𝑛</m:t>
                                    </m:r>
                                  </m:sub>
                                </m:sSub>
                              </m:e>
                            </m:d>
                          </m:e>
                          <m:sup>
                            <m:r>
                              <a:rPr lang="en-US" altLang="zh-CN" sz="2300" b="0" i="1" smtClean="0">
                                <a:latin typeface="Cambria Math" panose="02040503050406030204" pitchFamily="18" charset="0"/>
                              </a:rPr>
                              <m:t>2</m:t>
                            </m:r>
                          </m:sup>
                        </m:sSup>
                        <m:r>
                          <a:rPr lang="en-US" altLang="zh-CN" sz="2300" b="0" i="1" smtClean="0">
                            <a:latin typeface="Cambria Math" panose="02040503050406030204" pitchFamily="18" charset="0"/>
                          </a:rPr>
                          <m:t>−</m:t>
                        </m:r>
                        <m:sSup>
                          <m:sSupPr>
                            <m:ctrlPr>
                              <a:rPr lang="en-US" altLang="zh-CN" sz="2300" i="1">
                                <a:latin typeface="Cambria Math" panose="02040503050406030204" pitchFamily="18" charset="0"/>
                              </a:rPr>
                            </m:ctrlPr>
                          </m:sSupPr>
                          <m:e>
                            <m:d>
                              <m:dPr>
                                <m:begChr m:val="|"/>
                                <m:endChr m:val="|"/>
                                <m:ctrlPr>
                                  <a:rPr lang="en-US" altLang="zh-CN" sz="2300" i="1">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b="0" i="1" smtClean="0">
                                        <a:latin typeface="Cambria Math" panose="02040503050406030204" pitchFamily="18" charset="0"/>
                                      </a:rPr>
                                      <m:t>𝑏</m:t>
                                    </m:r>
                                  </m:e>
                                  <m:sub>
                                    <m:r>
                                      <a:rPr lang="en-US" altLang="zh-CN" sz="2300" i="1">
                                        <a:latin typeface="Cambria Math" panose="02040503050406030204" pitchFamily="18" charset="0"/>
                                      </a:rPr>
                                      <m:t>𝑛</m:t>
                                    </m:r>
                                  </m:sub>
                                </m:sSub>
                              </m:e>
                            </m:d>
                          </m:e>
                          <m:sup>
                            <m:r>
                              <a:rPr lang="en-US" altLang="zh-CN" sz="2300" i="1">
                                <a:latin typeface="Cambria Math" panose="02040503050406030204" pitchFamily="18" charset="0"/>
                              </a:rPr>
                              <m:t>2</m:t>
                            </m:r>
                          </m:sup>
                        </m:sSup>
                        <m:r>
                          <a:rPr lang="en-US" altLang="zh-CN" sz="2300" b="0" i="1" smtClean="0">
                            <a:latin typeface="Cambria Math" panose="02040503050406030204" pitchFamily="18" charset="0"/>
                          </a:rPr>
                          <m:t>+</m:t>
                        </m:r>
                        <m:d>
                          <m:dPr>
                            <m:ctrlPr>
                              <a:rPr lang="en-US" altLang="zh-CN" sz="2300" b="0" i="1" smtClean="0">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𝑏</m:t>
                                </m:r>
                              </m:e>
                              <m:sub>
                                <m:r>
                                  <a:rPr lang="en-US" altLang="zh-CN" sz="2300" i="1">
                                    <a:latin typeface="Cambria Math" panose="02040503050406030204" pitchFamily="18" charset="0"/>
                                  </a:rPr>
                                  <m:t>𝑛</m:t>
                                </m:r>
                              </m:sub>
                            </m:sSub>
                            <m:sSubSup>
                              <m:sSubSupPr>
                                <m:ctrlPr>
                                  <a:rPr lang="en-US" altLang="zh-CN" sz="2300" i="1">
                                    <a:latin typeface="Cambria Math" panose="02040503050406030204" pitchFamily="18" charset="0"/>
                                  </a:rPr>
                                </m:ctrlPr>
                              </m:sSubSupPr>
                              <m:e>
                                <m:r>
                                  <a:rPr lang="en-US" altLang="zh-CN" sz="2300" i="1">
                                    <a:latin typeface="Cambria Math" panose="02040503050406030204" pitchFamily="18" charset="0"/>
                                  </a:rPr>
                                  <m:t>𝑎</m:t>
                                </m:r>
                              </m:e>
                              <m:sub>
                                <m:r>
                                  <a:rPr lang="en-US" altLang="zh-CN" sz="2300" i="1">
                                    <a:latin typeface="Cambria Math" panose="02040503050406030204" pitchFamily="18" charset="0"/>
                                  </a:rPr>
                                  <m:t>𝑛</m:t>
                                </m:r>
                              </m:sub>
                              <m:sup>
                                <m:r>
                                  <a:rPr lang="en-US" altLang="zh-CN" sz="2300" i="1">
                                    <a:latin typeface="Cambria Math" panose="02040503050406030204" pitchFamily="18" charset="0"/>
                                  </a:rPr>
                                  <m:t>∗</m:t>
                                </m:r>
                              </m:sup>
                            </m:sSubSup>
                            <m:r>
                              <a:rPr lang="en-US" altLang="zh-CN" sz="2300" b="0" i="1" smtClean="0">
                                <a:latin typeface="Cambria Math" panose="02040503050406030204" pitchFamily="18" charset="0"/>
                              </a:rPr>
                              <m:t>−</m:t>
                            </m:r>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𝑎</m:t>
                                </m:r>
                              </m:e>
                              <m:sub>
                                <m:r>
                                  <a:rPr lang="en-US" altLang="zh-CN" sz="2300" i="1">
                                    <a:latin typeface="Cambria Math" panose="02040503050406030204" pitchFamily="18" charset="0"/>
                                  </a:rPr>
                                  <m:t>𝑛</m:t>
                                </m:r>
                              </m:sub>
                            </m:sSub>
                            <m:sSubSup>
                              <m:sSubSupPr>
                                <m:ctrlPr>
                                  <a:rPr lang="en-US" altLang="zh-CN" sz="2300" i="1">
                                    <a:latin typeface="Cambria Math" panose="02040503050406030204" pitchFamily="18" charset="0"/>
                                  </a:rPr>
                                </m:ctrlPr>
                              </m:sSubSupPr>
                              <m:e>
                                <m:r>
                                  <a:rPr lang="en-US" altLang="zh-CN" sz="2300" i="1">
                                    <a:latin typeface="Cambria Math" panose="02040503050406030204" pitchFamily="18" charset="0"/>
                                  </a:rPr>
                                  <m:t>𝑏</m:t>
                                </m:r>
                              </m:e>
                              <m:sub>
                                <m:r>
                                  <a:rPr lang="en-US" altLang="zh-CN" sz="2300" i="1">
                                    <a:latin typeface="Cambria Math" panose="02040503050406030204" pitchFamily="18" charset="0"/>
                                  </a:rPr>
                                  <m:t>𝑛</m:t>
                                </m:r>
                              </m:sub>
                              <m:sup>
                                <m:r>
                                  <a:rPr lang="en-US" altLang="zh-CN" sz="2300" i="1">
                                    <a:latin typeface="Cambria Math" panose="02040503050406030204" pitchFamily="18" charset="0"/>
                                  </a:rPr>
                                  <m:t>∗</m:t>
                                </m:r>
                              </m:sup>
                            </m:sSubSup>
                          </m:e>
                        </m:d>
                      </m:e>
                    </m:d>
                    <m:r>
                      <a:rPr lang="en-US" altLang="zh-CN" sz="2300" b="0" i="1" smtClean="0">
                        <a:latin typeface="Cambria Math" panose="02040503050406030204" pitchFamily="18" charset="0"/>
                      </a:rPr>
                      <m:t>=</m:t>
                    </m:r>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2</m:t>
                        </m:r>
                      </m:den>
                    </m:f>
                    <m:sSup>
                      <m:sSupPr>
                        <m:ctrlPr>
                          <a:rPr lang="en-US" altLang="zh-CN" sz="2300" i="1">
                            <a:latin typeface="Cambria Math" panose="02040503050406030204" pitchFamily="18" charset="0"/>
                          </a:rPr>
                        </m:ctrlPr>
                      </m:sSupPr>
                      <m:e>
                        <m:d>
                          <m:dPr>
                            <m:begChr m:val="|"/>
                            <m:endChr m:val="|"/>
                            <m:ctrlPr>
                              <a:rPr lang="en-US" altLang="zh-CN" sz="2300" i="1">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i="1">
                                    <a:latin typeface="Cambria Math" panose="02040503050406030204" pitchFamily="18" charset="0"/>
                                  </a:rPr>
                                  <m:t>𝑎</m:t>
                                </m:r>
                              </m:e>
                              <m:sub>
                                <m:r>
                                  <a:rPr lang="en-US" altLang="zh-CN" sz="2300" i="1">
                                    <a:latin typeface="Cambria Math" panose="02040503050406030204" pitchFamily="18" charset="0"/>
                                  </a:rPr>
                                  <m:t>𝑛</m:t>
                                </m:r>
                              </m:sub>
                            </m:sSub>
                          </m:e>
                        </m:d>
                      </m:e>
                      <m:sup>
                        <m:r>
                          <a:rPr lang="en-US" altLang="zh-CN" sz="2300" i="1">
                            <a:latin typeface="Cambria Math" panose="02040503050406030204" pitchFamily="18" charset="0"/>
                          </a:rPr>
                          <m:t>2</m:t>
                        </m:r>
                      </m:sup>
                    </m:sSup>
                  </m:oMath>
                </a14:m>
                <a:r>
                  <a:rPr lang="en-US" altLang="zh-CN" sz="2300" dirty="0" smtClean="0">
                    <a:latin typeface="Times New Roman" pitchFamily="18" charset="0"/>
                  </a:rPr>
                  <a:t>-</a:t>
                </a:r>
                <a14:m>
                  <m:oMath xmlns:m="http://schemas.openxmlformats.org/officeDocument/2006/math">
                    <m:f>
                      <m:fPr>
                        <m:ctrlPr>
                          <a:rPr lang="en-US" altLang="zh-CN" sz="2300" i="1">
                            <a:latin typeface="Cambria Math" panose="02040503050406030204" pitchFamily="18" charset="0"/>
                          </a:rPr>
                        </m:ctrlPr>
                      </m:fPr>
                      <m:num>
                        <m:r>
                          <a:rPr lang="en-US" altLang="zh-CN" sz="2300" i="1">
                            <a:latin typeface="Cambria Math" panose="02040503050406030204" pitchFamily="18" charset="0"/>
                          </a:rPr>
                          <m:t>1</m:t>
                        </m:r>
                      </m:num>
                      <m:den>
                        <m:r>
                          <a:rPr lang="en-US" altLang="zh-CN" sz="2300" i="1">
                            <a:latin typeface="Cambria Math" panose="02040503050406030204" pitchFamily="18" charset="0"/>
                          </a:rPr>
                          <m:t>2</m:t>
                        </m:r>
                      </m:den>
                    </m:f>
                    <m:sSup>
                      <m:sSupPr>
                        <m:ctrlPr>
                          <a:rPr lang="en-US" altLang="zh-CN" sz="2300" i="1">
                            <a:latin typeface="Cambria Math" panose="02040503050406030204" pitchFamily="18" charset="0"/>
                          </a:rPr>
                        </m:ctrlPr>
                      </m:sSupPr>
                      <m:e>
                        <m:d>
                          <m:dPr>
                            <m:begChr m:val="|"/>
                            <m:endChr m:val="|"/>
                            <m:ctrlPr>
                              <a:rPr lang="en-US" altLang="zh-CN" sz="2300" i="1">
                                <a:latin typeface="Cambria Math" panose="02040503050406030204" pitchFamily="18" charset="0"/>
                              </a:rPr>
                            </m:ctrlPr>
                          </m:dPr>
                          <m:e>
                            <m:sSub>
                              <m:sSubPr>
                                <m:ctrlPr>
                                  <a:rPr lang="en-US" altLang="zh-CN" sz="2300" i="1">
                                    <a:latin typeface="Cambria Math" panose="02040503050406030204" pitchFamily="18" charset="0"/>
                                  </a:rPr>
                                </m:ctrlPr>
                              </m:sSubPr>
                              <m:e>
                                <m:r>
                                  <a:rPr lang="en-US" altLang="zh-CN" sz="2300" b="0" i="1" smtClean="0">
                                    <a:latin typeface="Cambria Math" panose="02040503050406030204" pitchFamily="18" charset="0"/>
                                  </a:rPr>
                                  <m:t>𝑏</m:t>
                                </m:r>
                              </m:e>
                              <m:sub>
                                <m:r>
                                  <a:rPr lang="en-US" altLang="zh-CN" sz="2300" i="1">
                                    <a:latin typeface="Cambria Math" panose="02040503050406030204" pitchFamily="18" charset="0"/>
                                  </a:rPr>
                                  <m:t>𝑛</m:t>
                                </m:r>
                              </m:sub>
                            </m:sSub>
                          </m:e>
                        </m:d>
                      </m:e>
                      <m:sup>
                        <m:r>
                          <a:rPr lang="en-US" altLang="zh-CN" sz="2300" i="1">
                            <a:latin typeface="Cambria Math" panose="02040503050406030204" pitchFamily="18" charset="0"/>
                          </a:rPr>
                          <m:t>2</m:t>
                        </m:r>
                      </m:sup>
                    </m:sSup>
                  </m:oMath>
                </a14:m>
                <a:endParaRPr lang="en-US" altLang="zh-CN" sz="2300" dirty="0" smtClean="0">
                  <a:latin typeface="Times New Roman" pitchFamily="18" charset="0"/>
                </a:endParaRPr>
              </a:p>
              <a:p>
                <a:pPr eaLnBrk="1" hangingPunct="1">
                  <a:buFont typeface="Wingdings" panose="05000000000000000000" pitchFamily="2" charset="2"/>
                  <a:buNone/>
                  <a:defRPr/>
                </a:pPr>
                <a:endParaRPr lang="en-US" altLang="zh-CN" sz="1800" dirty="0" smtClean="0">
                  <a:latin typeface="Times New Roman" pitchFamily="18" charset="0"/>
                </a:endParaRPr>
              </a:p>
              <a:p>
                <a:pPr eaLnBrk="1" hangingPunct="1">
                  <a:buFont typeface="Wingdings" panose="05000000000000000000" pitchFamily="2" charset="2"/>
                  <a:buNone/>
                  <a:defRPr/>
                </a:pPr>
                <a:r>
                  <a:rPr lang="zh-CN" altLang="en-US" sz="1800" dirty="0" smtClean="0">
                    <a:latin typeface="Times New Roman" pitchFamily="18" charset="0"/>
                  </a:rPr>
                  <a:t>说明传送到第</a:t>
                </a:r>
                <a:r>
                  <a:rPr lang="en-US" altLang="zh-CN" sz="1800" dirty="0" smtClean="0">
                    <a:latin typeface="Times New Roman" pitchFamily="18" charset="0"/>
                  </a:rPr>
                  <a:t>n</a:t>
                </a:r>
                <a:r>
                  <a:rPr lang="zh-CN" altLang="en-US" sz="1800" dirty="0" smtClean="0">
                    <a:latin typeface="Times New Roman" pitchFamily="18" charset="0"/>
                  </a:rPr>
                  <a:t>个端口的平均功率等于入射波功率减去反射波功率，与特征阻抗无关</a:t>
                </a:r>
                <a:endParaRPr lang="en-US" altLang="zh-CN" sz="1800" dirty="0">
                  <a:latin typeface="Times New Roman" pitchFamily="18" charset="0"/>
                </a:endParaRPr>
              </a:p>
              <a:p>
                <a:pPr eaLnBrk="1" hangingPunct="1">
                  <a:buFont typeface="Wingdings" panose="05000000000000000000" pitchFamily="2" charset="2"/>
                  <a:buNone/>
                  <a:defRPr/>
                </a:pPr>
                <a:endParaRPr lang="en-US" altLang="zh-CN" sz="2400" dirty="0">
                  <a:latin typeface="Times New Roman" pitchFamily="18" charset="0"/>
                </a:endParaRPr>
              </a:p>
              <a:p>
                <a:pPr eaLnBrk="1" hangingPunct="1">
                  <a:buFont typeface="Wingdings" panose="05000000000000000000" pitchFamily="2" charset="2"/>
                  <a:buNone/>
                  <a:defRPr/>
                </a:pPr>
                <a:endParaRPr lang="en-US" altLang="zh-CN" sz="2400" dirty="0" smtClean="0">
                  <a:latin typeface="Times New Roman" pitchFamily="18" charset="0"/>
                </a:endParaRPr>
              </a:p>
            </p:txBody>
          </p:sp>
        </mc:Choice>
        <mc:Fallback xmlns="">
          <p:sp>
            <p:nvSpPr>
              <p:cNvPr id="88067" name="Rectangle 3"/>
              <p:cNvSpPr>
                <a:spLocks noGrp="1" noRot="1" noChangeAspect="1" noMove="1" noResize="1" noEditPoints="1" noAdjustHandles="1" noChangeArrowheads="1" noChangeShapeType="1" noTextEdit="1"/>
              </p:cNvSpPr>
              <p:nvPr>
                <p:ph type="body" idx="1"/>
              </p:nvPr>
            </p:nvSpPr>
            <p:spPr>
              <a:xfrm>
                <a:off x="0" y="1556792"/>
                <a:ext cx="9144000" cy="4525963"/>
              </a:xfrm>
              <a:blipFill rotWithShape="0">
                <a:blip r:embed="rId2"/>
                <a:stretch>
                  <a:fillRect l="-1400" t="-1884" b="-18035"/>
                </a:stretch>
              </a:blipFill>
            </p:spPr>
            <p:txBody>
              <a:bodyPr/>
              <a:lstStyle/>
              <a:p>
                <a:r>
                  <a:rPr lang="zh-CN" altLang="en-US">
                    <a:noFill/>
                  </a:rPr>
                  <a:t> </a:t>
                </a:r>
              </a:p>
            </p:txBody>
          </p:sp>
        </mc:Fallback>
      </mc:AlternateContent>
      <p:pic>
        <p:nvPicPr>
          <p:cNvPr id="2" name="图片 1"/>
          <p:cNvPicPr>
            <a:picLocks noChangeAspect="1"/>
          </p:cNvPicPr>
          <p:nvPr/>
        </p:nvPicPr>
        <p:blipFill>
          <a:blip r:embed="rId3"/>
          <a:stretch>
            <a:fillRect/>
          </a:stretch>
        </p:blipFill>
        <p:spPr>
          <a:xfrm>
            <a:off x="4572000" y="1544751"/>
            <a:ext cx="4472167" cy="1656184"/>
          </a:xfrm>
          <a:prstGeom prst="rect">
            <a:avLst/>
          </a:prstGeom>
          <a:solidFill>
            <a:schemeClr val="tx2"/>
          </a:solidFill>
        </p:spPr>
      </p:pic>
    </p:spTree>
    <p:extLst>
      <p:ext uri="{BB962C8B-B14F-4D97-AF65-F5344CB8AC3E}">
        <p14:creationId xmlns:p14="http://schemas.microsoft.com/office/powerpoint/2010/main" val="2187979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pPr algn="l" eaLnBrk="1" hangingPunct="1">
              <a:defRPr/>
            </a:pPr>
            <a:r>
              <a:rPr lang="zh-CN" altLang="en-US" sz="4000" dirty="0" smtClean="0"/>
              <a:t>微波网络的散射参数</a:t>
            </a:r>
          </a:p>
        </p:txBody>
      </p:sp>
      <p:sp>
        <p:nvSpPr>
          <p:cNvPr id="89091" name="Rectangle 3"/>
          <p:cNvSpPr>
            <a:spLocks noGrp="1" noChangeArrowheads="1"/>
          </p:cNvSpPr>
          <p:nvPr>
            <p:ph type="body" idx="1"/>
          </p:nvPr>
        </p:nvSpPr>
        <p:spPr>
          <a:xfrm>
            <a:off x="457200" y="1196752"/>
            <a:ext cx="8229600" cy="4929411"/>
          </a:xfrm>
        </p:spPr>
        <p:txBody>
          <a:bodyPr/>
          <a:lstStyle/>
          <a:p>
            <a:pPr eaLnBrk="1" hangingPunct="1">
              <a:buNone/>
              <a:defRPr/>
            </a:pPr>
            <a:r>
              <a:rPr kumimoji="1" lang="zh-CN" altLang="en-US" sz="2400" dirty="0" smtClean="0">
                <a:effectLst/>
                <a:latin typeface="Times New Roman" pitchFamily="18" charset="0"/>
              </a:rPr>
              <a:t>对于</a:t>
            </a:r>
            <a:r>
              <a:rPr kumimoji="1" lang="zh-CN" altLang="en-US" sz="2400" dirty="0">
                <a:effectLst/>
                <a:latin typeface="Times New Roman" pitchFamily="18" charset="0"/>
              </a:rPr>
              <a:t>线性网络</a:t>
            </a:r>
            <a:r>
              <a:rPr kumimoji="1" lang="en-US" altLang="zh-CN" sz="2400" dirty="0">
                <a:effectLst/>
                <a:latin typeface="Times New Roman" pitchFamily="18" charset="0"/>
              </a:rPr>
              <a:t>, </a:t>
            </a:r>
            <a:r>
              <a:rPr kumimoji="1" lang="zh-CN" altLang="en-US" sz="2400" dirty="0">
                <a:effectLst/>
                <a:latin typeface="Times New Roman" pitchFamily="18" charset="0"/>
              </a:rPr>
              <a:t>归一化入射波和归一化反射波之间是线性</a:t>
            </a:r>
            <a:r>
              <a:rPr kumimoji="1" lang="zh-CN" altLang="en-US" sz="2400" dirty="0" smtClean="0">
                <a:effectLst/>
                <a:latin typeface="Times New Roman" pitchFamily="18" charset="0"/>
              </a:rPr>
              <a:t>关</a:t>
            </a:r>
            <a:endParaRPr kumimoji="1" lang="en-US" altLang="zh-CN" sz="2400" dirty="0" smtClean="0">
              <a:effectLst/>
              <a:latin typeface="Times New Roman" pitchFamily="18" charset="0"/>
            </a:endParaRPr>
          </a:p>
          <a:p>
            <a:pPr eaLnBrk="1" hangingPunct="1">
              <a:buNone/>
              <a:defRPr/>
            </a:pPr>
            <a:r>
              <a:rPr kumimoji="1" lang="zh-CN" altLang="en-US" sz="2400" dirty="0" smtClean="0">
                <a:effectLst/>
                <a:latin typeface="Times New Roman" pitchFamily="18" charset="0"/>
              </a:rPr>
              <a:t>系</a:t>
            </a:r>
            <a:r>
              <a:rPr kumimoji="1" lang="en-US" altLang="zh-CN" sz="2400" dirty="0">
                <a:effectLst/>
                <a:latin typeface="Times New Roman" pitchFamily="18" charset="0"/>
              </a:rPr>
              <a:t>, </a:t>
            </a:r>
            <a:r>
              <a:rPr kumimoji="1" lang="zh-CN" altLang="en-US" sz="2400" dirty="0">
                <a:effectLst/>
                <a:latin typeface="Times New Roman" pitchFamily="18" charset="0"/>
              </a:rPr>
              <a:t>故有线性方程</a:t>
            </a:r>
            <a:r>
              <a:rPr kumimoji="1" lang="zh-CN" altLang="en-US" sz="2400" dirty="0" smtClean="0">
                <a:effectLst/>
                <a:latin typeface="Times New Roman" pitchFamily="18" charset="0"/>
              </a:rPr>
              <a:t>：</a:t>
            </a:r>
            <a:endParaRPr lang="zh-CN" altLang="en-US" sz="2400" dirty="0" smtClean="0">
              <a:latin typeface="Times New Roman" pitchFamily="18" charset="0"/>
            </a:endParaRPr>
          </a:p>
          <a:p>
            <a:pPr eaLnBrk="1" hangingPunct="1">
              <a:buFont typeface="Wingdings" panose="05000000000000000000" pitchFamily="2" charset="2"/>
              <a:buNone/>
              <a:defRPr/>
            </a:pPr>
            <a:endParaRPr lang="zh-CN" altLang="en-US" sz="2400" dirty="0" smtClean="0">
              <a:latin typeface="Times New Roman" pitchFamily="18" charset="0"/>
            </a:endParaRPr>
          </a:p>
          <a:p>
            <a:pPr eaLnBrk="1" hangingPunct="1">
              <a:buFont typeface="Wingdings" panose="05000000000000000000" pitchFamily="2" charset="2"/>
              <a:buNone/>
              <a:defRPr/>
            </a:pPr>
            <a:r>
              <a:rPr lang="zh-CN" altLang="en-US" sz="2400" dirty="0" smtClean="0">
                <a:latin typeface="Times New Roman" pitchFamily="18" charset="0"/>
              </a:rPr>
              <a:t> </a:t>
            </a:r>
          </a:p>
          <a:p>
            <a:pPr eaLnBrk="1" hangingPunct="1">
              <a:buFont typeface="Wingdings" panose="05000000000000000000" pitchFamily="2" charset="2"/>
              <a:buNone/>
              <a:defRPr/>
            </a:pPr>
            <a:r>
              <a:rPr lang="zh-CN" altLang="en-US" sz="1400" dirty="0" smtClean="0">
                <a:latin typeface="Times New Roman" pitchFamily="18" charset="0"/>
              </a:rPr>
              <a:t> </a:t>
            </a:r>
            <a:endParaRPr lang="en-US" altLang="zh-CN" sz="1400" dirty="0" smtClean="0">
              <a:latin typeface="Times New Roman" pitchFamily="18" charset="0"/>
            </a:endParaRPr>
          </a:p>
          <a:p>
            <a:pPr eaLnBrk="1" hangingPunct="1">
              <a:buFont typeface="Wingdings" panose="05000000000000000000" pitchFamily="2" charset="2"/>
              <a:buNone/>
              <a:defRPr/>
            </a:pPr>
            <a:r>
              <a:rPr lang="zh-CN" altLang="en-US" sz="2400" dirty="0" smtClean="0">
                <a:latin typeface="Times New Roman" pitchFamily="18" charset="0"/>
              </a:rPr>
              <a:t>简记为：</a:t>
            </a:r>
            <a:r>
              <a:rPr lang="en-US" altLang="zh-CN" sz="2400" b="1" i="1" dirty="0" smtClean="0">
                <a:latin typeface="Times New Roman" pitchFamily="18" charset="0"/>
              </a:rPr>
              <a:t>b=Sa</a:t>
            </a:r>
          </a:p>
          <a:p>
            <a:pPr eaLnBrk="1" hangingPunct="1">
              <a:buFont typeface="Wingdings" panose="05000000000000000000" pitchFamily="2" charset="2"/>
              <a:buNone/>
              <a:defRPr/>
            </a:pPr>
            <a:r>
              <a:rPr lang="en-US" altLang="zh-CN" sz="2400" dirty="0" smtClean="0">
                <a:latin typeface="Times New Roman" pitchFamily="18" charset="0"/>
              </a:rPr>
              <a:t> </a:t>
            </a:r>
            <a:r>
              <a:rPr lang="zh-CN" altLang="en-US" sz="2400" dirty="0" smtClean="0">
                <a:latin typeface="Times New Roman" pitchFamily="18" charset="0"/>
              </a:rPr>
              <a:t>上式中，</a:t>
            </a:r>
            <a:r>
              <a:rPr lang="en-US" altLang="zh-CN" sz="2400" b="1" i="1" dirty="0" smtClean="0">
                <a:latin typeface="Times New Roman" pitchFamily="18" charset="0"/>
              </a:rPr>
              <a:t>b</a:t>
            </a:r>
            <a:r>
              <a:rPr lang="zh-CN" altLang="en-US" sz="2400" dirty="0" smtClean="0">
                <a:latin typeface="Times New Roman" pitchFamily="18" charset="0"/>
              </a:rPr>
              <a:t>和</a:t>
            </a:r>
            <a:r>
              <a:rPr lang="en-US" altLang="zh-CN" sz="2400" b="1" i="1" dirty="0" smtClean="0">
                <a:latin typeface="Times New Roman" pitchFamily="18" charset="0"/>
              </a:rPr>
              <a:t>a</a:t>
            </a:r>
            <a:r>
              <a:rPr lang="zh-CN" altLang="en-US" sz="2400" dirty="0" smtClean="0">
                <a:latin typeface="Times New Roman" pitchFamily="18" charset="0"/>
              </a:rPr>
              <a:t>分别为由端口的归一化反射波和归一化入射波</a:t>
            </a:r>
          </a:p>
          <a:p>
            <a:pPr eaLnBrk="1" hangingPunct="1">
              <a:buFont typeface="Wingdings" panose="05000000000000000000" pitchFamily="2" charset="2"/>
              <a:buNone/>
              <a:defRPr/>
            </a:pPr>
            <a:r>
              <a:rPr lang="zh-CN" altLang="en-US" sz="2400" dirty="0" smtClean="0">
                <a:latin typeface="Times New Roman" pitchFamily="18" charset="0"/>
              </a:rPr>
              <a:t>所构成的列矩阵，</a:t>
            </a:r>
            <a:r>
              <a:rPr lang="en-US" altLang="zh-CN" sz="2400" b="1" i="1" dirty="0" smtClean="0">
                <a:latin typeface="Times New Roman" pitchFamily="18" charset="0"/>
              </a:rPr>
              <a:t>S</a:t>
            </a:r>
            <a:r>
              <a:rPr lang="zh-CN" altLang="en-US" sz="2400" dirty="0" smtClean="0">
                <a:latin typeface="Times New Roman" pitchFamily="18" charset="0"/>
              </a:rPr>
              <a:t>是一个正方矩阵</a:t>
            </a:r>
          </a:p>
          <a:p>
            <a:pPr eaLnBrk="1" hangingPunct="1">
              <a:buFont typeface="Wingdings" panose="05000000000000000000" pitchFamily="2" charset="2"/>
              <a:buNone/>
              <a:defRPr/>
            </a:pPr>
            <a:endParaRPr lang="zh-CN" altLang="en-US" sz="2400" dirty="0" smtClean="0">
              <a:latin typeface="Times New Roman" pitchFamily="18" charset="0"/>
            </a:endParaRPr>
          </a:p>
          <a:p>
            <a:pPr eaLnBrk="1" hangingPunct="1">
              <a:buFont typeface="Wingdings" panose="05000000000000000000" pitchFamily="2" charset="2"/>
              <a:buNone/>
              <a:defRPr/>
            </a:pPr>
            <a:endParaRPr lang="zh-CN" altLang="en-US" sz="2400" dirty="0" smtClean="0">
              <a:latin typeface="Times New Roman" pitchFamily="18" charset="0"/>
            </a:endParaRPr>
          </a:p>
          <a:p>
            <a:pPr eaLnBrk="1" hangingPunct="1">
              <a:buFont typeface="Wingdings" panose="05000000000000000000" pitchFamily="2" charset="2"/>
              <a:buNone/>
              <a:defRPr/>
            </a:pPr>
            <a:endParaRPr lang="zh-CN" altLang="en-US" sz="2400" dirty="0" smtClean="0">
              <a:latin typeface="Times New Roman" pitchFamily="18" charset="0"/>
            </a:endParaRPr>
          </a:p>
          <a:p>
            <a:pPr eaLnBrk="1" hangingPunct="1">
              <a:buFont typeface="Wingdings" panose="05000000000000000000" pitchFamily="2" charset="2"/>
              <a:buNone/>
              <a:defRPr/>
            </a:pPr>
            <a:r>
              <a:rPr lang="zh-CN" altLang="en-US" sz="2400" dirty="0" smtClean="0">
                <a:latin typeface="Times New Roman" pitchFamily="18" charset="0"/>
              </a:rPr>
              <a:t>     称为二端口网络的归一化散射矩阵，其元素</a:t>
            </a:r>
            <a:r>
              <a:rPr lang="en-US" altLang="zh-CN" sz="2400" dirty="0" smtClean="0">
                <a:latin typeface="Times New Roman" pitchFamily="18" charset="0"/>
              </a:rPr>
              <a:t>S</a:t>
            </a:r>
            <a:r>
              <a:rPr lang="en-US" altLang="zh-CN" sz="2400" baseline="-25000" dirty="0" smtClean="0">
                <a:latin typeface="Times New Roman" pitchFamily="18" charset="0"/>
              </a:rPr>
              <a:t>11</a:t>
            </a:r>
            <a:r>
              <a:rPr lang="zh-CN" altLang="en-US" sz="2400" dirty="0" smtClean="0">
                <a:latin typeface="Times New Roman" pitchFamily="18" charset="0"/>
              </a:rPr>
              <a:t>、</a:t>
            </a:r>
            <a:r>
              <a:rPr lang="en-US" altLang="zh-CN" sz="2400" dirty="0" smtClean="0">
                <a:latin typeface="Times New Roman" pitchFamily="18" charset="0"/>
              </a:rPr>
              <a:t>S</a:t>
            </a:r>
            <a:r>
              <a:rPr lang="en-US" altLang="zh-CN" sz="2400" baseline="-25000" dirty="0" smtClean="0">
                <a:latin typeface="Times New Roman" pitchFamily="18" charset="0"/>
              </a:rPr>
              <a:t>12</a:t>
            </a:r>
            <a:r>
              <a:rPr lang="zh-CN" altLang="en-US" sz="2400" dirty="0" smtClean="0">
                <a:latin typeface="Times New Roman" pitchFamily="18" charset="0"/>
              </a:rPr>
              <a:t>、</a:t>
            </a:r>
            <a:r>
              <a:rPr lang="en-US" altLang="zh-CN" sz="2400" dirty="0" smtClean="0">
                <a:latin typeface="Times New Roman" pitchFamily="18" charset="0"/>
              </a:rPr>
              <a:t>S</a:t>
            </a:r>
            <a:r>
              <a:rPr lang="en-US" altLang="zh-CN" sz="2400" baseline="-25000" dirty="0" smtClean="0">
                <a:latin typeface="Times New Roman" pitchFamily="18" charset="0"/>
              </a:rPr>
              <a:t>21</a:t>
            </a:r>
            <a:r>
              <a:rPr lang="zh-CN" altLang="en-US" sz="2400" dirty="0" smtClean="0">
                <a:latin typeface="Times New Roman" pitchFamily="18" charset="0"/>
              </a:rPr>
              <a:t>和</a:t>
            </a:r>
            <a:r>
              <a:rPr lang="en-US" altLang="zh-CN" sz="2400" dirty="0" smtClean="0">
                <a:latin typeface="Times New Roman" pitchFamily="18" charset="0"/>
              </a:rPr>
              <a:t>S</a:t>
            </a:r>
            <a:r>
              <a:rPr lang="en-US" altLang="zh-CN" sz="2400" baseline="-25000" dirty="0" smtClean="0">
                <a:latin typeface="Times New Roman" pitchFamily="18" charset="0"/>
              </a:rPr>
              <a:t>22</a:t>
            </a:r>
            <a:r>
              <a:rPr lang="zh-CN" altLang="en-US" sz="2400" dirty="0" smtClean="0">
                <a:latin typeface="Times New Roman" pitchFamily="18" charset="0"/>
              </a:rPr>
              <a:t>称为归一化的</a:t>
            </a:r>
            <a:r>
              <a:rPr lang="zh-CN" altLang="en-US" sz="2400" b="1" dirty="0" smtClean="0">
                <a:solidFill>
                  <a:srgbClr val="FFFF00"/>
                </a:solidFill>
                <a:latin typeface="Times New Roman" pitchFamily="18" charset="0"/>
              </a:rPr>
              <a:t>散射参数</a:t>
            </a:r>
            <a:r>
              <a:rPr lang="zh-CN" altLang="en-US" sz="2400" dirty="0" smtClean="0">
                <a:latin typeface="Times New Roman" pitchFamily="18" charset="0"/>
              </a:rPr>
              <a:t>，也称为</a:t>
            </a:r>
            <a:r>
              <a:rPr lang="en-US" altLang="zh-CN" sz="2400" b="1" dirty="0" smtClean="0">
                <a:solidFill>
                  <a:srgbClr val="FFFF00"/>
                </a:solidFill>
                <a:latin typeface="Times New Roman" pitchFamily="18" charset="0"/>
              </a:rPr>
              <a:t>S</a:t>
            </a:r>
            <a:r>
              <a:rPr lang="zh-CN" altLang="en-US" sz="2400" b="1" dirty="0" smtClean="0">
                <a:solidFill>
                  <a:srgbClr val="FFFF00"/>
                </a:solidFill>
                <a:latin typeface="Times New Roman" pitchFamily="18" charset="0"/>
              </a:rPr>
              <a:t>参数</a:t>
            </a:r>
            <a:r>
              <a:rPr lang="zh-CN" altLang="en-US" sz="2400" dirty="0" smtClean="0">
                <a:latin typeface="Times New Roman" pitchFamily="18" charset="0"/>
              </a:rPr>
              <a:t>。</a:t>
            </a:r>
            <a:endParaRPr lang="zh-CN" altLang="en-US" sz="2400" b="1" i="1" dirty="0" smtClean="0">
              <a:latin typeface="Times New Roman" pitchFamily="18" charset="0"/>
            </a:endParaRPr>
          </a:p>
        </p:txBody>
      </p:sp>
      <p:graphicFrame>
        <p:nvGraphicFramePr>
          <p:cNvPr id="13316" name="Object 4"/>
          <p:cNvGraphicFramePr>
            <a:graphicFrameLocks noChangeAspect="1"/>
          </p:cNvGraphicFramePr>
          <p:nvPr>
            <p:extLst>
              <p:ext uri="{D42A27DB-BD31-4B8C-83A1-F6EECF244321}">
                <p14:modId xmlns:p14="http://schemas.microsoft.com/office/powerpoint/2010/main" val="362219190"/>
              </p:ext>
            </p:extLst>
          </p:nvPr>
        </p:nvGraphicFramePr>
        <p:xfrm>
          <a:off x="5076056" y="2042804"/>
          <a:ext cx="3529013" cy="1206500"/>
        </p:xfrm>
        <a:graphic>
          <a:graphicData uri="http://schemas.openxmlformats.org/presentationml/2006/ole">
            <mc:AlternateContent xmlns:mc="http://schemas.openxmlformats.org/markup-compatibility/2006">
              <mc:Choice xmlns:v="urn:schemas-microsoft-com:vml" Requires="v">
                <p:oleObj spid="_x0000_s13338" name="Equation" r:id="rId3" imgW="1390644" imgH="466830" progId="Equation.DSMT4">
                  <p:embed/>
                </p:oleObj>
              </mc:Choice>
              <mc:Fallback>
                <p:oleObj name="Equation" r:id="rId3" imgW="1390644" imgH="46683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042804"/>
                        <a:ext cx="3529013" cy="1206500"/>
                      </a:xfrm>
                      <a:prstGeom prst="rect">
                        <a:avLst/>
                      </a:prstGeom>
                      <a:solidFill>
                        <a:schemeClr val="accent1">
                          <a:lumMod val="75000"/>
                        </a:schemeClr>
                      </a:solidFill>
                      <a:ln>
                        <a:noFill/>
                      </a:ln>
                      <a:effectLst/>
                    </p:spPr>
                  </p:pic>
                </p:oleObj>
              </mc:Fallback>
            </mc:AlternateContent>
          </a:graphicData>
        </a:graphic>
      </p:graphicFrame>
      <p:graphicFrame>
        <p:nvGraphicFramePr>
          <p:cNvPr id="13317" name="Object 5"/>
          <p:cNvGraphicFramePr>
            <a:graphicFrameLocks noChangeAspect="1"/>
          </p:cNvGraphicFramePr>
          <p:nvPr>
            <p:extLst>
              <p:ext uri="{D42A27DB-BD31-4B8C-83A1-F6EECF244321}">
                <p14:modId xmlns:p14="http://schemas.microsoft.com/office/powerpoint/2010/main" val="3118850119"/>
              </p:ext>
            </p:extLst>
          </p:nvPr>
        </p:nvGraphicFramePr>
        <p:xfrm>
          <a:off x="3347864" y="4653136"/>
          <a:ext cx="2087562" cy="1166813"/>
        </p:xfrm>
        <a:graphic>
          <a:graphicData uri="http://schemas.openxmlformats.org/presentationml/2006/ole">
            <mc:AlternateContent xmlns:mc="http://schemas.openxmlformats.org/markup-compatibility/2006">
              <mc:Choice xmlns:v="urn:schemas-microsoft-com:vml" Requires="v">
                <p:oleObj spid="_x0000_s13339" name="Equation" r:id="rId5" imgW="847677" imgH="466830" progId="Equation.DSMT4">
                  <p:embed/>
                </p:oleObj>
              </mc:Choice>
              <mc:Fallback>
                <p:oleObj name="Equation" r:id="rId5" imgW="847677" imgH="46683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4653136"/>
                        <a:ext cx="2087562" cy="116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1981137454"/>
              </p:ext>
            </p:extLst>
          </p:nvPr>
        </p:nvGraphicFramePr>
        <p:xfrm>
          <a:off x="1008222" y="2099954"/>
          <a:ext cx="2520950" cy="1092200"/>
        </p:xfrm>
        <a:graphic>
          <a:graphicData uri="http://schemas.openxmlformats.org/presentationml/2006/ole">
            <mc:AlternateContent xmlns:mc="http://schemas.openxmlformats.org/markup-compatibility/2006">
              <mc:Choice xmlns:v="urn:schemas-microsoft-com:vml" Requires="v">
                <p:oleObj spid="_x0000_s13340" name="Equation" r:id="rId7" imgW="1038121" imgH="438210" progId="Equation.DSMT4">
                  <p:embed/>
                </p:oleObj>
              </mc:Choice>
              <mc:Fallback>
                <p:oleObj name="Equation" r:id="rId7" imgW="1038121" imgH="43821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222" y="2099954"/>
                        <a:ext cx="2520950" cy="1092200"/>
                      </a:xfrm>
                      <a:prstGeom prst="rect">
                        <a:avLst/>
                      </a:prstGeom>
                      <a:solidFill>
                        <a:schemeClr val="bg1">
                          <a:lumMod val="60000"/>
                          <a:lumOff val="40000"/>
                        </a:schemeClr>
                      </a:solidFill>
                      <a:ln>
                        <a:noFill/>
                      </a:ln>
                      <a:effectLst/>
                    </p:spPr>
                  </p:pic>
                </p:oleObj>
              </mc:Fallback>
            </mc:AlternateContent>
          </a:graphicData>
        </a:graphic>
      </p:graphicFrame>
      <p:sp>
        <p:nvSpPr>
          <p:cNvPr id="2" name="右箭头 1"/>
          <p:cNvSpPr/>
          <p:nvPr/>
        </p:nvSpPr>
        <p:spPr>
          <a:xfrm>
            <a:off x="3610905" y="2564904"/>
            <a:ext cx="1383419" cy="219633"/>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48616" y="2227430"/>
            <a:ext cx="1107996" cy="369332"/>
          </a:xfrm>
          <a:prstGeom prst="rect">
            <a:avLst/>
          </a:prstGeom>
          <a:noFill/>
        </p:spPr>
        <p:txBody>
          <a:bodyPr wrap="none" rtlCol="0">
            <a:spAutoFit/>
          </a:bodyPr>
          <a:lstStyle/>
          <a:p>
            <a:r>
              <a:rPr lang="zh-CN" altLang="en-US" dirty="0" smtClean="0">
                <a:solidFill>
                  <a:srgbClr val="FFC000"/>
                </a:solidFill>
              </a:rPr>
              <a:t>矩阵形式</a:t>
            </a:r>
            <a:endParaRPr lang="zh-CN" altLang="en-US"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algn="l" eaLnBrk="1" hangingPunct="1">
              <a:defRPr/>
            </a:pPr>
            <a:r>
              <a:rPr lang="zh-CN" altLang="en-US" sz="4000" dirty="0" smtClean="0"/>
              <a:t>微波网络的散射参数</a:t>
            </a:r>
          </a:p>
        </p:txBody>
      </p:sp>
      <p:sp>
        <p:nvSpPr>
          <p:cNvPr id="90115" name="Rectangle 3"/>
          <p:cNvSpPr>
            <a:spLocks noGrp="1" noChangeArrowheads="1"/>
          </p:cNvSpPr>
          <p:nvPr>
            <p:ph type="body" idx="1"/>
          </p:nvPr>
        </p:nvSpPr>
        <p:spPr>
          <a:xfrm>
            <a:off x="457200" y="1600200"/>
            <a:ext cx="8362950" cy="4525963"/>
          </a:xfrm>
        </p:spPr>
        <p:txBody>
          <a:bodyPr/>
          <a:lstStyle/>
          <a:p>
            <a:pPr eaLnBrk="1" hangingPunct="1">
              <a:buFont typeface="Wingdings" panose="05000000000000000000" pitchFamily="2" charset="2"/>
              <a:buNone/>
              <a:defRPr/>
            </a:pPr>
            <a:r>
              <a:rPr lang="en-US" altLang="zh-CN" sz="2400" smtClean="0">
                <a:latin typeface="Times New Roman" pitchFamily="18" charset="0"/>
              </a:rPr>
              <a:t>    </a:t>
            </a:r>
            <a:r>
              <a:rPr lang="zh-CN" altLang="en-US" sz="2400" smtClean="0">
                <a:latin typeface="Times New Roman" pitchFamily="18" charset="0"/>
              </a:rPr>
              <a:t>网络的散射参量是在各端口接匹配负载的情况下来定义的，它具有明确的物理意义。</a:t>
            </a:r>
          </a:p>
          <a:p>
            <a:pPr eaLnBrk="1" hangingPunct="1">
              <a:buFont typeface="Wingdings" panose="05000000000000000000" pitchFamily="2" charset="2"/>
              <a:buNone/>
              <a:defRPr/>
            </a:pPr>
            <a:r>
              <a:rPr lang="zh-CN" altLang="en-US" sz="2400" smtClean="0">
                <a:latin typeface="Times New Roman" pitchFamily="18" charset="0"/>
              </a:rPr>
              <a:t>     当端口②接匹配负载时，</a:t>
            </a:r>
            <a:r>
              <a:rPr lang="en-US" altLang="zh-CN" sz="2400" smtClean="0">
                <a:latin typeface="Times New Roman" pitchFamily="18" charset="0"/>
              </a:rPr>
              <a:t>a</a:t>
            </a:r>
            <a:r>
              <a:rPr lang="en-US" altLang="zh-CN" sz="2400" baseline="-25000" smtClean="0">
                <a:latin typeface="Times New Roman" pitchFamily="18" charset="0"/>
              </a:rPr>
              <a:t>2</a:t>
            </a:r>
            <a:r>
              <a:rPr lang="zh-CN" altLang="en-US" sz="2400" smtClean="0">
                <a:latin typeface="Times New Roman" pitchFamily="18" charset="0"/>
              </a:rPr>
              <a:t>＝</a:t>
            </a:r>
            <a:r>
              <a:rPr lang="en-US" altLang="zh-CN" sz="2400" smtClean="0">
                <a:latin typeface="Times New Roman" pitchFamily="18" charset="0"/>
              </a:rPr>
              <a:t>0</a:t>
            </a:r>
            <a:r>
              <a:rPr lang="zh-CN" altLang="en-US" sz="2400" smtClean="0">
                <a:latin typeface="Times New Roman" pitchFamily="18" charset="0"/>
              </a:rPr>
              <a:t>，网络散射参量方程变为：</a:t>
            </a: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r>
              <a:rPr lang="zh-CN" altLang="en-US" sz="2400" smtClean="0">
                <a:latin typeface="Times New Roman" pitchFamily="18" charset="0"/>
              </a:rPr>
              <a:t>      当端口①接匹配负载时，</a:t>
            </a:r>
            <a:r>
              <a:rPr lang="en-US" altLang="zh-CN" sz="2400" smtClean="0">
                <a:latin typeface="Times New Roman" pitchFamily="18" charset="0"/>
              </a:rPr>
              <a:t>a</a:t>
            </a:r>
            <a:r>
              <a:rPr lang="en-US" altLang="zh-CN" sz="2400" baseline="-25000" smtClean="0">
                <a:latin typeface="Times New Roman" pitchFamily="18" charset="0"/>
              </a:rPr>
              <a:t>1</a:t>
            </a:r>
            <a:r>
              <a:rPr lang="zh-CN" altLang="en-US" sz="2400" smtClean="0">
                <a:latin typeface="Times New Roman" pitchFamily="18" charset="0"/>
              </a:rPr>
              <a:t>＝</a:t>
            </a:r>
            <a:r>
              <a:rPr lang="en-US" altLang="zh-CN" sz="2400" smtClean="0">
                <a:latin typeface="Times New Roman" pitchFamily="18" charset="0"/>
              </a:rPr>
              <a:t>0</a:t>
            </a:r>
            <a:r>
              <a:rPr lang="zh-CN" altLang="en-US" sz="2400" smtClean="0">
                <a:latin typeface="Times New Roman" pitchFamily="18" charset="0"/>
              </a:rPr>
              <a:t>，网络散射参量方程变为：</a:t>
            </a:r>
          </a:p>
        </p:txBody>
      </p:sp>
      <p:graphicFrame>
        <p:nvGraphicFramePr>
          <p:cNvPr id="14340" name="Object 4"/>
          <p:cNvGraphicFramePr>
            <a:graphicFrameLocks noChangeAspect="1"/>
          </p:cNvGraphicFramePr>
          <p:nvPr/>
        </p:nvGraphicFramePr>
        <p:xfrm>
          <a:off x="2411413" y="2997200"/>
          <a:ext cx="3952875" cy="1468438"/>
        </p:xfrm>
        <a:graphic>
          <a:graphicData uri="http://schemas.openxmlformats.org/presentationml/2006/ole">
            <mc:AlternateContent xmlns:mc="http://schemas.openxmlformats.org/markup-compatibility/2006">
              <mc:Choice xmlns:v="urn:schemas-microsoft-com:vml" Requires="v">
                <p:oleObj spid="_x0000_s14354" name="Equation" r:id="rId3" imgW="1962246" imgH="714420" progId="Equation.DSMT4">
                  <p:embed/>
                </p:oleObj>
              </mc:Choice>
              <mc:Fallback>
                <p:oleObj name="Equation" r:id="rId3" imgW="1962246" imgH="71442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997200"/>
                        <a:ext cx="3952875"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5"/>
          <p:cNvGraphicFramePr>
            <a:graphicFrameLocks noChangeAspect="1"/>
          </p:cNvGraphicFramePr>
          <p:nvPr/>
        </p:nvGraphicFramePr>
        <p:xfrm>
          <a:off x="2411413" y="5157788"/>
          <a:ext cx="3978275" cy="1468437"/>
        </p:xfrm>
        <a:graphic>
          <a:graphicData uri="http://schemas.openxmlformats.org/presentationml/2006/ole">
            <mc:AlternateContent xmlns:mc="http://schemas.openxmlformats.org/markup-compatibility/2006">
              <mc:Choice xmlns:v="urn:schemas-microsoft-com:vml" Requires="v">
                <p:oleObj spid="_x0000_s14355" name="Equation" r:id="rId5" imgW="1971700" imgH="714420" progId="Equation.DSMT4">
                  <p:embed/>
                </p:oleObj>
              </mc:Choice>
              <mc:Fallback>
                <p:oleObj name="Equation" r:id="rId5" imgW="1971700" imgH="71442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413" y="5157788"/>
                        <a:ext cx="3978275" cy="146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pPr algn="l" eaLnBrk="1" hangingPunct="1">
              <a:defRPr/>
            </a:pPr>
            <a:r>
              <a:rPr lang="zh-CN" altLang="en-US" sz="4000" dirty="0" smtClean="0"/>
              <a:t>微波网络的散射参数</a:t>
            </a:r>
          </a:p>
        </p:txBody>
      </p:sp>
      <p:sp>
        <p:nvSpPr>
          <p:cNvPr id="91139" name="Rectangle 3"/>
          <p:cNvSpPr>
            <a:spLocks noGrp="1" noChangeArrowheads="1"/>
          </p:cNvSpPr>
          <p:nvPr>
            <p:ph type="body" idx="1"/>
          </p:nvPr>
        </p:nvSpPr>
        <p:spPr>
          <a:xfrm>
            <a:off x="457200" y="1600200"/>
            <a:ext cx="8686800" cy="4525963"/>
          </a:xfrm>
        </p:spPr>
        <p:txBody>
          <a:bodyPr/>
          <a:lstStyle/>
          <a:p>
            <a:pPr eaLnBrk="1" hangingPunct="1">
              <a:buFont typeface="Wingdings" panose="05000000000000000000" pitchFamily="2" charset="2"/>
              <a:buNone/>
              <a:defRPr/>
            </a:pPr>
            <a:r>
              <a:rPr lang="en-US" altLang="zh-CN" sz="2400" dirty="0" smtClean="0">
                <a:latin typeface="Times New Roman" pitchFamily="18" charset="0"/>
              </a:rPr>
              <a:t>    </a:t>
            </a:r>
            <a:r>
              <a:rPr lang="zh-CN" altLang="en-US" sz="2400" dirty="0" smtClean="0">
                <a:latin typeface="Times New Roman" pitchFamily="18" charset="0"/>
              </a:rPr>
              <a:t>上两式即为二端口网络</a:t>
            </a:r>
            <a:r>
              <a:rPr lang="en-US" altLang="zh-CN" sz="2400" dirty="0" smtClean="0">
                <a:latin typeface="Times New Roman" pitchFamily="18" charset="0"/>
              </a:rPr>
              <a:t>S</a:t>
            </a:r>
            <a:r>
              <a:rPr lang="zh-CN" altLang="en-US" sz="2400" dirty="0" smtClean="0">
                <a:latin typeface="Times New Roman" pitchFamily="18" charset="0"/>
              </a:rPr>
              <a:t>参量的定义式。</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S</a:t>
            </a:r>
            <a:r>
              <a:rPr lang="zh-CN" altLang="en-US" sz="2400" dirty="0" smtClean="0">
                <a:latin typeface="Times New Roman" pitchFamily="18" charset="0"/>
              </a:rPr>
              <a:t>参量各参数的物理意义为：</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S</a:t>
            </a:r>
            <a:r>
              <a:rPr lang="en-US" altLang="zh-CN" sz="2400" baseline="-25000" dirty="0" smtClean="0">
                <a:latin typeface="Times New Roman" pitchFamily="18" charset="0"/>
              </a:rPr>
              <a:t>11</a:t>
            </a:r>
            <a:r>
              <a:rPr lang="zh-CN" altLang="en-US" sz="2400" dirty="0" smtClean="0">
                <a:latin typeface="Times New Roman" pitchFamily="18" charset="0"/>
              </a:rPr>
              <a:t>：端口②接匹配负载时，端口①的</a:t>
            </a:r>
            <a:r>
              <a:rPr lang="zh-CN" altLang="en-US" sz="2400" b="1" dirty="0" smtClean="0">
                <a:solidFill>
                  <a:srgbClr val="FFFF00"/>
                </a:solidFill>
                <a:latin typeface="Times New Roman" pitchFamily="18" charset="0"/>
              </a:rPr>
              <a:t>反射系数</a:t>
            </a:r>
            <a:r>
              <a:rPr lang="zh-CN" altLang="en-US" sz="2400" dirty="0" smtClean="0">
                <a:latin typeface="Times New Roman" pitchFamily="18" charset="0"/>
              </a:rPr>
              <a:t>；</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S</a:t>
            </a:r>
            <a:r>
              <a:rPr lang="en-US" altLang="zh-CN" sz="2400" baseline="-25000" dirty="0" smtClean="0">
                <a:latin typeface="Times New Roman" pitchFamily="18" charset="0"/>
              </a:rPr>
              <a:t>21</a:t>
            </a:r>
            <a:r>
              <a:rPr lang="zh-CN" altLang="en-US" sz="2400" dirty="0" smtClean="0">
                <a:latin typeface="Times New Roman" pitchFamily="18" charset="0"/>
              </a:rPr>
              <a:t>：端口②接匹配负载时，端口①到端口②波的</a:t>
            </a:r>
            <a:r>
              <a:rPr lang="zh-CN" altLang="en-US" sz="2400" b="1" dirty="0" smtClean="0">
                <a:solidFill>
                  <a:srgbClr val="FFFF00"/>
                </a:solidFill>
                <a:latin typeface="Times New Roman" pitchFamily="18" charset="0"/>
              </a:rPr>
              <a:t>传输系数</a:t>
            </a:r>
            <a:r>
              <a:rPr lang="zh-CN" altLang="en-US" sz="2400" dirty="0" smtClean="0">
                <a:latin typeface="Times New Roman" pitchFamily="18" charset="0"/>
              </a:rPr>
              <a:t>；</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S</a:t>
            </a:r>
            <a:r>
              <a:rPr lang="en-US" altLang="zh-CN" sz="2400" baseline="-25000" dirty="0" smtClean="0">
                <a:latin typeface="Times New Roman" pitchFamily="18" charset="0"/>
              </a:rPr>
              <a:t>22</a:t>
            </a:r>
            <a:r>
              <a:rPr lang="zh-CN" altLang="en-US" sz="2400" dirty="0" smtClean="0">
                <a:latin typeface="Times New Roman" pitchFamily="18" charset="0"/>
              </a:rPr>
              <a:t>：端口①接匹配负载时，端口②的</a:t>
            </a:r>
            <a:r>
              <a:rPr lang="zh-CN" altLang="en-US" sz="2400" b="1" dirty="0" smtClean="0">
                <a:solidFill>
                  <a:srgbClr val="FFFF00"/>
                </a:solidFill>
                <a:latin typeface="Times New Roman" pitchFamily="18" charset="0"/>
              </a:rPr>
              <a:t>反射系数</a:t>
            </a:r>
            <a:r>
              <a:rPr lang="zh-CN" altLang="en-US" sz="2400" dirty="0" smtClean="0">
                <a:latin typeface="Times New Roman" pitchFamily="18" charset="0"/>
              </a:rPr>
              <a:t>；</a:t>
            </a:r>
          </a:p>
          <a:p>
            <a:pPr eaLnBrk="1" hangingPunct="1">
              <a:buFont typeface="Wingdings" panose="05000000000000000000" pitchFamily="2" charset="2"/>
              <a:buNone/>
              <a:defRPr/>
            </a:pPr>
            <a:r>
              <a:rPr lang="zh-CN" altLang="en-US" sz="2400" dirty="0" smtClean="0">
                <a:latin typeface="Times New Roman" pitchFamily="18" charset="0"/>
              </a:rPr>
              <a:t>    </a:t>
            </a:r>
            <a:r>
              <a:rPr lang="en-US" altLang="zh-CN" sz="2400" dirty="0" smtClean="0">
                <a:latin typeface="Times New Roman" pitchFamily="18" charset="0"/>
              </a:rPr>
              <a:t>S</a:t>
            </a:r>
            <a:r>
              <a:rPr lang="en-US" altLang="zh-CN" sz="2400" baseline="-25000" dirty="0" smtClean="0">
                <a:latin typeface="Times New Roman" pitchFamily="18" charset="0"/>
              </a:rPr>
              <a:t>12</a:t>
            </a:r>
            <a:r>
              <a:rPr lang="zh-CN" altLang="en-US" sz="2400" dirty="0" smtClean="0">
                <a:latin typeface="Times New Roman" pitchFamily="18" charset="0"/>
              </a:rPr>
              <a:t>：端口①接匹配负载时，端口②到端口①波的</a:t>
            </a:r>
            <a:r>
              <a:rPr lang="zh-CN" altLang="en-US" sz="2400" b="1" dirty="0" smtClean="0">
                <a:solidFill>
                  <a:srgbClr val="FFFF00"/>
                </a:solidFill>
                <a:latin typeface="Times New Roman" pitchFamily="18" charset="0"/>
              </a:rPr>
              <a:t>传输系数</a:t>
            </a:r>
            <a:r>
              <a:rPr lang="zh-CN" altLang="en-US" sz="2400" dirty="0" smtClean="0">
                <a:latin typeface="Times New Roman" pitchFamily="18" charset="0"/>
              </a:rPr>
              <a:t>。</a:t>
            </a:r>
          </a:p>
          <a:p>
            <a:pPr eaLnBrk="1" hangingPunct="1">
              <a:buFont typeface="Wingdings" panose="05000000000000000000" pitchFamily="2" charset="2"/>
              <a:buNone/>
              <a:defRPr/>
            </a:pPr>
            <a:r>
              <a:rPr lang="zh-CN" altLang="en-US" sz="2400" dirty="0" smtClean="0">
                <a:latin typeface="Times New Roman" pitchFamily="18" charset="0"/>
              </a:rPr>
              <a:t>    可见</a:t>
            </a:r>
            <a:r>
              <a:rPr lang="en-US" altLang="zh-CN" sz="2400" dirty="0" smtClean="0">
                <a:latin typeface="Times New Roman" pitchFamily="18" charset="0"/>
              </a:rPr>
              <a:t>, </a:t>
            </a:r>
            <a:r>
              <a:rPr lang="zh-CN" altLang="en-US" sz="2400" dirty="0" smtClean="0">
                <a:latin typeface="Times New Roman" pitchFamily="18" charset="0"/>
              </a:rPr>
              <a:t>［</a:t>
            </a:r>
            <a:r>
              <a:rPr lang="en-US" altLang="zh-CN" sz="2400" dirty="0" smtClean="0">
                <a:latin typeface="Times New Roman" pitchFamily="18" charset="0"/>
              </a:rPr>
              <a:t>S</a:t>
            </a:r>
            <a:r>
              <a:rPr lang="zh-CN" altLang="en-US" sz="2400" dirty="0" smtClean="0">
                <a:latin typeface="Times New Roman" pitchFamily="18" charset="0"/>
              </a:rPr>
              <a:t>］矩阵的各参数是建立在端口接匹配负载基础上的反射系数或传输系数。 这样利用网络输入输出端口的参考面上接匹配负载即可测得散射矩阵的各个参量。</a:t>
            </a:r>
          </a:p>
          <a:p>
            <a:pPr algn="just" eaLnBrk="1" hangingPunct="1">
              <a:spcBef>
                <a:spcPct val="50000"/>
              </a:spcBef>
              <a:buClrTx/>
              <a:buSzTx/>
              <a:buFontTx/>
              <a:buNone/>
              <a:defRPr/>
            </a:pPr>
            <a:r>
              <a:rPr kumimoji="1" lang="zh-CN" altLang="en-US" sz="2400" dirty="0" smtClean="0">
                <a:effectLst/>
                <a:latin typeface="Times New Roman" pitchFamily="18" charset="0"/>
              </a:rPr>
              <a:t>     对于互易网络</a:t>
            </a:r>
            <a:r>
              <a:rPr kumimoji="1" lang="en-US" altLang="zh-CN" sz="2400" dirty="0" smtClean="0">
                <a:effectLst/>
                <a:latin typeface="Times New Roman" pitchFamily="18" charset="0"/>
              </a:rPr>
              <a:t>:  S</a:t>
            </a:r>
            <a:r>
              <a:rPr kumimoji="1" lang="en-US" altLang="zh-CN" sz="2400" baseline="-25000" dirty="0" smtClean="0">
                <a:effectLst/>
                <a:latin typeface="Times New Roman" pitchFamily="18" charset="0"/>
              </a:rPr>
              <a:t>12</a:t>
            </a:r>
            <a:r>
              <a:rPr kumimoji="1" lang="en-US" altLang="zh-CN" sz="2400" dirty="0" smtClean="0">
                <a:effectLst/>
                <a:latin typeface="Times New Roman" pitchFamily="18" charset="0"/>
              </a:rPr>
              <a:t>=S</a:t>
            </a:r>
            <a:r>
              <a:rPr kumimoji="1" lang="en-US" altLang="zh-CN" sz="2400" baseline="-25000" dirty="0" smtClean="0">
                <a:effectLst/>
                <a:latin typeface="Times New Roman" pitchFamily="18" charset="0"/>
              </a:rPr>
              <a:t>21</a:t>
            </a:r>
            <a:endParaRPr kumimoji="1" lang="en-US" altLang="zh-CN" sz="2400" dirty="0" smtClean="0">
              <a:effectLst/>
              <a:latin typeface="Times New Roman" pitchFamily="18" charset="0"/>
            </a:endParaRPr>
          </a:p>
          <a:p>
            <a:pPr algn="just" eaLnBrk="1" hangingPunct="1">
              <a:spcBef>
                <a:spcPct val="50000"/>
              </a:spcBef>
              <a:buClrTx/>
              <a:buSzTx/>
              <a:buFontTx/>
              <a:buNone/>
              <a:defRPr/>
            </a:pPr>
            <a:r>
              <a:rPr kumimoji="1" lang="en-US" altLang="zh-CN" sz="2400" dirty="0" smtClean="0">
                <a:effectLst/>
                <a:latin typeface="Times New Roman" pitchFamily="18" charset="0"/>
              </a:rPr>
              <a:t>     </a:t>
            </a:r>
            <a:r>
              <a:rPr kumimoji="1" lang="zh-CN" altLang="en-US" sz="2400" dirty="0" smtClean="0">
                <a:effectLst/>
                <a:latin typeface="Times New Roman" pitchFamily="18" charset="0"/>
              </a:rPr>
              <a:t>对于对称网络</a:t>
            </a:r>
            <a:r>
              <a:rPr kumimoji="1" lang="en-US" altLang="zh-CN" sz="2400" dirty="0" smtClean="0">
                <a:effectLst/>
                <a:latin typeface="Times New Roman" pitchFamily="18" charset="0"/>
              </a:rPr>
              <a:t>:  S</a:t>
            </a:r>
            <a:r>
              <a:rPr kumimoji="1" lang="en-US" altLang="zh-CN" sz="2400" baseline="-25000" dirty="0" smtClean="0">
                <a:effectLst/>
                <a:latin typeface="Times New Roman" pitchFamily="18" charset="0"/>
              </a:rPr>
              <a:t>11</a:t>
            </a:r>
            <a:r>
              <a:rPr kumimoji="1" lang="en-US" altLang="zh-CN" sz="2400" dirty="0" smtClean="0">
                <a:effectLst/>
                <a:latin typeface="Times New Roman" pitchFamily="18" charset="0"/>
              </a:rPr>
              <a:t>=S</a:t>
            </a:r>
            <a:r>
              <a:rPr kumimoji="1" lang="en-US" altLang="zh-CN" sz="2400" baseline="-25000" dirty="0" smtClean="0">
                <a:effectLst/>
                <a:latin typeface="Times New Roman" pitchFamily="18" charset="0"/>
              </a:rPr>
              <a:t>22</a:t>
            </a:r>
            <a:endParaRPr lang="en-US" altLang="zh-CN" sz="2400" dirty="0" smtClean="0">
              <a:latin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pPr algn="l" eaLnBrk="1" hangingPunct="1">
              <a:defRPr/>
            </a:pPr>
            <a:r>
              <a:rPr lang="zh-CN" altLang="en-US" sz="4000" dirty="0" smtClean="0"/>
              <a:t>微波网络的散射参数</a:t>
            </a:r>
          </a:p>
        </p:txBody>
      </p:sp>
      <p:sp>
        <p:nvSpPr>
          <p:cNvPr id="103427" name="Rectangle 3"/>
          <p:cNvSpPr>
            <a:spLocks noGrp="1" noChangeArrowheads="1"/>
          </p:cNvSpPr>
          <p:nvPr>
            <p:ph type="body" idx="1"/>
          </p:nvPr>
        </p:nvSpPr>
        <p:spPr/>
        <p:txBody>
          <a:bodyPr/>
          <a:lstStyle/>
          <a:p>
            <a:pPr eaLnBrk="1" hangingPunct="1">
              <a:buFont typeface="Wingdings" panose="05000000000000000000" pitchFamily="2" charset="2"/>
              <a:buNone/>
              <a:defRPr/>
            </a:pPr>
            <a:endParaRPr lang="zh-CN" altLang="zh-CN" sz="2400" smtClean="0">
              <a:latin typeface="Times New Roman" pitchFamily="18" charset="0"/>
            </a:endParaRP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875"/>
            <a:ext cx="914400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pPr algn="l" eaLnBrk="1" hangingPunct="1">
              <a:defRPr/>
            </a:pPr>
            <a:r>
              <a:rPr lang="en-US" altLang="zh-CN" sz="4000" smtClean="0"/>
              <a:t>§5.4 </a:t>
            </a:r>
            <a:r>
              <a:rPr lang="zh-CN" altLang="en-US" sz="4000" smtClean="0"/>
              <a:t>微波网络的散射与传输参量</a:t>
            </a:r>
          </a:p>
        </p:txBody>
      </p:sp>
      <p:graphicFrame>
        <p:nvGraphicFramePr>
          <p:cNvPr id="17411" name="Object 4"/>
          <p:cNvGraphicFramePr>
            <a:graphicFrameLocks noGrp="1" noChangeAspect="1"/>
          </p:cNvGraphicFramePr>
          <p:nvPr>
            <p:ph type="body" idx="1"/>
          </p:nvPr>
        </p:nvGraphicFramePr>
        <p:xfrm>
          <a:off x="179388" y="1268413"/>
          <a:ext cx="8785225" cy="5503862"/>
        </p:xfrm>
        <a:graphic>
          <a:graphicData uri="http://schemas.openxmlformats.org/presentationml/2006/ole">
            <mc:AlternateContent xmlns:mc="http://schemas.openxmlformats.org/markup-compatibility/2006">
              <mc:Choice xmlns:v="urn:schemas-microsoft-com:vml" Requires="v">
                <p:oleObj spid="_x0000_s17418" name="Image" r:id="rId3" imgW="13743673" imgH="10942041" progId="Photoshop.Image.6">
                  <p:embed/>
                </p:oleObj>
              </mc:Choice>
              <mc:Fallback>
                <p:oleObj name="Image" r:id="rId3" imgW="13743673" imgH="10942041" progId="Photoshop.Image.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268413"/>
                        <a:ext cx="8785225" cy="550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pPr algn="l" eaLnBrk="1" hangingPunct="1">
              <a:defRPr/>
            </a:pPr>
            <a:r>
              <a:rPr lang="en-US" altLang="zh-CN" sz="4000" smtClean="0"/>
              <a:t>§5.5 </a:t>
            </a:r>
            <a:r>
              <a:rPr lang="zh-CN" altLang="en-US" sz="4000" smtClean="0"/>
              <a:t>二端口网络的工作特性参量</a:t>
            </a:r>
          </a:p>
        </p:txBody>
      </p:sp>
      <p:sp>
        <p:nvSpPr>
          <p:cNvPr id="97283"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sz="2400" smtClean="0">
                <a:latin typeface="Times New Roman" pitchFamily="18" charset="0"/>
              </a:rPr>
              <a:t>             </a:t>
            </a:r>
            <a:r>
              <a:rPr lang="zh-CN" altLang="en-US" sz="2400" smtClean="0">
                <a:latin typeface="Times New Roman" pitchFamily="18" charset="0"/>
              </a:rPr>
              <a:t>二端口元件是微波系统中用的最多的元件，例如：均匀传输线段、电抗元件、连接元件、滤波器和相移器等。将这些二端口元件接入到传输系统后，相当于在均匀传输线中插入一个二端口网络，其影响可用一些实际工作特性参量来描述，这些参量不仅与网络参量有关，而且也与外界条件有关。这里我们以插入反射系数为例来讨论。</a:t>
            </a:r>
          </a:p>
          <a:p>
            <a:pPr eaLnBrk="1" hangingPunct="1">
              <a:buFont typeface="Wingdings" panose="05000000000000000000" pitchFamily="2" charset="2"/>
              <a:buNone/>
              <a:defRPr/>
            </a:pPr>
            <a:r>
              <a:rPr lang="zh-CN" altLang="en-US" sz="2400" smtClean="0">
                <a:latin typeface="Times New Roman" pitchFamily="18" charset="0"/>
              </a:rPr>
              <a:t>             将二端口网络接入到传输系统后，</a:t>
            </a:r>
          </a:p>
          <a:p>
            <a:pPr eaLnBrk="1" hangingPunct="1">
              <a:buFont typeface="Wingdings" panose="05000000000000000000" pitchFamily="2" charset="2"/>
              <a:buNone/>
              <a:defRPr/>
            </a:pPr>
            <a:r>
              <a:rPr lang="zh-CN" altLang="en-US" sz="2400" smtClean="0">
                <a:latin typeface="Times New Roman" pitchFamily="18" charset="0"/>
              </a:rPr>
              <a:t>     其输入端的反射系数不仅与网络参量</a:t>
            </a:r>
          </a:p>
          <a:p>
            <a:pPr eaLnBrk="1" hangingPunct="1">
              <a:buFont typeface="Wingdings" panose="05000000000000000000" pitchFamily="2" charset="2"/>
              <a:buNone/>
              <a:defRPr/>
            </a:pPr>
            <a:r>
              <a:rPr lang="zh-CN" altLang="en-US" sz="2400" smtClean="0">
                <a:latin typeface="Times New Roman" pitchFamily="18" charset="0"/>
              </a:rPr>
              <a:t>     有关，而且还与输出端所接的负载</a:t>
            </a:r>
            <a:r>
              <a:rPr lang="en-US" altLang="zh-CN" sz="2400" smtClean="0">
                <a:latin typeface="Times New Roman" pitchFamily="18" charset="0"/>
              </a:rPr>
              <a:t>Z</a:t>
            </a:r>
            <a:r>
              <a:rPr lang="en-US" altLang="zh-CN" sz="2400" baseline="-25000" smtClean="0">
                <a:latin typeface="Times New Roman" pitchFamily="18" charset="0"/>
              </a:rPr>
              <a:t>L</a:t>
            </a:r>
          </a:p>
          <a:p>
            <a:pPr eaLnBrk="1" hangingPunct="1">
              <a:buFont typeface="Wingdings" panose="05000000000000000000" pitchFamily="2" charset="2"/>
              <a:buNone/>
              <a:defRPr/>
            </a:pPr>
            <a:r>
              <a:rPr lang="en-US" altLang="zh-CN" sz="2400" smtClean="0">
                <a:latin typeface="Times New Roman" pitchFamily="18" charset="0"/>
              </a:rPr>
              <a:t>     </a:t>
            </a:r>
            <a:r>
              <a:rPr lang="zh-CN" altLang="en-US" sz="2400" smtClean="0">
                <a:latin typeface="Times New Roman" pitchFamily="18" charset="0"/>
              </a:rPr>
              <a:t>有关。对如右图所示的二端口网络，</a:t>
            </a:r>
          </a:p>
          <a:p>
            <a:pPr eaLnBrk="1" hangingPunct="1">
              <a:buFont typeface="Wingdings" panose="05000000000000000000" pitchFamily="2" charset="2"/>
              <a:buNone/>
              <a:defRPr/>
            </a:pPr>
            <a:r>
              <a:rPr lang="zh-CN" altLang="en-US" sz="2400" smtClean="0">
                <a:latin typeface="Times New Roman" pitchFamily="18" charset="0"/>
              </a:rPr>
              <a:t>      其输出端接有任意负载，其反射系数为：</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0" y="3933825"/>
            <a:ext cx="29972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7" name="Object 5"/>
          <p:cNvGraphicFramePr>
            <a:graphicFrameLocks noChangeAspect="1"/>
          </p:cNvGraphicFramePr>
          <p:nvPr/>
        </p:nvGraphicFramePr>
        <p:xfrm>
          <a:off x="4067175" y="5981700"/>
          <a:ext cx="1223963" cy="876300"/>
        </p:xfrm>
        <a:graphic>
          <a:graphicData uri="http://schemas.openxmlformats.org/presentationml/2006/ole">
            <mc:AlternateContent xmlns:mc="http://schemas.openxmlformats.org/markup-compatibility/2006">
              <mc:Choice xmlns:v="urn:schemas-microsoft-com:vml" Requires="v">
                <p:oleObj spid="_x0000_s18444" name="Equation" r:id="rId4" imgW="514333" imgH="409590" progId="Equation.DSMT4">
                  <p:embed/>
                </p:oleObj>
              </mc:Choice>
              <mc:Fallback>
                <p:oleObj name="Equation" r:id="rId4" imgW="514333" imgH="40959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5981700"/>
                        <a:ext cx="1223963"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p:txBody>
          <a:bodyPr/>
          <a:lstStyle/>
          <a:p>
            <a:pPr algn="l" eaLnBrk="1" hangingPunct="1">
              <a:defRPr/>
            </a:pPr>
            <a:r>
              <a:rPr lang="en-US" altLang="zh-CN" sz="4000" smtClean="0"/>
              <a:t>§5.5 </a:t>
            </a:r>
            <a:r>
              <a:rPr lang="zh-CN" altLang="en-US" sz="4000" smtClean="0"/>
              <a:t>二端口网络的工作特性参量</a:t>
            </a:r>
          </a:p>
        </p:txBody>
      </p:sp>
      <p:sp>
        <p:nvSpPr>
          <p:cNvPr id="98307"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zh-CN" altLang="en-US" sz="2400" smtClean="0">
                <a:latin typeface="Times New Roman" pitchFamily="18" charset="0"/>
              </a:rPr>
              <a:t>而网络的散射参量方程为：</a:t>
            </a: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r>
              <a:rPr lang="zh-CN" altLang="en-US" sz="2400" smtClean="0">
                <a:latin typeface="Times New Roman" pitchFamily="18" charset="0"/>
              </a:rPr>
              <a:t> </a:t>
            </a:r>
          </a:p>
          <a:p>
            <a:pPr eaLnBrk="1" hangingPunct="1">
              <a:buFont typeface="Wingdings" panose="05000000000000000000" pitchFamily="2" charset="2"/>
              <a:buNone/>
              <a:defRPr/>
            </a:pPr>
            <a:r>
              <a:rPr lang="zh-CN" altLang="en-US" sz="2400" smtClean="0">
                <a:latin typeface="Times New Roman" pitchFamily="18" charset="0"/>
              </a:rPr>
              <a:t>    将上面三式联立，消去</a:t>
            </a:r>
            <a:r>
              <a:rPr lang="en-US" altLang="zh-CN" sz="2400" smtClean="0">
                <a:latin typeface="Times New Roman" pitchFamily="18" charset="0"/>
              </a:rPr>
              <a:t>a</a:t>
            </a:r>
            <a:r>
              <a:rPr lang="en-US" altLang="zh-CN" sz="2400" baseline="-25000" smtClean="0">
                <a:latin typeface="Times New Roman" pitchFamily="18" charset="0"/>
              </a:rPr>
              <a:t>2</a:t>
            </a:r>
            <a:r>
              <a:rPr lang="zh-CN" altLang="en-US" sz="2400" smtClean="0">
                <a:latin typeface="Times New Roman" pitchFamily="18" charset="0"/>
              </a:rPr>
              <a:t>、</a:t>
            </a:r>
            <a:r>
              <a:rPr lang="en-US" altLang="zh-CN" sz="2400" smtClean="0">
                <a:latin typeface="Times New Roman" pitchFamily="18" charset="0"/>
              </a:rPr>
              <a:t>b</a:t>
            </a:r>
            <a:r>
              <a:rPr lang="en-US" altLang="zh-CN" sz="2400" baseline="-25000" smtClean="0">
                <a:latin typeface="Times New Roman" pitchFamily="18" charset="0"/>
              </a:rPr>
              <a:t>2</a:t>
            </a:r>
            <a:r>
              <a:rPr lang="zh-CN" altLang="en-US" sz="2400" smtClean="0">
                <a:latin typeface="Times New Roman" pitchFamily="18" charset="0"/>
              </a:rPr>
              <a:t>，即可求出网络输入端的反射系数</a:t>
            </a: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lnSpc>
                <a:spcPct val="120000"/>
              </a:lnSpc>
              <a:buFont typeface="Wingdings" panose="05000000000000000000" pitchFamily="2" charset="2"/>
              <a:buNone/>
              <a:defRPr/>
            </a:pPr>
            <a:r>
              <a:rPr lang="zh-CN" altLang="en-US" sz="2400" smtClean="0">
                <a:latin typeface="Times New Roman" pitchFamily="18" charset="0"/>
              </a:rPr>
              <a:t>     当网络输出端接匹配负载时，          ，则输出端的反射系数称为插入反射系数，用      表示，此时      为</a:t>
            </a:r>
          </a:p>
          <a:p>
            <a:pPr eaLnBrk="1" hangingPunct="1">
              <a:lnSpc>
                <a:spcPct val="120000"/>
              </a:lnSpc>
              <a:buFont typeface="Wingdings" panose="05000000000000000000" pitchFamily="2" charset="2"/>
              <a:buNone/>
              <a:defRPr/>
            </a:pPr>
            <a:r>
              <a:rPr lang="zh-CN" altLang="en-US" sz="2400" smtClean="0">
                <a:latin typeface="Times New Roman" pitchFamily="18" charset="0"/>
              </a:rPr>
              <a:t>   </a:t>
            </a:r>
          </a:p>
        </p:txBody>
      </p:sp>
      <p:graphicFrame>
        <p:nvGraphicFramePr>
          <p:cNvPr id="19460" name="Object 4"/>
          <p:cNvGraphicFramePr>
            <a:graphicFrameLocks noChangeAspect="1"/>
          </p:cNvGraphicFramePr>
          <p:nvPr/>
        </p:nvGraphicFramePr>
        <p:xfrm>
          <a:off x="2987675" y="2060575"/>
          <a:ext cx="2520950" cy="1092200"/>
        </p:xfrm>
        <a:graphic>
          <a:graphicData uri="http://schemas.openxmlformats.org/presentationml/2006/ole">
            <mc:AlternateContent xmlns:mc="http://schemas.openxmlformats.org/markup-compatibility/2006">
              <mc:Choice xmlns:v="urn:schemas-microsoft-com:vml" Requires="v">
                <p:oleObj spid="_x0000_s19502" name="Equation" r:id="rId3" imgW="1038121" imgH="438210" progId="Equation.DSMT4">
                  <p:embed/>
                </p:oleObj>
              </mc:Choice>
              <mc:Fallback>
                <p:oleObj name="Equation" r:id="rId3" imgW="1038121" imgH="43821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2060575"/>
                        <a:ext cx="252095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5"/>
          <p:cNvGraphicFramePr>
            <a:graphicFrameLocks noChangeAspect="1"/>
          </p:cNvGraphicFramePr>
          <p:nvPr/>
        </p:nvGraphicFramePr>
        <p:xfrm>
          <a:off x="2771775" y="4005263"/>
          <a:ext cx="3455988" cy="971550"/>
        </p:xfrm>
        <a:graphic>
          <a:graphicData uri="http://schemas.openxmlformats.org/presentationml/2006/ole">
            <mc:AlternateContent xmlns:mc="http://schemas.openxmlformats.org/markup-compatibility/2006">
              <mc:Choice xmlns:v="urn:schemas-microsoft-com:vml" Requires="v">
                <p:oleObj spid="_x0000_s19503" name="Equation" r:id="rId5" imgW="1514365" imgH="409590" progId="Equation.DSMT4">
                  <p:embed/>
                </p:oleObj>
              </mc:Choice>
              <mc:Fallback>
                <p:oleObj name="Equation" r:id="rId5" imgW="1514365" imgH="40959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005263"/>
                        <a:ext cx="3455988"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4716463" y="5084763"/>
          <a:ext cx="936625" cy="481012"/>
        </p:xfrm>
        <a:graphic>
          <a:graphicData uri="http://schemas.openxmlformats.org/presentationml/2006/ole">
            <mc:AlternateContent xmlns:mc="http://schemas.openxmlformats.org/markup-compatibility/2006">
              <mc:Choice xmlns:v="urn:schemas-microsoft-com:vml" Requires="v">
                <p:oleObj spid="_x0000_s19504" name="Equation" r:id="rId7" imgW="428701" imgH="209520" progId="Equation.DSMT4">
                  <p:embed/>
                </p:oleObj>
              </mc:Choice>
              <mc:Fallback>
                <p:oleObj name="Equation" r:id="rId7" imgW="428701" imgH="20952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6463" y="5084763"/>
                        <a:ext cx="936625"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7"/>
          <p:cNvGraphicFramePr>
            <a:graphicFrameLocks noChangeAspect="1"/>
          </p:cNvGraphicFramePr>
          <p:nvPr/>
        </p:nvGraphicFramePr>
        <p:xfrm>
          <a:off x="4284663" y="5516563"/>
          <a:ext cx="476250" cy="504825"/>
        </p:xfrm>
        <a:graphic>
          <a:graphicData uri="http://schemas.openxmlformats.org/presentationml/2006/ole">
            <mc:AlternateContent xmlns:mc="http://schemas.openxmlformats.org/markup-compatibility/2006">
              <mc:Choice xmlns:v="urn:schemas-microsoft-com:vml" Requires="v">
                <p:oleObj spid="_x0000_s19505" name="Equation" r:id="rId9" imgW="199898" imgH="209520" progId="Equation.DSMT4">
                  <p:embed/>
                </p:oleObj>
              </mc:Choice>
              <mc:Fallback>
                <p:oleObj name="Equation" r:id="rId9" imgW="199898" imgH="20952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4663" y="5516563"/>
                        <a:ext cx="476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8"/>
          <p:cNvGraphicFramePr>
            <a:graphicFrameLocks noChangeAspect="1"/>
          </p:cNvGraphicFramePr>
          <p:nvPr/>
        </p:nvGraphicFramePr>
        <p:xfrm>
          <a:off x="6227763" y="5516563"/>
          <a:ext cx="476250" cy="504825"/>
        </p:xfrm>
        <a:graphic>
          <a:graphicData uri="http://schemas.openxmlformats.org/presentationml/2006/ole">
            <mc:AlternateContent xmlns:mc="http://schemas.openxmlformats.org/markup-compatibility/2006">
              <mc:Choice xmlns:v="urn:schemas-microsoft-com:vml" Requires="v">
                <p:oleObj spid="_x0000_s19506" name="Equation" r:id="rId11" imgW="199898" imgH="209520" progId="Equation.DSMT4">
                  <p:embed/>
                </p:oleObj>
              </mc:Choice>
              <mc:Fallback>
                <p:oleObj name="Equation" r:id="rId11" imgW="199898" imgH="20952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27763" y="5516563"/>
                        <a:ext cx="476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5" name="Object 9"/>
          <p:cNvGraphicFramePr>
            <a:graphicFrameLocks noChangeAspect="1"/>
          </p:cNvGraphicFramePr>
          <p:nvPr/>
        </p:nvGraphicFramePr>
        <p:xfrm>
          <a:off x="3708400" y="6021388"/>
          <a:ext cx="1296988" cy="555625"/>
        </p:xfrm>
        <a:graphic>
          <a:graphicData uri="http://schemas.openxmlformats.org/presentationml/2006/ole">
            <mc:AlternateContent xmlns:mc="http://schemas.openxmlformats.org/markup-compatibility/2006">
              <mc:Choice xmlns:v="urn:schemas-microsoft-com:vml" Requires="v">
                <p:oleObj spid="_x0000_s19507" name="Equation" r:id="rId13" imgW="514333" imgH="209520" progId="Equation.DSMT4">
                  <p:embed/>
                </p:oleObj>
              </mc:Choice>
              <mc:Fallback>
                <p:oleObj name="Equation" r:id="rId13" imgW="514333" imgH="209520" progId="Equation.DSMT4">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6021388"/>
                        <a:ext cx="1296988"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t>传输线问题的解法</a:t>
            </a:r>
            <a:endParaRPr lang="zh-CN" altLang="en-US" dirty="0"/>
          </a:p>
        </p:txBody>
      </p:sp>
      <p:sp>
        <p:nvSpPr>
          <p:cNvPr id="3" name="内容占位符 2"/>
          <p:cNvSpPr>
            <a:spLocks noGrp="1"/>
          </p:cNvSpPr>
          <p:nvPr>
            <p:ph idx="1"/>
          </p:nvPr>
        </p:nvSpPr>
        <p:spPr/>
        <p:txBody>
          <a:bodyPr/>
          <a:lstStyle/>
          <a:p>
            <a:pPr>
              <a:defRPr/>
            </a:pPr>
            <a:r>
              <a:rPr lang="zh-CN" altLang="en-US" dirty="0" smtClean="0"/>
              <a:t>微分方程法</a:t>
            </a:r>
            <a:r>
              <a:rPr lang="en-US" altLang="zh-CN" dirty="0" smtClean="0"/>
              <a:t>——</a:t>
            </a:r>
            <a:r>
              <a:rPr lang="zh-CN" altLang="en-US" dirty="0" smtClean="0"/>
              <a:t>通解</a:t>
            </a:r>
            <a:r>
              <a:rPr lang="en-US" altLang="zh-CN" dirty="0" smtClean="0"/>
              <a:t>+</a:t>
            </a:r>
            <a:r>
              <a:rPr lang="zh-CN" altLang="en-US" dirty="0" smtClean="0"/>
              <a:t>边界条件</a:t>
            </a: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endParaRPr lang="en-US" altLang="zh-CN" dirty="0" smtClean="0"/>
          </a:p>
          <a:p>
            <a:pPr>
              <a:defRPr/>
            </a:pPr>
            <a:r>
              <a:rPr lang="zh-CN" altLang="en-US" sz="2400" dirty="0" smtClean="0"/>
              <a:t>通解</a:t>
            </a:r>
            <a:r>
              <a:rPr lang="en-US" altLang="zh-CN" sz="2400" dirty="0" smtClean="0"/>
              <a:t>——</a:t>
            </a:r>
            <a:r>
              <a:rPr lang="zh-CN" altLang="en-US" sz="2400" dirty="0" smtClean="0"/>
              <a:t>由传输线方程决定，反映了事物的普遍性，对于微波传输线，不论具体情况如何，总是由</a:t>
            </a:r>
            <a:r>
              <a:rPr lang="zh-CN" altLang="en-US" sz="2400" dirty="0" smtClean="0">
                <a:solidFill>
                  <a:srgbClr val="FFFF00"/>
                </a:solidFill>
              </a:rPr>
              <a:t>入射波</a:t>
            </a:r>
            <a:r>
              <a:rPr lang="zh-CN" altLang="en-US" sz="2400" dirty="0" smtClean="0"/>
              <a:t>和</a:t>
            </a:r>
            <a:r>
              <a:rPr lang="zh-CN" altLang="en-US" sz="2400" dirty="0" smtClean="0">
                <a:solidFill>
                  <a:srgbClr val="FFFF00"/>
                </a:solidFill>
              </a:rPr>
              <a:t>反射波</a:t>
            </a:r>
            <a:r>
              <a:rPr lang="zh-CN" altLang="en-US" sz="2400" dirty="0" smtClean="0"/>
              <a:t>构成。</a:t>
            </a:r>
            <a:endParaRPr lang="en-US" altLang="zh-CN" sz="2400" dirty="0" smtClean="0"/>
          </a:p>
          <a:p>
            <a:pPr>
              <a:defRPr/>
            </a:pPr>
            <a:r>
              <a:rPr lang="zh-CN" altLang="en-US" sz="2400" dirty="0" smtClean="0"/>
              <a:t>边界条件</a:t>
            </a:r>
            <a:r>
              <a:rPr lang="en-US" altLang="zh-CN" sz="2400" dirty="0" smtClean="0"/>
              <a:t>——</a:t>
            </a:r>
            <a:r>
              <a:rPr lang="zh-CN" altLang="en-US" sz="2400" dirty="0" smtClean="0"/>
              <a:t>反映事物的特殊性，例如，传输线的边界条件确定了具体情况下入射波和反射波的</a:t>
            </a:r>
            <a:r>
              <a:rPr lang="zh-CN" altLang="en-US" sz="2400" dirty="0" smtClean="0">
                <a:solidFill>
                  <a:srgbClr val="FFFF00"/>
                </a:solidFill>
              </a:rPr>
              <a:t>不同比例</a:t>
            </a:r>
            <a:r>
              <a:rPr lang="zh-CN" altLang="en-US" sz="2400" dirty="0" smtClean="0"/>
              <a:t>或</a:t>
            </a:r>
            <a:r>
              <a:rPr lang="zh-CN" altLang="en-US" sz="2400" dirty="0" smtClean="0">
                <a:solidFill>
                  <a:srgbClr val="FFFF00"/>
                </a:solidFill>
              </a:rPr>
              <a:t>组合</a:t>
            </a:r>
            <a:endParaRPr lang="zh-CN" altLang="en-US" sz="2400" dirty="0">
              <a:solidFill>
                <a:srgbClr val="FFFF00"/>
              </a:solidFill>
            </a:endParaRPr>
          </a:p>
        </p:txBody>
      </p:sp>
      <p:sp>
        <p:nvSpPr>
          <p:cNvPr id="4" name="矩形 3"/>
          <p:cNvSpPr/>
          <p:nvPr/>
        </p:nvSpPr>
        <p:spPr>
          <a:xfrm>
            <a:off x="357188" y="2714625"/>
            <a:ext cx="2357437" cy="1285875"/>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01" name="TextBox 4"/>
          <p:cNvSpPr txBox="1">
            <a:spLocks noChangeArrowheads="1"/>
          </p:cNvSpPr>
          <p:nvPr/>
        </p:nvSpPr>
        <p:spPr bwMode="auto">
          <a:xfrm>
            <a:off x="1643063" y="4357688"/>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102" name="TextBox 5"/>
          <p:cNvSpPr txBox="1">
            <a:spLocks noChangeArrowheads="1"/>
          </p:cNvSpPr>
          <p:nvPr/>
        </p:nvSpPr>
        <p:spPr bwMode="auto">
          <a:xfrm>
            <a:off x="785813" y="2786063"/>
            <a:ext cx="133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传输线方程</a:t>
            </a:r>
          </a:p>
        </p:txBody>
      </p:sp>
      <p:sp>
        <p:nvSpPr>
          <p:cNvPr id="4103" name="TextBox 6"/>
          <p:cNvSpPr txBox="1">
            <a:spLocks noChangeArrowheads="1"/>
          </p:cNvSpPr>
          <p:nvPr/>
        </p:nvSpPr>
        <p:spPr bwMode="auto">
          <a:xfrm>
            <a:off x="785813" y="3201988"/>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一次特征参数</a:t>
            </a:r>
          </a:p>
        </p:txBody>
      </p:sp>
      <p:sp>
        <p:nvSpPr>
          <p:cNvPr id="4104" name="TextBox 7"/>
          <p:cNvSpPr txBox="1">
            <a:spLocks noChangeArrowheads="1"/>
          </p:cNvSpPr>
          <p:nvPr/>
        </p:nvSpPr>
        <p:spPr bwMode="auto">
          <a:xfrm>
            <a:off x="809625" y="3559175"/>
            <a:ext cx="1476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en-US" altLang="zh-CN" sz="1800"/>
              <a:t>R</a:t>
            </a:r>
            <a:r>
              <a:rPr lang="zh-CN" altLang="en-US" sz="1800"/>
              <a:t>、</a:t>
            </a:r>
            <a:r>
              <a:rPr lang="en-US" altLang="zh-CN" sz="1800"/>
              <a:t>L</a:t>
            </a:r>
            <a:r>
              <a:rPr lang="zh-CN" altLang="en-US" sz="1800"/>
              <a:t>、</a:t>
            </a:r>
            <a:r>
              <a:rPr lang="en-US" altLang="zh-CN" sz="1800"/>
              <a:t>G</a:t>
            </a:r>
            <a:r>
              <a:rPr lang="zh-CN" altLang="en-US" sz="1800"/>
              <a:t>、</a:t>
            </a:r>
            <a:r>
              <a:rPr lang="en-US" altLang="zh-CN" sz="1800"/>
              <a:t>C</a:t>
            </a:r>
            <a:endParaRPr lang="zh-CN" altLang="en-US" sz="1800"/>
          </a:p>
        </p:txBody>
      </p:sp>
      <p:sp>
        <p:nvSpPr>
          <p:cNvPr id="13" name="矩形 12"/>
          <p:cNvSpPr/>
          <p:nvPr/>
        </p:nvSpPr>
        <p:spPr>
          <a:xfrm>
            <a:off x="3429000" y="2428875"/>
            <a:ext cx="2357438" cy="1785938"/>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06" name="TextBox 13"/>
          <p:cNvSpPr txBox="1">
            <a:spLocks noChangeArrowheads="1"/>
          </p:cNvSpPr>
          <p:nvPr/>
        </p:nvSpPr>
        <p:spPr bwMode="auto">
          <a:xfrm>
            <a:off x="3857625" y="26431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通解</a:t>
            </a:r>
          </a:p>
        </p:txBody>
      </p:sp>
      <p:sp>
        <p:nvSpPr>
          <p:cNvPr id="4107" name="TextBox 14"/>
          <p:cNvSpPr txBox="1">
            <a:spLocks noChangeArrowheads="1"/>
          </p:cNvSpPr>
          <p:nvPr/>
        </p:nvSpPr>
        <p:spPr bwMode="auto">
          <a:xfrm>
            <a:off x="3857625" y="314325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二次特征参数</a:t>
            </a:r>
          </a:p>
        </p:txBody>
      </p:sp>
      <p:sp>
        <p:nvSpPr>
          <p:cNvPr id="17" name="矩形 16"/>
          <p:cNvSpPr/>
          <p:nvPr/>
        </p:nvSpPr>
        <p:spPr>
          <a:xfrm>
            <a:off x="6429375" y="2428875"/>
            <a:ext cx="2357438" cy="1785938"/>
          </a:xfrm>
          <a:prstGeom prst="rect">
            <a:avLst/>
          </a:prstGeom>
          <a:solidFill>
            <a:schemeClr val="bg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109" name="TextBox 17"/>
          <p:cNvSpPr txBox="1">
            <a:spLocks noChangeArrowheads="1"/>
          </p:cNvSpPr>
          <p:nvPr/>
        </p:nvSpPr>
        <p:spPr bwMode="auto">
          <a:xfrm>
            <a:off x="6858000" y="250031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边界条件</a:t>
            </a:r>
          </a:p>
        </p:txBody>
      </p:sp>
      <p:sp>
        <p:nvSpPr>
          <p:cNvPr id="4110" name="TextBox 18"/>
          <p:cNvSpPr txBox="1">
            <a:spLocks noChangeArrowheads="1"/>
          </p:cNvSpPr>
          <p:nvPr/>
        </p:nvSpPr>
        <p:spPr bwMode="auto">
          <a:xfrm>
            <a:off x="6858000" y="291623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确定</a:t>
            </a:r>
            <a:r>
              <a:rPr lang="en-US" altLang="zh-CN" sz="1800"/>
              <a:t>A</a:t>
            </a:r>
            <a:r>
              <a:rPr lang="en-US" altLang="zh-CN" sz="1800" baseline="-25000"/>
              <a:t>1</a:t>
            </a:r>
            <a:r>
              <a:rPr lang="zh-CN" altLang="en-US" sz="1800"/>
              <a:t>，</a:t>
            </a:r>
            <a:r>
              <a:rPr lang="en-US" altLang="zh-CN" sz="1800"/>
              <a:t>A</a:t>
            </a:r>
            <a:r>
              <a:rPr lang="en-US" altLang="zh-CN" sz="1800" baseline="-25000"/>
              <a:t>2</a:t>
            </a:r>
            <a:endParaRPr lang="zh-CN" altLang="en-US" sz="1800" baseline="-25000"/>
          </a:p>
        </p:txBody>
      </p:sp>
      <p:sp>
        <p:nvSpPr>
          <p:cNvPr id="4111" name="TextBox 19"/>
          <p:cNvSpPr txBox="1">
            <a:spLocks noChangeArrowheads="1"/>
          </p:cNvSpPr>
          <p:nvPr/>
        </p:nvSpPr>
        <p:spPr bwMode="auto">
          <a:xfrm>
            <a:off x="6881813" y="3786188"/>
            <a:ext cx="1404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en-US" altLang="zh-CN" sz="1800"/>
              <a:t>Z</a:t>
            </a:r>
            <a:r>
              <a:rPr lang="zh-CN" altLang="en-US" sz="1800"/>
              <a:t>、</a:t>
            </a:r>
          </a:p>
        </p:txBody>
      </p:sp>
      <p:graphicFrame>
        <p:nvGraphicFramePr>
          <p:cNvPr id="4112" name="Object 2"/>
          <p:cNvGraphicFramePr>
            <a:graphicFrameLocks noChangeAspect="1"/>
          </p:cNvGraphicFramePr>
          <p:nvPr/>
        </p:nvGraphicFramePr>
        <p:xfrm>
          <a:off x="3552825" y="3714750"/>
          <a:ext cx="1090613" cy="357188"/>
        </p:xfrm>
        <a:graphic>
          <a:graphicData uri="http://schemas.openxmlformats.org/presentationml/2006/ole">
            <mc:AlternateContent xmlns:mc="http://schemas.openxmlformats.org/markup-compatibility/2006">
              <mc:Choice xmlns:v="urn:schemas-microsoft-com:vml" Requires="v">
                <p:oleObj spid="_x0000_s4143" name="Equation" r:id="rId3" imgW="736600" imgH="241300" progId="Equation.DSMT4">
                  <p:embed/>
                </p:oleObj>
              </mc:Choice>
              <mc:Fallback>
                <p:oleObj name="Equation" r:id="rId3" imgW="736600" imgH="2413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825" y="3714750"/>
                        <a:ext cx="10906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3" name="Object 7"/>
          <p:cNvGraphicFramePr>
            <a:graphicFrameLocks noChangeAspect="1"/>
          </p:cNvGraphicFramePr>
          <p:nvPr/>
        </p:nvGraphicFramePr>
        <p:xfrm>
          <a:off x="4779963" y="3571875"/>
          <a:ext cx="863600" cy="642938"/>
        </p:xfrm>
        <a:graphic>
          <a:graphicData uri="http://schemas.openxmlformats.org/presentationml/2006/ole">
            <mc:AlternateContent xmlns:mc="http://schemas.openxmlformats.org/markup-compatibility/2006">
              <mc:Choice xmlns:v="urn:schemas-microsoft-com:vml" Requires="v">
                <p:oleObj spid="_x0000_s4144" name="Equation" r:id="rId5" imgW="596641" imgH="444307" progId="Equation.DSMT4">
                  <p:embed/>
                </p:oleObj>
              </mc:Choice>
              <mc:Fallback>
                <p:oleObj name="Equation" r:id="rId5" imgW="596641" imgH="44430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963" y="3571875"/>
                        <a:ext cx="863600" cy="6429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4" name="Object 4"/>
          <p:cNvGraphicFramePr>
            <a:graphicFrameLocks noChangeAspect="1"/>
          </p:cNvGraphicFramePr>
          <p:nvPr/>
        </p:nvGraphicFramePr>
        <p:xfrm>
          <a:off x="7715250" y="3857625"/>
          <a:ext cx="214313" cy="233363"/>
        </p:xfrm>
        <a:graphic>
          <a:graphicData uri="http://schemas.openxmlformats.org/presentationml/2006/ole">
            <mc:AlternateContent xmlns:mc="http://schemas.openxmlformats.org/markup-compatibility/2006">
              <mc:Choice xmlns:v="urn:schemas-microsoft-com:vml" Requires="v">
                <p:oleObj spid="_x0000_s4145" name="Equation" r:id="rId7" imgW="139639" imgH="152334" progId="Equation.DSMT4">
                  <p:embed/>
                </p:oleObj>
              </mc:Choice>
              <mc:Fallback>
                <p:oleObj name="Equation" r:id="rId7" imgW="139639" imgH="152334" progId="Equation.DSMT4">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5250" y="3857625"/>
                        <a:ext cx="214313"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5" name="Object 5"/>
          <p:cNvGraphicFramePr>
            <a:graphicFrameLocks noChangeAspect="1"/>
          </p:cNvGraphicFramePr>
          <p:nvPr/>
        </p:nvGraphicFramePr>
        <p:xfrm>
          <a:off x="8286750" y="3833813"/>
          <a:ext cx="285750" cy="309562"/>
        </p:xfrm>
        <a:graphic>
          <a:graphicData uri="http://schemas.openxmlformats.org/presentationml/2006/ole">
            <mc:AlternateContent xmlns:mc="http://schemas.openxmlformats.org/markup-compatibility/2006">
              <mc:Choice xmlns:v="urn:schemas-microsoft-com:vml" Requires="v">
                <p:oleObj spid="_x0000_s4146" name="Equation" r:id="rId9" imgW="152268" imgH="164957" progId="Equation.DSMT4">
                  <p:embed/>
                </p:oleObj>
              </mc:Choice>
              <mc:Fallback>
                <p:oleObj name="Equation" r:id="rId9" imgW="152268" imgH="164957"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86750" y="3833813"/>
                        <a:ext cx="285750" cy="309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6" name="TextBox 24"/>
          <p:cNvSpPr txBox="1">
            <a:spLocks noChangeArrowheads="1"/>
          </p:cNvSpPr>
          <p:nvPr/>
        </p:nvSpPr>
        <p:spPr bwMode="auto">
          <a:xfrm>
            <a:off x="6929438" y="3357563"/>
            <a:ext cx="1108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1800"/>
              <a:t>工作参数</a:t>
            </a:r>
          </a:p>
        </p:txBody>
      </p:sp>
      <p:sp>
        <p:nvSpPr>
          <p:cNvPr id="26" name="右箭头 25"/>
          <p:cNvSpPr/>
          <p:nvPr/>
        </p:nvSpPr>
        <p:spPr>
          <a:xfrm>
            <a:off x="2857500" y="3357563"/>
            <a:ext cx="428625" cy="7143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右箭头 27"/>
          <p:cNvSpPr/>
          <p:nvPr/>
        </p:nvSpPr>
        <p:spPr>
          <a:xfrm>
            <a:off x="5929313" y="3357563"/>
            <a:ext cx="428625" cy="71437"/>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algn="l" eaLnBrk="1" hangingPunct="1">
              <a:defRPr/>
            </a:pPr>
            <a:r>
              <a:rPr lang="en-US" altLang="zh-CN" sz="4000" smtClean="0"/>
              <a:t>§5.5 </a:t>
            </a:r>
            <a:r>
              <a:rPr lang="zh-CN" altLang="en-US" sz="4000" smtClean="0"/>
              <a:t>二端口网络的工作特性参量</a:t>
            </a:r>
          </a:p>
        </p:txBody>
      </p:sp>
      <p:sp>
        <p:nvSpPr>
          <p:cNvPr id="99331" name="Rectangle 3"/>
          <p:cNvSpPr>
            <a:spLocks noGrp="1" noChangeArrowheads="1"/>
          </p:cNvSpPr>
          <p:nvPr>
            <p:ph type="body" idx="1"/>
          </p:nvPr>
        </p:nvSpPr>
        <p:spPr/>
        <p:txBody>
          <a:bodyPr/>
          <a:lstStyle/>
          <a:p>
            <a:pPr eaLnBrk="1" hangingPunct="1">
              <a:buFont typeface="Wingdings" panose="05000000000000000000" pitchFamily="2" charset="2"/>
              <a:buNone/>
              <a:defRPr/>
            </a:pPr>
            <a:r>
              <a:rPr lang="en-US" altLang="zh-CN" sz="2400" smtClean="0">
                <a:latin typeface="Times New Roman" pitchFamily="18" charset="0"/>
              </a:rPr>
              <a:t>    </a:t>
            </a:r>
            <a:r>
              <a:rPr lang="zh-CN" altLang="en-US" sz="2400" smtClean="0">
                <a:latin typeface="Times New Roman" pitchFamily="18" charset="0"/>
              </a:rPr>
              <a:t>它仅与网络参量有关，而与外界条件无关。可见，插入反射系数与输入反射系数是有区别的。</a:t>
            </a:r>
          </a:p>
          <a:p>
            <a:pPr eaLnBrk="1" hangingPunct="1">
              <a:buFont typeface="Wingdings" panose="05000000000000000000" pitchFamily="2" charset="2"/>
              <a:buNone/>
              <a:defRPr/>
            </a:pPr>
            <a:endParaRPr lang="zh-CN" altLang="en-US" sz="2400" smtClean="0">
              <a:latin typeface="Times New Roman" pitchFamily="18" charset="0"/>
            </a:endParaRPr>
          </a:p>
          <a:p>
            <a:pPr eaLnBrk="1" hangingPunct="1">
              <a:buFont typeface="Wingdings" panose="05000000000000000000" pitchFamily="2" charset="2"/>
              <a:buNone/>
              <a:defRPr/>
            </a:pPr>
            <a:r>
              <a:rPr lang="zh-CN" altLang="en-US" sz="2400" smtClean="0">
                <a:latin typeface="Times New Roman" pitchFamily="18" charset="0"/>
              </a:rPr>
              <a:t>    此外，对于</a:t>
            </a:r>
            <a:r>
              <a:rPr lang="en-US" altLang="zh-CN" sz="2400" smtClean="0">
                <a:latin typeface="Times New Roman" pitchFamily="18" charset="0"/>
              </a:rPr>
              <a:t>S</a:t>
            </a:r>
            <a:r>
              <a:rPr lang="en-US" altLang="zh-CN" sz="2400" baseline="-25000" smtClean="0">
                <a:latin typeface="Times New Roman" pitchFamily="18" charset="0"/>
              </a:rPr>
              <a:t>12</a:t>
            </a:r>
            <a:r>
              <a:rPr lang="zh-CN" altLang="en-US" sz="2400" smtClean="0">
                <a:latin typeface="Times New Roman" pitchFamily="18" charset="0"/>
              </a:rPr>
              <a:t>＝</a:t>
            </a:r>
            <a:r>
              <a:rPr lang="en-US" altLang="zh-CN" sz="2400" smtClean="0">
                <a:latin typeface="Times New Roman" pitchFamily="18" charset="0"/>
              </a:rPr>
              <a:t>0</a:t>
            </a:r>
            <a:r>
              <a:rPr lang="zh-CN" altLang="en-US" sz="2400" smtClean="0">
                <a:latin typeface="Times New Roman" pitchFamily="18" charset="0"/>
              </a:rPr>
              <a:t>的二端口网络称为单向传输二端口网络。对于单向传输二端口网络可以注意到也有：</a:t>
            </a:r>
          </a:p>
        </p:txBody>
      </p:sp>
      <p:sp>
        <p:nvSpPr>
          <p:cNvPr id="20484" name="Rectangle 5"/>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0485"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endParaRPr lang="zh-CN" altLang="en-US" sz="1800"/>
          </a:p>
        </p:txBody>
      </p:sp>
      <p:graphicFrame>
        <p:nvGraphicFramePr>
          <p:cNvPr id="20486" name="Object 6"/>
          <p:cNvGraphicFramePr>
            <a:graphicFrameLocks noChangeAspect="1"/>
          </p:cNvGraphicFramePr>
          <p:nvPr/>
        </p:nvGraphicFramePr>
        <p:xfrm>
          <a:off x="3635375" y="3716338"/>
          <a:ext cx="1362075" cy="606425"/>
        </p:xfrm>
        <a:graphic>
          <a:graphicData uri="http://schemas.openxmlformats.org/presentationml/2006/ole">
            <mc:AlternateContent xmlns:mc="http://schemas.openxmlformats.org/markup-compatibility/2006">
              <mc:Choice xmlns:v="urn:schemas-microsoft-com:vml" Requires="v">
                <p:oleObj spid="_x0000_s20493" name="公式" r:id="rId3" imgW="504878" imgH="209520" progId="Equation.3">
                  <p:embed/>
                </p:oleObj>
              </mc:Choice>
              <mc:Fallback>
                <p:oleObj name="公式" r:id="rId3" imgW="504878" imgH="20952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3716338"/>
                        <a:ext cx="13620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a:t>
            </a:r>
            <a:r>
              <a:rPr lang="zh-CN" altLang="en-US" dirty="0" smtClean="0"/>
              <a:t>参数例题</a:t>
            </a:r>
            <a:endParaRPr lang="zh-CN" altLang="en-US" dirty="0"/>
          </a:p>
        </p:txBody>
      </p:sp>
      <p:sp>
        <p:nvSpPr>
          <p:cNvPr id="3" name="内容占位符 2"/>
          <p:cNvSpPr>
            <a:spLocks noGrp="1"/>
          </p:cNvSpPr>
          <p:nvPr>
            <p:ph idx="1"/>
          </p:nvPr>
        </p:nvSpPr>
        <p:spPr/>
        <p:txBody>
          <a:bodyPr/>
          <a:lstStyle/>
          <a:p>
            <a:pPr>
              <a:defRPr/>
            </a:pPr>
            <a:r>
              <a:rPr lang="zh-CN" altLang="en-US" sz="2400" dirty="0" smtClean="0"/>
              <a:t>例</a:t>
            </a:r>
            <a:r>
              <a:rPr lang="en-US" altLang="zh-CN" sz="2400" dirty="0" smtClean="0"/>
              <a:t>1. </a:t>
            </a:r>
            <a:r>
              <a:rPr lang="zh-CN" altLang="zh-CN" sz="2400" dirty="0" smtClean="0">
                <a:effectLst/>
              </a:rPr>
              <a:t>求</a:t>
            </a:r>
            <a:r>
              <a:rPr lang="zh-CN" altLang="zh-CN" sz="2400" dirty="0">
                <a:effectLst/>
              </a:rPr>
              <a:t>如图所示均匀无耗传输线网络的</a:t>
            </a:r>
            <a:r>
              <a:rPr lang="en-US" altLang="zh-CN" sz="2400" dirty="0">
                <a:effectLst/>
              </a:rPr>
              <a:t>S</a:t>
            </a:r>
            <a:r>
              <a:rPr lang="zh-CN" altLang="zh-CN" sz="2400" dirty="0">
                <a:effectLst/>
              </a:rPr>
              <a:t>参数矩阵，并说明各参数物理意义。</a:t>
            </a:r>
          </a:p>
          <a:p>
            <a:pPr>
              <a:defRPr/>
            </a:pPr>
            <a:endParaRPr lang="zh-CN" altLang="en-US" sz="2400" dirty="0"/>
          </a:p>
        </p:txBody>
      </p:sp>
      <p:pic>
        <p:nvPicPr>
          <p:cNvPr id="2150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2133600"/>
            <a:ext cx="2836862"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6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888" y="3917950"/>
            <a:ext cx="8316912" cy="282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a:t>
            </a:r>
            <a:r>
              <a:rPr lang="zh-CN" altLang="en-US" dirty="0" smtClean="0"/>
              <a:t>参数例题</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1520" y="1600200"/>
                <a:ext cx="8568952" cy="4525963"/>
              </a:xfrm>
            </p:spPr>
            <p:txBody>
              <a:bodyPr/>
              <a:lstStyle/>
              <a:p>
                <a:pPr>
                  <a:defRPr/>
                </a:pPr>
                <a:r>
                  <a:rPr lang="zh-CN" altLang="en-US" sz="2400" dirty="0" smtClean="0"/>
                  <a:t>例</a:t>
                </a:r>
                <a:r>
                  <a:rPr lang="en-US" altLang="zh-CN" sz="2400" dirty="0" smtClean="0"/>
                  <a:t>3. </a:t>
                </a:r>
                <a:r>
                  <a:rPr lang="zh-CN" altLang="zh-CN" sz="2400" dirty="0" smtClean="0">
                    <a:effectLst/>
                  </a:rPr>
                  <a:t>求</a:t>
                </a:r>
                <a:r>
                  <a:rPr lang="zh-CN" altLang="en-US" sz="2400" dirty="0" smtClean="0">
                    <a:effectLst/>
                  </a:rPr>
                  <a:t>下</a:t>
                </a:r>
                <a:r>
                  <a:rPr lang="zh-CN" altLang="zh-CN" sz="2400" dirty="0" smtClean="0">
                    <a:effectLst/>
                  </a:rPr>
                  <a:t>图</a:t>
                </a:r>
                <a:r>
                  <a:rPr lang="zh-CN" altLang="en-US" sz="2400" dirty="0" smtClean="0">
                    <a:effectLst/>
                  </a:rPr>
                  <a:t>给出的</a:t>
                </a:r>
                <a:r>
                  <a:rPr lang="en-US" altLang="zh-CN" sz="2400" dirty="0" smtClean="0">
                    <a:effectLst/>
                  </a:rPr>
                  <a:t>3dB</a:t>
                </a:r>
                <a:r>
                  <a:rPr lang="zh-CN" altLang="en-US" sz="2400" dirty="0" smtClean="0">
                    <a:effectLst/>
                  </a:rPr>
                  <a:t>衰减器电路的</a:t>
                </a:r>
                <a:r>
                  <a:rPr lang="en-US" altLang="zh-CN" sz="2400" dirty="0" smtClean="0">
                    <a:effectLst/>
                  </a:rPr>
                  <a:t>S</a:t>
                </a:r>
                <a:r>
                  <a:rPr lang="zh-CN" altLang="en-US" sz="2400" dirty="0" smtClean="0">
                    <a:effectLst/>
                  </a:rPr>
                  <a:t>参数</a:t>
                </a:r>
                <a:r>
                  <a:rPr lang="zh-CN" altLang="zh-CN" sz="2400" dirty="0" smtClean="0">
                    <a:effectLst/>
                  </a:rPr>
                  <a:t>。</a:t>
                </a:r>
                <a:endParaRPr lang="zh-CN" altLang="zh-CN" sz="2400" dirty="0">
                  <a:effectLst/>
                </a:endParaRPr>
              </a:p>
              <a:p>
                <a:pPr marL="0" indent="0">
                  <a:buNone/>
                  <a:defRPr/>
                </a:pPr>
                <a:r>
                  <a:rPr lang="en-US" altLang="zh-CN" sz="2400" dirty="0" smtClean="0"/>
                  <a:t> </a:t>
                </a:r>
                <a:r>
                  <a:rPr lang="zh-CN" altLang="en-US" sz="2000" dirty="0" smtClean="0"/>
                  <a:t>当端口</a:t>
                </a:r>
                <a:r>
                  <a:rPr lang="en-US" altLang="zh-CN" sz="2000" dirty="0" smtClean="0"/>
                  <a:t>2</a:t>
                </a:r>
                <a:r>
                  <a:rPr lang="zh-CN" altLang="en-US" sz="2000" dirty="0" smtClean="0"/>
                  <a:t>接匹配负载（</a:t>
                </a:r>
                <a14:m>
                  <m:oMath xmlns:m="http://schemas.openxmlformats.org/officeDocument/2006/math">
                    <m:sSub>
                      <m:sSubPr>
                        <m:ctrlPr>
                          <a:rPr lang="en-US" altLang="zh-CN" sz="2000" i="1" dirty="0" smtClean="0">
                            <a:latin typeface="Cambria Math" panose="02040503050406030204" pitchFamily="18" charset="0"/>
                          </a:rPr>
                        </m:ctrlPr>
                      </m:sSubPr>
                      <m:e>
                        <m:r>
                          <m:rPr>
                            <m:sty m:val="p"/>
                          </m:rPr>
                          <a:rPr lang="en-US" altLang="zh-CN" sz="2000" dirty="0">
                            <a:latin typeface="Cambria Math" panose="02040503050406030204" pitchFamily="18" charset="0"/>
                          </a:rPr>
                          <m:t>Z</m:t>
                        </m:r>
                      </m:e>
                      <m:sub>
                        <m:r>
                          <a:rPr lang="en-US" altLang="zh-CN" sz="2000" b="0" i="1" dirty="0" smtClean="0">
                            <a:latin typeface="Cambria Math" panose="02040503050406030204" pitchFamily="18" charset="0"/>
                          </a:rPr>
                          <m:t>0</m:t>
                        </m:r>
                      </m:sub>
                    </m:sSub>
                    <m:r>
                      <a:rPr lang="en-US" altLang="zh-CN" sz="2000" b="0" i="1" dirty="0" smtClean="0">
                        <a:latin typeface="Cambria Math" panose="02040503050406030204" pitchFamily="18" charset="0"/>
                      </a:rPr>
                      <m:t>=50</m:t>
                    </m:r>
                    <m:r>
                      <m:rPr>
                        <m:nor/>
                      </m:rPr>
                      <a:rPr lang="en-US" altLang="zh-CN" sz="2000">
                        <a:effectLst/>
                      </a:rPr>
                      <m:t>Ω</m:t>
                    </m:r>
                  </m:oMath>
                </a14:m>
                <a:r>
                  <a:rPr lang="zh-CN" altLang="en-US" sz="2000" dirty="0" smtClean="0"/>
                  <a:t>）时</a:t>
                </a:r>
                <a:endParaRPr lang="en-US" altLang="zh-CN" sz="2000" dirty="0" smtClean="0"/>
              </a:p>
              <a:p>
                <a:pPr marL="0" indent="0">
                  <a:buNone/>
                  <a:defRPr/>
                </a:pPr>
                <a:r>
                  <a:rPr lang="en-US" altLang="zh-CN" sz="2000" dirty="0" smtClean="0"/>
                  <a:t>S</a:t>
                </a:r>
                <a:r>
                  <a:rPr lang="en-US" altLang="zh-CN" sz="2000" baseline="-25000" dirty="0" smtClean="0"/>
                  <a:t>11</a:t>
                </a:r>
                <a:r>
                  <a:rPr lang="zh-CN" altLang="en-US" sz="2000" dirty="0" smtClean="0"/>
                  <a:t>作为从端口</a:t>
                </a:r>
                <a:r>
                  <a:rPr lang="en-US" altLang="zh-CN" sz="2000" dirty="0" smtClean="0"/>
                  <a:t>1</a:t>
                </a:r>
                <a:r>
                  <a:rPr lang="zh-CN" altLang="en-US" sz="2000" dirty="0" smtClean="0"/>
                  <a:t>看过去的反射系数：</a:t>
                </a:r>
                <a:endParaRPr lang="en-US" altLang="zh-CN" sz="2000" dirty="0" smtClean="0"/>
              </a:p>
              <a:p>
                <a:pPr marL="0" indent="0">
                  <a:buNone/>
                  <a:defRPr/>
                </a:pPr>
                <a:endParaRPr lang="en-US" altLang="zh-CN" sz="2000" dirty="0"/>
              </a:p>
              <a:p>
                <a:pPr marL="0" indent="0">
                  <a:buNone/>
                  <a:defRPr/>
                </a:pPr>
                <a:endParaRPr lang="en-US" altLang="zh-CN" sz="2000" dirty="0" smtClean="0"/>
              </a:p>
              <a:p>
                <a:pPr marL="0" indent="0">
                  <a:buNone/>
                  <a:defRPr/>
                </a:pPr>
                <a:endParaRPr lang="en-US" altLang="zh-CN" sz="2000" dirty="0"/>
              </a:p>
              <a:p>
                <a:pPr marL="0" indent="0">
                  <a:buNone/>
                  <a:defRPr/>
                </a:pPr>
                <a:endParaRPr lang="en-US" altLang="zh-CN" sz="2000" dirty="0" smtClean="0"/>
              </a:p>
              <a:p>
                <a:pPr marL="0" indent="0">
                  <a:buNone/>
                  <a:defRPr/>
                </a:pPr>
                <a:r>
                  <a:rPr lang="zh-CN" altLang="en-US" sz="2000" dirty="0" smtClean="0"/>
                  <a:t>所以有</a:t>
                </a:r>
                <a:r>
                  <a:rPr lang="en-US" altLang="zh-CN" sz="2000" dirty="0" smtClean="0"/>
                  <a:t>S</a:t>
                </a:r>
                <a:r>
                  <a:rPr lang="en-US" altLang="zh-CN" sz="2000" baseline="-25000" dirty="0" smtClean="0"/>
                  <a:t>11</a:t>
                </a:r>
                <a:r>
                  <a:rPr lang="en-US" altLang="zh-CN" sz="2000" dirty="0" smtClean="0"/>
                  <a:t>=0</a:t>
                </a:r>
                <a:r>
                  <a:rPr lang="zh-CN" altLang="en-US" sz="2000" dirty="0" smtClean="0"/>
                  <a:t>，按电路对称性有</a:t>
                </a:r>
                <a:r>
                  <a:rPr lang="en-US" altLang="zh-CN" sz="2000" dirty="0" smtClean="0"/>
                  <a:t>S</a:t>
                </a:r>
                <a:r>
                  <a:rPr lang="en-US" altLang="zh-CN" sz="2000" baseline="-25000" dirty="0" smtClean="0"/>
                  <a:t>22</a:t>
                </a:r>
                <a:r>
                  <a:rPr lang="en-US" altLang="zh-CN" sz="2000" dirty="0" smtClean="0"/>
                  <a:t>=0</a:t>
                </a:r>
              </a:p>
              <a:p>
                <a:pPr marL="0" indent="0">
                  <a:buNone/>
                  <a:defRPr/>
                </a:pPr>
                <a:r>
                  <a:rPr lang="zh-CN" altLang="en-US" sz="2000" dirty="0" smtClean="0"/>
                  <a:t>因此当端口</a:t>
                </a:r>
                <a:r>
                  <a:rPr lang="en-US" altLang="zh-CN" sz="2000" dirty="0" smtClean="0"/>
                  <a:t>2</a:t>
                </a:r>
                <a:r>
                  <a:rPr lang="zh-CN" altLang="en-US" sz="2000" dirty="0" smtClean="0"/>
                  <a:t>接有</a:t>
                </a:r>
                <a14:m>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Z</m:t>
                        </m:r>
                      </m:e>
                      <m:sub>
                        <m:r>
                          <a:rPr lang="en-US" altLang="zh-CN" sz="2000" i="1" dirty="0">
                            <a:latin typeface="Cambria Math" panose="02040503050406030204" pitchFamily="18" charset="0"/>
                          </a:rPr>
                          <m:t>0</m:t>
                        </m:r>
                      </m:sub>
                    </m:sSub>
                    <m:r>
                      <a:rPr lang="en-US" altLang="zh-CN" sz="2000" i="1" dirty="0">
                        <a:latin typeface="Cambria Math" panose="02040503050406030204" pitchFamily="18" charset="0"/>
                      </a:rPr>
                      <m:t>=50</m:t>
                    </m:r>
                    <m:r>
                      <m:rPr>
                        <m:nor/>
                      </m:rPr>
                      <a:rPr lang="en-US" altLang="zh-CN" sz="2000">
                        <a:effectLst/>
                      </a:rPr>
                      <m:t>Ω</m:t>
                    </m:r>
                  </m:oMath>
                </a14:m>
                <a:r>
                  <a:rPr lang="zh-CN" altLang="en-US" sz="2000" dirty="0" smtClean="0"/>
                  <a:t>时，</a:t>
                </a:r>
                <a:r>
                  <a:rPr lang="en-US" altLang="zh-CN" sz="2000" dirty="0" smtClean="0"/>
                  <a:t>b</a:t>
                </a:r>
                <a:r>
                  <a:rPr lang="en-US" altLang="zh-CN" sz="2000" baseline="-25000" dirty="0"/>
                  <a:t>1</a:t>
                </a:r>
                <a:r>
                  <a:rPr lang="en-US" altLang="zh-CN" sz="2000" dirty="0" smtClean="0"/>
                  <a:t>=0</a:t>
                </a:r>
                <a:r>
                  <a:rPr lang="zh-CN" altLang="en-US" sz="2000" dirty="0" smtClean="0"/>
                  <a:t>，</a:t>
                </a:r>
                <a:r>
                  <a:rPr lang="en-US" altLang="zh-CN" sz="2000" dirty="0" smtClean="0"/>
                  <a:t>a</a:t>
                </a:r>
                <a:r>
                  <a:rPr lang="en-US" altLang="zh-CN" sz="2000" baseline="-25000" dirty="0" smtClean="0"/>
                  <a:t>2</a:t>
                </a:r>
                <a:r>
                  <a:rPr lang="en-US" altLang="zh-CN" sz="2000" dirty="0" smtClean="0"/>
                  <a:t>=0</a:t>
                </a:r>
              </a:p>
              <a:p>
                <a:pPr marL="0" indent="0">
                  <a:buNone/>
                  <a:defRPr/>
                </a:pPr>
                <a:endParaRPr lang="en-US" altLang="zh-CN" sz="2000" dirty="0"/>
              </a:p>
              <a:p>
                <a:pPr marL="0" indent="0">
                  <a:buNone/>
                  <a:defRPr/>
                </a:pPr>
                <a:endParaRPr lang="en-US" altLang="zh-CN" sz="2000" dirty="0" smtClean="0"/>
              </a:p>
              <a:p>
                <a:pPr marL="0" indent="0">
                  <a:buNone/>
                  <a:defRPr/>
                </a:pPr>
                <a:r>
                  <a:rPr lang="zh-CN" altLang="en-US" sz="2000" dirty="0" smtClean="0"/>
                  <a:t>其中                                                                 ，是负载端与</a:t>
                </a:r>
                <a:r>
                  <a:rPr lang="en-US" altLang="zh-CN" sz="2000" dirty="0" smtClean="0"/>
                  <a:t>141.8</a:t>
                </a:r>
                <a14:m>
                  <m:oMath xmlns:m="http://schemas.openxmlformats.org/officeDocument/2006/math">
                    <m:r>
                      <m:rPr>
                        <m:nor/>
                      </m:rPr>
                      <a:rPr lang="en-US" altLang="zh-CN" sz="2000">
                        <a:effectLst/>
                      </a:rPr>
                      <m:t>Ω</m:t>
                    </m:r>
                  </m:oMath>
                </a14:m>
                <a:r>
                  <a:rPr lang="zh-CN" altLang="en-US" sz="2000" dirty="0" smtClean="0"/>
                  <a:t>的并联电阻</a:t>
                </a:r>
                <a:endParaRPr lang="en-US" altLang="zh-CN" sz="2000" dirty="0" smtClean="0"/>
              </a:p>
              <a:p>
                <a:pPr marL="0" indent="0">
                  <a:buNone/>
                  <a:defRPr/>
                </a:pPr>
                <a:r>
                  <a:rPr lang="zh-CN" altLang="en-US" sz="2000" dirty="0" smtClean="0"/>
                  <a:t>因此就有</a:t>
                </a:r>
                <a:r>
                  <a:rPr lang="en-US" altLang="zh-CN" sz="2000" dirty="0" smtClean="0"/>
                  <a:t>S</a:t>
                </a:r>
                <a:r>
                  <a:rPr lang="en-US" altLang="zh-CN" sz="2000" baseline="-25000" dirty="0" smtClean="0"/>
                  <a:t>12</a:t>
                </a:r>
                <a:r>
                  <a:rPr lang="en-US" altLang="zh-CN" sz="2000" dirty="0" smtClean="0"/>
                  <a:t>=S</a:t>
                </a:r>
                <a:r>
                  <a:rPr lang="en-US" altLang="zh-CN" sz="2000" baseline="-25000" dirty="0"/>
                  <a:t>21</a:t>
                </a:r>
                <a:r>
                  <a:rPr lang="en-US" altLang="zh-CN" sz="2000" dirty="0" smtClean="0"/>
                  <a:t>=0.707</a:t>
                </a:r>
                <a:endParaRPr lang="zh-CN" altLang="en-US" sz="20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1520" y="1600200"/>
                <a:ext cx="8568952" cy="4525963"/>
              </a:xfrm>
              <a:blipFill rotWithShape="0">
                <a:blip r:embed="rId3"/>
                <a:stretch>
                  <a:fillRect l="-782" t="-1887" b="-1186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4716016" y="2132856"/>
            <a:ext cx="4370115" cy="1253892"/>
          </a:xfrm>
          <a:prstGeom prst="rect">
            <a:avLst/>
          </a:prstGeom>
          <a:solidFill>
            <a:schemeClr val="tx1"/>
          </a:solidFill>
        </p:spPr>
      </p:pic>
      <p:graphicFrame>
        <p:nvGraphicFramePr>
          <p:cNvPr id="8" name="对象 7"/>
          <p:cNvGraphicFramePr>
            <a:graphicFrameLocks noChangeAspect="1"/>
          </p:cNvGraphicFramePr>
          <p:nvPr>
            <p:extLst>
              <p:ext uri="{D42A27DB-BD31-4B8C-83A1-F6EECF244321}">
                <p14:modId xmlns:p14="http://schemas.microsoft.com/office/powerpoint/2010/main" val="978221368"/>
              </p:ext>
            </p:extLst>
          </p:nvPr>
        </p:nvGraphicFramePr>
        <p:xfrm>
          <a:off x="477487" y="2852936"/>
          <a:ext cx="3751996" cy="720080"/>
        </p:xfrm>
        <a:graphic>
          <a:graphicData uri="http://schemas.openxmlformats.org/presentationml/2006/ole">
            <mc:AlternateContent xmlns:mc="http://schemas.openxmlformats.org/markup-compatibility/2006">
              <mc:Choice xmlns:v="urn:schemas-microsoft-com:vml" Requires="v">
                <p:oleObj spid="_x0000_s47138" name="Equation" r:id="rId5" imgW="2514600" imgH="482400" progId="Equation.DSMT4">
                  <p:embed/>
                </p:oleObj>
              </mc:Choice>
              <mc:Fallback>
                <p:oleObj name="Equation" r:id="rId5" imgW="2514600" imgH="482400" progId="Equation.DSMT4">
                  <p:embed/>
                  <p:pic>
                    <p:nvPicPr>
                      <p:cNvPr id="0" name=""/>
                      <p:cNvPicPr/>
                      <p:nvPr/>
                    </p:nvPicPr>
                    <p:blipFill>
                      <a:blip r:embed="rId6"/>
                      <a:stretch>
                        <a:fillRect/>
                      </a:stretch>
                    </p:blipFill>
                    <p:spPr>
                      <a:xfrm>
                        <a:off x="477487" y="2852936"/>
                        <a:ext cx="3751996" cy="72008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659822280"/>
              </p:ext>
            </p:extLst>
          </p:nvPr>
        </p:nvGraphicFramePr>
        <p:xfrm>
          <a:off x="485775" y="3554413"/>
          <a:ext cx="3694113" cy="757237"/>
        </p:xfrm>
        <a:graphic>
          <a:graphicData uri="http://schemas.openxmlformats.org/presentationml/2006/ole">
            <mc:AlternateContent xmlns:mc="http://schemas.openxmlformats.org/markup-compatibility/2006">
              <mc:Choice xmlns:v="urn:schemas-microsoft-com:vml" Requires="v">
                <p:oleObj spid="_x0000_s47139" name="Equation" r:id="rId7" imgW="2476440" imgH="507960" progId="Equation.DSMT4">
                  <p:embed/>
                </p:oleObj>
              </mc:Choice>
              <mc:Fallback>
                <p:oleObj name="Equation" r:id="rId7" imgW="2476440" imgH="507960" progId="Equation.DSMT4">
                  <p:embed/>
                  <p:pic>
                    <p:nvPicPr>
                      <p:cNvPr id="0" name=""/>
                      <p:cNvPicPr/>
                      <p:nvPr/>
                    </p:nvPicPr>
                    <p:blipFill>
                      <a:blip r:embed="rId8"/>
                      <a:stretch>
                        <a:fillRect/>
                      </a:stretch>
                    </p:blipFill>
                    <p:spPr>
                      <a:xfrm>
                        <a:off x="485775" y="3554413"/>
                        <a:ext cx="3694113" cy="75723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749055588"/>
              </p:ext>
            </p:extLst>
          </p:nvPr>
        </p:nvGraphicFramePr>
        <p:xfrm>
          <a:off x="185738" y="5065713"/>
          <a:ext cx="4394200" cy="682625"/>
        </p:xfrm>
        <a:graphic>
          <a:graphicData uri="http://schemas.openxmlformats.org/presentationml/2006/ole">
            <mc:AlternateContent xmlns:mc="http://schemas.openxmlformats.org/markup-compatibility/2006">
              <mc:Choice xmlns:v="urn:schemas-microsoft-com:vml" Requires="v">
                <p:oleObj spid="_x0000_s47140" name="Equation" r:id="rId9" imgW="2946240" imgH="457200" progId="Equation.DSMT4">
                  <p:embed/>
                </p:oleObj>
              </mc:Choice>
              <mc:Fallback>
                <p:oleObj name="Equation" r:id="rId9" imgW="2946240" imgH="457200" progId="Equation.DSMT4">
                  <p:embed/>
                  <p:pic>
                    <p:nvPicPr>
                      <p:cNvPr id="0" name=""/>
                      <p:cNvPicPr/>
                      <p:nvPr/>
                    </p:nvPicPr>
                    <p:blipFill>
                      <a:blip r:embed="rId10"/>
                      <a:stretch>
                        <a:fillRect/>
                      </a:stretch>
                    </p:blipFill>
                    <p:spPr>
                      <a:xfrm>
                        <a:off x="185738" y="5065713"/>
                        <a:ext cx="4394200" cy="6826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69098717"/>
              </p:ext>
            </p:extLst>
          </p:nvPr>
        </p:nvGraphicFramePr>
        <p:xfrm>
          <a:off x="899592" y="5748338"/>
          <a:ext cx="4052888" cy="417512"/>
        </p:xfrm>
        <a:graphic>
          <a:graphicData uri="http://schemas.openxmlformats.org/presentationml/2006/ole">
            <mc:AlternateContent xmlns:mc="http://schemas.openxmlformats.org/markup-compatibility/2006">
              <mc:Choice xmlns:v="urn:schemas-microsoft-com:vml" Requires="v">
                <p:oleObj spid="_x0000_s47141" name="Equation" r:id="rId11" imgW="2717640" imgH="279360" progId="Equation.DSMT4">
                  <p:embed/>
                </p:oleObj>
              </mc:Choice>
              <mc:Fallback>
                <p:oleObj name="Equation" r:id="rId11" imgW="2717640" imgH="279360" progId="Equation.DSMT4">
                  <p:embed/>
                  <p:pic>
                    <p:nvPicPr>
                      <p:cNvPr id="0" name=""/>
                      <p:cNvPicPr/>
                      <p:nvPr/>
                    </p:nvPicPr>
                    <p:blipFill>
                      <a:blip r:embed="rId12"/>
                      <a:stretch>
                        <a:fillRect/>
                      </a:stretch>
                    </p:blipFill>
                    <p:spPr>
                      <a:xfrm>
                        <a:off x="899592" y="5748338"/>
                        <a:ext cx="4052888" cy="417512"/>
                      </a:xfrm>
                      <a:prstGeom prst="rect">
                        <a:avLst/>
                      </a:prstGeom>
                    </p:spPr>
                  </p:pic>
                </p:oleObj>
              </mc:Fallback>
            </mc:AlternateContent>
          </a:graphicData>
        </a:graphic>
      </p:graphicFrame>
    </p:spTree>
    <p:extLst>
      <p:ext uri="{BB962C8B-B14F-4D97-AF65-F5344CB8AC3E}">
        <p14:creationId xmlns:p14="http://schemas.microsoft.com/office/powerpoint/2010/main" val="22650555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a:t>
            </a:r>
            <a:r>
              <a:rPr lang="zh-CN" altLang="en-US" dirty="0" smtClean="0"/>
              <a:t>参数例题</a:t>
            </a:r>
            <a:endParaRPr lang="zh-CN" altLang="en-US" dirty="0"/>
          </a:p>
        </p:txBody>
      </p:sp>
      <p:sp>
        <p:nvSpPr>
          <p:cNvPr id="3" name="内容占位符 2"/>
          <p:cNvSpPr>
            <a:spLocks noGrp="1"/>
          </p:cNvSpPr>
          <p:nvPr>
            <p:ph idx="1"/>
          </p:nvPr>
        </p:nvSpPr>
        <p:spPr>
          <a:xfrm>
            <a:off x="457200" y="1600200"/>
            <a:ext cx="8362950" cy="4525963"/>
          </a:xfrm>
        </p:spPr>
        <p:txBody>
          <a:bodyPr/>
          <a:lstStyle/>
          <a:p>
            <a:pPr>
              <a:defRPr/>
            </a:pPr>
            <a:r>
              <a:rPr lang="zh-CN" altLang="en-US" sz="2400" dirty="0" smtClean="0"/>
              <a:t>例</a:t>
            </a:r>
            <a:r>
              <a:rPr lang="en-US" altLang="zh-CN" sz="2400" dirty="0" smtClean="0"/>
              <a:t>4. </a:t>
            </a:r>
            <a:r>
              <a:rPr lang="zh-CN" altLang="zh-CN" sz="2400" dirty="0" smtClean="0">
                <a:effectLst/>
              </a:rPr>
              <a:t>已知</a:t>
            </a:r>
            <a:r>
              <a:rPr lang="zh-CN" altLang="zh-CN" sz="2400" dirty="0">
                <a:effectLst/>
              </a:rPr>
              <a:t>一个三臂环形器的散射矩阵为</a:t>
            </a:r>
            <a:r>
              <a:rPr lang="zh-CN" altLang="zh-CN" sz="2400" dirty="0" smtClean="0">
                <a:effectLst/>
              </a:rPr>
              <a:t>：</a:t>
            </a:r>
            <a:endParaRPr lang="en-US" altLang="zh-CN" sz="2400" dirty="0" smtClean="0">
              <a:effectLst/>
            </a:endParaRPr>
          </a:p>
          <a:p>
            <a:pPr marL="0" indent="0">
              <a:buFont typeface="Wingdings" panose="05000000000000000000" pitchFamily="2" charset="2"/>
              <a:buNone/>
              <a:defRPr/>
            </a:pPr>
            <a:r>
              <a:rPr lang="zh-CN" altLang="en-US" sz="2400" dirty="0" smtClean="0">
                <a:effectLst/>
              </a:rPr>
              <a:t>当</a:t>
            </a:r>
            <a:r>
              <a:rPr lang="en-US" altLang="zh-CN" sz="2400" dirty="0" smtClean="0">
                <a:effectLst/>
              </a:rPr>
              <a:t>2</a:t>
            </a:r>
            <a:r>
              <a:rPr lang="zh-CN" altLang="en-US" sz="2400" dirty="0" smtClean="0">
                <a:effectLst/>
              </a:rPr>
              <a:t>、</a:t>
            </a:r>
            <a:r>
              <a:rPr lang="en-US" altLang="zh-CN" sz="2400" dirty="0" smtClean="0">
                <a:effectLst/>
              </a:rPr>
              <a:t>3</a:t>
            </a:r>
            <a:r>
              <a:rPr lang="zh-CN" altLang="en-US" sz="2400" dirty="0" smtClean="0">
                <a:effectLst/>
              </a:rPr>
              <a:t>端口均接反射系数为</a:t>
            </a:r>
            <a:r>
              <a:rPr lang="el-GR" altLang="zh-CN" sz="2400" dirty="0" smtClean="0">
                <a:effectLst/>
              </a:rPr>
              <a:t>Γ</a:t>
            </a:r>
            <a:r>
              <a:rPr lang="zh-CN" altLang="en-US" sz="2400" dirty="0" smtClean="0">
                <a:effectLst/>
              </a:rPr>
              <a:t>的负载时，求</a:t>
            </a:r>
            <a:r>
              <a:rPr lang="en-US" altLang="zh-CN" sz="2400" dirty="0" smtClean="0">
                <a:effectLst/>
              </a:rPr>
              <a:t>1</a:t>
            </a:r>
            <a:r>
              <a:rPr lang="zh-CN" altLang="en-US" sz="2400" dirty="0" smtClean="0">
                <a:effectLst/>
              </a:rPr>
              <a:t>端口的反射系数。</a:t>
            </a:r>
            <a:endParaRPr lang="zh-CN" altLang="en-US" sz="2400" dirty="0"/>
          </a:p>
        </p:txBody>
      </p:sp>
      <p:sp>
        <p:nvSpPr>
          <p:cNvPr id="22532" name="Rectangle 2"/>
          <p:cNvSpPr>
            <a:spLocks noChangeArrowheads="1"/>
          </p:cNvSpPr>
          <p:nvPr/>
        </p:nvSpPr>
        <p:spPr bwMode="auto">
          <a:xfrm>
            <a:off x="250825" y="45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endParaRPr lang="zh-CN" altLang="en-US"/>
          </a:p>
        </p:txBody>
      </p:sp>
      <p:pic>
        <p:nvPicPr>
          <p:cNvPr id="2253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2213" y="274638"/>
            <a:ext cx="27686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708275"/>
            <a:ext cx="870585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smtClean="0"/>
              <a:t>S</a:t>
            </a:r>
            <a:r>
              <a:rPr lang="zh-CN" altLang="en-US" dirty="0" smtClean="0"/>
              <a:t>参数例题</a:t>
            </a:r>
            <a:endParaRPr lang="zh-CN" altLang="en-US" dirty="0"/>
          </a:p>
        </p:txBody>
      </p:sp>
      <p:sp>
        <p:nvSpPr>
          <p:cNvPr id="3" name="内容占位符 2"/>
          <p:cNvSpPr>
            <a:spLocks noGrp="1"/>
          </p:cNvSpPr>
          <p:nvPr>
            <p:ph idx="1"/>
          </p:nvPr>
        </p:nvSpPr>
        <p:spPr>
          <a:xfrm>
            <a:off x="457200" y="1600200"/>
            <a:ext cx="8362950" cy="4525963"/>
          </a:xfrm>
        </p:spPr>
        <p:txBody>
          <a:bodyPr/>
          <a:lstStyle/>
          <a:p>
            <a:pPr>
              <a:defRPr/>
            </a:pPr>
            <a:r>
              <a:rPr lang="zh-CN" altLang="en-US" sz="2400" dirty="0" smtClean="0"/>
              <a:t>例</a:t>
            </a:r>
            <a:r>
              <a:rPr lang="en-US" altLang="zh-CN" sz="2400" dirty="0" smtClean="0"/>
              <a:t>3.</a:t>
            </a:r>
            <a:r>
              <a:rPr lang="zh-CN" altLang="zh-CN" sz="2400" dirty="0">
                <a:effectLst/>
              </a:rPr>
              <a:t>考虑有各自散射参数矩阵</a:t>
            </a:r>
            <a:r>
              <a:rPr lang="en-US" altLang="zh-CN" sz="2400" dirty="0">
                <a:effectLst/>
              </a:rPr>
              <a:t>S</a:t>
            </a:r>
            <a:r>
              <a:rPr lang="en-US" altLang="zh-CN" sz="2400" baseline="30000" dirty="0">
                <a:effectLst/>
              </a:rPr>
              <a:t>A</a:t>
            </a:r>
            <a:r>
              <a:rPr lang="zh-CN" altLang="zh-CN" sz="2400" dirty="0">
                <a:effectLst/>
              </a:rPr>
              <a:t>和</a:t>
            </a:r>
            <a:r>
              <a:rPr lang="en-US" altLang="zh-CN" sz="2400" dirty="0">
                <a:effectLst/>
              </a:rPr>
              <a:t>S</a:t>
            </a:r>
            <a:r>
              <a:rPr lang="en-US" altLang="zh-CN" sz="2400" baseline="30000" dirty="0">
                <a:effectLst/>
              </a:rPr>
              <a:t>B</a:t>
            </a:r>
            <a:r>
              <a:rPr lang="zh-CN" altLang="zh-CN" sz="2400" dirty="0">
                <a:effectLst/>
              </a:rPr>
              <a:t>的两个二端口网络</a:t>
            </a:r>
            <a:r>
              <a:rPr lang="zh-CN" altLang="zh-CN" sz="2400" dirty="0" smtClean="0">
                <a:effectLst/>
              </a:rPr>
              <a:t>。</a:t>
            </a:r>
            <a:r>
              <a:rPr lang="zh-CN" altLang="en-US" sz="2400" dirty="0">
                <a:effectLst/>
              </a:rPr>
              <a:t>求</a:t>
            </a:r>
            <a:r>
              <a:rPr lang="zh-CN" altLang="zh-CN" sz="2400" dirty="0" smtClean="0">
                <a:effectLst/>
              </a:rPr>
              <a:t>这</a:t>
            </a:r>
            <a:r>
              <a:rPr lang="zh-CN" altLang="zh-CN" sz="2400" dirty="0">
                <a:effectLst/>
              </a:rPr>
              <a:t>两个网络级联的总</a:t>
            </a:r>
            <a:r>
              <a:rPr lang="en-US" altLang="zh-CN" sz="2400" dirty="0" smtClean="0">
                <a:effectLst/>
              </a:rPr>
              <a:t>S</a:t>
            </a:r>
            <a:r>
              <a:rPr lang="en-US" altLang="zh-CN" sz="2400" baseline="-25000" dirty="0" smtClean="0">
                <a:effectLst/>
              </a:rPr>
              <a:t>12</a:t>
            </a:r>
            <a:r>
              <a:rPr lang="zh-CN" altLang="zh-CN" sz="2400" dirty="0" smtClean="0">
                <a:effectLst/>
              </a:rPr>
              <a:t>参数</a:t>
            </a:r>
            <a:endParaRPr lang="zh-CN" altLang="en-US" sz="2400" dirty="0"/>
          </a:p>
        </p:txBody>
      </p:sp>
      <p:sp>
        <p:nvSpPr>
          <p:cNvPr id="23556" name="Rectangle 2"/>
          <p:cNvSpPr>
            <a:spLocks noChangeArrowheads="1"/>
          </p:cNvSpPr>
          <p:nvPr/>
        </p:nvSpPr>
        <p:spPr bwMode="auto">
          <a:xfrm>
            <a:off x="250825" y="450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Garamond" panose="02020404030301010803" pitchFamily="18" charset="0"/>
                <a:ea typeface="宋体" panose="02010600030101010101" pitchFamily="2" charset="-122"/>
              </a:defRPr>
            </a:lvl1pPr>
            <a:lvl2pPr marL="742950" indent="-285750">
              <a:defRPr>
                <a:solidFill>
                  <a:schemeClr val="tx1"/>
                </a:solidFill>
                <a:latin typeface="Garamond" panose="02020404030301010803" pitchFamily="18" charset="0"/>
                <a:ea typeface="宋体" panose="02010600030101010101" pitchFamily="2" charset="-122"/>
              </a:defRPr>
            </a:lvl2pPr>
            <a:lvl3pPr marL="1143000" indent="-228600">
              <a:defRPr>
                <a:solidFill>
                  <a:schemeClr val="tx1"/>
                </a:solidFill>
                <a:latin typeface="Garamond" panose="02020404030301010803" pitchFamily="18" charset="0"/>
                <a:ea typeface="宋体" panose="02010600030101010101" pitchFamily="2" charset="-122"/>
              </a:defRPr>
            </a:lvl3pPr>
            <a:lvl4pPr marL="1600200" indent="-228600">
              <a:defRPr>
                <a:solidFill>
                  <a:schemeClr val="tx1"/>
                </a:solidFill>
                <a:latin typeface="Garamond" panose="02020404030301010803" pitchFamily="18" charset="0"/>
                <a:ea typeface="宋体" panose="02010600030101010101" pitchFamily="2" charset="-122"/>
              </a:defRPr>
            </a:lvl4pPr>
            <a:lvl5pPr marL="2057400" indent="-228600">
              <a:defRPr>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Garamond" panose="02020404030301010803" pitchFamily="18" charset="0"/>
                <a:ea typeface="宋体" panose="02010600030101010101" pitchFamily="2" charset="-122"/>
              </a:defRPr>
            </a:lvl9pPr>
          </a:lstStyle>
          <a:p>
            <a:endParaRPr lang="zh-CN" altLang="en-US"/>
          </a:p>
        </p:txBody>
      </p:sp>
      <p:pic>
        <p:nvPicPr>
          <p:cNvPr id="25" name="图片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56925"/>
            <a:ext cx="5133975" cy="1219200"/>
          </a:xfrm>
          <a:prstGeom prst="rect">
            <a:avLst/>
          </a:prstGeom>
        </p:spPr>
      </p:pic>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420888"/>
            <a:ext cx="8093790" cy="1373570"/>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351" y="3793660"/>
            <a:ext cx="6300192" cy="3064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t>传输线问题的矩阵解</a:t>
            </a:r>
            <a:endParaRPr lang="zh-CN" altLang="en-US" dirty="0"/>
          </a:p>
        </p:txBody>
      </p:sp>
      <p:sp>
        <p:nvSpPr>
          <p:cNvPr id="3" name="内容占位符 2"/>
          <p:cNvSpPr>
            <a:spLocks noGrp="1"/>
          </p:cNvSpPr>
          <p:nvPr>
            <p:ph idx="1"/>
          </p:nvPr>
        </p:nvSpPr>
        <p:spPr/>
        <p:txBody>
          <a:bodyPr/>
          <a:lstStyle/>
          <a:p>
            <a:pPr>
              <a:defRPr/>
            </a:pPr>
            <a:r>
              <a:rPr lang="zh-CN" altLang="en-US" sz="2800" dirty="0" smtClean="0"/>
              <a:t>今天，我们将从更高的位置来看待传输线问题</a:t>
            </a:r>
            <a:endParaRPr lang="en-US" altLang="zh-CN" sz="2800" dirty="0" smtClean="0"/>
          </a:p>
          <a:p>
            <a:pPr>
              <a:defRPr/>
            </a:pPr>
            <a:r>
              <a:rPr lang="zh-CN" altLang="en-US" sz="2800" dirty="0" smtClean="0"/>
              <a:t>重要启示：传输线的各种应用都可以归结为一段长度为</a:t>
            </a:r>
            <a:r>
              <a:rPr lang="en-US" altLang="zh-CN" sz="2800" i="1" dirty="0" smtClean="0">
                <a:latin typeface="Times New Roman" pitchFamily="18" charset="0"/>
                <a:cs typeface="Times New Roman" pitchFamily="18" charset="0"/>
              </a:rPr>
              <a:t>l</a:t>
            </a:r>
            <a:r>
              <a:rPr lang="zh-CN" altLang="en-US" sz="2800" dirty="0" smtClean="0"/>
              <a:t>的传输</a:t>
            </a:r>
            <a:r>
              <a:rPr lang="zh-CN" altLang="en-US" sz="2800" dirty="0" smtClean="0"/>
              <a:t>线段</a:t>
            </a:r>
            <a:endParaRPr lang="en-US" altLang="zh-CN" sz="2800" dirty="0" smtClean="0"/>
          </a:p>
          <a:p>
            <a:pPr>
              <a:defRPr/>
            </a:pPr>
            <a:r>
              <a:rPr lang="zh-CN" altLang="en-US" sz="2800" dirty="0" smtClean="0"/>
              <a:t>传输线段起到</a:t>
            </a:r>
            <a:r>
              <a:rPr lang="zh-CN" altLang="en-US" sz="2800" b="1" dirty="0" smtClean="0">
                <a:solidFill>
                  <a:srgbClr val="FFFF00"/>
                </a:solidFill>
              </a:rPr>
              <a:t>变换</a:t>
            </a:r>
            <a:r>
              <a:rPr lang="zh-CN" altLang="en-US" sz="2800" dirty="0" smtClean="0"/>
              <a:t>的作用，而矩阵理论恰恰是表征这种变换的最好数学工具，因此产生了传输线段的</a:t>
            </a:r>
            <a:r>
              <a:rPr lang="zh-CN" altLang="en-US" sz="2800" b="1" dirty="0" smtClean="0">
                <a:solidFill>
                  <a:srgbClr val="FFFF00"/>
                </a:solidFill>
              </a:rPr>
              <a:t>矩阵解</a:t>
            </a:r>
            <a:r>
              <a:rPr lang="zh-CN" altLang="en-US" sz="2800" dirty="0" smtClean="0"/>
              <a:t>思想。</a:t>
            </a:r>
            <a:endParaRPr lang="en-US" altLang="zh-CN" sz="2800" dirty="0" smtClean="0"/>
          </a:p>
          <a:p>
            <a:pPr>
              <a:defRPr/>
            </a:pPr>
            <a:r>
              <a:rPr lang="zh-CN" altLang="en-US" sz="2800" dirty="0" smtClean="0"/>
              <a:t>变换的另一个特点是在求解中，把输入和输出两边的边界条件“挂空”，因此，所得到的结果可</a:t>
            </a:r>
            <a:r>
              <a:rPr lang="zh-CN" altLang="en-US" sz="2800" b="1" dirty="0" smtClean="0">
                <a:solidFill>
                  <a:srgbClr val="FFFF00"/>
                </a:solidFill>
              </a:rPr>
              <a:t>适合任何边界条件</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t>传输线问题的矩阵解</a:t>
            </a:r>
            <a:endParaRPr lang="zh-CN" altLang="en-US" dirty="0"/>
          </a:p>
        </p:txBody>
      </p:sp>
      <p:sp>
        <p:nvSpPr>
          <p:cNvPr id="3" name="内容占位符 2"/>
          <p:cNvSpPr>
            <a:spLocks noGrp="1"/>
          </p:cNvSpPr>
          <p:nvPr>
            <p:ph idx="1"/>
          </p:nvPr>
        </p:nvSpPr>
        <p:spPr>
          <a:xfrm>
            <a:off x="285750" y="3143250"/>
            <a:ext cx="8229600" cy="3429000"/>
          </a:xfrm>
        </p:spPr>
        <p:txBody>
          <a:bodyPr/>
          <a:lstStyle/>
          <a:p>
            <a:pPr>
              <a:defRPr/>
            </a:pPr>
            <a:r>
              <a:rPr lang="zh-CN" altLang="en-US" sz="2800" b="1" dirty="0" smtClean="0">
                <a:solidFill>
                  <a:srgbClr val="FFFF00"/>
                </a:solidFill>
              </a:rPr>
              <a:t>传输线段矩阵</a:t>
            </a:r>
            <a:r>
              <a:rPr lang="en-US" altLang="zh-CN" sz="2800" dirty="0" smtClean="0"/>
              <a:t>——</a:t>
            </a:r>
            <a:r>
              <a:rPr lang="zh-CN" altLang="en-US" sz="2800" dirty="0" smtClean="0"/>
              <a:t>大部分传输线公式可以从这一矩阵形式给出，可以适合任意边界条件</a:t>
            </a:r>
            <a:endParaRPr lang="en-US" altLang="zh-CN" sz="2800" dirty="0" smtClean="0"/>
          </a:p>
          <a:p>
            <a:pPr>
              <a:defRPr/>
            </a:pPr>
            <a:r>
              <a:rPr lang="zh-CN" altLang="en-US" sz="2800" dirty="0" smtClean="0"/>
              <a:t>进一步推广上述矩阵思想，传输线段矩阵把</a:t>
            </a:r>
            <a:r>
              <a:rPr lang="zh-CN" altLang="en-US" sz="2800" dirty="0" smtClean="0">
                <a:solidFill>
                  <a:srgbClr val="FFFF00"/>
                </a:solidFill>
              </a:rPr>
              <a:t>输入</a:t>
            </a:r>
            <a:r>
              <a:rPr lang="zh-CN" altLang="en-US" sz="2800" dirty="0" smtClean="0"/>
              <a:t>电压电流和</a:t>
            </a:r>
            <a:r>
              <a:rPr lang="zh-CN" altLang="en-US" sz="2800" dirty="0" smtClean="0">
                <a:solidFill>
                  <a:srgbClr val="FFFF00"/>
                </a:solidFill>
              </a:rPr>
              <a:t>输出</a:t>
            </a:r>
            <a:r>
              <a:rPr lang="zh-CN" altLang="en-US" sz="2800" dirty="0" smtClean="0"/>
              <a:t>电压电流</a:t>
            </a:r>
            <a:r>
              <a:rPr lang="zh-CN" altLang="en-US" sz="2800" dirty="0" smtClean="0">
                <a:solidFill>
                  <a:srgbClr val="FFFF00"/>
                </a:solidFill>
              </a:rPr>
              <a:t>线性</a:t>
            </a:r>
            <a:r>
              <a:rPr lang="zh-CN" altLang="en-US" sz="2800" dirty="0" smtClean="0"/>
              <a:t>的联系起来</a:t>
            </a:r>
            <a:endParaRPr lang="en-US" altLang="zh-CN" sz="2800" dirty="0" smtClean="0"/>
          </a:p>
          <a:p>
            <a:pPr>
              <a:defRPr/>
            </a:pPr>
            <a:r>
              <a:rPr lang="zh-CN" altLang="en-US" sz="2800" dirty="0" smtClean="0"/>
              <a:t>这种思想可以合理的拓广，即中间的变换矩阵不一定是传输线段</a:t>
            </a:r>
            <a:r>
              <a:rPr lang="en-US" altLang="zh-CN" sz="2800" dirty="0" smtClean="0"/>
              <a:t>——</a:t>
            </a:r>
            <a:r>
              <a:rPr lang="zh-CN" altLang="en-US" sz="2800" dirty="0" smtClean="0"/>
              <a:t>这就是著名的</a:t>
            </a:r>
            <a:r>
              <a:rPr lang="zh-CN" altLang="en-US" sz="2800" b="1" dirty="0" smtClean="0">
                <a:solidFill>
                  <a:srgbClr val="FFFF00"/>
                </a:solidFill>
              </a:rPr>
              <a:t>网络思想</a:t>
            </a:r>
            <a:r>
              <a:rPr lang="zh-CN" altLang="en-US" sz="2800" dirty="0" smtClean="0"/>
              <a:t>，在微波工程中的实现就是</a:t>
            </a:r>
            <a:r>
              <a:rPr lang="zh-CN" altLang="en-US" sz="2800" b="1" dirty="0" smtClean="0">
                <a:solidFill>
                  <a:srgbClr val="FFFF00"/>
                </a:solidFill>
              </a:rPr>
              <a:t>微波网络理论</a:t>
            </a:r>
            <a:r>
              <a:rPr lang="zh-CN" altLang="en-US" sz="2800" dirty="0" smtClean="0"/>
              <a:t>。</a:t>
            </a:r>
            <a:endParaRPr lang="en-US" altLang="zh-CN" sz="2800" dirty="0" smtClean="0"/>
          </a:p>
          <a:p>
            <a:pPr>
              <a:defRPr/>
            </a:pPr>
            <a:endParaRPr lang="zh-CN" altLang="en-US" sz="2800" dirty="0"/>
          </a:p>
        </p:txBody>
      </p:sp>
      <p:graphicFrame>
        <p:nvGraphicFramePr>
          <p:cNvPr id="7172" name="Object 9"/>
          <p:cNvGraphicFramePr>
            <a:graphicFrameLocks noChangeAspect="1"/>
          </p:cNvGraphicFramePr>
          <p:nvPr/>
        </p:nvGraphicFramePr>
        <p:xfrm>
          <a:off x="142875" y="1714500"/>
          <a:ext cx="3643313" cy="1289050"/>
        </p:xfrm>
        <a:graphic>
          <a:graphicData uri="http://schemas.openxmlformats.org/presentationml/2006/ole">
            <mc:AlternateContent xmlns:mc="http://schemas.openxmlformats.org/markup-compatibility/2006">
              <mc:Choice xmlns:v="urn:schemas-microsoft-com:vml" Requires="v">
                <p:oleObj spid="_x0000_s7187" name="Equation" r:id="rId3" imgW="2082800" imgH="736600" progId="Equation.DSMT4">
                  <p:embed/>
                </p:oleObj>
              </mc:Choice>
              <mc:Fallback>
                <p:oleObj name="Equation" r:id="rId3" imgW="2082800" imgH="736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714500"/>
                        <a:ext cx="3643313" cy="1289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3"/>
          <p:cNvGraphicFramePr>
            <a:graphicFrameLocks noChangeAspect="1"/>
          </p:cNvGraphicFramePr>
          <p:nvPr/>
        </p:nvGraphicFramePr>
        <p:xfrm>
          <a:off x="4719638" y="1751013"/>
          <a:ext cx="4276725" cy="1177925"/>
        </p:xfrm>
        <a:graphic>
          <a:graphicData uri="http://schemas.openxmlformats.org/presentationml/2006/ole">
            <mc:AlternateContent xmlns:mc="http://schemas.openxmlformats.org/markup-compatibility/2006">
              <mc:Choice xmlns:v="urn:schemas-microsoft-com:vml" Requires="v">
                <p:oleObj spid="_x0000_s7188" name="Equation" r:id="rId5" imgW="2489200" imgH="685800" progId="Equation.DSMT4">
                  <p:embed/>
                </p:oleObj>
              </mc:Choice>
              <mc:Fallback>
                <p:oleObj name="Equation" r:id="rId5" imgW="2489200" imgH="6858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9638" y="1751013"/>
                        <a:ext cx="4276725" cy="1177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右箭头 5"/>
          <p:cNvSpPr/>
          <p:nvPr/>
        </p:nvSpPr>
        <p:spPr>
          <a:xfrm>
            <a:off x="3786188" y="2143125"/>
            <a:ext cx="714375" cy="28575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olidFill>
                  <a:schemeClr val="tx1"/>
                </a:solidFill>
              </a:rPr>
              <a:t>微波网络理论</a:t>
            </a:r>
          </a:p>
        </p:txBody>
      </p:sp>
      <p:sp>
        <p:nvSpPr>
          <p:cNvPr id="3" name="内容占位符 2"/>
          <p:cNvSpPr>
            <a:spLocks noGrp="1"/>
          </p:cNvSpPr>
          <p:nvPr>
            <p:ph idx="1"/>
          </p:nvPr>
        </p:nvSpPr>
        <p:spPr/>
        <p:txBody>
          <a:bodyPr>
            <a:noAutofit/>
          </a:bodyPr>
          <a:lstStyle/>
          <a:p>
            <a:r>
              <a:rPr lang="zh-CN" altLang="en-US" sz="2400" dirty="0">
                <a:latin typeface="Times New Roman" panose="02020603050405020304" pitchFamily="18" charset="0"/>
              </a:rPr>
              <a:t>在微波工程的实际应用中，并不总是</a:t>
            </a:r>
            <a:r>
              <a:rPr lang="zh-CN" altLang="en-US" sz="2400" dirty="0" smtClean="0">
                <a:latin typeface="Times New Roman" panose="02020603050405020304" pitchFamily="18" charset="0"/>
              </a:rPr>
              <a:t>需要求出空间中所有点的场</a:t>
            </a:r>
            <a:r>
              <a:rPr lang="zh-CN" altLang="en-US" sz="2400" dirty="0">
                <a:latin typeface="Times New Roman" panose="02020603050405020304" pitchFamily="18" charset="0"/>
              </a:rPr>
              <a:t>结构，</a:t>
            </a:r>
            <a:r>
              <a:rPr lang="zh-CN" altLang="en-US" sz="2400" dirty="0" smtClean="0">
                <a:latin typeface="Times New Roman" panose="02020603050405020304" pitchFamily="18" charset="0"/>
              </a:rPr>
              <a:t>而感兴趣的只是在一组端口上的电压或电流、通过一个器件的功率流，或某种形式的‘概括’量。</a:t>
            </a:r>
            <a:endParaRPr lang="en-US" altLang="zh-CN" sz="2400" dirty="0" smtClean="0">
              <a:latin typeface="Times New Roman" panose="02020603050405020304" pitchFamily="18" charset="0"/>
            </a:endParaRPr>
          </a:p>
          <a:p>
            <a:endParaRPr lang="en-US" altLang="zh-CN" sz="800" dirty="0" smtClean="0">
              <a:latin typeface="Times New Roman" panose="02020603050405020304" pitchFamily="18" charset="0"/>
            </a:endParaRPr>
          </a:p>
          <a:p>
            <a:r>
              <a:rPr lang="zh-CN" altLang="en-US" sz="2400" dirty="0" smtClean="0">
                <a:latin typeface="Times New Roman" panose="02020603050405020304" pitchFamily="18" charset="0"/>
              </a:rPr>
              <a:t>因此</a:t>
            </a:r>
            <a:r>
              <a:rPr lang="zh-CN" altLang="en-US" sz="2400" dirty="0">
                <a:latin typeface="Times New Roman" panose="02020603050405020304" pitchFamily="18" charset="0"/>
              </a:rPr>
              <a:t>，在一定条件下，可以</a:t>
            </a:r>
            <a:r>
              <a:rPr lang="zh-CN" altLang="en-US" sz="2400" dirty="0" smtClean="0">
                <a:latin typeface="Times New Roman" panose="02020603050405020304" pitchFamily="18" charset="0"/>
              </a:rPr>
              <a:t>将各种微波传输线都</a:t>
            </a:r>
            <a:r>
              <a:rPr lang="zh-CN" altLang="en-US" sz="2400" b="1" dirty="0" smtClean="0">
                <a:solidFill>
                  <a:srgbClr val="FFFF00"/>
                </a:solidFill>
                <a:latin typeface="Times New Roman" panose="02020603050405020304" pitchFamily="18" charset="0"/>
              </a:rPr>
              <a:t>等效</a:t>
            </a:r>
            <a:r>
              <a:rPr lang="zh-CN" altLang="en-US" sz="2400" dirty="0">
                <a:latin typeface="Times New Roman" panose="02020603050405020304" pitchFamily="18" charset="0"/>
              </a:rPr>
              <a:t>为双线传输线，微波元件（可视为传输线中的不均匀性）等效为网络，这样就可以利用“路”的方法来分析微波系统的特性，从而即满足了实际需要，又可以简化运算</a:t>
            </a:r>
            <a:r>
              <a:rPr lang="zh-CN" altLang="en-US" sz="2400" dirty="0" smtClean="0">
                <a:latin typeface="Times New Roman" panose="02020603050405020304" pitchFamily="18" charset="0"/>
              </a:rPr>
              <a:t>。</a:t>
            </a:r>
            <a:endParaRPr lang="en-US" altLang="zh-CN" sz="2400" dirty="0" smtClean="0">
              <a:latin typeface="Times New Roman" panose="02020603050405020304" pitchFamily="18" charset="0"/>
            </a:endParaRPr>
          </a:p>
          <a:p>
            <a:endParaRPr lang="en-US" altLang="zh-CN" sz="800" dirty="0" smtClean="0">
              <a:latin typeface="Times New Roman" panose="02020603050405020304" pitchFamily="18" charset="0"/>
            </a:endParaRPr>
          </a:p>
          <a:p>
            <a:r>
              <a:rPr lang="zh-CN" altLang="en-US" sz="2400" dirty="0" smtClean="0"/>
              <a:t>微波网络</a:t>
            </a:r>
            <a:r>
              <a:rPr lang="zh-CN" altLang="en-US" sz="2400" dirty="0"/>
              <a:t>理论是微波技术的一个重要分支，本章只是简单地介绍一下微波网络的基本概念</a:t>
            </a:r>
            <a:r>
              <a:rPr lang="zh-CN" altLang="en-US" sz="2400" dirty="0" smtClean="0"/>
              <a:t>和</a:t>
            </a:r>
            <a:r>
              <a:rPr lang="zh-CN" altLang="en-US" sz="2400" b="1" dirty="0" smtClean="0">
                <a:solidFill>
                  <a:srgbClr val="FFC000"/>
                </a:solidFill>
              </a:rPr>
              <a:t>散射参数</a:t>
            </a:r>
            <a:r>
              <a:rPr lang="zh-CN" altLang="en-US" sz="2400" dirty="0" smtClean="0"/>
              <a:t>。</a:t>
            </a:r>
            <a:endParaRPr lang="en-US" altLang="zh-CN" sz="2400" dirty="0" smtClean="0"/>
          </a:p>
          <a:p>
            <a:endParaRPr lang="en-US" altLang="zh-CN" sz="800" dirty="0" smtClean="0"/>
          </a:p>
          <a:p>
            <a:r>
              <a:rPr lang="zh-CN" altLang="en-US" sz="2400" dirty="0">
                <a:latin typeface="Times New Roman" panose="02020603050405020304" pitchFamily="18" charset="0"/>
              </a:rPr>
              <a:t>等效传输线：等效电压、等效电流</a:t>
            </a:r>
            <a:endParaRPr lang="en-US" altLang="zh-CN" sz="2400" dirty="0">
              <a:latin typeface="Times New Roman" panose="02020603050405020304" pitchFamily="18" charset="0"/>
            </a:endParaRPr>
          </a:p>
          <a:p>
            <a:endParaRPr lang="zh-CN" altLang="en-US" sz="2400" dirty="0">
              <a:latin typeface="Times New Roman" panose="02020603050405020304" pitchFamily="18" charset="0"/>
            </a:endParaRP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629295"/>
            <a:ext cx="6956345" cy="2304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03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p:txBody>
          <a:bodyPr/>
          <a:lstStyle/>
          <a:p>
            <a:pPr algn="l" eaLnBrk="1" hangingPunct="1">
              <a:defRPr/>
            </a:pPr>
            <a:r>
              <a:rPr lang="zh-CN" altLang="en-US" dirty="0" smtClean="0"/>
              <a:t>微波网络的优点</a:t>
            </a:r>
            <a:endParaRPr lang="zh-CN" altLang="en-US" dirty="0" smtClean="0"/>
          </a:p>
        </p:txBody>
      </p:sp>
      <p:pic>
        <p:nvPicPr>
          <p:cNvPr id="8195" name="Picture 5" descr="照片 001"/>
          <p:cNvPicPr>
            <a:picLocks noChangeAspect="1" noChangeArrowheads="1"/>
          </p:cNvPicPr>
          <p:nvPr/>
        </p:nvPicPr>
        <p:blipFill>
          <a:blip r:embed="rId2">
            <a:extLst>
              <a:ext uri="{28A0092B-C50C-407E-A947-70E740481C1C}">
                <a14:useLocalDpi xmlns:a14="http://schemas.microsoft.com/office/drawing/2010/main" val="0"/>
              </a:ext>
            </a:extLst>
          </a:blip>
          <a:srcRect l="14035" t="25819" r="16516" b="18192"/>
          <a:stretch>
            <a:fillRect/>
          </a:stretch>
        </p:blipFill>
        <p:spPr bwMode="auto">
          <a:xfrm>
            <a:off x="6429723" y="3502055"/>
            <a:ext cx="2663825"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4" descr="10watt 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1808398"/>
            <a:ext cx="3027424" cy="1820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4" descr="fig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4875" y="4904641"/>
            <a:ext cx="3313509" cy="186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57512"/>
            <a:ext cx="4017492" cy="186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2"/>
          <p:cNvSpPr>
            <a:spLocks noGrp="1"/>
          </p:cNvSpPr>
          <p:nvPr>
            <p:ph idx="1"/>
          </p:nvPr>
        </p:nvSpPr>
        <p:spPr>
          <a:xfrm>
            <a:off x="457200" y="1600200"/>
            <a:ext cx="3826768" cy="4525963"/>
          </a:xfrm>
        </p:spPr>
        <p:txBody>
          <a:bodyPr>
            <a:noAutofit/>
          </a:bodyPr>
          <a:lstStyle/>
          <a:p>
            <a:r>
              <a:rPr lang="zh-CN" altLang="en-US" sz="2400" dirty="0">
                <a:latin typeface="Times New Roman" panose="02020603050405020304" pitchFamily="18" charset="0"/>
                <a:cs typeface="Times New Roman" panose="02020603050405020304" pitchFamily="18" charset="0"/>
              </a:rPr>
              <a:t>大量减少元件数目，避开电路的复杂性和非线性</a:t>
            </a:r>
            <a:r>
              <a:rPr lang="zh-CN" altLang="en-US" sz="2400" dirty="0" smtClean="0">
                <a:latin typeface="Times New Roman" panose="02020603050405020304" pitchFamily="18" charset="0"/>
                <a:cs typeface="Times New Roman" panose="02020603050405020304" pitchFamily="18" charset="0"/>
              </a:rPr>
              <a:t>效应</a:t>
            </a:r>
            <a:endParaRPr lang="en-US" altLang="zh-CN" sz="2400" dirty="0" smtClean="0">
              <a:latin typeface="Times New Roman" panose="02020603050405020304" pitchFamily="18" charset="0"/>
              <a:cs typeface="Times New Roman" panose="02020603050405020304" pitchFamily="18" charset="0"/>
            </a:endParaRPr>
          </a:p>
          <a:p>
            <a:endParaRPr lang="en-US" altLang="zh-CN" sz="800" dirty="0" smtClean="0">
              <a:latin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简化网络输入输出特性的</a:t>
            </a:r>
            <a:r>
              <a:rPr lang="zh-CN" altLang="en-US" sz="2400" dirty="0" smtClean="0">
                <a:latin typeface="Times New Roman" panose="02020603050405020304" pitchFamily="18" charset="0"/>
                <a:cs typeface="Times New Roman" panose="02020603050405020304" pitchFamily="18" charset="0"/>
              </a:rPr>
              <a:t>关系</a:t>
            </a:r>
            <a:endParaRPr lang="en-US" altLang="zh-CN" sz="2400" dirty="0" smtClean="0">
              <a:latin typeface="Times New Roman" panose="02020603050405020304" pitchFamily="18" charset="0"/>
              <a:cs typeface="Times New Roman" panose="02020603050405020304" pitchFamily="18" charset="0"/>
            </a:endParaRPr>
          </a:p>
          <a:p>
            <a:endParaRPr lang="en-US" altLang="zh-CN" sz="800" dirty="0" smtClean="0">
              <a:latin typeface="Times New Roman" panose="02020603050405020304" pitchFamily="18" charset="0"/>
            </a:endParaRPr>
          </a:p>
          <a:p>
            <a:pPr algn="just">
              <a:buFont typeface="Wingdings" panose="05000000000000000000" pitchFamily="2" charset="2"/>
              <a:buChar char=""/>
            </a:pPr>
            <a:r>
              <a:rPr lang="zh-CN" altLang="en-US" sz="2400" dirty="0">
                <a:latin typeface="Times New Roman" panose="02020603050405020304" pitchFamily="18" charset="0"/>
                <a:cs typeface="Times New Roman" panose="02020603050405020304" pitchFamily="18" charset="0"/>
              </a:rPr>
              <a:t>其实最重要的是不必了解系统内部的结构就可以通过实验确定网络输入、输出参数。</a:t>
            </a:r>
          </a:p>
          <a:p>
            <a:endParaRPr lang="en-US" altLang="zh-CN" sz="800" dirty="0" smtClean="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chemeClr val="tx1"/>
                </a:solidFill>
              </a:rPr>
              <a:t>微波网络模型</a:t>
            </a:r>
            <a:endParaRPr lang="zh-CN" altLang="en-US" dirty="0">
              <a:solidFill>
                <a:schemeClr val="tx1"/>
              </a:solidFill>
            </a:endParaRPr>
          </a:p>
        </p:txBody>
      </p:sp>
      <p:sp>
        <p:nvSpPr>
          <p:cNvPr id="3" name="内容占位符 2"/>
          <p:cNvSpPr>
            <a:spLocks noGrp="1"/>
          </p:cNvSpPr>
          <p:nvPr>
            <p:ph idx="1"/>
          </p:nvPr>
        </p:nvSpPr>
        <p:spPr>
          <a:xfrm>
            <a:off x="457200" y="1417638"/>
            <a:ext cx="8229600" cy="4525963"/>
          </a:xfrm>
        </p:spPr>
        <p:txBody>
          <a:bodyPr>
            <a:noAutofit/>
          </a:bodyPr>
          <a:lstStyle/>
          <a:p>
            <a:r>
              <a:rPr lang="en-US" altLang="zh-CN" sz="2400" dirty="0">
                <a:latin typeface="Times New Roman" panose="02020603050405020304" pitchFamily="18" charset="0"/>
              </a:rPr>
              <a:t> </a:t>
            </a:r>
            <a:r>
              <a:rPr lang="zh-CN" altLang="en-US" sz="2400" dirty="0" smtClean="0">
                <a:latin typeface="Times New Roman" panose="02020603050405020304" pitchFamily="18" charset="0"/>
              </a:rPr>
              <a:t>微波网络</a:t>
            </a:r>
            <a:r>
              <a:rPr lang="zh-CN" altLang="en-US" sz="2400" dirty="0">
                <a:latin typeface="Times New Roman" panose="02020603050405020304" pitchFamily="18" charset="0"/>
              </a:rPr>
              <a:t>模型由一个通常称之为“黑箱”的</a:t>
            </a:r>
            <a:r>
              <a:rPr lang="en-US" altLang="zh-CN" sz="2400" dirty="0" smtClean="0">
                <a:latin typeface="Times New Roman" panose="02020603050405020304" pitchFamily="18" charset="0"/>
              </a:rPr>
              <a:t>N</a:t>
            </a:r>
            <a:r>
              <a:rPr lang="zh-CN" altLang="en-US" sz="2400" dirty="0" smtClean="0">
                <a:latin typeface="Times New Roman" panose="02020603050405020304" pitchFamily="18" charset="0"/>
              </a:rPr>
              <a:t>与</a:t>
            </a:r>
            <a:r>
              <a:rPr lang="zh-CN" altLang="en-US" sz="2400" dirty="0">
                <a:latin typeface="Times New Roman" panose="02020603050405020304" pitchFamily="18" charset="0"/>
              </a:rPr>
              <a:t>外部相连接的若干端口构成。 “黑箱”表示不均匀性，端口是它与外界相联系的“窗口”，电信号由端口输入或输出，并可在端口处进行电压、电流、反射系数和衰减等量的测量。</a:t>
            </a:r>
            <a:endParaRPr lang="en-US" altLang="zh-CN" sz="800" dirty="0" smtClean="0">
              <a:latin typeface="Times New Roman" panose="02020603050405020304" pitchFamily="18" charset="0"/>
            </a:endParaRPr>
          </a:p>
          <a:p>
            <a:r>
              <a:rPr lang="zh-CN" altLang="en-US" sz="2400" dirty="0">
                <a:latin typeface="Times New Roman" panose="02020603050405020304" pitchFamily="18" charset="0"/>
              </a:rPr>
              <a:t>一个端口由两个端子构成，对两个端子而言，流入一个端子的瞬时电流必须与另一端子流出的电流相等         </a:t>
            </a:r>
            <a:r>
              <a:rPr lang="zh-CN" altLang="en-US" sz="2400" b="1" dirty="0">
                <a:solidFill>
                  <a:srgbClr val="FFC000"/>
                </a:solidFill>
                <a:latin typeface="Times New Roman" panose="02020603050405020304" pitchFamily="18" charset="0"/>
              </a:rPr>
              <a:t>网络的端口条件。</a:t>
            </a:r>
          </a:p>
          <a:p>
            <a:r>
              <a:rPr lang="zh-CN" altLang="en-US" sz="2400" dirty="0"/>
              <a:t>每一端口都应施加一对信号量：电压       电流，或者，入射波         反射波的场强复振幅</a:t>
            </a:r>
            <a:r>
              <a:rPr lang="zh-CN" altLang="en-US" sz="2400" dirty="0" smtClean="0"/>
              <a:t>。</a:t>
            </a:r>
            <a:endParaRPr lang="en-US" altLang="zh-CN" sz="800" dirty="0" smtClean="0"/>
          </a:p>
          <a:p>
            <a:r>
              <a:rPr lang="zh-CN" altLang="en-US" sz="2400" dirty="0">
                <a:latin typeface="Times New Roman" panose="02020603050405020304" pitchFamily="18" charset="0"/>
              </a:rPr>
              <a:t>利用</a:t>
            </a:r>
            <a:r>
              <a:rPr lang="zh-CN" altLang="en-US" sz="2400" dirty="0">
                <a:solidFill>
                  <a:schemeClr val="hlink"/>
                </a:solidFill>
                <a:latin typeface="Times New Roman" panose="02020603050405020304" pitchFamily="18" charset="0"/>
              </a:rPr>
              <a:t>微波网络模型</a:t>
            </a:r>
            <a:r>
              <a:rPr lang="zh-CN" altLang="en-US" sz="2400" dirty="0">
                <a:latin typeface="Times New Roman" panose="02020603050405020304" pitchFamily="18" charset="0"/>
              </a:rPr>
              <a:t>，就可以利用</a:t>
            </a:r>
            <a:r>
              <a:rPr lang="zh-CN" altLang="en-US" sz="2400" dirty="0">
                <a:solidFill>
                  <a:schemeClr val="hlink"/>
                </a:solidFill>
                <a:latin typeface="Times New Roman" panose="02020603050405020304" pitchFamily="18" charset="0"/>
              </a:rPr>
              <a:t>电路和传输线理论</a:t>
            </a:r>
            <a:r>
              <a:rPr lang="zh-CN" altLang="en-US" sz="2400" dirty="0">
                <a:latin typeface="Times New Roman" panose="02020603050405020304" pitchFamily="18" charset="0"/>
              </a:rPr>
              <a:t>求出各</a:t>
            </a:r>
            <a:r>
              <a:rPr lang="zh-CN" altLang="en-US" sz="2400" dirty="0">
                <a:solidFill>
                  <a:schemeClr val="hlink"/>
                </a:solidFill>
                <a:latin typeface="Times New Roman" panose="02020603050405020304" pitchFamily="18" charset="0"/>
              </a:rPr>
              <a:t>端口信号量之间的关系</a:t>
            </a:r>
            <a:r>
              <a:rPr lang="zh-CN" altLang="en-US" sz="2400" dirty="0">
                <a:latin typeface="Times New Roman" panose="02020603050405020304" pitchFamily="18" charset="0"/>
              </a:rPr>
              <a:t>，即信号通过网络后其</a:t>
            </a:r>
            <a:r>
              <a:rPr lang="zh-CN" altLang="en-US" sz="2400" dirty="0">
                <a:solidFill>
                  <a:schemeClr val="hlink"/>
                </a:solidFill>
                <a:latin typeface="Times New Roman" panose="02020603050405020304" pitchFamily="18" charset="0"/>
              </a:rPr>
              <a:t>幅度、相位的变化情况（外部特性），</a:t>
            </a:r>
            <a:r>
              <a:rPr lang="zh-CN" altLang="en-US" sz="2400" dirty="0">
                <a:latin typeface="Times New Roman" panose="02020603050405020304" pitchFamily="18" charset="0"/>
              </a:rPr>
              <a:t>从而避免了对不均匀性结构复杂的内部场分布计算。</a:t>
            </a:r>
          </a:p>
          <a:p>
            <a:endParaRPr lang="zh-CN" altLang="en-US" dirty="0"/>
          </a:p>
        </p:txBody>
      </p:sp>
      <p:sp>
        <p:nvSpPr>
          <p:cNvPr id="5" name="Line 4"/>
          <p:cNvSpPr>
            <a:spLocks noChangeShapeType="1"/>
          </p:cNvSpPr>
          <p:nvPr/>
        </p:nvSpPr>
        <p:spPr bwMode="auto">
          <a:xfrm>
            <a:off x="7020272" y="3573016"/>
            <a:ext cx="5762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p:cNvSpPr>
            <a:spLocks noChangeShapeType="1"/>
          </p:cNvSpPr>
          <p:nvPr/>
        </p:nvSpPr>
        <p:spPr bwMode="auto">
          <a:xfrm>
            <a:off x="5796136" y="4365104"/>
            <a:ext cx="5048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p:cNvSpPr>
            <a:spLocks noChangeShapeType="1"/>
          </p:cNvSpPr>
          <p:nvPr/>
        </p:nvSpPr>
        <p:spPr bwMode="auto">
          <a:xfrm>
            <a:off x="1547664" y="4725144"/>
            <a:ext cx="50482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12917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solidFill>
                  <a:schemeClr val="tx1"/>
                </a:solidFill>
              </a:rPr>
              <a:t>微波网络与低频网络的差异</a:t>
            </a:r>
            <a:endParaRPr lang="zh-CN" altLang="en-US" dirty="0">
              <a:solidFill>
                <a:schemeClr val="tx1"/>
              </a:solidFill>
            </a:endParaRPr>
          </a:p>
        </p:txBody>
      </p:sp>
      <p:sp>
        <p:nvSpPr>
          <p:cNvPr id="3" name="内容占位符 2"/>
          <p:cNvSpPr>
            <a:spLocks noGrp="1"/>
          </p:cNvSpPr>
          <p:nvPr>
            <p:ph idx="1"/>
          </p:nvPr>
        </p:nvSpPr>
        <p:spPr>
          <a:xfrm>
            <a:off x="457200" y="1417638"/>
            <a:ext cx="8229600" cy="4525963"/>
          </a:xfrm>
        </p:spPr>
        <p:txBody>
          <a:bodyPr>
            <a:noAutofit/>
          </a:bodyPr>
          <a:lstStyle/>
          <a:p>
            <a:r>
              <a:rPr lang="zh-CN" altLang="en-US" sz="2400" dirty="0"/>
              <a:t>不同的</a:t>
            </a:r>
            <a:r>
              <a:rPr lang="zh-CN" altLang="en-US" sz="2400" b="1" dirty="0">
                <a:solidFill>
                  <a:srgbClr val="FFC000"/>
                </a:solidFill>
              </a:rPr>
              <a:t>模式</a:t>
            </a:r>
            <a:r>
              <a:rPr lang="zh-CN" altLang="en-US" sz="2400" dirty="0"/>
              <a:t>等效为不同的网络，具有不同的网络参量。</a:t>
            </a:r>
          </a:p>
          <a:p>
            <a:r>
              <a:rPr lang="zh-CN" altLang="en-US" sz="2400" dirty="0"/>
              <a:t>微波系统中的连接线段都是具有分布参数的传输线，线段本身也是一个微波元件，其长短直接影响着网络参量。因此在将微波系统等效为网络时，</a:t>
            </a:r>
            <a:r>
              <a:rPr lang="zh-CN" altLang="en-US" sz="2400" b="1" dirty="0">
                <a:solidFill>
                  <a:srgbClr val="FFC000"/>
                </a:solidFill>
              </a:rPr>
              <a:t>端口面</a:t>
            </a:r>
            <a:r>
              <a:rPr lang="zh-CN" altLang="en-US" sz="2400" dirty="0"/>
              <a:t>（参考面）位置的选择是很重要的，一般地讲，端口面应选在远离不均匀区域的波导的横截面上，即高次模可以忽略，只有主模。</a:t>
            </a:r>
          </a:p>
          <a:p>
            <a:r>
              <a:rPr lang="zh-CN" altLang="en-US" sz="2400" dirty="0"/>
              <a:t>微波元件与网络之间的等效关系仅对某一</a:t>
            </a:r>
            <a:r>
              <a:rPr lang="zh-CN" altLang="en-US" sz="2400" b="1" dirty="0">
                <a:solidFill>
                  <a:srgbClr val="FFC000"/>
                </a:solidFill>
              </a:rPr>
              <a:t>频率</a:t>
            </a:r>
            <a:r>
              <a:rPr lang="zh-CN" altLang="en-US" sz="2400" dirty="0"/>
              <a:t>或某一窄频带才是正确的。</a:t>
            </a:r>
          </a:p>
          <a:p>
            <a:r>
              <a:rPr lang="zh-CN" altLang="en-US" sz="2400" dirty="0"/>
              <a:t>网络端口参考面上的</a:t>
            </a:r>
            <a:r>
              <a:rPr lang="zh-CN" altLang="en-US" sz="2400" b="1" dirty="0">
                <a:solidFill>
                  <a:srgbClr val="FFC000"/>
                </a:solidFill>
              </a:rPr>
              <a:t>等效电压和电流</a:t>
            </a:r>
            <a:r>
              <a:rPr lang="zh-CN" altLang="en-US" sz="2400" dirty="0"/>
              <a:t>应分别与电场的横向分量和磁场的横向分量成比例；而且等效电压与电流不唯一。</a:t>
            </a:r>
          </a:p>
          <a:p>
            <a:endParaRPr lang="zh-CN" altLang="en-US" dirty="0"/>
          </a:p>
        </p:txBody>
      </p:sp>
    </p:spTree>
    <p:extLst>
      <p:ext uri="{BB962C8B-B14F-4D97-AF65-F5344CB8AC3E}">
        <p14:creationId xmlns:p14="http://schemas.microsoft.com/office/powerpoint/2010/main" val="1451812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algn="l" eaLnBrk="1" hangingPunct="1">
              <a:defRPr/>
            </a:pPr>
            <a:r>
              <a:rPr lang="zh-CN" altLang="en-US" sz="4000" dirty="0" smtClean="0"/>
              <a:t>微波网络与传输矩阵</a:t>
            </a:r>
          </a:p>
        </p:txBody>
      </p:sp>
      <p:graphicFrame>
        <p:nvGraphicFramePr>
          <p:cNvPr id="9219" name="Object 6"/>
          <p:cNvGraphicFramePr>
            <a:graphicFrameLocks noChangeAspect="1"/>
          </p:cNvGraphicFramePr>
          <p:nvPr/>
        </p:nvGraphicFramePr>
        <p:xfrm>
          <a:off x="1500188" y="1143000"/>
          <a:ext cx="5643562" cy="2454275"/>
        </p:xfrm>
        <a:graphic>
          <a:graphicData uri="http://schemas.openxmlformats.org/presentationml/2006/ole">
            <mc:AlternateContent xmlns:mc="http://schemas.openxmlformats.org/markup-compatibility/2006">
              <mc:Choice xmlns:v="urn:schemas-microsoft-com:vml" Requires="v">
                <p:oleObj spid="_x0000_s9242" name="Visio" r:id="rId3" imgW="1914432" imgH="828630" progId="Visio.Drawing.6">
                  <p:embed/>
                </p:oleObj>
              </mc:Choice>
              <mc:Fallback>
                <p:oleObj name="Visio" r:id="rId3" imgW="1914432" imgH="828630" progId="Visio.Drawing.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1143000"/>
                        <a:ext cx="5643562"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7"/>
          <p:cNvSpPr txBox="1">
            <a:spLocks noChangeArrowheads="1"/>
          </p:cNvSpPr>
          <p:nvPr/>
        </p:nvSpPr>
        <p:spPr bwMode="auto">
          <a:xfrm>
            <a:off x="3929063" y="2000250"/>
            <a:ext cx="863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eaLnBrk="1" hangingPunct="1">
              <a:spcBef>
                <a:spcPct val="0"/>
              </a:spcBef>
              <a:buClrTx/>
              <a:buSzTx/>
              <a:buFontTx/>
              <a:buNone/>
            </a:pPr>
            <a:r>
              <a:rPr lang="zh-CN" altLang="en-US" sz="2400">
                <a:solidFill>
                  <a:schemeClr val="bg2"/>
                </a:solidFill>
              </a:rPr>
              <a:t>双口</a:t>
            </a:r>
          </a:p>
          <a:p>
            <a:pPr eaLnBrk="1" hangingPunct="1">
              <a:spcBef>
                <a:spcPct val="0"/>
              </a:spcBef>
              <a:buClrTx/>
              <a:buSzTx/>
              <a:buFontTx/>
              <a:buNone/>
            </a:pPr>
            <a:r>
              <a:rPr lang="zh-CN" altLang="en-US" sz="2400">
                <a:solidFill>
                  <a:schemeClr val="bg2"/>
                </a:solidFill>
              </a:rPr>
              <a:t>网络</a:t>
            </a:r>
          </a:p>
        </p:txBody>
      </p:sp>
      <p:sp>
        <p:nvSpPr>
          <p:cNvPr id="6" name="内容占位符 2"/>
          <p:cNvSpPr txBox="1">
            <a:spLocks/>
          </p:cNvSpPr>
          <p:nvPr/>
        </p:nvSpPr>
        <p:spPr bwMode="auto">
          <a:xfrm>
            <a:off x="428625" y="3571875"/>
            <a:ext cx="8229600" cy="3143250"/>
          </a:xfrm>
          <a:prstGeom prst="rect">
            <a:avLst/>
          </a:prstGeom>
          <a:noFill/>
          <a:ln w="9525">
            <a:noFill/>
            <a:miter lim="800000"/>
            <a:headEnd/>
            <a:tailEnd/>
          </a:ln>
          <a:effectLst/>
        </p:spPr>
        <p:txBody>
          <a:bodyPr/>
          <a:lstStyle/>
          <a:p>
            <a:pPr marL="342900" indent="-342900">
              <a:spcBef>
                <a:spcPct val="20000"/>
              </a:spcBef>
              <a:buClr>
                <a:schemeClr val="hlink"/>
              </a:buClr>
              <a:buSzPct val="70000"/>
              <a:buFont typeface="Wingdings" pitchFamily="2" charset="2"/>
              <a:buChar char="n"/>
              <a:defRPr/>
            </a:pPr>
            <a:r>
              <a:rPr lang="zh-CN" altLang="en-US" sz="2400" kern="0" dirty="0">
                <a:effectLst>
                  <a:outerShdw blurRad="38100" dist="38100" dir="2700000" algn="tl">
                    <a:srgbClr val="000000"/>
                  </a:outerShdw>
                </a:effectLst>
                <a:latin typeface="+mn-lt"/>
                <a:ea typeface="+mn-ea"/>
              </a:rPr>
              <a:t>线性</a:t>
            </a:r>
            <a:r>
              <a:rPr lang="zh-CN" altLang="en-US" sz="2400" b="1" kern="0" dirty="0">
                <a:solidFill>
                  <a:srgbClr val="FFFF00"/>
                </a:solidFill>
                <a:effectLst>
                  <a:outerShdw blurRad="38100" dist="38100" dir="2700000" algn="tl">
                    <a:srgbClr val="000000"/>
                  </a:outerShdw>
                </a:effectLst>
                <a:latin typeface="+mn-lt"/>
                <a:ea typeface="+mn-ea"/>
              </a:rPr>
              <a:t>微波网络</a:t>
            </a:r>
            <a:r>
              <a:rPr lang="zh-CN" altLang="en-US" sz="2400" kern="0" dirty="0">
                <a:effectLst>
                  <a:outerShdw blurRad="38100" dist="38100" dir="2700000" algn="tl">
                    <a:srgbClr val="000000"/>
                  </a:outerShdw>
                </a:effectLst>
                <a:latin typeface="+mn-lt"/>
                <a:ea typeface="+mn-ea"/>
              </a:rPr>
              <a:t>（</a:t>
            </a:r>
            <a:r>
              <a:rPr lang="en-US" altLang="zh-CN" sz="2400" kern="0" dirty="0">
                <a:effectLst>
                  <a:outerShdw blurRad="38100" dist="38100" dir="2700000" algn="tl">
                    <a:srgbClr val="000000"/>
                  </a:outerShdw>
                </a:effectLst>
                <a:latin typeface="+mn-lt"/>
                <a:ea typeface="+mn-ea"/>
              </a:rPr>
              <a:t>Network</a:t>
            </a:r>
            <a:r>
              <a:rPr lang="zh-CN" altLang="en-US" sz="2400" kern="0" dirty="0">
                <a:effectLst>
                  <a:outerShdw blurRad="38100" dist="38100" dir="2700000" algn="tl">
                    <a:srgbClr val="000000"/>
                  </a:outerShdw>
                </a:effectLst>
                <a:latin typeface="+mn-lt"/>
                <a:ea typeface="+mn-ea"/>
              </a:rPr>
              <a:t>），输入电压电流</a:t>
            </a:r>
            <a:r>
              <a:rPr lang="en-US" altLang="zh-CN" sz="2400" kern="0" dirty="0">
                <a:effectLst>
                  <a:outerShdw blurRad="38100" dist="38100" dir="2700000" algn="tl">
                    <a:srgbClr val="000000"/>
                  </a:outerShdw>
                </a:effectLst>
                <a:latin typeface="+mn-lt"/>
                <a:ea typeface="+mn-ea"/>
              </a:rPr>
              <a:t>U</a:t>
            </a:r>
            <a:r>
              <a:rPr lang="en-US" altLang="zh-CN" sz="2400" kern="0" baseline="-25000" dirty="0">
                <a:effectLst>
                  <a:outerShdw blurRad="38100" dist="38100" dir="2700000" algn="tl">
                    <a:srgbClr val="000000"/>
                  </a:outerShdw>
                </a:effectLst>
                <a:latin typeface="+mn-lt"/>
                <a:ea typeface="+mn-ea"/>
              </a:rPr>
              <a:t>1</a:t>
            </a:r>
            <a:r>
              <a:rPr lang="zh-CN" altLang="en-US" sz="2400" kern="0" dirty="0">
                <a:effectLst>
                  <a:outerShdw blurRad="38100" dist="38100" dir="2700000" algn="tl">
                    <a:srgbClr val="000000"/>
                  </a:outerShdw>
                </a:effectLst>
                <a:latin typeface="+mn-lt"/>
                <a:ea typeface="+mn-ea"/>
              </a:rPr>
              <a:t>、</a:t>
            </a:r>
            <a:r>
              <a:rPr lang="en-US" altLang="zh-CN" sz="2400" kern="0" dirty="0">
                <a:effectLst>
                  <a:outerShdw blurRad="38100" dist="38100" dir="2700000" algn="tl">
                    <a:srgbClr val="000000"/>
                  </a:outerShdw>
                </a:effectLst>
                <a:latin typeface="+mn-lt"/>
                <a:ea typeface="+mn-ea"/>
              </a:rPr>
              <a:t>I</a:t>
            </a:r>
            <a:r>
              <a:rPr lang="en-US" altLang="zh-CN" sz="2400" kern="0" baseline="-25000" dirty="0">
                <a:effectLst>
                  <a:outerShdw blurRad="38100" dist="38100" dir="2700000" algn="tl">
                    <a:srgbClr val="000000"/>
                  </a:outerShdw>
                </a:effectLst>
                <a:latin typeface="+mn-lt"/>
                <a:ea typeface="+mn-ea"/>
              </a:rPr>
              <a:t>1</a:t>
            </a:r>
            <a:r>
              <a:rPr lang="zh-CN" altLang="en-US" sz="2400" kern="0" dirty="0">
                <a:effectLst>
                  <a:outerShdw blurRad="38100" dist="38100" dir="2700000" algn="tl">
                    <a:srgbClr val="000000"/>
                  </a:outerShdw>
                </a:effectLst>
                <a:latin typeface="+mn-lt"/>
                <a:ea typeface="+mn-ea"/>
              </a:rPr>
              <a:t>和输出电压电流</a:t>
            </a:r>
            <a:r>
              <a:rPr lang="en-US" altLang="zh-CN" sz="2400" kern="0" dirty="0">
                <a:effectLst>
                  <a:outerShdw blurRad="38100" dist="38100" dir="2700000" algn="tl">
                    <a:srgbClr val="000000"/>
                  </a:outerShdw>
                </a:effectLst>
              </a:rPr>
              <a:t>U</a:t>
            </a:r>
            <a:r>
              <a:rPr lang="en-US" altLang="zh-CN" sz="2400" kern="0" baseline="-25000" dirty="0">
                <a:effectLst>
                  <a:outerShdw blurRad="38100" dist="38100" dir="2700000" algn="tl">
                    <a:srgbClr val="000000"/>
                  </a:outerShdw>
                </a:effectLst>
              </a:rPr>
              <a:t>2</a:t>
            </a:r>
            <a:r>
              <a:rPr lang="zh-CN" altLang="en-US" sz="2400" kern="0" dirty="0">
                <a:effectLst>
                  <a:outerShdw blurRad="38100" dist="38100" dir="2700000" algn="tl">
                    <a:srgbClr val="000000"/>
                  </a:outerShdw>
                </a:effectLst>
              </a:rPr>
              <a:t>、</a:t>
            </a:r>
            <a:r>
              <a:rPr lang="en-US" altLang="zh-CN" sz="2400" kern="0" dirty="0">
                <a:effectLst>
                  <a:outerShdw blurRad="38100" dist="38100" dir="2700000" algn="tl">
                    <a:srgbClr val="000000"/>
                  </a:outerShdw>
                </a:effectLst>
              </a:rPr>
              <a:t>I</a:t>
            </a:r>
            <a:r>
              <a:rPr lang="en-US" altLang="zh-CN" sz="2400" kern="0" baseline="-25000" dirty="0">
                <a:effectLst>
                  <a:outerShdw blurRad="38100" dist="38100" dir="2700000" algn="tl">
                    <a:srgbClr val="000000"/>
                  </a:outerShdw>
                </a:effectLst>
              </a:rPr>
              <a:t>2</a:t>
            </a:r>
            <a:r>
              <a:rPr lang="zh-CN" altLang="en-US" sz="2400" kern="0" dirty="0">
                <a:effectLst>
                  <a:outerShdw blurRad="38100" dist="38100" dir="2700000" algn="tl">
                    <a:srgbClr val="000000"/>
                  </a:outerShdw>
                </a:effectLst>
                <a:latin typeface="+mn-lt"/>
                <a:ea typeface="+mn-ea"/>
              </a:rPr>
              <a:t>可用</a:t>
            </a:r>
            <a:r>
              <a:rPr lang="zh-CN" altLang="en-US" sz="2400" b="1" kern="0" dirty="0">
                <a:solidFill>
                  <a:srgbClr val="FFFF00"/>
                </a:solidFill>
                <a:effectLst>
                  <a:outerShdw blurRad="38100" dist="38100" dir="2700000" algn="tl">
                    <a:srgbClr val="000000"/>
                  </a:outerShdw>
                </a:effectLst>
                <a:latin typeface="+mn-lt"/>
                <a:ea typeface="+mn-ea"/>
              </a:rPr>
              <a:t>传输矩阵</a:t>
            </a:r>
            <a:r>
              <a:rPr lang="en-US" altLang="zh-CN" sz="2400" b="1" kern="0" dirty="0">
                <a:solidFill>
                  <a:srgbClr val="FFFF00"/>
                </a:solidFill>
                <a:effectLst>
                  <a:outerShdw blurRad="38100" dist="38100" dir="2700000" algn="tl">
                    <a:srgbClr val="000000"/>
                  </a:outerShdw>
                </a:effectLst>
                <a:latin typeface="+mn-lt"/>
                <a:ea typeface="+mn-ea"/>
              </a:rPr>
              <a:t>[A]</a:t>
            </a:r>
            <a:r>
              <a:rPr lang="zh-CN" altLang="en-US" sz="2400" kern="0" dirty="0">
                <a:effectLst>
                  <a:outerShdw blurRad="38100" dist="38100" dir="2700000" algn="tl">
                    <a:srgbClr val="000000"/>
                  </a:outerShdw>
                </a:effectLst>
                <a:latin typeface="+mn-lt"/>
                <a:ea typeface="+mn-ea"/>
              </a:rPr>
              <a:t>联系起来</a:t>
            </a:r>
          </a:p>
        </p:txBody>
      </p:sp>
      <p:graphicFrame>
        <p:nvGraphicFramePr>
          <p:cNvPr id="9222" name="Object 6"/>
          <p:cNvGraphicFramePr>
            <a:graphicFrameLocks noChangeAspect="1"/>
          </p:cNvGraphicFramePr>
          <p:nvPr/>
        </p:nvGraphicFramePr>
        <p:xfrm>
          <a:off x="3000375" y="4500563"/>
          <a:ext cx="2714625" cy="1071562"/>
        </p:xfrm>
        <a:graphic>
          <a:graphicData uri="http://schemas.openxmlformats.org/presentationml/2006/ole">
            <mc:AlternateContent xmlns:mc="http://schemas.openxmlformats.org/markup-compatibility/2006">
              <mc:Choice xmlns:v="urn:schemas-microsoft-com:vml" Requires="v">
                <p:oleObj spid="_x0000_s9243" name="Equation" r:id="rId5" imgW="1352556" imgH="485730" progId="Equation.DSMT4">
                  <p:embed/>
                </p:oleObj>
              </mc:Choice>
              <mc:Fallback>
                <p:oleObj name="Equation" r:id="rId5" imgW="1352556" imgH="48573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0375" y="4500563"/>
                        <a:ext cx="2714625" cy="107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3" name="Object 9"/>
          <p:cNvGraphicFramePr>
            <a:graphicFrameLocks noChangeAspect="1"/>
          </p:cNvGraphicFramePr>
          <p:nvPr/>
        </p:nvGraphicFramePr>
        <p:xfrm>
          <a:off x="2143125" y="5715000"/>
          <a:ext cx="4392613" cy="984250"/>
        </p:xfrm>
        <a:graphic>
          <a:graphicData uri="http://schemas.openxmlformats.org/presentationml/2006/ole">
            <mc:AlternateContent xmlns:mc="http://schemas.openxmlformats.org/markup-compatibility/2006">
              <mc:Choice xmlns:v="urn:schemas-microsoft-com:vml" Requires="v">
                <p:oleObj spid="_x0000_s9244" name="Equation" r:id="rId7" imgW="2143235" imgH="466830" progId="Equation.DSMT4">
                  <p:embed/>
                </p:oleObj>
              </mc:Choice>
              <mc:Fallback>
                <p:oleObj name="Equation" r:id="rId7" imgW="2143235" imgH="46683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25" y="5715000"/>
                        <a:ext cx="4392613"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Stream</Template>
  <TotalTime>2930</TotalTime>
  <Words>1787</Words>
  <Application>Microsoft Office PowerPoint</Application>
  <PresentationFormat>全屏显示(4:3)</PresentationFormat>
  <Paragraphs>167</Paragraphs>
  <Slides>24</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24</vt:i4>
      </vt:variant>
    </vt:vector>
  </HeadingPairs>
  <TitlesOfParts>
    <vt:vector size="35" baseType="lpstr">
      <vt:lpstr>宋体</vt:lpstr>
      <vt:lpstr>Arial</vt:lpstr>
      <vt:lpstr>Cambria Math</vt:lpstr>
      <vt:lpstr>Garamond</vt:lpstr>
      <vt:lpstr>Times New Roman</vt:lpstr>
      <vt:lpstr>Wingdings</vt:lpstr>
      <vt:lpstr>Stream</vt:lpstr>
      <vt:lpstr>Equation</vt:lpstr>
      <vt:lpstr>Visio</vt:lpstr>
      <vt:lpstr>Image</vt:lpstr>
      <vt:lpstr>公式</vt:lpstr>
      <vt:lpstr>第五章 微波网络基础</vt:lpstr>
      <vt:lpstr>传输线问题的解法</vt:lpstr>
      <vt:lpstr>传输线问题的矩阵解</vt:lpstr>
      <vt:lpstr>传输线问题的矩阵解</vt:lpstr>
      <vt:lpstr>微波网络理论</vt:lpstr>
      <vt:lpstr>微波网络的优点</vt:lpstr>
      <vt:lpstr>微波网络模型</vt:lpstr>
      <vt:lpstr>微波网络与低频网络的差异</vt:lpstr>
      <vt:lpstr>微波网络与传输矩阵</vt:lpstr>
      <vt:lpstr>微波网络与传输矩阵</vt:lpstr>
      <vt:lpstr>微波网络与传输矩阵</vt:lpstr>
      <vt:lpstr>微波网络的散射参数</vt:lpstr>
      <vt:lpstr>微波网络的散射参数</vt:lpstr>
      <vt:lpstr>微波网络的散射参数</vt:lpstr>
      <vt:lpstr>微波网络的散射参数</vt:lpstr>
      <vt:lpstr>微波网络的散射参数</vt:lpstr>
      <vt:lpstr>§5.4 微波网络的散射与传输参量</vt:lpstr>
      <vt:lpstr>§5.5 二端口网络的工作特性参量</vt:lpstr>
      <vt:lpstr>§5.5 二端口网络的工作特性参量</vt:lpstr>
      <vt:lpstr>§5.5 二端口网络的工作特性参量</vt:lpstr>
      <vt:lpstr>S参数例题</vt:lpstr>
      <vt:lpstr>S参数例题</vt:lpstr>
      <vt:lpstr>S参数例题</vt:lpstr>
      <vt:lpstr>S参数例题</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微波网络基础</dc:title>
  <dc:creator>微软用户</dc:creator>
  <cp:lastModifiedBy>Administrator</cp:lastModifiedBy>
  <cp:revision>96</cp:revision>
  <dcterms:created xsi:type="dcterms:W3CDTF">2006-05-21T13:11:22Z</dcterms:created>
  <dcterms:modified xsi:type="dcterms:W3CDTF">2020-12-17T09:25:27Z</dcterms:modified>
</cp:coreProperties>
</file>