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4203"/>
    <a:srgbClr val="007A37"/>
    <a:srgbClr val="05992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69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4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Relationship Id="rId1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EE26-E085-4D4E-AE98-F235F6FD7FEF}" type="datetimeFigureOut">
              <a:rPr lang="zh-CN" altLang="en-US" smtClean="0"/>
              <a:t>2017-11-29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10C-47EB-41AC-83B9-D44F412008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EE26-E085-4D4E-AE98-F235F6FD7FEF}" type="datetimeFigureOut">
              <a:rPr lang="zh-CN" altLang="en-US" smtClean="0"/>
              <a:t>2017-11-29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10C-47EB-41AC-83B9-D44F412008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EE26-E085-4D4E-AE98-F235F6FD7FEF}" type="datetimeFigureOut">
              <a:rPr lang="zh-CN" altLang="en-US" smtClean="0"/>
              <a:t>2017-11-29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10C-47EB-41AC-83B9-D44F412008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EE26-E085-4D4E-AE98-F235F6FD7FEF}" type="datetimeFigureOut">
              <a:rPr lang="zh-CN" altLang="en-US" smtClean="0"/>
              <a:t>2017-11-29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10C-47EB-41AC-83B9-D44F412008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EE26-E085-4D4E-AE98-F235F6FD7FEF}" type="datetimeFigureOut">
              <a:rPr lang="zh-CN" altLang="en-US" smtClean="0"/>
              <a:t>2017-11-29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10C-47EB-41AC-83B9-D44F412008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EE26-E085-4D4E-AE98-F235F6FD7FEF}" type="datetimeFigureOut">
              <a:rPr lang="zh-CN" altLang="en-US" smtClean="0"/>
              <a:t>2017-11-29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10C-47EB-41AC-83B9-D44F412008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EE26-E085-4D4E-AE98-F235F6FD7FEF}" type="datetimeFigureOut">
              <a:rPr lang="zh-CN" altLang="en-US" smtClean="0"/>
              <a:t>2017-11-29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10C-47EB-41AC-83B9-D44F412008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EE26-E085-4D4E-AE98-F235F6FD7FEF}" type="datetimeFigureOut">
              <a:rPr lang="zh-CN" altLang="en-US" smtClean="0"/>
              <a:t>2017-11-29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10C-47EB-41AC-83B9-D44F412008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EE26-E085-4D4E-AE98-F235F6FD7FEF}" type="datetimeFigureOut">
              <a:rPr lang="zh-CN" altLang="en-US" smtClean="0"/>
              <a:t>2017-11-29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10C-47EB-41AC-83B9-D44F412008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EE26-E085-4D4E-AE98-F235F6FD7FEF}" type="datetimeFigureOut">
              <a:rPr lang="zh-CN" altLang="en-US" smtClean="0"/>
              <a:t>2017-11-29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10C-47EB-41AC-83B9-D44F412008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EE26-E085-4D4E-AE98-F235F6FD7FEF}" type="datetimeFigureOut">
              <a:rPr lang="zh-CN" altLang="en-US" smtClean="0"/>
              <a:t>2017-11-29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5010C-47EB-41AC-83B9-D44F412008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FEE26-E085-4D4E-AE98-F235F6FD7FEF}" type="datetimeFigureOut">
              <a:rPr lang="zh-CN" altLang="en-US" smtClean="0"/>
              <a:t>2017-11-29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010C-47EB-41AC-83B9-D44F412008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21.bin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24.bin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85861"/>
            <a:ext cx="7772400" cy="231459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黑体" pitchFamily="2" charset="-122"/>
              </a:rPr>
              <a:t>第七章</a:t>
            </a:r>
            <a:r>
              <a:rPr lang="en-US" altLang="zh-CN" dirty="0" smtClean="0">
                <a:ea typeface="黑体" pitchFamily="2" charset="-122"/>
              </a:rPr>
              <a:t/>
            </a:r>
            <a:br>
              <a:rPr lang="en-US" altLang="zh-CN" dirty="0" smtClean="0">
                <a:ea typeface="黑体" pitchFamily="2" charset="-122"/>
              </a:rPr>
            </a:br>
            <a:r>
              <a:rPr lang="en-US" altLang="zh-CN" dirty="0" smtClean="0">
                <a:ea typeface="黑体" pitchFamily="2" charset="-122"/>
              </a:rPr>
              <a:t/>
            </a:r>
            <a:br>
              <a:rPr lang="en-US" altLang="zh-CN" dirty="0" smtClean="0">
                <a:ea typeface="黑体" pitchFamily="2" charset="-122"/>
              </a:rPr>
            </a:br>
            <a:r>
              <a:rPr lang="zh-CN" altLang="en-US" dirty="0" smtClean="0">
                <a:ea typeface="黑体" pitchFamily="2" charset="-122"/>
              </a:rPr>
              <a:t>功率谱估计的经典方法</a:t>
            </a:r>
            <a:endParaRPr lang="zh-CN" altLang="en-US" dirty="0"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643050"/>
            <a:ext cx="7772400" cy="231459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ea typeface="黑体" pitchFamily="2" charset="-122"/>
              </a:rPr>
              <a:t>7.1</a:t>
            </a:r>
            <a:r>
              <a:rPr lang="zh-CN" altLang="en-US" sz="2800" dirty="0" smtClean="0">
                <a:ea typeface="黑体" pitchFamily="2" charset="-122"/>
              </a:rPr>
              <a:t>概述</a:t>
            </a:r>
            <a:r>
              <a:rPr lang="en-US" altLang="zh-CN" sz="2800" dirty="0" smtClean="0">
                <a:ea typeface="黑体" pitchFamily="2" charset="-122"/>
              </a:rPr>
              <a:t/>
            </a:r>
            <a:br>
              <a:rPr lang="en-US" altLang="zh-CN" sz="2800" dirty="0" smtClean="0">
                <a:ea typeface="黑体" pitchFamily="2" charset="-122"/>
              </a:rPr>
            </a:br>
            <a:r>
              <a:rPr lang="en-US" altLang="zh-CN" sz="2800" dirty="0" smtClean="0">
                <a:ea typeface="黑体" pitchFamily="2" charset="-122"/>
              </a:rPr>
              <a:t/>
            </a:r>
            <a:br>
              <a:rPr lang="en-US" altLang="zh-CN" sz="2800" dirty="0" smtClean="0">
                <a:ea typeface="黑体" pitchFamily="2" charset="-122"/>
              </a:rPr>
            </a:br>
            <a:r>
              <a:rPr lang="en-US" altLang="zh-CN" sz="2800" dirty="0" smtClean="0">
                <a:ea typeface="黑体" pitchFamily="2" charset="-122"/>
              </a:rPr>
              <a:t>7.2  </a:t>
            </a:r>
            <a:r>
              <a:rPr lang="zh-CN" altLang="en-US" sz="2800" dirty="0" smtClean="0">
                <a:ea typeface="黑体" pitchFamily="2" charset="-122"/>
              </a:rPr>
              <a:t>功率谱估计的经典方法</a:t>
            </a:r>
            <a:endParaRPr lang="zh-CN" altLang="en-US" sz="2800" dirty="0"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ea typeface="黑体" pitchFamily="2" charset="-122"/>
              </a:rPr>
              <a:t>7.1</a:t>
            </a:r>
            <a:r>
              <a:rPr lang="zh-CN" altLang="en-US" sz="2800" dirty="0" smtClean="0">
                <a:ea typeface="黑体" pitchFamily="2" charset="-122"/>
              </a:rPr>
              <a:t>概述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+mj-lt"/>
                <a:ea typeface="黑体" pitchFamily="2" charset="-122"/>
                <a:cs typeface="+mj-cs"/>
              </a:rPr>
              <a:t>功率谱估计</a:t>
            </a:r>
            <a:r>
              <a:rPr lang="zh-CN" altLang="en-US" sz="2000" dirty="0" smtClean="0">
                <a:latin typeface="+mj-lt"/>
                <a:ea typeface="黑体" pitchFamily="2" charset="-122"/>
                <a:cs typeface="+mj-cs"/>
              </a:rPr>
              <a:t>，</a:t>
            </a:r>
            <a:endParaRPr lang="en-US" altLang="zh-CN" sz="2000" dirty="0" smtClean="0">
              <a:latin typeface="+mj-lt"/>
              <a:ea typeface="黑体" pitchFamily="2" charset="-122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latin typeface="+mj-lt"/>
                <a:ea typeface="黑体" pitchFamily="2" charset="-122"/>
                <a:cs typeface="+mj-cs"/>
              </a:rPr>
              <a:t> </a:t>
            </a:r>
            <a:r>
              <a:rPr lang="zh-CN" altLang="en-US" sz="2000" dirty="0" smtClean="0">
                <a:latin typeface="+mj-lt"/>
                <a:ea typeface="黑体" pitchFamily="2" charset="-122"/>
                <a:cs typeface="+mj-cs"/>
              </a:rPr>
              <a:t>是估计</a:t>
            </a:r>
            <a:r>
              <a:rPr lang="zh-CN" altLang="en-US" sz="2000" dirty="0">
                <a:solidFill>
                  <a:srgbClr val="05992C"/>
                </a:solidFill>
                <a:latin typeface="+mj-lt"/>
                <a:ea typeface="黑体" pitchFamily="2" charset="-122"/>
                <a:cs typeface="+mj-cs"/>
              </a:rPr>
              <a:t>平稳</a:t>
            </a:r>
            <a:r>
              <a:rPr lang="zh-CN" altLang="en-US" sz="2000" dirty="0" smtClean="0">
                <a:latin typeface="+mj-lt"/>
                <a:ea typeface="黑体" pitchFamily="2" charset="-122"/>
                <a:cs typeface="+mj-cs"/>
              </a:rPr>
              <a:t>随机过程的功率谱，</a:t>
            </a:r>
            <a:endParaRPr lang="en-US" altLang="zh-CN" sz="2000" dirty="0" smtClean="0">
              <a:latin typeface="+mj-lt"/>
              <a:ea typeface="黑体" pitchFamily="2" charset="-122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latin typeface="+mj-lt"/>
                <a:ea typeface="黑体" pitchFamily="2" charset="-122"/>
                <a:cs typeface="+mj-cs"/>
              </a:rPr>
              <a:t> </a:t>
            </a:r>
            <a:r>
              <a:rPr lang="zh-CN" altLang="en-US" sz="2000" dirty="0" smtClean="0">
                <a:latin typeface="+mj-lt"/>
                <a:ea typeface="黑体" pitchFamily="2" charset="-122"/>
                <a:cs typeface="+mj-cs"/>
              </a:rPr>
              <a:t>根据随机过程的一个取样序列的一段数据</a:t>
            </a:r>
            <a:r>
              <a:rPr lang="en-US" altLang="zh-CN" sz="2000" dirty="0" smtClean="0">
                <a:latin typeface="+mj-lt"/>
                <a:ea typeface="黑体" pitchFamily="2" charset="-122"/>
                <a:cs typeface="+mj-cs"/>
              </a:rPr>
              <a:t>,  </a:t>
            </a:r>
            <a:r>
              <a:rPr lang="zh-CN" altLang="en-US" sz="2000" dirty="0" smtClean="0">
                <a:latin typeface="+mj-lt"/>
                <a:ea typeface="黑体" pitchFamily="2" charset="-122"/>
                <a:cs typeface="+mj-cs"/>
              </a:rPr>
              <a:t>即</a:t>
            </a:r>
            <a:r>
              <a:rPr lang="zh-CN" altLang="en-US" sz="2000" dirty="0" smtClean="0">
                <a:solidFill>
                  <a:srgbClr val="AD400F"/>
                </a:solidFill>
                <a:latin typeface="+mj-lt"/>
                <a:ea typeface="黑体" pitchFamily="2" charset="-122"/>
                <a:cs typeface="+mj-cs"/>
              </a:rPr>
              <a:t>有限长数据来估计</a:t>
            </a:r>
            <a:r>
              <a:rPr lang="zh-CN" altLang="en-US" sz="2000" dirty="0" smtClean="0">
                <a:latin typeface="+mj-lt"/>
                <a:ea typeface="黑体" pitchFamily="2" charset="-122"/>
                <a:cs typeface="+mj-cs"/>
              </a:rPr>
              <a:t>。</a:t>
            </a:r>
            <a:endParaRPr lang="en-US" altLang="zh-CN" sz="2000" dirty="0" smtClean="0">
              <a:latin typeface="+mj-lt"/>
              <a:ea typeface="黑体" pitchFamily="2" charset="-122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+mj-lt"/>
                <a:ea typeface="黑体" pitchFamily="2" charset="-122"/>
                <a:cs typeface="+mj-cs"/>
              </a:rPr>
              <a:t>假定信号是</a:t>
            </a:r>
            <a:r>
              <a:rPr lang="zh-CN" altLang="en-US" sz="2000" dirty="0" smtClean="0">
                <a:solidFill>
                  <a:srgbClr val="05992C"/>
                </a:solidFill>
                <a:latin typeface="+mj-lt"/>
                <a:ea typeface="黑体" pitchFamily="2" charset="-122"/>
                <a:cs typeface="+mj-cs"/>
              </a:rPr>
              <a:t>遍历</a:t>
            </a:r>
            <a:r>
              <a:rPr lang="zh-CN" altLang="en-US" sz="2000" dirty="0" smtClean="0">
                <a:latin typeface="+mj-lt"/>
                <a:ea typeface="黑体" pitchFamily="2" charset="-122"/>
                <a:cs typeface="+mj-cs"/>
              </a:rPr>
              <a:t>的，建立在时间平均基础上。</a:t>
            </a:r>
            <a:endParaRPr lang="en-US" altLang="zh-CN" sz="2000" dirty="0" smtClean="0">
              <a:latin typeface="+mj-lt"/>
              <a:ea typeface="黑体" pitchFamily="2" charset="-122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000" dirty="0" smtClean="0">
              <a:latin typeface="+mj-lt"/>
              <a:ea typeface="黑体" pitchFamily="2" charset="-122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dirty="0" smtClean="0">
                <a:latin typeface="+mj-lt"/>
                <a:ea typeface="黑体" pitchFamily="2" charset="-122"/>
                <a:cs typeface="+mj-cs"/>
              </a:rPr>
              <a:t>估计目的：</a:t>
            </a:r>
            <a:endParaRPr lang="en-US" altLang="zh-CN" sz="2000" dirty="0" smtClean="0">
              <a:latin typeface="+mj-lt"/>
              <a:ea typeface="黑体" pitchFamily="2" charset="-122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+mj-lt"/>
                <a:ea typeface="黑体" pitchFamily="2" charset="-122"/>
                <a:cs typeface="+mj-cs"/>
              </a:rPr>
              <a:t>发现时域隐含特征：信号周期性，谱峰识别；</a:t>
            </a:r>
            <a:endParaRPr lang="en-US" altLang="zh-CN" sz="2000" dirty="0" smtClean="0">
              <a:latin typeface="+mj-lt"/>
              <a:ea typeface="黑体" pitchFamily="2" charset="-122"/>
              <a:cs typeface="+mj-c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>
                <a:latin typeface="+mj-lt"/>
                <a:ea typeface="黑体" pitchFamily="2" charset="-122"/>
                <a:cs typeface="+mj-cs"/>
              </a:rPr>
              <a:t>滤波，信号分离，识别。</a:t>
            </a:r>
            <a:endParaRPr lang="zh-CN" altLang="en-US" sz="2000" dirty="0">
              <a:latin typeface="+mj-lt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dirty="0" smtClean="0">
                <a:ea typeface="黑体" pitchFamily="2" charset="-122"/>
              </a:rPr>
              <a:t>7.1</a:t>
            </a:r>
            <a:r>
              <a:rPr lang="zh-CN" altLang="en-US" sz="2800" dirty="0" smtClean="0">
                <a:ea typeface="黑体" pitchFamily="2" charset="-122"/>
              </a:rPr>
              <a:t>概述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614364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谱估计方法：</a:t>
            </a:r>
            <a:endParaRPr lang="en-US" altLang="zh-CN" sz="2000" b="1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pPr>
              <a:lnSpc>
                <a:spcPct val="17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   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经典方法（非参数法），现代方法（参数法）</a:t>
            </a:r>
            <a:endParaRPr lang="en-US" altLang="zh-CN" sz="2000" dirty="0" smtClean="0">
              <a:solidFill>
                <a:srgbClr val="FF0000"/>
              </a:solidFill>
              <a:latin typeface="+mj-lt"/>
              <a:ea typeface="黑体" pitchFamily="2" charset="-122"/>
              <a:cs typeface="+mj-cs"/>
            </a:endParaRP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5992C"/>
                </a:solidFill>
                <a:latin typeface="+mj-lt"/>
                <a:ea typeface="黑体" pitchFamily="2" charset="-122"/>
                <a:cs typeface="+mj-cs"/>
              </a:rPr>
              <a:t> </a:t>
            </a:r>
            <a:r>
              <a:rPr lang="zh-CN" altLang="en-US" sz="2000" b="1" dirty="0" smtClean="0">
                <a:solidFill>
                  <a:srgbClr val="05992C"/>
                </a:solidFill>
                <a:latin typeface="+mj-lt"/>
                <a:ea typeface="黑体" pitchFamily="2" charset="-122"/>
                <a:cs typeface="+mj-cs"/>
              </a:rPr>
              <a:t>经典方法：</a:t>
            </a:r>
            <a:r>
              <a:rPr lang="zh-CN" altLang="en-US" sz="2000" dirty="0" smtClean="0">
                <a:latin typeface="+mj-lt"/>
                <a:ea typeface="黑体" pitchFamily="2" charset="-122"/>
                <a:cs typeface="+mj-cs"/>
              </a:rPr>
              <a:t>以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黑体" pitchFamily="2" charset="-122"/>
                <a:cs typeface="+mj-cs"/>
              </a:rPr>
              <a:t>傅里叶变换</a:t>
            </a:r>
            <a:r>
              <a:rPr lang="zh-CN" altLang="en-US" sz="2000" dirty="0" smtClean="0">
                <a:latin typeface="+mj-lt"/>
                <a:ea typeface="黑体" pitchFamily="2" charset="-122"/>
                <a:cs typeface="+mj-cs"/>
              </a:rPr>
              <a:t>为基础，</a:t>
            </a:r>
            <a:endParaRPr lang="en-US" altLang="zh-CN" sz="2000" dirty="0" smtClean="0">
              <a:latin typeface="+mj-lt"/>
              <a:ea typeface="黑体" pitchFamily="2" charset="-122"/>
              <a:cs typeface="+mj-cs"/>
            </a:endParaRPr>
          </a:p>
          <a:p>
            <a:pPr>
              <a:lnSpc>
                <a:spcPct val="17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latin typeface="+mj-lt"/>
                <a:ea typeface="黑体" pitchFamily="2" charset="-122"/>
                <a:cs typeface="+mj-cs"/>
              </a:rPr>
              <a:t>          </a:t>
            </a:r>
            <a:r>
              <a:rPr lang="zh-CN" altLang="en-US" sz="2000" dirty="0" smtClean="0">
                <a:latin typeface="+mj-lt"/>
                <a:ea typeface="黑体" pitchFamily="2" charset="-122"/>
                <a:cs typeface="+mj-cs"/>
              </a:rPr>
              <a:t>方法：周期图法 和 </a:t>
            </a:r>
            <a:r>
              <a:rPr lang="en-US" altLang="zh-CN" sz="2000" dirty="0" smtClean="0">
                <a:latin typeface="+mj-lt"/>
                <a:ea typeface="黑体" pitchFamily="2" charset="-122"/>
                <a:cs typeface="+mj-cs"/>
              </a:rPr>
              <a:t>Blackman-</a:t>
            </a:r>
            <a:r>
              <a:rPr lang="en-US" altLang="zh-CN" sz="2000" dirty="0" err="1" smtClean="0">
                <a:latin typeface="+mj-lt"/>
                <a:ea typeface="黑体" pitchFamily="2" charset="-122"/>
                <a:cs typeface="+mj-cs"/>
              </a:rPr>
              <a:t>Tukey</a:t>
            </a:r>
            <a:r>
              <a:rPr lang="en-US" altLang="zh-CN" sz="2000" dirty="0">
                <a:latin typeface="+mj-lt"/>
                <a:ea typeface="黑体" pitchFamily="2" charset="-122"/>
                <a:cs typeface="+mj-cs"/>
              </a:rPr>
              <a:t>(</a:t>
            </a:r>
            <a:r>
              <a:rPr lang="en-US" altLang="zh-CN" sz="2000" dirty="0" smtClean="0">
                <a:latin typeface="+mj-lt"/>
                <a:ea typeface="黑体" pitchFamily="2" charset="-122"/>
                <a:cs typeface="+mj-cs"/>
              </a:rPr>
              <a:t>BT</a:t>
            </a:r>
            <a:r>
              <a:rPr lang="en-US" altLang="zh-CN" sz="2000" dirty="0">
                <a:latin typeface="+mj-lt"/>
                <a:ea typeface="黑体" pitchFamily="2" charset="-122"/>
                <a:cs typeface="+mj-cs"/>
              </a:rPr>
              <a:t>)</a:t>
            </a:r>
            <a:r>
              <a:rPr lang="zh-CN" altLang="en-US" sz="2000" dirty="0" smtClean="0">
                <a:latin typeface="+mj-lt"/>
                <a:ea typeface="黑体" pitchFamily="2" charset="-122"/>
                <a:cs typeface="+mj-cs"/>
              </a:rPr>
              <a:t>法   </a:t>
            </a:r>
            <a:r>
              <a:rPr lang="en-US" altLang="zh-CN" sz="2000" dirty="0">
                <a:latin typeface="+mj-lt"/>
                <a:ea typeface="黑体" pitchFamily="2" charset="-122"/>
                <a:cs typeface="+mj-cs"/>
              </a:rPr>
              <a:t>(</a:t>
            </a:r>
            <a:r>
              <a:rPr lang="zh-CN" altLang="en-US" sz="2000" dirty="0" smtClean="0">
                <a:latin typeface="+mj-lt"/>
                <a:ea typeface="黑体" pitchFamily="2" charset="-122"/>
                <a:cs typeface="+mj-cs"/>
              </a:rPr>
              <a:t>自相关序列估计法</a:t>
            </a:r>
            <a:r>
              <a:rPr lang="en-US" altLang="zh-CN" sz="2000" dirty="0">
                <a:latin typeface="+mj-lt"/>
                <a:ea typeface="黑体" pitchFamily="2" charset="-122"/>
                <a:cs typeface="+mj-cs"/>
              </a:rPr>
              <a:t>)</a:t>
            </a:r>
            <a:r>
              <a:rPr lang="zh-CN" altLang="en-US" sz="2000" dirty="0" smtClean="0">
                <a:latin typeface="+mj-lt"/>
                <a:ea typeface="黑体" pitchFamily="2" charset="-122"/>
                <a:cs typeface="+mj-cs"/>
              </a:rPr>
              <a:t>；</a:t>
            </a:r>
            <a:endParaRPr lang="en-US" altLang="zh-CN" sz="2000" dirty="0" smtClean="0">
              <a:latin typeface="+mj-lt"/>
              <a:ea typeface="黑体" pitchFamily="2" charset="-122"/>
              <a:cs typeface="+mj-cs"/>
            </a:endParaRPr>
          </a:p>
          <a:p>
            <a:pPr>
              <a:lnSpc>
                <a:spcPct val="17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+mj-lt"/>
                <a:ea typeface="黑体" pitchFamily="2" charset="-122"/>
                <a:cs typeface="+mj-cs"/>
              </a:rPr>
              <a:t>          </a:t>
            </a:r>
            <a:r>
              <a:rPr lang="zh-CN" altLang="en-US" sz="2000" dirty="0">
                <a:latin typeface="+mj-lt"/>
                <a:ea typeface="黑体" pitchFamily="2" charset="-122"/>
                <a:cs typeface="+mj-cs"/>
              </a:rPr>
              <a:t>适用范围：数据多，对频率分辨率要求不</a:t>
            </a:r>
            <a:r>
              <a:rPr lang="zh-CN" altLang="en-US" sz="2000" dirty="0" smtClean="0">
                <a:latin typeface="+mj-lt"/>
                <a:ea typeface="黑体" pitchFamily="2" charset="-122"/>
                <a:cs typeface="+mj-cs"/>
              </a:rPr>
              <a:t>高。</a:t>
            </a:r>
            <a:endParaRPr lang="en-US" altLang="zh-CN" sz="2000" dirty="0">
              <a:latin typeface="+mj-lt"/>
              <a:ea typeface="黑体" pitchFamily="2" charset="-122"/>
              <a:cs typeface="+mj-cs"/>
            </a:endParaRP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5992C"/>
                </a:solidFill>
                <a:latin typeface="+mj-lt"/>
                <a:ea typeface="黑体" pitchFamily="2" charset="-122"/>
                <a:cs typeface="+mj-cs"/>
              </a:rPr>
              <a:t> </a:t>
            </a:r>
            <a:r>
              <a:rPr lang="zh-CN" altLang="en-US" sz="2000" b="1" dirty="0" smtClean="0">
                <a:solidFill>
                  <a:srgbClr val="05992C"/>
                </a:solidFill>
                <a:latin typeface="+mj-lt"/>
                <a:ea typeface="黑体" pitchFamily="2" charset="-122"/>
                <a:cs typeface="+mj-cs"/>
              </a:rPr>
              <a:t>现代方法：</a:t>
            </a:r>
            <a:r>
              <a:rPr lang="zh-CN" altLang="en-US" sz="2000" dirty="0" smtClean="0">
                <a:latin typeface="+mj-lt"/>
                <a:ea typeface="黑体" pitchFamily="2" charset="-122"/>
                <a:cs typeface="+mj-cs"/>
              </a:rPr>
              <a:t>以随机过程的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+mj-lt"/>
                <a:ea typeface="黑体" pitchFamily="2" charset="-122"/>
                <a:cs typeface="+mj-cs"/>
              </a:rPr>
              <a:t>参数模型</a:t>
            </a:r>
            <a:r>
              <a:rPr lang="zh-CN" altLang="en-US" sz="2000" dirty="0">
                <a:latin typeface="+mj-lt"/>
                <a:ea typeface="黑体" pitchFamily="2" charset="-122"/>
                <a:cs typeface="+mj-cs"/>
              </a:rPr>
              <a:t>为基础，</a:t>
            </a:r>
            <a:endParaRPr lang="en-US" altLang="zh-CN" sz="2000" dirty="0">
              <a:latin typeface="+mj-lt"/>
              <a:ea typeface="黑体" pitchFamily="2" charset="-122"/>
              <a:cs typeface="+mj-cs"/>
            </a:endParaRPr>
          </a:p>
          <a:p>
            <a:pPr>
              <a:lnSpc>
                <a:spcPct val="170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+mj-lt"/>
                <a:ea typeface="黑体" pitchFamily="2" charset="-122"/>
                <a:cs typeface="+mj-cs"/>
              </a:rPr>
              <a:t> </a:t>
            </a:r>
            <a:r>
              <a:rPr lang="en-US" altLang="zh-CN" sz="2000" dirty="0" smtClean="0">
                <a:latin typeface="+mj-lt"/>
                <a:ea typeface="黑体" pitchFamily="2" charset="-122"/>
                <a:cs typeface="+mj-cs"/>
              </a:rPr>
              <a:t>            </a:t>
            </a:r>
            <a:r>
              <a:rPr lang="zh-CN" altLang="en-US" sz="2000" dirty="0" smtClean="0">
                <a:latin typeface="+mj-lt"/>
                <a:ea typeface="黑体" pitchFamily="2" charset="-122"/>
                <a:cs typeface="+mj-cs"/>
              </a:rPr>
              <a:t>又称参数方法或模型方法；</a:t>
            </a:r>
            <a:endParaRPr lang="en-US" altLang="zh-CN" sz="2000" dirty="0" smtClean="0">
              <a:latin typeface="+mj-lt"/>
              <a:ea typeface="黑体" pitchFamily="2" charset="-122"/>
              <a:cs typeface="+mj-cs"/>
            </a:endParaRPr>
          </a:p>
          <a:p>
            <a:pPr>
              <a:lnSpc>
                <a:spcPct val="170000"/>
              </a:lnSpc>
              <a:spcBef>
                <a:spcPct val="0"/>
              </a:spcBef>
              <a:buNone/>
            </a:pPr>
            <a:r>
              <a:rPr lang="en-US" altLang="zh-CN" sz="2000" dirty="0" smtClean="0">
                <a:latin typeface="+mj-lt"/>
                <a:ea typeface="黑体" pitchFamily="2" charset="-122"/>
                <a:cs typeface="+mj-cs"/>
              </a:rPr>
              <a:t>             </a:t>
            </a:r>
            <a:r>
              <a:rPr lang="zh-CN" altLang="en-US" sz="2000" dirty="0" smtClean="0">
                <a:latin typeface="+mj-lt"/>
                <a:ea typeface="黑体" pitchFamily="2" charset="-122"/>
                <a:cs typeface="+mj-cs"/>
              </a:rPr>
              <a:t>最基本的方法： 自回归模型法，线性预测法，最大熵法；</a:t>
            </a:r>
            <a:endParaRPr lang="en-US" altLang="zh-CN" sz="2000" dirty="0" smtClean="0">
              <a:latin typeface="+mj-lt"/>
              <a:ea typeface="黑体" pitchFamily="2" charset="-122"/>
              <a:cs typeface="+mj-cs"/>
            </a:endParaRPr>
          </a:p>
          <a:p>
            <a:pPr>
              <a:lnSpc>
                <a:spcPct val="170000"/>
              </a:lnSpc>
              <a:spcBef>
                <a:spcPct val="0"/>
              </a:spcBef>
              <a:buNone/>
            </a:pPr>
            <a:r>
              <a:rPr lang="zh-CN" altLang="en-US" sz="2000" dirty="0" smtClean="0">
                <a:ea typeface="黑体" pitchFamily="2" charset="-122"/>
              </a:rPr>
              <a:t>             适用范围</a:t>
            </a:r>
            <a:r>
              <a:rPr lang="zh-CN" altLang="en-US" sz="2000" dirty="0">
                <a:ea typeface="黑体" pitchFamily="2" charset="-122"/>
              </a:rPr>
              <a:t>：</a:t>
            </a:r>
            <a:r>
              <a:rPr lang="zh-CN" altLang="en-US" sz="2000" dirty="0" smtClean="0">
                <a:ea typeface="黑体" pitchFamily="2" charset="-122"/>
              </a:rPr>
              <a:t>数据少，</a:t>
            </a:r>
            <a:r>
              <a:rPr lang="zh-CN" altLang="en-US" sz="2000" dirty="0">
                <a:ea typeface="黑体" pitchFamily="2" charset="-122"/>
              </a:rPr>
              <a:t>对频率分辨率</a:t>
            </a:r>
            <a:r>
              <a:rPr lang="zh-CN" altLang="en-US" sz="2000" dirty="0" smtClean="0">
                <a:ea typeface="黑体" pitchFamily="2" charset="-122"/>
              </a:rPr>
              <a:t>要求高</a:t>
            </a:r>
            <a:r>
              <a:rPr lang="zh-CN" altLang="en-US" sz="2000" dirty="0">
                <a:ea typeface="黑体" pitchFamily="2" charset="-122"/>
              </a:rPr>
              <a:t>。</a:t>
            </a:r>
            <a:endParaRPr lang="en-US" altLang="zh-CN" sz="2000" dirty="0" smtClean="0">
              <a:latin typeface="+mj-lt"/>
              <a:ea typeface="黑体" pitchFamily="2" charset="-122"/>
              <a:cs typeface="+mj-cs"/>
            </a:endParaRPr>
          </a:p>
          <a:p>
            <a:pPr>
              <a:lnSpc>
                <a:spcPct val="170000"/>
              </a:lnSpc>
              <a:spcBef>
                <a:spcPct val="0"/>
              </a:spcBef>
              <a:buNone/>
            </a:pPr>
            <a:r>
              <a:rPr lang="zh-CN" altLang="en-US" sz="2000" dirty="0" smtClean="0">
                <a:latin typeface="+mj-lt"/>
                <a:ea typeface="黑体" pitchFamily="2" charset="-122"/>
                <a:cs typeface="+mj-cs"/>
              </a:rPr>
              <a:t>            优劣：参数方法较优，利用了“随机过程是如何产生的”信息，      摈弃了“加窗效应”。</a:t>
            </a:r>
            <a:endParaRPr lang="en-US" altLang="zh-CN" sz="2000" dirty="0" smtClean="0">
              <a:latin typeface="+mj-lt"/>
              <a:ea typeface="黑体" pitchFamily="2" charset="-122"/>
              <a:cs typeface="+mj-cs"/>
            </a:endParaRPr>
          </a:p>
          <a:p>
            <a:pPr>
              <a:lnSpc>
                <a:spcPct val="170000"/>
              </a:lnSpc>
              <a:spcBef>
                <a:spcPct val="0"/>
              </a:spcBef>
              <a:buNone/>
            </a:pPr>
            <a:endParaRPr lang="en-US" altLang="zh-CN" sz="2000" dirty="0" smtClean="0">
              <a:latin typeface="+mj-lt"/>
              <a:ea typeface="黑体" pitchFamily="2" charset="-122"/>
              <a:cs typeface="+mj-cs"/>
            </a:endParaRPr>
          </a:p>
          <a:p>
            <a:pPr>
              <a:lnSpc>
                <a:spcPct val="170000"/>
              </a:lnSpc>
              <a:spcBef>
                <a:spcPct val="0"/>
              </a:spcBef>
              <a:buNone/>
            </a:pPr>
            <a:endParaRPr lang="en-US" altLang="zh-CN" sz="2000" dirty="0" smtClean="0">
              <a:latin typeface="+mj-lt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511156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>
                <a:ea typeface="黑体" pitchFamily="2" charset="-122"/>
              </a:rPr>
              <a:t>7.2  </a:t>
            </a:r>
            <a:r>
              <a:rPr lang="zh-CN" altLang="en-US" sz="2000" dirty="0" smtClean="0">
                <a:ea typeface="黑体" pitchFamily="2" charset="-122"/>
              </a:rPr>
              <a:t>功率谱估计的经典方法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5721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（</a:t>
            </a:r>
            <a:r>
              <a:rPr lang="en-US" altLang="zh-CN" sz="2000" b="1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Wiener-</a:t>
            </a:r>
            <a:r>
              <a:rPr lang="en-US" altLang="zh-CN" sz="2000" b="1" dirty="0" err="1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Khinchin</a:t>
            </a:r>
            <a:r>
              <a:rPr lang="zh-CN" altLang="en-US" sz="2000" b="1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）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维纳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辛坎定律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：零均值的，广义平稳随机过程的</a:t>
            </a:r>
            <a:r>
              <a:rPr lang="zh-CN" altLang="en-US" sz="2000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功率谱         ，定义为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：该随机过程的自相关序列的傅里叶变换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自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相关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序列        定义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为滞后积的数学期望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对于自相关遍历性随机过程，</a:t>
            </a:r>
            <a:r>
              <a:rPr lang="zh-CN" altLang="en-US" sz="2000" dirty="0" smtClean="0">
                <a:solidFill>
                  <a:srgbClr val="974203"/>
                </a:solidFill>
                <a:latin typeface="黑体" pitchFamily="2" charset="-122"/>
                <a:ea typeface="黑体" pitchFamily="2" charset="-122"/>
              </a:rPr>
              <a:t>集合平均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可以</a:t>
            </a:r>
            <a:r>
              <a:rPr lang="zh-CN" altLang="en-US" sz="2000" dirty="0" smtClean="0">
                <a:solidFill>
                  <a:srgbClr val="974203"/>
                </a:solidFill>
                <a:latin typeface="黑体" pitchFamily="2" charset="-122"/>
                <a:ea typeface="黑体" pitchFamily="2" charset="-122"/>
              </a:rPr>
              <a:t>用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随机过程的一个取样序列的滞后积的</a:t>
            </a:r>
            <a:r>
              <a:rPr lang="zh-CN" altLang="en-US" sz="2000" dirty="0" smtClean="0">
                <a:solidFill>
                  <a:srgbClr val="974203"/>
                </a:solidFill>
                <a:latin typeface="黑体" pitchFamily="2" charset="-122"/>
                <a:ea typeface="黑体" pitchFamily="2" charset="-122"/>
              </a:rPr>
              <a:t>时间平均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来</a:t>
            </a:r>
            <a:r>
              <a:rPr lang="zh-CN" altLang="en-US" sz="2000" dirty="0" smtClean="0">
                <a:solidFill>
                  <a:srgbClr val="974203"/>
                </a:solidFill>
                <a:latin typeface="黑体" pitchFamily="2" charset="-122"/>
                <a:ea typeface="黑体" pitchFamily="2" charset="-122"/>
              </a:rPr>
              <a:t>代替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57422" y="2143116"/>
          <a:ext cx="3143272" cy="815811"/>
        </p:xfrm>
        <a:graphic>
          <a:graphicData uri="http://schemas.openxmlformats.org/presentationml/2006/ole">
            <p:oleObj spid="_x0000_s1026" name="Equation" r:id="rId3" imgW="1663560" imgH="43164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214546" y="3929066"/>
          <a:ext cx="3929090" cy="500066"/>
        </p:xfrm>
        <a:graphic>
          <a:graphicData uri="http://schemas.openxmlformats.org/presentationml/2006/ole">
            <p:oleObj spid="_x0000_s1027" name="Equation" r:id="rId4" imgW="1638000" imgH="241200" progId="Equation.DSMT4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428860" y="5715016"/>
          <a:ext cx="4345111" cy="785818"/>
        </p:xfrm>
        <a:graphic>
          <a:graphicData uri="http://schemas.openxmlformats.org/presentationml/2006/ole">
            <p:oleObj spid="_x0000_s1028" name="Equation" r:id="rId5" imgW="2387520" imgH="431640" progId="Equation.DSMT4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357422" y="1428736"/>
          <a:ext cx="688978" cy="406402"/>
        </p:xfrm>
        <a:graphic>
          <a:graphicData uri="http://schemas.openxmlformats.org/presentationml/2006/ole">
            <p:oleObj spid="_x0000_s1029" name="Equation" r:id="rId6" imgW="520560" imgH="241200" progId="Equation.DSMT4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2285984" y="3143248"/>
          <a:ext cx="800104" cy="400052"/>
        </p:xfrm>
        <a:graphic>
          <a:graphicData uri="http://schemas.openxmlformats.org/presentationml/2006/ole">
            <p:oleObj spid="_x0000_s1030" name="Equation" r:id="rId7" imgW="4572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>
                <a:ea typeface="黑体" pitchFamily="2" charset="-122"/>
              </a:rPr>
              <a:t>7.2  </a:t>
            </a:r>
            <a:r>
              <a:rPr lang="zh-CN" altLang="en-US" sz="2000" dirty="0" smtClean="0">
                <a:ea typeface="黑体" pitchFamily="2" charset="-122"/>
              </a:rPr>
              <a:t>功率谱估计的经典方法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功率谱估计的两种方法：周期图法（直接法）和 </a:t>
            </a:r>
            <a:r>
              <a:rPr lang="en-US" altLang="zh-CN" sz="2000" dirty="0" smtClean="0">
                <a:latin typeface="Arial" pitchFamily="34" charset="0"/>
                <a:ea typeface="黑体" pitchFamily="2" charset="-122"/>
                <a:cs typeface="Arial" pitchFamily="34" charset="0"/>
              </a:rPr>
              <a:t>BT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法（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自相关函数估计法，间接法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）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7.2.1</a:t>
            </a:r>
            <a:r>
              <a:rPr lang="zh-CN" altLang="en-US" sz="2000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周期图的定义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设           是零均值的广义平稳随机过程，     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是它的一个取样序列，</a:t>
            </a: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是取样序列       中的一段数据。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57356" y="3571876"/>
          <a:ext cx="4400550" cy="800100"/>
        </p:xfrm>
        <a:graphic>
          <a:graphicData uri="http://schemas.openxmlformats.org/presentationml/2006/ole">
            <p:oleObj spid="_x0000_s2050" name="Equation" r:id="rId3" imgW="2514600" imgH="457200" progId="Equation.DSMT4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357290" y="2428868"/>
          <a:ext cx="944563" cy="555625"/>
        </p:xfrm>
        <a:graphic>
          <a:graphicData uri="http://schemas.openxmlformats.org/presentationml/2006/ole">
            <p:oleObj spid="_x0000_s2051" name="Equation" r:id="rId4" imgW="431640" imgH="253800" progId="Equation.DSMT4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500166" y="2928934"/>
          <a:ext cx="861225" cy="500066"/>
        </p:xfrm>
        <a:graphic>
          <a:graphicData uri="http://schemas.openxmlformats.org/presentationml/2006/ole">
            <p:oleObj spid="_x0000_s2053" name="Equation" r:id="rId5" imgW="393480" imgH="228600" progId="Equation.DSMT4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6000760" y="2500306"/>
          <a:ext cx="693738" cy="444500"/>
        </p:xfrm>
        <a:graphic>
          <a:graphicData uri="http://schemas.openxmlformats.org/presentationml/2006/ole">
            <p:oleObj spid="_x0000_s2054" name="Equation" r:id="rId6" imgW="317160" imgH="203040" progId="Equation.DSMT4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3786182" y="2928934"/>
          <a:ext cx="693738" cy="444500"/>
        </p:xfrm>
        <a:graphic>
          <a:graphicData uri="http://schemas.openxmlformats.org/presentationml/2006/ole">
            <p:oleObj spid="_x0000_s2055" name="Equation" r:id="rId7" imgW="317160" imgH="20304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857356" y="4572008"/>
          <a:ext cx="3267080" cy="857264"/>
        </p:xfrm>
        <a:graphic>
          <a:graphicData uri="http://schemas.openxmlformats.org/presentationml/2006/ole">
            <p:oleObj spid="_x0000_s2056" name="Equation" r:id="rId8" imgW="152388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>
                <a:ea typeface="黑体" pitchFamily="2" charset="-122"/>
              </a:rPr>
              <a:t>7.2  </a:t>
            </a:r>
            <a:r>
              <a:rPr lang="zh-CN" altLang="en-US" sz="2000" dirty="0" smtClean="0">
                <a:ea typeface="黑体" pitchFamily="2" charset="-122"/>
              </a:rPr>
              <a:t>功率谱估计的经典方法</a:t>
            </a:r>
            <a:r>
              <a:rPr lang="en-US" altLang="zh-CN" sz="2000" dirty="0" smtClean="0">
                <a:ea typeface="黑体" pitchFamily="2" charset="-122"/>
              </a:rPr>
              <a:t>------</a:t>
            </a:r>
            <a:r>
              <a:rPr lang="zh-CN" altLang="en-US" sz="2000" dirty="0" smtClean="0">
                <a:ea typeface="黑体" pitchFamily="2" charset="-122"/>
              </a:rPr>
              <a:t>周期图法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60007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      的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自相关序列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      的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有偏估计       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 ，</a:t>
            </a:r>
            <a:r>
              <a:rPr lang="zh-CN" altLang="en-US" sz="2000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可用       表示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为：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       看成是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序列       与        的线性卷积乘以       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       的</a:t>
            </a:r>
            <a:r>
              <a:rPr lang="zh-CN" altLang="en-US" sz="2000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傅里叶变换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         为：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      的</a:t>
            </a:r>
            <a:r>
              <a:rPr lang="zh-CN" altLang="en-US" sz="2000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傅里叶变换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         为：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85786" y="886648"/>
          <a:ext cx="773116" cy="454774"/>
        </p:xfrm>
        <a:graphic>
          <a:graphicData uri="http://schemas.openxmlformats.org/presentationml/2006/ole">
            <p:oleObj spid="_x0000_s3076" name="Equation" r:id="rId3" imgW="431640" imgH="253800" progId="Equation.DSMT4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214678" y="928670"/>
          <a:ext cx="642942" cy="442027"/>
        </p:xfrm>
        <a:graphic>
          <a:graphicData uri="http://schemas.openxmlformats.org/presentationml/2006/ole">
            <p:oleObj spid="_x0000_s3077" name="Equation" r:id="rId4" imgW="457200" imgH="22860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286380" y="928670"/>
          <a:ext cx="714380" cy="505337"/>
        </p:xfrm>
        <a:graphic>
          <a:graphicData uri="http://schemas.openxmlformats.org/presentationml/2006/ole">
            <p:oleObj spid="_x0000_s3078" name="Equation" r:id="rId5" imgW="444240" imgH="22860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000892" y="857232"/>
          <a:ext cx="695325" cy="555625"/>
        </p:xfrm>
        <a:graphic>
          <a:graphicData uri="http://schemas.openxmlformats.org/presentationml/2006/ole">
            <p:oleObj spid="_x0000_s3079" name="Equation" r:id="rId6" imgW="393480" imgH="22860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00232" y="1500174"/>
          <a:ext cx="3929090" cy="1520938"/>
        </p:xfrm>
        <a:graphic>
          <a:graphicData uri="http://schemas.openxmlformats.org/presentationml/2006/ole">
            <p:oleObj spid="_x0000_s3080" name="Equation" r:id="rId7" imgW="2361960" imgH="91440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85786" y="5500702"/>
          <a:ext cx="693737" cy="504825"/>
        </p:xfrm>
        <a:graphic>
          <a:graphicData uri="http://schemas.openxmlformats.org/presentationml/2006/ole">
            <p:oleObj spid="_x0000_s3081" name="Equation" r:id="rId8" imgW="431640" imgH="228600" progId="Equation.DSMT4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214810" y="3357562"/>
          <a:ext cx="852488" cy="555625"/>
        </p:xfrm>
        <a:graphic>
          <a:graphicData uri="http://schemas.openxmlformats.org/presentationml/2006/ole">
            <p:oleObj spid="_x0000_s3082" name="Equation" r:id="rId9" imgW="482400" imgH="228600" progId="Equation.DSMT4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857224" y="4000504"/>
          <a:ext cx="714380" cy="505337"/>
        </p:xfrm>
        <a:graphic>
          <a:graphicData uri="http://schemas.openxmlformats.org/presentationml/2006/ole">
            <p:oleObj spid="_x0000_s3083" name="Equation" r:id="rId10" imgW="444240" imgH="228600" progId="Equation.DSMT4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071802" y="3286124"/>
          <a:ext cx="695325" cy="555625"/>
        </p:xfrm>
        <a:graphic>
          <a:graphicData uri="http://schemas.openxmlformats.org/presentationml/2006/ole">
            <p:oleObj spid="_x0000_s3084" name="Equation" r:id="rId11" imgW="393480" imgH="228600" progId="Equation.DSMT4">
              <p:embed/>
            </p:oleObj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857224" y="3429000"/>
          <a:ext cx="714380" cy="505337"/>
        </p:xfrm>
        <a:graphic>
          <a:graphicData uri="http://schemas.openxmlformats.org/presentationml/2006/ole">
            <p:oleObj spid="_x0000_s3085" name="Equation" r:id="rId12" imgW="444240" imgH="228600" progId="Equation.DSMT4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7072330" y="2928934"/>
          <a:ext cx="325437" cy="869950"/>
        </p:xfrm>
        <a:graphic>
          <a:graphicData uri="http://schemas.openxmlformats.org/presentationml/2006/ole">
            <p:oleObj spid="_x0000_s3086" name="Equation" r:id="rId13" imgW="203040" imgH="393480" progId="Equation.DSMT4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000231" y="4500570"/>
          <a:ext cx="5298659" cy="785818"/>
        </p:xfrm>
        <a:graphic>
          <a:graphicData uri="http://schemas.openxmlformats.org/presentationml/2006/ole">
            <p:oleObj spid="_x0000_s3088" name="Equation" r:id="rId14" imgW="2997000" imgH="444240" progId="Equation.DSMT4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357554" y="3929066"/>
          <a:ext cx="1089428" cy="484190"/>
        </p:xfrm>
        <a:graphic>
          <a:graphicData uri="http://schemas.openxmlformats.org/presentationml/2006/ole">
            <p:oleObj spid="_x0000_s3089" name="Equation" r:id="rId15" imgW="571320" imgH="253800" progId="Equation.DSMT4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311525" y="5524500"/>
          <a:ext cx="895350" cy="434975"/>
        </p:xfrm>
        <a:graphic>
          <a:graphicData uri="http://schemas.openxmlformats.org/presentationml/2006/ole">
            <p:oleObj spid="_x0000_s3090" name="Equation" r:id="rId16" imgW="469800" imgH="228600" progId="Equation.DSMT4">
              <p:embed/>
            </p:oleObj>
          </a:graphicData>
        </a:graphic>
      </p:graphicFrame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2347913" y="5868988"/>
          <a:ext cx="4603750" cy="762000"/>
        </p:xfrm>
        <a:graphic>
          <a:graphicData uri="http://schemas.openxmlformats.org/presentationml/2006/ole">
            <p:oleObj spid="_x0000_s3091" name="Equation" r:id="rId17" imgW="2603160" imgH="4316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500066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>
                <a:ea typeface="黑体" pitchFamily="2" charset="-122"/>
              </a:rPr>
              <a:t>7.2  </a:t>
            </a:r>
            <a:r>
              <a:rPr lang="zh-CN" altLang="en-US" sz="2000" dirty="0" smtClean="0">
                <a:ea typeface="黑体" pitchFamily="2" charset="-122"/>
              </a:rPr>
              <a:t>功率谱估计的经典方法</a:t>
            </a:r>
            <a:r>
              <a:rPr lang="en-US" altLang="zh-CN" sz="2000" dirty="0" smtClean="0">
                <a:ea typeface="黑体" pitchFamily="2" charset="-122"/>
              </a:rPr>
              <a:t>------</a:t>
            </a:r>
            <a:r>
              <a:rPr lang="zh-CN" altLang="en-US" sz="2000" dirty="0" smtClean="0">
                <a:ea typeface="黑体" pitchFamily="2" charset="-122"/>
              </a:rPr>
              <a:t>周期图法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        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可用           表示为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：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        ，称为周期图，</a:t>
            </a:r>
            <a:r>
              <a:rPr lang="zh-CN" altLang="en-US" sz="2000" dirty="0" smtClean="0">
                <a:solidFill>
                  <a:srgbClr val="007A37"/>
                </a:solidFill>
                <a:latin typeface="黑体" pitchFamily="2" charset="-122"/>
                <a:ea typeface="黑体" pitchFamily="2" charset="-122"/>
              </a:rPr>
              <a:t>是         估计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直接计算       的傅里叶变换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来得到周期图，故称为周期图的直接方法，简称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周期图法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。</a:t>
            </a:r>
          </a:p>
          <a:p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28662" y="1500174"/>
          <a:ext cx="7572427" cy="2357454"/>
        </p:xfrm>
        <a:graphic>
          <a:graphicData uri="http://schemas.openxmlformats.org/presentationml/2006/ole">
            <p:oleObj spid="_x0000_s4099" name="Equation" r:id="rId3" imgW="3746160" imgH="1358640" progId="Equation.DSMT4">
              <p:embed/>
            </p:oleObj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85786" y="857232"/>
          <a:ext cx="1089428" cy="484190"/>
        </p:xfrm>
        <a:graphic>
          <a:graphicData uri="http://schemas.openxmlformats.org/presentationml/2006/ole">
            <p:oleObj spid="_x0000_s4101" name="Equation" r:id="rId4" imgW="571320" imgH="253800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571736" y="928670"/>
          <a:ext cx="1081427" cy="477840"/>
        </p:xfrm>
        <a:graphic>
          <a:graphicData uri="http://schemas.openxmlformats.org/presentationml/2006/ole">
            <p:oleObj spid="_x0000_s4102" name="Equation" r:id="rId5" imgW="545760" imgH="241200" progId="Equation.DSMT4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14348" y="4071942"/>
          <a:ext cx="1089428" cy="484190"/>
        </p:xfrm>
        <a:graphic>
          <a:graphicData uri="http://schemas.openxmlformats.org/presentationml/2006/ole">
            <p:oleObj spid="_x0000_s4103" name="Equation" r:id="rId6" imgW="571320" imgH="25380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000496" y="4071942"/>
          <a:ext cx="992188" cy="458788"/>
        </p:xfrm>
        <a:graphic>
          <a:graphicData uri="http://schemas.openxmlformats.org/presentationml/2006/ole">
            <p:oleObj spid="_x0000_s4104" name="Equation" r:id="rId7" imgW="520560" imgH="241200" progId="Equation.DSMT4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928794" y="4500570"/>
          <a:ext cx="812011" cy="471490"/>
        </p:xfrm>
        <a:graphic>
          <a:graphicData uri="http://schemas.openxmlformats.org/presentationml/2006/ole">
            <p:oleObj spid="_x0000_s4105" name="Equation" r:id="rId8" imgW="39348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9B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401</Words>
  <Application>Microsoft Office PowerPoint</Application>
  <PresentationFormat>全屏显示(4:3)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MathType 5.0 Equation</vt:lpstr>
      <vt:lpstr>第七章  功率谱估计的经典方法</vt:lpstr>
      <vt:lpstr>7.1概述  7.2  功率谱估计的经典方法</vt:lpstr>
      <vt:lpstr>7.1概述</vt:lpstr>
      <vt:lpstr>7.1概述</vt:lpstr>
      <vt:lpstr>7.2  功率谱估计的经典方法</vt:lpstr>
      <vt:lpstr>7.2  功率谱估计的经典方法</vt:lpstr>
      <vt:lpstr>7.2  功率谱估计的经典方法------周期图法</vt:lpstr>
      <vt:lpstr>7.2  功率谱估计的经典方法------周期图法</vt:lpstr>
    </vt:vector>
  </TitlesOfParts>
  <Company>HUST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  功率谱估计的经典方法</dc:title>
  <dc:creator>JasonStone</dc:creator>
  <cp:lastModifiedBy>JasonStone</cp:lastModifiedBy>
  <cp:revision>38</cp:revision>
  <dcterms:created xsi:type="dcterms:W3CDTF">2017-11-29T02:49:43Z</dcterms:created>
  <dcterms:modified xsi:type="dcterms:W3CDTF">2017-11-29T05:45:24Z</dcterms:modified>
</cp:coreProperties>
</file>