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256" r:id="rId2"/>
    <p:sldId id="488" r:id="rId3"/>
    <p:sldId id="423" r:id="rId4"/>
    <p:sldId id="468" r:id="rId5"/>
    <p:sldId id="426" r:id="rId6"/>
    <p:sldId id="499" r:id="rId7"/>
    <p:sldId id="497" r:id="rId8"/>
    <p:sldId id="427" r:id="rId9"/>
    <p:sldId id="428" r:id="rId10"/>
    <p:sldId id="496" r:id="rId11"/>
    <p:sldId id="487" r:id="rId12"/>
    <p:sldId id="500" r:id="rId13"/>
    <p:sldId id="498" r:id="rId14"/>
    <p:sldId id="483" r:id="rId15"/>
    <p:sldId id="433" r:id="rId16"/>
    <p:sldId id="434" r:id="rId17"/>
    <p:sldId id="435" r:id="rId18"/>
    <p:sldId id="437" r:id="rId19"/>
    <p:sldId id="493" r:id="rId20"/>
    <p:sldId id="438" r:id="rId21"/>
    <p:sldId id="490" r:id="rId22"/>
    <p:sldId id="469" r:id="rId23"/>
    <p:sldId id="470" r:id="rId24"/>
    <p:sldId id="471" r:id="rId25"/>
    <p:sldId id="472" r:id="rId26"/>
    <p:sldId id="473" r:id="rId27"/>
    <p:sldId id="474" r:id="rId28"/>
    <p:sldId id="475" r:id="rId29"/>
    <p:sldId id="476" r:id="rId30"/>
    <p:sldId id="477" r:id="rId31"/>
    <p:sldId id="455" r:id="rId32"/>
    <p:sldId id="456" r:id="rId33"/>
    <p:sldId id="481" r:id="rId34"/>
    <p:sldId id="458" r:id="rId35"/>
    <p:sldId id="482" r:id="rId36"/>
    <p:sldId id="460" r:id="rId37"/>
    <p:sldId id="461" r:id="rId38"/>
    <p:sldId id="462" r:id="rId39"/>
    <p:sldId id="501" r:id="rId40"/>
    <p:sldId id="305" r:id="rId4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7" autoAdjust="0"/>
    <p:restoredTop sz="96888" autoAdjust="0"/>
  </p:normalViewPr>
  <p:slideViewPr>
    <p:cSldViewPr>
      <p:cViewPr varScale="1">
        <p:scale>
          <a:sx n="132" d="100"/>
          <a:sy n="132" d="100"/>
        </p:scale>
        <p:origin x="1008" y="77"/>
      </p:cViewPr>
      <p:guideLst>
        <p:guide orient="horz" pos="2160"/>
        <p:guide pos="2880"/>
      </p:guideLst>
    </p:cSldViewPr>
  </p:slideViewPr>
  <p:outlineViewPr>
    <p:cViewPr>
      <p:scale>
        <a:sx n="33" d="100"/>
        <a:sy n="33" d="100"/>
      </p:scale>
      <p:origin x="0" y="17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23.xml"/><Relationship Id="rId34" Type="http://schemas.openxmlformats.org/officeDocument/2006/relationships/slide" Target="slides/slide40.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9.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1.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6.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30.xml"/><Relationship Id="rId30" Type="http://schemas.openxmlformats.org/officeDocument/2006/relationships/slide" Target="slides/slide34.xml"/><Relationship Id="rId8"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ea typeface="宋体"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ea typeface="宋体" pitchFamily="2" charset="-122"/>
              </a:defRPr>
            </a:lvl1pPr>
          </a:lstStyle>
          <a:p>
            <a:pPr>
              <a:defRPr/>
            </a:pPr>
            <a:fld id="{36351E95-EFDF-465D-B10E-B1C06607CADB}" type="slidenum">
              <a:rPr lang="en-US" altLang="zh-CN"/>
              <a:pPr>
                <a:defRPr/>
              </a:pPr>
              <a:t>‹#›</a:t>
            </a:fld>
            <a:endParaRPr lang="en-US" altLang="zh-CN"/>
          </a:p>
        </p:txBody>
      </p:sp>
    </p:spTree>
    <p:extLst>
      <p:ext uri="{BB962C8B-B14F-4D97-AF65-F5344CB8AC3E}">
        <p14:creationId xmlns:p14="http://schemas.microsoft.com/office/powerpoint/2010/main" val="67469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6247E10-F041-4C07-8165-CB6A5B528FC1}" type="slidenum">
              <a:rPr lang="en-US" altLang="zh-CN" smtClean="0">
                <a:latin typeface="Arial" pitchFamily="34" charset="0"/>
              </a:rPr>
              <a:pPr/>
              <a:t>2</a:t>
            </a:fld>
            <a:endParaRPr lang="en-US" altLang="zh-CN">
              <a:latin typeface="Arial" pitchFamily="34" charset="0"/>
            </a:endParaRPr>
          </a:p>
        </p:txBody>
      </p:sp>
      <p:sp>
        <p:nvSpPr>
          <p:cNvPr id="43011" name="Rectangle 2"/>
          <p:cNvSpPr>
            <a:spLocks noGrp="1" noRot="1" noChangeAspect="1" noChangeArrowheads="1" noTextEdit="1"/>
          </p:cNvSpPr>
          <p:nvPr>
            <p:ph type="sldImg"/>
          </p:nvPr>
        </p:nvSpPr>
        <p:spPr>
          <a:xfrm>
            <a:off x="990600" y="766763"/>
            <a:ext cx="5118100" cy="3838575"/>
          </a:xfrm>
          <a:ln/>
        </p:spPr>
      </p:sp>
      <p:sp>
        <p:nvSpPr>
          <p:cNvPr id="43012" name="Rectangle 3"/>
          <p:cNvSpPr>
            <a:spLocks noGrp="1" noChangeArrowheads="1"/>
          </p:cNvSpPr>
          <p:nvPr>
            <p:ph type="body" idx="1"/>
          </p:nvPr>
        </p:nvSpPr>
        <p:spPr>
          <a:xfrm>
            <a:off x="946150" y="4860925"/>
            <a:ext cx="5207000" cy="4606925"/>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6247E10-F041-4C07-8165-CB6A5B528FC1}" type="slidenum">
              <a:rPr lang="en-US" altLang="zh-CN" smtClean="0">
                <a:latin typeface="Arial" pitchFamily="34" charset="0"/>
              </a:rPr>
              <a:pPr/>
              <a:t>21</a:t>
            </a:fld>
            <a:endParaRPr lang="en-US" altLang="zh-CN">
              <a:latin typeface="Arial" pitchFamily="34" charset="0"/>
            </a:endParaRPr>
          </a:p>
        </p:txBody>
      </p:sp>
      <p:sp>
        <p:nvSpPr>
          <p:cNvPr id="43011" name="Rectangle 2"/>
          <p:cNvSpPr>
            <a:spLocks noGrp="1" noRot="1" noChangeAspect="1" noChangeArrowheads="1" noTextEdit="1"/>
          </p:cNvSpPr>
          <p:nvPr>
            <p:ph type="sldImg"/>
          </p:nvPr>
        </p:nvSpPr>
        <p:spPr>
          <a:xfrm>
            <a:off x="990600" y="766763"/>
            <a:ext cx="5118100" cy="3838575"/>
          </a:xfrm>
          <a:ln/>
        </p:spPr>
      </p:sp>
      <p:sp>
        <p:nvSpPr>
          <p:cNvPr id="43012" name="Rectangle 3"/>
          <p:cNvSpPr>
            <a:spLocks noGrp="1" noChangeArrowheads="1"/>
          </p:cNvSpPr>
          <p:nvPr>
            <p:ph type="body" idx="1"/>
          </p:nvPr>
        </p:nvSpPr>
        <p:spPr>
          <a:xfrm>
            <a:off x="946150" y="4860925"/>
            <a:ext cx="5207000" cy="4606925"/>
          </a:xfrm>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295861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0D89407-B233-41E8-B39E-43102757E76C}" type="slidenum">
              <a:rPr lang="en-US" altLang="zh-CN" smtClean="0">
                <a:latin typeface="Arial" pitchFamily="34" charset="0"/>
              </a:rPr>
              <a:pPr/>
              <a:t>31</a:t>
            </a:fld>
            <a:endParaRPr lang="en-US" altLang="zh-CN">
              <a:latin typeface="Arial" pitchFamily="34" charset="0"/>
            </a:endParaRPr>
          </a:p>
        </p:txBody>
      </p:sp>
      <p:sp>
        <p:nvSpPr>
          <p:cNvPr id="49155" name="Rectangle 2"/>
          <p:cNvSpPr>
            <a:spLocks noGrp="1" noRot="1" noChangeAspect="1" noChangeArrowheads="1" noTextEdit="1"/>
          </p:cNvSpPr>
          <p:nvPr>
            <p:ph type="sldImg"/>
          </p:nvPr>
        </p:nvSpPr>
        <p:spPr>
          <a:xfrm>
            <a:off x="990600" y="766763"/>
            <a:ext cx="5118100" cy="3838575"/>
          </a:xfrm>
          <a:ln/>
        </p:spPr>
      </p:sp>
      <p:sp>
        <p:nvSpPr>
          <p:cNvPr id="49156"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027DFB3-298F-4BFA-BE76-DB2D7E172CDF}" type="slidenum">
              <a:rPr lang="en-US" altLang="zh-CN" smtClean="0">
                <a:latin typeface="Arial" pitchFamily="34" charset="0"/>
              </a:rPr>
              <a:pPr/>
              <a:t>32</a:t>
            </a:fld>
            <a:endParaRPr lang="en-US" altLang="zh-CN">
              <a:latin typeface="Arial" pitchFamily="34" charset="0"/>
            </a:endParaRPr>
          </a:p>
        </p:txBody>
      </p:sp>
      <p:sp>
        <p:nvSpPr>
          <p:cNvPr id="50179" name="Rectangle 2"/>
          <p:cNvSpPr>
            <a:spLocks noGrp="1" noRot="1" noChangeAspect="1" noChangeArrowheads="1" noTextEdit="1"/>
          </p:cNvSpPr>
          <p:nvPr>
            <p:ph type="sldImg"/>
          </p:nvPr>
        </p:nvSpPr>
        <p:spPr>
          <a:xfrm>
            <a:off x="990600" y="766763"/>
            <a:ext cx="5118100" cy="3838575"/>
          </a:xfrm>
          <a:ln/>
        </p:spPr>
      </p:sp>
      <p:sp>
        <p:nvSpPr>
          <p:cNvPr id="50180"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8491502-6B48-4DEE-85B9-A47B16BE839C}" type="slidenum">
              <a:rPr lang="en-US" altLang="zh-CN" smtClean="0">
                <a:latin typeface="Arial" pitchFamily="34" charset="0"/>
              </a:rPr>
              <a:pPr/>
              <a:t>34</a:t>
            </a:fld>
            <a:endParaRPr lang="en-US" altLang="zh-CN">
              <a:latin typeface="Arial" pitchFamily="34" charset="0"/>
            </a:endParaRPr>
          </a:p>
        </p:txBody>
      </p:sp>
      <p:sp>
        <p:nvSpPr>
          <p:cNvPr id="51203" name="Rectangle 2"/>
          <p:cNvSpPr>
            <a:spLocks noGrp="1" noRot="1" noChangeAspect="1" noChangeArrowheads="1" noTextEdit="1"/>
          </p:cNvSpPr>
          <p:nvPr>
            <p:ph type="sldImg"/>
          </p:nvPr>
        </p:nvSpPr>
        <p:spPr>
          <a:xfrm>
            <a:off x="990600" y="766763"/>
            <a:ext cx="5118100" cy="3838575"/>
          </a:xfrm>
          <a:ln/>
        </p:spPr>
      </p:sp>
      <p:sp>
        <p:nvSpPr>
          <p:cNvPr id="51204"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45A090C-DCC2-42D5-B559-5079376310EC}" type="slidenum">
              <a:rPr lang="en-US" altLang="zh-CN" smtClean="0">
                <a:latin typeface="Arial" pitchFamily="34" charset="0"/>
              </a:rPr>
              <a:pPr/>
              <a:t>36</a:t>
            </a:fld>
            <a:endParaRPr lang="en-US" altLang="zh-CN">
              <a:latin typeface="Arial" pitchFamily="34" charset="0"/>
            </a:endParaRPr>
          </a:p>
        </p:txBody>
      </p:sp>
      <p:sp>
        <p:nvSpPr>
          <p:cNvPr id="52227" name="Rectangle 2"/>
          <p:cNvSpPr>
            <a:spLocks noGrp="1" noRot="1" noChangeAspect="1" noChangeArrowheads="1" noTextEdit="1"/>
          </p:cNvSpPr>
          <p:nvPr>
            <p:ph type="sldImg"/>
          </p:nvPr>
        </p:nvSpPr>
        <p:spPr>
          <a:xfrm>
            <a:off x="990600" y="766763"/>
            <a:ext cx="5118100" cy="3838575"/>
          </a:xfrm>
          <a:ln/>
        </p:spPr>
      </p:sp>
      <p:sp>
        <p:nvSpPr>
          <p:cNvPr id="52228"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A03C474-2EBA-47FE-A5D6-A1D9C74DAA77}" type="slidenum">
              <a:rPr lang="en-US" altLang="zh-CN" smtClean="0">
                <a:latin typeface="Arial" pitchFamily="34" charset="0"/>
              </a:rPr>
              <a:pPr/>
              <a:t>37</a:t>
            </a:fld>
            <a:endParaRPr lang="en-US" altLang="zh-CN">
              <a:latin typeface="Arial" pitchFamily="34" charset="0"/>
            </a:endParaRPr>
          </a:p>
        </p:txBody>
      </p:sp>
      <p:sp>
        <p:nvSpPr>
          <p:cNvPr id="53251" name="Rectangle 2"/>
          <p:cNvSpPr>
            <a:spLocks noGrp="1" noRot="1" noChangeAspect="1" noChangeArrowheads="1" noTextEdit="1"/>
          </p:cNvSpPr>
          <p:nvPr>
            <p:ph type="sldImg"/>
          </p:nvPr>
        </p:nvSpPr>
        <p:spPr>
          <a:xfrm>
            <a:off x="990600" y="766763"/>
            <a:ext cx="5118100" cy="3838575"/>
          </a:xfrm>
          <a:ln/>
        </p:spPr>
      </p:sp>
      <p:sp>
        <p:nvSpPr>
          <p:cNvPr id="53252"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D3EAD84-48B5-4564-914B-76FCBE13A552}" type="slidenum">
              <a:rPr lang="en-US" altLang="zh-CN" smtClean="0">
                <a:latin typeface="Arial" pitchFamily="34" charset="0"/>
              </a:rPr>
              <a:pPr/>
              <a:t>38</a:t>
            </a:fld>
            <a:endParaRPr lang="en-US" altLang="zh-CN">
              <a:latin typeface="Arial" pitchFamily="34" charset="0"/>
            </a:endParaRPr>
          </a:p>
        </p:txBody>
      </p:sp>
      <p:sp>
        <p:nvSpPr>
          <p:cNvPr id="54275" name="Rectangle 2"/>
          <p:cNvSpPr>
            <a:spLocks noGrp="1" noRot="1" noChangeAspect="1" noChangeArrowheads="1" noTextEdit="1"/>
          </p:cNvSpPr>
          <p:nvPr>
            <p:ph type="sldImg"/>
          </p:nvPr>
        </p:nvSpPr>
        <p:spPr>
          <a:xfrm>
            <a:off x="990600" y="766763"/>
            <a:ext cx="5118100" cy="3838575"/>
          </a:xfrm>
          <a:ln/>
        </p:spPr>
      </p:sp>
      <p:sp>
        <p:nvSpPr>
          <p:cNvPr id="54276"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896F0E4-5B27-43BA-BF43-2C8448296FDF}" type="slidenum">
              <a:rPr lang="en-US" altLang="zh-CN" smtClean="0">
                <a:latin typeface="Arial" pitchFamily="34" charset="0"/>
              </a:rPr>
              <a:pPr/>
              <a:t>39</a:t>
            </a:fld>
            <a:endParaRPr lang="en-US" altLang="zh-CN">
              <a:latin typeface="Arial" pitchFamily="34" charset="0"/>
            </a:endParaRPr>
          </a:p>
        </p:txBody>
      </p:sp>
      <p:sp>
        <p:nvSpPr>
          <p:cNvPr id="48131" name="Rectangle 2"/>
          <p:cNvSpPr>
            <a:spLocks noGrp="1" noRot="1" noChangeAspect="1" noChangeArrowheads="1" noTextEdit="1"/>
          </p:cNvSpPr>
          <p:nvPr>
            <p:ph type="sldImg"/>
          </p:nvPr>
        </p:nvSpPr>
        <p:spPr>
          <a:xfrm>
            <a:off x="990600" y="766763"/>
            <a:ext cx="5118100" cy="3838575"/>
          </a:xfrm>
          <a:ln/>
        </p:spPr>
      </p:sp>
      <p:sp>
        <p:nvSpPr>
          <p:cNvPr id="48132" name="Rectangle 3"/>
          <p:cNvSpPr>
            <a:spLocks noGrp="1" noChangeArrowheads="1"/>
          </p:cNvSpPr>
          <p:nvPr>
            <p:ph type="body" idx="1"/>
          </p:nvPr>
        </p:nvSpPr>
        <p:spPr>
          <a:xfrm>
            <a:off x="946150" y="4862513"/>
            <a:ext cx="5207000" cy="4605337"/>
          </a:xfrm>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230912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5"/>
          <p:cNvSpPr>
            <a:spLocks noChangeArrowheads="1"/>
          </p:cNvSpPr>
          <p:nvPr/>
        </p:nvSpPr>
        <p:spPr bwMode="auto">
          <a:xfrm>
            <a:off x="395288" y="2636838"/>
            <a:ext cx="8280400" cy="36512"/>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603250" y="1628775"/>
            <a:ext cx="7640638" cy="971550"/>
          </a:xfrm>
        </p:spPr>
        <p:txBody>
          <a:bodyPr/>
          <a:lstStyle>
            <a:lvl1pPr algn="ctr">
              <a:defRPr sz="4400"/>
            </a:lvl1pPr>
          </a:lstStyle>
          <a:p>
            <a:r>
              <a:rPr lang="zh-CN" altLang="en-US"/>
              <a:t>单击此处编辑母版标题样式</a:t>
            </a:r>
          </a:p>
        </p:txBody>
      </p:sp>
      <p:sp>
        <p:nvSpPr>
          <p:cNvPr id="5123" name="Rectangle 3"/>
          <p:cNvSpPr>
            <a:spLocks noGrp="1" noChangeArrowheads="1"/>
          </p:cNvSpPr>
          <p:nvPr>
            <p:ph type="subTitle" idx="1"/>
          </p:nvPr>
        </p:nvSpPr>
        <p:spPr>
          <a:xfrm>
            <a:off x="1331913" y="3068638"/>
            <a:ext cx="6248400" cy="2362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p:cNvSpPr>
            <a:spLocks noGrp="1" noChangeArrowheads="1"/>
          </p:cNvSpPr>
          <p:nvPr>
            <p:ph type="ftr" sz="quarter" idx="10"/>
          </p:nvPr>
        </p:nvSpPr>
        <p:spPr>
          <a:xfrm>
            <a:off x="2268538" y="6524625"/>
            <a:ext cx="4679950" cy="385763"/>
          </a:xfrm>
        </p:spPr>
        <p:txBody>
          <a:bodyPr/>
          <a:lstStyle>
            <a:lvl1pPr algn="ctr">
              <a:defRPr sz="1800">
                <a:latin typeface="Times New Roman" pitchFamily="18" charset="0"/>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5" name="Rectangle 5"/>
          <p:cNvSpPr>
            <a:spLocks noGrp="1" noChangeArrowheads="1"/>
          </p:cNvSpPr>
          <p:nvPr>
            <p:ph type="sldNum" sz="quarter" idx="11"/>
          </p:nvPr>
        </p:nvSpPr>
        <p:spPr>
          <a:ln/>
        </p:spPr>
        <p:txBody>
          <a:bodyPr/>
          <a:lstStyle>
            <a:lvl1pPr>
              <a:defRPr/>
            </a:lvl1pPr>
          </a:lstStyle>
          <a:p>
            <a:pPr>
              <a:defRPr/>
            </a:pPr>
            <a:fld id="{89B13AA2-B848-44E9-811D-81E48A73BC13}" type="slidenum">
              <a:rPr lang="en-US" altLang="zh-CN" smtClean="0"/>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19800"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5" name="Rectangle 5"/>
          <p:cNvSpPr>
            <a:spLocks noGrp="1" noChangeArrowheads="1"/>
          </p:cNvSpPr>
          <p:nvPr>
            <p:ph type="sldNum" sz="quarter" idx="11"/>
          </p:nvPr>
        </p:nvSpPr>
        <p:spPr>
          <a:ln/>
        </p:spPr>
        <p:txBody>
          <a:bodyPr/>
          <a:lstStyle>
            <a:lvl1pPr>
              <a:defRPr/>
            </a:lvl1pPr>
          </a:lstStyle>
          <a:p>
            <a:pPr>
              <a:defRPr/>
            </a:pPr>
            <a:fld id="{5FC87771-ACE6-4747-B4C9-A1798A732814}" type="slidenum">
              <a:rPr lang="en-US" altLang="zh-CN" smtClean="0"/>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5" name="Rectangle 5"/>
          <p:cNvSpPr>
            <a:spLocks noGrp="1" noChangeArrowheads="1"/>
          </p:cNvSpPr>
          <p:nvPr>
            <p:ph type="sldNum" sz="quarter" idx="11"/>
          </p:nvPr>
        </p:nvSpPr>
        <p:spPr>
          <a:ln/>
        </p:spPr>
        <p:txBody>
          <a:bodyPr/>
          <a:lstStyle>
            <a:lvl1pPr>
              <a:defRPr/>
            </a:lvl1pPr>
          </a:lstStyle>
          <a:p>
            <a:pPr>
              <a:defRPr/>
            </a:pPr>
            <a:fld id="{407F5972-F860-4F13-AC24-0A0423A69C78}" type="slidenum">
              <a:rPr lang="en-US" altLang="zh-CN" smtClean="0"/>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5" name="Rectangle 5"/>
          <p:cNvSpPr>
            <a:spLocks noGrp="1" noChangeArrowheads="1"/>
          </p:cNvSpPr>
          <p:nvPr>
            <p:ph type="sldNum" sz="quarter" idx="11"/>
          </p:nvPr>
        </p:nvSpPr>
        <p:spPr>
          <a:ln/>
        </p:spPr>
        <p:txBody>
          <a:bodyPr/>
          <a:lstStyle>
            <a:lvl1pPr>
              <a:defRPr/>
            </a:lvl1pPr>
          </a:lstStyle>
          <a:p>
            <a:pPr>
              <a:defRPr/>
            </a:pPr>
            <a:fld id="{582FB572-E307-43E8-BBDC-7D87FDFCC950}" type="slidenum">
              <a:rPr lang="en-US" altLang="zh-CN" smtClean="0"/>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6" name="Rectangle 5"/>
          <p:cNvSpPr>
            <a:spLocks noGrp="1" noChangeArrowheads="1"/>
          </p:cNvSpPr>
          <p:nvPr>
            <p:ph type="sldNum" sz="quarter" idx="11"/>
          </p:nvPr>
        </p:nvSpPr>
        <p:spPr>
          <a:ln/>
        </p:spPr>
        <p:txBody>
          <a:bodyPr/>
          <a:lstStyle>
            <a:lvl1pPr>
              <a:defRPr/>
            </a:lvl1pPr>
          </a:lstStyle>
          <a:p>
            <a:pPr>
              <a:defRPr/>
            </a:pPr>
            <a:fld id="{889A3288-58FC-4BFC-8A14-B4E61DCEEEE4}" type="slidenum">
              <a:rPr lang="en-US" altLang="zh-CN" smtClean="0"/>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8" name="Rectangle 5"/>
          <p:cNvSpPr>
            <a:spLocks noGrp="1" noChangeArrowheads="1"/>
          </p:cNvSpPr>
          <p:nvPr>
            <p:ph type="sldNum" sz="quarter" idx="11"/>
          </p:nvPr>
        </p:nvSpPr>
        <p:spPr>
          <a:ln/>
        </p:spPr>
        <p:txBody>
          <a:bodyPr/>
          <a:lstStyle>
            <a:lvl1pPr>
              <a:defRPr/>
            </a:lvl1pPr>
          </a:lstStyle>
          <a:p>
            <a:pPr>
              <a:defRPr/>
            </a:pPr>
            <a:fld id="{344E3CA7-CBCB-4E28-8EEB-6D5E62DBF127}" type="slidenum">
              <a:rPr lang="en-US" altLang="zh-CN" smtClean="0"/>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4" name="Rectangle 5"/>
          <p:cNvSpPr>
            <a:spLocks noGrp="1" noChangeArrowheads="1"/>
          </p:cNvSpPr>
          <p:nvPr>
            <p:ph type="sldNum" sz="quarter" idx="11"/>
          </p:nvPr>
        </p:nvSpPr>
        <p:spPr>
          <a:ln/>
        </p:spPr>
        <p:txBody>
          <a:bodyPr/>
          <a:lstStyle>
            <a:lvl1pPr>
              <a:defRPr/>
            </a:lvl1pPr>
          </a:lstStyle>
          <a:p>
            <a:pPr>
              <a:defRPr/>
            </a:pPr>
            <a:fld id="{1680620D-745D-4E9A-A09F-BA28AE4DDD1C}" type="slidenum">
              <a:rPr lang="en-US" altLang="zh-CN" smtClean="0"/>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3" name="Rectangle 5"/>
          <p:cNvSpPr>
            <a:spLocks noGrp="1" noChangeArrowheads="1"/>
          </p:cNvSpPr>
          <p:nvPr>
            <p:ph type="sldNum" sz="quarter" idx="11"/>
          </p:nvPr>
        </p:nvSpPr>
        <p:spPr>
          <a:ln/>
        </p:spPr>
        <p:txBody>
          <a:bodyPr/>
          <a:lstStyle>
            <a:lvl1pPr>
              <a:defRPr/>
            </a:lvl1pPr>
          </a:lstStyle>
          <a:p>
            <a:pPr>
              <a:defRPr/>
            </a:pPr>
            <a:fld id="{66D7ABA0-6B43-4C84-A0BF-C39BCF73C0D3}" type="slidenum">
              <a:rPr lang="en-US" altLang="zh-CN" smtClean="0"/>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6" name="Rectangle 5"/>
          <p:cNvSpPr>
            <a:spLocks noGrp="1" noChangeArrowheads="1"/>
          </p:cNvSpPr>
          <p:nvPr>
            <p:ph type="sldNum" sz="quarter" idx="11"/>
          </p:nvPr>
        </p:nvSpPr>
        <p:spPr>
          <a:ln/>
        </p:spPr>
        <p:txBody>
          <a:bodyPr/>
          <a:lstStyle>
            <a:lvl1pPr>
              <a:defRPr/>
            </a:lvl1pPr>
          </a:lstStyle>
          <a:p>
            <a:pPr>
              <a:defRPr/>
            </a:pPr>
            <a:fld id="{845C056F-EB00-47F1-9D52-A92D99880504}" type="slidenum">
              <a:rPr lang="en-US" altLang="zh-CN" smtClean="0"/>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r>
              <a:rPr lang="zh-CN" altLang="en-US" dirty="0"/>
              <a:t>计算机网络</a:t>
            </a:r>
            <a:endParaRPr lang="en-US" altLang="zh-CN" dirty="0"/>
          </a:p>
        </p:txBody>
      </p:sp>
      <p:sp>
        <p:nvSpPr>
          <p:cNvPr id="6" name="Rectangle 5"/>
          <p:cNvSpPr>
            <a:spLocks noGrp="1" noChangeArrowheads="1"/>
          </p:cNvSpPr>
          <p:nvPr>
            <p:ph type="sldNum" sz="quarter" idx="11"/>
          </p:nvPr>
        </p:nvSpPr>
        <p:spPr>
          <a:ln/>
        </p:spPr>
        <p:txBody>
          <a:bodyPr/>
          <a:lstStyle>
            <a:lvl1pPr>
              <a:defRPr/>
            </a:lvl1pPr>
          </a:lstStyle>
          <a:p>
            <a:pPr>
              <a:defRPr/>
            </a:pPr>
            <a:fld id="{8E5113C8-81B5-4719-BA01-BFFBF112F543}" type="slidenum">
              <a:rPr lang="en-US" altLang="zh-CN" smtClean="0"/>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0350"/>
            <a:ext cx="7543800" cy="7143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125538"/>
            <a:ext cx="8229600"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ftr" sz="quarter" idx="3"/>
          </p:nvPr>
        </p:nvSpPr>
        <p:spPr bwMode="auto">
          <a:xfrm>
            <a:off x="0" y="6543675"/>
            <a:ext cx="3851275" cy="31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2"/>
                </a:solidFill>
                <a:latin typeface="Bookman Old Style" pitchFamily="18" charset="0"/>
                <a:ea typeface="华文隶书" pitchFamily="2" charset="-122"/>
              </a:defRPr>
            </a:lvl1pPr>
          </a:lstStyle>
          <a:p>
            <a:pPr>
              <a:defRPr/>
            </a:pPr>
            <a:r>
              <a:rPr lang="zh-CN" altLang="en-US" dirty="0"/>
              <a:t>计算机网络</a:t>
            </a:r>
            <a:endParaRPr lang="en-US" altLang="zh-CN" dirty="0"/>
          </a:p>
        </p:txBody>
      </p:sp>
      <p:sp>
        <p:nvSpPr>
          <p:cNvPr id="4101" name="Rectangle 5"/>
          <p:cNvSpPr>
            <a:spLocks noGrp="1" noChangeArrowheads="1"/>
          </p:cNvSpPr>
          <p:nvPr>
            <p:ph type="sldNum" sz="quarter" idx="4"/>
          </p:nvPr>
        </p:nvSpPr>
        <p:spPr bwMode="auto">
          <a:xfrm>
            <a:off x="7010400" y="6524625"/>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2"/>
                </a:solidFill>
                <a:latin typeface="Bookman Old Style" pitchFamily="18" charset="0"/>
                <a:ea typeface="华文隶书" pitchFamily="2" charset="-122"/>
              </a:defRPr>
            </a:lvl1pPr>
          </a:lstStyle>
          <a:p>
            <a:pPr>
              <a:defRPr/>
            </a:pPr>
            <a:fld id="{54475A45-F4E6-4275-AAFD-C372B98A091A}" type="slidenum">
              <a:rPr lang="en-US" altLang="zh-CN" smtClean="0"/>
              <a:pPr>
                <a:defRPr/>
              </a:pPr>
              <a:t>‹#›</a:t>
            </a:fld>
            <a:endParaRPr lang="en-US" altLang="zh-CN" dirty="0"/>
          </a:p>
        </p:txBody>
      </p:sp>
      <p:sp>
        <p:nvSpPr>
          <p:cNvPr id="4102" name="Rectangle 6"/>
          <p:cNvSpPr>
            <a:spLocks noChangeArrowheads="1"/>
          </p:cNvSpPr>
          <p:nvPr/>
        </p:nvSpPr>
        <p:spPr bwMode="auto">
          <a:xfrm>
            <a:off x="395288" y="1016000"/>
            <a:ext cx="7197725" cy="36513"/>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ndParaRPr>
          </a:p>
        </p:txBody>
      </p:sp>
      <p:pic>
        <p:nvPicPr>
          <p:cNvPr id="1031" name="Picture 7" descr="hust_logo4"/>
          <p:cNvPicPr>
            <a:picLocks noChangeAspect="1" noChangeArrowheads="1"/>
          </p:cNvPicPr>
          <p:nvPr/>
        </p:nvPicPr>
        <p:blipFill>
          <a:blip r:embed="rId13" cstate="print"/>
          <a:srcRect/>
          <a:stretch>
            <a:fillRect/>
          </a:stretch>
        </p:blipFill>
        <p:spPr bwMode="auto">
          <a:xfrm>
            <a:off x="7667625" y="115888"/>
            <a:ext cx="1404938" cy="1009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0" fontAlgn="base" hangingPunct="0">
        <a:spcBef>
          <a:spcPct val="0"/>
        </a:spcBef>
        <a:spcAft>
          <a:spcPct val="0"/>
        </a:spcAft>
        <a:defRPr sz="3600" b="1">
          <a:solidFill>
            <a:srgbClr val="3333CC"/>
          </a:solidFill>
          <a:latin typeface="+mj-lt"/>
          <a:ea typeface="+mj-ea"/>
          <a:cs typeface="+mj-cs"/>
        </a:defRPr>
      </a:lvl1pPr>
      <a:lvl2pPr algn="l" rtl="0" eaLnBrk="0" fontAlgn="base" hangingPunct="0">
        <a:spcBef>
          <a:spcPct val="0"/>
        </a:spcBef>
        <a:spcAft>
          <a:spcPct val="0"/>
        </a:spcAft>
        <a:defRPr sz="3600" b="1">
          <a:solidFill>
            <a:srgbClr val="3333CC"/>
          </a:solidFill>
          <a:latin typeface="Arial" charset="0"/>
          <a:ea typeface="黑体" pitchFamily="2" charset="-122"/>
        </a:defRPr>
      </a:lvl2pPr>
      <a:lvl3pPr algn="l" rtl="0" eaLnBrk="0" fontAlgn="base" hangingPunct="0">
        <a:spcBef>
          <a:spcPct val="0"/>
        </a:spcBef>
        <a:spcAft>
          <a:spcPct val="0"/>
        </a:spcAft>
        <a:defRPr sz="3600" b="1">
          <a:solidFill>
            <a:srgbClr val="3333CC"/>
          </a:solidFill>
          <a:latin typeface="Arial" charset="0"/>
          <a:ea typeface="黑体" pitchFamily="2" charset="-122"/>
        </a:defRPr>
      </a:lvl3pPr>
      <a:lvl4pPr algn="l" rtl="0" eaLnBrk="0" fontAlgn="base" hangingPunct="0">
        <a:spcBef>
          <a:spcPct val="0"/>
        </a:spcBef>
        <a:spcAft>
          <a:spcPct val="0"/>
        </a:spcAft>
        <a:defRPr sz="3600" b="1">
          <a:solidFill>
            <a:srgbClr val="3333CC"/>
          </a:solidFill>
          <a:latin typeface="Arial" charset="0"/>
          <a:ea typeface="黑体" pitchFamily="2" charset="-122"/>
        </a:defRPr>
      </a:lvl4pPr>
      <a:lvl5pPr algn="l" rtl="0" eaLnBrk="0" fontAlgn="base" hangingPunct="0">
        <a:spcBef>
          <a:spcPct val="0"/>
        </a:spcBef>
        <a:spcAft>
          <a:spcPct val="0"/>
        </a:spcAft>
        <a:defRPr sz="3600" b="1">
          <a:solidFill>
            <a:srgbClr val="3333CC"/>
          </a:solidFill>
          <a:latin typeface="Arial" charset="0"/>
          <a:ea typeface="黑体" pitchFamily="2" charset="-122"/>
        </a:defRPr>
      </a:lvl5pPr>
      <a:lvl6pPr marL="457200" algn="l" rtl="0" fontAlgn="base">
        <a:spcBef>
          <a:spcPct val="0"/>
        </a:spcBef>
        <a:spcAft>
          <a:spcPct val="0"/>
        </a:spcAft>
        <a:defRPr sz="3600" b="1">
          <a:solidFill>
            <a:srgbClr val="3333CC"/>
          </a:solidFill>
          <a:latin typeface="Arial" charset="0"/>
          <a:ea typeface="黑体" pitchFamily="2" charset="-122"/>
        </a:defRPr>
      </a:lvl6pPr>
      <a:lvl7pPr marL="914400" algn="l" rtl="0" fontAlgn="base">
        <a:spcBef>
          <a:spcPct val="0"/>
        </a:spcBef>
        <a:spcAft>
          <a:spcPct val="0"/>
        </a:spcAft>
        <a:defRPr sz="3600" b="1">
          <a:solidFill>
            <a:srgbClr val="3333CC"/>
          </a:solidFill>
          <a:latin typeface="Arial" charset="0"/>
          <a:ea typeface="黑体" pitchFamily="2" charset="-122"/>
        </a:defRPr>
      </a:lvl7pPr>
      <a:lvl8pPr marL="1371600" algn="l" rtl="0" fontAlgn="base">
        <a:spcBef>
          <a:spcPct val="0"/>
        </a:spcBef>
        <a:spcAft>
          <a:spcPct val="0"/>
        </a:spcAft>
        <a:defRPr sz="3600" b="1">
          <a:solidFill>
            <a:srgbClr val="3333CC"/>
          </a:solidFill>
          <a:latin typeface="Arial" charset="0"/>
          <a:ea typeface="黑体" pitchFamily="2" charset="-122"/>
        </a:defRPr>
      </a:lvl8pPr>
      <a:lvl9pPr marL="1828800" algn="l" rtl="0" fontAlgn="base">
        <a:spcBef>
          <a:spcPct val="0"/>
        </a:spcBef>
        <a:spcAft>
          <a:spcPct val="0"/>
        </a:spcAft>
        <a:defRPr sz="3600" b="1">
          <a:solidFill>
            <a:srgbClr val="3333CC"/>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24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0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14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14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14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14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3250" y="1628775"/>
            <a:ext cx="7856538" cy="971550"/>
          </a:xfrm>
        </p:spPr>
        <p:txBody>
          <a:bodyPr/>
          <a:lstStyle/>
          <a:p>
            <a:pPr eaLnBrk="1" hangingPunct="1"/>
            <a:r>
              <a:rPr lang="zh-CN" altLang="en-US" sz="4800" dirty="0"/>
              <a:t>分组交换</a:t>
            </a:r>
            <a:endParaRPr lang="en-US" altLang="zh-CN" sz="4800" dirty="0"/>
          </a:p>
        </p:txBody>
      </p:sp>
      <p:sp>
        <p:nvSpPr>
          <p:cNvPr id="3075" name="Rectangle 3"/>
          <p:cNvSpPr>
            <a:spLocks noGrp="1" noChangeArrowheads="1"/>
          </p:cNvSpPr>
          <p:nvPr>
            <p:ph type="subTitle" idx="1"/>
          </p:nvPr>
        </p:nvSpPr>
        <p:spPr>
          <a:xfrm>
            <a:off x="1042988" y="3068638"/>
            <a:ext cx="6913562" cy="2362200"/>
          </a:xfrm>
        </p:spPr>
        <p:txBody>
          <a:bodyPr/>
          <a:lstStyle/>
          <a:p>
            <a:pPr eaLnBrk="1" hangingPunct="1">
              <a:lnSpc>
                <a:spcPct val="80000"/>
              </a:lnSpc>
            </a:pPr>
            <a:r>
              <a:rPr lang="zh-CN" altLang="en-US" sz="2400" dirty="0">
                <a:ea typeface="微软雅黑 Light" panose="020B0502040204020203" pitchFamily="34" charset="-122"/>
              </a:rPr>
              <a:t>华中科技大学电子信息与通信学院</a:t>
            </a:r>
          </a:p>
          <a:p>
            <a:pPr eaLnBrk="1" hangingPunct="1">
              <a:lnSpc>
                <a:spcPct val="80000"/>
              </a:lnSpc>
            </a:pPr>
            <a:r>
              <a:rPr lang="zh-CN" altLang="en-US" sz="2400" dirty="0">
                <a:ea typeface="微软雅黑 Light" panose="020B0502040204020203" pitchFamily="34" charset="-122"/>
              </a:rPr>
              <a:t>通信工程系</a:t>
            </a:r>
            <a:endParaRPr lang="en-US" altLang="zh-CN" sz="2400" dirty="0">
              <a:ea typeface="微软雅黑 Light" panose="020B0502040204020203" pitchFamily="34" charset="-122"/>
            </a:endParaRPr>
          </a:p>
          <a:p>
            <a:pPr>
              <a:lnSpc>
                <a:spcPct val="80000"/>
              </a:lnSpc>
            </a:pPr>
            <a:r>
              <a:rPr lang="zh-CN" altLang="en-US" sz="2400" dirty="0">
                <a:ea typeface="微软雅黑 Light" panose="020B0502040204020203" pitchFamily="34" charset="-122"/>
              </a:rPr>
              <a:t>陈京文</a:t>
            </a:r>
          </a:p>
          <a:p>
            <a:pPr>
              <a:lnSpc>
                <a:spcPct val="80000"/>
              </a:lnSpc>
            </a:pPr>
            <a:r>
              <a:rPr lang="en-US" altLang="zh-CN" sz="2400" dirty="0">
                <a:ea typeface="微软雅黑 Light" panose="020B0502040204020203" pitchFamily="34" charset="-122"/>
              </a:rPr>
              <a:t>Email: jwchen@hust.edu.cn</a:t>
            </a:r>
          </a:p>
          <a:p>
            <a:pPr>
              <a:lnSpc>
                <a:spcPct val="80000"/>
              </a:lnSpc>
            </a:pPr>
            <a:r>
              <a:rPr lang="en-US" altLang="zh-CN" sz="2400" dirty="0" smtClean="0">
                <a:ea typeface="微软雅黑 Light" panose="020B0502040204020203" pitchFamily="34" charset="-122"/>
              </a:rPr>
              <a:t>2020.10.9</a:t>
            </a:r>
            <a:endParaRPr lang="en-US" altLang="zh-CN" sz="2400" dirty="0">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10</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ea typeface="黑体" pitchFamily="49" charset="-122"/>
              </a:rPr>
              <a:t>数据报交换网络</a:t>
            </a:r>
            <a:endParaRPr lang="en-US" altLang="zh-CN" dirty="0"/>
          </a:p>
        </p:txBody>
      </p:sp>
      <p:grpSp>
        <p:nvGrpSpPr>
          <p:cNvPr id="83" name="Group 3"/>
          <p:cNvGrpSpPr>
            <a:grpSpLocks/>
          </p:cNvGrpSpPr>
          <p:nvPr/>
        </p:nvGrpSpPr>
        <p:grpSpPr bwMode="auto">
          <a:xfrm>
            <a:off x="323850" y="1557338"/>
            <a:ext cx="8569325" cy="4319587"/>
            <a:chOff x="480" y="1253"/>
            <a:chExt cx="4911" cy="2448"/>
          </a:xfrm>
        </p:grpSpPr>
        <p:sp>
          <p:nvSpPr>
            <p:cNvPr id="84" name="Freeform 4"/>
            <p:cNvSpPr>
              <a:spLocks noEditPoints="1"/>
            </p:cNvSpPr>
            <p:nvPr/>
          </p:nvSpPr>
          <p:spPr bwMode="auto">
            <a:xfrm>
              <a:off x="1142" y="2102"/>
              <a:ext cx="1500" cy="22"/>
            </a:xfrm>
            <a:custGeom>
              <a:avLst/>
              <a:gdLst>
                <a:gd name="T0" fmla="*/ 1500 w 1500"/>
                <a:gd name="T1" fmla="*/ 10 h 22"/>
                <a:gd name="T2" fmla="*/ 1498 w 1500"/>
                <a:gd name="T3" fmla="*/ 2 h 22"/>
                <a:gd name="T4" fmla="*/ 1490 w 1500"/>
                <a:gd name="T5" fmla="*/ 0 h 22"/>
                <a:gd name="T6" fmla="*/ 1482 w 1500"/>
                <a:gd name="T7" fmla="*/ 2 h 22"/>
                <a:gd name="T8" fmla="*/ 1478 w 1500"/>
                <a:gd name="T9" fmla="*/ 10 h 22"/>
                <a:gd name="T10" fmla="*/ 1482 w 1500"/>
                <a:gd name="T11" fmla="*/ 18 h 22"/>
                <a:gd name="T12" fmla="*/ 1490 w 1500"/>
                <a:gd name="T13" fmla="*/ 22 h 22"/>
                <a:gd name="T14" fmla="*/ 1498 w 1500"/>
                <a:gd name="T15" fmla="*/ 18 h 22"/>
                <a:gd name="T16" fmla="*/ 1500 w 1500"/>
                <a:gd name="T17" fmla="*/ 10 h 22"/>
                <a:gd name="T18" fmla="*/ 0 w 1500"/>
                <a:gd name="T19" fmla="*/ 10 h 22"/>
                <a:gd name="T20" fmla="*/ 2 w 1500"/>
                <a:gd name="T21" fmla="*/ 18 h 22"/>
                <a:gd name="T22" fmla="*/ 10 w 1500"/>
                <a:gd name="T23" fmla="*/ 22 h 22"/>
                <a:gd name="T24" fmla="*/ 18 w 1500"/>
                <a:gd name="T25" fmla="*/ 18 h 22"/>
                <a:gd name="T26" fmla="*/ 21 w 1500"/>
                <a:gd name="T27" fmla="*/ 10 h 22"/>
                <a:gd name="T28" fmla="*/ 18 w 1500"/>
                <a:gd name="T29" fmla="*/ 2 h 22"/>
                <a:gd name="T30" fmla="*/ 10 w 1500"/>
                <a:gd name="T31" fmla="*/ 0 h 22"/>
                <a:gd name="T32" fmla="*/ 2 w 1500"/>
                <a:gd name="T33" fmla="*/ 2 h 22"/>
                <a:gd name="T34" fmla="*/ 0 w 1500"/>
                <a:gd name="T35" fmla="*/ 1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85" name="Line 5"/>
            <p:cNvSpPr>
              <a:spLocks noChangeShapeType="1"/>
            </p:cNvSpPr>
            <p:nvPr/>
          </p:nvSpPr>
          <p:spPr bwMode="auto">
            <a:xfrm flipH="1">
              <a:off x="1163" y="2112"/>
              <a:ext cx="1457" cy="1"/>
            </a:xfrm>
            <a:prstGeom prst="line">
              <a:avLst/>
            </a:prstGeom>
            <a:noFill/>
            <a:ln w="28575">
              <a:solidFill>
                <a:srgbClr val="FFFFFF"/>
              </a:solidFill>
              <a:round/>
              <a:headEnd/>
              <a:tailEnd/>
            </a:ln>
          </p:spPr>
          <p:txBody>
            <a:bodyPr/>
            <a:lstStyle/>
            <a:p>
              <a:endParaRPr lang="zh-CN" altLang="en-US"/>
            </a:p>
          </p:txBody>
        </p:sp>
        <p:sp>
          <p:nvSpPr>
            <p:cNvPr id="86" name="Freeform 6"/>
            <p:cNvSpPr>
              <a:spLocks noEditPoints="1"/>
            </p:cNvSpPr>
            <p:nvPr/>
          </p:nvSpPr>
          <p:spPr bwMode="auto">
            <a:xfrm>
              <a:off x="1142" y="2751"/>
              <a:ext cx="1500" cy="403"/>
            </a:xfrm>
            <a:custGeom>
              <a:avLst/>
              <a:gdLst>
                <a:gd name="T0" fmla="*/ 0 w 1500"/>
                <a:gd name="T1" fmla="*/ 395 h 403"/>
                <a:gd name="T2" fmla="*/ 4 w 1500"/>
                <a:gd name="T3" fmla="*/ 403 h 403"/>
                <a:gd name="T4" fmla="*/ 14 w 1500"/>
                <a:gd name="T5" fmla="*/ 403 h 403"/>
                <a:gd name="T6" fmla="*/ 20 w 1500"/>
                <a:gd name="T7" fmla="*/ 399 h 403"/>
                <a:gd name="T8" fmla="*/ 21 w 1500"/>
                <a:gd name="T9" fmla="*/ 391 h 403"/>
                <a:gd name="T10" fmla="*/ 16 w 1500"/>
                <a:gd name="T11" fmla="*/ 383 h 403"/>
                <a:gd name="T12" fmla="*/ 8 w 1500"/>
                <a:gd name="T13" fmla="*/ 381 h 403"/>
                <a:gd name="T14" fmla="*/ 0 w 1500"/>
                <a:gd name="T15" fmla="*/ 387 h 403"/>
                <a:gd name="T16" fmla="*/ 0 w 1500"/>
                <a:gd name="T17" fmla="*/ 395 h 403"/>
                <a:gd name="T18" fmla="*/ 1500 w 1500"/>
                <a:gd name="T19" fmla="*/ 8 h 403"/>
                <a:gd name="T20" fmla="*/ 1496 w 1500"/>
                <a:gd name="T21" fmla="*/ 2 h 403"/>
                <a:gd name="T22" fmla="*/ 1486 w 1500"/>
                <a:gd name="T23" fmla="*/ 0 h 403"/>
                <a:gd name="T24" fmla="*/ 1480 w 1500"/>
                <a:gd name="T25" fmla="*/ 6 h 403"/>
                <a:gd name="T26" fmla="*/ 1478 w 1500"/>
                <a:gd name="T27" fmla="*/ 14 h 403"/>
                <a:gd name="T28" fmla="*/ 1484 w 1500"/>
                <a:gd name="T29" fmla="*/ 22 h 403"/>
                <a:gd name="T30" fmla="*/ 1492 w 1500"/>
                <a:gd name="T31" fmla="*/ 22 h 403"/>
                <a:gd name="T32" fmla="*/ 1500 w 1500"/>
                <a:gd name="T33" fmla="*/ 18 h 403"/>
                <a:gd name="T34" fmla="*/ 1500 w 1500"/>
                <a:gd name="T35" fmla="*/ 8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87" name="Line 7"/>
            <p:cNvSpPr>
              <a:spLocks noChangeShapeType="1"/>
            </p:cNvSpPr>
            <p:nvPr/>
          </p:nvSpPr>
          <p:spPr bwMode="auto">
            <a:xfrm flipV="1">
              <a:off x="1163" y="2765"/>
              <a:ext cx="1457" cy="377"/>
            </a:xfrm>
            <a:prstGeom prst="line">
              <a:avLst/>
            </a:prstGeom>
            <a:noFill/>
            <a:ln w="28575">
              <a:solidFill>
                <a:srgbClr val="FFFFFF"/>
              </a:solidFill>
              <a:round/>
              <a:headEnd/>
              <a:tailEnd/>
            </a:ln>
          </p:spPr>
          <p:txBody>
            <a:bodyPr/>
            <a:lstStyle/>
            <a:p>
              <a:endParaRPr lang="zh-CN" altLang="en-US"/>
            </a:p>
          </p:txBody>
        </p:sp>
        <p:sp>
          <p:nvSpPr>
            <p:cNvPr id="88" name="Freeform 8"/>
            <p:cNvSpPr>
              <a:spLocks noEditPoints="1"/>
            </p:cNvSpPr>
            <p:nvPr/>
          </p:nvSpPr>
          <p:spPr bwMode="auto">
            <a:xfrm>
              <a:off x="1142" y="3132"/>
              <a:ext cx="1500" cy="381"/>
            </a:xfrm>
            <a:custGeom>
              <a:avLst/>
              <a:gdLst>
                <a:gd name="T0" fmla="*/ 0 w 1500"/>
                <a:gd name="T1" fmla="*/ 10 h 381"/>
                <a:gd name="T2" fmla="*/ 2 w 1500"/>
                <a:gd name="T3" fmla="*/ 18 h 381"/>
                <a:gd name="T4" fmla="*/ 8 w 1500"/>
                <a:gd name="T5" fmla="*/ 22 h 381"/>
                <a:gd name="T6" fmla="*/ 16 w 1500"/>
                <a:gd name="T7" fmla="*/ 22 h 381"/>
                <a:gd name="T8" fmla="*/ 21 w 1500"/>
                <a:gd name="T9" fmla="*/ 14 h 381"/>
                <a:gd name="T10" fmla="*/ 20 w 1500"/>
                <a:gd name="T11" fmla="*/ 6 h 381"/>
                <a:gd name="T12" fmla="*/ 14 w 1500"/>
                <a:gd name="T13" fmla="*/ 0 h 381"/>
                <a:gd name="T14" fmla="*/ 4 w 1500"/>
                <a:gd name="T15" fmla="*/ 2 h 381"/>
                <a:gd name="T16" fmla="*/ 0 w 1500"/>
                <a:gd name="T17" fmla="*/ 10 h 381"/>
                <a:gd name="T18" fmla="*/ 1500 w 1500"/>
                <a:gd name="T19" fmla="*/ 373 h 381"/>
                <a:gd name="T20" fmla="*/ 1500 w 1500"/>
                <a:gd name="T21" fmla="*/ 365 h 381"/>
                <a:gd name="T22" fmla="*/ 1492 w 1500"/>
                <a:gd name="T23" fmla="*/ 359 h 381"/>
                <a:gd name="T24" fmla="*/ 1484 w 1500"/>
                <a:gd name="T25" fmla="*/ 361 h 381"/>
                <a:gd name="T26" fmla="*/ 1478 w 1500"/>
                <a:gd name="T27" fmla="*/ 369 h 381"/>
                <a:gd name="T28" fmla="*/ 1480 w 1500"/>
                <a:gd name="T29" fmla="*/ 377 h 381"/>
                <a:gd name="T30" fmla="*/ 1486 w 1500"/>
                <a:gd name="T31" fmla="*/ 381 h 381"/>
                <a:gd name="T32" fmla="*/ 1496 w 1500"/>
                <a:gd name="T33" fmla="*/ 381 h 381"/>
                <a:gd name="T34" fmla="*/ 1500 w 1500"/>
                <a:gd name="T35" fmla="*/ 373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89" name="Line 9"/>
            <p:cNvSpPr>
              <a:spLocks noChangeShapeType="1"/>
            </p:cNvSpPr>
            <p:nvPr/>
          </p:nvSpPr>
          <p:spPr bwMode="auto">
            <a:xfrm>
              <a:off x="1163" y="3146"/>
              <a:ext cx="1457" cy="355"/>
            </a:xfrm>
            <a:prstGeom prst="line">
              <a:avLst/>
            </a:prstGeom>
            <a:noFill/>
            <a:ln w="28575">
              <a:solidFill>
                <a:srgbClr val="FFFFFF"/>
              </a:solidFill>
              <a:round/>
              <a:headEnd/>
              <a:tailEnd/>
            </a:ln>
          </p:spPr>
          <p:txBody>
            <a:bodyPr/>
            <a:lstStyle/>
            <a:p>
              <a:endParaRPr lang="zh-CN" altLang="en-US"/>
            </a:p>
          </p:txBody>
        </p:sp>
        <p:sp>
          <p:nvSpPr>
            <p:cNvPr id="90" name="Freeform 10"/>
            <p:cNvSpPr>
              <a:spLocks noEditPoints="1"/>
            </p:cNvSpPr>
            <p:nvPr/>
          </p:nvSpPr>
          <p:spPr bwMode="auto">
            <a:xfrm>
              <a:off x="2620" y="2102"/>
              <a:ext cx="1660" cy="291"/>
            </a:xfrm>
            <a:custGeom>
              <a:avLst/>
              <a:gdLst>
                <a:gd name="T0" fmla="*/ 0 w 1660"/>
                <a:gd name="T1" fmla="*/ 10 h 291"/>
                <a:gd name="T2" fmla="*/ 2 w 1660"/>
                <a:gd name="T3" fmla="*/ 18 h 291"/>
                <a:gd name="T4" fmla="*/ 10 w 1660"/>
                <a:gd name="T5" fmla="*/ 22 h 291"/>
                <a:gd name="T6" fmla="*/ 18 w 1660"/>
                <a:gd name="T7" fmla="*/ 20 h 291"/>
                <a:gd name="T8" fmla="*/ 22 w 1660"/>
                <a:gd name="T9" fmla="*/ 12 h 291"/>
                <a:gd name="T10" fmla="*/ 20 w 1660"/>
                <a:gd name="T11" fmla="*/ 4 h 291"/>
                <a:gd name="T12" fmla="*/ 14 w 1660"/>
                <a:gd name="T13" fmla="*/ 0 h 291"/>
                <a:gd name="T14" fmla="*/ 6 w 1660"/>
                <a:gd name="T15" fmla="*/ 2 h 291"/>
                <a:gd name="T16" fmla="*/ 0 w 1660"/>
                <a:gd name="T17" fmla="*/ 10 h 291"/>
                <a:gd name="T18" fmla="*/ 1660 w 1660"/>
                <a:gd name="T19" fmla="*/ 281 h 291"/>
                <a:gd name="T20" fmla="*/ 1658 w 1660"/>
                <a:gd name="T21" fmla="*/ 273 h 291"/>
                <a:gd name="T22" fmla="*/ 1650 w 1660"/>
                <a:gd name="T23" fmla="*/ 269 h 291"/>
                <a:gd name="T24" fmla="*/ 1642 w 1660"/>
                <a:gd name="T25" fmla="*/ 271 h 291"/>
                <a:gd name="T26" fmla="*/ 1638 w 1660"/>
                <a:gd name="T27" fmla="*/ 279 h 291"/>
                <a:gd name="T28" fmla="*/ 1638 w 1660"/>
                <a:gd name="T29" fmla="*/ 287 h 291"/>
                <a:gd name="T30" fmla="*/ 1646 w 1660"/>
                <a:gd name="T31" fmla="*/ 291 h 291"/>
                <a:gd name="T32" fmla="*/ 1654 w 1660"/>
                <a:gd name="T33" fmla="*/ 289 h 291"/>
                <a:gd name="T34" fmla="*/ 1660 w 1660"/>
                <a:gd name="T35" fmla="*/ 281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91" name="Line 11"/>
            <p:cNvSpPr>
              <a:spLocks noChangeShapeType="1"/>
            </p:cNvSpPr>
            <p:nvPr/>
          </p:nvSpPr>
          <p:spPr bwMode="auto">
            <a:xfrm>
              <a:off x="2642" y="2114"/>
              <a:ext cx="1616" cy="267"/>
            </a:xfrm>
            <a:prstGeom prst="line">
              <a:avLst/>
            </a:prstGeom>
            <a:noFill/>
            <a:ln w="28575">
              <a:solidFill>
                <a:srgbClr val="FFFFFF"/>
              </a:solidFill>
              <a:round/>
              <a:headEnd/>
              <a:tailEnd/>
            </a:ln>
          </p:spPr>
          <p:txBody>
            <a:bodyPr/>
            <a:lstStyle/>
            <a:p>
              <a:endParaRPr lang="zh-CN" altLang="en-US"/>
            </a:p>
          </p:txBody>
        </p:sp>
        <p:sp>
          <p:nvSpPr>
            <p:cNvPr id="92" name="Freeform 12"/>
            <p:cNvSpPr>
              <a:spLocks noEditPoints="1"/>
            </p:cNvSpPr>
            <p:nvPr/>
          </p:nvSpPr>
          <p:spPr bwMode="auto">
            <a:xfrm>
              <a:off x="2620" y="2371"/>
              <a:ext cx="1660" cy="402"/>
            </a:xfrm>
            <a:custGeom>
              <a:avLst/>
              <a:gdLst>
                <a:gd name="T0" fmla="*/ 1660 w 1660"/>
                <a:gd name="T1" fmla="*/ 8 h 402"/>
                <a:gd name="T2" fmla="*/ 1654 w 1660"/>
                <a:gd name="T3" fmla="*/ 2 h 402"/>
                <a:gd name="T4" fmla="*/ 1646 w 1660"/>
                <a:gd name="T5" fmla="*/ 0 h 402"/>
                <a:gd name="T6" fmla="*/ 1638 w 1660"/>
                <a:gd name="T7" fmla="*/ 4 h 402"/>
                <a:gd name="T8" fmla="*/ 1638 w 1660"/>
                <a:gd name="T9" fmla="*/ 14 h 402"/>
                <a:gd name="T10" fmla="*/ 1642 w 1660"/>
                <a:gd name="T11" fmla="*/ 20 h 402"/>
                <a:gd name="T12" fmla="*/ 1650 w 1660"/>
                <a:gd name="T13" fmla="*/ 22 h 402"/>
                <a:gd name="T14" fmla="*/ 1658 w 1660"/>
                <a:gd name="T15" fmla="*/ 16 h 402"/>
                <a:gd name="T16" fmla="*/ 1660 w 1660"/>
                <a:gd name="T17" fmla="*/ 8 h 402"/>
                <a:gd name="T18" fmla="*/ 0 w 1660"/>
                <a:gd name="T19" fmla="*/ 394 h 402"/>
                <a:gd name="T20" fmla="*/ 6 w 1660"/>
                <a:gd name="T21" fmla="*/ 400 h 402"/>
                <a:gd name="T22" fmla="*/ 14 w 1660"/>
                <a:gd name="T23" fmla="*/ 402 h 402"/>
                <a:gd name="T24" fmla="*/ 22 w 1660"/>
                <a:gd name="T25" fmla="*/ 398 h 402"/>
                <a:gd name="T26" fmla="*/ 22 w 1660"/>
                <a:gd name="T27" fmla="*/ 388 h 402"/>
                <a:gd name="T28" fmla="*/ 18 w 1660"/>
                <a:gd name="T29" fmla="*/ 382 h 402"/>
                <a:gd name="T30" fmla="*/ 10 w 1660"/>
                <a:gd name="T31" fmla="*/ 380 h 402"/>
                <a:gd name="T32" fmla="*/ 2 w 1660"/>
                <a:gd name="T33" fmla="*/ 386 h 402"/>
                <a:gd name="T34" fmla="*/ 0 w 1660"/>
                <a:gd name="T35" fmla="*/ 394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93" name="Line 13"/>
            <p:cNvSpPr>
              <a:spLocks noChangeShapeType="1"/>
            </p:cNvSpPr>
            <p:nvPr/>
          </p:nvSpPr>
          <p:spPr bwMode="auto">
            <a:xfrm flipH="1">
              <a:off x="2642" y="2385"/>
              <a:ext cx="1616" cy="374"/>
            </a:xfrm>
            <a:prstGeom prst="line">
              <a:avLst/>
            </a:prstGeom>
            <a:noFill/>
            <a:ln w="28575">
              <a:solidFill>
                <a:srgbClr val="FFFFFF"/>
              </a:solidFill>
              <a:round/>
              <a:headEnd/>
              <a:tailEnd/>
            </a:ln>
          </p:spPr>
          <p:txBody>
            <a:bodyPr/>
            <a:lstStyle/>
            <a:p>
              <a:endParaRPr lang="zh-CN" altLang="en-US"/>
            </a:p>
          </p:txBody>
        </p:sp>
        <p:sp>
          <p:nvSpPr>
            <p:cNvPr id="94" name="Freeform 14"/>
            <p:cNvSpPr>
              <a:spLocks noEditPoints="1"/>
            </p:cNvSpPr>
            <p:nvPr/>
          </p:nvSpPr>
          <p:spPr bwMode="auto">
            <a:xfrm>
              <a:off x="2620" y="3491"/>
              <a:ext cx="1481" cy="24"/>
            </a:xfrm>
            <a:custGeom>
              <a:avLst/>
              <a:gdLst>
                <a:gd name="T0" fmla="*/ 0 w 1481"/>
                <a:gd name="T1" fmla="*/ 12 h 24"/>
                <a:gd name="T2" fmla="*/ 4 w 1481"/>
                <a:gd name="T3" fmla="*/ 20 h 24"/>
                <a:gd name="T4" fmla="*/ 12 w 1481"/>
                <a:gd name="T5" fmla="*/ 24 h 24"/>
                <a:gd name="T6" fmla="*/ 20 w 1481"/>
                <a:gd name="T7" fmla="*/ 20 h 24"/>
                <a:gd name="T8" fmla="*/ 22 w 1481"/>
                <a:gd name="T9" fmla="*/ 12 h 24"/>
                <a:gd name="T10" fmla="*/ 20 w 1481"/>
                <a:gd name="T11" fmla="*/ 4 h 24"/>
                <a:gd name="T12" fmla="*/ 12 w 1481"/>
                <a:gd name="T13" fmla="*/ 0 h 24"/>
                <a:gd name="T14" fmla="*/ 4 w 1481"/>
                <a:gd name="T15" fmla="*/ 4 h 24"/>
                <a:gd name="T16" fmla="*/ 0 w 1481"/>
                <a:gd name="T17" fmla="*/ 12 h 24"/>
                <a:gd name="T18" fmla="*/ 1481 w 1481"/>
                <a:gd name="T19" fmla="*/ 12 h 24"/>
                <a:gd name="T20" fmla="*/ 1477 w 1481"/>
                <a:gd name="T21" fmla="*/ 4 h 24"/>
                <a:gd name="T22" fmla="*/ 1469 w 1481"/>
                <a:gd name="T23" fmla="*/ 0 h 24"/>
                <a:gd name="T24" fmla="*/ 1461 w 1481"/>
                <a:gd name="T25" fmla="*/ 4 h 24"/>
                <a:gd name="T26" fmla="*/ 1457 w 1481"/>
                <a:gd name="T27" fmla="*/ 12 h 24"/>
                <a:gd name="T28" fmla="*/ 1461 w 1481"/>
                <a:gd name="T29" fmla="*/ 20 h 24"/>
                <a:gd name="T30" fmla="*/ 1469 w 1481"/>
                <a:gd name="T31" fmla="*/ 24 h 24"/>
                <a:gd name="T32" fmla="*/ 1477 w 1481"/>
                <a:gd name="T33" fmla="*/ 20 h 24"/>
                <a:gd name="T34" fmla="*/ 1481 w 1481"/>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95" name="Line 15"/>
            <p:cNvSpPr>
              <a:spLocks noChangeShapeType="1"/>
            </p:cNvSpPr>
            <p:nvPr/>
          </p:nvSpPr>
          <p:spPr bwMode="auto">
            <a:xfrm>
              <a:off x="2642" y="3503"/>
              <a:ext cx="1435" cy="1"/>
            </a:xfrm>
            <a:prstGeom prst="line">
              <a:avLst/>
            </a:prstGeom>
            <a:noFill/>
            <a:ln w="28575">
              <a:solidFill>
                <a:srgbClr val="FFFFFF"/>
              </a:solidFill>
              <a:round/>
              <a:headEnd/>
              <a:tailEnd/>
            </a:ln>
          </p:spPr>
          <p:txBody>
            <a:bodyPr/>
            <a:lstStyle/>
            <a:p>
              <a:endParaRPr lang="zh-CN" altLang="en-US"/>
            </a:p>
          </p:txBody>
        </p:sp>
        <p:sp>
          <p:nvSpPr>
            <p:cNvPr id="96" name="Line 16"/>
            <p:cNvSpPr>
              <a:spLocks noChangeShapeType="1"/>
            </p:cNvSpPr>
            <p:nvPr/>
          </p:nvSpPr>
          <p:spPr bwMode="auto">
            <a:xfrm flipH="1" flipV="1">
              <a:off x="4089" y="3503"/>
              <a:ext cx="785" cy="14"/>
            </a:xfrm>
            <a:prstGeom prst="line">
              <a:avLst/>
            </a:prstGeom>
            <a:noFill/>
            <a:ln w="28575">
              <a:solidFill>
                <a:srgbClr val="FFFFFF"/>
              </a:solidFill>
              <a:round/>
              <a:headEnd/>
              <a:tailEnd/>
            </a:ln>
          </p:spPr>
          <p:txBody>
            <a:bodyPr/>
            <a:lstStyle/>
            <a:p>
              <a:endParaRPr lang="zh-CN" altLang="en-US"/>
            </a:p>
          </p:txBody>
        </p:sp>
        <p:sp>
          <p:nvSpPr>
            <p:cNvPr id="97" name="Line 17"/>
            <p:cNvSpPr>
              <a:spLocks noChangeShapeType="1"/>
            </p:cNvSpPr>
            <p:nvPr/>
          </p:nvSpPr>
          <p:spPr bwMode="auto">
            <a:xfrm>
              <a:off x="2632" y="1573"/>
              <a:ext cx="1" cy="539"/>
            </a:xfrm>
            <a:prstGeom prst="line">
              <a:avLst/>
            </a:prstGeom>
            <a:noFill/>
            <a:ln w="28575">
              <a:solidFill>
                <a:srgbClr val="FFFFFF"/>
              </a:solidFill>
              <a:round/>
              <a:headEnd/>
              <a:tailEnd/>
            </a:ln>
          </p:spPr>
          <p:txBody>
            <a:bodyPr/>
            <a:lstStyle/>
            <a:p>
              <a:endParaRPr lang="zh-CN" altLang="en-US"/>
            </a:p>
          </p:txBody>
        </p:sp>
        <p:sp>
          <p:nvSpPr>
            <p:cNvPr id="98" name="Line 18"/>
            <p:cNvSpPr>
              <a:spLocks noChangeShapeType="1"/>
            </p:cNvSpPr>
            <p:nvPr/>
          </p:nvSpPr>
          <p:spPr bwMode="auto">
            <a:xfrm>
              <a:off x="480" y="1872"/>
              <a:ext cx="672" cy="240"/>
            </a:xfrm>
            <a:prstGeom prst="line">
              <a:avLst/>
            </a:prstGeom>
            <a:noFill/>
            <a:ln w="28575">
              <a:solidFill>
                <a:srgbClr val="FFFFFF"/>
              </a:solidFill>
              <a:round/>
              <a:headEnd/>
              <a:tailEnd/>
            </a:ln>
          </p:spPr>
          <p:txBody>
            <a:bodyPr/>
            <a:lstStyle/>
            <a:p>
              <a:endParaRPr lang="zh-CN" altLang="en-US"/>
            </a:p>
          </p:txBody>
        </p:sp>
        <p:sp>
          <p:nvSpPr>
            <p:cNvPr id="99" name="Line 19"/>
            <p:cNvSpPr>
              <a:spLocks noChangeShapeType="1"/>
            </p:cNvSpPr>
            <p:nvPr/>
          </p:nvSpPr>
          <p:spPr bwMode="auto">
            <a:xfrm flipV="1">
              <a:off x="480" y="3144"/>
              <a:ext cx="672" cy="373"/>
            </a:xfrm>
            <a:prstGeom prst="line">
              <a:avLst/>
            </a:prstGeom>
            <a:noFill/>
            <a:ln w="28575">
              <a:solidFill>
                <a:srgbClr val="FFFFFF"/>
              </a:solidFill>
              <a:round/>
              <a:headEnd/>
              <a:tailEnd/>
            </a:ln>
          </p:spPr>
          <p:txBody>
            <a:bodyPr/>
            <a:lstStyle/>
            <a:p>
              <a:endParaRPr lang="zh-CN" altLang="en-US"/>
            </a:p>
          </p:txBody>
        </p:sp>
        <p:sp>
          <p:nvSpPr>
            <p:cNvPr id="100" name="Line 20"/>
            <p:cNvSpPr>
              <a:spLocks noChangeShapeType="1"/>
            </p:cNvSpPr>
            <p:nvPr/>
          </p:nvSpPr>
          <p:spPr bwMode="auto">
            <a:xfrm flipH="1">
              <a:off x="4268" y="1888"/>
              <a:ext cx="516" cy="493"/>
            </a:xfrm>
            <a:prstGeom prst="line">
              <a:avLst/>
            </a:prstGeom>
            <a:noFill/>
            <a:ln w="28575">
              <a:solidFill>
                <a:srgbClr val="FFFFFF"/>
              </a:solidFill>
              <a:round/>
              <a:headEnd/>
              <a:tailEnd/>
            </a:ln>
          </p:spPr>
          <p:txBody>
            <a:bodyPr/>
            <a:lstStyle/>
            <a:p>
              <a:endParaRPr lang="zh-CN" altLang="en-US"/>
            </a:p>
          </p:txBody>
        </p:sp>
        <p:sp>
          <p:nvSpPr>
            <p:cNvPr id="101" name="Rectangle 21"/>
            <p:cNvSpPr>
              <a:spLocks noChangeArrowheads="1"/>
            </p:cNvSpPr>
            <p:nvPr/>
          </p:nvSpPr>
          <p:spPr bwMode="auto">
            <a:xfrm>
              <a:off x="1455" y="2021"/>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102" name="Rectangle 22"/>
            <p:cNvSpPr>
              <a:spLocks noChangeArrowheads="1"/>
            </p:cNvSpPr>
            <p:nvPr/>
          </p:nvSpPr>
          <p:spPr bwMode="auto">
            <a:xfrm>
              <a:off x="1407" y="3077"/>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103" name="Rectangle 23"/>
            <p:cNvSpPr>
              <a:spLocks noChangeArrowheads="1"/>
            </p:cNvSpPr>
            <p:nvPr/>
          </p:nvSpPr>
          <p:spPr bwMode="auto">
            <a:xfrm>
              <a:off x="2799" y="1973"/>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104" name="Rectangle 24"/>
            <p:cNvSpPr>
              <a:spLocks noChangeArrowheads="1"/>
            </p:cNvSpPr>
            <p:nvPr/>
          </p:nvSpPr>
          <p:spPr bwMode="auto">
            <a:xfrm>
              <a:off x="2799" y="2597"/>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105" name="Rectangle 25"/>
            <p:cNvSpPr>
              <a:spLocks noChangeArrowheads="1"/>
            </p:cNvSpPr>
            <p:nvPr/>
          </p:nvSpPr>
          <p:spPr bwMode="auto">
            <a:xfrm>
              <a:off x="2799" y="3413"/>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106" name="Rectangle 26"/>
            <p:cNvSpPr>
              <a:spLocks noChangeArrowheads="1"/>
            </p:cNvSpPr>
            <p:nvPr/>
          </p:nvSpPr>
          <p:spPr bwMode="auto">
            <a:xfrm>
              <a:off x="4431" y="2261"/>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107" name="Rectangle 27"/>
            <p:cNvSpPr>
              <a:spLocks noChangeArrowheads="1"/>
            </p:cNvSpPr>
            <p:nvPr/>
          </p:nvSpPr>
          <p:spPr bwMode="auto">
            <a:xfrm>
              <a:off x="4239" y="3365"/>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grpSp>
          <p:nvGrpSpPr>
            <p:cNvPr id="108" name="Group 28"/>
            <p:cNvGrpSpPr>
              <a:grpSpLocks/>
            </p:cNvGrpSpPr>
            <p:nvPr/>
          </p:nvGrpSpPr>
          <p:grpSpPr bwMode="auto">
            <a:xfrm>
              <a:off x="687" y="1733"/>
              <a:ext cx="286" cy="288"/>
              <a:chOff x="712" y="2330"/>
              <a:chExt cx="286" cy="288"/>
            </a:xfrm>
          </p:grpSpPr>
          <p:sp>
            <p:nvSpPr>
              <p:cNvPr id="212" name="Freeform 29"/>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13" name="Line 30"/>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214" name="Line 31"/>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215" name="Freeform 32"/>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216" name="Line 33"/>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217" name="Line 34"/>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218" name="Line 35"/>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219" name="Rectangle 36"/>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220" name="Freeform 37"/>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21" name="Line 38"/>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222" name="Line 39"/>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223" name="Line 40"/>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09" name="Group 41"/>
            <p:cNvGrpSpPr>
              <a:grpSpLocks/>
            </p:cNvGrpSpPr>
            <p:nvPr/>
          </p:nvGrpSpPr>
          <p:grpSpPr bwMode="auto">
            <a:xfrm>
              <a:off x="735" y="3221"/>
              <a:ext cx="286" cy="288"/>
              <a:chOff x="712" y="2330"/>
              <a:chExt cx="286" cy="288"/>
            </a:xfrm>
          </p:grpSpPr>
          <p:sp>
            <p:nvSpPr>
              <p:cNvPr id="200" name="Freeform 42"/>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01" name="Line 43"/>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202" name="Line 44"/>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203" name="Freeform 45"/>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204" name="Line 46"/>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205" name="Line 47"/>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206" name="Line 48"/>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207" name="Rectangle 49"/>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208" name="Freeform 50"/>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9" name="Line 51"/>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210" name="Line 52"/>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211" name="Line 53"/>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10" name="Group 54"/>
            <p:cNvGrpSpPr>
              <a:grpSpLocks/>
            </p:cNvGrpSpPr>
            <p:nvPr/>
          </p:nvGrpSpPr>
          <p:grpSpPr bwMode="auto">
            <a:xfrm>
              <a:off x="2847" y="1445"/>
              <a:ext cx="286" cy="288"/>
              <a:chOff x="712" y="2330"/>
              <a:chExt cx="286" cy="288"/>
            </a:xfrm>
          </p:grpSpPr>
          <p:sp>
            <p:nvSpPr>
              <p:cNvPr id="188" name="Freeform 55"/>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89" name="Line 56"/>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190" name="Line 57"/>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191" name="Freeform 58"/>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92" name="Line 59"/>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193" name="Line 60"/>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194" name="Line 61"/>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195" name="Rectangle 62"/>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196" name="Freeform 63"/>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97" name="Line 64"/>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198" name="Line 65"/>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199" name="Line 66"/>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11" name="Group 67"/>
            <p:cNvGrpSpPr>
              <a:grpSpLocks/>
            </p:cNvGrpSpPr>
            <p:nvPr/>
          </p:nvGrpSpPr>
          <p:grpSpPr bwMode="auto">
            <a:xfrm>
              <a:off x="4911" y="1733"/>
              <a:ext cx="286" cy="288"/>
              <a:chOff x="712" y="2330"/>
              <a:chExt cx="286" cy="288"/>
            </a:xfrm>
          </p:grpSpPr>
          <p:sp>
            <p:nvSpPr>
              <p:cNvPr id="176" name="Freeform 68"/>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77" name="Line 69"/>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178" name="Line 70"/>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179" name="Freeform 71"/>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80" name="Line 72"/>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181" name="Line 73"/>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182" name="Line 74"/>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183" name="Rectangle 75"/>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184" name="Freeform 76"/>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85" name="Line 77"/>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186" name="Line 78"/>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187" name="Line 79"/>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12" name="Group 80"/>
            <p:cNvGrpSpPr>
              <a:grpSpLocks/>
            </p:cNvGrpSpPr>
            <p:nvPr/>
          </p:nvGrpSpPr>
          <p:grpSpPr bwMode="auto">
            <a:xfrm>
              <a:off x="5105" y="3317"/>
              <a:ext cx="286" cy="288"/>
              <a:chOff x="712" y="2330"/>
              <a:chExt cx="286" cy="288"/>
            </a:xfrm>
          </p:grpSpPr>
          <p:sp>
            <p:nvSpPr>
              <p:cNvPr id="164" name="Freeform 81"/>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65" name="Line 82"/>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166" name="Line 83"/>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167" name="Freeform 84"/>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68" name="Line 85"/>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169" name="Line 86"/>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170" name="Line 87"/>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171" name="Rectangle 88"/>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172" name="Freeform 89"/>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73" name="Line 90"/>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174" name="Line 91"/>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175" name="Line 92"/>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cxnSp>
          <p:nvCxnSpPr>
            <p:cNvPr id="113" name="AutoShape 93"/>
            <p:cNvCxnSpPr>
              <a:cxnSpLocks noChangeShapeType="1"/>
              <a:stCxn id="101" idx="3"/>
              <a:endCxn id="103" idx="1"/>
            </p:cNvCxnSpPr>
            <p:nvPr/>
          </p:nvCxnSpPr>
          <p:spPr bwMode="auto">
            <a:xfrm flipV="1">
              <a:off x="1647" y="2117"/>
              <a:ext cx="1152" cy="48"/>
            </a:xfrm>
            <a:prstGeom prst="straightConnector1">
              <a:avLst/>
            </a:prstGeom>
            <a:noFill/>
            <a:ln w="25400">
              <a:solidFill>
                <a:schemeClr val="tx1"/>
              </a:solidFill>
              <a:round/>
              <a:headEnd/>
              <a:tailEnd/>
            </a:ln>
          </p:spPr>
        </p:cxnSp>
        <p:cxnSp>
          <p:nvCxnSpPr>
            <p:cNvPr id="114" name="AutoShape 94"/>
            <p:cNvCxnSpPr>
              <a:cxnSpLocks noChangeShapeType="1"/>
              <a:stCxn id="101" idx="3"/>
              <a:endCxn id="104" idx="1"/>
            </p:cNvCxnSpPr>
            <p:nvPr/>
          </p:nvCxnSpPr>
          <p:spPr bwMode="auto">
            <a:xfrm>
              <a:off x="1647" y="2165"/>
              <a:ext cx="1152" cy="576"/>
            </a:xfrm>
            <a:prstGeom prst="straightConnector1">
              <a:avLst/>
            </a:prstGeom>
            <a:noFill/>
            <a:ln w="25400">
              <a:solidFill>
                <a:schemeClr val="tx1"/>
              </a:solidFill>
              <a:round/>
              <a:headEnd/>
              <a:tailEnd/>
            </a:ln>
          </p:spPr>
        </p:cxnSp>
        <p:cxnSp>
          <p:nvCxnSpPr>
            <p:cNvPr id="115" name="AutoShape 95"/>
            <p:cNvCxnSpPr>
              <a:cxnSpLocks noChangeShapeType="1"/>
              <a:stCxn id="102" idx="3"/>
              <a:endCxn id="104" idx="1"/>
            </p:cNvCxnSpPr>
            <p:nvPr/>
          </p:nvCxnSpPr>
          <p:spPr bwMode="auto">
            <a:xfrm flipV="1">
              <a:off x="1599" y="2741"/>
              <a:ext cx="1200" cy="480"/>
            </a:xfrm>
            <a:prstGeom prst="straightConnector1">
              <a:avLst/>
            </a:prstGeom>
            <a:noFill/>
            <a:ln w="25400">
              <a:solidFill>
                <a:schemeClr val="tx1"/>
              </a:solidFill>
              <a:round/>
              <a:headEnd/>
              <a:tailEnd/>
            </a:ln>
          </p:spPr>
        </p:cxnSp>
        <p:cxnSp>
          <p:nvCxnSpPr>
            <p:cNvPr id="116" name="AutoShape 96"/>
            <p:cNvCxnSpPr>
              <a:cxnSpLocks noChangeShapeType="1"/>
              <a:stCxn id="102" idx="3"/>
              <a:endCxn id="105" idx="1"/>
            </p:cNvCxnSpPr>
            <p:nvPr/>
          </p:nvCxnSpPr>
          <p:spPr bwMode="auto">
            <a:xfrm>
              <a:off x="1599" y="3221"/>
              <a:ext cx="1200" cy="336"/>
            </a:xfrm>
            <a:prstGeom prst="straightConnector1">
              <a:avLst/>
            </a:prstGeom>
            <a:noFill/>
            <a:ln w="25400">
              <a:solidFill>
                <a:schemeClr val="tx1"/>
              </a:solidFill>
              <a:round/>
              <a:headEnd/>
              <a:tailEnd/>
            </a:ln>
          </p:spPr>
        </p:cxnSp>
        <p:cxnSp>
          <p:nvCxnSpPr>
            <p:cNvPr id="117" name="AutoShape 97"/>
            <p:cNvCxnSpPr>
              <a:cxnSpLocks noChangeShapeType="1"/>
              <a:stCxn id="104" idx="3"/>
              <a:endCxn id="106" idx="1"/>
            </p:cNvCxnSpPr>
            <p:nvPr/>
          </p:nvCxnSpPr>
          <p:spPr bwMode="auto">
            <a:xfrm flipV="1">
              <a:off x="2991" y="2405"/>
              <a:ext cx="1440" cy="336"/>
            </a:xfrm>
            <a:prstGeom prst="straightConnector1">
              <a:avLst/>
            </a:prstGeom>
            <a:noFill/>
            <a:ln w="25400">
              <a:solidFill>
                <a:schemeClr val="tx1"/>
              </a:solidFill>
              <a:round/>
              <a:headEnd/>
              <a:tailEnd/>
            </a:ln>
          </p:spPr>
        </p:cxnSp>
        <p:cxnSp>
          <p:nvCxnSpPr>
            <p:cNvPr id="118" name="AutoShape 98"/>
            <p:cNvCxnSpPr>
              <a:cxnSpLocks noChangeShapeType="1"/>
              <a:stCxn id="105" idx="3"/>
              <a:endCxn id="107" idx="1"/>
            </p:cNvCxnSpPr>
            <p:nvPr/>
          </p:nvCxnSpPr>
          <p:spPr bwMode="auto">
            <a:xfrm flipV="1">
              <a:off x="2991" y="3509"/>
              <a:ext cx="1248" cy="48"/>
            </a:xfrm>
            <a:prstGeom prst="straightConnector1">
              <a:avLst/>
            </a:prstGeom>
            <a:noFill/>
            <a:ln w="25400">
              <a:solidFill>
                <a:schemeClr val="tx1"/>
              </a:solidFill>
              <a:round/>
              <a:headEnd/>
              <a:tailEnd/>
            </a:ln>
          </p:spPr>
        </p:cxnSp>
        <p:cxnSp>
          <p:nvCxnSpPr>
            <p:cNvPr id="119" name="AutoShape 99"/>
            <p:cNvCxnSpPr>
              <a:cxnSpLocks noChangeShapeType="1"/>
              <a:stCxn id="107" idx="0"/>
              <a:endCxn id="106" idx="2"/>
            </p:cNvCxnSpPr>
            <p:nvPr/>
          </p:nvCxnSpPr>
          <p:spPr bwMode="auto">
            <a:xfrm flipV="1">
              <a:off x="4335" y="2549"/>
              <a:ext cx="192" cy="816"/>
            </a:xfrm>
            <a:prstGeom prst="straightConnector1">
              <a:avLst/>
            </a:prstGeom>
            <a:noFill/>
            <a:ln w="25400">
              <a:solidFill>
                <a:schemeClr val="tx1"/>
              </a:solidFill>
              <a:round/>
              <a:headEnd/>
              <a:tailEnd/>
            </a:ln>
          </p:spPr>
        </p:cxnSp>
        <p:cxnSp>
          <p:nvCxnSpPr>
            <p:cNvPr id="129" name="AutoShape 100"/>
            <p:cNvCxnSpPr>
              <a:cxnSpLocks noChangeShapeType="1"/>
              <a:stCxn id="102" idx="0"/>
              <a:endCxn id="101" idx="2"/>
            </p:cNvCxnSpPr>
            <p:nvPr/>
          </p:nvCxnSpPr>
          <p:spPr bwMode="auto">
            <a:xfrm flipV="1">
              <a:off x="1503" y="2309"/>
              <a:ext cx="48" cy="768"/>
            </a:xfrm>
            <a:prstGeom prst="straightConnector1">
              <a:avLst/>
            </a:prstGeom>
            <a:noFill/>
            <a:ln w="25400">
              <a:solidFill>
                <a:schemeClr val="tx1"/>
              </a:solidFill>
              <a:round/>
              <a:headEnd/>
              <a:tailEnd/>
            </a:ln>
          </p:spPr>
        </p:cxnSp>
        <p:cxnSp>
          <p:nvCxnSpPr>
            <p:cNvPr id="130" name="AutoShape 101"/>
            <p:cNvCxnSpPr>
              <a:cxnSpLocks noChangeShapeType="1"/>
              <a:stCxn id="103" idx="3"/>
              <a:endCxn id="106" idx="1"/>
            </p:cNvCxnSpPr>
            <p:nvPr/>
          </p:nvCxnSpPr>
          <p:spPr bwMode="auto">
            <a:xfrm>
              <a:off x="2991" y="2117"/>
              <a:ext cx="1440" cy="288"/>
            </a:xfrm>
            <a:prstGeom prst="straightConnector1">
              <a:avLst/>
            </a:prstGeom>
            <a:noFill/>
            <a:ln w="25400">
              <a:solidFill>
                <a:schemeClr val="tx1"/>
              </a:solidFill>
              <a:round/>
              <a:headEnd/>
              <a:tailEnd/>
            </a:ln>
          </p:spPr>
        </p:cxnSp>
        <p:cxnSp>
          <p:nvCxnSpPr>
            <p:cNvPr id="131" name="AutoShape 102"/>
            <p:cNvCxnSpPr>
              <a:cxnSpLocks noChangeShapeType="1"/>
              <a:stCxn id="220" idx="35"/>
              <a:endCxn id="101" idx="1"/>
            </p:cNvCxnSpPr>
            <p:nvPr/>
          </p:nvCxnSpPr>
          <p:spPr bwMode="auto">
            <a:xfrm>
              <a:off x="964" y="1944"/>
              <a:ext cx="491" cy="221"/>
            </a:xfrm>
            <a:prstGeom prst="straightConnector1">
              <a:avLst/>
            </a:prstGeom>
            <a:noFill/>
            <a:ln w="25400">
              <a:solidFill>
                <a:schemeClr val="tx1"/>
              </a:solidFill>
              <a:round/>
              <a:headEnd/>
              <a:tailEnd/>
            </a:ln>
          </p:spPr>
        </p:cxnSp>
        <p:cxnSp>
          <p:nvCxnSpPr>
            <p:cNvPr id="132" name="AutoShape 103"/>
            <p:cNvCxnSpPr>
              <a:cxnSpLocks noChangeShapeType="1"/>
              <a:stCxn id="208" idx="31"/>
              <a:endCxn id="102" idx="1"/>
            </p:cNvCxnSpPr>
            <p:nvPr/>
          </p:nvCxnSpPr>
          <p:spPr bwMode="auto">
            <a:xfrm flipV="1">
              <a:off x="1012" y="3221"/>
              <a:ext cx="395" cy="198"/>
            </a:xfrm>
            <a:prstGeom prst="straightConnector1">
              <a:avLst/>
            </a:prstGeom>
            <a:noFill/>
            <a:ln w="25400">
              <a:solidFill>
                <a:schemeClr val="tx1"/>
              </a:solidFill>
              <a:round/>
              <a:headEnd/>
              <a:tailEnd/>
            </a:ln>
          </p:spPr>
        </p:cxnSp>
        <p:cxnSp>
          <p:nvCxnSpPr>
            <p:cNvPr id="133" name="AutoShape 104"/>
            <p:cNvCxnSpPr>
              <a:cxnSpLocks noChangeShapeType="1"/>
              <a:stCxn id="103" idx="0"/>
              <a:endCxn id="191" idx="4"/>
            </p:cNvCxnSpPr>
            <p:nvPr/>
          </p:nvCxnSpPr>
          <p:spPr bwMode="auto">
            <a:xfrm flipV="1">
              <a:off x="2895" y="1724"/>
              <a:ext cx="99" cy="249"/>
            </a:xfrm>
            <a:prstGeom prst="straightConnector1">
              <a:avLst/>
            </a:prstGeom>
            <a:noFill/>
            <a:ln w="25400">
              <a:solidFill>
                <a:schemeClr val="tx1"/>
              </a:solidFill>
              <a:round/>
              <a:headEnd/>
              <a:tailEnd/>
            </a:ln>
          </p:spPr>
        </p:cxnSp>
        <p:cxnSp>
          <p:nvCxnSpPr>
            <p:cNvPr id="134" name="AutoShape 105"/>
            <p:cNvCxnSpPr>
              <a:cxnSpLocks noChangeShapeType="1"/>
              <a:stCxn id="107" idx="3"/>
              <a:endCxn id="172" idx="23"/>
            </p:cNvCxnSpPr>
            <p:nvPr/>
          </p:nvCxnSpPr>
          <p:spPr bwMode="auto">
            <a:xfrm>
              <a:off x="4431" y="3509"/>
              <a:ext cx="682" cy="14"/>
            </a:xfrm>
            <a:prstGeom prst="straightConnector1">
              <a:avLst/>
            </a:prstGeom>
            <a:noFill/>
            <a:ln w="25400">
              <a:solidFill>
                <a:schemeClr val="tx1"/>
              </a:solidFill>
              <a:round/>
              <a:headEnd/>
              <a:tailEnd/>
            </a:ln>
          </p:spPr>
        </p:cxnSp>
        <p:cxnSp>
          <p:nvCxnSpPr>
            <p:cNvPr id="135" name="AutoShape 106"/>
            <p:cNvCxnSpPr>
              <a:cxnSpLocks noChangeShapeType="1"/>
              <a:stCxn id="106" idx="3"/>
              <a:endCxn id="176" idx="2"/>
            </p:cNvCxnSpPr>
            <p:nvPr/>
          </p:nvCxnSpPr>
          <p:spPr bwMode="auto">
            <a:xfrm flipV="1">
              <a:off x="4623" y="2021"/>
              <a:ext cx="288" cy="384"/>
            </a:xfrm>
            <a:prstGeom prst="straightConnector1">
              <a:avLst/>
            </a:prstGeom>
            <a:noFill/>
            <a:ln w="25400">
              <a:solidFill>
                <a:schemeClr val="tx1"/>
              </a:solidFill>
              <a:round/>
              <a:headEnd/>
              <a:tailEnd/>
            </a:ln>
          </p:spPr>
        </p:cxnSp>
        <p:sp>
          <p:nvSpPr>
            <p:cNvPr id="136" name="Text Box 107"/>
            <p:cNvSpPr txBox="1">
              <a:spLocks noChangeArrowheads="1"/>
            </p:cNvSpPr>
            <p:nvPr/>
          </p:nvSpPr>
          <p:spPr bwMode="auto">
            <a:xfrm>
              <a:off x="623" y="1541"/>
              <a:ext cx="383" cy="173"/>
            </a:xfrm>
            <a:prstGeom prst="rect">
              <a:avLst/>
            </a:prstGeom>
            <a:noFill/>
            <a:ln w="25400">
              <a:noFill/>
              <a:miter lim="800000"/>
              <a:headEnd/>
              <a:tailEnd/>
            </a:ln>
          </p:spPr>
          <p:txBody>
            <a:bodyPr wrap="none" lIns="90488" tIns="44450" rIns="90488" bIns="44450">
              <a:spAutoFit/>
            </a:bodyPr>
            <a:lstStyle/>
            <a:p>
              <a:pPr algn="ctr" eaLnBrk="0" hangingPunct="0"/>
              <a:r>
                <a:rPr lang="zh-CN" altLang="en-US" sz="1400" dirty="0">
                  <a:latin typeface="+mn-lt"/>
                  <a:ea typeface="微软雅黑" panose="020B0503020204020204" pitchFamily="34" charset="-122"/>
                </a:rPr>
                <a:t>终端</a:t>
              </a:r>
              <a:r>
                <a:rPr lang="en-US" altLang="zh-CN" sz="1400" dirty="0">
                  <a:latin typeface="+mn-lt"/>
                  <a:ea typeface="微软雅黑" panose="020B0503020204020204" pitchFamily="34" charset="-122"/>
                </a:rPr>
                <a:t>A</a:t>
              </a:r>
            </a:p>
          </p:txBody>
        </p:sp>
        <p:sp>
          <p:nvSpPr>
            <p:cNvPr id="137" name="Text Box 108"/>
            <p:cNvSpPr txBox="1">
              <a:spLocks noChangeArrowheads="1"/>
            </p:cNvSpPr>
            <p:nvPr/>
          </p:nvSpPr>
          <p:spPr bwMode="auto">
            <a:xfrm>
              <a:off x="656" y="3031"/>
              <a:ext cx="379"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B</a:t>
              </a:r>
            </a:p>
          </p:txBody>
        </p:sp>
        <p:sp>
          <p:nvSpPr>
            <p:cNvPr id="138" name="Text Box 109"/>
            <p:cNvSpPr txBox="1">
              <a:spLocks noChangeArrowheads="1"/>
            </p:cNvSpPr>
            <p:nvPr/>
          </p:nvSpPr>
          <p:spPr bwMode="auto">
            <a:xfrm>
              <a:off x="4994" y="3125"/>
              <a:ext cx="379"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E</a:t>
              </a:r>
            </a:p>
          </p:txBody>
        </p:sp>
        <p:sp>
          <p:nvSpPr>
            <p:cNvPr id="139" name="Text Box 110"/>
            <p:cNvSpPr txBox="1">
              <a:spLocks noChangeArrowheads="1"/>
            </p:cNvSpPr>
            <p:nvPr/>
          </p:nvSpPr>
          <p:spPr bwMode="auto">
            <a:xfrm>
              <a:off x="4781" y="1495"/>
              <a:ext cx="385"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D</a:t>
              </a:r>
            </a:p>
          </p:txBody>
        </p:sp>
        <p:sp>
          <p:nvSpPr>
            <p:cNvPr id="140" name="Text Box 111"/>
            <p:cNvSpPr txBox="1">
              <a:spLocks noChangeArrowheads="1"/>
            </p:cNvSpPr>
            <p:nvPr/>
          </p:nvSpPr>
          <p:spPr bwMode="auto">
            <a:xfrm>
              <a:off x="2784" y="1253"/>
              <a:ext cx="385"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C</a:t>
              </a:r>
            </a:p>
          </p:txBody>
        </p:sp>
        <p:sp>
          <p:nvSpPr>
            <p:cNvPr id="141" name="Text Box 112"/>
            <p:cNvSpPr txBox="1">
              <a:spLocks noChangeArrowheads="1"/>
            </p:cNvSpPr>
            <p:nvPr/>
          </p:nvSpPr>
          <p:spPr bwMode="auto">
            <a:xfrm>
              <a:off x="1307" y="1831"/>
              <a:ext cx="396"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 </a:t>
              </a:r>
              <a:r>
                <a:rPr lang="en-US" altLang="zh-CN" dirty="0"/>
                <a:t>1</a:t>
              </a:r>
            </a:p>
          </p:txBody>
        </p:sp>
        <p:sp>
          <p:nvSpPr>
            <p:cNvPr id="142" name="Text Box 113"/>
            <p:cNvSpPr txBox="1">
              <a:spLocks noChangeArrowheads="1"/>
            </p:cNvSpPr>
            <p:nvPr/>
          </p:nvSpPr>
          <p:spPr bwMode="auto">
            <a:xfrm>
              <a:off x="2372" y="1877"/>
              <a:ext cx="367"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2</a:t>
              </a:r>
            </a:p>
          </p:txBody>
        </p:sp>
        <p:sp>
          <p:nvSpPr>
            <p:cNvPr id="143" name="Text Box 114"/>
            <p:cNvSpPr txBox="1">
              <a:spLocks noChangeArrowheads="1"/>
            </p:cNvSpPr>
            <p:nvPr/>
          </p:nvSpPr>
          <p:spPr bwMode="auto">
            <a:xfrm>
              <a:off x="4298" y="2071"/>
              <a:ext cx="367"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3</a:t>
              </a:r>
            </a:p>
          </p:txBody>
        </p:sp>
        <p:sp>
          <p:nvSpPr>
            <p:cNvPr id="144" name="Text Box 115"/>
            <p:cNvSpPr txBox="1">
              <a:spLocks noChangeArrowheads="1"/>
            </p:cNvSpPr>
            <p:nvPr/>
          </p:nvSpPr>
          <p:spPr bwMode="auto">
            <a:xfrm>
              <a:off x="1324" y="3367"/>
              <a:ext cx="364" cy="171"/>
            </a:xfrm>
            <a:prstGeom prst="rect">
              <a:avLst/>
            </a:prstGeom>
            <a:noFill/>
            <a:ln w="25400">
              <a:noFill/>
              <a:miter lim="800000"/>
              <a:headEnd/>
              <a:tailEnd/>
            </a:ln>
          </p:spPr>
          <p:txBody>
            <a:bodyPr wrap="none" lIns="90488" tIns="44450" rIns="90488" bIns="44450">
              <a:spAutoFit/>
            </a:bodyPr>
            <a:lstStyle/>
            <a:p>
              <a:pPr algn="ctr" eaLnBrk="0" hangingPunct="0"/>
              <a:r>
                <a:rPr lang="zh-CN" altLang="en-US" sz="1400">
                  <a:latin typeface="Verdana" pitchFamily="34" charset="0"/>
                </a:rPr>
                <a:t>节点</a:t>
              </a:r>
              <a:r>
                <a:rPr lang="en-US" altLang="zh-CN" sz="1400">
                  <a:latin typeface="Arial" pitchFamily="34" charset="0"/>
                </a:rPr>
                <a:t>4</a:t>
              </a:r>
            </a:p>
          </p:txBody>
        </p:sp>
        <p:sp>
          <p:nvSpPr>
            <p:cNvPr id="145" name="Text Box 116"/>
            <p:cNvSpPr txBox="1">
              <a:spLocks noChangeArrowheads="1"/>
            </p:cNvSpPr>
            <p:nvPr/>
          </p:nvSpPr>
          <p:spPr bwMode="auto">
            <a:xfrm>
              <a:off x="2660" y="2407"/>
              <a:ext cx="367"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5</a:t>
              </a:r>
            </a:p>
          </p:txBody>
        </p:sp>
        <p:sp>
          <p:nvSpPr>
            <p:cNvPr id="146" name="Text Box 117"/>
            <p:cNvSpPr txBox="1">
              <a:spLocks noChangeArrowheads="1"/>
            </p:cNvSpPr>
            <p:nvPr/>
          </p:nvSpPr>
          <p:spPr bwMode="auto">
            <a:xfrm>
              <a:off x="2666" y="3223"/>
              <a:ext cx="367"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6</a:t>
              </a:r>
            </a:p>
          </p:txBody>
        </p:sp>
        <p:sp>
          <p:nvSpPr>
            <p:cNvPr id="147" name="Text Box 118"/>
            <p:cNvSpPr txBox="1">
              <a:spLocks noChangeArrowheads="1"/>
            </p:cNvSpPr>
            <p:nvPr/>
          </p:nvSpPr>
          <p:spPr bwMode="auto">
            <a:xfrm>
              <a:off x="3908" y="3175"/>
              <a:ext cx="367" cy="173"/>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7</a:t>
              </a:r>
            </a:p>
          </p:txBody>
        </p:sp>
        <p:sp>
          <p:nvSpPr>
            <p:cNvPr id="148" name="Rectangle 119"/>
            <p:cNvSpPr>
              <a:spLocks noChangeArrowheads="1"/>
            </p:cNvSpPr>
            <p:nvPr/>
          </p:nvSpPr>
          <p:spPr bwMode="auto">
            <a:xfrm>
              <a:off x="1119" y="3269"/>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49" name="Rectangle 120"/>
            <p:cNvSpPr>
              <a:spLocks noChangeArrowheads="1"/>
            </p:cNvSpPr>
            <p:nvPr/>
          </p:nvSpPr>
          <p:spPr bwMode="auto">
            <a:xfrm>
              <a:off x="1872" y="3269"/>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50" name="Rectangle 121"/>
            <p:cNvSpPr>
              <a:spLocks noChangeArrowheads="1"/>
            </p:cNvSpPr>
            <p:nvPr/>
          </p:nvSpPr>
          <p:spPr bwMode="auto">
            <a:xfrm>
              <a:off x="3279" y="3509"/>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51" name="Rectangle 122"/>
            <p:cNvSpPr>
              <a:spLocks noChangeArrowheads="1"/>
            </p:cNvSpPr>
            <p:nvPr/>
          </p:nvSpPr>
          <p:spPr bwMode="auto">
            <a:xfrm>
              <a:off x="4335" y="2933"/>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52" name="Rectangle 123"/>
            <p:cNvSpPr>
              <a:spLocks noChangeArrowheads="1"/>
            </p:cNvSpPr>
            <p:nvPr/>
          </p:nvSpPr>
          <p:spPr bwMode="auto">
            <a:xfrm>
              <a:off x="2223" y="2885"/>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53" name="Rectangle 124"/>
            <p:cNvSpPr>
              <a:spLocks noChangeArrowheads="1"/>
            </p:cNvSpPr>
            <p:nvPr/>
          </p:nvSpPr>
          <p:spPr bwMode="auto">
            <a:xfrm>
              <a:off x="3711" y="2501"/>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54" name="Rectangle 125"/>
            <p:cNvSpPr>
              <a:spLocks noChangeArrowheads="1"/>
            </p:cNvSpPr>
            <p:nvPr/>
          </p:nvSpPr>
          <p:spPr bwMode="auto">
            <a:xfrm>
              <a:off x="4719" y="2021"/>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55" name="Rectangle 126"/>
            <p:cNvSpPr>
              <a:spLocks noChangeArrowheads="1"/>
            </p:cNvSpPr>
            <p:nvPr/>
          </p:nvSpPr>
          <p:spPr bwMode="auto">
            <a:xfrm>
              <a:off x="1071" y="2021"/>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56" name="Rectangle 127"/>
            <p:cNvSpPr>
              <a:spLocks noChangeArrowheads="1"/>
            </p:cNvSpPr>
            <p:nvPr/>
          </p:nvSpPr>
          <p:spPr bwMode="auto">
            <a:xfrm>
              <a:off x="1887" y="2309"/>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57" name="Rectangle 128"/>
            <p:cNvSpPr>
              <a:spLocks noChangeArrowheads="1"/>
            </p:cNvSpPr>
            <p:nvPr/>
          </p:nvSpPr>
          <p:spPr bwMode="auto">
            <a:xfrm>
              <a:off x="3231" y="2597"/>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58" name="Rectangle 129"/>
            <p:cNvSpPr>
              <a:spLocks noChangeArrowheads="1"/>
            </p:cNvSpPr>
            <p:nvPr/>
          </p:nvSpPr>
          <p:spPr bwMode="auto">
            <a:xfrm>
              <a:off x="4671" y="2213"/>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59" name="Rectangle 130"/>
            <p:cNvSpPr>
              <a:spLocks noChangeArrowheads="1"/>
            </p:cNvSpPr>
            <p:nvPr/>
          </p:nvSpPr>
          <p:spPr bwMode="auto">
            <a:xfrm>
              <a:off x="1440" y="2645"/>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60" name="Rectangle 131"/>
            <p:cNvSpPr>
              <a:spLocks noChangeArrowheads="1"/>
            </p:cNvSpPr>
            <p:nvPr/>
          </p:nvSpPr>
          <p:spPr bwMode="auto">
            <a:xfrm>
              <a:off x="2400" y="3413"/>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61" name="Rectangle 132"/>
            <p:cNvSpPr>
              <a:spLocks noChangeArrowheads="1"/>
            </p:cNvSpPr>
            <p:nvPr/>
          </p:nvSpPr>
          <p:spPr bwMode="auto">
            <a:xfrm>
              <a:off x="3840" y="3461"/>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62" name="Rectangle 133"/>
            <p:cNvSpPr>
              <a:spLocks noChangeArrowheads="1"/>
            </p:cNvSpPr>
            <p:nvPr/>
          </p:nvSpPr>
          <p:spPr bwMode="auto">
            <a:xfrm>
              <a:off x="4512" y="3461"/>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63" name="Rectangle 134"/>
            <p:cNvSpPr>
              <a:spLocks noChangeArrowheads="1"/>
            </p:cNvSpPr>
            <p:nvPr/>
          </p:nvSpPr>
          <p:spPr bwMode="auto">
            <a:xfrm>
              <a:off x="4800" y="3461"/>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grpSp>
      <p:sp>
        <p:nvSpPr>
          <p:cNvPr id="224" name="Rectangle 126">
            <a:extLst>
              <a:ext uri="{FF2B5EF4-FFF2-40B4-BE49-F238E27FC236}">
                <a16:creationId xmlns:a16="http://schemas.microsoft.com/office/drawing/2014/main" id="{6DF10F77-2458-F241-B014-0D594D4A8855}"/>
              </a:ext>
            </a:extLst>
          </p:cNvPr>
          <p:cNvSpPr>
            <a:spLocks noChangeArrowheads="1"/>
          </p:cNvSpPr>
          <p:nvPr/>
        </p:nvSpPr>
        <p:spPr bwMode="auto">
          <a:xfrm>
            <a:off x="755576" y="5837786"/>
            <a:ext cx="335026" cy="1693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225" name="文本框 224">
            <a:extLst>
              <a:ext uri="{FF2B5EF4-FFF2-40B4-BE49-F238E27FC236}">
                <a16:creationId xmlns:a16="http://schemas.microsoft.com/office/drawing/2014/main" id="{609FDC0B-0A1C-5740-8118-3F53F4CBE531}"/>
              </a:ext>
            </a:extLst>
          </p:cNvPr>
          <p:cNvSpPr txBox="1"/>
          <p:nvPr/>
        </p:nvSpPr>
        <p:spPr>
          <a:xfrm>
            <a:off x="1043608" y="5733256"/>
            <a:ext cx="1723549" cy="369332"/>
          </a:xfrm>
          <a:prstGeom prst="rect">
            <a:avLst/>
          </a:prstGeom>
          <a:noFill/>
        </p:spPr>
        <p:txBody>
          <a:bodyPr wrap="none" rtlCol="0">
            <a:spAutoFit/>
          </a:bodyPr>
          <a:lstStyle/>
          <a:p>
            <a:r>
              <a:rPr lang="zh-CN" altLang="en-US" dirty="0" smtClean="0">
                <a:latin typeface="+mn-lt"/>
                <a:ea typeface="微软雅黑" panose="020B0503020204020204" pitchFamily="34" charset="-122"/>
              </a:rPr>
              <a:t>源自</a:t>
            </a:r>
            <a:r>
              <a:rPr lang="en-US" altLang="zh-CN" dirty="0" smtClean="0">
                <a:latin typeface="+mn-lt"/>
                <a:ea typeface="微软雅黑" panose="020B0503020204020204" pitchFamily="34" charset="-122"/>
              </a:rPr>
              <a:t>A</a:t>
            </a:r>
            <a:r>
              <a:rPr lang="zh-CN" altLang="en-US" dirty="0" smtClean="0">
                <a:latin typeface="+mn-lt"/>
                <a:ea typeface="微软雅黑" panose="020B0503020204020204" pitchFamily="34" charset="-122"/>
              </a:rPr>
              <a:t>的</a:t>
            </a:r>
            <a:r>
              <a:rPr lang="zh-CN" altLang="en-US" dirty="0">
                <a:latin typeface="+mn-lt"/>
                <a:ea typeface="微软雅黑" panose="020B0503020204020204" pitchFamily="34" charset="-122"/>
              </a:rPr>
              <a:t>数据报</a:t>
            </a:r>
          </a:p>
        </p:txBody>
      </p:sp>
      <p:sp>
        <p:nvSpPr>
          <p:cNvPr id="226" name="Rectangle 119">
            <a:extLst>
              <a:ext uri="{FF2B5EF4-FFF2-40B4-BE49-F238E27FC236}">
                <a16:creationId xmlns:a16="http://schemas.microsoft.com/office/drawing/2014/main" id="{BB197464-1205-C243-9463-2405BD92030A}"/>
              </a:ext>
            </a:extLst>
          </p:cNvPr>
          <p:cNvSpPr>
            <a:spLocks noChangeArrowheads="1"/>
          </p:cNvSpPr>
          <p:nvPr/>
        </p:nvSpPr>
        <p:spPr bwMode="auto">
          <a:xfrm>
            <a:off x="755576" y="6197826"/>
            <a:ext cx="335026" cy="1693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227" name="文本框 226">
            <a:extLst>
              <a:ext uri="{FF2B5EF4-FFF2-40B4-BE49-F238E27FC236}">
                <a16:creationId xmlns:a16="http://schemas.microsoft.com/office/drawing/2014/main" id="{F0B90F55-5D54-BB42-814C-C1289AE4D53E}"/>
              </a:ext>
            </a:extLst>
          </p:cNvPr>
          <p:cNvSpPr txBox="1"/>
          <p:nvPr/>
        </p:nvSpPr>
        <p:spPr>
          <a:xfrm>
            <a:off x="1062945" y="6084004"/>
            <a:ext cx="1723549" cy="369332"/>
          </a:xfrm>
          <a:prstGeom prst="rect">
            <a:avLst/>
          </a:prstGeom>
          <a:noFill/>
        </p:spPr>
        <p:txBody>
          <a:bodyPr wrap="none" rtlCol="0">
            <a:spAutoFit/>
          </a:bodyPr>
          <a:lstStyle>
            <a:defPPr>
              <a:defRPr lang="zh-CN"/>
            </a:defPPr>
            <a:lvl1pPr>
              <a:defRPr>
                <a:latin typeface="+mn-lt"/>
                <a:ea typeface="微软雅黑" panose="020B0503020204020204" pitchFamily="34" charset="-122"/>
              </a:defRPr>
            </a:lvl1pPr>
          </a:lstStyle>
          <a:p>
            <a:r>
              <a:rPr lang="zh-CN" altLang="en-US" dirty="0"/>
              <a:t>源自</a:t>
            </a:r>
            <a:r>
              <a:rPr lang="en-US" altLang="zh-CN" dirty="0"/>
              <a:t>B</a:t>
            </a:r>
            <a:r>
              <a:rPr lang="zh-CN" altLang="en-US" dirty="0"/>
              <a:t>的数据报</a:t>
            </a:r>
          </a:p>
        </p:txBody>
      </p:sp>
    </p:spTree>
    <p:extLst>
      <p:ext uri="{BB962C8B-B14F-4D97-AF65-F5344CB8AC3E}">
        <p14:creationId xmlns:p14="http://schemas.microsoft.com/office/powerpoint/2010/main" val="3894466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11</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t>虚电路交换</a:t>
            </a:r>
            <a:endParaRPr lang="en-US" altLang="zh-CN" dirty="0"/>
          </a:p>
        </p:txBody>
      </p:sp>
      <p:sp>
        <p:nvSpPr>
          <p:cNvPr id="13317" name="Rectangle 3"/>
          <p:cNvSpPr>
            <a:spLocks noGrp="1" noChangeArrowheads="1"/>
          </p:cNvSpPr>
          <p:nvPr>
            <p:ph type="body" idx="1"/>
          </p:nvPr>
        </p:nvSpPr>
        <p:spPr>
          <a:xfrm>
            <a:off x="457200" y="3645024"/>
            <a:ext cx="8229600" cy="2808164"/>
          </a:xfrm>
        </p:spPr>
        <p:txBody>
          <a:bodyPr/>
          <a:lstStyle/>
          <a:p>
            <a:pPr eaLnBrk="1" hangingPunct="1"/>
            <a:r>
              <a:rPr lang="zh-CN" altLang="en-US" sz="2000" dirty="0">
                <a:ea typeface="微软雅黑 Light" panose="020B0502040204020203" pitchFamily="34" charset="-122"/>
              </a:rPr>
              <a:t>传输分组之前，主机需建立一条至远端主机的</a:t>
            </a:r>
            <a:r>
              <a:rPr lang="zh-CN" altLang="en-US" sz="2000" dirty="0">
                <a:solidFill>
                  <a:srgbClr val="C00000"/>
                </a:solidFill>
                <a:ea typeface="微软雅黑 Light" panose="020B0502040204020203" pitchFamily="34" charset="-122"/>
              </a:rPr>
              <a:t>虚电路</a:t>
            </a:r>
            <a:r>
              <a:rPr lang="en-US" altLang="zh-CN" sz="2000" dirty="0">
                <a:solidFill>
                  <a:srgbClr val="C00000"/>
                </a:solidFill>
                <a:ea typeface="微软雅黑 Light" panose="020B0502040204020203" pitchFamily="34" charset="-122"/>
              </a:rPr>
              <a:t>(virtual circuit, VC)</a:t>
            </a:r>
            <a:r>
              <a:rPr lang="zh-CN" altLang="en-US" sz="2000" dirty="0">
                <a:ea typeface="微软雅黑 Light" panose="020B0502040204020203" pitchFamily="34" charset="-122"/>
              </a:rPr>
              <a:t>，即一条逻辑连接</a:t>
            </a:r>
            <a:endParaRPr lang="en-US" altLang="zh-CN" sz="2000" dirty="0">
              <a:solidFill>
                <a:srgbClr val="0070C0"/>
              </a:solidFill>
              <a:ea typeface="微软雅黑 Light" panose="020B0502040204020203" pitchFamily="34" charset="-122"/>
            </a:endParaRPr>
          </a:p>
          <a:p>
            <a:pPr eaLnBrk="1" hangingPunct="1"/>
            <a:r>
              <a:rPr lang="zh-CN" altLang="en-US" sz="2000" dirty="0">
                <a:ea typeface="微软雅黑 Light" panose="020B0502040204020203" pitchFamily="34" charset="-122"/>
              </a:rPr>
              <a:t>发送分组时，源主机只需在分组</a:t>
            </a:r>
            <a:r>
              <a:rPr lang="zh-CN" altLang="en-US" sz="2000" dirty="0" smtClean="0">
                <a:ea typeface="微软雅黑 Light" panose="020B0502040204020203" pitchFamily="34" charset="-122"/>
              </a:rPr>
              <a:t>首部填入</a:t>
            </a:r>
            <a:r>
              <a:rPr lang="zh-CN" altLang="en-US" sz="2000" dirty="0">
                <a:solidFill>
                  <a:srgbClr val="C00000"/>
                </a:solidFill>
                <a:ea typeface="微软雅黑 Light" panose="020B0502040204020203" pitchFamily="34" charset="-122"/>
              </a:rPr>
              <a:t>虚电路号</a:t>
            </a:r>
            <a:r>
              <a:rPr lang="en-US" altLang="zh-CN" sz="2000" dirty="0">
                <a:solidFill>
                  <a:srgbClr val="C00000"/>
                </a:solidFill>
                <a:ea typeface="微软雅黑 Light" panose="020B0502040204020203" pitchFamily="34" charset="-122"/>
              </a:rPr>
              <a:t>(virtual circuit</a:t>
            </a:r>
            <a:r>
              <a:rPr lang="zh-CN" altLang="en-US" sz="2000" dirty="0">
                <a:solidFill>
                  <a:srgbClr val="C00000"/>
                </a:solidFill>
                <a:ea typeface="微软雅黑 Light" panose="020B0502040204020203" pitchFamily="34" charset="-122"/>
              </a:rPr>
              <a:t> </a:t>
            </a:r>
            <a:r>
              <a:rPr lang="en-US" altLang="zh-CN" sz="2000" dirty="0">
                <a:solidFill>
                  <a:srgbClr val="C00000"/>
                </a:solidFill>
                <a:ea typeface="微软雅黑 Light" panose="020B0502040204020203" pitchFamily="34" charset="-122"/>
              </a:rPr>
              <a:t>identifier, VCI)</a:t>
            </a:r>
            <a:r>
              <a:rPr lang="zh-CN" altLang="en-US" sz="2000" dirty="0">
                <a:ea typeface="微软雅黑 Light" panose="020B0502040204020203" pitchFamily="34" charset="-122"/>
              </a:rPr>
              <a:t>，而非完整的目的地址</a:t>
            </a:r>
            <a:endParaRPr lang="en-US" altLang="zh-CN" sz="2000" dirty="0">
              <a:ea typeface="微软雅黑 Light" panose="020B0502040204020203" pitchFamily="34" charset="-122"/>
            </a:endParaRPr>
          </a:p>
          <a:p>
            <a:pPr eaLnBrk="1" hangingPunct="1"/>
            <a:r>
              <a:rPr lang="zh-CN" altLang="en-US" sz="2000" dirty="0">
                <a:ea typeface="微软雅黑 Light" panose="020B0502040204020203" pitchFamily="34" charset="-122"/>
              </a:rPr>
              <a:t>收到分组时，交换节点</a:t>
            </a:r>
            <a:endParaRPr lang="en-US" altLang="zh-CN" sz="2000" dirty="0">
              <a:ea typeface="微软雅黑 Light" panose="020B0502040204020203" pitchFamily="34" charset="-122"/>
            </a:endParaRPr>
          </a:p>
          <a:p>
            <a:pPr lvl="1" eaLnBrk="1" hangingPunct="1"/>
            <a:r>
              <a:rPr lang="zh-CN" altLang="en-US" dirty="0">
                <a:ea typeface="微软雅黑 Light" panose="020B0502040204020203" pitchFamily="34" charset="-122"/>
              </a:rPr>
              <a:t>采用分组</a:t>
            </a:r>
            <a:r>
              <a:rPr lang="zh-CN" altLang="en-US" dirty="0" smtClean="0">
                <a:ea typeface="微软雅黑 Light" panose="020B0502040204020203" pitchFamily="34" charset="-122"/>
              </a:rPr>
              <a:t>首部中</a:t>
            </a:r>
            <a:r>
              <a:rPr lang="en-US" altLang="zh-CN" dirty="0" smtClean="0">
                <a:ea typeface="微软雅黑 Light" panose="020B0502040204020203" pitchFamily="34" charset="-122"/>
              </a:rPr>
              <a:t>VCI (</a:t>
            </a:r>
            <a:r>
              <a:rPr lang="zh-CN" altLang="en-US" dirty="0">
                <a:ea typeface="微软雅黑 Light" panose="020B0502040204020203" pitchFamily="34" charset="-122"/>
              </a:rPr>
              <a:t>加上</a:t>
            </a:r>
            <a:r>
              <a:rPr lang="zh-CN" altLang="en-US" dirty="0" smtClean="0">
                <a:ea typeface="微软雅黑 Light" panose="020B0502040204020203" pitchFamily="34" charset="-122"/>
              </a:rPr>
              <a:t>输入端口</a:t>
            </a:r>
            <a:r>
              <a:rPr lang="en-US" altLang="zh-CN" dirty="0" smtClean="0">
                <a:ea typeface="微软雅黑 Light" panose="020B0502040204020203" pitchFamily="34" charset="-122"/>
              </a:rPr>
              <a:t>)</a:t>
            </a:r>
            <a:r>
              <a:rPr lang="zh-CN" altLang="en-US" dirty="0" smtClean="0">
                <a:ea typeface="微软雅黑 Light" panose="020B0502040204020203" pitchFamily="34" charset="-122"/>
              </a:rPr>
              <a:t>作为</a:t>
            </a:r>
            <a:r>
              <a:rPr lang="zh-CN" altLang="en-US" dirty="0">
                <a:ea typeface="微软雅黑 Light" panose="020B0502040204020203" pitchFamily="34" charset="-122"/>
              </a:rPr>
              <a:t>索引，</a:t>
            </a:r>
            <a:r>
              <a:rPr lang="zh-CN" altLang="en-US" dirty="0">
                <a:solidFill>
                  <a:srgbClr val="C00000"/>
                </a:solidFill>
                <a:ea typeface="微软雅黑 Light" panose="020B0502040204020203" pitchFamily="34" charset="-122"/>
              </a:rPr>
              <a:t>查询其虚电路表</a:t>
            </a:r>
            <a:r>
              <a:rPr lang="en-US" altLang="zh-CN" dirty="0">
                <a:solidFill>
                  <a:srgbClr val="C00000"/>
                </a:solidFill>
                <a:ea typeface="微软雅黑 Light" panose="020B0502040204020203" pitchFamily="34" charset="-122"/>
              </a:rPr>
              <a:t>(virtual circuit table)</a:t>
            </a:r>
            <a:r>
              <a:rPr lang="zh-CN" altLang="en-US" dirty="0">
                <a:ea typeface="微软雅黑 Light" panose="020B0502040204020203" pitchFamily="34" charset="-122"/>
              </a:rPr>
              <a:t>以确定输出端口</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然后</a:t>
            </a:r>
            <a:r>
              <a:rPr lang="zh-CN" altLang="en-US" dirty="0">
                <a:solidFill>
                  <a:srgbClr val="C00000"/>
                </a:solidFill>
                <a:ea typeface="微软雅黑 Light" panose="020B0502040204020203" pitchFamily="34" charset="-122"/>
              </a:rPr>
              <a:t>存储转发</a:t>
            </a:r>
            <a:r>
              <a:rPr lang="zh-CN" altLang="en-US" dirty="0">
                <a:ea typeface="微软雅黑 Light" panose="020B0502040204020203" pitchFamily="34" charset="-122"/>
              </a:rPr>
              <a:t>这一分组</a:t>
            </a:r>
            <a:endParaRPr lang="en-US" altLang="zh-CN" dirty="0">
              <a:ea typeface="微软雅黑 Light" panose="020B0502040204020203" pitchFamily="34" charset="-122"/>
            </a:endParaRPr>
          </a:p>
        </p:txBody>
      </p:sp>
      <p:pic>
        <p:nvPicPr>
          <p:cNvPr id="6" name="Picture 5" descr="f03-04-9780123850591 copy"/>
          <p:cNvPicPr>
            <a:picLocks noChangeAspect="1" noChangeArrowheads="1"/>
          </p:cNvPicPr>
          <p:nvPr/>
        </p:nvPicPr>
        <p:blipFill>
          <a:blip r:embed="rId2" cstate="print"/>
          <a:srcRect/>
          <a:stretch>
            <a:fillRect/>
          </a:stretch>
        </p:blipFill>
        <p:spPr bwMode="auto">
          <a:xfrm>
            <a:off x="988137" y="1125477"/>
            <a:ext cx="7184263" cy="244810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12</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ea typeface="黑体" pitchFamily="49" charset="-122"/>
              </a:rPr>
              <a:t>虚电路交换时序过程</a:t>
            </a:r>
            <a:endParaRPr lang="en-US" altLang="zh-CN" dirty="0"/>
          </a:p>
        </p:txBody>
      </p:sp>
      <p:grpSp>
        <p:nvGrpSpPr>
          <p:cNvPr id="9" name="Group 4"/>
          <p:cNvGrpSpPr>
            <a:grpSpLocks/>
          </p:cNvGrpSpPr>
          <p:nvPr/>
        </p:nvGrpSpPr>
        <p:grpSpPr bwMode="auto">
          <a:xfrm>
            <a:off x="5327245" y="4682345"/>
            <a:ext cx="1834126" cy="983866"/>
            <a:chOff x="1321" y="2432"/>
            <a:chExt cx="1097" cy="774"/>
          </a:xfrm>
        </p:grpSpPr>
        <p:sp>
          <p:nvSpPr>
            <p:cNvPr id="80" name="AutoShape 5"/>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1</a:t>
              </a:r>
            </a:p>
          </p:txBody>
        </p:sp>
        <p:sp>
          <p:nvSpPr>
            <p:cNvPr id="81" name="AutoShape 6"/>
            <p:cNvSpPr>
              <a:spLocks noChangeArrowheads="1"/>
            </p:cNvSpPr>
            <p:nvPr/>
          </p:nvSpPr>
          <p:spPr bwMode="auto">
            <a:xfrm rot="5400000">
              <a:off x="1721" y="2271"/>
              <a:ext cx="303"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2</a:t>
              </a:r>
            </a:p>
          </p:txBody>
        </p:sp>
        <p:sp>
          <p:nvSpPr>
            <p:cNvPr id="82" name="AutoShape 7"/>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3</a:t>
              </a:r>
            </a:p>
          </p:txBody>
        </p:sp>
      </p:grpSp>
      <p:grpSp>
        <p:nvGrpSpPr>
          <p:cNvPr id="10" name="Group 8"/>
          <p:cNvGrpSpPr>
            <a:grpSpLocks/>
          </p:cNvGrpSpPr>
          <p:nvPr/>
        </p:nvGrpSpPr>
        <p:grpSpPr bwMode="auto">
          <a:xfrm>
            <a:off x="3481426" y="4235133"/>
            <a:ext cx="1835797" cy="954052"/>
            <a:chOff x="1321" y="2432"/>
            <a:chExt cx="1097" cy="774"/>
          </a:xfrm>
        </p:grpSpPr>
        <p:sp>
          <p:nvSpPr>
            <p:cNvPr id="77" name="AutoShape 9"/>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1</a:t>
              </a:r>
            </a:p>
          </p:txBody>
        </p:sp>
        <p:sp>
          <p:nvSpPr>
            <p:cNvPr id="78" name="AutoShape 10"/>
            <p:cNvSpPr>
              <a:spLocks noChangeArrowheads="1"/>
            </p:cNvSpPr>
            <p:nvPr/>
          </p:nvSpPr>
          <p:spPr bwMode="auto">
            <a:xfrm rot="5400000">
              <a:off x="1718" y="2273"/>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2</a:t>
              </a:r>
            </a:p>
          </p:txBody>
        </p:sp>
        <p:sp>
          <p:nvSpPr>
            <p:cNvPr id="79" name="AutoShape 11"/>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3</a:t>
              </a:r>
            </a:p>
          </p:txBody>
        </p:sp>
      </p:grpSp>
      <p:sp>
        <p:nvSpPr>
          <p:cNvPr id="11" name="Rectangle 12"/>
          <p:cNvSpPr>
            <a:spLocks noChangeArrowheads="1"/>
          </p:cNvSpPr>
          <p:nvPr/>
        </p:nvSpPr>
        <p:spPr bwMode="auto">
          <a:xfrm>
            <a:off x="2850006" y="3024348"/>
            <a:ext cx="0" cy="13251"/>
          </a:xfrm>
          <a:prstGeom prst="rect">
            <a:avLst/>
          </a:prstGeom>
          <a:blipFill dpi="0" rotWithShape="0">
            <a:blip r:embed="rId2" cstate="print"/>
            <a:srcRect/>
            <a:tile tx="0" ty="0" sx="100000" sy="100000" flip="none" algn="tl"/>
          </a:blipFill>
          <a:ln w="9525">
            <a:solidFill>
              <a:schemeClr val="tx1"/>
            </a:solidFill>
            <a:miter lim="800000"/>
            <a:headEnd/>
            <a:tailEnd/>
          </a:ln>
        </p:spPr>
        <p:txBody>
          <a:bodyPr/>
          <a:lstStyle/>
          <a:p>
            <a:pPr>
              <a:defRPr/>
            </a:pPr>
            <a:endParaRPr lang="zh-CN" altLang="en-US">
              <a:latin typeface="+mn-lt"/>
            </a:endParaRPr>
          </a:p>
        </p:txBody>
      </p:sp>
      <p:sp>
        <p:nvSpPr>
          <p:cNvPr id="12" name="Rectangle 13"/>
          <p:cNvSpPr>
            <a:spLocks noChangeArrowheads="1"/>
          </p:cNvSpPr>
          <p:nvPr/>
        </p:nvSpPr>
        <p:spPr bwMode="auto">
          <a:xfrm>
            <a:off x="2870051" y="3874051"/>
            <a:ext cx="1670" cy="18220"/>
          </a:xfrm>
          <a:prstGeom prst="rect">
            <a:avLst/>
          </a:prstGeom>
          <a:blipFill dpi="0" rotWithShape="0">
            <a:blip r:embed="rId2" cstate="print"/>
            <a:srcRect/>
            <a:tile tx="0" ty="0" sx="100000" sy="100000" flip="none" algn="tl"/>
          </a:blipFill>
          <a:ln w="9525">
            <a:solidFill>
              <a:schemeClr val="tx1"/>
            </a:solidFill>
            <a:miter lim="800000"/>
            <a:headEnd/>
            <a:tailEnd/>
          </a:ln>
        </p:spPr>
        <p:txBody>
          <a:bodyPr/>
          <a:lstStyle/>
          <a:p>
            <a:pPr>
              <a:defRPr/>
            </a:pPr>
            <a:endParaRPr lang="zh-CN" altLang="en-US">
              <a:latin typeface="+mn-lt"/>
            </a:endParaRPr>
          </a:p>
        </p:txBody>
      </p:sp>
      <p:sp>
        <p:nvSpPr>
          <p:cNvPr id="13" name="Freeform 14"/>
          <p:cNvSpPr>
            <a:spLocks/>
          </p:cNvSpPr>
          <p:nvPr/>
        </p:nvSpPr>
        <p:spPr bwMode="auto">
          <a:xfrm>
            <a:off x="6775504" y="1339850"/>
            <a:ext cx="957153" cy="987179"/>
          </a:xfrm>
          <a:custGeom>
            <a:avLst/>
            <a:gdLst>
              <a:gd name="T0" fmla="*/ 127 w 573"/>
              <a:gd name="T1" fmla="*/ 391 h 596"/>
              <a:gd name="T2" fmla="*/ 0 w 573"/>
              <a:gd name="T3" fmla="*/ 391 h 596"/>
              <a:gd name="T4" fmla="*/ 0 w 573"/>
              <a:gd name="T5" fmla="*/ 596 h 596"/>
              <a:gd name="T6" fmla="*/ 573 w 573"/>
              <a:gd name="T7" fmla="*/ 596 h 596"/>
              <a:gd name="T8" fmla="*/ 573 w 573"/>
              <a:gd name="T9" fmla="*/ 391 h 596"/>
              <a:gd name="T10" fmla="*/ 449 w 573"/>
              <a:gd name="T11" fmla="*/ 391 h 596"/>
              <a:gd name="T12" fmla="*/ 449 w 573"/>
              <a:gd name="T13" fmla="*/ 364 h 596"/>
              <a:gd name="T14" fmla="*/ 503 w 573"/>
              <a:gd name="T15" fmla="*/ 364 h 596"/>
              <a:gd name="T16" fmla="*/ 503 w 573"/>
              <a:gd name="T17" fmla="*/ 0 h 596"/>
              <a:gd name="T18" fmla="*/ 73 w 573"/>
              <a:gd name="T19" fmla="*/ 0 h 596"/>
              <a:gd name="T20" fmla="*/ 73 w 573"/>
              <a:gd name="T21" fmla="*/ 364 h 596"/>
              <a:gd name="T22" fmla="*/ 127 w 573"/>
              <a:gd name="T23" fmla="*/ 364 h 596"/>
              <a:gd name="T24" fmla="*/ 127 w 573"/>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596"/>
              <a:gd name="T41" fmla="*/ 573 w 573"/>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596">
                <a:moveTo>
                  <a:pt x="127" y="391"/>
                </a:moveTo>
                <a:lnTo>
                  <a:pt x="0" y="391"/>
                </a:lnTo>
                <a:lnTo>
                  <a:pt x="0" y="596"/>
                </a:lnTo>
                <a:lnTo>
                  <a:pt x="573" y="596"/>
                </a:lnTo>
                <a:lnTo>
                  <a:pt x="573" y="391"/>
                </a:lnTo>
                <a:lnTo>
                  <a:pt x="449" y="391"/>
                </a:lnTo>
                <a:lnTo>
                  <a:pt x="449" y="364"/>
                </a:lnTo>
                <a:lnTo>
                  <a:pt x="503" y="364"/>
                </a:lnTo>
                <a:lnTo>
                  <a:pt x="503" y="0"/>
                </a:lnTo>
                <a:lnTo>
                  <a:pt x="73" y="0"/>
                </a:lnTo>
                <a:lnTo>
                  <a:pt x="73" y="364"/>
                </a:lnTo>
                <a:lnTo>
                  <a:pt x="127" y="364"/>
                </a:lnTo>
                <a:lnTo>
                  <a:pt x="127" y="391"/>
                </a:lnTo>
                <a:close/>
              </a:path>
            </a:pathLst>
          </a:custGeom>
          <a:solidFill>
            <a:srgbClr val="FFFFFF"/>
          </a:solidFill>
          <a:ln w="15875">
            <a:solidFill>
              <a:srgbClr val="000000"/>
            </a:solidFill>
            <a:prstDash val="solid"/>
            <a:round/>
            <a:headEnd/>
            <a:tailEnd/>
          </a:ln>
        </p:spPr>
        <p:txBody>
          <a:bodyPr/>
          <a:lstStyle/>
          <a:p>
            <a:pPr>
              <a:defRPr/>
            </a:pPr>
            <a:endParaRPr lang="zh-CN" altLang="en-US">
              <a:latin typeface="+mn-lt"/>
            </a:endParaRPr>
          </a:p>
        </p:txBody>
      </p:sp>
      <p:sp>
        <p:nvSpPr>
          <p:cNvPr id="14" name="Line 15"/>
          <p:cNvSpPr>
            <a:spLocks noChangeShapeType="1"/>
          </p:cNvSpPr>
          <p:nvPr/>
        </p:nvSpPr>
        <p:spPr bwMode="auto">
          <a:xfrm>
            <a:off x="6987648" y="1987479"/>
            <a:ext cx="532865" cy="1656"/>
          </a:xfrm>
          <a:prstGeom prst="line">
            <a:avLst/>
          </a:prstGeom>
          <a:noFill/>
          <a:ln w="15875">
            <a:solidFill>
              <a:srgbClr val="000000"/>
            </a:solidFill>
            <a:round/>
            <a:headEnd/>
            <a:tailEnd/>
          </a:ln>
        </p:spPr>
        <p:txBody>
          <a:bodyPr/>
          <a:lstStyle/>
          <a:p>
            <a:pPr>
              <a:defRPr/>
            </a:pPr>
            <a:endParaRPr lang="zh-CN" altLang="en-US">
              <a:latin typeface="+mn-lt"/>
            </a:endParaRPr>
          </a:p>
        </p:txBody>
      </p:sp>
      <p:sp>
        <p:nvSpPr>
          <p:cNvPr id="15" name="Line 16"/>
          <p:cNvSpPr>
            <a:spLocks noChangeShapeType="1"/>
          </p:cNvSpPr>
          <p:nvPr/>
        </p:nvSpPr>
        <p:spPr bwMode="auto">
          <a:xfrm>
            <a:off x="6987648" y="1942758"/>
            <a:ext cx="532865" cy="1656"/>
          </a:xfrm>
          <a:prstGeom prst="line">
            <a:avLst/>
          </a:prstGeom>
          <a:noFill/>
          <a:ln w="15875">
            <a:solidFill>
              <a:srgbClr val="000000"/>
            </a:solidFill>
            <a:round/>
            <a:headEnd/>
            <a:tailEnd/>
          </a:ln>
        </p:spPr>
        <p:txBody>
          <a:bodyPr/>
          <a:lstStyle/>
          <a:p>
            <a:pPr>
              <a:defRPr/>
            </a:pPr>
            <a:endParaRPr lang="zh-CN" altLang="en-US">
              <a:latin typeface="+mn-lt"/>
            </a:endParaRPr>
          </a:p>
        </p:txBody>
      </p:sp>
      <p:sp>
        <p:nvSpPr>
          <p:cNvPr id="16" name="Freeform 17"/>
          <p:cNvSpPr>
            <a:spLocks noEditPoints="1"/>
          </p:cNvSpPr>
          <p:nvPr/>
        </p:nvSpPr>
        <p:spPr bwMode="auto">
          <a:xfrm>
            <a:off x="7269949" y="2020606"/>
            <a:ext cx="394220" cy="278265"/>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7 w 233"/>
              <a:gd name="T11" fmla="*/ 26 h 168"/>
              <a:gd name="T12" fmla="*/ 233 w 233"/>
              <a:gd name="T13" fmla="*/ 26 h 168"/>
              <a:gd name="T14" fmla="*/ 233 w 233"/>
              <a:gd name="T15" fmla="*/ 0 h 168"/>
              <a:gd name="T16" fmla="*/ 207 w 233"/>
              <a:gd name="T17" fmla="*/ 0 h 168"/>
              <a:gd name="T18" fmla="*/ 207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7" y="26"/>
                </a:moveTo>
                <a:lnTo>
                  <a:pt x="233" y="26"/>
                </a:lnTo>
                <a:lnTo>
                  <a:pt x="233" y="0"/>
                </a:lnTo>
                <a:lnTo>
                  <a:pt x="207" y="0"/>
                </a:lnTo>
                <a:lnTo>
                  <a:pt x="207" y="26"/>
                </a:lnTo>
                <a:close/>
              </a:path>
            </a:pathLst>
          </a:custGeom>
          <a:solidFill>
            <a:srgbClr val="FFFFFF"/>
          </a:solidFill>
          <a:ln w="4763">
            <a:solidFill>
              <a:srgbClr val="000000"/>
            </a:solidFill>
            <a:prstDash val="solid"/>
            <a:round/>
            <a:headEnd/>
            <a:tailEnd/>
          </a:ln>
        </p:spPr>
        <p:txBody>
          <a:bodyPr/>
          <a:lstStyle/>
          <a:p>
            <a:pPr>
              <a:defRPr/>
            </a:pPr>
            <a:endParaRPr lang="zh-CN" altLang="en-US">
              <a:latin typeface="+mn-lt"/>
            </a:endParaRPr>
          </a:p>
        </p:txBody>
      </p:sp>
      <p:sp>
        <p:nvSpPr>
          <p:cNvPr id="17" name="Line 18"/>
          <p:cNvSpPr>
            <a:spLocks noChangeShapeType="1"/>
          </p:cNvSpPr>
          <p:nvPr/>
        </p:nvSpPr>
        <p:spPr bwMode="auto">
          <a:xfrm>
            <a:off x="7269949" y="2113361"/>
            <a:ext cx="314040" cy="1656"/>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18" name="Line 19"/>
          <p:cNvSpPr>
            <a:spLocks noChangeShapeType="1"/>
          </p:cNvSpPr>
          <p:nvPr/>
        </p:nvSpPr>
        <p:spPr bwMode="auto">
          <a:xfrm>
            <a:off x="7286654" y="2156426"/>
            <a:ext cx="282302" cy="1656"/>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19" name="Rectangle 20"/>
          <p:cNvSpPr>
            <a:spLocks noChangeArrowheads="1"/>
          </p:cNvSpPr>
          <p:nvPr/>
        </p:nvSpPr>
        <p:spPr bwMode="auto">
          <a:xfrm>
            <a:off x="7452026" y="2129924"/>
            <a:ext cx="90203" cy="57972"/>
          </a:xfrm>
          <a:prstGeom prst="rect">
            <a:avLst/>
          </a:prstGeom>
          <a:noFill/>
          <a:ln w="4763">
            <a:solidFill>
              <a:srgbClr val="000000"/>
            </a:solidFill>
            <a:miter lim="800000"/>
            <a:headEnd/>
            <a:tailEnd/>
          </a:ln>
        </p:spPr>
        <p:txBody>
          <a:bodyPr/>
          <a:lstStyle/>
          <a:p>
            <a:pPr>
              <a:defRPr/>
            </a:pPr>
            <a:endParaRPr lang="zh-CN" altLang="en-US">
              <a:latin typeface="+mn-lt"/>
            </a:endParaRPr>
          </a:p>
        </p:txBody>
      </p:sp>
      <p:sp>
        <p:nvSpPr>
          <p:cNvPr id="20" name="Freeform 21"/>
          <p:cNvSpPr>
            <a:spLocks noEditPoints="1"/>
          </p:cNvSpPr>
          <p:nvPr/>
        </p:nvSpPr>
        <p:spPr bwMode="auto">
          <a:xfrm>
            <a:off x="6807242" y="1411073"/>
            <a:ext cx="900359" cy="664192"/>
          </a:xfrm>
          <a:custGeom>
            <a:avLst/>
            <a:gdLst>
              <a:gd name="T0" fmla="*/ 449 w 539"/>
              <a:gd name="T1" fmla="*/ 285 h 401"/>
              <a:gd name="T2" fmla="*/ 472 w 539"/>
              <a:gd name="T3" fmla="*/ 285 h 401"/>
              <a:gd name="T4" fmla="*/ 472 w 539"/>
              <a:gd name="T5" fmla="*/ 278 h 401"/>
              <a:gd name="T6" fmla="*/ 449 w 539"/>
              <a:gd name="T7" fmla="*/ 278 h 401"/>
              <a:gd name="T8" fmla="*/ 449 w 539"/>
              <a:gd name="T9" fmla="*/ 285 h 401"/>
              <a:gd name="T10" fmla="*/ 121 w 539"/>
              <a:gd name="T11" fmla="*/ 239 h 401"/>
              <a:gd name="T12" fmla="*/ 121 w 539"/>
              <a:gd name="T13" fmla="*/ 27 h 401"/>
              <a:gd name="T14" fmla="*/ 417 w 539"/>
              <a:gd name="T15" fmla="*/ 27 h 401"/>
              <a:gd name="T16" fmla="*/ 417 w 539"/>
              <a:gd name="T17" fmla="*/ 239 h 401"/>
              <a:gd name="T18" fmla="*/ 121 w 539"/>
              <a:gd name="T19" fmla="*/ 239 h 401"/>
              <a:gd name="T20" fmla="*/ 108 w 539"/>
              <a:gd name="T21" fmla="*/ 252 h 401"/>
              <a:gd name="T22" fmla="*/ 430 w 539"/>
              <a:gd name="T23" fmla="*/ 252 h 401"/>
              <a:gd name="T24" fmla="*/ 430 w 539"/>
              <a:gd name="T25" fmla="*/ 14 h 401"/>
              <a:gd name="T26" fmla="*/ 443 w 539"/>
              <a:gd name="T27" fmla="*/ 14 h 401"/>
              <a:gd name="T28" fmla="*/ 443 w 539"/>
              <a:gd name="T29" fmla="*/ 0 h 401"/>
              <a:gd name="T30" fmla="*/ 93 w 539"/>
              <a:gd name="T31" fmla="*/ 0 h 401"/>
              <a:gd name="T32" fmla="*/ 93 w 539"/>
              <a:gd name="T33" fmla="*/ 265 h 401"/>
              <a:gd name="T34" fmla="*/ 108 w 539"/>
              <a:gd name="T35" fmla="*/ 265 h 401"/>
              <a:gd name="T36" fmla="*/ 108 w 539"/>
              <a:gd name="T37" fmla="*/ 252 h 401"/>
              <a:gd name="T38" fmla="*/ 0 w 539"/>
              <a:gd name="T39" fmla="*/ 388 h 401"/>
              <a:gd name="T40" fmla="*/ 54 w 539"/>
              <a:gd name="T41" fmla="*/ 388 h 401"/>
              <a:gd name="T42" fmla="*/ 54 w 539"/>
              <a:gd name="T43" fmla="*/ 368 h 401"/>
              <a:gd name="T44" fmla="*/ 0 w 539"/>
              <a:gd name="T45" fmla="*/ 368 h 401"/>
              <a:gd name="T46" fmla="*/ 0 w 539"/>
              <a:gd name="T47" fmla="*/ 388 h 401"/>
              <a:gd name="T48" fmla="*/ 312 w 539"/>
              <a:gd name="T49" fmla="*/ 401 h 401"/>
              <a:gd name="T50" fmla="*/ 430 w 539"/>
              <a:gd name="T51" fmla="*/ 401 h 401"/>
              <a:gd name="T52" fmla="*/ 430 w 539"/>
              <a:gd name="T53" fmla="*/ 391 h 401"/>
              <a:gd name="T54" fmla="*/ 312 w 539"/>
              <a:gd name="T55" fmla="*/ 391 h 401"/>
              <a:gd name="T56" fmla="*/ 312 w 539"/>
              <a:gd name="T57" fmla="*/ 401 h 401"/>
              <a:gd name="T58" fmla="*/ 519 w 539"/>
              <a:gd name="T59" fmla="*/ 378 h 401"/>
              <a:gd name="T60" fmla="*/ 539 w 539"/>
              <a:gd name="T61" fmla="*/ 378 h 401"/>
              <a:gd name="T62" fmla="*/ 539 w 539"/>
              <a:gd name="T63" fmla="*/ 368 h 401"/>
              <a:gd name="T64" fmla="*/ 519 w 539"/>
              <a:gd name="T65" fmla="*/ 368 h 401"/>
              <a:gd name="T66" fmla="*/ 519 w 539"/>
              <a:gd name="T67" fmla="*/ 378 h 401"/>
              <a:gd name="T68" fmla="*/ 519 w 539"/>
              <a:gd name="T69" fmla="*/ 394 h 401"/>
              <a:gd name="T70" fmla="*/ 539 w 539"/>
              <a:gd name="T71" fmla="*/ 394 h 401"/>
              <a:gd name="T72" fmla="*/ 539 w 539"/>
              <a:gd name="T73" fmla="*/ 388 h 401"/>
              <a:gd name="T74" fmla="*/ 519 w 539"/>
              <a:gd name="T75" fmla="*/ 388 h 401"/>
              <a:gd name="T76" fmla="*/ 519 w 539"/>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401"/>
              <a:gd name="T119" fmla="*/ 539 w 539"/>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401">
                <a:moveTo>
                  <a:pt x="449" y="285"/>
                </a:moveTo>
                <a:lnTo>
                  <a:pt x="472" y="285"/>
                </a:lnTo>
                <a:lnTo>
                  <a:pt x="472" y="278"/>
                </a:lnTo>
                <a:lnTo>
                  <a:pt x="449" y="278"/>
                </a:lnTo>
                <a:lnTo>
                  <a:pt x="449" y="285"/>
                </a:lnTo>
                <a:close/>
                <a:moveTo>
                  <a:pt x="121" y="239"/>
                </a:moveTo>
                <a:lnTo>
                  <a:pt x="121" y="27"/>
                </a:lnTo>
                <a:lnTo>
                  <a:pt x="417" y="27"/>
                </a:lnTo>
                <a:lnTo>
                  <a:pt x="417" y="239"/>
                </a:lnTo>
                <a:lnTo>
                  <a:pt x="121" y="239"/>
                </a:lnTo>
                <a:close/>
                <a:moveTo>
                  <a:pt x="108" y="252"/>
                </a:moveTo>
                <a:lnTo>
                  <a:pt x="430" y="252"/>
                </a:lnTo>
                <a:lnTo>
                  <a:pt x="430" y="14"/>
                </a:lnTo>
                <a:lnTo>
                  <a:pt x="443" y="14"/>
                </a:lnTo>
                <a:lnTo>
                  <a:pt x="443" y="0"/>
                </a:lnTo>
                <a:lnTo>
                  <a:pt x="93" y="0"/>
                </a:lnTo>
                <a:lnTo>
                  <a:pt x="93" y="265"/>
                </a:lnTo>
                <a:lnTo>
                  <a:pt x="108" y="265"/>
                </a:lnTo>
                <a:lnTo>
                  <a:pt x="108" y="252"/>
                </a:lnTo>
                <a:close/>
                <a:moveTo>
                  <a:pt x="0" y="388"/>
                </a:moveTo>
                <a:lnTo>
                  <a:pt x="54" y="388"/>
                </a:lnTo>
                <a:lnTo>
                  <a:pt x="54" y="368"/>
                </a:lnTo>
                <a:lnTo>
                  <a:pt x="0" y="368"/>
                </a:lnTo>
                <a:lnTo>
                  <a:pt x="0" y="388"/>
                </a:lnTo>
                <a:close/>
                <a:moveTo>
                  <a:pt x="312" y="401"/>
                </a:moveTo>
                <a:lnTo>
                  <a:pt x="430" y="401"/>
                </a:lnTo>
                <a:lnTo>
                  <a:pt x="430" y="391"/>
                </a:lnTo>
                <a:lnTo>
                  <a:pt x="312" y="391"/>
                </a:lnTo>
                <a:lnTo>
                  <a:pt x="312" y="401"/>
                </a:lnTo>
                <a:close/>
                <a:moveTo>
                  <a:pt x="519" y="378"/>
                </a:moveTo>
                <a:lnTo>
                  <a:pt x="539" y="378"/>
                </a:lnTo>
                <a:lnTo>
                  <a:pt x="539" y="368"/>
                </a:lnTo>
                <a:lnTo>
                  <a:pt x="519" y="368"/>
                </a:lnTo>
                <a:lnTo>
                  <a:pt x="519" y="378"/>
                </a:lnTo>
                <a:close/>
                <a:moveTo>
                  <a:pt x="519" y="394"/>
                </a:moveTo>
                <a:lnTo>
                  <a:pt x="539" y="394"/>
                </a:lnTo>
                <a:lnTo>
                  <a:pt x="539" y="388"/>
                </a:lnTo>
                <a:lnTo>
                  <a:pt x="519" y="388"/>
                </a:lnTo>
                <a:lnTo>
                  <a:pt x="519" y="394"/>
                </a:lnTo>
                <a:close/>
              </a:path>
            </a:pathLst>
          </a:custGeom>
          <a:solidFill>
            <a:srgbClr val="000000"/>
          </a:solidFill>
          <a:ln w="4763">
            <a:solidFill>
              <a:srgbClr val="000000"/>
            </a:solidFill>
            <a:prstDash val="solid"/>
            <a:round/>
            <a:headEnd/>
            <a:tailEnd/>
          </a:ln>
        </p:spPr>
        <p:txBody>
          <a:bodyPr/>
          <a:lstStyle/>
          <a:p>
            <a:pPr>
              <a:defRPr/>
            </a:pPr>
            <a:endParaRPr lang="zh-CN" altLang="en-US">
              <a:latin typeface="+mn-lt"/>
            </a:endParaRPr>
          </a:p>
        </p:txBody>
      </p:sp>
      <p:sp>
        <p:nvSpPr>
          <p:cNvPr id="21" name="Line 22"/>
          <p:cNvSpPr>
            <a:spLocks noChangeShapeType="1"/>
          </p:cNvSpPr>
          <p:nvPr/>
        </p:nvSpPr>
        <p:spPr bwMode="auto">
          <a:xfrm>
            <a:off x="6897445" y="1911287"/>
            <a:ext cx="718283" cy="1656"/>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22" name="Line 23"/>
          <p:cNvSpPr>
            <a:spLocks noChangeShapeType="1"/>
          </p:cNvSpPr>
          <p:nvPr/>
        </p:nvSpPr>
        <p:spPr bwMode="auto">
          <a:xfrm flipV="1">
            <a:off x="7079521" y="1911287"/>
            <a:ext cx="1670" cy="31470"/>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23" name="Line 24"/>
          <p:cNvSpPr>
            <a:spLocks noChangeShapeType="1"/>
          </p:cNvSpPr>
          <p:nvPr/>
        </p:nvSpPr>
        <p:spPr bwMode="auto">
          <a:xfrm flipV="1">
            <a:off x="7254915" y="1911287"/>
            <a:ext cx="1670" cy="31470"/>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24" name="Rectangle 25"/>
          <p:cNvSpPr>
            <a:spLocks noChangeArrowheads="1"/>
          </p:cNvSpPr>
          <p:nvPr/>
        </p:nvSpPr>
        <p:spPr bwMode="auto">
          <a:xfrm>
            <a:off x="3067161" y="1959321"/>
            <a:ext cx="957153" cy="248451"/>
          </a:xfrm>
          <a:prstGeom prst="rect">
            <a:avLst/>
          </a:prstGeom>
          <a:solidFill>
            <a:srgbClr val="FFFFFF"/>
          </a:solidFill>
          <a:ln w="15875">
            <a:solidFill>
              <a:srgbClr val="000000"/>
            </a:solidFill>
            <a:miter lim="800000"/>
            <a:headEnd/>
            <a:tailEnd/>
          </a:ln>
        </p:spPr>
        <p:txBody>
          <a:bodyPr/>
          <a:lstStyle/>
          <a:p>
            <a:pPr>
              <a:defRPr/>
            </a:pPr>
            <a:endParaRPr lang="zh-CN" altLang="en-US">
              <a:latin typeface="+mn-lt"/>
            </a:endParaRPr>
          </a:p>
        </p:txBody>
      </p:sp>
      <p:sp>
        <p:nvSpPr>
          <p:cNvPr id="25" name="Rectangle 26"/>
          <p:cNvSpPr>
            <a:spLocks noChangeArrowheads="1"/>
          </p:cNvSpPr>
          <p:nvPr/>
        </p:nvSpPr>
        <p:spPr bwMode="auto">
          <a:xfrm>
            <a:off x="3093888" y="1992448"/>
            <a:ext cx="898688" cy="28158"/>
          </a:xfrm>
          <a:prstGeom prst="rect">
            <a:avLst/>
          </a:prstGeom>
          <a:solidFill>
            <a:srgbClr val="000000"/>
          </a:solidFill>
          <a:ln w="4763">
            <a:solidFill>
              <a:srgbClr val="000000"/>
            </a:solidFill>
            <a:miter lim="800000"/>
            <a:headEnd/>
            <a:tailEnd/>
          </a:ln>
        </p:spPr>
        <p:txBody>
          <a:bodyPr/>
          <a:lstStyle/>
          <a:p>
            <a:pPr>
              <a:defRPr/>
            </a:pPr>
            <a:endParaRPr lang="zh-CN" altLang="en-US">
              <a:latin typeface="+mn-lt"/>
            </a:endParaRPr>
          </a:p>
        </p:txBody>
      </p:sp>
      <p:sp>
        <p:nvSpPr>
          <p:cNvPr id="26" name="Freeform 27"/>
          <p:cNvSpPr>
            <a:spLocks noEditPoints="1"/>
          </p:cNvSpPr>
          <p:nvPr/>
        </p:nvSpPr>
        <p:spPr bwMode="auto">
          <a:xfrm>
            <a:off x="3108922" y="2053733"/>
            <a:ext cx="815167" cy="119257"/>
          </a:xfrm>
          <a:custGeom>
            <a:avLst/>
            <a:gdLst>
              <a:gd name="T0" fmla="*/ 0 w 485"/>
              <a:gd name="T1" fmla="*/ 46 h 72"/>
              <a:gd name="T2" fmla="*/ 10 w 485"/>
              <a:gd name="T3" fmla="*/ 26 h 72"/>
              <a:gd name="T4" fmla="*/ 64 w 485"/>
              <a:gd name="T5" fmla="*/ 26 h 72"/>
              <a:gd name="T6" fmla="*/ 74 w 485"/>
              <a:gd name="T7" fmla="*/ 46 h 72"/>
              <a:gd name="T8" fmla="*/ 64 w 485"/>
              <a:gd name="T9" fmla="*/ 62 h 72"/>
              <a:gd name="T10" fmla="*/ 10 w 485"/>
              <a:gd name="T11" fmla="*/ 62 h 72"/>
              <a:gd name="T12" fmla="*/ 0 w 485"/>
              <a:gd name="T13" fmla="*/ 46 h 72"/>
              <a:gd name="T14" fmla="*/ 163 w 485"/>
              <a:gd name="T15" fmla="*/ 26 h 72"/>
              <a:gd name="T16" fmla="*/ 287 w 485"/>
              <a:gd name="T17" fmla="*/ 26 h 72"/>
              <a:gd name="T18" fmla="*/ 297 w 485"/>
              <a:gd name="T19" fmla="*/ 0 h 72"/>
              <a:gd name="T20" fmla="*/ 153 w 485"/>
              <a:gd name="T21" fmla="*/ 0 h 72"/>
              <a:gd name="T22" fmla="*/ 163 w 485"/>
              <a:gd name="T23" fmla="*/ 26 h 72"/>
              <a:gd name="T24" fmla="*/ 163 w 485"/>
              <a:gd name="T25" fmla="*/ 72 h 72"/>
              <a:gd name="T26" fmla="*/ 287 w 485"/>
              <a:gd name="T27" fmla="*/ 72 h 72"/>
              <a:gd name="T28" fmla="*/ 297 w 485"/>
              <a:gd name="T29" fmla="*/ 46 h 72"/>
              <a:gd name="T30" fmla="*/ 153 w 485"/>
              <a:gd name="T31" fmla="*/ 46 h 72"/>
              <a:gd name="T32" fmla="*/ 163 w 485"/>
              <a:gd name="T33" fmla="*/ 72 h 72"/>
              <a:gd name="T34" fmla="*/ 395 w 485"/>
              <a:gd name="T35" fmla="*/ 26 h 72"/>
              <a:gd name="T36" fmla="*/ 485 w 485"/>
              <a:gd name="T37" fmla="*/ 26 h 72"/>
              <a:gd name="T38" fmla="*/ 485 w 485"/>
              <a:gd name="T39" fmla="*/ 0 h 72"/>
              <a:gd name="T40" fmla="*/ 395 w 485"/>
              <a:gd name="T41" fmla="*/ 0 h 72"/>
              <a:gd name="T42" fmla="*/ 395 w 485"/>
              <a:gd name="T43" fmla="*/ 26 h 72"/>
              <a:gd name="T44" fmla="*/ 427 w 485"/>
              <a:gd name="T45" fmla="*/ 72 h 72"/>
              <a:gd name="T46" fmla="*/ 453 w 485"/>
              <a:gd name="T47" fmla="*/ 72 h 72"/>
              <a:gd name="T48" fmla="*/ 453 w 485"/>
              <a:gd name="T49" fmla="*/ 46 h 72"/>
              <a:gd name="T50" fmla="*/ 427 w 485"/>
              <a:gd name="T51" fmla="*/ 46 h 72"/>
              <a:gd name="T52" fmla="*/ 427 w 485"/>
              <a:gd name="T53" fmla="*/ 72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prstDash val="solid"/>
            <a:round/>
            <a:headEnd/>
            <a:tailEnd/>
          </a:ln>
        </p:spPr>
        <p:txBody>
          <a:bodyPr/>
          <a:lstStyle/>
          <a:p>
            <a:pPr>
              <a:defRPr/>
            </a:pPr>
            <a:endParaRPr lang="zh-CN" altLang="en-US">
              <a:latin typeface="+mn-lt"/>
            </a:endParaRPr>
          </a:p>
        </p:txBody>
      </p:sp>
      <p:sp>
        <p:nvSpPr>
          <p:cNvPr id="27" name="Freeform 28"/>
          <p:cNvSpPr>
            <a:spLocks/>
          </p:cNvSpPr>
          <p:nvPr/>
        </p:nvSpPr>
        <p:spPr bwMode="auto">
          <a:xfrm>
            <a:off x="2110008" y="2080234"/>
            <a:ext cx="957153" cy="1656"/>
          </a:xfrm>
          <a:custGeom>
            <a:avLst/>
            <a:gdLst>
              <a:gd name="T0" fmla="*/ 573 w 573"/>
              <a:gd name="T1" fmla="*/ 0 h 1"/>
              <a:gd name="T2" fmla="*/ 286 w 573"/>
              <a:gd name="T3" fmla="*/ 0 h 1"/>
              <a:gd name="T4" fmla="*/ 0 w 573"/>
              <a:gd name="T5" fmla="*/ 0 h 1"/>
              <a:gd name="T6" fmla="*/ 0 60000 65536"/>
              <a:gd name="T7" fmla="*/ 0 60000 65536"/>
              <a:gd name="T8" fmla="*/ 0 60000 65536"/>
              <a:gd name="T9" fmla="*/ 0 w 573"/>
              <a:gd name="T10" fmla="*/ 0 h 1"/>
              <a:gd name="T11" fmla="*/ 573 w 573"/>
              <a:gd name="T12" fmla="*/ 1 h 1"/>
            </a:gdLst>
            <a:ahLst/>
            <a:cxnLst>
              <a:cxn ang="T6">
                <a:pos x="T0" y="T1"/>
              </a:cxn>
              <a:cxn ang="T7">
                <a:pos x="T2" y="T3"/>
              </a:cxn>
              <a:cxn ang="T8">
                <a:pos x="T4" y="T5"/>
              </a:cxn>
            </a:cxnLst>
            <a:rect l="T9" t="T10" r="T11" b="T12"/>
            <a:pathLst>
              <a:path w="573" h="1">
                <a:moveTo>
                  <a:pt x="573" y="0"/>
                </a:moveTo>
                <a:lnTo>
                  <a:pt x="286" y="0"/>
                </a:lnTo>
                <a:lnTo>
                  <a:pt x="0" y="0"/>
                </a:lnTo>
              </a:path>
            </a:pathLst>
          </a:custGeom>
          <a:noFill/>
          <a:ln w="25400">
            <a:solidFill>
              <a:srgbClr val="FFFFFF"/>
            </a:solidFill>
            <a:prstDash val="solid"/>
            <a:round/>
            <a:headEnd/>
            <a:tailEnd/>
          </a:ln>
        </p:spPr>
        <p:txBody>
          <a:bodyPr/>
          <a:lstStyle/>
          <a:p>
            <a:pPr>
              <a:defRPr/>
            </a:pPr>
            <a:endParaRPr lang="zh-CN" altLang="en-US">
              <a:latin typeface="+mn-lt"/>
            </a:endParaRPr>
          </a:p>
        </p:txBody>
      </p:sp>
      <p:sp>
        <p:nvSpPr>
          <p:cNvPr id="28" name="Rectangle 29"/>
          <p:cNvSpPr>
            <a:spLocks noChangeArrowheads="1"/>
          </p:cNvSpPr>
          <p:nvPr/>
        </p:nvSpPr>
        <p:spPr bwMode="auto">
          <a:xfrm>
            <a:off x="4742597" y="1959321"/>
            <a:ext cx="958824" cy="248451"/>
          </a:xfrm>
          <a:prstGeom prst="rect">
            <a:avLst/>
          </a:prstGeom>
          <a:solidFill>
            <a:srgbClr val="FFFFFF"/>
          </a:solidFill>
          <a:ln w="15875">
            <a:solidFill>
              <a:srgbClr val="000000"/>
            </a:solidFill>
            <a:miter lim="800000"/>
            <a:headEnd/>
            <a:tailEnd/>
          </a:ln>
        </p:spPr>
        <p:txBody>
          <a:bodyPr/>
          <a:lstStyle/>
          <a:p>
            <a:pPr>
              <a:defRPr/>
            </a:pPr>
            <a:endParaRPr lang="zh-CN" altLang="en-US">
              <a:latin typeface="+mn-lt"/>
            </a:endParaRPr>
          </a:p>
        </p:txBody>
      </p:sp>
      <p:sp>
        <p:nvSpPr>
          <p:cNvPr id="29" name="Rectangle 30"/>
          <p:cNvSpPr>
            <a:spLocks noChangeArrowheads="1"/>
          </p:cNvSpPr>
          <p:nvPr/>
        </p:nvSpPr>
        <p:spPr bwMode="auto">
          <a:xfrm>
            <a:off x="4769324" y="1992448"/>
            <a:ext cx="900359" cy="28158"/>
          </a:xfrm>
          <a:prstGeom prst="rect">
            <a:avLst/>
          </a:prstGeom>
          <a:solidFill>
            <a:srgbClr val="000000"/>
          </a:solidFill>
          <a:ln w="4763">
            <a:solidFill>
              <a:srgbClr val="000000"/>
            </a:solidFill>
            <a:miter lim="800000"/>
            <a:headEnd/>
            <a:tailEnd/>
          </a:ln>
        </p:spPr>
        <p:txBody>
          <a:bodyPr/>
          <a:lstStyle/>
          <a:p>
            <a:pPr>
              <a:defRPr/>
            </a:pPr>
            <a:endParaRPr lang="zh-CN" altLang="en-US">
              <a:latin typeface="+mn-lt"/>
            </a:endParaRPr>
          </a:p>
        </p:txBody>
      </p:sp>
      <p:sp>
        <p:nvSpPr>
          <p:cNvPr id="30" name="Freeform 31"/>
          <p:cNvSpPr>
            <a:spLocks noEditPoints="1"/>
          </p:cNvSpPr>
          <p:nvPr/>
        </p:nvSpPr>
        <p:spPr bwMode="auto">
          <a:xfrm>
            <a:off x="4786028" y="2053733"/>
            <a:ext cx="808486" cy="119257"/>
          </a:xfrm>
          <a:custGeom>
            <a:avLst/>
            <a:gdLst>
              <a:gd name="T0" fmla="*/ 0 w 484"/>
              <a:gd name="T1" fmla="*/ 46 h 72"/>
              <a:gd name="T2" fmla="*/ 9 w 484"/>
              <a:gd name="T3" fmla="*/ 26 h 72"/>
              <a:gd name="T4" fmla="*/ 63 w 484"/>
              <a:gd name="T5" fmla="*/ 26 h 72"/>
              <a:gd name="T6" fmla="*/ 73 w 484"/>
              <a:gd name="T7" fmla="*/ 46 h 72"/>
              <a:gd name="T8" fmla="*/ 63 w 484"/>
              <a:gd name="T9" fmla="*/ 62 h 72"/>
              <a:gd name="T10" fmla="*/ 9 w 484"/>
              <a:gd name="T11" fmla="*/ 62 h 72"/>
              <a:gd name="T12" fmla="*/ 0 w 484"/>
              <a:gd name="T13" fmla="*/ 46 h 72"/>
              <a:gd name="T14" fmla="*/ 162 w 484"/>
              <a:gd name="T15" fmla="*/ 26 h 72"/>
              <a:gd name="T16" fmla="*/ 286 w 484"/>
              <a:gd name="T17" fmla="*/ 26 h 72"/>
              <a:gd name="T18" fmla="*/ 296 w 484"/>
              <a:gd name="T19" fmla="*/ 0 h 72"/>
              <a:gd name="T20" fmla="*/ 153 w 484"/>
              <a:gd name="T21" fmla="*/ 0 h 72"/>
              <a:gd name="T22" fmla="*/ 162 w 484"/>
              <a:gd name="T23" fmla="*/ 26 h 72"/>
              <a:gd name="T24" fmla="*/ 162 w 484"/>
              <a:gd name="T25" fmla="*/ 72 h 72"/>
              <a:gd name="T26" fmla="*/ 286 w 484"/>
              <a:gd name="T27" fmla="*/ 72 h 72"/>
              <a:gd name="T28" fmla="*/ 296 w 484"/>
              <a:gd name="T29" fmla="*/ 46 h 72"/>
              <a:gd name="T30" fmla="*/ 153 w 484"/>
              <a:gd name="T31" fmla="*/ 46 h 72"/>
              <a:gd name="T32" fmla="*/ 162 w 484"/>
              <a:gd name="T33" fmla="*/ 72 h 72"/>
              <a:gd name="T34" fmla="*/ 395 w 484"/>
              <a:gd name="T35" fmla="*/ 26 h 72"/>
              <a:gd name="T36" fmla="*/ 484 w 484"/>
              <a:gd name="T37" fmla="*/ 26 h 72"/>
              <a:gd name="T38" fmla="*/ 484 w 484"/>
              <a:gd name="T39" fmla="*/ 0 h 72"/>
              <a:gd name="T40" fmla="*/ 395 w 484"/>
              <a:gd name="T41" fmla="*/ 0 h 72"/>
              <a:gd name="T42" fmla="*/ 395 w 484"/>
              <a:gd name="T43" fmla="*/ 26 h 72"/>
              <a:gd name="T44" fmla="*/ 427 w 484"/>
              <a:gd name="T45" fmla="*/ 72 h 72"/>
              <a:gd name="T46" fmla="*/ 452 w 484"/>
              <a:gd name="T47" fmla="*/ 72 h 72"/>
              <a:gd name="T48" fmla="*/ 452 w 484"/>
              <a:gd name="T49" fmla="*/ 46 h 72"/>
              <a:gd name="T50" fmla="*/ 427 w 484"/>
              <a:gd name="T51" fmla="*/ 46 h 72"/>
              <a:gd name="T52" fmla="*/ 427 w 484"/>
              <a:gd name="T53" fmla="*/ 72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4"/>
              <a:gd name="T82" fmla="*/ 0 h 72"/>
              <a:gd name="T83" fmla="*/ 484 w 48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4" h="72">
                <a:moveTo>
                  <a:pt x="0" y="46"/>
                </a:moveTo>
                <a:lnTo>
                  <a:pt x="9" y="26"/>
                </a:lnTo>
                <a:lnTo>
                  <a:pt x="63" y="26"/>
                </a:lnTo>
                <a:lnTo>
                  <a:pt x="73" y="46"/>
                </a:lnTo>
                <a:lnTo>
                  <a:pt x="63" y="62"/>
                </a:lnTo>
                <a:lnTo>
                  <a:pt x="9" y="62"/>
                </a:lnTo>
                <a:lnTo>
                  <a:pt x="0" y="46"/>
                </a:lnTo>
                <a:close/>
                <a:moveTo>
                  <a:pt x="162" y="26"/>
                </a:moveTo>
                <a:lnTo>
                  <a:pt x="286" y="26"/>
                </a:lnTo>
                <a:lnTo>
                  <a:pt x="296" y="0"/>
                </a:lnTo>
                <a:lnTo>
                  <a:pt x="153" y="0"/>
                </a:lnTo>
                <a:lnTo>
                  <a:pt x="162" y="26"/>
                </a:lnTo>
                <a:close/>
                <a:moveTo>
                  <a:pt x="162" y="72"/>
                </a:moveTo>
                <a:lnTo>
                  <a:pt x="286" y="72"/>
                </a:lnTo>
                <a:lnTo>
                  <a:pt x="296" y="46"/>
                </a:lnTo>
                <a:lnTo>
                  <a:pt x="153" y="46"/>
                </a:lnTo>
                <a:lnTo>
                  <a:pt x="162" y="72"/>
                </a:lnTo>
                <a:close/>
                <a:moveTo>
                  <a:pt x="395" y="26"/>
                </a:moveTo>
                <a:lnTo>
                  <a:pt x="484" y="26"/>
                </a:lnTo>
                <a:lnTo>
                  <a:pt x="484" y="0"/>
                </a:lnTo>
                <a:lnTo>
                  <a:pt x="395" y="0"/>
                </a:lnTo>
                <a:lnTo>
                  <a:pt x="395" y="26"/>
                </a:lnTo>
                <a:close/>
                <a:moveTo>
                  <a:pt x="427" y="72"/>
                </a:moveTo>
                <a:lnTo>
                  <a:pt x="452" y="72"/>
                </a:lnTo>
                <a:lnTo>
                  <a:pt x="452" y="46"/>
                </a:lnTo>
                <a:lnTo>
                  <a:pt x="427" y="46"/>
                </a:lnTo>
                <a:lnTo>
                  <a:pt x="427" y="72"/>
                </a:lnTo>
                <a:close/>
              </a:path>
            </a:pathLst>
          </a:custGeom>
          <a:solidFill>
            <a:srgbClr val="C0C0C0"/>
          </a:solidFill>
          <a:ln w="4763">
            <a:solidFill>
              <a:srgbClr val="000000"/>
            </a:solidFill>
            <a:prstDash val="solid"/>
            <a:round/>
            <a:headEnd/>
            <a:tailEnd/>
          </a:ln>
        </p:spPr>
        <p:txBody>
          <a:bodyPr/>
          <a:lstStyle/>
          <a:p>
            <a:pPr>
              <a:defRPr/>
            </a:pPr>
            <a:endParaRPr lang="zh-CN" altLang="en-US">
              <a:latin typeface="+mn-lt"/>
            </a:endParaRPr>
          </a:p>
        </p:txBody>
      </p:sp>
      <p:sp>
        <p:nvSpPr>
          <p:cNvPr id="31" name="Freeform 32"/>
          <p:cNvSpPr>
            <a:spLocks/>
          </p:cNvSpPr>
          <p:nvPr/>
        </p:nvSpPr>
        <p:spPr bwMode="auto">
          <a:xfrm>
            <a:off x="4024314" y="2080234"/>
            <a:ext cx="718283" cy="1656"/>
          </a:xfrm>
          <a:custGeom>
            <a:avLst/>
            <a:gdLst>
              <a:gd name="T0" fmla="*/ 0 w 430"/>
              <a:gd name="T1" fmla="*/ 0 h 1"/>
              <a:gd name="T2" fmla="*/ 214 w 430"/>
              <a:gd name="T3" fmla="*/ 0 h 1"/>
              <a:gd name="T4" fmla="*/ 430 w 430"/>
              <a:gd name="T5" fmla="*/ 0 h 1"/>
              <a:gd name="T6" fmla="*/ 0 60000 65536"/>
              <a:gd name="T7" fmla="*/ 0 60000 65536"/>
              <a:gd name="T8" fmla="*/ 0 60000 65536"/>
              <a:gd name="T9" fmla="*/ 0 w 430"/>
              <a:gd name="T10" fmla="*/ 0 h 1"/>
              <a:gd name="T11" fmla="*/ 430 w 430"/>
              <a:gd name="T12" fmla="*/ 1 h 1"/>
            </a:gdLst>
            <a:ahLst/>
            <a:cxnLst>
              <a:cxn ang="T6">
                <a:pos x="T0" y="T1"/>
              </a:cxn>
              <a:cxn ang="T7">
                <a:pos x="T2" y="T3"/>
              </a:cxn>
              <a:cxn ang="T8">
                <a:pos x="T4" y="T5"/>
              </a:cxn>
            </a:cxnLst>
            <a:rect l="T9" t="T10" r="T11" b="T12"/>
            <a:pathLst>
              <a:path w="430" h="1">
                <a:moveTo>
                  <a:pt x="0" y="0"/>
                </a:moveTo>
                <a:lnTo>
                  <a:pt x="214" y="0"/>
                </a:lnTo>
                <a:lnTo>
                  <a:pt x="430" y="0"/>
                </a:lnTo>
              </a:path>
            </a:pathLst>
          </a:custGeom>
          <a:noFill/>
          <a:ln w="25400">
            <a:solidFill>
              <a:srgbClr val="FFFFFF"/>
            </a:solidFill>
            <a:prstDash val="solid"/>
            <a:round/>
            <a:headEnd/>
            <a:tailEnd/>
          </a:ln>
        </p:spPr>
        <p:txBody>
          <a:bodyPr/>
          <a:lstStyle/>
          <a:p>
            <a:pPr>
              <a:defRPr/>
            </a:pPr>
            <a:endParaRPr lang="zh-CN" altLang="en-US">
              <a:latin typeface="+mn-lt"/>
            </a:endParaRPr>
          </a:p>
        </p:txBody>
      </p:sp>
      <p:sp>
        <p:nvSpPr>
          <p:cNvPr id="32" name="Freeform 33"/>
          <p:cNvSpPr>
            <a:spLocks/>
          </p:cNvSpPr>
          <p:nvPr/>
        </p:nvSpPr>
        <p:spPr bwMode="auto">
          <a:xfrm>
            <a:off x="5701421" y="2080234"/>
            <a:ext cx="1074083" cy="1656"/>
          </a:xfrm>
          <a:custGeom>
            <a:avLst/>
            <a:gdLst>
              <a:gd name="T0" fmla="*/ 0 w 643"/>
              <a:gd name="T1" fmla="*/ 0 h 1"/>
              <a:gd name="T2" fmla="*/ 321 w 643"/>
              <a:gd name="T3" fmla="*/ 0 h 1"/>
              <a:gd name="T4" fmla="*/ 643 w 643"/>
              <a:gd name="T5" fmla="*/ 0 h 1"/>
              <a:gd name="T6" fmla="*/ 0 60000 65536"/>
              <a:gd name="T7" fmla="*/ 0 60000 65536"/>
              <a:gd name="T8" fmla="*/ 0 60000 65536"/>
              <a:gd name="T9" fmla="*/ 0 w 643"/>
              <a:gd name="T10" fmla="*/ 0 h 1"/>
              <a:gd name="T11" fmla="*/ 643 w 643"/>
              <a:gd name="T12" fmla="*/ 1 h 1"/>
            </a:gdLst>
            <a:ahLst/>
            <a:cxnLst>
              <a:cxn ang="T6">
                <a:pos x="T0" y="T1"/>
              </a:cxn>
              <a:cxn ang="T7">
                <a:pos x="T2" y="T3"/>
              </a:cxn>
              <a:cxn ang="T8">
                <a:pos x="T4" y="T5"/>
              </a:cxn>
            </a:cxnLst>
            <a:rect l="T9" t="T10" r="T11" b="T12"/>
            <a:pathLst>
              <a:path w="643" h="1">
                <a:moveTo>
                  <a:pt x="0" y="0"/>
                </a:moveTo>
                <a:lnTo>
                  <a:pt x="321" y="0"/>
                </a:lnTo>
                <a:lnTo>
                  <a:pt x="643" y="0"/>
                </a:lnTo>
              </a:path>
            </a:pathLst>
          </a:custGeom>
          <a:noFill/>
          <a:ln w="25400">
            <a:solidFill>
              <a:srgbClr val="FFFFFF"/>
            </a:solidFill>
            <a:prstDash val="solid"/>
            <a:round/>
            <a:headEnd/>
            <a:tailEnd/>
          </a:ln>
        </p:spPr>
        <p:txBody>
          <a:bodyPr/>
          <a:lstStyle/>
          <a:p>
            <a:pPr>
              <a:defRPr/>
            </a:pPr>
            <a:endParaRPr lang="zh-CN" altLang="en-US">
              <a:latin typeface="+mn-lt"/>
            </a:endParaRPr>
          </a:p>
        </p:txBody>
      </p:sp>
      <p:sp>
        <p:nvSpPr>
          <p:cNvPr id="33" name="Freeform 34"/>
          <p:cNvSpPr>
            <a:spLocks/>
          </p:cNvSpPr>
          <p:nvPr/>
        </p:nvSpPr>
        <p:spPr bwMode="auto">
          <a:xfrm>
            <a:off x="1151184" y="1339850"/>
            <a:ext cx="958824" cy="987179"/>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pPr>
              <a:defRPr/>
            </a:pPr>
            <a:endParaRPr lang="zh-CN" altLang="en-US">
              <a:latin typeface="+mn-lt"/>
            </a:endParaRPr>
          </a:p>
        </p:txBody>
      </p:sp>
      <p:sp>
        <p:nvSpPr>
          <p:cNvPr id="34" name="Line 35"/>
          <p:cNvSpPr>
            <a:spLocks noChangeShapeType="1"/>
          </p:cNvSpPr>
          <p:nvPr/>
        </p:nvSpPr>
        <p:spPr bwMode="auto">
          <a:xfrm>
            <a:off x="1358317" y="1987479"/>
            <a:ext cx="532865" cy="1656"/>
          </a:xfrm>
          <a:prstGeom prst="line">
            <a:avLst/>
          </a:prstGeom>
          <a:noFill/>
          <a:ln w="15875">
            <a:solidFill>
              <a:srgbClr val="000000"/>
            </a:solidFill>
            <a:round/>
            <a:headEnd/>
            <a:tailEnd/>
          </a:ln>
        </p:spPr>
        <p:txBody>
          <a:bodyPr/>
          <a:lstStyle/>
          <a:p>
            <a:pPr>
              <a:defRPr/>
            </a:pPr>
            <a:endParaRPr lang="zh-CN" altLang="en-US">
              <a:latin typeface="+mn-lt"/>
            </a:endParaRPr>
          </a:p>
        </p:txBody>
      </p:sp>
      <p:sp>
        <p:nvSpPr>
          <p:cNvPr id="35" name="Line 36"/>
          <p:cNvSpPr>
            <a:spLocks noChangeShapeType="1"/>
          </p:cNvSpPr>
          <p:nvPr/>
        </p:nvSpPr>
        <p:spPr bwMode="auto">
          <a:xfrm>
            <a:off x="1358317" y="1942758"/>
            <a:ext cx="532865" cy="1656"/>
          </a:xfrm>
          <a:prstGeom prst="line">
            <a:avLst/>
          </a:prstGeom>
          <a:noFill/>
          <a:ln w="15875">
            <a:solidFill>
              <a:srgbClr val="000000"/>
            </a:solidFill>
            <a:round/>
            <a:headEnd/>
            <a:tailEnd/>
          </a:ln>
        </p:spPr>
        <p:txBody>
          <a:bodyPr/>
          <a:lstStyle/>
          <a:p>
            <a:pPr>
              <a:defRPr/>
            </a:pPr>
            <a:endParaRPr lang="zh-CN" altLang="en-US">
              <a:latin typeface="+mn-lt"/>
            </a:endParaRPr>
          </a:p>
        </p:txBody>
      </p:sp>
      <p:sp>
        <p:nvSpPr>
          <p:cNvPr id="36" name="Freeform 37"/>
          <p:cNvSpPr>
            <a:spLocks noEditPoints="1"/>
          </p:cNvSpPr>
          <p:nvPr/>
        </p:nvSpPr>
        <p:spPr bwMode="auto">
          <a:xfrm>
            <a:off x="1645630" y="2020606"/>
            <a:ext cx="389209" cy="278265"/>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pPr>
              <a:defRPr/>
            </a:pPr>
            <a:endParaRPr lang="zh-CN" altLang="en-US">
              <a:latin typeface="+mn-lt"/>
            </a:endParaRPr>
          </a:p>
        </p:txBody>
      </p:sp>
      <p:sp>
        <p:nvSpPr>
          <p:cNvPr id="37" name="Line 38"/>
          <p:cNvSpPr>
            <a:spLocks noChangeShapeType="1"/>
          </p:cNvSpPr>
          <p:nvPr/>
        </p:nvSpPr>
        <p:spPr bwMode="auto">
          <a:xfrm>
            <a:off x="1645630" y="2113361"/>
            <a:ext cx="309029" cy="1656"/>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38" name="Line 39"/>
          <p:cNvSpPr>
            <a:spLocks noChangeShapeType="1"/>
          </p:cNvSpPr>
          <p:nvPr/>
        </p:nvSpPr>
        <p:spPr bwMode="auto">
          <a:xfrm>
            <a:off x="1657323" y="2156426"/>
            <a:ext cx="287313" cy="1656"/>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39" name="Rectangle 40"/>
          <p:cNvSpPr>
            <a:spLocks noChangeArrowheads="1"/>
          </p:cNvSpPr>
          <p:nvPr/>
        </p:nvSpPr>
        <p:spPr bwMode="auto">
          <a:xfrm>
            <a:off x="1822695" y="2129924"/>
            <a:ext cx="90203" cy="57972"/>
          </a:xfrm>
          <a:prstGeom prst="rect">
            <a:avLst/>
          </a:prstGeom>
          <a:noFill/>
          <a:ln w="4763">
            <a:solidFill>
              <a:srgbClr val="000000"/>
            </a:solidFill>
            <a:miter lim="800000"/>
            <a:headEnd/>
            <a:tailEnd/>
          </a:ln>
        </p:spPr>
        <p:txBody>
          <a:bodyPr/>
          <a:lstStyle/>
          <a:p>
            <a:pPr>
              <a:defRPr/>
            </a:pPr>
            <a:endParaRPr lang="zh-CN" altLang="en-US">
              <a:latin typeface="+mn-lt"/>
            </a:endParaRPr>
          </a:p>
        </p:txBody>
      </p:sp>
      <p:sp>
        <p:nvSpPr>
          <p:cNvPr id="40" name="Freeform 41"/>
          <p:cNvSpPr>
            <a:spLocks noEditPoints="1"/>
          </p:cNvSpPr>
          <p:nvPr/>
        </p:nvSpPr>
        <p:spPr bwMode="auto">
          <a:xfrm>
            <a:off x="1177911" y="1411073"/>
            <a:ext cx="898688" cy="664192"/>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pPr>
              <a:defRPr/>
            </a:pPr>
            <a:endParaRPr lang="zh-CN" altLang="en-US">
              <a:latin typeface="+mn-lt"/>
            </a:endParaRPr>
          </a:p>
        </p:txBody>
      </p:sp>
      <p:sp>
        <p:nvSpPr>
          <p:cNvPr id="41" name="Line 42"/>
          <p:cNvSpPr>
            <a:spLocks noChangeShapeType="1"/>
          </p:cNvSpPr>
          <p:nvPr/>
        </p:nvSpPr>
        <p:spPr bwMode="auto">
          <a:xfrm>
            <a:off x="1268114" y="1911287"/>
            <a:ext cx="718283" cy="1656"/>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42" name="Line 43"/>
          <p:cNvSpPr>
            <a:spLocks noChangeShapeType="1"/>
          </p:cNvSpPr>
          <p:nvPr/>
        </p:nvSpPr>
        <p:spPr bwMode="auto">
          <a:xfrm flipV="1">
            <a:off x="1450190" y="1911287"/>
            <a:ext cx="1670" cy="31470"/>
          </a:xfrm>
          <a:prstGeom prst="line">
            <a:avLst/>
          </a:prstGeom>
          <a:noFill/>
          <a:ln w="4763">
            <a:solidFill>
              <a:srgbClr val="000000"/>
            </a:solidFill>
            <a:round/>
            <a:headEnd/>
            <a:tailEnd/>
          </a:ln>
        </p:spPr>
        <p:txBody>
          <a:bodyPr/>
          <a:lstStyle/>
          <a:p>
            <a:pPr>
              <a:defRPr/>
            </a:pPr>
            <a:endParaRPr lang="zh-CN" altLang="en-US">
              <a:latin typeface="+mn-lt"/>
            </a:endParaRPr>
          </a:p>
        </p:txBody>
      </p:sp>
      <p:sp>
        <p:nvSpPr>
          <p:cNvPr id="43" name="Line 44"/>
          <p:cNvSpPr>
            <a:spLocks noChangeShapeType="1"/>
          </p:cNvSpPr>
          <p:nvPr/>
        </p:nvSpPr>
        <p:spPr bwMode="auto">
          <a:xfrm flipV="1">
            <a:off x="1630596" y="1911287"/>
            <a:ext cx="1670" cy="31470"/>
          </a:xfrm>
          <a:prstGeom prst="line">
            <a:avLst/>
          </a:prstGeom>
          <a:noFill/>
          <a:ln w="4763">
            <a:solidFill>
              <a:srgbClr val="000000"/>
            </a:solidFill>
            <a:round/>
            <a:headEnd/>
            <a:tailEnd/>
          </a:ln>
        </p:spPr>
        <p:txBody>
          <a:bodyPr/>
          <a:lstStyle/>
          <a:p>
            <a:pPr>
              <a:defRPr/>
            </a:pPr>
            <a:endParaRPr lang="zh-CN" altLang="en-US">
              <a:latin typeface="+mn-lt"/>
            </a:endParaRPr>
          </a:p>
        </p:txBody>
      </p:sp>
      <p:grpSp>
        <p:nvGrpSpPr>
          <p:cNvPr id="44" name="Group 45"/>
          <p:cNvGrpSpPr>
            <a:grpSpLocks/>
          </p:cNvGrpSpPr>
          <p:nvPr/>
        </p:nvGrpSpPr>
        <p:grpSpPr bwMode="auto">
          <a:xfrm>
            <a:off x="1667345" y="3758107"/>
            <a:ext cx="1834126" cy="987179"/>
            <a:chOff x="1321" y="2432"/>
            <a:chExt cx="1097" cy="774"/>
          </a:xfrm>
        </p:grpSpPr>
        <p:sp>
          <p:nvSpPr>
            <p:cNvPr id="74" name="AutoShape 46"/>
            <p:cNvSpPr>
              <a:spLocks noChangeArrowheads="1"/>
            </p:cNvSpPr>
            <p:nvPr/>
          </p:nvSpPr>
          <p:spPr bwMode="auto">
            <a:xfrm rot="5400000">
              <a:off x="1715" y="2035"/>
              <a:ext cx="305" cy="1094"/>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defRPr/>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1</a:t>
              </a:r>
            </a:p>
          </p:txBody>
        </p:sp>
        <p:sp>
          <p:nvSpPr>
            <p:cNvPr id="75" name="AutoShape 47"/>
            <p:cNvSpPr>
              <a:spLocks noChangeArrowheads="1"/>
            </p:cNvSpPr>
            <p:nvPr/>
          </p:nvSpPr>
          <p:spPr bwMode="auto">
            <a:xfrm rot="5400000">
              <a:off x="1720" y="2269"/>
              <a:ext cx="305" cy="1094"/>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2</a:t>
              </a:r>
            </a:p>
          </p:txBody>
        </p:sp>
        <p:sp>
          <p:nvSpPr>
            <p:cNvPr id="76" name="AutoShape 48"/>
            <p:cNvSpPr>
              <a:spLocks noChangeArrowheads="1"/>
            </p:cNvSpPr>
            <p:nvPr/>
          </p:nvSpPr>
          <p:spPr bwMode="auto">
            <a:xfrm rot="5400000">
              <a:off x="1715" y="2505"/>
              <a:ext cx="305" cy="1094"/>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zh-CN" altLang="en-US" sz="1400" dirty="0">
                  <a:latin typeface="+mn-lt"/>
                  <a:ea typeface="微软雅黑" panose="020B0503020204020204" pitchFamily="34" charset="-122"/>
                </a:rPr>
                <a:t>分组</a:t>
              </a:r>
              <a:r>
                <a:rPr lang="en-US" altLang="zh-TW" sz="1400" dirty="0">
                  <a:latin typeface="+mn-lt"/>
                  <a:ea typeface="微软雅黑" panose="020B0503020204020204" pitchFamily="34" charset="-122"/>
                </a:rPr>
                <a:t>3</a:t>
              </a:r>
            </a:p>
          </p:txBody>
        </p:sp>
      </p:grpSp>
      <p:sp>
        <p:nvSpPr>
          <p:cNvPr id="45" name="Line 49"/>
          <p:cNvSpPr>
            <a:spLocks noChangeShapeType="1"/>
          </p:cNvSpPr>
          <p:nvPr/>
        </p:nvSpPr>
        <p:spPr bwMode="auto">
          <a:xfrm flipH="1">
            <a:off x="3466392" y="2327029"/>
            <a:ext cx="1670" cy="405472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46" name="Line 50"/>
          <p:cNvSpPr>
            <a:spLocks noChangeShapeType="1"/>
          </p:cNvSpPr>
          <p:nvPr/>
        </p:nvSpPr>
        <p:spPr bwMode="auto">
          <a:xfrm flipH="1">
            <a:off x="5310541" y="2327029"/>
            <a:ext cx="1670" cy="405472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47" name="Line 51"/>
          <p:cNvSpPr>
            <a:spLocks noChangeShapeType="1"/>
          </p:cNvSpPr>
          <p:nvPr/>
        </p:nvSpPr>
        <p:spPr bwMode="auto">
          <a:xfrm flipH="1">
            <a:off x="7154690" y="2327029"/>
            <a:ext cx="1670" cy="405472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48" name="Text Box 52"/>
          <p:cNvSpPr txBox="1">
            <a:spLocks noChangeArrowheads="1"/>
          </p:cNvSpPr>
          <p:nvPr/>
        </p:nvSpPr>
        <p:spPr bwMode="auto">
          <a:xfrm>
            <a:off x="259177" y="1464076"/>
            <a:ext cx="1062390" cy="523404"/>
          </a:xfrm>
          <a:prstGeom prst="rect">
            <a:avLst/>
          </a:prstGeom>
          <a:noFill/>
          <a:ln w="12700">
            <a:noFill/>
            <a:miter lim="800000"/>
            <a:headEnd/>
            <a:tailEnd/>
          </a:ln>
        </p:spPr>
        <p:txBody>
          <a:bodyPr lIns="91570" tIns="45786" rIns="91570" bIns="228943" anchorCtr="1">
            <a:spAutoFit/>
          </a:bodyPr>
          <a:lstStyle/>
          <a:p>
            <a:pPr algn="ctr" defTabSz="915988" eaLnBrk="0" hangingPunct="0">
              <a:spcBef>
                <a:spcPct val="50000"/>
              </a:spcBef>
              <a:spcAft>
                <a:spcPts val="1000"/>
              </a:spcAft>
              <a:defRPr/>
            </a:pPr>
            <a:r>
              <a:rPr lang="zh-CN" altLang="en-US" sz="1600" dirty="0">
                <a:latin typeface="+mn-lt"/>
                <a:ea typeface="微软雅黑" panose="020B0503020204020204" pitchFamily="34" charset="-122"/>
              </a:rPr>
              <a:t>终端</a:t>
            </a:r>
            <a:r>
              <a:rPr lang="en-US" altLang="zh-CN" sz="1600" dirty="0">
                <a:latin typeface="+mn-lt"/>
                <a:ea typeface="微软雅黑" panose="020B0503020204020204" pitchFamily="34" charset="-122"/>
              </a:rPr>
              <a:t>A</a:t>
            </a:r>
          </a:p>
        </p:txBody>
      </p:sp>
      <p:sp>
        <p:nvSpPr>
          <p:cNvPr id="49" name="Text Box 53"/>
          <p:cNvSpPr txBox="1">
            <a:spLocks noChangeArrowheads="1"/>
          </p:cNvSpPr>
          <p:nvPr/>
        </p:nvSpPr>
        <p:spPr bwMode="auto">
          <a:xfrm>
            <a:off x="7567285" y="1464076"/>
            <a:ext cx="870291" cy="523404"/>
          </a:xfrm>
          <a:prstGeom prst="rect">
            <a:avLst/>
          </a:prstGeom>
          <a:noFill/>
          <a:ln w="12700">
            <a:noFill/>
            <a:miter lim="800000"/>
            <a:headEnd/>
            <a:tailEnd/>
          </a:ln>
        </p:spPr>
        <p:txBody>
          <a:bodyPr wrap="square" lIns="91570" tIns="45786" rIns="91570" bIns="228943" anchorCtr="1">
            <a:spAutoFit/>
          </a:bodyPr>
          <a:lstStyle>
            <a:defPPr>
              <a:defRPr lang="zh-CN"/>
            </a:defPPr>
            <a:lvl1pPr algn="ctr" defTabSz="915988" eaLnBrk="0" hangingPunct="0">
              <a:spcBef>
                <a:spcPct val="50000"/>
              </a:spcBef>
              <a:spcAft>
                <a:spcPts val="1000"/>
              </a:spcAft>
              <a:defRPr sz="1600">
                <a:latin typeface="+mn-lt"/>
                <a:ea typeface="微软雅黑" panose="020B0503020204020204" pitchFamily="34" charset="-122"/>
              </a:defRPr>
            </a:lvl1pPr>
          </a:lstStyle>
          <a:p>
            <a:r>
              <a:rPr lang="zh-CN" altLang="en-US" dirty="0"/>
              <a:t>终端</a:t>
            </a:r>
            <a:r>
              <a:rPr lang="en-US" altLang="zh-CN" dirty="0"/>
              <a:t>B</a:t>
            </a:r>
          </a:p>
        </p:txBody>
      </p:sp>
      <p:sp>
        <p:nvSpPr>
          <p:cNvPr id="50" name="Text Box 54"/>
          <p:cNvSpPr txBox="1">
            <a:spLocks noChangeArrowheads="1"/>
          </p:cNvSpPr>
          <p:nvPr/>
        </p:nvSpPr>
        <p:spPr bwMode="auto">
          <a:xfrm>
            <a:off x="2901073" y="1623084"/>
            <a:ext cx="1310887" cy="523633"/>
          </a:xfrm>
          <a:prstGeom prst="rect">
            <a:avLst/>
          </a:prstGeom>
          <a:noFill/>
          <a:ln w="12700">
            <a:noFill/>
            <a:miter lim="800000"/>
            <a:headEnd/>
            <a:tailEnd/>
          </a:ln>
        </p:spPr>
        <p:txBody>
          <a:bodyPr wrap="square" lIns="91570" tIns="45786" rIns="91570" bIns="228943" anchorCtr="1">
            <a:spAutoFit/>
          </a:bodyPr>
          <a:lstStyle>
            <a:defPPr>
              <a:defRPr lang="zh-CN"/>
            </a:defPPr>
            <a:lvl1pPr algn="ctr" defTabSz="915988" eaLnBrk="0" hangingPunct="0">
              <a:spcBef>
                <a:spcPct val="50000"/>
              </a:spcBef>
              <a:spcAft>
                <a:spcPts val="1000"/>
              </a:spcAft>
              <a:defRPr sz="1600">
                <a:latin typeface="+mn-lt"/>
                <a:ea typeface="微软雅黑" panose="020B0503020204020204" pitchFamily="34" charset="-122"/>
              </a:defRPr>
            </a:lvl1pPr>
          </a:lstStyle>
          <a:p>
            <a:r>
              <a:rPr lang="zh-CN" altLang="en-US" dirty="0"/>
              <a:t>交换节点</a:t>
            </a:r>
            <a:r>
              <a:rPr lang="en-US" altLang="zh-CN" dirty="0"/>
              <a:t> 1</a:t>
            </a:r>
          </a:p>
        </p:txBody>
      </p:sp>
      <p:sp>
        <p:nvSpPr>
          <p:cNvPr id="51" name="Text Box 55"/>
          <p:cNvSpPr txBox="1">
            <a:spLocks noChangeArrowheads="1"/>
          </p:cNvSpPr>
          <p:nvPr/>
        </p:nvSpPr>
        <p:spPr bwMode="auto">
          <a:xfrm>
            <a:off x="4629009" y="1623084"/>
            <a:ext cx="1164285" cy="523633"/>
          </a:xfrm>
          <a:prstGeom prst="rect">
            <a:avLst/>
          </a:prstGeom>
          <a:noFill/>
          <a:ln w="12700">
            <a:noFill/>
            <a:miter lim="800000"/>
            <a:headEnd/>
            <a:tailEnd/>
          </a:ln>
        </p:spPr>
        <p:txBody>
          <a:bodyPr wrap="square" lIns="91570" tIns="45786" rIns="91570" bIns="228943" anchorCtr="1">
            <a:spAutoFit/>
          </a:bodyPr>
          <a:lstStyle>
            <a:defPPr>
              <a:defRPr lang="zh-CN"/>
            </a:defPPr>
            <a:lvl1pPr algn="ctr" defTabSz="915988" eaLnBrk="0" hangingPunct="0">
              <a:spcBef>
                <a:spcPct val="50000"/>
              </a:spcBef>
              <a:spcAft>
                <a:spcPts val="1000"/>
              </a:spcAft>
              <a:defRPr sz="1600">
                <a:latin typeface="+mn-lt"/>
                <a:ea typeface="微软雅黑" panose="020B0503020204020204" pitchFamily="34" charset="-122"/>
              </a:defRPr>
            </a:lvl1pPr>
          </a:lstStyle>
          <a:p>
            <a:r>
              <a:rPr lang="zh-CN" altLang="en-US" dirty="0"/>
              <a:t>交换节点</a:t>
            </a:r>
            <a:r>
              <a:rPr lang="en-US" altLang="zh-CN" dirty="0"/>
              <a:t>2</a:t>
            </a:r>
          </a:p>
        </p:txBody>
      </p:sp>
      <p:sp>
        <p:nvSpPr>
          <p:cNvPr id="52" name="AutoShape 56"/>
          <p:cNvSpPr>
            <a:spLocks noChangeArrowheads="1"/>
          </p:cNvSpPr>
          <p:nvPr/>
        </p:nvSpPr>
        <p:spPr bwMode="auto">
          <a:xfrm rot="5400000">
            <a:off x="4304085" y="1786018"/>
            <a:ext cx="190479" cy="1819092"/>
          </a:xfrm>
          <a:prstGeom prst="parallelogram">
            <a:avLst>
              <a:gd name="adj" fmla="val 63884"/>
            </a:avLst>
          </a:prstGeom>
          <a:solidFill>
            <a:srgbClr val="FF0000"/>
          </a:solidFill>
          <a:ln w="9525">
            <a:solidFill>
              <a:schemeClr val="tx1"/>
            </a:solidFill>
            <a:miter lim="800000"/>
            <a:headEnd/>
            <a:tailEnd/>
          </a:ln>
        </p:spPr>
        <p:txBody>
          <a:bodyPr rot="10800000" vert="eaVert" wrap="none" lIns="92121" tIns="46062" rIns="92121" bIns="46062" anchor="ctr"/>
          <a:lstStyle/>
          <a:p>
            <a:pPr>
              <a:defRPr/>
            </a:pPr>
            <a:endParaRPr lang="zh-CN" altLang="en-US">
              <a:latin typeface="+mn-lt"/>
            </a:endParaRPr>
          </a:p>
        </p:txBody>
      </p:sp>
      <p:sp>
        <p:nvSpPr>
          <p:cNvPr id="53" name="AutoShape 57"/>
          <p:cNvSpPr>
            <a:spLocks noChangeArrowheads="1"/>
          </p:cNvSpPr>
          <p:nvPr/>
        </p:nvSpPr>
        <p:spPr bwMode="auto">
          <a:xfrm rot="5400000">
            <a:off x="2485000" y="1595546"/>
            <a:ext cx="192135" cy="1817422"/>
          </a:xfrm>
          <a:prstGeom prst="parallelogram">
            <a:avLst>
              <a:gd name="adj" fmla="val 63884"/>
            </a:avLst>
          </a:prstGeom>
          <a:solidFill>
            <a:srgbClr val="FF0000"/>
          </a:solidFill>
          <a:ln w="9525">
            <a:solidFill>
              <a:schemeClr val="tx1"/>
            </a:solidFill>
            <a:miter lim="800000"/>
            <a:headEnd/>
            <a:tailEnd/>
          </a:ln>
        </p:spPr>
        <p:txBody>
          <a:bodyPr rot="10800000" vert="eaVert" wrap="none" lIns="92121" tIns="46062" rIns="92121" bIns="46062" anchor="ctr"/>
          <a:lstStyle/>
          <a:p>
            <a:pPr>
              <a:defRPr/>
            </a:pPr>
            <a:endParaRPr lang="zh-CN" altLang="en-US">
              <a:latin typeface="+mn-lt"/>
            </a:endParaRPr>
          </a:p>
        </p:txBody>
      </p:sp>
      <p:sp>
        <p:nvSpPr>
          <p:cNvPr id="58" name="AutoShape 62"/>
          <p:cNvSpPr>
            <a:spLocks noChangeArrowheads="1"/>
          </p:cNvSpPr>
          <p:nvPr/>
        </p:nvSpPr>
        <p:spPr bwMode="auto">
          <a:xfrm rot="5400000">
            <a:off x="6121514" y="1989755"/>
            <a:ext cx="192135" cy="1817422"/>
          </a:xfrm>
          <a:prstGeom prst="parallelogram">
            <a:avLst>
              <a:gd name="adj" fmla="val 63884"/>
            </a:avLst>
          </a:prstGeom>
          <a:solidFill>
            <a:srgbClr val="FF0000"/>
          </a:solidFill>
          <a:ln w="9525">
            <a:solidFill>
              <a:schemeClr val="tx1"/>
            </a:solidFill>
            <a:miter lim="800000"/>
            <a:headEnd/>
            <a:tailEnd/>
          </a:ln>
        </p:spPr>
        <p:txBody>
          <a:bodyPr rot="10800000" vert="eaVert" wrap="none" lIns="92121" tIns="46062" rIns="92121" bIns="46062" anchor="ctr"/>
          <a:lstStyle/>
          <a:p>
            <a:pPr>
              <a:defRPr/>
            </a:pPr>
            <a:endParaRPr lang="zh-CN" altLang="en-US">
              <a:latin typeface="+mn-lt"/>
            </a:endParaRPr>
          </a:p>
        </p:txBody>
      </p:sp>
      <p:grpSp>
        <p:nvGrpSpPr>
          <p:cNvPr id="59" name="Group 63"/>
          <p:cNvGrpSpPr>
            <a:grpSpLocks/>
          </p:cNvGrpSpPr>
          <p:nvPr/>
        </p:nvGrpSpPr>
        <p:grpSpPr bwMode="auto">
          <a:xfrm flipH="1">
            <a:off x="1675697" y="5826876"/>
            <a:ext cx="5452266" cy="516778"/>
            <a:chOff x="432" y="3360"/>
            <a:chExt cx="3260" cy="346"/>
          </a:xfrm>
        </p:grpSpPr>
        <p:sp>
          <p:nvSpPr>
            <p:cNvPr id="71" name="AutoShape 64"/>
            <p:cNvSpPr>
              <a:spLocks noChangeArrowheads="1"/>
            </p:cNvSpPr>
            <p:nvPr/>
          </p:nvSpPr>
          <p:spPr bwMode="auto">
            <a:xfrm rot="5400000">
              <a:off x="3091" y="3105"/>
              <a:ext cx="115" cy="1087"/>
            </a:xfrm>
            <a:prstGeom prst="parallelogram">
              <a:avLst>
                <a:gd name="adj" fmla="val 63884"/>
              </a:avLst>
            </a:prstGeom>
            <a:solidFill>
              <a:srgbClr val="FF0000"/>
            </a:solidFill>
            <a:ln w="9525">
              <a:solidFill>
                <a:schemeClr val="tx1"/>
              </a:solidFill>
              <a:miter lim="800000"/>
              <a:headEnd/>
              <a:tailEnd/>
            </a:ln>
          </p:spPr>
          <p:txBody>
            <a:bodyPr wrap="none" lIns="91433" tIns="45717" rIns="91433" bIns="45717" anchor="ctr"/>
            <a:lstStyle/>
            <a:p>
              <a:pPr>
                <a:defRPr/>
              </a:pPr>
              <a:endParaRPr lang="zh-CN" altLang="en-US">
                <a:latin typeface="+mn-lt"/>
              </a:endParaRPr>
            </a:p>
          </p:txBody>
        </p:sp>
        <p:sp>
          <p:nvSpPr>
            <p:cNvPr id="72" name="AutoShape 65"/>
            <p:cNvSpPr>
              <a:spLocks noChangeArrowheads="1"/>
            </p:cNvSpPr>
            <p:nvPr/>
          </p:nvSpPr>
          <p:spPr bwMode="auto">
            <a:xfrm rot="5400000">
              <a:off x="2002" y="2989"/>
              <a:ext cx="119" cy="1086"/>
            </a:xfrm>
            <a:prstGeom prst="parallelogram">
              <a:avLst>
                <a:gd name="adj" fmla="val 63884"/>
              </a:avLst>
            </a:prstGeom>
            <a:solidFill>
              <a:srgbClr val="FF0000"/>
            </a:solidFill>
            <a:ln w="9525">
              <a:solidFill>
                <a:schemeClr val="tx1"/>
              </a:solidFill>
              <a:miter lim="800000"/>
              <a:headEnd/>
              <a:tailEnd/>
            </a:ln>
          </p:spPr>
          <p:txBody>
            <a:bodyPr wrap="none" lIns="91433" tIns="45717" rIns="91433" bIns="45717" anchor="ctr"/>
            <a:lstStyle/>
            <a:p>
              <a:pPr>
                <a:defRPr/>
              </a:pPr>
              <a:endParaRPr lang="zh-CN" altLang="en-US">
                <a:latin typeface="+mn-lt"/>
              </a:endParaRPr>
            </a:p>
          </p:txBody>
        </p:sp>
        <p:sp>
          <p:nvSpPr>
            <p:cNvPr id="73" name="AutoShape 66"/>
            <p:cNvSpPr>
              <a:spLocks noChangeArrowheads="1"/>
            </p:cNvSpPr>
            <p:nvPr/>
          </p:nvSpPr>
          <p:spPr bwMode="auto">
            <a:xfrm rot="5400000">
              <a:off x="918" y="2871"/>
              <a:ext cx="115" cy="1087"/>
            </a:xfrm>
            <a:prstGeom prst="parallelogram">
              <a:avLst>
                <a:gd name="adj" fmla="val 63884"/>
              </a:avLst>
            </a:prstGeom>
            <a:solidFill>
              <a:srgbClr val="FF0000"/>
            </a:solidFill>
            <a:ln w="9525">
              <a:solidFill>
                <a:schemeClr val="tx1"/>
              </a:solidFill>
              <a:miter lim="800000"/>
              <a:headEnd/>
              <a:tailEnd/>
            </a:ln>
          </p:spPr>
          <p:txBody>
            <a:bodyPr wrap="none" lIns="91433" tIns="45717" rIns="91433" bIns="45717" anchor="ctr"/>
            <a:lstStyle/>
            <a:p>
              <a:pPr>
                <a:defRPr/>
              </a:pPr>
              <a:endParaRPr lang="zh-CN" altLang="en-US">
                <a:latin typeface="+mn-lt"/>
              </a:endParaRPr>
            </a:p>
          </p:txBody>
        </p:sp>
      </p:grpSp>
      <p:grpSp>
        <p:nvGrpSpPr>
          <p:cNvPr id="60" name="Group 67"/>
          <p:cNvGrpSpPr>
            <a:grpSpLocks/>
          </p:cNvGrpSpPr>
          <p:nvPr/>
        </p:nvGrpSpPr>
        <p:grpSpPr bwMode="auto">
          <a:xfrm flipH="1">
            <a:off x="1662334" y="3082320"/>
            <a:ext cx="5452266" cy="516778"/>
            <a:chOff x="432" y="3360"/>
            <a:chExt cx="3260" cy="346"/>
          </a:xfrm>
        </p:grpSpPr>
        <p:sp>
          <p:nvSpPr>
            <p:cNvPr id="68" name="AutoShape 68"/>
            <p:cNvSpPr>
              <a:spLocks noChangeArrowheads="1"/>
            </p:cNvSpPr>
            <p:nvPr/>
          </p:nvSpPr>
          <p:spPr bwMode="auto">
            <a:xfrm rot="5400000">
              <a:off x="3091" y="3105"/>
              <a:ext cx="115" cy="1087"/>
            </a:xfrm>
            <a:prstGeom prst="parallelogram">
              <a:avLst>
                <a:gd name="adj" fmla="val 63884"/>
              </a:avLst>
            </a:prstGeom>
            <a:solidFill>
              <a:srgbClr val="FF0000"/>
            </a:solidFill>
            <a:ln w="9525">
              <a:solidFill>
                <a:schemeClr val="tx1"/>
              </a:solidFill>
              <a:miter lim="800000"/>
              <a:headEnd/>
              <a:tailEnd/>
            </a:ln>
          </p:spPr>
          <p:txBody>
            <a:bodyPr wrap="none" lIns="91433" tIns="45717" rIns="91433" bIns="45717" anchor="ctr"/>
            <a:lstStyle/>
            <a:p>
              <a:pPr>
                <a:defRPr/>
              </a:pPr>
              <a:endParaRPr lang="zh-CN" altLang="en-US">
                <a:latin typeface="+mn-lt"/>
              </a:endParaRPr>
            </a:p>
          </p:txBody>
        </p:sp>
        <p:sp>
          <p:nvSpPr>
            <p:cNvPr id="69" name="AutoShape 69"/>
            <p:cNvSpPr>
              <a:spLocks noChangeArrowheads="1"/>
            </p:cNvSpPr>
            <p:nvPr/>
          </p:nvSpPr>
          <p:spPr bwMode="auto">
            <a:xfrm rot="5400000">
              <a:off x="2003" y="2990"/>
              <a:ext cx="116" cy="1089"/>
            </a:xfrm>
            <a:prstGeom prst="parallelogram">
              <a:avLst>
                <a:gd name="adj" fmla="val 63884"/>
              </a:avLst>
            </a:prstGeom>
            <a:solidFill>
              <a:srgbClr val="FF0000"/>
            </a:solidFill>
            <a:ln w="9525">
              <a:solidFill>
                <a:schemeClr val="tx1"/>
              </a:solidFill>
              <a:miter lim="800000"/>
              <a:headEnd/>
              <a:tailEnd/>
            </a:ln>
          </p:spPr>
          <p:txBody>
            <a:bodyPr wrap="none" lIns="91433" tIns="45717" rIns="91433" bIns="45717" anchor="ctr"/>
            <a:lstStyle/>
            <a:p>
              <a:pPr>
                <a:defRPr/>
              </a:pPr>
              <a:endParaRPr lang="zh-CN" altLang="en-US">
                <a:latin typeface="+mn-lt"/>
              </a:endParaRPr>
            </a:p>
          </p:txBody>
        </p:sp>
        <p:sp>
          <p:nvSpPr>
            <p:cNvPr id="70" name="AutoShape 70"/>
            <p:cNvSpPr>
              <a:spLocks noChangeArrowheads="1"/>
            </p:cNvSpPr>
            <p:nvPr/>
          </p:nvSpPr>
          <p:spPr bwMode="auto">
            <a:xfrm rot="5400000">
              <a:off x="918" y="2874"/>
              <a:ext cx="115" cy="1087"/>
            </a:xfrm>
            <a:prstGeom prst="parallelogram">
              <a:avLst>
                <a:gd name="adj" fmla="val 63884"/>
              </a:avLst>
            </a:prstGeom>
            <a:solidFill>
              <a:srgbClr val="FF0000"/>
            </a:solidFill>
            <a:ln w="9525">
              <a:solidFill>
                <a:schemeClr val="tx1"/>
              </a:solidFill>
              <a:miter lim="800000"/>
              <a:headEnd/>
              <a:tailEnd/>
            </a:ln>
          </p:spPr>
          <p:txBody>
            <a:bodyPr wrap="none" lIns="91433" tIns="45717" rIns="91433" bIns="45717" anchor="ctr"/>
            <a:lstStyle/>
            <a:p>
              <a:pPr>
                <a:defRPr/>
              </a:pPr>
              <a:endParaRPr lang="zh-CN" altLang="en-US">
                <a:latin typeface="+mn-lt"/>
              </a:endParaRPr>
            </a:p>
          </p:txBody>
        </p:sp>
      </p:grpSp>
      <p:sp>
        <p:nvSpPr>
          <p:cNvPr id="61" name="Line 71"/>
          <p:cNvSpPr>
            <a:spLocks noChangeShapeType="1"/>
          </p:cNvSpPr>
          <p:nvPr/>
        </p:nvSpPr>
        <p:spPr bwMode="auto">
          <a:xfrm>
            <a:off x="1623914" y="2327029"/>
            <a:ext cx="48442" cy="405472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62" name="AutoShape 72"/>
          <p:cNvSpPr>
            <a:spLocks/>
          </p:cNvSpPr>
          <p:nvPr/>
        </p:nvSpPr>
        <p:spPr bwMode="auto">
          <a:xfrm>
            <a:off x="1461883" y="2464505"/>
            <a:ext cx="80180" cy="1038525"/>
          </a:xfrm>
          <a:prstGeom prst="leftBrace">
            <a:avLst>
              <a:gd name="adj1" fmla="val 108333"/>
              <a:gd name="adj2" fmla="val 50000"/>
            </a:avLst>
          </a:prstGeom>
          <a:noFill/>
          <a:ln w="25400">
            <a:solidFill>
              <a:schemeClr val="tx1"/>
            </a:solidFill>
            <a:round/>
            <a:headEnd/>
            <a:tailEnd/>
          </a:ln>
        </p:spPr>
        <p:txBody>
          <a:bodyPr wrap="none" lIns="90488" tIns="44450" rIns="90488" bIns="44450" anchor="ctr"/>
          <a:lstStyle/>
          <a:p>
            <a:pPr>
              <a:defRPr/>
            </a:pPr>
            <a:endParaRPr lang="zh-CN" altLang="en-US">
              <a:latin typeface="+mn-lt"/>
            </a:endParaRPr>
          </a:p>
        </p:txBody>
      </p:sp>
      <p:sp>
        <p:nvSpPr>
          <p:cNvPr id="63" name="AutoShape 73"/>
          <p:cNvSpPr>
            <a:spLocks/>
          </p:cNvSpPr>
          <p:nvPr/>
        </p:nvSpPr>
        <p:spPr bwMode="auto">
          <a:xfrm>
            <a:off x="1460212" y="3749825"/>
            <a:ext cx="101896" cy="2055518"/>
          </a:xfrm>
          <a:prstGeom prst="leftBrace">
            <a:avLst>
              <a:gd name="adj1" fmla="val 258353"/>
              <a:gd name="adj2" fmla="val 50000"/>
            </a:avLst>
          </a:prstGeom>
          <a:noFill/>
          <a:ln w="25400">
            <a:solidFill>
              <a:schemeClr val="tx1"/>
            </a:solidFill>
            <a:round/>
            <a:headEnd/>
            <a:tailEnd/>
          </a:ln>
        </p:spPr>
        <p:txBody>
          <a:bodyPr wrap="none" lIns="90488" tIns="44450" rIns="90488" bIns="44450" anchor="ctr"/>
          <a:lstStyle/>
          <a:p>
            <a:pPr>
              <a:defRPr/>
            </a:pPr>
            <a:endParaRPr lang="zh-CN" altLang="en-US">
              <a:latin typeface="+mn-lt"/>
            </a:endParaRPr>
          </a:p>
        </p:txBody>
      </p:sp>
      <p:sp>
        <p:nvSpPr>
          <p:cNvPr id="64" name="AutoShape 74"/>
          <p:cNvSpPr>
            <a:spLocks/>
          </p:cNvSpPr>
          <p:nvPr/>
        </p:nvSpPr>
        <p:spPr bwMode="auto">
          <a:xfrm>
            <a:off x="1461883" y="5825220"/>
            <a:ext cx="80180" cy="477026"/>
          </a:xfrm>
          <a:prstGeom prst="leftBrace">
            <a:avLst>
              <a:gd name="adj1" fmla="val 50000"/>
              <a:gd name="adj2" fmla="val 50000"/>
            </a:avLst>
          </a:prstGeom>
          <a:noFill/>
          <a:ln w="25400">
            <a:solidFill>
              <a:schemeClr val="tx1"/>
            </a:solidFill>
            <a:round/>
            <a:headEnd/>
            <a:tailEnd/>
          </a:ln>
        </p:spPr>
        <p:txBody>
          <a:bodyPr wrap="none" lIns="90488" tIns="44450" rIns="90488" bIns="44450" anchor="ctr"/>
          <a:lstStyle/>
          <a:p>
            <a:pPr>
              <a:defRPr/>
            </a:pPr>
            <a:endParaRPr lang="zh-CN" altLang="en-US">
              <a:latin typeface="+mn-lt"/>
            </a:endParaRPr>
          </a:p>
        </p:txBody>
      </p:sp>
      <p:sp>
        <p:nvSpPr>
          <p:cNvPr id="65" name="Text Box 75"/>
          <p:cNvSpPr txBox="1">
            <a:spLocks noChangeArrowheads="1"/>
          </p:cNvSpPr>
          <p:nvPr/>
        </p:nvSpPr>
        <p:spPr bwMode="auto">
          <a:xfrm>
            <a:off x="250825" y="2805711"/>
            <a:ext cx="1209387" cy="336237"/>
          </a:xfrm>
          <a:prstGeom prst="rect">
            <a:avLst/>
          </a:prstGeom>
          <a:noFill/>
          <a:ln w="25400">
            <a:noFill/>
            <a:miter lim="800000"/>
            <a:headEnd/>
            <a:tailEnd/>
          </a:ln>
        </p:spPr>
        <p:txBody>
          <a:bodyPr wrap="none" lIns="90488" tIns="44450" rIns="90488" bIns="44450">
            <a:spAutoFit/>
          </a:bodyPr>
          <a:lstStyle/>
          <a:p>
            <a:pPr eaLnBrk="0" hangingPunct="0">
              <a:defRPr/>
            </a:pPr>
            <a:r>
              <a:rPr lang="zh-CN" altLang="en-US" sz="1600" dirty="0">
                <a:solidFill>
                  <a:srgbClr val="C00000"/>
                </a:solidFill>
                <a:latin typeface="+mn-lt"/>
                <a:ea typeface="微软雅黑" panose="020B0503020204020204" pitchFamily="34" charset="-122"/>
              </a:rPr>
              <a:t>虚电路建立</a:t>
            </a:r>
            <a:endParaRPr lang="en-US" altLang="zh-CN" sz="1600" dirty="0">
              <a:solidFill>
                <a:srgbClr val="C00000"/>
              </a:solidFill>
              <a:latin typeface="+mn-lt"/>
              <a:ea typeface="微软雅黑" panose="020B0503020204020204" pitchFamily="34" charset="-122"/>
            </a:endParaRPr>
          </a:p>
        </p:txBody>
      </p:sp>
      <p:sp>
        <p:nvSpPr>
          <p:cNvPr id="66" name="Text Box 76"/>
          <p:cNvSpPr txBox="1">
            <a:spLocks noChangeArrowheads="1"/>
          </p:cNvSpPr>
          <p:nvPr/>
        </p:nvSpPr>
        <p:spPr bwMode="auto">
          <a:xfrm>
            <a:off x="250825" y="5830189"/>
            <a:ext cx="1208665" cy="335989"/>
          </a:xfrm>
          <a:prstGeom prst="rect">
            <a:avLst/>
          </a:prstGeom>
          <a:noFill/>
          <a:ln w="25400">
            <a:noFill/>
            <a:miter lim="800000"/>
            <a:headEnd/>
            <a:tailEnd/>
          </a:ln>
        </p:spPr>
        <p:txBody>
          <a:bodyPr wrap="none" lIns="90488" tIns="44450" rIns="90488" bIns="44450">
            <a:spAutoFit/>
          </a:bodyPr>
          <a:lstStyle/>
          <a:p>
            <a:pPr eaLnBrk="0" hangingPunct="0">
              <a:defRPr/>
            </a:pPr>
            <a:r>
              <a:rPr lang="zh-CN" altLang="en-US" sz="1600" dirty="0">
                <a:solidFill>
                  <a:srgbClr val="C00000"/>
                </a:solidFill>
                <a:latin typeface="+mn-lt"/>
                <a:ea typeface="微软雅黑" panose="020B0503020204020204" pitchFamily="34" charset="-122"/>
              </a:rPr>
              <a:t>虚电路撤消</a:t>
            </a:r>
            <a:endParaRPr lang="en-US" altLang="zh-CN" sz="1600" dirty="0">
              <a:solidFill>
                <a:srgbClr val="C00000"/>
              </a:solidFill>
              <a:latin typeface="+mn-lt"/>
              <a:ea typeface="微软雅黑" panose="020B0503020204020204" pitchFamily="34" charset="-122"/>
            </a:endParaRPr>
          </a:p>
        </p:txBody>
      </p:sp>
      <p:sp>
        <p:nvSpPr>
          <p:cNvPr id="67" name="Text Box 77"/>
          <p:cNvSpPr txBox="1">
            <a:spLocks noChangeArrowheads="1"/>
          </p:cNvSpPr>
          <p:nvPr/>
        </p:nvSpPr>
        <p:spPr bwMode="auto">
          <a:xfrm>
            <a:off x="456287" y="4750255"/>
            <a:ext cx="1007266" cy="336237"/>
          </a:xfrm>
          <a:prstGeom prst="rect">
            <a:avLst/>
          </a:prstGeom>
          <a:noFill/>
          <a:ln w="25400">
            <a:noFill/>
            <a:miter lim="800000"/>
            <a:headEnd/>
            <a:tailEnd/>
          </a:ln>
        </p:spPr>
        <p:txBody>
          <a:bodyPr wrap="none" lIns="90488" tIns="44450" rIns="90488" bIns="44450">
            <a:spAutoFit/>
          </a:bodyPr>
          <a:lstStyle/>
          <a:p>
            <a:pPr eaLnBrk="0" hangingPunct="0">
              <a:defRPr/>
            </a:pPr>
            <a:r>
              <a:rPr lang="zh-CN" altLang="en-US" sz="1600" dirty="0">
                <a:solidFill>
                  <a:srgbClr val="C00000"/>
                </a:solidFill>
                <a:latin typeface="+mn-lt"/>
                <a:ea typeface="微软雅黑" panose="020B0503020204020204" pitchFamily="34" charset="-122"/>
              </a:rPr>
              <a:t>数据传输</a:t>
            </a:r>
            <a:endParaRPr lang="en-US" altLang="zh-CN" sz="1600" dirty="0">
              <a:solidFill>
                <a:srgbClr val="C00000"/>
              </a:solidFill>
              <a:latin typeface="+mn-lt"/>
              <a:ea typeface="微软雅黑" panose="020B0503020204020204" pitchFamily="34" charset="-122"/>
            </a:endParaRPr>
          </a:p>
        </p:txBody>
      </p:sp>
      <p:sp>
        <p:nvSpPr>
          <p:cNvPr id="83" name="Line 36"/>
          <p:cNvSpPr>
            <a:spLocks noChangeShapeType="1"/>
          </p:cNvSpPr>
          <p:nvPr/>
        </p:nvSpPr>
        <p:spPr bwMode="auto">
          <a:xfrm flipV="1">
            <a:off x="3498011" y="3983408"/>
            <a:ext cx="322742" cy="184747"/>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84" name="Line 37"/>
          <p:cNvSpPr>
            <a:spLocks noChangeShapeType="1"/>
          </p:cNvSpPr>
          <p:nvPr/>
        </p:nvSpPr>
        <p:spPr bwMode="auto">
          <a:xfrm flipV="1">
            <a:off x="3491880" y="4123356"/>
            <a:ext cx="308520" cy="120639"/>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85" name="AutoShape 38"/>
          <p:cNvSpPr>
            <a:spLocks/>
          </p:cNvSpPr>
          <p:nvPr/>
        </p:nvSpPr>
        <p:spPr bwMode="auto">
          <a:xfrm>
            <a:off x="3834799" y="3963881"/>
            <a:ext cx="162820" cy="159475"/>
          </a:xfrm>
          <a:prstGeom prst="rightBrace">
            <a:avLst>
              <a:gd name="adj1" fmla="val 8333"/>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defRPr/>
            </a:pPr>
            <a:endParaRPr lang="zh-CN" altLang="zh-CN" sz="1400" b="1">
              <a:latin typeface="+mn-lt"/>
            </a:endParaRPr>
          </a:p>
        </p:txBody>
      </p:sp>
      <p:sp>
        <p:nvSpPr>
          <p:cNvPr id="86" name="Text Box 35"/>
          <p:cNvSpPr txBox="1">
            <a:spLocks noChangeArrowheads="1"/>
          </p:cNvSpPr>
          <p:nvPr/>
        </p:nvSpPr>
        <p:spPr bwMode="auto">
          <a:xfrm>
            <a:off x="3906807" y="3710885"/>
            <a:ext cx="1413850" cy="582211"/>
          </a:xfrm>
          <a:prstGeom prst="rect">
            <a:avLst/>
          </a:prstGeom>
          <a:noFill/>
          <a:ln w="12700">
            <a:noFill/>
            <a:miter lim="800000"/>
            <a:headEnd/>
            <a:tailEnd/>
          </a:ln>
        </p:spPr>
        <p:txBody>
          <a:bodyPr wrap="none" lIns="90488" tIns="44450" rIns="90488" bIns="44450">
            <a:spAutoFit/>
          </a:bodyPr>
          <a:lstStyle/>
          <a:p>
            <a:pPr eaLnBrk="0" hangingPunct="0">
              <a:defRPr/>
            </a:pPr>
            <a:r>
              <a:rPr lang="en-US" altLang="zh-CN" sz="1600" dirty="0">
                <a:solidFill>
                  <a:srgbClr val="0070C0"/>
                </a:solidFill>
                <a:latin typeface="+mn-lt"/>
                <a:ea typeface="微软雅黑" panose="020B0503020204020204" pitchFamily="34" charset="-122"/>
              </a:rPr>
              <a:t>VC</a:t>
            </a:r>
            <a:r>
              <a:rPr lang="zh-CN" altLang="en-US" sz="1600" dirty="0">
                <a:solidFill>
                  <a:srgbClr val="0070C0"/>
                </a:solidFill>
                <a:latin typeface="+mn-lt"/>
                <a:ea typeface="微软雅黑" panose="020B0503020204020204" pitchFamily="34" charset="-122"/>
              </a:rPr>
              <a:t>表查询处</a:t>
            </a:r>
            <a:endParaRPr lang="en-US" altLang="zh-CN" sz="1600" dirty="0">
              <a:solidFill>
                <a:srgbClr val="0070C0"/>
              </a:solidFill>
              <a:latin typeface="+mn-lt"/>
              <a:ea typeface="微软雅黑" panose="020B0503020204020204" pitchFamily="34" charset="-122"/>
            </a:endParaRPr>
          </a:p>
          <a:p>
            <a:pPr eaLnBrk="0" hangingPunct="0">
              <a:defRPr/>
            </a:pPr>
            <a:r>
              <a:rPr lang="zh-CN" altLang="en-US" sz="1600" dirty="0">
                <a:solidFill>
                  <a:srgbClr val="0070C0"/>
                </a:solidFill>
                <a:latin typeface="+mn-lt"/>
                <a:ea typeface="微软雅黑" panose="020B0503020204020204" pitchFamily="34" charset="-122"/>
              </a:rPr>
              <a:t>理、输出排队</a:t>
            </a:r>
            <a:endParaRPr lang="en-US" altLang="zh-CN" sz="1600" dirty="0">
              <a:solidFill>
                <a:srgbClr val="0070C0"/>
              </a:solidFill>
              <a:latin typeface="+mn-lt"/>
              <a:ea typeface="微软雅黑" panose="020B0503020204020204" pitchFamily="34" charset="-122"/>
            </a:endParaRPr>
          </a:p>
        </p:txBody>
      </p:sp>
      <p:sp>
        <p:nvSpPr>
          <p:cNvPr id="87" name="Rectangle 13"/>
          <p:cNvSpPr>
            <a:spLocks noChangeArrowheads="1"/>
          </p:cNvSpPr>
          <p:nvPr/>
        </p:nvSpPr>
        <p:spPr bwMode="auto">
          <a:xfrm>
            <a:off x="4713682" y="4312246"/>
            <a:ext cx="1670" cy="18220"/>
          </a:xfrm>
          <a:prstGeom prst="rect">
            <a:avLst/>
          </a:prstGeom>
          <a:blipFill dpi="0" rotWithShape="0">
            <a:blip r:embed="rId2" cstate="print"/>
            <a:srcRect/>
            <a:tile tx="0" ty="0" sx="100000" sy="100000" flip="none" algn="tl"/>
          </a:blipFill>
          <a:ln w="9525">
            <a:solidFill>
              <a:schemeClr val="tx1"/>
            </a:solidFill>
            <a:miter lim="800000"/>
            <a:headEnd/>
            <a:tailEnd/>
          </a:ln>
        </p:spPr>
        <p:txBody>
          <a:bodyPr/>
          <a:lstStyle/>
          <a:p>
            <a:pPr>
              <a:defRPr/>
            </a:pPr>
            <a:endParaRPr lang="zh-CN" altLang="en-US">
              <a:latin typeface="+mn-lt"/>
            </a:endParaRPr>
          </a:p>
        </p:txBody>
      </p:sp>
      <p:sp>
        <p:nvSpPr>
          <p:cNvPr id="88" name="Line 36"/>
          <p:cNvSpPr>
            <a:spLocks noChangeShapeType="1"/>
          </p:cNvSpPr>
          <p:nvPr/>
        </p:nvSpPr>
        <p:spPr bwMode="auto">
          <a:xfrm flipV="1">
            <a:off x="5341642" y="4421603"/>
            <a:ext cx="322742" cy="184747"/>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89" name="Line 37"/>
          <p:cNvSpPr>
            <a:spLocks noChangeShapeType="1"/>
          </p:cNvSpPr>
          <p:nvPr/>
        </p:nvSpPr>
        <p:spPr bwMode="auto">
          <a:xfrm flipV="1">
            <a:off x="5335511" y="4561551"/>
            <a:ext cx="308520" cy="120639"/>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90" name="AutoShape 38"/>
          <p:cNvSpPr>
            <a:spLocks/>
          </p:cNvSpPr>
          <p:nvPr/>
        </p:nvSpPr>
        <p:spPr bwMode="auto">
          <a:xfrm>
            <a:off x="5678430" y="4402076"/>
            <a:ext cx="162820" cy="159475"/>
          </a:xfrm>
          <a:prstGeom prst="rightBrace">
            <a:avLst>
              <a:gd name="adj1" fmla="val 8333"/>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defRPr/>
            </a:pPr>
            <a:endParaRPr lang="zh-CN" altLang="zh-CN" sz="1400" b="1">
              <a:latin typeface="+mn-lt"/>
            </a:endParaRPr>
          </a:p>
        </p:txBody>
      </p:sp>
      <p:sp>
        <p:nvSpPr>
          <p:cNvPr id="91" name="Text Box 35"/>
          <p:cNvSpPr txBox="1">
            <a:spLocks noChangeArrowheads="1"/>
          </p:cNvSpPr>
          <p:nvPr/>
        </p:nvSpPr>
        <p:spPr bwMode="auto">
          <a:xfrm>
            <a:off x="5750438" y="4149080"/>
            <a:ext cx="1413850" cy="582211"/>
          </a:xfrm>
          <a:prstGeom prst="rect">
            <a:avLst/>
          </a:prstGeom>
          <a:noFill/>
          <a:ln w="12700">
            <a:noFill/>
            <a:miter lim="800000"/>
            <a:headEnd/>
            <a:tailEnd/>
          </a:ln>
        </p:spPr>
        <p:txBody>
          <a:bodyPr wrap="none" lIns="90488" tIns="44450" rIns="90488" bIns="44450">
            <a:spAutoFit/>
          </a:bodyPr>
          <a:lstStyle>
            <a:defPPr>
              <a:defRPr lang="zh-CN"/>
            </a:defPPr>
            <a:lvl1pPr eaLnBrk="0" hangingPunct="0">
              <a:defRPr sz="1600">
                <a:solidFill>
                  <a:srgbClr val="0070C0"/>
                </a:solidFill>
                <a:latin typeface="+mn-lt"/>
                <a:ea typeface="微软雅黑" panose="020B0503020204020204" pitchFamily="34" charset="-122"/>
              </a:defRPr>
            </a:lvl1pPr>
          </a:lstStyle>
          <a:p>
            <a:r>
              <a:rPr lang="en-US" altLang="zh-CN" dirty="0"/>
              <a:t>VC</a:t>
            </a:r>
            <a:r>
              <a:rPr lang="zh-CN" altLang="en-US" dirty="0"/>
              <a:t>表查询处</a:t>
            </a:r>
            <a:endParaRPr lang="en-US" altLang="zh-CN" dirty="0"/>
          </a:p>
          <a:p>
            <a:r>
              <a:rPr lang="zh-CN" altLang="en-US" dirty="0"/>
              <a:t>理、输出排队</a:t>
            </a:r>
            <a:endParaRPr lang="en-US" altLang="zh-CN" dirty="0"/>
          </a:p>
        </p:txBody>
      </p:sp>
      <p:sp>
        <p:nvSpPr>
          <p:cNvPr id="92" name="Text Box 39"/>
          <p:cNvSpPr txBox="1">
            <a:spLocks noChangeArrowheads="1"/>
          </p:cNvSpPr>
          <p:nvPr/>
        </p:nvSpPr>
        <p:spPr bwMode="auto">
          <a:xfrm>
            <a:off x="35496" y="3494861"/>
            <a:ext cx="1342963" cy="582211"/>
          </a:xfrm>
          <a:prstGeom prst="rect">
            <a:avLst/>
          </a:prstGeom>
          <a:noFill/>
          <a:ln w="12700">
            <a:noFill/>
            <a:miter lim="800000"/>
            <a:headEnd/>
            <a:tailEnd/>
          </a:ln>
        </p:spPr>
        <p:txBody>
          <a:bodyPr wrap="square" lIns="90488" tIns="44450" rIns="90488" bIns="44450">
            <a:spAutoFit/>
          </a:bodyPr>
          <a:lstStyle>
            <a:defPPr>
              <a:defRPr lang="zh-CN"/>
            </a:defPPr>
            <a:lvl1pPr eaLnBrk="0" hangingPunct="0">
              <a:defRPr sz="1600">
                <a:solidFill>
                  <a:srgbClr val="0070C0"/>
                </a:solidFill>
                <a:latin typeface="+mn-lt"/>
                <a:ea typeface="微软雅黑" panose="020B0503020204020204" pitchFamily="34" charset="-122"/>
              </a:defRPr>
            </a:lvl1pPr>
          </a:lstStyle>
          <a:p>
            <a:r>
              <a:rPr lang="zh-CN" altLang="en-US" dirty="0"/>
              <a:t>将</a:t>
            </a:r>
            <a:r>
              <a:rPr lang="en-US" altLang="zh-CN" dirty="0"/>
              <a:t>VCI-B</a:t>
            </a:r>
            <a:r>
              <a:rPr lang="zh-CN" altLang="en-US" dirty="0"/>
              <a:t>写入</a:t>
            </a:r>
            <a:endParaRPr lang="en-US" altLang="zh-CN" dirty="0"/>
          </a:p>
          <a:p>
            <a:r>
              <a:rPr lang="zh-CN" altLang="en-US" dirty="0"/>
              <a:t>待发送分组</a:t>
            </a:r>
            <a:endParaRPr lang="en-US" altLang="zh-CN" dirty="0"/>
          </a:p>
        </p:txBody>
      </p:sp>
      <p:sp>
        <p:nvSpPr>
          <p:cNvPr id="93" name="Line 36"/>
          <p:cNvSpPr>
            <a:spLocks noChangeShapeType="1"/>
          </p:cNvSpPr>
          <p:nvPr/>
        </p:nvSpPr>
        <p:spPr bwMode="auto">
          <a:xfrm flipV="1">
            <a:off x="1194133" y="3703049"/>
            <a:ext cx="443135" cy="125332"/>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94" name="Line 36"/>
          <p:cNvSpPr>
            <a:spLocks noChangeShapeType="1"/>
          </p:cNvSpPr>
          <p:nvPr/>
        </p:nvSpPr>
        <p:spPr bwMode="auto">
          <a:xfrm flipV="1">
            <a:off x="1233611" y="2429871"/>
            <a:ext cx="389476" cy="92605"/>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95" name="Text Box 39"/>
          <p:cNvSpPr txBox="1">
            <a:spLocks noChangeArrowheads="1"/>
          </p:cNvSpPr>
          <p:nvPr/>
        </p:nvSpPr>
        <p:spPr bwMode="auto">
          <a:xfrm>
            <a:off x="35496" y="2276872"/>
            <a:ext cx="1342963" cy="582211"/>
          </a:xfrm>
          <a:prstGeom prst="rect">
            <a:avLst/>
          </a:prstGeom>
          <a:noFill/>
          <a:ln w="12700">
            <a:noFill/>
            <a:miter lim="800000"/>
            <a:headEnd/>
            <a:tailEnd/>
          </a:ln>
        </p:spPr>
        <p:txBody>
          <a:bodyPr wrap="square" lIns="90488" tIns="44450" rIns="90488" bIns="44450">
            <a:spAutoFit/>
          </a:bodyPr>
          <a:lstStyle/>
          <a:p>
            <a:pPr eaLnBrk="0" hangingPunct="0">
              <a:defRPr/>
            </a:pPr>
            <a:r>
              <a:rPr lang="en-US" altLang="zh-CN" sz="1600" dirty="0">
                <a:solidFill>
                  <a:srgbClr val="0070C0"/>
                </a:solidFill>
                <a:latin typeface="+mn-lt"/>
                <a:ea typeface="微软雅黑" panose="020B0503020204020204" pitchFamily="34" charset="-122"/>
              </a:rPr>
              <a:t>VC</a:t>
            </a:r>
            <a:r>
              <a:rPr lang="zh-CN" altLang="en-US" sz="1600" dirty="0">
                <a:solidFill>
                  <a:srgbClr val="0070C0"/>
                </a:solidFill>
                <a:latin typeface="+mn-lt"/>
                <a:ea typeface="微软雅黑" panose="020B0503020204020204" pitchFamily="34" charset="-122"/>
              </a:rPr>
              <a:t>设置消息中含</a:t>
            </a:r>
            <a:r>
              <a:rPr lang="en-US" altLang="zh-CN" sz="1600" dirty="0">
                <a:solidFill>
                  <a:srgbClr val="0070C0"/>
                </a:solidFill>
                <a:latin typeface="+mn-lt"/>
                <a:ea typeface="微软雅黑" panose="020B0503020204020204" pitchFamily="34" charset="-122"/>
              </a:rPr>
              <a:t>B</a:t>
            </a:r>
            <a:r>
              <a:rPr lang="zh-CN" altLang="en-US" sz="1600" dirty="0">
                <a:solidFill>
                  <a:srgbClr val="0070C0"/>
                </a:solidFill>
                <a:latin typeface="+mn-lt"/>
                <a:ea typeface="微软雅黑" panose="020B0503020204020204" pitchFamily="34" charset="-122"/>
              </a:rPr>
              <a:t>的地址</a:t>
            </a:r>
            <a:endParaRPr lang="en-US" altLang="zh-CN" sz="1600" dirty="0">
              <a:solidFill>
                <a:srgbClr val="0070C0"/>
              </a:solidFill>
              <a:latin typeface="+mn-lt"/>
              <a:ea typeface="微软雅黑" panose="020B0503020204020204" pitchFamily="34" charset="-122"/>
            </a:endParaRPr>
          </a:p>
        </p:txBody>
      </p:sp>
    </p:spTree>
    <p:extLst>
      <p:ext uri="{BB962C8B-B14F-4D97-AF65-F5344CB8AC3E}">
        <p14:creationId xmlns:p14="http://schemas.microsoft.com/office/powerpoint/2010/main" val="1123421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13</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ea typeface="黑体" pitchFamily="49" charset="-122"/>
              </a:rPr>
              <a:t>虚电路交换节点：存储转发</a:t>
            </a:r>
            <a:endParaRPr lang="en-US" altLang="zh-CN" dirty="0"/>
          </a:p>
        </p:txBody>
      </p:sp>
      <p:grpSp>
        <p:nvGrpSpPr>
          <p:cNvPr id="84" name="Group 3"/>
          <p:cNvGrpSpPr>
            <a:grpSpLocks/>
          </p:cNvGrpSpPr>
          <p:nvPr/>
        </p:nvGrpSpPr>
        <p:grpSpPr bwMode="auto">
          <a:xfrm>
            <a:off x="1692275" y="2349500"/>
            <a:ext cx="5791200" cy="3200400"/>
            <a:chOff x="1104" y="1480"/>
            <a:chExt cx="3648" cy="2016"/>
          </a:xfrm>
        </p:grpSpPr>
        <p:grpSp>
          <p:nvGrpSpPr>
            <p:cNvPr id="85" name="Group 4"/>
            <p:cNvGrpSpPr>
              <a:grpSpLocks/>
            </p:cNvGrpSpPr>
            <p:nvPr/>
          </p:nvGrpSpPr>
          <p:grpSpPr bwMode="auto">
            <a:xfrm>
              <a:off x="3504" y="3064"/>
              <a:ext cx="1104" cy="192"/>
              <a:chOff x="1056" y="1872"/>
              <a:chExt cx="1104" cy="192"/>
            </a:xfrm>
          </p:grpSpPr>
          <p:sp>
            <p:nvSpPr>
              <p:cNvPr id="135" name="Oval 5"/>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36" name="Rectangle 6"/>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37" name="Oval 7"/>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grpSp>
          <p:nvGrpSpPr>
            <p:cNvPr id="86" name="Group 8"/>
            <p:cNvGrpSpPr>
              <a:grpSpLocks/>
            </p:cNvGrpSpPr>
            <p:nvPr/>
          </p:nvGrpSpPr>
          <p:grpSpPr bwMode="auto">
            <a:xfrm>
              <a:off x="3504" y="2488"/>
              <a:ext cx="1104" cy="192"/>
              <a:chOff x="1056" y="1872"/>
              <a:chExt cx="1104" cy="192"/>
            </a:xfrm>
          </p:grpSpPr>
          <p:sp>
            <p:nvSpPr>
              <p:cNvPr id="132" name="Oval 9"/>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33" name="Rectangle 1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34" name="Oval 11"/>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grpSp>
          <p:nvGrpSpPr>
            <p:cNvPr id="87" name="Group 12"/>
            <p:cNvGrpSpPr>
              <a:grpSpLocks/>
            </p:cNvGrpSpPr>
            <p:nvPr/>
          </p:nvGrpSpPr>
          <p:grpSpPr bwMode="auto">
            <a:xfrm>
              <a:off x="3504" y="1864"/>
              <a:ext cx="1104" cy="192"/>
              <a:chOff x="1056" y="1872"/>
              <a:chExt cx="1104" cy="192"/>
            </a:xfrm>
          </p:grpSpPr>
          <p:sp>
            <p:nvSpPr>
              <p:cNvPr id="129" name="Oval 1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30" name="Rectangle 1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31" name="Oval 15"/>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sp>
          <p:nvSpPr>
            <p:cNvPr id="88" name="Rectangle 16"/>
            <p:cNvSpPr>
              <a:spLocks noChangeArrowheads="1"/>
            </p:cNvSpPr>
            <p:nvPr/>
          </p:nvSpPr>
          <p:spPr bwMode="auto">
            <a:xfrm>
              <a:off x="2258" y="1815"/>
              <a:ext cx="1342" cy="1681"/>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488" tIns="44450" rIns="90488" bIns="44450" anchor="ctr">
              <a:flatTx/>
            </a:bodyPr>
            <a:lstStyle/>
            <a:p>
              <a:pPr algn="ctr" eaLnBrk="0" hangingPunct="0"/>
              <a:endParaRPr lang="zh-CN" altLang="zh-CN" sz="1600">
                <a:latin typeface="Arial" pitchFamily="34" charset="0"/>
              </a:endParaRPr>
            </a:p>
          </p:txBody>
        </p:sp>
        <p:grpSp>
          <p:nvGrpSpPr>
            <p:cNvPr id="89" name="Group 17"/>
            <p:cNvGrpSpPr>
              <a:grpSpLocks/>
            </p:cNvGrpSpPr>
            <p:nvPr/>
          </p:nvGrpSpPr>
          <p:grpSpPr bwMode="auto">
            <a:xfrm>
              <a:off x="1152" y="1864"/>
              <a:ext cx="1104" cy="192"/>
              <a:chOff x="1056" y="1872"/>
              <a:chExt cx="1104" cy="192"/>
            </a:xfrm>
          </p:grpSpPr>
          <p:sp>
            <p:nvSpPr>
              <p:cNvPr id="126" name="Oval 1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27" name="Rectangle 1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28" name="Oval 20"/>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grpSp>
          <p:nvGrpSpPr>
            <p:cNvPr id="90" name="Group 21"/>
            <p:cNvGrpSpPr>
              <a:grpSpLocks/>
            </p:cNvGrpSpPr>
            <p:nvPr/>
          </p:nvGrpSpPr>
          <p:grpSpPr bwMode="auto">
            <a:xfrm>
              <a:off x="1152" y="2488"/>
              <a:ext cx="1104" cy="192"/>
              <a:chOff x="1056" y="1872"/>
              <a:chExt cx="1104" cy="192"/>
            </a:xfrm>
          </p:grpSpPr>
          <p:sp>
            <p:nvSpPr>
              <p:cNvPr id="123" name="Oval 22"/>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solidFill>
                  <a:srgbClr val="000000"/>
                </a:solidFill>
                <a:round/>
                <a:headEnd/>
                <a:tailEnd/>
              </a:ln>
              <a:effectLst/>
            </p:spPr>
            <p:txBody>
              <a:bodyPr wrap="none" lIns="90488" tIns="44450" rIns="90488" bIns="44450" anchor="ctr"/>
              <a:lstStyle/>
              <a:p>
                <a:pPr>
                  <a:defRPr/>
                </a:pPr>
                <a:endParaRPr lang="zh-CN" altLang="en-US"/>
              </a:p>
            </p:txBody>
          </p:sp>
          <p:sp>
            <p:nvSpPr>
              <p:cNvPr id="124" name="Rectangle 23"/>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solidFill>
                  <a:srgbClr val="000000"/>
                </a:solidFill>
                <a:miter lim="800000"/>
                <a:headEnd/>
                <a:tailEnd/>
              </a:ln>
            </p:spPr>
            <p:txBody>
              <a:bodyPr wrap="none" lIns="90488" tIns="44450" rIns="90488" bIns="44450" anchor="ctr"/>
              <a:lstStyle/>
              <a:p>
                <a:endParaRPr lang="zh-CN" altLang="en-US"/>
              </a:p>
            </p:txBody>
          </p:sp>
          <p:sp>
            <p:nvSpPr>
              <p:cNvPr id="125" name="Oval 24"/>
              <p:cNvSpPr>
                <a:spLocks noChangeArrowheads="1"/>
              </p:cNvSpPr>
              <p:nvPr/>
            </p:nvSpPr>
            <p:spPr bwMode="auto">
              <a:xfrm>
                <a:off x="1056" y="1872"/>
                <a:ext cx="96" cy="192"/>
              </a:xfrm>
              <a:prstGeom prst="ellipse">
                <a:avLst/>
              </a:prstGeom>
              <a:solidFill>
                <a:srgbClr val="C0C0C0"/>
              </a:solidFill>
              <a:ln w="12700">
                <a:solidFill>
                  <a:srgbClr val="000000"/>
                </a:solidFill>
                <a:round/>
                <a:headEnd/>
                <a:tailEnd/>
              </a:ln>
            </p:spPr>
            <p:txBody>
              <a:bodyPr wrap="none" lIns="90488" tIns="44450" rIns="90488" bIns="44450" anchor="ctr"/>
              <a:lstStyle/>
              <a:p>
                <a:endParaRPr lang="zh-CN" altLang="en-US"/>
              </a:p>
            </p:txBody>
          </p:sp>
        </p:grpSp>
        <p:grpSp>
          <p:nvGrpSpPr>
            <p:cNvPr id="91" name="Group 25"/>
            <p:cNvGrpSpPr>
              <a:grpSpLocks/>
            </p:cNvGrpSpPr>
            <p:nvPr/>
          </p:nvGrpSpPr>
          <p:grpSpPr bwMode="auto">
            <a:xfrm>
              <a:off x="1152" y="3064"/>
              <a:ext cx="1104" cy="192"/>
              <a:chOff x="1056" y="1872"/>
              <a:chExt cx="1104" cy="192"/>
            </a:xfrm>
          </p:grpSpPr>
          <p:sp>
            <p:nvSpPr>
              <p:cNvPr id="120" name="Oval 26"/>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21" name="Rectangle 2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22" name="Oval 28"/>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sp>
          <p:nvSpPr>
            <p:cNvPr id="92" name="Rectangle 29"/>
            <p:cNvSpPr>
              <a:spLocks noChangeArrowheads="1"/>
            </p:cNvSpPr>
            <p:nvPr/>
          </p:nvSpPr>
          <p:spPr bwMode="auto">
            <a:xfrm>
              <a:off x="1364" y="1499"/>
              <a:ext cx="576" cy="173"/>
            </a:xfrm>
            <a:prstGeom prst="rect">
              <a:avLst/>
            </a:prstGeom>
            <a:noFill/>
            <a:ln w="9525">
              <a:noFill/>
              <a:miter lim="800000"/>
              <a:headEnd/>
              <a:tailEnd/>
            </a:ln>
          </p:spPr>
          <p:txBody>
            <a:bodyPr wrap="none" lIns="0" tIns="0" rIns="0" bIns="0">
              <a:spAutoFit/>
            </a:bodyPr>
            <a:lstStyle/>
            <a:p>
              <a:pPr algn="ctr" eaLnBrk="0" hangingPunct="0"/>
              <a:r>
                <a:rPr lang="zh-CN" altLang="en-US" dirty="0">
                  <a:solidFill>
                    <a:srgbClr val="000000"/>
                  </a:solidFill>
                  <a:latin typeface="微软雅黑" panose="020B0503020204020204" pitchFamily="34" charset="-122"/>
                  <a:ea typeface="微软雅黑" panose="020B0503020204020204" pitchFamily="34" charset="-122"/>
                </a:rPr>
                <a:t>输入链路</a:t>
              </a:r>
              <a:endParaRPr lang="zh-CN" altLang="en-US" dirty="0">
                <a:latin typeface="微软雅黑" panose="020B0503020204020204" pitchFamily="34" charset="-122"/>
                <a:ea typeface="微软雅黑" panose="020B0503020204020204" pitchFamily="34" charset="-122"/>
              </a:endParaRPr>
            </a:p>
          </p:txBody>
        </p:sp>
        <p:sp>
          <p:nvSpPr>
            <p:cNvPr id="93" name="Rectangle 30"/>
            <p:cNvSpPr>
              <a:spLocks noChangeArrowheads="1"/>
            </p:cNvSpPr>
            <p:nvPr/>
          </p:nvSpPr>
          <p:spPr bwMode="auto">
            <a:xfrm>
              <a:off x="3724" y="1499"/>
              <a:ext cx="576" cy="173"/>
            </a:xfrm>
            <a:prstGeom prst="rect">
              <a:avLst/>
            </a:prstGeom>
            <a:noFill/>
            <a:ln w="9525">
              <a:noFill/>
              <a:miter lim="800000"/>
              <a:headEnd/>
              <a:tailEnd/>
            </a:ln>
          </p:spPr>
          <p:txBody>
            <a:bodyPr wrap="none" lIns="0" tIns="0" rIns="0" bIns="0">
              <a:spAutoFit/>
            </a:bodyPr>
            <a:lstStyle/>
            <a:p>
              <a:pPr algn="ctr" eaLnBrk="0" hangingPunct="0"/>
              <a:r>
                <a:rPr lang="zh-CN" altLang="en-US" dirty="0">
                  <a:solidFill>
                    <a:srgbClr val="000000"/>
                  </a:solidFill>
                  <a:latin typeface="微软雅黑" panose="020B0503020204020204" pitchFamily="34" charset="-122"/>
                  <a:ea typeface="微软雅黑" panose="020B0503020204020204" pitchFamily="34" charset="-122"/>
                </a:rPr>
                <a:t>输出链路</a:t>
              </a:r>
              <a:endParaRPr lang="zh-CN" altLang="en-US" dirty="0">
                <a:latin typeface="微软雅黑" panose="020B0503020204020204" pitchFamily="34" charset="-122"/>
                <a:ea typeface="微软雅黑" panose="020B0503020204020204" pitchFamily="34" charset="-122"/>
              </a:endParaRPr>
            </a:p>
          </p:txBody>
        </p:sp>
        <p:sp>
          <p:nvSpPr>
            <p:cNvPr id="94" name="Line 31"/>
            <p:cNvSpPr>
              <a:spLocks noChangeShapeType="1"/>
            </p:cNvSpPr>
            <p:nvPr/>
          </p:nvSpPr>
          <p:spPr bwMode="auto">
            <a:xfrm flipV="1">
              <a:off x="1104" y="3200"/>
              <a:ext cx="3648" cy="8"/>
            </a:xfrm>
            <a:prstGeom prst="line">
              <a:avLst/>
            </a:prstGeom>
            <a:noFill/>
            <a:ln w="12700">
              <a:solidFill>
                <a:srgbClr val="FF0000"/>
              </a:solidFill>
              <a:prstDash val="dash"/>
              <a:round/>
              <a:headEnd/>
              <a:tailEnd type="triangle" w="med" len="med"/>
            </a:ln>
          </p:spPr>
          <p:txBody>
            <a:bodyPr lIns="90488" tIns="44450" rIns="90488" bIns="44450"/>
            <a:lstStyle/>
            <a:p>
              <a:endParaRPr lang="zh-CN" altLang="en-US"/>
            </a:p>
          </p:txBody>
        </p:sp>
        <p:sp>
          <p:nvSpPr>
            <p:cNvPr id="95" name="Freeform 32"/>
            <p:cNvSpPr>
              <a:spLocks/>
            </p:cNvSpPr>
            <p:nvPr/>
          </p:nvSpPr>
          <p:spPr bwMode="auto">
            <a:xfrm flipV="1">
              <a:off x="1104" y="1960"/>
              <a:ext cx="3648" cy="1152"/>
            </a:xfrm>
            <a:custGeom>
              <a:avLst/>
              <a:gdLst>
                <a:gd name="T0" fmla="*/ 0 w 3648"/>
                <a:gd name="T1" fmla="*/ 0 h 528"/>
                <a:gd name="T2" fmla="*/ 1296 w 3648"/>
                <a:gd name="T3" fmla="*/ 0 h 528"/>
                <a:gd name="T4" fmla="*/ 2400 w 3648"/>
                <a:gd name="T5" fmla="*/ 26101 h 528"/>
                <a:gd name="T6" fmla="*/ 3648 w 3648"/>
                <a:gd name="T7" fmla="*/ 26101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2700" cap="flat" cmpd="sng">
              <a:solidFill>
                <a:srgbClr val="00CC66"/>
              </a:solidFill>
              <a:prstDash val="dash"/>
              <a:round/>
              <a:headEnd type="none" w="med" len="med"/>
              <a:tailEnd type="triangle" w="med" len="med"/>
            </a:ln>
          </p:spPr>
          <p:txBody>
            <a:bodyPr lIns="90488" tIns="44450" rIns="90488" bIns="44450"/>
            <a:lstStyle/>
            <a:p>
              <a:endParaRPr lang="zh-CN" altLang="en-US"/>
            </a:p>
          </p:txBody>
        </p:sp>
        <p:sp>
          <p:nvSpPr>
            <p:cNvPr id="96" name="Freeform 33"/>
            <p:cNvSpPr>
              <a:spLocks/>
            </p:cNvSpPr>
            <p:nvPr/>
          </p:nvSpPr>
          <p:spPr bwMode="auto">
            <a:xfrm>
              <a:off x="1104" y="1960"/>
              <a:ext cx="3648" cy="624"/>
            </a:xfrm>
            <a:custGeom>
              <a:avLst/>
              <a:gdLst>
                <a:gd name="T0" fmla="*/ 0 w 3600"/>
                <a:gd name="T1" fmla="*/ 0 h 576"/>
                <a:gd name="T2" fmla="*/ 1334 w 3600"/>
                <a:gd name="T3" fmla="*/ 0 h 576"/>
                <a:gd name="T4" fmla="*/ 2564 w 3600"/>
                <a:gd name="T5" fmla="*/ 859 h 576"/>
                <a:gd name="T6" fmla="*/ 3847 w 3600"/>
                <a:gd name="T7" fmla="*/ 859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2700" cap="flat" cmpd="sng">
              <a:solidFill>
                <a:srgbClr val="0000FF"/>
              </a:solidFill>
              <a:prstDash val="dash"/>
              <a:round/>
              <a:headEnd type="none" w="med" len="med"/>
              <a:tailEnd type="triangle" w="med" len="med"/>
            </a:ln>
          </p:spPr>
          <p:txBody>
            <a:bodyPr lIns="90488" tIns="44450" rIns="90488" bIns="44450"/>
            <a:lstStyle/>
            <a:p>
              <a:endParaRPr lang="zh-CN" altLang="en-US"/>
            </a:p>
          </p:txBody>
        </p:sp>
        <p:sp>
          <p:nvSpPr>
            <p:cNvPr id="97" name="Freeform 34"/>
            <p:cNvSpPr>
              <a:spLocks/>
            </p:cNvSpPr>
            <p:nvPr/>
          </p:nvSpPr>
          <p:spPr bwMode="auto">
            <a:xfrm>
              <a:off x="1104" y="2584"/>
              <a:ext cx="3648" cy="528"/>
            </a:xfrm>
            <a:custGeom>
              <a:avLst/>
              <a:gdLst>
                <a:gd name="T0" fmla="*/ 0 w 3648"/>
                <a:gd name="T1" fmla="*/ 0 h 528"/>
                <a:gd name="T2" fmla="*/ 1248 w 3648"/>
                <a:gd name="T3" fmla="*/ 0 h 528"/>
                <a:gd name="T4" fmla="*/ 2448 w 3648"/>
                <a:gd name="T5" fmla="*/ 528 h 528"/>
                <a:gd name="T6" fmla="*/ 3648 w 3648"/>
                <a:gd name="T7" fmla="*/ 528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2700" cap="flat" cmpd="sng">
              <a:solidFill>
                <a:srgbClr val="000000"/>
              </a:solidFill>
              <a:prstDash val="dash"/>
              <a:round/>
              <a:headEnd type="none" w="med" len="med"/>
              <a:tailEnd type="triangle" w="med" len="med"/>
            </a:ln>
          </p:spPr>
          <p:txBody>
            <a:bodyPr lIns="90488" tIns="44450" rIns="90488" bIns="44450"/>
            <a:lstStyle/>
            <a:p>
              <a:endParaRPr lang="zh-CN" altLang="en-US"/>
            </a:p>
          </p:txBody>
        </p:sp>
        <p:sp>
          <p:nvSpPr>
            <p:cNvPr id="98" name="Rectangle 35"/>
            <p:cNvSpPr>
              <a:spLocks noChangeArrowheads="1"/>
            </p:cNvSpPr>
            <p:nvPr/>
          </p:nvSpPr>
          <p:spPr bwMode="auto">
            <a:xfrm>
              <a:off x="2476" y="1480"/>
              <a:ext cx="576" cy="173"/>
            </a:xfrm>
            <a:prstGeom prst="rect">
              <a:avLst/>
            </a:prstGeom>
            <a:noFill/>
            <a:ln w="9525">
              <a:noFill/>
              <a:miter lim="800000"/>
              <a:headEnd/>
              <a:tailEnd/>
            </a:ln>
          </p:spPr>
          <p:txBody>
            <a:bodyPr wrap="none" lIns="0" tIns="0" rIns="0" bIns="0">
              <a:spAutoFit/>
            </a:bodyPr>
            <a:lstStyle/>
            <a:p>
              <a:pPr algn="ctr" eaLnBrk="0" hangingPunct="0"/>
              <a:r>
                <a:rPr lang="zh-CN" altLang="en-US" dirty="0">
                  <a:solidFill>
                    <a:srgbClr val="000000"/>
                  </a:solidFill>
                  <a:latin typeface="微软雅黑" panose="020B0503020204020204" pitchFamily="34" charset="-122"/>
                  <a:ea typeface="微软雅黑" panose="020B0503020204020204" pitchFamily="34" charset="-122"/>
                </a:rPr>
                <a:t>交换节点</a:t>
              </a:r>
              <a:endParaRPr lang="zh-CN" altLang="en-US" dirty="0">
                <a:latin typeface="微软雅黑" panose="020B0503020204020204" pitchFamily="34" charset="-122"/>
                <a:ea typeface="微软雅黑" panose="020B0503020204020204" pitchFamily="34" charset="-122"/>
              </a:endParaRPr>
            </a:p>
          </p:txBody>
        </p:sp>
        <p:sp>
          <p:nvSpPr>
            <p:cNvPr id="99" name="Rectangle 36"/>
            <p:cNvSpPr>
              <a:spLocks noChangeArrowheads="1"/>
            </p:cNvSpPr>
            <p:nvPr/>
          </p:nvSpPr>
          <p:spPr bwMode="auto">
            <a:xfrm>
              <a:off x="1296" y="1912"/>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00" name="Rectangle 37"/>
            <p:cNvSpPr>
              <a:spLocks noChangeArrowheads="1"/>
            </p:cNvSpPr>
            <p:nvPr/>
          </p:nvSpPr>
          <p:spPr bwMode="auto">
            <a:xfrm>
              <a:off x="2592" y="2008"/>
              <a:ext cx="720" cy="1296"/>
            </a:xfrm>
            <a:prstGeom prst="rect">
              <a:avLst/>
            </a:prstGeom>
            <a:solidFill>
              <a:schemeClr val="bg1"/>
            </a:solidFill>
            <a:ln w="12700">
              <a:noFill/>
              <a:miter lim="800000"/>
              <a:headEnd/>
              <a:tailEnd/>
            </a:ln>
            <a:effectLst>
              <a:prstShdw prst="shdw18" dist="17961" dir="13500000">
                <a:schemeClr val="bg1">
                  <a:gamma/>
                  <a:shade val="60000"/>
                  <a:invGamma/>
                </a:schemeClr>
              </a:prstShdw>
            </a:effectLst>
          </p:spPr>
          <p:txBody>
            <a:bodyPr wrap="none" lIns="90488" tIns="44450" rIns="90488" bIns="44450" anchor="ctr"/>
            <a:lstStyle/>
            <a:p>
              <a:pPr algn="ctr" eaLnBrk="0" hangingPunct="0">
                <a:defRPr/>
              </a:pPr>
              <a:endParaRPr lang="zh-CN" altLang="zh-CN" sz="1600">
                <a:latin typeface="Arial" pitchFamily="34" charset="0"/>
              </a:endParaRPr>
            </a:p>
          </p:txBody>
        </p:sp>
        <p:sp>
          <p:nvSpPr>
            <p:cNvPr id="101" name="Rectangle 38"/>
            <p:cNvSpPr>
              <a:spLocks noChangeArrowheads="1"/>
            </p:cNvSpPr>
            <p:nvPr/>
          </p:nvSpPr>
          <p:spPr bwMode="auto">
            <a:xfrm>
              <a:off x="1824" y="1912"/>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02" name="Rectangle 39"/>
            <p:cNvSpPr>
              <a:spLocks noChangeArrowheads="1"/>
            </p:cNvSpPr>
            <p:nvPr/>
          </p:nvSpPr>
          <p:spPr bwMode="auto">
            <a:xfrm>
              <a:off x="2688" y="2056"/>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03" name="Rectangle 40"/>
            <p:cNvSpPr>
              <a:spLocks noChangeArrowheads="1"/>
            </p:cNvSpPr>
            <p:nvPr/>
          </p:nvSpPr>
          <p:spPr bwMode="auto">
            <a:xfrm>
              <a:off x="2688" y="2248"/>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04" name="Rectangle 41"/>
            <p:cNvSpPr>
              <a:spLocks noChangeArrowheads="1"/>
            </p:cNvSpPr>
            <p:nvPr/>
          </p:nvSpPr>
          <p:spPr bwMode="auto">
            <a:xfrm>
              <a:off x="3408" y="2536"/>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05" name="Rectangle 42"/>
            <p:cNvSpPr>
              <a:spLocks noChangeArrowheads="1"/>
            </p:cNvSpPr>
            <p:nvPr/>
          </p:nvSpPr>
          <p:spPr bwMode="auto">
            <a:xfrm>
              <a:off x="3984" y="2536"/>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06" name="Rectangle 43"/>
            <p:cNvSpPr>
              <a:spLocks noChangeArrowheads="1"/>
            </p:cNvSpPr>
            <p:nvPr/>
          </p:nvSpPr>
          <p:spPr bwMode="auto">
            <a:xfrm>
              <a:off x="1536" y="2536"/>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107" name="Rectangle 44"/>
            <p:cNvSpPr>
              <a:spLocks noChangeArrowheads="1"/>
            </p:cNvSpPr>
            <p:nvPr/>
          </p:nvSpPr>
          <p:spPr bwMode="auto">
            <a:xfrm>
              <a:off x="2688" y="2488"/>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108" name="Rectangle 45"/>
            <p:cNvSpPr>
              <a:spLocks noChangeArrowheads="1"/>
            </p:cNvSpPr>
            <p:nvPr/>
          </p:nvSpPr>
          <p:spPr bwMode="auto">
            <a:xfrm>
              <a:off x="3552" y="3064"/>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109" name="Rectangle 46"/>
            <p:cNvSpPr>
              <a:spLocks noChangeArrowheads="1"/>
            </p:cNvSpPr>
            <p:nvPr/>
          </p:nvSpPr>
          <p:spPr bwMode="auto">
            <a:xfrm>
              <a:off x="4320" y="3064"/>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110" name="Rectangle 47"/>
            <p:cNvSpPr>
              <a:spLocks noChangeArrowheads="1"/>
            </p:cNvSpPr>
            <p:nvPr/>
          </p:nvSpPr>
          <p:spPr bwMode="auto">
            <a:xfrm>
              <a:off x="1296" y="3064"/>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111" name="Rectangle 48"/>
            <p:cNvSpPr>
              <a:spLocks noChangeArrowheads="1"/>
            </p:cNvSpPr>
            <p:nvPr/>
          </p:nvSpPr>
          <p:spPr bwMode="auto">
            <a:xfrm>
              <a:off x="1968" y="3064"/>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112" name="Rectangle 49"/>
            <p:cNvSpPr>
              <a:spLocks noChangeArrowheads="1"/>
            </p:cNvSpPr>
            <p:nvPr/>
          </p:nvSpPr>
          <p:spPr bwMode="auto">
            <a:xfrm>
              <a:off x="2688" y="2680"/>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113" name="Rectangle 50"/>
            <p:cNvSpPr>
              <a:spLocks noChangeArrowheads="1"/>
            </p:cNvSpPr>
            <p:nvPr/>
          </p:nvSpPr>
          <p:spPr bwMode="auto">
            <a:xfrm>
              <a:off x="3408" y="1912"/>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114" name="Rectangle 51"/>
            <p:cNvSpPr>
              <a:spLocks noChangeArrowheads="1"/>
            </p:cNvSpPr>
            <p:nvPr/>
          </p:nvSpPr>
          <p:spPr bwMode="auto">
            <a:xfrm>
              <a:off x="4272" y="1912"/>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115" name="Rectangle 52"/>
            <p:cNvSpPr>
              <a:spLocks noChangeArrowheads="1"/>
            </p:cNvSpPr>
            <p:nvPr/>
          </p:nvSpPr>
          <p:spPr bwMode="auto">
            <a:xfrm>
              <a:off x="1584" y="3160"/>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16" name="Rectangle 53"/>
            <p:cNvSpPr>
              <a:spLocks noChangeArrowheads="1"/>
            </p:cNvSpPr>
            <p:nvPr/>
          </p:nvSpPr>
          <p:spPr bwMode="auto">
            <a:xfrm>
              <a:off x="2688" y="3160"/>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17" name="Rectangle 54"/>
            <p:cNvSpPr>
              <a:spLocks noChangeArrowheads="1"/>
            </p:cNvSpPr>
            <p:nvPr/>
          </p:nvSpPr>
          <p:spPr bwMode="auto">
            <a:xfrm>
              <a:off x="2688" y="2968"/>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18" name="Rectangle 55"/>
            <p:cNvSpPr>
              <a:spLocks noChangeArrowheads="1"/>
            </p:cNvSpPr>
            <p:nvPr/>
          </p:nvSpPr>
          <p:spPr bwMode="auto">
            <a:xfrm>
              <a:off x="3984" y="3160"/>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19" name="Text Box 56"/>
            <p:cNvSpPr txBox="1">
              <a:spLocks noChangeArrowheads="1"/>
            </p:cNvSpPr>
            <p:nvPr/>
          </p:nvSpPr>
          <p:spPr bwMode="auto">
            <a:xfrm>
              <a:off x="2644" y="1809"/>
              <a:ext cx="374" cy="212"/>
            </a:xfrm>
            <a:prstGeom prst="rect">
              <a:avLst/>
            </a:prstGeom>
            <a:noFill/>
            <a:ln w="12700">
              <a:noFill/>
              <a:miter lim="800000"/>
              <a:headEnd/>
              <a:tailEnd/>
            </a:ln>
          </p:spPr>
          <p:txBody>
            <a:bodyPr wrap="none" lIns="90488" tIns="44450" rIns="90488" bIns="44450">
              <a:spAutoFit/>
            </a:bodyPr>
            <a:lstStyle/>
            <a:p>
              <a:pPr algn="ctr" eaLnBrk="0" hangingPunct="0"/>
              <a:r>
                <a:rPr lang="zh-CN" altLang="en-US" sz="1600" dirty="0" smtClean="0">
                  <a:latin typeface="微软雅黑" panose="020B0503020204020204" pitchFamily="34" charset="-122"/>
                  <a:ea typeface="微软雅黑" panose="020B0503020204020204" pitchFamily="34" charset="-122"/>
                </a:rPr>
                <a:t>缓存</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77012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虚电路表</a:t>
            </a:r>
          </a:p>
        </p:txBody>
      </p:sp>
      <p:sp>
        <p:nvSpPr>
          <p:cNvPr id="14339" name="内容占位符 2"/>
          <p:cNvSpPr>
            <a:spLocks noGrp="1"/>
          </p:cNvSpPr>
          <p:nvPr>
            <p:ph idx="1"/>
          </p:nvPr>
        </p:nvSpPr>
        <p:spPr>
          <a:xfrm>
            <a:off x="457200" y="1124745"/>
            <a:ext cx="8229600" cy="5328444"/>
          </a:xfrm>
        </p:spPr>
        <p:txBody>
          <a:bodyPr/>
          <a:lstStyle/>
          <a:p>
            <a:pPr eaLnBrk="1" hangingPunct="1"/>
            <a:r>
              <a:rPr lang="zh-CN" altLang="en-US" dirty="0">
                <a:ea typeface="微软雅黑 Light" panose="020B0502040204020203" pitchFamily="34" charset="-122"/>
              </a:rPr>
              <a:t>每条记录</a:t>
            </a:r>
            <a:r>
              <a:rPr lang="en-US" altLang="zh-CN" dirty="0">
                <a:ea typeface="微软雅黑 Light" panose="020B0502040204020203" pitchFamily="34" charset="-122"/>
              </a:rPr>
              <a:t>(</a:t>
            </a:r>
            <a:r>
              <a:rPr lang="zh-CN" altLang="en-US" dirty="0">
                <a:ea typeface="微软雅黑 Light" panose="020B0502040204020203" pitchFamily="34" charset="-122"/>
              </a:rPr>
              <a:t>条目</a:t>
            </a:r>
            <a:r>
              <a:rPr lang="en-US" altLang="zh-CN" dirty="0">
                <a:ea typeface="微软雅黑 Light" panose="020B0502040204020203" pitchFamily="34" charset="-122"/>
              </a:rPr>
              <a:t>)</a:t>
            </a:r>
            <a:r>
              <a:rPr lang="zh-CN" altLang="en-US" dirty="0">
                <a:ea typeface="微软雅黑 Light" panose="020B0502040204020203" pitchFamily="34" charset="-122"/>
              </a:rPr>
              <a:t>包括至少四个字段</a:t>
            </a:r>
            <a:endParaRPr lang="en-US" altLang="zh-CN" dirty="0">
              <a:ea typeface="微软雅黑 Light" panose="020B0502040204020203" pitchFamily="34" charset="-122"/>
            </a:endParaRPr>
          </a:p>
          <a:p>
            <a:pPr lvl="1" eaLnBrk="1" hangingPunct="1"/>
            <a:r>
              <a:rPr lang="zh-CN" altLang="en-US" dirty="0">
                <a:solidFill>
                  <a:srgbClr val="0070C0"/>
                </a:solidFill>
                <a:ea typeface="微软雅黑 Light" panose="020B0502040204020203" pitchFamily="34" charset="-122"/>
              </a:rPr>
              <a:t>输入端口</a:t>
            </a:r>
            <a:endParaRPr lang="en-US" altLang="zh-CN" dirty="0">
              <a:solidFill>
                <a:srgbClr val="0070C0"/>
              </a:solidFill>
              <a:ea typeface="微软雅黑 Light" panose="020B0502040204020203" pitchFamily="34" charset="-122"/>
            </a:endParaRPr>
          </a:p>
          <a:p>
            <a:pPr lvl="1" eaLnBrk="1" hangingPunct="1"/>
            <a:r>
              <a:rPr lang="zh-CN" altLang="en-US" dirty="0">
                <a:solidFill>
                  <a:srgbClr val="0070C0"/>
                </a:solidFill>
                <a:ea typeface="微软雅黑 Light" panose="020B0502040204020203" pitchFamily="34" charset="-122"/>
              </a:rPr>
              <a:t>输入虚电路号</a:t>
            </a:r>
            <a:r>
              <a:rPr lang="en-US" altLang="zh-CN" dirty="0">
                <a:solidFill>
                  <a:srgbClr val="0070C0"/>
                </a:solidFill>
                <a:ea typeface="微软雅黑 Light" panose="020B0502040204020203" pitchFamily="34" charset="-122"/>
              </a:rPr>
              <a:t>(VCI)</a:t>
            </a:r>
          </a:p>
          <a:p>
            <a:pPr lvl="1" eaLnBrk="1" hangingPunct="1"/>
            <a:r>
              <a:rPr lang="zh-CN" altLang="en-US" dirty="0">
                <a:solidFill>
                  <a:srgbClr val="0070C0"/>
                </a:solidFill>
                <a:ea typeface="微软雅黑 Light" panose="020B0502040204020203" pitchFamily="34" charset="-122"/>
              </a:rPr>
              <a:t>输出端口</a:t>
            </a:r>
            <a:endParaRPr lang="en-US" altLang="zh-CN" dirty="0">
              <a:solidFill>
                <a:srgbClr val="0070C0"/>
              </a:solidFill>
              <a:ea typeface="微软雅黑 Light" panose="020B0502040204020203" pitchFamily="34" charset="-122"/>
            </a:endParaRPr>
          </a:p>
          <a:p>
            <a:pPr lvl="1" eaLnBrk="1" hangingPunct="1"/>
            <a:r>
              <a:rPr lang="zh-CN" altLang="en-US" dirty="0">
                <a:solidFill>
                  <a:srgbClr val="0070C0"/>
                </a:solidFill>
                <a:ea typeface="微软雅黑 Light" panose="020B0502040204020203" pitchFamily="34" charset="-122"/>
              </a:rPr>
              <a:t>输出虚电路号</a:t>
            </a:r>
            <a:r>
              <a:rPr lang="en-US" altLang="zh-CN" dirty="0">
                <a:solidFill>
                  <a:srgbClr val="0070C0"/>
                </a:solidFill>
                <a:ea typeface="微软雅黑 Light" panose="020B0502040204020203" pitchFamily="34" charset="-122"/>
              </a:rPr>
              <a:t>(VCI)</a:t>
            </a:r>
          </a:p>
          <a:p>
            <a:pPr eaLnBrk="1" hangingPunct="1"/>
            <a:endParaRPr lang="en-US" altLang="zh-CN" dirty="0">
              <a:solidFill>
                <a:srgbClr val="FF0000"/>
              </a:solidFill>
              <a:ea typeface="微软雅黑 Light" panose="020B0502040204020203" pitchFamily="34" charset="-122"/>
            </a:endParaRPr>
          </a:p>
          <a:p>
            <a:pPr eaLnBrk="1" hangingPunct="1"/>
            <a:r>
              <a:rPr lang="zh-CN" altLang="en-US" dirty="0">
                <a:solidFill>
                  <a:srgbClr val="C00000"/>
                </a:solidFill>
                <a:ea typeface="微软雅黑 Light" panose="020B0502040204020203" pitchFamily="34" charset="-122"/>
              </a:rPr>
              <a:t>虚电路号只有本地</a:t>
            </a:r>
            <a:r>
              <a:rPr lang="zh-CN" altLang="en-US" dirty="0" smtClean="0">
                <a:solidFill>
                  <a:srgbClr val="C00000"/>
                </a:solidFill>
                <a:ea typeface="微软雅黑 Light" panose="020B0502040204020203" pitchFamily="34" charset="-122"/>
              </a:rPr>
              <a:t>意义 </a:t>
            </a:r>
            <a:r>
              <a:rPr lang="en-US" altLang="zh-CN" dirty="0" smtClean="0">
                <a:ea typeface="微软雅黑 Light" panose="020B0502040204020203" pitchFamily="34" charset="-122"/>
              </a:rPr>
              <a:t>—— </a:t>
            </a:r>
            <a:r>
              <a:rPr lang="zh-CN" altLang="en-US" dirty="0" smtClean="0">
                <a:solidFill>
                  <a:srgbClr val="0070C0"/>
                </a:solidFill>
                <a:ea typeface="微软雅黑 Light" panose="020B0502040204020203" pitchFamily="34" charset="-122"/>
              </a:rPr>
              <a:t>有效性局限于给定</a:t>
            </a:r>
            <a:r>
              <a:rPr lang="zh-CN" altLang="en-US" dirty="0">
                <a:solidFill>
                  <a:srgbClr val="0070C0"/>
                </a:solidFill>
                <a:ea typeface="微软雅黑 Light" panose="020B0502040204020203" pitchFamily="34" charset="-122"/>
              </a:rPr>
              <a:t>交换节点的给定输入</a:t>
            </a:r>
            <a:r>
              <a:rPr lang="zh-CN" altLang="en-US" dirty="0" smtClean="0">
                <a:solidFill>
                  <a:srgbClr val="0070C0"/>
                </a:solidFill>
                <a:ea typeface="微软雅黑 Light" panose="020B0502040204020203" pitchFamily="34" charset="-122"/>
              </a:rPr>
              <a:t>端口</a:t>
            </a:r>
            <a:endParaRPr lang="en-US" altLang="zh-CN" dirty="0" smtClean="0">
              <a:solidFill>
                <a:srgbClr val="0070C0"/>
              </a:solidFill>
              <a:ea typeface="微软雅黑 Light" panose="020B0502040204020203" pitchFamily="34" charset="-122"/>
            </a:endParaRPr>
          </a:p>
          <a:p>
            <a:pPr lvl="1" eaLnBrk="1" hangingPunct="1"/>
            <a:r>
              <a:rPr lang="zh-CN" altLang="en-US" dirty="0" smtClean="0">
                <a:solidFill>
                  <a:srgbClr val="C00000"/>
                </a:solidFill>
                <a:ea typeface="微软雅黑 Light" panose="020B0502040204020203" pitchFamily="34" charset="-122"/>
              </a:rPr>
              <a:t>并</a:t>
            </a:r>
            <a:r>
              <a:rPr lang="zh-CN" altLang="en-US" dirty="0">
                <a:solidFill>
                  <a:srgbClr val="C00000"/>
                </a:solidFill>
                <a:ea typeface="微软雅黑 Light" panose="020B0502040204020203" pitchFamily="34" charset="-122"/>
              </a:rPr>
              <a:t>无全局</a:t>
            </a:r>
            <a:r>
              <a:rPr lang="zh-CN" altLang="en-US" dirty="0" smtClean="0">
                <a:solidFill>
                  <a:srgbClr val="C00000"/>
                </a:solidFill>
                <a:ea typeface="微软雅黑 Light" panose="020B0502040204020203" pitchFamily="34" charset="-122"/>
              </a:rPr>
              <a:t>意义</a:t>
            </a:r>
            <a:r>
              <a:rPr lang="en-US" altLang="zh-CN" dirty="0" smtClean="0">
                <a:ea typeface="微软雅黑 Light" panose="020B0502040204020203" pitchFamily="34" charset="-122"/>
              </a:rPr>
              <a:t>——</a:t>
            </a:r>
            <a:r>
              <a:rPr lang="zh-CN" altLang="en-US" dirty="0" smtClean="0">
                <a:ea typeface="微软雅黑 Light" panose="020B0502040204020203" pitchFamily="34" charset="-122"/>
              </a:rPr>
              <a:t>即对于相应端</a:t>
            </a:r>
            <a:r>
              <a:rPr lang="zh-CN" altLang="en-US" dirty="0">
                <a:ea typeface="微软雅黑 Light" panose="020B0502040204020203" pitchFamily="34" charset="-122"/>
              </a:rPr>
              <a:t>到端</a:t>
            </a:r>
            <a:r>
              <a:rPr lang="zh-CN" altLang="en-US" dirty="0" smtClean="0">
                <a:ea typeface="微软雅黑 Light" panose="020B0502040204020203" pitchFamily="34" charset="-122"/>
              </a:rPr>
              <a:t>虚电路经过的交换节点及其它端口均无</a:t>
            </a:r>
            <a:r>
              <a:rPr lang="zh-CN" altLang="en-US" dirty="0">
                <a:ea typeface="微软雅黑 Light" panose="020B0502040204020203" pitchFamily="34" charset="-122"/>
              </a:rPr>
              <a:t>意义</a:t>
            </a:r>
            <a:endParaRPr lang="en-US" altLang="zh-CN" dirty="0">
              <a:ea typeface="微软雅黑 Light" panose="020B0502040204020203" pitchFamily="34" charset="-122"/>
            </a:endParaRPr>
          </a:p>
          <a:p>
            <a:pPr eaLnBrk="1" hangingPunct="1"/>
            <a:endParaRPr lang="en-US" altLang="zh-CN" smtClean="0">
              <a:ea typeface="微软雅黑 Light" panose="020B0502040204020203" pitchFamily="34" charset="-122"/>
            </a:endParaRPr>
          </a:p>
          <a:p>
            <a:pPr eaLnBrk="1" hangingPunct="1"/>
            <a:r>
              <a:rPr lang="zh-CN" altLang="en-US" smtClean="0">
                <a:ea typeface="微软雅黑 Light" panose="020B0502040204020203" pitchFamily="34" charset="-122"/>
              </a:rPr>
              <a:t>对于</a:t>
            </a:r>
            <a:r>
              <a:rPr lang="zh-CN" altLang="en-US" dirty="0">
                <a:ea typeface="微软雅黑 Light" panose="020B0502040204020203" pitchFamily="34" charset="-122"/>
              </a:rPr>
              <a:t>一个虚电路交换节点而言，二元组</a:t>
            </a:r>
            <a:r>
              <a:rPr lang="en-US" altLang="zh-CN" dirty="0">
                <a:solidFill>
                  <a:srgbClr val="C00000"/>
                </a:solidFill>
                <a:ea typeface="微软雅黑 Light" panose="020B0502040204020203" pitchFamily="34" charset="-122"/>
              </a:rPr>
              <a:t>&lt;</a:t>
            </a:r>
            <a:r>
              <a:rPr lang="zh-CN" altLang="en-US" dirty="0">
                <a:solidFill>
                  <a:srgbClr val="C00000"/>
                </a:solidFill>
                <a:ea typeface="微软雅黑 Light" panose="020B0502040204020203" pitchFamily="34" charset="-122"/>
              </a:rPr>
              <a:t>输入端口，输入</a:t>
            </a:r>
            <a:r>
              <a:rPr lang="en-US" altLang="zh-CN" dirty="0">
                <a:solidFill>
                  <a:srgbClr val="C00000"/>
                </a:solidFill>
                <a:ea typeface="微软雅黑 Light" panose="020B0502040204020203" pitchFamily="34" charset="-122"/>
              </a:rPr>
              <a:t>VCI&gt;</a:t>
            </a:r>
            <a:r>
              <a:rPr lang="zh-CN" altLang="en-US" dirty="0">
                <a:ea typeface="微软雅黑 Light" panose="020B0502040204020203" pitchFamily="34" charset="-122"/>
              </a:rPr>
              <a:t>唯一地标定了通过该节点的一条虚电路</a:t>
            </a:r>
            <a:endParaRPr lang="en-US" altLang="zh-CN" dirty="0">
              <a:ea typeface="微软雅黑 Light" panose="020B0502040204020203" pitchFamily="34" charset="-122"/>
            </a:endParaRPr>
          </a:p>
          <a:p>
            <a:pPr eaLnBrk="1" hangingPunct="1"/>
            <a:endParaRPr lang="en-US" altLang="zh-CN" dirty="0">
              <a:solidFill>
                <a:srgbClr val="FF0000"/>
              </a:solidFill>
              <a:ea typeface="微软雅黑 Light" panose="020B0502040204020203" pitchFamily="34" charset="-122"/>
            </a:endParaRPr>
          </a:p>
        </p:txBody>
      </p:sp>
      <p:sp>
        <p:nvSpPr>
          <p:cNvPr id="14340"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4341" name="灯片编号占位符 4"/>
          <p:cNvSpPr>
            <a:spLocks noGrp="1"/>
          </p:cNvSpPr>
          <p:nvPr>
            <p:ph type="sldNum" sz="quarter" idx="11"/>
          </p:nvPr>
        </p:nvSpPr>
        <p:spPr>
          <a:noFill/>
        </p:spPr>
        <p:txBody>
          <a:bodyPr/>
          <a:lstStyle/>
          <a:p>
            <a:fld id="{2ED5F8FE-A2EA-4668-BF2B-3FB7AF0A46BF}" type="slidenum">
              <a:rPr lang="en-US" altLang="zh-CN" smtClean="0"/>
              <a:pPr/>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5363" name="灯片编号占位符 4"/>
          <p:cNvSpPr>
            <a:spLocks noGrp="1"/>
          </p:cNvSpPr>
          <p:nvPr>
            <p:ph type="sldNum" sz="quarter" idx="11"/>
          </p:nvPr>
        </p:nvSpPr>
        <p:spPr>
          <a:noFill/>
        </p:spPr>
        <p:txBody>
          <a:bodyPr/>
          <a:lstStyle/>
          <a:p>
            <a:fld id="{6ABE4E30-2679-4945-BF9C-5693EB089959}" type="slidenum">
              <a:rPr lang="en-US" altLang="zh-CN" smtClean="0"/>
              <a:pPr/>
              <a:t>15</a:t>
            </a:fld>
            <a:endParaRPr lang="en-US" altLang="zh-CN" dirty="0"/>
          </a:p>
        </p:txBody>
      </p:sp>
      <p:sp>
        <p:nvSpPr>
          <p:cNvPr id="15364" name="Rectangle 2"/>
          <p:cNvSpPr>
            <a:spLocks noGrp="1" noChangeArrowheads="1"/>
          </p:cNvSpPr>
          <p:nvPr>
            <p:ph type="title"/>
          </p:nvPr>
        </p:nvSpPr>
        <p:spPr/>
        <p:txBody>
          <a:bodyPr/>
          <a:lstStyle/>
          <a:p>
            <a:pPr eaLnBrk="1" hangingPunct="1"/>
            <a:r>
              <a:rPr lang="zh-CN" altLang="en-US" dirty="0"/>
              <a:t>虚电路表示例</a:t>
            </a:r>
            <a:endParaRPr lang="en-US" altLang="zh-CN" dirty="0"/>
          </a:p>
        </p:txBody>
      </p:sp>
      <p:graphicFrame>
        <p:nvGraphicFramePr>
          <p:cNvPr id="13" name="Group 83"/>
          <p:cNvGraphicFramePr>
            <a:graphicFrameLocks noGrp="1"/>
          </p:cNvGraphicFramePr>
          <p:nvPr/>
        </p:nvGraphicFramePr>
        <p:xfrm>
          <a:off x="323850" y="1527374"/>
          <a:ext cx="2808312" cy="1005840"/>
        </p:xfrm>
        <a:graphic>
          <a:graphicData uri="http://schemas.openxmlformats.org/drawingml/2006/table">
            <a:tbl>
              <a:tblPr/>
              <a:tblGrid>
                <a:gridCol w="498873">
                  <a:extLst>
                    <a:ext uri="{9D8B030D-6E8A-4147-A177-3AD203B41FA5}">
                      <a16:colId xmlns:a16="http://schemas.microsoft.com/office/drawing/2014/main" val="20000"/>
                    </a:ext>
                  </a:extLst>
                </a:gridCol>
                <a:gridCol w="711898">
                  <a:extLst>
                    <a:ext uri="{9D8B030D-6E8A-4147-A177-3AD203B41FA5}">
                      <a16:colId xmlns:a16="http://schemas.microsoft.com/office/drawing/2014/main" val="20001"/>
                    </a:ext>
                  </a:extLst>
                </a:gridCol>
                <a:gridCol w="649955">
                  <a:extLst>
                    <a:ext uri="{9D8B030D-6E8A-4147-A177-3AD203B41FA5}">
                      <a16:colId xmlns:a16="http://schemas.microsoft.com/office/drawing/2014/main" val="20002"/>
                    </a:ext>
                  </a:extLst>
                </a:gridCol>
                <a:gridCol w="947586">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IfIn</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VCIIn</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IfOut</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VCIOut</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a:ln>
                            <a:noFill/>
                          </a:ln>
                          <a:solidFill>
                            <a:srgbClr val="FF0000"/>
                          </a:solidFill>
                          <a:effectLst/>
                          <a:latin typeface="Arial" charset="0"/>
                          <a:ea typeface="华文细黑"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 name="Group 83"/>
          <p:cNvGraphicFramePr>
            <a:graphicFrameLocks noGrp="1"/>
          </p:cNvGraphicFramePr>
          <p:nvPr/>
        </p:nvGraphicFramePr>
        <p:xfrm>
          <a:off x="3490913" y="1527374"/>
          <a:ext cx="2808312" cy="1005840"/>
        </p:xfrm>
        <a:graphic>
          <a:graphicData uri="http://schemas.openxmlformats.org/drawingml/2006/table">
            <a:tbl>
              <a:tblPr/>
              <a:tblGrid>
                <a:gridCol w="498873">
                  <a:extLst>
                    <a:ext uri="{9D8B030D-6E8A-4147-A177-3AD203B41FA5}">
                      <a16:colId xmlns:a16="http://schemas.microsoft.com/office/drawing/2014/main" val="20000"/>
                    </a:ext>
                  </a:extLst>
                </a:gridCol>
                <a:gridCol w="711898">
                  <a:extLst>
                    <a:ext uri="{9D8B030D-6E8A-4147-A177-3AD203B41FA5}">
                      <a16:colId xmlns:a16="http://schemas.microsoft.com/office/drawing/2014/main" val="20001"/>
                    </a:ext>
                  </a:extLst>
                </a:gridCol>
                <a:gridCol w="649955">
                  <a:extLst>
                    <a:ext uri="{9D8B030D-6E8A-4147-A177-3AD203B41FA5}">
                      <a16:colId xmlns:a16="http://schemas.microsoft.com/office/drawing/2014/main" val="20002"/>
                    </a:ext>
                  </a:extLst>
                </a:gridCol>
                <a:gridCol w="947586">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IfIn</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VCIIn</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IfOut</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VCIOut</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dirty="0">
                          <a:ln>
                            <a:noFill/>
                          </a:ln>
                          <a:solidFill>
                            <a:srgbClr val="FF0000"/>
                          </a:solidFill>
                          <a:effectLst/>
                          <a:latin typeface="Arial" charset="0"/>
                          <a:ea typeface="华文细黑"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dirty="0">
                          <a:ln>
                            <a:noFill/>
                          </a:ln>
                          <a:solidFill>
                            <a:srgbClr val="0000CC"/>
                          </a:solidFill>
                          <a:effectLst/>
                          <a:latin typeface="Arial" charset="0"/>
                          <a:ea typeface="华文细黑"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5" name="Group 83"/>
          <p:cNvGraphicFramePr>
            <a:graphicFrameLocks noGrp="1"/>
          </p:cNvGraphicFramePr>
          <p:nvPr/>
        </p:nvGraphicFramePr>
        <p:xfrm>
          <a:off x="4427984" y="5087456"/>
          <a:ext cx="2808312" cy="1005840"/>
        </p:xfrm>
        <a:graphic>
          <a:graphicData uri="http://schemas.openxmlformats.org/drawingml/2006/table">
            <a:tbl>
              <a:tblPr/>
              <a:tblGrid>
                <a:gridCol w="498873">
                  <a:extLst>
                    <a:ext uri="{9D8B030D-6E8A-4147-A177-3AD203B41FA5}">
                      <a16:colId xmlns:a16="http://schemas.microsoft.com/office/drawing/2014/main" val="20000"/>
                    </a:ext>
                  </a:extLst>
                </a:gridCol>
                <a:gridCol w="711898">
                  <a:extLst>
                    <a:ext uri="{9D8B030D-6E8A-4147-A177-3AD203B41FA5}">
                      <a16:colId xmlns:a16="http://schemas.microsoft.com/office/drawing/2014/main" val="20001"/>
                    </a:ext>
                  </a:extLst>
                </a:gridCol>
                <a:gridCol w="649955">
                  <a:extLst>
                    <a:ext uri="{9D8B030D-6E8A-4147-A177-3AD203B41FA5}">
                      <a16:colId xmlns:a16="http://schemas.microsoft.com/office/drawing/2014/main" val="20002"/>
                    </a:ext>
                  </a:extLst>
                </a:gridCol>
                <a:gridCol w="947586">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IfIn</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VCIIn</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IfOut</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err="1">
                          <a:ln>
                            <a:noFill/>
                          </a:ln>
                          <a:solidFill>
                            <a:schemeClr val="tx1"/>
                          </a:solidFill>
                          <a:effectLst/>
                          <a:latin typeface="Arial" charset="0"/>
                          <a:ea typeface="华文细黑" pitchFamily="2" charset="-122"/>
                        </a:rPr>
                        <a:t>VCIOut</a:t>
                      </a:r>
                      <a:endParaRPr kumimoji="0" lang="en-US" altLang="zh-CN" sz="1600" b="0" i="0" u="none" strike="noStrike" cap="none" normalizeH="0" baseline="0" dirty="0">
                        <a:ln>
                          <a:noFill/>
                        </a:ln>
                        <a:solidFill>
                          <a:schemeClr val="tx1"/>
                        </a:solidFill>
                        <a:effectLst/>
                        <a:latin typeface="Arial"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dirty="0">
                          <a:ln>
                            <a:noFill/>
                          </a:ln>
                          <a:solidFill>
                            <a:srgbClr val="0000CC"/>
                          </a:solidFill>
                          <a:effectLst/>
                          <a:latin typeface="Arial" charset="0"/>
                          <a:ea typeface="华文细黑"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Arial" charset="0"/>
                          <a:ea typeface="华文细黑"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Text Box 36"/>
          <p:cNvSpPr txBox="1">
            <a:spLocks noChangeArrowheads="1"/>
          </p:cNvSpPr>
          <p:nvPr/>
        </p:nvSpPr>
        <p:spPr bwMode="auto">
          <a:xfrm>
            <a:off x="3492500" y="1124744"/>
            <a:ext cx="2879725" cy="400050"/>
          </a:xfrm>
          <a:prstGeom prst="rect">
            <a:avLst/>
          </a:prstGeom>
          <a:noFill/>
          <a:ln w="9525">
            <a:noFill/>
            <a:miter lim="800000"/>
            <a:headEnd/>
            <a:tailEnd/>
          </a:ln>
        </p:spPr>
        <p:txBody>
          <a:bodyPr>
            <a:spAutoFit/>
          </a:bodyPr>
          <a:lstStyle>
            <a:defPPr>
              <a:defRPr lang="zh-CN"/>
            </a:defPPr>
            <a:lvl1pPr>
              <a:spcBef>
                <a:spcPct val="20000"/>
              </a:spcBef>
              <a:buClr>
                <a:schemeClr val="accent2"/>
              </a:buClr>
              <a:buFont typeface="Wingdings" pitchFamily="2" charset="2"/>
              <a:buNone/>
              <a:defRPr kumimoji="1" sz="2000">
                <a:latin typeface="+mn-lt"/>
                <a:ea typeface="微软雅黑" panose="020B0503020204020204" pitchFamily="34" charset="-122"/>
              </a:defRPr>
            </a:lvl1pPr>
          </a:lstStyle>
          <a:p>
            <a:r>
              <a:rPr lang="zh-CN" altLang="en-US" dirty="0"/>
              <a:t>交换节点</a:t>
            </a:r>
            <a:r>
              <a:rPr lang="en-US" altLang="zh-CN" dirty="0"/>
              <a:t>2</a:t>
            </a:r>
            <a:r>
              <a:rPr lang="zh-CN" altLang="en-US" dirty="0"/>
              <a:t>中虚电路表</a:t>
            </a:r>
            <a:endParaRPr lang="en-US" altLang="zh-CN" dirty="0"/>
          </a:p>
        </p:txBody>
      </p:sp>
      <p:sp>
        <p:nvSpPr>
          <p:cNvPr id="17" name="Text Box 36"/>
          <p:cNvSpPr txBox="1">
            <a:spLocks noChangeArrowheads="1"/>
          </p:cNvSpPr>
          <p:nvPr/>
        </p:nvSpPr>
        <p:spPr bwMode="auto">
          <a:xfrm>
            <a:off x="250825" y="1124744"/>
            <a:ext cx="2881313" cy="400110"/>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None/>
              <a:defRPr/>
            </a:pPr>
            <a:r>
              <a:rPr kumimoji="1" lang="zh-CN" altLang="en-US" sz="2000" dirty="0">
                <a:latin typeface="+mn-lt"/>
                <a:ea typeface="微软雅黑" panose="020B0503020204020204" pitchFamily="34" charset="-122"/>
              </a:rPr>
              <a:t>交换节点</a:t>
            </a:r>
            <a:r>
              <a:rPr kumimoji="1" lang="en-US" altLang="zh-CN" sz="2000" dirty="0">
                <a:latin typeface="+mn-lt"/>
                <a:ea typeface="微软雅黑" panose="020B0503020204020204" pitchFamily="34" charset="-122"/>
              </a:rPr>
              <a:t>1</a:t>
            </a:r>
            <a:r>
              <a:rPr kumimoji="1" lang="zh-CN" altLang="en-US" sz="2000" dirty="0">
                <a:latin typeface="+mn-lt"/>
                <a:ea typeface="微软雅黑" panose="020B0503020204020204" pitchFamily="34" charset="-122"/>
              </a:rPr>
              <a:t>中虚电路表</a:t>
            </a:r>
            <a:endParaRPr kumimoji="1" lang="en-US" altLang="zh-CN" sz="2000" dirty="0">
              <a:latin typeface="+mn-lt"/>
              <a:ea typeface="微软雅黑" panose="020B0503020204020204" pitchFamily="34" charset="-122"/>
            </a:endParaRPr>
          </a:p>
        </p:txBody>
      </p:sp>
      <p:pic>
        <p:nvPicPr>
          <p:cNvPr id="18" name="Picture 5" descr="f03-04-9780123850591 copy"/>
          <p:cNvPicPr>
            <a:picLocks noChangeAspect="1" noChangeArrowheads="1"/>
          </p:cNvPicPr>
          <p:nvPr/>
        </p:nvPicPr>
        <p:blipFill>
          <a:blip r:embed="rId2" cstate="print"/>
          <a:srcRect/>
          <a:stretch>
            <a:fillRect/>
          </a:stretch>
        </p:blipFill>
        <p:spPr bwMode="auto">
          <a:xfrm>
            <a:off x="899592" y="2602532"/>
            <a:ext cx="7272808" cy="2478281"/>
          </a:xfrm>
          <a:prstGeom prst="rect">
            <a:avLst/>
          </a:prstGeom>
          <a:noFill/>
          <a:ln w="9525">
            <a:noFill/>
            <a:miter lim="800000"/>
            <a:headEnd/>
            <a:tailEnd/>
          </a:ln>
        </p:spPr>
      </p:pic>
      <p:sp>
        <p:nvSpPr>
          <p:cNvPr id="19" name="Text Box 36"/>
          <p:cNvSpPr txBox="1">
            <a:spLocks noChangeArrowheads="1"/>
          </p:cNvSpPr>
          <p:nvPr/>
        </p:nvSpPr>
        <p:spPr bwMode="auto">
          <a:xfrm>
            <a:off x="4426991" y="6093296"/>
            <a:ext cx="2881313" cy="400050"/>
          </a:xfrm>
          <a:prstGeom prst="rect">
            <a:avLst/>
          </a:prstGeom>
          <a:noFill/>
          <a:ln w="9525">
            <a:noFill/>
            <a:miter lim="800000"/>
            <a:headEnd/>
            <a:tailEnd/>
          </a:ln>
        </p:spPr>
        <p:txBody>
          <a:bodyPr>
            <a:spAutoFit/>
          </a:bodyPr>
          <a:lstStyle>
            <a:defPPr>
              <a:defRPr lang="zh-CN"/>
            </a:defPPr>
            <a:lvl1pPr>
              <a:spcBef>
                <a:spcPct val="20000"/>
              </a:spcBef>
              <a:buClr>
                <a:schemeClr val="accent2"/>
              </a:buClr>
              <a:buFont typeface="Wingdings" pitchFamily="2" charset="2"/>
              <a:buNone/>
              <a:defRPr kumimoji="1" sz="2000">
                <a:latin typeface="+mn-lt"/>
                <a:ea typeface="微软雅黑" panose="020B0503020204020204" pitchFamily="34" charset="-122"/>
              </a:defRPr>
            </a:lvl1pPr>
          </a:lstStyle>
          <a:p>
            <a:r>
              <a:rPr lang="zh-CN" altLang="en-US" dirty="0"/>
              <a:t>交换节点</a:t>
            </a:r>
            <a:r>
              <a:rPr lang="en-US" altLang="zh-CN" dirty="0"/>
              <a:t>3</a:t>
            </a:r>
            <a:r>
              <a:rPr lang="zh-CN" altLang="en-US" dirty="0"/>
              <a:t>中虚电路表</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6387" name="灯片编号占位符 4"/>
          <p:cNvSpPr>
            <a:spLocks noGrp="1"/>
          </p:cNvSpPr>
          <p:nvPr>
            <p:ph type="sldNum" sz="quarter" idx="11"/>
          </p:nvPr>
        </p:nvSpPr>
        <p:spPr>
          <a:noFill/>
        </p:spPr>
        <p:txBody>
          <a:bodyPr/>
          <a:lstStyle/>
          <a:p>
            <a:fld id="{B22D07E7-326C-4128-AEEE-831860AD8315}" type="slidenum">
              <a:rPr lang="en-US" altLang="zh-CN" smtClean="0"/>
              <a:pPr/>
              <a:t>16</a:t>
            </a:fld>
            <a:endParaRPr lang="en-US" altLang="zh-CN" dirty="0"/>
          </a:p>
        </p:txBody>
      </p:sp>
      <p:sp>
        <p:nvSpPr>
          <p:cNvPr id="16388" name="Rectangle 2"/>
          <p:cNvSpPr>
            <a:spLocks noGrp="1" noChangeArrowheads="1"/>
          </p:cNvSpPr>
          <p:nvPr>
            <p:ph type="title"/>
          </p:nvPr>
        </p:nvSpPr>
        <p:spPr/>
        <p:txBody>
          <a:bodyPr/>
          <a:lstStyle/>
          <a:p>
            <a:pPr eaLnBrk="1" hangingPunct="1"/>
            <a:r>
              <a:rPr lang="zh-CN" altLang="en-US" dirty="0"/>
              <a:t>虚电路</a:t>
            </a:r>
            <a:endParaRPr lang="en-US" altLang="zh-CN" dirty="0"/>
          </a:p>
        </p:txBody>
      </p:sp>
      <p:sp>
        <p:nvSpPr>
          <p:cNvPr id="16389" name="Rectangle 3"/>
          <p:cNvSpPr>
            <a:spLocks noGrp="1" noChangeArrowheads="1"/>
          </p:cNvSpPr>
          <p:nvPr>
            <p:ph type="body" idx="1"/>
          </p:nvPr>
        </p:nvSpPr>
        <p:spPr/>
        <p:txBody>
          <a:bodyPr/>
          <a:lstStyle/>
          <a:p>
            <a:pPr eaLnBrk="1" hangingPunct="1">
              <a:lnSpc>
                <a:spcPct val="90000"/>
              </a:lnSpc>
            </a:pPr>
            <a:r>
              <a:rPr lang="zh-CN" altLang="en-US" dirty="0">
                <a:ea typeface="微软雅黑 Light" panose="020B0502040204020203" pitchFamily="34" charset="-122"/>
              </a:rPr>
              <a:t>两种类型</a:t>
            </a:r>
            <a:endParaRPr lang="en-US" altLang="zh-CN" dirty="0">
              <a:ea typeface="微软雅黑 Light" panose="020B0502040204020203" pitchFamily="34" charset="-122"/>
            </a:endParaRPr>
          </a:p>
          <a:p>
            <a:pPr lvl="1" eaLnBrk="1" hangingPunct="1">
              <a:lnSpc>
                <a:spcPct val="90000"/>
              </a:lnSpc>
            </a:pPr>
            <a:r>
              <a:rPr lang="zh-CN" altLang="en-US" sz="2400" dirty="0">
                <a:ea typeface="微软雅黑 Light" panose="020B0502040204020203" pitchFamily="34" charset="-122"/>
              </a:rPr>
              <a:t>永久虚电路</a:t>
            </a:r>
            <a:r>
              <a:rPr lang="en-US" altLang="zh-CN" sz="2400" dirty="0">
                <a:ea typeface="微软雅黑 Light" panose="020B0502040204020203" pitchFamily="34" charset="-122"/>
              </a:rPr>
              <a:t>(permanent virtual circuits, PVC)</a:t>
            </a:r>
          </a:p>
          <a:p>
            <a:pPr lvl="1" eaLnBrk="1" hangingPunct="1">
              <a:lnSpc>
                <a:spcPct val="90000"/>
              </a:lnSpc>
            </a:pPr>
            <a:r>
              <a:rPr lang="zh-CN" altLang="en-US" sz="2400" dirty="0">
                <a:ea typeface="微软雅黑 Light" panose="020B0502040204020203" pitchFamily="34" charset="-122"/>
              </a:rPr>
              <a:t>交换虚电路</a:t>
            </a:r>
            <a:r>
              <a:rPr lang="en-US" altLang="zh-CN" sz="2400" dirty="0">
                <a:ea typeface="微软雅黑 Light" panose="020B0502040204020203" pitchFamily="34" charset="-122"/>
              </a:rPr>
              <a:t>(switched virtual circuits, SVC)</a:t>
            </a:r>
          </a:p>
          <a:p>
            <a:pPr eaLnBrk="1" hangingPunct="1">
              <a:lnSpc>
                <a:spcPct val="90000"/>
              </a:lnSpc>
            </a:pPr>
            <a:endParaRPr lang="en-US" altLang="zh-CN" dirty="0">
              <a:ea typeface="微软雅黑 Light" panose="020B0502040204020203" pitchFamily="34" charset="-122"/>
            </a:endParaRPr>
          </a:p>
          <a:p>
            <a:pPr eaLnBrk="1" hangingPunct="1">
              <a:lnSpc>
                <a:spcPct val="90000"/>
              </a:lnSpc>
            </a:pPr>
            <a:r>
              <a:rPr lang="en-US" altLang="zh-CN" dirty="0">
                <a:solidFill>
                  <a:srgbClr val="C00000"/>
                </a:solidFill>
                <a:ea typeface="微软雅黑 Light" panose="020B0502040204020203" pitchFamily="34" charset="-122"/>
              </a:rPr>
              <a:t>PVC</a:t>
            </a:r>
          </a:p>
          <a:p>
            <a:pPr lvl="1" eaLnBrk="1" hangingPunct="1">
              <a:lnSpc>
                <a:spcPct val="90000"/>
              </a:lnSpc>
            </a:pPr>
            <a:r>
              <a:rPr lang="zh-CN" altLang="en-US" sz="2400" dirty="0">
                <a:ea typeface="微软雅黑 Light" panose="020B0502040204020203" pitchFamily="34" charset="-122"/>
              </a:rPr>
              <a:t>由网络管理员</a:t>
            </a:r>
            <a:r>
              <a:rPr lang="zh-CN" altLang="en-US" sz="2400" dirty="0">
                <a:solidFill>
                  <a:srgbClr val="0070C0"/>
                </a:solidFill>
                <a:ea typeface="微软雅黑 Light" panose="020B0502040204020203" pitchFamily="34" charset="-122"/>
              </a:rPr>
              <a:t>手工或启动信令过程设立</a:t>
            </a:r>
            <a:endParaRPr lang="en-US" altLang="zh-CN" sz="2400" dirty="0">
              <a:ea typeface="微软雅黑 Light" panose="020B0502040204020203" pitchFamily="34" charset="-122"/>
            </a:endParaRPr>
          </a:p>
          <a:p>
            <a:pPr lvl="1" eaLnBrk="1" hangingPunct="1">
              <a:lnSpc>
                <a:spcPct val="90000"/>
              </a:lnSpc>
            </a:pPr>
            <a:r>
              <a:rPr lang="zh-CN" altLang="en-US" sz="2400" dirty="0">
                <a:solidFill>
                  <a:srgbClr val="0070C0"/>
                </a:solidFill>
                <a:ea typeface="微软雅黑 Light" panose="020B0502040204020203" pitchFamily="34" charset="-122"/>
              </a:rPr>
              <a:t>长期存在</a:t>
            </a:r>
            <a:endParaRPr lang="en-US" altLang="zh-CN" sz="2400" dirty="0">
              <a:ea typeface="微软雅黑 Light" panose="020B0502040204020203" pitchFamily="34" charset="-122"/>
            </a:endParaRPr>
          </a:p>
          <a:p>
            <a:pPr eaLnBrk="1" hangingPunct="1">
              <a:lnSpc>
                <a:spcPct val="90000"/>
              </a:lnSpc>
              <a:buFont typeface="Wingdings" pitchFamily="2" charset="2"/>
              <a:buNone/>
            </a:pPr>
            <a:endParaRPr lang="en-US" altLang="zh-CN" dirty="0">
              <a:ea typeface="微软雅黑 Light" panose="020B0502040204020203" pitchFamily="34" charset="-122"/>
            </a:endParaRPr>
          </a:p>
          <a:p>
            <a:pPr eaLnBrk="1" hangingPunct="1">
              <a:lnSpc>
                <a:spcPct val="90000"/>
              </a:lnSpc>
            </a:pPr>
            <a:r>
              <a:rPr lang="en-US" altLang="zh-CN" dirty="0">
                <a:solidFill>
                  <a:srgbClr val="C00000"/>
                </a:solidFill>
                <a:ea typeface="微软雅黑 Light" panose="020B0502040204020203" pitchFamily="34" charset="-122"/>
              </a:rPr>
              <a:t>SVC</a:t>
            </a:r>
          </a:p>
          <a:p>
            <a:pPr lvl="1" eaLnBrk="1" hangingPunct="1">
              <a:lnSpc>
                <a:spcPct val="90000"/>
              </a:lnSpc>
            </a:pPr>
            <a:r>
              <a:rPr lang="zh-CN" altLang="en-US" sz="2400" dirty="0">
                <a:solidFill>
                  <a:srgbClr val="0070C0"/>
                </a:solidFill>
                <a:ea typeface="微软雅黑 Light" panose="020B0502040204020203" pitchFamily="34" charset="-122"/>
              </a:rPr>
              <a:t>由终端主机启动信令过程动态建立</a:t>
            </a:r>
            <a:endParaRPr lang="en-US" altLang="zh-CN" sz="2400" dirty="0">
              <a:solidFill>
                <a:srgbClr val="0070C0"/>
              </a:solidFill>
              <a:ea typeface="微软雅黑 Light" panose="020B0502040204020203" pitchFamily="34" charset="-122"/>
            </a:endParaRPr>
          </a:p>
          <a:p>
            <a:pPr lvl="1" eaLnBrk="1" hangingPunct="1">
              <a:lnSpc>
                <a:spcPct val="90000"/>
              </a:lnSpc>
            </a:pPr>
            <a:r>
              <a:rPr lang="zh-CN" altLang="en-US" sz="2400" dirty="0" smtClean="0">
                <a:solidFill>
                  <a:srgbClr val="0070C0"/>
                </a:solidFill>
                <a:ea typeface="微软雅黑 Light" panose="020B0502040204020203" pitchFamily="34" charset="-122"/>
              </a:rPr>
              <a:t>短期存在</a:t>
            </a:r>
            <a:r>
              <a:rPr lang="en-US" altLang="zh-CN" sz="2400" dirty="0" smtClean="0">
                <a:solidFill>
                  <a:srgbClr val="0070C0"/>
                </a:solidFill>
                <a:ea typeface="微软雅黑 Light" panose="020B0502040204020203" pitchFamily="34" charset="-122"/>
              </a:rPr>
              <a:t>/</a:t>
            </a:r>
            <a:r>
              <a:rPr lang="zh-CN" altLang="en-US" sz="2400" dirty="0" smtClean="0">
                <a:solidFill>
                  <a:srgbClr val="0070C0"/>
                </a:solidFill>
                <a:ea typeface="微软雅黑 Light" panose="020B0502040204020203" pitchFamily="34" charset="-122"/>
              </a:rPr>
              <a:t>有效</a:t>
            </a:r>
            <a:endParaRPr lang="en-US" altLang="zh-CN" sz="2400" dirty="0">
              <a:solidFill>
                <a:srgbClr val="0070C0"/>
              </a:solidFill>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7411" name="灯片编号占位符 4"/>
          <p:cNvSpPr>
            <a:spLocks noGrp="1"/>
          </p:cNvSpPr>
          <p:nvPr>
            <p:ph type="sldNum" sz="quarter" idx="11"/>
          </p:nvPr>
        </p:nvSpPr>
        <p:spPr>
          <a:noFill/>
        </p:spPr>
        <p:txBody>
          <a:bodyPr/>
          <a:lstStyle/>
          <a:p>
            <a:fld id="{A56D8C65-8F98-4479-A8C3-681D3FBF5865}" type="slidenum">
              <a:rPr lang="en-US" altLang="zh-CN" smtClean="0"/>
              <a:pPr/>
              <a:t>17</a:t>
            </a:fld>
            <a:endParaRPr lang="en-US" altLang="zh-CN" dirty="0"/>
          </a:p>
        </p:txBody>
      </p:sp>
      <p:sp>
        <p:nvSpPr>
          <p:cNvPr id="17412" name="Rectangle 2"/>
          <p:cNvSpPr>
            <a:spLocks noGrp="1" noChangeArrowheads="1"/>
          </p:cNvSpPr>
          <p:nvPr>
            <p:ph type="title"/>
          </p:nvPr>
        </p:nvSpPr>
        <p:spPr/>
        <p:txBody>
          <a:bodyPr/>
          <a:lstStyle/>
          <a:p>
            <a:pPr eaLnBrk="1" hangingPunct="1"/>
            <a:r>
              <a:rPr lang="en-US" altLang="zh-CN" dirty="0"/>
              <a:t>SVC</a:t>
            </a:r>
            <a:r>
              <a:rPr lang="zh-CN" altLang="en-US" dirty="0"/>
              <a:t>建立过程</a:t>
            </a:r>
            <a:endParaRPr lang="en-US" altLang="zh-CN" dirty="0"/>
          </a:p>
        </p:txBody>
      </p:sp>
      <p:sp>
        <p:nvSpPr>
          <p:cNvPr id="17413" name="Rectangle 3"/>
          <p:cNvSpPr>
            <a:spLocks noGrp="1" noChangeArrowheads="1"/>
          </p:cNvSpPr>
          <p:nvPr>
            <p:ph type="body" idx="1"/>
          </p:nvPr>
        </p:nvSpPr>
        <p:spPr/>
        <p:txBody>
          <a:bodyPr/>
          <a:lstStyle/>
          <a:p>
            <a:pPr eaLnBrk="1" hangingPunct="1">
              <a:spcBef>
                <a:spcPts val="120"/>
              </a:spcBef>
            </a:pPr>
            <a:r>
              <a:rPr lang="zh-CN" altLang="en-US" sz="2000" u="sng" dirty="0">
                <a:ea typeface="微软雅黑 Light" panose="020B0502040204020203" pitchFamily="34" charset="-122"/>
              </a:rPr>
              <a:t>源</a:t>
            </a:r>
            <a:r>
              <a:rPr lang="zh-CN" altLang="en-US" sz="2000" u="sng" dirty="0" smtClean="0">
                <a:ea typeface="微软雅黑 Light" panose="020B0502040204020203" pitchFamily="34" charset="-122"/>
              </a:rPr>
              <a:t>主机</a:t>
            </a:r>
            <a:r>
              <a:rPr lang="en-US" altLang="zh-CN" sz="2000" u="sng" dirty="0">
                <a:ea typeface="微软雅黑 Light" panose="020B0502040204020203" pitchFamily="34" charset="-122"/>
              </a:rPr>
              <a:t>(caller</a:t>
            </a:r>
            <a:r>
              <a:rPr lang="en-US" altLang="zh-CN" sz="2000" u="sng" dirty="0" smtClean="0">
                <a:ea typeface="微软雅黑 Light" panose="020B0502040204020203" pitchFamily="34" charset="-122"/>
              </a:rPr>
              <a:t>)</a:t>
            </a:r>
            <a:r>
              <a:rPr lang="zh-CN" altLang="en-US" sz="2000" dirty="0" smtClean="0">
                <a:ea typeface="微软雅黑 Light" panose="020B0502040204020203" pitchFamily="34" charset="-122"/>
              </a:rPr>
              <a:t>：向</a:t>
            </a:r>
            <a:r>
              <a:rPr lang="zh-CN" altLang="en-US" sz="2000" dirty="0">
                <a:ea typeface="微软雅黑 Light" panose="020B0502040204020203" pitchFamily="34" charset="-122"/>
              </a:rPr>
              <a:t>目的地</a:t>
            </a:r>
            <a:r>
              <a:rPr lang="zh-CN" altLang="en-US" sz="2000" dirty="0" smtClean="0">
                <a:ea typeface="微软雅黑 Light" panose="020B0502040204020203" pitchFamily="34" charset="-122"/>
              </a:rPr>
              <a:t>主机</a:t>
            </a:r>
            <a:r>
              <a:rPr lang="zh-CN" altLang="en-US" sz="2000" dirty="0" smtClean="0">
                <a:solidFill>
                  <a:srgbClr val="C00000"/>
                </a:solidFill>
                <a:ea typeface="微软雅黑 Light" panose="020B0502040204020203" pitchFamily="34" charset="-122"/>
              </a:rPr>
              <a:t>发送一条</a:t>
            </a:r>
            <a:r>
              <a:rPr lang="en-US" altLang="zh-CN" sz="2000" dirty="0" smtClean="0">
                <a:solidFill>
                  <a:srgbClr val="C00000"/>
                </a:solidFill>
                <a:ea typeface="微软雅黑 Light" panose="020B0502040204020203" pitchFamily="34" charset="-122"/>
              </a:rPr>
              <a:t>VC</a:t>
            </a:r>
            <a:r>
              <a:rPr lang="zh-CN" altLang="en-US" sz="2000" dirty="0">
                <a:solidFill>
                  <a:srgbClr val="C00000"/>
                </a:solidFill>
                <a:ea typeface="微软雅黑 Light" panose="020B0502040204020203" pitchFamily="34" charset="-122"/>
              </a:rPr>
              <a:t>设置消息</a:t>
            </a:r>
            <a:r>
              <a:rPr lang="zh-CN" altLang="en-US" sz="2000" dirty="0">
                <a:ea typeface="微软雅黑 Light" panose="020B0502040204020203" pitchFamily="34" charset="-122"/>
              </a:rPr>
              <a:t>，其中</a:t>
            </a:r>
            <a:r>
              <a:rPr lang="zh-CN" altLang="en-US" sz="2000" dirty="0" smtClean="0">
                <a:ea typeface="微软雅黑 Light" panose="020B0502040204020203" pitchFamily="34" charset="-122"/>
              </a:rPr>
              <a:t>包含</a:t>
            </a:r>
            <a:r>
              <a:rPr lang="zh-CN" altLang="en-US" sz="2000" dirty="0" smtClean="0">
                <a:solidFill>
                  <a:srgbClr val="0070C0"/>
                </a:solidFill>
                <a:ea typeface="微软雅黑 Light" panose="020B0502040204020203" pitchFamily="34" charset="-122"/>
              </a:rPr>
              <a:t>目的地主机的完整地址</a:t>
            </a:r>
            <a:endParaRPr lang="en-US" altLang="zh-CN" sz="2000" dirty="0">
              <a:solidFill>
                <a:srgbClr val="0070C0"/>
              </a:solidFill>
              <a:ea typeface="微软雅黑 Light" panose="020B0502040204020203" pitchFamily="34" charset="-122"/>
            </a:endParaRPr>
          </a:p>
          <a:p>
            <a:pPr eaLnBrk="1" hangingPunct="1">
              <a:spcBef>
                <a:spcPts val="120"/>
              </a:spcBef>
            </a:pPr>
            <a:r>
              <a:rPr lang="zh-CN" altLang="en-US" sz="2000" u="sng" dirty="0">
                <a:ea typeface="微软雅黑 Light" panose="020B0502040204020203" pitchFamily="34" charset="-122"/>
              </a:rPr>
              <a:t>中间交换</a:t>
            </a:r>
            <a:r>
              <a:rPr lang="zh-CN" altLang="en-US" sz="2000" u="sng" dirty="0" smtClean="0">
                <a:ea typeface="微软雅黑 Light" panose="020B0502040204020203" pitchFamily="34" charset="-122"/>
              </a:rPr>
              <a:t>节点</a:t>
            </a:r>
            <a:r>
              <a:rPr lang="zh-CN" altLang="en-US" sz="2000" dirty="0" smtClean="0">
                <a:ea typeface="微软雅黑 Light" panose="020B0502040204020203" pitchFamily="34" charset="-122"/>
              </a:rPr>
              <a:t> </a:t>
            </a:r>
            <a:r>
              <a:rPr lang="en-US" altLang="zh-CN" sz="2000" dirty="0" smtClean="0">
                <a:ea typeface="微软雅黑 Light" panose="020B0502040204020203" pitchFamily="34" charset="-122"/>
              </a:rPr>
              <a:t>(</a:t>
            </a:r>
            <a:r>
              <a:rPr lang="zh-CN" altLang="en-US" sz="2000" dirty="0" smtClean="0">
                <a:ea typeface="微软雅黑 Light" panose="020B0502040204020203" pitchFamily="34" charset="-122"/>
              </a:rPr>
              <a:t>收到</a:t>
            </a:r>
            <a:r>
              <a:rPr lang="en-US" altLang="zh-CN" sz="2000" dirty="0" smtClean="0">
                <a:ea typeface="微软雅黑 Light" panose="020B0502040204020203" pitchFamily="34" charset="-122"/>
              </a:rPr>
              <a:t>VC</a:t>
            </a:r>
            <a:r>
              <a:rPr lang="zh-CN" altLang="en-US" sz="2000" dirty="0" smtClean="0">
                <a:ea typeface="微软雅黑 Light" panose="020B0502040204020203" pitchFamily="34" charset="-122"/>
              </a:rPr>
              <a:t>设置消息后</a:t>
            </a:r>
            <a:r>
              <a:rPr lang="en-US" altLang="zh-CN" sz="2000" dirty="0" smtClean="0">
                <a:ea typeface="微软雅黑 Light" panose="020B0502040204020203" pitchFamily="34" charset="-122"/>
              </a:rPr>
              <a:t>)</a:t>
            </a:r>
            <a:endParaRPr lang="en-US" altLang="zh-CN" sz="2000" u="sng" dirty="0">
              <a:ea typeface="微软雅黑 Light" panose="020B0502040204020203" pitchFamily="34" charset="-122"/>
            </a:endParaRPr>
          </a:p>
          <a:p>
            <a:pPr lvl="1" eaLnBrk="1" hangingPunct="1">
              <a:spcBef>
                <a:spcPts val="120"/>
              </a:spcBef>
            </a:pPr>
            <a:r>
              <a:rPr lang="zh-CN" altLang="en-US" dirty="0" smtClean="0">
                <a:ea typeface="微软雅黑 Light" panose="020B0502040204020203" pitchFamily="34" charset="-122"/>
              </a:rPr>
              <a:t>根据目的地地址，</a:t>
            </a:r>
            <a:r>
              <a:rPr lang="zh-CN" altLang="en-US" dirty="0" smtClean="0">
                <a:solidFill>
                  <a:srgbClr val="C00000"/>
                </a:solidFill>
                <a:ea typeface="微软雅黑 Light" panose="020B0502040204020203" pitchFamily="34" charset="-122"/>
              </a:rPr>
              <a:t>确定</a:t>
            </a:r>
            <a:r>
              <a:rPr lang="zh-CN" altLang="en-US" u="sng" dirty="0">
                <a:solidFill>
                  <a:srgbClr val="0070C0"/>
                </a:solidFill>
                <a:ea typeface="微软雅黑 Light" panose="020B0502040204020203" pitchFamily="34" charset="-122"/>
              </a:rPr>
              <a:t>输出端口</a:t>
            </a:r>
            <a:endParaRPr lang="en-US" altLang="zh-CN" u="sng" dirty="0">
              <a:solidFill>
                <a:srgbClr val="0070C0"/>
              </a:solidFill>
              <a:ea typeface="微软雅黑 Light" panose="020B0502040204020203" pitchFamily="34" charset="-122"/>
            </a:endParaRPr>
          </a:p>
          <a:p>
            <a:pPr lvl="1" eaLnBrk="1" hangingPunct="1">
              <a:spcBef>
                <a:spcPts val="120"/>
              </a:spcBef>
            </a:pPr>
            <a:r>
              <a:rPr lang="zh-CN" altLang="en-US" dirty="0" smtClean="0">
                <a:solidFill>
                  <a:srgbClr val="C00000"/>
                </a:solidFill>
                <a:ea typeface="微软雅黑 Light" panose="020B0502040204020203" pitchFamily="34" charset="-122"/>
              </a:rPr>
              <a:t>在</a:t>
            </a:r>
            <a:r>
              <a:rPr lang="zh-CN" altLang="en-US" dirty="0">
                <a:solidFill>
                  <a:srgbClr val="C00000"/>
                </a:solidFill>
                <a:ea typeface="微软雅黑 Light" panose="020B0502040204020203" pitchFamily="34" charset="-122"/>
              </a:rPr>
              <a:t>虚电路表中创建一条</a:t>
            </a:r>
            <a:r>
              <a:rPr lang="en-US" altLang="zh-CN" dirty="0">
                <a:solidFill>
                  <a:srgbClr val="C00000"/>
                </a:solidFill>
                <a:ea typeface="微软雅黑 Light" panose="020B0502040204020203" pitchFamily="34" charset="-122"/>
              </a:rPr>
              <a:t>VC</a:t>
            </a:r>
            <a:r>
              <a:rPr lang="zh-CN" altLang="en-US" dirty="0">
                <a:solidFill>
                  <a:srgbClr val="C00000"/>
                </a:solidFill>
                <a:ea typeface="微软雅黑 Light" panose="020B0502040204020203" pitchFamily="34" charset="-122"/>
              </a:rPr>
              <a:t>条目</a:t>
            </a:r>
            <a:r>
              <a:rPr lang="zh-CN" altLang="en-US" dirty="0">
                <a:ea typeface="微软雅黑 Light" panose="020B0502040204020203" pitchFamily="34" charset="-122"/>
              </a:rPr>
              <a:t>，其中</a:t>
            </a:r>
            <a:r>
              <a:rPr lang="zh-CN" altLang="en-US" u="sng" dirty="0">
                <a:solidFill>
                  <a:srgbClr val="0070C0"/>
                </a:solidFill>
                <a:ea typeface="微软雅黑 Light" panose="020B0502040204020203" pitchFamily="34" charset="-122"/>
              </a:rPr>
              <a:t>输入</a:t>
            </a:r>
            <a:r>
              <a:rPr lang="en-US" altLang="zh-CN" u="sng" dirty="0">
                <a:solidFill>
                  <a:srgbClr val="0070C0"/>
                </a:solidFill>
                <a:ea typeface="微软雅黑 Light" panose="020B0502040204020203" pitchFamily="34" charset="-122"/>
              </a:rPr>
              <a:t>VCI</a:t>
            </a:r>
            <a:r>
              <a:rPr lang="zh-CN" altLang="en-US" dirty="0">
                <a:ea typeface="微软雅黑 Light" panose="020B0502040204020203" pitchFamily="34" charset="-122"/>
              </a:rPr>
              <a:t>选择</a:t>
            </a:r>
            <a:r>
              <a:rPr lang="zh-CN" altLang="en-US" dirty="0" smtClean="0">
                <a:ea typeface="微软雅黑 Light" panose="020B0502040204020203" pitchFamily="34" charset="-122"/>
              </a:rPr>
              <a:t>在该设置</a:t>
            </a:r>
            <a:r>
              <a:rPr lang="zh-CN" altLang="en-US" dirty="0">
                <a:ea typeface="微软雅黑 Light" panose="020B0502040204020203" pitchFamily="34" charset="-122"/>
              </a:rPr>
              <a:t>消息到达端口未使用的</a:t>
            </a:r>
            <a:r>
              <a:rPr lang="en-US" altLang="zh-CN" dirty="0">
                <a:ea typeface="微软雅黑 Light" panose="020B0502040204020203" pitchFamily="34" charset="-122"/>
              </a:rPr>
              <a:t>VCI</a:t>
            </a:r>
            <a:r>
              <a:rPr lang="zh-CN" altLang="en-US" dirty="0">
                <a:ea typeface="微软雅黑 Light" panose="020B0502040204020203" pitchFamily="34" charset="-122"/>
              </a:rPr>
              <a:t>值，</a:t>
            </a:r>
            <a:r>
              <a:rPr lang="zh-CN" altLang="en-US" u="sng" dirty="0">
                <a:solidFill>
                  <a:srgbClr val="0070C0"/>
                </a:solidFill>
                <a:ea typeface="微软雅黑 Light" panose="020B0502040204020203" pitchFamily="34" charset="-122"/>
              </a:rPr>
              <a:t>输出</a:t>
            </a:r>
            <a:r>
              <a:rPr lang="en-US" altLang="zh-CN" u="sng" dirty="0">
                <a:solidFill>
                  <a:srgbClr val="0070C0"/>
                </a:solidFill>
                <a:ea typeface="微软雅黑 Light" panose="020B0502040204020203" pitchFamily="34" charset="-122"/>
              </a:rPr>
              <a:t>VCI</a:t>
            </a:r>
            <a:r>
              <a:rPr lang="zh-CN" altLang="en-US" dirty="0">
                <a:solidFill>
                  <a:srgbClr val="C00000"/>
                </a:solidFill>
                <a:ea typeface="微软雅黑 Light" panose="020B0502040204020203" pitchFamily="34" charset="-122"/>
              </a:rPr>
              <a:t>字段</a:t>
            </a:r>
            <a:r>
              <a:rPr lang="zh-CN" altLang="en-US" dirty="0" smtClean="0">
                <a:solidFill>
                  <a:srgbClr val="C00000"/>
                </a:solidFill>
                <a:ea typeface="微软雅黑 Light" panose="020B0502040204020203" pitchFamily="34" charset="-122"/>
              </a:rPr>
              <a:t>空缺</a:t>
            </a:r>
            <a:endParaRPr lang="en-US" altLang="zh-CN" dirty="0">
              <a:solidFill>
                <a:srgbClr val="C00000"/>
              </a:solidFill>
              <a:ea typeface="微软雅黑 Light" panose="020B0502040204020203" pitchFamily="34" charset="-122"/>
            </a:endParaRPr>
          </a:p>
          <a:p>
            <a:pPr lvl="1" eaLnBrk="1" hangingPunct="1">
              <a:spcBef>
                <a:spcPts val="120"/>
              </a:spcBef>
            </a:pPr>
            <a:r>
              <a:rPr lang="zh-CN" altLang="en-US" dirty="0" smtClean="0">
                <a:ea typeface="微软雅黑 Light" panose="020B0502040204020203" pitchFamily="34" charset="-122"/>
              </a:rPr>
              <a:t>通过输出端口向</a:t>
            </a:r>
            <a:r>
              <a:rPr lang="zh-CN" altLang="en-US" dirty="0">
                <a:ea typeface="微软雅黑 Light" panose="020B0502040204020203" pitchFamily="34" charset="-122"/>
              </a:rPr>
              <a:t>下游</a:t>
            </a:r>
            <a:r>
              <a:rPr lang="en-US" altLang="zh-CN" dirty="0">
                <a:ea typeface="微软雅黑 Light" panose="020B0502040204020203" pitchFamily="34" charset="-122"/>
              </a:rPr>
              <a:t>(</a:t>
            </a:r>
            <a:r>
              <a:rPr lang="zh-CN" altLang="en-US" dirty="0" smtClean="0">
                <a:ea typeface="微软雅黑 Light" panose="020B0502040204020203" pitchFamily="34" charset="-122"/>
              </a:rPr>
              <a:t>朝向目的地主机</a:t>
            </a:r>
            <a:r>
              <a:rPr lang="en-US" altLang="zh-CN" dirty="0">
                <a:ea typeface="微软雅黑 Light" panose="020B0502040204020203" pitchFamily="34" charset="-122"/>
              </a:rPr>
              <a:t>)</a:t>
            </a:r>
            <a:r>
              <a:rPr lang="zh-CN" altLang="en-US" dirty="0">
                <a:ea typeface="微软雅黑 Light" panose="020B0502040204020203" pitchFamily="34" charset="-122"/>
              </a:rPr>
              <a:t>交换节点</a:t>
            </a:r>
            <a:r>
              <a:rPr lang="zh-CN" altLang="en-US" dirty="0">
                <a:solidFill>
                  <a:srgbClr val="C00000"/>
                </a:solidFill>
                <a:ea typeface="微软雅黑 Light" panose="020B0502040204020203" pitchFamily="34" charset="-122"/>
              </a:rPr>
              <a:t>转发</a:t>
            </a:r>
            <a:r>
              <a:rPr lang="en-US" altLang="zh-CN" dirty="0">
                <a:solidFill>
                  <a:srgbClr val="C00000"/>
                </a:solidFill>
                <a:ea typeface="微软雅黑 Light" panose="020B0502040204020203" pitchFamily="34" charset="-122"/>
              </a:rPr>
              <a:t>VC</a:t>
            </a:r>
            <a:r>
              <a:rPr lang="zh-CN" altLang="en-US" dirty="0">
                <a:solidFill>
                  <a:srgbClr val="C00000"/>
                </a:solidFill>
                <a:ea typeface="微软雅黑 Light" panose="020B0502040204020203" pitchFamily="34" charset="-122"/>
              </a:rPr>
              <a:t>设置消息</a:t>
            </a:r>
            <a:endParaRPr lang="en-US" altLang="zh-CN" dirty="0">
              <a:solidFill>
                <a:srgbClr val="C00000"/>
              </a:solidFill>
              <a:ea typeface="微软雅黑 Light" panose="020B0502040204020203" pitchFamily="34" charset="-122"/>
            </a:endParaRPr>
          </a:p>
          <a:p>
            <a:pPr eaLnBrk="1" hangingPunct="1">
              <a:spcBef>
                <a:spcPts val="120"/>
              </a:spcBef>
            </a:pPr>
            <a:r>
              <a:rPr lang="zh-CN" altLang="en-US" sz="2000" u="sng" dirty="0">
                <a:ea typeface="微软雅黑 Light" panose="020B0502040204020203" pitchFamily="34" charset="-122"/>
              </a:rPr>
              <a:t>目的地主机</a:t>
            </a:r>
            <a:r>
              <a:rPr lang="en-US" altLang="zh-CN" sz="2000" u="sng" dirty="0">
                <a:ea typeface="微软雅黑 Light" panose="020B0502040204020203" pitchFamily="34" charset="-122"/>
              </a:rPr>
              <a:t>(</a:t>
            </a:r>
            <a:r>
              <a:rPr lang="en-US" altLang="zh-CN" sz="2000" u="sng" dirty="0" err="1">
                <a:ea typeface="微软雅黑 Light" panose="020B0502040204020203" pitchFamily="34" charset="-122"/>
              </a:rPr>
              <a:t>callee</a:t>
            </a:r>
            <a:r>
              <a:rPr lang="en-US" altLang="zh-CN" sz="2000" u="sng" dirty="0" smtClean="0">
                <a:ea typeface="微软雅黑 Light" panose="020B0502040204020203" pitchFamily="34" charset="-122"/>
              </a:rPr>
              <a:t>)</a:t>
            </a:r>
            <a:r>
              <a:rPr lang="en-US" altLang="zh-CN" sz="2000" dirty="0">
                <a:ea typeface="微软雅黑 Light" panose="020B0502040204020203" pitchFamily="34" charset="-122"/>
              </a:rPr>
              <a:t> (</a:t>
            </a:r>
            <a:r>
              <a:rPr lang="zh-CN" altLang="en-US" sz="2000" dirty="0">
                <a:ea typeface="微软雅黑 Light" panose="020B0502040204020203" pitchFamily="34" charset="-122"/>
              </a:rPr>
              <a:t>收到</a:t>
            </a:r>
            <a:r>
              <a:rPr lang="en-US" altLang="zh-CN" sz="2000" dirty="0">
                <a:ea typeface="微软雅黑 Light" panose="020B0502040204020203" pitchFamily="34" charset="-122"/>
              </a:rPr>
              <a:t>VC</a:t>
            </a:r>
            <a:r>
              <a:rPr lang="zh-CN" altLang="en-US" sz="2000" dirty="0">
                <a:ea typeface="微软雅黑 Light" panose="020B0502040204020203" pitchFamily="34" charset="-122"/>
              </a:rPr>
              <a:t>设置消息后</a:t>
            </a:r>
            <a:r>
              <a:rPr lang="en-US" altLang="zh-CN" sz="2000" dirty="0">
                <a:ea typeface="微软雅黑 Light" panose="020B0502040204020203" pitchFamily="34" charset="-122"/>
              </a:rPr>
              <a:t>)</a:t>
            </a:r>
            <a:endParaRPr lang="en-US" altLang="zh-CN" sz="2000" u="sng" dirty="0">
              <a:ea typeface="微软雅黑 Light" panose="020B0502040204020203" pitchFamily="34" charset="-122"/>
            </a:endParaRPr>
          </a:p>
          <a:p>
            <a:pPr lvl="1" eaLnBrk="1" hangingPunct="1">
              <a:spcBef>
                <a:spcPts val="120"/>
              </a:spcBef>
            </a:pPr>
            <a:r>
              <a:rPr lang="zh-CN" altLang="en-US" dirty="0" smtClean="0">
                <a:ea typeface="微软雅黑 Light" panose="020B0502040204020203" pitchFamily="34" charset="-122"/>
              </a:rPr>
              <a:t>选择</a:t>
            </a:r>
            <a:r>
              <a:rPr lang="zh-CN" altLang="en-US" dirty="0">
                <a:ea typeface="微软雅黑 Light" panose="020B0502040204020203" pitchFamily="34" charset="-122"/>
              </a:rPr>
              <a:t>一个在设置消息到达端口</a:t>
            </a:r>
            <a:r>
              <a:rPr lang="zh-CN" altLang="en-US" dirty="0" smtClean="0">
                <a:ea typeface="微软雅黑 Light" panose="020B0502040204020203" pitchFamily="34" charset="-122"/>
              </a:rPr>
              <a:t>未使用</a:t>
            </a:r>
            <a:r>
              <a:rPr lang="zh-CN" altLang="en-US" dirty="0">
                <a:ea typeface="微软雅黑 Light" panose="020B0502040204020203" pitchFamily="34" charset="-122"/>
              </a:rPr>
              <a:t>的</a:t>
            </a:r>
            <a:r>
              <a:rPr lang="en-US" altLang="zh-CN" dirty="0">
                <a:ea typeface="微软雅黑 Light" panose="020B0502040204020203" pitchFamily="34" charset="-122"/>
              </a:rPr>
              <a:t>VCI</a:t>
            </a:r>
            <a:r>
              <a:rPr lang="zh-CN" altLang="en-US" dirty="0">
                <a:ea typeface="微软雅黑 Light" panose="020B0502040204020203" pitchFamily="34" charset="-122"/>
              </a:rPr>
              <a:t>值，作为其</a:t>
            </a:r>
            <a:r>
              <a:rPr lang="zh-CN" altLang="en-US" u="sng" dirty="0">
                <a:solidFill>
                  <a:srgbClr val="0070C0"/>
                </a:solidFill>
                <a:ea typeface="微软雅黑 Light" panose="020B0502040204020203" pitchFamily="34" charset="-122"/>
              </a:rPr>
              <a:t>输入</a:t>
            </a:r>
            <a:r>
              <a:rPr lang="en-US" altLang="zh-CN" u="sng" dirty="0">
                <a:solidFill>
                  <a:srgbClr val="0070C0"/>
                </a:solidFill>
                <a:ea typeface="微软雅黑 Light" panose="020B0502040204020203" pitchFamily="34" charset="-122"/>
              </a:rPr>
              <a:t>VCI</a:t>
            </a:r>
          </a:p>
          <a:p>
            <a:pPr lvl="1" eaLnBrk="1" hangingPunct="1">
              <a:spcBef>
                <a:spcPts val="120"/>
              </a:spcBef>
            </a:pPr>
            <a:r>
              <a:rPr lang="zh-CN" altLang="en-US" dirty="0" smtClean="0">
                <a:solidFill>
                  <a:srgbClr val="C00000"/>
                </a:solidFill>
                <a:ea typeface="微软雅黑 Light" panose="020B0502040204020203" pitchFamily="34" charset="-122"/>
              </a:rPr>
              <a:t>回复一条</a:t>
            </a:r>
            <a:r>
              <a:rPr lang="en-US" altLang="zh-CN" dirty="0" smtClean="0">
                <a:solidFill>
                  <a:srgbClr val="C00000"/>
                </a:solidFill>
                <a:ea typeface="微软雅黑 Light" panose="020B0502040204020203" pitchFamily="34" charset="-122"/>
              </a:rPr>
              <a:t>VC</a:t>
            </a:r>
            <a:r>
              <a:rPr lang="zh-CN" altLang="en-US" dirty="0">
                <a:solidFill>
                  <a:srgbClr val="C00000"/>
                </a:solidFill>
                <a:ea typeface="微软雅黑 Light" panose="020B0502040204020203" pitchFamily="34" charset="-122"/>
              </a:rPr>
              <a:t>设置确认消息</a:t>
            </a:r>
            <a:r>
              <a:rPr lang="zh-CN" altLang="en-US" dirty="0">
                <a:ea typeface="微软雅黑 Light" panose="020B0502040204020203" pitchFamily="34" charset="-122"/>
              </a:rPr>
              <a:t>，</a:t>
            </a:r>
            <a:r>
              <a:rPr lang="zh-CN" altLang="en-US" dirty="0" smtClean="0">
                <a:ea typeface="微软雅黑 Light" panose="020B0502040204020203" pitchFamily="34" charset="-122"/>
              </a:rPr>
              <a:t>包含上述选定输入</a:t>
            </a:r>
            <a:r>
              <a:rPr lang="en-US" altLang="zh-CN" dirty="0">
                <a:ea typeface="微软雅黑 Light" panose="020B0502040204020203" pitchFamily="34" charset="-122"/>
              </a:rPr>
              <a:t>VCI</a:t>
            </a:r>
          </a:p>
          <a:p>
            <a:pPr eaLnBrk="1" hangingPunct="1">
              <a:spcBef>
                <a:spcPts val="120"/>
              </a:spcBef>
            </a:pPr>
            <a:r>
              <a:rPr lang="zh-CN" altLang="en-US" sz="2000" u="sng" dirty="0">
                <a:ea typeface="微软雅黑 Light" panose="020B0502040204020203" pitchFamily="34" charset="-122"/>
              </a:rPr>
              <a:t>中间交换</a:t>
            </a:r>
            <a:r>
              <a:rPr lang="zh-CN" altLang="en-US" sz="2000" u="sng" dirty="0" smtClean="0">
                <a:ea typeface="微软雅黑 Light" panose="020B0502040204020203" pitchFamily="34" charset="-122"/>
              </a:rPr>
              <a:t>节点</a:t>
            </a:r>
            <a:r>
              <a:rPr lang="zh-CN" altLang="en-US" sz="2000" dirty="0" smtClean="0">
                <a:ea typeface="微软雅黑 Light" panose="020B0502040204020203" pitchFamily="34" charset="-122"/>
              </a:rPr>
              <a:t> </a:t>
            </a:r>
            <a:r>
              <a:rPr lang="en-US" altLang="zh-CN" sz="2000" dirty="0" smtClean="0">
                <a:ea typeface="微软雅黑 Light" panose="020B0502040204020203" pitchFamily="34" charset="-122"/>
              </a:rPr>
              <a:t>(</a:t>
            </a:r>
            <a:r>
              <a:rPr lang="zh-CN" altLang="en-US" sz="2000" dirty="0">
                <a:ea typeface="微软雅黑 Light" panose="020B0502040204020203" pitchFamily="34" charset="-122"/>
              </a:rPr>
              <a:t>收到</a:t>
            </a:r>
            <a:r>
              <a:rPr lang="en-US" altLang="zh-CN" sz="2000" dirty="0">
                <a:ea typeface="微软雅黑 Light" panose="020B0502040204020203" pitchFamily="34" charset="-122"/>
              </a:rPr>
              <a:t>VC</a:t>
            </a:r>
            <a:r>
              <a:rPr lang="zh-CN" altLang="en-US" sz="2000" dirty="0" smtClean="0">
                <a:ea typeface="微软雅黑 Light" panose="020B0502040204020203" pitchFamily="34" charset="-122"/>
              </a:rPr>
              <a:t>设置确认消息</a:t>
            </a:r>
            <a:r>
              <a:rPr lang="zh-CN" altLang="en-US" sz="2000" dirty="0">
                <a:ea typeface="微软雅黑 Light" panose="020B0502040204020203" pitchFamily="34" charset="-122"/>
              </a:rPr>
              <a:t>后</a:t>
            </a:r>
            <a:r>
              <a:rPr lang="en-US" altLang="zh-CN" sz="2000" dirty="0">
                <a:ea typeface="微软雅黑 Light" panose="020B0502040204020203" pitchFamily="34" charset="-122"/>
              </a:rPr>
              <a:t>)</a:t>
            </a:r>
            <a:endParaRPr lang="en-US" altLang="zh-CN" sz="2000" u="sng" dirty="0">
              <a:ea typeface="微软雅黑 Light" panose="020B0502040204020203" pitchFamily="34" charset="-122"/>
            </a:endParaRPr>
          </a:p>
          <a:p>
            <a:pPr lvl="1" eaLnBrk="1" hangingPunct="1">
              <a:spcBef>
                <a:spcPts val="120"/>
              </a:spcBef>
            </a:pPr>
            <a:r>
              <a:rPr lang="zh-CN" altLang="en-US" dirty="0">
                <a:ea typeface="微软雅黑 Light" panose="020B0502040204020203" pitchFamily="34" charset="-122"/>
              </a:rPr>
              <a:t>将</a:t>
            </a:r>
            <a:r>
              <a:rPr lang="zh-CN" altLang="en-US" dirty="0" smtClean="0">
                <a:ea typeface="微软雅黑 Light" panose="020B0502040204020203" pitchFamily="34" charset="-122"/>
              </a:rPr>
              <a:t>下游节点</a:t>
            </a:r>
            <a:r>
              <a:rPr lang="en-US" altLang="zh-CN" dirty="0" smtClean="0">
                <a:ea typeface="微软雅黑 Light" panose="020B0502040204020203" pitchFamily="34" charset="-122"/>
              </a:rPr>
              <a:t>/</a:t>
            </a:r>
            <a:r>
              <a:rPr lang="zh-CN" altLang="en-US" dirty="0" smtClean="0">
                <a:ea typeface="微软雅黑 Light" panose="020B0502040204020203" pitchFamily="34" charset="-122"/>
              </a:rPr>
              <a:t>主机</a:t>
            </a:r>
            <a:r>
              <a:rPr lang="en-US" altLang="zh-CN" dirty="0" smtClean="0">
                <a:ea typeface="微软雅黑 Light" panose="020B0502040204020203" pitchFamily="34" charset="-122"/>
              </a:rPr>
              <a:t>VC</a:t>
            </a:r>
            <a:r>
              <a:rPr lang="zh-CN" altLang="en-US" dirty="0">
                <a:ea typeface="微软雅黑 Light" panose="020B0502040204020203" pitchFamily="34" charset="-122"/>
              </a:rPr>
              <a:t>设置确认消息中的输入</a:t>
            </a:r>
            <a:r>
              <a:rPr lang="en-US" altLang="zh-CN" dirty="0" smtClean="0">
                <a:ea typeface="微软雅黑 Light" panose="020B0502040204020203" pitchFamily="34" charset="-122"/>
              </a:rPr>
              <a:t>VCI</a:t>
            </a:r>
            <a:r>
              <a:rPr lang="zh-CN" altLang="en-US" dirty="0" smtClean="0">
                <a:ea typeface="微软雅黑 Light" panose="020B0502040204020203" pitchFamily="34" charset="-122"/>
              </a:rPr>
              <a:t>，</a:t>
            </a:r>
            <a:r>
              <a:rPr lang="zh-CN" altLang="en-US" dirty="0">
                <a:solidFill>
                  <a:srgbClr val="C00000"/>
                </a:solidFill>
                <a:ea typeface="微软雅黑 Light" panose="020B0502040204020203" pitchFamily="34" charset="-122"/>
              </a:rPr>
              <a:t>填入</a:t>
            </a:r>
            <a:r>
              <a:rPr lang="zh-CN" altLang="en-US" dirty="0" smtClean="0">
                <a:solidFill>
                  <a:srgbClr val="C00000"/>
                </a:solidFill>
                <a:ea typeface="微软雅黑 Light" panose="020B0502040204020203" pitchFamily="34" charset="-122"/>
              </a:rPr>
              <a:t>先前</a:t>
            </a:r>
            <a:r>
              <a:rPr lang="zh-CN" altLang="en-US" dirty="0">
                <a:solidFill>
                  <a:srgbClr val="C00000"/>
                </a:solidFill>
                <a:ea typeface="微软雅黑 Light" panose="020B0502040204020203" pitchFamily="34" charset="-122"/>
              </a:rPr>
              <a:t>建立的</a:t>
            </a:r>
            <a:r>
              <a:rPr lang="en-US" altLang="zh-CN" dirty="0">
                <a:solidFill>
                  <a:srgbClr val="C00000"/>
                </a:solidFill>
                <a:ea typeface="微软雅黑 Light" panose="020B0502040204020203" pitchFamily="34" charset="-122"/>
              </a:rPr>
              <a:t>VC</a:t>
            </a:r>
            <a:r>
              <a:rPr lang="zh-CN" altLang="en-US" dirty="0">
                <a:solidFill>
                  <a:srgbClr val="C00000"/>
                </a:solidFill>
                <a:ea typeface="微软雅黑 Light" panose="020B0502040204020203" pitchFamily="34" charset="-122"/>
              </a:rPr>
              <a:t>条目中空缺的</a:t>
            </a:r>
            <a:r>
              <a:rPr lang="zh-CN" altLang="en-US" u="sng" dirty="0">
                <a:solidFill>
                  <a:srgbClr val="0070C0"/>
                </a:solidFill>
                <a:ea typeface="微软雅黑 Light" panose="020B0502040204020203" pitchFamily="34" charset="-122"/>
              </a:rPr>
              <a:t>输出</a:t>
            </a:r>
            <a:r>
              <a:rPr lang="en-US" altLang="zh-CN" u="sng" dirty="0">
                <a:solidFill>
                  <a:srgbClr val="0070C0"/>
                </a:solidFill>
                <a:ea typeface="微软雅黑 Light" panose="020B0502040204020203" pitchFamily="34" charset="-122"/>
              </a:rPr>
              <a:t>VCI</a:t>
            </a:r>
            <a:r>
              <a:rPr lang="zh-CN" altLang="en-US" dirty="0" smtClean="0">
                <a:solidFill>
                  <a:srgbClr val="C00000"/>
                </a:solidFill>
                <a:ea typeface="微软雅黑 Light" panose="020B0502040204020203" pitchFamily="34" charset="-122"/>
              </a:rPr>
              <a:t>字段</a:t>
            </a:r>
            <a:endParaRPr lang="en-US" altLang="zh-CN" dirty="0">
              <a:solidFill>
                <a:srgbClr val="C00000"/>
              </a:solidFill>
              <a:ea typeface="微软雅黑 Light" panose="020B0502040204020203" pitchFamily="34" charset="-122"/>
            </a:endParaRPr>
          </a:p>
          <a:p>
            <a:pPr lvl="1" eaLnBrk="1" hangingPunct="1">
              <a:spcBef>
                <a:spcPts val="120"/>
              </a:spcBef>
            </a:pPr>
            <a:r>
              <a:rPr lang="zh-CN" altLang="en-US" dirty="0" smtClean="0">
                <a:ea typeface="微软雅黑 Light" panose="020B0502040204020203" pitchFamily="34" charset="-122"/>
              </a:rPr>
              <a:t>向上游节点</a:t>
            </a:r>
            <a:r>
              <a:rPr lang="en-US" altLang="zh-CN" dirty="0" smtClean="0">
                <a:ea typeface="微软雅黑 Light" panose="020B0502040204020203" pitchFamily="34" charset="-122"/>
              </a:rPr>
              <a:t>(</a:t>
            </a:r>
            <a:r>
              <a:rPr lang="zh-CN" altLang="en-US" dirty="0" smtClean="0">
                <a:ea typeface="微软雅黑 Light" panose="020B0502040204020203" pitchFamily="34" charset="-122"/>
              </a:rPr>
              <a:t>朝向源主机</a:t>
            </a:r>
            <a:r>
              <a:rPr lang="en-US" altLang="zh-CN" dirty="0" smtClean="0">
                <a:ea typeface="微软雅黑 Light" panose="020B0502040204020203" pitchFamily="34" charset="-122"/>
              </a:rPr>
              <a:t>)</a:t>
            </a:r>
            <a:r>
              <a:rPr lang="zh-CN" altLang="en-US" dirty="0" smtClean="0">
                <a:solidFill>
                  <a:srgbClr val="C00000"/>
                </a:solidFill>
                <a:ea typeface="微软雅黑 Light" panose="020B0502040204020203" pitchFamily="34" charset="-122"/>
              </a:rPr>
              <a:t>转发</a:t>
            </a:r>
            <a:r>
              <a:rPr lang="en-US" altLang="zh-CN" dirty="0" smtClean="0">
                <a:solidFill>
                  <a:srgbClr val="C00000"/>
                </a:solidFill>
                <a:ea typeface="微软雅黑 Light" panose="020B0502040204020203" pitchFamily="34" charset="-122"/>
              </a:rPr>
              <a:t>VC</a:t>
            </a:r>
            <a:r>
              <a:rPr lang="zh-CN" altLang="en-US" dirty="0" smtClean="0">
                <a:solidFill>
                  <a:srgbClr val="C00000"/>
                </a:solidFill>
                <a:ea typeface="微软雅黑 Light" panose="020B0502040204020203" pitchFamily="34" charset="-122"/>
              </a:rPr>
              <a:t>设置确认消息</a:t>
            </a:r>
            <a:r>
              <a:rPr lang="zh-CN" altLang="en-US" dirty="0">
                <a:ea typeface="微软雅黑 Light" panose="020B0502040204020203" pitchFamily="34" charset="-122"/>
              </a:rPr>
              <a:t>，其中</a:t>
            </a:r>
            <a:r>
              <a:rPr lang="zh-CN" altLang="en-US" u="sng" dirty="0">
                <a:solidFill>
                  <a:srgbClr val="0070C0"/>
                </a:solidFill>
                <a:ea typeface="微软雅黑 Light" panose="020B0502040204020203" pitchFamily="34" charset="-122"/>
              </a:rPr>
              <a:t>输入</a:t>
            </a:r>
            <a:r>
              <a:rPr lang="en-US" altLang="zh-CN" u="sng" dirty="0">
                <a:solidFill>
                  <a:srgbClr val="0070C0"/>
                </a:solidFill>
                <a:ea typeface="微软雅黑 Light" panose="020B0502040204020203" pitchFamily="34" charset="-122"/>
              </a:rPr>
              <a:t>VCI</a:t>
            </a:r>
            <a:r>
              <a:rPr lang="zh-CN" altLang="en-US" dirty="0">
                <a:ea typeface="微软雅黑 Light" panose="020B0502040204020203" pitchFamily="34" charset="-122"/>
              </a:rPr>
              <a:t>替换为先前选择</a:t>
            </a:r>
            <a:r>
              <a:rPr lang="zh-CN" altLang="en-US" dirty="0" smtClean="0">
                <a:ea typeface="微软雅黑 Light" panose="020B0502040204020203" pitchFamily="34" charset="-122"/>
              </a:rPr>
              <a:t>的输入</a:t>
            </a:r>
            <a:r>
              <a:rPr lang="en-US" altLang="zh-CN" dirty="0" smtClean="0">
                <a:ea typeface="微软雅黑 Light" panose="020B0502040204020203" pitchFamily="34" charset="-122"/>
              </a:rPr>
              <a:t>VCI</a:t>
            </a:r>
            <a:r>
              <a:rPr lang="zh-CN" altLang="en-US" dirty="0" smtClean="0">
                <a:ea typeface="微软雅黑 Light" panose="020B0502040204020203" pitchFamily="34" charset="-122"/>
              </a:rPr>
              <a:t>值</a:t>
            </a:r>
            <a:endParaRPr lang="en-US" altLang="zh-CN" dirty="0" smtClean="0">
              <a:ea typeface="微软雅黑 Light" panose="020B0502040204020203" pitchFamily="34" charset="-122"/>
            </a:endParaRPr>
          </a:p>
          <a:p>
            <a:pPr eaLnBrk="1" hangingPunct="1">
              <a:spcBef>
                <a:spcPts val="120"/>
              </a:spcBef>
            </a:pPr>
            <a:r>
              <a:rPr lang="zh-CN" altLang="en-US" sz="2000" u="sng" dirty="0">
                <a:ea typeface="微软雅黑 Light" panose="020B0502040204020203" pitchFamily="34" charset="-122"/>
              </a:rPr>
              <a:t>源</a:t>
            </a:r>
            <a:r>
              <a:rPr lang="zh-CN" altLang="en-US" sz="2000" u="sng" dirty="0" smtClean="0">
                <a:ea typeface="微软雅黑 Light" panose="020B0502040204020203" pitchFamily="34" charset="-122"/>
              </a:rPr>
              <a:t>主机</a:t>
            </a:r>
            <a:r>
              <a:rPr lang="zh-CN" altLang="en-US" sz="2000" dirty="0">
                <a:ea typeface="微软雅黑 Light" panose="020B0502040204020203" pitchFamily="34" charset="-122"/>
              </a:rPr>
              <a:t> </a:t>
            </a:r>
            <a:r>
              <a:rPr lang="en-US" altLang="zh-CN" sz="2000" dirty="0" smtClean="0">
                <a:ea typeface="微软雅黑 Light" panose="020B0502040204020203" pitchFamily="34" charset="-122"/>
              </a:rPr>
              <a:t>(</a:t>
            </a:r>
            <a:r>
              <a:rPr lang="zh-CN" altLang="en-US" sz="2000" dirty="0" smtClean="0">
                <a:ea typeface="微软雅黑 Light" panose="020B0502040204020203" pitchFamily="34" charset="-122"/>
              </a:rPr>
              <a:t>收到</a:t>
            </a:r>
            <a:r>
              <a:rPr lang="en-US" altLang="zh-CN" sz="2000" dirty="0" smtClean="0">
                <a:ea typeface="微软雅黑 Light" panose="020B0502040204020203" pitchFamily="34" charset="-122"/>
              </a:rPr>
              <a:t>VC</a:t>
            </a:r>
            <a:r>
              <a:rPr lang="zh-CN" altLang="en-US" sz="2000" dirty="0" smtClean="0">
                <a:ea typeface="微软雅黑 Light" panose="020B0502040204020203" pitchFamily="34" charset="-122"/>
              </a:rPr>
              <a:t>设置确认消息后</a:t>
            </a:r>
            <a:r>
              <a:rPr lang="en-US" altLang="zh-CN" sz="2000" dirty="0" smtClean="0">
                <a:ea typeface="微软雅黑 Light" panose="020B0502040204020203" pitchFamily="34" charset="-122"/>
              </a:rPr>
              <a:t>)</a:t>
            </a:r>
            <a:r>
              <a:rPr lang="zh-CN" altLang="en-US" sz="2000" dirty="0" smtClean="0">
                <a:ea typeface="微软雅黑 Light" panose="020B0502040204020203" pitchFamily="34" charset="-122"/>
              </a:rPr>
              <a:t>：获知</a:t>
            </a:r>
            <a:r>
              <a:rPr lang="zh-CN" altLang="en-US" sz="2000" dirty="0">
                <a:ea typeface="微软雅黑 Light" panose="020B0502040204020203" pitchFamily="34" charset="-122"/>
              </a:rPr>
              <a:t>用于随后数据传输的</a:t>
            </a:r>
            <a:r>
              <a:rPr lang="zh-CN" altLang="en-US" sz="2000" u="sng" dirty="0">
                <a:solidFill>
                  <a:srgbClr val="0070C0"/>
                </a:solidFill>
                <a:ea typeface="微软雅黑 Light" panose="020B0502040204020203" pitchFamily="34" charset="-122"/>
              </a:rPr>
              <a:t>输出</a:t>
            </a:r>
            <a:r>
              <a:rPr lang="en-US" altLang="zh-CN" sz="2000" u="sng" dirty="0">
                <a:solidFill>
                  <a:srgbClr val="0070C0"/>
                </a:solidFill>
                <a:ea typeface="微软雅黑 Light" panose="020B0502040204020203" pitchFamily="34" charset="-122"/>
              </a:rPr>
              <a:t>VCI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8435" name="灯片编号占位符 4"/>
          <p:cNvSpPr>
            <a:spLocks noGrp="1"/>
          </p:cNvSpPr>
          <p:nvPr>
            <p:ph type="sldNum" sz="quarter" idx="11"/>
          </p:nvPr>
        </p:nvSpPr>
        <p:spPr>
          <a:noFill/>
        </p:spPr>
        <p:txBody>
          <a:bodyPr/>
          <a:lstStyle/>
          <a:p>
            <a:fld id="{BA56F05E-F10F-4F6F-A58E-2F8969601306}" type="slidenum">
              <a:rPr lang="en-US" altLang="zh-CN" smtClean="0"/>
              <a:pPr/>
              <a:t>18</a:t>
            </a:fld>
            <a:endParaRPr lang="en-US" altLang="zh-CN" dirty="0"/>
          </a:p>
        </p:txBody>
      </p:sp>
      <p:sp>
        <p:nvSpPr>
          <p:cNvPr id="18436" name="Rectangle 2"/>
          <p:cNvSpPr>
            <a:spLocks noGrp="1" noChangeArrowheads="1"/>
          </p:cNvSpPr>
          <p:nvPr>
            <p:ph type="title"/>
          </p:nvPr>
        </p:nvSpPr>
        <p:spPr/>
        <p:txBody>
          <a:bodyPr/>
          <a:lstStyle/>
          <a:p>
            <a:pPr eaLnBrk="1" hangingPunct="1"/>
            <a:r>
              <a:rPr lang="en-US" altLang="zh-CN" dirty="0"/>
              <a:t>SVC</a:t>
            </a:r>
            <a:r>
              <a:rPr lang="zh-CN" altLang="en-US" dirty="0"/>
              <a:t>建立示例</a:t>
            </a:r>
            <a:endParaRPr lang="en-US" altLang="zh-CN" dirty="0"/>
          </a:p>
        </p:txBody>
      </p:sp>
      <p:pic>
        <p:nvPicPr>
          <p:cNvPr id="18437" name="Picture 3"/>
          <p:cNvPicPr>
            <a:picLocks noChangeAspect="1" noChangeArrowheads="1"/>
          </p:cNvPicPr>
          <p:nvPr/>
        </p:nvPicPr>
        <p:blipFill>
          <a:blip r:embed="rId2" cstate="print"/>
          <a:srcRect/>
          <a:stretch>
            <a:fillRect/>
          </a:stretch>
        </p:blipFill>
        <p:spPr bwMode="auto">
          <a:xfrm>
            <a:off x="911225" y="1773238"/>
            <a:ext cx="7405688" cy="427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19</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ea typeface="黑体" pitchFamily="49" charset="-122"/>
              </a:rPr>
              <a:t>虚电路交换网络</a:t>
            </a:r>
            <a:endParaRPr lang="en-US" altLang="zh-CN" dirty="0"/>
          </a:p>
        </p:txBody>
      </p:sp>
      <p:grpSp>
        <p:nvGrpSpPr>
          <p:cNvPr id="59" name="Group 3"/>
          <p:cNvGrpSpPr>
            <a:grpSpLocks/>
          </p:cNvGrpSpPr>
          <p:nvPr/>
        </p:nvGrpSpPr>
        <p:grpSpPr bwMode="auto">
          <a:xfrm>
            <a:off x="323850" y="1629122"/>
            <a:ext cx="8424863" cy="4248150"/>
            <a:chOff x="418" y="1209"/>
            <a:chExt cx="4911" cy="2448"/>
          </a:xfrm>
        </p:grpSpPr>
        <p:sp>
          <p:nvSpPr>
            <p:cNvPr id="60" name="Freeform 4"/>
            <p:cNvSpPr>
              <a:spLocks noEditPoints="1"/>
            </p:cNvSpPr>
            <p:nvPr/>
          </p:nvSpPr>
          <p:spPr bwMode="auto">
            <a:xfrm>
              <a:off x="1080" y="2058"/>
              <a:ext cx="1500" cy="22"/>
            </a:xfrm>
            <a:custGeom>
              <a:avLst/>
              <a:gdLst>
                <a:gd name="T0" fmla="*/ 1500 w 1500"/>
                <a:gd name="T1" fmla="*/ 10 h 22"/>
                <a:gd name="T2" fmla="*/ 1498 w 1500"/>
                <a:gd name="T3" fmla="*/ 2 h 22"/>
                <a:gd name="T4" fmla="*/ 1490 w 1500"/>
                <a:gd name="T5" fmla="*/ 0 h 22"/>
                <a:gd name="T6" fmla="*/ 1482 w 1500"/>
                <a:gd name="T7" fmla="*/ 2 h 22"/>
                <a:gd name="T8" fmla="*/ 1478 w 1500"/>
                <a:gd name="T9" fmla="*/ 10 h 22"/>
                <a:gd name="T10" fmla="*/ 1482 w 1500"/>
                <a:gd name="T11" fmla="*/ 18 h 22"/>
                <a:gd name="T12" fmla="*/ 1490 w 1500"/>
                <a:gd name="T13" fmla="*/ 22 h 22"/>
                <a:gd name="T14" fmla="*/ 1498 w 1500"/>
                <a:gd name="T15" fmla="*/ 18 h 22"/>
                <a:gd name="T16" fmla="*/ 1500 w 1500"/>
                <a:gd name="T17" fmla="*/ 10 h 22"/>
                <a:gd name="T18" fmla="*/ 0 w 1500"/>
                <a:gd name="T19" fmla="*/ 10 h 22"/>
                <a:gd name="T20" fmla="*/ 2 w 1500"/>
                <a:gd name="T21" fmla="*/ 18 h 22"/>
                <a:gd name="T22" fmla="*/ 10 w 1500"/>
                <a:gd name="T23" fmla="*/ 22 h 22"/>
                <a:gd name="T24" fmla="*/ 18 w 1500"/>
                <a:gd name="T25" fmla="*/ 18 h 22"/>
                <a:gd name="T26" fmla="*/ 21 w 1500"/>
                <a:gd name="T27" fmla="*/ 10 h 22"/>
                <a:gd name="T28" fmla="*/ 18 w 1500"/>
                <a:gd name="T29" fmla="*/ 2 h 22"/>
                <a:gd name="T30" fmla="*/ 10 w 1500"/>
                <a:gd name="T31" fmla="*/ 0 h 22"/>
                <a:gd name="T32" fmla="*/ 2 w 1500"/>
                <a:gd name="T33" fmla="*/ 2 h 22"/>
                <a:gd name="T34" fmla="*/ 0 w 1500"/>
                <a:gd name="T35" fmla="*/ 1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61" name="Line 5"/>
            <p:cNvSpPr>
              <a:spLocks noChangeShapeType="1"/>
            </p:cNvSpPr>
            <p:nvPr/>
          </p:nvSpPr>
          <p:spPr bwMode="auto">
            <a:xfrm flipH="1">
              <a:off x="1101" y="2068"/>
              <a:ext cx="1457" cy="1"/>
            </a:xfrm>
            <a:prstGeom prst="line">
              <a:avLst/>
            </a:prstGeom>
            <a:noFill/>
            <a:ln w="28575">
              <a:solidFill>
                <a:srgbClr val="FFFFFF"/>
              </a:solidFill>
              <a:round/>
              <a:headEnd/>
              <a:tailEnd/>
            </a:ln>
          </p:spPr>
          <p:txBody>
            <a:bodyPr/>
            <a:lstStyle/>
            <a:p>
              <a:endParaRPr lang="zh-CN" altLang="en-US"/>
            </a:p>
          </p:txBody>
        </p:sp>
        <p:sp>
          <p:nvSpPr>
            <p:cNvPr id="62" name="Freeform 6"/>
            <p:cNvSpPr>
              <a:spLocks noEditPoints="1"/>
            </p:cNvSpPr>
            <p:nvPr/>
          </p:nvSpPr>
          <p:spPr bwMode="auto">
            <a:xfrm>
              <a:off x="1080" y="2707"/>
              <a:ext cx="1500" cy="403"/>
            </a:xfrm>
            <a:custGeom>
              <a:avLst/>
              <a:gdLst>
                <a:gd name="T0" fmla="*/ 0 w 1500"/>
                <a:gd name="T1" fmla="*/ 395 h 403"/>
                <a:gd name="T2" fmla="*/ 4 w 1500"/>
                <a:gd name="T3" fmla="*/ 403 h 403"/>
                <a:gd name="T4" fmla="*/ 14 w 1500"/>
                <a:gd name="T5" fmla="*/ 403 h 403"/>
                <a:gd name="T6" fmla="*/ 20 w 1500"/>
                <a:gd name="T7" fmla="*/ 399 h 403"/>
                <a:gd name="T8" fmla="*/ 21 w 1500"/>
                <a:gd name="T9" fmla="*/ 391 h 403"/>
                <a:gd name="T10" fmla="*/ 16 w 1500"/>
                <a:gd name="T11" fmla="*/ 383 h 403"/>
                <a:gd name="T12" fmla="*/ 8 w 1500"/>
                <a:gd name="T13" fmla="*/ 381 h 403"/>
                <a:gd name="T14" fmla="*/ 0 w 1500"/>
                <a:gd name="T15" fmla="*/ 387 h 403"/>
                <a:gd name="T16" fmla="*/ 0 w 1500"/>
                <a:gd name="T17" fmla="*/ 395 h 403"/>
                <a:gd name="T18" fmla="*/ 1500 w 1500"/>
                <a:gd name="T19" fmla="*/ 8 h 403"/>
                <a:gd name="T20" fmla="*/ 1496 w 1500"/>
                <a:gd name="T21" fmla="*/ 2 h 403"/>
                <a:gd name="T22" fmla="*/ 1486 w 1500"/>
                <a:gd name="T23" fmla="*/ 0 h 403"/>
                <a:gd name="T24" fmla="*/ 1480 w 1500"/>
                <a:gd name="T25" fmla="*/ 6 h 403"/>
                <a:gd name="T26" fmla="*/ 1478 w 1500"/>
                <a:gd name="T27" fmla="*/ 14 h 403"/>
                <a:gd name="T28" fmla="*/ 1484 w 1500"/>
                <a:gd name="T29" fmla="*/ 22 h 403"/>
                <a:gd name="T30" fmla="*/ 1492 w 1500"/>
                <a:gd name="T31" fmla="*/ 22 h 403"/>
                <a:gd name="T32" fmla="*/ 1500 w 1500"/>
                <a:gd name="T33" fmla="*/ 18 h 403"/>
                <a:gd name="T34" fmla="*/ 1500 w 1500"/>
                <a:gd name="T35" fmla="*/ 8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63" name="Line 7"/>
            <p:cNvSpPr>
              <a:spLocks noChangeShapeType="1"/>
            </p:cNvSpPr>
            <p:nvPr/>
          </p:nvSpPr>
          <p:spPr bwMode="auto">
            <a:xfrm flipV="1">
              <a:off x="1101" y="2721"/>
              <a:ext cx="1457" cy="377"/>
            </a:xfrm>
            <a:prstGeom prst="line">
              <a:avLst/>
            </a:prstGeom>
            <a:noFill/>
            <a:ln w="28575">
              <a:solidFill>
                <a:srgbClr val="FFFFFF"/>
              </a:solidFill>
              <a:round/>
              <a:headEnd/>
              <a:tailEnd/>
            </a:ln>
          </p:spPr>
          <p:txBody>
            <a:bodyPr/>
            <a:lstStyle/>
            <a:p>
              <a:endParaRPr lang="zh-CN" altLang="en-US"/>
            </a:p>
          </p:txBody>
        </p:sp>
        <p:sp>
          <p:nvSpPr>
            <p:cNvPr id="64" name="Freeform 8"/>
            <p:cNvSpPr>
              <a:spLocks noEditPoints="1"/>
            </p:cNvSpPr>
            <p:nvPr/>
          </p:nvSpPr>
          <p:spPr bwMode="auto">
            <a:xfrm>
              <a:off x="1080" y="3088"/>
              <a:ext cx="1500" cy="381"/>
            </a:xfrm>
            <a:custGeom>
              <a:avLst/>
              <a:gdLst>
                <a:gd name="T0" fmla="*/ 0 w 1500"/>
                <a:gd name="T1" fmla="*/ 10 h 381"/>
                <a:gd name="T2" fmla="*/ 2 w 1500"/>
                <a:gd name="T3" fmla="*/ 18 h 381"/>
                <a:gd name="T4" fmla="*/ 8 w 1500"/>
                <a:gd name="T5" fmla="*/ 22 h 381"/>
                <a:gd name="T6" fmla="*/ 16 w 1500"/>
                <a:gd name="T7" fmla="*/ 22 h 381"/>
                <a:gd name="T8" fmla="*/ 21 w 1500"/>
                <a:gd name="T9" fmla="*/ 14 h 381"/>
                <a:gd name="T10" fmla="*/ 20 w 1500"/>
                <a:gd name="T11" fmla="*/ 6 h 381"/>
                <a:gd name="T12" fmla="*/ 14 w 1500"/>
                <a:gd name="T13" fmla="*/ 0 h 381"/>
                <a:gd name="T14" fmla="*/ 4 w 1500"/>
                <a:gd name="T15" fmla="*/ 2 h 381"/>
                <a:gd name="T16" fmla="*/ 0 w 1500"/>
                <a:gd name="T17" fmla="*/ 10 h 381"/>
                <a:gd name="T18" fmla="*/ 1500 w 1500"/>
                <a:gd name="T19" fmla="*/ 373 h 381"/>
                <a:gd name="T20" fmla="*/ 1500 w 1500"/>
                <a:gd name="T21" fmla="*/ 365 h 381"/>
                <a:gd name="T22" fmla="*/ 1492 w 1500"/>
                <a:gd name="T23" fmla="*/ 359 h 381"/>
                <a:gd name="T24" fmla="*/ 1484 w 1500"/>
                <a:gd name="T25" fmla="*/ 361 h 381"/>
                <a:gd name="T26" fmla="*/ 1478 w 1500"/>
                <a:gd name="T27" fmla="*/ 369 h 381"/>
                <a:gd name="T28" fmla="*/ 1480 w 1500"/>
                <a:gd name="T29" fmla="*/ 377 h 381"/>
                <a:gd name="T30" fmla="*/ 1486 w 1500"/>
                <a:gd name="T31" fmla="*/ 381 h 381"/>
                <a:gd name="T32" fmla="*/ 1496 w 1500"/>
                <a:gd name="T33" fmla="*/ 381 h 381"/>
                <a:gd name="T34" fmla="*/ 1500 w 1500"/>
                <a:gd name="T35" fmla="*/ 373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65" name="Line 9"/>
            <p:cNvSpPr>
              <a:spLocks noChangeShapeType="1"/>
            </p:cNvSpPr>
            <p:nvPr/>
          </p:nvSpPr>
          <p:spPr bwMode="auto">
            <a:xfrm>
              <a:off x="1101" y="3102"/>
              <a:ext cx="1457" cy="355"/>
            </a:xfrm>
            <a:prstGeom prst="line">
              <a:avLst/>
            </a:prstGeom>
            <a:noFill/>
            <a:ln w="28575">
              <a:solidFill>
                <a:srgbClr val="FFFFFF"/>
              </a:solidFill>
              <a:round/>
              <a:headEnd/>
              <a:tailEnd/>
            </a:ln>
          </p:spPr>
          <p:txBody>
            <a:bodyPr/>
            <a:lstStyle/>
            <a:p>
              <a:endParaRPr lang="zh-CN" altLang="en-US"/>
            </a:p>
          </p:txBody>
        </p:sp>
        <p:sp>
          <p:nvSpPr>
            <p:cNvPr id="66" name="Freeform 10"/>
            <p:cNvSpPr>
              <a:spLocks noEditPoints="1"/>
            </p:cNvSpPr>
            <p:nvPr/>
          </p:nvSpPr>
          <p:spPr bwMode="auto">
            <a:xfrm>
              <a:off x="2558" y="2058"/>
              <a:ext cx="1660" cy="291"/>
            </a:xfrm>
            <a:custGeom>
              <a:avLst/>
              <a:gdLst>
                <a:gd name="T0" fmla="*/ 0 w 1660"/>
                <a:gd name="T1" fmla="*/ 10 h 291"/>
                <a:gd name="T2" fmla="*/ 2 w 1660"/>
                <a:gd name="T3" fmla="*/ 18 h 291"/>
                <a:gd name="T4" fmla="*/ 10 w 1660"/>
                <a:gd name="T5" fmla="*/ 22 h 291"/>
                <a:gd name="T6" fmla="*/ 18 w 1660"/>
                <a:gd name="T7" fmla="*/ 20 h 291"/>
                <a:gd name="T8" fmla="*/ 22 w 1660"/>
                <a:gd name="T9" fmla="*/ 12 h 291"/>
                <a:gd name="T10" fmla="*/ 20 w 1660"/>
                <a:gd name="T11" fmla="*/ 4 h 291"/>
                <a:gd name="T12" fmla="*/ 14 w 1660"/>
                <a:gd name="T13" fmla="*/ 0 h 291"/>
                <a:gd name="T14" fmla="*/ 6 w 1660"/>
                <a:gd name="T15" fmla="*/ 2 h 291"/>
                <a:gd name="T16" fmla="*/ 0 w 1660"/>
                <a:gd name="T17" fmla="*/ 10 h 291"/>
                <a:gd name="T18" fmla="*/ 1660 w 1660"/>
                <a:gd name="T19" fmla="*/ 281 h 291"/>
                <a:gd name="T20" fmla="*/ 1658 w 1660"/>
                <a:gd name="T21" fmla="*/ 273 h 291"/>
                <a:gd name="T22" fmla="*/ 1650 w 1660"/>
                <a:gd name="T23" fmla="*/ 269 h 291"/>
                <a:gd name="T24" fmla="*/ 1642 w 1660"/>
                <a:gd name="T25" fmla="*/ 271 h 291"/>
                <a:gd name="T26" fmla="*/ 1638 w 1660"/>
                <a:gd name="T27" fmla="*/ 279 h 291"/>
                <a:gd name="T28" fmla="*/ 1638 w 1660"/>
                <a:gd name="T29" fmla="*/ 287 h 291"/>
                <a:gd name="T30" fmla="*/ 1646 w 1660"/>
                <a:gd name="T31" fmla="*/ 291 h 291"/>
                <a:gd name="T32" fmla="*/ 1654 w 1660"/>
                <a:gd name="T33" fmla="*/ 289 h 291"/>
                <a:gd name="T34" fmla="*/ 1660 w 1660"/>
                <a:gd name="T35" fmla="*/ 281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67" name="Line 11"/>
            <p:cNvSpPr>
              <a:spLocks noChangeShapeType="1"/>
            </p:cNvSpPr>
            <p:nvPr/>
          </p:nvSpPr>
          <p:spPr bwMode="auto">
            <a:xfrm>
              <a:off x="2580" y="2070"/>
              <a:ext cx="1616" cy="267"/>
            </a:xfrm>
            <a:prstGeom prst="line">
              <a:avLst/>
            </a:prstGeom>
            <a:noFill/>
            <a:ln w="28575">
              <a:solidFill>
                <a:srgbClr val="FFFFFF"/>
              </a:solidFill>
              <a:round/>
              <a:headEnd/>
              <a:tailEnd/>
            </a:ln>
          </p:spPr>
          <p:txBody>
            <a:bodyPr/>
            <a:lstStyle/>
            <a:p>
              <a:endParaRPr lang="zh-CN" altLang="en-US"/>
            </a:p>
          </p:txBody>
        </p:sp>
        <p:sp>
          <p:nvSpPr>
            <p:cNvPr id="68" name="Freeform 12"/>
            <p:cNvSpPr>
              <a:spLocks noEditPoints="1"/>
            </p:cNvSpPr>
            <p:nvPr/>
          </p:nvSpPr>
          <p:spPr bwMode="auto">
            <a:xfrm>
              <a:off x="2558" y="2327"/>
              <a:ext cx="1660" cy="402"/>
            </a:xfrm>
            <a:custGeom>
              <a:avLst/>
              <a:gdLst>
                <a:gd name="T0" fmla="*/ 1660 w 1660"/>
                <a:gd name="T1" fmla="*/ 8 h 402"/>
                <a:gd name="T2" fmla="*/ 1654 w 1660"/>
                <a:gd name="T3" fmla="*/ 2 h 402"/>
                <a:gd name="T4" fmla="*/ 1646 w 1660"/>
                <a:gd name="T5" fmla="*/ 0 h 402"/>
                <a:gd name="T6" fmla="*/ 1638 w 1660"/>
                <a:gd name="T7" fmla="*/ 4 h 402"/>
                <a:gd name="T8" fmla="*/ 1638 w 1660"/>
                <a:gd name="T9" fmla="*/ 14 h 402"/>
                <a:gd name="T10" fmla="*/ 1642 w 1660"/>
                <a:gd name="T11" fmla="*/ 20 h 402"/>
                <a:gd name="T12" fmla="*/ 1650 w 1660"/>
                <a:gd name="T13" fmla="*/ 22 h 402"/>
                <a:gd name="T14" fmla="*/ 1658 w 1660"/>
                <a:gd name="T15" fmla="*/ 16 h 402"/>
                <a:gd name="T16" fmla="*/ 1660 w 1660"/>
                <a:gd name="T17" fmla="*/ 8 h 402"/>
                <a:gd name="T18" fmla="*/ 0 w 1660"/>
                <a:gd name="T19" fmla="*/ 394 h 402"/>
                <a:gd name="T20" fmla="*/ 6 w 1660"/>
                <a:gd name="T21" fmla="*/ 400 h 402"/>
                <a:gd name="T22" fmla="*/ 14 w 1660"/>
                <a:gd name="T23" fmla="*/ 402 h 402"/>
                <a:gd name="T24" fmla="*/ 22 w 1660"/>
                <a:gd name="T25" fmla="*/ 398 h 402"/>
                <a:gd name="T26" fmla="*/ 22 w 1660"/>
                <a:gd name="T27" fmla="*/ 388 h 402"/>
                <a:gd name="T28" fmla="*/ 18 w 1660"/>
                <a:gd name="T29" fmla="*/ 382 h 402"/>
                <a:gd name="T30" fmla="*/ 10 w 1660"/>
                <a:gd name="T31" fmla="*/ 380 h 402"/>
                <a:gd name="T32" fmla="*/ 2 w 1660"/>
                <a:gd name="T33" fmla="*/ 386 h 402"/>
                <a:gd name="T34" fmla="*/ 0 w 1660"/>
                <a:gd name="T35" fmla="*/ 394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69" name="Line 13"/>
            <p:cNvSpPr>
              <a:spLocks noChangeShapeType="1"/>
            </p:cNvSpPr>
            <p:nvPr/>
          </p:nvSpPr>
          <p:spPr bwMode="auto">
            <a:xfrm flipH="1">
              <a:off x="2580" y="2341"/>
              <a:ext cx="1616" cy="374"/>
            </a:xfrm>
            <a:prstGeom prst="line">
              <a:avLst/>
            </a:prstGeom>
            <a:noFill/>
            <a:ln w="28575">
              <a:solidFill>
                <a:srgbClr val="FFFFFF"/>
              </a:solidFill>
              <a:round/>
              <a:headEnd/>
              <a:tailEnd/>
            </a:ln>
          </p:spPr>
          <p:txBody>
            <a:bodyPr/>
            <a:lstStyle/>
            <a:p>
              <a:endParaRPr lang="zh-CN" altLang="en-US"/>
            </a:p>
          </p:txBody>
        </p:sp>
        <p:sp>
          <p:nvSpPr>
            <p:cNvPr id="70" name="Freeform 14"/>
            <p:cNvSpPr>
              <a:spLocks noEditPoints="1"/>
            </p:cNvSpPr>
            <p:nvPr/>
          </p:nvSpPr>
          <p:spPr bwMode="auto">
            <a:xfrm>
              <a:off x="2558" y="3447"/>
              <a:ext cx="1481" cy="24"/>
            </a:xfrm>
            <a:custGeom>
              <a:avLst/>
              <a:gdLst>
                <a:gd name="T0" fmla="*/ 0 w 1481"/>
                <a:gd name="T1" fmla="*/ 12 h 24"/>
                <a:gd name="T2" fmla="*/ 4 w 1481"/>
                <a:gd name="T3" fmla="*/ 20 h 24"/>
                <a:gd name="T4" fmla="*/ 12 w 1481"/>
                <a:gd name="T5" fmla="*/ 24 h 24"/>
                <a:gd name="T6" fmla="*/ 20 w 1481"/>
                <a:gd name="T7" fmla="*/ 20 h 24"/>
                <a:gd name="T8" fmla="*/ 22 w 1481"/>
                <a:gd name="T9" fmla="*/ 12 h 24"/>
                <a:gd name="T10" fmla="*/ 20 w 1481"/>
                <a:gd name="T11" fmla="*/ 4 h 24"/>
                <a:gd name="T12" fmla="*/ 12 w 1481"/>
                <a:gd name="T13" fmla="*/ 0 h 24"/>
                <a:gd name="T14" fmla="*/ 4 w 1481"/>
                <a:gd name="T15" fmla="*/ 4 h 24"/>
                <a:gd name="T16" fmla="*/ 0 w 1481"/>
                <a:gd name="T17" fmla="*/ 12 h 24"/>
                <a:gd name="T18" fmla="*/ 1481 w 1481"/>
                <a:gd name="T19" fmla="*/ 12 h 24"/>
                <a:gd name="T20" fmla="*/ 1477 w 1481"/>
                <a:gd name="T21" fmla="*/ 4 h 24"/>
                <a:gd name="T22" fmla="*/ 1469 w 1481"/>
                <a:gd name="T23" fmla="*/ 0 h 24"/>
                <a:gd name="T24" fmla="*/ 1461 w 1481"/>
                <a:gd name="T25" fmla="*/ 4 h 24"/>
                <a:gd name="T26" fmla="*/ 1457 w 1481"/>
                <a:gd name="T27" fmla="*/ 12 h 24"/>
                <a:gd name="T28" fmla="*/ 1461 w 1481"/>
                <a:gd name="T29" fmla="*/ 20 h 24"/>
                <a:gd name="T30" fmla="*/ 1469 w 1481"/>
                <a:gd name="T31" fmla="*/ 24 h 24"/>
                <a:gd name="T32" fmla="*/ 1477 w 1481"/>
                <a:gd name="T33" fmla="*/ 20 h 24"/>
                <a:gd name="T34" fmla="*/ 1481 w 1481"/>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prstDash val="solid"/>
              <a:round/>
              <a:headEnd/>
              <a:tailEnd/>
            </a:ln>
          </p:spPr>
          <p:txBody>
            <a:bodyPr/>
            <a:lstStyle/>
            <a:p>
              <a:endParaRPr lang="zh-CN" altLang="en-US"/>
            </a:p>
          </p:txBody>
        </p:sp>
        <p:sp>
          <p:nvSpPr>
            <p:cNvPr id="71" name="Line 15"/>
            <p:cNvSpPr>
              <a:spLocks noChangeShapeType="1"/>
            </p:cNvSpPr>
            <p:nvPr/>
          </p:nvSpPr>
          <p:spPr bwMode="auto">
            <a:xfrm>
              <a:off x="2580" y="3459"/>
              <a:ext cx="1435" cy="1"/>
            </a:xfrm>
            <a:prstGeom prst="line">
              <a:avLst/>
            </a:prstGeom>
            <a:noFill/>
            <a:ln w="28575">
              <a:solidFill>
                <a:srgbClr val="FFFFFF"/>
              </a:solidFill>
              <a:round/>
              <a:headEnd/>
              <a:tailEnd/>
            </a:ln>
          </p:spPr>
          <p:txBody>
            <a:bodyPr/>
            <a:lstStyle/>
            <a:p>
              <a:endParaRPr lang="zh-CN" altLang="en-US"/>
            </a:p>
          </p:txBody>
        </p:sp>
        <p:sp>
          <p:nvSpPr>
            <p:cNvPr id="72" name="Line 16"/>
            <p:cNvSpPr>
              <a:spLocks noChangeShapeType="1"/>
            </p:cNvSpPr>
            <p:nvPr/>
          </p:nvSpPr>
          <p:spPr bwMode="auto">
            <a:xfrm flipH="1" flipV="1">
              <a:off x="4027" y="3459"/>
              <a:ext cx="785" cy="14"/>
            </a:xfrm>
            <a:prstGeom prst="line">
              <a:avLst/>
            </a:prstGeom>
            <a:noFill/>
            <a:ln w="28575">
              <a:solidFill>
                <a:srgbClr val="FFFFFF"/>
              </a:solidFill>
              <a:round/>
              <a:headEnd/>
              <a:tailEnd/>
            </a:ln>
          </p:spPr>
          <p:txBody>
            <a:bodyPr/>
            <a:lstStyle/>
            <a:p>
              <a:endParaRPr lang="zh-CN" altLang="en-US"/>
            </a:p>
          </p:txBody>
        </p:sp>
        <p:sp>
          <p:nvSpPr>
            <p:cNvPr id="73" name="Line 17"/>
            <p:cNvSpPr>
              <a:spLocks noChangeShapeType="1"/>
            </p:cNvSpPr>
            <p:nvPr/>
          </p:nvSpPr>
          <p:spPr bwMode="auto">
            <a:xfrm>
              <a:off x="2570" y="1529"/>
              <a:ext cx="1" cy="539"/>
            </a:xfrm>
            <a:prstGeom prst="line">
              <a:avLst/>
            </a:prstGeom>
            <a:noFill/>
            <a:ln w="28575">
              <a:solidFill>
                <a:srgbClr val="FFFFFF"/>
              </a:solidFill>
              <a:round/>
              <a:headEnd/>
              <a:tailEnd/>
            </a:ln>
          </p:spPr>
          <p:txBody>
            <a:bodyPr/>
            <a:lstStyle/>
            <a:p>
              <a:endParaRPr lang="zh-CN" altLang="en-US"/>
            </a:p>
          </p:txBody>
        </p:sp>
        <p:sp>
          <p:nvSpPr>
            <p:cNvPr id="74" name="Line 18"/>
            <p:cNvSpPr>
              <a:spLocks noChangeShapeType="1"/>
            </p:cNvSpPr>
            <p:nvPr/>
          </p:nvSpPr>
          <p:spPr bwMode="auto">
            <a:xfrm>
              <a:off x="418" y="1828"/>
              <a:ext cx="672" cy="240"/>
            </a:xfrm>
            <a:prstGeom prst="line">
              <a:avLst/>
            </a:prstGeom>
            <a:noFill/>
            <a:ln w="28575">
              <a:solidFill>
                <a:srgbClr val="FFFFFF"/>
              </a:solidFill>
              <a:round/>
              <a:headEnd/>
              <a:tailEnd/>
            </a:ln>
          </p:spPr>
          <p:txBody>
            <a:bodyPr/>
            <a:lstStyle/>
            <a:p>
              <a:endParaRPr lang="zh-CN" altLang="en-US"/>
            </a:p>
          </p:txBody>
        </p:sp>
        <p:sp>
          <p:nvSpPr>
            <p:cNvPr id="75" name="Line 19"/>
            <p:cNvSpPr>
              <a:spLocks noChangeShapeType="1"/>
            </p:cNvSpPr>
            <p:nvPr/>
          </p:nvSpPr>
          <p:spPr bwMode="auto">
            <a:xfrm flipV="1">
              <a:off x="418" y="3100"/>
              <a:ext cx="672" cy="373"/>
            </a:xfrm>
            <a:prstGeom prst="line">
              <a:avLst/>
            </a:prstGeom>
            <a:noFill/>
            <a:ln w="28575">
              <a:solidFill>
                <a:srgbClr val="FFFFFF"/>
              </a:solidFill>
              <a:round/>
              <a:headEnd/>
              <a:tailEnd/>
            </a:ln>
          </p:spPr>
          <p:txBody>
            <a:bodyPr/>
            <a:lstStyle/>
            <a:p>
              <a:endParaRPr lang="zh-CN" altLang="en-US"/>
            </a:p>
          </p:txBody>
        </p:sp>
        <p:sp>
          <p:nvSpPr>
            <p:cNvPr id="76" name="Line 20"/>
            <p:cNvSpPr>
              <a:spLocks noChangeShapeType="1"/>
            </p:cNvSpPr>
            <p:nvPr/>
          </p:nvSpPr>
          <p:spPr bwMode="auto">
            <a:xfrm flipH="1">
              <a:off x="4206" y="1844"/>
              <a:ext cx="516" cy="493"/>
            </a:xfrm>
            <a:prstGeom prst="line">
              <a:avLst/>
            </a:prstGeom>
            <a:noFill/>
            <a:ln w="28575">
              <a:solidFill>
                <a:srgbClr val="FFFFFF"/>
              </a:solidFill>
              <a:round/>
              <a:headEnd/>
              <a:tailEnd/>
            </a:ln>
          </p:spPr>
          <p:txBody>
            <a:bodyPr/>
            <a:lstStyle/>
            <a:p>
              <a:endParaRPr lang="zh-CN" altLang="en-US"/>
            </a:p>
          </p:txBody>
        </p:sp>
        <p:sp>
          <p:nvSpPr>
            <p:cNvPr id="77" name="Rectangle 21"/>
            <p:cNvSpPr>
              <a:spLocks noChangeArrowheads="1"/>
            </p:cNvSpPr>
            <p:nvPr/>
          </p:nvSpPr>
          <p:spPr bwMode="auto">
            <a:xfrm>
              <a:off x="1393" y="1977"/>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78" name="Rectangle 22"/>
            <p:cNvSpPr>
              <a:spLocks noChangeArrowheads="1"/>
            </p:cNvSpPr>
            <p:nvPr/>
          </p:nvSpPr>
          <p:spPr bwMode="auto">
            <a:xfrm>
              <a:off x="1345" y="3033"/>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79" name="Rectangle 23"/>
            <p:cNvSpPr>
              <a:spLocks noChangeArrowheads="1"/>
            </p:cNvSpPr>
            <p:nvPr/>
          </p:nvSpPr>
          <p:spPr bwMode="auto">
            <a:xfrm>
              <a:off x="2737" y="1929"/>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80" name="Rectangle 24"/>
            <p:cNvSpPr>
              <a:spLocks noChangeArrowheads="1"/>
            </p:cNvSpPr>
            <p:nvPr/>
          </p:nvSpPr>
          <p:spPr bwMode="auto">
            <a:xfrm>
              <a:off x="2737" y="2553"/>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81" name="Rectangle 25"/>
            <p:cNvSpPr>
              <a:spLocks noChangeArrowheads="1"/>
            </p:cNvSpPr>
            <p:nvPr/>
          </p:nvSpPr>
          <p:spPr bwMode="auto">
            <a:xfrm>
              <a:off x="2737" y="3369"/>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82" name="Rectangle 26"/>
            <p:cNvSpPr>
              <a:spLocks noChangeArrowheads="1"/>
            </p:cNvSpPr>
            <p:nvPr/>
          </p:nvSpPr>
          <p:spPr bwMode="auto">
            <a:xfrm>
              <a:off x="4369" y="2217"/>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sp>
          <p:nvSpPr>
            <p:cNvPr id="83" name="Rectangle 27"/>
            <p:cNvSpPr>
              <a:spLocks noChangeArrowheads="1"/>
            </p:cNvSpPr>
            <p:nvPr/>
          </p:nvSpPr>
          <p:spPr bwMode="auto">
            <a:xfrm>
              <a:off x="4177" y="3321"/>
              <a:ext cx="192" cy="288"/>
            </a:xfrm>
            <a:prstGeom prst="rect">
              <a:avLst/>
            </a:prstGeom>
            <a:solidFill>
              <a:srgbClr val="C0C0C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C0C0C0"/>
              </a:extrusionClr>
            </a:sp3d>
          </p:spPr>
          <p:txBody>
            <a:bodyPr wrap="none" lIns="90488" tIns="44450" rIns="90488" bIns="44450" anchor="ctr">
              <a:flatTx/>
            </a:bodyPr>
            <a:lstStyle/>
            <a:p>
              <a:endParaRPr lang="zh-CN" altLang="en-US"/>
            </a:p>
          </p:txBody>
        </p:sp>
        <p:grpSp>
          <p:nvGrpSpPr>
            <p:cNvPr id="138" name="Group 28"/>
            <p:cNvGrpSpPr>
              <a:grpSpLocks/>
            </p:cNvGrpSpPr>
            <p:nvPr/>
          </p:nvGrpSpPr>
          <p:grpSpPr bwMode="auto">
            <a:xfrm>
              <a:off x="625" y="1689"/>
              <a:ext cx="286" cy="288"/>
              <a:chOff x="712" y="2330"/>
              <a:chExt cx="286" cy="288"/>
            </a:xfrm>
          </p:grpSpPr>
          <p:sp>
            <p:nvSpPr>
              <p:cNvPr id="227" name="Freeform 29"/>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28" name="Line 30"/>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229" name="Line 31"/>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230" name="Freeform 32"/>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231" name="Line 33"/>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232" name="Line 34"/>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233" name="Line 35"/>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234" name="Rectangle 36"/>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235" name="Freeform 37"/>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36" name="Line 38"/>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237" name="Line 39"/>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238" name="Line 40"/>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39" name="Group 41"/>
            <p:cNvGrpSpPr>
              <a:grpSpLocks/>
            </p:cNvGrpSpPr>
            <p:nvPr/>
          </p:nvGrpSpPr>
          <p:grpSpPr bwMode="auto">
            <a:xfrm>
              <a:off x="673" y="3177"/>
              <a:ext cx="286" cy="288"/>
              <a:chOff x="712" y="2330"/>
              <a:chExt cx="286" cy="288"/>
            </a:xfrm>
          </p:grpSpPr>
          <p:sp>
            <p:nvSpPr>
              <p:cNvPr id="215" name="Freeform 42"/>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16" name="Line 43"/>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217" name="Line 44"/>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218" name="Freeform 45"/>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219" name="Line 46"/>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220" name="Line 47"/>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221" name="Line 48"/>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222" name="Rectangle 49"/>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223" name="Freeform 50"/>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24" name="Line 51"/>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225" name="Line 52"/>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226" name="Line 53"/>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40" name="Group 54"/>
            <p:cNvGrpSpPr>
              <a:grpSpLocks/>
            </p:cNvGrpSpPr>
            <p:nvPr/>
          </p:nvGrpSpPr>
          <p:grpSpPr bwMode="auto">
            <a:xfrm>
              <a:off x="2785" y="1401"/>
              <a:ext cx="286" cy="288"/>
              <a:chOff x="712" y="2330"/>
              <a:chExt cx="286" cy="288"/>
            </a:xfrm>
          </p:grpSpPr>
          <p:sp>
            <p:nvSpPr>
              <p:cNvPr id="203" name="Freeform 55"/>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04" name="Line 56"/>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205" name="Line 57"/>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206" name="Freeform 58"/>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207" name="Line 59"/>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208" name="Line 60"/>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209" name="Line 61"/>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210" name="Rectangle 62"/>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211" name="Freeform 63"/>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12" name="Line 64"/>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213" name="Line 65"/>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214" name="Line 66"/>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41" name="Group 67"/>
            <p:cNvGrpSpPr>
              <a:grpSpLocks/>
            </p:cNvGrpSpPr>
            <p:nvPr/>
          </p:nvGrpSpPr>
          <p:grpSpPr bwMode="auto">
            <a:xfrm>
              <a:off x="4849" y="1689"/>
              <a:ext cx="286" cy="288"/>
              <a:chOff x="712" y="2330"/>
              <a:chExt cx="286" cy="288"/>
            </a:xfrm>
          </p:grpSpPr>
          <p:sp>
            <p:nvSpPr>
              <p:cNvPr id="191" name="Freeform 68"/>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92" name="Line 69"/>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193" name="Line 70"/>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194" name="Freeform 71"/>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95" name="Line 72"/>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196" name="Line 73"/>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197" name="Line 74"/>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198" name="Rectangle 75"/>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199" name="Freeform 76"/>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0" name="Line 77"/>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201" name="Line 78"/>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202" name="Line 79"/>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grpSp>
          <p:nvGrpSpPr>
            <p:cNvPr id="142" name="Group 80"/>
            <p:cNvGrpSpPr>
              <a:grpSpLocks/>
            </p:cNvGrpSpPr>
            <p:nvPr/>
          </p:nvGrpSpPr>
          <p:grpSpPr bwMode="auto">
            <a:xfrm>
              <a:off x="5043" y="3273"/>
              <a:ext cx="286" cy="288"/>
              <a:chOff x="712" y="2330"/>
              <a:chExt cx="286" cy="288"/>
            </a:xfrm>
          </p:grpSpPr>
          <p:sp>
            <p:nvSpPr>
              <p:cNvPr id="179" name="Freeform 81"/>
              <p:cNvSpPr>
                <a:spLocks/>
              </p:cNvSpPr>
              <p:nvPr/>
            </p:nvSpPr>
            <p:spPr bwMode="auto">
              <a:xfrm>
                <a:off x="712" y="2330"/>
                <a:ext cx="286" cy="288"/>
              </a:xfrm>
              <a:custGeom>
                <a:avLst/>
                <a:gdLst>
                  <a:gd name="T0" fmla="*/ 3 w 572"/>
                  <a:gd name="T1" fmla="*/ 11 h 577"/>
                  <a:gd name="T2" fmla="*/ 0 w 572"/>
                  <a:gd name="T3" fmla="*/ 11 h 577"/>
                  <a:gd name="T4" fmla="*/ 0 w 572"/>
                  <a:gd name="T5" fmla="*/ 18 h 577"/>
                  <a:gd name="T6" fmla="*/ 18 w 572"/>
                  <a:gd name="T7" fmla="*/ 18 h 577"/>
                  <a:gd name="T8" fmla="*/ 18 w 572"/>
                  <a:gd name="T9" fmla="*/ 11 h 577"/>
                  <a:gd name="T10" fmla="*/ 13 w 572"/>
                  <a:gd name="T11" fmla="*/ 11 h 577"/>
                  <a:gd name="T12" fmla="*/ 13 w 572"/>
                  <a:gd name="T13" fmla="*/ 10 h 577"/>
                  <a:gd name="T14" fmla="*/ 15 w 572"/>
                  <a:gd name="T15" fmla="*/ 10 h 577"/>
                  <a:gd name="T16" fmla="*/ 15 w 572"/>
                  <a:gd name="T17" fmla="*/ 0 h 577"/>
                  <a:gd name="T18" fmla="*/ 2 w 572"/>
                  <a:gd name="T19" fmla="*/ 0 h 577"/>
                  <a:gd name="T20" fmla="*/ 2 w 572"/>
                  <a:gd name="T21" fmla="*/ 10 h 577"/>
                  <a:gd name="T22" fmla="*/ 3 w 572"/>
                  <a:gd name="T23" fmla="*/ 10 h 577"/>
                  <a:gd name="T24" fmla="*/ 3 w 572"/>
                  <a:gd name="T25" fmla="*/ 11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180" name="Line 82"/>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zh-CN" altLang="en-US"/>
              </a:p>
            </p:txBody>
          </p:sp>
          <p:sp>
            <p:nvSpPr>
              <p:cNvPr id="181" name="Line 83"/>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zh-CN" altLang="en-US"/>
              </a:p>
            </p:txBody>
          </p:sp>
          <p:sp>
            <p:nvSpPr>
              <p:cNvPr id="182" name="Freeform 84"/>
              <p:cNvSpPr>
                <a:spLocks noEditPoints="1"/>
              </p:cNvSpPr>
              <p:nvPr/>
            </p:nvSpPr>
            <p:spPr bwMode="auto">
              <a:xfrm>
                <a:off x="859" y="2528"/>
                <a:ext cx="116" cy="81"/>
              </a:xfrm>
              <a:custGeom>
                <a:avLst/>
                <a:gdLst>
                  <a:gd name="T0" fmla="*/ 0 w 231"/>
                  <a:gd name="T1" fmla="*/ 6 h 161"/>
                  <a:gd name="T2" fmla="*/ 6 w 231"/>
                  <a:gd name="T3" fmla="*/ 6 h 161"/>
                  <a:gd name="T4" fmla="*/ 6 w 231"/>
                  <a:gd name="T5" fmla="*/ 0 h 161"/>
                  <a:gd name="T6" fmla="*/ 0 w 231"/>
                  <a:gd name="T7" fmla="*/ 0 h 161"/>
                  <a:gd name="T8" fmla="*/ 0 w 231"/>
                  <a:gd name="T9" fmla="*/ 6 h 161"/>
                  <a:gd name="T10" fmla="*/ 7 w 231"/>
                  <a:gd name="T11" fmla="*/ 1 h 161"/>
                  <a:gd name="T12" fmla="*/ 8 w 231"/>
                  <a:gd name="T13" fmla="*/ 1 h 161"/>
                  <a:gd name="T14" fmla="*/ 8 w 231"/>
                  <a:gd name="T15" fmla="*/ 0 h 161"/>
                  <a:gd name="T16" fmla="*/ 7 w 231"/>
                  <a:gd name="T17" fmla="*/ 0 h 161"/>
                  <a:gd name="T18" fmla="*/ 7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83" name="Line 85"/>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zh-CN" altLang="en-US"/>
              </a:p>
            </p:txBody>
          </p:sp>
          <p:sp>
            <p:nvSpPr>
              <p:cNvPr id="184" name="Line 86"/>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zh-CN" altLang="en-US"/>
              </a:p>
            </p:txBody>
          </p:sp>
          <p:sp>
            <p:nvSpPr>
              <p:cNvPr id="185" name="Line 87"/>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zh-CN" altLang="en-US"/>
              </a:p>
            </p:txBody>
          </p:sp>
          <p:sp>
            <p:nvSpPr>
              <p:cNvPr id="186" name="Rectangle 88"/>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zh-CN" altLang="en-US"/>
              </a:p>
            </p:txBody>
          </p:sp>
          <p:sp>
            <p:nvSpPr>
              <p:cNvPr id="187" name="Freeform 89"/>
              <p:cNvSpPr>
                <a:spLocks noEditPoints="1"/>
              </p:cNvSpPr>
              <p:nvPr/>
            </p:nvSpPr>
            <p:spPr bwMode="auto">
              <a:xfrm>
                <a:off x="720" y="2350"/>
                <a:ext cx="269" cy="193"/>
              </a:xfrm>
              <a:custGeom>
                <a:avLst/>
                <a:gdLst>
                  <a:gd name="T0" fmla="*/ 14 w 538"/>
                  <a:gd name="T1" fmla="*/ 8 h 387"/>
                  <a:gd name="T2" fmla="*/ 14 w 538"/>
                  <a:gd name="T3" fmla="*/ 8 h 387"/>
                  <a:gd name="T4" fmla="*/ 14 w 538"/>
                  <a:gd name="T5" fmla="*/ 8 h 387"/>
                  <a:gd name="T6" fmla="*/ 14 w 538"/>
                  <a:gd name="T7" fmla="*/ 8 h 387"/>
                  <a:gd name="T8" fmla="*/ 14 w 538"/>
                  <a:gd name="T9" fmla="*/ 8 h 387"/>
                  <a:gd name="T10" fmla="*/ 3 w 538"/>
                  <a:gd name="T11" fmla="*/ 7 h 387"/>
                  <a:gd name="T12" fmla="*/ 3 w 538"/>
                  <a:gd name="T13" fmla="*/ 0 h 387"/>
                  <a:gd name="T14" fmla="*/ 13 w 538"/>
                  <a:gd name="T15" fmla="*/ 0 h 387"/>
                  <a:gd name="T16" fmla="*/ 13 w 538"/>
                  <a:gd name="T17" fmla="*/ 7 h 387"/>
                  <a:gd name="T18" fmla="*/ 3 w 538"/>
                  <a:gd name="T19" fmla="*/ 7 h 387"/>
                  <a:gd name="T20" fmla="*/ 3 w 538"/>
                  <a:gd name="T21" fmla="*/ 7 h 387"/>
                  <a:gd name="T22" fmla="*/ 13 w 538"/>
                  <a:gd name="T23" fmla="*/ 7 h 387"/>
                  <a:gd name="T24" fmla="*/ 13 w 538"/>
                  <a:gd name="T25" fmla="*/ 0 h 387"/>
                  <a:gd name="T26" fmla="*/ 13 w 538"/>
                  <a:gd name="T27" fmla="*/ 0 h 387"/>
                  <a:gd name="T28" fmla="*/ 13 w 538"/>
                  <a:gd name="T29" fmla="*/ 0 h 387"/>
                  <a:gd name="T30" fmla="*/ 2 w 538"/>
                  <a:gd name="T31" fmla="*/ 0 h 387"/>
                  <a:gd name="T32" fmla="*/ 2 w 538"/>
                  <a:gd name="T33" fmla="*/ 8 h 387"/>
                  <a:gd name="T34" fmla="*/ 3 w 538"/>
                  <a:gd name="T35" fmla="*/ 8 h 387"/>
                  <a:gd name="T36" fmla="*/ 3 w 538"/>
                  <a:gd name="T37" fmla="*/ 7 h 387"/>
                  <a:gd name="T38" fmla="*/ 0 w 538"/>
                  <a:gd name="T39" fmla="*/ 11 h 387"/>
                  <a:gd name="T40" fmla="*/ 1 w 538"/>
                  <a:gd name="T41" fmla="*/ 11 h 387"/>
                  <a:gd name="T42" fmla="*/ 1 w 538"/>
                  <a:gd name="T43" fmla="*/ 11 h 387"/>
                  <a:gd name="T44" fmla="*/ 0 w 538"/>
                  <a:gd name="T45" fmla="*/ 11 h 387"/>
                  <a:gd name="T46" fmla="*/ 0 w 538"/>
                  <a:gd name="T47" fmla="*/ 11 h 387"/>
                  <a:gd name="T48" fmla="*/ 9 w 538"/>
                  <a:gd name="T49" fmla="*/ 12 h 387"/>
                  <a:gd name="T50" fmla="*/ 13 w 538"/>
                  <a:gd name="T51" fmla="*/ 12 h 387"/>
                  <a:gd name="T52" fmla="*/ 13 w 538"/>
                  <a:gd name="T53" fmla="*/ 11 h 387"/>
                  <a:gd name="T54" fmla="*/ 9 w 538"/>
                  <a:gd name="T55" fmla="*/ 11 h 387"/>
                  <a:gd name="T56" fmla="*/ 9 w 538"/>
                  <a:gd name="T57" fmla="*/ 12 h 387"/>
                  <a:gd name="T58" fmla="*/ 17 w 538"/>
                  <a:gd name="T59" fmla="*/ 11 h 387"/>
                  <a:gd name="T60" fmla="*/ 17 w 538"/>
                  <a:gd name="T61" fmla="*/ 11 h 387"/>
                  <a:gd name="T62" fmla="*/ 17 w 538"/>
                  <a:gd name="T63" fmla="*/ 11 h 387"/>
                  <a:gd name="T64" fmla="*/ 17 w 538"/>
                  <a:gd name="T65" fmla="*/ 11 h 387"/>
                  <a:gd name="T66" fmla="*/ 17 w 538"/>
                  <a:gd name="T67" fmla="*/ 11 h 387"/>
                  <a:gd name="T68" fmla="*/ 17 w 538"/>
                  <a:gd name="T69" fmla="*/ 11 h 387"/>
                  <a:gd name="T70" fmla="*/ 17 w 538"/>
                  <a:gd name="T71" fmla="*/ 11 h 387"/>
                  <a:gd name="T72" fmla="*/ 17 w 538"/>
                  <a:gd name="T73" fmla="*/ 11 h 387"/>
                  <a:gd name="T74" fmla="*/ 17 w 538"/>
                  <a:gd name="T75" fmla="*/ 11 h 387"/>
                  <a:gd name="T76" fmla="*/ 17 w 538"/>
                  <a:gd name="T77" fmla="*/ 11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88" name="Line 90"/>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zh-CN" altLang="en-US"/>
              </a:p>
            </p:txBody>
          </p:sp>
          <p:sp>
            <p:nvSpPr>
              <p:cNvPr id="189" name="Line 91"/>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zh-CN" altLang="en-US"/>
              </a:p>
            </p:txBody>
          </p:sp>
          <p:sp>
            <p:nvSpPr>
              <p:cNvPr id="190" name="Line 92"/>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zh-CN" altLang="en-US"/>
              </a:p>
            </p:txBody>
          </p:sp>
        </p:grpSp>
        <p:cxnSp>
          <p:nvCxnSpPr>
            <p:cNvPr id="143" name="AutoShape 93"/>
            <p:cNvCxnSpPr>
              <a:cxnSpLocks noChangeShapeType="1"/>
              <a:stCxn id="77" idx="3"/>
              <a:endCxn id="79" idx="1"/>
            </p:cNvCxnSpPr>
            <p:nvPr/>
          </p:nvCxnSpPr>
          <p:spPr bwMode="auto">
            <a:xfrm flipV="1">
              <a:off x="1585" y="2073"/>
              <a:ext cx="1152" cy="48"/>
            </a:xfrm>
            <a:prstGeom prst="straightConnector1">
              <a:avLst/>
            </a:prstGeom>
            <a:noFill/>
            <a:ln w="25400">
              <a:solidFill>
                <a:schemeClr val="tx1"/>
              </a:solidFill>
              <a:round/>
              <a:headEnd/>
              <a:tailEnd/>
            </a:ln>
          </p:spPr>
        </p:cxnSp>
        <p:cxnSp>
          <p:nvCxnSpPr>
            <p:cNvPr id="144" name="AutoShape 94"/>
            <p:cNvCxnSpPr>
              <a:cxnSpLocks noChangeShapeType="1"/>
              <a:stCxn id="77" idx="3"/>
              <a:endCxn id="80" idx="1"/>
            </p:cNvCxnSpPr>
            <p:nvPr/>
          </p:nvCxnSpPr>
          <p:spPr bwMode="auto">
            <a:xfrm>
              <a:off x="1585" y="2121"/>
              <a:ext cx="1152" cy="576"/>
            </a:xfrm>
            <a:prstGeom prst="straightConnector1">
              <a:avLst/>
            </a:prstGeom>
            <a:noFill/>
            <a:ln w="25400">
              <a:solidFill>
                <a:schemeClr val="tx1"/>
              </a:solidFill>
              <a:round/>
              <a:headEnd/>
              <a:tailEnd/>
            </a:ln>
          </p:spPr>
        </p:cxnSp>
        <p:cxnSp>
          <p:nvCxnSpPr>
            <p:cNvPr id="145" name="AutoShape 95"/>
            <p:cNvCxnSpPr>
              <a:cxnSpLocks noChangeShapeType="1"/>
              <a:stCxn id="78" idx="3"/>
              <a:endCxn id="80" idx="1"/>
            </p:cNvCxnSpPr>
            <p:nvPr/>
          </p:nvCxnSpPr>
          <p:spPr bwMode="auto">
            <a:xfrm flipV="1">
              <a:off x="1537" y="2697"/>
              <a:ext cx="1200" cy="480"/>
            </a:xfrm>
            <a:prstGeom prst="straightConnector1">
              <a:avLst/>
            </a:prstGeom>
            <a:noFill/>
            <a:ln w="25400">
              <a:solidFill>
                <a:schemeClr val="tx1"/>
              </a:solidFill>
              <a:round/>
              <a:headEnd/>
              <a:tailEnd/>
            </a:ln>
          </p:spPr>
        </p:cxnSp>
        <p:cxnSp>
          <p:nvCxnSpPr>
            <p:cNvPr id="146" name="AutoShape 96"/>
            <p:cNvCxnSpPr>
              <a:cxnSpLocks noChangeShapeType="1"/>
              <a:stCxn id="78" idx="3"/>
              <a:endCxn id="81" idx="1"/>
            </p:cNvCxnSpPr>
            <p:nvPr/>
          </p:nvCxnSpPr>
          <p:spPr bwMode="auto">
            <a:xfrm>
              <a:off x="1537" y="3177"/>
              <a:ext cx="1200" cy="336"/>
            </a:xfrm>
            <a:prstGeom prst="straightConnector1">
              <a:avLst/>
            </a:prstGeom>
            <a:noFill/>
            <a:ln w="25400">
              <a:solidFill>
                <a:schemeClr val="tx1"/>
              </a:solidFill>
              <a:round/>
              <a:headEnd/>
              <a:tailEnd/>
            </a:ln>
          </p:spPr>
        </p:cxnSp>
        <p:cxnSp>
          <p:nvCxnSpPr>
            <p:cNvPr id="147" name="AutoShape 97"/>
            <p:cNvCxnSpPr>
              <a:cxnSpLocks noChangeShapeType="1"/>
              <a:stCxn id="80" idx="3"/>
              <a:endCxn id="82" idx="1"/>
            </p:cNvCxnSpPr>
            <p:nvPr/>
          </p:nvCxnSpPr>
          <p:spPr bwMode="auto">
            <a:xfrm flipV="1">
              <a:off x="2929" y="2361"/>
              <a:ext cx="1440" cy="336"/>
            </a:xfrm>
            <a:prstGeom prst="straightConnector1">
              <a:avLst/>
            </a:prstGeom>
            <a:noFill/>
            <a:ln w="25400">
              <a:solidFill>
                <a:schemeClr val="tx1"/>
              </a:solidFill>
              <a:round/>
              <a:headEnd/>
              <a:tailEnd/>
            </a:ln>
          </p:spPr>
        </p:cxnSp>
        <p:cxnSp>
          <p:nvCxnSpPr>
            <p:cNvPr id="148" name="AutoShape 98"/>
            <p:cNvCxnSpPr>
              <a:cxnSpLocks noChangeShapeType="1"/>
              <a:stCxn id="81" idx="3"/>
              <a:endCxn id="83" idx="1"/>
            </p:cNvCxnSpPr>
            <p:nvPr/>
          </p:nvCxnSpPr>
          <p:spPr bwMode="auto">
            <a:xfrm flipV="1">
              <a:off x="2929" y="3465"/>
              <a:ext cx="1248" cy="48"/>
            </a:xfrm>
            <a:prstGeom prst="straightConnector1">
              <a:avLst/>
            </a:prstGeom>
            <a:noFill/>
            <a:ln w="25400">
              <a:solidFill>
                <a:schemeClr val="tx1"/>
              </a:solidFill>
              <a:round/>
              <a:headEnd/>
              <a:tailEnd/>
            </a:ln>
          </p:spPr>
        </p:cxnSp>
        <p:cxnSp>
          <p:nvCxnSpPr>
            <p:cNvPr id="149" name="AutoShape 99"/>
            <p:cNvCxnSpPr>
              <a:cxnSpLocks noChangeShapeType="1"/>
              <a:stCxn id="83" idx="0"/>
              <a:endCxn id="82" idx="2"/>
            </p:cNvCxnSpPr>
            <p:nvPr/>
          </p:nvCxnSpPr>
          <p:spPr bwMode="auto">
            <a:xfrm flipV="1">
              <a:off x="4273" y="2505"/>
              <a:ext cx="192" cy="816"/>
            </a:xfrm>
            <a:prstGeom prst="straightConnector1">
              <a:avLst/>
            </a:prstGeom>
            <a:noFill/>
            <a:ln w="25400">
              <a:solidFill>
                <a:schemeClr val="tx1"/>
              </a:solidFill>
              <a:round/>
              <a:headEnd/>
              <a:tailEnd/>
            </a:ln>
          </p:spPr>
        </p:cxnSp>
        <p:cxnSp>
          <p:nvCxnSpPr>
            <p:cNvPr id="150" name="AutoShape 100"/>
            <p:cNvCxnSpPr>
              <a:cxnSpLocks noChangeShapeType="1"/>
              <a:stCxn id="78" idx="0"/>
              <a:endCxn id="77" idx="2"/>
            </p:cNvCxnSpPr>
            <p:nvPr/>
          </p:nvCxnSpPr>
          <p:spPr bwMode="auto">
            <a:xfrm flipV="1">
              <a:off x="1441" y="2265"/>
              <a:ext cx="48" cy="768"/>
            </a:xfrm>
            <a:prstGeom prst="straightConnector1">
              <a:avLst/>
            </a:prstGeom>
            <a:noFill/>
            <a:ln w="25400">
              <a:solidFill>
                <a:schemeClr val="tx1"/>
              </a:solidFill>
              <a:round/>
              <a:headEnd/>
              <a:tailEnd/>
            </a:ln>
          </p:spPr>
        </p:cxnSp>
        <p:cxnSp>
          <p:nvCxnSpPr>
            <p:cNvPr id="151" name="AutoShape 101"/>
            <p:cNvCxnSpPr>
              <a:cxnSpLocks noChangeShapeType="1"/>
              <a:stCxn id="79" idx="3"/>
              <a:endCxn id="82" idx="1"/>
            </p:cNvCxnSpPr>
            <p:nvPr/>
          </p:nvCxnSpPr>
          <p:spPr bwMode="auto">
            <a:xfrm>
              <a:off x="2929" y="2073"/>
              <a:ext cx="1440" cy="288"/>
            </a:xfrm>
            <a:prstGeom prst="straightConnector1">
              <a:avLst/>
            </a:prstGeom>
            <a:noFill/>
            <a:ln w="25400">
              <a:solidFill>
                <a:schemeClr val="tx1"/>
              </a:solidFill>
              <a:round/>
              <a:headEnd/>
              <a:tailEnd/>
            </a:ln>
          </p:spPr>
        </p:cxnSp>
        <p:cxnSp>
          <p:nvCxnSpPr>
            <p:cNvPr id="152" name="AutoShape 102"/>
            <p:cNvCxnSpPr>
              <a:cxnSpLocks noChangeShapeType="1"/>
              <a:stCxn id="235" idx="35"/>
              <a:endCxn id="77" idx="1"/>
            </p:cNvCxnSpPr>
            <p:nvPr/>
          </p:nvCxnSpPr>
          <p:spPr bwMode="auto">
            <a:xfrm>
              <a:off x="902" y="1900"/>
              <a:ext cx="491" cy="221"/>
            </a:xfrm>
            <a:prstGeom prst="straightConnector1">
              <a:avLst/>
            </a:prstGeom>
            <a:noFill/>
            <a:ln w="25400">
              <a:solidFill>
                <a:schemeClr val="tx1"/>
              </a:solidFill>
              <a:round/>
              <a:headEnd/>
              <a:tailEnd/>
            </a:ln>
          </p:spPr>
        </p:cxnSp>
        <p:cxnSp>
          <p:nvCxnSpPr>
            <p:cNvPr id="153" name="AutoShape 103"/>
            <p:cNvCxnSpPr>
              <a:cxnSpLocks noChangeShapeType="1"/>
              <a:stCxn id="223" idx="31"/>
              <a:endCxn id="78" idx="1"/>
            </p:cNvCxnSpPr>
            <p:nvPr/>
          </p:nvCxnSpPr>
          <p:spPr bwMode="auto">
            <a:xfrm flipV="1">
              <a:off x="950" y="3177"/>
              <a:ext cx="395" cy="198"/>
            </a:xfrm>
            <a:prstGeom prst="straightConnector1">
              <a:avLst/>
            </a:prstGeom>
            <a:noFill/>
            <a:ln w="25400">
              <a:solidFill>
                <a:schemeClr val="tx1"/>
              </a:solidFill>
              <a:round/>
              <a:headEnd/>
              <a:tailEnd/>
            </a:ln>
          </p:spPr>
        </p:cxnSp>
        <p:cxnSp>
          <p:nvCxnSpPr>
            <p:cNvPr id="154" name="AutoShape 104"/>
            <p:cNvCxnSpPr>
              <a:cxnSpLocks noChangeShapeType="1"/>
              <a:stCxn id="79" idx="0"/>
              <a:endCxn id="206" idx="4"/>
            </p:cNvCxnSpPr>
            <p:nvPr/>
          </p:nvCxnSpPr>
          <p:spPr bwMode="auto">
            <a:xfrm flipV="1">
              <a:off x="2833" y="1680"/>
              <a:ext cx="99" cy="249"/>
            </a:xfrm>
            <a:prstGeom prst="straightConnector1">
              <a:avLst/>
            </a:prstGeom>
            <a:noFill/>
            <a:ln w="25400">
              <a:solidFill>
                <a:schemeClr val="tx1"/>
              </a:solidFill>
              <a:round/>
              <a:headEnd/>
              <a:tailEnd/>
            </a:ln>
          </p:spPr>
        </p:cxnSp>
        <p:cxnSp>
          <p:nvCxnSpPr>
            <p:cNvPr id="155" name="AutoShape 105"/>
            <p:cNvCxnSpPr>
              <a:cxnSpLocks noChangeShapeType="1"/>
              <a:stCxn id="83" idx="3"/>
              <a:endCxn id="187" idx="23"/>
            </p:cNvCxnSpPr>
            <p:nvPr/>
          </p:nvCxnSpPr>
          <p:spPr bwMode="auto">
            <a:xfrm>
              <a:off x="4369" y="3465"/>
              <a:ext cx="682" cy="14"/>
            </a:xfrm>
            <a:prstGeom prst="straightConnector1">
              <a:avLst/>
            </a:prstGeom>
            <a:noFill/>
            <a:ln w="25400">
              <a:solidFill>
                <a:schemeClr val="tx1"/>
              </a:solidFill>
              <a:round/>
              <a:headEnd/>
              <a:tailEnd/>
            </a:ln>
          </p:spPr>
        </p:cxnSp>
        <p:cxnSp>
          <p:nvCxnSpPr>
            <p:cNvPr id="156" name="AutoShape 106"/>
            <p:cNvCxnSpPr>
              <a:cxnSpLocks noChangeShapeType="1"/>
              <a:stCxn id="82" idx="3"/>
              <a:endCxn id="191" idx="2"/>
            </p:cNvCxnSpPr>
            <p:nvPr/>
          </p:nvCxnSpPr>
          <p:spPr bwMode="auto">
            <a:xfrm flipV="1">
              <a:off x="4561" y="1977"/>
              <a:ext cx="288" cy="384"/>
            </a:xfrm>
            <a:prstGeom prst="straightConnector1">
              <a:avLst/>
            </a:prstGeom>
            <a:noFill/>
            <a:ln w="25400">
              <a:solidFill>
                <a:schemeClr val="tx1"/>
              </a:solidFill>
              <a:round/>
              <a:headEnd/>
              <a:tailEnd/>
            </a:ln>
          </p:spPr>
        </p:cxnSp>
        <p:sp>
          <p:nvSpPr>
            <p:cNvPr id="157" name="Text Box 107"/>
            <p:cNvSpPr txBox="1">
              <a:spLocks noChangeArrowheads="1"/>
            </p:cNvSpPr>
            <p:nvPr/>
          </p:nvSpPr>
          <p:spPr bwMode="auto">
            <a:xfrm>
              <a:off x="559" y="1497"/>
              <a:ext cx="390" cy="176"/>
            </a:xfrm>
            <a:prstGeom prst="rect">
              <a:avLst/>
            </a:prstGeom>
            <a:noFill/>
            <a:ln w="25400">
              <a:noFill/>
              <a:miter lim="800000"/>
              <a:headEnd/>
              <a:tailEnd/>
            </a:ln>
          </p:spPr>
          <p:txBody>
            <a:bodyPr wrap="none" lIns="90488" tIns="44450" rIns="90488" bIns="44450">
              <a:spAutoFit/>
            </a:bodyPr>
            <a:lstStyle/>
            <a:p>
              <a:pPr algn="ctr" eaLnBrk="0" hangingPunct="0"/>
              <a:r>
                <a:rPr lang="zh-CN" altLang="en-US" sz="1400" dirty="0">
                  <a:latin typeface="+mn-lt"/>
                  <a:ea typeface="微软雅黑" panose="020B0503020204020204" pitchFamily="34" charset="-122"/>
                </a:rPr>
                <a:t>终端</a:t>
              </a:r>
              <a:r>
                <a:rPr lang="en-US" altLang="zh-CN" sz="1400" dirty="0">
                  <a:latin typeface="+mn-lt"/>
                  <a:ea typeface="微软雅黑" panose="020B0503020204020204" pitchFamily="34" charset="-122"/>
                </a:rPr>
                <a:t>A</a:t>
              </a:r>
            </a:p>
          </p:txBody>
        </p:sp>
        <p:sp>
          <p:nvSpPr>
            <p:cNvPr id="158" name="Text Box 108"/>
            <p:cNvSpPr txBox="1">
              <a:spLocks noChangeArrowheads="1"/>
            </p:cNvSpPr>
            <p:nvPr/>
          </p:nvSpPr>
          <p:spPr bwMode="auto">
            <a:xfrm>
              <a:off x="591" y="2987"/>
              <a:ext cx="386"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B</a:t>
              </a:r>
            </a:p>
          </p:txBody>
        </p:sp>
        <p:sp>
          <p:nvSpPr>
            <p:cNvPr id="159" name="Text Box 109"/>
            <p:cNvSpPr txBox="1">
              <a:spLocks noChangeArrowheads="1"/>
            </p:cNvSpPr>
            <p:nvPr/>
          </p:nvSpPr>
          <p:spPr bwMode="auto">
            <a:xfrm>
              <a:off x="4929" y="3081"/>
              <a:ext cx="386"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E</a:t>
              </a:r>
            </a:p>
          </p:txBody>
        </p:sp>
        <p:sp>
          <p:nvSpPr>
            <p:cNvPr id="160" name="Text Box 110"/>
            <p:cNvSpPr txBox="1">
              <a:spLocks noChangeArrowheads="1"/>
            </p:cNvSpPr>
            <p:nvPr/>
          </p:nvSpPr>
          <p:spPr bwMode="auto">
            <a:xfrm>
              <a:off x="4716" y="1451"/>
              <a:ext cx="392"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D</a:t>
              </a:r>
            </a:p>
          </p:txBody>
        </p:sp>
        <p:sp>
          <p:nvSpPr>
            <p:cNvPr id="161" name="Text Box 111"/>
            <p:cNvSpPr txBox="1">
              <a:spLocks noChangeArrowheads="1"/>
            </p:cNvSpPr>
            <p:nvPr/>
          </p:nvSpPr>
          <p:spPr bwMode="auto">
            <a:xfrm>
              <a:off x="2718" y="1209"/>
              <a:ext cx="392"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终端</a:t>
              </a:r>
              <a:r>
                <a:rPr lang="en-US" altLang="zh-CN" dirty="0"/>
                <a:t>C</a:t>
              </a:r>
            </a:p>
          </p:txBody>
        </p:sp>
        <p:sp>
          <p:nvSpPr>
            <p:cNvPr id="162" name="Text Box 112"/>
            <p:cNvSpPr txBox="1">
              <a:spLocks noChangeArrowheads="1"/>
            </p:cNvSpPr>
            <p:nvPr/>
          </p:nvSpPr>
          <p:spPr bwMode="auto">
            <a:xfrm>
              <a:off x="1257" y="1787"/>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1</a:t>
              </a:r>
            </a:p>
          </p:txBody>
        </p:sp>
        <p:sp>
          <p:nvSpPr>
            <p:cNvPr id="163" name="Text Box 113"/>
            <p:cNvSpPr txBox="1">
              <a:spLocks noChangeArrowheads="1"/>
            </p:cNvSpPr>
            <p:nvPr/>
          </p:nvSpPr>
          <p:spPr bwMode="auto">
            <a:xfrm>
              <a:off x="2307" y="1833"/>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2</a:t>
              </a:r>
            </a:p>
          </p:txBody>
        </p:sp>
        <p:sp>
          <p:nvSpPr>
            <p:cNvPr id="164" name="Text Box 114"/>
            <p:cNvSpPr txBox="1">
              <a:spLocks noChangeArrowheads="1"/>
            </p:cNvSpPr>
            <p:nvPr/>
          </p:nvSpPr>
          <p:spPr bwMode="auto">
            <a:xfrm>
              <a:off x="4233" y="2027"/>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3</a:t>
              </a:r>
            </a:p>
          </p:txBody>
        </p:sp>
        <p:sp>
          <p:nvSpPr>
            <p:cNvPr id="165" name="Text Box 115"/>
            <p:cNvSpPr txBox="1">
              <a:spLocks noChangeArrowheads="1"/>
            </p:cNvSpPr>
            <p:nvPr/>
          </p:nvSpPr>
          <p:spPr bwMode="auto">
            <a:xfrm>
              <a:off x="1257" y="3323"/>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4</a:t>
              </a:r>
            </a:p>
          </p:txBody>
        </p:sp>
        <p:sp>
          <p:nvSpPr>
            <p:cNvPr id="166" name="Text Box 116"/>
            <p:cNvSpPr txBox="1">
              <a:spLocks noChangeArrowheads="1"/>
            </p:cNvSpPr>
            <p:nvPr/>
          </p:nvSpPr>
          <p:spPr bwMode="auto">
            <a:xfrm>
              <a:off x="2595" y="2363"/>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5</a:t>
              </a:r>
            </a:p>
          </p:txBody>
        </p:sp>
        <p:sp>
          <p:nvSpPr>
            <p:cNvPr id="167" name="Text Box 117"/>
            <p:cNvSpPr txBox="1">
              <a:spLocks noChangeArrowheads="1"/>
            </p:cNvSpPr>
            <p:nvPr/>
          </p:nvSpPr>
          <p:spPr bwMode="auto">
            <a:xfrm>
              <a:off x="2601" y="3179"/>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6</a:t>
              </a:r>
            </a:p>
          </p:txBody>
        </p:sp>
        <p:sp>
          <p:nvSpPr>
            <p:cNvPr id="168" name="Text Box 118"/>
            <p:cNvSpPr txBox="1">
              <a:spLocks noChangeArrowheads="1"/>
            </p:cNvSpPr>
            <p:nvPr/>
          </p:nvSpPr>
          <p:spPr bwMode="auto">
            <a:xfrm>
              <a:off x="3843" y="3131"/>
              <a:ext cx="374" cy="176"/>
            </a:xfrm>
            <a:prstGeom prst="rect">
              <a:avLst/>
            </a:prstGeom>
            <a:noFill/>
            <a:ln w="25400">
              <a:noFill/>
              <a:miter lim="800000"/>
              <a:headEnd/>
              <a:tailEnd/>
            </a:ln>
          </p:spPr>
          <p:txBody>
            <a:bodyPr wrap="none" lIns="90488" tIns="44450" rIns="90488" bIns="44450">
              <a:spAutoFit/>
            </a:bodyPr>
            <a:lstStyle>
              <a:defPPr>
                <a:defRPr lang="zh-CN"/>
              </a:defPPr>
              <a:lvl1pPr algn="ctr" eaLnBrk="0" hangingPunct="0">
                <a:defRPr sz="1400">
                  <a:latin typeface="+mn-lt"/>
                  <a:ea typeface="微软雅黑" panose="020B0503020204020204" pitchFamily="34" charset="-122"/>
                </a:defRPr>
              </a:lvl1pPr>
            </a:lstStyle>
            <a:p>
              <a:r>
                <a:rPr lang="zh-CN" altLang="en-US" dirty="0"/>
                <a:t>节点</a:t>
              </a:r>
              <a:r>
                <a:rPr lang="en-US" altLang="zh-CN" dirty="0"/>
                <a:t>7</a:t>
              </a:r>
            </a:p>
          </p:txBody>
        </p:sp>
        <p:sp>
          <p:nvSpPr>
            <p:cNvPr id="169" name="Rectangle 119"/>
            <p:cNvSpPr>
              <a:spLocks noChangeArrowheads="1"/>
            </p:cNvSpPr>
            <p:nvPr/>
          </p:nvSpPr>
          <p:spPr bwMode="auto">
            <a:xfrm>
              <a:off x="1057" y="3225"/>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70" name="Rectangle 120"/>
            <p:cNvSpPr>
              <a:spLocks noChangeArrowheads="1"/>
            </p:cNvSpPr>
            <p:nvPr/>
          </p:nvSpPr>
          <p:spPr bwMode="auto">
            <a:xfrm>
              <a:off x="2161" y="2841"/>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71" name="Rectangle 121"/>
            <p:cNvSpPr>
              <a:spLocks noChangeArrowheads="1"/>
            </p:cNvSpPr>
            <p:nvPr/>
          </p:nvSpPr>
          <p:spPr bwMode="auto">
            <a:xfrm>
              <a:off x="3649" y="2457"/>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72" name="Rectangle 122"/>
            <p:cNvSpPr>
              <a:spLocks noChangeArrowheads="1"/>
            </p:cNvSpPr>
            <p:nvPr/>
          </p:nvSpPr>
          <p:spPr bwMode="auto">
            <a:xfrm>
              <a:off x="4657" y="1977"/>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173" name="Rectangle 123"/>
            <p:cNvSpPr>
              <a:spLocks noChangeArrowheads="1"/>
            </p:cNvSpPr>
            <p:nvPr/>
          </p:nvSpPr>
          <p:spPr bwMode="auto">
            <a:xfrm>
              <a:off x="1009" y="1977"/>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74" name="Rectangle 124"/>
            <p:cNvSpPr>
              <a:spLocks noChangeArrowheads="1"/>
            </p:cNvSpPr>
            <p:nvPr/>
          </p:nvSpPr>
          <p:spPr bwMode="auto">
            <a:xfrm>
              <a:off x="1825" y="2265"/>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75" name="Rectangle 125"/>
            <p:cNvSpPr>
              <a:spLocks noChangeArrowheads="1"/>
            </p:cNvSpPr>
            <p:nvPr/>
          </p:nvSpPr>
          <p:spPr bwMode="auto">
            <a:xfrm>
              <a:off x="3169" y="2553"/>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76" name="Rectangle 126"/>
            <p:cNvSpPr>
              <a:spLocks noChangeArrowheads="1"/>
            </p:cNvSpPr>
            <p:nvPr/>
          </p:nvSpPr>
          <p:spPr bwMode="auto">
            <a:xfrm>
              <a:off x="4609" y="2169"/>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177" name="Freeform 127"/>
            <p:cNvSpPr>
              <a:spLocks/>
            </p:cNvSpPr>
            <p:nvPr/>
          </p:nvSpPr>
          <p:spPr bwMode="auto">
            <a:xfrm>
              <a:off x="898" y="1929"/>
              <a:ext cx="4032" cy="816"/>
            </a:xfrm>
            <a:custGeom>
              <a:avLst/>
              <a:gdLst>
                <a:gd name="T0" fmla="*/ 0 w 4032"/>
                <a:gd name="T1" fmla="*/ 0 h 816"/>
                <a:gd name="T2" fmla="*/ 480 w 4032"/>
                <a:gd name="T3" fmla="*/ 240 h 816"/>
                <a:gd name="T4" fmla="*/ 672 w 4032"/>
                <a:gd name="T5" fmla="*/ 240 h 816"/>
                <a:gd name="T6" fmla="*/ 1776 w 4032"/>
                <a:gd name="T7" fmla="*/ 816 h 816"/>
                <a:gd name="T8" fmla="*/ 2016 w 4032"/>
                <a:gd name="T9" fmla="*/ 816 h 816"/>
                <a:gd name="T10" fmla="*/ 3456 w 4032"/>
                <a:gd name="T11" fmla="*/ 480 h 816"/>
                <a:gd name="T12" fmla="*/ 3648 w 4032"/>
                <a:gd name="T13" fmla="*/ 480 h 816"/>
                <a:gd name="T14" fmla="*/ 4032 w 4032"/>
                <a:gd name="T15" fmla="*/ 48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cap="flat" cmpd="sng">
              <a:solidFill>
                <a:srgbClr val="FF0000"/>
              </a:solidFill>
              <a:prstDash val="dash"/>
              <a:round/>
              <a:headEnd type="none" w="med" len="med"/>
              <a:tailEnd type="triangle" w="med" len="med"/>
            </a:ln>
          </p:spPr>
          <p:txBody>
            <a:bodyPr lIns="90488" tIns="44450" rIns="90488" bIns="44450"/>
            <a:lstStyle/>
            <a:p>
              <a:endParaRPr lang="zh-CN" altLang="en-US"/>
            </a:p>
          </p:txBody>
        </p:sp>
        <p:sp>
          <p:nvSpPr>
            <p:cNvPr id="178" name="Freeform 128"/>
            <p:cNvSpPr>
              <a:spLocks/>
            </p:cNvSpPr>
            <p:nvPr/>
          </p:nvSpPr>
          <p:spPr bwMode="auto">
            <a:xfrm>
              <a:off x="946" y="1977"/>
              <a:ext cx="4032" cy="1440"/>
            </a:xfrm>
            <a:custGeom>
              <a:avLst/>
              <a:gdLst>
                <a:gd name="T0" fmla="*/ 0 w 4032"/>
                <a:gd name="T1" fmla="*/ 1440 h 1440"/>
                <a:gd name="T2" fmla="*/ 384 w 4032"/>
                <a:gd name="T3" fmla="*/ 1248 h 1440"/>
                <a:gd name="T4" fmla="*/ 576 w 4032"/>
                <a:gd name="T5" fmla="*/ 1248 h 1440"/>
                <a:gd name="T6" fmla="*/ 1728 w 4032"/>
                <a:gd name="T7" fmla="*/ 816 h 1440"/>
                <a:gd name="T8" fmla="*/ 1968 w 4032"/>
                <a:gd name="T9" fmla="*/ 816 h 1440"/>
                <a:gd name="T10" fmla="*/ 3408 w 4032"/>
                <a:gd name="T11" fmla="*/ 480 h 1440"/>
                <a:gd name="T12" fmla="*/ 3600 w 4032"/>
                <a:gd name="T13" fmla="*/ 480 h 1440"/>
                <a:gd name="T14" fmla="*/ 4032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cap="flat" cmpd="sng">
              <a:solidFill>
                <a:srgbClr val="0000FF"/>
              </a:solidFill>
              <a:prstDash val="dash"/>
              <a:round/>
              <a:headEnd type="none" w="med" len="med"/>
              <a:tailEnd type="triangle" w="med" len="med"/>
            </a:ln>
          </p:spPr>
          <p:txBody>
            <a:bodyPr lIns="90488" tIns="44450" rIns="90488" bIns="44450"/>
            <a:lstStyle/>
            <a:p>
              <a:endParaRPr lang="zh-CN" altLang="en-US"/>
            </a:p>
          </p:txBody>
        </p:sp>
      </p:grpSp>
    </p:spTree>
    <p:extLst>
      <p:ext uri="{BB962C8B-B14F-4D97-AF65-F5344CB8AC3E}">
        <p14:creationId xmlns:p14="http://schemas.microsoft.com/office/powerpoint/2010/main" val="3917730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4099" name="灯片编号占位符 4"/>
          <p:cNvSpPr>
            <a:spLocks noGrp="1"/>
          </p:cNvSpPr>
          <p:nvPr>
            <p:ph type="sldNum" sz="quarter" idx="11"/>
          </p:nvPr>
        </p:nvSpPr>
        <p:spPr>
          <a:noFill/>
        </p:spPr>
        <p:txBody>
          <a:bodyPr/>
          <a:lstStyle/>
          <a:p>
            <a:fld id="{A2942DAA-A07B-4DDF-81C4-B4E6307132EC}" type="slidenum">
              <a:rPr lang="en-US" altLang="zh-CN" smtClean="0"/>
              <a:pPr/>
              <a:t>2</a:t>
            </a:fld>
            <a:endParaRPr lang="en-US" altLang="zh-CN" dirty="0"/>
          </a:p>
        </p:txBody>
      </p:sp>
      <p:sp>
        <p:nvSpPr>
          <p:cNvPr id="4100" name="Rectangle 2"/>
          <p:cNvSpPr>
            <a:spLocks noGrp="1" noChangeArrowheads="1"/>
          </p:cNvSpPr>
          <p:nvPr>
            <p:ph type="title"/>
          </p:nvPr>
        </p:nvSpPr>
        <p:spPr/>
        <p:txBody>
          <a:bodyPr/>
          <a:lstStyle/>
          <a:p>
            <a:pPr eaLnBrk="1" hangingPunct="1"/>
            <a:r>
              <a:rPr lang="zh-CN" altLang="en-US" dirty="0"/>
              <a:t>内容提要</a:t>
            </a:r>
            <a:endParaRPr lang="en-US" altLang="zh-CN" dirty="0"/>
          </a:p>
        </p:txBody>
      </p:sp>
      <p:sp>
        <p:nvSpPr>
          <p:cNvPr id="4101" name="Rectangle 3"/>
          <p:cNvSpPr>
            <a:spLocks noGrp="1" noChangeArrowheads="1"/>
          </p:cNvSpPr>
          <p:nvPr>
            <p:ph type="body" idx="1"/>
          </p:nvPr>
        </p:nvSpPr>
        <p:spPr/>
        <p:txBody>
          <a:bodyPr/>
          <a:lstStyle/>
          <a:p>
            <a:pPr eaLnBrk="1" hangingPunct="1"/>
            <a:r>
              <a:rPr lang="zh-CN" altLang="en-US" sz="2800" dirty="0">
                <a:solidFill>
                  <a:srgbClr val="C00000"/>
                </a:solidFill>
                <a:latin typeface="微软雅黑" panose="020B0503020204020204" pitchFamily="34" charset="-122"/>
                <a:ea typeface="微软雅黑" panose="020B0503020204020204" pitchFamily="34" charset="-122"/>
              </a:rPr>
              <a:t>分组交换机制</a:t>
            </a:r>
            <a:endParaRPr lang="en-US" altLang="zh-CN" sz="2800" dirty="0">
              <a:solidFill>
                <a:srgbClr val="C00000"/>
              </a:solidFill>
              <a:latin typeface="微软雅黑" panose="020B0503020204020204" pitchFamily="34" charset="-122"/>
              <a:ea typeface="微软雅黑" panose="020B0503020204020204" pitchFamily="34" charset="-122"/>
            </a:endParaRPr>
          </a:p>
          <a:p>
            <a:pPr lvl="1" eaLnBrk="1" hangingPunct="1"/>
            <a:r>
              <a:rPr lang="zh-CN" altLang="en-US" sz="2400" dirty="0">
                <a:solidFill>
                  <a:srgbClr val="C00000"/>
                </a:solidFill>
                <a:latin typeface="微软雅黑" panose="020B0503020204020204" pitchFamily="34" charset="-122"/>
                <a:ea typeface="微软雅黑" panose="020B0503020204020204" pitchFamily="34" charset="-122"/>
              </a:rPr>
              <a:t>数据报交换，虚电路交换</a:t>
            </a:r>
            <a:endParaRPr lang="en-US" altLang="zh-CN" sz="2400" dirty="0">
              <a:solidFill>
                <a:srgbClr val="C00000"/>
              </a:solidFill>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数据链路层交换机</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网桥，以太网交换机</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9459" name="灯片编号占位符 4"/>
          <p:cNvSpPr>
            <a:spLocks noGrp="1"/>
          </p:cNvSpPr>
          <p:nvPr>
            <p:ph type="sldNum" sz="quarter" idx="11"/>
          </p:nvPr>
        </p:nvSpPr>
        <p:spPr>
          <a:noFill/>
        </p:spPr>
        <p:txBody>
          <a:bodyPr/>
          <a:lstStyle/>
          <a:p>
            <a:fld id="{3C71F34B-76C6-4FC9-96B7-0DB370893DB2}" type="slidenum">
              <a:rPr lang="en-US" altLang="zh-CN" smtClean="0"/>
              <a:pPr/>
              <a:t>20</a:t>
            </a:fld>
            <a:endParaRPr lang="en-US" altLang="zh-CN" dirty="0"/>
          </a:p>
        </p:txBody>
      </p:sp>
      <p:sp>
        <p:nvSpPr>
          <p:cNvPr id="19460" name="Rectangle 2"/>
          <p:cNvSpPr>
            <a:spLocks noGrp="1" noChangeArrowheads="1"/>
          </p:cNvSpPr>
          <p:nvPr>
            <p:ph type="title"/>
          </p:nvPr>
        </p:nvSpPr>
        <p:spPr>
          <a:xfrm>
            <a:off x="457200" y="260350"/>
            <a:ext cx="7715250" cy="714375"/>
          </a:xfrm>
        </p:spPr>
        <p:txBody>
          <a:bodyPr/>
          <a:lstStyle/>
          <a:p>
            <a:pPr eaLnBrk="1" hangingPunct="1"/>
            <a:r>
              <a:rPr lang="zh-CN" altLang="en-US" dirty="0"/>
              <a:t>分组转发路径与</a:t>
            </a:r>
            <a:r>
              <a:rPr lang="en-US" altLang="zh-CN" dirty="0"/>
              <a:t>VC</a:t>
            </a:r>
          </a:p>
        </p:txBody>
      </p:sp>
      <p:sp>
        <p:nvSpPr>
          <p:cNvPr id="19461" name="Rectangle 3"/>
          <p:cNvSpPr>
            <a:spLocks noGrp="1" noChangeArrowheads="1"/>
          </p:cNvSpPr>
          <p:nvPr>
            <p:ph type="body" idx="1"/>
          </p:nvPr>
        </p:nvSpPr>
        <p:spPr/>
        <p:txBody>
          <a:bodyPr/>
          <a:lstStyle/>
          <a:p>
            <a:pPr eaLnBrk="1" hangingPunct="1"/>
            <a:r>
              <a:rPr lang="zh-CN" altLang="en-US" dirty="0">
                <a:ea typeface="微软雅黑 Light" panose="020B0502040204020203" pitchFamily="34" charset="-122"/>
              </a:rPr>
              <a:t>虚电路交换节点</a:t>
            </a:r>
            <a:r>
              <a:rPr lang="zh-CN" altLang="en-US" dirty="0">
                <a:solidFill>
                  <a:srgbClr val="C00000"/>
                </a:solidFill>
                <a:ea typeface="微软雅黑 Light" panose="020B0502040204020203" pitchFamily="34" charset="-122"/>
              </a:rPr>
              <a:t>根据其虚电路表转发分组</a:t>
            </a:r>
            <a:endParaRPr lang="en-US" altLang="zh-CN" dirty="0">
              <a:solidFill>
                <a:srgbClr val="C00000"/>
              </a:solidFill>
              <a:ea typeface="微软雅黑 Light" panose="020B0502040204020203" pitchFamily="34" charset="-122"/>
            </a:endParaRPr>
          </a:p>
          <a:p>
            <a:pPr lvl="1" eaLnBrk="1" hangingPunct="1"/>
            <a:r>
              <a:rPr lang="zh-CN" altLang="en-US" dirty="0">
                <a:ea typeface="微软雅黑 Light" panose="020B0502040204020203" pitchFamily="34" charset="-122"/>
              </a:rPr>
              <a:t>每个分组与一条虚电路关联，由分组首部的</a:t>
            </a:r>
            <a:r>
              <a:rPr lang="en-US" altLang="zh-CN" dirty="0" smtClean="0">
                <a:ea typeface="微软雅黑 Light" panose="020B0502040204020203" pitchFamily="34" charset="-122"/>
              </a:rPr>
              <a:t>VCI</a:t>
            </a:r>
            <a:r>
              <a:rPr lang="zh-CN" altLang="en-US" dirty="0" smtClean="0">
                <a:ea typeface="微软雅黑 Light" panose="020B0502040204020203" pitchFamily="34" charset="-122"/>
              </a:rPr>
              <a:t>及输入端口标定</a:t>
            </a:r>
            <a:endParaRPr lang="en-US" altLang="zh-CN" dirty="0">
              <a:solidFill>
                <a:srgbClr val="FF0000"/>
              </a:solidFill>
              <a:ea typeface="微软雅黑 Light" panose="020B0502040204020203" pitchFamily="34" charset="-122"/>
            </a:endParaRPr>
          </a:p>
          <a:p>
            <a:pPr eaLnBrk="1" hangingPunct="1"/>
            <a:endParaRPr lang="en-US" altLang="zh-CN" dirty="0">
              <a:solidFill>
                <a:srgbClr val="FF0000"/>
              </a:solidFill>
              <a:ea typeface="微软雅黑 Light" panose="020B0502040204020203" pitchFamily="34" charset="-122"/>
            </a:endParaRPr>
          </a:p>
          <a:p>
            <a:pPr eaLnBrk="1" hangingPunct="1"/>
            <a:r>
              <a:rPr lang="zh-CN" altLang="en-US" dirty="0">
                <a:solidFill>
                  <a:srgbClr val="C00000"/>
                </a:solidFill>
                <a:ea typeface="微软雅黑 Light" panose="020B0502040204020203" pitchFamily="34" charset="-122"/>
              </a:rPr>
              <a:t>虚电路为一条显式建立的逻辑连接</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实际表现形式为虚电路所穿过的全部交换节点的虚电路表对应条目中</a:t>
            </a:r>
            <a:r>
              <a:rPr lang="zh-CN" altLang="en-US" dirty="0">
                <a:solidFill>
                  <a:srgbClr val="0070C0"/>
                </a:solidFill>
                <a:ea typeface="微软雅黑 Light" panose="020B0502040204020203" pitchFamily="34" charset="-122"/>
              </a:rPr>
              <a:t>二元组</a:t>
            </a:r>
            <a:r>
              <a:rPr lang="en-US" altLang="zh-CN" dirty="0">
                <a:solidFill>
                  <a:srgbClr val="0070C0"/>
                </a:solidFill>
                <a:ea typeface="微软雅黑 Light" panose="020B0502040204020203" pitchFamily="34" charset="-122"/>
              </a:rPr>
              <a:t>&lt;</a:t>
            </a:r>
            <a:r>
              <a:rPr lang="zh-CN" altLang="en-US" dirty="0">
                <a:solidFill>
                  <a:srgbClr val="0070C0"/>
                </a:solidFill>
                <a:ea typeface="微软雅黑 Light" panose="020B0502040204020203" pitchFamily="34" charset="-122"/>
              </a:rPr>
              <a:t>输入端口</a:t>
            </a:r>
            <a:r>
              <a:rPr lang="en-US" altLang="zh-CN" dirty="0">
                <a:solidFill>
                  <a:srgbClr val="0070C0"/>
                </a:solidFill>
                <a:ea typeface="微软雅黑 Light" panose="020B0502040204020203" pitchFamily="34" charset="-122"/>
              </a:rPr>
              <a:t>, </a:t>
            </a:r>
            <a:r>
              <a:rPr lang="zh-CN" altLang="en-US" dirty="0">
                <a:solidFill>
                  <a:srgbClr val="0070C0"/>
                </a:solidFill>
                <a:ea typeface="微软雅黑 Light" panose="020B0502040204020203" pitchFamily="34" charset="-122"/>
              </a:rPr>
              <a:t>输入</a:t>
            </a:r>
            <a:r>
              <a:rPr lang="en-US" altLang="zh-CN" dirty="0">
                <a:solidFill>
                  <a:srgbClr val="0070C0"/>
                </a:solidFill>
                <a:ea typeface="微软雅黑 Light" panose="020B0502040204020203" pitchFamily="34" charset="-122"/>
              </a:rPr>
              <a:t>VCI&gt;</a:t>
            </a:r>
            <a:r>
              <a:rPr lang="zh-CN" altLang="en-US" dirty="0">
                <a:solidFill>
                  <a:srgbClr val="0070C0"/>
                </a:solidFill>
                <a:ea typeface="微软雅黑 Light" panose="020B0502040204020203" pitchFamily="34" charset="-122"/>
              </a:rPr>
              <a:t>的串接</a:t>
            </a:r>
            <a:endParaRPr lang="en-US" altLang="zh-CN" dirty="0">
              <a:solidFill>
                <a:srgbClr val="0070C0"/>
              </a:solidFill>
              <a:ea typeface="微软雅黑 Light" panose="020B0502040204020203" pitchFamily="34" charset="-122"/>
            </a:endParaRPr>
          </a:p>
          <a:p>
            <a:pPr lvl="1" eaLnBrk="1" hangingPunct="1"/>
            <a:r>
              <a:rPr lang="zh-CN" altLang="en-US" dirty="0">
                <a:solidFill>
                  <a:srgbClr val="0070C0"/>
                </a:solidFill>
                <a:ea typeface="微软雅黑 Light" panose="020B0502040204020203" pitchFamily="34" charset="-122"/>
              </a:rPr>
              <a:t>对应</a:t>
            </a:r>
            <a:r>
              <a:rPr lang="zh-CN" altLang="en-US" dirty="0" smtClean="0">
                <a:solidFill>
                  <a:srgbClr val="0070C0"/>
                </a:solidFill>
                <a:ea typeface="微软雅黑 Light" panose="020B0502040204020203" pitchFamily="34" charset="-122"/>
              </a:rPr>
              <a:t>于该虚电路对应分组的网络传输</a:t>
            </a:r>
            <a:r>
              <a:rPr lang="zh-CN" altLang="en-US" dirty="0">
                <a:solidFill>
                  <a:srgbClr val="0070C0"/>
                </a:solidFill>
                <a:ea typeface="微软雅黑 Light" panose="020B0502040204020203" pitchFamily="34" charset="-122"/>
              </a:rPr>
              <a:t>路径</a:t>
            </a:r>
            <a:endParaRPr lang="en-US" altLang="zh-CN" dirty="0">
              <a:solidFill>
                <a:srgbClr val="0070C0"/>
              </a:solidFill>
              <a:ea typeface="微软雅黑 Light" panose="020B0502040204020203" pitchFamily="34" charset="-122"/>
            </a:endParaRPr>
          </a:p>
          <a:p>
            <a:pPr eaLnBrk="1" hangingPunct="1"/>
            <a:endParaRPr lang="en-US" altLang="zh-CN" dirty="0">
              <a:ea typeface="微软雅黑 Light" panose="020B0502040204020203" pitchFamily="34" charset="-122"/>
            </a:endParaRPr>
          </a:p>
          <a:p>
            <a:pPr eaLnBrk="1" hangingPunct="1"/>
            <a:r>
              <a:rPr lang="zh-CN" altLang="en-US" dirty="0">
                <a:ea typeface="微软雅黑 Light" panose="020B0502040204020203" pitchFamily="34" charset="-122"/>
              </a:rPr>
              <a:t>建立虚电路时，</a:t>
            </a:r>
            <a:r>
              <a:rPr lang="zh-CN" altLang="en-US" dirty="0">
                <a:solidFill>
                  <a:srgbClr val="C00000"/>
                </a:solidFill>
                <a:ea typeface="微软雅黑 Light" panose="020B0502040204020203" pitchFamily="34" charset="-122"/>
              </a:rPr>
              <a:t>交换节点需要确定如何安放该虚电路，即选择下一</a:t>
            </a:r>
            <a:r>
              <a:rPr lang="zh-CN" altLang="en-US" dirty="0" smtClean="0">
                <a:solidFill>
                  <a:srgbClr val="C00000"/>
                </a:solidFill>
                <a:ea typeface="微软雅黑 Light" panose="020B0502040204020203" pitchFamily="34" charset="-122"/>
              </a:rPr>
              <a:t>跳节点</a:t>
            </a:r>
            <a:endParaRPr lang="en-US" altLang="zh-CN" dirty="0">
              <a:solidFill>
                <a:srgbClr val="C00000"/>
              </a:solidFill>
              <a:ea typeface="微软雅黑 Light" panose="020B0502040204020203" pitchFamily="34" charset="-122"/>
            </a:endParaRPr>
          </a:p>
          <a:p>
            <a:pPr lvl="1" eaLnBrk="1" hangingPunct="1"/>
            <a:r>
              <a:rPr lang="zh-CN" altLang="en-US" dirty="0">
                <a:ea typeface="微软雅黑 Light" panose="020B0502040204020203" pitchFamily="34" charset="-122"/>
              </a:rPr>
              <a:t>这一问题类似于数据报交换网络中交换表条目的建立</a:t>
            </a:r>
            <a:endParaRPr lang="en-US" altLang="zh-CN" dirty="0">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4099" name="灯片编号占位符 4"/>
          <p:cNvSpPr>
            <a:spLocks noGrp="1"/>
          </p:cNvSpPr>
          <p:nvPr>
            <p:ph type="sldNum" sz="quarter" idx="11"/>
          </p:nvPr>
        </p:nvSpPr>
        <p:spPr>
          <a:noFill/>
        </p:spPr>
        <p:txBody>
          <a:bodyPr/>
          <a:lstStyle/>
          <a:p>
            <a:fld id="{A2942DAA-A07B-4DDF-81C4-B4E6307132EC}" type="slidenum">
              <a:rPr lang="en-US" altLang="zh-CN" smtClean="0"/>
              <a:pPr/>
              <a:t>21</a:t>
            </a:fld>
            <a:endParaRPr lang="en-US" altLang="zh-CN" dirty="0"/>
          </a:p>
        </p:txBody>
      </p:sp>
      <p:sp>
        <p:nvSpPr>
          <p:cNvPr id="4100" name="Rectangle 2"/>
          <p:cNvSpPr>
            <a:spLocks noGrp="1" noChangeArrowheads="1"/>
          </p:cNvSpPr>
          <p:nvPr>
            <p:ph type="title"/>
          </p:nvPr>
        </p:nvSpPr>
        <p:spPr/>
        <p:txBody>
          <a:bodyPr/>
          <a:lstStyle/>
          <a:p>
            <a:pPr eaLnBrk="1" hangingPunct="1"/>
            <a:r>
              <a:rPr lang="zh-CN" altLang="en-US" dirty="0"/>
              <a:t>内容提要</a:t>
            </a:r>
            <a:endParaRPr lang="en-US" altLang="zh-CN" dirty="0"/>
          </a:p>
        </p:txBody>
      </p:sp>
      <p:sp>
        <p:nvSpPr>
          <p:cNvPr id="4101" name="Rectangle 3"/>
          <p:cNvSpPr>
            <a:spLocks noGrp="1" noChangeArrowheads="1"/>
          </p:cNvSpPr>
          <p:nvPr>
            <p:ph type="body" idx="1"/>
          </p:nvPr>
        </p:nvSpPr>
        <p:spPr/>
        <p:txBody>
          <a:bodyPr/>
          <a:lstStyle/>
          <a:p>
            <a:pPr eaLnBrk="1" hangingPunct="1"/>
            <a:r>
              <a:rPr lang="zh-CN" altLang="en-US" sz="2800" dirty="0">
                <a:latin typeface="微软雅黑" panose="020B0503020204020204" pitchFamily="34" charset="-122"/>
                <a:ea typeface="微软雅黑" panose="020B0503020204020204" pitchFamily="34" charset="-122"/>
              </a:rPr>
              <a:t>分组交换机制</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数据报交换，虚电路交换</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solidFill>
                  <a:srgbClr val="C00000"/>
                </a:solidFill>
                <a:latin typeface="微软雅黑" panose="020B0503020204020204" pitchFamily="34" charset="-122"/>
                <a:ea typeface="微软雅黑" panose="020B0503020204020204" pitchFamily="34" charset="-122"/>
              </a:rPr>
              <a:t>数据链路层交换机</a:t>
            </a:r>
            <a:endParaRPr lang="en-US" altLang="zh-CN" sz="2800" dirty="0">
              <a:solidFill>
                <a:srgbClr val="C00000"/>
              </a:solidFill>
              <a:latin typeface="微软雅黑" panose="020B0503020204020204" pitchFamily="34" charset="-122"/>
              <a:ea typeface="微软雅黑" panose="020B0503020204020204" pitchFamily="34" charset="-122"/>
            </a:endParaRPr>
          </a:p>
          <a:p>
            <a:pPr lvl="1" eaLnBrk="1" hangingPunct="1"/>
            <a:r>
              <a:rPr lang="zh-CN" altLang="en-US" sz="2400" dirty="0">
                <a:solidFill>
                  <a:srgbClr val="C00000"/>
                </a:solidFill>
                <a:latin typeface="微软雅黑" panose="020B0503020204020204" pitchFamily="34" charset="-122"/>
                <a:ea typeface="微软雅黑" panose="020B0503020204020204" pitchFamily="34" charset="-122"/>
              </a:rPr>
              <a:t>网桥，以太网交换机</a:t>
            </a:r>
            <a:endParaRPr lang="en-US" altLang="zh-CN" sz="2400" dirty="0">
              <a:solidFill>
                <a:srgbClr val="C00000"/>
              </a:solidFill>
              <a:latin typeface="微软雅黑" panose="020B0503020204020204" pitchFamily="34" charset="-122"/>
              <a:ea typeface="微软雅黑" panose="020B0503020204020204" pitchFamily="34" charset="-122"/>
            </a:endParaRPr>
          </a:p>
          <a:p>
            <a:pPr eaLnBrk="1" hangingPunct="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5996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常规共享式局域网的局限</a:t>
            </a:r>
          </a:p>
        </p:txBody>
      </p:sp>
      <p:sp>
        <p:nvSpPr>
          <p:cNvPr id="21507" name="内容占位符 2"/>
          <p:cNvSpPr>
            <a:spLocks noGrp="1"/>
          </p:cNvSpPr>
          <p:nvPr>
            <p:ph idx="1"/>
          </p:nvPr>
        </p:nvSpPr>
        <p:spPr>
          <a:xfrm>
            <a:off x="457200" y="4365625"/>
            <a:ext cx="8229600" cy="2087563"/>
          </a:xfrm>
        </p:spPr>
        <p:txBody>
          <a:bodyPr/>
          <a:lstStyle/>
          <a:p>
            <a:pPr>
              <a:lnSpc>
                <a:spcPct val="90000"/>
              </a:lnSpc>
            </a:pPr>
            <a:r>
              <a:rPr lang="zh-CN" altLang="en-US" dirty="0">
                <a:ea typeface="微软雅黑 Light" panose="020B0502040204020203" pitchFamily="34" charset="-122"/>
              </a:rPr>
              <a:t>常规共享式以太网</a:t>
            </a:r>
            <a:endParaRPr lang="en-US" altLang="zh-CN" dirty="0">
              <a:ea typeface="微软雅黑 Light" panose="020B0502040204020203" pitchFamily="34" charset="-122"/>
            </a:endParaRPr>
          </a:p>
          <a:p>
            <a:pPr lvl="1">
              <a:lnSpc>
                <a:spcPct val="90000"/>
              </a:lnSpc>
            </a:pPr>
            <a:r>
              <a:rPr lang="zh-CN" altLang="en-US" dirty="0">
                <a:ea typeface="微软雅黑 Light" panose="020B0502040204020203" pitchFamily="34" charset="-122"/>
              </a:rPr>
              <a:t>最长</a:t>
            </a:r>
            <a:r>
              <a:rPr lang="en-US" altLang="zh-CN" dirty="0">
                <a:ea typeface="微软雅黑 Light" panose="020B0502040204020203" pitchFamily="34" charset="-122"/>
              </a:rPr>
              <a:t>2500m</a:t>
            </a:r>
            <a:r>
              <a:rPr lang="zh-CN" altLang="en-US" dirty="0">
                <a:ea typeface="微软雅黑 Light" panose="020B0502040204020203" pitchFamily="34" charset="-122"/>
              </a:rPr>
              <a:t>，最多</a:t>
            </a:r>
            <a:r>
              <a:rPr lang="en-US" altLang="zh-CN" dirty="0">
                <a:ea typeface="微软雅黑 Light" panose="020B0502040204020203" pitchFamily="34" charset="-122"/>
              </a:rPr>
              <a:t>4</a:t>
            </a:r>
            <a:r>
              <a:rPr lang="zh-CN" altLang="en-US" dirty="0">
                <a:ea typeface="微软雅黑 Light" panose="020B0502040204020203" pitchFamily="34" charset="-122"/>
              </a:rPr>
              <a:t>个中继器</a:t>
            </a:r>
            <a:r>
              <a:rPr lang="en-US" altLang="zh-CN" dirty="0">
                <a:ea typeface="微软雅黑 Light" panose="020B0502040204020203" pitchFamily="34" charset="-122"/>
              </a:rPr>
              <a:t>(repeater)</a:t>
            </a:r>
            <a:r>
              <a:rPr lang="zh-CN" altLang="en-US" dirty="0">
                <a:ea typeface="微软雅黑 Light" panose="020B0502040204020203" pitchFamily="34" charset="-122"/>
              </a:rPr>
              <a:t> </a:t>
            </a:r>
            <a:r>
              <a:rPr lang="en-US" altLang="zh-CN" dirty="0">
                <a:ea typeface="微软雅黑 Light" panose="020B0502040204020203" pitchFamily="34" charset="-122"/>
              </a:rPr>
              <a:t>——</a:t>
            </a:r>
            <a:r>
              <a:rPr lang="zh-CN" altLang="en-US" dirty="0">
                <a:ea typeface="微软雅黑 Light" panose="020B0502040204020203" pitchFamily="34" charset="-122"/>
              </a:rPr>
              <a:t> </a:t>
            </a:r>
            <a:r>
              <a:rPr lang="zh-CN" altLang="en-US" dirty="0" smtClean="0">
                <a:ea typeface="微软雅黑 Light" panose="020B0502040204020203" pitchFamily="34" charset="-122"/>
              </a:rPr>
              <a:t>限制了局域网规模</a:t>
            </a:r>
            <a:endParaRPr lang="en-US" altLang="zh-CN" dirty="0">
              <a:ea typeface="微软雅黑 Light" panose="020B0502040204020203" pitchFamily="34" charset="-122"/>
            </a:endParaRPr>
          </a:p>
          <a:p>
            <a:r>
              <a:rPr lang="zh-CN" altLang="en-US" dirty="0">
                <a:ea typeface="微软雅黑 Light" panose="020B0502040204020203" pitchFamily="34" charset="-122"/>
              </a:rPr>
              <a:t>扩大局域网规模的解决方案</a:t>
            </a:r>
            <a:endParaRPr lang="en-US" altLang="zh-CN" dirty="0">
              <a:ea typeface="微软雅黑 Light" panose="020B0502040204020203" pitchFamily="34" charset="-122"/>
            </a:endParaRPr>
          </a:p>
          <a:p>
            <a:pPr lvl="1"/>
            <a:r>
              <a:rPr lang="zh-CN" altLang="en-US" dirty="0">
                <a:ea typeface="微软雅黑 Light" panose="020B0502040204020203" pitchFamily="34" charset="-122"/>
              </a:rPr>
              <a:t>共享式局域网的年代，主要采用</a:t>
            </a:r>
            <a:r>
              <a:rPr lang="zh-CN" altLang="en-US" dirty="0">
                <a:solidFill>
                  <a:srgbClr val="C00000"/>
                </a:solidFill>
                <a:ea typeface="微软雅黑 Light" panose="020B0502040204020203" pitchFamily="34" charset="-122"/>
              </a:rPr>
              <a:t>网桥</a:t>
            </a:r>
            <a:r>
              <a:rPr lang="en-US" altLang="zh-CN" dirty="0">
                <a:solidFill>
                  <a:srgbClr val="C00000"/>
                </a:solidFill>
                <a:ea typeface="微软雅黑 Light" panose="020B0502040204020203" pitchFamily="34" charset="-122"/>
              </a:rPr>
              <a:t>(Bridge)</a:t>
            </a:r>
          </a:p>
          <a:p>
            <a:pPr lvl="1"/>
            <a:r>
              <a:rPr lang="zh-CN" altLang="en-US" dirty="0" smtClean="0">
                <a:ea typeface="微软雅黑 Light" panose="020B0502040204020203" pitchFamily="34" charset="-122"/>
              </a:rPr>
              <a:t>目前采用基于</a:t>
            </a:r>
            <a:r>
              <a:rPr lang="zh-CN" altLang="en-US" dirty="0" smtClean="0">
                <a:solidFill>
                  <a:srgbClr val="C00000"/>
                </a:solidFill>
                <a:ea typeface="微软雅黑 Light" panose="020B0502040204020203" pitchFamily="34" charset="-122"/>
              </a:rPr>
              <a:t>交换机</a:t>
            </a:r>
            <a:r>
              <a:rPr lang="en-US" altLang="zh-CN" dirty="0">
                <a:solidFill>
                  <a:srgbClr val="C00000"/>
                </a:solidFill>
                <a:ea typeface="微软雅黑 Light" panose="020B0502040204020203" pitchFamily="34" charset="-122"/>
              </a:rPr>
              <a:t>(</a:t>
            </a:r>
            <a:r>
              <a:rPr lang="en-US" altLang="zh-CN" dirty="0" smtClean="0">
                <a:solidFill>
                  <a:srgbClr val="C00000"/>
                </a:solidFill>
                <a:ea typeface="微软雅黑 Light" panose="020B0502040204020203" pitchFamily="34" charset="-122"/>
              </a:rPr>
              <a:t>Switch)</a:t>
            </a:r>
            <a:r>
              <a:rPr lang="zh-CN" altLang="en-US" dirty="0" smtClean="0">
                <a:ea typeface="微软雅黑 Light" panose="020B0502040204020203" pitchFamily="34" charset="-122"/>
              </a:rPr>
              <a:t>的交换式局域网，但沿用了网桥相关生成树协议去除拓扑中的环路</a:t>
            </a:r>
            <a:endParaRPr lang="en-US" altLang="zh-CN" dirty="0">
              <a:ea typeface="微软雅黑 Light" panose="020B0502040204020203" pitchFamily="34" charset="-122"/>
            </a:endParaRPr>
          </a:p>
        </p:txBody>
      </p:sp>
      <p:sp>
        <p:nvSpPr>
          <p:cNvPr id="21508"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1509" name="灯片编号占位符 4"/>
          <p:cNvSpPr>
            <a:spLocks noGrp="1"/>
          </p:cNvSpPr>
          <p:nvPr>
            <p:ph type="sldNum" sz="quarter" idx="11"/>
          </p:nvPr>
        </p:nvSpPr>
        <p:spPr>
          <a:noFill/>
        </p:spPr>
        <p:txBody>
          <a:bodyPr/>
          <a:lstStyle/>
          <a:p>
            <a:fld id="{A624482E-947A-425A-A12B-9AF7F4A9D758}" type="slidenum">
              <a:rPr lang="en-US" altLang="zh-CN" smtClean="0"/>
              <a:pPr/>
              <a:t>22</a:t>
            </a:fld>
            <a:endParaRPr lang="en-US" altLang="zh-CN" dirty="0"/>
          </a:p>
        </p:txBody>
      </p:sp>
      <p:pic>
        <p:nvPicPr>
          <p:cNvPr id="160" name="Picture 5" descr="f02-23-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7" y="1052736"/>
            <a:ext cx="5229571" cy="325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采用网桥扩展局域网</a:t>
            </a:r>
          </a:p>
        </p:txBody>
      </p:sp>
      <p:sp>
        <p:nvSpPr>
          <p:cNvPr id="22531" name="内容占位符 2"/>
          <p:cNvSpPr>
            <a:spLocks noGrp="1"/>
          </p:cNvSpPr>
          <p:nvPr>
            <p:ph idx="1"/>
          </p:nvPr>
        </p:nvSpPr>
        <p:spPr>
          <a:xfrm>
            <a:off x="457200" y="4797152"/>
            <a:ext cx="8229600" cy="1656036"/>
          </a:xfrm>
        </p:spPr>
        <p:txBody>
          <a:bodyPr/>
          <a:lstStyle/>
          <a:p>
            <a:r>
              <a:rPr lang="zh-CN" altLang="en-US" dirty="0">
                <a:solidFill>
                  <a:srgbClr val="C00000"/>
                </a:solidFill>
                <a:ea typeface="微软雅黑 Light" panose="020B0502040204020203" pitchFamily="34" charset="-122"/>
              </a:rPr>
              <a:t>网桥连接多个局域网</a:t>
            </a:r>
            <a:r>
              <a:rPr lang="zh-CN" altLang="en-US" dirty="0">
                <a:ea typeface="微软雅黑 Light" panose="020B0502040204020203" pitchFamily="34" charset="-122"/>
              </a:rPr>
              <a:t>，以建立较大规模的局域网</a:t>
            </a:r>
            <a:endParaRPr lang="en-US" altLang="zh-CN" dirty="0">
              <a:ea typeface="微软雅黑 Light" panose="020B0502040204020203" pitchFamily="34" charset="-122"/>
            </a:endParaRPr>
          </a:p>
          <a:p>
            <a:r>
              <a:rPr lang="zh-CN" altLang="en-US" dirty="0">
                <a:solidFill>
                  <a:srgbClr val="C00000"/>
                </a:solidFill>
                <a:ea typeface="微软雅黑 Light" panose="020B0502040204020203" pitchFamily="34" charset="-122"/>
              </a:rPr>
              <a:t>基本网桥</a:t>
            </a:r>
            <a:r>
              <a:rPr lang="en-US" altLang="zh-CN" dirty="0">
                <a:solidFill>
                  <a:srgbClr val="C00000"/>
                </a:solidFill>
                <a:ea typeface="微软雅黑 Light" panose="020B0502040204020203" pitchFamily="34" charset="-122"/>
              </a:rPr>
              <a:t>(Basic bridge)</a:t>
            </a:r>
          </a:p>
          <a:p>
            <a:pPr lvl="1"/>
            <a:r>
              <a:rPr kumimoji="1" lang="zh-CN" altLang="en-US" dirty="0">
                <a:ea typeface="微软雅黑 Light" panose="020B0502040204020203" pitchFamily="34" charset="-122"/>
              </a:rPr>
              <a:t>将收到的帧向所有其它端口转发 </a:t>
            </a:r>
            <a:r>
              <a:rPr kumimoji="1" lang="en-US" altLang="zh-CN" dirty="0">
                <a:ea typeface="微软雅黑 Light" panose="020B0502040204020203" pitchFamily="34" charset="-122"/>
              </a:rPr>
              <a:t>——</a:t>
            </a:r>
            <a:r>
              <a:rPr kumimoji="1" lang="zh-CN" altLang="en-US" dirty="0">
                <a:ea typeface="微软雅黑 Light" panose="020B0502040204020203" pitchFamily="34" charset="-122"/>
              </a:rPr>
              <a:t> </a:t>
            </a:r>
            <a:r>
              <a:rPr kumimoji="1" lang="zh-CN" altLang="en-US" dirty="0">
                <a:solidFill>
                  <a:srgbClr val="0070C0"/>
                </a:solidFill>
                <a:ea typeface="微软雅黑 Light" panose="020B0502040204020203" pitchFamily="34" charset="-122"/>
              </a:rPr>
              <a:t>效率低</a:t>
            </a:r>
            <a:endParaRPr kumimoji="1" lang="en-US" altLang="zh-CN" dirty="0">
              <a:solidFill>
                <a:srgbClr val="0070C0"/>
              </a:solidFill>
              <a:ea typeface="微软雅黑 Light" panose="020B0502040204020203" pitchFamily="34" charset="-122"/>
            </a:endParaRPr>
          </a:p>
        </p:txBody>
      </p:sp>
      <p:sp>
        <p:nvSpPr>
          <p:cNvPr id="2253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2533" name="灯片编号占位符 4"/>
          <p:cNvSpPr>
            <a:spLocks noGrp="1"/>
          </p:cNvSpPr>
          <p:nvPr>
            <p:ph type="sldNum" sz="quarter" idx="11"/>
          </p:nvPr>
        </p:nvSpPr>
        <p:spPr>
          <a:noFill/>
        </p:spPr>
        <p:txBody>
          <a:bodyPr/>
          <a:lstStyle/>
          <a:p>
            <a:fld id="{C6D8AC01-9801-4945-8BE6-2A96BD294473}" type="slidenum">
              <a:rPr lang="en-US" altLang="zh-CN" smtClean="0"/>
              <a:pPr/>
              <a:t>23</a:t>
            </a:fld>
            <a:endParaRPr lang="en-US" altLang="zh-CN" dirty="0"/>
          </a:p>
        </p:txBody>
      </p:sp>
      <p:pic>
        <p:nvPicPr>
          <p:cNvPr id="22534" name="Picture 5" descr="f03-09-9780123850591 copy"/>
          <p:cNvPicPr>
            <a:picLocks noChangeAspect="1" noChangeArrowheads="1"/>
          </p:cNvPicPr>
          <p:nvPr/>
        </p:nvPicPr>
        <p:blipFill>
          <a:blip r:embed="rId2" cstate="print"/>
          <a:srcRect/>
          <a:stretch>
            <a:fillRect/>
          </a:stretch>
        </p:blipFill>
        <p:spPr bwMode="auto">
          <a:xfrm>
            <a:off x="1328968" y="1125538"/>
            <a:ext cx="5979336" cy="36716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学习网桥</a:t>
            </a:r>
          </a:p>
        </p:txBody>
      </p:sp>
      <p:sp>
        <p:nvSpPr>
          <p:cNvPr id="23555" name="内容占位符 2"/>
          <p:cNvSpPr>
            <a:spLocks noGrp="1"/>
          </p:cNvSpPr>
          <p:nvPr>
            <p:ph idx="1"/>
          </p:nvPr>
        </p:nvSpPr>
        <p:spPr>
          <a:xfrm>
            <a:off x="457200" y="4945066"/>
            <a:ext cx="8229600" cy="1508122"/>
          </a:xfrm>
        </p:spPr>
        <p:txBody>
          <a:bodyPr/>
          <a:lstStyle/>
          <a:p>
            <a:r>
              <a:rPr lang="zh-CN" altLang="en-US" dirty="0" smtClean="0">
                <a:solidFill>
                  <a:srgbClr val="C00000"/>
                </a:solidFill>
                <a:ea typeface="微软雅黑 Light" panose="020B0502040204020203" pitchFamily="34" charset="-122"/>
              </a:rPr>
              <a:t>学习</a:t>
            </a:r>
            <a:r>
              <a:rPr lang="zh-CN" altLang="en-US" dirty="0">
                <a:solidFill>
                  <a:srgbClr val="C00000"/>
                </a:solidFill>
                <a:ea typeface="微软雅黑 Light" panose="020B0502040204020203" pitchFamily="34" charset="-122"/>
              </a:rPr>
              <a:t>网桥</a:t>
            </a:r>
            <a:r>
              <a:rPr lang="en-US" altLang="zh-CN" dirty="0">
                <a:solidFill>
                  <a:srgbClr val="C00000"/>
                </a:solidFill>
                <a:ea typeface="微软雅黑 Light" panose="020B0502040204020203" pitchFamily="34" charset="-122"/>
              </a:rPr>
              <a:t>(Learning </a:t>
            </a:r>
            <a:r>
              <a:rPr lang="en-US" altLang="zh-CN" dirty="0" smtClean="0">
                <a:solidFill>
                  <a:srgbClr val="C00000"/>
                </a:solidFill>
                <a:ea typeface="微软雅黑 Light" panose="020B0502040204020203" pitchFamily="34" charset="-122"/>
              </a:rPr>
              <a:t>bridge)</a:t>
            </a:r>
            <a:r>
              <a:rPr lang="zh-CN" altLang="en-US" dirty="0" smtClean="0">
                <a:ea typeface="微软雅黑 Light" panose="020B0502040204020203" pitchFamily="34" charset="-122"/>
              </a:rPr>
              <a:t>采用选择性转发</a:t>
            </a:r>
            <a:endParaRPr lang="en-US" altLang="zh-CN" dirty="0">
              <a:solidFill>
                <a:srgbClr val="C00000"/>
              </a:solidFill>
              <a:ea typeface="微软雅黑 Light" panose="020B0502040204020203" pitchFamily="34" charset="-122"/>
            </a:endParaRPr>
          </a:p>
          <a:p>
            <a:pPr lvl="1"/>
            <a:r>
              <a:rPr lang="zh-CN" altLang="en-US" dirty="0">
                <a:ea typeface="微软雅黑 Light" panose="020B0502040204020203" pitchFamily="34" charset="-122"/>
              </a:rPr>
              <a:t>维护一个</a:t>
            </a:r>
            <a:r>
              <a:rPr lang="zh-CN" altLang="en-US" dirty="0">
                <a:solidFill>
                  <a:srgbClr val="0070C0"/>
                </a:solidFill>
                <a:ea typeface="微软雅黑 Light" panose="020B0502040204020203" pitchFamily="34" charset="-122"/>
              </a:rPr>
              <a:t>转发表</a:t>
            </a:r>
            <a:endParaRPr lang="en-US" altLang="zh-CN" dirty="0">
              <a:solidFill>
                <a:srgbClr val="0070C0"/>
              </a:solidFill>
              <a:ea typeface="微软雅黑 Light" panose="020B0502040204020203" pitchFamily="34" charset="-122"/>
            </a:endParaRPr>
          </a:p>
          <a:p>
            <a:pPr lvl="1"/>
            <a:r>
              <a:rPr lang="zh-CN" altLang="en-US" dirty="0">
                <a:solidFill>
                  <a:srgbClr val="0070C0"/>
                </a:solidFill>
                <a:ea typeface="微软雅黑 Light" panose="020B0502040204020203" pitchFamily="34" charset="-122"/>
              </a:rPr>
              <a:t>根据转发表确定转发端口</a:t>
            </a:r>
            <a:r>
              <a:rPr lang="zh-CN" altLang="en-US" dirty="0">
                <a:ea typeface="微软雅黑 Light" panose="020B0502040204020203" pitchFamily="34" charset="-122"/>
              </a:rPr>
              <a:t>，不向无关端口转发</a:t>
            </a:r>
            <a:endParaRPr lang="en-US" altLang="zh-CN" dirty="0">
              <a:solidFill>
                <a:srgbClr val="FF0000"/>
              </a:solidFill>
              <a:ea typeface="微软雅黑 Light" panose="020B0502040204020203" pitchFamily="34" charset="-122"/>
            </a:endParaRPr>
          </a:p>
        </p:txBody>
      </p:sp>
      <p:sp>
        <p:nvSpPr>
          <p:cNvPr id="23556"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3557" name="灯片编号占位符 4"/>
          <p:cNvSpPr>
            <a:spLocks noGrp="1"/>
          </p:cNvSpPr>
          <p:nvPr>
            <p:ph type="sldNum" sz="quarter" idx="11"/>
          </p:nvPr>
        </p:nvSpPr>
        <p:spPr>
          <a:noFill/>
        </p:spPr>
        <p:txBody>
          <a:bodyPr/>
          <a:lstStyle/>
          <a:p>
            <a:fld id="{CA06376E-3B9F-466F-AD82-B99FC9CD5D20}" type="slidenum">
              <a:rPr lang="en-US" altLang="zh-CN" smtClean="0"/>
              <a:pPr/>
              <a:t>24</a:t>
            </a:fld>
            <a:endParaRPr lang="en-US" altLang="zh-CN" dirty="0"/>
          </a:p>
        </p:txBody>
      </p:sp>
      <p:graphicFrame>
        <p:nvGraphicFramePr>
          <p:cNvPr id="7" name="Group 5"/>
          <p:cNvGraphicFramePr>
            <a:graphicFrameLocks noGrp="1"/>
          </p:cNvGraphicFramePr>
          <p:nvPr/>
        </p:nvGraphicFramePr>
        <p:xfrm>
          <a:off x="7019925" y="1341438"/>
          <a:ext cx="1800225" cy="3236915"/>
        </p:xfrm>
        <a:graphic>
          <a:graphicData uri="http://schemas.openxmlformats.org/drawingml/2006/table">
            <a:tbl>
              <a:tblPr/>
              <a:tblGrid>
                <a:gridCol w="944563">
                  <a:extLst>
                    <a:ext uri="{9D8B030D-6E8A-4147-A177-3AD203B41FA5}">
                      <a16:colId xmlns:a16="http://schemas.microsoft.com/office/drawing/2014/main" val="20000"/>
                    </a:ext>
                  </a:extLst>
                </a:gridCol>
                <a:gridCol w="855662">
                  <a:extLst>
                    <a:ext uri="{9D8B030D-6E8A-4147-A177-3AD203B41FA5}">
                      <a16:colId xmlns:a16="http://schemas.microsoft.com/office/drawing/2014/main" val="20001"/>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Host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23584" name="Picture 5" descr="f03-09-9780123850591 copy"/>
          <p:cNvPicPr>
            <a:picLocks noChangeAspect="1" noChangeArrowheads="1"/>
          </p:cNvPicPr>
          <p:nvPr/>
        </p:nvPicPr>
        <p:blipFill>
          <a:blip r:embed="rId2" cstate="print"/>
          <a:srcRect/>
          <a:stretch>
            <a:fillRect/>
          </a:stretch>
        </p:blipFill>
        <p:spPr bwMode="auto">
          <a:xfrm>
            <a:off x="611188" y="1258888"/>
            <a:ext cx="5761037" cy="3538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学习网桥</a:t>
            </a:r>
            <a:r>
              <a:rPr lang="en-US" altLang="zh-CN" dirty="0"/>
              <a:t>(</a:t>
            </a:r>
            <a:r>
              <a:rPr lang="zh-CN" altLang="en-US" dirty="0"/>
              <a:t>续</a:t>
            </a:r>
            <a:r>
              <a:rPr lang="en-US" altLang="zh-CN" dirty="0"/>
              <a:t>)</a:t>
            </a:r>
            <a:endParaRPr lang="zh-CN" altLang="en-US" dirty="0"/>
          </a:p>
        </p:txBody>
      </p:sp>
      <p:sp>
        <p:nvSpPr>
          <p:cNvPr id="24579" name="内容占位符 2"/>
          <p:cNvSpPr>
            <a:spLocks noGrp="1"/>
          </p:cNvSpPr>
          <p:nvPr>
            <p:ph idx="1"/>
          </p:nvPr>
        </p:nvSpPr>
        <p:spPr/>
        <p:txBody>
          <a:bodyPr/>
          <a:lstStyle/>
          <a:p>
            <a:r>
              <a:rPr lang="zh-CN" altLang="en-US" dirty="0">
                <a:solidFill>
                  <a:srgbClr val="C00000"/>
                </a:solidFill>
                <a:ea typeface="微软雅黑 Light" panose="020B0502040204020203" pitchFamily="34" charset="-122"/>
              </a:rPr>
              <a:t>学习连接到一个端口的主机地址</a:t>
            </a:r>
            <a:endParaRPr lang="en-US" altLang="zh-CN" dirty="0">
              <a:solidFill>
                <a:srgbClr val="C00000"/>
              </a:solidFill>
              <a:ea typeface="微软雅黑 Light" panose="020B0502040204020203" pitchFamily="34" charset="-122"/>
            </a:endParaRPr>
          </a:p>
          <a:p>
            <a:pPr lvl="1"/>
            <a:r>
              <a:rPr lang="zh-CN" altLang="en-US" dirty="0">
                <a:ea typeface="微软雅黑 Light" panose="020B0502040204020203" pitchFamily="34" charset="-122"/>
              </a:rPr>
              <a:t>通过查看经该</a:t>
            </a:r>
            <a:r>
              <a:rPr lang="zh-CN" altLang="en-US" dirty="0" smtClean="0">
                <a:ea typeface="微软雅黑 Light" panose="020B0502040204020203" pitchFamily="34" charset="-122"/>
              </a:rPr>
              <a:t>端口收到的帧</a:t>
            </a:r>
            <a:r>
              <a:rPr lang="zh-CN" altLang="en-US" dirty="0">
                <a:ea typeface="微软雅黑 Light" panose="020B0502040204020203" pitchFamily="34" charset="-122"/>
              </a:rPr>
              <a:t>的源地址</a:t>
            </a:r>
            <a:endParaRPr lang="en-US" altLang="zh-CN" dirty="0">
              <a:ea typeface="微软雅黑 Light" panose="020B0502040204020203" pitchFamily="34" charset="-122"/>
            </a:endParaRPr>
          </a:p>
          <a:p>
            <a:r>
              <a:rPr lang="zh-CN" altLang="en-US" dirty="0" smtClean="0">
                <a:ea typeface="微软雅黑 Light" panose="020B0502040204020203" pitchFamily="34" charset="-122"/>
              </a:rPr>
              <a:t>通过学习所收到的帧的源地址，</a:t>
            </a:r>
            <a:r>
              <a:rPr lang="zh-CN" altLang="en-US" dirty="0" smtClean="0">
                <a:solidFill>
                  <a:srgbClr val="C00000"/>
                </a:solidFill>
                <a:ea typeface="微软雅黑 Light" panose="020B0502040204020203" pitchFamily="34" charset="-122"/>
              </a:rPr>
              <a:t>建立</a:t>
            </a:r>
            <a:r>
              <a:rPr lang="zh-CN" altLang="en-US" dirty="0">
                <a:solidFill>
                  <a:srgbClr val="C00000"/>
                </a:solidFill>
                <a:ea typeface="微软雅黑 Light" panose="020B0502040204020203" pitchFamily="34" charset="-122"/>
              </a:rPr>
              <a:t>和维护转发表</a:t>
            </a:r>
            <a:endParaRPr lang="en-US" altLang="zh-CN" dirty="0">
              <a:solidFill>
                <a:srgbClr val="C00000"/>
              </a:solidFill>
              <a:ea typeface="微软雅黑 Light" panose="020B0502040204020203" pitchFamily="34" charset="-122"/>
            </a:endParaRPr>
          </a:p>
          <a:p>
            <a:pPr lvl="1"/>
            <a:r>
              <a:rPr lang="zh-CN" altLang="en-US" dirty="0">
                <a:ea typeface="微软雅黑 Light" panose="020B0502040204020203" pitchFamily="34" charset="-122"/>
              </a:rPr>
              <a:t>启动时，转发表为空</a:t>
            </a:r>
            <a:endParaRPr lang="en-US" altLang="zh-CN" dirty="0">
              <a:ea typeface="微软雅黑 Light" panose="020B0502040204020203" pitchFamily="34" charset="-122"/>
            </a:endParaRPr>
          </a:p>
          <a:p>
            <a:pPr lvl="1"/>
            <a:r>
              <a:rPr lang="zh-CN" altLang="en-US" dirty="0" smtClean="0">
                <a:ea typeface="微软雅黑 Light" panose="020B0502040204020203" pitchFamily="34" charset="-122"/>
              </a:rPr>
              <a:t>运行过程中，</a:t>
            </a:r>
            <a:r>
              <a:rPr lang="zh-CN" altLang="en-US" dirty="0">
                <a:solidFill>
                  <a:srgbClr val="0070C0"/>
                </a:solidFill>
                <a:ea typeface="微软雅黑 Light" panose="020B0502040204020203" pitchFamily="34" charset="-122"/>
              </a:rPr>
              <a:t>通过学习添加条目</a:t>
            </a:r>
            <a:endParaRPr lang="en-US" altLang="zh-CN" dirty="0">
              <a:solidFill>
                <a:srgbClr val="0070C0"/>
              </a:solidFill>
              <a:ea typeface="微软雅黑 Light" panose="020B0502040204020203" pitchFamily="34" charset="-122"/>
            </a:endParaRPr>
          </a:p>
          <a:p>
            <a:r>
              <a:rPr lang="zh-CN" altLang="en-US" dirty="0">
                <a:solidFill>
                  <a:srgbClr val="C00000"/>
                </a:solidFill>
                <a:ea typeface="微软雅黑 Light" panose="020B0502040204020203" pitchFamily="34" charset="-122"/>
              </a:rPr>
              <a:t>超时机制</a:t>
            </a:r>
            <a:endParaRPr lang="en-US" altLang="zh-CN" dirty="0">
              <a:solidFill>
                <a:srgbClr val="C00000"/>
              </a:solidFill>
              <a:ea typeface="微软雅黑 Light" panose="020B0502040204020203" pitchFamily="34" charset="-122"/>
            </a:endParaRPr>
          </a:p>
          <a:p>
            <a:pPr lvl="1"/>
            <a:r>
              <a:rPr lang="zh-CN" altLang="en-US" dirty="0" smtClean="0">
                <a:ea typeface="微软雅黑 Light" panose="020B0502040204020203" pitchFamily="34" charset="-122"/>
              </a:rPr>
              <a:t>每一条目都</a:t>
            </a:r>
            <a:r>
              <a:rPr lang="zh-CN" altLang="en-US" dirty="0">
                <a:ea typeface="微软雅黑 Light" panose="020B0502040204020203" pitchFamily="34" charset="-122"/>
              </a:rPr>
              <a:t>存在有效时间，超时则删除，即采用</a:t>
            </a:r>
            <a:r>
              <a:rPr lang="zh-CN" altLang="en-US" dirty="0">
                <a:solidFill>
                  <a:srgbClr val="0070C0"/>
                </a:solidFill>
                <a:ea typeface="微软雅黑 Light" panose="020B0502040204020203" pitchFamily="34" charset="-122"/>
              </a:rPr>
              <a:t>软状态</a:t>
            </a:r>
            <a:r>
              <a:rPr lang="en-US" altLang="zh-CN" dirty="0">
                <a:solidFill>
                  <a:srgbClr val="0070C0"/>
                </a:solidFill>
                <a:ea typeface="微软雅黑 Light" panose="020B0502040204020203" pitchFamily="34" charset="-122"/>
              </a:rPr>
              <a:t>(soft state)</a:t>
            </a:r>
          </a:p>
          <a:p>
            <a:endParaRPr lang="en-US" altLang="zh-CN" dirty="0" smtClean="0">
              <a:solidFill>
                <a:srgbClr val="C00000"/>
              </a:solidFill>
              <a:ea typeface="微软雅黑 Light" panose="020B0502040204020203" pitchFamily="34" charset="-122"/>
            </a:endParaRPr>
          </a:p>
          <a:p>
            <a:r>
              <a:rPr lang="zh-CN" altLang="en-US" dirty="0" smtClean="0">
                <a:solidFill>
                  <a:srgbClr val="C00000"/>
                </a:solidFill>
                <a:ea typeface="微软雅黑 Light" panose="020B0502040204020203" pitchFamily="34" charset="-122"/>
              </a:rPr>
              <a:t>转发</a:t>
            </a:r>
            <a:r>
              <a:rPr lang="zh-CN" altLang="en-US" dirty="0">
                <a:solidFill>
                  <a:srgbClr val="C00000"/>
                </a:solidFill>
                <a:ea typeface="微软雅黑 Light" panose="020B0502040204020203" pitchFamily="34" charset="-122"/>
              </a:rPr>
              <a:t>帧</a:t>
            </a:r>
            <a:endParaRPr lang="en-US" altLang="zh-CN" dirty="0">
              <a:solidFill>
                <a:srgbClr val="C00000"/>
              </a:solidFill>
              <a:ea typeface="微软雅黑 Light" panose="020B0502040204020203" pitchFamily="34" charset="-122"/>
            </a:endParaRPr>
          </a:p>
          <a:p>
            <a:pPr lvl="1"/>
            <a:r>
              <a:rPr lang="zh-CN" altLang="en-US" dirty="0">
                <a:ea typeface="微软雅黑 Light" panose="020B0502040204020203" pitchFamily="34" charset="-122"/>
              </a:rPr>
              <a:t>以目的地址为索引，</a:t>
            </a:r>
            <a:r>
              <a:rPr lang="zh-CN" altLang="en-US" dirty="0">
                <a:solidFill>
                  <a:srgbClr val="0070C0"/>
                </a:solidFill>
                <a:ea typeface="微软雅黑 Light" panose="020B0502040204020203" pitchFamily="34" charset="-122"/>
              </a:rPr>
              <a:t>查询转发表</a:t>
            </a:r>
            <a:endParaRPr lang="en-US" altLang="zh-CN" dirty="0">
              <a:solidFill>
                <a:srgbClr val="0070C0"/>
              </a:solidFill>
              <a:ea typeface="微软雅黑 Light" panose="020B0502040204020203" pitchFamily="34" charset="-122"/>
            </a:endParaRPr>
          </a:p>
          <a:p>
            <a:pPr lvl="1"/>
            <a:r>
              <a:rPr lang="zh-CN" altLang="en-US" u="sng" dirty="0">
                <a:ea typeface="微软雅黑 Light" panose="020B0502040204020203" pitchFamily="34" charset="-122"/>
              </a:rPr>
              <a:t>如果无对应条目</a:t>
            </a:r>
            <a:r>
              <a:rPr lang="zh-CN" altLang="en-US" dirty="0">
                <a:ea typeface="微软雅黑 Light" panose="020B0502040204020203" pitchFamily="34" charset="-122"/>
              </a:rPr>
              <a:t>，</a:t>
            </a:r>
            <a:r>
              <a:rPr lang="zh-CN" altLang="en-US" dirty="0">
                <a:solidFill>
                  <a:srgbClr val="0070C0"/>
                </a:solidFill>
                <a:ea typeface="微软雅黑 Light" panose="020B0502040204020203" pitchFamily="34" charset="-122"/>
              </a:rPr>
              <a:t>洪泛</a:t>
            </a:r>
            <a:r>
              <a:rPr lang="zh-CN" altLang="en-US" dirty="0">
                <a:ea typeface="微软雅黑 Light" panose="020B0502040204020203" pitchFamily="34" charset="-122"/>
              </a:rPr>
              <a:t> </a:t>
            </a:r>
            <a:r>
              <a:rPr lang="en-US" altLang="zh-CN" dirty="0">
                <a:ea typeface="微软雅黑 Light" panose="020B0502040204020203" pitchFamily="34" charset="-122"/>
              </a:rPr>
              <a:t>—— </a:t>
            </a:r>
            <a:r>
              <a:rPr lang="zh-CN" altLang="en-US" dirty="0">
                <a:ea typeface="微软雅黑 Light" panose="020B0502040204020203" pitchFamily="34" charset="-122"/>
              </a:rPr>
              <a:t>向所有其它端口发送该帧</a:t>
            </a:r>
            <a:endParaRPr lang="en-US" altLang="zh-CN" dirty="0">
              <a:ea typeface="微软雅黑 Light" panose="020B0502040204020203" pitchFamily="34" charset="-122"/>
            </a:endParaRPr>
          </a:p>
          <a:p>
            <a:pPr lvl="1"/>
            <a:r>
              <a:rPr lang="zh-CN" altLang="en-US" u="sng" dirty="0" smtClean="0">
                <a:ea typeface="微软雅黑 Light" panose="020B0502040204020203" pitchFamily="34" charset="-122"/>
              </a:rPr>
              <a:t>如果存在对应条目</a:t>
            </a:r>
            <a:r>
              <a:rPr lang="zh-CN" altLang="en-US" dirty="0" smtClean="0">
                <a:ea typeface="微软雅黑 Light" panose="020B0502040204020203" pitchFamily="34" charset="-122"/>
              </a:rPr>
              <a:t>，</a:t>
            </a:r>
            <a:r>
              <a:rPr lang="zh-CN" altLang="en-US" dirty="0">
                <a:solidFill>
                  <a:srgbClr val="0070C0"/>
                </a:solidFill>
                <a:ea typeface="微软雅黑 Light" panose="020B0502040204020203" pitchFamily="34" charset="-122"/>
              </a:rPr>
              <a:t>选择性转发</a:t>
            </a:r>
            <a:endParaRPr lang="en-US" altLang="zh-CN" dirty="0">
              <a:solidFill>
                <a:srgbClr val="0070C0"/>
              </a:solidFill>
              <a:ea typeface="微软雅黑 Light" panose="020B0502040204020203" pitchFamily="34" charset="-122"/>
            </a:endParaRPr>
          </a:p>
          <a:p>
            <a:endParaRPr lang="zh-CN" altLang="en-US" dirty="0">
              <a:ea typeface="微软雅黑 Light" panose="020B0502040204020203" pitchFamily="34" charset="-122"/>
            </a:endParaRPr>
          </a:p>
        </p:txBody>
      </p:sp>
      <p:sp>
        <p:nvSpPr>
          <p:cNvPr id="24580"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4581" name="灯片编号占位符 4"/>
          <p:cNvSpPr>
            <a:spLocks noGrp="1"/>
          </p:cNvSpPr>
          <p:nvPr>
            <p:ph type="sldNum" sz="quarter" idx="11"/>
          </p:nvPr>
        </p:nvSpPr>
        <p:spPr>
          <a:noFill/>
        </p:spPr>
        <p:txBody>
          <a:bodyPr/>
          <a:lstStyle/>
          <a:p>
            <a:fld id="{1B8C4B2A-746B-4774-A181-FAF298639199}" type="slidenum">
              <a:rPr lang="en-US" altLang="zh-CN" smtClean="0"/>
              <a:pPr/>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桥接局域网中的环路</a:t>
            </a:r>
          </a:p>
        </p:txBody>
      </p:sp>
      <p:sp>
        <p:nvSpPr>
          <p:cNvPr id="25603" name="内容占位符 2"/>
          <p:cNvSpPr>
            <a:spLocks noGrp="1"/>
          </p:cNvSpPr>
          <p:nvPr>
            <p:ph idx="1"/>
          </p:nvPr>
        </p:nvSpPr>
        <p:spPr>
          <a:xfrm>
            <a:off x="214313" y="1125538"/>
            <a:ext cx="3205559" cy="5327650"/>
          </a:xfrm>
        </p:spPr>
        <p:txBody>
          <a:bodyPr/>
          <a:lstStyle/>
          <a:p>
            <a:r>
              <a:rPr lang="zh-CN" altLang="en-US" dirty="0">
                <a:ea typeface="微软雅黑 Light" panose="020B0502040204020203" pitchFamily="34" charset="-122"/>
              </a:rPr>
              <a:t>出于</a:t>
            </a:r>
            <a:r>
              <a:rPr lang="zh-CN" altLang="en-US" dirty="0">
                <a:solidFill>
                  <a:srgbClr val="C00000"/>
                </a:solidFill>
                <a:ea typeface="微软雅黑 Light" panose="020B0502040204020203" pitchFamily="34" charset="-122"/>
              </a:rPr>
              <a:t>容错考虑</a:t>
            </a:r>
            <a:r>
              <a:rPr lang="zh-CN" altLang="en-US" dirty="0">
                <a:ea typeface="微软雅黑 Light" panose="020B0502040204020203" pitchFamily="34" charset="-122"/>
              </a:rPr>
              <a:t>额外部署的网桥，</a:t>
            </a:r>
            <a:r>
              <a:rPr lang="zh-CN" altLang="en-US" dirty="0">
                <a:solidFill>
                  <a:srgbClr val="C00000"/>
                </a:solidFill>
                <a:ea typeface="微软雅黑 Light" panose="020B0502040204020203" pitchFamily="34" charset="-122"/>
              </a:rPr>
              <a:t>会产生环路</a:t>
            </a:r>
            <a:endParaRPr lang="en-US" altLang="zh-CN" dirty="0">
              <a:solidFill>
                <a:srgbClr val="C00000"/>
              </a:solidFill>
              <a:ea typeface="微软雅黑 Light" panose="020B0502040204020203" pitchFamily="34" charset="-122"/>
            </a:endParaRPr>
          </a:p>
          <a:p>
            <a:endParaRPr lang="en-US" altLang="zh-CN" dirty="0">
              <a:ea typeface="微软雅黑 Light" panose="020B0502040204020203" pitchFamily="34" charset="-122"/>
            </a:endParaRPr>
          </a:p>
          <a:p>
            <a:r>
              <a:rPr lang="zh-CN" altLang="en-US" dirty="0">
                <a:solidFill>
                  <a:srgbClr val="C00000"/>
                </a:solidFill>
                <a:ea typeface="微软雅黑 Light" panose="020B0502040204020203" pitchFamily="34" charset="-122"/>
              </a:rPr>
              <a:t>环路问题</a:t>
            </a:r>
            <a:r>
              <a:rPr lang="zh-CN" altLang="en-US" dirty="0">
                <a:ea typeface="微软雅黑 Light" panose="020B0502040204020203" pitchFamily="34" charset="-122"/>
              </a:rPr>
              <a:t>：环路致使帧单播和广播往复循环</a:t>
            </a:r>
            <a:endParaRPr lang="en-US" altLang="zh-CN" dirty="0">
              <a:ea typeface="微软雅黑 Light" panose="020B0502040204020203" pitchFamily="34" charset="-122"/>
            </a:endParaRPr>
          </a:p>
          <a:p>
            <a:endParaRPr lang="en-US" altLang="zh-CN" dirty="0">
              <a:ea typeface="微软雅黑 Light" panose="020B0502040204020203" pitchFamily="34" charset="-122"/>
            </a:endParaRPr>
          </a:p>
          <a:p>
            <a:r>
              <a:rPr lang="zh-CN" altLang="en-US" dirty="0">
                <a:ea typeface="微软雅黑 Light" panose="020B0502040204020203" pitchFamily="34" charset="-122"/>
              </a:rPr>
              <a:t>解决方案：</a:t>
            </a:r>
            <a:r>
              <a:rPr lang="zh-CN" altLang="en-US" dirty="0">
                <a:solidFill>
                  <a:srgbClr val="C00000"/>
                </a:solidFill>
                <a:ea typeface="微软雅黑 Light" panose="020B0502040204020203" pitchFamily="34" charset="-122"/>
              </a:rPr>
              <a:t>生成树</a:t>
            </a:r>
            <a:r>
              <a:rPr lang="en-US" altLang="zh-CN" dirty="0">
                <a:solidFill>
                  <a:srgbClr val="C00000"/>
                </a:solidFill>
                <a:ea typeface="微软雅黑 Light" panose="020B0502040204020203" pitchFamily="34" charset="-122"/>
              </a:rPr>
              <a:t>(spanning tree)</a:t>
            </a:r>
            <a:r>
              <a:rPr lang="zh-CN" altLang="en-US" dirty="0">
                <a:solidFill>
                  <a:srgbClr val="C00000"/>
                </a:solidFill>
                <a:ea typeface="微软雅黑 Light" panose="020B0502040204020203" pitchFamily="34" charset="-122"/>
              </a:rPr>
              <a:t>算法</a:t>
            </a:r>
            <a:endParaRPr lang="en-US" altLang="zh-CN" dirty="0">
              <a:solidFill>
                <a:srgbClr val="C00000"/>
              </a:solidFill>
              <a:ea typeface="微软雅黑 Light" panose="020B0502040204020203" pitchFamily="34" charset="-122"/>
            </a:endParaRPr>
          </a:p>
        </p:txBody>
      </p:sp>
      <p:sp>
        <p:nvSpPr>
          <p:cNvPr id="2560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5605" name="灯片编号占位符 4"/>
          <p:cNvSpPr>
            <a:spLocks noGrp="1"/>
          </p:cNvSpPr>
          <p:nvPr>
            <p:ph type="sldNum" sz="quarter" idx="11"/>
          </p:nvPr>
        </p:nvSpPr>
        <p:spPr>
          <a:noFill/>
        </p:spPr>
        <p:txBody>
          <a:bodyPr/>
          <a:lstStyle/>
          <a:p>
            <a:fld id="{09929D9B-D686-4906-AF42-02156D2AF099}" type="slidenum">
              <a:rPr lang="en-US" altLang="zh-CN" smtClean="0"/>
              <a:pPr/>
              <a:t>26</a:t>
            </a:fld>
            <a:endParaRPr lang="en-US" altLang="zh-CN" dirty="0"/>
          </a:p>
        </p:txBody>
      </p:sp>
      <p:pic>
        <p:nvPicPr>
          <p:cNvPr id="25606" name="Picture 4" descr="03x12"/>
          <p:cNvPicPr>
            <a:picLocks noChangeAspect="1" noChangeArrowheads="1"/>
          </p:cNvPicPr>
          <p:nvPr/>
        </p:nvPicPr>
        <p:blipFill>
          <a:blip r:embed="rId2" cstate="print"/>
          <a:srcRect/>
          <a:stretch>
            <a:fillRect/>
          </a:stretch>
        </p:blipFill>
        <p:spPr bwMode="auto">
          <a:xfrm>
            <a:off x="3348038" y="1052513"/>
            <a:ext cx="5761037" cy="534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生成树</a:t>
            </a:r>
          </a:p>
        </p:txBody>
      </p:sp>
      <p:sp>
        <p:nvSpPr>
          <p:cNvPr id="26627" name="内容占位符 2"/>
          <p:cNvSpPr>
            <a:spLocks noGrp="1"/>
          </p:cNvSpPr>
          <p:nvPr>
            <p:ph idx="1"/>
          </p:nvPr>
        </p:nvSpPr>
        <p:spPr>
          <a:xfrm>
            <a:off x="457200" y="4941168"/>
            <a:ext cx="8291264" cy="1512020"/>
          </a:xfrm>
        </p:spPr>
        <p:txBody>
          <a:bodyPr/>
          <a:lstStyle/>
          <a:p>
            <a:r>
              <a:rPr lang="zh-CN" altLang="en-US" dirty="0">
                <a:solidFill>
                  <a:srgbClr val="C00000"/>
                </a:solidFill>
                <a:ea typeface="微软雅黑 Light" panose="020B0502040204020203" pitchFamily="34" charset="-122"/>
              </a:rPr>
              <a:t>生成</a:t>
            </a:r>
            <a:r>
              <a:rPr lang="en-US" altLang="zh-CN" dirty="0">
                <a:solidFill>
                  <a:srgbClr val="C00000"/>
                </a:solidFill>
                <a:ea typeface="微软雅黑 Light" panose="020B0502040204020203" pitchFamily="34" charset="-122"/>
              </a:rPr>
              <a:t>(Spanning)</a:t>
            </a:r>
            <a:r>
              <a:rPr lang="en-US" altLang="zh-CN" dirty="0">
                <a:ea typeface="微软雅黑 Light" panose="020B0502040204020203" pitchFamily="34" charset="-122"/>
              </a:rPr>
              <a:t> —— </a:t>
            </a:r>
            <a:r>
              <a:rPr lang="zh-CN" altLang="en-US" dirty="0">
                <a:ea typeface="微软雅黑 Light" panose="020B0502040204020203" pitchFamily="34" charset="-122"/>
              </a:rPr>
              <a:t>涵盖所有节点</a:t>
            </a:r>
            <a:endParaRPr lang="en-US" altLang="zh-CN" dirty="0">
              <a:ea typeface="微软雅黑 Light" panose="020B0502040204020203" pitchFamily="34" charset="-122"/>
            </a:endParaRPr>
          </a:p>
          <a:p>
            <a:r>
              <a:rPr lang="zh-CN" altLang="en-US" dirty="0">
                <a:solidFill>
                  <a:srgbClr val="C00000"/>
                </a:solidFill>
                <a:ea typeface="微软雅黑 Light" panose="020B0502040204020203" pitchFamily="34" charset="-122"/>
              </a:rPr>
              <a:t>树</a:t>
            </a:r>
            <a:r>
              <a:rPr lang="en-US" altLang="zh-CN" dirty="0">
                <a:ea typeface="微软雅黑 Light" panose="020B0502040204020203" pitchFamily="34" charset="-122"/>
              </a:rPr>
              <a:t> —— </a:t>
            </a:r>
            <a:r>
              <a:rPr lang="zh-CN" altLang="en-US" dirty="0">
                <a:ea typeface="微软雅黑 Light" panose="020B0502040204020203" pitchFamily="34" charset="-122"/>
              </a:rPr>
              <a:t>没有环路，任何两个节点之间只有一条路径</a:t>
            </a:r>
            <a:endParaRPr lang="en-US" altLang="zh-CN" dirty="0">
              <a:ea typeface="微软雅黑 Light" panose="020B0502040204020203" pitchFamily="34" charset="-122"/>
            </a:endParaRPr>
          </a:p>
        </p:txBody>
      </p:sp>
      <p:sp>
        <p:nvSpPr>
          <p:cNvPr id="26628"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6629" name="灯片编号占位符 4"/>
          <p:cNvSpPr>
            <a:spLocks noGrp="1"/>
          </p:cNvSpPr>
          <p:nvPr>
            <p:ph type="sldNum" sz="quarter" idx="11"/>
          </p:nvPr>
        </p:nvSpPr>
        <p:spPr>
          <a:noFill/>
        </p:spPr>
        <p:txBody>
          <a:bodyPr/>
          <a:lstStyle/>
          <a:p>
            <a:fld id="{5D145A89-FDC0-4655-8725-868F9BC16902}" type="slidenum">
              <a:rPr lang="en-US" altLang="zh-CN" smtClean="0"/>
              <a:pPr/>
              <a:t>27</a:t>
            </a:fld>
            <a:endParaRPr lang="en-US" altLang="zh-CN" dirty="0"/>
          </a:p>
        </p:txBody>
      </p:sp>
      <p:pic>
        <p:nvPicPr>
          <p:cNvPr id="26630" name="Picture 5" descr="f03-11-9780123850591 copy"/>
          <p:cNvPicPr>
            <a:picLocks noChangeAspect="1" noChangeArrowheads="1"/>
          </p:cNvPicPr>
          <p:nvPr/>
        </p:nvPicPr>
        <p:blipFill>
          <a:blip r:embed="rId2" cstate="print"/>
          <a:srcRect/>
          <a:stretch>
            <a:fillRect/>
          </a:stretch>
        </p:blipFill>
        <p:spPr bwMode="auto">
          <a:xfrm>
            <a:off x="628802" y="1196752"/>
            <a:ext cx="7327574" cy="2879526"/>
          </a:xfrm>
          <a:prstGeom prst="rect">
            <a:avLst/>
          </a:prstGeom>
          <a:noFill/>
          <a:ln w="9525">
            <a:noFill/>
            <a:miter lim="800000"/>
            <a:headEnd/>
            <a:tailEnd/>
          </a:ln>
        </p:spPr>
      </p:pic>
      <p:sp>
        <p:nvSpPr>
          <p:cNvPr id="26631" name="TextBox 8"/>
          <p:cNvSpPr txBox="1">
            <a:spLocks noChangeArrowheads="1"/>
          </p:cNvSpPr>
          <p:nvPr/>
        </p:nvSpPr>
        <p:spPr bwMode="auto">
          <a:xfrm>
            <a:off x="2123728" y="4211240"/>
            <a:ext cx="5400600" cy="369332"/>
          </a:xfrm>
          <a:prstGeom prst="rect">
            <a:avLst/>
          </a:prstGeom>
          <a:noFill/>
          <a:ln w="9525">
            <a:noFill/>
            <a:miter lim="800000"/>
            <a:headEnd/>
            <a:tailEnd/>
          </a:ln>
        </p:spPr>
        <p:txBody>
          <a:bodyPr wrap="square">
            <a:spAutoFit/>
          </a:bodyPr>
          <a:lstStyle/>
          <a:p>
            <a:r>
              <a:rPr lang="en-US" altLang="zh-CN" dirty="0">
                <a:latin typeface="+mn-lt"/>
                <a:ea typeface="微软雅黑" panose="020B0503020204020204" pitchFamily="34" charset="-122"/>
              </a:rPr>
              <a:t>(a) </a:t>
            </a:r>
            <a:r>
              <a:rPr lang="zh-CN" altLang="en-US" dirty="0">
                <a:latin typeface="+mn-lt"/>
                <a:ea typeface="微软雅黑" panose="020B0503020204020204" pitchFamily="34" charset="-122"/>
              </a:rPr>
              <a:t>有环图</a:t>
            </a:r>
            <a:r>
              <a:rPr lang="en-US" altLang="zh-CN" dirty="0">
                <a:latin typeface="+mn-lt"/>
                <a:ea typeface="微软雅黑" panose="020B0503020204020204" pitchFamily="34" charset="-122"/>
              </a:rPr>
              <a:t> </a:t>
            </a:r>
            <a:r>
              <a:rPr lang="zh-CN" altLang="en-US" dirty="0">
                <a:latin typeface="+mn-lt"/>
                <a:ea typeface="微软雅黑" panose="020B0503020204020204" pitchFamily="34" charset="-122"/>
              </a:rPr>
              <a:t>                                     </a:t>
            </a:r>
            <a:r>
              <a:rPr lang="en-US" altLang="zh-CN" dirty="0">
                <a:latin typeface="+mn-lt"/>
                <a:ea typeface="微软雅黑" panose="020B0503020204020204" pitchFamily="34" charset="-122"/>
              </a:rPr>
              <a:t>(b) </a:t>
            </a:r>
            <a:r>
              <a:rPr lang="zh-CN" altLang="en-US" dirty="0">
                <a:latin typeface="+mn-lt"/>
                <a:ea typeface="微软雅黑" panose="020B0503020204020204" pitchFamily="34" charset="-122"/>
              </a:rPr>
              <a:t>一棵</a:t>
            </a:r>
            <a:r>
              <a:rPr lang="zh-CN" altLang="en-US" dirty="0" smtClean="0">
                <a:latin typeface="+mn-lt"/>
                <a:ea typeface="微软雅黑" panose="020B0503020204020204" pitchFamily="34" charset="-122"/>
              </a:rPr>
              <a:t>生成</a:t>
            </a:r>
            <a:r>
              <a:rPr lang="zh-CN" altLang="en-US" dirty="0">
                <a:latin typeface="+mn-lt"/>
                <a:ea typeface="微软雅黑" panose="020B0503020204020204" pitchFamily="34" charset="-122"/>
              </a:rPr>
              <a:t>树</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生成树算法</a:t>
            </a:r>
          </a:p>
        </p:txBody>
      </p:sp>
      <p:sp>
        <p:nvSpPr>
          <p:cNvPr id="27651" name="内容占位符 2"/>
          <p:cNvSpPr>
            <a:spLocks noGrp="1"/>
          </p:cNvSpPr>
          <p:nvPr>
            <p:ph idx="1"/>
          </p:nvPr>
        </p:nvSpPr>
        <p:spPr/>
        <p:txBody>
          <a:bodyPr/>
          <a:lstStyle/>
          <a:p>
            <a:r>
              <a:rPr lang="en-US" altLang="zh-CN" dirty="0">
                <a:ea typeface="微软雅黑 Light" panose="020B0502040204020203" pitchFamily="34" charset="-122"/>
              </a:rPr>
              <a:t>IEEE 802.1</a:t>
            </a:r>
            <a:r>
              <a:rPr lang="zh-CN" altLang="en-US" dirty="0">
                <a:ea typeface="微软雅黑 Light" panose="020B0502040204020203" pitchFamily="34" charset="-122"/>
              </a:rPr>
              <a:t>标准的</a:t>
            </a:r>
            <a:r>
              <a:rPr lang="zh-CN" altLang="en-US" dirty="0" smtClean="0">
                <a:ea typeface="微软雅黑 Light" panose="020B0502040204020203" pitchFamily="34" charset="-122"/>
              </a:rPr>
              <a:t>一部分</a:t>
            </a:r>
            <a:endParaRPr lang="en-US" altLang="zh-CN" dirty="0" smtClean="0">
              <a:ea typeface="微软雅黑 Light" panose="020B0502040204020203" pitchFamily="34" charset="-122"/>
            </a:endParaRPr>
          </a:p>
          <a:p>
            <a:r>
              <a:rPr lang="zh-CN" altLang="en-US" dirty="0" smtClean="0">
                <a:ea typeface="微软雅黑 Light" panose="020B0502040204020203" pitchFamily="34" charset="-122"/>
              </a:rPr>
              <a:t>只有</a:t>
            </a:r>
            <a:r>
              <a:rPr lang="zh-CN" altLang="en-US" dirty="0" smtClean="0">
                <a:solidFill>
                  <a:srgbClr val="C00000"/>
                </a:solidFill>
                <a:ea typeface="微软雅黑 Light" panose="020B0502040204020203" pitchFamily="34" charset="-122"/>
              </a:rPr>
              <a:t>选定网桥</a:t>
            </a:r>
            <a:r>
              <a:rPr lang="en-US" altLang="zh-CN" dirty="0">
                <a:solidFill>
                  <a:srgbClr val="C00000"/>
                </a:solidFill>
                <a:ea typeface="微软雅黑 Light" panose="020B0502040204020203" pitchFamily="34" charset="-122"/>
              </a:rPr>
              <a:t>(</a:t>
            </a:r>
            <a:r>
              <a:rPr lang="zh-CN" altLang="en-US" dirty="0">
                <a:solidFill>
                  <a:srgbClr val="C00000"/>
                </a:solidFill>
                <a:ea typeface="微软雅黑 Light" panose="020B0502040204020203" pitchFamily="34" charset="-122"/>
              </a:rPr>
              <a:t>并非全部</a:t>
            </a:r>
            <a:r>
              <a:rPr lang="en-US" altLang="zh-CN" dirty="0">
                <a:solidFill>
                  <a:srgbClr val="C00000"/>
                </a:solidFill>
                <a:ea typeface="微软雅黑 Light" panose="020B0502040204020203" pitchFamily="34" charset="-122"/>
              </a:rPr>
              <a:t>)</a:t>
            </a:r>
            <a:r>
              <a:rPr lang="zh-CN" altLang="en-US" dirty="0">
                <a:solidFill>
                  <a:srgbClr val="C00000"/>
                </a:solidFill>
                <a:ea typeface="微软雅黑 Light" panose="020B0502040204020203" pitchFamily="34" charset="-122"/>
              </a:rPr>
              <a:t>转发</a:t>
            </a:r>
            <a:r>
              <a:rPr lang="zh-CN" altLang="en-US" dirty="0" smtClean="0">
                <a:solidFill>
                  <a:srgbClr val="C00000"/>
                </a:solidFill>
                <a:ea typeface="微软雅黑 Light" panose="020B0502040204020203" pitchFamily="34" charset="-122"/>
              </a:rPr>
              <a:t>帧</a:t>
            </a:r>
            <a:endParaRPr lang="en-US" altLang="zh-CN" dirty="0">
              <a:ea typeface="微软雅黑 Light" panose="020B0502040204020203" pitchFamily="34" charset="-122"/>
            </a:endParaRPr>
          </a:p>
          <a:p>
            <a:pPr lvl="1"/>
            <a:r>
              <a:rPr lang="zh-CN" altLang="en-US" dirty="0" smtClean="0">
                <a:ea typeface="微软雅黑 Light" panose="020B0502040204020203" pitchFamily="34" charset="-122"/>
              </a:rPr>
              <a:t>这些</a:t>
            </a:r>
            <a:r>
              <a:rPr lang="zh-CN" altLang="en-US" dirty="0" smtClean="0">
                <a:solidFill>
                  <a:srgbClr val="0070C0"/>
                </a:solidFill>
                <a:ea typeface="微软雅黑 Light" panose="020B0502040204020203" pitchFamily="34" charset="-122"/>
              </a:rPr>
              <a:t>选定网桥形成一棵生成树</a:t>
            </a:r>
            <a:endParaRPr lang="en-US" altLang="zh-CN" dirty="0">
              <a:solidFill>
                <a:srgbClr val="0070C0"/>
              </a:solidFill>
              <a:ea typeface="微软雅黑 Light" panose="020B0502040204020203" pitchFamily="34" charset="-122"/>
            </a:endParaRPr>
          </a:p>
          <a:p>
            <a:pPr lvl="1"/>
            <a:r>
              <a:rPr lang="zh-CN" altLang="en-US" dirty="0" smtClean="0">
                <a:ea typeface="微软雅黑 Light" panose="020B0502040204020203" pitchFamily="34" charset="-122"/>
              </a:rPr>
              <a:t>生成树上的网桥，只在选定端口转发帧，不一定所有端口都转发</a:t>
            </a:r>
            <a:endParaRPr lang="en-US" altLang="zh-CN" dirty="0">
              <a:ea typeface="微软雅黑 Light" panose="020B0502040204020203" pitchFamily="34" charset="-122"/>
            </a:endParaRPr>
          </a:p>
          <a:p>
            <a:r>
              <a:rPr lang="zh-CN" altLang="en-US" dirty="0">
                <a:solidFill>
                  <a:srgbClr val="C00000"/>
                </a:solidFill>
                <a:ea typeface="微软雅黑 Light" panose="020B0502040204020203" pitchFamily="34" charset="-122"/>
              </a:rPr>
              <a:t>构建</a:t>
            </a:r>
            <a:r>
              <a:rPr lang="zh-CN" altLang="en-US" dirty="0" smtClean="0">
                <a:solidFill>
                  <a:srgbClr val="C00000"/>
                </a:solidFill>
                <a:ea typeface="微软雅黑 Light" panose="020B0502040204020203" pitchFamily="34" charset="-122"/>
              </a:rPr>
              <a:t>生成树</a:t>
            </a:r>
            <a:endParaRPr lang="en-US" altLang="zh-CN" dirty="0">
              <a:solidFill>
                <a:srgbClr val="C00000"/>
              </a:solidFill>
              <a:ea typeface="微软雅黑 Light" panose="020B0502040204020203" pitchFamily="34" charset="-122"/>
            </a:endParaRPr>
          </a:p>
          <a:p>
            <a:pPr lvl="1"/>
            <a:r>
              <a:rPr lang="zh-CN" altLang="en-US" dirty="0">
                <a:ea typeface="微软雅黑 Light" panose="020B0502040204020203" pitchFamily="34" charset="-122"/>
              </a:rPr>
              <a:t>每个网桥有一个</a:t>
            </a:r>
            <a:r>
              <a:rPr lang="zh-CN" altLang="en-US" dirty="0">
                <a:solidFill>
                  <a:srgbClr val="0070C0"/>
                </a:solidFill>
                <a:ea typeface="微软雅黑 Light" panose="020B0502040204020203" pitchFamily="34" charset="-122"/>
              </a:rPr>
              <a:t>唯一的编号</a:t>
            </a:r>
            <a:r>
              <a:rPr lang="en-US" altLang="zh-CN" dirty="0">
                <a:solidFill>
                  <a:srgbClr val="0070C0"/>
                </a:solidFill>
                <a:ea typeface="微软雅黑 Light" panose="020B0502040204020203" pitchFamily="34" charset="-122"/>
              </a:rPr>
              <a:t>(ID</a:t>
            </a:r>
            <a:r>
              <a:rPr lang="en-US" altLang="zh-CN" dirty="0" smtClean="0">
                <a:solidFill>
                  <a:srgbClr val="0070C0"/>
                </a:solidFill>
                <a:ea typeface="微软雅黑 Light" panose="020B0502040204020203" pitchFamily="34" charset="-122"/>
              </a:rPr>
              <a:t>)</a:t>
            </a:r>
            <a:r>
              <a:rPr lang="zh-CN" altLang="en-US" dirty="0" smtClean="0">
                <a:ea typeface="微软雅黑 Light" panose="020B0502040204020203" pitchFamily="34" charset="-122"/>
              </a:rPr>
              <a:t>，</a:t>
            </a:r>
            <a:r>
              <a:rPr lang="zh-CN" altLang="en-US" dirty="0" smtClean="0">
                <a:solidFill>
                  <a:srgbClr val="0070C0"/>
                </a:solidFill>
                <a:ea typeface="微软雅黑 Light" panose="020B0502040204020203" pitchFamily="34" charset="-122"/>
              </a:rPr>
              <a:t>最小</a:t>
            </a:r>
            <a:r>
              <a:rPr lang="zh-CN" altLang="en-US" dirty="0">
                <a:solidFill>
                  <a:srgbClr val="0070C0"/>
                </a:solidFill>
                <a:ea typeface="微软雅黑 Light" panose="020B0502040204020203" pitchFamily="34" charset="-122"/>
              </a:rPr>
              <a:t>编号网桥作为根</a:t>
            </a:r>
            <a:endParaRPr lang="en-US" altLang="zh-CN" dirty="0">
              <a:solidFill>
                <a:srgbClr val="0070C0"/>
              </a:solidFill>
              <a:ea typeface="微软雅黑 Light" panose="020B0502040204020203" pitchFamily="34" charset="-122"/>
            </a:endParaRPr>
          </a:p>
          <a:p>
            <a:pPr lvl="1"/>
            <a:r>
              <a:rPr lang="zh-CN" altLang="en-US" u="sng" dirty="0">
                <a:ea typeface="微软雅黑 Light" panose="020B0502040204020203" pitchFamily="34" charset="-122"/>
              </a:rPr>
              <a:t>对于每个连接的局域网段</a:t>
            </a:r>
            <a:r>
              <a:rPr lang="zh-CN" altLang="en-US" dirty="0">
                <a:ea typeface="微软雅黑 Light" panose="020B0502040204020203" pitchFamily="34" charset="-122"/>
              </a:rPr>
              <a:t>，</a:t>
            </a:r>
            <a:r>
              <a:rPr lang="zh-CN" altLang="en-US" dirty="0">
                <a:solidFill>
                  <a:srgbClr val="0070C0"/>
                </a:solidFill>
                <a:ea typeface="微软雅黑 Light" panose="020B0502040204020203" pitchFamily="34" charset="-122"/>
              </a:rPr>
              <a:t>选择距离根网桥最近的网桥作为</a:t>
            </a:r>
            <a:r>
              <a:rPr lang="zh-CN" altLang="en-US" dirty="0" smtClean="0">
                <a:solidFill>
                  <a:srgbClr val="0070C0"/>
                </a:solidFill>
                <a:ea typeface="微软雅黑 Light" panose="020B0502040204020203" pitchFamily="34" charset="-122"/>
              </a:rPr>
              <a:t>该网段指定</a:t>
            </a:r>
            <a:r>
              <a:rPr lang="zh-CN" altLang="en-US" dirty="0">
                <a:solidFill>
                  <a:srgbClr val="0070C0"/>
                </a:solidFill>
                <a:ea typeface="微软雅黑 Light" panose="020B0502040204020203" pitchFamily="34" charset="-122"/>
              </a:rPr>
              <a:t>网桥</a:t>
            </a:r>
            <a:r>
              <a:rPr lang="en-US" altLang="zh-CN" dirty="0">
                <a:solidFill>
                  <a:srgbClr val="0070C0"/>
                </a:solidFill>
                <a:ea typeface="微软雅黑 Light" panose="020B0502040204020203" pitchFamily="34" charset="-122"/>
              </a:rPr>
              <a:t>(designated bridge)</a:t>
            </a:r>
            <a:endParaRPr lang="en-US" altLang="zh-CN" dirty="0">
              <a:ea typeface="微软雅黑 Light" panose="020B0502040204020203" pitchFamily="34" charset="-122"/>
            </a:endParaRPr>
          </a:p>
          <a:p>
            <a:pPr lvl="1"/>
            <a:r>
              <a:rPr lang="zh-CN" altLang="en-US" dirty="0">
                <a:ea typeface="微软雅黑 Light" panose="020B0502040204020203" pitchFamily="34" charset="-122"/>
              </a:rPr>
              <a:t>由于指定网桥是</a:t>
            </a:r>
            <a:r>
              <a:rPr lang="zh-CN" altLang="en-US" dirty="0" smtClean="0">
                <a:ea typeface="微软雅黑 Light" panose="020B0502040204020203" pitchFamily="34" charset="-122"/>
              </a:rPr>
              <a:t>与特定局域网</a:t>
            </a:r>
            <a:r>
              <a:rPr lang="zh-CN" altLang="en-US" dirty="0">
                <a:ea typeface="微软雅黑 Light" panose="020B0502040204020203" pitchFamily="34" charset="-122"/>
              </a:rPr>
              <a:t>段关联，因此</a:t>
            </a:r>
            <a:r>
              <a:rPr lang="zh-CN" altLang="en-US" dirty="0">
                <a:solidFill>
                  <a:srgbClr val="0070C0"/>
                </a:solidFill>
                <a:ea typeface="微软雅黑 Light" panose="020B0502040204020203" pitchFamily="34" charset="-122"/>
              </a:rPr>
              <a:t>一个网桥作为指定网桥的</a:t>
            </a:r>
            <a:r>
              <a:rPr lang="zh-CN" altLang="en-US" dirty="0" smtClean="0">
                <a:solidFill>
                  <a:srgbClr val="0070C0"/>
                </a:solidFill>
                <a:ea typeface="微软雅黑 Light" panose="020B0502040204020203" pitchFamily="34" charset="-122"/>
              </a:rPr>
              <a:t>角色，是</a:t>
            </a:r>
            <a:r>
              <a:rPr lang="zh-CN" altLang="en-US" dirty="0">
                <a:solidFill>
                  <a:srgbClr val="0070C0"/>
                </a:solidFill>
                <a:ea typeface="微软雅黑 Light" panose="020B0502040204020203" pitchFamily="34" charset="-122"/>
              </a:rPr>
              <a:t>与端口</a:t>
            </a:r>
            <a:r>
              <a:rPr lang="en-US" altLang="zh-CN" dirty="0">
                <a:solidFill>
                  <a:srgbClr val="0070C0"/>
                </a:solidFill>
                <a:ea typeface="微软雅黑 Light" panose="020B0502040204020203" pitchFamily="34" charset="-122"/>
              </a:rPr>
              <a:t>(</a:t>
            </a:r>
            <a:r>
              <a:rPr lang="zh-CN" altLang="en-US" dirty="0">
                <a:solidFill>
                  <a:srgbClr val="0070C0"/>
                </a:solidFill>
                <a:ea typeface="微软雅黑 Light" panose="020B0502040204020203" pitchFamily="34" charset="-122"/>
              </a:rPr>
              <a:t>链接至不同局域网段</a:t>
            </a:r>
            <a:r>
              <a:rPr lang="en-US" altLang="zh-CN" dirty="0">
                <a:solidFill>
                  <a:srgbClr val="0070C0"/>
                </a:solidFill>
                <a:ea typeface="微软雅黑 Light" panose="020B0502040204020203" pitchFamily="34" charset="-122"/>
              </a:rPr>
              <a:t>)</a:t>
            </a:r>
            <a:r>
              <a:rPr lang="zh-CN" altLang="en-US" dirty="0">
                <a:solidFill>
                  <a:srgbClr val="0070C0"/>
                </a:solidFill>
                <a:ea typeface="微软雅黑 Light" panose="020B0502040204020203" pitchFamily="34" charset="-122"/>
              </a:rPr>
              <a:t>关联</a:t>
            </a:r>
            <a:endParaRPr lang="en-US" altLang="zh-CN" dirty="0">
              <a:solidFill>
                <a:srgbClr val="0070C0"/>
              </a:solidFill>
              <a:ea typeface="微软雅黑 Light" panose="020B0502040204020203" pitchFamily="34" charset="-122"/>
            </a:endParaRPr>
          </a:p>
          <a:p>
            <a:r>
              <a:rPr lang="zh-CN" altLang="en-US" dirty="0">
                <a:solidFill>
                  <a:srgbClr val="C00000"/>
                </a:solidFill>
                <a:ea typeface="微软雅黑 Light" panose="020B0502040204020203" pitchFamily="34" charset="-122"/>
              </a:rPr>
              <a:t>帧转发</a:t>
            </a:r>
            <a:endParaRPr lang="en-US" altLang="zh-CN" dirty="0">
              <a:solidFill>
                <a:srgbClr val="C00000"/>
              </a:solidFill>
              <a:ea typeface="微软雅黑 Light" panose="020B0502040204020203" pitchFamily="34" charset="-122"/>
            </a:endParaRPr>
          </a:p>
          <a:p>
            <a:pPr lvl="1"/>
            <a:r>
              <a:rPr lang="zh-CN" altLang="en-US" dirty="0">
                <a:solidFill>
                  <a:srgbClr val="0070C0"/>
                </a:solidFill>
                <a:ea typeface="微软雅黑 Light" panose="020B0502040204020203" pitchFamily="34" charset="-122"/>
              </a:rPr>
              <a:t>根网桥总是向其所有端口转发帧</a:t>
            </a:r>
            <a:endParaRPr lang="en-US" altLang="zh-CN" dirty="0">
              <a:solidFill>
                <a:srgbClr val="0070C0"/>
              </a:solidFill>
              <a:ea typeface="微软雅黑 Light" panose="020B0502040204020203" pitchFamily="34" charset="-122"/>
            </a:endParaRPr>
          </a:p>
          <a:p>
            <a:pPr lvl="1"/>
            <a:r>
              <a:rPr lang="zh-CN" altLang="en-US" dirty="0">
                <a:solidFill>
                  <a:srgbClr val="0070C0"/>
                </a:solidFill>
                <a:ea typeface="微软雅黑 Light" panose="020B0502040204020203" pitchFamily="34" charset="-122"/>
              </a:rPr>
              <a:t>其它网桥只向其作为指定网桥的端口转发帧</a:t>
            </a:r>
            <a:endParaRPr lang="en-US" altLang="zh-CN" dirty="0">
              <a:solidFill>
                <a:srgbClr val="0070C0"/>
              </a:solidFill>
              <a:ea typeface="微软雅黑 Light" panose="020B0502040204020203" pitchFamily="34" charset="-122"/>
            </a:endParaRPr>
          </a:p>
          <a:p>
            <a:endParaRPr lang="zh-CN" altLang="en-US" dirty="0">
              <a:ea typeface="微软雅黑 Light" panose="020B0502040204020203" pitchFamily="34" charset="-122"/>
            </a:endParaRPr>
          </a:p>
        </p:txBody>
      </p:sp>
      <p:sp>
        <p:nvSpPr>
          <p:cNvPr id="2765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7653" name="灯片编号占位符 4"/>
          <p:cNvSpPr>
            <a:spLocks noGrp="1"/>
          </p:cNvSpPr>
          <p:nvPr>
            <p:ph type="sldNum" sz="quarter" idx="11"/>
          </p:nvPr>
        </p:nvSpPr>
        <p:spPr>
          <a:noFill/>
        </p:spPr>
        <p:txBody>
          <a:bodyPr/>
          <a:lstStyle/>
          <a:p>
            <a:fld id="{3F8156B3-7678-4308-A9C3-540920E09B6D}" type="slidenum">
              <a:rPr lang="en-US" altLang="zh-CN" smtClean="0"/>
              <a:pPr/>
              <a:t>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桥接局域网生成树示例</a:t>
            </a:r>
          </a:p>
        </p:txBody>
      </p:sp>
      <p:sp>
        <p:nvSpPr>
          <p:cNvPr id="28676"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8677" name="灯片编号占位符 4"/>
          <p:cNvSpPr>
            <a:spLocks noGrp="1"/>
          </p:cNvSpPr>
          <p:nvPr>
            <p:ph type="sldNum" sz="quarter" idx="11"/>
          </p:nvPr>
        </p:nvSpPr>
        <p:spPr>
          <a:noFill/>
        </p:spPr>
        <p:txBody>
          <a:bodyPr/>
          <a:lstStyle/>
          <a:p>
            <a:fld id="{3E2C6F56-4AC6-4C29-8DCF-25F1D538D5CB}" type="slidenum">
              <a:rPr lang="en-US" altLang="zh-CN" smtClean="0"/>
              <a:pPr/>
              <a:t>29</a:t>
            </a:fld>
            <a:endParaRPr lang="en-US" altLang="zh-CN" dirty="0"/>
          </a:p>
        </p:txBody>
      </p:sp>
      <p:pic>
        <p:nvPicPr>
          <p:cNvPr id="28678" name="Picture 3" descr="03x12"/>
          <p:cNvPicPr>
            <a:picLocks noChangeAspect="1" noChangeArrowheads="1"/>
          </p:cNvPicPr>
          <p:nvPr/>
        </p:nvPicPr>
        <p:blipFill>
          <a:blip r:embed="rId2" cstate="print"/>
          <a:srcRect/>
          <a:stretch>
            <a:fillRect/>
          </a:stretch>
        </p:blipFill>
        <p:spPr bwMode="auto">
          <a:xfrm>
            <a:off x="36513" y="1989138"/>
            <a:ext cx="4067175" cy="3770312"/>
          </a:xfrm>
          <a:prstGeom prst="rect">
            <a:avLst/>
          </a:prstGeom>
          <a:noFill/>
          <a:ln w="9525">
            <a:noFill/>
            <a:miter lim="800000"/>
            <a:headEnd/>
            <a:tailEnd/>
          </a:ln>
        </p:spPr>
      </p:pic>
      <p:pic>
        <p:nvPicPr>
          <p:cNvPr id="28679" name="Picture 4" descr="03x14"/>
          <p:cNvPicPr>
            <a:picLocks noChangeAspect="1" noChangeArrowheads="1"/>
          </p:cNvPicPr>
          <p:nvPr/>
        </p:nvPicPr>
        <p:blipFill>
          <a:blip r:embed="rId3" cstate="print"/>
          <a:srcRect/>
          <a:stretch>
            <a:fillRect/>
          </a:stretch>
        </p:blipFill>
        <p:spPr bwMode="auto">
          <a:xfrm>
            <a:off x="4824413" y="1935163"/>
            <a:ext cx="4211637" cy="3941762"/>
          </a:xfrm>
          <a:prstGeom prst="rect">
            <a:avLst/>
          </a:prstGeom>
          <a:noFill/>
          <a:ln w="9525">
            <a:noFill/>
            <a:miter lim="800000"/>
            <a:headEnd/>
            <a:tailEnd/>
          </a:ln>
        </p:spPr>
      </p:pic>
      <p:sp>
        <p:nvSpPr>
          <p:cNvPr id="8" name="Line 5"/>
          <p:cNvSpPr>
            <a:spLocks noChangeShapeType="1"/>
          </p:cNvSpPr>
          <p:nvPr/>
        </p:nvSpPr>
        <p:spPr bwMode="auto">
          <a:xfrm flipV="1">
            <a:off x="3707905" y="4293096"/>
            <a:ext cx="1656184" cy="0"/>
          </a:xfrm>
          <a:prstGeom prst="line">
            <a:avLst/>
          </a:prstGeom>
          <a:noFill/>
          <a:ln w="38100">
            <a:solidFill>
              <a:srgbClr val="C00000"/>
            </a:solidFill>
            <a:round/>
            <a:headEnd/>
            <a:tailEnd type="triangle" w="med" len="med"/>
          </a:ln>
        </p:spPr>
        <p:txBody>
          <a:bodyPr/>
          <a:lstStyle/>
          <a:p>
            <a:endParaRPr lang="zh-CN" altLang="en-US"/>
          </a:p>
        </p:txBody>
      </p:sp>
      <p:sp>
        <p:nvSpPr>
          <p:cNvPr id="9" name="文本框 8"/>
          <p:cNvSpPr txBox="1"/>
          <p:nvPr/>
        </p:nvSpPr>
        <p:spPr>
          <a:xfrm>
            <a:off x="3707904" y="3933056"/>
            <a:ext cx="1584176"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生成树</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6147" name="灯片编号占位符 4"/>
          <p:cNvSpPr>
            <a:spLocks noGrp="1"/>
          </p:cNvSpPr>
          <p:nvPr>
            <p:ph type="sldNum" sz="quarter" idx="11"/>
          </p:nvPr>
        </p:nvSpPr>
        <p:spPr>
          <a:noFill/>
        </p:spPr>
        <p:txBody>
          <a:bodyPr/>
          <a:lstStyle/>
          <a:p>
            <a:fld id="{0E689BD5-B1E2-4238-AA89-662CD2D9E22F}" type="slidenum">
              <a:rPr lang="en-US" altLang="zh-CN" smtClean="0"/>
              <a:pPr/>
              <a:t>3</a:t>
            </a:fld>
            <a:endParaRPr lang="en-US" altLang="zh-CN" dirty="0"/>
          </a:p>
        </p:txBody>
      </p:sp>
      <p:sp>
        <p:nvSpPr>
          <p:cNvPr id="6148" name="Rectangle 2"/>
          <p:cNvSpPr>
            <a:spLocks noGrp="1" noChangeArrowheads="1"/>
          </p:cNvSpPr>
          <p:nvPr>
            <p:ph type="title"/>
          </p:nvPr>
        </p:nvSpPr>
        <p:spPr/>
        <p:txBody>
          <a:bodyPr/>
          <a:lstStyle/>
          <a:p>
            <a:pPr eaLnBrk="1" hangingPunct="1"/>
            <a:r>
              <a:rPr lang="zh-CN" altLang="en-US" dirty="0"/>
              <a:t>交换网络</a:t>
            </a:r>
            <a:endParaRPr lang="en-US" altLang="zh-CN" dirty="0"/>
          </a:p>
        </p:txBody>
      </p:sp>
      <p:sp>
        <p:nvSpPr>
          <p:cNvPr id="6149" name="Rectangle 3"/>
          <p:cNvSpPr>
            <a:spLocks noGrp="1" noChangeArrowheads="1"/>
          </p:cNvSpPr>
          <p:nvPr>
            <p:ph type="body" idx="1"/>
          </p:nvPr>
        </p:nvSpPr>
        <p:spPr>
          <a:xfrm>
            <a:off x="395288" y="3861048"/>
            <a:ext cx="8281168" cy="2736304"/>
          </a:xfrm>
        </p:spPr>
        <p:txBody>
          <a:bodyPr/>
          <a:lstStyle/>
          <a:p>
            <a:pPr eaLnBrk="1" hangingPunct="1">
              <a:lnSpc>
                <a:spcPct val="90000"/>
              </a:lnSpc>
            </a:pPr>
            <a:r>
              <a:rPr lang="zh-CN" altLang="en-US" sz="2000" dirty="0">
                <a:ea typeface="微软雅黑 Light" panose="020B0502040204020203" pitchFamily="34" charset="-122"/>
              </a:rPr>
              <a:t>交换网络</a:t>
            </a:r>
            <a:endParaRPr lang="en-US" altLang="zh-CN" sz="2000" dirty="0">
              <a:ea typeface="微软雅黑 Light" panose="020B0502040204020203" pitchFamily="34" charset="-122"/>
            </a:endParaRPr>
          </a:p>
          <a:p>
            <a:pPr lvl="1" eaLnBrk="1" hangingPunct="1">
              <a:lnSpc>
                <a:spcPct val="90000"/>
              </a:lnSpc>
            </a:pPr>
            <a:r>
              <a:rPr lang="zh-CN" altLang="en-US" dirty="0">
                <a:ea typeface="微软雅黑 Light" panose="020B0502040204020203" pitchFamily="34" charset="-122"/>
              </a:rPr>
              <a:t>主机之间无直接链路</a:t>
            </a:r>
            <a:endParaRPr lang="en-US" altLang="zh-CN" dirty="0">
              <a:ea typeface="微软雅黑 Light" panose="020B0502040204020203" pitchFamily="34" charset="-122"/>
            </a:endParaRPr>
          </a:p>
          <a:p>
            <a:pPr lvl="1" eaLnBrk="1" hangingPunct="1">
              <a:lnSpc>
                <a:spcPct val="90000"/>
              </a:lnSpc>
            </a:pPr>
            <a:r>
              <a:rPr lang="zh-CN" altLang="en-US" dirty="0">
                <a:solidFill>
                  <a:srgbClr val="C00000"/>
                </a:solidFill>
                <a:ea typeface="微软雅黑 Light" panose="020B0502040204020203" pitchFamily="34" charset="-122"/>
              </a:rPr>
              <a:t>交换节点为主机之间提供间接连接</a:t>
            </a:r>
            <a:r>
              <a:rPr lang="zh-CN" altLang="en-US" dirty="0">
                <a:ea typeface="微软雅黑 Light" panose="020B0502040204020203" pitchFamily="34" charset="-122"/>
              </a:rPr>
              <a:t>，即提供数据传输中继</a:t>
            </a:r>
            <a:endParaRPr lang="en-US" altLang="zh-CN" dirty="0">
              <a:ea typeface="微软雅黑 Light" panose="020B0502040204020203" pitchFamily="34" charset="-122"/>
            </a:endParaRPr>
          </a:p>
          <a:p>
            <a:pPr eaLnBrk="1" hangingPunct="1">
              <a:lnSpc>
                <a:spcPct val="90000"/>
              </a:lnSpc>
            </a:pPr>
            <a:r>
              <a:rPr lang="zh-CN" altLang="en-US" sz="2000" dirty="0">
                <a:ea typeface="微软雅黑 Light" panose="020B0502040204020203" pitchFamily="34" charset="-122"/>
              </a:rPr>
              <a:t>相对于直接链接网络的优点</a:t>
            </a:r>
            <a:endParaRPr lang="en-US" altLang="zh-CN" sz="2000" dirty="0">
              <a:solidFill>
                <a:srgbClr val="C00000"/>
              </a:solidFill>
              <a:ea typeface="微软雅黑 Light" panose="020B0502040204020203" pitchFamily="34" charset="-122"/>
            </a:endParaRPr>
          </a:p>
          <a:p>
            <a:pPr lvl="1"/>
            <a:r>
              <a:rPr lang="zh-CN" altLang="en-US" dirty="0">
                <a:solidFill>
                  <a:srgbClr val="0070C0"/>
                </a:solidFill>
                <a:ea typeface="微软雅黑 Light" panose="020B0502040204020203" pitchFamily="34" charset="-122"/>
              </a:rPr>
              <a:t>添加新的主机时，对于网络中现有主机的性能没有影响</a:t>
            </a:r>
            <a:endParaRPr lang="en-US" altLang="zh-CN" dirty="0">
              <a:solidFill>
                <a:srgbClr val="0070C0"/>
              </a:solidFill>
              <a:ea typeface="微软雅黑 Light" panose="020B0502040204020203" pitchFamily="34" charset="-122"/>
            </a:endParaRPr>
          </a:p>
          <a:p>
            <a:pPr lvl="1"/>
            <a:r>
              <a:rPr lang="zh-CN" altLang="en-US" dirty="0">
                <a:solidFill>
                  <a:srgbClr val="0070C0"/>
                </a:solidFill>
                <a:ea typeface="微软雅黑 Light" panose="020B0502040204020203" pitchFamily="34" charset="-122"/>
              </a:rPr>
              <a:t>可以搭建支持大量主机的网络</a:t>
            </a:r>
            <a:endParaRPr lang="en-US" altLang="zh-CN" dirty="0">
              <a:solidFill>
                <a:srgbClr val="0070C0"/>
              </a:solidFill>
              <a:ea typeface="微软雅黑 Light" panose="020B0502040204020203" pitchFamily="34" charset="-122"/>
            </a:endParaRPr>
          </a:p>
          <a:p>
            <a:pPr lvl="1"/>
            <a:r>
              <a:rPr lang="zh-CN" altLang="en-US" dirty="0">
                <a:solidFill>
                  <a:srgbClr val="0070C0"/>
                </a:solidFill>
                <a:ea typeface="微软雅黑 Light" panose="020B0502040204020203" pitchFamily="34" charset="-122"/>
              </a:rPr>
              <a:t>可以搭建覆盖较大地理区域的网络</a:t>
            </a:r>
            <a:endParaRPr lang="en-US" altLang="zh-CN" dirty="0">
              <a:solidFill>
                <a:srgbClr val="0070C0"/>
              </a:solidFill>
              <a:ea typeface="微软雅黑 Light" panose="020B0502040204020203" pitchFamily="34" charset="-122"/>
            </a:endParaRPr>
          </a:p>
        </p:txBody>
      </p:sp>
      <p:pic>
        <p:nvPicPr>
          <p:cNvPr id="8" name="Picture 6" descr="f01-03-9780123850591 copy"/>
          <p:cNvPicPr>
            <a:picLocks noChangeAspect="1" noChangeArrowheads="1"/>
          </p:cNvPicPr>
          <p:nvPr/>
        </p:nvPicPr>
        <p:blipFill>
          <a:blip r:embed="rId2" cstate="print"/>
          <a:srcRect/>
          <a:stretch>
            <a:fillRect/>
          </a:stretch>
        </p:blipFill>
        <p:spPr bwMode="auto">
          <a:xfrm>
            <a:off x="5067895" y="1106466"/>
            <a:ext cx="2672457" cy="2421581"/>
          </a:xfrm>
          <a:prstGeom prst="rect">
            <a:avLst/>
          </a:prstGeom>
          <a:noFill/>
          <a:ln w="9525">
            <a:noFill/>
            <a:miter lim="800000"/>
            <a:headEnd/>
            <a:tailEnd/>
          </a:ln>
        </p:spPr>
      </p:pic>
      <p:pic>
        <p:nvPicPr>
          <p:cNvPr id="9" name="Picture 6" descr="f01-02-9780123850591 copy"/>
          <p:cNvPicPr>
            <a:picLocks noChangeAspect="1" noChangeArrowheads="1"/>
          </p:cNvPicPr>
          <p:nvPr/>
        </p:nvPicPr>
        <p:blipFill>
          <a:blip r:embed="rId3" cstate="print"/>
          <a:srcRect/>
          <a:stretch>
            <a:fillRect/>
          </a:stretch>
        </p:blipFill>
        <p:spPr bwMode="auto">
          <a:xfrm>
            <a:off x="755576" y="1700808"/>
            <a:ext cx="3210361" cy="1512168"/>
          </a:xfrm>
          <a:prstGeom prst="rect">
            <a:avLst/>
          </a:prstGeom>
          <a:noFill/>
          <a:ln w="9525">
            <a:noFill/>
            <a:miter lim="800000"/>
            <a:headEnd/>
            <a:tailEnd/>
          </a:ln>
        </p:spPr>
      </p:pic>
      <p:sp>
        <p:nvSpPr>
          <p:cNvPr id="10" name="TextBox 9"/>
          <p:cNvSpPr txBox="1"/>
          <p:nvPr/>
        </p:nvSpPr>
        <p:spPr>
          <a:xfrm>
            <a:off x="1403648" y="3491716"/>
            <a:ext cx="1415772" cy="338554"/>
          </a:xfrm>
          <a:prstGeom prst="rect">
            <a:avLst/>
          </a:prstGeom>
          <a:noFill/>
        </p:spPr>
        <p:txBody>
          <a:bodyPr wrap="none" rtlCol="0">
            <a:spAutoFit/>
          </a:bodyPr>
          <a:lstStyle/>
          <a:p>
            <a:r>
              <a:rPr lang="zh-CN" altLang="en-US" sz="1600" dirty="0">
                <a:latin typeface="Microsoft YaHei" panose="020B0503020204020204" pitchFamily="34" charset="-122"/>
                <a:ea typeface="Microsoft YaHei" panose="020B0503020204020204" pitchFamily="34" charset="-122"/>
              </a:rPr>
              <a:t>直接链接网络</a:t>
            </a:r>
          </a:p>
        </p:txBody>
      </p:sp>
      <p:sp>
        <p:nvSpPr>
          <p:cNvPr id="11" name="TextBox 10"/>
          <p:cNvSpPr txBox="1"/>
          <p:nvPr/>
        </p:nvSpPr>
        <p:spPr>
          <a:xfrm>
            <a:off x="5870853" y="3501008"/>
            <a:ext cx="1005403" cy="338554"/>
          </a:xfrm>
          <a:prstGeom prst="rect">
            <a:avLst/>
          </a:prstGeom>
          <a:noFill/>
        </p:spPr>
        <p:txBody>
          <a:bodyPr wrap="none" rtlCol="0">
            <a:spAutoFit/>
          </a:bodyPr>
          <a:lstStyle/>
          <a:p>
            <a:r>
              <a:rPr lang="zh-CN" altLang="en-US" sz="1600" dirty="0">
                <a:latin typeface="Microsoft YaHei" panose="020B0503020204020204" pitchFamily="34" charset="-122"/>
                <a:ea typeface="Microsoft YaHei" panose="020B0503020204020204" pitchFamily="34" charset="-122"/>
              </a:rPr>
              <a:t>交换网络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生成树算法细节</a:t>
            </a:r>
          </a:p>
        </p:txBody>
      </p:sp>
      <p:sp>
        <p:nvSpPr>
          <p:cNvPr id="29699" name="内容占位符 2"/>
          <p:cNvSpPr>
            <a:spLocks noGrp="1"/>
          </p:cNvSpPr>
          <p:nvPr>
            <p:ph idx="1"/>
          </p:nvPr>
        </p:nvSpPr>
        <p:spPr/>
        <p:txBody>
          <a:bodyPr/>
          <a:lstStyle/>
          <a:p>
            <a:r>
              <a:rPr lang="zh-CN" altLang="en-US" sz="2000" dirty="0">
                <a:ea typeface="微软雅黑 Light" panose="020B0502040204020203" pitchFamily="34" charset="-122"/>
              </a:rPr>
              <a:t>每个网桥最初都认为自己是根</a:t>
            </a:r>
            <a:endParaRPr lang="en-US" altLang="zh-CN" sz="2000" dirty="0">
              <a:ea typeface="微软雅黑 Light" panose="020B0502040204020203" pitchFamily="34" charset="-122"/>
            </a:endParaRPr>
          </a:p>
          <a:p>
            <a:r>
              <a:rPr lang="zh-CN" altLang="en-US" sz="2000" dirty="0">
                <a:ea typeface="微软雅黑 Light" panose="020B0502040204020203" pitchFamily="34" charset="-122"/>
              </a:rPr>
              <a:t>网桥之间</a:t>
            </a:r>
            <a:r>
              <a:rPr lang="zh-CN" altLang="en-US" sz="2000" dirty="0">
                <a:solidFill>
                  <a:srgbClr val="C00000"/>
                </a:solidFill>
                <a:ea typeface="微软雅黑 Light" panose="020B0502040204020203" pitchFamily="34" charset="-122"/>
              </a:rPr>
              <a:t>交换配置</a:t>
            </a:r>
            <a:r>
              <a:rPr lang="zh-CN" altLang="en-US" sz="2000" dirty="0" smtClean="0">
                <a:solidFill>
                  <a:srgbClr val="C00000"/>
                </a:solidFill>
                <a:ea typeface="微软雅黑 Light" panose="020B0502040204020203" pitchFamily="34" charset="-122"/>
              </a:rPr>
              <a:t>消息</a:t>
            </a:r>
            <a:endParaRPr lang="en-US" altLang="zh-CN" sz="2000" dirty="0">
              <a:solidFill>
                <a:srgbClr val="C00000"/>
              </a:solidFill>
              <a:ea typeface="微软雅黑 Light" panose="020B0502040204020203" pitchFamily="34" charset="-122"/>
            </a:endParaRPr>
          </a:p>
          <a:p>
            <a:pPr lvl="1"/>
            <a:r>
              <a:rPr lang="zh-CN" altLang="en-US" dirty="0">
                <a:ea typeface="微软雅黑 Light" panose="020B0502040204020203" pitchFamily="34" charset="-122"/>
              </a:rPr>
              <a:t>配置消息的源网桥</a:t>
            </a:r>
            <a:r>
              <a:rPr lang="en-US" altLang="zh-CN" dirty="0">
                <a:ea typeface="微软雅黑 Light" panose="020B0502040204020203" pitchFamily="34" charset="-122"/>
              </a:rPr>
              <a:t>ID</a:t>
            </a:r>
          </a:p>
          <a:p>
            <a:pPr lvl="1"/>
            <a:r>
              <a:rPr lang="zh-CN" altLang="en-US" dirty="0">
                <a:ea typeface="微软雅黑 Light" panose="020B0502040204020203" pitchFamily="34" charset="-122"/>
              </a:rPr>
              <a:t>发送该配置消息的网桥认为的根网桥</a:t>
            </a:r>
            <a:endParaRPr lang="en-US" altLang="zh-CN" dirty="0">
              <a:ea typeface="微软雅黑 Light" panose="020B0502040204020203" pitchFamily="34" charset="-122"/>
            </a:endParaRPr>
          </a:p>
          <a:p>
            <a:pPr lvl="1"/>
            <a:r>
              <a:rPr lang="zh-CN" altLang="en-US" dirty="0">
                <a:ea typeface="微软雅黑 Light" panose="020B0502040204020203" pitchFamily="34" charset="-122"/>
              </a:rPr>
              <a:t>发送该配置消息的网桥至根网桥的距离</a:t>
            </a:r>
            <a:r>
              <a:rPr lang="en-US" altLang="zh-CN" dirty="0">
                <a:ea typeface="微软雅黑 Light" panose="020B0502040204020203" pitchFamily="34" charset="-122"/>
              </a:rPr>
              <a:t>(</a:t>
            </a:r>
            <a:r>
              <a:rPr lang="zh-CN" altLang="en-US" dirty="0">
                <a:ea typeface="微软雅黑 Light" panose="020B0502040204020203" pitchFamily="34" charset="-122"/>
              </a:rPr>
              <a:t>跳数</a:t>
            </a:r>
            <a:r>
              <a:rPr lang="en-US" altLang="zh-CN" dirty="0">
                <a:ea typeface="微软雅黑 Light" panose="020B0502040204020203" pitchFamily="34" charset="-122"/>
              </a:rPr>
              <a:t>)</a:t>
            </a:r>
          </a:p>
          <a:p>
            <a:r>
              <a:rPr lang="zh-CN" altLang="en-US" sz="2000" dirty="0">
                <a:ea typeface="微软雅黑 Light" panose="020B0502040204020203" pitchFamily="34" charset="-122"/>
              </a:rPr>
              <a:t>每个网桥</a:t>
            </a:r>
            <a:r>
              <a:rPr lang="zh-CN" altLang="en-US" sz="2000" dirty="0">
                <a:solidFill>
                  <a:srgbClr val="C00000"/>
                </a:solidFill>
                <a:ea typeface="微软雅黑 Light" panose="020B0502040204020203" pitchFamily="34" charset="-122"/>
              </a:rPr>
              <a:t>为其每个端口记录当前最佳配置消息</a:t>
            </a:r>
            <a:endParaRPr lang="en-US" altLang="zh-CN" sz="2000" dirty="0">
              <a:solidFill>
                <a:srgbClr val="C00000"/>
              </a:solidFill>
              <a:ea typeface="微软雅黑 Light" panose="020B0502040204020203" pitchFamily="34" charset="-122"/>
            </a:endParaRPr>
          </a:p>
          <a:p>
            <a:r>
              <a:rPr lang="zh-CN" altLang="en-US" sz="2000" dirty="0">
                <a:ea typeface="微软雅黑 Light" panose="020B0502040204020203" pitchFamily="34" charset="-122"/>
              </a:rPr>
              <a:t>每个</a:t>
            </a:r>
            <a:r>
              <a:rPr lang="zh-CN" altLang="en-US" sz="2000" dirty="0" smtClean="0">
                <a:ea typeface="微软雅黑 Light" panose="020B0502040204020203" pitchFamily="34" charset="-122"/>
              </a:rPr>
              <a:t>网桥</a:t>
            </a:r>
            <a:r>
              <a:rPr lang="zh-CN" altLang="en-US" sz="2000" dirty="0">
                <a:solidFill>
                  <a:srgbClr val="C00000"/>
                </a:solidFill>
                <a:ea typeface="微软雅黑 Light" panose="020B0502040204020203" pitchFamily="34" charset="-122"/>
              </a:rPr>
              <a:t>一旦了解到</a:t>
            </a:r>
            <a:r>
              <a:rPr lang="en-US" altLang="zh-CN" sz="2000" dirty="0">
                <a:solidFill>
                  <a:srgbClr val="C00000"/>
                </a:solidFill>
                <a:ea typeface="微软雅黑 Light" panose="020B0502040204020203" pitchFamily="34" charset="-122"/>
              </a:rPr>
              <a:t>(</a:t>
            </a:r>
            <a:r>
              <a:rPr lang="zh-CN" altLang="en-US" sz="2000" dirty="0">
                <a:solidFill>
                  <a:srgbClr val="C00000"/>
                </a:solidFill>
                <a:ea typeface="微软雅黑 Light" panose="020B0502040204020203" pitchFamily="34" charset="-122"/>
              </a:rPr>
              <a:t>通过配置消息交换</a:t>
            </a:r>
            <a:r>
              <a:rPr lang="en-US" altLang="zh-CN" sz="2000" dirty="0">
                <a:solidFill>
                  <a:srgbClr val="C00000"/>
                </a:solidFill>
                <a:ea typeface="微软雅黑 Light" panose="020B0502040204020203" pitchFamily="34" charset="-122"/>
              </a:rPr>
              <a:t>)</a:t>
            </a:r>
            <a:r>
              <a:rPr lang="zh-CN" altLang="en-US" sz="2000" dirty="0">
                <a:solidFill>
                  <a:srgbClr val="C00000"/>
                </a:solidFill>
                <a:ea typeface="微软雅黑 Light" panose="020B0502040204020203" pitchFamily="34" charset="-122"/>
              </a:rPr>
              <a:t>自己既不是</a:t>
            </a:r>
            <a:r>
              <a:rPr lang="zh-CN" altLang="en-US" sz="2000" dirty="0" smtClean="0">
                <a:solidFill>
                  <a:srgbClr val="C00000"/>
                </a:solidFill>
                <a:ea typeface="微软雅黑 Light" panose="020B0502040204020203" pitchFamily="34" charset="-122"/>
              </a:rPr>
              <a:t>根、也</a:t>
            </a:r>
            <a:r>
              <a:rPr lang="zh-CN" altLang="en-US" sz="2000" dirty="0">
                <a:solidFill>
                  <a:srgbClr val="C00000"/>
                </a:solidFill>
                <a:ea typeface="微软雅黑 Light" panose="020B0502040204020203" pitchFamily="34" charset="-122"/>
              </a:rPr>
              <a:t>不是指定网桥</a:t>
            </a:r>
            <a:r>
              <a:rPr lang="zh-CN" altLang="en-US" sz="2000" dirty="0" smtClean="0">
                <a:solidFill>
                  <a:srgbClr val="C00000"/>
                </a:solidFill>
                <a:ea typeface="微软雅黑 Light" panose="020B0502040204020203" pitchFamily="34" charset="-122"/>
              </a:rPr>
              <a:t>，将停止生成</a:t>
            </a:r>
            <a:r>
              <a:rPr lang="zh-CN" altLang="en-US" sz="2000" dirty="0">
                <a:solidFill>
                  <a:srgbClr val="C00000"/>
                </a:solidFill>
                <a:ea typeface="微软雅黑 Light" panose="020B0502040204020203" pitchFamily="34" charset="-122"/>
              </a:rPr>
              <a:t>任何配置消息</a:t>
            </a:r>
            <a:endParaRPr lang="en-US" altLang="zh-CN" sz="2000" dirty="0">
              <a:solidFill>
                <a:srgbClr val="C00000"/>
              </a:solidFill>
              <a:ea typeface="微软雅黑 Light" panose="020B0502040204020203" pitchFamily="34" charset="-122"/>
            </a:endParaRPr>
          </a:p>
          <a:p>
            <a:pPr lvl="1"/>
            <a:r>
              <a:rPr lang="zh-CN" altLang="en-US" dirty="0" smtClean="0">
                <a:solidFill>
                  <a:srgbClr val="0070C0"/>
                </a:solidFill>
                <a:ea typeface="微软雅黑 Light" panose="020B0502040204020203" pitchFamily="34" charset="-122"/>
              </a:rPr>
              <a:t>系统处于稳定状态后</a:t>
            </a:r>
            <a:r>
              <a:rPr lang="zh-CN" altLang="en-US" dirty="0">
                <a:solidFill>
                  <a:srgbClr val="0070C0"/>
                </a:solidFill>
                <a:ea typeface="微软雅黑 Light" panose="020B0502040204020203" pitchFamily="34" charset="-122"/>
              </a:rPr>
              <a:t>，只有根网桥产生配置消息，只有指定网桥转发配置消息</a:t>
            </a:r>
            <a:endParaRPr lang="en-US" altLang="zh-CN" dirty="0">
              <a:solidFill>
                <a:srgbClr val="0070C0"/>
              </a:solidFill>
              <a:ea typeface="微软雅黑 Light" panose="020B0502040204020203" pitchFamily="34" charset="-122"/>
            </a:endParaRPr>
          </a:p>
          <a:p>
            <a:r>
              <a:rPr lang="zh-CN" altLang="en-US" sz="2000" dirty="0">
                <a:solidFill>
                  <a:srgbClr val="C00000"/>
                </a:solidFill>
                <a:ea typeface="微软雅黑 Light" panose="020B0502040204020203" pitchFamily="34" charset="-122"/>
              </a:rPr>
              <a:t>根网桥持续周期性发送配置消息</a:t>
            </a:r>
            <a:endParaRPr lang="en-US" altLang="zh-CN" sz="2000" dirty="0">
              <a:solidFill>
                <a:srgbClr val="C00000"/>
              </a:solidFill>
              <a:ea typeface="微软雅黑 Light" panose="020B0502040204020203" pitchFamily="34" charset="-122"/>
            </a:endParaRPr>
          </a:p>
          <a:p>
            <a:r>
              <a:rPr lang="zh-CN" altLang="en-US" sz="2000" dirty="0">
                <a:ea typeface="微软雅黑 Light" panose="020B0502040204020203" pitchFamily="34" charset="-122"/>
              </a:rPr>
              <a:t>一个网桥如果在一定时间内没收到任何配置消息，它将</a:t>
            </a:r>
            <a:r>
              <a:rPr lang="zh-CN" altLang="en-US" sz="2000" dirty="0" smtClean="0">
                <a:ea typeface="微软雅黑 Light" panose="020B0502040204020203" pitchFamily="34" charset="-122"/>
              </a:rPr>
              <a:t>生成和散发声称</a:t>
            </a:r>
            <a:r>
              <a:rPr lang="zh-CN" altLang="en-US" sz="2000" dirty="0">
                <a:ea typeface="微软雅黑 Light" panose="020B0502040204020203" pitchFamily="34" charset="-122"/>
              </a:rPr>
              <a:t>自己为根的配置</a:t>
            </a:r>
            <a:r>
              <a:rPr lang="zh-CN" altLang="en-US" sz="2000" dirty="0" smtClean="0">
                <a:ea typeface="微软雅黑 Light" panose="020B0502040204020203" pitchFamily="34" charset="-122"/>
              </a:rPr>
              <a:t>消息</a:t>
            </a:r>
            <a:endParaRPr lang="en-US" altLang="zh-CN" sz="2000" dirty="0">
              <a:ea typeface="微软雅黑 Light" panose="020B0502040204020203" pitchFamily="34" charset="-122"/>
            </a:endParaRPr>
          </a:p>
          <a:p>
            <a:endParaRPr lang="zh-CN" altLang="en-US" dirty="0">
              <a:ea typeface="微软雅黑 Light" panose="020B0502040204020203" pitchFamily="34" charset="-122"/>
            </a:endParaRPr>
          </a:p>
        </p:txBody>
      </p:sp>
      <p:sp>
        <p:nvSpPr>
          <p:cNvPr id="29700"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29701" name="灯片编号占位符 4"/>
          <p:cNvSpPr>
            <a:spLocks noGrp="1"/>
          </p:cNvSpPr>
          <p:nvPr>
            <p:ph type="sldNum" sz="quarter" idx="11"/>
          </p:nvPr>
        </p:nvSpPr>
        <p:spPr>
          <a:noFill/>
        </p:spPr>
        <p:txBody>
          <a:bodyPr/>
          <a:lstStyle/>
          <a:p>
            <a:fld id="{4BF7FD5A-CCD0-4087-B0BB-A070AD36ED07}" type="slidenum">
              <a:rPr lang="en-US" altLang="zh-CN" smtClean="0"/>
              <a:pPr/>
              <a:t>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2771" name="灯片编号占位符 4"/>
          <p:cNvSpPr>
            <a:spLocks noGrp="1"/>
          </p:cNvSpPr>
          <p:nvPr>
            <p:ph type="sldNum" sz="quarter" idx="11"/>
          </p:nvPr>
        </p:nvSpPr>
        <p:spPr>
          <a:noFill/>
        </p:spPr>
        <p:txBody>
          <a:bodyPr/>
          <a:lstStyle/>
          <a:p>
            <a:fld id="{5C215F75-DA95-4B6C-8878-4E8D135A145B}" type="slidenum">
              <a:rPr lang="en-US" altLang="zh-CN" smtClean="0"/>
              <a:pPr/>
              <a:t>31</a:t>
            </a:fld>
            <a:endParaRPr lang="en-US" altLang="zh-CN" dirty="0"/>
          </a:p>
        </p:txBody>
      </p:sp>
      <p:sp>
        <p:nvSpPr>
          <p:cNvPr id="32772" name="Rectangle 2"/>
          <p:cNvSpPr>
            <a:spLocks noGrp="1" noChangeArrowheads="1"/>
          </p:cNvSpPr>
          <p:nvPr>
            <p:ph type="title"/>
          </p:nvPr>
        </p:nvSpPr>
        <p:spPr>
          <a:xfrm>
            <a:off x="395288" y="309563"/>
            <a:ext cx="7632700" cy="671512"/>
          </a:xfrm>
        </p:spPr>
        <p:txBody>
          <a:bodyPr/>
          <a:lstStyle/>
          <a:p>
            <a:pPr eaLnBrk="1" hangingPunct="1"/>
            <a:r>
              <a:rPr lang="zh-CN" altLang="en-US" dirty="0"/>
              <a:t>以太网交换机</a:t>
            </a:r>
            <a:endParaRPr lang="en-US" altLang="zh-CN" dirty="0">
              <a:ea typeface="宋体" pitchFamily="2" charset="-122"/>
            </a:endParaRPr>
          </a:p>
        </p:txBody>
      </p:sp>
      <p:sp>
        <p:nvSpPr>
          <p:cNvPr id="32773" name="Rectangle 3"/>
          <p:cNvSpPr>
            <a:spLocks noGrp="1" noChangeArrowheads="1"/>
          </p:cNvSpPr>
          <p:nvPr>
            <p:ph type="body" idx="1"/>
          </p:nvPr>
        </p:nvSpPr>
        <p:spPr>
          <a:xfrm>
            <a:off x="355600" y="1125538"/>
            <a:ext cx="4503738" cy="5399087"/>
          </a:xfrm>
        </p:spPr>
        <p:txBody>
          <a:bodyPr/>
          <a:lstStyle/>
          <a:p>
            <a:pPr eaLnBrk="1" hangingPunct="1"/>
            <a:r>
              <a:rPr lang="zh-CN" altLang="en-US" dirty="0">
                <a:ea typeface="微软雅黑 Light" panose="020B0502040204020203" pitchFamily="34" charset="-122"/>
              </a:rPr>
              <a:t>每台主机通过一条</a:t>
            </a:r>
            <a:r>
              <a:rPr lang="zh-CN" altLang="en-US" dirty="0" smtClean="0">
                <a:solidFill>
                  <a:srgbClr val="C00000"/>
                </a:solidFill>
                <a:ea typeface="微软雅黑 Light" panose="020B0502040204020203" pitchFamily="34" charset="-122"/>
              </a:rPr>
              <a:t>专用链路</a:t>
            </a:r>
            <a:r>
              <a:rPr lang="zh-CN" altLang="en-US" dirty="0">
                <a:ea typeface="微软雅黑 Light" panose="020B0502040204020203" pitchFamily="34" charset="-122"/>
              </a:rPr>
              <a:t>链接至交换机</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所有节点采用以太网</a:t>
            </a:r>
            <a:r>
              <a:rPr lang="zh-CN" altLang="en-US" dirty="0" smtClean="0">
                <a:ea typeface="微软雅黑 Light" panose="020B0502040204020203" pitchFamily="34" charset="-122"/>
              </a:rPr>
              <a:t>协议</a:t>
            </a:r>
            <a:endParaRPr lang="en-US" altLang="zh-CN" dirty="0">
              <a:ea typeface="微软雅黑 Light" panose="020B0502040204020203" pitchFamily="34" charset="-122"/>
            </a:endParaRPr>
          </a:p>
          <a:p>
            <a:pPr eaLnBrk="1" hangingPunct="1"/>
            <a:r>
              <a:rPr lang="zh-CN" altLang="en-US" dirty="0" smtClean="0">
                <a:solidFill>
                  <a:srgbClr val="C00000"/>
                </a:solidFill>
                <a:ea typeface="微软雅黑 Light" panose="020B0502040204020203" pitchFamily="34" charset="-122"/>
              </a:rPr>
              <a:t>主机发送帧时没有</a:t>
            </a:r>
            <a:r>
              <a:rPr lang="zh-CN" altLang="en-US" dirty="0">
                <a:solidFill>
                  <a:srgbClr val="C00000"/>
                </a:solidFill>
                <a:ea typeface="微软雅黑 Light" panose="020B0502040204020203" pitchFamily="34" charset="-122"/>
              </a:rPr>
              <a:t>冲突</a:t>
            </a:r>
            <a:endParaRPr lang="en-US" altLang="zh-CN" dirty="0">
              <a:solidFill>
                <a:srgbClr val="C00000"/>
              </a:solidFill>
              <a:ea typeface="微软雅黑 Light" panose="020B0502040204020203" pitchFamily="34" charset="-122"/>
            </a:endParaRPr>
          </a:p>
          <a:p>
            <a:pPr lvl="1" eaLnBrk="1" hangingPunct="1"/>
            <a:r>
              <a:rPr lang="zh-CN" altLang="en-US" dirty="0">
                <a:ea typeface="微软雅黑 Light" panose="020B0502040204020203" pitchFamily="34" charset="-122"/>
              </a:rPr>
              <a:t>每条</a:t>
            </a:r>
            <a:r>
              <a:rPr lang="zh-CN" altLang="en-US" dirty="0" smtClean="0">
                <a:ea typeface="微软雅黑 Light" panose="020B0502040204020203" pitchFamily="34" charset="-122"/>
              </a:rPr>
              <a:t>链路为</a:t>
            </a:r>
            <a:r>
              <a:rPr lang="zh-CN" altLang="en-US" dirty="0">
                <a:ea typeface="微软雅黑 Light" panose="020B0502040204020203" pitchFamily="34" charset="-122"/>
              </a:rPr>
              <a:t>一个</a:t>
            </a:r>
            <a:r>
              <a:rPr lang="zh-CN" altLang="en-US" dirty="0">
                <a:solidFill>
                  <a:srgbClr val="0070C0"/>
                </a:solidFill>
                <a:ea typeface="微软雅黑 Light" panose="020B0502040204020203" pitchFamily="34" charset="-122"/>
              </a:rPr>
              <a:t>独立的冲突域</a:t>
            </a:r>
            <a:r>
              <a:rPr lang="en-US" altLang="zh-CN" dirty="0">
                <a:solidFill>
                  <a:srgbClr val="0070C0"/>
                </a:solidFill>
                <a:ea typeface="微软雅黑 Light" panose="020B0502040204020203" pitchFamily="34" charset="-122"/>
              </a:rPr>
              <a:t>(collision domain)</a:t>
            </a:r>
          </a:p>
          <a:p>
            <a:pPr lvl="1" eaLnBrk="1" hangingPunct="1"/>
            <a:r>
              <a:rPr lang="zh-CN" altLang="en-US" dirty="0">
                <a:ea typeface="微软雅黑 Light" panose="020B0502040204020203" pitchFamily="34" charset="-122"/>
              </a:rPr>
              <a:t>链路</a:t>
            </a:r>
            <a:r>
              <a:rPr lang="zh-CN" altLang="en-US" dirty="0" smtClean="0">
                <a:ea typeface="微软雅黑 Light" panose="020B0502040204020203" pitchFamily="34" charset="-122"/>
              </a:rPr>
              <a:t>专用</a:t>
            </a:r>
            <a:r>
              <a:rPr lang="zh-CN" altLang="en-US" dirty="0">
                <a:ea typeface="微软雅黑 Light" panose="020B0502040204020203" pitchFamily="34" charset="-122"/>
              </a:rPr>
              <a:t>：</a:t>
            </a:r>
            <a:r>
              <a:rPr lang="zh-CN" altLang="en-US" dirty="0" smtClean="0">
                <a:ea typeface="微软雅黑 Light" panose="020B0502040204020203" pitchFamily="34" charset="-122"/>
              </a:rPr>
              <a:t>无其它节点竞争共享</a:t>
            </a:r>
            <a:endParaRPr lang="en-US" altLang="zh-CN" dirty="0">
              <a:ea typeface="微软雅黑 Light" panose="020B0502040204020203" pitchFamily="34" charset="-122"/>
            </a:endParaRPr>
          </a:p>
          <a:p>
            <a:pPr eaLnBrk="1" hangingPunct="1"/>
            <a:r>
              <a:rPr lang="zh-CN" altLang="en-US" dirty="0" smtClean="0">
                <a:ea typeface="微软雅黑 Light" panose="020B0502040204020203" pitchFamily="34" charset="-122"/>
              </a:rPr>
              <a:t>交换机</a:t>
            </a:r>
            <a:r>
              <a:rPr lang="zh-CN" altLang="en-US" dirty="0">
                <a:ea typeface="微软雅黑 Light" panose="020B0502040204020203" pitchFamily="34" charset="-122"/>
              </a:rPr>
              <a:t>存储转发所收到的以太网帧</a:t>
            </a:r>
            <a:endParaRPr lang="en-US" altLang="zh-CN" dirty="0">
              <a:ea typeface="微软雅黑 Light" panose="020B0502040204020203" pitchFamily="34" charset="-122"/>
            </a:endParaRPr>
          </a:p>
          <a:p>
            <a:pPr eaLnBrk="1" hangingPunct="1"/>
            <a:r>
              <a:rPr lang="zh-CN" altLang="en-US" dirty="0" smtClean="0">
                <a:solidFill>
                  <a:srgbClr val="C00000"/>
                </a:solidFill>
                <a:ea typeface="微软雅黑 Light" panose="020B0502040204020203" pitchFamily="34" charset="-122"/>
              </a:rPr>
              <a:t>交换</a:t>
            </a:r>
            <a:r>
              <a:rPr lang="zh-CN" altLang="en-US" dirty="0">
                <a:ea typeface="微软雅黑 Light" panose="020B0502040204020203" pitchFamily="34" charset="-122"/>
              </a:rPr>
              <a:t>：右图示例中，</a:t>
            </a:r>
            <a:r>
              <a:rPr lang="en-US" altLang="zh-CN" dirty="0" smtClean="0">
                <a:ea typeface="微软雅黑 Light" panose="020B0502040204020203" pitchFamily="34" charset="-122"/>
              </a:rPr>
              <a:t>A—A</a:t>
            </a:r>
            <a:r>
              <a:rPr lang="en-US" altLang="zh-CN" dirty="0">
                <a:ea typeface="微软雅黑 Light" panose="020B0502040204020203" pitchFamily="34" charset="-122"/>
              </a:rPr>
              <a:t>’</a:t>
            </a:r>
            <a:r>
              <a:rPr lang="zh-CN" altLang="en-US" dirty="0">
                <a:ea typeface="微软雅黑 Light" panose="020B0502040204020203" pitchFamily="34" charset="-122"/>
              </a:rPr>
              <a:t>和</a:t>
            </a:r>
            <a:r>
              <a:rPr lang="en-US" altLang="zh-CN" dirty="0">
                <a:ea typeface="微软雅黑 Light" panose="020B0502040204020203" pitchFamily="34" charset="-122"/>
              </a:rPr>
              <a:t> </a:t>
            </a:r>
            <a:r>
              <a:rPr lang="en-US" altLang="zh-CN" dirty="0" smtClean="0">
                <a:ea typeface="微软雅黑 Light" panose="020B0502040204020203" pitchFamily="34" charset="-122"/>
              </a:rPr>
              <a:t>B—B</a:t>
            </a:r>
            <a:r>
              <a:rPr lang="en-US" altLang="zh-CN" dirty="0">
                <a:ea typeface="微软雅黑 Light" panose="020B0502040204020203" pitchFamily="34" charset="-122"/>
              </a:rPr>
              <a:t>’</a:t>
            </a:r>
            <a:r>
              <a:rPr lang="zh-CN" altLang="en-US" dirty="0">
                <a:ea typeface="微软雅黑 Light" panose="020B0502040204020203" pitchFamily="34" charset="-122"/>
              </a:rPr>
              <a:t>帧发送同时进行</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不同于集线器和共享电缆链接的以太网</a:t>
            </a:r>
            <a:endParaRPr lang="en-US" altLang="zh-CN" dirty="0">
              <a:ea typeface="微软雅黑 Light" panose="020B0502040204020203" pitchFamily="34" charset="-122"/>
            </a:endParaRPr>
          </a:p>
        </p:txBody>
      </p:sp>
      <p:grpSp>
        <p:nvGrpSpPr>
          <p:cNvPr id="32774" name="Group 1"/>
          <p:cNvGrpSpPr>
            <a:grpSpLocks/>
          </p:cNvGrpSpPr>
          <p:nvPr/>
        </p:nvGrpSpPr>
        <p:grpSpPr bwMode="auto">
          <a:xfrm>
            <a:off x="5106988" y="1484313"/>
            <a:ext cx="3660774" cy="4006295"/>
            <a:chOff x="5106576" y="1425893"/>
            <a:chExt cx="3661504" cy="4006202"/>
          </a:xfrm>
        </p:grpSpPr>
        <p:sp>
          <p:nvSpPr>
            <p:cNvPr id="32775" name="Text Box 34"/>
            <p:cNvSpPr txBox="1">
              <a:spLocks noChangeArrowheads="1"/>
            </p:cNvSpPr>
            <p:nvPr/>
          </p:nvSpPr>
          <p:spPr bwMode="auto">
            <a:xfrm>
              <a:off x="6372040" y="5062772"/>
              <a:ext cx="1467361" cy="369323"/>
            </a:xfrm>
            <a:prstGeom prst="rect">
              <a:avLst/>
            </a:prstGeom>
            <a:noFill/>
            <a:ln w="9525">
              <a:noFill/>
              <a:miter lim="800000"/>
              <a:headEnd/>
              <a:tailEnd/>
            </a:ln>
          </p:spPr>
          <p:txBody>
            <a:bodyPr wrap="none">
              <a:spAutoFit/>
            </a:bodyPr>
            <a:lstStyle/>
            <a:p>
              <a:pPr algn="ctr"/>
              <a:r>
                <a:rPr lang="en-US" altLang="zh-CN" dirty="0">
                  <a:latin typeface="+mn-lt"/>
                  <a:ea typeface="微软雅黑" panose="020B0503020204020204" pitchFamily="34" charset="-122"/>
                  <a:cs typeface="Arial" pitchFamily="34" charset="0"/>
                </a:rPr>
                <a:t>6</a:t>
              </a:r>
              <a:r>
                <a:rPr lang="zh-CN" altLang="en-US" dirty="0">
                  <a:latin typeface="+mn-lt"/>
                  <a:ea typeface="微软雅黑" panose="020B0503020204020204" pitchFamily="34" charset="-122"/>
                  <a:cs typeface="Arial" pitchFamily="34" charset="0"/>
                </a:rPr>
                <a:t>端口交换机</a:t>
              </a:r>
              <a:endParaRPr lang="en-US" altLang="zh-CN" dirty="0">
                <a:latin typeface="+mn-lt"/>
                <a:ea typeface="微软雅黑" panose="020B0503020204020204" pitchFamily="34" charset="-122"/>
                <a:cs typeface="Arial" pitchFamily="34" charset="0"/>
              </a:endParaRPr>
            </a:p>
          </p:txBody>
        </p:sp>
        <p:grpSp>
          <p:nvGrpSpPr>
            <p:cNvPr id="32776" name="Group 34"/>
            <p:cNvGrpSpPr>
              <a:grpSpLocks/>
            </p:cNvGrpSpPr>
            <p:nvPr/>
          </p:nvGrpSpPr>
          <p:grpSpPr bwMode="auto">
            <a:xfrm>
              <a:off x="5106576" y="1425893"/>
              <a:ext cx="3661504" cy="3600334"/>
              <a:chOff x="731524" y="1819788"/>
              <a:chExt cx="3661504" cy="3600334"/>
            </a:xfrm>
          </p:grpSpPr>
          <p:sp>
            <p:nvSpPr>
              <p:cNvPr id="32777" name="Text Box 23"/>
              <p:cNvSpPr txBox="1">
                <a:spLocks noChangeArrowheads="1"/>
              </p:cNvSpPr>
              <p:nvPr/>
            </p:nvSpPr>
            <p:spPr bwMode="auto">
              <a:xfrm>
                <a:off x="2655957" y="1819788"/>
                <a:ext cx="350907" cy="366705"/>
              </a:xfrm>
              <a:prstGeom prst="rect">
                <a:avLst/>
              </a:prstGeom>
              <a:noFill/>
              <a:ln w="9525">
                <a:noFill/>
                <a:miter lim="800000"/>
                <a:headEnd/>
                <a:tailEnd/>
              </a:ln>
            </p:spPr>
            <p:txBody>
              <a:bodyPr wrap="none">
                <a:spAutoFit/>
              </a:bodyPr>
              <a:lstStyle/>
              <a:p>
                <a:r>
                  <a:rPr lang="en-US" altLang="zh-CN">
                    <a:cs typeface="Arial" pitchFamily="34" charset="0"/>
                  </a:rPr>
                  <a:t>A</a:t>
                </a:r>
              </a:p>
            </p:txBody>
          </p:sp>
          <p:sp>
            <p:nvSpPr>
              <p:cNvPr id="32778" name="Text Box 24"/>
              <p:cNvSpPr txBox="1">
                <a:spLocks noChangeArrowheads="1"/>
              </p:cNvSpPr>
              <p:nvPr/>
            </p:nvSpPr>
            <p:spPr bwMode="auto">
              <a:xfrm>
                <a:off x="2371738" y="5050277"/>
                <a:ext cx="371549" cy="369878"/>
              </a:xfrm>
              <a:prstGeom prst="rect">
                <a:avLst/>
              </a:prstGeom>
              <a:noFill/>
              <a:ln w="9525">
                <a:noFill/>
                <a:miter lim="800000"/>
                <a:headEnd/>
                <a:tailEnd/>
              </a:ln>
            </p:spPr>
            <p:txBody>
              <a:bodyPr wrap="none">
                <a:spAutoFit/>
              </a:bodyPr>
              <a:lstStyle/>
              <a:p>
                <a:r>
                  <a:rPr lang="en-US" altLang="zh-CN">
                    <a:cs typeface="Arial" pitchFamily="34" charset="0"/>
                  </a:rPr>
                  <a:t>A</a:t>
                </a:r>
                <a:r>
                  <a:rPr lang="ja-JP" altLang="en-US">
                    <a:cs typeface="Arial" pitchFamily="34" charset="0"/>
                  </a:rPr>
                  <a:t>’</a:t>
                </a:r>
                <a:endParaRPr lang="en-US" altLang="zh-CN">
                  <a:cs typeface="Arial" pitchFamily="34" charset="0"/>
                </a:endParaRPr>
              </a:p>
            </p:txBody>
          </p:sp>
          <p:sp>
            <p:nvSpPr>
              <p:cNvPr id="32779" name="Text Box 25"/>
              <p:cNvSpPr txBox="1">
                <a:spLocks noChangeArrowheads="1"/>
              </p:cNvSpPr>
              <p:nvPr/>
            </p:nvSpPr>
            <p:spPr bwMode="auto">
              <a:xfrm>
                <a:off x="3988134" y="2419849"/>
                <a:ext cx="338205" cy="368292"/>
              </a:xfrm>
              <a:prstGeom prst="rect">
                <a:avLst/>
              </a:prstGeom>
              <a:noFill/>
              <a:ln w="9525">
                <a:noFill/>
                <a:miter lim="800000"/>
                <a:headEnd/>
                <a:tailEnd/>
              </a:ln>
            </p:spPr>
            <p:txBody>
              <a:bodyPr wrap="none">
                <a:spAutoFit/>
              </a:bodyPr>
              <a:lstStyle/>
              <a:p>
                <a:r>
                  <a:rPr lang="en-US" altLang="zh-CN">
                    <a:cs typeface="Arial" pitchFamily="34" charset="0"/>
                  </a:rPr>
                  <a:t>B</a:t>
                </a:r>
              </a:p>
            </p:txBody>
          </p:sp>
          <p:sp>
            <p:nvSpPr>
              <p:cNvPr id="32780" name="Text Box 26"/>
              <p:cNvSpPr txBox="1">
                <a:spLocks noChangeArrowheads="1"/>
              </p:cNvSpPr>
              <p:nvPr/>
            </p:nvSpPr>
            <p:spPr bwMode="auto">
              <a:xfrm>
                <a:off x="995101" y="4188283"/>
                <a:ext cx="390603" cy="368292"/>
              </a:xfrm>
              <a:prstGeom prst="rect">
                <a:avLst/>
              </a:prstGeom>
              <a:noFill/>
              <a:ln w="9525">
                <a:noFill/>
                <a:miter lim="800000"/>
                <a:headEnd/>
                <a:tailEnd/>
              </a:ln>
            </p:spPr>
            <p:txBody>
              <a:bodyPr wrap="none">
                <a:spAutoFit/>
              </a:bodyPr>
              <a:lstStyle/>
              <a:p>
                <a:r>
                  <a:rPr lang="en-US" altLang="zh-CN">
                    <a:cs typeface="Arial" pitchFamily="34" charset="0"/>
                  </a:rPr>
                  <a:t>B</a:t>
                </a:r>
                <a:r>
                  <a:rPr lang="ja-JP" altLang="en-US">
                    <a:cs typeface="Arial" pitchFamily="34" charset="0"/>
                  </a:rPr>
                  <a:t>’</a:t>
                </a:r>
                <a:endParaRPr lang="en-US" altLang="zh-CN">
                  <a:cs typeface="Arial" pitchFamily="34" charset="0"/>
                </a:endParaRPr>
              </a:p>
            </p:txBody>
          </p:sp>
          <p:sp>
            <p:nvSpPr>
              <p:cNvPr id="32781" name="Text Box 27"/>
              <p:cNvSpPr txBox="1">
                <a:spLocks noChangeArrowheads="1"/>
              </p:cNvSpPr>
              <p:nvPr/>
            </p:nvSpPr>
            <p:spPr bwMode="auto">
              <a:xfrm>
                <a:off x="3740435" y="4188283"/>
                <a:ext cx="350908" cy="368292"/>
              </a:xfrm>
              <a:prstGeom prst="rect">
                <a:avLst/>
              </a:prstGeom>
              <a:noFill/>
              <a:ln w="9525">
                <a:noFill/>
                <a:miter lim="800000"/>
                <a:headEnd/>
                <a:tailEnd/>
              </a:ln>
            </p:spPr>
            <p:txBody>
              <a:bodyPr wrap="none">
                <a:spAutoFit/>
              </a:bodyPr>
              <a:lstStyle/>
              <a:p>
                <a:r>
                  <a:rPr lang="en-US" altLang="zh-CN">
                    <a:cs typeface="Arial" pitchFamily="34" charset="0"/>
                  </a:rPr>
                  <a:t>C</a:t>
                </a:r>
              </a:p>
            </p:txBody>
          </p:sp>
          <p:sp>
            <p:nvSpPr>
              <p:cNvPr id="32782" name="Text Box 28"/>
              <p:cNvSpPr txBox="1">
                <a:spLocks noChangeArrowheads="1"/>
              </p:cNvSpPr>
              <p:nvPr/>
            </p:nvSpPr>
            <p:spPr bwMode="auto">
              <a:xfrm>
                <a:off x="1123714" y="2465886"/>
                <a:ext cx="403305" cy="368292"/>
              </a:xfrm>
              <a:prstGeom prst="rect">
                <a:avLst/>
              </a:prstGeom>
              <a:noFill/>
              <a:ln w="9525">
                <a:noFill/>
                <a:miter lim="800000"/>
                <a:headEnd/>
                <a:tailEnd/>
              </a:ln>
            </p:spPr>
            <p:txBody>
              <a:bodyPr wrap="none">
                <a:spAutoFit/>
              </a:bodyPr>
              <a:lstStyle/>
              <a:p>
                <a:r>
                  <a:rPr lang="en-US" altLang="zh-CN">
                    <a:cs typeface="Arial" pitchFamily="34" charset="0"/>
                  </a:rPr>
                  <a:t>C</a:t>
                </a:r>
                <a:r>
                  <a:rPr lang="ja-JP" altLang="en-US">
                    <a:cs typeface="Arial" pitchFamily="34" charset="0"/>
                  </a:rPr>
                  <a:t>’</a:t>
                </a:r>
                <a:endParaRPr lang="en-US" altLang="zh-CN">
                  <a:cs typeface="Arial" pitchFamily="34" charset="0"/>
                </a:endParaRPr>
              </a:p>
            </p:txBody>
          </p:sp>
          <p:sp>
            <p:nvSpPr>
              <p:cNvPr id="32783" name="Line 17"/>
              <p:cNvSpPr>
                <a:spLocks noChangeShapeType="1"/>
              </p:cNvSpPr>
              <p:nvPr/>
            </p:nvSpPr>
            <p:spPr bwMode="auto">
              <a:xfrm>
                <a:off x="1687389" y="3165957"/>
                <a:ext cx="720869" cy="298443"/>
              </a:xfrm>
              <a:prstGeom prst="line">
                <a:avLst/>
              </a:prstGeom>
              <a:noFill/>
              <a:ln w="9525">
                <a:solidFill>
                  <a:schemeClr val="tx1"/>
                </a:solidFill>
                <a:round/>
                <a:headEnd/>
                <a:tailEnd/>
              </a:ln>
            </p:spPr>
            <p:txBody>
              <a:bodyPr wrap="none"/>
              <a:lstStyle/>
              <a:p>
                <a:endParaRPr lang="zh-CN" altLang="en-US"/>
              </a:p>
            </p:txBody>
          </p:sp>
          <p:sp>
            <p:nvSpPr>
              <p:cNvPr id="32784" name="Line 18"/>
              <p:cNvSpPr>
                <a:spLocks noChangeShapeType="1"/>
              </p:cNvSpPr>
              <p:nvPr/>
            </p:nvSpPr>
            <p:spPr bwMode="auto">
              <a:xfrm>
                <a:off x="2673423" y="2872277"/>
                <a:ext cx="0" cy="504813"/>
              </a:xfrm>
              <a:prstGeom prst="line">
                <a:avLst/>
              </a:prstGeom>
              <a:noFill/>
              <a:ln w="9525">
                <a:solidFill>
                  <a:schemeClr val="tx1"/>
                </a:solidFill>
                <a:round/>
                <a:headEnd/>
                <a:tailEnd/>
              </a:ln>
            </p:spPr>
            <p:txBody>
              <a:bodyPr wrap="none"/>
              <a:lstStyle/>
              <a:p>
                <a:endParaRPr lang="zh-CN" altLang="en-US"/>
              </a:p>
            </p:txBody>
          </p:sp>
          <p:sp>
            <p:nvSpPr>
              <p:cNvPr id="32785" name="Line 19"/>
              <p:cNvSpPr>
                <a:spLocks noChangeShapeType="1"/>
              </p:cNvSpPr>
              <p:nvPr/>
            </p:nvSpPr>
            <p:spPr bwMode="auto">
              <a:xfrm flipH="1">
                <a:off x="2863961" y="2996099"/>
                <a:ext cx="892353" cy="484176"/>
              </a:xfrm>
              <a:prstGeom prst="line">
                <a:avLst/>
              </a:prstGeom>
              <a:noFill/>
              <a:ln w="9525">
                <a:solidFill>
                  <a:schemeClr val="tx1"/>
                </a:solidFill>
                <a:round/>
                <a:headEnd/>
                <a:tailEnd/>
              </a:ln>
            </p:spPr>
            <p:txBody>
              <a:bodyPr wrap="none"/>
              <a:lstStyle/>
              <a:p>
                <a:endParaRPr lang="zh-CN" altLang="en-US"/>
              </a:p>
            </p:txBody>
          </p:sp>
          <p:sp>
            <p:nvSpPr>
              <p:cNvPr id="32786" name="Line 20"/>
              <p:cNvSpPr>
                <a:spLocks noChangeShapeType="1"/>
              </p:cNvSpPr>
              <p:nvPr/>
            </p:nvSpPr>
            <p:spPr bwMode="auto">
              <a:xfrm flipV="1">
                <a:off x="2673423" y="3605685"/>
                <a:ext cx="12703" cy="709596"/>
              </a:xfrm>
              <a:prstGeom prst="line">
                <a:avLst/>
              </a:prstGeom>
              <a:noFill/>
              <a:ln w="9525">
                <a:solidFill>
                  <a:schemeClr val="tx1"/>
                </a:solidFill>
                <a:round/>
                <a:headEnd/>
                <a:tailEnd/>
              </a:ln>
            </p:spPr>
            <p:txBody>
              <a:bodyPr wrap="none"/>
              <a:lstStyle/>
              <a:p>
                <a:endParaRPr lang="zh-CN" altLang="en-US"/>
              </a:p>
            </p:txBody>
          </p:sp>
          <p:grpSp>
            <p:nvGrpSpPr>
              <p:cNvPr id="32787" name="Group 45"/>
              <p:cNvGrpSpPr>
                <a:grpSpLocks/>
              </p:cNvGrpSpPr>
              <p:nvPr/>
            </p:nvGrpSpPr>
            <p:grpSpPr bwMode="auto">
              <a:xfrm>
                <a:off x="747936" y="2733042"/>
                <a:ext cx="914403" cy="690308"/>
                <a:chOff x="1046480" y="3962400"/>
                <a:chExt cx="1026163" cy="761428"/>
              </a:xfrm>
            </p:grpSpPr>
            <p:sp>
              <p:nvSpPr>
                <p:cNvPr id="82" name="Rectangle 48"/>
                <p:cNvSpPr>
                  <a:spLocks noChangeArrowheads="1"/>
                </p:cNvSpPr>
                <p:nvPr/>
              </p:nvSpPr>
              <p:spPr bwMode="auto">
                <a:xfrm rot="-5400000">
                  <a:off x="1893246" y="4299441"/>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2822" name="Group 49"/>
                <p:cNvGrpSpPr>
                  <a:grpSpLocks/>
                </p:cNvGrpSpPr>
                <p:nvPr/>
              </p:nvGrpSpPr>
              <p:grpSpPr bwMode="auto">
                <a:xfrm>
                  <a:off x="1046480" y="3962400"/>
                  <a:ext cx="936071" cy="761428"/>
                  <a:chOff x="-44" y="1473"/>
                  <a:chExt cx="981" cy="1105"/>
                </a:xfrm>
              </p:grpSpPr>
              <p:pic>
                <p:nvPicPr>
                  <p:cNvPr id="32823" name="Picture 50"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2824"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2788" name="Group 46"/>
              <p:cNvGrpSpPr>
                <a:grpSpLocks/>
              </p:cNvGrpSpPr>
              <p:nvPr/>
            </p:nvGrpSpPr>
            <p:grpSpPr bwMode="auto">
              <a:xfrm>
                <a:off x="3539588" y="2669737"/>
                <a:ext cx="853440" cy="741680"/>
                <a:chOff x="7179310" y="4033520"/>
                <a:chExt cx="1009650" cy="855028"/>
              </a:xfrm>
            </p:grpSpPr>
            <p:grpSp>
              <p:nvGrpSpPr>
                <p:cNvPr id="32817" name="Group 44"/>
                <p:cNvGrpSpPr>
                  <a:grpSpLocks/>
                </p:cNvGrpSpPr>
                <p:nvPr/>
              </p:nvGrpSpPr>
              <p:grpSpPr bwMode="auto">
                <a:xfrm>
                  <a:off x="7179310" y="4033520"/>
                  <a:ext cx="1009650" cy="855028"/>
                  <a:chOff x="-44" y="1473"/>
                  <a:chExt cx="981" cy="1105"/>
                </a:xfrm>
              </p:grpSpPr>
              <p:pic>
                <p:nvPicPr>
                  <p:cNvPr id="32819"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2820"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79" name="Rectangle 43"/>
                <p:cNvSpPr>
                  <a:spLocks noChangeArrowheads="1"/>
                </p:cNvSpPr>
                <p:nvPr/>
              </p:nvSpPr>
              <p:spPr bwMode="auto">
                <a:xfrm rot="-5400000">
                  <a:off x="7440190" y="4309333"/>
                  <a:ext cx="126275"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sp>
            <p:nvSpPr>
              <p:cNvPr id="50"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2790" name="Group 44"/>
              <p:cNvGrpSpPr>
                <a:grpSpLocks/>
              </p:cNvGrpSpPr>
              <p:nvPr/>
            </p:nvGrpSpPr>
            <p:grpSpPr bwMode="auto">
              <a:xfrm>
                <a:off x="2233637" y="2138292"/>
                <a:ext cx="853440" cy="741680"/>
                <a:chOff x="-44" y="1473"/>
                <a:chExt cx="981" cy="1105"/>
              </a:xfrm>
            </p:grpSpPr>
            <p:pic>
              <p:nvPicPr>
                <p:cNvPr id="32815"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281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2791" name="Group 49"/>
              <p:cNvGrpSpPr>
                <a:grpSpLocks/>
              </p:cNvGrpSpPr>
              <p:nvPr/>
            </p:nvGrpSpPr>
            <p:grpSpPr bwMode="auto">
              <a:xfrm>
                <a:off x="2060917" y="4279843"/>
                <a:ext cx="853440" cy="835329"/>
                <a:chOff x="8077200" y="3320111"/>
                <a:chExt cx="853440" cy="835329"/>
              </a:xfrm>
            </p:grpSpPr>
            <p:sp>
              <p:nvSpPr>
                <p:cNvPr id="72"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2812" name="Group 44"/>
                <p:cNvGrpSpPr>
                  <a:grpSpLocks/>
                </p:cNvGrpSpPr>
                <p:nvPr/>
              </p:nvGrpSpPr>
              <p:grpSpPr bwMode="auto">
                <a:xfrm>
                  <a:off x="8077200" y="3413760"/>
                  <a:ext cx="853440" cy="741680"/>
                  <a:chOff x="-44" y="1473"/>
                  <a:chExt cx="981" cy="1105"/>
                </a:xfrm>
              </p:grpSpPr>
              <p:pic>
                <p:nvPicPr>
                  <p:cNvPr id="32813"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2814"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pic>
            <p:nvPicPr>
              <p:cNvPr id="32792" name="Picture 3"/>
              <p:cNvPicPr>
                <a:picLocks noChangeAspect="1" noChangeArrowheads="1"/>
              </p:cNvPicPr>
              <p:nvPr/>
            </p:nvPicPr>
            <p:blipFill>
              <a:blip r:embed="rId5" cstate="print"/>
              <a:srcRect/>
              <a:stretch>
                <a:fillRect/>
              </a:stretch>
            </p:blipFill>
            <p:spPr bwMode="auto">
              <a:xfrm>
                <a:off x="2374913" y="3316766"/>
                <a:ext cx="603370" cy="341304"/>
              </a:xfrm>
              <a:prstGeom prst="rect">
                <a:avLst/>
              </a:prstGeom>
              <a:noFill/>
              <a:ln w="9525">
                <a:noFill/>
                <a:miter lim="800000"/>
                <a:headEnd/>
                <a:tailEnd/>
              </a:ln>
            </p:spPr>
          </p:pic>
          <p:grpSp>
            <p:nvGrpSpPr>
              <p:cNvPr id="32793" name="Group 51"/>
              <p:cNvGrpSpPr>
                <a:grpSpLocks/>
              </p:cNvGrpSpPr>
              <p:nvPr/>
            </p:nvGrpSpPr>
            <p:grpSpPr bwMode="auto">
              <a:xfrm>
                <a:off x="731524" y="3616962"/>
                <a:ext cx="914403" cy="690308"/>
                <a:chOff x="1046480" y="3962400"/>
                <a:chExt cx="1026163" cy="761428"/>
              </a:xfrm>
            </p:grpSpPr>
            <p:sp>
              <p:nvSpPr>
                <p:cNvPr id="68" name="Rectangle 48"/>
                <p:cNvSpPr>
                  <a:spLocks noChangeArrowheads="1"/>
                </p:cNvSpPr>
                <p:nvPr/>
              </p:nvSpPr>
              <p:spPr bwMode="auto">
                <a:xfrm rot="-5400000">
                  <a:off x="1893847" y="4299768"/>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2808" name="Group 49"/>
                <p:cNvGrpSpPr>
                  <a:grpSpLocks/>
                </p:cNvGrpSpPr>
                <p:nvPr/>
              </p:nvGrpSpPr>
              <p:grpSpPr bwMode="auto">
                <a:xfrm>
                  <a:off x="1046480" y="3962400"/>
                  <a:ext cx="936071" cy="761428"/>
                  <a:chOff x="-44" y="1473"/>
                  <a:chExt cx="981" cy="1105"/>
                </a:xfrm>
              </p:grpSpPr>
              <p:pic>
                <p:nvPicPr>
                  <p:cNvPr id="32809" name="Picture 50"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2810"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2794" name="Group 52"/>
              <p:cNvGrpSpPr>
                <a:grpSpLocks/>
              </p:cNvGrpSpPr>
              <p:nvPr/>
            </p:nvGrpSpPr>
            <p:grpSpPr bwMode="auto">
              <a:xfrm>
                <a:off x="3410634" y="3567725"/>
                <a:ext cx="853440" cy="741680"/>
                <a:chOff x="7179310" y="4033520"/>
                <a:chExt cx="1009650" cy="855028"/>
              </a:xfrm>
            </p:grpSpPr>
            <p:grpSp>
              <p:nvGrpSpPr>
                <p:cNvPr id="32803" name="Group 44"/>
                <p:cNvGrpSpPr>
                  <a:grpSpLocks/>
                </p:cNvGrpSpPr>
                <p:nvPr/>
              </p:nvGrpSpPr>
              <p:grpSpPr bwMode="auto">
                <a:xfrm>
                  <a:off x="7179310" y="4033520"/>
                  <a:ext cx="1009650" cy="855028"/>
                  <a:chOff x="-44" y="1473"/>
                  <a:chExt cx="981" cy="1105"/>
                </a:xfrm>
              </p:grpSpPr>
              <p:pic>
                <p:nvPicPr>
                  <p:cNvPr id="32805"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280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65" name="Rectangle 43"/>
                <p:cNvSpPr>
                  <a:spLocks noChangeArrowheads="1"/>
                </p:cNvSpPr>
                <p:nvPr/>
              </p:nvSpPr>
              <p:spPr bwMode="auto">
                <a:xfrm rot="-54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sp>
            <p:nvSpPr>
              <p:cNvPr id="32795" name="Line 17"/>
              <p:cNvSpPr>
                <a:spLocks noChangeShapeType="1"/>
              </p:cNvSpPr>
              <p:nvPr/>
            </p:nvSpPr>
            <p:spPr bwMode="auto">
              <a:xfrm flipV="1">
                <a:off x="1660396" y="3600922"/>
                <a:ext cx="744686" cy="450840"/>
              </a:xfrm>
              <a:prstGeom prst="line">
                <a:avLst/>
              </a:prstGeom>
              <a:noFill/>
              <a:ln w="9525">
                <a:solidFill>
                  <a:schemeClr val="tx1"/>
                </a:solidFill>
                <a:round/>
                <a:headEnd/>
                <a:tailEnd/>
              </a:ln>
            </p:spPr>
            <p:txBody>
              <a:bodyPr wrap="none"/>
              <a:lstStyle/>
              <a:p>
                <a:endParaRPr lang="zh-CN" altLang="en-US"/>
              </a:p>
            </p:txBody>
          </p:sp>
          <p:sp>
            <p:nvSpPr>
              <p:cNvPr id="32796"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p:spPr>
            <p:txBody>
              <a:bodyPr wrap="none"/>
              <a:lstStyle/>
              <a:p>
                <a:endParaRPr lang="zh-CN" altLang="en-US"/>
              </a:p>
            </p:txBody>
          </p:sp>
          <p:sp>
            <p:nvSpPr>
              <p:cNvPr id="32797" name="Text Box 35"/>
              <p:cNvSpPr txBox="1">
                <a:spLocks noChangeArrowheads="1"/>
              </p:cNvSpPr>
              <p:nvPr/>
            </p:nvSpPr>
            <p:spPr bwMode="auto">
              <a:xfrm>
                <a:off x="2401907" y="3026260"/>
                <a:ext cx="312799" cy="369879"/>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1</a:t>
                </a:r>
              </a:p>
            </p:txBody>
          </p:sp>
          <p:sp>
            <p:nvSpPr>
              <p:cNvPr id="32798" name="Text Box 36"/>
              <p:cNvSpPr txBox="1">
                <a:spLocks noChangeArrowheads="1"/>
              </p:cNvSpPr>
              <p:nvPr/>
            </p:nvSpPr>
            <p:spPr bwMode="auto">
              <a:xfrm>
                <a:off x="2903656" y="3051660"/>
                <a:ext cx="323914" cy="366705"/>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2</a:t>
                </a:r>
              </a:p>
            </p:txBody>
          </p:sp>
          <p:sp>
            <p:nvSpPr>
              <p:cNvPr id="32799" name="Text Box 37"/>
              <p:cNvSpPr txBox="1">
                <a:spLocks noChangeArrowheads="1"/>
              </p:cNvSpPr>
              <p:nvPr/>
            </p:nvSpPr>
            <p:spPr bwMode="auto">
              <a:xfrm>
                <a:off x="3125951" y="3710457"/>
                <a:ext cx="322326" cy="366704"/>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3</a:t>
                </a:r>
              </a:p>
            </p:txBody>
          </p:sp>
          <p:sp>
            <p:nvSpPr>
              <p:cNvPr id="32800" name="Text Box 38"/>
              <p:cNvSpPr txBox="1">
                <a:spLocks noChangeArrowheads="1"/>
              </p:cNvSpPr>
              <p:nvPr/>
            </p:nvSpPr>
            <p:spPr bwMode="auto">
              <a:xfrm>
                <a:off x="2640079" y="3654896"/>
                <a:ext cx="323914" cy="366705"/>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4</a:t>
                </a:r>
              </a:p>
            </p:txBody>
          </p:sp>
          <p:sp>
            <p:nvSpPr>
              <p:cNvPr id="32801" name="Text Box 39"/>
              <p:cNvSpPr txBox="1">
                <a:spLocks noChangeArrowheads="1"/>
              </p:cNvSpPr>
              <p:nvPr/>
            </p:nvSpPr>
            <p:spPr bwMode="auto">
              <a:xfrm>
                <a:off x="2070052" y="3704108"/>
                <a:ext cx="323914" cy="366704"/>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5</a:t>
                </a:r>
              </a:p>
            </p:txBody>
          </p:sp>
          <p:sp>
            <p:nvSpPr>
              <p:cNvPr id="32802" name="Text Box 40"/>
              <p:cNvSpPr txBox="1">
                <a:spLocks noChangeArrowheads="1"/>
              </p:cNvSpPr>
              <p:nvPr/>
            </p:nvSpPr>
            <p:spPr bwMode="auto">
              <a:xfrm>
                <a:off x="2039884" y="3080234"/>
                <a:ext cx="319151" cy="369879"/>
              </a:xfrm>
              <a:prstGeom prst="rect">
                <a:avLst/>
              </a:prstGeom>
              <a:noFill/>
              <a:ln w="9525">
                <a:noFill/>
                <a:miter lim="800000"/>
                <a:headEnd/>
                <a:tailEnd/>
              </a:ln>
            </p:spPr>
            <p:txBody>
              <a:bodyPr>
                <a:spAutoFit/>
              </a:bodyPr>
              <a:lstStyle/>
              <a:p>
                <a:r>
                  <a:rPr lang="en-US" altLang="zh-CN">
                    <a:solidFill>
                      <a:srgbClr val="FF0000"/>
                    </a:solidFill>
                    <a:cs typeface="Arial" pitchFamily="34" charset="0"/>
                  </a:rPr>
                  <a:t>6</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3795" name="灯片编号占位符 4"/>
          <p:cNvSpPr>
            <a:spLocks noGrp="1"/>
          </p:cNvSpPr>
          <p:nvPr>
            <p:ph type="sldNum" sz="quarter" idx="11"/>
          </p:nvPr>
        </p:nvSpPr>
        <p:spPr>
          <a:noFill/>
        </p:spPr>
        <p:txBody>
          <a:bodyPr/>
          <a:lstStyle/>
          <a:p>
            <a:fld id="{DEAD937C-48E8-40D5-BF24-9A5243727478}" type="slidenum">
              <a:rPr lang="en-US" altLang="zh-CN" smtClean="0"/>
              <a:pPr/>
              <a:t>32</a:t>
            </a:fld>
            <a:endParaRPr lang="en-US" altLang="zh-CN" dirty="0"/>
          </a:p>
        </p:txBody>
      </p:sp>
      <p:sp>
        <p:nvSpPr>
          <p:cNvPr id="33796" name="Rectangle 2"/>
          <p:cNvSpPr>
            <a:spLocks noGrp="1" noChangeArrowheads="1"/>
          </p:cNvSpPr>
          <p:nvPr>
            <p:ph type="title"/>
          </p:nvPr>
        </p:nvSpPr>
        <p:spPr>
          <a:xfrm>
            <a:off x="395288" y="309563"/>
            <a:ext cx="7632700" cy="671512"/>
          </a:xfrm>
        </p:spPr>
        <p:txBody>
          <a:bodyPr/>
          <a:lstStyle/>
          <a:p>
            <a:pPr eaLnBrk="1" hangingPunct="1"/>
            <a:r>
              <a:rPr lang="zh-CN" altLang="en-US" dirty="0">
                <a:latin typeface="+mn-lt"/>
              </a:rPr>
              <a:t>交换表</a:t>
            </a:r>
            <a:endParaRPr lang="en-US" altLang="zh-CN" dirty="0">
              <a:latin typeface="+mn-lt"/>
            </a:endParaRPr>
          </a:p>
        </p:txBody>
      </p:sp>
      <p:sp>
        <p:nvSpPr>
          <p:cNvPr id="33797" name="Rectangle 3"/>
          <p:cNvSpPr>
            <a:spLocks noGrp="1" noChangeArrowheads="1"/>
          </p:cNvSpPr>
          <p:nvPr>
            <p:ph type="body" idx="1"/>
          </p:nvPr>
        </p:nvSpPr>
        <p:spPr>
          <a:xfrm>
            <a:off x="384175" y="1150938"/>
            <a:ext cx="4979988" cy="5302250"/>
          </a:xfrm>
        </p:spPr>
        <p:txBody>
          <a:bodyPr/>
          <a:lstStyle/>
          <a:p>
            <a:pPr eaLnBrk="1" hangingPunct="1"/>
            <a:r>
              <a:rPr lang="zh-CN" altLang="en-US" dirty="0">
                <a:ea typeface="微软雅黑 Light" panose="020B0502040204020203" pitchFamily="34" charset="-122"/>
              </a:rPr>
              <a:t>右图所示网络中，交换机如何知道</a:t>
            </a:r>
            <a:r>
              <a:rPr lang="en-US" altLang="zh-CN" dirty="0">
                <a:ea typeface="微软雅黑 Light" panose="020B0502040204020203" pitchFamily="34" charset="-122"/>
              </a:rPr>
              <a:t>A’</a:t>
            </a:r>
            <a:r>
              <a:rPr lang="zh-CN" altLang="en-US" dirty="0">
                <a:ea typeface="微软雅黑 Light" panose="020B0502040204020203" pitchFamily="34" charset="-122"/>
              </a:rPr>
              <a:t>可通过端口</a:t>
            </a:r>
            <a:r>
              <a:rPr lang="en-US" altLang="zh-CN" dirty="0">
                <a:ea typeface="微软雅黑 Light" panose="020B0502040204020203" pitchFamily="34" charset="-122"/>
              </a:rPr>
              <a:t>4</a:t>
            </a:r>
            <a:r>
              <a:rPr lang="zh-CN" altLang="en-US" dirty="0">
                <a:ea typeface="微软雅黑 Light" panose="020B0502040204020203" pitchFamily="34" charset="-122"/>
              </a:rPr>
              <a:t>到达，</a:t>
            </a:r>
            <a:r>
              <a:rPr lang="en-US" altLang="zh-CN" dirty="0">
                <a:ea typeface="微软雅黑 Light" panose="020B0502040204020203" pitchFamily="34" charset="-122"/>
              </a:rPr>
              <a:t>B’</a:t>
            </a:r>
            <a:r>
              <a:rPr lang="zh-CN" altLang="en-US" dirty="0">
                <a:ea typeface="微软雅黑 Light" panose="020B0502040204020203" pitchFamily="34" charset="-122"/>
              </a:rPr>
              <a:t>可通过端口</a:t>
            </a:r>
            <a:r>
              <a:rPr lang="en-US" altLang="zh-CN" dirty="0">
                <a:ea typeface="微软雅黑 Light" panose="020B0502040204020203" pitchFamily="34" charset="-122"/>
              </a:rPr>
              <a:t>5</a:t>
            </a:r>
            <a:r>
              <a:rPr lang="zh-CN" altLang="en-US" dirty="0">
                <a:ea typeface="微软雅黑 Light" panose="020B0502040204020203" pitchFamily="34" charset="-122"/>
              </a:rPr>
              <a:t>到达？</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交换机维护一个</a:t>
            </a:r>
            <a:r>
              <a:rPr lang="zh-CN" altLang="en-US" dirty="0">
                <a:solidFill>
                  <a:srgbClr val="C00000"/>
                </a:solidFill>
                <a:ea typeface="微软雅黑 Light" panose="020B0502040204020203" pitchFamily="34" charset="-122"/>
              </a:rPr>
              <a:t>交换</a:t>
            </a:r>
            <a:r>
              <a:rPr lang="en-US" altLang="zh-CN" dirty="0">
                <a:solidFill>
                  <a:srgbClr val="C00000"/>
                </a:solidFill>
                <a:ea typeface="微软雅黑 Light" panose="020B0502040204020203" pitchFamily="34" charset="-122"/>
              </a:rPr>
              <a:t>(</a:t>
            </a:r>
            <a:r>
              <a:rPr lang="zh-CN" altLang="en-US" dirty="0">
                <a:solidFill>
                  <a:srgbClr val="C00000"/>
                </a:solidFill>
                <a:ea typeface="微软雅黑 Light" panose="020B0502040204020203" pitchFamily="34" charset="-122"/>
              </a:rPr>
              <a:t>转发</a:t>
            </a:r>
            <a:r>
              <a:rPr lang="en-US" altLang="zh-CN" dirty="0">
                <a:solidFill>
                  <a:srgbClr val="C00000"/>
                </a:solidFill>
                <a:ea typeface="微软雅黑 Light" panose="020B0502040204020203" pitchFamily="34" charset="-122"/>
              </a:rPr>
              <a:t>)</a:t>
            </a:r>
            <a:r>
              <a:rPr lang="zh-CN" altLang="en-US" dirty="0">
                <a:solidFill>
                  <a:srgbClr val="C00000"/>
                </a:solidFill>
                <a:ea typeface="微软雅黑 Light" panose="020B0502040204020203" pitchFamily="34" charset="-122"/>
              </a:rPr>
              <a:t>表</a:t>
            </a:r>
            <a:r>
              <a:rPr lang="zh-CN" altLang="en-US" dirty="0">
                <a:ea typeface="微软雅黑 Light" panose="020B0502040204020203" pitchFamily="34" charset="-122"/>
              </a:rPr>
              <a:t>，其中每个</a:t>
            </a:r>
            <a:r>
              <a:rPr lang="zh-CN" altLang="en-US" dirty="0" smtClean="0">
                <a:ea typeface="微软雅黑 Light" panose="020B0502040204020203" pitchFamily="34" charset="-122"/>
              </a:rPr>
              <a:t>条目的字段</a:t>
            </a:r>
            <a:r>
              <a:rPr lang="zh-CN" altLang="en-US" dirty="0">
                <a:ea typeface="微软雅黑 Light" panose="020B0502040204020203" pitchFamily="34" charset="-122"/>
              </a:rPr>
              <a:t>包括</a:t>
            </a:r>
            <a:r>
              <a:rPr lang="zh-CN" altLang="en-US" dirty="0">
                <a:solidFill>
                  <a:srgbClr val="C00000"/>
                </a:solidFill>
                <a:ea typeface="微软雅黑 Light" panose="020B0502040204020203" pitchFamily="34" charset="-122"/>
              </a:rPr>
              <a:t>主机</a:t>
            </a:r>
            <a:r>
              <a:rPr lang="en-US" altLang="zh-CN" dirty="0">
                <a:solidFill>
                  <a:srgbClr val="C00000"/>
                </a:solidFill>
                <a:ea typeface="微软雅黑 Light" panose="020B0502040204020203" pitchFamily="34" charset="-122"/>
              </a:rPr>
              <a:t>MAC</a:t>
            </a:r>
            <a:r>
              <a:rPr lang="zh-CN" altLang="en-US" dirty="0">
                <a:solidFill>
                  <a:srgbClr val="C00000"/>
                </a:solidFill>
                <a:ea typeface="微软雅黑 Light" panose="020B0502040204020203" pitchFamily="34" charset="-122"/>
              </a:rPr>
              <a:t>地址、可达端口、时间戳</a:t>
            </a:r>
            <a:r>
              <a:rPr lang="en-US" altLang="zh-CN" dirty="0">
                <a:solidFill>
                  <a:srgbClr val="C00000"/>
                </a:solidFill>
                <a:ea typeface="微软雅黑 Light" panose="020B0502040204020203" pitchFamily="34" charset="-122"/>
              </a:rPr>
              <a:t>(time stamp)</a:t>
            </a:r>
          </a:p>
          <a:p>
            <a:pPr eaLnBrk="1" hangingPunct="1"/>
            <a:endParaRPr lang="en-US" altLang="zh-CN" dirty="0">
              <a:solidFill>
                <a:srgbClr val="FF0000"/>
              </a:solidFill>
              <a:ea typeface="微软雅黑 Light" panose="020B0502040204020203" pitchFamily="34" charset="-122"/>
            </a:endParaRPr>
          </a:p>
          <a:p>
            <a:pPr eaLnBrk="1" hangingPunct="1"/>
            <a:r>
              <a:rPr lang="zh-CN" altLang="en-US" dirty="0">
                <a:ea typeface="微软雅黑 Light" panose="020B0502040204020203" pitchFamily="34" charset="-122"/>
              </a:rPr>
              <a:t>交换表中条目的如何建立维护？</a:t>
            </a:r>
            <a:endParaRPr lang="en-US" altLang="zh-CN" dirty="0">
              <a:ea typeface="微软雅黑 Light" panose="020B0502040204020203" pitchFamily="34" charset="-122"/>
            </a:endParaRPr>
          </a:p>
          <a:p>
            <a:pPr lvl="1" eaLnBrk="1" hangingPunct="1"/>
            <a:r>
              <a:rPr lang="zh-CN" altLang="en-US" sz="2400" dirty="0" smtClean="0">
                <a:ea typeface="微软雅黑 Light" panose="020B0502040204020203" pitchFamily="34" charset="-122"/>
              </a:rPr>
              <a:t>与网桥</a:t>
            </a:r>
            <a:r>
              <a:rPr lang="zh-CN" altLang="en-US" sz="2400" dirty="0">
                <a:ea typeface="微软雅黑 Light" panose="020B0502040204020203" pitchFamily="34" charset="-122"/>
              </a:rPr>
              <a:t>相同 </a:t>
            </a:r>
            <a:r>
              <a:rPr lang="en-US" altLang="zh-CN" sz="2400" dirty="0">
                <a:ea typeface="微软雅黑 Light" panose="020B0502040204020203" pitchFamily="34" charset="-122"/>
              </a:rPr>
              <a:t>—— </a:t>
            </a:r>
            <a:r>
              <a:rPr lang="zh-CN" altLang="en-US" sz="2400" dirty="0">
                <a:solidFill>
                  <a:srgbClr val="C00000"/>
                </a:solidFill>
                <a:ea typeface="微软雅黑 Light" panose="020B0502040204020203" pitchFamily="34" charset="-122"/>
              </a:rPr>
              <a:t>自学习</a:t>
            </a:r>
            <a:endParaRPr lang="en-US" altLang="zh-CN" sz="2400" dirty="0">
              <a:solidFill>
                <a:srgbClr val="C00000"/>
              </a:solidFill>
              <a:ea typeface="微软雅黑 Light" panose="020B0502040204020203" pitchFamily="34" charset="-122"/>
            </a:endParaRPr>
          </a:p>
        </p:txBody>
      </p:sp>
      <p:grpSp>
        <p:nvGrpSpPr>
          <p:cNvPr id="33798" name="Group 1"/>
          <p:cNvGrpSpPr>
            <a:grpSpLocks/>
          </p:cNvGrpSpPr>
          <p:nvPr/>
        </p:nvGrpSpPr>
        <p:grpSpPr bwMode="auto">
          <a:xfrm>
            <a:off x="5231705" y="1268760"/>
            <a:ext cx="3660775" cy="4006295"/>
            <a:chOff x="5106576" y="1425893"/>
            <a:chExt cx="3661504" cy="4006202"/>
          </a:xfrm>
        </p:grpSpPr>
        <p:sp>
          <p:nvSpPr>
            <p:cNvPr id="33799" name="Text Box 34"/>
            <p:cNvSpPr txBox="1">
              <a:spLocks noChangeArrowheads="1"/>
            </p:cNvSpPr>
            <p:nvPr/>
          </p:nvSpPr>
          <p:spPr bwMode="auto">
            <a:xfrm>
              <a:off x="6448965" y="5062772"/>
              <a:ext cx="1467360" cy="369323"/>
            </a:xfrm>
            <a:prstGeom prst="rect">
              <a:avLst/>
            </a:prstGeom>
            <a:noFill/>
            <a:ln w="9525">
              <a:noFill/>
              <a:miter lim="800000"/>
              <a:headEnd/>
              <a:tailEnd/>
            </a:ln>
          </p:spPr>
          <p:txBody>
            <a:bodyPr wrap="none">
              <a:spAutoFit/>
            </a:bodyPr>
            <a:lstStyle/>
            <a:p>
              <a:pPr algn="ctr"/>
              <a:r>
                <a:rPr lang="en-US" altLang="zh-CN" dirty="0">
                  <a:ea typeface="微软雅黑" panose="020B0503020204020204" pitchFamily="34" charset="-122"/>
                  <a:cs typeface="Arial" pitchFamily="34" charset="0"/>
                </a:rPr>
                <a:t>6</a:t>
              </a:r>
              <a:r>
                <a:rPr lang="zh-CN" altLang="en-US" dirty="0">
                  <a:ea typeface="微软雅黑" panose="020B0503020204020204" pitchFamily="34" charset="-122"/>
                  <a:cs typeface="Arial" pitchFamily="34" charset="0"/>
                </a:rPr>
                <a:t>端口交换机</a:t>
              </a:r>
              <a:endParaRPr lang="en-US" altLang="zh-CN" dirty="0">
                <a:ea typeface="微软雅黑" panose="020B0503020204020204" pitchFamily="34" charset="-122"/>
                <a:cs typeface="Arial" pitchFamily="34" charset="0"/>
              </a:endParaRPr>
            </a:p>
          </p:txBody>
        </p:sp>
        <p:grpSp>
          <p:nvGrpSpPr>
            <p:cNvPr id="33800" name="Group 34"/>
            <p:cNvGrpSpPr>
              <a:grpSpLocks/>
            </p:cNvGrpSpPr>
            <p:nvPr/>
          </p:nvGrpSpPr>
          <p:grpSpPr bwMode="auto">
            <a:xfrm>
              <a:off x="5106576" y="1425893"/>
              <a:ext cx="3661504" cy="3600334"/>
              <a:chOff x="731524" y="1819788"/>
              <a:chExt cx="3661504" cy="3600334"/>
            </a:xfrm>
          </p:grpSpPr>
          <p:sp>
            <p:nvSpPr>
              <p:cNvPr id="33801" name="Text Box 23"/>
              <p:cNvSpPr txBox="1">
                <a:spLocks noChangeArrowheads="1"/>
              </p:cNvSpPr>
              <p:nvPr/>
            </p:nvSpPr>
            <p:spPr bwMode="auto">
              <a:xfrm>
                <a:off x="2655957" y="1819788"/>
                <a:ext cx="350907" cy="366705"/>
              </a:xfrm>
              <a:prstGeom prst="rect">
                <a:avLst/>
              </a:prstGeom>
              <a:noFill/>
              <a:ln w="9525">
                <a:noFill/>
                <a:miter lim="800000"/>
                <a:headEnd/>
                <a:tailEnd/>
              </a:ln>
            </p:spPr>
            <p:txBody>
              <a:bodyPr wrap="none">
                <a:spAutoFit/>
              </a:bodyPr>
              <a:lstStyle/>
              <a:p>
                <a:r>
                  <a:rPr lang="en-US" altLang="zh-CN">
                    <a:cs typeface="Arial" pitchFamily="34" charset="0"/>
                  </a:rPr>
                  <a:t>A</a:t>
                </a:r>
              </a:p>
            </p:txBody>
          </p:sp>
          <p:sp>
            <p:nvSpPr>
              <p:cNvPr id="33802" name="Text Box 24"/>
              <p:cNvSpPr txBox="1">
                <a:spLocks noChangeArrowheads="1"/>
              </p:cNvSpPr>
              <p:nvPr/>
            </p:nvSpPr>
            <p:spPr bwMode="auto">
              <a:xfrm>
                <a:off x="2371738" y="5050277"/>
                <a:ext cx="371549" cy="369878"/>
              </a:xfrm>
              <a:prstGeom prst="rect">
                <a:avLst/>
              </a:prstGeom>
              <a:noFill/>
              <a:ln w="9525">
                <a:noFill/>
                <a:miter lim="800000"/>
                <a:headEnd/>
                <a:tailEnd/>
              </a:ln>
            </p:spPr>
            <p:txBody>
              <a:bodyPr wrap="none">
                <a:spAutoFit/>
              </a:bodyPr>
              <a:lstStyle/>
              <a:p>
                <a:r>
                  <a:rPr lang="en-US" altLang="zh-CN">
                    <a:cs typeface="Arial" pitchFamily="34" charset="0"/>
                  </a:rPr>
                  <a:t>A</a:t>
                </a:r>
                <a:r>
                  <a:rPr lang="ja-JP" altLang="en-US">
                    <a:cs typeface="Arial" pitchFamily="34" charset="0"/>
                  </a:rPr>
                  <a:t>’</a:t>
                </a:r>
                <a:endParaRPr lang="en-US" altLang="zh-CN">
                  <a:cs typeface="Arial" pitchFamily="34" charset="0"/>
                </a:endParaRPr>
              </a:p>
            </p:txBody>
          </p:sp>
          <p:sp>
            <p:nvSpPr>
              <p:cNvPr id="33803" name="Text Box 25"/>
              <p:cNvSpPr txBox="1">
                <a:spLocks noChangeArrowheads="1"/>
              </p:cNvSpPr>
              <p:nvPr/>
            </p:nvSpPr>
            <p:spPr bwMode="auto">
              <a:xfrm>
                <a:off x="3988134" y="2419849"/>
                <a:ext cx="338205" cy="368292"/>
              </a:xfrm>
              <a:prstGeom prst="rect">
                <a:avLst/>
              </a:prstGeom>
              <a:noFill/>
              <a:ln w="9525">
                <a:noFill/>
                <a:miter lim="800000"/>
                <a:headEnd/>
                <a:tailEnd/>
              </a:ln>
            </p:spPr>
            <p:txBody>
              <a:bodyPr wrap="none">
                <a:spAutoFit/>
              </a:bodyPr>
              <a:lstStyle/>
              <a:p>
                <a:r>
                  <a:rPr lang="en-US" altLang="zh-CN">
                    <a:cs typeface="Arial" pitchFamily="34" charset="0"/>
                  </a:rPr>
                  <a:t>B</a:t>
                </a:r>
              </a:p>
            </p:txBody>
          </p:sp>
          <p:sp>
            <p:nvSpPr>
              <p:cNvPr id="33804" name="Text Box 26"/>
              <p:cNvSpPr txBox="1">
                <a:spLocks noChangeArrowheads="1"/>
              </p:cNvSpPr>
              <p:nvPr/>
            </p:nvSpPr>
            <p:spPr bwMode="auto">
              <a:xfrm>
                <a:off x="995101" y="4188283"/>
                <a:ext cx="390603" cy="368292"/>
              </a:xfrm>
              <a:prstGeom prst="rect">
                <a:avLst/>
              </a:prstGeom>
              <a:noFill/>
              <a:ln w="9525">
                <a:noFill/>
                <a:miter lim="800000"/>
                <a:headEnd/>
                <a:tailEnd/>
              </a:ln>
            </p:spPr>
            <p:txBody>
              <a:bodyPr wrap="none">
                <a:spAutoFit/>
              </a:bodyPr>
              <a:lstStyle/>
              <a:p>
                <a:r>
                  <a:rPr lang="en-US" altLang="zh-CN">
                    <a:cs typeface="Arial" pitchFamily="34" charset="0"/>
                  </a:rPr>
                  <a:t>B</a:t>
                </a:r>
                <a:r>
                  <a:rPr lang="ja-JP" altLang="en-US">
                    <a:cs typeface="Arial" pitchFamily="34" charset="0"/>
                  </a:rPr>
                  <a:t>’</a:t>
                </a:r>
                <a:endParaRPr lang="en-US" altLang="zh-CN">
                  <a:cs typeface="Arial" pitchFamily="34" charset="0"/>
                </a:endParaRPr>
              </a:p>
            </p:txBody>
          </p:sp>
          <p:sp>
            <p:nvSpPr>
              <p:cNvPr id="33805" name="Text Box 27"/>
              <p:cNvSpPr txBox="1">
                <a:spLocks noChangeArrowheads="1"/>
              </p:cNvSpPr>
              <p:nvPr/>
            </p:nvSpPr>
            <p:spPr bwMode="auto">
              <a:xfrm>
                <a:off x="3740435" y="4188283"/>
                <a:ext cx="350908" cy="368292"/>
              </a:xfrm>
              <a:prstGeom prst="rect">
                <a:avLst/>
              </a:prstGeom>
              <a:noFill/>
              <a:ln w="9525">
                <a:noFill/>
                <a:miter lim="800000"/>
                <a:headEnd/>
                <a:tailEnd/>
              </a:ln>
            </p:spPr>
            <p:txBody>
              <a:bodyPr wrap="none">
                <a:spAutoFit/>
              </a:bodyPr>
              <a:lstStyle/>
              <a:p>
                <a:r>
                  <a:rPr lang="en-US" altLang="zh-CN">
                    <a:cs typeface="Arial" pitchFamily="34" charset="0"/>
                  </a:rPr>
                  <a:t>C</a:t>
                </a:r>
              </a:p>
            </p:txBody>
          </p:sp>
          <p:sp>
            <p:nvSpPr>
              <p:cNvPr id="33806" name="Text Box 28"/>
              <p:cNvSpPr txBox="1">
                <a:spLocks noChangeArrowheads="1"/>
              </p:cNvSpPr>
              <p:nvPr/>
            </p:nvSpPr>
            <p:spPr bwMode="auto">
              <a:xfrm>
                <a:off x="1123714" y="2465886"/>
                <a:ext cx="403305" cy="368292"/>
              </a:xfrm>
              <a:prstGeom prst="rect">
                <a:avLst/>
              </a:prstGeom>
              <a:noFill/>
              <a:ln w="9525">
                <a:noFill/>
                <a:miter lim="800000"/>
                <a:headEnd/>
                <a:tailEnd/>
              </a:ln>
            </p:spPr>
            <p:txBody>
              <a:bodyPr wrap="none">
                <a:spAutoFit/>
              </a:bodyPr>
              <a:lstStyle/>
              <a:p>
                <a:r>
                  <a:rPr lang="en-US" altLang="zh-CN">
                    <a:cs typeface="Arial" pitchFamily="34" charset="0"/>
                  </a:rPr>
                  <a:t>C</a:t>
                </a:r>
                <a:r>
                  <a:rPr lang="ja-JP" altLang="en-US">
                    <a:cs typeface="Arial" pitchFamily="34" charset="0"/>
                  </a:rPr>
                  <a:t>’</a:t>
                </a:r>
                <a:endParaRPr lang="en-US" altLang="zh-CN">
                  <a:cs typeface="Arial" pitchFamily="34" charset="0"/>
                </a:endParaRPr>
              </a:p>
            </p:txBody>
          </p:sp>
          <p:sp>
            <p:nvSpPr>
              <p:cNvPr id="33807" name="Line 17"/>
              <p:cNvSpPr>
                <a:spLocks noChangeShapeType="1"/>
              </p:cNvSpPr>
              <p:nvPr/>
            </p:nvSpPr>
            <p:spPr bwMode="auto">
              <a:xfrm>
                <a:off x="1687389" y="3165957"/>
                <a:ext cx="720869" cy="298443"/>
              </a:xfrm>
              <a:prstGeom prst="line">
                <a:avLst/>
              </a:prstGeom>
              <a:noFill/>
              <a:ln w="9525">
                <a:solidFill>
                  <a:schemeClr val="tx1"/>
                </a:solidFill>
                <a:round/>
                <a:headEnd/>
                <a:tailEnd/>
              </a:ln>
            </p:spPr>
            <p:txBody>
              <a:bodyPr wrap="none"/>
              <a:lstStyle/>
              <a:p>
                <a:endParaRPr lang="zh-CN" altLang="en-US"/>
              </a:p>
            </p:txBody>
          </p:sp>
          <p:sp>
            <p:nvSpPr>
              <p:cNvPr id="33808" name="Line 18"/>
              <p:cNvSpPr>
                <a:spLocks noChangeShapeType="1"/>
              </p:cNvSpPr>
              <p:nvPr/>
            </p:nvSpPr>
            <p:spPr bwMode="auto">
              <a:xfrm>
                <a:off x="2673423" y="2872277"/>
                <a:ext cx="0" cy="504813"/>
              </a:xfrm>
              <a:prstGeom prst="line">
                <a:avLst/>
              </a:prstGeom>
              <a:noFill/>
              <a:ln w="9525">
                <a:solidFill>
                  <a:schemeClr val="tx1"/>
                </a:solidFill>
                <a:round/>
                <a:headEnd/>
                <a:tailEnd/>
              </a:ln>
            </p:spPr>
            <p:txBody>
              <a:bodyPr wrap="none"/>
              <a:lstStyle/>
              <a:p>
                <a:endParaRPr lang="zh-CN" altLang="en-US"/>
              </a:p>
            </p:txBody>
          </p:sp>
          <p:sp>
            <p:nvSpPr>
              <p:cNvPr id="33809" name="Line 19"/>
              <p:cNvSpPr>
                <a:spLocks noChangeShapeType="1"/>
              </p:cNvSpPr>
              <p:nvPr/>
            </p:nvSpPr>
            <p:spPr bwMode="auto">
              <a:xfrm flipH="1">
                <a:off x="2863961" y="2996099"/>
                <a:ext cx="892353" cy="484176"/>
              </a:xfrm>
              <a:prstGeom prst="line">
                <a:avLst/>
              </a:prstGeom>
              <a:noFill/>
              <a:ln w="9525">
                <a:solidFill>
                  <a:schemeClr val="tx1"/>
                </a:solidFill>
                <a:round/>
                <a:headEnd/>
                <a:tailEnd/>
              </a:ln>
            </p:spPr>
            <p:txBody>
              <a:bodyPr wrap="none"/>
              <a:lstStyle/>
              <a:p>
                <a:endParaRPr lang="zh-CN" altLang="en-US"/>
              </a:p>
            </p:txBody>
          </p:sp>
          <p:sp>
            <p:nvSpPr>
              <p:cNvPr id="33810" name="Line 20"/>
              <p:cNvSpPr>
                <a:spLocks noChangeShapeType="1"/>
              </p:cNvSpPr>
              <p:nvPr/>
            </p:nvSpPr>
            <p:spPr bwMode="auto">
              <a:xfrm flipV="1">
                <a:off x="2673423" y="3605685"/>
                <a:ext cx="12703" cy="709596"/>
              </a:xfrm>
              <a:prstGeom prst="line">
                <a:avLst/>
              </a:prstGeom>
              <a:noFill/>
              <a:ln w="9525">
                <a:solidFill>
                  <a:schemeClr val="tx1"/>
                </a:solidFill>
                <a:round/>
                <a:headEnd/>
                <a:tailEnd/>
              </a:ln>
            </p:spPr>
            <p:txBody>
              <a:bodyPr wrap="none"/>
              <a:lstStyle/>
              <a:p>
                <a:endParaRPr lang="zh-CN" altLang="en-US"/>
              </a:p>
            </p:txBody>
          </p:sp>
          <p:grpSp>
            <p:nvGrpSpPr>
              <p:cNvPr id="33811" name="Group 45"/>
              <p:cNvGrpSpPr>
                <a:grpSpLocks/>
              </p:cNvGrpSpPr>
              <p:nvPr/>
            </p:nvGrpSpPr>
            <p:grpSpPr bwMode="auto">
              <a:xfrm>
                <a:off x="747936" y="2733042"/>
                <a:ext cx="914403" cy="690308"/>
                <a:chOff x="1046480" y="3962400"/>
                <a:chExt cx="1026163" cy="761428"/>
              </a:xfrm>
            </p:grpSpPr>
            <p:sp>
              <p:nvSpPr>
                <p:cNvPr id="82" name="Rectangle 48"/>
                <p:cNvSpPr>
                  <a:spLocks noChangeArrowheads="1"/>
                </p:cNvSpPr>
                <p:nvPr/>
              </p:nvSpPr>
              <p:spPr bwMode="auto">
                <a:xfrm rot="-5400000">
                  <a:off x="1893246" y="4299441"/>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3846" name="Group 49"/>
                <p:cNvGrpSpPr>
                  <a:grpSpLocks/>
                </p:cNvGrpSpPr>
                <p:nvPr/>
              </p:nvGrpSpPr>
              <p:grpSpPr bwMode="auto">
                <a:xfrm>
                  <a:off x="1046480" y="3962400"/>
                  <a:ext cx="936071" cy="761428"/>
                  <a:chOff x="-44" y="1473"/>
                  <a:chExt cx="981" cy="1105"/>
                </a:xfrm>
              </p:grpSpPr>
              <p:pic>
                <p:nvPicPr>
                  <p:cNvPr id="33847" name="Picture 50"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3848"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3812" name="Group 46"/>
              <p:cNvGrpSpPr>
                <a:grpSpLocks/>
              </p:cNvGrpSpPr>
              <p:nvPr/>
            </p:nvGrpSpPr>
            <p:grpSpPr bwMode="auto">
              <a:xfrm>
                <a:off x="3539588" y="2669737"/>
                <a:ext cx="853440" cy="741680"/>
                <a:chOff x="7179310" y="4033520"/>
                <a:chExt cx="1009650" cy="855028"/>
              </a:xfrm>
            </p:grpSpPr>
            <p:grpSp>
              <p:nvGrpSpPr>
                <p:cNvPr id="33841" name="Group 44"/>
                <p:cNvGrpSpPr>
                  <a:grpSpLocks/>
                </p:cNvGrpSpPr>
                <p:nvPr/>
              </p:nvGrpSpPr>
              <p:grpSpPr bwMode="auto">
                <a:xfrm>
                  <a:off x="7179310" y="4033520"/>
                  <a:ext cx="1009650" cy="855028"/>
                  <a:chOff x="-44" y="1473"/>
                  <a:chExt cx="981" cy="1105"/>
                </a:xfrm>
              </p:grpSpPr>
              <p:pic>
                <p:nvPicPr>
                  <p:cNvPr id="33843"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3844"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79" name="Rectangle 43"/>
                <p:cNvSpPr>
                  <a:spLocks noChangeArrowheads="1"/>
                </p:cNvSpPr>
                <p:nvPr/>
              </p:nvSpPr>
              <p:spPr bwMode="auto">
                <a:xfrm rot="-5400000">
                  <a:off x="7440190" y="4309333"/>
                  <a:ext cx="126275"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sp>
            <p:nvSpPr>
              <p:cNvPr id="50"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3814" name="Group 44"/>
              <p:cNvGrpSpPr>
                <a:grpSpLocks/>
              </p:cNvGrpSpPr>
              <p:nvPr/>
            </p:nvGrpSpPr>
            <p:grpSpPr bwMode="auto">
              <a:xfrm>
                <a:off x="2233637" y="2138292"/>
                <a:ext cx="853440" cy="741680"/>
                <a:chOff x="-44" y="1473"/>
                <a:chExt cx="981" cy="1105"/>
              </a:xfrm>
            </p:grpSpPr>
            <p:pic>
              <p:nvPicPr>
                <p:cNvPr id="33839"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3840"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815" name="Group 49"/>
              <p:cNvGrpSpPr>
                <a:grpSpLocks/>
              </p:cNvGrpSpPr>
              <p:nvPr/>
            </p:nvGrpSpPr>
            <p:grpSpPr bwMode="auto">
              <a:xfrm>
                <a:off x="2060917" y="4279843"/>
                <a:ext cx="853440" cy="835329"/>
                <a:chOff x="8077200" y="3320111"/>
                <a:chExt cx="853440" cy="835329"/>
              </a:xfrm>
            </p:grpSpPr>
            <p:sp>
              <p:nvSpPr>
                <p:cNvPr id="72"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3836" name="Group 44"/>
                <p:cNvGrpSpPr>
                  <a:grpSpLocks/>
                </p:cNvGrpSpPr>
                <p:nvPr/>
              </p:nvGrpSpPr>
              <p:grpSpPr bwMode="auto">
                <a:xfrm>
                  <a:off x="8077200" y="3413760"/>
                  <a:ext cx="853440" cy="741680"/>
                  <a:chOff x="-44" y="1473"/>
                  <a:chExt cx="981" cy="1105"/>
                </a:xfrm>
              </p:grpSpPr>
              <p:pic>
                <p:nvPicPr>
                  <p:cNvPr id="33837"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3838"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pic>
            <p:nvPicPr>
              <p:cNvPr id="33816" name="Picture 3"/>
              <p:cNvPicPr>
                <a:picLocks noChangeAspect="1" noChangeArrowheads="1"/>
              </p:cNvPicPr>
              <p:nvPr/>
            </p:nvPicPr>
            <p:blipFill>
              <a:blip r:embed="rId5" cstate="print"/>
              <a:srcRect/>
              <a:stretch>
                <a:fillRect/>
              </a:stretch>
            </p:blipFill>
            <p:spPr bwMode="auto">
              <a:xfrm>
                <a:off x="2374913" y="3316766"/>
                <a:ext cx="603370" cy="341304"/>
              </a:xfrm>
              <a:prstGeom prst="rect">
                <a:avLst/>
              </a:prstGeom>
              <a:noFill/>
              <a:ln w="9525">
                <a:noFill/>
                <a:miter lim="800000"/>
                <a:headEnd/>
                <a:tailEnd/>
              </a:ln>
            </p:spPr>
          </p:pic>
          <p:grpSp>
            <p:nvGrpSpPr>
              <p:cNvPr id="33817" name="Group 51"/>
              <p:cNvGrpSpPr>
                <a:grpSpLocks/>
              </p:cNvGrpSpPr>
              <p:nvPr/>
            </p:nvGrpSpPr>
            <p:grpSpPr bwMode="auto">
              <a:xfrm>
                <a:off x="731524" y="3616962"/>
                <a:ext cx="914403" cy="690308"/>
                <a:chOff x="1046480" y="3962400"/>
                <a:chExt cx="1026163" cy="761428"/>
              </a:xfrm>
            </p:grpSpPr>
            <p:sp>
              <p:nvSpPr>
                <p:cNvPr id="68" name="Rectangle 48"/>
                <p:cNvSpPr>
                  <a:spLocks noChangeArrowheads="1"/>
                </p:cNvSpPr>
                <p:nvPr/>
              </p:nvSpPr>
              <p:spPr bwMode="auto">
                <a:xfrm rot="-5400000">
                  <a:off x="1893847" y="4299768"/>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nvGrpSpPr>
                <p:cNvPr id="33832" name="Group 49"/>
                <p:cNvGrpSpPr>
                  <a:grpSpLocks/>
                </p:cNvGrpSpPr>
                <p:nvPr/>
              </p:nvGrpSpPr>
              <p:grpSpPr bwMode="auto">
                <a:xfrm>
                  <a:off x="1046480" y="3962400"/>
                  <a:ext cx="936071" cy="761428"/>
                  <a:chOff x="-44" y="1473"/>
                  <a:chExt cx="981" cy="1105"/>
                </a:xfrm>
              </p:grpSpPr>
              <p:pic>
                <p:nvPicPr>
                  <p:cNvPr id="33833" name="Picture 50"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3834"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3818" name="Group 52"/>
              <p:cNvGrpSpPr>
                <a:grpSpLocks/>
              </p:cNvGrpSpPr>
              <p:nvPr/>
            </p:nvGrpSpPr>
            <p:grpSpPr bwMode="auto">
              <a:xfrm>
                <a:off x="3410634" y="3567725"/>
                <a:ext cx="853440" cy="741680"/>
                <a:chOff x="7179310" y="4033520"/>
                <a:chExt cx="1009650" cy="855028"/>
              </a:xfrm>
            </p:grpSpPr>
            <p:grpSp>
              <p:nvGrpSpPr>
                <p:cNvPr id="33827" name="Group 44"/>
                <p:cNvGrpSpPr>
                  <a:grpSpLocks/>
                </p:cNvGrpSpPr>
                <p:nvPr/>
              </p:nvGrpSpPr>
              <p:grpSpPr bwMode="auto">
                <a:xfrm>
                  <a:off x="7179310" y="4033520"/>
                  <a:ext cx="1009650" cy="855028"/>
                  <a:chOff x="-44" y="1473"/>
                  <a:chExt cx="981" cy="1105"/>
                </a:xfrm>
              </p:grpSpPr>
              <p:pic>
                <p:nvPicPr>
                  <p:cNvPr id="33829" name="Picture 45"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33830"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65" name="Rectangle 43"/>
                <p:cNvSpPr>
                  <a:spLocks noChangeArrowheads="1"/>
                </p:cNvSpPr>
                <p:nvPr/>
              </p:nvSpPr>
              <p:spPr bwMode="auto">
                <a:xfrm rot="-54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cs typeface="Arial" pitchFamily="34" charset="0"/>
                  </a:endParaRPr>
                </a:p>
              </p:txBody>
            </p:sp>
          </p:grpSp>
          <p:sp>
            <p:nvSpPr>
              <p:cNvPr id="33819" name="Line 17"/>
              <p:cNvSpPr>
                <a:spLocks noChangeShapeType="1"/>
              </p:cNvSpPr>
              <p:nvPr/>
            </p:nvSpPr>
            <p:spPr bwMode="auto">
              <a:xfrm flipV="1">
                <a:off x="1660396" y="3600922"/>
                <a:ext cx="744686" cy="450840"/>
              </a:xfrm>
              <a:prstGeom prst="line">
                <a:avLst/>
              </a:prstGeom>
              <a:noFill/>
              <a:ln w="9525">
                <a:solidFill>
                  <a:schemeClr val="tx1"/>
                </a:solidFill>
                <a:round/>
                <a:headEnd/>
                <a:tailEnd/>
              </a:ln>
            </p:spPr>
            <p:txBody>
              <a:bodyPr wrap="none"/>
              <a:lstStyle/>
              <a:p>
                <a:endParaRPr lang="zh-CN" altLang="en-US"/>
              </a:p>
            </p:txBody>
          </p:sp>
          <p:sp>
            <p:nvSpPr>
              <p:cNvPr id="33820"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p:spPr>
            <p:txBody>
              <a:bodyPr wrap="none"/>
              <a:lstStyle/>
              <a:p>
                <a:endParaRPr lang="zh-CN" altLang="en-US"/>
              </a:p>
            </p:txBody>
          </p:sp>
          <p:sp>
            <p:nvSpPr>
              <p:cNvPr id="33821" name="Text Box 35"/>
              <p:cNvSpPr txBox="1">
                <a:spLocks noChangeArrowheads="1"/>
              </p:cNvSpPr>
              <p:nvPr/>
            </p:nvSpPr>
            <p:spPr bwMode="auto">
              <a:xfrm>
                <a:off x="2401907" y="3026260"/>
                <a:ext cx="312799" cy="369879"/>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1</a:t>
                </a:r>
              </a:p>
            </p:txBody>
          </p:sp>
          <p:sp>
            <p:nvSpPr>
              <p:cNvPr id="33822" name="Text Box 36"/>
              <p:cNvSpPr txBox="1">
                <a:spLocks noChangeArrowheads="1"/>
              </p:cNvSpPr>
              <p:nvPr/>
            </p:nvSpPr>
            <p:spPr bwMode="auto">
              <a:xfrm>
                <a:off x="2903656" y="3051660"/>
                <a:ext cx="323914" cy="366705"/>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2</a:t>
                </a:r>
              </a:p>
            </p:txBody>
          </p:sp>
          <p:sp>
            <p:nvSpPr>
              <p:cNvPr id="33823" name="Text Box 37"/>
              <p:cNvSpPr txBox="1">
                <a:spLocks noChangeArrowheads="1"/>
              </p:cNvSpPr>
              <p:nvPr/>
            </p:nvSpPr>
            <p:spPr bwMode="auto">
              <a:xfrm>
                <a:off x="3125951" y="3710457"/>
                <a:ext cx="322326" cy="366704"/>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3</a:t>
                </a:r>
              </a:p>
            </p:txBody>
          </p:sp>
          <p:sp>
            <p:nvSpPr>
              <p:cNvPr id="33824" name="Text Box 38"/>
              <p:cNvSpPr txBox="1">
                <a:spLocks noChangeArrowheads="1"/>
              </p:cNvSpPr>
              <p:nvPr/>
            </p:nvSpPr>
            <p:spPr bwMode="auto">
              <a:xfrm>
                <a:off x="2640079" y="3654896"/>
                <a:ext cx="323914" cy="366705"/>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4</a:t>
                </a:r>
              </a:p>
            </p:txBody>
          </p:sp>
          <p:sp>
            <p:nvSpPr>
              <p:cNvPr id="33825" name="Text Box 39"/>
              <p:cNvSpPr txBox="1">
                <a:spLocks noChangeArrowheads="1"/>
              </p:cNvSpPr>
              <p:nvPr/>
            </p:nvSpPr>
            <p:spPr bwMode="auto">
              <a:xfrm>
                <a:off x="2070052" y="3704108"/>
                <a:ext cx="323914" cy="366704"/>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5</a:t>
                </a:r>
              </a:p>
            </p:txBody>
          </p:sp>
          <p:sp>
            <p:nvSpPr>
              <p:cNvPr id="33826" name="Text Box 40"/>
              <p:cNvSpPr txBox="1">
                <a:spLocks noChangeArrowheads="1"/>
              </p:cNvSpPr>
              <p:nvPr/>
            </p:nvSpPr>
            <p:spPr bwMode="auto">
              <a:xfrm>
                <a:off x="2039884" y="3080234"/>
                <a:ext cx="319151" cy="369879"/>
              </a:xfrm>
              <a:prstGeom prst="rect">
                <a:avLst/>
              </a:prstGeom>
              <a:noFill/>
              <a:ln w="9525">
                <a:noFill/>
                <a:miter lim="800000"/>
                <a:headEnd/>
                <a:tailEnd/>
              </a:ln>
            </p:spPr>
            <p:txBody>
              <a:bodyPr>
                <a:spAutoFit/>
              </a:bodyPr>
              <a:lstStyle/>
              <a:p>
                <a:r>
                  <a:rPr lang="en-US" altLang="zh-CN">
                    <a:solidFill>
                      <a:srgbClr val="FF0000"/>
                    </a:solidFill>
                    <a:cs typeface="Arial" pitchFamily="34" charset="0"/>
                  </a:rPr>
                  <a:t>6</a:t>
                </a:r>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自学习</a:t>
            </a:r>
          </a:p>
        </p:txBody>
      </p:sp>
      <p:sp>
        <p:nvSpPr>
          <p:cNvPr id="34819"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4820" name="灯片编号占位符 4"/>
          <p:cNvSpPr>
            <a:spLocks noGrp="1"/>
          </p:cNvSpPr>
          <p:nvPr>
            <p:ph type="sldNum" sz="quarter" idx="11"/>
          </p:nvPr>
        </p:nvSpPr>
        <p:spPr>
          <a:noFill/>
        </p:spPr>
        <p:txBody>
          <a:bodyPr/>
          <a:lstStyle/>
          <a:p>
            <a:fld id="{C6015056-DD8D-4E72-81BE-B666CDFCACBB}" type="slidenum">
              <a:rPr lang="en-US" altLang="zh-CN" smtClean="0"/>
              <a:pPr/>
              <a:t>33</a:t>
            </a:fld>
            <a:endParaRPr lang="en-US" altLang="zh-CN" dirty="0"/>
          </a:p>
        </p:txBody>
      </p:sp>
      <p:grpSp>
        <p:nvGrpSpPr>
          <p:cNvPr id="34821" name="Group 36"/>
          <p:cNvGrpSpPr>
            <a:grpSpLocks/>
          </p:cNvGrpSpPr>
          <p:nvPr/>
        </p:nvGrpSpPr>
        <p:grpSpPr bwMode="auto">
          <a:xfrm>
            <a:off x="4456113" y="1773238"/>
            <a:ext cx="3660775" cy="3600450"/>
            <a:chOff x="731524" y="1819788"/>
            <a:chExt cx="3661504" cy="3600334"/>
          </a:xfrm>
        </p:grpSpPr>
        <p:sp>
          <p:nvSpPr>
            <p:cNvPr id="34844" name="Text Box 23"/>
            <p:cNvSpPr txBox="1">
              <a:spLocks noChangeArrowheads="1"/>
            </p:cNvSpPr>
            <p:nvPr/>
          </p:nvSpPr>
          <p:spPr bwMode="auto">
            <a:xfrm>
              <a:off x="2655957" y="1819788"/>
              <a:ext cx="350907" cy="366701"/>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p>
          </p:txBody>
        </p:sp>
        <p:sp>
          <p:nvSpPr>
            <p:cNvPr id="34845" name="Text Box 24"/>
            <p:cNvSpPr txBox="1">
              <a:spLocks noChangeArrowheads="1"/>
            </p:cNvSpPr>
            <p:nvPr/>
          </p:nvSpPr>
          <p:spPr bwMode="auto">
            <a:xfrm>
              <a:off x="2371738" y="5050247"/>
              <a:ext cx="371549" cy="369875"/>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4846" name="Text Box 25"/>
            <p:cNvSpPr txBox="1">
              <a:spLocks noChangeArrowheads="1"/>
            </p:cNvSpPr>
            <p:nvPr/>
          </p:nvSpPr>
          <p:spPr bwMode="auto">
            <a:xfrm>
              <a:off x="3988134" y="2419844"/>
              <a:ext cx="338205"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B</a:t>
              </a:r>
            </a:p>
          </p:txBody>
        </p:sp>
        <p:sp>
          <p:nvSpPr>
            <p:cNvPr id="34847" name="Text Box 26"/>
            <p:cNvSpPr txBox="1">
              <a:spLocks noChangeArrowheads="1"/>
            </p:cNvSpPr>
            <p:nvPr/>
          </p:nvSpPr>
          <p:spPr bwMode="auto">
            <a:xfrm>
              <a:off x="995101" y="4188262"/>
              <a:ext cx="390603"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B</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4848" name="Text Box 27"/>
            <p:cNvSpPr txBox="1">
              <a:spLocks noChangeArrowheads="1"/>
            </p:cNvSpPr>
            <p:nvPr/>
          </p:nvSpPr>
          <p:spPr bwMode="auto">
            <a:xfrm>
              <a:off x="3740435" y="4188262"/>
              <a:ext cx="350908"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C</a:t>
              </a:r>
            </a:p>
          </p:txBody>
        </p:sp>
        <p:sp>
          <p:nvSpPr>
            <p:cNvPr id="34849" name="Text Box 28"/>
            <p:cNvSpPr txBox="1">
              <a:spLocks noChangeArrowheads="1"/>
            </p:cNvSpPr>
            <p:nvPr/>
          </p:nvSpPr>
          <p:spPr bwMode="auto">
            <a:xfrm>
              <a:off x="1123714" y="2465880"/>
              <a:ext cx="403305"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C</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4850" name="Line 17"/>
            <p:cNvSpPr>
              <a:spLocks noChangeShapeType="1"/>
            </p:cNvSpPr>
            <p:nvPr/>
          </p:nvSpPr>
          <p:spPr bwMode="auto">
            <a:xfrm>
              <a:off x="1687389" y="3165945"/>
              <a:ext cx="720869" cy="298440"/>
            </a:xfrm>
            <a:prstGeom prst="line">
              <a:avLst/>
            </a:prstGeom>
            <a:noFill/>
            <a:ln w="9525">
              <a:solidFill>
                <a:schemeClr val="tx1"/>
              </a:solidFill>
              <a:round/>
              <a:headEnd/>
              <a:tailEnd/>
            </a:ln>
          </p:spPr>
          <p:txBody>
            <a:bodyPr wrap="none"/>
            <a:lstStyle/>
            <a:p>
              <a:endParaRPr lang="zh-CN" altLang="en-US"/>
            </a:p>
          </p:txBody>
        </p:sp>
        <p:sp>
          <p:nvSpPr>
            <p:cNvPr id="34851" name="Line 18"/>
            <p:cNvSpPr>
              <a:spLocks noChangeShapeType="1"/>
            </p:cNvSpPr>
            <p:nvPr/>
          </p:nvSpPr>
          <p:spPr bwMode="auto">
            <a:xfrm>
              <a:off x="2673423" y="2872267"/>
              <a:ext cx="0" cy="504809"/>
            </a:xfrm>
            <a:prstGeom prst="line">
              <a:avLst/>
            </a:prstGeom>
            <a:noFill/>
            <a:ln w="9525">
              <a:solidFill>
                <a:schemeClr val="tx1"/>
              </a:solidFill>
              <a:round/>
              <a:headEnd/>
              <a:tailEnd/>
            </a:ln>
          </p:spPr>
          <p:txBody>
            <a:bodyPr wrap="none"/>
            <a:lstStyle/>
            <a:p>
              <a:endParaRPr lang="zh-CN" altLang="en-US"/>
            </a:p>
          </p:txBody>
        </p:sp>
        <p:sp>
          <p:nvSpPr>
            <p:cNvPr id="34852" name="Line 19"/>
            <p:cNvSpPr>
              <a:spLocks noChangeShapeType="1"/>
            </p:cNvSpPr>
            <p:nvPr/>
          </p:nvSpPr>
          <p:spPr bwMode="auto">
            <a:xfrm flipH="1">
              <a:off x="2863961" y="2996088"/>
              <a:ext cx="892353" cy="484171"/>
            </a:xfrm>
            <a:prstGeom prst="line">
              <a:avLst/>
            </a:prstGeom>
            <a:noFill/>
            <a:ln w="9525">
              <a:solidFill>
                <a:schemeClr val="tx1"/>
              </a:solidFill>
              <a:round/>
              <a:headEnd/>
              <a:tailEnd/>
            </a:ln>
          </p:spPr>
          <p:txBody>
            <a:bodyPr wrap="none"/>
            <a:lstStyle/>
            <a:p>
              <a:endParaRPr lang="zh-CN" altLang="en-US"/>
            </a:p>
          </p:txBody>
        </p:sp>
        <p:sp>
          <p:nvSpPr>
            <p:cNvPr id="34853" name="Line 20"/>
            <p:cNvSpPr>
              <a:spLocks noChangeShapeType="1"/>
            </p:cNvSpPr>
            <p:nvPr/>
          </p:nvSpPr>
          <p:spPr bwMode="auto">
            <a:xfrm flipV="1">
              <a:off x="2673423" y="3605668"/>
              <a:ext cx="12703" cy="709589"/>
            </a:xfrm>
            <a:prstGeom prst="line">
              <a:avLst/>
            </a:prstGeom>
            <a:noFill/>
            <a:ln w="9525">
              <a:solidFill>
                <a:schemeClr val="tx1"/>
              </a:solidFill>
              <a:round/>
              <a:headEnd/>
              <a:tailEnd/>
            </a:ln>
          </p:spPr>
          <p:txBody>
            <a:bodyPr wrap="none"/>
            <a:lstStyle/>
            <a:p>
              <a:endParaRPr lang="zh-CN" altLang="en-US"/>
            </a:p>
          </p:txBody>
        </p:sp>
        <p:grpSp>
          <p:nvGrpSpPr>
            <p:cNvPr id="34854" name="Group 47"/>
            <p:cNvGrpSpPr>
              <a:grpSpLocks/>
            </p:cNvGrpSpPr>
            <p:nvPr/>
          </p:nvGrpSpPr>
          <p:grpSpPr bwMode="auto">
            <a:xfrm>
              <a:off x="747936" y="2733042"/>
              <a:ext cx="914403" cy="690308"/>
              <a:chOff x="1046480" y="3962400"/>
              <a:chExt cx="1026163" cy="761428"/>
            </a:xfrm>
          </p:grpSpPr>
          <p:sp>
            <p:nvSpPr>
              <p:cNvPr id="51" name="Rectangle 48"/>
              <p:cNvSpPr>
                <a:spLocks noChangeArrowheads="1"/>
              </p:cNvSpPr>
              <p:nvPr/>
            </p:nvSpPr>
            <p:spPr bwMode="auto">
              <a:xfrm rot="-5400000">
                <a:off x="1893247" y="4299428"/>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4889" name="Group 49"/>
              <p:cNvGrpSpPr>
                <a:grpSpLocks/>
              </p:cNvGrpSpPr>
              <p:nvPr/>
            </p:nvGrpSpPr>
            <p:grpSpPr bwMode="auto">
              <a:xfrm>
                <a:off x="1046480" y="3962400"/>
                <a:ext cx="936071" cy="761428"/>
                <a:chOff x="-44" y="1473"/>
                <a:chExt cx="981" cy="1105"/>
              </a:xfrm>
            </p:grpSpPr>
            <p:pic>
              <p:nvPicPr>
                <p:cNvPr id="34890" name="Picture 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4891"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4855" name="Group 48"/>
            <p:cNvGrpSpPr>
              <a:grpSpLocks/>
            </p:cNvGrpSpPr>
            <p:nvPr/>
          </p:nvGrpSpPr>
          <p:grpSpPr bwMode="auto">
            <a:xfrm>
              <a:off x="3539588" y="2669737"/>
              <a:ext cx="853440" cy="741680"/>
              <a:chOff x="7179310" y="4033520"/>
              <a:chExt cx="1009650" cy="855028"/>
            </a:xfrm>
          </p:grpSpPr>
          <p:grpSp>
            <p:nvGrpSpPr>
              <p:cNvPr id="34884" name="Group 44"/>
              <p:cNvGrpSpPr>
                <a:grpSpLocks/>
              </p:cNvGrpSpPr>
              <p:nvPr/>
            </p:nvGrpSpPr>
            <p:grpSpPr bwMode="auto">
              <a:xfrm>
                <a:off x="7179310" y="4033520"/>
                <a:ext cx="1009650" cy="855028"/>
                <a:chOff x="-44" y="1473"/>
                <a:chExt cx="981" cy="1105"/>
              </a:xfrm>
            </p:grpSpPr>
            <p:pic>
              <p:nvPicPr>
                <p:cNvPr id="34886"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4887"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8" name="Rectangle 43"/>
              <p:cNvSpPr>
                <a:spLocks noChangeArrowheads="1"/>
              </p:cNvSpPr>
              <p:nvPr/>
            </p:nvSpPr>
            <p:spPr bwMode="auto">
              <a:xfrm rot="-5400000">
                <a:off x="7440190" y="4309321"/>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sp>
          <p:nvSpPr>
            <p:cNvPr id="19"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4857" name="Group 44"/>
            <p:cNvGrpSpPr>
              <a:grpSpLocks/>
            </p:cNvGrpSpPr>
            <p:nvPr/>
          </p:nvGrpSpPr>
          <p:grpSpPr bwMode="auto">
            <a:xfrm>
              <a:off x="2233637" y="2138292"/>
              <a:ext cx="853440" cy="741680"/>
              <a:chOff x="-44" y="1473"/>
              <a:chExt cx="981" cy="1105"/>
            </a:xfrm>
          </p:grpSpPr>
          <p:pic>
            <p:nvPicPr>
              <p:cNvPr id="3488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4883"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4858" name="Group 51"/>
            <p:cNvGrpSpPr>
              <a:grpSpLocks/>
            </p:cNvGrpSpPr>
            <p:nvPr/>
          </p:nvGrpSpPr>
          <p:grpSpPr bwMode="auto">
            <a:xfrm>
              <a:off x="2060917" y="4279843"/>
              <a:ext cx="853440" cy="835329"/>
              <a:chOff x="8077200" y="3320111"/>
              <a:chExt cx="853440" cy="835329"/>
            </a:xfrm>
          </p:grpSpPr>
          <p:sp>
            <p:nvSpPr>
              <p:cNvPr id="41"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4879" name="Group 44"/>
              <p:cNvGrpSpPr>
                <a:grpSpLocks/>
              </p:cNvGrpSpPr>
              <p:nvPr/>
            </p:nvGrpSpPr>
            <p:grpSpPr bwMode="auto">
              <a:xfrm>
                <a:off x="8077200" y="3413760"/>
                <a:ext cx="853440" cy="741680"/>
                <a:chOff x="-44" y="1473"/>
                <a:chExt cx="981" cy="1105"/>
              </a:xfrm>
            </p:grpSpPr>
            <p:pic>
              <p:nvPicPr>
                <p:cNvPr id="34880"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4881"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pic>
          <p:nvPicPr>
            <p:cNvPr id="34859" name="Picture 3"/>
            <p:cNvPicPr>
              <a:picLocks noChangeAspect="1" noChangeArrowheads="1"/>
            </p:cNvPicPr>
            <p:nvPr/>
          </p:nvPicPr>
          <p:blipFill>
            <a:blip r:embed="rId4" cstate="print"/>
            <a:srcRect/>
            <a:stretch>
              <a:fillRect/>
            </a:stretch>
          </p:blipFill>
          <p:spPr bwMode="auto">
            <a:xfrm>
              <a:off x="2374913" y="3316753"/>
              <a:ext cx="603370" cy="341301"/>
            </a:xfrm>
            <a:prstGeom prst="rect">
              <a:avLst/>
            </a:prstGeom>
            <a:noFill/>
            <a:ln w="9525">
              <a:noFill/>
              <a:miter lim="800000"/>
              <a:headEnd/>
              <a:tailEnd/>
            </a:ln>
          </p:spPr>
        </p:pic>
        <p:grpSp>
          <p:nvGrpSpPr>
            <p:cNvPr id="34860" name="Group 53"/>
            <p:cNvGrpSpPr>
              <a:grpSpLocks/>
            </p:cNvGrpSpPr>
            <p:nvPr/>
          </p:nvGrpSpPr>
          <p:grpSpPr bwMode="auto">
            <a:xfrm>
              <a:off x="731524" y="3616962"/>
              <a:ext cx="914403" cy="690308"/>
              <a:chOff x="1046480" y="3962400"/>
              <a:chExt cx="1026163" cy="761428"/>
            </a:xfrm>
          </p:grpSpPr>
          <p:sp>
            <p:nvSpPr>
              <p:cNvPr id="37" name="Rectangle 48"/>
              <p:cNvSpPr>
                <a:spLocks noChangeArrowheads="1"/>
              </p:cNvSpPr>
              <p:nvPr/>
            </p:nvSpPr>
            <p:spPr bwMode="auto">
              <a:xfrm rot="-5400000">
                <a:off x="1893847" y="4299746"/>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4875" name="Group 49"/>
              <p:cNvGrpSpPr>
                <a:grpSpLocks/>
              </p:cNvGrpSpPr>
              <p:nvPr/>
            </p:nvGrpSpPr>
            <p:grpSpPr bwMode="auto">
              <a:xfrm>
                <a:off x="1046480" y="3962400"/>
                <a:ext cx="936071" cy="761428"/>
                <a:chOff x="-44" y="1473"/>
                <a:chExt cx="981" cy="1105"/>
              </a:xfrm>
            </p:grpSpPr>
            <p:pic>
              <p:nvPicPr>
                <p:cNvPr id="34876" name="Picture 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4877"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4861" name="Group 54"/>
            <p:cNvGrpSpPr>
              <a:grpSpLocks/>
            </p:cNvGrpSpPr>
            <p:nvPr/>
          </p:nvGrpSpPr>
          <p:grpSpPr bwMode="auto">
            <a:xfrm>
              <a:off x="3410634" y="3567725"/>
              <a:ext cx="853440" cy="741680"/>
              <a:chOff x="7179310" y="4033520"/>
              <a:chExt cx="1009650" cy="855028"/>
            </a:xfrm>
          </p:grpSpPr>
          <p:grpSp>
            <p:nvGrpSpPr>
              <p:cNvPr id="34870" name="Group 44"/>
              <p:cNvGrpSpPr>
                <a:grpSpLocks/>
              </p:cNvGrpSpPr>
              <p:nvPr/>
            </p:nvGrpSpPr>
            <p:grpSpPr bwMode="auto">
              <a:xfrm>
                <a:off x="7179310" y="4033520"/>
                <a:ext cx="1009650" cy="855028"/>
                <a:chOff x="-44" y="1473"/>
                <a:chExt cx="981" cy="1105"/>
              </a:xfrm>
            </p:grpSpPr>
            <p:pic>
              <p:nvPicPr>
                <p:cNvPr id="3487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4873"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4" name="Rectangle 43"/>
              <p:cNvSpPr>
                <a:spLocks noChangeArrowheads="1"/>
              </p:cNvSpPr>
              <p:nvPr/>
            </p:nvSpPr>
            <p:spPr bwMode="auto">
              <a:xfrm rot="-54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sp>
          <p:nvSpPr>
            <p:cNvPr id="34862" name="Line 17"/>
            <p:cNvSpPr>
              <a:spLocks noChangeShapeType="1"/>
            </p:cNvSpPr>
            <p:nvPr/>
          </p:nvSpPr>
          <p:spPr bwMode="auto">
            <a:xfrm flipV="1">
              <a:off x="1660396" y="3600906"/>
              <a:ext cx="744686" cy="450835"/>
            </a:xfrm>
            <a:prstGeom prst="line">
              <a:avLst/>
            </a:prstGeom>
            <a:noFill/>
            <a:ln w="9525">
              <a:solidFill>
                <a:schemeClr val="tx1"/>
              </a:solidFill>
              <a:round/>
              <a:headEnd/>
              <a:tailEnd/>
            </a:ln>
          </p:spPr>
          <p:txBody>
            <a:bodyPr wrap="none"/>
            <a:lstStyle/>
            <a:p>
              <a:endParaRPr lang="zh-CN" altLang="en-US"/>
            </a:p>
          </p:txBody>
        </p:sp>
        <p:sp>
          <p:nvSpPr>
            <p:cNvPr id="34863"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p:spPr>
          <p:txBody>
            <a:bodyPr wrap="none"/>
            <a:lstStyle/>
            <a:p>
              <a:endParaRPr lang="zh-CN" altLang="en-US"/>
            </a:p>
          </p:txBody>
        </p:sp>
        <p:sp>
          <p:nvSpPr>
            <p:cNvPr id="34864" name="Text Box 35"/>
            <p:cNvSpPr txBox="1">
              <a:spLocks noChangeArrowheads="1"/>
            </p:cNvSpPr>
            <p:nvPr/>
          </p:nvSpPr>
          <p:spPr bwMode="auto">
            <a:xfrm>
              <a:off x="2401907" y="3026249"/>
              <a:ext cx="312799" cy="369876"/>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1</a:t>
              </a:r>
            </a:p>
          </p:txBody>
        </p:sp>
        <p:sp>
          <p:nvSpPr>
            <p:cNvPr id="34865" name="Text Box 36"/>
            <p:cNvSpPr txBox="1">
              <a:spLocks noChangeArrowheads="1"/>
            </p:cNvSpPr>
            <p:nvPr/>
          </p:nvSpPr>
          <p:spPr bwMode="auto">
            <a:xfrm>
              <a:off x="2903656" y="3051648"/>
              <a:ext cx="323914" cy="366701"/>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2</a:t>
              </a:r>
            </a:p>
          </p:txBody>
        </p:sp>
        <p:sp>
          <p:nvSpPr>
            <p:cNvPr id="34866" name="Text Box 37"/>
            <p:cNvSpPr txBox="1">
              <a:spLocks noChangeArrowheads="1"/>
            </p:cNvSpPr>
            <p:nvPr/>
          </p:nvSpPr>
          <p:spPr bwMode="auto">
            <a:xfrm>
              <a:off x="3125951" y="3710440"/>
              <a:ext cx="322326" cy="366700"/>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3</a:t>
              </a:r>
            </a:p>
          </p:txBody>
        </p:sp>
        <p:sp>
          <p:nvSpPr>
            <p:cNvPr id="34867" name="Text Box 38"/>
            <p:cNvSpPr txBox="1">
              <a:spLocks noChangeArrowheads="1"/>
            </p:cNvSpPr>
            <p:nvPr/>
          </p:nvSpPr>
          <p:spPr bwMode="auto">
            <a:xfrm>
              <a:off x="2640079" y="3654879"/>
              <a:ext cx="323914" cy="366701"/>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4</a:t>
              </a:r>
            </a:p>
          </p:txBody>
        </p:sp>
        <p:sp>
          <p:nvSpPr>
            <p:cNvPr id="34868" name="Text Box 39"/>
            <p:cNvSpPr txBox="1">
              <a:spLocks noChangeArrowheads="1"/>
            </p:cNvSpPr>
            <p:nvPr/>
          </p:nvSpPr>
          <p:spPr bwMode="auto">
            <a:xfrm>
              <a:off x="2070052" y="3704090"/>
              <a:ext cx="323914" cy="366700"/>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5</a:t>
              </a:r>
            </a:p>
          </p:txBody>
        </p:sp>
        <p:sp>
          <p:nvSpPr>
            <p:cNvPr id="34869" name="Text Box 40"/>
            <p:cNvSpPr txBox="1">
              <a:spLocks noChangeArrowheads="1"/>
            </p:cNvSpPr>
            <p:nvPr/>
          </p:nvSpPr>
          <p:spPr bwMode="auto">
            <a:xfrm>
              <a:off x="2039884" y="3080222"/>
              <a:ext cx="319151" cy="369876"/>
            </a:xfrm>
            <a:prstGeom prst="rect">
              <a:avLst/>
            </a:prstGeom>
            <a:noFill/>
            <a:ln w="9525">
              <a:noFill/>
              <a:miter lim="800000"/>
              <a:headEnd/>
              <a:tailEnd/>
            </a:ln>
          </p:spPr>
          <p:txBody>
            <a:bodyPr>
              <a:spAutoFit/>
            </a:bodyPr>
            <a:lstStyle/>
            <a:p>
              <a:r>
                <a:rPr lang="en-US" altLang="zh-CN">
                  <a:solidFill>
                    <a:srgbClr val="FF0000"/>
                  </a:solidFill>
                  <a:cs typeface="Arial" pitchFamily="34" charset="0"/>
                </a:rPr>
                <a:t>6</a:t>
              </a:r>
            </a:p>
          </p:txBody>
        </p:sp>
      </p:grpSp>
      <p:sp>
        <p:nvSpPr>
          <p:cNvPr id="55" name="Rectangle 3"/>
          <p:cNvSpPr txBox="1">
            <a:spLocks noChangeArrowheads="1"/>
          </p:cNvSpPr>
          <p:nvPr/>
        </p:nvSpPr>
        <p:spPr bwMode="auto">
          <a:xfrm>
            <a:off x="395536" y="1124744"/>
            <a:ext cx="4247902" cy="4329906"/>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kern="0" dirty="0">
                <a:latin typeface="+mn-lt"/>
                <a:ea typeface="微软雅黑 Light" panose="020B0502040204020203" pitchFamily="34" charset="-122"/>
              </a:rPr>
              <a:t>交换机</a:t>
            </a:r>
            <a:r>
              <a:rPr lang="zh-CN" altLang="en-US" sz="2400" kern="0" dirty="0" smtClean="0">
                <a:solidFill>
                  <a:srgbClr val="C00000"/>
                </a:solidFill>
                <a:latin typeface="+mn-lt"/>
                <a:ea typeface="微软雅黑 Light" panose="020B0502040204020203" pitchFamily="34" charset="-122"/>
              </a:rPr>
              <a:t>学习</a:t>
            </a:r>
            <a:r>
              <a:rPr lang="zh-CN" altLang="en-US" sz="2400" kern="0" dirty="0">
                <a:solidFill>
                  <a:srgbClr val="C00000"/>
                </a:solidFill>
                <a:latin typeface="+mn-lt"/>
                <a:ea typeface="微软雅黑 Light" panose="020B0502040204020203" pitchFamily="34" charset="-122"/>
              </a:rPr>
              <a:t>哪台</a:t>
            </a:r>
            <a:r>
              <a:rPr lang="zh-CN" altLang="en-US" sz="2400" kern="0" dirty="0" smtClean="0">
                <a:solidFill>
                  <a:srgbClr val="C00000"/>
                </a:solidFill>
                <a:latin typeface="+mn-lt"/>
                <a:ea typeface="微软雅黑 Light" panose="020B0502040204020203" pitchFamily="34" charset="-122"/>
              </a:rPr>
              <a:t>主机可通过哪个端口到达</a:t>
            </a:r>
            <a:endParaRPr lang="en-US" altLang="zh-CN" sz="2400" kern="0" dirty="0">
              <a:solidFill>
                <a:srgbClr val="C00000"/>
              </a:solidFill>
              <a:latin typeface="+mn-lt"/>
              <a:ea typeface="微软雅黑 Light" panose="020B0502040204020203" pitchFamily="34" charset="-122"/>
            </a:endParaRPr>
          </a:p>
          <a:p>
            <a:pPr marL="692150" lvl="1" indent="-347663" eaLnBrk="0" hangingPunct="0">
              <a:spcBef>
                <a:spcPct val="20000"/>
              </a:spcBef>
              <a:buClr>
                <a:schemeClr val="accent2"/>
              </a:buClr>
              <a:buSzPct val="70000"/>
              <a:buFont typeface="Wingdings" pitchFamily="2" charset="2"/>
              <a:buChar char="l"/>
              <a:defRPr/>
            </a:pPr>
            <a:r>
              <a:rPr lang="zh-CN" altLang="en-US" sz="2000" kern="0" dirty="0">
                <a:latin typeface="+mn-lt"/>
                <a:ea typeface="微软雅黑 Light" panose="020B0502040204020203" pitchFamily="34" charset="-122"/>
              </a:rPr>
              <a:t>收到帧时，交换机</a:t>
            </a:r>
            <a:r>
              <a:rPr lang="zh-CN" altLang="en-US" sz="2000" kern="0" dirty="0" smtClean="0">
                <a:latin typeface="+mn-lt"/>
                <a:ea typeface="微软雅黑 Light" panose="020B0502040204020203" pitchFamily="34" charset="-122"/>
              </a:rPr>
              <a:t>学习该帧源主机</a:t>
            </a:r>
            <a:r>
              <a:rPr lang="zh-CN" altLang="en-US" sz="2000" kern="0" dirty="0">
                <a:latin typeface="+mn-lt"/>
                <a:ea typeface="微软雅黑 Light" panose="020B0502040204020203" pitchFamily="34" charset="-122"/>
              </a:rPr>
              <a:t>位置 </a:t>
            </a:r>
            <a:r>
              <a:rPr lang="en-US" altLang="zh-CN" sz="2000" kern="0" dirty="0">
                <a:latin typeface="+mn-lt"/>
                <a:ea typeface="微软雅黑 Light" panose="020B0502040204020203" pitchFamily="34" charset="-122"/>
              </a:rPr>
              <a:t>—— </a:t>
            </a:r>
            <a:r>
              <a:rPr lang="zh-CN" altLang="en-US" sz="2000" kern="0" dirty="0">
                <a:latin typeface="+mn-lt"/>
                <a:ea typeface="微软雅黑 Light" panose="020B0502040204020203" pitchFamily="34" charset="-122"/>
              </a:rPr>
              <a:t>输入端口</a:t>
            </a:r>
            <a:endParaRPr lang="en-US" altLang="ja-JP" sz="2000" kern="0" dirty="0">
              <a:latin typeface="+mn-lt"/>
              <a:ea typeface="微软雅黑 Light" panose="020B0502040204020203" pitchFamily="34" charset="-122"/>
            </a:endParaRPr>
          </a:p>
          <a:p>
            <a:pPr marL="692150" lvl="1" indent="-347663" eaLnBrk="0" hangingPunct="0">
              <a:spcBef>
                <a:spcPct val="20000"/>
              </a:spcBef>
              <a:buClr>
                <a:schemeClr val="accent2"/>
              </a:buClr>
              <a:buSzPct val="70000"/>
              <a:buFont typeface="Wingdings" pitchFamily="2" charset="2"/>
              <a:buChar char="l"/>
              <a:defRPr/>
            </a:pPr>
            <a:r>
              <a:rPr lang="zh-CN" altLang="en-US" sz="2000" kern="0" dirty="0" smtClean="0">
                <a:latin typeface="+mn-lt"/>
                <a:ea typeface="微软雅黑 Light" panose="020B0502040204020203" pitchFamily="34" charset="-122"/>
              </a:rPr>
              <a:t>将</a:t>
            </a:r>
            <a:r>
              <a:rPr lang="zh-CN" altLang="en-US" sz="2000" kern="0" dirty="0">
                <a:latin typeface="+mn-lt"/>
                <a:ea typeface="微软雅黑 Light" panose="020B0502040204020203" pitchFamily="34" charset="-122"/>
              </a:rPr>
              <a:t>源</a:t>
            </a:r>
            <a:r>
              <a:rPr lang="zh-CN" altLang="en-US" sz="2000" kern="0" dirty="0" smtClean="0">
                <a:latin typeface="+mn-lt"/>
                <a:ea typeface="微软雅黑 Light" panose="020B0502040204020203" pitchFamily="34" charset="-122"/>
              </a:rPr>
              <a:t>主机</a:t>
            </a:r>
            <a:r>
              <a:rPr lang="zh-CN" altLang="en-US" sz="2000" kern="0" dirty="0">
                <a:latin typeface="+mn-lt"/>
                <a:ea typeface="微软雅黑 Light" panose="020B0502040204020203" pitchFamily="34" charset="-122"/>
              </a:rPr>
              <a:t>地址、输入</a:t>
            </a:r>
            <a:r>
              <a:rPr lang="zh-CN" altLang="en-US" sz="2000" kern="0" dirty="0" smtClean="0">
                <a:latin typeface="+mn-lt"/>
                <a:ea typeface="微软雅黑 Light" panose="020B0502040204020203" pitchFamily="34" charset="-122"/>
              </a:rPr>
              <a:t>端口记录到</a:t>
            </a:r>
            <a:r>
              <a:rPr lang="zh-CN" altLang="en-US" sz="2000" kern="0" dirty="0">
                <a:latin typeface="+mn-lt"/>
                <a:ea typeface="微软雅黑 Light" panose="020B0502040204020203" pitchFamily="34" charset="-122"/>
              </a:rPr>
              <a:t>交换表条目中</a:t>
            </a:r>
            <a:endParaRPr lang="en-US" altLang="zh-CN" sz="2000" kern="0" dirty="0">
              <a:latin typeface="+mn-lt"/>
              <a:ea typeface="微软雅黑 Light" panose="020B0502040204020203" pitchFamily="34" charset="-122"/>
            </a:endParaRPr>
          </a:p>
        </p:txBody>
      </p:sp>
      <p:grpSp>
        <p:nvGrpSpPr>
          <p:cNvPr id="14" name="Group 36"/>
          <p:cNvGrpSpPr>
            <a:grpSpLocks/>
          </p:cNvGrpSpPr>
          <p:nvPr/>
        </p:nvGrpSpPr>
        <p:grpSpPr bwMode="auto">
          <a:xfrm>
            <a:off x="6778625" y="1781175"/>
            <a:ext cx="1428750" cy="369888"/>
            <a:chOff x="1750" y="3514"/>
            <a:chExt cx="900" cy="233"/>
          </a:xfrm>
        </p:grpSpPr>
        <p:sp>
          <p:nvSpPr>
            <p:cNvPr id="34840" name="Rectangle 32"/>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4841" name="Text Box 33"/>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4842" name="Line 34"/>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4843" name="Line 35"/>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grpSp>
        <p:nvGrpSpPr>
          <p:cNvPr id="15" name="Group 41"/>
          <p:cNvGrpSpPr>
            <a:grpSpLocks/>
          </p:cNvGrpSpPr>
          <p:nvPr/>
        </p:nvGrpSpPr>
        <p:grpSpPr bwMode="auto">
          <a:xfrm>
            <a:off x="6994525" y="1082675"/>
            <a:ext cx="1450975" cy="714375"/>
            <a:chOff x="4406" y="331"/>
            <a:chExt cx="914" cy="450"/>
          </a:xfrm>
        </p:grpSpPr>
        <p:sp>
          <p:nvSpPr>
            <p:cNvPr id="34836" name="Line 37"/>
            <p:cNvSpPr>
              <a:spLocks noChangeShapeType="1"/>
            </p:cNvSpPr>
            <p:nvPr/>
          </p:nvSpPr>
          <p:spPr bwMode="auto">
            <a:xfrm flipV="1">
              <a:off x="4406" y="439"/>
              <a:ext cx="252" cy="339"/>
            </a:xfrm>
            <a:prstGeom prst="line">
              <a:avLst/>
            </a:prstGeom>
            <a:noFill/>
            <a:ln w="9525">
              <a:solidFill>
                <a:schemeClr val="tx1"/>
              </a:solidFill>
              <a:round/>
              <a:headEnd type="triangle" w="med" len="med"/>
              <a:tailEnd/>
            </a:ln>
          </p:spPr>
          <p:txBody>
            <a:bodyPr wrap="none"/>
            <a:lstStyle/>
            <a:p>
              <a:endParaRPr lang="zh-CN" altLang="en-US"/>
            </a:p>
          </p:txBody>
        </p:sp>
        <p:sp>
          <p:nvSpPr>
            <p:cNvPr id="34837" name="Line 38"/>
            <p:cNvSpPr>
              <a:spLocks noChangeShapeType="1"/>
            </p:cNvSpPr>
            <p:nvPr/>
          </p:nvSpPr>
          <p:spPr bwMode="auto">
            <a:xfrm flipV="1">
              <a:off x="4524" y="594"/>
              <a:ext cx="137" cy="187"/>
            </a:xfrm>
            <a:prstGeom prst="line">
              <a:avLst/>
            </a:prstGeom>
            <a:noFill/>
            <a:ln w="9525">
              <a:solidFill>
                <a:schemeClr val="tx1"/>
              </a:solidFill>
              <a:round/>
              <a:headEnd type="triangle" w="med" len="med"/>
              <a:tailEnd/>
            </a:ln>
          </p:spPr>
          <p:txBody>
            <a:bodyPr wrap="none"/>
            <a:lstStyle/>
            <a:p>
              <a:endParaRPr lang="zh-CN" altLang="en-US"/>
            </a:p>
          </p:txBody>
        </p:sp>
        <p:sp>
          <p:nvSpPr>
            <p:cNvPr id="34838" name="Text Box 39"/>
            <p:cNvSpPr txBox="1">
              <a:spLocks noChangeArrowheads="1"/>
            </p:cNvSpPr>
            <p:nvPr/>
          </p:nvSpPr>
          <p:spPr bwMode="auto">
            <a:xfrm>
              <a:off x="4643" y="331"/>
              <a:ext cx="677" cy="213"/>
            </a:xfrm>
            <a:prstGeom prst="rect">
              <a:avLst/>
            </a:prstGeom>
            <a:noFill/>
            <a:ln w="9525">
              <a:noFill/>
              <a:miter lim="800000"/>
              <a:headEnd/>
              <a:tailEnd/>
            </a:ln>
          </p:spPr>
          <p:txBody>
            <a:bodyPr wrap="none">
              <a:spAutoFit/>
            </a:bodyPr>
            <a:lstStyle/>
            <a:p>
              <a:r>
                <a:rPr lang="en-US" altLang="zh-CN" sz="1600">
                  <a:solidFill>
                    <a:srgbClr val="000000"/>
                  </a:solidFill>
                  <a:ea typeface="MS PGothic" pitchFamily="34" charset="-128"/>
                  <a:cs typeface="Arial" pitchFamily="34" charset="0"/>
                </a:rPr>
                <a:t>Source: A</a:t>
              </a:r>
            </a:p>
          </p:txBody>
        </p:sp>
        <p:sp>
          <p:nvSpPr>
            <p:cNvPr id="34839" name="Text Box 40"/>
            <p:cNvSpPr txBox="1">
              <a:spLocks noChangeArrowheads="1"/>
            </p:cNvSpPr>
            <p:nvPr/>
          </p:nvSpPr>
          <p:spPr bwMode="auto">
            <a:xfrm>
              <a:off x="4660" y="492"/>
              <a:ext cx="552" cy="213"/>
            </a:xfrm>
            <a:prstGeom prst="rect">
              <a:avLst/>
            </a:prstGeom>
            <a:noFill/>
            <a:ln w="9525">
              <a:noFill/>
              <a:miter lim="800000"/>
              <a:headEnd/>
              <a:tailEnd/>
            </a:ln>
          </p:spPr>
          <p:txBody>
            <a:bodyPr wrap="none">
              <a:spAutoFit/>
            </a:bodyPr>
            <a:lstStyle/>
            <a:p>
              <a:r>
                <a:rPr lang="en-US" altLang="zh-CN" sz="1600">
                  <a:solidFill>
                    <a:srgbClr val="000000"/>
                  </a:solidFill>
                  <a:cs typeface="Arial" pitchFamily="34" charset="0"/>
                </a:rPr>
                <a:t>Dest: A</a:t>
              </a:r>
              <a:r>
                <a:rPr lang="ja-JP" altLang="en-US" sz="1600">
                  <a:solidFill>
                    <a:srgbClr val="000000"/>
                  </a:solidFill>
                  <a:cs typeface="Arial" pitchFamily="34" charset="0"/>
                </a:rPr>
                <a:t>’</a:t>
              </a:r>
              <a:endParaRPr lang="en-US" altLang="zh-CN" sz="1600">
                <a:solidFill>
                  <a:srgbClr val="000000"/>
                </a:solidFill>
                <a:cs typeface="Arial" pitchFamily="34" charset="0"/>
              </a:endParaRPr>
            </a:p>
          </p:txBody>
        </p:sp>
      </p:grpSp>
      <p:grpSp>
        <p:nvGrpSpPr>
          <p:cNvPr id="16" name="Group 47"/>
          <p:cNvGrpSpPr>
            <a:grpSpLocks/>
          </p:cNvGrpSpPr>
          <p:nvPr/>
        </p:nvGrpSpPr>
        <p:grpSpPr bwMode="auto">
          <a:xfrm>
            <a:off x="2771775" y="4937125"/>
            <a:ext cx="3017838" cy="1444625"/>
            <a:chOff x="3441" y="3154"/>
            <a:chExt cx="1901" cy="910"/>
          </a:xfrm>
        </p:grpSpPr>
        <p:sp>
          <p:nvSpPr>
            <p:cNvPr id="34831"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4832" name="Text Box 42"/>
            <p:cNvSpPr txBox="1">
              <a:spLocks noChangeArrowheads="1"/>
            </p:cNvSpPr>
            <p:nvPr/>
          </p:nvSpPr>
          <p:spPr bwMode="auto">
            <a:xfrm>
              <a:off x="3441" y="3175"/>
              <a:ext cx="1867" cy="23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MAC addr   interface    TTL</a:t>
              </a:r>
            </a:p>
          </p:txBody>
        </p:sp>
        <p:sp>
          <p:nvSpPr>
            <p:cNvPr id="34833" name="Line 44"/>
            <p:cNvSpPr>
              <a:spLocks noChangeShapeType="1"/>
            </p:cNvSpPr>
            <p:nvPr/>
          </p:nvSpPr>
          <p:spPr bwMode="auto">
            <a:xfrm>
              <a:off x="4226" y="3154"/>
              <a:ext cx="0" cy="907"/>
            </a:xfrm>
            <a:prstGeom prst="line">
              <a:avLst/>
            </a:prstGeom>
            <a:noFill/>
            <a:ln w="9525">
              <a:solidFill>
                <a:schemeClr val="tx1"/>
              </a:solidFill>
              <a:round/>
              <a:headEnd/>
              <a:tailEnd/>
            </a:ln>
          </p:spPr>
          <p:txBody>
            <a:bodyPr wrap="none"/>
            <a:lstStyle/>
            <a:p>
              <a:endParaRPr lang="zh-CN" altLang="en-US"/>
            </a:p>
          </p:txBody>
        </p:sp>
        <p:sp>
          <p:nvSpPr>
            <p:cNvPr id="34834" name="Line 45"/>
            <p:cNvSpPr>
              <a:spLocks noChangeShapeType="1"/>
            </p:cNvSpPr>
            <p:nvPr/>
          </p:nvSpPr>
          <p:spPr bwMode="auto">
            <a:xfrm>
              <a:off x="4963" y="3157"/>
              <a:ext cx="0" cy="907"/>
            </a:xfrm>
            <a:prstGeom prst="line">
              <a:avLst/>
            </a:prstGeom>
            <a:noFill/>
            <a:ln w="9525">
              <a:solidFill>
                <a:schemeClr val="tx1"/>
              </a:solidFill>
              <a:round/>
              <a:headEnd/>
              <a:tailEnd/>
            </a:ln>
          </p:spPr>
          <p:txBody>
            <a:bodyPr wrap="none"/>
            <a:lstStyle/>
            <a:p>
              <a:endParaRPr lang="zh-CN" altLang="en-US"/>
            </a:p>
          </p:txBody>
        </p:sp>
        <p:sp>
          <p:nvSpPr>
            <p:cNvPr id="34835" name="Line 46"/>
            <p:cNvSpPr>
              <a:spLocks noChangeShapeType="1"/>
            </p:cNvSpPr>
            <p:nvPr/>
          </p:nvSpPr>
          <p:spPr bwMode="auto">
            <a:xfrm>
              <a:off x="3452" y="3397"/>
              <a:ext cx="1886" cy="0"/>
            </a:xfrm>
            <a:prstGeom prst="line">
              <a:avLst/>
            </a:prstGeom>
            <a:noFill/>
            <a:ln w="9525">
              <a:solidFill>
                <a:schemeClr val="tx1"/>
              </a:solidFill>
              <a:round/>
              <a:headEnd/>
              <a:tailEnd/>
            </a:ln>
          </p:spPr>
          <p:txBody>
            <a:bodyPr wrap="none"/>
            <a:lstStyle/>
            <a:p>
              <a:endParaRPr lang="zh-CN" altLang="en-US"/>
            </a:p>
          </p:txBody>
        </p:sp>
      </p:grpSp>
      <p:sp>
        <p:nvSpPr>
          <p:cNvPr id="72" name="Text Box 48"/>
          <p:cNvSpPr txBox="1">
            <a:spLocks noChangeArrowheads="1"/>
          </p:cNvSpPr>
          <p:nvPr/>
        </p:nvSpPr>
        <p:spPr bwMode="auto">
          <a:xfrm>
            <a:off x="6130223" y="5326063"/>
            <a:ext cx="1261884" cy="646331"/>
          </a:xfrm>
          <a:prstGeom prst="rect">
            <a:avLst/>
          </a:prstGeom>
          <a:noFill/>
          <a:ln w="9525">
            <a:noFill/>
            <a:miter lim="800000"/>
            <a:headEnd/>
            <a:tailEnd/>
          </a:ln>
        </p:spPr>
        <p:txBody>
          <a:bodyPr wrap="none">
            <a:spAutoFit/>
          </a:bodyPr>
          <a:lstStyle/>
          <a:p>
            <a:pPr algn="ctr"/>
            <a:r>
              <a:rPr lang="zh-CN" altLang="en-US" dirty="0">
                <a:solidFill>
                  <a:srgbClr val="000000"/>
                </a:solidFill>
                <a:latin typeface="+mn-lt"/>
                <a:ea typeface="微软雅黑" panose="020B0503020204020204" pitchFamily="34" charset="-122"/>
                <a:cs typeface="Arial" pitchFamily="34" charset="0"/>
              </a:rPr>
              <a:t>交换表</a:t>
            </a:r>
            <a:endParaRPr lang="en-US" altLang="zh-CN" dirty="0">
              <a:solidFill>
                <a:srgbClr val="000000"/>
              </a:solidFill>
              <a:latin typeface="+mn-lt"/>
              <a:ea typeface="微软雅黑" panose="020B0503020204020204" pitchFamily="34" charset="-122"/>
              <a:cs typeface="Arial" pitchFamily="34" charset="0"/>
            </a:endParaRPr>
          </a:p>
          <a:p>
            <a:pPr algn="ctr"/>
            <a:r>
              <a:rPr lang="en-US" altLang="zh-CN" dirty="0">
                <a:solidFill>
                  <a:srgbClr val="000000"/>
                </a:solidFill>
                <a:latin typeface="+mn-lt"/>
                <a:ea typeface="微软雅黑" panose="020B0503020204020204" pitchFamily="34" charset="-122"/>
                <a:cs typeface="Arial" pitchFamily="34" charset="0"/>
              </a:rPr>
              <a:t>(</a:t>
            </a:r>
            <a:r>
              <a:rPr lang="zh-CN" altLang="en-US" dirty="0">
                <a:solidFill>
                  <a:srgbClr val="000000"/>
                </a:solidFill>
                <a:latin typeface="+mn-lt"/>
                <a:ea typeface="微软雅黑" panose="020B0503020204020204" pitchFamily="34" charset="-122"/>
                <a:cs typeface="Arial" pitchFamily="34" charset="0"/>
              </a:rPr>
              <a:t>初始为空</a:t>
            </a:r>
            <a:r>
              <a:rPr lang="en-US" altLang="zh-CN" dirty="0">
                <a:solidFill>
                  <a:srgbClr val="000000"/>
                </a:solidFill>
                <a:latin typeface="+mn-lt"/>
                <a:ea typeface="微软雅黑" panose="020B0503020204020204" pitchFamily="34" charset="-122"/>
                <a:cs typeface="Arial" pitchFamily="34" charset="0"/>
              </a:rPr>
              <a:t>)</a:t>
            </a:r>
          </a:p>
        </p:txBody>
      </p:sp>
      <p:grpSp>
        <p:nvGrpSpPr>
          <p:cNvPr id="17" name="Group 53"/>
          <p:cNvGrpSpPr>
            <a:grpSpLocks/>
          </p:cNvGrpSpPr>
          <p:nvPr/>
        </p:nvGrpSpPr>
        <p:grpSpPr bwMode="auto">
          <a:xfrm>
            <a:off x="3206750" y="5370513"/>
            <a:ext cx="2471738" cy="376237"/>
            <a:chOff x="2376" y="3383"/>
            <a:chExt cx="1557" cy="237"/>
          </a:xfrm>
        </p:grpSpPr>
        <p:sp>
          <p:nvSpPr>
            <p:cNvPr id="34828" name="Text Box 49"/>
            <p:cNvSpPr txBox="1">
              <a:spLocks noChangeArrowheads="1"/>
            </p:cNvSpPr>
            <p:nvPr/>
          </p:nvSpPr>
          <p:spPr bwMode="auto">
            <a:xfrm>
              <a:off x="2376" y="3388"/>
              <a:ext cx="221" cy="231"/>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p>
          </p:txBody>
        </p:sp>
        <p:sp>
          <p:nvSpPr>
            <p:cNvPr id="34829" name="Text Box 50"/>
            <p:cNvSpPr txBox="1">
              <a:spLocks noChangeArrowheads="1"/>
            </p:cNvSpPr>
            <p:nvPr/>
          </p:nvSpPr>
          <p:spPr bwMode="auto">
            <a:xfrm>
              <a:off x="3133" y="3387"/>
              <a:ext cx="197" cy="233"/>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1</a:t>
              </a:r>
            </a:p>
          </p:txBody>
        </p:sp>
        <p:sp>
          <p:nvSpPr>
            <p:cNvPr id="34830" name="Text Box 51"/>
            <p:cNvSpPr txBox="1">
              <a:spLocks noChangeArrowheads="1"/>
            </p:cNvSpPr>
            <p:nvPr/>
          </p:nvSpPr>
          <p:spPr bwMode="auto">
            <a:xfrm>
              <a:off x="3655" y="3383"/>
              <a:ext cx="278" cy="233"/>
            </a:xfrm>
            <a:prstGeom prst="rect">
              <a:avLst/>
            </a:prstGeom>
            <a:noFill/>
            <a:ln w="9525">
              <a:noFill/>
              <a:miter lim="800000"/>
              <a:headEnd/>
              <a:tailEnd/>
            </a:ln>
          </p:spPr>
          <p:txBody>
            <a:bodyPr wrap="none">
              <a:spAutoFit/>
            </a:bodyPr>
            <a:lstStyle/>
            <a:p>
              <a:r>
                <a:rPr lang="en-US" altLang="zh-CN" i="1">
                  <a:solidFill>
                    <a:srgbClr val="000000"/>
                  </a:solidFill>
                  <a:ea typeface="MS PGothic" pitchFamily="34" charset="-128"/>
                  <a:cs typeface="Arial" pitchFamily="34" charset="0"/>
                </a:rPr>
                <a:t>60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dissolv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14"/>
                                        </p:tgtEl>
                                        <p:attrNameLst>
                                          <p:attrName>ppt_x</p:attrName>
                                          <p:attrName>ppt_y</p:attrName>
                                        </p:attrNameLst>
                                      </p:cBhvr>
                                      <p:rCtr x="-5300" y="12200"/>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5843" name="灯片编号占位符 4"/>
          <p:cNvSpPr>
            <a:spLocks noGrp="1"/>
          </p:cNvSpPr>
          <p:nvPr>
            <p:ph type="sldNum" sz="quarter" idx="11"/>
          </p:nvPr>
        </p:nvSpPr>
        <p:spPr>
          <a:noFill/>
        </p:spPr>
        <p:txBody>
          <a:bodyPr/>
          <a:lstStyle/>
          <a:p>
            <a:fld id="{5E48C750-CC82-401F-853F-0AB7D5B42831}" type="slidenum">
              <a:rPr lang="en-US" altLang="zh-CN" smtClean="0"/>
              <a:pPr/>
              <a:t>34</a:t>
            </a:fld>
            <a:endParaRPr lang="en-US" altLang="zh-CN" dirty="0"/>
          </a:p>
        </p:txBody>
      </p:sp>
      <p:sp>
        <p:nvSpPr>
          <p:cNvPr id="35844" name="Rectangle 2"/>
          <p:cNvSpPr>
            <a:spLocks noGrp="1" noChangeArrowheads="1"/>
          </p:cNvSpPr>
          <p:nvPr>
            <p:ph type="title"/>
          </p:nvPr>
        </p:nvSpPr>
        <p:spPr>
          <a:xfrm>
            <a:off x="395288" y="260350"/>
            <a:ext cx="7632700" cy="720725"/>
          </a:xfrm>
        </p:spPr>
        <p:txBody>
          <a:bodyPr/>
          <a:lstStyle/>
          <a:p>
            <a:pPr eaLnBrk="1" hangingPunct="1"/>
            <a:r>
              <a:rPr lang="zh-CN" altLang="en-US" dirty="0">
                <a:latin typeface="+mn-lt"/>
              </a:rPr>
              <a:t>帧转发</a:t>
            </a:r>
            <a:endParaRPr lang="en-US" altLang="zh-CN" dirty="0">
              <a:latin typeface="+mn-lt"/>
            </a:endParaRPr>
          </a:p>
        </p:txBody>
      </p:sp>
      <p:sp>
        <p:nvSpPr>
          <p:cNvPr id="35845" name="Rectangle 3"/>
          <p:cNvSpPr>
            <a:spLocks noGrp="1" noChangeArrowheads="1"/>
          </p:cNvSpPr>
          <p:nvPr>
            <p:ph type="body" idx="1"/>
          </p:nvPr>
        </p:nvSpPr>
        <p:spPr>
          <a:xfrm>
            <a:off x="395288" y="1120775"/>
            <a:ext cx="8424862" cy="4395788"/>
          </a:xfrm>
        </p:spPr>
        <p:txBody>
          <a:bodyPr/>
          <a:lstStyle/>
          <a:p>
            <a:pPr eaLnBrk="1" hangingPunct="1">
              <a:buFont typeface="Wingdings" pitchFamily="2" charset="2"/>
              <a:buNone/>
            </a:pPr>
            <a:r>
              <a:rPr lang="zh-CN" altLang="en-US" u="sng" dirty="0">
                <a:solidFill>
                  <a:srgbClr val="C00000"/>
                </a:solidFill>
                <a:ea typeface="微软雅黑 Light" panose="020B0502040204020203" pitchFamily="34" charset="-122"/>
              </a:rPr>
              <a:t>收到帧时</a:t>
            </a:r>
            <a:r>
              <a:rPr lang="zh-CN" altLang="en-US" dirty="0">
                <a:solidFill>
                  <a:srgbClr val="C00000"/>
                </a:solidFill>
                <a:ea typeface="微软雅黑 Light" panose="020B0502040204020203" pitchFamily="34" charset="-122"/>
              </a:rPr>
              <a:t>：</a:t>
            </a:r>
            <a:endParaRPr lang="en-US" altLang="zh-CN" dirty="0">
              <a:solidFill>
                <a:srgbClr val="C00000"/>
              </a:solidFill>
              <a:ea typeface="微软雅黑 Light" panose="020B0502040204020203" pitchFamily="34" charset="-122"/>
            </a:endParaRPr>
          </a:p>
          <a:p>
            <a:pPr eaLnBrk="1" hangingPunct="1">
              <a:buFont typeface="Wingdings" pitchFamily="2" charset="2"/>
              <a:buNone/>
            </a:pPr>
            <a:r>
              <a:rPr lang="en-US" altLang="zh-CN" dirty="0">
                <a:ea typeface="微软雅黑 Light" panose="020B0502040204020203" pitchFamily="34" charset="-122"/>
              </a:rPr>
              <a:t>1. </a:t>
            </a:r>
            <a:r>
              <a:rPr lang="zh-CN" altLang="en-US" dirty="0" smtClean="0">
                <a:ea typeface="微软雅黑 Light" panose="020B0502040204020203" pitchFamily="34" charset="-122"/>
              </a:rPr>
              <a:t>记录该帧输入端口与其</a:t>
            </a:r>
            <a:r>
              <a:rPr lang="zh-CN" altLang="en-US" dirty="0">
                <a:ea typeface="微软雅黑 Light" panose="020B0502040204020203" pitchFamily="34" charset="-122"/>
              </a:rPr>
              <a:t>源</a:t>
            </a:r>
            <a:r>
              <a:rPr lang="zh-CN" altLang="en-US" dirty="0" smtClean="0">
                <a:ea typeface="微软雅黑 Light" panose="020B0502040204020203" pitchFamily="34" charset="-122"/>
              </a:rPr>
              <a:t>主机</a:t>
            </a:r>
            <a:r>
              <a:rPr lang="zh-CN" altLang="en-US" dirty="0">
                <a:ea typeface="微软雅黑 Light" panose="020B0502040204020203" pitchFamily="34" charset="-122"/>
              </a:rPr>
              <a:t>的关联</a:t>
            </a:r>
            <a:endParaRPr lang="en-US" altLang="zh-CN" dirty="0">
              <a:ea typeface="微软雅黑 Light" panose="020B0502040204020203" pitchFamily="34" charset="-122"/>
            </a:endParaRPr>
          </a:p>
          <a:p>
            <a:pPr eaLnBrk="1" hangingPunct="1">
              <a:buFont typeface="Wingdings" pitchFamily="2" charset="2"/>
              <a:buNone/>
            </a:pPr>
            <a:r>
              <a:rPr lang="en-US" altLang="zh-CN" dirty="0">
                <a:ea typeface="微软雅黑 Light" panose="020B0502040204020203" pitchFamily="34" charset="-122"/>
              </a:rPr>
              <a:t>2. </a:t>
            </a:r>
            <a:r>
              <a:rPr lang="zh-CN" altLang="en-US" dirty="0">
                <a:ea typeface="微软雅黑 Light" panose="020B0502040204020203" pitchFamily="34" charset="-122"/>
              </a:rPr>
              <a:t>以该帧目的地址为索引，查询交换表</a:t>
            </a:r>
            <a:endParaRPr lang="en-US" altLang="zh-CN" b="1" dirty="0">
              <a:solidFill>
                <a:schemeClr val="accent2"/>
              </a:solidFill>
              <a:ea typeface="微软雅黑 Light" panose="020B0502040204020203" pitchFamily="34" charset="-122"/>
            </a:endParaRPr>
          </a:p>
          <a:p>
            <a:pPr eaLnBrk="1" hangingPunct="1">
              <a:buNone/>
            </a:pPr>
            <a:r>
              <a:rPr lang="en-US" altLang="zh-CN" b="1" dirty="0">
                <a:solidFill>
                  <a:srgbClr val="0000CC"/>
                </a:solidFill>
                <a:ea typeface="微软雅黑 Light" panose="020B0502040204020203" pitchFamily="34" charset="-122"/>
              </a:rPr>
              <a:t>3. if </a:t>
            </a:r>
            <a:r>
              <a:rPr lang="zh-CN" altLang="en-US" dirty="0" smtClean="0">
                <a:ea typeface="微软雅黑 Light" panose="020B0502040204020203" pitchFamily="34" charset="-122"/>
              </a:rPr>
              <a:t>交换</a:t>
            </a:r>
            <a:r>
              <a:rPr lang="zh-CN" altLang="en-US" dirty="0">
                <a:ea typeface="微软雅黑 Light" panose="020B0502040204020203" pitchFamily="34" charset="-122"/>
              </a:rPr>
              <a:t>表</a:t>
            </a:r>
            <a:r>
              <a:rPr lang="zh-CN" altLang="en-US" dirty="0" smtClean="0">
                <a:ea typeface="微软雅黑 Light" panose="020B0502040204020203" pitchFamily="34" charset="-122"/>
              </a:rPr>
              <a:t>中</a:t>
            </a:r>
            <a:r>
              <a:rPr lang="zh-CN" altLang="en-US" dirty="0">
                <a:ea typeface="微软雅黑 Light" panose="020B0502040204020203" pitchFamily="34" charset="-122"/>
              </a:rPr>
              <a:t>存在</a:t>
            </a:r>
            <a:r>
              <a:rPr lang="zh-CN" altLang="en-US" dirty="0" smtClean="0">
                <a:ea typeface="微软雅黑 Light" panose="020B0502040204020203" pitchFamily="34" charset="-122"/>
              </a:rPr>
              <a:t>该</a:t>
            </a:r>
            <a:r>
              <a:rPr lang="zh-CN" altLang="en-US" dirty="0">
                <a:ea typeface="微软雅黑 Light" panose="020B0502040204020203" pitchFamily="34" charset="-122"/>
              </a:rPr>
              <a:t>帧目的地址对应条目</a:t>
            </a:r>
            <a:r>
              <a:rPr lang="en-US" altLang="zh-CN" dirty="0">
                <a:ea typeface="微软雅黑 Light" panose="020B0502040204020203" pitchFamily="34" charset="-122"/>
              </a:rPr>
              <a:t/>
            </a:r>
            <a:br>
              <a:rPr lang="en-US" altLang="zh-CN" dirty="0">
                <a:ea typeface="微软雅黑 Light" panose="020B0502040204020203" pitchFamily="34" charset="-122"/>
              </a:rPr>
            </a:br>
            <a:r>
              <a:rPr lang="en-US" altLang="zh-CN" dirty="0">
                <a:solidFill>
                  <a:srgbClr val="0000CC"/>
                </a:solidFill>
                <a:ea typeface="微软雅黑 Light" panose="020B0502040204020203" pitchFamily="34" charset="-122"/>
              </a:rPr>
              <a:t>  </a:t>
            </a:r>
            <a:r>
              <a:rPr lang="en-US" altLang="zh-CN" b="1" dirty="0">
                <a:solidFill>
                  <a:srgbClr val="0000CC"/>
                </a:solidFill>
                <a:ea typeface="微软雅黑 Light" panose="020B0502040204020203" pitchFamily="34" charset="-122"/>
              </a:rPr>
              <a:t>then {</a:t>
            </a:r>
          </a:p>
          <a:p>
            <a:pPr eaLnBrk="1" hangingPunct="1">
              <a:buFont typeface="Wingdings" pitchFamily="2" charset="2"/>
              <a:buNone/>
            </a:pPr>
            <a:r>
              <a:rPr lang="en-US" altLang="zh-CN" b="1" dirty="0">
                <a:solidFill>
                  <a:schemeClr val="accent2"/>
                </a:solidFill>
                <a:ea typeface="微软雅黑 Light" panose="020B0502040204020203" pitchFamily="34" charset="-122"/>
              </a:rPr>
              <a:t>                </a:t>
            </a:r>
            <a:r>
              <a:rPr lang="en-US" altLang="zh-CN" b="1" dirty="0">
                <a:solidFill>
                  <a:srgbClr val="0000CC"/>
                </a:solidFill>
                <a:ea typeface="微软雅黑 Light" panose="020B0502040204020203" pitchFamily="34" charset="-122"/>
              </a:rPr>
              <a:t>if</a:t>
            </a:r>
            <a:r>
              <a:rPr lang="en-US" altLang="zh-CN" b="1" dirty="0">
                <a:solidFill>
                  <a:schemeClr val="accent2"/>
                </a:solidFill>
                <a:ea typeface="微软雅黑 Light" panose="020B0502040204020203" pitchFamily="34" charset="-122"/>
              </a:rPr>
              <a:t> </a:t>
            </a:r>
            <a:r>
              <a:rPr lang="zh-CN" altLang="en-US" dirty="0">
                <a:ea typeface="微软雅黑 Light" panose="020B0502040204020203" pitchFamily="34" charset="-122"/>
              </a:rPr>
              <a:t>该条目输出端口</a:t>
            </a:r>
            <a:r>
              <a:rPr lang="zh-CN" altLang="en-US" dirty="0" smtClean="0">
                <a:ea typeface="微软雅黑 Light" panose="020B0502040204020203" pitchFamily="34" charset="-122"/>
              </a:rPr>
              <a:t>与该帧</a:t>
            </a:r>
            <a:r>
              <a:rPr lang="zh-CN" altLang="en-US" dirty="0">
                <a:ea typeface="微软雅黑 Light" panose="020B0502040204020203" pitchFamily="34" charset="-122"/>
              </a:rPr>
              <a:t>输入端口相同</a:t>
            </a:r>
            <a:r>
              <a:rPr lang="en-US" altLang="zh-CN" dirty="0">
                <a:ea typeface="微软雅黑 Light" panose="020B0502040204020203" pitchFamily="34" charset="-122"/>
              </a:rPr>
              <a:t/>
            </a:r>
            <a:br>
              <a:rPr lang="en-US" altLang="zh-CN" dirty="0">
                <a:ea typeface="微软雅黑 Light" panose="020B0502040204020203" pitchFamily="34" charset="-122"/>
              </a:rPr>
            </a:br>
            <a:r>
              <a:rPr lang="en-US" altLang="zh-CN" dirty="0">
                <a:ea typeface="微软雅黑 Light" panose="020B0502040204020203" pitchFamily="34" charset="-122"/>
              </a:rPr>
              <a:t>               </a:t>
            </a:r>
            <a:r>
              <a:rPr lang="en-US" altLang="zh-CN" b="1" dirty="0">
                <a:solidFill>
                  <a:srgbClr val="0000CC"/>
                </a:solidFill>
                <a:ea typeface="微软雅黑 Light" panose="020B0502040204020203" pitchFamily="34" charset="-122"/>
              </a:rPr>
              <a:t>then</a:t>
            </a:r>
            <a:r>
              <a:rPr lang="en-US" altLang="zh-CN" dirty="0">
                <a:ea typeface="微软雅黑 Light" panose="020B0502040204020203" pitchFamily="34" charset="-122"/>
              </a:rPr>
              <a:t> </a:t>
            </a:r>
            <a:r>
              <a:rPr lang="zh-CN" altLang="en-US" dirty="0">
                <a:ea typeface="微软雅黑 Light" panose="020B0502040204020203" pitchFamily="34" charset="-122"/>
              </a:rPr>
              <a:t>丢弃该帧</a:t>
            </a:r>
            <a:endParaRPr lang="en-US" altLang="zh-CN" dirty="0">
              <a:ea typeface="微软雅黑 Light" panose="020B0502040204020203" pitchFamily="34" charset="-122"/>
            </a:endParaRPr>
          </a:p>
          <a:p>
            <a:pPr eaLnBrk="1" hangingPunct="1">
              <a:buNone/>
            </a:pPr>
            <a:r>
              <a:rPr lang="en-US" altLang="zh-CN" dirty="0">
                <a:ea typeface="微软雅黑 Light" panose="020B0502040204020203" pitchFamily="34" charset="-122"/>
              </a:rPr>
              <a:t>                   </a:t>
            </a:r>
            <a:r>
              <a:rPr lang="en-US" altLang="zh-CN" b="1" dirty="0">
                <a:solidFill>
                  <a:srgbClr val="0000CC"/>
                </a:solidFill>
                <a:ea typeface="微软雅黑 Light" panose="020B0502040204020203" pitchFamily="34" charset="-122"/>
              </a:rPr>
              <a:t>else</a:t>
            </a:r>
            <a:r>
              <a:rPr lang="en-US" altLang="zh-CN" dirty="0">
                <a:ea typeface="微软雅黑 Light" panose="020B0502040204020203" pitchFamily="34" charset="-122"/>
              </a:rPr>
              <a:t> </a:t>
            </a:r>
            <a:r>
              <a:rPr lang="zh-CN" altLang="en-US" dirty="0">
                <a:ea typeface="微软雅黑 Light" panose="020B0502040204020203" pitchFamily="34" charset="-122"/>
              </a:rPr>
              <a:t>采用该</a:t>
            </a:r>
            <a:r>
              <a:rPr lang="zh-CN" altLang="en-US" dirty="0" smtClean="0">
                <a:ea typeface="微软雅黑 Light" panose="020B0502040204020203" pitchFamily="34" charset="-122"/>
              </a:rPr>
              <a:t>条目给出的输出</a:t>
            </a:r>
            <a:r>
              <a:rPr lang="zh-CN" altLang="en-US" dirty="0">
                <a:ea typeface="微软雅黑 Light" panose="020B0502040204020203" pitchFamily="34" charset="-122"/>
              </a:rPr>
              <a:t>端口转发该帧</a:t>
            </a:r>
            <a:endParaRPr lang="en-US" altLang="zh-CN" dirty="0">
              <a:ea typeface="微软雅黑 Light" panose="020B0502040204020203" pitchFamily="34" charset="-122"/>
            </a:endParaRPr>
          </a:p>
          <a:p>
            <a:pPr eaLnBrk="1" hangingPunct="1">
              <a:buFont typeface="Wingdings" pitchFamily="2" charset="2"/>
              <a:buNone/>
            </a:pPr>
            <a:r>
              <a:rPr lang="en-US" altLang="zh-CN" dirty="0">
                <a:ea typeface="微软雅黑 Light" panose="020B0502040204020203" pitchFamily="34" charset="-122"/>
              </a:rPr>
              <a:t>     </a:t>
            </a:r>
            <a:r>
              <a:rPr lang="en-US" altLang="zh-CN" b="1" dirty="0">
                <a:solidFill>
                  <a:schemeClr val="accent2"/>
                </a:solidFill>
                <a:ea typeface="微软雅黑 Light" panose="020B0502040204020203" pitchFamily="34" charset="-122"/>
              </a:rPr>
              <a:t>          </a:t>
            </a:r>
            <a:r>
              <a:rPr lang="en-US" altLang="zh-CN" b="1" dirty="0">
                <a:solidFill>
                  <a:srgbClr val="0000CC"/>
                </a:solidFill>
                <a:ea typeface="微软雅黑 Light" panose="020B0502040204020203" pitchFamily="34" charset="-122"/>
              </a:rPr>
              <a:t>} </a:t>
            </a:r>
            <a:r>
              <a:rPr lang="en-US" altLang="zh-CN" b="1" dirty="0">
                <a:solidFill>
                  <a:schemeClr val="accent2"/>
                </a:solidFill>
                <a:ea typeface="微软雅黑 Light" panose="020B0502040204020203" pitchFamily="34" charset="-122"/>
              </a:rPr>
              <a:t>  </a:t>
            </a:r>
            <a:endParaRPr lang="en-US" altLang="zh-CN" dirty="0">
              <a:ea typeface="微软雅黑 Light" panose="020B0502040204020203" pitchFamily="34" charset="-122"/>
            </a:endParaRPr>
          </a:p>
          <a:p>
            <a:pPr eaLnBrk="1" hangingPunct="1">
              <a:buFont typeface="Wingdings" pitchFamily="2" charset="2"/>
              <a:buNone/>
            </a:pPr>
            <a:r>
              <a:rPr lang="en-US" altLang="zh-CN" dirty="0">
                <a:ea typeface="微软雅黑 Light" panose="020B0502040204020203" pitchFamily="34" charset="-122"/>
              </a:rPr>
              <a:t>      </a:t>
            </a:r>
            <a:r>
              <a:rPr lang="en-US" altLang="zh-CN" b="1" dirty="0">
                <a:solidFill>
                  <a:srgbClr val="0000CC"/>
                </a:solidFill>
                <a:ea typeface="微软雅黑 Light" panose="020B0502040204020203" pitchFamily="34" charset="-122"/>
              </a:rPr>
              <a:t>else</a:t>
            </a:r>
            <a:r>
              <a:rPr lang="en-US" altLang="zh-CN" dirty="0">
                <a:ea typeface="微软雅黑 Light" panose="020B0502040204020203" pitchFamily="34" charset="-122"/>
              </a:rPr>
              <a:t> </a:t>
            </a:r>
            <a:r>
              <a:rPr lang="zh-CN" altLang="en-US" dirty="0">
                <a:ea typeface="微软雅黑 Light" panose="020B0502040204020203" pitchFamily="34" charset="-122"/>
              </a:rPr>
              <a:t>洪泛该帧</a:t>
            </a:r>
            <a:endParaRPr lang="en-US" altLang="zh-CN" dirty="0">
              <a:ea typeface="微软雅黑 Light" panose="020B0502040204020203" pitchFamily="34" charset="-122"/>
            </a:endParaRPr>
          </a:p>
          <a:p>
            <a:pPr lvl="3" eaLnBrk="1" hangingPunct="1">
              <a:buFont typeface="Wingdings" pitchFamily="2" charset="2"/>
              <a:buNone/>
            </a:pPr>
            <a:r>
              <a:rPr lang="en-US" altLang="zh-CN" sz="2400" dirty="0">
                <a:ea typeface="微软雅黑 Light" panose="020B0502040204020203" pitchFamily="34" charset="-122"/>
              </a:rPr>
              <a:t>  </a:t>
            </a:r>
          </a:p>
        </p:txBody>
      </p:sp>
      <p:sp>
        <p:nvSpPr>
          <p:cNvPr id="35846" name="Text Box 4"/>
          <p:cNvSpPr txBox="1">
            <a:spLocks noChangeArrowheads="1"/>
          </p:cNvSpPr>
          <p:nvPr/>
        </p:nvSpPr>
        <p:spPr bwMode="auto">
          <a:xfrm>
            <a:off x="3094038" y="5446713"/>
            <a:ext cx="5109091" cy="830997"/>
          </a:xfrm>
          <a:prstGeom prst="rect">
            <a:avLst/>
          </a:prstGeom>
          <a:noFill/>
          <a:ln w="12700">
            <a:solidFill>
              <a:srgbClr val="FF0000"/>
            </a:solidFill>
            <a:miter lim="800000"/>
            <a:headEnd/>
            <a:tailEnd/>
          </a:ln>
        </p:spPr>
        <p:txBody>
          <a:bodyPr wrap="none">
            <a:spAutoFit/>
          </a:bodyPr>
          <a:lstStyle/>
          <a:p>
            <a:pPr eaLnBrk="0" hangingPunct="0"/>
            <a:r>
              <a:rPr lang="zh-CN" altLang="en-US" sz="2400" dirty="0">
                <a:solidFill>
                  <a:srgbClr val="0000CC"/>
                </a:solidFill>
                <a:latin typeface="+mn-lt"/>
                <a:ea typeface="微软雅黑" panose="020B0503020204020204" pitchFamily="34" charset="-122"/>
              </a:rPr>
              <a:t>向除了输入端口之外的所有其它端口</a:t>
            </a:r>
            <a:endParaRPr lang="en-US" altLang="zh-CN" sz="2400" dirty="0">
              <a:solidFill>
                <a:srgbClr val="0000CC"/>
              </a:solidFill>
              <a:latin typeface="+mn-lt"/>
              <a:ea typeface="微软雅黑" panose="020B0503020204020204" pitchFamily="34" charset="-122"/>
            </a:endParaRPr>
          </a:p>
          <a:p>
            <a:pPr eaLnBrk="0" hangingPunct="0"/>
            <a:r>
              <a:rPr lang="zh-CN" altLang="en-US" sz="2400" dirty="0">
                <a:solidFill>
                  <a:srgbClr val="0000CC"/>
                </a:solidFill>
                <a:latin typeface="+mn-lt"/>
                <a:ea typeface="微软雅黑" panose="020B0503020204020204" pitchFamily="34" charset="-122"/>
              </a:rPr>
              <a:t>转发该帧</a:t>
            </a:r>
            <a:endParaRPr lang="en-US" altLang="zh-CN" sz="2400" dirty="0">
              <a:solidFill>
                <a:srgbClr val="0000CC"/>
              </a:solidFill>
              <a:latin typeface="+mn-lt"/>
              <a:ea typeface="微软雅黑" panose="020B0503020204020204" pitchFamily="34" charset="-122"/>
            </a:endParaRPr>
          </a:p>
        </p:txBody>
      </p:sp>
      <p:sp>
        <p:nvSpPr>
          <p:cNvPr id="35847" name="Line 5"/>
          <p:cNvSpPr>
            <a:spLocks noChangeShapeType="1"/>
          </p:cNvSpPr>
          <p:nvPr/>
        </p:nvSpPr>
        <p:spPr bwMode="auto">
          <a:xfrm flipH="1" flipV="1">
            <a:off x="2051720" y="5301208"/>
            <a:ext cx="1042318" cy="576064"/>
          </a:xfrm>
          <a:prstGeom prst="line">
            <a:avLst/>
          </a:prstGeom>
          <a:noFill/>
          <a:ln w="9525">
            <a:solidFill>
              <a:srgbClr val="FF0000"/>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自学习和帧转发示例</a:t>
            </a:r>
          </a:p>
        </p:txBody>
      </p:sp>
      <p:sp>
        <p:nvSpPr>
          <p:cNvPr id="36867"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6868" name="灯片编号占位符 4"/>
          <p:cNvSpPr>
            <a:spLocks noGrp="1"/>
          </p:cNvSpPr>
          <p:nvPr>
            <p:ph type="sldNum" sz="quarter" idx="11"/>
          </p:nvPr>
        </p:nvSpPr>
        <p:spPr>
          <a:noFill/>
        </p:spPr>
        <p:txBody>
          <a:bodyPr/>
          <a:lstStyle/>
          <a:p>
            <a:fld id="{149513E9-80CE-426D-9174-AF47FB5EFA04}" type="slidenum">
              <a:rPr lang="en-US" altLang="zh-CN" smtClean="0"/>
              <a:pPr/>
              <a:t>35</a:t>
            </a:fld>
            <a:endParaRPr lang="en-US" altLang="zh-CN" dirty="0"/>
          </a:p>
        </p:txBody>
      </p:sp>
      <p:grpSp>
        <p:nvGrpSpPr>
          <p:cNvPr id="36869" name="Group 36"/>
          <p:cNvGrpSpPr>
            <a:grpSpLocks/>
          </p:cNvGrpSpPr>
          <p:nvPr/>
        </p:nvGrpSpPr>
        <p:grpSpPr bwMode="auto">
          <a:xfrm>
            <a:off x="4456113" y="1719263"/>
            <a:ext cx="3660775" cy="3600450"/>
            <a:chOff x="731524" y="1819788"/>
            <a:chExt cx="3661504" cy="3600334"/>
          </a:xfrm>
        </p:grpSpPr>
        <p:sp>
          <p:nvSpPr>
            <p:cNvPr id="36929" name="Text Box 23"/>
            <p:cNvSpPr txBox="1">
              <a:spLocks noChangeArrowheads="1"/>
            </p:cNvSpPr>
            <p:nvPr/>
          </p:nvSpPr>
          <p:spPr bwMode="auto">
            <a:xfrm>
              <a:off x="2655957" y="1819788"/>
              <a:ext cx="350907" cy="366701"/>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p>
          </p:txBody>
        </p:sp>
        <p:sp>
          <p:nvSpPr>
            <p:cNvPr id="36930" name="Text Box 24"/>
            <p:cNvSpPr txBox="1">
              <a:spLocks noChangeArrowheads="1"/>
            </p:cNvSpPr>
            <p:nvPr/>
          </p:nvSpPr>
          <p:spPr bwMode="auto">
            <a:xfrm>
              <a:off x="2371738" y="5050247"/>
              <a:ext cx="371549" cy="369875"/>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6931" name="Text Box 25"/>
            <p:cNvSpPr txBox="1">
              <a:spLocks noChangeArrowheads="1"/>
            </p:cNvSpPr>
            <p:nvPr/>
          </p:nvSpPr>
          <p:spPr bwMode="auto">
            <a:xfrm>
              <a:off x="3988134" y="2419844"/>
              <a:ext cx="338205"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B</a:t>
              </a:r>
            </a:p>
          </p:txBody>
        </p:sp>
        <p:sp>
          <p:nvSpPr>
            <p:cNvPr id="36932" name="Text Box 26"/>
            <p:cNvSpPr txBox="1">
              <a:spLocks noChangeArrowheads="1"/>
            </p:cNvSpPr>
            <p:nvPr/>
          </p:nvSpPr>
          <p:spPr bwMode="auto">
            <a:xfrm>
              <a:off x="995101" y="4188262"/>
              <a:ext cx="390603"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B</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6933" name="Text Box 27"/>
            <p:cNvSpPr txBox="1">
              <a:spLocks noChangeArrowheads="1"/>
            </p:cNvSpPr>
            <p:nvPr/>
          </p:nvSpPr>
          <p:spPr bwMode="auto">
            <a:xfrm>
              <a:off x="3740435" y="4188262"/>
              <a:ext cx="350908"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C</a:t>
              </a:r>
            </a:p>
          </p:txBody>
        </p:sp>
        <p:sp>
          <p:nvSpPr>
            <p:cNvPr id="36934" name="Text Box 28"/>
            <p:cNvSpPr txBox="1">
              <a:spLocks noChangeArrowheads="1"/>
            </p:cNvSpPr>
            <p:nvPr/>
          </p:nvSpPr>
          <p:spPr bwMode="auto">
            <a:xfrm>
              <a:off x="1123714" y="2465880"/>
              <a:ext cx="403305" cy="3682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C</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6935" name="Line 17"/>
            <p:cNvSpPr>
              <a:spLocks noChangeShapeType="1"/>
            </p:cNvSpPr>
            <p:nvPr/>
          </p:nvSpPr>
          <p:spPr bwMode="auto">
            <a:xfrm>
              <a:off x="1687389" y="3165945"/>
              <a:ext cx="720869" cy="298440"/>
            </a:xfrm>
            <a:prstGeom prst="line">
              <a:avLst/>
            </a:prstGeom>
            <a:noFill/>
            <a:ln w="9525">
              <a:solidFill>
                <a:schemeClr val="tx1"/>
              </a:solidFill>
              <a:round/>
              <a:headEnd/>
              <a:tailEnd/>
            </a:ln>
          </p:spPr>
          <p:txBody>
            <a:bodyPr wrap="none"/>
            <a:lstStyle/>
            <a:p>
              <a:endParaRPr lang="zh-CN" altLang="en-US"/>
            </a:p>
          </p:txBody>
        </p:sp>
        <p:sp>
          <p:nvSpPr>
            <p:cNvPr id="36936" name="Line 18"/>
            <p:cNvSpPr>
              <a:spLocks noChangeShapeType="1"/>
            </p:cNvSpPr>
            <p:nvPr/>
          </p:nvSpPr>
          <p:spPr bwMode="auto">
            <a:xfrm>
              <a:off x="2673423" y="2872267"/>
              <a:ext cx="0" cy="504809"/>
            </a:xfrm>
            <a:prstGeom prst="line">
              <a:avLst/>
            </a:prstGeom>
            <a:noFill/>
            <a:ln w="9525">
              <a:solidFill>
                <a:schemeClr val="tx1"/>
              </a:solidFill>
              <a:round/>
              <a:headEnd/>
              <a:tailEnd/>
            </a:ln>
          </p:spPr>
          <p:txBody>
            <a:bodyPr wrap="none"/>
            <a:lstStyle/>
            <a:p>
              <a:endParaRPr lang="zh-CN" altLang="en-US"/>
            </a:p>
          </p:txBody>
        </p:sp>
        <p:sp>
          <p:nvSpPr>
            <p:cNvPr id="36937" name="Line 19"/>
            <p:cNvSpPr>
              <a:spLocks noChangeShapeType="1"/>
            </p:cNvSpPr>
            <p:nvPr/>
          </p:nvSpPr>
          <p:spPr bwMode="auto">
            <a:xfrm flipH="1">
              <a:off x="2863961" y="2996088"/>
              <a:ext cx="892353" cy="484171"/>
            </a:xfrm>
            <a:prstGeom prst="line">
              <a:avLst/>
            </a:prstGeom>
            <a:noFill/>
            <a:ln w="9525">
              <a:solidFill>
                <a:schemeClr val="tx1"/>
              </a:solidFill>
              <a:round/>
              <a:headEnd/>
              <a:tailEnd/>
            </a:ln>
          </p:spPr>
          <p:txBody>
            <a:bodyPr wrap="none"/>
            <a:lstStyle/>
            <a:p>
              <a:endParaRPr lang="zh-CN" altLang="en-US"/>
            </a:p>
          </p:txBody>
        </p:sp>
        <p:sp>
          <p:nvSpPr>
            <p:cNvPr id="36938" name="Line 20"/>
            <p:cNvSpPr>
              <a:spLocks noChangeShapeType="1"/>
            </p:cNvSpPr>
            <p:nvPr/>
          </p:nvSpPr>
          <p:spPr bwMode="auto">
            <a:xfrm flipV="1">
              <a:off x="2673423" y="3605668"/>
              <a:ext cx="12703" cy="709589"/>
            </a:xfrm>
            <a:prstGeom prst="line">
              <a:avLst/>
            </a:prstGeom>
            <a:noFill/>
            <a:ln w="9525">
              <a:solidFill>
                <a:schemeClr val="tx1"/>
              </a:solidFill>
              <a:round/>
              <a:headEnd/>
              <a:tailEnd/>
            </a:ln>
          </p:spPr>
          <p:txBody>
            <a:bodyPr wrap="none"/>
            <a:lstStyle/>
            <a:p>
              <a:endParaRPr lang="zh-CN" altLang="en-US"/>
            </a:p>
          </p:txBody>
        </p:sp>
        <p:grpSp>
          <p:nvGrpSpPr>
            <p:cNvPr id="36939" name="Group 47"/>
            <p:cNvGrpSpPr>
              <a:grpSpLocks/>
            </p:cNvGrpSpPr>
            <p:nvPr/>
          </p:nvGrpSpPr>
          <p:grpSpPr bwMode="auto">
            <a:xfrm>
              <a:off x="747936" y="2733042"/>
              <a:ext cx="914403" cy="690308"/>
              <a:chOff x="1046480" y="3962400"/>
              <a:chExt cx="1026163" cy="761428"/>
            </a:xfrm>
          </p:grpSpPr>
          <p:sp>
            <p:nvSpPr>
              <p:cNvPr id="51" name="Rectangle 48"/>
              <p:cNvSpPr>
                <a:spLocks noChangeArrowheads="1"/>
              </p:cNvSpPr>
              <p:nvPr/>
            </p:nvSpPr>
            <p:spPr bwMode="auto">
              <a:xfrm rot="-5400000">
                <a:off x="1893247" y="4299428"/>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6974" name="Group 49"/>
              <p:cNvGrpSpPr>
                <a:grpSpLocks/>
              </p:cNvGrpSpPr>
              <p:nvPr/>
            </p:nvGrpSpPr>
            <p:grpSpPr bwMode="auto">
              <a:xfrm>
                <a:off x="1046480" y="3962400"/>
                <a:ext cx="936071" cy="761428"/>
                <a:chOff x="-44" y="1473"/>
                <a:chExt cx="981" cy="1105"/>
              </a:xfrm>
            </p:grpSpPr>
            <p:pic>
              <p:nvPicPr>
                <p:cNvPr id="36975" name="Picture 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6976"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6940" name="Group 48"/>
            <p:cNvGrpSpPr>
              <a:grpSpLocks/>
            </p:cNvGrpSpPr>
            <p:nvPr/>
          </p:nvGrpSpPr>
          <p:grpSpPr bwMode="auto">
            <a:xfrm>
              <a:off x="3539588" y="2669737"/>
              <a:ext cx="853440" cy="741680"/>
              <a:chOff x="7179310" y="4033520"/>
              <a:chExt cx="1009650" cy="855028"/>
            </a:xfrm>
          </p:grpSpPr>
          <p:grpSp>
            <p:nvGrpSpPr>
              <p:cNvPr id="36969" name="Group 44"/>
              <p:cNvGrpSpPr>
                <a:grpSpLocks/>
              </p:cNvGrpSpPr>
              <p:nvPr/>
            </p:nvGrpSpPr>
            <p:grpSpPr bwMode="auto">
              <a:xfrm>
                <a:off x="7179310" y="4033520"/>
                <a:ext cx="1009650" cy="855028"/>
                <a:chOff x="-44" y="1473"/>
                <a:chExt cx="981" cy="1105"/>
              </a:xfrm>
            </p:grpSpPr>
            <p:pic>
              <p:nvPicPr>
                <p:cNvPr id="36971"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6972"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8" name="Rectangle 43"/>
              <p:cNvSpPr>
                <a:spLocks noChangeArrowheads="1"/>
              </p:cNvSpPr>
              <p:nvPr/>
            </p:nvSpPr>
            <p:spPr bwMode="auto">
              <a:xfrm rot="-5400000">
                <a:off x="7440190" y="4309321"/>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sp>
          <p:nvSpPr>
            <p:cNvPr id="19"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6942" name="Group 44"/>
            <p:cNvGrpSpPr>
              <a:grpSpLocks/>
            </p:cNvGrpSpPr>
            <p:nvPr/>
          </p:nvGrpSpPr>
          <p:grpSpPr bwMode="auto">
            <a:xfrm>
              <a:off x="2233637" y="2138292"/>
              <a:ext cx="853440" cy="741680"/>
              <a:chOff x="-44" y="1473"/>
              <a:chExt cx="981" cy="1105"/>
            </a:xfrm>
          </p:grpSpPr>
          <p:pic>
            <p:nvPicPr>
              <p:cNvPr id="36967"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6968"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6943" name="Group 51"/>
            <p:cNvGrpSpPr>
              <a:grpSpLocks/>
            </p:cNvGrpSpPr>
            <p:nvPr/>
          </p:nvGrpSpPr>
          <p:grpSpPr bwMode="auto">
            <a:xfrm>
              <a:off x="2060917" y="4279843"/>
              <a:ext cx="853440" cy="835329"/>
              <a:chOff x="8077200" y="3320111"/>
              <a:chExt cx="853440" cy="835329"/>
            </a:xfrm>
          </p:grpSpPr>
          <p:sp>
            <p:nvSpPr>
              <p:cNvPr id="41"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6964" name="Group 44"/>
              <p:cNvGrpSpPr>
                <a:grpSpLocks/>
              </p:cNvGrpSpPr>
              <p:nvPr/>
            </p:nvGrpSpPr>
            <p:grpSpPr bwMode="auto">
              <a:xfrm>
                <a:off x="8077200" y="3413760"/>
                <a:ext cx="853440" cy="741680"/>
                <a:chOff x="-44" y="1473"/>
                <a:chExt cx="981" cy="1105"/>
              </a:xfrm>
            </p:grpSpPr>
            <p:pic>
              <p:nvPicPr>
                <p:cNvPr id="36965"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696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pic>
          <p:nvPicPr>
            <p:cNvPr id="36944" name="Picture 3"/>
            <p:cNvPicPr>
              <a:picLocks noChangeAspect="1" noChangeArrowheads="1"/>
            </p:cNvPicPr>
            <p:nvPr/>
          </p:nvPicPr>
          <p:blipFill>
            <a:blip r:embed="rId4" cstate="print"/>
            <a:srcRect/>
            <a:stretch>
              <a:fillRect/>
            </a:stretch>
          </p:blipFill>
          <p:spPr bwMode="auto">
            <a:xfrm>
              <a:off x="2374913" y="3316753"/>
              <a:ext cx="603370" cy="341301"/>
            </a:xfrm>
            <a:prstGeom prst="rect">
              <a:avLst/>
            </a:prstGeom>
            <a:noFill/>
            <a:ln w="9525">
              <a:noFill/>
              <a:miter lim="800000"/>
              <a:headEnd/>
              <a:tailEnd/>
            </a:ln>
          </p:spPr>
        </p:pic>
        <p:grpSp>
          <p:nvGrpSpPr>
            <p:cNvPr id="36945" name="Group 53"/>
            <p:cNvGrpSpPr>
              <a:grpSpLocks/>
            </p:cNvGrpSpPr>
            <p:nvPr/>
          </p:nvGrpSpPr>
          <p:grpSpPr bwMode="auto">
            <a:xfrm>
              <a:off x="731524" y="3616962"/>
              <a:ext cx="914403" cy="690308"/>
              <a:chOff x="1046480" y="3962400"/>
              <a:chExt cx="1026163" cy="761428"/>
            </a:xfrm>
          </p:grpSpPr>
          <p:sp>
            <p:nvSpPr>
              <p:cNvPr id="37" name="Rectangle 48"/>
              <p:cNvSpPr>
                <a:spLocks noChangeArrowheads="1"/>
              </p:cNvSpPr>
              <p:nvPr/>
            </p:nvSpPr>
            <p:spPr bwMode="auto">
              <a:xfrm rot="-5400000">
                <a:off x="1893847" y="4299746"/>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nvGrpSpPr>
              <p:cNvPr id="36960" name="Group 49"/>
              <p:cNvGrpSpPr>
                <a:grpSpLocks/>
              </p:cNvGrpSpPr>
              <p:nvPr/>
            </p:nvGrpSpPr>
            <p:grpSpPr bwMode="auto">
              <a:xfrm>
                <a:off x="1046480" y="3962400"/>
                <a:ext cx="936071" cy="761428"/>
                <a:chOff x="-44" y="1473"/>
                <a:chExt cx="981" cy="1105"/>
              </a:xfrm>
            </p:grpSpPr>
            <p:pic>
              <p:nvPicPr>
                <p:cNvPr id="36961" name="Picture 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6962" name="Freeform 51"/>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36946" name="Group 54"/>
            <p:cNvGrpSpPr>
              <a:grpSpLocks/>
            </p:cNvGrpSpPr>
            <p:nvPr/>
          </p:nvGrpSpPr>
          <p:grpSpPr bwMode="auto">
            <a:xfrm>
              <a:off x="3410634" y="3567725"/>
              <a:ext cx="853440" cy="741680"/>
              <a:chOff x="7179310" y="4033520"/>
              <a:chExt cx="1009650" cy="855028"/>
            </a:xfrm>
          </p:grpSpPr>
          <p:grpSp>
            <p:nvGrpSpPr>
              <p:cNvPr id="36955" name="Group 44"/>
              <p:cNvGrpSpPr>
                <a:grpSpLocks/>
              </p:cNvGrpSpPr>
              <p:nvPr/>
            </p:nvGrpSpPr>
            <p:grpSpPr bwMode="auto">
              <a:xfrm>
                <a:off x="7179310" y="4033520"/>
                <a:ext cx="1009650" cy="855028"/>
                <a:chOff x="-44" y="1473"/>
                <a:chExt cx="981" cy="1105"/>
              </a:xfrm>
            </p:grpSpPr>
            <p:pic>
              <p:nvPicPr>
                <p:cNvPr id="36957"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6958"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4" name="Rectangle 43"/>
              <p:cNvSpPr>
                <a:spLocks noChangeArrowheads="1"/>
              </p:cNvSpPr>
              <p:nvPr/>
            </p:nvSpPr>
            <p:spPr bwMode="auto">
              <a:xfrm rot="-54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p:spPr>
            <p:txBody>
              <a:bodyPr wrap="none" anchor="ctr"/>
              <a:lstStyle/>
              <a:p>
                <a:pPr>
                  <a:defRPr/>
                </a:pPr>
                <a:endParaRPr lang="zh-CN" altLang="zh-CN">
                  <a:solidFill>
                    <a:srgbClr val="000000"/>
                  </a:solidFill>
                  <a:cs typeface="Arial" pitchFamily="34" charset="0"/>
                </a:endParaRPr>
              </a:p>
            </p:txBody>
          </p:sp>
        </p:grpSp>
        <p:sp>
          <p:nvSpPr>
            <p:cNvPr id="36947" name="Line 17"/>
            <p:cNvSpPr>
              <a:spLocks noChangeShapeType="1"/>
            </p:cNvSpPr>
            <p:nvPr/>
          </p:nvSpPr>
          <p:spPr bwMode="auto">
            <a:xfrm flipV="1">
              <a:off x="1660396" y="3600906"/>
              <a:ext cx="744686" cy="450835"/>
            </a:xfrm>
            <a:prstGeom prst="line">
              <a:avLst/>
            </a:prstGeom>
            <a:noFill/>
            <a:ln w="9525">
              <a:solidFill>
                <a:schemeClr val="tx1"/>
              </a:solidFill>
              <a:round/>
              <a:headEnd/>
              <a:tailEnd/>
            </a:ln>
          </p:spPr>
          <p:txBody>
            <a:bodyPr wrap="none"/>
            <a:lstStyle/>
            <a:p>
              <a:endParaRPr lang="zh-CN" altLang="en-US"/>
            </a:p>
          </p:txBody>
        </p:sp>
        <p:sp>
          <p:nvSpPr>
            <p:cNvPr id="36948"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p:spPr>
          <p:txBody>
            <a:bodyPr wrap="none"/>
            <a:lstStyle/>
            <a:p>
              <a:endParaRPr lang="zh-CN" altLang="en-US"/>
            </a:p>
          </p:txBody>
        </p:sp>
        <p:sp>
          <p:nvSpPr>
            <p:cNvPr id="36949" name="Text Box 35"/>
            <p:cNvSpPr txBox="1">
              <a:spLocks noChangeArrowheads="1"/>
            </p:cNvSpPr>
            <p:nvPr/>
          </p:nvSpPr>
          <p:spPr bwMode="auto">
            <a:xfrm>
              <a:off x="2401907" y="3026249"/>
              <a:ext cx="312799" cy="369876"/>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1</a:t>
              </a:r>
            </a:p>
          </p:txBody>
        </p:sp>
        <p:sp>
          <p:nvSpPr>
            <p:cNvPr id="36950" name="Text Box 36"/>
            <p:cNvSpPr txBox="1">
              <a:spLocks noChangeArrowheads="1"/>
            </p:cNvSpPr>
            <p:nvPr/>
          </p:nvSpPr>
          <p:spPr bwMode="auto">
            <a:xfrm>
              <a:off x="2903656" y="3051648"/>
              <a:ext cx="323914" cy="366701"/>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2</a:t>
              </a:r>
            </a:p>
          </p:txBody>
        </p:sp>
        <p:sp>
          <p:nvSpPr>
            <p:cNvPr id="36951" name="Text Box 37"/>
            <p:cNvSpPr txBox="1">
              <a:spLocks noChangeArrowheads="1"/>
            </p:cNvSpPr>
            <p:nvPr/>
          </p:nvSpPr>
          <p:spPr bwMode="auto">
            <a:xfrm>
              <a:off x="3125951" y="3710440"/>
              <a:ext cx="322326" cy="366700"/>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3</a:t>
              </a:r>
            </a:p>
          </p:txBody>
        </p:sp>
        <p:sp>
          <p:nvSpPr>
            <p:cNvPr id="36952" name="Text Box 38"/>
            <p:cNvSpPr txBox="1">
              <a:spLocks noChangeArrowheads="1"/>
            </p:cNvSpPr>
            <p:nvPr/>
          </p:nvSpPr>
          <p:spPr bwMode="auto">
            <a:xfrm>
              <a:off x="2640079" y="3654879"/>
              <a:ext cx="323914" cy="366701"/>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4</a:t>
              </a:r>
            </a:p>
          </p:txBody>
        </p:sp>
        <p:sp>
          <p:nvSpPr>
            <p:cNvPr id="36953" name="Text Box 39"/>
            <p:cNvSpPr txBox="1">
              <a:spLocks noChangeArrowheads="1"/>
            </p:cNvSpPr>
            <p:nvPr/>
          </p:nvSpPr>
          <p:spPr bwMode="auto">
            <a:xfrm>
              <a:off x="2070052" y="3704090"/>
              <a:ext cx="323914" cy="366700"/>
            </a:xfrm>
            <a:prstGeom prst="rect">
              <a:avLst/>
            </a:prstGeom>
            <a:noFill/>
            <a:ln w="9525">
              <a:noFill/>
              <a:miter lim="800000"/>
              <a:headEnd/>
              <a:tailEnd/>
            </a:ln>
          </p:spPr>
          <p:txBody>
            <a:bodyPr wrap="none">
              <a:spAutoFit/>
            </a:bodyPr>
            <a:lstStyle/>
            <a:p>
              <a:r>
                <a:rPr lang="en-US" altLang="zh-CN">
                  <a:solidFill>
                    <a:srgbClr val="FF0000"/>
                  </a:solidFill>
                  <a:cs typeface="Arial" pitchFamily="34" charset="0"/>
                </a:rPr>
                <a:t>5</a:t>
              </a:r>
            </a:p>
          </p:txBody>
        </p:sp>
        <p:sp>
          <p:nvSpPr>
            <p:cNvPr id="36954" name="Text Box 40"/>
            <p:cNvSpPr txBox="1">
              <a:spLocks noChangeArrowheads="1"/>
            </p:cNvSpPr>
            <p:nvPr/>
          </p:nvSpPr>
          <p:spPr bwMode="auto">
            <a:xfrm>
              <a:off x="2039884" y="3080222"/>
              <a:ext cx="319151" cy="369876"/>
            </a:xfrm>
            <a:prstGeom prst="rect">
              <a:avLst/>
            </a:prstGeom>
            <a:noFill/>
            <a:ln w="9525">
              <a:noFill/>
              <a:miter lim="800000"/>
              <a:headEnd/>
              <a:tailEnd/>
            </a:ln>
          </p:spPr>
          <p:txBody>
            <a:bodyPr>
              <a:spAutoFit/>
            </a:bodyPr>
            <a:lstStyle/>
            <a:p>
              <a:r>
                <a:rPr lang="en-US" altLang="zh-CN">
                  <a:solidFill>
                    <a:srgbClr val="FF0000"/>
                  </a:solidFill>
                  <a:cs typeface="Arial" pitchFamily="34" charset="0"/>
                </a:rPr>
                <a:t>6</a:t>
              </a:r>
            </a:p>
          </p:txBody>
        </p:sp>
      </p:grpSp>
      <p:grpSp>
        <p:nvGrpSpPr>
          <p:cNvPr id="14" name="Group 32"/>
          <p:cNvGrpSpPr>
            <a:grpSpLocks/>
          </p:cNvGrpSpPr>
          <p:nvPr/>
        </p:nvGrpSpPr>
        <p:grpSpPr bwMode="auto">
          <a:xfrm>
            <a:off x="6778625" y="1727200"/>
            <a:ext cx="1428750" cy="369888"/>
            <a:chOff x="1750" y="3514"/>
            <a:chExt cx="900" cy="233"/>
          </a:xfrm>
        </p:grpSpPr>
        <p:sp>
          <p:nvSpPr>
            <p:cNvPr id="36925" name="Rectangle 33"/>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926" name="Text Box 34"/>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6927" name="Line 35"/>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6928" name="Line 36"/>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grpSp>
        <p:nvGrpSpPr>
          <p:cNvPr id="15" name="Group 37"/>
          <p:cNvGrpSpPr>
            <a:grpSpLocks/>
          </p:cNvGrpSpPr>
          <p:nvPr/>
        </p:nvGrpSpPr>
        <p:grpSpPr bwMode="auto">
          <a:xfrm>
            <a:off x="6994525" y="1028700"/>
            <a:ext cx="1450975" cy="714375"/>
            <a:chOff x="4406" y="331"/>
            <a:chExt cx="914" cy="450"/>
          </a:xfrm>
        </p:grpSpPr>
        <p:sp>
          <p:nvSpPr>
            <p:cNvPr id="36921" name="Line 38"/>
            <p:cNvSpPr>
              <a:spLocks noChangeShapeType="1"/>
            </p:cNvSpPr>
            <p:nvPr/>
          </p:nvSpPr>
          <p:spPr bwMode="auto">
            <a:xfrm flipV="1">
              <a:off x="4406" y="439"/>
              <a:ext cx="252" cy="339"/>
            </a:xfrm>
            <a:prstGeom prst="line">
              <a:avLst/>
            </a:prstGeom>
            <a:noFill/>
            <a:ln w="9525">
              <a:solidFill>
                <a:schemeClr val="tx1"/>
              </a:solidFill>
              <a:round/>
              <a:headEnd type="triangle" w="med" len="med"/>
              <a:tailEnd/>
            </a:ln>
          </p:spPr>
          <p:txBody>
            <a:bodyPr wrap="none"/>
            <a:lstStyle/>
            <a:p>
              <a:endParaRPr lang="zh-CN" altLang="en-US"/>
            </a:p>
          </p:txBody>
        </p:sp>
        <p:sp>
          <p:nvSpPr>
            <p:cNvPr id="36922" name="Line 39"/>
            <p:cNvSpPr>
              <a:spLocks noChangeShapeType="1"/>
            </p:cNvSpPr>
            <p:nvPr/>
          </p:nvSpPr>
          <p:spPr bwMode="auto">
            <a:xfrm flipV="1">
              <a:off x="4524" y="594"/>
              <a:ext cx="137" cy="187"/>
            </a:xfrm>
            <a:prstGeom prst="line">
              <a:avLst/>
            </a:prstGeom>
            <a:noFill/>
            <a:ln w="9525">
              <a:solidFill>
                <a:schemeClr val="tx1"/>
              </a:solidFill>
              <a:round/>
              <a:headEnd type="triangle" w="med" len="med"/>
              <a:tailEnd/>
            </a:ln>
          </p:spPr>
          <p:txBody>
            <a:bodyPr wrap="none"/>
            <a:lstStyle/>
            <a:p>
              <a:endParaRPr lang="zh-CN" altLang="en-US"/>
            </a:p>
          </p:txBody>
        </p:sp>
        <p:sp>
          <p:nvSpPr>
            <p:cNvPr id="36923" name="Text Box 40"/>
            <p:cNvSpPr txBox="1">
              <a:spLocks noChangeArrowheads="1"/>
            </p:cNvSpPr>
            <p:nvPr/>
          </p:nvSpPr>
          <p:spPr bwMode="auto">
            <a:xfrm>
              <a:off x="4643" y="331"/>
              <a:ext cx="677" cy="213"/>
            </a:xfrm>
            <a:prstGeom prst="rect">
              <a:avLst/>
            </a:prstGeom>
            <a:noFill/>
            <a:ln w="9525">
              <a:noFill/>
              <a:miter lim="800000"/>
              <a:headEnd/>
              <a:tailEnd/>
            </a:ln>
          </p:spPr>
          <p:txBody>
            <a:bodyPr wrap="none">
              <a:spAutoFit/>
            </a:bodyPr>
            <a:lstStyle/>
            <a:p>
              <a:r>
                <a:rPr lang="en-US" altLang="zh-CN" sz="1600">
                  <a:solidFill>
                    <a:srgbClr val="000000"/>
                  </a:solidFill>
                  <a:ea typeface="MS PGothic" pitchFamily="34" charset="-128"/>
                  <a:cs typeface="Arial" pitchFamily="34" charset="0"/>
                </a:rPr>
                <a:t>Source: A</a:t>
              </a:r>
            </a:p>
          </p:txBody>
        </p:sp>
        <p:sp>
          <p:nvSpPr>
            <p:cNvPr id="36924" name="Text Box 41"/>
            <p:cNvSpPr txBox="1">
              <a:spLocks noChangeArrowheads="1"/>
            </p:cNvSpPr>
            <p:nvPr/>
          </p:nvSpPr>
          <p:spPr bwMode="auto">
            <a:xfrm>
              <a:off x="4660" y="492"/>
              <a:ext cx="552" cy="213"/>
            </a:xfrm>
            <a:prstGeom prst="rect">
              <a:avLst/>
            </a:prstGeom>
            <a:noFill/>
            <a:ln w="9525">
              <a:noFill/>
              <a:miter lim="800000"/>
              <a:headEnd/>
              <a:tailEnd/>
            </a:ln>
          </p:spPr>
          <p:txBody>
            <a:bodyPr wrap="none">
              <a:spAutoFit/>
            </a:bodyPr>
            <a:lstStyle/>
            <a:p>
              <a:r>
                <a:rPr lang="en-US" altLang="zh-CN" sz="1600">
                  <a:solidFill>
                    <a:srgbClr val="000000"/>
                  </a:solidFill>
                  <a:cs typeface="Arial" pitchFamily="34" charset="0"/>
                </a:rPr>
                <a:t>Dest: A</a:t>
              </a:r>
              <a:r>
                <a:rPr lang="ja-JP" altLang="en-US" sz="1600">
                  <a:solidFill>
                    <a:srgbClr val="000000"/>
                  </a:solidFill>
                  <a:cs typeface="Arial" pitchFamily="34" charset="0"/>
                </a:rPr>
                <a:t>’</a:t>
              </a:r>
              <a:endParaRPr lang="en-US" altLang="zh-CN" sz="1600">
                <a:solidFill>
                  <a:srgbClr val="000000"/>
                </a:solidFill>
                <a:cs typeface="Arial" pitchFamily="34" charset="0"/>
              </a:endParaRPr>
            </a:p>
          </p:txBody>
        </p:sp>
      </p:grpSp>
      <p:grpSp>
        <p:nvGrpSpPr>
          <p:cNvPr id="16" name="Group 42"/>
          <p:cNvGrpSpPr>
            <a:grpSpLocks/>
          </p:cNvGrpSpPr>
          <p:nvPr/>
        </p:nvGrpSpPr>
        <p:grpSpPr bwMode="auto">
          <a:xfrm>
            <a:off x="2411413" y="4941888"/>
            <a:ext cx="3017837" cy="1444625"/>
            <a:chOff x="3441" y="3154"/>
            <a:chExt cx="1901" cy="910"/>
          </a:xfrm>
        </p:grpSpPr>
        <p:sp>
          <p:nvSpPr>
            <p:cNvPr id="36916"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917" name="Text Box 44"/>
            <p:cNvSpPr txBox="1">
              <a:spLocks noChangeArrowheads="1"/>
            </p:cNvSpPr>
            <p:nvPr/>
          </p:nvSpPr>
          <p:spPr bwMode="auto">
            <a:xfrm>
              <a:off x="3441" y="3175"/>
              <a:ext cx="1867" cy="23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MAC addr   interface    TTL</a:t>
              </a:r>
            </a:p>
          </p:txBody>
        </p:sp>
        <p:sp>
          <p:nvSpPr>
            <p:cNvPr id="36918" name="Line 45"/>
            <p:cNvSpPr>
              <a:spLocks noChangeShapeType="1"/>
            </p:cNvSpPr>
            <p:nvPr/>
          </p:nvSpPr>
          <p:spPr bwMode="auto">
            <a:xfrm>
              <a:off x="4226" y="3154"/>
              <a:ext cx="0" cy="907"/>
            </a:xfrm>
            <a:prstGeom prst="line">
              <a:avLst/>
            </a:prstGeom>
            <a:noFill/>
            <a:ln w="9525">
              <a:solidFill>
                <a:schemeClr val="tx1"/>
              </a:solidFill>
              <a:round/>
              <a:headEnd/>
              <a:tailEnd/>
            </a:ln>
          </p:spPr>
          <p:txBody>
            <a:bodyPr wrap="none"/>
            <a:lstStyle/>
            <a:p>
              <a:endParaRPr lang="zh-CN" altLang="en-US"/>
            </a:p>
          </p:txBody>
        </p:sp>
        <p:sp>
          <p:nvSpPr>
            <p:cNvPr id="36919" name="Line 46"/>
            <p:cNvSpPr>
              <a:spLocks noChangeShapeType="1"/>
            </p:cNvSpPr>
            <p:nvPr/>
          </p:nvSpPr>
          <p:spPr bwMode="auto">
            <a:xfrm>
              <a:off x="4963" y="3157"/>
              <a:ext cx="0" cy="907"/>
            </a:xfrm>
            <a:prstGeom prst="line">
              <a:avLst/>
            </a:prstGeom>
            <a:noFill/>
            <a:ln w="9525">
              <a:solidFill>
                <a:schemeClr val="tx1"/>
              </a:solidFill>
              <a:round/>
              <a:headEnd/>
              <a:tailEnd/>
            </a:ln>
          </p:spPr>
          <p:txBody>
            <a:bodyPr wrap="none"/>
            <a:lstStyle/>
            <a:p>
              <a:endParaRPr lang="zh-CN" altLang="en-US"/>
            </a:p>
          </p:txBody>
        </p:sp>
        <p:sp>
          <p:nvSpPr>
            <p:cNvPr id="36920" name="Line 47"/>
            <p:cNvSpPr>
              <a:spLocks noChangeShapeType="1"/>
            </p:cNvSpPr>
            <p:nvPr/>
          </p:nvSpPr>
          <p:spPr bwMode="auto">
            <a:xfrm>
              <a:off x="3452" y="3397"/>
              <a:ext cx="1886" cy="0"/>
            </a:xfrm>
            <a:prstGeom prst="line">
              <a:avLst/>
            </a:prstGeom>
            <a:noFill/>
            <a:ln w="9525">
              <a:solidFill>
                <a:schemeClr val="tx1"/>
              </a:solidFill>
              <a:round/>
              <a:headEnd/>
              <a:tailEnd/>
            </a:ln>
          </p:spPr>
          <p:txBody>
            <a:bodyPr wrap="none"/>
            <a:lstStyle/>
            <a:p>
              <a:endParaRPr lang="zh-CN" altLang="en-US"/>
            </a:p>
          </p:txBody>
        </p:sp>
      </p:grpSp>
      <p:sp>
        <p:nvSpPr>
          <p:cNvPr id="71" name="Text Box 48"/>
          <p:cNvSpPr txBox="1">
            <a:spLocks noChangeArrowheads="1"/>
          </p:cNvSpPr>
          <p:nvPr/>
        </p:nvSpPr>
        <p:spPr bwMode="auto">
          <a:xfrm>
            <a:off x="5769858" y="5330825"/>
            <a:ext cx="1261884" cy="646331"/>
          </a:xfrm>
          <a:prstGeom prst="rect">
            <a:avLst/>
          </a:prstGeom>
          <a:noFill/>
          <a:ln w="9525">
            <a:noFill/>
            <a:miter lim="800000"/>
            <a:headEnd/>
            <a:tailEnd/>
          </a:ln>
        </p:spPr>
        <p:txBody>
          <a:bodyPr wrap="none">
            <a:spAutoFit/>
          </a:bodyPr>
          <a:lstStyle/>
          <a:p>
            <a:pPr algn="ctr"/>
            <a:r>
              <a:rPr lang="zh-CN" altLang="en-US" dirty="0">
                <a:solidFill>
                  <a:srgbClr val="000000"/>
                </a:solidFill>
                <a:ea typeface="微软雅黑" panose="020B0503020204020204" pitchFamily="34" charset="-122"/>
                <a:cs typeface="Arial" pitchFamily="34" charset="0"/>
              </a:rPr>
              <a:t>交换表</a:t>
            </a:r>
            <a:endParaRPr lang="en-US" altLang="zh-CN" dirty="0">
              <a:solidFill>
                <a:srgbClr val="000000"/>
              </a:solidFill>
              <a:ea typeface="微软雅黑" panose="020B0503020204020204" pitchFamily="34" charset="-122"/>
              <a:cs typeface="Arial" pitchFamily="34" charset="0"/>
            </a:endParaRPr>
          </a:p>
          <a:p>
            <a:pPr algn="ctr"/>
            <a:r>
              <a:rPr lang="en-US" altLang="zh-CN" dirty="0">
                <a:solidFill>
                  <a:srgbClr val="000000"/>
                </a:solidFill>
                <a:ea typeface="微软雅黑" panose="020B0503020204020204" pitchFamily="34" charset="-122"/>
                <a:cs typeface="Arial" pitchFamily="34" charset="0"/>
              </a:rPr>
              <a:t>(</a:t>
            </a:r>
            <a:r>
              <a:rPr lang="zh-CN" altLang="en-US" dirty="0">
                <a:solidFill>
                  <a:srgbClr val="000000"/>
                </a:solidFill>
                <a:ea typeface="微软雅黑" panose="020B0503020204020204" pitchFamily="34" charset="-122"/>
                <a:cs typeface="Arial" pitchFamily="34" charset="0"/>
              </a:rPr>
              <a:t>初始为空</a:t>
            </a:r>
            <a:r>
              <a:rPr lang="en-US" altLang="zh-CN" dirty="0">
                <a:solidFill>
                  <a:srgbClr val="000000"/>
                </a:solidFill>
                <a:ea typeface="微软雅黑" panose="020B0503020204020204" pitchFamily="34" charset="-122"/>
                <a:cs typeface="Arial" pitchFamily="34" charset="0"/>
              </a:rPr>
              <a:t>)</a:t>
            </a:r>
          </a:p>
        </p:txBody>
      </p:sp>
      <p:grpSp>
        <p:nvGrpSpPr>
          <p:cNvPr id="17" name="Group 49"/>
          <p:cNvGrpSpPr>
            <a:grpSpLocks/>
          </p:cNvGrpSpPr>
          <p:nvPr/>
        </p:nvGrpSpPr>
        <p:grpSpPr bwMode="auto">
          <a:xfrm>
            <a:off x="2846388" y="5375275"/>
            <a:ext cx="2471737" cy="376238"/>
            <a:chOff x="2376" y="3383"/>
            <a:chExt cx="1557" cy="237"/>
          </a:xfrm>
        </p:grpSpPr>
        <p:sp>
          <p:nvSpPr>
            <p:cNvPr id="36913" name="Text Box 50"/>
            <p:cNvSpPr txBox="1">
              <a:spLocks noChangeArrowheads="1"/>
            </p:cNvSpPr>
            <p:nvPr/>
          </p:nvSpPr>
          <p:spPr bwMode="auto">
            <a:xfrm>
              <a:off x="2376" y="3388"/>
              <a:ext cx="221" cy="231"/>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p>
          </p:txBody>
        </p:sp>
        <p:sp>
          <p:nvSpPr>
            <p:cNvPr id="36914" name="Text Box 51"/>
            <p:cNvSpPr txBox="1">
              <a:spLocks noChangeArrowheads="1"/>
            </p:cNvSpPr>
            <p:nvPr/>
          </p:nvSpPr>
          <p:spPr bwMode="auto">
            <a:xfrm>
              <a:off x="3133" y="3387"/>
              <a:ext cx="197" cy="233"/>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1</a:t>
              </a:r>
            </a:p>
          </p:txBody>
        </p:sp>
        <p:sp>
          <p:nvSpPr>
            <p:cNvPr id="36915" name="Text Box 52"/>
            <p:cNvSpPr txBox="1">
              <a:spLocks noChangeArrowheads="1"/>
            </p:cNvSpPr>
            <p:nvPr/>
          </p:nvSpPr>
          <p:spPr bwMode="auto">
            <a:xfrm>
              <a:off x="3655" y="3383"/>
              <a:ext cx="278" cy="233"/>
            </a:xfrm>
            <a:prstGeom prst="rect">
              <a:avLst/>
            </a:prstGeom>
            <a:noFill/>
            <a:ln w="9525">
              <a:noFill/>
              <a:miter lim="800000"/>
              <a:headEnd/>
              <a:tailEnd/>
            </a:ln>
          </p:spPr>
          <p:txBody>
            <a:bodyPr wrap="none">
              <a:spAutoFit/>
            </a:bodyPr>
            <a:lstStyle/>
            <a:p>
              <a:r>
                <a:rPr lang="en-US" altLang="zh-CN" i="1">
                  <a:solidFill>
                    <a:srgbClr val="000000"/>
                  </a:solidFill>
                  <a:ea typeface="MS PGothic" pitchFamily="34" charset="-128"/>
                  <a:cs typeface="Arial" pitchFamily="34" charset="0"/>
                </a:rPr>
                <a:t>60</a:t>
              </a:r>
            </a:p>
          </p:txBody>
        </p:sp>
      </p:grpSp>
      <p:grpSp>
        <p:nvGrpSpPr>
          <p:cNvPr id="18" name="Group 59"/>
          <p:cNvGrpSpPr>
            <a:grpSpLocks/>
          </p:cNvGrpSpPr>
          <p:nvPr/>
        </p:nvGrpSpPr>
        <p:grpSpPr bwMode="auto">
          <a:xfrm>
            <a:off x="5799138" y="3384550"/>
            <a:ext cx="1428750" cy="369888"/>
            <a:chOff x="1750" y="3514"/>
            <a:chExt cx="900" cy="233"/>
          </a:xfrm>
        </p:grpSpPr>
        <p:sp>
          <p:nvSpPr>
            <p:cNvPr id="36909" name="Rectangle 6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910" name="Text Box 61"/>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6911" name="Line 62"/>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6912" name="Line 63"/>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grpSp>
        <p:nvGrpSpPr>
          <p:cNvPr id="20" name="Group 64"/>
          <p:cNvGrpSpPr>
            <a:grpSpLocks/>
          </p:cNvGrpSpPr>
          <p:nvPr/>
        </p:nvGrpSpPr>
        <p:grpSpPr bwMode="auto">
          <a:xfrm>
            <a:off x="5799138" y="3382963"/>
            <a:ext cx="1428750" cy="369887"/>
            <a:chOff x="1750" y="3514"/>
            <a:chExt cx="900" cy="233"/>
          </a:xfrm>
        </p:grpSpPr>
        <p:sp>
          <p:nvSpPr>
            <p:cNvPr id="36905" name="Rectangle 6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906" name="Text Box 66"/>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6907" name="Line 67"/>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6908" name="Line 68"/>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grpSp>
        <p:nvGrpSpPr>
          <p:cNvPr id="21" name="Group 69"/>
          <p:cNvGrpSpPr>
            <a:grpSpLocks/>
          </p:cNvGrpSpPr>
          <p:nvPr/>
        </p:nvGrpSpPr>
        <p:grpSpPr bwMode="auto">
          <a:xfrm>
            <a:off x="5799138" y="3386138"/>
            <a:ext cx="1428750" cy="369887"/>
            <a:chOff x="1750" y="3514"/>
            <a:chExt cx="900" cy="233"/>
          </a:xfrm>
        </p:grpSpPr>
        <p:sp>
          <p:nvSpPr>
            <p:cNvPr id="36901" name="Rectangle 7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902" name="Text Box 71"/>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6903" name="Line 72"/>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6904" name="Line 73"/>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grpSp>
        <p:nvGrpSpPr>
          <p:cNvPr id="22" name="Group 74"/>
          <p:cNvGrpSpPr>
            <a:grpSpLocks/>
          </p:cNvGrpSpPr>
          <p:nvPr/>
        </p:nvGrpSpPr>
        <p:grpSpPr bwMode="auto">
          <a:xfrm>
            <a:off x="5799138" y="3386138"/>
            <a:ext cx="1428750" cy="369887"/>
            <a:chOff x="1750" y="3514"/>
            <a:chExt cx="900" cy="233"/>
          </a:xfrm>
        </p:grpSpPr>
        <p:sp>
          <p:nvSpPr>
            <p:cNvPr id="36897" name="Rectangle 7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898" name="Text Box 76"/>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6899" name="Line 77"/>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6900" name="Line 78"/>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grpSp>
        <p:nvGrpSpPr>
          <p:cNvPr id="23" name="Group 79"/>
          <p:cNvGrpSpPr>
            <a:grpSpLocks/>
          </p:cNvGrpSpPr>
          <p:nvPr/>
        </p:nvGrpSpPr>
        <p:grpSpPr bwMode="auto">
          <a:xfrm>
            <a:off x="5795963" y="3382963"/>
            <a:ext cx="1428750" cy="369887"/>
            <a:chOff x="1750" y="3514"/>
            <a:chExt cx="900" cy="233"/>
          </a:xfrm>
        </p:grpSpPr>
        <p:sp>
          <p:nvSpPr>
            <p:cNvPr id="36893" name="Rectangle 8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894" name="Text Box 81"/>
            <p:cNvSpPr txBox="1">
              <a:spLocks noChangeArrowheads="1"/>
            </p:cNvSpPr>
            <p:nvPr/>
          </p:nvSpPr>
          <p:spPr bwMode="auto">
            <a:xfrm>
              <a:off x="1750" y="3514"/>
              <a:ext cx="356"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 A</a:t>
              </a:r>
              <a:r>
                <a:rPr lang="ja-JP" altLang="en-US">
                  <a:solidFill>
                    <a:srgbClr val="FFFFFF"/>
                  </a:solidFill>
                  <a:cs typeface="Arial" pitchFamily="34" charset="0"/>
                </a:rPr>
                <a:t>’</a:t>
              </a:r>
              <a:endParaRPr lang="en-US" altLang="zh-CN">
                <a:solidFill>
                  <a:srgbClr val="FFFFFF"/>
                </a:solidFill>
                <a:cs typeface="Arial" pitchFamily="34" charset="0"/>
              </a:endParaRPr>
            </a:p>
          </p:txBody>
        </p:sp>
        <p:sp>
          <p:nvSpPr>
            <p:cNvPr id="36895" name="Line 82"/>
            <p:cNvSpPr>
              <a:spLocks noChangeShapeType="1"/>
            </p:cNvSpPr>
            <p:nvPr/>
          </p:nvSpPr>
          <p:spPr bwMode="auto">
            <a:xfrm>
              <a:off x="1936" y="3535"/>
              <a:ext cx="0" cy="166"/>
            </a:xfrm>
            <a:prstGeom prst="line">
              <a:avLst/>
            </a:prstGeom>
            <a:noFill/>
            <a:ln w="9525">
              <a:solidFill>
                <a:schemeClr val="tx1"/>
              </a:solidFill>
              <a:round/>
              <a:headEnd/>
              <a:tailEnd/>
            </a:ln>
          </p:spPr>
          <p:txBody>
            <a:bodyPr wrap="none"/>
            <a:lstStyle/>
            <a:p>
              <a:endParaRPr lang="zh-CN" altLang="en-US"/>
            </a:p>
          </p:txBody>
        </p:sp>
        <p:sp>
          <p:nvSpPr>
            <p:cNvPr id="36896" name="Line 83"/>
            <p:cNvSpPr>
              <a:spLocks noChangeShapeType="1"/>
            </p:cNvSpPr>
            <p:nvPr/>
          </p:nvSpPr>
          <p:spPr bwMode="auto">
            <a:xfrm>
              <a:off x="2116" y="3540"/>
              <a:ext cx="0" cy="166"/>
            </a:xfrm>
            <a:prstGeom prst="line">
              <a:avLst/>
            </a:prstGeom>
            <a:noFill/>
            <a:ln w="9525">
              <a:solidFill>
                <a:schemeClr val="tx1"/>
              </a:solidFill>
              <a:round/>
              <a:headEnd/>
              <a:tailEnd/>
            </a:ln>
          </p:spPr>
          <p:txBody>
            <a:bodyPr wrap="none"/>
            <a:lstStyle/>
            <a:p>
              <a:endParaRPr lang="zh-CN" altLang="en-US"/>
            </a:p>
          </p:txBody>
        </p:sp>
      </p:grpSp>
      <p:sp>
        <p:nvSpPr>
          <p:cNvPr id="101" name="Rectangle 84"/>
          <p:cNvSpPr txBox="1">
            <a:spLocks noChangeArrowheads="1"/>
          </p:cNvSpPr>
          <p:nvPr/>
        </p:nvSpPr>
        <p:spPr bwMode="auto">
          <a:xfrm>
            <a:off x="285750" y="1773238"/>
            <a:ext cx="4044950" cy="944562"/>
          </a:xfrm>
          <a:prstGeom prst="rect">
            <a:avLst/>
          </a:prstGeom>
          <a:noFill/>
          <a:ln w="9525">
            <a:noFill/>
            <a:miter lim="800000"/>
            <a:headEnd/>
            <a:tailEnd/>
          </a:ln>
        </p:spPr>
        <p:txBody>
          <a:bodyPr/>
          <a:lstStyle/>
          <a:p>
            <a:pPr marL="342900" indent="-342900" eaLnBrk="0" hangingPunct="0">
              <a:lnSpc>
                <a:spcPct val="90000"/>
              </a:lnSpc>
              <a:spcBef>
                <a:spcPct val="20000"/>
              </a:spcBef>
              <a:buClr>
                <a:schemeClr val="tx2"/>
              </a:buClr>
              <a:buSzPct val="70000"/>
              <a:buFont typeface="Wingdings" pitchFamily="2" charset="2"/>
              <a:buChar char="l"/>
            </a:pPr>
            <a:r>
              <a:rPr lang="zh-CN" altLang="en-US" sz="2400" dirty="0">
                <a:latin typeface="+mn-lt"/>
                <a:ea typeface="微软雅黑 Light" panose="020B0502040204020203" pitchFamily="34" charset="-122"/>
              </a:rPr>
              <a:t>目的地址为</a:t>
            </a:r>
            <a:r>
              <a:rPr lang="en-US" altLang="zh-CN" sz="2400" dirty="0">
                <a:latin typeface="+mn-lt"/>
                <a:ea typeface="微软雅黑 Light" panose="020B0502040204020203" pitchFamily="34" charset="-122"/>
              </a:rPr>
              <a:t>A</a:t>
            </a:r>
            <a:r>
              <a:rPr lang="en-US" altLang="en-US" sz="2400" dirty="0">
                <a:latin typeface="+mn-lt"/>
                <a:ea typeface="微软雅黑 Light" panose="020B0502040204020203" pitchFamily="34" charset="-122"/>
              </a:rPr>
              <a:t>’</a:t>
            </a:r>
            <a:r>
              <a:rPr lang="zh-CN" altLang="en-US" sz="2400" dirty="0">
                <a:latin typeface="+mn-lt"/>
                <a:ea typeface="微软雅黑 Light" panose="020B0502040204020203" pitchFamily="34" charset="-122"/>
              </a:rPr>
              <a:t>，位置未知</a:t>
            </a:r>
            <a:r>
              <a:rPr lang="en-US" altLang="zh-CN" sz="2400" dirty="0">
                <a:latin typeface="+mn-lt"/>
                <a:ea typeface="微软雅黑 Light" panose="020B0502040204020203" pitchFamily="34" charset="-122"/>
              </a:rPr>
              <a:t>:</a:t>
            </a:r>
            <a:endParaRPr lang="en-US" altLang="zh-CN" sz="2400" i="1" dirty="0">
              <a:latin typeface="+mn-lt"/>
              <a:ea typeface="微软雅黑 Light" panose="020B0502040204020203" pitchFamily="34" charset="-122"/>
            </a:endParaRPr>
          </a:p>
        </p:txBody>
      </p:sp>
      <p:sp>
        <p:nvSpPr>
          <p:cNvPr id="102" name="Text Box 86"/>
          <p:cNvSpPr txBox="1">
            <a:spLocks noChangeArrowheads="1"/>
          </p:cNvSpPr>
          <p:nvPr/>
        </p:nvSpPr>
        <p:spPr bwMode="auto">
          <a:xfrm>
            <a:off x="1763688" y="2132856"/>
            <a:ext cx="800219" cy="461665"/>
          </a:xfrm>
          <a:prstGeom prst="rect">
            <a:avLst/>
          </a:prstGeom>
          <a:noFill/>
          <a:ln>
            <a:noFill/>
          </a:ln>
          <a:effectLs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C00000"/>
                </a:solidFill>
                <a:latin typeface="+mn-lt"/>
                <a:ea typeface="微软雅黑 Light" panose="020B0502040204020203" pitchFamily="34" charset="-122"/>
              </a:rPr>
              <a:t>洪泛</a:t>
            </a:r>
            <a:endParaRPr lang="en-US" sz="2400" i="0" dirty="0">
              <a:solidFill>
                <a:srgbClr val="C00000"/>
              </a:solidFill>
              <a:latin typeface="+mn-lt"/>
              <a:ea typeface="微软雅黑 Light" panose="020B0502040204020203" pitchFamily="34" charset="-122"/>
            </a:endParaRPr>
          </a:p>
        </p:txBody>
      </p:sp>
      <p:grpSp>
        <p:nvGrpSpPr>
          <p:cNvPr id="24" name="Group 92"/>
          <p:cNvGrpSpPr>
            <a:grpSpLocks/>
          </p:cNvGrpSpPr>
          <p:nvPr/>
        </p:nvGrpSpPr>
        <p:grpSpPr bwMode="auto">
          <a:xfrm>
            <a:off x="6130925" y="4484688"/>
            <a:ext cx="1428750" cy="369887"/>
            <a:chOff x="730" y="2472"/>
            <a:chExt cx="900" cy="233"/>
          </a:xfrm>
        </p:grpSpPr>
        <p:sp>
          <p:nvSpPr>
            <p:cNvPr id="36889" name="Rectangle 88"/>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6890" name="Text Box 89"/>
            <p:cNvSpPr txBox="1">
              <a:spLocks noChangeArrowheads="1"/>
            </p:cNvSpPr>
            <p:nvPr/>
          </p:nvSpPr>
          <p:spPr bwMode="auto">
            <a:xfrm>
              <a:off x="730" y="2472"/>
              <a:ext cx="359" cy="233"/>
            </a:xfrm>
            <a:prstGeom prst="rect">
              <a:avLst/>
            </a:prstGeom>
            <a:noFill/>
            <a:ln w="9525">
              <a:noFill/>
              <a:miter lim="800000"/>
              <a:headEnd/>
              <a:tailEnd/>
            </a:ln>
          </p:spPr>
          <p:txBody>
            <a:bodyPr wrap="none">
              <a:spAutoFit/>
            </a:bodyPr>
            <a:lstStyle/>
            <a:p>
              <a:r>
                <a:rPr lang="en-US" altLang="zh-CN">
                  <a:solidFill>
                    <a:srgbClr val="FFFFFF"/>
                  </a:solidFill>
                  <a:cs typeface="Arial" pitchFamily="34" charset="0"/>
                </a:rPr>
                <a:t>A</a:t>
              </a:r>
              <a:r>
                <a:rPr lang="ja-JP" altLang="en-US">
                  <a:solidFill>
                    <a:srgbClr val="FFFFFF"/>
                  </a:solidFill>
                  <a:cs typeface="Arial" pitchFamily="34" charset="0"/>
                </a:rPr>
                <a:t>’</a:t>
              </a:r>
              <a:r>
                <a:rPr lang="en-US" altLang="ja-JP">
                  <a:solidFill>
                    <a:srgbClr val="FFFFFF"/>
                  </a:solidFill>
                  <a:cs typeface="Arial" pitchFamily="34" charset="0"/>
                </a:rPr>
                <a:t> A</a:t>
              </a:r>
              <a:endParaRPr lang="en-US" altLang="zh-CN">
                <a:solidFill>
                  <a:srgbClr val="FFFFFF"/>
                </a:solidFill>
                <a:cs typeface="Arial" pitchFamily="34" charset="0"/>
              </a:endParaRPr>
            </a:p>
          </p:txBody>
        </p:sp>
        <p:sp>
          <p:nvSpPr>
            <p:cNvPr id="36891" name="Line 90"/>
            <p:cNvSpPr>
              <a:spLocks noChangeShapeType="1"/>
            </p:cNvSpPr>
            <p:nvPr/>
          </p:nvSpPr>
          <p:spPr bwMode="auto">
            <a:xfrm>
              <a:off x="937" y="2493"/>
              <a:ext cx="0" cy="166"/>
            </a:xfrm>
            <a:prstGeom prst="line">
              <a:avLst/>
            </a:prstGeom>
            <a:noFill/>
            <a:ln w="9525">
              <a:solidFill>
                <a:schemeClr val="tx1"/>
              </a:solidFill>
              <a:round/>
              <a:headEnd/>
              <a:tailEnd/>
            </a:ln>
          </p:spPr>
          <p:txBody>
            <a:bodyPr wrap="none"/>
            <a:lstStyle/>
            <a:p>
              <a:endParaRPr lang="zh-CN" altLang="en-US"/>
            </a:p>
          </p:txBody>
        </p:sp>
        <p:sp>
          <p:nvSpPr>
            <p:cNvPr id="36892" name="Line 91"/>
            <p:cNvSpPr>
              <a:spLocks noChangeShapeType="1"/>
            </p:cNvSpPr>
            <p:nvPr/>
          </p:nvSpPr>
          <p:spPr bwMode="auto">
            <a:xfrm>
              <a:off x="1096" y="2498"/>
              <a:ext cx="0" cy="166"/>
            </a:xfrm>
            <a:prstGeom prst="line">
              <a:avLst/>
            </a:prstGeom>
            <a:noFill/>
            <a:ln w="9525">
              <a:solidFill>
                <a:schemeClr val="tx1"/>
              </a:solidFill>
              <a:round/>
              <a:headEnd/>
              <a:tailEnd/>
            </a:ln>
          </p:spPr>
          <p:txBody>
            <a:bodyPr wrap="none"/>
            <a:lstStyle/>
            <a:p>
              <a:endParaRPr lang="zh-CN" altLang="en-US"/>
            </a:p>
          </p:txBody>
        </p:sp>
      </p:grpSp>
      <p:sp>
        <p:nvSpPr>
          <p:cNvPr id="108" name="Rectangle 93"/>
          <p:cNvSpPr>
            <a:spLocks noChangeArrowheads="1"/>
          </p:cNvSpPr>
          <p:nvPr/>
        </p:nvSpPr>
        <p:spPr bwMode="auto">
          <a:xfrm>
            <a:off x="300037" y="2928938"/>
            <a:ext cx="4214239" cy="944562"/>
          </a:xfrm>
          <a:prstGeom prst="rect">
            <a:avLst/>
          </a:prstGeom>
          <a:noFill/>
          <a:ln>
            <a:noFill/>
          </a:ln>
          <a:effectLst/>
          <a:extLst/>
        </p:spPr>
        <p:txBody>
          <a:bodyPr/>
          <a:lstStyle/>
          <a:p>
            <a:pPr marL="342900" indent="-342900" eaLnBrk="0" hangingPunct="0">
              <a:lnSpc>
                <a:spcPct val="90000"/>
              </a:lnSpc>
              <a:spcBef>
                <a:spcPct val="20000"/>
              </a:spcBef>
              <a:buClr>
                <a:schemeClr val="tx2"/>
              </a:buClr>
              <a:buSzPct val="70000"/>
              <a:buFont typeface="Wingdings" pitchFamily="2" charset="2"/>
              <a:buChar char="l"/>
              <a:defRPr/>
            </a:pPr>
            <a:r>
              <a:rPr lang="zh-CN" altLang="en-US" sz="2400" kern="0" dirty="0">
                <a:latin typeface="+mn-lt"/>
                <a:ea typeface="微软雅黑 Light" panose="020B0502040204020203" pitchFamily="34" charset="-122"/>
              </a:rPr>
              <a:t>目的地址为</a:t>
            </a:r>
            <a:r>
              <a:rPr lang="en-US" altLang="zh-CN" sz="2400" kern="0" dirty="0">
                <a:latin typeface="+mn-lt"/>
                <a:ea typeface="微软雅黑 Light" panose="020B0502040204020203" pitchFamily="34" charset="-122"/>
              </a:rPr>
              <a:t>A</a:t>
            </a:r>
            <a:r>
              <a:rPr lang="zh-CN" altLang="en-US" sz="2400" kern="0" dirty="0">
                <a:latin typeface="+mn-lt"/>
                <a:ea typeface="微软雅黑 Light" panose="020B0502040204020203" pitchFamily="34" charset="-122"/>
              </a:rPr>
              <a:t>，位置已知：</a:t>
            </a:r>
            <a:endParaRPr lang="en-US" altLang="zh-CN" sz="2400" kern="0" dirty="0">
              <a:latin typeface="+mn-lt"/>
              <a:ea typeface="微软雅黑 Light" panose="020B0502040204020203" pitchFamily="34" charset="-122"/>
            </a:endParaRPr>
          </a:p>
        </p:txBody>
      </p:sp>
      <p:grpSp>
        <p:nvGrpSpPr>
          <p:cNvPr id="25" name="Group 94"/>
          <p:cNvGrpSpPr>
            <a:grpSpLocks/>
          </p:cNvGrpSpPr>
          <p:nvPr/>
        </p:nvGrpSpPr>
        <p:grpSpPr bwMode="auto">
          <a:xfrm>
            <a:off x="2843213" y="5661025"/>
            <a:ext cx="2471737" cy="374650"/>
            <a:chOff x="2376" y="3383"/>
            <a:chExt cx="1557" cy="236"/>
          </a:xfrm>
        </p:grpSpPr>
        <p:sp>
          <p:nvSpPr>
            <p:cNvPr id="36886" name="Text Box 95"/>
            <p:cNvSpPr txBox="1">
              <a:spLocks noChangeArrowheads="1"/>
            </p:cNvSpPr>
            <p:nvPr/>
          </p:nvSpPr>
          <p:spPr bwMode="auto">
            <a:xfrm>
              <a:off x="2376" y="3388"/>
              <a:ext cx="247" cy="231"/>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r>
                <a:rPr lang="ja-JP" altLang="en-US">
                  <a:solidFill>
                    <a:srgbClr val="000000"/>
                  </a:solidFill>
                  <a:cs typeface="Arial" pitchFamily="34" charset="0"/>
                </a:rPr>
                <a:t>’</a:t>
              </a:r>
              <a:endParaRPr lang="en-US" altLang="zh-CN">
                <a:solidFill>
                  <a:srgbClr val="000000"/>
                </a:solidFill>
                <a:cs typeface="Arial" pitchFamily="34" charset="0"/>
              </a:endParaRPr>
            </a:p>
          </p:txBody>
        </p:sp>
        <p:sp>
          <p:nvSpPr>
            <p:cNvPr id="36887" name="Text Box 96"/>
            <p:cNvSpPr txBox="1">
              <a:spLocks noChangeArrowheads="1"/>
            </p:cNvSpPr>
            <p:nvPr/>
          </p:nvSpPr>
          <p:spPr bwMode="auto">
            <a:xfrm>
              <a:off x="3133" y="3387"/>
              <a:ext cx="204" cy="231"/>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4</a:t>
              </a:r>
            </a:p>
          </p:txBody>
        </p:sp>
        <p:sp>
          <p:nvSpPr>
            <p:cNvPr id="36888" name="Text Box 97"/>
            <p:cNvSpPr txBox="1">
              <a:spLocks noChangeArrowheads="1"/>
            </p:cNvSpPr>
            <p:nvPr/>
          </p:nvSpPr>
          <p:spPr bwMode="auto">
            <a:xfrm>
              <a:off x="3655" y="3383"/>
              <a:ext cx="278" cy="233"/>
            </a:xfrm>
            <a:prstGeom prst="rect">
              <a:avLst/>
            </a:prstGeom>
            <a:noFill/>
            <a:ln w="9525">
              <a:noFill/>
              <a:miter lim="800000"/>
              <a:headEnd/>
              <a:tailEnd/>
            </a:ln>
          </p:spPr>
          <p:txBody>
            <a:bodyPr wrap="none">
              <a:spAutoFit/>
            </a:bodyPr>
            <a:lstStyle/>
            <a:p>
              <a:r>
                <a:rPr lang="en-US" altLang="zh-CN" i="1">
                  <a:solidFill>
                    <a:srgbClr val="000000"/>
                  </a:solidFill>
                  <a:ea typeface="MS PGothic" pitchFamily="34" charset="-128"/>
                  <a:cs typeface="Arial" pitchFamily="34" charset="0"/>
                </a:rPr>
                <a:t>60</a:t>
              </a:r>
            </a:p>
          </p:txBody>
        </p:sp>
      </p:grpSp>
      <p:sp>
        <p:nvSpPr>
          <p:cNvPr id="113" name="Rectangle 98"/>
          <p:cNvSpPr>
            <a:spLocks noChangeArrowheads="1"/>
          </p:cNvSpPr>
          <p:nvPr/>
        </p:nvSpPr>
        <p:spPr bwMode="auto">
          <a:xfrm>
            <a:off x="658813" y="3416300"/>
            <a:ext cx="3697287" cy="468312"/>
          </a:xfrm>
          <a:prstGeom prst="rect">
            <a:avLst/>
          </a:prstGeom>
          <a:noFill/>
          <a:ln>
            <a:noFill/>
          </a:ln>
          <a:effectLst/>
          <a:extLst/>
        </p:spPr>
        <p:txBody>
          <a:bodyPr/>
          <a:lstStyle/>
          <a:p>
            <a:pPr marL="342900" indent="-342900">
              <a:lnSpc>
                <a:spcPts val="3000"/>
              </a:lnSpc>
              <a:spcBef>
                <a:spcPct val="20000"/>
              </a:spcBef>
              <a:buClr>
                <a:srgbClr val="000099"/>
              </a:buClr>
              <a:buSzPct val="65000"/>
              <a:buFont typeface="Wingdings" charset="0"/>
              <a:buNone/>
              <a:defRPr/>
            </a:pPr>
            <a:r>
              <a:rPr lang="zh-CN" altLang="en-US" sz="2400" dirty="0">
                <a:solidFill>
                  <a:srgbClr val="C00000"/>
                </a:solidFill>
                <a:latin typeface="+mn-lt"/>
                <a:ea typeface="微软雅黑 Light" panose="020B0502040204020203" pitchFamily="34" charset="-122"/>
              </a:rPr>
              <a:t>通过一个端口选择性发送</a:t>
            </a:r>
            <a:endParaRPr lang="en-US" sz="2400" dirty="0">
              <a:solidFill>
                <a:srgbClr val="C00000"/>
              </a:solidFill>
              <a:latin typeface="+mn-lt"/>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dissolve">
                                      <p:cBhvr>
                                        <p:cTn id="18" dur="500"/>
                                        <p:tgtEl>
                                          <p:spTgt spid="7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14"/>
                                        </p:tgtEl>
                                        <p:attrNameLst>
                                          <p:attrName>ppt_x</p:attrName>
                                          <p:attrName>ppt_y</p:attrName>
                                        </p:attrNameLst>
                                      </p:cBhvr>
                                      <p:rCtr x="-5300" y="12200"/>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
                                        </p:tgtEl>
                                        <p:attrNameLst>
                                          <p:attrName>style.visibility</p:attrName>
                                        </p:attrNameLst>
                                      </p:cBhvr>
                                      <p:to>
                                        <p:strVal val="visible"/>
                                      </p:to>
                                    </p:set>
                                  </p:childTnLst>
                                </p:cTn>
                              </p:par>
                            </p:childTnLst>
                          </p:cTn>
                        </p:par>
                        <p:par>
                          <p:cTn id="36" fill="hold">
                            <p:stCondLst>
                              <p:cond delay="0"/>
                            </p:stCondLst>
                            <p:childTnLst>
                              <p:par>
                                <p:cTn id="37" presetID="1" presetClass="exit" presetSubtype="0" fill="hold" nodeType="after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2.5E-6 6.2963E-6 L -0.12118 -0.09814 " pathEditMode="relative" ptsTypes="AA">
                                      <p:cBhvr>
                                        <p:cTn id="42" dur="2000" fill="hold"/>
                                        <p:tgtEl>
                                          <p:spTgt spid="18"/>
                                        </p:tgtEl>
                                        <p:attrNameLst>
                                          <p:attrName>ppt_x</p:attrName>
                                          <p:attrName>ppt_y</p:attrName>
                                        </p:attrNameLst>
                                      </p:cBhvr>
                                    </p:animMotion>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3.61111E-6 -7.40741E-7 L -0.09532 0.14352 " pathEditMode="relative" rAng="0" ptsTypes="AA">
                                      <p:cBhvr>
                                        <p:cTn id="46" dur="2000" fill="hold"/>
                                        <p:tgtEl>
                                          <p:spTgt spid="20"/>
                                        </p:tgtEl>
                                        <p:attrNameLst>
                                          <p:attrName>ppt_x</p:attrName>
                                          <p:attrName>ppt_y</p:attrName>
                                        </p:attrNameLst>
                                      </p:cBhvr>
                                      <p:rCtr x="-4800" y="7200"/>
                                    </p:animMotion>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3.61111E-6 -7.40741E-7 L 0.03489 0.15509 " pathEditMode="relative" rAng="0" ptsTypes="AA">
                                      <p:cBhvr>
                                        <p:cTn id="50" dur="2000" fill="hold"/>
                                        <p:tgtEl>
                                          <p:spTgt spid="21"/>
                                        </p:tgtEl>
                                        <p:attrNameLst>
                                          <p:attrName>ppt_x</p:attrName>
                                          <p:attrName>ppt_y</p:attrName>
                                        </p:attrNameLst>
                                      </p:cBhvr>
                                      <p:rCtr x="1700" y="7800"/>
                                    </p:animMotion>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3.61111E-6 -7.40741E-7 L 0.16163 0.06667 " pathEditMode="relative" rAng="0" ptsTypes="AA">
                                      <p:cBhvr>
                                        <p:cTn id="54" dur="2000" fill="hold"/>
                                        <p:tgtEl>
                                          <p:spTgt spid="22"/>
                                        </p:tgtEl>
                                        <p:attrNameLst>
                                          <p:attrName>ppt_x</p:attrName>
                                          <p:attrName>ppt_y</p:attrName>
                                        </p:attrNameLst>
                                      </p:cBhvr>
                                      <p:rCtr x="8100" y="3300"/>
                                    </p:animMotion>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0" presetClass="path" presetSubtype="0" accel="50000" decel="50000" fill="hold" nodeType="withEffect">
                                  <p:stCondLst>
                                    <p:cond delay="0"/>
                                  </p:stCondLst>
                                  <p:childTnLst>
                                    <p:animMotion origin="layout" path="M 8.33333E-7 -3.7037E-6 L 0.11545 -0.10231 " pathEditMode="relative" rAng="0" ptsTypes="AA">
                                      <p:cBhvr>
                                        <p:cTn id="58" dur="2000" fill="hold"/>
                                        <p:tgtEl>
                                          <p:spTgt spid="23"/>
                                        </p:tgtEl>
                                        <p:attrNameLst>
                                          <p:attrName>ppt_x</p:attrName>
                                          <p:attrName>ppt_y</p:attrName>
                                        </p:attrNameLst>
                                      </p:cBhvr>
                                      <p:rCtr x="5800" y="-5100"/>
                                    </p:animMotion>
                                  </p:childTnLst>
                                </p:cTn>
                              </p:par>
                            </p:childTnLst>
                          </p:cTn>
                        </p:par>
                        <p:par>
                          <p:cTn id="59" fill="hold">
                            <p:stCondLst>
                              <p:cond delay="2000"/>
                            </p:stCondLst>
                            <p:childTnLst>
                              <p:par>
                                <p:cTn id="60" presetID="1" presetClass="exit" presetSubtype="0" fill="hold" nodeType="afterEffect">
                                  <p:stCondLst>
                                    <p:cond delay="0"/>
                                  </p:stCondLst>
                                  <p:childTnLst>
                                    <p:set>
                                      <p:cBhvr>
                                        <p:cTn id="61" dur="1" fill="hold">
                                          <p:stCondLst>
                                            <p:cond delay="0"/>
                                          </p:stCondLst>
                                        </p:cTn>
                                        <p:tgtEl>
                                          <p:spTgt spid="2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2"/>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21"/>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childTnLst>
                          </p:cTn>
                        </p:par>
                        <p:par>
                          <p:cTn id="75" fill="hold">
                            <p:stCondLst>
                              <p:cond delay="500"/>
                            </p:stCondLst>
                            <p:childTnLst>
                              <p:par>
                                <p:cTn id="76" presetID="0" presetClass="path" presetSubtype="0" accel="50000" decel="50000" fill="hold" nodeType="afterEffect">
                                  <p:stCondLst>
                                    <p:cond delay="0"/>
                                  </p:stCondLst>
                                  <p:childTnLst>
                                    <p:animMotion origin="layout" path="M -0.00139 -0.00509 L -0.03767 -0.17014 " pathEditMode="relative" rAng="0" ptsTypes="AA">
                                      <p:cBhvr>
                                        <p:cTn id="77" dur="2000" fill="hold"/>
                                        <p:tgtEl>
                                          <p:spTgt spid="24"/>
                                        </p:tgtEl>
                                        <p:attrNameLst>
                                          <p:attrName>ppt_x</p:attrName>
                                          <p:attrName>ppt_y</p:attrName>
                                        </p:attrNameLst>
                                      </p:cBhvr>
                                      <p:rCtr x="-1800" y="-8300"/>
                                    </p:animMotion>
                                  </p:childTnLst>
                                </p:cTn>
                              </p:par>
                            </p:childTnLst>
                          </p:cTn>
                        </p:par>
                        <p:par>
                          <p:cTn id="78" fill="hold">
                            <p:stCondLst>
                              <p:cond delay="2500"/>
                            </p:stCondLst>
                            <p:childTnLst>
                              <p:par>
                                <p:cTn id="79" presetID="1" presetClass="entr" presetSubtype="0" fill="hold" grpId="0" nodeType="afterEffect">
                                  <p:stCondLst>
                                    <p:cond delay="0"/>
                                  </p:stCondLst>
                                  <p:childTnLst>
                                    <p:set>
                                      <p:cBhvr>
                                        <p:cTn id="80" dur="1" fill="hold">
                                          <p:stCondLst>
                                            <p:cond delay="0"/>
                                          </p:stCondLst>
                                        </p:cTn>
                                        <p:tgtEl>
                                          <p:spTgt spid="108">
                                            <p:txEl>
                                              <p:pRg st="0" end="0"/>
                                            </p:txEl>
                                          </p:spTgt>
                                        </p:tgtEl>
                                        <p:attrNameLst>
                                          <p:attrName>style.visibility</p:attrName>
                                        </p:attrNameLst>
                                      </p:cBhvr>
                                      <p:to>
                                        <p:strVal val="visible"/>
                                      </p:to>
                                    </p:set>
                                  </p:childTnLst>
                                </p:cTn>
                              </p:par>
                            </p:childTnLst>
                          </p:cTn>
                        </p:par>
                        <p:par>
                          <p:cTn id="81" fill="hold">
                            <p:stCondLst>
                              <p:cond delay="2500"/>
                            </p:stCondLst>
                            <p:childTnLst>
                              <p:par>
                                <p:cTn id="82" presetID="9" presetClass="entr" presetSubtype="0"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3">
                                            <p:txEl>
                                              <p:pRg st="0" end="0"/>
                                            </p:txEl>
                                          </p:spTgt>
                                        </p:tgtEl>
                                        <p:attrNameLst>
                                          <p:attrName>style.visibility</p:attrName>
                                        </p:attrNameLst>
                                      </p:cBhvr>
                                      <p:to>
                                        <p:strVal val="visible"/>
                                      </p:to>
                                    </p:set>
                                  </p:childTnLst>
                                </p:cTn>
                              </p:par>
                            </p:childTnLst>
                          </p:cTn>
                        </p:par>
                        <p:par>
                          <p:cTn id="89" fill="hold">
                            <p:stCondLst>
                              <p:cond delay="0"/>
                            </p:stCondLst>
                            <p:childTnLst>
                              <p:par>
                                <p:cTn id="90" presetID="0" presetClass="path" presetSubtype="0" accel="50000" decel="50000" fill="hold" nodeType="afterEffect">
                                  <p:stCondLst>
                                    <p:cond delay="0"/>
                                  </p:stCondLst>
                                  <p:childTnLst>
                                    <p:animMotion origin="layout" path="M -0.03611 -0.1588 L -0.03472 -0.32871 " pathEditMode="relative" ptsTypes="AA">
                                      <p:cBhvr>
                                        <p:cTn id="91"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101" grpId="0" build="p"/>
      <p:bldP spid="102" grpId="0"/>
      <p:bldP spid="108" grpId="0" build="p"/>
      <p:bldP spid="1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7891" name="灯片编号占位符 4"/>
          <p:cNvSpPr>
            <a:spLocks noGrp="1"/>
          </p:cNvSpPr>
          <p:nvPr>
            <p:ph type="sldNum" sz="quarter" idx="11"/>
          </p:nvPr>
        </p:nvSpPr>
        <p:spPr>
          <a:noFill/>
        </p:spPr>
        <p:txBody>
          <a:bodyPr/>
          <a:lstStyle/>
          <a:p>
            <a:fld id="{BB15AEE0-F934-4493-8E4A-A0865F6D61B8}" type="slidenum">
              <a:rPr lang="en-US" altLang="zh-CN" smtClean="0"/>
              <a:pPr/>
              <a:t>36</a:t>
            </a:fld>
            <a:endParaRPr lang="en-US" altLang="zh-CN" dirty="0"/>
          </a:p>
        </p:txBody>
      </p:sp>
      <p:sp>
        <p:nvSpPr>
          <p:cNvPr id="37892" name="Rectangle 2"/>
          <p:cNvSpPr>
            <a:spLocks noGrp="1" noChangeArrowheads="1"/>
          </p:cNvSpPr>
          <p:nvPr>
            <p:ph type="title"/>
          </p:nvPr>
        </p:nvSpPr>
        <p:spPr>
          <a:xfrm>
            <a:off x="395288" y="260350"/>
            <a:ext cx="7632700" cy="720725"/>
          </a:xfrm>
        </p:spPr>
        <p:txBody>
          <a:bodyPr/>
          <a:lstStyle/>
          <a:p>
            <a:pPr eaLnBrk="1" hangingPunct="1"/>
            <a:r>
              <a:rPr lang="zh-CN" altLang="en-US" dirty="0">
                <a:latin typeface="+mn-lt"/>
              </a:rPr>
              <a:t>交换机互连</a:t>
            </a:r>
            <a:endParaRPr lang="en-US" altLang="zh-CN" dirty="0">
              <a:latin typeface="+mn-lt"/>
            </a:endParaRPr>
          </a:p>
        </p:txBody>
      </p:sp>
      <p:sp>
        <p:nvSpPr>
          <p:cNvPr id="37893" name="Rectangle 3"/>
          <p:cNvSpPr>
            <a:spLocks noGrp="1" noChangeArrowheads="1"/>
          </p:cNvSpPr>
          <p:nvPr>
            <p:ph type="body" idx="1"/>
          </p:nvPr>
        </p:nvSpPr>
        <p:spPr>
          <a:xfrm>
            <a:off x="395288" y="1125538"/>
            <a:ext cx="8353425" cy="682625"/>
          </a:xfrm>
        </p:spPr>
        <p:txBody>
          <a:bodyPr/>
          <a:lstStyle/>
          <a:p>
            <a:pPr eaLnBrk="1" hangingPunct="1"/>
            <a:r>
              <a:rPr lang="zh-CN" altLang="en-US" dirty="0">
                <a:ea typeface="微软雅黑 Light" panose="020B0502040204020203" pitchFamily="34" charset="-122"/>
              </a:rPr>
              <a:t>交换机可以互相连接，组建更大规模的交换式以太网</a:t>
            </a:r>
            <a:endParaRPr lang="en-US" altLang="zh-CN" dirty="0">
              <a:ea typeface="微软雅黑 Light" panose="020B0502040204020203" pitchFamily="34" charset="-122"/>
            </a:endParaRPr>
          </a:p>
        </p:txBody>
      </p:sp>
      <p:sp>
        <p:nvSpPr>
          <p:cNvPr id="116" name="Rectangle 70"/>
          <p:cNvSpPr>
            <a:spLocks noChangeArrowheads="1"/>
          </p:cNvSpPr>
          <p:nvPr/>
        </p:nvSpPr>
        <p:spPr bwMode="auto">
          <a:xfrm>
            <a:off x="690563" y="4535488"/>
            <a:ext cx="7881937" cy="1676400"/>
          </a:xfrm>
          <a:prstGeom prst="rect">
            <a:avLst/>
          </a:prstGeom>
          <a:noFill/>
          <a:ln>
            <a:noFill/>
          </a:ln>
          <a:effectLst/>
          <a:extLst/>
        </p:spPr>
        <p:txBody>
          <a:bodyPr/>
          <a:lstStyle/>
          <a:p>
            <a:pPr>
              <a:spcBef>
                <a:spcPct val="20000"/>
              </a:spcBef>
              <a:buClr>
                <a:srgbClr val="000099"/>
              </a:buClr>
              <a:buSzPct val="65000"/>
              <a:defRPr/>
            </a:pPr>
            <a:r>
              <a:rPr lang="en-US" sz="2400" dirty="0" smtClean="0">
                <a:solidFill>
                  <a:srgbClr val="FF0000"/>
                </a:solidFill>
                <a:latin typeface="+mn-lt"/>
                <a:ea typeface="微软雅黑 Light" panose="020B0502040204020203" pitchFamily="34" charset="-122"/>
              </a:rPr>
              <a:t>Q: </a:t>
            </a:r>
            <a:r>
              <a:rPr lang="zh-CN" altLang="en-US" sz="2400" dirty="0" smtClean="0">
                <a:solidFill>
                  <a:srgbClr val="000000"/>
                </a:solidFill>
                <a:latin typeface="+mn-lt"/>
                <a:ea typeface="微软雅黑 Light" panose="020B0502040204020203" pitchFamily="34" charset="-122"/>
              </a:rPr>
              <a:t>主机</a:t>
            </a:r>
            <a:r>
              <a:rPr lang="en-US" sz="2400" dirty="0">
                <a:solidFill>
                  <a:srgbClr val="000000"/>
                </a:solidFill>
                <a:latin typeface="+mn-lt"/>
                <a:ea typeface="微软雅黑 Light" panose="020B0502040204020203" pitchFamily="34" charset="-122"/>
              </a:rPr>
              <a:t>A</a:t>
            </a:r>
            <a:r>
              <a:rPr lang="zh-CN" altLang="en-US" sz="2400" dirty="0">
                <a:solidFill>
                  <a:srgbClr val="000000"/>
                </a:solidFill>
                <a:latin typeface="+mn-lt"/>
                <a:ea typeface="微软雅黑 Light" panose="020B0502040204020203" pitchFamily="34" charset="-122"/>
              </a:rPr>
              <a:t>向主机</a:t>
            </a:r>
            <a:r>
              <a:rPr lang="en-US" sz="2400" dirty="0">
                <a:solidFill>
                  <a:srgbClr val="000000"/>
                </a:solidFill>
                <a:latin typeface="+mn-lt"/>
                <a:ea typeface="微软雅黑 Light" panose="020B0502040204020203" pitchFamily="34" charset="-122"/>
              </a:rPr>
              <a:t>G</a:t>
            </a:r>
            <a:r>
              <a:rPr lang="zh-CN" altLang="en-US" sz="2400" dirty="0">
                <a:solidFill>
                  <a:srgbClr val="000000"/>
                </a:solidFill>
                <a:latin typeface="+mn-lt"/>
                <a:ea typeface="微软雅黑 Light" panose="020B0502040204020203" pitchFamily="34" charset="-122"/>
              </a:rPr>
              <a:t>发送帧，交换机</a:t>
            </a:r>
            <a:r>
              <a:rPr lang="en-US" sz="2400" dirty="0">
                <a:solidFill>
                  <a:srgbClr val="000000"/>
                </a:solidFill>
                <a:latin typeface="+mn-lt"/>
                <a:ea typeface="微软雅黑 Light" panose="020B0502040204020203" pitchFamily="34" charset="-122"/>
              </a:rPr>
              <a:t>S</a:t>
            </a:r>
            <a:r>
              <a:rPr lang="en-US" sz="2400" baseline="-25000" dirty="0">
                <a:solidFill>
                  <a:srgbClr val="000000"/>
                </a:solidFill>
                <a:latin typeface="+mn-lt"/>
                <a:ea typeface="微软雅黑 Light" panose="020B0502040204020203" pitchFamily="34" charset="-122"/>
              </a:rPr>
              <a:t>1</a:t>
            </a:r>
            <a:r>
              <a:rPr lang="en-US" sz="2400" dirty="0">
                <a:solidFill>
                  <a:srgbClr val="000000"/>
                </a:solidFill>
                <a:latin typeface="+mn-lt"/>
                <a:ea typeface="微软雅黑 Light" panose="020B0502040204020203" pitchFamily="34" charset="-122"/>
              </a:rPr>
              <a:t> </a:t>
            </a:r>
            <a:r>
              <a:rPr lang="zh-CN" altLang="en-US" sz="2400" dirty="0">
                <a:solidFill>
                  <a:srgbClr val="000000"/>
                </a:solidFill>
                <a:latin typeface="+mn-lt"/>
                <a:ea typeface="微软雅黑 Light" panose="020B0502040204020203" pitchFamily="34" charset="-122"/>
              </a:rPr>
              <a:t>如何知道通过</a:t>
            </a:r>
            <a:r>
              <a:rPr lang="en-US" altLang="zh-CN" sz="2400" dirty="0">
                <a:solidFill>
                  <a:srgbClr val="000000"/>
                </a:solidFill>
                <a:latin typeface="+mn-lt"/>
                <a:ea typeface="微软雅黑 Light" panose="020B0502040204020203" pitchFamily="34" charset="-122"/>
              </a:rPr>
              <a:t>S</a:t>
            </a:r>
            <a:r>
              <a:rPr lang="en-US" altLang="zh-CN" sz="2400" baseline="-25000" dirty="0">
                <a:solidFill>
                  <a:srgbClr val="000000"/>
                </a:solidFill>
                <a:latin typeface="+mn-lt"/>
                <a:ea typeface="微软雅黑 Light" panose="020B0502040204020203" pitchFamily="34" charset="-122"/>
              </a:rPr>
              <a:t>4</a:t>
            </a:r>
            <a:r>
              <a:rPr lang="zh-CN" altLang="en-US" sz="2400" dirty="0">
                <a:solidFill>
                  <a:srgbClr val="000000"/>
                </a:solidFill>
                <a:latin typeface="+mn-lt"/>
                <a:ea typeface="微软雅黑 Light" panose="020B0502040204020203" pitchFamily="34" charset="-122"/>
              </a:rPr>
              <a:t>、</a:t>
            </a:r>
            <a:r>
              <a:rPr lang="zh-CN" altLang="en-US" sz="2400" dirty="0" smtClean="0">
                <a:solidFill>
                  <a:srgbClr val="000000"/>
                </a:solidFill>
                <a:latin typeface="+mn-lt"/>
                <a:ea typeface="微软雅黑 Light" panose="020B0502040204020203" pitchFamily="34" charset="-122"/>
              </a:rPr>
              <a:t>进而通过</a:t>
            </a:r>
            <a:r>
              <a:rPr lang="en-US" altLang="zh-CN" sz="2400" dirty="0" smtClean="0">
                <a:solidFill>
                  <a:srgbClr val="000000"/>
                </a:solidFill>
                <a:latin typeface="+mn-lt"/>
                <a:ea typeface="微软雅黑 Light" panose="020B0502040204020203" pitchFamily="34" charset="-122"/>
              </a:rPr>
              <a:t>S</a:t>
            </a:r>
            <a:r>
              <a:rPr lang="en-US" altLang="zh-CN" sz="2400" baseline="-25000" dirty="0" smtClean="0">
                <a:solidFill>
                  <a:srgbClr val="000000"/>
                </a:solidFill>
                <a:latin typeface="+mn-lt"/>
                <a:ea typeface="微软雅黑 Light" panose="020B0502040204020203" pitchFamily="34" charset="-122"/>
              </a:rPr>
              <a:t>3</a:t>
            </a:r>
            <a:r>
              <a:rPr lang="zh-CN" altLang="en-US" sz="2400" dirty="0">
                <a:solidFill>
                  <a:srgbClr val="000000"/>
                </a:solidFill>
                <a:latin typeface="+mn-lt"/>
                <a:ea typeface="微软雅黑 Light" panose="020B0502040204020203" pitchFamily="34" charset="-122"/>
              </a:rPr>
              <a:t>转发目的地为</a:t>
            </a:r>
            <a:r>
              <a:rPr lang="en-US" altLang="zh-CN" sz="2400" dirty="0">
                <a:solidFill>
                  <a:srgbClr val="000000"/>
                </a:solidFill>
                <a:latin typeface="+mn-lt"/>
                <a:ea typeface="微软雅黑 Light" panose="020B0502040204020203" pitchFamily="34" charset="-122"/>
              </a:rPr>
              <a:t>G</a:t>
            </a:r>
            <a:r>
              <a:rPr lang="zh-CN" altLang="en-US" sz="2400" dirty="0">
                <a:solidFill>
                  <a:srgbClr val="000000"/>
                </a:solidFill>
                <a:latin typeface="+mn-lt"/>
                <a:ea typeface="微软雅黑 Light" panose="020B0502040204020203" pitchFamily="34" charset="-122"/>
              </a:rPr>
              <a:t>的帧？</a:t>
            </a:r>
            <a:endParaRPr lang="en-US" sz="2400" dirty="0">
              <a:solidFill>
                <a:srgbClr val="000000"/>
              </a:solidFill>
              <a:latin typeface="+mn-lt"/>
              <a:ea typeface="微软雅黑 Light" panose="020B0502040204020203" pitchFamily="34" charset="-122"/>
            </a:endParaRPr>
          </a:p>
        </p:txBody>
      </p:sp>
      <p:grpSp>
        <p:nvGrpSpPr>
          <p:cNvPr id="37895" name="Group 1"/>
          <p:cNvGrpSpPr>
            <a:grpSpLocks/>
          </p:cNvGrpSpPr>
          <p:nvPr/>
        </p:nvGrpSpPr>
        <p:grpSpPr bwMode="auto">
          <a:xfrm>
            <a:off x="958850" y="2444750"/>
            <a:ext cx="2047875" cy="1358900"/>
            <a:chOff x="958850" y="2444750"/>
            <a:chExt cx="2048416" cy="1358710"/>
          </a:xfrm>
        </p:grpSpPr>
        <p:sp>
          <p:nvSpPr>
            <p:cNvPr id="37936" name="Line 20"/>
            <p:cNvSpPr>
              <a:spLocks noChangeShapeType="1"/>
            </p:cNvSpPr>
            <p:nvPr/>
          </p:nvSpPr>
          <p:spPr bwMode="auto">
            <a:xfrm flipH="1">
              <a:off x="1582903" y="3030456"/>
              <a:ext cx="555772" cy="0"/>
            </a:xfrm>
            <a:prstGeom prst="line">
              <a:avLst/>
            </a:prstGeom>
            <a:noFill/>
            <a:ln w="9525">
              <a:solidFill>
                <a:schemeClr val="tx1"/>
              </a:solidFill>
              <a:round/>
              <a:headEnd/>
              <a:tailEnd/>
            </a:ln>
          </p:spPr>
          <p:txBody>
            <a:bodyPr wrap="none"/>
            <a:lstStyle/>
            <a:p>
              <a:endParaRPr lang="zh-CN" altLang="en-US"/>
            </a:p>
          </p:txBody>
        </p:sp>
        <p:sp>
          <p:nvSpPr>
            <p:cNvPr id="37937" name="Line 21"/>
            <p:cNvSpPr>
              <a:spLocks noChangeShapeType="1"/>
            </p:cNvSpPr>
            <p:nvPr/>
          </p:nvSpPr>
          <p:spPr bwMode="auto">
            <a:xfrm flipH="1">
              <a:off x="1970355" y="3078074"/>
              <a:ext cx="271534" cy="314281"/>
            </a:xfrm>
            <a:prstGeom prst="line">
              <a:avLst/>
            </a:prstGeom>
            <a:noFill/>
            <a:ln w="9525">
              <a:solidFill>
                <a:schemeClr val="tx1"/>
              </a:solidFill>
              <a:round/>
              <a:headEnd/>
              <a:tailEnd/>
            </a:ln>
          </p:spPr>
          <p:txBody>
            <a:bodyPr wrap="none"/>
            <a:lstStyle/>
            <a:p>
              <a:endParaRPr lang="zh-CN" altLang="en-US"/>
            </a:p>
          </p:txBody>
        </p:sp>
        <p:sp>
          <p:nvSpPr>
            <p:cNvPr id="37938" name="Line 22"/>
            <p:cNvSpPr>
              <a:spLocks noChangeShapeType="1"/>
            </p:cNvSpPr>
            <p:nvPr/>
          </p:nvSpPr>
          <p:spPr bwMode="auto">
            <a:xfrm>
              <a:off x="2389566" y="3106645"/>
              <a:ext cx="73044" cy="295234"/>
            </a:xfrm>
            <a:prstGeom prst="line">
              <a:avLst/>
            </a:prstGeom>
            <a:noFill/>
            <a:ln w="9525">
              <a:solidFill>
                <a:schemeClr val="tx1"/>
              </a:solidFill>
              <a:round/>
              <a:headEnd/>
              <a:tailEnd/>
            </a:ln>
          </p:spPr>
          <p:txBody>
            <a:bodyPr wrap="none"/>
            <a:lstStyle/>
            <a:p>
              <a:endParaRPr lang="zh-CN" altLang="en-US"/>
            </a:p>
          </p:txBody>
        </p:sp>
        <p:sp>
          <p:nvSpPr>
            <p:cNvPr id="37939" name="Text Box 64"/>
            <p:cNvSpPr txBox="1">
              <a:spLocks noChangeArrowheads="1"/>
            </p:cNvSpPr>
            <p:nvPr/>
          </p:nvSpPr>
          <p:spPr bwMode="auto">
            <a:xfrm>
              <a:off x="958850" y="2844744"/>
              <a:ext cx="350931" cy="366662"/>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p>
          </p:txBody>
        </p:sp>
        <p:sp>
          <p:nvSpPr>
            <p:cNvPr id="37940" name="Text Box 65"/>
            <p:cNvSpPr txBox="1">
              <a:spLocks noChangeArrowheads="1"/>
            </p:cNvSpPr>
            <p:nvPr/>
          </p:nvSpPr>
          <p:spPr bwMode="auto">
            <a:xfrm>
              <a:off x="1408232" y="3306642"/>
              <a:ext cx="338226" cy="369835"/>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B</a:t>
              </a:r>
            </a:p>
          </p:txBody>
        </p:sp>
        <p:sp>
          <p:nvSpPr>
            <p:cNvPr id="37941" name="Text Box 73"/>
            <p:cNvSpPr txBox="1">
              <a:spLocks noChangeArrowheads="1"/>
            </p:cNvSpPr>
            <p:nvPr/>
          </p:nvSpPr>
          <p:spPr bwMode="auto">
            <a:xfrm>
              <a:off x="2181548" y="2444750"/>
              <a:ext cx="423975" cy="369836"/>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1</a:t>
              </a:r>
            </a:p>
          </p:txBody>
        </p:sp>
        <p:sp>
          <p:nvSpPr>
            <p:cNvPr id="37942" name="Text Box 66"/>
            <p:cNvSpPr txBox="1">
              <a:spLocks noChangeArrowheads="1"/>
            </p:cNvSpPr>
            <p:nvPr/>
          </p:nvSpPr>
          <p:spPr bwMode="auto">
            <a:xfrm>
              <a:off x="2656336" y="3298706"/>
              <a:ext cx="350930" cy="369836"/>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C</a:t>
              </a:r>
            </a:p>
          </p:txBody>
        </p:sp>
        <p:grpSp>
          <p:nvGrpSpPr>
            <p:cNvPr id="37943" name="Group 44"/>
            <p:cNvGrpSpPr>
              <a:grpSpLocks/>
            </p:cNvGrpSpPr>
            <p:nvPr/>
          </p:nvGrpSpPr>
          <p:grpSpPr bwMode="auto">
            <a:xfrm>
              <a:off x="1127760" y="2834640"/>
              <a:ext cx="568960" cy="481140"/>
              <a:chOff x="-44" y="1473"/>
              <a:chExt cx="981" cy="1105"/>
            </a:xfrm>
          </p:grpSpPr>
          <p:pic>
            <p:nvPicPr>
              <p:cNvPr id="37951"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52"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44" name="Group 44"/>
            <p:cNvGrpSpPr>
              <a:grpSpLocks/>
            </p:cNvGrpSpPr>
            <p:nvPr/>
          </p:nvGrpSpPr>
          <p:grpSpPr bwMode="auto">
            <a:xfrm>
              <a:off x="1534160" y="3291840"/>
              <a:ext cx="568960" cy="481140"/>
              <a:chOff x="-44" y="1473"/>
              <a:chExt cx="981" cy="1105"/>
            </a:xfrm>
          </p:grpSpPr>
          <p:pic>
            <p:nvPicPr>
              <p:cNvPr id="37949"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50"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45" name="Group 44"/>
            <p:cNvGrpSpPr>
              <a:grpSpLocks/>
            </p:cNvGrpSpPr>
            <p:nvPr/>
          </p:nvGrpSpPr>
          <p:grpSpPr bwMode="auto">
            <a:xfrm>
              <a:off x="2062480" y="3322320"/>
              <a:ext cx="568960" cy="481140"/>
              <a:chOff x="-44" y="1473"/>
              <a:chExt cx="981" cy="1105"/>
            </a:xfrm>
          </p:grpSpPr>
          <p:pic>
            <p:nvPicPr>
              <p:cNvPr id="37947"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48"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7946" name="Picture 3"/>
            <p:cNvPicPr>
              <a:picLocks noChangeAspect="1" noChangeArrowheads="1"/>
            </p:cNvPicPr>
            <p:nvPr/>
          </p:nvPicPr>
          <p:blipFill>
            <a:blip r:embed="rId4" cstate="print"/>
            <a:srcRect/>
            <a:stretch>
              <a:fillRect/>
            </a:stretch>
          </p:blipFill>
          <p:spPr bwMode="auto">
            <a:xfrm>
              <a:off x="2014817" y="2879664"/>
              <a:ext cx="678041" cy="299996"/>
            </a:xfrm>
            <a:prstGeom prst="rect">
              <a:avLst/>
            </a:prstGeom>
            <a:noFill/>
            <a:ln w="9525">
              <a:noFill/>
              <a:miter lim="800000"/>
              <a:headEnd/>
              <a:tailEnd/>
            </a:ln>
          </p:spPr>
        </p:pic>
      </p:grpSp>
      <p:grpSp>
        <p:nvGrpSpPr>
          <p:cNvPr id="6" name="Group 2"/>
          <p:cNvGrpSpPr>
            <a:grpSpLocks/>
          </p:cNvGrpSpPr>
          <p:nvPr/>
        </p:nvGrpSpPr>
        <p:grpSpPr bwMode="auto">
          <a:xfrm>
            <a:off x="2379663" y="1984375"/>
            <a:ext cx="4856162" cy="2044700"/>
            <a:chOff x="2379663" y="1984375"/>
            <a:chExt cx="4855711" cy="2044145"/>
          </a:xfrm>
        </p:grpSpPr>
        <p:sp>
          <p:nvSpPr>
            <p:cNvPr id="37897" name="Line 23"/>
            <p:cNvSpPr>
              <a:spLocks noChangeShapeType="1"/>
            </p:cNvSpPr>
            <p:nvPr/>
          </p:nvSpPr>
          <p:spPr bwMode="auto">
            <a:xfrm flipH="1">
              <a:off x="3635258" y="3068344"/>
              <a:ext cx="346043" cy="215841"/>
            </a:xfrm>
            <a:prstGeom prst="line">
              <a:avLst/>
            </a:prstGeom>
            <a:noFill/>
            <a:ln w="9525">
              <a:solidFill>
                <a:schemeClr val="tx1"/>
              </a:solidFill>
              <a:round/>
              <a:headEnd/>
              <a:tailEnd/>
            </a:ln>
          </p:spPr>
          <p:txBody>
            <a:bodyPr wrap="none"/>
            <a:lstStyle/>
            <a:p>
              <a:endParaRPr lang="zh-CN" altLang="en-US"/>
            </a:p>
          </p:txBody>
        </p:sp>
        <p:sp>
          <p:nvSpPr>
            <p:cNvPr id="37898" name="Line 24"/>
            <p:cNvSpPr>
              <a:spLocks noChangeShapeType="1"/>
            </p:cNvSpPr>
            <p:nvPr/>
          </p:nvSpPr>
          <p:spPr bwMode="auto">
            <a:xfrm flipH="1">
              <a:off x="3949554" y="3087389"/>
              <a:ext cx="125401" cy="587216"/>
            </a:xfrm>
            <a:prstGeom prst="line">
              <a:avLst/>
            </a:prstGeom>
            <a:noFill/>
            <a:ln w="9525">
              <a:solidFill>
                <a:schemeClr val="tx1"/>
              </a:solidFill>
              <a:round/>
              <a:headEnd/>
              <a:tailEnd/>
            </a:ln>
          </p:spPr>
          <p:txBody>
            <a:bodyPr wrap="none"/>
            <a:lstStyle/>
            <a:p>
              <a:endParaRPr lang="zh-CN" altLang="en-US"/>
            </a:p>
          </p:txBody>
        </p:sp>
        <p:sp>
          <p:nvSpPr>
            <p:cNvPr id="37899" name="Line 25"/>
            <p:cNvSpPr>
              <a:spLocks noChangeShapeType="1"/>
            </p:cNvSpPr>
            <p:nvPr/>
          </p:nvSpPr>
          <p:spPr bwMode="auto">
            <a:xfrm>
              <a:off x="4254326" y="3030254"/>
              <a:ext cx="230167" cy="361852"/>
            </a:xfrm>
            <a:prstGeom prst="line">
              <a:avLst/>
            </a:prstGeom>
            <a:noFill/>
            <a:ln w="9525">
              <a:solidFill>
                <a:schemeClr val="tx1"/>
              </a:solidFill>
              <a:round/>
              <a:headEnd/>
              <a:tailEnd/>
            </a:ln>
          </p:spPr>
          <p:txBody>
            <a:bodyPr wrap="none"/>
            <a:lstStyle/>
            <a:p>
              <a:endParaRPr lang="zh-CN" altLang="en-US"/>
            </a:p>
          </p:txBody>
        </p:sp>
        <p:sp>
          <p:nvSpPr>
            <p:cNvPr id="37900" name="Line 26"/>
            <p:cNvSpPr>
              <a:spLocks noChangeShapeType="1"/>
            </p:cNvSpPr>
            <p:nvPr/>
          </p:nvSpPr>
          <p:spPr bwMode="auto">
            <a:xfrm flipH="1">
              <a:off x="5532145" y="3106433"/>
              <a:ext cx="428585" cy="244409"/>
            </a:xfrm>
            <a:prstGeom prst="line">
              <a:avLst/>
            </a:prstGeom>
            <a:noFill/>
            <a:ln w="9525">
              <a:solidFill>
                <a:schemeClr val="tx1"/>
              </a:solidFill>
              <a:round/>
              <a:headEnd/>
              <a:tailEnd/>
            </a:ln>
          </p:spPr>
          <p:txBody>
            <a:bodyPr wrap="none"/>
            <a:lstStyle/>
            <a:p>
              <a:endParaRPr lang="zh-CN" altLang="en-US"/>
            </a:p>
          </p:txBody>
        </p:sp>
        <p:sp>
          <p:nvSpPr>
            <p:cNvPr id="37901" name="Line 27"/>
            <p:cNvSpPr>
              <a:spLocks noChangeShapeType="1"/>
            </p:cNvSpPr>
            <p:nvPr/>
          </p:nvSpPr>
          <p:spPr bwMode="auto">
            <a:xfrm flipH="1">
              <a:off x="6035335" y="3077866"/>
              <a:ext cx="9524" cy="469772"/>
            </a:xfrm>
            <a:prstGeom prst="line">
              <a:avLst/>
            </a:prstGeom>
            <a:noFill/>
            <a:ln w="9525">
              <a:solidFill>
                <a:schemeClr val="tx1"/>
              </a:solidFill>
              <a:round/>
              <a:headEnd/>
              <a:tailEnd/>
            </a:ln>
          </p:spPr>
          <p:txBody>
            <a:bodyPr wrap="none"/>
            <a:lstStyle/>
            <a:p>
              <a:endParaRPr lang="zh-CN" altLang="en-US"/>
            </a:p>
          </p:txBody>
        </p:sp>
        <p:sp>
          <p:nvSpPr>
            <p:cNvPr id="37902" name="Line 35"/>
            <p:cNvSpPr>
              <a:spLocks noChangeShapeType="1"/>
            </p:cNvSpPr>
            <p:nvPr/>
          </p:nvSpPr>
          <p:spPr bwMode="auto">
            <a:xfrm flipH="1">
              <a:off x="2379663" y="2355749"/>
              <a:ext cx="1517509" cy="536429"/>
            </a:xfrm>
            <a:prstGeom prst="line">
              <a:avLst/>
            </a:prstGeom>
            <a:noFill/>
            <a:ln w="9525">
              <a:solidFill>
                <a:schemeClr val="tx1"/>
              </a:solidFill>
              <a:round/>
              <a:headEnd/>
              <a:tailEnd/>
            </a:ln>
          </p:spPr>
          <p:txBody>
            <a:bodyPr wrap="none"/>
            <a:lstStyle/>
            <a:p>
              <a:endParaRPr lang="zh-CN" altLang="en-US"/>
            </a:p>
          </p:txBody>
        </p:sp>
        <p:sp>
          <p:nvSpPr>
            <p:cNvPr id="37903" name="Line 36"/>
            <p:cNvSpPr>
              <a:spLocks noChangeShapeType="1"/>
            </p:cNvSpPr>
            <p:nvPr/>
          </p:nvSpPr>
          <p:spPr bwMode="auto">
            <a:xfrm>
              <a:off x="4200356" y="2322421"/>
              <a:ext cx="0" cy="599912"/>
            </a:xfrm>
            <a:prstGeom prst="line">
              <a:avLst/>
            </a:prstGeom>
            <a:noFill/>
            <a:ln w="9525">
              <a:solidFill>
                <a:schemeClr val="tx1"/>
              </a:solidFill>
              <a:round/>
              <a:headEnd/>
              <a:tailEnd/>
            </a:ln>
          </p:spPr>
          <p:txBody>
            <a:bodyPr wrap="none"/>
            <a:lstStyle/>
            <a:p>
              <a:endParaRPr lang="zh-CN" altLang="en-US"/>
            </a:p>
          </p:txBody>
        </p:sp>
        <p:sp>
          <p:nvSpPr>
            <p:cNvPr id="37904" name="Line 37"/>
            <p:cNvSpPr>
              <a:spLocks noChangeShapeType="1"/>
            </p:cNvSpPr>
            <p:nvPr/>
          </p:nvSpPr>
          <p:spPr bwMode="auto">
            <a:xfrm flipH="1" flipV="1">
              <a:off x="4449571" y="2306551"/>
              <a:ext cx="1406394" cy="684026"/>
            </a:xfrm>
            <a:prstGeom prst="line">
              <a:avLst/>
            </a:prstGeom>
            <a:noFill/>
            <a:ln w="9525">
              <a:solidFill>
                <a:schemeClr val="tx1"/>
              </a:solidFill>
              <a:round/>
              <a:headEnd/>
              <a:tailEnd/>
            </a:ln>
          </p:spPr>
          <p:txBody>
            <a:bodyPr wrap="none"/>
            <a:lstStyle/>
            <a:p>
              <a:endParaRPr lang="zh-CN" altLang="en-US"/>
            </a:p>
          </p:txBody>
        </p:sp>
        <p:sp>
          <p:nvSpPr>
            <p:cNvPr id="37905" name="Line 63"/>
            <p:cNvSpPr>
              <a:spLocks noChangeShapeType="1"/>
            </p:cNvSpPr>
            <p:nvPr/>
          </p:nvSpPr>
          <p:spPr bwMode="auto">
            <a:xfrm>
              <a:off x="6411539" y="3131826"/>
              <a:ext cx="285723" cy="158707"/>
            </a:xfrm>
            <a:prstGeom prst="line">
              <a:avLst/>
            </a:prstGeom>
            <a:noFill/>
            <a:ln w="9525">
              <a:solidFill>
                <a:schemeClr val="tx1"/>
              </a:solidFill>
              <a:round/>
              <a:headEnd/>
              <a:tailEnd/>
            </a:ln>
          </p:spPr>
          <p:txBody>
            <a:bodyPr wrap="none"/>
            <a:lstStyle/>
            <a:p>
              <a:endParaRPr lang="zh-CN" altLang="en-US"/>
            </a:p>
          </p:txBody>
        </p:sp>
        <p:sp>
          <p:nvSpPr>
            <p:cNvPr id="37906" name="Text Box 67"/>
            <p:cNvSpPr txBox="1">
              <a:spLocks noChangeArrowheads="1"/>
            </p:cNvSpPr>
            <p:nvPr/>
          </p:nvSpPr>
          <p:spPr bwMode="auto">
            <a:xfrm>
              <a:off x="3620973" y="3222289"/>
              <a:ext cx="349218" cy="366613"/>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D</a:t>
              </a:r>
            </a:p>
          </p:txBody>
        </p:sp>
        <p:sp>
          <p:nvSpPr>
            <p:cNvPr id="37907" name="Text Box 68"/>
            <p:cNvSpPr txBox="1">
              <a:spLocks noChangeArrowheads="1"/>
            </p:cNvSpPr>
            <p:nvPr/>
          </p:nvSpPr>
          <p:spPr bwMode="auto">
            <a:xfrm>
              <a:off x="4094004" y="3658733"/>
              <a:ext cx="338106" cy="369787"/>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E</a:t>
              </a:r>
            </a:p>
          </p:txBody>
        </p:sp>
        <p:sp>
          <p:nvSpPr>
            <p:cNvPr id="37908" name="Text Box 69"/>
            <p:cNvSpPr txBox="1">
              <a:spLocks noChangeArrowheads="1"/>
            </p:cNvSpPr>
            <p:nvPr/>
          </p:nvSpPr>
          <p:spPr bwMode="auto">
            <a:xfrm>
              <a:off x="4567035" y="3057234"/>
              <a:ext cx="325407" cy="3697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F</a:t>
              </a:r>
            </a:p>
          </p:txBody>
        </p:sp>
        <p:sp>
          <p:nvSpPr>
            <p:cNvPr id="37909" name="Text Box 74"/>
            <p:cNvSpPr txBox="1">
              <a:spLocks noChangeArrowheads="1"/>
            </p:cNvSpPr>
            <p:nvPr/>
          </p:nvSpPr>
          <p:spPr bwMode="auto">
            <a:xfrm>
              <a:off x="3408267" y="2768387"/>
              <a:ext cx="436521" cy="36661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2</a:t>
              </a:r>
            </a:p>
          </p:txBody>
        </p:sp>
        <p:sp>
          <p:nvSpPr>
            <p:cNvPr id="37910" name="Text Box 75"/>
            <p:cNvSpPr txBox="1">
              <a:spLocks noChangeArrowheads="1"/>
            </p:cNvSpPr>
            <p:nvPr/>
          </p:nvSpPr>
          <p:spPr bwMode="auto">
            <a:xfrm>
              <a:off x="4635290" y="1984375"/>
              <a:ext cx="436522" cy="36661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4</a:t>
              </a:r>
            </a:p>
          </p:txBody>
        </p:sp>
        <p:sp>
          <p:nvSpPr>
            <p:cNvPr id="37911" name="Text Box 76"/>
            <p:cNvSpPr txBox="1">
              <a:spLocks noChangeArrowheads="1"/>
            </p:cNvSpPr>
            <p:nvPr/>
          </p:nvSpPr>
          <p:spPr bwMode="auto">
            <a:xfrm>
              <a:off x="6009938" y="2570004"/>
              <a:ext cx="436522" cy="366612"/>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3</a:t>
              </a:r>
            </a:p>
          </p:txBody>
        </p:sp>
        <p:sp>
          <p:nvSpPr>
            <p:cNvPr id="37912" name="Text Box 78"/>
            <p:cNvSpPr txBox="1">
              <a:spLocks noChangeArrowheads="1"/>
            </p:cNvSpPr>
            <p:nvPr/>
          </p:nvSpPr>
          <p:spPr bwMode="auto">
            <a:xfrm>
              <a:off x="6240104" y="3541290"/>
              <a:ext cx="360329" cy="366612"/>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H</a:t>
              </a:r>
            </a:p>
          </p:txBody>
        </p:sp>
        <p:sp>
          <p:nvSpPr>
            <p:cNvPr id="37913" name="Text Box 79"/>
            <p:cNvSpPr txBox="1">
              <a:spLocks noChangeArrowheads="1"/>
            </p:cNvSpPr>
            <p:nvPr/>
          </p:nvSpPr>
          <p:spPr bwMode="auto">
            <a:xfrm>
              <a:off x="6986160" y="3179439"/>
              <a:ext cx="249214" cy="369787"/>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I</a:t>
              </a:r>
            </a:p>
          </p:txBody>
        </p:sp>
        <p:sp>
          <p:nvSpPr>
            <p:cNvPr id="37914" name="Text Box 80"/>
            <p:cNvSpPr txBox="1">
              <a:spLocks noChangeArrowheads="1"/>
            </p:cNvSpPr>
            <p:nvPr/>
          </p:nvSpPr>
          <p:spPr bwMode="auto">
            <a:xfrm>
              <a:off x="5103560" y="3595251"/>
              <a:ext cx="365091" cy="369787"/>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G</a:t>
              </a:r>
            </a:p>
          </p:txBody>
        </p:sp>
        <p:pic>
          <p:nvPicPr>
            <p:cNvPr id="37915" name="Picture 3"/>
            <p:cNvPicPr>
              <a:picLocks noChangeAspect="1" noChangeArrowheads="1"/>
            </p:cNvPicPr>
            <p:nvPr/>
          </p:nvPicPr>
          <p:blipFill>
            <a:blip r:embed="rId4" cstate="print"/>
            <a:srcRect/>
            <a:stretch>
              <a:fillRect/>
            </a:stretch>
          </p:blipFill>
          <p:spPr bwMode="auto">
            <a:xfrm>
              <a:off x="5763899" y="2930268"/>
              <a:ext cx="677799" cy="299957"/>
            </a:xfrm>
            <a:prstGeom prst="rect">
              <a:avLst/>
            </a:prstGeom>
            <a:noFill/>
            <a:ln w="9525">
              <a:noFill/>
              <a:miter lim="800000"/>
              <a:headEnd/>
              <a:tailEnd/>
            </a:ln>
          </p:spPr>
        </p:pic>
        <p:grpSp>
          <p:nvGrpSpPr>
            <p:cNvPr id="37916" name="Group 44"/>
            <p:cNvGrpSpPr>
              <a:grpSpLocks/>
            </p:cNvGrpSpPr>
            <p:nvPr/>
          </p:nvGrpSpPr>
          <p:grpSpPr bwMode="auto">
            <a:xfrm>
              <a:off x="3139440" y="3180080"/>
              <a:ext cx="568960" cy="481140"/>
              <a:chOff x="-44" y="1473"/>
              <a:chExt cx="981" cy="1105"/>
            </a:xfrm>
          </p:grpSpPr>
          <p:pic>
            <p:nvPicPr>
              <p:cNvPr id="37934"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35"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17" name="Group 44"/>
            <p:cNvGrpSpPr>
              <a:grpSpLocks/>
            </p:cNvGrpSpPr>
            <p:nvPr/>
          </p:nvGrpSpPr>
          <p:grpSpPr bwMode="auto">
            <a:xfrm>
              <a:off x="3576320" y="3525520"/>
              <a:ext cx="568960" cy="481140"/>
              <a:chOff x="-44" y="1473"/>
              <a:chExt cx="981" cy="1105"/>
            </a:xfrm>
          </p:grpSpPr>
          <p:pic>
            <p:nvPicPr>
              <p:cNvPr id="3793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33"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18" name="Group 44"/>
            <p:cNvGrpSpPr>
              <a:grpSpLocks/>
            </p:cNvGrpSpPr>
            <p:nvPr/>
          </p:nvGrpSpPr>
          <p:grpSpPr bwMode="auto">
            <a:xfrm>
              <a:off x="4135120" y="3281680"/>
              <a:ext cx="568960" cy="481140"/>
              <a:chOff x="-44" y="1473"/>
              <a:chExt cx="981" cy="1105"/>
            </a:xfrm>
          </p:grpSpPr>
          <p:pic>
            <p:nvPicPr>
              <p:cNvPr id="37930"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31"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19" name="Group 44"/>
            <p:cNvGrpSpPr>
              <a:grpSpLocks/>
            </p:cNvGrpSpPr>
            <p:nvPr/>
          </p:nvGrpSpPr>
          <p:grpSpPr bwMode="auto">
            <a:xfrm>
              <a:off x="5049520" y="3261360"/>
              <a:ext cx="568960" cy="481140"/>
              <a:chOff x="-44" y="1473"/>
              <a:chExt cx="981" cy="1105"/>
            </a:xfrm>
          </p:grpSpPr>
          <p:pic>
            <p:nvPicPr>
              <p:cNvPr id="37928"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29"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20" name="Group 44"/>
            <p:cNvGrpSpPr>
              <a:grpSpLocks/>
            </p:cNvGrpSpPr>
            <p:nvPr/>
          </p:nvGrpSpPr>
          <p:grpSpPr bwMode="auto">
            <a:xfrm>
              <a:off x="5588000" y="3434080"/>
              <a:ext cx="568960" cy="481140"/>
              <a:chOff x="-44" y="1473"/>
              <a:chExt cx="981" cy="1105"/>
            </a:xfrm>
          </p:grpSpPr>
          <p:pic>
            <p:nvPicPr>
              <p:cNvPr id="37926"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27"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7921" name="Group 44"/>
            <p:cNvGrpSpPr>
              <a:grpSpLocks/>
            </p:cNvGrpSpPr>
            <p:nvPr/>
          </p:nvGrpSpPr>
          <p:grpSpPr bwMode="auto">
            <a:xfrm>
              <a:off x="6380480" y="3149600"/>
              <a:ext cx="568960" cy="481140"/>
              <a:chOff x="-44" y="1473"/>
              <a:chExt cx="981" cy="1105"/>
            </a:xfrm>
          </p:grpSpPr>
          <p:pic>
            <p:nvPicPr>
              <p:cNvPr id="37924"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7925"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7922" name="Picture 3"/>
            <p:cNvPicPr>
              <a:picLocks noChangeAspect="1" noChangeArrowheads="1"/>
            </p:cNvPicPr>
            <p:nvPr/>
          </p:nvPicPr>
          <p:blipFill>
            <a:blip r:embed="rId4" cstate="print"/>
            <a:srcRect/>
            <a:stretch>
              <a:fillRect/>
            </a:stretch>
          </p:blipFill>
          <p:spPr bwMode="auto">
            <a:xfrm>
              <a:off x="3854313" y="2847741"/>
              <a:ext cx="677800" cy="301543"/>
            </a:xfrm>
            <a:prstGeom prst="rect">
              <a:avLst/>
            </a:prstGeom>
            <a:noFill/>
            <a:ln w="9525">
              <a:noFill/>
              <a:miter lim="800000"/>
              <a:headEnd/>
              <a:tailEnd/>
            </a:ln>
          </p:spPr>
        </p:pic>
        <p:pic>
          <p:nvPicPr>
            <p:cNvPr id="37923" name="Picture 3"/>
            <p:cNvPicPr>
              <a:picLocks noChangeAspect="1" noChangeArrowheads="1"/>
            </p:cNvPicPr>
            <p:nvPr/>
          </p:nvPicPr>
          <p:blipFill>
            <a:blip r:embed="rId4" cstate="print"/>
            <a:srcRect/>
            <a:stretch>
              <a:fillRect/>
            </a:stretch>
          </p:blipFill>
          <p:spPr bwMode="auto">
            <a:xfrm>
              <a:off x="3874949" y="2116102"/>
              <a:ext cx="676212" cy="301543"/>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8915" name="灯片编号占位符 4"/>
          <p:cNvSpPr>
            <a:spLocks noGrp="1"/>
          </p:cNvSpPr>
          <p:nvPr>
            <p:ph type="sldNum" sz="quarter" idx="11"/>
          </p:nvPr>
        </p:nvSpPr>
        <p:spPr>
          <a:noFill/>
        </p:spPr>
        <p:txBody>
          <a:bodyPr/>
          <a:lstStyle/>
          <a:p>
            <a:fld id="{921722BC-6937-40E5-AECB-6BAC98F3E935}" type="slidenum">
              <a:rPr lang="en-US" altLang="zh-CN" smtClean="0"/>
              <a:pPr/>
              <a:t>37</a:t>
            </a:fld>
            <a:endParaRPr lang="en-US" altLang="zh-CN" dirty="0"/>
          </a:p>
        </p:txBody>
      </p:sp>
      <p:sp>
        <p:nvSpPr>
          <p:cNvPr id="38916" name="Rectangle 2"/>
          <p:cNvSpPr>
            <a:spLocks noGrp="1" noChangeArrowheads="1"/>
          </p:cNvSpPr>
          <p:nvPr>
            <p:ph type="title"/>
          </p:nvPr>
        </p:nvSpPr>
        <p:spPr>
          <a:xfrm>
            <a:off x="471488" y="260350"/>
            <a:ext cx="7556500" cy="720725"/>
          </a:xfrm>
        </p:spPr>
        <p:txBody>
          <a:bodyPr/>
          <a:lstStyle/>
          <a:p>
            <a:pPr eaLnBrk="1" hangingPunct="1"/>
            <a:r>
              <a:rPr lang="zh-CN" altLang="en-US" dirty="0">
                <a:latin typeface="+mn-lt"/>
              </a:rPr>
              <a:t>多交换机自学习示例</a:t>
            </a:r>
            <a:endParaRPr lang="en-US" altLang="zh-CN" dirty="0">
              <a:latin typeface="+mn-lt"/>
            </a:endParaRPr>
          </a:p>
        </p:txBody>
      </p:sp>
      <p:sp>
        <p:nvSpPr>
          <p:cNvPr id="38917" name="Rectangle 3"/>
          <p:cNvSpPr>
            <a:spLocks noGrp="1" noChangeArrowheads="1"/>
          </p:cNvSpPr>
          <p:nvPr>
            <p:ph type="body" idx="1"/>
          </p:nvPr>
        </p:nvSpPr>
        <p:spPr>
          <a:xfrm>
            <a:off x="550863" y="1139825"/>
            <a:ext cx="7772400" cy="4648200"/>
          </a:xfrm>
        </p:spPr>
        <p:txBody>
          <a:bodyPr/>
          <a:lstStyle/>
          <a:p>
            <a:pPr eaLnBrk="1" hangingPunct="1">
              <a:buFont typeface="Wingdings" pitchFamily="2" charset="2"/>
              <a:buNone/>
            </a:pPr>
            <a:r>
              <a:rPr lang="zh-CN" altLang="en-US" dirty="0" smtClean="0">
                <a:ea typeface="微软雅黑 Light" panose="020B0502040204020203" pitchFamily="34" charset="-122"/>
              </a:rPr>
              <a:t>设</a:t>
            </a:r>
            <a:r>
              <a:rPr lang="en-US" altLang="zh-CN" dirty="0" smtClean="0">
                <a:ea typeface="微软雅黑 Light" panose="020B0502040204020203" pitchFamily="34" charset="-122"/>
              </a:rPr>
              <a:t>C</a:t>
            </a:r>
            <a:r>
              <a:rPr lang="zh-CN" altLang="en-US" dirty="0" smtClean="0">
                <a:ea typeface="微软雅黑 Light" panose="020B0502040204020203" pitchFamily="34" charset="-122"/>
              </a:rPr>
              <a:t>首先向</a:t>
            </a:r>
            <a:r>
              <a:rPr lang="en-US" altLang="zh-CN" dirty="0">
                <a:ea typeface="微软雅黑 Light" panose="020B0502040204020203" pitchFamily="34" charset="-122"/>
              </a:rPr>
              <a:t>I</a:t>
            </a:r>
            <a:r>
              <a:rPr lang="zh-CN" altLang="en-US" dirty="0">
                <a:ea typeface="微软雅黑 Light" panose="020B0502040204020203" pitchFamily="34" charset="-122"/>
              </a:rPr>
              <a:t>发送帧，</a:t>
            </a:r>
            <a:r>
              <a:rPr lang="en-US" altLang="zh-CN" dirty="0">
                <a:ea typeface="微软雅黑 Light" panose="020B0502040204020203" pitchFamily="34" charset="-122"/>
              </a:rPr>
              <a:t>I</a:t>
            </a:r>
            <a:r>
              <a:rPr lang="zh-CN" altLang="en-US" dirty="0">
                <a:ea typeface="微软雅黑 Light" panose="020B0502040204020203" pitchFamily="34" charset="-122"/>
              </a:rPr>
              <a:t>收到后向</a:t>
            </a:r>
            <a:r>
              <a:rPr lang="en-US" altLang="zh-CN" dirty="0">
                <a:ea typeface="微软雅黑 Light" panose="020B0502040204020203" pitchFamily="34" charset="-122"/>
              </a:rPr>
              <a:t>C</a:t>
            </a:r>
            <a:r>
              <a:rPr lang="zh-CN" altLang="en-US" dirty="0">
                <a:ea typeface="微软雅黑 Light" panose="020B0502040204020203" pitchFamily="34" charset="-122"/>
              </a:rPr>
              <a:t>回复帧</a:t>
            </a:r>
            <a:endParaRPr lang="en-US" altLang="zh-CN" dirty="0">
              <a:ea typeface="微软雅黑 Light" panose="020B0502040204020203" pitchFamily="34" charset="-122"/>
            </a:endParaRPr>
          </a:p>
        </p:txBody>
      </p:sp>
      <p:sp>
        <p:nvSpPr>
          <p:cNvPr id="38918" name="Rectangle 4"/>
          <p:cNvSpPr>
            <a:spLocks noChangeArrowheads="1"/>
          </p:cNvSpPr>
          <p:nvPr/>
        </p:nvSpPr>
        <p:spPr bwMode="auto">
          <a:xfrm>
            <a:off x="539552" y="4664075"/>
            <a:ext cx="8106098" cy="1843088"/>
          </a:xfrm>
          <a:prstGeom prst="rect">
            <a:avLst/>
          </a:prstGeom>
          <a:noFill/>
          <a:ln w="9525">
            <a:noFill/>
            <a:miter lim="800000"/>
            <a:headEnd/>
            <a:tailEnd/>
          </a:ln>
        </p:spPr>
        <p:txBody>
          <a:bodyPr/>
          <a:lstStyle/>
          <a:p>
            <a:pPr>
              <a:spcBef>
                <a:spcPct val="20000"/>
              </a:spcBef>
              <a:buClr>
                <a:schemeClr val="tx2"/>
              </a:buClr>
              <a:buSzPct val="70000"/>
            </a:pPr>
            <a:r>
              <a:rPr lang="en-US" altLang="zh-CN" sz="2400" dirty="0">
                <a:solidFill>
                  <a:srgbClr val="FF0000"/>
                </a:solidFill>
                <a:latin typeface="+mn-lt"/>
                <a:ea typeface="微软雅黑 Light" panose="020B0502040204020203" pitchFamily="34" charset="-122"/>
              </a:rPr>
              <a:t>Q: </a:t>
            </a:r>
            <a:r>
              <a:rPr lang="zh-CN" altLang="en-US" sz="2400" dirty="0">
                <a:latin typeface="+mn-lt"/>
                <a:ea typeface="微软雅黑 Light" panose="020B0502040204020203" pitchFamily="34" charset="-122"/>
              </a:rPr>
              <a:t>给出交换机</a:t>
            </a:r>
            <a:r>
              <a:rPr lang="en-US" altLang="zh-CN" sz="2400" dirty="0">
                <a:latin typeface="+mn-lt"/>
                <a:ea typeface="微软雅黑 Light" panose="020B0502040204020203" pitchFamily="34" charset="-122"/>
              </a:rPr>
              <a:t>S</a:t>
            </a:r>
            <a:r>
              <a:rPr lang="en-US" altLang="zh-CN" sz="2400" baseline="-25000" dirty="0">
                <a:latin typeface="+mn-lt"/>
                <a:ea typeface="微软雅黑 Light" panose="020B0502040204020203" pitchFamily="34" charset="-122"/>
              </a:rPr>
              <a:t>1</a:t>
            </a:r>
            <a:r>
              <a:rPr lang="en-US" altLang="zh-CN" sz="2400" dirty="0">
                <a:latin typeface="+mn-lt"/>
                <a:ea typeface="微软雅黑 Light" panose="020B0502040204020203" pitchFamily="34" charset="-122"/>
              </a:rPr>
              <a:t>, S</a:t>
            </a:r>
            <a:r>
              <a:rPr lang="en-US" altLang="zh-CN" sz="2400" baseline="-25000" dirty="0">
                <a:latin typeface="+mn-lt"/>
                <a:ea typeface="微软雅黑 Light" panose="020B0502040204020203" pitchFamily="34" charset="-122"/>
              </a:rPr>
              <a:t>2</a:t>
            </a:r>
            <a:r>
              <a:rPr lang="en-US" altLang="zh-CN" sz="2400" dirty="0">
                <a:latin typeface="+mn-lt"/>
                <a:ea typeface="微软雅黑 Light" panose="020B0502040204020203" pitchFamily="34" charset="-122"/>
              </a:rPr>
              <a:t>, S</a:t>
            </a:r>
            <a:r>
              <a:rPr lang="en-US" altLang="zh-CN" sz="2400" baseline="-25000" dirty="0">
                <a:latin typeface="+mn-lt"/>
                <a:ea typeface="微软雅黑 Light" panose="020B0502040204020203" pitchFamily="34" charset="-122"/>
              </a:rPr>
              <a:t>3</a:t>
            </a:r>
            <a:r>
              <a:rPr lang="en-US" altLang="zh-CN" sz="2400" dirty="0">
                <a:latin typeface="+mn-lt"/>
                <a:ea typeface="微软雅黑 Light" panose="020B0502040204020203" pitchFamily="34" charset="-122"/>
              </a:rPr>
              <a:t>, S</a:t>
            </a:r>
            <a:r>
              <a:rPr lang="en-US" altLang="zh-CN" sz="2400" baseline="-25000" dirty="0">
                <a:latin typeface="+mn-lt"/>
                <a:ea typeface="微软雅黑 Light" panose="020B0502040204020203" pitchFamily="34" charset="-122"/>
              </a:rPr>
              <a:t>4</a:t>
            </a:r>
            <a:r>
              <a:rPr lang="en-US" altLang="zh-CN" sz="2400" dirty="0">
                <a:latin typeface="+mn-lt"/>
                <a:ea typeface="微软雅黑 Light" panose="020B0502040204020203" pitchFamily="34" charset="-122"/>
              </a:rPr>
              <a:t> </a:t>
            </a:r>
            <a:r>
              <a:rPr lang="zh-CN" altLang="en-US" sz="2400" dirty="0">
                <a:latin typeface="+mn-lt"/>
                <a:ea typeface="微软雅黑 Light" panose="020B0502040204020203" pitchFamily="34" charset="-122"/>
              </a:rPr>
              <a:t>中帧转发过程和交换表的变化？</a:t>
            </a:r>
            <a:endParaRPr lang="en-US" altLang="zh-CN" sz="2400" dirty="0">
              <a:latin typeface="+mn-lt"/>
              <a:ea typeface="微软雅黑 Light" panose="020B0502040204020203" pitchFamily="34" charset="-122"/>
            </a:endParaRPr>
          </a:p>
        </p:txBody>
      </p:sp>
      <p:grpSp>
        <p:nvGrpSpPr>
          <p:cNvPr id="38919" name="Group 58"/>
          <p:cNvGrpSpPr>
            <a:grpSpLocks/>
          </p:cNvGrpSpPr>
          <p:nvPr/>
        </p:nvGrpSpPr>
        <p:grpSpPr bwMode="auto">
          <a:xfrm>
            <a:off x="958850" y="2444750"/>
            <a:ext cx="2047875" cy="1358900"/>
            <a:chOff x="958850" y="2444750"/>
            <a:chExt cx="2048416" cy="1358710"/>
          </a:xfrm>
        </p:grpSpPr>
        <p:sp>
          <p:nvSpPr>
            <p:cNvPr id="38960" name="Line 20"/>
            <p:cNvSpPr>
              <a:spLocks noChangeShapeType="1"/>
            </p:cNvSpPr>
            <p:nvPr/>
          </p:nvSpPr>
          <p:spPr bwMode="auto">
            <a:xfrm flipH="1">
              <a:off x="1582903" y="3030456"/>
              <a:ext cx="555772" cy="0"/>
            </a:xfrm>
            <a:prstGeom prst="line">
              <a:avLst/>
            </a:prstGeom>
            <a:noFill/>
            <a:ln w="9525">
              <a:solidFill>
                <a:schemeClr val="tx1"/>
              </a:solidFill>
              <a:round/>
              <a:headEnd/>
              <a:tailEnd/>
            </a:ln>
          </p:spPr>
          <p:txBody>
            <a:bodyPr wrap="none"/>
            <a:lstStyle/>
            <a:p>
              <a:endParaRPr lang="zh-CN" altLang="en-US"/>
            </a:p>
          </p:txBody>
        </p:sp>
        <p:sp>
          <p:nvSpPr>
            <p:cNvPr id="38961" name="Line 21"/>
            <p:cNvSpPr>
              <a:spLocks noChangeShapeType="1"/>
            </p:cNvSpPr>
            <p:nvPr/>
          </p:nvSpPr>
          <p:spPr bwMode="auto">
            <a:xfrm flipH="1">
              <a:off x="1970355" y="3078074"/>
              <a:ext cx="271534" cy="314281"/>
            </a:xfrm>
            <a:prstGeom prst="line">
              <a:avLst/>
            </a:prstGeom>
            <a:noFill/>
            <a:ln w="9525">
              <a:solidFill>
                <a:schemeClr val="tx1"/>
              </a:solidFill>
              <a:round/>
              <a:headEnd/>
              <a:tailEnd/>
            </a:ln>
          </p:spPr>
          <p:txBody>
            <a:bodyPr wrap="none"/>
            <a:lstStyle/>
            <a:p>
              <a:endParaRPr lang="zh-CN" altLang="en-US"/>
            </a:p>
          </p:txBody>
        </p:sp>
        <p:sp>
          <p:nvSpPr>
            <p:cNvPr id="38962" name="Line 22"/>
            <p:cNvSpPr>
              <a:spLocks noChangeShapeType="1"/>
            </p:cNvSpPr>
            <p:nvPr/>
          </p:nvSpPr>
          <p:spPr bwMode="auto">
            <a:xfrm>
              <a:off x="2389566" y="3106645"/>
              <a:ext cx="73044" cy="295234"/>
            </a:xfrm>
            <a:prstGeom prst="line">
              <a:avLst/>
            </a:prstGeom>
            <a:noFill/>
            <a:ln w="9525">
              <a:solidFill>
                <a:schemeClr val="tx1"/>
              </a:solidFill>
              <a:round/>
              <a:headEnd/>
              <a:tailEnd/>
            </a:ln>
          </p:spPr>
          <p:txBody>
            <a:bodyPr wrap="none"/>
            <a:lstStyle/>
            <a:p>
              <a:endParaRPr lang="zh-CN" altLang="en-US"/>
            </a:p>
          </p:txBody>
        </p:sp>
        <p:sp>
          <p:nvSpPr>
            <p:cNvPr id="38963" name="Text Box 64"/>
            <p:cNvSpPr txBox="1">
              <a:spLocks noChangeArrowheads="1"/>
            </p:cNvSpPr>
            <p:nvPr/>
          </p:nvSpPr>
          <p:spPr bwMode="auto">
            <a:xfrm>
              <a:off x="958850" y="2844744"/>
              <a:ext cx="350931" cy="366662"/>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A</a:t>
              </a:r>
            </a:p>
          </p:txBody>
        </p:sp>
        <p:sp>
          <p:nvSpPr>
            <p:cNvPr id="38964" name="Text Box 65"/>
            <p:cNvSpPr txBox="1">
              <a:spLocks noChangeArrowheads="1"/>
            </p:cNvSpPr>
            <p:nvPr/>
          </p:nvSpPr>
          <p:spPr bwMode="auto">
            <a:xfrm>
              <a:off x="1408232" y="3306642"/>
              <a:ext cx="338226" cy="369835"/>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B</a:t>
              </a:r>
            </a:p>
          </p:txBody>
        </p:sp>
        <p:sp>
          <p:nvSpPr>
            <p:cNvPr id="38965" name="Text Box 73"/>
            <p:cNvSpPr txBox="1">
              <a:spLocks noChangeArrowheads="1"/>
            </p:cNvSpPr>
            <p:nvPr/>
          </p:nvSpPr>
          <p:spPr bwMode="auto">
            <a:xfrm>
              <a:off x="2181548" y="2444750"/>
              <a:ext cx="423975" cy="369836"/>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1</a:t>
              </a:r>
            </a:p>
          </p:txBody>
        </p:sp>
        <p:sp>
          <p:nvSpPr>
            <p:cNvPr id="38966" name="Text Box 66"/>
            <p:cNvSpPr txBox="1">
              <a:spLocks noChangeArrowheads="1"/>
            </p:cNvSpPr>
            <p:nvPr/>
          </p:nvSpPr>
          <p:spPr bwMode="auto">
            <a:xfrm>
              <a:off x="2656336" y="3298706"/>
              <a:ext cx="350930" cy="369836"/>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C</a:t>
              </a:r>
            </a:p>
          </p:txBody>
        </p:sp>
        <p:grpSp>
          <p:nvGrpSpPr>
            <p:cNvPr id="38967" name="Group 44"/>
            <p:cNvGrpSpPr>
              <a:grpSpLocks/>
            </p:cNvGrpSpPr>
            <p:nvPr/>
          </p:nvGrpSpPr>
          <p:grpSpPr bwMode="auto">
            <a:xfrm>
              <a:off x="1127760" y="2834640"/>
              <a:ext cx="568960" cy="481140"/>
              <a:chOff x="-44" y="1473"/>
              <a:chExt cx="981" cy="1105"/>
            </a:xfrm>
          </p:grpSpPr>
          <p:pic>
            <p:nvPicPr>
              <p:cNvPr id="38975"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7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68" name="Group 44"/>
            <p:cNvGrpSpPr>
              <a:grpSpLocks/>
            </p:cNvGrpSpPr>
            <p:nvPr/>
          </p:nvGrpSpPr>
          <p:grpSpPr bwMode="auto">
            <a:xfrm>
              <a:off x="1534160" y="3291840"/>
              <a:ext cx="568960" cy="481140"/>
              <a:chOff x="-44" y="1473"/>
              <a:chExt cx="981" cy="1105"/>
            </a:xfrm>
          </p:grpSpPr>
          <p:pic>
            <p:nvPicPr>
              <p:cNvPr id="38973"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74"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69" name="Group 44"/>
            <p:cNvGrpSpPr>
              <a:grpSpLocks/>
            </p:cNvGrpSpPr>
            <p:nvPr/>
          </p:nvGrpSpPr>
          <p:grpSpPr bwMode="auto">
            <a:xfrm>
              <a:off x="2062480" y="3322320"/>
              <a:ext cx="568960" cy="481140"/>
              <a:chOff x="-44" y="1473"/>
              <a:chExt cx="981" cy="1105"/>
            </a:xfrm>
          </p:grpSpPr>
          <p:pic>
            <p:nvPicPr>
              <p:cNvPr id="38971"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72"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8970" name="Picture 3"/>
            <p:cNvPicPr>
              <a:picLocks noChangeAspect="1" noChangeArrowheads="1"/>
            </p:cNvPicPr>
            <p:nvPr/>
          </p:nvPicPr>
          <p:blipFill>
            <a:blip r:embed="rId4" cstate="print"/>
            <a:srcRect/>
            <a:stretch>
              <a:fillRect/>
            </a:stretch>
          </p:blipFill>
          <p:spPr bwMode="auto">
            <a:xfrm>
              <a:off x="2014817" y="2879664"/>
              <a:ext cx="678041" cy="299996"/>
            </a:xfrm>
            <a:prstGeom prst="rect">
              <a:avLst/>
            </a:prstGeom>
            <a:noFill/>
            <a:ln w="9525">
              <a:noFill/>
              <a:miter lim="800000"/>
              <a:headEnd/>
              <a:tailEnd/>
            </a:ln>
          </p:spPr>
        </p:pic>
      </p:grpSp>
      <p:grpSp>
        <p:nvGrpSpPr>
          <p:cNvPr id="38920" name="Group 76"/>
          <p:cNvGrpSpPr>
            <a:grpSpLocks/>
          </p:cNvGrpSpPr>
          <p:nvPr/>
        </p:nvGrpSpPr>
        <p:grpSpPr bwMode="auto">
          <a:xfrm>
            <a:off x="2379663" y="1984375"/>
            <a:ext cx="4856162" cy="2044700"/>
            <a:chOff x="2379663" y="1984375"/>
            <a:chExt cx="4855711" cy="2044145"/>
          </a:xfrm>
        </p:grpSpPr>
        <p:sp>
          <p:nvSpPr>
            <p:cNvPr id="38921" name="Line 23"/>
            <p:cNvSpPr>
              <a:spLocks noChangeShapeType="1"/>
            </p:cNvSpPr>
            <p:nvPr/>
          </p:nvSpPr>
          <p:spPr bwMode="auto">
            <a:xfrm flipH="1">
              <a:off x="3635258" y="3068344"/>
              <a:ext cx="346043" cy="215841"/>
            </a:xfrm>
            <a:prstGeom prst="line">
              <a:avLst/>
            </a:prstGeom>
            <a:noFill/>
            <a:ln w="9525">
              <a:solidFill>
                <a:schemeClr val="tx1"/>
              </a:solidFill>
              <a:round/>
              <a:headEnd/>
              <a:tailEnd/>
            </a:ln>
          </p:spPr>
          <p:txBody>
            <a:bodyPr wrap="none"/>
            <a:lstStyle/>
            <a:p>
              <a:endParaRPr lang="zh-CN" altLang="en-US"/>
            </a:p>
          </p:txBody>
        </p:sp>
        <p:sp>
          <p:nvSpPr>
            <p:cNvPr id="38922" name="Line 24"/>
            <p:cNvSpPr>
              <a:spLocks noChangeShapeType="1"/>
            </p:cNvSpPr>
            <p:nvPr/>
          </p:nvSpPr>
          <p:spPr bwMode="auto">
            <a:xfrm flipH="1">
              <a:off x="3949554" y="3087389"/>
              <a:ext cx="125401" cy="587216"/>
            </a:xfrm>
            <a:prstGeom prst="line">
              <a:avLst/>
            </a:prstGeom>
            <a:noFill/>
            <a:ln w="9525">
              <a:solidFill>
                <a:schemeClr val="tx1"/>
              </a:solidFill>
              <a:round/>
              <a:headEnd/>
              <a:tailEnd/>
            </a:ln>
          </p:spPr>
          <p:txBody>
            <a:bodyPr wrap="none"/>
            <a:lstStyle/>
            <a:p>
              <a:endParaRPr lang="zh-CN" altLang="en-US"/>
            </a:p>
          </p:txBody>
        </p:sp>
        <p:sp>
          <p:nvSpPr>
            <p:cNvPr id="38923" name="Line 25"/>
            <p:cNvSpPr>
              <a:spLocks noChangeShapeType="1"/>
            </p:cNvSpPr>
            <p:nvPr/>
          </p:nvSpPr>
          <p:spPr bwMode="auto">
            <a:xfrm>
              <a:off x="4254326" y="3030254"/>
              <a:ext cx="230167" cy="361852"/>
            </a:xfrm>
            <a:prstGeom prst="line">
              <a:avLst/>
            </a:prstGeom>
            <a:noFill/>
            <a:ln w="9525">
              <a:solidFill>
                <a:schemeClr val="tx1"/>
              </a:solidFill>
              <a:round/>
              <a:headEnd/>
              <a:tailEnd/>
            </a:ln>
          </p:spPr>
          <p:txBody>
            <a:bodyPr wrap="none"/>
            <a:lstStyle/>
            <a:p>
              <a:endParaRPr lang="zh-CN" altLang="en-US"/>
            </a:p>
          </p:txBody>
        </p:sp>
        <p:sp>
          <p:nvSpPr>
            <p:cNvPr id="38924" name="Line 26"/>
            <p:cNvSpPr>
              <a:spLocks noChangeShapeType="1"/>
            </p:cNvSpPr>
            <p:nvPr/>
          </p:nvSpPr>
          <p:spPr bwMode="auto">
            <a:xfrm flipH="1">
              <a:off x="5532145" y="3106433"/>
              <a:ext cx="428585" cy="244409"/>
            </a:xfrm>
            <a:prstGeom prst="line">
              <a:avLst/>
            </a:prstGeom>
            <a:noFill/>
            <a:ln w="9525">
              <a:solidFill>
                <a:schemeClr val="tx1"/>
              </a:solidFill>
              <a:round/>
              <a:headEnd/>
              <a:tailEnd/>
            </a:ln>
          </p:spPr>
          <p:txBody>
            <a:bodyPr wrap="none"/>
            <a:lstStyle/>
            <a:p>
              <a:endParaRPr lang="zh-CN" altLang="en-US"/>
            </a:p>
          </p:txBody>
        </p:sp>
        <p:sp>
          <p:nvSpPr>
            <p:cNvPr id="38925" name="Line 27"/>
            <p:cNvSpPr>
              <a:spLocks noChangeShapeType="1"/>
            </p:cNvSpPr>
            <p:nvPr/>
          </p:nvSpPr>
          <p:spPr bwMode="auto">
            <a:xfrm flipH="1">
              <a:off x="6035335" y="3077866"/>
              <a:ext cx="9524" cy="469772"/>
            </a:xfrm>
            <a:prstGeom prst="line">
              <a:avLst/>
            </a:prstGeom>
            <a:noFill/>
            <a:ln w="9525">
              <a:solidFill>
                <a:schemeClr val="tx1"/>
              </a:solidFill>
              <a:round/>
              <a:headEnd/>
              <a:tailEnd/>
            </a:ln>
          </p:spPr>
          <p:txBody>
            <a:bodyPr wrap="none"/>
            <a:lstStyle/>
            <a:p>
              <a:endParaRPr lang="zh-CN" altLang="en-US"/>
            </a:p>
          </p:txBody>
        </p:sp>
        <p:sp>
          <p:nvSpPr>
            <p:cNvPr id="38926" name="Line 35"/>
            <p:cNvSpPr>
              <a:spLocks noChangeShapeType="1"/>
            </p:cNvSpPr>
            <p:nvPr/>
          </p:nvSpPr>
          <p:spPr bwMode="auto">
            <a:xfrm flipH="1">
              <a:off x="2379663" y="2355749"/>
              <a:ext cx="1517509" cy="536429"/>
            </a:xfrm>
            <a:prstGeom prst="line">
              <a:avLst/>
            </a:prstGeom>
            <a:noFill/>
            <a:ln w="9525">
              <a:solidFill>
                <a:schemeClr val="tx1"/>
              </a:solidFill>
              <a:round/>
              <a:headEnd/>
              <a:tailEnd/>
            </a:ln>
          </p:spPr>
          <p:txBody>
            <a:bodyPr wrap="none"/>
            <a:lstStyle/>
            <a:p>
              <a:endParaRPr lang="zh-CN" altLang="en-US"/>
            </a:p>
          </p:txBody>
        </p:sp>
        <p:sp>
          <p:nvSpPr>
            <p:cNvPr id="38927" name="Line 36"/>
            <p:cNvSpPr>
              <a:spLocks noChangeShapeType="1"/>
            </p:cNvSpPr>
            <p:nvPr/>
          </p:nvSpPr>
          <p:spPr bwMode="auto">
            <a:xfrm>
              <a:off x="4200356" y="2322421"/>
              <a:ext cx="0" cy="599912"/>
            </a:xfrm>
            <a:prstGeom prst="line">
              <a:avLst/>
            </a:prstGeom>
            <a:noFill/>
            <a:ln w="9525">
              <a:solidFill>
                <a:schemeClr val="tx1"/>
              </a:solidFill>
              <a:round/>
              <a:headEnd/>
              <a:tailEnd/>
            </a:ln>
          </p:spPr>
          <p:txBody>
            <a:bodyPr wrap="none"/>
            <a:lstStyle/>
            <a:p>
              <a:endParaRPr lang="zh-CN" altLang="en-US"/>
            </a:p>
          </p:txBody>
        </p:sp>
        <p:sp>
          <p:nvSpPr>
            <p:cNvPr id="38928" name="Line 37"/>
            <p:cNvSpPr>
              <a:spLocks noChangeShapeType="1"/>
            </p:cNvSpPr>
            <p:nvPr/>
          </p:nvSpPr>
          <p:spPr bwMode="auto">
            <a:xfrm flipH="1" flipV="1">
              <a:off x="4449571" y="2306551"/>
              <a:ext cx="1406394" cy="684026"/>
            </a:xfrm>
            <a:prstGeom prst="line">
              <a:avLst/>
            </a:prstGeom>
            <a:noFill/>
            <a:ln w="9525">
              <a:solidFill>
                <a:schemeClr val="tx1"/>
              </a:solidFill>
              <a:round/>
              <a:headEnd/>
              <a:tailEnd/>
            </a:ln>
          </p:spPr>
          <p:txBody>
            <a:bodyPr wrap="none"/>
            <a:lstStyle/>
            <a:p>
              <a:endParaRPr lang="zh-CN" altLang="en-US"/>
            </a:p>
          </p:txBody>
        </p:sp>
        <p:sp>
          <p:nvSpPr>
            <p:cNvPr id="38929" name="Line 63"/>
            <p:cNvSpPr>
              <a:spLocks noChangeShapeType="1"/>
            </p:cNvSpPr>
            <p:nvPr/>
          </p:nvSpPr>
          <p:spPr bwMode="auto">
            <a:xfrm>
              <a:off x="6411539" y="3131826"/>
              <a:ext cx="285723" cy="158707"/>
            </a:xfrm>
            <a:prstGeom prst="line">
              <a:avLst/>
            </a:prstGeom>
            <a:noFill/>
            <a:ln w="9525">
              <a:solidFill>
                <a:schemeClr val="tx1"/>
              </a:solidFill>
              <a:round/>
              <a:headEnd/>
              <a:tailEnd/>
            </a:ln>
          </p:spPr>
          <p:txBody>
            <a:bodyPr wrap="none"/>
            <a:lstStyle/>
            <a:p>
              <a:endParaRPr lang="zh-CN" altLang="en-US"/>
            </a:p>
          </p:txBody>
        </p:sp>
        <p:sp>
          <p:nvSpPr>
            <p:cNvPr id="38930" name="Text Box 67"/>
            <p:cNvSpPr txBox="1">
              <a:spLocks noChangeArrowheads="1"/>
            </p:cNvSpPr>
            <p:nvPr/>
          </p:nvSpPr>
          <p:spPr bwMode="auto">
            <a:xfrm>
              <a:off x="3620973" y="3222289"/>
              <a:ext cx="349218" cy="366613"/>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D</a:t>
              </a:r>
            </a:p>
          </p:txBody>
        </p:sp>
        <p:sp>
          <p:nvSpPr>
            <p:cNvPr id="38931" name="Text Box 68"/>
            <p:cNvSpPr txBox="1">
              <a:spLocks noChangeArrowheads="1"/>
            </p:cNvSpPr>
            <p:nvPr/>
          </p:nvSpPr>
          <p:spPr bwMode="auto">
            <a:xfrm>
              <a:off x="4094004" y="3658733"/>
              <a:ext cx="338106" cy="369787"/>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E</a:t>
              </a:r>
            </a:p>
          </p:txBody>
        </p:sp>
        <p:sp>
          <p:nvSpPr>
            <p:cNvPr id="38932" name="Text Box 69"/>
            <p:cNvSpPr txBox="1">
              <a:spLocks noChangeArrowheads="1"/>
            </p:cNvSpPr>
            <p:nvPr/>
          </p:nvSpPr>
          <p:spPr bwMode="auto">
            <a:xfrm>
              <a:off x="4567035" y="3057234"/>
              <a:ext cx="325407" cy="369788"/>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F</a:t>
              </a:r>
            </a:p>
          </p:txBody>
        </p:sp>
        <p:sp>
          <p:nvSpPr>
            <p:cNvPr id="38933" name="Text Box 74"/>
            <p:cNvSpPr txBox="1">
              <a:spLocks noChangeArrowheads="1"/>
            </p:cNvSpPr>
            <p:nvPr/>
          </p:nvSpPr>
          <p:spPr bwMode="auto">
            <a:xfrm>
              <a:off x="3408267" y="2768387"/>
              <a:ext cx="436521" cy="36661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2</a:t>
              </a:r>
            </a:p>
          </p:txBody>
        </p:sp>
        <p:sp>
          <p:nvSpPr>
            <p:cNvPr id="38934" name="Text Box 75"/>
            <p:cNvSpPr txBox="1">
              <a:spLocks noChangeArrowheads="1"/>
            </p:cNvSpPr>
            <p:nvPr/>
          </p:nvSpPr>
          <p:spPr bwMode="auto">
            <a:xfrm>
              <a:off x="4635290" y="1984375"/>
              <a:ext cx="436522" cy="36661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4</a:t>
              </a:r>
            </a:p>
          </p:txBody>
        </p:sp>
        <p:sp>
          <p:nvSpPr>
            <p:cNvPr id="38935" name="Text Box 76"/>
            <p:cNvSpPr txBox="1">
              <a:spLocks noChangeArrowheads="1"/>
            </p:cNvSpPr>
            <p:nvPr/>
          </p:nvSpPr>
          <p:spPr bwMode="auto">
            <a:xfrm>
              <a:off x="6009938" y="2570004"/>
              <a:ext cx="436522" cy="366612"/>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S</a:t>
              </a:r>
              <a:r>
                <a:rPr lang="en-US" altLang="zh-CN" baseline="-25000">
                  <a:solidFill>
                    <a:srgbClr val="000000"/>
                  </a:solidFill>
                  <a:ea typeface="MS PGothic" pitchFamily="34" charset="-128"/>
                  <a:cs typeface="Arial" pitchFamily="34" charset="0"/>
                </a:rPr>
                <a:t>3</a:t>
              </a:r>
            </a:p>
          </p:txBody>
        </p:sp>
        <p:sp>
          <p:nvSpPr>
            <p:cNvPr id="38936" name="Text Box 78"/>
            <p:cNvSpPr txBox="1">
              <a:spLocks noChangeArrowheads="1"/>
            </p:cNvSpPr>
            <p:nvPr/>
          </p:nvSpPr>
          <p:spPr bwMode="auto">
            <a:xfrm>
              <a:off x="6240104" y="3541290"/>
              <a:ext cx="360329" cy="366612"/>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H</a:t>
              </a:r>
            </a:p>
          </p:txBody>
        </p:sp>
        <p:sp>
          <p:nvSpPr>
            <p:cNvPr id="38937" name="Text Box 79"/>
            <p:cNvSpPr txBox="1">
              <a:spLocks noChangeArrowheads="1"/>
            </p:cNvSpPr>
            <p:nvPr/>
          </p:nvSpPr>
          <p:spPr bwMode="auto">
            <a:xfrm>
              <a:off x="6986160" y="3179439"/>
              <a:ext cx="249214" cy="369787"/>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I</a:t>
              </a:r>
            </a:p>
          </p:txBody>
        </p:sp>
        <p:sp>
          <p:nvSpPr>
            <p:cNvPr id="38938" name="Text Box 80"/>
            <p:cNvSpPr txBox="1">
              <a:spLocks noChangeArrowheads="1"/>
            </p:cNvSpPr>
            <p:nvPr/>
          </p:nvSpPr>
          <p:spPr bwMode="auto">
            <a:xfrm>
              <a:off x="5103560" y="3595251"/>
              <a:ext cx="365091" cy="369787"/>
            </a:xfrm>
            <a:prstGeom prst="rect">
              <a:avLst/>
            </a:prstGeom>
            <a:noFill/>
            <a:ln w="9525">
              <a:noFill/>
              <a:miter lim="800000"/>
              <a:headEnd/>
              <a:tailEnd/>
            </a:ln>
          </p:spPr>
          <p:txBody>
            <a:bodyPr wrap="none">
              <a:spAutoFit/>
            </a:bodyPr>
            <a:lstStyle/>
            <a:p>
              <a:r>
                <a:rPr lang="en-US" altLang="zh-CN">
                  <a:solidFill>
                    <a:srgbClr val="000000"/>
                  </a:solidFill>
                  <a:cs typeface="Arial" pitchFamily="34" charset="0"/>
                </a:rPr>
                <a:t>G</a:t>
              </a:r>
            </a:p>
          </p:txBody>
        </p:sp>
        <p:pic>
          <p:nvPicPr>
            <p:cNvPr id="38939" name="Picture 3"/>
            <p:cNvPicPr>
              <a:picLocks noChangeAspect="1" noChangeArrowheads="1"/>
            </p:cNvPicPr>
            <p:nvPr/>
          </p:nvPicPr>
          <p:blipFill>
            <a:blip r:embed="rId4" cstate="print"/>
            <a:srcRect/>
            <a:stretch>
              <a:fillRect/>
            </a:stretch>
          </p:blipFill>
          <p:spPr bwMode="auto">
            <a:xfrm>
              <a:off x="5763899" y="2930268"/>
              <a:ext cx="677799" cy="299957"/>
            </a:xfrm>
            <a:prstGeom prst="rect">
              <a:avLst/>
            </a:prstGeom>
            <a:noFill/>
            <a:ln w="9525">
              <a:noFill/>
              <a:miter lim="800000"/>
              <a:headEnd/>
              <a:tailEnd/>
            </a:ln>
          </p:spPr>
        </p:pic>
        <p:grpSp>
          <p:nvGrpSpPr>
            <p:cNvPr id="38940" name="Group 44"/>
            <p:cNvGrpSpPr>
              <a:grpSpLocks/>
            </p:cNvGrpSpPr>
            <p:nvPr/>
          </p:nvGrpSpPr>
          <p:grpSpPr bwMode="auto">
            <a:xfrm>
              <a:off x="3139440" y="3180080"/>
              <a:ext cx="568960" cy="481140"/>
              <a:chOff x="-44" y="1473"/>
              <a:chExt cx="981" cy="1105"/>
            </a:xfrm>
          </p:grpSpPr>
          <p:pic>
            <p:nvPicPr>
              <p:cNvPr id="38958"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59"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41" name="Group 44"/>
            <p:cNvGrpSpPr>
              <a:grpSpLocks/>
            </p:cNvGrpSpPr>
            <p:nvPr/>
          </p:nvGrpSpPr>
          <p:grpSpPr bwMode="auto">
            <a:xfrm>
              <a:off x="3576320" y="3525520"/>
              <a:ext cx="568960" cy="481140"/>
              <a:chOff x="-44" y="1473"/>
              <a:chExt cx="981" cy="1105"/>
            </a:xfrm>
          </p:grpSpPr>
          <p:pic>
            <p:nvPicPr>
              <p:cNvPr id="38956"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57"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42" name="Group 44"/>
            <p:cNvGrpSpPr>
              <a:grpSpLocks/>
            </p:cNvGrpSpPr>
            <p:nvPr/>
          </p:nvGrpSpPr>
          <p:grpSpPr bwMode="auto">
            <a:xfrm>
              <a:off x="4135120" y="3281680"/>
              <a:ext cx="568960" cy="481140"/>
              <a:chOff x="-44" y="1473"/>
              <a:chExt cx="981" cy="1105"/>
            </a:xfrm>
          </p:grpSpPr>
          <p:pic>
            <p:nvPicPr>
              <p:cNvPr id="38954"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55"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43" name="Group 44"/>
            <p:cNvGrpSpPr>
              <a:grpSpLocks/>
            </p:cNvGrpSpPr>
            <p:nvPr/>
          </p:nvGrpSpPr>
          <p:grpSpPr bwMode="auto">
            <a:xfrm>
              <a:off x="5049520" y="3261360"/>
              <a:ext cx="568960" cy="481140"/>
              <a:chOff x="-44" y="1473"/>
              <a:chExt cx="981" cy="1105"/>
            </a:xfrm>
          </p:grpSpPr>
          <p:pic>
            <p:nvPicPr>
              <p:cNvPr id="3895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53"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44" name="Group 44"/>
            <p:cNvGrpSpPr>
              <a:grpSpLocks/>
            </p:cNvGrpSpPr>
            <p:nvPr/>
          </p:nvGrpSpPr>
          <p:grpSpPr bwMode="auto">
            <a:xfrm>
              <a:off x="5588000" y="3434080"/>
              <a:ext cx="568960" cy="481140"/>
              <a:chOff x="-44" y="1473"/>
              <a:chExt cx="981" cy="1105"/>
            </a:xfrm>
          </p:grpSpPr>
          <p:pic>
            <p:nvPicPr>
              <p:cNvPr id="38950"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51"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8945" name="Group 44"/>
            <p:cNvGrpSpPr>
              <a:grpSpLocks/>
            </p:cNvGrpSpPr>
            <p:nvPr/>
          </p:nvGrpSpPr>
          <p:grpSpPr bwMode="auto">
            <a:xfrm>
              <a:off x="6380480" y="3149600"/>
              <a:ext cx="568960" cy="481140"/>
              <a:chOff x="-44" y="1473"/>
              <a:chExt cx="981" cy="1105"/>
            </a:xfrm>
          </p:grpSpPr>
          <p:pic>
            <p:nvPicPr>
              <p:cNvPr id="38948"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38949"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8946" name="Picture 3"/>
            <p:cNvPicPr>
              <a:picLocks noChangeAspect="1" noChangeArrowheads="1"/>
            </p:cNvPicPr>
            <p:nvPr/>
          </p:nvPicPr>
          <p:blipFill>
            <a:blip r:embed="rId4" cstate="print"/>
            <a:srcRect/>
            <a:stretch>
              <a:fillRect/>
            </a:stretch>
          </p:blipFill>
          <p:spPr bwMode="auto">
            <a:xfrm>
              <a:off x="3854313" y="2847741"/>
              <a:ext cx="677800" cy="301543"/>
            </a:xfrm>
            <a:prstGeom prst="rect">
              <a:avLst/>
            </a:prstGeom>
            <a:noFill/>
            <a:ln w="9525">
              <a:noFill/>
              <a:miter lim="800000"/>
              <a:headEnd/>
              <a:tailEnd/>
            </a:ln>
          </p:spPr>
        </p:pic>
        <p:pic>
          <p:nvPicPr>
            <p:cNvPr id="38947" name="Picture 3"/>
            <p:cNvPicPr>
              <a:picLocks noChangeAspect="1" noChangeArrowheads="1"/>
            </p:cNvPicPr>
            <p:nvPr/>
          </p:nvPicPr>
          <p:blipFill>
            <a:blip r:embed="rId4" cstate="print"/>
            <a:srcRect/>
            <a:stretch>
              <a:fillRect/>
            </a:stretch>
          </p:blipFill>
          <p:spPr bwMode="auto">
            <a:xfrm>
              <a:off x="3874949" y="2116102"/>
              <a:ext cx="676212" cy="301543"/>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2"/>
          <p:cNvSpPr>
            <a:spLocks noGrp="1"/>
          </p:cNvSpPr>
          <p:nvPr>
            <p:ph type="ftr" sz="quarter" idx="10"/>
          </p:nvPr>
        </p:nvSpPr>
        <p:spPr>
          <a:noFill/>
        </p:spPr>
        <p:txBody>
          <a:bodyPr/>
          <a:lstStyle/>
          <a:p>
            <a:r>
              <a:rPr lang="zh-CN" altLang="en-US" dirty="0"/>
              <a:t>计算机网络</a:t>
            </a:r>
            <a:endParaRPr lang="en-US" altLang="zh-CN" dirty="0"/>
          </a:p>
        </p:txBody>
      </p:sp>
      <p:sp>
        <p:nvSpPr>
          <p:cNvPr id="39939" name="灯片编号占位符 3"/>
          <p:cNvSpPr>
            <a:spLocks noGrp="1"/>
          </p:cNvSpPr>
          <p:nvPr>
            <p:ph type="sldNum" sz="quarter" idx="11"/>
          </p:nvPr>
        </p:nvSpPr>
        <p:spPr>
          <a:noFill/>
        </p:spPr>
        <p:txBody>
          <a:bodyPr/>
          <a:lstStyle/>
          <a:p>
            <a:fld id="{BFAAB97C-31E4-4343-8804-FECF932E907B}" type="slidenum">
              <a:rPr lang="en-US" altLang="zh-CN" smtClean="0"/>
              <a:pPr/>
              <a:t>38</a:t>
            </a:fld>
            <a:endParaRPr lang="en-US" altLang="zh-CN" dirty="0"/>
          </a:p>
        </p:txBody>
      </p:sp>
      <p:sp>
        <p:nvSpPr>
          <p:cNvPr id="39940" name="Rectangle 3"/>
          <p:cNvSpPr>
            <a:spLocks noGrp="1" noChangeArrowheads="1"/>
          </p:cNvSpPr>
          <p:nvPr>
            <p:ph type="title"/>
          </p:nvPr>
        </p:nvSpPr>
        <p:spPr/>
        <p:txBody>
          <a:bodyPr/>
          <a:lstStyle/>
          <a:p>
            <a:pPr eaLnBrk="1" hangingPunct="1"/>
            <a:r>
              <a:rPr lang="zh-CN" altLang="en-US" dirty="0">
                <a:latin typeface="+mn-lt"/>
              </a:rPr>
              <a:t>机构网络示例</a:t>
            </a:r>
            <a:endParaRPr lang="en-US" altLang="zh-CN" dirty="0">
              <a:latin typeface="+mn-lt"/>
            </a:endParaRPr>
          </a:p>
        </p:txBody>
      </p:sp>
      <p:sp>
        <p:nvSpPr>
          <p:cNvPr id="39941" name="Freeform 81"/>
          <p:cNvSpPr>
            <a:spLocks/>
          </p:cNvSpPr>
          <p:nvPr/>
        </p:nvSpPr>
        <p:spPr bwMode="auto">
          <a:xfrm rot="5400000">
            <a:off x="2179637" y="-19049"/>
            <a:ext cx="4321175" cy="7473950"/>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00"/>
              <a:gd name="T37" fmla="*/ 0 h 9831"/>
              <a:gd name="T38" fmla="*/ 10000 w 10000"/>
              <a:gd name="T39" fmla="*/ 9831 h 98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00" h="9831">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w="9525">
            <a:noFill/>
            <a:round/>
            <a:headEnd/>
            <a:tailEnd/>
          </a:ln>
        </p:spPr>
        <p:txBody>
          <a:bodyPr wrap="none" anchor="ctr"/>
          <a:lstStyle/>
          <a:p>
            <a:endParaRPr lang="zh-CN" altLang="en-US"/>
          </a:p>
        </p:txBody>
      </p:sp>
      <p:sp>
        <p:nvSpPr>
          <p:cNvPr id="39942" name="Line 33"/>
          <p:cNvSpPr>
            <a:spLocks noChangeShapeType="1"/>
          </p:cNvSpPr>
          <p:nvPr/>
        </p:nvSpPr>
        <p:spPr bwMode="auto">
          <a:xfrm flipH="1">
            <a:off x="2151063" y="3124200"/>
            <a:ext cx="2047875" cy="1416050"/>
          </a:xfrm>
          <a:prstGeom prst="line">
            <a:avLst/>
          </a:prstGeom>
          <a:noFill/>
          <a:ln w="9525">
            <a:solidFill>
              <a:schemeClr val="tx1"/>
            </a:solidFill>
            <a:round/>
            <a:headEnd/>
            <a:tailEnd/>
          </a:ln>
        </p:spPr>
        <p:txBody>
          <a:bodyPr wrap="none"/>
          <a:lstStyle/>
          <a:p>
            <a:endParaRPr lang="zh-CN" altLang="en-US"/>
          </a:p>
        </p:txBody>
      </p:sp>
      <p:sp>
        <p:nvSpPr>
          <p:cNvPr id="39943" name="Line 34"/>
          <p:cNvSpPr>
            <a:spLocks noChangeShapeType="1"/>
          </p:cNvSpPr>
          <p:nvPr/>
        </p:nvSpPr>
        <p:spPr bwMode="auto">
          <a:xfrm>
            <a:off x="4391025" y="3111500"/>
            <a:ext cx="0" cy="1466850"/>
          </a:xfrm>
          <a:prstGeom prst="line">
            <a:avLst/>
          </a:prstGeom>
          <a:noFill/>
          <a:ln w="9525">
            <a:solidFill>
              <a:schemeClr val="tx1"/>
            </a:solidFill>
            <a:round/>
            <a:headEnd/>
            <a:tailEnd/>
          </a:ln>
        </p:spPr>
        <p:txBody>
          <a:bodyPr wrap="none"/>
          <a:lstStyle/>
          <a:p>
            <a:endParaRPr lang="zh-CN" altLang="en-US"/>
          </a:p>
        </p:txBody>
      </p:sp>
      <p:sp>
        <p:nvSpPr>
          <p:cNvPr id="39944" name="Line 35"/>
          <p:cNvSpPr>
            <a:spLocks noChangeShapeType="1"/>
          </p:cNvSpPr>
          <p:nvPr/>
        </p:nvSpPr>
        <p:spPr bwMode="auto">
          <a:xfrm flipH="1" flipV="1">
            <a:off x="4584700" y="3046413"/>
            <a:ext cx="1841500" cy="1622425"/>
          </a:xfrm>
          <a:prstGeom prst="line">
            <a:avLst/>
          </a:prstGeom>
          <a:noFill/>
          <a:ln w="9525">
            <a:solidFill>
              <a:schemeClr val="tx1"/>
            </a:solidFill>
            <a:round/>
            <a:headEnd/>
            <a:tailEnd/>
          </a:ln>
        </p:spPr>
        <p:txBody>
          <a:bodyPr wrap="none"/>
          <a:lstStyle/>
          <a:p>
            <a:endParaRPr lang="zh-CN" altLang="en-US"/>
          </a:p>
        </p:txBody>
      </p:sp>
      <p:sp>
        <p:nvSpPr>
          <p:cNvPr id="39945" name="Line 59"/>
          <p:cNvSpPr>
            <a:spLocks noChangeShapeType="1"/>
          </p:cNvSpPr>
          <p:nvPr/>
        </p:nvSpPr>
        <p:spPr bwMode="auto">
          <a:xfrm flipV="1">
            <a:off x="4687888" y="2428875"/>
            <a:ext cx="1223962" cy="423863"/>
          </a:xfrm>
          <a:prstGeom prst="line">
            <a:avLst/>
          </a:prstGeom>
          <a:noFill/>
          <a:ln w="9525">
            <a:solidFill>
              <a:schemeClr val="tx1"/>
            </a:solidFill>
            <a:round/>
            <a:headEnd/>
            <a:tailEnd/>
          </a:ln>
        </p:spPr>
        <p:txBody>
          <a:bodyPr wrap="none"/>
          <a:lstStyle/>
          <a:p>
            <a:endParaRPr lang="zh-CN" altLang="en-US"/>
          </a:p>
        </p:txBody>
      </p:sp>
      <p:sp>
        <p:nvSpPr>
          <p:cNvPr id="39946" name="Line 60"/>
          <p:cNvSpPr>
            <a:spLocks noChangeShapeType="1"/>
          </p:cNvSpPr>
          <p:nvPr/>
        </p:nvSpPr>
        <p:spPr bwMode="auto">
          <a:xfrm flipV="1">
            <a:off x="4481513" y="2106613"/>
            <a:ext cx="669925" cy="758825"/>
          </a:xfrm>
          <a:prstGeom prst="line">
            <a:avLst/>
          </a:prstGeom>
          <a:noFill/>
          <a:ln w="9525">
            <a:solidFill>
              <a:schemeClr val="tx1"/>
            </a:solidFill>
            <a:round/>
            <a:headEnd/>
            <a:tailEnd/>
          </a:ln>
        </p:spPr>
        <p:txBody>
          <a:bodyPr wrap="none"/>
          <a:lstStyle/>
          <a:p>
            <a:endParaRPr lang="zh-CN" altLang="en-US"/>
          </a:p>
        </p:txBody>
      </p:sp>
      <p:sp>
        <p:nvSpPr>
          <p:cNvPr id="39947" name="Line 77"/>
          <p:cNvSpPr>
            <a:spLocks noChangeShapeType="1"/>
          </p:cNvSpPr>
          <p:nvPr/>
        </p:nvSpPr>
        <p:spPr bwMode="auto">
          <a:xfrm>
            <a:off x="3387725" y="2260600"/>
            <a:ext cx="862013" cy="644525"/>
          </a:xfrm>
          <a:prstGeom prst="line">
            <a:avLst/>
          </a:prstGeom>
          <a:noFill/>
          <a:ln w="9525">
            <a:solidFill>
              <a:schemeClr val="tx1"/>
            </a:solidFill>
            <a:round/>
            <a:headEnd/>
            <a:tailEnd/>
          </a:ln>
        </p:spPr>
        <p:txBody>
          <a:bodyPr wrap="none"/>
          <a:lstStyle/>
          <a:p>
            <a:endParaRPr lang="zh-CN" altLang="en-US"/>
          </a:p>
        </p:txBody>
      </p:sp>
      <p:sp>
        <p:nvSpPr>
          <p:cNvPr id="39948" name="Line 78"/>
          <p:cNvSpPr>
            <a:spLocks noChangeShapeType="1"/>
          </p:cNvSpPr>
          <p:nvPr/>
        </p:nvSpPr>
        <p:spPr bwMode="auto">
          <a:xfrm flipH="1">
            <a:off x="1995488" y="2157413"/>
            <a:ext cx="850900" cy="0"/>
          </a:xfrm>
          <a:prstGeom prst="line">
            <a:avLst/>
          </a:prstGeom>
          <a:noFill/>
          <a:ln w="9525">
            <a:solidFill>
              <a:schemeClr val="tx1"/>
            </a:solidFill>
            <a:round/>
            <a:headEnd/>
            <a:tailEnd/>
          </a:ln>
        </p:spPr>
        <p:txBody>
          <a:bodyPr wrap="none"/>
          <a:lstStyle/>
          <a:p>
            <a:endParaRPr lang="zh-CN" altLang="en-US"/>
          </a:p>
        </p:txBody>
      </p:sp>
      <p:sp>
        <p:nvSpPr>
          <p:cNvPr id="39949" name="Text Box 79"/>
          <p:cNvSpPr txBox="1">
            <a:spLocks noChangeArrowheads="1"/>
          </p:cNvSpPr>
          <p:nvPr/>
        </p:nvSpPr>
        <p:spPr bwMode="auto">
          <a:xfrm>
            <a:off x="712892" y="1979548"/>
            <a:ext cx="1338828" cy="369332"/>
          </a:xfrm>
          <a:prstGeom prst="rect">
            <a:avLst/>
          </a:prstGeom>
          <a:noFill/>
          <a:ln w="9525">
            <a:noFill/>
            <a:miter lim="800000"/>
            <a:headEnd/>
            <a:tailEnd/>
          </a:ln>
        </p:spPr>
        <p:txBody>
          <a:bodyPr wrap="none">
            <a:spAutoFit/>
          </a:bodyPr>
          <a:lstStyle/>
          <a:p>
            <a:r>
              <a:rPr lang="zh-CN" altLang="en-US" dirty="0" smtClean="0">
                <a:solidFill>
                  <a:srgbClr val="000000"/>
                </a:solidFill>
                <a:latin typeface="+mn-lt"/>
                <a:ea typeface="微软雅黑" panose="020B0503020204020204" pitchFamily="34" charset="-122"/>
                <a:cs typeface="Arial" pitchFamily="34" charset="0"/>
              </a:rPr>
              <a:t>至外部网络</a:t>
            </a:r>
            <a:endParaRPr lang="en-US" altLang="zh-CN" dirty="0">
              <a:solidFill>
                <a:srgbClr val="000000"/>
              </a:solidFill>
              <a:latin typeface="+mn-lt"/>
              <a:ea typeface="微软雅黑" panose="020B0503020204020204" pitchFamily="34" charset="-122"/>
              <a:cs typeface="Arial" pitchFamily="34" charset="0"/>
            </a:endParaRPr>
          </a:p>
        </p:txBody>
      </p:sp>
      <p:sp>
        <p:nvSpPr>
          <p:cNvPr id="39950" name="Text Box 80"/>
          <p:cNvSpPr txBox="1">
            <a:spLocks noChangeArrowheads="1"/>
          </p:cNvSpPr>
          <p:nvPr/>
        </p:nvSpPr>
        <p:spPr bwMode="auto">
          <a:xfrm>
            <a:off x="2716213" y="2344738"/>
            <a:ext cx="787400" cy="369887"/>
          </a:xfrm>
          <a:prstGeom prst="rect">
            <a:avLst/>
          </a:prstGeom>
          <a:noFill/>
          <a:ln w="9525">
            <a:noFill/>
            <a:miter lim="800000"/>
            <a:headEnd/>
            <a:tailEnd/>
          </a:ln>
        </p:spPr>
        <p:txBody>
          <a:bodyPr wrap="none">
            <a:spAutoFit/>
          </a:bodyPr>
          <a:lstStyle/>
          <a:p>
            <a:r>
              <a:rPr lang="en-US" altLang="zh-CN" dirty="0">
                <a:solidFill>
                  <a:srgbClr val="000000"/>
                </a:solidFill>
                <a:ea typeface="MS PGothic" pitchFamily="34" charset="-128"/>
                <a:cs typeface="Arial" pitchFamily="34" charset="0"/>
              </a:rPr>
              <a:t>router</a:t>
            </a:r>
          </a:p>
        </p:txBody>
      </p:sp>
      <p:sp>
        <p:nvSpPr>
          <p:cNvPr id="39951" name="Text Box 82"/>
          <p:cNvSpPr txBox="1">
            <a:spLocks noChangeArrowheads="1"/>
          </p:cNvSpPr>
          <p:nvPr/>
        </p:nvSpPr>
        <p:spPr bwMode="auto">
          <a:xfrm>
            <a:off x="6435725" y="3252788"/>
            <a:ext cx="1549400" cy="461962"/>
          </a:xfrm>
          <a:prstGeom prst="rect">
            <a:avLst/>
          </a:prstGeom>
          <a:noFill/>
          <a:ln w="9525">
            <a:noFill/>
            <a:miter lim="800000"/>
            <a:headEnd/>
            <a:tailEnd/>
          </a:ln>
        </p:spPr>
        <p:txBody>
          <a:bodyPr wrap="none">
            <a:spAutoFit/>
          </a:bodyPr>
          <a:lstStyle/>
          <a:p>
            <a:r>
              <a:rPr lang="en-US" altLang="zh-CN" sz="2400" i="1">
                <a:solidFill>
                  <a:srgbClr val="CC0000"/>
                </a:solidFill>
                <a:ea typeface="MS PGothic" pitchFamily="34" charset="-128"/>
                <a:cs typeface="Arial" pitchFamily="34" charset="0"/>
              </a:rPr>
              <a:t>IP subnet</a:t>
            </a:r>
          </a:p>
        </p:txBody>
      </p:sp>
      <p:sp>
        <p:nvSpPr>
          <p:cNvPr id="39952" name="Text Box 83"/>
          <p:cNvSpPr txBox="1">
            <a:spLocks noChangeArrowheads="1"/>
          </p:cNvSpPr>
          <p:nvPr/>
        </p:nvSpPr>
        <p:spPr bwMode="auto">
          <a:xfrm>
            <a:off x="5432425" y="1571625"/>
            <a:ext cx="1365250" cy="36671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mail server</a:t>
            </a:r>
          </a:p>
        </p:txBody>
      </p:sp>
      <p:sp>
        <p:nvSpPr>
          <p:cNvPr id="39953" name="Text Box 84"/>
          <p:cNvSpPr txBox="1">
            <a:spLocks noChangeArrowheads="1"/>
          </p:cNvSpPr>
          <p:nvPr/>
        </p:nvSpPr>
        <p:spPr bwMode="auto">
          <a:xfrm>
            <a:off x="6230938" y="2241550"/>
            <a:ext cx="1362075" cy="366713"/>
          </a:xfrm>
          <a:prstGeom prst="rect">
            <a:avLst/>
          </a:prstGeom>
          <a:noFill/>
          <a:ln w="9525">
            <a:noFill/>
            <a:miter lim="800000"/>
            <a:headEnd/>
            <a:tailEnd/>
          </a:ln>
        </p:spPr>
        <p:txBody>
          <a:bodyPr wrap="none">
            <a:spAutoFit/>
          </a:bodyPr>
          <a:lstStyle/>
          <a:p>
            <a:r>
              <a:rPr lang="en-US" altLang="zh-CN">
                <a:solidFill>
                  <a:srgbClr val="000000"/>
                </a:solidFill>
                <a:ea typeface="MS PGothic" pitchFamily="34" charset="-128"/>
                <a:cs typeface="Arial" pitchFamily="34" charset="0"/>
              </a:rPr>
              <a:t>web server</a:t>
            </a:r>
          </a:p>
        </p:txBody>
      </p:sp>
      <p:sp>
        <p:nvSpPr>
          <p:cNvPr id="39954" name="Line 20"/>
          <p:cNvSpPr>
            <a:spLocks noChangeShapeType="1"/>
          </p:cNvSpPr>
          <p:nvPr/>
        </p:nvSpPr>
        <p:spPr bwMode="auto">
          <a:xfrm flipH="1">
            <a:off x="1465263" y="4491038"/>
            <a:ext cx="555625" cy="0"/>
          </a:xfrm>
          <a:prstGeom prst="line">
            <a:avLst/>
          </a:prstGeom>
          <a:noFill/>
          <a:ln w="9525">
            <a:solidFill>
              <a:schemeClr val="tx1"/>
            </a:solidFill>
            <a:round/>
            <a:headEnd/>
            <a:tailEnd/>
          </a:ln>
        </p:spPr>
        <p:txBody>
          <a:bodyPr wrap="none"/>
          <a:lstStyle/>
          <a:p>
            <a:endParaRPr lang="zh-CN" altLang="en-US"/>
          </a:p>
        </p:txBody>
      </p:sp>
      <p:sp>
        <p:nvSpPr>
          <p:cNvPr id="39955" name="Line 21"/>
          <p:cNvSpPr>
            <a:spLocks noChangeShapeType="1"/>
          </p:cNvSpPr>
          <p:nvPr/>
        </p:nvSpPr>
        <p:spPr bwMode="auto">
          <a:xfrm flipH="1">
            <a:off x="1852613" y="4538663"/>
            <a:ext cx="271462" cy="314325"/>
          </a:xfrm>
          <a:prstGeom prst="line">
            <a:avLst/>
          </a:prstGeom>
          <a:noFill/>
          <a:ln w="9525">
            <a:solidFill>
              <a:schemeClr val="tx1"/>
            </a:solidFill>
            <a:round/>
            <a:headEnd/>
            <a:tailEnd/>
          </a:ln>
        </p:spPr>
        <p:txBody>
          <a:bodyPr wrap="none"/>
          <a:lstStyle/>
          <a:p>
            <a:endParaRPr lang="zh-CN" altLang="en-US"/>
          </a:p>
        </p:txBody>
      </p:sp>
      <p:sp>
        <p:nvSpPr>
          <p:cNvPr id="39956" name="Line 22"/>
          <p:cNvSpPr>
            <a:spLocks noChangeShapeType="1"/>
          </p:cNvSpPr>
          <p:nvPr/>
        </p:nvSpPr>
        <p:spPr bwMode="auto">
          <a:xfrm>
            <a:off x="2271713" y="4567238"/>
            <a:ext cx="73025" cy="295275"/>
          </a:xfrm>
          <a:prstGeom prst="line">
            <a:avLst/>
          </a:prstGeom>
          <a:noFill/>
          <a:ln w="9525">
            <a:solidFill>
              <a:schemeClr val="tx1"/>
            </a:solidFill>
            <a:round/>
            <a:headEnd/>
            <a:tailEnd/>
          </a:ln>
        </p:spPr>
        <p:txBody>
          <a:bodyPr wrap="none"/>
          <a:lstStyle/>
          <a:p>
            <a:endParaRPr lang="zh-CN" altLang="en-US"/>
          </a:p>
        </p:txBody>
      </p:sp>
      <p:grpSp>
        <p:nvGrpSpPr>
          <p:cNvPr id="39957" name="Group 44"/>
          <p:cNvGrpSpPr>
            <a:grpSpLocks/>
          </p:cNvGrpSpPr>
          <p:nvPr/>
        </p:nvGrpSpPr>
        <p:grpSpPr bwMode="auto">
          <a:xfrm>
            <a:off x="1009650" y="4294188"/>
            <a:ext cx="568325" cy="481012"/>
            <a:chOff x="-44" y="1473"/>
            <a:chExt cx="981" cy="1105"/>
          </a:xfrm>
        </p:grpSpPr>
        <p:pic>
          <p:nvPicPr>
            <p:cNvPr id="40085"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8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58" name="Group 44"/>
          <p:cNvGrpSpPr>
            <a:grpSpLocks/>
          </p:cNvGrpSpPr>
          <p:nvPr/>
        </p:nvGrpSpPr>
        <p:grpSpPr bwMode="auto">
          <a:xfrm>
            <a:off x="1416050" y="4751388"/>
            <a:ext cx="568325" cy="481012"/>
            <a:chOff x="-44" y="1473"/>
            <a:chExt cx="981" cy="1105"/>
          </a:xfrm>
        </p:grpSpPr>
        <p:pic>
          <p:nvPicPr>
            <p:cNvPr id="40083"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84"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59" name="Group 44"/>
          <p:cNvGrpSpPr>
            <a:grpSpLocks/>
          </p:cNvGrpSpPr>
          <p:nvPr/>
        </p:nvGrpSpPr>
        <p:grpSpPr bwMode="auto">
          <a:xfrm>
            <a:off x="1944688" y="4783138"/>
            <a:ext cx="568325" cy="481012"/>
            <a:chOff x="-44" y="1473"/>
            <a:chExt cx="981" cy="1105"/>
          </a:xfrm>
        </p:grpSpPr>
        <p:pic>
          <p:nvPicPr>
            <p:cNvPr id="40081"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82"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9960" name="Line 21"/>
          <p:cNvSpPr>
            <a:spLocks noChangeShapeType="1"/>
          </p:cNvSpPr>
          <p:nvPr/>
        </p:nvSpPr>
        <p:spPr bwMode="auto">
          <a:xfrm>
            <a:off x="2490788" y="4497388"/>
            <a:ext cx="377825" cy="304800"/>
          </a:xfrm>
          <a:prstGeom prst="line">
            <a:avLst/>
          </a:prstGeom>
          <a:noFill/>
          <a:ln w="9525">
            <a:solidFill>
              <a:schemeClr val="tx1"/>
            </a:solidFill>
            <a:round/>
            <a:headEnd/>
            <a:tailEnd/>
          </a:ln>
        </p:spPr>
        <p:txBody>
          <a:bodyPr wrap="none"/>
          <a:lstStyle/>
          <a:p>
            <a:endParaRPr lang="zh-CN" altLang="en-US"/>
          </a:p>
        </p:txBody>
      </p:sp>
      <p:sp>
        <p:nvSpPr>
          <p:cNvPr id="39961" name="Line 22"/>
          <p:cNvSpPr>
            <a:spLocks noChangeShapeType="1"/>
          </p:cNvSpPr>
          <p:nvPr/>
        </p:nvSpPr>
        <p:spPr bwMode="auto">
          <a:xfrm flipH="1">
            <a:off x="2722563" y="4992688"/>
            <a:ext cx="120650" cy="293687"/>
          </a:xfrm>
          <a:prstGeom prst="line">
            <a:avLst/>
          </a:prstGeom>
          <a:noFill/>
          <a:ln w="9525">
            <a:solidFill>
              <a:schemeClr val="tx1"/>
            </a:solidFill>
            <a:round/>
            <a:headEnd/>
            <a:tailEnd/>
          </a:ln>
        </p:spPr>
        <p:txBody>
          <a:bodyPr wrap="none"/>
          <a:lstStyle/>
          <a:p>
            <a:endParaRPr lang="zh-CN" altLang="en-US"/>
          </a:p>
        </p:txBody>
      </p:sp>
      <p:sp>
        <p:nvSpPr>
          <p:cNvPr id="39962" name="Line 22"/>
          <p:cNvSpPr>
            <a:spLocks noChangeShapeType="1"/>
          </p:cNvSpPr>
          <p:nvPr/>
        </p:nvSpPr>
        <p:spPr bwMode="auto">
          <a:xfrm>
            <a:off x="3127375" y="5003800"/>
            <a:ext cx="73025" cy="295275"/>
          </a:xfrm>
          <a:prstGeom prst="line">
            <a:avLst/>
          </a:prstGeom>
          <a:noFill/>
          <a:ln w="9525">
            <a:solidFill>
              <a:schemeClr val="tx1"/>
            </a:solidFill>
            <a:round/>
            <a:headEnd/>
            <a:tailEnd/>
          </a:ln>
        </p:spPr>
        <p:txBody>
          <a:bodyPr wrap="none"/>
          <a:lstStyle/>
          <a:p>
            <a:endParaRPr lang="zh-CN" altLang="en-US"/>
          </a:p>
        </p:txBody>
      </p:sp>
      <p:sp>
        <p:nvSpPr>
          <p:cNvPr id="39963" name="Line 20"/>
          <p:cNvSpPr>
            <a:spLocks noChangeShapeType="1"/>
          </p:cNvSpPr>
          <p:nvPr/>
        </p:nvSpPr>
        <p:spPr bwMode="auto">
          <a:xfrm flipH="1">
            <a:off x="3025775" y="4884738"/>
            <a:ext cx="555625" cy="0"/>
          </a:xfrm>
          <a:prstGeom prst="line">
            <a:avLst/>
          </a:prstGeom>
          <a:noFill/>
          <a:ln w="9525">
            <a:solidFill>
              <a:schemeClr val="tx1"/>
            </a:solidFill>
            <a:round/>
            <a:headEnd/>
            <a:tailEnd/>
          </a:ln>
        </p:spPr>
        <p:txBody>
          <a:bodyPr wrap="none"/>
          <a:lstStyle/>
          <a:p>
            <a:endParaRPr lang="zh-CN" altLang="en-US"/>
          </a:p>
        </p:txBody>
      </p:sp>
      <p:grpSp>
        <p:nvGrpSpPr>
          <p:cNvPr id="39964" name="Group 44"/>
          <p:cNvGrpSpPr>
            <a:grpSpLocks/>
          </p:cNvGrpSpPr>
          <p:nvPr/>
        </p:nvGrpSpPr>
        <p:grpSpPr bwMode="auto">
          <a:xfrm>
            <a:off x="2349500" y="5156200"/>
            <a:ext cx="568325" cy="481013"/>
            <a:chOff x="-44" y="1473"/>
            <a:chExt cx="981" cy="1105"/>
          </a:xfrm>
        </p:grpSpPr>
        <p:pic>
          <p:nvPicPr>
            <p:cNvPr id="40079"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80"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65" name="Group 44"/>
          <p:cNvGrpSpPr>
            <a:grpSpLocks/>
          </p:cNvGrpSpPr>
          <p:nvPr/>
        </p:nvGrpSpPr>
        <p:grpSpPr bwMode="auto">
          <a:xfrm>
            <a:off x="2806700" y="5224463"/>
            <a:ext cx="568325" cy="481012"/>
            <a:chOff x="-44" y="1473"/>
            <a:chExt cx="981" cy="1105"/>
          </a:xfrm>
        </p:grpSpPr>
        <p:pic>
          <p:nvPicPr>
            <p:cNvPr id="40077"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78"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9966" name="Picture 3"/>
          <p:cNvPicPr>
            <a:picLocks noChangeAspect="1" noChangeArrowheads="1"/>
          </p:cNvPicPr>
          <p:nvPr/>
        </p:nvPicPr>
        <p:blipFill>
          <a:blip r:embed="rId4" cstate="print"/>
          <a:srcRect/>
          <a:stretch>
            <a:fillRect/>
          </a:stretch>
        </p:blipFill>
        <p:spPr bwMode="auto">
          <a:xfrm>
            <a:off x="1897063" y="4338638"/>
            <a:ext cx="677862" cy="301625"/>
          </a:xfrm>
          <a:prstGeom prst="rect">
            <a:avLst/>
          </a:prstGeom>
          <a:noFill/>
          <a:ln w="9525">
            <a:noFill/>
            <a:miter lim="800000"/>
            <a:headEnd/>
            <a:tailEnd/>
          </a:ln>
        </p:spPr>
      </p:pic>
      <p:pic>
        <p:nvPicPr>
          <p:cNvPr id="39967" name="Picture 3"/>
          <p:cNvPicPr>
            <a:picLocks noChangeAspect="1" noChangeArrowheads="1"/>
          </p:cNvPicPr>
          <p:nvPr/>
        </p:nvPicPr>
        <p:blipFill>
          <a:blip r:embed="rId4" cstate="print"/>
          <a:srcRect/>
          <a:stretch>
            <a:fillRect/>
          </a:stretch>
        </p:blipFill>
        <p:spPr bwMode="auto">
          <a:xfrm>
            <a:off x="2647950" y="4754563"/>
            <a:ext cx="677863" cy="301625"/>
          </a:xfrm>
          <a:prstGeom prst="rect">
            <a:avLst/>
          </a:prstGeom>
          <a:noFill/>
          <a:ln w="9525">
            <a:noFill/>
            <a:miter lim="800000"/>
            <a:headEnd/>
            <a:tailEnd/>
          </a:ln>
        </p:spPr>
      </p:pic>
      <p:grpSp>
        <p:nvGrpSpPr>
          <p:cNvPr id="39968" name="Group 44"/>
          <p:cNvGrpSpPr>
            <a:grpSpLocks/>
          </p:cNvGrpSpPr>
          <p:nvPr/>
        </p:nvGrpSpPr>
        <p:grpSpPr bwMode="auto">
          <a:xfrm>
            <a:off x="3232150" y="4683125"/>
            <a:ext cx="568325" cy="481013"/>
            <a:chOff x="-44" y="1473"/>
            <a:chExt cx="981" cy="1105"/>
          </a:xfrm>
        </p:grpSpPr>
        <p:pic>
          <p:nvPicPr>
            <p:cNvPr id="40075"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7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9969" name="Line 20"/>
          <p:cNvSpPr>
            <a:spLocks noChangeShapeType="1"/>
          </p:cNvSpPr>
          <p:nvPr/>
        </p:nvSpPr>
        <p:spPr bwMode="auto">
          <a:xfrm flipH="1">
            <a:off x="5684838" y="4759325"/>
            <a:ext cx="555625" cy="0"/>
          </a:xfrm>
          <a:prstGeom prst="line">
            <a:avLst/>
          </a:prstGeom>
          <a:noFill/>
          <a:ln w="9525">
            <a:solidFill>
              <a:schemeClr val="tx1"/>
            </a:solidFill>
            <a:round/>
            <a:headEnd/>
            <a:tailEnd/>
          </a:ln>
        </p:spPr>
        <p:txBody>
          <a:bodyPr wrap="none"/>
          <a:lstStyle/>
          <a:p>
            <a:endParaRPr lang="zh-CN" altLang="en-US"/>
          </a:p>
        </p:txBody>
      </p:sp>
      <p:sp>
        <p:nvSpPr>
          <p:cNvPr id="39970" name="Line 21"/>
          <p:cNvSpPr>
            <a:spLocks noChangeShapeType="1"/>
          </p:cNvSpPr>
          <p:nvPr/>
        </p:nvSpPr>
        <p:spPr bwMode="auto">
          <a:xfrm flipH="1">
            <a:off x="6072188" y="4806950"/>
            <a:ext cx="271462" cy="314325"/>
          </a:xfrm>
          <a:prstGeom prst="line">
            <a:avLst/>
          </a:prstGeom>
          <a:noFill/>
          <a:ln w="9525">
            <a:solidFill>
              <a:schemeClr val="tx1"/>
            </a:solidFill>
            <a:round/>
            <a:headEnd/>
            <a:tailEnd/>
          </a:ln>
        </p:spPr>
        <p:txBody>
          <a:bodyPr wrap="none"/>
          <a:lstStyle/>
          <a:p>
            <a:endParaRPr lang="zh-CN" altLang="en-US"/>
          </a:p>
        </p:txBody>
      </p:sp>
      <p:sp>
        <p:nvSpPr>
          <p:cNvPr id="39971" name="Line 22"/>
          <p:cNvSpPr>
            <a:spLocks noChangeShapeType="1"/>
          </p:cNvSpPr>
          <p:nvPr/>
        </p:nvSpPr>
        <p:spPr bwMode="auto">
          <a:xfrm>
            <a:off x="6491288" y="4835525"/>
            <a:ext cx="73025" cy="295275"/>
          </a:xfrm>
          <a:prstGeom prst="line">
            <a:avLst/>
          </a:prstGeom>
          <a:noFill/>
          <a:ln w="9525">
            <a:solidFill>
              <a:schemeClr val="tx1"/>
            </a:solidFill>
            <a:round/>
            <a:headEnd/>
            <a:tailEnd/>
          </a:ln>
        </p:spPr>
        <p:txBody>
          <a:bodyPr wrap="none"/>
          <a:lstStyle/>
          <a:p>
            <a:endParaRPr lang="zh-CN" altLang="en-US"/>
          </a:p>
        </p:txBody>
      </p:sp>
      <p:grpSp>
        <p:nvGrpSpPr>
          <p:cNvPr id="39972" name="Group 44"/>
          <p:cNvGrpSpPr>
            <a:grpSpLocks/>
          </p:cNvGrpSpPr>
          <p:nvPr/>
        </p:nvGrpSpPr>
        <p:grpSpPr bwMode="auto">
          <a:xfrm>
            <a:off x="5376863" y="4573588"/>
            <a:ext cx="568325" cy="481012"/>
            <a:chOff x="-44" y="1473"/>
            <a:chExt cx="981" cy="1105"/>
          </a:xfrm>
        </p:grpSpPr>
        <p:pic>
          <p:nvPicPr>
            <p:cNvPr id="40073"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74"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73" name="Group 44"/>
          <p:cNvGrpSpPr>
            <a:grpSpLocks/>
          </p:cNvGrpSpPr>
          <p:nvPr/>
        </p:nvGrpSpPr>
        <p:grpSpPr bwMode="auto">
          <a:xfrm>
            <a:off x="5635625" y="5019675"/>
            <a:ext cx="569913" cy="481013"/>
            <a:chOff x="-44" y="1473"/>
            <a:chExt cx="981" cy="1105"/>
          </a:xfrm>
        </p:grpSpPr>
        <p:pic>
          <p:nvPicPr>
            <p:cNvPr id="40071"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72"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74" name="Group 44"/>
          <p:cNvGrpSpPr>
            <a:grpSpLocks/>
          </p:cNvGrpSpPr>
          <p:nvPr/>
        </p:nvGrpSpPr>
        <p:grpSpPr bwMode="auto">
          <a:xfrm>
            <a:off x="6164263" y="5049838"/>
            <a:ext cx="568325" cy="482600"/>
            <a:chOff x="-44" y="1473"/>
            <a:chExt cx="981" cy="1105"/>
          </a:xfrm>
        </p:grpSpPr>
        <p:pic>
          <p:nvPicPr>
            <p:cNvPr id="40069"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70"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9975" name="Line 20"/>
          <p:cNvSpPr>
            <a:spLocks noChangeShapeType="1"/>
          </p:cNvSpPr>
          <p:nvPr/>
        </p:nvSpPr>
        <p:spPr bwMode="auto">
          <a:xfrm flipH="1" flipV="1">
            <a:off x="4659313" y="4805363"/>
            <a:ext cx="606425" cy="312737"/>
          </a:xfrm>
          <a:prstGeom prst="line">
            <a:avLst/>
          </a:prstGeom>
          <a:noFill/>
          <a:ln w="9525">
            <a:solidFill>
              <a:schemeClr val="tx1"/>
            </a:solidFill>
            <a:round/>
            <a:headEnd/>
            <a:tailEnd/>
          </a:ln>
        </p:spPr>
        <p:txBody>
          <a:bodyPr wrap="none"/>
          <a:lstStyle/>
          <a:p>
            <a:endParaRPr lang="zh-CN" altLang="en-US"/>
          </a:p>
        </p:txBody>
      </p:sp>
      <p:sp>
        <p:nvSpPr>
          <p:cNvPr id="39976" name="Line 21"/>
          <p:cNvSpPr>
            <a:spLocks noChangeShapeType="1"/>
          </p:cNvSpPr>
          <p:nvPr/>
        </p:nvSpPr>
        <p:spPr bwMode="auto">
          <a:xfrm flipH="1">
            <a:off x="4195763" y="4759325"/>
            <a:ext cx="271462" cy="314325"/>
          </a:xfrm>
          <a:prstGeom prst="line">
            <a:avLst/>
          </a:prstGeom>
          <a:noFill/>
          <a:ln w="9525">
            <a:solidFill>
              <a:schemeClr val="tx1"/>
            </a:solidFill>
            <a:round/>
            <a:headEnd/>
            <a:tailEnd/>
          </a:ln>
        </p:spPr>
        <p:txBody>
          <a:bodyPr wrap="none"/>
          <a:lstStyle/>
          <a:p>
            <a:endParaRPr lang="zh-CN" altLang="en-US"/>
          </a:p>
        </p:txBody>
      </p:sp>
      <p:sp>
        <p:nvSpPr>
          <p:cNvPr id="39977" name="Line 22"/>
          <p:cNvSpPr>
            <a:spLocks noChangeShapeType="1"/>
          </p:cNvSpPr>
          <p:nvPr/>
        </p:nvSpPr>
        <p:spPr bwMode="auto">
          <a:xfrm>
            <a:off x="4614863" y="4787900"/>
            <a:ext cx="73025" cy="295275"/>
          </a:xfrm>
          <a:prstGeom prst="line">
            <a:avLst/>
          </a:prstGeom>
          <a:noFill/>
          <a:ln w="9525">
            <a:solidFill>
              <a:schemeClr val="tx1"/>
            </a:solidFill>
            <a:round/>
            <a:headEnd/>
            <a:tailEnd/>
          </a:ln>
        </p:spPr>
        <p:txBody>
          <a:bodyPr wrap="none"/>
          <a:lstStyle/>
          <a:p>
            <a:endParaRPr lang="zh-CN" altLang="en-US"/>
          </a:p>
        </p:txBody>
      </p:sp>
      <p:grpSp>
        <p:nvGrpSpPr>
          <p:cNvPr id="39978" name="Group 44"/>
          <p:cNvGrpSpPr>
            <a:grpSpLocks/>
          </p:cNvGrpSpPr>
          <p:nvPr/>
        </p:nvGrpSpPr>
        <p:grpSpPr bwMode="auto">
          <a:xfrm>
            <a:off x="4803775" y="4967288"/>
            <a:ext cx="569913" cy="481012"/>
            <a:chOff x="-44" y="1473"/>
            <a:chExt cx="981" cy="1105"/>
          </a:xfrm>
        </p:grpSpPr>
        <p:pic>
          <p:nvPicPr>
            <p:cNvPr id="40067"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68"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79" name="Group 44"/>
          <p:cNvGrpSpPr>
            <a:grpSpLocks/>
          </p:cNvGrpSpPr>
          <p:nvPr/>
        </p:nvGrpSpPr>
        <p:grpSpPr bwMode="auto">
          <a:xfrm>
            <a:off x="3759200" y="4972050"/>
            <a:ext cx="569913" cy="482600"/>
            <a:chOff x="-44" y="1473"/>
            <a:chExt cx="981" cy="1105"/>
          </a:xfrm>
        </p:grpSpPr>
        <p:pic>
          <p:nvPicPr>
            <p:cNvPr id="40065"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66"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9980" name="Group 44"/>
          <p:cNvGrpSpPr>
            <a:grpSpLocks/>
          </p:cNvGrpSpPr>
          <p:nvPr/>
        </p:nvGrpSpPr>
        <p:grpSpPr bwMode="auto">
          <a:xfrm>
            <a:off x="4287838" y="5003800"/>
            <a:ext cx="569912" cy="481013"/>
            <a:chOff x="-44" y="1473"/>
            <a:chExt cx="981" cy="1105"/>
          </a:xfrm>
        </p:grpSpPr>
        <p:pic>
          <p:nvPicPr>
            <p:cNvPr id="40063"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64"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9981" name="Picture 3"/>
          <p:cNvPicPr>
            <a:picLocks noChangeAspect="1" noChangeArrowheads="1"/>
          </p:cNvPicPr>
          <p:nvPr/>
        </p:nvPicPr>
        <p:blipFill>
          <a:blip r:embed="rId4" cstate="print"/>
          <a:srcRect/>
          <a:stretch>
            <a:fillRect/>
          </a:stretch>
        </p:blipFill>
        <p:spPr bwMode="auto">
          <a:xfrm>
            <a:off x="4240213" y="4559300"/>
            <a:ext cx="677862" cy="301625"/>
          </a:xfrm>
          <a:prstGeom prst="rect">
            <a:avLst/>
          </a:prstGeom>
          <a:noFill/>
          <a:ln w="9525">
            <a:noFill/>
            <a:miter lim="800000"/>
            <a:headEnd/>
            <a:tailEnd/>
          </a:ln>
        </p:spPr>
      </p:pic>
      <p:sp>
        <p:nvSpPr>
          <p:cNvPr id="39982" name="Line 20"/>
          <p:cNvSpPr>
            <a:spLocks noChangeShapeType="1"/>
          </p:cNvSpPr>
          <p:nvPr/>
        </p:nvSpPr>
        <p:spPr bwMode="auto">
          <a:xfrm flipH="1">
            <a:off x="6519863" y="4837113"/>
            <a:ext cx="555625" cy="0"/>
          </a:xfrm>
          <a:prstGeom prst="line">
            <a:avLst/>
          </a:prstGeom>
          <a:noFill/>
          <a:ln w="9525">
            <a:solidFill>
              <a:schemeClr val="tx1"/>
            </a:solidFill>
            <a:round/>
            <a:headEnd/>
            <a:tailEnd/>
          </a:ln>
        </p:spPr>
        <p:txBody>
          <a:bodyPr wrap="none"/>
          <a:lstStyle/>
          <a:p>
            <a:endParaRPr lang="zh-CN" altLang="en-US"/>
          </a:p>
        </p:txBody>
      </p:sp>
      <p:pic>
        <p:nvPicPr>
          <p:cNvPr id="39983" name="Picture 3"/>
          <p:cNvPicPr>
            <a:picLocks noChangeAspect="1" noChangeArrowheads="1"/>
          </p:cNvPicPr>
          <p:nvPr/>
        </p:nvPicPr>
        <p:blipFill>
          <a:blip r:embed="rId4" cstate="print"/>
          <a:srcRect/>
          <a:stretch>
            <a:fillRect/>
          </a:stretch>
        </p:blipFill>
        <p:spPr bwMode="auto">
          <a:xfrm>
            <a:off x="6116638" y="4606925"/>
            <a:ext cx="677862" cy="301625"/>
          </a:xfrm>
          <a:prstGeom prst="rect">
            <a:avLst/>
          </a:prstGeom>
          <a:noFill/>
          <a:ln w="9525">
            <a:noFill/>
            <a:miter lim="800000"/>
            <a:headEnd/>
            <a:tailEnd/>
          </a:ln>
        </p:spPr>
      </p:pic>
      <p:grpSp>
        <p:nvGrpSpPr>
          <p:cNvPr id="39984" name="Group 44"/>
          <p:cNvGrpSpPr>
            <a:grpSpLocks/>
          </p:cNvGrpSpPr>
          <p:nvPr/>
        </p:nvGrpSpPr>
        <p:grpSpPr bwMode="auto">
          <a:xfrm>
            <a:off x="6684963" y="4621213"/>
            <a:ext cx="569912" cy="481012"/>
            <a:chOff x="-44" y="1473"/>
            <a:chExt cx="981" cy="1105"/>
          </a:xfrm>
        </p:grpSpPr>
        <p:pic>
          <p:nvPicPr>
            <p:cNvPr id="40061"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40062" name="Freeform 4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39985" name="Picture 3"/>
          <p:cNvPicPr>
            <a:picLocks noChangeAspect="1" noChangeArrowheads="1"/>
          </p:cNvPicPr>
          <p:nvPr/>
        </p:nvPicPr>
        <p:blipFill>
          <a:blip r:embed="rId4" cstate="print"/>
          <a:srcRect/>
          <a:stretch>
            <a:fillRect/>
          </a:stretch>
        </p:blipFill>
        <p:spPr bwMode="auto">
          <a:xfrm>
            <a:off x="3962400" y="2798763"/>
            <a:ext cx="935038" cy="415925"/>
          </a:xfrm>
          <a:prstGeom prst="rect">
            <a:avLst/>
          </a:prstGeom>
          <a:noFill/>
          <a:ln w="9525">
            <a:noFill/>
            <a:miter lim="800000"/>
            <a:headEnd/>
            <a:tailEnd/>
          </a:ln>
        </p:spPr>
      </p:pic>
      <p:grpSp>
        <p:nvGrpSpPr>
          <p:cNvPr id="39986" name="Group 906"/>
          <p:cNvGrpSpPr>
            <a:grpSpLocks/>
          </p:cNvGrpSpPr>
          <p:nvPr/>
        </p:nvGrpSpPr>
        <p:grpSpPr bwMode="auto">
          <a:xfrm>
            <a:off x="5140325" y="1847850"/>
            <a:ext cx="366713" cy="579438"/>
            <a:chOff x="4140" y="429"/>
            <a:chExt cx="1425" cy="2396"/>
          </a:xfrm>
        </p:grpSpPr>
        <p:sp>
          <p:nvSpPr>
            <p:cNvPr id="40029" name="Freeform 907"/>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0030" name="Rectangle 908"/>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solidFill>
                  <a:srgbClr val="000000"/>
                </a:solidFill>
                <a:cs typeface="Arial" pitchFamily="34" charset="0"/>
              </a:endParaRPr>
            </a:p>
          </p:txBody>
        </p:sp>
        <p:sp>
          <p:nvSpPr>
            <p:cNvPr id="40031" name="Freeform 909"/>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0032" name="Freeform 910"/>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033" name="Rectangle 911"/>
            <p:cNvSpPr>
              <a:spLocks noChangeArrowheads="1"/>
            </p:cNvSpPr>
            <p:nvPr/>
          </p:nvSpPr>
          <p:spPr bwMode="auto">
            <a:xfrm>
              <a:off x="4214" y="692"/>
              <a:ext cx="592"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nvGrpSpPr>
            <p:cNvPr id="40034" name="Group 912"/>
            <p:cNvGrpSpPr>
              <a:grpSpLocks/>
            </p:cNvGrpSpPr>
            <p:nvPr/>
          </p:nvGrpSpPr>
          <p:grpSpPr bwMode="auto">
            <a:xfrm>
              <a:off x="4749" y="668"/>
              <a:ext cx="581" cy="145"/>
              <a:chOff x="614" y="2568"/>
              <a:chExt cx="725" cy="139"/>
            </a:xfrm>
          </p:grpSpPr>
          <p:sp>
            <p:nvSpPr>
              <p:cNvPr id="40059" name="AutoShape 913"/>
              <p:cNvSpPr>
                <a:spLocks noChangeArrowheads="1"/>
              </p:cNvSpPr>
              <p:nvPr/>
            </p:nvSpPr>
            <p:spPr bwMode="auto">
              <a:xfrm>
                <a:off x="616" y="2565"/>
                <a:ext cx="724" cy="126"/>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60" name="AutoShape 914"/>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40035" name="Rectangle 915"/>
            <p:cNvSpPr>
              <a:spLocks noChangeArrowheads="1"/>
            </p:cNvSpPr>
            <p:nvPr/>
          </p:nvSpPr>
          <p:spPr bwMode="auto">
            <a:xfrm>
              <a:off x="4226" y="1020"/>
              <a:ext cx="592"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nvGrpSpPr>
            <p:cNvPr id="40036" name="Group 916"/>
            <p:cNvGrpSpPr>
              <a:grpSpLocks/>
            </p:cNvGrpSpPr>
            <p:nvPr/>
          </p:nvGrpSpPr>
          <p:grpSpPr bwMode="auto">
            <a:xfrm>
              <a:off x="4747" y="994"/>
              <a:ext cx="581" cy="134"/>
              <a:chOff x="614" y="2568"/>
              <a:chExt cx="725" cy="139"/>
            </a:xfrm>
          </p:grpSpPr>
          <p:sp>
            <p:nvSpPr>
              <p:cNvPr id="40057" name="AutoShape 917"/>
              <p:cNvSpPr>
                <a:spLocks noChangeArrowheads="1"/>
              </p:cNvSpPr>
              <p:nvPr/>
            </p:nvSpPr>
            <p:spPr bwMode="auto">
              <a:xfrm>
                <a:off x="611" y="2568"/>
                <a:ext cx="731" cy="136"/>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58" name="AutoShape 918"/>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40037" name="Rectangle 919"/>
            <p:cNvSpPr>
              <a:spLocks noChangeArrowheads="1"/>
            </p:cNvSpPr>
            <p:nvPr/>
          </p:nvSpPr>
          <p:spPr bwMode="auto">
            <a:xfrm>
              <a:off x="4214" y="1361"/>
              <a:ext cx="598"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40038" name="Rectangle 920"/>
            <p:cNvSpPr>
              <a:spLocks noChangeArrowheads="1"/>
            </p:cNvSpPr>
            <p:nvPr/>
          </p:nvSpPr>
          <p:spPr bwMode="auto">
            <a:xfrm>
              <a:off x="4226" y="1657"/>
              <a:ext cx="598"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nvGrpSpPr>
            <p:cNvPr id="40039" name="Group 921"/>
            <p:cNvGrpSpPr>
              <a:grpSpLocks/>
            </p:cNvGrpSpPr>
            <p:nvPr/>
          </p:nvGrpSpPr>
          <p:grpSpPr bwMode="auto">
            <a:xfrm>
              <a:off x="4735" y="1627"/>
              <a:ext cx="582" cy="151"/>
              <a:chOff x="614" y="2568"/>
              <a:chExt cx="725" cy="139"/>
            </a:xfrm>
          </p:grpSpPr>
          <p:sp>
            <p:nvSpPr>
              <p:cNvPr id="40055" name="AutoShape 922"/>
              <p:cNvSpPr>
                <a:spLocks noChangeArrowheads="1"/>
              </p:cNvSpPr>
              <p:nvPr/>
            </p:nvSpPr>
            <p:spPr bwMode="auto">
              <a:xfrm>
                <a:off x="611" y="2571"/>
                <a:ext cx="730" cy="139"/>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56" name="AutoShape 923"/>
              <p:cNvSpPr>
                <a:spLocks noChangeArrowheads="1"/>
              </p:cNvSpPr>
              <p:nvPr/>
            </p:nvSpPr>
            <p:spPr bwMode="auto">
              <a:xfrm>
                <a:off x="626" y="2589"/>
                <a:ext cx="699" cy="11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40040" name="Freeform 924"/>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0041" name="Group 925"/>
            <p:cNvGrpSpPr>
              <a:grpSpLocks/>
            </p:cNvGrpSpPr>
            <p:nvPr/>
          </p:nvGrpSpPr>
          <p:grpSpPr bwMode="auto">
            <a:xfrm>
              <a:off x="4739" y="1327"/>
              <a:ext cx="582" cy="139"/>
              <a:chOff x="614" y="2568"/>
              <a:chExt cx="725" cy="139"/>
            </a:xfrm>
          </p:grpSpPr>
          <p:sp>
            <p:nvSpPr>
              <p:cNvPr id="40053" name="AutoShape 926"/>
              <p:cNvSpPr>
                <a:spLocks noChangeArrowheads="1"/>
              </p:cNvSpPr>
              <p:nvPr/>
            </p:nvSpPr>
            <p:spPr bwMode="auto">
              <a:xfrm>
                <a:off x="613" y="2569"/>
                <a:ext cx="715" cy="138"/>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54" name="AutoShape 927"/>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40042" name="Rectangle 928"/>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40043" name="Freeform 929"/>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044" name="Freeform 930"/>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045" name="Oval 931"/>
            <p:cNvSpPr>
              <a:spLocks noChangeArrowheads="1"/>
            </p:cNvSpPr>
            <p:nvPr/>
          </p:nvSpPr>
          <p:spPr bwMode="auto">
            <a:xfrm>
              <a:off x="5516" y="2608"/>
              <a:ext cx="49" cy="98"/>
            </a:xfrm>
            <a:prstGeom prst="ellipse">
              <a:avLst/>
            </a:prstGeom>
            <a:solidFill>
              <a:srgbClr val="333333"/>
            </a:solidFill>
            <a:ln w="9525">
              <a:noFill/>
              <a:round/>
              <a:headEnd/>
              <a:tailEnd/>
            </a:ln>
          </p:spPr>
          <p:txBody>
            <a:bodyPr wrap="none" anchor="ctr"/>
            <a:lstStyle/>
            <a:p>
              <a:endParaRPr lang="zh-CN" altLang="zh-CN">
                <a:solidFill>
                  <a:srgbClr val="000000"/>
                </a:solidFill>
                <a:cs typeface="Arial" pitchFamily="34" charset="0"/>
              </a:endParaRPr>
            </a:p>
          </p:txBody>
        </p:sp>
        <p:sp>
          <p:nvSpPr>
            <p:cNvPr id="40046" name="Freeform 932"/>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0047" name="AutoShape 933"/>
            <p:cNvSpPr>
              <a:spLocks noChangeArrowheads="1"/>
            </p:cNvSpPr>
            <p:nvPr/>
          </p:nvSpPr>
          <p:spPr bwMode="auto">
            <a:xfrm>
              <a:off x="4140" y="2681"/>
              <a:ext cx="1197" cy="144"/>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solidFill>
                  <a:srgbClr val="000000"/>
                </a:solidFill>
                <a:cs typeface="Arial" pitchFamily="34" charset="0"/>
              </a:endParaRPr>
            </a:p>
          </p:txBody>
        </p:sp>
        <p:sp>
          <p:nvSpPr>
            <p:cNvPr id="40048" name="AutoShape 934"/>
            <p:cNvSpPr>
              <a:spLocks noChangeArrowheads="1"/>
            </p:cNvSpPr>
            <p:nvPr/>
          </p:nvSpPr>
          <p:spPr bwMode="auto">
            <a:xfrm>
              <a:off x="4208" y="2713"/>
              <a:ext cx="1067"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solidFill>
                  <a:srgbClr val="000000"/>
                </a:solidFill>
                <a:cs typeface="Arial" pitchFamily="34" charset="0"/>
              </a:endParaRPr>
            </a:p>
          </p:txBody>
        </p:sp>
        <p:sp>
          <p:nvSpPr>
            <p:cNvPr id="40049" name="Oval 935"/>
            <p:cNvSpPr>
              <a:spLocks noChangeArrowheads="1"/>
            </p:cNvSpPr>
            <p:nvPr/>
          </p:nvSpPr>
          <p:spPr bwMode="auto">
            <a:xfrm>
              <a:off x="4307" y="2385"/>
              <a:ext cx="160" cy="138"/>
            </a:xfrm>
            <a:prstGeom prst="ellipse">
              <a:avLst/>
            </a:prstGeom>
            <a:solidFill>
              <a:srgbClr val="33CC33"/>
            </a:solidFill>
            <a:ln w="9525">
              <a:noFill/>
              <a:round/>
              <a:headEnd/>
              <a:tailEnd/>
            </a:ln>
          </p:spPr>
          <p:txBody>
            <a:bodyPr wrap="none" anchor="ctr"/>
            <a:lstStyle/>
            <a:p>
              <a:endParaRPr lang="zh-CN" altLang="zh-CN">
                <a:solidFill>
                  <a:srgbClr val="000000"/>
                </a:solidFill>
                <a:cs typeface="Arial" pitchFamily="34" charset="0"/>
              </a:endParaRPr>
            </a:p>
          </p:txBody>
        </p:sp>
        <p:sp>
          <p:nvSpPr>
            <p:cNvPr id="40050" name="Oval 936"/>
            <p:cNvSpPr>
              <a:spLocks noChangeArrowheads="1"/>
            </p:cNvSpPr>
            <p:nvPr/>
          </p:nvSpPr>
          <p:spPr bwMode="auto">
            <a:xfrm>
              <a:off x="4485" y="2385"/>
              <a:ext cx="160" cy="144"/>
            </a:xfrm>
            <a:prstGeom prst="ellipse">
              <a:avLst/>
            </a:prstGeom>
            <a:solidFill>
              <a:srgbClr val="FF0000"/>
            </a:solidFill>
            <a:ln w="9525">
              <a:noFill/>
              <a:round/>
              <a:headEnd/>
              <a:tailEnd/>
            </a:ln>
          </p:spPr>
          <p:txBody>
            <a:bodyPr wrap="none" anchor="ctr"/>
            <a:lstStyle/>
            <a:p>
              <a:pPr algn="ctr"/>
              <a:endParaRPr lang="zh-CN" altLang="zh-CN">
                <a:solidFill>
                  <a:srgbClr val="FF0000"/>
                </a:solidFill>
                <a:cs typeface="Arial" pitchFamily="34" charset="0"/>
              </a:endParaRPr>
            </a:p>
          </p:txBody>
        </p:sp>
        <p:sp>
          <p:nvSpPr>
            <p:cNvPr id="40051" name="Oval 937"/>
            <p:cNvSpPr>
              <a:spLocks noChangeArrowheads="1"/>
            </p:cNvSpPr>
            <p:nvPr/>
          </p:nvSpPr>
          <p:spPr bwMode="auto">
            <a:xfrm>
              <a:off x="4664" y="2379"/>
              <a:ext cx="154" cy="144"/>
            </a:xfrm>
            <a:prstGeom prst="ellipse">
              <a:avLst/>
            </a:prstGeom>
            <a:solidFill>
              <a:srgbClr val="33CC33"/>
            </a:solidFill>
            <a:ln w="9525">
              <a:noFill/>
              <a:round/>
              <a:headEnd/>
              <a:tailEnd/>
            </a:ln>
          </p:spPr>
          <p:txBody>
            <a:bodyPr wrap="none" anchor="ctr"/>
            <a:lstStyle/>
            <a:p>
              <a:endParaRPr lang="zh-CN" altLang="zh-CN">
                <a:solidFill>
                  <a:srgbClr val="000000"/>
                </a:solidFill>
                <a:cs typeface="Arial" pitchFamily="34" charset="0"/>
              </a:endParaRPr>
            </a:p>
          </p:txBody>
        </p:sp>
        <p:sp>
          <p:nvSpPr>
            <p:cNvPr id="40052" name="Rectangle 938"/>
            <p:cNvSpPr>
              <a:spLocks noChangeArrowheads="1"/>
            </p:cNvSpPr>
            <p:nvPr/>
          </p:nvSpPr>
          <p:spPr bwMode="auto">
            <a:xfrm>
              <a:off x="5059" y="1834"/>
              <a:ext cx="86" cy="761"/>
            </a:xfrm>
            <a:prstGeom prst="rect">
              <a:avLst/>
            </a:prstGeom>
            <a:solidFill>
              <a:srgbClr val="292929"/>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grpSp>
        <p:nvGrpSpPr>
          <p:cNvPr id="39987" name="Group 1108"/>
          <p:cNvGrpSpPr>
            <a:grpSpLocks/>
          </p:cNvGrpSpPr>
          <p:nvPr/>
        </p:nvGrpSpPr>
        <p:grpSpPr bwMode="auto">
          <a:xfrm>
            <a:off x="2803525" y="2014538"/>
            <a:ext cx="812800" cy="360362"/>
            <a:chOff x="2356" y="1300"/>
            <a:chExt cx="555" cy="194"/>
          </a:xfrm>
        </p:grpSpPr>
        <p:sp>
          <p:nvSpPr>
            <p:cNvPr id="4002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solidFill>
                  <a:srgbClr val="000000"/>
                </a:solidFill>
                <a:cs typeface="Arial" pitchFamily="34" charset="0"/>
              </a:endParaRPr>
            </a:p>
          </p:txBody>
        </p:sp>
        <p:sp>
          <p:nvSpPr>
            <p:cNvPr id="4002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solidFill>
                  <a:srgbClr val="000000"/>
                </a:solidFill>
                <a:cs typeface="Arial" pitchFamily="34" charset="0"/>
              </a:endParaRPr>
            </a:p>
          </p:txBody>
        </p:sp>
        <p:sp>
          <p:nvSpPr>
            <p:cNvPr id="4002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solidFill>
                  <a:srgbClr val="000000"/>
                </a:solidFill>
                <a:cs typeface="Arial" pitchFamily="34" charset="0"/>
              </a:endParaRPr>
            </a:p>
          </p:txBody>
        </p:sp>
        <p:grpSp>
          <p:nvGrpSpPr>
            <p:cNvPr id="40024" name="Group 1112"/>
            <p:cNvGrpSpPr>
              <a:grpSpLocks/>
            </p:cNvGrpSpPr>
            <p:nvPr/>
          </p:nvGrpSpPr>
          <p:grpSpPr bwMode="auto">
            <a:xfrm>
              <a:off x="2468" y="1332"/>
              <a:ext cx="310" cy="60"/>
              <a:chOff x="2468" y="1332"/>
              <a:chExt cx="310" cy="60"/>
            </a:xfrm>
          </p:grpSpPr>
          <p:sp>
            <p:nvSpPr>
              <p:cNvPr id="40027" name="Freeform 111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p>
            </p:txBody>
          </p:sp>
          <p:sp>
            <p:nvSpPr>
              <p:cNvPr id="40028" name="Freeform 111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p>
            </p:txBody>
          </p:sp>
        </p:grpSp>
        <p:sp>
          <p:nvSpPr>
            <p:cNvPr id="40025" name="Line 1115"/>
            <p:cNvSpPr>
              <a:spLocks noChangeShapeType="1"/>
            </p:cNvSpPr>
            <p:nvPr/>
          </p:nvSpPr>
          <p:spPr bwMode="auto">
            <a:xfrm>
              <a:off x="2357" y="1361"/>
              <a:ext cx="0" cy="85"/>
            </a:xfrm>
            <a:prstGeom prst="line">
              <a:avLst/>
            </a:prstGeom>
            <a:noFill/>
            <a:ln w="9525">
              <a:solidFill>
                <a:schemeClr val="tx1"/>
              </a:solidFill>
              <a:round/>
              <a:headEnd/>
              <a:tailEnd/>
            </a:ln>
          </p:spPr>
          <p:txBody>
            <a:bodyPr/>
            <a:lstStyle/>
            <a:p>
              <a:endParaRPr lang="zh-CN" altLang="en-US"/>
            </a:p>
          </p:txBody>
        </p:sp>
        <p:sp>
          <p:nvSpPr>
            <p:cNvPr id="40026" name="Line 1116"/>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p>
          </p:txBody>
        </p:sp>
      </p:grpSp>
      <p:grpSp>
        <p:nvGrpSpPr>
          <p:cNvPr id="39988" name="Group 906"/>
          <p:cNvGrpSpPr>
            <a:grpSpLocks/>
          </p:cNvGrpSpPr>
          <p:nvPr/>
        </p:nvGrpSpPr>
        <p:grpSpPr bwMode="auto">
          <a:xfrm>
            <a:off x="5745163" y="2357438"/>
            <a:ext cx="366712" cy="579437"/>
            <a:chOff x="4140" y="429"/>
            <a:chExt cx="1425" cy="2396"/>
          </a:xfrm>
        </p:grpSpPr>
        <p:sp>
          <p:nvSpPr>
            <p:cNvPr id="39989" name="Freeform 907"/>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9990" name="Rectangle 908"/>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solidFill>
                  <a:srgbClr val="000000"/>
                </a:solidFill>
                <a:cs typeface="Arial" pitchFamily="34" charset="0"/>
              </a:endParaRPr>
            </a:p>
          </p:txBody>
        </p:sp>
        <p:sp>
          <p:nvSpPr>
            <p:cNvPr id="39991" name="Freeform 909"/>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9992" name="Freeform 910"/>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9993" name="Rectangle 911"/>
            <p:cNvSpPr>
              <a:spLocks noChangeArrowheads="1"/>
            </p:cNvSpPr>
            <p:nvPr/>
          </p:nvSpPr>
          <p:spPr bwMode="auto">
            <a:xfrm>
              <a:off x="4214" y="692"/>
              <a:ext cx="592"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nvGrpSpPr>
            <p:cNvPr id="39994" name="Group 912"/>
            <p:cNvGrpSpPr>
              <a:grpSpLocks/>
            </p:cNvGrpSpPr>
            <p:nvPr/>
          </p:nvGrpSpPr>
          <p:grpSpPr bwMode="auto">
            <a:xfrm>
              <a:off x="4749" y="668"/>
              <a:ext cx="581" cy="145"/>
              <a:chOff x="614" y="2568"/>
              <a:chExt cx="725" cy="139"/>
            </a:xfrm>
          </p:grpSpPr>
          <p:sp>
            <p:nvSpPr>
              <p:cNvPr id="40019" name="AutoShape 913"/>
              <p:cNvSpPr>
                <a:spLocks noChangeArrowheads="1"/>
              </p:cNvSpPr>
              <p:nvPr/>
            </p:nvSpPr>
            <p:spPr bwMode="auto">
              <a:xfrm>
                <a:off x="616" y="2565"/>
                <a:ext cx="724" cy="126"/>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20" name="AutoShape 914"/>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39995" name="Rectangle 915"/>
            <p:cNvSpPr>
              <a:spLocks noChangeArrowheads="1"/>
            </p:cNvSpPr>
            <p:nvPr/>
          </p:nvSpPr>
          <p:spPr bwMode="auto">
            <a:xfrm>
              <a:off x="4226" y="1020"/>
              <a:ext cx="592"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nvGrpSpPr>
            <p:cNvPr id="39996" name="Group 916"/>
            <p:cNvGrpSpPr>
              <a:grpSpLocks/>
            </p:cNvGrpSpPr>
            <p:nvPr/>
          </p:nvGrpSpPr>
          <p:grpSpPr bwMode="auto">
            <a:xfrm>
              <a:off x="4747" y="994"/>
              <a:ext cx="581" cy="134"/>
              <a:chOff x="614" y="2568"/>
              <a:chExt cx="725" cy="139"/>
            </a:xfrm>
          </p:grpSpPr>
          <p:sp>
            <p:nvSpPr>
              <p:cNvPr id="40017" name="AutoShape 917"/>
              <p:cNvSpPr>
                <a:spLocks noChangeArrowheads="1"/>
              </p:cNvSpPr>
              <p:nvPr/>
            </p:nvSpPr>
            <p:spPr bwMode="auto">
              <a:xfrm>
                <a:off x="611" y="2568"/>
                <a:ext cx="731" cy="136"/>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18" name="AutoShape 918"/>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39997" name="Rectangle 919"/>
            <p:cNvSpPr>
              <a:spLocks noChangeArrowheads="1"/>
            </p:cNvSpPr>
            <p:nvPr/>
          </p:nvSpPr>
          <p:spPr bwMode="auto">
            <a:xfrm>
              <a:off x="4214" y="1361"/>
              <a:ext cx="598"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39998" name="Rectangle 920"/>
            <p:cNvSpPr>
              <a:spLocks noChangeArrowheads="1"/>
            </p:cNvSpPr>
            <p:nvPr/>
          </p:nvSpPr>
          <p:spPr bwMode="auto">
            <a:xfrm>
              <a:off x="4226" y="1657"/>
              <a:ext cx="598" cy="46"/>
            </a:xfrm>
            <a:prstGeom prst="rect">
              <a:avLst/>
            </a:prstGeom>
            <a:solidFill>
              <a:schemeClr val="tx1"/>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nvGrpSpPr>
            <p:cNvPr id="39999" name="Group 921"/>
            <p:cNvGrpSpPr>
              <a:grpSpLocks/>
            </p:cNvGrpSpPr>
            <p:nvPr/>
          </p:nvGrpSpPr>
          <p:grpSpPr bwMode="auto">
            <a:xfrm>
              <a:off x="4735" y="1627"/>
              <a:ext cx="582" cy="151"/>
              <a:chOff x="614" y="2568"/>
              <a:chExt cx="725" cy="139"/>
            </a:xfrm>
          </p:grpSpPr>
          <p:sp>
            <p:nvSpPr>
              <p:cNvPr id="40015" name="AutoShape 922"/>
              <p:cNvSpPr>
                <a:spLocks noChangeArrowheads="1"/>
              </p:cNvSpPr>
              <p:nvPr/>
            </p:nvSpPr>
            <p:spPr bwMode="auto">
              <a:xfrm>
                <a:off x="611" y="2571"/>
                <a:ext cx="730" cy="139"/>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16" name="AutoShape 923"/>
              <p:cNvSpPr>
                <a:spLocks noChangeArrowheads="1"/>
              </p:cNvSpPr>
              <p:nvPr/>
            </p:nvSpPr>
            <p:spPr bwMode="auto">
              <a:xfrm>
                <a:off x="626" y="2589"/>
                <a:ext cx="699" cy="11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40000" name="Freeform 924"/>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0001" name="Group 925"/>
            <p:cNvGrpSpPr>
              <a:grpSpLocks/>
            </p:cNvGrpSpPr>
            <p:nvPr/>
          </p:nvGrpSpPr>
          <p:grpSpPr bwMode="auto">
            <a:xfrm>
              <a:off x="4739" y="1327"/>
              <a:ext cx="582" cy="139"/>
              <a:chOff x="614" y="2568"/>
              <a:chExt cx="725" cy="139"/>
            </a:xfrm>
          </p:grpSpPr>
          <p:sp>
            <p:nvSpPr>
              <p:cNvPr id="40013" name="AutoShape 926"/>
              <p:cNvSpPr>
                <a:spLocks noChangeArrowheads="1"/>
              </p:cNvSpPr>
              <p:nvPr/>
            </p:nvSpPr>
            <p:spPr bwMode="auto">
              <a:xfrm>
                <a:off x="613" y="2569"/>
                <a:ext cx="715" cy="138"/>
              </a:xfrm>
              <a:prstGeom prst="roundRect">
                <a:avLst>
                  <a:gd name="adj" fmla="val 50000"/>
                </a:avLst>
              </a:prstGeom>
              <a:solidFill>
                <a:schemeClr val="tx1"/>
              </a:solidFill>
              <a:ln w="9525">
                <a:noFill/>
                <a:round/>
                <a:headEnd/>
                <a:tailEnd/>
              </a:ln>
            </p:spPr>
            <p:txBody>
              <a:bodyPr wrap="none" anchor="ctr"/>
              <a:lstStyle/>
              <a:p>
                <a:endParaRPr lang="zh-CN" altLang="zh-CN">
                  <a:solidFill>
                    <a:srgbClr val="000000"/>
                  </a:solidFill>
                  <a:cs typeface="Arial" pitchFamily="34" charset="0"/>
                </a:endParaRPr>
              </a:p>
            </p:txBody>
          </p:sp>
          <p:sp>
            <p:nvSpPr>
              <p:cNvPr id="40014" name="AutoShape 927"/>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solidFill>
                    <a:srgbClr val="000000"/>
                  </a:solidFill>
                  <a:cs typeface="Arial" pitchFamily="34" charset="0"/>
                </a:endParaRPr>
              </a:p>
            </p:txBody>
          </p:sp>
        </p:grpSp>
        <p:sp>
          <p:nvSpPr>
            <p:cNvPr id="40002" name="Rectangle 928"/>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sp>
          <p:nvSpPr>
            <p:cNvPr id="40003" name="Freeform 929"/>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004" name="Freeform 930"/>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005" name="Oval 931"/>
            <p:cNvSpPr>
              <a:spLocks noChangeArrowheads="1"/>
            </p:cNvSpPr>
            <p:nvPr/>
          </p:nvSpPr>
          <p:spPr bwMode="auto">
            <a:xfrm>
              <a:off x="5516" y="2608"/>
              <a:ext cx="49" cy="98"/>
            </a:xfrm>
            <a:prstGeom prst="ellipse">
              <a:avLst/>
            </a:prstGeom>
            <a:solidFill>
              <a:srgbClr val="333333"/>
            </a:solidFill>
            <a:ln w="9525">
              <a:noFill/>
              <a:round/>
              <a:headEnd/>
              <a:tailEnd/>
            </a:ln>
          </p:spPr>
          <p:txBody>
            <a:bodyPr wrap="none" anchor="ctr"/>
            <a:lstStyle/>
            <a:p>
              <a:endParaRPr lang="zh-CN" altLang="zh-CN">
                <a:solidFill>
                  <a:srgbClr val="000000"/>
                </a:solidFill>
                <a:cs typeface="Arial" pitchFamily="34" charset="0"/>
              </a:endParaRPr>
            </a:p>
          </p:txBody>
        </p:sp>
        <p:sp>
          <p:nvSpPr>
            <p:cNvPr id="40006" name="Freeform 932"/>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0007" name="AutoShape 933"/>
            <p:cNvSpPr>
              <a:spLocks noChangeArrowheads="1"/>
            </p:cNvSpPr>
            <p:nvPr/>
          </p:nvSpPr>
          <p:spPr bwMode="auto">
            <a:xfrm>
              <a:off x="4140" y="2681"/>
              <a:ext cx="1197" cy="144"/>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solidFill>
                  <a:srgbClr val="000000"/>
                </a:solidFill>
                <a:cs typeface="Arial" pitchFamily="34" charset="0"/>
              </a:endParaRPr>
            </a:p>
          </p:txBody>
        </p:sp>
        <p:sp>
          <p:nvSpPr>
            <p:cNvPr id="40008" name="AutoShape 934"/>
            <p:cNvSpPr>
              <a:spLocks noChangeArrowheads="1"/>
            </p:cNvSpPr>
            <p:nvPr/>
          </p:nvSpPr>
          <p:spPr bwMode="auto">
            <a:xfrm>
              <a:off x="4208" y="2713"/>
              <a:ext cx="1067"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solidFill>
                  <a:srgbClr val="000000"/>
                </a:solidFill>
                <a:cs typeface="Arial" pitchFamily="34" charset="0"/>
              </a:endParaRPr>
            </a:p>
          </p:txBody>
        </p:sp>
        <p:sp>
          <p:nvSpPr>
            <p:cNvPr id="40009" name="Oval 935"/>
            <p:cNvSpPr>
              <a:spLocks noChangeArrowheads="1"/>
            </p:cNvSpPr>
            <p:nvPr/>
          </p:nvSpPr>
          <p:spPr bwMode="auto">
            <a:xfrm>
              <a:off x="4307" y="2385"/>
              <a:ext cx="160" cy="138"/>
            </a:xfrm>
            <a:prstGeom prst="ellipse">
              <a:avLst/>
            </a:prstGeom>
            <a:solidFill>
              <a:srgbClr val="33CC33"/>
            </a:solidFill>
            <a:ln w="9525">
              <a:noFill/>
              <a:round/>
              <a:headEnd/>
              <a:tailEnd/>
            </a:ln>
          </p:spPr>
          <p:txBody>
            <a:bodyPr wrap="none" anchor="ctr"/>
            <a:lstStyle/>
            <a:p>
              <a:endParaRPr lang="zh-CN" altLang="zh-CN">
                <a:solidFill>
                  <a:srgbClr val="000000"/>
                </a:solidFill>
                <a:cs typeface="Arial" pitchFamily="34" charset="0"/>
              </a:endParaRPr>
            </a:p>
          </p:txBody>
        </p:sp>
        <p:sp>
          <p:nvSpPr>
            <p:cNvPr id="40010" name="Oval 936"/>
            <p:cNvSpPr>
              <a:spLocks noChangeArrowheads="1"/>
            </p:cNvSpPr>
            <p:nvPr/>
          </p:nvSpPr>
          <p:spPr bwMode="auto">
            <a:xfrm>
              <a:off x="4485" y="2385"/>
              <a:ext cx="160" cy="144"/>
            </a:xfrm>
            <a:prstGeom prst="ellipse">
              <a:avLst/>
            </a:prstGeom>
            <a:solidFill>
              <a:srgbClr val="FF0000"/>
            </a:solidFill>
            <a:ln w="9525">
              <a:noFill/>
              <a:round/>
              <a:headEnd/>
              <a:tailEnd/>
            </a:ln>
          </p:spPr>
          <p:txBody>
            <a:bodyPr wrap="none" anchor="ctr"/>
            <a:lstStyle/>
            <a:p>
              <a:pPr algn="ctr"/>
              <a:endParaRPr lang="zh-CN" altLang="zh-CN">
                <a:solidFill>
                  <a:srgbClr val="FF0000"/>
                </a:solidFill>
                <a:cs typeface="Arial" pitchFamily="34" charset="0"/>
              </a:endParaRPr>
            </a:p>
          </p:txBody>
        </p:sp>
        <p:sp>
          <p:nvSpPr>
            <p:cNvPr id="40011" name="Oval 937"/>
            <p:cNvSpPr>
              <a:spLocks noChangeArrowheads="1"/>
            </p:cNvSpPr>
            <p:nvPr/>
          </p:nvSpPr>
          <p:spPr bwMode="auto">
            <a:xfrm>
              <a:off x="4664" y="2379"/>
              <a:ext cx="154" cy="144"/>
            </a:xfrm>
            <a:prstGeom prst="ellipse">
              <a:avLst/>
            </a:prstGeom>
            <a:solidFill>
              <a:srgbClr val="33CC33"/>
            </a:solidFill>
            <a:ln w="9525">
              <a:noFill/>
              <a:round/>
              <a:headEnd/>
              <a:tailEnd/>
            </a:ln>
          </p:spPr>
          <p:txBody>
            <a:bodyPr wrap="none" anchor="ctr"/>
            <a:lstStyle/>
            <a:p>
              <a:endParaRPr lang="zh-CN" altLang="zh-CN">
                <a:solidFill>
                  <a:srgbClr val="000000"/>
                </a:solidFill>
                <a:cs typeface="Arial" pitchFamily="34" charset="0"/>
              </a:endParaRPr>
            </a:p>
          </p:txBody>
        </p:sp>
        <p:sp>
          <p:nvSpPr>
            <p:cNvPr id="40012" name="Rectangle 938"/>
            <p:cNvSpPr>
              <a:spLocks noChangeArrowheads="1"/>
            </p:cNvSpPr>
            <p:nvPr/>
          </p:nvSpPr>
          <p:spPr bwMode="auto">
            <a:xfrm>
              <a:off x="5059" y="1834"/>
              <a:ext cx="86" cy="761"/>
            </a:xfrm>
            <a:prstGeom prst="rect">
              <a:avLst/>
            </a:prstGeom>
            <a:solidFill>
              <a:srgbClr val="292929"/>
            </a:solidFill>
            <a:ln w="9525">
              <a:solidFill>
                <a:schemeClr val="tx1"/>
              </a:solidFill>
              <a:miter lim="800000"/>
              <a:headEnd/>
              <a:tailEnd/>
            </a:ln>
          </p:spPr>
          <p:txBody>
            <a:bodyPr wrap="none" anchor="ctr"/>
            <a:lstStyle/>
            <a:p>
              <a:endParaRPr lang="zh-CN" altLang="zh-CN">
                <a:solidFill>
                  <a:srgbClr val="000000"/>
                </a:solidFill>
                <a:cs typeface="Arial" pitchFamily="34"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31747" name="灯片编号占位符 4"/>
          <p:cNvSpPr>
            <a:spLocks noGrp="1"/>
          </p:cNvSpPr>
          <p:nvPr>
            <p:ph type="sldNum" sz="quarter" idx="11"/>
          </p:nvPr>
        </p:nvSpPr>
        <p:spPr>
          <a:noFill/>
        </p:spPr>
        <p:txBody>
          <a:bodyPr/>
          <a:lstStyle/>
          <a:p>
            <a:fld id="{989B584A-142F-4ED2-AD95-C6BC2ABE963C}" type="slidenum">
              <a:rPr lang="en-US" altLang="zh-CN" smtClean="0"/>
              <a:pPr/>
              <a:t>39</a:t>
            </a:fld>
            <a:endParaRPr lang="en-US" altLang="zh-CN" dirty="0"/>
          </a:p>
        </p:txBody>
      </p:sp>
      <p:sp>
        <p:nvSpPr>
          <p:cNvPr id="31748" name="Rectangle 2"/>
          <p:cNvSpPr>
            <a:spLocks noGrp="1" noChangeArrowheads="1"/>
          </p:cNvSpPr>
          <p:nvPr>
            <p:ph type="title"/>
          </p:nvPr>
        </p:nvSpPr>
        <p:spPr>
          <a:xfrm>
            <a:off x="395288" y="260350"/>
            <a:ext cx="7632700" cy="720725"/>
          </a:xfrm>
        </p:spPr>
        <p:txBody>
          <a:bodyPr/>
          <a:lstStyle/>
          <a:p>
            <a:pPr eaLnBrk="1" hangingPunct="1"/>
            <a:r>
              <a:rPr lang="zh-CN" altLang="en-US" dirty="0">
                <a:latin typeface="+mn-lt"/>
              </a:rPr>
              <a:t>以太网交换机技术特点</a:t>
            </a:r>
            <a:endParaRPr lang="en-US" altLang="zh-CN" dirty="0">
              <a:latin typeface="+mn-lt"/>
            </a:endParaRPr>
          </a:p>
        </p:txBody>
      </p:sp>
      <p:sp>
        <p:nvSpPr>
          <p:cNvPr id="31749" name="Rectangle 3"/>
          <p:cNvSpPr>
            <a:spLocks noGrp="1" noChangeArrowheads="1"/>
          </p:cNvSpPr>
          <p:nvPr>
            <p:ph type="body" idx="1"/>
          </p:nvPr>
        </p:nvSpPr>
        <p:spPr>
          <a:xfrm>
            <a:off x="395288" y="1125538"/>
            <a:ext cx="8353425" cy="5399087"/>
          </a:xfrm>
        </p:spPr>
        <p:txBody>
          <a:bodyPr/>
          <a:lstStyle/>
          <a:p>
            <a:pPr eaLnBrk="1" hangingPunct="1"/>
            <a:r>
              <a:rPr lang="zh-CN" altLang="en-US" dirty="0">
                <a:solidFill>
                  <a:srgbClr val="C00000"/>
                </a:solidFill>
                <a:ea typeface="微软雅黑 Light" panose="020B0502040204020203" pitchFamily="34" charset="-122"/>
              </a:rPr>
              <a:t>数据链路层交换节点</a:t>
            </a:r>
            <a:r>
              <a:rPr lang="zh-CN" altLang="en-US" dirty="0">
                <a:ea typeface="微软雅黑 Light" panose="020B0502040204020203" pitchFamily="34" charset="-122"/>
              </a:rPr>
              <a:t>：存储转发以太网</a:t>
            </a:r>
            <a:r>
              <a:rPr lang="zh-CN" altLang="en-US" dirty="0" smtClean="0">
                <a:ea typeface="微软雅黑 Light" panose="020B0502040204020203" pitchFamily="34" charset="-122"/>
              </a:rPr>
              <a:t>帧</a:t>
            </a:r>
            <a:endParaRPr lang="en-US" altLang="zh-CN" sz="2400" dirty="0">
              <a:ea typeface="微软雅黑 Light" panose="020B0502040204020203" pitchFamily="34" charset="-122"/>
            </a:endParaRPr>
          </a:p>
          <a:p>
            <a:pPr lvl="1" eaLnBrk="1" hangingPunct="1"/>
            <a:r>
              <a:rPr lang="zh-CN" altLang="en-US" dirty="0">
                <a:ea typeface="微软雅黑 Light" panose="020B0502040204020203" pitchFamily="34" charset="-122"/>
              </a:rPr>
              <a:t>采用以太网协议算法</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根据目的</a:t>
            </a:r>
            <a:r>
              <a:rPr lang="en-US" altLang="zh-CN" dirty="0">
                <a:ea typeface="微软雅黑 Light" panose="020B0502040204020203" pitchFamily="34" charset="-122"/>
              </a:rPr>
              <a:t>MAC</a:t>
            </a:r>
            <a:r>
              <a:rPr lang="zh-CN" altLang="en-US" dirty="0">
                <a:ea typeface="微软雅黑 Light" panose="020B0502040204020203" pitchFamily="34" charset="-122"/>
              </a:rPr>
              <a:t>地址，选择性转发</a:t>
            </a:r>
            <a:endParaRPr lang="en-US" altLang="zh-CN" dirty="0">
              <a:ea typeface="微软雅黑 Light" panose="020B0502040204020203" pitchFamily="34" charset="-122"/>
            </a:endParaRPr>
          </a:p>
          <a:p>
            <a:pPr eaLnBrk="1" hangingPunct="1"/>
            <a:endParaRPr lang="en-US" altLang="zh-CN" dirty="0">
              <a:solidFill>
                <a:srgbClr val="FF0000"/>
              </a:solidFill>
              <a:ea typeface="微软雅黑 Light" panose="020B0502040204020203" pitchFamily="34" charset="-122"/>
            </a:endParaRPr>
          </a:p>
          <a:p>
            <a:pPr eaLnBrk="1" hangingPunct="1"/>
            <a:r>
              <a:rPr lang="zh-CN" altLang="en-US" dirty="0">
                <a:solidFill>
                  <a:srgbClr val="C00000"/>
                </a:solidFill>
                <a:ea typeface="微软雅黑 Light" panose="020B0502040204020203" pitchFamily="34" charset="-122"/>
              </a:rPr>
              <a:t>透明</a:t>
            </a:r>
            <a:endParaRPr lang="en-US" altLang="zh-CN" dirty="0">
              <a:solidFill>
                <a:srgbClr val="C00000"/>
              </a:solidFill>
              <a:ea typeface="微软雅黑 Light" panose="020B0502040204020203" pitchFamily="34" charset="-122"/>
            </a:endParaRPr>
          </a:p>
          <a:p>
            <a:pPr lvl="1" eaLnBrk="1" hangingPunct="1"/>
            <a:r>
              <a:rPr lang="zh-CN" altLang="en-US" dirty="0">
                <a:ea typeface="微软雅黑 Light" panose="020B0502040204020203" pitchFamily="34" charset="-122"/>
              </a:rPr>
              <a:t>终端主机感觉不到以太网交换机的存在</a:t>
            </a:r>
            <a:endParaRPr lang="en-US" altLang="zh-CN" dirty="0">
              <a:ea typeface="微软雅黑 Light" panose="020B0502040204020203" pitchFamily="34" charset="-122"/>
            </a:endParaRPr>
          </a:p>
          <a:p>
            <a:pPr eaLnBrk="1" hangingPunct="1"/>
            <a:endParaRPr lang="en-US" altLang="zh-CN" dirty="0">
              <a:solidFill>
                <a:srgbClr val="FF0000"/>
              </a:solidFill>
              <a:ea typeface="微软雅黑 Light" panose="020B0502040204020203" pitchFamily="34" charset="-122"/>
            </a:endParaRPr>
          </a:p>
          <a:p>
            <a:pPr eaLnBrk="1" hangingPunct="1"/>
            <a:r>
              <a:rPr lang="zh-CN" altLang="en-US" dirty="0">
                <a:solidFill>
                  <a:srgbClr val="C00000"/>
                </a:solidFill>
                <a:ea typeface="微软雅黑 Light" panose="020B0502040204020203" pitchFamily="34" charset="-122"/>
              </a:rPr>
              <a:t>自学习建立交换表</a:t>
            </a:r>
            <a:endParaRPr lang="en-US" altLang="zh-CN" dirty="0">
              <a:solidFill>
                <a:srgbClr val="C00000"/>
              </a:solidFill>
              <a:ea typeface="微软雅黑 Light" panose="020B0502040204020203" pitchFamily="34" charset="-122"/>
            </a:endParaRPr>
          </a:p>
          <a:p>
            <a:pPr lvl="1" eaLnBrk="1" hangingPunct="1"/>
            <a:r>
              <a:rPr lang="zh-CN" altLang="en-US" dirty="0">
                <a:ea typeface="微软雅黑 Light" panose="020B0502040204020203" pitchFamily="34" charset="-122"/>
              </a:rPr>
              <a:t>以太网交换机基本功能无需</a:t>
            </a:r>
            <a:r>
              <a:rPr lang="zh-CN" altLang="en-US" dirty="0" smtClean="0">
                <a:ea typeface="微软雅黑 Light" panose="020B0502040204020203" pitchFamily="34" charset="-122"/>
              </a:rPr>
              <a:t>配置 </a:t>
            </a:r>
            <a:r>
              <a:rPr lang="en-US" altLang="zh-CN" dirty="0" smtClean="0">
                <a:ea typeface="微软雅黑 Light" panose="020B0502040204020203" pitchFamily="34" charset="-122"/>
              </a:rPr>
              <a:t>—— </a:t>
            </a:r>
            <a:r>
              <a:rPr lang="zh-CN" altLang="en-US" dirty="0" smtClean="0">
                <a:solidFill>
                  <a:srgbClr val="0070C0"/>
                </a:solidFill>
                <a:ea typeface="微软雅黑 Light" panose="020B0502040204020203" pitchFamily="34" charset="-122"/>
              </a:rPr>
              <a:t>即</a:t>
            </a:r>
            <a:r>
              <a:rPr lang="zh-CN" altLang="en-US" dirty="0">
                <a:solidFill>
                  <a:srgbClr val="0070C0"/>
                </a:solidFill>
                <a:ea typeface="微软雅黑 Light" panose="020B0502040204020203" pitchFamily="34" charset="-122"/>
              </a:rPr>
              <a:t>插即用</a:t>
            </a:r>
            <a:r>
              <a:rPr lang="en-US" altLang="zh-CN" dirty="0">
                <a:solidFill>
                  <a:srgbClr val="0070C0"/>
                </a:solidFill>
                <a:ea typeface="微软雅黑 Light" panose="020B0502040204020203" pitchFamily="34" charset="-122"/>
              </a:rPr>
              <a:t>(Plug-and-play)</a:t>
            </a:r>
          </a:p>
          <a:p>
            <a:pPr eaLnBrk="1" hangingPunct="1"/>
            <a:endParaRPr lang="en-US" altLang="zh-CN" dirty="0">
              <a:ea typeface="微软雅黑 Light" panose="020B0502040204020203" pitchFamily="34" charset="-122"/>
            </a:endParaRPr>
          </a:p>
          <a:p>
            <a:pPr eaLnBrk="1" hangingPunct="1"/>
            <a:r>
              <a:rPr lang="zh-CN" altLang="en-US" dirty="0">
                <a:ea typeface="微软雅黑 Light" panose="020B0502040204020203" pitchFamily="34" charset="-122"/>
              </a:rPr>
              <a:t>相当</a:t>
            </a:r>
            <a:r>
              <a:rPr lang="zh-CN" altLang="en-US" dirty="0" smtClean="0">
                <a:ea typeface="微软雅黑 Light" panose="020B0502040204020203" pitchFamily="34" charset="-122"/>
              </a:rPr>
              <a:t>于</a:t>
            </a:r>
            <a:r>
              <a:rPr lang="zh-CN" altLang="en-US" dirty="0" smtClean="0">
                <a:solidFill>
                  <a:srgbClr val="C00000"/>
                </a:solidFill>
                <a:ea typeface="微软雅黑 Light" panose="020B0502040204020203" pitchFamily="34" charset="-122"/>
              </a:rPr>
              <a:t>多</a:t>
            </a:r>
            <a:r>
              <a:rPr lang="zh-CN" altLang="en-US" dirty="0">
                <a:solidFill>
                  <a:srgbClr val="C00000"/>
                </a:solidFill>
                <a:ea typeface="微软雅黑 Light" panose="020B0502040204020203" pitchFamily="34" charset="-122"/>
              </a:rPr>
              <a:t>端口以太网网桥</a:t>
            </a:r>
            <a:endParaRPr lang="en-US" altLang="zh-CN" dirty="0">
              <a:solidFill>
                <a:srgbClr val="C00000"/>
              </a:solidFill>
              <a:ea typeface="微软雅黑 Light" panose="020B0502040204020203" pitchFamily="34" charset="-122"/>
            </a:endParaRPr>
          </a:p>
        </p:txBody>
      </p:sp>
    </p:spTree>
    <p:extLst>
      <p:ext uri="{BB962C8B-B14F-4D97-AF65-F5344CB8AC3E}">
        <p14:creationId xmlns:p14="http://schemas.microsoft.com/office/powerpoint/2010/main" val="210869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分组交换</a:t>
            </a:r>
          </a:p>
        </p:txBody>
      </p:sp>
      <p:sp>
        <p:nvSpPr>
          <p:cNvPr id="7171" name="内容占位符 2"/>
          <p:cNvSpPr>
            <a:spLocks noGrp="1"/>
          </p:cNvSpPr>
          <p:nvPr>
            <p:ph idx="1"/>
          </p:nvPr>
        </p:nvSpPr>
        <p:spPr>
          <a:xfrm>
            <a:off x="457200" y="3717032"/>
            <a:ext cx="8229600" cy="2808312"/>
          </a:xfrm>
        </p:spPr>
        <p:txBody>
          <a:bodyPr/>
          <a:lstStyle/>
          <a:p>
            <a:r>
              <a:rPr lang="zh-CN" altLang="en-US" dirty="0">
                <a:ea typeface="微软雅黑 Light" panose="020B0502040204020203" pitchFamily="34" charset="-122"/>
              </a:rPr>
              <a:t>分组交换：交换节点从一个端口接收分组，然后从一个或多个端口传输出去</a:t>
            </a:r>
            <a:endParaRPr lang="en-US" altLang="zh-CN" dirty="0">
              <a:ea typeface="微软雅黑 Light" panose="020B0502040204020203" pitchFamily="34" charset="-122"/>
            </a:endParaRPr>
          </a:p>
          <a:p>
            <a:pPr lvl="1"/>
            <a:r>
              <a:rPr lang="zh-CN" altLang="en-US" dirty="0">
                <a:ea typeface="微软雅黑 Light" panose="020B0502040204020203" pitchFamily="34" charset="-122"/>
              </a:rPr>
              <a:t>这一过程需要确定合适的输出端口</a:t>
            </a:r>
            <a:endParaRPr lang="en-US" altLang="zh-CN" dirty="0">
              <a:ea typeface="微软雅黑 Light" panose="020B0502040204020203" pitchFamily="34" charset="-122"/>
            </a:endParaRPr>
          </a:p>
          <a:p>
            <a:r>
              <a:rPr lang="zh-CN" altLang="en-US" dirty="0">
                <a:ea typeface="微软雅黑 Light" panose="020B0502040204020203" pitchFamily="34" charset="-122"/>
              </a:rPr>
              <a:t>根据</a:t>
            </a:r>
            <a:r>
              <a:rPr lang="zh-CN" altLang="en-US" dirty="0">
                <a:solidFill>
                  <a:srgbClr val="C00000"/>
                </a:solidFill>
                <a:ea typeface="微软雅黑 Light" panose="020B0502040204020203" pitchFamily="34" charset="-122"/>
              </a:rPr>
              <a:t>确定输出端口的方式</a:t>
            </a:r>
            <a:r>
              <a:rPr lang="zh-CN" altLang="en-US" dirty="0">
                <a:ea typeface="微软雅黑 Light" panose="020B0502040204020203" pitchFamily="34" charset="-122"/>
              </a:rPr>
              <a:t>进行分类</a:t>
            </a:r>
            <a:endParaRPr lang="en-US" altLang="zh-CN" dirty="0">
              <a:solidFill>
                <a:srgbClr val="FF0000"/>
              </a:solidFill>
              <a:ea typeface="微软雅黑 Light" panose="020B0502040204020203" pitchFamily="34" charset="-122"/>
            </a:endParaRPr>
          </a:p>
          <a:p>
            <a:pPr lvl="1"/>
            <a:r>
              <a:rPr lang="zh-CN" altLang="en-US" dirty="0">
                <a:ea typeface="微软雅黑 Light" panose="020B0502040204020203" pitchFamily="34" charset="-122"/>
              </a:rPr>
              <a:t>采用交换表</a:t>
            </a:r>
            <a:r>
              <a:rPr lang="en-US" altLang="zh-CN" dirty="0">
                <a:ea typeface="微软雅黑 Light" panose="020B0502040204020203" pitchFamily="34" charset="-122"/>
              </a:rPr>
              <a:t>(switching table)</a:t>
            </a:r>
            <a:r>
              <a:rPr lang="zh-CN" altLang="en-US" dirty="0">
                <a:ea typeface="微软雅黑 Light" panose="020B0502040204020203" pitchFamily="34" charset="-122"/>
              </a:rPr>
              <a:t>：</a:t>
            </a:r>
            <a:r>
              <a:rPr lang="zh-CN" altLang="en-US" dirty="0">
                <a:solidFill>
                  <a:srgbClr val="0070C0"/>
                </a:solidFill>
                <a:ea typeface="微软雅黑 Light" panose="020B0502040204020203" pitchFamily="34" charset="-122"/>
              </a:rPr>
              <a:t>数据报交换</a:t>
            </a:r>
            <a:r>
              <a:rPr lang="en-US" altLang="zh-CN" dirty="0">
                <a:solidFill>
                  <a:srgbClr val="0070C0"/>
                </a:solidFill>
                <a:ea typeface="微软雅黑 Light" panose="020B0502040204020203" pitchFamily="34" charset="-122"/>
              </a:rPr>
              <a:t>(datagram switching), </a:t>
            </a:r>
            <a:r>
              <a:rPr lang="zh-CN" altLang="en-US" dirty="0">
                <a:solidFill>
                  <a:srgbClr val="0070C0"/>
                </a:solidFill>
                <a:ea typeface="微软雅黑 Light" panose="020B0502040204020203" pitchFamily="34" charset="-122"/>
              </a:rPr>
              <a:t>虚电路交换</a:t>
            </a:r>
            <a:r>
              <a:rPr lang="en-US" altLang="zh-CN" dirty="0">
                <a:solidFill>
                  <a:srgbClr val="0070C0"/>
                </a:solidFill>
                <a:ea typeface="微软雅黑 Light" panose="020B0502040204020203" pitchFamily="34" charset="-122"/>
              </a:rPr>
              <a:t>(virtual circuit switching)</a:t>
            </a:r>
          </a:p>
          <a:p>
            <a:pPr lvl="1"/>
            <a:r>
              <a:rPr lang="zh-CN" altLang="en-US" dirty="0">
                <a:ea typeface="微软雅黑 Light" panose="020B0502040204020203" pitchFamily="34" charset="-122"/>
              </a:rPr>
              <a:t>源节点确定并给出：</a:t>
            </a:r>
            <a:r>
              <a:rPr lang="zh-CN" altLang="en-US" dirty="0">
                <a:solidFill>
                  <a:srgbClr val="0070C0"/>
                </a:solidFill>
                <a:ea typeface="微软雅黑 Light" panose="020B0502040204020203" pitchFamily="34" charset="-122"/>
              </a:rPr>
              <a:t>源路由</a:t>
            </a:r>
            <a:r>
              <a:rPr lang="en-US" altLang="zh-CN" dirty="0">
                <a:solidFill>
                  <a:srgbClr val="0070C0"/>
                </a:solidFill>
                <a:ea typeface="微软雅黑 Light" panose="020B0502040204020203" pitchFamily="34" charset="-122"/>
              </a:rPr>
              <a:t>(source routing)</a:t>
            </a:r>
          </a:p>
          <a:p>
            <a:endParaRPr lang="zh-CN" altLang="en-US" sz="2000" dirty="0">
              <a:ea typeface="微软雅黑 Light" panose="020B0502040204020203" pitchFamily="34" charset="-122"/>
            </a:endParaRPr>
          </a:p>
        </p:txBody>
      </p:sp>
      <p:sp>
        <p:nvSpPr>
          <p:cNvPr id="717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7173" name="灯片编号占位符 4"/>
          <p:cNvSpPr>
            <a:spLocks noGrp="1"/>
          </p:cNvSpPr>
          <p:nvPr>
            <p:ph type="sldNum" sz="quarter" idx="11"/>
          </p:nvPr>
        </p:nvSpPr>
        <p:spPr>
          <a:noFill/>
        </p:spPr>
        <p:txBody>
          <a:bodyPr/>
          <a:lstStyle/>
          <a:p>
            <a:fld id="{C3C6C6C0-0D71-40BE-A2DB-97A020636666}" type="slidenum">
              <a:rPr lang="en-US" altLang="zh-CN" smtClean="0"/>
              <a:pPr/>
              <a:t>4</a:t>
            </a:fld>
            <a:endParaRPr lang="en-US" altLang="zh-CN" dirty="0"/>
          </a:p>
        </p:txBody>
      </p:sp>
      <p:grpSp>
        <p:nvGrpSpPr>
          <p:cNvPr id="61" name="组合 60"/>
          <p:cNvGrpSpPr/>
          <p:nvPr/>
        </p:nvGrpSpPr>
        <p:grpSpPr>
          <a:xfrm>
            <a:off x="4018186" y="1196752"/>
            <a:ext cx="4514254" cy="2376264"/>
            <a:chOff x="1785938" y="1052736"/>
            <a:chExt cx="5429250" cy="2971577"/>
          </a:xfrm>
        </p:grpSpPr>
        <p:grpSp>
          <p:nvGrpSpPr>
            <p:cNvPr id="7174" name="Group 3"/>
            <p:cNvGrpSpPr>
              <a:grpSpLocks/>
            </p:cNvGrpSpPr>
            <p:nvPr/>
          </p:nvGrpSpPr>
          <p:grpSpPr bwMode="auto">
            <a:xfrm>
              <a:off x="1785938" y="1350963"/>
              <a:ext cx="5429250" cy="2673350"/>
              <a:chOff x="888" y="1509"/>
              <a:chExt cx="3950" cy="1967"/>
            </a:xfrm>
          </p:grpSpPr>
          <p:grpSp>
            <p:nvGrpSpPr>
              <p:cNvPr id="7183" name="Group 4"/>
              <p:cNvGrpSpPr>
                <a:grpSpLocks/>
              </p:cNvGrpSpPr>
              <p:nvPr/>
            </p:nvGrpSpPr>
            <p:grpSpPr bwMode="auto">
              <a:xfrm>
                <a:off x="3573" y="2971"/>
                <a:ext cx="1265" cy="224"/>
                <a:chOff x="1056" y="1872"/>
                <a:chExt cx="1104" cy="192"/>
              </a:xfrm>
            </p:grpSpPr>
            <p:sp>
              <p:nvSpPr>
                <p:cNvPr id="50" name="Oval 5"/>
                <p:cNvSpPr>
                  <a:spLocks noChangeArrowheads="1"/>
                </p:cNvSpPr>
                <p:nvPr/>
              </p:nvSpPr>
              <p:spPr bwMode="auto">
                <a:xfrm>
                  <a:off x="2064" y="1872"/>
                  <a:ext cx="96" cy="185"/>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sz="1600">
                    <a:latin typeface="Calibri" pitchFamily="34" charset="0"/>
                  </a:endParaRPr>
                </a:p>
              </p:txBody>
            </p:sp>
            <p:sp>
              <p:nvSpPr>
                <p:cNvPr id="7227" name="Rectangle 6"/>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sz="1600">
                    <a:latin typeface="Calibri" pitchFamily="34" charset="0"/>
                  </a:endParaRPr>
                </a:p>
              </p:txBody>
            </p:sp>
            <p:sp>
              <p:nvSpPr>
                <p:cNvPr id="7228" name="Oval 7"/>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sz="1600">
                    <a:latin typeface="Calibri" pitchFamily="34" charset="0"/>
                  </a:endParaRPr>
                </a:p>
              </p:txBody>
            </p:sp>
          </p:grpSp>
          <p:grpSp>
            <p:nvGrpSpPr>
              <p:cNvPr id="7184" name="Group 8"/>
              <p:cNvGrpSpPr>
                <a:grpSpLocks/>
              </p:cNvGrpSpPr>
              <p:nvPr/>
            </p:nvGrpSpPr>
            <p:grpSpPr bwMode="auto">
              <a:xfrm>
                <a:off x="3573" y="2297"/>
                <a:ext cx="1265" cy="224"/>
                <a:chOff x="1056" y="1872"/>
                <a:chExt cx="1104" cy="192"/>
              </a:xfrm>
            </p:grpSpPr>
            <p:sp>
              <p:nvSpPr>
                <p:cNvPr id="47" name="Oval 9"/>
                <p:cNvSpPr>
                  <a:spLocks noChangeArrowheads="1"/>
                </p:cNvSpPr>
                <p:nvPr/>
              </p:nvSpPr>
              <p:spPr bwMode="auto">
                <a:xfrm>
                  <a:off x="2064" y="1872"/>
                  <a:ext cx="96" cy="185"/>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sz="1600">
                    <a:latin typeface="Calibri" pitchFamily="34" charset="0"/>
                  </a:endParaRPr>
                </a:p>
              </p:txBody>
            </p:sp>
            <p:sp>
              <p:nvSpPr>
                <p:cNvPr id="7224" name="Rectangle 1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sz="1600">
                    <a:latin typeface="Calibri" pitchFamily="34" charset="0"/>
                  </a:endParaRPr>
                </a:p>
              </p:txBody>
            </p:sp>
            <p:sp>
              <p:nvSpPr>
                <p:cNvPr id="7225" name="Oval 11"/>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sz="1600">
                    <a:latin typeface="Calibri" pitchFamily="34" charset="0"/>
                  </a:endParaRPr>
                </a:p>
              </p:txBody>
            </p:sp>
          </p:grpSp>
          <p:grpSp>
            <p:nvGrpSpPr>
              <p:cNvPr id="7185" name="Group 12"/>
              <p:cNvGrpSpPr>
                <a:grpSpLocks/>
              </p:cNvGrpSpPr>
              <p:nvPr/>
            </p:nvGrpSpPr>
            <p:grpSpPr bwMode="auto">
              <a:xfrm>
                <a:off x="3573" y="1566"/>
                <a:ext cx="1265" cy="225"/>
                <a:chOff x="1056" y="1872"/>
                <a:chExt cx="1104" cy="192"/>
              </a:xfrm>
            </p:grpSpPr>
            <p:sp>
              <p:nvSpPr>
                <p:cNvPr id="44" name="Oval 13"/>
                <p:cNvSpPr>
                  <a:spLocks noChangeArrowheads="1"/>
                </p:cNvSpPr>
                <p:nvPr/>
              </p:nvSpPr>
              <p:spPr bwMode="auto">
                <a:xfrm>
                  <a:off x="2064" y="1872"/>
                  <a:ext cx="96" cy="185"/>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sz="1600">
                    <a:latin typeface="Calibri" pitchFamily="34" charset="0"/>
                  </a:endParaRPr>
                </a:p>
              </p:txBody>
            </p:sp>
            <p:sp>
              <p:nvSpPr>
                <p:cNvPr id="7221" name="Rectangle 1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sz="1600">
                    <a:latin typeface="Calibri" pitchFamily="34" charset="0"/>
                  </a:endParaRPr>
                </a:p>
              </p:txBody>
            </p:sp>
            <p:sp>
              <p:nvSpPr>
                <p:cNvPr id="7222" name="Oval 15"/>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sz="1600">
                    <a:latin typeface="Calibri" pitchFamily="34" charset="0"/>
                  </a:endParaRPr>
                </a:p>
              </p:txBody>
            </p:sp>
          </p:grpSp>
          <p:sp>
            <p:nvSpPr>
              <p:cNvPr id="7186" name="Rectangle 16"/>
              <p:cNvSpPr>
                <a:spLocks noChangeArrowheads="1"/>
              </p:cNvSpPr>
              <p:nvPr/>
            </p:nvSpPr>
            <p:spPr bwMode="auto">
              <a:xfrm>
                <a:off x="2147" y="1509"/>
                <a:ext cx="1532" cy="1967"/>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488" tIns="44450" rIns="90488" bIns="44450" anchor="ctr">
                <a:flatTx/>
              </a:bodyPr>
              <a:lstStyle/>
              <a:p>
                <a:pPr algn="ctr" eaLnBrk="0" hangingPunct="0"/>
                <a:endParaRPr lang="zh-CN" altLang="zh-CN" sz="1600">
                  <a:latin typeface="Calibri" pitchFamily="34" charset="0"/>
                </a:endParaRPr>
              </a:p>
            </p:txBody>
          </p:sp>
          <p:grpSp>
            <p:nvGrpSpPr>
              <p:cNvPr id="7187" name="Group 17"/>
              <p:cNvGrpSpPr>
                <a:grpSpLocks/>
              </p:cNvGrpSpPr>
              <p:nvPr/>
            </p:nvGrpSpPr>
            <p:grpSpPr bwMode="auto">
              <a:xfrm>
                <a:off x="888" y="1566"/>
                <a:ext cx="1265" cy="225"/>
                <a:chOff x="1056" y="1872"/>
                <a:chExt cx="1104" cy="192"/>
              </a:xfrm>
            </p:grpSpPr>
            <p:sp>
              <p:nvSpPr>
                <p:cNvPr id="41" name="Oval 18"/>
                <p:cNvSpPr>
                  <a:spLocks noChangeArrowheads="1"/>
                </p:cNvSpPr>
                <p:nvPr/>
              </p:nvSpPr>
              <p:spPr bwMode="auto">
                <a:xfrm>
                  <a:off x="2064" y="1872"/>
                  <a:ext cx="96" cy="185"/>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sz="1600">
                    <a:latin typeface="Calibri" pitchFamily="34" charset="0"/>
                  </a:endParaRPr>
                </a:p>
              </p:txBody>
            </p:sp>
            <p:sp>
              <p:nvSpPr>
                <p:cNvPr id="7218" name="Rectangle 1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sz="1600">
                    <a:latin typeface="Calibri" pitchFamily="34" charset="0"/>
                  </a:endParaRPr>
                </a:p>
              </p:txBody>
            </p:sp>
            <p:sp>
              <p:nvSpPr>
                <p:cNvPr id="7219" name="Oval 20"/>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sz="1600">
                    <a:latin typeface="Calibri" pitchFamily="34" charset="0"/>
                  </a:endParaRPr>
                </a:p>
              </p:txBody>
            </p:sp>
          </p:grpSp>
          <p:grpSp>
            <p:nvGrpSpPr>
              <p:cNvPr id="7188" name="Group 21"/>
              <p:cNvGrpSpPr>
                <a:grpSpLocks/>
              </p:cNvGrpSpPr>
              <p:nvPr/>
            </p:nvGrpSpPr>
            <p:grpSpPr bwMode="auto">
              <a:xfrm>
                <a:off x="888" y="2297"/>
                <a:ext cx="1265" cy="224"/>
                <a:chOff x="1056" y="1872"/>
                <a:chExt cx="1104" cy="192"/>
              </a:xfrm>
            </p:grpSpPr>
            <p:sp>
              <p:nvSpPr>
                <p:cNvPr id="38" name="Oval 22"/>
                <p:cNvSpPr>
                  <a:spLocks noChangeArrowheads="1"/>
                </p:cNvSpPr>
                <p:nvPr/>
              </p:nvSpPr>
              <p:spPr bwMode="auto">
                <a:xfrm>
                  <a:off x="2064" y="1872"/>
                  <a:ext cx="96" cy="185"/>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solidFill>
                    <a:srgbClr val="000000"/>
                  </a:solidFill>
                  <a:round/>
                  <a:headEnd/>
                  <a:tailEnd/>
                </a:ln>
                <a:effectLst/>
              </p:spPr>
              <p:txBody>
                <a:bodyPr wrap="none" lIns="90488" tIns="44450" rIns="90488" bIns="44450" anchor="ctr"/>
                <a:lstStyle/>
                <a:p>
                  <a:pPr>
                    <a:defRPr/>
                  </a:pPr>
                  <a:endParaRPr lang="zh-CN" altLang="en-US" sz="1600">
                    <a:latin typeface="Calibri" pitchFamily="34" charset="0"/>
                  </a:endParaRPr>
                </a:p>
              </p:txBody>
            </p:sp>
            <p:sp>
              <p:nvSpPr>
                <p:cNvPr id="7215" name="Rectangle 23"/>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solidFill>
                    <a:srgbClr val="00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16" name="Oval 24"/>
                <p:cNvSpPr>
                  <a:spLocks noChangeArrowheads="1"/>
                </p:cNvSpPr>
                <p:nvPr/>
              </p:nvSpPr>
              <p:spPr bwMode="auto">
                <a:xfrm>
                  <a:off x="1056" y="1872"/>
                  <a:ext cx="96" cy="192"/>
                </a:xfrm>
                <a:prstGeom prst="ellipse">
                  <a:avLst/>
                </a:prstGeom>
                <a:solidFill>
                  <a:srgbClr val="C0C0C0"/>
                </a:solidFill>
                <a:ln w="12700">
                  <a:solidFill>
                    <a:srgbClr val="000000"/>
                  </a:solidFill>
                  <a:round/>
                  <a:headEnd/>
                  <a:tailEnd/>
                </a:ln>
              </p:spPr>
              <p:txBody>
                <a:bodyPr wrap="none" lIns="90488" tIns="44450" rIns="90488" bIns="44450" anchor="ctr"/>
                <a:lstStyle/>
                <a:p>
                  <a:endParaRPr lang="zh-CN" altLang="en-US" sz="1600">
                    <a:latin typeface="Calibri" pitchFamily="34" charset="0"/>
                  </a:endParaRPr>
                </a:p>
              </p:txBody>
            </p:sp>
          </p:grpSp>
          <p:grpSp>
            <p:nvGrpSpPr>
              <p:cNvPr id="7189" name="Group 25"/>
              <p:cNvGrpSpPr>
                <a:grpSpLocks/>
              </p:cNvGrpSpPr>
              <p:nvPr/>
            </p:nvGrpSpPr>
            <p:grpSpPr bwMode="auto">
              <a:xfrm>
                <a:off x="888" y="2971"/>
                <a:ext cx="1265" cy="224"/>
                <a:chOff x="1056" y="1872"/>
                <a:chExt cx="1104" cy="192"/>
              </a:xfrm>
            </p:grpSpPr>
            <p:sp>
              <p:nvSpPr>
                <p:cNvPr id="35" name="Oval 26"/>
                <p:cNvSpPr>
                  <a:spLocks noChangeArrowheads="1"/>
                </p:cNvSpPr>
                <p:nvPr/>
              </p:nvSpPr>
              <p:spPr bwMode="auto">
                <a:xfrm>
                  <a:off x="2064" y="1872"/>
                  <a:ext cx="96" cy="185"/>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sz="1600">
                    <a:latin typeface="Calibri" pitchFamily="34" charset="0"/>
                  </a:endParaRPr>
                </a:p>
              </p:txBody>
            </p:sp>
            <p:sp>
              <p:nvSpPr>
                <p:cNvPr id="7212" name="Rectangle 2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sz="1600">
                    <a:latin typeface="Calibri" pitchFamily="34" charset="0"/>
                  </a:endParaRPr>
                </a:p>
              </p:txBody>
            </p:sp>
            <p:sp>
              <p:nvSpPr>
                <p:cNvPr id="7213" name="Oval 28"/>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sz="1600">
                    <a:latin typeface="Calibri" pitchFamily="34" charset="0"/>
                  </a:endParaRPr>
                </a:p>
              </p:txBody>
            </p:sp>
          </p:grpSp>
          <p:sp>
            <p:nvSpPr>
              <p:cNvPr id="7190" name="Rectangle 32"/>
              <p:cNvSpPr>
                <a:spLocks noChangeArrowheads="1"/>
              </p:cNvSpPr>
              <p:nvPr/>
            </p:nvSpPr>
            <p:spPr bwMode="auto">
              <a:xfrm>
                <a:off x="1048" y="1623"/>
                <a:ext cx="220"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sz="1600">
                  <a:latin typeface="Calibri" pitchFamily="34" charset="0"/>
                </a:endParaRPr>
              </a:p>
            </p:txBody>
          </p:sp>
          <p:sp>
            <p:nvSpPr>
              <p:cNvPr id="15" name="Rectangle 33"/>
              <p:cNvSpPr>
                <a:spLocks noChangeArrowheads="1"/>
              </p:cNvSpPr>
              <p:nvPr/>
            </p:nvSpPr>
            <p:spPr bwMode="auto">
              <a:xfrm>
                <a:off x="2528" y="1734"/>
                <a:ext cx="822" cy="1516"/>
              </a:xfrm>
              <a:prstGeom prst="rect">
                <a:avLst/>
              </a:prstGeom>
              <a:solidFill>
                <a:schemeClr val="bg1"/>
              </a:solidFill>
              <a:ln w="12700">
                <a:noFill/>
                <a:miter lim="800000"/>
                <a:headEnd/>
                <a:tailEnd/>
              </a:ln>
              <a:effectLst>
                <a:prstShdw prst="shdw18" dist="17961" dir="13500000">
                  <a:schemeClr val="bg1">
                    <a:gamma/>
                    <a:shade val="60000"/>
                    <a:invGamma/>
                  </a:schemeClr>
                </a:prstShdw>
              </a:effectLst>
            </p:spPr>
            <p:txBody>
              <a:bodyPr wrap="none" lIns="90488" tIns="44450" rIns="90488" bIns="44450" anchor="ctr"/>
              <a:lstStyle/>
              <a:p>
                <a:pPr algn="ctr" eaLnBrk="0" hangingPunct="0">
                  <a:defRPr/>
                </a:pPr>
                <a:endParaRPr lang="zh-CN" altLang="zh-CN" sz="1600" dirty="0">
                  <a:latin typeface="Calibri" pitchFamily="34" charset="0"/>
                </a:endParaRPr>
              </a:p>
            </p:txBody>
          </p:sp>
          <p:sp>
            <p:nvSpPr>
              <p:cNvPr id="7192" name="Rectangle 34"/>
              <p:cNvSpPr>
                <a:spLocks noChangeArrowheads="1"/>
              </p:cNvSpPr>
              <p:nvPr/>
            </p:nvSpPr>
            <p:spPr bwMode="auto">
              <a:xfrm>
                <a:off x="1651" y="1623"/>
                <a:ext cx="220"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3" name="Rectangle 35"/>
              <p:cNvSpPr>
                <a:spLocks noChangeArrowheads="1"/>
              </p:cNvSpPr>
              <p:nvPr/>
            </p:nvSpPr>
            <p:spPr bwMode="auto">
              <a:xfrm>
                <a:off x="2638" y="1791"/>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4" name="Rectangle 36"/>
              <p:cNvSpPr>
                <a:spLocks noChangeArrowheads="1"/>
              </p:cNvSpPr>
              <p:nvPr/>
            </p:nvSpPr>
            <p:spPr bwMode="auto">
              <a:xfrm>
                <a:off x="2638" y="2016"/>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5" name="Rectangle 37"/>
              <p:cNvSpPr>
                <a:spLocks noChangeArrowheads="1"/>
              </p:cNvSpPr>
              <p:nvPr/>
            </p:nvSpPr>
            <p:spPr bwMode="auto">
              <a:xfrm>
                <a:off x="3460" y="2353"/>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6" name="Rectangle 38"/>
              <p:cNvSpPr>
                <a:spLocks noChangeArrowheads="1"/>
              </p:cNvSpPr>
              <p:nvPr/>
            </p:nvSpPr>
            <p:spPr bwMode="auto">
              <a:xfrm>
                <a:off x="4118" y="2353"/>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7" name="Rectangle 39"/>
              <p:cNvSpPr>
                <a:spLocks noChangeArrowheads="1"/>
              </p:cNvSpPr>
              <p:nvPr/>
            </p:nvSpPr>
            <p:spPr bwMode="auto">
              <a:xfrm>
                <a:off x="1322" y="2353"/>
                <a:ext cx="220"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8" name="Rectangle 40"/>
              <p:cNvSpPr>
                <a:spLocks noChangeArrowheads="1"/>
              </p:cNvSpPr>
              <p:nvPr/>
            </p:nvSpPr>
            <p:spPr bwMode="auto">
              <a:xfrm>
                <a:off x="2638" y="2297"/>
                <a:ext cx="219"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199" name="Rectangle 41"/>
              <p:cNvSpPr>
                <a:spLocks noChangeArrowheads="1"/>
              </p:cNvSpPr>
              <p:nvPr/>
            </p:nvSpPr>
            <p:spPr bwMode="auto">
              <a:xfrm>
                <a:off x="3624" y="2971"/>
                <a:ext cx="220"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0" name="Rectangle 42"/>
              <p:cNvSpPr>
                <a:spLocks noChangeArrowheads="1"/>
              </p:cNvSpPr>
              <p:nvPr/>
            </p:nvSpPr>
            <p:spPr bwMode="auto">
              <a:xfrm>
                <a:off x="4501" y="2971"/>
                <a:ext cx="219"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1" name="Rectangle 43"/>
              <p:cNvSpPr>
                <a:spLocks noChangeArrowheads="1"/>
              </p:cNvSpPr>
              <p:nvPr/>
            </p:nvSpPr>
            <p:spPr bwMode="auto">
              <a:xfrm>
                <a:off x="1048" y="2971"/>
                <a:ext cx="220"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2" name="Rectangle 44"/>
              <p:cNvSpPr>
                <a:spLocks noChangeArrowheads="1"/>
              </p:cNvSpPr>
              <p:nvPr/>
            </p:nvSpPr>
            <p:spPr bwMode="auto">
              <a:xfrm>
                <a:off x="1816" y="2971"/>
                <a:ext cx="219"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3" name="Rectangle 45"/>
              <p:cNvSpPr>
                <a:spLocks noChangeArrowheads="1"/>
              </p:cNvSpPr>
              <p:nvPr/>
            </p:nvSpPr>
            <p:spPr bwMode="auto">
              <a:xfrm>
                <a:off x="2638" y="2521"/>
                <a:ext cx="219" cy="113"/>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4" name="Rectangle 46"/>
              <p:cNvSpPr>
                <a:spLocks noChangeArrowheads="1"/>
              </p:cNvSpPr>
              <p:nvPr/>
            </p:nvSpPr>
            <p:spPr bwMode="auto">
              <a:xfrm>
                <a:off x="3460" y="1623"/>
                <a:ext cx="219"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5" name="Rectangle 47"/>
              <p:cNvSpPr>
                <a:spLocks noChangeArrowheads="1"/>
              </p:cNvSpPr>
              <p:nvPr/>
            </p:nvSpPr>
            <p:spPr bwMode="auto">
              <a:xfrm>
                <a:off x="4446" y="1623"/>
                <a:ext cx="220"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6" name="Rectangle 48"/>
              <p:cNvSpPr>
                <a:spLocks noChangeArrowheads="1"/>
              </p:cNvSpPr>
              <p:nvPr/>
            </p:nvSpPr>
            <p:spPr bwMode="auto">
              <a:xfrm>
                <a:off x="1377" y="3083"/>
                <a:ext cx="219" cy="112"/>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7" name="Rectangle 49"/>
              <p:cNvSpPr>
                <a:spLocks noChangeArrowheads="1"/>
              </p:cNvSpPr>
              <p:nvPr/>
            </p:nvSpPr>
            <p:spPr bwMode="auto">
              <a:xfrm>
                <a:off x="2638" y="3083"/>
                <a:ext cx="219" cy="112"/>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8" name="Rectangle 50"/>
              <p:cNvSpPr>
                <a:spLocks noChangeArrowheads="1"/>
              </p:cNvSpPr>
              <p:nvPr/>
            </p:nvSpPr>
            <p:spPr bwMode="auto">
              <a:xfrm>
                <a:off x="2638" y="2858"/>
                <a:ext cx="219" cy="113"/>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09" name="Rectangle 51"/>
              <p:cNvSpPr>
                <a:spLocks noChangeArrowheads="1"/>
              </p:cNvSpPr>
              <p:nvPr/>
            </p:nvSpPr>
            <p:spPr bwMode="auto">
              <a:xfrm>
                <a:off x="4118" y="3083"/>
                <a:ext cx="219" cy="112"/>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sz="1600">
                  <a:latin typeface="Calibri" pitchFamily="34" charset="0"/>
                </a:endParaRPr>
              </a:p>
            </p:txBody>
          </p:sp>
          <p:sp>
            <p:nvSpPr>
              <p:cNvPr id="7210" name="Text Box 52"/>
              <p:cNvSpPr txBox="1">
                <a:spLocks noChangeArrowheads="1"/>
              </p:cNvSpPr>
              <p:nvPr/>
            </p:nvSpPr>
            <p:spPr bwMode="auto">
              <a:xfrm>
                <a:off x="2513" y="1510"/>
                <a:ext cx="786" cy="309"/>
              </a:xfrm>
              <a:prstGeom prst="rect">
                <a:avLst/>
              </a:prstGeom>
              <a:noFill/>
              <a:ln w="12700">
                <a:noFill/>
                <a:miter lim="800000"/>
                <a:headEnd/>
                <a:tailEnd/>
              </a:ln>
            </p:spPr>
            <p:txBody>
              <a:bodyPr wrap="none" lIns="90488" tIns="44450" rIns="90488" bIns="44450">
                <a:spAutoFit/>
              </a:bodyPr>
              <a:lstStyle/>
              <a:p>
                <a:pPr algn="ctr" eaLnBrk="0" hangingPunct="0"/>
                <a:r>
                  <a:rPr lang="en-US" altLang="zh-CN" sz="1600">
                    <a:latin typeface="Calibri" pitchFamily="34" charset="0"/>
                  </a:rPr>
                  <a:t>Memory</a:t>
                </a:r>
              </a:p>
            </p:txBody>
          </p:sp>
        </p:grpSp>
        <p:grpSp>
          <p:nvGrpSpPr>
            <p:cNvPr id="7175" name="组合 52"/>
            <p:cNvGrpSpPr>
              <a:grpSpLocks/>
            </p:cNvGrpSpPr>
            <p:nvPr/>
          </p:nvGrpSpPr>
          <p:grpSpPr bwMode="auto">
            <a:xfrm>
              <a:off x="3429000" y="1350963"/>
              <a:ext cx="2214563" cy="2643187"/>
              <a:chOff x="3428992" y="3429000"/>
              <a:chExt cx="2214578" cy="2643206"/>
            </a:xfrm>
          </p:grpSpPr>
          <p:sp>
            <p:nvSpPr>
              <p:cNvPr id="54" name="矩形 53"/>
              <p:cNvSpPr/>
              <p:nvPr/>
            </p:nvSpPr>
            <p:spPr>
              <a:xfrm>
                <a:off x="3500430" y="3429000"/>
                <a:ext cx="2143140" cy="2643206"/>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600"/>
              </a:p>
            </p:txBody>
          </p:sp>
          <p:cxnSp>
            <p:nvCxnSpPr>
              <p:cNvPr id="55" name="直接箭头连接符 54"/>
              <p:cNvCxnSpPr>
                <a:endCxn id="54" idx="3"/>
              </p:cNvCxnSpPr>
              <p:nvPr/>
            </p:nvCxnSpPr>
            <p:spPr>
              <a:xfrm>
                <a:off x="3428992" y="3643314"/>
                <a:ext cx="2214578" cy="1108083"/>
              </a:xfrm>
              <a:prstGeom prst="straightConnector1">
                <a:avLst/>
              </a:prstGeom>
              <a:ln w="5715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500430" y="4643446"/>
                <a:ext cx="2143140" cy="928695"/>
              </a:xfrm>
              <a:prstGeom prst="straightConnector1">
                <a:avLst/>
              </a:prstGeom>
              <a:ln w="57150">
                <a:solidFill>
                  <a:schemeClr val="tx1">
                    <a:lumMod val="95000"/>
                    <a:lumOff val="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3500430" y="3643314"/>
                <a:ext cx="2143140" cy="2000264"/>
              </a:xfrm>
              <a:prstGeom prst="straightConnector1">
                <a:avLst/>
              </a:prstGeom>
              <a:ln w="57150">
                <a:solidFill>
                  <a:srgbClr val="33CC3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3500430" y="5643578"/>
                <a:ext cx="2071701" cy="6350"/>
              </a:xfrm>
              <a:prstGeom prst="straightConnector1">
                <a:avLst/>
              </a:prstGeom>
              <a:ln w="571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7176" name="TextBox 58"/>
            <p:cNvSpPr txBox="1">
              <a:spLocks noChangeArrowheads="1"/>
            </p:cNvSpPr>
            <p:nvPr/>
          </p:nvSpPr>
          <p:spPr bwMode="auto">
            <a:xfrm>
              <a:off x="2181945" y="1052736"/>
              <a:ext cx="964345" cy="423370"/>
            </a:xfrm>
            <a:prstGeom prst="rect">
              <a:avLst/>
            </a:prstGeom>
            <a:noFill/>
            <a:ln w="9525">
              <a:noFill/>
              <a:miter lim="800000"/>
              <a:headEnd/>
              <a:tailEnd/>
            </a:ln>
          </p:spPr>
          <p:txBody>
            <a:bodyPr wrap="none">
              <a:spAutoFit/>
            </a:bodyPr>
            <a:lstStyle/>
            <a:p>
              <a:r>
                <a:rPr lang="en-US" altLang="zh-CN" sz="1600" dirty="0"/>
                <a:t>Inputs </a:t>
              </a:r>
              <a:endParaRPr lang="zh-CN" altLang="en-US" sz="1600" dirty="0"/>
            </a:p>
          </p:txBody>
        </p:sp>
        <p:sp>
          <p:nvSpPr>
            <p:cNvPr id="7177" name="TextBox 59"/>
            <p:cNvSpPr txBox="1">
              <a:spLocks noChangeArrowheads="1"/>
            </p:cNvSpPr>
            <p:nvPr/>
          </p:nvSpPr>
          <p:spPr bwMode="auto">
            <a:xfrm>
              <a:off x="5890989" y="1052736"/>
              <a:ext cx="1157136" cy="423370"/>
            </a:xfrm>
            <a:prstGeom prst="rect">
              <a:avLst/>
            </a:prstGeom>
            <a:noFill/>
            <a:ln w="9525">
              <a:noFill/>
              <a:miter lim="800000"/>
              <a:headEnd/>
              <a:tailEnd/>
            </a:ln>
          </p:spPr>
          <p:txBody>
            <a:bodyPr wrap="none">
              <a:spAutoFit/>
            </a:bodyPr>
            <a:lstStyle/>
            <a:p>
              <a:r>
                <a:rPr lang="en-US" altLang="zh-CN" sz="1600" dirty="0"/>
                <a:t>Outputs </a:t>
              </a:r>
              <a:endParaRPr lang="zh-CN" altLang="en-US" sz="1600" dirty="0"/>
            </a:p>
          </p:txBody>
        </p:sp>
      </p:grpSp>
      <p:pic>
        <p:nvPicPr>
          <p:cNvPr id="62" name="Picture 18" descr="f03-01-9780123850591 copy"/>
          <p:cNvPicPr>
            <a:picLocks noChangeAspect="1" noChangeArrowheads="1"/>
          </p:cNvPicPr>
          <p:nvPr/>
        </p:nvPicPr>
        <p:blipFill>
          <a:blip r:embed="rId2" cstate="print"/>
          <a:srcRect/>
          <a:stretch>
            <a:fillRect/>
          </a:stretch>
        </p:blipFill>
        <p:spPr bwMode="auto">
          <a:xfrm>
            <a:off x="827583" y="1093475"/>
            <a:ext cx="2736305" cy="262355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40963" name="灯片编号占位符 4"/>
          <p:cNvSpPr>
            <a:spLocks noGrp="1"/>
          </p:cNvSpPr>
          <p:nvPr>
            <p:ph type="sldNum" sz="quarter" idx="11"/>
          </p:nvPr>
        </p:nvSpPr>
        <p:spPr>
          <a:noFill/>
        </p:spPr>
        <p:txBody>
          <a:bodyPr/>
          <a:lstStyle/>
          <a:p>
            <a:fld id="{105202AE-6A52-4B0C-BE25-DF738A2BAA31}" type="slidenum">
              <a:rPr lang="en-US" altLang="zh-CN" smtClean="0"/>
              <a:pPr/>
              <a:t>40</a:t>
            </a:fld>
            <a:endParaRPr lang="en-US" altLang="zh-CN" dirty="0"/>
          </a:p>
        </p:txBody>
      </p:sp>
      <p:sp>
        <p:nvSpPr>
          <p:cNvPr id="40964" name="Rectangle 2"/>
          <p:cNvSpPr>
            <a:spLocks noGrp="1" noChangeArrowheads="1"/>
          </p:cNvSpPr>
          <p:nvPr>
            <p:ph type="title"/>
          </p:nvPr>
        </p:nvSpPr>
        <p:spPr/>
        <p:txBody>
          <a:bodyPr/>
          <a:lstStyle/>
          <a:p>
            <a:pPr eaLnBrk="1" hangingPunct="1"/>
            <a:r>
              <a:rPr lang="zh-CN" altLang="en-US" sz="3200" dirty="0"/>
              <a:t>小结</a:t>
            </a:r>
            <a:endParaRPr lang="en-US" altLang="zh-CN" sz="3200" dirty="0"/>
          </a:p>
        </p:txBody>
      </p:sp>
      <p:sp>
        <p:nvSpPr>
          <p:cNvPr id="40965" name="Rectangle 3"/>
          <p:cNvSpPr>
            <a:spLocks noGrp="1" noChangeArrowheads="1"/>
          </p:cNvSpPr>
          <p:nvPr>
            <p:ph type="body" idx="1"/>
          </p:nvPr>
        </p:nvSpPr>
        <p:spPr/>
        <p:txBody>
          <a:bodyPr/>
          <a:lstStyle/>
          <a:p>
            <a:pPr eaLnBrk="1" hangingPunct="1"/>
            <a:r>
              <a:rPr lang="zh-CN" altLang="en-US" dirty="0">
                <a:ea typeface="微软雅黑" panose="020B0503020204020204" pitchFamily="34" charset="-122"/>
              </a:rPr>
              <a:t>分组交换技术：数据报交换，虚电路交换</a:t>
            </a:r>
            <a:endParaRPr lang="en-US" altLang="zh-CN" dirty="0">
              <a:ea typeface="微软雅黑" panose="020B0503020204020204" pitchFamily="34" charset="-122"/>
            </a:endParaRPr>
          </a:p>
          <a:p>
            <a:pPr lvl="1" eaLnBrk="1" hangingPunct="1"/>
            <a:r>
              <a:rPr lang="zh-CN" altLang="en-US" sz="2400" dirty="0">
                <a:ea typeface="微软雅黑" panose="020B0503020204020204" pitchFamily="34" charset="-122"/>
              </a:rPr>
              <a:t>工作原理，相似性，不同点</a:t>
            </a:r>
            <a:endParaRPr lang="en-US" altLang="zh-CN" sz="2400" dirty="0">
              <a:ea typeface="微软雅黑" panose="020B0503020204020204" pitchFamily="34" charset="-122"/>
            </a:endParaRPr>
          </a:p>
          <a:p>
            <a:pPr eaLnBrk="1" hangingPunct="1"/>
            <a:endParaRPr lang="en-US" altLang="zh-CN" dirty="0">
              <a:ea typeface="微软雅黑" panose="020B0503020204020204" pitchFamily="34" charset="-122"/>
            </a:endParaRPr>
          </a:p>
          <a:p>
            <a:pPr eaLnBrk="1" hangingPunct="1"/>
            <a:r>
              <a:rPr lang="zh-CN" altLang="en-US" dirty="0">
                <a:ea typeface="微软雅黑" panose="020B0503020204020204" pitchFamily="34" charset="-122"/>
              </a:rPr>
              <a:t>数据链路层交换设备：网桥，以太网交换机</a:t>
            </a:r>
            <a:endParaRPr lang="en-US" altLang="zh-CN" dirty="0">
              <a:ea typeface="微软雅黑" panose="020B0503020204020204" pitchFamily="34" charset="-122"/>
            </a:endParaRPr>
          </a:p>
          <a:p>
            <a:pPr lvl="1" eaLnBrk="1" hangingPunct="1"/>
            <a:r>
              <a:rPr lang="zh-CN" altLang="en-US" sz="2400" dirty="0">
                <a:ea typeface="微软雅黑" panose="020B0503020204020204" pitchFamily="34" charset="-122"/>
              </a:rPr>
              <a:t>工作原理，两类设备之间的联系</a:t>
            </a:r>
            <a:endParaRPr lang="en-US" altLang="zh-CN" sz="2400" dirty="0">
              <a:ea typeface="微软雅黑" panose="020B0503020204020204" pitchFamily="34" charset="-122"/>
            </a:endParaRPr>
          </a:p>
          <a:p>
            <a:pPr eaLnBrk="1" hangingPunct="1"/>
            <a:endParaRPr lang="en-US" altLang="zh-CN" dirty="0">
              <a:ea typeface="微软雅黑" panose="020B0503020204020204" pitchFamily="34" charset="-122"/>
            </a:endParaRPr>
          </a:p>
          <a:p>
            <a:pPr eaLnBrk="1" hangingPunct="1"/>
            <a:endParaRPr lang="en-US" altLang="zh-CN" dirty="0">
              <a:ea typeface="微软雅黑" panose="020B0503020204020204" pitchFamily="34" charset="-122"/>
            </a:endParaRPr>
          </a:p>
          <a:p>
            <a:pPr eaLnBrk="1" hangingPunct="1"/>
            <a:r>
              <a:rPr lang="zh-CN" altLang="en-US" dirty="0">
                <a:ea typeface="微软雅黑" panose="020B0503020204020204" pitchFamily="34" charset="-122"/>
              </a:rPr>
              <a:t>参考文献</a:t>
            </a:r>
            <a:endParaRPr lang="en-US" altLang="zh-CN" dirty="0">
              <a:ea typeface="微软雅黑" panose="020B0503020204020204" pitchFamily="34" charset="-122"/>
            </a:endParaRPr>
          </a:p>
          <a:p>
            <a:pPr eaLnBrk="1" hangingPunct="1">
              <a:buFont typeface="Wingdings" pitchFamily="2" charset="2"/>
              <a:buNone/>
            </a:pPr>
            <a:r>
              <a:rPr lang="en-US" altLang="zh-CN" dirty="0">
                <a:ea typeface="微软雅黑" panose="020B0503020204020204" pitchFamily="34" charset="-122"/>
              </a:rPr>
              <a:t>	- </a:t>
            </a:r>
            <a:r>
              <a:rPr lang="zh-CN" altLang="en-US" dirty="0">
                <a:ea typeface="微软雅黑" panose="020B0503020204020204" pitchFamily="34" charset="-122"/>
              </a:rPr>
              <a:t>教材</a:t>
            </a:r>
            <a:r>
              <a:rPr lang="en-US" altLang="zh-CN" dirty="0">
                <a:ea typeface="微软雅黑" panose="020B0503020204020204" pitchFamily="34" charset="-122"/>
              </a:rPr>
              <a:t>3.1</a:t>
            </a:r>
            <a:r>
              <a:rPr lang="zh-CN" altLang="en-US" dirty="0">
                <a:ea typeface="微软雅黑" panose="020B0503020204020204" pitchFamily="34" charset="-122"/>
              </a:rPr>
              <a:t>节</a:t>
            </a:r>
            <a:endParaRPr lang="en-US" altLang="zh-CN" dirty="0">
              <a:ea typeface="微软雅黑" panose="020B0503020204020204" pitchFamily="34" charset="-122"/>
            </a:endParaRPr>
          </a:p>
          <a:p>
            <a:pPr eaLnBrk="1" hangingPunct="1">
              <a:buFont typeface="Wingdings" pitchFamily="2" charset="2"/>
              <a:buNone/>
            </a:pPr>
            <a:r>
              <a:rPr lang="en-US" altLang="zh-CN" dirty="0">
                <a:ea typeface="微软雅黑" panose="020B0503020204020204" pitchFamily="34" charset="-122"/>
              </a:rPr>
              <a:t>	- [KR12] 5.4</a:t>
            </a:r>
            <a:r>
              <a:rPr lang="zh-CN" altLang="en-US" dirty="0">
                <a:ea typeface="微软雅黑" panose="020B0503020204020204" pitchFamily="34" charset="-122"/>
              </a:rPr>
              <a:t>节</a:t>
            </a:r>
            <a:endParaRPr lang="en-US" altLang="zh-CN"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9219" name="灯片编号占位符 4"/>
          <p:cNvSpPr>
            <a:spLocks noGrp="1"/>
          </p:cNvSpPr>
          <p:nvPr>
            <p:ph type="sldNum" sz="quarter" idx="11"/>
          </p:nvPr>
        </p:nvSpPr>
        <p:spPr>
          <a:noFill/>
        </p:spPr>
        <p:txBody>
          <a:bodyPr/>
          <a:lstStyle/>
          <a:p>
            <a:fld id="{A843ED02-9A6D-46E2-84B5-BAC97DD3C0F0}" type="slidenum">
              <a:rPr lang="en-US" altLang="zh-CN" smtClean="0"/>
              <a:pPr/>
              <a:t>5</a:t>
            </a:fld>
            <a:endParaRPr lang="en-US" altLang="zh-CN" dirty="0"/>
          </a:p>
        </p:txBody>
      </p:sp>
      <p:sp>
        <p:nvSpPr>
          <p:cNvPr id="9220" name="Rectangle 2"/>
          <p:cNvSpPr>
            <a:spLocks noGrp="1" noChangeArrowheads="1"/>
          </p:cNvSpPr>
          <p:nvPr>
            <p:ph type="title"/>
          </p:nvPr>
        </p:nvSpPr>
        <p:spPr/>
        <p:txBody>
          <a:bodyPr/>
          <a:lstStyle/>
          <a:p>
            <a:pPr eaLnBrk="1" hangingPunct="1"/>
            <a:r>
              <a:rPr lang="zh-CN" altLang="en-US" dirty="0"/>
              <a:t>数据报交换</a:t>
            </a:r>
            <a:endParaRPr lang="en-US" altLang="zh-CN" dirty="0"/>
          </a:p>
        </p:txBody>
      </p:sp>
      <p:sp>
        <p:nvSpPr>
          <p:cNvPr id="9221" name="Rectangle 3"/>
          <p:cNvSpPr>
            <a:spLocks noGrp="1" noChangeArrowheads="1"/>
          </p:cNvSpPr>
          <p:nvPr>
            <p:ph type="body" idx="1"/>
          </p:nvPr>
        </p:nvSpPr>
        <p:spPr>
          <a:xfrm>
            <a:off x="457200" y="4428332"/>
            <a:ext cx="8229600" cy="2024855"/>
          </a:xfrm>
        </p:spPr>
        <p:txBody>
          <a:bodyPr/>
          <a:lstStyle/>
          <a:p>
            <a:pPr eaLnBrk="1" hangingPunct="1">
              <a:lnSpc>
                <a:spcPct val="90000"/>
              </a:lnSpc>
            </a:pPr>
            <a:r>
              <a:rPr lang="zh-CN" altLang="en-US" dirty="0">
                <a:ea typeface="微软雅黑 Light" panose="020B0502040204020203" pitchFamily="34" charset="-122"/>
              </a:rPr>
              <a:t>发送数据报时，源</a:t>
            </a:r>
            <a:r>
              <a:rPr lang="zh-CN" altLang="en-US" dirty="0" smtClean="0">
                <a:ea typeface="微软雅黑 Light" panose="020B0502040204020203" pitchFamily="34" charset="-122"/>
              </a:rPr>
              <a:t>主机</a:t>
            </a:r>
            <a:r>
              <a:rPr lang="zh-CN" altLang="en-US" dirty="0" smtClean="0">
                <a:solidFill>
                  <a:srgbClr val="C00000"/>
                </a:solidFill>
                <a:ea typeface="微软雅黑 Light" panose="020B0502040204020203" pitchFamily="34" charset="-122"/>
              </a:rPr>
              <a:t>在首部中填入目的地址</a:t>
            </a:r>
            <a:endParaRPr lang="en-US" altLang="zh-CN" dirty="0">
              <a:solidFill>
                <a:srgbClr val="C00000"/>
              </a:solidFill>
              <a:ea typeface="微软雅黑 Light" panose="020B0502040204020203" pitchFamily="34" charset="-122"/>
            </a:endParaRPr>
          </a:p>
          <a:p>
            <a:pPr marL="342900" lvl="1" indent="-342900" eaLnBrk="1" hangingPunct="1">
              <a:lnSpc>
                <a:spcPct val="90000"/>
              </a:lnSpc>
              <a:buClr>
                <a:schemeClr val="tx2"/>
              </a:buClr>
            </a:pPr>
            <a:r>
              <a:rPr lang="zh-CN" altLang="en-US" sz="2400" dirty="0">
                <a:ea typeface="微软雅黑 Light" panose="020B0502040204020203" pitchFamily="34" charset="-122"/>
              </a:rPr>
              <a:t>收到数据报时，交换节点</a:t>
            </a:r>
            <a:endParaRPr lang="en-US" altLang="zh-CN" sz="2400" dirty="0">
              <a:ea typeface="微软雅黑 Light" panose="020B0502040204020203" pitchFamily="34" charset="-122"/>
            </a:endParaRPr>
          </a:p>
          <a:p>
            <a:pPr lvl="1" eaLnBrk="1" hangingPunct="1">
              <a:lnSpc>
                <a:spcPct val="90000"/>
              </a:lnSpc>
            </a:pPr>
            <a:r>
              <a:rPr lang="zh-CN" altLang="en-US" sz="2400" dirty="0">
                <a:ea typeface="微软雅黑 Light" panose="020B0502040204020203" pitchFamily="34" charset="-122"/>
              </a:rPr>
              <a:t>将目的地址作为索引，</a:t>
            </a:r>
            <a:r>
              <a:rPr lang="zh-CN" altLang="en-US" sz="2400" dirty="0">
                <a:solidFill>
                  <a:srgbClr val="C00000"/>
                </a:solidFill>
                <a:ea typeface="微软雅黑 Light" panose="020B0502040204020203" pitchFamily="34" charset="-122"/>
              </a:rPr>
              <a:t>查询其交换表</a:t>
            </a:r>
            <a:r>
              <a:rPr lang="zh-CN" altLang="en-US" sz="2400" dirty="0">
                <a:ea typeface="微软雅黑 Light" panose="020B0502040204020203" pitchFamily="34" charset="-122"/>
              </a:rPr>
              <a:t>，以确定输出端口</a:t>
            </a:r>
            <a:endParaRPr lang="en-US" altLang="zh-CN" sz="2400" dirty="0">
              <a:ea typeface="微软雅黑 Light" panose="020B0502040204020203" pitchFamily="34" charset="-122"/>
            </a:endParaRPr>
          </a:p>
          <a:p>
            <a:pPr lvl="1" eaLnBrk="1" hangingPunct="1">
              <a:lnSpc>
                <a:spcPct val="90000"/>
              </a:lnSpc>
            </a:pPr>
            <a:r>
              <a:rPr lang="zh-CN" altLang="en-US" sz="2400" dirty="0">
                <a:ea typeface="微软雅黑 Light" panose="020B0502040204020203" pitchFamily="34" charset="-122"/>
              </a:rPr>
              <a:t>然后</a:t>
            </a:r>
            <a:r>
              <a:rPr lang="zh-CN" altLang="en-US" sz="2400" dirty="0">
                <a:solidFill>
                  <a:srgbClr val="C00000"/>
                </a:solidFill>
                <a:ea typeface="微软雅黑 Light" panose="020B0502040204020203" pitchFamily="34" charset="-122"/>
              </a:rPr>
              <a:t>存储转发</a:t>
            </a:r>
            <a:r>
              <a:rPr lang="zh-CN" altLang="en-US" sz="2400" dirty="0">
                <a:ea typeface="微软雅黑 Light" panose="020B0502040204020203" pitchFamily="34" charset="-122"/>
              </a:rPr>
              <a:t>这个数据报</a:t>
            </a:r>
            <a:endParaRPr lang="en-US" altLang="zh-CN" sz="2400" dirty="0">
              <a:ea typeface="微软雅黑 Light" panose="020B0502040204020203" pitchFamily="34" charset="-122"/>
            </a:endParaRPr>
          </a:p>
        </p:txBody>
      </p:sp>
      <p:sp>
        <p:nvSpPr>
          <p:cNvPr id="6" name="Text Box 120"/>
          <p:cNvSpPr txBox="1">
            <a:spLocks noChangeArrowheads="1"/>
          </p:cNvSpPr>
          <p:nvPr/>
        </p:nvSpPr>
        <p:spPr bwMode="auto">
          <a:xfrm>
            <a:off x="1384922" y="1700808"/>
            <a:ext cx="1595309" cy="461665"/>
          </a:xfrm>
          <a:prstGeom prst="rect">
            <a:avLst/>
          </a:prstGeom>
          <a:noFill/>
          <a:ln w="9525">
            <a:noFill/>
            <a:miter lim="800000"/>
            <a:headEnd/>
            <a:tailEnd/>
          </a:ln>
        </p:spPr>
        <p:txBody>
          <a:bodyPr wrap="none">
            <a:spAutoFit/>
          </a:bodyPr>
          <a:lstStyle/>
          <a:p>
            <a:pPr algn="ctr">
              <a:defRPr/>
            </a:pPr>
            <a:r>
              <a:rPr lang="en-US" altLang="zh-CN" dirty="0">
                <a:solidFill>
                  <a:srgbClr val="CC0000"/>
                </a:solidFill>
                <a:latin typeface="+mn-lt"/>
                <a:ea typeface="微软雅黑" panose="020B0503020204020204" pitchFamily="34" charset="-122"/>
              </a:rPr>
              <a:t>1. </a:t>
            </a:r>
            <a:r>
              <a:rPr lang="zh-CN" altLang="en-US" dirty="0">
                <a:solidFill>
                  <a:srgbClr val="CC0000"/>
                </a:solidFill>
                <a:latin typeface="+mn-lt"/>
                <a:ea typeface="微软雅黑" panose="020B0503020204020204" pitchFamily="34" charset="-122"/>
              </a:rPr>
              <a:t>发送数据报</a:t>
            </a:r>
            <a:endParaRPr lang="en-US" altLang="zh-CN" sz="2400" dirty="0">
              <a:solidFill>
                <a:srgbClr val="CC0000"/>
              </a:solidFill>
              <a:latin typeface="+mn-lt"/>
              <a:ea typeface="微软雅黑" panose="020B0503020204020204" pitchFamily="34" charset="-122"/>
            </a:endParaRPr>
          </a:p>
        </p:txBody>
      </p:sp>
      <p:grpSp>
        <p:nvGrpSpPr>
          <p:cNvPr id="7" name="Group 481"/>
          <p:cNvGrpSpPr>
            <a:grpSpLocks/>
          </p:cNvGrpSpPr>
          <p:nvPr/>
        </p:nvGrpSpPr>
        <p:grpSpPr bwMode="auto">
          <a:xfrm>
            <a:off x="899592" y="2048273"/>
            <a:ext cx="720725" cy="750887"/>
            <a:chOff x="-44" y="1473"/>
            <a:chExt cx="981" cy="1105"/>
          </a:xfrm>
        </p:grpSpPr>
        <p:pic>
          <p:nvPicPr>
            <p:cNvPr id="8" name="Picture 48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9" name="Freeform 483"/>
            <p:cNvSpPr>
              <a:spLocks/>
            </p:cNvSpPr>
            <p:nvPr/>
          </p:nvSpPr>
          <p:spPr bwMode="auto">
            <a:xfrm flipH="1">
              <a:off x="373" y="1578"/>
              <a:ext cx="478" cy="507"/>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pPr>
                <a:defRPr/>
              </a:pPr>
              <a:endParaRPr lang="zh-CN" altLang="en-US">
                <a:latin typeface="+mn-lt"/>
              </a:endParaRPr>
            </a:p>
          </p:txBody>
        </p:sp>
      </p:grpSp>
      <p:sp>
        <p:nvSpPr>
          <p:cNvPr id="10" name="Freeform 484"/>
          <p:cNvSpPr>
            <a:spLocks/>
          </p:cNvSpPr>
          <p:nvPr/>
        </p:nvSpPr>
        <p:spPr bwMode="auto">
          <a:xfrm>
            <a:off x="3191942" y="1873648"/>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pPr>
              <a:defRPr/>
            </a:pPr>
            <a:endParaRPr lang="zh-CN" altLang="en-US">
              <a:latin typeface="+mn-lt"/>
            </a:endParaRPr>
          </a:p>
        </p:txBody>
      </p:sp>
      <p:grpSp>
        <p:nvGrpSpPr>
          <p:cNvPr id="11" name="Group 485"/>
          <p:cNvGrpSpPr>
            <a:grpSpLocks/>
          </p:cNvGrpSpPr>
          <p:nvPr/>
        </p:nvGrpSpPr>
        <p:grpSpPr bwMode="auto">
          <a:xfrm>
            <a:off x="3306242" y="2281635"/>
            <a:ext cx="2606675" cy="658813"/>
            <a:chOff x="959" y="3814"/>
            <a:chExt cx="1642" cy="415"/>
          </a:xfrm>
        </p:grpSpPr>
        <p:grpSp>
          <p:nvGrpSpPr>
            <p:cNvPr id="12" name="Group 486"/>
            <p:cNvGrpSpPr>
              <a:grpSpLocks/>
            </p:cNvGrpSpPr>
            <p:nvPr/>
          </p:nvGrpSpPr>
          <p:grpSpPr bwMode="auto">
            <a:xfrm>
              <a:off x="2223" y="3814"/>
              <a:ext cx="378" cy="181"/>
              <a:chOff x="4396" y="1245"/>
              <a:chExt cx="672" cy="248"/>
            </a:xfrm>
          </p:grpSpPr>
          <p:sp>
            <p:nvSpPr>
              <p:cNvPr id="31" name="Oval 407"/>
              <p:cNvSpPr>
                <a:spLocks noChangeArrowheads="1"/>
              </p:cNvSpPr>
              <p:nvPr/>
            </p:nvSpPr>
            <p:spPr bwMode="auto">
              <a:xfrm>
                <a:off x="4400" y="1355"/>
                <a:ext cx="665"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sp>
            <p:nvSpPr>
              <p:cNvPr id="32" name="Rectangle 410"/>
              <p:cNvSpPr>
                <a:spLocks noChangeArrowheads="1"/>
              </p:cNvSpPr>
              <p:nvPr/>
            </p:nvSpPr>
            <p:spPr bwMode="auto">
              <a:xfrm>
                <a:off x="4400" y="1340"/>
                <a:ext cx="668" cy="85"/>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defRPr/>
                </a:pPr>
                <a:endParaRPr lang="zh-CN" altLang="zh-CN" sz="2400">
                  <a:latin typeface="+mn-lt"/>
                  <a:cs typeface="Arial" pitchFamily="34" charset="0"/>
                </a:endParaRPr>
              </a:p>
            </p:txBody>
          </p:sp>
          <p:sp>
            <p:nvSpPr>
              <p:cNvPr id="3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grpSp>
            <p:nvGrpSpPr>
              <p:cNvPr id="34" name="Group 490"/>
              <p:cNvGrpSpPr>
                <a:grpSpLocks/>
              </p:cNvGrpSpPr>
              <p:nvPr/>
            </p:nvGrpSpPr>
            <p:grpSpPr bwMode="auto">
              <a:xfrm>
                <a:off x="4530" y="1287"/>
                <a:ext cx="377" cy="75"/>
                <a:chOff x="2468" y="1332"/>
                <a:chExt cx="310" cy="60"/>
              </a:xfrm>
            </p:grpSpPr>
            <p:sp>
              <p:nvSpPr>
                <p:cNvPr id="37" name="Freeform 491"/>
                <p:cNvSpPr>
                  <a:spLocks/>
                </p:cNvSpPr>
                <p:nvPr/>
              </p:nvSpPr>
              <p:spPr bwMode="auto">
                <a:xfrm>
                  <a:off x="2466" y="1332"/>
                  <a:ext cx="310" cy="58"/>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zh-CN" altLang="en-US">
                    <a:latin typeface="+mn-lt"/>
                  </a:endParaRPr>
                </a:p>
              </p:txBody>
            </p:sp>
            <p:sp>
              <p:nvSpPr>
                <p:cNvPr id="38" name="Freeform 492"/>
                <p:cNvSpPr>
                  <a:spLocks/>
                </p:cNvSpPr>
                <p:nvPr/>
              </p:nvSpPr>
              <p:spPr bwMode="auto">
                <a:xfrm>
                  <a:off x="2482" y="1332"/>
                  <a:ext cx="281" cy="58"/>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p:spPr>
              <p:txBody>
                <a:bodyPr/>
                <a:lstStyle/>
                <a:p>
                  <a:pPr>
                    <a:defRPr/>
                  </a:pPr>
                  <a:endParaRPr lang="zh-CN" altLang="en-US">
                    <a:latin typeface="+mn-lt"/>
                  </a:endParaRPr>
                </a:p>
              </p:txBody>
            </p:sp>
          </p:grpSp>
          <p:sp>
            <p:nvSpPr>
              <p:cNvPr id="35" name="Line 493"/>
              <p:cNvSpPr>
                <a:spLocks noChangeShapeType="1"/>
              </p:cNvSpPr>
              <p:nvPr/>
            </p:nvSpPr>
            <p:spPr bwMode="auto">
              <a:xfrm>
                <a:off x="4400" y="1320"/>
                <a:ext cx="0" cy="110"/>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36" name="Line 494"/>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pPr>
                  <a:defRPr/>
                </a:pPr>
                <a:endParaRPr lang="zh-CN" altLang="en-US">
                  <a:latin typeface="+mn-lt"/>
                </a:endParaRPr>
              </a:p>
            </p:txBody>
          </p:sp>
        </p:grpSp>
        <p:grpSp>
          <p:nvGrpSpPr>
            <p:cNvPr id="13" name="Group 495"/>
            <p:cNvGrpSpPr>
              <a:grpSpLocks/>
            </p:cNvGrpSpPr>
            <p:nvPr/>
          </p:nvGrpSpPr>
          <p:grpSpPr bwMode="auto">
            <a:xfrm>
              <a:off x="1559" y="4048"/>
              <a:ext cx="378" cy="181"/>
              <a:chOff x="4396" y="1245"/>
              <a:chExt cx="672" cy="248"/>
            </a:xfrm>
          </p:grpSpPr>
          <p:sp>
            <p:nvSpPr>
              <p:cNvPr id="23" name="Oval 407"/>
              <p:cNvSpPr>
                <a:spLocks noChangeArrowheads="1"/>
              </p:cNvSpPr>
              <p:nvPr/>
            </p:nvSpPr>
            <p:spPr bwMode="auto">
              <a:xfrm>
                <a:off x="4400" y="1355"/>
                <a:ext cx="665"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sp>
            <p:nvSpPr>
              <p:cNvPr id="24" name="Rectangle 410"/>
              <p:cNvSpPr>
                <a:spLocks noChangeArrowheads="1"/>
              </p:cNvSpPr>
              <p:nvPr/>
            </p:nvSpPr>
            <p:spPr bwMode="auto">
              <a:xfrm>
                <a:off x="4400" y="1340"/>
                <a:ext cx="668" cy="85"/>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defRPr/>
                </a:pPr>
                <a:endParaRPr lang="zh-CN" altLang="zh-CN" sz="2400">
                  <a:latin typeface="+mn-lt"/>
                  <a:cs typeface="Arial" pitchFamily="34" charset="0"/>
                </a:endParaRPr>
              </a:p>
            </p:txBody>
          </p:sp>
          <p:sp>
            <p:nvSpPr>
              <p:cNvPr id="2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grpSp>
            <p:nvGrpSpPr>
              <p:cNvPr id="26" name="Group 499"/>
              <p:cNvGrpSpPr>
                <a:grpSpLocks/>
              </p:cNvGrpSpPr>
              <p:nvPr/>
            </p:nvGrpSpPr>
            <p:grpSpPr bwMode="auto">
              <a:xfrm>
                <a:off x="4530" y="1287"/>
                <a:ext cx="377" cy="75"/>
                <a:chOff x="2468" y="1332"/>
                <a:chExt cx="310" cy="60"/>
              </a:xfrm>
            </p:grpSpPr>
            <p:sp>
              <p:nvSpPr>
                <p:cNvPr id="29" name="Freeform 500"/>
                <p:cNvSpPr>
                  <a:spLocks/>
                </p:cNvSpPr>
                <p:nvPr/>
              </p:nvSpPr>
              <p:spPr bwMode="auto">
                <a:xfrm>
                  <a:off x="2466" y="1332"/>
                  <a:ext cx="310" cy="58"/>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zh-CN" altLang="en-US">
                    <a:latin typeface="+mn-lt"/>
                  </a:endParaRPr>
                </a:p>
              </p:txBody>
            </p:sp>
            <p:sp>
              <p:nvSpPr>
                <p:cNvPr id="30" name="Freeform 501"/>
                <p:cNvSpPr>
                  <a:spLocks/>
                </p:cNvSpPr>
                <p:nvPr/>
              </p:nvSpPr>
              <p:spPr bwMode="auto">
                <a:xfrm>
                  <a:off x="2482" y="1332"/>
                  <a:ext cx="281" cy="58"/>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p:spPr>
              <p:txBody>
                <a:bodyPr/>
                <a:lstStyle/>
                <a:p>
                  <a:pPr>
                    <a:defRPr/>
                  </a:pPr>
                  <a:endParaRPr lang="zh-CN" altLang="en-US">
                    <a:latin typeface="+mn-lt"/>
                  </a:endParaRPr>
                </a:p>
              </p:txBody>
            </p:sp>
          </p:grpSp>
          <p:sp>
            <p:nvSpPr>
              <p:cNvPr id="27" name="Line 502"/>
              <p:cNvSpPr>
                <a:spLocks noChangeShapeType="1"/>
              </p:cNvSpPr>
              <p:nvPr/>
            </p:nvSpPr>
            <p:spPr bwMode="auto">
              <a:xfrm>
                <a:off x="4400" y="1320"/>
                <a:ext cx="0" cy="110"/>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28" name="Line 503"/>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pPr>
                  <a:defRPr/>
                </a:pPr>
                <a:endParaRPr lang="zh-CN" altLang="en-US">
                  <a:latin typeface="+mn-lt"/>
                </a:endParaRPr>
              </a:p>
            </p:txBody>
          </p:sp>
        </p:grpSp>
        <p:grpSp>
          <p:nvGrpSpPr>
            <p:cNvPr id="14" name="Group 504"/>
            <p:cNvGrpSpPr>
              <a:grpSpLocks/>
            </p:cNvGrpSpPr>
            <p:nvPr/>
          </p:nvGrpSpPr>
          <p:grpSpPr bwMode="auto">
            <a:xfrm>
              <a:off x="959" y="3816"/>
              <a:ext cx="378" cy="181"/>
              <a:chOff x="4396" y="1245"/>
              <a:chExt cx="672" cy="248"/>
            </a:xfrm>
          </p:grpSpPr>
          <p:sp>
            <p:nvSpPr>
              <p:cNvPr id="15" name="Oval 407"/>
              <p:cNvSpPr>
                <a:spLocks noChangeArrowheads="1"/>
              </p:cNvSpPr>
              <p:nvPr/>
            </p:nvSpPr>
            <p:spPr bwMode="auto">
              <a:xfrm>
                <a:off x="4400" y="1355"/>
                <a:ext cx="665"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sp>
            <p:nvSpPr>
              <p:cNvPr id="16" name="Rectangle 410"/>
              <p:cNvSpPr>
                <a:spLocks noChangeArrowheads="1"/>
              </p:cNvSpPr>
              <p:nvPr/>
            </p:nvSpPr>
            <p:spPr bwMode="auto">
              <a:xfrm>
                <a:off x="4400" y="1340"/>
                <a:ext cx="668" cy="85"/>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defRPr/>
                </a:pPr>
                <a:endParaRPr lang="zh-CN" altLang="zh-CN" sz="2400">
                  <a:latin typeface="+mn-lt"/>
                  <a:cs typeface="Arial" pitchFamily="34" charset="0"/>
                </a:endParaRPr>
              </a:p>
            </p:txBody>
          </p:sp>
          <p:sp>
            <p:nvSpPr>
              <p:cNvPr id="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grpSp>
            <p:nvGrpSpPr>
              <p:cNvPr id="18" name="Group 508"/>
              <p:cNvGrpSpPr>
                <a:grpSpLocks/>
              </p:cNvGrpSpPr>
              <p:nvPr/>
            </p:nvGrpSpPr>
            <p:grpSpPr bwMode="auto">
              <a:xfrm>
                <a:off x="4530" y="1287"/>
                <a:ext cx="377" cy="75"/>
                <a:chOff x="2468" y="1332"/>
                <a:chExt cx="310" cy="60"/>
              </a:xfrm>
            </p:grpSpPr>
            <p:sp>
              <p:nvSpPr>
                <p:cNvPr id="21" name="Freeform 509"/>
                <p:cNvSpPr>
                  <a:spLocks/>
                </p:cNvSpPr>
                <p:nvPr/>
              </p:nvSpPr>
              <p:spPr bwMode="auto">
                <a:xfrm>
                  <a:off x="2466" y="1332"/>
                  <a:ext cx="310" cy="58"/>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zh-CN" altLang="en-US">
                    <a:latin typeface="+mn-lt"/>
                  </a:endParaRPr>
                </a:p>
              </p:txBody>
            </p:sp>
            <p:sp>
              <p:nvSpPr>
                <p:cNvPr id="22" name="Freeform 510"/>
                <p:cNvSpPr>
                  <a:spLocks/>
                </p:cNvSpPr>
                <p:nvPr/>
              </p:nvSpPr>
              <p:spPr bwMode="auto">
                <a:xfrm>
                  <a:off x="2482" y="1332"/>
                  <a:ext cx="281" cy="58"/>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p:spPr>
              <p:txBody>
                <a:bodyPr/>
                <a:lstStyle/>
                <a:p>
                  <a:pPr>
                    <a:defRPr/>
                  </a:pPr>
                  <a:endParaRPr lang="zh-CN" altLang="en-US">
                    <a:latin typeface="+mn-lt"/>
                  </a:endParaRPr>
                </a:p>
              </p:txBody>
            </p:sp>
          </p:grpSp>
          <p:sp>
            <p:nvSpPr>
              <p:cNvPr id="19" name="Line 511"/>
              <p:cNvSpPr>
                <a:spLocks noChangeShapeType="1"/>
              </p:cNvSpPr>
              <p:nvPr/>
            </p:nvSpPr>
            <p:spPr bwMode="auto">
              <a:xfrm>
                <a:off x="4400" y="1320"/>
                <a:ext cx="0" cy="110"/>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20" name="Line 512"/>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pPr>
                  <a:defRPr/>
                </a:pPr>
                <a:endParaRPr lang="zh-CN" altLang="en-US">
                  <a:latin typeface="+mn-lt"/>
                </a:endParaRPr>
              </a:p>
            </p:txBody>
          </p:sp>
        </p:grpSp>
      </p:grpSp>
      <p:sp>
        <p:nvSpPr>
          <p:cNvPr id="39" name="Line 541"/>
          <p:cNvSpPr>
            <a:spLocks noChangeShapeType="1"/>
          </p:cNvSpPr>
          <p:nvPr/>
        </p:nvSpPr>
        <p:spPr bwMode="auto">
          <a:xfrm rot="5400000" flipV="1">
            <a:off x="2545830" y="1613297"/>
            <a:ext cx="6350" cy="1577975"/>
          </a:xfrm>
          <a:prstGeom prst="line">
            <a:avLst/>
          </a:prstGeom>
          <a:noFill/>
          <a:ln w="12700">
            <a:solidFill>
              <a:schemeClr val="tx1"/>
            </a:solidFill>
            <a:round/>
            <a:headEnd/>
            <a:tailEnd/>
          </a:ln>
        </p:spPr>
        <p:txBody>
          <a:bodyPr wrap="none" anchor="ctr"/>
          <a:lstStyle/>
          <a:p>
            <a:pPr>
              <a:defRPr/>
            </a:pPr>
            <a:endParaRPr lang="zh-CN" altLang="en-US">
              <a:latin typeface="+mn-lt"/>
            </a:endParaRPr>
          </a:p>
        </p:txBody>
      </p:sp>
      <p:sp>
        <p:nvSpPr>
          <p:cNvPr id="40" name="Freeform 542"/>
          <p:cNvSpPr>
            <a:spLocks/>
          </p:cNvSpPr>
          <p:nvPr/>
        </p:nvSpPr>
        <p:spPr bwMode="auto">
          <a:xfrm>
            <a:off x="3906317" y="2164160"/>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1" name="Freeform 543"/>
          <p:cNvSpPr>
            <a:spLocks/>
          </p:cNvSpPr>
          <p:nvPr/>
        </p:nvSpPr>
        <p:spPr bwMode="auto">
          <a:xfrm>
            <a:off x="4871517" y="2157810"/>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2" name="Freeform 544"/>
          <p:cNvSpPr>
            <a:spLocks/>
          </p:cNvSpPr>
          <p:nvPr/>
        </p:nvSpPr>
        <p:spPr bwMode="auto">
          <a:xfrm>
            <a:off x="3806305" y="2549923"/>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3" name="Freeform 545"/>
          <p:cNvSpPr>
            <a:spLocks/>
          </p:cNvSpPr>
          <p:nvPr/>
        </p:nvSpPr>
        <p:spPr bwMode="auto">
          <a:xfrm>
            <a:off x="4849292" y="2538810"/>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4" name="Freeform 546"/>
          <p:cNvSpPr>
            <a:spLocks/>
          </p:cNvSpPr>
          <p:nvPr/>
        </p:nvSpPr>
        <p:spPr bwMode="auto">
          <a:xfrm>
            <a:off x="5420792" y="2580085"/>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5" name="Freeform 547"/>
          <p:cNvSpPr>
            <a:spLocks/>
          </p:cNvSpPr>
          <p:nvPr/>
        </p:nvSpPr>
        <p:spPr bwMode="auto">
          <a:xfrm>
            <a:off x="4185717" y="3113485"/>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6" name="Freeform 548"/>
          <p:cNvSpPr>
            <a:spLocks/>
          </p:cNvSpPr>
          <p:nvPr/>
        </p:nvSpPr>
        <p:spPr bwMode="auto">
          <a:xfrm>
            <a:off x="3649142" y="2573735"/>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p:spPr>
        <p:txBody>
          <a:bodyPr wrap="none" anchor="ctr"/>
          <a:lstStyle/>
          <a:p>
            <a:pPr>
              <a:defRPr/>
            </a:pPr>
            <a:endParaRPr lang="zh-CN" altLang="en-US">
              <a:latin typeface="+mn-lt"/>
            </a:endParaRPr>
          </a:p>
        </p:txBody>
      </p:sp>
      <p:sp>
        <p:nvSpPr>
          <p:cNvPr id="47" name="Line 549"/>
          <p:cNvSpPr>
            <a:spLocks noChangeShapeType="1"/>
          </p:cNvSpPr>
          <p:nvPr/>
        </p:nvSpPr>
        <p:spPr bwMode="auto">
          <a:xfrm rot="16200000" flipH="1" flipV="1">
            <a:off x="6565380" y="1813322"/>
            <a:ext cx="0" cy="1362075"/>
          </a:xfrm>
          <a:prstGeom prst="line">
            <a:avLst/>
          </a:prstGeom>
          <a:noFill/>
          <a:ln w="12700">
            <a:solidFill>
              <a:schemeClr val="tx1"/>
            </a:solidFill>
            <a:round/>
            <a:headEnd/>
            <a:tailEnd/>
          </a:ln>
        </p:spPr>
        <p:txBody>
          <a:bodyPr wrap="none" anchor="ctr"/>
          <a:lstStyle/>
          <a:p>
            <a:pPr>
              <a:defRPr/>
            </a:pPr>
            <a:endParaRPr lang="zh-CN" altLang="en-US">
              <a:latin typeface="+mn-lt"/>
            </a:endParaRPr>
          </a:p>
        </p:txBody>
      </p:sp>
      <p:grpSp>
        <p:nvGrpSpPr>
          <p:cNvPr id="48" name="Group 553"/>
          <p:cNvGrpSpPr>
            <a:grpSpLocks/>
          </p:cNvGrpSpPr>
          <p:nvPr/>
        </p:nvGrpSpPr>
        <p:grpSpPr bwMode="auto">
          <a:xfrm>
            <a:off x="4300017" y="1986360"/>
            <a:ext cx="600075" cy="287338"/>
            <a:chOff x="4396" y="1245"/>
            <a:chExt cx="672" cy="248"/>
          </a:xfrm>
        </p:grpSpPr>
        <p:sp>
          <p:nvSpPr>
            <p:cNvPr id="49" name="Oval 407"/>
            <p:cNvSpPr>
              <a:spLocks noChangeArrowheads="1"/>
            </p:cNvSpPr>
            <p:nvPr/>
          </p:nvSpPr>
          <p:spPr bwMode="auto">
            <a:xfrm>
              <a:off x="4400" y="1355"/>
              <a:ext cx="665"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sp>
          <p:nvSpPr>
            <p:cNvPr id="50" name="Rectangle 410"/>
            <p:cNvSpPr>
              <a:spLocks noChangeArrowheads="1"/>
            </p:cNvSpPr>
            <p:nvPr/>
          </p:nvSpPr>
          <p:spPr bwMode="auto">
            <a:xfrm>
              <a:off x="4400" y="1340"/>
              <a:ext cx="668" cy="85"/>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defRPr/>
              </a:pPr>
              <a:endParaRPr lang="zh-CN" altLang="zh-CN" sz="2400">
                <a:latin typeface="+mn-lt"/>
                <a:cs typeface="Arial" pitchFamily="34" charset="0"/>
              </a:endParaRPr>
            </a:p>
          </p:txBody>
        </p:sp>
        <p:sp>
          <p:nvSpPr>
            <p:cNvPr id="5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grpSp>
          <p:nvGrpSpPr>
            <p:cNvPr id="52" name="Group 557"/>
            <p:cNvGrpSpPr>
              <a:grpSpLocks/>
            </p:cNvGrpSpPr>
            <p:nvPr/>
          </p:nvGrpSpPr>
          <p:grpSpPr bwMode="auto">
            <a:xfrm>
              <a:off x="4530" y="1287"/>
              <a:ext cx="377" cy="75"/>
              <a:chOff x="2468" y="1332"/>
              <a:chExt cx="310" cy="60"/>
            </a:xfrm>
          </p:grpSpPr>
          <p:sp>
            <p:nvSpPr>
              <p:cNvPr id="55" name="Freeform 558"/>
              <p:cNvSpPr>
                <a:spLocks/>
              </p:cNvSpPr>
              <p:nvPr/>
            </p:nvSpPr>
            <p:spPr bwMode="auto">
              <a:xfrm>
                <a:off x="2466" y="1332"/>
                <a:ext cx="310" cy="58"/>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zh-CN" altLang="en-US">
                  <a:latin typeface="+mn-lt"/>
                </a:endParaRPr>
              </a:p>
            </p:txBody>
          </p:sp>
          <p:sp>
            <p:nvSpPr>
              <p:cNvPr id="56" name="Freeform 559"/>
              <p:cNvSpPr>
                <a:spLocks/>
              </p:cNvSpPr>
              <p:nvPr/>
            </p:nvSpPr>
            <p:spPr bwMode="auto">
              <a:xfrm>
                <a:off x="2482" y="1332"/>
                <a:ext cx="281" cy="58"/>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p:spPr>
            <p:txBody>
              <a:bodyPr/>
              <a:lstStyle/>
              <a:p>
                <a:pPr>
                  <a:defRPr/>
                </a:pPr>
                <a:endParaRPr lang="zh-CN" altLang="en-US">
                  <a:latin typeface="+mn-lt"/>
                </a:endParaRPr>
              </a:p>
            </p:txBody>
          </p:sp>
        </p:grpSp>
        <p:sp>
          <p:nvSpPr>
            <p:cNvPr id="53" name="Line 560"/>
            <p:cNvSpPr>
              <a:spLocks noChangeShapeType="1"/>
            </p:cNvSpPr>
            <p:nvPr/>
          </p:nvSpPr>
          <p:spPr bwMode="auto">
            <a:xfrm>
              <a:off x="4400" y="1320"/>
              <a:ext cx="0" cy="110"/>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54" name="Line 561"/>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pPr>
                <a:defRPr/>
              </a:pPr>
              <a:endParaRPr lang="zh-CN" altLang="en-US">
                <a:latin typeface="+mn-lt"/>
              </a:endParaRPr>
            </a:p>
          </p:txBody>
        </p:sp>
      </p:grpSp>
      <p:grpSp>
        <p:nvGrpSpPr>
          <p:cNvPr id="57" name="Group 562"/>
          <p:cNvGrpSpPr>
            <a:grpSpLocks/>
          </p:cNvGrpSpPr>
          <p:nvPr/>
        </p:nvGrpSpPr>
        <p:grpSpPr bwMode="auto">
          <a:xfrm>
            <a:off x="4854055" y="2986485"/>
            <a:ext cx="600075" cy="287338"/>
            <a:chOff x="4396" y="1245"/>
            <a:chExt cx="672" cy="248"/>
          </a:xfrm>
        </p:grpSpPr>
        <p:sp>
          <p:nvSpPr>
            <p:cNvPr id="58" name="Oval 407"/>
            <p:cNvSpPr>
              <a:spLocks noChangeArrowheads="1"/>
            </p:cNvSpPr>
            <p:nvPr/>
          </p:nvSpPr>
          <p:spPr bwMode="auto">
            <a:xfrm>
              <a:off x="4400" y="1355"/>
              <a:ext cx="665"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sp>
          <p:nvSpPr>
            <p:cNvPr id="59" name="Rectangle 410"/>
            <p:cNvSpPr>
              <a:spLocks noChangeArrowheads="1"/>
            </p:cNvSpPr>
            <p:nvPr/>
          </p:nvSpPr>
          <p:spPr bwMode="auto">
            <a:xfrm>
              <a:off x="4400" y="1340"/>
              <a:ext cx="668" cy="85"/>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defRPr/>
              </a:pPr>
              <a:endParaRPr lang="zh-CN" altLang="zh-CN" sz="2400">
                <a:latin typeface="+mn-lt"/>
                <a:cs typeface="Arial" pitchFamily="34" charset="0"/>
              </a:endParaRPr>
            </a:p>
          </p:txBody>
        </p:sp>
        <p:sp>
          <p:nvSpPr>
            <p:cNvPr id="6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grpSp>
          <p:nvGrpSpPr>
            <p:cNvPr id="61" name="Group 566"/>
            <p:cNvGrpSpPr>
              <a:grpSpLocks/>
            </p:cNvGrpSpPr>
            <p:nvPr/>
          </p:nvGrpSpPr>
          <p:grpSpPr bwMode="auto">
            <a:xfrm>
              <a:off x="4530" y="1287"/>
              <a:ext cx="377" cy="75"/>
              <a:chOff x="2468" y="1332"/>
              <a:chExt cx="310" cy="60"/>
            </a:xfrm>
          </p:grpSpPr>
          <p:sp>
            <p:nvSpPr>
              <p:cNvPr id="64" name="Freeform 567"/>
              <p:cNvSpPr>
                <a:spLocks/>
              </p:cNvSpPr>
              <p:nvPr/>
            </p:nvSpPr>
            <p:spPr bwMode="auto">
              <a:xfrm>
                <a:off x="2466" y="1332"/>
                <a:ext cx="310" cy="58"/>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zh-CN" altLang="en-US">
                  <a:latin typeface="+mn-lt"/>
                </a:endParaRPr>
              </a:p>
            </p:txBody>
          </p:sp>
          <p:sp>
            <p:nvSpPr>
              <p:cNvPr id="65" name="Freeform 568"/>
              <p:cNvSpPr>
                <a:spLocks/>
              </p:cNvSpPr>
              <p:nvPr/>
            </p:nvSpPr>
            <p:spPr bwMode="auto">
              <a:xfrm>
                <a:off x="2482" y="1332"/>
                <a:ext cx="281" cy="58"/>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p:spPr>
            <p:txBody>
              <a:bodyPr/>
              <a:lstStyle/>
              <a:p>
                <a:pPr>
                  <a:defRPr/>
                </a:pPr>
                <a:endParaRPr lang="zh-CN" altLang="en-US">
                  <a:latin typeface="+mn-lt"/>
                </a:endParaRPr>
              </a:p>
            </p:txBody>
          </p:sp>
        </p:grpSp>
        <p:sp>
          <p:nvSpPr>
            <p:cNvPr id="62" name="Line 569"/>
            <p:cNvSpPr>
              <a:spLocks noChangeShapeType="1"/>
            </p:cNvSpPr>
            <p:nvPr/>
          </p:nvSpPr>
          <p:spPr bwMode="auto">
            <a:xfrm>
              <a:off x="4400" y="1320"/>
              <a:ext cx="0" cy="110"/>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63" name="Line 570"/>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pPr>
                <a:defRPr/>
              </a:pPr>
              <a:endParaRPr lang="zh-CN" altLang="en-US">
                <a:latin typeface="+mn-lt"/>
              </a:endParaRPr>
            </a:p>
          </p:txBody>
        </p:sp>
      </p:grpSp>
      <p:grpSp>
        <p:nvGrpSpPr>
          <p:cNvPr id="66" name="Group 571"/>
          <p:cNvGrpSpPr>
            <a:grpSpLocks/>
          </p:cNvGrpSpPr>
          <p:nvPr/>
        </p:nvGrpSpPr>
        <p:grpSpPr bwMode="auto">
          <a:xfrm>
            <a:off x="3634855" y="2938860"/>
            <a:ext cx="600075" cy="287338"/>
            <a:chOff x="4396" y="1245"/>
            <a:chExt cx="672" cy="248"/>
          </a:xfrm>
        </p:grpSpPr>
        <p:sp>
          <p:nvSpPr>
            <p:cNvPr id="67" name="Oval 407"/>
            <p:cNvSpPr>
              <a:spLocks noChangeArrowheads="1"/>
            </p:cNvSpPr>
            <p:nvPr/>
          </p:nvSpPr>
          <p:spPr bwMode="auto">
            <a:xfrm>
              <a:off x="4400" y="1355"/>
              <a:ext cx="665"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sp>
          <p:nvSpPr>
            <p:cNvPr id="68" name="Rectangle 410"/>
            <p:cNvSpPr>
              <a:spLocks noChangeArrowheads="1"/>
            </p:cNvSpPr>
            <p:nvPr/>
          </p:nvSpPr>
          <p:spPr bwMode="auto">
            <a:xfrm>
              <a:off x="4400" y="1340"/>
              <a:ext cx="668" cy="85"/>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defRPr/>
              </a:pPr>
              <a:endParaRPr lang="zh-CN" altLang="zh-CN" sz="2400">
                <a:latin typeface="+mn-lt"/>
                <a:cs typeface="Arial" pitchFamily="34" charset="0"/>
              </a:endParaRPr>
            </a:p>
          </p:txBody>
        </p:sp>
        <p:sp>
          <p:nvSpPr>
            <p:cNvPr id="6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pPr>
                <a:defRPr/>
              </a:pPr>
              <a:endParaRPr lang="zh-CN" altLang="zh-CN" sz="2400">
                <a:latin typeface="+mn-lt"/>
                <a:cs typeface="Arial" pitchFamily="34" charset="0"/>
              </a:endParaRPr>
            </a:p>
          </p:txBody>
        </p:sp>
        <p:grpSp>
          <p:nvGrpSpPr>
            <p:cNvPr id="70" name="Group 575"/>
            <p:cNvGrpSpPr>
              <a:grpSpLocks/>
            </p:cNvGrpSpPr>
            <p:nvPr/>
          </p:nvGrpSpPr>
          <p:grpSpPr bwMode="auto">
            <a:xfrm>
              <a:off x="4530" y="1287"/>
              <a:ext cx="377" cy="75"/>
              <a:chOff x="2468" y="1332"/>
              <a:chExt cx="310" cy="60"/>
            </a:xfrm>
          </p:grpSpPr>
          <p:sp>
            <p:nvSpPr>
              <p:cNvPr id="73" name="Freeform 576"/>
              <p:cNvSpPr>
                <a:spLocks/>
              </p:cNvSpPr>
              <p:nvPr/>
            </p:nvSpPr>
            <p:spPr bwMode="auto">
              <a:xfrm>
                <a:off x="2466" y="1332"/>
                <a:ext cx="310" cy="58"/>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zh-CN" altLang="en-US">
                  <a:latin typeface="+mn-lt"/>
                </a:endParaRPr>
              </a:p>
            </p:txBody>
          </p:sp>
          <p:sp>
            <p:nvSpPr>
              <p:cNvPr id="74" name="Freeform 577"/>
              <p:cNvSpPr>
                <a:spLocks/>
              </p:cNvSpPr>
              <p:nvPr/>
            </p:nvSpPr>
            <p:spPr bwMode="auto">
              <a:xfrm>
                <a:off x="2482" y="1332"/>
                <a:ext cx="281" cy="58"/>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p:spPr>
            <p:txBody>
              <a:bodyPr/>
              <a:lstStyle/>
              <a:p>
                <a:pPr>
                  <a:defRPr/>
                </a:pPr>
                <a:endParaRPr lang="zh-CN" altLang="en-US">
                  <a:latin typeface="+mn-lt"/>
                </a:endParaRPr>
              </a:p>
            </p:txBody>
          </p:sp>
        </p:grpSp>
        <p:sp>
          <p:nvSpPr>
            <p:cNvPr id="71" name="Line 578"/>
            <p:cNvSpPr>
              <a:spLocks noChangeShapeType="1"/>
            </p:cNvSpPr>
            <p:nvPr/>
          </p:nvSpPr>
          <p:spPr bwMode="auto">
            <a:xfrm>
              <a:off x="4400" y="1320"/>
              <a:ext cx="0" cy="110"/>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72" name="Line 579"/>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pPr>
                <a:defRPr/>
              </a:pPr>
              <a:endParaRPr lang="zh-CN" altLang="en-US">
                <a:latin typeface="+mn-lt"/>
              </a:endParaRPr>
            </a:p>
          </p:txBody>
        </p:sp>
      </p:grpSp>
      <p:grpSp>
        <p:nvGrpSpPr>
          <p:cNvPr id="75" name="Group 342"/>
          <p:cNvGrpSpPr>
            <a:grpSpLocks/>
          </p:cNvGrpSpPr>
          <p:nvPr/>
        </p:nvGrpSpPr>
        <p:grpSpPr bwMode="auto">
          <a:xfrm>
            <a:off x="2206105" y="2035573"/>
            <a:ext cx="4433887" cy="1200150"/>
            <a:chOff x="1489" y="3201"/>
            <a:chExt cx="2793" cy="756"/>
          </a:xfrm>
        </p:grpSpPr>
        <p:grpSp>
          <p:nvGrpSpPr>
            <p:cNvPr id="76" name="Group 177"/>
            <p:cNvGrpSpPr>
              <a:grpSpLocks/>
            </p:cNvGrpSpPr>
            <p:nvPr/>
          </p:nvGrpSpPr>
          <p:grpSpPr bwMode="auto">
            <a:xfrm>
              <a:off x="1489" y="3267"/>
              <a:ext cx="228" cy="165"/>
              <a:chOff x="1548" y="3723"/>
              <a:chExt cx="228" cy="165"/>
            </a:xfrm>
          </p:grpSpPr>
          <p:sp>
            <p:nvSpPr>
              <p:cNvPr id="97" name="Rectangle 17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8" name="Rectangle 17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9" name="Line 176"/>
              <p:cNvSpPr>
                <a:spLocks noChangeShapeType="1"/>
              </p:cNvSpPr>
              <p:nvPr/>
            </p:nvSpPr>
            <p:spPr bwMode="auto">
              <a:xfrm>
                <a:off x="1650" y="3816"/>
                <a:ext cx="126" cy="0"/>
              </a:xfrm>
              <a:prstGeom prst="line">
                <a:avLst/>
              </a:prstGeom>
              <a:noFill/>
              <a:ln w="9525">
                <a:solidFill>
                  <a:srgbClr val="000099"/>
                </a:solidFill>
                <a:round/>
                <a:headEnd/>
                <a:tailEnd type="triangle" w="med" len="med"/>
              </a:ln>
            </p:spPr>
            <p:txBody>
              <a:bodyPr wrap="none" anchor="ctr"/>
              <a:lstStyle/>
              <a:p>
                <a:pPr>
                  <a:defRPr/>
                </a:pPr>
                <a:endParaRPr lang="zh-CN" altLang="en-US">
                  <a:latin typeface="+mn-lt"/>
                </a:endParaRPr>
              </a:p>
            </p:txBody>
          </p:sp>
        </p:grpSp>
        <p:grpSp>
          <p:nvGrpSpPr>
            <p:cNvPr id="77" name="Group 178"/>
            <p:cNvGrpSpPr>
              <a:grpSpLocks/>
            </p:cNvGrpSpPr>
            <p:nvPr/>
          </p:nvGrpSpPr>
          <p:grpSpPr bwMode="auto">
            <a:xfrm>
              <a:off x="1987" y="3270"/>
              <a:ext cx="228" cy="165"/>
              <a:chOff x="1548" y="3723"/>
              <a:chExt cx="228" cy="165"/>
            </a:xfrm>
          </p:grpSpPr>
          <p:sp>
            <p:nvSpPr>
              <p:cNvPr id="94" name="Rectangle 179"/>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5" name="Rectangle 180"/>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6" name="Line 181"/>
              <p:cNvSpPr>
                <a:spLocks noChangeShapeType="1"/>
              </p:cNvSpPr>
              <p:nvPr/>
            </p:nvSpPr>
            <p:spPr bwMode="auto">
              <a:xfrm>
                <a:off x="1650" y="3816"/>
                <a:ext cx="126" cy="0"/>
              </a:xfrm>
              <a:prstGeom prst="line">
                <a:avLst/>
              </a:prstGeom>
              <a:noFill/>
              <a:ln w="9525">
                <a:solidFill>
                  <a:srgbClr val="000099"/>
                </a:solidFill>
                <a:round/>
                <a:headEnd/>
                <a:tailEnd type="triangle" w="med" len="med"/>
              </a:ln>
            </p:spPr>
            <p:txBody>
              <a:bodyPr wrap="none" anchor="ctr"/>
              <a:lstStyle/>
              <a:p>
                <a:pPr>
                  <a:defRPr/>
                </a:pPr>
                <a:endParaRPr lang="zh-CN" altLang="en-US">
                  <a:latin typeface="+mn-lt"/>
                </a:endParaRPr>
              </a:p>
            </p:txBody>
          </p:sp>
        </p:grpSp>
        <p:grpSp>
          <p:nvGrpSpPr>
            <p:cNvPr id="78" name="Group 182"/>
            <p:cNvGrpSpPr>
              <a:grpSpLocks/>
            </p:cNvGrpSpPr>
            <p:nvPr/>
          </p:nvGrpSpPr>
          <p:grpSpPr bwMode="auto">
            <a:xfrm>
              <a:off x="3166" y="3201"/>
              <a:ext cx="228" cy="165"/>
              <a:chOff x="1548" y="3723"/>
              <a:chExt cx="228" cy="165"/>
            </a:xfrm>
          </p:grpSpPr>
          <p:sp>
            <p:nvSpPr>
              <p:cNvPr id="91" name="Rectangle 183"/>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2" name="Rectangle 18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3" name="Line 185"/>
              <p:cNvSpPr>
                <a:spLocks noChangeShapeType="1"/>
              </p:cNvSpPr>
              <p:nvPr/>
            </p:nvSpPr>
            <p:spPr bwMode="auto">
              <a:xfrm>
                <a:off x="1650" y="3816"/>
                <a:ext cx="126" cy="0"/>
              </a:xfrm>
              <a:prstGeom prst="line">
                <a:avLst/>
              </a:prstGeom>
              <a:noFill/>
              <a:ln w="9525">
                <a:solidFill>
                  <a:srgbClr val="000099"/>
                </a:solidFill>
                <a:round/>
                <a:headEnd/>
                <a:tailEnd type="triangle" w="med" len="med"/>
              </a:ln>
            </p:spPr>
            <p:txBody>
              <a:bodyPr wrap="none" anchor="ctr"/>
              <a:lstStyle/>
              <a:p>
                <a:pPr>
                  <a:defRPr/>
                </a:pPr>
                <a:endParaRPr lang="zh-CN" altLang="en-US">
                  <a:latin typeface="+mn-lt"/>
                </a:endParaRPr>
              </a:p>
            </p:txBody>
          </p:sp>
        </p:grpSp>
        <p:grpSp>
          <p:nvGrpSpPr>
            <p:cNvPr id="79" name="Group 186"/>
            <p:cNvGrpSpPr>
              <a:grpSpLocks/>
            </p:cNvGrpSpPr>
            <p:nvPr/>
          </p:nvGrpSpPr>
          <p:grpSpPr bwMode="auto">
            <a:xfrm>
              <a:off x="2836" y="3792"/>
              <a:ext cx="228" cy="165"/>
              <a:chOff x="1548" y="3723"/>
              <a:chExt cx="228" cy="165"/>
            </a:xfrm>
          </p:grpSpPr>
          <p:sp>
            <p:nvSpPr>
              <p:cNvPr id="88" name="Rectangle 187"/>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89" name="Rectangle 188"/>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90" name="Line 189"/>
              <p:cNvSpPr>
                <a:spLocks noChangeShapeType="1"/>
              </p:cNvSpPr>
              <p:nvPr/>
            </p:nvSpPr>
            <p:spPr bwMode="auto">
              <a:xfrm>
                <a:off x="1650" y="3816"/>
                <a:ext cx="126" cy="0"/>
              </a:xfrm>
              <a:prstGeom prst="line">
                <a:avLst/>
              </a:prstGeom>
              <a:noFill/>
              <a:ln w="9525">
                <a:solidFill>
                  <a:srgbClr val="000099"/>
                </a:solidFill>
                <a:round/>
                <a:headEnd/>
                <a:tailEnd type="triangle" w="med" len="med"/>
              </a:ln>
            </p:spPr>
            <p:txBody>
              <a:bodyPr wrap="none" anchor="ctr"/>
              <a:lstStyle/>
              <a:p>
                <a:pPr>
                  <a:defRPr/>
                </a:pPr>
                <a:endParaRPr lang="zh-CN" altLang="en-US">
                  <a:latin typeface="+mn-lt"/>
                </a:endParaRPr>
              </a:p>
            </p:txBody>
          </p:sp>
        </p:grpSp>
        <p:grpSp>
          <p:nvGrpSpPr>
            <p:cNvPr id="80" name="Group 190"/>
            <p:cNvGrpSpPr>
              <a:grpSpLocks/>
            </p:cNvGrpSpPr>
            <p:nvPr/>
          </p:nvGrpSpPr>
          <p:grpSpPr bwMode="auto">
            <a:xfrm>
              <a:off x="2572" y="3492"/>
              <a:ext cx="228" cy="165"/>
              <a:chOff x="1548" y="3723"/>
              <a:chExt cx="228" cy="165"/>
            </a:xfrm>
          </p:grpSpPr>
          <p:sp>
            <p:nvSpPr>
              <p:cNvPr id="85" name="Rectangle 191"/>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86" name="Rectangle 192"/>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87" name="Line 193"/>
              <p:cNvSpPr>
                <a:spLocks noChangeShapeType="1"/>
              </p:cNvSpPr>
              <p:nvPr/>
            </p:nvSpPr>
            <p:spPr bwMode="auto">
              <a:xfrm>
                <a:off x="1650" y="3816"/>
                <a:ext cx="126" cy="0"/>
              </a:xfrm>
              <a:prstGeom prst="line">
                <a:avLst/>
              </a:prstGeom>
              <a:noFill/>
              <a:ln w="9525">
                <a:solidFill>
                  <a:srgbClr val="000099"/>
                </a:solidFill>
                <a:round/>
                <a:headEnd/>
                <a:tailEnd type="triangle" w="med" len="med"/>
              </a:ln>
            </p:spPr>
            <p:txBody>
              <a:bodyPr wrap="none" anchor="ctr"/>
              <a:lstStyle/>
              <a:p>
                <a:pPr>
                  <a:defRPr/>
                </a:pPr>
                <a:endParaRPr lang="zh-CN" altLang="en-US">
                  <a:latin typeface="+mn-lt"/>
                </a:endParaRPr>
              </a:p>
            </p:txBody>
          </p:sp>
        </p:grpSp>
        <p:grpSp>
          <p:nvGrpSpPr>
            <p:cNvPr id="81" name="Group 194"/>
            <p:cNvGrpSpPr>
              <a:grpSpLocks/>
            </p:cNvGrpSpPr>
            <p:nvPr/>
          </p:nvGrpSpPr>
          <p:grpSpPr bwMode="auto">
            <a:xfrm>
              <a:off x="4054" y="3318"/>
              <a:ext cx="228" cy="165"/>
              <a:chOff x="1548" y="3723"/>
              <a:chExt cx="228" cy="165"/>
            </a:xfrm>
          </p:grpSpPr>
          <p:sp>
            <p:nvSpPr>
              <p:cNvPr id="82" name="Rectangle 19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83" name="Rectangle 196"/>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p>
                <a:pPr>
                  <a:defRPr/>
                </a:pPr>
                <a:endParaRPr lang="zh-CN" altLang="zh-CN">
                  <a:latin typeface="+mn-lt"/>
                </a:endParaRPr>
              </a:p>
            </p:txBody>
          </p:sp>
          <p:sp>
            <p:nvSpPr>
              <p:cNvPr id="84" name="Line 197"/>
              <p:cNvSpPr>
                <a:spLocks noChangeShapeType="1"/>
              </p:cNvSpPr>
              <p:nvPr/>
            </p:nvSpPr>
            <p:spPr bwMode="auto">
              <a:xfrm>
                <a:off x="1650" y="3816"/>
                <a:ext cx="126" cy="0"/>
              </a:xfrm>
              <a:prstGeom prst="line">
                <a:avLst/>
              </a:prstGeom>
              <a:noFill/>
              <a:ln w="9525">
                <a:solidFill>
                  <a:srgbClr val="000099"/>
                </a:solidFill>
                <a:round/>
                <a:headEnd/>
                <a:tailEnd type="triangle" w="med" len="med"/>
              </a:ln>
            </p:spPr>
            <p:txBody>
              <a:bodyPr wrap="none" anchor="ctr"/>
              <a:lstStyle/>
              <a:p>
                <a:pPr>
                  <a:defRPr/>
                </a:pPr>
                <a:endParaRPr lang="zh-CN" altLang="en-US">
                  <a:latin typeface="+mn-lt"/>
                </a:endParaRPr>
              </a:p>
            </p:txBody>
          </p:sp>
        </p:grpSp>
      </p:grpSp>
      <p:sp>
        <p:nvSpPr>
          <p:cNvPr id="100" name="Text Box 122"/>
          <p:cNvSpPr txBox="1">
            <a:spLocks noChangeArrowheads="1"/>
          </p:cNvSpPr>
          <p:nvPr/>
        </p:nvSpPr>
        <p:spPr bwMode="auto">
          <a:xfrm>
            <a:off x="6016297" y="1772816"/>
            <a:ext cx="1595309" cy="369332"/>
          </a:xfrm>
          <a:prstGeom prst="rect">
            <a:avLst/>
          </a:prstGeom>
          <a:noFill/>
          <a:ln w="9525">
            <a:noFill/>
            <a:miter lim="800000"/>
            <a:headEnd/>
            <a:tailEnd/>
          </a:ln>
        </p:spPr>
        <p:txBody>
          <a:bodyPr wrap="none">
            <a:spAutoFit/>
          </a:bodyPr>
          <a:lstStyle>
            <a:defPPr>
              <a:defRPr lang="zh-CN"/>
            </a:defPPr>
            <a:lvl1pPr algn="ctr">
              <a:defRPr>
                <a:solidFill>
                  <a:srgbClr val="CC0000"/>
                </a:solidFill>
                <a:latin typeface="+mn-lt"/>
                <a:ea typeface="微软雅黑" panose="020B0503020204020204" pitchFamily="34" charset="-122"/>
              </a:defRPr>
            </a:lvl1pPr>
          </a:lstStyle>
          <a:p>
            <a:r>
              <a:rPr lang="en-US" altLang="zh-CN" dirty="0"/>
              <a:t>3. </a:t>
            </a:r>
            <a:r>
              <a:rPr lang="zh-CN" altLang="en-US" dirty="0"/>
              <a:t>接收数据报</a:t>
            </a:r>
            <a:endParaRPr lang="en-US" altLang="zh-CN" dirty="0"/>
          </a:p>
        </p:txBody>
      </p:sp>
      <p:grpSp>
        <p:nvGrpSpPr>
          <p:cNvPr id="101" name="Group 481"/>
          <p:cNvGrpSpPr>
            <a:grpSpLocks/>
          </p:cNvGrpSpPr>
          <p:nvPr/>
        </p:nvGrpSpPr>
        <p:grpSpPr bwMode="auto">
          <a:xfrm>
            <a:off x="7308330" y="2119710"/>
            <a:ext cx="720725" cy="750888"/>
            <a:chOff x="-44" y="1473"/>
            <a:chExt cx="981" cy="1105"/>
          </a:xfrm>
        </p:grpSpPr>
        <p:pic>
          <p:nvPicPr>
            <p:cNvPr id="102" name="Picture 48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3" name="Freeform 483"/>
            <p:cNvSpPr>
              <a:spLocks/>
            </p:cNvSpPr>
            <p:nvPr/>
          </p:nvSpPr>
          <p:spPr bwMode="auto">
            <a:xfrm flipH="1">
              <a:off x="373" y="1578"/>
              <a:ext cx="478" cy="507"/>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pPr>
                <a:defRPr/>
              </a:pPr>
              <a:endParaRPr lang="zh-CN" altLang="en-US">
                <a:latin typeface="+mn-lt"/>
              </a:endParaRPr>
            </a:p>
          </p:txBody>
        </p:sp>
      </p:grpSp>
      <p:sp>
        <p:nvSpPr>
          <p:cNvPr id="104" name="Text Box 120"/>
          <p:cNvSpPr txBox="1">
            <a:spLocks noChangeArrowheads="1"/>
          </p:cNvSpPr>
          <p:nvPr/>
        </p:nvSpPr>
        <p:spPr bwMode="auto">
          <a:xfrm>
            <a:off x="3777636" y="1475492"/>
            <a:ext cx="1595309" cy="369332"/>
          </a:xfrm>
          <a:prstGeom prst="rect">
            <a:avLst/>
          </a:prstGeom>
          <a:noFill/>
          <a:ln w="9525">
            <a:noFill/>
            <a:miter lim="800000"/>
            <a:headEnd/>
            <a:tailEnd/>
          </a:ln>
        </p:spPr>
        <p:txBody>
          <a:bodyPr wrap="none">
            <a:spAutoFit/>
          </a:bodyPr>
          <a:lstStyle>
            <a:defPPr>
              <a:defRPr lang="zh-CN"/>
            </a:defPPr>
            <a:lvl1pPr algn="ctr">
              <a:defRPr>
                <a:solidFill>
                  <a:srgbClr val="CC0000"/>
                </a:solidFill>
                <a:latin typeface="+mn-lt"/>
                <a:ea typeface="微软雅黑" panose="020B0503020204020204" pitchFamily="34" charset="-122"/>
              </a:defRPr>
            </a:lvl1pPr>
          </a:lstStyle>
          <a:p>
            <a:r>
              <a:rPr lang="en-US" altLang="zh-CN" dirty="0"/>
              <a:t>2. </a:t>
            </a:r>
            <a:r>
              <a:rPr lang="zh-CN" altLang="en-US" dirty="0"/>
              <a:t>转发数据报</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6</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ea typeface="黑体" pitchFamily="49" charset="-122"/>
              </a:rPr>
              <a:t>数据报交换时序过程</a:t>
            </a:r>
            <a:endParaRPr lang="en-US" altLang="zh-CN" dirty="0"/>
          </a:p>
        </p:txBody>
      </p:sp>
      <p:sp>
        <p:nvSpPr>
          <p:cNvPr id="117" name="AutoShape 5"/>
          <p:cNvSpPr>
            <a:spLocks noChangeArrowheads="1"/>
          </p:cNvSpPr>
          <p:nvPr/>
        </p:nvSpPr>
        <p:spPr bwMode="auto">
          <a:xfrm rot="5400000">
            <a:off x="6331774" y="3910664"/>
            <a:ext cx="496968" cy="185207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defRPr/>
            </a:pPr>
            <a:r>
              <a:rPr lang="zh-CN" altLang="en-US" sz="1400" dirty="0">
                <a:latin typeface="微软雅黑" panose="020B0503020204020204" pitchFamily="34" charset="-122"/>
                <a:ea typeface="微软雅黑" panose="020B0503020204020204" pitchFamily="34" charset="-122"/>
              </a:rPr>
              <a:t>分组</a:t>
            </a:r>
            <a:endParaRPr lang="en-US" altLang="zh-TW" sz="1400" dirty="0">
              <a:solidFill>
                <a:srgbClr val="000000"/>
              </a:solidFill>
              <a:latin typeface="微软雅黑" panose="020B0503020204020204" pitchFamily="34" charset="-122"/>
              <a:ea typeface="微软雅黑" panose="020B0503020204020204" pitchFamily="34" charset="-122"/>
            </a:endParaRPr>
          </a:p>
        </p:txBody>
      </p:sp>
      <p:sp>
        <p:nvSpPr>
          <p:cNvPr id="114" name="AutoShape 9"/>
          <p:cNvSpPr>
            <a:spLocks noChangeArrowheads="1"/>
          </p:cNvSpPr>
          <p:nvPr/>
        </p:nvSpPr>
        <p:spPr bwMode="auto">
          <a:xfrm rot="5400000">
            <a:off x="4454773" y="3237751"/>
            <a:ext cx="497609" cy="1853758"/>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defRPr/>
            </a:pPr>
            <a:r>
              <a:rPr lang="zh-CN" altLang="en-US" sz="1400" dirty="0">
                <a:latin typeface="微软雅黑" panose="020B0503020204020204" pitchFamily="34" charset="-122"/>
                <a:ea typeface="微软雅黑" panose="020B0503020204020204" pitchFamily="34" charset="-122"/>
              </a:rPr>
              <a:t>分组</a:t>
            </a:r>
            <a:endParaRPr lang="en-US" altLang="zh-TW" sz="1400" dirty="0">
              <a:latin typeface="微软雅黑" panose="020B0503020204020204" pitchFamily="34" charset="-122"/>
              <a:ea typeface="微软雅黑" panose="020B0503020204020204" pitchFamily="34" charset="-122"/>
            </a:endParaRPr>
          </a:p>
        </p:txBody>
      </p:sp>
      <p:sp>
        <p:nvSpPr>
          <p:cNvPr id="86" name="Rectangle 12"/>
          <p:cNvSpPr>
            <a:spLocks noChangeArrowheads="1"/>
          </p:cNvSpPr>
          <p:nvPr/>
        </p:nvSpPr>
        <p:spPr bwMode="auto">
          <a:xfrm>
            <a:off x="3155946" y="2991520"/>
            <a:ext cx="0" cy="16273"/>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pPr>
              <a:defRPr/>
            </a:pPr>
            <a:endParaRPr lang="zh-CN" altLang="en-US">
              <a:latin typeface="+mn-lt"/>
            </a:endParaRPr>
          </a:p>
        </p:txBody>
      </p:sp>
      <p:sp>
        <p:nvSpPr>
          <p:cNvPr id="87" name="Rectangle 13"/>
          <p:cNvSpPr>
            <a:spLocks noChangeArrowheads="1"/>
          </p:cNvSpPr>
          <p:nvPr/>
        </p:nvSpPr>
        <p:spPr bwMode="auto">
          <a:xfrm>
            <a:off x="3155946" y="3748214"/>
            <a:ext cx="0" cy="13018"/>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pPr>
              <a:defRPr/>
            </a:pPr>
            <a:endParaRPr lang="zh-CN" altLang="en-US">
              <a:latin typeface="+mn-lt"/>
            </a:endParaRPr>
          </a:p>
        </p:txBody>
      </p:sp>
      <p:graphicFrame>
        <p:nvGraphicFramePr>
          <p:cNvPr id="88" name="Object 14"/>
          <p:cNvGraphicFramePr>
            <a:graphicFrameLocks noChangeAspect="1"/>
          </p:cNvGraphicFramePr>
          <p:nvPr/>
        </p:nvGraphicFramePr>
        <p:xfrm>
          <a:off x="179388" y="1341438"/>
          <a:ext cx="8805862" cy="1222102"/>
        </p:xfrm>
        <a:graphic>
          <a:graphicData uri="http://schemas.openxmlformats.org/presentationml/2006/ole">
            <mc:AlternateContent xmlns:mc="http://schemas.openxmlformats.org/markup-compatibility/2006">
              <mc:Choice xmlns:v="urn:schemas-microsoft-com:vml" Requires="v">
                <p:oleObj spid="_x0000_s2076" name="VISIO" r:id="rId4" imgW="8280000" imgH="1150920" progId="Visio.Drawing.11">
                  <p:embed/>
                </p:oleObj>
              </mc:Choice>
              <mc:Fallback>
                <p:oleObj name="VISIO" r:id="rId4" imgW="8280000" imgH="1150920" progId="Visio.Drawing.11">
                  <p:embed/>
                  <p:pic>
                    <p:nvPicPr>
                      <p:cNvPr id="88"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341438"/>
                        <a:ext cx="8805862" cy="122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 name="AutoShape 19"/>
          <p:cNvSpPr>
            <a:spLocks noChangeArrowheads="1"/>
          </p:cNvSpPr>
          <p:nvPr/>
        </p:nvSpPr>
        <p:spPr bwMode="auto">
          <a:xfrm rot="5400000">
            <a:off x="2612346" y="2665464"/>
            <a:ext cx="496968" cy="185207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defRPr/>
            </a:pPr>
            <a:r>
              <a:rPr lang="zh-CN" altLang="en-US" sz="1400" dirty="0">
                <a:latin typeface="微软雅黑" panose="020B0503020204020204" pitchFamily="34" charset="-122"/>
                <a:ea typeface="微软雅黑" panose="020B0503020204020204" pitchFamily="34" charset="-122"/>
              </a:rPr>
              <a:t>分组</a:t>
            </a:r>
            <a:endParaRPr lang="en-US" altLang="zh-TW" sz="1400" dirty="0">
              <a:latin typeface="微软雅黑" panose="020B0503020204020204" pitchFamily="34" charset="-122"/>
              <a:ea typeface="微软雅黑" panose="020B0503020204020204" pitchFamily="34" charset="-122"/>
            </a:endParaRPr>
          </a:p>
        </p:txBody>
      </p:sp>
      <p:sp>
        <p:nvSpPr>
          <p:cNvPr id="93" name="Line 22"/>
          <p:cNvSpPr>
            <a:spLocks noChangeShapeType="1"/>
          </p:cNvSpPr>
          <p:nvPr/>
        </p:nvSpPr>
        <p:spPr bwMode="auto">
          <a:xfrm>
            <a:off x="1934794" y="2347109"/>
            <a:ext cx="0" cy="360284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94" name="Line 23"/>
          <p:cNvSpPr>
            <a:spLocks noChangeShapeType="1"/>
          </p:cNvSpPr>
          <p:nvPr/>
        </p:nvSpPr>
        <p:spPr bwMode="auto">
          <a:xfrm>
            <a:off x="3786874" y="2347109"/>
            <a:ext cx="0" cy="360284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95" name="Line 24"/>
          <p:cNvSpPr>
            <a:spLocks noChangeShapeType="1"/>
          </p:cNvSpPr>
          <p:nvPr/>
        </p:nvSpPr>
        <p:spPr bwMode="auto">
          <a:xfrm>
            <a:off x="5642347" y="2347109"/>
            <a:ext cx="0" cy="360284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96" name="Line 25"/>
          <p:cNvSpPr>
            <a:spLocks noChangeShapeType="1"/>
          </p:cNvSpPr>
          <p:nvPr/>
        </p:nvSpPr>
        <p:spPr bwMode="auto">
          <a:xfrm>
            <a:off x="7494427" y="2347109"/>
            <a:ext cx="0" cy="3602841"/>
          </a:xfrm>
          <a:prstGeom prst="line">
            <a:avLst/>
          </a:prstGeom>
          <a:noFill/>
          <a:ln w="38100">
            <a:solidFill>
              <a:schemeClr val="tx1"/>
            </a:solidFill>
            <a:round/>
            <a:headEnd/>
            <a:tailEnd/>
          </a:ln>
        </p:spPr>
        <p:txBody>
          <a:bodyPr wrap="none" lIns="91433" tIns="45717" rIns="91433" bIns="45717" anchor="ctr"/>
          <a:lstStyle/>
          <a:p>
            <a:pPr>
              <a:defRPr/>
            </a:pPr>
            <a:endParaRPr lang="zh-CN" altLang="en-US">
              <a:latin typeface="+mn-lt"/>
            </a:endParaRPr>
          </a:p>
        </p:txBody>
      </p:sp>
      <p:sp>
        <p:nvSpPr>
          <p:cNvPr id="97" name="Oval 26"/>
          <p:cNvSpPr>
            <a:spLocks noChangeArrowheads="1"/>
          </p:cNvSpPr>
          <p:nvPr/>
        </p:nvSpPr>
        <p:spPr bwMode="auto">
          <a:xfrm>
            <a:off x="6040917" y="4226640"/>
            <a:ext cx="227270" cy="776222"/>
          </a:xfrm>
          <a:prstGeom prst="ellipse">
            <a:avLst/>
          </a:prstGeom>
          <a:noFill/>
          <a:ln w="19050">
            <a:noFill/>
            <a:round/>
            <a:headEnd/>
            <a:tailEnd/>
          </a:ln>
        </p:spPr>
        <p:txBody>
          <a:bodyPr lIns="91570" tIns="45786" rIns="91570" bIns="228943" anchorCtr="1">
            <a:spAutoFit/>
          </a:bodyPr>
          <a:lstStyle/>
          <a:p>
            <a:pPr>
              <a:defRPr/>
            </a:pPr>
            <a:endParaRPr lang="zh-CN" altLang="en-US">
              <a:latin typeface="+mn-lt"/>
            </a:endParaRPr>
          </a:p>
        </p:txBody>
      </p:sp>
      <p:sp>
        <p:nvSpPr>
          <p:cNvPr id="98" name="Line 27"/>
          <p:cNvSpPr>
            <a:spLocks noChangeShapeType="1"/>
          </p:cNvSpPr>
          <p:nvPr/>
        </p:nvSpPr>
        <p:spPr bwMode="auto">
          <a:xfrm flipV="1">
            <a:off x="6212218" y="3662736"/>
            <a:ext cx="113635" cy="646038"/>
          </a:xfrm>
          <a:prstGeom prst="line">
            <a:avLst/>
          </a:prstGeom>
          <a:noFill/>
          <a:ln w="19050">
            <a:noFill/>
            <a:round/>
            <a:headEnd/>
            <a:tailEnd/>
          </a:ln>
        </p:spPr>
        <p:txBody>
          <a:bodyPr lIns="91570" tIns="45786" rIns="91570" bIns="228943" anchorCtr="1">
            <a:spAutoFit/>
          </a:bodyPr>
          <a:lstStyle/>
          <a:p>
            <a:pPr>
              <a:defRPr/>
            </a:pPr>
            <a:endParaRPr lang="zh-CN" altLang="en-US">
              <a:latin typeface="+mn-lt"/>
            </a:endParaRPr>
          </a:p>
        </p:txBody>
      </p:sp>
      <p:sp>
        <p:nvSpPr>
          <p:cNvPr id="100" name="Line 29"/>
          <p:cNvSpPr>
            <a:spLocks noChangeShapeType="1"/>
          </p:cNvSpPr>
          <p:nvPr/>
        </p:nvSpPr>
        <p:spPr bwMode="auto">
          <a:xfrm flipV="1">
            <a:off x="6381822" y="3747356"/>
            <a:ext cx="1365316" cy="32546"/>
          </a:xfrm>
          <a:prstGeom prst="line">
            <a:avLst/>
          </a:prstGeom>
          <a:noFill/>
          <a:ln w="19050">
            <a:noFill/>
            <a:round/>
            <a:headEnd/>
            <a:tailEnd/>
          </a:ln>
        </p:spPr>
        <p:txBody>
          <a:bodyPr lIns="91570" tIns="45786" rIns="91570" bIns="228943" anchorCtr="1">
            <a:spAutoFit/>
          </a:bodyPr>
          <a:lstStyle/>
          <a:p>
            <a:pPr>
              <a:defRPr/>
            </a:pPr>
            <a:endParaRPr lang="zh-CN" altLang="en-US">
              <a:latin typeface="+mn-lt"/>
            </a:endParaRPr>
          </a:p>
        </p:txBody>
      </p:sp>
      <p:sp>
        <p:nvSpPr>
          <p:cNvPr id="102" name="Text Box 31"/>
          <p:cNvSpPr txBox="1">
            <a:spLocks noChangeArrowheads="1"/>
          </p:cNvSpPr>
          <p:nvPr/>
        </p:nvSpPr>
        <p:spPr bwMode="auto">
          <a:xfrm>
            <a:off x="505029" y="1590415"/>
            <a:ext cx="1078684" cy="519109"/>
          </a:xfrm>
          <a:prstGeom prst="rect">
            <a:avLst/>
          </a:prstGeom>
          <a:noFill/>
          <a:ln w="12700">
            <a:noFill/>
            <a:miter lim="800000"/>
            <a:headEnd/>
            <a:tailEnd/>
          </a:ln>
        </p:spPr>
        <p:txBody>
          <a:bodyPr lIns="91570" tIns="45786" rIns="91570" bIns="228943" anchorCtr="1">
            <a:spAutoFit/>
          </a:bodyPr>
          <a:lstStyle/>
          <a:p>
            <a:pPr algn="ctr" defTabSz="915988" eaLnBrk="0" hangingPunct="0">
              <a:spcBef>
                <a:spcPct val="50000"/>
              </a:spcBef>
              <a:spcAft>
                <a:spcPts val="1000"/>
              </a:spcAft>
              <a:defRPr/>
            </a:pPr>
            <a:r>
              <a:rPr lang="zh-CN" altLang="en-US" sz="1600" dirty="0">
                <a:latin typeface="+mn-lt"/>
                <a:ea typeface="微软雅黑" panose="020B0503020204020204" pitchFamily="34" charset="-122"/>
              </a:rPr>
              <a:t>终端</a:t>
            </a:r>
            <a:r>
              <a:rPr lang="en-US" altLang="zh-CN" sz="1600" dirty="0">
                <a:latin typeface="+mn-lt"/>
                <a:ea typeface="微软雅黑" panose="020B0503020204020204" pitchFamily="34" charset="-122"/>
              </a:rPr>
              <a:t>A</a:t>
            </a:r>
          </a:p>
        </p:txBody>
      </p:sp>
      <p:sp>
        <p:nvSpPr>
          <p:cNvPr id="103" name="Text Box 32"/>
          <p:cNvSpPr txBox="1">
            <a:spLocks noChangeArrowheads="1"/>
          </p:cNvSpPr>
          <p:nvPr/>
        </p:nvSpPr>
        <p:spPr bwMode="auto">
          <a:xfrm>
            <a:off x="7925222" y="1512304"/>
            <a:ext cx="883639" cy="519109"/>
          </a:xfrm>
          <a:prstGeom prst="rect">
            <a:avLst/>
          </a:prstGeom>
          <a:noFill/>
          <a:ln w="12700">
            <a:noFill/>
            <a:miter lim="800000"/>
            <a:headEnd/>
            <a:tailEnd/>
          </a:ln>
        </p:spPr>
        <p:txBody>
          <a:bodyPr lIns="91570" tIns="45786" rIns="91570" bIns="228943" anchorCtr="1">
            <a:spAutoFit/>
          </a:bodyPr>
          <a:lstStyle>
            <a:defPPr>
              <a:defRPr lang="zh-CN"/>
            </a:defPPr>
            <a:lvl1pPr algn="ctr" defTabSz="915988" eaLnBrk="0" hangingPunct="0">
              <a:spcBef>
                <a:spcPct val="50000"/>
              </a:spcBef>
              <a:spcAft>
                <a:spcPts val="1000"/>
              </a:spcAft>
              <a:defRPr sz="1600">
                <a:latin typeface="+mn-lt"/>
                <a:ea typeface="微软雅黑" panose="020B0503020204020204" pitchFamily="34" charset="-122"/>
              </a:defRPr>
            </a:lvl1pPr>
          </a:lstStyle>
          <a:p>
            <a:r>
              <a:rPr lang="zh-CN" altLang="en-US" dirty="0"/>
              <a:t>终端</a:t>
            </a:r>
            <a:r>
              <a:rPr lang="en-US" altLang="zh-CN" dirty="0"/>
              <a:t>B</a:t>
            </a:r>
          </a:p>
        </p:txBody>
      </p:sp>
      <p:sp>
        <p:nvSpPr>
          <p:cNvPr id="104" name="Text Box 33"/>
          <p:cNvSpPr txBox="1">
            <a:spLocks noChangeArrowheads="1"/>
          </p:cNvSpPr>
          <p:nvPr/>
        </p:nvSpPr>
        <p:spPr bwMode="auto">
          <a:xfrm>
            <a:off x="3276365" y="1575769"/>
            <a:ext cx="1144830" cy="523990"/>
          </a:xfrm>
          <a:prstGeom prst="rect">
            <a:avLst/>
          </a:prstGeom>
          <a:noFill/>
          <a:ln w="12700">
            <a:noFill/>
            <a:miter lim="800000"/>
            <a:headEnd/>
            <a:tailEnd/>
          </a:ln>
        </p:spPr>
        <p:txBody>
          <a:bodyPr lIns="91570" tIns="45786" rIns="91570" bIns="228943" anchorCtr="1">
            <a:spAutoFit/>
          </a:bodyPr>
          <a:lstStyle>
            <a:defPPr>
              <a:defRPr lang="zh-CN"/>
            </a:defPPr>
            <a:lvl1pPr algn="ctr" defTabSz="915988" eaLnBrk="0" hangingPunct="0">
              <a:spcBef>
                <a:spcPct val="50000"/>
              </a:spcBef>
              <a:spcAft>
                <a:spcPts val="1000"/>
              </a:spcAft>
              <a:defRPr sz="1600">
                <a:latin typeface="+mn-lt"/>
                <a:ea typeface="微软雅黑" panose="020B0503020204020204" pitchFamily="34" charset="-122"/>
              </a:defRPr>
            </a:lvl1pPr>
          </a:lstStyle>
          <a:p>
            <a:r>
              <a:rPr lang="zh-CN" altLang="en-US" dirty="0"/>
              <a:t>交换节点</a:t>
            </a:r>
            <a:r>
              <a:rPr lang="en-US" altLang="zh-CN" dirty="0"/>
              <a:t>1</a:t>
            </a:r>
          </a:p>
        </p:txBody>
      </p:sp>
      <p:sp>
        <p:nvSpPr>
          <p:cNvPr id="105" name="Text Box 34"/>
          <p:cNvSpPr txBox="1">
            <a:spLocks noChangeArrowheads="1"/>
          </p:cNvSpPr>
          <p:nvPr/>
        </p:nvSpPr>
        <p:spPr bwMode="auto">
          <a:xfrm>
            <a:off x="4992762" y="1575769"/>
            <a:ext cx="1163486" cy="523990"/>
          </a:xfrm>
          <a:prstGeom prst="rect">
            <a:avLst/>
          </a:prstGeom>
          <a:noFill/>
          <a:ln w="12700">
            <a:noFill/>
            <a:miter lim="800000"/>
            <a:headEnd/>
            <a:tailEnd/>
          </a:ln>
        </p:spPr>
        <p:txBody>
          <a:bodyPr lIns="91570" tIns="45786" rIns="91570" bIns="228943" anchorCtr="1">
            <a:spAutoFit/>
          </a:bodyPr>
          <a:lstStyle>
            <a:defPPr>
              <a:defRPr lang="zh-CN"/>
            </a:defPPr>
            <a:lvl1pPr algn="ctr" defTabSz="915988" eaLnBrk="0" hangingPunct="0">
              <a:spcBef>
                <a:spcPct val="50000"/>
              </a:spcBef>
              <a:spcAft>
                <a:spcPts val="1000"/>
              </a:spcAft>
              <a:defRPr sz="1600">
                <a:latin typeface="+mn-lt"/>
                <a:ea typeface="微软雅黑" panose="020B0503020204020204" pitchFamily="34" charset="-122"/>
              </a:defRPr>
            </a:lvl1pPr>
          </a:lstStyle>
          <a:p>
            <a:r>
              <a:rPr lang="zh-CN" altLang="en-US" dirty="0"/>
              <a:t>交换节点</a:t>
            </a:r>
            <a:r>
              <a:rPr lang="en-US" altLang="zh-CN" dirty="0"/>
              <a:t>2</a:t>
            </a:r>
          </a:p>
        </p:txBody>
      </p:sp>
      <p:sp>
        <p:nvSpPr>
          <p:cNvPr id="107" name="Line 36"/>
          <p:cNvSpPr>
            <a:spLocks noChangeShapeType="1"/>
          </p:cNvSpPr>
          <p:nvPr/>
        </p:nvSpPr>
        <p:spPr bwMode="auto">
          <a:xfrm flipV="1">
            <a:off x="3803164" y="3653566"/>
            <a:ext cx="322742" cy="184747"/>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108" name="Line 37"/>
          <p:cNvSpPr>
            <a:spLocks noChangeShapeType="1"/>
          </p:cNvSpPr>
          <p:nvPr/>
        </p:nvSpPr>
        <p:spPr bwMode="auto">
          <a:xfrm flipV="1">
            <a:off x="3797033" y="3793514"/>
            <a:ext cx="308520" cy="120639"/>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109" name="AutoShape 38"/>
          <p:cNvSpPr>
            <a:spLocks/>
          </p:cNvSpPr>
          <p:nvPr/>
        </p:nvSpPr>
        <p:spPr bwMode="auto">
          <a:xfrm>
            <a:off x="4139952" y="3634039"/>
            <a:ext cx="162820" cy="159475"/>
          </a:xfrm>
          <a:prstGeom prst="rightBrace">
            <a:avLst>
              <a:gd name="adj1" fmla="val 8333"/>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defRPr/>
            </a:pPr>
            <a:endParaRPr lang="zh-CN" altLang="zh-CN" sz="1400" b="1">
              <a:latin typeface="+mn-lt"/>
            </a:endParaRPr>
          </a:p>
        </p:txBody>
      </p:sp>
      <p:sp>
        <p:nvSpPr>
          <p:cNvPr id="110" name="Text Box 39"/>
          <p:cNvSpPr txBox="1">
            <a:spLocks noChangeArrowheads="1"/>
          </p:cNvSpPr>
          <p:nvPr/>
        </p:nvSpPr>
        <p:spPr bwMode="auto">
          <a:xfrm>
            <a:off x="376129" y="2564904"/>
            <a:ext cx="1459567" cy="582211"/>
          </a:xfrm>
          <a:prstGeom prst="rect">
            <a:avLst/>
          </a:prstGeom>
          <a:noFill/>
          <a:ln w="12700">
            <a:noFill/>
            <a:miter lim="800000"/>
            <a:headEnd/>
            <a:tailEnd/>
          </a:ln>
        </p:spPr>
        <p:txBody>
          <a:bodyPr wrap="square" lIns="90488" tIns="44450" rIns="90488" bIns="44450">
            <a:spAutoFit/>
          </a:bodyPr>
          <a:lstStyle/>
          <a:p>
            <a:pPr eaLnBrk="0" hangingPunct="0">
              <a:defRPr/>
            </a:pPr>
            <a:r>
              <a:rPr lang="zh-CN" altLang="en-US" sz="1600" dirty="0">
                <a:solidFill>
                  <a:srgbClr val="0070C0"/>
                </a:solidFill>
                <a:latin typeface="+mn-lt"/>
                <a:ea typeface="微软雅黑" panose="020B0503020204020204" pitchFamily="34" charset="-122"/>
              </a:rPr>
              <a:t>将</a:t>
            </a:r>
            <a:r>
              <a:rPr lang="en-US" altLang="zh-CN" sz="1600" dirty="0">
                <a:solidFill>
                  <a:srgbClr val="0070C0"/>
                </a:solidFill>
                <a:latin typeface="+mn-lt"/>
                <a:ea typeface="微软雅黑" panose="020B0503020204020204" pitchFamily="34" charset="-122"/>
              </a:rPr>
              <a:t>B</a:t>
            </a:r>
            <a:r>
              <a:rPr lang="zh-CN" altLang="en-US" sz="1600" dirty="0">
                <a:solidFill>
                  <a:srgbClr val="0070C0"/>
                </a:solidFill>
                <a:latin typeface="+mn-lt"/>
                <a:ea typeface="微软雅黑" panose="020B0503020204020204" pitchFamily="34" charset="-122"/>
              </a:rPr>
              <a:t>的地址写</a:t>
            </a:r>
            <a:endParaRPr lang="en-US" altLang="zh-CN" sz="1600" dirty="0">
              <a:solidFill>
                <a:srgbClr val="0070C0"/>
              </a:solidFill>
              <a:latin typeface="+mn-lt"/>
              <a:ea typeface="微软雅黑" panose="020B0503020204020204" pitchFamily="34" charset="-122"/>
            </a:endParaRPr>
          </a:p>
          <a:p>
            <a:pPr eaLnBrk="0" hangingPunct="0">
              <a:defRPr/>
            </a:pPr>
            <a:r>
              <a:rPr lang="zh-CN" altLang="en-US" sz="1600" dirty="0">
                <a:solidFill>
                  <a:srgbClr val="0070C0"/>
                </a:solidFill>
                <a:latin typeface="+mn-lt"/>
                <a:ea typeface="微软雅黑" panose="020B0503020204020204" pitchFamily="34" charset="-122"/>
              </a:rPr>
              <a:t>入待发送分组</a:t>
            </a:r>
            <a:endParaRPr lang="en-US" altLang="zh-CN" sz="1600" dirty="0">
              <a:solidFill>
                <a:srgbClr val="0070C0"/>
              </a:solidFill>
              <a:latin typeface="+mn-lt"/>
              <a:ea typeface="微软雅黑" panose="020B0503020204020204" pitchFamily="34" charset="-122"/>
            </a:endParaRPr>
          </a:p>
        </p:txBody>
      </p:sp>
      <p:sp>
        <p:nvSpPr>
          <p:cNvPr id="42" name="Text Box 35"/>
          <p:cNvSpPr txBox="1">
            <a:spLocks noChangeArrowheads="1"/>
          </p:cNvSpPr>
          <p:nvPr/>
        </p:nvSpPr>
        <p:spPr bwMode="auto">
          <a:xfrm>
            <a:off x="4211960" y="3381043"/>
            <a:ext cx="1413850" cy="582211"/>
          </a:xfrm>
          <a:prstGeom prst="rect">
            <a:avLst/>
          </a:prstGeom>
          <a:noFill/>
          <a:ln w="12700">
            <a:noFill/>
            <a:miter lim="800000"/>
            <a:headEnd/>
            <a:tailEnd/>
          </a:ln>
        </p:spPr>
        <p:txBody>
          <a:bodyPr wrap="square" lIns="90488" tIns="44450" rIns="90488" bIns="44450">
            <a:spAutoFit/>
          </a:bodyPr>
          <a:lstStyle>
            <a:defPPr>
              <a:defRPr lang="zh-CN"/>
            </a:defPPr>
            <a:lvl1pPr eaLnBrk="0" hangingPunct="0">
              <a:defRPr sz="1600">
                <a:solidFill>
                  <a:srgbClr val="0070C0"/>
                </a:solidFill>
                <a:latin typeface="+mn-lt"/>
                <a:ea typeface="微软雅黑" panose="020B0503020204020204" pitchFamily="34" charset="-122"/>
              </a:defRPr>
            </a:lvl1pPr>
          </a:lstStyle>
          <a:p>
            <a:r>
              <a:rPr lang="zh-CN" altLang="en-US" dirty="0"/>
              <a:t>交换表查询处</a:t>
            </a:r>
            <a:endParaRPr lang="en-US" altLang="zh-CN" dirty="0"/>
          </a:p>
          <a:p>
            <a:r>
              <a:rPr lang="zh-CN" altLang="en-US" dirty="0"/>
              <a:t>理、输出排队</a:t>
            </a:r>
            <a:endParaRPr lang="en-US" altLang="zh-CN" dirty="0"/>
          </a:p>
        </p:txBody>
      </p:sp>
      <p:sp>
        <p:nvSpPr>
          <p:cNvPr id="43" name="Line 36"/>
          <p:cNvSpPr>
            <a:spLocks noChangeShapeType="1"/>
          </p:cNvSpPr>
          <p:nvPr/>
        </p:nvSpPr>
        <p:spPr bwMode="auto">
          <a:xfrm>
            <a:off x="1115616" y="3083634"/>
            <a:ext cx="799664" cy="201350"/>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45" name="Line 36"/>
          <p:cNvSpPr>
            <a:spLocks noChangeShapeType="1"/>
          </p:cNvSpPr>
          <p:nvPr/>
        </p:nvSpPr>
        <p:spPr bwMode="auto">
          <a:xfrm flipV="1">
            <a:off x="5625810" y="4271439"/>
            <a:ext cx="355183" cy="139947"/>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46" name="Line 37"/>
          <p:cNvSpPr>
            <a:spLocks noChangeShapeType="1"/>
          </p:cNvSpPr>
          <p:nvPr/>
        </p:nvSpPr>
        <p:spPr bwMode="auto">
          <a:xfrm flipV="1">
            <a:off x="5668478" y="4411387"/>
            <a:ext cx="292162" cy="169740"/>
          </a:xfrm>
          <a:prstGeom prst="line">
            <a:avLst/>
          </a:prstGeom>
          <a:noFill/>
          <a:ln w="12700">
            <a:solidFill>
              <a:schemeClr val="tx1"/>
            </a:solidFill>
            <a:prstDash val="dash"/>
            <a:round/>
            <a:headEnd/>
            <a:tailEnd/>
          </a:ln>
        </p:spPr>
        <p:txBody>
          <a:bodyPr lIns="90488" tIns="44450" rIns="90488" bIns="44450"/>
          <a:lstStyle/>
          <a:p>
            <a:pPr>
              <a:defRPr/>
            </a:pPr>
            <a:endParaRPr lang="zh-CN" altLang="en-US">
              <a:latin typeface="+mn-lt"/>
            </a:endParaRPr>
          </a:p>
        </p:txBody>
      </p:sp>
      <p:sp>
        <p:nvSpPr>
          <p:cNvPr id="47" name="AutoShape 38"/>
          <p:cNvSpPr>
            <a:spLocks/>
          </p:cNvSpPr>
          <p:nvPr/>
        </p:nvSpPr>
        <p:spPr bwMode="auto">
          <a:xfrm>
            <a:off x="5995039" y="4251913"/>
            <a:ext cx="162820" cy="159475"/>
          </a:xfrm>
          <a:prstGeom prst="rightBrace">
            <a:avLst>
              <a:gd name="adj1" fmla="val 8333"/>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defRPr/>
            </a:pPr>
            <a:endParaRPr lang="zh-CN" altLang="zh-CN" sz="1400" b="1">
              <a:latin typeface="+mn-lt"/>
            </a:endParaRPr>
          </a:p>
        </p:txBody>
      </p:sp>
      <p:sp>
        <p:nvSpPr>
          <p:cNvPr id="48" name="Text Box 35"/>
          <p:cNvSpPr txBox="1">
            <a:spLocks noChangeArrowheads="1"/>
          </p:cNvSpPr>
          <p:nvPr/>
        </p:nvSpPr>
        <p:spPr bwMode="auto">
          <a:xfrm>
            <a:off x="6067047" y="3998917"/>
            <a:ext cx="1413850" cy="582211"/>
          </a:xfrm>
          <a:prstGeom prst="rect">
            <a:avLst/>
          </a:prstGeom>
          <a:noFill/>
          <a:ln w="12700">
            <a:noFill/>
            <a:miter lim="800000"/>
            <a:headEnd/>
            <a:tailEnd/>
          </a:ln>
        </p:spPr>
        <p:txBody>
          <a:bodyPr wrap="square" lIns="90488" tIns="44450" rIns="90488" bIns="44450">
            <a:spAutoFit/>
          </a:bodyPr>
          <a:lstStyle>
            <a:defPPr>
              <a:defRPr lang="zh-CN"/>
            </a:defPPr>
            <a:lvl1pPr eaLnBrk="0" hangingPunct="0">
              <a:defRPr sz="1600">
                <a:solidFill>
                  <a:srgbClr val="0070C0"/>
                </a:solidFill>
                <a:latin typeface="+mn-lt"/>
                <a:ea typeface="微软雅黑" panose="020B0503020204020204" pitchFamily="34" charset="-122"/>
              </a:defRPr>
            </a:lvl1pPr>
          </a:lstStyle>
          <a:p>
            <a:r>
              <a:rPr lang="zh-CN" altLang="en-US" dirty="0"/>
              <a:t>交换表查询处</a:t>
            </a:r>
            <a:endParaRPr lang="en-US" altLang="zh-CN" dirty="0"/>
          </a:p>
          <a:p>
            <a:r>
              <a:rPr lang="zh-CN" altLang="en-US" dirty="0"/>
              <a:t>理、输出排队</a:t>
            </a:r>
            <a:endParaRPr lang="en-US" altLang="zh-CN" dirty="0"/>
          </a:p>
        </p:txBody>
      </p:sp>
    </p:spTree>
    <p:extLst>
      <p:ext uri="{BB962C8B-B14F-4D97-AF65-F5344CB8AC3E}">
        <p14:creationId xmlns:p14="http://schemas.microsoft.com/office/powerpoint/2010/main" val="1480536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3315" name="灯片编号占位符 4"/>
          <p:cNvSpPr>
            <a:spLocks noGrp="1"/>
          </p:cNvSpPr>
          <p:nvPr>
            <p:ph type="sldNum" sz="quarter" idx="11"/>
          </p:nvPr>
        </p:nvSpPr>
        <p:spPr>
          <a:noFill/>
        </p:spPr>
        <p:txBody>
          <a:bodyPr/>
          <a:lstStyle/>
          <a:p>
            <a:fld id="{15FB622F-D449-4580-B35B-8AD49B3CE67D}" type="slidenum">
              <a:rPr lang="en-US" altLang="zh-CN" smtClean="0"/>
              <a:pPr/>
              <a:t>7</a:t>
            </a:fld>
            <a:endParaRPr lang="en-US" altLang="zh-CN" dirty="0"/>
          </a:p>
        </p:txBody>
      </p:sp>
      <p:sp>
        <p:nvSpPr>
          <p:cNvPr id="13316" name="Rectangle 2"/>
          <p:cNvSpPr>
            <a:spLocks noGrp="1" noChangeArrowheads="1"/>
          </p:cNvSpPr>
          <p:nvPr>
            <p:ph type="title"/>
          </p:nvPr>
        </p:nvSpPr>
        <p:spPr/>
        <p:txBody>
          <a:bodyPr/>
          <a:lstStyle/>
          <a:p>
            <a:pPr eaLnBrk="1" hangingPunct="1"/>
            <a:r>
              <a:rPr lang="zh-CN" altLang="en-US" dirty="0">
                <a:ea typeface="黑体" pitchFamily="49" charset="-122"/>
              </a:rPr>
              <a:t>数据报交换节点：存储转发</a:t>
            </a:r>
            <a:endParaRPr lang="en-US" altLang="zh-CN" dirty="0"/>
          </a:p>
        </p:txBody>
      </p:sp>
      <p:grpSp>
        <p:nvGrpSpPr>
          <p:cNvPr id="42" name="Group 3"/>
          <p:cNvGrpSpPr>
            <a:grpSpLocks/>
          </p:cNvGrpSpPr>
          <p:nvPr/>
        </p:nvGrpSpPr>
        <p:grpSpPr bwMode="auto">
          <a:xfrm>
            <a:off x="1606550" y="1989138"/>
            <a:ext cx="5486400" cy="3200400"/>
            <a:chOff x="1012" y="1550"/>
            <a:chExt cx="3456" cy="2016"/>
          </a:xfrm>
        </p:grpSpPr>
        <p:grpSp>
          <p:nvGrpSpPr>
            <p:cNvPr id="43" name="Group 4"/>
            <p:cNvGrpSpPr>
              <a:grpSpLocks/>
            </p:cNvGrpSpPr>
            <p:nvPr/>
          </p:nvGrpSpPr>
          <p:grpSpPr bwMode="auto">
            <a:xfrm>
              <a:off x="3364" y="3134"/>
              <a:ext cx="1104" cy="192"/>
              <a:chOff x="1056" y="1872"/>
              <a:chExt cx="1104" cy="192"/>
            </a:xfrm>
          </p:grpSpPr>
          <p:sp>
            <p:nvSpPr>
              <p:cNvPr id="126" name="Oval 5"/>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27" name="Rectangle 6"/>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28" name="Oval 7"/>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grpSp>
          <p:nvGrpSpPr>
            <p:cNvPr id="44" name="Group 8"/>
            <p:cNvGrpSpPr>
              <a:grpSpLocks/>
            </p:cNvGrpSpPr>
            <p:nvPr/>
          </p:nvGrpSpPr>
          <p:grpSpPr bwMode="auto">
            <a:xfrm>
              <a:off x="3364" y="2558"/>
              <a:ext cx="1104" cy="192"/>
              <a:chOff x="1056" y="1872"/>
              <a:chExt cx="1104" cy="192"/>
            </a:xfrm>
          </p:grpSpPr>
          <p:sp>
            <p:nvSpPr>
              <p:cNvPr id="123" name="Oval 9"/>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24" name="Rectangle 1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25" name="Oval 11"/>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grpSp>
          <p:nvGrpSpPr>
            <p:cNvPr id="45" name="Group 12"/>
            <p:cNvGrpSpPr>
              <a:grpSpLocks/>
            </p:cNvGrpSpPr>
            <p:nvPr/>
          </p:nvGrpSpPr>
          <p:grpSpPr bwMode="auto">
            <a:xfrm>
              <a:off x="3364" y="1934"/>
              <a:ext cx="1104" cy="192"/>
              <a:chOff x="1056" y="1872"/>
              <a:chExt cx="1104" cy="192"/>
            </a:xfrm>
          </p:grpSpPr>
          <p:sp>
            <p:nvSpPr>
              <p:cNvPr id="120" name="Oval 1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121" name="Rectangle 1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122" name="Oval 15"/>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sp>
          <p:nvSpPr>
            <p:cNvPr id="46" name="Rectangle 16"/>
            <p:cNvSpPr>
              <a:spLocks noChangeArrowheads="1"/>
            </p:cNvSpPr>
            <p:nvPr/>
          </p:nvSpPr>
          <p:spPr bwMode="auto">
            <a:xfrm>
              <a:off x="2118" y="1885"/>
              <a:ext cx="1342" cy="1681"/>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488" tIns="44450" rIns="90488" bIns="44450" anchor="ctr">
              <a:flatTx/>
            </a:bodyPr>
            <a:lstStyle/>
            <a:p>
              <a:pPr algn="ctr" eaLnBrk="0" hangingPunct="0"/>
              <a:endParaRPr lang="zh-CN" altLang="zh-CN" sz="1600">
                <a:latin typeface="Arial" pitchFamily="34" charset="0"/>
              </a:endParaRPr>
            </a:p>
          </p:txBody>
        </p:sp>
        <p:grpSp>
          <p:nvGrpSpPr>
            <p:cNvPr id="47" name="Group 17"/>
            <p:cNvGrpSpPr>
              <a:grpSpLocks/>
            </p:cNvGrpSpPr>
            <p:nvPr/>
          </p:nvGrpSpPr>
          <p:grpSpPr bwMode="auto">
            <a:xfrm>
              <a:off x="1012" y="1934"/>
              <a:ext cx="1104" cy="192"/>
              <a:chOff x="1056" y="1872"/>
              <a:chExt cx="1104" cy="192"/>
            </a:xfrm>
          </p:grpSpPr>
          <p:sp>
            <p:nvSpPr>
              <p:cNvPr id="80" name="Oval 1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81" name="Rectangle 1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82" name="Oval 20"/>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grpSp>
          <p:nvGrpSpPr>
            <p:cNvPr id="48" name="Group 21"/>
            <p:cNvGrpSpPr>
              <a:grpSpLocks/>
            </p:cNvGrpSpPr>
            <p:nvPr/>
          </p:nvGrpSpPr>
          <p:grpSpPr bwMode="auto">
            <a:xfrm>
              <a:off x="1012" y="2558"/>
              <a:ext cx="1104" cy="192"/>
              <a:chOff x="1056" y="1872"/>
              <a:chExt cx="1104" cy="192"/>
            </a:xfrm>
          </p:grpSpPr>
          <p:sp>
            <p:nvSpPr>
              <p:cNvPr id="77" name="Oval 22"/>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solidFill>
                  <a:srgbClr val="000000"/>
                </a:solidFill>
                <a:round/>
                <a:headEnd/>
                <a:tailEnd/>
              </a:ln>
              <a:effectLst/>
            </p:spPr>
            <p:txBody>
              <a:bodyPr wrap="none" lIns="90488" tIns="44450" rIns="90488" bIns="44450" anchor="ctr"/>
              <a:lstStyle/>
              <a:p>
                <a:pPr>
                  <a:defRPr/>
                </a:pPr>
                <a:endParaRPr lang="zh-CN" altLang="en-US"/>
              </a:p>
            </p:txBody>
          </p:sp>
          <p:sp>
            <p:nvSpPr>
              <p:cNvPr id="78" name="Rectangle 23"/>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solidFill>
                  <a:srgbClr val="000000"/>
                </a:solidFill>
                <a:miter lim="800000"/>
                <a:headEnd/>
                <a:tailEnd/>
              </a:ln>
            </p:spPr>
            <p:txBody>
              <a:bodyPr wrap="none" lIns="90488" tIns="44450" rIns="90488" bIns="44450" anchor="ctr"/>
              <a:lstStyle/>
              <a:p>
                <a:endParaRPr lang="zh-CN" altLang="en-US"/>
              </a:p>
            </p:txBody>
          </p:sp>
          <p:sp>
            <p:nvSpPr>
              <p:cNvPr id="79" name="Oval 24"/>
              <p:cNvSpPr>
                <a:spLocks noChangeArrowheads="1"/>
              </p:cNvSpPr>
              <p:nvPr/>
            </p:nvSpPr>
            <p:spPr bwMode="auto">
              <a:xfrm>
                <a:off x="1056" y="1872"/>
                <a:ext cx="96" cy="192"/>
              </a:xfrm>
              <a:prstGeom prst="ellipse">
                <a:avLst/>
              </a:prstGeom>
              <a:solidFill>
                <a:srgbClr val="C0C0C0"/>
              </a:solidFill>
              <a:ln w="12700">
                <a:solidFill>
                  <a:srgbClr val="000000"/>
                </a:solidFill>
                <a:round/>
                <a:headEnd/>
                <a:tailEnd/>
              </a:ln>
            </p:spPr>
            <p:txBody>
              <a:bodyPr wrap="none" lIns="90488" tIns="44450" rIns="90488" bIns="44450" anchor="ctr"/>
              <a:lstStyle/>
              <a:p>
                <a:endParaRPr lang="zh-CN" altLang="en-US"/>
              </a:p>
            </p:txBody>
          </p:sp>
        </p:grpSp>
        <p:grpSp>
          <p:nvGrpSpPr>
            <p:cNvPr id="49" name="Group 25"/>
            <p:cNvGrpSpPr>
              <a:grpSpLocks/>
            </p:cNvGrpSpPr>
            <p:nvPr/>
          </p:nvGrpSpPr>
          <p:grpSpPr bwMode="auto">
            <a:xfrm>
              <a:off x="1012" y="3134"/>
              <a:ext cx="1104" cy="192"/>
              <a:chOff x="1056" y="1872"/>
              <a:chExt cx="1104" cy="192"/>
            </a:xfrm>
          </p:grpSpPr>
          <p:sp>
            <p:nvSpPr>
              <p:cNvPr id="74" name="Oval 26"/>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zh-CN" altLang="en-US"/>
              </a:p>
            </p:txBody>
          </p:sp>
          <p:sp>
            <p:nvSpPr>
              <p:cNvPr id="75" name="Rectangle 2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w="12700">
                <a:noFill/>
                <a:miter lim="800000"/>
                <a:headEnd/>
                <a:tailEnd/>
              </a:ln>
            </p:spPr>
            <p:txBody>
              <a:bodyPr wrap="none" lIns="90488" tIns="44450" rIns="90488" bIns="44450" anchor="ctr"/>
              <a:lstStyle/>
              <a:p>
                <a:endParaRPr lang="zh-CN" altLang="en-US"/>
              </a:p>
            </p:txBody>
          </p:sp>
          <p:sp>
            <p:nvSpPr>
              <p:cNvPr id="76" name="Oval 28"/>
              <p:cNvSpPr>
                <a:spLocks noChangeArrowheads="1"/>
              </p:cNvSpPr>
              <p:nvPr/>
            </p:nvSpPr>
            <p:spPr bwMode="auto">
              <a:xfrm>
                <a:off x="1056" y="1872"/>
                <a:ext cx="96" cy="192"/>
              </a:xfrm>
              <a:prstGeom prst="ellipse">
                <a:avLst/>
              </a:prstGeom>
              <a:solidFill>
                <a:srgbClr val="C0C0C0"/>
              </a:solidFill>
              <a:ln w="12700">
                <a:noFill/>
                <a:round/>
                <a:headEnd/>
                <a:tailEnd/>
              </a:ln>
            </p:spPr>
            <p:txBody>
              <a:bodyPr wrap="none" lIns="90488" tIns="44450" rIns="90488" bIns="44450" anchor="ctr"/>
              <a:lstStyle/>
              <a:p>
                <a:endParaRPr lang="zh-CN" altLang="en-US"/>
              </a:p>
            </p:txBody>
          </p:sp>
        </p:grpSp>
        <p:sp>
          <p:nvSpPr>
            <p:cNvPr id="50" name="Rectangle 29"/>
            <p:cNvSpPr>
              <a:spLocks noChangeArrowheads="1"/>
            </p:cNvSpPr>
            <p:nvPr/>
          </p:nvSpPr>
          <p:spPr bwMode="auto">
            <a:xfrm>
              <a:off x="1224" y="1569"/>
              <a:ext cx="576" cy="173"/>
            </a:xfrm>
            <a:prstGeom prst="rect">
              <a:avLst/>
            </a:prstGeom>
            <a:noFill/>
            <a:ln w="9525">
              <a:noFill/>
              <a:miter lim="800000"/>
              <a:headEnd/>
              <a:tailEnd/>
            </a:ln>
          </p:spPr>
          <p:txBody>
            <a:bodyPr wrap="none" lIns="0" tIns="0" rIns="0" bIns="0">
              <a:spAutoFit/>
            </a:bodyPr>
            <a:lstStyle/>
            <a:p>
              <a:pPr algn="ctr" eaLnBrk="0" hangingPunct="0"/>
              <a:r>
                <a:rPr lang="zh-CN" altLang="en-US" dirty="0">
                  <a:solidFill>
                    <a:srgbClr val="000000"/>
                  </a:solidFill>
                  <a:latin typeface="微软雅黑" panose="020B0503020204020204" pitchFamily="34" charset="-122"/>
                  <a:ea typeface="微软雅黑" panose="020B0503020204020204" pitchFamily="34" charset="-122"/>
                </a:rPr>
                <a:t>输入链路</a:t>
              </a:r>
              <a:endParaRPr lang="zh-CN" altLang="en-US" dirty="0">
                <a:latin typeface="微软雅黑" panose="020B0503020204020204" pitchFamily="34" charset="-122"/>
                <a:ea typeface="微软雅黑" panose="020B0503020204020204" pitchFamily="34" charset="-122"/>
              </a:endParaRPr>
            </a:p>
          </p:txBody>
        </p:sp>
        <p:sp>
          <p:nvSpPr>
            <p:cNvPr id="51" name="Rectangle 30"/>
            <p:cNvSpPr>
              <a:spLocks noChangeArrowheads="1"/>
            </p:cNvSpPr>
            <p:nvPr/>
          </p:nvSpPr>
          <p:spPr bwMode="auto">
            <a:xfrm>
              <a:off x="3584" y="1569"/>
              <a:ext cx="576" cy="173"/>
            </a:xfrm>
            <a:prstGeom prst="rect">
              <a:avLst/>
            </a:prstGeom>
            <a:noFill/>
            <a:ln w="9525">
              <a:noFill/>
              <a:miter lim="800000"/>
              <a:headEnd/>
              <a:tailEnd/>
            </a:ln>
          </p:spPr>
          <p:txBody>
            <a:bodyPr wrap="none" lIns="0" tIns="0" rIns="0" bIns="0">
              <a:spAutoFit/>
            </a:bodyPr>
            <a:lstStyle/>
            <a:p>
              <a:pPr algn="ctr" eaLnBrk="0" hangingPunct="0"/>
              <a:r>
                <a:rPr lang="zh-CN" altLang="en-US" dirty="0">
                  <a:solidFill>
                    <a:srgbClr val="000000"/>
                  </a:solidFill>
                  <a:latin typeface="微软雅黑" panose="020B0503020204020204" pitchFamily="34" charset="-122"/>
                  <a:ea typeface="微软雅黑" panose="020B0503020204020204" pitchFamily="34" charset="-122"/>
                </a:rPr>
                <a:t>输出链路</a:t>
              </a:r>
              <a:endParaRPr lang="zh-CN" altLang="en-US" dirty="0">
                <a:latin typeface="微软雅黑" panose="020B0503020204020204" pitchFamily="34" charset="-122"/>
                <a:ea typeface="微软雅黑" panose="020B0503020204020204" pitchFamily="34" charset="-122"/>
              </a:endParaRPr>
            </a:p>
          </p:txBody>
        </p:sp>
        <p:sp>
          <p:nvSpPr>
            <p:cNvPr id="52" name="Rectangle 31"/>
            <p:cNvSpPr>
              <a:spLocks noChangeArrowheads="1"/>
            </p:cNvSpPr>
            <p:nvPr/>
          </p:nvSpPr>
          <p:spPr bwMode="auto">
            <a:xfrm>
              <a:off x="2336" y="1550"/>
              <a:ext cx="576" cy="173"/>
            </a:xfrm>
            <a:prstGeom prst="rect">
              <a:avLst/>
            </a:prstGeom>
            <a:noFill/>
            <a:ln w="9525">
              <a:noFill/>
              <a:miter lim="800000"/>
              <a:headEnd/>
              <a:tailEnd/>
            </a:ln>
          </p:spPr>
          <p:txBody>
            <a:bodyPr wrap="none" lIns="0" tIns="0" rIns="0" bIns="0">
              <a:spAutoFit/>
            </a:bodyPr>
            <a:lstStyle/>
            <a:p>
              <a:pPr algn="ctr" eaLnBrk="0" hangingPunct="0"/>
              <a:r>
                <a:rPr lang="zh-CN" altLang="en-US" dirty="0">
                  <a:solidFill>
                    <a:srgbClr val="000000"/>
                  </a:solidFill>
                  <a:latin typeface="微软雅黑" panose="020B0503020204020204" pitchFamily="34" charset="-122"/>
                  <a:ea typeface="微软雅黑" panose="020B0503020204020204" pitchFamily="34" charset="-122"/>
                </a:rPr>
                <a:t>交换节点</a:t>
              </a:r>
              <a:endParaRPr lang="zh-CN" altLang="en-US" dirty="0">
                <a:latin typeface="微软雅黑" panose="020B0503020204020204" pitchFamily="34" charset="-122"/>
                <a:ea typeface="微软雅黑" panose="020B0503020204020204" pitchFamily="34" charset="-122"/>
              </a:endParaRPr>
            </a:p>
          </p:txBody>
        </p:sp>
        <p:sp>
          <p:nvSpPr>
            <p:cNvPr id="53" name="Rectangle 32"/>
            <p:cNvSpPr>
              <a:spLocks noChangeArrowheads="1"/>
            </p:cNvSpPr>
            <p:nvPr/>
          </p:nvSpPr>
          <p:spPr bwMode="auto">
            <a:xfrm>
              <a:off x="1156" y="1982"/>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54" name="Rectangle 33"/>
            <p:cNvSpPr>
              <a:spLocks noChangeArrowheads="1"/>
            </p:cNvSpPr>
            <p:nvPr/>
          </p:nvSpPr>
          <p:spPr bwMode="auto">
            <a:xfrm>
              <a:off x="2452" y="2078"/>
              <a:ext cx="720" cy="1296"/>
            </a:xfrm>
            <a:prstGeom prst="rect">
              <a:avLst/>
            </a:prstGeom>
            <a:solidFill>
              <a:schemeClr val="bg1"/>
            </a:solidFill>
            <a:ln w="12700">
              <a:noFill/>
              <a:miter lim="800000"/>
              <a:headEnd/>
              <a:tailEnd/>
            </a:ln>
            <a:effectLst>
              <a:prstShdw prst="shdw18" dist="17961" dir="13500000">
                <a:schemeClr val="bg1">
                  <a:gamma/>
                  <a:shade val="60000"/>
                  <a:invGamma/>
                </a:schemeClr>
              </a:prstShdw>
            </a:effectLst>
          </p:spPr>
          <p:txBody>
            <a:bodyPr wrap="none" lIns="90488" tIns="44450" rIns="90488" bIns="44450" anchor="ctr"/>
            <a:lstStyle/>
            <a:p>
              <a:pPr algn="ctr" eaLnBrk="0" hangingPunct="0">
                <a:defRPr/>
              </a:pPr>
              <a:endParaRPr lang="zh-CN" altLang="zh-CN" sz="1600">
                <a:latin typeface="Arial" pitchFamily="34" charset="0"/>
              </a:endParaRPr>
            </a:p>
          </p:txBody>
        </p:sp>
        <p:sp>
          <p:nvSpPr>
            <p:cNvPr id="55" name="Rectangle 34"/>
            <p:cNvSpPr>
              <a:spLocks noChangeArrowheads="1"/>
            </p:cNvSpPr>
            <p:nvPr/>
          </p:nvSpPr>
          <p:spPr bwMode="auto">
            <a:xfrm>
              <a:off x="1684" y="1982"/>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56" name="Rectangle 35"/>
            <p:cNvSpPr>
              <a:spLocks noChangeArrowheads="1"/>
            </p:cNvSpPr>
            <p:nvPr/>
          </p:nvSpPr>
          <p:spPr bwMode="auto">
            <a:xfrm>
              <a:off x="2548" y="2126"/>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57" name="Rectangle 36"/>
            <p:cNvSpPr>
              <a:spLocks noChangeArrowheads="1"/>
            </p:cNvSpPr>
            <p:nvPr/>
          </p:nvSpPr>
          <p:spPr bwMode="auto">
            <a:xfrm>
              <a:off x="2548" y="2318"/>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58" name="Rectangle 37"/>
            <p:cNvSpPr>
              <a:spLocks noChangeArrowheads="1"/>
            </p:cNvSpPr>
            <p:nvPr/>
          </p:nvSpPr>
          <p:spPr bwMode="auto">
            <a:xfrm>
              <a:off x="3268" y="2606"/>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59" name="Rectangle 38"/>
            <p:cNvSpPr>
              <a:spLocks noChangeArrowheads="1"/>
            </p:cNvSpPr>
            <p:nvPr/>
          </p:nvSpPr>
          <p:spPr bwMode="auto">
            <a:xfrm>
              <a:off x="3844" y="2606"/>
              <a:ext cx="192" cy="96"/>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60" name="Rectangle 39"/>
            <p:cNvSpPr>
              <a:spLocks noChangeArrowheads="1"/>
            </p:cNvSpPr>
            <p:nvPr/>
          </p:nvSpPr>
          <p:spPr bwMode="auto">
            <a:xfrm>
              <a:off x="1396" y="2606"/>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61" name="Rectangle 40"/>
            <p:cNvSpPr>
              <a:spLocks noChangeArrowheads="1"/>
            </p:cNvSpPr>
            <p:nvPr/>
          </p:nvSpPr>
          <p:spPr bwMode="auto">
            <a:xfrm>
              <a:off x="2548" y="2558"/>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62" name="Rectangle 41"/>
            <p:cNvSpPr>
              <a:spLocks noChangeArrowheads="1"/>
            </p:cNvSpPr>
            <p:nvPr/>
          </p:nvSpPr>
          <p:spPr bwMode="auto">
            <a:xfrm>
              <a:off x="3412" y="3134"/>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63" name="Rectangle 42"/>
            <p:cNvSpPr>
              <a:spLocks noChangeArrowheads="1"/>
            </p:cNvSpPr>
            <p:nvPr/>
          </p:nvSpPr>
          <p:spPr bwMode="auto">
            <a:xfrm>
              <a:off x="4180" y="3134"/>
              <a:ext cx="192" cy="96"/>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64" name="Rectangle 43"/>
            <p:cNvSpPr>
              <a:spLocks noChangeArrowheads="1"/>
            </p:cNvSpPr>
            <p:nvPr/>
          </p:nvSpPr>
          <p:spPr bwMode="auto">
            <a:xfrm>
              <a:off x="1156" y="3134"/>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65" name="Rectangle 44"/>
            <p:cNvSpPr>
              <a:spLocks noChangeArrowheads="1"/>
            </p:cNvSpPr>
            <p:nvPr/>
          </p:nvSpPr>
          <p:spPr bwMode="auto">
            <a:xfrm>
              <a:off x="1828" y="3134"/>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66" name="Rectangle 45"/>
            <p:cNvSpPr>
              <a:spLocks noChangeArrowheads="1"/>
            </p:cNvSpPr>
            <p:nvPr/>
          </p:nvSpPr>
          <p:spPr bwMode="auto">
            <a:xfrm>
              <a:off x="2548" y="2750"/>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67" name="Rectangle 46"/>
            <p:cNvSpPr>
              <a:spLocks noChangeArrowheads="1"/>
            </p:cNvSpPr>
            <p:nvPr/>
          </p:nvSpPr>
          <p:spPr bwMode="auto">
            <a:xfrm>
              <a:off x="3268" y="1982"/>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68" name="Rectangle 47"/>
            <p:cNvSpPr>
              <a:spLocks noChangeArrowheads="1"/>
            </p:cNvSpPr>
            <p:nvPr/>
          </p:nvSpPr>
          <p:spPr bwMode="auto">
            <a:xfrm>
              <a:off x="4132" y="1982"/>
              <a:ext cx="192" cy="96"/>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69" name="Rectangle 48"/>
            <p:cNvSpPr>
              <a:spLocks noChangeArrowheads="1"/>
            </p:cNvSpPr>
            <p:nvPr/>
          </p:nvSpPr>
          <p:spPr bwMode="auto">
            <a:xfrm>
              <a:off x="1444" y="3230"/>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70" name="Rectangle 49"/>
            <p:cNvSpPr>
              <a:spLocks noChangeArrowheads="1"/>
            </p:cNvSpPr>
            <p:nvPr/>
          </p:nvSpPr>
          <p:spPr bwMode="auto">
            <a:xfrm>
              <a:off x="2548" y="3230"/>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71" name="Rectangle 50"/>
            <p:cNvSpPr>
              <a:spLocks noChangeArrowheads="1"/>
            </p:cNvSpPr>
            <p:nvPr/>
          </p:nvSpPr>
          <p:spPr bwMode="auto">
            <a:xfrm>
              <a:off x="2548" y="3038"/>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72" name="Rectangle 51"/>
            <p:cNvSpPr>
              <a:spLocks noChangeArrowheads="1"/>
            </p:cNvSpPr>
            <p:nvPr/>
          </p:nvSpPr>
          <p:spPr bwMode="auto">
            <a:xfrm>
              <a:off x="3844" y="3230"/>
              <a:ext cx="192" cy="96"/>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73" name="Text Box 52"/>
            <p:cNvSpPr txBox="1">
              <a:spLocks noChangeArrowheads="1"/>
            </p:cNvSpPr>
            <p:nvPr/>
          </p:nvSpPr>
          <p:spPr bwMode="auto">
            <a:xfrm>
              <a:off x="2503" y="1879"/>
              <a:ext cx="374" cy="212"/>
            </a:xfrm>
            <a:prstGeom prst="rect">
              <a:avLst/>
            </a:prstGeom>
            <a:noFill/>
            <a:ln w="12700">
              <a:noFill/>
              <a:miter lim="800000"/>
              <a:headEnd/>
              <a:tailEnd/>
            </a:ln>
          </p:spPr>
          <p:txBody>
            <a:bodyPr wrap="none" lIns="90488" tIns="44450" rIns="90488" bIns="44450">
              <a:spAutoFit/>
            </a:bodyPr>
            <a:lstStyle/>
            <a:p>
              <a:pPr algn="ctr" eaLnBrk="0" hangingPunct="0"/>
              <a:r>
                <a:rPr lang="zh-CN" altLang="en-US" sz="1600" dirty="0">
                  <a:latin typeface="微软雅黑" panose="020B0503020204020204" pitchFamily="34" charset="-122"/>
                  <a:ea typeface="微软雅黑" panose="020B0503020204020204" pitchFamily="34" charset="-122"/>
                </a:rPr>
                <a:t>缓存</a:t>
              </a:r>
            </a:p>
          </p:txBody>
        </p:sp>
      </p:grpSp>
    </p:spTree>
    <p:extLst>
      <p:ext uri="{BB962C8B-B14F-4D97-AF65-F5344CB8AC3E}">
        <p14:creationId xmlns:p14="http://schemas.microsoft.com/office/powerpoint/2010/main" val="248997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0243" name="灯片编号占位符 4"/>
          <p:cNvSpPr>
            <a:spLocks noGrp="1"/>
          </p:cNvSpPr>
          <p:nvPr>
            <p:ph type="sldNum" sz="quarter" idx="11"/>
          </p:nvPr>
        </p:nvSpPr>
        <p:spPr>
          <a:noFill/>
        </p:spPr>
        <p:txBody>
          <a:bodyPr/>
          <a:lstStyle/>
          <a:p>
            <a:fld id="{781BB968-EEDE-495A-90C9-FB504ADB3E6B}" type="slidenum">
              <a:rPr lang="en-US" altLang="zh-CN" smtClean="0"/>
              <a:pPr/>
              <a:t>8</a:t>
            </a:fld>
            <a:endParaRPr lang="en-US" altLang="zh-CN" dirty="0"/>
          </a:p>
        </p:txBody>
      </p:sp>
      <p:sp>
        <p:nvSpPr>
          <p:cNvPr id="10244" name="Rectangle 2"/>
          <p:cNvSpPr>
            <a:spLocks noGrp="1" noChangeArrowheads="1"/>
          </p:cNvSpPr>
          <p:nvPr>
            <p:ph type="title"/>
          </p:nvPr>
        </p:nvSpPr>
        <p:spPr/>
        <p:txBody>
          <a:bodyPr/>
          <a:lstStyle/>
          <a:p>
            <a:pPr eaLnBrk="1" hangingPunct="1"/>
            <a:r>
              <a:rPr lang="zh-CN" altLang="en-US" dirty="0"/>
              <a:t>数据报交换表示例</a:t>
            </a:r>
            <a:endParaRPr lang="en-US" altLang="zh-CN" dirty="0"/>
          </a:p>
        </p:txBody>
      </p:sp>
      <p:graphicFrame>
        <p:nvGraphicFramePr>
          <p:cNvPr id="291877" name="Group 37"/>
          <p:cNvGraphicFramePr>
            <a:graphicFrameLocks noGrp="1"/>
          </p:cNvGraphicFramePr>
          <p:nvPr>
            <p:extLst>
              <p:ext uri="{D42A27DB-BD31-4B8C-83A1-F6EECF244321}">
                <p14:modId xmlns:p14="http://schemas.microsoft.com/office/powerpoint/2010/main" val="2048959126"/>
              </p:ext>
            </p:extLst>
          </p:nvPr>
        </p:nvGraphicFramePr>
        <p:xfrm>
          <a:off x="6372225" y="1916113"/>
          <a:ext cx="2590800" cy="3566160"/>
        </p:xfrm>
        <a:graphic>
          <a:graphicData uri="http://schemas.openxmlformats.org/drawingml/2006/table">
            <a:tbl>
              <a:tblPr/>
              <a:tblGrid>
                <a:gridCol w="1296119">
                  <a:extLst>
                    <a:ext uri="{9D8B030D-6E8A-4147-A177-3AD203B41FA5}">
                      <a16:colId xmlns:a16="http://schemas.microsoft.com/office/drawing/2014/main" val="20000"/>
                    </a:ext>
                  </a:extLst>
                </a:gridCol>
                <a:gridCol w="1294681">
                  <a:extLst>
                    <a:ext uri="{9D8B030D-6E8A-4147-A177-3AD203B41FA5}">
                      <a16:colId xmlns:a16="http://schemas.microsoft.com/office/drawing/2014/main" val="20001"/>
                    </a:ext>
                  </a:extLst>
                </a:gridCol>
              </a:tblGrid>
              <a:tr h="36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目的地</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输出端口</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Arial" pitchFamily="34" charset="0"/>
                          <a:ea typeface="华文细黑"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华文细黑" pitchFamily="2" charset="-122"/>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Arial" pitchFamily="34" charset="0"/>
                          <a:ea typeface="华文细黑"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277" name="Text Box 36"/>
          <p:cNvSpPr txBox="1">
            <a:spLocks noChangeArrowheads="1"/>
          </p:cNvSpPr>
          <p:nvPr/>
        </p:nvSpPr>
        <p:spPr bwMode="auto">
          <a:xfrm>
            <a:off x="6515546" y="5607050"/>
            <a:ext cx="2376934" cy="400110"/>
          </a:xfrm>
          <a:prstGeom prst="rect">
            <a:avLst/>
          </a:prstGeom>
          <a:noFill/>
          <a:ln w="9525">
            <a:noFill/>
            <a:miter lim="800000"/>
            <a:headEnd/>
            <a:tailEnd/>
          </a:ln>
        </p:spPr>
        <p:txBody>
          <a:bodyPr wrap="square">
            <a:spAutoFit/>
          </a:bodyPr>
          <a:lstStyle/>
          <a:p>
            <a:pPr>
              <a:spcBef>
                <a:spcPct val="20000"/>
              </a:spcBef>
              <a:buClr>
                <a:schemeClr val="accent2"/>
              </a:buClr>
              <a:buFont typeface="Wingdings" pitchFamily="2" charset="2"/>
              <a:buNone/>
            </a:pPr>
            <a:r>
              <a:rPr kumimoji="1" lang="zh-CN" altLang="en-US" sz="2000" dirty="0">
                <a:latin typeface="+mn-lt"/>
                <a:ea typeface="微软雅黑" panose="020B0503020204020204" pitchFamily="34" charset="-122"/>
              </a:rPr>
              <a:t>交换节点</a:t>
            </a:r>
            <a:r>
              <a:rPr kumimoji="1" lang="en-US" altLang="zh-CN" sz="2000" dirty="0">
                <a:latin typeface="+mn-lt"/>
                <a:ea typeface="微软雅黑" panose="020B0503020204020204" pitchFamily="34" charset="-122"/>
              </a:rPr>
              <a:t>2</a:t>
            </a:r>
            <a:r>
              <a:rPr kumimoji="1" lang="zh-CN" altLang="en-US" sz="2000" dirty="0">
                <a:latin typeface="+mn-lt"/>
                <a:ea typeface="微软雅黑" panose="020B0503020204020204" pitchFamily="34" charset="-122"/>
              </a:rPr>
              <a:t>的交换表</a:t>
            </a:r>
            <a:endParaRPr kumimoji="1" lang="en-US" altLang="zh-CN" sz="2000" dirty="0">
              <a:latin typeface="+mn-lt"/>
              <a:ea typeface="微软雅黑" panose="020B0503020204020204" pitchFamily="34" charset="-122"/>
            </a:endParaRPr>
          </a:p>
        </p:txBody>
      </p:sp>
      <p:pic>
        <p:nvPicPr>
          <p:cNvPr id="10278" name="Picture 5" descr="f03-02-9780123850591 copy"/>
          <p:cNvPicPr>
            <a:picLocks noChangeAspect="1" noChangeArrowheads="1"/>
          </p:cNvPicPr>
          <p:nvPr/>
        </p:nvPicPr>
        <p:blipFill>
          <a:blip r:embed="rId2" cstate="print"/>
          <a:srcRect/>
          <a:stretch>
            <a:fillRect/>
          </a:stretch>
        </p:blipFill>
        <p:spPr bwMode="auto">
          <a:xfrm>
            <a:off x="107950" y="1196975"/>
            <a:ext cx="5976938" cy="526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p:cNvSpPr>
            <a:spLocks noGrp="1"/>
          </p:cNvSpPr>
          <p:nvPr>
            <p:ph type="ftr" sz="quarter" idx="10"/>
          </p:nvPr>
        </p:nvSpPr>
        <p:spPr>
          <a:noFill/>
        </p:spPr>
        <p:txBody>
          <a:bodyPr/>
          <a:lstStyle/>
          <a:p>
            <a:r>
              <a:rPr lang="zh-CN" altLang="en-US" dirty="0"/>
              <a:t>计算机网络</a:t>
            </a:r>
            <a:endParaRPr lang="en-US" altLang="zh-CN" dirty="0"/>
          </a:p>
        </p:txBody>
      </p:sp>
      <p:sp>
        <p:nvSpPr>
          <p:cNvPr id="11267" name="灯片编号占位符 4"/>
          <p:cNvSpPr>
            <a:spLocks noGrp="1"/>
          </p:cNvSpPr>
          <p:nvPr>
            <p:ph type="sldNum" sz="quarter" idx="11"/>
          </p:nvPr>
        </p:nvSpPr>
        <p:spPr>
          <a:noFill/>
        </p:spPr>
        <p:txBody>
          <a:bodyPr/>
          <a:lstStyle/>
          <a:p>
            <a:fld id="{16543596-145F-46A0-BAD7-DB4F4DBFDEF2}" type="slidenum">
              <a:rPr lang="en-US" altLang="zh-CN" smtClean="0"/>
              <a:pPr/>
              <a:t>9</a:t>
            </a:fld>
            <a:endParaRPr lang="en-US" altLang="zh-CN" dirty="0"/>
          </a:p>
        </p:txBody>
      </p:sp>
      <p:sp>
        <p:nvSpPr>
          <p:cNvPr id="11268" name="Rectangle 2"/>
          <p:cNvSpPr>
            <a:spLocks noGrp="1" noChangeArrowheads="1"/>
          </p:cNvSpPr>
          <p:nvPr>
            <p:ph type="title"/>
          </p:nvPr>
        </p:nvSpPr>
        <p:spPr/>
        <p:txBody>
          <a:bodyPr/>
          <a:lstStyle/>
          <a:p>
            <a:pPr eaLnBrk="1" hangingPunct="1"/>
            <a:r>
              <a:rPr lang="zh-CN" altLang="en-US" dirty="0"/>
              <a:t>数据报</a:t>
            </a:r>
            <a:r>
              <a:rPr lang="zh-CN" altLang="en-US" dirty="0" smtClean="0"/>
              <a:t>转发</a:t>
            </a:r>
            <a:endParaRPr lang="en-US" altLang="zh-CN" dirty="0"/>
          </a:p>
        </p:txBody>
      </p:sp>
      <p:sp>
        <p:nvSpPr>
          <p:cNvPr id="11269" name="Rectangle 3"/>
          <p:cNvSpPr>
            <a:spLocks noGrp="1" noChangeArrowheads="1"/>
          </p:cNvSpPr>
          <p:nvPr>
            <p:ph type="body" idx="1"/>
          </p:nvPr>
        </p:nvSpPr>
        <p:spPr/>
        <p:txBody>
          <a:bodyPr/>
          <a:lstStyle/>
          <a:p>
            <a:pPr eaLnBrk="1" hangingPunct="1"/>
            <a:r>
              <a:rPr lang="zh-CN" altLang="en-US" dirty="0">
                <a:ea typeface="微软雅黑 Light" panose="020B0502040204020203" pitchFamily="34" charset="-122"/>
              </a:rPr>
              <a:t>所有数据报，即使是来自于同一源节点并去往同一目的地，都是被交换节点</a:t>
            </a:r>
            <a:r>
              <a:rPr lang="zh-CN" altLang="en-US" dirty="0">
                <a:solidFill>
                  <a:srgbClr val="C00000"/>
                </a:solidFill>
                <a:ea typeface="微软雅黑 Light" panose="020B0502040204020203" pitchFamily="34" charset="-122"/>
              </a:rPr>
              <a:t>根据其交换表独立地转发</a:t>
            </a:r>
            <a:endParaRPr lang="en-US" altLang="zh-CN" dirty="0">
              <a:ea typeface="微软雅黑 Light" panose="020B0502040204020203" pitchFamily="34" charset="-122"/>
            </a:endParaRPr>
          </a:p>
          <a:p>
            <a:pPr eaLnBrk="1" hangingPunct="1"/>
            <a:endParaRPr lang="en-US" altLang="zh-CN" dirty="0">
              <a:ea typeface="微软雅黑 Light" panose="020B0502040204020203" pitchFamily="34" charset="-122"/>
            </a:endParaRPr>
          </a:p>
          <a:p>
            <a:pPr eaLnBrk="1" hangingPunct="1"/>
            <a:r>
              <a:rPr lang="zh-CN" altLang="en-US" dirty="0">
                <a:solidFill>
                  <a:srgbClr val="C00000"/>
                </a:solidFill>
                <a:ea typeface="微软雅黑 Light" panose="020B0502040204020203" pitchFamily="34" charset="-122"/>
              </a:rPr>
              <a:t>数据报转发</a:t>
            </a:r>
            <a:r>
              <a:rPr lang="zh-CN" altLang="en-US" dirty="0" smtClean="0">
                <a:solidFill>
                  <a:srgbClr val="C00000"/>
                </a:solidFill>
                <a:ea typeface="微软雅黑 Light" panose="020B0502040204020203" pitchFamily="34" charset="-122"/>
              </a:rPr>
              <a:t>路径</a:t>
            </a:r>
            <a:endParaRPr lang="en-US" altLang="zh-CN" dirty="0" smtClean="0">
              <a:ea typeface="微软雅黑 Light" panose="020B0502040204020203" pitchFamily="34" charset="-122"/>
            </a:endParaRPr>
          </a:p>
          <a:p>
            <a:pPr lvl="1" eaLnBrk="1" hangingPunct="1"/>
            <a:r>
              <a:rPr lang="zh-CN" altLang="en-US" dirty="0" smtClean="0">
                <a:ea typeface="微软雅黑 Light" panose="020B0502040204020203" pitchFamily="34" charset="-122"/>
              </a:rPr>
              <a:t>并</a:t>
            </a:r>
            <a:r>
              <a:rPr lang="zh-CN" altLang="en-US" dirty="0">
                <a:ea typeface="微软雅黑 Light" panose="020B0502040204020203" pitchFamily="34" charset="-122"/>
              </a:rPr>
              <a:t>无可见形式，而是</a:t>
            </a:r>
            <a:r>
              <a:rPr lang="zh-CN" altLang="en-US" dirty="0">
                <a:solidFill>
                  <a:srgbClr val="0070C0"/>
                </a:solidFill>
                <a:ea typeface="微软雅黑 Light" panose="020B0502040204020203" pitchFamily="34" charset="-122"/>
              </a:rPr>
              <a:t>逻辑</a:t>
            </a:r>
            <a:r>
              <a:rPr lang="zh-CN" altLang="en-US" dirty="0" smtClean="0">
                <a:solidFill>
                  <a:srgbClr val="0070C0"/>
                </a:solidFill>
                <a:ea typeface="微软雅黑 Light" panose="020B0502040204020203" pitchFamily="34" charset="-122"/>
              </a:rPr>
              <a:t>上表现为沿途</a:t>
            </a:r>
            <a:r>
              <a:rPr lang="zh-CN" altLang="en-US" dirty="0">
                <a:solidFill>
                  <a:srgbClr val="0070C0"/>
                </a:solidFill>
                <a:ea typeface="微软雅黑 Light" panose="020B0502040204020203" pitchFamily="34" charset="-122"/>
              </a:rPr>
              <a:t>节点交换表中对应</a:t>
            </a:r>
            <a:r>
              <a:rPr lang="zh-CN" altLang="en-US" dirty="0" smtClean="0">
                <a:solidFill>
                  <a:srgbClr val="0070C0"/>
                </a:solidFill>
                <a:ea typeface="微软雅黑 Light" panose="020B0502040204020203" pitchFamily="34" charset="-122"/>
              </a:rPr>
              <a:t>于同一个目的地</a:t>
            </a:r>
            <a:r>
              <a:rPr lang="zh-CN" altLang="en-US" dirty="0">
                <a:solidFill>
                  <a:srgbClr val="0070C0"/>
                </a:solidFill>
                <a:ea typeface="微软雅黑 Light" panose="020B0502040204020203" pitchFamily="34" charset="-122"/>
              </a:rPr>
              <a:t>的条目的</a:t>
            </a:r>
            <a:r>
              <a:rPr lang="zh-CN" altLang="en-US" dirty="0" smtClean="0">
                <a:solidFill>
                  <a:srgbClr val="0070C0"/>
                </a:solidFill>
                <a:ea typeface="微软雅黑 Light" panose="020B0502040204020203" pitchFamily="34" charset="-122"/>
              </a:rPr>
              <a:t>集合</a:t>
            </a:r>
            <a:endParaRPr lang="en-US" altLang="zh-CN" dirty="0">
              <a:solidFill>
                <a:srgbClr val="0070C0"/>
              </a:solidFill>
              <a:ea typeface="微软雅黑 Light" panose="020B0502040204020203" pitchFamily="34" charset="-122"/>
            </a:endParaRPr>
          </a:p>
          <a:p>
            <a:pPr lvl="1" eaLnBrk="1" hangingPunct="1"/>
            <a:r>
              <a:rPr lang="zh-CN" altLang="en-US" dirty="0" smtClean="0">
                <a:ea typeface="微软雅黑 Light" panose="020B0502040204020203" pitchFamily="34" charset="-122"/>
              </a:rPr>
              <a:t>也</a:t>
            </a:r>
            <a:r>
              <a:rPr lang="zh-CN" altLang="en-US" dirty="0">
                <a:ea typeface="微软雅黑 Light" panose="020B0502040204020203" pitchFamily="34" charset="-122"/>
              </a:rPr>
              <a:t>无数据报转发路径的显</a:t>
            </a:r>
            <a:r>
              <a:rPr lang="zh-CN" altLang="en-US" dirty="0" smtClean="0">
                <a:ea typeface="微软雅黑 Light" panose="020B0502040204020203" pitchFamily="34" charset="-122"/>
              </a:rPr>
              <a:t>式设置</a:t>
            </a:r>
            <a:endParaRPr lang="en-US" altLang="zh-CN" dirty="0">
              <a:ea typeface="微软雅黑 Light" panose="020B0502040204020203" pitchFamily="34" charset="-122"/>
            </a:endParaRPr>
          </a:p>
          <a:p>
            <a:pPr eaLnBrk="1" hangingPunct="1"/>
            <a:endParaRPr lang="en-US" altLang="zh-CN" dirty="0">
              <a:ea typeface="微软雅黑 Light" panose="020B0502040204020203" pitchFamily="34" charset="-122"/>
            </a:endParaRPr>
          </a:p>
          <a:p>
            <a:pPr eaLnBrk="1" hangingPunct="1"/>
            <a:r>
              <a:rPr lang="zh-CN" altLang="en-US" dirty="0">
                <a:ea typeface="微软雅黑 Light" panose="020B0502040204020203" pitchFamily="34" charset="-122"/>
              </a:rPr>
              <a:t>数据报交换节点</a:t>
            </a:r>
            <a:r>
              <a:rPr lang="zh-CN" altLang="en-US" dirty="0">
                <a:solidFill>
                  <a:srgbClr val="C00000"/>
                </a:solidFill>
                <a:ea typeface="微软雅黑 Light" panose="020B0502040204020203" pitchFamily="34" charset="-122"/>
              </a:rPr>
              <a:t>运行特定的协议</a:t>
            </a:r>
            <a:r>
              <a:rPr lang="en-US" altLang="zh-CN" dirty="0">
                <a:solidFill>
                  <a:srgbClr val="C00000"/>
                </a:solidFill>
                <a:ea typeface="微软雅黑 Light" panose="020B0502040204020203" pitchFamily="34" charset="-122"/>
              </a:rPr>
              <a:t>/</a:t>
            </a:r>
            <a:r>
              <a:rPr lang="zh-CN" altLang="en-US" dirty="0">
                <a:solidFill>
                  <a:srgbClr val="C00000"/>
                </a:solidFill>
                <a:ea typeface="微软雅黑 Light" panose="020B0502040204020203" pitchFamily="34" charset="-122"/>
              </a:rPr>
              <a:t>算法，以建立和维护其交换表</a:t>
            </a:r>
            <a:endParaRPr lang="en-US" altLang="zh-CN" dirty="0">
              <a:solidFill>
                <a:srgbClr val="C00000"/>
              </a:solidFill>
              <a:ea typeface="微软雅黑 Light" panose="020B0502040204020203" pitchFamily="34" charset="-122"/>
            </a:endParaRPr>
          </a:p>
          <a:p>
            <a:pPr lvl="1" eaLnBrk="1" hangingPunct="1"/>
            <a:r>
              <a:rPr lang="zh-CN" altLang="en-US" dirty="0">
                <a:ea typeface="微软雅黑 Light" panose="020B0502040204020203" pitchFamily="34" charset="-122"/>
              </a:rPr>
              <a:t>相关</a:t>
            </a:r>
            <a:r>
              <a:rPr lang="zh-CN" altLang="en-US" dirty="0" smtClean="0">
                <a:ea typeface="微软雅黑 Light" panose="020B0502040204020203" pitchFamily="34" charset="-122"/>
              </a:rPr>
              <a:t>协议</a:t>
            </a:r>
            <a:r>
              <a:rPr lang="zh-CN" altLang="en-US" dirty="0">
                <a:ea typeface="微软雅黑 Light" panose="020B0502040204020203" pitchFamily="34" charset="-122"/>
              </a:rPr>
              <a:t>算法的目标：如何求解交换表</a:t>
            </a:r>
            <a:endParaRPr lang="en-US" altLang="zh-CN" dirty="0">
              <a:ea typeface="微软雅黑 Light" panose="020B0502040204020203" pitchFamily="34" charset="-122"/>
            </a:endParaRPr>
          </a:p>
          <a:p>
            <a:pPr lvl="1" eaLnBrk="1" hangingPunct="1"/>
            <a:r>
              <a:rPr lang="zh-CN" altLang="en-US" dirty="0">
                <a:ea typeface="微软雅黑 Light" panose="020B0502040204020203" pitchFamily="34" charset="-122"/>
              </a:rPr>
              <a:t>求解时考虑的因素：</a:t>
            </a:r>
            <a:r>
              <a:rPr lang="zh-CN" altLang="en-US" dirty="0">
                <a:solidFill>
                  <a:srgbClr val="C00000"/>
                </a:solidFill>
                <a:ea typeface="微软雅黑 Light" panose="020B0502040204020203" pitchFamily="34" charset="-122"/>
              </a:rPr>
              <a:t>拓扑，</a:t>
            </a:r>
            <a:r>
              <a:rPr lang="en-US" altLang="zh-CN" dirty="0">
                <a:solidFill>
                  <a:srgbClr val="C00000"/>
                </a:solidFill>
                <a:ea typeface="微软雅黑 Light" panose="020B0502040204020203" pitchFamily="34" charset="-122"/>
              </a:rPr>
              <a:t>…?</a:t>
            </a:r>
          </a:p>
          <a:p>
            <a:pPr eaLnBrk="1" hangingPunct="1"/>
            <a:endParaRPr lang="en-US" altLang="zh-CN" dirty="0">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2-QoS(I)">
  <a:themeElements>
    <a:clrScheme name="12-QoS(I)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2-QoS(I)">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QoS(I)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2-QoS(I)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2-QoS(I)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2-QoS(I)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2-QoS(I)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2-QoS(I)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2-QoS(I)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2-QoS(I)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2-QoS(I)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2-QoS(I)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LectureA</Template>
  <TotalTime>5599</TotalTime>
  <Words>2486</Words>
  <Application>Microsoft Office PowerPoint</Application>
  <PresentationFormat>全屏显示(4:3)</PresentationFormat>
  <Paragraphs>581</Paragraphs>
  <Slides>40</Slides>
  <Notes>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6" baseType="lpstr">
      <vt:lpstr>MS PGothic</vt:lpstr>
      <vt:lpstr>黑体</vt:lpstr>
      <vt:lpstr>华文隶书</vt:lpstr>
      <vt:lpstr>华文细黑</vt:lpstr>
      <vt:lpstr>宋体</vt:lpstr>
      <vt:lpstr>微软雅黑</vt:lpstr>
      <vt:lpstr>微软雅黑</vt:lpstr>
      <vt:lpstr>微软雅黑 Light</vt:lpstr>
      <vt:lpstr>Arial</vt:lpstr>
      <vt:lpstr>Bookman Old Style</vt:lpstr>
      <vt:lpstr>Calibri</vt:lpstr>
      <vt:lpstr>Times New Roman</vt:lpstr>
      <vt:lpstr>Verdana</vt:lpstr>
      <vt:lpstr>Wingdings</vt:lpstr>
      <vt:lpstr>12-QoS(I)</vt:lpstr>
      <vt:lpstr>VISIO</vt:lpstr>
      <vt:lpstr>分组交换</vt:lpstr>
      <vt:lpstr>内容提要</vt:lpstr>
      <vt:lpstr>交换网络</vt:lpstr>
      <vt:lpstr>分组交换</vt:lpstr>
      <vt:lpstr>数据报交换</vt:lpstr>
      <vt:lpstr>数据报交换时序过程</vt:lpstr>
      <vt:lpstr>数据报交换节点：存储转发</vt:lpstr>
      <vt:lpstr>数据报交换表示例</vt:lpstr>
      <vt:lpstr>数据报转发</vt:lpstr>
      <vt:lpstr>数据报交换网络</vt:lpstr>
      <vt:lpstr>虚电路交换</vt:lpstr>
      <vt:lpstr>虚电路交换时序过程</vt:lpstr>
      <vt:lpstr>虚电路交换节点：存储转发</vt:lpstr>
      <vt:lpstr>虚电路表</vt:lpstr>
      <vt:lpstr>虚电路表示例</vt:lpstr>
      <vt:lpstr>虚电路</vt:lpstr>
      <vt:lpstr>SVC建立过程</vt:lpstr>
      <vt:lpstr>SVC建立示例</vt:lpstr>
      <vt:lpstr>虚电路交换网络</vt:lpstr>
      <vt:lpstr>分组转发路径与VC</vt:lpstr>
      <vt:lpstr>内容提要</vt:lpstr>
      <vt:lpstr>常规共享式局域网的局限</vt:lpstr>
      <vt:lpstr>采用网桥扩展局域网</vt:lpstr>
      <vt:lpstr>学习网桥</vt:lpstr>
      <vt:lpstr>学习网桥(续)</vt:lpstr>
      <vt:lpstr>桥接局域网中的环路</vt:lpstr>
      <vt:lpstr>生成树</vt:lpstr>
      <vt:lpstr>生成树算法</vt:lpstr>
      <vt:lpstr>桥接局域网生成树示例</vt:lpstr>
      <vt:lpstr>生成树算法细节</vt:lpstr>
      <vt:lpstr>以太网交换机</vt:lpstr>
      <vt:lpstr>交换表</vt:lpstr>
      <vt:lpstr>自学习</vt:lpstr>
      <vt:lpstr>帧转发</vt:lpstr>
      <vt:lpstr>自学习和帧转发示例</vt:lpstr>
      <vt:lpstr>交换机互连</vt:lpstr>
      <vt:lpstr>多交换机自学习示例</vt:lpstr>
      <vt:lpstr>机构网络示例</vt:lpstr>
      <vt:lpstr>以太网交换机技术特点</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Packet Switching</dc:title>
  <dc:creator>Jingwen Chen</dc:creator>
  <cp:lastModifiedBy>ptrchn@163.com</cp:lastModifiedBy>
  <cp:revision>368</cp:revision>
  <dcterms:created xsi:type="dcterms:W3CDTF">2010-04-09T02:39:32Z</dcterms:created>
  <dcterms:modified xsi:type="dcterms:W3CDTF">2020-10-06T03:19:09Z</dcterms:modified>
</cp:coreProperties>
</file>