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5" r:id="rId3"/>
    <p:sldId id="260" r:id="rId4"/>
    <p:sldId id="288" r:id="rId5"/>
    <p:sldId id="289" r:id="rId6"/>
    <p:sldId id="290" r:id="rId7"/>
    <p:sldId id="283" r:id="rId8"/>
    <p:sldId id="264" r:id="rId9"/>
    <p:sldId id="291" r:id="rId10"/>
    <p:sldId id="274" r:id="rId11"/>
    <p:sldId id="28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0" autoAdjust="0"/>
  </p:normalViewPr>
  <p:slideViewPr>
    <p:cSldViewPr snapToGrid="0" showGuides="1">
      <p:cViewPr varScale="1">
        <p:scale>
          <a:sx n="69" d="100"/>
          <a:sy n="69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484644"/>
                </a:solidFill>
                <a:effectLst/>
                <a:latin typeface="Segoe UI" panose="020B0502040204020203" pitchFamily="34" charset="0"/>
              </a:rPr>
              <a:t>https://app.powerbi.com/groups/me/reports/d8302898-1746-4296-a4d7-95841ea7761b/ReportSection</a:t>
            </a:r>
          </a:p>
          <a:p>
            <a:pPr algn="l"/>
            <a:r>
              <a:rPr lang="en-US" altLang="zh-TW" b="0" i="0" dirty="0">
                <a:solidFill>
                  <a:srgbClr val="484644"/>
                </a:solidFill>
                <a:effectLst/>
                <a:latin typeface="Segoe UI" panose="020B0502040204020203" pitchFamily="34" charset="0"/>
              </a:rPr>
              <a:t>3A633017@rctl.ncut.edu.tw</a:t>
            </a:r>
          </a:p>
          <a:p>
            <a:pPr algn="l"/>
            <a:endParaRPr lang="en-US" altLang="zh-TW" b="0" i="0" dirty="0">
              <a:solidFill>
                <a:srgbClr val="484644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b="0" i="0" dirty="0">
                <a:solidFill>
                  <a:srgbClr val="484644"/>
                </a:solidFill>
                <a:effectLst/>
                <a:latin typeface="Segoe UI" panose="020B0502040204020203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6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7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0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0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cript.google.com/macros/s/AKfycby62BoZlh7GdJhbm_KEfpLAgyl5LRFvC0x6sTq6_ChDJjNGZGUckajM6aLXHMf1mDlY/exec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378915" y="3888203"/>
            <a:ext cx="5431809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TW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Presenter</a:t>
            </a:r>
            <a:r>
              <a:rPr lang="zh-CN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：</a:t>
            </a:r>
            <a:r>
              <a:rPr lang="zh-TW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韓瑋傑</a:t>
            </a:r>
            <a:r>
              <a:rPr lang="en-US" altLang="zh-TW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(4B033002)</a:t>
            </a:r>
            <a:endParaRPr lang="zh-CN" alt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24222" y="2403143"/>
            <a:ext cx="7373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資料庫期末報告</a:t>
            </a:r>
            <a:endParaRPr kumimoji="0" lang="zh-CN" altLang="en-US" sz="5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93553" y="1330072"/>
            <a:ext cx="3477129" cy="5162831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r="10724"/>
          <a:stretch/>
        </p:blipFill>
        <p:spPr>
          <a:xfrm>
            <a:off x="4109442" y="1952793"/>
            <a:ext cx="3045352" cy="3917390"/>
          </a:xfrm>
        </p:spPr>
      </p:pic>
      <p:sp>
        <p:nvSpPr>
          <p:cNvPr id="73" name="文本框 26">
            <a:extLst>
              <a:ext uri="{FF2B5EF4-FFF2-40B4-BE49-F238E27FC236}">
                <a16:creationId xmlns:a16="http://schemas.microsoft.com/office/drawing/2014/main" id="{AE01BD77-E1E5-4B7A-9549-E4159E6208BE}"/>
              </a:ext>
            </a:extLst>
          </p:cNvPr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手機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版儀表板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67D191-8950-4648-9917-AA44D984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560" y="2903082"/>
            <a:ext cx="2221682" cy="19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6000" spc="100" dirty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感谢</a:t>
              </a:r>
              <a:r>
                <a:rPr lang="zh-TW" altLang="en-US" sz="6000" spc="100" dirty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觀看</a:t>
              </a:r>
              <a:endPara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379221" y="4668399"/>
            <a:ext cx="3661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Presenter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韓瑋傑</a:t>
            </a:r>
            <a:r>
              <a:rPr lang="en-US" altLang="zh-TW" sz="20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TW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4B033002</a:t>
            </a:r>
            <a:r>
              <a:rPr lang="en-US" altLang="zh-TW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12" name="文本框 1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目錄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16" name="椭圆 30"/>
          <p:cNvSpPr/>
          <p:nvPr>
            <p:custDataLst>
              <p:tags r:id="rId1"/>
            </p:custDataLst>
          </p:nvPr>
        </p:nvSpPr>
        <p:spPr>
          <a:xfrm rot="1069622">
            <a:off x="3217949" y="2166531"/>
            <a:ext cx="2978614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椭圆 30"/>
          <p:cNvSpPr/>
          <p:nvPr>
            <p:custDataLst>
              <p:tags r:id="rId2"/>
            </p:custDataLst>
          </p:nvPr>
        </p:nvSpPr>
        <p:spPr>
          <a:xfrm rot="20530378" flipH="1">
            <a:off x="6037829" y="2166531"/>
            <a:ext cx="2980482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15673" y="3558539"/>
            <a:ext cx="4171462" cy="644278"/>
            <a:chOff x="1154862" y="3005024"/>
            <a:chExt cx="4171462" cy="644278"/>
          </a:xfrm>
        </p:grpSpPr>
        <p:sp>
          <p:nvSpPr>
            <p:cNvPr id="14" name="圆角矩形 13"/>
            <p:cNvSpPr/>
            <p:nvPr>
              <p:custDataLst>
                <p:tags r:id="rId5"/>
              </p:custDataLst>
            </p:nvPr>
          </p:nvSpPr>
          <p:spPr>
            <a:xfrm>
              <a:off x="1184274" y="3080467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6"/>
              </p:custDataLst>
            </p:nvPr>
          </p:nvSpPr>
          <p:spPr>
            <a:xfrm>
              <a:off x="4680179" y="3005024"/>
              <a:ext cx="646145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4862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white"/>
                  </a:solidFill>
                  <a:cs typeface="+mn-ea"/>
                  <a:sym typeface="+mn-lt"/>
                </a:rPr>
                <a:t>App</a:t>
              </a: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r>
                <a:rPr lang="en-US" altLang="zh-TW" sz="2400" dirty="0">
                  <a:solidFill>
                    <a:prstClr val="white"/>
                  </a:solidFill>
                  <a:cs typeface="+mn-ea"/>
                  <a:sym typeface="+mn-lt"/>
                </a:rPr>
                <a:t>Script</a:t>
              </a: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r>
                <a:rPr lang="en-US" altLang="zh-TW" sz="2400" dirty="0">
                  <a:solidFill>
                    <a:prstClr val="white"/>
                  </a:solidFill>
                  <a:cs typeface="+mn-ea"/>
                  <a:sym typeface="+mn-lt"/>
                </a:rPr>
                <a:t>Login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6817359" y="3538416"/>
            <a:ext cx="646145" cy="646145"/>
          </a:xfrm>
          <a:prstGeom prst="ellipse">
            <a:avLst/>
          </a:prstGeom>
          <a:solidFill>
            <a:schemeClr val="bg1">
              <a:alpha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33503" y="3622453"/>
            <a:ext cx="4171462" cy="489601"/>
            <a:chOff x="6859048" y="3080467"/>
            <a:chExt cx="4171462" cy="489601"/>
          </a:xfrm>
        </p:grpSpPr>
        <p:sp>
          <p:nvSpPr>
            <p:cNvPr id="20" name="圆角矩形 19"/>
            <p:cNvSpPr/>
            <p:nvPr>
              <p:custDataLst>
                <p:tags r:id="rId4"/>
              </p:custDataLst>
            </p:nvPr>
          </p:nvSpPr>
          <p:spPr>
            <a:xfrm>
              <a:off x="6904337" y="3080467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59048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Power BI Dashboard</a:t>
              </a: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App Script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prstClr val="white"/>
                </a:solidFill>
                <a:cs typeface="+mn-ea"/>
                <a:sym typeface="+mn-lt"/>
              </a:rPr>
              <a:t>Login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7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登入畫面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9263" y="1400948"/>
            <a:ext cx="8971643" cy="5145141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r="5415"/>
          <a:stretch/>
        </p:blipFill>
        <p:spPr>
          <a:xfrm>
            <a:off x="1406485" y="1570542"/>
            <a:ext cx="8803473" cy="4805952"/>
          </a:xfrm>
        </p:spPr>
      </p:pic>
    </p:spTree>
    <p:extLst>
      <p:ext uri="{BB962C8B-B14F-4D97-AF65-F5344CB8AC3E}">
        <p14:creationId xmlns:p14="http://schemas.microsoft.com/office/powerpoint/2010/main" val="22486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登入畫面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68695" y="1742445"/>
            <a:ext cx="5164955" cy="3076237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" b="1619"/>
          <a:stretch/>
        </p:blipFill>
        <p:spPr>
          <a:xfrm>
            <a:off x="6415918" y="1846948"/>
            <a:ext cx="5068140" cy="2946058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4FA40B5-6876-4CD9-ABA4-7F540883CDAD}"/>
              </a:ext>
            </a:extLst>
          </p:cNvPr>
          <p:cNvSpPr/>
          <p:nvPr/>
        </p:nvSpPr>
        <p:spPr>
          <a:xfrm>
            <a:off x="406128" y="1716769"/>
            <a:ext cx="5164955" cy="3076237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812EAC-2486-448B-A54A-344F6FF15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28" y="1873973"/>
            <a:ext cx="5029196" cy="283066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23DAACE-4F72-441B-BCC5-4299507A460C}"/>
              </a:ext>
            </a:extLst>
          </p:cNvPr>
          <p:cNvSpPr/>
          <p:nvPr/>
        </p:nvSpPr>
        <p:spPr>
          <a:xfrm>
            <a:off x="1867618" y="5034140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帳號密碼資料表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56A739-15A0-457D-9917-59B6600D6D57}"/>
              </a:ext>
            </a:extLst>
          </p:cNvPr>
          <p:cNvSpPr/>
          <p:nvPr/>
        </p:nvSpPr>
        <p:spPr>
          <a:xfrm>
            <a:off x="7905326" y="4923185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密碼輸入錯誤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625262" y="302189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登入畫面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3534" y="1773556"/>
            <a:ext cx="5767357" cy="3613325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A40B5-6876-4CD9-ABA4-7F540883CDAD}"/>
              </a:ext>
            </a:extLst>
          </p:cNvPr>
          <p:cNvSpPr/>
          <p:nvPr/>
        </p:nvSpPr>
        <p:spPr>
          <a:xfrm>
            <a:off x="406128" y="1716769"/>
            <a:ext cx="5417177" cy="3834944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812EAC-2486-448B-A54A-344F6FF1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289" y="1873973"/>
            <a:ext cx="5171054" cy="351290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23DAACE-4F72-441B-BCC5-4299507A460C}"/>
              </a:ext>
            </a:extLst>
          </p:cNvPr>
          <p:cNvSpPr/>
          <p:nvPr/>
        </p:nvSpPr>
        <p:spPr>
          <a:xfrm>
            <a:off x="2396912" y="5778500"/>
            <a:ext cx="150888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問卷資料表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56A739-15A0-457D-9917-59B6600D6D57}"/>
              </a:ext>
            </a:extLst>
          </p:cNvPr>
          <p:cNvSpPr/>
          <p:nvPr/>
        </p:nvSpPr>
        <p:spPr>
          <a:xfrm>
            <a:off x="7905326" y="5778500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資料庫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11DD70F-68BA-470F-97DA-21C971CA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815" y="1873973"/>
            <a:ext cx="5478793" cy="337729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D7510C3-5F07-4A9B-9E8F-0FE05B7BCC2E}"/>
              </a:ext>
            </a:extLst>
          </p:cNvPr>
          <p:cNvSpPr/>
          <p:nvPr/>
        </p:nvSpPr>
        <p:spPr>
          <a:xfrm>
            <a:off x="5341559" y="1173533"/>
            <a:ext cx="117680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進入網頁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3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Power </a:t>
            </a:r>
            <a:r>
              <a:rPr lang="en-US" altLang="zh-TW" sz="3600" dirty="0">
                <a:solidFill>
                  <a:prstClr val="white"/>
                </a:solidFill>
                <a:cs typeface="+mn-ea"/>
                <a:sym typeface="+mn-lt"/>
              </a:rPr>
              <a:t>BI Dashboard</a:t>
            </a:r>
            <a:r>
              <a:rPr lang="zh-TW" altLang="en-US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9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7410" y="1254770"/>
            <a:ext cx="6544166" cy="543943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電腦版儀表板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" b="1666"/>
          <a:stretch/>
        </p:blipFill>
        <p:spPr>
          <a:xfrm>
            <a:off x="512586" y="1539206"/>
            <a:ext cx="6017086" cy="3400252"/>
          </a:xfrm>
        </p:spPr>
      </p:pic>
      <p:grpSp>
        <p:nvGrpSpPr>
          <p:cNvPr id="41" name="组合 18">
            <a:extLst>
              <a:ext uri="{FF2B5EF4-FFF2-40B4-BE49-F238E27FC236}">
                <a16:creationId xmlns:a16="http://schemas.microsoft.com/office/drawing/2014/main" id="{E9ACA5B5-33A1-41B9-AD61-E10762EDCFCE}"/>
              </a:ext>
            </a:extLst>
          </p:cNvPr>
          <p:cNvGrpSpPr/>
          <p:nvPr/>
        </p:nvGrpSpPr>
        <p:grpSpPr>
          <a:xfrm>
            <a:off x="6984794" y="3003107"/>
            <a:ext cx="5090694" cy="1767078"/>
            <a:chOff x="1062038" y="2057400"/>
            <a:chExt cx="10056812" cy="3490913"/>
          </a:xfrm>
        </p:grpSpPr>
        <p:sp>
          <p:nvSpPr>
            <p:cNvPr id="42" name="任意多边形 15">
              <a:extLst>
                <a:ext uri="{FF2B5EF4-FFF2-40B4-BE49-F238E27FC236}">
                  <a16:creationId xmlns:a16="http://schemas.microsoft.com/office/drawing/2014/main" id="{7F2E9033-C717-4AC2-BDB6-7FF1094F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2057400"/>
              <a:ext cx="4964112" cy="1677988"/>
            </a:xfrm>
            <a:custGeom>
              <a:avLst/>
              <a:gdLst>
                <a:gd name="T0" fmla="*/ 4964112 w 4963098"/>
                <a:gd name="T1" fmla="*/ 0 h 1676733"/>
                <a:gd name="T2" fmla="*/ 4964112 w 4963098"/>
                <a:gd name="T3" fmla="*/ 529965 h 1676733"/>
                <a:gd name="T4" fmla="*/ 4905853 w 4963098"/>
                <a:gd name="T5" fmla="*/ 532909 h 1676733"/>
                <a:gd name="T6" fmla="*/ 3823499 w 4963098"/>
                <a:gd name="T7" fmla="*/ 1615853 h 1676733"/>
                <a:gd name="T8" fmla="*/ 3820524 w 4963098"/>
                <a:gd name="T9" fmla="*/ 1674792 h 1676733"/>
                <a:gd name="T10" fmla="*/ 3462363 w 4963098"/>
                <a:gd name="T11" fmla="*/ 1674792 h 1676733"/>
                <a:gd name="T12" fmla="*/ 3462363 w 4963098"/>
                <a:gd name="T13" fmla="*/ 1677988 h 1676733"/>
                <a:gd name="T14" fmla="*/ 0 w 4963098"/>
                <a:gd name="T15" fmla="*/ 1677988 h 1676733"/>
                <a:gd name="T16" fmla="*/ 0 w 4963098"/>
                <a:gd name="T17" fmla="*/ 1211695 h 1676733"/>
                <a:gd name="T18" fmla="*/ 3318014 w 4963098"/>
                <a:gd name="T19" fmla="*/ 1211695 h 1676733"/>
                <a:gd name="T20" fmla="*/ 3397878 w 4963098"/>
                <a:gd name="T21" fmla="*/ 998050 h 1676733"/>
                <a:gd name="T22" fmla="*/ 4799461 w 4963098"/>
                <a:gd name="T23" fmla="*/ 8318 h 16767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3098"/>
                <a:gd name="T37" fmla="*/ 0 h 1676733"/>
                <a:gd name="T38" fmla="*/ 4963098 w 4963098"/>
                <a:gd name="T39" fmla="*/ 1676733 h 16767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3098" h="1676733">
                  <a:moveTo>
                    <a:pt x="4963098" y="0"/>
                  </a:moveTo>
                  <a:lnTo>
                    <a:pt x="4963098" y="529569"/>
                  </a:lnTo>
                  <a:lnTo>
                    <a:pt x="4904851" y="532510"/>
                  </a:lnTo>
                  <a:cubicBezTo>
                    <a:pt x="4334273" y="590456"/>
                    <a:pt x="3880663" y="1044066"/>
                    <a:pt x="3822718" y="1614644"/>
                  </a:cubicBezTo>
                  <a:lnTo>
                    <a:pt x="3819744" y="1673539"/>
                  </a:lnTo>
                  <a:lnTo>
                    <a:pt x="3461656" y="1673539"/>
                  </a:lnTo>
                  <a:lnTo>
                    <a:pt x="3461656" y="1676733"/>
                  </a:lnTo>
                  <a:lnTo>
                    <a:pt x="0" y="1676733"/>
                  </a:lnTo>
                  <a:lnTo>
                    <a:pt x="0" y="1210789"/>
                  </a:lnTo>
                  <a:lnTo>
                    <a:pt x="3317336" y="1210789"/>
                  </a:lnTo>
                  <a:lnTo>
                    <a:pt x="3397184" y="997304"/>
                  </a:lnTo>
                  <a:cubicBezTo>
                    <a:pt x="3653890" y="458266"/>
                    <a:pt x="4178296" y="71296"/>
                    <a:pt x="4798481" y="8312"/>
                  </a:cubicBezTo>
                  <a:lnTo>
                    <a:pt x="4963098" y="0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 16">
              <a:extLst>
                <a:ext uri="{FF2B5EF4-FFF2-40B4-BE49-F238E27FC236}">
                  <a16:creationId xmlns:a16="http://schemas.microsoft.com/office/drawing/2014/main" id="{BD481A83-899F-4283-BF9D-5D037FE123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6172200" y="2060575"/>
              <a:ext cx="4946650" cy="1673225"/>
            </a:xfrm>
            <a:custGeom>
              <a:avLst/>
              <a:gdLst>
                <a:gd name="T0" fmla="*/ 4946650 w 4946769"/>
                <a:gd name="T1" fmla="*/ 0 h 1673539"/>
                <a:gd name="T2" fmla="*/ 4782037 w 4946769"/>
                <a:gd name="T3" fmla="*/ 8310 h 1673539"/>
                <a:gd name="T4" fmla="*/ 3380774 w 4946769"/>
                <a:gd name="T5" fmla="*/ 997117 h 1673539"/>
                <a:gd name="T6" fmla="*/ 3303317 w 4946769"/>
                <a:gd name="T7" fmla="*/ 1204175 h 1673539"/>
                <a:gd name="T8" fmla="*/ 0 w 4946769"/>
                <a:gd name="T9" fmla="*/ 1204175 h 1673539"/>
                <a:gd name="T10" fmla="*/ 0 w 4946769"/>
                <a:gd name="T11" fmla="*/ 1670032 h 1673539"/>
                <a:gd name="T12" fmla="*/ 3215426 w 4946769"/>
                <a:gd name="T13" fmla="*/ 1670032 h 1673539"/>
                <a:gd name="T14" fmla="*/ 3215275 w 4946769"/>
                <a:gd name="T15" fmla="*/ 1673225 h 1673539"/>
                <a:gd name="T16" fmla="*/ 3803324 w 4946769"/>
                <a:gd name="T17" fmla="*/ 1673225 h 1673539"/>
                <a:gd name="T18" fmla="*/ 3806297 w 4946769"/>
                <a:gd name="T19" fmla="*/ 1614341 h 1673539"/>
                <a:gd name="T20" fmla="*/ 4888404 w 4946769"/>
                <a:gd name="T21" fmla="*/ 532410 h 1673539"/>
                <a:gd name="T22" fmla="*/ 4946650 w 4946769"/>
                <a:gd name="T23" fmla="*/ 529470 h 16735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6769"/>
                <a:gd name="T37" fmla="*/ 0 h 1673539"/>
                <a:gd name="T38" fmla="*/ 4946769 w 4946769"/>
                <a:gd name="T39" fmla="*/ 1673539 h 16735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6769" h="1673539">
                  <a:moveTo>
                    <a:pt x="4946769" y="0"/>
                  </a:moveTo>
                  <a:lnTo>
                    <a:pt x="4782152" y="8312"/>
                  </a:lnTo>
                  <a:cubicBezTo>
                    <a:pt x="4161967" y="71296"/>
                    <a:pt x="3637561" y="458266"/>
                    <a:pt x="3380855" y="997304"/>
                  </a:cubicBezTo>
                  <a:lnTo>
                    <a:pt x="3303396" y="1204401"/>
                  </a:lnTo>
                  <a:lnTo>
                    <a:pt x="0" y="1204401"/>
                  </a:lnTo>
                  <a:lnTo>
                    <a:pt x="0" y="1670345"/>
                  </a:lnTo>
                  <a:lnTo>
                    <a:pt x="3215503" y="1670345"/>
                  </a:lnTo>
                  <a:lnTo>
                    <a:pt x="3215352" y="1673539"/>
                  </a:lnTo>
                  <a:lnTo>
                    <a:pt x="3803415" y="1673539"/>
                  </a:lnTo>
                  <a:lnTo>
                    <a:pt x="3806389" y="1614644"/>
                  </a:lnTo>
                  <a:cubicBezTo>
                    <a:pt x="3864334" y="1044066"/>
                    <a:pt x="4317944" y="590456"/>
                    <a:pt x="4888522" y="532510"/>
                  </a:cubicBezTo>
                  <a:lnTo>
                    <a:pt x="4946769" y="529569"/>
                  </a:lnTo>
                  <a:lnTo>
                    <a:pt x="4946769" y="0"/>
                  </a:lnTo>
                  <a:close/>
                </a:path>
              </a:pathLst>
            </a:custGeom>
            <a:solidFill>
              <a:srgbClr val="FCFCFC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 17">
              <a:extLst>
                <a:ext uri="{FF2B5EF4-FFF2-40B4-BE49-F238E27FC236}">
                  <a16:creationId xmlns:a16="http://schemas.microsoft.com/office/drawing/2014/main" id="{F33B57BD-C0A0-4FA4-8025-A546C7D71D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172200" y="3871913"/>
              <a:ext cx="4946650" cy="1676400"/>
            </a:xfrm>
            <a:custGeom>
              <a:avLst/>
              <a:gdLst>
                <a:gd name="T0" fmla="*/ 3461573 w 4946769"/>
                <a:gd name="T1" fmla="*/ 1676400 h 1676733"/>
                <a:gd name="T2" fmla="*/ 0 w 4946769"/>
                <a:gd name="T3" fmla="*/ 1676400 h 1676733"/>
                <a:gd name="T4" fmla="*/ 0 w 4946769"/>
                <a:gd name="T5" fmla="*/ 1210549 h 1676733"/>
                <a:gd name="T6" fmla="*/ 3300928 w 4946769"/>
                <a:gd name="T7" fmla="*/ 1210549 h 1676733"/>
                <a:gd name="T8" fmla="*/ 3380774 w 4946769"/>
                <a:gd name="T9" fmla="*/ 997106 h 1676733"/>
                <a:gd name="T10" fmla="*/ 4782037 w 4946769"/>
                <a:gd name="T11" fmla="*/ 8310 h 1676733"/>
                <a:gd name="T12" fmla="*/ 4946650 w 4946769"/>
                <a:gd name="T13" fmla="*/ 0 h 1676733"/>
                <a:gd name="T14" fmla="*/ 4946650 w 4946769"/>
                <a:gd name="T15" fmla="*/ 529464 h 1676733"/>
                <a:gd name="T16" fmla="*/ 4888404 w 4946769"/>
                <a:gd name="T17" fmla="*/ 532404 h 1676733"/>
                <a:gd name="T18" fmla="*/ 3806297 w 4946769"/>
                <a:gd name="T19" fmla="*/ 1614323 h 1676733"/>
                <a:gd name="T20" fmla="*/ 3803324 w 4946769"/>
                <a:gd name="T21" fmla="*/ 1673207 h 1676733"/>
                <a:gd name="T22" fmla="*/ 3461573 w 4946769"/>
                <a:gd name="T23" fmla="*/ 1673207 h 16767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6769"/>
                <a:gd name="T37" fmla="*/ 0 h 1676733"/>
                <a:gd name="T38" fmla="*/ 4946769 w 4946769"/>
                <a:gd name="T39" fmla="*/ 1676733 h 16767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6769" h="1676733">
                  <a:moveTo>
                    <a:pt x="3461656" y="1676733"/>
                  </a:moveTo>
                  <a:lnTo>
                    <a:pt x="0" y="1676733"/>
                  </a:lnTo>
                  <a:lnTo>
                    <a:pt x="0" y="1210789"/>
                  </a:lnTo>
                  <a:lnTo>
                    <a:pt x="3301007" y="1210789"/>
                  </a:lnTo>
                  <a:lnTo>
                    <a:pt x="3380855" y="997304"/>
                  </a:lnTo>
                  <a:cubicBezTo>
                    <a:pt x="3637561" y="458266"/>
                    <a:pt x="4161967" y="71296"/>
                    <a:pt x="4782152" y="8312"/>
                  </a:cubicBezTo>
                  <a:lnTo>
                    <a:pt x="4946769" y="0"/>
                  </a:lnTo>
                  <a:lnTo>
                    <a:pt x="4946769" y="529569"/>
                  </a:lnTo>
                  <a:lnTo>
                    <a:pt x="4888522" y="532510"/>
                  </a:lnTo>
                  <a:cubicBezTo>
                    <a:pt x="4317944" y="590456"/>
                    <a:pt x="3864334" y="1044066"/>
                    <a:pt x="3806389" y="1614644"/>
                  </a:cubicBezTo>
                  <a:lnTo>
                    <a:pt x="3803415" y="1673539"/>
                  </a:lnTo>
                  <a:lnTo>
                    <a:pt x="3461656" y="1673539"/>
                  </a:lnTo>
                  <a:lnTo>
                    <a:pt x="3461656" y="1676733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任意多边形 18">
              <a:extLst>
                <a:ext uri="{FF2B5EF4-FFF2-40B4-BE49-F238E27FC236}">
                  <a16:creationId xmlns:a16="http://schemas.microsoft.com/office/drawing/2014/main" id="{C4745207-CA4D-41F7-BBFA-135EB0CA69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62038" y="3875088"/>
              <a:ext cx="4964112" cy="1673225"/>
            </a:xfrm>
            <a:custGeom>
              <a:avLst/>
              <a:gdLst>
                <a:gd name="T0" fmla="*/ 3232341 w 4963097"/>
                <a:gd name="T1" fmla="*/ 1673225 h 1673539"/>
                <a:gd name="T2" fmla="*/ 3820524 w 4963097"/>
                <a:gd name="T3" fmla="*/ 1673225 h 1673539"/>
                <a:gd name="T4" fmla="*/ 3823499 w 4963097"/>
                <a:gd name="T5" fmla="*/ 1614341 h 1673539"/>
                <a:gd name="T6" fmla="*/ 4905853 w 4963097"/>
                <a:gd name="T7" fmla="*/ 532410 h 1673539"/>
                <a:gd name="T8" fmla="*/ 4964112 w 4963097"/>
                <a:gd name="T9" fmla="*/ 529470 h 1673539"/>
                <a:gd name="T10" fmla="*/ 4964112 w 4963097"/>
                <a:gd name="T11" fmla="*/ 0 h 1673539"/>
                <a:gd name="T12" fmla="*/ 4799461 w 4963097"/>
                <a:gd name="T13" fmla="*/ 8310 h 1673539"/>
                <a:gd name="T14" fmla="*/ 3397878 w 4963097"/>
                <a:gd name="T15" fmla="*/ 997117 h 1673539"/>
                <a:gd name="T16" fmla="*/ 3320617 w 4963097"/>
                <a:gd name="T17" fmla="*/ 1203602 h 1673539"/>
                <a:gd name="T18" fmla="*/ 0 w 4963097"/>
                <a:gd name="T19" fmla="*/ 1203602 h 1673539"/>
                <a:gd name="T20" fmla="*/ 0 w 4963097"/>
                <a:gd name="T21" fmla="*/ 1669459 h 1673539"/>
                <a:gd name="T22" fmla="*/ 3232520 w 4963097"/>
                <a:gd name="T23" fmla="*/ 1669459 h 16735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3097"/>
                <a:gd name="T37" fmla="*/ 0 h 1673539"/>
                <a:gd name="T38" fmla="*/ 4963097 w 4963097"/>
                <a:gd name="T39" fmla="*/ 1673539 h 16735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3097" h="1673539">
                  <a:moveTo>
                    <a:pt x="3231680" y="1673539"/>
                  </a:moveTo>
                  <a:lnTo>
                    <a:pt x="3819743" y="1673539"/>
                  </a:lnTo>
                  <a:lnTo>
                    <a:pt x="3822717" y="1614644"/>
                  </a:lnTo>
                  <a:cubicBezTo>
                    <a:pt x="3880662" y="1044066"/>
                    <a:pt x="4334272" y="590456"/>
                    <a:pt x="4904850" y="532510"/>
                  </a:cubicBezTo>
                  <a:lnTo>
                    <a:pt x="4963097" y="529569"/>
                  </a:lnTo>
                  <a:lnTo>
                    <a:pt x="4963097" y="0"/>
                  </a:lnTo>
                  <a:lnTo>
                    <a:pt x="4798480" y="8312"/>
                  </a:lnTo>
                  <a:cubicBezTo>
                    <a:pt x="4178295" y="71296"/>
                    <a:pt x="3653889" y="458266"/>
                    <a:pt x="3397183" y="997304"/>
                  </a:cubicBezTo>
                  <a:lnTo>
                    <a:pt x="3319938" y="1203828"/>
                  </a:lnTo>
                  <a:lnTo>
                    <a:pt x="0" y="1203828"/>
                  </a:lnTo>
                  <a:lnTo>
                    <a:pt x="0" y="1669772"/>
                  </a:lnTo>
                  <a:lnTo>
                    <a:pt x="3231859" y="1669772"/>
                  </a:lnTo>
                  <a:lnTo>
                    <a:pt x="3231680" y="1673539"/>
                  </a:lnTo>
                  <a:close/>
                </a:path>
              </a:pathLst>
            </a:custGeom>
            <a:solidFill>
              <a:srgbClr val="FCFCFC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D9C00326-026F-4CFA-8740-D37CFA425502}"/>
              </a:ext>
            </a:extLst>
          </p:cNvPr>
          <p:cNvSpPr/>
          <p:nvPr/>
        </p:nvSpPr>
        <p:spPr>
          <a:xfrm>
            <a:off x="6846518" y="3267891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edit?usp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=sharing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09055AB-C9BB-43D8-883C-84B3AC7072F9}"/>
              </a:ext>
            </a:extLst>
          </p:cNvPr>
          <p:cNvSpPr/>
          <p:nvPr/>
        </p:nvSpPr>
        <p:spPr>
          <a:xfrm>
            <a:off x="9788572" y="4089615"/>
            <a:ext cx="2432785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export?format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=xlsx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8" name="图片占位符 17">
            <a:extLst>
              <a:ext uri="{FF2B5EF4-FFF2-40B4-BE49-F238E27FC236}">
                <a16:creationId xmlns:a16="http://schemas.microsoft.com/office/drawing/2014/main" id="{C5AA1084-E474-455A-8860-360AFBFB8D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r="18704"/>
          <a:stretch>
            <a:fillRect/>
          </a:stretch>
        </p:blipFill>
        <p:spPr>
          <a:xfrm>
            <a:off x="9032209" y="3239332"/>
            <a:ext cx="1023732" cy="1022978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2EEC8640-1C32-466A-A6A6-BDFE02C3857A}"/>
              </a:ext>
            </a:extLst>
          </p:cNvPr>
          <p:cNvSpPr/>
          <p:nvPr/>
        </p:nvSpPr>
        <p:spPr>
          <a:xfrm>
            <a:off x="7224710" y="2356829"/>
            <a:ext cx="4139975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prstClr val="white"/>
                </a:solidFill>
                <a:cs typeface="+mn-ea"/>
                <a:sym typeface="+mn-lt"/>
              </a:rPr>
              <a:t>將</a:t>
            </a:r>
            <a:r>
              <a:rPr lang="en-US" altLang="zh-TW" b="1" dirty="0">
                <a:solidFill>
                  <a:prstClr val="white"/>
                </a:solidFill>
                <a:cs typeface="+mn-ea"/>
                <a:sym typeface="+mn-lt"/>
              </a:rPr>
              <a:t>Google sheet</a:t>
            </a:r>
            <a:r>
              <a:rPr lang="zh-TW" altLang="en-US" b="1" dirty="0">
                <a:solidFill>
                  <a:prstClr val="white"/>
                </a:solidFill>
                <a:cs typeface="+mn-ea"/>
                <a:sym typeface="+mn-lt"/>
              </a:rPr>
              <a:t>資料庫匯入</a:t>
            </a:r>
            <a:r>
              <a:rPr lang="en-US" altLang="zh-TW" b="1" dirty="0" err="1">
                <a:solidFill>
                  <a:prstClr val="white"/>
                </a:solidFill>
                <a:cs typeface="+mn-ea"/>
                <a:sym typeface="+mn-lt"/>
              </a:rPr>
              <a:t>Ppwer</a:t>
            </a:r>
            <a:r>
              <a:rPr lang="en-US" altLang="zh-TW" b="1" dirty="0">
                <a:solidFill>
                  <a:prstClr val="white"/>
                </a:solidFill>
                <a:cs typeface="+mn-ea"/>
                <a:sym typeface="+mn-lt"/>
              </a:rPr>
              <a:t> BI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09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26">
            <a:extLst>
              <a:ext uri="{FF2B5EF4-FFF2-40B4-BE49-F238E27FC236}">
                <a16:creationId xmlns:a16="http://schemas.microsoft.com/office/drawing/2014/main" id="{1D78155D-0DE1-44B9-8A3A-87C89CDC4F11}"/>
              </a:ext>
            </a:extLst>
          </p:cNvPr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不兼容問題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8D6EF3-F50C-4428-BA2D-B45D7372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6" y="1953305"/>
            <a:ext cx="5984557" cy="34547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0E7E83-ACA3-4F8A-ABDD-2558DC70A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561"/>
          <a:stretch/>
        </p:blipFill>
        <p:spPr>
          <a:xfrm>
            <a:off x="6530713" y="2073591"/>
            <a:ext cx="5068252" cy="321414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D2DBD72-6ACA-4AB1-8392-80816FB90B99}"/>
              </a:ext>
            </a:extLst>
          </p:cNvPr>
          <p:cNvSpPr/>
          <p:nvPr/>
        </p:nvSpPr>
        <p:spPr>
          <a:xfrm>
            <a:off x="2396912" y="5778500"/>
            <a:ext cx="150888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Power BI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EB6420-BEC9-47BA-BBEA-E493C1229AF7}"/>
              </a:ext>
            </a:extLst>
          </p:cNvPr>
          <p:cNvSpPr/>
          <p:nvPr/>
        </p:nvSpPr>
        <p:spPr>
          <a:xfrm>
            <a:off x="8638418" y="5674466"/>
            <a:ext cx="2086318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Google Sheet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90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4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128</Words>
  <Application>Microsoft Office PowerPoint</Application>
  <PresentationFormat>寬螢幕</PresentationFormat>
  <Paragraphs>45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等线</vt:lpstr>
      <vt:lpstr>Arial</vt:lpstr>
      <vt:lpstr>Segoe UI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韓瑋傑</cp:lastModifiedBy>
  <cp:revision>36</cp:revision>
  <dcterms:created xsi:type="dcterms:W3CDTF">2017-07-11T08:34:15Z</dcterms:created>
  <dcterms:modified xsi:type="dcterms:W3CDTF">2022-01-03T15:06:44Z</dcterms:modified>
</cp:coreProperties>
</file>