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65" r:id="rId2"/>
    <p:sldId id="273" r:id="rId3"/>
    <p:sldId id="266" r:id="rId4"/>
    <p:sldId id="294" r:id="rId5"/>
    <p:sldId id="269" r:id="rId6"/>
    <p:sldId id="274" r:id="rId7"/>
    <p:sldId id="276" r:id="rId8"/>
    <p:sldId id="277" r:id="rId9"/>
    <p:sldId id="285" r:id="rId10"/>
    <p:sldId id="287" r:id="rId11"/>
    <p:sldId id="288" r:id="rId12"/>
    <p:sldId id="278" r:id="rId13"/>
    <p:sldId id="283" r:id="rId14"/>
    <p:sldId id="289" r:id="rId15"/>
    <p:sldId id="291" r:id="rId16"/>
    <p:sldId id="290" r:id="rId17"/>
    <p:sldId id="292" r:id="rId18"/>
    <p:sldId id="293" r:id="rId19"/>
    <p:sldId id="279" r:id="rId20"/>
    <p:sldId id="281" r:id="rId21"/>
    <p:sldId id="284" r:id="rId22"/>
    <p:sldId id="272" r:id="rId23"/>
    <p:sldId id="27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Encode Sans Condensed" panose="020B0604020202020204" charset="0"/>
      <p:regular r:id="rId31"/>
      <p:bold r:id="rId32"/>
    </p:embeddedFont>
    <p:embeddedFont>
      <p:font typeface="Merriweather" panose="00000500000000000000" pitchFamily="2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CFF2D-A58E-4718-BFCA-8FF7E893150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344E-ED0D-4EE0-B65C-8D1B5B80D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Motivate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E344E-ED0D-4EE0-B65C-8D1B5B80D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E344E-ED0D-4EE0-B65C-8D1B5B80D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E344E-ED0D-4EE0-B65C-8D1B5B80D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B2E8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3170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5976" y="4398091"/>
            <a:ext cx="1166325" cy="7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rgbClr val="4B2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B2E8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5976" y="4398091"/>
            <a:ext cx="1166325" cy="7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457200" y="340159"/>
            <a:ext cx="8305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457200" y="1000125"/>
            <a:ext cx="82296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457200" y="4775237"/>
            <a:ext cx="51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Encode Sans Condensed"/>
              <a:buNone/>
              <a:defRPr sz="4000" b="1">
                <a:solidFill>
                  <a:schemeClr val="accent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Condensed"/>
              <a:buChar char="●"/>
              <a:defRPr sz="25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○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2pPr>
            <a:lvl3pPr marL="1371600" lvl="2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■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3pPr>
            <a:lvl4pPr marL="1828800" lvl="3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●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4pPr>
            <a:lvl5pPr marL="2286000" lvl="4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○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5pPr>
            <a:lvl6pPr marL="2743200" lvl="5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■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6pPr>
            <a:lvl7pPr marL="3200400" lvl="6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●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7pPr>
            <a:lvl8pPr marL="3657600" lvl="7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Condensed"/>
              <a:buChar char="○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8pPr>
            <a:lvl9pPr marL="4114800" lvl="8" indent="-3556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Encode Sans Condensed"/>
              <a:buChar char="■"/>
              <a:defRPr sz="20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108-46BF-3A6E-7E9A-9EC2B47CA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Markov Model in Gene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05BB5-40EE-8237-9691-86C07F4A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202600"/>
            <a:ext cx="4242600" cy="738300"/>
          </a:xfrm>
        </p:spPr>
        <p:txBody>
          <a:bodyPr/>
          <a:lstStyle/>
          <a:p>
            <a:r>
              <a:rPr lang="en-US" dirty="0"/>
              <a:t>By Wei Jun Tan</a:t>
            </a:r>
          </a:p>
        </p:txBody>
      </p:sp>
    </p:spTree>
    <p:extLst>
      <p:ext uri="{BB962C8B-B14F-4D97-AF65-F5344CB8AC3E}">
        <p14:creationId xmlns:p14="http://schemas.microsoft.com/office/powerpoint/2010/main" val="192580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BBA-1797-09C2-5AC7-1D13AE4A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E0BE58C-8ED5-513D-A24F-339DB02C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62894"/>
              </p:ext>
            </p:extLst>
          </p:nvPr>
        </p:nvGraphicFramePr>
        <p:xfrm>
          <a:off x="1003386" y="2313366"/>
          <a:ext cx="55732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826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41C8B-F1FE-21BC-E27B-AFED9C19676D}"/>
              </a:ext>
            </a:extLst>
          </p:cNvPr>
          <p:cNvCxnSpPr>
            <a:cxnSpLocks/>
          </p:cNvCxnSpPr>
          <p:nvPr/>
        </p:nvCxnSpPr>
        <p:spPr>
          <a:xfrm>
            <a:off x="3646180" y="2867098"/>
            <a:ext cx="363112" cy="333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0C4E3-0003-F09B-244D-B3D9A6D5D645}"/>
              </a:ext>
            </a:extLst>
          </p:cNvPr>
          <p:cNvCxnSpPr>
            <a:cxnSpLocks/>
          </p:cNvCxnSpPr>
          <p:nvPr/>
        </p:nvCxnSpPr>
        <p:spPr>
          <a:xfrm flipV="1">
            <a:off x="4566591" y="2873761"/>
            <a:ext cx="292776" cy="35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7A4331-A171-E985-6927-210A04F24986}"/>
              </a:ext>
            </a:extLst>
          </p:cNvPr>
          <p:cNvCxnSpPr>
            <a:cxnSpLocks/>
          </p:cNvCxnSpPr>
          <p:nvPr/>
        </p:nvCxnSpPr>
        <p:spPr>
          <a:xfrm>
            <a:off x="5498427" y="2873761"/>
            <a:ext cx="327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0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BBA-1797-09C2-5AC7-1D13AE4A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E0BE58C-8ED5-513D-A24F-339DB02C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5069"/>
              </p:ext>
            </p:extLst>
          </p:nvPr>
        </p:nvGraphicFramePr>
        <p:xfrm>
          <a:off x="1003386" y="2313366"/>
          <a:ext cx="55732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826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41C8B-F1FE-21BC-E27B-AFED9C19676D}"/>
              </a:ext>
            </a:extLst>
          </p:cNvPr>
          <p:cNvCxnSpPr>
            <a:cxnSpLocks/>
          </p:cNvCxnSpPr>
          <p:nvPr/>
        </p:nvCxnSpPr>
        <p:spPr>
          <a:xfrm>
            <a:off x="3646180" y="2867098"/>
            <a:ext cx="363112" cy="333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0C4E3-0003-F09B-244D-B3D9A6D5D645}"/>
              </a:ext>
            </a:extLst>
          </p:cNvPr>
          <p:cNvCxnSpPr>
            <a:cxnSpLocks/>
          </p:cNvCxnSpPr>
          <p:nvPr/>
        </p:nvCxnSpPr>
        <p:spPr>
          <a:xfrm flipV="1">
            <a:off x="4566591" y="2873761"/>
            <a:ext cx="292776" cy="35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7A4331-A171-E985-6927-210A04F24986}"/>
              </a:ext>
            </a:extLst>
          </p:cNvPr>
          <p:cNvCxnSpPr>
            <a:cxnSpLocks/>
          </p:cNvCxnSpPr>
          <p:nvPr/>
        </p:nvCxnSpPr>
        <p:spPr>
          <a:xfrm>
            <a:off x="5498427" y="2873761"/>
            <a:ext cx="3279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B5F1FB-95A7-E602-C677-EFACF2903E80}"/>
              </a:ext>
            </a:extLst>
          </p:cNvPr>
          <p:cNvSpPr txBox="1">
            <a:spLocks/>
          </p:cNvSpPr>
          <p:nvPr/>
        </p:nvSpPr>
        <p:spPr>
          <a:xfrm>
            <a:off x="1003386" y="3763270"/>
            <a:ext cx="2081520" cy="5274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Two Genes Found!</a:t>
            </a:r>
          </a:p>
        </p:txBody>
      </p:sp>
    </p:spTree>
    <p:extLst>
      <p:ext uri="{BB962C8B-B14F-4D97-AF65-F5344CB8AC3E}">
        <p14:creationId xmlns:p14="http://schemas.microsoft.com/office/powerpoint/2010/main" val="278789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3B4DD-67D7-764F-E5F2-1CDFA368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1055194"/>
          </a:xfrm>
        </p:spPr>
        <p:txBody>
          <a:bodyPr/>
          <a:lstStyle/>
          <a:p>
            <a:pPr algn="ctr"/>
            <a:r>
              <a:rPr lang="en-US" sz="3600" dirty="0"/>
              <a:t>Use HMM to predict gene</a:t>
            </a:r>
            <a:br>
              <a:rPr lang="en-US" sz="1050" dirty="0"/>
            </a:br>
            <a:r>
              <a:rPr lang="en-US" sz="2400" b="0" dirty="0"/>
              <a:t>Given an annotated genome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52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C1DB-BCFB-A6BD-ED1B-FA4066669FF9}"/>
              </a:ext>
            </a:extLst>
          </p:cNvPr>
          <p:cNvSpPr txBox="1">
            <a:spLocks/>
          </p:cNvSpPr>
          <p:nvPr/>
        </p:nvSpPr>
        <p:spPr>
          <a:xfrm>
            <a:off x="311725" y="1670462"/>
            <a:ext cx="6990468" cy="10501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Use human chromosome 21 (3M+ long) to train our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Count the number of transitions and emissions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Normalize the count to get the transition and emission matrix</a:t>
            </a:r>
          </a:p>
          <a:p>
            <a:endParaRPr lang="en-US" sz="2000" dirty="0">
              <a:latin typeface="Encode Sans Condensed" panose="020B060402020202020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174721B-C7B9-F76C-571D-9D7120E5B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63761"/>
              </p:ext>
            </p:extLst>
          </p:nvPr>
        </p:nvGraphicFramePr>
        <p:xfrm>
          <a:off x="438414" y="3119552"/>
          <a:ext cx="3169617" cy="1107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6539">
                  <a:extLst>
                    <a:ext uri="{9D8B030D-6E8A-4147-A177-3AD203B41FA5}">
                      <a16:colId xmlns:a16="http://schemas.microsoft.com/office/drawing/2014/main" val="3805738664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2294790146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3067849304"/>
                    </a:ext>
                  </a:extLst>
                </a:gridCol>
              </a:tblGrid>
              <a:tr h="3691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30115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15990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9114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6759C68-988E-89E2-4814-13FCFDF23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1901"/>
              </p:ext>
            </p:extLst>
          </p:nvPr>
        </p:nvGraphicFramePr>
        <p:xfrm>
          <a:off x="4237747" y="3147199"/>
          <a:ext cx="40821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164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9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F1C3-356C-44F7-7B92-2039A8746C41}"/>
              </a:ext>
            </a:extLst>
          </p:cNvPr>
          <p:cNvSpPr txBox="1">
            <a:spLocks/>
          </p:cNvSpPr>
          <p:nvPr/>
        </p:nvSpPr>
        <p:spPr>
          <a:xfrm>
            <a:off x="311724" y="1670462"/>
            <a:ext cx="7590497" cy="7566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Use human chromosome 20 (64M+ long) to test our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Use Viterbi to find the predicted path and compare with the actual states</a:t>
            </a:r>
          </a:p>
        </p:txBody>
      </p:sp>
    </p:spTree>
    <p:extLst>
      <p:ext uri="{BB962C8B-B14F-4D97-AF65-F5344CB8AC3E}">
        <p14:creationId xmlns:p14="http://schemas.microsoft.com/office/powerpoint/2010/main" val="14943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93E74-9F9E-3273-1BA7-82898B5B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6881"/>
            <a:ext cx="9144000" cy="68055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316FD62-9081-BE21-77E6-B2424DE0ADD8}"/>
              </a:ext>
            </a:extLst>
          </p:cNvPr>
          <p:cNvSpPr txBox="1">
            <a:spLocks/>
          </p:cNvSpPr>
          <p:nvPr/>
        </p:nvSpPr>
        <p:spPr>
          <a:xfrm>
            <a:off x="2470084" y="1536790"/>
            <a:ext cx="4203831" cy="429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3333FF"/>
                </a:solidFill>
                <a:latin typeface="Encode Sans Condensed" panose="020B0604020202020204" charset="0"/>
              </a:rPr>
              <a:t>Actual Gene </a:t>
            </a:r>
            <a:r>
              <a:rPr lang="en-US" sz="2000" b="1" dirty="0">
                <a:solidFill>
                  <a:schemeClr val="tx1"/>
                </a:solidFill>
                <a:latin typeface="Encode Sans Condensed" panose="020B0604020202020204" charset="0"/>
              </a:rPr>
              <a:t>V.S.</a:t>
            </a:r>
            <a:r>
              <a:rPr lang="en-US" sz="2000" b="1" dirty="0">
                <a:solidFill>
                  <a:srgbClr val="3333FF"/>
                </a:solidFill>
                <a:latin typeface="Encode Sans Condensed" panose="020B060402020202020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Encode Sans Condensed" panose="020B0604020202020204" charset="0"/>
              </a:rPr>
              <a:t>Predicted Gene</a:t>
            </a:r>
            <a:endParaRPr lang="en-US" sz="2000" dirty="0">
              <a:solidFill>
                <a:srgbClr val="FF0000"/>
              </a:solidFill>
              <a:latin typeface="Encode Sans Condensed" panose="020B060402020202020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863387-0F11-0987-9C42-B447C5DEA6D2}"/>
              </a:ext>
            </a:extLst>
          </p:cNvPr>
          <p:cNvSpPr txBox="1">
            <a:spLocks/>
          </p:cNvSpPr>
          <p:nvPr/>
        </p:nvSpPr>
        <p:spPr>
          <a:xfrm>
            <a:off x="311725" y="2067610"/>
            <a:ext cx="1539654" cy="429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Training Set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498BC7-642A-00AF-F9EC-4A002272045B}"/>
              </a:ext>
            </a:extLst>
          </p:cNvPr>
          <p:cNvSpPr txBox="1">
            <a:spLocks/>
          </p:cNvSpPr>
          <p:nvPr/>
        </p:nvSpPr>
        <p:spPr>
          <a:xfrm>
            <a:off x="311725" y="4427939"/>
            <a:ext cx="7635653" cy="429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* Testing Set is not shown as it is too large for readable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6188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F1C3-356C-44F7-7B92-2039A8746C41}"/>
              </a:ext>
            </a:extLst>
          </p:cNvPr>
          <p:cNvSpPr txBox="1">
            <a:spLocks/>
          </p:cNvSpPr>
          <p:nvPr/>
        </p:nvSpPr>
        <p:spPr>
          <a:xfrm>
            <a:off x="311724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Testing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Accuracy: 0.6145</a:t>
            </a:r>
            <a:endParaRPr lang="en-US" sz="2000" dirty="0">
              <a:latin typeface="Encode Sans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Precision: 0.6018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Recall: 0.5479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Baseline Accuracy: 0.4367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D2F78-E31A-23A9-50FC-FC4FDCB68B46}"/>
              </a:ext>
            </a:extLst>
          </p:cNvPr>
          <p:cNvSpPr txBox="1">
            <a:spLocks/>
          </p:cNvSpPr>
          <p:nvPr/>
        </p:nvSpPr>
        <p:spPr>
          <a:xfrm>
            <a:off x="4471679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Training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Accuracy: 0.5575</a:t>
            </a:r>
            <a:endParaRPr lang="en-US" sz="2000" dirty="0">
              <a:latin typeface="Encode Sans Condense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Precision: 0.4777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Recall: 0.4015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Baseline Accuracy: 0.6646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51D778-9ABB-827A-4BE1-A67100BE493B}"/>
              </a:ext>
            </a:extLst>
          </p:cNvPr>
          <p:cNvSpPr txBox="1">
            <a:spLocks/>
          </p:cNvSpPr>
          <p:nvPr/>
        </p:nvSpPr>
        <p:spPr>
          <a:xfrm>
            <a:off x="1294656" y="3955082"/>
            <a:ext cx="6354046" cy="4024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Surprisingly, </a:t>
            </a:r>
            <a:r>
              <a:rPr lang="en-US" sz="2000" dirty="0">
                <a:latin typeface="Encode Sans Condensed" panose="020B0604020202020204" charset="0"/>
              </a:rPr>
              <a:t>we perform better in testing set than training set!</a:t>
            </a:r>
            <a:endParaRPr lang="en-US" sz="2000" dirty="0">
              <a:solidFill>
                <a:srgbClr val="FF0000"/>
              </a:solidFill>
              <a:latin typeface="Encode Sans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3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F1C3-356C-44F7-7B92-2039A8746C41}"/>
              </a:ext>
            </a:extLst>
          </p:cNvPr>
          <p:cNvSpPr txBox="1">
            <a:spLocks/>
          </p:cNvSpPr>
          <p:nvPr/>
        </p:nvSpPr>
        <p:spPr>
          <a:xfrm>
            <a:off x="311724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Testing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Encode Sans Condensed" panose="020B0604020202020204" charset="0"/>
              </a:rPr>
              <a:t>Accuracy: 0.6145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Precision: 0.6018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Recall: 0.5479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Baseline Accuracy: 0.4367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D2F78-E31A-23A9-50FC-FC4FDCB68B46}"/>
              </a:ext>
            </a:extLst>
          </p:cNvPr>
          <p:cNvSpPr txBox="1">
            <a:spLocks/>
          </p:cNvSpPr>
          <p:nvPr/>
        </p:nvSpPr>
        <p:spPr>
          <a:xfrm>
            <a:off x="4471679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Training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Encode Sans Condensed" panose="020B0604020202020204" charset="0"/>
              </a:rPr>
              <a:t>Accuracy: 0.5575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Precision: 0.4777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Recall: 0.4015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Baseline Accuracy: 0.6646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51D778-9ABB-827A-4BE1-A67100BE493B}"/>
              </a:ext>
            </a:extLst>
          </p:cNvPr>
          <p:cNvSpPr txBox="1">
            <a:spLocks/>
          </p:cNvSpPr>
          <p:nvPr/>
        </p:nvSpPr>
        <p:spPr>
          <a:xfrm>
            <a:off x="311724" y="3857989"/>
            <a:ext cx="7195387" cy="7269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232323"/>
                </a:solidFill>
                <a:latin typeface="Encode Sans Condensed" panose="020B0604020202020204" charset="0"/>
              </a:rPr>
              <a:t>Precision</a:t>
            </a: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: Among all your predictions, how many of them are correct?</a:t>
            </a:r>
          </a:p>
          <a:p>
            <a:r>
              <a:rPr lang="en-US" sz="2000" b="1" dirty="0">
                <a:solidFill>
                  <a:srgbClr val="232323"/>
                </a:solidFill>
                <a:latin typeface="Encode Sans Condensed" panose="020B0604020202020204" charset="0"/>
              </a:rPr>
              <a:t>Recall</a:t>
            </a: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: Among all actual genes, how many of them do you predict?</a:t>
            </a:r>
          </a:p>
        </p:txBody>
      </p:sp>
    </p:spTree>
    <p:extLst>
      <p:ext uri="{BB962C8B-B14F-4D97-AF65-F5344CB8AC3E}">
        <p14:creationId xmlns:p14="http://schemas.microsoft.com/office/powerpoint/2010/main" val="137686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F1C3-356C-44F7-7B92-2039A8746C41}"/>
              </a:ext>
            </a:extLst>
          </p:cNvPr>
          <p:cNvSpPr txBox="1">
            <a:spLocks/>
          </p:cNvSpPr>
          <p:nvPr/>
        </p:nvSpPr>
        <p:spPr>
          <a:xfrm>
            <a:off x="311724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Testing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Encode Sans Condensed" panose="020B0604020202020204" charset="0"/>
              </a:rPr>
              <a:t>Accuracy: 0.6145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Precision: 0.6018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Recall: 0.5479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Baseline Accuracy: 0.4367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D2F78-E31A-23A9-50FC-FC4FDCB68B46}"/>
              </a:ext>
            </a:extLst>
          </p:cNvPr>
          <p:cNvSpPr txBox="1">
            <a:spLocks/>
          </p:cNvSpPr>
          <p:nvPr/>
        </p:nvSpPr>
        <p:spPr>
          <a:xfrm>
            <a:off x="4471679" y="1670462"/>
            <a:ext cx="3278143" cy="17387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Training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Encode Sans Condensed" panose="020B0604020202020204" charset="0"/>
              </a:rPr>
              <a:t>Accuracy: 0.5575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Precision: 0.4777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Recall: 0.4015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Encode Sans Condensed" panose="020B0604020202020204" charset="0"/>
              </a:rPr>
              <a:t>Baseline Accuracy: 0.6646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51D778-9ABB-827A-4BE1-A67100BE493B}"/>
              </a:ext>
            </a:extLst>
          </p:cNvPr>
          <p:cNvSpPr txBox="1">
            <a:spLocks/>
          </p:cNvSpPr>
          <p:nvPr/>
        </p:nvSpPr>
        <p:spPr>
          <a:xfrm>
            <a:off x="311724" y="3857989"/>
            <a:ext cx="7438098" cy="7269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232323"/>
                </a:solidFill>
                <a:latin typeface="Encode Sans Condensed" panose="020B0604020202020204" charset="0"/>
              </a:rPr>
              <a:t>Baseline Accuracy</a:t>
            </a:r>
            <a:r>
              <a:rPr lang="en-US" sz="2000" dirty="0">
                <a:solidFill>
                  <a:srgbClr val="232323"/>
                </a:solidFill>
                <a:latin typeface="Encode Sans Condensed" panose="020B0604020202020204" charset="0"/>
              </a:rPr>
              <a:t>: The accuracy of a model that always predict Non-gene (i.e. the frequency of genes)</a:t>
            </a:r>
          </a:p>
        </p:txBody>
      </p:sp>
    </p:spTree>
    <p:extLst>
      <p:ext uri="{BB962C8B-B14F-4D97-AF65-F5344CB8AC3E}">
        <p14:creationId xmlns:p14="http://schemas.microsoft.com/office/powerpoint/2010/main" val="266437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DD42F6F-EF25-7D60-903A-B4A30A7DBE68}"/>
              </a:ext>
            </a:extLst>
          </p:cNvPr>
          <p:cNvSpPr txBox="1">
            <a:spLocks/>
          </p:cNvSpPr>
          <p:nvPr/>
        </p:nvSpPr>
        <p:spPr>
          <a:xfrm>
            <a:off x="311725" y="2161560"/>
            <a:ext cx="8208925" cy="8187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Encode more specific features (dinucleotide, codon, start codon, end codon)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Encode more specific hidden states (gene types)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61584EE-3DCC-7A73-5B6E-12B8BD55DE89}"/>
              </a:ext>
            </a:extLst>
          </p:cNvPr>
          <p:cNvSpPr txBox="1">
            <a:spLocks/>
          </p:cNvSpPr>
          <p:nvPr/>
        </p:nvSpPr>
        <p:spPr>
          <a:xfrm>
            <a:off x="311725" y="1506920"/>
            <a:ext cx="8208925" cy="46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Encode Sans Condensed" panose="020B0604020202020204" charset="0"/>
              </a:rPr>
              <a:t>Problem: Underfitting due to strong assumption in the model</a:t>
            </a:r>
          </a:p>
        </p:txBody>
      </p:sp>
    </p:spTree>
    <p:extLst>
      <p:ext uri="{BB962C8B-B14F-4D97-AF65-F5344CB8AC3E}">
        <p14:creationId xmlns:p14="http://schemas.microsoft.com/office/powerpoint/2010/main" val="318901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3B4DD-67D7-764F-E5F2-1CDFA368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pPr algn="ctr"/>
            <a:r>
              <a:rPr lang="en-US" sz="3600" dirty="0"/>
              <a:t>Biological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101950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D4DD-78F0-9DB0-B480-F9FC1C4A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6DEA-5984-962A-2B60-AF1C0FED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2121424"/>
            <a:ext cx="8008211" cy="1477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 a HMM to detect gene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Needs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Please do SHARE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26664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BBA-1797-09C2-5AC7-1D13AE4A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Q/A: Probability Calculation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C51C514-3D80-440F-30A9-FDF2BE3D0CD8}"/>
              </a:ext>
            </a:extLst>
          </p:cNvPr>
          <p:cNvGraphicFramePr>
            <a:graphicFrameLocks noGrp="1"/>
          </p:cNvGraphicFramePr>
          <p:nvPr/>
        </p:nvGraphicFramePr>
        <p:xfrm>
          <a:off x="5662708" y="1606986"/>
          <a:ext cx="3169617" cy="1107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6539">
                  <a:extLst>
                    <a:ext uri="{9D8B030D-6E8A-4147-A177-3AD203B41FA5}">
                      <a16:colId xmlns:a16="http://schemas.microsoft.com/office/drawing/2014/main" val="3805738664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2294790146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3067849304"/>
                    </a:ext>
                  </a:extLst>
                </a:gridCol>
              </a:tblGrid>
              <a:tr h="3691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30115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15990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91148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E0BE58C-8ED5-513D-A24F-339DB02CB774}"/>
              </a:ext>
            </a:extLst>
          </p:cNvPr>
          <p:cNvGraphicFramePr>
            <a:graphicFrameLocks noGrp="1"/>
          </p:cNvGraphicFramePr>
          <p:nvPr/>
        </p:nvGraphicFramePr>
        <p:xfrm>
          <a:off x="5535970" y="3119552"/>
          <a:ext cx="32963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779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B52D55-2881-94FA-810F-B3DDCF66C6A9}"/>
                  </a:ext>
                </a:extLst>
              </p:cNvPr>
              <p:cNvSpPr/>
              <p:nvPr/>
            </p:nvSpPr>
            <p:spPr>
              <a:xfrm>
                <a:off x="508000" y="1848795"/>
                <a:ext cx="1128889" cy="623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B52D55-2881-94FA-810F-B3DDCF66C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848795"/>
                <a:ext cx="1128889" cy="62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00A070-3D5D-7560-31F7-9BE027E8AD84}"/>
              </a:ext>
            </a:extLst>
          </p:cNvPr>
          <p:cNvCxnSpPr/>
          <p:nvPr/>
        </p:nvCxnSpPr>
        <p:spPr>
          <a:xfrm>
            <a:off x="1840089" y="2160645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D0198-4CDE-048A-611D-FF0F74520C23}"/>
                  </a:ext>
                </a:extLst>
              </p:cNvPr>
              <p:cNvSpPr/>
              <p:nvPr/>
            </p:nvSpPr>
            <p:spPr>
              <a:xfrm>
                <a:off x="2788356" y="1837734"/>
                <a:ext cx="1128889" cy="6237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4D0198-4CDE-048A-611D-FF0F74520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56" y="1837734"/>
                <a:ext cx="1128889" cy="62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99EE893-F00A-445F-FE92-66B5C9CDB3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0" y="2522848"/>
                <a:ext cx="1128889" cy="38291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20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799EE893-F00A-445F-FE92-66B5C9CDB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522848"/>
                <a:ext cx="1128889" cy="382911"/>
              </a:xfrm>
              <a:prstGeom prst="rect">
                <a:avLst/>
              </a:prstGeom>
              <a:blipFill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4A4C865-2F4C-D234-12C1-22F85BBCC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8355" y="2522847"/>
                <a:ext cx="1128889" cy="38291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0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4A4C865-2F4C-D234-12C1-22F85BBC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55" y="2522847"/>
                <a:ext cx="1128889" cy="382911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AE4741BE-B88C-0E6C-4BD7-5120A4804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000" y="3218947"/>
                <a:ext cx="4809067" cy="67984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𝐺𝑒𝑛𝑒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𝐺𝑒𝑛𝑒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𝐺𝑒𝑛𝑒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 ×0.8×0.3=0.24</m:t>
                      </m:r>
                    </m:oMath>
                  </m:oMathPara>
                </a14:m>
                <a:endParaRPr lang="en-US" sz="2000" b="0" dirty="0">
                  <a:latin typeface="Encode Sans Condensed" panose="020B0604020202020204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AE4741BE-B88C-0E6C-4BD7-5120A480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3218947"/>
                <a:ext cx="4809067" cy="6798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523B-9B81-37AE-BDC3-BB46374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Naive: Counting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1E8B43-E736-813C-9DCB-FEA38337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61101"/>
              </p:ext>
            </p:extLst>
          </p:nvPr>
        </p:nvGraphicFramePr>
        <p:xfrm>
          <a:off x="508001" y="1563087"/>
          <a:ext cx="3628416" cy="18800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9472">
                  <a:extLst>
                    <a:ext uri="{9D8B030D-6E8A-4147-A177-3AD203B41FA5}">
                      <a16:colId xmlns:a16="http://schemas.microsoft.com/office/drawing/2014/main" val="287591790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2701811673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1031956410"/>
                    </a:ext>
                  </a:extLst>
                </a:gridCol>
              </a:tblGrid>
              <a:tr h="3760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Non-Gene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2590955238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894206408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3850441012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522876853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5000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7500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317061442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BBD2D3-71DB-AD00-99DF-2428E00ED18B}"/>
              </a:ext>
            </a:extLst>
          </p:cNvPr>
          <p:cNvCxnSpPr>
            <a:cxnSpLocks/>
          </p:cNvCxnSpPr>
          <p:nvPr/>
        </p:nvCxnSpPr>
        <p:spPr>
          <a:xfrm>
            <a:off x="4301067" y="267546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7E5D753-1B3F-4D39-0796-9A6B5DF2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55655"/>
              </p:ext>
            </p:extLst>
          </p:nvPr>
        </p:nvGraphicFramePr>
        <p:xfrm>
          <a:off x="4905984" y="1563086"/>
          <a:ext cx="3628416" cy="18800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9472">
                  <a:extLst>
                    <a:ext uri="{9D8B030D-6E8A-4147-A177-3AD203B41FA5}">
                      <a16:colId xmlns:a16="http://schemas.microsoft.com/office/drawing/2014/main" val="287591790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2701811673"/>
                    </a:ext>
                  </a:extLst>
                </a:gridCol>
                <a:gridCol w="1209472">
                  <a:extLst>
                    <a:ext uri="{9D8B030D-6E8A-4147-A177-3AD203B41FA5}">
                      <a16:colId xmlns:a16="http://schemas.microsoft.com/office/drawing/2014/main" val="1031956410"/>
                    </a:ext>
                  </a:extLst>
                </a:gridCol>
              </a:tblGrid>
              <a:tr h="3760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Non-Gene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2590955238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894206408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3850441012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522876853"/>
                  </a:ext>
                </a:extLst>
              </a:tr>
              <a:tr h="3760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</a:t>
                      </a:r>
                    </a:p>
                  </a:txBody>
                  <a:tcPr marL="92714" marR="92714" marT="46356" marB="46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</a:t>
                      </a:r>
                    </a:p>
                  </a:txBody>
                  <a:tcPr marL="92714" marR="92714" marT="46356" marB="46356"/>
                </a:tc>
                <a:extLst>
                  <a:ext uri="{0D108BD9-81ED-4DB2-BD59-A6C34878D82A}">
                    <a16:rowId xmlns:a16="http://schemas.microsoft.com/office/drawing/2014/main" val="3170614422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229E236-2023-33A5-3410-65BDBC90EEB1}"/>
              </a:ext>
            </a:extLst>
          </p:cNvPr>
          <p:cNvSpPr txBox="1">
            <a:spLocks/>
          </p:cNvSpPr>
          <p:nvPr/>
        </p:nvSpPr>
        <p:spPr>
          <a:xfrm>
            <a:off x="416736" y="4524928"/>
            <a:ext cx="8208925" cy="46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Encode Sans Condensed" panose="020B0604020202020204" charset="0"/>
              </a:rPr>
              <a:t>*Assume Independence of nucleotides - unrealistic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459890-A182-2860-A06F-C98E8EB28564}"/>
              </a:ext>
            </a:extLst>
          </p:cNvPr>
          <p:cNvSpPr txBox="1">
            <a:spLocks/>
          </p:cNvSpPr>
          <p:nvPr/>
        </p:nvSpPr>
        <p:spPr>
          <a:xfrm>
            <a:off x="416737" y="3691074"/>
            <a:ext cx="8208925" cy="46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Given a sequence, check whether the distribution is closer to gene or non-gene…</a:t>
            </a:r>
          </a:p>
        </p:txBody>
      </p:sp>
    </p:spTree>
    <p:extLst>
      <p:ext uri="{BB962C8B-B14F-4D97-AF65-F5344CB8AC3E}">
        <p14:creationId xmlns:p14="http://schemas.microsoft.com/office/powerpoint/2010/main" val="2550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B97B-4365-E546-95A3-373C7A20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D03B-371B-7255-E33B-BFB5BB8B6123}"/>
              </a:ext>
            </a:extLst>
          </p:cNvPr>
          <p:cNvSpPr txBox="1">
            <a:spLocks/>
          </p:cNvSpPr>
          <p:nvPr/>
        </p:nvSpPr>
        <p:spPr>
          <a:xfrm>
            <a:off x="311725" y="1574538"/>
            <a:ext cx="8208925" cy="8412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A sequence of random variables is a k</a:t>
            </a:r>
            <a:r>
              <a:rPr lang="en-US" sz="2000" baseline="30000" dirty="0">
                <a:latin typeface="Encode Sans Condensed" panose="020B0604020202020204" charset="0"/>
              </a:rPr>
              <a:t>th</a:t>
            </a:r>
            <a:r>
              <a:rPr lang="en-US" sz="2000" dirty="0">
                <a:latin typeface="Encode Sans Condensed" panose="020B0604020202020204" charset="0"/>
              </a:rPr>
              <a:t> order Markov chain if its value is dependent on the previous k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65013-0E21-3CAD-1402-9CB93702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08" y="2571750"/>
            <a:ext cx="2940403" cy="2333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76586C-885D-2291-2767-EFC9E3D13F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7866" y="3015957"/>
                <a:ext cx="4258557" cy="162661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b="1" dirty="0">
                    <a:latin typeface="Encode Sans Condensed" panose="020B0604020202020204" charset="0"/>
                  </a:rPr>
                  <a:t>1</a:t>
                </a:r>
                <a:r>
                  <a:rPr lang="en-US" sz="2000" b="1" baseline="30000" dirty="0">
                    <a:latin typeface="Encode Sans Condensed" panose="020B0604020202020204" charset="0"/>
                  </a:rPr>
                  <a:t>st</a:t>
                </a:r>
                <a:r>
                  <a:rPr lang="en-US" sz="2000" b="1" dirty="0">
                    <a:latin typeface="Encode Sans Condensed" panose="020B0604020202020204" charset="0"/>
                  </a:rPr>
                  <a:t> order Markov Model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Encode Sans Condensed" panose="020B0604020202020204" charset="0"/>
                  </a:rPr>
                  <a:t>States:           A, C, G, T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Encode Sans Condensed" panose="020B0604020202020204" charset="0"/>
                  </a:rPr>
                  <a:t>Emissions:    corresponding letter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Encode Sans Condensed" panose="020B0604020202020204" charset="0"/>
                  </a:rPr>
                  <a:t>Transitions: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76586C-885D-2291-2767-EFC9E3D13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66" y="3015957"/>
                <a:ext cx="4258557" cy="1626618"/>
              </a:xfrm>
              <a:prstGeom prst="rect">
                <a:avLst/>
              </a:prstGeom>
              <a:blipFill>
                <a:blip r:embed="rId3"/>
                <a:stretch>
                  <a:fillRect l="-1431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80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B6C3E0-345B-EE24-FA78-927EB0DAA2F3}"/>
              </a:ext>
            </a:extLst>
          </p:cNvPr>
          <p:cNvGrpSpPr/>
          <p:nvPr/>
        </p:nvGrpSpPr>
        <p:grpSpPr>
          <a:xfrm>
            <a:off x="683172" y="1670312"/>
            <a:ext cx="7598979" cy="3473188"/>
            <a:chOff x="683172" y="1670312"/>
            <a:chExt cx="7598979" cy="3473188"/>
          </a:xfrm>
        </p:grpSpPr>
        <p:pic>
          <p:nvPicPr>
            <p:cNvPr id="11" name="Picture 10" descr="ACGT">
              <a:extLst>
                <a:ext uri="{FF2B5EF4-FFF2-40B4-BE49-F238E27FC236}">
                  <a16:creationId xmlns:a16="http://schemas.microsoft.com/office/drawing/2014/main" id="{20F436A8-11D4-2A16-C283-7EEED3143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58"/>
            <a:stretch/>
          </p:blipFill>
          <p:spPr bwMode="auto">
            <a:xfrm>
              <a:off x="683172" y="1670312"/>
              <a:ext cx="7598979" cy="347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725AB4-2B4E-3573-57AE-DF29276EA11C}"/>
                </a:ext>
              </a:extLst>
            </p:cNvPr>
            <p:cNvSpPr/>
            <p:nvPr/>
          </p:nvSpPr>
          <p:spPr>
            <a:xfrm>
              <a:off x="7031421" y="2659117"/>
              <a:ext cx="861848" cy="262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E7BF95-E34C-A82D-723B-5A160DDC0452}"/>
              </a:ext>
            </a:extLst>
          </p:cNvPr>
          <p:cNvCxnSpPr>
            <a:cxnSpLocks/>
          </p:cNvCxnSpPr>
          <p:nvPr/>
        </p:nvCxnSpPr>
        <p:spPr>
          <a:xfrm>
            <a:off x="1970690" y="4425244"/>
            <a:ext cx="506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B9A87E-62A0-6DF0-9257-5934783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22851C-729E-475D-B6BF-23A21B3D0A73}"/>
              </a:ext>
            </a:extLst>
          </p:cNvPr>
          <p:cNvSpPr txBox="1">
            <a:spLocks/>
          </p:cNvSpPr>
          <p:nvPr/>
        </p:nvSpPr>
        <p:spPr>
          <a:xfrm>
            <a:off x="311724" y="1447809"/>
            <a:ext cx="8403297" cy="4450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A chemical compound that contains genes, which encodes protein sequence that defines the characteristics of organism</a:t>
            </a:r>
          </a:p>
          <a:p>
            <a:endParaRPr lang="en-US" sz="2000" dirty="0">
              <a:latin typeface="Encode Sans Condensed" panose="020B060402020202020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928DF90-8AF0-85AE-7571-9E431D4806FE}"/>
              </a:ext>
            </a:extLst>
          </p:cNvPr>
          <p:cNvSpPr/>
          <p:nvPr/>
        </p:nvSpPr>
        <p:spPr>
          <a:xfrm rot="16200000">
            <a:off x="4306615" y="1295399"/>
            <a:ext cx="273269" cy="4945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C58F16B-1D07-8EF8-1EAD-432D021D5ABA}"/>
              </a:ext>
            </a:extLst>
          </p:cNvPr>
          <p:cNvSpPr txBox="1">
            <a:spLocks/>
          </p:cNvSpPr>
          <p:nvPr/>
        </p:nvSpPr>
        <p:spPr>
          <a:xfrm>
            <a:off x="3616809" y="3270270"/>
            <a:ext cx="1774998" cy="273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Encode Sans Condensed" panose="020B0604020202020204" charset="0"/>
              </a:rPr>
              <a:t>Made up of A-T-C-G </a:t>
            </a:r>
          </a:p>
        </p:txBody>
      </p:sp>
    </p:spTree>
    <p:extLst>
      <p:ext uri="{BB962C8B-B14F-4D97-AF65-F5344CB8AC3E}">
        <p14:creationId xmlns:p14="http://schemas.microsoft.com/office/powerpoint/2010/main" val="39681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B6C3E0-345B-EE24-FA78-927EB0DAA2F3}"/>
              </a:ext>
            </a:extLst>
          </p:cNvPr>
          <p:cNvGrpSpPr/>
          <p:nvPr/>
        </p:nvGrpSpPr>
        <p:grpSpPr>
          <a:xfrm>
            <a:off x="683172" y="1670312"/>
            <a:ext cx="7598979" cy="3473188"/>
            <a:chOff x="683172" y="1670312"/>
            <a:chExt cx="7598979" cy="3473188"/>
          </a:xfrm>
        </p:grpSpPr>
        <p:pic>
          <p:nvPicPr>
            <p:cNvPr id="11" name="Picture 10" descr="ACGT">
              <a:extLst>
                <a:ext uri="{FF2B5EF4-FFF2-40B4-BE49-F238E27FC236}">
                  <a16:creationId xmlns:a16="http://schemas.microsoft.com/office/drawing/2014/main" id="{20F436A8-11D4-2A16-C283-7EEED3143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58"/>
            <a:stretch/>
          </p:blipFill>
          <p:spPr bwMode="auto">
            <a:xfrm>
              <a:off x="683172" y="1670312"/>
              <a:ext cx="7598979" cy="347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725AB4-2B4E-3573-57AE-DF29276EA11C}"/>
                </a:ext>
              </a:extLst>
            </p:cNvPr>
            <p:cNvSpPr/>
            <p:nvPr/>
          </p:nvSpPr>
          <p:spPr>
            <a:xfrm>
              <a:off x="7031421" y="2659117"/>
              <a:ext cx="861848" cy="262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E7BF95-E34C-A82D-723B-5A160DDC0452}"/>
              </a:ext>
            </a:extLst>
          </p:cNvPr>
          <p:cNvCxnSpPr>
            <a:cxnSpLocks/>
          </p:cNvCxnSpPr>
          <p:nvPr/>
        </p:nvCxnSpPr>
        <p:spPr>
          <a:xfrm>
            <a:off x="1970690" y="4425244"/>
            <a:ext cx="506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B9A87E-62A0-6DF0-9257-5934783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DNA?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22851C-729E-475D-B6BF-23A21B3D0A73}"/>
              </a:ext>
            </a:extLst>
          </p:cNvPr>
          <p:cNvSpPr txBox="1">
            <a:spLocks/>
          </p:cNvSpPr>
          <p:nvPr/>
        </p:nvSpPr>
        <p:spPr>
          <a:xfrm>
            <a:off x="311724" y="1447809"/>
            <a:ext cx="8403297" cy="4450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Encode Sans Condensed" panose="020B0604020202020204" charset="0"/>
              </a:rPr>
              <a:t>A chemical compound that contains genes, which encodes protein sequence that defines the characteristics of organism</a:t>
            </a:r>
          </a:p>
          <a:p>
            <a:endParaRPr lang="en-US" sz="2000" dirty="0">
              <a:latin typeface="Encode Sans Condensed" panose="020B060402020202020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E1A0409-62B8-1D74-60B3-FC1B446A2B39}"/>
              </a:ext>
            </a:extLst>
          </p:cNvPr>
          <p:cNvSpPr/>
          <p:nvPr/>
        </p:nvSpPr>
        <p:spPr>
          <a:xfrm rot="16200000">
            <a:off x="2364828" y="3237187"/>
            <a:ext cx="273269" cy="1061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24EE9AD-4536-DEFE-18CF-48BC747EC3DC}"/>
              </a:ext>
            </a:extLst>
          </p:cNvPr>
          <p:cNvSpPr/>
          <p:nvPr/>
        </p:nvSpPr>
        <p:spPr>
          <a:xfrm rot="16200000">
            <a:off x="5785949" y="3231941"/>
            <a:ext cx="273269" cy="1061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CC083E5-FFF1-D329-7A12-E841EBD60329}"/>
              </a:ext>
            </a:extLst>
          </p:cNvPr>
          <p:cNvSpPr/>
          <p:nvPr/>
        </p:nvSpPr>
        <p:spPr>
          <a:xfrm rot="16200000">
            <a:off x="4075388" y="2582926"/>
            <a:ext cx="273269" cy="2359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2237B9D-9C3D-2164-13FA-133323E104C0}"/>
              </a:ext>
            </a:extLst>
          </p:cNvPr>
          <p:cNvSpPr txBox="1">
            <a:spLocks/>
          </p:cNvSpPr>
          <p:nvPr/>
        </p:nvSpPr>
        <p:spPr>
          <a:xfrm>
            <a:off x="2187402" y="3279497"/>
            <a:ext cx="628119" cy="273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Encode Sans Condensed" panose="020B0604020202020204" charset="0"/>
              </a:rPr>
              <a:t>Gene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4C766FD-B86A-4B5D-3E78-D4B2E7D39597}"/>
              </a:ext>
            </a:extLst>
          </p:cNvPr>
          <p:cNvSpPr txBox="1">
            <a:spLocks/>
          </p:cNvSpPr>
          <p:nvPr/>
        </p:nvSpPr>
        <p:spPr>
          <a:xfrm>
            <a:off x="3708776" y="3279497"/>
            <a:ext cx="1006491" cy="273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Encode Sans Condensed" panose="020B0604020202020204" charset="0"/>
              </a:rPr>
              <a:t>Non-Gene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62D113B-3571-C409-5306-70FB855912BE}"/>
              </a:ext>
            </a:extLst>
          </p:cNvPr>
          <p:cNvSpPr txBox="1">
            <a:spLocks/>
          </p:cNvSpPr>
          <p:nvPr/>
        </p:nvSpPr>
        <p:spPr>
          <a:xfrm>
            <a:off x="5608523" y="3279767"/>
            <a:ext cx="628119" cy="2732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Encode Sans Condensed" panose="020B0604020202020204" charset="0"/>
              </a:rPr>
              <a:t>Gene</a:t>
            </a:r>
          </a:p>
        </p:txBody>
      </p:sp>
    </p:spTree>
    <p:extLst>
      <p:ext uri="{BB962C8B-B14F-4D97-AF65-F5344CB8AC3E}">
        <p14:creationId xmlns:p14="http://schemas.microsoft.com/office/powerpoint/2010/main" val="37248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523B-9B81-37AE-BDC3-BB46374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find gene?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6B0-DC6F-C451-1986-E0D83374EA8C}"/>
              </a:ext>
            </a:extLst>
          </p:cNvPr>
          <p:cNvSpPr txBox="1">
            <a:spLocks/>
          </p:cNvSpPr>
          <p:nvPr/>
        </p:nvSpPr>
        <p:spPr>
          <a:xfrm>
            <a:off x="311725" y="2161560"/>
            <a:ext cx="8208925" cy="13278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Identify mutations that cause diseases (e.g. cancer)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Cure chromosomal and genetical diseases (e.g. Down Syndrome)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…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F21E01-35A3-8757-D6D9-07768052067F}"/>
              </a:ext>
            </a:extLst>
          </p:cNvPr>
          <p:cNvSpPr txBox="1">
            <a:spLocks/>
          </p:cNvSpPr>
          <p:nvPr/>
        </p:nvSpPr>
        <p:spPr>
          <a:xfrm>
            <a:off x="311725" y="1506920"/>
            <a:ext cx="8208925" cy="46902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Encode Sans Condensed" panose="020B0604020202020204" charset="0"/>
              </a:rPr>
              <a:t>Improve our understanding on gene can help:</a:t>
            </a:r>
          </a:p>
        </p:txBody>
      </p:sp>
    </p:spTree>
    <p:extLst>
      <p:ext uri="{BB962C8B-B14F-4D97-AF65-F5344CB8AC3E}">
        <p14:creationId xmlns:p14="http://schemas.microsoft.com/office/powerpoint/2010/main" val="170107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3B4DD-67D7-764F-E5F2-1CDFA368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739106"/>
          </a:xfrm>
        </p:spPr>
        <p:txBody>
          <a:bodyPr/>
          <a:lstStyle/>
          <a:p>
            <a:pPr algn="ctr"/>
            <a:r>
              <a:rPr lang="en-US" sz="3600" dirty="0"/>
              <a:t>Introduction to HMM</a:t>
            </a:r>
          </a:p>
        </p:txBody>
      </p:sp>
    </p:spTree>
    <p:extLst>
      <p:ext uri="{BB962C8B-B14F-4D97-AF65-F5344CB8AC3E}">
        <p14:creationId xmlns:p14="http://schemas.microsoft.com/office/powerpoint/2010/main" val="61996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9A6B-E8EC-31A7-689E-697BC25D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815D-1AF0-EEFD-0117-E3271210EE14}"/>
              </a:ext>
            </a:extLst>
          </p:cNvPr>
          <p:cNvSpPr txBox="1">
            <a:spLocks/>
          </p:cNvSpPr>
          <p:nvPr/>
        </p:nvSpPr>
        <p:spPr>
          <a:xfrm>
            <a:off x="313443" y="1661290"/>
            <a:ext cx="6990468" cy="7658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Observation:         A, T, C, 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States (Hidden):   Gene, Non-Gene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6F0644-CBDC-2DF6-9BEC-D2BA333A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4510"/>
              </p:ext>
            </p:extLst>
          </p:nvPr>
        </p:nvGraphicFramePr>
        <p:xfrm>
          <a:off x="307361" y="3257163"/>
          <a:ext cx="3169617" cy="1107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6539">
                  <a:extLst>
                    <a:ext uri="{9D8B030D-6E8A-4147-A177-3AD203B41FA5}">
                      <a16:colId xmlns:a16="http://schemas.microsoft.com/office/drawing/2014/main" val="3805738664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2294790146"/>
                    </a:ext>
                  </a:extLst>
                </a:gridCol>
                <a:gridCol w="1056539">
                  <a:extLst>
                    <a:ext uri="{9D8B030D-6E8A-4147-A177-3AD203B41FA5}">
                      <a16:colId xmlns:a16="http://schemas.microsoft.com/office/drawing/2014/main" val="3067849304"/>
                    </a:ext>
                  </a:extLst>
                </a:gridCol>
              </a:tblGrid>
              <a:tr h="36910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30115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15990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911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8CC607-B0B3-DF3F-09ED-16C74BA6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99376"/>
              </p:ext>
            </p:extLst>
          </p:nvPr>
        </p:nvGraphicFramePr>
        <p:xfrm>
          <a:off x="4572000" y="3240548"/>
          <a:ext cx="32963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779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538144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C8AF21-CF3E-A6EB-C279-BF3360BB8A9B}"/>
              </a:ext>
            </a:extLst>
          </p:cNvPr>
          <p:cNvSpPr txBox="1">
            <a:spLocks/>
          </p:cNvSpPr>
          <p:nvPr/>
        </p:nvSpPr>
        <p:spPr>
          <a:xfrm>
            <a:off x="307361" y="2699737"/>
            <a:ext cx="2728913" cy="4047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Transition Probability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9A8E61-017A-0769-0CFD-A9D1FEDFBC43}"/>
              </a:ext>
            </a:extLst>
          </p:cNvPr>
          <p:cNvSpPr txBox="1">
            <a:spLocks/>
          </p:cNvSpPr>
          <p:nvPr/>
        </p:nvSpPr>
        <p:spPr>
          <a:xfrm>
            <a:off x="4572000" y="2699737"/>
            <a:ext cx="2728913" cy="4047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Encode Sans Condensed" panose="020B0604020202020204" charset="0"/>
              </a:rPr>
              <a:t>Emission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571E40B-E635-A30F-5E6B-F5B58F3568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623" y="4543034"/>
                <a:ext cx="4360378" cy="40470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571E40B-E635-A30F-5E6B-F5B58F35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3" y="4543034"/>
                <a:ext cx="4360378" cy="404707"/>
              </a:xfrm>
              <a:prstGeom prst="rect">
                <a:avLst/>
              </a:prstGeom>
              <a:blipFill>
                <a:blip r:embed="rId2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8D0B587F-90D1-63E9-C5F1-AE76009BF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2112" y="4543033"/>
                <a:ext cx="3395178" cy="40470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𝑜𝑏𝑠𝑒𝑟𝑣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8D0B587F-90D1-63E9-C5F1-AE76009B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112" y="4543033"/>
                <a:ext cx="3395178" cy="404707"/>
              </a:xfrm>
              <a:prstGeom prst="rect">
                <a:avLst/>
              </a:prstGeom>
              <a:blipFill>
                <a:blip r:embed="rId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40DF-8ECF-142A-637A-770BABC4D46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91812" y="3742778"/>
            <a:ext cx="419121" cy="80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24562B-358D-5F95-D0DF-BC07693F81B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542629" y="3796808"/>
            <a:ext cx="407072" cy="74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E97-5469-E373-F9F6-7D930DE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FF038-4905-0E73-FD3A-A2EA8476D8E5}"/>
              </a:ext>
            </a:extLst>
          </p:cNvPr>
          <p:cNvSpPr txBox="1">
            <a:spLocks/>
          </p:cNvSpPr>
          <p:nvPr/>
        </p:nvSpPr>
        <p:spPr>
          <a:xfrm>
            <a:off x="311725" y="1670462"/>
            <a:ext cx="6990468" cy="7658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Q</a:t>
            </a:r>
            <a:r>
              <a:rPr lang="en-US" sz="2000" dirty="0">
                <a:latin typeface="Encode Sans Condensed" panose="020B0604020202020204" charset="0"/>
              </a:rPr>
              <a:t>: Given a sequence of DNA (i.e. ATCG) and a HMM (transition and emission matrix), how do we find the gene?</a:t>
            </a:r>
          </a:p>
          <a:p>
            <a:endParaRPr lang="en-US" sz="2000" dirty="0">
              <a:latin typeface="Encode Sans Condensed" panose="020B060402020202020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8C3E9B-B02A-5C0B-C587-2D3CC8C40877}"/>
              </a:ext>
            </a:extLst>
          </p:cNvPr>
          <p:cNvSpPr txBox="1">
            <a:spLocks/>
          </p:cNvSpPr>
          <p:nvPr/>
        </p:nvSpPr>
        <p:spPr>
          <a:xfrm>
            <a:off x="311725" y="2436283"/>
            <a:ext cx="6990468" cy="5274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Encode Sans Condensed" panose="020B0604020202020204" charset="0"/>
              </a:rPr>
              <a:t>A</a:t>
            </a:r>
            <a:r>
              <a:rPr lang="en-US" sz="2000" dirty="0">
                <a:latin typeface="Encode Sans Condensed" panose="020B0604020202020204" charset="0"/>
              </a:rPr>
              <a:t>: Use Viterbi to compute the most probable path of hidden states!</a:t>
            </a:r>
          </a:p>
          <a:p>
            <a:endParaRPr lang="en-US" sz="2000" dirty="0">
              <a:latin typeface="Encode Sans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CBBA-1797-09C2-5AC7-1D13AE4A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E0BE58C-8ED5-513D-A24F-339DB02CB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12553"/>
              </p:ext>
            </p:extLst>
          </p:nvPr>
        </p:nvGraphicFramePr>
        <p:xfrm>
          <a:off x="1003386" y="2313366"/>
          <a:ext cx="55732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826">
                  <a:extLst>
                    <a:ext uri="{9D8B030D-6E8A-4147-A177-3AD203B41FA5}">
                      <a16:colId xmlns:a16="http://schemas.microsoft.com/office/drawing/2014/main" val="1623771478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783602120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873736706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1167305324"/>
                    </a:ext>
                  </a:extLst>
                </a:gridCol>
                <a:gridCol w="909858">
                  <a:extLst>
                    <a:ext uri="{9D8B030D-6E8A-4147-A177-3AD203B41FA5}">
                      <a16:colId xmlns:a16="http://schemas.microsoft.com/office/drawing/2014/main" val="295392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5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391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97DE223E-46E1-4C63-25AC-D1B79F675D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0081" y="3648758"/>
                <a:ext cx="4606563" cy="40470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𝐺𝑒𝑛𝑒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Encode Sans Condensed" panose="020B060402020202020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97DE223E-46E1-4C63-25AC-D1B79F67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81" y="3648758"/>
                <a:ext cx="4606563" cy="404707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017C4-5EC9-8598-9FD1-EDBCF3782DD1}"/>
              </a:ext>
            </a:extLst>
          </p:cNvPr>
          <p:cNvCxnSpPr>
            <a:cxnSpLocks/>
          </p:cNvCxnSpPr>
          <p:nvPr/>
        </p:nvCxnSpPr>
        <p:spPr>
          <a:xfrm flipV="1">
            <a:off x="3611009" y="2885422"/>
            <a:ext cx="679635" cy="7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66BBDD-50F5-8586-7822-6491FC4D4381}"/>
              </a:ext>
            </a:extLst>
          </p:cNvPr>
          <p:cNvCxnSpPr>
            <a:cxnSpLocks/>
          </p:cNvCxnSpPr>
          <p:nvPr/>
        </p:nvCxnSpPr>
        <p:spPr>
          <a:xfrm>
            <a:off x="3611009" y="2885422"/>
            <a:ext cx="4553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9C7055-966A-40DB-64A2-7A3640D2C84B}"/>
              </a:ext>
            </a:extLst>
          </p:cNvPr>
          <p:cNvCxnSpPr>
            <a:cxnSpLocks/>
          </p:cNvCxnSpPr>
          <p:nvPr/>
        </p:nvCxnSpPr>
        <p:spPr>
          <a:xfrm flipV="1">
            <a:off x="3611009" y="2933092"/>
            <a:ext cx="455362" cy="366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1B4F5-A649-8425-4514-4329F5D58F31}"/>
              </a:ext>
            </a:extLst>
          </p:cNvPr>
          <p:cNvCxnSpPr>
            <a:cxnSpLocks/>
          </p:cNvCxnSpPr>
          <p:nvPr/>
        </p:nvCxnSpPr>
        <p:spPr>
          <a:xfrm flipV="1">
            <a:off x="4154311" y="4053465"/>
            <a:ext cx="878632" cy="22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4815FA-1666-86CE-2211-71B7BAC4DAC8}"/>
              </a:ext>
            </a:extLst>
          </p:cNvPr>
          <p:cNvCxnSpPr>
            <a:cxnSpLocks/>
          </p:cNvCxnSpPr>
          <p:nvPr/>
        </p:nvCxnSpPr>
        <p:spPr>
          <a:xfrm flipH="1" flipV="1">
            <a:off x="3305543" y="4053465"/>
            <a:ext cx="878632" cy="22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90212B1-B4F1-B1B2-592C-416DC0944DC5}"/>
              </a:ext>
            </a:extLst>
          </p:cNvPr>
          <p:cNvSpPr txBox="1">
            <a:spLocks/>
          </p:cNvSpPr>
          <p:nvPr/>
        </p:nvSpPr>
        <p:spPr>
          <a:xfrm>
            <a:off x="1693592" y="4285474"/>
            <a:ext cx="4921438" cy="4047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Encode Sans Condensed" panose="020B0604020202020204" charset="0"/>
              </a:rPr>
              <a:t>Can be computed using transition and emission matrix!</a:t>
            </a:r>
          </a:p>
        </p:txBody>
      </p:sp>
    </p:spTree>
    <p:extLst>
      <p:ext uri="{BB962C8B-B14F-4D97-AF65-F5344CB8AC3E}">
        <p14:creationId xmlns:p14="http://schemas.microsoft.com/office/powerpoint/2010/main" val="41036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555</TotalTime>
  <Words>756</Words>
  <Application>Microsoft Office PowerPoint</Application>
  <PresentationFormat>On-screen Show (16:9)</PresentationFormat>
  <Paragraphs>229</Paragraphs>
  <Slides>23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Merriweather</vt:lpstr>
      <vt:lpstr>Encode Sans Condensed</vt:lpstr>
      <vt:lpstr>Cambria Math</vt:lpstr>
      <vt:lpstr>Arial</vt:lpstr>
      <vt:lpstr>Roboto</vt:lpstr>
      <vt:lpstr>Oswald</vt:lpstr>
      <vt:lpstr>Wingdings</vt:lpstr>
      <vt:lpstr>Paradigm</vt:lpstr>
      <vt:lpstr>Hidden Markov Model in Gene Detection</vt:lpstr>
      <vt:lpstr>Biological Background</vt:lpstr>
      <vt:lpstr>What is DNA?</vt:lpstr>
      <vt:lpstr>What is DNA?</vt:lpstr>
      <vt:lpstr>Why find gene?</vt:lpstr>
      <vt:lpstr>Introduction to HMM</vt:lpstr>
      <vt:lpstr>Hidden Markov Model (HMM)</vt:lpstr>
      <vt:lpstr>Viterbi</vt:lpstr>
      <vt:lpstr>Example</vt:lpstr>
      <vt:lpstr>Example</vt:lpstr>
      <vt:lpstr>Example</vt:lpstr>
      <vt:lpstr>Use HMM to predict gene Given an annotated genome</vt:lpstr>
      <vt:lpstr>Training</vt:lpstr>
      <vt:lpstr>Testing</vt:lpstr>
      <vt:lpstr>Visualization</vt:lpstr>
      <vt:lpstr>Result</vt:lpstr>
      <vt:lpstr>Result</vt:lpstr>
      <vt:lpstr>Result</vt:lpstr>
      <vt:lpstr>Improvement</vt:lpstr>
      <vt:lpstr>Summary</vt:lpstr>
      <vt:lpstr>Q/A: Probability Calculation</vt:lpstr>
      <vt:lpstr>Naive: Counting</vt:lpstr>
      <vt:lpstr>Markov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 in Gene Detection</dc:title>
  <dc:creator>Wei Jun Tan</dc:creator>
  <cp:lastModifiedBy>Wei Jun Tan</cp:lastModifiedBy>
  <cp:revision>35</cp:revision>
  <dcterms:created xsi:type="dcterms:W3CDTF">2022-05-30T21:18:56Z</dcterms:created>
  <dcterms:modified xsi:type="dcterms:W3CDTF">2022-06-09T07:20:33Z</dcterms:modified>
</cp:coreProperties>
</file>