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6/6NNK6EtTRT/0pN3sRElyFbw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C51F07-29C1-4467-ABF9-236EFE9DA652}">
  <a:tblStyle styleId="{46C51F07-29C1-4467-ABF9-236EFE9DA6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slide" Target="slides/slide20.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3d665eaf3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f3d665eaf3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023d4d565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023d4d565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30023d4d565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0023d4d56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0023d4d56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30023d4d56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0023d4d565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0023d4d565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30023d4d565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023d4d565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0023d4d565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30023d4d565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0023d4d565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0023d4d565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30023d4d565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023d4d565_4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0023d4d565_4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30023d4d565_4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023d4d565_4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0023d4d565_4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30023d4d565_4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13a270fac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813a270fac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7"/>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26"/>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26"/>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27"/>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28"/>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28"/>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28"/>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
        <p:nvSpPr>
          <p:cNvPr id="99" name="Google Shape;99;p28"/>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29"/>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9"/>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0"/>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0"/>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30"/>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30"/>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30"/>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30"/>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30"/>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5" name="Google Shape;115;p30"/>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6" name="Google Shape;116;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1"/>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31"/>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31"/>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31"/>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31"/>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31"/>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31"/>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31"/>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31"/>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31"/>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1" name="Google Shape;131;p31"/>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2" name="Google Shape;132;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2"/>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33"/>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3"/>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5" name="Google Shape;35;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1" name="Google Shape;41;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7" name="Google Shape;47;p21"/>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4" name="Google Shape;54;p22"/>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5" name="Google Shape;55;p22"/>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6" name="Google Shape;56;p22"/>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7" name="Google Shape;57;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1154954"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24"/>
          <p:cNvSpPr txBox="1"/>
          <p:nvPr>
            <p:ph idx="2" type="body"/>
          </p:nvPr>
        </p:nvSpPr>
        <p:spPr>
          <a:xfrm>
            <a:off x="1154954"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5"/>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25"/>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6"/>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16"/>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16"/>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16"/>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16"/>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5" name="Google Shape;15;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a:t>Abnormally Detection To Network Traffic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f3d665eaf3_0_2"/>
          <p:cNvSpPr txBox="1"/>
          <p:nvPr>
            <p:ph type="title"/>
          </p:nvPr>
        </p:nvSpPr>
        <p:spPr>
          <a:xfrm>
            <a:off x="2226" y="98125"/>
            <a:ext cx="110655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Application of HDBSCAN</a:t>
            </a:r>
            <a:endParaRPr/>
          </a:p>
        </p:txBody>
      </p:sp>
      <p:sp>
        <p:nvSpPr>
          <p:cNvPr id="273" name="Google Shape;273;g2f3d665eaf3_0_2"/>
          <p:cNvSpPr/>
          <p:nvPr/>
        </p:nvSpPr>
        <p:spPr>
          <a:xfrm>
            <a:off x="565449" y="1005756"/>
            <a:ext cx="2484300" cy="1061100"/>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4" name="Google Shape;274;g2f3d665eaf3_0_2"/>
          <p:cNvSpPr/>
          <p:nvPr/>
        </p:nvSpPr>
        <p:spPr>
          <a:xfrm>
            <a:off x="8583283" y="4188903"/>
            <a:ext cx="2484300" cy="1061100"/>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5" name="Google Shape;275;g2f3d665eaf3_0_2"/>
          <p:cNvSpPr/>
          <p:nvPr/>
        </p:nvSpPr>
        <p:spPr>
          <a:xfrm>
            <a:off x="8583283" y="2066805"/>
            <a:ext cx="2484300" cy="1061100"/>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6" name="Google Shape;276;g2f3d665eaf3_0_2"/>
          <p:cNvSpPr/>
          <p:nvPr/>
        </p:nvSpPr>
        <p:spPr>
          <a:xfrm>
            <a:off x="565449" y="3127854"/>
            <a:ext cx="2484300" cy="1061100"/>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7" name="Google Shape;277;g2f3d665eaf3_0_2"/>
          <p:cNvSpPr txBox="1"/>
          <p:nvPr/>
        </p:nvSpPr>
        <p:spPr>
          <a:xfrm>
            <a:off x="675075" y="3473750"/>
            <a:ext cx="2859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Machine Learning</a:t>
            </a:r>
            <a:endParaRPr b="1" sz="1800">
              <a:solidFill>
                <a:schemeClr val="lt1"/>
              </a:solidFill>
              <a:latin typeface="Century Gothic"/>
              <a:ea typeface="Century Gothic"/>
              <a:cs typeface="Century Gothic"/>
              <a:sym typeface="Century Gothic"/>
            </a:endParaRPr>
          </a:p>
        </p:txBody>
      </p:sp>
      <p:sp>
        <p:nvSpPr>
          <p:cNvPr id="278" name="Google Shape;278;g2f3d665eaf3_0_2"/>
          <p:cNvSpPr txBox="1"/>
          <p:nvPr/>
        </p:nvSpPr>
        <p:spPr>
          <a:xfrm>
            <a:off x="675107" y="1213049"/>
            <a:ext cx="2265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Exploratory Data Analysis</a:t>
            </a:r>
            <a:endParaRPr b="1" sz="1800">
              <a:solidFill>
                <a:schemeClr val="lt1"/>
              </a:solidFill>
              <a:latin typeface="Century Gothic"/>
              <a:ea typeface="Century Gothic"/>
              <a:cs typeface="Century Gothic"/>
              <a:sym typeface="Century Gothic"/>
            </a:endParaRPr>
          </a:p>
        </p:txBody>
      </p:sp>
      <p:sp>
        <p:nvSpPr>
          <p:cNvPr id="279" name="Google Shape;279;g2f3d665eaf3_0_2"/>
          <p:cNvSpPr txBox="1"/>
          <p:nvPr/>
        </p:nvSpPr>
        <p:spPr>
          <a:xfrm>
            <a:off x="8836497" y="2267777"/>
            <a:ext cx="185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Computer Vision</a:t>
            </a:r>
            <a:endParaRPr b="1" sz="1800">
              <a:solidFill>
                <a:schemeClr val="lt1"/>
              </a:solidFill>
              <a:latin typeface="Century Gothic"/>
              <a:ea typeface="Century Gothic"/>
              <a:cs typeface="Century Gothic"/>
              <a:sym typeface="Century Gothic"/>
            </a:endParaRPr>
          </a:p>
        </p:txBody>
      </p:sp>
      <p:sp>
        <p:nvSpPr>
          <p:cNvPr id="280" name="Google Shape;280;g2f3d665eaf3_0_2"/>
          <p:cNvSpPr txBox="1"/>
          <p:nvPr/>
        </p:nvSpPr>
        <p:spPr>
          <a:xfrm>
            <a:off x="8944156" y="4396260"/>
            <a:ext cx="185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S</a:t>
            </a:r>
            <a:r>
              <a:rPr lang="en-US" sz="1800">
                <a:solidFill>
                  <a:schemeClr val="lt1"/>
                </a:solidFill>
                <a:latin typeface="Century Gothic"/>
                <a:ea typeface="Century Gothic"/>
                <a:cs typeface="Century Gothic"/>
                <a:sym typeface="Century Gothic"/>
              </a:rPr>
              <a:t>peech Processing</a:t>
            </a:r>
            <a:endParaRPr b="1" sz="1800">
              <a:solidFill>
                <a:schemeClr val="lt1"/>
              </a:solidFill>
              <a:latin typeface="Century Gothic"/>
              <a:ea typeface="Century Gothic"/>
              <a:cs typeface="Century Gothic"/>
              <a:sym typeface="Century Gothic"/>
            </a:endParaRPr>
          </a:p>
        </p:txBody>
      </p:sp>
      <p:sp>
        <p:nvSpPr>
          <p:cNvPr id="281" name="Google Shape;281;g2f3d665eaf3_0_2"/>
          <p:cNvSpPr txBox="1"/>
          <p:nvPr/>
        </p:nvSpPr>
        <p:spPr>
          <a:xfrm>
            <a:off x="10384201" y="6138595"/>
            <a:ext cx="29799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1800">
                <a:solidFill>
                  <a:schemeClr val="lt1"/>
                </a:solidFill>
                <a:latin typeface="Century Gothic"/>
                <a:ea typeface="Century Gothic"/>
                <a:cs typeface="Century Gothic"/>
                <a:sym typeface="Century Gothic"/>
              </a:rPr>
              <a:t>(V, 2024)</a:t>
            </a:r>
            <a:endParaRPr sz="1800">
              <a:solidFill>
                <a:schemeClr val="lt1"/>
              </a:solidFill>
              <a:latin typeface="Century Gothic"/>
              <a:ea typeface="Century Gothic"/>
              <a:cs typeface="Century Gothic"/>
              <a:sym typeface="Century Gothic"/>
            </a:endParaRPr>
          </a:p>
        </p:txBody>
      </p:sp>
      <p:sp>
        <p:nvSpPr>
          <p:cNvPr id="282" name="Google Shape;282;g2f3d665eaf3_0_2"/>
          <p:cNvSpPr txBox="1"/>
          <p:nvPr/>
        </p:nvSpPr>
        <p:spPr>
          <a:xfrm>
            <a:off x="2993700" y="1213050"/>
            <a:ext cx="62046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Reveal hidden structures and relationships by grouping similar data points into distinct clusters</a:t>
            </a:r>
            <a:endParaRPr sz="1800">
              <a:solidFill>
                <a:schemeClr val="lt1"/>
              </a:solidFill>
              <a:latin typeface="Century Gothic"/>
              <a:ea typeface="Century Gothic"/>
              <a:cs typeface="Century Gothic"/>
              <a:sym typeface="Century Gothic"/>
            </a:endParaRPr>
          </a:p>
        </p:txBody>
      </p:sp>
      <p:sp>
        <p:nvSpPr>
          <p:cNvPr id="283" name="Google Shape;283;g2f3d665eaf3_0_2"/>
          <p:cNvSpPr txBox="1"/>
          <p:nvPr/>
        </p:nvSpPr>
        <p:spPr>
          <a:xfrm>
            <a:off x="3352976" y="4534850"/>
            <a:ext cx="50796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Separate different speakers or phonemes by clustering audio segments</a:t>
            </a:r>
            <a:endParaRPr sz="1800">
              <a:solidFill>
                <a:schemeClr val="lt1"/>
              </a:solidFill>
              <a:latin typeface="Century Gothic"/>
              <a:ea typeface="Century Gothic"/>
              <a:cs typeface="Century Gothic"/>
              <a:sym typeface="Century Gothic"/>
            </a:endParaRPr>
          </a:p>
        </p:txBody>
      </p:sp>
      <p:sp>
        <p:nvSpPr>
          <p:cNvPr id="284" name="Google Shape;284;g2f3d665eaf3_0_2"/>
          <p:cNvSpPr txBox="1"/>
          <p:nvPr/>
        </p:nvSpPr>
        <p:spPr>
          <a:xfrm>
            <a:off x="3352977" y="2135650"/>
            <a:ext cx="5793900" cy="923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Segment images into regions with similar features, aiding in object recognition and scene understanding</a:t>
            </a:r>
            <a:endParaRPr sz="1800">
              <a:solidFill>
                <a:schemeClr val="lt1"/>
              </a:solidFill>
              <a:latin typeface="Century Gothic"/>
              <a:ea typeface="Century Gothic"/>
              <a:cs typeface="Century Gothic"/>
              <a:sym typeface="Century Gothic"/>
            </a:endParaRPr>
          </a:p>
        </p:txBody>
      </p:sp>
      <p:sp>
        <p:nvSpPr>
          <p:cNvPr id="285" name="Google Shape;285;g2f3d665eaf3_0_2"/>
          <p:cNvSpPr txBox="1"/>
          <p:nvPr/>
        </p:nvSpPr>
        <p:spPr>
          <a:xfrm>
            <a:off x="3108600" y="3473700"/>
            <a:ext cx="52209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Applied to group data points into clusters based on their similarities</a:t>
            </a:r>
            <a:r>
              <a:rPr lang="en-US" sz="1800">
                <a:solidFill>
                  <a:schemeClr val="lt1"/>
                </a:solidFill>
                <a:latin typeface="Century Gothic"/>
                <a:ea typeface="Century Gothic"/>
                <a:cs typeface="Century Gothic"/>
                <a:sym typeface="Century Gothic"/>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3"/>
          <p:cNvSpPr txBox="1"/>
          <p:nvPr>
            <p:ph type="title"/>
          </p:nvPr>
        </p:nvSpPr>
        <p:spPr>
          <a:xfrm>
            <a:off x="646105" y="257791"/>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Isolation Forest </a:t>
            </a:r>
            <a:endParaRPr/>
          </a:p>
        </p:txBody>
      </p:sp>
      <p:sp>
        <p:nvSpPr>
          <p:cNvPr id="291" name="Google Shape;291;p13"/>
          <p:cNvSpPr/>
          <p:nvPr/>
        </p:nvSpPr>
        <p:spPr>
          <a:xfrm>
            <a:off x="447697" y="1130641"/>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2" name="Google Shape;292;p13"/>
          <p:cNvSpPr/>
          <p:nvPr/>
        </p:nvSpPr>
        <p:spPr>
          <a:xfrm>
            <a:off x="447701" y="2359183"/>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3" name="Google Shape;293;p13"/>
          <p:cNvSpPr/>
          <p:nvPr/>
        </p:nvSpPr>
        <p:spPr>
          <a:xfrm>
            <a:off x="447700" y="3499314"/>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4" name="Google Shape;294;p13"/>
          <p:cNvSpPr/>
          <p:nvPr/>
        </p:nvSpPr>
        <p:spPr>
          <a:xfrm>
            <a:off x="447699" y="4639445"/>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5" name="Google Shape;295;p13"/>
          <p:cNvSpPr txBox="1"/>
          <p:nvPr/>
        </p:nvSpPr>
        <p:spPr>
          <a:xfrm>
            <a:off x="668326" y="1337483"/>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Objective</a:t>
            </a:r>
            <a:endParaRPr sz="1800">
              <a:solidFill>
                <a:schemeClr val="lt1"/>
              </a:solidFill>
              <a:latin typeface="Century Gothic"/>
              <a:ea typeface="Century Gothic"/>
              <a:cs typeface="Century Gothic"/>
              <a:sym typeface="Century Gothic"/>
            </a:endParaRPr>
          </a:p>
        </p:txBody>
      </p:sp>
      <p:sp>
        <p:nvSpPr>
          <p:cNvPr id="296" name="Google Shape;296;p13"/>
          <p:cNvSpPr txBox="1"/>
          <p:nvPr/>
        </p:nvSpPr>
        <p:spPr>
          <a:xfrm>
            <a:off x="766866" y="2571332"/>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Method</a:t>
            </a:r>
            <a:endParaRPr sz="1800">
              <a:solidFill>
                <a:schemeClr val="lt1"/>
              </a:solidFill>
              <a:latin typeface="Century Gothic"/>
              <a:ea typeface="Century Gothic"/>
              <a:cs typeface="Century Gothic"/>
              <a:sym typeface="Century Gothic"/>
            </a:endParaRPr>
          </a:p>
        </p:txBody>
      </p:sp>
      <p:sp>
        <p:nvSpPr>
          <p:cNvPr id="297" name="Google Shape;297;p13"/>
          <p:cNvSpPr txBox="1"/>
          <p:nvPr/>
        </p:nvSpPr>
        <p:spPr>
          <a:xfrm>
            <a:off x="668326" y="3711463"/>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Outcome</a:t>
            </a:r>
            <a:endParaRPr sz="1800">
              <a:solidFill>
                <a:schemeClr val="lt1"/>
              </a:solidFill>
              <a:latin typeface="Century Gothic"/>
              <a:ea typeface="Century Gothic"/>
              <a:cs typeface="Century Gothic"/>
              <a:sym typeface="Century Gothic"/>
            </a:endParaRPr>
          </a:p>
        </p:txBody>
      </p:sp>
      <p:sp>
        <p:nvSpPr>
          <p:cNvPr id="298" name="Google Shape;298;p13"/>
          <p:cNvSpPr txBox="1"/>
          <p:nvPr/>
        </p:nvSpPr>
        <p:spPr>
          <a:xfrm>
            <a:off x="668326" y="4851594"/>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Purpose</a:t>
            </a:r>
            <a:endParaRPr sz="1800">
              <a:solidFill>
                <a:schemeClr val="lt1"/>
              </a:solidFill>
              <a:latin typeface="Century Gothic"/>
              <a:ea typeface="Century Gothic"/>
              <a:cs typeface="Century Gothic"/>
              <a:sym typeface="Century Gothic"/>
            </a:endParaRPr>
          </a:p>
        </p:txBody>
      </p:sp>
      <p:sp>
        <p:nvSpPr>
          <p:cNvPr id="299" name="Google Shape;299;p13"/>
          <p:cNvSpPr txBox="1"/>
          <p:nvPr/>
        </p:nvSpPr>
        <p:spPr>
          <a:xfrm>
            <a:off x="2437611" y="1253260"/>
            <a:ext cx="869648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Effective for identifying rare events or abnormalities in large datasets by isolating abnormalities through the process of recursive partitioning</a:t>
            </a:r>
            <a:endParaRPr sz="1800">
              <a:solidFill>
                <a:schemeClr val="lt1"/>
              </a:solidFill>
              <a:latin typeface="Century Gothic"/>
              <a:ea typeface="Century Gothic"/>
              <a:cs typeface="Century Gothic"/>
              <a:sym typeface="Century Gothic"/>
            </a:endParaRPr>
          </a:p>
        </p:txBody>
      </p:sp>
      <p:sp>
        <p:nvSpPr>
          <p:cNvPr id="300" name="Google Shape;300;p13"/>
          <p:cNvSpPr txBox="1"/>
          <p:nvPr/>
        </p:nvSpPr>
        <p:spPr>
          <a:xfrm>
            <a:off x="2310290" y="2432832"/>
            <a:ext cx="869648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Dividing the data recursively,  separates anomalies with anomalies isolated closer to the decision trees' roots</a:t>
            </a:r>
            <a:endParaRPr sz="1800">
              <a:solidFill>
                <a:schemeClr val="lt1"/>
              </a:solidFill>
              <a:latin typeface="Century Gothic"/>
              <a:ea typeface="Century Gothic"/>
              <a:cs typeface="Century Gothic"/>
              <a:sym typeface="Century Gothic"/>
            </a:endParaRPr>
          </a:p>
        </p:txBody>
      </p:sp>
      <p:sp>
        <p:nvSpPr>
          <p:cNvPr id="301" name="Google Shape;301;p13"/>
          <p:cNvSpPr txBox="1"/>
          <p:nvPr/>
        </p:nvSpPr>
        <p:spPr>
          <a:xfrm>
            <a:off x="2310289" y="3572963"/>
            <a:ext cx="8961813"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Effective at finding anomalies and uncommon occurrences in big datasets, which makes it appropriate for real-time network environment detection</a:t>
            </a:r>
            <a:endParaRPr sz="1800">
              <a:solidFill>
                <a:schemeClr val="lt1"/>
              </a:solidFill>
              <a:latin typeface="Century Gothic"/>
              <a:ea typeface="Century Gothic"/>
              <a:cs typeface="Century Gothic"/>
              <a:sym typeface="Century Gothic"/>
            </a:endParaRPr>
          </a:p>
        </p:txBody>
      </p:sp>
      <p:sp>
        <p:nvSpPr>
          <p:cNvPr id="302" name="Google Shape;302;p13"/>
          <p:cNvSpPr txBox="1"/>
          <p:nvPr/>
        </p:nvSpPr>
        <p:spPr>
          <a:xfrm>
            <a:off x="2310290" y="4639445"/>
            <a:ext cx="8696486"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Simplifying the high dimensional data and enhancing the abnormal detection by giving a easier visualization of data.</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3" name="Google Shape;303;p13"/>
          <p:cNvSpPr txBox="1"/>
          <p:nvPr/>
        </p:nvSpPr>
        <p:spPr>
          <a:xfrm>
            <a:off x="9047747" y="5926664"/>
            <a:ext cx="2779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(GeeksforGeeks, 2024)</a:t>
            </a:r>
            <a:endParaRPr b="1" sz="1800">
              <a:solidFill>
                <a:schemeClr val="lt1"/>
              </a:solidFill>
              <a:latin typeface="Century Gothic"/>
              <a:ea typeface="Century Gothic"/>
              <a:cs typeface="Century Gothic"/>
              <a:sym typeface="Century Gothic"/>
            </a:endParaRPr>
          </a:p>
        </p:txBody>
      </p:sp>
      <p:sp>
        <p:nvSpPr>
          <p:cNvPr id="304" name="Google Shape;304;p13"/>
          <p:cNvSpPr/>
          <p:nvPr/>
        </p:nvSpPr>
        <p:spPr>
          <a:xfrm>
            <a:off x="463623" y="5655838"/>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5" name="Google Shape;305;p13"/>
          <p:cNvSpPr txBox="1"/>
          <p:nvPr/>
        </p:nvSpPr>
        <p:spPr>
          <a:xfrm>
            <a:off x="573936" y="5867987"/>
            <a:ext cx="15486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Application</a:t>
            </a:r>
            <a:endParaRPr sz="1800">
              <a:solidFill>
                <a:schemeClr val="lt1"/>
              </a:solidFill>
              <a:latin typeface="Century Gothic"/>
              <a:ea typeface="Century Gothic"/>
              <a:cs typeface="Century Gothic"/>
              <a:sym typeface="Century Gothic"/>
            </a:endParaRPr>
          </a:p>
        </p:txBody>
      </p:sp>
      <p:sp>
        <p:nvSpPr>
          <p:cNvPr id="306" name="Google Shape;306;p13"/>
          <p:cNvSpPr txBox="1"/>
          <p:nvPr/>
        </p:nvSpPr>
        <p:spPr>
          <a:xfrm>
            <a:off x="2639683" y="5659760"/>
            <a:ext cx="5667555"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Abnormally detection</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Analyze transaction data to identify anomalies</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4"/>
          <p:cNvSpPr txBox="1"/>
          <p:nvPr>
            <p:ph type="title"/>
          </p:nvPr>
        </p:nvSpPr>
        <p:spPr>
          <a:xfrm>
            <a:off x="646105" y="257791"/>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Autoencoder Neural Network</a:t>
            </a:r>
            <a:endParaRPr/>
          </a:p>
        </p:txBody>
      </p:sp>
      <p:sp>
        <p:nvSpPr>
          <p:cNvPr id="312" name="Google Shape;312;p14"/>
          <p:cNvSpPr/>
          <p:nvPr/>
        </p:nvSpPr>
        <p:spPr>
          <a:xfrm>
            <a:off x="646105" y="1494530"/>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3" name="Google Shape;313;p14"/>
          <p:cNvSpPr/>
          <p:nvPr/>
        </p:nvSpPr>
        <p:spPr>
          <a:xfrm>
            <a:off x="646109" y="2723072"/>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4" name="Google Shape;314;p14"/>
          <p:cNvSpPr/>
          <p:nvPr/>
        </p:nvSpPr>
        <p:spPr>
          <a:xfrm>
            <a:off x="646108" y="3863203"/>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5" name="Google Shape;315;p14"/>
          <p:cNvSpPr/>
          <p:nvPr/>
        </p:nvSpPr>
        <p:spPr>
          <a:xfrm>
            <a:off x="646107" y="5003334"/>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6" name="Google Shape;316;p14"/>
          <p:cNvSpPr txBox="1"/>
          <p:nvPr/>
        </p:nvSpPr>
        <p:spPr>
          <a:xfrm>
            <a:off x="866734" y="1701372"/>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Objective</a:t>
            </a:r>
            <a:endParaRPr sz="1800">
              <a:solidFill>
                <a:schemeClr val="lt1"/>
              </a:solidFill>
              <a:latin typeface="Century Gothic"/>
              <a:ea typeface="Century Gothic"/>
              <a:cs typeface="Century Gothic"/>
              <a:sym typeface="Century Gothic"/>
            </a:endParaRPr>
          </a:p>
        </p:txBody>
      </p:sp>
      <p:sp>
        <p:nvSpPr>
          <p:cNvPr id="317" name="Google Shape;317;p14"/>
          <p:cNvSpPr txBox="1"/>
          <p:nvPr/>
        </p:nvSpPr>
        <p:spPr>
          <a:xfrm>
            <a:off x="965274" y="2935221"/>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Method</a:t>
            </a:r>
            <a:endParaRPr sz="1800">
              <a:solidFill>
                <a:schemeClr val="lt1"/>
              </a:solidFill>
              <a:latin typeface="Century Gothic"/>
              <a:ea typeface="Century Gothic"/>
              <a:cs typeface="Century Gothic"/>
              <a:sym typeface="Century Gothic"/>
            </a:endParaRPr>
          </a:p>
        </p:txBody>
      </p:sp>
      <p:sp>
        <p:nvSpPr>
          <p:cNvPr id="318" name="Google Shape;318;p14"/>
          <p:cNvSpPr txBox="1"/>
          <p:nvPr/>
        </p:nvSpPr>
        <p:spPr>
          <a:xfrm>
            <a:off x="866734" y="4075352"/>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Outcome</a:t>
            </a:r>
            <a:endParaRPr sz="1800">
              <a:solidFill>
                <a:schemeClr val="lt1"/>
              </a:solidFill>
              <a:latin typeface="Century Gothic"/>
              <a:ea typeface="Century Gothic"/>
              <a:cs typeface="Century Gothic"/>
              <a:sym typeface="Century Gothic"/>
            </a:endParaRPr>
          </a:p>
        </p:txBody>
      </p:sp>
      <p:sp>
        <p:nvSpPr>
          <p:cNvPr id="319" name="Google Shape;319;p14"/>
          <p:cNvSpPr txBox="1"/>
          <p:nvPr/>
        </p:nvSpPr>
        <p:spPr>
          <a:xfrm>
            <a:off x="866734" y="5215483"/>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Purpose</a:t>
            </a:r>
            <a:endParaRPr sz="1800">
              <a:solidFill>
                <a:schemeClr val="lt1"/>
              </a:solidFill>
              <a:latin typeface="Century Gothic"/>
              <a:ea typeface="Century Gothic"/>
              <a:cs typeface="Century Gothic"/>
              <a:sym typeface="Century Gothic"/>
            </a:endParaRPr>
          </a:p>
        </p:txBody>
      </p:sp>
      <p:sp>
        <p:nvSpPr>
          <p:cNvPr id="320" name="Google Shape;320;p14"/>
          <p:cNvSpPr txBox="1"/>
          <p:nvPr/>
        </p:nvSpPr>
        <p:spPr>
          <a:xfrm>
            <a:off x="2636019" y="1562872"/>
            <a:ext cx="869648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Learn the efficient representation of input data and  compress it effectively without specific labels</a:t>
            </a:r>
            <a:endParaRPr sz="1800">
              <a:solidFill>
                <a:schemeClr val="lt1"/>
              </a:solidFill>
              <a:latin typeface="Century Gothic"/>
              <a:ea typeface="Century Gothic"/>
              <a:cs typeface="Century Gothic"/>
              <a:sym typeface="Century Gothic"/>
            </a:endParaRPr>
          </a:p>
        </p:txBody>
      </p:sp>
      <p:sp>
        <p:nvSpPr>
          <p:cNvPr id="321" name="Google Shape;321;p14"/>
          <p:cNvSpPr txBox="1"/>
          <p:nvPr/>
        </p:nvSpPr>
        <p:spPr>
          <a:xfrm>
            <a:off x="2508698" y="2629354"/>
            <a:ext cx="869648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After learning a condensed representation of the data, Then recreate it, looking for anomalies in the form of notable reconstruction errors.</a:t>
            </a:r>
            <a:endParaRPr sz="1800">
              <a:solidFill>
                <a:schemeClr val="lt1"/>
              </a:solidFill>
              <a:latin typeface="Century Gothic"/>
              <a:ea typeface="Century Gothic"/>
              <a:cs typeface="Century Gothic"/>
              <a:sym typeface="Century Gothic"/>
            </a:endParaRPr>
          </a:p>
        </p:txBody>
      </p:sp>
      <p:sp>
        <p:nvSpPr>
          <p:cNvPr id="322" name="Google Shape;322;p14"/>
          <p:cNvSpPr txBox="1"/>
          <p:nvPr/>
        </p:nvSpPr>
        <p:spPr>
          <a:xfrm>
            <a:off x="2508698" y="3936852"/>
            <a:ext cx="869648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Identifying intricate, non-linear abnormalities, picking up on minute variations that other techniques might overlook in dataset</a:t>
            </a:r>
            <a:endParaRPr sz="1800">
              <a:solidFill>
                <a:schemeClr val="lt1"/>
              </a:solidFill>
              <a:latin typeface="Century Gothic"/>
              <a:ea typeface="Century Gothic"/>
              <a:cs typeface="Century Gothic"/>
              <a:sym typeface="Century Gothic"/>
            </a:endParaRPr>
          </a:p>
        </p:txBody>
      </p:sp>
      <p:sp>
        <p:nvSpPr>
          <p:cNvPr id="323" name="Google Shape;323;p14"/>
          <p:cNvSpPr txBox="1"/>
          <p:nvPr/>
        </p:nvSpPr>
        <p:spPr>
          <a:xfrm>
            <a:off x="2509142" y="5076983"/>
            <a:ext cx="8950239"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Versatile for a range of anomaly detection tasks due to potency in non-linear anomaly identification and ability to work in an unsupervised manner.</a:t>
            </a:r>
            <a:endParaRPr/>
          </a:p>
        </p:txBody>
      </p:sp>
      <p:sp>
        <p:nvSpPr>
          <p:cNvPr id="324" name="Google Shape;324;p14"/>
          <p:cNvSpPr txBox="1"/>
          <p:nvPr/>
        </p:nvSpPr>
        <p:spPr>
          <a:xfrm>
            <a:off x="9047747" y="5926664"/>
            <a:ext cx="2779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(GeeksforGeeks, 2023)</a:t>
            </a:r>
            <a:endParaRPr b="1" sz="18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5"/>
          <p:cNvSpPr txBox="1"/>
          <p:nvPr>
            <p:ph type="title"/>
          </p:nvPr>
        </p:nvSpPr>
        <p:spPr>
          <a:xfrm>
            <a:off x="54710" y="0"/>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Application of AutoEncoders</a:t>
            </a:r>
            <a:endParaRPr/>
          </a:p>
        </p:txBody>
      </p:sp>
      <p:sp>
        <p:nvSpPr>
          <p:cNvPr id="330" name="Google Shape;330;p15"/>
          <p:cNvSpPr/>
          <p:nvPr/>
        </p:nvSpPr>
        <p:spPr>
          <a:xfrm>
            <a:off x="658606" y="870005"/>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1" name="Google Shape;331;p15"/>
          <p:cNvSpPr/>
          <p:nvPr/>
        </p:nvSpPr>
        <p:spPr>
          <a:xfrm>
            <a:off x="4328173" y="870005"/>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2" name="Google Shape;332;p15"/>
          <p:cNvSpPr/>
          <p:nvPr/>
        </p:nvSpPr>
        <p:spPr>
          <a:xfrm>
            <a:off x="7932511" y="813858"/>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3" name="Google Shape;333;p15"/>
          <p:cNvSpPr/>
          <p:nvPr/>
        </p:nvSpPr>
        <p:spPr>
          <a:xfrm>
            <a:off x="324437" y="3432836"/>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4" name="Google Shape;334;p15"/>
          <p:cNvSpPr/>
          <p:nvPr/>
        </p:nvSpPr>
        <p:spPr>
          <a:xfrm>
            <a:off x="3294211" y="3432832"/>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5" name="Google Shape;335;p15"/>
          <p:cNvSpPr txBox="1"/>
          <p:nvPr/>
        </p:nvSpPr>
        <p:spPr>
          <a:xfrm>
            <a:off x="566827" y="3640192"/>
            <a:ext cx="19996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Image Compression</a:t>
            </a:r>
            <a:endParaRPr/>
          </a:p>
        </p:txBody>
      </p:sp>
      <p:sp>
        <p:nvSpPr>
          <p:cNvPr id="336" name="Google Shape;336;p15"/>
          <p:cNvSpPr txBox="1"/>
          <p:nvPr/>
        </p:nvSpPr>
        <p:spPr>
          <a:xfrm>
            <a:off x="977195" y="1077358"/>
            <a:ext cx="18546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Dimensionality Reduction</a:t>
            </a:r>
            <a:endParaRPr/>
          </a:p>
        </p:txBody>
      </p:sp>
      <p:sp>
        <p:nvSpPr>
          <p:cNvPr id="337" name="Google Shape;337;p15"/>
          <p:cNvSpPr txBox="1"/>
          <p:nvPr/>
        </p:nvSpPr>
        <p:spPr>
          <a:xfrm>
            <a:off x="8407796" y="1021213"/>
            <a:ext cx="18546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Image Denoising</a:t>
            </a:r>
            <a:endParaRPr b="1" sz="1800">
              <a:solidFill>
                <a:schemeClr val="lt1"/>
              </a:solidFill>
              <a:latin typeface="Century Gothic"/>
              <a:ea typeface="Century Gothic"/>
              <a:cs typeface="Century Gothic"/>
              <a:sym typeface="Century Gothic"/>
            </a:endParaRPr>
          </a:p>
        </p:txBody>
      </p:sp>
      <p:sp>
        <p:nvSpPr>
          <p:cNvPr id="338" name="Google Shape;338;p15"/>
          <p:cNvSpPr txBox="1"/>
          <p:nvPr/>
        </p:nvSpPr>
        <p:spPr>
          <a:xfrm>
            <a:off x="4770732" y="1077361"/>
            <a:ext cx="18546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Feature Extraction</a:t>
            </a:r>
            <a:endParaRPr/>
          </a:p>
        </p:txBody>
      </p:sp>
      <p:sp>
        <p:nvSpPr>
          <p:cNvPr id="339" name="Google Shape;339;p15"/>
          <p:cNvSpPr txBox="1"/>
          <p:nvPr/>
        </p:nvSpPr>
        <p:spPr>
          <a:xfrm>
            <a:off x="3683084" y="3778690"/>
            <a:ext cx="1854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Image Search</a:t>
            </a:r>
            <a:endParaRPr/>
          </a:p>
        </p:txBody>
      </p:sp>
      <p:sp>
        <p:nvSpPr>
          <p:cNvPr id="340" name="Google Shape;340;p15"/>
          <p:cNvSpPr txBox="1"/>
          <p:nvPr/>
        </p:nvSpPr>
        <p:spPr>
          <a:xfrm>
            <a:off x="9875809" y="5995662"/>
            <a:ext cx="20099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((Kumar, 2022))</a:t>
            </a:r>
            <a:endParaRPr sz="1800">
              <a:solidFill>
                <a:schemeClr val="lt1"/>
              </a:solidFill>
              <a:latin typeface="Century Gothic"/>
              <a:ea typeface="Century Gothic"/>
              <a:cs typeface="Century Gothic"/>
              <a:sym typeface="Century Gothic"/>
            </a:endParaRPr>
          </a:p>
        </p:txBody>
      </p:sp>
      <p:sp>
        <p:nvSpPr>
          <p:cNvPr id="341" name="Google Shape;341;p15"/>
          <p:cNvSpPr/>
          <p:nvPr/>
        </p:nvSpPr>
        <p:spPr>
          <a:xfrm>
            <a:off x="6309374" y="3432831"/>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2" name="Google Shape;342;p15"/>
          <p:cNvSpPr/>
          <p:nvPr/>
        </p:nvSpPr>
        <p:spPr>
          <a:xfrm>
            <a:off x="9279148" y="3432831"/>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3" name="Google Shape;343;p15"/>
          <p:cNvSpPr txBox="1"/>
          <p:nvPr/>
        </p:nvSpPr>
        <p:spPr>
          <a:xfrm>
            <a:off x="6381263" y="3778686"/>
            <a:ext cx="24125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Anomaly Detection</a:t>
            </a:r>
            <a:endParaRPr/>
          </a:p>
        </p:txBody>
      </p:sp>
      <p:sp>
        <p:nvSpPr>
          <p:cNvPr id="344" name="Google Shape;344;p15"/>
          <p:cNvSpPr txBox="1"/>
          <p:nvPr/>
        </p:nvSpPr>
        <p:spPr>
          <a:xfrm>
            <a:off x="9594012" y="3640186"/>
            <a:ext cx="18546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Missing Value Imputation</a:t>
            </a:r>
            <a:endParaRPr/>
          </a:p>
        </p:txBody>
      </p:sp>
      <p:sp>
        <p:nvSpPr>
          <p:cNvPr id="345" name="Google Shape;345;p15"/>
          <p:cNvSpPr txBox="1"/>
          <p:nvPr/>
        </p:nvSpPr>
        <p:spPr>
          <a:xfrm>
            <a:off x="210053" y="1978982"/>
            <a:ext cx="3473031"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Reduce the dimensionality of data by learning a compressed</a:t>
            </a:r>
            <a:endParaRPr sz="1800">
              <a:solidFill>
                <a:schemeClr val="lt1"/>
              </a:solidFill>
              <a:latin typeface="Century Gothic"/>
              <a:ea typeface="Century Gothic"/>
              <a:cs typeface="Century Gothic"/>
              <a:sym typeface="Century Gothic"/>
            </a:endParaRPr>
          </a:p>
        </p:txBody>
      </p:sp>
      <p:sp>
        <p:nvSpPr>
          <p:cNvPr id="346" name="Google Shape;346;p15"/>
          <p:cNvSpPr txBox="1"/>
          <p:nvPr/>
        </p:nvSpPr>
        <p:spPr>
          <a:xfrm>
            <a:off x="3533853" y="1874907"/>
            <a:ext cx="4007819"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Automatically extract relevant features by encoding to lower-dimensional space.</a:t>
            </a:r>
            <a:endParaRPr sz="1800">
              <a:solidFill>
                <a:schemeClr val="lt1"/>
              </a:solidFill>
              <a:latin typeface="Century Gothic"/>
              <a:ea typeface="Century Gothic"/>
              <a:cs typeface="Century Gothic"/>
              <a:sym typeface="Century Gothic"/>
            </a:endParaRPr>
          </a:p>
        </p:txBody>
      </p:sp>
      <p:sp>
        <p:nvSpPr>
          <p:cNvPr id="347" name="Google Shape;347;p15"/>
          <p:cNvSpPr txBox="1"/>
          <p:nvPr/>
        </p:nvSpPr>
        <p:spPr>
          <a:xfrm>
            <a:off x="7541672" y="1903466"/>
            <a:ext cx="3433313"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Remove noise from images by learning to reconstruct clean images </a:t>
            </a:r>
            <a:endParaRPr sz="1800">
              <a:solidFill>
                <a:schemeClr val="lt1"/>
              </a:solidFill>
              <a:latin typeface="Century Gothic"/>
              <a:ea typeface="Century Gothic"/>
              <a:cs typeface="Century Gothic"/>
              <a:sym typeface="Century Gothic"/>
            </a:endParaRPr>
          </a:p>
        </p:txBody>
      </p:sp>
      <p:sp>
        <p:nvSpPr>
          <p:cNvPr id="348" name="Google Shape;348;p15"/>
          <p:cNvSpPr txBox="1"/>
          <p:nvPr/>
        </p:nvSpPr>
        <p:spPr>
          <a:xfrm>
            <a:off x="54710" y="4493879"/>
            <a:ext cx="2932961"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Compress images by encoding to a smaller latent representation</a:t>
            </a:r>
            <a:endParaRPr sz="1800">
              <a:solidFill>
                <a:schemeClr val="lt1"/>
              </a:solidFill>
              <a:latin typeface="Century Gothic"/>
              <a:ea typeface="Century Gothic"/>
              <a:cs typeface="Century Gothic"/>
              <a:sym typeface="Century Gothic"/>
            </a:endParaRPr>
          </a:p>
        </p:txBody>
      </p:sp>
      <p:sp>
        <p:nvSpPr>
          <p:cNvPr id="349" name="Google Shape;349;p15"/>
          <p:cNvSpPr txBox="1"/>
          <p:nvPr/>
        </p:nvSpPr>
        <p:spPr>
          <a:xfrm>
            <a:off x="2953235" y="4519275"/>
            <a:ext cx="316636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Encoding images into feature vectors that can be compared to find similar images.</a:t>
            </a:r>
            <a:endParaRPr sz="1800">
              <a:solidFill>
                <a:schemeClr val="lt1"/>
              </a:solidFill>
              <a:latin typeface="Century Gothic"/>
              <a:ea typeface="Century Gothic"/>
              <a:cs typeface="Century Gothic"/>
              <a:sym typeface="Century Gothic"/>
            </a:endParaRPr>
          </a:p>
        </p:txBody>
      </p:sp>
      <p:sp>
        <p:nvSpPr>
          <p:cNvPr id="350" name="Google Shape;350;p15"/>
          <p:cNvSpPr txBox="1"/>
          <p:nvPr/>
        </p:nvSpPr>
        <p:spPr>
          <a:xfrm>
            <a:off x="6161583" y="4631597"/>
            <a:ext cx="277999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Detect anomalies by measuring the reconstruction error</a:t>
            </a:r>
            <a:endParaRPr sz="1800">
              <a:solidFill>
                <a:schemeClr val="lt1"/>
              </a:solidFill>
              <a:latin typeface="Century Gothic"/>
              <a:ea typeface="Century Gothic"/>
              <a:cs typeface="Century Gothic"/>
              <a:sym typeface="Century Gothic"/>
            </a:endParaRPr>
          </a:p>
        </p:txBody>
      </p:sp>
      <p:sp>
        <p:nvSpPr>
          <p:cNvPr id="351" name="Google Shape;351;p15"/>
          <p:cNvSpPr txBox="1"/>
          <p:nvPr/>
        </p:nvSpPr>
        <p:spPr>
          <a:xfrm>
            <a:off x="8941573" y="4519275"/>
            <a:ext cx="3152386"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Fill in missing values in data by reconstructing the complete data</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30023d4d565_1_4"/>
          <p:cNvSpPr txBox="1"/>
          <p:nvPr>
            <p:ph type="title"/>
          </p:nvPr>
        </p:nvSpPr>
        <p:spPr>
          <a:xfrm>
            <a:off x="625575" y="432198"/>
            <a:ext cx="9404700" cy="106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a:t>
            </a:r>
            <a:r>
              <a:rPr lang="en-US"/>
              <a:t>perparameter Tuning </a:t>
            </a:r>
            <a:endParaRPr/>
          </a:p>
        </p:txBody>
      </p:sp>
      <p:sp>
        <p:nvSpPr>
          <p:cNvPr id="358" name="Google Shape;358;g30023d4d565_1_4"/>
          <p:cNvSpPr/>
          <p:nvPr/>
        </p:nvSpPr>
        <p:spPr>
          <a:xfrm>
            <a:off x="1091675" y="1493600"/>
            <a:ext cx="3531600" cy="1293600"/>
          </a:xfrm>
          <a:prstGeom prst="roundRect">
            <a:avLst>
              <a:gd fmla="val 16667" name="adj"/>
            </a:avLst>
          </a:prstGeom>
          <a:solidFill>
            <a:schemeClr val="accent5"/>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
        <p:nvSpPr>
          <p:cNvPr id="359" name="Google Shape;359;g30023d4d565_1_4"/>
          <p:cNvSpPr txBox="1"/>
          <p:nvPr/>
        </p:nvSpPr>
        <p:spPr>
          <a:xfrm>
            <a:off x="1567325" y="1806900"/>
            <a:ext cx="2580300" cy="8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lt1"/>
                </a:solidFill>
                <a:latin typeface="Century Gothic"/>
                <a:ea typeface="Century Gothic"/>
                <a:cs typeface="Century Gothic"/>
                <a:sym typeface="Century Gothic"/>
              </a:rPr>
              <a:t>DATA TUNING </a:t>
            </a:r>
            <a:endParaRPr b="1" sz="2500">
              <a:solidFill>
                <a:schemeClr val="lt1"/>
              </a:solidFill>
              <a:latin typeface="Century Gothic"/>
              <a:ea typeface="Century Gothic"/>
              <a:cs typeface="Century Gothic"/>
              <a:sym typeface="Century Gothic"/>
            </a:endParaRPr>
          </a:p>
        </p:txBody>
      </p:sp>
      <p:sp>
        <p:nvSpPr>
          <p:cNvPr id="360" name="Google Shape;360;g30023d4d565_1_4"/>
          <p:cNvSpPr txBox="1"/>
          <p:nvPr/>
        </p:nvSpPr>
        <p:spPr>
          <a:xfrm>
            <a:off x="811400" y="3203950"/>
            <a:ext cx="5001300" cy="2343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lt1"/>
              </a:buClr>
              <a:buSzPts val="2000"/>
              <a:buFont typeface="Times New Roman"/>
              <a:buChar char="●"/>
            </a:pPr>
            <a:r>
              <a:rPr b="1" lang="en-US" sz="2000">
                <a:solidFill>
                  <a:schemeClr val="lt1"/>
                </a:solidFill>
                <a:latin typeface="Times New Roman"/>
                <a:ea typeface="Times New Roman"/>
                <a:cs typeface="Times New Roman"/>
                <a:sym typeface="Times New Roman"/>
              </a:rPr>
              <a:t> Adjusting various aspects of the data to improve the accuracy, efficiency, and overall outcomes of a model or analysis</a:t>
            </a:r>
            <a:endParaRPr b="1" sz="20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b="1" lang="en-US" sz="2000">
                <a:solidFill>
                  <a:schemeClr val="lt1"/>
                </a:solidFill>
                <a:latin typeface="Century Gothic"/>
                <a:ea typeface="Century Gothic"/>
                <a:cs typeface="Century Gothic"/>
                <a:sym typeface="Century Gothic"/>
              </a:rPr>
              <a:t>Techniques : Standard Scaling ，Min Max Scaling </a:t>
            </a:r>
            <a:r>
              <a:rPr b="1" lang="en-US" sz="2000">
                <a:solidFill>
                  <a:schemeClr val="lt1"/>
                </a:solidFill>
                <a:latin typeface="Times New Roman"/>
                <a:ea typeface="Times New Roman"/>
                <a:cs typeface="Times New Roman"/>
                <a:sym typeface="Times New Roman"/>
              </a:rPr>
              <a:t>.</a:t>
            </a:r>
            <a:endParaRPr b="1" sz="2000">
              <a:solidFill>
                <a:schemeClr val="lt1"/>
              </a:solidFill>
              <a:latin typeface="Century Gothic"/>
              <a:ea typeface="Century Gothic"/>
              <a:cs typeface="Century Gothic"/>
              <a:sym typeface="Century Gothic"/>
            </a:endParaRPr>
          </a:p>
        </p:txBody>
      </p:sp>
      <p:sp>
        <p:nvSpPr>
          <p:cNvPr id="361" name="Google Shape;361;g30023d4d565_1_4"/>
          <p:cNvSpPr/>
          <p:nvPr/>
        </p:nvSpPr>
        <p:spPr>
          <a:xfrm>
            <a:off x="6502950" y="1493600"/>
            <a:ext cx="3531600" cy="1293600"/>
          </a:xfrm>
          <a:prstGeom prst="roundRect">
            <a:avLst>
              <a:gd fmla="val 16667" name="adj"/>
            </a:avLst>
          </a:prstGeom>
          <a:solidFill>
            <a:schemeClr val="accent5"/>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
        <p:nvSpPr>
          <p:cNvPr id="362" name="Google Shape;362;g30023d4d565_1_4"/>
          <p:cNvSpPr txBox="1"/>
          <p:nvPr/>
        </p:nvSpPr>
        <p:spPr>
          <a:xfrm>
            <a:off x="6978612" y="1736750"/>
            <a:ext cx="2580300" cy="8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lt1"/>
                </a:solidFill>
                <a:latin typeface="Century Gothic"/>
                <a:ea typeface="Century Gothic"/>
                <a:cs typeface="Century Gothic"/>
                <a:sym typeface="Century Gothic"/>
              </a:rPr>
              <a:t>MODEL TUNING </a:t>
            </a:r>
            <a:endParaRPr b="1" sz="2500">
              <a:solidFill>
                <a:schemeClr val="lt1"/>
              </a:solidFill>
              <a:latin typeface="Century Gothic"/>
              <a:ea typeface="Century Gothic"/>
              <a:cs typeface="Century Gothic"/>
              <a:sym typeface="Century Gothic"/>
            </a:endParaRPr>
          </a:p>
        </p:txBody>
      </p:sp>
      <p:sp>
        <p:nvSpPr>
          <p:cNvPr id="363" name="Google Shape;363;g30023d4d565_1_4"/>
          <p:cNvSpPr txBox="1"/>
          <p:nvPr/>
        </p:nvSpPr>
        <p:spPr>
          <a:xfrm>
            <a:off x="7388862" y="5257850"/>
            <a:ext cx="3293100" cy="10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lt1"/>
              </a:solidFill>
              <a:latin typeface="Century Gothic"/>
              <a:ea typeface="Century Gothic"/>
              <a:cs typeface="Century Gothic"/>
              <a:sym typeface="Century Gothic"/>
            </a:endParaRPr>
          </a:p>
        </p:txBody>
      </p:sp>
      <p:sp>
        <p:nvSpPr>
          <p:cNvPr id="364" name="Google Shape;364;g30023d4d565_1_4"/>
          <p:cNvSpPr txBox="1"/>
          <p:nvPr/>
        </p:nvSpPr>
        <p:spPr>
          <a:xfrm>
            <a:off x="6502940" y="3038050"/>
            <a:ext cx="5064900" cy="2675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entury Gothic"/>
              <a:buChar char="●"/>
            </a:pPr>
            <a:r>
              <a:rPr b="1" lang="en-US" sz="2000">
                <a:solidFill>
                  <a:schemeClr val="lt1"/>
                </a:solidFill>
                <a:latin typeface="Century Gothic"/>
                <a:ea typeface="Century Gothic"/>
                <a:cs typeface="Century Gothic"/>
                <a:sym typeface="Century Gothic"/>
              </a:rPr>
              <a:t>Focus on optimizing the parameters and structure of the machine learning model itself</a:t>
            </a:r>
            <a:endParaRPr b="1" sz="2000">
              <a:solidFill>
                <a:schemeClr val="lt1"/>
              </a:solidFill>
              <a:latin typeface="Century Gothic"/>
              <a:ea typeface="Century Gothic"/>
              <a:cs typeface="Century Gothic"/>
              <a:sym typeface="Century Gothic"/>
            </a:endParaRPr>
          </a:p>
          <a:p>
            <a:pPr indent="0" lvl="0" marL="457200" rtl="0" algn="l">
              <a:spcBef>
                <a:spcPts val="0"/>
              </a:spcBef>
              <a:spcAft>
                <a:spcPts val="0"/>
              </a:spcAft>
              <a:buNone/>
            </a:pPr>
            <a:r>
              <a:t/>
            </a:r>
            <a:endParaRPr b="1" sz="2000">
              <a:solidFill>
                <a:schemeClr val="lt1"/>
              </a:solidFill>
              <a:latin typeface="Century Gothic"/>
              <a:ea typeface="Century Gothic"/>
              <a:cs typeface="Century Gothic"/>
              <a:sym typeface="Century Gothic"/>
            </a:endParaRPr>
          </a:p>
          <a:p>
            <a:pPr indent="-355600" lvl="0" marL="457200" rtl="0" algn="l">
              <a:spcBef>
                <a:spcPts val="0"/>
              </a:spcBef>
              <a:spcAft>
                <a:spcPts val="0"/>
              </a:spcAft>
              <a:buClr>
                <a:schemeClr val="lt1"/>
              </a:buClr>
              <a:buSzPts val="2000"/>
              <a:buFont typeface="Century Gothic"/>
              <a:buChar char="●"/>
            </a:pPr>
            <a:r>
              <a:rPr b="1" lang="en-US" sz="2000">
                <a:solidFill>
                  <a:schemeClr val="lt1"/>
                </a:solidFill>
                <a:latin typeface="Century Gothic"/>
                <a:ea typeface="Century Gothic"/>
                <a:cs typeface="Century Gothic"/>
                <a:sym typeface="Century Gothic"/>
              </a:rPr>
              <a:t>Techniques : Hyperparameter tuning, Model selection, Regularization, and Cross-validation. </a:t>
            </a:r>
            <a:endParaRPr b="1" sz="20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sz="20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30023d4d565_0_0"/>
          <p:cNvSpPr txBox="1"/>
          <p:nvPr>
            <p:ph type="title"/>
          </p:nvPr>
        </p:nvSpPr>
        <p:spPr>
          <a:xfrm>
            <a:off x="1270250" y="80950"/>
            <a:ext cx="9020100" cy="80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Evaluation Method</a:t>
            </a:r>
            <a:endParaRPr/>
          </a:p>
        </p:txBody>
      </p:sp>
      <p:sp>
        <p:nvSpPr>
          <p:cNvPr id="371" name="Google Shape;371;g30023d4d565_0_0"/>
          <p:cNvSpPr/>
          <p:nvPr/>
        </p:nvSpPr>
        <p:spPr>
          <a:xfrm>
            <a:off x="777975" y="888850"/>
            <a:ext cx="2773500" cy="634800"/>
          </a:xfrm>
          <a:prstGeom prst="roundRect">
            <a:avLst>
              <a:gd fmla="val 16667" name="adj"/>
            </a:avLst>
          </a:prstGeom>
          <a:solidFill>
            <a:srgbClr val="78C4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Century Gothic"/>
                <a:ea typeface="Century Gothic"/>
                <a:cs typeface="Century Gothic"/>
                <a:sym typeface="Century Gothic"/>
              </a:rPr>
              <a:t>Visualization</a:t>
            </a:r>
            <a:endParaRPr b="1" sz="3000">
              <a:solidFill>
                <a:schemeClr val="lt1"/>
              </a:solidFill>
              <a:latin typeface="Century Gothic"/>
              <a:ea typeface="Century Gothic"/>
              <a:cs typeface="Century Gothic"/>
              <a:sym typeface="Century Gothic"/>
            </a:endParaRPr>
          </a:p>
        </p:txBody>
      </p:sp>
      <p:graphicFrame>
        <p:nvGraphicFramePr>
          <p:cNvPr id="372" name="Google Shape;372;g30023d4d565_0_0"/>
          <p:cNvGraphicFramePr/>
          <p:nvPr/>
        </p:nvGraphicFramePr>
        <p:xfrm>
          <a:off x="681113" y="1628425"/>
          <a:ext cx="3000000" cy="3000000"/>
        </p:xfrm>
        <a:graphic>
          <a:graphicData uri="http://schemas.openxmlformats.org/drawingml/2006/table">
            <a:tbl>
              <a:tblPr>
                <a:noFill/>
                <a:tableStyleId>{46C51F07-29C1-4467-ABF9-236EFE9DA652}</a:tableStyleId>
              </a:tblPr>
              <a:tblGrid>
                <a:gridCol w="3609925"/>
                <a:gridCol w="3609925"/>
                <a:gridCol w="3609925"/>
              </a:tblGrid>
              <a:tr h="448250">
                <a:tc>
                  <a:txBody>
                    <a:bodyPr/>
                    <a:lstStyle/>
                    <a:p>
                      <a:pPr indent="0" lvl="0" marL="0" rtl="0" algn="ctr">
                        <a:lnSpc>
                          <a:spcPct val="115000"/>
                        </a:lnSpc>
                        <a:spcBef>
                          <a:spcPts val="0"/>
                        </a:spcBef>
                        <a:spcAft>
                          <a:spcPts val="0"/>
                        </a:spcAft>
                        <a:buNone/>
                      </a:pPr>
                      <a:r>
                        <a:rPr b="1" lang="en-US">
                          <a:solidFill>
                            <a:schemeClr val="lt1"/>
                          </a:solidFill>
                          <a:latin typeface="Times New Roman"/>
                          <a:ea typeface="Times New Roman"/>
                          <a:cs typeface="Times New Roman"/>
                          <a:sym typeface="Times New Roman"/>
                        </a:rPr>
                        <a:t>TSNE</a:t>
                      </a:r>
                      <a:endParaRPr b="1">
                        <a:solidFill>
                          <a:schemeClr val="lt1"/>
                        </a:solidFill>
                        <a:latin typeface="Times New Roman"/>
                        <a:ea typeface="Times New Roman"/>
                        <a:cs typeface="Times New Roman"/>
                        <a:sym typeface="Times New Roman"/>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lt1"/>
                          </a:solidFill>
                          <a:latin typeface="Times New Roman"/>
                          <a:ea typeface="Times New Roman"/>
                          <a:cs typeface="Times New Roman"/>
                          <a:sym typeface="Times New Roman"/>
                        </a:rPr>
                        <a:t>UMAP</a:t>
                      </a:r>
                      <a:endParaRPr b="1">
                        <a:solidFill>
                          <a:schemeClr val="lt1"/>
                        </a:solidFill>
                        <a:latin typeface="Times New Roman"/>
                        <a:ea typeface="Times New Roman"/>
                        <a:cs typeface="Times New Roman"/>
                        <a:sym typeface="Times New Roman"/>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lt1"/>
                          </a:solidFill>
                          <a:latin typeface="Times New Roman"/>
                          <a:ea typeface="Times New Roman"/>
                          <a:cs typeface="Times New Roman"/>
                          <a:sym typeface="Times New Roman"/>
                        </a:rPr>
                        <a:t>PCA</a:t>
                      </a:r>
                      <a:endParaRPr b="1">
                        <a:solidFill>
                          <a:schemeClr val="lt1"/>
                        </a:solidFill>
                        <a:latin typeface="Times New Roman"/>
                        <a:ea typeface="Times New Roman"/>
                        <a:cs typeface="Times New Roman"/>
                        <a:sym typeface="Times New Roman"/>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494750">
                <a:tc>
                  <a:txBody>
                    <a:bodyPr/>
                    <a:lstStyle/>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Purpose: A non-linear technique for visualizing high-dimensional data in 2D or 3D.</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Method: Transforms high-dimensional distances into probabilities to preserve local data structure.</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Strengths: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Effective at capturing and preserving local relationships.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Reveals complex structures and patterns within the data.</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Limitations: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Computationally intensive and may be slow for large datasets.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Does not always preserve global structure well.</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Purpose: A non-linear dimensionality reduction technique used for visualizing and reducing the dimensionality of data while preserving both local and global structure.</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Method: It constructs a high-dimensional graph of data points based on their distances and then optimizes this </a:t>
                      </a:r>
                      <a:r>
                        <a:rPr b="1" lang="en-US" sz="1200">
                          <a:solidFill>
                            <a:schemeClr val="lt1"/>
                          </a:solidFill>
                          <a:latin typeface="Times New Roman"/>
                          <a:ea typeface="Times New Roman"/>
                          <a:cs typeface="Times New Roman"/>
                          <a:sym typeface="Times New Roman"/>
                        </a:rPr>
                        <a:t>graph</a:t>
                      </a:r>
                      <a:r>
                        <a:rPr b="1" lang="en-US" sz="1200">
                          <a:solidFill>
                            <a:schemeClr val="lt1"/>
                          </a:solidFill>
                          <a:latin typeface="Times New Roman"/>
                          <a:ea typeface="Times New Roman"/>
                          <a:cs typeface="Times New Roman"/>
                          <a:sym typeface="Times New Roman"/>
                        </a:rPr>
                        <a:t> layout in a lower-dimensional space to preserve the original structure.</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Strengths: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Captures both local and global data structure effectively.</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Handles large datasets and scales well.</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Limitations: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Less interpretable compared to linear methods.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Computationally intensive for very large datasets.</a:t>
                      </a:r>
                      <a:endParaRPr b="1" sz="1200">
                        <a:solidFill>
                          <a:schemeClr val="lt1"/>
                        </a:solidFill>
                        <a:latin typeface="Times New Roman"/>
                        <a:ea typeface="Times New Roman"/>
                        <a:cs typeface="Times New Roman"/>
                        <a:sym typeface="Times New Roman"/>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Purpose: A linear dimensionality reduction technique aimed at transforming data into a new coordinate system where the greatest variance is captured by the first few principal components.</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Method: It identifies principal components that capture the most variance in the data and projects the data onto these components to reduce dimensionality.</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Strengths: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Simple, fast, and easy to implement.</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Retains maximum variance and simplifies data interpretation.</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Limitations:</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Only captures linear relationships in the data.</a:t>
                      </a:r>
                      <a:endParaRPr b="1"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b="1" lang="en-US" sz="1200">
                          <a:solidFill>
                            <a:schemeClr val="lt1"/>
                          </a:solidFill>
                          <a:latin typeface="Times New Roman"/>
                          <a:ea typeface="Times New Roman"/>
                          <a:cs typeface="Times New Roman"/>
                          <a:sym typeface="Times New Roman"/>
                        </a:rPr>
                        <a:t>May not perform well with complex, non-linear data structures.</a:t>
                      </a:r>
                      <a:endParaRPr b="1" sz="1200">
                        <a:solidFill>
                          <a:schemeClr val="lt1"/>
                        </a:solidFill>
                        <a:latin typeface="Times New Roman"/>
                        <a:ea typeface="Times New Roman"/>
                        <a:cs typeface="Times New Roman"/>
                        <a:sym typeface="Times New Roman"/>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30023d4d565_0_22"/>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Evaluation Method</a:t>
            </a:r>
            <a:endParaRPr/>
          </a:p>
        </p:txBody>
      </p:sp>
      <p:sp>
        <p:nvSpPr>
          <p:cNvPr id="379" name="Google Shape;379;g30023d4d565_0_22"/>
          <p:cNvSpPr/>
          <p:nvPr/>
        </p:nvSpPr>
        <p:spPr>
          <a:xfrm>
            <a:off x="352800" y="1298825"/>
            <a:ext cx="2857500" cy="987900"/>
          </a:xfrm>
          <a:prstGeom prst="roundRect">
            <a:avLst>
              <a:gd fmla="val 16667" name="adj"/>
            </a:avLst>
          </a:prstGeom>
          <a:solidFill>
            <a:srgbClr val="78C4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Century Gothic"/>
                <a:ea typeface="Century Gothic"/>
                <a:cs typeface="Century Gothic"/>
                <a:sym typeface="Century Gothic"/>
              </a:rPr>
              <a:t>Silhouette Score</a:t>
            </a:r>
            <a:endParaRPr b="1" sz="3000">
              <a:solidFill>
                <a:schemeClr val="lt1"/>
              </a:solidFill>
              <a:latin typeface="Century Gothic"/>
              <a:ea typeface="Century Gothic"/>
              <a:cs typeface="Century Gothic"/>
              <a:sym typeface="Century Gothic"/>
            </a:endParaRPr>
          </a:p>
        </p:txBody>
      </p:sp>
      <p:sp>
        <p:nvSpPr>
          <p:cNvPr id="380" name="Google Shape;380;g30023d4d565_0_22"/>
          <p:cNvSpPr txBox="1"/>
          <p:nvPr/>
        </p:nvSpPr>
        <p:spPr>
          <a:xfrm>
            <a:off x="458700" y="2592925"/>
            <a:ext cx="11009400" cy="3951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Purpose: Evaluates the quality of clustering results.</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Measurement: Assesses how similar each data point is to its own cluster compared to other clusters.</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Assessment: Helps determine how well-separated and distinct the clusters are.</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Interpretation:</a:t>
            </a:r>
            <a:endParaRPr sz="2000">
              <a:solidFill>
                <a:schemeClr val="lt1"/>
              </a:solidFill>
              <a:latin typeface="Times New Roman"/>
              <a:ea typeface="Times New Roman"/>
              <a:cs typeface="Times New Roman"/>
              <a:sym typeface="Times New Roman"/>
            </a:endParaRPr>
          </a:p>
          <a:p>
            <a:pPr indent="-355600" lvl="1" marL="91440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1: Data point is well-clustered and close to other points in its cluster.</a:t>
            </a:r>
            <a:endParaRPr sz="2000">
              <a:solidFill>
                <a:schemeClr val="lt1"/>
              </a:solidFill>
              <a:latin typeface="Times New Roman"/>
              <a:ea typeface="Times New Roman"/>
              <a:cs typeface="Times New Roman"/>
              <a:sym typeface="Times New Roman"/>
            </a:endParaRPr>
          </a:p>
          <a:p>
            <a:pPr indent="-355600" lvl="1" marL="91440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0: Data point is near the boundary between clusters.</a:t>
            </a:r>
            <a:endParaRPr sz="2000">
              <a:solidFill>
                <a:schemeClr val="lt1"/>
              </a:solidFill>
              <a:latin typeface="Times New Roman"/>
              <a:ea typeface="Times New Roman"/>
              <a:cs typeface="Times New Roman"/>
              <a:sym typeface="Times New Roman"/>
            </a:endParaRPr>
          </a:p>
          <a:p>
            <a:pPr indent="-355600" lvl="1" marL="91440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-1: Data point may be misclassified, closer to a different cluster.</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Formula:</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p:txBody>
      </p:sp>
      <p:pic>
        <p:nvPicPr>
          <p:cNvPr id="381" name="Google Shape;381;g30023d4d565_0_22"/>
          <p:cNvPicPr preferRelativeResize="0"/>
          <p:nvPr/>
        </p:nvPicPr>
        <p:blipFill>
          <a:blip r:embed="rId3">
            <a:alphaModFix/>
          </a:blip>
          <a:stretch>
            <a:fillRect/>
          </a:stretch>
        </p:blipFill>
        <p:spPr>
          <a:xfrm>
            <a:off x="861375" y="5228133"/>
            <a:ext cx="3317650" cy="93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30023d4d565_0_31"/>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Evaluation Method</a:t>
            </a:r>
            <a:endParaRPr/>
          </a:p>
        </p:txBody>
      </p:sp>
      <p:sp>
        <p:nvSpPr>
          <p:cNvPr id="388" name="Google Shape;388;g30023d4d565_0_31"/>
          <p:cNvSpPr/>
          <p:nvPr/>
        </p:nvSpPr>
        <p:spPr>
          <a:xfrm>
            <a:off x="372900" y="1402525"/>
            <a:ext cx="3417000" cy="987900"/>
          </a:xfrm>
          <a:prstGeom prst="roundRect">
            <a:avLst>
              <a:gd fmla="val 16667" name="adj"/>
            </a:avLst>
          </a:prstGeom>
          <a:solidFill>
            <a:srgbClr val="78C4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Century Gothic"/>
                <a:ea typeface="Century Gothic"/>
                <a:cs typeface="Century Gothic"/>
                <a:sym typeface="Century Gothic"/>
              </a:rPr>
              <a:t>Davies-Bouldin Score</a:t>
            </a:r>
            <a:endParaRPr b="1" sz="3000">
              <a:solidFill>
                <a:schemeClr val="lt1"/>
              </a:solidFill>
              <a:latin typeface="Century Gothic"/>
              <a:ea typeface="Century Gothic"/>
              <a:cs typeface="Century Gothic"/>
              <a:sym typeface="Century Gothic"/>
            </a:endParaRPr>
          </a:p>
        </p:txBody>
      </p:sp>
      <p:sp>
        <p:nvSpPr>
          <p:cNvPr id="389" name="Google Shape;389;g30023d4d565_0_31"/>
          <p:cNvSpPr txBox="1"/>
          <p:nvPr/>
        </p:nvSpPr>
        <p:spPr>
          <a:xfrm>
            <a:off x="458700" y="2592925"/>
            <a:ext cx="11180700" cy="3951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Purpose: Measures clustering quality by evaluating the average similarity ratio between each cluster and its most similar cluster.</a:t>
            </a:r>
            <a:endParaRPr sz="2000">
              <a:solidFill>
                <a:schemeClr val="lt1"/>
              </a:solidFill>
              <a:latin typeface="Century Gothic"/>
              <a:ea typeface="Century Gothic"/>
              <a:cs typeface="Century Gothic"/>
              <a:sym typeface="Century Gothic"/>
            </a:endParaRPr>
          </a:p>
          <a:p>
            <a:pPr indent="-355600" lvl="0" marL="4572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Components:</a:t>
            </a:r>
            <a:endParaRPr sz="2000">
              <a:solidFill>
                <a:schemeClr val="lt1"/>
              </a:solidFill>
              <a:latin typeface="Century Gothic"/>
              <a:ea typeface="Century Gothic"/>
              <a:cs typeface="Century Gothic"/>
              <a:sym typeface="Century Gothic"/>
            </a:endParaRPr>
          </a:p>
          <a:p>
            <a:pPr indent="-355600" lvl="1" marL="9144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Within-Cluster Dispersion: Measures how tightly data points are grouped within a cluster.</a:t>
            </a:r>
            <a:endParaRPr sz="2000">
              <a:solidFill>
                <a:schemeClr val="lt1"/>
              </a:solidFill>
              <a:latin typeface="Century Gothic"/>
              <a:ea typeface="Century Gothic"/>
              <a:cs typeface="Century Gothic"/>
              <a:sym typeface="Century Gothic"/>
            </a:endParaRPr>
          </a:p>
          <a:p>
            <a:pPr indent="-355600" lvl="1" marL="9144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Between-Cluster Separation: Measures the distance between different clusters.</a:t>
            </a:r>
            <a:endParaRPr sz="2000">
              <a:solidFill>
                <a:schemeClr val="lt1"/>
              </a:solidFill>
              <a:latin typeface="Century Gothic"/>
              <a:ea typeface="Century Gothic"/>
              <a:cs typeface="Century Gothic"/>
              <a:sym typeface="Century Gothic"/>
            </a:endParaRPr>
          </a:p>
          <a:p>
            <a:pPr indent="-355600" lvl="0" marL="4572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Interpretation:</a:t>
            </a:r>
            <a:endParaRPr sz="2000">
              <a:solidFill>
                <a:schemeClr val="lt1"/>
              </a:solidFill>
              <a:latin typeface="Century Gothic"/>
              <a:ea typeface="Century Gothic"/>
              <a:cs typeface="Century Gothic"/>
              <a:sym typeface="Century Gothic"/>
            </a:endParaRPr>
          </a:p>
          <a:p>
            <a:pPr indent="-355600" lvl="1" marL="9144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Lower Scores: Indicate better clustering, with clusters being more compact and well-separated.</a:t>
            </a:r>
            <a:endParaRPr sz="2000">
              <a:solidFill>
                <a:schemeClr val="lt1"/>
              </a:solidFill>
              <a:latin typeface="Century Gothic"/>
              <a:ea typeface="Century Gothic"/>
              <a:cs typeface="Century Gothic"/>
              <a:sym typeface="Century Gothic"/>
            </a:endParaRPr>
          </a:p>
          <a:p>
            <a:pPr indent="-355600" lvl="1" marL="914400" rtl="0" algn="l">
              <a:spcBef>
                <a:spcPts val="0"/>
              </a:spcBef>
              <a:spcAft>
                <a:spcPts val="0"/>
              </a:spcAft>
              <a:buClr>
                <a:schemeClr val="lt1"/>
              </a:buClr>
              <a:buSzPts val="2000"/>
              <a:buFont typeface="Century Gothic"/>
              <a:buChar char="○"/>
            </a:pPr>
            <a:r>
              <a:rPr lang="en-US" sz="2000">
                <a:solidFill>
                  <a:schemeClr val="lt1"/>
                </a:solidFill>
                <a:latin typeface="Century Gothic"/>
                <a:ea typeface="Century Gothic"/>
                <a:cs typeface="Century Gothic"/>
                <a:sym typeface="Century Gothic"/>
              </a:rPr>
              <a:t>Higher Scores: Suggest poorer clustering, with clusters being less distinct and more dispersed.</a:t>
            </a:r>
            <a:endParaRPr sz="20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30023d4d565_0_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Result &amp; </a:t>
            </a:r>
            <a:r>
              <a:rPr lang="en-US"/>
              <a:t>Conclusion</a:t>
            </a:r>
            <a:endParaRPr/>
          </a:p>
        </p:txBody>
      </p:sp>
      <p:sp>
        <p:nvSpPr>
          <p:cNvPr id="396" name="Google Shape;396;g30023d4d565_0_5"/>
          <p:cNvSpPr/>
          <p:nvPr/>
        </p:nvSpPr>
        <p:spPr>
          <a:xfrm>
            <a:off x="4634850" y="1186600"/>
            <a:ext cx="2637300" cy="709200"/>
          </a:xfrm>
          <a:prstGeom prst="roundRect">
            <a:avLst>
              <a:gd fmla="val 16667" name="adj"/>
            </a:avLst>
          </a:prstGeom>
          <a:solidFill>
            <a:schemeClr val="accent5"/>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entury Gothic"/>
                <a:ea typeface="Century Gothic"/>
                <a:cs typeface="Century Gothic"/>
                <a:sym typeface="Century Gothic"/>
              </a:rPr>
              <a:t>Min-max Scaler Dataset</a:t>
            </a:r>
            <a:endParaRPr>
              <a:latin typeface="Century Gothic"/>
              <a:ea typeface="Century Gothic"/>
              <a:cs typeface="Century Gothic"/>
              <a:sym typeface="Century Gothic"/>
            </a:endParaRPr>
          </a:p>
        </p:txBody>
      </p:sp>
      <p:pic>
        <p:nvPicPr>
          <p:cNvPr id="397" name="Google Shape;397;g30023d4d565_0_5"/>
          <p:cNvPicPr preferRelativeResize="0"/>
          <p:nvPr/>
        </p:nvPicPr>
        <p:blipFill rotWithShape="1">
          <a:blip r:embed="rId3">
            <a:alphaModFix/>
          </a:blip>
          <a:srcRect b="0" l="0" r="50512" t="0"/>
          <a:stretch/>
        </p:blipFill>
        <p:spPr>
          <a:xfrm>
            <a:off x="760060" y="2324950"/>
            <a:ext cx="3099215" cy="2383325"/>
          </a:xfrm>
          <a:prstGeom prst="rect">
            <a:avLst/>
          </a:prstGeom>
          <a:noFill/>
          <a:ln>
            <a:noFill/>
          </a:ln>
        </p:spPr>
      </p:pic>
      <p:pic>
        <p:nvPicPr>
          <p:cNvPr id="398" name="Google Shape;398;g30023d4d565_0_5"/>
          <p:cNvPicPr preferRelativeResize="0"/>
          <p:nvPr/>
        </p:nvPicPr>
        <p:blipFill rotWithShape="1">
          <a:blip r:embed="rId4">
            <a:alphaModFix/>
          </a:blip>
          <a:srcRect b="0" l="0" r="47039" t="0"/>
          <a:stretch/>
        </p:blipFill>
        <p:spPr>
          <a:xfrm>
            <a:off x="4404188" y="2311362"/>
            <a:ext cx="3140075" cy="2383325"/>
          </a:xfrm>
          <a:prstGeom prst="rect">
            <a:avLst/>
          </a:prstGeom>
          <a:noFill/>
          <a:ln>
            <a:noFill/>
          </a:ln>
        </p:spPr>
      </p:pic>
      <p:pic>
        <p:nvPicPr>
          <p:cNvPr id="399" name="Google Shape;399;g30023d4d565_0_5"/>
          <p:cNvPicPr preferRelativeResize="0"/>
          <p:nvPr/>
        </p:nvPicPr>
        <p:blipFill rotWithShape="1">
          <a:blip r:embed="rId5">
            <a:alphaModFix/>
          </a:blip>
          <a:srcRect b="0" l="0" r="49039" t="0"/>
          <a:stretch/>
        </p:blipFill>
        <p:spPr>
          <a:xfrm>
            <a:off x="8089175" y="2324938"/>
            <a:ext cx="2811981" cy="2383325"/>
          </a:xfrm>
          <a:prstGeom prst="rect">
            <a:avLst/>
          </a:prstGeom>
          <a:noFill/>
          <a:ln>
            <a:noFill/>
          </a:ln>
        </p:spPr>
      </p:pic>
      <p:sp>
        <p:nvSpPr>
          <p:cNvPr id="400" name="Google Shape;400;g30023d4d565_0_5"/>
          <p:cNvSpPr txBox="1"/>
          <p:nvPr/>
        </p:nvSpPr>
        <p:spPr>
          <a:xfrm>
            <a:off x="760050" y="4945875"/>
            <a:ext cx="10065600" cy="1385400"/>
          </a:xfrm>
          <a:prstGeom prst="rect">
            <a:avLst/>
          </a:prstGeom>
          <a:noFill/>
          <a:ln>
            <a:noFill/>
          </a:ln>
        </p:spPr>
        <p:txBody>
          <a:bodyPr anchorCtr="0" anchor="t" bIns="45700" lIns="91425" spcFirstLastPara="1" rIns="91425" wrap="square" tIns="45700">
            <a:spAutoFit/>
          </a:bodyPr>
          <a:lstStyle/>
          <a:p>
            <a:pPr indent="-260350" lvl="0" marL="285750" marR="0" rtl="0" algn="l">
              <a:spcBef>
                <a:spcPts val="0"/>
              </a:spcBef>
              <a:spcAft>
                <a:spcPts val="0"/>
              </a:spcAft>
              <a:buClr>
                <a:schemeClr val="lt1"/>
              </a:buClr>
              <a:buSzPts val="1400"/>
              <a:buFont typeface="Arial"/>
              <a:buChar char="•"/>
            </a:pPr>
            <a:r>
              <a:rPr lang="en-US">
                <a:solidFill>
                  <a:schemeClr val="lt1"/>
                </a:solidFill>
                <a:latin typeface="Century Gothic"/>
                <a:ea typeface="Century Gothic"/>
                <a:cs typeface="Century Gothic"/>
                <a:sym typeface="Century Gothic"/>
              </a:rPr>
              <a:t>The clustering was performed with n_cluster = 3. </a:t>
            </a:r>
            <a:endParaRPr>
              <a:solidFill>
                <a:schemeClr val="lt1"/>
              </a:solidFill>
              <a:latin typeface="Century Gothic"/>
              <a:ea typeface="Century Gothic"/>
              <a:cs typeface="Century Gothic"/>
              <a:sym typeface="Century Gothic"/>
            </a:endParaRPr>
          </a:p>
          <a:p>
            <a:pPr indent="-260350" lvl="0" marL="285750" marR="0" rtl="0" algn="l">
              <a:spcBef>
                <a:spcPts val="0"/>
              </a:spcBef>
              <a:spcAft>
                <a:spcPts val="0"/>
              </a:spcAft>
              <a:buClr>
                <a:schemeClr val="lt1"/>
              </a:buClr>
              <a:buSzPts val="1400"/>
              <a:buFont typeface="Arial"/>
              <a:buChar char="•"/>
            </a:pPr>
            <a:r>
              <a:rPr lang="en-US">
                <a:solidFill>
                  <a:schemeClr val="lt1"/>
                </a:solidFill>
                <a:latin typeface="Century Gothic"/>
                <a:ea typeface="Century Gothic"/>
                <a:cs typeface="Century Gothic"/>
                <a:sym typeface="Century Gothic"/>
              </a:rPr>
              <a:t>A score of </a:t>
            </a:r>
            <a:r>
              <a:rPr b="1" lang="en-US">
                <a:solidFill>
                  <a:schemeClr val="lt1"/>
                </a:solidFill>
                <a:latin typeface="Century Gothic"/>
                <a:ea typeface="Century Gothic"/>
                <a:cs typeface="Century Gothic"/>
                <a:sym typeface="Century Gothic"/>
              </a:rPr>
              <a:t>0.4586</a:t>
            </a:r>
            <a:r>
              <a:rPr lang="en-US">
                <a:solidFill>
                  <a:schemeClr val="lt1"/>
                </a:solidFill>
                <a:latin typeface="Century Gothic"/>
                <a:ea typeface="Century Gothic"/>
                <a:cs typeface="Century Gothic"/>
                <a:sym typeface="Century Gothic"/>
              </a:rPr>
              <a:t> suggests that there is some degree of clustering structure in the data.</a:t>
            </a:r>
            <a:endParaRPr>
              <a:solidFill>
                <a:schemeClr val="lt1"/>
              </a:solidFill>
              <a:latin typeface="Century Gothic"/>
              <a:ea typeface="Century Gothic"/>
              <a:cs typeface="Century Gothic"/>
              <a:sym typeface="Century Gothic"/>
            </a:endParaRPr>
          </a:p>
          <a:p>
            <a:pPr indent="-260350" lvl="0" marL="285750" marR="0" rtl="0" algn="l">
              <a:spcBef>
                <a:spcPts val="0"/>
              </a:spcBef>
              <a:spcAft>
                <a:spcPts val="0"/>
              </a:spcAft>
              <a:buClr>
                <a:schemeClr val="lt1"/>
              </a:buClr>
              <a:buSzPts val="1400"/>
              <a:buFont typeface="Arial"/>
              <a:buChar char="•"/>
            </a:pPr>
            <a:r>
              <a:rPr lang="en-US">
                <a:solidFill>
                  <a:schemeClr val="lt1"/>
                </a:solidFill>
                <a:latin typeface="Century Gothic"/>
                <a:ea typeface="Century Gothic"/>
                <a:cs typeface="Century Gothic"/>
                <a:sym typeface="Century Gothic"/>
              </a:rPr>
              <a:t>In PCA plot, all three clusters (blue, green, and orange) are well-separated with a more balanced spread.</a:t>
            </a:r>
            <a:endParaRPr>
              <a:solidFill>
                <a:schemeClr val="lt1"/>
              </a:solidFill>
              <a:latin typeface="Century Gothic"/>
              <a:ea typeface="Century Gothic"/>
              <a:cs typeface="Century Gothic"/>
              <a:sym typeface="Century Gothic"/>
            </a:endParaRPr>
          </a:p>
          <a:p>
            <a:pPr indent="-260350" lvl="0" marL="285750" marR="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Meanwhile in UMAP plot, The clusters (blue, gray, and red) in the MinMax scaled data appear more intermixed. There is no clear separation between the three clusters in this case. This suggests that while MinMax scaling allows for more variation across the axes, it does not create as distinct a separation for UMAP as it did with PCA.</a:t>
            </a:r>
            <a:endParaRPr>
              <a:solidFill>
                <a:schemeClr val="lt1"/>
              </a:solidFill>
              <a:latin typeface="Century Gothic"/>
              <a:ea typeface="Century Gothic"/>
              <a:cs typeface="Century Gothic"/>
              <a:sym typeface="Century Gothic"/>
            </a:endParaRPr>
          </a:p>
        </p:txBody>
      </p:sp>
      <p:cxnSp>
        <p:nvCxnSpPr>
          <p:cNvPr id="401" name="Google Shape;401;g30023d4d565_0_5"/>
          <p:cNvCxnSpPr>
            <a:stCxn id="396" idx="2"/>
          </p:cNvCxnSpPr>
          <p:nvPr/>
        </p:nvCxnSpPr>
        <p:spPr>
          <a:xfrm>
            <a:off x="5953500" y="1895800"/>
            <a:ext cx="3300" cy="455700"/>
          </a:xfrm>
          <a:prstGeom prst="straightConnector1">
            <a:avLst/>
          </a:prstGeom>
          <a:noFill/>
          <a:ln cap="flat" cmpd="sng" w="19050">
            <a:solidFill>
              <a:schemeClr val="lt1"/>
            </a:solidFill>
            <a:prstDash val="solid"/>
            <a:round/>
            <a:headEnd len="med" w="med" type="none"/>
            <a:tailEnd len="med" w="med" type="none"/>
          </a:ln>
        </p:spPr>
      </p:cxnSp>
      <p:cxnSp>
        <p:nvCxnSpPr>
          <p:cNvPr id="402" name="Google Shape;402;g30023d4d565_0_5"/>
          <p:cNvCxnSpPr/>
          <p:nvPr/>
        </p:nvCxnSpPr>
        <p:spPr>
          <a:xfrm flipH="1" rot="10800000">
            <a:off x="5974225" y="2082400"/>
            <a:ext cx="3504600" cy="10200"/>
          </a:xfrm>
          <a:prstGeom prst="straightConnector1">
            <a:avLst/>
          </a:prstGeom>
          <a:noFill/>
          <a:ln cap="flat" cmpd="sng" w="19050">
            <a:solidFill>
              <a:schemeClr val="lt1"/>
            </a:solidFill>
            <a:prstDash val="solid"/>
            <a:round/>
            <a:headEnd len="med" w="med" type="none"/>
            <a:tailEnd len="med" w="med" type="none"/>
          </a:ln>
        </p:spPr>
      </p:cxnSp>
      <p:cxnSp>
        <p:nvCxnSpPr>
          <p:cNvPr id="403" name="Google Shape;403;g30023d4d565_0_5"/>
          <p:cNvCxnSpPr/>
          <p:nvPr/>
        </p:nvCxnSpPr>
        <p:spPr>
          <a:xfrm flipH="1">
            <a:off x="9498175" y="2092625"/>
            <a:ext cx="1500" cy="232200"/>
          </a:xfrm>
          <a:prstGeom prst="straightConnector1">
            <a:avLst/>
          </a:prstGeom>
          <a:noFill/>
          <a:ln cap="flat" cmpd="sng" w="19050">
            <a:solidFill>
              <a:schemeClr val="lt1"/>
            </a:solidFill>
            <a:prstDash val="solid"/>
            <a:round/>
            <a:headEnd len="med" w="med" type="none"/>
            <a:tailEnd len="med" w="med" type="none"/>
          </a:ln>
        </p:spPr>
      </p:cxnSp>
      <p:cxnSp>
        <p:nvCxnSpPr>
          <p:cNvPr id="404" name="Google Shape;404;g30023d4d565_0_5"/>
          <p:cNvCxnSpPr/>
          <p:nvPr/>
        </p:nvCxnSpPr>
        <p:spPr>
          <a:xfrm flipH="1" rot="10800000">
            <a:off x="2448900" y="2077150"/>
            <a:ext cx="3504600" cy="10200"/>
          </a:xfrm>
          <a:prstGeom prst="straightConnector1">
            <a:avLst/>
          </a:prstGeom>
          <a:noFill/>
          <a:ln cap="flat" cmpd="sng" w="19050">
            <a:solidFill>
              <a:schemeClr val="lt1"/>
            </a:solidFill>
            <a:prstDash val="solid"/>
            <a:round/>
            <a:headEnd len="med" w="med" type="none"/>
            <a:tailEnd len="med" w="med" type="none"/>
          </a:ln>
        </p:spPr>
      </p:cxnSp>
      <p:cxnSp>
        <p:nvCxnSpPr>
          <p:cNvPr id="405" name="Google Shape;405;g30023d4d565_0_5"/>
          <p:cNvCxnSpPr/>
          <p:nvPr/>
        </p:nvCxnSpPr>
        <p:spPr>
          <a:xfrm flipH="1">
            <a:off x="2426675" y="2092625"/>
            <a:ext cx="1500" cy="232200"/>
          </a:xfrm>
          <a:prstGeom prst="straightConnector1">
            <a:avLst/>
          </a:prstGeom>
          <a:noFill/>
          <a:ln cap="flat" cmpd="sng" w="19050">
            <a:solidFill>
              <a:schemeClr val="lt1"/>
            </a:solidFill>
            <a:prstDash val="solid"/>
            <a:round/>
            <a:headEnd len="med" w="med" type="none"/>
            <a:tailEnd len="med" w="med" type="none"/>
          </a:ln>
        </p:spPr>
      </p:cxnSp>
      <p:cxnSp>
        <p:nvCxnSpPr>
          <p:cNvPr id="406" name="Google Shape;406;g30023d4d565_0_5"/>
          <p:cNvCxnSpPr>
            <a:stCxn id="396" idx="3"/>
          </p:cNvCxnSpPr>
          <p:nvPr/>
        </p:nvCxnSpPr>
        <p:spPr>
          <a:xfrm flipH="1" rot="10800000">
            <a:off x="7272150" y="1533100"/>
            <a:ext cx="766800" cy="8100"/>
          </a:xfrm>
          <a:prstGeom prst="straightConnector1">
            <a:avLst/>
          </a:prstGeom>
          <a:noFill/>
          <a:ln cap="flat" cmpd="sng" w="19050">
            <a:solidFill>
              <a:schemeClr val="lt1"/>
            </a:solidFill>
            <a:prstDash val="solid"/>
            <a:round/>
            <a:headEnd len="med" w="med" type="none"/>
            <a:tailEnd len="med" w="med" type="none"/>
          </a:ln>
        </p:spPr>
      </p:cxnSp>
      <p:sp>
        <p:nvSpPr>
          <p:cNvPr id="407" name="Google Shape;407;g30023d4d565_0_5"/>
          <p:cNvSpPr/>
          <p:nvPr/>
        </p:nvSpPr>
        <p:spPr>
          <a:xfrm>
            <a:off x="8038950" y="1313350"/>
            <a:ext cx="1802700" cy="455700"/>
          </a:xfrm>
          <a:prstGeom prst="roundRect">
            <a:avLst>
              <a:gd fmla="val 16667" name="adj"/>
            </a:avLst>
          </a:prstGeom>
          <a:solidFill>
            <a:srgbClr val="A4C2F4"/>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entury Gothic"/>
                <a:ea typeface="Century Gothic"/>
                <a:cs typeface="Century Gothic"/>
                <a:sym typeface="Century Gothic"/>
              </a:rPr>
              <a:t>Silhouette score   </a:t>
            </a:r>
            <a:r>
              <a:rPr lang="en-US">
                <a:solidFill>
                  <a:schemeClr val="dk1"/>
                </a:solidFill>
                <a:latin typeface="Century Gothic"/>
                <a:ea typeface="Century Gothic"/>
                <a:cs typeface="Century Gothic"/>
                <a:sym typeface="Century Gothic"/>
              </a:rPr>
              <a:t>= </a:t>
            </a:r>
            <a:r>
              <a:rPr lang="en-US">
                <a:latin typeface="Century Gothic"/>
                <a:ea typeface="Century Gothic"/>
                <a:cs typeface="Century Gothic"/>
                <a:sym typeface="Century Gothic"/>
              </a:rPr>
              <a:t>0.4586</a:t>
            </a:r>
            <a:endParaRPr>
              <a:latin typeface="Century Gothic"/>
              <a:ea typeface="Century Gothic"/>
              <a:cs typeface="Century Gothic"/>
              <a:sym typeface="Century Gothic"/>
            </a:endParaRPr>
          </a:p>
        </p:txBody>
      </p:sp>
      <p:cxnSp>
        <p:nvCxnSpPr>
          <p:cNvPr id="408" name="Google Shape;408;g30023d4d565_0_5"/>
          <p:cNvCxnSpPr/>
          <p:nvPr/>
        </p:nvCxnSpPr>
        <p:spPr>
          <a:xfrm flipH="1" rot="10800000">
            <a:off x="3859275" y="1533100"/>
            <a:ext cx="766800" cy="8100"/>
          </a:xfrm>
          <a:prstGeom prst="straightConnector1">
            <a:avLst/>
          </a:prstGeom>
          <a:noFill/>
          <a:ln cap="flat" cmpd="sng" w="19050">
            <a:solidFill>
              <a:schemeClr val="lt1"/>
            </a:solidFill>
            <a:prstDash val="solid"/>
            <a:round/>
            <a:headEnd len="med" w="med" type="none"/>
            <a:tailEnd len="med" w="med" type="none"/>
          </a:ln>
        </p:spPr>
      </p:cxnSp>
      <p:sp>
        <p:nvSpPr>
          <p:cNvPr id="409" name="Google Shape;409;g30023d4d565_0_5"/>
          <p:cNvSpPr/>
          <p:nvPr/>
        </p:nvSpPr>
        <p:spPr>
          <a:xfrm>
            <a:off x="2047800" y="1313350"/>
            <a:ext cx="1802700" cy="455700"/>
          </a:xfrm>
          <a:prstGeom prst="roundRect">
            <a:avLst>
              <a:gd fmla="val 16667" name="adj"/>
            </a:avLst>
          </a:prstGeom>
          <a:solidFill>
            <a:srgbClr val="A4C2F4"/>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entury Gothic"/>
                <a:ea typeface="Century Gothic"/>
                <a:cs typeface="Century Gothic"/>
                <a:sym typeface="Century Gothic"/>
              </a:rPr>
              <a:t>Autoencoder</a:t>
            </a:r>
            <a:endParaRPr>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0023d4d565_4_3"/>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Result &amp; Conclusion</a:t>
            </a:r>
            <a:endParaRPr/>
          </a:p>
        </p:txBody>
      </p:sp>
      <p:pic>
        <p:nvPicPr>
          <p:cNvPr id="416" name="Google Shape;416;g30023d4d565_4_3"/>
          <p:cNvPicPr preferRelativeResize="0"/>
          <p:nvPr/>
        </p:nvPicPr>
        <p:blipFill rotWithShape="1">
          <a:blip r:embed="rId3">
            <a:alphaModFix/>
          </a:blip>
          <a:srcRect b="0" l="50102" r="0" t="0"/>
          <a:stretch/>
        </p:blipFill>
        <p:spPr>
          <a:xfrm>
            <a:off x="646100" y="2203475"/>
            <a:ext cx="2839070" cy="2328575"/>
          </a:xfrm>
          <a:prstGeom prst="rect">
            <a:avLst/>
          </a:prstGeom>
          <a:noFill/>
          <a:ln>
            <a:noFill/>
          </a:ln>
        </p:spPr>
      </p:pic>
      <p:pic>
        <p:nvPicPr>
          <p:cNvPr id="417" name="Google Shape;417;g30023d4d565_4_3"/>
          <p:cNvPicPr preferRelativeResize="0"/>
          <p:nvPr/>
        </p:nvPicPr>
        <p:blipFill rotWithShape="1">
          <a:blip r:embed="rId4">
            <a:alphaModFix/>
          </a:blip>
          <a:srcRect b="0" l="50480" r="0" t="0"/>
          <a:stretch/>
        </p:blipFill>
        <p:spPr>
          <a:xfrm>
            <a:off x="4266549" y="2203475"/>
            <a:ext cx="2731598" cy="2328575"/>
          </a:xfrm>
          <a:prstGeom prst="rect">
            <a:avLst/>
          </a:prstGeom>
          <a:noFill/>
          <a:ln>
            <a:noFill/>
          </a:ln>
        </p:spPr>
      </p:pic>
      <p:pic>
        <p:nvPicPr>
          <p:cNvPr id="418" name="Google Shape;418;g30023d4d565_4_3"/>
          <p:cNvPicPr preferRelativeResize="0"/>
          <p:nvPr/>
        </p:nvPicPr>
        <p:blipFill rotWithShape="1">
          <a:blip r:embed="rId5">
            <a:alphaModFix/>
          </a:blip>
          <a:srcRect b="0" l="51442" r="0" t="0"/>
          <a:stretch/>
        </p:blipFill>
        <p:spPr>
          <a:xfrm>
            <a:off x="7779525" y="2203475"/>
            <a:ext cx="2607690" cy="2328575"/>
          </a:xfrm>
          <a:prstGeom prst="rect">
            <a:avLst/>
          </a:prstGeom>
          <a:noFill/>
          <a:ln>
            <a:noFill/>
          </a:ln>
        </p:spPr>
      </p:pic>
      <p:sp>
        <p:nvSpPr>
          <p:cNvPr id="419" name="Google Shape;419;g30023d4d565_4_3"/>
          <p:cNvSpPr/>
          <p:nvPr/>
        </p:nvSpPr>
        <p:spPr>
          <a:xfrm>
            <a:off x="4313700" y="1143925"/>
            <a:ext cx="2637300" cy="709200"/>
          </a:xfrm>
          <a:prstGeom prst="roundRect">
            <a:avLst>
              <a:gd fmla="val 16667" name="adj"/>
            </a:avLst>
          </a:prstGeom>
          <a:solidFill>
            <a:schemeClr val="accent5"/>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entury Gothic"/>
                <a:ea typeface="Century Gothic"/>
                <a:cs typeface="Century Gothic"/>
                <a:sym typeface="Century Gothic"/>
              </a:rPr>
              <a:t>Standard</a:t>
            </a:r>
            <a:r>
              <a:rPr lang="en-US">
                <a:latin typeface="Century Gothic"/>
                <a:ea typeface="Century Gothic"/>
                <a:cs typeface="Century Gothic"/>
                <a:sym typeface="Century Gothic"/>
              </a:rPr>
              <a:t> Scaler Dataset</a:t>
            </a:r>
            <a:endParaRPr>
              <a:latin typeface="Century Gothic"/>
              <a:ea typeface="Century Gothic"/>
              <a:cs typeface="Century Gothic"/>
              <a:sym typeface="Century Gothic"/>
            </a:endParaRPr>
          </a:p>
        </p:txBody>
      </p:sp>
      <p:sp>
        <p:nvSpPr>
          <p:cNvPr id="420" name="Google Shape;420;g30023d4d565_4_3"/>
          <p:cNvSpPr/>
          <p:nvPr/>
        </p:nvSpPr>
        <p:spPr>
          <a:xfrm>
            <a:off x="1861325" y="1309300"/>
            <a:ext cx="1802700" cy="455700"/>
          </a:xfrm>
          <a:prstGeom prst="roundRect">
            <a:avLst>
              <a:gd fmla="val 16667" name="adj"/>
            </a:avLst>
          </a:prstGeom>
          <a:solidFill>
            <a:srgbClr val="A4C2F4"/>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entury Gothic"/>
                <a:ea typeface="Century Gothic"/>
                <a:cs typeface="Century Gothic"/>
                <a:sym typeface="Century Gothic"/>
              </a:rPr>
              <a:t>Autoencoder</a:t>
            </a:r>
            <a:endParaRPr>
              <a:latin typeface="Century Gothic"/>
              <a:ea typeface="Century Gothic"/>
              <a:cs typeface="Century Gothic"/>
              <a:sym typeface="Century Gothic"/>
            </a:endParaRPr>
          </a:p>
        </p:txBody>
      </p:sp>
      <p:cxnSp>
        <p:nvCxnSpPr>
          <p:cNvPr id="421" name="Google Shape;421;g30023d4d565_4_3"/>
          <p:cNvCxnSpPr>
            <a:stCxn id="420" idx="3"/>
          </p:cNvCxnSpPr>
          <p:nvPr/>
        </p:nvCxnSpPr>
        <p:spPr>
          <a:xfrm flipH="1" rot="10800000">
            <a:off x="3664025" y="1533250"/>
            <a:ext cx="649800" cy="3900"/>
          </a:xfrm>
          <a:prstGeom prst="straightConnector1">
            <a:avLst/>
          </a:prstGeom>
          <a:noFill/>
          <a:ln cap="flat" cmpd="sng" w="19050">
            <a:solidFill>
              <a:schemeClr val="lt1"/>
            </a:solidFill>
            <a:prstDash val="solid"/>
            <a:round/>
            <a:headEnd len="med" w="med" type="none"/>
            <a:tailEnd len="med" w="med" type="none"/>
          </a:ln>
        </p:spPr>
      </p:cxnSp>
      <p:cxnSp>
        <p:nvCxnSpPr>
          <p:cNvPr id="422" name="Google Shape;422;g30023d4d565_4_3"/>
          <p:cNvCxnSpPr/>
          <p:nvPr/>
        </p:nvCxnSpPr>
        <p:spPr>
          <a:xfrm flipH="1" rot="10800000">
            <a:off x="6951000" y="1533100"/>
            <a:ext cx="766800" cy="8100"/>
          </a:xfrm>
          <a:prstGeom prst="straightConnector1">
            <a:avLst/>
          </a:prstGeom>
          <a:noFill/>
          <a:ln cap="flat" cmpd="sng" w="19050">
            <a:solidFill>
              <a:schemeClr val="lt1"/>
            </a:solidFill>
            <a:prstDash val="solid"/>
            <a:round/>
            <a:headEnd len="med" w="med" type="none"/>
            <a:tailEnd len="med" w="med" type="none"/>
          </a:ln>
        </p:spPr>
      </p:cxnSp>
      <p:sp>
        <p:nvSpPr>
          <p:cNvPr id="423" name="Google Shape;423;g30023d4d565_4_3"/>
          <p:cNvSpPr/>
          <p:nvPr/>
        </p:nvSpPr>
        <p:spPr>
          <a:xfrm>
            <a:off x="7717800" y="1309300"/>
            <a:ext cx="1802700" cy="455700"/>
          </a:xfrm>
          <a:prstGeom prst="roundRect">
            <a:avLst>
              <a:gd fmla="val 16667" name="adj"/>
            </a:avLst>
          </a:prstGeom>
          <a:solidFill>
            <a:srgbClr val="A4C2F4"/>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entury Gothic"/>
                <a:ea typeface="Century Gothic"/>
                <a:cs typeface="Century Gothic"/>
                <a:sym typeface="Century Gothic"/>
              </a:rPr>
              <a:t>Silhouette score   </a:t>
            </a:r>
            <a:r>
              <a:rPr lang="en-US">
                <a:solidFill>
                  <a:schemeClr val="dk1"/>
                </a:solidFill>
                <a:latin typeface="Century Gothic"/>
                <a:ea typeface="Century Gothic"/>
                <a:cs typeface="Century Gothic"/>
                <a:sym typeface="Century Gothic"/>
              </a:rPr>
              <a:t>= </a:t>
            </a:r>
            <a:r>
              <a:rPr lang="en-US">
                <a:latin typeface="Century Gothic"/>
                <a:ea typeface="Century Gothic"/>
                <a:cs typeface="Century Gothic"/>
                <a:sym typeface="Century Gothic"/>
              </a:rPr>
              <a:t>0.3897</a:t>
            </a:r>
            <a:endParaRPr>
              <a:latin typeface="Century Gothic"/>
              <a:ea typeface="Century Gothic"/>
              <a:cs typeface="Century Gothic"/>
              <a:sym typeface="Century Gothic"/>
            </a:endParaRPr>
          </a:p>
        </p:txBody>
      </p:sp>
      <p:cxnSp>
        <p:nvCxnSpPr>
          <p:cNvPr id="424" name="Google Shape;424;g30023d4d565_4_3"/>
          <p:cNvCxnSpPr>
            <a:stCxn id="419" idx="2"/>
            <a:endCxn id="417" idx="0"/>
          </p:cNvCxnSpPr>
          <p:nvPr/>
        </p:nvCxnSpPr>
        <p:spPr>
          <a:xfrm>
            <a:off x="5632350" y="1853125"/>
            <a:ext cx="0" cy="350400"/>
          </a:xfrm>
          <a:prstGeom prst="straightConnector1">
            <a:avLst/>
          </a:prstGeom>
          <a:noFill/>
          <a:ln cap="flat" cmpd="sng" w="19050">
            <a:solidFill>
              <a:schemeClr val="lt1"/>
            </a:solidFill>
            <a:prstDash val="solid"/>
            <a:round/>
            <a:headEnd len="med" w="med" type="none"/>
            <a:tailEnd len="med" w="med" type="none"/>
          </a:ln>
        </p:spPr>
      </p:cxnSp>
      <p:cxnSp>
        <p:nvCxnSpPr>
          <p:cNvPr id="425" name="Google Shape;425;g30023d4d565_4_3"/>
          <p:cNvCxnSpPr/>
          <p:nvPr/>
        </p:nvCxnSpPr>
        <p:spPr>
          <a:xfrm flipH="1" rot="10800000">
            <a:off x="2040825" y="1988900"/>
            <a:ext cx="7096500" cy="31200"/>
          </a:xfrm>
          <a:prstGeom prst="straightConnector1">
            <a:avLst/>
          </a:prstGeom>
          <a:noFill/>
          <a:ln cap="flat" cmpd="sng" w="19050">
            <a:solidFill>
              <a:schemeClr val="lt1"/>
            </a:solidFill>
            <a:prstDash val="solid"/>
            <a:round/>
            <a:headEnd len="med" w="med" type="none"/>
            <a:tailEnd len="med" w="med" type="none"/>
          </a:ln>
        </p:spPr>
      </p:cxnSp>
      <p:cxnSp>
        <p:nvCxnSpPr>
          <p:cNvPr id="426" name="Google Shape;426;g30023d4d565_4_3"/>
          <p:cNvCxnSpPr/>
          <p:nvPr/>
        </p:nvCxnSpPr>
        <p:spPr>
          <a:xfrm flipH="1">
            <a:off x="2040825" y="2020100"/>
            <a:ext cx="1500" cy="232200"/>
          </a:xfrm>
          <a:prstGeom prst="straightConnector1">
            <a:avLst/>
          </a:prstGeom>
          <a:noFill/>
          <a:ln cap="flat" cmpd="sng" w="19050">
            <a:solidFill>
              <a:schemeClr val="lt1"/>
            </a:solidFill>
            <a:prstDash val="solid"/>
            <a:round/>
            <a:headEnd len="med" w="med" type="none"/>
            <a:tailEnd len="med" w="med" type="none"/>
          </a:ln>
        </p:spPr>
      </p:cxnSp>
      <p:cxnSp>
        <p:nvCxnSpPr>
          <p:cNvPr id="427" name="Google Shape;427;g30023d4d565_4_3"/>
          <p:cNvCxnSpPr/>
          <p:nvPr/>
        </p:nvCxnSpPr>
        <p:spPr>
          <a:xfrm flipH="1">
            <a:off x="9137325" y="2020100"/>
            <a:ext cx="1500" cy="232200"/>
          </a:xfrm>
          <a:prstGeom prst="straightConnector1">
            <a:avLst/>
          </a:prstGeom>
          <a:noFill/>
          <a:ln cap="flat" cmpd="sng" w="19050">
            <a:solidFill>
              <a:schemeClr val="lt1"/>
            </a:solidFill>
            <a:prstDash val="solid"/>
            <a:round/>
            <a:headEnd len="med" w="med" type="none"/>
            <a:tailEnd len="med" w="med" type="none"/>
          </a:ln>
        </p:spPr>
      </p:cxnSp>
      <p:sp>
        <p:nvSpPr>
          <p:cNvPr id="428" name="Google Shape;428;g30023d4d565_4_3"/>
          <p:cNvSpPr txBox="1"/>
          <p:nvPr/>
        </p:nvSpPr>
        <p:spPr>
          <a:xfrm>
            <a:off x="503700" y="4658825"/>
            <a:ext cx="11184600" cy="1764000"/>
          </a:xfrm>
          <a:prstGeom prst="rect">
            <a:avLst/>
          </a:prstGeom>
          <a:noFill/>
          <a:ln>
            <a:noFill/>
          </a:ln>
        </p:spPr>
        <p:txBody>
          <a:bodyPr anchorCtr="0" anchor="t" bIns="45700" lIns="91425" spcFirstLastPara="1" rIns="91425" wrap="square" tIns="45700">
            <a:spAutoFit/>
          </a:bodyPr>
          <a:lstStyle/>
          <a:p>
            <a:pPr indent="-247650" lvl="0" marL="285750" marR="0" rtl="0" algn="l">
              <a:lnSpc>
                <a:spcPct val="115000"/>
              </a:lnSpc>
              <a:spcBef>
                <a:spcPts val="0"/>
              </a:spcBef>
              <a:spcAft>
                <a:spcPts val="0"/>
              </a:spcAft>
              <a:buClr>
                <a:schemeClr val="lt1"/>
              </a:buClr>
              <a:buSzPts val="1200"/>
              <a:buFont typeface="Century Gothic"/>
              <a:buChar char="•"/>
            </a:pPr>
            <a:r>
              <a:rPr lang="en-US" sz="1200">
                <a:solidFill>
                  <a:schemeClr val="lt1"/>
                </a:solidFill>
                <a:latin typeface="Century Gothic"/>
                <a:ea typeface="Century Gothic"/>
                <a:cs typeface="Century Gothic"/>
                <a:sym typeface="Century Gothic"/>
              </a:rPr>
              <a:t>The clustering was performed with n_cluster = 3. </a:t>
            </a:r>
            <a:endParaRPr sz="1200">
              <a:solidFill>
                <a:schemeClr val="lt1"/>
              </a:solidFill>
              <a:latin typeface="Century Gothic"/>
              <a:ea typeface="Century Gothic"/>
              <a:cs typeface="Century Gothic"/>
              <a:sym typeface="Century Gothic"/>
            </a:endParaRPr>
          </a:p>
          <a:p>
            <a:pPr indent="-247650" lvl="0" marL="285750" marR="0" rtl="0" algn="l">
              <a:lnSpc>
                <a:spcPct val="115000"/>
              </a:lnSpc>
              <a:spcBef>
                <a:spcPts val="0"/>
              </a:spcBef>
              <a:spcAft>
                <a:spcPts val="0"/>
              </a:spcAft>
              <a:buClr>
                <a:schemeClr val="lt1"/>
              </a:buClr>
              <a:buSzPts val="1200"/>
              <a:buFont typeface="Century Gothic"/>
              <a:buChar char="•"/>
            </a:pPr>
            <a:r>
              <a:rPr lang="en-US" sz="1200">
                <a:solidFill>
                  <a:schemeClr val="lt1"/>
                </a:solidFill>
                <a:latin typeface="Century Gothic"/>
                <a:ea typeface="Century Gothic"/>
                <a:cs typeface="Century Gothic"/>
                <a:sym typeface="Century Gothic"/>
              </a:rPr>
              <a:t>The silhouette score of 0.3897 for the autoencoder on the standard scaler dataset indicates that the clustering results are moderately effective.</a:t>
            </a:r>
            <a:endParaRPr sz="1200">
              <a:solidFill>
                <a:schemeClr val="lt1"/>
              </a:solidFill>
              <a:latin typeface="Century Gothic"/>
              <a:ea typeface="Century Gothic"/>
              <a:cs typeface="Century Gothic"/>
              <a:sym typeface="Century Gothic"/>
            </a:endParaRPr>
          </a:p>
          <a:p>
            <a:pPr indent="-247650" lvl="0" marL="285750" marR="0" rtl="0" algn="l">
              <a:lnSpc>
                <a:spcPct val="115000"/>
              </a:lnSpc>
              <a:spcBef>
                <a:spcPts val="0"/>
              </a:spcBef>
              <a:spcAft>
                <a:spcPts val="0"/>
              </a:spcAft>
              <a:buClr>
                <a:schemeClr val="lt1"/>
              </a:buClr>
              <a:buSzPts val="1200"/>
              <a:buFont typeface="Century Gothic"/>
              <a:buChar char="•"/>
            </a:pPr>
            <a:r>
              <a:rPr lang="en-US" sz="1200">
                <a:solidFill>
                  <a:schemeClr val="lt1"/>
                </a:solidFill>
                <a:latin typeface="Century Gothic"/>
                <a:ea typeface="Century Gothic"/>
                <a:cs typeface="Century Gothic"/>
                <a:sym typeface="Century Gothic"/>
              </a:rPr>
              <a:t>In T-SNE plot, red cluster appears either very small or overlapped by the other clusters, which suggests poor separation or an imbalance in cluster size.</a:t>
            </a:r>
            <a:endParaRPr sz="1200">
              <a:solidFill>
                <a:schemeClr val="lt1"/>
              </a:solidFill>
              <a:latin typeface="Century Gothic"/>
              <a:ea typeface="Century Gothic"/>
              <a:cs typeface="Century Gothic"/>
              <a:sym typeface="Century Gothic"/>
            </a:endParaRPr>
          </a:p>
          <a:p>
            <a:pPr indent="-247650" lvl="0" marL="285750" marR="0" rtl="0" algn="l">
              <a:lnSpc>
                <a:spcPct val="115000"/>
              </a:lnSpc>
              <a:spcBef>
                <a:spcPts val="0"/>
              </a:spcBef>
              <a:spcAft>
                <a:spcPts val="0"/>
              </a:spcAft>
              <a:buClr>
                <a:schemeClr val="lt1"/>
              </a:buClr>
              <a:buSzPts val="1200"/>
              <a:buFont typeface="Arial"/>
              <a:buChar char="•"/>
            </a:pPr>
            <a:r>
              <a:rPr lang="en-US" sz="1200">
                <a:solidFill>
                  <a:schemeClr val="lt1"/>
                </a:solidFill>
                <a:latin typeface="Century Gothic"/>
                <a:ea typeface="Century Gothic"/>
                <a:cs typeface="Century Gothic"/>
                <a:sym typeface="Century Gothic"/>
              </a:rPr>
              <a:t>In PCA plot, </a:t>
            </a:r>
            <a:r>
              <a:rPr lang="en-US" sz="1200">
                <a:solidFill>
                  <a:schemeClr val="lt1"/>
                </a:solidFill>
                <a:latin typeface="Century Gothic"/>
                <a:ea typeface="Century Gothic"/>
                <a:cs typeface="Century Gothic"/>
                <a:sym typeface="Century Gothic"/>
              </a:rPr>
              <a:t>Standard scaling which standardizes features by removing the mean and scaling to unit variance, has caused higher variance in the data, impacting the clustering structure.</a:t>
            </a:r>
            <a:endParaRPr sz="1200">
              <a:solidFill>
                <a:schemeClr val="lt1"/>
              </a:solidFill>
              <a:latin typeface="Century Gothic"/>
              <a:ea typeface="Century Gothic"/>
              <a:cs typeface="Century Gothic"/>
              <a:sym typeface="Century Gothic"/>
            </a:endParaRPr>
          </a:p>
          <a:p>
            <a:pPr indent="-247650" lvl="0" marL="285750" marR="0" rtl="0" algn="l">
              <a:lnSpc>
                <a:spcPct val="115000"/>
              </a:lnSpc>
              <a:spcBef>
                <a:spcPts val="0"/>
              </a:spcBef>
              <a:spcAft>
                <a:spcPts val="0"/>
              </a:spcAft>
              <a:buClr>
                <a:schemeClr val="lt1"/>
              </a:buClr>
              <a:buSzPts val="1200"/>
              <a:buFont typeface="Arial"/>
              <a:buChar char="•"/>
            </a:pPr>
            <a:r>
              <a:rPr lang="en-US" sz="1200">
                <a:solidFill>
                  <a:schemeClr val="lt1"/>
                </a:solidFill>
                <a:latin typeface="Century Gothic"/>
                <a:ea typeface="Century Gothic"/>
                <a:cs typeface="Century Gothic"/>
                <a:sym typeface="Century Gothic"/>
              </a:rPr>
              <a:t>In UMAP plot, </a:t>
            </a:r>
            <a:r>
              <a:rPr lang="en-US" sz="1200">
                <a:solidFill>
                  <a:schemeClr val="lt1"/>
                </a:solidFill>
                <a:latin typeface="Century Gothic"/>
                <a:ea typeface="Century Gothic"/>
                <a:cs typeface="Century Gothic"/>
                <a:sym typeface="Century Gothic"/>
              </a:rPr>
              <a:t>the clusters such as cluster 0 (blue), cluster 1 (gray), and cluster 2 (red), are more clearly separated compared to min-max scaler dataset. Additionally, fewer outliers are present, suggesting that Standard scaling may have enhanced the clustering of similar points.</a:t>
            </a:r>
            <a:endParaRPr sz="12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What is Network Traffic?</a:t>
            </a:r>
            <a:endParaRPr/>
          </a:p>
        </p:txBody>
      </p:sp>
      <p:sp>
        <p:nvSpPr>
          <p:cNvPr id="157" name="Google Shape;157;p2"/>
          <p:cNvSpPr txBox="1"/>
          <p:nvPr/>
        </p:nvSpPr>
        <p:spPr>
          <a:xfrm>
            <a:off x="207513" y="1351898"/>
            <a:ext cx="11641587" cy="37240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Network traffic refers to the amount of data moving across a network at any given time. It includes all the data sent and received by devices connected to the network, such as computers, smartphones, servers, and other devices. Network traffic can consist of various types of data, including web browsing, file transfers, emails, streaming media, and more.</a:t>
            </a:r>
            <a:endParaRPr/>
          </a:p>
          <a:p>
            <a:pPr indent="-158750" lvl="0" marL="285750" marR="0" rtl="0" algn="l">
              <a:spcBef>
                <a:spcPts val="0"/>
              </a:spcBef>
              <a:spcAft>
                <a:spcPts val="0"/>
              </a:spcAft>
              <a:buClr>
                <a:schemeClr val="lt1"/>
              </a:buClr>
              <a:buSzPts val="2000"/>
              <a:buFont typeface="Arial"/>
              <a:buNone/>
            </a:pPr>
            <a:r>
              <a:t/>
            </a:r>
            <a:endParaRPr b="0" i="0" sz="2000" u="none" cap="none" strike="noStrike">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Types of networks traffic:</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Inbound Traffic: Data that is coming into the network from external sources.</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Outbound Traffic: Data that is being sent out from the network to external destinations.</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Unicast Traffic: Data sent from one sender to one specific receiver.</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Multicast Traffic: Data sent from one sender to multiple specific receivers.</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Broadcast Traffic: Data sent from one sender to all devices on the network.</a:t>
            </a:r>
            <a:endParaRPr/>
          </a:p>
          <a:p>
            <a:pPr indent="-184150" lvl="0" marL="285750" marR="0" rtl="0" algn="l">
              <a:spcBef>
                <a:spcPts val="0"/>
              </a:spcBef>
              <a:spcAft>
                <a:spcPts val="0"/>
              </a:spcAft>
              <a:buClr>
                <a:schemeClr val="lt1"/>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30023d4d565_4_52"/>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Result &amp; Conclusion</a:t>
            </a:r>
            <a:endParaRPr/>
          </a:p>
        </p:txBody>
      </p:sp>
      <p:sp>
        <p:nvSpPr>
          <p:cNvPr id="435" name="Google Shape;435;g30023d4d565_4_52"/>
          <p:cNvSpPr txBox="1"/>
          <p:nvPr/>
        </p:nvSpPr>
        <p:spPr>
          <a:xfrm>
            <a:off x="505650" y="1349775"/>
            <a:ext cx="11180700" cy="504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lt1"/>
              </a:buClr>
              <a:buSzPts val="1900"/>
              <a:buFont typeface="Century Gothic"/>
              <a:buChar char="●"/>
            </a:pPr>
            <a:r>
              <a:rPr lang="en-US" sz="1900">
                <a:solidFill>
                  <a:schemeClr val="lt1"/>
                </a:solidFill>
                <a:latin typeface="Century Gothic"/>
                <a:ea typeface="Century Gothic"/>
                <a:cs typeface="Century Gothic"/>
                <a:sym typeface="Century Gothic"/>
              </a:rPr>
              <a:t>All in all, we can see that for the min-max scaler dataset, autoencoder is the best </a:t>
            </a:r>
            <a:r>
              <a:rPr lang="en-US" sz="1900">
                <a:solidFill>
                  <a:schemeClr val="lt1"/>
                </a:solidFill>
                <a:latin typeface="Century Gothic"/>
                <a:ea typeface="Century Gothic"/>
                <a:cs typeface="Century Gothic"/>
                <a:sym typeface="Century Gothic"/>
              </a:rPr>
              <a:t>performing</a:t>
            </a:r>
            <a:r>
              <a:rPr lang="en-US" sz="1900">
                <a:solidFill>
                  <a:schemeClr val="lt1"/>
                </a:solidFill>
                <a:latin typeface="Century Gothic"/>
                <a:ea typeface="Century Gothic"/>
                <a:cs typeface="Century Gothic"/>
                <a:sym typeface="Century Gothic"/>
              </a:rPr>
              <a:t> model and has a higher average silhouette score that create a better PCA plot compared to standard scaler dataset.</a:t>
            </a:r>
            <a:endParaRPr sz="1900">
              <a:solidFill>
                <a:schemeClr val="lt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1900">
              <a:solidFill>
                <a:schemeClr val="lt1"/>
              </a:solidFill>
              <a:latin typeface="Century Gothic"/>
              <a:ea typeface="Century Gothic"/>
              <a:cs typeface="Century Gothic"/>
              <a:sym typeface="Century Gothic"/>
            </a:endParaRPr>
          </a:p>
          <a:p>
            <a:pPr indent="-349250" lvl="0" marL="457200" rtl="0" algn="l">
              <a:lnSpc>
                <a:spcPct val="115000"/>
              </a:lnSpc>
              <a:spcBef>
                <a:spcPts val="0"/>
              </a:spcBef>
              <a:spcAft>
                <a:spcPts val="0"/>
              </a:spcAft>
              <a:buClr>
                <a:schemeClr val="lt1"/>
              </a:buClr>
              <a:buSzPts val="1900"/>
              <a:buFont typeface="Century Gothic"/>
              <a:buChar char="●"/>
            </a:pPr>
            <a:r>
              <a:rPr lang="en-US" sz="1900">
                <a:solidFill>
                  <a:schemeClr val="lt1"/>
                </a:solidFill>
                <a:latin typeface="Century Gothic"/>
                <a:ea typeface="Century Gothic"/>
                <a:cs typeface="Century Gothic"/>
                <a:sym typeface="Century Gothic"/>
              </a:rPr>
              <a:t>However, the Standard scaler dataset achieved better separation in the UMAP plot, demonstrating that the choice of scaling technique can impact clustering outcomes differently depending on the dimensionality reduction method used.</a:t>
            </a:r>
            <a:endParaRPr sz="1900">
              <a:solidFill>
                <a:schemeClr val="lt1"/>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sz="1900">
              <a:solidFill>
                <a:schemeClr val="lt1"/>
              </a:solidFill>
              <a:latin typeface="Century Gothic"/>
              <a:ea typeface="Century Gothic"/>
              <a:cs typeface="Century Gothic"/>
              <a:sym typeface="Century Gothic"/>
            </a:endParaRPr>
          </a:p>
          <a:p>
            <a:pPr indent="-349250" lvl="0" marL="457200" rtl="0" algn="l">
              <a:lnSpc>
                <a:spcPct val="115000"/>
              </a:lnSpc>
              <a:spcBef>
                <a:spcPts val="0"/>
              </a:spcBef>
              <a:spcAft>
                <a:spcPts val="0"/>
              </a:spcAft>
              <a:buClr>
                <a:schemeClr val="lt1"/>
              </a:buClr>
              <a:buSzPts val="1900"/>
              <a:buFont typeface="Century Gothic"/>
              <a:buChar char="●"/>
            </a:pPr>
            <a:r>
              <a:rPr lang="en-US" sz="1900">
                <a:solidFill>
                  <a:schemeClr val="lt1"/>
                </a:solidFill>
                <a:latin typeface="Century Gothic"/>
                <a:ea typeface="Century Gothic"/>
                <a:cs typeface="Century Gothic"/>
                <a:sym typeface="Century Gothic"/>
              </a:rPr>
              <a:t>For future improvement , we can use the flexibility of autoencoders to incorporate deep learning architectures that allow them to handle the vast and varied data types found in network environments, further enhancing their detection capabilities. </a:t>
            </a:r>
            <a:endParaRPr sz="1900">
              <a:solidFill>
                <a:schemeClr val="lt1"/>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sz="1900">
              <a:solidFill>
                <a:schemeClr val="lt1"/>
              </a:solidFill>
              <a:latin typeface="Century Gothic"/>
              <a:ea typeface="Century Gothic"/>
              <a:cs typeface="Century Gothic"/>
              <a:sym typeface="Century Gothic"/>
            </a:endParaRPr>
          </a:p>
          <a:p>
            <a:pPr indent="-349250" lvl="0" marL="457200" rtl="0" algn="l">
              <a:lnSpc>
                <a:spcPct val="115000"/>
              </a:lnSpc>
              <a:spcBef>
                <a:spcPts val="0"/>
              </a:spcBef>
              <a:spcAft>
                <a:spcPts val="0"/>
              </a:spcAft>
              <a:buClr>
                <a:schemeClr val="lt1"/>
              </a:buClr>
              <a:buSzPts val="1900"/>
              <a:buFont typeface="Century Gothic"/>
              <a:buChar char="●"/>
            </a:pPr>
            <a:r>
              <a:rPr lang="en-US" sz="1900">
                <a:solidFill>
                  <a:schemeClr val="lt1"/>
                </a:solidFill>
                <a:latin typeface="Century Gothic"/>
                <a:ea typeface="Century Gothic"/>
                <a:cs typeface="Century Gothic"/>
                <a:sym typeface="Century Gothic"/>
              </a:rPr>
              <a:t>This is because autoencoders' ability to automatically extract significant features and detect outliers via reconstruction errors makes them preferable for ensuring robust network security in a variety of conditions.</a:t>
            </a:r>
            <a:endParaRPr sz="19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646111" y="452719"/>
            <a:ext cx="9404723" cy="9188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Issue Face by Network Traffic </a:t>
            </a:r>
            <a:endParaRPr/>
          </a:p>
        </p:txBody>
      </p:sp>
      <p:sp>
        <p:nvSpPr>
          <p:cNvPr id="163" name="Google Shape;163;p3"/>
          <p:cNvSpPr txBox="1"/>
          <p:nvPr/>
        </p:nvSpPr>
        <p:spPr>
          <a:xfrm>
            <a:off x="346494" y="1371601"/>
            <a:ext cx="11426406" cy="470898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Network traffic can encounter several issues that affect the performance, security, and reliability of a network.</a:t>
            </a:r>
            <a:endParaRPr/>
          </a:p>
          <a:p>
            <a:pPr indent="-158750" lvl="0" marL="285750" marR="0" rtl="0" algn="l">
              <a:spcBef>
                <a:spcPts val="0"/>
              </a:spcBef>
              <a:spcAft>
                <a:spcPts val="0"/>
              </a:spcAft>
              <a:buClr>
                <a:schemeClr val="lt1"/>
              </a:buClr>
              <a:buSzPts val="2000"/>
              <a:buFont typeface="Arial"/>
              <a:buNone/>
            </a:pPr>
            <a:r>
              <a:t/>
            </a:r>
            <a:endParaRPr b="0" i="0" sz="2000" u="none" cap="none" strike="noStrike">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Common problem:</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Congestion</a:t>
            </a:r>
            <a:endParaRPr/>
          </a:p>
          <a:p>
            <a:pPr indent="-285750" lvl="2" marL="12001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Description: When too much data is sent over the network at once, it can exceed the network's capacity, leading to delays and packet loss.</a:t>
            </a:r>
            <a:endParaRPr/>
          </a:p>
          <a:p>
            <a:pPr indent="-285750" lvl="2" marL="12001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Impact: Slower network performance, increased latency, and reduced throughput. In severe cases, it can cause network crashes.</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Latency</a:t>
            </a:r>
            <a:endParaRPr/>
          </a:p>
          <a:p>
            <a:pPr indent="-285750" lvl="2" marL="12001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Description: The delay between sending and receiving data. High latency can result from long distances between devices, network congestion, or slow processing speeds.</a:t>
            </a:r>
            <a:endParaRPr/>
          </a:p>
          <a:p>
            <a:pPr indent="-285750" lvl="2" marL="12001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Impact: Poor user experience, especially in real-time applications like video conferencing, online gaming, and VoIP calls.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Literature Review </a:t>
            </a:r>
            <a:endParaRPr/>
          </a:p>
        </p:txBody>
      </p:sp>
      <p:sp>
        <p:nvSpPr>
          <p:cNvPr id="169" name="Google Shape;169;p4"/>
          <p:cNvSpPr/>
          <p:nvPr/>
        </p:nvSpPr>
        <p:spPr>
          <a:xfrm>
            <a:off x="966158" y="2277374"/>
            <a:ext cx="2484408" cy="1061049"/>
          </a:xfrm>
          <a:prstGeom prst="roundRect">
            <a:avLst>
              <a:gd fmla="val 16667" name="adj"/>
            </a:avLst>
          </a:prstGeom>
          <a:solidFill>
            <a:schemeClr val="accent6"/>
          </a:solidFill>
          <a:ln cap="rnd" cmpd="sng" w="19050">
            <a:solidFill>
              <a:srgbClr val="499C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0" name="Google Shape;170;p4"/>
          <p:cNvSpPr/>
          <p:nvPr/>
        </p:nvSpPr>
        <p:spPr>
          <a:xfrm>
            <a:off x="4341961" y="2277370"/>
            <a:ext cx="2484408" cy="1061049"/>
          </a:xfrm>
          <a:prstGeom prst="roundRect">
            <a:avLst>
              <a:gd fmla="val 16667" name="adj"/>
            </a:avLst>
          </a:prstGeom>
          <a:solidFill>
            <a:schemeClr val="accent6"/>
          </a:solidFill>
          <a:ln cap="rnd" cmpd="sng" w="19050">
            <a:solidFill>
              <a:srgbClr val="499C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1" name="Google Shape;171;p4"/>
          <p:cNvSpPr/>
          <p:nvPr/>
        </p:nvSpPr>
        <p:spPr>
          <a:xfrm>
            <a:off x="7706266" y="2277372"/>
            <a:ext cx="2484408" cy="1061049"/>
          </a:xfrm>
          <a:prstGeom prst="roundRect">
            <a:avLst>
              <a:gd fmla="val 16667" name="adj"/>
            </a:avLst>
          </a:prstGeom>
          <a:solidFill>
            <a:schemeClr val="accent6"/>
          </a:solidFill>
          <a:ln cap="rnd" cmpd="sng" w="19050">
            <a:solidFill>
              <a:srgbClr val="499C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2" name="Google Shape;172;p4"/>
          <p:cNvSpPr/>
          <p:nvPr/>
        </p:nvSpPr>
        <p:spPr>
          <a:xfrm>
            <a:off x="2464279" y="4051540"/>
            <a:ext cx="2484408" cy="1061049"/>
          </a:xfrm>
          <a:prstGeom prst="roundRect">
            <a:avLst>
              <a:gd fmla="val 16667" name="adj"/>
            </a:avLst>
          </a:prstGeom>
          <a:solidFill>
            <a:schemeClr val="accent6"/>
          </a:solidFill>
          <a:ln cap="rnd" cmpd="sng" w="19050">
            <a:solidFill>
              <a:srgbClr val="499C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3" name="Google Shape;173;p4"/>
          <p:cNvSpPr/>
          <p:nvPr/>
        </p:nvSpPr>
        <p:spPr>
          <a:xfrm>
            <a:off x="6242649" y="4051540"/>
            <a:ext cx="2484408" cy="1061049"/>
          </a:xfrm>
          <a:prstGeom prst="roundRect">
            <a:avLst>
              <a:gd fmla="val 16667" name="adj"/>
            </a:avLst>
          </a:prstGeom>
          <a:solidFill>
            <a:schemeClr val="accent6"/>
          </a:solidFill>
          <a:ln cap="rnd" cmpd="sng" w="19050">
            <a:solidFill>
              <a:srgbClr val="499C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4" name="Google Shape;174;p4"/>
          <p:cNvSpPr txBox="1"/>
          <p:nvPr/>
        </p:nvSpPr>
        <p:spPr>
          <a:xfrm>
            <a:off x="2779143" y="4397396"/>
            <a:ext cx="1854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Isolation Forest </a:t>
            </a:r>
            <a:endParaRPr sz="1800">
              <a:solidFill>
                <a:schemeClr val="lt1"/>
              </a:solidFill>
              <a:latin typeface="Century Gothic"/>
              <a:ea typeface="Century Gothic"/>
              <a:cs typeface="Century Gothic"/>
              <a:sym typeface="Century Gothic"/>
            </a:endParaRPr>
          </a:p>
        </p:txBody>
      </p:sp>
      <p:sp>
        <p:nvSpPr>
          <p:cNvPr id="175" name="Google Shape;175;p4"/>
          <p:cNvSpPr txBox="1"/>
          <p:nvPr/>
        </p:nvSpPr>
        <p:spPr>
          <a:xfrm>
            <a:off x="1286772" y="2337604"/>
            <a:ext cx="185467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Gaussian Mixture Models (GMM)</a:t>
            </a:r>
            <a:endParaRPr/>
          </a:p>
        </p:txBody>
      </p:sp>
      <p:sp>
        <p:nvSpPr>
          <p:cNvPr id="176" name="Google Shape;176;p4"/>
          <p:cNvSpPr txBox="1"/>
          <p:nvPr/>
        </p:nvSpPr>
        <p:spPr>
          <a:xfrm>
            <a:off x="8021130" y="2484728"/>
            <a:ext cx="185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HDBSCAN</a:t>
            </a:r>
            <a:endParaRPr/>
          </a:p>
        </p:txBody>
      </p:sp>
      <p:sp>
        <p:nvSpPr>
          <p:cNvPr id="177" name="Google Shape;177;p4"/>
          <p:cNvSpPr txBox="1"/>
          <p:nvPr/>
        </p:nvSpPr>
        <p:spPr>
          <a:xfrm>
            <a:off x="4948687" y="2623228"/>
            <a:ext cx="1854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DBSCAN</a:t>
            </a:r>
            <a:endParaRPr sz="1800">
              <a:solidFill>
                <a:schemeClr val="lt1"/>
              </a:solidFill>
              <a:latin typeface="Century Gothic"/>
              <a:ea typeface="Century Gothic"/>
              <a:cs typeface="Century Gothic"/>
              <a:sym typeface="Century Gothic"/>
            </a:endParaRPr>
          </a:p>
        </p:txBody>
      </p:sp>
      <p:sp>
        <p:nvSpPr>
          <p:cNvPr id="178" name="Google Shape;178;p4"/>
          <p:cNvSpPr txBox="1"/>
          <p:nvPr/>
        </p:nvSpPr>
        <p:spPr>
          <a:xfrm>
            <a:off x="6557513" y="4120397"/>
            <a:ext cx="185467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Autoencoder Neural Network</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646105" y="257791"/>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US"/>
              <a:t>Gaussian Mixture Models (GMM)</a:t>
            </a:r>
            <a:endParaRPr/>
          </a:p>
        </p:txBody>
      </p:sp>
      <p:sp>
        <p:nvSpPr>
          <p:cNvPr id="184" name="Google Shape;184;p6"/>
          <p:cNvSpPr/>
          <p:nvPr/>
        </p:nvSpPr>
        <p:spPr>
          <a:xfrm>
            <a:off x="646105" y="1494530"/>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5" name="Google Shape;185;p6"/>
          <p:cNvSpPr txBox="1"/>
          <p:nvPr/>
        </p:nvSpPr>
        <p:spPr>
          <a:xfrm>
            <a:off x="866734" y="1701372"/>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Objective</a:t>
            </a:r>
            <a:endParaRPr sz="1800">
              <a:solidFill>
                <a:schemeClr val="lt1"/>
              </a:solidFill>
              <a:latin typeface="Century Gothic"/>
              <a:ea typeface="Century Gothic"/>
              <a:cs typeface="Century Gothic"/>
              <a:sym typeface="Century Gothic"/>
            </a:endParaRPr>
          </a:p>
        </p:txBody>
      </p:sp>
      <p:sp>
        <p:nvSpPr>
          <p:cNvPr id="186" name="Google Shape;186;p6"/>
          <p:cNvSpPr txBox="1"/>
          <p:nvPr/>
        </p:nvSpPr>
        <p:spPr>
          <a:xfrm>
            <a:off x="2636018" y="1562872"/>
            <a:ext cx="9404723"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to model a dataset as a mixture of several Gaussian (normal) distributions, each representing a cluster. Unlike K-Means, which assigns each data point to exactly one cluster, GMM provides a probabilistic approach where each data point is assigned a probability of belonging to each cluster.</a:t>
            </a:r>
            <a:endParaRPr sz="1800">
              <a:solidFill>
                <a:schemeClr val="lt1"/>
              </a:solidFill>
              <a:latin typeface="Century Gothic"/>
              <a:ea typeface="Century Gothic"/>
              <a:cs typeface="Century Gothic"/>
              <a:sym typeface="Century Gothic"/>
            </a:endParaRPr>
          </a:p>
        </p:txBody>
      </p:sp>
      <p:sp>
        <p:nvSpPr>
          <p:cNvPr id="187" name="Google Shape;187;p6"/>
          <p:cNvSpPr/>
          <p:nvPr/>
        </p:nvSpPr>
        <p:spPr>
          <a:xfrm>
            <a:off x="646105" y="2963402"/>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8" name="Google Shape;188;p6"/>
          <p:cNvSpPr txBox="1"/>
          <p:nvPr/>
        </p:nvSpPr>
        <p:spPr>
          <a:xfrm>
            <a:off x="965270" y="3175551"/>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Method</a:t>
            </a:r>
            <a:endParaRPr sz="1800">
              <a:solidFill>
                <a:schemeClr val="lt1"/>
              </a:solidFill>
              <a:latin typeface="Century Gothic"/>
              <a:ea typeface="Century Gothic"/>
              <a:cs typeface="Century Gothic"/>
              <a:sym typeface="Century Gothic"/>
            </a:endParaRPr>
          </a:p>
        </p:txBody>
      </p:sp>
      <p:sp>
        <p:nvSpPr>
          <p:cNvPr id="189" name="Google Shape;189;p6"/>
          <p:cNvSpPr txBox="1"/>
          <p:nvPr/>
        </p:nvSpPr>
        <p:spPr>
          <a:xfrm>
            <a:off x="2636015" y="2963402"/>
            <a:ext cx="86964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Utilize a probabilistic approach to model the underlying distribution of network traffic data</a:t>
            </a:r>
            <a:endParaRPr sz="1800">
              <a:solidFill>
                <a:schemeClr val="lt1"/>
              </a:solidFill>
              <a:latin typeface="Century Gothic"/>
              <a:ea typeface="Century Gothic"/>
              <a:cs typeface="Century Gothic"/>
              <a:sym typeface="Century Gothic"/>
            </a:endParaRPr>
          </a:p>
        </p:txBody>
      </p:sp>
      <p:sp>
        <p:nvSpPr>
          <p:cNvPr id="190" name="Google Shape;190;p6"/>
          <p:cNvSpPr/>
          <p:nvPr/>
        </p:nvSpPr>
        <p:spPr>
          <a:xfrm>
            <a:off x="646108" y="4124228"/>
            <a:ext cx="1769400" cy="79350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1" name="Google Shape;191;p6"/>
          <p:cNvSpPr/>
          <p:nvPr/>
        </p:nvSpPr>
        <p:spPr>
          <a:xfrm>
            <a:off x="646107" y="5264359"/>
            <a:ext cx="1769400" cy="79350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2" name="Google Shape;192;p6"/>
          <p:cNvSpPr txBox="1"/>
          <p:nvPr/>
        </p:nvSpPr>
        <p:spPr>
          <a:xfrm>
            <a:off x="866734" y="4336377"/>
            <a:ext cx="132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Outcome</a:t>
            </a:r>
            <a:endParaRPr sz="1800">
              <a:solidFill>
                <a:schemeClr val="lt1"/>
              </a:solidFill>
              <a:latin typeface="Century Gothic"/>
              <a:ea typeface="Century Gothic"/>
              <a:cs typeface="Century Gothic"/>
              <a:sym typeface="Century Gothic"/>
            </a:endParaRPr>
          </a:p>
        </p:txBody>
      </p:sp>
      <p:sp>
        <p:nvSpPr>
          <p:cNvPr id="193" name="Google Shape;193;p6"/>
          <p:cNvSpPr txBox="1"/>
          <p:nvPr/>
        </p:nvSpPr>
        <p:spPr>
          <a:xfrm>
            <a:off x="866734" y="5476508"/>
            <a:ext cx="132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Purpose</a:t>
            </a:r>
            <a:endParaRPr sz="1800">
              <a:solidFill>
                <a:schemeClr val="lt1"/>
              </a:solidFill>
              <a:latin typeface="Century Gothic"/>
              <a:ea typeface="Century Gothic"/>
              <a:cs typeface="Century Gothic"/>
              <a:sym typeface="Century Gothic"/>
            </a:endParaRPr>
          </a:p>
        </p:txBody>
      </p:sp>
      <p:sp>
        <p:nvSpPr>
          <p:cNvPr id="194" name="Google Shape;194;p6"/>
          <p:cNvSpPr txBox="1"/>
          <p:nvPr/>
        </p:nvSpPr>
        <p:spPr>
          <a:xfrm>
            <a:off x="2636019" y="4271527"/>
            <a:ext cx="86964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Provides a flexible and robust method for identifying clusters in the network traffic data. </a:t>
            </a:r>
            <a:endParaRPr sz="1800">
              <a:solidFill>
                <a:schemeClr val="lt1"/>
              </a:solidFill>
              <a:latin typeface="Century Gothic"/>
              <a:ea typeface="Century Gothic"/>
              <a:cs typeface="Century Gothic"/>
              <a:sym typeface="Century Gothic"/>
            </a:endParaRPr>
          </a:p>
        </p:txBody>
      </p:sp>
      <p:sp>
        <p:nvSpPr>
          <p:cNvPr id="195" name="Google Shape;195;p6"/>
          <p:cNvSpPr txBox="1"/>
          <p:nvPr/>
        </p:nvSpPr>
        <p:spPr>
          <a:xfrm>
            <a:off x="2636019" y="5338008"/>
            <a:ext cx="86964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Capturing complex data distributions and in detecting subtle anomalies that might be overlooked by more rigid clustering techniques.</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813a270fac_1_3"/>
          <p:cNvSpPr txBox="1"/>
          <p:nvPr>
            <p:ph type="title"/>
          </p:nvPr>
        </p:nvSpPr>
        <p:spPr>
          <a:xfrm>
            <a:off x="2226" y="98125"/>
            <a:ext cx="110655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Application of </a:t>
            </a:r>
            <a:r>
              <a:rPr lang="en-US"/>
              <a:t>Gaussian Mixture Models</a:t>
            </a:r>
            <a:endParaRPr/>
          </a:p>
        </p:txBody>
      </p:sp>
      <p:sp>
        <p:nvSpPr>
          <p:cNvPr id="201" name="Google Shape;201;g2813a270fac_1_3"/>
          <p:cNvSpPr/>
          <p:nvPr/>
        </p:nvSpPr>
        <p:spPr>
          <a:xfrm>
            <a:off x="565449" y="1005756"/>
            <a:ext cx="2484300" cy="1061100"/>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2" name="Google Shape;202;g2813a270fac_1_3"/>
          <p:cNvSpPr/>
          <p:nvPr/>
        </p:nvSpPr>
        <p:spPr>
          <a:xfrm>
            <a:off x="8583283" y="4188903"/>
            <a:ext cx="2484300" cy="1061100"/>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3" name="Google Shape;203;g2813a270fac_1_3"/>
          <p:cNvSpPr/>
          <p:nvPr/>
        </p:nvSpPr>
        <p:spPr>
          <a:xfrm>
            <a:off x="8583283" y="2066805"/>
            <a:ext cx="2484300" cy="1061100"/>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4" name="Google Shape;204;g2813a270fac_1_3"/>
          <p:cNvSpPr/>
          <p:nvPr/>
        </p:nvSpPr>
        <p:spPr>
          <a:xfrm>
            <a:off x="565449" y="3127854"/>
            <a:ext cx="2484300" cy="1061100"/>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5" name="Google Shape;205;g2813a270fac_1_3"/>
          <p:cNvSpPr txBox="1"/>
          <p:nvPr/>
        </p:nvSpPr>
        <p:spPr>
          <a:xfrm>
            <a:off x="675075" y="3473750"/>
            <a:ext cx="2859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Machine Learning</a:t>
            </a:r>
            <a:endParaRPr b="1" sz="1800">
              <a:solidFill>
                <a:schemeClr val="lt1"/>
              </a:solidFill>
              <a:latin typeface="Century Gothic"/>
              <a:ea typeface="Century Gothic"/>
              <a:cs typeface="Century Gothic"/>
              <a:sym typeface="Century Gothic"/>
            </a:endParaRPr>
          </a:p>
        </p:txBody>
      </p:sp>
      <p:sp>
        <p:nvSpPr>
          <p:cNvPr id="206" name="Google Shape;206;g2813a270fac_1_3"/>
          <p:cNvSpPr txBox="1"/>
          <p:nvPr/>
        </p:nvSpPr>
        <p:spPr>
          <a:xfrm>
            <a:off x="675082" y="1364399"/>
            <a:ext cx="226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Mining Data</a:t>
            </a:r>
            <a:endParaRPr b="1" sz="1800">
              <a:solidFill>
                <a:schemeClr val="lt1"/>
              </a:solidFill>
              <a:latin typeface="Century Gothic"/>
              <a:ea typeface="Century Gothic"/>
              <a:cs typeface="Century Gothic"/>
              <a:sym typeface="Century Gothic"/>
            </a:endParaRPr>
          </a:p>
        </p:txBody>
      </p:sp>
      <p:sp>
        <p:nvSpPr>
          <p:cNvPr id="207" name="Google Shape;207;g2813a270fac_1_3"/>
          <p:cNvSpPr txBox="1"/>
          <p:nvPr/>
        </p:nvSpPr>
        <p:spPr>
          <a:xfrm>
            <a:off x="8836497" y="2267777"/>
            <a:ext cx="185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Statistical Analysis</a:t>
            </a:r>
            <a:endParaRPr b="1" sz="1800">
              <a:solidFill>
                <a:schemeClr val="lt1"/>
              </a:solidFill>
              <a:latin typeface="Century Gothic"/>
              <a:ea typeface="Century Gothic"/>
              <a:cs typeface="Century Gothic"/>
              <a:sym typeface="Century Gothic"/>
            </a:endParaRPr>
          </a:p>
        </p:txBody>
      </p:sp>
      <p:sp>
        <p:nvSpPr>
          <p:cNvPr id="208" name="Google Shape;208;g2813a270fac_1_3"/>
          <p:cNvSpPr txBox="1"/>
          <p:nvPr/>
        </p:nvSpPr>
        <p:spPr>
          <a:xfrm>
            <a:off x="8944156" y="4396260"/>
            <a:ext cx="185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Pattern Recognition</a:t>
            </a:r>
            <a:endParaRPr b="1" sz="1800">
              <a:solidFill>
                <a:schemeClr val="lt1"/>
              </a:solidFill>
              <a:latin typeface="Century Gothic"/>
              <a:ea typeface="Century Gothic"/>
              <a:cs typeface="Century Gothic"/>
              <a:sym typeface="Century Gothic"/>
            </a:endParaRPr>
          </a:p>
        </p:txBody>
      </p:sp>
      <p:sp>
        <p:nvSpPr>
          <p:cNvPr id="209" name="Google Shape;209;g2813a270fac_1_3"/>
          <p:cNvSpPr txBox="1"/>
          <p:nvPr/>
        </p:nvSpPr>
        <p:spPr>
          <a:xfrm>
            <a:off x="9146876" y="6038795"/>
            <a:ext cx="2979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(Alauddin et al., 2022)</a:t>
            </a:r>
            <a:endParaRPr sz="1800">
              <a:solidFill>
                <a:schemeClr val="lt1"/>
              </a:solidFill>
              <a:latin typeface="Century Gothic"/>
              <a:ea typeface="Century Gothic"/>
              <a:cs typeface="Century Gothic"/>
              <a:sym typeface="Century Gothic"/>
            </a:endParaRPr>
          </a:p>
        </p:txBody>
      </p:sp>
      <p:sp>
        <p:nvSpPr>
          <p:cNvPr id="210" name="Google Shape;210;g2813a270fac_1_3"/>
          <p:cNvSpPr txBox="1"/>
          <p:nvPr/>
        </p:nvSpPr>
        <p:spPr>
          <a:xfrm>
            <a:off x="3095726" y="1225800"/>
            <a:ext cx="64611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Discover meaningful patterns and relationships by grouping similar data points into clusters</a:t>
            </a:r>
            <a:endParaRPr sz="1800">
              <a:solidFill>
                <a:schemeClr val="lt1"/>
              </a:solidFill>
              <a:latin typeface="Century Gothic"/>
              <a:ea typeface="Century Gothic"/>
              <a:cs typeface="Century Gothic"/>
              <a:sym typeface="Century Gothic"/>
            </a:endParaRPr>
          </a:p>
        </p:txBody>
      </p:sp>
      <p:sp>
        <p:nvSpPr>
          <p:cNvPr id="211" name="Google Shape;211;g2813a270fac_1_3"/>
          <p:cNvSpPr txBox="1"/>
          <p:nvPr/>
        </p:nvSpPr>
        <p:spPr>
          <a:xfrm>
            <a:off x="4070441" y="4396260"/>
            <a:ext cx="46050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Characterize their customer groups based on the purchasing patterns</a:t>
            </a:r>
            <a:endParaRPr sz="1800">
              <a:solidFill>
                <a:schemeClr val="lt1"/>
              </a:solidFill>
              <a:latin typeface="Century Gothic"/>
              <a:ea typeface="Century Gothic"/>
              <a:cs typeface="Century Gothic"/>
              <a:sym typeface="Century Gothic"/>
            </a:endParaRPr>
          </a:p>
        </p:txBody>
      </p:sp>
      <p:sp>
        <p:nvSpPr>
          <p:cNvPr id="212" name="Google Shape;212;g2813a270fac_1_3"/>
          <p:cNvSpPr txBox="1"/>
          <p:nvPr/>
        </p:nvSpPr>
        <p:spPr>
          <a:xfrm>
            <a:off x="3534376" y="2349750"/>
            <a:ext cx="49572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Analyze the structure of data by clustering based on statistical similarities</a:t>
            </a:r>
            <a:endParaRPr sz="1800">
              <a:solidFill>
                <a:schemeClr val="lt1"/>
              </a:solidFill>
              <a:latin typeface="Century Gothic"/>
              <a:ea typeface="Century Gothic"/>
              <a:cs typeface="Century Gothic"/>
              <a:sym typeface="Century Gothic"/>
            </a:endParaRPr>
          </a:p>
        </p:txBody>
      </p:sp>
      <p:sp>
        <p:nvSpPr>
          <p:cNvPr id="213" name="Google Shape;213;g2813a270fac_1_3"/>
          <p:cNvSpPr txBox="1"/>
          <p:nvPr/>
        </p:nvSpPr>
        <p:spPr>
          <a:xfrm>
            <a:off x="3108601" y="3473700"/>
            <a:ext cx="53829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Applied to group data points into clusters based on their similarities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646105" y="257791"/>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DBSCAN</a:t>
            </a:r>
            <a:endParaRPr/>
          </a:p>
        </p:txBody>
      </p:sp>
      <p:sp>
        <p:nvSpPr>
          <p:cNvPr id="219" name="Google Shape;219;p9"/>
          <p:cNvSpPr/>
          <p:nvPr/>
        </p:nvSpPr>
        <p:spPr>
          <a:xfrm>
            <a:off x="646105" y="1494530"/>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0" name="Google Shape;220;p9"/>
          <p:cNvSpPr/>
          <p:nvPr/>
        </p:nvSpPr>
        <p:spPr>
          <a:xfrm>
            <a:off x="646109" y="2723072"/>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1" name="Google Shape;221;p9"/>
          <p:cNvSpPr/>
          <p:nvPr/>
        </p:nvSpPr>
        <p:spPr>
          <a:xfrm>
            <a:off x="646108" y="3863203"/>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2" name="Google Shape;222;p9"/>
          <p:cNvSpPr/>
          <p:nvPr/>
        </p:nvSpPr>
        <p:spPr>
          <a:xfrm>
            <a:off x="646107" y="5003334"/>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3" name="Google Shape;223;p9"/>
          <p:cNvSpPr txBox="1"/>
          <p:nvPr/>
        </p:nvSpPr>
        <p:spPr>
          <a:xfrm>
            <a:off x="866734" y="1701372"/>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Objective</a:t>
            </a:r>
            <a:endParaRPr sz="1800">
              <a:solidFill>
                <a:schemeClr val="lt1"/>
              </a:solidFill>
              <a:latin typeface="Century Gothic"/>
              <a:ea typeface="Century Gothic"/>
              <a:cs typeface="Century Gothic"/>
              <a:sym typeface="Century Gothic"/>
            </a:endParaRPr>
          </a:p>
        </p:txBody>
      </p:sp>
      <p:sp>
        <p:nvSpPr>
          <p:cNvPr id="224" name="Google Shape;224;p9"/>
          <p:cNvSpPr txBox="1"/>
          <p:nvPr/>
        </p:nvSpPr>
        <p:spPr>
          <a:xfrm>
            <a:off x="965274" y="2935221"/>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Method</a:t>
            </a:r>
            <a:endParaRPr sz="1800">
              <a:solidFill>
                <a:schemeClr val="lt1"/>
              </a:solidFill>
              <a:latin typeface="Century Gothic"/>
              <a:ea typeface="Century Gothic"/>
              <a:cs typeface="Century Gothic"/>
              <a:sym typeface="Century Gothic"/>
            </a:endParaRPr>
          </a:p>
        </p:txBody>
      </p:sp>
      <p:sp>
        <p:nvSpPr>
          <p:cNvPr id="225" name="Google Shape;225;p9"/>
          <p:cNvSpPr txBox="1"/>
          <p:nvPr/>
        </p:nvSpPr>
        <p:spPr>
          <a:xfrm>
            <a:off x="866734" y="4075352"/>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Outcome</a:t>
            </a:r>
            <a:endParaRPr sz="1800">
              <a:solidFill>
                <a:schemeClr val="lt1"/>
              </a:solidFill>
              <a:latin typeface="Century Gothic"/>
              <a:ea typeface="Century Gothic"/>
              <a:cs typeface="Century Gothic"/>
              <a:sym typeface="Century Gothic"/>
            </a:endParaRPr>
          </a:p>
        </p:txBody>
      </p:sp>
      <p:sp>
        <p:nvSpPr>
          <p:cNvPr id="226" name="Google Shape;226;p9"/>
          <p:cNvSpPr txBox="1"/>
          <p:nvPr/>
        </p:nvSpPr>
        <p:spPr>
          <a:xfrm>
            <a:off x="866734" y="5215483"/>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Purpose</a:t>
            </a:r>
            <a:endParaRPr sz="1800">
              <a:solidFill>
                <a:schemeClr val="lt1"/>
              </a:solidFill>
              <a:latin typeface="Century Gothic"/>
              <a:ea typeface="Century Gothic"/>
              <a:cs typeface="Century Gothic"/>
              <a:sym typeface="Century Gothic"/>
            </a:endParaRPr>
          </a:p>
        </p:txBody>
      </p:sp>
      <p:sp>
        <p:nvSpPr>
          <p:cNvPr id="227" name="Google Shape;227;p9"/>
          <p:cNvSpPr txBox="1"/>
          <p:nvPr/>
        </p:nvSpPr>
        <p:spPr>
          <a:xfrm>
            <a:off x="2636019" y="1424373"/>
            <a:ext cx="8696486"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Data like protocol_type, src_bytes, dst_bytes, and serror_rate can effectively identify the noise in the dataset and remove them due to the distance to other points</a:t>
            </a:r>
            <a:endParaRPr sz="1800">
              <a:solidFill>
                <a:schemeClr val="lt1"/>
              </a:solidFill>
              <a:latin typeface="Century Gothic"/>
              <a:ea typeface="Century Gothic"/>
              <a:cs typeface="Century Gothic"/>
              <a:sym typeface="Century Gothic"/>
            </a:endParaRPr>
          </a:p>
        </p:txBody>
      </p:sp>
      <p:sp>
        <p:nvSpPr>
          <p:cNvPr id="228" name="Google Shape;228;p9"/>
          <p:cNvSpPr txBox="1"/>
          <p:nvPr/>
        </p:nvSpPr>
        <p:spPr>
          <a:xfrm>
            <a:off x="2636019" y="2723072"/>
            <a:ext cx="869648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Groups points that are closely related to each other while marking points in low density regions as outliers, is having a high potential are anomalies</a:t>
            </a:r>
            <a:endParaRPr sz="1800">
              <a:solidFill>
                <a:schemeClr val="lt1"/>
              </a:solidFill>
              <a:latin typeface="Century Gothic"/>
              <a:ea typeface="Century Gothic"/>
              <a:cs typeface="Century Gothic"/>
              <a:sym typeface="Century Gothic"/>
            </a:endParaRPr>
          </a:p>
        </p:txBody>
      </p:sp>
      <p:sp>
        <p:nvSpPr>
          <p:cNvPr id="229" name="Google Shape;229;p9"/>
          <p:cNvSpPr txBox="1"/>
          <p:nvPr/>
        </p:nvSpPr>
        <p:spPr>
          <a:xfrm>
            <a:off x="2636018" y="3929280"/>
            <a:ext cx="869648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Understanding the patterns of network traffic , the points that has been labeled as outliers In network traffic can be listed out.</a:t>
            </a:r>
            <a:endParaRPr/>
          </a:p>
        </p:txBody>
      </p:sp>
      <p:sp>
        <p:nvSpPr>
          <p:cNvPr id="230" name="Google Shape;230;p9"/>
          <p:cNvSpPr txBox="1"/>
          <p:nvPr/>
        </p:nvSpPr>
        <p:spPr>
          <a:xfrm>
            <a:off x="2636019" y="5076983"/>
            <a:ext cx="8696486"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Improve the accuracy of abnormal detection by identifying the abnormal traffic patterns that could lead to problems and harms</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0"/>
          <p:cNvSpPr txBox="1"/>
          <p:nvPr>
            <p:ph type="title"/>
          </p:nvPr>
        </p:nvSpPr>
        <p:spPr>
          <a:xfrm>
            <a:off x="2222" y="98129"/>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Application of DBSCAN </a:t>
            </a:r>
            <a:endParaRPr/>
          </a:p>
        </p:txBody>
      </p:sp>
      <p:sp>
        <p:nvSpPr>
          <p:cNvPr id="236" name="Google Shape;236;p10"/>
          <p:cNvSpPr/>
          <p:nvPr/>
        </p:nvSpPr>
        <p:spPr>
          <a:xfrm>
            <a:off x="565449" y="1005756"/>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7" name="Google Shape;237;p10"/>
          <p:cNvSpPr/>
          <p:nvPr/>
        </p:nvSpPr>
        <p:spPr>
          <a:xfrm>
            <a:off x="8583283" y="4188903"/>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8" name="Google Shape;238;p10"/>
          <p:cNvSpPr/>
          <p:nvPr/>
        </p:nvSpPr>
        <p:spPr>
          <a:xfrm>
            <a:off x="8583283" y="2066805"/>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9" name="Google Shape;239;p10"/>
          <p:cNvSpPr/>
          <p:nvPr/>
        </p:nvSpPr>
        <p:spPr>
          <a:xfrm>
            <a:off x="565449" y="3127854"/>
            <a:ext cx="2484408" cy="1061049"/>
          </a:xfrm>
          <a:prstGeom prst="roundRect">
            <a:avLst>
              <a:gd fmla="val 16667" name="adj"/>
            </a:avLst>
          </a:prstGeom>
          <a:solidFill>
            <a:schemeClr val="accent4"/>
          </a:solidFill>
          <a:ln cap="rnd" cmpd="sng" w="19050">
            <a:solidFill>
              <a:srgbClr val="4174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40" name="Google Shape;240;p10"/>
          <p:cNvSpPr txBox="1"/>
          <p:nvPr/>
        </p:nvSpPr>
        <p:spPr>
          <a:xfrm>
            <a:off x="807839" y="3335210"/>
            <a:ext cx="19996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 </a:t>
            </a:r>
            <a:r>
              <a:rPr lang="en-US" sz="1800">
                <a:solidFill>
                  <a:schemeClr val="lt1"/>
                </a:solidFill>
                <a:latin typeface="Century Gothic"/>
                <a:ea typeface="Century Gothic"/>
                <a:cs typeface="Century Gothic"/>
                <a:sym typeface="Century Gothic"/>
              </a:rPr>
              <a:t>Image Processing</a:t>
            </a:r>
            <a:endParaRPr b="1" sz="1800">
              <a:solidFill>
                <a:schemeClr val="lt1"/>
              </a:solidFill>
              <a:latin typeface="Century Gothic"/>
              <a:ea typeface="Century Gothic"/>
              <a:cs typeface="Century Gothic"/>
              <a:sym typeface="Century Gothic"/>
            </a:endParaRPr>
          </a:p>
        </p:txBody>
      </p:sp>
      <p:sp>
        <p:nvSpPr>
          <p:cNvPr id="241" name="Google Shape;241;p10"/>
          <p:cNvSpPr txBox="1"/>
          <p:nvPr/>
        </p:nvSpPr>
        <p:spPr>
          <a:xfrm>
            <a:off x="675082" y="1364399"/>
            <a:ext cx="22651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Market Research</a:t>
            </a:r>
            <a:endParaRPr b="1" sz="1800">
              <a:solidFill>
                <a:schemeClr val="lt1"/>
              </a:solidFill>
              <a:latin typeface="Century Gothic"/>
              <a:ea typeface="Century Gothic"/>
              <a:cs typeface="Century Gothic"/>
              <a:sym typeface="Century Gothic"/>
            </a:endParaRPr>
          </a:p>
        </p:txBody>
      </p:sp>
      <p:sp>
        <p:nvSpPr>
          <p:cNvPr id="242" name="Google Shape;242;p10"/>
          <p:cNvSpPr txBox="1"/>
          <p:nvPr/>
        </p:nvSpPr>
        <p:spPr>
          <a:xfrm>
            <a:off x="8898147" y="2406377"/>
            <a:ext cx="1854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Data Analysis</a:t>
            </a:r>
            <a:endParaRPr b="1" sz="1800">
              <a:solidFill>
                <a:schemeClr val="lt1"/>
              </a:solidFill>
              <a:latin typeface="Century Gothic"/>
              <a:ea typeface="Century Gothic"/>
              <a:cs typeface="Century Gothic"/>
              <a:sym typeface="Century Gothic"/>
            </a:endParaRPr>
          </a:p>
        </p:txBody>
      </p:sp>
      <p:sp>
        <p:nvSpPr>
          <p:cNvPr id="243" name="Google Shape;243;p10"/>
          <p:cNvSpPr txBox="1"/>
          <p:nvPr/>
        </p:nvSpPr>
        <p:spPr>
          <a:xfrm>
            <a:off x="8944156" y="4396260"/>
            <a:ext cx="18546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Pattern Recognition</a:t>
            </a:r>
            <a:endParaRPr b="1" sz="1800">
              <a:solidFill>
                <a:schemeClr val="lt1"/>
              </a:solidFill>
              <a:latin typeface="Century Gothic"/>
              <a:ea typeface="Century Gothic"/>
              <a:cs typeface="Century Gothic"/>
              <a:sym typeface="Century Gothic"/>
            </a:endParaRPr>
          </a:p>
        </p:txBody>
      </p:sp>
      <p:sp>
        <p:nvSpPr>
          <p:cNvPr id="244" name="Google Shape;244;p10"/>
          <p:cNvSpPr txBox="1"/>
          <p:nvPr/>
        </p:nvSpPr>
        <p:spPr>
          <a:xfrm>
            <a:off x="9146876" y="6038795"/>
            <a:ext cx="2979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(DBSCAN | Engati, n.d.)</a:t>
            </a:r>
            <a:endParaRPr sz="1800">
              <a:solidFill>
                <a:schemeClr val="lt1"/>
              </a:solidFill>
              <a:latin typeface="Century Gothic"/>
              <a:ea typeface="Century Gothic"/>
              <a:cs typeface="Century Gothic"/>
              <a:sym typeface="Century Gothic"/>
            </a:endParaRPr>
          </a:p>
        </p:txBody>
      </p:sp>
      <p:sp>
        <p:nvSpPr>
          <p:cNvPr id="245" name="Google Shape;245;p10"/>
          <p:cNvSpPr txBox="1"/>
          <p:nvPr/>
        </p:nvSpPr>
        <p:spPr>
          <a:xfrm>
            <a:off x="3108595" y="1364399"/>
            <a:ext cx="5727940"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Discover distinct groups in their customer base</a:t>
            </a:r>
            <a:endParaRPr sz="1800">
              <a:solidFill>
                <a:schemeClr val="lt1"/>
              </a:solidFill>
              <a:latin typeface="Century Gothic"/>
              <a:ea typeface="Century Gothic"/>
              <a:cs typeface="Century Gothic"/>
              <a:sym typeface="Century Gothic"/>
            </a:endParaRPr>
          </a:p>
        </p:txBody>
      </p:sp>
      <p:sp>
        <p:nvSpPr>
          <p:cNvPr id="246" name="Google Shape;246;p10"/>
          <p:cNvSpPr txBox="1"/>
          <p:nvPr/>
        </p:nvSpPr>
        <p:spPr>
          <a:xfrm>
            <a:off x="4070441" y="4396260"/>
            <a:ext cx="4604859"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Characterize their customer groups based on the purchasing patterns</a:t>
            </a:r>
            <a:endParaRPr sz="1800">
              <a:solidFill>
                <a:schemeClr val="lt1"/>
              </a:solidFill>
              <a:latin typeface="Century Gothic"/>
              <a:ea typeface="Century Gothic"/>
              <a:cs typeface="Century Gothic"/>
              <a:sym typeface="Century Gothic"/>
            </a:endParaRPr>
          </a:p>
        </p:txBody>
      </p:sp>
      <p:sp>
        <p:nvSpPr>
          <p:cNvPr id="247" name="Google Shape;247;p10"/>
          <p:cNvSpPr txBox="1"/>
          <p:nvPr/>
        </p:nvSpPr>
        <p:spPr>
          <a:xfrm>
            <a:off x="4161018" y="2406377"/>
            <a:ext cx="4330460"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Helps identify patterns and outliers</a:t>
            </a:r>
            <a:endParaRPr sz="1800">
              <a:solidFill>
                <a:schemeClr val="lt1"/>
              </a:solidFill>
              <a:latin typeface="Century Gothic"/>
              <a:ea typeface="Century Gothic"/>
              <a:cs typeface="Century Gothic"/>
              <a:sym typeface="Century Gothic"/>
            </a:endParaRPr>
          </a:p>
        </p:txBody>
      </p:sp>
      <p:sp>
        <p:nvSpPr>
          <p:cNvPr id="248" name="Google Shape;248;p10"/>
          <p:cNvSpPr txBox="1"/>
          <p:nvPr/>
        </p:nvSpPr>
        <p:spPr>
          <a:xfrm>
            <a:off x="3108595" y="3473709"/>
            <a:ext cx="4848045"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Segmentation and object detection.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ph type="title"/>
          </p:nvPr>
        </p:nvSpPr>
        <p:spPr>
          <a:xfrm>
            <a:off x="646105" y="257791"/>
            <a:ext cx="9722846"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HDBSCAN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lt2"/>
              </a:buClr>
              <a:buSzPts val="4200"/>
              <a:buFont typeface="Century Gothic"/>
              <a:buNone/>
            </a:pPr>
            <a:r>
              <a:t/>
            </a:r>
            <a:endParaRPr/>
          </a:p>
        </p:txBody>
      </p:sp>
      <p:sp>
        <p:nvSpPr>
          <p:cNvPr id="255" name="Google Shape;255;p11"/>
          <p:cNvSpPr/>
          <p:nvPr/>
        </p:nvSpPr>
        <p:spPr>
          <a:xfrm>
            <a:off x="646105" y="1494530"/>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6" name="Google Shape;256;p11"/>
          <p:cNvSpPr/>
          <p:nvPr/>
        </p:nvSpPr>
        <p:spPr>
          <a:xfrm>
            <a:off x="646109" y="2723072"/>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7" name="Google Shape;257;p11"/>
          <p:cNvSpPr/>
          <p:nvPr/>
        </p:nvSpPr>
        <p:spPr>
          <a:xfrm>
            <a:off x="646108" y="3863203"/>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8" name="Google Shape;258;p11"/>
          <p:cNvSpPr/>
          <p:nvPr/>
        </p:nvSpPr>
        <p:spPr>
          <a:xfrm>
            <a:off x="646107" y="5003334"/>
            <a:ext cx="1769285" cy="793630"/>
          </a:xfrm>
          <a:prstGeom prst="roundRect">
            <a:avLst>
              <a:gd fmla="val 16667" name="adj"/>
            </a:avLst>
          </a:prstGeom>
          <a:solidFill>
            <a:schemeClr val="accent5"/>
          </a:solidFill>
          <a:ln cap="rnd" cmpd="sng" w="19050">
            <a:solidFill>
              <a:srgbClr val="5596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9" name="Google Shape;259;p11"/>
          <p:cNvSpPr txBox="1"/>
          <p:nvPr/>
        </p:nvSpPr>
        <p:spPr>
          <a:xfrm>
            <a:off x="866734" y="1701372"/>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Objective</a:t>
            </a:r>
            <a:endParaRPr sz="1800">
              <a:solidFill>
                <a:schemeClr val="lt1"/>
              </a:solidFill>
              <a:latin typeface="Century Gothic"/>
              <a:ea typeface="Century Gothic"/>
              <a:cs typeface="Century Gothic"/>
              <a:sym typeface="Century Gothic"/>
            </a:endParaRPr>
          </a:p>
        </p:txBody>
      </p:sp>
      <p:sp>
        <p:nvSpPr>
          <p:cNvPr id="260" name="Google Shape;260;p11"/>
          <p:cNvSpPr txBox="1"/>
          <p:nvPr/>
        </p:nvSpPr>
        <p:spPr>
          <a:xfrm>
            <a:off x="965274" y="2935221"/>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Method</a:t>
            </a:r>
            <a:endParaRPr sz="1800">
              <a:solidFill>
                <a:schemeClr val="lt1"/>
              </a:solidFill>
              <a:latin typeface="Century Gothic"/>
              <a:ea typeface="Century Gothic"/>
              <a:cs typeface="Century Gothic"/>
              <a:sym typeface="Century Gothic"/>
            </a:endParaRPr>
          </a:p>
        </p:txBody>
      </p:sp>
      <p:sp>
        <p:nvSpPr>
          <p:cNvPr id="261" name="Google Shape;261;p11"/>
          <p:cNvSpPr txBox="1"/>
          <p:nvPr/>
        </p:nvSpPr>
        <p:spPr>
          <a:xfrm>
            <a:off x="866734" y="4075352"/>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Outcome</a:t>
            </a:r>
            <a:endParaRPr sz="1800">
              <a:solidFill>
                <a:schemeClr val="lt1"/>
              </a:solidFill>
              <a:latin typeface="Century Gothic"/>
              <a:ea typeface="Century Gothic"/>
              <a:cs typeface="Century Gothic"/>
              <a:sym typeface="Century Gothic"/>
            </a:endParaRPr>
          </a:p>
        </p:txBody>
      </p:sp>
      <p:sp>
        <p:nvSpPr>
          <p:cNvPr id="262" name="Google Shape;262;p11"/>
          <p:cNvSpPr txBox="1"/>
          <p:nvPr/>
        </p:nvSpPr>
        <p:spPr>
          <a:xfrm>
            <a:off x="866734" y="5215483"/>
            <a:ext cx="1328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Purpose</a:t>
            </a:r>
            <a:endParaRPr sz="1800">
              <a:solidFill>
                <a:schemeClr val="lt1"/>
              </a:solidFill>
              <a:latin typeface="Century Gothic"/>
              <a:ea typeface="Century Gothic"/>
              <a:cs typeface="Century Gothic"/>
              <a:sym typeface="Century Gothic"/>
            </a:endParaRPr>
          </a:p>
        </p:txBody>
      </p:sp>
      <p:sp>
        <p:nvSpPr>
          <p:cNvPr id="263" name="Google Shape;263;p11"/>
          <p:cNvSpPr txBox="1"/>
          <p:nvPr/>
        </p:nvSpPr>
        <p:spPr>
          <a:xfrm>
            <a:off x="2653272" y="1658321"/>
            <a:ext cx="88629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 Identify clusters of varying densities within data without requiring a predefined number of clusters</a:t>
            </a:r>
            <a:endParaRPr/>
          </a:p>
        </p:txBody>
      </p:sp>
      <p:sp>
        <p:nvSpPr>
          <p:cNvPr id="264" name="Google Shape;264;p11"/>
          <p:cNvSpPr txBox="1"/>
          <p:nvPr/>
        </p:nvSpPr>
        <p:spPr>
          <a:xfrm>
            <a:off x="2636025" y="2796725"/>
            <a:ext cx="90342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Extends DBSCAN by using a hierarchical approach and a minimum spanning tree, allowing for the discovery of clusters at multiple density levels</a:t>
            </a:r>
            <a:endParaRPr sz="1800">
              <a:solidFill>
                <a:schemeClr val="lt1"/>
              </a:solidFill>
              <a:latin typeface="Century Gothic"/>
              <a:ea typeface="Century Gothic"/>
              <a:cs typeface="Century Gothic"/>
              <a:sym typeface="Century Gothic"/>
            </a:endParaRPr>
          </a:p>
        </p:txBody>
      </p:sp>
      <p:sp>
        <p:nvSpPr>
          <p:cNvPr id="265" name="Google Shape;265;p11"/>
          <p:cNvSpPr txBox="1"/>
          <p:nvPr/>
        </p:nvSpPr>
        <p:spPr>
          <a:xfrm>
            <a:off x="2636019" y="3936852"/>
            <a:ext cx="86964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Produces clusters along with outliers, offering more flexibility in finding natural groupings</a:t>
            </a:r>
            <a:endParaRPr sz="1800">
              <a:solidFill>
                <a:schemeClr val="lt1"/>
              </a:solidFill>
              <a:latin typeface="Century Gothic"/>
              <a:ea typeface="Century Gothic"/>
              <a:cs typeface="Century Gothic"/>
              <a:sym typeface="Century Gothic"/>
            </a:endParaRPr>
          </a:p>
        </p:txBody>
      </p:sp>
      <p:sp>
        <p:nvSpPr>
          <p:cNvPr id="266" name="Google Shape;266;p11"/>
          <p:cNvSpPr txBox="1"/>
          <p:nvPr/>
        </p:nvSpPr>
        <p:spPr>
          <a:xfrm>
            <a:off x="2636019" y="5076983"/>
            <a:ext cx="8696400" cy="3693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Automatically detect meaningful clusters</a:t>
            </a:r>
            <a:endParaRPr sz="1800">
              <a:solidFill>
                <a:schemeClr val="lt1"/>
              </a:solidFill>
              <a:latin typeface="Century Gothic"/>
              <a:ea typeface="Century Gothic"/>
              <a:cs typeface="Century Gothic"/>
              <a:sym typeface="Century Gothic"/>
            </a:endParaRPr>
          </a:p>
        </p:txBody>
      </p:sp>
      <p:sp>
        <p:nvSpPr>
          <p:cNvPr id="267" name="Google Shape;267;p11"/>
          <p:cNvSpPr txBox="1"/>
          <p:nvPr/>
        </p:nvSpPr>
        <p:spPr>
          <a:xfrm>
            <a:off x="9911752" y="6092646"/>
            <a:ext cx="19078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(Yenigün, 2024)</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2024-08-11T10:33:08Z</dcterms:created>
  <dc:creator>User</dc:creator>
</cp:coreProperties>
</file>