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zh-tw"/>
    </a:defPPr>
    <a:lvl1pPr marL="0" algn="l" defTabSz="285750" rtl="0" eaLnBrk="1" latinLnBrk="0" hangingPunct="1">
      <a:defRPr sz="1100" kern="1200">
        <a:solidFill>
          <a:schemeClr val="tx1"/>
        </a:solidFill>
        <a:latin typeface="+mn-lt"/>
        <a:ea typeface="+mn-ea"/>
        <a:cs typeface="+mn-cs"/>
      </a:defRPr>
    </a:lvl1pPr>
    <a:lvl2pPr marL="457200" algn="l" defTabSz="285750" rtl="0" eaLnBrk="1" latinLnBrk="0" hangingPunct="1">
      <a:defRPr sz="1100" kern="1200">
        <a:solidFill>
          <a:schemeClr val="tx1"/>
        </a:solidFill>
        <a:latin typeface="+mn-lt"/>
        <a:ea typeface="+mn-ea"/>
        <a:cs typeface="+mn-cs"/>
      </a:defRPr>
    </a:lvl2pPr>
    <a:lvl3pPr marL="914400" algn="l" defTabSz="285750" rtl="0" eaLnBrk="1" latinLnBrk="0" hangingPunct="1">
      <a:defRPr sz="1100" kern="1200">
        <a:solidFill>
          <a:schemeClr val="tx1"/>
        </a:solidFill>
        <a:latin typeface="+mn-lt"/>
        <a:ea typeface="+mn-ea"/>
        <a:cs typeface="+mn-cs"/>
      </a:defRPr>
    </a:lvl3pPr>
    <a:lvl4pPr marL="1371600" algn="l" defTabSz="285750" rtl="0" eaLnBrk="1" latinLnBrk="0" hangingPunct="1">
      <a:defRPr sz="1100" kern="1200">
        <a:solidFill>
          <a:schemeClr val="tx1"/>
        </a:solidFill>
        <a:latin typeface="+mn-lt"/>
        <a:ea typeface="+mn-ea"/>
        <a:cs typeface="+mn-cs"/>
      </a:defRPr>
    </a:lvl4pPr>
    <a:lvl5pPr marL="1828800" algn="l" defTabSz="285750" rtl="0" eaLnBrk="1" latinLnBrk="0" hangingPunct="1">
      <a:defRPr sz="1100" kern="1200">
        <a:solidFill>
          <a:schemeClr val="tx1"/>
        </a:solidFill>
        <a:latin typeface="+mn-lt"/>
        <a:ea typeface="+mn-ea"/>
        <a:cs typeface="+mn-cs"/>
      </a:defRPr>
    </a:lvl5pPr>
    <a:lvl6pPr marL="2286000" algn="l" defTabSz="285750" rtl="0" eaLnBrk="1" latinLnBrk="0" hangingPunct="1">
      <a:defRPr sz="1100" kern="1200">
        <a:solidFill>
          <a:schemeClr val="tx1"/>
        </a:solidFill>
        <a:latin typeface="+mn-lt"/>
        <a:ea typeface="+mn-ea"/>
        <a:cs typeface="+mn-cs"/>
      </a:defRPr>
    </a:lvl6pPr>
    <a:lvl7pPr marL="2743200" algn="l" defTabSz="285750" rtl="0" eaLnBrk="1" latinLnBrk="0" hangingPunct="1">
      <a:defRPr sz="1100" kern="1200">
        <a:solidFill>
          <a:schemeClr val="tx1"/>
        </a:solidFill>
        <a:latin typeface="+mn-lt"/>
        <a:ea typeface="+mn-ea"/>
        <a:cs typeface="+mn-cs"/>
      </a:defRPr>
    </a:lvl7pPr>
    <a:lvl8pPr marL="3200400" algn="l" defTabSz="285750" rtl="0" eaLnBrk="1" latinLnBrk="0" hangingPunct="1">
      <a:defRPr sz="1100" kern="1200">
        <a:solidFill>
          <a:schemeClr val="tx1"/>
        </a:solidFill>
        <a:latin typeface="+mn-lt"/>
        <a:ea typeface="+mn-ea"/>
        <a:cs typeface="+mn-cs"/>
      </a:defRPr>
    </a:lvl8pPr>
    <a:lvl9pPr marL="3657600" algn="l" defTabSz="285750" rtl="0" eaLnBrk="1" latinLnBrk="0" hangingPunct="1">
      <a:defRPr sz="11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9" d="100"/>
          <a:sy n="119" d="100"/>
        </p:scale>
        <p:origin x="41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986512"/>
      </p:ext>
    </p:extLst>
  </p:cSld>
  <p:clrMap bg1="lt1" tx1="dk1" bg2="lt2" tx2="dk2" accent1="accent1" accent2="accent2" accent3="accent3" accent4="accent4" accent5="accent5" accent6="accent6" hlink="hlink" folHlink="folHlink"/>
  <p:notesStyle>
    <a:lvl1pPr marL="0" algn="l" defTabSz="285750" rtl="0" eaLnBrk="1" latinLnBrk="0" hangingPunct="1">
      <a:defRPr sz="1200" kern="1200">
        <a:solidFill>
          <a:schemeClr val="tx1"/>
        </a:solidFill>
        <a:latin typeface="+mn-lt"/>
        <a:ea typeface="+mn-ea"/>
        <a:cs typeface="+mn-cs"/>
      </a:defRPr>
    </a:lvl1pPr>
    <a:lvl2pPr marL="457200" algn="l" defTabSz="285750" rtl="0" eaLnBrk="1" latinLnBrk="0" hangingPunct="1">
      <a:defRPr sz="1200" kern="1200">
        <a:solidFill>
          <a:schemeClr val="tx1"/>
        </a:solidFill>
        <a:latin typeface="+mn-lt"/>
        <a:ea typeface="+mn-ea"/>
        <a:cs typeface="+mn-cs"/>
      </a:defRPr>
    </a:lvl2pPr>
    <a:lvl3pPr marL="914400" algn="l" defTabSz="285750" rtl="0" eaLnBrk="1" latinLnBrk="0" hangingPunct="1">
      <a:defRPr sz="1200" kern="1200">
        <a:solidFill>
          <a:schemeClr val="tx1"/>
        </a:solidFill>
        <a:latin typeface="+mn-lt"/>
        <a:ea typeface="+mn-ea"/>
        <a:cs typeface="+mn-cs"/>
      </a:defRPr>
    </a:lvl3pPr>
    <a:lvl4pPr marL="1371600" algn="l" defTabSz="285750" rtl="0" eaLnBrk="1" latinLnBrk="0" hangingPunct="1">
      <a:defRPr sz="1200" kern="1200">
        <a:solidFill>
          <a:schemeClr val="tx1"/>
        </a:solidFill>
        <a:latin typeface="+mn-lt"/>
        <a:ea typeface="+mn-ea"/>
        <a:cs typeface="+mn-cs"/>
      </a:defRPr>
    </a:lvl4pPr>
    <a:lvl5pPr marL="1828800" algn="l" defTabSz="285750" rtl="0" eaLnBrk="1" latinLnBrk="0" hangingPunct="1">
      <a:defRPr sz="1200" kern="1200">
        <a:solidFill>
          <a:schemeClr val="tx1"/>
        </a:solidFill>
        <a:latin typeface="+mn-lt"/>
        <a:ea typeface="+mn-ea"/>
        <a:cs typeface="+mn-cs"/>
      </a:defRPr>
    </a:lvl5pPr>
    <a:lvl6pPr marL="2286000" algn="l" defTabSz="285750" rtl="0" eaLnBrk="1" latinLnBrk="0" hangingPunct="1">
      <a:defRPr sz="1200" kern="1200">
        <a:solidFill>
          <a:schemeClr val="tx1"/>
        </a:solidFill>
        <a:latin typeface="+mn-lt"/>
        <a:ea typeface="+mn-ea"/>
        <a:cs typeface="+mn-cs"/>
      </a:defRPr>
    </a:lvl6pPr>
    <a:lvl7pPr marL="2743200" algn="l" defTabSz="285750" rtl="0" eaLnBrk="1" latinLnBrk="0" hangingPunct="1">
      <a:defRPr sz="1200" kern="1200">
        <a:solidFill>
          <a:schemeClr val="tx1"/>
        </a:solidFill>
        <a:latin typeface="+mn-lt"/>
        <a:ea typeface="+mn-ea"/>
        <a:cs typeface="+mn-cs"/>
      </a:defRPr>
    </a:lvl7pPr>
    <a:lvl8pPr marL="3200400" algn="l" defTabSz="285750" rtl="0" eaLnBrk="1" latinLnBrk="0" hangingPunct="1">
      <a:defRPr sz="1200" kern="1200">
        <a:solidFill>
          <a:schemeClr val="tx1"/>
        </a:solidFill>
        <a:latin typeface="+mn-lt"/>
        <a:ea typeface="+mn-ea"/>
        <a:cs typeface="+mn-cs"/>
      </a:defRPr>
    </a:lvl8pPr>
    <a:lvl9pPr marL="3657600" algn="l" defTabSz="2857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lnSpc>
                <a:spcPct val="115000"/>
              </a:lnSpc>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a:p>
            <a:pPr marL="0" indent="0">
              <a:buNone/>
            </a:pPr>
            <a:endParaRPr/>
          </a:p>
          <a:p>
            <a:pPr marL="0" indent="0">
              <a:buNone/>
            </a:pPr>
            <a:endParaRPr/>
          </a:p>
          <a:p>
            <a:pPr marL="0" indent="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a:p>
            <a:pPr marL="0" indent="0">
              <a:buNone/>
            </a:pPr>
            <a:endParaRPr/>
          </a:p>
          <a:p>
            <a:pPr marL="0" indent="0">
              <a:buNone/>
            </a:pPr>
            <a:endParaRPr/>
          </a:p>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grpSp>
        <p:nvGrpSpPr>
          <p:cNvPr id="7" name="Group 1"/>
          <p:cNvGrpSpPr/>
          <p:nvPr/>
        </p:nvGrpSpPr>
        <p:grpSpPr>
          <a:xfrm>
            <a:off x="-261608" y="530529"/>
            <a:ext cx="2737818" cy="4807427"/>
            <a:chOff x="-261608" y="530529"/>
            <a:chExt cx="2737818" cy="4807427"/>
          </a:xfrm>
        </p:grpSpPr>
        <p:sp>
          <p:nvSpPr>
            <p:cNvPr id="2" name="局部圓 1"/>
            <p:cNvSpPr/>
            <p:nvPr/>
          </p:nvSpPr>
          <p:spPr>
            <a:xfrm rot="5400000">
              <a:off x="-261608" y="3745612"/>
              <a:ext cx="1592345" cy="1592345"/>
            </a:xfrm>
            <a:prstGeom prst="pie">
              <a:avLst>
                <a:gd name="adj1" fmla="val 10834376"/>
                <a:gd name="adj2" fmla="val 16200000"/>
              </a:avLst>
            </a:prstGeom>
            <a:solidFill>
              <a:srgbClr val="494C84">
                <a:alpha val="100000"/>
              </a:srgbClr>
            </a:solidFill>
          </p:spPr>
          <p:txBody>
            <a:bodyPr lIns="91440" tIns="45720" rIns="91440" bIns="45720" rtlCol="0">
              <a:normAutofit/>
            </a:bodyPr>
            <a:lstStyle/>
            <a:p>
              <a:pPr marL="0" indent="0">
                <a:buNone/>
              </a:pPr>
              <a:endParaRPr/>
            </a:p>
          </p:txBody>
        </p:sp>
        <p:sp>
          <p:nvSpPr>
            <p:cNvPr id="3" name="矩形 2"/>
            <p:cNvSpPr/>
            <p:nvPr/>
          </p:nvSpPr>
          <p:spPr>
            <a:xfrm rot="2700000" flipH="1">
              <a:off x="1505179" y="137677"/>
              <a:ext cx="13240" cy="2714525"/>
            </a:xfrm>
            <a:prstGeom prst="rect">
              <a:avLst/>
            </a:prstGeom>
            <a:solidFill>
              <a:srgbClr val="FFA000">
                <a:alpha val="100000"/>
              </a:srgbClr>
            </a:solidFill>
          </p:spPr>
          <p:txBody>
            <a:bodyPr lIns="91440" tIns="45720" rIns="91440" bIns="45720" rtlCol="0">
              <a:normAutofit/>
            </a:bodyPr>
            <a:lstStyle/>
            <a:p>
              <a:pPr marL="0" indent="0">
                <a:buNone/>
              </a:pPr>
              <a:endParaRPr/>
            </a:p>
          </p:txBody>
        </p:sp>
      </p:grpSp>
      <p:sp>
        <p:nvSpPr>
          <p:cNvPr id="4" name="Placeholder for title"/>
          <p:cNvSpPr>
            <a:spLocks noGrp="1"/>
          </p:cNvSpPr>
          <p:nvPr>
            <p:ph type="title"/>
          </p:nvPr>
        </p:nvSpPr>
        <p:spPr>
          <a:xfrm>
            <a:off x="1375748" y="3117142"/>
            <a:ext cx="7434877" cy="813792"/>
          </a:xfrm>
          <a:prstGeom prst="rect">
            <a:avLst/>
          </a:prstGeom>
          <a:noFill/>
        </p:spPr>
        <p:txBody>
          <a:bodyPr lIns="91440" tIns="45720" rIns="91440" bIns="45720" rtlCol="0" anchor="b">
            <a:normAutofit/>
          </a:bodyPr>
          <a:lstStyle>
            <a:lvl1pPr algn="r">
              <a:buNone/>
              <a:defRPr sz="4400">
                <a:solidFill>
                  <a:srgbClr val="2A3B6B">
                    <a:alpha val="100000"/>
                  </a:srgbClr>
                </a:solidFill>
              </a:defRPr>
            </a:lvl1pPr>
          </a:lstStyle>
          <a:p>
            <a:r>
              <a:t>按一下以編輯母片標題樣式</a:t>
            </a:r>
          </a:p>
        </p:txBody>
      </p:sp>
      <p:sp>
        <p:nvSpPr>
          <p:cNvPr id="5" name="Placeholder for subTitle"/>
          <p:cNvSpPr>
            <a:spLocks noGrp="1"/>
          </p:cNvSpPr>
          <p:nvPr>
            <p:ph type="subTitle" idx="1"/>
          </p:nvPr>
        </p:nvSpPr>
        <p:spPr>
          <a:xfrm>
            <a:off x="1375748" y="4111606"/>
            <a:ext cx="7434877" cy="446305"/>
          </a:xfrm>
          <a:prstGeom prst="rect">
            <a:avLst/>
          </a:prstGeom>
          <a:noFill/>
        </p:spPr>
        <p:txBody>
          <a:bodyPr lIns="91440" tIns="45720" rIns="91440" bIns="45720" rtlCol="0">
            <a:normAutofit/>
          </a:bodyPr>
          <a:lstStyle>
            <a:lvl1pPr algn="r">
              <a:buNone/>
              <a:defRPr sz="2000">
                <a:solidFill>
                  <a:srgbClr val="868686">
                    <a:alpha val="100000"/>
                  </a:srgbClr>
                </a:solidFill>
              </a:defRPr>
            </a:lvl1pPr>
          </a:lstStyle>
          <a:p>
            <a:r>
              <a:t>按一下以編輯母片副標題樣式</a:t>
            </a:r>
          </a:p>
        </p:txBody>
      </p:sp>
      <p:sp>
        <p:nvSpPr>
          <p:cNvPr id="6" name="Placeholder for sldNum"/>
          <p:cNvSpPr>
            <a:spLocks noGrp="1"/>
          </p:cNvSpPr>
          <p:nvPr>
            <p:ph type="sldNum" idx="2"/>
          </p:nvPr>
        </p:nvSpPr>
        <p:spPr>
          <a:prstGeom prst="rect">
            <a:avLst/>
          </a:prstGeom>
          <a:noFill/>
        </p:spPr>
        <p:txBody>
          <a:bodyPr lIns="91440" tIns="45720" rIns="91440" bIns="45720" rtlCol="0">
            <a:normAutofit/>
          </a:bodyPr>
          <a:lstStyle>
            <a:lvl1pPr>
              <a:buNone/>
              <a:defRPr/>
            </a:lvl1pPr>
          </a:lstStyle>
          <a:p>
            <a:fld id="{D99A0CF4-FB87-D651-8E0D-745D0C975DC0}"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_header">
    <p:spTree>
      <p:nvGrpSpPr>
        <p:cNvPr id="1" name=""/>
        <p:cNvGrpSpPr/>
        <p:nvPr/>
      </p:nvGrpSpPr>
      <p:grpSpPr>
        <a:xfrm>
          <a:off x="0" y="0"/>
          <a:ext cx="0" cy="0"/>
          <a:chOff x="0" y="0"/>
          <a:chExt cx="0" cy="0"/>
        </a:xfrm>
      </p:grpSpPr>
      <p:grpSp>
        <p:nvGrpSpPr>
          <p:cNvPr id="7" name="Group 7"/>
          <p:cNvGrpSpPr/>
          <p:nvPr/>
        </p:nvGrpSpPr>
        <p:grpSpPr>
          <a:xfrm>
            <a:off x="0" y="188457"/>
            <a:ext cx="9144000" cy="4738661"/>
            <a:chOff x="0" y="188457"/>
            <a:chExt cx="9144000" cy="4738661"/>
          </a:xfrm>
        </p:grpSpPr>
        <p:sp>
          <p:nvSpPr>
            <p:cNvPr id="8" name="矩形 7"/>
            <p:cNvSpPr/>
            <p:nvPr/>
          </p:nvSpPr>
          <p:spPr>
            <a:xfrm rot="2700000" flipH="1">
              <a:off x="957791" y="200519"/>
              <a:ext cx="13240" cy="2714525"/>
            </a:xfrm>
            <a:prstGeom prst="rect">
              <a:avLst/>
            </a:prstGeom>
            <a:solidFill>
              <a:srgbClr val="FFA000">
                <a:alpha val="100000"/>
              </a:srgbClr>
            </a:solidFill>
          </p:spPr>
          <p:txBody>
            <a:bodyPr lIns="91440" tIns="45720" rIns="91440" bIns="45720" rtlCol="0">
              <a:normAutofit/>
            </a:bodyPr>
            <a:lstStyle/>
            <a:p>
              <a:pPr marL="0" indent="0">
                <a:buNone/>
              </a:pPr>
              <a:endParaRPr/>
            </a:p>
          </p:txBody>
        </p:sp>
        <p:sp>
          <p:nvSpPr>
            <p:cNvPr id="9" name="矩形 8"/>
            <p:cNvSpPr/>
            <p:nvPr/>
          </p:nvSpPr>
          <p:spPr>
            <a:xfrm rot="2700000" flipH="1">
              <a:off x="1605077" y="-199064"/>
              <a:ext cx="28317" cy="2714525"/>
            </a:xfrm>
            <a:prstGeom prst="rect">
              <a:avLst/>
            </a:prstGeom>
            <a:solidFill>
              <a:srgbClr val="FFA000">
                <a:alpha val="100000"/>
              </a:srgbClr>
            </a:solidFill>
          </p:spPr>
          <p:txBody>
            <a:bodyPr lIns="91440" tIns="45720" rIns="91440" bIns="45720" rtlCol="0">
              <a:normAutofit/>
            </a:bodyPr>
            <a:lstStyle/>
            <a:p>
              <a:pPr marL="0" indent="0">
                <a:buNone/>
              </a:pPr>
              <a:endParaRPr/>
            </a:p>
          </p:txBody>
        </p:sp>
        <p:sp>
          <p:nvSpPr>
            <p:cNvPr id="10" name="矩形 9"/>
            <p:cNvSpPr/>
            <p:nvPr/>
          </p:nvSpPr>
          <p:spPr>
            <a:xfrm rot="2700000" flipH="1">
              <a:off x="8172969" y="1735088"/>
              <a:ext cx="13240" cy="2714525"/>
            </a:xfrm>
            <a:prstGeom prst="rect">
              <a:avLst/>
            </a:prstGeom>
            <a:solidFill>
              <a:srgbClr val="494C84">
                <a:alpha val="100000"/>
              </a:srgbClr>
            </a:solidFill>
          </p:spPr>
          <p:txBody>
            <a:bodyPr lIns="91440" tIns="45720" rIns="91440" bIns="45720" rtlCol="0">
              <a:normAutofit/>
            </a:bodyPr>
            <a:lstStyle/>
            <a:p>
              <a:pPr marL="0" indent="0">
                <a:buNone/>
              </a:pPr>
              <a:endParaRPr/>
            </a:p>
          </p:txBody>
        </p:sp>
        <p:sp>
          <p:nvSpPr>
            <p:cNvPr id="11" name="矩形 10"/>
            <p:cNvSpPr/>
            <p:nvPr/>
          </p:nvSpPr>
          <p:spPr>
            <a:xfrm rot="2700000" flipH="1">
              <a:off x="7589077" y="2600114"/>
              <a:ext cx="28317" cy="2714525"/>
            </a:xfrm>
            <a:prstGeom prst="rect">
              <a:avLst/>
            </a:prstGeom>
            <a:solidFill>
              <a:srgbClr val="494C84">
                <a:alpha val="100000"/>
              </a:srgbClr>
            </a:solidFill>
          </p:spPr>
          <p:txBody>
            <a:bodyPr lIns="91440" tIns="45720" rIns="91440" bIns="45720" rtlCol="0">
              <a:normAutofit/>
            </a:bodyPr>
            <a:lstStyle/>
            <a:p>
              <a:pPr marL="0" indent="0">
                <a:buNone/>
              </a:pPr>
              <a:endParaRPr/>
            </a:p>
          </p:txBody>
        </p:sp>
      </p:grpSp>
      <p:sp>
        <p:nvSpPr>
          <p:cNvPr id="12" name="Placeholder for title"/>
          <p:cNvSpPr>
            <a:spLocks noGrp="1"/>
          </p:cNvSpPr>
          <p:nvPr>
            <p:ph type="title"/>
          </p:nvPr>
        </p:nvSpPr>
        <p:spPr>
          <a:xfrm>
            <a:off x="333375" y="2190750"/>
            <a:ext cx="8477250" cy="695325"/>
          </a:xfrm>
          <a:prstGeom prst="rect">
            <a:avLst/>
          </a:prstGeom>
          <a:noFill/>
        </p:spPr>
        <p:txBody>
          <a:bodyPr lIns="91440" tIns="45720" rIns="91440" bIns="45720" rtlCol="0">
            <a:normAutofit/>
          </a:bodyPr>
          <a:lstStyle>
            <a:lvl1pPr algn="ctr">
              <a:buNone/>
              <a:defRPr sz="3600"/>
            </a:lvl1pPr>
          </a:lstStyle>
          <a:p>
            <a:r>
              <a:t>按一下以編輯母片標題樣式</a:t>
            </a:r>
          </a:p>
        </p:txBody>
      </p:sp>
      <p:sp>
        <p:nvSpPr>
          <p:cNvPr id="13" name="Placeholder for sldNum"/>
          <p:cNvSpPr>
            <a:spLocks noGrp="1"/>
          </p:cNvSpPr>
          <p:nvPr>
            <p:ph type="sldNum" idx="1"/>
          </p:nvPr>
        </p:nvSpPr>
        <p:spPr>
          <a:prstGeom prst="rect">
            <a:avLst/>
          </a:prstGeom>
          <a:noFill/>
        </p:spPr>
        <p:txBody>
          <a:bodyPr lIns="91440" tIns="45720" rIns="91440" bIns="45720" rtlCol="0">
            <a:normAutofit/>
          </a:bodyPr>
          <a:lstStyle>
            <a:lvl1pPr>
              <a:buNone/>
              <a:defRPr/>
            </a:lvl1pPr>
          </a:lstStyle>
          <a:p>
            <a:fld id="{F762AE4F-9294-457A-889A-285AC1D45F31}"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body">
    <p:spTree>
      <p:nvGrpSpPr>
        <p:cNvPr id="1" name=""/>
        <p:cNvGrpSpPr/>
        <p:nvPr/>
      </p:nvGrpSpPr>
      <p:grpSpPr>
        <a:xfrm>
          <a:off x="0" y="0"/>
          <a:ext cx="0" cy="0"/>
          <a:chOff x="0" y="0"/>
          <a:chExt cx="0" cy="0"/>
        </a:xfrm>
      </p:grpSpPr>
      <p:sp>
        <p:nvSpPr>
          <p:cNvPr id="14" name="Placeholder for sldNum"/>
          <p:cNvSpPr>
            <a:spLocks noGrp="1"/>
          </p:cNvSpPr>
          <p:nvPr>
            <p:ph type="sldNum"/>
          </p:nvPr>
        </p:nvSpPr>
        <p:spPr>
          <a:prstGeom prst="rect">
            <a:avLst/>
          </a:prstGeom>
          <a:noFill/>
        </p:spPr>
        <p:txBody>
          <a:bodyPr lIns="91440" tIns="45720" rIns="91440" bIns="45720" rtlCol="0">
            <a:normAutofit/>
          </a:bodyPr>
          <a:lstStyle>
            <a:lvl1pPr>
              <a:buNone/>
              <a:defRPr/>
            </a:lvl1pPr>
          </a:lstStyle>
          <a:p>
            <a:fld id="{825F8E58-6443-2917-5738-87EBD52CF0C3}" type="slidenum">
              <a:t>‹#›</a:t>
            </a:fld>
            <a:endParaRPr/>
          </a:p>
        </p:txBody>
      </p:sp>
      <p:sp>
        <p:nvSpPr>
          <p:cNvPr id="15" name="矩形 14"/>
          <p:cNvSpPr/>
          <p:nvPr/>
        </p:nvSpPr>
        <p:spPr>
          <a:xfrm>
            <a:off x="195777" y="102145"/>
            <a:ext cx="195777" cy="544772"/>
          </a:xfrm>
          <a:prstGeom prst="rect">
            <a:avLst/>
          </a:prstGeom>
          <a:solidFill>
            <a:srgbClr val="4A8CAC">
              <a:alpha val="100000"/>
            </a:srgbClr>
          </a:solidFill>
          <a:ln w="12700" cap="flat" cmpd="sng" algn="ctr">
            <a:solidFill>
              <a:srgbClr val="4A8CAC">
                <a:alpha val="100000"/>
              </a:srgbClr>
            </a:solidFill>
            <a:prstDash val="solid"/>
            <a:round/>
          </a:ln>
        </p:spPr>
        <p:txBody>
          <a:bodyPr lIns="91440" tIns="45720" rIns="91440" bIns="45720" rtlCol="0" anchor="ctr">
            <a:normAutofit/>
          </a:bodyPr>
          <a:lstStyle/>
          <a:p>
            <a:pPr marL="0" indent="0">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_two_col">
    <p:spTree>
      <p:nvGrpSpPr>
        <p:cNvPr id="1" name=""/>
        <p:cNvGrpSpPr/>
        <p:nvPr/>
      </p:nvGrpSpPr>
      <p:grpSpPr>
        <a:xfrm>
          <a:off x="0" y="0"/>
          <a:ext cx="0" cy="0"/>
          <a:chOff x="0" y="0"/>
          <a:chExt cx="0" cy="0"/>
        </a:xfrm>
      </p:grpSpPr>
      <p:sp>
        <p:nvSpPr>
          <p:cNvPr id="16" name="Placeholder for title"/>
          <p:cNvSpPr>
            <a:spLocks noGrp="1"/>
          </p:cNvSpPr>
          <p:nvPr>
            <p:ph type="title"/>
          </p:nvPr>
        </p:nvSpPr>
        <p:spPr>
          <a:prstGeom prst="rect">
            <a:avLst/>
          </a:prstGeom>
          <a:noFill/>
        </p:spPr>
        <p:txBody>
          <a:bodyPr lIns="91440" tIns="45720" rIns="91440" bIns="45720" rtlCol="0">
            <a:normAutofit/>
          </a:bodyPr>
          <a:lstStyle>
            <a:lvl1pPr>
              <a:buNone/>
              <a:defRPr/>
            </a:lvl1pPr>
          </a:lstStyle>
          <a:p>
            <a:r>
              <a:t>按一下以編輯母片標題樣式</a:t>
            </a:r>
          </a:p>
        </p:txBody>
      </p:sp>
      <p:sp>
        <p:nvSpPr>
          <p:cNvPr id="17" name="Placeholder for body"/>
          <p:cNvSpPr>
            <a:spLocks noGrp="1"/>
          </p:cNvSpPr>
          <p:nvPr>
            <p:ph type="body" idx="1"/>
          </p:nvPr>
        </p:nvSpPr>
        <p:spPr>
          <a:xfrm>
            <a:off x="333375" y="1238250"/>
            <a:ext cx="4000500" cy="3333750"/>
          </a:xfrm>
          <a:prstGeom prst="rect">
            <a:avLst/>
          </a:prstGeom>
          <a:noFill/>
        </p:spPr>
        <p:txBody>
          <a:bodyPr lIns="91440" tIns="45720" rIns="91440" bIns="45720" rtlCol="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r>
              <a:t>第一層</a:t>
            </a:r>
          </a:p>
          <a:p>
            <a:pPr lvl="1"/>
            <a:r>
              <a:t>第二層</a:t>
            </a:r>
          </a:p>
          <a:p>
            <a:pPr lvl="2"/>
            <a:r>
              <a:t>第三層</a:t>
            </a:r>
          </a:p>
          <a:p>
            <a:pPr lvl="3"/>
            <a:r>
              <a:t>第四層</a:t>
            </a:r>
          </a:p>
          <a:p>
            <a:pPr lvl="4"/>
            <a:r>
              <a:t>第五層</a:t>
            </a:r>
          </a:p>
          <a:p>
            <a:pPr lvl="5"/>
            <a:r>
              <a:t>第六層</a:t>
            </a:r>
          </a:p>
          <a:p>
            <a:pPr lvl="6"/>
            <a:r>
              <a:t>第七層</a:t>
            </a:r>
          </a:p>
          <a:p>
            <a:pPr lvl="7"/>
            <a:r>
              <a:t>第八層</a:t>
            </a:r>
          </a:p>
          <a:p>
            <a:pPr lvl="8"/>
            <a:r>
              <a:t>第九層</a:t>
            </a:r>
          </a:p>
        </p:txBody>
      </p:sp>
      <p:sp>
        <p:nvSpPr>
          <p:cNvPr id="18" name="Placeholder for body"/>
          <p:cNvSpPr>
            <a:spLocks noGrp="1"/>
          </p:cNvSpPr>
          <p:nvPr>
            <p:ph type="body" idx="2"/>
          </p:nvPr>
        </p:nvSpPr>
        <p:spPr>
          <a:xfrm>
            <a:off x="4810125" y="1238250"/>
            <a:ext cx="4000500" cy="3333750"/>
          </a:xfrm>
          <a:prstGeom prst="rect">
            <a:avLst/>
          </a:prstGeom>
          <a:noFill/>
        </p:spPr>
        <p:txBody>
          <a:bodyPr lIns="91440" tIns="45720" rIns="91440" bIns="45720" rtlCol="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r>
              <a:t>第一層</a:t>
            </a:r>
          </a:p>
          <a:p>
            <a:pPr lvl="1"/>
            <a:r>
              <a:t>第二層</a:t>
            </a:r>
          </a:p>
          <a:p>
            <a:pPr lvl="2"/>
            <a:r>
              <a:t>第三層</a:t>
            </a:r>
          </a:p>
          <a:p>
            <a:pPr lvl="3"/>
            <a:r>
              <a:t>第四層</a:t>
            </a:r>
          </a:p>
          <a:p>
            <a:pPr lvl="4"/>
            <a:r>
              <a:t>第五層</a:t>
            </a:r>
          </a:p>
          <a:p>
            <a:pPr lvl="5"/>
            <a:r>
              <a:t>第六層</a:t>
            </a:r>
          </a:p>
          <a:p>
            <a:pPr lvl="6"/>
            <a:r>
              <a:t>第七層</a:t>
            </a:r>
          </a:p>
          <a:p>
            <a:pPr lvl="7"/>
            <a:r>
              <a:t>第八層</a:t>
            </a:r>
          </a:p>
          <a:p>
            <a:pPr lvl="8"/>
            <a:r>
              <a:t>第九層</a:t>
            </a:r>
          </a:p>
        </p:txBody>
      </p:sp>
      <p:sp>
        <p:nvSpPr>
          <p:cNvPr id="19" name="Placeholder for sldNum"/>
          <p:cNvSpPr>
            <a:spLocks noGrp="1"/>
          </p:cNvSpPr>
          <p:nvPr>
            <p:ph type="sldNum" idx="3"/>
          </p:nvPr>
        </p:nvSpPr>
        <p:spPr>
          <a:prstGeom prst="rect">
            <a:avLst/>
          </a:prstGeom>
          <a:noFill/>
        </p:spPr>
        <p:txBody>
          <a:bodyPr lIns="91440" tIns="45720" rIns="91440" bIns="45720" rtlCol="0">
            <a:normAutofit/>
          </a:bodyPr>
          <a:lstStyle>
            <a:lvl1pPr>
              <a:buNone/>
              <a:defRPr/>
            </a:lvl1pPr>
          </a:lstStyle>
          <a:p>
            <a:fld id="{28EBDF25-6438-5D2B-FA66-D70621C0CA8F}"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0" name="Placeholder for title"/>
          <p:cNvSpPr>
            <a:spLocks noGrp="1"/>
          </p:cNvSpPr>
          <p:nvPr>
            <p:ph type="title"/>
          </p:nvPr>
        </p:nvSpPr>
        <p:spPr>
          <a:prstGeom prst="rect">
            <a:avLst/>
          </a:prstGeom>
          <a:noFill/>
        </p:spPr>
        <p:txBody>
          <a:bodyPr lIns="91440" tIns="45720" rIns="91440" bIns="45720" rtlCol="0">
            <a:normAutofit/>
          </a:bodyPr>
          <a:lstStyle>
            <a:lvl1pPr>
              <a:buNone/>
              <a:defRPr/>
            </a:lvl1pPr>
          </a:lstStyle>
          <a:p>
            <a:r>
              <a:t>按一下以編輯母片標題樣式</a:t>
            </a:r>
          </a:p>
        </p:txBody>
      </p:sp>
      <p:sp>
        <p:nvSpPr>
          <p:cNvPr id="21" name="Placeholder for sldNum"/>
          <p:cNvSpPr>
            <a:spLocks noGrp="1"/>
          </p:cNvSpPr>
          <p:nvPr>
            <p:ph type="sldNum" idx="1"/>
          </p:nvPr>
        </p:nvSpPr>
        <p:spPr>
          <a:prstGeom prst="rect">
            <a:avLst/>
          </a:prstGeom>
          <a:noFill/>
        </p:spPr>
        <p:txBody>
          <a:bodyPr lIns="91440" tIns="45720" rIns="91440" bIns="45720" rtlCol="0">
            <a:normAutofit/>
          </a:bodyPr>
          <a:lstStyle>
            <a:lvl1pPr>
              <a:buNone/>
              <a:defRPr/>
            </a:lvl1pPr>
          </a:lstStyle>
          <a:p>
            <a:fld id="{5DAD2C61-7BAD-80CC-A1D0-7D4FDE18FD62}"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2" name="Placeholder for title"/>
          <p:cNvSpPr>
            <a:spLocks noGrp="1"/>
          </p:cNvSpPr>
          <p:nvPr>
            <p:ph type="title"/>
          </p:nvPr>
        </p:nvSpPr>
        <p:spPr>
          <a:prstGeom prst="rect">
            <a:avLst/>
          </a:prstGeom>
          <a:noFill/>
        </p:spPr>
        <p:txBody>
          <a:bodyPr lIns="91440" tIns="45720" rIns="91440" bIns="45720" rtlCol="0">
            <a:normAutofit/>
          </a:bodyPr>
          <a:lstStyle>
            <a:lvl1pPr>
              <a:buNone/>
              <a:defRPr/>
            </a:lvl1pPr>
          </a:lstStyle>
          <a:p>
            <a:r>
              <a:t>按一下以編輯母片標題樣式</a:t>
            </a:r>
          </a:p>
        </p:txBody>
      </p:sp>
      <p:sp>
        <p:nvSpPr>
          <p:cNvPr id="23" name="Placeholder for subTitle"/>
          <p:cNvSpPr>
            <a:spLocks noGrp="1"/>
          </p:cNvSpPr>
          <p:nvPr>
            <p:ph type="subTitle" idx="1"/>
          </p:nvPr>
        </p:nvSpPr>
        <p:spPr>
          <a:xfrm>
            <a:off x="333375" y="1238250"/>
            <a:ext cx="4000500" cy="428625"/>
          </a:xfrm>
          <a:prstGeom prst="rect">
            <a:avLst/>
          </a:prstGeom>
          <a:noFill/>
        </p:spPr>
        <p:txBody>
          <a:bodyPr lIns="91440" tIns="45720" rIns="91440" bIns="45720" rtlCol="0">
            <a:normAutofit/>
          </a:bodyPr>
          <a:lstStyle>
            <a:lvl1pPr>
              <a:buNone/>
              <a:defRPr>
                <a:solidFill>
                  <a:srgbClr val="7E70B1">
                    <a:alpha val="100000"/>
                  </a:srgbClr>
                </a:solidFill>
              </a:defRPr>
            </a:lvl1pPr>
          </a:lstStyle>
          <a:p>
            <a:r>
              <a:t>按一下以編輯母片副標題樣式</a:t>
            </a:r>
          </a:p>
        </p:txBody>
      </p:sp>
      <p:sp>
        <p:nvSpPr>
          <p:cNvPr id="24" name="Placeholder for subTitle"/>
          <p:cNvSpPr>
            <a:spLocks noGrp="1"/>
          </p:cNvSpPr>
          <p:nvPr>
            <p:ph type="subTitle" idx="2"/>
          </p:nvPr>
        </p:nvSpPr>
        <p:spPr>
          <a:xfrm>
            <a:off x="4810125" y="1238250"/>
            <a:ext cx="4000500" cy="428625"/>
          </a:xfrm>
          <a:prstGeom prst="rect">
            <a:avLst/>
          </a:prstGeom>
          <a:noFill/>
        </p:spPr>
        <p:txBody>
          <a:bodyPr lIns="91440" tIns="45720" rIns="91440" bIns="45720" rtlCol="0">
            <a:normAutofit/>
          </a:bodyPr>
          <a:lstStyle>
            <a:lvl1pPr>
              <a:buNone/>
              <a:defRPr>
                <a:solidFill>
                  <a:srgbClr val="7E70B1">
                    <a:alpha val="100000"/>
                  </a:srgbClr>
                </a:solidFill>
              </a:defRPr>
            </a:lvl1pPr>
          </a:lstStyle>
          <a:p>
            <a:r>
              <a:t>按一下以編輯母片副標題樣式</a:t>
            </a:r>
          </a:p>
        </p:txBody>
      </p:sp>
      <p:sp>
        <p:nvSpPr>
          <p:cNvPr id="25" name="Placeholder for body"/>
          <p:cNvSpPr>
            <a:spLocks noGrp="1"/>
          </p:cNvSpPr>
          <p:nvPr>
            <p:ph type="body" idx="3"/>
          </p:nvPr>
        </p:nvSpPr>
        <p:spPr>
          <a:xfrm>
            <a:off x="333375" y="1714500"/>
            <a:ext cx="4000500" cy="2857500"/>
          </a:xfrm>
          <a:prstGeom prst="rect">
            <a:avLst/>
          </a:prstGeom>
          <a:noFill/>
        </p:spPr>
        <p:txBody>
          <a:bodyPr lIns="91440" tIns="45720" rIns="91440" bIns="45720" rtlCol="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r>
              <a:t>第一層</a:t>
            </a:r>
          </a:p>
          <a:p>
            <a:pPr lvl="1"/>
            <a:r>
              <a:t>第二層</a:t>
            </a:r>
          </a:p>
          <a:p>
            <a:pPr lvl="2"/>
            <a:r>
              <a:t>第三層</a:t>
            </a:r>
          </a:p>
          <a:p>
            <a:pPr lvl="3"/>
            <a:r>
              <a:t>第四層</a:t>
            </a:r>
          </a:p>
          <a:p>
            <a:pPr lvl="4"/>
            <a:r>
              <a:t>第五層</a:t>
            </a:r>
          </a:p>
          <a:p>
            <a:pPr lvl="5"/>
            <a:r>
              <a:t>第六層</a:t>
            </a:r>
          </a:p>
          <a:p>
            <a:pPr lvl="6"/>
            <a:r>
              <a:t>第七層</a:t>
            </a:r>
          </a:p>
          <a:p>
            <a:pPr lvl="7"/>
            <a:r>
              <a:t>第八層</a:t>
            </a:r>
          </a:p>
          <a:p>
            <a:pPr lvl="8"/>
            <a:r>
              <a:t>第九層</a:t>
            </a:r>
          </a:p>
        </p:txBody>
      </p:sp>
      <p:sp>
        <p:nvSpPr>
          <p:cNvPr id="26" name="Placeholder for body"/>
          <p:cNvSpPr>
            <a:spLocks noGrp="1"/>
          </p:cNvSpPr>
          <p:nvPr>
            <p:ph type="body" idx="4"/>
          </p:nvPr>
        </p:nvSpPr>
        <p:spPr>
          <a:xfrm>
            <a:off x="4810125" y="1714500"/>
            <a:ext cx="4000500" cy="2857500"/>
          </a:xfrm>
          <a:prstGeom prst="rect">
            <a:avLst/>
          </a:prstGeom>
          <a:noFill/>
        </p:spPr>
        <p:txBody>
          <a:bodyPr lIns="91440" tIns="45720" rIns="91440" bIns="45720" rtlCol="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r>
              <a:t>第一層</a:t>
            </a:r>
          </a:p>
          <a:p>
            <a:pPr lvl="1"/>
            <a:r>
              <a:t>第二層</a:t>
            </a:r>
          </a:p>
          <a:p>
            <a:pPr lvl="2"/>
            <a:r>
              <a:t>第三層</a:t>
            </a:r>
          </a:p>
          <a:p>
            <a:pPr lvl="3"/>
            <a:r>
              <a:t>第四層</a:t>
            </a:r>
          </a:p>
          <a:p>
            <a:pPr lvl="4"/>
            <a:r>
              <a:t>第五層</a:t>
            </a:r>
          </a:p>
          <a:p>
            <a:pPr lvl="5"/>
            <a:r>
              <a:t>第六層</a:t>
            </a:r>
          </a:p>
          <a:p>
            <a:pPr lvl="6"/>
            <a:r>
              <a:t>第七層</a:t>
            </a:r>
          </a:p>
          <a:p>
            <a:pPr lvl="7"/>
            <a:r>
              <a:t>第八層</a:t>
            </a:r>
          </a:p>
          <a:p>
            <a:pPr lvl="8"/>
            <a:r>
              <a:t>第九層</a:t>
            </a:r>
          </a:p>
        </p:txBody>
      </p:sp>
      <p:sp>
        <p:nvSpPr>
          <p:cNvPr id="27" name="Placeholder for sldNum"/>
          <p:cNvSpPr>
            <a:spLocks noGrp="1"/>
          </p:cNvSpPr>
          <p:nvPr>
            <p:ph type="sldNum" idx="5"/>
          </p:nvPr>
        </p:nvSpPr>
        <p:spPr>
          <a:prstGeom prst="rect">
            <a:avLst/>
          </a:prstGeom>
          <a:noFill/>
        </p:spPr>
        <p:txBody>
          <a:bodyPr lIns="91440" tIns="45720" rIns="91440" bIns="45720" rtlCol="0">
            <a:normAutofit/>
          </a:bodyPr>
          <a:lstStyle>
            <a:lvl1pPr>
              <a:buNone/>
              <a:defRPr/>
            </a:lvl1pPr>
          </a:lstStyle>
          <a:p>
            <a:fld id="{15DDEBE1-D1D3-4774-F792-211A099F4722}"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desc">
    <p:spTree>
      <p:nvGrpSpPr>
        <p:cNvPr id="1" name=""/>
        <p:cNvGrpSpPr/>
        <p:nvPr/>
      </p:nvGrpSpPr>
      <p:grpSpPr>
        <a:xfrm>
          <a:off x="0" y="0"/>
          <a:ext cx="0" cy="0"/>
          <a:chOff x="0" y="0"/>
          <a:chExt cx="0" cy="0"/>
        </a:xfrm>
      </p:grpSpPr>
      <p:sp>
        <p:nvSpPr>
          <p:cNvPr id="28" name="Placeholder for title"/>
          <p:cNvSpPr>
            <a:spLocks noGrp="1"/>
          </p:cNvSpPr>
          <p:nvPr>
            <p:ph type="title"/>
          </p:nvPr>
        </p:nvSpPr>
        <p:spPr>
          <a:xfrm>
            <a:off x="905960" y="1256915"/>
            <a:ext cx="3544058" cy="2085944"/>
          </a:xfrm>
          <a:prstGeom prst="rect">
            <a:avLst/>
          </a:prstGeom>
          <a:noFill/>
        </p:spPr>
        <p:txBody>
          <a:bodyPr lIns="91440" tIns="45720" rIns="91440" bIns="45720" rtlCol="0" anchor="b">
            <a:normAutofit/>
          </a:bodyPr>
          <a:lstStyle>
            <a:lvl1pPr>
              <a:buNone/>
              <a:defRPr sz="4400">
                <a:solidFill>
                  <a:srgbClr val="2A3B6B">
                    <a:alpha val="100000"/>
                  </a:srgbClr>
                </a:solidFill>
              </a:defRPr>
            </a:lvl1pPr>
          </a:lstStyle>
          <a:p>
            <a:r>
              <a:t>按一下以編輯母片標題樣式</a:t>
            </a:r>
          </a:p>
        </p:txBody>
      </p:sp>
      <p:sp>
        <p:nvSpPr>
          <p:cNvPr id="29" name="Placeholder for subTitle"/>
          <p:cNvSpPr>
            <a:spLocks noGrp="1"/>
          </p:cNvSpPr>
          <p:nvPr>
            <p:ph type="subTitle" idx="1"/>
          </p:nvPr>
        </p:nvSpPr>
        <p:spPr>
          <a:xfrm>
            <a:off x="905960" y="3400009"/>
            <a:ext cx="3544058" cy="740744"/>
          </a:xfrm>
          <a:prstGeom prst="rect">
            <a:avLst/>
          </a:prstGeom>
          <a:noFill/>
        </p:spPr>
        <p:txBody>
          <a:bodyPr lIns="91440" tIns="45720" rIns="91440" bIns="45720" rtlCol="0">
            <a:normAutofit/>
          </a:bodyPr>
          <a:lstStyle>
            <a:lvl1pPr>
              <a:buNone/>
              <a:defRPr sz="2000">
                <a:solidFill>
                  <a:srgbClr val="868686">
                    <a:alpha val="100000"/>
                  </a:srgbClr>
                </a:solidFill>
              </a:defRPr>
            </a:lvl1pPr>
          </a:lstStyle>
          <a:p>
            <a:r>
              <a:t>按一下以編輯母片副標題樣式</a:t>
            </a:r>
          </a:p>
        </p:txBody>
      </p:sp>
      <p:sp>
        <p:nvSpPr>
          <p:cNvPr id="30" name="Placeholder for body"/>
          <p:cNvSpPr>
            <a:spLocks noGrp="1"/>
          </p:cNvSpPr>
          <p:nvPr>
            <p:ph type="body" idx="2"/>
          </p:nvPr>
        </p:nvSpPr>
        <p:spPr>
          <a:xfrm>
            <a:off x="4893004" y="939784"/>
            <a:ext cx="3810000" cy="3429000"/>
          </a:xfrm>
          <a:prstGeom prst="rect">
            <a:avLst/>
          </a:prstGeom>
          <a:noFill/>
        </p:spPr>
        <p:txBody>
          <a:bodyPr lIns="91440" tIns="45720" rIns="91440" bIns="45720" rtlCol="0">
            <a:normAutofit/>
          </a:bodyPr>
          <a:lstStyle>
            <a:lvl1pPr>
              <a:defRPr/>
            </a:lvl1pPr>
            <a:lvl2pPr>
              <a:defRPr/>
            </a:lvl2pPr>
            <a:lvl3pPr>
              <a:defRPr/>
            </a:lvl3pPr>
            <a:lvl4pPr>
              <a:defRPr/>
            </a:lvl4pPr>
            <a:lvl5pPr>
              <a:defRPr/>
            </a:lvl5pPr>
            <a:lvl6pPr>
              <a:defRPr/>
            </a:lvl6pPr>
            <a:lvl7pPr>
              <a:defRPr/>
            </a:lvl7pPr>
            <a:lvl8pPr>
              <a:defRPr/>
            </a:lvl8pPr>
            <a:lvl9pPr>
              <a:defRPr/>
            </a:lvl9pPr>
          </a:lstStyle>
          <a:p>
            <a:r>
              <a:t>第一層</a:t>
            </a:r>
          </a:p>
          <a:p>
            <a:pPr lvl="1"/>
            <a:r>
              <a:t>第二層</a:t>
            </a:r>
          </a:p>
          <a:p>
            <a:pPr lvl="2"/>
            <a:r>
              <a:t>第三層</a:t>
            </a:r>
          </a:p>
          <a:p>
            <a:pPr lvl="3"/>
            <a:r>
              <a:t>第四層</a:t>
            </a:r>
          </a:p>
          <a:p>
            <a:pPr lvl="4"/>
            <a:r>
              <a:t>第五層</a:t>
            </a:r>
          </a:p>
          <a:p>
            <a:pPr lvl="5"/>
            <a:r>
              <a:t>第六層</a:t>
            </a:r>
          </a:p>
          <a:p>
            <a:pPr lvl="6"/>
            <a:r>
              <a:t>第七層</a:t>
            </a:r>
          </a:p>
          <a:p>
            <a:pPr lvl="7"/>
            <a:r>
              <a:t>第八層</a:t>
            </a:r>
          </a:p>
          <a:p>
            <a:pPr lvl="8"/>
            <a:r>
              <a:t>第九層</a:t>
            </a:r>
          </a:p>
        </p:txBody>
      </p:sp>
      <p:sp>
        <p:nvSpPr>
          <p:cNvPr id="31" name="Placeholder for sldNum"/>
          <p:cNvSpPr>
            <a:spLocks noGrp="1"/>
          </p:cNvSpPr>
          <p:nvPr>
            <p:ph type="sldNum" idx="3"/>
          </p:nvPr>
        </p:nvSpPr>
        <p:spPr>
          <a:prstGeom prst="rect">
            <a:avLst/>
          </a:prstGeom>
          <a:noFill/>
        </p:spPr>
        <p:txBody>
          <a:bodyPr lIns="91440" tIns="45720" rIns="91440" bIns="45720" rtlCol="0">
            <a:normAutofit/>
          </a:bodyPr>
          <a:lstStyle>
            <a:lvl1pPr>
              <a:buNone/>
              <a:defRPr/>
            </a:lvl1pPr>
          </a:lstStyle>
          <a:p>
            <a:fld id="{80DB93B9-055F-A2ED-8761-9574185220DB}" type="slidenum">
              <a:t>‹#›</a:t>
            </a:fld>
            <a:endParaRPr/>
          </a:p>
        </p:txBody>
      </p:sp>
      <p:sp>
        <p:nvSpPr>
          <p:cNvPr id="32" name="局部圓 31"/>
          <p:cNvSpPr/>
          <p:nvPr/>
        </p:nvSpPr>
        <p:spPr>
          <a:xfrm rot="5400000">
            <a:off x="124499" y="1517561"/>
            <a:ext cx="592717" cy="592717"/>
          </a:xfrm>
          <a:prstGeom prst="pie">
            <a:avLst>
              <a:gd name="adj1" fmla="val 10834376"/>
              <a:gd name="adj2" fmla="val 16200000"/>
            </a:avLst>
          </a:prstGeom>
          <a:solidFill>
            <a:srgbClr val="494C84">
              <a:alpha val="100000"/>
            </a:srgbClr>
          </a:solidFill>
        </p:spPr>
        <p:txBody>
          <a:bodyPr lIns="91440" tIns="45720" rIns="91440" bIns="45720" rtlCol="0">
            <a:normAutofit/>
          </a:bodyPr>
          <a:lstStyle/>
          <a:p>
            <a:pPr marL="0" indent="0">
              <a:buNone/>
            </a:pPr>
            <a:endParaRPr/>
          </a:p>
        </p:txBody>
      </p:sp>
      <p:sp>
        <p:nvSpPr>
          <p:cNvPr id="33" name="矩形 32"/>
          <p:cNvSpPr/>
          <p:nvPr/>
        </p:nvSpPr>
        <p:spPr>
          <a:xfrm rot="2700000" flipH="1">
            <a:off x="602664" y="114895"/>
            <a:ext cx="9226" cy="1708413"/>
          </a:xfrm>
          <a:prstGeom prst="rect">
            <a:avLst/>
          </a:prstGeom>
          <a:solidFill>
            <a:srgbClr val="FFA000">
              <a:alpha val="100000"/>
            </a:srgbClr>
          </a:solidFill>
        </p:spPr>
        <p:txBody>
          <a:bodyPr lIns="91440" tIns="45720" rIns="91440" bIns="45720" rtlCol="0">
            <a:normAutofit/>
          </a:bodyPr>
          <a:lstStyle/>
          <a:p>
            <a:pPr marL="0" indent="0">
              <a:buNone/>
            </a:pPr>
            <a:endParaRPr/>
          </a:p>
        </p:txBody>
      </p:sp>
      <p:sp>
        <p:nvSpPr>
          <p:cNvPr id="34" name="矩形 33"/>
          <p:cNvSpPr/>
          <p:nvPr/>
        </p:nvSpPr>
        <p:spPr>
          <a:xfrm rot="2700000" flipH="1">
            <a:off x="3903541" y="3456092"/>
            <a:ext cx="9226" cy="1708413"/>
          </a:xfrm>
          <a:prstGeom prst="rect">
            <a:avLst/>
          </a:prstGeom>
          <a:solidFill>
            <a:srgbClr val="FFA000">
              <a:alpha val="100000"/>
            </a:srgbClr>
          </a:solidFill>
        </p:spPr>
        <p:txBody>
          <a:bodyPr lIns="91440" tIns="45720" rIns="91440" bIns="45720" rtlCol="0">
            <a:normAutofit/>
          </a:bodyPr>
          <a:lstStyle/>
          <a:p>
            <a:pPr marL="0" indent="0">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ption">
    <p:spTree>
      <p:nvGrpSpPr>
        <p:cNvPr id="1" name=""/>
        <p:cNvGrpSpPr/>
        <p:nvPr/>
      </p:nvGrpSpPr>
      <p:grpSpPr>
        <a:xfrm>
          <a:off x="0" y="0"/>
          <a:ext cx="0" cy="0"/>
          <a:chOff x="0" y="0"/>
          <a:chExt cx="0" cy="0"/>
        </a:xfrm>
      </p:grpSpPr>
      <p:sp>
        <p:nvSpPr>
          <p:cNvPr id="35" name="局部圓 34"/>
          <p:cNvSpPr/>
          <p:nvPr/>
        </p:nvSpPr>
        <p:spPr>
          <a:xfrm rot="5400000">
            <a:off x="69007" y="4226483"/>
            <a:ext cx="527598" cy="527598"/>
          </a:xfrm>
          <a:prstGeom prst="pie">
            <a:avLst>
              <a:gd name="adj1" fmla="val 10834376"/>
              <a:gd name="adj2" fmla="val 16200000"/>
            </a:avLst>
          </a:prstGeom>
          <a:solidFill>
            <a:srgbClr val="494C84">
              <a:alpha val="100000"/>
            </a:srgbClr>
          </a:solidFill>
        </p:spPr>
        <p:txBody>
          <a:bodyPr lIns="91440" tIns="45720" rIns="91440" bIns="45720" rtlCol="0">
            <a:normAutofit/>
          </a:bodyPr>
          <a:lstStyle/>
          <a:p>
            <a:pPr marL="0" indent="0">
              <a:buNone/>
            </a:pPr>
            <a:endParaRPr/>
          </a:p>
        </p:txBody>
      </p:sp>
      <p:sp>
        <p:nvSpPr>
          <p:cNvPr id="36" name="Placeholder for title"/>
          <p:cNvSpPr>
            <a:spLocks noGrp="1"/>
          </p:cNvSpPr>
          <p:nvPr>
            <p:ph type="title"/>
          </p:nvPr>
        </p:nvSpPr>
        <p:spPr>
          <a:xfrm>
            <a:off x="829247" y="4139933"/>
            <a:ext cx="7643145" cy="425022"/>
          </a:xfrm>
          <a:prstGeom prst="rect">
            <a:avLst/>
          </a:prstGeom>
          <a:noFill/>
        </p:spPr>
        <p:txBody>
          <a:bodyPr lIns="91440" tIns="45720" rIns="91440" bIns="45720" rtlCol="0">
            <a:normAutofit/>
          </a:bodyPr>
          <a:lstStyle>
            <a:lvl1pPr>
              <a:buNone/>
              <a:defRPr sz="1800">
                <a:solidFill>
                  <a:srgbClr val="5B5B5B">
                    <a:alpha val="100000"/>
                  </a:srgbClr>
                </a:solidFill>
              </a:defRPr>
            </a:lvl1pPr>
          </a:lstStyle>
          <a:p>
            <a:r>
              <a:t>按一下以編輯母片標題樣式</a:t>
            </a:r>
          </a:p>
        </p:txBody>
      </p:sp>
      <p:sp>
        <p:nvSpPr>
          <p:cNvPr id="37" name="Placeholder for sldNum"/>
          <p:cNvSpPr>
            <a:spLocks noGrp="1"/>
          </p:cNvSpPr>
          <p:nvPr>
            <p:ph type="sldNum" idx="1"/>
          </p:nvPr>
        </p:nvSpPr>
        <p:spPr>
          <a:prstGeom prst="rect">
            <a:avLst/>
          </a:prstGeom>
          <a:noFill/>
        </p:spPr>
        <p:txBody>
          <a:bodyPr lIns="91440" tIns="45720" rIns="91440" bIns="45720" rtlCol="0">
            <a:normAutofit/>
          </a:bodyPr>
          <a:lstStyle>
            <a:lvl1pPr>
              <a:buNone/>
              <a:defRPr/>
            </a:lvl1pPr>
          </a:lstStyle>
          <a:p>
            <a:fld id="{BDB07263-B168-1FEE-D76D-363C5CCBFEC3}"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8" name="Placeholder for sldNum"/>
          <p:cNvSpPr>
            <a:spLocks noGrp="1"/>
          </p:cNvSpPr>
          <p:nvPr>
            <p:ph type="sldNum"/>
          </p:nvPr>
        </p:nvSpPr>
        <p:spPr>
          <a:prstGeom prst="rect">
            <a:avLst/>
          </a:prstGeom>
          <a:noFill/>
        </p:spPr>
        <p:txBody>
          <a:bodyPr lIns="91440" tIns="45720" rIns="91440" bIns="45720" rtlCol="0">
            <a:normAutofit/>
          </a:bodyPr>
          <a:lstStyle>
            <a:lvl1pPr>
              <a:buNone/>
              <a:defRPr/>
            </a:lvl1pPr>
          </a:lstStyle>
          <a:p>
            <a:fld id="{05D19436-04BA-C944-373D-8B98803A94B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4" name="Placeholder for title"/>
          <p:cNvSpPr>
            <a:spLocks noGrp="1"/>
          </p:cNvSpPr>
          <p:nvPr>
            <p:ph type="title"/>
          </p:nvPr>
        </p:nvSpPr>
        <p:spPr>
          <a:xfrm>
            <a:off x="333375" y="428625"/>
            <a:ext cx="8477250" cy="571500"/>
          </a:xfrm>
          <a:prstGeom prst="rect">
            <a:avLst/>
          </a:prstGeom>
          <a:noFill/>
        </p:spPr>
        <p:txBody>
          <a:bodyPr lIns="91440" tIns="45720" rIns="91440" bIns="45720" rtlCol="0">
            <a:normAutofit/>
          </a:bodyPr>
          <a:lstStyle>
            <a:lvl1pPr>
              <a:buNone/>
              <a:defRPr sz="2800" b="1">
                <a:solidFill>
                  <a:srgbClr val="3275C5">
                    <a:alpha val="100000"/>
                  </a:srgbClr>
                </a:solidFill>
                <a:latin typeface="Arial"/>
                <a:ea typeface="Arial"/>
                <a:cs typeface="Arial"/>
              </a:defRPr>
            </a:lvl1pPr>
          </a:lstStyle>
          <a:p>
            <a:r>
              <a:t>按一下以編輯母片標題樣式</a:t>
            </a:r>
          </a:p>
        </p:txBody>
      </p:sp>
      <p:sp>
        <p:nvSpPr>
          <p:cNvPr id="2" name="Placeholder for body"/>
          <p:cNvSpPr>
            <a:spLocks noGrp="1"/>
          </p:cNvSpPr>
          <p:nvPr>
            <p:ph type="body" idx="1"/>
          </p:nvPr>
        </p:nvSpPr>
        <p:spPr>
          <a:xfrm>
            <a:off x="333375" y="1238250"/>
            <a:ext cx="8477250" cy="3333750"/>
          </a:xfrm>
          <a:prstGeom prst="rect">
            <a:avLst/>
          </a:prstGeom>
          <a:noFill/>
        </p:spPr>
        <p:txBody>
          <a:bodyPr lIns="91440" tIns="45720" rIns="91440" bIns="45720" rtlCol="0">
            <a:normAutofit/>
          </a:bodyPr>
          <a:lstStyle>
            <a:lvl1pPr>
              <a:lnSpc>
                <a:spcPct val="115000"/>
              </a:lnSpc>
              <a:spcBef>
                <a:spcPts val="500"/>
              </a:spcBef>
              <a:spcAft>
                <a:spcPts val="500"/>
              </a:spcAft>
              <a:defRPr sz="1800">
                <a:solidFill>
                  <a:srgbClr val="636263">
                    <a:alpha val="100000"/>
                  </a:srgbClr>
                </a:solidFill>
                <a:latin typeface="Arial"/>
                <a:ea typeface="Arial"/>
                <a:cs typeface="Arial"/>
              </a:defRPr>
            </a:lvl1pPr>
            <a:lvl2pPr>
              <a:lnSpc>
                <a:spcPct val="115000"/>
              </a:lnSpc>
              <a:spcAft>
                <a:spcPts val="500"/>
              </a:spcAft>
              <a:defRPr sz="1400">
                <a:solidFill>
                  <a:srgbClr val="636263">
                    <a:alpha val="100000"/>
                  </a:srgbClr>
                </a:solidFill>
                <a:latin typeface="Arial"/>
                <a:ea typeface="Arial"/>
                <a:cs typeface="Arial"/>
              </a:defRPr>
            </a:lvl2pPr>
            <a:lvl3pPr>
              <a:lnSpc>
                <a:spcPct val="115000"/>
              </a:lnSpc>
              <a:spcAft>
                <a:spcPts val="500"/>
              </a:spcAft>
              <a:defRPr sz="1400">
                <a:solidFill>
                  <a:srgbClr val="636263">
                    <a:alpha val="100000"/>
                  </a:srgbClr>
                </a:solidFill>
                <a:latin typeface="Arial"/>
                <a:ea typeface="Arial"/>
                <a:cs typeface="Arial"/>
              </a:defRPr>
            </a:lvl3pPr>
            <a:lvl4pPr>
              <a:lnSpc>
                <a:spcPct val="115000"/>
              </a:lnSpc>
              <a:spcAft>
                <a:spcPts val="500"/>
              </a:spcAft>
              <a:defRPr sz="1400">
                <a:solidFill>
                  <a:srgbClr val="636263">
                    <a:alpha val="100000"/>
                  </a:srgbClr>
                </a:solidFill>
                <a:latin typeface="Arial"/>
                <a:ea typeface="Arial"/>
                <a:cs typeface="Arial"/>
              </a:defRPr>
            </a:lvl4pPr>
            <a:lvl5pPr>
              <a:lnSpc>
                <a:spcPct val="115000"/>
              </a:lnSpc>
              <a:spcAft>
                <a:spcPts val="500"/>
              </a:spcAft>
              <a:defRPr sz="1400">
                <a:solidFill>
                  <a:srgbClr val="636263">
                    <a:alpha val="100000"/>
                  </a:srgbClr>
                </a:solidFill>
                <a:latin typeface="Arial"/>
                <a:ea typeface="Arial"/>
                <a:cs typeface="Arial"/>
              </a:defRPr>
            </a:lvl5pPr>
            <a:lvl6pPr>
              <a:lnSpc>
                <a:spcPct val="115000"/>
              </a:lnSpc>
              <a:spcAft>
                <a:spcPts val="500"/>
              </a:spcAft>
              <a:defRPr sz="1400">
                <a:solidFill>
                  <a:srgbClr val="636263">
                    <a:alpha val="100000"/>
                  </a:srgbClr>
                </a:solidFill>
                <a:latin typeface="Arial"/>
                <a:ea typeface="Arial"/>
                <a:cs typeface="Arial"/>
              </a:defRPr>
            </a:lvl6pPr>
            <a:lvl7pPr>
              <a:lnSpc>
                <a:spcPct val="115000"/>
              </a:lnSpc>
              <a:spcAft>
                <a:spcPts val="500"/>
              </a:spcAft>
              <a:defRPr sz="1400">
                <a:solidFill>
                  <a:srgbClr val="636263">
                    <a:alpha val="100000"/>
                  </a:srgbClr>
                </a:solidFill>
                <a:latin typeface="Arial"/>
                <a:ea typeface="Arial"/>
                <a:cs typeface="Arial"/>
              </a:defRPr>
            </a:lvl7pPr>
            <a:lvl8pPr>
              <a:lnSpc>
                <a:spcPct val="115000"/>
              </a:lnSpc>
              <a:spcAft>
                <a:spcPts val="500"/>
              </a:spcAft>
              <a:defRPr sz="1400">
                <a:solidFill>
                  <a:srgbClr val="636263">
                    <a:alpha val="100000"/>
                  </a:srgbClr>
                </a:solidFill>
                <a:latin typeface="Arial"/>
                <a:ea typeface="Arial"/>
                <a:cs typeface="Arial"/>
              </a:defRPr>
            </a:lvl8pPr>
            <a:lvl9pPr>
              <a:lnSpc>
                <a:spcPct val="115000"/>
              </a:lnSpc>
              <a:spcAft>
                <a:spcPts val="500"/>
              </a:spcAft>
              <a:defRPr sz="1400">
                <a:solidFill>
                  <a:srgbClr val="636263">
                    <a:alpha val="100000"/>
                  </a:srgbClr>
                </a:solidFill>
                <a:latin typeface="Arial"/>
                <a:ea typeface="Arial"/>
                <a:cs typeface="Arial"/>
              </a:defRPr>
            </a:lvl9pPr>
          </a:lstStyle>
          <a:p>
            <a:r>
              <a:t>第一層</a:t>
            </a:r>
          </a:p>
          <a:p>
            <a:pPr lvl="1"/>
            <a:r>
              <a:t>第二層</a:t>
            </a:r>
          </a:p>
          <a:p>
            <a:pPr lvl="2"/>
            <a:r>
              <a:t>第三層</a:t>
            </a:r>
          </a:p>
          <a:p>
            <a:pPr lvl="3"/>
            <a:r>
              <a:t>第四層</a:t>
            </a:r>
          </a:p>
          <a:p>
            <a:pPr lvl="4"/>
            <a:r>
              <a:t>第五層</a:t>
            </a:r>
          </a:p>
          <a:p>
            <a:pPr lvl="5"/>
            <a:r>
              <a:t>第六層</a:t>
            </a:r>
          </a:p>
          <a:p>
            <a:pPr lvl="6"/>
            <a:r>
              <a:t>第七層</a:t>
            </a:r>
          </a:p>
          <a:p>
            <a:pPr lvl="7"/>
            <a:r>
              <a:t>第八層</a:t>
            </a:r>
          </a:p>
          <a:p>
            <a:pPr lvl="8"/>
            <a:r>
              <a:t>第九層</a:t>
            </a:r>
          </a:p>
        </p:txBody>
      </p:sp>
      <p:sp>
        <p:nvSpPr>
          <p:cNvPr id="3" name="Placeholder for sldNum"/>
          <p:cNvSpPr>
            <a:spLocks noGrp="1"/>
          </p:cNvSpPr>
          <p:nvPr>
            <p:ph type="sldNum" idx="2"/>
          </p:nvPr>
        </p:nvSpPr>
        <p:spPr>
          <a:xfrm>
            <a:off x="8553450" y="4667250"/>
            <a:ext cx="476250" cy="381000"/>
          </a:xfrm>
          <a:prstGeom prst="rect">
            <a:avLst/>
          </a:prstGeom>
          <a:noFill/>
        </p:spPr>
        <p:txBody>
          <a:bodyPr lIns="91440" tIns="45720" rIns="91440" bIns="45720" rtlCol="0">
            <a:normAutofit/>
          </a:bodyPr>
          <a:lstStyle>
            <a:lvl1pPr algn="r">
              <a:buNone/>
              <a:defRPr sz="1200">
                <a:solidFill>
                  <a:srgbClr val="636263">
                    <a:alpha val="100000"/>
                  </a:srgbClr>
                </a:solidFill>
                <a:latin typeface="Arial"/>
                <a:ea typeface="Arial"/>
                <a:cs typeface="Arial"/>
              </a:defRPr>
            </a:lvl1pPr>
          </a:lstStyle>
          <a:p>
            <a:fld id="{B48E2C6D-FD29-B277-641E-148AF4E859BB}" type="slidenum">
              <a:t>‹#›</a:t>
            </a:fld>
            <a:endParaRPr/>
          </a:p>
        </p:txBody>
      </p:sp>
    </p:spTree>
  </p:cSld>
  <p:clrMap bg1="lt1" tx1="dk1" bg2="lt2" tx2="dk2" accent1="accent1" accent2="accent2" accent3="accent3" accent4="accent4" accent5="accent5" accent6="accent6" hlink="hlink" folHlink="folHlink"/>
  <p:sldLayoutIdLst>
    <p:sldLayoutId id="2416893214" r:id="rId1"/>
    <p:sldLayoutId id="2416893215" r:id="rId2"/>
    <p:sldLayoutId id="2416893216" r:id="rId3"/>
    <p:sldLayoutId id="2416893217" r:id="rId4"/>
    <p:sldLayoutId id="2416893218" r:id="rId5"/>
    <p:sldLayoutId id="2416893219" r:id="rId6"/>
    <p:sldLayoutId id="2416893220" r:id="rId7"/>
    <p:sldLayoutId id="2416893221" r:id="rId8"/>
    <p:sldLayoutId id="2416893222" r:id="rId9"/>
  </p:sldLayoutIdLst>
  <p:txStyles>
    <p:titleStyle>
      <a:lvl1pPr marL="0" algn="l" defTabSz="914400">
        <a:buNone/>
        <a:defRPr sz="2800" b="1">
          <a:solidFill>
            <a:srgbClr val="3275C5">
              <a:alpha val="100000"/>
            </a:srgbClr>
          </a:solidFill>
          <a:latin typeface="Arial"/>
          <a:ea typeface="Arial"/>
          <a:cs typeface="Arial"/>
        </a:defRPr>
      </a:lvl1pPr>
      <a:lvl2pPr marL="0" algn="l" defTabSz="914400">
        <a:buNone/>
        <a:defRPr sz="2800" b="1">
          <a:solidFill>
            <a:srgbClr val="3275C5">
              <a:alpha val="100000"/>
            </a:srgbClr>
          </a:solidFill>
          <a:latin typeface="Arial"/>
          <a:ea typeface="Arial"/>
          <a:cs typeface="Arial"/>
        </a:defRPr>
      </a:lvl2pPr>
      <a:lvl3pPr marL="0" algn="l" defTabSz="914400">
        <a:buNone/>
        <a:defRPr sz="2800" b="1">
          <a:solidFill>
            <a:srgbClr val="3275C5">
              <a:alpha val="100000"/>
            </a:srgbClr>
          </a:solidFill>
          <a:latin typeface="Arial"/>
          <a:ea typeface="Arial"/>
          <a:cs typeface="Arial"/>
        </a:defRPr>
      </a:lvl3pPr>
      <a:lvl4pPr marL="0" algn="l" defTabSz="914400">
        <a:buNone/>
        <a:defRPr sz="2800" b="1">
          <a:solidFill>
            <a:srgbClr val="3275C5">
              <a:alpha val="100000"/>
            </a:srgbClr>
          </a:solidFill>
          <a:latin typeface="Arial"/>
          <a:ea typeface="Arial"/>
          <a:cs typeface="Arial"/>
        </a:defRPr>
      </a:lvl4pPr>
      <a:lvl5pPr marL="0" algn="l" defTabSz="914400">
        <a:buNone/>
        <a:defRPr sz="2800" b="1">
          <a:solidFill>
            <a:srgbClr val="3275C5">
              <a:alpha val="100000"/>
            </a:srgbClr>
          </a:solidFill>
          <a:latin typeface="Arial"/>
          <a:ea typeface="Arial"/>
          <a:cs typeface="Arial"/>
        </a:defRPr>
      </a:lvl5pPr>
      <a:lvl6pPr marL="0" algn="l" defTabSz="914400">
        <a:buNone/>
        <a:defRPr sz="2800" b="1">
          <a:solidFill>
            <a:srgbClr val="3275C5">
              <a:alpha val="100000"/>
            </a:srgbClr>
          </a:solidFill>
          <a:latin typeface="Arial"/>
          <a:ea typeface="Arial"/>
          <a:cs typeface="Arial"/>
        </a:defRPr>
      </a:lvl6pPr>
      <a:lvl7pPr marL="0" algn="l" defTabSz="914400">
        <a:buNone/>
        <a:defRPr sz="2800" b="1">
          <a:solidFill>
            <a:srgbClr val="3275C5">
              <a:alpha val="100000"/>
            </a:srgbClr>
          </a:solidFill>
          <a:latin typeface="Arial"/>
          <a:ea typeface="Arial"/>
          <a:cs typeface="Arial"/>
        </a:defRPr>
      </a:lvl7pPr>
      <a:lvl8pPr marL="0" algn="l" defTabSz="914400">
        <a:buNone/>
        <a:defRPr sz="2800" b="1">
          <a:solidFill>
            <a:srgbClr val="3275C5">
              <a:alpha val="100000"/>
            </a:srgbClr>
          </a:solidFill>
          <a:latin typeface="Arial"/>
          <a:ea typeface="Arial"/>
          <a:cs typeface="Arial"/>
        </a:defRPr>
      </a:lvl8pPr>
      <a:lvl9pPr marL="0" algn="l" defTabSz="914400">
        <a:buNone/>
        <a:defRPr sz="2800" b="1">
          <a:solidFill>
            <a:srgbClr val="3275C5">
              <a:alpha val="100000"/>
            </a:srgbClr>
          </a:solidFill>
          <a:latin typeface="Arial"/>
          <a:ea typeface="Arial"/>
          <a:cs typeface="Arial"/>
        </a:defRPr>
      </a:lvl9pPr>
      <a:extLst/>
    </p:titleStyle>
    <p:bodyStyle>
      <a:lvl1pPr marL="285750" indent="-285750" algn="l" defTabSz="914400">
        <a:lnSpc>
          <a:spcPct val="115000"/>
        </a:lnSpc>
        <a:spcBef>
          <a:spcPts val="500"/>
        </a:spcBef>
        <a:spcAft>
          <a:spcPts val="500"/>
        </a:spcAft>
        <a:buClr>
          <a:srgbClr val="636263">
            <a:alpha val="100000"/>
          </a:srgbClr>
        </a:buClr>
        <a:buFont typeface="Arial"/>
        <a:buAutoNum type="arabicPeriod"/>
        <a:defRPr sz="1800">
          <a:solidFill>
            <a:srgbClr val="636263">
              <a:alpha val="100000"/>
            </a:srgbClr>
          </a:solidFill>
          <a:latin typeface="Arial"/>
          <a:ea typeface="Arial"/>
          <a:cs typeface="Arial"/>
        </a:defRPr>
      </a:lvl1pPr>
      <a:lvl2pPr marL="571500" indent="-285750" algn="l" defTabSz="914400">
        <a:lnSpc>
          <a:spcPct val="115000"/>
        </a:lnSpc>
        <a:spcAft>
          <a:spcPts val="500"/>
        </a:spcAft>
        <a:buClr>
          <a:srgbClr val="636263">
            <a:alpha val="100000"/>
          </a:srgbClr>
        </a:buClr>
        <a:buFont typeface="Arial"/>
        <a:buAutoNum type="alphaLcPeriod"/>
        <a:defRPr sz="1400">
          <a:solidFill>
            <a:srgbClr val="636263">
              <a:alpha val="100000"/>
            </a:srgbClr>
          </a:solidFill>
          <a:latin typeface="Arial"/>
          <a:ea typeface="Arial"/>
          <a:cs typeface="Arial"/>
        </a:defRPr>
      </a:lvl2pPr>
      <a:lvl3pPr marL="857250" indent="-285750" algn="l" defTabSz="914400">
        <a:lnSpc>
          <a:spcPct val="115000"/>
        </a:lnSpc>
        <a:spcAft>
          <a:spcPts val="500"/>
        </a:spcAft>
        <a:buClr>
          <a:srgbClr val="636263">
            <a:alpha val="100000"/>
          </a:srgbClr>
        </a:buClr>
        <a:buFont typeface="Arial"/>
        <a:buAutoNum type="romanLcPeriod"/>
        <a:defRPr sz="1400">
          <a:solidFill>
            <a:srgbClr val="636263">
              <a:alpha val="100000"/>
            </a:srgbClr>
          </a:solidFill>
          <a:latin typeface="Arial"/>
          <a:ea typeface="Arial"/>
          <a:cs typeface="Arial"/>
        </a:defRPr>
      </a:lvl3pPr>
      <a:lvl4pPr marL="1143000" indent="-285750" algn="l" defTabSz="914400">
        <a:lnSpc>
          <a:spcPct val="115000"/>
        </a:lnSpc>
        <a:spcAft>
          <a:spcPts val="500"/>
        </a:spcAft>
        <a:buClr>
          <a:srgbClr val="636263">
            <a:alpha val="100000"/>
          </a:srgbClr>
        </a:buClr>
        <a:buFont typeface="Arial"/>
        <a:buAutoNum type="arabicPeriod"/>
        <a:defRPr sz="1400">
          <a:solidFill>
            <a:srgbClr val="636263">
              <a:alpha val="100000"/>
            </a:srgbClr>
          </a:solidFill>
          <a:latin typeface="Arial"/>
          <a:ea typeface="Arial"/>
          <a:cs typeface="Arial"/>
        </a:defRPr>
      </a:lvl4pPr>
      <a:lvl5pPr marL="1428750" indent="-285750" algn="l" defTabSz="914400">
        <a:lnSpc>
          <a:spcPct val="115000"/>
        </a:lnSpc>
        <a:spcAft>
          <a:spcPts val="500"/>
        </a:spcAft>
        <a:buClr>
          <a:srgbClr val="636263">
            <a:alpha val="100000"/>
          </a:srgbClr>
        </a:buClr>
        <a:buFont typeface="Arial"/>
        <a:buAutoNum type="alphaLcPeriod"/>
        <a:defRPr sz="1400">
          <a:solidFill>
            <a:srgbClr val="636263">
              <a:alpha val="100000"/>
            </a:srgbClr>
          </a:solidFill>
          <a:latin typeface="Arial"/>
          <a:ea typeface="Arial"/>
          <a:cs typeface="Arial"/>
        </a:defRPr>
      </a:lvl5pPr>
      <a:lvl6pPr marL="1714500" indent="-285750" algn="l" defTabSz="914400">
        <a:lnSpc>
          <a:spcPct val="115000"/>
        </a:lnSpc>
        <a:spcAft>
          <a:spcPts val="500"/>
        </a:spcAft>
        <a:buClr>
          <a:srgbClr val="636263">
            <a:alpha val="100000"/>
          </a:srgbClr>
        </a:buClr>
        <a:buFont typeface="Arial"/>
        <a:buAutoNum type="romanLcPeriod"/>
        <a:defRPr sz="1400">
          <a:solidFill>
            <a:srgbClr val="636263">
              <a:alpha val="100000"/>
            </a:srgbClr>
          </a:solidFill>
          <a:latin typeface="Arial"/>
          <a:ea typeface="Arial"/>
          <a:cs typeface="Arial"/>
        </a:defRPr>
      </a:lvl6pPr>
      <a:lvl7pPr marL="2000250" indent="-285750" algn="l" defTabSz="914400">
        <a:lnSpc>
          <a:spcPct val="115000"/>
        </a:lnSpc>
        <a:spcAft>
          <a:spcPts val="500"/>
        </a:spcAft>
        <a:buClr>
          <a:srgbClr val="636263">
            <a:alpha val="100000"/>
          </a:srgbClr>
        </a:buClr>
        <a:buFont typeface="Arial"/>
        <a:buAutoNum type="arabicPeriod"/>
        <a:defRPr sz="1400">
          <a:solidFill>
            <a:srgbClr val="636263">
              <a:alpha val="100000"/>
            </a:srgbClr>
          </a:solidFill>
          <a:latin typeface="Arial"/>
          <a:ea typeface="Arial"/>
          <a:cs typeface="Arial"/>
        </a:defRPr>
      </a:lvl7pPr>
      <a:lvl8pPr marL="2286000" indent="-285750" algn="l" defTabSz="914400">
        <a:lnSpc>
          <a:spcPct val="115000"/>
        </a:lnSpc>
        <a:spcAft>
          <a:spcPts val="500"/>
        </a:spcAft>
        <a:buClr>
          <a:srgbClr val="636263">
            <a:alpha val="100000"/>
          </a:srgbClr>
        </a:buClr>
        <a:buFont typeface="Arial"/>
        <a:buAutoNum type="alphaLcPeriod"/>
        <a:defRPr sz="1400">
          <a:solidFill>
            <a:srgbClr val="636263">
              <a:alpha val="100000"/>
            </a:srgbClr>
          </a:solidFill>
          <a:latin typeface="Arial"/>
          <a:ea typeface="Arial"/>
          <a:cs typeface="Arial"/>
        </a:defRPr>
      </a:lvl8pPr>
      <a:lvl9pPr marL="2571750" indent="-285750" algn="l" defTabSz="914400">
        <a:lnSpc>
          <a:spcPct val="115000"/>
        </a:lnSpc>
        <a:spcAft>
          <a:spcPts val="500"/>
        </a:spcAft>
        <a:buClr>
          <a:srgbClr val="636263">
            <a:alpha val="100000"/>
          </a:srgbClr>
        </a:buClr>
        <a:buFont typeface="Arial"/>
        <a:buAutoNum type="romanLcPeriod"/>
        <a:defRPr sz="1400">
          <a:solidFill>
            <a:srgbClr val="636263">
              <a:alpha val="100000"/>
            </a:srgbClr>
          </a:solidFill>
          <a:latin typeface="Arial"/>
          <a:ea typeface="Arial"/>
          <a:cs typeface="Arial"/>
        </a:defRPr>
      </a:lvl9pPr>
      <a:extLst/>
    </p:bodyStyle>
    <p:otherStyle>
      <a:lvl1pPr marL="0" algn="l" defTabSz="914400">
        <a:buNone/>
        <a:defRPr sz="1100" kern="1200"/>
      </a:lvl1pPr>
      <a:lvl2pPr marL="285750" algn="l" defTabSz="914400">
        <a:buNone/>
        <a:defRPr sz="1100" kern="1200"/>
      </a:lvl2pPr>
      <a:lvl3pPr marL="571500" algn="l" defTabSz="914400">
        <a:buNone/>
        <a:defRPr sz="1100" kern="1200"/>
      </a:lvl3pPr>
      <a:lvl4pPr marL="857250" algn="l" defTabSz="914400">
        <a:buNone/>
        <a:defRPr sz="1100" kern="1200"/>
      </a:lvl4pPr>
      <a:lvl5pPr marL="1143000" algn="l" defTabSz="914400">
        <a:buNone/>
        <a:defRPr sz="1100" kern="1200"/>
      </a:lvl5pPr>
      <a:lvl6pPr marL="1428750" algn="l" defTabSz="914400">
        <a:buNone/>
        <a:defRPr sz="1100" kern="1200"/>
      </a:lvl6pPr>
      <a:lvl7pPr marL="1714500" algn="l" defTabSz="914400">
        <a:buNone/>
        <a:defRPr sz="1100" kern="1200"/>
      </a:lvl7pPr>
      <a:lvl8pPr marL="2000250" algn="l" defTabSz="914400">
        <a:buNone/>
        <a:defRPr sz="1100" kern="1200"/>
      </a:lvl8pPr>
      <a:lvl9pPr marL="2286000" algn="l" defTabSz="914400">
        <a:buNone/>
        <a:defRPr sz="1100" kern="1200"/>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6.jpe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54865" y="0"/>
          <a:ext cx="8806325" cy="5143500"/>
          <a:chOff x="-554865" y="0"/>
          <a:chExt cx="8806325" cy="5143500"/>
        </a:xfrm>
      </p:grpSpPr>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54865" y="0"/>
            <a:ext cx="2316587" cy="5143500"/>
          </a:xfrm>
          <a:prstGeom prst="rect">
            <a:avLst/>
          </a:prstGeom>
        </p:spPr>
      </p:pic>
      <p:sp>
        <p:nvSpPr>
          <p:cNvPr id="3" name="Placeholder for title"/>
          <p:cNvSpPr>
            <a:spLocks noGrp="1"/>
          </p:cNvSpPr>
          <p:nvPr>
            <p:ph type="title"/>
          </p:nvPr>
        </p:nvSpPr>
        <p:spPr>
          <a:xfrm>
            <a:off x="1946320" y="1728513"/>
            <a:ext cx="6747993" cy="1057346"/>
          </a:xfrm>
          <a:prstGeom prst="rect">
            <a:avLst/>
          </a:prstGeom>
          <a:noFill/>
        </p:spPr>
        <p:txBody>
          <a:bodyPr lIns="91440" tIns="45720" rIns="91440" bIns="45720" rtlCol="0" anchor="ctr">
            <a:normAutofit/>
          </a:bodyPr>
          <a:lstStyle/>
          <a:p>
            <a:pPr marL="0" indent="0">
              <a:buNone/>
            </a:pPr>
            <a:r>
              <a:rPr lang="en-US" sz="3600">
                <a:latin typeface="微軟正黑體"/>
                <a:ea typeface="微軟正黑體"/>
                <a:cs typeface="微軟正黑體"/>
              </a:rPr>
              <a:t>智慧原物料與生產排程管理系統</a:t>
            </a:r>
            <a:endParaRPr/>
          </a:p>
          <a:p>
            <a:pPr marL="0" indent="0">
              <a:buNone/>
            </a:pPr>
            <a:r>
              <a:rPr lang="en-US" sz="3600">
                <a:latin typeface="微軟正黑體"/>
                <a:ea typeface="微軟正黑體"/>
                <a:cs typeface="微軟正黑體"/>
              </a:rPr>
              <a:t>減碳升級計畫</a:t>
            </a:r>
            <a:endParaRPr/>
          </a:p>
        </p:txBody>
      </p:sp>
      <p:sp>
        <p:nvSpPr>
          <p:cNvPr id="4" name="Placeholder for subTitle"/>
          <p:cNvSpPr>
            <a:spLocks noGrp="1"/>
          </p:cNvSpPr>
          <p:nvPr>
            <p:ph type="subTitle"/>
          </p:nvPr>
        </p:nvSpPr>
        <p:spPr>
          <a:xfrm>
            <a:off x="2053877" y="3036727"/>
            <a:ext cx="3512247" cy="1145490"/>
          </a:xfrm>
          <a:prstGeom prst="rect">
            <a:avLst/>
          </a:prstGeom>
          <a:noFill/>
        </p:spPr>
        <p:txBody>
          <a:bodyPr lIns="85725" tIns="85725" rIns="85725" bIns="85725" rtlCol="0" anchor="t">
            <a:normAutofit/>
          </a:bodyPr>
          <a:lstStyle/>
          <a:p>
            <a:pPr marL="0" indent="0">
              <a:spcBef>
                <a:spcPts val="0"/>
              </a:spcBef>
              <a:spcAft>
                <a:spcPts val="0"/>
              </a:spcAft>
              <a:buNone/>
            </a:pPr>
            <a:r>
              <a:rPr lang="en-US" b="1">
                <a:solidFill>
                  <a:srgbClr val="2E3133">
                    <a:alpha val="100000"/>
                  </a:srgbClr>
                </a:solidFill>
                <a:latin typeface="微軟正黑體"/>
                <a:ea typeface="微軟正黑體"/>
                <a:cs typeface="微軟正黑體"/>
              </a:rPr>
              <a:t>提案單位：新楠星企業有限公司</a:t>
            </a:r>
            <a:endParaRPr/>
          </a:p>
          <a:p>
            <a:pPr marL="0" indent="0">
              <a:spcBef>
                <a:spcPts val="0"/>
              </a:spcBef>
              <a:spcAft>
                <a:spcPts val="0"/>
              </a:spcAft>
              <a:buNone/>
            </a:pPr>
            <a:r>
              <a:rPr lang="en-US" b="1">
                <a:solidFill>
                  <a:srgbClr val="2E3133">
                    <a:alpha val="100000"/>
                  </a:srgbClr>
                </a:solidFill>
                <a:latin typeface="微軟正黑體"/>
                <a:ea typeface="微軟正黑體"/>
                <a:cs typeface="微軟正黑體"/>
              </a:rPr>
              <a:t>簡報人：陳長朋</a:t>
            </a:r>
            <a:endParaRPr/>
          </a:p>
          <a:p>
            <a:pPr marL="0" indent="0">
              <a:spcBef>
                <a:spcPts val="0"/>
              </a:spcBef>
              <a:spcAft>
                <a:spcPts val="0"/>
              </a:spcAft>
              <a:buNone/>
            </a:pPr>
            <a:r>
              <a:rPr lang="en-US" b="1">
                <a:solidFill>
                  <a:srgbClr val="2E3133">
                    <a:alpha val="100000"/>
                  </a:srgbClr>
                </a:solidFill>
                <a:latin typeface="微軟正黑體"/>
                <a:ea typeface="微軟正黑體"/>
                <a:cs typeface="微軟正黑體"/>
              </a:rPr>
              <a:t>簡報日期：2024年7月30日</a:t>
            </a:r>
            <a:endParaRPr/>
          </a:p>
        </p:txBody>
      </p:sp>
      <p:sp>
        <p:nvSpPr>
          <p:cNvPr id="5" name="矩形: 圓角 4"/>
          <p:cNvSpPr/>
          <p:nvPr/>
        </p:nvSpPr>
        <p:spPr>
          <a:xfrm>
            <a:off x="2046503" y="1104828"/>
            <a:ext cx="1850594" cy="403408"/>
          </a:xfrm>
          <a:prstGeom prst="roundRect">
            <a:avLst>
              <a:gd name="adj" fmla="val 50000"/>
            </a:avLst>
          </a:prstGeom>
          <a:solidFill>
            <a:srgbClr val="4A8CAC">
              <a:alpha val="100000"/>
            </a:srgbClr>
          </a:solidFill>
        </p:spPr>
        <p:txBody>
          <a:bodyPr lIns="91440" tIns="45720" rIns="91440" bIns="45720" rtlCol="0" anchor="ctr">
            <a:normAutofit/>
          </a:bodyPr>
          <a:lstStyle/>
          <a:p>
            <a:pPr marL="0" indent="0" algn="ctr">
              <a:buNone/>
            </a:pPr>
            <a:r>
              <a:rPr lang="en-US" sz="1700" b="1">
                <a:solidFill>
                  <a:srgbClr val="FFFFFF">
                    <a:alpha val="100000"/>
                  </a:srgbClr>
                </a:solidFill>
                <a:latin typeface="微軟正黑體"/>
                <a:ea typeface="微軟正黑體"/>
                <a:cs typeface="微軟正黑體"/>
              </a:rPr>
              <a:t>整合應用服務類</a:t>
            </a:r>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7401182" y="311619"/>
            <a:ext cx="1405143" cy="5327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34475" cy="5014628"/>
          <a:chOff x="0" y="0"/>
          <a:chExt cx="9134475" cy="5014628"/>
        </a:xfrm>
      </p:grpSpPr>
      <p:sp>
        <p:nvSpPr>
          <p:cNvPr id="84" name="文字方塊 83"/>
          <p:cNvSpPr txBox="1"/>
          <p:nvPr/>
        </p:nvSpPr>
        <p:spPr>
          <a:xfrm>
            <a:off x="1017152" y="1410952"/>
            <a:ext cx="3426030" cy="666750"/>
          </a:xfrm>
          <a:prstGeom prst="rect">
            <a:avLst/>
          </a:prstGeom>
          <a:noFill/>
        </p:spPr>
        <p:txBody>
          <a:bodyPr lIns="91440" tIns="45720" rIns="91440" bIns="45720" rtlCol="0">
            <a:spAutoFit/>
          </a:bodyPr>
          <a:lstStyle/>
          <a:p>
            <a:pPr marL="0" indent="0" algn="ctr">
              <a:buNone/>
            </a:pPr>
            <a:endParaRPr/>
          </a:p>
        </p:txBody>
      </p:sp>
      <p:sp>
        <p:nvSpPr>
          <p:cNvPr id="85" name="文字方塊 84"/>
          <p:cNvSpPr txBox="1"/>
          <p:nvPr/>
        </p:nvSpPr>
        <p:spPr>
          <a:xfrm>
            <a:off x="-9525" y="137828"/>
            <a:ext cx="9144000"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貳、計畫摘要-企業面臨之問題</a:t>
            </a:r>
            <a:endParaRPr/>
          </a:p>
        </p:txBody>
      </p:sp>
      <p:graphicFrame>
        <p:nvGraphicFramePr>
          <p:cNvPr id="86" name="表格 85"/>
          <p:cNvGraphicFramePr>
            <a:graphicFrameLocks noGrp="1"/>
          </p:cNvGraphicFramePr>
          <p:nvPr/>
        </p:nvGraphicFramePr>
        <p:xfrm>
          <a:off x="560771" y="1033178"/>
          <a:ext cx="8010525" cy="3981450"/>
        </p:xfrm>
        <a:graphic>
          <a:graphicData uri="http://schemas.openxmlformats.org/drawingml/2006/table">
            <a:tbl>
              <a:tblPr firstRow="1" bandRow="1"/>
              <a:tblGrid>
                <a:gridCol w="857250">
                  <a:extLst>
                    <a:ext uri="{9D8B030D-6E8A-4147-A177-3AD203B41FA5}">
                      <a16:colId xmlns:a16="http://schemas.microsoft.com/office/drawing/2014/main" val="20000"/>
                    </a:ext>
                  </a:extLst>
                </a:gridCol>
                <a:gridCol w="1609725">
                  <a:extLst>
                    <a:ext uri="{9D8B030D-6E8A-4147-A177-3AD203B41FA5}">
                      <a16:colId xmlns:a16="http://schemas.microsoft.com/office/drawing/2014/main" val="20001"/>
                    </a:ext>
                  </a:extLst>
                </a:gridCol>
                <a:gridCol w="5543550">
                  <a:extLst>
                    <a:ext uri="{9D8B030D-6E8A-4147-A177-3AD203B41FA5}">
                      <a16:colId xmlns:a16="http://schemas.microsoft.com/office/drawing/2014/main" val="20002"/>
                    </a:ext>
                  </a:extLst>
                </a:gridCol>
              </a:tblGrid>
              <a:tr h="1666875">
                <a:tc>
                  <a:txBody>
                    <a:bodyPr/>
                    <a:lstStyle/>
                    <a:p>
                      <a:pPr marL="285750" indent="0">
                        <a:buNone/>
                      </a:pP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85750" indent="0">
                        <a:buNone/>
                      </a:pPr>
                      <a:r>
                        <a:rPr lang="en-US" sz="1400" b="1">
                          <a:latin typeface="微軟正黑體"/>
                          <a:ea typeface="微軟正黑體"/>
                          <a:cs typeface="微軟正黑體"/>
                        </a:rPr>
                        <a:t>  原料報廢</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300">
                          <a:latin typeface="微軟正黑體"/>
                          <a:ea typeface="微軟正黑體"/>
                          <a:cs typeface="微軟正黑體"/>
                        </a:rPr>
                        <a:t>目前下游廠商（被帶動企業）若跟新楠星（主提案商）訂購客製化商品，新楠星都是根據訂單訂購原料，依靠人工與經驗管控原料，但人工一定會有出錯的情況發生。若因下游廠商用料預估有誤，新楠星會在接單製作後才發現，進而下游廠商也會需要放棄貨物，造成產品過期報廢或是需另改標籤進行銷售。產品報廢就會產生大量碳排放。</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1257300">
                <a:tc>
                  <a:txBody>
                    <a:bodyPr/>
                    <a:lstStyle/>
                    <a:p>
                      <a:pPr marL="285750" indent="0">
                        <a:buNone/>
                      </a:pPr>
                      <a:endParaRPr/>
                    </a:p>
                  </a:txBody>
                  <a:tcPr marL="57150" marR="57150">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85750" indent="0">
                        <a:buNone/>
                      </a:pPr>
                      <a:r>
                        <a:rPr lang="en-US" sz="1400" b="1">
                          <a:latin typeface="微軟正黑體"/>
                          <a:ea typeface="微軟正黑體"/>
                          <a:cs typeface="微軟正黑體"/>
                        </a:rPr>
                        <a:t>   配送運輸</a:t>
                      </a:r>
                      <a:endParaRPr/>
                    </a:p>
                  </a:txBody>
                  <a:tcPr marL="57150" marR="57150">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300">
                          <a:latin typeface="微軟正黑體"/>
                          <a:ea typeface="微軟正黑體"/>
                          <a:cs typeface="微軟正黑體"/>
                        </a:rPr>
                        <a:t>下游廠商下訂單後，新楠星會依照下游廠商下訂單的順序進行排單，再依照訂單順序進行配送。只要下游廠商叫貨一次，新楠星就會出貨一次，造成多次運輸，產生大量碳排放。</a:t>
                      </a:r>
                      <a:endParaRPr/>
                    </a:p>
                  </a:txBody>
                  <a:tcPr marL="57150" marR="57150">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rcRect t="28938"/>
          <a:stretch>
            <a:fillRect/>
          </a:stretch>
        </p:blipFill>
        <p:spPr>
          <a:xfrm>
            <a:off x="713171" y="3082800"/>
            <a:ext cx="841056" cy="446782"/>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pic>
        <p:nvPicPr>
          <p:cNvPr id="89" name="圖片 8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620036" y="1493205"/>
            <a:ext cx="1124115" cy="843818"/>
          </a:xfrm>
          <a:prstGeom prst="rect">
            <a:avLst/>
          </a:prstGeom>
        </p:spPr>
      </p:pic>
      <p:sp>
        <p:nvSpPr>
          <p:cNvPr id="90" name="Placeholder for sldNum"/>
          <p:cNvSpPr>
            <a:spLocks noGrp="1"/>
          </p:cNvSpPr>
          <p:nvPr>
            <p:ph type="sldNum"/>
          </p:nvPr>
        </p:nvSpPr>
        <p:spPr>
          <a:prstGeom prst="rect">
            <a:avLst/>
          </a:prstGeom>
          <a:noFill/>
        </p:spPr>
        <p:txBody>
          <a:bodyPr lIns="91440" tIns="45720" rIns="91440" bIns="45720" rtlCol="0">
            <a:normAutofit/>
          </a:bodyPr>
          <a:lstStyle/>
          <a:p>
            <a:fld id="{678F92EF-1FC5-DEED-4EA2-5C1203603EE9}"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327183" cy="4827426"/>
          <a:chOff x="0" y="0"/>
          <a:chExt cx="8327183" cy="4827426"/>
        </a:xfrm>
      </p:grpSpPr>
      <p:sp>
        <p:nvSpPr>
          <p:cNvPr id="92" name="矩形: 圓角化同側角落 91"/>
          <p:cNvSpPr/>
          <p:nvPr/>
        </p:nvSpPr>
        <p:spPr>
          <a:xfrm>
            <a:off x="892629" y="1144888"/>
            <a:ext cx="3253079" cy="1897280"/>
          </a:xfrm>
          <a:prstGeom prst="round2SameRect">
            <a:avLst>
              <a:gd name="adj1" fmla="val 0"/>
              <a:gd name="adj2" fmla="val 6865"/>
            </a:avLst>
          </a:prstGeom>
          <a:noFill/>
          <a:ln w="12700" cap="flat" cmpd="sng" algn="ctr">
            <a:solidFill>
              <a:srgbClr val="4A8CAC">
                <a:alpha val="100000"/>
              </a:srgbClr>
            </a:solidFill>
            <a:prstDash val="solid"/>
            <a:round/>
          </a:ln>
        </p:spPr>
        <p:txBody>
          <a:bodyPr lIns="91440" tIns="45720" rIns="91440" bIns="45720" rtlCol="0" anchor="ctr">
            <a:normAutofit/>
          </a:bodyPr>
          <a:lstStyle/>
          <a:p>
            <a:pPr marL="285750" indent="-285750">
              <a:buFont typeface="微軟正黑體"/>
              <a:buChar char="●"/>
            </a:pPr>
            <a:r>
              <a:rPr lang="en-US" sz="1400">
                <a:latin typeface="微軟正黑體"/>
                <a:ea typeface="微軟正黑體"/>
                <a:cs typeface="微軟正黑體"/>
              </a:rPr>
              <a:t>產業別：</a:t>
            </a:r>
            <a:r>
              <a:rPr lang="en-US" sz="1400" b="1">
                <a:latin typeface="微軟正黑體"/>
                <a:ea typeface="微軟正黑體"/>
                <a:cs typeface="微軟正黑體"/>
              </a:rPr>
              <a:t>其他服務業</a:t>
            </a:r>
            <a:endParaRPr/>
          </a:p>
          <a:p>
            <a:pPr marL="285750" indent="-285750">
              <a:buFont typeface="微軟正黑體"/>
              <a:buChar char="●"/>
            </a:pPr>
            <a:r>
              <a:rPr lang="en-US" sz="1400">
                <a:latin typeface="微軟正黑體"/>
                <a:ea typeface="微軟正黑體"/>
                <a:cs typeface="微軟正黑體"/>
              </a:rPr>
              <a:t>資本額/112下半年營業額：</a:t>
            </a:r>
            <a:endParaRPr/>
          </a:p>
          <a:p>
            <a:pPr marL="285750" indent="0">
              <a:buNone/>
            </a:pPr>
            <a:r>
              <a:rPr lang="en-US" sz="1400" b="1">
                <a:latin typeface="微軟正黑體"/>
                <a:ea typeface="微軟正黑體"/>
                <a:cs typeface="微軟正黑體"/>
              </a:rPr>
              <a:t> 12,200 千元 / </a:t>
            </a:r>
            <a:r>
              <a:rPr lang="en-US" sz="1400" b="1">
                <a:solidFill>
                  <a:srgbClr val="000000">
                    <a:alpha val="100000"/>
                  </a:srgbClr>
                </a:solidFill>
                <a:latin typeface="微軟正黑體"/>
                <a:ea typeface="微軟正黑體"/>
                <a:cs typeface="微軟正黑體"/>
              </a:rPr>
              <a:t>185,255千元</a:t>
            </a:r>
            <a:endParaRPr/>
          </a:p>
          <a:p>
            <a:pPr marL="285750" indent="-285750">
              <a:buFont typeface="微軟正黑體"/>
              <a:buChar char="●"/>
            </a:pPr>
            <a:r>
              <a:rPr lang="en-US" sz="1400">
                <a:latin typeface="微軟正黑體"/>
                <a:ea typeface="微軟正黑體"/>
                <a:cs typeface="微軟正黑體"/>
              </a:rPr>
              <a:t>所在縣市及區域：</a:t>
            </a:r>
            <a:r>
              <a:rPr lang="en-US" sz="1400" b="1">
                <a:latin typeface="微軟正黑體"/>
                <a:ea typeface="微軟正黑體"/>
                <a:cs typeface="微軟正黑體"/>
              </a:rPr>
              <a:t>彰化縣</a:t>
            </a:r>
            <a:endParaRPr/>
          </a:p>
          <a:p>
            <a:pPr marL="285750" indent="-285750">
              <a:buFont typeface="微軟正黑體"/>
              <a:buChar char="●"/>
            </a:pPr>
            <a:r>
              <a:rPr lang="en-US" sz="1400">
                <a:latin typeface="微軟正黑體"/>
                <a:ea typeface="微軟正黑體"/>
                <a:cs typeface="微軟正黑體"/>
              </a:rPr>
              <a:t>員工人數：26</a:t>
            </a:r>
            <a:r>
              <a:rPr lang="en-US" sz="1400" b="1">
                <a:latin typeface="微軟正黑體"/>
                <a:ea typeface="微軟正黑體"/>
                <a:cs typeface="微軟正黑體"/>
              </a:rPr>
              <a:t>人</a:t>
            </a:r>
            <a:endParaRPr/>
          </a:p>
          <a:p>
            <a:pPr marL="285750" indent="-285750">
              <a:buFont typeface="微軟正黑體"/>
              <a:buChar char="●"/>
            </a:pPr>
            <a:r>
              <a:rPr lang="en-US" sz="1400">
                <a:latin typeface="微軟正黑體"/>
                <a:ea typeface="微軟正黑體"/>
                <a:cs typeface="微軟正黑體"/>
              </a:rPr>
              <a:t>提案補助款/提案自籌款：</a:t>
            </a:r>
            <a:endParaRPr/>
          </a:p>
          <a:p>
            <a:pPr marL="285750" indent="0">
              <a:buNone/>
            </a:pPr>
            <a:r>
              <a:rPr lang="en-US" sz="1400" b="1">
                <a:latin typeface="微軟正黑體"/>
                <a:ea typeface="微軟正黑體"/>
                <a:cs typeface="微軟正黑體"/>
              </a:rPr>
              <a:t>1,500 千元 / 1,566 千元</a:t>
            </a:r>
            <a:endParaRPr/>
          </a:p>
        </p:txBody>
      </p:sp>
      <p:sp>
        <p:nvSpPr>
          <p:cNvPr id="93" name="文字方塊 92"/>
          <p:cNvSpPr txBox="1"/>
          <p:nvPr/>
        </p:nvSpPr>
        <p:spPr>
          <a:xfrm>
            <a:off x="-9525" y="137828"/>
            <a:ext cx="4823732"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貳、計畫摘要</a:t>
            </a:r>
            <a:endParaRPr/>
          </a:p>
        </p:txBody>
      </p:sp>
      <p:sp>
        <p:nvSpPr>
          <p:cNvPr id="94" name="矩形: 圓角化同側角落 93"/>
          <p:cNvSpPr/>
          <p:nvPr/>
        </p:nvSpPr>
        <p:spPr>
          <a:xfrm>
            <a:off x="892629" y="3231332"/>
            <a:ext cx="7434554" cy="438129"/>
          </a:xfrm>
          <a:prstGeom prst="round2SameRect">
            <a:avLst>
              <a:gd name="adj1" fmla="val 16667"/>
              <a:gd name="adj2" fmla="val 0"/>
            </a:avLst>
          </a:prstGeom>
          <a:solidFill>
            <a:srgbClr val="4A8CAC">
              <a:alpha val="100000"/>
            </a:srgbClr>
          </a:solidFill>
          <a:ln w="127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sz="1600" b="1">
                <a:solidFill>
                  <a:srgbClr val="FFFFFF">
                    <a:alpha val="100000"/>
                  </a:srgbClr>
                </a:solidFill>
                <a:latin typeface="微軟正黑體"/>
                <a:ea typeface="微軟正黑體"/>
                <a:cs typeface="微軟正黑體"/>
              </a:rPr>
              <a:t>委託單位及合作內容說明</a:t>
            </a:r>
            <a:endParaRPr/>
          </a:p>
        </p:txBody>
      </p:sp>
      <p:sp>
        <p:nvSpPr>
          <p:cNvPr id="95" name="矩形: 圓角化同側角落 94"/>
          <p:cNvSpPr/>
          <p:nvPr/>
        </p:nvSpPr>
        <p:spPr>
          <a:xfrm>
            <a:off x="892629" y="3669461"/>
            <a:ext cx="7434554" cy="1157965"/>
          </a:xfrm>
          <a:prstGeom prst="round2SameRect">
            <a:avLst>
              <a:gd name="adj1" fmla="val 0"/>
              <a:gd name="adj2" fmla="val 11751"/>
            </a:avLst>
          </a:prstGeom>
          <a:noFill/>
          <a:ln w="12700" cap="flat" cmpd="sng" algn="ctr">
            <a:solidFill>
              <a:srgbClr val="4A8CAC">
                <a:alpha val="100000"/>
              </a:srgbClr>
            </a:solidFill>
            <a:prstDash val="solid"/>
            <a:round/>
          </a:ln>
        </p:spPr>
        <p:txBody>
          <a:bodyPr lIns="91440" tIns="45720" rIns="91440" bIns="45720" rtlCol="0" anchor="ctr">
            <a:normAutofit/>
          </a:bodyPr>
          <a:lstStyle/>
          <a:p>
            <a:pPr marL="285750" indent="-285750">
              <a:lnSpc>
                <a:spcPct val="150000"/>
              </a:lnSpc>
              <a:buFont typeface="微軟正黑體"/>
              <a:buChar char="●"/>
            </a:pPr>
            <a:r>
              <a:rPr lang="en-US" sz="1400">
                <a:latin typeface="微軟正黑體"/>
                <a:ea typeface="微軟正黑體"/>
                <a:cs typeface="微軟正黑體"/>
              </a:rPr>
              <a:t>受委託資訊業者：</a:t>
            </a:r>
            <a:r>
              <a:rPr lang="en-US" sz="1400" b="1">
                <a:latin typeface="微軟正黑體"/>
                <a:ea typeface="微軟正黑體"/>
                <a:cs typeface="微軟正黑體"/>
              </a:rPr>
              <a:t>智谷系統有限公司</a:t>
            </a:r>
            <a:r>
              <a:rPr lang="en-US" sz="1400">
                <a:latin typeface="微軟正黑體"/>
                <a:ea typeface="微軟正黑體"/>
                <a:cs typeface="微軟正黑體"/>
              </a:rPr>
              <a:t>（合作內容：導入「原物料管理系統」）</a:t>
            </a:r>
            <a:endParaRPr/>
          </a:p>
          <a:p>
            <a:pPr marL="285750" indent="-285750">
              <a:lnSpc>
                <a:spcPct val="150000"/>
              </a:lnSpc>
              <a:buFont typeface="微軟正黑體"/>
              <a:buChar char="●"/>
            </a:pPr>
            <a:r>
              <a:rPr lang="en-US" sz="1400">
                <a:latin typeface="微軟正黑體"/>
                <a:ea typeface="微軟正黑體"/>
                <a:cs typeface="微軟正黑體"/>
              </a:rPr>
              <a:t>受委託資訊業者：</a:t>
            </a:r>
            <a:r>
              <a:rPr lang="en-US" sz="1400" b="1">
                <a:latin typeface="微軟正黑體"/>
                <a:ea typeface="微軟正黑體"/>
                <a:cs typeface="微軟正黑體"/>
              </a:rPr>
              <a:t>錚典科技國際有限公司</a:t>
            </a:r>
            <a:r>
              <a:rPr lang="en-US" sz="1400">
                <a:latin typeface="微軟正黑體"/>
                <a:ea typeface="微軟正黑體"/>
                <a:cs typeface="微軟正黑體"/>
              </a:rPr>
              <a:t>（合作內容：導入「生產排程管理系統」）</a:t>
            </a:r>
            <a:endParaRPr/>
          </a:p>
        </p:txBody>
      </p:sp>
      <p:sp>
        <p:nvSpPr>
          <p:cNvPr id="96" name="矩形: 圓角化同側角落 95"/>
          <p:cNvSpPr/>
          <p:nvPr/>
        </p:nvSpPr>
        <p:spPr>
          <a:xfrm>
            <a:off x="892629" y="765545"/>
            <a:ext cx="3253079" cy="438129"/>
          </a:xfrm>
          <a:prstGeom prst="round2SameRect">
            <a:avLst>
              <a:gd name="adj1" fmla="val 16667"/>
              <a:gd name="adj2" fmla="val 0"/>
            </a:avLst>
          </a:prstGeom>
          <a:solidFill>
            <a:srgbClr val="4A8CAC">
              <a:alpha val="100000"/>
            </a:srgbClr>
          </a:solidFill>
          <a:ln w="127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sz="1600" b="1">
                <a:solidFill>
                  <a:srgbClr val="FFFFFF">
                    <a:alpha val="100000"/>
                  </a:srgbClr>
                </a:solidFill>
                <a:latin typeface="微軟正黑體"/>
                <a:ea typeface="微軟正黑體"/>
                <a:cs typeface="微軟正黑體"/>
              </a:rPr>
              <a:t>基本資料</a:t>
            </a:r>
            <a:endParaRPr/>
          </a:p>
        </p:txBody>
      </p:sp>
      <p:sp>
        <p:nvSpPr>
          <p:cNvPr id="97" name="矩形: 圓角化同側角落 96"/>
          <p:cNvSpPr/>
          <p:nvPr/>
        </p:nvSpPr>
        <p:spPr>
          <a:xfrm>
            <a:off x="5074104" y="1144888"/>
            <a:ext cx="3253079" cy="1897280"/>
          </a:xfrm>
          <a:prstGeom prst="round2SameRect">
            <a:avLst>
              <a:gd name="adj1" fmla="val 0"/>
              <a:gd name="adj2" fmla="val 6865"/>
            </a:avLst>
          </a:prstGeom>
          <a:noFill/>
          <a:ln w="12700" cap="flat" cmpd="sng" algn="ctr">
            <a:solidFill>
              <a:srgbClr val="4A8CAC">
                <a:alpha val="100000"/>
              </a:srgbClr>
            </a:solidFill>
            <a:prstDash val="solid"/>
            <a:round/>
          </a:ln>
        </p:spPr>
        <p:txBody>
          <a:bodyPr lIns="91440" tIns="45720" rIns="91440" bIns="45720" rtlCol="0" anchor="ctr">
            <a:normAutofit/>
          </a:bodyPr>
          <a:lstStyle/>
          <a:p>
            <a:pPr marL="285750" indent="-285750">
              <a:buFont typeface="微軟正黑體"/>
              <a:buChar char="●"/>
            </a:pPr>
            <a:r>
              <a:rPr lang="en-US" sz="1400">
                <a:latin typeface="微軟正黑體"/>
                <a:ea typeface="微軟正黑體"/>
                <a:cs typeface="微軟正黑體"/>
              </a:rPr>
              <a:t>百登國際貿易有限公司</a:t>
            </a:r>
            <a:endParaRPr/>
          </a:p>
          <a:p>
            <a:pPr marL="285750" indent="-285750">
              <a:buFont typeface="微軟正黑體"/>
              <a:buChar char="●"/>
            </a:pPr>
            <a:r>
              <a:rPr lang="en-US" sz="1400">
                <a:latin typeface="微軟正黑體"/>
                <a:ea typeface="微軟正黑體"/>
                <a:cs typeface="微軟正黑體"/>
              </a:rPr>
              <a:t>巴師父國際企業股份有限公司</a:t>
            </a:r>
            <a:endParaRPr/>
          </a:p>
          <a:p>
            <a:pPr marL="285750" indent="-285750">
              <a:buFont typeface="微軟正黑體"/>
              <a:buChar char="●"/>
            </a:pPr>
            <a:r>
              <a:rPr lang="en-US" sz="1400">
                <a:latin typeface="微軟正黑體"/>
                <a:ea typeface="微軟正黑體"/>
                <a:cs typeface="微軟正黑體"/>
              </a:rPr>
              <a:t>建妡國際貿易有限公司</a:t>
            </a:r>
            <a:endParaRPr/>
          </a:p>
          <a:p>
            <a:pPr marL="285750" indent="-285750">
              <a:buFont typeface="微軟正黑體"/>
              <a:buChar char="●"/>
            </a:pPr>
            <a:r>
              <a:rPr lang="en-US" sz="1400">
                <a:latin typeface="微軟正黑體"/>
                <a:ea typeface="微軟正黑體"/>
                <a:cs typeface="微軟正黑體"/>
              </a:rPr>
              <a:t>星富發實業社</a:t>
            </a:r>
            <a:endParaRPr/>
          </a:p>
          <a:p>
            <a:pPr marL="285750" indent="-285750">
              <a:buFont typeface="微軟正黑體"/>
              <a:buChar char="●"/>
            </a:pPr>
            <a:r>
              <a:rPr lang="en-US" sz="1400">
                <a:latin typeface="微軟正黑體"/>
                <a:ea typeface="微軟正黑體"/>
                <a:cs typeface="微軟正黑體"/>
              </a:rPr>
              <a:t>孟夏塗裝工程有限公司</a:t>
            </a:r>
            <a:endParaRPr/>
          </a:p>
        </p:txBody>
      </p:sp>
      <p:sp>
        <p:nvSpPr>
          <p:cNvPr id="98" name="矩形: 圓角化同側角落 97"/>
          <p:cNvSpPr/>
          <p:nvPr/>
        </p:nvSpPr>
        <p:spPr>
          <a:xfrm>
            <a:off x="5074104" y="765545"/>
            <a:ext cx="3253079" cy="438129"/>
          </a:xfrm>
          <a:prstGeom prst="round2SameRect">
            <a:avLst>
              <a:gd name="adj1" fmla="val 16667"/>
              <a:gd name="adj2" fmla="val 0"/>
            </a:avLst>
          </a:prstGeom>
          <a:solidFill>
            <a:srgbClr val="4A8CAC">
              <a:alpha val="100000"/>
            </a:srgbClr>
          </a:solidFill>
          <a:ln w="127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sz="1600" b="1">
                <a:solidFill>
                  <a:srgbClr val="FFFFFF">
                    <a:alpha val="100000"/>
                  </a:srgbClr>
                </a:solidFill>
                <a:latin typeface="微軟正黑體"/>
                <a:ea typeface="微軟正黑體"/>
                <a:cs typeface="微軟正黑體"/>
              </a:rPr>
              <a:t>帶動企業</a:t>
            </a:r>
            <a:endParaRPr/>
          </a:p>
        </p:txBody>
      </p:sp>
      <p:pic>
        <p:nvPicPr>
          <p:cNvPr id="99" name="圖片 98"/>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100" name="Placeholder for sldNum"/>
          <p:cNvSpPr>
            <a:spLocks noGrp="1"/>
          </p:cNvSpPr>
          <p:nvPr>
            <p:ph type="sldNum"/>
          </p:nvPr>
        </p:nvSpPr>
        <p:spPr>
          <a:prstGeom prst="rect">
            <a:avLst/>
          </a:prstGeom>
          <a:noFill/>
        </p:spPr>
        <p:txBody>
          <a:bodyPr lIns="91440" tIns="45720" rIns="91440" bIns="45720" rtlCol="0">
            <a:normAutofit/>
          </a:bodyPr>
          <a:lstStyle/>
          <a:p>
            <a:fld id="{CD42E5C0-B8AE-1685-D965-B5AAEBF4AD76}" type="slidenum">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329076" cy="4708341"/>
          <a:chOff x="0" y="0"/>
          <a:chExt cx="8329076" cy="4708341"/>
        </a:xfrm>
      </p:grpSpPr>
      <p:graphicFrame>
        <p:nvGraphicFramePr>
          <p:cNvPr id="102" name="表格 101"/>
          <p:cNvGraphicFramePr>
            <a:graphicFrameLocks noGrp="1"/>
          </p:cNvGraphicFramePr>
          <p:nvPr/>
        </p:nvGraphicFramePr>
        <p:xfrm>
          <a:off x="737651" y="869766"/>
          <a:ext cx="7591425" cy="3838575"/>
        </p:xfrm>
        <a:graphic>
          <a:graphicData uri="http://schemas.openxmlformats.org/drawingml/2006/table">
            <a:tbl>
              <a:tblPr firstRow="1" bandRow="1"/>
              <a:tblGrid>
                <a:gridCol w="304800">
                  <a:extLst>
                    <a:ext uri="{9D8B030D-6E8A-4147-A177-3AD203B41FA5}">
                      <a16:colId xmlns:a16="http://schemas.microsoft.com/office/drawing/2014/main" val="20000"/>
                    </a:ext>
                  </a:extLst>
                </a:gridCol>
                <a:gridCol w="2924175">
                  <a:extLst>
                    <a:ext uri="{9D8B030D-6E8A-4147-A177-3AD203B41FA5}">
                      <a16:colId xmlns:a16="http://schemas.microsoft.com/office/drawing/2014/main" val="20001"/>
                    </a:ext>
                  </a:extLst>
                </a:gridCol>
                <a:gridCol w="4362450">
                  <a:extLst>
                    <a:ext uri="{9D8B030D-6E8A-4147-A177-3AD203B41FA5}">
                      <a16:colId xmlns:a16="http://schemas.microsoft.com/office/drawing/2014/main" val="20002"/>
                    </a:ext>
                  </a:extLst>
                </a:gridCol>
              </a:tblGrid>
              <a:tr h="419100">
                <a:tc>
                  <a:txBody>
                    <a:bodyPr/>
                    <a:lstStyle/>
                    <a:p>
                      <a:pPr marL="0" indent="0">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400" b="1">
                          <a:solidFill>
                            <a:srgbClr val="FFFFFF">
                              <a:alpha val="100000"/>
                            </a:srgbClr>
                          </a:solidFill>
                          <a:latin typeface="微軟正黑體"/>
                          <a:ea typeface="微軟正黑體"/>
                          <a:cs typeface="微軟正黑體"/>
                        </a:rPr>
                        <a:t>工作項目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400" b="1" i="0" u="none" strike="noStrike">
                          <a:solidFill>
                            <a:srgbClr val="FFFFFF">
                              <a:alpha val="100000"/>
                            </a:srgbClr>
                          </a:solidFill>
                          <a:latin typeface="微軟正黑體"/>
                          <a:ea typeface="微軟正黑體"/>
                          <a:cs typeface="微軟正黑體"/>
                        </a:rPr>
                        <a:t>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514350">
                <a:tc>
                  <a:txBody>
                    <a:bodyPr/>
                    <a:lstStyle/>
                    <a:p>
                      <a:pPr marL="0" indent="0" algn="ctr">
                        <a:buNone/>
                      </a:pPr>
                      <a:r>
                        <a:rPr lang="en-US" sz="1200">
                          <a:solidFill>
                            <a:srgbClr val="000000">
                              <a:alpha val="100000"/>
                            </a:srgbClr>
                          </a:solidFill>
                          <a:latin typeface="微軟正黑體"/>
                          <a:ea typeface="微軟正黑體"/>
                          <a:cs typeface="微軟正黑體"/>
                        </a:rPr>
                        <a:t>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導入 </a:t>
                      </a:r>
                      <a:r>
                        <a:rPr lang="en-US" sz="1500" b="1">
                          <a:latin typeface="微軟正黑體"/>
                          <a:ea typeface="微軟正黑體"/>
                          <a:cs typeface="微軟正黑體"/>
                        </a:rPr>
                        <a:t>2</a:t>
                      </a:r>
                      <a:r>
                        <a:rPr lang="en-US" sz="1500">
                          <a:latin typeface="微軟正黑體"/>
                          <a:ea typeface="微軟正黑體"/>
                          <a:cs typeface="微軟正黑體"/>
                        </a:rPr>
                        <a:t> </a:t>
                      </a:r>
                      <a:r>
                        <a:rPr lang="en-US" sz="1200">
                          <a:latin typeface="微軟正黑體"/>
                          <a:ea typeface="微軟正黑體"/>
                          <a:cs typeface="微軟正黑體"/>
                        </a:rPr>
                        <a:t>項智慧減碳應用服務</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新增</a:t>
                      </a:r>
                      <a:r>
                        <a:rPr lang="en-US" sz="1200" b="1">
                          <a:latin typeface="微軟正黑體"/>
                          <a:ea typeface="微軟正黑體"/>
                          <a:cs typeface="微軟正黑體"/>
                        </a:rPr>
                        <a:t>「原物料管理系統」</a:t>
                      </a:r>
                      <a:r>
                        <a:rPr lang="en-US" sz="1200">
                          <a:latin typeface="微軟正黑體"/>
                          <a:ea typeface="微軟正黑體"/>
                          <a:cs typeface="微軟正黑體"/>
                        </a:rPr>
                        <a:t>與</a:t>
                      </a:r>
                      <a:r>
                        <a:rPr lang="en-US" sz="1200" b="1">
                          <a:latin typeface="微軟正黑體"/>
                          <a:ea typeface="微軟正黑體"/>
                          <a:cs typeface="微軟正黑體"/>
                        </a:rPr>
                        <a:t>「生產排程管理系統」</a:t>
                      </a:r>
                      <a:r>
                        <a:rPr lang="en-US" sz="1200">
                          <a:latin typeface="微軟正黑體"/>
                          <a:ea typeface="微軟正黑體"/>
                          <a:cs typeface="微軟正黑體"/>
                        </a:rPr>
                        <a:t>之服務。</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704850">
                <a:tc>
                  <a:txBody>
                    <a:bodyPr/>
                    <a:lstStyle/>
                    <a:p>
                      <a:pPr marL="0" indent="0" algn="ctr">
                        <a:buNone/>
                      </a:pPr>
                      <a:r>
                        <a:rPr lang="en-US" sz="1200">
                          <a:solidFill>
                            <a:srgbClr val="000000">
                              <a:alpha val="100000"/>
                            </a:srgbClr>
                          </a:solidFill>
                          <a:latin typeface="微軟正黑體"/>
                          <a:ea typeface="微軟正黑體"/>
                          <a:cs typeface="微軟正黑體"/>
                        </a:rPr>
                        <a:t>2</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帶動至少 </a:t>
                      </a:r>
                      <a:r>
                        <a:rPr lang="en-US" sz="1500" b="1">
                          <a:latin typeface="微軟正黑體"/>
                          <a:ea typeface="微軟正黑體"/>
                          <a:cs typeface="微軟正黑體"/>
                        </a:rPr>
                        <a:t>5</a:t>
                      </a:r>
                      <a:r>
                        <a:rPr lang="en-US" sz="1500">
                          <a:latin typeface="微軟正黑體"/>
                          <a:ea typeface="微軟正黑體"/>
                          <a:cs typeface="微軟正黑體"/>
                        </a:rPr>
                        <a:t> </a:t>
                      </a:r>
                      <a:r>
                        <a:rPr lang="en-US" sz="1200">
                          <a:latin typeface="微軟正黑體"/>
                          <a:ea typeface="微軟正黑體"/>
                          <a:cs typeface="微軟正黑體"/>
                        </a:rPr>
                        <a:t>家企業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帶動五家企業：百登國際貿易有限公司、巴師父國際企業股份有限公司、建妡國際貿易有限公司、星富發實業社、孟夏塗裝工程有限公司。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600075">
                <a:tc>
                  <a:txBody>
                    <a:bodyPr/>
                    <a:lstStyle/>
                    <a:p>
                      <a:pPr marL="0" indent="0" algn="ctr">
                        <a:buNone/>
                      </a:pPr>
                      <a:r>
                        <a:rPr lang="en-US" sz="1200">
                          <a:solidFill>
                            <a:srgbClr val="000000">
                              <a:alpha val="100000"/>
                            </a:srgbClr>
                          </a:solidFill>
                          <a:latin typeface="微軟正黑體"/>
                          <a:ea typeface="微軟正黑體"/>
                          <a:cs typeface="微軟正黑體"/>
                        </a:rPr>
                        <a:t>3</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系統體驗人次預估可增加 </a:t>
                      </a:r>
                      <a:r>
                        <a:rPr lang="en-US" sz="1500" b="1">
                          <a:latin typeface="微軟正黑體"/>
                          <a:ea typeface="微軟正黑體"/>
                          <a:cs typeface="微軟正黑體"/>
                        </a:rPr>
                        <a:t>400</a:t>
                      </a:r>
                      <a:r>
                        <a:rPr lang="en-US" sz="1500">
                          <a:latin typeface="微軟正黑體"/>
                          <a:ea typeface="微軟正黑體"/>
                          <a:cs typeface="微軟正黑體"/>
                        </a:rPr>
                        <a:t> </a:t>
                      </a:r>
                      <a:r>
                        <a:rPr lang="en-US" sz="1200">
                          <a:latin typeface="微軟正黑體"/>
                          <a:ea typeface="微軟正黑體"/>
                          <a:cs typeface="微軟正黑體"/>
                        </a:rPr>
                        <a:t>人次</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導入</a:t>
                      </a:r>
                      <a:r>
                        <a:rPr lang="en-US" sz="1200" b="1">
                          <a:latin typeface="微軟正黑體"/>
                          <a:ea typeface="微軟正黑體"/>
                          <a:cs typeface="微軟正黑體"/>
                        </a:rPr>
                        <a:t>「原物料管理系統」</a:t>
                      </a:r>
                      <a:r>
                        <a:rPr lang="en-US" sz="1200">
                          <a:latin typeface="微軟正黑體"/>
                          <a:ea typeface="微軟正黑體"/>
                          <a:cs typeface="微軟正黑體"/>
                        </a:rPr>
                        <a:t>與</a:t>
                      </a:r>
                      <a:r>
                        <a:rPr lang="en-US" sz="1200" b="1">
                          <a:latin typeface="微軟正黑體"/>
                          <a:ea typeface="微軟正黑體"/>
                          <a:cs typeface="微軟正黑體"/>
                        </a:rPr>
                        <a:t>「生產排程管理系統」</a:t>
                      </a:r>
                      <a:r>
                        <a:rPr lang="en-US" sz="1200">
                          <a:latin typeface="微軟正黑體"/>
                          <a:ea typeface="微軟正黑體"/>
                          <a:cs typeface="微軟正黑體"/>
                        </a:rPr>
                        <a:t>後，</a:t>
                      </a:r>
                      <a:endParaRPr/>
                    </a:p>
                    <a:p>
                      <a:pPr marL="0" indent="0">
                        <a:buNone/>
                      </a:pPr>
                      <a:r>
                        <a:rPr lang="en-US" sz="1200">
                          <a:latin typeface="微軟正黑體"/>
                          <a:ea typeface="微軟正黑體"/>
                          <a:cs typeface="微軟正黑體"/>
                        </a:rPr>
                        <a:t>希望達到的體驗人次。</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1600200">
                <a:tc>
                  <a:txBody>
                    <a:bodyPr/>
                    <a:lstStyle/>
                    <a:p>
                      <a:pPr marL="0" indent="0" algn="ctr">
                        <a:buNone/>
                      </a:pPr>
                      <a:r>
                        <a:rPr lang="en-US" sz="1200">
                          <a:solidFill>
                            <a:srgbClr val="000000">
                              <a:alpha val="100000"/>
                            </a:srgbClr>
                          </a:solidFill>
                          <a:latin typeface="微軟正黑體"/>
                          <a:ea typeface="微軟正黑體"/>
                          <a:cs typeface="微軟正黑體"/>
                        </a:rPr>
                        <a:t>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降低碳排放量 </a:t>
                      </a:r>
                      <a:r>
                        <a:rPr lang="en-US" sz="1500" b="1">
                          <a:latin typeface="微軟正黑體"/>
                          <a:ea typeface="微軟正黑體"/>
                          <a:cs typeface="微軟正黑體"/>
                        </a:rPr>
                        <a:t>28.27</a:t>
                      </a:r>
                      <a:r>
                        <a:rPr lang="en-US" sz="1500">
                          <a:latin typeface="微軟正黑體"/>
                          <a:ea typeface="微軟正黑體"/>
                          <a:cs typeface="微軟正黑體"/>
                        </a:rPr>
                        <a:t> </a:t>
                      </a:r>
                      <a:r>
                        <a:rPr lang="en-US" sz="1200">
                          <a:latin typeface="微軟正黑體"/>
                          <a:ea typeface="微軟正黑體"/>
                          <a:cs typeface="微軟正黑體"/>
                        </a:rPr>
                        <a:t>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85750" indent="-285750">
                        <a:lnSpc>
                          <a:spcPct val="136363"/>
                        </a:lnSpc>
                        <a:buClr>
                          <a:srgbClr val="000000">
                            <a:alpha val="100000"/>
                          </a:srgbClr>
                        </a:buClr>
                        <a:buFont typeface="微軟正黑體"/>
                        <a:buAutoNum type="arabicPeriod"/>
                      </a:pPr>
                      <a:r>
                        <a:rPr lang="en-US" sz="1200" b="0" i="0" u="none" strike="noStrike">
                          <a:solidFill>
                            <a:srgbClr val="000000">
                              <a:alpha val="100000"/>
                            </a:srgbClr>
                          </a:solidFill>
                          <a:latin typeface="微軟正黑體"/>
                          <a:ea typeface="微軟正黑體"/>
                          <a:cs typeface="微軟正黑體"/>
                        </a:rPr>
                        <a:t>因導入「原物料管理系統」所減少原料報廢</a:t>
                      </a:r>
                      <a:endParaRPr/>
                    </a:p>
                    <a:p>
                      <a:pPr marL="285750" indent="-285750">
                        <a:lnSpc>
                          <a:spcPct val="136363"/>
                        </a:lnSpc>
                        <a:buClr>
                          <a:srgbClr val="000000">
                            <a:alpha val="100000"/>
                          </a:srgbClr>
                        </a:buClr>
                        <a:buFont typeface="微軟正黑體"/>
                        <a:buAutoNum type="arabicPeriod"/>
                      </a:pPr>
                      <a:r>
                        <a:rPr lang="en-US" sz="1200" b="0" i="0" u="none" strike="noStrike">
                          <a:solidFill>
                            <a:srgbClr val="000000">
                              <a:alpha val="100000"/>
                            </a:srgbClr>
                          </a:solidFill>
                          <a:latin typeface="微軟正黑體"/>
                          <a:ea typeface="微軟正黑體"/>
                          <a:cs typeface="微軟正黑體"/>
                        </a:rPr>
                        <a:t>因導入「生產排程管理系統」所減少的運輸碳排放</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bl>
          </a:graphicData>
        </a:graphic>
      </p:graphicFrame>
      <p:sp>
        <p:nvSpPr>
          <p:cNvPr id="103" name="文字方塊 102"/>
          <p:cNvSpPr txBox="1"/>
          <p:nvPr/>
        </p:nvSpPr>
        <p:spPr>
          <a:xfrm>
            <a:off x="-9525" y="137828"/>
            <a:ext cx="4823732"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貳、計畫摘要</a:t>
            </a:r>
            <a:endParaRPr/>
          </a:p>
        </p:txBody>
      </p:sp>
      <p:pic>
        <p:nvPicPr>
          <p:cNvPr id="104" name="圖片 103"/>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105" name="Placeholder for sldNum"/>
          <p:cNvSpPr>
            <a:spLocks noGrp="1"/>
          </p:cNvSpPr>
          <p:nvPr>
            <p:ph type="sldNum"/>
          </p:nvPr>
        </p:nvSpPr>
        <p:spPr>
          <a:prstGeom prst="rect">
            <a:avLst/>
          </a:prstGeom>
          <a:noFill/>
        </p:spPr>
        <p:txBody>
          <a:bodyPr lIns="91440" tIns="45720" rIns="91440" bIns="45720" rtlCol="0">
            <a:normAutofit/>
          </a:bodyPr>
          <a:lstStyle/>
          <a:p>
            <a:fld id="{E4AD3A33-C9CB-DF6C-288C-FBAE121C0411}"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982610" cy="4673253"/>
          <a:chOff x="0" y="0"/>
          <a:chExt cx="8982610" cy="4673253"/>
        </a:xfrm>
      </p:grpSpPr>
      <p:sp>
        <p:nvSpPr>
          <p:cNvPr id="107" name="矩形: 圓角 106"/>
          <p:cNvSpPr/>
          <p:nvPr/>
        </p:nvSpPr>
        <p:spPr>
          <a:xfrm>
            <a:off x="491702" y="2678177"/>
            <a:ext cx="1332004" cy="323930"/>
          </a:xfrm>
          <a:prstGeom prst="roundRect">
            <a:avLst>
              <a:gd name="adj" fmla="val 16667"/>
            </a:avLst>
          </a:prstGeom>
          <a:solidFill>
            <a:srgbClr val="E6EBEF">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endParaRPr/>
          </a:p>
        </p:txBody>
      </p:sp>
      <p:sp>
        <p:nvSpPr>
          <p:cNvPr id="108" name="矩形: 圓角 107"/>
          <p:cNvSpPr/>
          <p:nvPr/>
        </p:nvSpPr>
        <p:spPr>
          <a:xfrm>
            <a:off x="455866" y="2577191"/>
            <a:ext cx="1332004" cy="381000"/>
          </a:xfrm>
          <a:prstGeom prst="roundRect">
            <a:avLst>
              <a:gd name="adj" fmla="val 16667"/>
            </a:avLst>
          </a:prstGeom>
          <a:solidFill>
            <a:srgbClr val="3275C5">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r>
              <a:rPr lang="en-US" sz="1400" b="1">
                <a:solidFill>
                  <a:srgbClr val="FFFFFF">
                    <a:alpha val="100000"/>
                  </a:srgbClr>
                </a:solidFill>
                <a:latin typeface="微軟正黑體"/>
                <a:ea typeface="微軟正黑體"/>
                <a:cs typeface="微軟正黑體"/>
              </a:rPr>
              <a:t>方案導入前</a:t>
            </a:r>
            <a:endParaRPr/>
          </a:p>
        </p:txBody>
      </p:sp>
      <p:sp>
        <p:nvSpPr>
          <p:cNvPr id="109" name="文字方塊 108"/>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參、智慧減碳應用服務模式</a:t>
            </a:r>
            <a:endParaRPr/>
          </a:p>
        </p:txBody>
      </p:sp>
      <p:graphicFrame>
        <p:nvGraphicFramePr>
          <p:cNvPr id="110" name="表格 109"/>
          <p:cNvGraphicFramePr>
            <a:graphicFrameLocks noGrp="1"/>
          </p:cNvGraphicFramePr>
          <p:nvPr/>
        </p:nvGraphicFramePr>
        <p:xfrm>
          <a:off x="474668" y="695004"/>
          <a:ext cx="8153400" cy="1628775"/>
        </p:xfrm>
        <a:graphic>
          <a:graphicData uri="http://schemas.openxmlformats.org/drawingml/2006/table">
            <a:tbl>
              <a:tblPr firstRow="1" bandRow="1"/>
              <a:tblGrid>
                <a:gridCol w="1323975">
                  <a:extLst>
                    <a:ext uri="{9D8B030D-6E8A-4147-A177-3AD203B41FA5}">
                      <a16:colId xmlns:a16="http://schemas.microsoft.com/office/drawing/2014/main" val="20000"/>
                    </a:ext>
                  </a:extLst>
                </a:gridCol>
                <a:gridCol w="6829425">
                  <a:extLst>
                    <a:ext uri="{9D8B030D-6E8A-4147-A177-3AD203B41FA5}">
                      <a16:colId xmlns:a16="http://schemas.microsoft.com/office/drawing/2014/main" val="20001"/>
                    </a:ext>
                  </a:extLst>
                </a:gridCol>
              </a:tblGrid>
              <a:tr h="771525">
                <a:tc>
                  <a:txBody>
                    <a:bodyPr/>
                    <a:lstStyle/>
                    <a:p>
                      <a:pPr marL="0" indent="0" algn="ctr">
                        <a:buNone/>
                      </a:pPr>
                      <a:r>
                        <a:rPr lang="en-US" sz="1600">
                          <a:solidFill>
                            <a:srgbClr val="FCFCFC">
                              <a:alpha val="100000"/>
                            </a:srgbClr>
                          </a:solidFill>
                          <a:latin typeface="微軟正黑體"/>
                          <a:ea typeface="微軟正黑體"/>
                          <a:cs typeface="微軟正黑體"/>
                        </a:rPr>
                        <a:t>問題大類一</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15000"/>
                        </a:lnSpc>
                        <a:buNone/>
                      </a:pPr>
                      <a:r>
                        <a:rPr lang="en-US" sz="1000" b="0">
                          <a:latin typeface="微軟正黑體"/>
                          <a:ea typeface="微軟正黑體"/>
                          <a:cs typeface="微軟正黑體"/>
                        </a:rPr>
                        <a:t>目前下游廠商（被帶動企業）若跟新楠星（主提案商）訂購客製化商品，新楠星都是根據訂單訂購原料，依靠人工與經驗管控原料，但人工一定會有出錯的情況發生。若因下游廠商用料預估有誤，新楠星會在接單製作後才發現，進而下游廠商也會需要放棄貨物，造成產品過期報廢或是需另改標籤進行銷售。產品報廢就會產生大量碳排放。</a:t>
                      </a:r>
                      <a:endParaRPr/>
                    </a:p>
                  </a:txBody>
                  <a:tcPr marL="57150" marR="57150">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857250">
                <a:tc>
                  <a:txBody>
                    <a:bodyPr/>
                    <a:lstStyle/>
                    <a:p>
                      <a:pPr marL="0" indent="0" algn="ctr">
                        <a:buNone/>
                      </a:pPr>
                      <a:r>
                        <a:rPr lang="en-US" sz="1600">
                          <a:solidFill>
                            <a:srgbClr val="FCFCFC">
                              <a:alpha val="100000"/>
                            </a:srgbClr>
                          </a:solidFill>
                          <a:latin typeface="微軟正黑體"/>
                          <a:ea typeface="微軟正黑體"/>
                          <a:cs typeface="微軟正黑體"/>
                        </a:rPr>
                        <a:t>導入解方</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36363"/>
                        </a:lnSpc>
                        <a:buNone/>
                      </a:pPr>
                      <a:r>
                        <a:rPr lang="en-US" sz="1200" b="1" i="0" u="none" strike="noStrike">
                          <a:solidFill>
                            <a:srgbClr val="000000">
                              <a:alpha val="100000"/>
                            </a:srgbClr>
                          </a:solidFill>
                          <a:latin typeface="微軟正黑體"/>
                          <a:ea typeface="微軟正黑體"/>
                          <a:cs typeface="微軟正黑體"/>
                        </a:rPr>
                        <a:t>導入「原物料管理系統」</a:t>
                      </a:r>
                      <a:endParaRPr/>
                    </a:p>
                    <a:p>
                      <a:pPr marL="285750" indent="0">
                        <a:buNone/>
                      </a:pPr>
                      <a:r>
                        <a:rPr lang="en-US" sz="1000" b="1" i="0" u="none" strike="noStrike">
                          <a:solidFill>
                            <a:srgbClr val="000000">
                              <a:alpha val="100000"/>
                            </a:srgbClr>
                          </a:solidFill>
                          <a:latin typeface="微軟正黑體"/>
                          <a:ea typeface="微軟正黑體"/>
                          <a:cs typeface="微軟正黑體"/>
                        </a:rPr>
                        <a:t>當下游廠商（被帶動企業）跟新楠星（主提案商）訂購客製化商品，新楠星可透過「原物料管理系統」擬定原料清單，並提供過往訂購紀錄，精準控管訂購原料。因導入「原物料管理系統」所以可精準預估用量，可有效減少原料報廢情況，減少碳排放。</a:t>
                      </a:r>
                      <a:endParaRPr/>
                    </a:p>
                  </a:txBody>
                  <a:tcPr marL="57150" marR="57150">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111" name="矩形: 圓角 110"/>
          <p:cNvSpPr/>
          <p:nvPr/>
        </p:nvSpPr>
        <p:spPr>
          <a:xfrm>
            <a:off x="114823" y="3115516"/>
            <a:ext cx="937379" cy="96622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五家被帶動企業訂購客製化商品</a:t>
            </a:r>
            <a:endParaRPr/>
          </a:p>
        </p:txBody>
      </p:sp>
      <p:sp>
        <p:nvSpPr>
          <p:cNvPr id="112" name="矩形: 圓角 111"/>
          <p:cNvSpPr/>
          <p:nvPr/>
        </p:nvSpPr>
        <p:spPr>
          <a:xfrm>
            <a:off x="2271649" y="3130171"/>
            <a:ext cx="1641676" cy="93691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主提案商根據訂單訂購原料，並依靠人工與經驗管控原料(原料費用由被帶動企業支付)</a:t>
            </a:r>
            <a:endParaRPr/>
          </a:p>
        </p:txBody>
      </p:sp>
      <p:sp>
        <p:nvSpPr>
          <p:cNvPr id="113" name="矩形: 圓角 112"/>
          <p:cNvSpPr/>
          <p:nvPr/>
        </p:nvSpPr>
        <p:spPr>
          <a:xfrm>
            <a:off x="1185752" y="3130171"/>
            <a:ext cx="937379" cy="93691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主提案商</a:t>
            </a:r>
            <a:endParaRPr/>
          </a:p>
          <a:p>
            <a:pPr marL="0" indent="0" algn="ctr">
              <a:buNone/>
            </a:pPr>
            <a:r>
              <a:rPr lang="en-US">
                <a:latin typeface="微軟正黑體"/>
                <a:ea typeface="微軟正黑體"/>
                <a:cs typeface="微軟正黑體"/>
              </a:rPr>
              <a:t>接收訂單</a:t>
            </a:r>
            <a:endParaRPr/>
          </a:p>
        </p:txBody>
      </p:sp>
      <p:sp>
        <p:nvSpPr>
          <p:cNvPr id="114" name="矩形: 圓角 113"/>
          <p:cNvSpPr/>
          <p:nvPr/>
        </p:nvSpPr>
        <p:spPr>
          <a:xfrm>
            <a:off x="4079784" y="3130171"/>
            <a:ext cx="937379" cy="93691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產品製作</a:t>
            </a:r>
            <a:endParaRPr/>
          </a:p>
        </p:txBody>
      </p:sp>
      <p:sp>
        <p:nvSpPr>
          <p:cNvPr id="115" name="矩形: 圓角 114"/>
          <p:cNvSpPr/>
          <p:nvPr/>
        </p:nvSpPr>
        <p:spPr>
          <a:xfrm>
            <a:off x="5183621" y="2734220"/>
            <a:ext cx="937379"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出貨給下游廠商</a:t>
            </a:r>
            <a:endParaRPr/>
          </a:p>
        </p:txBody>
      </p:sp>
      <p:sp>
        <p:nvSpPr>
          <p:cNvPr id="116" name="矩形: 圓角 115"/>
          <p:cNvSpPr/>
          <p:nvPr/>
        </p:nvSpPr>
        <p:spPr>
          <a:xfrm>
            <a:off x="6327361" y="3644228"/>
            <a:ext cx="1367840"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因下游廠商用料預估有誤，導致下游廠商放棄貨物</a:t>
            </a:r>
            <a:endParaRPr/>
          </a:p>
        </p:txBody>
      </p:sp>
      <p:cxnSp>
        <p:nvCxnSpPr>
          <p:cNvPr id="117" name="直線接點 116"/>
          <p:cNvCxnSpPr/>
          <p:nvPr/>
        </p:nvCxnSpPr>
        <p:spPr>
          <a:xfrm>
            <a:off x="1052202" y="3598627"/>
            <a:ext cx="133550" cy="0"/>
          </a:xfrm>
          <a:prstGeom prst="line">
            <a:avLst/>
          </a:prstGeom>
          <a:ln w="12700" cap="flat" cmpd="sng" algn="ctr">
            <a:solidFill>
              <a:srgbClr val="000000">
                <a:alpha val="100000"/>
              </a:srgbClr>
            </a:solidFill>
            <a:prstDash val="solid"/>
            <a:round/>
            <a:tailEnd type="triangle"/>
          </a:ln>
        </p:spPr>
      </p:cxnSp>
      <p:cxnSp>
        <p:nvCxnSpPr>
          <p:cNvPr id="118" name="直線接點 117"/>
          <p:cNvCxnSpPr/>
          <p:nvPr/>
        </p:nvCxnSpPr>
        <p:spPr>
          <a:xfrm rot="10800000" flipH="1">
            <a:off x="2123131" y="3598627"/>
            <a:ext cx="148518" cy="0"/>
          </a:xfrm>
          <a:prstGeom prst="line">
            <a:avLst/>
          </a:prstGeom>
          <a:ln w="12700" cap="flat" cmpd="sng" algn="ctr">
            <a:solidFill>
              <a:srgbClr val="000000">
                <a:alpha val="100000"/>
              </a:srgbClr>
            </a:solidFill>
            <a:prstDash val="solid"/>
            <a:round/>
            <a:tailEnd type="triangle"/>
          </a:ln>
        </p:spPr>
      </p:cxnSp>
      <p:cxnSp>
        <p:nvCxnSpPr>
          <p:cNvPr id="119" name="直線接點 118"/>
          <p:cNvCxnSpPr/>
          <p:nvPr/>
        </p:nvCxnSpPr>
        <p:spPr>
          <a:xfrm rot="10800000" flipH="1">
            <a:off x="3913325" y="3598627"/>
            <a:ext cx="166459" cy="0"/>
          </a:xfrm>
          <a:prstGeom prst="line">
            <a:avLst/>
          </a:prstGeom>
          <a:ln w="12700" cap="flat" cmpd="sng" algn="ctr">
            <a:solidFill>
              <a:srgbClr val="000000">
                <a:alpha val="100000"/>
              </a:srgbClr>
            </a:solidFill>
            <a:prstDash val="solid"/>
            <a:round/>
            <a:tailEnd type="triangle"/>
          </a:ln>
        </p:spPr>
      </p:cxnSp>
      <p:cxnSp>
        <p:nvCxnSpPr>
          <p:cNvPr id="120" name="直線接點 119"/>
          <p:cNvCxnSpPr/>
          <p:nvPr/>
        </p:nvCxnSpPr>
        <p:spPr>
          <a:xfrm rot="10800000" flipH="1">
            <a:off x="5017162" y="3067595"/>
            <a:ext cx="166459" cy="531032"/>
          </a:xfrm>
          <a:prstGeom prst="line">
            <a:avLst/>
          </a:prstGeom>
          <a:ln w="12700" cap="flat" cmpd="sng" algn="ctr">
            <a:solidFill>
              <a:srgbClr val="000000">
                <a:alpha val="100000"/>
              </a:srgbClr>
            </a:solidFill>
            <a:prstDash val="solid"/>
            <a:round/>
            <a:tailEnd type="triangle"/>
          </a:ln>
        </p:spPr>
      </p:cxnSp>
      <p:cxnSp>
        <p:nvCxnSpPr>
          <p:cNvPr id="121" name="直線接點 120"/>
          <p:cNvCxnSpPr/>
          <p:nvPr/>
        </p:nvCxnSpPr>
        <p:spPr>
          <a:xfrm rot="10800000" flipH="1">
            <a:off x="6121000" y="3977603"/>
            <a:ext cx="206361" cy="6272"/>
          </a:xfrm>
          <a:prstGeom prst="line">
            <a:avLst/>
          </a:prstGeom>
          <a:ln w="12700" cap="flat" cmpd="sng" algn="ctr">
            <a:solidFill>
              <a:srgbClr val="000000">
                <a:alpha val="100000"/>
              </a:srgbClr>
            </a:solidFill>
            <a:prstDash val="solid"/>
            <a:round/>
            <a:tailEnd type="triangle"/>
          </a:ln>
        </p:spPr>
      </p:cxnSp>
      <p:cxnSp>
        <p:nvCxnSpPr>
          <p:cNvPr id="122" name="直線接點 121"/>
          <p:cNvCxnSpPr/>
          <p:nvPr/>
        </p:nvCxnSpPr>
        <p:spPr>
          <a:xfrm>
            <a:off x="5017162" y="3598627"/>
            <a:ext cx="166459" cy="385247"/>
          </a:xfrm>
          <a:prstGeom prst="line">
            <a:avLst/>
          </a:prstGeom>
          <a:ln w="12700" cap="flat" cmpd="sng" algn="ctr">
            <a:solidFill>
              <a:srgbClr val="000000">
                <a:alpha val="100000"/>
              </a:srgbClr>
            </a:solidFill>
            <a:prstDash val="solid"/>
            <a:round/>
            <a:tailEnd type="triangle"/>
          </a:ln>
        </p:spPr>
      </p:cxnSp>
      <p:sp>
        <p:nvSpPr>
          <p:cNvPr id="123" name="矩形: 圓角 122"/>
          <p:cNvSpPr/>
          <p:nvPr/>
        </p:nvSpPr>
        <p:spPr>
          <a:xfrm>
            <a:off x="5183621" y="3650499"/>
            <a:ext cx="937379"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部分產品由主提案商暫時保存</a:t>
            </a:r>
            <a:endParaRPr/>
          </a:p>
        </p:txBody>
      </p:sp>
      <p:cxnSp>
        <p:nvCxnSpPr>
          <p:cNvPr id="124" name="直線接點 123"/>
          <p:cNvCxnSpPr/>
          <p:nvPr/>
        </p:nvCxnSpPr>
        <p:spPr>
          <a:xfrm rot="10800000">
            <a:off x="5652311" y="3400970"/>
            <a:ext cx="0" cy="249529"/>
          </a:xfrm>
          <a:prstGeom prst="line">
            <a:avLst/>
          </a:prstGeom>
          <a:ln w="12700" cap="flat" cmpd="sng" algn="ctr">
            <a:solidFill>
              <a:srgbClr val="000000">
                <a:alpha val="100000"/>
              </a:srgbClr>
            </a:solidFill>
            <a:prstDash val="solid"/>
            <a:round/>
            <a:tailEnd type="triangle"/>
          </a:ln>
        </p:spPr>
      </p:cxnSp>
      <p:sp>
        <p:nvSpPr>
          <p:cNvPr id="125" name="矩形: 圓角 124"/>
          <p:cNvSpPr/>
          <p:nvPr/>
        </p:nvSpPr>
        <p:spPr>
          <a:xfrm>
            <a:off x="7811712" y="4006503"/>
            <a:ext cx="1170898"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改標籤進行銷售</a:t>
            </a:r>
            <a:endParaRPr/>
          </a:p>
        </p:txBody>
      </p:sp>
      <p:sp>
        <p:nvSpPr>
          <p:cNvPr id="126" name="矩形: 圓角 125"/>
          <p:cNvSpPr/>
          <p:nvPr/>
        </p:nvSpPr>
        <p:spPr>
          <a:xfrm>
            <a:off x="7811712" y="3226303"/>
            <a:ext cx="1170898"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產品過期報廢</a:t>
            </a:r>
            <a:endParaRPr/>
          </a:p>
        </p:txBody>
      </p:sp>
      <p:cxnSp>
        <p:nvCxnSpPr>
          <p:cNvPr id="127" name="直線接點 126"/>
          <p:cNvCxnSpPr/>
          <p:nvPr/>
        </p:nvCxnSpPr>
        <p:spPr>
          <a:xfrm rot="10800000" flipH="1">
            <a:off x="7695201" y="3559678"/>
            <a:ext cx="116511" cy="417925"/>
          </a:xfrm>
          <a:prstGeom prst="line">
            <a:avLst/>
          </a:prstGeom>
          <a:ln w="12700" cap="flat" cmpd="sng" algn="ctr">
            <a:solidFill>
              <a:srgbClr val="000000">
                <a:alpha val="100000"/>
              </a:srgbClr>
            </a:solidFill>
            <a:prstDash val="solid"/>
            <a:round/>
            <a:tailEnd type="triangle"/>
          </a:ln>
        </p:spPr>
      </p:cxnSp>
      <p:cxnSp>
        <p:nvCxnSpPr>
          <p:cNvPr id="128" name="直線接點 127"/>
          <p:cNvCxnSpPr/>
          <p:nvPr/>
        </p:nvCxnSpPr>
        <p:spPr>
          <a:xfrm>
            <a:off x="7695201" y="3977603"/>
            <a:ext cx="116511" cy="362275"/>
          </a:xfrm>
          <a:prstGeom prst="line">
            <a:avLst/>
          </a:prstGeom>
          <a:ln w="12700" cap="flat" cmpd="sng" algn="ctr">
            <a:solidFill>
              <a:srgbClr val="000000">
                <a:alpha val="100000"/>
              </a:srgbClr>
            </a:solidFill>
            <a:prstDash val="solid"/>
            <a:round/>
            <a:tailEnd type="triangle"/>
          </a:ln>
        </p:spPr>
      </p:cxnSp>
      <p:pic>
        <p:nvPicPr>
          <p:cNvPr id="129" name="圖片 128"/>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130" name="Placeholder for sldNum"/>
          <p:cNvSpPr>
            <a:spLocks noGrp="1"/>
          </p:cNvSpPr>
          <p:nvPr>
            <p:ph type="sldNum"/>
          </p:nvPr>
        </p:nvSpPr>
        <p:spPr>
          <a:prstGeom prst="rect">
            <a:avLst/>
          </a:prstGeom>
          <a:noFill/>
        </p:spPr>
        <p:txBody>
          <a:bodyPr lIns="91440" tIns="45720" rIns="91440" bIns="45720" rtlCol="0">
            <a:normAutofit/>
          </a:bodyPr>
          <a:lstStyle/>
          <a:p>
            <a:fld id="{B83F93EC-FD79-D184-CF09-D9F13280F126}"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38944" cy="4563828"/>
          <a:chOff x="0" y="0"/>
          <a:chExt cx="8838944" cy="4563828"/>
        </a:xfrm>
      </p:grpSpPr>
      <p:sp>
        <p:nvSpPr>
          <p:cNvPr id="132" name="文字方塊 131"/>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參、智慧減碳應用服務模式</a:t>
            </a:r>
            <a:endParaRPr/>
          </a:p>
        </p:txBody>
      </p:sp>
      <p:graphicFrame>
        <p:nvGraphicFramePr>
          <p:cNvPr id="133" name="表格 132"/>
          <p:cNvGraphicFramePr>
            <a:graphicFrameLocks noGrp="1"/>
          </p:cNvGraphicFramePr>
          <p:nvPr/>
        </p:nvGraphicFramePr>
        <p:xfrm>
          <a:off x="474668" y="695004"/>
          <a:ext cx="8153400" cy="1628775"/>
        </p:xfrm>
        <a:graphic>
          <a:graphicData uri="http://schemas.openxmlformats.org/drawingml/2006/table">
            <a:tbl>
              <a:tblPr firstRow="1" bandRow="1"/>
              <a:tblGrid>
                <a:gridCol w="1323975">
                  <a:extLst>
                    <a:ext uri="{9D8B030D-6E8A-4147-A177-3AD203B41FA5}">
                      <a16:colId xmlns:a16="http://schemas.microsoft.com/office/drawing/2014/main" val="20000"/>
                    </a:ext>
                  </a:extLst>
                </a:gridCol>
                <a:gridCol w="6829425">
                  <a:extLst>
                    <a:ext uri="{9D8B030D-6E8A-4147-A177-3AD203B41FA5}">
                      <a16:colId xmlns:a16="http://schemas.microsoft.com/office/drawing/2014/main" val="20001"/>
                    </a:ext>
                  </a:extLst>
                </a:gridCol>
              </a:tblGrid>
              <a:tr h="771525">
                <a:tc>
                  <a:txBody>
                    <a:bodyPr/>
                    <a:lstStyle/>
                    <a:p>
                      <a:pPr marL="0" indent="0" algn="ctr">
                        <a:buNone/>
                      </a:pPr>
                      <a:r>
                        <a:rPr lang="en-US" sz="1600">
                          <a:solidFill>
                            <a:srgbClr val="FCFCFC">
                              <a:alpha val="100000"/>
                            </a:srgbClr>
                          </a:solidFill>
                          <a:latin typeface="微軟正黑體"/>
                          <a:ea typeface="微軟正黑體"/>
                          <a:cs typeface="微軟正黑體"/>
                        </a:rPr>
                        <a:t>問題大類一</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15000"/>
                        </a:lnSpc>
                        <a:buNone/>
                      </a:pPr>
                      <a:r>
                        <a:rPr lang="en-US" sz="1000" b="0">
                          <a:latin typeface="微軟正黑體"/>
                          <a:ea typeface="微軟正黑體"/>
                          <a:cs typeface="微軟正黑體"/>
                        </a:rPr>
                        <a:t>目前下游廠商（被帶動企業）若跟新楠星（主提案商）訂購客製化商品，新楠星都是根據訂單訂購原料，依靠人工與經驗管控原料，但人工一定會有出錯的情況發生。若因下游廠商用料預估有誤，新楠星會在接單製作後才發現，進而下游廠商也會需要放棄貨物，造成產品過期報廢或是需另改標籤進行銷售。產品報廢就會產生大量碳排放。</a:t>
                      </a:r>
                      <a:endParaRPr/>
                    </a:p>
                  </a:txBody>
                  <a:tcPr marL="57150" marR="57150">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857250">
                <a:tc>
                  <a:txBody>
                    <a:bodyPr/>
                    <a:lstStyle/>
                    <a:p>
                      <a:pPr marL="0" indent="0" algn="ctr">
                        <a:buNone/>
                      </a:pPr>
                      <a:r>
                        <a:rPr lang="en-US" sz="1600">
                          <a:solidFill>
                            <a:srgbClr val="FCFCFC">
                              <a:alpha val="100000"/>
                            </a:srgbClr>
                          </a:solidFill>
                          <a:latin typeface="微軟正黑體"/>
                          <a:ea typeface="微軟正黑體"/>
                          <a:cs typeface="微軟正黑體"/>
                        </a:rPr>
                        <a:t>導入解方</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36363"/>
                        </a:lnSpc>
                        <a:buNone/>
                      </a:pPr>
                      <a:r>
                        <a:rPr lang="en-US" sz="1200" b="1" i="0" u="none" strike="noStrike">
                          <a:solidFill>
                            <a:srgbClr val="000000">
                              <a:alpha val="100000"/>
                            </a:srgbClr>
                          </a:solidFill>
                          <a:latin typeface="微軟正黑體"/>
                          <a:ea typeface="微軟正黑體"/>
                          <a:cs typeface="微軟正黑體"/>
                        </a:rPr>
                        <a:t>導入「原物料管理系統」</a:t>
                      </a:r>
                      <a:endParaRPr/>
                    </a:p>
                    <a:p>
                      <a:pPr marL="285750" indent="0">
                        <a:buNone/>
                      </a:pPr>
                      <a:r>
                        <a:rPr lang="en-US" sz="1000" b="1" i="0" u="none" strike="noStrike">
                          <a:solidFill>
                            <a:srgbClr val="000000">
                              <a:alpha val="100000"/>
                            </a:srgbClr>
                          </a:solidFill>
                          <a:latin typeface="微軟正黑體"/>
                          <a:ea typeface="微軟正黑體"/>
                          <a:cs typeface="微軟正黑體"/>
                        </a:rPr>
                        <a:t>當下游廠商（被帶動企業）跟新楠星（主提案商）訂購客製化商品，新楠星可透過「原物料管理系統」擬定原料清單，並提供過往訂購紀錄，精準控管訂購原料。因導入「原物料管理系統」所以可精準預估用量，可有效減少原料報廢情況，減少碳排放。</a:t>
                      </a:r>
                      <a:endParaRPr/>
                    </a:p>
                  </a:txBody>
                  <a:tcPr marL="57150" marR="57150">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134" name="矩形: 圓角 133"/>
          <p:cNvSpPr/>
          <p:nvPr/>
        </p:nvSpPr>
        <p:spPr>
          <a:xfrm>
            <a:off x="491702" y="2678177"/>
            <a:ext cx="1332004" cy="323930"/>
          </a:xfrm>
          <a:prstGeom prst="roundRect">
            <a:avLst>
              <a:gd name="adj" fmla="val 16667"/>
            </a:avLst>
          </a:prstGeom>
          <a:solidFill>
            <a:srgbClr val="E6EBEF">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endParaRPr/>
          </a:p>
        </p:txBody>
      </p:sp>
      <p:sp>
        <p:nvSpPr>
          <p:cNvPr id="135" name="矩形: 圓角 134"/>
          <p:cNvSpPr/>
          <p:nvPr/>
        </p:nvSpPr>
        <p:spPr>
          <a:xfrm>
            <a:off x="455866" y="2577191"/>
            <a:ext cx="1332004" cy="381000"/>
          </a:xfrm>
          <a:prstGeom prst="roundRect">
            <a:avLst>
              <a:gd name="adj" fmla="val 16667"/>
            </a:avLst>
          </a:prstGeom>
          <a:solidFill>
            <a:srgbClr val="3275C5">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r>
              <a:rPr lang="en-US" sz="1400" b="1">
                <a:solidFill>
                  <a:srgbClr val="FFFFFF">
                    <a:alpha val="100000"/>
                  </a:srgbClr>
                </a:solidFill>
                <a:latin typeface="微軟正黑體"/>
                <a:ea typeface="微軟正黑體"/>
                <a:cs typeface="微軟正黑體"/>
              </a:rPr>
              <a:t>方案導入後</a:t>
            </a:r>
            <a:endParaRPr/>
          </a:p>
        </p:txBody>
      </p:sp>
      <p:sp>
        <p:nvSpPr>
          <p:cNvPr id="136" name="矩形: 圓角 135"/>
          <p:cNvSpPr/>
          <p:nvPr/>
        </p:nvSpPr>
        <p:spPr>
          <a:xfrm>
            <a:off x="206619" y="3154128"/>
            <a:ext cx="1006718" cy="96622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五家被帶動企業</a:t>
            </a:r>
            <a:endParaRPr/>
          </a:p>
          <a:p>
            <a:pPr marL="0" indent="0" algn="ctr">
              <a:buNone/>
            </a:pPr>
            <a:r>
              <a:rPr lang="en-US">
                <a:latin typeface="微軟正黑體"/>
                <a:ea typeface="微軟正黑體"/>
                <a:cs typeface="微軟正黑體"/>
              </a:rPr>
              <a:t>訂購客製化商品</a:t>
            </a:r>
            <a:endParaRPr/>
          </a:p>
        </p:txBody>
      </p:sp>
      <p:sp>
        <p:nvSpPr>
          <p:cNvPr id="137" name="矩形: 圓角 136"/>
          <p:cNvSpPr/>
          <p:nvPr/>
        </p:nvSpPr>
        <p:spPr>
          <a:xfrm>
            <a:off x="2487154" y="3154128"/>
            <a:ext cx="1587305" cy="93691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透過</a:t>
            </a:r>
            <a:r>
              <a:rPr lang="en-US" b="1">
                <a:solidFill>
                  <a:srgbClr val="980000">
                    <a:alpha val="100000"/>
                  </a:srgbClr>
                </a:solidFill>
                <a:latin typeface="微軟正黑體"/>
                <a:ea typeface="微軟正黑體"/>
                <a:cs typeface="微軟正黑體"/>
              </a:rPr>
              <a:t>原物料管理系統擬定原料清單，並提供過往訂購紀錄</a:t>
            </a:r>
            <a:r>
              <a:rPr lang="en-US">
                <a:latin typeface="微軟正黑體"/>
                <a:ea typeface="微軟正黑體"/>
                <a:cs typeface="微軟正黑體"/>
              </a:rPr>
              <a:t>，精準控管訂購原料</a:t>
            </a:r>
            <a:endParaRPr/>
          </a:p>
        </p:txBody>
      </p:sp>
      <p:sp>
        <p:nvSpPr>
          <p:cNvPr id="138" name="矩形: 圓角 137"/>
          <p:cNvSpPr/>
          <p:nvPr/>
        </p:nvSpPr>
        <p:spPr>
          <a:xfrm>
            <a:off x="1346887" y="3154128"/>
            <a:ext cx="1006718" cy="96622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主提案商</a:t>
            </a:r>
            <a:endParaRPr/>
          </a:p>
          <a:p>
            <a:pPr marL="0" indent="0" algn="ctr">
              <a:buNone/>
            </a:pPr>
            <a:r>
              <a:rPr lang="en-US">
                <a:latin typeface="微軟正黑體"/>
                <a:ea typeface="微軟正黑體"/>
                <a:cs typeface="微軟正黑體"/>
              </a:rPr>
              <a:t>接收訂單</a:t>
            </a:r>
            <a:endParaRPr/>
          </a:p>
        </p:txBody>
      </p:sp>
      <p:sp>
        <p:nvSpPr>
          <p:cNvPr id="139" name="矩形: 圓角 138"/>
          <p:cNvSpPr/>
          <p:nvPr/>
        </p:nvSpPr>
        <p:spPr>
          <a:xfrm>
            <a:off x="4255711" y="3154128"/>
            <a:ext cx="937379" cy="936913"/>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產品製作</a:t>
            </a:r>
            <a:endParaRPr/>
          </a:p>
        </p:txBody>
      </p:sp>
      <p:cxnSp>
        <p:nvCxnSpPr>
          <p:cNvPr id="140" name="直線接點 139"/>
          <p:cNvCxnSpPr/>
          <p:nvPr/>
        </p:nvCxnSpPr>
        <p:spPr>
          <a:xfrm rot="10800000" flipH="1">
            <a:off x="1213336" y="3637240"/>
            <a:ext cx="133550" cy="0"/>
          </a:xfrm>
          <a:prstGeom prst="line">
            <a:avLst/>
          </a:prstGeom>
          <a:ln w="12700" cap="flat" cmpd="sng" algn="ctr">
            <a:solidFill>
              <a:srgbClr val="000000">
                <a:alpha val="100000"/>
              </a:srgbClr>
            </a:solidFill>
            <a:prstDash val="solid"/>
            <a:round/>
            <a:tailEnd type="triangle"/>
          </a:ln>
        </p:spPr>
      </p:cxnSp>
      <p:cxnSp>
        <p:nvCxnSpPr>
          <p:cNvPr id="141" name="直線接點 140"/>
          <p:cNvCxnSpPr/>
          <p:nvPr/>
        </p:nvCxnSpPr>
        <p:spPr>
          <a:xfrm rot="10800000" flipH="1">
            <a:off x="2353604" y="3622584"/>
            <a:ext cx="133550" cy="14655"/>
          </a:xfrm>
          <a:prstGeom prst="line">
            <a:avLst/>
          </a:prstGeom>
          <a:ln w="12700" cap="flat" cmpd="sng" algn="ctr">
            <a:solidFill>
              <a:srgbClr val="000000">
                <a:alpha val="100000"/>
              </a:srgbClr>
            </a:solidFill>
            <a:prstDash val="solid"/>
            <a:round/>
            <a:tailEnd type="triangle"/>
          </a:ln>
        </p:spPr>
      </p:cxnSp>
      <p:cxnSp>
        <p:nvCxnSpPr>
          <p:cNvPr id="142" name="直線接點 141"/>
          <p:cNvCxnSpPr/>
          <p:nvPr/>
        </p:nvCxnSpPr>
        <p:spPr>
          <a:xfrm>
            <a:off x="4074459" y="3622584"/>
            <a:ext cx="181252" cy="0"/>
          </a:xfrm>
          <a:prstGeom prst="line">
            <a:avLst/>
          </a:prstGeom>
          <a:ln w="12700" cap="flat" cmpd="sng" algn="ctr">
            <a:solidFill>
              <a:srgbClr val="000000">
                <a:alpha val="100000"/>
              </a:srgbClr>
            </a:solidFill>
            <a:prstDash val="solid"/>
            <a:round/>
            <a:tailEnd type="triangle"/>
          </a:ln>
        </p:spPr>
      </p:cxnSp>
      <p:sp>
        <p:nvSpPr>
          <p:cNvPr id="143" name="矩形: 圓角 142"/>
          <p:cNvSpPr/>
          <p:nvPr/>
        </p:nvSpPr>
        <p:spPr>
          <a:xfrm>
            <a:off x="5374341" y="2871393"/>
            <a:ext cx="937379"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出貨給下游廠商</a:t>
            </a:r>
            <a:endParaRPr/>
          </a:p>
        </p:txBody>
      </p:sp>
      <p:cxnSp>
        <p:nvCxnSpPr>
          <p:cNvPr id="144" name="直線接點 143"/>
          <p:cNvCxnSpPr/>
          <p:nvPr/>
        </p:nvCxnSpPr>
        <p:spPr>
          <a:xfrm rot="10800000" flipH="1">
            <a:off x="5193089" y="3204768"/>
            <a:ext cx="181252" cy="417816"/>
          </a:xfrm>
          <a:prstGeom prst="line">
            <a:avLst/>
          </a:prstGeom>
          <a:ln w="12700" cap="flat" cmpd="sng" algn="ctr">
            <a:solidFill>
              <a:srgbClr val="000000">
                <a:alpha val="100000"/>
              </a:srgbClr>
            </a:solidFill>
            <a:prstDash val="solid"/>
            <a:round/>
            <a:tailEnd type="triangle"/>
          </a:ln>
        </p:spPr>
      </p:cxnSp>
      <p:cxnSp>
        <p:nvCxnSpPr>
          <p:cNvPr id="145" name="直線接點 144"/>
          <p:cNvCxnSpPr/>
          <p:nvPr/>
        </p:nvCxnSpPr>
        <p:spPr>
          <a:xfrm rot="10800000" flipH="1">
            <a:off x="6311720" y="4106535"/>
            <a:ext cx="1356326" cy="16951"/>
          </a:xfrm>
          <a:prstGeom prst="line">
            <a:avLst/>
          </a:prstGeom>
          <a:ln w="12700" cap="flat" cmpd="sng" algn="ctr">
            <a:solidFill>
              <a:srgbClr val="000000">
                <a:alpha val="100000"/>
              </a:srgbClr>
            </a:solidFill>
            <a:prstDash val="solid"/>
            <a:round/>
            <a:tailEnd type="triangle"/>
          </a:ln>
        </p:spPr>
      </p:cxnSp>
      <p:cxnSp>
        <p:nvCxnSpPr>
          <p:cNvPr id="146" name="直線接點 145"/>
          <p:cNvCxnSpPr/>
          <p:nvPr/>
        </p:nvCxnSpPr>
        <p:spPr>
          <a:xfrm>
            <a:off x="5193089" y="3622584"/>
            <a:ext cx="181252" cy="500901"/>
          </a:xfrm>
          <a:prstGeom prst="line">
            <a:avLst/>
          </a:prstGeom>
          <a:ln w="12700" cap="flat" cmpd="sng" algn="ctr">
            <a:solidFill>
              <a:srgbClr val="000000">
                <a:alpha val="100000"/>
              </a:srgbClr>
            </a:solidFill>
            <a:prstDash val="solid"/>
            <a:round/>
            <a:tailEnd type="triangle"/>
          </a:ln>
        </p:spPr>
      </p:cxnSp>
      <p:sp>
        <p:nvSpPr>
          <p:cNvPr id="147" name="矩形: 圓角 146"/>
          <p:cNvSpPr/>
          <p:nvPr/>
        </p:nvSpPr>
        <p:spPr>
          <a:xfrm>
            <a:off x="5374341" y="3790111"/>
            <a:ext cx="937379"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部分產品由主提案商暫時保存</a:t>
            </a:r>
            <a:endParaRPr/>
          </a:p>
        </p:txBody>
      </p:sp>
      <p:cxnSp>
        <p:nvCxnSpPr>
          <p:cNvPr id="148" name="直線接點 147"/>
          <p:cNvCxnSpPr/>
          <p:nvPr/>
        </p:nvCxnSpPr>
        <p:spPr>
          <a:xfrm rot="10800000">
            <a:off x="5843031" y="3538143"/>
            <a:ext cx="0" cy="251968"/>
          </a:xfrm>
          <a:prstGeom prst="line">
            <a:avLst/>
          </a:prstGeom>
          <a:ln w="12700" cap="flat" cmpd="sng" algn="ctr">
            <a:solidFill>
              <a:srgbClr val="000000">
                <a:alpha val="100000"/>
              </a:srgbClr>
            </a:solidFill>
            <a:prstDash val="solid"/>
            <a:round/>
            <a:tailEnd type="triangle"/>
          </a:ln>
        </p:spPr>
      </p:cxnSp>
      <p:sp>
        <p:nvSpPr>
          <p:cNvPr id="149" name="矩形: 圓角 148"/>
          <p:cNvSpPr/>
          <p:nvPr/>
        </p:nvSpPr>
        <p:spPr>
          <a:xfrm>
            <a:off x="7668046" y="3702725"/>
            <a:ext cx="1170898" cy="807619"/>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產品報廢量減少</a:t>
            </a:r>
            <a:endParaRPr/>
          </a:p>
        </p:txBody>
      </p:sp>
      <p:sp>
        <p:nvSpPr>
          <p:cNvPr id="150" name="文字方塊 149"/>
          <p:cNvSpPr txBox="1"/>
          <p:nvPr/>
        </p:nvSpPr>
        <p:spPr>
          <a:xfrm>
            <a:off x="6336184" y="4196551"/>
            <a:ext cx="1290357" cy="367277"/>
          </a:xfrm>
          <a:prstGeom prst="rect">
            <a:avLst/>
          </a:prstGeom>
          <a:noFill/>
        </p:spPr>
        <p:txBody>
          <a:bodyPr lIns="91440" tIns="45720" rIns="91440" bIns="45720" rtlCol="0">
            <a:spAutoFit/>
          </a:bodyPr>
          <a:lstStyle/>
          <a:p>
            <a:pPr marL="0" indent="0">
              <a:buNone/>
            </a:pPr>
            <a:r>
              <a:rPr lang="en-US">
                <a:latin typeface="微軟正黑體"/>
                <a:ea typeface="微軟正黑體"/>
                <a:cs typeface="微軟正黑體"/>
              </a:rPr>
              <a:t>因導入原物料管理系統，所以可精準預估用量</a:t>
            </a:r>
            <a:endParaRPr/>
          </a:p>
        </p:txBody>
      </p:sp>
      <p:pic>
        <p:nvPicPr>
          <p:cNvPr id="151" name="圖片 150"/>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152" name="Placeholder for sldNum"/>
          <p:cNvSpPr>
            <a:spLocks noGrp="1"/>
          </p:cNvSpPr>
          <p:nvPr>
            <p:ph type="sldNum"/>
          </p:nvPr>
        </p:nvSpPr>
        <p:spPr>
          <a:prstGeom prst="rect">
            <a:avLst/>
          </a:prstGeom>
          <a:noFill/>
        </p:spPr>
        <p:txBody>
          <a:bodyPr lIns="91440" tIns="45720" rIns="91440" bIns="45720" rtlCol="0">
            <a:normAutofit/>
          </a:bodyPr>
          <a:lstStyle/>
          <a:p>
            <a:fld id="{8F3E338A-BBDF-E0F3-D252-BE10BD038B5B}"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28068" cy="3927640"/>
          <a:chOff x="0" y="0"/>
          <a:chExt cx="8628068" cy="3927640"/>
        </a:xfrm>
      </p:grpSpPr>
      <p:sp>
        <p:nvSpPr>
          <p:cNvPr id="154" name="矩形: 圓角 153"/>
          <p:cNvSpPr/>
          <p:nvPr/>
        </p:nvSpPr>
        <p:spPr>
          <a:xfrm>
            <a:off x="491702" y="2678177"/>
            <a:ext cx="1332004" cy="323930"/>
          </a:xfrm>
          <a:prstGeom prst="roundRect">
            <a:avLst>
              <a:gd name="adj" fmla="val 16667"/>
            </a:avLst>
          </a:prstGeom>
          <a:solidFill>
            <a:srgbClr val="E6EBEF">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endParaRPr/>
          </a:p>
        </p:txBody>
      </p:sp>
      <p:sp>
        <p:nvSpPr>
          <p:cNvPr id="155" name="矩形: 圓角 154"/>
          <p:cNvSpPr/>
          <p:nvPr/>
        </p:nvSpPr>
        <p:spPr>
          <a:xfrm>
            <a:off x="455866" y="2577191"/>
            <a:ext cx="1332004" cy="381000"/>
          </a:xfrm>
          <a:prstGeom prst="roundRect">
            <a:avLst>
              <a:gd name="adj" fmla="val 16667"/>
            </a:avLst>
          </a:prstGeom>
          <a:solidFill>
            <a:srgbClr val="3275C5">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r>
              <a:rPr lang="en-US" sz="1400" b="1">
                <a:solidFill>
                  <a:srgbClr val="FFFFFF">
                    <a:alpha val="100000"/>
                  </a:srgbClr>
                </a:solidFill>
                <a:latin typeface="微軟正黑體"/>
                <a:ea typeface="微軟正黑體"/>
                <a:cs typeface="微軟正黑體"/>
              </a:rPr>
              <a:t>方案導入前</a:t>
            </a:r>
            <a:endParaRPr/>
          </a:p>
        </p:txBody>
      </p:sp>
      <p:sp>
        <p:nvSpPr>
          <p:cNvPr id="156" name="文字方塊 155"/>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參、智慧減碳應用服務模式</a:t>
            </a:r>
            <a:endParaRPr/>
          </a:p>
        </p:txBody>
      </p:sp>
      <p:graphicFrame>
        <p:nvGraphicFramePr>
          <p:cNvPr id="157" name="表格 156"/>
          <p:cNvGraphicFramePr>
            <a:graphicFrameLocks noGrp="1"/>
          </p:cNvGraphicFramePr>
          <p:nvPr/>
        </p:nvGraphicFramePr>
        <p:xfrm>
          <a:off x="474668" y="695004"/>
          <a:ext cx="8153400" cy="1628775"/>
        </p:xfrm>
        <a:graphic>
          <a:graphicData uri="http://schemas.openxmlformats.org/drawingml/2006/table">
            <a:tbl>
              <a:tblPr firstRow="1" bandRow="1"/>
              <a:tblGrid>
                <a:gridCol w="1323975">
                  <a:extLst>
                    <a:ext uri="{9D8B030D-6E8A-4147-A177-3AD203B41FA5}">
                      <a16:colId xmlns:a16="http://schemas.microsoft.com/office/drawing/2014/main" val="20000"/>
                    </a:ext>
                  </a:extLst>
                </a:gridCol>
                <a:gridCol w="6829425">
                  <a:extLst>
                    <a:ext uri="{9D8B030D-6E8A-4147-A177-3AD203B41FA5}">
                      <a16:colId xmlns:a16="http://schemas.microsoft.com/office/drawing/2014/main" val="20001"/>
                    </a:ext>
                  </a:extLst>
                </a:gridCol>
              </a:tblGrid>
              <a:tr h="771525">
                <a:tc>
                  <a:txBody>
                    <a:bodyPr/>
                    <a:lstStyle/>
                    <a:p>
                      <a:pPr marL="0" indent="0" algn="ctr">
                        <a:buNone/>
                      </a:pPr>
                      <a:r>
                        <a:rPr lang="en-US" sz="1600">
                          <a:solidFill>
                            <a:srgbClr val="FCFCFC">
                              <a:alpha val="100000"/>
                            </a:srgbClr>
                          </a:solidFill>
                          <a:latin typeface="微軟正黑體"/>
                          <a:ea typeface="微軟正黑體"/>
                          <a:cs typeface="微軟正黑體"/>
                        </a:rPr>
                        <a:t>問題大類二</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15000"/>
                        </a:lnSpc>
                        <a:buNone/>
                      </a:pPr>
                      <a:r>
                        <a:rPr lang="en-US" sz="1000" b="0">
                          <a:latin typeface="微軟正黑體"/>
                          <a:ea typeface="微軟正黑體"/>
                          <a:cs typeface="微軟正黑體"/>
                        </a:rPr>
                        <a:t>下游廠商下訂單後，新楠星會依照下游廠商下訂單的順序進行排單，再依照訂單順序進行配送。只要下游廠商叫貨一次，新楠星就會出貨一次，造成多次運輸，產生大量碳排放。</a:t>
                      </a:r>
                      <a:endParaRPr/>
                    </a:p>
                  </a:txBody>
                  <a:tcPr marL="57150" marR="57150">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857250">
                <a:tc>
                  <a:txBody>
                    <a:bodyPr/>
                    <a:lstStyle/>
                    <a:p>
                      <a:pPr marL="0" indent="0" algn="ctr">
                        <a:buNone/>
                      </a:pPr>
                      <a:r>
                        <a:rPr lang="en-US" sz="1600">
                          <a:solidFill>
                            <a:srgbClr val="FCFCFC">
                              <a:alpha val="100000"/>
                            </a:srgbClr>
                          </a:solidFill>
                          <a:latin typeface="微軟正黑體"/>
                          <a:ea typeface="微軟正黑體"/>
                          <a:cs typeface="微軟正黑體"/>
                        </a:rPr>
                        <a:t>導入解方</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36363"/>
                        </a:lnSpc>
                        <a:buNone/>
                      </a:pPr>
                      <a:r>
                        <a:rPr lang="en-US" sz="1200" b="1" i="0" u="none" strike="noStrike">
                          <a:solidFill>
                            <a:srgbClr val="000000">
                              <a:alpha val="100000"/>
                            </a:srgbClr>
                          </a:solidFill>
                          <a:latin typeface="微軟正黑體"/>
                          <a:ea typeface="微軟正黑體"/>
                          <a:cs typeface="微軟正黑體"/>
                        </a:rPr>
                        <a:t>導入「生產排程管理系統」</a:t>
                      </a:r>
                      <a:endParaRPr/>
                    </a:p>
                    <a:p>
                      <a:pPr marL="285750" indent="0">
                        <a:buNone/>
                      </a:pPr>
                      <a:r>
                        <a:rPr lang="en-US" sz="1000" b="1" i="0" u="none" strike="noStrike">
                          <a:solidFill>
                            <a:srgbClr val="000000">
                              <a:alpha val="100000"/>
                            </a:srgbClr>
                          </a:solidFill>
                          <a:latin typeface="微軟正黑體"/>
                          <a:ea typeface="微軟正黑體"/>
                          <a:cs typeface="微軟正黑體"/>
                        </a:rPr>
                        <a:t>下游廠商下訂單後，新楠星依照「生產排程管理系統」智慧化排單/插單。新楠星依照系統順序進行配送順序調整，可改為一週配送一次至下游廠商，有效減少多次運輸情況，減少碳排放。</a:t>
                      </a:r>
                      <a:endParaRPr/>
                    </a:p>
                  </a:txBody>
                  <a:tcPr marL="57150" marR="57150">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158" name="矩形: 圓角 157"/>
          <p:cNvSpPr/>
          <p:nvPr/>
        </p:nvSpPr>
        <p:spPr>
          <a:xfrm>
            <a:off x="455866" y="3260890"/>
            <a:ext cx="1377280"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五家被帶動企業</a:t>
            </a:r>
            <a:endParaRPr/>
          </a:p>
          <a:p>
            <a:pPr marL="0" indent="0" algn="ctr">
              <a:buNone/>
            </a:pPr>
            <a:r>
              <a:rPr lang="en-US">
                <a:latin typeface="微軟正黑體"/>
                <a:ea typeface="微軟正黑體"/>
                <a:cs typeface="微軟正黑體"/>
              </a:rPr>
              <a:t>訂購商品</a:t>
            </a:r>
            <a:endParaRPr/>
          </a:p>
          <a:p>
            <a:pPr marL="0" indent="0" algn="ctr">
              <a:buNone/>
            </a:pPr>
            <a:r>
              <a:rPr lang="en-US">
                <a:latin typeface="微軟正黑體"/>
                <a:ea typeface="微軟正黑體"/>
                <a:cs typeface="微軟正黑體"/>
              </a:rPr>
              <a:t>(一周會下訂2-3次)</a:t>
            </a:r>
            <a:endParaRPr/>
          </a:p>
        </p:txBody>
      </p:sp>
      <p:cxnSp>
        <p:nvCxnSpPr>
          <p:cNvPr id="159" name="直線接點 158"/>
          <p:cNvCxnSpPr/>
          <p:nvPr/>
        </p:nvCxnSpPr>
        <p:spPr>
          <a:xfrm>
            <a:off x="1833146" y="3594265"/>
            <a:ext cx="379971" cy="0"/>
          </a:xfrm>
          <a:prstGeom prst="line">
            <a:avLst/>
          </a:prstGeom>
          <a:ln w="12700" cap="flat" cmpd="sng" algn="ctr">
            <a:solidFill>
              <a:srgbClr val="000000">
                <a:alpha val="100000"/>
              </a:srgbClr>
            </a:solidFill>
            <a:prstDash val="solid"/>
            <a:round/>
            <a:tailEnd type="triangle"/>
          </a:ln>
        </p:spPr>
      </p:cxnSp>
      <p:sp>
        <p:nvSpPr>
          <p:cNvPr id="160" name="矩形: 圓角 159"/>
          <p:cNvSpPr/>
          <p:nvPr/>
        </p:nvSpPr>
        <p:spPr>
          <a:xfrm>
            <a:off x="2213118" y="3260890"/>
            <a:ext cx="1377280"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主提案商</a:t>
            </a:r>
            <a:endParaRPr/>
          </a:p>
          <a:p>
            <a:pPr marL="0" indent="0" algn="ctr">
              <a:buNone/>
            </a:pPr>
            <a:r>
              <a:rPr lang="en-US" b="1">
                <a:solidFill>
                  <a:srgbClr val="980000">
                    <a:alpha val="100000"/>
                  </a:srgbClr>
                </a:solidFill>
                <a:latin typeface="微軟正黑體"/>
                <a:ea typeface="微軟正黑體"/>
                <a:cs typeface="微軟正黑體"/>
              </a:rPr>
              <a:t>依照訂單順序</a:t>
            </a:r>
            <a:endParaRPr/>
          </a:p>
          <a:p>
            <a:pPr marL="0" indent="0" algn="ctr">
              <a:buNone/>
            </a:pPr>
            <a:r>
              <a:rPr lang="en-US">
                <a:latin typeface="微軟正黑體"/>
                <a:ea typeface="微軟正黑體"/>
                <a:cs typeface="微軟正黑體"/>
              </a:rPr>
              <a:t>進行排單</a:t>
            </a:r>
            <a:endParaRPr/>
          </a:p>
        </p:txBody>
      </p:sp>
      <p:sp>
        <p:nvSpPr>
          <p:cNvPr id="161" name="矩形: 圓角 160"/>
          <p:cNvSpPr/>
          <p:nvPr/>
        </p:nvSpPr>
        <p:spPr>
          <a:xfrm>
            <a:off x="3970369" y="3260890"/>
            <a:ext cx="1217465"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依照訂單順序</a:t>
            </a:r>
            <a:endParaRPr/>
          </a:p>
          <a:p>
            <a:pPr marL="0" indent="0" algn="ctr">
              <a:buNone/>
            </a:pPr>
            <a:r>
              <a:rPr lang="en-US">
                <a:latin typeface="微軟正黑體"/>
                <a:ea typeface="微軟正黑體"/>
                <a:cs typeface="微軟正黑體"/>
              </a:rPr>
              <a:t>進行配送</a:t>
            </a:r>
            <a:endParaRPr/>
          </a:p>
        </p:txBody>
      </p:sp>
      <p:cxnSp>
        <p:nvCxnSpPr>
          <p:cNvPr id="162" name="直線接點 161"/>
          <p:cNvCxnSpPr/>
          <p:nvPr/>
        </p:nvCxnSpPr>
        <p:spPr>
          <a:xfrm>
            <a:off x="3590398" y="3594265"/>
            <a:ext cx="379971" cy="0"/>
          </a:xfrm>
          <a:prstGeom prst="line">
            <a:avLst/>
          </a:prstGeom>
          <a:ln w="12700" cap="flat" cmpd="sng" algn="ctr">
            <a:solidFill>
              <a:srgbClr val="000000">
                <a:alpha val="100000"/>
              </a:srgbClr>
            </a:solidFill>
            <a:prstDash val="solid"/>
            <a:round/>
            <a:tailEnd type="triangle"/>
          </a:ln>
        </p:spPr>
      </p:cxnSp>
      <p:sp>
        <p:nvSpPr>
          <p:cNvPr id="163" name="矩形: 圓角 162"/>
          <p:cNvSpPr/>
          <p:nvPr/>
        </p:nvSpPr>
        <p:spPr>
          <a:xfrm>
            <a:off x="5567806" y="3260890"/>
            <a:ext cx="1296347"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一周配送多次至</a:t>
            </a:r>
            <a:endParaRPr/>
          </a:p>
          <a:p>
            <a:pPr marL="0" indent="0" algn="ctr">
              <a:buNone/>
            </a:pPr>
            <a:r>
              <a:rPr lang="en-US">
                <a:latin typeface="微軟正黑體"/>
                <a:ea typeface="微軟正黑體"/>
                <a:cs typeface="微軟正黑體"/>
              </a:rPr>
              <a:t>同一下游廠商</a:t>
            </a:r>
            <a:endParaRPr/>
          </a:p>
        </p:txBody>
      </p:sp>
      <p:cxnSp>
        <p:nvCxnSpPr>
          <p:cNvPr id="164" name="直線接點 163"/>
          <p:cNvCxnSpPr/>
          <p:nvPr/>
        </p:nvCxnSpPr>
        <p:spPr>
          <a:xfrm rot="10800000" flipH="1">
            <a:off x="5187834" y="3594265"/>
            <a:ext cx="379971" cy="0"/>
          </a:xfrm>
          <a:prstGeom prst="line">
            <a:avLst/>
          </a:prstGeom>
          <a:ln w="12700" cap="flat" cmpd="sng" algn="ctr">
            <a:solidFill>
              <a:srgbClr val="000000">
                <a:alpha val="100000"/>
              </a:srgbClr>
            </a:solidFill>
            <a:prstDash val="solid"/>
            <a:round/>
            <a:tailEnd type="triangle"/>
          </a:ln>
        </p:spPr>
      </p:cxnSp>
      <p:cxnSp>
        <p:nvCxnSpPr>
          <p:cNvPr id="165" name="直線接點 164"/>
          <p:cNvCxnSpPr/>
          <p:nvPr/>
        </p:nvCxnSpPr>
        <p:spPr>
          <a:xfrm>
            <a:off x="6864153" y="3594265"/>
            <a:ext cx="379971" cy="0"/>
          </a:xfrm>
          <a:prstGeom prst="line">
            <a:avLst/>
          </a:prstGeom>
          <a:ln w="12700" cap="flat" cmpd="sng" algn="ctr">
            <a:solidFill>
              <a:srgbClr val="000000">
                <a:alpha val="100000"/>
              </a:srgbClr>
            </a:solidFill>
            <a:prstDash val="solid"/>
            <a:round/>
            <a:tailEnd type="triangle"/>
          </a:ln>
        </p:spPr>
      </p:cxnSp>
      <p:sp>
        <p:nvSpPr>
          <p:cNvPr id="166" name="矩形: 圓角 165"/>
          <p:cNvSpPr/>
          <p:nvPr/>
        </p:nvSpPr>
        <p:spPr>
          <a:xfrm>
            <a:off x="7244124" y="3260890"/>
            <a:ext cx="1296347"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單一廠商配送次數高(耗油)</a:t>
            </a:r>
            <a:endParaRPr/>
          </a:p>
        </p:txBody>
      </p:sp>
      <p:pic>
        <p:nvPicPr>
          <p:cNvPr id="167" name="圖片 166"/>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168" name="Placeholder for sldNum"/>
          <p:cNvSpPr>
            <a:spLocks noGrp="1"/>
          </p:cNvSpPr>
          <p:nvPr>
            <p:ph type="sldNum"/>
          </p:nvPr>
        </p:nvSpPr>
        <p:spPr>
          <a:prstGeom prst="rect">
            <a:avLst/>
          </a:prstGeom>
          <a:noFill/>
        </p:spPr>
        <p:txBody>
          <a:bodyPr lIns="91440" tIns="45720" rIns="91440" bIns="45720" rtlCol="0">
            <a:normAutofit/>
          </a:bodyPr>
          <a:lstStyle/>
          <a:p>
            <a:fld id="{3BB448C7-C4CC-D608-0FE2-C13C1133F7D5}"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28068" cy="3956127"/>
          <a:chOff x="0" y="0"/>
          <a:chExt cx="8628068" cy="3956127"/>
        </a:xfrm>
      </p:grpSpPr>
      <p:sp>
        <p:nvSpPr>
          <p:cNvPr id="170" name="文字方塊 169"/>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參、智慧減碳應用服務模式</a:t>
            </a:r>
            <a:endParaRPr/>
          </a:p>
        </p:txBody>
      </p:sp>
      <p:graphicFrame>
        <p:nvGraphicFramePr>
          <p:cNvPr id="171" name="表格 170"/>
          <p:cNvGraphicFramePr>
            <a:graphicFrameLocks noGrp="1"/>
          </p:cNvGraphicFramePr>
          <p:nvPr/>
        </p:nvGraphicFramePr>
        <p:xfrm>
          <a:off x="474668" y="695004"/>
          <a:ext cx="8153400" cy="1628775"/>
        </p:xfrm>
        <a:graphic>
          <a:graphicData uri="http://schemas.openxmlformats.org/drawingml/2006/table">
            <a:tbl>
              <a:tblPr firstRow="1" bandRow="1"/>
              <a:tblGrid>
                <a:gridCol w="1323975">
                  <a:extLst>
                    <a:ext uri="{9D8B030D-6E8A-4147-A177-3AD203B41FA5}">
                      <a16:colId xmlns:a16="http://schemas.microsoft.com/office/drawing/2014/main" val="20000"/>
                    </a:ext>
                  </a:extLst>
                </a:gridCol>
                <a:gridCol w="6829425">
                  <a:extLst>
                    <a:ext uri="{9D8B030D-6E8A-4147-A177-3AD203B41FA5}">
                      <a16:colId xmlns:a16="http://schemas.microsoft.com/office/drawing/2014/main" val="20001"/>
                    </a:ext>
                  </a:extLst>
                </a:gridCol>
              </a:tblGrid>
              <a:tr h="771525">
                <a:tc>
                  <a:txBody>
                    <a:bodyPr/>
                    <a:lstStyle/>
                    <a:p>
                      <a:pPr marL="0" indent="0" algn="ctr">
                        <a:buNone/>
                      </a:pPr>
                      <a:r>
                        <a:rPr lang="en-US" sz="1600">
                          <a:solidFill>
                            <a:srgbClr val="FCFCFC">
                              <a:alpha val="100000"/>
                            </a:srgbClr>
                          </a:solidFill>
                          <a:latin typeface="微軟正黑體"/>
                          <a:ea typeface="微軟正黑體"/>
                          <a:cs typeface="微軟正黑體"/>
                        </a:rPr>
                        <a:t>問題大類二</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15000"/>
                        </a:lnSpc>
                        <a:buNone/>
                      </a:pPr>
                      <a:r>
                        <a:rPr lang="en-US" sz="1000" b="0">
                          <a:latin typeface="微軟正黑體"/>
                          <a:ea typeface="微軟正黑體"/>
                          <a:cs typeface="微軟正黑體"/>
                        </a:rPr>
                        <a:t>下游廠商下訂單後，新楠星會依照下游廠商下訂單的順序進行排單，再依照訂單順序進行配送。只要下游廠商叫貨一次，新楠星就會出貨一次，造成多次運輸，產生大量碳排放。</a:t>
                      </a:r>
                      <a:endParaRPr/>
                    </a:p>
                  </a:txBody>
                  <a:tcPr marL="57150" marR="57150" anchor="ctr">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857250">
                <a:tc>
                  <a:txBody>
                    <a:bodyPr/>
                    <a:lstStyle/>
                    <a:p>
                      <a:pPr marL="0" indent="0" algn="ctr">
                        <a:buNone/>
                      </a:pPr>
                      <a:r>
                        <a:rPr lang="en-US" sz="1600">
                          <a:solidFill>
                            <a:srgbClr val="FCFCFC">
                              <a:alpha val="100000"/>
                            </a:srgbClr>
                          </a:solidFill>
                          <a:latin typeface="微軟正黑體"/>
                          <a:ea typeface="微軟正黑體"/>
                          <a:cs typeface="微軟正黑體"/>
                        </a:rPr>
                        <a:t>導入解方</a:t>
                      </a:r>
                      <a:endParaRPr/>
                    </a:p>
                  </a:txBody>
                  <a:tcPr marL="57150" marR="57150">
                    <a:lnL w="12700" cap="flat" cmpd="sng" algn="ctr">
                      <a:noFill/>
                      <a:prstDash val="solid"/>
                      <a:round/>
                    </a:lnL>
                    <a:lnR w="12700" cap="flat" cmpd="sng" algn="ctr">
                      <a:no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85750" indent="0">
                        <a:lnSpc>
                          <a:spcPct val="136363"/>
                        </a:lnSpc>
                        <a:buNone/>
                      </a:pPr>
                      <a:r>
                        <a:rPr lang="en-US" sz="1200" b="1" i="0" u="none" strike="noStrike">
                          <a:solidFill>
                            <a:srgbClr val="000000">
                              <a:alpha val="100000"/>
                            </a:srgbClr>
                          </a:solidFill>
                          <a:latin typeface="微軟正黑體"/>
                          <a:ea typeface="微軟正黑體"/>
                          <a:cs typeface="微軟正黑體"/>
                        </a:rPr>
                        <a:t>導入「生產排程管理系統」</a:t>
                      </a:r>
                      <a:endParaRPr/>
                    </a:p>
                    <a:p>
                      <a:pPr marL="285750" indent="0">
                        <a:buNone/>
                      </a:pPr>
                      <a:r>
                        <a:rPr lang="en-US" sz="1000" b="1" i="0" u="none" strike="noStrike">
                          <a:solidFill>
                            <a:srgbClr val="000000">
                              <a:alpha val="100000"/>
                            </a:srgbClr>
                          </a:solidFill>
                          <a:latin typeface="微軟正黑體"/>
                          <a:ea typeface="微軟正黑體"/>
                          <a:cs typeface="微軟正黑體"/>
                        </a:rPr>
                        <a:t>下游廠商下訂單後，新楠星依照「生產排程管理系統」智慧化排單/插單。新楠星依照系統順序進行配送順序調整，可改為一週配送一次至下游廠商，有效減少多次運輸情況，減少碳排放。</a:t>
                      </a:r>
                      <a:endParaRPr/>
                    </a:p>
                  </a:txBody>
                  <a:tcPr marL="57150" marR="57150" anchor="ctr">
                    <a:lnL w="12700" cap="flat" cmpd="sng" algn="ctr">
                      <a:noFill/>
                      <a:prstDash val="solid"/>
                      <a:round/>
                    </a:lnL>
                    <a:lnR w="12700" cap="flat" cmpd="sng" algn="ctr">
                      <a:solidFill>
                        <a:srgbClr val="4A8CAC">
                          <a:alpha val="100000"/>
                        </a:srgbClr>
                      </a:solidFill>
                      <a:prstDash val="solid"/>
                      <a:round/>
                    </a:lnR>
                    <a:lnT w="12700" cap="flat" cmpd="sng" algn="ctr">
                      <a:solidFill>
                        <a:srgbClr val="4A8CAC">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172" name="矩形: 圓角 171"/>
          <p:cNvSpPr/>
          <p:nvPr/>
        </p:nvSpPr>
        <p:spPr>
          <a:xfrm>
            <a:off x="491702" y="2678177"/>
            <a:ext cx="1332004" cy="323930"/>
          </a:xfrm>
          <a:prstGeom prst="roundRect">
            <a:avLst>
              <a:gd name="adj" fmla="val 16667"/>
            </a:avLst>
          </a:prstGeom>
          <a:solidFill>
            <a:srgbClr val="E6EBEF">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endParaRPr/>
          </a:p>
        </p:txBody>
      </p:sp>
      <p:sp>
        <p:nvSpPr>
          <p:cNvPr id="173" name="矩形: 圓角 172"/>
          <p:cNvSpPr/>
          <p:nvPr/>
        </p:nvSpPr>
        <p:spPr>
          <a:xfrm>
            <a:off x="455866" y="2577191"/>
            <a:ext cx="1332004" cy="381000"/>
          </a:xfrm>
          <a:prstGeom prst="roundRect">
            <a:avLst>
              <a:gd name="adj" fmla="val 16667"/>
            </a:avLst>
          </a:prstGeom>
          <a:solidFill>
            <a:srgbClr val="3275C5">
              <a:alpha val="100000"/>
            </a:srgbClr>
          </a:solidFill>
          <a:ln w="12700" cap="flat" cmpd="sng" algn="ctr">
            <a:solidFill>
              <a:srgbClr val="E6EBEF">
                <a:alpha val="100000"/>
              </a:srgbClr>
            </a:solidFill>
            <a:prstDash val="solid"/>
            <a:round/>
          </a:ln>
        </p:spPr>
        <p:txBody>
          <a:bodyPr lIns="91440" tIns="45720" rIns="91440" bIns="45720" rtlCol="0" anchor="ctr">
            <a:normAutofit/>
          </a:bodyPr>
          <a:lstStyle/>
          <a:p>
            <a:pPr marL="0" indent="0" algn="ctr">
              <a:buNone/>
            </a:pPr>
            <a:r>
              <a:rPr lang="en-US" sz="1400" b="1">
                <a:solidFill>
                  <a:srgbClr val="FFFFFF">
                    <a:alpha val="100000"/>
                  </a:srgbClr>
                </a:solidFill>
                <a:latin typeface="微軟正黑體"/>
                <a:ea typeface="微軟正黑體"/>
                <a:cs typeface="微軟正黑體"/>
              </a:rPr>
              <a:t>方案導入後</a:t>
            </a:r>
            <a:endParaRPr/>
          </a:p>
        </p:txBody>
      </p:sp>
      <p:sp>
        <p:nvSpPr>
          <p:cNvPr id="174" name="矩形: 圓角 173"/>
          <p:cNvSpPr/>
          <p:nvPr/>
        </p:nvSpPr>
        <p:spPr>
          <a:xfrm>
            <a:off x="455866" y="3289377"/>
            <a:ext cx="1377280"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五家被帶動企業</a:t>
            </a:r>
            <a:endParaRPr/>
          </a:p>
          <a:p>
            <a:pPr marL="0" indent="0" algn="ctr">
              <a:buNone/>
            </a:pPr>
            <a:r>
              <a:rPr lang="en-US">
                <a:latin typeface="微軟正黑體"/>
                <a:ea typeface="微軟正黑體"/>
                <a:cs typeface="微軟正黑體"/>
              </a:rPr>
              <a:t>訂購商品</a:t>
            </a:r>
            <a:endParaRPr/>
          </a:p>
          <a:p>
            <a:pPr marL="0" indent="0" algn="ctr">
              <a:buNone/>
            </a:pPr>
            <a:r>
              <a:rPr lang="en-US">
                <a:latin typeface="微軟正黑體"/>
                <a:ea typeface="微軟正黑體"/>
                <a:cs typeface="微軟正黑體"/>
              </a:rPr>
              <a:t>(一周會下訂2-3次)</a:t>
            </a:r>
            <a:endParaRPr/>
          </a:p>
        </p:txBody>
      </p:sp>
      <p:cxnSp>
        <p:nvCxnSpPr>
          <p:cNvPr id="175" name="直線接點 174"/>
          <p:cNvCxnSpPr/>
          <p:nvPr/>
        </p:nvCxnSpPr>
        <p:spPr>
          <a:xfrm>
            <a:off x="1833146" y="3622752"/>
            <a:ext cx="278214" cy="0"/>
          </a:xfrm>
          <a:prstGeom prst="line">
            <a:avLst/>
          </a:prstGeom>
          <a:ln w="12700" cap="flat" cmpd="sng" algn="ctr">
            <a:solidFill>
              <a:srgbClr val="000000">
                <a:alpha val="100000"/>
              </a:srgbClr>
            </a:solidFill>
            <a:prstDash val="solid"/>
            <a:round/>
            <a:tailEnd type="triangle"/>
          </a:ln>
        </p:spPr>
      </p:cxnSp>
      <p:sp>
        <p:nvSpPr>
          <p:cNvPr id="176" name="矩形: 圓角 175"/>
          <p:cNvSpPr/>
          <p:nvPr/>
        </p:nvSpPr>
        <p:spPr>
          <a:xfrm>
            <a:off x="2111360" y="3289377"/>
            <a:ext cx="1705429"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主提案商</a:t>
            </a:r>
            <a:endParaRPr/>
          </a:p>
          <a:p>
            <a:pPr marL="0" indent="0" algn="ctr">
              <a:buNone/>
            </a:pPr>
            <a:r>
              <a:rPr lang="en-US" b="1">
                <a:solidFill>
                  <a:srgbClr val="980000">
                    <a:alpha val="100000"/>
                  </a:srgbClr>
                </a:solidFill>
                <a:latin typeface="微軟正黑體"/>
                <a:ea typeface="微軟正黑體"/>
                <a:cs typeface="微軟正黑體"/>
              </a:rPr>
              <a:t>依照生產排程管理系統</a:t>
            </a:r>
            <a:endParaRPr/>
          </a:p>
          <a:p>
            <a:pPr marL="0" indent="0" algn="ctr">
              <a:buNone/>
            </a:pPr>
            <a:r>
              <a:rPr lang="en-US">
                <a:latin typeface="微軟正黑體"/>
                <a:ea typeface="微軟正黑體"/>
                <a:cs typeface="微軟正黑體"/>
              </a:rPr>
              <a:t>智慧化排單/插單</a:t>
            </a:r>
            <a:endParaRPr/>
          </a:p>
        </p:txBody>
      </p:sp>
      <p:sp>
        <p:nvSpPr>
          <p:cNvPr id="177" name="矩形: 圓角 176"/>
          <p:cNvSpPr/>
          <p:nvPr/>
        </p:nvSpPr>
        <p:spPr>
          <a:xfrm>
            <a:off x="4095002" y="3289377"/>
            <a:ext cx="1296347"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依照</a:t>
            </a:r>
            <a:r>
              <a:rPr lang="en-US" b="1">
                <a:solidFill>
                  <a:srgbClr val="980000">
                    <a:alpha val="100000"/>
                  </a:srgbClr>
                </a:solidFill>
                <a:latin typeface="微軟正黑體"/>
                <a:ea typeface="微軟正黑體"/>
                <a:cs typeface="微軟正黑體"/>
              </a:rPr>
              <a:t>系統順序</a:t>
            </a:r>
            <a:endParaRPr/>
          </a:p>
          <a:p>
            <a:pPr marL="0" indent="0" algn="ctr">
              <a:buNone/>
            </a:pPr>
            <a:r>
              <a:rPr lang="en-US">
                <a:latin typeface="微軟正黑體"/>
                <a:ea typeface="微軟正黑體"/>
                <a:cs typeface="微軟正黑體"/>
              </a:rPr>
              <a:t>進行配送順序調整</a:t>
            </a:r>
            <a:endParaRPr/>
          </a:p>
        </p:txBody>
      </p:sp>
      <p:cxnSp>
        <p:nvCxnSpPr>
          <p:cNvPr id="178" name="直線接點 177"/>
          <p:cNvCxnSpPr/>
          <p:nvPr/>
        </p:nvCxnSpPr>
        <p:spPr>
          <a:xfrm>
            <a:off x="3816789" y="3622752"/>
            <a:ext cx="278214" cy="0"/>
          </a:xfrm>
          <a:prstGeom prst="line">
            <a:avLst/>
          </a:prstGeom>
          <a:ln w="12700" cap="flat" cmpd="sng" algn="ctr">
            <a:solidFill>
              <a:srgbClr val="000000">
                <a:alpha val="100000"/>
              </a:srgbClr>
            </a:solidFill>
            <a:prstDash val="solid"/>
            <a:round/>
            <a:tailEnd type="triangle"/>
          </a:ln>
        </p:spPr>
      </p:cxnSp>
      <p:sp>
        <p:nvSpPr>
          <p:cNvPr id="179" name="矩形: 圓角 178"/>
          <p:cNvSpPr/>
          <p:nvPr/>
        </p:nvSpPr>
        <p:spPr>
          <a:xfrm>
            <a:off x="5669563" y="3289377"/>
            <a:ext cx="1296347"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一周配送一次</a:t>
            </a:r>
            <a:endParaRPr/>
          </a:p>
          <a:p>
            <a:pPr marL="0" indent="0" algn="ctr">
              <a:buNone/>
            </a:pPr>
            <a:r>
              <a:rPr lang="en-US">
                <a:latin typeface="微軟正黑體"/>
                <a:ea typeface="微軟正黑體"/>
                <a:cs typeface="微軟正黑體"/>
              </a:rPr>
              <a:t>至下游廠商</a:t>
            </a:r>
            <a:endParaRPr/>
          </a:p>
        </p:txBody>
      </p:sp>
      <p:cxnSp>
        <p:nvCxnSpPr>
          <p:cNvPr id="180" name="直線接點 179"/>
          <p:cNvCxnSpPr/>
          <p:nvPr/>
        </p:nvCxnSpPr>
        <p:spPr>
          <a:xfrm rot="10800000" flipH="1">
            <a:off x="5391350" y="3622752"/>
            <a:ext cx="278214" cy="0"/>
          </a:xfrm>
          <a:prstGeom prst="line">
            <a:avLst/>
          </a:prstGeom>
          <a:ln w="12700" cap="flat" cmpd="sng" algn="ctr">
            <a:solidFill>
              <a:srgbClr val="000000">
                <a:alpha val="100000"/>
              </a:srgbClr>
            </a:solidFill>
            <a:prstDash val="solid"/>
            <a:round/>
            <a:tailEnd type="triangle"/>
          </a:ln>
        </p:spPr>
      </p:cxnSp>
      <p:cxnSp>
        <p:nvCxnSpPr>
          <p:cNvPr id="181" name="直線接點 180"/>
          <p:cNvCxnSpPr/>
          <p:nvPr/>
        </p:nvCxnSpPr>
        <p:spPr>
          <a:xfrm>
            <a:off x="6965911" y="3622752"/>
            <a:ext cx="278214" cy="0"/>
          </a:xfrm>
          <a:prstGeom prst="line">
            <a:avLst/>
          </a:prstGeom>
          <a:ln w="12700" cap="flat" cmpd="sng" algn="ctr">
            <a:solidFill>
              <a:srgbClr val="000000">
                <a:alpha val="100000"/>
              </a:srgbClr>
            </a:solidFill>
            <a:prstDash val="solid"/>
            <a:round/>
            <a:tailEnd type="triangle"/>
          </a:ln>
        </p:spPr>
      </p:cxnSp>
      <p:sp>
        <p:nvSpPr>
          <p:cNvPr id="182" name="矩形: 圓角 181"/>
          <p:cNvSpPr/>
          <p:nvPr/>
        </p:nvSpPr>
        <p:spPr>
          <a:xfrm>
            <a:off x="7244124" y="3289377"/>
            <a:ext cx="1296347" cy="666750"/>
          </a:xfrm>
          <a:prstGeom prst="roundRect">
            <a:avLst>
              <a:gd name="adj" fmla="val 16667"/>
            </a:avLst>
          </a:prstGeom>
          <a:noFill/>
          <a:ln w="12700" cap="flat" cmpd="sng" algn="ctr">
            <a:solidFill>
              <a:srgbClr val="2E3133">
                <a:alpha val="100000"/>
              </a:srgbClr>
            </a:solidFill>
            <a:prstDash val="solid"/>
            <a:round/>
          </a:ln>
        </p:spPr>
        <p:txBody>
          <a:bodyPr lIns="91440" tIns="45720" rIns="91440" bIns="45720" rtlCol="0" anchor="ctr">
            <a:normAutofit/>
          </a:bodyPr>
          <a:lstStyle/>
          <a:p>
            <a:pPr marL="0" indent="0" algn="ctr">
              <a:buNone/>
            </a:pPr>
            <a:r>
              <a:rPr lang="en-US">
                <a:latin typeface="微軟正黑體"/>
                <a:ea typeface="微軟正黑體"/>
                <a:cs typeface="微軟正黑體"/>
              </a:rPr>
              <a:t>降低配送次數</a:t>
            </a:r>
            <a:endParaRPr/>
          </a:p>
          <a:p>
            <a:pPr marL="0" indent="0" algn="ctr">
              <a:buNone/>
            </a:pPr>
            <a:r>
              <a:rPr lang="en-US">
                <a:latin typeface="微軟正黑體"/>
                <a:ea typeface="微軟正黑體"/>
                <a:cs typeface="微軟正黑體"/>
              </a:rPr>
              <a:t>(省油)</a:t>
            </a:r>
            <a:endParaRPr/>
          </a:p>
        </p:txBody>
      </p:sp>
      <p:pic>
        <p:nvPicPr>
          <p:cNvPr id="183" name="圖片 182"/>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184" name="Placeholder for sldNum"/>
          <p:cNvSpPr>
            <a:spLocks noGrp="1"/>
          </p:cNvSpPr>
          <p:nvPr>
            <p:ph type="sldNum"/>
          </p:nvPr>
        </p:nvSpPr>
        <p:spPr>
          <a:prstGeom prst="rect">
            <a:avLst/>
          </a:prstGeom>
          <a:noFill/>
        </p:spPr>
        <p:txBody>
          <a:bodyPr lIns="91440" tIns="45720" rIns="91440" bIns="45720" rtlCol="0">
            <a:normAutofit/>
          </a:bodyPr>
          <a:lstStyle/>
          <a:p>
            <a:fld id="{6F6E1763-CDC0-63D8-A1A3-38D4CBB7ED48}"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26992" cy="4328583"/>
          <a:chOff x="0" y="0"/>
          <a:chExt cx="8526992" cy="4328583"/>
        </a:xfrm>
      </p:grpSpPr>
      <p:sp>
        <p:nvSpPr>
          <p:cNvPr id="186" name="文字方塊 185"/>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肆、智慧應用服務</a:t>
            </a:r>
            <a:endParaRPr/>
          </a:p>
        </p:txBody>
      </p:sp>
      <p:graphicFrame>
        <p:nvGraphicFramePr>
          <p:cNvPr id="187" name="表格 186"/>
          <p:cNvGraphicFramePr>
            <a:graphicFrameLocks noGrp="1"/>
          </p:cNvGraphicFramePr>
          <p:nvPr/>
        </p:nvGraphicFramePr>
        <p:xfrm>
          <a:off x="497417" y="804333"/>
          <a:ext cx="8029575" cy="3524250"/>
        </p:xfrm>
        <a:graphic>
          <a:graphicData uri="http://schemas.openxmlformats.org/drawingml/2006/table">
            <a:tbl>
              <a:tblPr firstRow="1" bandRow="1"/>
              <a:tblGrid>
                <a:gridCol w="1790700">
                  <a:extLst>
                    <a:ext uri="{9D8B030D-6E8A-4147-A177-3AD203B41FA5}">
                      <a16:colId xmlns:a16="http://schemas.microsoft.com/office/drawing/2014/main" val="20000"/>
                    </a:ext>
                  </a:extLst>
                </a:gridCol>
                <a:gridCol w="40100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61975">
                <a:tc>
                  <a:txBody>
                    <a:bodyPr/>
                    <a:lstStyle/>
                    <a:p>
                      <a:pPr marL="0" indent="0" algn="ctr">
                        <a:lnSpc>
                          <a:spcPct val="90909"/>
                        </a:lnSpc>
                        <a:buNone/>
                      </a:pPr>
                      <a:r>
                        <a:rPr lang="en-US" sz="1300" b="1">
                          <a:solidFill>
                            <a:srgbClr val="FFFFFF">
                              <a:alpha val="100000"/>
                            </a:srgbClr>
                          </a:solidFill>
                          <a:latin typeface="微軟正黑體"/>
                          <a:ea typeface="微軟正黑體"/>
                          <a:cs typeface="微軟正黑體"/>
                        </a:rPr>
                        <a:t>智慧應用方案</a:t>
                      </a:r>
                      <a:br/>
                      <a:r>
                        <a:rPr lang="en-US" sz="1300" b="1">
                          <a:solidFill>
                            <a:srgbClr val="FFFFFF">
                              <a:alpha val="100000"/>
                            </a:srgbClr>
                          </a:solidFill>
                          <a:latin typeface="微軟正黑體"/>
                          <a:ea typeface="微軟正黑體"/>
                          <a:cs typeface="微軟正黑體"/>
                        </a:rPr>
                        <a:t>項目名稱</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300" b="1">
                          <a:solidFill>
                            <a:srgbClr val="FFFFFF">
                              <a:alpha val="100000"/>
                            </a:srgbClr>
                          </a:solidFill>
                          <a:latin typeface="微軟正黑體"/>
                          <a:ea typeface="微軟正黑體"/>
                          <a:cs typeface="微軟正黑體"/>
                        </a:rPr>
                        <a:t>功能說明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300" b="1">
                          <a:solidFill>
                            <a:srgbClr val="FFFFFF">
                              <a:alpha val="100000"/>
                            </a:srgbClr>
                          </a:solidFill>
                          <a:latin typeface="微軟正黑體"/>
                          <a:ea typeface="微軟正黑體"/>
                          <a:cs typeface="微軟正黑體"/>
                        </a:rPr>
                        <a:t>預計應用</a:t>
                      </a:r>
                      <a:br/>
                      <a:r>
                        <a:rPr lang="en-US" sz="1300" b="1">
                          <a:solidFill>
                            <a:srgbClr val="FFFFFF">
                              <a:alpha val="100000"/>
                            </a:srgbClr>
                          </a:solidFill>
                          <a:latin typeface="微軟正黑體"/>
                          <a:ea typeface="微軟正黑體"/>
                          <a:cs typeface="微軟正黑體"/>
                        </a:rPr>
                        <a:t>之減碳項目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300" b="1">
                          <a:solidFill>
                            <a:srgbClr val="FFFFFF">
                              <a:alpha val="100000"/>
                            </a:srgbClr>
                          </a:solidFill>
                          <a:latin typeface="微軟正黑體"/>
                          <a:ea typeface="微軟正黑體"/>
                          <a:cs typeface="微軟正黑體"/>
                        </a:rPr>
                        <a:t>執行方式</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1609725">
                <a:tc>
                  <a:txBody>
                    <a:bodyPr/>
                    <a:lstStyle/>
                    <a:p>
                      <a:pPr marL="0" indent="0" algn="ctr">
                        <a:lnSpc>
                          <a:spcPct val="90909"/>
                        </a:lnSpc>
                        <a:buNone/>
                      </a:pPr>
                      <a:r>
                        <a:rPr lang="en-US" sz="1300" b="1">
                          <a:solidFill>
                            <a:srgbClr val="000000">
                              <a:alpha val="100000"/>
                            </a:srgbClr>
                          </a:solidFill>
                          <a:latin typeface="微軟正黑體"/>
                          <a:ea typeface="微軟正黑體"/>
                          <a:cs typeface="微軟正黑體"/>
                        </a:rPr>
                        <a:t>原物料管理系統</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285750" indent="-285750" algn="just">
                        <a:lnSpc>
                          <a:spcPct val="90909"/>
                        </a:lnSpc>
                        <a:buFont typeface="微軟正黑體"/>
                        <a:buChar char="●"/>
                        <a:tabLst>
                          <a:tab pos="457200" algn="l"/>
                        </a:tabLst>
                      </a:pPr>
                      <a:r>
                        <a:rPr lang="en-US" sz="1300">
                          <a:solidFill>
                            <a:srgbClr val="000000">
                              <a:alpha val="100000"/>
                            </a:srgbClr>
                          </a:solidFill>
                          <a:latin typeface="微軟正黑體"/>
                          <a:ea typeface="微軟正黑體"/>
                          <a:cs typeface="微軟正黑體"/>
                        </a:rPr>
                        <a:t>下游廠商（被帶動企業）跟新楠星（主提案商）訂購客製化商品，新楠星可透過「原物料管理系統」擬定原料清單，並提供過往訂購紀錄，精準控管訂購原料。</a:t>
                      </a:r>
                      <a:endParaRPr/>
                    </a:p>
                    <a:p>
                      <a:pPr marL="285750" indent="-285750" algn="just">
                        <a:lnSpc>
                          <a:spcPct val="90909"/>
                        </a:lnSpc>
                        <a:buFont typeface="微軟正黑體"/>
                        <a:buChar char="●"/>
                        <a:tabLst>
                          <a:tab pos="457200" algn="l"/>
                        </a:tabLst>
                      </a:pPr>
                      <a:r>
                        <a:rPr lang="en-US" sz="1300">
                          <a:solidFill>
                            <a:srgbClr val="000000">
                              <a:alpha val="100000"/>
                            </a:srgbClr>
                          </a:solidFill>
                          <a:latin typeface="微軟正黑體"/>
                          <a:ea typeface="微軟正黑體"/>
                          <a:cs typeface="微軟正黑體"/>
                        </a:rPr>
                        <a:t>「原物料管理系統」可精準預估用量，可有效減少原料報廢情況，減少碳排放。</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300">
                          <a:solidFill>
                            <a:srgbClr val="000000">
                              <a:alpha val="100000"/>
                            </a:srgbClr>
                          </a:solidFill>
                          <a:latin typeface="微軟正黑體"/>
                          <a:ea typeface="微軟正黑體"/>
                          <a:cs typeface="微軟正黑體"/>
                        </a:rPr>
                        <a:t>減少原料報廢量</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300">
                          <a:solidFill>
                            <a:srgbClr val="000000">
                              <a:alpha val="100000"/>
                            </a:srgbClr>
                          </a:solidFill>
                          <a:latin typeface="微軟正黑體"/>
                          <a:ea typeface="微軟正黑體"/>
                          <a:cs typeface="微軟正黑體"/>
                        </a:rPr>
                        <a:t>委外</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1"/>
                  </a:ext>
                </a:extLst>
              </a:tr>
              <a:tr h="1352550">
                <a:tc>
                  <a:txBody>
                    <a:bodyPr/>
                    <a:lstStyle/>
                    <a:p>
                      <a:pPr marL="0" indent="0" algn="ctr">
                        <a:lnSpc>
                          <a:spcPct val="90909"/>
                        </a:lnSpc>
                        <a:buNone/>
                      </a:pPr>
                      <a:r>
                        <a:rPr lang="en-US" sz="1300" b="1">
                          <a:solidFill>
                            <a:srgbClr val="000000">
                              <a:alpha val="100000"/>
                            </a:srgbClr>
                          </a:solidFill>
                          <a:latin typeface="微軟正黑體"/>
                          <a:ea typeface="微軟正黑體"/>
                          <a:cs typeface="微軟正黑體"/>
                        </a:rPr>
                        <a:t>生產排程管理系統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285750" indent="-285750" algn="just">
                        <a:lnSpc>
                          <a:spcPct val="90909"/>
                        </a:lnSpc>
                        <a:buFont typeface="微軟正黑體"/>
                        <a:buChar char="●"/>
                        <a:tabLst>
                          <a:tab pos="457200" algn="l"/>
                        </a:tabLst>
                      </a:pPr>
                      <a:r>
                        <a:rPr lang="en-US" sz="1300">
                          <a:solidFill>
                            <a:srgbClr val="000000">
                              <a:alpha val="100000"/>
                            </a:srgbClr>
                          </a:solidFill>
                          <a:latin typeface="微軟正黑體"/>
                          <a:ea typeface="微軟正黑體"/>
                          <a:cs typeface="微軟正黑體"/>
                        </a:rPr>
                        <a:t>下游廠商下訂單後，新楠星依照「生產排程管理系統」智慧化排單/插單。</a:t>
                      </a:r>
                      <a:endParaRPr/>
                    </a:p>
                    <a:p>
                      <a:pPr marL="285750" indent="-285750" algn="just">
                        <a:lnSpc>
                          <a:spcPct val="90909"/>
                        </a:lnSpc>
                        <a:buFont typeface="微軟正黑體"/>
                        <a:buChar char="●"/>
                        <a:tabLst>
                          <a:tab pos="457200" algn="l"/>
                        </a:tabLst>
                      </a:pPr>
                      <a:r>
                        <a:rPr lang="en-US" sz="1300">
                          <a:solidFill>
                            <a:srgbClr val="000000">
                              <a:alpha val="100000"/>
                            </a:srgbClr>
                          </a:solidFill>
                          <a:latin typeface="微軟正黑體"/>
                          <a:ea typeface="微軟正黑體"/>
                          <a:cs typeface="微軟正黑體"/>
                        </a:rPr>
                        <a:t>新楠星依照系統順序進行配送順序調整，可改為一週配送一次至下游廠商，有效減少多次運輸情況，減少碳排放。</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tabLst>
                          <a:tab pos="81280" algn="l"/>
                        </a:tabLst>
                      </a:pPr>
                      <a:r>
                        <a:rPr lang="en-US" sz="1300">
                          <a:solidFill>
                            <a:srgbClr val="000000">
                              <a:alpha val="100000"/>
                            </a:srgbClr>
                          </a:solidFill>
                          <a:latin typeface="微軟正黑體"/>
                          <a:ea typeface="微軟正黑體"/>
                          <a:cs typeface="微軟正黑體"/>
                        </a:rPr>
                        <a:t>減少運輸量</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300">
                          <a:solidFill>
                            <a:srgbClr val="000000">
                              <a:alpha val="100000"/>
                            </a:srgbClr>
                          </a:solidFill>
                          <a:latin typeface="微軟正黑體"/>
                          <a:ea typeface="微軟正黑體"/>
                          <a:cs typeface="微軟正黑體"/>
                        </a:rPr>
                        <a:t>委外</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2"/>
                  </a:ext>
                </a:extLst>
              </a:tr>
            </a:tbl>
          </a:graphicData>
        </a:graphic>
      </p:graphicFrame>
      <p:pic>
        <p:nvPicPr>
          <p:cNvPr id="188" name="圖片 187"/>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189" name="Placeholder for sldNum"/>
          <p:cNvSpPr>
            <a:spLocks noGrp="1"/>
          </p:cNvSpPr>
          <p:nvPr>
            <p:ph type="sldNum"/>
          </p:nvPr>
        </p:nvSpPr>
        <p:spPr>
          <a:prstGeom prst="rect">
            <a:avLst/>
          </a:prstGeom>
          <a:noFill/>
        </p:spPr>
        <p:txBody>
          <a:bodyPr lIns="91440" tIns="45720" rIns="91440" bIns="45720" rtlCol="0">
            <a:normAutofit/>
          </a:bodyPr>
          <a:lstStyle/>
          <a:p>
            <a:fld id="{7A1C5DC3-FA4D-DD6B-E79B-6C756DACEEC0}"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83625" cy="4494742"/>
          <a:chOff x="0" y="0"/>
          <a:chExt cx="8683625" cy="4494742"/>
        </a:xfrm>
      </p:grpSpPr>
      <p:sp>
        <p:nvSpPr>
          <p:cNvPr id="191" name="文字方塊 190"/>
          <p:cNvSpPr txBox="1"/>
          <p:nvPr/>
        </p:nvSpPr>
        <p:spPr>
          <a:xfrm>
            <a:off x="879231" y="646917"/>
            <a:ext cx="442736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一、帶動企業名單及與堤案企業之關聯性：</a:t>
            </a:r>
            <a:endParaRPr/>
          </a:p>
        </p:txBody>
      </p:sp>
      <p:sp>
        <p:nvSpPr>
          <p:cNvPr id="192" name="文字方塊 191"/>
          <p:cNvSpPr txBox="1"/>
          <p:nvPr/>
        </p:nvSpPr>
        <p:spPr>
          <a:xfrm>
            <a:off x="-9525" y="61628"/>
            <a:ext cx="538260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伍、帶動企業說明及擴散做法</a:t>
            </a:r>
            <a:endParaRPr/>
          </a:p>
        </p:txBody>
      </p:sp>
      <p:pic>
        <p:nvPicPr>
          <p:cNvPr id="193" name="圖片 192"/>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graphicFrame>
        <p:nvGraphicFramePr>
          <p:cNvPr id="194" name="表格 193"/>
          <p:cNvGraphicFramePr>
            <a:graphicFrameLocks noGrp="1"/>
          </p:cNvGraphicFramePr>
          <p:nvPr/>
        </p:nvGraphicFramePr>
        <p:xfrm>
          <a:off x="254000" y="1075267"/>
          <a:ext cx="8429625" cy="3419475"/>
        </p:xfrm>
        <a:graphic>
          <a:graphicData uri="http://schemas.openxmlformats.org/drawingml/2006/table">
            <a:tbl>
              <a:tblPr firstRow="1" bandRow="1"/>
              <a:tblGrid>
                <a:gridCol w="2143125">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0015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tblGrid>
              <a:tr h="447675">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企業名稱</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與提案單位之關係</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導入或運用之</a:t>
                      </a:r>
                      <a:endParaRPr/>
                    </a:p>
                    <a:p>
                      <a:pPr marL="0" indent="0" algn="ctr">
                        <a:lnSpc>
                          <a:spcPct val="90909"/>
                        </a:lnSpc>
                        <a:buNone/>
                      </a:pPr>
                      <a:r>
                        <a:rPr lang="en-US" sz="1100" b="1">
                          <a:solidFill>
                            <a:srgbClr val="FFFFFF">
                              <a:alpha val="100000"/>
                            </a:srgbClr>
                          </a:solidFill>
                          <a:latin typeface="微軟正黑體"/>
                          <a:ea typeface="微軟正黑體"/>
                          <a:cs typeface="微軟正黑體"/>
                        </a:rPr>
                        <a:t>智慧應用方案</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產業別</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縣市別</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員工數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90909"/>
                        </a:lnSpc>
                        <a:buNone/>
                      </a:pPr>
                      <a:r>
                        <a:rPr lang="en-US" sz="1100" b="1">
                          <a:solidFill>
                            <a:srgbClr val="FFFFFF">
                              <a:alpha val="100000"/>
                            </a:srgbClr>
                          </a:solidFill>
                          <a:latin typeface="微軟正黑體"/>
                          <a:ea typeface="微軟正黑體"/>
                          <a:cs typeface="微軟正黑體"/>
                        </a:rPr>
                        <a:t>統一編號</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590550">
                <a:tc>
                  <a:txBody>
                    <a:bodyPr/>
                    <a:lstStyle/>
                    <a:p>
                      <a:pPr marL="0" indent="0">
                        <a:lnSpc>
                          <a:spcPct val="189167"/>
                        </a:lnSpc>
                        <a:buNone/>
                      </a:pPr>
                      <a:r>
                        <a:rPr lang="en-US" sz="1200" b="0" i="0">
                          <a:solidFill>
                            <a:srgbClr val="000000">
                              <a:alpha val="100000"/>
                            </a:srgbClr>
                          </a:solidFill>
                          <a:latin typeface="微軟正黑體"/>
                          <a:ea typeface="微軟正黑體"/>
                          <a:cs typeface="微軟正黑體"/>
                        </a:rPr>
                        <a:t>百登國際貿易有限公司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rowSpan="5">
                  <a:txBody>
                    <a:bodyPr/>
                    <a:lstStyle/>
                    <a:p>
                      <a:pPr marL="0" indent="0" algn="ctr">
                        <a:lnSpc>
                          <a:spcPct val="90909"/>
                        </a:lnSpc>
                        <a:buNone/>
                      </a:pPr>
                      <a:r>
                        <a:rPr lang="en-US" sz="1100">
                          <a:solidFill>
                            <a:srgbClr val="000000">
                              <a:alpha val="100000"/>
                            </a:srgbClr>
                          </a:solidFill>
                          <a:latin typeface="微軟正黑體"/>
                          <a:ea typeface="微軟正黑體"/>
                          <a:cs typeface="微軟正黑體"/>
                        </a:rPr>
                        <a:t>下游通路</a:t>
                      </a:r>
                      <a:endParaRPr/>
                    </a:p>
                    <a:p>
                      <a:pPr marL="0" indent="0" algn="ctr">
                        <a:lnSpc>
                          <a:spcPct val="90909"/>
                        </a:lnSpc>
                        <a:buNone/>
                      </a:pPr>
                      <a:r>
                        <a:rPr lang="en-US" sz="1100">
                          <a:solidFill>
                            <a:srgbClr val="000000">
                              <a:alpha val="100000"/>
                            </a:srgbClr>
                          </a:solidFill>
                          <a:latin typeface="微軟正黑體"/>
                          <a:ea typeface="微軟正黑體"/>
                          <a:cs typeface="微軟正黑體"/>
                        </a:rPr>
                        <a:t>廠商</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rowSpan="5">
                  <a:txBody>
                    <a:bodyPr/>
                    <a:lstStyle/>
                    <a:p>
                      <a:pPr marL="0" indent="0">
                        <a:lnSpc>
                          <a:spcPct val="90909"/>
                        </a:lnSpc>
                        <a:buNone/>
                      </a:pPr>
                      <a:r>
                        <a:rPr lang="en-US" sz="1200">
                          <a:latin typeface="微軟正黑體"/>
                          <a:ea typeface="微軟正黑體"/>
                          <a:cs typeface="微軟正黑體"/>
                        </a:rPr>
                        <a:t>1.原物料管理系統</a:t>
                      </a:r>
                      <a:endParaRPr/>
                    </a:p>
                    <a:p>
                      <a:pPr marL="0" indent="0">
                        <a:lnSpc>
                          <a:spcPct val="90909"/>
                        </a:lnSpc>
                        <a:buNone/>
                      </a:pPr>
                      <a:r>
                        <a:rPr lang="en-US" sz="1200">
                          <a:latin typeface="微軟正黑體"/>
                          <a:ea typeface="微軟正黑體"/>
                          <a:cs typeface="微軟正黑體"/>
                        </a:rPr>
                        <a:t>2.</a:t>
                      </a:r>
                      <a:r>
                        <a:rPr lang="en-US" sz="1100">
                          <a:solidFill>
                            <a:srgbClr val="000000">
                              <a:alpha val="100000"/>
                            </a:srgbClr>
                          </a:solidFill>
                          <a:latin typeface="微軟正黑體"/>
                          <a:ea typeface="微軟正黑體"/>
                          <a:cs typeface="微軟正黑體"/>
                        </a:rPr>
                        <a:t>生產排程管理系統</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建材批發業</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彰化縣埔鹽鄉</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3</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42763325</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1"/>
                  </a:ext>
                </a:extLst>
              </a:tr>
              <a:tr h="609600">
                <a:tc>
                  <a:txBody>
                    <a:bodyPr/>
                    <a:lstStyle/>
                    <a:p>
                      <a:pPr marL="0" indent="0">
                        <a:lnSpc>
                          <a:spcPct val="189167"/>
                        </a:lnSpc>
                        <a:buNone/>
                      </a:pPr>
                      <a:r>
                        <a:rPr lang="en-US" sz="1200" b="0" i="0">
                          <a:solidFill>
                            <a:srgbClr val="000000">
                              <a:alpha val="100000"/>
                            </a:srgbClr>
                          </a:solidFill>
                          <a:latin typeface="微軟正黑體"/>
                          <a:ea typeface="微軟正黑體"/>
                          <a:cs typeface="微軟正黑體"/>
                        </a:rPr>
                        <a:t>巴師父國際企業股份有限公司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建材批發業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彰化縣埔鹽鄉</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2</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42950360</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2"/>
                  </a:ext>
                </a:extLst>
              </a:tr>
              <a:tr h="590550">
                <a:tc>
                  <a:txBody>
                    <a:bodyPr/>
                    <a:lstStyle/>
                    <a:p>
                      <a:pPr marL="0" indent="0">
                        <a:lnSpc>
                          <a:spcPct val="189167"/>
                        </a:lnSpc>
                        <a:buNone/>
                      </a:pPr>
                      <a:r>
                        <a:rPr lang="en-US" sz="1200" b="0" i="0">
                          <a:solidFill>
                            <a:srgbClr val="000000">
                              <a:alpha val="100000"/>
                            </a:srgbClr>
                          </a:solidFill>
                          <a:latin typeface="微軟正黑體"/>
                          <a:ea typeface="微軟正黑體"/>
                          <a:cs typeface="微軟正黑體"/>
                        </a:rPr>
                        <a:t>建妡國際貿易有限公司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建材批發業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彰化縣二林鎮</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91029765</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3"/>
                  </a:ext>
                </a:extLst>
              </a:tr>
              <a:tr h="590550">
                <a:tc>
                  <a:txBody>
                    <a:bodyPr/>
                    <a:lstStyle/>
                    <a:p>
                      <a:pPr marL="0" indent="0">
                        <a:lnSpc>
                          <a:spcPct val="189167"/>
                        </a:lnSpc>
                        <a:buNone/>
                      </a:pPr>
                      <a:r>
                        <a:rPr lang="en-US" sz="1200" b="0" i="0">
                          <a:solidFill>
                            <a:srgbClr val="000000">
                              <a:alpha val="100000"/>
                            </a:srgbClr>
                          </a:solidFill>
                          <a:latin typeface="微軟正黑體"/>
                          <a:ea typeface="微軟正黑體"/>
                          <a:cs typeface="微軟正黑體"/>
                        </a:rPr>
                        <a:t>星富發實業社</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建材批發業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臺中市西區</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92309878</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4"/>
                  </a:ext>
                </a:extLst>
              </a:tr>
              <a:tr h="590550">
                <a:tc>
                  <a:txBody>
                    <a:bodyPr/>
                    <a:lstStyle/>
                    <a:p>
                      <a:pPr marL="0" indent="0">
                        <a:lnSpc>
                          <a:spcPct val="189167"/>
                        </a:lnSpc>
                        <a:buNone/>
                      </a:pPr>
                      <a:r>
                        <a:rPr lang="en-US" sz="1200" b="0" i="0">
                          <a:solidFill>
                            <a:srgbClr val="000000">
                              <a:alpha val="100000"/>
                            </a:srgbClr>
                          </a:solidFill>
                          <a:latin typeface="微軟正黑體"/>
                          <a:ea typeface="微軟正黑體"/>
                          <a:cs typeface="微軟正黑體"/>
                        </a:rPr>
                        <a:t>孟夏塗裝工程有限公司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建材批發業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臺中市南屯區</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90909"/>
                        </a:lnSpc>
                        <a:buNone/>
                      </a:pPr>
                      <a:r>
                        <a:rPr lang="en-US" sz="1200" b="0" i="0">
                          <a:solidFill>
                            <a:srgbClr val="000000">
                              <a:alpha val="100000"/>
                            </a:srgbClr>
                          </a:solidFill>
                          <a:latin typeface="微軟正黑體"/>
                          <a:ea typeface="微軟正黑體"/>
                          <a:cs typeface="微軟正黑體"/>
                        </a:rPr>
                        <a:t>93562477</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5"/>
                  </a:ext>
                </a:extLst>
              </a:tr>
            </a:tbl>
          </a:graphicData>
        </a:graphic>
      </p:graphicFrame>
      <p:sp>
        <p:nvSpPr>
          <p:cNvPr id="195" name="Placeholder for sldNum"/>
          <p:cNvSpPr>
            <a:spLocks noGrp="1"/>
          </p:cNvSpPr>
          <p:nvPr>
            <p:ph type="sldNum"/>
          </p:nvPr>
        </p:nvSpPr>
        <p:spPr>
          <a:prstGeom prst="rect">
            <a:avLst/>
          </a:prstGeom>
          <a:noFill/>
        </p:spPr>
        <p:txBody>
          <a:bodyPr lIns="91440" tIns="45720" rIns="91440" bIns="45720" rtlCol="0">
            <a:normAutofit/>
          </a:bodyPr>
          <a:lstStyle/>
          <a:p>
            <a:fld id="{3AB6F5BA-E388-D7B6-7F5E-46473AB9DC84}"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49990" cy="3590925"/>
          <a:chOff x="0" y="0"/>
          <a:chExt cx="8549990" cy="3590925"/>
        </a:xfrm>
      </p:grpSpPr>
      <p:sp>
        <p:nvSpPr>
          <p:cNvPr id="197" name="文字方塊 196"/>
          <p:cNvSpPr txBox="1"/>
          <p:nvPr/>
        </p:nvSpPr>
        <p:spPr>
          <a:xfrm>
            <a:off x="-9525" y="61628"/>
            <a:ext cx="538260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伍、帶動企業說明及擴散做法</a:t>
            </a:r>
            <a:endParaRPr/>
          </a:p>
        </p:txBody>
      </p:sp>
      <p:sp>
        <p:nvSpPr>
          <p:cNvPr id="198" name="文字方塊 197"/>
          <p:cNvSpPr txBox="1"/>
          <p:nvPr/>
        </p:nvSpPr>
        <p:spPr>
          <a:xfrm>
            <a:off x="907321" y="6469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二、服務擴散及維運做法：</a:t>
            </a:r>
            <a:endParaRPr/>
          </a:p>
        </p:txBody>
      </p:sp>
      <p:graphicFrame>
        <p:nvGraphicFramePr>
          <p:cNvPr id="199" name="表格 198"/>
          <p:cNvGraphicFramePr>
            <a:graphicFrameLocks noGrp="1"/>
          </p:cNvGraphicFramePr>
          <p:nvPr/>
        </p:nvGraphicFramePr>
        <p:xfrm>
          <a:off x="501365" y="1219200"/>
          <a:ext cx="8048625" cy="2371725"/>
        </p:xfrm>
        <a:graphic>
          <a:graphicData uri="http://schemas.openxmlformats.org/drawingml/2006/table">
            <a:tbl>
              <a:tblPr firstRow="1" bandRow="1"/>
              <a:tblGrid>
                <a:gridCol w="1438275">
                  <a:extLst>
                    <a:ext uri="{9D8B030D-6E8A-4147-A177-3AD203B41FA5}">
                      <a16:colId xmlns:a16="http://schemas.microsoft.com/office/drawing/2014/main" val="20000"/>
                    </a:ext>
                  </a:extLst>
                </a:gridCol>
                <a:gridCol w="6610350">
                  <a:extLst>
                    <a:ext uri="{9D8B030D-6E8A-4147-A177-3AD203B41FA5}">
                      <a16:colId xmlns:a16="http://schemas.microsoft.com/office/drawing/2014/main" val="20001"/>
                    </a:ext>
                  </a:extLst>
                </a:gridCol>
              </a:tblGrid>
              <a:tr h="466725">
                <a:tc>
                  <a:txBody>
                    <a:bodyPr/>
                    <a:lstStyle/>
                    <a:p>
                      <a:pPr marL="27940" marR="26670" indent="0" algn="ctr">
                        <a:lnSpc>
                          <a:spcPct val="90909"/>
                        </a:lnSpc>
                        <a:buNone/>
                      </a:pPr>
                      <a:r>
                        <a:rPr lang="en-US" sz="1400" b="1">
                          <a:solidFill>
                            <a:srgbClr val="FFFFFF">
                              <a:alpha val="100000"/>
                            </a:srgbClr>
                          </a:solidFill>
                          <a:latin typeface="微軟正黑體"/>
                          <a:ea typeface="微軟正黑體"/>
                          <a:cs typeface="微軟正黑體"/>
                        </a:rPr>
                        <a:t>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90909"/>
                        </a:lnSpc>
                        <a:buNone/>
                      </a:pPr>
                      <a:r>
                        <a:rPr lang="en-US" sz="1400" b="1">
                          <a:solidFill>
                            <a:srgbClr val="FFFFFF">
                              <a:alpha val="100000"/>
                            </a:srgbClr>
                          </a:solidFill>
                          <a:latin typeface="微軟正黑體"/>
                          <a:ea typeface="微軟正黑體"/>
                          <a:cs typeface="微軟正黑體"/>
                        </a:rPr>
                        <a:t>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952500">
                <a:tc>
                  <a:txBody>
                    <a:bodyPr/>
                    <a:lstStyle/>
                    <a:p>
                      <a:pPr marL="0" indent="0" algn="ctr">
                        <a:lnSpc>
                          <a:spcPct val="90909"/>
                        </a:lnSpc>
                        <a:buNone/>
                      </a:pPr>
                      <a:r>
                        <a:rPr lang="en-US" sz="1400" b="1">
                          <a:solidFill>
                            <a:srgbClr val="000000">
                              <a:alpha val="100000"/>
                            </a:srgbClr>
                          </a:solidFill>
                          <a:latin typeface="微軟正黑體"/>
                          <a:ea typeface="微軟正黑體"/>
                          <a:cs typeface="微軟正黑體"/>
                        </a:rPr>
                        <a:t>低碳化應用</a:t>
                      </a:r>
                      <a:endParaRPr/>
                    </a:p>
                    <a:p>
                      <a:pPr marL="0" indent="0" algn="ctr">
                        <a:lnSpc>
                          <a:spcPct val="90909"/>
                        </a:lnSpc>
                        <a:buNone/>
                      </a:pPr>
                      <a:r>
                        <a:rPr lang="en-US" sz="1400" b="1">
                          <a:solidFill>
                            <a:srgbClr val="000000">
                              <a:alpha val="100000"/>
                            </a:srgbClr>
                          </a:solidFill>
                          <a:latin typeface="微軟正黑體"/>
                          <a:ea typeface="微軟正黑體"/>
                          <a:cs typeface="微軟正黑體"/>
                        </a:rPr>
                        <a:t>服務擴散</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a:solidFill>
                            <a:srgbClr val="000000">
                              <a:alpha val="100000"/>
                            </a:srgbClr>
                          </a:solidFill>
                          <a:latin typeface="微軟正黑體"/>
                          <a:ea typeface="微軟正黑體"/>
                          <a:cs typeface="微軟正黑體"/>
                        </a:rPr>
                        <a:t>「生產排程管理系統」，目前先主要以五家被帶動企業參與。但因新楠星有很多通路商，未來可以有更多企業加入使用。</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1"/>
                  </a:ext>
                </a:extLst>
              </a:tr>
              <a:tr h="952500">
                <a:tc>
                  <a:txBody>
                    <a:bodyPr/>
                    <a:lstStyle/>
                    <a:p>
                      <a:pPr marL="0" indent="0" algn="ctr">
                        <a:lnSpc>
                          <a:spcPct val="90909"/>
                        </a:lnSpc>
                        <a:buNone/>
                      </a:pPr>
                      <a:r>
                        <a:rPr lang="en-US" sz="1400" b="1">
                          <a:solidFill>
                            <a:srgbClr val="000000">
                              <a:alpha val="100000"/>
                            </a:srgbClr>
                          </a:solidFill>
                          <a:latin typeface="微軟正黑體"/>
                          <a:ea typeface="微軟正黑體"/>
                          <a:cs typeface="微軟正黑體"/>
                        </a:rPr>
                        <a:t>低碳化應用</a:t>
                      </a:r>
                      <a:endParaRPr/>
                    </a:p>
                    <a:p>
                      <a:pPr marL="0" indent="0" algn="ctr">
                        <a:lnSpc>
                          <a:spcPct val="90909"/>
                        </a:lnSpc>
                        <a:buNone/>
                      </a:pPr>
                      <a:r>
                        <a:rPr lang="en-US" sz="1400" b="1">
                          <a:solidFill>
                            <a:srgbClr val="000000">
                              <a:alpha val="100000"/>
                            </a:srgbClr>
                          </a:solidFill>
                          <a:latin typeface="微軟正黑體"/>
                          <a:ea typeface="微軟正黑體"/>
                          <a:cs typeface="微軟正黑體"/>
                        </a:rPr>
                        <a:t>服務維運</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a:solidFill>
                            <a:srgbClr val="000000">
                              <a:alpha val="100000"/>
                            </a:srgbClr>
                          </a:solidFill>
                          <a:latin typeface="微軟正黑體"/>
                          <a:ea typeface="微軟正黑體"/>
                          <a:cs typeface="微軟正黑體"/>
                        </a:rPr>
                        <a:t>「原物料管理系統」除可透過過往訂購紀錄，精準控管訂購原料外，運行一段時間後，也可紀錄被帶動企業經常採購的原料數據。未來可分析訂購數據，或使用數據達到提前備貨。</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2"/>
                  </a:ext>
                </a:extLst>
              </a:tr>
            </a:tbl>
          </a:graphicData>
        </a:graphic>
      </p:graphicFrame>
      <p:pic>
        <p:nvPicPr>
          <p:cNvPr id="200" name="圖片 199"/>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201" name="Placeholder for sldNum"/>
          <p:cNvSpPr>
            <a:spLocks noGrp="1"/>
          </p:cNvSpPr>
          <p:nvPr>
            <p:ph type="sldNum"/>
          </p:nvPr>
        </p:nvSpPr>
        <p:spPr>
          <a:prstGeom prst="rect">
            <a:avLst/>
          </a:prstGeom>
          <a:noFill/>
        </p:spPr>
        <p:txBody>
          <a:bodyPr lIns="91440" tIns="45720" rIns="91440" bIns="45720" rtlCol="0">
            <a:normAutofit/>
          </a:bodyPr>
          <a:lstStyle/>
          <a:p>
            <a:fld id="{9A1ABF7F-7EB6-E753-907B-8E1EF9C55681}"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278594"/>
          <a:chOff x="0" y="0"/>
          <a:chExt cx="9144000" cy="5278594"/>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4110434"/>
            <a:ext cx="2090965" cy="1168161"/>
          </a:xfrm>
          <a:prstGeom prst="rect">
            <a:avLst/>
          </a:prstGeo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rcRect l="29420" r="11740" b="9210"/>
          <a:stretch>
            <a:fillRect/>
          </a:stretch>
        </p:blipFill>
        <p:spPr>
          <a:xfrm>
            <a:off x="4616793" y="1227151"/>
            <a:ext cx="3880043" cy="1632794"/>
          </a:xfrm>
          <a:prstGeom prst="rect">
            <a:avLst/>
          </a:prstGeom>
        </p:spPr>
      </p:pic>
      <p:sp>
        <p:nvSpPr>
          <p:cNvPr id="10" name="文字方塊 9"/>
          <p:cNvSpPr txBox="1"/>
          <p:nvPr/>
        </p:nvSpPr>
        <p:spPr>
          <a:xfrm>
            <a:off x="663864" y="1168161"/>
            <a:ext cx="3952930" cy="1817784"/>
          </a:xfrm>
          <a:prstGeom prst="rect">
            <a:avLst/>
          </a:prstGeom>
          <a:noFill/>
        </p:spPr>
        <p:txBody>
          <a:bodyPr lIns="91440" tIns="45720" rIns="91440" bIns="45720" rtlCol="0" anchor="ctr">
            <a:spAutoFit/>
          </a:bodyPr>
          <a:lstStyle/>
          <a:p>
            <a:pPr marL="0" indent="0">
              <a:lnSpc>
                <a:spcPct val="200000"/>
              </a:lnSpc>
              <a:buNone/>
            </a:pPr>
            <a:r>
              <a:rPr lang="en-US" sz="1400" b="1">
                <a:solidFill>
                  <a:srgbClr val="2E3133">
                    <a:alpha val="100000"/>
                  </a:srgbClr>
                </a:solidFill>
                <a:latin typeface="微軟正黑體"/>
                <a:ea typeface="微軟正黑體"/>
                <a:cs typeface="微軟正黑體"/>
              </a:rPr>
              <a:t>新楠星源於「來來化工有限公司」，</a:t>
            </a:r>
            <a:endParaRPr/>
          </a:p>
          <a:p>
            <a:pPr marL="0" indent="0">
              <a:lnSpc>
                <a:spcPct val="200000"/>
              </a:lnSpc>
              <a:buNone/>
            </a:pPr>
            <a:r>
              <a:rPr lang="en-US" sz="1400" b="1">
                <a:solidFill>
                  <a:srgbClr val="2E3133">
                    <a:alpha val="100000"/>
                  </a:srgbClr>
                </a:solidFill>
                <a:latin typeface="微軟正黑體"/>
                <a:ea typeface="微軟正黑體"/>
                <a:cs typeface="微軟正黑體"/>
              </a:rPr>
              <a:t>以</a:t>
            </a:r>
            <a:r>
              <a:rPr lang="en-US" sz="1600" b="1">
                <a:solidFill>
                  <a:srgbClr val="3275C5">
                    <a:alpha val="100000"/>
                  </a:srgbClr>
                </a:solidFill>
                <a:latin typeface="微軟正黑體"/>
                <a:ea typeface="微軟正黑體"/>
                <a:cs typeface="微軟正黑體"/>
              </a:rPr>
              <a:t>生產驕傲的建築材料</a:t>
            </a:r>
            <a:r>
              <a:rPr lang="en-US" sz="1400" b="1">
                <a:solidFill>
                  <a:srgbClr val="2E3133">
                    <a:alpha val="100000"/>
                  </a:srgbClr>
                </a:solidFill>
                <a:latin typeface="微軟正黑體"/>
                <a:ea typeface="微軟正黑體"/>
                <a:cs typeface="微軟正黑體"/>
              </a:rPr>
              <a:t>為宗旨；以</a:t>
            </a:r>
            <a:r>
              <a:rPr lang="en-US" sz="1600" b="1">
                <a:solidFill>
                  <a:srgbClr val="3275C5">
                    <a:alpha val="100000"/>
                  </a:srgbClr>
                </a:solidFill>
                <a:latin typeface="微軟正黑體"/>
                <a:ea typeface="微軟正黑體"/>
                <a:cs typeface="微軟正黑體"/>
              </a:rPr>
              <a:t>安全</a:t>
            </a:r>
            <a:r>
              <a:rPr lang="en-US" sz="1400" b="1">
                <a:solidFill>
                  <a:srgbClr val="2E3133">
                    <a:alpha val="100000"/>
                  </a:srgbClr>
                </a:solidFill>
                <a:latin typeface="微軟正黑體"/>
                <a:ea typeface="微軟正黑體"/>
                <a:cs typeface="微軟正黑體"/>
              </a:rPr>
              <a:t>、</a:t>
            </a:r>
            <a:r>
              <a:rPr lang="en-US" sz="1600" b="1">
                <a:solidFill>
                  <a:srgbClr val="3275C5">
                    <a:alpha val="100000"/>
                  </a:srgbClr>
                </a:solidFill>
                <a:latin typeface="微軟正黑體"/>
                <a:ea typeface="微軟正黑體"/>
                <a:cs typeface="微軟正黑體"/>
              </a:rPr>
              <a:t>環保</a:t>
            </a:r>
            <a:r>
              <a:rPr lang="en-US" sz="1400" b="1">
                <a:solidFill>
                  <a:srgbClr val="2E3133">
                    <a:alpha val="100000"/>
                  </a:srgbClr>
                </a:solidFill>
                <a:latin typeface="微軟正黑體"/>
                <a:ea typeface="微軟正黑體"/>
                <a:cs typeface="微軟正黑體"/>
              </a:rPr>
              <a:t>、</a:t>
            </a:r>
            <a:r>
              <a:rPr lang="en-US" sz="1600" b="1">
                <a:solidFill>
                  <a:srgbClr val="3275C5">
                    <a:alpha val="100000"/>
                  </a:srgbClr>
                </a:solidFill>
                <a:latin typeface="微軟正黑體"/>
                <a:ea typeface="微軟正黑體"/>
                <a:cs typeface="微軟正黑體"/>
              </a:rPr>
              <a:t>高效</a:t>
            </a:r>
            <a:r>
              <a:rPr lang="en-US" sz="1400" b="1">
                <a:solidFill>
                  <a:srgbClr val="2E3133">
                    <a:alpha val="100000"/>
                  </a:srgbClr>
                </a:solidFill>
                <a:latin typeface="微軟正黑體"/>
                <a:ea typeface="微軟正黑體"/>
                <a:cs typeface="微軟正黑體"/>
              </a:rPr>
              <a:t>和</a:t>
            </a:r>
            <a:r>
              <a:rPr lang="en-US" sz="1600" b="1">
                <a:solidFill>
                  <a:srgbClr val="3275C5">
                    <a:alpha val="100000"/>
                  </a:srgbClr>
                </a:solidFill>
                <a:latin typeface="微軟正黑體"/>
                <a:ea typeface="微軟正黑體"/>
                <a:cs typeface="微軟正黑體"/>
              </a:rPr>
              <a:t>科技</a:t>
            </a:r>
            <a:r>
              <a:rPr lang="en-US" sz="1400" b="1">
                <a:solidFill>
                  <a:srgbClr val="2E3133">
                    <a:alpha val="100000"/>
                  </a:srgbClr>
                </a:solidFill>
                <a:latin typeface="微軟正黑體"/>
                <a:ea typeface="微軟正黑體"/>
                <a:cs typeface="微軟正黑體"/>
              </a:rPr>
              <a:t>，作為公司經營的核心價值。</a:t>
            </a:r>
            <a:endParaRPr/>
          </a:p>
        </p:txBody>
      </p:sp>
      <p:sp>
        <p:nvSpPr>
          <p:cNvPr id="11" name="文字方塊 10"/>
          <p:cNvSpPr txBox="1"/>
          <p:nvPr/>
        </p:nvSpPr>
        <p:spPr>
          <a:xfrm>
            <a:off x="0" y="147353"/>
            <a:ext cx="9144000"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公司介紹-品牌故事</a:t>
            </a:r>
            <a:endParaRPr/>
          </a:p>
        </p:txBody>
      </p:sp>
      <p:sp>
        <p:nvSpPr>
          <p:cNvPr id="12" name="文字方塊 11"/>
          <p:cNvSpPr txBox="1"/>
          <p:nvPr/>
        </p:nvSpPr>
        <p:spPr>
          <a:xfrm>
            <a:off x="663864" y="3179844"/>
            <a:ext cx="7889586" cy="1182606"/>
          </a:xfrm>
          <a:prstGeom prst="rect">
            <a:avLst/>
          </a:prstGeom>
          <a:noFill/>
        </p:spPr>
        <p:txBody>
          <a:bodyPr lIns="91440" tIns="45720" rIns="91440" bIns="45720" rtlCol="0" anchor="ctr">
            <a:spAutoFit/>
          </a:bodyPr>
          <a:lstStyle/>
          <a:p>
            <a:pPr marL="0" indent="0">
              <a:lnSpc>
                <a:spcPct val="200000"/>
              </a:lnSpc>
              <a:buNone/>
            </a:pPr>
            <a:r>
              <a:rPr lang="en-US" sz="1400" b="1">
                <a:solidFill>
                  <a:srgbClr val="2E3133">
                    <a:alpha val="100000"/>
                  </a:srgbClr>
                </a:solidFill>
                <a:latin typeface="微軟正黑體"/>
                <a:ea typeface="微軟正黑體"/>
                <a:cs typeface="微軟正黑體"/>
              </a:rPr>
              <a:t>隨著材料技術進步，也引進國外的磁磚黏著劑與防水材料的代理及批發，並於一段時間後開始學習製造，同時新楠星企業有限公司也開始 </a:t>
            </a:r>
            <a:r>
              <a:rPr lang="en-US" sz="1600" b="1">
                <a:solidFill>
                  <a:srgbClr val="3275C5">
                    <a:alpha val="100000"/>
                  </a:srgbClr>
                </a:solidFill>
                <a:latin typeface="微軟正黑體"/>
                <a:ea typeface="微軟正黑體"/>
                <a:cs typeface="微軟正黑體"/>
              </a:rPr>
              <a:t>注重材料研發</a:t>
            </a:r>
            <a:r>
              <a:rPr lang="en-US" sz="1700" b="1">
                <a:solidFill>
                  <a:srgbClr val="3275C5">
                    <a:alpha val="100000"/>
                  </a:srgbClr>
                </a:solidFill>
                <a:latin typeface="微軟正黑體"/>
                <a:ea typeface="微軟正黑體"/>
                <a:cs typeface="微軟正黑體"/>
              </a:rPr>
              <a:t> </a:t>
            </a:r>
            <a:r>
              <a:rPr lang="en-US" sz="1400" b="1">
                <a:solidFill>
                  <a:srgbClr val="2E3133">
                    <a:alpha val="100000"/>
                  </a:srgbClr>
                </a:solidFill>
                <a:latin typeface="微軟正黑體"/>
                <a:ea typeface="微軟正黑體"/>
                <a:cs typeface="微軟正黑體"/>
              </a:rPr>
              <a:t>並 </a:t>
            </a:r>
            <a:r>
              <a:rPr lang="en-US" sz="1600" b="1">
                <a:solidFill>
                  <a:srgbClr val="3275C5">
                    <a:alpha val="100000"/>
                  </a:srgbClr>
                </a:solidFill>
                <a:latin typeface="微軟正黑體"/>
                <a:ea typeface="微軟正黑體"/>
                <a:cs typeface="微軟正黑體"/>
              </a:rPr>
              <a:t>持續改良產品品質</a:t>
            </a:r>
            <a:r>
              <a:rPr lang="en-US" sz="1400" b="1">
                <a:solidFill>
                  <a:srgbClr val="2E3133">
                    <a:alpha val="100000"/>
                  </a:srgbClr>
                </a:solidFill>
                <a:latin typeface="微軟正黑體"/>
                <a:ea typeface="微軟正黑體"/>
                <a:cs typeface="微軟正黑體"/>
              </a:rPr>
              <a:t>，希望能夠帶給消費者與環境更優良更實在的產品。</a:t>
            </a:r>
            <a:endParaRPr/>
          </a:p>
        </p:txBody>
      </p:sp>
      <p:pic>
        <p:nvPicPr>
          <p:cNvPr id="13" name="圖片 12"/>
          <p:cNvPicPr>
            <a:picLocks noChangeAspect="1"/>
          </p:cNvPicPr>
          <p:nvPr/>
        </p:nvPicPr>
        <p:blipFill>
          <a:blip r:embed="rId5"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pic>
        <p:nvPicPr>
          <p:cNvPr id="14" name="圖片 1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7053035" y="-76200"/>
            <a:ext cx="2090965" cy="1168161"/>
          </a:xfrm>
          <a:prstGeom prst="rect">
            <a:avLst/>
          </a:prstGeom>
        </p:spPr>
      </p:pic>
      <p:sp>
        <p:nvSpPr>
          <p:cNvPr id="15" name="Placeholder for sldNum"/>
          <p:cNvSpPr>
            <a:spLocks noGrp="1"/>
          </p:cNvSpPr>
          <p:nvPr>
            <p:ph type="sldNum"/>
          </p:nvPr>
        </p:nvSpPr>
        <p:spPr>
          <a:prstGeom prst="rect">
            <a:avLst/>
          </a:prstGeom>
          <a:noFill/>
        </p:spPr>
        <p:txBody>
          <a:bodyPr lIns="91440" tIns="45720" rIns="91440" bIns="45720" rtlCol="0">
            <a:normAutofit/>
          </a:bodyPr>
          <a:lstStyle/>
          <a:p>
            <a:fld id="{C652683E-F2D3-C938-F471-2CDB28A18B2E}"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055280" cy="4273550"/>
          <a:chOff x="0" y="0"/>
          <a:chExt cx="8055280" cy="4273550"/>
        </a:xfrm>
      </p:grpSpPr>
      <p:sp>
        <p:nvSpPr>
          <p:cNvPr id="203" name="文字方塊 202"/>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陸、計畫團隊組成與分工說明</a:t>
            </a:r>
            <a:endParaRPr/>
          </a:p>
        </p:txBody>
      </p:sp>
      <p:sp>
        <p:nvSpPr>
          <p:cNvPr id="204" name="矩形: 圓角 203"/>
          <p:cNvSpPr/>
          <p:nvPr/>
        </p:nvSpPr>
        <p:spPr>
          <a:xfrm>
            <a:off x="3462303" y="983865"/>
            <a:ext cx="2134991" cy="421734"/>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計畫主持人</a:t>
            </a:r>
            <a:endParaRPr/>
          </a:p>
          <a:p>
            <a:pPr marL="0" indent="0" algn="ctr">
              <a:buNone/>
            </a:pPr>
            <a:r>
              <a:rPr lang="en-US">
                <a:solidFill>
                  <a:srgbClr val="000000">
                    <a:alpha val="100000"/>
                  </a:srgbClr>
                </a:solidFill>
              </a:rPr>
              <a:t>（新楠星/陳長朋/區經理）</a:t>
            </a:r>
            <a:endParaRPr/>
          </a:p>
        </p:txBody>
      </p:sp>
      <p:sp>
        <p:nvSpPr>
          <p:cNvPr id="205" name="矩形: 圓角 204"/>
          <p:cNvSpPr/>
          <p:nvPr/>
        </p:nvSpPr>
        <p:spPr>
          <a:xfrm>
            <a:off x="3462303" y="1656133"/>
            <a:ext cx="2134991" cy="421734"/>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協同主持人</a:t>
            </a:r>
            <a:endParaRPr/>
          </a:p>
          <a:p>
            <a:pPr marL="0" indent="0" algn="ctr">
              <a:buNone/>
            </a:pPr>
            <a:r>
              <a:rPr lang="en-US">
                <a:solidFill>
                  <a:srgbClr val="000000">
                    <a:alpha val="100000"/>
                  </a:srgbClr>
                </a:solidFill>
              </a:rPr>
              <a:t>（新楠星/柯美如/採購經理）</a:t>
            </a:r>
            <a:endParaRPr/>
          </a:p>
        </p:txBody>
      </p:sp>
      <p:cxnSp>
        <p:nvCxnSpPr>
          <p:cNvPr id="206" name="直線接點 205"/>
          <p:cNvCxnSpPr/>
          <p:nvPr/>
        </p:nvCxnSpPr>
        <p:spPr>
          <a:xfrm>
            <a:off x="4529798" y="1405599"/>
            <a:ext cx="0" cy="250534"/>
          </a:xfrm>
          <a:prstGeom prst="line">
            <a:avLst/>
          </a:prstGeom>
          <a:ln w="38100" cap="flat" cmpd="sng" algn="ctr">
            <a:solidFill>
              <a:srgbClr val="000000">
                <a:alpha val="100000"/>
              </a:srgbClr>
            </a:solidFill>
            <a:prstDash val="solid"/>
            <a:round/>
          </a:ln>
        </p:spPr>
      </p:cxnSp>
      <p:cxnSp>
        <p:nvCxnSpPr>
          <p:cNvPr id="207" name="直線接點 206"/>
          <p:cNvCxnSpPr/>
          <p:nvPr/>
        </p:nvCxnSpPr>
        <p:spPr>
          <a:xfrm>
            <a:off x="5597294" y="1867000"/>
            <a:ext cx="461875" cy="0"/>
          </a:xfrm>
          <a:prstGeom prst="line">
            <a:avLst/>
          </a:prstGeom>
          <a:ln w="38100" cap="flat" cmpd="sng" algn="ctr">
            <a:solidFill>
              <a:srgbClr val="000000">
                <a:alpha val="100000"/>
              </a:srgbClr>
            </a:solidFill>
            <a:prstDash val="solid"/>
            <a:round/>
          </a:ln>
        </p:spPr>
      </p:cxnSp>
      <p:sp>
        <p:nvSpPr>
          <p:cNvPr id="208" name="矩形: 圓角 207"/>
          <p:cNvSpPr/>
          <p:nvPr/>
        </p:nvSpPr>
        <p:spPr>
          <a:xfrm>
            <a:off x="6059169" y="1656133"/>
            <a:ext cx="1996111" cy="421734"/>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計畫聯絡人</a:t>
            </a:r>
            <a:endParaRPr/>
          </a:p>
          <a:p>
            <a:pPr marL="0" indent="0" algn="ctr">
              <a:buNone/>
            </a:pPr>
            <a:r>
              <a:rPr lang="en-US">
                <a:solidFill>
                  <a:srgbClr val="000000">
                    <a:alpha val="100000"/>
                  </a:srgbClr>
                </a:solidFill>
              </a:rPr>
              <a:t>（新楠星/陳秋貿/行政）</a:t>
            </a:r>
            <a:endParaRPr/>
          </a:p>
        </p:txBody>
      </p:sp>
      <p:sp>
        <p:nvSpPr>
          <p:cNvPr id="209" name="矩形: 圓角 208"/>
          <p:cNvSpPr/>
          <p:nvPr/>
        </p:nvSpPr>
        <p:spPr>
          <a:xfrm>
            <a:off x="1088720" y="2601050"/>
            <a:ext cx="1949397" cy="666750"/>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受委託資服業者</a:t>
            </a:r>
            <a:endParaRPr/>
          </a:p>
          <a:p>
            <a:pPr marL="0" indent="0" algn="ctr">
              <a:buNone/>
            </a:pPr>
            <a:r>
              <a:rPr lang="en-US">
                <a:solidFill>
                  <a:srgbClr val="000000">
                    <a:alpha val="100000"/>
                  </a:srgbClr>
                </a:solidFill>
              </a:rPr>
              <a:t>（智谷系統有限公司/張伯任/執行長）</a:t>
            </a:r>
            <a:endParaRPr/>
          </a:p>
        </p:txBody>
      </p:sp>
      <p:cxnSp>
        <p:nvCxnSpPr>
          <p:cNvPr id="210" name="直線接點 209"/>
          <p:cNvCxnSpPr/>
          <p:nvPr/>
        </p:nvCxnSpPr>
        <p:spPr>
          <a:xfrm>
            <a:off x="4529798" y="2077867"/>
            <a:ext cx="0" cy="399744"/>
          </a:xfrm>
          <a:prstGeom prst="line">
            <a:avLst/>
          </a:prstGeom>
          <a:ln w="38100" cap="flat" cmpd="sng" algn="ctr">
            <a:solidFill>
              <a:srgbClr val="000000">
                <a:alpha val="100000"/>
              </a:srgbClr>
            </a:solidFill>
            <a:prstDash val="solid"/>
            <a:round/>
          </a:ln>
        </p:spPr>
      </p:cxnSp>
      <p:cxnSp>
        <p:nvCxnSpPr>
          <p:cNvPr id="211" name="直線接點 210"/>
          <p:cNvCxnSpPr/>
          <p:nvPr/>
        </p:nvCxnSpPr>
        <p:spPr>
          <a:xfrm rot="10800000">
            <a:off x="1981954" y="2312727"/>
            <a:ext cx="2575181" cy="4958"/>
          </a:xfrm>
          <a:prstGeom prst="line">
            <a:avLst/>
          </a:prstGeom>
          <a:ln w="50800" cap="flat" cmpd="sng" algn="ctr">
            <a:solidFill>
              <a:srgbClr val="000000">
                <a:alpha val="100000"/>
              </a:srgbClr>
            </a:solidFill>
            <a:prstDash val="solid"/>
            <a:round/>
          </a:ln>
        </p:spPr>
      </p:cxnSp>
      <p:sp>
        <p:nvSpPr>
          <p:cNvPr id="212" name="矩形: 圓角 211"/>
          <p:cNvSpPr/>
          <p:nvPr/>
        </p:nvSpPr>
        <p:spPr>
          <a:xfrm>
            <a:off x="3559079" y="2507280"/>
            <a:ext cx="1941438" cy="421734"/>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提案企業執行人力</a:t>
            </a:r>
            <a:endParaRPr/>
          </a:p>
          <a:p>
            <a:pPr marL="0" indent="0" algn="ctr">
              <a:buNone/>
            </a:pPr>
            <a:r>
              <a:rPr lang="en-US">
                <a:solidFill>
                  <a:srgbClr val="000000">
                    <a:alpha val="100000"/>
                  </a:srgbClr>
                </a:solidFill>
              </a:rPr>
              <a:t>（新楠星/洪億倫/廠長）</a:t>
            </a:r>
            <a:endParaRPr/>
          </a:p>
        </p:txBody>
      </p:sp>
      <p:cxnSp>
        <p:nvCxnSpPr>
          <p:cNvPr id="213" name="直線接點 212"/>
          <p:cNvCxnSpPr/>
          <p:nvPr/>
        </p:nvCxnSpPr>
        <p:spPr>
          <a:xfrm>
            <a:off x="1980536" y="2319921"/>
            <a:ext cx="0" cy="272014"/>
          </a:xfrm>
          <a:prstGeom prst="line">
            <a:avLst/>
          </a:prstGeom>
          <a:ln w="50800" cap="flat" cmpd="sng" algn="ctr">
            <a:solidFill>
              <a:srgbClr val="000000">
                <a:alpha val="100000"/>
              </a:srgbClr>
            </a:solidFill>
            <a:prstDash val="solid"/>
            <a:round/>
          </a:ln>
        </p:spPr>
      </p:cxnSp>
      <p:sp>
        <p:nvSpPr>
          <p:cNvPr id="214" name="矩形: 圓角 213"/>
          <p:cNvSpPr/>
          <p:nvPr/>
        </p:nvSpPr>
        <p:spPr>
          <a:xfrm>
            <a:off x="3559079" y="3179548"/>
            <a:ext cx="1941438" cy="421734"/>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提案企業執行人力</a:t>
            </a:r>
            <a:endParaRPr/>
          </a:p>
          <a:p>
            <a:pPr marL="0" indent="0" algn="ctr">
              <a:buNone/>
            </a:pPr>
            <a:r>
              <a:rPr lang="en-US">
                <a:solidFill>
                  <a:srgbClr val="000000">
                    <a:alpha val="100000"/>
                  </a:srgbClr>
                </a:solidFill>
              </a:rPr>
              <a:t>（新楠星/邱偉豪/副廠長）</a:t>
            </a:r>
            <a:endParaRPr/>
          </a:p>
        </p:txBody>
      </p:sp>
      <p:cxnSp>
        <p:nvCxnSpPr>
          <p:cNvPr id="215" name="直線接點 214"/>
          <p:cNvCxnSpPr/>
          <p:nvPr/>
        </p:nvCxnSpPr>
        <p:spPr>
          <a:xfrm>
            <a:off x="4529798" y="2929014"/>
            <a:ext cx="0" cy="250534"/>
          </a:xfrm>
          <a:prstGeom prst="line">
            <a:avLst/>
          </a:prstGeom>
          <a:ln w="38100" cap="flat" cmpd="sng" algn="ctr">
            <a:solidFill>
              <a:srgbClr val="000000">
                <a:alpha val="100000"/>
              </a:srgbClr>
            </a:solidFill>
            <a:prstDash val="solid"/>
            <a:round/>
          </a:ln>
        </p:spPr>
      </p:cxnSp>
      <p:sp>
        <p:nvSpPr>
          <p:cNvPr id="216" name="矩形: 圓角 215"/>
          <p:cNvSpPr/>
          <p:nvPr/>
        </p:nvSpPr>
        <p:spPr>
          <a:xfrm>
            <a:off x="3559079" y="3851816"/>
            <a:ext cx="1941438" cy="421734"/>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提案企業執行人力</a:t>
            </a:r>
            <a:endParaRPr/>
          </a:p>
          <a:p>
            <a:pPr marL="0" indent="0" algn="ctr">
              <a:buNone/>
            </a:pPr>
            <a:r>
              <a:rPr lang="en-US">
                <a:solidFill>
                  <a:srgbClr val="000000">
                    <a:alpha val="100000"/>
                  </a:srgbClr>
                </a:solidFill>
              </a:rPr>
              <a:t>（新楠星/巫家富/顧問）</a:t>
            </a:r>
            <a:endParaRPr/>
          </a:p>
        </p:txBody>
      </p:sp>
      <p:cxnSp>
        <p:nvCxnSpPr>
          <p:cNvPr id="217" name="直線接點 216"/>
          <p:cNvCxnSpPr/>
          <p:nvPr/>
        </p:nvCxnSpPr>
        <p:spPr>
          <a:xfrm>
            <a:off x="4529798" y="3601282"/>
            <a:ext cx="0" cy="250534"/>
          </a:xfrm>
          <a:prstGeom prst="line">
            <a:avLst/>
          </a:prstGeom>
          <a:ln w="38100" cap="flat" cmpd="sng" algn="ctr">
            <a:solidFill>
              <a:srgbClr val="000000">
                <a:alpha val="100000"/>
              </a:srgbClr>
            </a:solidFill>
            <a:prstDash val="solid"/>
            <a:round/>
          </a:ln>
        </p:spPr>
      </p:cxnSp>
      <p:sp>
        <p:nvSpPr>
          <p:cNvPr id="218" name="矩形: 圓角 217"/>
          <p:cNvSpPr/>
          <p:nvPr/>
        </p:nvSpPr>
        <p:spPr>
          <a:xfrm>
            <a:off x="1088720" y="3548629"/>
            <a:ext cx="1949397" cy="666750"/>
          </a:xfrm>
          <a:prstGeom prst="roundRect">
            <a:avLst>
              <a:gd name="adj" fmla="val 16667"/>
            </a:avLst>
          </a:prstGeom>
          <a:solidFill>
            <a:srgbClr val="FFFFFF">
              <a:alpha val="100000"/>
            </a:srgbClr>
          </a:solidFill>
          <a:ln w="38100" cap="flat" cmpd="sng" algn="ctr">
            <a:solidFill>
              <a:srgbClr val="4A8CAC">
                <a:alpha val="100000"/>
              </a:srgbClr>
            </a:solidFill>
            <a:prstDash val="solid"/>
            <a:round/>
          </a:ln>
        </p:spPr>
        <p:txBody>
          <a:bodyPr lIns="91440" tIns="45720" rIns="91440" bIns="45720" rtlCol="0" anchor="ctr">
            <a:normAutofit/>
          </a:bodyPr>
          <a:lstStyle/>
          <a:p>
            <a:pPr marL="0" indent="0" algn="ctr">
              <a:buNone/>
            </a:pPr>
            <a:r>
              <a:rPr lang="en-US">
                <a:solidFill>
                  <a:srgbClr val="000000">
                    <a:alpha val="100000"/>
                  </a:srgbClr>
                </a:solidFill>
              </a:rPr>
              <a:t>受委託資服業者</a:t>
            </a:r>
            <a:endParaRPr/>
          </a:p>
          <a:p>
            <a:pPr marL="0" indent="0" algn="ctr">
              <a:buNone/>
            </a:pPr>
            <a:r>
              <a:rPr lang="en-US">
                <a:solidFill>
                  <a:srgbClr val="000000">
                    <a:alpha val="100000"/>
                  </a:srgbClr>
                </a:solidFill>
              </a:rPr>
              <a:t>（錚典科技國際有限公司/黃俊偉/執行長）</a:t>
            </a:r>
            <a:endParaRPr/>
          </a:p>
        </p:txBody>
      </p:sp>
      <p:cxnSp>
        <p:nvCxnSpPr>
          <p:cNvPr id="219" name="直線接點 218"/>
          <p:cNvCxnSpPr/>
          <p:nvPr/>
        </p:nvCxnSpPr>
        <p:spPr>
          <a:xfrm>
            <a:off x="1980536" y="3279200"/>
            <a:ext cx="0" cy="250534"/>
          </a:xfrm>
          <a:prstGeom prst="line">
            <a:avLst/>
          </a:prstGeom>
          <a:ln w="38100" cap="flat" cmpd="sng" algn="ctr">
            <a:solidFill>
              <a:srgbClr val="000000">
                <a:alpha val="100000"/>
              </a:srgbClr>
            </a:solidFill>
            <a:prstDash val="solid"/>
            <a:round/>
          </a:ln>
        </p:spPr>
      </p:cxnSp>
      <p:pic>
        <p:nvPicPr>
          <p:cNvPr id="220" name="圖片 219"/>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221" name="Placeholder for sldNum"/>
          <p:cNvSpPr>
            <a:spLocks noGrp="1"/>
          </p:cNvSpPr>
          <p:nvPr>
            <p:ph type="sldNum"/>
          </p:nvPr>
        </p:nvSpPr>
        <p:spPr>
          <a:prstGeom prst="rect">
            <a:avLst/>
          </a:prstGeom>
          <a:noFill/>
        </p:spPr>
        <p:txBody>
          <a:bodyPr lIns="91440" tIns="45720" rIns="91440" bIns="45720" rtlCol="0">
            <a:normAutofit/>
          </a:bodyPr>
          <a:lstStyle/>
          <a:p>
            <a:fld id="{0B409602-C5C9-C959-0BD7-48E5E5F0697A}" type="slidenum">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87858" cy="4868333"/>
          <a:chOff x="0" y="0"/>
          <a:chExt cx="8687858" cy="4868333"/>
        </a:xfrm>
      </p:grpSpPr>
      <p:sp>
        <p:nvSpPr>
          <p:cNvPr id="223" name="文字方塊 222"/>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陸、計畫團隊組成與分工說明</a:t>
            </a:r>
            <a:endParaRPr/>
          </a:p>
        </p:txBody>
      </p:sp>
      <p:graphicFrame>
        <p:nvGraphicFramePr>
          <p:cNvPr id="224" name="表格 223"/>
          <p:cNvGraphicFramePr>
            <a:graphicFrameLocks noGrp="1"/>
          </p:cNvGraphicFramePr>
          <p:nvPr/>
        </p:nvGraphicFramePr>
        <p:xfrm>
          <a:off x="372533" y="734483"/>
          <a:ext cx="8315325" cy="4000565"/>
        </p:xfrm>
        <a:graphic>
          <a:graphicData uri="http://schemas.openxmlformats.org/drawingml/2006/table">
            <a:tbl>
              <a:tblPr firstRow="1" bandRow="1"/>
              <a:tblGrid>
                <a:gridCol w="2752725">
                  <a:extLst>
                    <a:ext uri="{9D8B030D-6E8A-4147-A177-3AD203B41FA5}">
                      <a16:colId xmlns:a16="http://schemas.microsoft.com/office/drawing/2014/main" val="20000"/>
                    </a:ext>
                  </a:extLst>
                </a:gridCol>
                <a:gridCol w="158115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285750">
                <a:tc>
                  <a:txBody>
                    <a:bodyPr/>
                    <a:lstStyle/>
                    <a:p>
                      <a:pPr marL="0" indent="0">
                        <a:lnSpc>
                          <a:spcPct val="90909"/>
                        </a:lnSpc>
                        <a:buNone/>
                      </a:pPr>
                      <a:r>
                        <a:rPr lang="en-US" sz="1300" b="1">
                          <a:solidFill>
                            <a:srgbClr val="FFFFFF">
                              <a:alpha val="100000"/>
                            </a:srgbClr>
                          </a:solidFill>
                          <a:latin typeface="微軟正黑體"/>
                          <a:ea typeface="微軟正黑體"/>
                          <a:cs typeface="微軟正黑體"/>
                        </a:rPr>
                        <a:t>企業名稱或姓名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300" b="1">
                          <a:solidFill>
                            <a:srgbClr val="FFFFFF">
                              <a:alpha val="100000"/>
                            </a:srgbClr>
                          </a:solidFill>
                          <a:latin typeface="微軟正黑體"/>
                          <a:ea typeface="微軟正黑體"/>
                          <a:cs typeface="微軟正黑體"/>
                        </a:rPr>
                        <a:t>本計畫擔任職務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300" b="1">
                          <a:solidFill>
                            <a:srgbClr val="FFFFFF">
                              <a:alpha val="100000"/>
                            </a:srgbClr>
                          </a:solidFill>
                          <a:latin typeface="微軟正黑體"/>
                          <a:ea typeface="微軟正黑體"/>
                          <a:cs typeface="微軟正黑體"/>
                        </a:rPr>
                        <a:t>主要工作項目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300" b="1">
                          <a:solidFill>
                            <a:srgbClr val="FFFFFF">
                              <a:alpha val="100000"/>
                            </a:srgbClr>
                          </a:solidFill>
                          <a:latin typeface="微軟正黑體"/>
                          <a:ea typeface="微軟正黑體"/>
                          <a:cs typeface="微軟正黑體"/>
                        </a:rPr>
                        <a:t>職稱/投入人月</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723900">
                <a:tc>
                  <a:txBody>
                    <a:bodyPr/>
                    <a:lstStyle/>
                    <a:p>
                      <a:pPr marL="0" indent="0">
                        <a:lnSpc>
                          <a:spcPct val="90909"/>
                        </a:lnSpc>
                        <a:buNone/>
                      </a:pPr>
                      <a:r>
                        <a:rPr lang="en-US" sz="1200">
                          <a:latin typeface="微軟正黑體"/>
                          <a:ea typeface="微軟正黑體"/>
                          <a:cs typeface="微軟正黑體"/>
                        </a:rPr>
                        <a:t>新楠星企業有限公司/陳長朋</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計畫主持人</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計畫主持人及所有進度掌握控管</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90909"/>
                        </a:lnSpc>
                        <a:buNone/>
                      </a:pPr>
                      <a:r>
                        <a:rPr lang="en-US" sz="1200">
                          <a:latin typeface="微軟正黑體"/>
                          <a:ea typeface="微軟正黑體"/>
                          <a:cs typeface="微軟正黑體"/>
                        </a:rPr>
                        <a:t>區經理/4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1"/>
                  </a:ext>
                </a:extLst>
              </a:tr>
              <a:tr h="371475">
                <a:tc>
                  <a:txBody>
                    <a:bodyPr/>
                    <a:lstStyle/>
                    <a:p>
                      <a:pPr marL="0" indent="0">
                        <a:lnSpc>
                          <a:spcPct val="90909"/>
                        </a:lnSpc>
                        <a:buNone/>
                      </a:pPr>
                      <a:r>
                        <a:rPr lang="en-US" sz="1200">
                          <a:latin typeface="微軟正黑體"/>
                          <a:ea typeface="微軟正黑體"/>
                          <a:cs typeface="微軟正黑體"/>
                        </a:rPr>
                        <a:t>新楠星企業有限公司/陳秋貿</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89167"/>
                        </a:lnSpc>
                        <a:buNone/>
                      </a:pPr>
                      <a:r>
                        <a:rPr lang="en-US" sz="1200">
                          <a:solidFill>
                            <a:srgbClr val="000000">
                              <a:alpha val="100000"/>
                            </a:srgbClr>
                          </a:solidFill>
                          <a:latin typeface="微軟正黑體"/>
                          <a:ea typeface="微軟正黑體"/>
                          <a:cs typeface="微軟正黑體"/>
                        </a:rPr>
                        <a:t>計畫聯絡人  </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委外廠商溝通協調、改善進度控管</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行政/4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2"/>
                  </a:ext>
                </a:extLst>
              </a:tr>
              <a:tr h="371475">
                <a:tc>
                  <a:txBody>
                    <a:bodyPr/>
                    <a:lstStyle/>
                    <a:p>
                      <a:pPr marL="0" indent="0">
                        <a:lnSpc>
                          <a:spcPct val="90909"/>
                        </a:lnSpc>
                        <a:buNone/>
                      </a:pPr>
                      <a:r>
                        <a:rPr lang="en-US" sz="1200">
                          <a:latin typeface="微軟正黑體"/>
                          <a:ea typeface="微軟正黑體"/>
                          <a:cs typeface="微軟正黑體"/>
                        </a:rPr>
                        <a:t>新楠星企業有限公司/柯美如</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89167"/>
                        </a:lnSpc>
                        <a:buNone/>
                      </a:pPr>
                      <a:r>
                        <a:rPr lang="en-US" sz="1200">
                          <a:latin typeface="微軟正黑體"/>
                          <a:ea typeface="微軟正黑體"/>
                          <a:cs typeface="微軟正黑體"/>
                        </a:rPr>
                        <a:t>提案企業執行人力</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方針擬定、計畫統籌</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採購經理/4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3"/>
                  </a:ext>
                </a:extLst>
              </a:tr>
              <a:tr h="371475">
                <a:tc>
                  <a:txBody>
                    <a:bodyPr/>
                    <a:lstStyle/>
                    <a:p>
                      <a:pPr marL="0" indent="0">
                        <a:lnSpc>
                          <a:spcPct val="90909"/>
                        </a:lnSpc>
                        <a:buNone/>
                      </a:pPr>
                      <a:r>
                        <a:rPr lang="en-US" sz="1200">
                          <a:latin typeface="微軟正黑體"/>
                          <a:ea typeface="微軟正黑體"/>
                          <a:cs typeface="微軟正黑體"/>
                        </a:rPr>
                        <a:t>新楠星企業有限公司/洪億倫</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89167"/>
                        </a:lnSpc>
                        <a:buNone/>
                      </a:pPr>
                      <a:r>
                        <a:rPr lang="en-US" sz="1200">
                          <a:latin typeface="微軟正黑體"/>
                          <a:ea typeface="微軟正黑體"/>
                          <a:cs typeface="微軟正黑體"/>
                        </a:rPr>
                        <a:t>提案企業執行人力 </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改善專案主導、績效評估</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廠長/4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4"/>
                  </a:ext>
                </a:extLst>
              </a:tr>
              <a:tr h="371475">
                <a:tc>
                  <a:txBody>
                    <a:bodyPr/>
                    <a:lstStyle/>
                    <a:p>
                      <a:pPr marL="0" indent="0">
                        <a:lnSpc>
                          <a:spcPct val="90909"/>
                        </a:lnSpc>
                        <a:buNone/>
                      </a:pPr>
                      <a:r>
                        <a:rPr lang="en-US" sz="1200">
                          <a:latin typeface="微軟正黑體"/>
                          <a:ea typeface="微軟正黑體"/>
                          <a:cs typeface="微軟正黑體"/>
                        </a:rPr>
                        <a:t>新楠星企業有限公司/邱偉豪</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89167"/>
                        </a:lnSpc>
                        <a:buNone/>
                      </a:pPr>
                      <a:r>
                        <a:rPr lang="en-US" sz="1200">
                          <a:latin typeface="微軟正黑體"/>
                          <a:ea typeface="微軟正黑體"/>
                          <a:cs typeface="微軟正黑體"/>
                        </a:rPr>
                        <a:t>提案企業執行人力 </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製成現場需求評估、流程調整控管</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副廠長/4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5"/>
                  </a:ext>
                </a:extLst>
              </a:tr>
              <a:tr h="371475">
                <a:tc>
                  <a:txBody>
                    <a:bodyPr/>
                    <a:lstStyle/>
                    <a:p>
                      <a:pPr marL="0" indent="0">
                        <a:lnSpc>
                          <a:spcPct val="90909"/>
                        </a:lnSpc>
                        <a:buNone/>
                      </a:pPr>
                      <a:r>
                        <a:rPr lang="en-US" sz="1200">
                          <a:latin typeface="微軟正黑體"/>
                          <a:ea typeface="微軟正黑體"/>
                          <a:cs typeface="微軟正黑體"/>
                        </a:rPr>
                        <a:t>新楠星企業有限公司/巫家富</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89167"/>
                        </a:lnSpc>
                        <a:buNone/>
                      </a:pPr>
                      <a:r>
                        <a:rPr lang="en-US" sz="1200">
                          <a:latin typeface="微軟正黑體"/>
                          <a:ea typeface="微軟正黑體"/>
                          <a:cs typeface="微軟正黑體"/>
                        </a:rPr>
                        <a:t>提案企業執行人力 </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廠務工作</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200">
                          <a:latin typeface="微軟正黑體"/>
                          <a:ea typeface="微軟正黑體"/>
                          <a:cs typeface="微軟正黑體"/>
                        </a:rPr>
                        <a:t>顧問/4</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6"/>
                  </a:ext>
                </a:extLst>
              </a:tr>
              <a:tr h="352425">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智谷系統有限公司/執行長/張伯任</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資服業者</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對接導入「原物料管理系統」的相關事務</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委外單位</a:t>
                      </a:r>
                      <a:endParaRPr/>
                    </a:p>
                    <a:p>
                      <a:pPr marL="0" indent="0">
                        <a:lnSpc>
                          <a:spcPct val="90909"/>
                        </a:lnSpc>
                        <a:buNone/>
                      </a:pPr>
                      <a:r>
                        <a:rPr lang="en-US" sz="1200">
                          <a:solidFill>
                            <a:srgbClr val="000000">
                              <a:alpha val="100000"/>
                            </a:srgbClr>
                          </a:solidFill>
                          <a:latin typeface="微軟正黑體"/>
                          <a:ea typeface="微軟正黑體"/>
                          <a:cs typeface="微軟正黑體"/>
                        </a:rPr>
                        <a:t>窗口不編列人月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7"/>
                  </a:ext>
                </a:extLst>
              </a:tr>
              <a:tr h="495300">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錚典科技國際有限公司/執行長/黃俊偉</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資服業者</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對接導入「生產排程管理系統」的相關事務</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200">
                          <a:solidFill>
                            <a:srgbClr val="000000">
                              <a:alpha val="100000"/>
                            </a:srgbClr>
                          </a:solidFill>
                          <a:latin typeface="微軟正黑體"/>
                          <a:ea typeface="微軟正黑體"/>
                          <a:cs typeface="微軟正黑體"/>
                        </a:rPr>
                        <a:t>委外單位</a:t>
                      </a:r>
                      <a:endParaRPr/>
                    </a:p>
                    <a:p>
                      <a:pPr marL="0" indent="0">
                        <a:lnSpc>
                          <a:spcPct val="90909"/>
                        </a:lnSpc>
                        <a:buNone/>
                      </a:pPr>
                      <a:r>
                        <a:rPr lang="en-US" sz="1200">
                          <a:solidFill>
                            <a:srgbClr val="000000">
                              <a:alpha val="100000"/>
                            </a:srgbClr>
                          </a:solidFill>
                          <a:latin typeface="微軟正黑體"/>
                          <a:ea typeface="微軟正黑體"/>
                          <a:cs typeface="微軟正黑體"/>
                        </a:rPr>
                        <a:t>窗口不編列人月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8"/>
                  </a:ext>
                </a:extLst>
              </a:tr>
            </a:tbl>
          </a:graphicData>
        </a:graphic>
      </p:graphicFrame>
      <p:pic>
        <p:nvPicPr>
          <p:cNvPr id="225" name="圖片 224"/>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226" name="Placeholder for sldNum"/>
          <p:cNvSpPr>
            <a:spLocks noGrp="1"/>
          </p:cNvSpPr>
          <p:nvPr>
            <p:ph type="sldNum"/>
          </p:nvPr>
        </p:nvSpPr>
        <p:spPr>
          <a:prstGeom prst="rect">
            <a:avLst/>
          </a:prstGeom>
          <a:noFill/>
        </p:spPr>
        <p:txBody>
          <a:bodyPr lIns="91440" tIns="45720" rIns="91440" bIns="45720" rtlCol="0">
            <a:normAutofit/>
          </a:bodyPr>
          <a:lstStyle/>
          <a:p>
            <a:fld id="{3AF66120-73E4-64ED-DA6E-B51618CE0F60}" type="slidenum">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775080" cy="4681421"/>
          <a:chOff x="0" y="0"/>
          <a:chExt cx="8775080" cy="4681421"/>
        </a:xfrm>
      </p:grpSpPr>
      <p:graphicFrame>
        <p:nvGraphicFramePr>
          <p:cNvPr id="228" name="表格 227"/>
          <p:cNvGraphicFramePr>
            <a:graphicFrameLocks noGrp="1"/>
          </p:cNvGraphicFramePr>
          <p:nvPr/>
        </p:nvGraphicFramePr>
        <p:xfrm>
          <a:off x="354980" y="766646"/>
          <a:ext cx="8420100" cy="3999103"/>
        </p:xfrm>
        <a:graphic>
          <a:graphicData uri="http://schemas.openxmlformats.org/drawingml/2006/table">
            <a:tbl>
              <a:tblPr firstRow="1" bandRow="1"/>
              <a:tblGrid>
                <a:gridCol w="1076325">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3867150">
                  <a:extLst>
                    <a:ext uri="{9D8B030D-6E8A-4147-A177-3AD203B41FA5}">
                      <a16:colId xmlns:a16="http://schemas.microsoft.com/office/drawing/2014/main" val="20003"/>
                    </a:ext>
                  </a:extLst>
                </a:gridCol>
              </a:tblGrid>
              <a:tr h="228600">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工作項目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次工作項目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參與單位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工作內容說明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409575">
                <a:tc rowSpan="9">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(一) </a:t>
                      </a:r>
                      <a:endParaRPr/>
                    </a:p>
                    <a:p>
                      <a:pPr marL="0" indent="0">
                        <a:lnSpc>
                          <a:spcPct val="136363"/>
                        </a:lnSpc>
                        <a:buNone/>
                      </a:pPr>
                      <a:r>
                        <a:rPr lang="en-US" sz="1200">
                          <a:solidFill>
                            <a:srgbClr val="000000">
                              <a:alpha val="100000"/>
                            </a:srgbClr>
                          </a:solidFill>
                          <a:latin typeface="微軟正黑體"/>
                          <a:ea typeface="微軟正黑體"/>
                          <a:cs typeface="微軟正黑體"/>
                        </a:rPr>
                        <a:t>導入「</a:t>
                      </a:r>
                      <a:r>
                        <a:rPr lang="en-US" sz="1200" b="1">
                          <a:solidFill>
                            <a:srgbClr val="000000">
                              <a:alpha val="100000"/>
                            </a:srgbClr>
                          </a:solidFill>
                          <a:latin typeface="微軟正黑體"/>
                          <a:ea typeface="微軟正黑體"/>
                          <a:cs typeface="微軟正黑體"/>
                        </a:rPr>
                        <a:t>原物料管理系統</a:t>
                      </a:r>
                      <a:r>
                        <a:rPr lang="en-US" sz="1200">
                          <a:solidFill>
                            <a:srgbClr val="000000">
                              <a:alpha val="100000"/>
                            </a:srgbClr>
                          </a:solidFill>
                          <a:latin typeface="微軟正黑體"/>
                          <a:ea typeface="微軟正黑體"/>
                          <a:cs typeface="微軟正黑體"/>
                        </a:rPr>
                        <a:t>」</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1.規劃「原物料管理系統」的導入</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新楠星企業有限公司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規劃「原物料管理系統」的系統架構及功能。</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五家被帶動企業</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智谷系統有限公司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2.正式導入「原物料管理系統」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新楠星企業有限公司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正式導入「原物料管理系統」，業務到主提案商</a:t>
                      </a:r>
                      <a:r>
                        <a:rPr lang="en-US" sz="1200" b="1">
                          <a:solidFill>
                            <a:srgbClr val="A61C00">
                              <a:alpha val="100000"/>
                            </a:srgbClr>
                          </a:solidFill>
                          <a:latin typeface="微軟正黑體"/>
                          <a:ea typeface="微軟正黑體"/>
                          <a:cs typeface="微軟正黑體"/>
                        </a:rPr>
                        <a:t>使用「原物料管理系統」</a:t>
                      </a:r>
                      <a:r>
                        <a:rPr lang="en-US" sz="1200">
                          <a:solidFill>
                            <a:srgbClr val="000000">
                              <a:alpha val="100000"/>
                            </a:srgbClr>
                          </a:solidFill>
                          <a:latin typeface="微軟正黑體"/>
                          <a:ea typeface="微軟正黑體"/>
                          <a:cs typeface="微軟正黑體"/>
                        </a:rPr>
                        <a:t>。</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五家被帶動企業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5"/>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智谷系統有限公司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6"/>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3.驗證「原物料管理系統」使用情形</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新楠星企業有限公司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b="0" i="0" u="none" strike="noStrike">
                          <a:solidFill>
                            <a:srgbClr val="000000">
                              <a:alpha val="100000"/>
                            </a:srgbClr>
                          </a:solidFill>
                          <a:latin typeface="微軟正黑體"/>
                          <a:ea typeface="微軟正黑體"/>
                          <a:cs typeface="微軟正黑體"/>
                        </a:rPr>
                        <a:t>「原物料管理系統」使用三個月及半年後，驗證主提案商的使用情形。若有發現問題，必須及時調整。</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7"/>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五家被帶動企業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8"/>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智谷系統有限公司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9"/>
                  </a:ext>
                </a:extLst>
              </a:tr>
            </a:tbl>
          </a:graphicData>
        </a:graphic>
      </p:graphicFrame>
      <p:sp>
        <p:nvSpPr>
          <p:cNvPr id="229" name="文字方塊 228"/>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陸、計畫團隊組成與分工說明</a:t>
            </a:r>
            <a:endParaRPr/>
          </a:p>
        </p:txBody>
      </p:sp>
      <p:pic>
        <p:nvPicPr>
          <p:cNvPr id="230" name="圖片 229"/>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231" name="Placeholder for sldNum"/>
          <p:cNvSpPr>
            <a:spLocks noGrp="1"/>
          </p:cNvSpPr>
          <p:nvPr>
            <p:ph type="sldNum"/>
          </p:nvPr>
        </p:nvSpPr>
        <p:spPr>
          <a:prstGeom prst="rect">
            <a:avLst/>
          </a:prstGeom>
          <a:noFill/>
        </p:spPr>
        <p:txBody>
          <a:bodyPr lIns="91440" tIns="45720" rIns="91440" bIns="45720" rtlCol="0">
            <a:normAutofit/>
          </a:bodyPr>
          <a:lstStyle/>
          <a:p>
            <a:fld id="{7F822104-CC12-36D3-1610-5506E9A3B1C8}" type="slidenum">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775080" cy="4843346"/>
          <a:chOff x="0" y="0"/>
          <a:chExt cx="8775080" cy="4843346"/>
        </a:xfrm>
      </p:grpSpPr>
      <p:graphicFrame>
        <p:nvGraphicFramePr>
          <p:cNvPr id="233" name="表格 232"/>
          <p:cNvGraphicFramePr>
            <a:graphicFrameLocks noGrp="1"/>
          </p:cNvGraphicFramePr>
          <p:nvPr/>
        </p:nvGraphicFramePr>
        <p:xfrm>
          <a:off x="354980" y="766646"/>
          <a:ext cx="8420100" cy="4076700"/>
        </p:xfrm>
        <a:graphic>
          <a:graphicData uri="http://schemas.openxmlformats.org/drawingml/2006/table">
            <a:tbl>
              <a:tblPr firstRow="1" bandRow="1"/>
              <a:tblGrid>
                <a:gridCol w="1076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333375">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工作項目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次工作項目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參與單位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27940" marR="26670" indent="0" algn="ctr">
                        <a:lnSpc>
                          <a:spcPct val="136363"/>
                        </a:lnSpc>
                        <a:buNone/>
                      </a:pPr>
                      <a:r>
                        <a:rPr lang="en-US" sz="1200" b="1">
                          <a:solidFill>
                            <a:srgbClr val="FFFFFF">
                              <a:alpha val="100000"/>
                            </a:srgbClr>
                          </a:solidFill>
                          <a:latin typeface="微軟正黑體"/>
                          <a:ea typeface="微軟正黑體"/>
                          <a:cs typeface="微軟正黑體"/>
                        </a:rPr>
                        <a:t>工作內容說明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14325">
                <a:tc rowSpan="9">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(二) </a:t>
                      </a:r>
                      <a:endParaRPr/>
                    </a:p>
                    <a:p>
                      <a:pPr marL="0" indent="0">
                        <a:lnSpc>
                          <a:spcPct val="136363"/>
                        </a:lnSpc>
                        <a:buNone/>
                      </a:pPr>
                      <a:r>
                        <a:rPr lang="en-US" sz="1200">
                          <a:solidFill>
                            <a:srgbClr val="000000">
                              <a:alpha val="100000"/>
                            </a:srgbClr>
                          </a:solidFill>
                          <a:latin typeface="微軟正黑體"/>
                          <a:ea typeface="微軟正黑體"/>
                          <a:cs typeface="微軟正黑體"/>
                        </a:rPr>
                        <a:t>導入</a:t>
                      </a:r>
                      <a:r>
                        <a:rPr lang="en-US" sz="1200" b="1">
                          <a:solidFill>
                            <a:srgbClr val="000000">
                              <a:alpha val="100000"/>
                            </a:srgbClr>
                          </a:solidFill>
                          <a:latin typeface="微軟正黑體"/>
                          <a:ea typeface="微軟正黑體"/>
                          <a:cs typeface="微軟正黑體"/>
                        </a:rPr>
                        <a:t>「生產排程管理系統」</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1.規劃「生產排程管理系統」的導入</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新楠星企業有限公司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規劃「生產排程管理系統」的系統架構及功能，</a:t>
                      </a:r>
                      <a:r>
                        <a:rPr lang="en-US" sz="1200" b="1">
                          <a:solidFill>
                            <a:srgbClr val="A61C00">
                              <a:alpha val="100000"/>
                            </a:srgbClr>
                          </a:solidFill>
                          <a:latin typeface="微軟正黑體"/>
                          <a:ea typeface="微軟正黑體"/>
                          <a:cs typeface="微軟正黑體"/>
                        </a:rPr>
                        <a:t>初期先以新楠星企業有限公司（主提案商）及五家被帶動企業的使用情境來規劃</a:t>
                      </a:r>
                      <a:r>
                        <a:rPr lang="en-US" sz="1200">
                          <a:solidFill>
                            <a:srgbClr val="000000">
                              <a:alpha val="100000"/>
                            </a:srgbClr>
                          </a:solidFill>
                          <a:latin typeface="微軟正黑體"/>
                          <a:ea typeface="微軟正黑體"/>
                          <a:cs typeface="微軟正黑體"/>
                        </a:rPr>
                        <a:t>，但尚需考量之後會有更多被帶動企業加入。</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41910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五家被帶動企業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4857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dirty="0" err="1">
                          <a:solidFill>
                            <a:srgbClr val="000000">
                              <a:alpha val="100000"/>
                            </a:srgbClr>
                          </a:solidFill>
                          <a:latin typeface="微軟正黑體"/>
                          <a:ea typeface="微軟正黑體"/>
                          <a:cs typeface="微軟正黑體"/>
                        </a:rPr>
                        <a:t>錚典科技國際有限公司</a:t>
                      </a:r>
                      <a:endParaRPr dirty="0"/>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36195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2.正式導入「生產排程管理系統」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新楠星企業有限公司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正式導入「生產排程管理系統」，業務到各店家（被帶動企業）時，開始</a:t>
                      </a:r>
                      <a:r>
                        <a:rPr lang="en-US" sz="1200" b="1">
                          <a:solidFill>
                            <a:srgbClr val="A61C00">
                              <a:alpha val="100000"/>
                            </a:srgbClr>
                          </a:solidFill>
                          <a:latin typeface="微軟正黑體"/>
                          <a:ea typeface="微軟正黑體"/>
                          <a:cs typeface="微軟正黑體"/>
                        </a:rPr>
                        <a:t>使用「精準化生產系統」</a:t>
                      </a:r>
                      <a:r>
                        <a:rPr lang="en-US" sz="1200">
                          <a:solidFill>
                            <a:srgbClr val="000000">
                              <a:alpha val="100000"/>
                            </a:srgbClr>
                          </a:solidFill>
                          <a:latin typeface="微軟正黑體"/>
                          <a:ea typeface="微軟正黑體"/>
                          <a:cs typeface="微軟正黑體"/>
                        </a:rPr>
                        <a:t>。</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r h="43815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五家被帶動企業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5"/>
                  </a:ext>
                </a:extLst>
              </a:tr>
              <a:tr h="50482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錚典科技國際有限公司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6"/>
                  </a:ext>
                </a:extLst>
              </a:tr>
              <a:tr h="35242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a:solidFill>
                            <a:srgbClr val="000000">
                              <a:alpha val="100000"/>
                            </a:srgbClr>
                          </a:solidFill>
                          <a:latin typeface="微軟正黑體"/>
                          <a:ea typeface="微軟正黑體"/>
                          <a:cs typeface="微軟正黑體"/>
                        </a:rPr>
                        <a:t>3.驗證「生產排程管理系統」使用情形</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a:latin typeface="微軟正黑體"/>
                          <a:ea typeface="微軟正黑體"/>
                          <a:cs typeface="微軟正黑體"/>
                        </a:rPr>
                        <a:t>新楠星企業有限公司</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rowSpan="3">
                  <a:txBody>
                    <a:bodyPr/>
                    <a:lstStyle/>
                    <a:p>
                      <a:pPr marL="0" indent="0">
                        <a:lnSpc>
                          <a:spcPct val="136363"/>
                        </a:lnSpc>
                        <a:buNone/>
                      </a:pPr>
                      <a:r>
                        <a:rPr lang="en-US" sz="1200" b="0" i="0" u="none" strike="noStrike">
                          <a:solidFill>
                            <a:srgbClr val="000000">
                              <a:alpha val="100000"/>
                            </a:srgbClr>
                          </a:solidFill>
                          <a:latin typeface="微軟正黑體"/>
                          <a:ea typeface="微軟正黑體"/>
                          <a:cs typeface="微軟正黑體"/>
                        </a:rPr>
                        <a:t>「生產排程管理系統」使用三個月及半年後，驗證主提案商及被帶動企業的使用情形。若有發現問題，必須及時調整。若一切使用順利，可以開始規劃導入更多店家。</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7"/>
                  </a:ext>
                </a:extLst>
              </a:tr>
              <a:tr h="409575">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a:solidFill>
                            <a:srgbClr val="000000">
                              <a:alpha val="100000"/>
                            </a:srgbClr>
                          </a:solidFill>
                          <a:latin typeface="微軟正黑體"/>
                          <a:ea typeface="微軟正黑體"/>
                          <a:cs typeface="微軟正黑體"/>
                        </a:rPr>
                        <a:t>五家被帶動企業</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8"/>
                  </a:ext>
                </a:extLst>
              </a:tr>
              <a:tr h="45720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36363"/>
                        </a:lnSpc>
                        <a:buNone/>
                      </a:pPr>
                      <a:r>
                        <a:rPr lang="en-US" sz="1200" dirty="0" err="1">
                          <a:solidFill>
                            <a:srgbClr val="000000">
                              <a:alpha val="100000"/>
                            </a:srgbClr>
                          </a:solidFill>
                          <a:latin typeface="微軟正黑體"/>
                          <a:ea typeface="微軟正黑體"/>
                          <a:cs typeface="微軟正黑體"/>
                        </a:rPr>
                        <a:t>錚典科技國際有限公司</a:t>
                      </a:r>
                      <a:endParaRPr dirty="0"/>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9"/>
                  </a:ext>
                </a:extLst>
              </a:tr>
            </a:tbl>
          </a:graphicData>
        </a:graphic>
      </p:graphicFrame>
      <p:sp>
        <p:nvSpPr>
          <p:cNvPr id="234" name="文字方塊 233"/>
          <p:cNvSpPr txBox="1"/>
          <p:nvPr/>
        </p:nvSpPr>
        <p:spPr>
          <a:xfrm>
            <a:off x="-9525" y="61628"/>
            <a:ext cx="4823732"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陸、計畫團隊組成與分工說明</a:t>
            </a:r>
            <a:endParaRPr/>
          </a:p>
        </p:txBody>
      </p:sp>
      <p:pic>
        <p:nvPicPr>
          <p:cNvPr id="235" name="圖片 234"/>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214028"/>
            <a:ext cx="373277" cy="381000"/>
          </a:xfrm>
          <a:prstGeom prst="rect">
            <a:avLst/>
          </a:prstGeom>
        </p:spPr>
      </p:pic>
      <p:sp>
        <p:nvSpPr>
          <p:cNvPr id="236" name="Placeholder for sldNum"/>
          <p:cNvSpPr>
            <a:spLocks noGrp="1"/>
          </p:cNvSpPr>
          <p:nvPr>
            <p:ph type="sldNum"/>
          </p:nvPr>
        </p:nvSpPr>
        <p:spPr>
          <a:prstGeom prst="rect">
            <a:avLst/>
          </a:prstGeom>
          <a:noFill/>
        </p:spPr>
        <p:txBody>
          <a:bodyPr lIns="91440" tIns="45720" rIns="91440" bIns="45720" rtlCol="0">
            <a:normAutofit/>
          </a:bodyPr>
          <a:lstStyle/>
          <a:p>
            <a:fld id="{995A0F5B-DE79-0F6A-E5C5-F5896CC7D5D3}" type="slidenum">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725958" cy="4539126"/>
          <a:chOff x="0" y="0"/>
          <a:chExt cx="8725958" cy="4539126"/>
        </a:xfrm>
      </p:grpSpPr>
      <p:sp>
        <p:nvSpPr>
          <p:cNvPr id="238" name="文字方塊 237"/>
          <p:cNvSpPr txBox="1"/>
          <p:nvPr/>
        </p:nvSpPr>
        <p:spPr>
          <a:xfrm>
            <a:off x="862956" y="494517"/>
            <a:ext cx="4644027"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一、預計完成並導入之時程：113年 7/1-12/31</a:t>
            </a:r>
            <a:endParaRPr/>
          </a:p>
        </p:txBody>
      </p:sp>
      <p:sp>
        <p:nvSpPr>
          <p:cNvPr id="239" name="文字方塊 238"/>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柒、執行時程及預定查核點說明 </a:t>
            </a:r>
            <a:r>
              <a:rPr lang="en-US" sz="2100" b="1" i="1">
                <a:solidFill>
                  <a:srgbClr val="3275C5">
                    <a:alpha val="100000"/>
                  </a:srgbClr>
                </a:solidFill>
                <a:latin typeface="微軟正黑體"/>
                <a:ea typeface="微軟正黑體"/>
                <a:cs typeface="微軟正黑體"/>
              </a:rPr>
              <a:t>1/2</a:t>
            </a:r>
            <a:endParaRPr/>
          </a:p>
        </p:txBody>
      </p:sp>
      <p:graphicFrame>
        <p:nvGraphicFramePr>
          <p:cNvPr id="240" name="表格 239"/>
          <p:cNvGraphicFramePr>
            <a:graphicFrameLocks noGrp="1"/>
          </p:cNvGraphicFramePr>
          <p:nvPr/>
        </p:nvGraphicFramePr>
        <p:xfrm>
          <a:off x="401108" y="986301"/>
          <a:ext cx="8324850" cy="3552825"/>
        </p:xfrm>
        <a:graphic>
          <a:graphicData uri="http://schemas.openxmlformats.org/drawingml/2006/table">
            <a:tbl>
              <a:tblPr firstRow="1" bandRow="1"/>
              <a:tblGrid>
                <a:gridCol w="31813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866775">
                  <a:extLst>
                    <a:ext uri="{9D8B030D-6E8A-4147-A177-3AD203B41FA5}">
                      <a16:colId xmlns:a16="http://schemas.microsoft.com/office/drawing/2014/main" val="20005"/>
                    </a:ext>
                  </a:extLst>
                </a:gridCol>
                <a:gridCol w="866775">
                  <a:extLst>
                    <a:ext uri="{9D8B030D-6E8A-4147-A177-3AD203B41FA5}">
                      <a16:colId xmlns:a16="http://schemas.microsoft.com/office/drawing/2014/main" val="20006"/>
                    </a:ext>
                  </a:extLst>
                </a:gridCol>
              </a:tblGrid>
              <a:tr h="476250">
                <a:tc>
                  <a:txBody>
                    <a:bodyPr/>
                    <a:lstStyle/>
                    <a:p>
                      <a:pPr marL="0" indent="0" algn="ctr">
                        <a:lnSpc>
                          <a:spcPct val="113637"/>
                        </a:lnSpc>
                        <a:buNone/>
                      </a:pPr>
                      <a:r>
                        <a:rPr lang="en-US" sz="1300" b="1">
                          <a:solidFill>
                            <a:srgbClr val="FFFFFF">
                              <a:alpha val="100000"/>
                            </a:srgbClr>
                          </a:solidFill>
                          <a:latin typeface="微軟正黑體"/>
                          <a:ea typeface="微軟正黑體"/>
                          <a:cs typeface="微軟正黑體"/>
                        </a:rPr>
                        <a:t>執行年度</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gridSpan="6">
                  <a:txBody>
                    <a:bodyPr/>
                    <a:lstStyle/>
                    <a:p>
                      <a:pPr marL="0" indent="0" algn="ctr">
                        <a:lnSpc>
                          <a:spcPct val="113637"/>
                        </a:lnSpc>
                        <a:spcBef>
                          <a:spcPts val="250"/>
                        </a:spcBef>
                        <a:spcAft>
                          <a:spcPts val="250"/>
                        </a:spcAft>
                        <a:buNone/>
                      </a:pPr>
                      <a:r>
                        <a:rPr lang="en-US" sz="1300" b="1">
                          <a:solidFill>
                            <a:srgbClr val="FFFFFF">
                              <a:alpha val="100000"/>
                            </a:srgbClr>
                          </a:solidFill>
                          <a:latin typeface="微軟正黑體"/>
                          <a:ea typeface="微軟正黑體"/>
                          <a:cs typeface="微軟正黑體"/>
                        </a:rPr>
                        <a:t>113年度</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504825">
                <a:tc>
                  <a:txBody>
                    <a:bodyPr/>
                    <a:lstStyle/>
                    <a:p>
                      <a:pPr marL="0" indent="0" algn="ctr">
                        <a:lnSpc>
                          <a:spcPct val="113637"/>
                        </a:lnSpc>
                        <a:buNone/>
                      </a:pPr>
                      <a:r>
                        <a:rPr lang="en-US" sz="1200">
                          <a:solidFill>
                            <a:srgbClr val="000000">
                              <a:alpha val="100000"/>
                            </a:srgbClr>
                          </a:solidFill>
                          <a:latin typeface="微軟正黑體"/>
                          <a:ea typeface="微軟正黑體"/>
                          <a:cs typeface="微軟正黑體"/>
                        </a:rPr>
                        <a:t>工作項目</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113637"/>
                        </a:lnSpc>
                        <a:buNone/>
                      </a:pPr>
                      <a:r>
                        <a:rPr lang="en-US" sz="1200">
                          <a:solidFill>
                            <a:srgbClr val="000000">
                              <a:alpha val="100000"/>
                            </a:srgbClr>
                          </a:solidFill>
                          <a:latin typeface="微軟正黑體"/>
                          <a:ea typeface="微軟正黑體"/>
                          <a:cs typeface="微軟正黑體"/>
                        </a:rPr>
                        <a:t>113年7月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113637"/>
                        </a:lnSpc>
                        <a:buNone/>
                      </a:pPr>
                      <a:r>
                        <a:rPr lang="en-US" sz="1200">
                          <a:solidFill>
                            <a:srgbClr val="000000">
                              <a:alpha val="100000"/>
                            </a:srgbClr>
                          </a:solidFill>
                          <a:latin typeface="微軟正黑體"/>
                          <a:ea typeface="微軟正黑體"/>
                          <a:cs typeface="微軟正黑體"/>
                        </a:rPr>
                        <a:t>113年8月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113637"/>
                        </a:lnSpc>
                        <a:buNone/>
                      </a:pPr>
                      <a:r>
                        <a:rPr lang="en-US" sz="1200">
                          <a:solidFill>
                            <a:srgbClr val="000000">
                              <a:alpha val="100000"/>
                            </a:srgbClr>
                          </a:solidFill>
                          <a:latin typeface="微軟正黑體"/>
                          <a:ea typeface="微軟正黑體"/>
                          <a:cs typeface="微軟正黑體"/>
                        </a:rPr>
                        <a:t>113年9月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113637"/>
                        </a:lnSpc>
                        <a:buNone/>
                      </a:pPr>
                      <a:r>
                        <a:rPr lang="en-US" sz="1200">
                          <a:solidFill>
                            <a:srgbClr val="000000">
                              <a:alpha val="100000"/>
                            </a:srgbClr>
                          </a:solidFill>
                          <a:latin typeface="微軟正黑體"/>
                          <a:ea typeface="微軟正黑體"/>
                          <a:cs typeface="微軟正黑體"/>
                        </a:rPr>
                        <a:t>113年10月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113637"/>
                        </a:lnSpc>
                        <a:buNone/>
                      </a:pPr>
                      <a:r>
                        <a:rPr lang="en-US" sz="1200">
                          <a:solidFill>
                            <a:srgbClr val="000000">
                              <a:alpha val="100000"/>
                            </a:srgbClr>
                          </a:solidFill>
                          <a:latin typeface="微軟正黑體"/>
                          <a:ea typeface="微軟正黑體"/>
                          <a:cs typeface="微軟正黑體"/>
                        </a:rPr>
                        <a:t>113年11月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lnSpc>
                          <a:spcPct val="113637"/>
                        </a:lnSpc>
                        <a:spcBef>
                          <a:spcPts val="250"/>
                        </a:spcBef>
                        <a:spcAft>
                          <a:spcPts val="250"/>
                        </a:spcAft>
                        <a:buNone/>
                      </a:pPr>
                      <a:r>
                        <a:rPr lang="en-US" sz="1200">
                          <a:solidFill>
                            <a:srgbClr val="000000">
                              <a:alpha val="100000"/>
                            </a:srgbClr>
                          </a:solidFill>
                          <a:latin typeface="微軟正黑體"/>
                          <a:ea typeface="微軟正黑體"/>
                          <a:cs typeface="微軟正黑體"/>
                        </a:rPr>
                        <a:t>113年12月</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1"/>
                  </a:ext>
                </a:extLst>
              </a:tr>
              <a:tr h="428625">
                <a:tc>
                  <a:txBody>
                    <a:bodyPr/>
                    <a:lstStyle/>
                    <a:p>
                      <a:pPr marL="0" indent="0">
                        <a:lnSpc>
                          <a:spcPct val="113637"/>
                        </a:lnSpc>
                        <a:buNone/>
                      </a:pPr>
                      <a:r>
                        <a:rPr lang="en-US" sz="1200">
                          <a:solidFill>
                            <a:srgbClr val="000000">
                              <a:alpha val="100000"/>
                            </a:srgbClr>
                          </a:solidFill>
                          <a:latin typeface="微軟正黑體"/>
                          <a:ea typeface="微軟正黑體"/>
                          <a:cs typeface="微軟正黑體"/>
                        </a:rPr>
                        <a:t>(一)導入「原物料管理系統」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dirty="0"/>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2"/>
                  </a:ext>
                </a:extLst>
              </a:tr>
              <a:tr h="428625">
                <a:tc>
                  <a:txBody>
                    <a:bodyPr/>
                    <a:lstStyle/>
                    <a:p>
                      <a:pPr marL="0" indent="0">
                        <a:lnSpc>
                          <a:spcPct val="113637"/>
                        </a:lnSpc>
                        <a:buNone/>
                      </a:pPr>
                      <a:r>
                        <a:rPr lang="en-US" sz="1200">
                          <a:solidFill>
                            <a:srgbClr val="000000">
                              <a:alpha val="100000"/>
                            </a:srgbClr>
                          </a:solidFill>
                          <a:latin typeface="微軟正黑體"/>
                          <a:ea typeface="微軟正黑體"/>
                          <a:cs typeface="微軟正黑體"/>
                        </a:rPr>
                        <a:t>1.「原物料管理系統」導入規劃</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r">
                        <a:lnSpc>
                          <a:spcPct val="113637"/>
                        </a:lnSpc>
                        <a:spcBef>
                          <a:spcPts val="250"/>
                        </a:spcBef>
                        <a:spcAft>
                          <a:spcPts val="250"/>
                        </a:spcAft>
                        <a:buNone/>
                      </a:pPr>
                      <a:r>
                        <a:rPr lang="en-US" sz="1200">
                          <a:solidFill>
                            <a:srgbClr val="FFFFFF">
                              <a:alpha val="100000"/>
                            </a:srgbClr>
                          </a:solidFill>
                          <a:latin typeface="微軟正黑體"/>
                          <a:ea typeface="微軟正黑體"/>
                          <a:cs typeface="微軟正黑體"/>
                        </a:rPr>
                        <a:t>▲A1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3"/>
                  </a:ext>
                </a:extLst>
              </a:tr>
              <a:tr h="428625">
                <a:tc>
                  <a:txBody>
                    <a:bodyPr/>
                    <a:lstStyle/>
                    <a:p>
                      <a:pPr marL="0" indent="0">
                        <a:lnSpc>
                          <a:spcPct val="113637"/>
                        </a:lnSpc>
                        <a:buNone/>
                      </a:pPr>
                      <a:r>
                        <a:rPr lang="en-US" sz="1200">
                          <a:solidFill>
                            <a:srgbClr val="000000">
                              <a:alpha val="100000"/>
                            </a:srgbClr>
                          </a:solidFill>
                          <a:latin typeface="微軟正黑體"/>
                          <a:ea typeface="微軟正黑體"/>
                          <a:cs typeface="微軟正黑體"/>
                        </a:rPr>
                        <a:t>2.驗證「原物料管理系統」使用情形</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r">
                        <a:lnSpc>
                          <a:spcPct val="113637"/>
                        </a:lnSpc>
                        <a:spcBef>
                          <a:spcPts val="250"/>
                        </a:spcBef>
                        <a:spcAft>
                          <a:spcPts val="250"/>
                        </a:spcAft>
                        <a:buNone/>
                      </a:pPr>
                      <a:r>
                        <a:rPr lang="en-US" sz="1200">
                          <a:solidFill>
                            <a:srgbClr val="FFFFFF">
                              <a:alpha val="100000"/>
                            </a:srgbClr>
                          </a:solidFill>
                          <a:latin typeface="微軟正黑體"/>
                          <a:ea typeface="微軟正黑體"/>
                          <a:cs typeface="微軟正黑體"/>
                        </a:rPr>
                        <a:t>A1▲</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4"/>
                  </a:ext>
                </a:extLst>
              </a:tr>
              <a:tr h="428625">
                <a:tc>
                  <a:txBody>
                    <a:bodyPr/>
                    <a:lstStyle/>
                    <a:p>
                      <a:pPr marL="0" indent="0">
                        <a:lnSpc>
                          <a:spcPct val="113637"/>
                        </a:lnSpc>
                        <a:buNone/>
                      </a:pPr>
                      <a:r>
                        <a:rPr lang="en-US" sz="1200">
                          <a:solidFill>
                            <a:srgbClr val="000000">
                              <a:alpha val="100000"/>
                            </a:srgbClr>
                          </a:solidFill>
                          <a:latin typeface="微軟正黑體"/>
                          <a:ea typeface="微軟正黑體"/>
                          <a:cs typeface="微軟正黑體"/>
                        </a:rPr>
                        <a:t>(二）導入「生產排程管理系統」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r">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5"/>
                  </a:ext>
                </a:extLst>
              </a:tr>
              <a:tr h="428625">
                <a:tc>
                  <a:txBody>
                    <a:bodyPr/>
                    <a:lstStyle/>
                    <a:p>
                      <a:pPr marL="0" indent="0">
                        <a:lnSpc>
                          <a:spcPct val="113637"/>
                        </a:lnSpc>
                        <a:buNone/>
                      </a:pPr>
                      <a:r>
                        <a:rPr lang="en-US" sz="1200">
                          <a:solidFill>
                            <a:srgbClr val="000000">
                              <a:alpha val="100000"/>
                            </a:srgbClr>
                          </a:solidFill>
                          <a:latin typeface="微軟正黑體"/>
                          <a:ea typeface="微軟正黑體"/>
                          <a:cs typeface="微軟正黑體"/>
                        </a:rPr>
                        <a:t>1.</a:t>
                      </a:r>
                      <a:r>
                        <a:rPr lang="en-US" sz="1200">
                          <a:latin typeface="微軟正黑體"/>
                          <a:ea typeface="微軟正黑體"/>
                          <a:cs typeface="微軟正黑體"/>
                        </a:rPr>
                        <a:t> </a:t>
                      </a:r>
                      <a:r>
                        <a:rPr lang="en-US" sz="1200">
                          <a:solidFill>
                            <a:srgbClr val="000000">
                              <a:alpha val="100000"/>
                            </a:srgbClr>
                          </a:solidFill>
                          <a:latin typeface="微軟正黑體"/>
                          <a:ea typeface="微軟正黑體"/>
                          <a:cs typeface="微軟正黑體"/>
                        </a:rPr>
                        <a:t>「生產排程管理系統」</a:t>
                      </a:r>
                      <a:r>
                        <a:rPr lang="en-US" sz="1200">
                          <a:latin typeface="微軟正黑體"/>
                          <a:ea typeface="微軟正黑體"/>
                          <a:cs typeface="微軟正黑體"/>
                        </a:rPr>
                        <a:t>導入規劃</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r">
                        <a:lnSpc>
                          <a:spcPct val="113637"/>
                        </a:lnSpc>
                        <a:spcBef>
                          <a:spcPts val="250"/>
                        </a:spcBef>
                        <a:spcAft>
                          <a:spcPts val="250"/>
                        </a:spcAft>
                        <a:buNone/>
                      </a:pPr>
                      <a:r>
                        <a:rPr lang="en-US" sz="1200">
                          <a:solidFill>
                            <a:srgbClr val="FFFFFF">
                              <a:alpha val="100000"/>
                            </a:srgbClr>
                          </a:solidFill>
                          <a:latin typeface="微軟正黑體"/>
                          <a:ea typeface="微軟正黑體"/>
                          <a:cs typeface="微軟正黑體"/>
                        </a:rPr>
                        <a:t>▲B1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r">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6"/>
                  </a:ext>
                </a:extLst>
              </a:tr>
              <a:tr h="428625">
                <a:tc>
                  <a:txBody>
                    <a:bodyPr/>
                    <a:lstStyle/>
                    <a:p>
                      <a:pPr marL="0" indent="0">
                        <a:lnSpc>
                          <a:spcPct val="113637"/>
                        </a:lnSpc>
                        <a:buNone/>
                      </a:pPr>
                      <a:r>
                        <a:rPr lang="en-US" sz="1200">
                          <a:solidFill>
                            <a:srgbClr val="000000">
                              <a:alpha val="100000"/>
                            </a:srgbClr>
                          </a:solidFill>
                          <a:latin typeface="微軟正黑體"/>
                          <a:ea typeface="微軟正黑體"/>
                          <a:cs typeface="微軟正黑體"/>
                        </a:rPr>
                        <a:t>2. 驗證「生產排程管理系統」使用情形</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113637"/>
                        </a:lnSpc>
                        <a:buNone/>
                      </a:pP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r">
                        <a:lnSpc>
                          <a:spcPct val="113637"/>
                        </a:lnSpc>
                        <a:spcBef>
                          <a:spcPts val="250"/>
                        </a:spcBef>
                        <a:spcAft>
                          <a:spcPts val="250"/>
                        </a:spcAft>
                        <a:buNone/>
                      </a:pPr>
                      <a:r>
                        <a:rPr lang="en-US" sz="1200" dirty="0">
                          <a:solidFill>
                            <a:srgbClr val="FFFFFF">
                              <a:alpha val="100000"/>
                            </a:srgbClr>
                          </a:solidFill>
                          <a:latin typeface="微軟正黑體"/>
                          <a:ea typeface="微軟正黑體"/>
                          <a:cs typeface="微軟正黑體"/>
                        </a:rPr>
                        <a:t>B2▲</a:t>
                      </a:r>
                      <a:endParaRPr dirty="0"/>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7"/>
                  </a:ext>
                </a:extLst>
              </a:tr>
            </a:tbl>
          </a:graphicData>
        </a:graphic>
      </p:graphicFrame>
      <p:pic>
        <p:nvPicPr>
          <p:cNvPr id="241" name="圖片 240"/>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42" name="Placeholder for sldNum"/>
          <p:cNvSpPr>
            <a:spLocks noGrp="1"/>
          </p:cNvSpPr>
          <p:nvPr>
            <p:ph type="sldNum"/>
          </p:nvPr>
        </p:nvSpPr>
        <p:spPr>
          <a:prstGeom prst="rect">
            <a:avLst/>
          </a:prstGeom>
          <a:noFill/>
        </p:spPr>
        <p:txBody>
          <a:bodyPr lIns="91440" tIns="45720" rIns="91440" bIns="45720" rtlCol="0">
            <a:normAutofit/>
          </a:bodyPr>
          <a:lstStyle/>
          <a:p>
            <a:fld id="{156CD429-3FC0-F078-33DD-2393645522B7}" type="slidenum">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29322" cy="3956050"/>
          <a:chOff x="0" y="0"/>
          <a:chExt cx="8529322" cy="3956050"/>
        </a:xfrm>
      </p:grpSpPr>
      <p:sp>
        <p:nvSpPr>
          <p:cNvPr id="244" name="文字方塊 243"/>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sans-serif"/>
                <a:ea typeface="sans-serif"/>
                <a:cs typeface="sans-serif"/>
              </a:rPr>
              <a:t>二</a:t>
            </a:r>
            <a:r>
              <a:rPr lang="en-US" sz="1400" b="1" i="0">
                <a:solidFill>
                  <a:srgbClr val="000000">
                    <a:alpha val="100000"/>
                  </a:srgbClr>
                </a:solidFill>
                <a:latin typeface="微軟正黑體"/>
                <a:ea typeface="微軟正黑體"/>
                <a:cs typeface="微軟正黑體"/>
              </a:rPr>
              <a:t>、預定查核點說明 ：</a:t>
            </a:r>
            <a:endParaRPr/>
          </a:p>
        </p:txBody>
      </p:sp>
      <p:sp>
        <p:nvSpPr>
          <p:cNvPr id="245" name="文字方塊 244"/>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柒、執行時程及預定查核點說明 </a:t>
            </a:r>
            <a:r>
              <a:rPr lang="en-US" sz="2100" b="1" i="1">
                <a:solidFill>
                  <a:srgbClr val="3275C5">
                    <a:alpha val="100000"/>
                  </a:srgbClr>
                </a:solidFill>
                <a:latin typeface="微軟正黑體"/>
                <a:ea typeface="微軟正黑體"/>
                <a:cs typeface="微軟正黑體"/>
              </a:rPr>
              <a:t>2/2</a:t>
            </a:r>
            <a:endParaRPr/>
          </a:p>
        </p:txBody>
      </p:sp>
      <p:graphicFrame>
        <p:nvGraphicFramePr>
          <p:cNvPr id="246" name="表格 245"/>
          <p:cNvGraphicFramePr>
            <a:graphicFrameLocks noGrp="1"/>
          </p:cNvGraphicFramePr>
          <p:nvPr/>
        </p:nvGraphicFramePr>
        <p:xfrm>
          <a:off x="414022" y="984250"/>
          <a:ext cx="8115300" cy="2971800"/>
        </p:xfrm>
        <a:graphic>
          <a:graphicData uri="http://schemas.openxmlformats.org/drawingml/2006/table">
            <a:tbl>
              <a:tblPr firstRow="1" bandRow="1"/>
              <a:tblGrid>
                <a:gridCol w="1276350">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3686175">
                  <a:extLst>
                    <a:ext uri="{9D8B030D-6E8A-4147-A177-3AD203B41FA5}">
                      <a16:colId xmlns:a16="http://schemas.microsoft.com/office/drawing/2014/main" val="20003"/>
                    </a:ext>
                  </a:extLst>
                </a:gridCol>
                <a:gridCol w="1400175">
                  <a:extLst>
                    <a:ext uri="{9D8B030D-6E8A-4147-A177-3AD203B41FA5}">
                      <a16:colId xmlns:a16="http://schemas.microsoft.com/office/drawing/2014/main" val="20004"/>
                    </a:ext>
                  </a:extLst>
                </a:gridCol>
              </a:tblGrid>
              <a:tr h="342900">
                <a:tc>
                  <a:txBody>
                    <a:bodyPr/>
                    <a:lstStyle/>
                    <a:p>
                      <a:pPr marL="0" indent="0" algn="ctr">
                        <a:buNone/>
                      </a:pPr>
                      <a:r>
                        <a:rPr lang="en-US" sz="1400" b="1">
                          <a:solidFill>
                            <a:srgbClr val="FFFFFF">
                              <a:alpha val="100000"/>
                            </a:srgbClr>
                          </a:solidFill>
                          <a:latin typeface="微軟正黑體"/>
                          <a:ea typeface="微軟正黑體"/>
                          <a:cs typeface="微軟正黑體"/>
                        </a:rPr>
                        <a:t>查核點編號</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400" b="1">
                          <a:solidFill>
                            <a:srgbClr val="FFFFFF">
                              <a:alpha val="100000"/>
                            </a:srgbClr>
                          </a:solidFill>
                          <a:latin typeface="微軟正黑體"/>
                          <a:ea typeface="微軟正黑體"/>
                          <a:cs typeface="微軟正黑體"/>
                        </a:rPr>
                        <a:t>完成日期</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400" b="1">
                          <a:solidFill>
                            <a:srgbClr val="FFFFFF">
                              <a:alpha val="100000"/>
                            </a:srgbClr>
                          </a:solidFill>
                          <a:latin typeface="微軟正黑體"/>
                          <a:ea typeface="微軟正黑體"/>
                          <a:cs typeface="微軟正黑體"/>
                        </a:rPr>
                        <a:t>比重%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400" b="1">
                          <a:solidFill>
                            <a:srgbClr val="FFFFFF">
                              <a:alpha val="100000"/>
                            </a:srgbClr>
                          </a:solidFill>
                          <a:latin typeface="微軟正黑體"/>
                          <a:ea typeface="微軟正黑體"/>
                          <a:cs typeface="微軟正黑體"/>
                        </a:rPr>
                        <a:t>查核內容</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400" b="1">
                          <a:solidFill>
                            <a:srgbClr val="FFFFFF">
                              <a:alpha val="100000"/>
                            </a:srgbClr>
                          </a:solidFill>
                          <a:latin typeface="微軟正黑體"/>
                          <a:ea typeface="微軟正黑體"/>
                          <a:cs typeface="微軟正黑體"/>
                        </a:rPr>
                        <a:t>查核資料 </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666750">
                <a:tc>
                  <a:txBody>
                    <a:bodyPr/>
                    <a:lstStyle/>
                    <a:p>
                      <a:pPr marL="0" indent="0" algn="ctr">
                        <a:buNone/>
                      </a:pPr>
                      <a:r>
                        <a:rPr lang="en-US" sz="1300">
                          <a:solidFill>
                            <a:srgbClr val="000000">
                              <a:alpha val="100000"/>
                            </a:srgbClr>
                          </a:solidFill>
                          <a:latin typeface="微軟正黑體"/>
                          <a:ea typeface="微軟正黑體"/>
                          <a:cs typeface="微軟正黑體"/>
                        </a:rPr>
                        <a:t>A1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8月15日</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20%</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300">
                          <a:solidFill>
                            <a:srgbClr val="000000">
                              <a:alpha val="100000"/>
                            </a:srgbClr>
                          </a:solidFill>
                          <a:latin typeface="微軟正黑體"/>
                          <a:ea typeface="微軟正黑體"/>
                          <a:cs typeface="微軟正黑體"/>
                        </a:rPr>
                        <a:t>規劃及導入一項智慧減碳應用服務：</a:t>
                      </a:r>
                      <a:endParaRPr/>
                    </a:p>
                    <a:p>
                      <a:pPr marL="0" indent="0">
                        <a:buNone/>
                      </a:pPr>
                      <a:r>
                        <a:rPr lang="en-US" sz="1300">
                          <a:latin typeface="微軟正黑體"/>
                          <a:ea typeface="微軟正黑體"/>
                          <a:cs typeface="微軟正黑體"/>
                        </a:rPr>
                        <a:t>「原物料管理系統」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200000"/>
                        </a:lnSpc>
                        <a:buNone/>
                      </a:pPr>
                      <a:r>
                        <a:rPr lang="en-US" sz="1300">
                          <a:solidFill>
                            <a:srgbClr val="000000">
                              <a:alpha val="100000"/>
                            </a:srgbClr>
                          </a:solidFill>
                          <a:latin typeface="微軟正黑體"/>
                          <a:ea typeface="微軟正黑體"/>
                          <a:cs typeface="微軟正黑體"/>
                        </a:rPr>
                        <a:t>系統驗收單</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1"/>
                  </a:ext>
                </a:extLst>
              </a:tr>
              <a:tr h="647700">
                <a:tc>
                  <a:txBody>
                    <a:bodyPr/>
                    <a:lstStyle/>
                    <a:p>
                      <a:pPr marL="0" indent="0" algn="ctr">
                        <a:buNone/>
                      </a:pPr>
                      <a:r>
                        <a:rPr lang="en-US" sz="1300">
                          <a:solidFill>
                            <a:srgbClr val="000000">
                              <a:alpha val="100000"/>
                            </a:srgbClr>
                          </a:solidFill>
                          <a:latin typeface="微軟正黑體"/>
                          <a:ea typeface="微軟正黑體"/>
                          <a:cs typeface="微軟正黑體"/>
                        </a:rPr>
                        <a:t>A2</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12月31日</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30%</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300">
                          <a:solidFill>
                            <a:srgbClr val="000000">
                              <a:alpha val="100000"/>
                            </a:srgbClr>
                          </a:solidFill>
                          <a:latin typeface="微軟正黑體"/>
                          <a:ea typeface="微軟正黑體"/>
                          <a:cs typeface="微軟正黑體"/>
                        </a:rPr>
                        <a:t>帶動五家企業使用系統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200000"/>
                        </a:lnSpc>
                        <a:buNone/>
                      </a:pPr>
                      <a:r>
                        <a:rPr lang="en-US" sz="1300">
                          <a:solidFill>
                            <a:srgbClr val="000000">
                              <a:alpha val="100000"/>
                            </a:srgbClr>
                          </a:solidFill>
                          <a:latin typeface="微軟正黑體"/>
                          <a:ea typeface="微軟正黑體"/>
                          <a:cs typeface="微軟正黑體"/>
                        </a:rPr>
                        <a:t>系統畫面截圖</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2"/>
                  </a:ext>
                </a:extLst>
              </a:tr>
              <a:tr h="666750">
                <a:tc>
                  <a:txBody>
                    <a:bodyPr/>
                    <a:lstStyle/>
                    <a:p>
                      <a:pPr marL="0" indent="0" algn="ctr">
                        <a:buNone/>
                      </a:pPr>
                      <a:r>
                        <a:rPr lang="en-US" sz="1300">
                          <a:solidFill>
                            <a:srgbClr val="000000">
                              <a:alpha val="100000"/>
                            </a:srgbClr>
                          </a:solidFill>
                          <a:latin typeface="微軟正黑體"/>
                          <a:ea typeface="微軟正黑體"/>
                          <a:cs typeface="微軟正黑體"/>
                        </a:rPr>
                        <a:t>B1</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8月15日</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20%</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300">
                          <a:solidFill>
                            <a:srgbClr val="000000">
                              <a:alpha val="100000"/>
                            </a:srgbClr>
                          </a:solidFill>
                          <a:latin typeface="微軟正黑體"/>
                          <a:ea typeface="微軟正黑體"/>
                          <a:cs typeface="微軟正黑體"/>
                        </a:rPr>
                        <a:t>規劃及導入一項智慧減碳應用服務：</a:t>
                      </a:r>
                      <a:endParaRPr/>
                    </a:p>
                    <a:p>
                      <a:pPr marL="0" indent="0">
                        <a:buNone/>
                      </a:pPr>
                      <a:r>
                        <a:rPr lang="en-US" sz="1300">
                          <a:latin typeface="微軟正黑體"/>
                          <a:ea typeface="微軟正黑體"/>
                          <a:cs typeface="微軟正黑體"/>
                        </a:rPr>
                        <a:t>「生產排程管理系統」</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200000"/>
                        </a:lnSpc>
                        <a:buNone/>
                      </a:pPr>
                      <a:r>
                        <a:rPr lang="en-US" sz="1300">
                          <a:solidFill>
                            <a:srgbClr val="000000">
                              <a:alpha val="100000"/>
                            </a:srgbClr>
                          </a:solidFill>
                          <a:latin typeface="微軟正黑體"/>
                          <a:ea typeface="微軟正黑體"/>
                          <a:cs typeface="微軟正黑體"/>
                        </a:rPr>
                        <a:t>系統驗收單</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3"/>
                  </a:ext>
                </a:extLst>
              </a:tr>
              <a:tr h="647700">
                <a:tc>
                  <a:txBody>
                    <a:bodyPr/>
                    <a:lstStyle/>
                    <a:p>
                      <a:pPr marL="0" indent="0" algn="ctr">
                        <a:buNone/>
                      </a:pPr>
                      <a:r>
                        <a:rPr lang="en-US" sz="1300">
                          <a:latin typeface="微軟正黑體"/>
                          <a:ea typeface="微軟正黑體"/>
                          <a:cs typeface="微軟正黑體"/>
                        </a:rPr>
                        <a:t>B2</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12月31日</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1300">
                          <a:solidFill>
                            <a:srgbClr val="000000">
                              <a:alpha val="100000"/>
                            </a:srgbClr>
                          </a:solidFill>
                          <a:latin typeface="微軟正黑體"/>
                          <a:ea typeface="微軟正黑體"/>
                          <a:cs typeface="微軟正黑體"/>
                        </a:rPr>
                        <a:t>30%</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buNone/>
                      </a:pPr>
                      <a:r>
                        <a:rPr lang="en-US" sz="1300">
                          <a:solidFill>
                            <a:srgbClr val="000000">
                              <a:alpha val="100000"/>
                            </a:srgbClr>
                          </a:solidFill>
                          <a:latin typeface="微軟正黑體"/>
                          <a:ea typeface="微軟正黑體"/>
                          <a:cs typeface="微軟正黑體"/>
                        </a:rPr>
                        <a:t>「生產排程管理系統」實際導入</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nSpc>
                          <a:spcPct val="200000"/>
                        </a:lnSpc>
                        <a:buNone/>
                      </a:pPr>
                      <a:r>
                        <a:rPr lang="en-US" sz="1300">
                          <a:solidFill>
                            <a:srgbClr val="000000">
                              <a:alpha val="100000"/>
                            </a:srgbClr>
                          </a:solidFill>
                          <a:latin typeface="微軟正黑體"/>
                          <a:ea typeface="微軟正黑體"/>
                          <a:cs typeface="微軟正黑體"/>
                        </a:rPr>
                        <a:t>系統畫面截圖</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extLst>
                  <a:ext uri="{0D108BD9-81ED-4DB2-BD59-A6C34878D82A}">
                    <a16:rowId xmlns:a16="http://schemas.microsoft.com/office/drawing/2014/main" val="10004"/>
                  </a:ext>
                </a:extLst>
              </a:tr>
            </a:tbl>
          </a:graphicData>
        </a:graphic>
      </p:graphicFrame>
      <p:pic>
        <p:nvPicPr>
          <p:cNvPr id="247" name="圖片 246"/>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48" name="Placeholder for sldNum"/>
          <p:cNvSpPr>
            <a:spLocks noGrp="1"/>
          </p:cNvSpPr>
          <p:nvPr>
            <p:ph type="sldNum"/>
          </p:nvPr>
        </p:nvSpPr>
        <p:spPr>
          <a:prstGeom prst="rect">
            <a:avLst/>
          </a:prstGeom>
          <a:noFill/>
        </p:spPr>
        <p:txBody>
          <a:bodyPr lIns="91440" tIns="45720" rIns="91440" bIns="45720" rtlCol="0">
            <a:normAutofit/>
          </a:bodyPr>
          <a:lstStyle/>
          <a:p>
            <a:fld id="{56EDB88B-5AA8-C864-498B-E3F6365E0559}" type="slidenum">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52246" cy="4390793"/>
          <a:chOff x="0" y="0"/>
          <a:chExt cx="8552246" cy="4390793"/>
        </a:xfrm>
      </p:grpSpPr>
      <p:sp>
        <p:nvSpPr>
          <p:cNvPr id="250" name="文字方塊 249"/>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一、執行成效：</a:t>
            </a:r>
            <a:endParaRPr/>
          </a:p>
        </p:txBody>
      </p:sp>
      <p:sp>
        <p:nvSpPr>
          <p:cNvPr id="251" name="文字方塊 250"/>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1/11</a:t>
            </a:r>
            <a:endParaRPr/>
          </a:p>
        </p:txBody>
      </p:sp>
      <p:graphicFrame>
        <p:nvGraphicFramePr>
          <p:cNvPr id="252" name="表格 251"/>
          <p:cNvGraphicFramePr>
            <a:graphicFrameLocks noGrp="1"/>
          </p:cNvGraphicFramePr>
          <p:nvPr/>
        </p:nvGraphicFramePr>
        <p:xfrm>
          <a:off x="332171" y="1057043"/>
          <a:ext cx="8220075" cy="3333750"/>
        </p:xfrm>
        <a:graphic>
          <a:graphicData uri="http://schemas.openxmlformats.org/drawingml/2006/table">
            <a:tbl>
              <a:tblPr firstRow="1" bandRow="1"/>
              <a:tblGrid>
                <a:gridCol w="1247775">
                  <a:extLst>
                    <a:ext uri="{9D8B030D-6E8A-4147-A177-3AD203B41FA5}">
                      <a16:colId xmlns:a16="http://schemas.microsoft.com/office/drawing/2014/main" val="20000"/>
                    </a:ext>
                  </a:extLst>
                </a:gridCol>
                <a:gridCol w="2333625">
                  <a:extLst>
                    <a:ext uri="{9D8B030D-6E8A-4147-A177-3AD203B41FA5}">
                      <a16:colId xmlns:a16="http://schemas.microsoft.com/office/drawing/2014/main" val="20001"/>
                    </a:ext>
                  </a:extLst>
                </a:gridCol>
                <a:gridCol w="4638675">
                  <a:extLst>
                    <a:ext uri="{9D8B030D-6E8A-4147-A177-3AD203B41FA5}">
                      <a16:colId xmlns:a16="http://schemas.microsoft.com/office/drawing/2014/main" val="20002"/>
                    </a:ext>
                  </a:extLst>
                </a:gridCol>
              </a:tblGrid>
              <a:tr h="438150">
                <a:tc>
                  <a:txBody>
                    <a:bodyPr/>
                    <a:lstStyle/>
                    <a:p>
                      <a:pPr marL="0" indent="0">
                        <a:lnSpc>
                          <a:spcPct val="90909"/>
                        </a:lnSpc>
                        <a:buNone/>
                      </a:pPr>
                      <a:r>
                        <a:rPr lang="en-US" sz="1400" b="1">
                          <a:solidFill>
                            <a:srgbClr val="FFFFFF">
                              <a:alpha val="100000"/>
                            </a:srgbClr>
                          </a:solidFill>
                          <a:latin typeface="微軟正黑體"/>
                          <a:ea typeface="微軟正黑體"/>
                          <a:cs typeface="微軟正黑體"/>
                        </a:rPr>
                        <a:t>關鍵績效指標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400" b="1">
                          <a:solidFill>
                            <a:srgbClr val="FFFFFF">
                              <a:alpha val="100000"/>
                            </a:srgbClr>
                          </a:solidFill>
                          <a:latin typeface="微軟正黑體"/>
                          <a:ea typeface="微軟正黑體"/>
                          <a:cs typeface="微軟正黑體"/>
                        </a:rPr>
                        <a:t>預期達成目標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400" b="1">
                          <a:solidFill>
                            <a:srgbClr val="FFFFFF">
                              <a:alpha val="100000"/>
                            </a:srgbClr>
                          </a:solidFill>
                          <a:latin typeface="微軟正黑體"/>
                          <a:ea typeface="微軟正黑體"/>
                          <a:cs typeface="微軟正黑體"/>
                        </a:rPr>
                        <a:t>指標內涵定義</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2895600">
                <a:tc>
                  <a:txBody>
                    <a:bodyPr/>
                    <a:lstStyle/>
                    <a:p>
                      <a:pPr marL="0" indent="0">
                        <a:lnSpc>
                          <a:spcPct val="90909"/>
                        </a:lnSpc>
                        <a:buNone/>
                      </a:pPr>
                      <a:r>
                        <a:rPr lang="en-US" sz="1400">
                          <a:latin typeface="微軟正黑體"/>
                          <a:ea typeface="微軟正黑體"/>
                          <a:cs typeface="微軟正黑體"/>
                        </a:rPr>
                        <a:t>帶動體驗人次</a:t>
                      </a:r>
                      <a:br/>
                      <a:endParaRPr/>
                    </a:p>
                    <a:p>
                      <a:pPr marL="0" indent="0">
                        <a:lnSpc>
                          <a:spcPct val="90909"/>
                        </a:lnSpc>
                        <a:buNone/>
                      </a:pPr>
                      <a:r>
                        <a:rPr lang="en-US" sz="1200">
                          <a:latin typeface="微軟正黑體"/>
                          <a:ea typeface="微軟正黑體"/>
                          <a:cs typeface="微軟正黑體"/>
                        </a:rPr>
                        <a:t>（單位：人次）</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a:latin typeface="微軟正黑體"/>
                          <a:ea typeface="微軟正黑體"/>
                          <a:cs typeface="微軟正黑體"/>
                        </a:rPr>
                        <a:t>系統體驗人次預估可增加</a:t>
                      </a:r>
                      <a:r>
                        <a:rPr lang="en-US" sz="1600" b="1">
                          <a:solidFill>
                            <a:srgbClr val="3275C5">
                              <a:alpha val="100000"/>
                            </a:srgbClr>
                          </a:solidFill>
                          <a:latin typeface="微軟正黑體"/>
                          <a:ea typeface="微軟正黑體"/>
                          <a:cs typeface="微軟正黑體"/>
                        </a:rPr>
                        <a:t>400人次</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85750" indent="-285750">
                        <a:lnSpc>
                          <a:spcPct val="90909"/>
                        </a:lnSpc>
                        <a:buFont typeface="微軟正黑體"/>
                        <a:buAutoNum type="arabicPeriod"/>
                      </a:pPr>
                      <a:r>
                        <a:rPr lang="en-US" sz="1400">
                          <a:latin typeface="微軟正黑體"/>
                          <a:ea typeface="微軟正黑體"/>
                          <a:cs typeface="微軟正黑體"/>
                        </a:rPr>
                        <a:t>定義：使用</a:t>
                      </a:r>
                      <a:r>
                        <a:rPr lang="en-US" sz="1400" b="1">
                          <a:latin typeface="微軟正黑體"/>
                          <a:ea typeface="微軟正黑體"/>
                          <a:cs typeface="微軟正黑體"/>
                        </a:rPr>
                        <a:t>原物料管理系統</a:t>
                      </a:r>
                      <a:r>
                        <a:rPr lang="en-US" sz="1400">
                          <a:latin typeface="微軟正黑體"/>
                          <a:ea typeface="微軟正黑體"/>
                          <a:cs typeface="微軟正黑體"/>
                        </a:rPr>
                        <a:t>人次及使用</a:t>
                      </a:r>
                      <a:r>
                        <a:rPr lang="en-US" sz="1400" b="1">
                          <a:latin typeface="微軟正黑體"/>
                          <a:ea typeface="微軟正黑體"/>
                          <a:cs typeface="微軟正黑體"/>
                        </a:rPr>
                        <a:t>生產排程管理系統</a:t>
                      </a:r>
                      <a:r>
                        <a:rPr lang="en-US" sz="1400" b="0">
                          <a:latin typeface="微軟正黑體"/>
                          <a:ea typeface="微軟正黑體"/>
                          <a:cs typeface="微軟正黑體"/>
                        </a:rPr>
                        <a:t>人次</a:t>
                      </a:r>
                      <a:endParaRPr/>
                    </a:p>
                    <a:p>
                      <a:pPr marL="285750" indent="-285750">
                        <a:buFont typeface="微軟正黑體"/>
                        <a:buAutoNum type="arabicPeriod"/>
                      </a:pPr>
                      <a:r>
                        <a:rPr lang="en-US" sz="1400">
                          <a:latin typeface="微軟正黑體"/>
                          <a:ea typeface="微軟正黑體"/>
                          <a:cs typeface="微軟正黑體"/>
                        </a:rPr>
                        <a:t>計算方式：主提案商於工作日每日會有兩位人員上系統，確認原物料與生產管理系統資訊。</a:t>
                      </a:r>
                      <a:endParaRPr/>
                    </a:p>
                    <a:p>
                      <a:pPr marL="285750" indent="0">
                        <a:buFont typeface="微軟正黑體"/>
                        <a:buAutoNum type="arabicPeriod"/>
                      </a:pPr>
                      <a:r>
                        <a:rPr lang="en-US" sz="1400">
                          <a:latin typeface="微軟正黑體"/>
                          <a:ea typeface="微軟正黑體"/>
                          <a:cs typeface="微軟正黑體"/>
                        </a:rPr>
                        <a:t>每個月工作天預估為20天。</a:t>
                      </a:r>
                      <a:endParaRPr/>
                    </a:p>
                    <a:p>
                      <a:pPr marL="285750" indent="0">
                        <a:buFont typeface="微軟正黑體"/>
                        <a:buAutoNum type="arabicPeriod"/>
                      </a:pPr>
                      <a:r>
                        <a:rPr lang="en-US" sz="1400">
                          <a:latin typeface="微軟正黑體"/>
                          <a:ea typeface="微軟正黑體"/>
                          <a:cs typeface="微軟正黑體"/>
                        </a:rPr>
                        <a:t>扣掉第一個月為規劃期，五個月兩個系統共可觸及400(5*20*2*2)人次。</a:t>
                      </a:r>
                      <a:endParaRPr/>
                    </a:p>
                    <a:p>
                      <a:pPr marL="285750" indent="-285750">
                        <a:buFont typeface="微軟正黑體"/>
                        <a:buAutoNum type="arabicPeriod"/>
                      </a:pPr>
                      <a:r>
                        <a:rPr lang="en-US" sz="1400">
                          <a:latin typeface="微軟正黑體"/>
                          <a:ea typeface="微軟正黑體"/>
                          <a:cs typeface="微軟正黑體"/>
                        </a:rPr>
                        <a:t>驗證方式：原物料管理系統及生產排程管理後台報告(登入人次）</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253" name="圖片 252"/>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54" name="Placeholder for sldNum"/>
          <p:cNvSpPr>
            <a:spLocks noGrp="1"/>
          </p:cNvSpPr>
          <p:nvPr>
            <p:ph type="sldNum"/>
          </p:nvPr>
        </p:nvSpPr>
        <p:spPr>
          <a:prstGeom prst="rect">
            <a:avLst/>
          </a:prstGeom>
          <a:noFill/>
        </p:spPr>
        <p:txBody>
          <a:bodyPr lIns="91440" tIns="45720" rIns="91440" bIns="45720" rtlCol="0">
            <a:normAutofit/>
          </a:bodyPr>
          <a:lstStyle/>
          <a:p>
            <a:fld id="{F7465305-0927-9771-2F9C-B49E5F26EFB5}" type="slidenum">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26215" cy="4613144"/>
          <a:chOff x="0" y="0"/>
          <a:chExt cx="9026215" cy="4613144"/>
        </a:xfrm>
      </p:grpSpPr>
      <p:sp>
        <p:nvSpPr>
          <p:cNvPr id="256" name="文字方塊 255"/>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一、執行成效：</a:t>
            </a:r>
            <a:endParaRPr/>
          </a:p>
        </p:txBody>
      </p:sp>
      <p:sp>
        <p:nvSpPr>
          <p:cNvPr id="257" name="文字方塊 256"/>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2/11</a:t>
            </a:r>
            <a:endParaRPr/>
          </a:p>
        </p:txBody>
      </p:sp>
      <p:graphicFrame>
        <p:nvGraphicFramePr>
          <p:cNvPr id="258" name="表格 257"/>
          <p:cNvGraphicFramePr>
            <a:graphicFrameLocks noGrp="1"/>
          </p:cNvGraphicFramePr>
          <p:nvPr/>
        </p:nvGraphicFramePr>
        <p:xfrm>
          <a:off x="139390" y="831719"/>
          <a:ext cx="8886825" cy="3791649"/>
        </p:xfrm>
        <a:graphic>
          <a:graphicData uri="http://schemas.openxmlformats.org/drawingml/2006/table">
            <a:tbl>
              <a:tblPr firstRow="1" bandRow="1"/>
              <a:tblGrid>
                <a:gridCol w="104775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6810375">
                  <a:extLst>
                    <a:ext uri="{9D8B030D-6E8A-4147-A177-3AD203B41FA5}">
                      <a16:colId xmlns:a16="http://schemas.microsoft.com/office/drawing/2014/main" val="20002"/>
                    </a:ext>
                  </a:extLst>
                </a:gridCol>
              </a:tblGrid>
              <a:tr h="247650">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關鍵績效指標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預期達成目標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指標內涵定義</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533775">
                <a:tc>
                  <a:txBody>
                    <a:bodyPr/>
                    <a:lstStyle/>
                    <a:p>
                      <a:pPr marL="0" indent="0">
                        <a:lnSpc>
                          <a:spcPct val="90909"/>
                        </a:lnSpc>
                        <a:buNone/>
                      </a:pPr>
                      <a:r>
                        <a:rPr lang="en-US" sz="1400">
                          <a:latin typeface="微軟正黑體"/>
                          <a:ea typeface="微軟正黑體"/>
                          <a:cs typeface="微軟正黑體"/>
                        </a:rPr>
                        <a:t>降低</a:t>
                      </a:r>
                      <a:endParaRPr/>
                    </a:p>
                    <a:p>
                      <a:pPr marL="0" indent="0">
                        <a:lnSpc>
                          <a:spcPct val="90909"/>
                        </a:lnSpc>
                        <a:buNone/>
                      </a:pPr>
                      <a:r>
                        <a:rPr lang="en-US" sz="1400">
                          <a:latin typeface="微軟正黑體"/>
                          <a:ea typeface="微軟正黑體"/>
                          <a:cs typeface="微軟正黑體"/>
                        </a:rPr>
                        <a:t>碳排量</a:t>
                      </a:r>
                      <a:endParaRPr/>
                    </a:p>
                    <a:p>
                      <a:pPr marL="0" indent="0">
                        <a:buNone/>
                      </a:pPr>
                      <a:endParaRPr/>
                    </a:p>
                    <a:p>
                      <a:pPr marL="0" indent="0">
                        <a:buNone/>
                      </a:pPr>
                      <a:r>
                        <a:rPr lang="en-US" sz="1400">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b="1">
                          <a:solidFill>
                            <a:srgbClr val="3275C5">
                              <a:alpha val="100000"/>
                            </a:srgbClr>
                          </a:solidFill>
                          <a:latin typeface="微軟正黑體"/>
                          <a:ea typeface="微軟正黑體"/>
                          <a:cs typeface="微軟正黑體"/>
                        </a:rPr>
                        <a:t>降低</a:t>
                      </a:r>
                      <a:endParaRPr/>
                    </a:p>
                    <a:p>
                      <a:pPr marL="0" indent="0">
                        <a:lnSpc>
                          <a:spcPct val="90909"/>
                        </a:lnSpc>
                        <a:buNone/>
                      </a:pPr>
                      <a:r>
                        <a:rPr lang="en-US" sz="1400" b="1">
                          <a:solidFill>
                            <a:srgbClr val="3275C5">
                              <a:alpha val="100000"/>
                            </a:srgbClr>
                          </a:solidFill>
                          <a:latin typeface="微軟正黑體"/>
                          <a:ea typeface="微軟正黑體"/>
                          <a:cs typeface="微軟正黑體"/>
                        </a:rPr>
                        <a:t>碳排放量</a:t>
                      </a:r>
                      <a:endParaRPr/>
                    </a:p>
                    <a:p>
                      <a:pPr marL="0" indent="0">
                        <a:lnSpc>
                          <a:spcPct val="90909"/>
                        </a:lnSpc>
                        <a:buNone/>
                      </a:pPr>
                      <a:r>
                        <a:rPr lang="en-US" sz="1400" b="1">
                          <a:solidFill>
                            <a:srgbClr val="000000">
                              <a:alpha val="100000"/>
                            </a:srgbClr>
                          </a:solidFill>
                          <a:latin typeface="微軟正黑體"/>
                          <a:ea typeface="微軟正黑體"/>
                          <a:cs typeface="微軟正黑體"/>
                        </a:rPr>
                        <a:t>25.526</a:t>
                      </a:r>
                      <a:endParaRPr/>
                    </a:p>
                    <a:p>
                      <a:pPr marL="0" indent="0">
                        <a:lnSpc>
                          <a:spcPct val="90909"/>
                        </a:lnSpc>
                        <a:buNone/>
                      </a:pPr>
                      <a:r>
                        <a:rPr lang="en-US" sz="1400" b="1">
                          <a:solidFill>
                            <a:srgbClr val="000000">
                              <a:alpha val="100000"/>
                            </a:srgbClr>
                          </a:solidFill>
                          <a:latin typeface="微軟正黑體"/>
                          <a:ea typeface="微軟正黑體"/>
                          <a:cs typeface="微軟正黑體"/>
                        </a:rPr>
                        <a:t>+2.744</a:t>
                      </a:r>
                      <a:endParaRPr/>
                    </a:p>
                    <a:p>
                      <a:pPr marL="0" indent="0">
                        <a:lnSpc>
                          <a:spcPct val="90909"/>
                        </a:lnSpc>
                        <a:buNone/>
                      </a:pPr>
                      <a:r>
                        <a:rPr lang="en-US" sz="1400" b="1">
                          <a:solidFill>
                            <a:srgbClr val="000000">
                              <a:alpha val="100000"/>
                            </a:srgbClr>
                          </a:solidFill>
                          <a:latin typeface="微軟正黑體"/>
                          <a:ea typeface="微軟正黑體"/>
                          <a:cs typeface="微軟正黑體"/>
                        </a:rPr>
                        <a:t>=28.27</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endParaRPr/>
                    </a:p>
                    <a:p>
                      <a:pPr marL="0" indent="0">
                        <a:lnSpc>
                          <a:spcPct val="90909"/>
                        </a:lnSpc>
                        <a:buNone/>
                      </a:pPr>
                      <a:r>
                        <a:rPr lang="en-US" sz="1400" b="1">
                          <a:solidFill>
                            <a:srgbClr val="3275C5">
                              <a:alpha val="100000"/>
                            </a:srgbClr>
                          </a:solidFill>
                          <a:latin typeface="微軟正黑體"/>
                          <a:ea typeface="微軟正黑體"/>
                          <a:cs typeface="微軟正黑體"/>
                        </a:rPr>
                        <a:t>(一)減少原料報廢量-導入「原物料管理系統」</a:t>
                      </a:r>
                      <a:endParaRPr/>
                    </a:p>
                    <a:p>
                      <a:pPr marL="0" indent="0">
                        <a:buNone/>
                      </a:pPr>
                      <a:endParaRPr/>
                    </a:p>
                    <a:p>
                      <a:pPr marL="285750" indent="-285750">
                        <a:buFont typeface="微軟正黑體"/>
                        <a:buAutoNum type="arabicPeriod"/>
                      </a:pPr>
                      <a:r>
                        <a:rPr lang="en-US" sz="1200" b="1">
                          <a:solidFill>
                            <a:srgbClr val="3275C5">
                              <a:alpha val="100000"/>
                            </a:srgbClr>
                          </a:solidFill>
                          <a:latin typeface="微軟正黑體"/>
                          <a:ea typeface="微軟正黑體"/>
                          <a:cs typeface="微軟正黑體"/>
                        </a:rPr>
                        <a:t>定義：因導入「原物料管理系統」後減少的原料報廢量</a:t>
                      </a:r>
                      <a:endParaRPr/>
                    </a:p>
                    <a:p>
                      <a:pPr marL="285750" indent="-285750">
                        <a:buFont typeface="微軟正黑體"/>
                        <a:buAutoNum type="arabicPeriod"/>
                      </a:pPr>
                      <a:r>
                        <a:rPr lang="en-US" sz="1200" b="1">
                          <a:solidFill>
                            <a:srgbClr val="3275C5">
                              <a:alpha val="100000"/>
                            </a:srgbClr>
                          </a:solidFill>
                          <a:latin typeface="微軟正黑體"/>
                          <a:ea typeface="微軟正黑體"/>
                          <a:cs typeface="微軟正黑體"/>
                        </a:rPr>
                        <a:t>計算公式：</a:t>
                      </a:r>
                      <a:endParaRPr/>
                    </a:p>
                    <a:p>
                      <a:pPr marL="285750" indent="0">
                        <a:buFont typeface="微軟正黑體"/>
                        <a:buAutoNum type="arabicPeriod"/>
                      </a:pPr>
                      <a:r>
                        <a:rPr lang="en-US" sz="1200" b="1">
                          <a:solidFill>
                            <a:srgbClr val="3275C5">
                              <a:alpha val="100000"/>
                            </a:srgbClr>
                          </a:solidFill>
                          <a:latin typeface="微軟正黑體"/>
                          <a:ea typeface="微軟正黑體"/>
                          <a:cs typeface="微軟正黑體"/>
                        </a:rPr>
                        <a:t>每公斤塗料可減少1.33公斤CO₂e(資料來源：產品碳足跡資訊網)</a:t>
                      </a:r>
                      <a:endParaRPr/>
                    </a:p>
                    <a:p>
                      <a:pPr marL="285750" indent="0">
                        <a:buFont typeface="微軟正黑體"/>
                        <a:buAutoNum type="arabicPeriod"/>
                      </a:pPr>
                      <a:r>
                        <a:rPr lang="en-US" sz="1200" b="1">
                          <a:solidFill>
                            <a:srgbClr val="3275C5">
                              <a:alpha val="100000"/>
                            </a:srgbClr>
                          </a:solidFill>
                          <a:latin typeface="微軟正黑體"/>
                          <a:ea typeface="微軟正黑體"/>
                          <a:cs typeface="微軟正黑體"/>
                        </a:rPr>
                        <a:t>各被帶動企業平均一個月向新楠星塗料叫貨量：</a:t>
                      </a:r>
                      <a:endParaRPr/>
                    </a:p>
                    <a:p>
                      <a:pPr marL="571500" indent="-285750">
                        <a:buFont typeface="微軟正黑體"/>
                        <a:buChar char="●"/>
                      </a:pPr>
                      <a:r>
                        <a:rPr lang="en-US" sz="1200" b="1">
                          <a:solidFill>
                            <a:srgbClr val="3275C5">
                              <a:alpha val="100000"/>
                            </a:srgbClr>
                          </a:solidFill>
                          <a:latin typeface="微軟正黑體"/>
                          <a:ea typeface="微軟正黑體"/>
                          <a:cs typeface="微軟正黑體"/>
                        </a:rPr>
                        <a:t>百登國際貿易有限公司：66公斤</a:t>
                      </a:r>
                      <a:endParaRPr/>
                    </a:p>
                    <a:p>
                      <a:pPr marL="571500" indent="-285750">
                        <a:buFont typeface="微軟正黑體"/>
                        <a:buChar char="●"/>
                      </a:pPr>
                      <a:r>
                        <a:rPr lang="en-US" sz="1200" b="1">
                          <a:solidFill>
                            <a:srgbClr val="3275C5">
                              <a:alpha val="100000"/>
                            </a:srgbClr>
                          </a:solidFill>
                          <a:latin typeface="微軟正黑體"/>
                          <a:ea typeface="微軟正黑體"/>
                          <a:cs typeface="微軟正黑體"/>
                        </a:rPr>
                        <a:t>巴師父國際企業股份有限公</a:t>
                      </a:r>
                      <a:r>
                        <a:rPr lang="en-US" sz="1200" b="1">
                          <a:solidFill>
                            <a:srgbClr val="000000">
                              <a:alpha val="100000"/>
                            </a:srgbClr>
                          </a:solidFill>
                          <a:latin typeface="微軟正黑體"/>
                          <a:ea typeface="微軟正黑體"/>
                          <a:cs typeface="微軟正黑體"/>
                        </a:rPr>
                        <a:t>司：14公斤</a:t>
                      </a:r>
                      <a:endParaRPr/>
                    </a:p>
                    <a:p>
                      <a:pPr marL="571500" indent="-285750">
                        <a:buClr>
                          <a:srgbClr val="000000">
                            <a:alpha val="100000"/>
                          </a:srgbClr>
                        </a:buClr>
                        <a:buFont typeface="微軟正黑體"/>
                        <a:buChar char="●"/>
                      </a:pPr>
                      <a:r>
                        <a:rPr lang="en-US" sz="1200" b="1">
                          <a:solidFill>
                            <a:srgbClr val="000000">
                              <a:alpha val="100000"/>
                            </a:srgbClr>
                          </a:solidFill>
                          <a:latin typeface="微軟正黑體"/>
                          <a:ea typeface="微軟正黑體"/>
                          <a:cs typeface="微軟正黑體"/>
                        </a:rPr>
                        <a:t>建妡國際貿易有限公司：100,340公斤</a:t>
                      </a:r>
                      <a:endParaRPr/>
                    </a:p>
                    <a:p>
                      <a:pPr marL="571500" indent="-285750">
                        <a:buClr>
                          <a:srgbClr val="000000">
                            <a:alpha val="100000"/>
                          </a:srgbClr>
                        </a:buClr>
                        <a:buFont typeface="微軟正黑體"/>
                        <a:buChar char="●"/>
                      </a:pPr>
                      <a:r>
                        <a:rPr lang="en-US" sz="1200" b="1">
                          <a:solidFill>
                            <a:srgbClr val="000000">
                              <a:alpha val="100000"/>
                            </a:srgbClr>
                          </a:solidFill>
                          <a:latin typeface="微軟正黑體"/>
                          <a:ea typeface="微軟正黑體"/>
                          <a:cs typeface="微軟正黑體"/>
                        </a:rPr>
                        <a:t>星富發實業社：91,490公斤</a:t>
                      </a:r>
                      <a:endParaRPr/>
                    </a:p>
                    <a:p>
                      <a:pPr marL="571500" indent="-285750">
                        <a:buClr>
                          <a:srgbClr val="000000">
                            <a:alpha val="100000"/>
                          </a:srgbClr>
                        </a:buClr>
                        <a:buFont typeface="微軟正黑體"/>
                        <a:buChar char="●"/>
                      </a:pPr>
                      <a:r>
                        <a:rPr lang="en-US" sz="1200" b="1">
                          <a:solidFill>
                            <a:srgbClr val="000000">
                              <a:alpha val="100000"/>
                            </a:srgbClr>
                          </a:solidFill>
                          <a:latin typeface="微軟正黑體"/>
                          <a:ea typeface="微軟正黑體"/>
                          <a:cs typeface="微軟正黑體"/>
                        </a:rPr>
                        <a:t>孟夏塗裝工程有限公司：16公斤</a:t>
                      </a:r>
                      <a:endParaRPr/>
                    </a:p>
                    <a:p>
                      <a:pPr marL="0" indent="0">
                        <a:buClr>
                          <a:srgbClr val="000000">
                            <a:alpha val="100000"/>
                          </a:srgbClr>
                        </a:buClr>
                        <a:buFont typeface="微軟正黑體"/>
                        <a:buChar char="●"/>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259" name="圖片 258"/>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60" name="Placeholder for sldNum"/>
          <p:cNvSpPr>
            <a:spLocks noGrp="1"/>
          </p:cNvSpPr>
          <p:nvPr>
            <p:ph type="sldNum"/>
          </p:nvPr>
        </p:nvSpPr>
        <p:spPr>
          <a:prstGeom prst="rect">
            <a:avLst/>
          </a:prstGeom>
          <a:noFill/>
        </p:spPr>
        <p:txBody>
          <a:bodyPr lIns="91440" tIns="45720" rIns="91440" bIns="45720" rtlCol="0">
            <a:normAutofit/>
          </a:bodyPr>
          <a:lstStyle/>
          <a:p>
            <a:fld id="{E33906A1-A4CA-3C46-1FA3-8D7CAFE76CEA}" type="slidenum">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26215" cy="4613144"/>
          <a:chOff x="0" y="0"/>
          <a:chExt cx="9026215" cy="4613144"/>
        </a:xfrm>
      </p:grpSpPr>
      <p:sp>
        <p:nvSpPr>
          <p:cNvPr id="262" name="文字方塊 261"/>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dirty="0" err="1">
                <a:solidFill>
                  <a:srgbClr val="000000">
                    <a:alpha val="100000"/>
                  </a:srgbClr>
                </a:solidFill>
                <a:latin typeface="微軟正黑體"/>
                <a:ea typeface="微軟正黑體"/>
                <a:cs typeface="微軟正黑體"/>
              </a:rPr>
              <a:t>一、執行成效</a:t>
            </a:r>
            <a:r>
              <a:rPr lang="en-US" sz="1400" b="1" i="0" dirty="0">
                <a:solidFill>
                  <a:srgbClr val="000000">
                    <a:alpha val="100000"/>
                  </a:srgbClr>
                </a:solidFill>
                <a:latin typeface="微軟正黑體"/>
                <a:ea typeface="微軟正黑體"/>
                <a:cs typeface="微軟正黑體"/>
              </a:rPr>
              <a:t>：</a:t>
            </a:r>
            <a:endParaRPr dirty="0"/>
          </a:p>
        </p:txBody>
      </p:sp>
      <p:sp>
        <p:nvSpPr>
          <p:cNvPr id="263" name="文字方塊 262"/>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3/11</a:t>
            </a:r>
            <a:endParaRPr/>
          </a:p>
        </p:txBody>
      </p:sp>
      <p:graphicFrame>
        <p:nvGraphicFramePr>
          <p:cNvPr id="264" name="表格 263"/>
          <p:cNvGraphicFramePr>
            <a:graphicFrameLocks noGrp="1"/>
          </p:cNvGraphicFramePr>
          <p:nvPr/>
        </p:nvGraphicFramePr>
        <p:xfrm>
          <a:off x="139390" y="831719"/>
          <a:ext cx="8886825" cy="3791649"/>
        </p:xfrm>
        <a:graphic>
          <a:graphicData uri="http://schemas.openxmlformats.org/drawingml/2006/table">
            <a:tbl>
              <a:tblPr firstRow="1" bandRow="1"/>
              <a:tblGrid>
                <a:gridCol w="104775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6810375">
                  <a:extLst>
                    <a:ext uri="{9D8B030D-6E8A-4147-A177-3AD203B41FA5}">
                      <a16:colId xmlns:a16="http://schemas.microsoft.com/office/drawing/2014/main" val="20002"/>
                    </a:ext>
                  </a:extLst>
                </a:gridCol>
              </a:tblGrid>
              <a:tr h="247650">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關鍵績效指標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預期達成目標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指標內涵定義</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533775">
                <a:tc>
                  <a:txBody>
                    <a:bodyPr/>
                    <a:lstStyle/>
                    <a:p>
                      <a:pPr marL="0" indent="0">
                        <a:lnSpc>
                          <a:spcPct val="90909"/>
                        </a:lnSpc>
                        <a:buNone/>
                      </a:pPr>
                      <a:r>
                        <a:rPr lang="en-US" sz="1400">
                          <a:latin typeface="微軟正黑體"/>
                          <a:ea typeface="微軟正黑體"/>
                          <a:cs typeface="微軟正黑體"/>
                        </a:rPr>
                        <a:t>降低</a:t>
                      </a:r>
                      <a:endParaRPr/>
                    </a:p>
                    <a:p>
                      <a:pPr marL="0" indent="0">
                        <a:lnSpc>
                          <a:spcPct val="90909"/>
                        </a:lnSpc>
                        <a:buNone/>
                      </a:pPr>
                      <a:r>
                        <a:rPr lang="en-US" sz="1400">
                          <a:latin typeface="微軟正黑體"/>
                          <a:ea typeface="微軟正黑體"/>
                          <a:cs typeface="微軟正黑體"/>
                        </a:rPr>
                        <a:t>碳排量</a:t>
                      </a:r>
                      <a:endParaRPr/>
                    </a:p>
                    <a:p>
                      <a:pPr marL="0" indent="0">
                        <a:buNone/>
                      </a:pPr>
                      <a:endParaRPr/>
                    </a:p>
                    <a:p>
                      <a:pPr marL="0" indent="0">
                        <a:buNone/>
                      </a:pPr>
                      <a:r>
                        <a:rPr lang="en-US" sz="1400">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b="1">
                          <a:solidFill>
                            <a:srgbClr val="3275C5">
                              <a:alpha val="100000"/>
                            </a:srgbClr>
                          </a:solidFill>
                          <a:latin typeface="微軟正黑體"/>
                          <a:ea typeface="微軟正黑體"/>
                          <a:cs typeface="微軟正黑體"/>
                        </a:rPr>
                        <a:t>降低</a:t>
                      </a:r>
                      <a:endParaRPr/>
                    </a:p>
                    <a:p>
                      <a:pPr marL="0" indent="0">
                        <a:lnSpc>
                          <a:spcPct val="90909"/>
                        </a:lnSpc>
                        <a:buNone/>
                      </a:pPr>
                      <a:r>
                        <a:rPr lang="en-US" sz="1400" b="1">
                          <a:solidFill>
                            <a:srgbClr val="3275C5">
                              <a:alpha val="100000"/>
                            </a:srgbClr>
                          </a:solidFill>
                          <a:latin typeface="微軟正黑體"/>
                          <a:ea typeface="微軟正黑體"/>
                          <a:cs typeface="微軟正黑體"/>
                        </a:rPr>
                        <a:t>碳排放量</a:t>
                      </a:r>
                      <a:r>
                        <a:rPr lang="en-US" sz="1400" b="1">
                          <a:solidFill>
                            <a:srgbClr val="000000">
                              <a:alpha val="100000"/>
                            </a:srgbClr>
                          </a:solidFill>
                          <a:latin typeface="微軟正黑體"/>
                          <a:ea typeface="微軟正黑體"/>
                          <a:cs typeface="微軟正黑體"/>
                        </a:rPr>
                        <a:t>25.526</a:t>
                      </a:r>
                      <a:endParaRPr/>
                    </a:p>
                    <a:p>
                      <a:pPr marL="0" indent="0">
                        <a:lnSpc>
                          <a:spcPct val="90909"/>
                        </a:lnSpc>
                        <a:buNone/>
                      </a:pPr>
                      <a:r>
                        <a:rPr lang="en-US" sz="1400" b="1">
                          <a:solidFill>
                            <a:srgbClr val="000000">
                              <a:alpha val="100000"/>
                            </a:srgbClr>
                          </a:solidFill>
                          <a:latin typeface="微軟正黑體"/>
                          <a:ea typeface="微軟正黑體"/>
                          <a:cs typeface="微軟正黑體"/>
                        </a:rPr>
                        <a:t>+2.744</a:t>
                      </a:r>
                      <a:endParaRPr/>
                    </a:p>
                    <a:p>
                      <a:pPr marL="0" indent="0">
                        <a:lnSpc>
                          <a:spcPct val="90909"/>
                        </a:lnSpc>
                        <a:buNone/>
                      </a:pPr>
                      <a:r>
                        <a:rPr lang="en-US" sz="1400" b="1">
                          <a:solidFill>
                            <a:srgbClr val="000000">
                              <a:alpha val="100000"/>
                            </a:srgbClr>
                          </a:solidFill>
                          <a:latin typeface="微軟正黑體"/>
                          <a:ea typeface="微軟正黑體"/>
                          <a:cs typeface="微軟正黑體"/>
                        </a:rPr>
                        <a:t>=28.27</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endParaRPr/>
                    </a:p>
                    <a:p>
                      <a:pPr marL="0" indent="0">
                        <a:lnSpc>
                          <a:spcPct val="90909"/>
                        </a:lnSpc>
                        <a:buNone/>
                      </a:pPr>
                      <a:r>
                        <a:rPr lang="en-US" sz="1400" b="1">
                          <a:solidFill>
                            <a:srgbClr val="3275C5">
                              <a:alpha val="100000"/>
                            </a:srgbClr>
                          </a:solidFill>
                          <a:latin typeface="微軟正黑體"/>
                          <a:ea typeface="微軟正黑體"/>
                          <a:cs typeface="微軟正黑體"/>
                        </a:rPr>
                        <a:t>(一)減少原料報廢量-導入「原物料管理系統」</a:t>
                      </a:r>
                      <a:endParaRPr/>
                    </a:p>
                    <a:p>
                      <a:pPr marL="0" indent="0">
                        <a:buNone/>
                      </a:pPr>
                      <a:endParaRPr/>
                    </a:p>
                    <a:p>
                      <a:pPr marL="0" indent="0">
                        <a:buNone/>
                      </a:pPr>
                      <a:r>
                        <a:rPr lang="en-US" sz="1300" b="1">
                          <a:solidFill>
                            <a:srgbClr val="3275C5">
                              <a:alpha val="100000"/>
                            </a:srgbClr>
                          </a:solidFill>
                          <a:latin typeface="微軟正黑體"/>
                          <a:ea typeface="微軟正黑體"/>
                          <a:cs typeface="微軟正黑體"/>
                        </a:rPr>
                        <a:t>導入「原物料管理系統」前</a:t>
                      </a:r>
                      <a:endParaRPr/>
                    </a:p>
                    <a:p>
                      <a:pPr marL="285750" indent="0">
                        <a:buNone/>
                      </a:pPr>
                      <a:r>
                        <a:rPr lang="en-US" sz="1200" b="1">
                          <a:solidFill>
                            <a:srgbClr val="3275C5">
                              <a:alpha val="100000"/>
                            </a:srgbClr>
                          </a:solidFill>
                          <a:latin typeface="微軟正黑體"/>
                          <a:ea typeface="微軟正黑體"/>
                          <a:cs typeface="微軟正黑體"/>
                        </a:rPr>
                        <a:t>導入系統前，被帶動企業平均一個月總計向新楠星塗料叫貨191,926(66</a:t>
                      </a:r>
                      <a:r>
                        <a:rPr lang="en-US" sz="1200" b="1">
                          <a:solidFill>
                            <a:srgbClr val="000000">
                              <a:alpha val="100000"/>
                            </a:srgbClr>
                          </a:solidFill>
                          <a:latin typeface="微軟正黑體"/>
                          <a:ea typeface="微軟正黑體"/>
                          <a:cs typeface="微軟正黑體"/>
                        </a:rPr>
                        <a:t>＋14+100,340+91</a:t>
                      </a:r>
                      <a:r>
                        <a:rPr lang="en-US" sz="1200" b="1">
                          <a:solidFill>
                            <a:srgbClr val="3275C5">
                              <a:alpha val="100000"/>
                            </a:srgbClr>
                          </a:solidFill>
                          <a:latin typeface="微軟正黑體"/>
                          <a:ea typeface="微軟正黑體"/>
                          <a:cs typeface="微軟正黑體"/>
                        </a:rPr>
                        <a:t>,490＋16)公斤</a:t>
                      </a:r>
                      <a:r>
                        <a:rPr lang="en-US" sz="1200" b="1">
                          <a:solidFill>
                            <a:srgbClr val="000000">
                              <a:alpha val="100000"/>
                            </a:srgbClr>
                          </a:solidFill>
                          <a:latin typeface="微軟正黑體"/>
                          <a:ea typeface="微軟正黑體"/>
                          <a:cs typeface="微軟正黑體"/>
                        </a:rPr>
                        <a:t>，扣掉第一個月系統建置期，以五個月計算共為959,630(191,926*5)公斤</a:t>
                      </a:r>
                      <a:endParaRPr/>
                    </a:p>
                    <a:p>
                      <a:pPr marL="285750" indent="0">
                        <a:buNone/>
                      </a:pPr>
                      <a:r>
                        <a:rPr lang="en-US" sz="1200" b="1">
                          <a:solidFill>
                            <a:srgbClr val="000000">
                              <a:alpha val="100000"/>
                            </a:srgbClr>
                          </a:solidFill>
                          <a:latin typeface="微軟正黑體"/>
                          <a:ea typeface="微軟正黑體"/>
                          <a:cs typeface="微軟正黑體"/>
                        </a:rPr>
                        <a:t>每月約有5%的商品會報廢，預估碳排放量為：959,630*5%*1.33=63,815.395公斤CO₂e=63.815噸CO₂e</a:t>
                      </a:r>
                      <a:endParaRPr/>
                    </a:p>
                    <a:p>
                      <a:pPr marL="0" indent="0">
                        <a:buNone/>
                      </a:pPr>
                      <a:endParaRPr/>
                    </a:p>
                    <a:p>
                      <a:pPr marL="0" indent="0">
                        <a:buNone/>
                      </a:pPr>
                      <a:r>
                        <a:rPr lang="en-US" sz="1300" b="1">
                          <a:solidFill>
                            <a:srgbClr val="000000">
                              <a:alpha val="100000"/>
                            </a:srgbClr>
                          </a:solidFill>
                          <a:latin typeface="微軟正黑體"/>
                          <a:ea typeface="微軟正黑體"/>
                          <a:cs typeface="微軟正黑體"/>
                        </a:rPr>
                        <a:t>導入「原物料管理系統」後</a:t>
                      </a:r>
                      <a:endParaRPr/>
                    </a:p>
                    <a:p>
                      <a:pPr marL="285750" indent="0">
                        <a:buNone/>
                      </a:pPr>
                      <a:r>
                        <a:rPr lang="en-US" sz="1200" b="1">
                          <a:solidFill>
                            <a:srgbClr val="000000">
                              <a:alpha val="100000"/>
                            </a:srgbClr>
                          </a:solidFill>
                          <a:latin typeface="微軟正黑體"/>
                          <a:ea typeface="微軟正黑體"/>
                          <a:cs typeface="微軟正黑體"/>
                        </a:rPr>
                        <a:t>導入系統後，因系統可擬定原料清單，並提供過往訂購紀錄，精準控管訂購原料，可以降低報廢量3%，扣掉第一個月系統建置期，每月約有3%的商品會報廢</a:t>
                      </a:r>
                      <a:endParaRPr/>
                    </a:p>
                    <a:p>
                      <a:pPr marL="285750" indent="0">
                        <a:buNone/>
                      </a:pPr>
                      <a:r>
                        <a:rPr lang="en-US" sz="1200" b="1">
                          <a:solidFill>
                            <a:srgbClr val="000000">
                              <a:alpha val="100000"/>
                            </a:srgbClr>
                          </a:solidFill>
                          <a:latin typeface="微軟正黑體"/>
                          <a:ea typeface="微軟正黑體"/>
                          <a:cs typeface="微軟正黑體"/>
                        </a:rPr>
                        <a:t>預估碳排放量為：959,630*3%*1.33=38289.237公斤CO₂e=38.289噸CO₂e</a:t>
                      </a:r>
                      <a:endParaRPr/>
                    </a:p>
                    <a:p>
                      <a:pPr marL="0" indent="0">
                        <a:buNone/>
                      </a:pPr>
                      <a:endParaRPr/>
                    </a:p>
                    <a:p>
                      <a:pPr marL="0" indent="0">
                        <a:buNone/>
                      </a:pPr>
                      <a:r>
                        <a:rPr lang="en-US" sz="1300" b="1">
                          <a:solidFill>
                            <a:srgbClr val="000000">
                              <a:alpha val="100000"/>
                            </a:srgbClr>
                          </a:solidFill>
                          <a:latin typeface="微軟正黑體"/>
                          <a:ea typeface="微軟正黑體"/>
                          <a:cs typeface="微軟正黑體"/>
                        </a:rPr>
                        <a:t>導入前後CO₂e差異：</a:t>
                      </a:r>
                      <a:r>
                        <a:rPr lang="en-US" sz="1200" b="1">
                          <a:solidFill>
                            <a:srgbClr val="000000">
                              <a:alpha val="100000"/>
                            </a:srgbClr>
                          </a:solidFill>
                          <a:latin typeface="微軟正黑體"/>
                          <a:ea typeface="微軟正黑體"/>
                          <a:cs typeface="微軟正黑體"/>
                        </a:rPr>
                        <a:t>63.815</a:t>
                      </a:r>
                      <a:r>
                        <a:rPr lang="en-US" sz="1300" b="1">
                          <a:solidFill>
                            <a:srgbClr val="000000">
                              <a:alpha val="100000"/>
                            </a:srgbClr>
                          </a:solidFill>
                          <a:latin typeface="微軟正黑體"/>
                          <a:ea typeface="微軟正黑體"/>
                          <a:cs typeface="微軟正黑體"/>
                        </a:rPr>
                        <a:t>-</a:t>
                      </a:r>
                      <a:r>
                        <a:rPr lang="en-US" sz="1200" b="1">
                          <a:solidFill>
                            <a:srgbClr val="000000">
                              <a:alpha val="100000"/>
                            </a:srgbClr>
                          </a:solidFill>
                          <a:latin typeface="微軟正黑體"/>
                          <a:ea typeface="微軟正黑體"/>
                          <a:cs typeface="微軟正黑體"/>
                        </a:rPr>
                        <a:t>38.289</a:t>
                      </a:r>
                      <a:r>
                        <a:rPr lang="en-US" sz="1300" b="1">
                          <a:solidFill>
                            <a:srgbClr val="000000">
                              <a:alpha val="100000"/>
                            </a:srgbClr>
                          </a:solidFill>
                          <a:latin typeface="微軟正黑體"/>
                          <a:ea typeface="微軟正黑體"/>
                          <a:cs typeface="微軟正黑體"/>
                        </a:rPr>
                        <a:t>=</a:t>
                      </a:r>
                      <a:r>
                        <a:rPr lang="en-US" sz="1300" b="1">
                          <a:solidFill>
                            <a:srgbClr val="1470CC">
                              <a:alpha val="100000"/>
                            </a:srgbClr>
                          </a:solidFill>
                          <a:latin typeface="微軟正黑體"/>
                          <a:ea typeface="微軟正黑體"/>
                          <a:cs typeface="微軟正黑體"/>
                        </a:rPr>
                        <a:t>25.526</a:t>
                      </a:r>
                      <a:r>
                        <a:rPr lang="en-US" sz="1300" b="1">
                          <a:solidFill>
                            <a:srgbClr val="000000">
                              <a:alpha val="100000"/>
                            </a:srgbClr>
                          </a:solidFill>
                          <a:latin typeface="微軟正黑體"/>
                          <a:ea typeface="微軟正黑體"/>
                          <a:cs typeface="微軟正黑體"/>
                        </a:rPr>
                        <a:t>噸CO₂e</a:t>
                      </a:r>
                      <a:endParaRPr/>
                    </a:p>
                    <a:p>
                      <a:pPr marL="0" indent="0">
                        <a:buNone/>
                      </a:pPr>
                      <a:endParaRPr/>
                    </a:p>
                    <a:p>
                      <a:pPr marL="0" indent="0">
                        <a:buNone/>
                      </a:pPr>
                      <a:r>
                        <a:rPr lang="en-US" sz="1200" b="1">
                          <a:solidFill>
                            <a:srgbClr val="000000">
                              <a:alpha val="100000"/>
                            </a:srgbClr>
                          </a:solidFill>
                          <a:latin typeface="微軟正黑體"/>
                          <a:ea typeface="微軟正黑體"/>
                          <a:cs typeface="微軟正黑體"/>
                        </a:rPr>
                        <a:t>3. 驗證方式：原物料管理系統後台訂單</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265" name="圖片 264"/>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66" name="Placeholder for sldNum"/>
          <p:cNvSpPr>
            <a:spLocks noGrp="1"/>
          </p:cNvSpPr>
          <p:nvPr>
            <p:ph type="sldNum"/>
          </p:nvPr>
        </p:nvSpPr>
        <p:spPr>
          <a:prstGeom prst="rect">
            <a:avLst/>
          </a:prstGeom>
          <a:noFill/>
        </p:spPr>
        <p:txBody>
          <a:bodyPr lIns="91440" tIns="45720" rIns="91440" bIns="45720" rtlCol="0">
            <a:normAutofit/>
          </a:bodyPr>
          <a:lstStyle/>
          <a:p>
            <a:fld id="{D4604F5C-C96A-1098-ECAE-B274A0004DD6}" type="slidenum">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26215" cy="4355969"/>
          <a:chOff x="0" y="0"/>
          <a:chExt cx="9026215" cy="4355969"/>
        </a:xfrm>
      </p:grpSpPr>
      <p:sp>
        <p:nvSpPr>
          <p:cNvPr id="268" name="文字方塊 267"/>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一、執行成效：</a:t>
            </a:r>
            <a:endParaRPr/>
          </a:p>
        </p:txBody>
      </p:sp>
      <p:sp>
        <p:nvSpPr>
          <p:cNvPr id="269" name="文字方塊 268"/>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4/11</a:t>
            </a:r>
            <a:endParaRPr/>
          </a:p>
        </p:txBody>
      </p:sp>
      <p:graphicFrame>
        <p:nvGraphicFramePr>
          <p:cNvPr id="270" name="表格 269"/>
          <p:cNvGraphicFramePr>
            <a:graphicFrameLocks noGrp="1"/>
          </p:cNvGraphicFramePr>
          <p:nvPr/>
        </p:nvGraphicFramePr>
        <p:xfrm>
          <a:off x="139390" y="831719"/>
          <a:ext cx="8886825" cy="3563049"/>
        </p:xfrm>
        <a:graphic>
          <a:graphicData uri="http://schemas.openxmlformats.org/drawingml/2006/table">
            <a:tbl>
              <a:tblPr firstRow="1" bandRow="1"/>
              <a:tblGrid>
                <a:gridCol w="104775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6810375">
                  <a:extLst>
                    <a:ext uri="{9D8B030D-6E8A-4147-A177-3AD203B41FA5}">
                      <a16:colId xmlns:a16="http://schemas.microsoft.com/office/drawing/2014/main" val="20002"/>
                    </a:ext>
                  </a:extLst>
                </a:gridCol>
              </a:tblGrid>
              <a:tr h="219075">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關鍵績效指標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預期達成目標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指標內涵定義</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305175">
                <a:tc>
                  <a:txBody>
                    <a:bodyPr/>
                    <a:lstStyle/>
                    <a:p>
                      <a:pPr marL="0" indent="0">
                        <a:lnSpc>
                          <a:spcPct val="90909"/>
                        </a:lnSpc>
                        <a:buNone/>
                      </a:pPr>
                      <a:r>
                        <a:rPr lang="en-US" sz="1400">
                          <a:latin typeface="微軟正黑體"/>
                          <a:ea typeface="微軟正黑體"/>
                          <a:cs typeface="微軟正黑體"/>
                        </a:rPr>
                        <a:t>降低</a:t>
                      </a:r>
                      <a:endParaRPr/>
                    </a:p>
                    <a:p>
                      <a:pPr marL="0" indent="0">
                        <a:lnSpc>
                          <a:spcPct val="90909"/>
                        </a:lnSpc>
                        <a:buNone/>
                      </a:pPr>
                      <a:r>
                        <a:rPr lang="en-US" sz="1400">
                          <a:latin typeface="微軟正黑體"/>
                          <a:ea typeface="微軟正黑體"/>
                          <a:cs typeface="微軟正黑體"/>
                        </a:rPr>
                        <a:t>碳排量</a:t>
                      </a:r>
                      <a:endParaRPr/>
                    </a:p>
                    <a:p>
                      <a:pPr marL="0" indent="0">
                        <a:buNone/>
                      </a:pPr>
                      <a:endParaRPr/>
                    </a:p>
                    <a:p>
                      <a:pPr marL="0" indent="0">
                        <a:buNone/>
                      </a:pPr>
                      <a:r>
                        <a:rPr lang="en-US" sz="1400">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b="1">
                          <a:solidFill>
                            <a:srgbClr val="3275C5">
                              <a:alpha val="100000"/>
                            </a:srgbClr>
                          </a:solidFill>
                          <a:latin typeface="微軟正黑體"/>
                          <a:ea typeface="微軟正黑體"/>
                          <a:cs typeface="微軟正黑體"/>
                        </a:rPr>
                        <a:t>降低</a:t>
                      </a:r>
                      <a:endParaRPr/>
                    </a:p>
                    <a:p>
                      <a:pPr marL="0" indent="0">
                        <a:lnSpc>
                          <a:spcPct val="90909"/>
                        </a:lnSpc>
                        <a:buNone/>
                      </a:pPr>
                      <a:r>
                        <a:rPr lang="en-US" sz="1400" b="1">
                          <a:solidFill>
                            <a:srgbClr val="3275C5">
                              <a:alpha val="100000"/>
                            </a:srgbClr>
                          </a:solidFill>
                          <a:latin typeface="微軟正黑體"/>
                          <a:ea typeface="微軟正黑體"/>
                          <a:cs typeface="微軟正黑體"/>
                        </a:rPr>
                        <a:t>碳排放量</a:t>
                      </a:r>
                      <a:r>
                        <a:rPr lang="en-US" sz="1400" b="1">
                          <a:solidFill>
                            <a:srgbClr val="000000">
                              <a:alpha val="100000"/>
                            </a:srgbClr>
                          </a:solidFill>
                          <a:latin typeface="微軟正黑體"/>
                          <a:ea typeface="微軟正黑體"/>
                          <a:cs typeface="微軟正黑體"/>
                        </a:rPr>
                        <a:t>25.526</a:t>
                      </a:r>
                      <a:endParaRPr/>
                    </a:p>
                    <a:p>
                      <a:pPr marL="0" indent="0">
                        <a:buNone/>
                      </a:pPr>
                      <a:r>
                        <a:rPr lang="en-US" sz="1400" b="1">
                          <a:solidFill>
                            <a:srgbClr val="000000">
                              <a:alpha val="100000"/>
                            </a:srgbClr>
                          </a:solidFill>
                          <a:latin typeface="微軟正黑體"/>
                          <a:ea typeface="微軟正黑體"/>
                          <a:cs typeface="微軟正黑體"/>
                        </a:rPr>
                        <a:t>+2.744</a:t>
                      </a:r>
                      <a:endParaRPr/>
                    </a:p>
                    <a:p>
                      <a:pPr marL="0" indent="0">
                        <a:buNone/>
                      </a:pPr>
                      <a:r>
                        <a:rPr lang="en-US" sz="1400" b="1">
                          <a:solidFill>
                            <a:srgbClr val="000000">
                              <a:alpha val="100000"/>
                            </a:srgbClr>
                          </a:solidFill>
                          <a:latin typeface="微軟正黑體"/>
                          <a:ea typeface="微軟正黑體"/>
                          <a:cs typeface="微軟正黑體"/>
                        </a:rPr>
                        <a:t>=28.27</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endParaRPr/>
                    </a:p>
                    <a:p>
                      <a:pPr marL="0" indent="0">
                        <a:lnSpc>
                          <a:spcPct val="90909"/>
                        </a:lnSpc>
                        <a:buNone/>
                      </a:pPr>
                      <a:r>
                        <a:rPr lang="en-US" sz="1400" b="1">
                          <a:solidFill>
                            <a:srgbClr val="3275C5">
                              <a:alpha val="100000"/>
                            </a:srgbClr>
                          </a:solidFill>
                          <a:latin typeface="微軟正黑體"/>
                          <a:ea typeface="微軟正黑體"/>
                          <a:cs typeface="微軟正黑體"/>
                        </a:rPr>
                        <a:t>(二)減少運輸量-導入「生產排程管理系統」</a:t>
                      </a:r>
                      <a:endParaRPr/>
                    </a:p>
                    <a:p>
                      <a:pPr marL="0" indent="0">
                        <a:buNone/>
                      </a:pPr>
                      <a:endParaRPr/>
                    </a:p>
                    <a:p>
                      <a:pPr marL="285750" indent="-285750">
                        <a:buFont typeface="微軟正黑體"/>
                        <a:buAutoNum type="arabicPeriod"/>
                      </a:pPr>
                      <a:r>
                        <a:rPr lang="en-US" sz="1300" b="1">
                          <a:solidFill>
                            <a:srgbClr val="3275C5">
                              <a:alpha val="100000"/>
                            </a:srgbClr>
                          </a:solidFill>
                          <a:latin typeface="微軟正黑體"/>
                          <a:ea typeface="微軟正黑體"/>
                          <a:cs typeface="微軟正黑體"/>
                        </a:rPr>
                        <a:t>定義：因導入「生產排程管理系統」後減少的運輸量</a:t>
                      </a:r>
                      <a:endParaRPr/>
                    </a:p>
                    <a:p>
                      <a:pPr marL="285750" indent="-285750">
                        <a:buFont typeface="微軟正黑體"/>
                        <a:buAutoNum type="arabicPeriod"/>
                      </a:pPr>
                      <a:r>
                        <a:rPr lang="en-US" sz="1300" b="1">
                          <a:solidFill>
                            <a:srgbClr val="3275C5">
                              <a:alpha val="100000"/>
                            </a:srgbClr>
                          </a:solidFill>
                          <a:latin typeface="微軟正黑體"/>
                          <a:ea typeface="微軟正黑體"/>
                          <a:cs typeface="微軟正黑體"/>
                        </a:rPr>
                        <a:t>計算公式：</a:t>
                      </a:r>
                      <a:endParaRPr/>
                    </a:p>
                    <a:p>
                      <a:pPr marL="285750" indent="0">
                        <a:buFont typeface="微軟正黑體"/>
                        <a:buAutoNum type="arabicPeriod"/>
                      </a:pPr>
                      <a:r>
                        <a:rPr lang="en-US" sz="1300" b="1">
                          <a:solidFill>
                            <a:srgbClr val="3275C5">
                              <a:alpha val="100000"/>
                            </a:srgbClr>
                          </a:solidFill>
                          <a:latin typeface="微軟正黑體"/>
                          <a:ea typeface="微軟正黑體"/>
                          <a:cs typeface="微軟正黑體"/>
                        </a:rPr>
                        <a:t>減少每升柴油可減少3.38kg CO2e （資料來源：行政院環保署）</a:t>
                      </a:r>
                      <a:endParaRPr/>
                    </a:p>
                    <a:p>
                      <a:pPr marL="285750" indent="0">
                        <a:buFont typeface="微軟正黑體"/>
                        <a:buAutoNum type="arabicPeriod"/>
                      </a:pPr>
                      <a:r>
                        <a:rPr lang="en-US" sz="1300" b="1">
                          <a:solidFill>
                            <a:srgbClr val="3275C5">
                              <a:alpha val="100000"/>
                            </a:srgbClr>
                          </a:solidFill>
                          <a:latin typeface="微軟正黑體"/>
                          <a:ea typeface="微軟正黑體"/>
                          <a:cs typeface="微軟正黑體"/>
                        </a:rPr>
                        <a:t>各被帶動企業到主提案商（新楠星企業有限公司）距離如下：</a:t>
                      </a:r>
                      <a:endParaRPr/>
                    </a:p>
                    <a:p>
                      <a:pPr marL="571500" indent="-285750">
                        <a:buFont typeface="微軟正黑體"/>
                        <a:buChar char="●"/>
                      </a:pPr>
                      <a:r>
                        <a:rPr lang="en-US" sz="1300" b="1">
                          <a:solidFill>
                            <a:srgbClr val="3275C5">
                              <a:alpha val="100000"/>
                            </a:srgbClr>
                          </a:solidFill>
                          <a:latin typeface="微軟正黑體"/>
                          <a:ea typeface="微軟正黑體"/>
                          <a:cs typeface="微軟正黑體"/>
                        </a:rPr>
                        <a:t>百登國際貿易有限公司：1.2公里</a:t>
                      </a:r>
                      <a:endParaRPr/>
                    </a:p>
                    <a:p>
                      <a:pPr marL="571500" indent="-285750">
                        <a:buFont typeface="微軟正黑體"/>
                        <a:buChar char="●"/>
                      </a:pPr>
                      <a:r>
                        <a:rPr lang="en-US" sz="1300" b="1">
                          <a:solidFill>
                            <a:srgbClr val="3275C5">
                              <a:alpha val="100000"/>
                            </a:srgbClr>
                          </a:solidFill>
                          <a:latin typeface="微軟正黑體"/>
                          <a:ea typeface="微軟正黑體"/>
                          <a:cs typeface="微軟正黑體"/>
                        </a:rPr>
                        <a:t>巴師父國際企業股份有限公司：0公里</a:t>
                      </a:r>
                      <a:endParaRPr/>
                    </a:p>
                    <a:p>
                      <a:pPr marL="571500" indent="-285750">
                        <a:buFont typeface="微軟正黑體"/>
                        <a:buChar char="●"/>
                      </a:pPr>
                      <a:r>
                        <a:rPr lang="en-US" sz="1300" b="1">
                          <a:solidFill>
                            <a:srgbClr val="3275C5">
                              <a:alpha val="100000"/>
                            </a:srgbClr>
                          </a:solidFill>
                          <a:latin typeface="微軟正黑體"/>
                          <a:ea typeface="微軟正黑體"/>
                          <a:cs typeface="微軟正黑體"/>
                        </a:rPr>
                        <a:t>建妡國際貿易有限公司：21.3公里</a:t>
                      </a:r>
                      <a:endParaRPr/>
                    </a:p>
                    <a:p>
                      <a:pPr marL="571500" indent="-285750">
                        <a:buFont typeface="微軟正黑體"/>
                        <a:buChar char="●"/>
                      </a:pPr>
                      <a:r>
                        <a:rPr lang="en-US" sz="1300" b="1">
                          <a:solidFill>
                            <a:srgbClr val="3275C5">
                              <a:alpha val="100000"/>
                            </a:srgbClr>
                          </a:solidFill>
                          <a:latin typeface="微軟正黑體"/>
                          <a:ea typeface="微軟正黑體"/>
                          <a:cs typeface="微軟正黑體"/>
                        </a:rPr>
                        <a:t>星富發實業社：36.2公里</a:t>
                      </a:r>
                      <a:endParaRPr/>
                    </a:p>
                    <a:p>
                      <a:pPr marL="571500" indent="-285750">
                        <a:buFont typeface="微軟正黑體"/>
                        <a:buChar char="●"/>
                      </a:pPr>
                      <a:r>
                        <a:rPr lang="en-US" sz="1300" b="1">
                          <a:solidFill>
                            <a:srgbClr val="3275C5">
                              <a:alpha val="100000"/>
                            </a:srgbClr>
                          </a:solidFill>
                          <a:latin typeface="微軟正黑體"/>
                          <a:ea typeface="微軟正黑體"/>
                          <a:cs typeface="微軟正黑體"/>
                        </a:rPr>
                        <a:t>孟夏塗裝工程有限公司：36公里</a:t>
                      </a:r>
                      <a:endParaRPr/>
                    </a:p>
                    <a:p>
                      <a:pPr marL="0" indent="0">
                        <a:buFont typeface="微軟正黑體"/>
                        <a:buChar char="●"/>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271" name="圖片 270"/>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72" name="Placeholder for sldNum"/>
          <p:cNvSpPr>
            <a:spLocks noGrp="1"/>
          </p:cNvSpPr>
          <p:nvPr>
            <p:ph type="sldNum"/>
          </p:nvPr>
        </p:nvSpPr>
        <p:spPr>
          <a:prstGeom prst="rect">
            <a:avLst/>
          </a:prstGeom>
          <a:noFill/>
        </p:spPr>
        <p:txBody>
          <a:bodyPr lIns="91440" tIns="45720" rIns="91440" bIns="45720" rtlCol="0">
            <a:normAutofit/>
          </a:bodyPr>
          <a:lstStyle/>
          <a:p>
            <a:fld id="{11B01A8D-E9CF-DF32-6EEC-75891F3638A6}" type="slidenum">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312263" cy="6114499"/>
          <a:chOff x="0" y="0"/>
          <a:chExt cx="9312263" cy="6114499"/>
        </a:xfrm>
      </p:grpSpPr>
      <p:grpSp>
        <p:nvGrpSpPr>
          <p:cNvPr id="17" name="Group 17"/>
          <p:cNvGrpSpPr/>
          <p:nvPr/>
        </p:nvGrpSpPr>
        <p:grpSpPr>
          <a:xfrm>
            <a:off x="-1181100" y="-53915"/>
            <a:ext cx="10493363" cy="6168415"/>
            <a:chOff x="-1181100" y="-53915"/>
            <a:chExt cx="10493363" cy="6168415"/>
          </a:xfrm>
        </p:grpSpPr>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flipH="1">
              <a:off x="6529199" y="-53915"/>
              <a:ext cx="2783065" cy="5331376"/>
            </a:xfrm>
            <a:prstGeom prst="rect">
              <a:avLst/>
            </a:prstGeom>
          </p:spPr>
        </p:pic>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flipH="1">
              <a:off x="-1181100" y="3256999"/>
              <a:ext cx="2728255" cy="2857500"/>
            </a:xfrm>
            <a:prstGeom prst="rect">
              <a:avLst/>
            </a:prstGeom>
          </p:spPr>
        </p:pic>
      </p:grpSp>
      <p:cxnSp>
        <p:nvCxnSpPr>
          <p:cNvPr id="20" name="直線接點 19"/>
          <p:cNvCxnSpPr/>
          <p:nvPr/>
        </p:nvCxnSpPr>
        <p:spPr>
          <a:xfrm flipH="1">
            <a:off x="5710501" y="723898"/>
            <a:ext cx="6466" cy="4296679"/>
          </a:xfrm>
          <a:prstGeom prst="line">
            <a:avLst/>
          </a:prstGeom>
          <a:ln w="16933" cap="flat" cmpd="sng" algn="ctr">
            <a:solidFill>
              <a:srgbClr val="000000">
                <a:alpha val="100000"/>
              </a:srgbClr>
            </a:solidFill>
            <a:prstDash val="solid"/>
            <a:round/>
            <a:tailEnd type="triangle"/>
          </a:ln>
        </p:spPr>
      </p:cxnSp>
      <p:sp>
        <p:nvSpPr>
          <p:cNvPr id="21" name="文字方塊 20"/>
          <p:cNvSpPr txBox="1"/>
          <p:nvPr/>
        </p:nvSpPr>
        <p:spPr>
          <a:xfrm>
            <a:off x="0" y="147353"/>
            <a:ext cx="4476750"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公司介紹-公司重要沿革</a:t>
            </a:r>
            <a:endParaRPr/>
          </a:p>
        </p:txBody>
      </p:sp>
      <p:sp>
        <p:nvSpPr>
          <p:cNvPr id="22" name="文字方塊 21"/>
          <p:cNvSpPr txBox="1"/>
          <p:nvPr/>
        </p:nvSpPr>
        <p:spPr>
          <a:xfrm>
            <a:off x="1718315" y="1047317"/>
            <a:ext cx="3197317" cy="305912"/>
          </a:xfrm>
          <a:prstGeom prst="rect">
            <a:avLst/>
          </a:prstGeom>
          <a:noFill/>
        </p:spPr>
        <p:txBody>
          <a:bodyPr lIns="91440" tIns="45720" rIns="91440" bIns="45720" rtlCol="0" anchor="t">
            <a:spAutoFit/>
          </a:bodyPr>
          <a:lstStyle/>
          <a:p>
            <a:pPr marL="0" indent="0" algn="r">
              <a:buNone/>
            </a:pPr>
            <a:r>
              <a:rPr lang="en-US" sz="1500" b="1" i="0" u="none" strike="noStrike">
                <a:latin typeface="Arial"/>
                <a:ea typeface="Arial"/>
                <a:cs typeface="Arial"/>
              </a:rPr>
              <a:t>成立</a:t>
            </a:r>
            <a:r>
              <a:rPr lang="en-US" sz="1500" b="1" i="0" u="none" strike="noStrike">
                <a:solidFill>
                  <a:srgbClr val="3275C5">
                    <a:alpha val="100000"/>
                  </a:srgbClr>
                </a:solidFill>
                <a:latin typeface="Arial"/>
                <a:ea typeface="Arial"/>
                <a:cs typeface="Arial"/>
              </a:rPr>
              <a:t>來來化工有限公司</a:t>
            </a:r>
            <a:endParaRPr/>
          </a:p>
        </p:txBody>
      </p:sp>
      <p:sp>
        <p:nvSpPr>
          <p:cNvPr id="23" name="橢圓 22"/>
          <p:cNvSpPr/>
          <p:nvPr/>
        </p:nvSpPr>
        <p:spPr>
          <a:xfrm>
            <a:off x="5217476" y="671228"/>
            <a:ext cx="1009880" cy="1009880"/>
          </a:xfrm>
          <a:prstGeom prst="ellipse">
            <a:avLst/>
          </a:prstGeom>
          <a:solidFill>
            <a:srgbClr val="3275C5">
              <a:alpha val="100000"/>
            </a:srgbClr>
          </a:solidFill>
        </p:spPr>
        <p:txBody>
          <a:bodyPr lIns="91440" tIns="45720" rIns="91440" bIns="45720" rtlCol="0" anchor="ctr">
            <a:normAutofit/>
          </a:bodyPr>
          <a:lstStyle/>
          <a:p>
            <a:pPr marL="0" indent="0" algn="ctr">
              <a:buNone/>
            </a:pPr>
            <a:r>
              <a:rPr lang="en-US" sz="1800">
                <a:solidFill>
                  <a:srgbClr val="FFFFFF">
                    <a:alpha val="100000"/>
                  </a:srgbClr>
                </a:solidFill>
              </a:rPr>
              <a:t>1980</a:t>
            </a:r>
            <a:endParaRPr/>
          </a:p>
        </p:txBody>
      </p:sp>
      <p:sp>
        <p:nvSpPr>
          <p:cNvPr id="24" name="橢圓 23"/>
          <p:cNvSpPr/>
          <p:nvPr/>
        </p:nvSpPr>
        <p:spPr>
          <a:xfrm>
            <a:off x="5389041" y="1857439"/>
            <a:ext cx="666750" cy="666750"/>
          </a:xfrm>
          <a:prstGeom prst="ellipse">
            <a:avLst/>
          </a:prstGeom>
          <a:solidFill>
            <a:srgbClr val="4A8CAC">
              <a:alpha val="100000"/>
            </a:srgbClr>
          </a:solidFill>
        </p:spPr>
        <p:txBody>
          <a:bodyPr lIns="91440" tIns="45720" rIns="91440" bIns="45720" rtlCol="0" anchor="ctr">
            <a:normAutofit/>
          </a:bodyPr>
          <a:lstStyle/>
          <a:p>
            <a:pPr marL="0" indent="0" algn="ctr">
              <a:buNone/>
            </a:pPr>
            <a:r>
              <a:rPr lang="en-US" sz="1500">
                <a:solidFill>
                  <a:srgbClr val="FFFFFF">
                    <a:alpha val="100000"/>
                  </a:srgbClr>
                </a:solidFill>
              </a:rPr>
              <a:t>1981</a:t>
            </a:r>
            <a:endParaRPr/>
          </a:p>
        </p:txBody>
      </p:sp>
      <p:sp>
        <p:nvSpPr>
          <p:cNvPr id="25" name="文字方塊 24"/>
          <p:cNvSpPr txBox="1"/>
          <p:nvPr/>
        </p:nvSpPr>
        <p:spPr>
          <a:xfrm>
            <a:off x="1534445" y="2037858"/>
            <a:ext cx="3381187" cy="305912"/>
          </a:xfrm>
          <a:prstGeom prst="rect">
            <a:avLst/>
          </a:prstGeom>
          <a:noFill/>
        </p:spPr>
        <p:txBody>
          <a:bodyPr lIns="91440" tIns="45720" rIns="91440" bIns="45720" rtlCol="0" anchor="t">
            <a:spAutoFit/>
          </a:bodyPr>
          <a:lstStyle/>
          <a:p>
            <a:pPr marL="0" indent="0" algn="r">
              <a:buNone/>
            </a:pPr>
            <a:r>
              <a:rPr lang="en-US" sz="1500" b="1" i="0" u="none" strike="noStrike">
                <a:latin typeface="Arial"/>
                <a:ea typeface="Arial"/>
                <a:cs typeface="Arial"/>
              </a:rPr>
              <a:t>由德國引進海菜粉技術，研發並生產</a:t>
            </a:r>
            <a:endParaRPr/>
          </a:p>
        </p:txBody>
      </p:sp>
      <p:pic>
        <p:nvPicPr>
          <p:cNvPr id="26" name="圖片 25"/>
          <p:cNvPicPr>
            <a:picLocks noChangeAspect="1"/>
          </p:cNvPicPr>
          <p:nvPr/>
        </p:nvPicPr>
        <p:blipFill>
          <a:blip r:embed="rId5"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27" name="文字方塊 26"/>
          <p:cNvSpPr txBox="1"/>
          <p:nvPr/>
        </p:nvSpPr>
        <p:spPr>
          <a:xfrm>
            <a:off x="1718315" y="3028517"/>
            <a:ext cx="3197317" cy="305912"/>
          </a:xfrm>
          <a:prstGeom prst="rect">
            <a:avLst/>
          </a:prstGeom>
          <a:noFill/>
        </p:spPr>
        <p:txBody>
          <a:bodyPr lIns="91440" tIns="45720" rIns="91440" bIns="45720" rtlCol="0" anchor="t">
            <a:spAutoFit/>
          </a:bodyPr>
          <a:lstStyle/>
          <a:p>
            <a:pPr marL="0" indent="0" algn="r">
              <a:buNone/>
            </a:pPr>
            <a:r>
              <a:rPr lang="en-US" sz="1500" b="1" i="0" u="none" strike="noStrike">
                <a:latin typeface="Arial"/>
                <a:ea typeface="Arial"/>
                <a:cs typeface="Arial"/>
              </a:rPr>
              <a:t>正式更名為</a:t>
            </a:r>
            <a:r>
              <a:rPr lang="en-US" sz="1500" b="1" i="0" u="none" strike="noStrike">
                <a:solidFill>
                  <a:srgbClr val="3275C5">
                    <a:alpha val="100000"/>
                  </a:srgbClr>
                </a:solidFill>
                <a:latin typeface="Arial"/>
                <a:ea typeface="Arial"/>
                <a:cs typeface="Arial"/>
              </a:rPr>
              <a:t>新楠星企業有限公司</a:t>
            </a:r>
            <a:endParaRPr/>
          </a:p>
        </p:txBody>
      </p:sp>
      <p:sp>
        <p:nvSpPr>
          <p:cNvPr id="28" name="橢圓 27"/>
          <p:cNvSpPr/>
          <p:nvPr/>
        </p:nvSpPr>
        <p:spPr>
          <a:xfrm>
            <a:off x="5217476" y="2652428"/>
            <a:ext cx="1009880" cy="1009880"/>
          </a:xfrm>
          <a:prstGeom prst="ellipse">
            <a:avLst/>
          </a:prstGeom>
          <a:solidFill>
            <a:srgbClr val="3275C5">
              <a:alpha val="100000"/>
            </a:srgbClr>
          </a:solidFill>
        </p:spPr>
        <p:txBody>
          <a:bodyPr lIns="91440" tIns="45720" rIns="91440" bIns="45720" rtlCol="0" anchor="ctr">
            <a:normAutofit/>
          </a:bodyPr>
          <a:lstStyle/>
          <a:p>
            <a:pPr marL="0" indent="0" algn="ctr">
              <a:buNone/>
            </a:pPr>
            <a:r>
              <a:rPr lang="en-US" sz="1800">
                <a:solidFill>
                  <a:srgbClr val="FFFFFF">
                    <a:alpha val="100000"/>
                  </a:srgbClr>
                </a:solidFill>
              </a:rPr>
              <a:t>1993</a:t>
            </a:r>
            <a:endParaRPr/>
          </a:p>
        </p:txBody>
      </p:sp>
      <p:sp>
        <p:nvSpPr>
          <p:cNvPr id="29" name="橢圓 28"/>
          <p:cNvSpPr/>
          <p:nvPr/>
        </p:nvSpPr>
        <p:spPr>
          <a:xfrm>
            <a:off x="5389041" y="3838639"/>
            <a:ext cx="666750" cy="666750"/>
          </a:xfrm>
          <a:prstGeom prst="ellipse">
            <a:avLst/>
          </a:prstGeom>
          <a:solidFill>
            <a:srgbClr val="4A8CAC">
              <a:alpha val="100000"/>
            </a:srgbClr>
          </a:solidFill>
        </p:spPr>
        <p:txBody>
          <a:bodyPr lIns="91440" tIns="45720" rIns="91440" bIns="45720" rtlCol="0" anchor="ctr">
            <a:normAutofit/>
          </a:bodyPr>
          <a:lstStyle/>
          <a:p>
            <a:pPr marL="0" indent="0" algn="ctr">
              <a:buNone/>
            </a:pPr>
            <a:r>
              <a:rPr lang="en-US" sz="1500">
                <a:solidFill>
                  <a:srgbClr val="FFFFFF">
                    <a:alpha val="100000"/>
                  </a:srgbClr>
                </a:solidFill>
              </a:rPr>
              <a:t>1994</a:t>
            </a:r>
            <a:endParaRPr/>
          </a:p>
        </p:txBody>
      </p:sp>
      <p:sp>
        <p:nvSpPr>
          <p:cNvPr id="30" name="文字方塊 29"/>
          <p:cNvSpPr txBox="1"/>
          <p:nvPr/>
        </p:nvSpPr>
        <p:spPr>
          <a:xfrm>
            <a:off x="1534445" y="4019058"/>
            <a:ext cx="3381187" cy="305912"/>
          </a:xfrm>
          <a:prstGeom prst="rect">
            <a:avLst/>
          </a:prstGeom>
          <a:noFill/>
        </p:spPr>
        <p:txBody>
          <a:bodyPr lIns="91440" tIns="45720" rIns="91440" bIns="45720" rtlCol="0" anchor="t">
            <a:spAutoFit/>
          </a:bodyPr>
          <a:lstStyle/>
          <a:p>
            <a:pPr marL="0" indent="0" algn="r">
              <a:buNone/>
            </a:pPr>
            <a:r>
              <a:rPr lang="en-US" sz="1500" b="1" i="0" u="none" strike="noStrike">
                <a:latin typeface="Arial"/>
                <a:ea typeface="Arial"/>
                <a:cs typeface="Arial"/>
              </a:rPr>
              <a:t>由德國引進防水材料與研發技術</a:t>
            </a:r>
            <a:endParaRPr/>
          </a:p>
        </p:txBody>
      </p:sp>
      <p:sp>
        <p:nvSpPr>
          <p:cNvPr id="31" name="Placeholder for sldNum"/>
          <p:cNvSpPr>
            <a:spLocks noGrp="1"/>
          </p:cNvSpPr>
          <p:nvPr>
            <p:ph type="sldNum"/>
          </p:nvPr>
        </p:nvSpPr>
        <p:spPr>
          <a:prstGeom prst="rect">
            <a:avLst/>
          </a:prstGeom>
          <a:noFill/>
        </p:spPr>
        <p:txBody>
          <a:bodyPr lIns="91440" tIns="45720" rIns="91440" bIns="45720" rtlCol="0">
            <a:normAutofit/>
          </a:bodyPr>
          <a:lstStyle/>
          <a:p>
            <a:fld id="{C81C69AF-3D44-5D34-D963-D4D90BF3A6A6}"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026215" cy="4355969"/>
          <a:chOff x="0" y="0"/>
          <a:chExt cx="9026215" cy="4355969"/>
        </a:xfrm>
      </p:grpSpPr>
      <p:sp>
        <p:nvSpPr>
          <p:cNvPr id="274" name="文字方塊 273"/>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一、執行成效：</a:t>
            </a:r>
            <a:endParaRPr/>
          </a:p>
        </p:txBody>
      </p:sp>
      <p:sp>
        <p:nvSpPr>
          <p:cNvPr id="275" name="文字方塊 274"/>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5/11</a:t>
            </a:r>
            <a:endParaRPr/>
          </a:p>
        </p:txBody>
      </p:sp>
      <p:graphicFrame>
        <p:nvGraphicFramePr>
          <p:cNvPr id="276" name="表格 275"/>
          <p:cNvGraphicFramePr>
            <a:graphicFrameLocks noGrp="1"/>
          </p:cNvGraphicFramePr>
          <p:nvPr/>
        </p:nvGraphicFramePr>
        <p:xfrm>
          <a:off x="139390" y="831719"/>
          <a:ext cx="8886825" cy="3804984"/>
        </p:xfrm>
        <a:graphic>
          <a:graphicData uri="http://schemas.openxmlformats.org/drawingml/2006/table">
            <a:tbl>
              <a:tblPr firstRow="1" bandRow="1"/>
              <a:tblGrid>
                <a:gridCol w="104775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6810375">
                  <a:extLst>
                    <a:ext uri="{9D8B030D-6E8A-4147-A177-3AD203B41FA5}">
                      <a16:colId xmlns:a16="http://schemas.microsoft.com/office/drawing/2014/main" val="20002"/>
                    </a:ext>
                  </a:extLst>
                </a:gridCol>
              </a:tblGrid>
              <a:tr h="219075">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關鍵績效指標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預期達成目標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90909"/>
                        </a:lnSpc>
                        <a:buNone/>
                      </a:pPr>
                      <a:r>
                        <a:rPr lang="en-US" sz="1200" b="1">
                          <a:solidFill>
                            <a:srgbClr val="FFFFFF">
                              <a:alpha val="100000"/>
                            </a:srgbClr>
                          </a:solidFill>
                          <a:latin typeface="微軟正黑體"/>
                          <a:ea typeface="微軟正黑體"/>
                          <a:cs typeface="微軟正黑體"/>
                        </a:rPr>
                        <a:t>指標內涵定義</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305175">
                <a:tc>
                  <a:txBody>
                    <a:bodyPr/>
                    <a:lstStyle/>
                    <a:p>
                      <a:pPr marL="0" indent="0">
                        <a:lnSpc>
                          <a:spcPct val="90909"/>
                        </a:lnSpc>
                        <a:buNone/>
                      </a:pPr>
                      <a:r>
                        <a:rPr lang="en-US" sz="1400">
                          <a:latin typeface="微軟正黑體"/>
                          <a:ea typeface="微軟正黑體"/>
                          <a:cs typeface="微軟正黑體"/>
                        </a:rPr>
                        <a:t>降低</a:t>
                      </a:r>
                      <a:endParaRPr/>
                    </a:p>
                    <a:p>
                      <a:pPr marL="0" indent="0">
                        <a:lnSpc>
                          <a:spcPct val="90909"/>
                        </a:lnSpc>
                        <a:buNone/>
                      </a:pPr>
                      <a:r>
                        <a:rPr lang="en-US" sz="1400">
                          <a:latin typeface="微軟正黑體"/>
                          <a:ea typeface="微軟正黑體"/>
                          <a:cs typeface="微軟正黑體"/>
                        </a:rPr>
                        <a:t>碳排量</a:t>
                      </a:r>
                      <a:endParaRPr/>
                    </a:p>
                    <a:p>
                      <a:pPr marL="0" indent="0">
                        <a:buNone/>
                      </a:pPr>
                      <a:endParaRPr/>
                    </a:p>
                    <a:p>
                      <a:pPr marL="0" indent="0">
                        <a:buNone/>
                      </a:pPr>
                      <a:r>
                        <a:rPr lang="en-US" sz="1400">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r>
                        <a:rPr lang="en-US" sz="1400" b="1">
                          <a:solidFill>
                            <a:srgbClr val="3275C5">
                              <a:alpha val="100000"/>
                            </a:srgbClr>
                          </a:solidFill>
                          <a:latin typeface="微軟正黑體"/>
                          <a:ea typeface="微軟正黑體"/>
                          <a:cs typeface="微軟正黑體"/>
                        </a:rPr>
                        <a:t>降低</a:t>
                      </a:r>
                      <a:endParaRPr/>
                    </a:p>
                    <a:p>
                      <a:pPr marL="0" indent="0">
                        <a:lnSpc>
                          <a:spcPct val="90909"/>
                        </a:lnSpc>
                        <a:buNone/>
                      </a:pPr>
                      <a:r>
                        <a:rPr lang="en-US" sz="1400" b="1">
                          <a:solidFill>
                            <a:srgbClr val="3275C5">
                              <a:alpha val="100000"/>
                            </a:srgbClr>
                          </a:solidFill>
                          <a:latin typeface="微軟正黑體"/>
                          <a:ea typeface="微軟正黑體"/>
                          <a:cs typeface="微軟正黑體"/>
                        </a:rPr>
                        <a:t>碳排放量</a:t>
                      </a:r>
                      <a:r>
                        <a:rPr lang="en-US" sz="1400" b="1">
                          <a:solidFill>
                            <a:srgbClr val="000000">
                              <a:alpha val="100000"/>
                            </a:srgbClr>
                          </a:solidFill>
                          <a:latin typeface="微軟正黑體"/>
                          <a:ea typeface="微軟正黑體"/>
                          <a:cs typeface="微軟正黑體"/>
                        </a:rPr>
                        <a:t>25.526</a:t>
                      </a:r>
                      <a:endParaRPr/>
                    </a:p>
                    <a:p>
                      <a:pPr marL="0" indent="0">
                        <a:buNone/>
                      </a:pPr>
                      <a:r>
                        <a:rPr lang="en-US" sz="1400" b="1">
                          <a:solidFill>
                            <a:srgbClr val="000000">
                              <a:alpha val="100000"/>
                            </a:srgbClr>
                          </a:solidFill>
                          <a:latin typeface="微軟正黑體"/>
                          <a:ea typeface="微軟正黑體"/>
                          <a:cs typeface="微軟正黑體"/>
                        </a:rPr>
                        <a:t>+2.744</a:t>
                      </a:r>
                      <a:endParaRPr/>
                    </a:p>
                    <a:p>
                      <a:pPr marL="0" indent="0">
                        <a:buNone/>
                      </a:pPr>
                      <a:r>
                        <a:rPr lang="en-US" sz="1400" b="1">
                          <a:solidFill>
                            <a:srgbClr val="000000">
                              <a:alpha val="100000"/>
                            </a:srgbClr>
                          </a:solidFill>
                          <a:latin typeface="微軟正黑體"/>
                          <a:ea typeface="微軟正黑體"/>
                          <a:cs typeface="微軟正黑體"/>
                        </a:rPr>
                        <a:t>=28.27</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90909"/>
                        </a:lnSpc>
                        <a:buNone/>
                      </a:pPr>
                      <a:endParaRPr/>
                    </a:p>
                    <a:p>
                      <a:pPr marL="0" indent="0">
                        <a:lnSpc>
                          <a:spcPct val="90909"/>
                        </a:lnSpc>
                        <a:buNone/>
                      </a:pPr>
                      <a:r>
                        <a:rPr lang="en-US" sz="1400" b="1">
                          <a:solidFill>
                            <a:srgbClr val="3275C5">
                              <a:alpha val="100000"/>
                            </a:srgbClr>
                          </a:solidFill>
                          <a:latin typeface="微軟正黑體"/>
                          <a:ea typeface="微軟正黑體"/>
                          <a:cs typeface="微軟正黑體"/>
                        </a:rPr>
                        <a:t>(二)減少運輸量-導入「生產排程管理系統」</a:t>
                      </a:r>
                      <a:endParaRPr/>
                    </a:p>
                    <a:p>
                      <a:pPr marL="0" indent="0">
                        <a:buNone/>
                      </a:pPr>
                      <a:endParaRPr/>
                    </a:p>
                    <a:p>
                      <a:pPr marL="0" indent="0">
                        <a:buNone/>
                      </a:pPr>
                      <a:r>
                        <a:rPr lang="en-US" sz="1300" b="1">
                          <a:solidFill>
                            <a:srgbClr val="3275C5">
                              <a:alpha val="100000"/>
                            </a:srgbClr>
                          </a:solidFill>
                          <a:latin typeface="微軟正黑體"/>
                          <a:ea typeface="微軟正黑體"/>
                          <a:cs typeface="微軟正黑體"/>
                        </a:rPr>
                        <a:t>導入「生產排程管理系統」前</a:t>
                      </a:r>
                      <a:endParaRPr/>
                    </a:p>
                    <a:p>
                      <a:pPr marL="285750" indent="0">
                        <a:buNone/>
                      </a:pPr>
                      <a:r>
                        <a:rPr lang="en-US" sz="1200" b="1">
                          <a:solidFill>
                            <a:srgbClr val="3275C5">
                              <a:alpha val="100000"/>
                            </a:srgbClr>
                          </a:solidFill>
                          <a:latin typeface="微軟正黑體"/>
                          <a:ea typeface="微軟正黑體"/>
                          <a:cs typeface="微軟正黑體"/>
                        </a:rPr>
                        <a:t>新楠星依照被帶動企業叫貨情況，平均一週配送2-3次（以2.5計算）至每家被帶動企業。扣掉第一個月系統建置期，以五個月計算共為(1.2+21.3+36.2+36)*2（來回）*2.5（次）*20（週）=9,470公里</a:t>
                      </a:r>
                      <a:endParaRPr/>
                    </a:p>
                    <a:p>
                      <a:pPr marL="285750" indent="0">
                        <a:buNone/>
                      </a:pPr>
                      <a:r>
                        <a:rPr lang="en-US" sz="1200" b="1">
                          <a:solidFill>
                            <a:srgbClr val="3275C5">
                              <a:alpha val="100000"/>
                            </a:srgbClr>
                          </a:solidFill>
                          <a:latin typeface="微軟正黑體"/>
                          <a:ea typeface="微軟正黑體"/>
                          <a:cs typeface="微軟正黑體"/>
                        </a:rPr>
                        <a:t>每升柴油可行駛距離為7公里，共需耗費1352.8571(9,470/7)升柴油</a:t>
                      </a:r>
                      <a:endParaRPr/>
                    </a:p>
                    <a:p>
                      <a:pPr marL="285750" indent="0">
                        <a:buNone/>
                      </a:pPr>
                      <a:r>
                        <a:rPr lang="en-US" sz="1200" b="1">
                          <a:solidFill>
                            <a:srgbClr val="3275C5">
                              <a:alpha val="100000"/>
                            </a:srgbClr>
                          </a:solidFill>
                          <a:latin typeface="微軟正黑體"/>
                          <a:ea typeface="微軟正黑體"/>
                          <a:cs typeface="微軟正黑體"/>
                        </a:rPr>
                        <a:t>排碳量：1352.8571*3.38=4572.657公斤CO₂e=4.573噸CO₂e</a:t>
                      </a:r>
                      <a:endParaRPr/>
                    </a:p>
                    <a:p>
                      <a:pPr marL="0" indent="0">
                        <a:buNone/>
                      </a:pPr>
                      <a:r>
                        <a:rPr lang="en-US" sz="1300" b="1">
                          <a:solidFill>
                            <a:srgbClr val="3275C5">
                              <a:alpha val="100000"/>
                            </a:srgbClr>
                          </a:solidFill>
                          <a:latin typeface="微軟正黑體"/>
                          <a:ea typeface="微軟正黑體"/>
                          <a:cs typeface="微軟正黑體"/>
                        </a:rPr>
                        <a:t>導入「生產排程管理系統」後</a:t>
                      </a:r>
                      <a:endParaRPr/>
                    </a:p>
                    <a:p>
                      <a:pPr marL="285750" indent="0">
                        <a:buNone/>
                      </a:pPr>
                      <a:r>
                        <a:rPr lang="en-US" sz="1200" b="1">
                          <a:solidFill>
                            <a:srgbClr val="3275C5">
                              <a:alpha val="100000"/>
                            </a:srgbClr>
                          </a:solidFill>
                          <a:latin typeface="微軟正黑體"/>
                          <a:ea typeface="微軟正黑體"/>
                          <a:cs typeface="微軟正黑體"/>
                        </a:rPr>
                        <a:t>新楠星依照被帶動企業叫貨情況，且使用系統排單，統一配送，一週改為配送1次至每家被帶動企業。扣掉第一個月系統建置期，以五個月計算共為(1.2+21.3+36.2+36)*2（來回）*1（次）*20（週）=3,788公里</a:t>
                      </a:r>
                      <a:endParaRPr/>
                    </a:p>
                    <a:p>
                      <a:pPr marL="285750" indent="0">
                        <a:buNone/>
                      </a:pPr>
                      <a:r>
                        <a:rPr lang="en-US" sz="1200" b="1">
                          <a:solidFill>
                            <a:srgbClr val="3275C5">
                              <a:alpha val="100000"/>
                            </a:srgbClr>
                          </a:solidFill>
                          <a:latin typeface="微軟正黑體"/>
                          <a:ea typeface="微軟正黑體"/>
                          <a:cs typeface="微軟正黑體"/>
                        </a:rPr>
                        <a:t>每升柴油可行駛距離為7公里，共需耗費541.1429(3,788/7)升柴油</a:t>
                      </a:r>
                      <a:endParaRPr/>
                    </a:p>
                    <a:p>
                      <a:pPr marL="285750" indent="0">
                        <a:buNone/>
                      </a:pPr>
                      <a:r>
                        <a:rPr lang="en-US" sz="1200" b="1">
                          <a:solidFill>
                            <a:srgbClr val="3275C5">
                              <a:alpha val="100000"/>
                            </a:srgbClr>
                          </a:solidFill>
                          <a:latin typeface="微軟正黑體"/>
                          <a:ea typeface="微軟正黑體"/>
                          <a:cs typeface="微軟正黑體"/>
                        </a:rPr>
                        <a:t>排碳量：541.1429*3.38=1829.063公斤CO₂e=1.829噸CO₂e</a:t>
                      </a:r>
                      <a:endParaRPr/>
                    </a:p>
                    <a:p>
                      <a:pPr marL="0" indent="0">
                        <a:buNone/>
                      </a:pPr>
                      <a:endParaRPr/>
                    </a:p>
                    <a:p>
                      <a:pPr marL="0" indent="0">
                        <a:buNone/>
                      </a:pPr>
                      <a:r>
                        <a:rPr lang="en-US" sz="1300" b="1">
                          <a:solidFill>
                            <a:srgbClr val="3275C5">
                              <a:alpha val="100000"/>
                            </a:srgbClr>
                          </a:solidFill>
                          <a:latin typeface="微軟正黑體"/>
                          <a:ea typeface="微軟正黑體"/>
                          <a:cs typeface="微軟正黑體"/>
                        </a:rPr>
                        <a:t>導入前後CO₂e差異：4.573-1.829=2.744噸CO₂e</a:t>
                      </a:r>
                      <a:endParaRPr/>
                    </a:p>
                    <a:p>
                      <a:pPr marL="0" indent="0">
                        <a:buNone/>
                      </a:pPr>
                      <a:r>
                        <a:rPr lang="en-US" sz="1200" b="1">
                          <a:solidFill>
                            <a:srgbClr val="3275C5">
                              <a:alpha val="100000"/>
                            </a:srgbClr>
                          </a:solidFill>
                          <a:latin typeface="微軟正黑體"/>
                          <a:ea typeface="微軟正黑體"/>
                          <a:cs typeface="微軟正黑體"/>
                        </a:rPr>
                        <a:t>3. 驗證方式：生產排程管理系統後台訂單</a:t>
                      </a:r>
                      <a:endParaRPr/>
                    </a:p>
                    <a:p>
                      <a:pPr marL="0" indent="0">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277" name="圖片 276"/>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78" name="Placeholder for sldNum"/>
          <p:cNvSpPr>
            <a:spLocks noGrp="1"/>
          </p:cNvSpPr>
          <p:nvPr>
            <p:ph type="sldNum"/>
          </p:nvPr>
        </p:nvSpPr>
        <p:spPr>
          <a:prstGeom prst="rect">
            <a:avLst/>
          </a:prstGeom>
          <a:noFill/>
        </p:spPr>
        <p:txBody>
          <a:bodyPr lIns="91440" tIns="45720" rIns="91440" bIns="45720" rtlCol="0">
            <a:normAutofit/>
          </a:bodyPr>
          <a:lstStyle/>
          <a:p>
            <a:fld id="{D2C2FB4D-4EA8-4282-D2EB-4A3D61075D24}" type="slidenum">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63013" cy="4484184"/>
          <a:chOff x="0" y="0"/>
          <a:chExt cx="8863013" cy="4484184"/>
        </a:xfrm>
      </p:grpSpPr>
      <p:graphicFrame>
        <p:nvGraphicFramePr>
          <p:cNvPr id="280" name="表格 279"/>
          <p:cNvGraphicFramePr>
            <a:graphicFrameLocks noGrp="1"/>
          </p:cNvGraphicFramePr>
          <p:nvPr/>
        </p:nvGraphicFramePr>
        <p:xfrm>
          <a:off x="366713" y="940884"/>
          <a:ext cx="8496300" cy="3760470"/>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229225">
                  <a:extLst>
                    <a:ext uri="{9D8B030D-6E8A-4147-A177-3AD203B41FA5}">
                      <a16:colId xmlns:a16="http://schemas.microsoft.com/office/drawing/2014/main" val="20004"/>
                    </a:ext>
                  </a:extLst>
                </a:gridCol>
              </a:tblGrid>
              <a:tr h="276225">
                <a:tc>
                  <a:txBody>
                    <a:bodyPr/>
                    <a:lstStyle/>
                    <a:p>
                      <a:pPr marL="0" indent="0" algn="ctr">
                        <a:buNone/>
                      </a:pPr>
                      <a:r>
                        <a:rPr lang="en-US" sz="1200" b="1">
                          <a:solidFill>
                            <a:srgbClr val="FCFCFC">
                              <a:alpha val="100000"/>
                            </a:srgbClr>
                          </a:solidFill>
                          <a:latin typeface="微軟正黑體"/>
                          <a:ea typeface="微軟正黑體"/>
                          <a:cs typeface="微軟正黑體"/>
                        </a:rPr>
                        <a:t>減碳項目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輔導後</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CFCFC">
                              <a:alpha val="100000"/>
                            </a:srgbClr>
                          </a:solidFill>
                          <a:latin typeface="微軟正黑體"/>
                          <a:ea typeface="微軟正黑體"/>
                          <a:cs typeface="微軟正黑體"/>
                        </a:rPr>
                        <a:t>輔導前後差異</a:t>
                      </a:r>
                      <a:endParaRPr dirty="0"/>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CFCFC">
                              <a:alpha val="100000"/>
                            </a:srgbClr>
                          </a:solidFill>
                          <a:latin typeface="微軟正黑體"/>
                          <a:ea typeface="微軟正黑體"/>
                          <a:cs typeface="微軟正黑體"/>
                        </a:rPr>
                        <a:t>減碳項目與碳排放量之關係</a:t>
                      </a:r>
                      <a:endParaRPr dirty="0"/>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267075">
                <a:tc>
                  <a:txBody>
                    <a:bodyPr/>
                    <a:lstStyle/>
                    <a:p>
                      <a:pPr marL="0" indent="0" algn="ctr">
                        <a:buNone/>
                      </a:pPr>
                      <a:r>
                        <a:rPr lang="en-US" sz="1200">
                          <a:solidFill>
                            <a:srgbClr val="000000">
                              <a:alpha val="100000"/>
                            </a:srgbClr>
                          </a:solidFill>
                          <a:latin typeface="微軟正黑體"/>
                          <a:ea typeface="微軟正黑體"/>
                          <a:cs typeface="微軟正黑體"/>
                        </a:rPr>
                        <a:t>減少原料報廢量</a:t>
                      </a:r>
                      <a:endParaRPr/>
                    </a:p>
                    <a:p>
                      <a:pPr marL="0" indent="0" algn="ctr">
                        <a:buNone/>
                      </a:pPr>
                      <a:endParaRPr/>
                    </a:p>
                    <a:p>
                      <a:pPr marL="0" indent="0" algn="ctr">
                        <a:buNone/>
                      </a:pPr>
                      <a:r>
                        <a:rPr lang="en-US" sz="1200">
                          <a:solidFill>
                            <a:srgbClr val="000000">
                              <a:alpha val="100000"/>
                            </a:srgbClr>
                          </a:solidFill>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1">
                          <a:solidFill>
                            <a:srgbClr val="000000">
                              <a:alpha val="100000"/>
                            </a:srgbClr>
                          </a:solidFill>
                          <a:latin typeface="微軟正黑體"/>
                          <a:ea typeface="微軟正黑體"/>
                          <a:cs typeface="微軟正黑體"/>
                        </a:rPr>
                        <a:t>63.815</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1">
                          <a:solidFill>
                            <a:srgbClr val="000000">
                              <a:alpha val="100000"/>
                            </a:srgbClr>
                          </a:solidFill>
                          <a:latin typeface="微軟正黑體"/>
                          <a:ea typeface="微軟正黑體"/>
                          <a:cs typeface="微軟正黑體"/>
                        </a:rPr>
                        <a:t>38.289</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300" b="1">
                          <a:solidFill>
                            <a:srgbClr val="1470CC">
                              <a:alpha val="100000"/>
                            </a:srgbClr>
                          </a:solidFill>
                          <a:latin typeface="微軟正黑體"/>
                          <a:ea typeface="微軟正黑體"/>
                          <a:cs typeface="微軟正黑體"/>
                        </a:rPr>
                        <a:t>25.526</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7940" marR="26670" indent="0" algn="just">
                        <a:lnSpc>
                          <a:spcPct val="83333"/>
                        </a:lnSpc>
                        <a:buNone/>
                      </a:pPr>
                      <a:endParaRPr dirty="0"/>
                    </a:p>
                    <a:p>
                      <a:pPr marL="27940" marR="26670" indent="0" algn="just">
                        <a:lnSpc>
                          <a:spcPct val="83333"/>
                        </a:lnSpc>
                        <a:buNone/>
                      </a:pPr>
                      <a:r>
                        <a:rPr lang="en-US" sz="1400" b="1" u="none" dirty="0" err="1">
                          <a:solidFill>
                            <a:srgbClr val="3275C5">
                              <a:alpha val="100000"/>
                            </a:srgbClr>
                          </a:solidFill>
                          <a:latin typeface="微軟正黑體"/>
                          <a:ea typeface="微軟正黑體"/>
                          <a:cs typeface="微軟正黑體"/>
                        </a:rPr>
                        <a:t>減少原料報廢量-導入「原物料管理系統</a:t>
                      </a:r>
                      <a:r>
                        <a:rPr lang="en-US" sz="1400" b="1" u="none" dirty="0">
                          <a:solidFill>
                            <a:srgbClr val="3275C5">
                              <a:alpha val="100000"/>
                            </a:srgbClr>
                          </a:solidFill>
                          <a:latin typeface="微軟正黑體"/>
                          <a:ea typeface="微軟正黑體"/>
                          <a:cs typeface="微軟正黑體"/>
                        </a:rPr>
                        <a:t>」</a:t>
                      </a:r>
                      <a:endParaRPr dirty="0"/>
                    </a:p>
                    <a:p>
                      <a:pPr marL="0" marR="26670" indent="0" algn="just">
                        <a:buNone/>
                      </a:pPr>
                      <a:endParaRPr dirty="0"/>
                    </a:p>
                    <a:p>
                      <a:pPr marL="0" marR="26670" indent="0" algn="just">
                        <a:buNone/>
                      </a:pPr>
                      <a:r>
                        <a:rPr lang="en-US" sz="1200" b="1" u="none" dirty="0">
                          <a:solidFill>
                            <a:srgbClr val="000000">
                              <a:alpha val="100000"/>
                            </a:srgbClr>
                          </a:solidFill>
                          <a:latin typeface="微軟正黑體"/>
                          <a:ea typeface="微軟正黑體"/>
                          <a:cs typeface="微軟正黑體"/>
                        </a:rPr>
                        <a:t>1.輔導前狀況說明及計算公式：</a:t>
                      </a:r>
                      <a:endParaRPr dirty="0"/>
                    </a:p>
                    <a:p>
                      <a:pPr marL="285750" marR="26670" indent="0" algn="just">
                        <a:buNone/>
                      </a:pPr>
                      <a:r>
                        <a:rPr lang="en-US" sz="1200" b="1" u="none" dirty="0">
                          <a:solidFill>
                            <a:srgbClr val="000000">
                              <a:alpha val="100000"/>
                            </a:srgbClr>
                          </a:solidFill>
                          <a:latin typeface="微軟正黑體"/>
                          <a:ea typeface="微軟正黑體"/>
                          <a:cs typeface="微軟正黑體"/>
                        </a:rPr>
                        <a:t>導入系統前，被帶動企業平均一個月總計向新楠星塗料叫貨191,926(66＋14+100,340+91,490＋16)公斤，扣掉第一個月系統建置期，以五個月計算共為959,630(191,926*5)</a:t>
                      </a:r>
                      <a:r>
                        <a:rPr lang="en-US" sz="1200" b="1" u="none" dirty="0" err="1">
                          <a:solidFill>
                            <a:srgbClr val="000000">
                              <a:alpha val="100000"/>
                            </a:srgbClr>
                          </a:solidFill>
                          <a:latin typeface="微軟正黑體"/>
                          <a:ea typeface="微軟正黑體"/>
                          <a:cs typeface="微軟正黑體"/>
                        </a:rPr>
                        <a:t>公斤</a:t>
                      </a:r>
                      <a:endParaRPr dirty="0"/>
                    </a:p>
                    <a:p>
                      <a:pPr marL="285750" marR="26670" indent="0" algn="just">
                        <a:buNone/>
                      </a:pPr>
                      <a:r>
                        <a:rPr lang="en-US" sz="1200" b="1" u="none" dirty="0">
                          <a:solidFill>
                            <a:srgbClr val="000000">
                              <a:alpha val="100000"/>
                            </a:srgbClr>
                          </a:solidFill>
                          <a:latin typeface="微軟正黑體"/>
                          <a:ea typeface="微軟正黑體"/>
                          <a:cs typeface="微軟正黑體"/>
                        </a:rPr>
                        <a:t>每月約有5%的商品會報廢，預估碳排放量為：959,630*5%*1.33=63,815.395公斤CO₂e=63.815噸CO₂e</a:t>
                      </a:r>
                      <a:endParaRPr dirty="0"/>
                    </a:p>
                    <a:p>
                      <a:pPr marL="0" marR="26670" indent="0" algn="just">
                        <a:buNone/>
                      </a:pPr>
                      <a:r>
                        <a:rPr lang="en-US" sz="1200" b="1" u="none" dirty="0">
                          <a:solidFill>
                            <a:srgbClr val="000000">
                              <a:alpha val="100000"/>
                            </a:srgbClr>
                          </a:solidFill>
                          <a:latin typeface="微軟正黑體"/>
                          <a:ea typeface="微軟正黑體"/>
                          <a:cs typeface="微軟正黑體"/>
                        </a:rPr>
                        <a:t>2. </a:t>
                      </a:r>
                      <a:r>
                        <a:rPr lang="en-US" sz="1200" b="1" u="none" dirty="0" err="1">
                          <a:solidFill>
                            <a:srgbClr val="000000">
                              <a:alpha val="100000"/>
                            </a:srgbClr>
                          </a:solidFill>
                          <a:latin typeface="微軟正黑體"/>
                          <a:ea typeface="微軟正黑體"/>
                          <a:cs typeface="微軟正黑體"/>
                        </a:rPr>
                        <a:t>輔導後狀況說明及計算公式</a:t>
                      </a:r>
                      <a:r>
                        <a:rPr lang="en-US" sz="1200" b="1" u="none" dirty="0">
                          <a:solidFill>
                            <a:srgbClr val="000000">
                              <a:alpha val="100000"/>
                            </a:srgbClr>
                          </a:solidFill>
                          <a:latin typeface="微軟正黑體"/>
                          <a:ea typeface="微軟正黑體"/>
                          <a:cs typeface="微軟正黑體"/>
                        </a:rPr>
                        <a:t>：</a:t>
                      </a:r>
                      <a:endParaRPr dirty="0"/>
                    </a:p>
                    <a:p>
                      <a:pPr marL="285750" marR="26670" indent="0" algn="just">
                        <a:buNone/>
                      </a:pPr>
                      <a:r>
                        <a:rPr lang="en-US" sz="1200" b="1" u="none" dirty="0">
                          <a:solidFill>
                            <a:srgbClr val="000000">
                              <a:alpha val="100000"/>
                            </a:srgbClr>
                          </a:solidFill>
                          <a:latin typeface="微軟正黑體"/>
                          <a:ea typeface="微軟正黑體"/>
                          <a:cs typeface="微軟正黑體"/>
                        </a:rPr>
                        <a:t>導入系統後，因系統可擬定原料清單，並提供過往訂購紀錄，精準控管訂購原料，可以降低報廢量3%，扣掉第一個月系統建置期，每月約有3%的商品會報廢</a:t>
                      </a:r>
                      <a:endParaRPr dirty="0"/>
                    </a:p>
                    <a:p>
                      <a:pPr marL="285750" marR="26670" indent="0" algn="just">
                        <a:buNone/>
                      </a:pPr>
                      <a:r>
                        <a:rPr lang="en-US" sz="1200" b="1" u="none" dirty="0">
                          <a:solidFill>
                            <a:srgbClr val="000000">
                              <a:alpha val="100000"/>
                            </a:srgbClr>
                          </a:solidFill>
                          <a:latin typeface="微軟正黑體"/>
                          <a:ea typeface="微軟正黑體"/>
                          <a:cs typeface="微軟正黑體"/>
                        </a:rPr>
                        <a:t>預估碳排放量為：959,630*3%*1.33=38289.237公斤CO₂e=38.289噸CO₂e</a:t>
                      </a:r>
                      <a:endParaRPr dirty="0"/>
                    </a:p>
                    <a:p>
                      <a:pPr marL="0" marR="26670" indent="0" algn="just">
                        <a:buNone/>
                      </a:pPr>
                      <a:r>
                        <a:rPr lang="en-US" sz="1300" b="1" u="none" dirty="0">
                          <a:solidFill>
                            <a:srgbClr val="000000">
                              <a:alpha val="100000"/>
                            </a:srgbClr>
                          </a:solidFill>
                          <a:latin typeface="微軟正黑體"/>
                          <a:ea typeface="微軟正黑體"/>
                          <a:cs typeface="微軟正黑體"/>
                        </a:rPr>
                        <a:t>導入前後CO₂e差異：</a:t>
                      </a:r>
                      <a:r>
                        <a:rPr lang="en-US" sz="1200" b="1" u="none" dirty="0">
                          <a:solidFill>
                            <a:srgbClr val="000000">
                              <a:alpha val="100000"/>
                            </a:srgbClr>
                          </a:solidFill>
                          <a:latin typeface="微軟正黑體"/>
                          <a:ea typeface="微軟正黑體"/>
                          <a:cs typeface="微軟正黑體"/>
                        </a:rPr>
                        <a:t>63.815</a:t>
                      </a:r>
                      <a:r>
                        <a:rPr lang="en-US" sz="1300" b="1" u="none" dirty="0">
                          <a:solidFill>
                            <a:srgbClr val="000000">
                              <a:alpha val="100000"/>
                            </a:srgbClr>
                          </a:solidFill>
                          <a:latin typeface="微軟正黑體"/>
                          <a:ea typeface="微軟正黑體"/>
                          <a:cs typeface="微軟正黑體"/>
                        </a:rPr>
                        <a:t>-</a:t>
                      </a:r>
                      <a:r>
                        <a:rPr lang="en-US" sz="1200" b="1" u="none" dirty="0">
                          <a:solidFill>
                            <a:srgbClr val="000000">
                              <a:alpha val="100000"/>
                            </a:srgbClr>
                          </a:solidFill>
                          <a:latin typeface="微軟正黑體"/>
                          <a:ea typeface="微軟正黑體"/>
                          <a:cs typeface="微軟正黑體"/>
                        </a:rPr>
                        <a:t>38.289</a:t>
                      </a:r>
                      <a:r>
                        <a:rPr lang="en-US" sz="1300" b="1" u="none" dirty="0">
                          <a:solidFill>
                            <a:srgbClr val="000000">
                              <a:alpha val="100000"/>
                            </a:srgbClr>
                          </a:solidFill>
                          <a:latin typeface="微軟正黑體"/>
                          <a:ea typeface="微軟正黑體"/>
                          <a:cs typeface="微軟正黑體"/>
                        </a:rPr>
                        <a:t>=</a:t>
                      </a:r>
                      <a:r>
                        <a:rPr lang="en-US" sz="1300" b="1" u="none" dirty="0">
                          <a:solidFill>
                            <a:srgbClr val="1470CC">
                              <a:alpha val="100000"/>
                            </a:srgbClr>
                          </a:solidFill>
                          <a:latin typeface="微軟正黑體"/>
                          <a:ea typeface="微軟正黑體"/>
                          <a:cs typeface="微軟正黑體"/>
                        </a:rPr>
                        <a:t>25.526</a:t>
                      </a:r>
                      <a:r>
                        <a:rPr lang="en-US" sz="1300" b="1" u="none" dirty="0">
                          <a:solidFill>
                            <a:srgbClr val="000000">
                              <a:alpha val="100000"/>
                            </a:srgbClr>
                          </a:solidFill>
                          <a:latin typeface="微軟正黑體"/>
                          <a:ea typeface="微軟正黑體"/>
                          <a:cs typeface="微軟正黑體"/>
                        </a:rPr>
                        <a:t>噸CO₂e</a:t>
                      </a:r>
                      <a:endParaRPr dirty="0"/>
                    </a:p>
                    <a:p>
                      <a:pPr marL="0" marR="26670" indent="0" algn="just">
                        <a:buNone/>
                      </a:pPr>
                      <a:endParaRPr dirty="0"/>
                    </a:p>
                    <a:p>
                      <a:pPr marL="0" marR="26670" indent="0" algn="just">
                        <a:buNone/>
                      </a:pPr>
                      <a:endParaRPr dirty="0"/>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281" name="文字方塊 280"/>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dirty="0" err="1">
                <a:solidFill>
                  <a:srgbClr val="000000">
                    <a:alpha val="100000"/>
                  </a:srgbClr>
                </a:solidFill>
                <a:latin typeface="微軟正黑體"/>
                <a:ea typeface="微軟正黑體"/>
                <a:cs typeface="微軟正黑體"/>
              </a:rPr>
              <a:t>二、減碳項目</a:t>
            </a:r>
            <a:r>
              <a:rPr lang="en-US" sz="1400" b="1" i="0" dirty="0">
                <a:solidFill>
                  <a:srgbClr val="000000">
                    <a:alpha val="100000"/>
                  </a:srgbClr>
                </a:solidFill>
                <a:latin typeface="微軟正黑體"/>
                <a:ea typeface="微軟正黑體"/>
                <a:cs typeface="微軟正黑體"/>
              </a:rPr>
              <a:t>：</a:t>
            </a:r>
            <a:endParaRPr dirty="0"/>
          </a:p>
        </p:txBody>
      </p:sp>
      <p:sp>
        <p:nvSpPr>
          <p:cNvPr id="282" name="文字方塊 281"/>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6/11</a:t>
            </a:r>
            <a:endParaRPr/>
          </a:p>
        </p:txBody>
      </p:sp>
      <p:pic>
        <p:nvPicPr>
          <p:cNvPr id="283" name="圖片 282"/>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84" name="Placeholder for sldNum"/>
          <p:cNvSpPr>
            <a:spLocks noGrp="1"/>
          </p:cNvSpPr>
          <p:nvPr>
            <p:ph type="sldNum"/>
          </p:nvPr>
        </p:nvSpPr>
        <p:spPr>
          <a:prstGeom prst="rect">
            <a:avLst/>
          </a:prstGeom>
          <a:noFill/>
        </p:spPr>
        <p:txBody>
          <a:bodyPr lIns="91440" tIns="45720" rIns="91440" bIns="45720" rtlCol="0">
            <a:normAutofit/>
          </a:bodyPr>
          <a:lstStyle/>
          <a:p>
            <a:fld id="{79A6F91A-4C3B-7FE4-6D5C-461C02BF5BC5}" type="slidenum">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63013" cy="4484184"/>
          <a:chOff x="0" y="0"/>
          <a:chExt cx="8863013" cy="4484184"/>
        </a:xfrm>
      </p:grpSpPr>
      <p:graphicFrame>
        <p:nvGraphicFramePr>
          <p:cNvPr id="286" name="表格 285"/>
          <p:cNvGraphicFramePr>
            <a:graphicFrameLocks noGrp="1"/>
          </p:cNvGraphicFramePr>
          <p:nvPr/>
        </p:nvGraphicFramePr>
        <p:xfrm>
          <a:off x="366713" y="940884"/>
          <a:ext cx="8496300" cy="3724275"/>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229225">
                  <a:extLst>
                    <a:ext uri="{9D8B030D-6E8A-4147-A177-3AD203B41FA5}">
                      <a16:colId xmlns:a16="http://schemas.microsoft.com/office/drawing/2014/main" val="20004"/>
                    </a:ext>
                  </a:extLst>
                </a:gridCol>
              </a:tblGrid>
              <a:tr h="276225">
                <a:tc>
                  <a:txBody>
                    <a:bodyPr/>
                    <a:lstStyle/>
                    <a:p>
                      <a:pPr marL="0" indent="0" algn="ctr">
                        <a:buNone/>
                      </a:pPr>
                      <a:r>
                        <a:rPr lang="en-US" sz="1200" b="1">
                          <a:solidFill>
                            <a:srgbClr val="FCFCFC">
                              <a:alpha val="100000"/>
                            </a:srgbClr>
                          </a:solidFill>
                          <a:latin typeface="微軟正黑體"/>
                          <a:ea typeface="微軟正黑體"/>
                          <a:cs typeface="微軟正黑體"/>
                        </a:rPr>
                        <a:t>減碳項目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輔導後</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輔導前後差異</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減碳項目與碳排放量之關係</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267075">
                <a:tc>
                  <a:txBody>
                    <a:bodyPr/>
                    <a:lstStyle/>
                    <a:p>
                      <a:pPr marL="0" indent="0" algn="ctr">
                        <a:buNone/>
                      </a:pPr>
                      <a:r>
                        <a:rPr lang="en-US" sz="1200">
                          <a:solidFill>
                            <a:srgbClr val="000000">
                              <a:alpha val="100000"/>
                            </a:srgbClr>
                          </a:solidFill>
                          <a:latin typeface="微軟正黑體"/>
                          <a:ea typeface="微軟正黑體"/>
                          <a:cs typeface="微軟正黑體"/>
                        </a:rPr>
                        <a:t>減少原料報廢量</a:t>
                      </a:r>
                      <a:endParaRPr/>
                    </a:p>
                    <a:p>
                      <a:pPr marL="0" indent="0" algn="ctr">
                        <a:buNone/>
                      </a:pPr>
                      <a:endParaRPr/>
                    </a:p>
                    <a:p>
                      <a:pPr marL="0" indent="0" algn="ctr">
                        <a:buNone/>
                      </a:pPr>
                      <a:r>
                        <a:rPr lang="en-US" sz="1200">
                          <a:solidFill>
                            <a:srgbClr val="000000">
                              <a:alpha val="100000"/>
                            </a:srgbClr>
                          </a:solidFill>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1">
                          <a:solidFill>
                            <a:srgbClr val="000000">
                              <a:alpha val="100000"/>
                            </a:srgbClr>
                          </a:solidFill>
                          <a:latin typeface="微軟正黑體"/>
                          <a:ea typeface="微軟正黑體"/>
                          <a:cs typeface="微軟正黑體"/>
                        </a:rPr>
                        <a:t>63.815</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1">
                          <a:solidFill>
                            <a:srgbClr val="000000">
                              <a:alpha val="100000"/>
                            </a:srgbClr>
                          </a:solidFill>
                          <a:latin typeface="微軟正黑體"/>
                          <a:ea typeface="微軟正黑體"/>
                          <a:cs typeface="微軟正黑體"/>
                        </a:rPr>
                        <a:t>38.289</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300" b="1">
                          <a:solidFill>
                            <a:srgbClr val="1470CC">
                              <a:alpha val="100000"/>
                            </a:srgbClr>
                          </a:solidFill>
                          <a:latin typeface="微軟正黑體"/>
                          <a:ea typeface="微軟正黑體"/>
                          <a:cs typeface="微軟正黑體"/>
                        </a:rPr>
                        <a:t>25.526</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7940" marR="26670" indent="0" algn="just">
                        <a:lnSpc>
                          <a:spcPct val="83333"/>
                        </a:lnSpc>
                        <a:buNone/>
                      </a:pPr>
                      <a:endParaRPr/>
                    </a:p>
                    <a:p>
                      <a:pPr marL="27940" marR="26670" indent="0" algn="just">
                        <a:lnSpc>
                          <a:spcPct val="83333"/>
                        </a:lnSpc>
                        <a:buNone/>
                      </a:pPr>
                      <a:r>
                        <a:rPr lang="en-US" sz="1400" b="1" u="none">
                          <a:solidFill>
                            <a:srgbClr val="3275C5">
                              <a:alpha val="100000"/>
                            </a:srgbClr>
                          </a:solidFill>
                          <a:latin typeface="微軟正黑體"/>
                          <a:ea typeface="微軟正黑體"/>
                          <a:cs typeface="微軟正黑體"/>
                        </a:rPr>
                        <a:t>減少原料報廢量-導入「原物料管理系統」</a:t>
                      </a:r>
                      <a:endParaRPr/>
                    </a:p>
                    <a:p>
                      <a:pPr marL="0" marR="26670" indent="0" algn="just">
                        <a:buNone/>
                      </a:pPr>
                      <a:endParaRPr/>
                    </a:p>
                    <a:p>
                      <a:pPr marL="0" marR="26670" indent="0" algn="just">
                        <a:buNone/>
                      </a:pPr>
                      <a:r>
                        <a:rPr lang="en-US" sz="1200" b="1" u="none">
                          <a:solidFill>
                            <a:srgbClr val="000000">
                              <a:alpha val="100000"/>
                            </a:srgbClr>
                          </a:solidFill>
                          <a:latin typeface="微軟正黑體"/>
                          <a:ea typeface="微軟正黑體"/>
                          <a:cs typeface="微軟正黑體"/>
                        </a:rPr>
                        <a:t>3. 碳排係數：每公斤塗料可減少1.33公斤CO₂e</a:t>
                      </a:r>
                      <a:endParaRPr/>
                    </a:p>
                    <a:p>
                      <a:pPr marL="0" marR="26670" indent="0" algn="just">
                        <a:buNone/>
                      </a:pPr>
                      <a:r>
                        <a:rPr lang="en-US" sz="1200" b="0" u="none">
                          <a:solidFill>
                            <a:srgbClr val="000000">
                              <a:alpha val="100000"/>
                            </a:srgbClr>
                          </a:solidFill>
                          <a:latin typeface="微軟正黑體"/>
                          <a:ea typeface="微軟正黑體"/>
                          <a:cs typeface="微軟正黑體"/>
                        </a:rPr>
                        <a:t>各被帶動企業平均一個月向新楠星塗料叫貨量：</a:t>
                      </a:r>
                      <a:endParaRPr/>
                    </a:p>
                    <a:p>
                      <a:pPr marL="285750" marR="26670" indent="-285750" algn="just">
                        <a:buClr>
                          <a:srgbClr val="000000">
                            <a:alpha val="100000"/>
                          </a:srgbClr>
                        </a:buClr>
                        <a:buFont typeface="微軟正黑體"/>
                        <a:buChar char="●"/>
                      </a:pPr>
                      <a:r>
                        <a:rPr lang="en-US" sz="1200" b="0" u="none">
                          <a:solidFill>
                            <a:srgbClr val="000000">
                              <a:alpha val="100000"/>
                            </a:srgbClr>
                          </a:solidFill>
                          <a:latin typeface="微軟正黑體"/>
                          <a:ea typeface="微軟正黑體"/>
                          <a:cs typeface="微軟正黑體"/>
                        </a:rPr>
                        <a:t>百登國際貿易有限公司：66公斤</a:t>
                      </a:r>
                      <a:endParaRPr/>
                    </a:p>
                    <a:p>
                      <a:pPr marL="285750" marR="26670" indent="-285750" algn="just">
                        <a:buClr>
                          <a:srgbClr val="000000">
                            <a:alpha val="100000"/>
                          </a:srgbClr>
                        </a:buClr>
                        <a:buFont typeface="微軟正黑體"/>
                        <a:buChar char="●"/>
                      </a:pPr>
                      <a:r>
                        <a:rPr lang="en-US" sz="1200" b="0" u="none">
                          <a:solidFill>
                            <a:srgbClr val="000000">
                              <a:alpha val="100000"/>
                            </a:srgbClr>
                          </a:solidFill>
                          <a:latin typeface="微軟正黑體"/>
                          <a:ea typeface="微軟正黑體"/>
                          <a:cs typeface="微軟正黑體"/>
                        </a:rPr>
                        <a:t>巴師父國際企業股份有限公司：14公斤</a:t>
                      </a:r>
                      <a:endParaRPr/>
                    </a:p>
                    <a:p>
                      <a:pPr marL="285750" marR="26670" indent="-285750" algn="just">
                        <a:buClr>
                          <a:srgbClr val="000000">
                            <a:alpha val="100000"/>
                          </a:srgbClr>
                        </a:buClr>
                        <a:buFont typeface="微軟正黑體"/>
                        <a:buChar char="●"/>
                      </a:pPr>
                      <a:r>
                        <a:rPr lang="en-US" sz="1200" b="0" u="none">
                          <a:solidFill>
                            <a:srgbClr val="000000">
                              <a:alpha val="100000"/>
                            </a:srgbClr>
                          </a:solidFill>
                          <a:latin typeface="微軟正黑體"/>
                          <a:ea typeface="微軟正黑體"/>
                          <a:cs typeface="微軟正黑體"/>
                        </a:rPr>
                        <a:t>建妡國際貿易有限公司：100,340公斤</a:t>
                      </a:r>
                      <a:endParaRPr/>
                    </a:p>
                    <a:p>
                      <a:pPr marL="285750" marR="26670" indent="-285750" algn="just">
                        <a:buClr>
                          <a:srgbClr val="000000">
                            <a:alpha val="100000"/>
                          </a:srgbClr>
                        </a:buClr>
                        <a:buFont typeface="微軟正黑體"/>
                        <a:buChar char="●"/>
                      </a:pPr>
                      <a:r>
                        <a:rPr lang="en-US" sz="1200" b="0" u="none">
                          <a:solidFill>
                            <a:srgbClr val="000000">
                              <a:alpha val="100000"/>
                            </a:srgbClr>
                          </a:solidFill>
                          <a:latin typeface="微軟正黑體"/>
                          <a:ea typeface="微軟正黑體"/>
                          <a:cs typeface="微軟正黑體"/>
                        </a:rPr>
                        <a:t>星富發實業社：91,490公斤</a:t>
                      </a:r>
                      <a:endParaRPr/>
                    </a:p>
                    <a:p>
                      <a:pPr marL="285750" marR="26670" indent="-285750" algn="just">
                        <a:buClr>
                          <a:srgbClr val="000000">
                            <a:alpha val="100000"/>
                          </a:srgbClr>
                        </a:buClr>
                        <a:buFont typeface="微軟正黑體"/>
                        <a:buChar char="●"/>
                      </a:pPr>
                      <a:r>
                        <a:rPr lang="en-US" sz="1200" b="0" u="none">
                          <a:solidFill>
                            <a:srgbClr val="000000">
                              <a:alpha val="100000"/>
                            </a:srgbClr>
                          </a:solidFill>
                          <a:latin typeface="微軟正黑體"/>
                          <a:ea typeface="微軟正黑體"/>
                          <a:cs typeface="微軟正黑體"/>
                        </a:rPr>
                        <a:t>孟夏塗裝工程有限公司：16公斤</a:t>
                      </a:r>
                      <a:endParaRPr/>
                    </a:p>
                    <a:p>
                      <a:pPr marL="0" marR="26670" indent="0" algn="just">
                        <a:buClr>
                          <a:srgbClr val="000000">
                            <a:alpha val="100000"/>
                          </a:srgbClr>
                        </a:buClr>
                        <a:buFont typeface="微軟正黑體"/>
                        <a:buChar char="●"/>
                      </a:pPr>
                      <a:r>
                        <a:rPr lang="en-US" sz="1200" b="1" u="none">
                          <a:solidFill>
                            <a:srgbClr val="000000">
                              <a:alpha val="100000"/>
                            </a:srgbClr>
                          </a:solidFill>
                          <a:latin typeface="微軟正黑體"/>
                          <a:ea typeface="微軟正黑體"/>
                          <a:cs typeface="微軟正黑體"/>
                        </a:rPr>
                        <a:t>4. 係數依據：產品碳足跡資訊網</a:t>
                      </a:r>
                      <a:endParaRPr/>
                    </a:p>
                    <a:p>
                      <a:pPr marL="0" marR="26670" indent="0" algn="just">
                        <a:buClr>
                          <a:srgbClr val="000000">
                            <a:alpha val="100000"/>
                          </a:srgbClr>
                        </a:buClr>
                        <a:buFont typeface="微軟正黑體"/>
                        <a:buChar char="●"/>
                      </a:pPr>
                      <a:r>
                        <a:rPr lang="en-US" sz="1200" b="1" u="none">
                          <a:solidFill>
                            <a:srgbClr val="000000">
                              <a:alpha val="100000"/>
                            </a:srgbClr>
                          </a:solidFill>
                          <a:latin typeface="微軟正黑體"/>
                          <a:ea typeface="微軟正黑體"/>
                          <a:cs typeface="微軟正黑體"/>
                        </a:rPr>
                        <a:t>5. 減碳項目之驗證方式：原物料管理系統後台訂單</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287" name="文字方塊 286"/>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二、減碳項目：</a:t>
            </a:r>
            <a:endParaRPr/>
          </a:p>
        </p:txBody>
      </p:sp>
      <p:sp>
        <p:nvSpPr>
          <p:cNvPr id="288" name="文字方塊 287"/>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7/11</a:t>
            </a:r>
            <a:endParaRPr/>
          </a:p>
        </p:txBody>
      </p:sp>
      <p:pic>
        <p:nvPicPr>
          <p:cNvPr id="289" name="圖片 288"/>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90" name="Placeholder for sldNum"/>
          <p:cNvSpPr>
            <a:spLocks noGrp="1"/>
          </p:cNvSpPr>
          <p:nvPr>
            <p:ph type="sldNum"/>
          </p:nvPr>
        </p:nvSpPr>
        <p:spPr>
          <a:prstGeom prst="rect">
            <a:avLst/>
          </a:prstGeom>
          <a:noFill/>
        </p:spPr>
        <p:txBody>
          <a:bodyPr lIns="91440" tIns="45720" rIns="91440" bIns="45720" rtlCol="0">
            <a:normAutofit/>
          </a:bodyPr>
          <a:lstStyle/>
          <a:p>
            <a:fld id="{B109D823-354F-B910-439D-323C5C417788}" type="slidenum">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63013" cy="4484184"/>
          <a:chOff x="0" y="0"/>
          <a:chExt cx="8863013" cy="4484184"/>
        </a:xfrm>
      </p:grpSpPr>
      <p:graphicFrame>
        <p:nvGraphicFramePr>
          <p:cNvPr id="292" name="表格 291"/>
          <p:cNvGraphicFramePr>
            <a:graphicFrameLocks noGrp="1"/>
          </p:cNvGraphicFramePr>
          <p:nvPr/>
        </p:nvGraphicFramePr>
        <p:xfrm>
          <a:off x="366713" y="940884"/>
          <a:ext cx="8496300" cy="3724275"/>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229225">
                  <a:extLst>
                    <a:ext uri="{9D8B030D-6E8A-4147-A177-3AD203B41FA5}">
                      <a16:colId xmlns:a16="http://schemas.microsoft.com/office/drawing/2014/main" val="20004"/>
                    </a:ext>
                  </a:extLst>
                </a:gridCol>
              </a:tblGrid>
              <a:tr h="276225">
                <a:tc>
                  <a:txBody>
                    <a:bodyPr/>
                    <a:lstStyle/>
                    <a:p>
                      <a:pPr marL="0" indent="0" algn="ctr">
                        <a:buNone/>
                      </a:pPr>
                      <a:r>
                        <a:rPr lang="en-US" sz="1200" b="1">
                          <a:solidFill>
                            <a:srgbClr val="FCFCFC">
                              <a:alpha val="100000"/>
                            </a:srgbClr>
                          </a:solidFill>
                          <a:latin typeface="微軟正黑體"/>
                          <a:ea typeface="微軟正黑體"/>
                          <a:cs typeface="微軟正黑體"/>
                        </a:rPr>
                        <a:t>減碳項目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輔導後</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輔導前後差異</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減碳項目與碳排放量之關係</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267075">
                <a:tc>
                  <a:txBody>
                    <a:bodyPr/>
                    <a:lstStyle/>
                    <a:p>
                      <a:pPr marL="0" indent="0" algn="ctr">
                        <a:buNone/>
                      </a:pPr>
                      <a:r>
                        <a:rPr lang="en-US" sz="1200">
                          <a:solidFill>
                            <a:srgbClr val="000000">
                              <a:alpha val="100000"/>
                            </a:srgbClr>
                          </a:solidFill>
                          <a:latin typeface="微軟正黑體"/>
                          <a:ea typeface="微軟正黑體"/>
                          <a:cs typeface="微軟正黑體"/>
                        </a:rPr>
                        <a:t>節油</a:t>
                      </a:r>
                      <a:endParaRPr/>
                    </a:p>
                    <a:p>
                      <a:pPr marL="0" indent="0" algn="ctr">
                        <a:buNone/>
                      </a:pPr>
                      <a:endParaRPr/>
                    </a:p>
                    <a:p>
                      <a:pPr marL="0" indent="0" algn="ctr">
                        <a:buNone/>
                      </a:pPr>
                      <a:r>
                        <a:rPr lang="en-US" sz="1200">
                          <a:solidFill>
                            <a:srgbClr val="000000">
                              <a:alpha val="100000"/>
                            </a:srgbClr>
                          </a:solidFill>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36363"/>
                        </a:lnSpc>
                        <a:buNone/>
                      </a:pPr>
                      <a:r>
                        <a:rPr lang="en-US" sz="1200" b="0">
                          <a:solidFill>
                            <a:srgbClr val="000000">
                              <a:alpha val="100000"/>
                            </a:srgbClr>
                          </a:solidFill>
                          <a:latin typeface="微軟正黑體"/>
                          <a:ea typeface="微軟正黑體"/>
                          <a:cs typeface="微軟正黑體"/>
                        </a:rPr>
                        <a:t>4.753</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36363"/>
                        </a:lnSpc>
                        <a:buNone/>
                      </a:pPr>
                      <a:r>
                        <a:rPr lang="en-US" sz="1200" b="0">
                          <a:solidFill>
                            <a:srgbClr val="000000">
                              <a:alpha val="100000"/>
                            </a:srgbClr>
                          </a:solidFill>
                          <a:latin typeface="微軟正黑體"/>
                          <a:ea typeface="微軟正黑體"/>
                          <a:cs typeface="微軟正黑體"/>
                        </a:rPr>
                        <a:t>1.829</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36363"/>
                        </a:lnSpc>
                        <a:buNone/>
                      </a:pPr>
                      <a:r>
                        <a:rPr lang="en-US" sz="1200" b="1">
                          <a:solidFill>
                            <a:srgbClr val="3275C5">
                              <a:alpha val="100000"/>
                            </a:srgbClr>
                          </a:solidFill>
                          <a:latin typeface="微軟正黑體"/>
                          <a:ea typeface="微軟正黑體"/>
                          <a:cs typeface="微軟正黑體"/>
                        </a:rPr>
                        <a:t>2.744</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7940" marR="26670" indent="0" algn="just">
                        <a:lnSpc>
                          <a:spcPct val="83333"/>
                        </a:lnSpc>
                        <a:buNone/>
                      </a:pPr>
                      <a:endParaRPr/>
                    </a:p>
                    <a:p>
                      <a:pPr marL="27940" marR="26670" indent="0" algn="just">
                        <a:lnSpc>
                          <a:spcPct val="83333"/>
                        </a:lnSpc>
                        <a:buNone/>
                      </a:pPr>
                      <a:r>
                        <a:rPr lang="en-US" sz="1400" b="1" u="none">
                          <a:solidFill>
                            <a:srgbClr val="3275C5">
                              <a:alpha val="100000"/>
                            </a:srgbClr>
                          </a:solidFill>
                          <a:latin typeface="微軟正黑體"/>
                          <a:ea typeface="微軟正黑體"/>
                          <a:cs typeface="微軟正黑體"/>
                        </a:rPr>
                        <a:t>減少運輸量-導入「生產排程管理系統」</a:t>
                      </a:r>
                      <a:endParaRPr/>
                    </a:p>
                    <a:p>
                      <a:pPr marL="0" marR="26670" indent="0" algn="just">
                        <a:buNone/>
                      </a:pPr>
                      <a:endParaRPr/>
                    </a:p>
                    <a:p>
                      <a:pPr marL="0" marR="26670" indent="0" algn="just">
                        <a:buNone/>
                      </a:pPr>
                      <a:r>
                        <a:rPr lang="en-US" sz="1200" b="1" u="none">
                          <a:solidFill>
                            <a:srgbClr val="000000">
                              <a:alpha val="100000"/>
                            </a:srgbClr>
                          </a:solidFill>
                          <a:latin typeface="微軟正黑體"/>
                          <a:ea typeface="微軟正黑體"/>
                          <a:cs typeface="微軟正黑體"/>
                        </a:rPr>
                        <a:t>1.輔導前狀況說明及計算公式：</a:t>
                      </a:r>
                      <a:endParaRPr/>
                    </a:p>
                    <a:p>
                      <a:pPr marL="0" marR="26670" indent="0" algn="just">
                        <a:buNone/>
                      </a:pPr>
                      <a:r>
                        <a:rPr lang="en-US" sz="1200" b="0" u="none">
                          <a:solidFill>
                            <a:srgbClr val="000000">
                              <a:alpha val="100000"/>
                            </a:srgbClr>
                          </a:solidFill>
                          <a:latin typeface="微軟正黑體"/>
                          <a:ea typeface="微軟正黑體"/>
                          <a:cs typeface="微軟正黑體"/>
                        </a:rPr>
                        <a:t>新楠星依照被帶動企業叫貨情況，平均一週配送2-3次（以2.5計算）至每家被帶動企業。扣掉第一個月系統建置期，以五個月計算共為(1.2+21.3+36.2+36)*2（來回）*2.5（次）*20（週）=9,470公里</a:t>
                      </a:r>
                      <a:endParaRPr/>
                    </a:p>
                    <a:p>
                      <a:pPr marL="0" marR="26670" indent="0" algn="just">
                        <a:buNone/>
                      </a:pPr>
                      <a:r>
                        <a:rPr lang="en-US" sz="1200" b="0" u="none">
                          <a:solidFill>
                            <a:srgbClr val="000000">
                              <a:alpha val="100000"/>
                            </a:srgbClr>
                          </a:solidFill>
                          <a:latin typeface="微軟正黑體"/>
                          <a:ea typeface="微軟正黑體"/>
                          <a:cs typeface="微軟正黑體"/>
                        </a:rPr>
                        <a:t>每升柴油可行駛距離為7公里，共需耗費1352.8571(9,470/7)升柴油</a:t>
                      </a:r>
                      <a:endParaRPr/>
                    </a:p>
                    <a:p>
                      <a:pPr marL="0" marR="26670" indent="0" algn="just">
                        <a:buNone/>
                      </a:pPr>
                      <a:r>
                        <a:rPr lang="en-US" sz="1200" b="0" u="none">
                          <a:solidFill>
                            <a:srgbClr val="000000">
                              <a:alpha val="100000"/>
                            </a:srgbClr>
                          </a:solidFill>
                          <a:latin typeface="微軟正黑體"/>
                          <a:ea typeface="微軟正黑體"/>
                          <a:cs typeface="微軟正黑體"/>
                        </a:rPr>
                        <a:t>排碳量：1352.8571*3.38=4572.657公斤CO₂e=4.573噸CO₂e</a:t>
                      </a:r>
                      <a:endParaRPr/>
                    </a:p>
                    <a:p>
                      <a:pPr marL="0" marR="26670" indent="0" algn="just">
                        <a:buNone/>
                      </a:pPr>
                      <a:r>
                        <a:rPr lang="en-US" sz="1200" b="1" u="none">
                          <a:solidFill>
                            <a:srgbClr val="000000">
                              <a:alpha val="100000"/>
                            </a:srgbClr>
                          </a:solidFill>
                          <a:latin typeface="微軟正黑體"/>
                          <a:ea typeface="微軟正黑體"/>
                          <a:cs typeface="微軟正黑體"/>
                        </a:rPr>
                        <a:t>2. 輔導後狀況說明及計算公式：</a:t>
                      </a:r>
                      <a:endParaRPr/>
                    </a:p>
                    <a:p>
                      <a:pPr marL="0" marR="26670" indent="0" algn="just">
                        <a:buNone/>
                      </a:pPr>
                      <a:r>
                        <a:rPr lang="en-US" sz="1200" b="0" u="none">
                          <a:solidFill>
                            <a:srgbClr val="000000">
                              <a:alpha val="100000"/>
                            </a:srgbClr>
                          </a:solidFill>
                          <a:latin typeface="微軟正黑體"/>
                          <a:ea typeface="微軟正黑體"/>
                          <a:cs typeface="微軟正黑體"/>
                        </a:rPr>
                        <a:t>新楠星依照被帶動企業叫貨情況，且使用系統排單，統一配送，一週改為配送1次至每家被帶動企業。扣掉第一個月系統建置期，以五個月計算共為(1.2+21.3+36.2+36)*2（來回）*1（次）*20（週）=3,788公里</a:t>
                      </a:r>
                      <a:endParaRPr/>
                    </a:p>
                    <a:p>
                      <a:pPr marL="0" marR="26670" indent="0" algn="just">
                        <a:buNone/>
                      </a:pPr>
                      <a:r>
                        <a:rPr lang="en-US" sz="1200" b="0" u="none">
                          <a:solidFill>
                            <a:srgbClr val="000000">
                              <a:alpha val="100000"/>
                            </a:srgbClr>
                          </a:solidFill>
                          <a:latin typeface="微軟正黑體"/>
                          <a:ea typeface="微軟正黑體"/>
                          <a:cs typeface="微軟正黑體"/>
                        </a:rPr>
                        <a:t>每升柴油可行駛距離為7公里，共需耗費541.1429(3,788/7)升柴油</a:t>
                      </a:r>
                      <a:endParaRPr/>
                    </a:p>
                    <a:p>
                      <a:pPr marL="0" marR="26670" indent="0" algn="just">
                        <a:buNone/>
                      </a:pPr>
                      <a:r>
                        <a:rPr lang="en-US" sz="1200" b="0" u="none">
                          <a:solidFill>
                            <a:srgbClr val="000000">
                              <a:alpha val="100000"/>
                            </a:srgbClr>
                          </a:solidFill>
                          <a:latin typeface="微軟正黑體"/>
                          <a:ea typeface="微軟正黑體"/>
                          <a:cs typeface="微軟正黑體"/>
                        </a:rPr>
                        <a:t>排碳量：541.1429*3.38=1829.063公斤CO₂e=1.829噸CO₂e</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293" name="文字方塊 292"/>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二、減碳項目：</a:t>
            </a:r>
            <a:endParaRPr/>
          </a:p>
        </p:txBody>
      </p:sp>
      <p:sp>
        <p:nvSpPr>
          <p:cNvPr id="294" name="文字方塊 293"/>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8/11</a:t>
            </a:r>
            <a:endParaRPr/>
          </a:p>
        </p:txBody>
      </p:sp>
      <p:pic>
        <p:nvPicPr>
          <p:cNvPr id="295" name="圖片 294"/>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296" name="Placeholder for sldNum"/>
          <p:cNvSpPr>
            <a:spLocks noGrp="1"/>
          </p:cNvSpPr>
          <p:nvPr>
            <p:ph type="sldNum"/>
          </p:nvPr>
        </p:nvSpPr>
        <p:spPr>
          <a:prstGeom prst="rect">
            <a:avLst/>
          </a:prstGeom>
          <a:noFill/>
        </p:spPr>
        <p:txBody>
          <a:bodyPr lIns="91440" tIns="45720" rIns="91440" bIns="45720" rtlCol="0">
            <a:normAutofit/>
          </a:bodyPr>
          <a:lstStyle/>
          <a:p>
            <a:fld id="{FCF63018-E183-F71D-5D6F-64377F68D58F}" type="slidenum">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863013" cy="4484184"/>
          <a:chOff x="0" y="0"/>
          <a:chExt cx="8863013" cy="4484184"/>
        </a:xfrm>
      </p:grpSpPr>
      <p:graphicFrame>
        <p:nvGraphicFramePr>
          <p:cNvPr id="298" name="表格 297"/>
          <p:cNvGraphicFramePr>
            <a:graphicFrameLocks noGrp="1"/>
          </p:cNvGraphicFramePr>
          <p:nvPr/>
        </p:nvGraphicFramePr>
        <p:xfrm>
          <a:off x="366713" y="940884"/>
          <a:ext cx="8496300" cy="3724275"/>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229225">
                  <a:extLst>
                    <a:ext uri="{9D8B030D-6E8A-4147-A177-3AD203B41FA5}">
                      <a16:colId xmlns:a16="http://schemas.microsoft.com/office/drawing/2014/main" val="20004"/>
                    </a:ext>
                  </a:extLst>
                </a:gridCol>
              </a:tblGrid>
              <a:tr h="276225">
                <a:tc>
                  <a:txBody>
                    <a:bodyPr/>
                    <a:lstStyle/>
                    <a:p>
                      <a:pPr marL="0" indent="0" algn="ctr">
                        <a:buNone/>
                      </a:pPr>
                      <a:r>
                        <a:rPr lang="en-US" sz="1200" b="1">
                          <a:solidFill>
                            <a:srgbClr val="FCFCFC">
                              <a:alpha val="100000"/>
                            </a:srgbClr>
                          </a:solidFill>
                          <a:latin typeface="微軟正黑體"/>
                          <a:ea typeface="微軟正黑體"/>
                          <a:cs typeface="微軟正黑體"/>
                        </a:rPr>
                        <a:t>減碳項目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輔導後</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輔導前後差異</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a:solidFill>
                            <a:srgbClr val="FCFCFC">
                              <a:alpha val="100000"/>
                            </a:srgbClr>
                          </a:solidFill>
                          <a:latin typeface="微軟正黑體"/>
                          <a:ea typeface="微軟正黑體"/>
                          <a:cs typeface="微軟正黑體"/>
                        </a:rPr>
                        <a:t>減碳項目與碳排放量之關係</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3267075">
                <a:tc>
                  <a:txBody>
                    <a:bodyPr/>
                    <a:lstStyle/>
                    <a:p>
                      <a:pPr marL="0" indent="0" algn="ctr">
                        <a:buNone/>
                      </a:pPr>
                      <a:r>
                        <a:rPr lang="en-US" sz="1200">
                          <a:solidFill>
                            <a:srgbClr val="000000">
                              <a:alpha val="100000"/>
                            </a:srgbClr>
                          </a:solidFill>
                          <a:latin typeface="微軟正黑體"/>
                          <a:ea typeface="微軟正黑體"/>
                          <a:cs typeface="微軟正黑體"/>
                        </a:rPr>
                        <a:t>節油</a:t>
                      </a:r>
                      <a:endParaRPr/>
                    </a:p>
                    <a:p>
                      <a:pPr marL="0" indent="0" algn="ctr">
                        <a:buNone/>
                      </a:pPr>
                      <a:endParaRPr/>
                    </a:p>
                    <a:p>
                      <a:pPr marL="0" indent="0" algn="ctr">
                        <a:buNone/>
                      </a:pPr>
                      <a:r>
                        <a:rPr lang="en-US" sz="1200">
                          <a:solidFill>
                            <a:srgbClr val="000000">
                              <a:alpha val="100000"/>
                            </a:srgbClr>
                          </a:solidFill>
                          <a:latin typeface="微軟正黑體"/>
                          <a:ea typeface="微軟正黑體"/>
                          <a:cs typeface="微軟正黑體"/>
                        </a:rPr>
                        <a:t>(單位：公噸)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36363"/>
                        </a:lnSpc>
                        <a:buNone/>
                      </a:pPr>
                      <a:r>
                        <a:rPr lang="en-US" sz="1200" b="0">
                          <a:solidFill>
                            <a:srgbClr val="000000">
                              <a:alpha val="100000"/>
                            </a:srgbClr>
                          </a:solidFill>
                          <a:latin typeface="微軟正黑體"/>
                          <a:ea typeface="微軟正黑體"/>
                          <a:cs typeface="微軟正黑體"/>
                        </a:rPr>
                        <a:t>4.753</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36363"/>
                        </a:lnSpc>
                        <a:buNone/>
                      </a:pPr>
                      <a:r>
                        <a:rPr lang="en-US" sz="1200" b="0">
                          <a:solidFill>
                            <a:srgbClr val="000000">
                              <a:alpha val="100000"/>
                            </a:srgbClr>
                          </a:solidFill>
                          <a:latin typeface="微軟正黑體"/>
                          <a:ea typeface="微軟正黑體"/>
                          <a:cs typeface="微軟正黑體"/>
                        </a:rPr>
                        <a:t>1.829</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36363"/>
                        </a:lnSpc>
                        <a:buNone/>
                      </a:pPr>
                      <a:r>
                        <a:rPr lang="en-US" sz="1200" b="1">
                          <a:solidFill>
                            <a:srgbClr val="3275C5">
                              <a:alpha val="100000"/>
                            </a:srgbClr>
                          </a:solidFill>
                          <a:latin typeface="微軟正黑體"/>
                          <a:ea typeface="微軟正黑體"/>
                          <a:cs typeface="微軟正黑體"/>
                        </a:rPr>
                        <a:t>2.744</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27940" marR="26670" indent="0" algn="just">
                        <a:lnSpc>
                          <a:spcPct val="83333"/>
                        </a:lnSpc>
                        <a:buNone/>
                      </a:pPr>
                      <a:endParaRPr/>
                    </a:p>
                    <a:p>
                      <a:pPr marL="27940" marR="26670" indent="0" algn="just">
                        <a:lnSpc>
                          <a:spcPct val="83333"/>
                        </a:lnSpc>
                        <a:buNone/>
                      </a:pPr>
                      <a:r>
                        <a:rPr lang="en-US" sz="1400" b="1" u="none">
                          <a:solidFill>
                            <a:srgbClr val="3275C5">
                              <a:alpha val="100000"/>
                            </a:srgbClr>
                          </a:solidFill>
                          <a:latin typeface="微軟正黑體"/>
                          <a:ea typeface="微軟正黑體"/>
                          <a:cs typeface="微軟正黑體"/>
                        </a:rPr>
                        <a:t>減少運輸量-導入「生產排程管理系統」</a:t>
                      </a:r>
                      <a:endParaRPr/>
                    </a:p>
                    <a:p>
                      <a:pPr marL="0" marR="26670" indent="0" algn="just">
                        <a:buNone/>
                      </a:pPr>
                      <a:endParaRPr/>
                    </a:p>
                    <a:p>
                      <a:pPr marL="0" marR="26670" indent="0" algn="just">
                        <a:buNone/>
                      </a:pPr>
                      <a:r>
                        <a:rPr lang="en-US" sz="1200" b="1" u="none">
                          <a:solidFill>
                            <a:srgbClr val="000000">
                              <a:alpha val="100000"/>
                            </a:srgbClr>
                          </a:solidFill>
                          <a:latin typeface="微軟正黑體"/>
                          <a:ea typeface="微軟正黑體"/>
                          <a:cs typeface="微軟正黑體"/>
                        </a:rPr>
                        <a:t>3. 碳排係數：</a:t>
                      </a:r>
                      <a:r>
                        <a:rPr lang="en-US" sz="1200" b="0" u="none">
                          <a:solidFill>
                            <a:srgbClr val="000000">
                              <a:alpha val="100000"/>
                            </a:srgbClr>
                          </a:solidFill>
                          <a:latin typeface="微軟正黑體"/>
                          <a:ea typeface="微軟正黑體"/>
                          <a:cs typeface="微軟正黑體"/>
                        </a:rPr>
                        <a:t>減少每升柴油可減少3.38kg CO2e</a:t>
                      </a:r>
                      <a:endParaRPr/>
                    </a:p>
                    <a:p>
                      <a:pPr marL="0" marR="26670" indent="0" algn="just">
                        <a:buNone/>
                      </a:pPr>
                      <a:r>
                        <a:rPr lang="en-US" sz="1200" b="0" u="none">
                          <a:solidFill>
                            <a:srgbClr val="000000">
                              <a:alpha val="100000"/>
                            </a:srgbClr>
                          </a:solidFill>
                          <a:latin typeface="微軟正黑體"/>
                          <a:ea typeface="微軟正黑體"/>
                          <a:cs typeface="微軟正黑體"/>
                        </a:rPr>
                        <a:t>各被帶動企業到主提案商（新楠星企業有限公司）距離如下：</a:t>
                      </a:r>
                      <a:endParaRPr/>
                    </a:p>
                    <a:p>
                      <a:pPr marL="0" marR="26670" indent="0" algn="just">
                        <a:buNone/>
                      </a:pPr>
                      <a:r>
                        <a:rPr lang="en-US" sz="1200" b="0" u="none">
                          <a:solidFill>
                            <a:srgbClr val="000000">
                              <a:alpha val="100000"/>
                            </a:srgbClr>
                          </a:solidFill>
                          <a:latin typeface="微軟正黑體"/>
                          <a:ea typeface="微軟正黑體"/>
                          <a:cs typeface="微軟正黑體"/>
                        </a:rPr>
                        <a:t>百登國際貿易有限公司：1.2公里</a:t>
                      </a:r>
                      <a:endParaRPr/>
                    </a:p>
                    <a:p>
                      <a:pPr marL="0" marR="26670" indent="0" algn="just">
                        <a:buNone/>
                      </a:pPr>
                      <a:r>
                        <a:rPr lang="en-US" sz="1200" b="0" u="none">
                          <a:solidFill>
                            <a:srgbClr val="000000">
                              <a:alpha val="100000"/>
                            </a:srgbClr>
                          </a:solidFill>
                          <a:latin typeface="微軟正黑體"/>
                          <a:ea typeface="微軟正黑體"/>
                          <a:cs typeface="微軟正黑體"/>
                        </a:rPr>
                        <a:t>巴師父國際企業股份有限公司：0公里</a:t>
                      </a:r>
                      <a:endParaRPr/>
                    </a:p>
                    <a:p>
                      <a:pPr marL="0" marR="26670" indent="0" algn="just">
                        <a:buNone/>
                      </a:pPr>
                      <a:r>
                        <a:rPr lang="en-US" sz="1200" b="0" u="none">
                          <a:solidFill>
                            <a:srgbClr val="000000">
                              <a:alpha val="100000"/>
                            </a:srgbClr>
                          </a:solidFill>
                          <a:latin typeface="微軟正黑體"/>
                          <a:ea typeface="微軟正黑體"/>
                          <a:cs typeface="微軟正黑體"/>
                        </a:rPr>
                        <a:t>建妡國際貿易有限公司：21.3公里</a:t>
                      </a:r>
                      <a:endParaRPr/>
                    </a:p>
                    <a:p>
                      <a:pPr marL="0" marR="26670" indent="0" algn="just">
                        <a:buNone/>
                      </a:pPr>
                      <a:r>
                        <a:rPr lang="en-US" sz="1200" b="0" u="none">
                          <a:solidFill>
                            <a:srgbClr val="000000">
                              <a:alpha val="100000"/>
                            </a:srgbClr>
                          </a:solidFill>
                          <a:latin typeface="微軟正黑體"/>
                          <a:ea typeface="微軟正黑體"/>
                          <a:cs typeface="微軟正黑體"/>
                        </a:rPr>
                        <a:t>星富發實業社：36.2公里</a:t>
                      </a:r>
                      <a:endParaRPr/>
                    </a:p>
                    <a:p>
                      <a:pPr marL="0" marR="26670" indent="0" algn="just">
                        <a:buNone/>
                      </a:pPr>
                      <a:r>
                        <a:rPr lang="en-US" sz="1200" b="0" u="none">
                          <a:solidFill>
                            <a:srgbClr val="000000">
                              <a:alpha val="100000"/>
                            </a:srgbClr>
                          </a:solidFill>
                          <a:latin typeface="微軟正黑體"/>
                          <a:ea typeface="微軟正黑體"/>
                          <a:cs typeface="微軟正黑體"/>
                        </a:rPr>
                        <a:t>孟夏塗裝工程有限公司：36公里</a:t>
                      </a:r>
                      <a:endParaRPr/>
                    </a:p>
                    <a:p>
                      <a:pPr marL="0" marR="26670" indent="0" algn="just">
                        <a:buNone/>
                      </a:pPr>
                      <a:r>
                        <a:rPr lang="en-US" sz="1200" b="1" u="none">
                          <a:solidFill>
                            <a:srgbClr val="000000">
                              <a:alpha val="100000"/>
                            </a:srgbClr>
                          </a:solidFill>
                          <a:latin typeface="微軟正黑體"/>
                          <a:ea typeface="微軟正黑體"/>
                          <a:cs typeface="微軟正黑體"/>
                        </a:rPr>
                        <a:t>4. 係數依據：行政院環保署</a:t>
                      </a:r>
                      <a:endParaRPr/>
                    </a:p>
                    <a:p>
                      <a:pPr marL="0" marR="26670" indent="0" algn="just">
                        <a:buNone/>
                      </a:pPr>
                      <a:r>
                        <a:rPr lang="en-US" sz="1200" b="1" u="none">
                          <a:solidFill>
                            <a:srgbClr val="000000">
                              <a:alpha val="100000"/>
                            </a:srgbClr>
                          </a:solidFill>
                          <a:latin typeface="微軟正黑體"/>
                          <a:ea typeface="微軟正黑體"/>
                          <a:cs typeface="微軟正黑體"/>
                        </a:rPr>
                        <a:t>5. 減碳項目之驗證方式：生產排程管理系統後台訂單</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sp>
        <p:nvSpPr>
          <p:cNvPr id="299" name="文字方塊 298"/>
          <p:cNvSpPr txBox="1"/>
          <p:nvPr/>
        </p:nvSpPr>
        <p:spPr>
          <a:xfrm>
            <a:off x="862956" y="494517"/>
            <a:ext cx="2625753"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二、減碳項目：</a:t>
            </a:r>
            <a:endParaRPr/>
          </a:p>
        </p:txBody>
      </p:sp>
      <p:sp>
        <p:nvSpPr>
          <p:cNvPr id="300" name="文字方塊 299"/>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9/11</a:t>
            </a:r>
            <a:endParaRPr/>
          </a:p>
        </p:txBody>
      </p:sp>
      <p:pic>
        <p:nvPicPr>
          <p:cNvPr id="301" name="圖片 300"/>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302" name="Placeholder for sldNum"/>
          <p:cNvSpPr>
            <a:spLocks noGrp="1"/>
          </p:cNvSpPr>
          <p:nvPr>
            <p:ph type="sldNum"/>
          </p:nvPr>
        </p:nvSpPr>
        <p:spPr>
          <a:prstGeom prst="rect">
            <a:avLst/>
          </a:prstGeom>
          <a:noFill/>
        </p:spPr>
        <p:txBody>
          <a:bodyPr lIns="91440" tIns="45720" rIns="91440" bIns="45720" rtlCol="0">
            <a:normAutofit/>
          </a:bodyPr>
          <a:lstStyle/>
          <a:p>
            <a:fld id="{AD6136A7-5A3B-9D8F-7A0F-2968159F6798}" type="slidenum">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4679819"/>
          <a:chOff x="0" y="0"/>
          <a:chExt cx="9144000" cy="4679819"/>
        </a:xfrm>
      </p:grpSpPr>
      <p:sp>
        <p:nvSpPr>
          <p:cNvPr id="304" name="文字方塊 303"/>
          <p:cNvSpPr txBox="1"/>
          <p:nvPr/>
        </p:nvSpPr>
        <p:spPr>
          <a:xfrm>
            <a:off x="862956" y="494517"/>
            <a:ext cx="4473195"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三、提案企業與帶動企業之減碳成效：</a:t>
            </a:r>
            <a:endParaRPr/>
          </a:p>
        </p:txBody>
      </p:sp>
      <p:graphicFrame>
        <p:nvGraphicFramePr>
          <p:cNvPr id="305" name="表格 304"/>
          <p:cNvGraphicFramePr>
            <a:graphicFrameLocks noGrp="1"/>
          </p:cNvGraphicFramePr>
          <p:nvPr/>
        </p:nvGraphicFramePr>
        <p:xfrm>
          <a:off x="271977" y="1098419"/>
          <a:ext cx="8401050" cy="3581400"/>
        </p:xfrm>
        <a:graphic>
          <a:graphicData uri="http://schemas.openxmlformats.org/drawingml/2006/table">
            <a:tbl>
              <a:tblPr firstRow="1" bandRow="1"/>
              <a:tblGrid>
                <a:gridCol w="163830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581025">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723900">
                  <a:extLst>
                    <a:ext uri="{9D8B030D-6E8A-4147-A177-3AD203B41FA5}">
                      <a16:colId xmlns:a16="http://schemas.microsoft.com/office/drawing/2014/main" val="20011"/>
                    </a:ext>
                  </a:extLst>
                </a:gridCol>
                <a:gridCol w="828675">
                  <a:extLst>
                    <a:ext uri="{9D8B030D-6E8A-4147-A177-3AD203B41FA5}">
                      <a16:colId xmlns:a16="http://schemas.microsoft.com/office/drawing/2014/main" val="20012"/>
                    </a:ext>
                  </a:extLst>
                </a:gridCol>
              </a:tblGrid>
              <a:tr h="247650">
                <a:tc>
                  <a:txBody>
                    <a:bodyPr/>
                    <a:lstStyle/>
                    <a:p>
                      <a:pPr marL="0" indent="0" algn="ctr">
                        <a:buNone/>
                      </a:pPr>
                      <a:r>
                        <a:rPr lang="en-US" sz="900" b="1">
                          <a:solidFill>
                            <a:srgbClr val="FFFFFF">
                              <a:alpha val="100000"/>
                            </a:srgbClr>
                          </a:solidFill>
                          <a:latin typeface="微軟正黑體"/>
                          <a:ea typeface="微軟正黑體"/>
                          <a:cs typeface="微軟正黑體"/>
                        </a:rPr>
                        <a:t>企業</a:t>
                      </a: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900" b="1">
                          <a:solidFill>
                            <a:srgbClr val="FFFFFF">
                              <a:alpha val="100000"/>
                            </a:srgbClr>
                          </a:solidFill>
                          <a:latin typeface="微軟正黑體"/>
                          <a:ea typeface="微軟正黑體"/>
                          <a:cs typeface="微軟正黑體"/>
                        </a:rPr>
                        <a:t>與核心企業關係</a:t>
                      </a:r>
                      <a:endParaRPr/>
                    </a:p>
                  </a:txBody>
                  <a:tcPr marL="57150" marR="57150">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gridSpan="5">
                  <a:txBody>
                    <a:bodyPr/>
                    <a:lstStyle/>
                    <a:p>
                      <a:pPr marL="0" indent="0" algn="ctr">
                        <a:buNone/>
                      </a:pPr>
                      <a:r>
                        <a:rPr lang="en-US" sz="900" b="1">
                          <a:solidFill>
                            <a:srgbClr val="FFFFFF">
                              <a:alpha val="100000"/>
                            </a:srgbClr>
                          </a:solidFill>
                          <a:latin typeface="微軟正黑體"/>
                          <a:ea typeface="微軟正黑體"/>
                          <a:cs typeface="微軟正黑體"/>
                        </a:rPr>
                        <a:t>減少原料報廢</a:t>
                      </a:r>
                      <a:endParaRPr/>
                    </a:p>
                  </a:txBody>
                  <a:tcPr marL="57150" marR="57150">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b="1">
                          <a:solidFill>
                            <a:srgbClr val="FFFFFF">
                              <a:alpha val="100000"/>
                            </a:srgbClr>
                          </a:solidFill>
                          <a:latin typeface="微軟正黑體"/>
                          <a:ea typeface="微軟正黑體"/>
                          <a:cs typeface="微軟正黑體"/>
                        </a:rPr>
                        <a:t>減少運輸</a:t>
                      </a:r>
                      <a:endParaRPr/>
                    </a:p>
                  </a:txBody>
                  <a:tcPr marL="57150" marR="57150">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b="1">
                          <a:solidFill>
                            <a:srgbClr val="FFFFFF">
                              <a:alpha val="100000"/>
                            </a:srgbClr>
                          </a:solidFill>
                          <a:latin typeface="微軟正黑體"/>
                          <a:ea typeface="微軟正黑體"/>
                          <a:cs typeface="微軟正黑體"/>
                        </a:rPr>
                        <a:t>合計減碳</a:t>
                      </a:r>
                      <a:endParaRPr/>
                    </a:p>
                  </a:txBody>
                  <a:tcPr marL="57150" marR="57150">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476250">
                <a:tc>
                  <a:txBody>
                    <a:bodyPr/>
                    <a:lstStyle/>
                    <a:p>
                      <a:pPr marL="0" indent="0">
                        <a:buNone/>
                      </a:pPr>
                      <a:r>
                        <a:rPr lang="en-US" sz="900">
                          <a:latin typeface="微軟正黑體"/>
                          <a:ea typeface="微軟正黑體"/>
                          <a:cs typeface="微軟正黑體"/>
                        </a:rPr>
                        <a:t>新楠星企業有限公司</a:t>
                      </a: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latin typeface="微軟正黑體"/>
                          <a:ea typeface="微軟正黑體"/>
                          <a:cs typeface="微軟正黑體"/>
                        </a:rPr>
                        <a:t>811.71</a:t>
                      </a:r>
                      <a:endParaRPr/>
                    </a:p>
                    <a:p>
                      <a:pPr marL="0" indent="0" algn="ctr">
                        <a:buNone/>
                      </a:pPr>
                      <a:r>
                        <a:rPr lang="en-US" sz="900">
                          <a:latin typeface="微軟正黑體"/>
                          <a:ea typeface="微軟正黑體"/>
                          <a:cs typeface="微軟正黑體"/>
                        </a:rPr>
                        <a:t>(公升)</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latin typeface="微軟正黑體"/>
                          <a:ea typeface="微軟正黑體"/>
                          <a:cs typeface="微軟正黑體"/>
                        </a:rPr>
                        <a:t>3.38</a:t>
                      </a:r>
                      <a:endParaRPr/>
                    </a:p>
                    <a:p>
                      <a:pPr marL="0" indent="0" algn="ctr">
                        <a:buNone/>
                      </a:pPr>
                      <a:r>
                        <a:rPr lang="en-US" sz="900">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latin typeface="微軟正黑體"/>
                          <a:ea typeface="微軟正黑體"/>
                          <a:cs typeface="微軟正黑體"/>
                        </a:rPr>
                        <a:t>2.744</a:t>
                      </a:r>
                      <a:endParaRPr/>
                    </a:p>
                    <a:p>
                      <a:pPr marL="0" indent="0" algn="ctr">
                        <a:buNone/>
                      </a:pPr>
                      <a:r>
                        <a:rPr lang="en-US" sz="900">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7B8187">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latin typeface="微軟正黑體"/>
                          <a:ea typeface="微軟正黑體"/>
                          <a:cs typeface="微軟正黑體"/>
                        </a:rPr>
                        <a:t>2.744</a:t>
                      </a:r>
                      <a:endParaRPr/>
                    </a:p>
                    <a:p>
                      <a:pPr marL="0" indent="0" algn="ctr">
                        <a:buNone/>
                      </a:pPr>
                      <a:r>
                        <a:rPr lang="en-US" sz="900">
                          <a:latin typeface="微軟正黑體"/>
                          <a:ea typeface="微軟正黑體"/>
                          <a:cs typeface="微軟正黑體"/>
                        </a:rPr>
                        <a:t>(噸)</a:t>
                      </a:r>
                      <a:endParaRPr/>
                    </a:p>
                  </a:txBody>
                  <a:tcPr marL="57150" marR="57150" anchor="ctr">
                    <a:lnL w="12700" cap="flat" cmpd="sng" algn="ctr">
                      <a:solidFill>
                        <a:srgbClr val="7B8187">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476250">
                <a:tc>
                  <a:txBody>
                    <a:bodyPr/>
                    <a:lstStyle/>
                    <a:p>
                      <a:pPr marL="0" indent="0">
                        <a:lnSpc>
                          <a:spcPct val="189167"/>
                        </a:lnSpc>
                        <a:buNone/>
                      </a:pPr>
                      <a:r>
                        <a:rPr lang="en-US" sz="900" b="0" i="0">
                          <a:solidFill>
                            <a:srgbClr val="000000">
                              <a:alpha val="100000"/>
                            </a:srgbClr>
                          </a:solidFill>
                          <a:latin typeface="微軟正黑體"/>
                          <a:ea typeface="微軟正黑體"/>
                          <a:cs typeface="微軟正黑體"/>
                        </a:rPr>
                        <a:t>百登國際貿易有限公司</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900">
                          <a:latin typeface="微軟正黑體"/>
                          <a:ea typeface="微軟正黑體"/>
                          <a:cs typeface="微軟正黑體"/>
                        </a:rPr>
                        <a:t>下游通路廠商</a:t>
                      </a:r>
                      <a:endParaRPr/>
                    </a:p>
                  </a:txBody>
                  <a:tcPr marL="57150" marR="57150">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6.6</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0.009</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0.009</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476250">
                <a:tc>
                  <a:txBody>
                    <a:bodyPr/>
                    <a:lstStyle/>
                    <a:p>
                      <a:pPr marL="0" indent="0">
                        <a:lnSpc>
                          <a:spcPct val="189167"/>
                        </a:lnSpc>
                        <a:buNone/>
                      </a:pPr>
                      <a:r>
                        <a:rPr lang="en-US" sz="900" b="0" i="0">
                          <a:solidFill>
                            <a:srgbClr val="000000">
                              <a:alpha val="100000"/>
                            </a:srgbClr>
                          </a:solidFill>
                          <a:latin typeface="微軟正黑體"/>
                          <a:ea typeface="微軟正黑體"/>
                          <a:cs typeface="微軟正黑體"/>
                        </a:rPr>
                        <a:t>巴師父國際企業股份有限公司</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900">
                          <a:latin typeface="微軟正黑體"/>
                          <a:ea typeface="微軟正黑體"/>
                          <a:cs typeface="微軟正黑體"/>
                        </a:rPr>
                        <a:t>下游通路廠商</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1.4</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0.002</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0.002</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476250">
                <a:tc>
                  <a:txBody>
                    <a:bodyPr/>
                    <a:lstStyle/>
                    <a:p>
                      <a:pPr marL="0" indent="0">
                        <a:lnSpc>
                          <a:spcPct val="189167"/>
                        </a:lnSpc>
                        <a:buNone/>
                      </a:pPr>
                      <a:r>
                        <a:rPr lang="en-US" sz="900" b="0" i="0">
                          <a:solidFill>
                            <a:srgbClr val="000000">
                              <a:alpha val="100000"/>
                            </a:srgbClr>
                          </a:solidFill>
                          <a:latin typeface="微軟正黑體"/>
                          <a:ea typeface="微軟正黑體"/>
                          <a:cs typeface="微軟正黑體"/>
                        </a:rPr>
                        <a:t>建妡國際貿易有限公司</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900">
                          <a:latin typeface="微軟正黑體"/>
                          <a:ea typeface="微軟正黑體"/>
                          <a:cs typeface="微軟正黑體"/>
                        </a:rPr>
                        <a:t>下游通路廠商</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10,034</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13.345</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13.345</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r h="476250">
                <a:tc>
                  <a:txBody>
                    <a:bodyPr/>
                    <a:lstStyle/>
                    <a:p>
                      <a:pPr marL="0" indent="0">
                        <a:lnSpc>
                          <a:spcPct val="189167"/>
                        </a:lnSpc>
                        <a:buNone/>
                      </a:pPr>
                      <a:r>
                        <a:rPr lang="en-US" sz="900" b="0" i="0">
                          <a:solidFill>
                            <a:srgbClr val="000000">
                              <a:alpha val="100000"/>
                            </a:srgbClr>
                          </a:solidFill>
                          <a:latin typeface="微軟正黑體"/>
                          <a:ea typeface="微軟正黑體"/>
                          <a:cs typeface="微軟正黑體"/>
                        </a:rPr>
                        <a:t>星富發實業社</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900">
                          <a:latin typeface="微軟正黑體"/>
                          <a:ea typeface="微軟正黑體"/>
                          <a:cs typeface="微軟正黑體"/>
                        </a:rPr>
                        <a:t>下游通路廠商</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9,149</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12.168</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12.168</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5"/>
                  </a:ext>
                </a:extLst>
              </a:tr>
              <a:tr h="476250">
                <a:tc>
                  <a:txBody>
                    <a:bodyPr/>
                    <a:lstStyle/>
                    <a:p>
                      <a:pPr marL="0" indent="0">
                        <a:lnSpc>
                          <a:spcPct val="189167"/>
                        </a:lnSpc>
                        <a:buNone/>
                      </a:pPr>
                      <a:r>
                        <a:rPr lang="en-US" sz="900" b="0" i="0">
                          <a:solidFill>
                            <a:srgbClr val="000000">
                              <a:alpha val="100000"/>
                            </a:srgbClr>
                          </a:solidFill>
                          <a:latin typeface="微軟正黑體"/>
                          <a:ea typeface="微軟正黑體"/>
                          <a:cs typeface="微軟正黑體"/>
                        </a:rPr>
                        <a:t>孟夏塗裝工程有限公司</a:t>
                      </a:r>
                      <a:endParaRPr/>
                    </a:p>
                  </a:txBody>
                  <a:tcPr marL="57150" marR="57150" anchor="ctr">
                    <a:lnL w="12700" cap="flat" cmpd="sng" algn="ctr">
                      <a:noFill/>
                      <a:prstDash val="solid"/>
                      <a:round/>
                    </a:lnL>
                    <a:lnR w="12700" cap="flat" cmpd="sng" algn="ctr">
                      <a:solidFill>
                        <a:srgbClr val="7B8187">
                          <a:alpha val="100000"/>
                        </a:srgbClr>
                      </a:solid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FFFFFF">
                        <a:alpha val="100000"/>
                      </a:srgbClr>
                    </a:solidFill>
                  </a:tcPr>
                </a:tc>
                <a:tc>
                  <a:txBody>
                    <a:bodyPr/>
                    <a:lstStyle/>
                    <a:p>
                      <a:pPr marL="0" indent="0" algn="ctr">
                        <a:buNone/>
                      </a:pPr>
                      <a:r>
                        <a:rPr lang="en-US" sz="900">
                          <a:latin typeface="微軟正黑體"/>
                          <a:ea typeface="微軟正黑體"/>
                          <a:cs typeface="微軟正黑體"/>
                        </a:rPr>
                        <a:t>下游通路廠商</a:t>
                      </a:r>
                      <a:endParaRPr/>
                    </a:p>
                  </a:txBody>
                  <a:tcPr marL="57150" marR="57150" anchor="ctr">
                    <a:lnL w="12700" cap="flat" cmpd="sng" algn="ctr">
                      <a:solidFill>
                        <a:srgbClr val="7B8187">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1.6</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1.33</a:t>
                      </a:r>
                      <a:endParaRPr/>
                    </a:p>
                    <a:p>
                      <a:pPr marL="0" indent="0" algn="ctr">
                        <a:buNone/>
                      </a:pPr>
                      <a:r>
                        <a:rPr lang="en-US" sz="900">
                          <a:solidFill>
                            <a:srgbClr val="000000">
                              <a:alpha val="100000"/>
                            </a:srgbClr>
                          </a:solidFill>
                          <a:latin typeface="微軟正黑體"/>
                          <a:ea typeface="微軟正黑體"/>
                          <a:cs typeface="微軟正黑體"/>
                        </a:rPr>
                        <a:t>(kg)</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0.002</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a:solidFill>
                            <a:srgbClr val="000000">
                              <a:alpha val="100000"/>
                            </a:srgbClr>
                          </a:solidFill>
                          <a:latin typeface="微軟正黑體"/>
                          <a:ea typeface="微軟正黑體"/>
                          <a:cs typeface="微軟正黑體"/>
                        </a:rPr>
                        <a:t>-</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868686">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a:solidFill>
                            <a:srgbClr val="000000">
                              <a:alpha val="100000"/>
                            </a:srgbClr>
                          </a:solidFill>
                          <a:latin typeface="微軟正黑體"/>
                          <a:ea typeface="微軟正黑體"/>
                          <a:cs typeface="微軟正黑體"/>
                        </a:rPr>
                        <a:t>0.002</a:t>
                      </a:r>
                      <a:endParaRPr/>
                    </a:p>
                    <a:p>
                      <a:pPr marL="0" indent="0" algn="ctr">
                        <a:buNone/>
                      </a:pPr>
                      <a:r>
                        <a:rPr lang="en-US" sz="900">
                          <a:solidFill>
                            <a:srgbClr val="000000">
                              <a:alpha val="100000"/>
                            </a:srgbClr>
                          </a:solidFill>
                          <a:latin typeface="微軟正黑體"/>
                          <a:ea typeface="微軟正黑體"/>
                          <a:cs typeface="微軟正黑體"/>
                        </a:rPr>
                        <a:t>(噸)</a:t>
                      </a:r>
                      <a:endParaRPr/>
                    </a:p>
                  </a:txBody>
                  <a:tcPr marL="57150" marR="57150" anchor="ctr">
                    <a:lnL w="12700" cap="flat" cmpd="sng" algn="ctr">
                      <a:solidFill>
                        <a:srgbClr val="868686">
                          <a:alpha val="100000"/>
                        </a:srgbClr>
                      </a:solid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6"/>
                  </a:ext>
                </a:extLst>
              </a:tr>
              <a:tr h="476250">
                <a:tc>
                  <a:txBody>
                    <a:bodyPr/>
                    <a:lstStyle/>
                    <a:p>
                      <a:pPr marL="0" indent="0" algn="ctr">
                        <a:buNone/>
                      </a:pPr>
                      <a:r>
                        <a:rPr lang="en-US" sz="900" b="1">
                          <a:solidFill>
                            <a:srgbClr val="FFFFFF">
                              <a:alpha val="100000"/>
                            </a:srgbClr>
                          </a:solidFill>
                          <a:latin typeface="微軟正黑體"/>
                          <a:ea typeface="微軟正黑體"/>
                          <a:cs typeface="微軟正黑體"/>
                        </a:rPr>
                        <a:t>合計減碳 (公噸)</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900" b="1">
                          <a:solidFill>
                            <a:srgbClr val="FFFFFF">
                              <a:alpha val="100000"/>
                            </a:srgbClr>
                          </a:solidFill>
                          <a:latin typeface="微軟正黑體"/>
                          <a:ea typeface="微軟正黑體"/>
                          <a:cs typeface="微軟正黑體"/>
                        </a:rPr>
                        <a:t>-</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gridSpan="5">
                  <a:txBody>
                    <a:bodyPr/>
                    <a:lstStyle/>
                    <a:p>
                      <a:pPr marL="0" indent="0" algn="ctr">
                        <a:buNone/>
                      </a:pPr>
                      <a:r>
                        <a:rPr lang="en-US" sz="900" b="1">
                          <a:solidFill>
                            <a:srgbClr val="FFFFFF">
                              <a:alpha val="100000"/>
                            </a:srgbClr>
                          </a:solidFill>
                          <a:latin typeface="微軟正黑體"/>
                          <a:ea typeface="微軟正黑體"/>
                          <a:cs typeface="微軟正黑體"/>
                        </a:rPr>
                        <a:t>25.526公噸</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gridSpan="5">
                  <a:txBody>
                    <a:bodyPr/>
                    <a:lstStyle/>
                    <a:p>
                      <a:pPr marL="0" indent="0" algn="ctr">
                        <a:buNone/>
                      </a:pPr>
                      <a:r>
                        <a:rPr lang="en-US" sz="900" b="1">
                          <a:solidFill>
                            <a:srgbClr val="FFFFFF">
                              <a:alpha val="100000"/>
                            </a:srgbClr>
                          </a:solidFill>
                          <a:latin typeface="微軟正黑體"/>
                          <a:ea typeface="微軟正黑體"/>
                          <a:cs typeface="微軟正黑體"/>
                        </a:rPr>
                        <a:t>2.744 公噸</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900" b="1">
                          <a:solidFill>
                            <a:srgbClr val="FFFFFF">
                              <a:alpha val="100000"/>
                            </a:srgbClr>
                          </a:solidFill>
                          <a:latin typeface="微軟正黑體"/>
                          <a:ea typeface="微軟正黑體"/>
                          <a:cs typeface="微軟正黑體"/>
                        </a:rPr>
                        <a:t>28.27公噸</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7"/>
                  </a:ext>
                </a:extLst>
              </a:tr>
            </a:tbl>
          </a:graphicData>
        </a:graphic>
      </p:graphicFrame>
      <p:sp>
        <p:nvSpPr>
          <p:cNvPr id="306" name="文字方塊 305"/>
          <p:cNvSpPr txBox="1"/>
          <p:nvPr/>
        </p:nvSpPr>
        <p:spPr>
          <a:xfrm>
            <a:off x="5397500" y="3740"/>
            <a:ext cx="3746500" cy="866079"/>
          </a:xfrm>
          <a:prstGeom prst="rect">
            <a:avLst/>
          </a:prstGeom>
          <a:noFill/>
        </p:spPr>
        <p:txBody>
          <a:bodyPr lIns="91440" tIns="45720" rIns="91440" bIns="45720" rtlCol="0">
            <a:spAutoFit/>
          </a:bodyPr>
          <a:lstStyle/>
          <a:p>
            <a:pPr marL="0" indent="0">
              <a:lnSpc>
                <a:spcPct val="115000"/>
              </a:lnSpc>
              <a:buNone/>
            </a:pPr>
            <a:r>
              <a:rPr lang="en-US" sz="800" b="0">
                <a:solidFill>
                  <a:srgbClr val="000000">
                    <a:alpha val="100000"/>
                  </a:srgbClr>
                </a:solidFill>
                <a:latin typeface="微軟正黑體"/>
                <a:ea typeface="微軟正黑體"/>
                <a:cs typeface="微軟正黑體"/>
              </a:rPr>
              <a:t>碳排係數備註：</a:t>
            </a:r>
            <a:endParaRPr/>
          </a:p>
          <a:p>
            <a:pPr marL="0" indent="0">
              <a:lnSpc>
                <a:spcPct val="115000"/>
              </a:lnSpc>
              <a:buNone/>
            </a:pPr>
            <a:r>
              <a:rPr lang="en-US" sz="800" b="0">
                <a:solidFill>
                  <a:srgbClr val="000000">
                    <a:alpha val="100000"/>
                  </a:srgbClr>
                </a:solidFill>
                <a:latin typeface="微軟正黑體"/>
                <a:ea typeface="微軟正黑體"/>
                <a:cs typeface="微軟正黑體"/>
              </a:rPr>
              <a:t>每公斤塗料可減少1.33公斤CO₂e (產品碳足跡資訊網)</a:t>
            </a:r>
            <a:endParaRPr/>
          </a:p>
          <a:p>
            <a:pPr marL="0" indent="0">
              <a:lnSpc>
                <a:spcPct val="115000"/>
              </a:lnSpc>
              <a:buNone/>
            </a:pPr>
            <a:r>
              <a:rPr lang="en-US" sz="800" b="0">
                <a:solidFill>
                  <a:srgbClr val="000000">
                    <a:alpha val="100000"/>
                  </a:srgbClr>
                </a:solidFill>
                <a:latin typeface="微軟正黑體"/>
                <a:ea typeface="微軟正黑體"/>
                <a:cs typeface="微軟正黑體"/>
              </a:rPr>
              <a:t>減少每升柴油可減少3.38kg CO2e （資料來源：行政院環保署）</a:t>
            </a:r>
            <a:endParaRPr/>
          </a:p>
          <a:p>
            <a:pPr marL="0" indent="0">
              <a:lnSpc>
                <a:spcPct val="115000"/>
              </a:lnSpc>
              <a:buNone/>
            </a:pPr>
            <a:endParaRPr/>
          </a:p>
        </p:txBody>
      </p:sp>
      <p:sp>
        <p:nvSpPr>
          <p:cNvPr id="307" name="文字方塊 306"/>
          <p:cNvSpPr txBox="1"/>
          <p:nvPr/>
        </p:nvSpPr>
        <p:spPr>
          <a:xfrm>
            <a:off x="-9525" y="-14572"/>
            <a:ext cx="5840684" cy="666750"/>
          </a:xfrm>
          <a:prstGeom prst="rect">
            <a:avLst/>
          </a:prstGeom>
          <a:noFill/>
        </p:spPr>
        <p:txBody>
          <a:bodyPr lIns="91440" tIns="45720" rIns="91440" bIns="45720" rtlCol="0" anchor="ctr">
            <a:spAutoFit/>
          </a:bodyPr>
          <a:lstStyle/>
          <a:p>
            <a:pPr marL="85725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10/11</a:t>
            </a:r>
            <a:endParaRPr/>
          </a:p>
        </p:txBody>
      </p:sp>
      <p:pic>
        <p:nvPicPr>
          <p:cNvPr id="308" name="圖片 307"/>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501365" y="137828"/>
            <a:ext cx="373277" cy="381000"/>
          </a:xfrm>
          <a:prstGeom prst="rect">
            <a:avLst/>
          </a:prstGeom>
        </p:spPr>
      </p:pic>
      <p:sp>
        <p:nvSpPr>
          <p:cNvPr id="309" name="Placeholder for sldNum"/>
          <p:cNvSpPr>
            <a:spLocks noGrp="1"/>
          </p:cNvSpPr>
          <p:nvPr>
            <p:ph type="sldNum"/>
          </p:nvPr>
        </p:nvSpPr>
        <p:spPr>
          <a:prstGeom prst="rect">
            <a:avLst/>
          </a:prstGeom>
          <a:noFill/>
        </p:spPr>
        <p:txBody>
          <a:bodyPr lIns="91440" tIns="45720" rIns="91440" bIns="45720" rtlCol="0">
            <a:normAutofit/>
          </a:bodyPr>
          <a:lstStyle/>
          <a:p>
            <a:fld id="{4B9BF90C-C97B-F807-2ADE-2ED020BFFAC5}" type="slidenum">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225781" cy="4292600"/>
          <a:chOff x="0" y="0"/>
          <a:chExt cx="8225781" cy="4292600"/>
        </a:xfrm>
      </p:grpSpPr>
      <p:sp>
        <p:nvSpPr>
          <p:cNvPr id="311" name="文字方塊 310"/>
          <p:cNvSpPr txBox="1"/>
          <p:nvPr/>
        </p:nvSpPr>
        <p:spPr>
          <a:xfrm>
            <a:off x="862956" y="799317"/>
            <a:ext cx="4473195" cy="337202"/>
          </a:xfrm>
          <a:prstGeom prst="rect">
            <a:avLst/>
          </a:prstGeom>
          <a:noFill/>
        </p:spPr>
        <p:txBody>
          <a:bodyPr lIns="91440" tIns="45720" rIns="91440" bIns="45720" rtlCol="0">
            <a:spAutoFit/>
          </a:bodyPr>
          <a:lstStyle/>
          <a:p>
            <a:pPr marL="0" indent="0">
              <a:buNone/>
            </a:pPr>
            <a:r>
              <a:rPr lang="en-US" sz="1400" b="1" i="0">
                <a:solidFill>
                  <a:srgbClr val="000000">
                    <a:alpha val="100000"/>
                  </a:srgbClr>
                </a:solidFill>
                <a:latin typeface="微軟正黑體"/>
                <a:ea typeface="微軟正黑體"/>
                <a:cs typeface="微軟正黑體"/>
              </a:rPr>
              <a:t>四、其他效益：</a:t>
            </a:r>
            <a:endParaRPr/>
          </a:p>
        </p:txBody>
      </p:sp>
      <p:sp>
        <p:nvSpPr>
          <p:cNvPr id="312" name="文字方塊 311"/>
          <p:cNvSpPr txBox="1"/>
          <p:nvPr/>
        </p:nvSpPr>
        <p:spPr>
          <a:xfrm>
            <a:off x="-9525" y="137828"/>
            <a:ext cx="5840684"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捌、預期效益－關鍵績效指標 </a:t>
            </a:r>
            <a:r>
              <a:rPr lang="en-US" sz="2100" b="1" i="1">
                <a:solidFill>
                  <a:srgbClr val="3275C5">
                    <a:alpha val="100000"/>
                  </a:srgbClr>
                </a:solidFill>
                <a:latin typeface="微軟正黑體"/>
                <a:ea typeface="微軟正黑體"/>
                <a:cs typeface="微軟正黑體"/>
              </a:rPr>
              <a:t>11/11</a:t>
            </a:r>
            <a:endParaRPr/>
          </a:p>
        </p:txBody>
      </p:sp>
      <p:graphicFrame>
        <p:nvGraphicFramePr>
          <p:cNvPr id="313" name="表格 312"/>
          <p:cNvGraphicFramePr>
            <a:graphicFrameLocks noGrp="1"/>
          </p:cNvGraphicFramePr>
          <p:nvPr/>
        </p:nvGraphicFramePr>
        <p:xfrm>
          <a:off x="862956" y="1435100"/>
          <a:ext cx="7362825" cy="1905000"/>
        </p:xfrm>
        <a:graphic>
          <a:graphicData uri="http://schemas.openxmlformats.org/drawingml/2006/table">
            <a:tbl>
              <a:tblPr firstRow="1" bandRow="1"/>
              <a:tblGrid>
                <a:gridCol w="742950">
                  <a:extLst>
                    <a:ext uri="{9D8B030D-6E8A-4147-A177-3AD203B41FA5}">
                      <a16:colId xmlns:a16="http://schemas.microsoft.com/office/drawing/2014/main" val="20000"/>
                    </a:ext>
                  </a:extLst>
                </a:gridCol>
                <a:gridCol w="6619875">
                  <a:extLst>
                    <a:ext uri="{9D8B030D-6E8A-4147-A177-3AD203B41FA5}">
                      <a16:colId xmlns:a16="http://schemas.microsoft.com/office/drawing/2014/main" val="20001"/>
                    </a:ext>
                  </a:extLst>
                </a:gridCol>
              </a:tblGrid>
              <a:tr h="952500">
                <a:tc>
                  <a:txBody>
                    <a:bodyPr/>
                    <a:lstStyle/>
                    <a:p>
                      <a:pPr marL="0" indent="0" algn="ctr">
                        <a:lnSpc>
                          <a:spcPct val="83333"/>
                        </a:lnSpc>
                        <a:buNone/>
                      </a:pPr>
                      <a:r>
                        <a:rPr lang="en-US" sz="1500">
                          <a:latin typeface="微軟正黑體"/>
                          <a:ea typeface="微軟正黑體"/>
                          <a:cs typeface="微軟正黑體"/>
                        </a:rPr>
                        <a:t>（一）</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21213"/>
                        </a:lnSpc>
                        <a:buNone/>
                      </a:pPr>
                      <a:r>
                        <a:rPr lang="en-US" sz="1300">
                          <a:solidFill>
                            <a:srgbClr val="000000">
                              <a:alpha val="100000"/>
                            </a:srgbClr>
                          </a:solidFill>
                          <a:latin typeface="微軟正黑體"/>
                          <a:ea typeface="微軟正黑體"/>
                          <a:cs typeface="微軟正黑體"/>
                        </a:rPr>
                        <a:t>原物料管理系統系統可以詳細記錄下游五家被帶動企業的每筆訂單數據，可以進一步分析各店家高頻率訂購塗料狀況，未來有機會做到預測備貨功能。</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952500">
                <a:tc>
                  <a:txBody>
                    <a:bodyPr/>
                    <a:lstStyle/>
                    <a:p>
                      <a:pPr marL="0" indent="0" algn="ctr">
                        <a:lnSpc>
                          <a:spcPct val="83333"/>
                        </a:lnSpc>
                        <a:buNone/>
                      </a:pPr>
                      <a:r>
                        <a:rPr lang="en-US" sz="1500">
                          <a:solidFill>
                            <a:srgbClr val="000000">
                              <a:alpha val="100000"/>
                            </a:srgbClr>
                          </a:solidFill>
                          <a:latin typeface="微軟正黑體"/>
                          <a:ea typeface="微軟正黑體"/>
                          <a:cs typeface="微軟正黑體"/>
                        </a:rPr>
                        <a:t>（二）</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121213"/>
                        </a:lnSpc>
                        <a:buNone/>
                      </a:pPr>
                      <a:r>
                        <a:rPr lang="en-US" sz="1300">
                          <a:solidFill>
                            <a:srgbClr val="000000">
                              <a:alpha val="100000"/>
                            </a:srgbClr>
                          </a:solidFill>
                          <a:latin typeface="微軟正黑體"/>
                          <a:ea typeface="微軟正黑體"/>
                          <a:cs typeface="微軟正黑體"/>
                        </a:rPr>
                        <a:t>生產排程管理系統可提升企業內部作業營運效率，減少員工依照訂單順序進行排單的作業內容及時間。除達到智能排單，也可進一步優化接單、整理訂單、出貨流程等。</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bl>
          </a:graphicData>
        </a:graphic>
      </p:graphicFrame>
      <p:pic>
        <p:nvPicPr>
          <p:cNvPr id="314" name="圖片 313"/>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315" name="Placeholder for sldNum"/>
          <p:cNvSpPr>
            <a:spLocks noGrp="1"/>
          </p:cNvSpPr>
          <p:nvPr>
            <p:ph type="sldNum"/>
          </p:nvPr>
        </p:nvSpPr>
        <p:spPr>
          <a:prstGeom prst="rect">
            <a:avLst/>
          </a:prstGeom>
          <a:noFill/>
        </p:spPr>
        <p:txBody>
          <a:bodyPr lIns="91440" tIns="45720" rIns="91440" bIns="45720" rtlCol="0">
            <a:normAutofit/>
          </a:bodyPr>
          <a:lstStyle/>
          <a:p>
            <a:fld id="{6301EDCD-00F6-93CC-3CC8-608676F8DEDA}" type="slidenum">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38138" cy="4426602"/>
          <a:chOff x="0" y="0"/>
          <a:chExt cx="9138138" cy="4426602"/>
        </a:xfrm>
      </p:grpSpPr>
      <p:graphicFrame>
        <p:nvGraphicFramePr>
          <p:cNvPr id="317" name="表格 316"/>
          <p:cNvGraphicFramePr>
            <a:graphicFrameLocks noGrp="1"/>
          </p:cNvGraphicFramePr>
          <p:nvPr/>
        </p:nvGraphicFramePr>
        <p:xfrm>
          <a:off x="302834" y="749952"/>
          <a:ext cx="8620125" cy="4253103"/>
        </p:xfrm>
        <a:graphic>
          <a:graphicData uri="http://schemas.openxmlformats.org/drawingml/2006/table">
            <a:tbl>
              <a:tblPr firstRow="1" bandRow="1"/>
              <a:tblGrid>
                <a:gridCol w="104775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3305175">
                  <a:extLst>
                    <a:ext uri="{9D8B030D-6E8A-4147-A177-3AD203B41FA5}">
                      <a16:colId xmlns:a16="http://schemas.microsoft.com/office/drawing/2014/main" val="20005"/>
                    </a:ext>
                  </a:extLst>
                </a:gridCol>
              </a:tblGrid>
              <a:tr h="209550">
                <a:tc rowSpan="2" gridSpan="2">
                  <a:txBody>
                    <a:bodyPr/>
                    <a:lstStyle/>
                    <a:p>
                      <a:pPr marL="0" indent="0" algn="ctr">
                        <a:lnSpc>
                          <a:spcPct val="83333"/>
                        </a:lnSpc>
                        <a:buNone/>
                      </a:pPr>
                      <a:r>
                        <a:rPr lang="en-US" sz="1000" b="1">
                          <a:solidFill>
                            <a:srgbClr val="FFFFFF">
                              <a:alpha val="100000"/>
                            </a:srgbClr>
                          </a:solidFill>
                          <a:latin typeface="微軟正黑體"/>
                          <a:ea typeface="微軟正黑體"/>
                          <a:cs typeface="微軟正黑體"/>
                        </a:rPr>
                        <a:t>會計科目</a:t>
                      </a:r>
                      <a:endParaRPr/>
                    </a:p>
                  </a:txBody>
                  <a:tcPr marL="57150" marR="57150" anchor="ctr">
                    <a:lnL w="12700" cap="flat" cmpd="sng" algn="ctr">
                      <a:no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rowSpan="2" hMerge="1">
                  <a:txBody>
                    <a:bodyPr/>
                    <a:lstStyle/>
                    <a:p>
                      <a:pPr>
                        <a:buNone/>
                      </a:pPr>
                      <a:endParaRPr/>
                    </a:p>
                  </a:txBody>
                  <a:tcPr marL="57150" marR="57150">
                    <a:lnL w="12700" cap="flat" cmpd="sng" algn="ctr">
                      <a:no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noFill/>
                  </a:tcPr>
                </a:tc>
                <a:tc gridSpan="3">
                  <a:txBody>
                    <a:bodyPr/>
                    <a:lstStyle/>
                    <a:p>
                      <a:pPr marL="0" indent="0" algn="ctr">
                        <a:lnSpc>
                          <a:spcPct val="83333"/>
                        </a:lnSpc>
                        <a:buNone/>
                      </a:pPr>
                      <a:r>
                        <a:rPr lang="en-US" sz="1000" b="1">
                          <a:solidFill>
                            <a:srgbClr val="FFFFFF">
                              <a:alpha val="100000"/>
                            </a:srgbClr>
                          </a:solidFill>
                          <a:latin typeface="微軟正黑體"/>
                          <a:ea typeface="微軟正黑體"/>
                          <a:cs typeface="微軟正黑體"/>
                        </a:rPr>
                        <a:t>計畫總經費</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noFill/>
                  </a:tcPr>
                </a:tc>
                <a:tc rowSpan="2">
                  <a:txBody>
                    <a:bodyPr/>
                    <a:lstStyle/>
                    <a:p>
                      <a:pPr marL="0" indent="0" algn="ctr">
                        <a:lnSpc>
                          <a:spcPct val="83333"/>
                        </a:lnSpc>
                        <a:buNone/>
                      </a:pPr>
                      <a:r>
                        <a:rPr lang="en-US" sz="1000" b="1">
                          <a:solidFill>
                            <a:srgbClr val="FFFFFF">
                              <a:alpha val="100000"/>
                            </a:srgbClr>
                          </a:solidFill>
                          <a:latin typeface="微軟正黑體"/>
                          <a:ea typeface="微軟正黑體"/>
                          <a:cs typeface="微軟正黑體"/>
                        </a:rPr>
                        <a:t>計算公式</a:t>
                      </a:r>
                      <a:endParaRPr/>
                    </a:p>
                  </a:txBody>
                  <a:tcPr marL="57150" marR="57150" anchor="ctr">
                    <a:lnL w="12700" cap="flat" cmpd="sng" algn="ctr">
                      <a:solidFill>
                        <a:srgbClr val="FFFFFF">
                          <a:alpha val="100000"/>
                        </a:srgbClr>
                      </a:solidFill>
                      <a:prstDash val="solid"/>
                      <a:round/>
                    </a:lnL>
                    <a:lnR w="12700" cap="flat" cmpd="sng" algn="ctr">
                      <a:no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209550">
                <a:tc gridSpan="2" vMerge="1">
                  <a:txBody>
                    <a:bodyPr/>
                    <a:lstStyle/>
                    <a:p>
                      <a:pPr>
                        <a:buNone/>
                      </a:pPr>
                      <a:endParaRPr/>
                    </a:p>
                  </a:txBody>
                  <a:tcPr marL="57150" marR="57150">
                    <a:lnL w="12700" cap="flat" cmpd="sng" algn="ctr">
                      <a:no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noFill/>
                  </a:tcPr>
                </a:tc>
                <a:tc hMerge="1" vMerge="1">
                  <a:txBody>
                    <a:bodyPr/>
                    <a:lstStyle/>
                    <a:p>
                      <a:pPr marL="0" indent="0">
                        <a:buNone/>
                      </a:pPr>
                      <a:endParaRPr/>
                    </a:p>
                  </a:txBody>
                  <a:tcPr marL="57150" marR="57150" anchor="ctr">
                    <a:lnL w="12700" cap="flat" cmpd="sng" algn="ctr">
                      <a:solidFill>
                        <a:srgbClr val="FFFFFF">
                          <a:alpha val="100000"/>
                        </a:srgbClr>
                      </a:solidFill>
                      <a:prstDash val="solid"/>
                      <a:round/>
                    </a:lnL>
                    <a:lnR w="12700" cap="flat" cmpd="sng" algn="ctr">
                      <a:solidFill>
                        <a:srgbClr val="868686">
                          <a:alpha val="100000"/>
                        </a:srgbClr>
                      </a:solidFill>
                      <a:prstDash val="solid"/>
                      <a:round/>
                    </a:lnR>
                    <a:lnT w="12700" cap="flat" cmpd="sng" algn="ctr">
                      <a:solidFill>
                        <a:srgbClr val="FFFFFF">
                          <a:alpha val="100000"/>
                        </a:srgbClr>
                      </a:solid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83333"/>
                        </a:lnSpc>
                        <a:buNone/>
                      </a:pPr>
                      <a:r>
                        <a:rPr lang="en-US" sz="1000" b="1">
                          <a:solidFill>
                            <a:srgbClr val="FFFFFF">
                              <a:alpha val="100000"/>
                            </a:srgbClr>
                          </a:solidFill>
                          <a:latin typeface="微軟正黑體"/>
                          <a:ea typeface="微軟正黑體"/>
                          <a:cs typeface="微軟正黑體"/>
                        </a:rPr>
                        <a:t>補助款</a:t>
                      </a:r>
                      <a:endParaRPr/>
                    </a:p>
                  </a:txBody>
                  <a:tcPr marL="57150" marR="57150" anchor="ctr">
                    <a:lnL w="12700" cap="flat" cmpd="sng" algn="ctr">
                      <a:solidFill>
                        <a:srgbClr val="868686">
                          <a:alpha val="100000"/>
                        </a:srgbClr>
                      </a:solidFill>
                      <a:prstDash val="solid"/>
                      <a:round/>
                    </a:lnL>
                    <a:lnR w="12700" cap="flat" cmpd="sng" algn="ctr">
                      <a:solidFill>
                        <a:srgbClr val="FFFFFF">
                          <a:alpha val="100000"/>
                        </a:srgbClr>
                      </a:solidFill>
                      <a:prstDash val="solid"/>
                      <a:round/>
                    </a:lnR>
                    <a:lnT w="12700" cap="flat" cmpd="sng" algn="ctr">
                      <a:solidFill>
                        <a:srgbClr val="FFFFFF">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83333"/>
                        </a:lnSpc>
                        <a:buNone/>
                      </a:pPr>
                      <a:r>
                        <a:rPr lang="en-US" sz="1000" b="1">
                          <a:solidFill>
                            <a:srgbClr val="FFFFFF">
                              <a:alpha val="100000"/>
                            </a:srgbClr>
                          </a:solidFill>
                          <a:latin typeface="微軟正黑體"/>
                          <a:ea typeface="微軟正黑體"/>
                          <a:cs typeface="微軟正黑體"/>
                        </a:rPr>
                        <a:t>自籌款</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FFFFFF">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83333"/>
                        </a:lnSpc>
                        <a:buNone/>
                      </a:pPr>
                      <a:r>
                        <a:rPr lang="en-US" sz="1000" b="1">
                          <a:solidFill>
                            <a:srgbClr val="FFFFFF">
                              <a:alpha val="100000"/>
                            </a:srgbClr>
                          </a:solidFill>
                          <a:latin typeface="微軟正黑體"/>
                          <a:ea typeface="微軟正黑體"/>
                          <a:cs typeface="微軟正黑體"/>
                        </a:rPr>
                        <a:t>合計</a:t>
                      </a:r>
                      <a:endParaRPr/>
                    </a:p>
                  </a:txBody>
                  <a:tcPr marL="57150" marR="57150" anchor="ctr">
                    <a:lnL w="12700" cap="flat" cmpd="sng" algn="ctr">
                      <a:solidFill>
                        <a:srgbClr val="FFFFFF">
                          <a:alpha val="100000"/>
                        </a:srgbClr>
                      </a:solidFill>
                      <a:prstDash val="solid"/>
                      <a:round/>
                    </a:lnL>
                    <a:lnR w="12700" cap="flat" cmpd="sng" algn="ctr">
                      <a:noFill/>
                      <a:prstDash val="solid"/>
                      <a:round/>
                    </a:lnR>
                    <a:lnT w="12700" cap="flat" cmpd="sng" algn="ctr">
                      <a:solidFill>
                        <a:srgbClr val="FFFFFF">
                          <a:alpha val="100000"/>
                        </a:srgbClr>
                      </a:solid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666750">
                <a:tc gridSpan="2">
                  <a:txBody>
                    <a:bodyPr/>
                    <a:lstStyle/>
                    <a:p>
                      <a:pPr marL="0" indent="0">
                        <a:lnSpc>
                          <a:spcPct val="83333"/>
                        </a:lnSpc>
                        <a:buNone/>
                      </a:pPr>
                      <a:r>
                        <a:rPr lang="en-US" sz="1000">
                          <a:solidFill>
                            <a:srgbClr val="000000">
                              <a:alpha val="100000"/>
                            </a:srgbClr>
                          </a:solidFill>
                          <a:latin typeface="微軟正黑體"/>
                          <a:ea typeface="微軟正黑體"/>
                          <a:cs typeface="微軟正黑體"/>
                        </a:rPr>
                        <a:t>1.人事費</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FFFFFF">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868686"/>
                      </a:solidFill>
                      <a:prstDash val="solid"/>
                      <a:round/>
                      <a:headEnd type="none" w="med" len="med"/>
                      <a:tailEnd type="none" w="med" len="med"/>
                    </a:lnL>
                    <a:lnR w="12700" cap="flat" cmpd="sng" algn="ctr">
                      <a:solidFill>
                        <a:srgbClr val="7B8187">
                          <a:alpha val="100000"/>
                        </a:srgbClr>
                      </a:solid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1,172,000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1,172,000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r>
                        <a:rPr lang="en-US" sz="800">
                          <a:solidFill>
                            <a:srgbClr val="000000">
                              <a:alpha val="100000"/>
                            </a:srgbClr>
                          </a:solidFill>
                          <a:latin typeface="微軟正黑體"/>
                          <a:ea typeface="微軟正黑體"/>
                          <a:cs typeface="微軟正黑體"/>
                        </a:rPr>
                        <a:t>計畫主持人薪資為50,000/月，協同主持人薪資為50,000/月，</a:t>
                      </a:r>
                      <a:endParaRPr/>
                    </a:p>
                    <a:p>
                      <a:pPr marL="0" indent="0">
                        <a:lnSpc>
                          <a:spcPct val="83333"/>
                        </a:lnSpc>
                        <a:buNone/>
                      </a:pPr>
                      <a:r>
                        <a:rPr lang="en-US" sz="800">
                          <a:solidFill>
                            <a:srgbClr val="000000">
                              <a:alpha val="100000"/>
                            </a:srgbClr>
                          </a:solidFill>
                          <a:latin typeface="微軟正黑體"/>
                          <a:ea typeface="微軟正黑體"/>
                          <a:cs typeface="微軟正黑體"/>
                        </a:rPr>
                        <a:t>計畫人員廠長薪資為48,000/月，副廠長薪資為45,000/月，顧問薪資為50,000/月，特助薪資為50,000/月                                  </a:t>
                      </a:r>
                      <a:r>
                        <a:rPr lang="en-US" sz="800" b="1">
                          <a:solidFill>
                            <a:srgbClr val="3275C5">
                              <a:alpha val="100000"/>
                            </a:srgbClr>
                          </a:solidFill>
                          <a:latin typeface="微軟正黑體"/>
                          <a:ea typeface="微軟正黑體"/>
                          <a:cs typeface="微軟正黑體"/>
                        </a:rPr>
                        <a:t>共1,172,000</a:t>
                      </a: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FFFFFF">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219075">
                <a:tc gridSpan="2">
                  <a:txBody>
                    <a:bodyPr/>
                    <a:lstStyle/>
                    <a:p>
                      <a:pPr marL="0" indent="0">
                        <a:lnSpc>
                          <a:spcPct val="83333"/>
                        </a:lnSpc>
                        <a:buNone/>
                      </a:pPr>
                      <a:r>
                        <a:rPr lang="en-US" sz="1000">
                          <a:solidFill>
                            <a:srgbClr val="000000">
                              <a:alpha val="100000"/>
                            </a:srgbClr>
                          </a:solidFill>
                          <a:latin typeface="微軟正黑體"/>
                          <a:ea typeface="微軟正黑體"/>
                          <a:cs typeface="微軟正黑體"/>
                        </a:rPr>
                        <a:t>2.消耗性器材及原材料費</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868686"/>
                      </a:solidFill>
                      <a:prstDash val="solid"/>
                      <a:round/>
                      <a:headEnd type="none" w="med" len="med"/>
                      <a:tailEnd type="none" w="med" len="me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209550">
                <a:tc gridSpan="2">
                  <a:txBody>
                    <a:bodyPr/>
                    <a:lstStyle/>
                    <a:p>
                      <a:pPr marL="0" indent="0">
                        <a:lnSpc>
                          <a:spcPct val="83333"/>
                        </a:lnSpc>
                        <a:buNone/>
                      </a:pPr>
                      <a:r>
                        <a:rPr lang="en-US" sz="1000">
                          <a:solidFill>
                            <a:srgbClr val="000000">
                              <a:alpha val="100000"/>
                            </a:srgbClr>
                          </a:solidFill>
                          <a:latin typeface="微軟正黑體"/>
                          <a:ea typeface="微軟正黑體"/>
                          <a:cs typeface="微軟正黑體"/>
                        </a:rPr>
                        <a:t>3.設備及軟體使用費</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868686"/>
                      </a:solidFill>
                      <a:prstDash val="solid"/>
                      <a:round/>
                      <a:headEnd type="none" w="med" len="med"/>
                      <a:tailEnd type="none" w="med" len="me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57150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r h="209550">
                <a:tc gridSpan="2">
                  <a:txBody>
                    <a:bodyPr/>
                    <a:lstStyle/>
                    <a:p>
                      <a:pPr marL="0" indent="0">
                        <a:lnSpc>
                          <a:spcPct val="83333"/>
                        </a:lnSpc>
                        <a:buNone/>
                      </a:pPr>
                      <a:r>
                        <a:rPr lang="en-US" sz="1000">
                          <a:solidFill>
                            <a:srgbClr val="000000">
                              <a:alpha val="100000"/>
                            </a:srgbClr>
                          </a:solidFill>
                          <a:latin typeface="微軟正黑體"/>
                          <a:ea typeface="微軟正黑體"/>
                          <a:cs typeface="微軟正黑體"/>
                        </a:rPr>
                        <a:t>4.設備維護費</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868686"/>
                      </a:solidFill>
                      <a:prstDash val="solid"/>
                      <a:round/>
                      <a:headEnd type="none" w="med" len="med"/>
                      <a:tailEnd type="none" w="med" len="me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5"/>
                  </a:ext>
                </a:extLst>
              </a:tr>
              <a:tr h="209550">
                <a:tc rowSpan="4">
                  <a:txBody>
                    <a:bodyPr/>
                    <a:lstStyle/>
                    <a:p>
                      <a:pPr marL="0" indent="0">
                        <a:lnSpc>
                          <a:spcPct val="83333"/>
                        </a:lnSpc>
                        <a:buNone/>
                      </a:pPr>
                      <a:r>
                        <a:rPr lang="en-US" sz="1000">
                          <a:solidFill>
                            <a:srgbClr val="000000">
                              <a:alpha val="100000"/>
                            </a:srgbClr>
                          </a:solidFill>
                          <a:latin typeface="微軟正黑體"/>
                          <a:ea typeface="微軟正黑體"/>
                          <a:cs typeface="微軟正黑體"/>
                        </a:rPr>
                        <a:t>5.技術移轉費</a:t>
                      </a:r>
                      <a:endParaRPr/>
                    </a:p>
                  </a:txBody>
                  <a:tcPr marL="57150" marR="57150" anchor="ctr">
                    <a:lnL w="12700" cap="flat" cmpd="sng" algn="ctr">
                      <a:no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r>
                        <a:rPr lang="en-US" sz="1000">
                          <a:solidFill>
                            <a:srgbClr val="000000">
                              <a:alpha val="100000"/>
                            </a:srgbClr>
                          </a:solidFill>
                          <a:latin typeface="微軟正黑體"/>
                          <a:ea typeface="微軟正黑體"/>
                          <a:cs typeface="微軟正黑體"/>
                        </a:rPr>
                        <a:t>(1)技術或智慧財產權購買費</a:t>
                      </a:r>
                      <a:endParaRPr/>
                    </a:p>
                  </a:txBody>
                  <a:tcPr marL="57150" marR="57150" anchor="ctr">
                    <a:lnL w="12700" cap="flat" cmpd="sng" algn="ctr">
                      <a:noFill/>
                      <a:prstDash val="solid"/>
                      <a:round/>
                    </a:lnL>
                    <a:lnR w="12700" cap="flat" cmpd="sng" algn="ctr">
                      <a:solidFill>
                        <a:srgbClr val="7B8187">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000000">
                              <a:alpha val="100000"/>
                            </a:srgbClr>
                          </a:solidFill>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000000">
                              <a:alpha val="100000"/>
                            </a:srgbClr>
                          </a:solidFill>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000000">
                              <a:alpha val="100000"/>
                            </a:srgbClr>
                          </a:solidFill>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57150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6"/>
                  </a:ext>
                </a:extLst>
              </a:tr>
              <a:tr h="20955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r>
                        <a:rPr lang="en-US" sz="1000">
                          <a:solidFill>
                            <a:srgbClr val="000000">
                              <a:alpha val="100000"/>
                            </a:srgbClr>
                          </a:solidFill>
                          <a:latin typeface="微軟正黑體"/>
                          <a:ea typeface="微軟正黑體"/>
                          <a:cs typeface="微軟正黑體"/>
                        </a:rPr>
                        <a:t>(2)委託研究費</a:t>
                      </a:r>
                      <a:endParaRPr/>
                    </a:p>
                  </a:txBody>
                  <a:tcPr marL="57150" marR="57150" anchor="ctr">
                    <a:lnL w="12700" cap="flat" cmpd="sng" algn="ctr">
                      <a:noFill/>
                      <a:prstDash val="solid"/>
                      <a:round/>
                    </a:lnL>
                    <a:lnR w="12700" cap="flat" cmpd="sng" algn="ctr">
                      <a:solidFill>
                        <a:srgbClr val="7B8187">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000000">
                              <a:alpha val="100000"/>
                            </a:srgbClr>
                          </a:solidFill>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000000">
                              <a:alpha val="100000"/>
                            </a:srgbClr>
                          </a:solidFill>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000000">
                              <a:alpha val="100000"/>
                            </a:srgbClr>
                          </a:solidFill>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7"/>
                  </a:ext>
                </a:extLst>
              </a:tr>
              <a:tr h="20955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r>
                        <a:rPr lang="en-US" sz="1000">
                          <a:solidFill>
                            <a:srgbClr val="000000">
                              <a:alpha val="100000"/>
                            </a:srgbClr>
                          </a:solidFill>
                          <a:latin typeface="微軟正黑體"/>
                          <a:ea typeface="微軟正黑體"/>
                          <a:cs typeface="微軟正黑體"/>
                        </a:rPr>
                        <a:t>(3)委託勞務費</a:t>
                      </a:r>
                      <a:endParaRPr/>
                    </a:p>
                  </a:txBody>
                  <a:tcPr marL="57150" marR="57150" anchor="ctr">
                    <a:lnL w="12700" cap="flat" cmpd="sng" algn="ctr">
                      <a:noFill/>
                      <a:prstDash val="solid"/>
                      <a:round/>
                    </a:lnL>
                    <a:lnR w="12700" cap="flat" cmpd="sng" algn="ctr">
                      <a:solidFill>
                        <a:srgbClr val="7B8187">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750,000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394,000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1,144,000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800">
                          <a:solidFill>
                            <a:srgbClr val="000000">
                              <a:alpha val="100000"/>
                            </a:srgbClr>
                          </a:solidFill>
                          <a:latin typeface="微軟正黑體"/>
                          <a:ea typeface="微軟正黑體"/>
                          <a:cs typeface="微軟正黑體"/>
                        </a:rPr>
                        <a:t>1.原物料管理系統632,000</a:t>
                      </a:r>
                      <a:endParaRPr/>
                    </a:p>
                    <a:p>
                      <a:pPr marL="0" indent="0">
                        <a:buNone/>
                      </a:pPr>
                      <a:r>
                        <a:rPr lang="en-US" sz="800">
                          <a:solidFill>
                            <a:srgbClr val="000000">
                              <a:alpha val="100000"/>
                            </a:srgbClr>
                          </a:solidFill>
                          <a:latin typeface="微軟正黑體"/>
                          <a:ea typeface="微軟正黑體"/>
                          <a:cs typeface="微軟正黑體"/>
                        </a:rPr>
                        <a:t>2.生產排程管理系統512,000                                             </a:t>
                      </a:r>
                      <a:r>
                        <a:rPr lang="en-US" sz="800">
                          <a:solidFill>
                            <a:srgbClr val="3275C5">
                              <a:alpha val="100000"/>
                            </a:srgbClr>
                          </a:solidFill>
                          <a:latin typeface="微軟正黑體"/>
                          <a:ea typeface="微軟正黑體"/>
                          <a:cs typeface="微軟正黑體"/>
                        </a:rPr>
                        <a:t>共1,144,000</a:t>
                      </a: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8"/>
                  </a:ext>
                </a:extLst>
              </a:tr>
              <a:tr h="209550">
                <a:tc v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r>
                        <a:rPr lang="en-US" sz="1000">
                          <a:solidFill>
                            <a:srgbClr val="000000">
                              <a:alpha val="100000"/>
                            </a:srgbClr>
                          </a:solidFill>
                          <a:latin typeface="微軟正黑體"/>
                          <a:ea typeface="微軟正黑體"/>
                          <a:cs typeface="微軟正黑體"/>
                        </a:rPr>
                        <a:t>小計</a:t>
                      </a:r>
                      <a:endParaRPr/>
                    </a:p>
                  </a:txBody>
                  <a:tcPr marL="57150" marR="57150" anchor="ctr">
                    <a:lnL w="12700" cap="flat" cmpd="sng" algn="ctr">
                      <a:noFill/>
                      <a:prstDash val="solid"/>
                      <a:round/>
                    </a:lnL>
                    <a:lnR w="12700" cap="flat" cmpd="sng" algn="ctr">
                      <a:solidFill>
                        <a:srgbClr val="7B8187">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750,000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394,000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1,144,000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57150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9"/>
                  </a:ext>
                </a:extLst>
              </a:tr>
              <a:tr h="209550">
                <a:tc gridSpan="2">
                  <a:txBody>
                    <a:bodyPr/>
                    <a:lstStyle/>
                    <a:p>
                      <a:pPr marL="0" indent="0">
                        <a:lnSpc>
                          <a:spcPct val="83333"/>
                        </a:lnSpc>
                        <a:buNone/>
                      </a:pPr>
                      <a:r>
                        <a:rPr lang="en-US" sz="1000">
                          <a:solidFill>
                            <a:srgbClr val="000000">
                              <a:alpha val="100000"/>
                            </a:srgbClr>
                          </a:solidFill>
                          <a:latin typeface="微軟正黑體"/>
                          <a:ea typeface="微軟正黑體"/>
                          <a:cs typeface="微軟正黑體"/>
                        </a:rPr>
                        <a:t>6.差旅費</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868686"/>
                      </a:solidFill>
                      <a:prstDash val="solid"/>
                      <a:round/>
                      <a:headEnd type="none" w="med" len="med"/>
                      <a:tailEnd type="none" w="med" len="me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571500" indent="0">
                        <a:lnSpc>
                          <a:spcPct val="83333"/>
                        </a:lnSpc>
                        <a:buNone/>
                      </a:pP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10"/>
                  </a:ext>
                </a:extLst>
              </a:tr>
              <a:tr h="485775">
                <a:tc gridSpan="2">
                  <a:txBody>
                    <a:bodyPr/>
                    <a:lstStyle/>
                    <a:p>
                      <a:pPr marL="0" indent="0">
                        <a:lnSpc>
                          <a:spcPct val="83333"/>
                        </a:lnSpc>
                        <a:buNone/>
                      </a:pPr>
                      <a:r>
                        <a:rPr lang="en-US" sz="1000">
                          <a:solidFill>
                            <a:srgbClr val="000000">
                              <a:alpha val="100000"/>
                            </a:srgbClr>
                          </a:solidFill>
                          <a:latin typeface="微軟正黑體"/>
                          <a:ea typeface="微軟正黑體"/>
                          <a:cs typeface="微軟正黑體"/>
                        </a:rPr>
                        <a:t>7.市場驗證費</a:t>
                      </a:r>
                      <a:endParaRPr/>
                    </a:p>
                  </a:txBody>
                  <a:tcPr marL="57150" marR="57150" anchor="ctr">
                    <a:lnL w="12700" cap="flat" cmpd="sng" algn="ctr">
                      <a:noFill/>
                      <a:prstDash val="solid"/>
                      <a:round/>
                    </a:lnL>
                    <a:lnR w="12700" cap="flat" cmpd="sng" algn="ctr">
                      <a:solidFill>
                        <a:srgbClr val="868686">
                          <a:alpha val="100000"/>
                        </a:srgbClr>
                      </a:solid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750,000</a:t>
                      </a:r>
                      <a:endParaRPr/>
                    </a:p>
                  </a:txBody>
                  <a:tcPr marL="57150" marR="57150" anchor="ctr">
                    <a:lnL w="12700" cap="flat" cmpd="sng" algn="ctr">
                      <a:solidFill>
                        <a:srgbClr val="868686"/>
                      </a:solidFill>
                      <a:prstDash val="solid"/>
                      <a:round/>
                      <a:headEnd type="none" w="med" len="med"/>
                      <a:tailEnd type="none" w="med" len="me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latin typeface="微軟正黑體"/>
                          <a:ea typeface="微軟正黑體"/>
                          <a:cs typeface="微軟正黑體"/>
                        </a:rPr>
                        <a:t>750,000</a:t>
                      </a:r>
                      <a:endParaRPr/>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nSpc>
                          <a:spcPct val="83333"/>
                        </a:lnSpc>
                        <a:buNone/>
                      </a:pPr>
                      <a:r>
                        <a:rPr lang="en-US" sz="800">
                          <a:solidFill>
                            <a:srgbClr val="000000">
                              <a:alpha val="100000"/>
                            </a:srgbClr>
                          </a:solidFill>
                          <a:latin typeface="微軟正黑體"/>
                          <a:ea typeface="微軟正黑體"/>
                          <a:cs typeface="微軟正黑體"/>
                        </a:rPr>
                        <a:t>1.廣告費：110,000*5個月=550,000</a:t>
                      </a:r>
                      <a:endParaRPr/>
                    </a:p>
                    <a:p>
                      <a:pPr marL="0" indent="0">
                        <a:buNone/>
                      </a:pPr>
                      <a:r>
                        <a:rPr lang="en-US" sz="800">
                          <a:solidFill>
                            <a:srgbClr val="000000">
                              <a:alpha val="100000"/>
                            </a:srgbClr>
                          </a:solidFill>
                          <a:latin typeface="微軟正黑體"/>
                          <a:ea typeface="微軟正黑體"/>
                          <a:cs typeface="微軟正黑體"/>
                        </a:rPr>
                        <a:t>2.舉辦五場說明會共200,000                                                </a:t>
                      </a:r>
                      <a:r>
                        <a:rPr lang="en-US" sz="800" b="1">
                          <a:solidFill>
                            <a:srgbClr val="3275C5">
                              <a:alpha val="100000"/>
                            </a:srgbClr>
                          </a:solidFill>
                          <a:latin typeface="微軟正黑體"/>
                          <a:ea typeface="微軟正黑體"/>
                          <a:cs typeface="微軟正黑體"/>
                        </a:rPr>
                        <a:t>共750,000</a:t>
                      </a:r>
                      <a:endParaRPr/>
                    </a:p>
                  </a:txBody>
                  <a:tcPr marL="57150" marR="57150" anchor="ctr">
                    <a:lnL w="12700" cap="flat" cmpd="sng" algn="ctr">
                      <a:solidFill>
                        <a:srgbClr val="7B8187">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868686">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11"/>
                  </a:ext>
                </a:extLst>
              </a:tr>
              <a:tr h="209550">
                <a:tc gridSpan="2">
                  <a:txBody>
                    <a:bodyPr/>
                    <a:lstStyle/>
                    <a:p>
                      <a:pPr marL="0" indent="0">
                        <a:lnSpc>
                          <a:spcPct val="83333"/>
                        </a:lnSpc>
                        <a:buNone/>
                      </a:pPr>
                      <a:r>
                        <a:rPr lang="en-US" sz="1000">
                          <a:solidFill>
                            <a:srgbClr val="FFFFFF">
                              <a:alpha val="100000"/>
                            </a:srgbClr>
                          </a:solidFill>
                          <a:latin typeface="微軟正黑體"/>
                          <a:ea typeface="微軟正黑體"/>
                          <a:cs typeface="微軟正黑體"/>
                        </a:rPr>
                        <a:t>合計</a:t>
                      </a:r>
                      <a:endParaRPr/>
                    </a:p>
                  </a:txBody>
                  <a:tcPr marL="57150" marR="57150" anchor="ctr">
                    <a:lnL w="12700" cap="flat" cmpd="sng" algn="ctr">
                      <a:noFill/>
                      <a:prstDash val="solid"/>
                      <a:round/>
                    </a:lnL>
                    <a:lnR w="12700" cap="flat" cmpd="sng" algn="ctr">
                      <a:solidFill>
                        <a:srgbClr val="FFFFFF">
                          <a:alpha val="100000"/>
                        </a:srgbClr>
                      </a:solidFill>
                      <a:prstDash val="solid"/>
                      <a:round/>
                    </a:lnR>
                    <a:lnT w="12700" cap="flat" cmpd="sng" algn="ctr">
                      <a:solidFill>
                        <a:srgbClr val="868686">
                          <a:alpha val="100000"/>
                        </a:srgbClr>
                      </a:solid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FFFFFF">
                              <a:alpha val="100000"/>
                            </a:srgbClr>
                          </a:solidFill>
                          <a:latin typeface="微軟正黑體"/>
                          <a:ea typeface="微軟正黑體"/>
                          <a:cs typeface="微軟正黑體"/>
                        </a:rPr>
                        <a:t>1,500,000</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7B8187">
                          <a:alpha val="100000"/>
                        </a:srgbClr>
                      </a:solid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121213"/>
                        </a:lnSpc>
                        <a:buNone/>
                      </a:pPr>
                      <a:r>
                        <a:rPr lang="en-US" sz="1000">
                          <a:solidFill>
                            <a:srgbClr val="FFFFFF">
                              <a:alpha val="100000"/>
                            </a:srgbClr>
                          </a:solidFill>
                          <a:latin typeface="微軟正黑體"/>
                          <a:ea typeface="微軟正黑體"/>
                          <a:cs typeface="微軟正黑體"/>
                        </a:rPr>
                        <a:t>1,566,000</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7B8187">
                          <a:alpha val="100000"/>
                        </a:srgbClr>
                      </a:solid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121213"/>
                        </a:lnSpc>
                        <a:buNone/>
                      </a:pPr>
                      <a:r>
                        <a:rPr lang="en-US" sz="1000">
                          <a:solidFill>
                            <a:srgbClr val="FFFFFF">
                              <a:alpha val="100000"/>
                            </a:srgbClr>
                          </a:solidFill>
                          <a:latin typeface="微軟正黑體"/>
                          <a:ea typeface="微軟正黑體"/>
                          <a:cs typeface="微軟正黑體"/>
                        </a:rPr>
                        <a:t>3,066,000</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7B8187">
                          <a:alpha val="100000"/>
                        </a:srgbClr>
                      </a:solid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83333"/>
                        </a:lnSpc>
                        <a:buNone/>
                      </a:pPr>
                      <a:endParaRPr/>
                    </a:p>
                  </a:txBody>
                  <a:tcPr marL="57150" marR="57150" anchor="ctr">
                    <a:lnL w="12700" cap="flat" cmpd="sng" algn="ctr">
                      <a:solidFill>
                        <a:srgbClr val="FFFFFF">
                          <a:alpha val="100000"/>
                        </a:srgbClr>
                      </a:solidFill>
                      <a:prstDash val="solid"/>
                      <a:round/>
                    </a:lnL>
                    <a:lnR w="12700" cap="flat" cmpd="sng" algn="ctr">
                      <a:noFill/>
                      <a:prstDash val="solid"/>
                      <a:round/>
                    </a:lnR>
                    <a:lnT w="12700" cap="flat" cmpd="sng" algn="ctr">
                      <a:solidFill>
                        <a:srgbClr val="868686">
                          <a:alpha val="100000"/>
                        </a:srgbClr>
                      </a:solidFill>
                      <a:prstDash val="solid"/>
                      <a:round/>
                    </a:lnT>
                    <a:lnB w="12700" cap="flat" cmpd="sng" algn="ctr">
                      <a:solidFill>
                        <a:srgbClr val="FFFFFF">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12"/>
                  </a:ext>
                </a:extLst>
              </a:tr>
              <a:tr h="209550">
                <a:tc gridSpan="2">
                  <a:txBody>
                    <a:bodyPr/>
                    <a:lstStyle/>
                    <a:p>
                      <a:pPr marL="0" indent="0">
                        <a:lnSpc>
                          <a:spcPct val="83333"/>
                        </a:lnSpc>
                        <a:buNone/>
                      </a:pPr>
                      <a:r>
                        <a:rPr lang="en-US" sz="1000">
                          <a:solidFill>
                            <a:srgbClr val="FFFFFF">
                              <a:alpha val="100000"/>
                            </a:srgbClr>
                          </a:solidFill>
                          <a:latin typeface="微軟正黑體"/>
                          <a:ea typeface="微軟正黑體"/>
                          <a:cs typeface="微軟正黑體"/>
                        </a:rPr>
                        <a:t>百分比</a:t>
                      </a:r>
                      <a:endParaRPr/>
                    </a:p>
                  </a:txBody>
                  <a:tcPr marL="57150" marR="57150" anchor="ctr">
                    <a:lnL w="12700" cap="flat" cmpd="sng" algn="ctr">
                      <a:noFill/>
                      <a:prstDash val="solid"/>
                      <a:round/>
                    </a:lnL>
                    <a:lnR w="12700" cap="flat" cmpd="sng" algn="ctr">
                      <a:solidFill>
                        <a:srgbClr val="FFFFFF">
                          <a:alpha val="100000"/>
                        </a:srgbClr>
                      </a:solidFill>
                      <a:prstDash val="solid"/>
                      <a:round/>
                    </a:lnR>
                    <a:lnT w="12700" cap="flat" cmpd="sng" algn="ctr">
                      <a:solidFill>
                        <a:srgbClr val="FFFFFF">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solidFill>
                        <a:srgbClr val="FFFFFF">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lnSpc>
                          <a:spcPct val="121213"/>
                        </a:lnSpc>
                        <a:buNone/>
                      </a:pPr>
                      <a:r>
                        <a:rPr lang="en-US" sz="1000">
                          <a:solidFill>
                            <a:srgbClr val="FFFFFF">
                              <a:alpha val="100000"/>
                            </a:srgbClr>
                          </a:solidFill>
                          <a:latin typeface="微軟正黑體"/>
                          <a:ea typeface="微軟正黑體"/>
                          <a:cs typeface="微軟正黑體"/>
                        </a:rPr>
                        <a:t>48.92%</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FFFFFF">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121213"/>
                        </a:lnSpc>
                        <a:buNone/>
                      </a:pPr>
                      <a:r>
                        <a:rPr lang="en-US" sz="1000">
                          <a:solidFill>
                            <a:srgbClr val="FFFFFF">
                              <a:alpha val="100000"/>
                            </a:srgbClr>
                          </a:solidFill>
                          <a:latin typeface="微軟正黑體"/>
                          <a:ea typeface="微軟正黑體"/>
                          <a:cs typeface="微軟正黑體"/>
                        </a:rPr>
                        <a:t>51.08%</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FFFFFF">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lnSpc>
                          <a:spcPct val="121213"/>
                        </a:lnSpc>
                        <a:buNone/>
                      </a:pPr>
                      <a:r>
                        <a:rPr lang="en-US" sz="1000">
                          <a:solidFill>
                            <a:srgbClr val="FFFFFF">
                              <a:alpha val="100000"/>
                            </a:srgbClr>
                          </a:solidFill>
                          <a:latin typeface="微軟正黑體"/>
                          <a:ea typeface="微軟正黑體"/>
                          <a:cs typeface="微軟正黑體"/>
                        </a:rPr>
                        <a:t>100.00%</a:t>
                      </a:r>
                      <a:endParaRPr/>
                    </a:p>
                  </a:txBody>
                  <a:tcPr marL="57150" marR="57150" anchor="ctr">
                    <a:lnL w="12700" cap="flat" cmpd="sng" algn="ctr">
                      <a:solidFill>
                        <a:srgbClr val="FFFFFF">
                          <a:alpha val="100000"/>
                        </a:srgbClr>
                      </a:solidFill>
                      <a:prstDash val="solid"/>
                      <a:round/>
                    </a:lnL>
                    <a:lnR w="12700" cap="flat" cmpd="sng" algn="ctr">
                      <a:solidFill>
                        <a:srgbClr val="FFFFFF">
                          <a:alpha val="100000"/>
                        </a:srgbClr>
                      </a:solidFill>
                      <a:prstDash val="solid"/>
                      <a:round/>
                    </a:lnR>
                    <a:lnT w="12700" cap="flat" cmpd="sng" algn="ctr">
                      <a:solidFill>
                        <a:srgbClr val="FFFFFF">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nSpc>
                          <a:spcPct val="83333"/>
                        </a:lnSpc>
                        <a:buNone/>
                      </a:pPr>
                      <a:endParaRPr/>
                    </a:p>
                  </a:txBody>
                  <a:tcPr marL="57150" marR="57150" anchor="ctr">
                    <a:lnL w="12700" cap="flat" cmpd="sng" algn="ctr">
                      <a:solidFill>
                        <a:srgbClr val="FFFFFF">
                          <a:alpha val="100000"/>
                        </a:srgbClr>
                      </a:solidFill>
                      <a:prstDash val="solid"/>
                      <a:round/>
                    </a:lnL>
                    <a:lnR w="12700" cap="flat" cmpd="sng" algn="ctr">
                      <a:noFill/>
                      <a:prstDash val="solid"/>
                      <a:round/>
                    </a:lnR>
                    <a:lnT w="12700" cap="flat" cmpd="sng" algn="ctr">
                      <a:solidFill>
                        <a:srgbClr val="FFFFFF">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13"/>
                  </a:ext>
                </a:extLst>
              </a:tr>
            </a:tbl>
          </a:graphicData>
        </a:graphic>
      </p:graphicFrame>
      <p:sp>
        <p:nvSpPr>
          <p:cNvPr id="318" name="文字方塊 317"/>
          <p:cNvSpPr txBox="1"/>
          <p:nvPr/>
        </p:nvSpPr>
        <p:spPr>
          <a:xfrm>
            <a:off x="-9525" y="-14572"/>
            <a:ext cx="5840684"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玖、預算說明</a:t>
            </a:r>
            <a:endParaRPr/>
          </a:p>
        </p:txBody>
      </p:sp>
      <p:sp>
        <p:nvSpPr>
          <p:cNvPr id="319" name="文字方塊 318"/>
          <p:cNvSpPr txBox="1"/>
          <p:nvPr/>
        </p:nvSpPr>
        <p:spPr>
          <a:xfrm>
            <a:off x="8009792" y="323823"/>
            <a:ext cx="1128346" cy="263769"/>
          </a:xfrm>
          <a:prstGeom prst="rect">
            <a:avLst/>
          </a:prstGeom>
          <a:noFill/>
        </p:spPr>
        <p:txBody>
          <a:bodyPr lIns="91440" tIns="45720" rIns="91440" bIns="45720" rtlCol="0">
            <a:spAutoFit/>
          </a:bodyPr>
          <a:lstStyle/>
          <a:p>
            <a:pPr marL="0" indent="0">
              <a:lnSpc>
                <a:spcPct val="83333"/>
              </a:lnSpc>
              <a:buNone/>
            </a:pPr>
            <a:r>
              <a:rPr lang="en-US" sz="900">
                <a:solidFill>
                  <a:srgbClr val="000000">
                    <a:alpha val="100000"/>
                  </a:srgbClr>
                </a:solidFill>
                <a:latin typeface="微軟正黑體"/>
                <a:ea typeface="微軟正黑體"/>
                <a:cs typeface="微軟正黑體"/>
              </a:rPr>
              <a:t>（金額單位：元）</a:t>
            </a:r>
            <a:endParaRPr/>
          </a:p>
        </p:txBody>
      </p:sp>
      <p:pic>
        <p:nvPicPr>
          <p:cNvPr id="320" name="圖片 319"/>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137828"/>
            <a:ext cx="373277" cy="381000"/>
          </a:xfrm>
          <a:prstGeom prst="rect">
            <a:avLst/>
          </a:prstGeom>
        </p:spPr>
      </p:pic>
      <p:sp>
        <p:nvSpPr>
          <p:cNvPr id="321" name="Placeholder for sldNum"/>
          <p:cNvSpPr>
            <a:spLocks noGrp="1"/>
          </p:cNvSpPr>
          <p:nvPr>
            <p:ph type="sldNum"/>
          </p:nvPr>
        </p:nvSpPr>
        <p:spPr>
          <a:prstGeom prst="rect">
            <a:avLst/>
          </a:prstGeom>
          <a:noFill/>
        </p:spPr>
        <p:txBody>
          <a:bodyPr lIns="91440" tIns="45720" rIns="91440" bIns="45720" rtlCol="0">
            <a:normAutofit/>
          </a:bodyPr>
          <a:lstStyle/>
          <a:p>
            <a:fld id="{DC552C50-2117-F69A-65E1-88A011AC1A7E}" type="slidenum">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38138" cy="4214813"/>
          <a:chOff x="0" y="0"/>
          <a:chExt cx="9138138" cy="4214813"/>
        </a:xfrm>
      </p:grpSpPr>
      <p:sp>
        <p:nvSpPr>
          <p:cNvPr id="323" name="文字方塊 322"/>
          <p:cNvSpPr txBox="1"/>
          <p:nvPr/>
        </p:nvSpPr>
        <p:spPr>
          <a:xfrm>
            <a:off x="-9525" y="-14572"/>
            <a:ext cx="5840684" cy="666750"/>
          </a:xfrm>
          <a:prstGeom prst="rect">
            <a:avLst/>
          </a:prstGeom>
          <a:noFill/>
        </p:spPr>
        <p:txBody>
          <a:bodyPr lIns="91440" tIns="45720" rIns="91440" bIns="45720" rtlCol="0" anchor="ctr">
            <a:spAutoFit/>
          </a:bodyPr>
          <a:lstStyle/>
          <a:p>
            <a:pPr marL="1143000" indent="0">
              <a:buNone/>
            </a:pPr>
            <a:r>
              <a:rPr lang="en-US" sz="2100" b="1" dirty="0" err="1">
                <a:solidFill>
                  <a:srgbClr val="3275C5">
                    <a:alpha val="100000"/>
                  </a:srgbClr>
                </a:solidFill>
                <a:latin typeface="微軟正黑體"/>
                <a:ea typeface="微軟正黑體"/>
                <a:cs typeface="微軟正黑體"/>
              </a:rPr>
              <a:t>拾、總表</a:t>
            </a:r>
            <a:endParaRPr dirty="0"/>
          </a:p>
        </p:txBody>
      </p:sp>
      <p:sp>
        <p:nvSpPr>
          <p:cNvPr id="324" name="文字方塊 323"/>
          <p:cNvSpPr txBox="1"/>
          <p:nvPr/>
        </p:nvSpPr>
        <p:spPr>
          <a:xfrm>
            <a:off x="8009792" y="323823"/>
            <a:ext cx="1128346" cy="263769"/>
          </a:xfrm>
          <a:prstGeom prst="rect">
            <a:avLst/>
          </a:prstGeom>
          <a:noFill/>
        </p:spPr>
        <p:txBody>
          <a:bodyPr lIns="91440" tIns="45720" rIns="91440" bIns="45720" rtlCol="0">
            <a:spAutoFit/>
          </a:bodyPr>
          <a:lstStyle/>
          <a:p>
            <a:pPr marL="0" indent="0">
              <a:lnSpc>
                <a:spcPct val="83333"/>
              </a:lnSpc>
              <a:buNone/>
            </a:pPr>
            <a:r>
              <a:rPr lang="en-US" sz="900">
                <a:solidFill>
                  <a:srgbClr val="000000">
                    <a:alpha val="100000"/>
                  </a:srgbClr>
                </a:solidFill>
                <a:latin typeface="微軟正黑體"/>
                <a:ea typeface="微軟正黑體"/>
                <a:cs typeface="微軟正黑體"/>
              </a:rPr>
              <a:t>（金額單位：元）</a:t>
            </a:r>
            <a:endParaRPr/>
          </a:p>
        </p:txBody>
      </p:sp>
      <p:pic>
        <p:nvPicPr>
          <p:cNvPr id="325" name="圖片 324"/>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137828"/>
            <a:ext cx="373277" cy="381000"/>
          </a:xfrm>
          <a:prstGeom prst="rect">
            <a:avLst/>
          </a:prstGeom>
        </p:spPr>
      </p:pic>
      <p:sp>
        <p:nvSpPr>
          <p:cNvPr id="326" name="Placeholder for sldNum"/>
          <p:cNvSpPr>
            <a:spLocks noGrp="1"/>
          </p:cNvSpPr>
          <p:nvPr>
            <p:ph type="sldNum"/>
          </p:nvPr>
        </p:nvSpPr>
        <p:spPr>
          <a:prstGeom prst="rect">
            <a:avLst/>
          </a:prstGeom>
          <a:noFill/>
        </p:spPr>
        <p:txBody>
          <a:bodyPr lIns="91440" tIns="45720" rIns="91440" bIns="45720" rtlCol="0">
            <a:normAutofit/>
          </a:bodyPr>
          <a:lstStyle/>
          <a:p>
            <a:fld id="{1C935984-88A8-F497-DAA2-EEBCD80EDBD7}" type="slidenum">
              <a:rPr/>
              <a:t>38</a:t>
            </a:fld>
            <a:endParaRPr/>
          </a:p>
        </p:txBody>
      </p:sp>
      <p:graphicFrame>
        <p:nvGraphicFramePr>
          <p:cNvPr id="327" name="表格 326"/>
          <p:cNvGraphicFramePr>
            <a:graphicFrameLocks noGrp="1"/>
          </p:cNvGraphicFramePr>
          <p:nvPr/>
        </p:nvGraphicFramePr>
        <p:xfrm>
          <a:off x="347663" y="928688"/>
          <a:ext cx="8667750" cy="3286125"/>
        </p:xfrm>
        <a:graphic>
          <a:graphicData uri="http://schemas.openxmlformats.org/drawingml/2006/table">
            <a:tbl>
              <a:tblPr firstRow="1" bandRow="1"/>
              <a:tblGrid>
                <a:gridCol w="99060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gridCol w="1647825">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2419350">
                  <a:extLst>
                    <a:ext uri="{9D8B030D-6E8A-4147-A177-3AD203B41FA5}">
                      <a16:colId xmlns:a16="http://schemas.microsoft.com/office/drawing/2014/main" val="20005"/>
                    </a:ext>
                  </a:extLst>
                </a:gridCol>
              </a:tblGrid>
              <a:tr h="381000">
                <a:tc>
                  <a:txBody>
                    <a:bodyPr/>
                    <a:lstStyle/>
                    <a:p>
                      <a:pPr marL="0" indent="0" algn="ctr">
                        <a:buNone/>
                      </a:pPr>
                      <a:r>
                        <a:rPr lang="en-US" sz="1200" b="1" dirty="0" err="1">
                          <a:solidFill>
                            <a:srgbClr val="FFFFFF">
                              <a:alpha val="100000"/>
                            </a:srgbClr>
                          </a:solidFill>
                        </a:rPr>
                        <a:t>工作項目</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FFFFF">
                              <a:alpha val="100000"/>
                            </a:srgbClr>
                          </a:solidFill>
                        </a:rPr>
                        <a:t>全程預計完成數</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FFFFF">
                              <a:alpha val="100000"/>
                            </a:srgbClr>
                          </a:solidFill>
                        </a:rPr>
                        <a:t>期中查核點</a:t>
                      </a:r>
                      <a:r>
                        <a:rPr lang="en-US" sz="1200" b="1" dirty="0">
                          <a:solidFill>
                            <a:srgbClr val="FFFFFF">
                              <a:alpha val="100000"/>
                            </a:srgbClr>
                          </a:solidFill>
                        </a:rPr>
                        <a:t>(</a:t>
                      </a:r>
                      <a:r>
                        <a:rPr lang="en-US" sz="1200" b="1" dirty="0" err="1">
                          <a:solidFill>
                            <a:srgbClr val="FFFFFF">
                              <a:alpha val="100000"/>
                            </a:srgbClr>
                          </a:solidFill>
                        </a:rPr>
                        <a:t>累計完成</a:t>
                      </a:r>
                      <a:r>
                        <a:rPr lang="en-US" sz="1200" b="1" dirty="0">
                          <a:solidFill>
                            <a:srgbClr val="FFFFFF">
                              <a:alpha val="100000"/>
                            </a:srgbClr>
                          </a:solidFill>
                        </a:rPr>
                        <a:t>)</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FFFFF">
                              <a:alpha val="100000"/>
                            </a:srgbClr>
                          </a:solidFill>
                        </a:rPr>
                        <a:t>期末查核點</a:t>
                      </a:r>
                      <a:r>
                        <a:rPr lang="en-US" sz="1200" b="1" dirty="0">
                          <a:solidFill>
                            <a:srgbClr val="FFFFFF">
                              <a:alpha val="100000"/>
                            </a:srgbClr>
                          </a:solidFill>
                        </a:rPr>
                        <a:t>(</a:t>
                      </a:r>
                      <a:r>
                        <a:rPr lang="en-US" sz="1200" b="1" dirty="0" err="1">
                          <a:solidFill>
                            <a:srgbClr val="FFFFFF">
                              <a:alpha val="100000"/>
                            </a:srgbClr>
                          </a:solidFill>
                        </a:rPr>
                        <a:t>累計完成</a:t>
                      </a:r>
                      <a:r>
                        <a:rPr lang="en-US" sz="1200" b="1" dirty="0">
                          <a:solidFill>
                            <a:srgbClr val="FFFFFF">
                              <a:alpha val="100000"/>
                            </a:srgbClr>
                          </a:solidFill>
                        </a:rPr>
                        <a:t>)</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FFFFF">
                              <a:alpha val="100000"/>
                            </a:srgbClr>
                          </a:solidFill>
                        </a:rPr>
                        <a:t>占比</a:t>
                      </a:r>
                      <a:r>
                        <a:rPr lang="en-US" sz="1200" b="1" dirty="0">
                          <a:solidFill>
                            <a:srgbClr val="FFFFFF">
                              <a:alpha val="100000"/>
                            </a:srgbClr>
                          </a:solidFill>
                        </a:rPr>
                        <a:t>(%)</a:t>
                      </a:r>
                      <a:endParaRPr dirty="0"/>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200" b="1" dirty="0" err="1">
                          <a:solidFill>
                            <a:srgbClr val="FFFFFF">
                              <a:alpha val="100000"/>
                            </a:srgbClr>
                          </a:solidFill>
                        </a:rPr>
                        <a:t>查核資料</a:t>
                      </a:r>
                      <a:endParaRPr dirty="0"/>
                    </a:p>
                  </a:txBody>
                  <a:tcPr marL="57150" marR="57150" anchor="ctr">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1381125">
                <a:tc>
                  <a:txBody>
                    <a:bodyPr/>
                    <a:lstStyle/>
                    <a:p>
                      <a:pPr marL="0" indent="0" algn="ctr">
                        <a:buNone/>
                      </a:pPr>
                      <a:r>
                        <a:rPr lang="en-US" spc="0"/>
                        <a:t>導入智慧減碳應用服務</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2項</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dirty="0"/>
                        <a:t>2項</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2項</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40%</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pc="0"/>
                        <a:t>1.原物料管理系統</a:t>
                      </a:r>
                      <a:endParaRPr/>
                    </a:p>
                    <a:p>
                      <a:pPr marL="0" indent="0">
                        <a:buNone/>
                      </a:pPr>
                      <a:r>
                        <a:rPr lang="en-US" spc="0"/>
                        <a:t>A1系統驗收單</a:t>
                      </a:r>
                      <a:endParaRPr/>
                    </a:p>
                    <a:p>
                      <a:pPr marL="0" indent="0">
                        <a:buNone/>
                      </a:pPr>
                      <a:r>
                        <a:rPr lang="en-US" spc="0"/>
                        <a:t>A2系統畫面截圖</a:t>
                      </a:r>
                      <a:endParaRPr/>
                    </a:p>
                    <a:p>
                      <a:pPr marL="0" indent="0">
                        <a:buNone/>
                      </a:pPr>
                      <a:r>
                        <a:rPr lang="en-US" spc="0"/>
                        <a:t>2.生產排程管理系統</a:t>
                      </a:r>
                      <a:endParaRPr/>
                    </a:p>
                    <a:p>
                      <a:pPr marL="0" indent="0">
                        <a:buNone/>
                      </a:pPr>
                      <a:r>
                        <a:rPr lang="en-US" spc="0"/>
                        <a:t>B1系統驗收單</a:t>
                      </a:r>
                      <a:endParaRPr/>
                    </a:p>
                    <a:p>
                      <a:pPr marL="0" indent="0">
                        <a:buNone/>
                      </a:pPr>
                      <a:r>
                        <a:rPr lang="en-US" spc="0"/>
                        <a:t>B2系統畫面截圖</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381000">
                <a:tc>
                  <a:txBody>
                    <a:bodyPr/>
                    <a:lstStyle/>
                    <a:p>
                      <a:pPr marL="0" indent="0" algn="ctr">
                        <a:buNone/>
                      </a:pPr>
                      <a:r>
                        <a:rPr lang="en-US" spc="0"/>
                        <a:t>減少碳排量</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28.27噸</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dirty="0"/>
                        <a:t>11.308噸</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28.27噸</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20%</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pc="0"/>
                        <a:t>系統後台訂單</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381000">
                <a:tc>
                  <a:txBody>
                    <a:bodyPr/>
                    <a:lstStyle/>
                    <a:p>
                      <a:pPr marL="0" indent="0" algn="ctr">
                        <a:buNone/>
                      </a:pPr>
                      <a:r>
                        <a:rPr lang="en-US" spc="0"/>
                        <a:t>帶動企業家數</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5家</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dirty="0"/>
                        <a:t>5家</a:t>
                      </a: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5家</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20%</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pc="0"/>
                        <a:t>系統後台訂單</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381000">
                <a:tc>
                  <a:txBody>
                    <a:bodyPr/>
                    <a:lstStyle/>
                    <a:p>
                      <a:pPr marL="0" indent="0" algn="ctr">
                        <a:buNone/>
                      </a:pPr>
                      <a:r>
                        <a:rPr lang="en-US" spc="0"/>
                        <a:t>帶動體驗人次</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400人次</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160人次</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400人次</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pc="0"/>
                        <a:t>20%</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pc="0"/>
                        <a:t>系統後台數據</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r h="381000">
                <a:tc gridSpan="4">
                  <a:txBody>
                    <a:bodyPr/>
                    <a:lstStyle/>
                    <a:p>
                      <a:pPr marL="0" indent="0" algn="ctr">
                        <a:buNone/>
                      </a:pPr>
                      <a:r>
                        <a:rPr lang="en-US">
                          <a:solidFill>
                            <a:srgbClr val="FFFFFF">
                              <a:alpha val="100000"/>
                            </a:srgbClr>
                          </a:solidFill>
                        </a:rPr>
                        <a:t>總計</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hMerge="1">
                  <a:txBody>
                    <a:bodyPr/>
                    <a:lstStyle/>
                    <a:p>
                      <a:pPr>
                        <a:buNone/>
                      </a:pPr>
                      <a:endParaRPr/>
                    </a:p>
                  </a:txBody>
                  <a:tcPr marL="57150" marR="57150">
                    <a:lnL w="12700" cap="flat" cmpd="sng" algn="ctr">
                      <a:noFill/>
                      <a:prstDash val="solid"/>
                      <a:round/>
                    </a:lnL>
                    <a:lnR w="12700" cap="flat" cmpd="sng" algn="ctr">
                      <a:solidFill>
                        <a:srgbClr val="7B8187">
                          <a:alpha val="100000"/>
                        </a:srgbClr>
                      </a:solid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a:solidFill>
                            <a:srgbClr val="FFFFFF">
                              <a:alpha val="100000"/>
                            </a:srgbClr>
                          </a:solidFill>
                        </a:rPr>
                        <a:t>100%</a:t>
                      </a:r>
                      <a:endParaRPr/>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buNone/>
                      </a:pPr>
                      <a:endParaRPr dirty="0"/>
                    </a:p>
                  </a:txBody>
                  <a:tcPr marL="57150" marR="57150">
                    <a:lnL w="12700" cap="flat" cmpd="sng" algn="ctr">
                      <a:solidFill>
                        <a:srgbClr val="7B8187">
                          <a:alpha val="100000"/>
                        </a:srgbClr>
                      </a:solidFill>
                      <a:prstDash val="solid"/>
                      <a:round/>
                    </a:lnL>
                    <a:lnR w="12700" cap="flat" cmpd="sng" algn="ctr">
                      <a:solidFill>
                        <a:srgbClr val="7B8187">
                          <a:alpha val="100000"/>
                        </a:srgbClr>
                      </a:solid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54865" y="0"/>
          <a:ext cx="8806325" cy="5143500"/>
          <a:chOff x="-554865" y="0"/>
          <a:chExt cx="8806325" cy="5143500"/>
        </a:xfrm>
      </p:grpSpPr>
      <p:pic>
        <p:nvPicPr>
          <p:cNvPr id="329" name="圖片 32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54865" y="0"/>
            <a:ext cx="2316587" cy="5143500"/>
          </a:xfrm>
          <a:prstGeom prst="rect">
            <a:avLst/>
          </a:prstGeom>
        </p:spPr>
      </p:pic>
      <p:sp>
        <p:nvSpPr>
          <p:cNvPr id="330" name="Placeholder for title"/>
          <p:cNvSpPr>
            <a:spLocks noGrp="1"/>
          </p:cNvSpPr>
          <p:nvPr>
            <p:ph type="title"/>
          </p:nvPr>
        </p:nvSpPr>
        <p:spPr>
          <a:xfrm>
            <a:off x="1946320" y="1728513"/>
            <a:ext cx="6747993" cy="1057346"/>
          </a:xfrm>
          <a:prstGeom prst="rect">
            <a:avLst/>
          </a:prstGeom>
          <a:noFill/>
        </p:spPr>
        <p:txBody>
          <a:bodyPr lIns="91440" tIns="45720" rIns="91440" bIns="45720" rtlCol="0" anchor="ctr">
            <a:normAutofit/>
          </a:bodyPr>
          <a:lstStyle/>
          <a:p>
            <a:pPr marL="0" indent="0">
              <a:buNone/>
            </a:pPr>
            <a:r>
              <a:rPr lang="en-US" sz="3600">
                <a:latin typeface="微軟正黑體"/>
                <a:ea typeface="微軟正黑體"/>
                <a:cs typeface="微軟正黑體"/>
              </a:rPr>
              <a:t>智慧原物料與生產排程管理系統</a:t>
            </a:r>
            <a:endParaRPr/>
          </a:p>
          <a:p>
            <a:pPr marL="0" indent="0">
              <a:buNone/>
            </a:pPr>
            <a:r>
              <a:rPr lang="en-US" sz="3600">
                <a:latin typeface="微軟正黑體"/>
                <a:ea typeface="微軟正黑體"/>
                <a:cs typeface="微軟正黑體"/>
              </a:rPr>
              <a:t>減碳升級計畫</a:t>
            </a:r>
            <a:endParaRPr/>
          </a:p>
        </p:txBody>
      </p:sp>
      <p:sp>
        <p:nvSpPr>
          <p:cNvPr id="331" name="Placeholder for subTitle"/>
          <p:cNvSpPr>
            <a:spLocks noGrp="1"/>
          </p:cNvSpPr>
          <p:nvPr>
            <p:ph type="subTitle"/>
          </p:nvPr>
        </p:nvSpPr>
        <p:spPr>
          <a:xfrm>
            <a:off x="2053877" y="3036727"/>
            <a:ext cx="3512247" cy="1145490"/>
          </a:xfrm>
          <a:prstGeom prst="rect">
            <a:avLst/>
          </a:prstGeom>
          <a:noFill/>
        </p:spPr>
        <p:txBody>
          <a:bodyPr lIns="85725" tIns="85725" rIns="85725" bIns="85725" rtlCol="0" anchor="t">
            <a:normAutofit/>
          </a:bodyPr>
          <a:lstStyle/>
          <a:p>
            <a:pPr marL="0" indent="0">
              <a:spcBef>
                <a:spcPts val="0"/>
              </a:spcBef>
              <a:spcAft>
                <a:spcPts val="0"/>
              </a:spcAft>
              <a:buNone/>
            </a:pPr>
            <a:r>
              <a:rPr lang="en-US" b="1">
                <a:solidFill>
                  <a:srgbClr val="2E3133">
                    <a:alpha val="100000"/>
                  </a:srgbClr>
                </a:solidFill>
                <a:latin typeface="微軟正黑體"/>
                <a:ea typeface="微軟正黑體"/>
                <a:cs typeface="微軟正黑體"/>
              </a:rPr>
              <a:t>提案單位：新楠星企業有限公司</a:t>
            </a:r>
            <a:endParaRPr/>
          </a:p>
          <a:p>
            <a:pPr marL="0" indent="0">
              <a:spcBef>
                <a:spcPts val="0"/>
              </a:spcBef>
              <a:spcAft>
                <a:spcPts val="0"/>
              </a:spcAft>
              <a:buNone/>
            </a:pPr>
            <a:r>
              <a:rPr lang="en-US" b="1">
                <a:solidFill>
                  <a:srgbClr val="2E3133">
                    <a:alpha val="100000"/>
                  </a:srgbClr>
                </a:solidFill>
                <a:latin typeface="微軟正黑體"/>
                <a:ea typeface="微軟正黑體"/>
                <a:cs typeface="微軟正黑體"/>
              </a:rPr>
              <a:t>簡報人：陳長朋</a:t>
            </a:r>
            <a:endParaRPr/>
          </a:p>
          <a:p>
            <a:pPr marL="0" indent="0">
              <a:spcBef>
                <a:spcPts val="0"/>
              </a:spcBef>
              <a:spcAft>
                <a:spcPts val="0"/>
              </a:spcAft>
              <a:buNone/>
            </a:pPr>
            <a:r>
              <a:rPr lang="en-US" b="1">
                <a:solidFill>
                  <a:srgbClr val="2E3133">
                    <a:alpha val="100000"/>
                  </a:srgbClr>
                </a:solidFill>
                <a:latin typeface="微軟正黑體"/>
                <a:ea typeface="微軟正黑體"/>
                <a:cs typeface="微軟正黑體"/>
              </a:rPr>
              <a:t>簡報日期：2024年7月30日</a:t>
            </a:r>
            <a:endParaRPr/>
          </a:p>
        </p:txBody>
      </p:sp>
      <p:sp>
        <p:nvSpPr>
          <p:cNvPr id="332" name="矩形: 圓角 331"/>
          <p:cNvSpPr/>
          <p:nvPr/>
        </p:nvSpPr>
        <p:spPr>
          <a:xfrm>
            <a:off x="2046503" y="1104828"/>
            <a:ext cx="1850594" cy="403408"/>
          </a:xfrm>
          <a:prstGeom prst="roundRect">
            <a:avLst>
              <a:gd name="adj" fmla="val 50000"/>
            </a:avLst>
          </a:prstGeom>
          <a:solidFill>
            <a:srgbClr val="4A8CAC">
              <a:alpha val="100000"/>
            </a:srgbClr>
          </a:solidFill>
        </p:spPr>
        <p:txBody>
          <a:bodyPr lIns="91440" tIns="45720" rIns="91440" bIns="45720" rtlCol="0" anchor="ctr">
            <a:normAutofit/>
          </a:bodyPr>
          <a:lstStyle/>
          <a:p>
            <a:pPr marL="0" indent="0" algn="ctr">
              <a:buNone/>
            </a:pPr>
            <a:r>
              <a:rPr lang="en-US" sz="1700" b="1">
                <a:solidFill>
                  <a:srgbClr val="FFFFFF">
                    <a:alpha val="100000"/>
                  </a:srgbClr>
                </a:solidFill>
                <a:latin typeface="微軟正黑體"/>
                <a:ea typeface="微軟正黑體"/>
                <a:cs typeface="微軟正黑體"/>
              </a:rPr>
              <a:t>整合應用服務類</a:t>
            </a:r>
            <a:endParaRPr/>
          </a:p>
        </p:txBody>
      </p:sp>
      <p:pic>
        <p:nvPicPr>
          <p:cNvPr id="333" name="圖片 33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7401182" y="311619"/>
            <a:ext cx="1405143" cy="5327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312263" cy="6114499"/>
          <a:chOff x="0" y="0"/>
          <a:chExt cx="9312263" cy="6114499"/>
        </a:xfrm>
      </p:grpSpPr>
      <p:grpSp>
        <p:nvGrpSpPr>
          <p:cNvPr id="33" name="Group 33"/>
          <p:cNvGrpSpPr/>
          <p:nvPr/>
        </p:nvGrpSpPr>
        <p:grpSpPr>
          <a:xfrm>
            <a:off x="-1181100" y="-53915"/>
            <a:ext cx="10493363" cy="6168415"/>
            <a:chOff x="-1181100" y="-53915"/>
            <a:chExt cx="10493363" cy="6168415"/>
          </a:xfrm>
        </p:grpSpPr>
        <p:pic>
          <p:nvPicPr>
            <p:cNvPr id="34" name="圖片 3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flipH="1">
              <a:off x="6529199" y="-53915"/>
              <a:ext cx="2783065" cy="5331376"/>
            </a:xfrm>
            <a:prstGeom prst="rect">
              <a:avLst/>
            </a:prstGeom>
          </p:spPr>
        </p:pic>
        <p:pic>
          <p:nvPicPr>
            <p:cNvPr id="35" name="圖片 3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flipH="1">
              <a:off x="-1181100" y="3256999"/>
              <a:ext cx="2728255" cy="2857500"/>
            </a:xfrm>
            <a:prstGeom prst="rect">
              <a:avLst/>
            </a:prstGeom>
          </p:spPr>
        </p:pic>
      </p:grpSp>
      <p:cxnSp>
        <p:nvCxnSpPr>
          <p:cNvPr id="36" name="直線接點 35"/>
          <p:cNvCxnSpPr/>
          <p:nvPr/>
        </p:nvCxnSpPr>
        <p:spPr>
          <a:xfrm flipH="1">
            <a:off x="5693149" y="-25918"/>
            <a:ext cx="43702" cy="5163578"/>
          </a:xfrm>
          <a:prstGeom prst="line">
            <a:avLst/>
          </a:prstGeom>
          <a:ln w="16933" cap="flat" cmpd="sng" algn="ctr">
            <a:solidFill>
              <a:srgbClr val="000000">
                <a:alpha val="100000"/>
              </a:srgbClr>
            </a:solidFill>
            <a:prstDash val="solid"/>
            <a:round/>
            <a:tailEnd type="triangle"/>
          </a:ln>
        </p:spPr>
      </p:cxnSp>
      <p:sp>
        <p:nvSpPr>
          <p:cNvPr id="37" name="文字方塊 36"/>
          <p:cNvSpPr txBox="1"/>
          <p:nvPr/>
        </p:nvSpPr>
        <p:spPr>
          <a:xfrm>
            <a:off x="0" y="147353"/>
            <a:ext cx="4476750"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公司介紹-公司重要沿革</a:t>
            </a:r>
            <a:endParaRPr/>
          </a:p>
        </p:txBody>
      </p:sp>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39" name="文字方塊 38"/>
          <p:cNvSpPr txBox="1"/>
          <p:nvPr/>
        </p:nvSpPr>
        <p:spPr>
          <a:xfrm>
            <a:off x="1626380" y="1054719"/>
            <a:ext cx="3381187" cy="305912"/>
          </a:xfrm>
          <a:prstGeom prst="rect">
            <a:avLst/>
          </a:prstGeom>
          <a:noFill/>
        </p:spPr>
        <p:txBody>
          <a:bodyPr lIns="91440" tIns="45720" rIns="91440" bIns="45720" rtlCol="0" anchor="t">
            <a:spAutoFit/>
          </a:bodyPr>
          <a:lstStyle/>
          <a:p>
            <a:pPr marL="0" indent="0" algn="r">
              <a:buNone/>
            </a:pPr>
            <a:r>
              <a:rPr lang="en-US" sz="1500" b="1" i="0" u="none" strike="noStrike">
                <a:latin typeface="Arial"/>
                <a:ea typeface="Arial"/>
                <a:cs typeface="Arial"/>
              </a:rPr>
              <a:t>投資新廠房並購入新式粉體設備</a:t>
            </a:r>
            <a:endParaRPr/>
          </a:p>
        </p:txBody>
      </p:sp>
      <p:sp>
        <p:nvSpPr>
          <p:cNvPr id="40" name="橢圓 39"/>
          <p:cNvSpPr/>
          <p:nvPr/>
        </p:nvSpPr>
        <p:spPr>
          <a:xfrm>
            <a:off x="5380359" y="874300"/>
            <a:ext cx="666750" cy="666750"/>
          </a:xfrm>
          <a:prstGeom prst="ellipse">
            <a:avLst/>
          </a:prstGeom>
          <a:solidFill>
            <a:srgbClr val="4A8CAC">
              <a:alpha val="100000"/>
            </a:srgbClr>
          </a:solidFill>
        </p:spPr>
        <p:txBody>
          <a:bodyPr lIns="91440" tIns="45720" rIns="91440" bIns="45720" rtlCol="0" anchor="ctr">
            <a:normAutofit/>
          </a:bodyPr>
          <a:lstStyle/>
          <a:p>
            <a:pPr marL="0" indent="0" algn="ctr">
              <a:buNone/>
            </a:pPr>
            <a:r>
              <a:rPr lang="en-US" sz="1500">
                <a:solidFill>
                  <a:srgbClr val="FFFFFF">
                    <a:alpha val="100000"/>
                  </a:srgbClr>
                </a:solidFill>
              </a:rPr>
              <a:t>2013</a:t>
            </a:r>
            <a:endParaRPr/>
          </a:p>
        </p:txBody>
      </p:sp>
      <p:sp>
        <p:nvSpPr>
          <p:cNvPr id="41" name="文字方塊 40"/>
          <p:cNvSpPr txBox="1"/>
          <p:nvPr/>
        </p:nvSpPr>
        <p:spPr>
          <a:xfrm>
            <a:off x="1616855" y="2035794"/>
            <a:ext cx="3381187" cy="305912"/>
          </a:xfrm>
          <a:prstGeom prst="rect">
            <a:avLst/>
          </a:prstGeom>
          <a:noFill/>
        </p:spPr>
        <p:txBody>
          <a:bodyPr lIns="91440" tIns="45720" rIns="91440" bIns="45720" rtlCol="0" anchor="t">
            <a:spAutoFit/>
          </a:bodyPr>
          <a:lstStyle/>
          <a:p>
            <a:pPr marL="0" indent="0" algn="r">
              <a:buNone/>
            </a:pPr>
            <a:r>
              <a:rPr lang="en-US" sz="1500" b="1" i="0" u="none" strike="noStrike">
                <a:solidFill>
                  <a:srgbClr val="000000">
                    <a:alpha val="100000"/>
                  </a:srgbClr>
                </a:solidFill>
                <a:latin typeface="Arial"/>
                <a:ea typeface="Arial"/>
                <a:cs typeface="Arial"/>
              </a:rPr>
              <a:t>導入 </a:t>
            </a:r>
            <a:r>
              <a:rPr lang="en-US" sz="1500" b="1" i="0" u="none" strike="noStrike">
                <a:solidFill>
                  <a:srgbClr val="3275C5">
                    <a:alpha val="100000"/>
                  </a:srgbClr>
                </a:solidFill>
                <a:latin typeface="Arial"/>
                <a:ea typeface="Arial"/>
                <a:cs typeface="Arial"/>
              </a:rPr>
              <a:t>ISO9001品質管理系統</a:t>
            </a:r>
            <a:endParaRPr/>
          </a:p>
        </p:txBody>
      </p:sp>
      <p:sp>
        <p:nvSpPr>
          <p:cNvPr id="42" name="橢圓 41"/>
          <p:cNvSpPr/>
          <p:nvPr/>
        </p:nvSpPr>
        <p:spPr>
          <a:xfrm>
            <a:off x="5370834" y="1855375"/>
            <a:ext cx="666750" cy="666750"/>
          </a:xfrm>
          <a:prstGeom prst="ellipse">
            <a:avLst/>
          </a:prstGeom>
          <a:solidFill>
            <a:srgbClr val="4A8CAC">
              <a:alpha val="100000"/>
            </a:srgbClr>
          </a:solidFill>
        </p:spPr>
        <p:txBody>
          <a:bodyPr lIns="91440" tIns="45720" rIns="91440" bIns="45720" rtlCol="0" anchor="ctr">
            <a:normAutofit/>
          </a:bodyPr>
          <a:lstStyle/>
          <a:p>
            <a:pPr marL="0" indent="0" algn="ctr">
              <a:buNone/>
            </a:pPr>
            <a:r>
              <a:rPr lang="en-US" sz="1500">
                <a:solidFill>
                  <a:srgbClr val="FFFFFF">
                    <a:alpha val="100000"/>
                  </a:srgbClr>
                </a:solidFill>
              </a:rPr>
              <a:t>2017</a:t>
            </a:r>
            <a:endParaRPr/>
          </a:p>
        </p:txBody>
      </p:sp>
      <p:sp>
        <p:nvSpPr>
          <p:cNvPr id="43" name="文字方塊 42"/>
          <p:cNvSpPr txBox="1"/>
          <p:nvPr/>
        </p:nvSpPr>
        <p:spPr>
          <a:xfrm>
            <a:off x="1172156" y="2956823"/>
            <a:ext cx="3825886" cy="305912"/>
          </a:xfrm>
          <a:prstGeom prst="rect">
            <a:avLst/>
          </a:prstGeom>
          <a:noFill/>
        </p:spPr>
        <p:txBody>
          <a:bodyPr lIns="91440" tIns="45720" rIns="91440" bIns="45720" rtlCol="0" anchor="t">
            <a:spAutoFit/>
          </a:bodyPr>
          <a:lstStyle/>
          <a:p>
            <a:pPr marL="0" indent="0" algn="r">
              <a:buNone/>
            </a:pPr>
            <a:r>
              <a:rPr lang="en-US" sz="1500" b="1" i="0" u="none" strike="noStrike">
                <a:solidFill>
                  <a:srgbClr val="3275C5">
                    <a:alpha val="100000"/>
                  </a:srgbClr>
                </a:solidFill>
                <a:latin typeface="Arial"/>
                <a:ea typeface="Arial"/>
                <a:cs typeface="Arial"/>
              </a:rPr>
              <a:t>成立新礦塗料Atarashi</a:t>
            </a:r>
            <a:r>
              <a:rPr lang="en-US" sz="1500" b="1" i="0" u="none" strike="noStrike">
                <a:solidFill>
                  <a:srgbClr val="000000">
                    <a:alpha val="100000"/>
                  </a:srgbClr>
                </a:solidFill>
                <a:latin typeface="Arial"/>
                <a:ea typeface="Arial"/>
                <a:cs typeface="Arial"/>
              </a:rPr>
              <a:t>，</a:t>
            </a:r>
            <a:endParaRPr/>
          </a:p>
          <a:p>
            <a:pPr marL="0" indent="0" algn="r">
              <a:buNone/>
            </a:pPr>
            <a:r>
              <a:rPr lang="en-US" sz="1500" b="1" i="0" u="none" strike="noStrike">
                <a:solidFill>
                  <a:srgbClr val="000000">
                    <a:alpha val="100000"/>
                  </a:srgbClr>
                </a:solidFill>
                <a:latin typeface="Arial"/>
                <a:ea typeface="Arial"/>
                <a:cs typeface="Arial"/>
              </a:rPr>
              <a:t>正式進軍軟裝市場</a:t>
            </a:r>
            <a:endParaRPr/>
          </a:p>
        </p:txBody>
      </p:sp>
      <p:sp>
        <p:nvSpPr>
          <p:cNvPr id="44" name="橢圓 43"/>
          <p:cNvSpPr/>
          <p:nvPr/>
        </p:nvSpPr>
        <p:spPr>
          <a:xfrm>
            <a:off x="5370834" y="2776404"/>
            <a:ext cx="666750" cy="666750"/>
          </a:xfrm>
          <a:prstGeom prst="ellipse">
            <a:avLst/>
          </a:prstGeom>
          <a:solidFill>
            <a:srgbClr val="4A8CAC">
              <a:alpha val="100000"/>
            </a:srgbClr>
          </a:solidFill>
        </p:spPr>
        <p:txBody>
          <a:bodyPr lIns="91440" tIns="45720" rIns="91440" bIns="45720" rtlCol="0" anchor="ctr">
            <a:normAutofit/>
          </a:bodyPr>
          <a:lstStyle/>
          <a:p>
            <a:pPr marL="0" indent="0" algn="ctr">
              <a:buNone/>
            </a:pPr>
            <a:r>
              <a:rPr lang="en-US" sz="1500">
                <a:solidFill>
                  <a:srgbClr val="FFFFFF">
                    <a:alpha val="100000"/>
                  </a:srgbClr>
                </a:solidFill>
              </a:rPr>
              <a:t>2021</a:t>
            </a:r>
            <a:endParaRPr/>
          </a:p>
        </p:txBody>
      </p:sp>
      <p:sp>
        <p:nvSpPr>
          <p:cNvPr id="45" name="文字方塊 44"/>
          <p:cNvSpPr txBox="1"/>
          <p:nvPr/>
        </p:nvSpPr>
        <p:spPr>
          <a:xfrm>
            <a:off x="620553" y="3801652"/>
            <a:ext cx="4377489" cy="525121"/>
          </a:xfrm>
          <a:prstGeom prst="rect">
            <a:avLst/>
          </a:prstGeom>
          <a:noFill/>
        </p:spPr>
        <p:txBody>
          <a:bodyPr lIns="91440" tIns="45720" rIns="91440" bIns="45720" rtlCol="0" anchor="t">
            <a:spAutoFit/>
          </a:bodyPr>
          <a:lstStyle/>
          <a:p>
            <a:pPr marL="0" indent="0" algn="r">
              <a:buNone/>
            </a:pPr>
            <a:r>
              <a:rPr lang="en-US" sz="1500" b="1" i="0" u="none" strike="noStrike">
                <a:solidFill>
                  <a:srgbClr val="000000">
                    <a:alpha val="100000"/>
                  </a:srgbClr>
                </a:solidFill>
                <a:latin typeface="Arial"/>
                <a:ea typeface="Arial"/>
                <a:cs typeface="Arial"/>
              </a:rPr>
              <a:t>與義大利王者品牌</a:t>
            </a:r>
            <a:endParaRPr/>
          </a:p>
          <a:p>
            <a:pPr marL="0" indent="0" algn="r">
              <a:buNone/>
            </a:pPr>
            <a:r>
              <a:rPr lang="en-US" sz="1500" b="1" i="0" u="none" strike="noStrike">
                <a:solidFill>
                  <a:srgbClr val="000000">
                    <a:alpha val="100000"/>
                  </a:srgbClr>
                </a:solidFill>
                <a:latin typeface="Arial"/>
                <a:ea typeface="Arial"/>
                <a:cs typeface="Arial"/>
              </a:rPr>
              <a:t>San Marco合作藝術塗料產品</a:t>
            </a:r>
            <a:endParaRPr/>
          </a:p>
        </p:txBody>
      </p:sp>
      <p:sp>
        <p:nvSpPr>
          <p:cNvPr id="46" name="橢圓 45"/>
          <p:cNvSpPr/>
          <p:nvPr/>
        </p:nvSpPr>
        <p:spPr>
          <a:xfrm>
            <a:off x="5370834" y="3697433"/>
            <a:ext cx="666750" cy="666750"/>
          </a:xfrm>
          <a:prstGeom prst="ellipse">
            <a:avLst/>
          </a:prstGeom>
          <a:solidFill>
            <a:srgbClr val="4A8CAC">
              <a:alpha val="100000"/>
            </a:srgbClr>
          </a:solidFill>
        </p:spPr>
        <p:txBody>
          <a:bodyPr lIns="91440" tIns="45720" rIns="91440" bIns="45720" rtlCol="0" anchor="ctr">
            <a:normAutofit/>
          </a:bodyPr>
          <a:lstStyle/>
          <a:p>
            <a:pPr marL="0" indent="0" algn="ctr">
              <a:buNone/>
            </a:pPr>
            <a:r>
              <a:rPr lang="en-US" sz="1500">
                <a:solidFill>
                  <a:srgbClr val="FFFFFF">
                    <a:alpha val="100000"/>
                  </a:srgbClr>
                </a:solidFill>
              </a:rPr>
              <a:t>2023</a:t>
            </a:r>
            <a:endParaRPr/>
          </a:p>
        </p:txBody>
      </p:sp>
      <p:pic>
        <p:nvPicPr>
          <p:cNvPr id="47" name="圖片 4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1467658" y="3016869"/>
            <a:ext cx="1115656" cy="479885"/>
          </a:xfrm>
          <a:prstGeom prst="rect">
            <a:avLst/>
          </a:prstGeom>
        </p:spPr>
      </p:pic>
      <p:sp>
        <p:nvSpPr>
          <p:cNvPr id="48" name="Placeholder for sldNum"/>
          <p:cNvSpPr>
            <a:spLocks noGrp="1"/>
          </p:cNvSpPr>
          <p:nvPr>
            <p:ph type="sldNum"/>
          </p:nvPr>
        </p:nvSpPr>
        <p:spPr>
          <a:prstGeom prst="rect">
            <a:avLst/>
          </a:prstGeom>
          <a:noFill/>
        </p:spPr>
        <p:txBody>
          <a:bodyPr lIns="91440" tIns="45720" rIns="91440" bIns="45720" rtlCol="0">
            <a:normAutofit/>
          </a:bodyPr>
          <a:lstStyle/>
          <a:p>
            <a:fld id="{DDD30573-CF1F-9509-2F9D-A9E7B0D4156E}"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349912" cy="4404605"/>
          <a:chOff x="0" y="0"/>
          <a:chExt cx="8349912" cy="4404605"/>
        </a:xfrm>
      </p:grpSpPr>
      <p:sp>
        <p:nvSpPr>
          <p:cNvPr id="50" name="文字方塊 49"/>
          <p:cNvSpPr txBox="1"/>
          <p:nvPr/>
        </p:nvSpPr>
        <p:spPr>
          <a:xfrm>
            <a:off x="0" y="147353"/>
            <a:ext cx="4476750"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產品類別</a:t>
            </a:r>
            <a:endParaRPr/>
          </a:p>
        </p:txBody>
      </p:sp>
      <p:pic>
        <p:nvPicPr>
          <p:cNvPr id="51" name="圖片 50"/>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pic>
        <p:nvPicPr>
          <p:cNvPr id="52" name="圖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729965" y="890303"/>
            <a:ext cx="2406935" cy="1659749"/>
          </a:xfrm>
          <a:prstGeom prst="rect">
            <a:avLst/>
          </a:prstGeom>
        </p:spPr>
      </p:pic>
      <p:pic>
        <p:nvPicPr>
          <p:cNvPr id="53" name="圖片 5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336471" y="890303"/>
            <a:ext cx="2406935" cy="1659749"/>
          </a:xfrm>
          <a:prstGeom prst="rect">
            <a:avLst/>
          </a:prstGeom>
        </p:spPr>
      </p:pic>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5942977" y="890303"/>
            <a:ext cx="2406935" cy="1659749"/>
          </a:xfrm>
          <a:prstGeom prst="rect">
            <a:avLst/>
          </a:prstGeom>
        </p:spPr>
      </p:pic>
      <p:pic>
        <p:nvPicPr>
          <p:cNvPr id="55" name="圖片 5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729965" y="2744856"/>
            <a:ext cx="2406935" cy="1659749"/>
          </a:xfrm>
          <a:prstGeom prst="rect">
            <a:avLst/>
          </a:prstGeom>
        </p:spPr>
      </p:pic>
      <p:pic>
        <p:nvPicPr>
          <p:cNvPr id="56" name="圖片 55"/>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3336471" y="2744856"/>
            <a:ext cx="2406935" cy="1659749"/>
          </a:xfrm>
          <a:prstGeom prst="rect">
            <a:avLst/>
          </a:prstGeom>
        </p:spPr>
      </p:pic>
      <p:pic>
        <p:nvPicPr>
          <p:cNvPr id="57" name="圖片 5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a:xfrm>
            <a:off x="5942977" y="2744856"/>
            <a:ext cx="2406935" cy="1659749"/>
          </a:xfrm>
          <a:prstGeom prst="rect">
            <a:avLst/>
          </a:prstGeom>
        </p:spPr>
      </p:pic>
      <p:sp>
        <p:nvSpPr>
          <p:cNvPr id="58" name="Placeholder for sldNum"/>
          <p:cNvSpPr>
            <a:spLocks noGrp="1"/>
          </p:cNvSpPr>
          <p:nvPr>
            <p:ph type="sldNum"/>
          </p:nvPr>
        </p:nvSpPr>
        <p:spPr>
          <a:prstGeom prst="rect">
            <a:avLst/>
          </a:prstGeom>
          <a:noFill/>
        </p:spPr>
        <p:txBody>
          <a:bodyPr lIns="91440" tIns="45720" rIns="91440" bIns="45720" rtlCol="0">
            <a:normAutofit/>
          </a:bodyPr>
          <a:lstStyle/>
          <a:p>
            <a:fld id="{3E8B2664-1AA4-8944-4467-4F0FE57EE10E}"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553450" cy="4346620"/>
          <a:chOff x="0" y="0"/>
          <a:chExt cx="8553450" cy="4346620"/>
        </a:xfrm>
      </p:grpSpPr>
      <p:sp>
        <p:nvSpPr>
          <p:cNvPr id="60" name="文字方塊 59"/>
          <p:cNvSpPr txBox="1"/>
          <p:nvPr/>
        </p:nvSpPr>
        <p:spPr>
          <a:xfrm>
            <a:off x="0" y="147353"/>
            <a:ext cx="4476750"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網路社群</a:t>
            </a:r>
            <a:endParaRPr/>
          </a:p>
        </p:txBody>
      </p:sp>
      <p:sp>
        <p:nvSpPr>
          <p:cNvPr id="61" name="文字方塊 60"/>
          <p:cNvSpPr txBox="1"/>
          <p:nvPr/>
        </p:nvSpPr>
        <p:spPr>
          <a:xfrm>
            <a:off x="4085644" y="863895"/>
            <a:ext cx="1953762" cy="483129"/>
          </a:xfrm>
          <a:prstGeom prst="rect">
            <a:avLst/>
          </a:prstGeom>
          <a:noFill/>
        </p:spPr>
        <p:txBody>
          <a:bodyPr lIns="91440" tIns="45720" rIns="91440" bIns="45720" rtlCol="0" anchor="ctr">
            <a:spAutoFit/>
          </a:bodyPr>
          <a:lstStyle/>
          <a:p>
            <a:pPr marL="0" indent="0">
              <a:lnSpc>
                <a:spcPct val="115000"/>
              </a:lnSpc>
              <a:buNone/>
            </a:pPr>
            <a:r>
              <a:rPr lang="en-US" sz="1500" b="1">
                <a:solidFill>
                  <a:srgbClr val="3275C5">
                    <a:alpha val="100000"/>
                  </a:srgbClr>
                </a:solidFill>
                <a:latin typeface="微軟正黑體"/>
                <a:ea typeface="微軟正黑體"/>
                <a:cs typeface="微軟正黑體"/>
              </a:rPr>
              <a:t>← 架設官方網站</a:t>
            </a:r>
            <a:endParaRPr/>
          </a:p>
        </p:txBody>
      </p:sp>
      <p:sp>
        <p:nvSpPr>
          <p:cNvPr id="62" name="文字方塊 61"/>
          <p:cNvSpPr txBox="1"/>
          <p:nvPr/>
        </p:nvSpPr>
        <p:spPr>
          <a:xfrm>
            <a:off x="3946955" y="3730048"/>
            <a:ext cx="1773941" cy="566486"/>
          </a:xfrm>
          <a:prstGeom prst="rect">
            <a:avLst/>
          </a:prstGeom>
          <a:noFill/>
        </p:spPr>
        <p:txBody>
          <a:bodyPr lIns="91440" tIns="45720" rIns="91440" bIns="45720" rtlCol="0" anchor="ctr">
            <a:spAutoFit/>
          </a:bodyPr>
          <a:lstStyle/>
          <a:p>
            <a:pPr marL="0" indent="0" algn="r">
              <a:lnSpc>
                <a:spcPct val="115000"/>
              </a:lnSpc>
              <a:buNone/>
            </a:pPr>
            <a:r>
              <a:rPr lang="en-US" sz="1500" b="1">
                <a:solidFill>
                  <a:srgbClr val="3275C5">
                    <a:alpha val="100000"/>
                  </a:srgbClr>
                </a:solidFill>
                <a:latin typeface="微軟正黑體"/>
                <a:ea typeface="微軟正黑體"/>
                <a:cs typeface="微軟正黑體"/>
              </a:rPr>
              <a:t>經營    </a:t>
            </a:r>
            <a:endParaRPr/>
          </a:p>
          <a:p>
            <a:pPr marL="0" indent="0" algn="r">
              <a:lnSpc>
                <a:spcPct val="115000"/>
              </a:lnSpc>
              <a:buNone/>
            </a:pPr>
            <a:r>
              <a:rPr lang="en-US" sz="1500" b="1">
                <a:solidFill>
                  <a:srgbClr val="3275C5">
                    <a:alpha val="100000"/>
                  </a:srgbClr>
                </a:solidFill>
                <a:latin typeface="微軟正黑體"/>
                <a:ea typeface="微軟正黑體"/>
                <a:cs typeface="微軟正黑體"/>
              </a:rPr>
              <a:t>臉書粉絲專業 →</a:t>
            </a:r>
            <a:endParaRPr/>
          </a:p>
        </p:txBody>
      </p:sp>
      <p:pic>
        <p:nvPicPr>
          <p:cNvPr id="63" name="圖片 62"/>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pic>
        <p:nvPicPr>
          <p:cNvPr id="64" name="圖片 6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757299" y="2527029"/>
            <a:ext cx="2796151" cy="1769504"/>
          </a:xfrm>
          <a:prstGeom prst="rect">
            <a:avLst/>
          </a:prstGeom>
        </p:spPr>
      </p:pic>
      <p:pic>
        <p:nvPicPr>
          <p:cNvPr id="65" name="圖片 64"/>
          <p:cNvPicPr>
            <a:picLocks noChangeAspect="1"/>
          </p:cNvPicPr>
          <p:nvPr/>
        </p:nvPicPr>
        <p:blipFill>
          <a:blip r:embed="rId5" cstate="print">
            <a:extLst>
              <a:ext uri="{28A0092B-C50C-407E-A947-70E740481C1C}">
                <a14:useLocalDpi xmlns:a14="http://schemas.microsoft.com/office/drawing/2010/main" val="0"/>
              </a:ext>
            </a:extLst>
          </a:blip>
          <a:srcRect b="55157"/>
          <a:stretch>
            <a:fillRect/>
          </a:stretch>
        </p:blipFill>
        <p:spPr>
          <a:xfrm>
            <a:off x="958565" y="863895"/>
            <a:ext cx="3013581" cy="3482724"/>
          </a:xfrm>
          <a:prstGeom prst="rect">
            <a:avLst/>
          </a:prstGeom>
        </p:spPr>
      </p:pic>
      <p:sp>
        <p:nvSpPr>
          <p:cNvPr id="66" name="Placeholder for sldNum"/>
          <p:cNvSpPr>
            <a:spLocks noGrp="1"/>
          </p:cNvSpPr>
          <p:nvPr>
            <p:ph type="sldNum"/>
          </p:nvPr>
        </p:nvSpPr>
        <p:spPr>
          <a:prstGeom prst="rect">
            <a:avLst/>
          </a:prstGeom>
          <a:noFill/>
        </p:spPr>
        <p:txBody>
          <a:bodyPr lIns="91440" tIns="45720" rIns="91440" bIns="45720" rtlCol="0">
            <a:normAutofit/>
          </a:bodyPr>
          <a:lstStyle/>
          <a:p>
            <a:fld id="{A3383DA9-6C58-6E99-9F43-2F06522FCA44}" type="slidenum">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4457191"/>
          <a:chOff x="0" y="0"/>
          <a:chExt cx="9144000" cy="4457191"/>
        </a:xfrm>
      </p:grpSpPr>
      <p:sp>
        <p:nvSpPr>
          <p:cNvPr id="68" name="文字方塊 67"/>
          <p:cNvSpPr txBox="1"/>
          <p:nvPr/>
        </p:nvSpPr>
        <p:spPr>
          <a:xfrm>
            <a:off x="445490" y="212138"/>
            <a:ext cx="5715000" cy="666750"/>
          </a:xfrm>
          <a:prstGeom prst="rect">
            <a:avLst/>
          </a:prstGeom>
          <a:noFill/>
        </p:spPr>
        <p:txBody>
          <a:bodyPr lIns="91440" tIns="45720" rIns="91440" bIns="45720" rtlCol="0">
            <a:spAutoFit/>
          </a:bodyPr>
          <a:lstStyle/>
          <a:p>
            <a:pPr marL="0" indent="0">
              <a:buNone/>
            </a:pPr>
            <a:r>
              <a:rPr lang="en-US" sz="3000" b="1">
                <a:solidFill>
                  <a:srgbClr val="3275C5">
                    <a:alpha val="100000"/>
                  </a:srgbClr>
                </a:solidFill>
                <a:latin typeface="微軟正黑體"/>
                <a:ea typeface="微軟正黑體"/>
                <a:cs typeface="微軟正黑體"/>
              </a:rPr>
              <a:t>目錄</a:t>
            </a:r>
            <a:endParaRPr/>
          </a:p>
        </p:txBody>
      </p:sp>
      <p:sp>
        <p:nvSpPr>
          <p:cNvPr id="69" name="矩形 68"/>
          <p:cNvSpPr/>
          <p:nvPr/>
        </p:nvSpPr>
        <p:spPr>
          <a:xfrm>
            <a:off x="0" y="827339"/>
            <a:ext cx="3627561" cy="93977"/>
          </a:xfrm>
          <a:prstGeom prst="rect">
            <a:avLst/>
          </a:prstGeom>
          <a:solidFill>
            <a:srgbClr val="4A8CAC">
              <a:alpha val="100000"/>
            </a:srgbClr>
          </a:solidFill>
        </p:spPr>
        <p:txBody>
          <a:bodyPr lIns="91440" tIns="45720" rIns="91440" bIns="45720" rtlCol="0" anchor="ctr">
            <a:normAutofit/>
          </a:bodyPr>
          <a:lstStyle/>
          <a:p>
            <a:pPr marL="0" indent="0">
              <a:buNone/>
            </a:pPr>
            <a:endParaRPr/>
          </a:p>
        </p:txBody>
      </p:sp>
      <p:graphicFrame>
        <p:nvGraphicFramePr>
          <p:cNvPr id="70" name="表格 69"/>
          <p:cNvGraphicFramePr>
            <a:graphicFrameLocks noGrp="1"/>
          </p:cNvGraphicFramePr>
          <p:nvPr/>
        </p:nvGraphicFramePr>
        <p:xfrm>
          <a:off x="520552" y="1099215"/>
          <a:ext cx="8305800" cy="3076575"/>
        </p:xfrm>
        <a:graphic>
          <a:graphicData uri="http://schemas.openxmlformats.org/drawingml/2006/table">
            <a:tbl>
              <a:tblPr firstRow="1" bandRow="1"/>
              <a:tblGrid>
                <a:gridCol w="790575">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923925">
                  <a:extLst>
                    <a:ext uri="{9D8B030D-6E8A-4147-A177-3AD203B41FA5}">
                      <a16:colId xmlns:a16="http://schemas.microsoft.com/office/drawing/2014/main" val="20002"/>
                    </a:ext>
                  </a:extLst>
                </a:gridCol>
                <a:gridCol w="3314700">
                  <a:extLst>
                    <a:ext uri="{9D8B030D-6E8A-4147-A177-3AD203B41FA5}">
                      <a16:colId xmlns:a16="http://schemas.microsoft.com/office/drawing/2014/main" val="20003"/>
                    </a:ext>
                  </a:extLst>
                </a:gridCol>
              </a:tblGrid>
              <a:tr h="600075">
                <a:tc>
                  <a:txBody>
                    <a:bodyPr/>
                    <a:lstStyle/>
                    <a:p>
                      <a:pPr marL="0" indent="0" algn="ctr">
                        <a:buNone/>
                      </a:pPr>
                      <a:r>
                        <a:rPr lang="en-US" sz="1800" b="1">
                          <a:solidFill>
                            <a:srgbClr val="000000">
                              <a:alpha val="100000"/>
                            </a:srgbClr>
                          </a:solidFill>
                          <a:latin typeface="微軟正黑體"/>
                          <a:ea typeface="微軟正黑體"/>
                          <a:cs typeface="微軟正黑體"/>
                        </a:rPr>
                        <a:t>壹．</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書面審查委員意見表</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陸．</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計畫團隊組成與分工說明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0"/>
                  </a:ext>
                </a:extLst>
              </a:tr>
              <a:tr h="676275">
                <a:tc>
                  <a:txBody>
                    <a:bodyPr/>
                    <a:lstStyle/>
                    <a:p>
                      <a:pPr marL="0" indent="0" algn="ctr">
                        <a:buNone/>
                      </a:pPr>
                      <a:r>
                        <a:rPr lang="en-US" sz="1800" b="1">
                          <a:solidFill>
                            <a:srgbClr val="000000">
                              <a:alpha val="100000"/>
                            </a:srgbClr>
                          </a:solidFill>
                          <a:latin typeface="微軟正黑體"/>
                          <a:ea typeface="微軟正黑體"/>
                          <a:cs typeface="微軟正黑體"/>
                        </a:rPr>
                        <a:t>貳．</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計畫摘要</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柒．</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執行時程及預定查核點說明 </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600075">
                <a:tc>
                  <a:txBody>
                    <a:bodyPr/>
                    <a:lstStyle/>
                    <a:p>
                      <a:pPr marL="0" indent="0" algn="ctr">
                        <a:buNone/>
                      </a:pPr>
                      <a:r>
                        <a:rPr lang="en-US" sz="1800" b="1">
                          <a:solidFill>
                            <a:srgbClr val="000000">
                              <a:alpha val="100000"/>
                            </a:srgbClr>
                          </a:solidFill>
                          <a:latin typeface="微軟正黑體"/>
                          <a:ea typeface="微軟正黑體"/>
                          <a:cs typeface="微軟正黑體"/>
                        </a:rPr>
                        <a:t>參．</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智慧減碳應用服務模式</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捌．</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預期效益</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600075">
                <a:tc>
                  <a:txBody>
                    <a:bodyPr/>
                    <a:lstStyle/>
                    <a:p>
                      <a:pPr marL="0" indent="0" algn="ctr">
                        <a:buNone/>
                      </a:pPr>
                      <a:r>
                        <a:rPr lang="en-US" sz="1800" b="1">
                          <a:solidFill>
                            <a:srgbClr val="000000">
                              <a:alpha val="100000"/>
                            </a:srgbClr>
                          </a:solidFill>
                          <a:latin typeface="微軟正黑體"/>
                          <a:ea typeface="微軟正黑體"/>
                          <a:cs typeface="微軟正黑體"/>
                        </a:rPr>
                        <a:t>肆．</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智慧應用服務</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玖．</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預算說明</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r h="600075">
                <a:tc>
                  <a:txBody>
                    <a:bodyPr/>
                    <a:lstStyle/>
                    <a:p>
                      <a:pPr marL="0" indent="0" algn="ctr">
                        <a:buNone/>
                      </a:pPr>
                      <a:r>
                        <a:rPr lang="en-US" sz="1800" b="1">
                          <a:solidFill>
                            <a:srgbClr val="000000">
                              <a:alpha val="100000"/>
                            </a:srgbClr>
                          </a:solidFill>
                          <a:latin typeface="微軟正黑體"/>
                          <a:ea typeface="微軟正黑體"/>
                          <a:cs typeface="微軟正黑體"/>
                        </a:rPr>
                        <a:t>伍．</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帶動企業說明及擴散做法</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a:solidFill>
                            <a:srgbClr val="000000">
                              <a:alpha val="100000"/>
                            </a:srgbClr>
                          </a:solidFill>
                          <a:latin typeface="微軟正黑體"/>
                          <a:ea typeface="微軟正黑體"/>
                          <a:cs typeface="微軟正黑體"/>
                        </a:rPr>
                        <a:t>拾.</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800" b="1" i="0" u="none" strike="noStrike">
                          <a:solidFill>
                            <a:srgbClr val="000000">
                              <a:alpha val="100000"/>
                            </a:srgbClr>
                          </a:solidFill>
                          <a:latin typeface="微軟正黑體"/>
                          <a:ea typeface="微軟正黑體"/>
                          <a:cs typeface="微軟正黑體"/>
                        </a:rPr>
                        <a:t>總表</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4"/>
                  </a:ext>
                </a:extLst>
              </a:tr>
            </a:tbl>
          </a:graphicData>
        </a:graphic>
      </p:graphicFrame>
      <p:sp>
        <p:nvSpPr>
          <p:cNvPr id="71" name="矩形 70"/>
          <p:cNvSpPr/>
          <p:nvPr/>
        </p:nvSpPr>
        <p:spPr>
          <a:xfrm>
            <a:off x="5516439" y="4363214"/>
            <a:ext cx="3627561" cy="93977"/>
          </a:xfrm>
          <a:prstGeom prst="rect">
            <a:avLst/>
          </a:prstGeom>
          <a:solidFill>
            <a:srgbClr val="4A8CAC">
              <a:alpha val="100000"/>
            </a:srgbClr>
          </a:solidFill>
        </p:spPr>
        <p:txBody>
          <a:bodyPr lIns="91440" tIns="45720" rIns="91440" bIns="45720" rtlCol="0" anchor="ctr">
            <a:normAutofit/>
          </a:bodyPr>
          <a:lstStyle/>
          <a:p>
            <a:pPr marL="0" indent="0">
              <a:buNone/>
            </a:pPr>
            <a:endParaRPr/>
          </a:p>
        </p:txBody>
      </p:sp>
      <p:sp>
        <p:nvSpPr>
          <p:cNvPr id="72" name="Placeholder for sldNum"/>
          <p:cNvSpPr>
            <a:spLocks noGrp="1"/>
          </p:cNvSpPr>
          <p:nvPr>
            <p:ph type="sldNum"/>
          </p:nvPr>
        </p:nvSpPr>
        <p:spPr>
          <a:prstGeom prst="rect">
            <a:avLst/>
          </a:prstGeom>
          <a:noFill/>
        </p:spPr>
        <p:txBody>
          <a:bodyPr lIns="91440" tIns="45720" rIns="91440" bIns="45720" rtlCol="0">
            <a:normAutofit/>
          </a:bodyPr>
          <a:lstStyle/>
          <a:p>
            <a:fld id="{48A392F0-07D2-9DA4-55F4-968891CBA5BE}"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86800" cy="3746256"/>
          <a:chOff x="0" y="0"/>
          <a:chExt cx="8686800" cy="3746256"/>
        </a:xfrm>
      </p:grpSpPr>
      <p:sp>
        <p:nvSpPr>
          <p:cNvPr id="74" name="文字方塊 73"/>
          <p:cNvSpPr txBox="1"/>
          <p:nvPr/>
        </p:nvSpPr>
        <p:spPr>
          <a:xfrm>
            <a:off x="-9525" y="137828"/>
            <a:ext cx="4823732"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壹、書面審查委員意見表</a:t>
            </a:r>
            <a:endParaRPr/>
          </a:p>
        </p:txBody>
      </p:sp>
      <p:graphicFrame>
        <p:nvGraphicFramePr>
          <p:cNvPr id="75" name="表格 74"/>
          <p:cNvGraphicFramePr>
            <a:graphicFrameLocks noGrp="1"/>
          </p:cNvGraphicFramePr>
          <p:nvPr/>
        </p:nvGraphicFramePr>
        <p:xfrm>
          <a:off x="457200" y="879231"/>
          <a:ext cx="8229600" cy="2867025"/>
        </p:xfrm>
        <a:graphic>
          <a:graphicData uri="http://schemas.openxmlformats.org/drawingml/2006/table">
            <a:tbl>
              <a:tblPr firstRow="1" bandRow="1"/>
              <a:tblGrid>
                <a:gridCol w="50482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48577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390525">
                <a:tc>
                  <a:txBody>
                    <a:bodyPr/>
                    <a:lstStyle/>
                    <a:p>
                      <a:pPr marL="0" indent="0" algn="ctr">
                        <a:buNone/>
                      </a:pPr>
                      <a:r>
                        <a:rPr lang="en-US" sz="1300" b="1">
                          <a:solidFill>
                            <a:srgbClr val="FFFFFF">
                              <a:alpha val="100000"/>
                            </a:srgbClr>
                          </a:solidFill>
                          <a:latin typeface="微軟正黑體"/>
                          <a:ea typeface="微軟正黑體"/>
                          <a:cs typeface="微軟正黑體"/>
                        </a:rPr>
                        <a:t>項次</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300" b="1">
                          <a:solidFill>
                            <a:srgbClr val="FFFFFF">
                              <a:alpha val="100000"/>
                            </a:srgbClr>
                          </a:solidFill>
                          <a:latin typeface="微軟正黑體"/>
                          <a:ea typeface="微軟正黑體"/>
                          <a:cs typeface="微軟正黑體"/>
                        </a:rPr>
                        <a:t>審查意見</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300" b="1">
                          <a:solidFill>
                            <a:srgbClr val="FFFFFF">
                              <a:alpha val="100000"/>
                            </a:srgbClr>
                          </a:solidFill>
                          <a:latin typeface="微軟正黑體"/>
                          <a:ea typeface="微軟正黑體"/>
                          <a:cs typeface="微軟正黑體"/>
                        </a:rPr>
                        <a:t>提案企業回復</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300" b="1">
                          <a:solidFill>
                            <a:srgbClr val="FFFFFF">
                              <a:alpha val="100000"/>
                            </a:srgbClr>
                          </a:solidFill>
                          <a:latin typeface="微軟正黑體"/>
                          <a:ea typeface="微軟正黑體"/>
                          <a:cs typeface="微軟正黑體"/>
                        </a:rPr>
                        <a:t>修正頁碼</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1514475">
                <a:tc>
                  <a:txBody>
                    <a:bodyPr/>
                    <a:lstStyle/>
                    <a:p>
                      <a:pPr marL="0" indent="0" algn="ctr">
                        <a:buNone/>
                      </a:pPr>
                      <a:r>
                        <a:rPr lang="en-US" sz="1200">
                          <a:latin typeface="微軟正黑體"/>
                          <a:ea typeface="微軟正黑體"/>
                          <a:cs typeface="微軟正黑體"/>
                        </a:rPr>
                        <a:t>1</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請補充帶動企業與提案公司的業務與合作關係。</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這五家被帶動企業都是建材批發企業，會向我司訂購各種塗料產品，其中幾家已合作5年甚至10年以上，訂購的商品通常需要額外客製化進行製作，所以會根據下游廠商訂單訂購原料並依靠人工與經驗管控原料。不過過往經驗是，廠商會有部分沒用完的產品放置在我們倉庫中，我們倉庫有一區會借他們放這些產品，所以如果他們預估量過多，沒使用完畢的就會造成這批原料報廢，或是需另改標籤進行銷售。</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1200">
                          <a:latin typeface="微軟正黑體"/>
                          <a:ea typeface="微軟正黑體"/>
                          <a:cs typeface="微軟正黑體"/>
                        </a:rPr>
                        <a:t>簡報p.18</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962025">
                <a:tc>
                  <a:txBody>
                    <a:bodyPr/>
                    <a:lstStyle/>
                    <a:p>
                      <a:pPr marL="0" indent="0" algn="ctr">
                        <a:buNone/>
                      </a:pPr>
                      <a:r>
                        <a:rPr lang="en-US" sz="1200">
                          <a:latin typeface="微軟正黑體"/>
                          <a:ea typeface="微軟正黑體"/>
                          <a:cs typeface="微軟正黑體"/>
                        </a:rPr>
                        <a:t>2</a:t>
                      </a:r>
                      <a:endParaRPr/>
                    </a:p>
                  </a:txBody>
                  <a:tcPr marL="57150" marR="57150">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各被帶動企業平均一個月向新楠星塗料叫貨量轉換成降低碳排放量的計算方式，建議應詳細說明與呈現。</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謝謝評審建議，我們已調整計算公式，請參考簡報p.27-28。</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1200">
                          <a:latin typeface="微軟正黑體"/>
                          <a:ea typeface="微軟正黑體"/>
                          <a:cs typeface="微軟正黑體"/>
                        </a:rPr>
                        <a:t>簡報p.27-</a:t>
                      </a:r>
                      <a:endParaRPr/>
                    </a:p>
                    <a:p>
                      <a:pPr marL="0" indent="0" algn="ctr">
                        <a:buNone/>
                      </a:pPr>
                      <a:r>
                        <a:rPr lang="en-US" sz="1200">
                          <a:latin typeface="微軟正黑體"/>
                          <a:ea typeface="微軟正黑體"/>
                          <a:cs typeface="微軟正黑體"/>
                        </a:rPr>
                        <a:t>28</a:t>
                      </a:r>
                      <a:endParaRPr/>
                    </a:p>
                  </a:txBody>
                  <a:tcPr marL="57150" marR="57150">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bl>
          </a:graphicData>
        </a:graphic>
      </p:graphicFrame>
      <p:pic>
        <p:nvPicPr>
          <p:cNvPr id="76" name="圖片 75"/>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77" name="Placeholder for sldNum"/>
          <p:cNvSpPr>
            <a:spLocks noGrp="1"/>
          </p:cNvSpPr>
          <p:nvPr>
            <p:ph type="sldNum"/>
          </p:nvPr>
        </p:nvSpPr>
        <p:spPr>
          <a:prstGeom prst="rect">
            <a:avLst/>
          </a:prstGeom>
          <a:noFill/>
        </p:spPr>
        <p:txBody>
          <a:bodyPr lIns="91440" tIns="45720" rIns="91440" bIns="45720" rtlCol="0">
            <a:normAutofit/>
          </a:bodyPr>
          <a:lstStyle/>
          <a:p>
            <a:fld id="{6B10F680-E063-68C1-1D5E-DAB16FC2EB58}"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8686800" cy="4003431"/>
          <a:chOff x="0" y="0"/>
          <a:chExt cx="8686800" cy="4003431"/>
        </a:xfrm>
      </p:grpSpPr>
      <p:graphicFrame>
        <p:nvGraphicFramePr>
          <p:cNvPr id="79" name="表格 78"/>
          <p:cNvGraphicFramePr>
            <a:graphicFrameLocks noGrp="1"/>
          </p:cNvGraphicFramePr>
          <p:nvPr/>
        </p:nvGraphicFramePr>
        <p:xfrm>
          <a:off x="457200" y="879231"/>
          <a:ext cx="8229600" cy="3124200"/>
        </p:xfrm>
        <a:graphic>
          <a:graphicData uri="http://schemas.openxmlformats.org/drawingml/2006/table">
            <a:tbl>
              <a:tblPr firstRow="1" bandRow="1"/>
              <a:tblGrid>
                <a:gridCol w="504825">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481012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tblGrid>
              <a:tr h="381000">
                <a:tc>
                  <a:txBody>
                    <a:bodyPr/>
                    <a:lstStyle/>
                    <a:p>
                      <a:pPr marL="0" indent="0" algn="ctr">
                        <a:buNone/>
                      </a:pPr>
                      <a:r>
                        <a:rPr lang="en-US" sz="1300" b="1">
                          <a:solidFill>
                            <a:srgbClr val="FFFFFF">
                              <a:alpha val="100000"/>
                            </a:srgbClr>
                          </a:solidFill>
                          <a:latin typeface="微軟正黑體"/>
                          <a:ea typeface="微軟正黑體"/>
                          <a:cs typeface="微軟正黑體"/>
                        </a:rPr>
                        <a:t>項次</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300" b="1">
                          <a:solidFill>
                            <a:srgbClr val="FFFFFF">
                              <a:alpha val="100000"/>
                            </a:srgbClr>
                          </a:solidFill>
                          <a:latin typeface="微軟正黑體"/>
                          <a:ea typeface="微軟正黑體"/>
                          <a:cs typeface="微軟正黑體"/>
                        </a:rPr>
                        <a:t>審查意見</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300" b="1">
                          <a:solidFill>
                            <a:srgbClr val="FFFFFF">
                              <a:alpha val="100000"/>
                            </a:srgbClr>
                          </a:solidFill>
                          <a:latin typeface="微軟正黑體"/>
                          <a:ea typeface="微軟正黑體"/>
                          <a:cs typeface="微軟正黑體"/>
                        </a:rPr>
                        <a:t>提案企業回復</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tc>
                  <a:txBody>
                    <a:bodyPr/>
                    <a:lstStyle/>
                    <a:p>
                      <a:pPr marL="0" indent="0" algn="ctr">
                        <a:buNone/>
                      </a:pPr>
                      <a:r>
                        <a:rPr lang="en-US" sz="1300" b="1">
                          <a:solidFill>
                            <a:srgbClr val="FFFFFF">
                              <a:alpha val="100000"/>
                            </a:srgbClr>
                          </a:solidFill>
                          <a:latin typeface="微軟正黑體"/>
                          <a:ea typeface="微軟正黑體"/>
                          <a:cs typeface="微軟正黑體"/>
                        </a:rPr>
                        <a:t>修正頁碼</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noFill/>
                      <a:prstDash val="solid"/>
                      <a:round/>
                    </a:lnB>
                    <a:lnTlToBr w="12700" cap="flat" cmpd="sng" algn="ctr">
                      <a:noFill/>
                      <a:prstDash val="solid"/>
                      <a:round/>
                    </a:lnTlToBr>
                    <a:lnBlToTr w="12700" cap="flat" cmpd="sng" algn="ctr">
                      <a:noFill/>
                      <a:prstDash val="solid"/>
                      <a:round/>
                    </a:lnBlToTr>
                    <a:solidFill>
                      <a:srgbClr val="4A8CAC">
                        <a:alpha val="100000"/>
                      </a:srgbClr>
                    </a:solidFill>
                  </a:tcPr>
                </a:tc>
                <a:extLst>
                  <a:ext uri="{0D108BD9-81ED-4DB2-BD59-A6C34878D82A}">
                    <a16:rowId xmlns:a16="http://schemas.microsoft.com/office/drawing/2014/main" val="10000"/>
                  </a:ext>
                </a:extLst>
              </a:tr>
              <a:tr h="714375">
                <a:tc>
                  <a:txBody>
                    <a:bodyPr/>
                    <a:lstStyle/>
                    <a:p>
                      <a:pPr marL="0" indent="0" algn="ctr">
                        <a:buNone/>
                      </a:pPr>
                      <a:r>
                        <a:rPr lang="en-US" sz="1200">
                          <a:latin typeface="微軟正黑體"/>
                          <a:ea typeface="微軟正黑體"/>
                          <a:cs typeface="微軟正黑體"/>
                        </a:rPr>
                        <a:t>3</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需補充智慧化排單與插單之智慧化做法。</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系統會考慮到訂單交期，自動生成產品生產計劃畫，考量到現有人力、設備、原料等資源，減少設備閒置或是等待原料造成運作須暫停等問題。另外根據訂單的重要性與緊急程度，即時並重新調整排程，重新分配生產資源，如客戶臨時增加訂單，就可以即時評估原料或是設備狀況，調整原本的生產模式。</a:t>
                      </a:r>
                      <a:endParaRPr/>
                    </a:p>
                  </a:txBody>
                  <a:tcPr marL="57150" marR="57150" anchor="ctr">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1200">
                          <a:latin typeface="微軟正黑體"/>
                          <a:ea typeface="微軟正黑體"/>
                          <a:cs typeface="微軟正黑體"/>
                        </a:rPr>
                        <a:t>-</a:t>
                      </a:r>
                      <a:endParaRPr/>
                    </a:p>
                  </a:txBody>
                  <a:tcPr marL="57150" marR="57150">
                    <a:lnL w="12700" cap="flat" cmpd="sng" algn="ctr">
                      <a:noFill/>
                      <a:prstDash val="solid"/>
                      <a:round/>
                    </a:lnL>
                    <a:lnR w="12700" cap="flat" cmpd="sng" algn="ctr">
                      <a:noFill/>
                      <a:prstDash val="solid"/>
                      <a:round/>
                    </a:lnR>
                    <a:lnT w="12700" cap="flat" cmpd="sng" algn="ctr">
                      <a:no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1"/>
                  </a:ext>
                </a:extLst>
              </a:tr>
              <a:tr h="981075">
                <a:tc>
                  <a:txBody>
                    <a:bodyPr/>
                    <a:lstStyle/>
                    <a:p>
                      <a:pPr marL="0" indent="0" algn="ctr">
                        <a:buNone/>
                      </a:pPr>
                      <a:r>
                        <a:rPr lang="en-US" sz="1200">
                          <a:latin typeface="微軟正黑體"/>
                          <a:ea typeface="微軟正黑體"/>
                          <a:cs typeface="微軟正黑體"/>
                        </a:rPr>
                        <a:t>4</a:t>
                      </a:r>
                      <a:endParaRPr/>
                    </a:p>
                  </a:txBody>
                  <a:tcPr marL="57150" marR="57150">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需補充帶動企業與提案廠商之關係及其帶動作法。</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與帶動企業關係如第一題所回覆。</a:t>
                      </a:r>
                      <a:endParaRPr/>
                    </a:p>
                    <a:p>
                      <a:pPr marL="0" indent="0">
                        <a:buNone/>
                      </a:pPr>
                      <a:r>
                        <a:rPr lang="en-US" sz="1200" b="0" i="0" u="none" strike="noStrike">
                          <a:solidFill>
                            <a:srgbClr val="000000">
                              <a:alpha val="100000"/>
                            </a:srgbClr>
                          </a:solidFill>
                          <a:latin typeface="微軟正黑體"/>
                          <a:ea typeface="微軟正黑體"/>
                          <a:cs typeface="微軟正黑體"/>
                        </a:rPr>
                        <a:t>帶動做法是：下游廠商可以藉由系統，精準控制所需的叫貨量，另外未來即便是被帶動企業有臨時下訂單，也可以因為有生產排程管理系統的關係，就可以更即時製作產品，也不用經常出貨，按照系統排程出貨，減少下游廠商頻繁收貨、點貨等工作。</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1200">
                          <a:latin typeface="微軟正黑體"/>
                          <a:ea typeface="微軟正黑體"/>
                          <a:cs typeface="微軟正黑體"/>
                        </a:rPr>
                        <a:t>簡報p.18</a:t>
                      </a:r>
                      <a:endParaRPr/>
                    </a:p>
                  </a:txBody>
                  <a:tcPr marL="57150" marR="57150">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7B8187">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2"/>
                  </a:ext>
                </a:extLst>
              </a:tr>
              <a:tr h="1047750">
                <a:tc>
                  <a:txBody>
                    <a:bodyPr/>
                    <a:lstStyle/>
                    <a:p>
                      <a:pPr marL="0" indent="0" algn="ctr">
                        <a:buNone/>
                      </a:pPr>
                      <a:r>
                        <a:rPr lang="en-US" sz="1200">
                          <a:latin typeface="微軟正黑體"/>
                          <a:ea typeface="微軟正黑體"/>
                          <a:cs typeface="微軟正黑體"/>
                        </a:rPr>
                        <a:t>5</a:t>
                      </a:r>
                      <a:endParaRPr/>
                    </a:p>
                  </a:txBody>
                  <a:tcPr marL="57150" marR="57150">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計算公式、減碳期間或估算與實際營業狀況關係合理性不足。</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buNone/>
                      </a:pPr>
                      <a:r>
                        <a:rPr lang="en-US" sz="1200" b="0" i="0" u="none" strike="noStrike">
                          <a:solidFill>
                            <a:srgbClr val="000000">
                              <a:alpha val="100000"/>
                            </a:srgbClr>
                          </a:solidFill>
                          <a:latin typeface="微軟正黑體"/>
                          <a:ea typeface="微軟正黑體"/>
                          <a:cs typeface="微軟正黑體"/>
                        </a:rPr>
                        <a:t>謝謝評審建議，我們已調整計算公式，原本約有5%的原料量是多叫貨的，預計導入系統後可減少3%的報廢量。原物料管理系統共減少原料報廢約25噸碳排量，詳細公式請參考簡報p.27-28。</a:t>
                      </a:r>
                      <a:endParaRPr/>
                    </a:p>
                  </a:txBody>
                  <a:tcPr marL="57150" marR="57150" anchor="ctr">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tc>
                  <a:txBody>
                    <a:bodyPr/>
                    <a:lstStyle/>
                    <a:p>
                      <a:pPr marL="0" indent="0" algn="ctr">
                        <a:buNone/>
                      </a:pPr>
                      <a:r>
                        <a:rPr lang="en-US" sz="1200">
                          <a:latin typeface="微軟正黑體"/>
                          <a:ea typeface="微軟正黑體"/>
                          <a:cs typeface="微軟正黑體"/>
                        </a:rPr>
                        <a:t>簡報p.27-</a:t>
                      </a:r>
                      <a:endParaRPr/>
                    </a:p>
                    <a:p>
                      <a:pPr marL="0" indent="0" algn="ctr">
                        <a:buNone/>
                      </a:pPr>
                      <a:r>
                        <a:rPr lang="en-US" sz="1200">
                          <a:latin typeface="微軟正黑體"/>
                          <a:ea typeface="微軟正黑體"/>
                          <a:cs typeface="微軟正黑體"/>
                        </a:rPr>
                        <a:t>28</a:t>
                      </a:r>
                      <a:endParaRPr/>
                    </a:p>
                  </a:txBody>
                  <a:tcPr marL="57150" marR="57150">
                    <a:lnL w="12700" cap="flat" cmpd="sng" algn="ctr">
                      <a:noFill/>
                      <a:prstDash val="solid"/>
                      <a:round/>
                    </a:lnL>
                    <a:lnR w="12700" cap="flat" cmpd="sng" algn="ctr">
                      <a:noFill/>
                      <a:prstDash val="solid"/>
                      <a:round/>
                    </a:lnR>
                    <a:lnT w="12700" cap="flat" cmpd="sng" algn="ctr">
                      <a:solidFill>
                        <a:srgbClr val="7B8187">
                          <a:alpha val="100000"/>
                        </a:srgbClr>
                      </a:solidFill>
                      <a:prstDash val="solid"/>
                      <a:round/>
                    </a:lnT>
                    <a:lnB w="12700" cap="flat" cmpd="sng" algn="ctr">
                      <a:solidFill>
                        <a:srgbClr val="4A8CAC">
                          <a:alpha val="100000"/>
                        </a:srgbClr>
                      </a:solidFill>
                      <a:prstDash val="solid"/>
                      <a:round/>
                    </a:lnB>
                    <a:lnTlToBr w="12700" cap="flat" cmpd="sng" algn="ctr">
                      <a:noFill/>
                      <a:prstDash val="solid"/>
                      <a:round/>
                    </a:lnTlToBr>
                    <a:lnBlToTr w="12700" cap="flat" cmpd="sng" algn="ctr">
                      <a:noFill/>
                      <a:prstDash val="solid"/>
                      <a:round/>
                    </a:lnBlToTr>
                    <a:noFill/>
                  </a:tcPr>
                </a:tc>
                <a:extLst>
                  <a:ext uri="{0D108BD9-81ED-4DB2-BD59-A6C34878D82A}">
                    <a16:rowId xmlns:a16="http://schemas.microsoft.com/office/drawing/2014/main" val="10003"/>
                  </a:ext>
                </a:extLst>
              </a:tr>
            </a:tbl>
          </a:graphicData>
        </a:graphic>
      </p:graphicFrame>
      <p:sp>
        <p:nvSpPr>
          <p:cNvPr id="80" name="文字方塊 79"/>
          <p:cNvSpPr txBox="1"/>
          <p:nvPr/>
        </p:nvSpPr>
        <p:spPr>
          <a:xfrm>
            <a:off x="-9525" y="137828"/>
            <a:ext cx="4823732" cy="666750"/>
          </a:xfrm>
          <a:prstGeom prst="rect">
            <a:avLst/>
          </a:prstGeom>
          <a:noFill/>
        </p:spPr>
        <p:txBody>
          <a:bodyPr lIns="91440" tIns="45720" rIns="91440" bIns="45720" rtlCol="0" anchor="ctr">
            <a:spAutoFit/>
          </a:bodyPr>
          <a:lstStyle/>
          <a:p>
            <a:pPr marL="1143000" indent="0">
              <a:buNone/>
            </a:pPr>
            <a:r>
              <a:rPr lang="en-US" sz="2100" b="1">
                <a:solidFill>
                  <a:srgbClr val="3275C5">
                    <a:alpha val="100000"/>
                  </a:srgbClr>
                </a:solidFill>
                <a:latin typeface="微軟正黑體"/>
                <a:ea typeface="微軟正黑體"/>
                <a:cs typeface="微軟正黑體"/>
              </a:rPr>
              <a:t>壹、書面審查委員意見表</a:t>
            </a:r>
            <a:endParaRPr/>
          </a:p>
        </p:txBody>
      </p:sp>
      <p:pic>
        <p:nvPicPr>
          <p:cNvPr id="81" name="圖片 80"/>
          <p:cNvPicPr>
            <a:picLocks noChangeAspect="1"/>
          </p:cNvPicPr>
          <p:nvPr/>
        </p:nvPicPr>
        <p:blipFill>
          <a:blip r:embed="rId3" cstate="print">
            <a:extLst>
              <a:ext uri="{28A0092B-C50C-407E-A947-70E740481C1C}">
                <a14:useLocalDpi xmlns:a14="http://schemas.microsoft.com/office/drawing/2010/main" val="0"/>
              </a:ext>
            </a:extLst>
          </a:blip>
          <a:srcRect r="73435" b="28484"/>
          <a:stretch>
            <a:fillRect/>
          </a:stretch>
        </p:blipFill>
        <p:spPr>
          <a:xfrm>
            <a:off x="729965" y="290228"/>
            <a:ext cx="373277" cy="381000"/>
          </a:xfrm>
          <a:prstGeom prst="rect">
            <a:avLst/>
          </a:prstGeom>
        </p:spPr>
      </p:pic>
      <p:sp>
        <p:nvSpPr>
          <p:cNvPr id="82" name="Placeholder for sldNum"/>
          <p:cNvSpPr>
            <a:spLocks noGrp="1"/>
          </p:cNvSpPr>
          <p:nvPr>
            <p:ph type="sldNum"/>
          </p:nvPr>
        </p:nvSpPr>
        <p:spPr>
          <a:prstGeom prst="rect">
            <a:avLst/>
          </a:prstGeom>
          <a:noFill/>
        </p:spPr>
        <p:txBody>
          <a:bodyPr lIns="91440" tIns="45720" rIns="91440" bIns="45720" rtlCol="0">
            <a:normAutofit/>
          </a:bodyPr>
          <a:lstStyle/>
          <a:p>
            <a:fld id="{A771C688-2E98-E43A-03BD-A1ED463449A4}" type="slidenum">
              <a:t>9</a:t>
            </a:fld>
            <a:endParaRPr/>
          </a:p>
        </p:txBody>
      </p:sp>
    </p:spTree>
  </p:cSld>
  <p:clrMapOvr>
    <a:masterClrMapping/>
  </p:clrMapOvr>
</p:sld>
</file>

<file path=ppt/theme/theme1.xml><?xml version="1.0" encoding="utf-8"?>
<a:theme xmlns:a="http://schemas.openxmlformats.org/drawingml/2006/main" name="Theme1">
  <a:themeElements>
    <a:clrScheme name="Theme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1">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Theme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2">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如螢幕大小 (16:9)</PresentationFormat>
  <Paragraphs>877</Paragraphs>
  <Slides>39</Slides>
  <Notes>39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39</vt:i4>
      </vt:variant>
    </vt:vector>
  </HeadingPairs>
  <TitlesOfParts>
    <vt:vector size="43" baseType="lpstr">
      <vt:lpstr>sans-serif</vt:lpstr>
      <vt:lpstr>微軟正黑體</vt:lpstr>
      <vt:lpstr>Arial</vt:lpstr>
      <vt:lpstr>Theme1</vt:lpstr>
      <vt:lpstr>智慧原物料與生產排程管理系統 減碳升級計畫</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智慧原物料與生產排程管理系統 減碳升級計畫</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國安 魏</cp:lastModifiedBy>
  <cp:revision>1</cp:revision>
  <dcterms:created xsi:type="dcterms:W3CDTF">2024-10-02T13:49:00Z</dcterms:created>
  <dcterms:modified xsi:type="dcterms:W3CDTF">2024-10-06T19:27:33Z</dcterms:modified>
  <cp:category/>
</cp:coreProperties>
</file>