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258" r:id="rId4"/>
    <p:sldId id="264" r:id="rId5"/>
    <p:sldId id="277" r:id="rId6"/>
    <p:sldId id="278" r:id="rId7"/>
    <p:sldId id="279" r:id="rId8"/>
    <p:sldId id="280" r:id="rId9"/>
    <p:sldId id="281" r:id="rId10"/>
    <p:sldId id="284" r:id="rId11"/>
    <p:sldId id="286" r:id="rId12"/>
    <p:sldId id="287" r:id="rId13"/>
    <p:sldId id="265" r:id="rId14"/>
    <p:sldId id="288" r:id="rId15"/>
    <p:sldId id="289" r:id="rId16"/>
    <p:sldId id="290" r:id="rId17"/>
    <p:sldId id="272" r:id="rId18"/>
    <p:sldId id="291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9"/>
    <p:restoredTop sz="94671"/>
  </p:normalViewPr>
  <p:slideViewPr>
    <p:cSldViewPr snapToGrid="0" snapToObjects="1" showGuides="1">
      <p:cViewPr varScale="1">
        <p:scale>
          <a:sx n="115" d="100"/>
          <a:sy n="115" d="100"/>
        </p:scale>
        <p:origin x="6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230CA-7E1F-47F1-A1BF-10311B868E20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EA3F-3C08-42E7-AADB-0D33921E0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0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4EA3F-3C08-42E7-AADB-0D33921E07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1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1D6A51-1BE7-B542-B75E-6542AD60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635A51-7CD5-2E48-A41A-0EA8F09A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27A5A6-B63C-1C43-A88D-B456C35D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AFF1DD-8183-8B49-AEE6-A4581DC3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51FB977-404D-F44C-8173-263607B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0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AA2900-0486-FC44-84CC-F5EEBD1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F93FE83-4A02-0C46-9A16-CAFDB89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F6DAC1-6AE8-3C43-A2B4-8FAC658D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B03451-3643-5842-9D58-D8EF0278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ABAD57-2593-4847-B8CF-A8E23F4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1647AB1-708F-D842-B0EA-4D9D6AB7E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22E072-6BB5-154F-91B2-CA55E597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0B1C95-0E1F-A44A-A755-A5A95F3B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C94BFB-76FB-BC41-8CA7-FA580EF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29A73F-08BD-4749-BA60-492B213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98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386A0D-B09E-5C4B-B8BD-844F92C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F2981-3CB2-7745-A498-1D3A2196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7F1A7C-BF10-A64B-B653-167D52E7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A54C5F-D1ED-E943-9DEE-CD0AC73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D05491-54ED-3745-89EF-63A517A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1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E6AFAB-FF39-AD4A-86E6-27C06AF6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465430-DD37-F141-9491-86010F4E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BA2CF5-D9EE-174C-A227-D534B9C8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270609-BDB9-5C43-A7AA-A280C1D0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812BD36-4D82-0B4C-882F-7D56025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53A5D-2E5E-9440-BB01-4A33DAA0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20191B-4F6D-D649-9706-4199F635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07EF9CB-2F81-4841-AEB2-8F5DF869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ABDC26-5E5C-FF4E-B600-3129CF7B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DB1854-9FFD-C645-AA24-05174860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2844348-195F-F14F-8326-DE8A0C52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8DC2FD-EF5E-874F-83ED-410772D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82154C8-CA40-1A4F-AC71-3146DCC8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A9E2920-B0FD-3A48-843B-84AD6C91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70B9D51-B427-9D4A-9206-E3534BBD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1D23E88-B05E-7445-8BCE-409DB875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8F7FC5F-8446-2A4E-B3F0-A60B6565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96443BB-9255-424A-89D3-1FEEC01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DB7E4B9-B667-0341-B4F5-A7EEB7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128EB-A83B-C644-85D9-49CA752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B3D26B-D45F-404E-8194-238EBC7A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8D0B74C-9CC7-E942-8D15-183A227E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8153554-9E2E-F848-8DF6-90C644F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6A3176-8183-8148-9C7B-D5F7C70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121EA1A-E6DD-7344-9C82-E94C5AF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266B0B7-F575-7A4D-99CF-DF69938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2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7C8336-61D3-A945-9315-0F2598BB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3A3FEE-62EF-1548-A231-58E36C51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616D07-0ACF-2747-BBFE-325350EA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DAA799D-B2B5-B14A-83C5-B93A128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0B00C85-B1CB-D64C-B6F0-81A8E8D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4693214-9325-A842-9C25-578EEA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8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A5D61A-34A6-4F4D-A793-26EFD42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DE07381-A6F0-AD4F-9763-9E28C2A4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F6CD3A9-9C2B-094C-9EAC-30AA15DF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C7D42B6-F0A4-674D-AE63-5F22992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81D1475-43B1-894F-82F4-C44EBB4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4E81E35-2985-F845-8D98-F0B4007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9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D7C624E-AD85-014F-86F5-AC6ED598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9B9A50A-C152-DD41-BFE8-CA2CA253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CC9679-95A9-0C49-B18D-EDC620FFE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5BF-597E-C74A-AA6D-B13082300FD1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121630-2D87-C942-853D-26E4D6ACC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BB1EAB-C5E3-6B4A-80FA-9194BFA6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0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实验一 区块链系统简单实现</a:t>
            </a: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F41F63D-CDA1-D94D-A97E-E3A9CDE0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51" y="859955"/>
            <a:ext cx="8061737" cy="583009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4979324" y="2269375"/>
            <a:ext cx="1122218" cy="714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1542" y="2984269"/>
            <a:ext cx="1122218" cy="714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9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POW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，工作量证明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节点需要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做一定难度的工作得出一个结果， 即消耗大量的算力，而验证方很容易通过结果来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检查节点是否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做了相应的工作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比特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币的工作量证明俗称“挖矿” 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8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POW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，工作量证明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Pow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的三个关键要素是：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工作量证明函数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难度值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比特币系统中使用的工作量证明函数是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SHA-256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；而区块由区块头及该区块所包含的交易列表组成；难度值由区块哈希值的</a:t>
            </a:r>
            <a:r>
              <a:rPr kumimoji="1"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前导</a:t>
            </a:r>
            <a:r>
              <a:rPr kumimoji="1"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kumimoji="1"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个数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决定，要求前导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的个数越多代表难度值越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大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也就是说，矿工节点将一批交易打包到区块后，需要不断取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区块头中的随机数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(nonce)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，计算该区块最终的哈希值，直到区块哈希值的前导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个数符合要求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哈希函数特点：验证容易，计算复杂，无法从哈希值推导出原数据，因此只能不断算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算力</a:t>
            </a:r>
            <a:endParaRPr kumimoji="1"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006" y="2752213"/>
            <a:ext cx="6522376" cy="1460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6000" dirty="0">
                <a:cs typeface="+mn-ea"/>
                <a:sym typeface="+mn-lt"/>
              </a:rPr>
              <a:t>实验</a:t>
            </a:r>
            <a:r>
              <a:rPr kumimoji="1" lang="zh-CN" altLang="en-US" sz="6000" dirty="0" smtClean="0">
                <a:cs typeface="+mn-ea"/>
                <a:sym typeface="+mn-lt"/>
              </a:rPr>
              <a:t>内容与要求</a:t>
            </a:r>
            <a:endParaRPr kumimoji="1" lang="zh-CN" altLang="en-US" sz="6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690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实验介绍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本实验将参考比特币中的区块结构，使用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实现一个简单的区块链系统，以更好地理解区块链的概念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本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实验所实现的简易区块链系统名为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minichain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，该系统模拟比特币的挖矿过程，使用一个工作线程进行交易的打包、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Merkle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树根哈希值的计算以及相应的挖矿过程（随机替换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nonce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值，计算出满足难度条件的区块哈希值）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在正确补全相应的功能函数后，运行主程序你将会看到新的区块的产生 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1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实验内容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在钉钉群里已经给出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minichain.zip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，解压后使用</a:t>
            </a:r>
            <a:r>
              <a:rPr kumimoji="1"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导入项目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文件夹或直接使用虚拟机镜像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已经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预先实现了整体的系统框架，如类的代码抽象、交易池实现、多线程以及工具类等。主要是对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MinerNode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中的几个功能函数进行了留空，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需要正确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补全后系统才能完整的运行起来：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getBlockBody</a:t>
            </a: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(Transaction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[] transactions)</a:t>
            </a:r>
            <a:r>
              <a:rPr kumimoji="1"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；</a:t>
            </a:r>
            <a:endParaRPr kumimoji="1"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根据传入的参数中的交易，构造并返回一个相应的区块体对象，还需要根据这些交易计算</a:t>
            </a:r>
            <a:r>
              <a:rPr kumimoji="1" lang="en-US" altLang="zh-CN" sz="2000" dirty="0" err="1">
                <a:ea typeface="宋体" panose="02010600030101010101" pitchFamily="2" charset="-122"/>
                <a:cs typeface="+mn-ea"/>
                <a:sym typeface="+mn-lt"/>
              </a:rPr>
              <a:t>Merkle</a:t>
            </a: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树的根哈希值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mine(</a:t>
            </a:r>
            <a:r>
              <a:rPr kumimoji="1"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BlockBody</a:t>
            </a: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  <a:cs typeface="+mn-ea"/>
                <a:sym typeface="+mn-lt"/>
              </a:rPr>
              <a:t>blockBody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)</a:t>
            </a:r>
            <a:r>
              <a:rPr kumimoji="1"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；</a:t>
            </a:r>
            <a:endParaRPr kumimoji="1"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在循环中完成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"</a:t>
            </a: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挖矿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"</a:t>
            </a: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操作，其实就是通过不断的变换区块中的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nonce</a:t>
            </a: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字段，直至区块的哈希值满足难度条件，即可将该区块加入区块链中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getBlock</a:t>
            </a: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(</a:t>
            </a:r>
            <a:r>
              <a:rPr kumimoji="1"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BlockBody</a:t>
            </a: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  <a:cs typeface="+mn-ea"/>
                <a:sym typeface="+mn-lt"/>
              </a:rPr>
              <a:t>blockBody</a:t>
            </a: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该方法供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mine</a:t>
            </a:r>
            <a:r>
              <a:rPr kumimoji="1"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方法调用，构造一个区块头对象，然后用一个区块对象组合区块头和区块体</a:t>
            </a:r>
            <a:endParaRPr kumimoji="1"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0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针对</a:t>
            </a:r>
            <a:r>
              <a:rPr kumimoji="1" lang="en-US" altLang="zh-CN" sz="2000" dirty="0" err="1">
                <a:ea typeface="宋体" panose="02010600030101010101" pitchFamily="2" charset="-122"/>
                <a:cs typeface="+mn-ea"/>
                <a:sym typeface="+mn-lt"/>
              </a:rPr>
              <a:t>getBlockBody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函数提供了一个单元测试；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补全该函数之后，可以运行</a:t>
            </a:r>
            <a:r>
              <a:rPr kumimoji="1" lang="en-US" altLang="zh-CN" sz="2000" dirty="0" err="1">
                <a:latin typeface="+mj-lt"/>
                <a:ea typeface="宋体" panose="02010600030101010101" pitchFamily="2" charset="-122"/>
                <a:cs typeface="+mn-ea"/>
                <a:sym typeface="+mn-lt"/>
              </a:rPr>
              <a:t>test.java.unit</a:t>
            </a:r>
            <a:r>
              <a:rPr kumimoji="1" lang="zh-CN" altLang="en-US" sz="2000" dirty="0">
                <a:latin typeface="+mj-lt"/>
                <a:ea typeface="宋体" panose="02010600030101010101" pitchFamily="2" charset="-122"/>
                <a:cs typeface="+mn-ea"/>
                <a:sym typeface="+mn-lt"/>
              </a:rPr>
              <a:t>包下</a:t>
            </a:r>
            <a:r>
              <a:rPr kumimoji="1" lang="en-US" altLang="zh-CN" sz="2000" dirty="0">
                <a:latin typeface="+mj-lt"/>
                <a:ea typeface="宋体" panose="02010600030101010101" pitchFamily="2" charset="-122"/>
                <a:cs typeface="+mn-ea"/>
                <a:sym typeface="+mn-lt"/>
              </a:rPr>
              <a:t>Test.java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里的测试方法，测试通过说明你的实现是正确的。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运行效果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A8B57F2-9EE9-8343-AC10-9F8F94F891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3380" y="1759439"/>
            <a:ext cx="8943162" cy="38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6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代码中，针对一个对象（区块、交易等）的哈希值计算，均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通过</a:t>
            </a:r>
            <a:r>
              <a:rPr kumimoji="1"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SHA256Util.sha256Digest(</a:t>
            </a:r>
            <a:r>
              <a:rPr kumimoji="1"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Object.toString</a:t>
            </a:r>
            <a:r>
              <a:rPr kumimoji="1" lang="en-US" altLang="zh-CN" sz="2000" dirty="0">
                <a:ea typeface="宋体" panose="02010600030101010101" pitchFamily="2" charset="-122"/>
                <a:cs typeface="+mn-ea"/>
                <a:sym typeface="+mn-lt"/>
              </a:rPr>
              <a:t>())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完成 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代码中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已经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在每一个数据结构的类实现中重写了 </a:t>
            </a:r>
            <a:r>
              <a:rPr kumimoji="1" lang="en-US" altLang="zh-CN" sz="2000" dirty="0" err="1">
                <a:latin typeface="+mj-lt"/>
                <a:ea typeface="宋体" panose="02010600030101010101" pitchFamily="2" charset="-122"/>
                <a:cs typeface="+mn-ea"/>
                <a:sym typeface="+mn-lt"/>
              </a:rPr>
              <a:t>toString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方法，因此涉及对象的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SHA256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哈希值计算时，参数请使用相应对象的</a:t>
            </a:r>
            <a:r>
              <a:rPr kumimoji="1" lang="en-US" altLang="zh-CN" sz="2000" dirty="0" err="1">
                <a:latin typeface="+mj-lt"/>
                <a:ea typeface="宋体" panose="02010600030101010101" pitchFamily="2" charset="-122"/>
                <a:cs typeface="+mn-ea"/>
                <a:sym typeface="+mn-lt"/>
              </a:rPr>
              <a:t>toString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方法获取，这样才能顺利通过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难度值较大时运行会比较慢，可以通过调低难度来加快运行速度，方便检测代码运行效果</a:t>
            </a: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5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BC514CD-91F5-0841-B69F-C76B6C2B9C6C}"/>
              </a:ext>
            </a:extLst>
          </p:cNvPr>
          <p:cNvSpPr txBox="1"/>
          <p:nvPr/>
        </p:nvSpPr>
        <p:spPr>
          <a:xfrm>
            <a:off x="4963886" y="2735715"/>
            <a:ext cx="4338244" cy="121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400" dirty="0">
                <a:cs typeface="+mn-ea"/>
                <a:sym typeface="+mn-lt"/>
              </a:rPr>
              <a:t>Thanks</a:t>
            </a:r>
            <a:r>
              <a:rPr kumimoji="1" lang="zh-CN" altLang="en-US" sz="5400" dirty="0"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6024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53" y="8313"/>
            <a:ext cx="8196349" cy="856211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目录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95319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背景介绍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实验内容与要求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83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701" y="2944106"/>
            <a:ext cx="5706979" cy="1460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6000" dirty="0" smtClean="0">
                <a:cs typeface="+mn-ea"/>
                <a:sym typeface="+mn-lt"/>
              </a:rPr>
              <a:t>背景</a:t>
            </a:r>
            <a:r>
              <a:rPr kumimoji="1" lang="zh-CN" altLang="en-US" sz="6000" dirty="0">
                <a:cs typeface="+mn-ea"/>
                <a:sym typeface="+mn-lt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4477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F41F63D-CDA1-D94D-A97E-E3A9CDE0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51" y="859955"/>
            <a:ext cx="8061737" cy="583009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4871258" y="1463040"/>
            <a:ext cx="1338349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05585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头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父区块哈希值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形成区块之间的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逻辑连接</a:t>
            </a:r>
            <a:endParaRPr kumimoji="1"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回顾：链表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Struct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Node {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	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value 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int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	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next *Node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}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区块头中只存储父区块的哈希值，而不是父区块的地址，因此只是逻辑连接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7687" y="3906982"/>
            <a:ext cx="1704109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981796" y="4044142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96196" y="3894513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指向链表中的下一个节点地址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F41F63D-CDA1-D94D-A97E-E3A9CDE0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51" y="859955"/>
            <a:ext cx="8061737" cy="583009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4954386" y="2921075"/>
            <a:ext cx="1180408" cy="85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66902" y="3906982"/>
            <a:ext cx="5577840" cy="266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6B0A2B-A71F-4A45-9E05-27BF2C22C48E}"/>
              </a:ext>
            </a:extLst>
          </p:cNvPr>
          <p:cNvSpPr txBox="1"/>
          <p:nvPr/>
        </p:nvSpPr>
        <p:spPr>
          <a:xfrm>
            <a:off x="480753" y="984107"/>
            <a:ext cx="114233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区块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体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每个区块体中的交易生成唯一的</a:t>
            </a:r>
            <a:r>
              <a:rPr kumimoji="1"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Merkle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树，该树的根哈希值被记录在区块头中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防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篡改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存在性证明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如何构建一个</a:t>
            </a:r>
            <a:r>
              <a:rPr kumimoji="1"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Merkle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树？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针对每个数据块进行哈希计算，然后不断向上合并进行新一轮的哈希计算，直到得到根哈希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在这里，每个数据块可以认为是一笔交易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7113" y="3095624"/>
            <a:ext cx="142275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2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7769" y="5760258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03297" y="5743937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85999" y="5760256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14759" y="5760255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Tx2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err="1" smtClean="0">
                <a:ea typeface="宋体" panose="02010600030101010101" pitchFamily="2" charset="-122"/>
                <a:cs typeface="+mn-ea"/>
                <a:sym typeface="+mn-lt"/>
              </a:rPr>
              <a:t>Merkle</a:t>
            </a:r>
            <a:r>
              <a:rPr kumimoji="1" lang="en-US" altLang="zh-CN" sz="2800" dirty="0" smtClean="0">
                <a:ea typeface="宋体" panose="02010600030101010101" pitchFamily="2" charset="-122"/>
                <a:cs typeface="+mn-ea"/>
                <a:sym typeface="+mn-lt"/>
              </a:rPr>
              <a:t> Tree</a:t>
            </a:r>
            <a:endParaRPr kumimoji="1" lang="zh-CN" altLang="en-US" sz="2800" dirty="0"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8899" y="4131425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47769" y="4516119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Hash(Tx1)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49705" y="4146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78014" y="4131425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16884" y="4516119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Hash(Tx2)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18820" y="4146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47129" y="4131425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85999" y="4516119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Hash(Tx3)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87935" y="4146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64428" y="4117571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03298" y="4502265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Hash(Tx4)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605234" y="41329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Hash04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4" idx="0"/>
            <a:endCxn id="10" idx="2"/>
          </p:cNvCxnSpPr>
          <p:nvPr/>
        </p:nvCxnSpPr>
        <p:spPr>
          <a:xfrm flipV="1">
            <a:off x="3094699" y="5087389"/>
            <a:ext cx="0" cy="67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0"/>
            <a:endCxn id="13" idx="2"/>
          </p:cNvCxnSpPr>
          <p:nvPr/>
        </p:nvCxnSpPr>
        <p:spPr>
          <a:xfrm flipV="1">
            <a:off x="5061689" y="5087389"/>
            <a:ext cx="2125" cy="67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0"/>
            <a:endCxn id="16" idx="2"/>
          </p:cNvCxnSpPr>
          <p:nvPr/>
        </p:nvCxnSpPr>
        <p:spPr>
          <a:xfrm flipV="1">
            <a:off x="7032929" y="5087389"/>
            <a:ext cx="0" cy="67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0"/>
            <a:endCxn id="19" idx="2"/>
          </p:cNvCxnSpPr>
          <p:nvPr/>
        </p:nvCxnSpPr>
        <p:spPr>
          <a:xfrm flipV="1">
            <a:off x="9050227" y="5073535"/>
            <a:ext cx="1" cy="67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905615" y="2502449"/>
            <a:ext cx="2603192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032701" y="2902505"/>
            <a:ext cx="234902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Hash(Hash01+Hash02)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762217" y="24817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4115" y="2503957"/>
            <a:ext cx="2603192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81201" y="2904013"/>
            <a:ext cx="234902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Hash(Hash03+Hash04)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610717" y="24832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Hash06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10" idx="0"/>
            <a:endCxn id="33" idx="2"/>
          </p:cNvCxnSpPr>
          <p:nvPr/>
        </p:nvCxnSpPr>
        <p:spPr>
          <a:xfrm flipV="1">
            <a:off x="3094699" y="3458413"/>
            <a:ext cx="1112512" cy="67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3" idx="0"/>
            <a:endCxn id="33" idx="2"/>
          </p:cNvCxnSpPr>
          <p:nvPr/>
        </p:nvCxnSpPr>
        <p:spPr>
          <a:xfrm flipH="1" flipV="1">
            <a:off x="4207211" y="3458413"/>
            <a:ext cx="856603" cy="67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0"/>
            <a:endCxn id="42" idx="2"/>
          </p:cNvCxnSpPr>
          <p:nvPr/>
        </p:nvCxnSpPr>
        <p:spPr>
          <a:xfrm flipV="1">
            <a:off x="7032929" y="3459921"/>
            <a:ext cx="1022782" cy="6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9" idx="0"/>
            <a:endCxn id="42" idx="2"/>
          </p:cNvCxnSpPr>
          <p:nvPr/>
        </p:nvCxnSpPr>
        <p:spPr>
          <a:xfrm flipH="1" flipV="1">
            <a:off x="8055711" y="3459921"/>
            <a:ext cx="994517" cy="65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871321" y="974693"/>
            <a:ext cx="2603192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998407" y="1374749"/>
            <a:ext cx="234902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Hash(Hash05+Hash06)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590065" y="95396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 Hash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5" idx="0"/>
            <a:endCxn id="53" idx="2"/>
          </p:cNvCxnSpPr>
          <p:nvPr/>
        </p:nvCxnSpPr>
        <p:spPr>
          <a:xfrm flipV="1">
            <a:off x="4207211" y="1930657"/>
            <a:ext cx="1965706" cy="55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0"/>
            <a:endCxn id="53" idx="2"/>
          </p:cNvCxnSpPr>
          <p:nvPr/>
        </p:nvCxnSpPr>
        <p:spPr>
          <a:xfrm flipH="1" flipV="1">
            <a:off x="6172917" y="1930657"/>
            <a:ext cx="1882794" cy="55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80753" y="1117415"/>
            <a:ext cx="393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两两合并，如果是奇数个，</a:t>
            </a:r>
            <a:r>
              <a:rPr lang="zh-CN" altLang="en-US" dirty="0" smtClean="0">
                <a:solidFill>
                  <a:srgbClr val="FF0000"/>
                </a:solidFill>
              </a:rPr>
              <a:t>最后一个与自己合并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9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7769" y="5760258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03297" y="5743937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Tx4’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5999" y="5760256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14759" y="5760255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Tx2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D2E97BDF-B0CD-2145-8B44-40990C2FF023}"/>
              </a:ext>
            </a:extLst>
          </p:cNvPr>
          <p:cNvSpPr txBox="1">
            <a:spLocks/>
          </p:cNvSpPr>
          <p:nvPr/>
        </p:nvSpPr>
        <p:spPr>
          <a:xfrm>
            <a:off x="480753" y="8313"/>
            <a:ext cx="8196349" cy="856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ea typeface="宋体" panose="02010600030101010101" pitchFamily="2" charset="-122"/>
                <a:cs typeface="+mn-ea"/>
                <a:sym typeface="+mn-lt"/>
              </a:rPr>
              <a:t>防篡改</a:t>
            </a:r>
          </a:p>
        </p:txBody>
      </p:sp>
      <p:sp>
        <p:nvSpPr>
          <p:cNvPr id="10" name="矩形 9"/>
          <p:cNvSpPr/>
          <p:nvPr/>
        </p:nvSpPr>
        <p:spPr>
          <a:xfrm>
            <a:off x="2408899" y="4131425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47769" y="4516119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Hash(Tx1)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49705" y="4146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78014" y="4131425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16884" y="4516119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Hash(Tx2)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18820" y="4146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47129" y="4131425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85999" y="4516119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Hash(Tx3)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87935" y="4146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64428" y="4117571"/>
            <a:ext cx="1371600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03298" y="4502265"/>
            <a:ext cx="129386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Hash(Tx4’)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05234" y="413293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Hash04’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4" idx="0"/>
            <a:endCxn id="10" idx="2"/>
          </p:cNvCxnSpPr>
          <p:nvPr/>
        </p:nvCxnSpPr>
        <p:spPr>
          <a:xfrm flipV="1">
            <a:off x="3094699" y="5087389"/>
            <a:ext cx="0" cy="67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0"/>
            <a:endCxn id="13" idx="2"/>
          </p:cNvCxnSpPr>
          <p:nvPr/>
        </p:nvCxnSpPr>
        <p:spPr>
          <a:xfrm flipV="1">
            <a:off x="5061689" y="5087389"/>
            <a:ext cx="2125" cy="67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0"/>
            <a:endCxn id="16" idx="2"/>
          </p:cNvCxnSpPr>
          <p:nvPr/>
        </p:nvCxnSpPr>
        <p:spPr>
          <a:xfrm flipV="1">
            <a:off x="7032929" y="5087389"/>
            <a:ext cx="0" cy="67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0"/>
            <a:endCxn id="19" idx="2"/>
          </p:cNvCxnSpPr>
          <p:nvPr/>
        </p:nvCxnSpPr>
        <p:spPr>
          <a:xfrm flipV="1">
            <a:off x="9050227" y="5073535"/>
            <a:ext cx="1" cy="67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905615" y="2502449"/>
            <a:ext cx="2603192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032701" y="2902505"/>
            <a:ext cx="234902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Hash(Hash01+Hash02)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762217" y="24817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4115" y="2503957"/>
            <a:ext cx="2603192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81201" y="2904013"/>
            <a:ext cx="234902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Hash(Hash03+</a:t>
            </a:r>
            <a:r>
              <a:rPr lang="en-US" altLang="zh-CN" dirty="0" smtClean="0">
                <a:solidFill>
                  <a:srgbClr val="FF0000"/>
                </a:solidFill>
              </a:rPr>
              <a:t>Hash04’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610717" y="24832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Hash06’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stCxn id="10" idx="0"/>
            <a:endCxn id="33" idx="2"/>
          </p:cNvCxnSpPr>
          <p:nvPr/>
        </p:nvCxnSpPr>
        <p:spPr>
          <a:xfrm flipV="1">
            <a:off x="3094699" y="3458413"/>
            <a:ext cx="1112512" cy="67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3" idx="0"/>
            <a:endCxn id="33" idx="2"/>
          </p:cNvCxnSpPr>
          <p:nvPr/>
        </p:nvCxnSpPr>
        <p:spPr>
          <a:xfrm flipH="1" flipV="1">
            <a:off x="4207211" y="3458413"/>
            <a:ext cx="856603" cy="67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0"/>
            <a:endCxn id="42" idx="2"/>
          </p:cNvCxnSpPr>
          <p:nvPr/>
        </p:nvCxnSpPr>
        <p:spPr>
          <a:xfrm flipV="1">
            <a:off x="7032929" y="3459921"/>
            <a:ext cx="1022782" cy="6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9" idx="0"/>
            <a:endCxn id="42" idx="2"/>
          </p:cNvCxnSpPr>
          <p:nvPr/>
        </p:nvCxnSpPr>
        <p:spPr>
          <a:xfrm flipH="1" flipV="1">
            <a:off x="8055711" y="3459921"/>
            <a:ext cx="994517" cy="65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871321" y="974693"/>
            <a:ext cx="2603192" cy="95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998407" y="1374749"/>
            <a:ext cx="2349020" cy="49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Hash(Hash05+</a:t>
            </a:r>
            <a:r>
              <a:rPr lang="en-US" altLang="zh-CN" dirty="0" smtClean="0">
                <a:solidFill>
                  <a:srgbClr val="FF0000"/>
                </a:solidFill>
              </a:rPr>
              <a:t>Hash06’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590065" y="95396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Root Hash’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>
            <a:stCxn id="35" idx="0"/>
            <a:endCxn id="53" idx="2"/>
          </p:cNvCxnSpPr>
          <p:nvPr/>
        </p:nvCxnSpPr>
        <p:spPr>
          <a:xfrm flipV="1">
            <a:off x="4207211" y="1930657"/>
            <a:ext cx="1965706" cy="55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0"/>
            <a:endCxn id="53" idx="2"/>
          </p:cNvCxnSpPr>
          <p:nvPr/>
        </p:nvCxnSpPr>
        <p:spPr>
          <a:xfrm flipH="1" flipV="1">
            <a:off x="6172917" y="1930657"/>
            <a:ext cx="1921266" cy="55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324229" y="58090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Tx4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Tx4’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50087" y="442474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Hash04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Hash04’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990804" y="271783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Hash06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Hash06’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783968" y="1391375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Root Hash </a:t>
            </a:r>
            <a:r>
              <a:rPr lang="zh-CN" altLang="en-US" dirty="0" smtClean="0">
                <a:solidFill>
                  <a:srgbClr val="FF0000"/>
                </a:solidFill>
              </a:rPr>
              <a:t>≠</a:t>
            </a:r>
            <a:r>
              <a:rPr lang="en-US" altLang="zh-CN" dirty="0" smtClean="0">
                <a:solidFill>
                  <a:srgbClr val="FF0000"/>
                </a:solidFill>
              </a:rPr>
              <a:t>Root Hash’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2" idx="0"/>
          </p:cNvCxnSpPr>
          <p:nvPr/>
        </p:nvCxnSpPr>
        <p:spPr>
          <a:xfrm flipH="1" flipV="1">
            <a:off x="10919103" y="5001798"/>
            <a:ext cx="1" cy="80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924690" y="3690851"/>
            <a:ext cx="0" cy="73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1" idx="0"/>
          </p:cNvCxnSpPr>
          <p:nvPr/>
        </p:nvCxnSpPr>
        <p:spPr>
          <a:xfrm flipV="1">
            <a:off x="10919103" y="1995055"/>
            <a:ext cx="5587" cy="7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2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dfrqmmu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849</Words>
  <Application>Microsoft Office PowerPoint</Application>
  <PresentationFormat>宽屏</PresentationFormat>
  <Paragraphs>118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Times New Roman</vt:lpstr>
      <vt:lpstr>Office 主题​​</vt:lpstr>
      <vt:lpstr>区块链系统与分享型数据库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运行效果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区块链系统与分享型数据库</dc:title>
  <dc:creator>江 南</dc:creator>
  <cp:lastModifiedBy>Microsoft 帐户</cp:lastModifiedBy>
  <cp:revision>216</cp:revision>
  <dcterms:created xsi:type="dcterms:W3CDTF">2021-03-03T10:27:44Z</dcterms:created>
  <dcterms:modified xsi:type="dcterms:W3CDTF">2024-02-28T10:11:56Z</dcterms:modified>
</cp:coreProperties>
</file>