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66" r:id="rId4"/>
    <p:sldId id="285" r:id="rId5"/>
    <p:sldId id="283" r:id="rId6"/>
    <p:sldId id="269" r:id="rId7"/>
    <p:sldId id="286" r:id="rId8"/>
    <p:sldId id="27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3"/>
    <p:restoredTop sz="97368"/>
  </p:normalViewPr>
  <p:slideViewPr>
    <p:cSldViewPr snapToGrid="0" snapToObjects="1" showGuides="1">
      <p:cViewPr varScale="1">
        <p:scale>
          <a:sx n="121" d="100"/>
          <a:sy n="121" d="100"/>
        </p:scale>
        <p:origin x="25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D19E3-FBD4-B94C-BFBE-2F4F4A15CB06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4757E-8D0F-5B44-802A-7208AF14DE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383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 latinLnBrk="1">
              <a:spcBef>
                <a:spcPts val="780"/>
              </a:spcBef>
              <a:spcAft>
                <a:spcPts val="780"/>
              </a:spcAft>
              <a:buFont typeface="+mj-lt"/>
              <a:buAutoNum type="alphaLcParenR"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init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：链码在初始化和升级时的主入口，初始化相关数据和应用状态。</a:t>
            </a:r>
            <a:endParaRPr lang="en-US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 latinLnBrk="1">
              <a:spcBef>
                <a:spcPts val="780"/>
              </a:spcBef>
              <a:spcAft>
                <a:spcPts val="780"/>
              </a:spcAft>
              <a:buFont typeface="+mj-lt"/>
              <a:buAutoNum type="alphaLcParenR"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invoke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：链码业务逻辑的主入口，可以在此编写业务逻辑或调用自定义方法以实现更细致的业务划分。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4757E-8D0F-5B44-802A-7208AF14DE1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1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51D6A51-1BE7-B542-B75E-6542AD601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A635A51-7CD5-2E48-A41A-0EA8F09AC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27A5A6-B63C-1C43-A88D-B456C35D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AFF1DD-8183-8B49-AEE6-A4581DC3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51FB977-404D-F44C-8173-263607BF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408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2AA2900-0486-FC44-84CC-F5EEBD11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F93FE83-4A02-0C46-9A16-CAFDB89C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3F6DAC1-6AE8-3C43-A2B4-8FAC658D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8B03451-3643-5842-9D58-D8EF0278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FABAD57-2593-4847-B8CF-A8E23F4F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1647AB1-708F-D842-B0EA-4D9D6AB7E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D22E072-6BB5-154F-91B2-CA55E5972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D0B1C95-0E1F-A44A-A755-A5A95F3B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5C94BFB-76FB-BC41-8CA7-FA580EF8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929A73F-08BD-4749-BA60-492B2137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98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4386A0D-B09E-5C4B-B8BD-844F92C3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60F2981-3CB2-7745-A498-1D3A2196F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37F1A7C-BF10-A64B-B653-167D52E7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2A54C5F-D1ED-E943-9DEE-CD0AC730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8D05491-54ED-3745-89EF-63A517A3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818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E6AFAB-FF39-AD4A-86E6-27C06AF6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F465430-DD37-F141-9491-86010F4E6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FBA2CF5-D9EE-174C-A227-D534B9C8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5270609-BDB9-5C43-A7AA-A280C1D0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812BD36-4D82-0B4C-882F-7D560250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55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953A5D-2E5E-9440-BB01-4A33DAA0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120191B-4F6D-D649-9706-4199F635D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07EF9CB-2F81-4841-AEB2-8F5DF8692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CABDC26-5E5C-FF4E-B600-3129CF7B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FDB1854-9FFD-C645-AA24-05174860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2844348-195F-F14F-8326-DE8A0C52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10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8DC2FD-EF5E-874F-83ED-410772D1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82154C8-CA40-1A4F-AC71-3146DCC8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A9E2920-B0FD-3A48-843B-84AD6C915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270B9D51-B427-9D4A-9206-E3534BBD4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81D23E88-B05E-7445-8BCE-409DB875F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18F7FC5F-8446-2A4E-B3F0-A60B6565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E96443BB-9255-424A-89D3-1FEEC012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6DB7E4B9-B667-0341-B4F5-A7EEB7A6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998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F128EB-A83B-C644-85D9-49CA7529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DB3D26B-D45F-404E-8194-238EBC7A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28D0B74C-9CC7-E942-8D15-183A227E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8153554-9E2E-F848-8DF6-90C644F1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461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866A3176-8183-8148-9C7B-D5F7C706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121EA1A-E6DD-7344-9C82-E94C5AF1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266B0B7-F575-7A4D-99CF-DF699388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23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7C8336-61D3-A945-9315-0F2598BB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53A3FEE-62EF-1548-A231-58E36C51A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D616D07-0ACF-2747-BBFE-325350EAA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DAA799D-B2B5-B14A-83C5-B93A1280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0B00C85-B1CB-D64C-B6F0-81A8E8D7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4693214-9325-A842-9C25-578EEA1A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181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AA5D61A-34A6-4F4D-A793-26EFD420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FDE07381-A6F0-AD4F-9763-9E28C2A48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F6CD3A9-9C2B-094C-9EAC-30AA15DF9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C7D42B6-F0A4-674D-AE63-5F229927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81D1475-43B1-894F-82F4-C44EBB48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4E81E35-2985-F845-8D98-F0B4007D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297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DD7C624E-AD85-014F-86F5-AC6ED598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9B9A50A-C152-DD41-BFE8-CA2CA253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2CC9679-95A9-0C49-B18D-EDC620FFE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A35BF-597E-C74A-AA6D-B13082300FD1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6121630-2D87-C942-853D-26E4D6ACC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8BB1EAB-C5E3-6B4A-80FA-9194BFA65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02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hmYe/Fabric_1.3_Lab_10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D7688D1-01EA-934F-A27E-75CB81F30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998" y="565078"/>
            <a:ext cx="9394004" cy="2410628"/>
          </a:xfrm>
        </p:spPr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区块链系统与分享型数据库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67C20A8-A3CC-F04A-A6EB-A0EF0E937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94954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实验十 使用</a:t>
            </a:r>
            <a:r>
              <a:rPr kumimoji="1" lang="en" altLang="zh-CN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kumimoji="1" lang="zh-CN" altLang="en-US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编写链码</a:t>
            </a:r>
          </a:p>
        </p:txBody>
      </p:sp>
    </p:spTree>
    <p:extLst>
      <p:ext uri="{BB962C8B-B14F-4D97-AF65-F5344CB8AC3E}">
        <p14:creationId xmlns:p14="http://schemas.microsoft.com/office/powerpoint/2010/main" val="267039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E97BDF-B0CD-2145-8B44-40990C2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实验介绍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9D3271F-BC3A-4B48-9DF5-720780C9543E}"/>
              </a:ext>
            </a:extLst>
          </p:cNvPr>
          <p:cNvSpPr txBox="1"/>
          <p:nvPr/>
        </p:nvSpPr>
        <p:spPr>
          <a:xfrm>
            <a:off x="3206473" y="2247750"/>
            <a:ext cx="55793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kumimoji="1"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针对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本次</a:t>
            </a:r>
            <a:r>
              <a:rPr lang="zh-CN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实验内容，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编写</a:t>
            </a:r>
            <a:r>
              <a:rPr lang="en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e2e</a:t>
            </a:r>
            <a:r>
              <a:rPr lang="zh-CN" altLang="e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对应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链码；</a:t>
            </a:r>
            <a:endParaRPr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kumimoji="1"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完成环境搭建工作后，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完成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链码部署与调用；</a:t>
            </a:r>
            <a:endParaRPr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kumimoji="1"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通过案例的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部署调用</a:t>
            </a:r>
            <a:r>
              <a:rPr lang="zh-CN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熟悉</a:t>
            </a:r>
            <a:r>
              <a:rPr lang="en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e2e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案例的工作原理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kumimoji="1" lang="zh-CN" altLang="en-US" sz="32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13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42A209F-E847-1C4F-A811-FCD2501D5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225" y="2517777"/>
            <a:ext cx="6263869" cy="1460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6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kumimoji="1" lang="zh-CN" altLang="en-US" sz="6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实验内容</a:t>
            </a:r>
          </a:p>
        </p:txBody>
      </p:sp>
    </p:spTree>
    <p:extLst>
      <p:ext uri="{BB962C8B-B14F-4D97-AF65-F5344CB8AC3E}">
        <p14:creationId xmlns:p14="http://schemas.microsoft.com/office/powerpoint/2010/main" val="394882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F76FBCB9-C4E8-154B-9804-CAFF1D7A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实验内容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16877" y="1970690"/>
            <a:ext cx="97393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参考原有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语言版本的</a:t>
            </a:r>
            <a:r>
              <a:rPr lang="en-US" altLang="zh-CN" dirty="0" smtClean="0"/>
              <a:t>e2e</a:t>
            </a:r>
            <a:r>
              <a:rPr lang="zh-CN" altLang="en-US" dirty="0" smtClean="0"/>
              <a:t>链码，编写</a:t>
            </a:r>
            <a:r>
              <a:rPr lang="en-US" altLang="zh-CN" dirty="0" smtClean="0"/>
              <a:t>java</a:t>
            </a:r>
            <a:r>
              <a:rPr lang="zh-CN" altLang="en-US" dirty="0"/>
              <a:t>版本</a:t>
            </a:r>
            <a:r>
              <a:rPr lang="zh-CN" altLang="en-US" dirty="0" smtClean="0"/>
              <a:t>的链码并运行</a:t>
            </a:r>
            <a:r>
              <a:rPr lang="en-US" altLang="zh-CN" dirty="0" smtClean="0"/>
              <a:t>e2e</a:t>
            </a:r>
            <a:r>
              <a:rPr lang="zh-CN" altLang="en-US" dirty="0" smtClean="0"/>
              <a:t>案例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由于</a:t>
            </a:r>
            <a:r>
              <a:rPr lang="en-US" altLang="zh-CN" dirty="0" smtClean="0"/>
              <a:t>fabric1.3</a:t>
            </a:r>
            <a:r>
              <a:rPr lang="zh-CN" altLang="en-US" dirty="0" smtClean="0"/>
              <a:t>之后才支持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链码，因此我们这次实验需要用</a:t>
            </a:r>
            <a:r>
              <a:rPr lang="en-US" altLang="zh-CN" dirty="0" smtClean="0"/>
              <a:t>1.3</a:t>
            </a:r>
            <a:r>
              <a:rPr lang="zh-CN" altLang="en-US" dirty="0" smtClean="0"/>
              <a:t>版本的</a:t>
            </a:r>
            <a:r>
              <a:rPr lang="en-US" altLang="zh-CN" dirty="0" smtClean="0"/>
              <a:t>fabric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实验八、实验九使用的是</a:t>
            </a:r>
            <a:r>
              <a:rPr lang="en-US" altLang="zh-CN" dirty="0" smtClean="0"/>
              <a:t>fabric1.1</a:t>
            </a:r>
            <a:r>
              <a:rPr lang="zh-CN" altLang="en-US" dirty="0" smtClean="0"/>
              <a:t>版本，两者并不冲突，但要注意以下问题：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两者使用的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的镜像是不同的，如果全部下载可能会导致虚拟机磁盘空间不同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参考实验指导书进行删除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本次实验使用的</a:t>
            </a:r>
            <a:r>
              <a:rPr lang="en-US" altLang="zh-CN" dirty="0" smtClean="0"/>
              <a:t>fabric1.3</a:t>
            </a:r>
            <a:r>
              <a:rPr lang="zh-CN" altLang="en-US" dirty="0" smtClean="0"/>
              <a:t>是我们修改过的，不是原生的</a:t>
            </a:r>
            <a:r>
              <a:rPr lang="en-US" altLang="zh-CN" dirty="0" smtClean="0"/>
              <a:t>fabric1.3</a:t>
            </a:r>
            <a:r>
              <a:rPr lang="zh-CN" altLang="en-US" dirty="0" smtClean="0"/>
              <a:t>，因此不是简单的在原来的</a:t>
            </a:r>
            <a:r>
              <a:rPr lang="en-US" altLang="zh-CN" dirty="0" smtClean="0"/>
              <a:t>fabric</a:t>
            </a:r>
            <a:r>
              <a:rPr lang="zh-CN" altLang="en-US" dirty="0" smtClean="0"/>
              <a:t>文件夹下切换一下分支就好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已经</a:t>
            </a:r>
            <a:r>
              <a:rPr lang="zh-CN" altLang="en-US" dirty="0" smtClean="0"/>
              <a:t>将实验代码传到了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github.com/ZhmYe/Fabric_1.3_Lab_10.git</a:t>
            </a:r>
            <a:r>
              <a:rPr lang="zh-CN" altLang="en-US" dirty="0" smtClean="0"/>
              <a:t>上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不同于实验八，所有的相关配置文件都已经修改好了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因为是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下来的，所以有一些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sh</a:t>
            </a:r>
            <a:r>
              <a:rPr lang="zh-CN" altLang="en-US" dirty="0" smtClean="0"/>
              <a:t>文件可能没有权限，运行会报</a:t>
            </a:r>
            <a:r>
              <a:rPr lang="en-US" altLang="zh-CN" dirty="0" smtClean="0"/>
              <a:t>permission denied</a:t>
            </a:r>
            <a:r>
              <a:rPr lang="zh-CN" altLang="en-US" dirty="0" smtClean="0"/>
              <a:t>，参考实验指导书先对其进行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+x</a:t>
            </a:r>
            <a:r>
              <a:rPr lang="zh-CN" altLang="en-US" dirty="0" smtClean="0"/>
              <a:t>操作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1164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5FE95FD7-8459-F34E-B97C-B71A1C62BBCD}"/>
              </a:ext>
            </a:extLst>
          </p:cNvPr>
          <p:cNvSpPr/>
          <p:nvPr/>
        </p:nvSpPr>
        <p:spPr>
          <a:xfrm>
            <a:off x="3385996" y="4581053"/>
            <a:ext cx="8618899" cy="1801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E97BDF-B0CD-2145-8B44-40990C2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实验内容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EFA9046-00F2-424D-B175-998D11037C84}"/>
              </a:ext>
            </a:extLst>
          </p:cNvPr>
          <p:cNvSpPr/>
          <p:nvPr/>
        </p:nvSpPr>
        <p:spPr>
          <a:xfrm>
            <a:off x="4792980" y="1241425"/>
            <a:ext cx="182118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ChaincodeBase</a:t>
            </a:r>
            <a:endParaRPr kumimoji="1" lang="zh-CN" altLang="en-US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A2DDC6C-485B-614C-BF9F-0E671FD50FFF}"/>
              </a:ext>
            </a:extLst>
          </p:cNvPr>
          <p:cNvSpPr/>
          <p:nvPr/>
        </p:nvSpPr>
        <p:spPr>
          <a:xfrm>
            <a:off x="4667250" y="2410778"/>
            <a:ext cx="207264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SimpleChaincode</a:t>
            </a:r>
            <a:endParaRPr kumimoji="1" lang="zh-CN" altLang="en-US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CE7AE24-895E-BC4F-8713-595D1AC73909}"/>
              </a:ext>
            </a:extLst>
          </p:cNvPr>
          <p:cNvSpPr/>
          <p:nvPr/>
        </p:nvSpPr>
        <p:spPr>
          <a:xfrm>
            <a:off x="2846070" y="3844610"/>
            <a:ext cx="182118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Init()</a:t>
            </a:r>
            <a:endParaRPr kumimoji="1" lang="zh-CN" altLang="en-US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1FFBD90-43DA-074E-89F4-B31639F6B07F}"/>
              </a:ext>
            </a:extLst>
          </p:cNvPr>
          <p:cNvSpPr/>
          <p:nvPr/>
        </p:nvSpPr>
        <p:spPr>
          <a:xfrm>
            <a:off x="6739890" y="3844610"/>
            <a:ext cx="182118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invoke()</a:t>
            </a:r>
            <a:endParaRPr kumimoji="1" lang="zh-CN" altLang="en-US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8D4FA4A-43B6-BF49-8BDD-118AD199F080}"/>
              </a:ext>
            </a:extLst>
          </p:cNvPr>
          <p:cNvSpPr/>
          <p:nvPr/>
        </p:nvSpPr>
        <p:spPr>
          <a:xfrm>
            <a:off x="4088130" y="5360990"/>
            <a:ext cx="182118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invoke()</a:t>
            </a:r>
            <a:endParaRPr kumimoji="1" lang="zh-CN" altLang="en-US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924FA34-85AE-484A-8094-BC2B3F77EED2}"/>
              </a:ext>
            </a:extLst>
          </p:cNvPr>
          <p:cNvSpPr/>
          <p:nvPr/>
        </p:nvSpPr>
        <p:spPr>
          <a:xfrm>
            <a:off x="6739890" y="5360990"/>
            <a:ext cx="182118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delete()</a:t>
            </a:r>
            <a:endParaRPr kumimoji="1" lang="zh-CN" altLang="en-US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8988F41E-1E42-2A40-A87A-8154E7EC4E5C}"/>
              </a:ext>
            </a:extLst>
          </p:cNvPr>
          <p:cNvSpPr/>
          <p:nvPr/>
        </p:nvSpPr>
        <p:spPr>
          <a:xfrm>
            <a:off x="9391650" y="5360990"/>
            <a:ext cx="182118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query()</a:t>
            </a:r>
            <a:endParaRPr kumimoji="1" lang="zh-CN" altLang="en-US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xmlns="" id="{CB214253-2DE2-0D4A-9BEE-5F0F950B1F3D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5703570" y="1736725"/>
            <a:ext cx="0" cy="67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肘形连接符 13">
            <a:extLst>
              <a:ext uri="{FF2B5EF4-FFF2-40B4-BE49-F238E27FC236}">
                <a16:creationId xmlns:a16="http://schemas.microsoft.com/office/drawing/2014/main" xmlns="" id="{FA68293C-9367-944C-AC1B-353E61035945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4260849" y="2401889"/>
            <a:ext cx="938532" cy="19469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xmlns="" id="{564612A8-B0AA-8142-9CAD-81B923A54D3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6207759" y="2401889"/>
            <a:ext cx="938532" cy="19469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xmlns="" id="{731D9ADE-D74E-9D42-9ED9-3407835F4727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5814060" y="3524570"/>
            <a:ext cx="1021080" cy="2651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xmlns="" id="{BA8AC91F-8F37-DC4D-AC56-107C2BFC9F8C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7650480" y="4339910"/>
            <a:ext cx="0" cy="102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>
            <a:extLst>
              <a:ext uri="{FF2B5EF4-FFF2-40B4-BE49-F238E27FC236}">
                <a16:creationId xmlns:a16="http://schemas.microsoft.com/office/drawing/2014/main" xmlns="" id="{7E14C05F-E621-9748-94F0-E368C6E00CB5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8465820" y="3524570"/>
            <a:ext cx="1021080" cy="2651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0FA5ADEF-37F8-DB4D-9DA9-CF0F71F8557E}"/>
              </a:ext>
            </a:extLst>
          </p:cNvPr>
          <p:cNvSpPr txBox="1"/>
          <p:nvPr/>
        </p:nvSpPr>
        <p:spPr>
          <a:xfrm>
            <a:off x="7360920" y="1304409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800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抽象类，所有链码的实现都必须继承该类</a:t>
            </a:r>
            <a:r>
              <a:rPr lang="zh-CN" altLang="zh-CN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E85CEFB9-1D60-E742-99F5-341E229E9619}"/>
              </a:ext>
            </a:extLst>
          </p:cNvPr>
          <p:cNvSpPr txBox="1"/>
          <p:nvPr/>
        </p:nvSpPr>
        <p:spPr>
          <a:xfrm>
            <a:off x="7360920" y="247376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要实现的链码类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FD4BA721-4005-E24A-ACA2-D9F2B967174F}"/>
              </a:ext>
            </a:extLst>
          </p:cNvPr>
          <p:cNvSpPr txBox="1"/>
          <p:nvPr/>
        </p:nvSpPr>
        <p:spPr>
          <a:xfrm>
            <a:off x="9037320" y="3907594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链码业务逻辑的主入口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64B98253-69AA-7C42-97C0-99EB9F511DE8}"/>
              </a:ext>
            </a:extLst>
          </p:cNvPr>
          <p:cNvSpPr txBox="1"/>
          <p:nvPr/>
        </p:nvSpPr>
        <p:spPr>
          <a:xfrm>
            <a:off x="591645" y="3769094"/>
            <a:ext cx="186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链码初始化和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升级时的主入口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313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E97BDF-B0CD-2145-8B44-40990C2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实验内容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629" y="1268062"/>
            <a:ext cx="8551205" cy="53838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5800" y="1899745"/>
            <a:ext cx="2042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实现三个函数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转账</a:t>
            </a:r>
            <a:r>
              <a:rPr lang="en-US" altLang="zh-CN" dirty="0" smtClean="0"/>
              <a:t>invoke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删除</a:t>
            </a:r>
            <a:r>
              <a:rPr lang="en-US" altLang="zh-CN" dirty="0" smtClean="0"/>
              <a:t>delete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查询</a:t>
            </a:r>
            <a:r>
              <a:rPr lang="en-US" altLang="zh-CN" dirty="0" smtClean="0"/>
              <a:t>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10A64528-0A39-7346-AD36-B5124403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实验内容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5A46519-534C-394B-9DD5-5E6DD3E5E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920" y="1375797"/>
            <a:ext cx="7394692" cy="7985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9344DCD-DE3F-CF43-84CF-92DA387A5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2522608"/>
            <a:ext cx="5631180" cy="34294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4D0B3AA7-5348-8D43-9C50-361BF15CF3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832"/>
          <a:stretch/>
        </p:blipFill>
        <p:spPr>
          <a:xfrm>
            <a:off x="6337385" y="2522607"/>
            <a:ext cx="5565055" cy="342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BC514CD-91F5-0841-B69F-C76B6C2B9C6C}"/>
              </a:ext>
            </a:extLst>
          </p:cNvPr>
          <p:cNvSpPr txBox="1"/>
          <p:nvPr/>
        </p:nvSpPr>
        <p:spPr>
          <a:xfrm>
            <a:off x="4652390" y="2323736"/>
            <a:ext cx="4338244" cy="1212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5400" dirty="0"/>
              <a:t>Thanks</a:t>
            </a:r>
            <a:r>
              <a:rPr kumimoji="1" lang="zh-CN" altLang="en-US" sz="54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16024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345</Words>
  <Application>Microsoft Office PowerPoint</Application>
  <PresentationFormat>宽屏</PresentationFormat>
  <Paragraphs>41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宋体</vt:lpstr>
      <vt:lpstr>宋体</vt:lpstr>
      <vt:lpstr>Arial</vt:lpstr>
      <vt:lpstr>Times New Roman</vt:lpstr>
      <vt:lpstr>Office 主题​​</vt:lpstr>
      <vt:lpstr>区块链系统与分享型数据库</vt:lpstr>
      <vt:lpstr>实验介绍</vt:lpstr>
      <vt:lpstr>PowerPoint 演示文稿</vt:lpstr>
      <vt:lpstr>实验内容</vt:lpstr>
      <vt:lpstr>实验内容</vt:lpstr>
      <vt:lpstr>实验内容</vt:lpstr>
      <vt:lpstr>实验内容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区块链系统与分享型数据库</dc:title>
  <dc:creator>江 南</dc:creator>
  <cp:lastModifiedBy>Microsoft 帐户</cp:lastModifiedBy>
  <cp:revision>227</cp:revision>
  <dcterms:created xsi:type="dcterms:W3CDTF">2021-03-03T10:27:44Z</dcterms:created>
  <dcterms:modified xsi:type="dcterms:W3CDTF">2024-05-22T08:16:14Z</dcterms:modified>
</cp:coreProperties>
</file>