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306" r:id="rId2"/>
    <p:sldId id="307" r:id="rId3"/>
    <p:sldId id="258" r:id="rId4"/>
    <p:sldId id="264" r:id="rId5"/>
    <p:sldId id="261" r:id="rId6"/>
    <p:sldId id="288" r:id="rId7"/>
    <p:sldId id="268" r:id="rId8"/>
    <p:sldId id="267" r:id="rId9"/>
    <p:sldId id="269" r:id="rId10"/>
    <p:sldId id="29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73" autoAdjust="0"/>
    <p:restoredTop sz="96341" autoAdjust="0"/>
  </p:normalViewPr>
  <p:slideViewPr>
    <p:cSldViewPr snapToGrid="0">
      <p:cViewPr varScale="1">
        <p:scale>
          <a:sx n="121" d="100"/>
          <a:sy n="121" d="100"/>
        </p:scale>
        <p:origin x="27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F6206F-2BAF-4D8C-9D09-5A63FFA5A686}" type="datetimeFigureOut">
              <a:rPr lang="zh-CN" altLang="en-US" smtClean="0"/>
              <a:t>2024/3/27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D74EB8-CD1C-48C1-9611-46F56048540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462109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前三次实验中，同学们动手实现了作为区块链</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代表的比特币系统。从本次实验开始，我们将开始对区块链</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2.0</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的标志</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以太坊以及智能合约的学习</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作为第一次实验，</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本次实验</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的主要任务是以太坊运行环境的搭建以及对简单智能合约的部署运行：</a:t>
            </a: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首先在</a:t>
            </a:r>
            <a:r>
              <a:rPr lang="zh-CN" altLang="en-US" sz="1200" kern="100" dirty="0">
                <a:effectLst/>
                <a:latin typeface="Times New Roman" panose="02020603050405020304" pitchFamily="18" charset="0"/>
                <a:ea typeface="宋体" panose="02010600030101010101" pitchFamily="2" charset="-122"/>
                <a:cs typeface="Times New Roman" panose="02020603050405020304" pitchFamily="18" charset="0"/>
              </a:rPr>
              <a:t>虚拟机</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上安装</a:t>
            </a:r>
            <a:r>
              <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Go</a:t>
            </a:r>
            <a:r>
              <a:rPr lang="zh-CN" altLang="zh-CN" sz="1200" kern="100" dirty="0">
                <a:effectLst/>
                <a:latin typeface="Times New Roman" panose="02020603050405020304" pitchFamily="18" charset="0"/>
                <a:ea typeface="宋体" panose="02010600030101010101" pitchFamily="2" charset="-122"/>
                <a:cs typeface="Times New Roman" panose="02020603050405020304" pitchFamily="18" charset="0"/>
              </a:rPr>
              <a:t>语言、相关依赖包和工具以搭建以太坊开发环境；之后编写并部署两个简单的智能合约。本实验旨在帮助读者对以太坊与智能合约有初步的理解，并通过部署两个智能合约了解以太坊对交易的处理流程。</a:t>
            </a:r>
          </a:p>
        </p:txBody>
      </p:sp>
      <p:sp>
        <p:nvSpPr>
          <p:cNvPr id="4" name="灯片编号占位符 3"/>
          <p:cNvSpPr>
            <a:spLocks noGrp="1"/>
          </p:cNvSpPr>
          <p:nvPr>
            <p:ph type="sldNum" sz="quarter" idx="5"/>
          </p:nvPr>
        </p:nvSpPr>
        <p:spPr/>
        <p:txBody>
          <a:bodyPr/>
          <a:lstStyle/>
          <a:p>
            <a:fld id="{15E709C5-4457-1D40-B282-AB83A17D1F17}" type="slidenum">
              <a:rPr kumimoji="1" lang="zh-CN" altLang="en-US" smtClean="0"/>
              <a:t>1</a:t>
            </a:fld>
            <a:endParaRPr kumimoji="1" lang="zh-CN" altLang="en-US"/>
          </a:p>
        </p:txBody>
      </p:sp>
    </p:spTree>
    <p:extLst>
      <p:ext uri="{BB962C8B-B14F-4D97-AF65-F5344CB8AC3E}">
        <p14:creationId xmlns:p14="http://schemas.microsoft.com/office/powerpoint/2010/main" val="73869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接下来我们通过三个</a:t>
            </a:r>
            <a:r>
              <a:rPr kumimoji="1" lang="en-US" altLang="zh-CN" dirty="0" err="1"/>
              <a:t>HelloWrold</a:t>
            </a:r>
            <a:r>
              <a:rPr kumimoji="1" lang="zh-CN" altLang="en-US" dirty="0"/>
              <a:t>智能合约来让大家初步了解一下</a:t>
            </a:r>
            <a:r>
              <a:rPr kumimoji="1" lang="en-US" altLang="zh-CN" dirty="0"/>
              <a:t>solidity</a:t>
            </a:r>
            <a:r>
              <a:rPr kumimoji="1" lang="zh-CN" altLang="en-US" dirty="0"/>
              <a:t>的使用及其运行方式</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46218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0124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最后我们简单介绍一下</a:t>
            </a:r>
            <a:r>
              <a:rPr kumimoji="1" lang="en-US" altLang="zh-CN" dirty="0"/>
              <a:t>solidity</a:t>
            </a:r>
            <a:r>
              <a:rPr kumimoji="1" lang="zh-CN" altLang="en-US" dirty="0"/>
              <a:t>中的变量类型，在本次实验中将只会涉及到</a:t>
            </a:r>
            <a:r>
              <a:rPr kumimoji="1" lang="en-US" altLang="zh-CN" dirty="0"/>
              <a:t>solidity</a:t>
            </a:r>
            <a:r>
              <a:rPr kumimoji="1" lang="zh-CN" altLang="en-US" dirty="0"/>
              <a:t>的该部分语法，其余部分将会在后续实验逐步接触并向同学们介绍。如果对它的语法比较感兴趣的同学也可以访问上面这个链接。</a:t>
            </a: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27690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98412E-A044-4151-AF3C-798E62FCB6F3}" type="datetimeFigureOut">
              <a:rPr lang="zh-CN" altLang="en-US" smtClean="0"/>
              <a:t>2024/3/27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5C8060-B9B4-4562-972F-1F62EE1028D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8412E-A044-4151-AF3C-798E62FCB6F3}" type="datetimeFigureOut">
              <a:rPr lang="zh-CN" altLang="en-US" smtClean="0"/>
              <a:t>2024/3/27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C8060-B9B4-4562-972F-1F62EE1028D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edu.cn/categories/Solidit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D7688D1-01EA-934F-A27E-75CB81F303CF}"/>
              </a:ext>
            </a:extLst>
          </p:cNvPr>
          <p:cNvSpPr>
            <a:spLocks noGrp="1"/>
          </p:cNvSpPr>
          <p:nvPr>
            <p:ph type="ctrTitle"/>
          </p:nvPr>
        </p:nvSpPr>
        <p:spPr>
          <a:xfrm>
            <a:off x="1398998" y="565078"/>
            <a:ext cx="9394004" cy="2410628"/>
          </a:xfrm>
        </p:spPr>
        <p:txBody>
          <a:bodyPr/>
          <a:lstStyle/>
          <a:p>
            <a:r>
              <a:rPr kumimoji="1" lang="zh-CN" altLang="en-US" dirty="0">
                <a:latin typeface="+mn-lt"/>
                <a:ea typeface="+mn-ea"/>
                <a:cs typeface="+mn-ea"/>
                <a:sym typeface="+mn-lt"/>
              </a:rPr>
              <a:t>区块链系统与分享型数据库</a:t>
            </a:r>
          </a:p>
        </p:txBody>
      </p:sp>
      <p:sp>
        <p:nvSpPr>
          <p:cNvPr id="3" name="副标题 2">
            <a:extLst>
              <a:ext uri="{FF2B5EF4-FFF2-40B4-BE49-F238E27FC236}">
                <a16:creationId xmlns:a16="http://schemas.microsoft.com/office/drawing/2014/main" xmlns="" id="{167C20A8-A3CC-F04A-A6EB-A0EF0E937893}"/>
              </a:ext>
            </a:extLst>
          </p:cNvPr>
          <p:cNvSpPr>
            <a:spLocks noGrp="1"/>
          </p:cNvSpPr>
          <p:nvPr>
            <p:ph type="subTitle" idx="1"/>
          </p:nvPr>
        </p:nvSpPr>
        <p:spPr>
          <a:xfrm>
            <a:off x="1524000" y="3716338"/>
            <a:ext cx="9144000" cy="694954"/>
          </a:xfrm>
        </p:spPr>
        <p:txBody>
          <a:bodyPr>
            <a:normAutofit/>
          </a:bodyPr>
          <a:lstStyle/>
          <a:p>
            <a:r>
              <a:rPr kumimoji="1" lang="zh-CN" altLang="en-US" sz="3200" dirty="0">
                <a:cs typeface="+mn-ea"/>
                <a:sym typeface="+mn-lt"/>
              </a:rPr>
              <a:t>实验四 以太坊环境搭建及合约部署</a:t>
            </a:r>
          </a:p>
          <a:p>
            <a:endParaRPr kumimoji="1" lang="zh-CN" altLang="en-US" sz="3200" dirty="0">
              <a:cs typeface="+mn-ea"/>
              <a:sym typeface="+mn-lt"/>
            </a:endParaRPr>
          </a:p>
        </p:txBody>
      </p:sp>
    </p:spTree>
    <p:extLst>
      <p:ext uri="{BB962C8B-B14F-4D97-AF65-F5344CB8AC3E}">
        <p14:creationId xmlns:p14="http://schemas.microsoft.com/office/powerpoint/2010/main" val="267039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6957" y="315959"/>
            <a:ext cx="2047355" cy="461665"/>
          </a:xfrm>
          <a:prstGeom prst="rect">
            <a:avLst/>
          </a:prstGeom>
          <a:noFill/>
        </p:spPr>
        <p:txBody>
          <a:bodyPr wrap="none" rtlCol="0">
            <a:spAutoFit/>
          </a:bodyPr>
          <a:lstStyle/>
          <a:p>
            <a:r>
              <a:rPr lang="en-US" altLang="zh-CN" sz="2400" b="1" dirty="0" smtClean="0">
                <a:latin typeface="宋体" panose="02010600030101010101" pitchFamily="2" charset="-122"/>
                <a:ea typeface="宋体" panose="02010600030101010101" pitchFamily="2" charset="-122"/>
              </a:rPr>
              <a:t>Solidity</a:t>
            </a:r>
            <a:r>
              <a:rPr lang="zh-CN" altLang="en-US" sz="2400" b="1" dirty="0" smtClean="0">
                <a:latin typeface="宋体" panose="02010600030101010101" pitchFamily="2" charset="-122"/>
                <a:ea typeface="宋体" panose="02010600030101010101" pitchFamily="2" charset="-122"/>
              </a:rPr>
              <a:t>教程</a:t>
            </a:r>
            <a:endParaRPr lang="zh-CN" altLang="en-US" sz="2400" b="1" dirty="0">
              <a:latin typeface="宋体" panose="02010600030101010101" pitchFamily="2" charset="-122"/>
              <a:ea typeface="宋体" panose="02010600030101010101" pitchFamily="2" charset="-122"/>
            </a:endParaRPr>
          </a:p>
        </p:txBody>
      </p:sp>
      <p:sp>
        <p:nvSpPr>
          <p:cNvPr id="9" name="文本框 8"/>
          <p:cNvSpPr txBox="1"/>
          <p:nvPr/>
        </p:nvSpPr>
        <p:spPr>
          <a:xfrm>
            <a:off x="698988" y="1548107"/>
            <a:ext cx="5320687" cy="1477328"/>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宋体" panose="02010600030101010101" pitchFamily="2" charset="-122"/>
                <a:ea typeface="宋体" panose="02010600030101010101" pitchFamily="2" charset="-122"/>
                <a:hlinkClick r:id="rId3"/>
              </a:rPr>
              <a:t>https://www.go-edu.cn/categories/Solidity</a:t>
            </a:r>
            <a:r>
              <a:rPr lang="en-US" altLang="zh-CN" dirty="0" smtClean="0">
                <a:latin typeface="宋体" panose="02010600030101010101" pitchFamily="2" charset="-122"/>
                <a:ea typeface="宋体" panose="02010600030101010101" pitchFamily="2" charset="-122"/>
                <a:hlinkClick r:id="rId3"/>
              </a:rPr>
              <a:t>/</a:t>
            </a:r>
            <a:endParaRPr lang="en-US" altLang="zh-CN" dirty="0" smtClean="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smtClean="0">
                <a:latin typeface="宋体" panose="02010600030101010101" pitchFamily="2" charset="-122"/>
                <a:ea typeface="宋体" panose="02010600030101010101" pitchFamily="2" charset="-122"/>
              </a:rPr>
              <a:t>后续</a:t>
            </a:r>
            <a:r>
              <a:rPr lang="en-US" altLang="zh-CN" dirty="0" smtClean="0">
                <a:latin typeface="宋体" panose="02010600030101010101" pitchFamily="2" charset="-122"/>
                <a:ea typeface="宋体" panose="02010600030101010101" pitchFamily="2" charset="-122"/>
              </a:rPr>
              <a:t>go</a:t>
            </a:r>
            <a:r>
              <a:rPr lang="zh-CN" altLang="en-US" dirty="0" smtClean="0">
                <a:latin typeface="宋体" panose="02010600030101010101" pitchFamily="2" charset="-122"/>
                <a:ea typeface="宋体" panose="02010600030101010101" pitchFamily="2" charset="-122"/>
              </a:rPr>
              <a:t>语言的学习也可以在这里进行</a:t>
            </a:r>
            <a:endParaRPr lang="en-US" altLang="zh-CN" dirty="0" smtClean="0">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4"/>
          <a:stretch>
            <a:fillRect/>
          </a:stretch>
        </p:blipFill>
        <p:spPr>
          <a:xfrm>
            <a:off x="3490092" y="3430150"/>
            <a:ext cx="4533900" cy="2867025"/>
          </a:xfrm>
          <a:prstGeom prst="rect">
            <a:avLst/>
          </a:prstGeom>
        </p:spPr>
      </p:pic>
      <p:sp>
        <p:nvSpPr>
          <p:cNvPr id="3" name="矩形 2"/>
          <p:cNvSpPr/>
          <p:nvPr/>
        </p:nvSpPr>
        <p:spPr>
          <a:xfrm>
            <a:off x="3965027" y="5289331"/>
            <a:ext cx="1489841" cy="2995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9317" y="488731"/>
            <a:ext cx="1620957" cy="523220"/>
          </a:xfrm>
          <a:prstGeom prst="rect">
            <a:avLst/>
          </a:prstGeom>
          <a:noFill/>
        </p:spPr>
        <p:txBody>
          <a:bodyPr wrap="none" rtlCol="0">
            <a:spAutoFit/>
          </a:bodyPr>
          <a:lstStyle/>
          <a:p>
            <a:r>
              <a:rPr lang="zh-CN" altLang="en-US" sz="2800" dirty="0" smtClean="0"/>
              <a:t>实验内容</a:t>
            </a:r>
            <a:endParaRPr lang="zh-CN" altLang="en-US" sz="2800" dirty="0"/>
          </a:p>
        </p:txBody>
      </p:sp>
      <p:sp>
        <p:nvSpPr>
          <p:cNvPr id="5" name="文本框 4"/>
          <p:cNvSpPr txBox="1"/>
          <p:nvPr/>
        </p:nvSpPr>
        <p:spPr>
          <a:xfrm>
            <a:off x="591207" y="1568669"/>
            <a:ext cx="3270447" cy="2308324"/>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以太</a:t>
            </a:r>
            <a:r>
              <a:rPr lang="zh-CN" altLang="en-US" dirty="0" smtClean="0"/>
              <a:t>坊及依赖环境</a:t>
            </a:r>
            <a:endParaRPr lang="en-US" altLang="zh-CN" dirty="0" smtClean="0"/>
          </a:p>
          <a:p>
            <a:pPr marL="742950" lvl="1" indent="-285750">
              <a:buFont typeface="Arial" panose="020B0604020202020204" pitchFamily="34" charset="0"/>
              <a:buChar char="•"/>
            </a:pPr>
            <a:r>
              <a:rPr lang="en-US" altLang="zh-CN" dirty="0" smtClean="0"/>
              <a:t>Node.js</a:t>
            </a:r>
          </a:p>
          <a:p>
            <a:pPr marL="742950" lvl="1" indent="-285750">
              <a:buFont typeface="Arial" panose="020B0604020202020204" pitchFamily="34" charset="0"/>
              <a:buChar char="•"/>
            </a:pPr>
            <a:r>
              <a:rPr lang="en-US" altLang="zh-CN" dirty="0" err="1"/>
              <a:t>n</a:t>
            </a:r>
            <a:r>
              <a:rPr lang="en-US" altLang="zh-CN" dirty="0" err="1" smtClean="0"/>
              <a:t>pm</a:t>
            </a:r>
            <a:endParaRPr lang="en-US" altLang="zh-CN" dirty="0" smtClean="0"/>
          </a:p>
          <a:p>
            <a:pPr marL="742950" lvl="1" indent="-285750">
              <a:buFont typeface="Arial" panose="020B0604020202020204" pitchFamily="34" charset="0"/>
              <a:buChar char="•"/>
            </a:pPr>
            <a:r>
              <a:rPr lang="en-US" altLang="zh-CN" dirty="0"/>
              <a:t>t</a:t>
            </a:r>
            <a:r>
              <a:rPr lang="en-US" altLang="zh-CN" dirty="0" smtClean="0"/>
              <a:t>ruffle</a:t>
            </a:r>
          </a:p>
          <a:p>
            <a:pPr marL="742950" lvl="1" indent="-285750">
              <a:buFont typeface="Arial" panose="020B0604020202020204" pitchFamily="34" charset="0"/>
              <a:buChar char="•"/>
            </a:pPr>
            <a:r>
              <a:rPr lang="en-US" altLang="zh-CN" dirty="0" err="1" smtClean="0"/>
              <a:t>solc</a:t>
            </a:r>
            <a:endParaRPr lang="en-US" altLang="zh-CN" dirty="0" smtClean="0"/>
          </a:p>
          <a:p>
            <a:pPr marL="742950" lvl="1" indent="-285750">
              <a:buFont typeface="Arial" panose="020B0604020202020204" pitchFamily="34" charset="0"/>
              <a:buChar char="•"/>
            </a:pPr>
            <a:r>
              <a:rPr lang="en-US" altLang="zh-CN" dirty="0" err="1" smtClean="0"/>
              <a:t>Geth</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简单</a:t>
            </a:r>
            <a:r>
              <a:rPr lang="en-US" altLang="zh-CN" dirty="0" smtClean="0"/>
              <a:t>Solidity</a:t>
            </a:r>
            <a:r>
              <a:rPr lang="zh-CN" altLang="en-US" dirty="0" smtClean="0"/>
              <a:t>合约编写与部署</a:t>
            </a:r>
            <a:endParaRPr lang="zh-CN" altLang="en-US" dirty="0"/>
          </a:p>
        </p:txBody>
      </p:sp>
    </p:spTree>
    <p:extLst>
      <p:ext uri="{BB962C8B-B14F-4D97-AF65-F5344CB8AC3E}">
        <p14:creationId xmlns:p14="http://schemas.microsoft.com/office/powerpoint/2010/main" val="321179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73236" y="572655"/>
            <a:ext cx="3262432" cy="461665"/>
          </a:xfrm>
          <a:prstGeom prst="rect">
            <a:avLst/>
          </a:prstGeom>
          <a:noFill/>
        </p:spPr>
        <p:txBody>
          <a:bodyPr wrap="none" rtlCol="0">
            <a:spAutoFit/>
          </a:bodyPr>
          <a:lstStyle/>
          <a:p>
            <a:r>
              <a:rPr lang="en-US" altLang="zh-CN" sz="2400" b="1" dirty="0">
                <a:latin typeface="宋体" panose="02010600030101010101" pitchFamily="2" charset="-122"/>
                <a:ea typeface="宋体" panose="02010600030101010101" pitchFamily="2" charset="-122"/>
              </a:rPr>
              <a:t>Solidity</a:t>
            </a:r>
            <a:r>
              <a:rPr lang="zh-CN" altLang="en-US" sz="2400" b="1" dirty="0">
                <a:latin typeface="宋体" panose="02010600030101010101" pitchFamily="2" charset="-122"/>
                <a:ea typeface="宋体" panose="02010600030101010101" pitchFamily="2" charset="-122"/>
              </a:rPr>
              <a:t>与</a:t>
            </a:r>
            <a:r>
              <a:rPr lang="en-US" altLang="zh-CN" sz="2400" b="1" dirty="0">
                <a:latin typeface="宋体" panose="02010600030101010101" pitchFamily="2" charset="-122"/>
                <a:ea typeface="宋体" panose="02010600030101010101" pitchFamily="2" charset="-122"/>
              </a:rPr>
              <a:t>Java</a:t>
            </a:r>
            <a:r>
              <a:rPr lang="zh-CN" altLang="en-US" sz="2400" b="1" dirty="0">
                <a:latin typeface="宋体" panose="02010600030101010101" pitchFamily="2" charset="-122"/>
                <a:ea typeface="宋体" panose="02010600030101010101" pitchFamily="2" charset="-122"/>
              </a:rPr>
              <a:t>的比较</a:t>
            </a:r>
          </a:p>
        </p:txBody>
      </p:sp>
      <p:sp>
        <p:nvSpPr>
          <p:cNvPr id="6" name="文本框 5"/>
          <p:cNvSpPr txBox="1"/>
          <p:nvPr/>
        </p:nvSpPr>
        <p:spPr>
          <a:xfrm>
            <a:off x="591207" y="1568669"/>
            <a:ext cx="10883107" cy="3139321"/>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编译器</a:t>
            </a:r>
            <a:endParaRPr lang="en-US" altLang="zh-CN" dirty="0" smtClean="0"/>
          </a:p>
          <a:p>
            <a:pPr marL="742950" lvl="1" indent="-285750">
              <a:buFont typeface="Arial" panose="020B0604020202020204" pitchFamily="34" charset="0"/>
              <a:buChar char="•"/>
            </a:pPr>
            <a:r>
              <a:rPr lang="en-US" altLang="zh-CN" dirty="0" smtClean="0"/>
              <a:t>Java: </a:t>
            </a:r>
            <a:r>
              <a:rPr lang="en-US" altLang="zh-CN" dirty="0" err="1" smtClean="0"/>
              <a:t>Javac</a:t>
            </a:r>
            <a:endParaRPr lang="en-US" altLang="zh-CN" dirty="0" smtClean="0"/>
          </a:p>
          <a:p>
            <a:pPr marL="742950" lvl="1" indent="-285750">
              <a:buFont typeface="Arial" panose="020B0604020202020204" pitchFamily="34" charset="0"/>
              <a:buChar char="•"/>
            </a:pPr>
            <a:r>
              <a:rPr lang="en-US" altLang="zh-CN" dirty="0" smtClean="0"/>
              <a:t>Solidity: </a:t>
            </a:r>
            <a:r>
              <a:rPr lang="en-US" altLang="zh-CN" dirty="0" err="1" smtClean="0"/>
              <a:t>Solc</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执行</a:t>
            </a:r>
            <a:endParaRPr lang="en-US" altLang="zh-CN" dirty="0" smtClean="0"/>
          </a:p>
          <a:p>
            <a:pPr marL="742950" lvl="1" indent="-285750">
              <a:buFont typeface="Arial" panose="020B0604020202020204" pitchFamily="34" charset="0"/>
              <a:buChar char="•"/>
            </a:pPr>
            <a:r>
              <a:rPr lang="en-US" altLang="zh-CN" dirty="0" smtClean="0"/>
              <a:t>Java</a:t>
            </a:r>
            <a:r>
              <a:rPr lang="zh-CN" altLang="en-US" dirty="0" smtClean="0"/>
              <a:t>： </a:t>
            </a:r>
            <a:r>
              <a:rPr lang="en-US" altLang="zh-CN" dirty="0" smtClean="0"/>
              <a:t>Java</a:t>
            </a:r>
            <a:r>
              <a:rPr lang="zh-CN" altLang="en-US" dirty="0" smtClean="0"/>
              <a:t>虚拟机</a:t>
            </a:r>
            <a:r>
              <a:rPr lang="en-US" altLang="zh-CN" dirty="0" smtClean="0"/>
              <a:t>JVM</a:t>
            </a:r>
          </a:p>
          <a:p>
            <a:pPr marL="742950" lvl="1" indent="-285750">
              <a:buFont typeface="Arial" panose="020B0604020202020204" pitchFamily="34" charset="0"/>
              <a:buChar char="•"/>
            </a:pPr>
            <a:r>
              <a:rPr lang="en-US" altLang="zh-CN" dirty="0" smtClean="0"/>
              <a:t>Solidity:  </a:t>
            </a:r>
            <a:r>
              <a:rPr lang="zh-CN" altLang="en-US" dirty="0" smtClean="0"/>
              <a:t>区块链上的虚拟机</a:t>
            </a:r>
            <a:r>
              <a:rPr lang="en-US" altLang="zh-CN" dirty="0" smtClean="0"/>
              <a:t>EVM</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不同之</a:t>
            </a:r>
            <a:r>
              <a:rPr lang="zh-CN" altLang="en-US" dirty="0" smtClean="0"/>
              <a:t>处</a:t>
            </a:r>
            <a:endParaRPr lang="en-US" altLang="zh-CN" dirty="0" smtClean="0"/>
          </a:p>
          <a:p>
            <a:pPr marL="742950" lvl="1" indent="-285750">
              <a:buFont typeface="Arial" panose="020B0604020202020204" pitchFamily="34" charset="0"/>
              <a:buChar char="•"/>
            </a:pPr>
            <a:r>
              <a:rPr lang="en-US" altLang="zh-CN" dirty="0" smtClean="0"/>
              <a:t>Solidity</a:t>
            </a:r>
            <a:r>
              <a:rPr lang="zh-CN" altLang="en-US" dirty="0" smtClean="0"/>
              <a:t>的操作仅限于</a:t>
            </a:r>
            <a:r>
              <a:rPr lang="en-US" altLang="zh-CN" dirty="0" smtClean="0"/>
              <a:t>EVM</a:t>
            </a:r>
            <a:r>
              <a:rPr lang="zh-CN" altLang="en-US" dirty="0" smtClean="0"/>
              <a:t>内部，不能访问外部不确定系统或数据，如系统时钟、网络、文件系统等</a:t>
            </a:r>
            <a:endParaRPr lang="en-US" altLang="zh-CN" dirty="0" smtClean="0"/>
          </a:p>
          <a:p>
            <a:pPr marL="742950" lvl="1" indent="-285750">
              <a:buFont typeface="Arial" panose="020B0604020202020204" pitchFamily="34" charset="0"/>
              <a:buChar char="•"/>
            </a:pPr>
            <a:r>
              <a:rPr lang="en-US" altLang="zh-CN" dirty="0" smtClean="0"/>
              <a:t>Solidity</a:t>
            </a:r>
            <a:r>
              <a:rPr lang="zh-CN" altLang="en-US" dirty="0" smtClean="0"/>
              <a:t>在</a:t>
            </a:r>
            <a:r>
              <a:rPr lang="en-US" altLang="zh-CN" dirty="0" smtClean="0"/>
              <a:t>EVM</a:t>
            </a:r>
            <a:r>
              <a:rPr lang="zh-CN" altLang="en-US" dirty="0" smtClean="0"/>
              <a:t>中被执行后改变的是区块链的数据，这些数据的改变由共识算法进行共识</a:t>
            </a:r>
            <a:endParaRPr lang="zh-CN" altLang="en-US" dirty="0"/>
          </a:p>
        </p:txBody>
      </p:sp>
      <p:pic>
        <p:nvPicPr>
          <p:cNvPr id="2" name="图片 1"/>
          <p:cNvPicPr>
            <a:picLocks noChangeAspect="1"/>
          </p:cNvPicPr>
          <p:nvPr/>
        </p:nvPicPr>
        <p:blipFill>
          <a:blip r:embed="rId2"/>
          <a:stretch>
            <a:fillRect/>
          </a:stretch>
        </p:blipFill>
        <p:spPr>
          <a:xfrm>
            <a:off x="1994255" y="4838971"/>
            <a:ext cx="9180952" cy="17047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73236" y="572655"/>
            <a:ext cx="3132589" cy="461665"/>
          </a:xfrm>
          <a:prstGeom prst="rect">
            <a:avLst/>
          </a:prstGeom>
          <a:noFill/>
        </p:spPr>
        <p:txBody>
          <a:bodyPr wrap="none" rtlCol="0">
            <a:spAutoFit/>
          </a:bodyPr>
          <a:lstStyle/>
          <a:p>
            <a:r>
              <a:rPr lang="en-US" altLang="zh-CN" sz="2400" b="1" dirty="0">
                <a:latin typeface="宋体" panose="02010600030101010101" pitchFamily="2" charset="-122"/>
                <a:ea typeface="宋体" panose="02010600030101010101" pitchFamily="2" charset="-122"/>
              </a:rPr>
              <a:t>Solidity</a:t>
            </a:r>
            <a:r>
              <a:rPr lang="zh-CN" altLang="en-US" sz="2400" b="1" dirty="0">
                <a:latin typeface="宋体" panose="02010600030101010101" pitchFamily="2" charset="-122"/>
                <a:ea typeface="宋体" panose="02010600030101010101" pitchFamily="2" charset="-122"/>
              </a:rPr>
              <a:t>与</a:t>
            </a:r>
            <a:r>
              <a:rPr lang="en-US" altLang="zh-CN" sz="2400" b="1" dirty="0">
                <a:latin typeface="宋体" panose="02010600030101010101" pitchFamily="2" charset="-122"/>
                <a:ea typeface="宋体" panose="02010600030101010101" pitchFamily="2" charset="-122"/>
              </a:rPr>
              <a:t>SQL</a:t>
            </a:r>
            <a:r>
              <a:rPr lang="zh-CN" altLang="en-US" sz="2400" b="1" dirty="0">
                <a:latin typeface="宋体" panose="02010600030101010101" pitchFamily="2" charset="-122"/>
                <a:ea typeface="宋体" panose="02010600030101010101" pitchFamily="2" charset="-122"/>
              </a:rPr>
              <a:t>的比较</a:t>
            </a:r>
          </a:p>
        </p:txBody>
      </p:sp>
      <p:pic>
        <p:nvPicPr>
          <p:cNvPr id="5" name="图片 4"/>
          <p:cNvPicPr>
            <a:picLocks noChangeAspect="1"/>
          </p:cNvPicPr>
          <p:nvPr/>
        </p:nvPicPr>
        <p:blipFill>
          <a:blip r:embed="rId2"/>
          <a:stretch>
            <a:fillRect/>
          </a:stretch>
        </p:blipFill>
        <p:spPr>
          <a:xfrm>
            <a:off x="610576" y="1724642"/>
            <a:ext cx="2224988" cy="3713481"/>
          </a:xfrm>
          <a:prstGeom prst="rect">
            <a:avLst/>
          </a:prstGeom>
          <a:solidFill>
            <a:schemeClr val="accent1"/>
          </a:solidFill>
          <a:ln>
            <a:solidFill>
              <a:schemeClr val="accent1"/>
            </a:solidFill>
          </a:ln>
        </p:spPr>
      </p:pic>
      <p:pic>
        <p:nvPicPr>
          <p:cNvPr id="6" name="图片 5"/>
          <p:cNvPicPr>
            <a:picLocks noChangeAspect="1"/>
          </p:cNvPicPr>
          <p:nvPr/>
        </p:nvPicPr>
        <p:blipFill>
          <a:blip r:embed="rId3"/>
          <a:stretch>
            <a:fillRect/>
          </a:stretch>
        </p:blipFill>
        <p:spPr>
          <a:xfrm>
            <a:off x="2945498" y="1724642"/>
            <a:ext cx="2254733" cy="3709400"/>
          </a:xfrm>
          <a:prstGeom prst="rect">
            <a:avLst/>
          </a:prstGeom>
          <a:ln>
            <a:solidFill>
              <a:schemeClr val="accent2"/>
            </a:solidFill>
          </a:ln>
        </p:spPr>
      </p:pic>
      <p:sp>
        <p:nvSpPr>
          <p:cNvPr id="7" name="文本框 6"/>
          <p:cNvSpPr txBox="1"/>
          <p:nvPr/>
        </p:nvSpPr>
        <p:spPr>
          <a:xfrm>
            <a:off x="5293359" y="1946929"/>
            <a:ext cx="6095078"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以太坊的区块链可看成一种非关系型数据库（</a:t>
            </a:r>
            <a:r>
              <a:rPr lang="en-US" altLang="zh-CN" sz="1600" dirty="0">
                <a:latin typeface="宋体" panose="02010600030101010101" pitchFamily="2" charset="-122"/>
                <a:ea typeface="宋体" panose="02010600030101010101" pitchFamily="2" charset="-122"/>
              </a:rPr>
              <a:t>NoSQL)</a:t>
            </a:r>
            <a:r>
              <a:rPr lang="zh-CN" altLang="en-US" sz="1600" dirty="0">
                <a:latin typeface="宋体" panose="02010600030101010101" pitchFamily="2" charset="-122"/>
                <a:ea typeface="宋体" panose="02010600030101010101" pitchFamily="2" charset="-122"/>
              </a:rPr>
              <a:t>，以太坊的</a:t>
            </a:r>
            <a:r>
              <a:rPr lang="en-US" altLang="zh-CN" sz="1600" dirty="0">
                <a:latin typeface="宋体" panose="02010600030101010101" pitchFamily="2" charset="-122"/>
                <a:ea typeface="宋体" panose="02010600030101010101" pitchFamily="2" charset="-122"/>
              </a:rPr>
              <a:t>EVM</a:t>
            </a:r>
            <a:r>
              <a:rPr lang="zh-CN" altLang="en-US" sz="1600" dirty="0">
                <a:latin typeface="宋体" panose="02010600030101010101" pitchFamily="2" charset="-122"/>
                <a:ea typeface="宋体" panose="02010600030101010101" pitchFamily="2" charset="-122"/>
              </a:rPr>
              <a:t>可看成一种查询语言的解析执行引擎。</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上层</a:t>
            </a:r>
            <a:r>
              <a:rPr lang="en-US" altLang="zh-CN" sz="1600" dirty="0">
                <a:latin typeface="宋体" panose="02010600030101010101" pitchFamily="2" charset="-122"/>
                <a:ea typeface="宋体" panose="02010600030101010101" pitchFamily="2" charset="-122"/>
              </a:rPr>
              <a:t>App</a:t>
            </a:r>
            <a:r>
              <a:rPr lang="zh-CN" altLang="en-US" sz="1600" dirty="0">
                <a:latin typeface="宋体" panose="02010600030101010101" pitchFamily="2" charset="-122"/>
                <a:ea typeface="宋体" panose="02010600030101010101" pitchFamily="2" charset="-122"/>
              </a:rPr>
              <a:t>使用各种高级语言调用</a:t>
            </a:r>
            <a:r>
              <a:rPr lang="en-US" altLang="zh-CN" sz="1600" dirty="0">
                <a:latin typeface="宋体" panose="02010600030101010101" pitchFamily="2" charset="-122"/>
                <a:ea typeface="宋体" panose="02010600030101010101" pitchFamily="2" charset="-122"/>
              </a:rPr>
              <a:t>SQL</a:t>
            </a:r>
            <a:r>
              <a:rPr lang="zh-CN" altLang="en-US" sz="1600" dirty="0">
                <a:latin typeface="宋体" panose="02010600030101010101" pitchFamily="2" charset="-122"/>
                <a:ea typeface="宋体" panose="02010600030101010101" pitchFamily="2" charset="-122"/>
              </a:rPr>
              <a:t>来进行对数据库的存储控制</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而上层</a:t>
            </a:r>
            <a:r>
              <a:rPr lang="en-US" altLang="zh-CN" sz="1600" dirty="0" err="1">
                <a:latin typeface="宋体" panose="02010600030101010101" pitchFamily="2" charset="-122"/>
                <a:ea typeface="宋体" panose="02010600030101010101" pitchFamily="2" charset="-122"/>
              </a:rPr>
              <a:t>Dapp</a:t>
            </a:r>
            <a:r>
              <a:rPr lang="zh-CN" altLang="en-US" sz="1600" dirty="0">
                <a:latin typeface="宋体" panose="02010600030101010101" pitchFamily="2" charset="-122"/>
                <a:ea typeface="宋体" panose="02010600030101010101" pitchFamily="2" charset="-122"/>
              </a:rPr>
              <a:t>使用各种高级语言调用</a:t>
            </a:r>
            <a:r>
              <a:rPr lang="en-US" altLang="zh-CN" sz="1600" dirty="0">
                <a:latin typeface="宋体" panose="02010600030101010101" pitchFamily="2" charset="-122"/>
                <a:ea typeface="宋体" panose="02010600030101010101" pitchFamily="2" charset="-122"/>
              </a:rPr>
              <a:t>Solidity</a:t>
            </a:r>
            <a:r>
              <a:rPr lang="zh-CN" altLang="en-US" sz="1600" dirty="0">
                <a:latin typeface="宋体" panose="02010600030101010101" pitchFamily="2" charset="-122"/>
                <a:ea typeface="宋体" panose="02010600030101010101" pitchFamily="2" charset="-122"/>
              </a:rPr>
              <a:t>智能合约定义的函数接口来进行对以太坊内部数据的存储控制。</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SQL</a:t>
            </a:r>
            <a:r>
              <a:rPr lang="zh-CN" altLang="en-US" sz="1600" dirty="0">
                <a:latin typeface="宋体" panose="02010600030101010101" pitchFamily="2" charset="-122"/>
                <a:ea typeface="宋体" panose="02010600030101010101" pitchFamily="2" charset="-122"/>
              </a:rPr>
              <a:t>有</a:t>
            </a:r>
            <a:r>
              <a:rPr lang="en-US" altLang="zh-CN" sz="1600" dirty="0">
                <a:latin typeface="宋体" panose="02010600030101010101" pitchFamily="2" charset="-122"/>
                <a:ea typeface="宋体" panose="02010600030101010101" pitchFamily="2" charset="-122"/>
              </a:rPr>
              <a:t>update</a:t>
            </a:r>
            <a:r>
              <a:rPr lang="zh-CN" altLang="en-US" sz="1600" dirty="0">
                <a:latin typeface="宋体" panose="02010600030101010101" pitchFamily="2" charset="-122"/>
                <a:ea typeface="宋体" panose="02010600030101010101" pitchFamily="2" charset="-122"/>
              </a:rPr>
              <a:t>和</a:t>
            </a:r>
            <a:r>
              <a:rPr lang="en-US" altLang="zh-CN" sz="1600" dirty="0">
                <a:latin typeface="宋体" panose="02010600030101010101" pitchFamily="2" charset="-122"/>
                <a:ea typeface="宋体" panose="02010600030101010101" pitchFamily="2" charset="-122"/>
              </a:rPr>
              <a:t>select</a:t>
            </a:r>
            <a:r>
              <a:rPr lang="zh-CN" altLang="en-US" sz="1600" dirty="0">
                <a:latin typeface="宋体" panose="02010600030101010101" pitchFamily="2" charset="-122"/>
                <a:ea typeface="宋体" panose="02010600030101010101" pitchFamily="2" charset="-122"/>
              </a:rPr>
              <a:t>语句，</a:t>
            </a:r>
            <a:r>
              <a:rPr lang="en-US" altLang="zh-CN" sz="1600" dirty="0">
                <a:latin typeface="宋体" panose="02010600030101010101" pitchFamily="2" charset="-122"/>
                <a:ea typeface="宋体" panose="02010600030101010101" pitchFamily="2" charset="-122"/>
              </a:rPr>
              <a:t>Solidity</a:t>
            </a:r>
            <a:r>
              <a:rPr lang="zh-CN" altLang="en-US" sz="1600" dirty="0">
                <a:latin typeface="宋体" panose="02010600030101010101" pitchFamily="2" charset="-122"/>
                <a:ea typeface="宋体" panose="02010600030101010101" pitchFamily="2" charset="-122"/>
              </a:rPr>
              <a:t>我们可以自定义相关的</a:t>
            </a:r>
            <a:r>
              <a:rPr lang="en-US" altLang="zh-CN" sz="1600" dirty="0">
                <a:latin typeface="宋体" panose="02010600030101010101" pitchFamily="2" charset="-122"/>
                <a:ea typeface="宋体" panose="02010600030101010101" pitchFamily="2" charset="-122"/>
              </a:rPr>
              <a:t>setter</a:t>
            </a:r>
            <a:r>
              <a:rPr lang="zh-CN" altLang="en-US" sz="1600" dirty="0">
                <a:latin typeface="宋体" panose="02010600030101010101" pitchFamily="2" charset="-122"/>
                <a:ea typeface="宋体" panose="02010600030101010101" pitchFamily="2" charset="-122"/>
              </a:rPr>
              <a:t>函数和</a:t>
            </a:r>
            <a:r>
              <a:rPr lang="en-US" altLang="zh-CN" sz="1600" dirty="0">
                <a:latin typeface="宋体" panose="02010600030101010101" pitchFamily="2" charset="-122"/>
                <a:ea typeface="宋体" panose="02010600030101010101" pitchFamily="2" charset="-122"/>
              </a:rPr>
              <a:t>getter</a:t>
            </a:r>
            <a:r>
              <a:rPr lang="zh-CN" altLang="en-US" sz="1600" dirty="0">
                <a:latin typeface="宋体" panose="02010600030101010101" pitchFamily="2" charset="-122"/>
                <a:ea typeface="宋体" panose="02010600030101010101" pitchFamily="2" charset="-122"/>
              </a:rPr>
              <a:t>函数。</a:t>
            </a: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dirty="0">
                <a:latin typeface="宋体" panose="02010600030101010101" pitchFamily="2" charset="-122"/>
                <a:ea typeface="宋体" panose="02010600030101010101" pitchFamily="2" charset="-122"/>
              </a:rPr>
              <a:t>SQL</a:t>
            </a:r>
            <a:r>
              <a:rPr lang="zh-CN" altLang="en-US" sz="1600" dirty="0">
                <a:latin typeface="宋体" panose="02010600030101010101" pitchFamily="2" charset="-122"/>
                <a:ea typeface="宋体" panose="02010600030101010101" pitchFamily="2" charset="-122"/>
              </a:rPr>
              <a:t>使用</a:t>
            </a:r>
            <a:r>
              <a:rPr lang="en-US" altLang="zh-CN" sz="1600" dirty="0">
                <a:latin typeface="宋体" panose="02010600030101010101" pitchFamily="2" charset="-122"/>
                <a:ea typeface="宋体" panose="02010600030101010101" pitchFamily="2" charset="-122"/>
              </a:rPr>
              <a:t>create</a:t>
            </a:r>
            <a:r>
              <a:rPr lang="zh-CN" altLang="en-US" sz="1600" dirty="0">
                <a:latin typeface="宋体" panose="02010600030101010101" pitchFamily="2" charset="-122"/>
                <a:ea typeface="宋体" panose="02010600030101010101" pitchFamily="2" charset="-122"/>
              </a:rPr>
              <a:t>定义关系型数据表的结构，而</a:t>
            </a:r>
            <a:r>
              <a:rPr lang="en-US" altLang="zh-CN" sz="1600" dirty="0">
                <a:latin typeface="宋体" panose="02010600030101010101" pitchFamily="2" charset="-122"/>
                <a:ea typeface="宋体" panose="02010600030101010101" pitchFamily="2" charset="-122"/>
              </a:rPr>
              <a:t>Solidity</a:t>
            </a:r>
            <a:r>
              <a:rPr lang="zh-CN" altLang="en-US" sz="1600" dirty="0">
                <a:latin typeface="宋体" panose="02010600030101010101" pitchFamily="2" charset="-122"/>
                <a:ea typeface="宋体" panose="02010600030101010101" pitchFamily="2" charset="-122"/>
              </a:rPr>
              <a:t>定义各种类型的状态变量作为当前合约的存储数据。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2061" y="361208"/>
            <a:ext cx="3908442" cy="461665"/>
          </a:xfrm>
          <a:prstGeom prst="rect">
            <a:avLst/>
          </a:prstGeom>
          <a:noFill/>
        </p:spPr>
        <p:txBody>
          <a:bodyPr wrap="none" rtlCol="0">
            <a:spAutoFit/>
          </a:bodyPr>
          <a:lstStyle/>
          <a:p>
            <a:r>
              <a:rPr lang="zh-CN" altLang="en-US" sz="2400" b="1" dirty="0">
                <a:latin typeface="宋体" panose="02010600030101010101" pitchFamily="2" charset="-122"/>
                <a:ea typeface="宋体" panose="02010600030101010101" pitchFamily="2" charset="-122"/>
              </a:rPr>
              <a:t>简单合约：</a:t>
            </a:r>
            <a:r>
              <a:rPr lang="en-US" altLang="zh-CN" sz="2400" b="1" dirty="0" err="1">
                <a:latin typeface="宋体" panose="02010600030101010101" pitchFamily="2" charset="-122"/>
                <a:ea typeface="宋体" panose="02010600030101010101" pitchFamily="2" charset="-122"/>
              </a:rPr>
              <a:t>HelloWorld.sol</a:t>
            </a:r>
            <a:endParaRPr lang="zh-CN" altLang="en-US" sz="2400" b="1"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4534918" y="1622503"/>
            <a:ext cx="7033870" cy="4404742"/>
          </a:xfrm>
          <a:prstGeom prst="rect">
            <a:avLst/>
          </a:prstGeom>
          <a:ln>
            <a:solidFill>
              <a:schemeClr val="accent1"/>
            </a:solidFill>
          </a:ln>
        </p:spPr>
      </p:pic>
      <p:sp>
        <p:nvSpPr>
          <p:cNvPr id="6" name="文本框 5"/>
          <p:cNvSpPr txBox="1"/>
          <p:nvPr/>
        </p:nvSpPr>
        <p:spPr>
          <a:xfrm>
            <a:off x="591207" y="1568669"/>
            <a:ext cx="3809295"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对外提供一个接口</a:t>
            </a:r>
            <a:r>
              <a:rPr lang="en-US" altLang="zh-CN" dirty="0" smtClean="0"/>
              <a:t>say()</a:t>
            </a:r>
          </a:p>
          <a:p>
            <a:pPr marL="742950" lvl="1" indent="-285750">
              <a:buFont typeface="Arial" panose="020B0604020202020204" pitchFamily="34" charset="0"/>
              <a:buChar char="•"/>
            </a:pPr>
            <a:r>
              <a:rPr lang="zh-CN" altLang="en-US" dirty="0" smtClean="0"/>
              <a:t>返回</a:t>
            </a:r>
            <a:r>
              <a:rPr lang="en-US" altLang="zh-CN" dirty="0" smtClean="0"/>
              <a:t>”Hello World”</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通过</a:t>
            </a:r>
            <a:r>
              <a:rPr lang="en-US" altLang="zh-CN" dirty="0" err="1" smtClean="0"/>
              <a:t>solc</a:t>
            </a:r>
            <a:r>
              <a:rPr lang="zh-CN" altLang="en-US" dirty="0" smtClean="0"/>
              <a:t>对合约进行编译</a:t>
            </a:r>
            <a:endParaRPr lang="en-US" altLang="zh-CN" dirty="0" smtClean="0"/>
          </a:p>
          <a:p>
            <a:pPr marL="742950" lvl="1" indent="-285750">
              <a:buFont typeface="Arial" panose="020B0604020202020204" pitchFamily="34" charset="0"/>
              <a:buChar char="•"/>
            </a:pPr>
            <a:r>
              <a:rPr lang="en-US" altLang="zh-CN" dirty="0" smtClean="0"/>
              <a:t>-bin </a:t>
            </a:r>
            <a:r>
              <a:rPr lang="zh-CN" altLang="en-US" dirty="0" smtClean="0"/>
              <a:t>输出字节码</a:t>
            </a:r>
            <a:endParaRPr lang="en-US" altLang="zh-CN" dirty="0" smtClean="0"/>
          </a:p>
          <a:p>
            <a:pPr marL="1200150" lvl="2" indent="-285750">
              <a:buFont typeface="Arial" panose="020B0604020202020204" pitchFamily="34" charset="0"/>
              <a:buChar char="•"/>
            </a:pPr>
            <a:r>
              <a:rPr lang="en-US" altLang="zh-CN" dirty="0" smtClean="0"/>
              <a:t>.bin</a:t>
            </a:r>
            <a:r>
              <a:rPr lang="zh-CN" altLang="en-US" dirty="0" smtClean="0"/>
              <a:t>文件</a:t>
            </a:r>
            <a:endParaRPr lang="en-US" altLang="zh-CN" dirty="0" smtClean="0"/>
          </a:p>
          <a:p>
            <a:pPr marL="1200150" lvl="2" indent="-285750">
              <a:buFont typeface="Arial" panose="020B0604020202020204" pitchFamily="34" charset="0"/>
              <a:buChar char="•"/>
            </a:pPr>
            <a:r>
              <a:rPr lang="zh-CN" altLang="en-US" dirty="0" smtClean="0"/>
              <a:t>运行在</a:t>
            </a:r>
            <a:r>
              <a:rPr lang="en-US" altLang="zh-CN" dirty="0" smtClean="0"/>
              <a:t>EVM</a:t>
            </a:r>
            <a:r>
              <a:rPr lang="zh-CN" altLang="en-US" dirty="0" smtClean="0"/>
              <a:t>上的代码</a:t>
            </a:r>
            <a:endParaRPr lang="en-US" altLang="zh-CN" dirty="0" smtClean="0"/>
          </a:p>
          <a:p>
            <a:pPr marL="742950" lvl="1" indent="-285750">
              <a:buFont typeface="Arial" panose="020B0604020202020204" pitchFamily="34" charset="0"/>
              <a:buChar char="•"/>
            </a:pPr>
            <a:r>
              <a:rPr lang="en-US" altLang="zh-CN" dirty="0" smtClean="0"/>
              <a:t>-</a:t>
            </a:r>
            <a:r>
              <a:rPr lang="en-US" altLang="zh-CN" dirty="0" err="1" smtClean="0"/>
              <a:t>abi</a:t>
            </a:r>
            <a:r>
              <a:rPr lang="en-US" altLang="zh-CN" dirty="0" smtClean="0"/>
              <a:t> </a:t>
            </a:r>
            <a:r>
              <a:rPr lang="zh-CN" altLang="en-US" dirty="0" smtClean="0"/>
              <a:t>输出二进制接口</a:t>
            </a:r>
            <a:endParaRPr lang="en-US" altLang="zh-CN" dirty="0" smtClean="0"/>
          </a:p>
          <a:p>
            <a:pPr marL="1200150" lvl="2" indent="-285750">
              <a:buFont typeface="Arial" panose="020B0604020202020204" pitchFamily="34" charset="0"/>
              <a:buChar char="•"/>
            </a:pPr>
            <a:r>
              <a:rPr lang="en-US" altLang="zh-CN" dirty="0" smtClean="0"/>
              <a:t>.</a:t>
            </a:r>
            <a:r>
              <a:rPr lang="en-US" altLang="zh-CN" dirty="0" err="1" smtClean="0"/>
              <a:t>abi</a:t>
            </a:r>
            <a:r>
              <a:rPr lang="zh-CN" altLang="en-US" dirty="0" smtClean="0"/>
              <a:t>文件</a:t>
            </a:r>
            <a:endParaRPr lang="en-US" altLang="zh-CN" dirty="0" smtClean="0"/>
          </a:p>
          <a:p>
            <a:pPr marL="1200150" lvl="2" indent="-285750">
              <a:buFont typeface="Arial" panose="020B0604020202020204" pitchFamily="34" charset="0"/>
              <a:buChar char="•"/>
            </a:pPr>
            <a:r>
              <a:rPr lang="zh-CN" altLang="en-US" dirty="0" smtClean="0"/>
              <a:t>说明合约提供哪些接口</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8A63A9AA-6759-594E-87C3-8946042F7A1B}"/>
              </a:ext>
            </a:extLst>
          </p:cNvPr>
          <p:cNvPicPr>
            <a:picLocks noChangeAspect="1"/>
          </p:cNvPicPr>
          <p:nvPr/>
        </p:nvPicPr>
        <p:blipFill>
          <a:blip r:embed="rId2"/>
          <a:stretch>
            <a:fillRect/>
          </a:stretch>
        </p:blipFill>
        <p:spPr>
          <a:xfrm>
            <a:off x="1672202" y="2613890"/>
            <a:ext cx="9541277" cy="2019201"/>
          </a:xfrm>
          <a:prstGeom prst="rect">
            <a:avLst/>
          </a:prstGeom>
        </p:spPr>
      </p:pic>
      <p:sp>
        <p:nvSpPr>
          <p:cNvPr id="5" name="文本框 4"/>
          <p:cNvSpPr txBox="1"/>
          <p:nvPr/>
        </p:nvSpPr>
        <p:spPr>
          <a:xfrm>
            <a:off x="591207" y="1568669"/>
            <a:ext cx="11390586"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通过</a:t>
            </a:r>
            <a:r>
              <a:rPr lang="en-US" altLang="zh-CN" dirty="0" err="1" smtClean="0"/>
              <a:t>Geth</a:t>
            </a:r>
            <a:r>
              <a:rPr lang="zh-CN" altLang="en-US" dirty="0" smtClean="0"/>
              <a:t>可以创建一个以太坊测试网络</a:t>
            </a:r>
            <a:endParaRPr lang="en-US" altLang="zh-CN" dirty="0" smtClean="0"/>
          </a:p>
          <a:p>
            <a:pPr marL="742950" lvl="1" indent="-285750">
              <a:buFont typeface="Arial" panose="020B0604020202020204" pitchFamily="34" charset="0"/>
              <a:buChar char="•"/>
            </a:pPr>
            <a:r>
              <a:rPr lang="zh-CN" altLang="en-US" dirty="0" smtClean="0"/>
              <a:t>并通过</a:t>
            </a:r>
            <a:r>
              <a:rPr lang="en-US" altLang="zh-CN" dirty="0" smtClean="0"/>
              <a:t>console</a:t>
            </a:r>
            <a:r>
              <a:rPr lang="zh-CN" altLang="en-US" dirty="0" smtClean="0"/>
              <a:t>启动一个交互式的</a:t>
            </a:r>
            <a:r>
              <a:rPr lang="en-US" altLang="zh-CN" dirty="0" smtClean="0"/>
              <a:t>JavaScript Shell</a:t>
            </a:r>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smtClean="0"/>
          </a:p>
          <a:p>
            <a:pPr marL="742950" lvl="1" indent="-285750">
              <a:buFont typeface="Arial" panose="020B0604020202020204" pitchFamily="34" charset="0"/>
              <a:buChar char="•"/>
            </a:pPr>
            <a:r>
              <a:rPr lang="en-US" altLang="zh-CN" dirty="0"/>
              <a:t>call()</a:t>
            </a:r>
            <a:r>
              <a:rPr lang="zh-CN" altLang="en-US" dirty="0"/>
              <a:t>方法执行一个消息调用</a:t>
            </a:r>
            <a:r>
              <a:rPr lang="zh-CN" altLang="en-US" dirty="0" smtClean="0"/>
              <a:t>交易</a:t>
            </a:r>
            <a:endParaRPr lang="en-US" altLang="zh-CN" dirty="0" smtClean="0"/>
          </a:p>
          <a:p>
            <a:pPr marL="1200150" lvl="2" indent="-285750">
              <a:buFont typeface="Arial" panose="020B0604020202020204" pitchFamily="34" charset="0"/>
              <a:buChar char="•"/>
            </a:pPr>
            <a:r>
              <a:rPr lang="zh-CN" altLang="en-US" dirty="0" smtClean="0"/>
              <a:t>消息</a:t>
            </a:r>
            <a:r>
              <a:rPr lang="zh-CN" altLang="en-US" dirty="0"/>
              <a:t>调用交易直接在节点旳</a:t>
            </a:r>
            <a:r>
              <a:rPr lang="en-US" altLang="zh-CN" dirty="0"/>
              <a:t>VM</a:t>
            </a:r>
            <a:r>
              <a:rPr lang="zh-CN" altLang="en-US" dirty="0"/>
              <a:t>中执行而不需要通过区块链的挖矿来执行。 </a:t>
            </a:r>
          </a:p>
          <a:p>
            <a:pPr marL="742950" lvl="1" indent="-285750">
              <a:buFont typeface="Arial" panose="020B0604020202020204" pitchFamily="34" charset="0"/>
              <a:buChar char="•"/>
            </a:pPr>
            <a:endParaRPr lang="zh-CN" altLang="en-US" dirty="0"/>
          </a:p>
        </p:txBody>
      </p:sp>
      <p:sp>
        <p:nvSpPr>
          <p:cNvPr id="6" name="文本框 5"/>
          <p:cNvSpPr txBox="1"/>
          <p:nvPr/>
        </p:nvSpPr>
        <p:spPr>
          <a:xfrm>
            <a:off x="492061" y="361208"/>
            <a:ext cx="3908442" cy="461665"/>
          </a:xfrm>
          <a:prstGeom prst="rect">
            <a:avLst/>
          </a:prstGeom>
          <a:noFill/>
        </p:spPr>
        <p:txBody>
          <a:bodyPr wrap="none" rtlCol="0">
            <a:spAutoFit/>
          </a:bodyPr>
          <a:lstStyle/>
          <a:p>
            <a:r>
              <a:rPr lang="zh-CN" altLang="en-US" sz="2400" b="1" dirty="0">
                <a:latin typeface="宋体" panose="02010600030101010101" pitchFamily="2" charset="-122"/>
                <a:ea typeface="宋体" panose="02010600030101010101" pitchFamily="2" charset="-122"/>
              </a:rPr>
              <a:t>简单合约：</a:t>
            </a:r>
            <a:r>
              <a:rPr lang="en-US" altLang="zh-CN" sz="2400" b="1" dirty="0" err="1">
                <a:latin typeface="宋体" panose="02010600030101010101" pitchFamily="2" charset="-122"/>
                <a:ea typeface="宋体" panose="02010600030101010101" pitchFamily="2" charset="-122"/>
              </a:rPr>
              <a:t>HelloWorld.sol</a:t>
            </a:r>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0517" y="4518084"/>
            <a:ext cx="5216953" cy="2303894"/>
          </a:xfrm>
          <a:prstGeom prst="rect">
            <a:avLst/>
          </a:prstGeom>
          <a:ln>
            <a:solidFill>
              <a:schemeClr val="accent1"/>
            </a:solidFill>
          </a:ln>
        </p:spPr>
      </p:pic>
      <p:sp>
        <p:nvSpPr>
          <p:cNvPr id="4" name="文本框 3"/>
          <p:cNvSpPr txBox="1"/>
          <p:nvPr/>
        </p:nvSpPr>
        <p:spPr>
          <a:xfrm>
            <a:off x="231568" y="332994"/>
            <a:ext cx="5304657" cy="461665"/>
          </a:xfrm>
          <a:prstGeom prst="rect">
            <a:avLst/>
          </a:prstGeom>
          <a:noFill/>
        </p:spPr>
        <p:txBody>
          <a:bodyPr wrap="none" rtlCol="0">
            <a:spAutoFit/>
          </a:bodyPr>
          <a:lstStyle/>
          <a:p>
            <a:r>
              <a:rPr lang="en-US" altLang="zh-CN" sz="2400" b="1" dirty="0">
                <a:latin typeface="宋体" panose="02010600030101010101" pitchFamily="2" charset="-122"/>
                <a:ea typeface="宋体" panose="02010600030101010101" pitchFamily="2" charset="-122"/>
              </a:rPr>
              <a:t>HelloWorld2: </a:t>
            </a:r>
            <a:r>
              <a:rPr lang="zh-CN" altLang="en-US" sz="2400" b="1" dirty="0">
                <a:latin typeface="宋体" panose="02010600030101010101" pitchFamily="2" charset="-122"/>
                <a:ea typeface="宋体" panose="02010600030101010101" pitchFamily="2" charset="-122"/>
              </a:rPr>
              <a:t>状态变量和</a:t>
            </a:r>
            <a:r>
              <a:rPr lang="en-US" altLang="zh-CN" sz="2400" b="1" dirty="0">
                <a:latin typeface="宋体" panose="02010600030101010101" pitchFamily="2" charset="-122"/>
                <a:ea typeface="宋体" panose="02010600030101010101" pitchFamily="2" charset="-122"/>
              </a:rPr>
              <a:t>setter</a:t>
            </a:r>
            <a:r>
              <a:rPr lang="zh-CN" altLang="en-US" sz="2400" b="1" dirty="0">
                <a:latin typeface="宋体" panose="02010600030101010101" pitchFamily="2" charset="-122"/>
                <a:ea typeface="宋体" panose="02010600030101010101" pitchFamily="2" charset="-122"/>
              </a:rPr>
              <a:t>函数</a:t>
            </a:r>
          </a:p>
        </p:txBody>
      </p:sp>
      <p:pic>
        <p:nvPicPr>
          <p:cNvPr id="5" name="图片 4"/>
          <p:cNvPicPr>
            <a:picLocks noChangeAspect="1"/>
          </p:cNvPicPr>
          <p:nvPr/>
        </p:nvPicPr>
        <p:blipFill>
          <a:blip r:embed="rId3"/>
          <a:stretch>
            <a:fillRect/>
          </a:stretch>
        </p:blipFill>
        <p:spPr>
          <a:xfrm>
            <a:off x="6823740" y="3301776"/>
            <a:ext cx="5202336" cy="3556224"/>
          </a:xfrm>
          <a:prstGeom prst="rect">
            <a:avLst/>
          </a:prstGeom>
          <a:ln>
            <a:solidFill>
              <a:schemeClr val="accent1"/>
            </a:solidFill>
          </a:ln>
        </p:spPr>
      </p:pic>
      <p:sp>
        <p:nvSpPr>
          <p:cNvPr id="6" name="右箭头 5"/>
          <p:cNvSpPr/>
          <p:nvPr/>
        </p:nvSpPr>
        <p:spPr>
          <a:xfrm>
            <a:off x="5864469" y="5486665"/>
            <a:ext cx="844062" cy="49236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6823740" y="0"/>
            <a:ext cx="3802710" cy="1638442"/>
          </a:xfrm>
          <a:prstGeom prst="rect">
            <a:avLst/>
          </a:prstGeom>
          <a:ln>
            <a:solidFill>
              <a:schemeClr val="accent2"/>
            </a:solidFill>
          </a:ln>
        </p:spPr>
      </p:pic>
      <p:sp>
        <p:nvSpPr>
          <p:cNvPr id="9" name="文本框 8"/>
          <p:cNvSpPr txBox="1"/>
          <p:nvPr/>
        </p:nvSpPr>
        <p:spPr>
          <a:xfrm>
            <a:off x="591207" y="1568669"/>
            <a:ext cx="11390586"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Times New Roman" panose="02020603050405020304" pitchFamily="18" charset="0"/>
                <a:cs typeface="Times New Roman" panose="02020603050405020304" pitchFamily="18" charset="0"/>
              </a:rPr>
              <a:t>HelloWorld.sol</a:t>
            </a:r>
            <a:r>
              <a:rPr lang="zh-CN" altLang="en-US" dirty="0" smtClean="0">
                <a:latin typeface="Times New Roman" panose="02020603050405020304" pitchFamily="18" charset="0"/>
                <a:cs typeface="Times New Roman" panose="02020603050405020304" pitchFamily="18" charset="0"/>
              </a:rPr>
              <a:t>中的输出是固定的，不对任何数据进行读取也不修改任何数据</a:t>
            </a: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a:t>
            </a:r>
            <a:r>
              <a:rPr lang="en-US" altLang="zh-CN" dirty="0" smtClean="0">
                <a:latin typeface="Times New Roman" panose="02020603050405020304" pitchFamily="18" charset="0"/>
                <a:cs typeface="Times New Roman" panose="02020603050405020304" pitchFamily="18" charset="0"/>
              </a:rPr>
              <a:t>ure</a:t>
            </a:r>
            <a:r>
              <a:rPr lang="zh-CN" altLang="en-US" dirty="0" smtClean="0">
                <a:latin typeface="Times New Roman" panose="02020603050405020304" pitchFamily="18" charset="0"/>
                <a:cs typeface="Times New Roman" panose="02020603050405020304" pitchFamily="18" charset="0"/>
              </a:rPr>
              <a:t>关键字，承诺不读取或修改状态</a:t>
            </a: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如果想要将合约功能修改为，可以修改“输出”内容</a:t>
            </a: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HelloWorld2.sol</a:t>
            </a:r>
            <a:r>
              <a:rPr lang="zh-CN" altLang="en-US" dirty="0" smtClean="0">
                <a:latin typeface="Times New Roman" panose="02020603050405020304" pitchFamily="18" charset="0"/>
                <a:cs typeface="Times New Roman" panose="02020603050405020304" pitchFamily="18" charset="0"/>
              </a:rPr>
              <a:t>，维护状态变量</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存在合约里</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set()</a:t>
            </a:r>
            <a:r>
              <a:rPr lang="zh-CN" altLang="en-US" dirty="0" smtClean="0">
                <a:latin typeface="Times New Roman" panose="02020603050405020304" pitchFamily="18" charset="0"/>
                <a:cs typeface="Times New Roman" panose="02020603050405020304" pitchFamily="18" charset="0"/>
              </a:rPr>
              <a:t>接口会用于修改该变量</a:t>
            </a: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此时</a:t>
            </a:r>
            <a:r>
              <a:rPr lang="en-US" altLang="zh-CN" dirty="0" smtClean="0">
                <a:latin typeface="Times New Roman" panose="02020603050405020304" pitchFamily="18" charset="0"/>
                <a:cs typeface="Times New Roman" panose="02020603050405020304" pitchFamily="18" charset="0"/>
              </a:rPr>
              <a:t>say()</a:t>
            </a:r>
            <a:r>
              <a:rPr lang="zh-CN" altLang="en-US" dirty="0" smtClean="0">
                <a:latin typeface="Times New Roman" panose="02020603050405020304" pitchFamily="18" charset="0"/>
                <a:cs typeface="Times New Roman" panose="02020603050405020304" pitchFamily="18" charset="0"/>
              </a:rPr>
              <a:t>接口会读取状态，因此不能用</a:t>
            </a:r>
            <a:r>
              <a:rPr lang="en-US" altLang="zh-CN" dirty="0" smtClean="0">
                <a:latin typeface="Times New Roman" panose="02020603050405020304" pitchFamily="18" charset="0"/>
                <a:cs typeface="Times New Roman" panose="02020603050405020304" pitchFamily="18" charset="0"/>
              </a:rPr>
              <a:t>pure</a:t>
            </a:r>
            <a:endParaRPr lang="en-US" altLang="zh-CN"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view</a:t>
            </a:r>
            <a:r>
              <a:rPr lang="zh-CN" altLang="en-US" dirty="0" smtClean="0">
                <a:latin typeface="Times New Roman" panose="02020603050405020304" pitchFamily="18" charset="0"/>
                <a:cs typeface="Times New Roman" panose="02020603050405020304" pitchFamily="18" charset="0"/>
              </a:rPr>
              <a:t>关键字，保证不修改状态</a:t>
            </a:r>
            <a:endParaRPr lang="en-US" altLang="zh-CN" dirty="0" smtClean="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endParaRPr lang="en-US" altLang="zh-CN"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pure</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view</a:t>
            </a:r>
            <a:r>
              <a:rPr lang="zh-CN" altLang="en-US" dirty="0" smtClean="0">
                <a:latin typeface="Times New Roman" panose="02020603050405020304" pitchFamily="18" charset="0"/>
                <a:cs typeface="Times New Roman" panose="02020603050405020304" pitchFamily="18" charset="0"/>
              </a:rPr>
              <a:t>关键字对应的函数不消耗</a:t>
            </a:r>
            <a:r>
              <a:rPr lang="en-US" altLang="zh-CN" dirty="0" smtClean="0">
                <a:latin typeface="Times New Roman" panose="02020603050405020304" pitchFamily="18" charset="0"/>
                <a:cs typeface="Times New Roman" panose="02020603050405020304" pitchFamily="18" charset="0"/>
              </a:rPr>
              <a:t>gas</a:t>
            </a:r>
            <a:endParaRPr lang="zh-CN" alt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a:stretch>
            <a:fillRect/>
          </a:stretch>
        </p:blipFill>
        <p:spPr>
          <a:xfrm>
            <a:off x="3939093" y="1389266"/>
            <a:ext cx="8184589" cy="4717189"/>
          </a:xfrm>
          <a:prstGeom prst="rect">
            <a:avLst/>
          </a:prstGeom>
          <a:ln>
            <a:solidFill>
              <a:schemeClr val="accent1"/>
            </a:solidFill>
          </a:ln>
        </p:spPr>
      </p:pic>
      <p:sp>
        <p:nvSpPr>
          <p:cNvPr id="6" name="文本框 5"/>
          <p:cNvSpPr txBox="1"/>
          <p:nvPr/>
        </p:nvSpPr>
        <p:spPr>
          <a:xfrm>
            <a:off x="231568" y="332994"/>
            <a:ext cx="5304657" cy="461665"/>
          </a:xfrm>
          <a:prstGeom prst="rect">
            <a:avLst/>
          </a:prstGeom>
          <a:noFill/>
        </p:spPr>
        <p:txBody>
          <a:bodyPr wrap="none" rtlCol="0">
            <a:spAutoFit/>
          </a:bodyPr>
          <a:lstStyle/>
          <a:p>
            <a:r>
              <a:rPr lang="en-US" altLang="zh-CN" sz="2400" b="1" dirty="0">
                <a:latin typeface="宋体" panose="02010600030101010101" pitchFamily="2" charset="-122"/>
                <a:ea typeface="宋体" panose="02010600030101010101" pitchFamily="2" charset="-122"/>
              </a:rPr>
              <a:t>HelloWorld2: </a:t>
            </a:r>
            <a:r>
              <a:rPr lang="zh-CN" altLang="en-US" sz="2400" b="1" dirty="0">
                <a:latin typeface="宋体" panose="02010600030101010101" pitchFamily="2" charset="-122"/>
                <a:ea typeface="宋体" panose="02010600030101010101" pitchFamily="2" charset="-122"/>
              </a:rPr>
              <a:t>状态变量和</a:t>
            </a:r>
            <a:r>
              <a:rPr lang="en-US" altLang="zh-CN" sz="2400" b="1" dirty="0">
                <a:latin typeface="宋体" panose="02010600030101010101" pitchFamily="2" charset="-122"/>
                <a:ea typeface="宋体" panose="02010600030101010101" pitchFamily="2" charset="-122"/>
              </a:rPr>
              <a:t>setter</a:t>
            </a:r>
            <a:r>
              <a:rPr lang="zh-CN" altLang="en-US" sz="2400" b="1" dirty="0">
                <a:latin typeface="宋体" panose="02010600030101010101" pitchFamily="2" charset="-122"/>
                <a:ea typeface="宋体" panose="02010600030101010101" pitchFamily="2" charset="-122"/>
              </a:rPr>
              <a:t>函数</a:t>
            </a:r>
          </a:p>
        </p:txBody>
      </p:sp>
      <p:sp>
        <p:nvSpPr>
          <p:cNvPr id="7" name="文本框 6"/>
          <p:cNvSpPr txBox="1"/>
          <p:nvPr/>
        </p:nvSpPr>
        <p:spPr>
          <a:xfrm>
            <a:off x="-102476" y="1568669"/>
            <a:ext cx="3799490" cy="4247317"/>
          </a:xfrm>
          <a:prstGeom prst="rect">
            <a:avLst/>
          </a:prstGeom>
          <a:noFill/>
        </p:spPr>
        <p:txBody>
          <a:bodyPr wrap="square" rtlCol="0">
            <a:spAutoFit/>
          </a:bodyPr>
          <a:lstStyle/>
          <a:p>
            <a:pPr marL="742950" lvl="1" indent="-285750">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在</a:t>
            </a:r>
            <a:r>
              <a:rPr lang="en-US" altLang="zh-CN" dirty="0" err="1" smtClean="0">
                <a:latin typeface="Times New Roman" panose="02020603050405020304" pitchFamily="18" charset="0"/>
                <a:cs typeface="Times New Roman" panose="02020603050405020304" pitchFamily="18" charset="0"/>
              </a:rPr>
              <a:t>Geth</a:t>
            </a:r>
            <a:r>
              <a:rPr lang="zh-CN" altLang="en-US" dirty="0" smtClean="0">
                <a:latin typeface="Times New Roman" panose="02020603050405020304" pitchFamily="18" charset="0"/>
                <a:cs typeface="Times New Roman" panose="02020603050405020304" pitchFamily="18" charset="0"/>
              </a:rPr>
              <a:t>中编译并部署合约</a:t>
            </a: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transact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方法发送一个交易到交易池，矿工挖矿产出新区块，合约存储的数据得到更新</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查看交易的输入数据</a:t>
            </a:r>
            <a:r>
              <a:rPr lang="en-US" altLang="zh-CN" dirty="0">
                <a:latin typeface="Times New Roman" panose="02020603050405020304" pitchFamily="18" charset="0"/>
                <a:cs typeface="Times New Roman" panose="02020603050405020304" pitchFamily="18" charset="0"/>
              </a:rPr>
              <a:t>input</a:t>
            </a:r>
            <a:r>
              <a:rPr lang="zh-CN" altLang="en-US" dirty="0">
                <a:latin typeface="Times New Roman" panose="02020603050405020304" pitchFamily="18" charset="0"/>
                <a:cs typeface="Times New Roman" panose="02020603050405020304" pitchFamily="18" charset="0"/>
              </a:rPr>
              <a:t>，该十六进制字符串是</a:t>
            </a:r>
            <a:r>
              <a:rPr lang="en-US" altLang="zh-CN" dirty="0">
                <a:latin typeface="Times New Roman" panose="02020603050405020304" pitchFamily="18" charset="0"/>
                <a:cs typeface="Times New Roman" panose="02020603050405020304" pitchFamily="18" charset="0"/>
              </a:rPr>
              <a:t>EVM</a:t>
            </a:r>
            <a:r>
              <a:rPr lang="zh-CN" altLang="en-US" dirty="0">
                <a:latin typeface="Times New Roman" panose="02020603050405020304" pitchFamily="18" charset="0"/>
                <a:cs typeface="Times New Roman" panose="02020603050405020304" pitchFamily="18" charset="0"/>
              </a:rPr>
              <a:t>对</a:t>
            </a:r>
            <a:r>
              <a:rPr lang="en-US" altLang="zh-CN" dirty="0">
                <a:latin typeface="Times New Roman" panose="02020603050405020304" pitchFamily="18" charset="0"/>
                <a:cs typeface="Times New Roman" panose="02020603050405020304" pitchFamily="18" charset="0"/>
              </a:rPr>
              <a:t>set(“</a:t>
            </a:r>
            <a:r>
              <a:rPr lang="zh-CN" altLang="en-US" dirty="0">
                <a:latin typeface="Times New Roman" panose="02020603050405020304" pitchFamily="18" charset="0"/>
                <a:cs typeface="Times New Roman" panose="02020603050405020304" pitchFamily="18" charset="0"/>
              </a:rPr>
              <a:t>哈喽， 江南</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）的编码</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交易被执行后，合约内的</a:t>
            </a:r>
            <a:r>
              <a:rPr lang="en-US" altLang="zh-CN" dirty="0" smtClean="0">
                <a:latin typeface="Times New Roman" panose="02020603050405020304" pitchFamily="18" charset="0"/>
                <a:cs typeface="Times New Roman" panose="02020603050405020304" pitchFamily="18" charset="0"/>
              </a:rPr>
              <a:t>_greeting</a:t>
            </a:r>
            <a:r>
              <a:rPr lang="zh-CN" altLang="en-US" dirty="0" smtClean="0">
                <a:latin typeface="Times New Roman" panose="02020603050405020304" pitchFamily="18" charset="0"/>
                <a:cs typeface="Times New Roman" panose="02020603050405020304" pitchFamily="18" charset="0"/>
              </a:rPr>
              <a:t>被修改为“哈喽，江南！”</a:t>
            </a:r>
            <a:endParaRPr lang="zh-CN" alt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5273" y="393065"/>
            <a:ext cx="4371710" cy="461665"/>
          </a:xfrm>
          <a:prstGeom prst="rect">
            <a:avLst/>
          </a:prstGeom>
          <a:noFill/>
        </p:spPr>
        <p:txBody>
          <a:bodyPr wrap="none" rtlCol="0">
            <a:spAutoFit/>
          </a:bodyPr>
          <a:lstStyle/>
          <a:p>
            <a:r>
              <a:rPr lang="en-US" altLang="zh-CN" sz="2400" b="1" dirty="0">
                <a:latin typeface="宋体" panose="02010600030101010101" pitchFamily="2" charset="-122"/>
                <a:ea typeface="宋体" panose="02010600030101010101" pitchFamily="2" charset="-122"/>
              </a:rPr>
              <a:t>HelloWorld3: </a:t>
            </a:r>
            <a:r>
              <a:rPr lang="zh-CN" altLang="en-US" sz="2400" b="1" dirty="0">
                <a:latin typeface="宋体" panose="02010600030101010101" pitchFamily="2" charset="-122"/>
                <a:ea typeface="宋体" panose="02010600030101010101" pitchFamily="2" charset="-122"/>
              </a:rPr>
              <a:t>构造函数和事件</a:t>
            </a:r>
          </a:p>
        </p:txBody>
      </p:sp>
      <p:pic>
        <p:nvPicPr>
          <p:cNvPr id="5" name="图片 4"/>
          <p:cNvPicPr>
            <a:picLocks noChangeAspect="1"/>
          </p:cNvPicPr>
          <p:nvPr/>
        </p:nvPicPr>
        <p:blipFill>
          <a:blip r:embed="rId2"/>
          <a:stretch>
            <a:fillRect/>
          </a:stretch>
        </p:blipFill>
        <p:spPr>
          <a:xfrm>
            <a:off x="157881" y="1292470"/>
            <a:ext cx="4546495" cy="4892571"/>
          </a:xfrm>
          <a:prstGeom prst="rect">
            <a:avLst/>
          </a:prstGeom>
          <a:ln>
            <a:solidFill>
              <a:schemeClr val="accent1"/>
            </a:solidFill>
          </a:ln>
        </p:spPr>
      </p:pic>
      <p:sp>
        <p:nvSpPr>
          <p:cNvPr id="7" name="文本框 6"/>
          <p:cNvSpPr txBox="1"/>
          <p:nvPr/>
        </p:nvSpPr>
        <p:spPr>
          <a:xfrm>
            <a:off x="5078385" y="1377980"/>
            <a:ext cx="5551520"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构造函数：构造函数部署合约时须传入相应的参数</a:t>
            </a: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事件：从日志中获取事件，以了解发生了什么</a:t>
            </a:r>
          </a:p>
        </p:txBody>
      </p:sp>
      <p:pic>
        <p:nvPicPr>
          <p:cNvPr id="8" name="图片 7"/>
          <p:cNvPicPr>
            <a:picLocks noChangeAspect="1"/>
          </p:cNvPicPr>
          <p:nvPr/>
        </p:nvPicPr>
        <p:blipFill>
          <a:blip r:embed="rId3"/>
          <a:stretch>
            <a:fillRect/>
          </a:stretch>
        </p:blipFill>
        <p:spPr>
          <a:xfrm>
            <a:off x="4821942" y="2738456"/>
            <a:ext cx="7370058" cy="3446585"/>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764</Words>
  <Application>Microsoft Office PowerPoint</Application>
  <PresentationFormat>宽屏</PresentationFormat>
  <Paragraphs>93</Paragraphs>
  <Slides>10</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等线 Light</vt:lpstr>
      <vt:lpstr>宋体</vt:lpstr>
      <vt:lpstr>Arial</vt:lpstr>
      <vt:lpstr>Calibri</vt:lpstr>
      <vt:lpstr>Times New Roman</vt:lpstr>
      <vt:lpstr>Office 主题​​</vt:lpstr>
      <vt:lpstr>区块链系统与分享型数据库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范 维</dc:creator>
  <cp:lastModifiedBy>Microsoft 帐户</cp:lastModifiedBy>
  <cp:revision>144</cp:revision>
  <dcterms:created xsi:type="dcterms:W3CDTF">2021-04-10T00:34:00Z</dcterms:created>
  <dcterms:modified xsi:type="dcterms:W3CDTF">2024-03-27T06:00:20Z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