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80" r:id="rId3"/>
    <p:sldId id="279" r:id="rId4"/>
    <p:sldId id="275" r:id="rId5"/>
    <p:sldId id="273" r:id="rId6"/>
    <p:sldId id="271" r:id="rId7"/>
    <p:sldId id="272" r:id="rId8"/>
    <p:sldId id="277" r:id="rId9"/>
    <p:sldId id="278" r:id="rId10"/>
    <p:sldId id="281" r:id="rId11"/>
    <p:sldId id="282" r:id="rId12"/>
    <p:sldId id="283" r:id="rId13"/>
    <p:sldId id="257" r:id="rId14"/>
    <p:sldId id="261" r:id="rId15"/>
    <p:sldId id="276" r:id="rId16"/>
    <p:sldId id="260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6341"/>
  </p:normalViewPr>
  <p:slideViewPr>
    <p:cSldViewPr snapToGrid="0">
      <p:cViewPr varScale="1">
        <p:scale>
          <a:sx n="78" d="100"/>
          <a:sy n="78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E4A11-03B7-7A49-B1B0-087E94885D54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D286F-4DDE-2641-9D0E-57695E761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31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通过实验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，我们熟悉了如何使用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web3j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库调用合约函数，对以太坊的数据进行读写操作，改变合约的状态，并且对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Solidity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的文件结构、数据类型、控制结构与表达式有了一些初步的理解。本次实验的内容是根据提供的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测试脚本编写相应的合约，完成一个模拟的学生管理系统。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D286F-4DDE-2641-9D0E-57695E76183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8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接下来我们看下此次试验的项目框架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D286F-4DDE-2641-9D0E-57695E76183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7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在进行实验操作之前，我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会先给大家介绍一下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solidity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中的数组语法以及所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提供的事件与日志机制的相关知识。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D286F-4DDE-2641-9D0E-57695E76183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50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5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1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2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2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7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2CD8-FF29-42B8-8C26-02A1C54BF2C5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99126" y="2254252"/>
            <a:ext cx="945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实验六 学生管理系统合约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62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12081-5F63-06F4-F852-EB640A5C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Remix</a:t>
            </a:r>
            <a:r>
              <a:rPr lang="zh-CN" altLang="en-US" dirty="0"/>
              <a:t>调用调试合约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D769D2B-3018-C8C6-ADC3-C6F178455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384"/>
            <a:ext cx="8148294" cy="5201726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64AA2F-BB5B-3812-FF8D-102C2CC9C7D4}"/>
              </a:ext>
            </a:extLst>
          </p:cNvPr>
          <p:cNvSpPr/>
          <p:nvPr/>
        </p:nvSpPr>
        <p:spPr>
          <a:xfrm>
            <a:off x="838200" y="2546555"/>
            <a:ext cx="351503" cy="37362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C816843-3534-4742-264A-B69B88E91107}"/>
              </a:ext>
            </a:extLst>
          </p:cNvPr>
          <p:cNvSpPr/>
          <p:nvPr/>
        </p:nvSpPr>
        <p:spPr>
          <a:xfrm>
            <a:off x="1378974" y="3323303"/>
            <a:ext cx="2268794" cy="37362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3C75E6-9DEC-70F1-0EB3-05ADD38596C7}"/>
              </a:ext>
            </a:extLst>
          </p:cNvPr>
          <p:cNvSpPr txBox="1"/>
          <p:nvPr/>
        </p:nvSpPr>
        <p:spPr>
          <a:xfrm>
            <a:off x="9423934" y="2546555"/>
            <a:ext cx="2359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编译合约，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remix</a:t>
            </a:r>
            <a:r>
              <a:rPr lang="zh-CN" altLang="en-US" dirty="0"/>
              <a:t>语法提示未出现报错的话，基本上都能编译通过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本次实验中如果</a:t>
            </a:r>
            <a:r>
              <a:rPr lang="en-US" altLang="zh-CN" dirty="0"/>
              <a:t>solidity</a:t>
            </a:r>
            <a:r>
              <a:rPr lang="zh-CN" altLang="en-US" dirty="0"/>
              <a:t>编译版本为</a:t>
            </a:r>
            <a:r>
              <a:rPr lang="en-US" altLang="zh-CN" dirty="0"/>
              <a:t>0.7.x</a:t>
            </a:r>
            <a:r>
              <a:rPr lang="zh-CN" altLang="en-US" dirty="0"/>
              <a:t>则必须添加</a:t>
            </a:r>
            <a:r>
              <a:rPr lang="en-US" altLang="zh-CN" dirty="0"/>
              <a:t>pragma </a:t>
            </a:r>
            <a:r>
              <a:rPr lang="en-US" altLang="zh-CN" dirty="0" err="1"/>
              <a:t>abicoder</a:t>
            </a:r>
            <a:r>
              <a:rPr lang="en-US" altLang="zh-CN" dirty="0"/>
              <a:t> v2</a:t>
            </a:r>
          </a:p>
          <a:p>
            <a:r>
              <a:rPr lang="zh-CN" altLang="en-US" dirty="0"/>
              <a:t>如果编译版本为</a:t>
            </a:r>
            <a:r>
              <a:rPr lang="en-US" altLang="zh-CN" dirty="0"/>
              <a:t>0.8</a:t>
            </a:r>
          </a:p>
          <a:p>
            <a:r>
              <a:rPr lang="zh-CN" altLang="en-US" dirty="0"/>
              <a:t>则可以不添加</a:t>
            </a:r>
          </a:p>
        </p:txBody>
      </p:sp>
    </p:spTree>
    <p:extLst>
      <p:ext uri="{BB962C8B-B14F-4D97-AF65-F5344CB8AC3E}">
        <p14:creationId xmlns:p14="http://schemas.microsoft.com/office/powerpoint/2010/main" val="370810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18456BE-70CE-9047-810A-167CF1A6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76"/>
            <a:ext cx="8256638" cy="50830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B12081-5F63-06F4-F852-EB640A5C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Remix</a:t>
            </a:r>
            <a:r>
              <a:rPr lang="zh-CN" altLang="en-US" dirty="0"/>
              <a:t>调用调试合约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64AA2F-BB5B-3812-FF8D-102C2CC9C7D4}"/>
              </a:ext>
            </a:extLst>
          </p:cNvPr>
          <p:cNvSpPr/>
          <p:nvPr/>
        </p:nvSpPr>
        <p:spPr>
          <a:xfrm>
            <a:off x="838200" y="2546555"/>
            <a:ext cx="351503" cy="37362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C816843-3534-4742-264A-B69B88E91107}"/>
              </a:ext>
            </a:extLst>
          </p:cNvPr>
          <p:cNvSpPr/>
          <p:nvPr/>
        </p:nvSpPr>
        <p:spPr>
          <a:xfrm>
            <a:off x="1378974" y="4758813"/>
            <a:ext cx="843116" cy="37362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3C75E6-9DEC-70F1-0EB3-05ADD38596C7}"/>
              </a:ext>
            </a:extLst>
          </p:cNvPr>
          <p:cNvSpPr txBox="1"/>
          <p:nvPr/>
        </p:nvSpPr>
        <p:spPr>
          <a:xfrm>
            <a:off x="9345276" y="2900517"/>
            <a:ext cx="235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部署合约，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shanghai</a:t>
            </a:r>
            <a:r>
              <a:rPr lang="zh-CN" altLang="en-US" dirty="0"/>
              <a:t>的</a:t>
            </a:r>
            <a:r>
              <a:rPr lang="en-US" altLang="zh-CN" dirty="0" err="1"/>
              <a:t>remixVM</a:t>
            </a:r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Deploy</a:t>
            </a:r>
            <a:r>
              <a:rPr lang="zh-CN" altLang="en-US" dirty="0"/>
              <a:t>部署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45D26C-5ABF-B5FD-C6C6-B3034701C859}"/>
              </a:ext>
            </a:extLst>
          </p:cNvPr>
          <p:cNvSpPr/>
          <p:nvPr/>
        </p:nvSpPr>
        <p:spPr>
          <a:xfrm>
            <a:off x="1457632" y="1912374"/>
            <a:ext cx="2131142" cy="37362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1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E0D59F-A708-2377-C324-91729907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863"/>
            <a:ext cx="7658013" cy="51973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B12081-5F63-06F4-F852-EB640A5C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Remix</a:t>
            </a:r>
            <a:r>
              <a:rPr lang="zh-CN" altLang="en-US" dirty="0"/>
              <a:t>调用调试合约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64AA2F-BB5B-3812-FF8D-102C2CC9C7D4}"/>
              </a:ext>
            </a:extLst>
          </p:cNvPr>
          <p:cNvSpPr/>
          <p:nvPr/>
        </p:nvSpPr>
        <p:spPr>
          <a:xfrm>
            <a:off x="838200" y="2664311"/>
            <a:ext cx="351503" cy="37362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C816843-3534-4742-264A-B69B88E91107}"/>
              </a:ext>
            </a:extLst>
          </p:cNvPr>
          <p:cNvSpPr/>
          <p:nvPr/>
        </p:nvSpPr>
        <p:spPr>
          <a:xfrm>
            <a:off x="1359309" y="5004620"/>
            <a:ext cx="843116" cy="29576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3C75E6-9DEC-70F1-0EB3-05ADD38596C7}"/>
              </a:ext>
            </a:extLst>
          </p:cNvPr>
          <p:cNvSpPr txBox="1"/>
          <p:nvPr/>
        </p:nvSpPr>
        <p:spPr>
          <a:xfrm>
            <a:off x="8745135" y="2064146"/>
            <a:ext cx="2359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部署成功后，</a:t>
            </a:r>
            <a:endParaRPr lang="en-US" altLang="zh-CN" dirty="0"/>
          </a:p>
          <a:p>
            <a:r>
              <a:rPr lang="zh-CN" altLang="en-US" dirty="0"/>
              <a:t>可以在同一个页面的</a:t>
            </a:r>
            <a:r>
              <a:rPr lang="en-US" altLang="zh-CN" dirty="0"/>
              <a:t>Deployed Contracts</a:t>
            </a:r>
            <a:r>
              <a:rPr lang="zh-CN" altLang="en-US" dirty="0"/>
              <a:t>里查看到对应的合约（刚开始被折叠）</a:t>
            </a:r>
            <a:endParaRPr lang="en-US" altLang="zh-CN" dirty="0"/>
          </a:p>
          <a:p>
            <a:r>
              <a:rPr lang="zh-CN" altLang="en-US" dirty="0"/>
              <a:t>然后选择你想要调用的</a:t>
            </a:r>
            <a:r>
              <a:rPr lang="en-US" altLang="zh-CN" dirty="0"/>
              <a:t>function</a:t>
            </a:r>
            <a:r>
              <a:rPr lang="zh-CN" altLang="en-US" dirty="0"/>
              <a:t>，传入你想要的参数进行测试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45D26C-5ABF-B5FD-C6C6-B3034701C859}"/>
              </a:ext>
            </a:extLst>
          </p:cNvPr>
          <p:cNvSpPr/>
          <p:nvPr/>
        </p:nvSpPr>
        <p:spPr>
          <a:xfrm>
            <a:off x="1268361" y="4208207"/>
            <a:ext cx="2131142" cy="29576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19564" y="1533815"/>
            <a:ext cx="7970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Solidity</a:t>
            </a:r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语言介绍三</a:t>
            </a:r>
            <a:endParaRPr lang="en-US" alt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10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8" y="399912"/>
            <a:ext cx="7786589" cy="6058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F36BCF-8EA2-C84B-B6B6-60ED548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46" y="3324594"/>
            <a:ext cx="6114054" cy="22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A9819F-84EB-44A7-A205-7A1881EB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337929"/>
            <a:ext cx="9685354" cy="61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B3A9D5-DB2E-4604-8614-59C7AEF8F943}"/>
              </a:ext>
            </a:extLst>
          </p:cNvPr>
          <p:cNvSpPr txBox="1"/>
          <p:nvPr/>
        </p:nvSpPr>
        <p:spPr>
          <a:xfrm>
            <a:off x="1200977" y="1898373"/>
            <a:ext cx="9790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Solidity 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事件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是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EVM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的日志功能之上的抽象。 应用程序可以通过以太坊客户端的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RPC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接口订阅和监听这些事件。</a:t>
            </a:r>
            <a:endParaRPr lang="en-US" altLang="zh-CN" sz="2400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  <a:p>
            <a:pPr algn="l"/>
            <a:endParaRPr lang="zh-CN" altLang="en-US" sz="2400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事件在合约中可被继承。当他们被调用时，会使参数被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存储到交易的日志中 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—— 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一种区块链中的特殊数据结构。 这些日志与地址相关联，被并入区块链中，只要区块可以访问就一直存在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471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D6796E-FCFE-43C2-8876-290275C4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89" y="0"/>
            <a:ext cx="700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9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2B36-2CA2-35F4-87B0-24C8F4BE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学生管理系统合约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0F2C3-9E60-BD44-91ED-417E8654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依旧</a:t>
            </a:r>
            <a:r>
              <a:rPr lang="zh-CN" altLang="en-US" b="1" dirty="0"/>
              <a:t>建议在本机完成实验</a:t>
            </a:r>
            <a:r>
              <a:rPr lang="zh-CN" altLang="en-US" dirty="0"/>
              <a:t>，实验环境基本与上一节实验课相同。</a:t>
            </a:r>
            <a:endParaRPr lang="en-US" altLang="zh-CN" dirty="0"/>
          </a:p>
          <a:p>
            <a:r>
              <a:rPr lang="zh-CN" altLang="en-US" dirty="0"/>
              <a:t>合约的编写依旧</a:t>
            </a:r>
            <a:r>
              <a:rPr lang="zh-CN" altLang="en-US" b="1" dirty="0"/>
              <a:t>建议在</a:t>
            </a:r>
            <a:r>
              <a:rPr lang="en-US" altLang="zh-CN" b="1" dirty="0"/>
              <a:t>Remix</a:t>
            </a:r>
            <a:r>
              <a:rPr lang="zh-CN" altLang="en-US" b="1" dirty="0"/>
              <a:t>上进行</a:t>
            </a:r>
            <a:r>
              <a:rPr lang="zh-CN" altLang="en-US" dirty="0"/>
              <a:t>，有语法提示，且由于本次实验不需要多个用户同时调用合约，在</a:t>
            </a:r>
            <a:r>
              <a:rPr lang="en-US" altLang="zh-CN" dirty="0"/>
              <a:t>remix</a:t>
            </a:r>
            <a:r>
              <a:rPr lang="zh-CN" altLang="en-US" dirty="0"/>
              <a:t>上也可以部署合约后进行测试。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测试脚本新增了</a:t>
            </a:r>
            <a:r>
              <a:rPr lang="en-US" altLang="zh-CN" dirty="0" err="1"/>
              <a:t>solcx</a:t>
            </a:r>
            <a:r>
              <a:rPr lang="zh-CN" altLang="en-US" dirty="0"/>
              <a:t>库，用于编译</a:t>
            </a:r>
            <a:r>
              <a:rPr lang="en-US" altLang="zh-CN" dirty="0"/>
              <a:t>solidity</a:t>
            </a:r>
            <a:r>
              <a:rPr lang="zh-CN" altLang="en-US" dirty="0"/>
              <a:t>合约，也就是合约的</a:t>
            </a:r>
            <a:r>
              <a:rPr lang="en-US" altLang="zh-CN" dirty="0" err="1"/>
              <a:t>abi</a:t>
            </a:r>
            <a:r>
              <a:rPr lang="zh-CN" altLang="en-US" dirty="0"/>
              <a:t>和</a:t>
            </a:r>
            <a:r>
              <a:rPr lang="en-US" altLang="zh-CN" dirty="0"/>
              <a:t>bytecode</a:t>
            </a:r>
            <a:r>
              <a:rPr lang="zh-CN" altLang="en-US" dirty="0"/>
              <a:t>不需要手动去复制（但合约本体还是需要在</a:t>
            </a:r>
            <a:r>
              <a:rPr lang="en-US" altLang="zh-CN" dirty="0"/>
              <a:t>remix</a:t>
            </a:r>
            <a:r>
              <a:rPr lang="zh-CN" altLang="en-US" dirty="0"/>
              <a:t>上复制到</a:t>
            </a:r>
            <a:r>
              <a:rPr lang="en-US" altLang="zh-CN" dirty="0" err="1"/>
              <a:t>StudentContract.sol</a:t>
            </a:r>
            <a:r>
              <a:rPr lang="zh-CN" altLang="en-US" dirty="0"/>
              <a:t>文件中，且大家需要对</a:t>
            </a:r>
            <a:r>
              <a:rPr lang="en-US" altLang="zh-CN" dirty="0" err="1"/>
              <a:t>abi</a:t>
            </a:r>
            <a:r>
              <a:rPr lang="zh-CN" altLang="en-US" dirty="0"/>
              <a:t>和</a:t>
            </a:r>
            <a:r>
              <a:rPr lang="en-US" altLang="zh-CN" dirty="0"/>
              <a:t>bytecode</a:t>
            </a:r>
            <a:r>
              <a:rPr lang="zh-CN" altLang="en-US" dirty="0"/>
              <a:t>是什么需要有一定的理解）</a:t>
            </a:r>
            <a:endParaRPr lang="en-US" altLang="zh-CN" dirty="0"/>
          </a:p>
          <a:p>
            <a:r>
              <a:rPr lang="zh-CN" altLang="en-US" dirty="0"/>
              <a:t>本次实验评分中实验过程的</a:t>
            </a:r>
            <a:r>
              <a:rPr lang="en-US" altLang="zh-CN" dirty="0"/>
              <a:t>15/4</a:t>
            </a:r>
            <a:r>
              <a:rPr lang="zh-CN" altLang="en-US" dirty="0"/>
              <a:t>分即为</a:t>
            </a:r>
            <a:r>
              <a:rPr lang="en-US" altLang="zh-CN" dirty="0"/>
              <a:t>Python</a:t>
            </a:r>
            <a:r>
              <a:rPr lang="zh-CN" altLang="en-US" dirty="0"/>
              <a:t>测试脚本所给出的分数（满分</a:t>
            </a:r>
            <a:r>
              <a:rPr lang="en-US" altLang="zh-CN" dirty="0"/>
              <a:t>300</a:t>
            </a:r>
            <a:r>
              <a:rPr lang="zh-CN" altLang="en-US" dirty="0"/>
              <a:t>）</a:t>
            </a:r>
            <a:r>
              <a:rPr lang="en-US" altLang="zh-CN"/>
              <a:t>/20 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02910" y="375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实验项目框架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09608" y="5300435"/>
            <a:ext cx="820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同目录下写好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StudentContract.sol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合约后，运行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student_test.py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即可查看结果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python3 student.test.py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071179-6BB7-4909-A072-0DD39085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02" y="1943662"/>
            <a:ext cx="3322257" cy="162448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543AC8A-7CE6-D049-BF15-90DA3567F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793" y="1100119"/>
            <a:ext cx="5195240" cy="37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02910" y="375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实验项目框架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9885" y="5651319"/>
            <a:ext cx="920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同目录下写好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StudentContrace.sol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合约后，运行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student_test.py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即可查看结果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python3 student.test.py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1C1C4B-8BF5-4F30-A847-A0171F78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72" y="1039866"/>
            <a:ext cx="8624223" cy="43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77729" y="989316"/>
            <a:ext cx="362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连接以太坊测试链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C5032D-B2DE-8CEC-CE6E-0314A8BC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6" y="1539172"/>
            <a:ext cx="7548293" cy="37796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B99F3A-4AAD-53DF-44C5-90E0575C3F81}"/>
              </a:ext>
            </a:extLst>
          </p:cNvPr>
          <p:cNvSpPr txBox="1"/>
          <p:nvPr/>
        </p:nvSpPr>
        <p:spPr>
          <a:xfrm>
            <a:off x="8077729" y="1931542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依旧使用</a:t>
            </a:r>
            <a:r>
              <a:rPr lang="en-US" altLang="zh-CN" dirty="0"/>
              <a:t>Ganache</a:t>
            </a:r>
            <a:r>
              <a:rPr lang="zh-CN" altLang="en-US" dirty="0"/>
              <a:t>搭建测试链，</a:t>
            </a:r>
            <a:endParaRPr lang="en-US" altLang="zh-CN" dirty="0"/>
          </a:p>
          <a:p>
            <a:r>
              <a:rPr lang="zh-CN" altLang="en-US" dirty="0"/>
              <a:t>默认端口</a:t>
            </a:r>
            <a:r>
              <a:rPr lang="en-US" altLang="zh-CN" dirty="0"/>
              <a:t>7545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AE334C-3583-73C9-5C5D-9B4BDD4A572E}"/>
              </a:ext>
            </a:extLst>
          </p:cNvPr>
          <p:cNvSpPr txBox="1"/>
          <p:nvPr/>
        </p:nvSpPr>
        <p:spPr>
          <a:xfrm>
            <a:off x="8077730" y="3943818"/>
            <a:ext cx="3620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本次实验新添加了一个库</a:t>
            </a:r>
            <a:endParaRPr lang="en-US" altLang="zh-CN" dirty="0"/>
          </a:p>
          <a:p>
            <a:r>
              <a:rPr lang="en-US" altLang="zh-CN" b="1" dirty="0" err="1"/>
              <a:t>py</a:t>
            </a:r>
            <a:r>
              <a:rPr lang="en-US" altLang="zh-CN" b="1" dirty="0"/>
              <a:t>-</a:t>
            </a:r>
            <a:r>
              <a:rPr lang="en-US" altLang="zh-CN" b="1" dirty="0" err="1"/>
              <a:t>solc</a:t>
            </a:r>
            <a:r>
              <a:rPr lang="en-US" altLang="zh-CN" b="1" dirty="0"/>
              <a:t>-x</a:t>
            </a:r>
          </a:p>
          <a:p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语言编译</a:t>
            </a:r>
            <a:r>
              <a:rPr lang="en-US" altLang="zh-CN" dirty="0"/>
              <a:t>solidity</a:t>
            </a:r>
            <a:r>
              <a:rPr lang="zh-CN" altLang="en-US" dirty="0"/>
              <a:t>合约的较为方便的库，省去了使用命令行</a:t>
            </a:r>
            <a:r>
              <a:rPr lang="en-US" altLang="zh-CN" dirty="0" err="1"/>
              <a:t>solc</a:t>
            </a:r>
            <a:r>
              <a:rPr lang="zh-CN" altLang="en-US" dirty="0"/>
              <a:t>的过程以及</a:t>
            </a:r>
            <a:r>
              <a:rPr lang="en-US" altLang="zh-CN" dirty="0"/>
              <a:t>remix</a:t>
            </a:r>
            <a:r>
              <a:rPr lang="zh-CN" altLang="en-US" dirty="0"/>
              <a:t>复制粘贴</a:t>
            </a:r>
            <a:r>
              <a:rPr lang="en-US" altLang="zh-CN" dirty="0" err="1"/>
              <a:t>abi</a:t>
            </a:r>
            <a:r>
              <a:rPr lang="zh-CN" altLang="en-US" dirty="0"/>
              <a:t>和</a:t>
            </a:r>
            <a:r>
              <a:rPr lang="en-US" altLang="zh-CN" dirty="0"/>
              <a:t>bytecode</a:t>
            </a:r>
            <a:r>
              <a:rPr lang="zh-CN" altLang="en-US" dirty="0"/>
              <a:t>的时间。</a:t>
            </a:r>
            <a:endParaRPr lang="en-US" altLang="zh-CN" dirty="0"/>
          </a:p>
          <a:p>
            <a:r>
              <a:rPr lang="zh-CN" altLang="en-US" dirty="0"/>
              <a:t>首次使用时，</a:t>
            </a:r>
            <a:r>
              <a:rPr lang="en-US" altLang="zh-CN" dirty="0" err="1"/>
              <a:t>install_solc</a:t>
            </a:r>
            <a:r>
              <a:rPr lang="zh-CN" altLang="en-US" dirty="0"/>
              <a:t>可能会花费较长时间，属于正常现象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5E3E53-70B4-0639-8AF5-A61BA375C500}"/>
              </a:ext>
            </a:extLst>
          </p:cNvPr>
          <p:cNvSpPr txBox="1"/>
          <p:nvPr/>
        </p:nvSpPr>
        <p:spPr>
          <a:xfrm>
            <a:off x="8077730" y="2937680"/>
            <a:ext cx="377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由于上次实验大家通过复制粘贴已经对</a:t>
            </a:r>
            <a:r>
              <a:rPr lang="en-US" altLang="zh-CN" dirty="0" err="1"/>
              <a:t>abi</a:t>
            </a:r>
            <a:r>
              <a:rPr lang="zh-CN" altLang="en-US" dirty="0"/>
              <a:t>和</a:t>
            </a:r>
            <a:r>
              <a:rPr lang="en-US" altLang="zh-CN" dirty="0"/>
              <a:t>bytecode</a:t>
            </a:r>
            <a:r>
              <a:rPr lang="zh-CN" altLang="en-US" dirty="0"/>
              <a:t>有了一定了解</a:t>
            </a:r>
          </a:p>
        </p:txBody>
      </p:sp>
    </p:spTree>
    <p:extLst>
      <p:ext uri="{BB962C8B-B14F-4D97-AF65-F5344CB8AC3E}">
        <p14:creationId xmlns:p14="http://schemas.microsoft.com/office/powerpoint/2010/main" val="423553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24519" y="1143629"/>
            <a:ext cx="336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编译并部署合约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37CF53-F95F-9968-E02A-6EA6C2FB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6725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0920DF-51E1-5903-A149-46C9B435694E}"/>
              </a:ext>
            </a:extLst>
          </p:cNvPr>
          <p:cNvSpPr txBox="1"/>
          <p:nvPr/>
        </p:nvSpPr>
        <p:spPr>
          <a:xfrm>
            <a:off x="6163526" y="3723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编译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F4D5F6-5FEE-D949-497F-BA200F96DF5D}"/>
              </a:ext>
            </a:extLst>
          </p:cNvPr>
          <p:cNvSpPr txBox="1"/>
          <p:nvPr/>
        </p:nvSpPr>
        <p:spPr>
          <a:xfrm>
            <a:off x="6163526" y="958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部署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0E77CF-49B1-6C72-7F75-0F9382F5D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652" y="1828800"/>
            <a:ext cx="28999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69383" y="1835089"/>
            <a:ext cx="25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调用合约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4856E2-D5E2-45C2-91D8-32EF6A04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4" y="184312"/>
            <a:ext cx="6648897" cy="64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56D191-44DC-4AEF-AA30-EA48D6E04254}"/>
              </a:ext>
            </a:extLst>
          </p:cNvPr>
          <p:cNvSpPr txBox="1"/>
          <p:nvPr/>
        </p:nvSpPr>
        <p:spPr>
          <a:xfrm>
            <a:off x="5490706" y="6149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7BFE6A-F003-E09F-BAA7-3BC899AB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28" y="1473918"/>
            <a:ext cx="838317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4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56D191-44DC-4AEF-AA30-EA48D6E04254}"/>
              </a:ext>
            </a:extLst>
          </p:cNvPr>
          <p:cNvSpPr txBox="1"/>
          <p:nvPr/>
        </p:nvSpPr>
        <p:spPr>
          <a:xfrm>
            <a:off x="5490706" y="6149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错误样例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56CF5-980B-4BE6-A22D-38B838E2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93" y="2102416"/>
            <a:ext cx="10275413" cy="32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3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625</Words>
  <Application>Microsoft Office PowerPoint</Application>
  <PresentationFormat>宽屏</PresentationFormat>
  <Paragraphs>56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Microsoft YaHei UI</vt:lpstr>
      <vt:lpstr>等线</vt:lpstr>
      <vt:lpstr>等线</vt:lpstr>
      <vt:lpstr>等线 Light</vt:lpstr>
      <vt:lpstr>Arial</vt:lpstr>
      <vt:lpstr>Lato</vt:lpstr>
      <vt:lpstr>Times New Roman</vt:lpstr>
      <vt:lpstr>Office 主题​​</vt:lpstr>
      <vt:lpstr>PowerPoint 演示文稿</vt:lpstr>
      <vt:lpstr>学生管理系统合约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Remix调用调试合约</vt:lpstr>
      <vt:lpstr>Remix调用调试合约</vt:lpstr>
      <vt:lpstr>Remix调用调试合约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维</dc:creator>
  <cp:lastModifiedBy>YX Z</cp:lastModifiedBy>
  <cp:revision>60</cp:revision>
  <dcterms:created xsi:type="dcterms:W3CDTF">2021-04-07T12:25:11Z</dcterms:created>
  <dcterms:modified xsi:type="dcterms:W3CDTF">2024-04-17T09:00:52Z</dcterms:modified>
</cp:coreProperties>
</file>