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57" r:id="rId4"/>
    <p:sldId id="262" r:id="rId5"/>
    <p:sldId id="263" r:id="rId6"/>
    <p:sldId id="269" r:id="rId7"/>
    <p:sldId id="261" r:id="rId8"/>
    <p:sldId id="270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5"/>
    <p:restoredTop sz="94852"/>
  </p:normalViewPr>
  <p:slideViewPr>
    <p:cSldViewPr snapToGrid="0" snapToObjects="1">
      <p:cViewPr varScale="1">
        <p:scale>
          <a:sx n="105" d="100"/>
          <a:sy n="105" d="100"/>
        </p:scale>
        <p:origin x="2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48DC1-EF8E-5548-8728-E5BB5F3B1D65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F6FC-5F0B-D04E-A382-9CBA352C0D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6FC-5F0B-D04E-A382-9CBA352C0D0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6FC-5F0B-D04E-A382-9CBA352C0D0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6FC-5F0B-D04E-A382-9CBA352C0D0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6FC-5F0B-D04E-A382-9CBA352C0D0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6FC-5F0B-D04E-A382-9CBA352C0D0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CF6FC-5F0B-D04E-A382-9CBA352C0D0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9F75-1359-3649-AF4C-DE91DCDCC81E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16519F75-1359-3649-AF4C-DE91DCDCC81E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50000"/>
              </a:lnSpc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F987496F-8A2D-0741-BA92-08917D77AA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imHei" panose="02010609060101010101" pitchFamily="49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5310" y="1947545"/>
            <a:ext cx="7772400" cy="110299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charset="0"/>
                <a:ea typeface="微软雅黑" charset="0"/>
              </a:rPr>
              <a:t>实验四：文本摘要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289685" y="3068955"/>
            <a:ext cx="6390640" cy="0"/>
          </a:xfrm>
          <a:prstGeom prst="line">
            <a:avLst/>
          </a:prstGeom>
          <a:ln w="285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241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latin typeface="微软雅黑" charset="0"/>
                <a:ea typeface="微软雅黑" charset="0"/>
              </a:rPr>
              <a:t>任务定义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8650" y="1661795"/>
            <a:ext cx="784796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latin typeface="微软雅黑" charset="0"/>
                <a:ea typeface="微软雅黑" charset="0"/>
              </a:rPr>
              <a:t>文本摘要</a:t>
            </a:r>
            <a:r>
              <a:rPr lang="zh-CN" altLang="en-US" sz="2800">
                <a:latin typeface="微软雅黑" charset="0"/>
                <a:ea typeface="微软雅黑" charset="0"/>
              </a:rPr>
              <a:t>是指使用算法从一段较长文本中提取关键信息，生成简短、凝练的摘要。</a:t>
            </a:r>
          </a:p>
          <a:p>
            <a:endParaRPr lang="zh-CN" altLang="en-US" sz="2800">
              <a:latin typeface="微软雅黑" charset="0"/>
              <a:ea typeface="微软雅黑" charset="0"/>
            </a:endParaRPr>
          </a:p>
          <a:p>
            <a:endParaRPr lang="zh-CN" altLang="en-US" sz="2800">
              <a:latin typeface="微软雅黑" charset="0"/>
              <a:ea typeface="微软雅黑" charset="0"/>
            </a:endParaRPr>
          </a:p>
          <a:p>
            <a:r>
              <a:rPr lang="zh-CN" altLang="en-US" sz="2800">
                <a:latin typeface="微软雅黑" charset="0"/>
                <a:ea typeface="微软雅黑" charset="0"/>
              </a:rPr>
              <a:t>本次实验是文本摘要在医学领域的应用：从详细的病情描述中提取关键信息生成简短清晰的诊断报告。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24535" y="1195070"/>
            <a:ext cx="6390640" cy="0"/>
          </a:xfrm>
          <a:prstGeom prst="line">
            <a:avLst/>
          </a:prstGeom>
          <a:ln w="285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1530985"/>
            <a:ext cx="7886700" cy="4351338"/>
          </a:xfrm>
        </p:spPr>
        <p:txBody>
          <a:bodyPr>
            <a:normAutofit/>
          </a:bodyPr>
          <a:lstStyle/>
          <a:p>
            <a:r>
              <a:rPr lang="zh-CN" altLang="en-US">
                <a:latin typeface="微软雅黑" charset="0"/>
                <a:ea typeface="微软雅黑" charset="0"/>
              </a:rPr>
              <a:t>医疗领域数据集</a:t>
            </a:r>
          </a:p>
          <a:p>
            <a:pPr marL="0" indent="0">
              <a:buNone/>
            </a:pPr>
            <a:endParaRPr lang="zh-CN" altLang="en-US">
              <a:latin typeface="微软雅黑" charset="0"/>
              <a:ea typeface="微软雅黑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097915" y="2400300"/>
          <a:ext cx="64008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6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description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（输入）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病情描述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string</a:t>
                      </a: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左侧顶骨局部骨质缺如；两侧侧脑室旁见点状密度减低。右侧额部颅板下见弧形脑脊液密度影。脑室系统扩大，脑沟、裂、池增宽。中线结构无移位。双侧乳突气化差，内见密度增高。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diagnosis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（输出）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诊断报告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左侧顶骨局部缺如，考虑术后改变；脑内散发缺血灶；右侧额部少量硬膜下积液；双侧乳突炎。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latin typeface="微软雅黑" charset="0"/>
                <a:ea typeface="微软雅黑" charset="0"/>
              </a:rPr>
              <a:t>任务示例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24535" y="1179830"/>
            <a:ext cx="6390640" cy="0"/>
          </a:xfrm>
          <a:prstGeom prst="line">
            <a:avLst/>
          </a:prstGeom>
          <a:ln w="285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66875"/>
            <a:ext cx="7886700" cy="4351338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数据集已脱敏</a:t>
            </a:r>
            <a:endParaRPr kumimoji="1" lang="en-US" altLang="zh-CN" dirty="0">
              <a:latin typeface="微软雅黑" charset="0"/>
              <a:ea typeface="微软雅黑" charset="0"/>
              <a:cs typeface="微软雅黑" charset="0"/>
            </a:endParaRPr>
          </a:p>
          <a:p>
            <a:endParaRPr kumimoji="1" lang="en-US" altLang="zh-CN" dirty="0">
              <a:latin typeface="微软雅黑" charset="0"/>
              <a:ea typeface="微软雅黑" charset="0"/>
              <a:cs typeface="微软雅黑" charset="0"/>
            </a:endParaRPr>
          </a:p>
          <a:p>
            <a:endParaRPr kumimoji="1" lang="en-US" altLang="zh-CN" dirty="0">
              <a:latin typeface="微软雅黑" charset="0"/>
              <a:ea typeface="微软雅黑" charset="0"/>
              <a:cs typeface="微软雅黑" charset="0"/>
            </a:endParaRPr>
          </a:p>
          <a:p>
            <a:endParaRPr kumimoji="1" lang="en-US" altLang="zh-CN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</a:rPr>
              <a:t>18000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条训练数据，自行划分验证集</a:t>
            </a:r>
          </a:p>
          <a:p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</a:rPr>
              <a:t>2000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条测试数据</a:t>
            </a:r>
            <a:endParaRPr kumimoji="1" lang="en-US" altLang="zh-CN" dirty="0">
              <a:latin typeface="微软雅黑" charset="0"/>
              <a:ea typeface="微软雅黑" charset="0"/>
              <a:cs typeface="微软雅黑" charset="0"/>
            </a:endParaRPr>
          </a:p>
          <a:p>
            <a:pPr marL="457200" lvl="1" indent="0">
              <a:buNone/>
            </a:pPr>
            <a:endParaRPr kumimoji="1" lang="en-US" altLang="zh-CN" dirty="0"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055370" y="2317750"/>
          <a:ext cx="7336155" cy="2221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1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列名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数据类型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示例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4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description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（输入）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病情描述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string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101 47 12 66 74 90 0 411 234 79 175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diagnosis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（输出）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诊断报告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string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122 83 65 74 2 232 18 44 95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latin typeface="微软雅黑" charset="0"/>
                <a:ea typeface="微软雅黑" charset="0"/>
              </a:rPr>
              <a:t>任务数据集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24535" y="1179830"/>
            <a:ext cx="6390640" cy="0"/>
          </a:xfrm>
          <a:prstGeom prst="line">
            <a:avLst/>
          </a:prstGeom>
          <a:ln w="285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365" y="1543050"/>
            <a:ext cx="8220710" cy="3674110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构建</a:t>
            </a:r>
            <a:r>
              <a:rPr kumimoji="1" lang="en-US" altLang="zh-CN" b="1" dirty="0">
                <a:latin typeface="微软雅黑" charset="0"/>
                <a:ea typeface="微软雅黑" charset="0"/>
                <a:cs typeface="微软雅黑" charset="0"/>
              </a:rPr>
              <a:t>seq2seq</a:t>
            </a:r>
            <a:r>
              <a:rPr kumimoji="1" lang="zh-CN" altLang="en-US" b="1" dirty="0">
                <a:latin typeface="微软雅黑" charset="0"/>
                <a:ea typeface="微软雅黑" charset="0"/>
                <a:cs typeface="微软雅黑" charset="0"/>
              </a:rPr>
              <a:t>模型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完成本次文本摘要任务；</a:t>
            </a:r>
          </a:p>
          <a:p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</a:rPr>
              <a:t>Encoder/Decoder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的选择包括但不限于</a:t>
            </a:r>
            <a:r>
              <a:rPr kumimoji="1" lang="en-US" altLang="zh-CN" b="1" dirty="0">
                <a:latin typeface="微软雅黑" charset="0"/>
                <a:ea typeface="微软雅黑" charset="0"/>
                <a:cs typeface="微软雅黑" charset="0"/>
              </a:rPr>
              <a:t>RNN/ LSTM/ GRU/ Transformer/ BERT/ BART/ T5/ OPT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等；</a:t>
            </a:r>
          </a:p>
          <a:p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评估指标的选择：</a:t>
            </a:r>
            <a:r>
              <a:rPr kumimoji="1" lang="en-US" altLang="zh-CN" b="1" dirty="0">
                <a:latin typeface="微软雅黑" charset="0"/>
                <a:ea typeface="微软雅黑" charset="0"/>
                <a:cs typeface="微软雅黑" charset="0"/>
              </a:rPr>
              <a:t>BLEU-4</a:t>
            </a:r>
            <a:r>
              <a:rPr kumimoji="1" lang="zh-CN" altLang="en-US" b="1" dirty="0">
                <a:latin typeface="微软雅黑" charset="0"/>
                <a:ea typeface="微软雅黑" charset="0"/>
                <a:cs typeface="微软雅黑" charset="0"/>
              </a:rPr>
              <a:t>、R</a:t>
            </a:r>
            <a:r>
              <a:rPr kumimoji="1" lang="en-US" altLang="zh-CN" b="1" dirty="0">
                <a:latin typeface="微软雅黑" charset="0"/>
                <a:ea typeface="微软雅黑" charset="0"/>
                <a:cs typeface="微软雅黑" charset="0"/>
              </a:rPr>
              <a:t>OUGE</a:t>
            </a:r>
            <a:r>
              <a:rPr kumimoji="1" lang="zh-CN" altLang="en-US" b="1" dirty="0">
                <a:latin typeface="微软雅黑" charset="0"/>
                <a:ea typeface="微软雅黑" charset="0"/>
                <a:cs typeface="微软雅黑" charset="0"/>
              </a:rPr>
              <a:t>、CIDEr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等；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latin typeface="微软雅黑" charset="0"/>
                <a:ea typeface="微软雅黑" charset="0"/>
              </a:rPr>
              <a:t>实验内容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24535" y="1179830"/>
            <a:ext cx="6390640" cy="0"/>
          </a:xfrm>
          <a:prstGeom prst="line">
            <a:avLst/>
          </a:prstGeom>
          <a:ln w="285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365" y="1543050"/>
            <a:ext cx="8220710" cy="3674110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选择一种</a:t>
            </a:r>
            <a:r>
              <a:rPr kumimoji="1" lang="en" altLang="zh-CN" dirty="0">
                <a:latin typeface="微软雅黑" charset="0"/>
                <a:ea typeface="微软雅黑" charset="0"/>
                <a:cs typeface="微软雅黑" charset="0"/>
              </a:rPr>
              <a:t>Encoder-Decoder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结构，使用哪种模型作为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</a:rPr>
              <a:t>Encoder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或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</a:rPr>
              <a:t>Decoder</a:t>
            </a:r>
            <a:r>
              <a:rPr kumimoji="1" lang="zh-CN" altLang="en-US" b="1" dirty="0">
                <a:latin typeface="微软雅黑" charset="0"/>
                <a:ea typeface="微软雅黑" charset="0"/>
                <a:cs typeface="微软雅黑" charset="0"/>
              </a:rPr>
              <a:t>不受限制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，大家可以按照自己的硬件设备自行选择；</a:t>
            </a:r>
          </a:p>
          <a:p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在硬件条件允许的情况下，</a:t>
            </a:r>
            <a:r>
              <a:rPr kumimoji="1" lang="zh-CN" altLang="en-US" b="1" dirty="0">
                <a:latin typeface="微软雅黑" charset="0"/>
                <a:ea typeface="微软雅黑" charset="0"/>
                <a:cs typeface="微软雅黑" charset="0"/>
              </a:rPr>
              <a:t>尽量使用多种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不同的模型并进行详细的</a:t>
            </a:r>
            <a:r>
              <a:rPr kumimoji="1" lang="zh-CN" altLang="en-US" b="1" dirty="0">
                <a:latin typeface="微软雅黑" charset="0"/>
                <a:ea typeface="微软雅黑" charset="0"/>
                <a:cs typeface="微软雅黑" charset="0"/>
              </a:rPr>
              <a:t>实验分析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；</a:t>
            </a:r>
          </a:p>
          <a:p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评估指标的使用</a:t>
            </a:r>
            <a:r>
              <a:rPr kumimoji="1" lang="zh-CN" altLang="en-US" b="1" dirty="0">
                <a:latin typeface="微软雅黑" charset="0"/>
                <a:ea typeface="微软雅黑" charset="0"/>
                <a:cs typeface="微软雅黑" charset="0"/>
              </a:rPr>
              <a:t>不受限制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，可以仅使用一种或使用多种更加全面的进行</a:t>
            </a:r>
            <a:r>
              <a:rPr kumimoji="1" lang="zh-CN" altLang="en-US" b="1" dirty="0">
                <a:latin typeface="微软雅黑" charset="0"/>
                <a:ea typeface="微软雅黑" charset="0"/>
                <a:cs typeface="微软雅黑" charset="0"/>
              </a:rPr>
              <a:t>结果分析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；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latin typeface="微软雅黑" charset="0"/>
                <a:ea typeface="微软雅黑" charset="0"/>
              </a:rPr>
              <a:t>实验要求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24535" y="1179830"/>
            <a:ext cx="6390640" cy="0"/>
          </a:xfrm>
          <a:prstGeom prst="line">
            <a:avLst/>
          </a:prstGeom>
          <a:ln w="285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655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微软雅黑" charset="0"/>
                <a:ea typeface="微软雅黑" charset="0"/>
              </a:rPr>
              <a:t>代码应具有</a:t>
            </a:r>
            <a:r>
              <a:rPr kumimoji="1" lang="zh-CN" altLang="en-US" b="1" dirty="0">
                <a:latin typeface="微软雅黑" charset="0"/>
                <a:ea typeface="微软雅黑" charset="0"/>
              </a:rPr>
              <a:t>清晰</a:t>
            </a:r>
            <a:r>
              <a:rPr kumimoji="1" lang="zh-CN" altLang="en-US" dirty="0">
                <a:latin typeface="微软雅黑" charset="0"/>
                <a:ea typeface="微软雅黑" charset="0"/>
              </a:rPr>
              <a:t>的结构并</a:t>
            </a:r>
            <a:r>
              <a:rPr kumimoji="1" lang="zh-CN" altLang="en-US" b="1" dirty="0">
                <a:latin typeface="微软雅黑" charset="0"/>
                <a:ea typeface="微软雅黑" charset="0"/>
              </a:rPr>
              <a:t>易于理解</a:t>
            </a:r>
          </a:p>
          <a:p>
            <a:r>
              <a:rPr kumimoji="1" lang="zh-CN" altLang="en-US" dirty="0">
                <a:latin typeface="微软雅黑" charset="0"/>
                <a:ea typeface="微软雅黑" charset="0"/>
              </a:rPr>
              <a:t>代码</a:t>
            </a:r>
            <a:r>
              <a:rPr kumimoji="1" lang="zh-CN" altLang="en-US" b="1" dirty="0">
                <a:latin typeface="微软雅黑" charset="0"/>
                <a:ea typeface="微软雅黑" charset="0"/>
              </a:rPr>
              <a:t>可执行</a:t>
            </a:r>
            <a:r>
              <a:rPr kumimoji="1" lang="zh-CN" altLang="en-US" dirty="0">
                <a:latin typeface="微软雅黑" charset="0"/>
                <a:ea typeface="微软雅黑" charset="0"/>
              </a:rPr>
              <a:t>，结果</a:t>
            </a:r>
            <a:r>
              <a:rPr kumimoji="1" lang="zh-CN" altLang="en-US" b="1" dirty="0">
                <a:latin typeface="微软雅黑" charset="0"/>
                <a:ea typeface="微软雅黑" charset="0"/>
              </a:rPr>
              <a:t>可复现</a:t>
            </a:r>
            <a:endParaRPr kumimoji="1" lang="zh-CN" altLang="en-US" dirty="0">
              <a:latin typeface="微软雅黑" charset="0"/>
              <a:ea typeface="微软雅黑" charset="0"/>
            </a:endParaRPr>
          </a:p>
          <a:p>
            <a:r>
              <a:rPr kumimoji="1" lang="zh-CN" altLang="en-US" dirty="0">
                <a:latin typeface="微软雅黑" charset="0"/>
                <a:ea typeface="微软雅黑" charset="0"/>
              </a:rPr>
              <a:t>包含详细的</a:t>
            </a:r>
            <a:r>
              <a:rPr kumimoji="1" lang="en-US" altLang="zh-CN" b="1" dirty="0">
                <a:latin typeface="微软雅黑" charset="0"/>
                <a:ea typeface="微软雅黑" charset="0"/>
              </a:rPr>
              <a:t>README.md</a:t>
            </a:r>
            <a:r>
              <a:rPr kumimoji="1" lang="zh-CN" altLang="en-US" dirty="0">
                <a:latin typeface="微软雅黑" charset="0"/>
                <a:ea typeface="微软雅黑" charset="0"/>
              </a:rPr>
              <a:t>及</a:t>
            </a:r>
            <a:r>
              <a:rPr kumimoji="1" lang="en-US" altLang="zh-CN" b="1" dirty="0">
                <a:latin typeface="微软雅黑" charset="0"/>
                <a:ea typeface="微软雅黑" charset="0"/>
              </a:rPr>
              <a:t>requirements.txt</a:t>
            </a:r>
            <a:endParaRPr kumimoji="1" lang="en-US" altLang="zh-CN" dirty="0">
              <a:latin typeface="微软雅黑" charset="0"/>
              <a:ea typeface="微软雅黑" charset="0"/>
            </a:endParaRPr>
          </a:p>
          <a:p>
            <a:pPr lvl="1"/>
            <a:r>
              <a:rPr kumimoji="1" lang="en-US" altLang="zh-CN" sz="2400" dirty="0">
                <a:latin typeface="微软雅黑" charset="0"/>
                <a:ea typeface="微软雅黑" charset="0"/>
              </a:rPr>
              <a:t>README.md</a:t>
            </a:r>
            <a:r>
              <a:rPr kumimoji="1" lang="zh-CN" altLang="en-US" sz="2400" dirty="0">
                <a:latin typeface="微软雅黑" charset="0"/>
                <a:ea typeface="微软雅黑" charset="0"/>
              </a:rPr>
              <a:t>中要包含配置环境及运行代码的步骤</a:t>
            </a:r>
          </a:p>
          <a:p>
            <a:pPr lvl="1"/>
            <a:r>
              <a:rPr kumimoji="1" lang="zh-CN" altLang="en-US" sz="2400" dirty="0">
                <a:latin typeface="微软雅黑" charset="0"/>
                <a:ea typeface="微软雅黑" charset="0"/>
              </a:rPr>
              <a:t>建议使用argparse库并写一个</a:t>
            </a:r>
            <a:r>
              <a:rPr kumimoji="1" lang="en-US" altLang="zh-CN" sz="2400" dirty="0">
                <a:latin typeface="微软雅黑" charset="0"/>
                <a:ea typeface="微软雅黑" charset="0"/>
              </a:rPr>
              <a:t>sh</a:t>
            </a:r>
            <a:r>
              <a:rPr kumimoji="1" lang="zh-CN" altLang="en-US" sz="2400" dirty="0">
                <a:latin typeface="微软雅黑" charset="0"/>
                <a:ea typeface="微软雅黑" charset="0"/>
              </a:rPr>
              <a:t>脚本文件来运行代码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latin typeface="微软雅黑" charset="0"/>
                <a:ea typeface="微软雅黑" charset="0"/>
              </a:rPr>
              <a:t>代码要求</a:t>
            </a:r>
            <a:r>
              <a:rPr kumimoji="1" lang="en-US" altLang="zh-CN" dirty="0">
                <a:latin typeface="微软雅黑" charset="0"/>
                <a:ea typeface="微软雅黑" charset="0"/>
              </a:rPr>
              <a:t>(40%)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24535" y="1179830"/>
            <a:ext cx="6390640" cy="0"/>
          </a:xfrm>
          <a:prstGeom prst="line">
            <a:avLst/>
          </a:prstGeom>
          <a:ln w="285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130" y="1494790"/>
            <a:ext cx="8352790" cy="4351655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>
                <a:latin typeface="微软雅黑" charset="0"/>
                <a:ea typeface="微软雅黑" charset="0"/>
              </a:rPr>
              <a:t>详细记录</a:t>
            </a:r>
            <a:r>
              <a:rPr kumimoji="1" lang="zh-CN" altLang="en-US" b="1" dirty="0">
                <a:latin typeface="微软雅黑" charset="0"/>
                <a:ea typeface="微软雅黑" charset="0"/>
              </a:rPr>
              <a:t>实验步骤</a:t>
            </a:r>
            <a:r>
              <a:rPr kumimoji="1" lang="zh-CN" altLang="en-US" dirty="0">
                <a:latin typeface="微软雅黑" charset="0"/>
                <a:ea typeface="微软雅黑" charset="0"/>
              </a:rPr>
              <a:t>，包括数据预处理、模型训练等</a:t>
            </a:r>
          </a:p>
          <a:p>
            <a:r>
              <a:rPr kumimoji="1" lang="zh-CN" altLang="en-US" dirty="0">
                <a:latin typeface="微软雅黑" charset="0"/>
                <a:ea typeface="微软雅黑" charset="0"/>
              </a:rPr>
              <a:t>详细记录实验中遇到的</a:t>
            </a:r>
            <a:r>
              <a:rPr kumimoji="1" lang="zh-CN" altLang="en-US" b="1" dirty="0">
                <a:latin typeface="微软雅黑" charset="0"/>
                <a:ea typeface="微软雅黑" charset="0"/>
              </a:rPr>
              <a:t>困难</a:t>
            </a:r>
            <a:r>
              <a:rPr kumimoji="1" lang="zh-CN" altLang="en-US" dirty="0">
                <a:latin typeface="微软雅黑" charset="0"/>
                <a:ea typeface="微软雅黑" charset="0"/>
              </a:rPr>
              <a:t>及你的</a:t>
            </a:r>
            <a:r>
              <a:rPr kumimoji="1" lang="zh-CN" altLang="en-US" b="1" dirty="0">
                <a:latin typeface="微软雅黑" charset="0"/>
                <a:ea typeface="微软雅黑" charset="0"/>
              </a:rPr>
              <a:t>解决方案</a:t>
            </a:r>
            <a:endParaRPr kumimoji="1" lang="zh-CN" altLang="en-US" dirty="0">
              <a:latin typeface="微软雅黑" charset="0"/>
              <a:ea typeface="微软雅黑" charset="0"/>
            </a:endParaRPr>
          </a:p>
          <a:p>
            <a:r>
              <a:rPr kumimoji="1" lang="zh-CN" altLang="en-US" dirty="0">
                <a:latin typeface="微软雅黑" charset="0"/>
                <a:ea typeface="微软雅黑" charset="0"/>
              </a:rPr>
              <a:t>详细呈现</a:t>
            </a:r>
            <a:r>
              <a:rPr kumimoji="1" lang="zh-CN" altLang="en-US" b="1" dirty="0">
                <a:latin typeface="微软雅黑" charset="0"/>
                <a:ea typeface="微软雅黑" charset="0"/>
              </a:rPr>
              <a:t>实验结果</a:t>
            </a:r>
            <a:r>
              <a:rPr kumimoji="1" lang="zh-CN" altLang="en-US" dirty="0">
                <a:latin typeface="微软雅黑" charset="0"/>
                <a:ea typeface="微软雅黑" charset="0"/>
              </a:rPr>
              <a:t>，并对实验结果进行</a:t>
            </a:r>
            <a:r>
              <a:rPr kumimoji="1" lang="zh-CN" altLang="en-US" b="1" dirty="0">
                <a:latin typeface="微软雅黑" charset="0"/>
                <a:ea typeface="微软雅黑" charset="0"/>
              </a:rPr>
              <a:t>深入分析</a:t>
            </a:r>
            <a:endParaRPr kumimoji="1" lang="zh-CN" altLang="en-US" dirty="0">
              <a:latin typeface="微软雅黑" charset="0"/>
              <a:ea typeface="微软雅黑" charset="0"/>
            </a:endParaRPr>
          </a:p>
          <a:p>
            <a:pPr lvl="1"/>
            <a:r>
              <a:rPr kumimoji="1" lang="zh-CN" altLang="en-US" sz="2400" dirty="0">
                <a:latin typeface="微软雅黑" charset="0"/>
                <a:ea typeface="微软雅黑" charset="0"/>
              </a:rPr>
              <a:t>建议使用结合图表的方式进行实验分析</a:t>
            </a:r>
            <a:endParaRPr kumimoji="1" lang="zh-CN" altLang="en-US" dirty="0">
              <a:latin typeface="微软雅黑" charset="0"/>
              <a:ea typeface="微软雅黑" charset="0"/>
            </a:endParaRPr>
          </a:p>
          <a:p>
            <a:r>
              <a:rPr kumimoji="1" lang="zh-CN" altLang="en-US" dirty="0">
                <a:latin typeface="微软雅黑" charset="0"/>
                <a:ea typeface="微软雅黑" charset="0"/>
              </a:rPr>
              <a:t>明确列出使用的</a:t>
            </a:r>
            <a:r>
              <a:rPr kumimoji="1" lang="zh-CN" altLang="en-US" b="1" dirty="0">
                <a:latin typeface="微软雅黑" charset="0"/>
                <a:ea typeface="微软雅黑" charset="0"/>
              </a:rPr>
              <a:t>评估指标</a:t>
            </a:r>
            <a:r>
              <a:rPr kumimoji="1" lang="zh-CN" altLang="en-US" dirty="0">
                <a:latin typeface="微软雅黑" charset="0"/>
                <a:ea typeface="微软雅黑" charset="0"/>
              </a:rPr>
              <a:t>及其</a:t>
            </a:r>
            <a:r>
              <a:rPr kumimoji="1" lang="zh-CN" altLang="en-US" b="1" dirty="0">
                <a:latin typeface="微软雅黑" charset="0"/>
                <a:ea typeface="微软雅黑" charset="0"/>
              </a:rPr>
              <a:t>计算方法</a:t>
            </a:r>
            <a:endParaRPr kumimoji="1" lang="zh-CN" altLang="en-US" dirty="0">
              <a:latin typeface="微软雅黑" charset="0"/>
              <a:ea typeface="微软雅黑" charset="0"/>
            </a:endParaRPr>
          </a:p>
          <a:p>
            <a:r>
              <a:rPr kumimoji="1" lang="zh-CN" altLang="en-US" dirty="0">
                <a:latin typeface="微软雅黑" charset="0"/>
                <a:ea typeface="微软雅黑" charset="0"/>
              </a:rPr>
              <a:t>总结在本次实验中所学到的</a:t>
            </a:r>
            <a:r>
              <a:rPr kumimoji="1" lang="zh-CN" altLang="en-US" b="1" dirty="0">
                <a:latin typeface="微软雅黑" charset="0"/>
                <a:ea typeface="微软雅黑" charset="0"/>
              </a:rPr>
              <a:t>知识</a:t>
            </a:r>
            <a:r>
              <a:rPr kumimoji="1" lang="zh-CN" altLang="en-US" dirty="0">
                <a:latin typeface="微软雅黑" charset="0"/>
                <a:ea typeface="微软雅黑" charset="0"/>
              </a:rPr>
              <a:t>与</a:t>
            </a:r>
            <a:r>
              <a:rPr kumimoji="1" lang="zh-CN" altLang="en-US" b="1" dirty="0">
                <a:latin typeface="微软雅黑" charset="0"/>
                <a:ea typeface="微软雅黑" charset="0"/>
              </a:rPr>
              <a:t>心得</a:t>
            </a:r>
            <a:endParaRPr kumimoji="1" lang="zh-CN" altLang="en-US" dirty="0">
              <a:latin typeface="微软雅黑" charset="0"/>
              <a:ea typeface="微软雅黑" charset="0"/>
            </a:endParaRPr>
          </a:p>
          <a:p>
            <a:endParaRPr kumimoji="1" lang="zh-CN" altLang="en-US" dirty="0">
              <a:latin typeface="微软雅黑" charset="0"/>
              <a:ea typeface="微软雅黑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latin typeface="微软雅黑" charset="0"/>
                <a:ea typeface="微软雅黑" charset="0"/>
              </a:rPr>
              <a:t>报告要求</a:t>
            </a:r>
            <a:r>
              <a:rPr kumimoji="1" lang="en-US" altLang="zh-CN" dirty="0">
                <a:latin typeface="微软雅黑" charset="0"/>
                <a:ea typeface="微软雅黑" charset="0"/>
              </a:rPr>
              <a:t>(60%)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724535" y="1179830"/>
            <a:ext cx="6390640" cy="0"/>
          </a:xfrm>
          <a:prstGeom prst="line">
            <a:avLst/>
          </a:prstGeom>
          <a:ln w="285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提交内容：代码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报告</a:t>
            </a:r>
            <a:endParaRPr kumimoji="1" lang="en-US" altLang="zh-CN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提交命名：学号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姓名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实验四</a:t>
            </a:r>
            <a:endParaRPr kumimoji="1" lang="en-US" altLang="zh-CN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截止时间：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</a:rPr>
              <a:t>2023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年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</a:rPr>
              <a:t>12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月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</a:rPr>
              <a:t>29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日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</a:rPr>
              <a:t>24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点（共三周）</a:t>
            </a:r>
            <a:endParaRPr kumimoji="1" lang="en-US" altLang="zh-CN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</a:rPr>
              <a:t>提交到邮箱：</a:t>
            </a:r>
          </a:p>
          <a:p>
            <a:pPr marL="0" indent="0">
              <a:buNone/>
            </a:pP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程瑶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&lt;18697092891@163.com&gt;</a:t>
            </a:r>
            <a:endParaRPr kumimoji="1" lang="en-US" altLang="zh-CN" dirty="0">
              <a:latin typeface="微软雅黑" charset="0"/>
              <a:ea typeface="微软雅黑" charset="0"/>
              <a:cs typeface="微软雅黑" charset="0"/>
            </a:endParaRPr>
          </a:p>
          <a:p>
            <a:pPr marL="0" indent="0">
              <a:buNone/>
            </a:pPr>
            <a:endParaRPr kumimoji="1" lang="en-US" altLang="zh-CN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25563"/>
          </a:xfrm>
        </p:spPr>
        <p:txBody>
          <a:bodyPr/>
          <a:lstStyle/>
          <a:p>
            <a:r>
              <a:rPr kumimoji="1" lang="zh-CN" altLang="en-US" dirty="0">
                <a:latin typeface="微软雅黑" charset="0"/>
                <a:ea typeface="微软雅黑" charset="0"/>
              </a:rPr>
              <a:t>提交要求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724535" y="1179830"/>
            <a:ext cx="6390640" cy="0"/>
          </a:xfrm>
          <a:prstGeom prst="line">
            <a:avLst/>
          </a:prstGeom>
          <a:ln w="285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4318962-e554-49e1-949f-1ecc9045ec6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4318962-e554-49e1-949f-1ecc9045ec62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540</Words>
  <Application>Microsoft Macintosh PowerPoint</Application>
  <PresentationFormat>全屏显示(4:3)</PresentationFormat>
  <Paragraphs>74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微软雅黑</vt:lpstr>
      <vt:lpstr>Arial</vt:lpstr>
      <vt:lpstr>Office 主题​​</vt:lpstr>
      <vt:lpstr>实验四：文本摘要</vt:lpstr>
      <vt:lpstr>任务定义</vt:lpstr>
      <vt:lpstr>任务示例</vt:lpstr>
      <vt:lpstr>任务数据集</vt:lpstr>
      <vt:lpstr>实验内容</vt:lpstr>
      <vt:lpstr>实验要求</vt:lpstr>
      <vt:lpstr>代码要求(40%)</vt:lpstr>
      <vt:lpstr>报告要求(60%)</vt:lpstr>
      <vt:lpstr>提交要求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cheng yao</cp:lastModifiedBy>
  <cp:revision>345</cp:revision>
  <dcterms:created xsi:type="dcterms:W3CDTF">2023-12-06T04:14:05Z</dcterms:created>
  <dcterms:modified xsi:type="dcterms:W3CDTF">2023-12-07T01:32:08Z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55EB9232024DC22C52E96F655CE46CCF_43</vt:lpwstr>
  </property>
  <property fmtid="{D5CDD505-2E9C-101B-9397-08002B2CF9AE}" pid="3" name="KSOProductBuildVer">
    <vt:lpwstr>2052-5.2.1.7798</vt:lpwstr>
  </property>
</Properties>
</file>