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872" r:id="rId4"/>
    <p:sldId id="869" r:id="rId5"/>
    <p:sldId id="268" r:id="rId6"/>
    <p:sldId id="273" r:id="rId7"/>
    <p:sldId id="275" r:id="rId8"/>
    <p:sldId id="279" r:id="rId9"/>
    <p:sldId id="280" r:id="rId10"/>
    <p:sldId id="260" r:id="rId11"/>
    <p:sldId id="259" r:id="rId12"/>
    <p:sldId id="264" r:id="rId13"/>
    <p:sldId id="870" r:id="rId14"/>
    <p:sldId id="294" r:id="rId15"/>
    <p:sldId id="261" r:id="rId16"/>
    <p:sldId id="265" r:id="rId17"/>
    <p:sldId id="871" r:id="rId18"/>
    <p:sldId id="295" r:id="rId19"/>
    <p:sldId id="262" r:id="rId20"/>
    <p:sldId id="263" r:id="rId21"/>
    <p:sldId id="285" r:id="rId22"/>
    <p:sldId id="286" r:id="rId23"/>
    <p:sldId id="296" r:id="rId24"/>
    <p:sldId id="287" r:id="rId2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>
      <p:cViewPr varScale="1">
        <p:scale>
          <a:sx n="104" d="100"/>
          <a:sy n="104" d="100"/>
        </p:scale>
        <p:origin x="1158" y="10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September 2,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数据管理系统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49" y="1916832"/>
            <a:ext cx="4630439" cy="2880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4" y="1916832"/>
            <a:ext cx="3893294" cy="39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传统的计算机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ibm mainfr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64" y="1484784"/>
            <a:ext cx="6912628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传统的计算机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56" y="1628800"/>
            <a:ext cx="6025072" cy="4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传统的应用架构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1" descr="C:\Documents and Settings\xuan zhou\My Documents\My Pictures\3lyr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5188" y="1484784"/>
            <a:ext cx="5179318" cy="508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69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数据库系统的演进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6" y="1772816"/>
            <a:ext cx="5483299" cy="3916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24" y="2117563"/>
            <a:ext cx="3690764" cy="951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39" y="3356992"/>
            <a:ext cx="436721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8" y="1613519"/>
            <a:ext cx="5354506" cy="3975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4" y="2780928"/>
            <a:ext cx="54142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6" y="1268760"/>
            <a:ext cx="8003670" cy="53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4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应用架构的演变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image5.jpeg">
            <a:extLst>
              <a:ext uri="{FF2B5EF4-FFF2-40B4-BE49-F238E27FC236}">
                <a16:creationId xmlns:a16="http://schemas.microsoft.com/office/drawing/2014/main" id="{89249092-9BB7-402F-89DD-0B3E6C09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068" y="1695522"/>
            <a:ext cx="8229601" cy="46639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093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未来的数据库系统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5613" y="2780928"/>
            <a:ext cx="14157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5587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2" y="2027813"/>
            <a:ext cx="5277452" cy="3484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08" y="2060848"/>
            <a:ext cx="3396696" cy="33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92" y="1396052"/>
            <a:ext cx="7272808" cy="48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3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数据库系统的使用</a:t>
            </a:r>
            <a:endParaRPr lang="en-US" altLang="zh-CN" dirty="0"/>
          </a:p>
          <a:p>
            <a:pPr lvl="1"/>
            <a:r>
              <a:rPr lang="en-US" altLang="zh-CN" dirty="0" err="1"/>
              <a:t>NoSQL</a:t>
            </a:r>
            <a:r>
              <a:rPr lang="en-US" altLang="zh-CN" dirty="0"/>
              <a:t> &amp; SQL</a:t>
            </a:r>
          </a:p>
          <a:p>
            <a:pPr lvl="1"/>
            <a:r>
              <a:rPr lang="en-US" altLang="zh-CN" dirty="0" err="1"/>
              <a:t>MongoDB</a:t>
            </a:r>
            <a:r>
              <a:rPr lang="en-US" altLang="zh-CN" dirty="0"/>
              <a:t> &amp; </a:t>
            </a:r>
            <a:r>
              <a:rPr lang="en-US" altLang="zh-CN" dirty="0" err="1"/>
              <a:t>PostgreSQL</a:t>
            </a:r>
            <a:endParaRPr lang="en-US" altLang="zh-CN" dirty="0"/>
          </a:p>
          <a:p>
            <a:r>
              <a:rPr lang="zh-CN" altLang="en-US" dirty="0"/>
              <a:t>数据库系统的设计思想</a:t>
            </a:r>
            <a:endParaRPr lang="en-US" altLang="zh-CN" dirty="0"/>
          </a:p>
          <a:p>
            <a:pPr lvl="1"/>
            <a:r>
              <a:rPr lang="zh-CN" altLang="en-US" dirty="0"/>
              <a:t>为什么长这样？</a:t>
            </a:r>
            <a:endParaRPr lang="en-US" altLang="zh-CN" dirty="0"/>
          </a:p>
          <a:p>
            <a:r>
              <a:rPr lang="zh-CN" altLang="en-US" dirty="0"/>
              <a:t>重要的内部实现细节</a:t>
            </a:r>
            <a:endParaRPr lang="en-US" altLang="zh-CN" dirty="0"/>
          </a:p>
          <a:p>
            <a:pPr lvl="1"/>
            <a:r>
              <a:rPr lang="zh-CN" altLang="en-US" dirty="0"/>
              <a:t>查询处理过程</a:t>
            </a:r>
            <a:endParaRPr lang="en-US" altLang="zh-CN" dirty="0"/>
          </a:p>
          <a:p>
            <a:pPr lvl="1"/>
            <a:r>
              <a:rPr lang="zh-CN" altLang="en-US" dirty="0"/>
              <a:t>如何处理异常</a:t>
            </a:r>
            <a:endParaRPr lang="en-US" altLang="zh-CN" dirty="0"/>
          </a:p>
          <a:p>
            <a:pPr lvl="1"/>
            <a:r>
              <a:rPr lang="zh-CN" altLang="en-US" dirty="0"/>
              <a:t>如何提升可用性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5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340768"/>
            <a:ext cx="9597702" cy="26928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一系列资料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数据库系统概论</a:t>
            </a:r>
            <a:r>
              <a:rPr lang="en-US" altLang="zh-CN" dirty="0"/>
              <a:t>》-- </a:t>
            </a:r>
            <a:r>
              <a:rPr lang="zh-CN" altLang="en-US" dirty="0"/>
              <a:t>王珊、萨师煊</a:t>
            </a:r>
            <a:endParaRPr lang="en-US" altLang="zh-CN" dirty="0"/>
          </a:p>
          <a:p>
            <a:pPr lvl="1"/>
            <a:r>
              <a:rPr lang="zh-CN" altLang="en-US" dirty="0"/>
              <a:t>系统操作手册</a:t>
            </a:r>
            <a:endParaRPr lang="en-US" altLang="zh-CN" dirty="0"/>
          </a:p>
          <a:p>
            <a:pPr lvl="1"/>
            <a:r>
              <a:rPr lang="zh-CN" altLang="en-US" dirty="0"/>
              <a:t>网业、文章、论文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Picture 6" descr="http://book.kaoyantj.com/kaoyanimg/20073221032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620" y="2937964"/>
            <a:ext cx="1725431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5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周二、周四：理论课</a:t>
            </a:r>
            <a:endParaRPr lang="en-US" altLang="zh-CN" dirty="0"/>
          </a:p>
          <a:p>
            <a:pPr lvl="1"/>
            <a:r>
              <a:rPr lang="zh-CN" altLang="en-US" dirty="0"/>
              <a:t>教室</a:t>
            </a:r>
            <a:endParaRPr lang="en-US" altLang="zh-CN" dirty="0"/>
          </a:p>
          <a:p>
            <a:pPr lvl="1"/>
            <a:r>
              <a:rPr lang="zh-CN" altLang="en-US" dirty="0"/>
              <a:t>老师上</a:t>
            </a:r>
            <a:endParaRPr lang="en-US" altLang="zh-CN" dirty="0"/>
          </a:p>
          <a:p>
            <a:r>
              <a:rPr lang="zh-CN" altLang="en-US" dirty="0"/>
              <a:t>周三晚上：习题</a:t>
            </a:r>
            <a:r>
              <a:rPr lang="en-US" altLang="zh-CN" dirty="0"/>
              <a:t>/</a:t>
            </a:r>
            <a:r>
              <a:rPr lang="zh-CN" altLang="en-US" dirty="0"/>
              <a:t>实践课</a:t>
            </a:r>
            <a:endParaRPr lang="en-US" altLang="zh-CN" dirty="0"/>
          </a:p>
          <a:p>
            <a:pPr lvl="1"/>
            <a:r>
              <a:rPr lang="zh-CN" altLang="en-US" dirty="0"/>
              <a:t>机房</a:t>
            </a:r>
            <a:endParaRPr lang="en-US" altLang="zh-CN" dirty="0"/>
          </a:p>
          <a:p>
            <a:pPr lvl="1"/>
            <a:r>
              <a:rPr lang="zh-CN" altLang="en-US" dirty="0"/>
              <a:t>助教上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2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期中考试（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看心情（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6663636-BDF3-461F-ACF4-0111D28F0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/>
              <a:t>A System is A Module</a:t>
            </a:r>
            <a:endParaRPr lang="zh-CN" altLang="en-US" sz="54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F92F37B-C94F-4728-BF67-28E39A577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F1C44-6B5D-4DFB-98E8-E2AE7E18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>
            <a:extLst>
              <a:ext uri="{FF2B5EF4-FFF2-40B4-BE49-F238E27FC236}">
                <a16:creationId xmlns:a16="http://schemas.microsoft.com/office/drawing/2014/main" id="{0527B4FE-EB18-469B-8E57-5A1B9F9D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72" y="728662"/>
            <a:ext cx="9172575" cy="835819"/>
          </a:xfrm>
        </p:spPr>
        <p:txBody>
          <a:bodyPr/>
          <a:lstStyle/>
          <a:p>
            <a:pPr eaLnBrk="1" hangingPunct="1"/>
            <a:r>
              <a:rPr lang="zh-CN" altLang="en-US" dirty="0"/>
              <a:t>系统软件的性质</a:t>
            </a:r>
          </a:p>
        </p:txBody>
      </p:sp>
      <p:sp>
        <p:nvSpPr>
          <p:cNvPr id="45059" name="内容占位符 1">
            <a:extLst>
              <a:ext uri="{FF2B5EF4-FFF2-40B4-BE49-F238E27FC236}">
                <a16:creationId xmlns:a16="http://schemas.microsoft.com/office/drawing/2014/main" id="{37D2F8FA-169B-475D-B79C-C2EBEE6EBF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9697" y="1952030"/>
            <a:ext cx="9867304" cy="427732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DD8047"/>
              </a:buClr>
              <a:defRPr/>
            </a:pPr>
            <a:r>
              <a:rPr kumimoji="1" lang="zh-CN" altLang="en-US" sz="3150" dirty="0">
                <a:solidFill>
                  <a:srgbClr val="000000"/>
                </a:solidFill>
              </a:rPr>
              <a:t> </a:t>
            </a:r>
            <a:r>
              <a:rPr kumimoji="1" lang="zh-CN" altLang="en-US" sz="3150" b="1" dirty="0">
                <a:solidFill>
                  <a:srgbClr val="000000"/>
                </a:solidFill>
              </a:rPr>
              <a:t>通用性：</a:t>
            </a:r>
            <a:r>
              <a:rPr kumimoji="1" lang="zh-CN" altLang="en-US" sz="3150" dirty="0">
                <a:solidFill>
                  <a:srgbClr val="000000"/>
                </a:solidFill>
              </a:rPr>
              <a:t>支撑起某个领域的应用。</a:t>
            </a:r>
            <a:endParaRPr kumimoji="1" lang="en-US" altLang="zh-CN" sz="3150" dirty="0">
              <a:solidFill>
                <a:srgbClr val="000000"/>
              </a:solidFill>
            </a:endParaRPr>
          </a:p>
          <a:p>
            <a:pPr marL="0" indent="0">
              <a:buClr>
                <a:srgbClr val="DD8047"/>
              </a:buClr>
              <a:defRPr/>
            </a:pPr>
            <a:r>
              <a:rPr kumimoji="1" lang="en-US" altLang="zh-CN" sz="3150" dirty="0">
                <a:solidFill>
                  <a:srgbClr val="000000"/>
                </a:solidFill>
              </a:rPr>
              <a:t> </a:t>
            </a:r>
            <a:r>
              <a:rPr kumimoji="1" lang="zh-CN" altLang="en-US" sz="3150" b="1" dirty="0">
                <a:solidFill>
                  <a:srgbClr val="000000"/>
                </a:solidFill>
              </a:rPr>
              <a:t>抽象性：</a:t>
            </a:r>
            <a:r>
              <a:rPr kumimoji="1" lang="zh-CN" altLang="en-US" sz="3150" dirty="0">
                <a:solidFill>
                  <a:srgbClr val="000000"/>
                </a:solidFill>
              </a:rPr>
              <a:t>将应用的共同功能需求提炼出来，交由系统提供，免除应用开发的重复劳动。</a:t>
            </a:r>
            <a:endParaRPr kumimoji="1" lang="en-US" altLang="zh-CN" sz="3150" dirty="0">
              <a:solidFill>
                <a:srgbClr val="000000"/>
              </a:solidFill>
            </a:endParaRPr>
          </a:p>
          <a:p>
            <a:pPr marL="0" indent="0">
              <a:buClr>
                <a:srgbClr val="DD8047"/>
              </a:buClr>
              <a:defRPr/>
            </a:pPr>
            <a:r>
              <a:rPr kumimoji="1" lang="en-US" altLang="zh-CN" sz="3150" dirty="0">
                <a:solidFill>
                  <a:srgbClr val="000000"/>
                </a:solidFill>
              </a:rPr>
              <a:t> </a:t>
            </a:r>
            <a:r>
              <a:rPr kumimoji="1" lang="zh-CN" altLang="en-US" sz="3150" b="1" dirty="0">
                <a:solidFill>
                  <a:srgbClr val="000000"/>
                </a:solidFill>
              </a:rPr>
              <a:t>封装性：</a:t>
            </a:r>
            <a:r>
              <a:rPr kumimoji="1" lang="zh-CN" altLang="en-US" sz="3150" dirty="0">
                <a:solidFill>
                  <a:srgbClr val="000000"/>
                </a:solidFill>
              </a:rPr>
              <a:t>将复杂的功能封装在系统内部，降低程序员的技能门槛。</a:t>
            </a:r>
            <a:endParaRPr kumimoji="1" lang="en-US" altLang="zh-CN" sz="3150" dirty="0">
              <a:solidFill>
                <a:srgbClr val="000000"/>
              </a:solidFill>
            </a:endParaRPr>
          </a:p>
          <a:p>
            <a:pPr marL="0" indent="0">
              <a:buClr>
                <a:srgbClr val="DD8047"/>
              </a:buClr>
              <a:defRPr/>
            </a:pPr>
            <a:r>
              <a:rPr kumimoji="1" lang="zh-CN" altLang="en-US" sz="3150" dirty="0">
                <a:solidFill>
                  <a:srgbClr val="000000"/>
                </a:solidFill>
              </a:rPr>
              <a:t> </a:t>
            </a:r>
            <a:r>
              <a:rPr kumimoji="1" lang="zh-CN" altLang="en-US" sz="3150" b="1" dirty="0">
                <a:solidFill>
                  <a:srgbClr val="000000"/>
                </a:solidFill>
              </a:rPr>
              <a:t>精巧性：</a:t>
            </a:r>
            <a:r>
              <a:rPr kumimoji="1" lang="zh-CN" altLang="en-US" sz="3150" dirty="0">
                <a:solidFill>
                  <a:srgbClr val="000000"/>
                </a:solidFill>
              </a:rPr>
              <a:t>精益求精，在应用中不断打磨。</a:t>
            </a:r>
            <a:r>
              <a:rPr kumimoji="1" lang="en-US" altLang="zh-CN" sz="3150" dirty="0">
                <a:solidFill>
                  <a:srgbClr val="000000"/>
                </a:solidFill>
              </a:rPr>
              <a:t>(</a:t>
            </a:r>
            <a:r>
              <a:rPr kumimoji="1" lang="zh-CN" altLang="en-US" sz="3150" dirty="0">
                <a:solidFill>
                  <a:srgbClr val="000000"/>
                </a:solidFill>
              </a:rPr>
              <a:t>工程能力和时间是核心竞争力。</a:t>
            </a:r>
            <a:r>
              <a:rPr kumimoji="1" lang="en-US" altLang="zh-CN" sz="315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Clr>
                <a:srgbClr val="DD8047"/>
              </a:buClr>
              <a:defRPr/>
            </a:pPr>
            <a:r>
              <a:rPr kumimoji="1" lang="zh-CN" altLang="en-US" sz="3150" dirty="0">
                <a:solidFill>
                  <a:srgbClr val="000000"/>
                </a:solidFill>
              </a:rPr>
              <a:t> </a:t>
            </a:r>
            <a:r>
              <a:rPr kumimoji="1" lang="zh-CN" altLang="en-US" sz="3150" b="1" dirty="0">
                <a:solidFill>
                  <a:srgbClr val="000000"/>
                </a:solidFill>
              </a:rPr>
              <a:t>垄断性：</a:t>
            </a:r>
            <a:r>
              <a:rPr kumimoji="1" lang="zh-CN" altLang="en-US" sz="3150" dirty="0">
                <a:solidFill>
                  <a:srgbClr val="000000"/>
                </a:solidFill>
              </a:rPr>
              <a:t>“对同一种功能，全世界只需要两个系统。”</a:t>
            </a:r>
            <a:endParaRPr kumimoji="1" lang="en-US" altLang="zh-CN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易用性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063380" y="1700808"/>
            <a:ext cx="3168352" cy="288032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折中</a:t>
            </a:r>
          </a:p>
        </p:txBody>
      </p:sp>
    </p:spTree>
    <p:extLst>
      <p:ext uri="{BB962C8B-B14F-4D97-AF65-F5344CB8AC3E}">
        <p14:creationId xmlns:p14="http://schemas.microsoft.com/office/powerpoint/2010/main" val="41009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1" descr="C:\Documents and Settings\xuan zhou\My Documents\My Pictures\3lyr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5188" y="1484784"/>
            <a:ext cx="5179318" cy="508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可靠、完整、一致、安全</a:t>
            </a:r>
            <a:endParaRPr lang="en-US" altLang="zh-CN" dirty="0"/>
          </a:p>
          <a:p>
            <a:r>
              <a:rPr lang="zh-CN" altLang="en-US" dirty="0"/>
              <a:t>数据访问</a:t>
            </a:r>
            <a:endParaRPr lang="en-US" altLang="zh-CN" dirty="0"/>
          </a:p>
          <a:p>
            <a:pPr lvl="1"/>
            <a:r>
              <a:rPr lang="zh-CN" altLang="en-US" dirty="0"/>
              <a:t>增、删、改、查</a:t>
            </a:r>
            <a:endParaRPr lang="en-US" altLang="zh-CN" dirty="0"/>
          </a:p>
          <a:p>
            <a:r>
              <a:rPr lang="zh-CN" altLang="en-US" dirty="0"/>
              <a:t>数据共享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A</a:t>
            </a:r>
            <a:r>
              <a:rPr lang="zh-CN" altLang="en-US" dirty="0"/>
              <a:t>和应用</a:t>
            </a:r>
            <a:r>
              <a:rPr lang="en-US" altLang="zh-CN" dirty="0"/>
              <a:t>B</a:t>
            </a:r>
            <a:r>
              <a:rPr lang="zh-CN" altLang="en-US" dirty="0"/>
              <a:t>使用同一批数据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数据库系统的设计师们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24" y="2204864"/>
            <a:ext cx="15240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52" y="2003500"/>
            <a:ext cx="2009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4" y="2155900"/>
            <a:ext cx="1758199" cy="269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983260" y="5085184"/>
            <a:ext cx="19036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Edgar F. Codd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98170" y="5092821"/>
            <a:ext cx="23198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Charles Bachman</a:t>
            </a:r>
          </a:p>
        </p:txBody>
      </p:sp>
      <p:sp>
        <p:nvSpPr>
          <p:cNvPr id="7" name="矩形 6"/>
          <p:cNvSpPr/>
          <p:nvPr/>
        </p:nvSpPr>
        <p:spPr>
          <a:xfrm>
            <a:off x="5490582" y="5085184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Jim Gray</a:t>
            </a:r>
          </a:p>
        </p:txBody>
      </p:sp>
      <p:sp>
        <p:nvSpPr>
          <p:cNvPr id="8" name="矩形 7"/>
          <p:cNvSpPr/>
          <p:nvPr/>
        </p:nvSpPr>
        <p:spPr>
          <a:xfrm>
            <a:off x="7087716" y="5092821"/>
            <a:ext cx="26484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Michael </a:t>
            </a:r>
            <a:r>
              <a:rPr lang="en-US" altLang="zh-CN" dirty="0" err="1"/>
              <a:t>Stonebraker</a:t>
            </a:r>
            <a:endParaRPr lang="en-US" altLang="zh-C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477" r="26850" b="-477"/>
          <a:stretch/>
        </p:blipFill>
        <p:spPr bwMode="auto">
          <a:xfrm>
            <a:off x="7303740" y="2152080"/>
            <a:ext cx="2134217" cy="264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41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传统关系数据库系统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4" y="4272312"/>
            <a:ext cx="3073524" cy="1590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1700808"/>
            <a:ext cx="1945264" cy="1945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950243"/>
            <a:ext cx="3986213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0" y="1412776"/>
            <a:ext cx="2448009" cy="272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2" y="3577795"/>
            <a:ext cx="3482752" cy="165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" y="3068960"/>
            <a:ext cx="3637559" cy="22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610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343</Words>
  <Application>Microsoft Office PowerPoint</Application>
  <PresentationFormat>35 毫米幻灯片</PresentationFormat>
  <Paragraphs>102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方正书宋_GBK</vt:lpstr>
      <vt:lpstr>宋体</vt:lpstr>
      <vt:lpstr>微软雅黑</vt:lpstr>
      <vt:lpstr>微软雅黑</vt:lpstr>
      <vt:lpstr>Arial</vt:lpstr>
      <vt:lpstr>Calibri</vt:lpstr>
      <vt:lpstr>Segoe UI</vt:lpstr>
      <vt:lpstr>默认设计模板</vt:lpstr>
      <vt:lpstr>PowerPoint 演示文稿</vt:lpstr>
      <vt:lpstr>什么是系统？</vt:lpstr>
      <vt:lpstr>A System is A Module</vt:lpstr>
      <vt:lpstr>系统软件的性质</vt:lpstr>
      <vt:lpstr>系统的要素</vt:lpstr>
      <vt:lpstr>什么是数据库系统？</vt:lpstr>
      <vt:lpstr>数据库系统的功能</vt:lpstr>
      <vt:lpstr>数据库系统的设计师们</vt:lpstr>
      <vt:lpstr>传统关系数据库系统</vt:lpstr>
      <vt:lpstr>传统的应用</vt:lpstr>
      <vt:lpstr>传统的计算机</vt:lpstr>
      <vt:lpstr>传统的计算机</vt:lpstr>
      <vt:lpstr>传统的应用架构</vt:lpstr>
      <vt:lpstr>数据库系统的演进</vt:lpstr>
      <vt:lpstr>应用的演变</vt:lpstr>
      <vt:lpstr>计算机的演变</vt:lpstr>
      <vt:lpstr>应用架构的演变</vt:lpstr>
      <vt:lpstr>未来的数据库系统</vt:lpstr>
      <vt:lpstr>应用的演变</vt:lpstr>
      <vt:lpstr>应用的演变</vt:lpstr>
      <vt:lpstr>本课程的内容</vt:lpstr>
      <vt:lpstr>教材</vt:lpstr>
      <vt:lpstr>时间安排</vt:lpstr>
      <vt:lpstr>成绩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Zhou Xuan</cp:lastModifiedBy>
  <cp:revision>39</cp:revision>
  <dcterms:created xsi:type="dcterms:W3CDTF">2017-07-18T13:23:02Z</dcterms:created>
  <dcterms:modified xsi:type="dcterms:W3CDTF">2019-09-02T09:41:12Z</dcterms:modified>
</cp:coreProperties>
</file>