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29"/>
  </p:notesMasterIdLst>
  <p:sldIdLst>
    <p:sldId id="278" r:id="rId5"/>
    <p:sldId id="581" r:id="rId6"/>
    <p:sldId id="580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603" r:id="rId19"/>
    <p:sldId id="604" r:id="rId20"/>
    <p:sldId id="600" r:id="rId21"/>
    <p:sldId id="601" r:id="rId22"/>
    <p:sldId id="594" r:id="rId23"/>
    <p:sldId id="576" r:id="rId24"/>
    <p:sldId id="595" r:id="rId25"/>
    <p:sldId id="596" r:id="rId26"/>
    <p:sldId id="599" r:id="rId27"/>
    <p:sldId id="602" r:id="rId28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8" d="100"/>
          <a:sy n="108" d="100"/>
        </p:scale>
        <p:origin x="1398" y="10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55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78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300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11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11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40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40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9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41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61" y="276241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6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6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4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3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55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78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9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6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300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11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11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40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40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7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90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59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75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5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41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61" y="276241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200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6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9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40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4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80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1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1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28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28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6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05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12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8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53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53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38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27,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38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6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6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6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关系数据库范式化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第二范式（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2nd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不满足第二范式的关系模式：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417086" y="2492896"/>
          <a:ext cx="7452828" cy="23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44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住址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成绩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金融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品元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法律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东风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7097" y="5085184"/>
            <a:ext cx="2363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</a:rPr>
              <a:t>学号，课程号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成绩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学号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学院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学院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住址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8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第三范式（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3rd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定义：关系模式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满足第三范式，当且仅当，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中不存在这样的键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，属性组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和非主属性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，使得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成立，且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YX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不成立。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525987" y="3429017"/>
          <a:ext cx="9478053" cy="23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3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第三范式（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3rd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满足第三范式的关系模式：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688015" y="4221105"/>
          <a:ext cx="5619999" cy="22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688015" y="2276872"/>
          <a:ext cx="2501153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62" y="2276872"/>
          <a:ext cx="3554270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87716" y="4509120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定理：满足第三范式的模式必满足第二范式</a:t>
            </a:r>
          </a:p>
        </p:txBody>
      </p:sp>
    </p:spTree>
    <p:extLst>
      <p:ext uri="{BB962C8B-B14F-4D97-AF65-F5344CB8AC3E}">
        <p14:creationId xmlns:p14="http://schemas.microsoft.com/office/powerpoint/2010/main" val="4371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Boyce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Codd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定义：关系模式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范式，当且仅当，对任意一个属性集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，如果存在不属于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，使得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函数依赖于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，那么所有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的属性都函数依赖于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定理：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任何满足不第三范式的关系模式都不满足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任何满足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范式的关系模式都满足第三范式</a:t>
            </a:r>
          </a:p>
        </p:txBody>
      </p:sp>
    </p:spTree>
    <p:extLst>
      <p:ext uri="{BB962C8B-B14F-4D97-AF65-F5344CB8AC3E}">
        <p14:creationId xmlns:p14="http://schemas.microsoft.com/office/powerpoint/2010/main" val="23766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Boyce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Codd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同时满足第三范式和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范式：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688015" y="4221105"/>
          <a:ext cx="5619999" cy="22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688015" y="2276872"/>
          <a:ext cx="2501153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62" y="2276872"/>
          <a:ext cx="3554270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7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Boyce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Codd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同时满足第三范式和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范式：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688015" y="4221105"/>
          <a:ext cx="5619999" cy="22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688015" y="2276872"/>
          <a:ext cx="2501153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62" y="2276872"/>
          <a:ext cx="3554270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78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范式（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Boyce </a:t>
            </a:r>
            <a:r>
              <a:rPr lang="en-US" altLang="zh-CN" sz="40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Codd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满足第三范式，但不满足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范式：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内容占位符 3"/>
          <p:cNvGraphicFramePr>
            <a:graphicFrameLocks/>
          </p:cNvGraphicFramePr>
          <p:nvPr/>
        </p:nvGraphicFramePr>
        <p:xfrm>
          <a:off x="1543101" y="2420889"/>
          <a:ext cx="3159351" cy="22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老师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7116" y="5013177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学生，课程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老师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老师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课程 （课程为主属性）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课程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老师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759124" y="5877272"/>
            <a:ext cx="151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BC</a:t>
            </a:r>
            <a:r>
              <a:rPr lang="zh-CN" altLang="en-US" sz="4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范式（</a:t>
            </a:r>
            <a:r>
              <a:rPr lang="en-US" altLang="zh-CN" sz="4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Boyce </a:t>
            </a:r>
            <a:r>
              <a:rPr lang="en-US" altLang="zh-CN" sz="4000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Codd</a:t>
            </a:r>
            <a:r>
              <a:rPr lang="en-US" altLang="zh-CN" sz="4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sz="4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范式也存在数据冗余问题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R1(</a:t>
            </a:r>
            <a:r>
              <a:rPr lang="en-US" altLang="zh-CN" u="sng" dirty="0" err="1"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,g,h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), R2(</a:t>
            </a:r>
            <a:r>
              <a:rPr lang="en-US" altLang="zh-CN" u="sng" dirty="0" err="1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,e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), R3(</a:t>
            </a:r>
            <a:r>
              <a:rPr lang="en-US" altLang="zh-CN" u="sng" dirty="0" err="1">
                <a:latin typeface="微软雅黑" pitchFamily="34" charset="-122"/>
                <a:ea typeface="微软雅黑" pitchFamily="34" charset="-122"/>
              </a:rPr>
              <a:t>b,c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,f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), R4(</a:t>
            </a:r>
            <a:r>
              <a:rPr lang="en-US" altLang="zh-CN" u="sng" dirty="0" err="1">
                <a:latin typeface="微软雅黑" pitchFamily="34" charset="-122"/>
                <a:ea typeface="微软雅黑" pitchFamily="34" charset="-122"/>
              </a:rPr>
              <a:t>e,f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,g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g, 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h, 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e, 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f, 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de-DE" altLang="zh-CN" dirty="0">
                <a:latin typeface="微软雅黑" pitchFamily="34" charset="-122"/>
                <a:ea typeface="微软雅黑" pitchFamily="34" charset="-122"/>
              </a:rPr>
              <a:t>g </a:t>
            </a: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Screen Shot 2014-09-15 at 10.28.1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67" y="3429000"/>
            <a:ext cx="3868026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多值依赖和第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4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定义见书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22394"/>
              </p:ext>
            </p:extLst>
          </p:nvPr>
        </p:nvGraphicFramePr>
        <p:xfrm>
          <a:off x="3127276" y="141277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4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如何将关系模式规范化？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模式分解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给定一个关系模式和所有的函数依赖，将该模式分解成多个关系模式，使得每一个关系模式都满足范式要求。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模式合成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给定一组属性和所有的函数依赖，将属性合成成为一个或多个关系模式，使得每一个关系模式都满足范式要求。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实际上，由合理的概念模型产生的模式设计通常是比较规范化的。</a:t>
            </a:r>
          </a:p>
        </p:txBody>
      </p:sp>
    </p:spTree>
    <p:extLst>
      <p:ext uri="{BB962C8B-B14F-4D97-AF65-F5344CB8AC3E}">
        <p14:creationId xmlns:p14="http://schemas.microsoft.com/office/powerpoint/2010/main" val="24709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30700"/>
              </p:ext>
            </p:extLst>
          </p:nvPr>
        </p:nvGraphicFramePr>
        <p:xfrm>
          <a:off x="534988" y="1963439"/>
          <a:ext cx="8852423" cy="2329669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订单号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客户名字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商品号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商品名称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2013-1-12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小明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00003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025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大宝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0762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优盘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2012-12-15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00004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0453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电吹风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150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乘号 8"/>
          <p:cNvSpPr/>
          <p:nvPr/>
        </p:nvSpPr>
        <p:spPr>
          <a:xfrm>
            <a:off x="4490870" y="2709358"/>
            <a:ext cx="2520280" cy="504056"/>
          </a:xfrm>
          <a:prstGeom prst="mathMultiply">
            <a:avLst>
              <a:gd name="adj1" fmla="val 4192"/>
            </a:avLst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乘号 9"/>
          <p:cNvSpPr/>
          <p:nvPr/>
        </p:nvSpPr>
        <p:spPr>
          <a:xfrm>
            <a:off x="2047156" y="3475595"/>
            <a:ext cx="1944216" cy="504056"/>
          </a:xfrm>
          <a:prstGeom prst="mathMultiply">
            <a:avLst>
              <a:gd name="adj1" fmla="val 4192"/>
            </a:avLst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452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网上购物的场景的关系模式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389194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</a:p>
        </p:txBody>
      </p:sp>
      <p:sp>
        <p:nvSpPr>
          <p:cNvPr id="8" name="矩形 7"/>
          <p:cNvSpPr/>
          <p:nvPr/>
        </p:nvSpPr>
        <p:spPr>
          <a:xfrm>
            <a:off x="2389194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9" name="菱形 8"/>
          <p:cNvSpPr/>
          <p:nvPr/>
        </p:nvSpPr>
        <p:spPr>
          <a:xfrm>
            <a:off x="2551212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</a:t>
            </a:r>
            <a:endParaRPr lang="zh-CN" altLang="en-US" dirty="0"/>
          </a:p>
        </p:txBody>
      </p:sp>
      <p:cxnSp>
        <p:nvCxnSpPr>
          <p:cNvPr id="10" name="直接连接符 28"/>
          <p:cNvCxnSpPr>
            <a:stCxn id="7" idx="2"/>
            <a:endCxn id="9" idx="0"/>
          </p:cNvCxnSpPr>
          <p:nvPr/>
        </p:nvCxnSpPr>
        <p:spPr>
          <a:xfrm>
            <a:off x="3118277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stCxn id="9" idx="2"/>
            <a:endCxn id="8" idx="0"/>
          </p:cNvCxnSpPr>
          <p:nvPr/>
        </p:nvCxnSpPr>
        <p:spPr>
          <a:xfrm>
            <a:off x="3158779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70203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87716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sp>
        <p:nvSpPr>
          <p:cNvPr id="14" name="菱形 13"/>
          <p:cNvSpPr/>
          <p:nvPr/>
        </p:nvSpPr>
        <p:spPr>
          <a:xfrm>
            <a:off x="4657446" y="407707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cxnSp>
        <p:nvCxnSpPr>
          <p:cNvPr id="15" name="直接连接符 13"/>
          <p:cNvCxnSpPr>
            <a:endCxn id="14" idx="1"/>
          </p:cNvCxnSpPr>
          <p:nvPr/>
        </p:nvCxnSpPr>
        <p:spPr>
          <a:xfrm>
            <a:off x="400937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4"/>
          <p:cNvCxnSpPr/>
          <p:nvPr/>
        </p:nvCxnSpPr>
        <p:spPr>
          <a:xfrm>
            <a:off x="643964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4171392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8" name="TextBox 39"/>
          <p:cNvSpPr txBox="1"/>
          <p:nvPr/>
        </p:nvSpPr>
        <p:spPr>
          <a:xfrm>
            <a:off x="6520653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74059" y="5373216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订单号</a:t>
            </a:r>
          </a:p>
        </p:txBody>
      </p:sp>
      <p:sp>
        <p:nvSpPr>
          <p:cNvPr id="20" name="椭圆 19"/>
          <p:cNvSpPr/>
          <p:nvPr/>
        </p:nvSpPr>
        <p:spPr>
          <a:xfrm>
            <a:off x="2875248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  <p:cxnSp>
        <p:nvCxnSpPr>
          <p:cNvPr id="21" name="直接连接符 15"/>
          <p:cNvCxnSpPr/>
          <p:nvPr/>
        </p:nvCxnSpPr>
        <p:spPr>
          <a:xfrm flipV="1">
            <a:off x="2065158" y="4797152"/>
            <a:ext cx="729081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280293" y="4797152"/>
            <a:ext cx="162018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22131" y="1340768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客户号</a:t>
            </a:r>
          </a:p>
        </p:txBody>
      </p:sp>
      <p:cxnSp>
        <p:nvCxnSpPr>
          <p:cNvPr id="24" name="直接连接符 15"/>
          <p:cNvCxnSpPr/>
          <p:nvPr/>
        </p:nvCxnSpPr>
        <p:spPr>
          <a:xfrm>
            <a:off x="2551212" y="1988840"/>
            <a:ext cx="324036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23320" y="1628800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邮寄地址</a:t>
            </a:r>
          </a:p>
        </p:txBody>
      </p:sp>
      <p:cxnSp>
        <p:nvCxnSpPr>
          <p:cNvPr id="26" name="直接连接符 21"/>
          <p:cNvCxnSpPr>
            <a:endCxn id="7" idx="0"/>
          </p:cNvCxnSpPr>
          <p:nvPr/>
        </p:nvCxnSpPr>
        <p:spPr>
          <a:xfrm flipH="1">
            <a:off x="3118275" y="2132856"/>
            <a:ext cx="648072" cy="43204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1"/>
          <p:cNvCxnSpPr/>
          <p:nvPr/>
        </p:nvCxnSpPr>
        <p:spPr>
          <a:xfrm flipH="1">
            <a:off x="3847356" y="2780928"/>
            <a:ext cx="729081" cy="7200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76437" y="2420888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账户余额</a:t>
            </a:r>
          </a:p>
        </p:txBody>
      </p:sp>
      <p:sp>
        <p:nvSpPr>
          <p:cNvPr id="29" name="椭圆 28"/>
          <p:cNvSpPr/>
          <p:nvPr/>
        </p:nvSpPr>
        <p:spPr>
          <a:xfrm>
            <a:off x="381438" y="220486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cxnSp>
        <p:nvCxnSpPr>
          <p:cNvPr id="30" name="直接连接符 21"/>
          <p:cNvCxnSpPr>
            <a:stCxn id="29" idx="6"/>
            <a:endCxn id="7" idx="1"/>
          </p:cNvCxnSpPr>
          <p:nvPr/>
        </p:nvCxnSpPr>
        <p:spPr>
          <a:xfrm>
            <a:off x="1758588" y="2528900"/>
            <a:ext cx="63060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38455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数量</a:t>
            </a:r>
          </a:p>
        </p:txBody>
      </p:sp>
      <p:cxnSp>
        <p:nvCxnSpPr>
          <p:cNvPr id="32" name="直接连接符 21"/>
          <p:cNvCxnSpPr>
            <a:stCxn id="31" idx="0"/>
            <a:endCxn id="14" idx="2"/>
          </p:cNvCxnSpPr>
          <p:nvPr/>
        </p:nvCxnSpPr>
        <p:spPr>
          <a:xfrm flipV="1">
            <a:off x="5305518" y="4797152"/>
            <a:ext cx="243027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8"/>
          <p:cNvSpPr txBox="1"/>
          <p:nvPr/>
        </p:nvSpPr>
        <p:spPr>
          <a:xfrm>
            <a:off x="3199284" y="37170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4" name="TextBox 38"/>
          <p:cNvSpPr txBox="1"/>
          <p:nvPr/>
        </p:nvSpPr>
        <p:spPr>
          <a:xfrm>
            <a:off x="3118275" y="305966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411752" y="292494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cxnSp>
        <p:nvCxnSpPr>
          <p:cNvPr id="36" name="直接连接符 15"/>
          <p:cNvCxnSpPr>
            <a:stCxn id="35" idx="4"/>
          </p:cNvCxnSpPr>
          <p:nvPr/>
        </p:nvCxnSpPr>
        <p:spPr>
          <a:xfrm flipH="1">
            <a:off x="7897808" y="3573016"/>
            <a:ext cx="202523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788905" y="328498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种类</a:t>
            </a:r>
          </a:p>
        </p:txBody>
      </p:sp>
      <p:cxnSp>
        <p:nvCxnSpPr>
          <p:cNvPr id="38" name="直接连接符 21"/>
          <p:cNvCxnSpPr>
            <a:stCxn id="37" idx="4"/>
          </p:cNvCxnSpPr>
          <p:nvPr/>
        </p:nvCxnSpPr>
        <p:spPr>
          <a:xfrm flipH="1">
            <a:off x="8707896" y="3933056"/>
            <a:ext cx="76958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439644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</a:t>
            </a:r>
          </a:p>
        </p:txBody>
      </p:sp>
      <p:cxnSp>
        <p:nvCxnSpPr>
          <p:cNvPr id="40" name="直接连接符 21"/>
          <p:cNvCxnSpPr>
            <a:stCxn id="39" idx="0"/>
          </p:cNvCxnSpPr>
          <p:nvPr/>
        </p:nvCxnSpPr>
        <p:spPr>
          <a:xfrm flipV="1">
            <a:off x="7006707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78815" y="5373216"/>
            <a:ext cx="18632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仓储地址</a:t>
            </a:r>
          </a:p>
        </p:txBody>
      </p:sp>
      <p:cxnSp>
        <p:nvCxnSpPr>
          <p:cNvPr id="42" name="直接连接符 21"/>
          <p:cNvCxnSpPr/>
          <p:nvPr/>
        </p:nvCxnSpPr>
        <p:spPr>
          <a:xfrm flipH="1" flipV="1">
            <a:off x="8221842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70542"/>
              </p:ext>
            </p:extLst>
          </p:nvPr>
        </p:nvGraphicFramePr>
        <p:xfrm>
          <a:off x="4252401" y="1268760"/>
          <a:ext cx="481946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475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邮寄地址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账户余额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128899"/>
              </p:ext>
            </p:extLst>
          </p:nvPr>
        </p:nvGraphicFramePr>
        <p:xfrm>
          <a:off x="363973" y="5805265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227425"/>
              </p:ext>
            </p:extLst>
          </p:nvPr>
        </p:nvGraphicFramePr>
        <p:xfrm>
          <a:off x="5467536" y="5805264"/>
          <a:ext cx="453650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种类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仓储地址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34096"/>
              </p:ext>
            </p:extLst>
          </p:nvPr>
        </p:nvGraphicFramePr>
        <p:xfrm>
          <a:off x="4171397" y="3429001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函数依赖的属性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Armstrong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公理系统：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自反律（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Reflexivity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X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增广律（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Augmentation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XZY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传递律（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Transitivity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）：如果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XY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YZW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XZW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函数依赖闭包：给定一组函数依赖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，使用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Armstrong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公理系统从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推导出的所有函数依赖的集合称为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的闭包（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Closure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），记为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/>
              </a:rPr>
              <a:t>F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  <a:sym typeface="Wingdings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/>
              </a:rPr>
              <a:t>。</a:t>
            </a:r>
            <a:endParaRPr lang="en-US" baseline="30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57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模式分解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的正确性保证</a:t>
            </a:r>
            <a:endParaRPr 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为属性集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上的关系模式，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),R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),…,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的一个分解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当且仅当，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,…,U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的并集为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（其中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的映射）。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无损连接性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,…,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的自然连接仍然为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保持函数依赖性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上的函数依赖，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,F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,…,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,R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上的函数依赖。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那么，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=(F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,F</a:t>
            </a:r>
            <a:r>
              <a:rPr lang="en-US" altLang="zh-CN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,…,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baseline="30000" dirty="0">
                <a:latin typeface="微软雅黑" pitchFamily="34" charset="-122"/>
                <a:ea typeface="微软雅黑" pitchFamily="34" charset="-122"/>
              </a:rPr>
              <a:t>+</a:t>
            </a:r>
            <a:endParaRPr lang="en-US" baseline="30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59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若要求分解具有无损连接性，那一定可以达到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4NF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若要求分解保持函数依赖，那么模式分解可以达到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3NF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，但未必能达到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BCNF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若要求分解既保持函数依赖又具有无损连接性，同上。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90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3020" y="2492896"/>
            <a:ext cx="8743950" cy="1362075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思考：数据冗余可以完全消除吗？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1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数据库范式化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规范化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目的：减少数据中的重复和冗余。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冗余带来的问题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额外的存储开销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语义不清晰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数据增删改的麻烦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程序员必须知道冗余的存在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应用程序与数据库之间的关系复杂化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在关系数据库的理念中，好的模式设计应该避免冗余。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性能问题应该交给物理层来解决（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unfortunately, no RDBMS product does well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5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第一范式（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baseline="30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关系模式一定满足第一范式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(1NF)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868606"/>
              </p:ext>
            </p:extLst>
          </p:nvPr>
        </p:nvGraphicFramePr>
        <p:xfrm>
          <a:off x="525987" y="2924945"/>
          <a:ext cx="9478053" cy="23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/>
                    <a:p>
                      <a:r>
                        <a:rPr lang="zh-CN" altLang="en-US"/>
                        <a:t>订单号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9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函数依赖（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Functional Dependency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为属性集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上的关系模式。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的子集。若对于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的任意一个在现实世界中可能的关系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中不可能存在两个元组在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上的属性值相等，而在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上的属性值不等，则称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函数依赖于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，记作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函数依赖（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Functional Dependency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8095" y="4509138"/>
            <a:ext cx="558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black"/>
                </a:solidFill>
              </a:rPr>
              <a:t>订单号，客户号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客户号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订单号，客户号，商品号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 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商品号，商品名称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订单号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客户号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订单号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客户名字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商品号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商品名称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商品号 </a:t>
            </a:r>
            <a:r>
              <a:rPr lang="en-US" altLang="zh-CN" sz="18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zh-CN" altLang="en-US" sz="1800" dirty="0">
                <a:solidFill>
                  <a:prstClr val="black"/>
                </a:solidFill>
                <a:sym typeface="Wingdings" pitchFamily="2" charset="2"/>
              </a:rPr>
              <a:t>商品名称，价格</a:t>
            </a:r>
            <a:endParaRPr lang="en-US" altLang="zh-CN" sz="1800" dirty="0">
              <a:solidFill>
                <a:prstClr val="black"/>
              </a:solidFill>
              <a:sym typeface="Wingdings" pitchFamily="2" charset="2"/>
            </a:endParaRPr>
          </a:p>
          <a:p>
            <a:pPr defTabSz="914400"/>
            <a:endParaRPr lang="zh-CN" altLang="en-US" sz="1800" dirty="0">
              <a:solidFill>
                <a:prstClr val="black"/>
              </a:solidFill>
            </a:endParaRPr>
          </a:p>
        </p:txBody>
      </p:sp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444978" y="1772833"/>
          <a:ext cx="9478053" cy="23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右大括号 7"/>
          <p:cNvSpPr/>
          <p:nvPr/>
        </p:nvSpPr>
        <p:spPr>
          <a:xfrm>
            <a:off x="4738455" y="5157192"/>
            <a:ext cx="324036" cy="10801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0" y="55172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800" b="1" dirty="0">
                <a:solidFill>
                  <a:prstClr val="black"/>
                </a:solidFill>
              </a:rPr>
              <a:t>完全函数依赖</a:t>
            </a:r>
          </a:p>
        </p:txBody>
      </p:sp>
    </p:spTree>
    <p:extLst>
      <p:ext uri="{BB962C8B-B14F-4D97-AF65-F5344CB8AC3E}">
        <p14:creationId xmlns:p14="http://schemas.microsoft.com/office/powerpoint/2010/main" val="1479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完全函数依赖（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Full FD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，并且对于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的任意一个真子集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X’Y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都不成立，则称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完全依赖于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7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码（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为属性集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上的关系模式。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的子集。如果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，并且不存在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使得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X’U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R(U)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中可能存在多个键，我们人为指定其中的一个键为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包含在任意一个键中的属性，称为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主属性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prime attribute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17059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第二范式（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2nd Normal Form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定义：关系模式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满足第二范式，当且仅当，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满足第一范式，并且，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的每一个非主属性都完全依赖于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的每一个键。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525987" y="3429017"/>
          <a:ext cx="9478053" cy="232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4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1854</Words>
  <Application>Microsoft Office PowerPoint</Application>
  <PresentationFormat>35 毫米幻灯片</PresentationFormat>
  <Paragraphs>635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Monotype Sorts</vt:lpstr>
      <vt:lpstr>Microsoft YaHei</vt:lpstr>
      <vt:lpstr>Microsoft YaHei</vt:lpstr>
      <vt:lpstr>Arial</vt:lpstr>
      <vt:lpstr>Calibri</vt:lpstr>
      <vt:lpstr>Segoe UI</vt:lpstr>
      <vt:lpstr>Times New Roman</vt:lpstr>
      <vt:lpstr>Office 主题</vt:lpstr>
      <vt:lpstr>默认设计模板</vt:lpstr>
      <vt:lpstr>1_默认设计模板</vt:lpstr>
      <vt:lpstr>1_Office 主题</vt:lpstr>
      <vt:lpstr>PowerPoint 演示文稿</vt:lpstr>
      <vt:lpstr>关系模式的设计</vt:lpstr>
      <vt:lpstr>数据库范式化/规范化</vt:lpstr>
      <vt:lpstr>第一范式（1st Normal Form）</vt:lpstr>
      <vt:lpstr>函数依赖（Functional Dependency）</vt:lpstr>
      <vt:lpstr>函数依赖（Functional Dependency）</vt:lpstr>
      <vt:lpstr>完全函数依赖（Full FD）</vt:lpstr>
      <vt:lpstr>键/码（Key）</vt:lpstr>
      <vt:lpstr>第二范式（2nd Normal Form）</vt:lpstr>
      <vt:lpstr>第二范式（2nd Normal Form）</vt:lpstr>
      <vt:lpstr>第三范式（3rd Normal Form）</vt:lpstr>
      <vt:lpstr>第三范式（3rd Normal Form）</vt:lpstr>
      <vt:lpstr>BC范式（Boyce Codd Normal Form）</vt:lpstr>
      <vt:lpstr>BC范式（Boyce Codd Normal Form）</vt:lpstr>
      <vt:lpstr>BC范式（Boyce Codd Normal Form）</vt:lpstr>
      <vt:lpstr>BC范式（Boyce Codd Normal Form）</vt:lpstr>
      <vt:lpstr>BC范式（Boyce Codd Normal Form）</vt:lpstr>
      <vt:lpstr>多值依赖和第4范式</vt:lpstr>
      <vt:lpstr>如何将关系模式规范化？</vt:lpstr>
      <vt:lpstr>网上购物的场景的关系模式</vt:lpstr>
      <vt:lpstr>函数依赖的属性</vt:lpstr>
      <vt:lpstr>模式分解的正确性保证</vt:lpstr>
      <vt:lpstr>性质</vt:lpstr>
      <vt:lpstr>思考：数据冗余可以完全消除吗？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张悦 印</cp:lastModifiedBy>
  <cp:revision>249</cp:revision>
  <dcterms:modified xsi:type="dcterms:W3CDTF">2019-10-27T11:34:10Z</dcterms:modified>
</cp:coreProperties>
</file>