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86" r:id="rId3"/>
  </p:sldMasterIdLst>
  <p:notesMasterIdLst>
    <p:notesMasterId r:id="rId36"/>
  </p:notesMasterIdLst>
  <p:sldIdLst>
    <p:sldId id="278" r:id="rId4"/>
    <p:sldId id="581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34" r:id="rId29"/>
    <p:sldId id="635" r:id="rId30"/>
    <p:sldId id="636" r:id="rId31"/>
    <p:sldId id="637" r:id="rId32"/>
    <p:sldId id="638" r:id="rId33"/>
    <p:sldId id="632" r:id="rId34"/>
    <p:sldId id="633" r:id="rId35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 varScale="1">
        <p:scale>
          <a:sx n="104" d="100"/>
          <a:sy n="104" d="100"/>
        </p:scale>
        <p:origin x="1452" y="108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pPr/>
              <a:t>November 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1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pPr/>
              <a:t>November 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33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55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78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pPr/>
              <a:t>November 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9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pPr/>
              <a:t>November 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26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300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11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11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40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40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pPr/>
              <a:t>November 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57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pPr/>
              <a:t>November 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415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pPr/>
              <a:t>November 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90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40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pPr/>
              <a:t>November 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5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40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pPr/>
              <a:t>November 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75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pPr/>
              <a:t>November 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5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41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61" y="276241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pPr/>
              <a:t>November 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0200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6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pPr/>
              <a:t>November 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493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40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4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80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1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414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61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62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62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28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2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5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6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30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125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53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53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6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38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November 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38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38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8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65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2019/11/1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65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65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1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关系数据库</a:t>
            </a:r>
            <a:br>
              <a:rPr lang="en-US" altLang="zh-CN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物理设计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函数依赖的两个扩展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3100" dirty="0">
                <a:latin typeface="微软雅黑" pitchFamily="34" charset="-122"/>
                <a:ea typeface="微软雅黑" pitchFamily="34" charset="-122"/>
              </a:rPr>
              <a:t>弱函数依赖</a:t>
            </a:r>
            <a:endParaRPr lang="en-US" altLang="zh-CN" sz="31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, 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是一个关系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中的两个属性。如果我们将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中的少数几个元组去除之后，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XY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成为一个函数依赖，我们称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XY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为一个</a:t>
            </a:r>
            <a:r>
              <a:rPr lang="zh-CN" altLang="en-US" sz="2400" i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弱函数依赖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关系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#,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empname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 phone#, post, ...)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中存在弱函数依赖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phone#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弱函数依赖涉及的“少数几个元组”可以单独作为一个关系。（一般情况下，为了优化系统性能才这么做。）</a:t>
            </a:r>
            <a:endParaRPr lang="en-US" altLang="zh-CN" sz="24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32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案例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3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：代理键的使用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Titles (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type,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pubname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price, pub-date, ...)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VS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Titles (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title-id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title, type,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pubname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price, pub-date, ...)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41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案例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4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模式：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Product(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P_no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P_name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Price)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Order(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Order_no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C_no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P_no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Quantity, date)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常用查询：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Select sum(Quantity)*price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From Product, Order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Where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Product.P_no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Order.P_no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Product.P_no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?</a:t>
            </a:r>
          </a:p>
        </p:txBody>
      </p:sp>
    </p:spTree>
    <p:extLst>
      <p:ext uri="{BB962C8B-B14F-4D97-AF65-F5344CB8AC3E}">
        <p14:creationId xmlns:p14="http://schemas.microsoft.com/office/powerpoint/2010/main" val="241666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物理设计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4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：推导属性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Product(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P_no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P_name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Price,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total_sales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Order(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Order_no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C_no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P_no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Quantity, date)</a:t>
            </a:r>
          </a:p>
          <a:p>
            <a:pPr marL="0" indent="0"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每次插入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表时，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total_sales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total_sales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+ Quantity*Price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81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案例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5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模式：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publisher (pub-id,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pubname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city, state) 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Titles (title-id, title, type, pub-id, price, pub-id, ...)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常用查询：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Select * From publisher, Titles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Where title = “……”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publisher.pub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-id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Titles.pub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-id </a:t>
            </a:r>
          </a:p>
        </p:txBody>
      </p:sp>
    </p:spTree>
    <p:extLst>
      <p:ext uri="{BB962C8B-B14F-4D97-AF65-F5344CB8AC3E}">
        <p14:creationId xmlns:p14="http://schemas.microsoft.com/office/powerpoint/2010/main" val="303612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物理设计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5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：物化表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All_Titles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(title-id, title, type, pub-id, price, 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total-sales, 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pubname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, city, 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pubdate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通常在数据库中使用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物化视图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Materialize View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）来实现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CREATE materialized VIEW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all_Titles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Select * From publisher, Titles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Where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publisher.pub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-id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Titles.pub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-id 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0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案例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6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模式： 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name, salary, tax, mgr#, dept#)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大部分的查询只涉及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tax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salary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99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物理设计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6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：表分裂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Emp_bio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name, mgr#, dept#) </a:t>
            </a: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Emp_comp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Eno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salary, tax)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090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案例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7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：子类的处理</a:t>
            </a:r>
          </a:p>
        </p:txBody>
      </p:sp>
      <p:pic>
        <p:nvPicPr>
          <p:cNvPr id="1027" name="Picture 3" descr="C:\Documents and Settings\xuan zhou\My Documents\My Pictures\subtyp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043" y="1412778"/>
            <a:ext cx="8143876" cy="4822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613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物理设计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7-1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：原始设计</a:t>
            </a:r>
          </a:p>
        </p:txBody>
      </p:sp>
      <p:pic>
        <p:nvPicPr>
          <p:cNvPr id="4" name="Picture 2" descr="C:\Documents and Settings\xuan zhou\My Documents\My Pictures\sub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8040292" cy="48387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601664" y="1844825"/>
            <a:ext cx="3444721" cy="1399196"/>
          </a:xfrm>
          <a:prstGeom prst="rect">
            <a:avLst/>
          </a:prstGeom>
          <a:noFill/>
        </p:spPr>
        <p:txBody>
          <a:bodyPr wrap="none" lIns="105503" tIns="52752" rIns="105503" bIns="52752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当元组的子类未知时，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同样可以被插入数据库。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但查询可能涉及链接操作。</a:t>
            </a:r>
          </a:p>
        </p:txBody>
      </p:sp>
    </p:spTree>
    <p:extLst>
      <p:ext uri="{BB962C8B-B14F-4D97-AF65-F5344CB8AC3E}">
        <p14:creationId xmlns:p14="http://schemas.microsoft.com/office/powerpoint/2010/main" val="12628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关系模式的设计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130700"/>
              </p:ext>
            </p:extLst>
          </p:nvPr>
        </p:nvGraphicFramePr>
        <p:xfrm>
          <a:off x="534988" y="1963439"/>
          <a:ext cx="8852423" cy="2329669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7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3444"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订单号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客户号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客户名字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商品号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商品名称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价格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数量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00001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007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张三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0815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洗发水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20</a:t>
                      </a:r>
                      <a:r>
                        <a:rPr lang="zh-CN" altLang="en-US" sz="1800" dirty="0"/>
                        <a:t>元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2013-1-12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00002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010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小明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0815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洗发水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20</a:t>
                      </a:r>
                      <a:r>
                        <a:rPr lang="zh-CN" altLang="en-US" sz="1800" dirty="0"/>
                        <a:t>元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2012-12-23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00003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025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大宝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0762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优盘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50</a:t>
                      </a:r>
                      <a:r>
                        <a:rPr lang="zh-CN" altLang="en-US" sz="1800" dirty="0"/>
                        <a:t>元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2012-12-15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00004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007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张三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0453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1800" dirty="0"/>
                        <a:t>电吹风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150</a:t>
                      </a:r>
                      <a:r>
                        <a:rPr lang="zh-CN" altLang="en-US" sz="1800" dirty="0"/>
                        <a:t>元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2012-12-1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45"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52751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055035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58255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11006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637587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165104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692622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220139" algn="l" defTabSz="105503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1800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298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物理设计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7-2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：单个表</a:t>
            </a:r>
          </a:p>
        </p:txBody>
      </p:sp>
      <p:pic>
        <p:nvPicPr>
          <p:cNvPr id="2050" name="Picture 2" descr="C:\Documents and Settings\xuan zhou\My Documents\My Pictures\subtyp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043" y="1772817"/>
            <a:ext cx="4046934" cy="37115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86527" y="2636912"/>
            <a:ext cx="3714025" cy="1076030"/>
          </a:xfrm>
          <a:prstGeom prst="rect">
            <a:avLst/>
          </a:prstGeom>
          <a:noFill/>
        </p:spPr>
        <p:txBody>
          <a:bodyPr wrap="none" lIns="105503" tIns="52752" rIns="105503" bIns="52752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免除了链接操作。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但耗费空间，查询时间增加。</a:t>
            </a:r>
          </a:p>
        </p:txBody>
      </p:sp>
    </p:spTree>
    <p:extLst>
      <p:ext uri="{BB962C8B-B14F-4D97-AF65-F5344CB8AC3E}">
        <p14:creationId xmlns:p14="http://schemas.microsoft.com/office/powerpoint/2010/main" val="41489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物理设计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7-3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：子类表</a:t>
            </a:r>
          </a:p>
        </p:txBody>
      </p:sp>
      <p:pic>
        <p:nvPicPr>
          <p:cNvPr id="3074" name="Picture 2" descr="C:\Documents and Settings\xuan zhou\My Documents\My Pictures\subtyp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025" y="1628800"/>
            <a:ext cx="7954566" cy="296386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417086" y="4941168"/>
            <a:ext cx="7776864" cy="1107996"/>
          </a:xfrm>
          <a:prstGeom prst="rect">
            <a:avLst/>
          </a:prstGeom>
          <a:noFill/>
        </p:spPr>
        <p:txBody>
          <a:bodyPr wrap="square" lIns="105503" tIns="52752" rIns="105503" bIns="52752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免除了链接操作，且节省空间。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但要求事先知道元组的子类。子类太多也会造成使用麻烦。</a:t>
            </a:r>
          </a:p>
        </p:txBody>
      </p:sp>
    </p:spTree>
    <p:extLst>
      <p:ext uri="{BB962C8B-B14F-4D97-AF65-F5344CB8AC3E}">
        <p14:creationId xmlns:p14="http://schemas.microsoft.com/office/powerpoint/2010/main" val="208770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物理设计的基本步骤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93457" indent="-593457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准备好规范化的逻辑设计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93457" indent="-593457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确定每张表的主键（可能是代理键）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93457" indent="-593457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确定应用中最关键最常用的查询和事务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93457" indent="-593457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对模式进行调整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55035" lvl="1" indent="-593457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添加冗余属性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55035" lvl="1" indent="-593457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添加推导属性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55035" lvl="1" indent="-593457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表分裂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55035" lvl="1" indent="-593457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构建物化视图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55035" lvl="1" indent="-593457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593457" indent="-593457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构建索引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93457" indent="-593457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设置约束和触发器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55035" lvl="1" indent="-593457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93457" indent="-593457">
              <a:buFont typeface="+mj-lt"/>
              <a:buAutoNum type="arabicPeriod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651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基本的选择查询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点查询：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SELECT name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FROM Employee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WHERE ID = 8478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范围查询：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SELECT name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FROM Employee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WHERE salary &gt;= 120000 AND salary &lt; 160000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多值查询：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	SELECT name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FROM Employee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WHERE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lastname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‘Gates’ AND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firstname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‘George’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172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B-Tree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857250" y="1905000"/>
            <a:ext cx="771525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757238" y="1612900"/>
            <a:ext cx="8743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Root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3366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 rot="-5400000">
            <a:off x="4800899" y="1888828"/>
            <a:ext cx="561975" cy="1362671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100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 rot="-5400000">
            <a:off x="7415511" y="2669084"/>
            <a:ext cx="561975" cy="1605558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120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150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180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 rot="-5400000">
            <a:off x="2516684" y="2737348"/>
            <a:ext cx="561975" cy="1491257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30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3687962" y="2576514"/>
            <a:ext cx="973335" cy="54768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5456040" y="2517776"/>
            <a:ext cx="1332309" cy="665163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 rot="-5400000">
            <a:off x="877193" y="4015285"/>
            <a:ext cx="561975" cy="1376957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 rot="-5400000">
            <a:off x="2518470" y="4157366"/>
            <a:ext cx="561975" cy="1134071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35</a:t>
            </a: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 rot="-5400000">
            <a:off x="3924003" y="4105970"/>
            <a:ext cx="561975" cy="1230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110</a:t>
            </a: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-5400000">
            <a:off x="5591176" y="4036021"/>
            <a:ext cx="561975" cy="1360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120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130</a:t>
            </a: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-5400000">
            <a:off x="7156550" y="4139704"/>
            <a:ext cx="561975" cy="1166218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150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156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179</a:t>
            </a: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 rot="-5400000">
            <a:off x="8627269" y="4050507"/>
            <a:ext cx="561975" cy="1328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180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</a:t>
            </a:r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 flipH="1">
            <a:off x="1560909" y="3501008"/>
            <a:ext cx="990303" cy="85033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 flipH="1">
            <a:off x="2761059" y="3529014"/>
            <a:ext cx="308968" cy="87947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 flipH="1">
            <a:off x="4757734" y="3429000"/>
            <a:ext cx="2410990" cy="90805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 flipH="1">
            <a:off x="6170415" y="3441701"/>
            <a:ext cx="1316235" cy="881063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 flipH="1">
            <a:off x="7631311" y="3501008"/>
            <a:ext cx="266495" cy="85350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>
            <a:off x="8221843" y="3429001"/>
            <a:ext cx="384591" cy="950913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700087" y="4870450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1164431" y="4878389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>
            <a:off x="1569840" y="4906964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24"/>
          <p:cNvSpPr>
            <a:spLocks noChangeShapeType="1"/>
          </p:cNvSpPr>
          <p:nvPr/>
        </p:nvSpPr>
        <p:spPr bwMode="auto">
          <a:xfrm>
            <a:off x="2543175" y="4935539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>
            <a:off x="3809405" y="4965700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3023593" y="4929189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Line 27"/>
          <p:cNvSpPr>
            <a:spLocks noChangeShapeType="1"/>
          </p:cNvSpPr>
          <p:nvPr/>
        </p:nvSpPr>
        <p:spPr bwMode="auto">
          <a:xfrm>
            <a:off x="4207669" y="4973639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Line 28"/>
          <p:cNvSpPr>
            <a:spLocks noChangeShapeType="1"/>
          </p:cNvSpPr>
          <p:nvPr/>
        </p:nvSpPr>
        <p:spPr bwMode="auto">
          <a:xfrm>
            <a:off x="4573787" y="4967289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Line 29"/>
          <p:cNvSpPr>
            <a:spLocks noChangeShapeType="1"/>
          </p:cNvSpPr>
          <p:nvPr/>
        </p:nvSpPr>
        <p:spPr bwMode="auto">
          <a:xfrm>
            <a:off x="5629275" y="4967289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6061472" y="4975225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Line 31"/>
          <p:cNvSpPr>
            <a:spLocks noChangeShapeType="1"/>
          </p:cNvSpPr>
          <p:nvPr/>
        </p:nvSpPr>
        <p:spPr bwMode="auto">
          <a:xfrm>
            <a:off x="7011591" y="5011739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>
            <a:off x="7442002" y="5019675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33"/>
          <p:cNvSpPr>
            <a:spLocks noChangeShapeType="1"/>
          </p:cNvSpPr>
          <p:nvPr/>
        </p:nvSpPr>
        <p:spPr bwMode="auto">
          <a:xfrm>
            <a:off x="7858125" y="5029200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>
            <a:off x="8695730" y="4949825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Line 35"/>
          <p:cNvSpPr>
            <a:spLocks noChangeShapeType="1"/>
          </p:cNvSpPr>
          <p:nvPr/>
        </p:nvSpPr>
        <p:spPr bwMode="auto">
          <a:xfrm>
            <a:off x="9077921" y="4943475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Line 38"/>
          <p:cNvSpPr>
            <a:spLocks noChangeShapeType="1"/>
          </p:cNvSpPr>
          <p:nvPr/>
        </p:nvSpPr>
        <p:spPr bwMode="auto">
          <a:xfrm>
            <a:off x="1800225" y="4572000"/>
            <a:ext cx="428625" cy="0"/>
          </a:xfrm>
          <a:prstGeom prst="line">
            <a:avLst/>
          </a:prstGeom>
          <a:noFill/>
          <a:ln w="9525">
            <a:solidFill>
              <a:srgbClr val="0033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Line 39"/>
          <p:cNvSpPr>
            <a:spLocks noChangeShapeType="1"/>
          </p:cNvSpPr>
          <p:nvPr/>
        </p:nvSpPr>
        <p:spPr bwMode="auto">
          <a:xfrm>
            <a:off x="3343275" y="4572000"/>
            <a:ext cx="257175" cy="0"/>
          </a:xfrm>
          <a:prstGeom prst="line">
            <a:avLst/>
          </a:prstGeom>
          <a:noFill/>
          <a:ln w="9525">
            <a:solidFill>
              <a:srgbClr val="0033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Line 40"/>
          <p:cNvSpPr>
            <a:spLocks noChangeShapeType="1"/>
          </p:cNvSpPr>
          <p:nvPr/>
        </p:nvSpPr>
        <p:spPr bwMode="auto">
          <a:xfrm>
            <a:off x="4800600" y="4572000"/>
            <a:ext cx="428625" cy="0"/>
          </a:xfrm>
          <a:prstGeom prst="line">
            <a:avLst/>
          </a:prstGeom>
          <a:noFill/>
          <a:ln w="9525">
            <a:solidFill>
              <a:srgbClr val="0033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Line 41"/>
          <p:cNvSpPr>
            <a:spLocks noChangeShapeType="1"/>
          </p:cNvSpPr>
          <p:nvPr/>
        </p:nvSpPr>
        <p:spPr bwMode="auto">
          <a:xfrm>
            <a:off x="6515100" y="4572000"/>
            <a:ext cx="342900" cy="0"/>
          </a:xfrm>
          <a:prstGeom prst="line">
            <a:avLst/>
          </a:prstGeom>
          <a:noFill/>
          <a:ln w="9525">
            <a:solidFill>
              <a:srgbClr val="0033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Line 42"/>
          <p:cNvSpPr>
            <a:spLocks noChangeShapeType="1"/>
          </p:cNvSpPr>
          <p:nvPr/>
        </p:nvSpPr>
        <p:spPr bwMode="auto">
          <a:xfrm>
            <a:off x="7972425" y="4572000"/>
            <a:ext cx="257175" cy="0"/>
          </a:xfrm>
          <a:prstGeom prst="line">
            <a:avLst/>
          </a:prstGeom>
          <a:noFill/>
          <a:ln w="9525">
            <a:solidFill>
              <a:srgbClr val="0033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383860" y="1988841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n=3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7697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哈希索引</a:t>
            </a:r>
          </a:p>
        </p:txBody>
      </p:sp>
      <p:sp>
        <p:nvSpPr>
          <p:cNvPr id="4" name="矩形 3"/>
          <p:cNvSpPr/>
          <p:nvPr/>
        </p:nvSpPr>
        <p:spPr>
          <a:xfrm>
            <a:off x="1741122" y="3140968"/>
            <a:ext cx="1296144" cy="792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哈希函数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685338" y="2276872"/>
          <a:ext cx="2673297" cy="2636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836">
                <a:tc>
                  <a:txBody>
                    <a:bodyPr/>
                    <a:lstStyle/>
                    <a:p>
                      <a:r>
                        <a:rPr lang="zh-CN" altLang="en-US" dirty="0"/>
                        <a:t>哈希码值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记录地址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R1,</a:t>
                      </a:r>
                      <a:r>
                        <a:rPr lang="en-US" altLang="zh-CN" baseline="0" dirty="0"/>
                        <a:t> R5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R3, R6, R9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9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6997" y="3140968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键值</a:t>
            </a:r>
          </a:p>
        </p:txBody>
      </p:sp>
      <p:sp>
        <p:nvSpPr>
          <p:cNvPr id="7" name="矩形 6"/>
          <p:cNvSpPr/>
          <p:nvPr/>
        </p:nvSpPr>
        <p:spPr>
          <a:xfrm>
            <a:off x="6682671" y="3068960"/>
            <a:ext cx="1629181" cy="360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R14,R17,R21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45878" y="3068960"/>
            <a:ext cx="1215135" cy="360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R25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63969" y="3501008"/>
            <a:ext cx="13771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6996" y="3501008"/>
            <a:ext cx="593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129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037266" y="3140968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358635" y="328498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3"/>
            <a:endCxn id="8" idx="1"/>
          </p:cNvCxnSpPr>
          <p:nvPr/>
        </p:nvCxnSpPr>
        <p:spPr>
          <a:xfrm>
            <a:off x="8311852" y="3248980"/>
            <a:ext cx="234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610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407F5-01B1-40D1-ADE2-22E68D89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(A, B, C, D)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可以在单个属性值上创建索引，比如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，也可以做组合属性上创建索引，比如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AB, BA, ABC,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上创建索引有何区别？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8DE767F-1CFE-4063-AFE9-8524957D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哪些属性上键索引？</a:t>
            </a:r>
          </a:p>
        </p:txBody>
      </p:sp>
    </p:spTree>
    <p:extLst>
      <p:ext uri="{BB962C8B-B14F-4D97-AF65-F5344CB8AC3E}">
        <p14:creationId xmlns:p14="http://schemas.microsoft.com/office/powerpoint/2010/main" val="2198659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407F5-01B1-40D1-ADE2-22E68D89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(A, B, C, D)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常用查询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R Where A=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B=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若只能建一个索引，应该用哪个属性？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or B or 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8DE767F-1CFE-4063-AFE9-8524957D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场景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1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22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407F5-01B1-40D1-ADE2-22E68D89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(A, B, C, D)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常用查询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R Where A=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B=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R Where A=?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若只能建一个索引，应该用哪个属性？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or B or 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8DE767F-1CFE-4063-AFE9-8524957D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场景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2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8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407F5-01B1-40D1-ADE2-22E68D89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(A, B, C, D)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常用查询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R Where A=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B=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R Where A=? AND C=?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若只能建一个索引，应该用哪个属性？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or B or C or AB or AC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8DE767F-1CFE-4063-AFE9-8524957D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场景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3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04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范式化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同时满足第三范式和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BC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范式：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688015" y="4221105"/>
          <a:ext cx="5619999" cy="225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订单号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2013-1-12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2012-12-23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0762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2012-12-15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00004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0453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2012-12-1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688015" y="2276872"/>
          <a:ext cx="2501153" cy="187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客户名字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小明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025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大宝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3847362" y="2276872"/>
          <a:ext cx="3554270" cy="187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商品号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商品名称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0815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洗发水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0762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优盘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dirty="0"/>
                        <a:t>0453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电吹风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669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407F5-01B1-40D1-ADE2-22E68D89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(A, B, C, D)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常用查询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R Where A=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B=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R Where A=? AND C=?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R Set B=? Where A=?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R Set C=? Where A=?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若只能建一个索引，应该用哪个属性？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or B or C or AB or AC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或许最佳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8DE767F-1CFE-4063-AFE9-8524957D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场景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4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08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案例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8</a:t>
            </a: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：索引覆盖查询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并不是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的主码，如何加速下面的查询？</a:t>
            </a:r>
            <a:br>
              <a:rPr lang="en-US" altLang="zh-CN" sz="3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SELECT B, C</a:t>
            </a:r>
            <a:br>
              <a:rPr lang="en-US" altLang="zh-CN" sz="3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FROM R</a:t>
            </a:r>
            <a:br>
              <a:rPr lang="en-US" altLang="zh-CN" sz="3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WHERE A = 5</a:t>
            </a:r>
          </a:p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在以下哪一组属性上建辅助索引？</a:t>
            </a:r>
            <a:br>
              <a:rPr lang="en-US" altLang="zh-CN" sz="3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A</a:t>
            </a:r>
            <a:br>
              <a:rPr lang="en-US" altLang="zh-CN" sz="3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A,B</a:t>
            </a:r>
            <a:br>
              <a:rPr lang="en-US" altLang="zh-CN" sz="3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B,A</a:t>
            </a:r>
            <a:br>
              <a:rPr lang="en-US" altLang="zh-CN" sz="3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A,B,C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7506" y="4221088"/>
            <a:ext cx="4698522" cy="249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线形标注 1(无边框) 4"/>
          <p:cNvSpPr/>
          <p:nvPr/>
        </p:nvSpPr>
        <p:spPr>
          <a:xfrm>
            <a:off x="3037266" y="5229200"/>
            <a:ext cx="2106234" cy="792088"/>
          </a:xfrm>
          <a:prstGeom prst="callout1">
            <a:avLst>
              <a:gd name="adj1" fmla="val 42471"/>
              <a:gd name="adj2" fmla="val -5308"/>
              <a:gd name="adj3" fmla="val 85327"/>
              <a:gd name="adj4" fmla="val -449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Cover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了查询中的所有属性：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只需索引就可以回答查询，无需再访问数据</a:t>
            </a:r>
          </a:p>
        </p:txBody>
      </p:sp>
    </p:spTree>
    <p:extLst>
      <p:ext uri="{BB962C8B-B14F-4D97-AF65-F5344CB8AC3E}">
        <p14:creationId xmlns:p14="http://schemas.microsoft.com/office/powerpoint/2010/main" val="198970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创建辅助索引的原则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以下属性上适合创建：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经常出现在选择条件中的属性；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耗时太长的查询所涉及的属性。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若查询满足以下条件，可考虑让辅助索引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Cover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查询所涉及的所有属性：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常用或关键路径上的查询；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查询所涉及的属性是整个关系表的一小部分。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辅助索引的代价：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额外的存储空间；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增加数据更新的代价。</a:t>
            </a:r>
          </a:p>
        </p:txBody>
      </p:sp>
    </p:spTree>
    <p:extLst>
      <p:ext uri="{BB962C8B-B14F-4D97-AF65-F5344CB8AC3E}">
        <p14:creationId xmlns:p14="http://schemas.microsoft.com/office/powerpoint/2010/main" val="20381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物理设计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19450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基于已有的逻辑设计，结合应用和负载的特征，对逻辑设计进行适当调整，并确定数据库的系统配置、存储方式、索引结构等，使得数据库的设计能够满足应用的性能需求。</a:t>
            </a:r>
          </a:p>
        </p:txBody>
      </p:sp>
    </p:spTree>
    <p:extLst>
      <p:ext uri="{BB962C8B-B14F-4D97-AF65-F5344CB8AC3E}">
        <p14:creationId xmlns:p14="http://schemas.microsoft.com/office/powerpoint/2010/main" val="90712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案例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1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4581129"/>
            <a:ext cx="9258300" cy="154503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常用查询：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Order_no</a:t>
            </a:r>
            <a:r>
              <a:rPr lang="en-US" altLang="zh-CN" dirty="0"/>
              <a:t>, </a:t>
            </a:r>
            <a:r>
              <a:rPr lang="en-US" altLang="zh-CN" dirty="0" err="1"/>
              <a:t>C_name</a:t>
            </a:r>
            <a:r>
              <a:rPr lang="en-US" altLang="zh-CN" dirty="0"/>
              <a:t>, </a:t>
            </a:r>
            <a:r>
              <a:rPr lang="en-US" altLang="zh-CN" dirty="0" err="1"/>
              <a:t>P_name</a:t>
            </a:r>
            <a:r>
              <a:rPr lang="en-US" altLang="zh-CN" dirty="0"/>
              <a:t> From ….; (80%)</a:t>
            </a:r>
          </a:p>
          <a:p>
            <a:pPr>
              <a:buNone/>
            </a:pPr>
            <a:r>
              <a:rPr lang="en-US" altLang="zh-CN" dirty="0"/>
              <a:t>Insert Into Order Values(…); (10%)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769014" y="3140968"/>
          <a:ext cx="6318704" cy="112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9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Order_no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C_no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P_no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Quantity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Date</a:t>
                      </a:r>
                      <a:endParaRPr lang="zh-CN" altLang="en-US" sz="1800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00001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007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0815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2013-1-12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769016" y="1660678"/>
          <a:ext cx="2501153" cy="112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C_no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C_name</a:t>
                      </a:r>
                      <a:endParaRPr lang="zh-CN" altLang="en-US" sz="1800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007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张三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3847358" y="1660678"/>
          <a:ext cx="3554270" cy="112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P_no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P_name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Price</a:t>
                      </a:r>
                      <a:endParaRPr lang="zh-CN" altLang="en-US" sz="1800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0815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洗发水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</a:t>
                      </a:r>
                      <a:r>
                        <a:rPr lang="zh-CN" altLang="en-US" sz="1800" dirty="0"/>
                        <a:t>元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9016" y="1300638"/>
            <a:ext cx="1275024" cy="429700"/>
          </a:xfrm>
          <a:prstGeom prst="rect">
            <a:avLst/>
          </a:prstGeom>
          <a:noFill/>
        </p:spPr>
        <p:txBody>
          <a:bodyPr wrap="none" lIns="105503" tIns="52752" rIns="105503" bIns="52752" rtlCol="0">
            <a:spAutoFit/>
          </a:bodyPr>
          <a:lstStyle/>
          <a:p>
            <a:r>
              <a:rPr lang="en-US" altLang="zh-CN" dirty="0"/>
              <a:t>Customer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7356" y="1300638"/>
            <a:ext cx="1071122" cy="429700"/>
          </a:xfrm>
          <a:prstGeom prst="rect">
            <a:avLst/>
          </a:prstGeom>
          <a:noFill/>
        </p:spPr>
        <p:txBody>
          <a:bodyPr wrap="none" lIns="105503" tIns="52752" rIns="105503" bIns="52752" rtlCol="0">
            <a:spAutoFit/>
          </a:bodyPr>
          <a:lstStyle/>
          <a:p>
            <a:r>
              <a:rPr lang="en-US" altLang="zh-CN" dirty="0"/>
              <a:t>Product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9014" y="2780928"/>
            <a:ext cx="852216" cy="429700"/>
          </a:xfrm>
          <a:prstGeom prst="rect">
            <a:avLst/>
          </a:prstGeom>
          <a:noFill/>
        </p:spPr>
        <p:txBody>
          <a:bodyPr wrap="none" lIns="105503" tIns="52752" rIns="105503" bIns="52752" rtlCol="0">
            <a:spAutoFit/>
          </a:bodyPr>
          <a:lstStyle/>
          <a:p>
            <a:r>
              <a:rPr lang="en-US" altLang="zh-CN" dirty="0"/>
              <a:t>Order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70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物理设计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1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4581129"/>
            <a:ext cx="9258300" cy="154503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常用查询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Order_no</a:t>
            </a:r>
            <a:r>
              <a:rPr lang="en-US" altLang="zh-CN" dirty="0"/>
              <a:t>, </a:t>
            </a:r>
            <a:r>
              <a:rPr lang="en-US" altLang="zh-CN" dirty="0" err="1"/>
              <a:t>C_name</a:t>
            </a:r>
            <a:r>
              <a:rPr lang="en-US" altLang="zh-CN" dirty="0"/>
              <a:t>, </a:t>
            </a:r>
            <a:r>
              <a:rPr lang="en-US" altLang="zh-CN" dirty="0" err="1"/>
              <a:t>P_name</a:t>
            </a:r>
            <a:r>
              <a:rPr lang="en-US" altLang="zh-CN" dirty="0"/>
              <a:t> From ….; (80%)</a:t>
            </a:r>
          </a:p>
          <a:p>
            <a:pPr>
              <a:buNone/>
            </a:pPr>
            <a:r>
              <a:rPr lang="en-US" altLang="zh-CN" dirty="0"/>
              <a:t>Insert Into Order Values(…); (10%)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769016" y="3140968"/>
          <a:ext cx="8586955" cy="112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9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Order_no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C_no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C_name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P_no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P_name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Quantity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Date</a:t>
                      </a:r>
                      <a:endParaRPr lang="zh-CN" altLang="en-US" sz="1800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00001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007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张三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0815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洗发水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2013-1-12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769016" y="1660678"/>
          <a:ext cx="2501153" cy="112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C_no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C_name</a:t>
                      </a:r>
                      <a:endParaRPr lang="zh-CN" altLang="en-US" sz="1800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007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张三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3847358" y="1660678"/>
          <a:ext cx="3554270" cy="112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P_no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P_name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Price</a:t>
                      </a:r>
                      <a:endParaRPr lang="zh-CN" altLang="en-US" sz="1800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0815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洗发水</a:t>
                      </a: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20</a:t>
                      </a:r>
                      <a:r>
                        <a:rPr lang="zh-CN" altLang="en-US" sz="1800" dirty="0"/>
                        <a:t>元</a:t>
                      </a:r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102870" marR="10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9016" y="1300638"/>
            <a:ext cx="1275024" cy="429700"/>
          </a:xfrm>
          <a:prstGeom prst="rect">
            <a:avLst/>
          </a:prstGeom>
          <a:noFill/>
        </p:spPr>
        <p:txBody>
          <a:bodyPr wrap="none" lIns="105503" tIns="52752" rIns="105503" bIns="52752" rtlCol="0">
            <a:spAutoFit/>
          </a:bodyPr>
          <a:lstStyle/>
          <a:p>
            <a:r>
              <a:rPr lang="en-US" altLang="zh-CN" dirty="0"/>
              <a:t>Customer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7356" y="1300638"/>
            <a:ext cx="1071122" cy="429700"/>
          </a:xfrm>
          <a:prstGeom prst="rect">
            <a:avLst/>
          </a:prstGeom>
          <a:noFill/>
        </p:spPr>
        <p:txBody>
          <a:bodyPr wrap="none" lIns="105503" tIns="52752" rIns="105503" bIns="52752" rtlCol="0">
            <a:spAutoFit/>
          </a:bodyPr>
          <a:lstStyle/>
          <a:p>
            <a:r>
              <a:rPr lang="en-US" altLang="zh-CN" dirty="0"/>
              <a:t>Product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9014" y="2780928"/>
            <a:ext cx="852216" cy="429700"/>
          </a:xfrm>
          <a:prstGeom prst="rect">
            <a:avLst/>
          </a:prstGeom>
          <a:noFill/>
        </p:spPr>
        <p:txBody>
          <a:bodyPr wrap="none" lIns="105503" tIns="52752" rIns="105503" bIns="52752" rtlCol="0">
            <a:spAutoFit/>
          </a:bodyPr>
          <a:lstStyle/>
          <a:p>
            <a:r>
              <a:rPr lang="en-US" altLang="zh-CN" dirty="0"/>
              <a:t>Order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88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案例</a:t>
            </a:r>
            <a:r>
              <a:rPr lang="en-US" altLang="zh-CN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2</a:t>
            </a:r>
            <a:endParaRPr lang="zh-CN" altLang="en-US" sz="5500" b="1" dirty="0">
              <a:solidFill>
                <a:srgbClr val="000066"/>
              </a:solidFill>
              <a:latin typeface="Segoe UI" charset="0"/>
              <a:ea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#,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phone#, post, ...)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可是，有极少数员工有两个或更多的电话号码，特别是职位较高的员工。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方案一：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#,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phone#,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alt_phone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#, post, ...)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方案二：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#,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post, ...)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Emp_phone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#, phone#)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93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物理设计</a:t>
            </a:r>
            <a:r>
              <a:rPr lang="en-US" altLang="zh-CN" sz="55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5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#,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phone, ….) </a:t>
            </a:r>
          </a:p>
          <a:p>
            <a:pPr>
              <a:buNone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Emp_phone_overflow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#, overflow-phone#)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68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608195" fontAlgn="base">
              <a:spcAft>
                <a:spcPct val="0"/>
              </a:spcAft>
            </a:pPr>
            <a:r>
              <a:rPr lang="zh-CN" altLang="en-US" sz="5500" b="1" dirty="0">
                <a:solidFill>
                  <a:srgbClr val="000066"/>
                </a:solidFill>
                <a:latin typeface="Segoe UI" charset="0"/>
                <a:ea typeface="Microsoft YaHei" charset="-122"/>
              </a:rPr>
              <a:t>函数依赖的两个扩展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9004" y="1628800"/>
            <a:ext cx="8712968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强函数依赖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是一个完全函数依赖。如果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中的属性在实际应用中从来不变或者变化很少，我们称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XY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为一个</a:t>
            </a:r>
            <a:r>
              <a:rPr lang="zh-CN" altLang="en-US" sz="2800" i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强函数依赖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对于关系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Order(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Order_no,C_no,C_name,P_no,P_name,Quantity,Date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</a:t>
            </a:r>
            <a:br>
              <a:rPr lang="en-US" altLang="zh-CN" sz="28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C_no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C_name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和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P_noP_name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为强函数依赖。</a:t>
            </a:r>
            <a:endParaRPr lang="en-US" altLang="zh-CN" sz="2800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对于强函数依赖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在模式中的冗余并不会带来太多的更新异常。因此，在检测一个模式是否满足范式时，可以将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忽略掉。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5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1288</Words>
  <Application>Microsoft Office PowerPoint</Application>
  <PresentationFormat>35 毫米幻灯片</PresentationFormat>
  <Paragraphs>353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方正书宋_GBK</vt:lpstr>
      <vt:lpstr>宋体</vt:lpstr>
      <vt:lpstr>Microsoft YaHei</vt:lpstr>
      <vt:lpstr>Microsoft YaHei</vt:lpstr>
      <vt:lpstr>Arial</vt:lpstr>
      <vt:lpstr>Calibri</vt:lpstr>
      <vt:lpstr>Segoe UI</vt:lpstr>
      <vt:lpstr>Wingdings</vt:lpstr>
      <vt:lpstr>Office 主题</vt:lpstr>
      <vt:lpstr>1_默认设计模板</vt:lpstr>
      <vt:lpstr>1_Office 主题</vt:lpstr>
      <vt:lpstr>PowerPoint 演示文稿</vt:lpstr>
      <vt:lpstr>关系模式的设计</vt:lpstr>
      <vt:lpstr>范式化</vt:lpstr>
      <vt:lpstr>物理设计</vt:lpstr>
      <vt:lpstr>案例1</vt:lpstr>
      <vt:lpstr>物理设计1</vt:lpstr>
      <vt:lpstr>案例2</vt:lpstr>
      <vt:lpstr>物理设计2</vt:lpstr>
      <vt:lpstr>函数依赖的两个扩展</vt:lpstr>
      <vt:lpstr>函数依赖的两个扩展</vt:lpstr>
      <vt:lpstr>案例3：代理键的使用</vt:lpstr>
      <vt:lpstr>案例4</vt:lpstr>
      <vt:lpstr>物理设计4：推导属性</vt:lpstr>
      <vt:lpstr>案例5</vt:lpstr>
      <vt:lpstr>物理设计5：物化表</vt:lpstr>
      <vt:lpstr>案例6</vt:lpstr>
      <vt:lpstr>物理设计6：表分裂</vt:lpstr>
      <vt:lpstr>案例7：子类的处理</vt:lpstr>
      <vt:lpstr>物理设计7-1：原始设计</vt:lpstr>
      <vt:lpstr>物理设计7-2：单个表</vt:lpstr>
      <vt:lpstr>物理设计7-3：子类表</vt:lpstr>
      <vt:lpstr>物理设计的基本步骤</vt:lpstr>
      <vt:lpstr>基本的选择查询</vt:lpstr>
      <vt:lpstr>B-Tree</vt:lpstr>
      <vt:lpstr>哈希索引</vt:lpstr>
      <vt:lpstr>哪些属性上键索引？</vt:lpstr>
      <vt:lpstr>场景1</vt:lpstr>
      <vt:lpstr>场景2</vt:lpstr>
      <vt:lpstr>场景3</vt:lpstr>
      <vt:lpstr>场景4</vt:lpstr>
      <vt:lpstr>案例8：索引覆盖查询</vt:lpstr>
      <vt:lpstr>创建辅助索引的原则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Zhou Xuan</cp:lastModifiedBy>
  <cp:revision>261</cp:revision>
  <dcterms:modified xsi:type="dcterms:W3CDTF">2019-11-01T09:45:11Z</dcterms:modified>
</cp:coreProperties>
</file>