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62"/>
  </p:notesMasterIdLst>
  <p:sldIdLst>
    <p:sldId id="278" r:id="rId3"/>
    <p:sldId id="582" r:id="rId4"/>
    <p:sldId id="583" r:id="rId5"/>
    <p:sldId id="640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1" r:id="rId14"/>
    <p:sldId id="592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  <p:sldId id="603" r:id="rId26"/>
    <p:sldId id="604" r:id="rId27"/>
    <p:sldId id="605" r:id="rId28"/>
    <p:sldId id="606" r:id="rId29"/>
    <p:sldId id="607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37" r:id="rId41"/>
    <p:sldId id="625" r:id="rId42"/>
    <p:sldId id="618" r:id="rId43"/>
    <p:sldId id="619" r:id="rId44"/>
    <p:sldId id="620" r:id="rId45"/>
    <p:sldId id="621" r:id="rId46"/>
    <p:sldId id="622" r:id="rId47"/>
    <p:sldId id="623" r:id="rId48"/>
    <p:sldId id="624" r:id="rId49"/>
    <p:sldId id="626" r:id="rId50"/>
    <p:sldId id="627" r:id="rId51"/>
    <p:sldId id="628" r:id="rId52"/>
    <p:sldId id="629" r:id="rId53"/>
    <p:sldId id="630" r:id="rId54"/>
    <p:sldId id="631" r:id="rId55"/>
    <p:sldId id="632" r:id="rId56"/>
    <p:sldId id="633" r:id="rId57"/>
    <p:sldId id="634" r:id="rId58"/>
    <p:sldId id="635" r:id="rId59"/>
    <p:sldId id="636" r:id="rId60"/>
    <p:sldId id="638" r:id="rId61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41" autoAdjust="0"/>
    <p:restoredTop sz="94655"/>
  </p:normalViewPr>
  <p:slideViewPr>
    <p:cSldViewPr>
      <p:cViewPr varScale="1">
        <p:scale>
          <a:sx n="216" d="100"/>
          <a:sy n="216" d="100"/>
        </p:scale>
        <p:origin x="2408" y="19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7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17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29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29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7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72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8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3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99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682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365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84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39" y="481013"/>
            <a:ext cx="9263246" cy="3667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17688" y="1778002"/>
            <a:ext cx="4480779" cy="420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56730" y="1778002"/>
            <a:ext cx="4480779" cy="42021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07063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705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705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40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42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42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2019/11/12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48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8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事务处理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99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33" y="841473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21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通过锁实现的调度控制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Lock(A)		T2:	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Unlock(A)			Unlock(A)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186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9079929" cy="1143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加锁后，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Schedule A </a:t>
            </a:r>
            <a:r>
              <a:rPr lang="zh-CN" altLang="en-US" sz="4000" dirty="0">
                <a:latin typeface="微软雅黑" pitchFamily="34" charset="-122"/>
                <a:ea typeface="微软雅黑" pitchFamily="34" charset="-122"/>
              </a:rPr>
              <a:t>成为不可能的调度</a:t>
            </a:r>
            <a:endParaRPr lang="en-US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64549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</a:t>
            </a:r>
          </a:p>
          <a:p>
            <a:pPr eaLnBrk="1" hangingPunct="1">
              <a:buNone/>
            </a:pPr>
            <a:r>
              <a:rPr lang="en-US" altLang="zh-CN" sz="2400" dirty="0">
                <a:ea typeface="宋体" charset="-122"/>
              </a:rPr>
              <a:t>					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3343300" y="1988840"/>
            <a:ext cx="0" cy="4176464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822131" y="2132856"/>
            <a:ext cx="2754306" cy="864096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96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加锁的正确方式是什么？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05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Example: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	B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Constraint:  A=B</a:t>
            </a:r>
          </a:p>
        </p:txBody>
      </p:sp>
    </p:spTree>
    <p:extLst>
      <p:ext uri="{BB962C8B-B14F-4D97-AF65-F5344CB8AC3E}">
        <p14:creationId xmlns:p14="http://schemas.microsoft.com/office/powerpoint/2010/main" val="336561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A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5127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5128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962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250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6" name="Line 13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7" name="Line 14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37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B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	</a:t>
            </a:r>
          </a:p>
        </p:txBody>
      </p:sp>
      <p:sp>
        <p:nvSpPr>
          <p:cNvPr id="7175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7176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B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			</a:t>
            </a:r>
          </a:p>
        </p:txBody>
      </p:sp>
      <p:sp>
        <p:nvSpPr>
          <p:cNvPr id="8199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8202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150	150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8203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4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5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8206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146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C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9223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9224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14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C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0247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0248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250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2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OLTP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OLAP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二者的数据有何区别？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State of the Current World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History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二者的负载有何区别？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OLTP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Query &amp; Update</a:t>
            </a:r>
          </a:p>
          <a:p>
            <a:pPr lvl="1"/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OLAP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Aggregation Query</a:t>
            </a:r>
          </a:p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HTAP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27052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D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1271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06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D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2295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2296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2298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250	150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2299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0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1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2302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931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T2’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3319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3320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3321" name="Text Box 12"/>
          <p:cNvSpPr txBox="1">
            <a:spLocks noChangeArrowheads="1"/>
          </p:cNvSpPr>
          <p:nvPr/>
        </p:nvSpPr>
        <p:spPr bwMode="auto">
          <a:xfrm>
            <a:off x="3939419" y="332349"/>
            <a:ext cx="2359941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Same as Schedule 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but with new T2’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1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Schedule 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	T2’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Read(A);A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Read(B);B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1;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	Write(B);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Read(B); B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B+100;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Write(B);</a:t>
            </a:r>
          </a:p>
          <a:p>
            <a:pPr eaLnBrk="1" hangingPunct="1">
              <a:buFontTx/>
              <a:buNone/>
            </a:pPr>
            <a:endParaRPr lang="en-US" altLang="zh-CN" sz="2400" dirty="0">
              <a:ea typeface="宋体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</a:t>
            </a:r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428628" y="1844824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>
            <a:off x="4200527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972421" y="1039813"/>
            <a:ext cx="1802012" cy="4979988"/>
            <a:chOff x="4464" y="655"/>
            <a:chExt cx="1009" cy="3137"/>
          </a:xfrm>
        </p:grpSpPr>
        <p:sp>
          <p:nvSpPr>
            <p:cNvPr id="14347" name="Text Box 7"/>
            <p:cNvSpPr txBox="1">
              <a:spLocks noChangeArrowheads="1"/>
            </p:cNvSpPr>
            <p:nvPr/>
          </p:nvSpPr>
          <p:spPr bwMode="auto">
            <a:xfrm>
              <a:off x="4512" y="655"/>
              <a:ext cx="961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A	B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25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	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>
                  <a:solidFill>
                    <a:srgbClr val="000000"/>
                  </a:solidFill>
                </a:rPr>
                <a:t>125	125</a:t>
              </a:r>
              <a:endParaRPr lang="en-US" altLang="zh-CN" sz="3200" u="sng">
                <a:solidFill>
                  <a:srgbClr val="000000"/>
                </a:solidFill>
              </a:endParaRPr>
            </a:p>
          </p:txBody>
        </p:sp>
        <p:sp>
          <p:nvSpPr>
            <p:cNvPr id="14348" name="Line 8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49" name="Line 9"/>
            <p:cNvSpPr>
              <a:spLocks noChangeShapeType="1"/>
            </p:cNvSpPr>
            <p:nvPr/>
          </p:nvSpPr>
          <p:spPr bwMode="auto">
            <a:xfrm>
              <a:off x="4464" y="120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50" name="Line 10"/>
            <p:cNvSpPr>
              <a:spLocks noChangeShapeType="1"/>
            </p:cNvSpPr>
            <p:nvPr/>
          </p:nvSpPr>
          <p:spPr bwMode="auto">
            <a:xfrm>
              <a:off x="4992" y="672"/>
              <a:ext cx="0" cy="3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14351" name="Line 11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  <p:sp>
        <p:nvSpPr>
          <p:cNvPr id="14346" name="Text Box 12"/>
          <p:cNvSpPr txBox="1">
            <a:spLocks noChangeArrowheads="1"/>
          </p:cNvSpPr>
          <p:nvPr/>
        </p:nvSpPr>
        <p:spPr bwMode="auto">
          <a:xfrm>
            <a:off x="3939419" y="332349"/>
            <a:ext cx="2359941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Same as Schedule D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000000"/>
                </a:solidFill>
              </a:rPr>
              <a:t>but with new T2’</a:t>
            </a:r>
            <a:endParaRPr lang="en-US" altLang="zh-CN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6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051" name="Text Box 3"/>
          <p:cNvSpPr txBox="1">
            <a:spLocks noChangeArrowheads="1"/>
          </p:cNvSpPr>
          <p:nvPr/>
        </p:nvSpPr>
        <p:spPr bwMode="auto">
          <a:xfrm>
            <a:off x="769014" y="2260603"/>
            <a:ext cx="858695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“正确性原则”：每个事务如果在隔离的情况下执行，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将把任何一致的状态转换到另一个一致的状态。</a:t>
            </a:r>
          </a:p>
          <a:p>
            <a:pPr>
              <a:spcBef>
                <a:spcPct val="0"/>
              </a:spcBef>
            </a:pPr>
            <a:endParaRPr kumimoji="1" lang="zh-CN" altLang="en-US" sz="28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</a:pPr>
            <a:r>
              <a:rPr kumimoji="1" lang="zh-CN" altLang="en-US" sz="28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并发事务的正确性原则：</a:t>
            </a:r>
            <a:r>
              <a:rPr kumimoji="1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调度产生的结果与一次执行一个事务所产生的结果相同。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88005" y="332656"/>
            <a:ext cx="9073008" cy="1419944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可串行化调度（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schedule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460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7" y="1676405"/>
            <a:ext cx="8862647" cy="4695825"/>
          </a:xfrm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冲突可串行化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一个比可串行化更严格的条件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商用系统中的调度器采用</a:t>
            </a:r>
          </a:p>
          <a:p>
            <a:pPr marL="342900" indent="-342900">
              <a:lnSpc>
                <a:spcPct val="14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冲突</a:t>
            </a:r>
          </a:p>
          <a:p>
            <a:pPr marL="742950" lvl="1" indent="-285750">
              <a:lnSpc>
                <a:spcPct val="140000"/>
              </a:lnSpc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对于调度中一对连续的动作，如果它们的顺序交换，结果将改变。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4083968259"/>
      </p:ext>
    </p:extLst>
  </p:cSld>
  <p:clrMapOvr>
    <a:masterClrMapping/>
  </p:clrMapOvr>
  <p:transition spd="med">
    <p:strips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7" y="1676405"/>
            <a:ext cx="8862647" cy="4695825"/>
          </a:xfrm>
        </p:spPr>
        <p:txBody>
          <a:bodyPr/>
          <a:lstStyle/>
          <a:p>
            <a:pPr marL="342900" indent="-342900">
              <a:lnSpc>
                <a:spcPct val="14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除以下操作外，其余皆冲突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只读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742950" lvl="1" indent="-285750">
              <a:lnSpc>
                <a:spcPct val="140000"/>
              </a:lnSpc>
            </a:pP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(X); </a:t>
            </a:r>
            <a:r>
              <a:rPr lang="en-US" altLang="zh-CN" sz="3200" dirty="0" err="1">
                <a:latin typeface="微软雅黑" pitchFamily="34" charset="-122"/>
                <a:ea typeface="微软雅黑" pitchFamily="34" charset="-122"/>
              </a:rPr>
              <a:t>w</a:t>
            </a:r>
            <a:r>
              <a:rPr lang="en-US" altLang="zh-CN" sz="3200" baseline="-25000" dirty="0" err="1">
                <a:latin typeface="微软雅黑" pitchFamily="34" charset="-122"/>
                <a:ea typeface="微软雅黑" pitchFamily="34" charset="-122"/>
              </a:rPr>
              <a:t>j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(Y), X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不等于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Y</a:t>
            </a:r>
          </a:p>
          <a:p>
            <a:pPr marL="342900" indent="-342900"/>
            <a:endParaRPr lang="en-US" altLang="zh-CN" sz="2800" dirty="0">
              <a:ea typeface="宋体" charset="-122"/>
            </a:endParaRPr>
          </a:p>
          <a:p>
            <a:pPr marL="342900" indent="-342900"/>
            <a:endParaRPr lang="en-US" altLang="zh-CN" sz="1700" dirty="0">
              <a:ea typeface="宋体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1104233786"/>
      </p:ext>
    </p:extLst>
  </p:cSld>
  <p:clrMapOvr>
    <a:masterClrMapping/>
  </p:clrMapOvr>
  <p:transition spd="med"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105" y="1988840"/>
            <a:ext cx="8743950" cy="4326235"/>
          </a:xfrm>
        </p:spPr>
        <p:txBody>
          <a:bodyPr/>
          <a:lstStyle/>
          <a:p>
            <a:pPr marL="281372" indent="-285750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冲突的条件:</a:t>
            </a:r>
          </a:p>
          <a:p>
            <a:pPr marL="742950" lvl="1" indent="-28575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涉及同一个数据库元素</a:t>
            </a:r>
          </a:p>
          <a:p>
            <a:pPr marL="742950" lvl="1" indent="-28575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并且至少有一个是写操作的动作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281372" indent="-285750"/>
            <a:r>
              <a:rPr lang="zh-CN" altLang="en-US" sz="3700" dirty="0">
                <a:latin typeface="微软雅黑" pitchFamily="34" charset="-122"/>
                <a:ea typeface="微软雅黑" pitchFamily="34" charset="-122"/>
              </a:rPr>
              <a:t>相邻不冲突的操作可随意交换顺序</a:t>
            </a:r>
          </a:p>
          <a:p>
            <a:pPr marL="742950" lvl="1" indent="-285750">
              <a:buFontTx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3"/>
          <p:cNvSpPr>
            <a:spLocks noGrp="1"/>
          </p:cNvSpPr>
          <p:nvPr>
            <p:ph type="title"/>
          </p:nvPr>
        </p:nvSpPr>
        <p:spPr>
          <a:xfrm>
            <a:off x="769014" y="404664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关键概念：冲突</a:t>
            </a:r>
          </a:p>
        </p:txBody>
      </p:sp>
    </p:spTree>
    <p:extLst>
      <p:ext uri="{BB962C8B-B14F-4D97-AF65-F5344CB8AC3E}">
        <p14:creationId xmlns:p14="http://schemas.microsoft.com/office/powerpoint/2010/main" val="2966521937"/>
      </p:ext>
    </p:extLst>
  </p:cSld>
  <p:clrMapOvr>
    <a:masterClrMapping/>
  </p:clrMapOvr>
  <p:transition spd="med">
    <p:strips dir="r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50023" y="332656"/>
            <a:ext cx="8743950" cy="1143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定义：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5477" y="1530350"/>
            <a:ext cx="9045539" cy="43783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冲突等价的调度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能通过一系列的非冲突交换变成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</a:t>
            </a:r>
            <a:r>
              <a:rPr lang="en-US" altLang="zh-CN" sz="1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是冲突等价的调度。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3500" dirty="0">
                <a:latin typeface="微软雅黑" pitchFamily="34" charset="-122"/>
                <a:ea typeface="微软雅黑" pitchFamily="34" charset="-122"/>
              </a:rPr>
              <a:t>冲突可串行化</a:t>
            </a:r>
            <a:r>
              <a:rPr lang="en-US" altLang="zh-CN" sz="3500" dirty="0">
                <a:latin typeface="微软雅黑" pitchFamily="34" charset="-122"/>
                <a:ea typeface="微软雅黑" pitchFamily="34" charset="-122"/>
              </a:rPr>
              <a:t>:</a:t>
            </a:r>
            <a:endParaRPr lang="zh-CN" altLang="en-US" sz="35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30000"/>
              </a:lnSpc>
              <a:buFontTx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一个调度是冲突可串行化的，如果它和某些串行调度是冲突等价的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303544"/>
      </p:ext>
    </p:extLst>
  </p:cSld>
  <p:clrMapOvr>
    <a:masterClrMapping/>
  </p:clrMapOvr>
  <p:transition spd="med"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5984" y="2895605"/>
            <a:ext cx="9944100" cy="169862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 err="1">
                <a:ea typeface="宋体" charset="-122"/>
              </a:rPr>
              <a:t>Sc</a:t>
            </a:r>
            <a:r>
              <a:rPr lang="en-US" altLang="zh-CN" sz="3200" b="1" dirty="0">
                <a:latin typeface="Tahoma" pitchFamily="-16" charset="0"/>
                <a:ea typeface="宋体" charset="-122"/>
              </a:rPr>
              <a:t>’</a:t>
            </a:r>
            <a:r>
              <a:rPr lang="en-US" altLang="zh-CN" sz="3200" b="1" dirty="0">
                <a:ea typeface="宋体" charset="-122"/>
              </a:rPr>
              <a:t>=r1(A)w1(A)</a:t>
            </a:r>
            <a:r>
              <a:rPr lang="en-US" altLang="zh-CN" sz="3200" b="1" dirty="0">
                <a:solidFill>
                  <a:srgbClr val="0D51B5"/>
                </a:solidFill>
                <a:ea typeface="宋体" charset="-122"/>
              </a:rPr>
              <a:t>r1(B)w1(B)</a:t>
            </a:r>
            <a:r>
              <a:rPr lang="en-US" altLang="zh-CN" sz="3200" b="1" dirty="0">
                <a:solidFill>
                  <a:srgbClr val="DB0D3E"/>
                </a:solidFill>
                <a:ea typeface="宋体" charset="-122"/>
              </a:rPr>
              <a:t>r2(A)w2(A)</a:t>
            </a:r>
            <a:r>
              <a:rPr lang="en-US" altLang="zh-CN" sz="3200" b="1" dirty="0">
                <a:ea typeface="宋体" charset="-122"/>
              </a:rPr>
              <a:t>r2(B)w2(B)</a:t>
            </a: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600" dirty="0">
                <a:ea typeface="宋体" charset="-122"/>
              </a:rPr>
              <a:t>			       </a:t>
            </a:r>
            <a:r>
              <a:rPr lang="en-US" altLang="zh-CN" sz="2800" dirty="0">
                <a:ea typeface="宋体" charset="-122"/>
              </a:rPr>
              <a:t>T</a:t>
            </a:r>
            <a:r>
              <a:rPr lang="en-US" altLang="zh-CN" sz="1800" dirty="0">
                <a:ea typeface="宋体" charset="-122"/>
              </a:rPr>
              <a:t>1                                                                </a:t>
            </a:r>
            <a:r>
              <a:rPr lang="en-US" altLang="zh-CN" sz="2800" dirty="0">
                <a:ea typeface="宋体" charset="-122"/>
              </a:rPr>
              <a:t>T</a:t>
            </a:r>
            <a:r>
              <a:rPr lang="en-US" altLang="zh-CN" sz="1800" dirty="0">
                <a:ea typeface="宋体" charset="-122"/>
              </a:rPr>
              <a:t>2</a:t>
            </a:r>
          </a:p>
        </p:txBody>
      </p:sp>
      <p:sp>
        <p:nvSpPr>
          <p:cNvPr id="22531" name="AutoShape 3"/>
          <p:cNvSpPr>
            <a:spLocks/>
          </p:cNvSpPr>
          <p:nvPr/>
        </p:nvSpPr>
        <p:spPr bwMode="auto">
          <a:xfrm rot="-5400000">
            <a:off x="2892845" y="1757122"/>
            <a:ext cx="381000" cy="3613638"/>
          </a:xfrm>
          <a:prstGeom prst="leftBrace">
            <a:avLst>
              <a:gd name="adj1" fmla="val 7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2" name="AutoShape 4"/>
          <p:cNvSpPr>
            <a:spLocks/>
          </p:cNvSpPr>
          <p:nvPr/>
        </p:nvSpPr>
        <p:spPr bwMode="auto">
          <a:xfrm rot="-5400000">
            <a:off x="6466853" y="1860673"/>
            <a:ext cx="469900" cy="3508130"/>
          </a:xfrm>
          <a:prstGeom prst="leftBrace">
            <a:avLst>
              <a:gd name="adj1" fmla="val 599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724637" y="2303463"/>
            <a:ext cx="1971675" cy="533400"/>
          </a:xfrm>
          <a:prstGeom prst="line">
            <a:avLst/>
          </a:prstGeom>
          <a:noFill/>
          <a:ln w="9525">
            <a:solidFill>
              <a:srgbClr val="0D51B5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3846627" y="2257425"/>
            <a:ext cx="2057400" cy="609600"/>
          </a:xfrm>
          <a:prstGeom prst="line">
            <a:avLst/>
          </a:prstGeom>
          <a:noFill/>
          <a:ln w="9525">
            <a:solidFill>
              <a:srgbClr val="DB0D3E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28625" y="685800"/>
            <a:ext cx="9515475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</a:rPr>
              <a:t>Example: </a:t>
            </a: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</a:rPr>
              <a:t>Sc=r1(A)w1(A)</a:t>
            </a:r>
            <a:r>
              <a:rPr lang="en-US" altLang="zh-CN" sz="3200" b="1" dirty="0">
                <a:solidFill>
                  <a:srgbClr val="DB0D3E"/>
                </a:solidFill>
              </a:rPr>
              <a:t>r2(A)w2(A)</a:t>
            </a:r>
            <a:r>
              <a:rPr lang="en-US" altLang="zh-CN" sz="3200" b="1" dirty="0">
                <a:solidFill>
                  <a:srgbClr val="0D51B5"/>
                </a:solidFill>
              </a:rPr>
              <a:t>r1(B)w1(B)</a:t>
            </a:r>
            <a:r>
              <a:rPr lang="en-US" altLang="zh-CN" sz="3200" b="1" dirty="0">
                <a:solidFill>
                  <a:prstClr val="black"/>
                </a:solidFill>
              </a:rPr>
              <a:t>r2(B)w2(B)</a:t>
            </a:r>
          </a:p>
        </p:txBody>
      </p:sp>
      <p:sp>
        <p:nvSpPr>
          <p:cNvPr id="22536" name="AutoShape 8"/>
          <p:cNvSpPr>
            <a:spLocks/>
          </p:cNvSpPr>
          <p:nvPr/>
        </p:nvSpPr>
        <p:spPr bwMode="auto">
          <a:xfrm rot="-5400000">
            <a:off x="3674445" y="1192338"/>
            <a:ext cx="304800" cy="1707905"/>
          </a:xfrm>
          <a:prstGeom prst="leftBrace">
            <a:avLst>
              <a:gd name="adj1" fmla="val 4496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2537" name="AutoShape 9"/>
          <p:cNvSpPr>
            <a:spLocks/>
          </p:cNvSpPr>
          <p:nvPr/>
        </p:nvSpPr>
        <p:spPr bwMode="auto">
          <a:xfrm rot="-5400000">
            <a:off x="5519181" y="1236174"/>
            <a:ext cx="304800" cy="1655152"/>
          </a:xfrm>
          <a:prstGeom prst="leftBrace">
            <a:avLst>
              <a:gd name="adj1" fmla="val 4357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697802" name="Rectangle 10"/>
          <p:cNvSpPr>
            <a:spLocks noChangeArrowheads="1"/>
          </p:cNvSpPr>
          <p:nvPr/>
        </p:nvSpPr>
        <p:spPr bwMode="auto">
          <a:xfrm>
            <a:off x="613263" y="4953000"/>
            <a:ext cx="87439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Sc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是冲突等价的调度</a:t>
            </a:r>
            <a:endParaRPr lang="en-US" altLang="zh-CN" sz="3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059217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  <p:bldP spid="22531" grpId="0" animBg="1"/>
      <p:bldP spid="22532" grpId="0" animBg="1"/>
      <p:bldP spid="22533" grpId="0" animBg="1"/>
      <p:bldP spid="22534" grpId="0" animBg="1"/>
      <p:bldP spid="22536" grpId="0" animBg="1"/>
      <p:bldP spid="22537" grpId="0" animBg="1"/>
      <p:bldP spid="169780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原子性（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Atomicity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）要么没有开始，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要么全部完成，不存在中间状态。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事务将数据从一个一致状态转移到另一个一致状态，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即始终符合约束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多个事务不会相互破坏。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持久性（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Durability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事务一旦提交成功，对数据的修改不会丢失。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2" descr="Image result for jim g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67837" y="332656"/>
            <a:ext cx="1524000" cy="2552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246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838206"/>
            <a:ext cx="9858375" cy="11144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3200" b="1" dirty="0">
                <a:ea typeface="宋体" charset="-122"/>
              </a:rPr>
              <a:t>Example: </a:t>
            </a:r>
            <a:endParaRPr lang="en-US" altLang="zh-CN" sz="3200" dirty="0">
              <a:ea typeface="宋体" charset="-122"/>
            </a:endParaRPr>
          </a:p>
          <a:p>
            <a:pPr marL="342900" indent="-342900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 dirty="0" err="1">
                <a:ea typeface="宋体" charset="-122"/>
              </a:rPr>
              <a:t>Sd</a:t>
            </a:r>
            <a:r>
              <a:rPr lang="en-US" altLang="zh-CN" sz="3600" b="1" dirty="0">
                <a:ea typeface="宋体" charset="-122"/>
              </a:rPr>
              <a:t>=r1(A)w1(A)r2(A)w2(A) r2(B)w2(B)r1(B)w1(B)</a:t>
            </a:r>
          </a:p>
        </p:txBody>
      </p:sp>
      <p:sp>
        <p:nvSpPr>
          <p:cNvPr id="23555" name="AutoShape 4"/>
          <p:cNvSpPr>
            <a:spLocks/>
          </p:cNvSpPr>
          <p:nvPr/>
        </p:nvSpPr>
        <p:spPr bwMode="auto">
          <a:xfrm rot="-5400000">
            <a:off x="8398304" y="1259376"/>
            <a:ext cx="304800" cy="1773848"/>
          </a:xfrm>
          <a:prstGeom prst="leftBrace">
            <a:avLst>
              <a:gd name="adj1" fmla="val 4670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6" name="Freeform 5"/>
          <p:cNvSpPr>
            <a:spLocks/>
          </p:cNvSpPr>
          <p:nvPr/>
        </p:nvSpPr>
        <p:spPr bwMode="auto">
          <a:xfrm>
            <a:off x="3775348" y="1978031"/>
            <a:ext cx="4739604" cy="519113"/>
          </a:xfrm>
          <a:custGeom>
            <a:avLst/>
            <a:gdLst>
              <a:gd name="T0" fmla="*/ 2147483647 w 2927"/>
              <a:gd name="T1" fmla="*/ 2147483647 h 327"/>
              <a:gd name="T2" fmla="*/ 2147483647 w 2927"/>
              <a:gd name="T3" fmla="*/ 2147483647 h 327"/>
              <a:gd name="T4" fmla="*/ 2147483647 w 2927"/>
              <a:gd name="T5" fmla="*/ 2147483647 h 327"/>
              <a:gd name="T6" fmla="*/ 2147483647 w 2927"/>
              <a:gd name="T7" fmla="*/ 2147483647 h 327"/>
              <a:gd name="T8" fmla="*/ 2147483647 w 2927"/>
              <a:gd name="T9" fmla="*/ 2147483647 h 327"/>
              <a:gd name="T10" fmla="*/ 2147483647 w 2927"/>
              <a:gd name="T11" fmla="*/ 2147483647 h 327"/>
              <a:gd name="T12" fmla="*/ 2147483647 w 2927"/>
              <a:gd name="T13" fmla="*/ 2147483647 h 327"/>
              <a:gd name="T14" fmla="*/ 2147483647 w 2927"/>
              <a:gd name="T15" fmla="*/ 2147483647 h 327"/>
              <a:gd name="T16" fmla="*/ 2147483647 w 2927"/>
              <a:gd name="T17" fmla="*/ 2147483647 h 327"/>
              <a:gd name="T18" fmla="*/ 2147483647 w 2927"/>
              <a:gd name="T19" fmla="*/ 2147483647 h 327"/>
              <a:gd name="T20" fmla="*/ 2147483647 w 2927"/>
              <a:gd name="T21" fmla="*/ 2147483647 h 327"/>
              <a:gd name="T22" fmla="*/ 0 w 2927"/>
              <a:gd name="T23" fmla="*/ 0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927"/>
              <a:gd name="T37" fmla="*/ 0 h 327"/>
              <a:gd name="T38" fmla="*/ 2927 w 2927"/>
              <a:gd name="T39" fmla="*/ 327 h 32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927" h="327">
                <a:moveTo>
                  <a:pt x="2927" y="236"/>
                </a:moveTo>
                <a:cubicBezTo>
                  <a:pt x="2896" y="246"/>
                  <a:pt x="2881" y="268"/>
                  <a:pt x="2854" y="282"/>
                </a:cubicBezTo>
                <a:cubicBezTo>
                  <a:pt x="2788" y="315"/>
                  <a:pt x="2717" y="321"/>
                  <a:pt x="2645" y="327"/>
                </a:cubicBezTo>
                <a:cubicBezTo>
                  <a:pt x="2351" y="318"/>
                  <a:pt x="2058" y="293"/>
                  <a:pt x="1764" y="282"/>
                </a:cubicBezTo>
                <a:cubicBezTo>
                  <a:pt x="1603" y="262"/>
                  <a:pt x="1443" y="243"/>
                  <a:pt x="1282" y="227"/>
                </a:cubicBezTo>
                <a:cubicBezTo>
                  <a:pt x="1217" y="211"/>
                  <a:pt x="1149" y="208"/>
                  <a:pt x="1082" y="200"/>
                </a:cubicBezTo>
                <a:cubicBezTo>
                  <a:pt x="1037" y="189"/>
                  <a:pt x="991" y="179"/>
                  <a:pt x="946" y="172"/>
                </a:cubicBezTo>
                <a:cubicBezTo>
                  <a:pt x="903" y="165"/>
                  <a:pt x="818" y="154"/>
                  <a:pt x="818" y="154"/>
                </a:cubicBezTo>
                <a:cubicBezTo>
                  <a:pt x="704" y="116"/>
                  <a:pt x="567" y="113"/>
                  <a:pt x="446" y="100"/>
                </a:cubicBezTo>
                <a:cubicBezTo>
                  <a:pt x="359" y="79"/>
                  <a:pt x="269" y="84"/>
                  <a:pt x="182" y="63"/>
                </a:cubicBezTo>
                <a:cubicBezTo>
                  <a:pt x="170" y="60"/>
                  <a:pt x="106" y="46"/>
                  <a:pt x="82" y="36"/>
                </a:cubicBezTo>
                <a:cubicBezTo>
                  <a:pt x="46" y="21"/>
                  <a:pt x="37" y="0"/>
                  <a:pt x="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27446" y="1943106"/>
            <a:ext cx="5934457" cy="1038225"/>
            <a:chOff x="644" y="1248"/>
            <a:chExt cx="3606" cy="638"/>
          </a:xfrm>
        </p:grpSpPr>
        <p:sp>
          <p:nvSpPr>
            <p:cNvPr id="23561" name="AutoShape 7"/>
            <p:cNvSpPr>
              <a:spLocks/>
            </p:cNvSpPr>
            <p:nvPr/>
          </p:nvSpPr>
          <p:spPr bwMode="auto">
            <a:xfrm rot="16200000">
              <a:off x="1100" y="792"/>
              <a:ext cx="192" cy="1104"/>
            </a:xfrm>
            <a:prstGeom prst="leftBrace">
              <a:avLst>
                <a:gd name="adj1" fmla="val 4791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2" name="Freeform 8"/>
            <p:cNvSpPr>
              <a:spLocks/>
            </p:cNvSpPr>
            <p:nvPr/>
          </p:nvSpPr>
          <p:spPr bwMode="auto">
            <a:xfrm>
              <a:off x="1988" y="1641"/>
              <a:ext cx="328" cy="227"/>
            </a:xfrm>
            <a:custGeom>
              <a:avLst/>
              <a:gdLst>
                <a:gd name="T0" fmla="*/ 0 w 328"/>
                <a:gd name="T1" fmla="*/ 227 h 227"/>
                <a:gd name="T2" fmla="*/ 209 w 328"/>
                <a:gd name="T3" fmla="*/ 64 h 227"/>
                <a:gd name="T4" fmla="*/ 300 w 328"/>
                <a:gd name="T5" fmla="*/ 18 h 227"/>
                <a:gd name="T6" fmla="*/ 328 w 328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227"/>
                <a:gd name="T14" fmla="*/ 328 w 328"/>
                <a:gd name="T15" fmla="*/ 227 h 22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227">
                  <a:moveTo>
                    <a:pt x="0" y="227"/>
                  </a:moveTo>
                  <a:cubicBezTo>
                    <a:pt x="54" y="146"/>
                    <a:pt x="128" y="111"/>
                    <a:pt x="209" y="64"/>
                  </a:cubicBezTo>
                  <a:cubicBezTo>
                    <a:pt x="239" y="47"/>
                    <a:pt x="269" y="33"/>
                    <a:pt x="300" y="18"/>
                  </a:cubicBezTo>
                  <a:cubicBezTo>
                    <a:pt x="310" y="13"/>
                    <a:pt x="328" y="0"/>
                    <a:pt x="3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3" name="Freeform 9"/>
            <p:cNvSpPr>
              <a:spLocks/>
            </p:cNvSpPr>
            <p:nvPr/>
          </p:nvSpPr>
          <p:spPr bwMode="auto">
            <a:xfrm>
              <a:off x="2016" y="1632"/>
              <a:ext cx="245" cy="254"/>
            </a:xfrm>
            <a:custGeom>
              <a:avLst/>
              <a:gdLst>
                <a:gd name="T0" fmla="*/ 0 w 245"/>
                <a:gd name="T1" fmla="*/ 0 h 254"/>
                <a:gd name="T2" fmla="*/ 54 w 245"/>
                <a:gd name="T3" fmla="*/ 9 h 254"/>
                <a:gd name="T4" fmla="*/ 127 w 245"/>
                <a:gd name="T5" fmla="*/ 91 h 254"/>
                <a:gd name="T6" fmla="*/ 190 w 245"/>
                <a:gd name="T7" fmla="*/ 154 h 254"/>
                <a:gd name="T8" fmla="*/ 245 w 245"/>
                <a:gd name="T9" fmla="*/ 254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5"/>
                <a:gd name="T16" fmla="*/ 0 h 254"/>
                <a:gd name="T17" fmla="*/ 245 w 245"/>
                <a:gd name="T18" fmla="*/ 254 h 2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5" h="254">
                  <a:moveTo>
                    <a:pt x="0" y="0"/>
                  </a:moveTo>
                  <a:cubicBezTo>
                    <a:pt x="18" y="3"/>
                    <a:pt x="38" y="0"/>
                    <a:pt x="54" y="9"/>
                  </a:cubicBezTo>
                  <a:cubicBezTo>
                    <a:pt x="93" y="30"/>
                    <a:pt x="100" y="61"/>
                    <a:pt x="127" y="91"/>
                  </a:cubicBezTo>
                  <a:cubicBezTo>
                    <a:pt x="147" y="113"/>
                    <a:pt x="190" y="154"/>
                    <a:pt x="190" y="154"/>
                  </a:cubicBezTo>
                  <a:cubicBezTo>
                    <a:pt x="203" y="190"/>
                    <a:pt x="245" y="254"/>
                    <a:pt x="245" y="25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64" name="Freeform 10"/>
            <p:cNvSpPr>
              <a:spLocks/>
            </p:cNvSpPr>
            <p:nvPr/>
          </p:nvSpPr>
          <p:spPr bwMode="auto">
            <a:xfrm>
              <a:off x="1296" y="1392"/>
              <a:ext cx="2954" cy="381"/>
            </a:xfrm>
            <a:custGeom>
              <a:avLst/>
              <a:gdLst>
                <a:gd name="T0" fmla="*/ 0 w 2954"/>
                <a:gd name="T1" fmla="*/ 91 h 381"/>
                <a:gd name="T2" fmla="*/ 45 w 2954"/>
                <a:gd name="T3" fmla="*/ 164 h 381"/>
                <a:gd name="T4" fmla="*/ 518 w 2954"/>
                <a:gd name="T5" fmla="*/ 327 h 381"/>
                <a:gd name="T6" fmla="*/ 691 w 2954"/>
                <a:gd name="T7" fmla="*/ 345 h 381"/>
                <a:gd name="T8" fmla="*/ 1818 w 2954"/>
                <a:gd name="T9" fmla="*/ 354 h 381"/>
                <a:gd name="T10" fmla="*/ 2482 w 2954"/>
                <a:gd name="T11" fmla="*/ 364 h 381"/>
                <a:gd name="T12" fmla="*/ 2591 w 2954"/>
                <a:gd name="T13" fmla="*/ 336 h 381"/>
                <a:gd name="T14" fmla="*/ 2618 w 2954"/>
                <a:gd name="T15" fmla="*/ 318 h 381"/>
                <a:gd name="T16" fmla="*/ 2672 w 2954"/>
                <a:gd name="T17" fmla="*/ 300 h 381"/>
                <a:gd name="T18" fmla="*/ 2736 w 2954"/>
                <a:gd name="T19" fmla="*/ 264 h 381"/>
                <a:gd name="T20" fmla="*/ 2827 w 2954"/>
                <a:gd name="T21" fmla="*/ 200 h 381"/>
                <a:gd name="T22" fmla="*/ 2891 w 2954"/>
                <a:gd name="T23" fmla="*/ 118 h 381"/>
                <a:gd name="T24" fmla="*/ 2909 w 2954"/>
                <a:gd name="T25" fmla="*/ 91 h 381"/>
                <a:gd name="T26" fmla="*/ 2927 w 2954"/>
                <a:gd name="T27" fmla="*/ 64 h 381"/>
                <a:gd name="T28" fmla="*/ 2936 w 2954"/>
                <a:gd name="T29" fmla="*/ 27 h 381"/>
                <a:gd name="T30" fmla="*/ 2954 w 2954"/>
                <a:gd name="T31" fmla="*/ 0 h 38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54"/>
                <a:gd name="T49" fmla="*/ 0 h 381"/>
                <a:gd name="T50" fmla="*/ 2954 w 2954"/>
                <a:gd name="T51" fmla="*/ 381 h 38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54" h="381">
                  <a:moveTo>
                    <a:pt x="0" y="91"/>
                  </a:moveTo>
                  <a:cubicBezTo>
                    <a:pt x="10" y="121"/>
                    <a:pt x="23" y="141"/>
                    <a:pt x="45" y="164"/>
                  </a:cubicBezTo>
                  <a:cubicBezTo>
                    <a:pt x="80" y="305"/>
                    <a:pt x="410" y="316"/>
                    <a:pt x="518" y="327"/>
                  </a:cubicBezTo>
                  <a:cubicBezTo>
                    <a:pt x="600" y="336"/>
                    <a:pt x="590" y="344"/>
                    <a:pt x="691" y="345"/>
                  </a:cubicBezTo>
                  <a:cubicBezTo>
                    <a:pt x="1067" y="350"/>
                    <a:pt x="1442" y="351"/>
                    <a:pt x="1818" y="354"/>
                  </a:cubicBezTo>
                  <a:cubicBezTo>
                    <a:pt x="2239" y="381"/>
                    <a:pt x="2018" y="375"/>
                    <a:pt x="2482" y="364"/>
                  </a:cubicBezTo>
                  <a:cubicBezTo>
                    <a:pt x="2518" y="351"/>
                    <a:pt x="2555" y="348"/>
                    <a:pt x="2591" y="336"/>
                  </a:cubicBezTo>
                  <a:cubicBezTo>
                    <a:pt x="2600" y="330"/>
                    <a:pt x="2608" y="322"/>
                    <a:pt x="2618" y="318"/>
                  </a:cubicBezTo>
                  <a:cubicBezTo>
                    <a:pt x="2635" y="310"/>
                    <a:pt x="2656" y="310"/>
                    <a:pt x="2672" y="300"/>
                  </a:cubicBezTo>
                  <a:cubicBezTo>
                    <a:pt x="2711" y="275"/>
                    <a:pt x="2690" y="287"/>
                    <a:pt x="2736" y="264"/>
                  </a:cubicBezTo>
                  <a:cubicBezTo>
                    <a:pt x="2762" y="237"/>
                    <a:pt x="2792" y="212"/>
                    <a:pt x="2827" y="200"/>
                  </a:cubicBezTo>
                  <a:cubicBezTo>
                    <a:pt x="2869" y="158"/>
                    <a:pt x="2847" y="183"/>
                    <a:pt x="2891" y="118"/>
                  </a:cubicBezTo>
                  <a:cubicBezTo>
                    <a:pt x="2897" y="109"/>
                    <a:pt x="2903" y="100"/>
                    <a:pt x="2909" y="91"/>
                  </a:cubicBezTo>
                  <a:cubicBezTo>
                    <a:pt x="2915" y="82"/>
                    <a:pt x="2927" y="64"/>
                    <a:pt x="2927" y="64"/>
                  </a:cubicBezTo>
                  <a:cubicBezTo>
                    <a:pt x="2930" y="52"/>
                    <a:pt x="2931" y="39"/>
                    <a:pt x="2936" y="27"/>
                  </a:cubicBezTo>
                  <a:cubicBezTo>
                    <a:pt x="2940" y="17"/>
                    <a:pt x="2954" y="0"/>
                    <a:pt x="295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558" name="Freeform 11"/>
          <p:cNvSpPr>
            <a:spLocks/>
          </p:cNvSpPr>
          <p:nvPr/>
        </p:nvSpPr>
        <p:spPr bwMode="auto">
          <a:xfrm>
            <a:off x="5768307" y="2176463"/>
            <a:ext cx="585237" cy="360362"/>
          </a:xfrm>
          <a:custGeom>
            <a:avLst/>
            <a:gdLst>
              <a:gd name="T0" fmla="*/ 0 w 328"/>
              <a:gd name="T1" fmla="*/ 2147483647 h 227"/>
              <a:gd name="T2" fmla="*/ 2147483647 w 328"/>
              <a:gd name="T3" fmla="*/ 2147483647 h 227"/>
              <a:gd name="T4" fmla="*/ 2147483647 w 328"/>
              <a:gd name="T5" fmla="*/ 2147483647 h 227"/>
              <a:gd name="T6" fmla="*/ 2147483647 w 328"/>
              <a:gd name="T7" fmla="*/ 0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328"/>
              <a:gd name="T13" fmla="*/ 0 h 227"/>
              <a:gd name="T14" fmla="*/ 328 w 328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8" h="227">
                <a:moveTo>
                  <a:pt x="0" y="227"/>
                </a:moveTo>
                <a:cubicBezTo>
                  <a:pt x="54" y="146"/>
                  <a:pt x="128" y="111"/>
                  <a:pt x="209" y="64"/>
                </a:cubicBezTo>
                <a:cubicBezTo>
                  <a:pt x="239" y="47"/>
                  <a:pt x="269" y="33"/>
                  <a:pt x="300" y="18"/>
                </a:cubicBezTo>
                <a:cubicBezTo>
                  <a:pt x="310" y="13"/>
                  <a:pt x="328" y="0"/>
                  <a:pt x="32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59" name="Freeform 12"/>
          <p:cNvSpPr>
            <a:spLocks/>
          </p:cNvSpPr>
          <p:nvPr/>
        </p:nvSpPr>
        <p:spPr bwMode="auto">
          <a:xfrm>
            <a:off x="5817761" y="2162181"/>
            <a:ext cx="438516" cy="403225"/>
          </a:xfrm>
          <a:custGeom>
            <a:avLst/>
            <a:gdLst>
              <a:gd name="T0" fmla="*/ 0 w 245"/>
              <a:gd name="T1" fmla="*/ 0 h 254"/>
              <a:gd name="T2" fmla="*/ 2147483647 w 245"/>
              <a:gd name="T3" fmla="*/ 2147483647 h 254"/>
              <a:gd name="T4" fmla="*/ 2147483647 w 245"/>
              <a:gd name="T5" fmla="*/ 2147483647 h 254"/>
              <a:gd name="T6" fmla="*/ 2147483647 w 245"/>
              <a:gd name="T7" fmla="*/ 2147483647 h 254"/>
              <a:gd name="T8" fmla="*/ 2147483647 w 245"/>
              <a:gd name="T9" fmla="*/ 2147483647 h 2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5"/>
              <a:gd name="T16" fmla="*/ 0 h 254"/>
              <a:gd name="T17" fmla="*/ 245 w 245"/>
              <a:gd name="T18" fmla="*/ 254 h 2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5" h="254">
                <a:moveTo>
                  <a:pt x="0" y="0"/>
                </a:moveTo>
                <a:cubicBezTo>
                  <a:pt x="18" y="3"/>
                  <a:pt x="38" y="0"/>
                  <a:pt x="54" y="9"/>
                </a:cubicBezTo>
                <a:cubicBezTo>
                  <a:pt x="93" y="30"/>
                  <a:pt x="100" y="61"/>
                  <a:pt x="127" y="91"/>
                </a:cubicBezTo>
                <a:cubicBezTo>
                  <a:pt x="147" y="113"/>
                  <a:pt x="190" y="154"/>
                  <a:pt x="190" y="154"/>
                </a:cubicBezTo>
                <a:cubicBezTo>
                  <a:pt x="203" y="190"/>
                  <a:pt x="245" y="254"/>
                  <a:pt x="245" y="25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685800" y="3573016"/>
            <a:ext cx="8743950" cy="25102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altLang="zh-CN" sz="32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Sd</a:t>
            </a:r>
            <a:r>
              <a:rPr lang="zh-CN" altLang="en-US" sz="32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不是冲突等价的调度</a:t>
            </a:r>
            <a:endParaRPr lang="en-US" altLang="zh-CN" sz="32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None/>
            </a:pP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Wingdings" pitchFamily="2" charset="2"/>
              <a:buNone/>
            </a:pPr>
            <a:r>
              <a:rPr lang="en-US" altLang="zh-CN" sz="2800" dirty="0">
                <a:solidFill>
                  <a:prstClr val="black"/>
                </a:solidFill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28993621"/>
      </p:ext>
    </p:extLst>
  </p:cSld>
  <p:clrMapOvr>
    <a:masterClrMapping/>
  </p:clrMapOvr>
  <p:transition spd="med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nimBg="1"/>
      <p:bldP spid="23556" grpId="0" animBg="1"/>
      <p:bldP spid="23558" grpId="0" animBg="1"/>
      <p:bldP spid="23559" grpId="0" animBg="1"/>
      <p:bldP spid="235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如何实现事务的可串行化？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Read(C)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C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	C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Write(C)</a:t>
            </a:r>
          </a:p>
        </p:txBody>
      </p:sp>
    </p:spTree>
    <p:extLst>
      <p:ext uri="{BB962C8B-B14F-4D97-AF65-F5344CB8AC3E}">
        <p14:creationId xmlns:p14="http://schemas.microsoft.com/office/powerpoint/2010/main" val="1344716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加锁？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B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	Unlock(B)</a:t>
            </a:r>
          </a:p>
        </p:txBody>
      </p:sp>
    </p:spTree>
    <p:extLst>
      <p:ext uri="{BB962C8B-B14F-4D97-AF65-F5344CB8AC3E}">
        <p14:creationId xmlns:p14="http://schemas.microsoft.com/office/powerpoint/2010/main" val="2326960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加锁方式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Write(A)</a:t>
            </a:r>
            <a:endParaRPr lang="en-US" altLang="zh-CN" b="1" dirty="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Unlock(B)</a:t>
            </a:r>
          </a:p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106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加锁方式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344888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zh-CN" dirty="0">
                <a:ea typeface="宋体" charset="-122"/>
              </a:rPr>
              <a:t>T1:	</a:t>
            </a:r>
            <a:r>
              <a:rPr lang="en-US" altLang="zh-CN" b="1" dirty="0">
                <a:ea typeface="宋体" charset="-122"/>
              </a:rPr>
              <a:t>Lock(A)</a:t>
            </a:r>
            <a:r>
              <a:rPr lang="en-US" altLang="zh-CN" dirty="0">
                <a:ea typeface="宋体" charset="-122"/>
              </a:rPr>
              <a:t>		T2:	</a:t>
            </a:r>
            <a:r>
              <a:rPr lang="en-US" altLang="zh-CN" b="1" dirty="0">
                <a:ea typeface="宋体" charset="-122"/>
              </a:rPr>
              <a:t>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Read(A)	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A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Write(A)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ea typeface="宋体" charset="-122"/>
              </a:rPr>
              <a:t>		Lock(B)			Lock(B)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Read(B)			Read(B)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B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Write(B)		Write(B)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Unlock(B)		Unlock(B)</a:t>
            </a:r>
          </a:p>
          <a:p>
            <a:pPr eaLnBrk="1" hangingPunct="1">
              <a:buNone/>
            </a:pPr>
            <a:endParaRPr lang="en-US" altLang="zh-CN" b="1" dirty="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072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两阶段锁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(2-Phase Locking)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altLang="zh-CN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条件：在每个事务中，所有封锁请求先于所有解锁请求</a:t>
            </a:r>
          </a:p>
          <a:p>
            <a:pPr marL="342900" indent="-342900"/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服从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条件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的事务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　　封锁扩展阶段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　　解除封锁阶段</a:t>
            </a:r>
          </a:p>
        </p:txBody>
      </p:sp>
    </p:spTree>
    <p:extLst>
      <p:ext uri="{BB962C8B-B14F-4D97-AF65-F5344CB8AC3E}">
        <p14:creationId xmlns:p14="http://schemas.microsoft.com/office/powerpoint/2010/main" val="8805954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599" y="1273175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# locks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held by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Ti</a:t>
            </a:r>
          </a:p>
          <a:p>
            <a:pPr eaLnBrk="1" hangingPunct="1">
              <a:buFontTx/>
              <a:buNone/>
            </a:pPr>
            <a:endParaRPr lang="en-US" altLang="zh-CN" sz="2400">
              <a:ea typeface="宋体" charset="-122"/>
            </a:endParaRPr>
          </a:p>
          <a:p>
            <a:pPr eaLnBrk="1" hangingPunct="1">
              <a:buFontTx/>
              <a:buNone/>
            </a:pPr>
            <a:endParaRPr lang="en-US" altLang="zh-CN" sz="2400">
              <a:ea typeface="宋体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						Time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       Growing		 Shrinking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ea typeface="宋体" charset="-122"/>
              </a:rPr>
              <a:t>		         Phase		  Phase</a:t>
            </a:r>
          </a:p>
        </p:txBody>
      </p:sp>
      <p:sp>
        <p:nvSpPr>
          <p:cNvPr id="52230" name="Line 4"/>
          <p:cNvSpPr>
            <a:spLocks noChangeShapeType="1"/>
          </p:cNvSpPr>
          <p:nvPr/>
        </p:nvSpPr>
        <p:spPr bwMode="auto">
          <a:xfrm>
            <a:off x="2416374" y="3863975"/>
            <a:ext cx="5915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1" name="Line 5"/>
          <p:cNvSpPr>
            <a:spLocks noChangeShapeType="1"/>
          </p:cNvSpPr>
          <p:nvPr/>
        </p:nvSpPr>
        <p:spPr bwMode="auto">
          <a:xfrm flipV="1">
            <a:off x="2416374" y="903293"/>
            <a:ext cx="0" cy="296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2" name="Line 7"/>
          <p:cNvSpPr>
            <a:spLocks noChangeShapeType="1"/>
          </p:cNvSpPr>
          <p:nvPr/>
        </p:nvSpPr>
        <p:spPr bwMode="auto">
          <a:xfrm flipH="1">
            <a:off x="2416374" y="4321175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3" name="Line 8"/>
          <p:cNvSpPr>
            <a:spLocks noChangeShapeType="1"/>
          </p:cNvSpPr>
          <p:nvPr/>
        </p:nvSpPr>
        <p:spPr bwMode="auto">
          <a:xfrm>
            <a:off x="3273624" y="4321175"/>
            <a:ext cx="1543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4" name="Line 9"/>
          <p:cNvSpPr>
            <a:spLocks noChangeShapeType="1"/>
          </p:cNvSpPr>
          <p:nvPr/>
        </p:nvSpPr>
        <p:spPr bwMode="auto">
          <a:xfrm flipH="1">
            <a:off x="4902399" y="4321175"/>
            <a:ext cx="171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5" name="Line 10"/>
          <p:cNvSpPr>
            <a:spLocks noChangeShapeType="1"/>
          </p:cNvSpPr>
          <p:nvPr/>
        </p:nvSpPr>
        <p:spPr bwMode="auto">
          <a:xfrm>
            <a:off x="6616899" y="4321175"/>
            <a:ext cx="1285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6" name="Line 11"/>
          <p:cNvSpPr>
            <a:spLocks noChangeShapeType="1"/>
          </p:cNvSpPr>
          <p:nvPr/>
        </p:nvSpPr>
        <p:spPr bwMode="auto">
          <a:xfrm flipV="1">
            <a:off x="3016449" y="35591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7" name="Line 12"/>
          <p:cNvSpPr>
            <a:spLocks noChangeShapeType="1"/>
          </p:cNvSpPr>
          <p:nvPr/>
        </p:nvSpPr>
        <p:spPr bwMode="auto">
          <a:xfrm>
            <a:off x="3016449" y="35591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8" name="Line 13"/>
          <p:cNvSpPr>
            <a:spLocks noChangeShapeType="1"/>
          </p:cNvSpPr>
          <p:nvPr/>
        </p:nvSpPr>
        <p:spPr bwMode="auto">
          <a:xfrm flipV="1">
            <a:off x="3359349" y="32543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39" name="Line 14"/>
          <p:cNvSpPr>
            <a:spLocks noChangeShapeType="1"/>
          </p:cNvSpPr>
          <p:nvPr/>
        </p:nvSpPr>
        <p:spPr bwMode="auto">
          <a:xfrm>
            <a:off x="3359349" y="32543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0" name="Line 15"/>
          <p:cNvSpPr>
            <a:spLocks noChangeShapeType="1"/>
          </p:cNvSpPr>
          <p:nvPr/>
        </p:nvSpPr>
        <p:spPr bwMode="auto">
          <a:xfrm flipV="1">
            <a:off x="3702249" y="29495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1" name="Line 16"/>
          <p:cNvSpPr>
            <a:spLocks noChangeShapeType="1"/>
          </p:cNvSpPr>
          <p:nvPr/>
        </p:nvSpPr>
        <p:spPr bwMode="auto">
          <a:xfrm>
            <a:off x="3702249" y="29495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2" name="Line 17"/>
          <p:cNvSpPr>
            <a:spLocks noChangeShapeType="1"/>
          </p:cNvSpPr>
          <p:nvPr/>
        </p:nvSpPr>
        <p:spPr bwMode="auto">
          <a:xfrm flipV="1">
            <a:off x="4045149" y="26447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045149" y="2339975"/>
            <a:ext cx="342900" cy="304800"/>
            <a:chOff x="2256" y="1920"/>
            <a:chExt cx="192" cy="192"/>
          </a:xfrm>
        </p:grpSpPr>
        <p:sp>
          <p:nvSpPr>
            <p:cNvPr id="52261" name="Line 18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62" name="Line 19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4388049" y="23399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4730949" y="23399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 rot="-5400000">
            <a:off x="5007174" y="2320925"/>
            <a:ext cx="304800" cy="342900"/>
            <a:chOff x="2256" y="1920"/>
            <a:chExt cx="192" cy="192"/>
          </a:xfrm>
        </p:grpSpPr>
        <p:sp>
          <p:nvSpPr>
            <p:cNvPr id="52259" name="Line 24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60" name="Line 25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 rot="-5400000">
            <a:off x="5350074" y="2625725"/>
            <a:ext cx="304800" cy="342900"/>
            <a:chOff x="2256" y="1920"/>
            <a:chExt cx="192" cy="192"/>
          </a:xfrm>
        </p:grpSpPr>
        <p:sp>
          <p:nvSpPr>
            <p:cNvPr id="52257" name="Line 27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8" name="Line 28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 rot="-5400000">
            <a:off x="5692974" y="2930525"/>
            <a:ext cx="304800" cy="342900"/>
            <a:chOff x="2256" y="1920"/>
            <a:chExt cx="192" cy="192"/>
          </a:xfrm>
        </p:grpSpPr>
        <p:sp>
          <p:nvSpPr>
            <p:cNvPr id="52255" name="Line 30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6" name="Line 31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 rot="-5400000">
            <a:off x="6378774" y="3540125"/>
            <a:ext cx="304800" cy="342900"/>
            <a:chOff x="2256" y="1920"/>
            <a:chExt cx="192" cy="192"/>
          </a:xfrm>
        </p:grpSpPr>
        <p:sp>
          <p:nvSpPr>
            <p:cNvPr id="52253" name="Line 33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4" name="Line 34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 rot="-5400000">
            <a:off x="6035874" y="3235325"/>
            <a:ext cx="304800" cy="342900"/>
            <a:chOff x="2256" y="1920"/>
            <a:chExt cx="192" cy="192"/>
          </a:xfrm>
        </p:grpSpPr>
        <p:sp>
          <p:nvSpPr>
            <p:cNvPr id="52251" name="Line 36"/>
            <p:cNvSpPr>
              <a:spLocks noChangeShapeType="1"/>
            </p:cNvSpPr>
            <p:nvPr/>
          </p:nvSpPr>
          <p:spPr bwMode="auto">
            <a:xfrm>
              <a:off x="2256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2252" name="Line 37"/>
            <p:cNvSpPr>
              <a:spLocks noChangeShapeType="1"/>
            </p:cNvSpPr>
            <p:nvPr/>
          </p:nvSpPr>
          <p:spPr bwMode="auto">
            <a:xfrm flipV="1">
              <a:off x="2448" y="19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407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通常的实现方式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访问数据前申请锁；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事务结束时将锁一齐释放。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166" name="Line 4"/>
          <p:cNvSpPr>
            <a:spLocks noChangeShapeType="1"/>
          </p:cNvSpPr>
          <p:nvPr/>
        </p:nvSpPr>
        <p:spPr bwMode="auto">
          <a:xfrm>
            <a:off x="5657933" y="4365104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67" name="Line 5"/>
          <p:cNvSpPr>
            <a:spLocks noChangeShapeType="1"/>
          </p:cNvSpPr>
          <p:nvPr/>
        </p:nvSpPr>
        <p:spPr bwMode="auto">
          <a:xfrm>
            <a:off x="5657933" y="5584304"/>
            <a:ext cx="2571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68" name="Text Box 6"/>
          <p:cNvSpPr txBox="1">
            <a:spLocks noChangeArrowheads="1"/>
          </p:cNvSpPr>
          <p:nvPr/>
        </p:nvSpPr>
        <p:spPr bwMode="auto">
          <a:xfrm>
            <a:off x="4359362" y="4759622"/>
            <a:ext cx="12961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#locks</a:t>
            </a:r>
          </a:p>
        </p:txBody>
      </p:sp>
      <p:sp>
        <p:nvSpPr>
          <p:cNvPr id="92169" name="Text Box 7"/>
          <p:cNvSpPr txBox="1">
            <a:spLocks noChangeArrowheads="1"/>
          </p:cNvSpPr>
          <p:nvPr/>
        </p:nvSpPr>
        <p:spPr bwMode="auto">
          <a:xfrm>
            <a:off x="8383860" y="5589240"/>
            <a:ext cx="6639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prstClr val="black"/>
                </a:solidFill>
              </a:rPr>
              <a:t>time</a:t>
            </a:r>
          </a:p>
        </p:txBody>
      </p:sp>
      <p:sp>
        <p:nvSpPr>
          <p:cNvPr id="92170" name="Line 8"/>
          <p:cNvSpPr>
            <a:spLocks noChangeShapeType="1"/>
          </p:cNvSpPr>
          <p:nvPr/>
        </p:nvSpPr>
        <p:spPr bwMode="auto">
          <a:xfrm flipV="1">
            <a:off x="6172283" y="53557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1" name="Line 9"/>
          <p:cNvSpPr>
            <a:spLocks noChangeShapeType="1"/>
          </p:cNvSpPr>
          <p:nvPr/>
        </p:nvSpPr>
        <p:spPr bwMode="auto">
          <a:xfrm>
            <a:off x="6172283" y="53557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2" name="Line 10"/>
          <p:cNvSpPr>
            <a:spLocks noChangeShapeType="1"/>
          </p:cNvSpPr>
          <p:nvPr/>
        </p:nvSpPr>
        <p:spPr bwMode="auto">
          <a:xfrm flipV="1">
            <a:off x="6429458" y="51271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3" name="Line 11"/>
          <p:cNvSpPr>
            <a:spLocks noChangeShapeType="1"/>
          </p:cNvSpPr>
          <p:nvPr/>
        </p:nvSpPr>
        <p:spPr bwMode="auto">
          <a:xfrm>
            <a:off x="6429458" y="51271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4" name="Line 12"/>
          <p:cNvSpPr>
            <a:spLocks noChangeShapeType="1"/>
          </p:cNvSpPr>
          <p:nvPr/>
        </p:nvSpPr>
        <p:spPr bwMode="auto">
          <a:xfrm flipV="1">
            <a:off x="6686633" y="48985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5" name="Line 13"/>
          <p:cNvSpPr>
            <a:spLocks noChangeShapeType="1"/>
          </p:cNvSpPr>
          <p:nvPr/>
        </p:nvSpPr>
        <p:spPr bwMode="auto">
          <a:xfrm>
            <a:off x="6686633" y="48985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6" name="Line 14"/>
          <p:cNvSpPr>
            <a:spLocks noChangeShapeType="1"/>
          </p:cNvSpPr>
          <p:nvPr/>
        </p:nvSpPr>
        <p:spPr bwMode="auto">
          <a:xfrm flipV="1">
            <a:off x="6943808" y="46699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7" name="Line 15"/>
          <p:cNvSpPr>
            <a:spLocks noChangeShapeType="1"/>
          </p:cNvSpPr>
          <p:nvPr/>
        </p:nvSpPr>
        <p:spPr bwMode="auto">
          <a:xfrm>
            <a:off x="6943808" y="46699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8" name="Line 16"/>
          <p:cNvSpPr>
            <a:spLocks noChangeShapeType="1"/>
          </p:cNvSpPr>
          <p:nvPr/>
        </p:nvSpPr>
        <p:spPr bwMode="auto">
          <a:xfrm flipV="1">
            <a:off x="7200983" y="444130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79" name="Line 17"/>
          <p:cNvSpPr>
            <a:spLocks noChangeShapeType="1"/>
          </p:cNvSpPr>
          <p:nvPr/>
        </p:nvSpPr>
        <p:spPr bwMode="auto">
          <a:xfrm>
            <a:off x="7200983" y="4441304"/>
            <a:ext cx="25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80" name="Line 18"/>
          <p:cNvSpPr>
            <a:spLocks noChangeShapeType="1"/>
          </p:cNvSpPr>
          <p:nvPr/>
        </p:nvSpPr>
        <p:spPr bwMode="auto">
          <a:xfrm>
            <a:off x="7458158" y="4441304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233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7688" y="531819"/>
            <a:ext cx="9134659" cy="1139825"/>
          </a:xfrm>
        </p:spPr>
        <p:txBody>
          <a:bodyPr/>
          <a:lstStyle/>
          <a:p>
            <a:pPr marL="342900" indent="-34290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两阶段锁协议是冲突可串行性的充分条件</a:t>
            </a:r>
          </a:p>
          <a:p>
            <a:pPr marL="342900" indent="-342900">
              <a:buFont typeface="Wingdings" pitchFamily="2" charset="2"/>
              <a:buNone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两阶段锁协议不是冲突可串行性的必要条件</a:t>
            </a:r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471093" y="1772816"/>
            <a:ext cx="6768752" cy="4464496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5791572" y="3222485"/>
            <a:ext cx="1728192" cy="161092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303648" y="3743454"/>
            <a:ext cx="7040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2PL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759124" y="3612488"/>
            <a:ext cx="18249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</a:rPr>
              <a:t>Serializable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Oval 3"/>
          <p:cNvSpPr>
            <a:spLocks noChangeArrowheads="1"/>
          </p:cNvSpPr>
          <p:nvPr/>
        </p:nvSpPr>
        <p:spPr bwMode="auto">
          <a:xfrm>
            <a:off x="3847356" y="2420888"/>
            <a:ext cx="4032448" cy="316835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zh-CN" altLang="zh-CN">
              <a:solidFill>
                <a:prstClr val="black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987466" y="3429000"/>
            <a:ext cx="18249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Conflict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 err="1">
                <a:solidFill>
                  <a:srgbClr val="FF0000"/>
                </a:solidFill>
              </a:rPr>
              <a:t>Serializable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163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Serializability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Linearizability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可串行化与时间无关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可线性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化是在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可串行化的基础上加入时间限制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可线性化相比可串行化有什么优势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（可线性化相比可串行化更加严格，但很少的数据库可以做到这一点）</a:t>
            </a:r>
            <a:endParaRPr lang="en-US" altLang="zh-CN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09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页脚占位符 4"/>
          <p:cNvSpPr txBox="1">
            <a:spLocks noGrp="1" noChangeArrowheads="1"/>
          </p:cNvSpPr>
          <p:nvPr/>
        </p:nvSpPr>
        <p:spPr bwMode="auto">
          <a:xfrm>
            <a:off x="5872163" y="6381753"/>
            <a:ext cx="4050506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400">
              <a:solidFill>
                <a:srgbClr val="F03628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9044" y="548680"/>
            <a:ext cx="8315325" cy="563562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事务的用法</a:t>
            </a:r>
            <a:endParaRPr lang="zh-CN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3312" y="1474440"/>
            <a:ext cx="874395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显式定义方式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BEGIN TRANSACTION                   	BEGIN TRANSACTION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                                   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语句1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                                        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SQL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语句2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。。。。。                                            。。。。。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1800" dirty="0"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COMMIT                                           ROLLBACK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隐式方式</a:t>
            </a:r>
            <a:endParaRPr lang="zh-CN" altLang="en-US" sz="2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当用户没有显式地定义事务时，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200" dirty="0">
                <a:latin typeface="微软雅黑" pitchFamily="34" charset="-122"/>
                <a:ea typeface="微软雅黑" pitchFamily="34" charset="-122"/>
              </a:rPr>
              <a:t>数据库管理系统按缺省规定自动划分事务</a:t>
            </a:r>
          </a:p>
        </p:txBody>
      </p:sp>
      <p:sp>
        <p:nvSpPr>
          <p:cNvPr id="7173" name="AutoShape 5"/>
          <p:cNvSpPr>
            <a:spLocks/>
          </p:cNvSpPr>
          <p:nvPr/>
        </p:nvSpPr>
        <p:spPr bwMode="auto">
          <a:xfrm>
            <a:off x="606996" y="4077072"/>
            <a:ext cx="5995393" cy="2303933"/>
          </a:xfrm>
          <a:prstGeom prst="borderCallout2">
            <a:avLst>
              <a:gd name="adj1" fmla="val 6898"/>
              <a:gd name="adj2" fmla="val 101431"/>
              <a:gd name="adj3" fmla="val 6898"/>
              <a:gd name="adj4" fmla="val 105421"/>
              <a:gd name="adj5" fmla="val -14137"/>
              <a:gd name="adj6" fmla="val 97182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事务异常终止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事务运行的过程中发生了故障，不能继续执行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系统将事务中对数据库的所有已完成的操作全部撤销 </a:t>
            </a:r>
          </a:p>
          <a:p>
            <a:pPr marL="452438" lvl="1" indent="-273050">
              <a:buSzPct val="80000"/>
              <a:buFont typeface="Wingdings" pitchFamily="2" charset="2"/>
              <a:buChar char="l"/>
            </a:pPr>
            <a:r>
              <a:rPr lang="zh-CN" b="1" dirty="0">
                <a:latin typeface="Times New Roman" pitchFamily="18" charset="0"/>
              </a:rPr>
              <a:t>事务滚回到</a:t>
            </a:r>
            <a:r>
              <a:rPr lang="zh-CN" b="1" dirty="0">
                <a:solidFill>
                  <a:srgbClr val="FF00FF"/>
                </a:solidFill>
                <a:latin typeface="Times New Roman" pitchFamily="18" charset="0"/>
              </a:rPr>
              <a:t>开始</a:t>
            </a:r>
            <a:r>
              <a:rPr lang="zh-CN" b="1" dirty="0">
                <a:latin typeface="Times New Roman" pitchFamily="18" charset="0"/>
              </a:rPr>
              <a:t>时的状态</a:t>
            </a:r>
          </a:p>
        </p:txBody>
      </p:sp>
      <p:sp>
        <p:nvSpPr>
          <p:cNvPr id="7174" name="AutoShape 7"/>
          <p:cNvSpPr>
            <a:spLocks/>
          </p:cNvSpPr>
          <p:nvPr/>
        </p:nvSpPr>
        <p:spPr bwMode="auto">
          <a:xfrm>
            <a:off x="3055268" y="3933056"/>
            <a:ext cx="5990034" cy="1584325"/>
          </a:xfrm>
          <a:prstGeom prst="borderCallout2">
            <a:avLst>
              <a:gd name="adj1" fmla="val 7213"/>
              <a:gd name="adj2" fmla="val -1431"/>
              <a:gd name="adj3" fmla="val 7213"/>
              <a:gd name="adj4" fmla="val -6736"/>
              <a:gd name="adj5" fmla="val -13625"/>
              <a:gd name="adj6" fmla="val -12255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事务正常结束   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 提交</a:t>
            </a:r>
            <a:r>
              <a:rPr lang="zh-CN" altLang="en-US" b="1" dirty="0">
                <a:latin typeface="Times New Roman" pitchFamily="18" charset="0"/>
              </a:rPr>
              <a:t>事务的所有操作（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读</a:t>
            </a:r>
            <a:r>
              <a:rPr lang="en-US" altLang="zh-CN" b="1" dirty="0">
                <a:solidFill>
                  <a:srgbClr val="FF00FF"/>
                </a:solidFill>
                <a:latin typeface="Times New Roman" pitchFamily="18" charset="0"/>
              </a:rPr>
              <a:t>+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</a:rPr>
              <a:t>更新</a:t>
            </a:r>
            <a:r>
              <a:rPr lang="zh-CN" altLang="en-US" b="1" dirty="0">
                <a:latin typeface="Times New Roman" pitchFamily="18" charset="0"/>
              </a:rPr>
              <a:t>）</a:t>
            </a:r>
          </a:p>
          <a:p>
            <a:pPr marL="527050" lvl="1" indent="-169863">
              <a:buSzPct val="85000"/>
              <a:buFont typeface="Wingdings" pitchFamily="2" charset="2"/>
              <a:buChar char="l"/>
            </a:pPr>
            <a:r>
              <a:rPr lang="zh-CN" altLang="en-US" b="1" dirty="0">
                <a:latin typeface="Times New Roman" pitchFamily="18" charset="0"/>
              </a:rPr>
              <a:t> 事务中所有对数据库的更新写回到磁盘上的物理数据库中</a:t>
            </a:r>
            <a:endParaRPr lang="en-US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14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allAtOnce"/>
      <p:bldP spid="7173" grpId="0" bldLvl="0" animBg="1" autoUpdateAnimBg="0"/>
      <p:bldP spid="7173" grpId="1" animBg="1"/>
      <p:bldP spid="7174" grpId="0" bldLvl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1012" y="2502024"/>
            <a:ext cx="8856984" cy="150304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事务的使用</a:t>
            </a:r>
            <a:endParaRPr 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543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并发控制的宗旨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保证事务的正确性：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严格的要求：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可串行化。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争取更好的性能：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减少事务间的冲突；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减少死锁的概率。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32221" y="4509120"/>
            <a:ext cx="6058069" cy="1618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两者的折中：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一方面依靠</a:t>
            </a:r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的内部实现；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16" lvl="1" indent="-329698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 另一方面依靠程序员的经验。</a:t>
            </a: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3361302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 bwMode="auto">
          <a:xfrm flipH="1">
            <a:off x="4900473" y="3356992"/>
            <a:ext cx="1053117" cy="115212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如何减小锁对性能的影响？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尽量少加锁。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多使用共享锁，少使用排它锁。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使用更细粒度的锁。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减少上锁的时间。</a:t>
            </a:r>
          </a:p>
        </p:txBody>
      </p:sp>
    </p:spTree>
    <p:extLst>
      <p:ext uri="{BB962C8B-B14F-4D97-AF65-F5344CB8AC3E}">
        <p14:creationId xmlns:p14="http://schemas.microsoft.com/office/powerpoint/2010/main" val="3639552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事务的隔离级别（从低到高）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Uncommitted (No dirty writes, No lost update)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Exclusive locks for write operations are held for the duration of the transactions.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No locks for read.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Read Committed (No dirty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Shared locks are released as soon as the read operation terminates. 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Repeatable Read (no unrepeatable reads)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Strict two phase locking</a:t>
            </a:r>
          </a:p>
          <a:p>
            <a:pPr>
              <a:lnSpc>
                <a:spcPct val="120000"/>
              </a:lnSpc>
            </a:pP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Serializable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(no phantoms)</a:t>
            </a: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Table locking or index locking to avoid phantoms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752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1032" y="2204865"/>
            <a:ext cx="3750469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05499" y="2132857"/>
            <a:ext cx="3750469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69464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不同隔离级别的性能差异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9554" y="2778224"/>
            <a:ext cx="4050450" cy="3459088"/>
          </a:xfrm>
        </p:spPr>
        <p:txBody>
          <a:bodyPr/>
          <a:lstStyle/>
          <a:p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使用了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 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（多版本），使得读写冲突减少（仅限于本测试用例）。</a:t>
            </a:r>
            <a:endParaRPr lang="en-US" altLang="zh-CN" sz="2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Snapshot isolation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并不能取代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2PL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3050" y="2204865"/>
            <a:ext cx="3750469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044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选择适当的隔离级别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大部分应用不需要太高的隔离级别。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购物、转账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隔离性也可以在应用程序中控制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在数据库中使用较低的隔离级别；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通过应用程序的流程实现更高的隔离级别。</a:t>
            </a:r>
          </a:p>
        </p:txBody>
      </p:sp>
    </p:spTree>
    <p:extLst>
      <p:ext uri="{BB962C8B-B14F-4D97-AF65-F5344CB8AC3E}">
        <p14:creationId xmlns:p14="http://schemas.microsoft.com/office/powerpoint/2010/main" val="23967228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选择加锁的粒度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981200"/>
            <a:ext cx="8743950" cy="655712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表级锁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行级锁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6348" y="6165304"/>
            <a:ext cx="34163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越粗粒度的锁，冲突越多。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0024" y="5301208"/>
            <a:ext cx="222849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：全表统计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0023" y="5661248"/>
            <a:ext cx="328327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：简单的插入和更新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2041" y="2924944"/>
            <a:ext cx="3750469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6527" y="1700808"/>
            <a:ext cx="3750469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86527" y="4005064"/>
            <a:ext cx="3750469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2249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例子：电影票预定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预订过程：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</a:p>
        </p:txBody>
      </p:sp>
    </p:spTree>
    <p:extLst>
      <p:ext uri="{BB962C8B-B14F-4D97-AF65-F5344CB8AC3E}">
        <p14:creationId xmlns:p14="http://schemas.microsoft.com/office/powerpoint/2010/main" val="1044720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电影票预定的事务流程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18964" y="1981200"/>
            <a:ext cx="4450779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并对所有空闲座位加共享锁；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通过网银完成交易。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解除共享锁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。（不可行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5071492" y="1981200"/>
            <a:ext cx="4774815" cy="454414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获取空闲的座位；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将空闲座位呈现给用户；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等待用户选择座位；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接收用户订票请求；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获取用户网银信息；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对被选择的座位加排它锁。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若座位被占，事务回滚。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否则，完成交易，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并解锁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。（可行，但可能会造成多位选了同一个座位的用户付款后订不到票）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03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ACID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原子性（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Atomicity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一个事务（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transaction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）要么没有开始，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要么全部完成，不存在中间状态。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事务的执行不会破坏数据的正确性，即符合约束。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隔离性（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Isolation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多个事务不会相互破坏。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持久性（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Durability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2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事务一旦提交成功，对数据的修改不会丢失。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351412" y="4437112"/>
            <a:ext cx="2524844" cy="36004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0245" y="4558625"/>
            <a:ext cx="14670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并发控制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4418428" y="2348880"/>
            <a:ext cx="2741296" cy="98560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4427984" y="3334489"/>
            <a:ext cx="2731740" cy="196671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50846" y="2996952"/>
            <a:ext cx="8258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日志</a:t>
            </a:r>
          </a:p>
        </p:txBody>
      </p:sp>
    </p:spTree>
    <p:extLst>
      <p:ext uri="{BB962C8B-B14F-4D97-AF65-F5344CB8AC3E}">
        <p14:creationId xmlns:p14="http://schemas.microsoft.com/office/powerpoint/2010/main" val="10766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以下流程用于购买价格为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的商品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，如何定义事务？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If cash &lt; P then roll back transaction (constraint)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 marL="363538" indent="-363538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场景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想要购买一件价格为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70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元的商品；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763588" lvl="1" indent="-363538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Cash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的总数为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元。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514350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714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197102" cy="463710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If cash &lt; P then roll back transaction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Inventory(I) := inventory(I)+P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Cash := Cash – P</a:t>
            </a:r>
          </a:p>
          <a:p>
            <a:pPr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Commit</a:t>
            </a:r>
          </a:p>
          <a:p>
            <a:pPr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1113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事务的设计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3127276" y="1772816"/>
            <a:ext cx="4286250" cy="4114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If cash &lt; P then roll back transaction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900" dirty="0"/>
              <a:t>Cash := Cash – P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Commit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altLang="zh-CN" sz="2900" dirty="0"/>
              <a:t>Begin</a:t>
            </a:r>
          </a:p>
          <a:p>
            <a:pPr marL="914400" lvl="1" indent="-514350">
              <a:lnSpc>
                <a:spcPct val="120000"/>
              </a:lnSpc>
              <a:buFont typeface="+mj-lt"/>
              <a:buAutoNum type="arabicPeriod" startAt="3"/>
            </a:pPr>
            <a:r>
              <a:rPr lang="en-US" altLang="zh-CN" sz="2900" dirty="0"/>
              <a:t>Inventory(I) := inventory(I)+P</a:t>
            </a:r>
          </a:p>
          <a:p>
            <a:pPr>
              <a:buNone/>
            </a:pPr>
            <a:r>
              <a:rPr lang="en-US" altLang="zh-CN" sz="2900" dirty="0"/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28035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避免长事务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为了保证事务的正确性，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数据库往往需要在事务的末尾才释放锁。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过长的事务造成过长的持锁时间，增加事务之间的冲突，降低性能。</a:t>
            </a:r>
            <a:endParaRPr lang="en-US" altLang="zh-CN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7281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假设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为一系列可并发执行的事务。事务分拆是将其中的一个事务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拆解成多个步骤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ci2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cik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，每个步骤作为单独的事务顺序执行。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如何保证分拆的正确性？</a:t>
            </a:r>
          </a:p>
        </p:txBody>
      </p:sp>
    </p:spTree>
    <p:extLst>
      <p:ext uri="{BB962C8B-B14F-4D97-AF65-F5344CB8AC3E}">
        <p14:creationId xmlns:p14="http://schemas.microsoft.com/office/powerpoint/2010/main" val="3243897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事务分拆的正确性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可回滚性：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(a)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中不包括任何事务撤销指令（即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abort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指令）；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(b)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如果事务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Ti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中包括撤销指令，该撤销指令只出现在第一个步骤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ci1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中。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可串行性：</a:t>
            </a:r>
            <a:endParaRPr lang="en-US" altLang="zh-CN" dirty="0"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lvl="1"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分拆后的事务与其他并发事务可串行。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5906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1525" y="1981200"/>
            <a:ext cx="8908479" cy="41148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事务图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每个分拆后的事务为一个节点。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图中包含两种边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C-edges: C stands for conflict. There is a C-edge between two pieces from different transactions if they contain operations that access the same data item and one operation is a write.</a:t>
            </a:r>
          </a:p>
          <a:p>
            <a:pPr lvl="2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S-edges: S stands for siblings. There is an S-edge between two pieces,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iff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they come from the same transaction.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事务分拆可串行，当且仅当事务图不包含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C-S Cycle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 C-S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cyle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is a cycle that includes at least one S-edge and one C-edge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3912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如何判断可串行性？</a:t>
            </a:r>
          </a:p>
        </p:txBody>
      </p:sp>
      <p:pic>
        <p:nvPicPr>
          <p:cNvPr id="4" name="图片 3" descr="TransChopp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030" y="2420889"/>
            <a:ext cx="9365974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50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思考题：尝试分拆下面的事务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T1: RW(A) RW 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T2: RW(D) RW(B)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T3: RW(E) RW(C)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T4: R(F)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T5: R(E)</a:t>
            </a:r>
          </a:p>
          <a:p>
            <a:r>
              <a:rPr lang="pt-BR" altLang="zh-CN" dirty="0">
                <a:latin typeface="微软雅黑" pitchFamily="34" charset="-122"/>
                <a:ea typeface="微软雅黑" pitchFamily="34" charset="-122"/>
              </a:rPr>
              <a:t>T6: R(A) R(F) R(D) R(B) R(E) R(G) R(C)</a:t>
            </a: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03435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重做 </a:t>
            </a:r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补偿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39044" y="1772816"/>
            <a:ext cx="4536504" cy="4344888"/>
          </a:xfrm>
          <a:prstGeom prst="rect">
            <a:avLst/>
          </a:prstGeom>
        </p:spPr>
        <p:txBody>
          <a:bodyPr vert="horz" lIns="105503" tIns="52752" rIns="105503" bIns="52752" rtlCol="0">
            <a:normAutofit fontScale="62500" lnSpcReduction="20000"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Begin</a:t>
            </a:r>
            <a:r>
              <a:rPr lang="en-US" altLang="zh-CN" dirty="0">
                <a:ea typeface="宋体" charset="-122"/>
              </a:rPr>
              <a:t>			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ea typeface="宋体" charset="-122"/>
              </a:rPr>
              <a:t>		Read(A)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A-100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Write(A)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Commit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zh-CN" altLang="en-US" dirty="0">
                <a:ea typeface="宋体" charset="-122"/>
              </a:rPr>
              <a:t>。。。</a:t>
            </a:r>
            <a:endParaRPr lang="en-US" altLang="zh-CN" b="1" dirty="0">
              <a:ea typeface="宋体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charset="-122"/>
              </a:rPr>
              <a:t>		Begin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Read(B)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Write(B)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Commit			</a:t>
            </a:r>
          </a:p>
        </p:txBody>
      </p:sp>
      <p:sp>
        <p:nvSpPr>
          <p:cNvPr id="5" name="乘号 4"/>
          <p:cNvSpPr/>
          <p:nvPr/>
        </p:nvSpPr>
        <p:spPr>
          <a:xfrm>
            <a:off x="1759124" y="3404592"/>
            <a:ext cx="1584176" cy="2688704"/>
          </a:xfrm>
          <a:prstGeom prst="mathMultiply">
            <a:avLst>
              <a:gd name="adj1" fmla="val 113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35588" y="1628800"/>
            <a:ext cx="4824536" cy="4844080"/>
          </a:xfrm>
          <a:prstGeom prst="rect">
            <a:avLst/>
          </a:prstGeom>
        </p:spPr>
        <p:txBody>
          <a:bodyPr vert="horz" lIns="105503" tIns="52752" rIns="105503" bIns="52752" rtlCol="0">
            <a:normAutofit fontScale="62500" lnSpcReduction="20000"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补偿事务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</a:p>
          <a:p>
            <a:pPr>
              <a:buFont typeface="Arial" pitchFamily="34" charset="0"/>
              <a:buNone/>
            </a:pPr>
            <a:r>
              <a:rPr lang="en-US" altLang="zh-CN" b="1" dirty="0">
                <a:ea typeface="宋体" charset="-122"/>
              </a:rPr>
              <a:t>		Begin</a:t>
            </a:r>
            <a:r>
              <a:rPr lang="en-US" altLang="zh-CN" dirty="0">
                <a:ea typeface="宋体" charset="-122"/>
              </a:rPr>
              <a:t>			</a:t>
            </a:r>
          </a:p>
          <a:p>
            <a:pPr>
              <a:buFont typeface="Arial" pitchFamily="34" charset="0"/>
              <a:buNone/>
            </a:pPr>
            <a:r>
              <a:rPr lang="en-US" altLang="zh-CN" dirty="0">
                <a:ea typeface="宋体" charset="-122"/>
              </a:rPr>
              <a:t>		Read(A)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Write(A)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Commit</a:t>
            </a:r>
            <a:r>
              <a:rPr lang="en-US" altLang="zh-CN" dirty="0">
                <a:ea typeface="宋体" charset="-122"/>
              </a:rPr>
              <a:t>	</a:t>
            </a:r>
          </a:p>
          <a:p>
            <a:pPr>
              <a:buFontTx/>
              <a:buNone/>
            </a:pPr>
            <a:endParaRPr lang="en-US" altLang="zh-CN" dirty="0">
              <a:ea typeface="宋体" charset="-122"/>
            </a:endParaRPr>
          </a:p>
          <a:p>
            <a:pPr>
              <a:buFontTx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重做下面的事务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charset="-122"/>
              </a:rPr>
              <a:t>		Begin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Read(B)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B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B+100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Write(B)			</a:t>
            </a:r>
          </a:p>
          <a:p>
            <a:pPr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  <a:r>
              <a:rPr lang="en-US" altLang="zh-CN" b="1" dirty="0">
                <a:ea typeface="宋体" charset="-122"/>
              </a:rPr>
              <a:t>Commit			</a:t>
            </a:r>
          </a:p>
        </p:txBody>
      </p:sp>
    </p:spTree>
    <p:extLst>
      <p:ext uri="{BB962C8B-B14F-4D97-AF65-F5344CB8AC3E}">
        <p14:creationId xmlns:p14="http://schemas.microsoft.com/office/powerpoint/2010/main" val="219725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并发控制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1440110" y="1981200"/>
            <a:ext cx="874395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defTabSz="914400">
              <a:spcBef>
                <a:spcPct val="20000"/>
              </a:spcBef>
              <a:defRPr/>
            </a:pPr>
            <a:r>
              <a:rPr lang="en-US" altLang="zh-CN" sz="3200" dirty="0">
                <a:solidFill>
                  <a:prstClr val="black"/>
                </a:solidFill>
              </a:rPr>
              <a:t>		   T1		T2	…	</a:t>
            </a:r>
            <a:r>
              <a:rPr lang="en-US" altLang="zh-CN" sz="3200" dirty="0" err="1">
                <a:solidFill>
                  <a:prstClr val="black"/>
                </a:solidFill>
              </a:rPr>
              <a:t>Tn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771900" y="2895600"/>
            <a:ext cx="1885950" cy="2514600"/>
          </a:xfrm>
          <a:prstGeom prst="can">
            <a:avLst>
              <a:gd name="adj" fmla="val 37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DB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(consistency</a:t>
            </a:r>
          </a:p>
          <a:p>
            <a:pPr>
              <a:spcBef>
                <a:spcPct val="0"/>
              </a:spcBef>
            </a:pPr>
            <a:r>
              <a:rPr lang="en-US" altLang="zh-CN" sz="2400">
                <a:solidFill>
                  <a:prstClr val="black"/>
                </a:solidFill>
              </a:rPr>
              <a:t>constraints)</a:t>
            </a:r>
          </a:p>
        </p:txBody>
      </p:sp>
      <p:sp>
        <p:nvSpPr>
          <p:cNvPr id="27" name="Line 5"/>
          <p:cNvSpPr>
            <a:spLocks noChangeShapeType="1"/>
          </p:cNvSpPr>
          <p:nvPr/>
        </p:nvSpPr>
        <p:spPr bwMode="auto">
          <a:xfrm>
            <a:off x="3086100" y="2590800"/>
            <a:ext cx="6000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4371975" y="2514600"/>
            <a:ext cx="17145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29" name="Line 7"/>
          <p:cNvSpPr>
            <a:spLocks noChangeShapeType="1"/>
          </p:cNvSpPr>
          <p:nvPr/>
        </p:nvSpPr>
        <p:spPr bwMode="auto">
          <a:xfrm flipH="1">
            <a:off x="5572125" y="2590800"/>
            <a:ext cx="60007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743950" cy="914400"/>
          </a:xfrm>
        </p:spPr>
        <p:txBody>
          <a:bodyPr/>
          <a:lstStyle/>
          <a:p>
            <a:pPr algn="l" eaLnBrk="1" hangingPunct="1"/>
            <a:r>
              <a:rPr lang="en-US" altLang="zh-CN" sz="3600" u="sng">
                <a:ea typeface="宋体" charset="-122"/>
              </a:rPr>
              <a:t>Example: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676400"/>
            <a:ext cx="874395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T1:	Read(A)		T2:	Read(A)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dirty="0">
                <a:ea typeface="宋体" charset="-122"/>
              </a:rPr>
              <a:t> A+100		A </a:t>
            </a:r>
            <a:r>
              <a:rPr lang="en-US" altLang="zh-CN" dirty="0">
                <a:ea typeface="宋体" charset="-122"/>
                <a:sym typeface="Symbol" pitchFamily="18" charset="2"/>
              </a:rPr>
              <a:t> </a:t>
            </a:r>
            <a:r>
              <a:rPr lang="en-US" altLang="zh-CN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dirty="0">
                <a:ea typeface="宋体" charset="-122"/>
              </a:rPr>
              <a:t>2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Write(A)			Write(A)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ea typeface="宋体" charset="-122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50814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600075" y="304800"/>
            <a:ext cx="8743950" cy="1143000"/>
          </a:xfrm>
        </p:spPr>
        <p:txBody>
          <a:bodyPr/>
          <a:lstStyle/>
          <a:p>
            <a:pPr algn="l" eaLnBrk="1" hangingPunct="1"/>
            <a:r>
              <a:rPr lang="en-US" altLang="zh-CN" sz="3600" u="sng" dirty="0">
                <a:ea typeface="宋体" charset="-122"/>
              </a:rPr>
              <a:t>Schedule A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625" y="1447800"/>
            <a:ext cx="7372350" cy="4343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T1				T2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Read(A);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Read(A);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A+100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A </a:t>
            </a:r>
            <a:r>
              <a:rPr lang="en-US" altLang="zh-CN" sz="2400" dirty="0">
                <a:ea typeface="宋体" charset="-122"/>
                <a:sym typeface="Symbol" pitchFamily="18" charset="2"/>
              </a:rPr>
              <a:t></a:t>
            </a:r>
            <a:r>
              <a:rPr lang="en-US" altLang="zh-CN" sz="2400" dirty="0">
                <a:ea typeface="宋体" charset="-122"/>
              </a:rPr>
              <a:t>  A</a:t>
            </a:r>
            <a:r>
              <a:rPr lang="en-US" altLang="zh-CN" sz="2800" dirty="0">
                <a:ea typeface="宋体" charset="-122"/>
                <a:sym typeface="Symbol" pitchFamily="18" charset="2"/>
              </a:rPr>
              <a:t></a:t>
            </a:r>
            <a:r>
              <a:rPr lang="en-US" altLang="zh-CN" sz="2400" dirty="0">
                <a:ea typeface="宋体" charset="-122"/>
              </a:rPr>
              <a:t>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	Write(A);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ea typeface="宋体" charset="-122"/>
              </a:rPr>
              <a:t>			    					</a:t>
            </a:r>
          </a:p>
        </p:txBody>
      </p:sp>
      <p:sp>
        <p:nvSpPr>
          <p:cNvPr id="6151" name="Line 4"/>
          <p:cNvSpPr>
            <a:spLocks noChangeShapeType="1"/>
          </p:cNvSpPr>
          <p:nvPr/>
        </p:nvSpPr>
        <p:spPr bwMode="auto">
          <a:xfrm>
            <a:off x="428628" y="1905000"/>
            <a:ext cx="5925741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sp>
        <p:nvSpPr>
          <p:cNvPr id="6152" name="Line 5"/>
          <p:cNvSpPr>
            <a:spLocks noChangeShapeType="1"/>
          </p:cNvSpPr>
          <p:nvPr/>
        </p:nvSpPr>
        <p:spPr bwMode="auto">
          <a:xfrm>
            <a:off x="2983260" y="1981200"/>
            <a:ext cx="1787" cy="3429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972430" y="1052518"/>
            <a:ext cx="1800226" cy="4894263"/>
            <a:chOff x="4464" y="663"/>
            <a:chExt cx="1008" cy="3083"/>
          </a:xfrm>
        </p:grpSpPr>
        <p:sp>
          <p:nvSpPr>
            <p:cNvPr id="6154" name="Text Box 12"/>
            <p:cNvSpPr txBox="1">
              <a:spLocks noChangeArrowheads="1"/>
            </p:cNvSpPr>
            <p:nvPr/>
          </p:nvSpPr>
          <p:spPr bwMode="auto">
            <a:xfrm>
              <a:off x="4694" y="663"/>
              <a:ext cx="698" cy="30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A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25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125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50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endParaRPr lang="en-US" altLang="zh-CN" sz="2400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	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2400" dirty="0">
                  <a:solidFill>
                    <a:srgbClr val="000000"/>
                  </a:solidFill>
                </a:rPr>
                <a:t>50	</a:t>
              </a:r>
              <a:endParaRPr lang="en-US" altLang="zh-CN" sz="3200" u="sng" dirty="0">
                <a:solidFill>
                  <a:srgbClr val="000000"/>
                </a:solidFill>
              </a:endParaRPr>
            </a:p>
          </p:txBody>
        </p:sp>
        <p:sp>
          <p:nvSpPr>
            <p:cNvPr id="6155" name="Line 11"/>
            <p:cNvSpPr>
              <a:spLocks noChangeShapeType="1"/>
            </p:cNvSpPr>
            <p:nvPr/>
          </p:nvSpPr>
          <p:spPr bwMode="auto">
            <a:xfrm>
              <a:off x="4464" y="96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  <p:sp>
          <p:nvSpPr>
            <p:cNvPr id="6158" name="Line 15"/>
            <p:cNvSpPr>
              <a:spLocks noChangeShapeType="1"/>
            </p:cNvSpPr>
            <p:nvPr/>
          </p:nvSpPr>
          <p:spPr bwMode="auto">
            <a:xfrm>
              <a:off x="4512" y="345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 sz="32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067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1063696" y="1072358"/>
            <a:ext cx="4583860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40000"/>
              </a:spcBef>
            </a:pPr>
            <a:r>
              <a:rPr kumimoji="1" lang="zh-CN" altLang="en-US" sz="3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并发控制：</a:t>
            </a:r>
          </a:p>
          <a:p>
            <a:pPr lvl="1">
              <a:spcBef>
                <a:spcPct val="40000"/>
              </a:spcBef>
            </a:pP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调度器控制并发事务，以保证数据库一致性的过程</a:t>
            </a:r>
            <a:endParaRPr kumimoji="1" lang="zh-CN" altLang="en-US" sz="36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40000"/>
              </a:spcBef>
            </a:pPr>
            <a:r>
              <a:rPr kumimoji="1" lang="zh-CN" altLang="en-US" sz="36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实现技术：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封锁 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locking</a:t>
            </a: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时间戳 </a:t>
            </a:r>
            <a:r>
              <a:rPr kumimoji="1" lang="en-US" altLang="zh-CN" sz="2400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timestamping</a:t>
            </a:r>
            <a:endParaRPr kumimoji="1" lang="en-US" altLang="zh-CN" sz="2400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spcBef>
                <a:spcPct val="40000"/>
              </a:spcBef>
              <a:buFontTx/>
              <a:buChar char="•"/>
            </a:pPr>
            <a:r>
              <a:rPr kumimoji="1" lang="zh-CN" altLang="en-US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验证技术 </a:t>
            </a:r>
            <a:r>
              <a:rPr kumimoji="1" lang="en-US" altLang="zh-CN" sz="2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validation</a:t>
            </a:r>
          </a:p>
        </p:txBody>
      </p:sp>
    </p:spTree>
    <p:extLst>
      <p:ext uri="{BB962C8B-B14F-4D97-AF65-F5344CB8AC3E}">
        <p14:creationId xmlns:p14="http://schemas.microsoft.com/office/powerpoint/2010/main" val="348106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1703</Words>
  <Application>Microsoft Macintosh PowerPoint</Application>
  <PresentationFormat>35 毫米幻灯片</PresentationFormat>
  <Paragraphs>549</Paragraphs>
  <Slides>59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1" baseType="lpstr">
      <vt:lpstr>Calibri</vt:lpstr>
      <vt:lpstr>Microsoft YaHei</vt:lpstr>
      <vt:lpstr>Segoe UI</vt:lpstr>
      <vt:lpstr>Symbol</vt:lpstr>
      <vt:lpstr>Tahoma</vt:lpstr>
      <vt:lpstr>Times New Roman</vt:lpstr>
      <vt:lpstr>Wingdings</vt:lpstr>
      <vt:lpstr>宋体</vt:lpstr>
      <vt:lpstr>微软雅黑</vt:lpstr>
      <vt:lpstr>Arial</vt:lpstr>
      <vt:lpstr>Office 主题</vt:lpstr>
      <vt:lpstr>6_Office 主题</vt:lpstr>
      <vt:lpstr>PowerPoint 演示文稿</vt:lpstr>
      <vt:lpstr>OLTP vs OLAP</vt:lpstr>
      <vt:lpstr>事务的概念</vt:lpstr>
      <vt:lpstr>事务的用法</vt:lpstr>
      <vt:lpstr>事务的概念</vt:lpstr>
      <vt:lpstr>并发控制</vt:lpstr>
      <vt:lpstr>Example:</vt:lpstr>
      <vt:lpstr>Schedule A</vt:lpstr>
      <vt:lpstr>PowerPoint 演示文稿</vt:lpstr>
      <vt:lpstr>通过锁实现的调度控制</vt:lpstr>
      <vt:lpstr>加锁后，Schedule A 成为不可能的调度</vt:lpstr>
      <vt:lpstr>加锁的正确方式是什么？</vt:lpstr>
      <vt:lpstr>Example:</vt:lpstr>
      <vt:lpstr>Schedule A</vt:lpstr>
      <vt:lpstr>Schedule A</vt:lpstr>
      <vt:lpstr>Schedule B</vt:lpstr>
      <vt:lpstr>Schedule B</vt:lpstr>
      <vt:lpstr>Schedule C</vt:lpstr>
      <vt:lpstr>Schedule C</vt:lpstr>
      <vt:lpstr>Schedule D</vt:lpstr>
      <vt:lpstr>Schedule D</vt:lpstr>
      <vt:lpstr>Schedule E</vt:lpstr>
      <vt:lpstr>Schedule E</vt:lpstr>
      <vt:lpstr>可串行化调度（Serializable schedule）</vt:lpstr>
      <vt:lpstr>关键概念：冲突</vt:lpstr>
      <vt:lpstr>关键概念：冲突</vt:lpstr>
      <vt:lpstr>关键概念：冲突</vt:lpstr>
      <vt:lpstr>定义：</vt:lpstr>
      <vt:lpstr>PowerPoint 演示文稿</vt:lpstr>
      <vt:lpstr>PowerPoint 演示文稿</vt:lpstr>
      <vt:lpstr>如何实现事务的可串行化？</vt:lpstr>
      <vt:lpstr>加锁？</vt:lpstr>
      <vt:lpstr>加锁方式1：</vt:lpstr>
      <vt:lpstr>加锁方式2：</vt:lpstr>
      <vt:lpstr>两阶段锁(2-Phase Locking)</vt:lpstr>
      <vt:lpstr>PowerPoint 演示文稿</vt:lpstr>
      <vt:lpstr>2PL通常的实现方式</vt:lpstr>
      <vt:lpstr>PowerPoint 演示文稿</vt:lpstr>
      <vt:lpstr>Serializability vs Linearizability</vt:lpstr>
      <vt:lpstr>事务的使用</vt:lpstr>
      <vt:lpstr>并发控制的宗旨</vt:lpstr>
      <vt:lpstr>如何减小锁对性能的影响？</vt:lpstr>
      <vt:lpstr>事务的隔离级别（从低到高）</vt:lpstr>
      <vt:lpstr>不同隔离级别的性能差异</vt:lpstr>
      <vt:lpstr>不同隔离级别的性能差异</vt:lpstr>
      <vt:lpstr>选择适当的隔离级别</vt:lpstr>
      <vt:lpstr>选择加锁的粒度</vt:lpstr>
      <vt:lpstr>例子：电影票预定</vt:lpstr>
      <vt:lpstr>电影票预定的事务流程</vt:lpstr>
      <vt:lpstr>例子</vt:lpstr>
      <vt:lpstr>事务的设计</vt:lpstr>
      <vt:lpstr>事务的设计</vt:lpstr>
      <vt:lpstr>避免长事务</vt:lpstr>
      <vt:lpstr>事务分拆</vt:lpstr>
      <vt:lpstr>事务分拆的正确性</vt:lpstr>
      <vt:lpstr>如何判断可串行性？</vt:lpstr>
      <vt:lpstr>如何判断可串行性？</vt:lpstr>
      <vt:lpstr>思考题：尝试分拆下面的事务</vt:lpstr>
      <vt:lpstr>重做 vs 补偿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Microsoft Office 用户</cp:lastModifiedBy>
  <cp:revision>279</cp:revision>
  <dcterms:modified xsi:type="dcterms:W3CDTF">2019-11-12T05:00:28Z</dcterms:modified>
</cp:coreProperties>
</file>