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39"/>
  </p:notesMasterIdLst>
  <p:sldIdLst>
    <p:sldId id="278" r:id="rId3"/>
    <p:sldId id="619" r:id="rId4"/>
    <p:sldId id="621" r:id="rId5"/>
    <p:sldId id="622" r:id="rId6"/>
    <p:sldId id="590" r:id="rId7"/>
    <p:sldId id="591" r:id="rId8"/>
    <p:sldId id="583" r:id="rId9"/>
    <p:sldId id="584" r:id="rId10"/>
    <p:sldId id="589" r:id="rId11"/>
    <p:sldId id="592" r:id="rId12"/>
    <p:sldId id="593" r:id="rId13"/>
    <p:sldId id="594" r:id="rId14"/>
    <p:sldId id="595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03" r:id="rId23"/>
    <p:sldId id="604" r:id="rId24"/>
    <p:sldId id="605" r:id="rId25"/>
    <p:sldId id="606" r:id="rId26"/>
    <p:sldId id="607" r:id="rId27"/>
    <p:sldId id="608" r:id="rId28"/>
    <p:sldId id="609" r:id="rId29"/>
    <p:sldId id="610" r:id="rId30"/>
    <p:sldId id="611" r:id="rId31"/>
    <p:sldId id="612" r:id="rId32"/>
    <p:sldId id="613" r:id="rId33"/>
    <p:sldId id="614" r:id="rId34"/>
    <p:sldId id="615" r:id="rId35"/>
    <p:sldId id="616" r:id="rId36"/>
    <p:sldId id="617" r:id="rId37"/>
    <p:sldId id="618" r:id="rId38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5" autoAdjust="0"/>
    <p:restoredTop sz="94660"/>
  </p:normalViewPr>
  <p:slideViewPr>
    <p:cSldViewPr>
      <p:cViewPr varScale="1">
        <p:scale>
          <a:sx n="88" d="100"/>
          <a:sy n="88" d="100"/>
        </p:scale>
        <p:origin x="-546" y="-42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17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29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29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79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72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8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11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43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99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9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68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65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4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705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705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40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42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8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8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查询执行过程</a:t>
            </a:r>
            <a:r>
              <a:rPr lang="en-US" altLang="zh-CN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99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 smtClean="0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</a:t>
            </a: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33" y="841473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1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基本操作一：选择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Select * From Student</a:t>
            </a:r>
          </a:p>
          <a:p>
            <a:pPr marL="0" indent="0">
              <a:buNone/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Where gender = 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σ</a:t>
            </a:r>
            <a:r>
              <a:rPr lang="fr-FR" altLang="zh-CN" baseline="-30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gender = </a:t>
            </a:r>
            <a:r>
              <a:rPr lang="fr-FR" altLang="zh-CN" baseline="-30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`</a:t>
            </a:r>
            <a:r>
              <a:rPr lang="zh-CN" altLang="fr-FR" baseline="-30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女</a:t>
            </a:r>
            <a:r>
              <a:rPr lang="en-US" altLang="zh-CN" baseline="-30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`</a:t>
            </a:r>
            <a:r>
              <a:rPr lang="zh-CN" altLang="fr-FR" baseline="-30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R)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Group 2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609993"/>
              </p:ext>
            </p:extLst>
          </p:nvPr>
        </p:nvGraphicFramePr>
        <p:xfrm>
          <a:off x="514351" y="4536152"/>
          <a:ext cx="4305897" cy="1341120"/>
        </p:xfrm>
        <a:graphic>
          <a:graphicData uri="http://schemas.openxmlformats.org/drawingml/2006/table">
            <a:tbl>
              <a:tblPr/>
              <a:tblGrid>
                <a:gridCol w="1116212"/>
                <a:gridCol w="1509117"/>
                <a:gridCol w="1680568"/>
              </a:tblGrid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0"/>
                          <a:cs typeface="Arial"/>
                        </a:rPr>
                        <a:t>name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宋体" charset="0"/>
                        <a:cs typeface="Arial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0"/>
                          <a:cs typeface="Arial"/>
                        </a:rPr>
                        <a:t>gender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宋体" charset="0"/>
                        <a:cs typeface="Arial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0"/>
                          <a:cs typeface="Arial"/>
                        </a:rPr>
                        <a:t>major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宋体" charset="0"/>
                        <a:cs typeface="Arial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李明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男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计算机专业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刘涛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女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法律专业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张茜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女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法律专业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2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25183"/>
              </p:ext>
            </p:extLst>
          </p:nvPr>
        </p:nvGraphicFramePr>
        <p:xfrm>
          <a:off x="5466755" y="4675852"/>
          <a:ext cx="4305895" cy="1005840"/>
        </p:xfrm>
        <a:graphic>
          <a:graphicData uri="http://schemas.openxmlformats.org/drawingml/2006/table">
            <a:tbl>
              <a:tblPr/>
              <a:tblGrid>
                <a:gridCol w="1116210"/>
                <a:gridCol w="1509118"/>
                <a:gridCol w="1680567"/>
              </a:tblGrid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0"/>
                          <a:cs typeface="Arial"/>
                        </a:rPr>
                        <a:t>name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宋体" charset="0"/>
                        <a:cs typeface="Arial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0"/>
                          <a:cs typeface="Arial"/>
                        </a:rPr>
                        <a:t>gender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宋体" charset="0"/>
                        <a:cs typeface="Arial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0"/>
                          <a:cs typeface="Arial"/>
                        </a:rPr>
                        <a:t>major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宋体" charset="0"/>
                        <a:cs typeface="Arial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刘涛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女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法律专业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张茜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女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法律专业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基本操作二：映射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Distinct major 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From Student;</a:t>
            </a:r>
          </a:p>
          <a:p>
            <a:pPr marL="0" indent="0"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l-GR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π</a:t>
            </a:r>
            <a:r>
              <a:rPr lang="en-US" altLang="zh-CN" baseline="-30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major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(R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)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Group 2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320066"/>
              </p:ext>
            </p:extLst>
          </p:nvPr>
        </p:nvGraphicFramePr>
        <p:xfrm>
          <a:off x="1255069" y="4653136"/>
          <a:ext cx="4305897" cy="1341120"/>
        </p:xfrm>
        <a:graphic>
          <a:graphicData uri="http://schemas.openxmlformats.org/drawingml/2006/table">
            <a:tbl>
              <a:tblPr/>
              <a:tblGrid>
                <a:gridCol w="1116212"/>
                <a:gridCol w="1509117"/>
                <a:gridCol w="1680568"/>
              </a:tblGrid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0"/>
                          <a:cs typeface="Arial"/>
                        </a:rPr>
                        <a:t>name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宋体" charset="0"/>
                        <a:cs typeface="Arial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0"/>
                          <a:cs typeface="Arial"/>
                        </a:rPr>
                        <a:t>gender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宋体" charset="0"/>
                        <a:cs typeface="Arial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0"/>
                          <a:cs typeface="Arial"/>
                        </a:rPr>
                        <a:t>major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宋体" charset="0"/>
                        <a:cs typeface="Arial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李明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男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计算机专业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刘涛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女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法律专业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张茜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女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法律专业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89953"/>
              </p:ext>
            </p:extLst>
          </p:nvPr>
        </p:nvGraphicFramePr>
        <p:xfrm>
          <a:off x="6763680" y="4799424"/>
          <a:ext cx="1680568" cy="1005840"/>
        </p:xfrm>
        <a:graphic>
          <a:graphicData uri="http://schemas.openxmlformats.org/drawingml/2006/table">
            <a:tbl>
              <a:tblPr/>
              <a:tblGrid>
                <a:gridCol w="1680568"/>
              </a:tblGrid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0"/>
                          <a:cs typeface="Arial"/>
                        </a:rPr>
                        <a:t>major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宋体" charset="0"/>
                        <a:cs typeface="Arial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计算机专业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法律专业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6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映射</a:t>
            </a:r>
            <a:r>
              <a:rPr lang="zh-CN" altLang="en-US" sz="4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去重</a:t>
            </a:r>
            <a:r>
              <a:rPr lang="en-US" sz="4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的实现方式之一：排序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844824"/>
            <a:ext cx="9258300" cy="42813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pPr marL="0" indent="0">
              <a:buNone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排序后：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1, 1, 1, 2, 2, 2, 2, 2, 2, 3, 3, 4, 4, 4, 5, 5, 5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58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4D930E87-D43F-DF41-8727-C93AD8314130}" type="slidenum">
              <a:rPr kumimoji="0" lang="zh-CN" altLang="en-US" sz="1600">
                <a:solidFill>
                  <a:schemeClr val="bg1"/>
                </a:solidFill>
                <a:latin typeface="Arial" charset="0"/>
              </a:rPr>
              <a:pPr eaLnBrk="1" hangingPunct="1"/>
              <a:t>13</a:t>
            </a:fld>
            <a:endParaRPr kumimoji="0" lang="en-US" altLang="zh-CN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600076" y="1011239"/>
            <a:ext cx="714490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第一趟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eaLnBrk="1" hangingPunct="1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读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取前6个元组到内存中的三个块中，对它们排序，</a:t>
            </a:r>
          </a:p>
          <a:p>
            <a:pPr eaLnBrk="1" hangingPunct="1"/>
            <a:endParaRPr lang="zh-CN" altLang="en-US" sz="1000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将它们作为子表</a:t>
            </a:r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i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写出。同理得出子表 </a:t>
            </a:r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i="1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i="1" baseline="-25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 ，</a:t>
            </a:r>
          </a:p>
          <a:p>
            <a:pPr eaLnBrk="1" hangingPunct="1"/>
            <a:endParaRPr lang="en-US" altLang="zh-CN" sz="1000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i="1" baseline="-25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由最后5个元组排序后生成。</a:t>
            </a:r>
          </a:p>
        </p:txBody>
      </p:sp>
      <p:sp>
        <p:nvSpPr>
          <p:cNvPr id="101380" name="Text Box 3"/>
          <p:cNvSpPr txBox="1">
            <a:spLocks noChangeArrowheads="1"/>
          </p:cNvSpPr>
          <p:nvPr/>
        </p:nvSpPr>
        <p:spPr bwMode="auto">
          <a:xfrm>
            <a:off x="2057400" y="3505200"/>
            <a:ext cx="42530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i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 ：  1    2    2    2    2   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5 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i="1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 ：  2    3    4    4    4   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i="1" baseline="-25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 ：  1    1    2    3    5 </a:t>
            </a:r>
          </a:p>
        </p:txBody>
      </p:sp>
    </p:spTree>
    <p:extLst>
      <p:ext uri="{BB962C8B-B14F-4D97-AF65-F5344CB8AC3E}">
        <p14:creationId xmlns:p14="http://schemas.microsoft.com/office/powerpoint/2010/main" val="8472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4E8B176D-EFAA-7B4F-AB66-367899FAA829}" type="slidenum">
              <a:rPr kumimoji="0" lang="zh-CN" altLang="en-US" sz="1600">
                <a:solidFill>
                  <a:schemeClr val="bg1"/>
                </a:solidFill>
                <a:latin typeface="Arial" charset="0"/>
              </a:rPr>
              <a:pPr eaLnBrk="1" hangingPunct="1"/>
              <a:t>14</a:t>
            </a:fld>
            <a:endParaRPr kumimoji="0" lang="en-US" altLang="zh-CN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942976" y="990600"/>
            <a:ext cx="6991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第二趟：首先把三个子表中的每一个块放入内存中</a:t>
            </a:r>
          </a:p>
        </p:txBody>
      </p:sp>
      <p:sp>
        <p:nvSpPr>
          <p:cNvPr id="102404" name="Text Box 3"/>
          <p:cNvSpPr txBox="1">
            <a:spLocks noChangeArrowheads="1"/>
          </p:cNvSpPr>
          <p:nvPr/>
        </p:nvSpPr>
        <p:spPr bwMode="auto">
          <a:xfrm>
            <a:off x="1371600" y="2133600"/>
            <a:ext cx="647965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子表     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内存中                   磁盘上剩下的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i="1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：             1   2                     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2  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2 ，2   5</a:t>
            </a:r>
          </a:p>
          <a:p>
            <a:pPr eaLnBrk="1" hangingPunct="1"/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i="1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：             2   3                     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  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4 ，4   5</a:t>
            </a:r>
          </a:p>
          <a:p>
            <a:pPr eaLnBrk="1" hangingPunct="1"/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i="1" baseline="-25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：             1   1                    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2  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3 ，5</a:t>
            </a:r>
          </a:p>
        </p:txBody>
      </p:sp>
      <p:sp>
        <p:nvSpPr>
          <p:cNvPr id="102405" name="Line 4"/>
          <p:cNvSpPr>
            <a:spLocks noChangeShapeType="1"/>
          </p:cNvSpPr>
          <p:nvPr/>
        </p:nvSpPr>
        <p:spPr bwMode="auto">
          <a:xfrm>
            <a:off x="1457325" y="2743200"/>
            <a:ext cx="660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>
            <a:off x="1285876" y="4419601"/>
            <a:ext cx="729879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因为 1 是排序后最小的第一个元组，所以在输出中产</a:t>
            </a:r>
          </a:p>
          <a:p>
            <a:pPr eaLnBrk="1" hangingPunct="1"/>
            <a:endParaRPr lang="zh-CN" altLang="en-US" sz="800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生 1 的一个副本，并且从内存的块中删除所有的 1</a:t>
            </a:r>
          </a:p>
        </p:txBody>
      </p:sp>
      <p:sp>
        <p:nvSpPr>
          <p:cNvPr id="102407" name="AutoShape 6"/>
          <p:cNvSpPr>
            <a:spLocks noChangeArrowheads="1"/>
          </p:cNvSpPr>
          <p:nvPr/>
        </p:nvSpPr>
        <p:spPr bwMode="auto">
          <a:xfrm>
            <a:off x="8572500" y="3962400"/>
            <a:ext cx="428625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8" name="Text Box 7"/>
          <p:cNvSpPr txBox="1">
            <a:spLocks noChangeArrowheads="1"/>
          </p:cNvSpPr>
          <p:nvPr/>
        </p:nvSpPr>
        <p:spPr bwMode="auto">
          <a:xfrm>
            <a:off x="9172575" y="3907904"/>
            <a:ext cx="60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00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9CB3C4E1-1474-1E41-88E2-AB6EA7883778}" type="slidenum">
              <a:rPr kumimoji="0" lang="zh-CN" altLang="en-US" sz="1600">
                <a:solidFill>
                  <a:schemeClr val="bg1"/>
                </a:solidFill>
                <a:latin typeface="Arial" charset="0"/>
              </a:rPr>
              <a:pPr eaLnBrk="1" hangingPunct="1"/>
              <a:t>15</a:t>
            </a:fld>
            <a:endParaRPr kumimoji="0" lang="en-US" altLang="zh-CN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1543050" y="1066800"/>
            <a:ext cx="698460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子表     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      内存中         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磁盘上剩下的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i="1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：             2                             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2  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2 ,   2  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i="1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：             2   3                        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  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4 ，4   5</a:t>
            </a:r>
          </a:p>
          <a:p>
            <a:pPr eaLnBrk="1" hangingPunct="1"/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i="1" baseline="-25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：             2   3                        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0691" name="Line 3"/>
          <p:cNvSpPr>
            <a:spLocks noChangeShapeType="1"/>
          </p:cNvSpPr>
          <p:nvPr/>
        </p:nvSpPr>
        <p:spPr bwMode="auto">
          <a:xfrm>
            <a:off x="1543050" y="1676400"/>
            <a:ext cx="660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1543050" y="3581400"/>
            <a:ext cx="689323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子表      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     内存中                     磁盘上剩下的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i="1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：             5</a:t>
            </a:r>
          </a:p>
          <a:p>
            <a:pPr eaLnBrk="1" hangingPunct="1"/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i="1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：             3                             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4  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4 ,   4   5</a:t>
            </a:r>
          </a:p>
          <a:p>
            <a:pPr eaLnBrk="1" hangingPunct="1"/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i="1" baseline="-25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：             3                             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0693" name="Line 5"/>
          <p:cNvSpPr>
            <a:spLocks noChangeShapeType="1"/>
          </p:cNvSpPr>
          <p:nvPr/>
        </p:nvSpPr>
        <p:spPr bwMode="auto">
          <a:xfrm>
            <a:off x="1628775" y="4114800"/>
            <a:ext cx="660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31" name="AutoShape 6"/>
          <p:cNvSpPr>
            <a:spLocks noChangeArrowheads="1"/>
          </p:cNvSpPr>
          <p:nvPr/>
        </p:nvSpPr>
        <p:spPr bwMode="auto">
          <a:xfrm>
            <a:off x="7886700" y="2895600"/>
            <a:ext cx="428625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2" name="Text Box 7"/>
          <p:cNvSpPr txBox="1">
            <a:spLocks noChangeArrowheads="1"/>
          </p:cNvSpPr>
          <p:nvPr/>
        </p:nvSpPr>
        <p:spPr bwMode="auto">
          <a:xfrm>
            <a:off x="8486775" y="28956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1,2</a:t>
            </a:r>
          </a:p>
        </p:txBody>
      </p:sp>
      <p:sp>
        <p:nvSpPr>
          <p:cNvPr id="103433" name="AutoShape 8"/>
          <p:cNvSpPr>
            <a:spLocks noChangeArrowheads="1"/>
          </p:cNvSpPr>
          <p:nvPr/>
        </p:nvSpPr>
        <p:spPr bwMode="auto">
          <a:xfrm>
            <a:off x="7886700" y="5562600"/>
            <a:ext cx="428625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>
            <a:off x="8486775" y="5520392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1,2,3</a:t>
            </a:r>
          </a:p>
        </p:txBody>
      </p:sp>
    </p:spTree>
    <p:extLst>
      <p:ext uri="{BB962C8B-B14F-4D97-AF65-F5344CB8AC3E}">
        <p14:creationId xmlns:p14="http://schemas.microsoft.com/office/powerpoint/2010/main" val="381087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0" grpId="0" autoUpdateAnimBg="0"/>
      <p:bldP spid="370691" grpId="0" animBg="1"/>
      <p:bldP spid="370692" grpId="0" autoUpdateAnimBg="0"/>
      <p:bldP spid="370693" grpId="0" animBg="1"/>
      <p:bldP spid="103431" grpId="0" animBg="1"/>
      <p:bldP spid="103432" grpId="0"/>
      <p:bldP spid="103433" grpId="0" animBg="1"/>
      <p:bldP spid="1034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5A8431BB-7BBE-6446-BF95-6614F3AF9F07}" type="slidenum">
              <a:rPr kumimoji="0" lang="zh-CN" altLang="en-US" sz="1600">
                <a:solidFill>
                  <a:schemeClr val="bg1"/>
                </a:solidFill>
                <a:latin typeface="Arial" charset="0"/>
              </a:rPr>
              <a:pPr eaLnBrk="1" hangingPunct="1"/>
              <a:t>16</a:t>
            </a:fld>
            <a:endParaRPr kumimoji="0" lang="en-US" altLang="zh-CN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1464469" y="3581400"/>
            <a:ext cx="621997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子表      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    内存中                 磁盘上剩下的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i="1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：             5</a:t>
            </a:r>
          </a:p>
          <a:p>
            <a:pPr eaLnBrk="1" hangingPunct="1"/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i="1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：             5</a:t>
            </a:r>
          </a:p>
          <a:p>
            <a:pPr eaLnBrk="1" hangingPunct="1"/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i="1" baseline="-25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：             5</a:t>
            </a:r>
          </a:p>
        </p:txBody>
      </p:sp>
      <p:sp>
        <p:nvSpPr>
          <p:cNvPr id="371715" name="Line 3"/>
          <p:cNvSpPr>
            <a:spLocks noChangeShapeType="1"/>
          </p:cNvSpPr>
          <p:nvPr/>
        </p:nvSpPr>
        <p:spPr bwMode="auto">
          <a:xfrm>
            <a:off x="1543050" y="1676400"/>
            <a:ext cx="660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1716" name="Line 4"/>
          <p:cNvSpPr>
            <a:spLocks noChangeShapeType="1"/>
          </p:cNvSpPr>
          <p:nvPr/>
        </p:nvSpPr>
        <p:spPr bwMode="auto">
          <a:xfrm>
            <a:off x="1543050" y="4191000"/>
            <a:ext cx="660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1717" name="Text Box 5"/>
          <p:cNvSpPr txBox="1">
            <a:spLocks noChangeArrowheads="1"/>
          </p:cNvSpPr>
          <p:nvPr/>
        </p:nvSpPr>
        <p:spPr bwMode="auto">
          <a:xfrm>
            <a:off x="1543050" y="1066800"/>
            <a:ext cx="631134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子表     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       内存中                 磁盘上剩下的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i="1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：             5</a:t>
            </a:r>
          </a:p>
          <a:p>
            <a:pPr eaLnBrk="1" hangingPunct="1"/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i="1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：             4   4                          4   5</a:t>
            </a:r>
          </a:p>
          <a:p>
            <a:pPr eaLnBrk="1" hangingPunct="1"/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i="1" baseline="-25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：             5</a:t>
            </a:r>
          </a:p>
        </p:txBody>
      </p:sp>
      <p:sp>
        <p:nvSpPr>
          <p:cNvPr id="104455" name="AutoShape 6"/>
          <p:cNvSpPr>
            <a:spLocks noChangeArrowheads="1"/>
          </p:cNvSpPr>
          <p:nvPr/>
        </p:nvSpPr>
        <p:spPr bwMode="auto">
          <a:xfrm>
            <a:off x="7886700" y="2895600"/>
            <a:ext cx="428625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6" name="Text Box 7"/>
          <p:cNvSpPr txBox="1">
            <a:spLocks noChangeArrowheads="1"/>
          </p:cNvSpPr>
          <p:nvPr/>
        </p:nvSpPr>
        <p:spPr bwMode="auto">
          <a:xfrm>
            <a:off x="8486775" y="28956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1,2,3,4</a:t>
            </a:r>
          </a:p>
        </p:txBody>
      </p:sp>
      <p:sp>
        <p:nvSpPr>
          <p:cNvPr id="104457" name="AutoShape 8"/>
          <p:cNvSpPr>
            <a:spLocks noChangeArrowheads="1"/>
          </p:cNvSpPr>
          <p:nvPr/>
        </p:nvSpPr>
        <p:spPr bwMode="auto">
          <a:xfrm>
            <a:off x="7886700" y="5181600"/>
            <a:ext cx="428625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8" name="Text Box 9"/>
          <p:cNvSpPr txBox="1">
            <a:spLocks noChangeArrowheads="1"/>
          </p:cNvSpPr>
          <p:nvPr/>
        </p:nvSpPr>
        <p:spPr bwMode="auto">
          <a:xfrm>
            <a:off x="8486775" y="5181600"/>
            <a:ext cx="162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2,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3,4,5</a:t>
            </a:r>
          </a:p>
        </p:txBody>
      </p:sp>
    </p:spTree>
    <p:extLst>
      <p:ext uri="{BB962C8B-B14F-4D97-AF65-F5344CB8AC3E}">
        <p14:creationId xmlns:p14="http://schemas.microsoft.com/office/powerpoint/2010/main" val="40358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4" grpId="0" autoUpdateAnimBg="0"/>
      <p:bldP spid="371715" grpId="0" animBg="1"/>
      <p:bldP spid="371716" grpId="0" animBg="1"/>
      <p:bldP spid="371717" grpId="0" autoUpdateAnimBg="0"/>
      <p:bldP spid="104455" grpId="0" animBg="1"/>
      <p:bldP spid="104456" grpId="0"/>
      <p:bldP spid="104457" grpId="0" animBg="1"/>
      <p:bldP spid="1044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49189A44-3311-F54D-BBB0-9587E9E6D83A}" type="slidenum">
              <a:rPr kumimoji="0" lang="zh-CN" altLang="en-US" sz="1600">
                <a:solidFill>
                  <a:schemeClr val="bg1"/>
                </a:solidFill>
                <a:latin typeface="Arial" charset="0"/>
              </a:rPr>
              <a:pPr eaLnBrk="1" hangingPunct="1"/>
              <a:t>17</a:t>
            </a:fld>
            <a:endParaRPr kumimoji="0" lang="en-US" altLang="zh-CN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5475" name="Text Box 2"/>
          <p:cNvSpPr txBox="1">
            <a:spLocks noChangeArrowheads="1"/>
          </p:cNvSpPr>
          <p:nvPr/>
        </p:nvSpPr>
        <p:spPr bwMode="auto">
          <a:xfrm>
            <a:off x="1200150" y="1343026"/>
            <a:ext cx="76295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【算法分析（所需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I /O） 】 </a:t>
            </a:r>
          </a:p>
          <a:p>
            <a:pPr eaLnBrk="1" hangingPunct="1"/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B(R)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         +       </a:t>
            </a:r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B(R)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      +        </a:t>
            </a:r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B(R)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   =    3 </a:t>
            </a:r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B(R)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1" hangingPunct="1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476" name="Text Box 3"/>
          <p:cNvSpPr txBox="1">
            <a:spLocks noChangeArrowheads="1"/>
          </p:cNvSpPr>
          <p:nvPr/>
        </p:nvSpPr>
        <p:spPr bwMode="auto">
          <a:xfrm>
            <a:off x="1285875" y="3552826"/>
            <a:ext cx="18859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用于在创建排序子表时读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的每一个块</a:t>
            </a:r>
          </a:p>
        </p:txBody>
      </p:sp>
      <p:sp>
        <p:nvSpPr>
          <p:cNvPr id="105477" name="Text Box 4"/>
          <p:cNvSpPr txBox="1">
            <a:spLocks noChangeArrowheads="1"/>
          </p:cNvSpPr>
          <p:nvPr/>
        </p:nvSpPr>
        <p:spPr bwMode="auto">
          <a:xfrm>
            <a:off x="3600451" y="3552826"/>
            <a:ext cx="130373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用于将各排序子表写到磁盘</a:t>
            </a:r>
          </a:p>
        </p:txBody>
      </p:sp>
      <p:sp>
        <p:nvSpPr>
          <p:cNvPr id="105478" name="Text Box 5"/>
          <p:cNvSpPr txBox="1">
            <a:spLocks noChangeArrowheads="1"/>
          </p:cNvSpPr>
          <p:nvPr/>
        </p:nvSpPr>
        <p:spPr bwMode="auto">
          <a:xfrm>
            <a:off x="5476081" y="3552826"/>
            <a:ext cx="19716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用于在适当的时候从子表中读每一个块</a:t>
            </a:r>
          </a:p>
        </p:txBody>
      </p:sp>
      <p:sp>
        <p:nvSpPr>
          <p:cNvPr id="105479" name="AutoShape 6"/>
          <p:cNvSpPr>
            <a:spLocks noChangeArrowheads="1"/>
          </p:cNvSpPr>
          <p:nvPr/>
        </p:nvSpPr>
        <p:spPr bwMode="auto">
          <a:xfrm>
            <a:off x="1800225" y="2667000"/>
            <a:ext cx="514350" cy="762000"/>
          </a:xfrm>
          <a:prstGeom prst="up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05480" name="AutoShape 7"/>
          <p:cNvSpPr>
            <a:spLocks noChangeArrowheads="1"/>
          </p:cNvSpPr>
          <p:nvPr/>
        </p:nvSpPr>
        <p:spPr bwMode="auto">
          <a:xfrm>
            <a:off x="3943350" y="2667000"/>
            <a:ext cx="514350" cy="762000"/>
          </a:xfrm>
          <a:prstGeom prst="up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05481" name="AutoShape 8"/>
          <p:cNvSpPr>
            <a:spLocks noChangeArrowheads="1"/>
          </p:cNvSpPr>
          <p:nvPr/>
        </p:nvSpPr>
        <p:spPr bwMode="auto">
          <a:xfrm>
            <a:off x="6000750" y="2667000"/>
            <a:ext cx="514350" cy="762000"/>
          </a:xfrm>
          <a:prstGeom prst="up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映射</a:t>
            </a:r>
            <a:r>
              <a:rPr lang="zh-CN" altLang="en-US" sz="4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去重</a:t>
            </a:r>
            <a:r>
              <a:rPr lang="en-US" sz="4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的实现方式之二：散列</a:t>
            </a:r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4502"/>
              </p:ext>
            </p:extLst>
          </p:nvPr>
        </p:nvGraphicFramePr>
        <p:xfrm>
          <a:off x="1371600" y="3959696"/>
          <a:ext cx="7115174" cy="518160"/>
        </p:xfrm>
        <a:graphic>
          <a:graphicData uri="http://schemas.openxmlformats.org/drawingml/2006/table">
            <a:tbl>
              <a:tblPr/>
              <a:tblGrid>
                <a:gridCol w="710803"/>
                <a:gridCol w="710803"/>
                <a:gridCol w="714375"/>
                <a:gridCol w="710803"/>
                <a:gridCol w="710803"/>
                <a:gridCol w="710803"/>
                <a:gridCol w="710803"/>
                <a:gridCol w="714375"/>
                <a:gridCol w="710803"/>
                <a:gridCol w="710803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M－1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M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26"/>
          <p:cNvSpPr>
            <a:spLocks noChangeArrowheads="1"/>
          </p:cNvSpPr>
          <p:nvPr/>
        </p:nvSpPr>
        <p:spPr bwMode="auto">
          <a:xfrm>
            <a:off x="7886700" y="2359496"/>
            <a:ext cx="1971675" cy="10668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/>
              <a:t> </a:t>
            </a:r>
            <a:r>
              <a:rPr lang="en-US" altLang="zh-CN" b="0" dirty="0" smtClean="0"/>
              <a:t>R</a:t>
            </a:r>
            <a:endParaRPr lang="en-US" altLang="zh-CN" b="0" dirty="0"/>
          </a:p>
        </p:txBody>
      </p:sp>
      <p:sp>
        <p:nvSpPr>
          <p:cNvPr id="7" name="AutoShape 27"/>
          <p:cNvSpPr>
            <a:spLocks noChangeArrowheads="1"/>
          </p:cNvSpPr>
          <p:nvPr/>
        </p:nvSpPr>
        <p:spPr bwMode="auto">
          <a:xfrm>
            <a:off x="1628775" y="4340696"/>
            <a:ext cx="171450" cy="6096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28"/>
          <p:cNvSpPr>
            <a:spLocks noChangeArrowheads="1"/>
          </p:cNvSpPr>
          <p:nvPr/>
        </p:nvSpPr>
        <p:spPr bwMode="auto">
          <a:xfrm>
            <a:off x="2314575" y="4340696"/>
            <a:ext cx="171450" cy="6096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29"/>
          <p:cNvSpPr>
            <a:spLocks noChangeArrowheads="1"/>
          </p:cNvSpPr>
          <p:nvPr/>
        </p:nvSpPr>
        <p:spPr bwMode="auto">
          <a:xfrm>
            <a:off x="3600450" y="4340696"/>
            <a:ext cx="171450" cy="6096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4371975" y="4340696"/>
            <a:ext cx="171450" cy="6096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31"/>
          <p:cNvSpPr>
            <a:spLocks noChangeArrowheads="1"/>
          </p:cNvSpPr>
          <p:nvPr/>
        </p:nvSpPr>
        <p:spPr bwMode="auto">
          <a:xfrm>
            <a:off x="5057775" y="4340696"/>
            <a:ext cx="171450" cy="6096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32"/>
          <p:cNvSpPr>
            <a:spLocks noChangeArrowheads="1"/>
          </p:cNvSpPr>
          <p:nvPr/>
        </p:nvSpPr>
        <p:spPr bwMode="auto">
          <a:xfrm>
            <a:off x="3000375" y="4340696"/>
            <a:ext cx="171450" cy="6096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33"/>
          <p:cNvSpPr>
            <a:spLocks noChangeArrowheads="1"/>
          </p:cNvSpPr>
          <p:nvPr/>
        </p:nvSpPr>
        <p:spPr bwMode="auto">
          <a:xfrm>
            <a:off x="1371600" y="4950296"/>
            <a:ext cx="600075" cy="1143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solidFill>
                  <a:srgbClr val="FF0000"/>
                </a:solidFill>
              </a:rPr>
              <a:t>        </a:t>
            </a:r>
          </a:p>
        </p:txBody>
      </p:sp>
      <p:sp>
        <p:nvSpPr>
          <p:cNvPr id="14" name="AutoShape 34"/>
          <p:cNvSpPr>
            <a:spLocks noChangeArrowheads="1"/>
          </p:cNvSpPr>
          <p:nvPr/>
        </p:nvSpPr>
        <p:spPr bwMode="auto">
          <a:xfrm>
            <a:off x="3429000" y="4950296"/>
            <a:ext cx="600075" cy="1143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35"/>
          <p:cNvSpPr>
            <a:spLocks noChangeArrowheads="1"/>
          </p:cNvSpPr>
          <p:nvPr/>
        </p:nvSpPr>
        <p:spPr bwMode="auto">
          <a:xfrm>
            <a:off x="4114800" y="4950296"/>
            <a:ext cx="600075" cy="1143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36"/>
          <p:cNvSpPr>
            <a:spLocks noChangeArrowheads="1"/>
          </p:cNvSpPr>
          <p:nvPr/>
        </p:nvSpPr>
        <p:spPr bwMode="auto">
          <a:xfrm>
            <a:off x="4800600" y="4950296"/>
            <a:ext cx="600075" cy="1143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37"/>
          <p:cNvSpPr>
            <a:spLocks noChangeArrowheads="1"/>
          </p:cNvSpPr>
          <p:nvPr/>
        </p:nvSpPr>
        <p:spPr bwMode="auto">
          <a:xfrm>
            <a:off x="2057400" y="4950296"/>
            <a:ext cx="600075" cy="1143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38"/>
          <p:cNvSpPr>
            <a:spLocks noChangeArrowheads="1"/>
          </p:cNvSpPr>
          <p:nvPr/>
        </p:nvSpPr>
        <p:spPr bwMode="auto">
          <a:xfrm>
            <a:off x="2743200" y="4950296"/>
            <a:ext cx="600075" cy="1143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        Buckets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8572500" y="3959696"/>
            <a:ext cx="1014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buf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Rectangle 41"/>
          <p:cNvSpPr>
            <a:spLocks noChangeArrowheads="1"/>
          </p:cNvSpPr>
          <p:nvPr/>
        </p:nvSpPr>
        <p:spPr bwMode="auto">
          <a:xfrm>
            <a:off x="4619994" y="3164686"/>
            <a:ext cx="8755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hash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Rectangle 42"/>
          <p:cNvSpPr>
            <a:spLocks noChangeArrowheads="1"/>
          </p:cNvSpPr>
          <p:nvPr/>
        </p:nvSpPr>
        <p:spPr bwMode="auto">
          <a:xfrm>
            <a:off x="771525" y="1902296"/>
            <a:ext cx="67722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读关系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个缓冲区将其划分成大小</a:t>
            </a:r>
          </a:p>
          <a:p>
            <a:pPr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Font typeface="Wingdings" charset="0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大致相等的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 – 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个桶</a:t>
            </a:r>
            <a:endParaRPr kumimoji="0"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AutoShape 43"/>
          <p:cNvSpPr>
            <a:spLocks noChangeArrowheads="1"/>
          </p:cNvSpPr>
          <p:nvPr/>
        </p:nvSpPr>
        <p:spPr bwMode="auto">
          <a:xfrm flipH="1">
            <a:off x="8143875" y="2892896"/>
            <a:ext cx="685800" cy="1524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838" y="11983"/>
                </a:moveTo>
                <a:cubicBezTo>
                  <a:pt x="17903" y="11592"/>
                  <a:pt x="17937" y="11196"/>
                  <a:pt x="17937" y="10800"/>
                </a:cubicBezTo>
                <a:cubicBezTo>
                  <a:pt x="17937" y="6858"/>
                  <a:pt x="14741" y="3663"/>
                  <a:pt x="10800" y="3663"/>
                </a:cubicBezTo>
                <a:cubicBezTo>
                  <a:pt x="8339" y="3662"/>
                  <a:pt x="6052" y="4930"/>
                  <a:pt x="4748" y="7016"/>
                </a:cubicBezTo>
                <a:lnTo>
                  <a:pt x="1641" y="5075"/>
                </a:lnTo>
                <a:cubicBezTo>
                  <a:pt x="3615" y="1918"/>
                  <a:pt x="7076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400"/>
                  <a:pt x="21549" y="11999"/>
                  <a:pt x="21450" y="12591"/>
                </a:cubicBezTo>
                <a:lnTo>
                  <a:pt x="24112" y="13039"/>
                </a:lnTo>
                <a:lnTo>
                  <a:pt x="18892" y="16756"/>
                </a:lnTo>
                <a:lnTo>
                  <a:pt x="15175" y="11535"/>
                </a:lnTo>
                <a:lnTo>
                  <a:pt x="17838" y="11983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44"/>
          <p:cNvSpPr>
            <a:spLocks noChangeShapeType="1"/>
          </p:cNvSpPr>
          <p:nvPr/>
        </p:nvSpPr>
        <p:spPr bwMode="auto">
          <a:xfrm>
            <a:off x="1200150" y="4645496"/>
            <a:ext cx="74580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6211E1BC-B723-034F-906F-66D1CDAA9E84}" type="slidenum">
              <a:rPr kumimoji="0" lang="zh-CN" altLang="en-US" sz="1600">
                <a:solidFill>
                  <a:schemeClr val="bg1"/>
                </a:solidFill>
                <a:latin typeface="Arial" charset="0"/>
              </a:rPr>
              <a:pPr eaLnBrk="1" hangingPunct="1"/>
              <a:t>19</a:t>
            </a:fld>
            <a:endParaRPr kumimoji="0" lang="en-US" altLang="zh-CN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3603" name="Text Box 2"/>
          <p:cNvSpPr txBox="1">
            <a:spLocks noChangeArrowheads="1"/>
          </p:cNvSpPr>
          <p:nvPr/>
        </p:nvSpPr>
        <p:spPr bwMode="auto">
          <a:xfrm>
            <a:off x="525987" y="908720"/>
            <a:ext cx="8829675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952500" indent="-3810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Font typeface="Wingdings" charset="0"/>
              <a:buChar char="§"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散列的基本划分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方式</a:t>
            </a:r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Font typeface="Wingdings" charset="0"/>
              <a:buChar char="v"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将每一个桶和一个缓冲区联系起来，最后一个缓冲区用来每次一块地装入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的块</a:t>
            </a:r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Font typeface="Wingdings" charset="0"/>
              <a:buChar char="v"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这些块中的每个元组 </a:t>
            </a:r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被散列到桶 </a:t>
            </a:r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(t)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并且被复制到适当的缓冲区中。</a:t>
            </a:r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Font typeface="Wingdings" charset="0"/>
              <a:buChar char="v"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如果缓冲区满了，就将它写入磁盘，并且为同一个桶初始化另一个块。</a:t>
            </a:r>
          </a:p>
          <a:p>
            <a:pPr lvl="1" eaLnBrk="1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Font typeface="Wingdings" charset="0"/>
              <a:buChar char="v"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最后，对于每个桶的最后一块，如果它不空的话，我们就把它写回磁盘。</a:t>
            </a:r>
          </a:p>
          <a:p>
            <a:pPr eaLnBrk="1" hangingPunct="1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9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数据库调优 </a:t>
            </a:r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Database Tuning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主角：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DBA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触发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点：数据库性能无法满足应用负载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响应时间明显延长，甚至不响应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事务回滚增加，导致大量任务失败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数据库为性能瓶颈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问题解决：使用各种手段提升数据库，满足应用需求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5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94EDB40F-06C1-E741-B32D-5019D67C2BB6}" type="slidenum">
              <a:rPr kumimoji="0" lang="zh-CN" altLang="en-US" sz="1600">
                <a:solidFill>
                  <a:schemeClr val="bg1"/>
                </a:solidFill>
                <a:latin typeface="Arial" charset="0"/>
              </a:rPr>
              <a:pPr eaLnBrk="1" hangingPunct="1"/>
              <a:t>20</a:t>
            </a:fld>
            <a:endParaRPr kumimoji="0" lang="en-US" altLang="zh-CN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7699" name="AutoShape 2"/>
          <p:cNvSpPr>
            <a:spLocks noChangeArrowheads="1"/>
          </p:cNvSpPr>
          <p:nvPr/>
        </p:nvSpPr>
        <p:spPr bwMode="auto">
          <a:xfrm>
            <a:off x="2207419" y="981075"/>
            <a:ext cx="1114425" cy="1371600"/>
          </a:xfrm>
          <a:prstGeom prst="flowChartMagneticDisk">
            <a:avLst/>
          </a:prstGeom>
          <a:solidFill>
            <a:srgbClr val="CC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0" name="Rectangle 3"/>
          <p:cNvSpPr>
            <a:spLocks noChangeArrowheads="1"/>
          </p:cNvSpPr>
          <p:nvPr/>
        </p:nvSpPr>
        <p:spPr bwMode="auto">
          <a:xfrm>
            <a:off x="2378869" y="1590675"/>
            <a:ext cx="77152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hlink"/>
                </a:solidFill>
              </a:rPr>
              <a:t>R</a:t>
            </a:r>
          </a:p>
        </p:txBody>
      </p:sp>
      <p:sp>
        <p:nvSpPr>
          <p:cNvPr id="157701" name="Rectangle 4"/>
          <p:cNvSpPr>
            <a:spLocks noChangeArrowheads="1"/>
          </p:cNvSpPr>
          <p:nvPr/>
        </p:nvSpPr>
        <p:spPr bwMode="auto">
          <a:xfrm>
            <a:off x="2721769" y="2962275"/>
            <a:ext cx="1371600" cy="5334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2035969" y="4410075"/>
            <a:ext cx="2657475" cy="5334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3" name="Line 7"/>
          <p:cNvSpPr>
            <a:spLocks noChangeShapeType="1"/>
          </p:cNvSpPr>
          <p:nvPr/>
        </p:nvSpPr>
        <p:spPr bwMode="auto">
          <a:xfrm>
            <a:off x="2550319" y="44100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7704" name="Line 8"/>
          <p:cNvSpPr>
            <a:spLocks noChangeShapeType="1"/>
          </p:cNvSpPr>
          <p:nvPr/>
        </p:nvSpPr>
        <p:spPr bwMode="auto">
          <a:xfrm>
            <a:off x="3064669" y="44100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7705" name="Line 9"/>
          <p:cNvSpPr>
            <a:spLocks noChangeShapeType="1"/>
          </p:cNvSpPr>
          <p:nvPr/>
        </p:nvSpPr>
        <p:spPr bwMode="auto">
          <a:xfrm>
            <a:off x="3664744" y="44100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>
            <a:off x="4179094" y="44100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7707" name="Freeform 12"/>
          <p:cNvSpPr>
            <a:spLocks/>
          </p:cNvSpPr>
          <p:nvPr/>
        </p:nvSpPr>
        <p:spPr bwMode="auto">
          <a:xfrm>
            <a:off x="2978944" y="1895475"/>
            <a:ext cx="514350" cy="1295400"/>
          </a:xfrm>
          <a:custGeom>
            <a:avLst/>
            <a:gdLst>
              <a:gd name="T0" fmla="*/ 0 w 448"/>
              <a:gd name="T1" fmla="*/ 0 h 1056"/>
              <a:gd name="T2" fmla="*/ 2147483647 w 448"/>
              <a:gd name="T3" fmla="*/ 2147483647 h 1056"/>
              <a:gd name="T4" fmla="*/ 2147483647 w 448"/>
              <a:gd name="T5" fmla="*/ 2147483647 h 1056"/>
              <a:gd name="T6" fmla="*/ 0 60000 65536"/>
              <a:gd name="T7" fmla="*/ 0 60000 65536"/>
              <a:gd name="T8" fmla="*/ 0 60000 65536"/>
              <a:gd name="T9" fmla="*/ 0 w 448"/>
              <a:gd name="T10" fmla="*/ 0 h 1056"/>
              <a:gd name="T11" fmla="*/ 448 w 448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8" h="1056">
                <a:moveTo>
                  <a:pt x="0" y="0"/>
                </a:moveTo>
                <a:cubicBezTo>
                  <a:pt x="64" y="103"/>
                  <a:pt x="320" y="440"/>
                  <a:pt x="384" y="616"/>
                </a:cubicBezTo>
                <a:cubicBezTo>
                  <a:pt x="448" y="792"/>
                  <a:pt x="384" y="964"/>
                  <a:pt x="384" y="1056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08" name="Line 13"/>
          <p:cNvSpPr>
            <a:spLocks noChangeShapeType="1"/>
          </p:cNvSpPr>
          <p:nvPr/>
        </p:nvSpPr>
        <p:spPr bwMode="auto">
          <a:xfrm>
            <a:off x="4179094" y="3267075"/>
            <a:ext cx="2057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7709" name="Line 14"/>
          <p:cNvSpPr>
            <a:spLocks noChangeShapeType="1"/>
          </p:cNvSpPr>
          <p:nvPr/>
        </p:nvSpPr>
        <p:spPr bwMode="auto">
          <a:xfrm flipV="1">
            <a:off x="2807494" y="3419475"/>
            <a:ext cx="3429000" cy="990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7710" name="Freeform 16"/>
          <p:cNvSpPr>
            <a:spLocks/>
          </p:cNvSpPr>
          <p:nvPr/>
        </p:nvSpPr>
        <p:spPr bwMode="auto">
          <a:xfrm>
            <a:off x="8059937" y="2636838"/>
            <a:ext cx="1782366" cy="711200"/>
          </a:xfrm>
          <a:custGeom>
            <a:avLst/>
            <a:gdLst>
              <a:gd name="T0" fmla="*/ 0 w 336"/>
              <a:gd name="T1" fmla="*/ 2147483647 h 576"/>
              <a:gd name="T2" fmla="*/ 2147483647 w 336"/>
              <a:gd name="T3" fmla="*/ 2147483647 h 576"/>
              <a:gd name="T4" fmla="*/ 2147483647 w 336"/>
              <a:gd name="T5" fmla="*/ 0 h 576"/>
              <a:gd name="T6" fmla="*/ 0 60000 65536"/>
              <a:gd name="T7" fmla="*/ 0 60000 65536"/>
              <a:gd name="T8" fmla="*/ 0 60000 65536"/>
              <a:gd name="T9" fmla="*/ 0 w 336"/>
              <a:gd name="T10" fmla="*/ 0 h 576"/>
              <a:gd name="T11" fmla="*/ 336 w 33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576">
                <a:moveTo>
                  <a:pt x="0" y="576"/>
                </a:moveTo>
                <a:cubicBezTo>
                  <a:pt x="46" y="551"/>
                  <a:pt x="221" y="522"/>
                  <a:pt x="277" y="426"/>
                </a:cubicBezTo>
                <a:cubicBezTo>
                  <a:pt x="333" y="330"/>
                  <a:pt x="324" y="89"/>
                  <a:pt x="336" y="0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11" name="Text Box 17"/>
          <p:cNvSpPr txBox="1">
            <a:spLocks noChangeArrowheads="1"/>
          </p:cNvSpPr>
          <p:nvPr/>
        </p:nvSpPr>
        <p:spPr bwMode="auto">
          <a:xfrm>
            <a:off x="1950244" y="5070475"/>
            <a:ext cx="348364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M </a:t>
            </a: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– 1 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块缓冲区</a:t>
            </a:r>
          </a:p>
          <a:p>
            <a:pPr eaLnBrk="1" hangingPunct="1"/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用来保存</a:t>
            </a:r>
            <a:r>
              <a:rPr lang="en-US" altLang="zh-CN" sz="2000" b="0" dirty="0" err="1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中到目前为止见过</a:t>
            </a:r>
          </a:p>
          <a:p>
            <a:pPr eaLnBrk="1" hangingPunct="1"/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每个元组的一个副本</a:t>
            </a:r>
          </a:p>
        </p:txBody>
      </p:sp>
      <p:sp>
        <p:nvSpPr>
          <p:cNvPr id="157712" name="Text Box 18"/>
          <p:cNvSpPr txBox="1">
            <a:spLocks noChangeArrowheads="1"/>
          </p:cNvSpPr>
          <p:nvPr/>
        </p:nvSpPr>
        <p:spPr bwMode="auto">
          <a:xfrm>
            <a:off x="1092994" y="3089276"/>
            <a:ext cx="2430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输入缓冲</a:t>
            </a:r>
          </a:p>
        </p:txBody>
      </p:sp>
      <p:sp>
        <p:nvSpPr>
          <p:cNvPr id="157713" name="Text Box 21"/>
          <p:cNvSpPr txBox="1">
            <a:spLocks noChangeArrowheads="1"/>
          </p:cNvSpPr>
          <p:nvPr/>
        </p:nvSpPr>
        <p:spPr bwMode="auto">
          <a:xfrm>
            <a:off x="3361134" y="2276475"/>
            <a:ext cx="8090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 dirty="0" err="1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b="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endParaRPr lang="zh-CN" altLang="en-US" b="0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714" name="AutoShape 22"/>
          <p:cNvSpPr>
            <a:spLocks noChangeArrowheads="1"/>
          </p:cNvSpPr>
          <p:nvPr/>
        </p:nvSpPr>
        <p:spPr bwMode="auto">
          <a:xfrm>
            <a:off x="6197203" y="2781300"/>
            <a:ext cx="1864519" cy="1079500"/>
          </a:xfrm>
          <a:prstGeom prst="flowChartDecision">
            <a:avLst/>
          </a:prstGeom>
          <a:solidFill>
            <a:srgbClr val="CCCC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以前见过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19" name="Rectangle 42"/>
          <p:cNvSpPr>
            <a:spLocks noChangeArrowheads="1"/>
          </p:cNvSpPr>
          <p:nvPr/>
        </p:nvSpPr>
        <p:spPr bwMode="auto">
          <a:xfrm>
            <a:off x="4090383" y="476672"/>
            <a:ext cx="583264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2400" b="0" dirty="0" smtClean="0">
                <a:latin typeface="微软雅黑" pitchFamily="34" charset="-122"/>
                <a:ea typeface="微软雅黑" pitchFamily="34" charset="-122"/>
              </a:rPr>
              <a:t>将散列后的数据再散列一次即可去重。</a:t>
            </a:r>
            <a:endParaRPr kumimoji="0"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磁盘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I/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3B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(R) (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散列元组时读一次，写回磁盘时又一次，再一次是对每一个桶的一趟算法时的读取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kumimoji="0" lang="zh-CN" altLang="en-US" sz="2400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6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基本操作三：连接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smtClean="0"/>
              <a:t>* From Major, Job </a:t>
            </a:r>
            <a:br>
              <a:rPr lang="en-US" altLang="zh-CN" dirty="0" smtClean="0"/>
            </a:br>
            <a:r>
              <a:rPr lang="en-US" altLang="zh-CN" dirty="0" smtClean="0"/>
              <a:t>Where </a:t>
            </a:r>
            <a:r>
              <a:rPr lang="en-US" altLang="zh-CN" dirty="0" err="1" smtClean="0"/>
              <a:t>Major.sname</a:t>
            </a:r>
            <a:r>
              <a:rPr lang="en-US" altLang="zh-CN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Job.sname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latin typeface="Calibri" charset="0"/>
                <a:cs typeface="Arial" charset="0"/>
              </a:rPr>
              <a:t>R</a:t>
            </a:r>
            <a:r>
              <a:rPr lang="en-US" altLang="zh-CN" dirty="0" err="1" smtClean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⋈</a:t>
            </a:r>
            <a:r>
              <a:rPr lang="en-US" altLang="zh-CN" baseline="-30000" dirty="0" err="1" smtClean="0">
                <a:solidFill>
                  <a:srgbClr val="000000"/>
                </a:solidFill>
                <a:latin typeface="Calibri" charset="0"/>
                <a:cs typeface="Arial" charset="0"/>
              </a:rPr>
              <a:t>sname</a:t>
            </a:r>
            <a:r>
              <a:rPr lang="en-US" altLang="zh-CN" dirty="0" err="1" smtClean="0">
                <a:solidFill>
                  <a:srgbClr val="000000"/>
                </a:solidFill>
                <a:latin typeface="Calibri" charset="0"/>
                <a:cs typeface="Arial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alibri" charset="0"/>
                <a:cs typeface="Arial" charset="0"/>
              </a:rPr>
            </a:br>
            <a:endParaRPr lang="en-US" dirty="0"/>
          </a:p>
        </p:txBody>
      </p:sp>
      <p:graphicFrame>
        <p:nvGraphicFramePr>
          <p:cNvPr id="6" name="Group 2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6783"/>
              </p:ext>
            </p:extLst>
          </p:nvPr>
        </p:nvGraphicFramePr>
        <p:xfrm>
          <a:off x="5108367" y="5013176"/>
          <a:ext cx="4086225" cy="1341120"/>
        </p:xfrm>
        <a:graphic>
          <a:graphicData uri="http://schemas.openxmlformats.org/drawingml/2006/table">
            <a:tbl>
              <a:tblPr/>
              <a:tblGrid>
                <a:gridCol w="1017984"/>
                <a:gridCol w="1682353"/>
                <a:gridCol w="1385888"/>
              </a:tblGrid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sname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major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job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李明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计算机专业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程序员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刘涛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计算机专业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金融分析师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张茜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金融专业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金融分析师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2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91307"/>
              </p:ext>
            </p:extLst>
          </p:nvPr>
        </p:nvGraphicFramePr>
        <p:xfrm>
          <a:off x="7087716" y="3095992"/>
          <a:ext cx="2798565" cy="1341120"/>
        </p:xfrm>
        <a:graphic>
          <a:graphicData uri="http://schemas.openxmlformats.org/drawingml/2006/table">
            <a:tbl>
              <a:tblPr/>
              <a:tblGrid>
                <a:gridCol w="1116212"/>
                <a:gridCol w="1682353"/>
              </a:tblGrid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sname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major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李明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计算机专业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刘涛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计算机专业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张茜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金融专业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589476"/>
              </p:ext>
            </p:extLst>
          </p:nvPr>
        </p:nvGraphicFramePr>
        <p:xfrm>
          <a:off x="3523320" y="3095992"/>
          <a:ext cx="2798565" cy="1341120"/>
        </p:xfrm>
        <a:graphic>
          <a:graphicData uri="http://schemas.openxmlformats.org/drawingml/2006/table">
            <a:tbl>
              <a:tblPr/>
              <a:tblGrid>
                <a:gridCol w="1116212"/>
                <a:gridCol w="1682353"/>
              </a:tblGrid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sname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job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李明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程序员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刘涛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金融分析师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张茜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金融分析师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44755"/>
              </p:ext>
            </p:extLst>
          </p:nvPr>
        </p:nvGraphicFramePr>
        <p:xfrm>
          <a:off x="4089741" y="5013176"/>
          <a:ext cx="5104209" cy="1341120"/>
        </p:xfrm>
        <a:graphic>
          <a:graphicData uri="http://schemas.openxmlformats.org/drawingml/2006/table">
            <a:tbl>
              <a:tblPr/>
              <a:tblGrid>
                <a:gridCol w="1017984"/>
                <a:gridCol w="1017984"/>
                <a:gridCol w="1682353"/>
                <a:gridCol w="1385888"/>
              </a:tblGrid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sname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sname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major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job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李明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李明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计算机专业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程序员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刘涛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刘涛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计算机专业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金融分析师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张茜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张茜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Arial" charset="0"/>
                        </a:rPr>
                        <a:t>金融专业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Arial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金融分析师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35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连接的实现方式之一：嵌套循环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</a:rPr>
              <a:t>R(X,Y) </a:t>
            </a:r>
            <a:r>
              <a:rPr lang="en-US" altLang="zh-CN" dirty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⋈</a:t>
            </a: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S</a:t>
            </a:r>
            <a:r>
              <a:rPr lang="en-US" altLang="zh-CN" dirty="0" smtClean="0">
                <a:latin typeface="Arial" charset="0"/>
                <a:ea typeface="宋体" charset="0"/>
              </a:rPr>
              <a:t>(Y,Z)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算法</a:t>
            </a:r>
          </a:p>
          <a:p>
            <a:pPr lvl="1"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  </a:t>
            </a:r>
            <a:r>
              <a:rPr lang="en-US" altLang="zh-CN" dirty="0">
                <a:latin typeface="Arial" charset="0"/>
                <a:ea typeface="宋体" charset="0"/>
              </a:rPr>
              <a:t>FOR each tuple </a:t>
            </a:r>
            <a:r>
              <a:rPr lang="en-US" altLang="zh-CN" dirty="0" smtClean="0">
                <a:latin typeface="Arial" charset="0"/>
                <a:ea typeface="宋体" charset="0"/>
              </a:rPr>
              <a:t>s </a:t>
            </a:r>
            <a:r>
              <a:rPr lang="en-US" altLang="zh-CN" dirty="0">
                <a:latin typeface="Arial" charset="0"/>
                <a:ea typeface="宋体" charset="0"/>
              </a:rPr>
              <a:t>in S DO</a:t>
            </a:r>
          </a:p>
          <a:p>
            <a:pPr lvl="1"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	     FOR each tuple r in R DO</a:t>
            </a:r>
          </a:p>
          <a:p>
            <a:pPr lvl="1"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   	IF r and s join to make a tuple t </a:t>
            </a:r>
            <a:endParaRPr lang="en-US" altLang="zh-CN" dirty="0" smtClean="0">
              <a:latin typeface="Arial" charset="0"/>
              <a:ea typeface="宋体" charset="0"/>
            </a:endParaRPr>
          </a:p>
          <a:p>
            <a:pPr lvl="1"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             THEN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output </a:t>
            </a:r>
            <a:r>
              <a:rPr lang="en-US" altLang="zh-CN" dirty="0">
                <a:latin typeface="Arial" charset="0"/>
                <a:ea typeface="宋体" charset="0"/>
              </a:rPr>
              <a:t>s；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3280EFF4-6A6D-6146-B48D-86B472419CC3}" type="slidenum">
              <a:rPr kumimoji="0" lang="zh-CN" altLang="en-US" sz="1600">
                <a:solidFill>
                  <a:schemeClr val="bg1"/>
                </a:solidFill>
                <a:latin typeface="Arial" charset="0"/>
              </a:rPr>
              <a:pPr eaLnBrk="1" hangingPunct="1"/>
              <a:t>23</a:t>
            </a:fld>
            <a:endParaRPr kumimoji="0" lang="en-US" altLang="zh-CN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996" y="1628800"/>
            <a:ext cx="9001125" cy="4419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对作为操作对象的两个关系的访问均按块组织。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确保了当在内层循环中处理关系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的元组时，我们可以用尽可能少的磁盘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来读取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适用尽可能多的内存来存储属于关系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的元组，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是外层循环中的关系。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将读到的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的每一个元组与能装入内存的尽可能多的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元组连接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0000"/>
              </a:lnSpc>
              <a:buFont typeface="Wingdings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假定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B(R)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charset="0"/>
              </a:rPr>
              <a:t>≥B(S) ≥M,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则算法如下：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基于块的嵌套循环</a:t>
            </a:r>
            <a:endParaRPr 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61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021D2984-6EB9-F14E-92A3-86B7924CB9C4}" type="slidenum">
              <a:rPr kumimoji="0" lang="zh-CN" altLang="en-US" sz="1600">
                <a:solidFill>
                  <a:schemeClr val="bg1"/>
                </a:solidFill>
                <a:latin typeface="Arial" charset="0"/>
              </a:rPr>
              <a:pPr eaLnBrk="1" hangingPunct="1"/>
              <a:t>24</a:t>
            </a:fld>
            <a:endParaRPr kumimoji="0" lang="en-US" altLang="zh-CN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625" y="990600"/>
            <a:ext cx="9858375" cy="55626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200" dirty="0">
                <a:latin typeface="Arial" charset="0"/>
                <a:ea typeface="宋体" charset="0"/>
              </a:rPr>
              <a:t>FOR each chunk of M-1 blocks of S DO BEGIN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200" dirty="0">
                <a:latin typeface="Arial" charset="0"/>
                <a:ea typeface="宋体" charset="0"/>
              </a:rPr>
              <a:t>     read these blocks into main-memory buffers;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CC0000"/>
                </a:solidFill>
                <a:latin typeface="Times New Roman" charset="0"/>
                <a:ea typeface="宋体" charset="0"/>
              </a:rPr>
              <a:t>                                                                                           /*</a:t>
            </a:r>
            <a:r>
              <a:rPr lang="zh-CN" altLang="en-US" sz="1800" dirty="0">
                <a:solidFill>
                  <a:srgbClr val="CC0000"/>
                </a:solidFill>
                <a:latin typeface="Times New Roman" charset="0"/>
                <a:ea typeface="宋体" charset="0"/>
              </a:rPr>
              <a:t>外层循环：对</a:t>
            </a:r>
            <a:r>
              <a:rPr lang="en-US" altLang="zh-CN" sz="1800" dirty="0">
                <a:solidFill>
                  <a:srgbClr val="CC0000"/>
                </a:solidFill>
                <a:latin typeface="Times New Roman" charset="0"/>
                <a:ea typeface="宋体" charset="0"/>
              </a:rPr>
              <a:t>S</a:t>
            </a:r>
            <a:r>
              <a:rPr lang="zh-CN" altLang="en-US" sz="1800" dirty="0">
                <a:solidFill>
                  <a:srgbClr val="CC0000"/>
                </a:solidFill>
                <a:latin typeface="Times New Roman" charset="0"/>
                <a:ea typeface="宋体" charset="0"/>
              </a:rPr>
              <a:t>进行*/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200" dirty="0">
                <a:latin typeface="Arial" charset="0"/>
                <a:ea typeface="宋体" charset="0"/>
              </a:rPr>
              <a:t>     organize their tuples into a search structure whose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200" dirty="0">
                <a:latin typeface="Arial" charset="0"/>
                <a:ea typeface="宋体" charset="0"/>
              </a:rPr>
              <a:t>           search key is the common attribute of R and S;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200" dirty="0">
                <a:latin typeface="Arial" charset="0"/>
                <a:ea typeface="宋体" charset="0"/>
              </a:rPr>
              <a:t>      FOR each block b of  R  DO BEGIN  </a:t>
            </a:r>
            <a:r>
              <a:rPr lang="en-US" altLang="zh-CN" sz="1800" dirty="0">
                <a:solidFill>
                  <a:srgbClr val="CC0000"/>
                </a:solidFill>
                <a:latin typeface="Times New Roman" charset="0"/>
                <a:ea typeface="宋体" charset="0"/>
              </a:rPr>
              <a:t>/*</a:t>
            </a:r>
            <a:r>
              <a:rPr lang="zh-CN" altLang="en-US" sz="1800" dirty="0">
                <a:solidFill>
                  <a:srgbClr val="CC0000"/>
                </a:solidFill>
                <a:latin typeface="Times New Roman" charset="0"/>
                <a:ea typeface="宋体" charset="0"/>
              </a:rPr>
              <a:t>内层：一次一块地处理</a:t>
            </a:r>
            <a:r>
              <a:rPr lang="en-US" altLang="zh-CN" sz="1800" dirty="0">
                <a:solidFill>
                  <a:srgbClr val="CC0000"/>
                </a:solidFill>
                <a:latin typeface="Times New Roman" charset="0"/>
                <a:ea typeface="宋体" charset="0"/>
              </a:rPr>
              <a:t>R*/</a:t>
            </a:r>
            <a:endParaRPr lang="en-US" altLang="zh-CN" sz="1600" dirty="0">
              <a:solidFill>
                <a:srgbClr val="CC0000"/>
              </a:solidFill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200" dirty="0">
                <a:latin typeface="Arial" charset="0"/>
                <a:ea typeface="宋体" charset="0"/>
              </a:rPr>
              <a:t>            read  b into main memory；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200" dirty="0">
                <a:latin typeface="Arial" charset="0"/>
                <a:ea typeface="宋体" charset="0"/>
              </a:rPr>
              <a:t>            FOR each tuple t of  b  DO  BEGIN </a:t>
            </a:r>
            <a:r>
              <a:rPr lang="en-US" altLang="zh-CN" sz="1600" dirty="0">
                <a:solidFill>
                  <a:srgbClr val="CC0000"/>
                </a:solidFill>
                <a:latin typeface="Times New Roman" charset="0"/>
                <a:ea typeface="宋体" charset="0"/>
              </a:rPr>
              <a:t>/*</a:t>
            </a:r>
            <a:r>
              <a:rPr lang="zh-CN" altLang="en-US" sz="1600" dirty="0">
                <a:solidFill>
                  <a:srgbClr val="CC0000"/>
                </a:solidFill>
                <a:latin typeface="Times New Roman" charset="0"/>
                <a:ea typeface="宋体" charset="0"/>
              </a:rPr>
              <a:t>处理当前块内的所有元组*/</a:t>
            </a:r>
            <a:endParaRPr lang="en-US" altLang="zh-CN" sz="1400" dirty="0">
              <a:solidFill>
                <a:srgbClr val="CC0000"/>
              </a:solidFill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200" dirty="0">
                <a:latin typeface="Arial" charset="0"/>
                <a:ea typeface="宋体" charset="0"/>
              </a:rPr>
              <a:t>                 find the tuples of S in main memory that join with 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200" dirty="0">
                <a:latin typeface="Arial" charset="0"/>
                <a:ea typeface="宋体" charset="0"/>
              </a:rPr>
              <a:t>                 output the join of t with each of these tuples;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200" dirty="0">
                <a:latin typeface="Arial" charset="0"/>
                <a:ea typeface="宋体" charset="0"/>
              </a:rPr>
              <a:t>            END;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200" dirty="0">
                <a:latin typeface="Arial" charset="0"/>
                <a:ea typeface="宋体" charset="0"/>
              </a:rPr>
              <a:t>       END;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200" dirty="0">
                <a:latin typeface="Arial" charset="0"/>
                <a:ea typeface="宋体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858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4DC2C4CF-32DE-944C-96D2-9AFE46148015}" type="slidenum">
              <a:rPr kumimoji="0" lang="zh-CN" altLang="en-US" sz="1600">
                <a:solidFill>
                  <a:schemeClr val="bg1"/>
                </a:solidFill>
                <a:latin typeface="Arial" charset="0"/>
              </a:rPr>
              <a:pPr eaLnBrk="1" hangingPunct="1"/>
              <a:t>25</a:t>
            </a:fld>
            <a:endParaRPr kumimoji="0" lang="en-US" altLang="zh-CN" sz="160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86019" name="Group 2"/>
          <p:cNvGrpSpPr>
            <a:grpSpLocks/>
          </p:cNvGrpSpPr>
          <p:nvPr/>
        </p:nvGrpSpPr>
        <p:grpSpPr bwMode="auto">
          <a:xfrm>
            <a:off x="1173362" y="980729"/>
            <a:ext cx="8513565" cy="4591050"/>
            <a:chOff x="609" y="630"/>
            <a:chExt cx="4767" cy="2892"/>
          </a:xfrm>
        </p:grpSpPr>
        <p:sp>
          <p:nvSpPr>
            <p:cNvPr id="86023" name="AutoShape 3"/>
            <p:cNvSpPr>
              <a:spLocks noChangeArrowheads="1"/>
            </p:cNvSpPr>
            <p:nvPr/>
          </p:nvSpPr>
          <p:spPr bwMode="auto">
            <a:xfrm>
              <a:off x="1200" y="630"/>
              <a:ext cx="624" cy="864"/>
            </a:xfrm>
            <a:prstGeom prst="flowChartMagneticDisk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4" name="Rectangle 4"/>
            <p:cNvSpPr>
              <a:spLocks noChangeArrowheads="1"/>
            </p:cNvSpPr>
            <p:nvPr/>
          </p:nvSpPr>
          <p:spPr bwMode="auto">
            <a:xfrm>
              <a:off x="1296" y="1014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S,R</a:t>
              </a:r>
            </a:p>
          </p:txBody>
        </p:sp>
        <p:sp>
          <p:nvSpPr>
            <p:cNvPr id="86025" name="Rectangle 5"/>
            <p:cNvSpPr>
              <a:spLocks noChangeArrowheads="1"/>
            </p:cNvSpPr>
            <p:nvPr/>
          </p:nvSpPr>
          <p:spPr bwMode="auto">
            <a:xfrm>
              <a:off x="1488" y="1878"/>
              <a:ext cx="768" cy="336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6" name="Rectangle 6"/>
            <p:cNvSpPr>
              <a:spLocks noChangeArrowheads="1"/>
            </p:cNvSpPr>
            <p:nvPr/>
          </p:nvSpPr>
          <p:spPr bwMode="auto">
            <a:xfrm>
              <a:off x="3456" y="1782"/>
              <a:ext cx="912" cy="576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86027" name="Rectangle 7"/>
            <p:cNvSpPr>
              <a:spLocks noChangeArrowheads="1"/>
            </p:cNvSpPr>
            <p:nvPr/>
          </p:nvSpPr>
          <p:spPr bwMode="auto">
            <a:xfrm>
              <a:off x="1104" y="2790"/>
              <a:ext cx="1488" cy="336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8" name="Line 8"/>
            <p:cNvSpPr>
              <a:spLocks noChangeShapeType="1"/>
            </p:cNvSpPr>
            <p:nvPr/>
          </p:nvSpPr>
          <p:spPr bwMode="auto">
            <a:xfrm>
              <a:off x="1392" y="279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029" name="Line 9"/>
            <p:cNvSpPr>
              <a:spLocks noChangeShapeType="1"/>
            </p:cNvSpPr>
            <p:nvPr/>
          </p:nvSpPr>
          <p:spPr bwMode="auto">
            <a:xfrm>
              <a:off x="1680" y="279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030" name="Line 10"/>
            <p:cNvSpPr>
              <a:spLocks noChangeShapeType="1"/>
            </p:cNvSpPr>
            <p:nvPr/>
          </p:nvSpPr>
          <p:spPr bwMode="auto">
            <a:xfrm>
              <a:off x="2016" y="279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031" name="Line 11"/>
            <p:cNvSpPr>
              <a:spLocks noChangeShapeType="1"/>
            </p:cNvSpPr>
            <p:nvPr/>
          </p:nvSpPr>
          <p:spPr bwMode="auto">
            <a:xfrm>
              <a:off x="2304" y="279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032" name="Rectangle 12"/>
            <p:cNvSpPr>
              <a:spLocks noChangeArrowheads="1"/>
            </p:cNvSpPr>
            <p:nvPr/>
          </p:nvSpPr>
          <p:spPr bwMode="auto">
            <a:xfrm>
              <a:off x="4224" y="2742"/>
              <a:ext cx="768" cy="336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3" name="Freeform 13"/>
            <p:cNvSpPr>
              <a:spLocks/>
            </p:cNvSpPr>
            <p:nvPr/>
          </p:nvSpPr>
          <p:spPr bwMode="auto">
            <a:xfrm>
              <a:off x="1632" y="1206"/>
              <a:ext cx="288" cy="816"/>
            </a:xfrm>
            <a:custGeom>
              <a:avLst/>
              <a:gdLst>
                <a:gd name="T0" fmla="*/ 0 w 448"/>
                <a:gd name="T1" fmla="*/ 0 h 1056"/>
                <a:gd name="T2" fmla="*/ 66 w 448"/>
                <a:gd name="T3" fmla="*/ 219 h 1056"/>
                <a:gd name="T4" fmla="*/ 66 w 448"/>
                <a:gd name="T5" fmla="*/ 377 h 1056"/>
                <a:gd name="T6" fmla="*/ 0 60000 65536"/>
                <a:gd name="T7" fmla="*/ 0 60000 65536"/>
                <a:gd name="T8" fmla="*/ 0 60000 65536"/>
                <a:gd name="T9" fmla="*/ 0 w 448"/>
                <a:gd name="T10" fmla="*/ 0 h 1056"/>
                <a:gd name="T11" fmla="*/ 448 w 448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8" h="1056">
                  <a:moveTo>
                    <a:pt x="0" y="0"/>
                  </a:moveTo>
                  <a:cubicBezTo>
                    <a:pt x="64" y="103"/>
                    <a:pt x="320" y="440"/>
                    <a:pt x="384" y="616"/>
                  </a:cubicBezTo>
                  <a:cubicBezTo>
                    <a:pt x="448" y="792"/>
                    <a:pt x="384" y="964"/>
                    <a:pt x="384" y="1056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34" name="Line 14"/>
            <p:cNvSpPr>
              <a:spLocks noChangeShapeType="1"/>
            </p:cNvSpPr>
            <p:nvPr/>
          </p:nvSpPr>
          <p:spPr bwMode="auto">
            <a:xfrm>
              <a:off x="2304" y="2070"/>
              <a:ext cx="115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035" name="Line 15"/>
            <p:cNvSpPr>
              <a:spLocks noChangeShapeType="1"/>
            </p:cNvSpPr>
            <p:nvPr/>
          </p:nvSpPr>
          <p:spPr bwMode="auto">
            <a:xfrm flipV="1">
              <a:off x="1536" y="2166"/>
              <a:ext cx="1920" cy="62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036" name="Line 16"/>
            <p:cNvSpPr>
              <a:spLocks noChangeShapeType="1"/>
            </p:cNvSpPr>
            <p:nvPr/>
          </p:nvSpPr>
          <p:spPr bwMode="auto">
            <a:xfrm>
              <a:off x="4416" y="2070"/>
              <a:ext cx="192" cy="6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037" name="Freeform 17"/>
            <p:cNvSpPr>
              <a:spLocks/>
            </p:cNvSpPr>
            <p:nvPr/>
          </p:nvSpPr>
          <p:spPr bwMode="auto">
            <a:xfrm>
              <a:off x="4992" y="2115"/>
              <a:ext cx="384" cy="720"/>
            </a:xfrm>
            <a:custGeom>
              <a:avLst/>
              <a:gdLst>
                <a:gd name="T0" fmla="*/ 0 w 336"/>
                <a:gd name="T1" fmla="*/ 1406 h 576"/>
                <a:gd name="T2" fmla="*/ 473 w 336"/>
                <a:gd name="T3" fmla="*/ 1039 h 576"/>
                <a:gd name="T4" fmla="*/ 574 w 336"/>
                <a:gd name="T5" fmla="*/ 0 h 576"/>
                <a:gd name="T6" fmla="*/ 0 60000 65536"/>
                <a:gd name="T7" fmla="*/ 0 60000 65536"/>
                <a:gd name="T8" fmla="*/ 0 60000 65536"/>
                <a:gd name="T9" fmla="*/ 0 w 336"/>
                <a:gd name="T10" fmla="*/ 0 h 576"/>
                <a:gd name="T11" fmla="*/ 336 w 33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576">
                  <a:moveTo>
                    <a:pt x="0" y="576"/>
                  </a:moveTo>
                  <a:cubicBezTo>
                    <a:pt x="46" y="551"/>
                    <a:pt x="221" y="522"/>
                    <a:pt x="277" y="426"/>
                  </a:cubicBezTo>
                  <a:cubicBezTo>
                    <a:pt x="333" y="330"/>
                    <a:pt x="324" y="89"/>
                    <a:pt x="336" y="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38" name="Text Box 18"/>
            <p:cNvSpPr txBox="1">
              <a:spLocks noChangeArrowheads="1"/>
            </p:cNvSpPr>
            <p:nvPr/>
          </p:nvSpPr>
          <p:spPr bwMode="auto">
            <a:xfrm>
              <a:off x="1056" y="3175"/>
              <a:ext cx="13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2000" b="0" dirty="0">
                  <a:latin typeface="微软雅黑" pitchFamily="34" charset="-122"/>
                  <a:ea typeface="微软雅黑" pitchFamily="34" charset="-122"/>
                </a:rPr>
                <a:t>M – 1 </a:t>
              </a:r>
              <a:r>
                <a:rPr lang="zh-CN" altLang="en-US" sz="2000" b="0" dirty="0">
                  <a:latin typeface="微软雅黑" pitchFamily="34" charset="-122"/>
                  <a:ea typeface="微软雅黑" pitchFamily="34" charset="-122"/>
                </a:rPr>
                <a:t>块用来存放</a:t>
              </a:r>
              <a:r>
                <a:rPr lang="en-US" altLang="zh-CN" sz="2000" b="0" dirty="0">
                  <a:latin typeface="微软雅黑" pitchFamily="34" charset="-122"/>
                  <a:ea typeface="微软雅黑" pitchFamily="34" charset="-122"/>
                </a:rPr>
                <a:t>S</a:t>
              </a:r>
            </a:p>
          </p:txBody>
        </p:sp>
        <p:sp>
          <p:nvSpPr>
            <p:cNvPr id="86039" name="Text Box 19"/>
            <p:cNvSpPr txBox="1">
              <a:spLocks noChangeArrowheads="1"/>
            </p:cNvSpPr>
            <p:nvPr/>
          </p:nvSpPr>
          <p:spPr bwMode="auto">
            <a:xfrm>
              <a:off x="609" y="1537"/>
              <a:ext cx="15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sz="2000" dirty="0"/>
                <a:t>                      </a:t>
              </a:r>
              <a:r>
                <a:rPr lang="zh-CN" altLang="en-US" sz="2000" b="0" dirty="0">
                  <a:latin typeface="微软雅黑" pitchFamily="34" charset="-122"/>
                  <a:ea typeface="微软雅黑" pitchFamily="34" charset="-122"/>
                </a:rPr>
                <a:t>读入</a:t>
              </a:r>
              <a:r>
                <a:rPr lang="en-US" altLang="zh-CN" sz="2000" b="0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lang="zh-CN" altLang="en-US" sz="2000" b="0" dirty="0">
                  <a:latin typeface="微软雅黑" pitchFamily="34" charset="-122"/>
                  <a:ea typeface="微软雅黑" pitchFamily="34" charset="-122"/>
                </a:rPr>
                <a:t>元组</a:t>
              </a:r>
            </a:p>
          </p:txBody>
        </p:sp>
        <p:sp>
          <p:nvSpPr>
            <p:cNvPr id="86040" name="Text Box 20"/>
            <p:cNvSpPr txBox="1">
              <a:spLocks noChangeArrowheads="1"/>
            </p:cNvSpPr>
            <p:nvPr/>
          </p:nvSpPr>
          <p:spPr bwMode="auto">
            <a:xfrm>
              <a:off x="4245" y="3270"/>
              <a:ext cx="1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</p:grpSp>
      <p:sp>
        <p:nvSpPr>
          <p:cNvPr id="86020" name="Rectangle 21"/>
          <p:cNvSpPr>
            <a:spLocks noChangeArrowheads="1"/>
          </p:cNvSpPr>
          <p:nvPr/>
        </p:nvSpPr>
        <p:spPr bwMode="auto">
          <a:xfrm>
            <a:off x="6486525" y="3124201"/>
            <a:ext cx="1101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连接</a:t>
            </a:r>
          </a:p>
        </p:txBody>
      </p:sp>
      <p:sp>
        <p:nvSpPr>
          <p:cNvPr id="86021" name="Line 22"/>
          <p:cNvSpPr>
            <a:spLocks noChangeShapeType="1"/>
          </p:cNvSpPr>
          <p:nvPr/>
        </p:nvSpPr>
        <p:spPr bwMode="auto">
          <a:xfrm flipH="1">
            <a:off x="2314575" y="1981200"/>
            <a:ext cx="257175" cy="2438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6022" name="Rectangle 23"/>
          <p:cNvSpPr>
            <a:spLocks noChangeArrowheads="1"/>
          </p:cNvSpPr>
          <p:nvPr/>
        </p:nvSpPr>
        <p:spPr bwMode="auto">
          <a:xfrm>
            <a:off x="7543801" y="4191001"/>
            <a:ext cx="1760934" cy="8925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输出连接结果</a:t>
            </a:r>
          </a:p>
          <a:p>
            <a:endParaRPr lang="zh-CN" altLang="en-US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85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4B14308B-7822-D64D-85B4-06FD27D30433}" type="slidenum">
              <a:rPr kumimoji="0" lang="zh-CN" altLang="en-US" sz="1600">
                <a:solidFill>
                  <a:schemeClr val="bg1"/>
                </a:solidFill>
                <a:latin typeface="Arial" charset="0"/>
              </a:rPr>
              <a:pPr eaLnBrk="1" hangingPunct="1"/>
              <a:t>26</a:t>
            </a:fld>
            <a:endParaRPr kumimoji="0" lang="en-US" altLang="zh-CN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1600200"/>
            <a:ext cx="9001125" cy="3733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是较小的关系，则：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      磁盘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次数为：</a:t>
            </a:r>
          </a:p>
          <a:p>
            <a:pPr eaLnBrk="1" hangingPunct="1">
              <a:buFont typeface="Wingdings" charset="0"/>
              <a:buNone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      或：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583415"/>
              </p:ext>
            </p:extLst>
          </p:nvPr>
        </p:nvGraphicFramePr>
        <p:xfrm>
          <a:off x="4999484" y="2492896"/>
          <a:ext cx="30861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1307532" imgH="393529" progId="Equation.3">
                  <p:embed/>
                </p:oleObj>
              </mc:Choice>
              <mc:Fallback>
                <p:oleObj name="Equation" r:id="rId3" imgW="130753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484" y="2492896"/>
                        <a:ext cx="3086100" cy="827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966525"/>
              </p:ext>
            </p:extLst>
          </p:nvPr>
        </p:nvGraphicFramePr>
        <p:xfrm>
          <a:off x="3127276" y="3573016"/>
          <a:ext cx="27432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公式" r:id="rId5" imgW="1129810" imgH="393529" progId="Equation.3">
                  <p:embed/>
                </p:oleObj>
              </mc:Choice>
              <mc:Fallback>
                <p:oleObj name="公式" r:id="rId5" imgW="112981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276" y="3573016"/>
                        <a:ext cx="2743200" cy="849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590" name="Text Box 6"/>
          <p:cNvSpPr txBox="1">
            <a:spLocks noChangeArrowheads="1"/>
          </p:cNvSpPr>
          <p:nvPr/>
        </p:nvSpPr>
        <p:spPr bwMode="auto">
          <a:xfrm>
            <a:off x="1200150" y="4869160"/>
            <a:ext cx="7912791" cy="116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800" b="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800" b="0" dirty="0">
                <a:latin typeface="微软雅黑" pitchFamily="34" charset="-122"/>
                <a:ea typeface="微软雅黑" pitchFamily="34" charset="-122"/>
              </a:rPr>
              <a:t>(S)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0" dirty="0">
                <a:latin typeface="微软雅黑" pitchFamily="34" charset="-122"/>
                <a:ea typeface="微软雅黑" pitchFamily="34" charset="-122"/>
              </a:rPr>
              <a:t>B(R)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都很大，近似值  </a:t>
            </a:r>
            <a:r>
              <a:rPr lang="en-US" altLang="zh-CN" sz="2800" b="0" dirty="0">
                <a:latin typeface="微软雅黑" pitchFamily="34" charset="-122"/>
                <a:ea typeface="微软雅黑" pitchFamily="34" charset="-122"/>
              </a:rPr>
              <a:t>B(S)B(R)/M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800" b="0" dirty="0">
                <a:latin typeface="微软雅黑" pitchFamily="34" charset="-122"/>
                <a:ea typeface="微软雅黑" pitchFamily="34" charset="-122"/>
              </a:rPr>
              <a:t>B(S) </a:t>
            </a:r>
            <a:r>
              <a:rPr lang="en-US" altLang="zh-CN" sz="2800" b="0" dirty="0">
                <a:latin typeface="微软雅黑" pitchFamily="34" charset="-122"/>
                <a:ea typeface="微软雅黑" pitchFamily="34" charset="-122"/>
                <a:cs typeface="Times New Roman" charset="0"/>
              </a:rPr>
              <a:t>&lt;=M-1：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等同于一趟连接算法</a:t>
            </a:r>
            <a:endParaRPr lang="en-US" altLang="zh-CN" sz="28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嵌套循环连接的分析</a:t>
            </a:r>
            <a:endParaRPr 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07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9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连接的实现方式之二：</a:t>
            </a:r>
            <a:r>
              <a:rPr lang="zh-CN" altLang="en-US" sz="4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排序</a:t>
            </a:r>
            <a:r>
              <a:rPr lang="en-US" sz="4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合并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28700" y="1600200"/>
            <a:ext cx="8315325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对于要连接的关系</a:t>
            </a:r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R(X, Y</a:t>
            </a:r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S(Y, Z)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已知有</a:t>
            </a:r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M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内存用作缓冲区，进行下列操作：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36076" y="3048001"/>
            <a:ext cx="7695855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1）用</a:t>
            </a:r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排序关键字，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使用两阶段多路归并对</a:t>
            </a:r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排序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1000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2）对</a:t>
            </a:r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类似排序</a:t>
            </a:r>
          </a:p>
          <a:p>
            <a:pPr eaLnBrk="1" hangingPunct="1"/>
            <a:endParaRPr lang="zh-CN" altLang="en-US" sz="1000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3）归并排好序的</a:t>
            </a:r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通常我们仅用两个缓冲区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，一个给</a:t>
            </a:r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当前块，另一个给</a:t>
            </a:r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的当前块。</a:t>
            </a: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5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排序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合并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的分析</a:t>
            </a:r>
            <a:endParaRPr 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A2CB95BB-8A2A-7747-AE44-11733A7B62D3}" type="slidenum">
              <a:rPr kumimoji="0" lang="zh-CN" altLang="en-US" sz="1600">
                <a:solidFill>
                  <a:schemeClr val="bg1"/>
                </a:solidFill>
                <a:latin typeface="Arial" charset="0"/>
              </a:rPr>
              <a:pPr eaLnBrk="1" hangingPunct="1"/>
              <a:t>28</a:t>
            </a:fld>
            <a:endParaRPr kumimoji="0" lang="en-US" altLang="zh-CN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5172" name="Text Box 3"/>
          <p:cNvSpPr txBox="1">
            <a:spLocks noChangeArrowheads="1"/>
          </p:cNvSpPr>
          <p:nvPr/>
        </p:nvSpPr>
        <p:spPr bwMode="auto">
          <a:xfrm>
            <a:off x="769014" y="1700808"/>
            <a:ext cx="840105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4163" indent="-284163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952500" indent="-477838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磁盘</a:t>
            </a:r>
            <a:r>
              <a:rPr lang="en-US" altLang="zh-CN" sz="2800" b="0" dirty="0">
                <a:latin typeface="微软雅黑" pitchFamily="34" charset="-122"/>
                <a:ea typeface="微软雅黑" pitchFamily="34" charset="-122"/>
              </a:rPr>
              <a:t>I/O：</a:t>
            </a:r>
          </a:p>
          <a:p>
            <a:pPr lvl="1" eaLnBrk="1" hangingPunct="1">
              <a:lnSpc>
                <a:spcPct val="130000"/>
              </a:lnSpc>
              <a:buFont typeface="Wingdings" charset="0"/>
              <a:buChar char="v"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一般情况下：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zh-CN" altLang="en-US" b="0" i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B(R)+B(S))</a:t>
            </a:r>
          </a:p>
          <a:p>
            <a:pPr lvl="1" eaLnBrk="1" hangingPunct="1">
              <a:lnSpc>
                <a:spcPct val="130000"/>
              </a:lnSpc>
              <a:buFont typeface="Wingdings" charset="0"/>
              <a:buChar char="v"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特殊情况下：额外的磁盘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依赖于是一个还是两个关系中具有公共的</a:t>
            </a:r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元组太多。</a:t>
            </a:r>
          </a:p>
          <a:p>
            <a:pPr eaLnBrk="1" hangingPunct="1">
              <a:lnSpc>
                <a:spcPct val="130000"/>
              </a:lnSpc>
            </a:pPr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800" b="0" i="1" dirty="0" smtClean="0">
                <a:latin typeface="微软雅黑" pitchFamily="34" charset="-122"/>
                <a:ea typeface="微软雅黑" pitchFamily="34" charset="-122"/>
              </a:rPr>
              <a:t>M </a:t>
            </a:r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的要求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主要用来解决在</a:t>
            </a:r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上执行两阶段、多路归并排序。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 b="0" i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(R) ≤  M</a:t>
            </a:r>
            <a:r>
              <a:rPr lang="en-US" altLang="zh-CN" b="0" i="1" baseline="30000" dirty="0">
                <a:latin typeface="微软雅黑" pitchFamily="34" charset="-122"/>
                <a:ea typeface="微软雅黑" pitchFamily="34" charset="-122"/>
              </a:rPr>
              <a:t>2  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且</a:t>
            </a:r>
            <a:r>
              <a:rPr lang="zh-CN" altLang="en-US" b="0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B(S) ≤  M</a:t>
            </a:r>
            <a:r>
              <a:rPr lang="en-US" altLang="zh-CN" b="0" i="1" baseline="300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606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连接的实现方式之三：</a:t>
            </a:r>
            <a:r>
              <a:rPr lang="en-US" altLang="en-US" sz="4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散列</a:t>
            </a:r>
            <a:r>
              <a:rPr lang="zh-CN" altLang="en-US" sz="4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endParaRPr lang="en-US" sz="4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ct val="20000"/>
              </a:spcAft>
              <a:buFont typeface="Wingdings" charset="0"/>
              <a:buChar char="§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散列连接的算法思想</a:t>
            </a:r>
          </a:p>
          <a:p>
            <a:pPr lvl="1">
              <a:lnSpc>
                <a:spcPct val="130000"/>
              </a:lnSpc>
              <a:spcAft>
                <a:spcPct val="20000"/>
              </a:spcAft>
              <a:buFont typeface="Wingdings" charset="0"/>
              <a:buChar char="v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用连接属性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作散列关键字，将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划分为可独立连接对。</a:t>
            </a:r>
          </a:p>
          <a:p>
            <a:pPr lvl="1">
              <a:lnSpc>
                <a:spcPct val="130000"/>
              </a:lnSpc>
              <a:spcAft>
                <a:spcPct val="20000"/>
              </a:spcAft>
              <a:buFont typeface="Wingdings" charset="0"/>
              <a:buChar char="v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然后对对应桶对进行一趟连接。</a:t>
            </a:r>
          </a:p>
          <a:p>
            <a:endParaRPr 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1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性能问题的位置</a:t>
            </a:r>
          </a:p>
        </p:txBody>
      </p:sp>
      <p:pic>
        <p:nvPicPr>
          <p:cNvPr id="6" name="图片 5" descr="Screen Shot 2014-12-09 at 12.57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10287000" cy="506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5B87DE9B-E7AF-8F49-A7A3-C9FBD8D1D38E}" type="slidenum">
              <a:rPr kumimoji="0" lang="zh-CN" altLang="en-US" sz="1600">
                <a:solidFill>
                  <a:schemeClr val="bg1"/>
                </a:solidFill>
                <a:latin typeface="Arial" charset="0"/>
              </a:rPr>
              <a:pPr eaLnBrk="1" hangingPunct="1"/>
              <a:t>30</a:t>
            </a:fld>
            <a:endParaRPr kumimoji="0" lang="en-US" altLang="zh-CN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3060" name="Rectangle 3"/>
          <p:cNvSpPr>
            <a:spLocks noChangeArrowheads="1"/>
          </p:cNvSpPr>
          <p:nvPr/>
        </p:nvSpPr>
        <p:spPr bwMode="auto">
          <a:xfrm>
            <a:off x="3198615" y="1844676"/>
            <a:ext cx="2187773" cy="1223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1" name="Rectangle 4"/>
          <p:cNvSpPr>
            <a:spLocks noChangeArrowheads="1"/>
          </p:cNvSpPr>
          <p:nvPr/>
        </p:nvSpPr>
        <p:spPr bwMode="auto">
          <a:xfrm>
            <a:off x="6034684" y="1844676"/>
            <a:ext cx="2187773" cy="1223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2" name="Text Box 5"/>
          <p:cNvSpPr txBox="1">
            <a:spLocks noChangeArrowheads="1"/>
          </p:cNvSpPr>
          <p:nvPr/>
        </p:nvSpPr>
        <p:spPr bwMode="auto">
          <a:xfrm>
            <a:off x="4089797" y="2276476"/>
            <a:ext cx="464344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kumimoji="0" lang="en-US" altLang="zh-CN" sz="1800" b="0">
                <a:latin typeface="Arial" charset="0"/>
              </a:rPr>
              <a:t>R </a:t>
            </a:r>
          </a:p>
        </p:txBody>
      </p:sp>
      <p:sp>
        <p:nvSpPr>
          <p:cNvPr id="173063" name="Text Box 6"/>
          <p:cNvSpPr txBox="1">
            <a:spLocks noChangeArrowheads="1"/>
          </p:cNvSpPr>
          <p:nvPr/>
        </p:nvSpPr>
        <p:spPr bwMode="auto">
          <a:xfrm>
            <a:off x="6925866" y="2276476"/>
            <a:ext cx="378619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kumimoji="0" lang="en-US" altLang="zh-CN" sz="1800" b="0">
                <a:latin typeface="Arial" charset="0"/>
              </a:rPr>
              <a:t>S</a:t>
            </a:r>
          </a:p>
        </p:txBody>
      </p:sp>
      <p:sp>
        <p:nvSpPr>
          <p:cNvPr id="173064" name="Text Box 7"/>
          <p:cNvSpPr txBox="1">
            <a:spLocks noChangeArrowheads="1"/>
          </p:cNvSpPr>
          <p:nvPr/>
        </p:nvSpPr>
        <p:spPr bwMode="auto">
          <a:xfrm>
            <a:off x="850106" y="2276476"/>
            <a:ext cx="1146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kumimoji="0" lang="en-US" altLang="zh-CN" sz="1800" b="0">
                <a:latin typeface="Arial" charset="0"/>
              </a:rPr>
              <a:t>Relations</a:t>
            </a:r>
          </a:p>
        </p:txBody>
      </p:sp>
      <p:sp>
        <p:nvSpPr>
          <p:cNvPr id="173065" name="Rectangle 8"/>
          <p:cNvSpPr>
            <a:spLocks noChangeArrowheads="1"/>
          </p:cNvSpPr>
          <p:nvPr/>
        </p:nvSpPr>
        <p:spPr bwMode="auto">
          <a:xfrm>
            <a:off x="3198615" y="3500438"/>
            <a:ext cx="325041" cy="79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6" name="Rectangle 9"/>
          <p:cNvSpPr>
            <a:spLocks noChangeArrowheads="1"/>
          </p:cNvSpPr>
          <p:nvPr/>
        </p:nvSpPr>
        <p:spPr bwMode="auto">
          <a:xfrm>
            <a:off x="4089797" y="3500438"/>
            <a:ext cx="325041" cy="79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7" name="Rectangle 10"/>
          <p:cNvSpPr>
            <a:spLocks noChangeArrowheads="1"/>
          </p:cNvSpPr>
          <p:nvPr/>
        </p:nvSpPr>
        <p:spPr bwMode="auto">
          <a:xfrm>
            <a:off x="4980981" y="3500438"/>
            <a:ext cx="325041" cy="79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8" name="Rectangle 11"/>
          <p:cNvSpPr>
            <a:spLocks noChangeArrowheads="1"/>
          </p:cNvSpPr>
          <p:nvPr/>
        </p:nvSpPr>
        <p:spPr bwMode="auto">
          <a:xfrm>
            <a:off x="6034684" y="3500438"/>
            <a:ext cx="325041" cy="79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9" name="Rectangle 12"/>
          <p:cNvSpPr>
            <a:spLocks noChangeArrowheads="1"/>
          </p:cNvSpPr>
          <p:nvPr/>
        </p:nvSpPr>
        <p:spPr bwMode="auto">
          <a:xfrm>
            <a:off x="6845499" y="3500438"/>
            <a:ext cx="325041" cy="79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70" name="Rectangle 13"/>
          <p:cNvSpPr>
            <a:spLocks noChangeArrowheads="1"/>
          </p:cNvSpPr>
          <p:nvPr/>
        </p:nvSpPr>
        <p:spPr bwMode="auto">
          <a:xfrm>
            <a:off x="7817049" y="3500438"/>
            <a:ext cx="325041" cy="79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71" name="Text Box 14"/>
          <p:cNvSpPr txBox="1">
            <a:spLocks noChangeArrowheads="1"/>
          </p:cNvSpPr>
          <p:nvPr/>
        </p:nvSpPr>
        <p:spPr bwMode="auto">
          <a:xfrm>
            <a:off x="3118248" y="3644900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kumimoji="0" lang="en-US" altLang="zh-CN" sz="1600" b="0">
                <a:latin typeface="Arial" charset="0"/>
              </a:rPr>
              <a:t>R1</a:t>
            </a:r>
          </a:p>
        </p:txBody>
      </p:sp>
      <p:sp>
        <p:nvSpPr>
          <p:cNvPr id="173072" name="Text Box 15"/>
          <p:cNvSpPr txBox="1">
            <a:spLocks noChangeArrowheads="1"/>
          </p:cNvSpPr>
          <p:nvPr/>
        </p:nvSpPr>
        <p:spPr bwMode="auto">
          <a:xfrm>
            <a:off x="4009430" y="3644900"/>
            <a:ext cx="3770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kumimoji="0" lang="en-US" altLang="zh-CN" sz="1600" b="0">
                <a:latin typeface="Arial" charset="0"/>
              </a:rPr>
              <a:t>Ri</a:t>
            </a:r>
          </a:p>
        </p:txBody>
      </p:sp>
      <p:sp>
        <p:nvSpPr>
          <p:cNvPr id="173073" name="Text Box 16"/>
          <p:cNvSpPr txBox="1">
            <a:spLocks noChangeArrowheads="1"/>
          </p:cNvSpPr>
          <p:nvPr/>
        </p:nvSpPr>
        <p:spPr bwMode="auto">
          <a:xfrm>
            <a:off x="5954316" y="3644900"/>
            <a:ext cx="4347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kumimoji="0" lang="en-US" altLang="zh-CN" sz="1600" b="0">
                <a:latin typeface="Arial" charset="0"/>
              </a:rPr>
              <a:t>S1</a:t>
            </a:r>
          </a:p>
        </p:txBody>
      </p:sp>
      <p:sp>
        <p:nvSpPr>
          <p:cNvPr id="173074" name="Text Box 17"/>
          <p:cNvSpPr txBox="1">
            <a:spLocks noChangeArrowheads="1"/>
          </p:cNvSpPr>
          <p:nvPr/>
        </p:nvSpPr>
        <p:spPr bwMode="auto">
          <a:xfrm>
            <a:off x="6763346" y="3644901"/>
            <a:ext cx="389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kumimoji="0" lang="en-US" altLang="zh-CN" sz="1800" b="0">
                <a:latin typeface="Arial" charset="0"/>
              </a:rPr>
              <a:t>Si</a:t>
            </a:r>
          </a:p>
        </p:txBody>
      </p:sp>
      <p:sp>
        <p:nvSpPr>
          <p:cNvPr id="173075" name="Text Box 18"/>
          <p:cNvSpPr txBox="1">
            <a:spLocks noChangeArrowheads="1"/>
          </p:cNvSpPr>
          <p:nvPr/>
        </p:nvSpPr>
        <p:spPr bwMode="auto">
          <a:xfrm>
            <a:off x="3604022" y="3573463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1800" b="0">
                <a:latin typeface="Arial" charset="0"/>
              </a:rPr>
              <a:t>…</a:t>
            </a:r>
          </a:p>
        </p:txBody>
      </p:sp>
      <p:sp>
        <p:nvSpPr>
          <p:cNvPr id="173076" name="Text Box 19"/>
          <p:cNvSpPr txBox="1">
            <a:spLocks noChangeArrowheads="1"/>
          </p:cNvSpPr>
          <p:nvPr/>
        </p:nvSpPr>
        <p:spPr bwMode="auto">
          <a:xfrm>
            <a:off x="6357937" y="3573463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1800" b="0">
                <a:latin typeface="Arial" charset="0"/>
              </a:rPr>
              <a:t>…</a:t>
            </a:r>
          </a:p>
        </p:txBody>
      </p:sp>
      <p:sp>
        <p:nvSpPr>
          <p:cNvPr id="173077" name="Line 20"/>
          <p:cNvSpPr>
            <a:spLocks noChangeShapeType="1"/>
          </p:cNvSpPr>
          <p:nvPr/>
        </p:nvSpPr>
        <p:spPr bwMode="auto">
          <a:xfrm>
            <a:off x="3361134" y="30686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78" name="Line 21"/>
          <p:cNvSpPr>
            <a:spLocks noChangeShapeType="1"/>
          </p:cNvSpPr>
          <p:nvPr/>
        </p:nvSpPr>
        <p:spPr bwMode="auto">
          <a:xfrm>
            <a:off x="4252318" y="30686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79" name="Line 22"/>
          <p:cNvSpPr>
            <a:spLocks noChangeShapeType="1"/>
          </p:cNvSpPr>
          <p:nvPr/>
        </p:nvSpPr>
        <p:spPr bwMode="auto">
          <a:xfrm>
            <a:off x="5143500" y="30686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80" name="Line 23"/>
          <p:cNvSpPr>
            <a:spLocks noChangeShapeType="1"/>
          </p:cNvSpPr>
          <p:nvPr/>
        </p:nvSpPr>
        <p:spPr bwMode="auto">
          <a:xfrm>
            <a:off x="6197203" y="30686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81" name="Line 24"/>
          <p:cNvSpPr>
            <a:spLocks noChangeShapeType="1"/>
          </p:cNvSpPr>
          <p:nvPr/>
        </p:nvSpPr>
        <p:spPr bwMode="auto">
          <a:xfrm>
            <a:off x="7006233" y="30686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82" name="Line 25"/>
          <p:cNvSpPr>
            <a:spLocks noChangeShapeType="1"/>
          </p:cNvSpPr>
          <p:nvPr/>
        </p:nvSpPr>
        <p:spPr bwMode="auto">
          <a:xfrm>
            <a:off x="7979569" y="30686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083" name="Text Box 26"/>
          <p:cNvSpPr txBox="1">
            <a:spLocks noChangeArrowheads="1"/>
          </p:cNvSpPr>
          <p:nvPr/>
        </p:nvSpPr>
        <p:spPr bwMode="auto">
          <a:xfrm>
            <a:off x="4495205" y="3573463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1800" b="0">
                <a:latin typeface="Arial" charset="0"/>
              </a:rPr>
              <a:t>…</a:t>
            </a:r>
          </a:p>
        </p:txBody>
      </p:sp>
      <p:sp>
        <p:nvSpPr>
          <p:cNvPr id="173084" name="Text Box 27"/>
          <p:cNvSpPr txBox="1">
            <a:spLocks noChangeArrowheads="1"/>
          </p:cNvSpPr>
          <p:nvPr/>
        </p:nvSpPr>
        <p:spPr bwMode="auto">
          <a:xfrm>
            <a:off x="7249121" y="3573463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1800" b="0">
                <a:latin typeface="Arial" charset="0"/>
              </a:rPr>
              <a:t>…</a:t>
            </a:r>
          </a:p>
        </p:txBody>
      </p:sp>
      <p:sp>
        <p:nvSpPr>
          <p:cNvPr id="173085" name="Text Box 28"/>
          <p:cNvSpPr txBox="1">
            <a:spLocks noChangeArrowheads="1"/>
          </p:cNvSpPr>
          <p:nvPr/>
        </p:nvSpPr>
        <p:spPr bwMode="auto">
          <a:xfrm>
            <a:off x="342900" y="2971800"/>
            <a:ext cx="27432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kumimoji="0" lang="en-US" altLang="zh-CN" sz="1800" b="0">
                <a:latin typeface="Arial" charset="0"/>
              </a:rPr>
              <a:t>Hash R and S by the same hash functions with </a:t>
            </a:r>
            <a:r>
              <a:rPr kumimoji="0" lang="en-US" altLang="zh-CN" sz="1800" b="0">
                <a:solidFill>
                  <a:srgbClr val="FF3300"/>
                </a:solidFill>
                <a:latin typeface="Arial" charset="0"/>
              </a:rPr>
              <a:t>the join attributes as the hash key.</a:t>
            </a:r>
          </a:p>
        </p:txBody>
      </p:sp>
      <p:sp>
        <p:nvSpPr>
          <p:cNvPr id="173086" name="Text Box 29"/>
          <p:cNvSpPr txBox="1">
            <a:spLocks noChangeArrowheads="1"/>
          </p:cNvSpPr>
          <p:nvPr/>
        </p:nvSpPr>
        <p:spPr bwMode="auto">
          <a:xfrm>
            <a:off x="342900" y="4408488"/>
            <a:ext cx="282892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kumimoji="0" lang="en-US" altLang="zh-CN" sz="1800" b="0">
                <a:latin typeface="Arial" charset="0"/>
              </a:rPr>
              <a:t>One-pass algorithm to each pair of corresponding buckets</a:t>
            </a:r>
          </a:p>
        </p:txBody>
      </p:sp>
      <p:sp>
        <p:nvSpPr>
          <p:cNvPr id="173087" name="Text Box 30"/>
          <p:cNvSpPr txBox="1">
            <a:spLocks noChangeArrowheads="1"/>
          </p:cNvSpPr>
          <p:nvPr/>
        </p:nvSpPr>
        <p:spPr bwMode="auto">
          <a:xfrm>
            <a:off x="3280768" y="4941888"/>
            <a:ext cx="4333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kumimoji="0" lang="zh-CN" altLang="en-US" sz="1800" b="0" dirty="0">
                <a:latin typeface="Arial" charset="0"/>
              </a:rPr>
              <a:t> </a:t>
            </a:r>
            <a:r>
              <a:rPr kumimoji="0" lang="en-US" altLang="zh-CN" sz="1800" b="0" dirty="0">
                <a:latin typeface="Arial" charset="0"/>
              </a:rPr>
              <a:t>R </a:t>
            </a:r>
            <a:r>
              <a:rPr lang="en-US" altLang="zh-CN" sz="1800" dirty="0" smtClean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⋈</a:t>
            </a:r>
            <a:r>
              <a:rPr kumimoji="0" lang="en-US" altLang="zh-CN" sz="1800" b="0" dirty="0" smtClean="0">
                <a:latin typeface="Arial" charset="0"/>
                <a:cs typeface="Arial" charset="0"/>
              </a:rPr>
              <a:t> </a:t>
            </a:r>
            <a:r>
              <a:rPr kumimoji="0" lang="en-US" altLang="zh-CN" sz="1800" b="0" dirty="0">
                <a:latin typeface="Arial" charset="0"/>
                <a:cs typeface="Arial" charset="0"/>
              </a:rPr>
              <a:t>S = (R1</a:t>
            </a:r>
            <a:r>
              <a:rPr kumimoji="0" lang="en-US" altLang="zh-CN" sz="1800" b="0" dirty="0">
                <a:latin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⋈</a:t>
            </a:r>
            <a:r>
              <a:rPr kumimoji="0" lang="en-US" altLang="zh-CN" sz="1800" b="0" dirty="0" smtClean="0">
                <a:latin typeface="Arial" charset="0"/>
              </a:rPr>
              <a:t> </a:t>
            </a:r>
            <a:r>
              <a:rPr kumimoji="0" lang="en-US" altLang="zh-CN" sz="1800" b="0" dirty="0">
                <a:latin typeface="Arial" charset="0"/>
                <a:cs typeface="Arial" charset="0"/>
              </a:rPr>
              <a:t>S1) U … (</a:t>
            </a:r>
            <a:r>
              <a:rPr kumimoji="0" lang="en-US" altLang="zh-CN" sz="1800" b="0" dirty="0" err="1">
                <a:latin typeface="Arial" charset="0"/>
                <a:cs typeface="Arial" charset="0"/>
              </a:rPr>
              <a:t>Ri</a:t>
            </a:r>
            <a:r>
              <a:rPr kumimoji="0" lang="en-US" altLang="zh-CN" sz="1800" b="0" dirty="0"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⋈</a:t>
            </a:r>
            <a:r>
              <a:rPr kumimoji="0" lang="en-US" altLang="zh-CN" sz="1800" b="0" dirty="0" smtClean="0">
                <a:latin typeface="Arial" charset="0"/>
                <a:cs typeface="Arial" charset="0"/>
              </a:rPr>
              <a:t> </a:t>
            </a:r>
            <a:r>
              <a:rPr kumimoji="0" lang="en-US" altLang="zh-CN" sz="1800" b="0" dirty="0">
                <a:latin typeface="Arial" charset="0"/>
                <a:cs typeface="Arial" charset="0"/>
              </a:rPr>
              <a:t>Si) U …</a:t>
            </a:r>
          </a:p>
        </p:txBody>
      </p:sp>
      <p:sp>
        <p:nvSpPr>
          <p:cNvPr id="173088" name="Text Box 31"/>
          <p:cNvSpPr txBox="1">
            <a:spLocks noChangeArrowheads="1"/>
          </p:cNvSpPr>
          <p:nvPr/>
        </p:nvSpPr>
        <p:spPr bwMode="auto">
          <a:xfrm>
            <a:off x="685801" y="5562600"/>
            <a:ext cx="8424101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kumimoji="0" lang="en-US" altLang="zh-CN" sz="1800" b="0" dirty="0">
                <a:latin typeface="Arial" charset="0"/>
              </a:rPr>
              <a:t>Cost:  </a:t>
            </a:r>
            <a:r>
              <a:rPr kumimoji="0" lang="en-US" altLang="zh-CN" sz="1800" b="0" dirty="0" smtClean="0">
                <a:latin typeface="Arial" charset="0"/>
              </a:rPr>
              <a:t>3(B(R) </a:t>
            </a:r>
            <a:r>
              <a:rPr kumimoji="0" lang="en-US" altLang="zh-CN" sz="1800" b="0" dirty="0">
                <a:latin typeface="Arial" charset="0"/>
              </a:rPr>
              <a:t>+B(S))  disk I/O       Requirement: </a:t>
            </a:r>
            <a:r>
              <a:rPr kumimoji="0" lang="en-US" altLang="zh-CN" sz="1800" b="0" dirty="0" smtClean="0">
                <a:latin typeface="Arial" charset="0"/>
              </a:rPr>
              <a:t>min(B(R), </a:t>
            </a:r>
            <a:r>
              <a:rPr kumimoji="0" lang="en-US" altLang="zh-CN" sz="1800" b="0" dirty="0">
                <a:latin typeface="Arial" charset="0"/>
              </a:rPr>
              <a:t>B(S)) &lt;= (M-1)(M-1)</a:t>
            </a:r>
          </a:p>
          <a:p>
            <a:pPr eaLnBrk="1" hangingPunct="1"/>
            <a:r>
              <a:rPr lang="en-US" altLang="zh-CN" sz="1800" dirty="0"/>
              <a:t>                                     （</a:t>
            </a:r>
            <a:r>
              <a:rPr lang="zh-CN" altLang="en-US" sz="1800" dirty="0"/>
              <a:t>每一对桶对中必须有一个能全部装入</a:t>
            </a:r>
            <a:r>
              <a:rPr lang="en-US" altLang="zh-CN" sz="1800" i="1" dirty="0"/>
              <a:t>M </a:t>
            </a:r>
            <a:r>
              <a:rPr lang="en-US" altLang="zh-CN" sz="1800" dirty="0"/>
              <a:t>– 1 </a:t>
            </a:r>
            <a:r>
              <a:rPr lang="zh-CN" altLang="en-US" sz="1800" dirty="0"/>
              <a:t>个缓冲区中）</a:t>
            </a:r>
            <a:endParaRPr kumimoji="0" lang="en-US" altLang="zh-CN" sz="1400" b="0" dirty="0">
              <a:latin typeface="Arial" charset="0"/>
            </a:endParaRPr>
          </a:p>
          <a:p>
            <a:pPr eaLnBrk="1" hangingPunct="1"/>
            <a:endParaRPr kumimoji="0" lang="en-US" altLang="zh-CN" sz="1200" b="0" dirty="0">
              <a:latin typeface="Arial" charset="0"/>
            </a:endParaRPr>
          </a:p>
        </p:txBody>
      </p:sp>
      <p:sp>
        <p:nvSpPr>
          <p:cNvPr id="173089" name="Rectangle 32"/>
          <p:cNvSpPr>
            <a:spLocks noChangeArrowheads="1"/>
          </p:cNvSpPr>
          <p:nvPr/>
        </p:nvSpPr>
        <p:spPr bwMode="auto">
          <a:xfrm>
            <a:off x="8315325" y="3276601"/>
            <a:ext cx="1800225" cy="81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Font typeface="Wingdings" charset="0"/>
              <a:buNone/>
            </a:pPr>
            <a:r>
              <a:rPr lang="zh-CN" altLang="en-US" sz="1800"/>
              <a:t>必须用连接属性</a:t>
            </a:r>
            <a:r>
              <a:rPr lang="en-US" altLang="zh-CN" sz="1800"/>
              <a:t>Y</a:t>
            </a:r>
            <a:r>
              <a:rPr lang="zh-CN" altLang="en-US" sz="1800"/>
              <a:t>作</a:t>
            </a:r>
            <a:r>
              <a:rPr lang="en-US" altLang="zh-CN" sz="1800"/>
              <a:t>Hash</a:t>
            </a:r>
            <a:r>
              <a:rPr lang="zh-CN" altLang="en-US" sz="1800"/>
              <a:t>码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散列连接（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Hash Join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）算法</a:t>
            </a:r>
            <a:endParaRPr 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18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散列连接的分析</a:t>
            </a:r>
            <a:endParaRPr 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12041" y="2132856"/>
            <a:ext cx="90868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【算法分析】</a:t>
            </a:r>
          </a:p>
          <a:p>
            <a:pPr eaLnBrk="1" hangingPunct="1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磁盘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数： 3(</a:t>
            </a:r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B(R)+B(S)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/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大致所需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M： min(</a:t>
            </a:r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B(R), B(S)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) ≤</a:t>
            </a:r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b="0" i="1" baseline="30000" dirty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每一对桶对中必</a:t>
            </a:r>
          </a:p>
          <a:p>
            <a:pPr eaLnBrk="1" hangingPunct="1"/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须有一个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能全部装入</a:t>
            </a:r>
            <a:r>
              <a:rPr lang="en-US" altLang="zh-CN" b="0" i="1" dirty="0">
                <a:latin typeface="微软雅黑" pitchFamily="34" charset="-122"/>
                <a:ea typeface="微软雅黑" pitchFamily="34" charset="-122"/>
              </a:rPr>
              <a:t>M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– 1 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个缓冲区中）</a:t>
            </a:r>
            <a:endParaRPr lang="zh-CN" altLang="en-US" b="0" baseline="30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b="0" baseline="30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8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连接的实现方式之</a:t>
            </a:r>
            <a:r>
              <a:rPr lang="zh-CN" altLang="en-US" sz="4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en-US" altLang="zh-CN" sz="4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4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利用索引</a:t>
            </a:r>
            <a:endParaRPr lang="en-US" sz="4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ct val="0"/>
              </a:spcAft>
              <a:buNone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连接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cs typeface="Tahoma" charset="0"/>
              </a:rPr>
              <a:t>R(X,Y) </a:t>
            </a:r>
            <a:r>
              <a:rPr lang="en-US" altLang="zh-CN" sz="3200" dirty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⋈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  <a:cs typeface="Tahoma" charset="0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cs typeface="Tahoma" charset="0"/>
              </a:rPr>
              <a:t>S(Y,Z)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spcAft>
                <a:spcPct val="0"/>
              </a:spcAft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算法思想</a:t>
            </a:r>
          </a:p>
          <a:p>
            <a:pPr lvl="1">
              <a:spcAft>
                <a:spcPct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假设关系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有一个属性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上的索引</a:t>
            </a:r>
          </a:p>
          <a:p>
            <a:pPr lvl="1">
              <a:spcAft>
                <a:spcPct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对于关系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中的每一个元组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对属性值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t.y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使用索引在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中查找属性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t.y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的元组，输出这些元组与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的连接。</a:t>
            </a:r>
          </a:p>
          <a:p>
            <a:pPr marL="0" indent="0">
              <a:buNone/>
            </a:pPr>
            <a:endParaRPr 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4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54C9CC33-D5B3-AB47-B424-D35D087C1B80}" type="slidenum">
              <a:rPr kumimoji="0" lang="zh-CN" altLang="en-US" sz="1600">
                <a:solidFill>
                  <a:schemeClr val="bg1"/>
                </a:solidFill>
                <a:latin typeface="Arial" charset="0"/>
              </a:rPr>
              <a:pPr eaLnBrk="1" hangingPunct="1"/>
              <a:t>33</a:t>
            </a:fld>
            <a:endParaRPr kumimoji="0" lang="en-US" altLang="zh-CN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29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6996" y="685378"/>
            <a:ext cx="9172575" cy="56959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Aft>
                <a:spcPct val="0"/>
              </a:spcAft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算法分析</a:t>
            </a:r>
          </a:p>
          <a:p>
            <a:pPr lvl="1" eaLnBrk="1" hangingPunct="1">
              <a:lnSpc>
                <a:spcPct val="110000"/>
              </a:lnSpc>
              <a:spcAft>
                <a:spcPct val="0"/>
              </a:spcAft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：只需要读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遍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为聚簇关系，读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所用磁盘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数是</a:t>
            </a:r>
            <a:r>
              <a:rPr lang="en-US" altLang="zh-CN" sz="22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B(R)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为非聚簇关系，读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所用磁盘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数是</a:t>
            </a:r>
            <a:r>
              <a:rPr lang="en-US" altLang="zh-CN" sz="22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T(R)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2" eaLnBrk="1" hangingPunct="1">
              <a:lnSpc>
                <a:spcPct val="110000"/>
              </a:lnSpc>
            </a:pP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：对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的每一个元组，必须平均读取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2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T(S) / V(S,Y)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个元组或</a:t>
            </a:r>
            <a:r>
              <a:rPr lang="en-US" altLang="zh-CN" sz="22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B(S) / V(S,Y) 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。（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V(S,Y)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中的取值个数。）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上具有非聚簇索引，读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数：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T(R) T(S) / V(S,Y)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上具有聚簇索引， 读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数：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T(R) B(S) / V(S,Y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 eaLnBrk="1" hangingPunct="1">
              <a:lnSpc>
                <a:spcPct val="110000"/>
              </a:lnSpc>
            </a:pP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10000"/>
              </a:lnSpc>
              <a:spcAft>
                <a:spcPct val="0"/>
              </a:spcAft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由于访问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的元组的代价占主导地位，可以采用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10000"/>
              </a:lnSpc>
              <a:spcAft>
                <a:spcPct val="0"/>
              </a:spcAft>
              <a:buFontTx/>
              <a:buNone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        T(R) T(S) / V(S,Y)    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和 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(R) (max(1,B(S)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/ V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(S,Y)))</a:t>
            </a:r>
          </a:p>
          <a:p>
            <a:pPr lvl="1" eaLnBrk="1" hangingPunct="1">
              <a:lnSpc>
                <a:spcPct val="110000"/>
              </a:lnSpc>
              <a:spcAft>
                <a:spcPct val="0"/>
              </a:spcAft>
              <a:buFontTx/>
              <a:buNone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分别作为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有非聚簇和聚簇索引时的连接代价。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723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如果两边都建立的索引</a:t>
            </a:r>
            <a:endParaRPr 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AFE54287-EF85-CF47-BC9C-1C454AAFB081}" type="slidenum">
              <a:rPr kumimoji="0" lang="zh-CN" altLang="en-US" sz="1600">
                <a:solidFill>
                  <a:schemeClr val="bg1"/>
                </a:solidFill>
                <a:latin typeface="Arial" charset="0"/>
              </a:rPr>
              <a:pPr eaLnBrk="1" hangingPunct="1"/>
              <a:t>34</a:t>
            </a:fld>
            <a:endParaRPr kumimoji="0" lang="en-US" altLang="zh-CN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11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31032" y="1700808"/>
            <a:ext cx="8743950" cy="4533900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spcAft>
                <a:spcPct val="0"/>
              </a:spcAft>
              <a:buFont typeface="Wingdings" charset="0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R(X, Y)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S(Y, Z)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都有在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上的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B+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树索引。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Font typeface="Wingdings" charset="0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属性上的值：1,3,4,4,4,5,6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Font typeface="Wingdings" charset="0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属性上的值：2,2,4,4,6,7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Font typeface="Wingdings" charset="0"/>
              <a:buNone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146167" y="3284984"/>
            <a:ext cx="7115175" cy="685800"/>
          </a:xfrm>
          <a:prstGeom prst="rect">
            <a:avLst/>
          </a:prstGeom>
          <a:solidFill>
            <a:srgbClr val="99CC99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1            3             4            4            4           5            6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43125" y="5486400"/>
            <a:ext cx="7115175" cy="685800"/>
          </a:xfrm>
          <a:prstGeom prst="rect">
            <a:avLst/>
          </a:prstGeom>
          <a:solidFill>
            <a:srgbClr val="99CC99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2            2            4            4             6            7 </a:t>
            </a: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2314575" y="4005064"/>
            <a:ext cx="6429375" cy="1481336"/>
          </a:xfrm>
          <a:custGeom>
            <a:avLst/>
            <a:gdLst>
              <a:gd name="T0" fmla="*/ 0 w 3600"/>
              <a:gd name="T1" fmla="*/ 0 h 1440"/>
              <a:gd name="T2" fmla="*/ 0 w 3600"/>
              <a:gd name="T3" fmla="*/ 2147483647 h 1440"/>
              <a:gd name="T4" fmla="*/ 2147483647 w 3600"/>
              <a:gd name="T5" fmla="*/ 2147483647 h 1440"/>
              <a:gd name="T6" fmla="*/ 2147483647 w 3600"/>
              <a:gd name="T7" fmla="*/ 2147483647 h 1440"/>
              <a:gd name="T8" fmla="*/ 2147483647 w 3600"/>
              <a:gd name="T9" fmla="*/ 2147483647 h 1440"/>
              <a:gd name="T10" fmla="*/ 2147483647 w 3600"/>
              <a:gd name="T11" fmla="*/ 2147483647 h 1440"/>
              <a:gd name="T12" fmla="*/ 2147483647 w 3600"/>
              <a:gd name="T13" fmla="*/ 2147483647 h 1440"/>
              <a:gd name="T14" fmla="*/ 2147483647 w 3600"/>
              <a:gd name="T15" fmla="*/ 2147483647 h 1440"/>
              <a:gd name="T16" fmla="*/ 2147483647 w 3600"/>
              <a:gd name="T17" fmla="*/ 2147483647 h 1440"/>
              <a:gd name="T18" fmla="*/ 2147483647 w 3600"/>
              <a:gd name="T19" fmla="*/ 2147483647 h 1440"/>
              <a:gd name="T20" fmla="*/ 2147483647 w 3600"/>
              <a:gd name="T21" fmla="*/ 2147483647 h 14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600"/>
              <a:gd name="T34" fmla="*/ 0 h 1440"/>
              <a:gd name="T35" fmla="*/ 3600 w 3600"/>
              <a:gd name="T36" fmla="*/ 1440 h 14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600" h="1440">
                <a:moveTo>
                  <a:pt x="0" y="0"/>
                </a:moveTo>
                <a:lnTo>
                  <a:pt x="0" y="1440"/>
                </a:lnTo>
                <a:lnTo>
                  <a:pt x="624" y="48"/>
                </a:lnTo>
                <a:lnTo>
                  <a:pt x="624" y="1344"/>
                </a:lnTo>
                <a:lnTo>
                  <a:pt x="1152" y="1344"/>
                </a:lnTo>
                <a:lnTo>
                  <a:pt x="1344" y="48"/>
                </a:lnTo>
                <a:lnTo>
                  <a:pt x="3072" y="48"/>
                </a:lnTo>
                <a:lnTo>
                  <a:pt x="1872" y="1344"/>
                </a:lnTo>
                <a:lnTo>
                  <a:pt x="2496" y="1296"/>
                </a:lnTo>
                <a:lnTo>
                  <a:pt x="3600" y="96"/>
                </a:lnTo>
                <a:lnTo>
                  <a:pt x="3168" y="1344"/>
                </a:lnTo>
              </a:path>
            </a:pathLst>
          </a:custGeom>
          <a:noFill/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206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AAD70192-8222-1C4D-96E8-A1163172F82E}" type="slidenum">
              <a:rPr kumimoji="0" lang="zh-CN" altLang="en-US" sz="1600">
                <a:solidFill>
                  <a:schemeClr val="bg1"/>
                </a:solidFill>
                <a:latin typeface="Arial" charset="0"/>
              </a:rPr>
              <a:pPr eaLnBrk="1" hangingPunct="1"/>
              <a:t>35</a:t>
            </a:fld>
            <a:endParaRPr kumimoji="0" lang="en-US" altLang="zh-CN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50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4163" y="1196752"/>
            <a:ext cx="9086850" cy="512784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与基于排序和基于散列的连接方法的比较：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索引连接算法适用的情况：与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相比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很小，而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V(S,Y)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很大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例如可以利用选择下移至连接操作前执行，使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变得很小。</a:t>
            </a:r>
          </a:p>
        </p:txBody>
      </p:sp>
      <p:graphicFrame>
        <p:nvGraphicFramePr>
          <p:cNvPr id="6471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767083"/>
              </p:ext>
            </p:extLst>
          </p:nvPr>
        </p:nvGraphicFramePr>
        <p:xfrm>
          <a:off x="931032" y="2101592"/>
          <a:ext cx="8143875" cy="1469152"/>
        </p:xfrm>
        <a:graphic>
          <a:graphicData uri="http://schemas.openxmlformats.org/drawingml/2006/table">
            <a:tbl>
              <a:tblPr/>
              <a:tblGrid>
                <a:gridCol w="1332148"/>
                <a:gridCol w="2182577"/>
                <a:gridCol w="2314575"/>
                <a:gridCol w="2314575"/>
              </a:tblGrid>
              <a:tr h="463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charset="0"/>
                      </a:endParaRP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charset="0"/>
                        </a:rPr>
                        <a:t>索引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charset="0"/>
                        </a:rPr>
                        <a:t>排序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charset="0"/>
                        </a:rPr>
                        <a:t>散列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charset="0"/>
                        </a:rPr>
                        <a:t>磁盘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charset="0"/>
                        </a:rPr>
                        <a:t>I/O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charset="0"/>
                        </a:rPr>
                        <a:t>T(R) B(S) / V(S,Y)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charset="0"/>
                        </a:rPr>
                        <a:t>3(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charset="0"/>
                        </a:rPr>
                        <a:t>B(R) +B(S))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charset="0"/>
                        </a:rPr>
                        <a:t>3(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宋体" charset="0"/>
                        </a:rPr>
                        <a:t>B(R) +B(S))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宋体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8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其它操作的实现方法</a:t>
            </a:r>
            <a:endParaRPr 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排序（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参加见映射的排序算法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分组聚集（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group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Hash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8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性能问题的位置</a:t>
            </a:r>
            <a:endParaRPr 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Screen Shot 2014-12-09 at 1.00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86" y="1566865"/>
            <a:ext cx="5576070" cy="47401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7722" y="1849079"/>
            <a:ext cx="180049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应用程序构造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或查询书写的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65355" y="1849080"/>
            <a:ext cx="15311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数据库组件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的瓶颈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89286" y="5083145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硬件资源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的瓶颈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643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关系数据库的查询执行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Plans  Best Plan  Results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SQL                       Plans</a:t>
            </a: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5028" y="3197885"/>
            <a:ext cx="51435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SELECT Distinct </a:t>
            </a:r>
            <a:r>
              <a:rPr lang="en-US" altLang="zh-CN" dirty="0" err="1" smtClean="0"/>
              <a:t>C.name,C.type,I.ino</a:t>
            </a:r>
            <a:endParaRPr lang="en-US" altLang="zh-CN" dirty="0"/>
          </a:p>
          <a:p>
            <a:r>
              <a:rPr lang="en-US" altLang="zh-CN" dirty="0"/>
              <a:t>FROM Customer C, Invoice I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I.amount</a:t>
            </a:r>
            <a:r>
              <a:rPr lang="en-US" altLang="zh-CN" dirty="0"/>
              <a:t>&gt;10000 AND</a:t>
            </a:r>
          </a:p>
          <a:p>
            <a:r>
              <a:rPr lang="en-US" altLang="zh-CN" dirty="0" err="1"/>
              <a:t>C.country</a:t>
            </a:r>
            <a:r>
              <a:rPr lang="en-US" altLang="zh-CN" dirty="0"/>
              <a:t>=”Sweden” AND</a:t>
            </a:r>
          </a:p>
          <a:p>
            <a:r>
              <a:rPr lang="en-US" altLang="zh-CN" dirty="0" err="1"/>
              <a:t>C.cno</a:t>
            </a:r>
            <a:r>
              <a:rPr lang="en-US" altLang="zh-CN" dirty="0"/>
              <a:t>=</a:t>
            </a:r>
            <a:r>
              <a:rPr lang="en-US" altLang="zh-CN" dirty="0" err="1"/>
              <a:t>I.cno</a:t>
            </a:r>
            <a:endParaRPr lang="en-US" altLang="zh-CN" dirty="0"/>
          </a:p>
          <a:p>
            <a:r>
              <a:rPr lang="en-US" altLang="zh-CN" dirty="0"/>
              <a:t>ORDER BY amount DESC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87516" y="3092485"/>
            <a:ext cx="468052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Times New Roman" charset="0"/>
                <a:cs typeface="Arial" charset="0"/>
              </a:rPr>
              <a:t>Π</a:t>
            </a:r>
            <a:r>
              <a:rPr lang="en-US" altLang="zh-CN" baseline="-30000" dirty="0" err="1" smtClean="0">
                <a:solidFill>
                  <a:srgbClr val="000000"/>
                </a:solidFill>
                <a:cs typeface="Arial" charset="0"/>
              </a:rPr>
              <a:t>name,type,ino</a:t>
            </a:r>
            <a:r>
              <a:rPr lang="en-US" altLang="zh-CN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σ</a:t>
            </a:r>
            <a:r>
              <a:rPr lang="fr-FR" altLang="zh-CN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amount&gt;10000∧country = ‘</a:t>
            </a:r>
            <a:r>
              <a:rPr lang="en-US" altLang="zh-CN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Sweden’</a:t>
            </a:r>
            <a:r>
              <a:rPr lang="zh-CN" altLang="fr-FR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alibri" charset="0"/>
                <a:cs typeface="Arial" charset="0"/>
              </a:rPr>
              <a:t>Customer</a:t>
            </a:r>
            <a:r>
              <a:rPr lang="en-US" altLang="zh-CN" dirty="0" err="1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⋈</a:t>
            </a:r>
            <a:r>
              <a:rPr lang="en-US" altLang="zh-CN" dirty="0" err="1">
                <a:solidFill>
                  <a:srgbClr val="000000"/>
                </a:solidFill>
                <a:latin typeface="Calibri" charset="0"/>
                <a:cs typeface="Arial" charset="0"/>
              </a:rPr>
              <a:t>Invoice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Times New Roman" charset="0"/>
                <a:cs typeface="Arial" charset="0"/>
              </a:rPr>
              <a:t>Π</a:t>
            </a:r>
            <a:r>
              <a:rPr lang="en-US" altLang="zh-CN" baseline="-30000" dirty="0" err="1" smtClean="0">
                <a:solidFill>
                  <a:srgbClr val="000000"/>
                </a:solidFill>
                <a:cs typeface="Arial" charset="0"/>
              </a:rPr>
              <a:t>name,type,ino</a:t>
            </a:r>
            <a:r>
              <a:rPr lang="en-US" altLang="zh-CN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σ</a:t>
            </a:r>
            <a:r>
              <a:rPr lang="fr-FR" altLang="zh-CN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amount&gt;10000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" charset="0"/>
              </a:rPr>
              <a:t>(Invoice)</a:t>
            </a:r>
            <a:r>
              <a:rPr lang="en-US" altLang="zh-CN" dirty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⋈ </a:t>
            </a:r>
            <a:r>
              <a:rPr lang="en-US" altLang="zh-CN" dirty="0" smtClean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/>
            </a:r>
            <a:br>
              <a:rPr lang="en-US" altLang="zh-CN" dirty="0" smtClean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</a:b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σ</a:t>
            </a:r>
            <a:r>
              <a:rPr lang="fr-FR" altLang="zh-CN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country = ‘</a:t>
            </a:r>
            <a:r>
              <a:rPr lang="en-US" altLang="zh-CN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Sweden’</a:t>
            </a:r>
            <a:r>
              <a:rPr lang="zh-CN" altLang="fr-FR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" charset="0"/>
              </a:rPr>
              <a:t>(Customer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)</a:t>
            </a:r>
            <a:r>
              <a:rPr lang="en-US" altLang="zh-CN" dirty="0" smtClean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Times New Roman" charset="0"/>
                <a:cs typeface="Arial" charset="0"/>
              </a:rPr>
              <a:t>Π</a:t>
            </a:r>
            <a:r>
              <a:rPr lang="en-US" altLang="zh-CN" baseline="-30000" dirty="0" err="1" smtClean="0">
                <a:solidFill>
                  <a:srgbClr val="000000"/>
                </a:solidFill>
                <a:cs typeface="Arial" charset="0"/>
              </a:rPr>
              <a:t>name,type,ino</a:t>
            </a:r>
            <a:r>
              <a:rPr lang="en-US" altLang="zh-CN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σ</a:t>
            </a:r>
            <a:r>
              <a:rPr lang="fr-FR" altLang="zh-CN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amount&gt;10000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" charset="0"/>
              </a:rPr>
              <a:t>(Invoice</a:t>
            </a:r>
            <a:r>
              <a:rPr lang="en-US" altLang="zh-CN" dirty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⋈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" charset="0"/>
              </a:rPr>
              <a:t>σ</a:t>
            </a:r>
            <a:r>
              <a:rPr lang="fr-FR" altLang="zh-CN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country = ‘</a:t>
            </a:r>
            <a:r>
              <a:rPr lang="en-US" altLang="zh-CN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Sweden’</a:t>
            </a:r>
            <a:r>
              <a:rPr lang="zh-CN" altLang="fr-FR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" charset="0"/>
              </a:rPr>
              <a:t>(Customer))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Times New Roman" charset="0"/>
                <a:cs typeface="Arial" charset="0"/>
              </a:rPr>
              <a:t>Π</a:t>
            </a:r>
            <a:r>
              <a:rPr lang="en-US" altLang="zh-CN" baseline="-30000" dirty="0" err="1" smtClean="0">
                <a:solidFill>
                  <a:srgbClr val="000000"/>
                </a:solidFill>
                <a:cs typeface="Arial" charset="0"/>
              </a:rPr>
              <a:t>name,type,ino</a:t>
            </a:r>
            <a:r>
              <a:rPr lang="en-US" altLang="zh-CN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σ</a:t>
            </a:r>
            <a:r>
              <a:rPr lang="fr-FR" altLang="zh-CN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country = ‘</a:t>
            </a:r>
            <a:r>
              <a:rPr lang="en-US" altLang="zh-CN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Sweden’</a:t>
            </a:r>
            <a:r>
              <a:rPr lang="zh-CN" altLang="fr-FR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 </a:t>
            </a:r>
            <a:r>
              <a:rPr lang="en-US" altLang="zh-CN" baseline="-30000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/>
            </a:r>
            <a:br>
              <a:rPr lang="en-US" altLang="zh-CN" baseline="-30000" dirty="0" smtClean="0">
                <a:solidFill>
                  <a:srgbClr val="000000"/>
                </a:solidFill>
                <a:latin typeface="Calibri" charset="0"/>
                <a:cs typeface="Arial" charset="0"/>
              </a:rPr>
            </a:br>
            <a:r>
              <a:rPr lang="en-US" altLang="zh-CN" dirty="0" smtClean="0">
                <a:solidFill>
                  <a:srgbClr val="000000"/>
                </a:solidFill>
                <a:latin typeface="Calibri" charset="0"/>
                <a:cs typeface="Arial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" charset="0"/>
              </a:rPr>
              <a:t>σ</a:t>
            </a:r>
            <a:r>
              <a:rPr lang="fr-FR" altLang="zh-CN" baseline="-30000" dirty="0">
                <a:solidFill>
                  <a:srgbClr val="000000"/>
                </a:solidFill>
                <a:latin typeface="Calibri" charset="0"/>
                <a:cs typeface="Arial" charset="0"/>
              </a:rPr>
              <a:t>amount&gt;10000 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" charset="0"/>
              </a:rPr>
              <a:t>(Invoice)</a:t>
            </a:r>
            <a:r>
              <a:rPr lang="en-US" altLang="zh-CN" dirty="0">
                <a:solidFill>
                  <a:srgbClr val="000000"/>
                </a:solidFill>
                <a:latin typeface="Lucida Sans Unicode" charset="0"/>
                <a:cs typeface="Lucida Sans Unicode" charset="0"/>
              </a:rPr>
              <a:t>⋈</a:t>
            </a:r>
            <a:r>
              <a:rPr lang="en-US" altLang="zh-CN" dirty="0">
                <a:solidFill>
                  <a:srgbClr val="000000"/>
                </a:solidFill>
                <a:latin typeface="Calibri" charset="0"/>
                <a:cs typeface="Arial" charset="0"/>
              </a:rPr>
              <a:t>Customer)</a:t>
            </a:r>
            <a:r>
              <a:rPr lang="en-US" altLang="zh-CN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90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关系数据库的查询执行过程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Plans</a:t>
            </a:r>
            <a:r>
              <a:rPr lang="zh-CN" altLang="en-US" sz="35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Interpretation</a:t>
            </a:r>
          </a:p>
          <a:p>
            <a:pPr>
              <a:lnSpc>
                <a:spcPct val="120000"/>
              </a:lnSpc>
            </a:pPr>
            <a:r>
              <a:rPr lang="en-US" altLang="zh-CN" sz="35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Plans  Best </a:t>
            </a: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Plan</a:t>
            </a:r>
            <a:r>
              <a:rPr lang="zh-CN" altLang="en-US" sz="35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Query Optimization</a:t>
            </a:r>
          </a:p>
          <a:p>
            <a:pPr>
              <a:lnSpc>
                <a:spcPct val="120000"/>
              </a:lnSpc>
            </a:pPr>
            <a:r>
              <a:rPr lang="en-US" altLang="zh-CN" sz="35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Best Plan  </a:t>
            </a: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Results</a:t>
            </a:r>
            <a:r>
              <a:rPr lang="zh-CN" altLang="en-US" sz="35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Query Evaluation</a:t>
            </a:r>
          </a:p>
        </p:txBody>
      </p:sp>
    </p:spTree>
    <p:extLst>
      <p:ext uri="{BB962C8B-B14F-4D97-AF65-F5344CB8AC3E}">
        <p14:creationId xmlns:p14="http://schemas.microsoft.com/office/powerpoint/2010/main" val="15961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先考虑各个操作如何执行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500" dirty="0" smtClean="0">
                <a:latin typeface="微软雅黑" pitchFamily="34" charset="-122"/>
                <a:ea typeface="微软雅黑" pitchFamily="34" charset="-122"/>
              </a:rPr>
              <a:t>选择 </a:t>
            </a: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</a:rPr>
              <a:t>Selection</a:t>
            </a:r>
            <a:endParaRPr lang="zh-CN" altLang="en-US" sz="35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500" dirty="0" smtClean="0">
                <a:latin typeface="微软雅黑" pitchFamily="34" charset="-122"/>
                <a:ea typeface="微软雅黑" pitchFamily="34" charset="-122"/>
              </a:rPr>
              <a:t>映射 </a:t>
            </a: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</a:rPr>
              <a:t>Projection</a:t>
            </a:r>
            <a:endParaRPr lang="zh-CN" altLang="en-US" sz="35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500" dirty="0" smtClean="0">
                <a:latin typeface="微软雅黑" pitchFamily="34" charset="-122"/>
                <a:ea typeface="微软雅黑" pitchFamily="34" charset="-122"/>
              </a:rPr>
              <a:t>链接 </a:t>
            </a: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</a:rPr>
              <a:t>Join</a:t>
            </a:r>
            <a:endParaRPr lang="zh-CN" altLang="en-US" sz="35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500" dirty="0" smtClean="0">
                <a:latin typeface="微软雅黑" pitchFamily="34" charset="-122"/>
                <a:ea typeface="微软雅黑" pitchFamily="34" charset="-122"/>
              </a:rPr>
              <a:t>排序 </a:t>
            </a: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</a:rPr>
              <a:t>Sort</a:t>
            </a:r>
            <a:endParaRPr lang="zh-CN" altLang="en-US" sz="35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500" dirty="0">
                <a:latin typeface="微软雅黑" pitchFamily="34" charset="-122"/>
                <a:ea typeface="微软雅黑" pitchFamily="34" charset="-122"/>
              </a:rPr>
              <a:t>聚集（分组聚集</a:t>
            </a:r>
            <a:r>
              <a:rPr lang="zh-CN" altLang="en-US" sz="3500" dirty="0" smtClean="0">
                <a:latin typeface="微软雅黑" pitchFamily="34" charset="-122"/>
                <a:ea typeface="微软雅黑" pitchFamily="34" charset="-122"/>
              </a:rPr>
              <a:t>） </a:t>
            </a:r>
            <a:r>
              <a:rPr lang="en-US" altLang="zh-CN" sz="3500" dirty="0" smtClean="0">
                <a:latin typeface="微软雅黑" pitchFamily="34" charset="-122"/>
                <a:ea typeface="微软雅黑" pitchFamily="34" charset="-122"/>
              </a:rPr>
              <a:t>Aggregation</a:t>
            </a:r>
            <a:endParaRPr lang="zh-CN" altLang="en-US" sz="35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500" dirty="0">
                <a:latin typeface="微软雅黑" pitchFamily="34" charset="-122"/>
                <a:ea typeface="微软雅黑" pitchFamily="34" charset="-122"/>
              </a:rPr>
              <a:t>… …</a:t>
            </a:r>
          </a:p>
          <a:p>
            <a:pPr>
              <a:lnSpc>
                <a:spcPct val="120000"/>
              </a:lnSpc>
            </a:pPr>
            <a:endParaRPr lang="en-US" altLang="zh-CN" sz="35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93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影响性能的因素：数据访问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3060" y="1701378"/>
            <a:ext cx="797242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04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903140" y="2708920"/>
            <a:ext cx="332136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云形 21"/>
          <p:cNvSpPr/>
          <p:nvPr/>
        </p:nvSpPr>
        <p:spPr>
          <a:xfrm>
            <a:off x="5710563" y="1484784"/>
            <a:ext cx="4293477" cy="266429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数据库的基本存储架构</a:t>
            </a:r>
          </a:p>
        </p:txBody>
      </p:sp>
      <p:sp>
        <p:nvSpPr>
          <p:cNvPr id="4" name="圆柱形 3"/>
          <p:cNvSpPr/>
          <p:nvPr/>
        </p:nvSpPr>
        <p:spPr>
          <a:xfrm>
            <a:off x="1093050" y="4149080"/>
            <a:ext cx="5103567" cy="187220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折角形 4"/>
          <p:cNvSpPr/>
          <p:nvPr/>
        </p:nvSpPr>
        <p:spPr>
          <a:xfrm>
            <a:off x="1417086" y="4725144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折角形 5"/>
          <p:cNvSpPr/>
          <p:nvPr/>
        </p:nvSpPr>
        <p:spPr>
          <a:xfrm>
            <a:off x="5467536" y="5157192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折角形 6"/>
          <p:cNvSpPr/>
          <p:nvPr/>
        </p:nvSpPr>
        <p:spPr>
          <a:xfrm>
            <a:off x="4819464" y="4725144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折角形 7"/>
          <p:cNvSpPr/>
          <p:nvPr/>
        </p:nvSpPr>
        <p:spPr>
          <a:xfrm>
            <a:off x="2065158" y="5085184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折角形 8"/>
          <p:cNvSpPr/>
          <p:nvPr/>
        </p:nvSpPr>
        <p:spPr>
          <a:xfrm>
            <a:off x="4171392" y="5229200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折角形 9"/>
          <p:cNvSpPr/>
          <p:nvPr/>
        </p:nvSpPr>
        <p:spPr>
          <a:xfrm>
            <a:off x="3523320" y="4797152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折角形 10"/>
          <p:cNvSpPr/>
          <p:nvPr/>
        </p:nvSpPr>
        <p:spPr>
          <a:xfrm>
            <a:off x="2875248" y="5229200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折角形 11"/>
          <p:cNvSpPr/>
          <p:nvPr/>
        </p:nvSpPr>
        <p:spPr>
          <a:xfrm>
            <a:off x="2308185" y="4797152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2308185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15" name="六边形 14"/>
          <p:cNvSpPr/>
          <p:nvPr/>
        </p:nvSpPr>
        <p:spPr>
          <a:xfrm>
            <a:off x="3685338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65158" y="2780929"/>
            <a:ext cx="854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RAM</a:t>
            </a:r>
            <a:br>
              <a:rPr lang="en-US" altLang="zh-CN" dirty="0" smtClean="0"/>
            </a:b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21927" y="4211796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DISK</a:t>
            </a:r>
            <a:endParaRPr lang="zh-CN" altLang="en-US" dirty="0"/>
          </a:p>
        </p:txBody>
      </p:sp>
      <p:sp>
        <p:nvSpPr>
          <p:cNvPr id="19" name="折角形 18"/>
          <p:cNvSpPr/>
          <p:nvPr/>
        </p:nvSpPr>
        <p:spPr>
          <a:xfrm>
            <a:off x="6480720" y="2204864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37411" y="1916838"/>
            <a:ext cx="28777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以页为单位存放数据。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每一页为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512bytes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整数倍，一般情况下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4KB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8KB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3766347" y="2420888"/>
            <a:ext cx="324036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25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39593E-6 L 0.11024 -0.259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-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2089</Words>
  <Application>Microsoft Office PowerPoint</Application>
  <PresentationFormat>35 毫米幻灯片</PresentationFormat>
  <Paragraphs>376</Paragraphs>
  <Slides>36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Office 主题</vt:lpstr>
      <vt:lpstr>6_Office 主题</vt:lpstr>
      <vt:lpstr>Equation</vt:lpstr>
      <vt:lpstr>公式</vt:lpstr>
      <vt:lpstr>PowerPoint 演示文稿</vt:lpstr>
      <vt:lpstr>数据库调优 Database Tuning</vt:lpstr>
      <vt:lpstr>性能问题的位置</vt:lpstr>
      <vt:lpstr>性能问题的位置</vt:lpstr>
      <vt:lpstr>关系数据库的查询执行过程</vt:lpstr>
      <vt:lpstr>关系数据库的查询执行过程</vt:lpstr>
      <vt:lpstr>先考虑各个操作如何执行</vt:lpstr>
      <vt:lpstr>影响性能的因素：数据访问</vt:lpstr>
      <vt:lpstr>数据库的基本存储架构</vt:lpstr>
      <vt:lpstr>基本操作一：选择</vt:lpstr>
      <vt:lpstr>基本操作二：映射</vt:lpstr>
      <vt:lpstr>映射去重的实现方式之一：排序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映射去重的实现方式之二：散列</vt:lpstr>
      <vt:lpstr>PowerPoint 演示文稿</vt:lpstr>
      <vt:lpstr>PowerPoint 演示文稿</vt:lpstr>
      <vt:lpstr>基本操作三：连接</vt:lpstr>
      <vt:lpstr>连接的实现方式之一：嵌套循环</vt:lpstr>
      <vt:lpstr>基于块的嵌套循环</vt:lpstr>
      <vt:lpstr>PowerPoint 演示文稿</vt:lpstr>
      <vt:lpstr>PowerPoint 演示文稿</vt:lpstr>
      <vt:lpstr>嵌套循环连接的分析</vt:lpstr>
      <vt:lpstr>连接的实现方式之二：排序合并</vt:lpstr>
      <vt:lpstr>排序合并的分析</vt:lpstr>
      <vt:lpstr>连接的实现方式之三：散列连接</vt:lpstr>
      <vt:lpstr>散列连接（Hash Join）算法</vt:lpstr>
      <vt:lpstr>散列连接的分析</vt:lpstr>
      <vt:lpstr>连接的实现方式之四：利用索引</vt:lpstr>
      <vt:lpstr>PowerPoint 演示文稿</vt:lpstr>
      <vt:lpstr>如果两边都建立的索引</vt:lpstr>
      <vt:lpstr>PowerPoint 演示文稿</vt:lpstr>
      <vt:lpstr>其它操作的实现方法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Xuan Zhou</cp:lastModifiedBy>
  <cp:revision>288</cp:revision>
  <dcterms:modified xsi:type="dcterms:W3CDTF">2019-11-21T15:09:14Z</dcterms:modified>
</cp:coreProperties>
</file>