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  <p:sldMasterId id="2147483698" r:id="rId3"/>
    <p:sldMasterId id="2147483711" r:id="rId4"/>
    <p:sldMasterId id="2147483723" r:id="rId5"/>
  </p:sldMasterIdLst>
  <p:notesMasterIdLst>
    <p:notesMasterId r:id="rId29"/>
  </p:notesMasterIdLst>
  <p:sldIdLst>
    <p:sldId id="278" r:id="rId6"/>
    <p:sldId id="590" r:id="rId7"/>
    <p:sldId id="591" r:id="rId8"/>
    <p:sldId id="619" r:id="rId9"/>
    <p:sldId id="620" r:id="rId10"/>
    <p:sldId id="635" r:id="rId11"/>
    <p:sldId id="621" r:id="rId12"/>
    <p:sldId id="622" r:id="rId13"/>
    <p:sldId id="623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642" r:id="rId22"/>
    <p:sldId id="636" r:id="rId23"/>
    <p:sldId id="637" r:id="rId24"/>
    <p:sldId id="638" r:id="rId25"/>
    <p:sldId id="639" r:id="rId26"/>
    <p:sldId id="640" r:id="rId27"/>
    <p:sldId id="641" r:id="rId28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5" autoAdjust="0"/>
    <p:restoredTop sz="94660"/>
  </p:normalViewPr>
  <p:slideViewPr>
    <p:cSldViewPr>
      <p:cViewPr varScale="1">
        <p:scale>
          <a:sx n="88" d="100"/>
          <a:sy n="88" d="100"/>
        </p:scale>
        <p:origin x="-546" y="-42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17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29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29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79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72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11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43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99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9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68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65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42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4"/>
          </a:xfrm>
        </p:spPr>
        <p:txBody>
          <a:bodyPr/>
          <a:lstStyle>
            <a:lvl1pPr marL="0" indent="0" algn="ctr">
              <a:buNone/>
              <a:defRPr sz="2300"/>
            </a:lvl1pPr>
            <a:lvl2pPr marL="445459" indent="0" algn="ctr">
              <a:buNone/>
              <a:defRPr sz="1900"/>
            </a:lvl2pPr>
            <a:lvl3pPr marL="890186" indent="0" algn="ctr">
              <a:buNone/>
              <a:defRPr sz="1800"/>
            </a:lvl3pPr>
            <a:lvl4pPr marL="1335645" indent="0" algn="ctr">
              <a:buNone/>
              <a:defRPr sz="1600"/>
            </a:lvl4pPr>
            <a:lvl5pPr marL="1780371" indent="0" algn="ctr">
              <a:buNone/>
              <a:defRPr sz="1600"/>
            </a:lvl5pPr>
            <a:lvl6pPr marL="2225830" indent="0" algn="ctr">
              <a:buNone/>
              <a:defRPr sz="1600"/>
            </a:lvl6pPr>
            <a:lvl7pPr marL="2670557" indent="0" algn="ctr">
              <a:buNone/>
              <a:defRPr sz="1600"/>
            </a:lvl7pPr>
            <a:lvl8pPr marL="3116016" indent="0" algn="ctr">
              <a:buNone/>
              <a:defRPr sz="1600"/>
            </a:lvl8pPr>
            <a:lvl9pPr marL="3560742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4C3E-4B80-4E96-B699-4C791A2DD6AC}" type="datetime4">
              <a:rPr lang="en-US" altLang="zh-CN" smtClean="0">
                <a:solidFill>
                  <a:srgbClr val="000000"/>
                </a:solidFill>
              </a:rPr>
              <a:pPr/>
              <a:t>November 25,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529B3-AE45-5546-A826-B7D54C04D9F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13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5100"/>
            </a:lvl1pPr>
            <a:lvl2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600"/>
            </a:lvl2pPr>
            <a:lvl3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200"/>
            </a:lvl3pPr>
            <a:lvl4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4pPr>
            <a:lvl5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468BEA81-8D23-45A9-9648-E0126ED470F7}" type="datetime4">
              <a:rPr lang="en-US" altLang="zh-CN" smtClean="0">
                <a:solidFill>
                  <a:srgbClr val="000000"/>
                </a:solidFill>
              </a:rPr>
              <a:pPr/>
              <a:t>November 25,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759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53"/>
            <a:ext cx="8872538" cy="2852737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76"/>
            <a:ext cx="8872538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454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1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5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780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2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6705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160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5607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844A6-B3F8-4A7E-9701-8CF84F16F85C}" type="datetime4">
              <a:rPr lang="en-US" altLang="zh-CN" smtClean="0">
                <a:solidFill>
                  <a:srgbClr val="000000"/>
                </a:solidFill>
              </a:rPr>
              <a:pPr/>
              <a:t>November 25,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9D598-62B2-7B43-91E6-43A1B9A008A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391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6083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06855-F610-4678-92BA-1BF0838E2C2C}" type="datetime4">
              <a:rPr lang="en-US" altLang="zh-CN" smtClean="0">
                <a:solidFill>
                  <a:srgbClr val="000000"/>
                </a:solidFill>
              </a:rPr>
              <a:pPr/>
              <a:t>November 25,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3213D-2300-5B48-884E-8C5B2E75078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919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300" y="365762"/>
            <a:ext cx="8872855" cy="115252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9211" y="1517969"/>
            <a:ext cx="4351883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211" y="2341882"/>
            <a:ext cx="4351883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08439" y="1517969"/>
            <a:ext cx="4373315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08439" y="2341882"/>
            <a:ext cx="4373315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FA955-DC6F-42D7-A58B-67DA41191958}" type="datetime4">
              <a:rPr lang="en-US" altLang="zh-CN" smtClean="0">
                <a:solidFill>
                  <a:srgbClr val="000000"/>
                </a:solidFill>
              </a:rPr>
              <a:pPr/>
              <a:t>November 25,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96980-5C4D-AB47-9727-A790FF0E384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583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3B6C7-346E-4D94-86C5-28B0E736BE5A}" type="datetime4">
              <a:rPr lang="en-US" altLang="zh-CN" smtClean="0">
                <a:solidFill>
                  <a:srgbClr val="000000"/>
                </a:solidFill>
              </a:rPr>
              <a:pPr/>
              <a:t>November 25,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9F421-2B1A-5B41-8D51-B7BF2328556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13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CCD46-3EAD-46FD-9C8D-561FDE28F6C3}" type="datetime4">
              <a:rPr lang="en-US" altLang="zh-CN" smtClean="0">
                <a:solidFill>
                  <a:srgbClr val="000000"/>
                </a:solidFill>
              </a:rPr>
              <a:pPr/>
              <a:t>November 25,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A2FBC-7193-C243-84A5-C42C0D4BC21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7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38"/>
            <a:ext cx="5207794" cy="4873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3A452-C613-4014-A99E-64B6EDFF444B}" type="datetime4">
              <a:rPr lang="en-US" altLang="zh-CN" smtClean="0">
                <a:solidFill>
                  <a:srgbClr val="000000"/>
                </a:solidFill>
              </a:rPr>
              <a:pPr/>
              <a:t>November 25,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0048F-AB0A-EB45-B994-2FFA4F64494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598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987438"/>
            <a:ext cx="5207794" cy="4873625"/>
          </a:xfrm>
        </p:spPr>
        <p:txBody>
          <a:bodyPr/>
          <a:lstStyle>
            <a:lvl1pPr marL="0" indent="0">
              <a:buNone/>
              <a:defRPr sz="3100"/>
            </a:lvl1pPr>
            <a:lvl2pPr marL="445459" indent="0">
              <a:buNone/>
              <a:defRPr sz="2700"/>
            </a:lvl2pPr>
            <a:lvl3pPr marL="890186" indent="0">
              <a:buNone/>
              <a:defRPr sz="2300"/>
            </a:lvl3pPr>
            <a:lvl4pPr marL="1335645" indent="0">
              <a:buNone/>
              <a:defRPr sz="1900"/>
            </a:lvl4pPr>
            <a:lvl5pPr marL="1780371" indent="0">
              <a:buNone/>
              <a:defRPr sz="1900"/>
            </a:lvl5pPr>
            <a:lvl6pPr marL="2225830" indent="0">
              <a:buNone/>
              <a:defRPr sz="1900"/>
            </a:lvl6pPr>
            <a:lvl7pPr marL="2670557" indent="0">
              <a:buNone/>
              <a:defRPr sz="1900"/>
            </a:lvl7pPr>
            <a:lvl8pPr marL="3116016" indent="0">
              <a:buNone/>
              <a:defRPr sz="1900"/>
            </a:lvl8pPr>
            <a:lvl9pPr marL="3560742" indent="0">
              <a:buNone/>
              <a:defRPr sz="19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2C75-9419-47B7-A2CD-F8EF815699F8}" type="datetime4">
              <a:rPr lang="en-US" altLang="zh-CN" smtClean="0">
                <a:solidFill>
                  <a:srgbClr val="000000"/>
                </a:solidFill>
              </a:rPr>
              <a:pPr/>
              <a:t>November 25,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1EF25-64C6-0145-88F7-AEBE78CFB11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656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28D75-A6A4-4F7E-BF31-2E54A4C0169B}" type="datetime4">
              <a:rPr lang="en-US" altLang="zh-CN" smtClean="0">
                <a:solidFill>
                  <a:srgbClr val="000000"/>
                </a:solidFill>
              </a:rPr>
              <a:pPr/>
              <a:t>November 25,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34627-3D6B-644C-84F5-4B8A5470BE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9398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6239"/>
            <a:ext cx="2314575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60" y="276239"/>
            <a:ext cx="6809547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7B24D-D44D-43FE-B259-D50379166435}" type="datetime4">
              <a:rPr lang="en-US" altLang="zh-CN" smtClean="0">
                <a:solidFill>
                  <a:srgbClr val="000000"/>
                </a:solidFill>
              </a:rPr>
              <a:pPr/>
              <a:t>November 25,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E4A5B-C249-5A48-9E4A-7E187678F85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198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07231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796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1CE4C-F95F-4C08-B597-FFF4753DB1D3}" type="datetime4">
              <a:rPr lang="en-US" altLang="zh-CN" smtClean="0">
                <a:solidFill>
                  <a:srgbClr val="000000"/>
                </a:solidFill>
              </a:rPr>
              <a:pPr/>
              <a:t>November 25,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6695-EBF5-414B-A825-44F56ADDA7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79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37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9318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841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440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902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60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60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63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921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660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60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072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4490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545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49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49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4811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27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246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2567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804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0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8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705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705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55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55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22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792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060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2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50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2" y="1435101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221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0094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203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40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42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8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4350" y="276227"/>
            <a:ext cx="9258300" cy="11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14350" y="1600201"/>
            <a:ext cx="9258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514350" y="637223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86E1148D-D0FB-4270-8E8C-87BA95A761F7}" type="datetime4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November 25,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514725" y="6372236"/>
            <a:ext cx="325755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ctr">
              <a:defRPr sz="1800" noProof="1" dirty="0">
                <a:latin typeface="Segoe UI" charset="0"/>
                <a:ea typeface="Microsoft YaHei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372350" y="637223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r"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EDD61A88-8AAC-9843-802C-254A5FC42C4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9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ctr" defTabSz="1608195" rtl="0" fontAlgn="base">
        <a:spcBef>
          <a:spcPct val="0"/>
        </a:spcBef>
        <a:spcAft>
          <a:spcPct val="0"/>
        </a:spcAft>
        <a:defRPr sz="5500" b="1" kern="1200">
          <a:solidFill>
            <a:srgbClr val="000066"/>
          </a:solidFill>
          <a:latin typeface="Segoe UI" charset="0"/>
          <a:ea typeface="Microsoft YaHei" charset="-122"/>
          <a:cs typeface="+mj-cs"/>
        </a:defRPr>
      </a:lvl1pPr>
      <a:lvl2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2pPr>
      <a:lvl3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3pPr>
      <a:lvl4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4pPr>
      <a:lvl5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5pPr>
      <a:lvl6pPr marL="527517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6pPr>
      <a:lvl7pPr marL="1055035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7pPr>
      <a:lvl8pPr marL="1582552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8pPr>
      <a:lvl9pPr marL="2110069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9pPr>
    </p:titleStyle>
    <p:bodyStyle>
      <a:lvl1pPr marL="604447" indent="-604447" algn="l" defTabSz="1608195" rtl="0" fontAlgn="base">
        <a:spcBef>
          <a:spcPct val="20000"/>
        </a:spcBef>
        <a:spcAft>
          <a:spcPct val="0"/>
        </a:spcAft>
        <a:buChar char="•"/>
        <a:defRPr sz="5500" kern="1200">
          <a:solidFill>
            <a:srgbClr val="333333"/>
          </a:solidFill>
          <a:latin typeface="Segoe UI" charset="0"/>
          <a:ea typeface="Microsoft YaHei" charset="-122"/>
          <a:cs typeface="+mn-cs"/>
        </a:defRPr>
      </a:lvl1pPr>
      <a:lvl2pPr marL="1304140" indent="-498211" algn="l" defTabSz="1608195" rtl="0" eaLnBrk="0" fontAlgn="base" hangingPunct="0">
        <a:spcBef>
          <a:spcPct val="20000"/>
        </a:spcBef>
        <a:spcAft>
          <a:spcPct val="0"/>
        </a:spcAft>
        <a:buChar char="–"/>
        <a:defRPr sz="47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2pPr>
      <a:lvl3pPr marL="2011160" indent="-402965" algn="l" defTabSz="1608195" rtl="0" eaLnBrk="0" fontAlgn="base" hangingPunct="0">
        <a:spcBef>
          <a:spcPct val="20000"/>
        </a:spcBef>
        <a:spcAft>
          <a:spcPct val="0"/>
        </a:spcAft>
        <a:buChar char="•"/>
        <a:defRPr sz="40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3pPr>
      <a:lvl4pPr marL="2813426" indent="-401134" algn="l" defTabSz="1608195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4pPr>
      <a:lvl5pPr marL="3615692" indent="-401134" algn="l" defTabSz="1608195" rtl="0" eaLnBrk="0" fontAlgn="base" hangingPunct="0">
        <a:spcBef>
          <a:spcPct val="20000"/>
        </a:spcBef>
        <a:spcAft>
          <a:spcPct val="0"/>
        </a:spcAft>
        <a:buChar char="»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5pPr>
      <a:lvl6pPr marL="2901345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6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62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6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1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2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6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8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查询执行过程</a:t>
            </a:r>
            <a:r>
              <a:rPr lang="en-US" altLang="zh-CN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99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 smtClean="0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</a:t>
            </a: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33" y="841473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1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285875" y="1844824"/>
            <a:ext cx="7715250" cy="2387600"/>
          </a:xfrm>
        </p:spPr>
        <p:txBody>
          <a:bodyPr>
            <a:normAutofit/>
          </a:bodyPr>
          <a:lstStyle/>
          <a:p>
            <a:r>
              <a:rPr lang="zh-CN" altLang="en-US" sz="5100" dirty="0" smtClean="0">
                <a:solidFill>
                  <a:srgbClr val="002060"/>
                </a:solidFill>
              </a:rPr>
              <a:t>查询优化 </a:t>
            </a:r>
            <a:r>
              <a:rPr lang="en-US" altLang="zh-CN" sz="5100" dirty="0" smtClean="0">
                <a:solidFill>
                  <a:srgbClr val="002060"/>
                </a:solidFill>
              </a:rPr>
              <a:t/>
            </a:r>
            <a:br>
              <a:rPr lang="en-US" altLang="zh-CN" sz="5100" dirty="0" smtClean="0">
                <a:solidFill>
                  <a:srgbClr val="002060"/>
                </a:solidFill>
              </a:rPr>
            </a:br>
            <a:r>
              <a:rPr lang="en-US" altLang="zh-CN" sz="5100" dirty="0" smtClean="0">
                <a:solidFill>
                  <a:srgbClr val="002060"/>
                </a:solidFill>
              </a:rPr>
              <a:t>Query Optimization</a:t>
            </a:r>
            <a:endParaRPr lang="zh-CN" altLang="en-US" sz="5100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0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100" dirty="0" smtClean="0">
                <a:solidFill>
                  <a:srgbClr val="002060"/>
                </a:solidFill>
              </a:rPr>
              <a:t>查询优化</a:t>
            </a:r>
            <a:endParaRPr lang="zh-CN" altLang="en-US" sz="5100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zh-CN" altLang="en-US" dirty="0" smtClean="0"/>
              <a:t>一个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查询对应若干查询计划：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dirty="0" smtClean="0"/>
              <a:t>操作的执行顺序可以不同；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dirty="0" smtClean="0"/>
              <a:t>每个操作的执行算法可以不同；（扫描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使用索引 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dirty="0" smtClean="0"/>
              <a:t>随着查询复杂度的增加，查询计划的数量呈指数增长。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查询优化：找到尽可能优的查询计划。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20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100" dirty="0" smtClean="0">
                <a:solidFill>
                  <a:srgbClr val="002060"/>
                </a:solidFill>
              </a:rPr>
              <a:t>查询优化</a:t>
            </a:r>
            <a:endParaRPr lang="zh-CN" altLang="en-US" sz="5100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zh-CN" altLang="en-US" dirty="0" smtClean="0"/>
              <a:t>基于规则的优化：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dirty="0" smtClean="0"/>
              <a:t>如果有聚簇索引，则使用索引；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dirty="0" smtClean="0"/>
              <a:t>如果有物化视图，则使用视图；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dirty="0" smtClean="0"/>
              <a:t>如果参与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的其中一个表较小，则使用</a:t>
            </a:r>
            <a:r>
              <a:rPr lang="en-US" altLang="zh-CN" dirty="0" smtClean="0"/>
              <a:t>Hash Join ……</a:t>
            </a:r>
          </a:p>
          <a:p>
            <a:pPr>
              <a:spcAft>
                <a:spcPts val="600"/>
              </a:spcAft>
            </a:pPr>
            <a:r>
              <a:rPr lang="zh-CN" altLang="en-US" dirty="0" smtClean="0"/>
              <a:t>基于代价的优化：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dirty="0" smtClean="0"/>
              <a:t>估算每个候选查询的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代价；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dirty="0"/>
              <a:t>选择</a:t>
            </a:r>
            <a:r>
              <a:rPr lang="en-US" altLang="zh-CN" dirty="0" smtClean="0"/>
              <a:t> </a:t>
            </a:r>
            <a:r>
              <a:rPr lang="en-US" altLang="zh-CN" dirty="0"/>
              <a:t>I/O</a:t>
            </a:r>
            <a:r>
              <a:rPr lang="zh-CN" altLang="en-US" dirty="0" smtClean="0"/>
              <a:t>代价最小的查询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01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100" dirty="0">
                <a:solidFill>
                  <a:srgbClr val="002060"/>
                </a:solidFill>
              </a:rPr>
              <a:t>估算查询的</a:t>
            </a:r>
            <a:r>
              <a:rPr lang="en-US" altLang="zh-CN" sz="5100" dirty="0">
                <a:solidFill>
                  <a:srgbClr val="002060"/>
                </a:solidFill>
              </a:rPr>
              <a:t>I/O</a:t>
            </a:r>
            <a:r>
              <a:rPr lang="zh-CN" altLang="en-US" sz="5100" dirty="0">
                <a:solidFill>
                  <a:srgbClr val="002060"/>
                </a:solidFill>
              </a:rPr>
              <a:t>代价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978" y="1600201"/>
            <a:ext cx="9559062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 smtClean="0">
                <a:solidFill>
                  <a:srgbClr val="000000"/>
                </a:solidFill>
                <a:latin typeface="Times New Roman" charset="0"/>
                <a:cs typeface="Arial" charset="0"/>
              </a:rPr>
              <a:t>Π</a:t>
            </a:r>
            <a:r>
              <a:rPr lang="en-US" altLang="zh-CN" sz="2400" baseline="-30000" dirty="0" err="1" smtClean="0">
                <a:solidFill>
                  <a:srgbClr val="000000"/>
                </a:solidFill>
                <a:cs typeface="Arial" charset="0"/>
              </a:rPr>
              <a:t>name,type,ino,amount</a:t>
            </a:r>
            <a:r>
              <a:rPr lang="en-US" altLang="zh-CN" sz="24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altLang="zh-CN" sz="24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σ</a:t>
            </a:r>
            <a:r>
              <a:rPr lang="fr-FR" altLang="zh-CN" sz="2400" baseline="-300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amount&gt;10000∧country = ‘</a:t>
            </a:r>
            <a:r>
              <a:rPr lang="en-US" altLang="zh-CN" sz="2400" baseline="-300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Sweden’</a:t>
            </a:r>
            <a:r>
              <a:rPr lang="zh-CN" altLang="fr-FR" sz="2400" baseline="-300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(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charset="0"/>
                <a:cs typeface="Arial" charset="0"/>
              </a:rPr>
              <a:t>Customer</a:t>
            </a:r>
            <a:r>
              <a:rPr lang="en-US" altLang="zh-CN" sz="2400" dirty="0" err="1" smtClean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⋈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charset="0"/>
                <a:cs typeface="Arial" charset="0"/>
              </a:rPr>
              <a:t>Invoice</a:t>
            </a:r>
            <a:r>
              <a:rPr lang="en-US" altLang="zh-CN" sz="24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)</a:t>
            </a:r>
            <a:r>
              <a:rPr lang="en-US" altLang="zh-CN" sz="24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charset="0"/>
                <a:cs typeface="Arial" charset="0"/>
              </a:rPr>
              <a:t>Customer</a:t>
            </a:r>
            <a:r>
              <a:rPr lang="en-US" altLang="zh-CN" sz="2400" dirty="0" err="1" smtClean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⋈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charset="0"/>
                <a:cs typeface="Arial" charset="0"/>
              </a:rPr>
              <a:t>Invoice</a:t>
            </a:r>
            <a:r>
              <a:rPr lang="zh-CN" altLang="en-US" sz="24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的代价跟</a:t>
            </a:r>
            <a:r>
              <a:rPr lang="en-US" altLang="zh-CN" sz="24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Customer</a:t>
            </a:r>
            <a:r>
              <a:rPr lang="zh-CN" altLang="en-US" sz="24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和</a:t>
            </a:r>
            <a:r>
              <a:rPr lang="en-US" altLang="zh-CN" sz="24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Invoice</a:t>
            </a:r>
            <a:r>
              <a:rPr lang="zh-CN" altLang="en-US" sz="24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的大小有关系。</a:t>
            </a:r>
            <a:endParaRPr lang="en-US" altLang="zh-CN" sz="2400" dirty="0" smtClean="0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σ</a:t>
            </a:r>
            <a:r>
              <a:rPr lang="fr-FR" altLang="zh-CN" sz="2400" baseline="-300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amount&gt;10000∧country = ‘</a:t>
            </a:r>
            <a:r>
              <a:rPr lang="en-US" altLang="zh-CN" sz="2400" baseline="-300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Sweden’</a:t>
            </a:r>
            <a:r>
              <a:rPr lang="en-US" altLang="zh-CN" sz="24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(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charset="0"/>
                <a:cs typeface="Arial" charset="0"/>
              </a:rPr>
              <a:t>Customer</a:t>
            </a:r>
            <a:r>
              <a:rPr lang="en-US" altLang="zh-CN" sz="2400" dirty="0" err="1" smtClean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⋈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charset="0"/>
                <a:cs typeface="Arial" charset="0"/>
              </a:rPr>
              <a:t>Invoice</a:t>
            </a:r>
            <a:r>
              <a:rPr lang="en-US" altLang="zh-CN" sz="24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)</a:t>
            </a:r>
            <a:r>
              <a:rPr lang="en-US" altLang="zh-CN" sz="24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cs typeface="Arial" charset="0"/>
              </a:rPr>
              <a:t>的代价跟 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charset="0"/>
                <a:cs typeface="Arial" charset="0"/>
              </a:rPr>
              <a:t>Customer</a:t>
            </a:r>
            <a:r>
              <a:rPr lang="en-US" altLang="zh-CN" sz="2400" dirty="0" err="1" smtClean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⋈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charset="0"/>
                <a:cs typeface="Arial" charset="0"/>
              </a:rPr>
              <a:t>Invoice</a:t>
            </a:r>
            <a:r>
              <a:rPr lang="en-US" altLang="zh-CN" sz="24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的大小有关系。</a:t>
            </a:r>
            <a:endParaRPr lang="en-US" altLang="zh-CN" sz="2400" dirty="0" smtClean="0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charset="0"/>
                <a:cs typeface="Arial" charset="0"/>
              </a:rPr>
              <a:t>Customer</a:t>
            </a:r>
            <a:r>
              <a:rPr lang="en-US" altLang="zh-CN" sz="2400" dirty="0" err="1" smtClean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⋈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charset="0"/>
                <a:cs typeface="Arial" charset="0"/>
              </a:rPr>
              <a:t>Invoice</a:t>
            </a:r>
            <a:r>
              <a:rPr lang="zh-CN" altLang="en-US" sz="24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的大小跟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charset="0"/>
                <a:cs typeface="Arial" charset="0"/>
              </a:rPr>
              <a:t>cno</a:t>
            </a:r>
            <a:r>
              <a:rPr lang="zh-CN" altLang="en-US" sz="24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的值在</a:t>
            </a:r>
            <a:r>
              <a:rPr lang="en-US" altLang="zh-CN" sz="24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Customer</a:t>
            </a:r>
            <a:r>
              <a:rPr lang="zh-CN" altLang="en-US" sz="24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和</a:t>
            </a:r>
            <a:r>
              <a:rPr lang="en-US" altLang="zh-CN" sz="24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Invoice</a:t>
            </a:r>
            <a:r>
              <a:rPr lang="zh-CN" altLang="en-US" sz="24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上的分布有关系。</a:t>
            </a:r>
            <a:endParaRPr lang="en-US" altLang="zh-CN" sz="2400" dirty="0" smtClean="0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pPr>
              <a:lnSpc>
                <a:spcPct val="120000"/>
              </a:lnSpc>
            </a:pPr>
            <a:endParaRPr lang="en-US" altLang="zh-CN" sz="2400" dirty="0" smtClean="0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关键：估算中间结果的大小。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7074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100" dirty="0">
                <a:solidFill>
                  <a:srgbClr val="002060"/>
                </a:solidFill>
              </a:rPr>
              <a:t>估算选择的中间结果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247687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简单估算：在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中抽取样本</a:t>
            </a:r>
            <a:r>
              <a:rPr lang="en-US" altLang="zh-CN" dirty="0" smtClean="0"/>
              <a:t>R’</a:t>
            </a:r>
            <a:r>
              <a:rPr lang="zh-CN" altLang="en-US" dirty="0" smtClean="0"/>
              <a:t>。计算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σ</a:t>
            </a:r>
            <a:r>
              <a:rPr lang="fr-FR" altLang="zh-CN" baseline="-300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c</a:t>
            </a:r>
            <a:r>
              <a:rPr lang="en-US" altLang="zh-CN" dirty="0" smtClean="0"/>
              <a:t>(R’)</a:t>
            </a:r>
            <a:r>
              <a:rPr lang="zh-CN" altLang="en-US" dirty="0" smtClean="0"/>
              <a:t>的结果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。那么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σ</a:t>
            </a:r>
            <a:r>
              <a:rPr lang="fr-FR" altLang="zh-CN" baseline="-300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c</a:t>
            </a:r>
            <a:r>
              <a:rPr lang="en-US" altLang="zh-CN" dirty="0" smtClean="0"/>
              <a:t>(R)</a:t>
            </a:r>
            <a:r>
              <a:rPr lang="zh-CN" altLang="en-US" dirty="0" smtClean="0"/>
              <a:t>的结果数量为</a:t>
            </a:r>
            <a:r>
              <a:rPr lang="en-US" altLang="zh-CN" dirty="0" smtClean="0"/>
              <a:t>|</a:t>
            </a:r>
            <a:r>
              <a:rPr lang="en-US" altLang="zh-CN" dirty="0" err="1" smtClean="0"/>
              <a:t>A|x|R</a:t>
            </a:r>
            <a:r>
              <a:rPr lang="en-US" altLang="zh-CN" dirty="0" smtClean="0"/>
              <a:t>|/|R’|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更精确的估算：直方图（</a:t>
            </a:r>
            <a:r>
              <a:rPr lang="en-US" altLang="zh-CN" dirty="0" smtClean="0"/>
              <a:t>Histogram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3250" name="Picture 2" descr="C:\Documents and Settings\xuan zhou\My Documents\My Pictures\histo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6168" y="4005064"/>
            <a:ext cx="5547122" cy="24844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927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100" dirty="0">
                <a:solidFill>
                  <a:srgbClr val="002060"/>
                </a:solidFill>
              </a:rPr>
              <a:t>估算链接的中间结果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中抽取样本</a:t>
            </a:r>
            <a:r>
              <a:rPr lang="en-US" altLang="zh-CN" dirty="0" smtClean="0"/>
              <a:t>R’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，计算</a:t>
            </a:r>
            <a:r>
              <a:rPr lang="en-US" altLang="zh-CN" dirty="0" smtClean="0"/>
              <a:t>R’</a:t>
            </a:r>
            <a:r>
              <a:rPr lang="en-US" altLang="zh-CN" dirty="0" smtClean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 ⋈ 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的结果 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。那么</a:t>
            </a:r>
            <a:r>
              <a:rPr lang="en-US" altLang="zh-CN" dirty="0" smtClean="0"/>
              <a:t>R</a:t>
            </a:r>
            <a:r>
              <a:rPr lang="en-US" altLang="zh-CN" dirty="0" smtClean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⋈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的结果数量为</a:t>
            </a:r>
            <a:r>
              <a:rPr lang="en-US" altLang="zh-CN" dirty="0" smtClean="0"/>
              <a:t>|</a:t>
            </a:r>
            <a:r>
              <a:rPr lang="en-US" altLang="zh-CN" dirty="0" err="1" smtClean="0"/>
              <a:t>A|x|R|x|S</a:t>
            </a:r>
            <a:r>
              <a:rPr lang="en-US" altLang="zh-CN" dirty="0" smtClean="0"/>
              <a:t>|/|</a:t>
            </a:r>
            <a:r>
              <a:rPr lang="en-US" altLang="zh-CN" dirty="0" err="1" smtClean="0"/>
              <a:t>R’|x|S</a:t>
            </a:r>
            <a:r>
              <a:rPr lang="en-US" altLang="zh-CN" dirty="0" smtClean="0"/>
              <a:t>’|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将哈希函数</a:t>
            </a:r>
            <a:r>
              <a:rPr lang="en-US" altLang="zh-CN" dirty="0" smtClean="0"/>
              <a:t>H(x)</a:t>
            </a:r>
            <a:r>
              <a:rPr lang="zh-CN" altLang="en-US" dirty="0" smtClean="0"/>
              <a:t>使用到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的链接属性上，选择出哈希值相同的元组</a:t>
            </a:r>
            <a:r>
              <a:rPr lang="en-US" altLang="zh-CN" dirty="0" smtClean="0"/>
              <a:t>R’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，计算</a:t>
            </a:r>
            <a:r>
              <a:rPr lang="en-US" altLang="zh-CN" dirty="0" smtClean="0"/>
              <a:t>R’</a:t>
            </a:r>
            <a:r>
              <a:rPr lang="en-US" altLang="zh-CN" dirty="0" smtClean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 ⋈ 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的结果 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。那么</a:t>
            </a:r>
            <a:r>
              <a:rPr lang="en-US" altLang="zh-CN" dirty="0" smtClean="0"/>
              <a:t>R</a:t>
            </a:r>
            <a:r>
              <a:rPr lang="en-US" altLang="zh-CN" dirty="0" smtClean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⋈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的结果数量为</a:t>
            </a:r>
            <a:r>
              <a:rPr lang="en-US" altLang="zh-CN" dirty="0" smtClean="0"/>
              <a:t>|</a:t>
            </a:r>
            <a:r>
              <a:rPr lang="en-US" altLang="zh-CN" dirty="0" err="1" smtClean="0"/>
              <a:t>A|x|R</a:t>
            </a:r>
            <a:r>
              <a:rPr lang="en-US" altLang="zh-CN" dirty="0" smtClean="0"/>
              <a:t>|/|R’|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632221" y="1484784"/>
            <a:ext cx="4941549" cy="1512168"/>
            <a:chOff x="2123728" y="1484784"/>
            <a:chExt cx="4392488" cy="1944216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2123728" y="1484784"/>
              <a:ext cx="4392488" cy="194421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2123728" y="1484784"/>
              <a:ext cx="4320480" cy="187220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803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100" dirty="0">
                <a:solidFill>
                  <a:srgbClr val="002060"/>
                </a:solidFill>
              </a:rPr>
              <a:t>哈希直方图</a:t>
            </a:r>
          </a:p>
        </p:txBody>
      </p:sp>
      <p:pic>
        <p:nvPicPr>
          <p:cNvPr id="54274" name="Picture 2" descr="C:\Documents and Settings\xuan zhou\My Documents\My Pictures\hhisto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2131" y="2439740"/>
            <a:ext cx="6217899" cy="27174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39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255068" y="1556792"/>
            <a:ext cx="7715250" cy="2387600"/>
          </a:xfrm>
        </p:spPr>
        <p:txBody>
          <a:bodyPr>
            <a:normAutofit/>
          </a:bodyPr>
          <a:lstStyle/>
          <a:p>
            <a:r>
              <a:rPr lang="zh-CN" altLang="en-US" sz="5100" dirty="0" smtClean="0">
                <a:solidFill>
                  <a:srgbClr val="002060"/>
                </a:solidFill>
              </a:rPr>
              <a:t>查询</a:t>
            </a:r>
            <a:r>
              <a:rPr lang="zh-CN" altLang="en-US" sz="5100" dirty="0">
                <a:solidFill>
                  <a:srgbClr val="002060"/>
                </a:solidFill>
              </a:rPr>
              <a:t>改写</a:t>
            </a:r>
            <a:r>
              <a:rPr lang="zh-CN" altLang="en-US" sz="5100" dirty="0" smtClean="0">
                <a:solidFill>
                  <a:srgbClr val="002060"/>
                </a:solidFill>
              </a:rPr>
              <a:t> </a:t>
            </a:r>
            <a:endParaRPr lang="zh-CN" altLang="en-US" sz="5100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Distinct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 DISTINCT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ssnum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/*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身份证号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*/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FROM Employee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 dept=’Efficient Computation’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DISTINCT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是多余的，去重代价大。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改写：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ssnum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FROM Employee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 dept=’Efficient Computation’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56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子查询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ssnum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FROM Employee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 dept IN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(SELECT dept FROM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ResearchDept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indent="0">
              <a:lnSpc>
                <a:spcPct val="11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子查询通常性能较低。尽量使用链接：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ssnum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FROM Employee E,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ResearchDept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D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E.dept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D.dept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1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关系数据库的查询执行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Plans  Best Plan  Results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SQL                       Plans</a:t>
            </a: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5028" y="3197885"/>
            <a:ext cx="51435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SELECT Distinct </a:t>
            </a:r>
            <a:r>
              <a:rPr lang="en-US" altLang="zh-CN" dirty="0" err="1" smtClean="0"/>
              <a:t>C.name,C.type,I.ino</a:t>
            </a:r>
            <a:endParaRPr lang="en-US" altLang="zh-CN" dirty="0"/>
          </a:p>
          <a:p>
            <a:r>
              <a:rPr lang="en-US" altLang="zh-CN" dirty="0"/>
              <a:t>FROM Customer C, Invoice I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I.amount</a:t>
            </a:r>
            <a:r>
              <a:rPr lang="en-US" altLang="zh-CN" dirty="0"/>
              <a:t>&gt;10000 AND</a:t>
            </a:r>
          </a:p>
          <a:p>
            <a:r>
              <a:rPr lang="en-US" altLang="zh-CN" dirty="0" err="1"/>
              <a:t>C.country</a:t>
            </a:r>
            <a:r>
              <a:rPr lang="en-US" altLang="zh-CN" dirty="0"/>
              <a:t>=”Sweden” AND</a:t>
            </a:r>
          </a:p>
          <a:p>
            <a:r>
              <a:rPr lang="en-US" altLang="zh-CN" dirty="0" err="1"/>
              <a:t>C.cno</a:t>
            </a:r>
            <a:r>
              <a:rPr lang="en-US" altLang="zh-CN" dirty="0"/>
              <a:t>=</a:t>
            </a:r>
            <a:r>
              <a:rPr lang="en-US" altLang="zh-CN" dirty="0" err="1"/>
              <a:t>I.cno</a:t>
            </a:r>
            <a:endParaRPr lang="en-US" altLang="zh-CN" dirty="0"/>
          </a:p>
          <a:p>
            <a:r>
              <a:rPr lang="en-US" altLang="zh-CN" dirty="0"/>
              <a:t>ORDER BY amount DESC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87516" y="3092485"/>
            <a:ext cx="468052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Times New Roman" charset="0"/>
                <a:cs typeface="Arial" charset="0"/>
              </a:rPr>
              <a:t>Π</a:t>
            </a:r>
            <a:r>
              <a:rPr lang="en-US" altLang="zh-CN" baseline="-30000" dirty="0" err="1" smtClean="0">
                <a:solidFill>
                  <a:srgbClr val="000000"/>
                </a:solidFill>
                <a:cs typeface="Arial" charset="0"/>
              </a:rPr>
              <a:t>name,type,ino</a:t>
            </a:r>
            <a:r>
              <a:rPr lang="en-US" altLang="zh-CN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σ</a:t>
            </a:r>
            <a:r>
              <a:rPr lang="fr-FR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amount&gt;10000∧country = ‘</a:t>
            </a:r>
            <a:r>
              <a:rPr lang="en-US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Sweden’</a:t>
            </a:r>
            <a:r>
              <a:rPr lang="zh-CN" altLang="fr-FR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alibri" charset="0"/>
                <a:cs typeface="Arial" charset="0"/>
              </a:rPr>
              <a:t>Customer</a:t>
            </a:r>
            <a:r>
              <a:rPr lang="en-US" altLang="zh-CN" dirty="0" err="1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⋈</a:t>
            </a:r>
            <a:r>
              <a:rPr lang="en-US" altLang="zh-CN" dirty="0" err="1">
                <a:solidFill>
                  <a:srgbClr val="000000"/>
                </a:solidFill>
                <a:latin typeface="Calibri" charset="0"/>
                <a:cs typeface="Arial" charset="0"/>
              </a:rPr>
              <a:t>Invoice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Times New Roman" charset="0"/>
                <a:cs typeface="Arial" charset="0"/>
              </a:rPr>
              <a:t>Π</a:t>
            </a:r>
            <a:r>
              <a:rPr lang="en-US" altLang="zh-CN" baseline="-30000" dirty="0" err="1" smtClean="0">
                <a:solidFill>
                  <a:srgbClr val="000000"/>
                </a:solidFill>
                <a:cs typeface="Arial" charset="0"/>
              </a:rPr>
              <a:t>name,type,ino</a:t>
            </a:r>
            <a:r>
              <a:rPr lang="en-US" altLang="zh-CN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σ</a:t>
            </a:r>
            <a:r>
              <a:rPr lang="fr-FR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amount&gt;10000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  <a:t>(Invoice)</a:t>
            </a:r>
            <a:r>
              <a:rPr lang="en-US" altLang="zh-CN" dirty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⋈ </a:t>
            </a:r>
            <a:r>
              <a:rPr lang="en-US" altLang="zh-CN" dirty="0" smtClean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/>
            </a:r>
            <a:br>
              <a:rPr lang="en-US" altLang="zh-CN" dirty="0" smtClean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</a:b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σ</a:t>
            </a:r>
            <a:r>
              <a:rPr lang="fr-FR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country = ‘</a:t>
            </a:r>
            <a:r>
              <a:rPr lang="en-US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Sweden’</a:t>
            </a:r>
            <a:r>
              <a:rPr lang="zh-CN" altLang="fr-FR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  <a:t>(Customer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)</a:t>
            </a:r>
            <a:r>
              <a:rPr lang="en-US" altLang="zh-CN" dirty="0" smtClean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Times New Roman" charset="0"/>
                <a:cs typeface="Arial" charset="0"/>
              </a:rPr>
              <a:t>Π</a:t>
            </a:r>
            <a:r>
              <a:rPr lang="en-US" altLang="zh-CN" baseline="-30000" dirty="0" err="1" smtClean="0">
                <a:solidFill>
                  <a:srgbClr val="000000"/>
                </a:solidFill>
                <a:cs typeface="Arial" charset="0"/>
              </a:rPr>
              <a:t>name,type,ino</a:t>
            </a:r>
            <a:r>
              <a:rPr lang="en-US" altLang="zh-CN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σ</a:t>
            </a:r>
            <a:r>
              <a:rPr lang="fr-FR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amount&gt;10000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  <a:t>(Invoice</a:t>
            </a:r>
            <a:r>
              <a:rPr lang="en-US" altLang="zh-CN" dirty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⋈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  <a:t>σ</a:t>
            </a:r>
            <a:r>
              <a:rPr lang="fr-FR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country = ‘</a:t>
            </a:r>
            <a:r>
              <a:rPr lang="en-US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Sweden’</a:t>
            </a:r>
            <a:r>
              <a:rPr lang="zh-CN" altLang="fr-FR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  <a:t>(Customer))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Times New Roman" charset="0"/>
                <a:cs typeface="Arial" charset="0"/>
              </a:rPr>
              <a:t>Π</a:t>
            </a:r>
            <a:r>
              <a:rPr lang="en-US" altLang="zh-CN" baseline="-30000" dirty="0" err="1" smtClean="0">
                <a:solidFill>
                  <a:srgbClr val="000000"/>
                </a:solidFill>
                <a:cs typeface="Arial" charset="0"/>
              </a:rPr>
              <a:t>name,type,ino</a:t>
            </a:r>
            <a:r>
              <a:rPr lang="en-US" altLang="zh-CN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σ</a:t>
            </a:r>
            <a:r>
              <a:rPr lang="fr-FR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country = ‘</a:t>
            </a:r>
            <a:r>
              <a:rPr lang="en-US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Sweden’</a:t>
            </a:r>
            <a:r>
              <a:rPr lang="zh-CN" altLang="fr-FR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  <a:r>
              <a:rPr lang="en-US" altLang="zh-CN" baseline="-300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/>
            </a:r>
            <a:br>
              <a:rPr lang="en-US" altLang="zh-CN" baseline="-30000" dirty="0" smtClean="0">
                <a:solidFill>
                  <a:srgbClr val="000000"/>
                </a:solidFill>
                <a:latin typeface="Calibri" charset="0"/>
                <a:cs typeface="Arial" charset="0"/>
              </a:rPr>
            </a:b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  <a:t>σ</a:t>
            </a:r>
            <a:r>
              <a:rPr lang="fr-FR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amount&gt;10000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  <a:t>(Invoice)</a:t>
            </a:r>
            <a:r>
              <a:rPr lang="en-US" altLang="zh-CN" dirty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⋈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  <a:t>Customer)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9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中间表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 * INTO temp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FROM Employee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 salary &gt; 300000;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ssnum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FROM Temp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Temp.dept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’study admin’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用于存放中间结果，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Employee.dept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上的索引无法使用。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尽量避免使用存放中间结果的表。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85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相关子查询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ssnum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FROM Employee E1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 salary =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(SELECT max(salary)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FROM Employee E2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 E1.dept=E2.dept)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相关子查询常常需要被重复执行。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0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相关子查询改写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改写为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ssnum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FROM Employee E,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(SELECT Dept, max(salary) as m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FROM Employee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GROUP BY dept)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maxsal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 salary=m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E.dept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maxsal.dept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4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部分结果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 EMPNO,SALARY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FROM EMP E1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 20&lt;=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(SELECT COUNT(*) FROM EMP E2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 E2.salary&gt;=E1.salary)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Top-K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 EMPNO,SALARY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FROM EMP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ORDER BY SALARY DESC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OPTIMIZE FOR 20 ROWS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（有的数据库使用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limit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04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关系数据库的查询执行过程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Plans</a:t>
            </a:r>
            <a:r>
              <a:rPr lang="zh-CN" altLang="en-US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Interpretation</a:t>
            </a:r>
          </a:p>
          <a:p>
            <a:pPr>
              <a:lnSpc>
                <a:spcPct val="120000"/>
              </a:lnSpc>
            </a:pPr>
            <a:r>
              <a:rPr lang="en-US" altLang="zh-CN" sz="35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Plans  Best </a:t>
            </a: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Plan</a:t>
            </a:r>
            <a:r>
              <a:rPr lang="zh-CN" altLang="en-US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Query Optimization</a:t>
            </a:r>
          </a:p>
          <a:p>
            <a:pPr>
              <a:lnSpc>
                <a:spcPct val="120000"/>
              </a:lnSpc>
            </a:pPr>
            <a:r>
              <a:rPr lang="en-US" altLang="zh-CN" sz="35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Best Plan  </a:t>
            </a: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Results</a:t>
            </a:r>
            <a:r>
              <a:rPr lang="zh-CN" altLang="en-US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Query Evaluation</a:t>
            </a:r>
          </a:p>
        </p:txBody>
      </p:sp>
    </p:spTree>
    <p:extLst>
      <p:ext uri="{BB962C8B-B14F-4D97-AF65-F5344CB8AC3E}">
        <p14:creationId xmlns:p14="http://schemas.microsoft.com/office/powerpoint/2010/main" val="15961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285875" y="1844824"/>
            <a:ext cx="7715250" cy="2387600"/>
          </a:xfrm>
        </p:spPr>
        <p:txBody>
          <a:bodyPr>
            <a:normAutofit/>
          </a:bodyPr>
          <a:lstStyle/>
          <a:p>
            <a:r>
              <a:rPr lang="zh-CN" altLang="en-US" sz="5100" dirty="0" smtClean="0">
                <a:solidFill>
                  <a:srgbClr val="002060"/>
                </a:solidFill>
              </a:rPr>
              <a:t>查询执行</a:t>
            </a:r>
            <a:r>
              <a:rPr lang="en-US" altLang="zh-CN" sz="5100" dirty="0" smtClean="0">
                <a:solidFill>
                  <a:srgbClr val="002060"/>
                </a:solidFill>
              </a:rPr>
              <a:t/>
            </a:r>
            <a:br>
              <a:rPr lang="en-US" altLang="zh-CN" sz="5100" dirty="0" smtClean="0">
                <a:solidFill>
                  <a:srgbClr val="002060"/>
                </a:solidFill>
              </a:rPr>
            </a:br>
            <a:r>
              <a:rPr lang="en-US" altLang="zh-CN" sz="5100" dirty="0" smtClean="0">
                <a:solidFill>
                  <a:srgbClr val="002060"/>
                </a:solidFill>
              </a:rPr>
              <a:t>Query Evaluation</a:t>
            </a:r>
            <a:endParaRPr lang="zh-CN" altLang="en-US" sz="5100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4" y="1919288"/>
            <a:ext cx="40005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516" y="2005013"/>
            <a:ext cx="37338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TPC-H Query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altLang="zh-CN" sz="1400" dirty="0">
                <a:solidFill>
                  <a:srgbClr val="0000FF"/>
                </a:solidFill>
                <a:latin typeface="Courier New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100 S_ACCTBAL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S_NAME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N_NAME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P_PARTKEY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P_MFGR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S_ADDRESS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S_PHONE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S_COMMENT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PART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SUPPLIER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PARTSUPP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NATION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REGION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P_PARTKEY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PS_PARTKEY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AND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S_SUPPKEY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PS_SUPPKEY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AND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P_SIZE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15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AND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P_TYPE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LIKE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altLang="zh-CN" sz="1400" dirty="0">
                <a:solidFill>
                  <a:srgbClr val="FF0000"/>
                </a:solidFill>
                <a:latin typeface="Courier New"/>
              </a:rPr>
              <a:t>'%%BRASS'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AND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S_NATIONKEY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N_NATIONKEY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AND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N_REGIONKEY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R_REGIONKEY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AND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R_NAME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altLang="zh-CN" sz="1400" dirty="0">
                <a:solidFill>
                  <a:srgbClr val="FF0000"/>
                </a:solidFill>
                <a:latin typeface="Courier New"/>
              </a:rPr>
              <a:t>'EUROPE'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AND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PS_SUPPLYCOST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altLang="zh-CN" sz="1400" dirty="0">
                <a:solidFill>
                  <a:srgbClr val="FF00FF"/>
                </a:solidFill>
                <a:latin typeface="Courier New"/>
              </a:rPr>
              <a:t>MIN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PS_SUPPLYCOST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altLang="zh-CN" sz="1400" dirty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PARTSUPP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SUPPLIER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NATION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REGION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altLang="zh-CN" sz="1400" dirty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P_PARTKEY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PS_PARTKEY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AND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S_SUPPKEY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PS_SUPPKEY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AND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S_NATIONKEY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N_NATIONKEY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AND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N_REGIONKEY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R_REGIONKEY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AND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R_NAME 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altLang="zh-CN" sz="1400" dirty="0">
                <a:solidFill>
                  <a:srgbClr val="FF0000"/>
                </a:solidFill>
                <a:latin typeface="Courier New"/>
              </a:rPr>
              <a:t>'EUROPE'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)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00FF"/>
                </a:solidFill>
                <a:latin typeface="Courier New"/>
              </a:rPr>
              <a:t>ORDER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altLang="zh-CN" sz="1400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S_ACCTBAL </a:t>
            </a:r>
            <a:r>
              <a:rPr lang="en-US" altLang="zh-CN" sz="1400" dirty="0">
                <a:solidFill>
                  <a:srgbClr val="0000FF"/>
                </a:solidFill>
                <a:latin typeface="Courier New"/>
              </a:rPr>
              <a:t>DESC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N_NAME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S_NAME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 P_PARTKEY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8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tpch100_na_q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051"/>
            <a:ext cx="10287000" cy="4876021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SQL Server </a:t>
            </a:r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查询计划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7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批处理 </a:t>
            </a:r>
            <a:r>
              <a:rPr lang="en-US" altLang="zh-CN" b="1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流水线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92" y="1988840"/>
            <a:ext cx="2506148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495428" y="1600206"/>
            <a:ext cx="5277222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依次执行每个操作：将一个操作在所有数据上执行完之后再执行下一个操作。</a:t>
            </a:r>
            <a:endParaRPr lang="en-US" altLang="zh-CN" sz="35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               </a:t>
            </a:r>
            <a:r>
              <a:rPr lang="en-US" altLang="zh-CN" sz="3500" dirty="0" err="1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vs</a:t>
            </a:r>
            <a:endParaRPr lang="en-US" altLang="zh-CN" sz="35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逐个数据上执行所有的操作。</a:t>
            </a:r>
            <a:endParaRPr lang="en-US" altLang="zh-CN" sz="35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248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查询流水线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4" y="1919288"/>
            <a:ext cx="40005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516" y="2005013"/>
            <a:ext cx="37338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1469383" y="4281295"/>
            <a:ext cx="650122" cy="924971"/>
          </a:xfrm>
          <a:custGeom>
            <a:avLst/>
            <a:gdLst>
              <a:gd name="connsiteX0" fmla="*/ 0 w 650122"/>
              <a:gd name="connsiteY0" fmla="*/ 924971 h 924971"/>
              <a:gd name="connsiteX1" fmla="*/ 650122 w 650122"/>
              <a:gd name="connsiteY1" fmla="*/ 0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122" h="924971">
                <a:moveTo>
                  <a:pt x="0" y="924971"/>
                </a:moveTo>
                <a:lnTo>
                  <a:pt x="65012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843625" y="3742169"/>
            <a:ext cx="787547" cy="798118"/>
          </a:xfrm>
          <a:custGeom>
            <a:avLst/>
            <a:gdLst>
              <a:gd name="connsiteX0" fmla="*/ 787547 w 787547"/>
              <a:gd name="connsiteY0" fmla="*/ 798118 h 798118"/>
              <a:gd name="connsiteX1" fmla="*/ 0 w 787547"/>
              <a:gd name="connsiteY1" fmla="*/ 0 h 79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547" h="798118">
                <a:moveTo>
                  <a:pt x="787547" y="798118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206232" y="2230502"/>
            <a:ext cx="552825" cy="2278071"/>
          </a:xfrm>
          <a:custGeom>
            <a:avLst/>
            <a:gdLst>
              <a:gd name="connsiteX0" fmla="*/ 552825 w 552825"/>
              <a:gd name="connsiteY0" fmla="*/ 2278071 h 2278071"/>
              <a:gd name="connsiteX1" fmla="*/ 3128 w 552825"/>
              <a:gd name="connsiteY1" fmla="*/ 1522238 h 2278071"/>
              <a:gd name="connsiteX2" fmla="*/ 330832 w 552825"/>
              <a:gd name="connsiteY2" fmla="*/ 1072966 h 2278071"/>
              <a:gd name="connsiteX3" fmla="*/ 378402 w 552825"/>
              <a:gd name="connsiteY3" fmla="*/ 0 h 227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25" h="2278071">
                <a:moveTo>
                  <a:pt x="552825" y="2278071"/>
                </a:moveTo>
                <a:cubicBezTo>
                  <a:pt x="296476" y="2000580"/>
                  <a:pt x="40127" y="1723089"/>
                  <a:pt x="3128" y="1522238"/>
                </a:cubicBezTo>
                <a:cubicBezTo>
                  <a:pt x="-33871" y="1321387"/>
                  <a:pt x="268286" y="1326672"/>
                  <a:pt x="330832" y="1072966"/>
                </a:cubicBezTo>
                <a:cubicBezTo>
                  <a:pt x="393378" y="819260"/>
                  <a:pt x="385890" y="409630"/>
                  <a:pt x="37840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082636" y="4429290"/>
            <a:ext cx="480985" cy="301276"/>
          </a:xfrm>
          <a:custGeom>
            <a:avLst/>
            <a:gdLst>
              <a:gd name="connsiteX0" fmla="*/ 480985 w 480985"/>
              <a:gd name="connsiteY0" fmla="*/ 301276 h 301276"/>
              <a:gd name="connsiteX1" fmla="*/ 0 w 480985"/>
              <a:gd name="connsiteY1" fmla="*/ 0 h 30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985" h="301276">
                <a:moveTo>
                  <a:pt x="480985" y="301276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6305660" y="5010701"/>
            <a:ext cx="359417" cy="200850"/>
          </a:xfrm>
          <a:custGeom>
            <a:avLst/>
            <a:gdLst>
              <a:gd name="connsiteX0" fmla="*/ 359417 w 359417"/>
              <a:gd name="connsiteY0" fmla="*/ 200850 h 200850"/>
              <a:gd name="connsiteX1" fmla="*/ 0 w 359417"/>
              <a:gd name="connsiteY1" fmla="*/ 0 h 20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9417" h="200850">
                <a:moveTo>
                  <a:pt x="359417" y="20085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5512828" y="2219931"/>
            <a:ext cx="1469220" cy="2922908"/>
          </a:xfrm>
          <a:custGeom>
            <a:avLst/>
            <a:gdLst>
              <a:gd name="connsiteX0" fmla="*/ 0 w 1469220"/>
              <a:gd name="connsiteY0" fmla="*/ 2922908 h 2922908"/>
              <a:gd name="connsiteX1" fmla="*/ 1310816 w 1469220"/>
              <a:gd name="connsiteY1" fmla="*/ 1929225 h 2922908"/>
              <a:gd name="connsiteX2" fmla="*/ 1458811 w 1469220"/>
              <a:gd name="connsiteY2" fmla="*/ 1115251 h 2922908"/>
              <a:gd name="connsiteX3" fmla="*/ 1427098 w 1469220"/>
              <a:gd name="connsiteY3" fmla="*/ 0 h 292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9220" h="2922908">
                <a:moveTo>
                  <a:pt x="0" y="2922908"/>
                </a:moveTo>
                <a:cubicBezTo>
                  <a:pt x="533840" y="2576704"/>
                  <a:pt x="1067681" y="2230501"/>
                  <a:pt x="1310816" y="1929225"/>
                </a:cubicBezTo>
                <a:cubicBezTo>
                  <a:pt x="1553951" y="1627949"/>
                  <a:pt x="1439431" y="1436788"/>
                  <a:pt x="1458811" y="1115251"/>
                </a:cubicBezTo>
                <a:cubicBezTo>
                  <a:pt x="1478191" y="793713"/>
                  <a:pt x="1452644" y="396856"/>
                  <a:pt x="142709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8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573</Words>
  <Application>Microsoft Office PowerPoint</Application>
  <PresentationFormat>35 毫米幻灯片</PresentationFormat>
  <Paragraphs>101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Office 主题</vt:lpstr>
      <vt:lpstr>6_Office 主题</vt:lpstr>
      <vt:lpstr>默认设计模板</vt:lpstr>
      <vt:lpstr>1_Office 主题</vt:lpstr>
      <vt:lpstr>2_Office 主题</vt:lpstr>
      <vt:lpstr>PowerPoint 演示文稿</vt:lpstr>
      <vt:lpstr>关系数据库的查询执行过程</vt:lpstr>
      <vt:lpstr>关系数据库的查询执行过程</vt:lpstr>
      <vt:lpstr>查询执行 Query Evaluation</vt:lpstr>
      <vt:lpstr>查询树</vt:lpstr>
      <vt:lpstr>TPC-H Query 2</vt:lpstr>
      <vt:lpstr>SQL Server 查询计划</vt:lpstr>
      <vt:lpstr>批处理 vs 流水线</vt:lpstr>
      <vt:lpstr>查询流水线</vt:lpstr>
      <vt:lpstr>查询优化  Query Optimization</vt:lpstr>
      <vt:lpstr>查询优化</vt:lpstr>
      <vt:lpstr>查询优化</vt:lpstr>
      <vt:lpstr>估算查询的I/O代价</vt:lpstr>
      <vt:lpstr>估算选择的中间结果</vt:lpstr>
      <vt:lpstr>估算链接的中间结果</vt:lpstr>
      <vt:lpstr>哈希直方图</vt:lpstr>
      <vt:lpstr>查询改写 </vt:lpstr>
      <vt:lpstr>案例1：Distinct</vt:lpstr>
      <vt:lpstr>案例2：子查询</vt:lpstr>
      <vt:lpstr>案例3：中间表</vt:lpstr>
      <vt:lpstr>案例4：相关子查询</vt:lpstr>
      <vt:lpstr>相关子查询改写</vt:lpstr>
      <vt:lpstr>案例5：部分结果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Xuan Zhou</cp:lastModifiedBy>
  <cp:revision>287</cp:revision>
  <dcterms:modified xsi:type="dcterms:W3CDTF">2019-11-25T15:17:23Z</dcterms:modified>
</cp:coreProperties>
</file>