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78" r:id="rId2"/>
    <p:sldId id="643" r:id="rId3"/>
    <p:sldId id="644" r:id="rId4"/>
    <p:sldId id="645" r:id="rId5"/>
    <p:sldId id="646" r:id="rId6"/>
    <p:sldId id="653" r:id="rId7"/>
    <p:sldId id="647" r:id="rId8"/>
    <p:sldId id="648" r:id="rId9"/>
    <p:sldId id="649" r:id="rId10"/>
    <p:sldId id="650" r:id="rId11"/>
    <p:sldId id="651" r:id="rId12"/>
    <p:sldId id="652" r:id="rId13"/>
    <p:sldId id="655" r:id="rId14"/>
    <p:sldId id="654" r:id="rId15"/>
    <p:sldId id="656" r:id="rId16"/>
    <p:sldId id="657" r:id="rId17"/>
    <p:sldId id="658" r:id="rId18"/>
    <p:sldId id="659" r:id="rId19"/>
    <p:sldId id="660" r:id="rId20"/>
    <p:sldId id="661" r:id="rId21"/>
    <p:sldId id="662" r:id="rId22"/>
    <p:sldId id="663" r:id="rId23"/>
    <p:sldId id="671" r:id="rId24"/>
    <p:sldId id="674" r:id="rId25"/>
    <p:sldId id="664" r:id="rId26"/>
    <p:sldId id="675" r:id="rId27"/>
    <p:sldId id="665" r:id="rId28"/>
    <p:sldId id="666" r:id="rId29"/>
    <p:sldId id="667" r:id="rId30"/>
    <p:sldId id="672" r:id="rId31"/>
    <p:sldId id="673" r:id="rId32"/>
    <p:sldId id="676" r:id="rId33"/>
    <p:sldId id="678" r:id="rId34"/>
    <p:sldId id="677" r:id="rId35"/>
    <p:sldId id="679" r:id="rId36"/>
    <p:sldId id="680" r:id="rId37"/>
    <p:sldId id="682" r:id="rId38"/>
    <p:sldId id="681" r:id="rId39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5" autoAdjust="0"/>
    <p:restoredTop sz="94660"/>
  </p:normalViewPr>
  <p:slideViewPr>
    <p:cSldViewPr>
      <p:cViewPr varScale="1">
        <p:scale>
          <a:sx n="106" d="100"/>
          <a:sy n="106" d="100"/>
        </p:scale>
        <p:origin x="1350" y="90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F8A5F4-1E92-4620-A863-142144426662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1286D2-3962-492E-8BFA-E792AF40E8AC}">
      <dgm:prSet phldrT="[文本]"/>
      <dgm:spPr/>
      <dgm:t>
        <a:bodyPr/>
        <a:lstStyle/>
        <a:p>
          <a:r>
            <a:rPr lang="en-US" altLang="zh-CN" dirty="0" smtClean="0"/>
            <a:t>Data</a:t>
          </a:r>
          <a:endParaRPr lang="zh-CN" altLang="en-US" dirty="0"/>
        </a:p>
      </dgm:t>
    </dgm:pt>
    <dgm:pt modelId="{D12289B5-C7E4-42E4-AF97-658703934C91}" type="parTrans" cxnId="{744C890B-8B07-4B2A-8DE5-2F659E627D5A}">
      <dgm:prSet/>
      <dgm:spPr/>
      <dgm:t>
        <a:bodyPr/>
        <a:lstStyle/>
        <a:p>
          <a:endParaRPr lang="zh-CN" altLang="en-US"/>
        </a:p>
      </dgm:t>
    </dgm:pt>
    <dgm:pt modelId="{903B38F5-AF5F-4613-BB94-657E260D9F1E}" type="sibTrans" cxnId="{744C890B-8B07-4B2A-8DE5-2F659E627D5A}">
      <dgm:prSet/>
      <dgm:spPr/>
      <dgm:t>
        <a:bodyPr/>
        <a:lstStyle/>
        <a:p>
          <a:endParaRPr lang="zh-CN" altLang="en-US"/>
        </a:p>
      </dgm:t>
    </dgm:pt>
    <dgm:pt modelId="{C8A3AA18-BAD6-49B2-85DB-75F21B2B578A}">
      <dgm:prSet phldrT="[文本]"/>
      <dgm:spPr/>
      <dgm:t>
        <a:bodyPr/>
        <a:lstStyle/>
        <a:p>
          <a:r>
            <a:rPr lang="en-US" altLang="zh-CN" dirty="0" smtClean="0"/>
            <a:t>Product</a:t>
          </a:r>
          <a:endParaRPr lang="zh-CN" altLang="en-US" dirty="0"/>
        </a:p>
      </dgm:t>
    </dgm:pt>
    <dgm:pt modelId="{2ED78CB8-576E-401A-AE45-955FFB0BE5DC}" type="parTrans" cxnId="{370A32CD-2579-47AD-B343-273C7F1B67B4}">
      <dgm:prSet/>
      <dgm:spPr/>
      <dgm:t>
        <a:bodyPr/>
        <a:lstStyle/>
        <a:p>
          <a:endParaRPr lang="zh-CN" altLang="en-US"/>
        </a:p>
      </dgm:t>
    </dgm:pt>
    <dgm:pt modelId="{073D4220-5815-40DA-8B6D-86115AFC3641}" type="sibTrans" cxnId="{370A32CD-2579-47AD-B343-273C7F1B67B4}">
      <dgm:prSet/>
      <dgm:spPr/>
      <dgm:t>
        <a:bodyPr/>
        <a:lstStyle/>
        <a:p>
          <a:endParaRPr lang="zh-CN" altLang="en-US"/>
        </a:p>
      </dgm:t>
    </dgm:pt>
    <dgm:pt modelId="{07EEC887-CF38-4221-9197-68B6A61E0E57}">
      <dgm:prSet phldrT="[文本]"/>
      <dgm:spPr/>
      <dgm:t>
        <a:bodyPr/>
        <a:lstStyle/>
        <a:p>
          <a:r>
            <a:rPr lang="en-US" altLang="zh-CN" dirty="0" smtClean="0"/>
            <a:t>User</a:t>
          </a:r>
          <a:endParaRPr lang="zh-CN" altLang="en-US" dirty="0"/>
        </a:p>
      </dgm:t>
    </dgm:pt>
    <dgm:pt modelId="{D01D2382-023E-40A8-A189-0F794F329A4B}" type="parTrans" cxnId="{A8CBC539-65F9-4C87-BDAB-10A28E82771D}">
      <dgm:prSet/>
      <dgm:spPr/>
      <dgm:t>
        <a:bodyPr/>
        <a:lstStyle/>
        <a:p>
          <a:endParaRPr lang="zh-CN" altLang="en-US"/>
        </a:p>
      </dgm:t>
    </dgm:pt>
    <dgm:pt modelId="{306ABE91-A82D-4B7F-9B3D-6F25FA697ADC}" type="sibTrans" cxnId="{A8CBC539-65F9-4C87-BDAB-10A28E82771D}">
      <dgm:prSet/>
      <dgm:spPr/>
      <dgm:t>
        <a:bodyPr/>
        <a:lstStyle/>
        <a:p>
          <a:endParaRPr lang="zh-CN" altLang="en-US"/>
        </a:p>
      </dgm:t>
    </dgm:pt>
    <dgm:pt modelId="{651A6211-2BF7-4BF4-BD73-25A817D508B7}" type="pres">
      <dgm:prSet presAssocID="{C7F8A5F4-1E92-4620-A863-142144426662}" presName="cycle" presStyleCnt="0">
        <dgm:presLayoutVars>
          <dgm:dir/>
          <dgm:resizeHandles val="exact"/>
        </dgm:presLayoutVars>
      </dgm:prSet>
      <dgm:spPr/>
    </dgm:pt>
    <dgm:pt modelId="{3C8025DD-C3C4-4018-9B99-6CB9957CE45F}" type="pres">
      <dgm:prSet presAssocID="{B71286D2-3962-492E-8BFA-E792AF40E8AC}" presName="dummy" presStyleCnt="0"/>
      <dgm:spPr/>
    </dgm:pt>
    <dgm:pt modelId="{5AB9E9F5-0915-44C0-BBB6-9FFDDC715777}" type="pres">
      <dgm:prSet presAssocID="{B71286D2-3962-492E-8BFA-E792AF40E8AC}" presName="node" presStyleLbl="revTx" presStyleIdx="0" presStyleCnt="3">
        <dgm:presLayoutVars>
          <dgm:bulletEnabled val="1"/>
        </dgm:presLayoutVars>
      </dgm:prSet>
      <dgm:spPr/>
    </dgm:pt>
    <dgm:pt modelId="{2F01AF4E-D70E-4528-90DF-76D2D1B556C0}" type="pres">
      <dgm:prSet presAssocID="{903B38F5-AF5F-4613-BB94-657E260D9F1E}" presName="sibTrans" presStyleLbl="node1" presStyleIdx="0" presStyleCnt="3"/>
      <dgm:spPr/>
    </dgm:pt>
    <dgm:pt modelId="{3EED4ABD-7116-40AB-AF66-72E1EA1E6ECC}" type="pres">
      <dgm:prSet presAssocID="{C8A3AA18-BAD6-49B2-85DB-75F21B2B578A}" presName="dummy" presStyleCnt="0"/>
      <dgm:spPr/>
    </dgm:pt>
    <dgm:pt modelId="{F52108BF-F628-4B9A-923A-FECF3AFD93B5}" type="pres">
      <dgm:prSet presAssocID="{C8A3AA18-BAD6-49B2-85DB-75F21B2B578A}" presName="node" presStyleLbl="revTx" presStyleIdx="1" presStyleCnt="3">
        <dgm:presLayoutVars>
          <dgm:bulletEnabled val="1"/>
        </dgm:presLayoutVars>
      </dgm:prSet>
      <dgm:spPr/>
    </dgm:pt>
    <dgm:pt modelId="{80538855-0A7E-4887-B78B-CDA84B8961C2}" type="pres">
      <dgm:prSet presAssocID="{073D4220-5815-40DA-8B6D-86115AFC3641}" presName="sibTrans" presStyleLbl="node1" presStyleIdx="1" presStyleCnt="3"/>
      <dgm:spPr/>
    </dgm:pt>
    <dgm:pt modelId="{6E4472A6-0CE9-436E-B361-85D272FED239}" type="pres">
      <dgm:prSet presAssocID="{07EEC887-CF38-4221-9197-68B6A61E0E57}" presName="dummy" presStyleCnt="0"/>
      <dgm:spPr/>
    </dgm:pt>
    <dgm:pt modelId="{473EB5AB-6D99-42D1-ADD8-4989188D7B15}" type="pres">
      <dgm:prSet presAssocID="{07EEC887-CF38-4221-9197-68B6A61E0E57}" presName="node" presStyleLbl="revTx" presStyleIdx="2" presStyleCnt="3">
        <dgm:presLayoutVars>
          <dgm:bulletEnabled val="1"/>
        </dgm:presLayoutVars>
      </dgm:prSet>
      <dgm:spPr/>
    </dgm:pt>
    <dgm:pt modelId="{C8C54BEB-AF4E-492F-A7AE-DD28B99F933F}" type="pres">
      <dgm:prSet presAssocID="{306ABE91-A82D-4B7F-9B3D-6F25FA697ADC}" presName="sibTrans" presStyleLbl="node1" presStyleIdx="2" presStyleCnt="3"/>
      <dgm:spPr/>
    </dgm:pt>
  </dgm:ptLst>
  <dgm:cxnLst>
    <dgm:cxn modelId="{744C890B-8B07-4B2A-8DE5-2F659E627D5A}" srcId="{C7F8A5F4-1E92-4620-A863-142144426662}" destId="{B71286D2-3962-492E-8BFA-E792AF40E8AC}" srcOrd="0" destOrd="0" parTransId="{D12289B5-C7E4-42E4-AF97-658703934C91}" sibTransId="{903B38F5-AF5F-4613-BB94-657E260D9F1E}"/>
    <dgm:cxn modelId="{AC662359-188F-4393-9DB7-D53D26CC54C9}" type="presOf" srcId="{C7F8A5F4-1E92-4620-A863-142144426662}" destId="{651A6211-2BF7-4BF4-BD73-25A817D508B7}" srcOrd="0" destOrd="0" presId="urn:microsoft.com/office/officeart/2005/8/layout/cycle1"/>
    <dgm:cxn modelId="{0CCDEA7D-8F43-4D27-8939-3FA95A530747}" type="presOf" srcId="{C8A3AA18-BAD6-49B2-85DB-75F21B2B578A}" destId="{F52108BF-F628-4B9A-923A-FECF3AFD93B5}" srcOrd="0" destOrd="0" presId="urn:microsoft.com/office/officeart/2005/8/layout/cycle1"/>
    <dgm:cxn modelId="{8B15C9F8-F5B7-4622-801F-8C7C25958D85}" type="presOf" srcId="{073D4220-5815-40DA-8B6D-86115AFC3641}" destId="{80538855-0A7E-4887-B78B-CDA84B8961C2}" srcOrd="0" destOrd="0" presId="urn:microsoft.com/office/officeart/2005/8/layout/cycle1"/>
    <dgm:cxn modelId="{20410261-36D6-49C1-ABB4-850F6B3707AC}" type="presOf" srcId="{903B38F5-AF5F-4613-BB94-657E260D9F1E}" destId="{2F01AF4E-D70E-4528-90DF-76D2D1B556C0}" srcOrd="0" destOrd="0" presId="urn:microsoft.com/office/officeart/2005/8/layout/cycle1"/>
    <dgm:cxn modelId="{7C5E2AB6-FC6F-44AE-852C-BE20B0EADA33}" type="presOf" srcId="{B71286D2-3962-492E-8BFA-E792AF40E8AC}" destId="{5AB9E9F5-0915-44C0-BBB6-9FFDDC715777}" srcOrd="0" destOrd="0" presId="urn:microsoft.com/office/officeart/2005/8/layout/cycle1"/>
    <dgm:cxn modelId="{A8CBC539-65F9-4C87-BDAB-10A28E82771D}" srcId="{C7F8A5F4-1E92-4620-A863-142144426662}" destId="{07EEC887-CF38-4221-9197-68B6A61E0E57}" srcOrd="2" destOrd="0" parTransId="{D01D2382-023E-40A8-A189-0F794F329A4B}" sibTransId="{306ABE91-A82D-4B7F-9B3D-6F25FA697ADC}"/>
    <dgm:cxn modelId="{F2CCA4C5-E1D6-413A-A0E1-4F4CFB4CB214}" type="presOf" srcId="{306ABE91-A82D-4B7F-9B3D-6F25FA697ADC}" destId="{C8C54BEB-AF4E-492F-A7AE-DD28B99F933F}" srcOrd="0" destOrd="0" presId="urn:microsoft.com/office/officeart/2005/8/layout/cycle1"/>
    <dgm:cxn modelId="{370A32CD-2579-47AD-B343-273C7F1B67B4}" srcId="{C7F8A5F4-1E92-4620-A863-142144426662}" destId="{C8A3AA18-BAD6-49B2-85DB-75F21B2B578A}" srcOrd="1" destOrd="0" parTransId="{2ED78CB8-576E-401A-AE45-955FFB0BE5DC}" sibTransId="{073D4220-5815-40DA-8B6D-86115AFC3641}"/>
    <dgm:cxn modelId="{749FC473-22C5-4772-8F7E-F177A812B5BD}" type="presOf" srcId="{07EEC887-CF38-4221-9197-68B6A61E0E57}" destId="{473EB5AB-6D99-42D1-ADD8-4989188D7B15}" srcOrd="0" destOrd="0" presId="urn:microsoft.com/office/officeart/2005/8/layout/cycle1"/>
    <dgm:cxn modelId="{873732F2-5C5F-49B5-937D-FF76362174FA}" type="presParOf" srcId="{651A6211-2BF7-4BF4-BD73-25A817D508B7}" destId="{3C8025DD-C3C4-4018-9B99-6CB9957CE45F}" srcOrd="0" destOrd="0" presId="urn:microsoft.com/office/officeart/2005/8/layout/cycle1"/>
    <dgm:cxn modelId="{6279C72E-C9E8-49E1-B8DB-1B8189669E54}" type="presParOf" srcId="{651A6211-2BF7-4BF4-BD73-25A817D508B7}" destId="{5AB9E9F5-0915-44C0-BBB6-9FFDDC715777}" srcOrd="1" destOrd="0" presId="urn:microsoft.com/office/officeart/2005/8/layout/cycle1"/>
    <dgm:cxn modelId="{105F880E-08C1-4634-8A75-34A557B7DA49}" type="presParOf" srcId="{651A6211-2BF7-4BF4-BD73-25A817D508B7}" destId="{2F01AF4E-D70E-4528-90DF-76D2D1B556C0}" srcOrd="2" destOrd="0" presId="urn:microsoft.com/office/officeart/2005/8/layout/cycle1"/>
    <dgm:cxn modelId="{5A50EE8E-075A-4944-A53C-3A12FE8CE40D}" type="presParOf" srcId="{651A6211-2BF7-4BF4-BD73-25A817D508B7}" destId="{3EED4ABD-7116-40AB-AF66-72E1EA1E6ECC}" srcOrd="3" destOrd="0" presId="urn:microsoft.com/office/officeart/2005/8/layout/cycle1"/>
    <dgm:cxn modelId="{91119189-BCEA-4165-A5D4-716802ED4C29}" type="presParOf" srcId="{651A6211-2BF7-4BF4-BD73-25A817D508B7}" destId="{F52108BF-F628-4B9A-923A-FECF3AFD93B5}" srcOrd="4" destOrd="0" presId="urn:microsoft.com/office/officeart/2005/8/layout/cycle1"/>
    <dgm:cxn modelId="{849B8EEB-DBF9-40F7-BD58-CB4F12BB1193}" type="presParOf" srcId="{651A6211-2BF7-4BF4-BD73-25A817D508B7}" destId="{80538855-0A7E-4887-B78B-CDA84B8961C2}" srcOrd="5" destOrd="0" presId="urn:microsoft.com/office/officeart/2005/8/layout/cycle1"/>
    <dgm:cxn modelId="{AEDE8027-354B-4B8D-B621-352D5399EFFB}" type="presParOf" srcId="{651A6211-2BF7-4BF4-BD73-25A817D508B7}" destId="{6E4472A6-0CE9-436E-B361-85D272FED239}" srcOrd="6" destOrd="0" presId="urn:microsoft.com/office/officeart/2005/8/layout/cycle1"/>
    <dgm:cxn modelId="{73A84399-2FC7-4870-87FB-1F5DF0BFF8E4}" type="presParOf" srcId="{651A6211-2BF7-4BF4-BD73-25A817D508B7}" destId="{473EB5AB-6D99-42D1-ADD8-4989188D7B15}" srcOrd="7" destOrd="0" presId="urn:microsoft.com/office/officeart/2005/8/layout/cycle1"/>
    <dgm:cxn modelId="{3602CA70-BFFB-43AA-B901-FBCB1D93702A}" type="presParOf" srcId="{651A6211-2BF7-4BF4-BD73-25A817D508B7}" destId="{C8C54BEB-AF4E-492F-A7AE-DD28B99F933F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9E9F5-0915-44C0-BBB6-9FFDDC715777}">
      <dsp:nvSpPr>
        <dsp:cNvPr id="0" name=""/>
        <dsp:cNvSpPr/>
      </dsp:nvSpPr>
      <dsp:spPr>
        <a:xfrm>
          <a:off x="4015826" y="337029"/>
          <a:ext cx="1724545" cy="1724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Data</a:t>
          </a:r>
          <a:endParaRPr lang="zh-CN" altLang="en-US" sz="4000" kern="1200" dirty="0"/>
        </a:p>
      </dsp:txBody>
      <dsp:txXfrm>
        <a:off x="4015826" y="337029"/>
        <a:ext cx="1724545" cy="1724545"/>
      </dsp:txXfrm>
    </dsp:sp>
    <dsp:sp modelId="{2F01AF4E-D70E-4528-90DF-76D2D1B556C0}">
      <dsp:nvSpPr>
        <dsp:cNvPr id="0" name=""/>
        <dsp:cNvSpPr/>
      </dsp:nvSpPr>
      <dsp:spPr>
        <a:xfrm>
          <a:off x="1391413" y="-1645"/>
          <a:ext cx="4075172" cy="4075172"/>
        </a:xfrm>
        <a:prstGeom prst="circularArrow">
          <a:avLst>
            <a:gd name="adj1" fmla="val 8252"/>
            <a:gd name="adj2" fmla="val 576426"/>
            <a:gd name="adj3" fmla="val 2962443"/>
            <a:gd name="adj4" fmla="val 52669"/>
            <a:gd name="adj5" fmla="val 96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108BF-F628-4B9A-923A-FECF3AFD93B5}">
      <dsp:nvSpPr>
        <dsp:cNvPr id="0" name=""/>
        <dsp:cNvSpPr/>
      </dsp:nvSpPr>
      <dsp:spPr>
        <a:xfrm>
          <a:off x="2566727" y="2846943"/>
          <a:ext cx="1724545" cy="1724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Product</a:t>
          </a:r>
          <a:endParaRPr lang="zh-CN" altLang="en-US" sz="4000" kern="1200" dirty="0"/>
        </a:p>
      </dsp:txBody>
      <dsp:txXfrm>
        <a:off x="2566727" y="2846943"/>
        <a:ext cx="1724545" cy="1724545"/>
      </dsp:txXfrm>
    </dsp:sp>
    <dsp:sp modelId="{80538855-0A7E-4887-B78B-CDA84B8961C2}">
      <dsp:nvSpPr>
        <dsp:cNvPr id="0" name=""/>
        <dsp:cNvSpPr/>
      </dsp:nvSpPr>
      <dsp:spPr>
        <a:xfrm>
          <a:off x="1391413" y="-1645"/>
          <a:ext cx="4075172" cy="4075172"/>
        </a:xfrm>
        <a:prstGeom prst="circularArrow">
          <a:avLst>
            <a:gd name="adj1" fmla="val 8252"/>
            <a:gd name="adj2" fmla="val 576426"/>
            <a:gd name="adj3" fmla="val 10170905"/>
            <a:gd name="adj4" fmla="val 7261132"/>
            <a:gd name="adj5" fmla="val 96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EB5AB-6D99-42D1-ADD8-4989188D7B15}">
      <dsp:nvSpPr>
        <dsp:cNvPr id="0" name=""/>
        <dsp:cNvSpPr/>
      </dsp:nvSpPr>
      <dsp:spPr>
        <a:xfrm>
          <a:off x="1117627" y="337029"/>
          <a:ext cx="1724545" cy="1724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User</a:t>
          </a:r>
          <a:endParaRPr lang="zh-CN" altLang="en-US" sz="4000" kern="1200" dirty="0"/>
        </a:p>
      </dsp:txBody>
      <dsp:txXfrm>
        <a:off x="1117627" y="337029"/>
        <a:ext cx="1724545" cy="1724545"/>
      </dsp:txXfrm>
    </dsp:sp>
    <dsp:sp modelId="{C8C54BEB-AF4E-492F-A7AE-DD28B99F933F}">
      <dsp:nvSpPr>
        <dsp:cNvPr id="0" name=""/>
        <dsp:cNvSpPr/>
      </dsp:nvSpPr>
      <dsp:spPr>
        <a:xfrm>
          <a:off x="1391413" y="-1645"/>
          <a:ext cx="4075172" cy="4075172"/>
        </a:xfrm>
        <a:prstGeom prst="circularArrow">
          <a:avLst>
            <a:gd name="adj1" fmla="val 8252"/>
            <a:gd name="adj2" fmla="val 576426"/>
            <a:gd name="adj3" fmla="val 16855401"/>
            <a:gd name="adj4" fmla="val 14968173"/>
            <a:gd name="adj5" fmla="val 96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154EA-D529-48F9-AC5F-3A9C16F1D0BB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C08A6-50A1-42B3-A80C-FCFADA0E6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9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17"/>
            <a:ext cx="87439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29"/>
            <a:ext cx="2314575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29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</p:spPr>
        <p:txBody>
          <a:bodyPr/>
          <a:lstStyle>
            <a:lvl1pPr>
              <a:defRPr/>
            </a:lvl1pPr>
          </a:lstStyle>
          <a:p>
            <a:fld id="{46F79FB8-355A-46B5-934B-446479D4EC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633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705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705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40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42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8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sz="53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OLAP</a:t>
            </a: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99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 smtClean="0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</a:t>
            </a: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烜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33" y="841473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1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Roll Up and Drill Down</a:t>
            </a:r>
          </a:p>
        </p:txBody>
      </p:sp>
      <p:graphicFrame>
        <p:nvGraphicFramePr>
          <p:cNvPr id="32869" name="Group 101"/>
          <p:cNvGraphicFramePr>
            <a:graphicFrameLocks noGrp="1"/>
          </p:cNvGraphicFramePr>
          <p:nvPr>
            <p:ph sz="half" idx="2"/>
          </p:nvPr>
        </p:nvGraphicFramePr>
        <p:xfrm>
          <a:off x="171450" y="1920875"/>
          <a:ext cx="4371974" cy="2288224"/>
        </p:xfrm>
        <a:graphic>
          <a:graphicData uri="http://schemas.openxmlformats.org/drawingml/2006/table">
            <a:tbl>
              <a:tblPr/>
              <a:tblGrid>
                <a:gridCol w="875109"/>
                <a:gridCol w="873324"/>
                <a:gridCol w="875109"/>
                <a:gridCol w="873323"/>
                <a:gridCol w="875109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OR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WA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Total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Jul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45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33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30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108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Aug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36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42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128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Sep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38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31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40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109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Total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133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112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345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10" name="Text Box 42"/>
          <p:cNvSpPr txBox="1">
            <a:spLocks noChangeArrowheads="1"/>
          </p:cNvSpPr>
          <p:nvPr/>
        </p:nvSpPr>
        <p:spPr bwMode="auto">
          <a:xfrm>
            <a:off x="857250" y="1387476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u="sng">
                <a:ea typeface="宋体" charset="-122"/>
              </a:rPr>
              <a:t>Number of Autos Sold</a:t>
            </a:r>
          </a:p>
        </p:txBody>
      </p:sp>
      <p:graphicFrame>
        <p:nvGraphicFramePr>
          <p:cNvPr id="32811" name="Group 43"/>
          <p:cNvGraphicFramePr>
            <a:graphicFrameLocks noGrp="1"/>
          </p:cNvGraphicFramePr>
          <p:nvPr/>
        </p:nvGraphicFramePr>
        <p:xfrm>
          <a:off x="6070403" y="2149475"/>
          <a:ext cx="3702249" cy="914400"/>
        </p:xfrm>
        <a:graphic>
          <a:graphicData uri="http://schemas.openxmlformats.org/drawingml/2006/table">
            <a:tbl>
              <a:tblPr/>
              <a:tblGrid>
                <a:gridCol w="925116"/>
                <a:gridCol w="925116"/>
                <a:gridCol w="925116"/>
                <a:gridCol w="926901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OR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WA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Total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133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112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345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28" name="Text Box 60"/>
          <p:cNvSpPr txBox="1">
            <a:spLocks noChangeArrowheads="1"/>
          </p:cNvSpPr>
          <p:nvPr/>
        </p:nvSpPr>
        <p:spPr bwMode="auto">
          <a:xfrm>
            <a:off x="6327577" y="1600201"/>
            <a:ext cx="342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u="sng">
                <a:ea typeface="宋体" charset="-122"/>
              </a:rPr>
              <a:t>Number of Autos Sold</a:t>
            </a:r>
            <a:br>
              <a:rPr lang="en-US" altLang="zh-CN" sz="2000" u="sng">
                <a:ea typeface="宋体" charset="-122"/>
              </a:rPr>
            </a:br>
            <a:endParaRPr lang="en-US" altLang="zh-CN" sz="2000" u="sng">
              <a:ea typeface="宋体" charset="-122"/>
            </a:endParaRPr>
          </a:p>
        </p:txBody>
      </p:sp>
      <p:graphicFrame>
        <p:nvGraphicFramePr>
          <p:cNvPr id="32870" name="Group 102"/>
          <p:cNvGraphicFramePr>
            <a:graphicFrameLocks noGrp="1"/>
          </p:cNvGraphicFramePr>
          <p:nvPr/>
        </p:nvGraphicFramePr>
        <p:xfrm>
          <a:off x="5743575" y="4495800"/>
          <a:ext cx="4371974" cy="2169160"/>
        </p:xfrm>
        <a:graphic>
          <a:graphicData uri="http://schemas.openxmlformats.org/drawingml/2006/table">
            <a:tbl>
              <a:tblPr/>
              <a:tblGrid>
                <a:gridCol w="875109"/>
                <a:gridCol w="873324"/>
                <a:gridCol w="875109"/>
                <a:gridCol w="873323"/>
                <a:gridCol w="875109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OR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WA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Total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Red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40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29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40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109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Blue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45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31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37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113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Gray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48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40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35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123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Total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133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112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345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71" name="AutoShape 103"/>
          <p:cNvSpPr>
            <a:spLocks noChangeArrowheads="1"/>
          </p:cNvSpPr>
          <p:nvPr/>
        </p:nvSpPr>
        <p:spPr bwMode="auto">
          <a:xfrm>
            <a:off x="4886325" y="2438400"/>
            <a:ext cx="942975" cy="457200"/>
          </a:xfrm>
          <a:prstGeom prst="rightArrow">
            <a:avLst>
              <a:gd name="adj1" fmla="val 50000"/>
              <a:gd name="adj2" fmla="val 45833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2" name="Text Box 104"/>
          <p:cNvSpPr txBox="1">
            <a:spLocks noChangeArrowheads="1"/>
          </p:cNvSpPr>
          <p:nvPr/>
        </p:nvSpPr>
        <p:spPr bwMode="auto">
          <a:xfrm>
            <a:off x="4629150" y="2971801"/>
            <a:ext cx="11989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  <a:ea typeface="宋体" charset="-122"/>
              </a:rPr>
              <a:t>Roll up</a:t>
            </a:r>
            <a:br>
              <a:rPr lang="en-US" altLang="zh-CN" sz="2000">
                <a:solidFill>
                  <a:schemeClr val="hlink"/>
                </a:solidFill>
                <a:ea typeface="宋体" charset="-122"/>
              </a:rPr>
            </a:br>
            <a:r>
              <a:rPr lang="en-US" altLang="zh-CN" sz="2000">
                <a:solidFill>
                  <a:schemeClr val="hlink"/>
                </a:solidFill>
                <a:ea typeface="宋体" charset="-122"/>
              </a:rPr>
              <a:t>by Month</a:t>
            </a:r>
          </a:p>
        </p:txBody>
      </p:sp>
      <p:grpSp>
        <p:nvGrpSpPr>
          <p:cNvPr id="32875" name="Group 107"/>
          <p:cNvGrpSpPr>
            <a:grpSpLocks/>
          </p:cNvGrpSpPr>
          <p:nvPr/>
        </p:nvGrpSpPr>
        <p:grpSpPr bwMode="auto">
          <a:xfrm>
            <a:off x="6429375" y="3200400"/>
            <a:ext cx="3429000" cy="1158875"/>
            <a:chOff x="3600" y="2016"/>
            <a:chExt cx="1920" cy="730"/>
          </a:xfrm>
        </p:grpSpPr>
        <p:sp>
          <p:nvSpPr>
            <p:cNvPr id="32868" name="Text Box 100"/>
            <p:cNvSpPr txBox="1">
              <a:spLocks noChangeArrowheads="1"/>
            </p:cNvSpPr>
            <p:nvPr/>
          </p:nvSpPr>
          <p:spPr bwMode="auto">
            <a:xfrm>
              <a:off x="3600" y="2496"/>
              <a:ext cx="19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u="sng">
                  <a:ea typeface="宋体" charset="-122"/>
                </a:rPr>
                <a:t>Number of Autos Sold</a:t>
              </a:r>
            </a:p>
          </p:txBody>
        </p:sp>
        <p:sp>
          <p:nvSpPr>
            <p:cNvPr id="32873" name="Text Box 105"/>
            <p:cNvSpPr txBox="1">
              <a:spLocks noChangeArrowheads="1"/>
            </p:cNvSpPr>
            <p:nvPr/>
          </p:nvSpPr>
          <p:spPr bwMode="auto">
            <a:xfrm>
              <a:off x="4656" y="2016"/>
              <a:ext cx="70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hlink"/>
                  </a:solidFill>
                  <a:ea typeface="宋体" charset="-122"/>
                </a:rPr>
                <a:t>Drill down</a:t>
              </a:r>
              <a:br>
                <a:rPr lang="en-US" altLang="zh-CN" sz="2000">
                  <a:solidFill>
                    <a:schemeClr val="hlink"/>
                  </a:solidFill>
                  <a:ea typeface="宋体" charset="-122"/>
                </a:rPr>
              </a:br>
              <a:r>
                <a:rPr lang="en-US" altLang="zh-CN" sz="2000">
                  <a:solidFill>
                    <a:schemeClr val="hlink"/>
                  </a:solidFill>
                  <a:ea typeface="宋体" charset="-122"/>
                </a:rPr>
                <a:t>by Color</a:t>
              </a:r>
            </a:p>
          </p:txBody>
        </p:sp>
        <p:sp>
          <p:nvSpPr>
            <p:cNvPr id="32874" name="AutoShape 106"/>
            <p:cNvSpPr>
              <a:spLocks noChangeArrowheads="1"/>
            </p:cNvSpPr>
            <p:nvPr/>
          </p:nvSpPr>
          <p:spPr bwMode="auto">
            <a:xfrm>
              <a:off x="4368" y="2064"/>
              <a:ext cx="288" cy="432"/>
            </a:xfrm>
            <a:prstGeom prst="downArrow">
              <a:avLst>
                <a:gd name="adj1" fmla="val 50000"/>
                <a:gd name="adj2" fmla="val 3750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zh-CN" altLang="zh-CN">
                <a:solidFill>
                  <a:schemeClr val="hlin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30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972" y="274638"/>
            <a:ext cx="9505056" cy="1143000"/>
          </a:xfrm>
        </p:spPr>
        <p:txBody>
          <a:bodyPr>
            <a:noAutofit/>
          </a:bodyPr>
          <a:lstStyle/>
          <a:p>
            <a:r>
              <a:rPr lang="en-US" altLang="zh-CN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4400" b="1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Standard”Data</a:t>
            </a:r>
            <a:r>
              <a:rPr lang="en-US" altLang="zh-CN" sz="44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Cube Query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>
                <a:ea typeface="宋体" charset="-122"/>
              </a:rPr>
              <a:t>Measurements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ea typeface="宋体" charset="-122"/>
              </a:rPr>
              <a:t>Which fact(s) should be reported? 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ea typeface="宋体" charset="-122"/>
              </a:rPr>
              <a:t>Filters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ea typeface="宋体" charset="-122"/>
              </a:rPr>
              <a:t>What slice(s) of the cube should be used?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ea typeface="宋体" charset="-122"/>
              </a:rPr>
              <a:t>Grouping attributes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ea typeface="宋体" charset="-122"/>
              </a:rPr>
              <a:t>How finely should the cube be diced?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ea typeface="宋体" charset="-122"/>
              </a:rPr>
              <a:t>Each dimension is either: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>
                <a:ea typeface="宋体" charset="-122"/>
              </a:rPr>
              <a:t>(a) A grouping attribute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>
                <a:ea typeface="宋体" charset="-122"/>
              </a:rPr>
              <a:t>(b) Aggregated over (“Rolled up” into a single total)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ea typeface="宋体" charset="-122"/>
              </a:rPr>
              <a:t>n dimensions </a:t>
            </a:r>
            <a:r>
              <a:rPr lang="en-US" altLang="zh-CN" sz="2400" dirty="0">
                <a:ea typeface="宋体" charset="-122"/>
                <a:cs typeface="Arial" charset="0"/>
              </a:rPr>
              <a:t>→</a:t>
            </a:r>
            <a:r>
              <a:rPr lang="en-US" altLang="zh-CN" sz="2400" dirty="0">
                <a:ea typeface="宋体" charset="-122"/>
              </a:rPr>
              <a:t> 2</a:t>
            </a:r>
            <a:r>
              <a:rPr lang="en-US" altLang="zh-CN" sz="2400" baseline="30000" dirty="0">
                <a:ea typeface="宋体" charset="-122"/>
              </a:rPr>
              <a:t>n</a:t>
            </a:r>
            <a:r>
              <a:rPr lang="en-US" altLang="zh-CN" sz="2400" dirty="0">
                <a:ea typeface="宋体" charset="-122"/>
              </a:rPr>
              <a:t> sets of grouping attributes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ea typeface="宋体" charset="-122"/>
              </a:rPr>
              <a:t>Aggregation = projection to a lower-dimensional subspace</a:t>
            </a:r>
          </a:p>
          <a:p>
            <a:pPr>
              <a:lnSpc>
                <a:spcPct val="80000"/>
              </a:lnSpc>
            </a:pPr>
            <a:endParaRPr lang="en-US" altLang="zh-CN" sz="28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2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2980" y="274638"/>
            <a:ext cx="9361040" cy="1143000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Full Data Cube with Subtotals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639341"/>
            <a:ext cx="9258300" cy="4525963"/>
          </a:xfrm>
        </p:spPr>
        <p:txBody>
          <a:bodyPr/>
          <a:lstStyle/>
          <a:p>
            <a:r>
              <a:rPr lang="en-US" altLang="zh-CN" sz="2800" dirty="0">
                <a:ea typeface="宋体" charset="-122"/>
              </a:rPr>
              <a:t>Pre-computation of aggregates </a:t>
            </a:r>
            <a:r>
              <a:rPr lang="en-US" altLang="zh-CN" sz="2800" dirty="0">
                <a:ea typeface="宋体" charset="-122"/>
                <a:cs typeface="Arial" charset="0"/>
              </a:rPr>
              <a:t>→ </a:t>
            </a:r>
            <a:r>
              <a:rPr lang="en-US" altLang="zh-CN" sz="2800" dirty="0">
                <a:ea typeface="宋体" charset="-122"/>
              </a:rPr>
              <a:t>fast answers to OLAP queries</a:t>
            </a:r>
          </a:p>
          <a:p>
            <a:r>
              <a:rPr lang="en-US" altLang="zh-CN" sz="2800" dirty="0">
                <a:ea typeface="宋体" charset="-122"/>
              </a:rPr>
              <a:t>Ideally, pre-compute all 2</a:t>
            </a:r>
            <a:r>
              <a:rPr lang="en-US" altLang="zh-CN" sz="2800" baseline="30000" dirty="0">
                <a:ea typeface="宋体" charset="-122"/>
              </a:rPr>
              <a:t>n</a:t>
            </a:r>
            <a:r>
              <a:rPr lang="en-US" altLang="zh-CN" sz="2800" dirty="0">
                <a:ea typeface="宋体" charset="-122"/>
              </a:rPr>
              <a:t> types of subtotals</a:t>
            </a:r>
          </a:p>
          <a:p>
            <a:r>
              <a:rPr lang="en-US" altLang="zh-CN" sz="2800" dirty="0">
                <a:ea typeface="宋体" charset="-122"/>
              </a:rPr>
              <a:t>Otherwise, perform aggregation as needed</a:t>
            </a:r>
          </a:p>
          <a:p>
            <a:r>
              <a:rPr lang="en-US" altLang="zh-CN" sz="2800" dirty="0">
                <a:ea typeface="宋体" charset="-122"/>
              </a:rPr>
              <a:t>Coarser-grained totals can be computed from finer-grained totals</a:t>
            </a:r>
          </a:p>
          <a:p>
            <a:pPr lvl="1"/>
            <a:r>
              <a:rPr lang="en-US" altLang="zh-CN" sz="2400" dirty="0">
                <a:ea typeface="宋体" charset="-122"/>
              </a:rPr>
              <a:t>But not the other way around</a:t>
            </a:r>
          </a:p>
        </p:txBody>
      </p:sp>
    </p:spTree>
    <p:extLst>
      <p:ext uri="{BB962C8B-B14F-4D97-AF65-F5344CB8AC3E}">
        <p14:creationId xmlns:p14="http://schemas.microsoft.com/office/powerpoint/2010/main" val="252908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Data Cube Lattice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4114800" y="5715000"/>
            <a:ext cx="14573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宋体" charset="-122"/>
              </a:rPr>
              <a:t>Total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143125" y="4343400"/>
            <a:ext cx="14573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宋体" charset="-122"/>
              </a:rPr>
              <a:t>State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4114800" y="4419600"/>
            <a:ext cx="14573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宋体" charset="-122"/>
              </a:rPr>
              <a:t>Month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6257925" y="4419600"/>
            <a:ext cx="14573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宋体" charset="-122"/>
              </a:rPr>
              <a:t>Color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143125" y="3048000"/>
            <a:ext cx="14573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宋体" charset="-122"/>
              </a:rPr>
              <a:t>State, </a:t>
            </a:r>
            <a:br>
              <a:rPr lang="en-US" altLang="zh-CN" sz="2000">
                <a:ea typeface="宋体" charset="-122"/>
              </a:rPr>
            </a:br>
            <a:r>
              <a:rPr lang="en-US" altLang="zh-CN" sz="2000">
                <a:ea typeface="宋体" charset="-122"/>
              </a:rPr>
              <a:t>Month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4114800" y="3048000"/>
            <a:ext cx="14573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宋体" charset="-122"/>
              </a:rPr>
              <a:t>State,</a:t>
            </a:r>
            <a:br>
              <a:rPr lang="en-US" altLang="zh-CN" sz="2000">
                <a:ea typeface="宋体" charset="-122"/>
              </a:rPr>
            </a:br>
            <a:r>
              <a:rPr lang="en-US" altLang="zh-CN" sz="2000">
                <a:ea typeface="宋体" charset="-122"/>
              </a:rPr>
              <a:t>Color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6172200" y="3048000"/>
            <a:ext cx="14573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宋体" charset="-122"/>
              </a:rPr>
              <a:t>Month,</a:t>
            </a:r>
            <a:br>
              <a:rPr lang="en-US" altLang="zh-CN" sz="2000">
                <a:ea typeface="宋体" charset="-122"/>
              </a:rPr>
            </a:br>
            <a:r>
              <a:rPr lang="en-US" altLang="zh-CN" sz="2000">
                <a:ea typeface="宋体" charset="-122"/>
              </a:rPr>
              <a:t>Color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4114800" y="1828800"/>
            <a:ext cx="14573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charset="-122"/>
              </a:rPr>
              <a:t>State, Month, </a:t>
            </a:r>
            <a:br>
              <a:rPr lang="en-US" altLang="zh-CN" sz="1600">
                <a:ea typeface="宋体" charset="-122"/>
              </a:rPr>
            </a:br>
            <a:r>
              <a:rPr lang="en-US" altLang="zh-CN" sz="1600">
                <a:ea typeface="宋体" charset="-122"/>
              </a:rPr>
              <a:t>Color</a:t>
            </a:r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H="1">
            <a:off x="2914650" y="2514600"/>
            <a:ext cx="180022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48006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4972050" y="2514600"/>
            <a:ext cx="18859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4800600" y="510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H="1" flipV="1">
            <a:off x="2914650" y="5105400"/>
            <a:ext cx="180022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 flipV="1">
            <a:off x="4972050" y="5105400"/>
            <a:ext cx="18859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 flipH="1" flipV="1">
            <a:off x="3000375" y="3733800"/>
            <a:ext cx="180022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 flipH="1" flipV="1">
            <a:off x="4886325" y="3733800"/>
            <a:ext cx="180022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 flipV="1">
            <a:off x="4886325" y="3733800"/>
            <a:ext cx="18859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>
            <a:off x="2828925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6858000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8" name="Line 24"/>
          <p:cNvSpPr>
            <a:spLocks noChangeShapeType="1"/>
          </p:cNvSpPr>
          <p:nvPr/>
        </p:nvSpPr>
        <p:spPr bwMode="auto">
          <a:xfrm flipV="1">
            <a:off x="2914650" y="3733800"/>
            <a:ext cx="18859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9" name="AutoShape 25"/>
          <p:cNvSpPr>
            <a:spLocks noChangeArrowheads="1"/>
          </p:cNvSpPr>
          <p:nvPr/>
        </p:nvSpPr>
        <p:spPr bwMode="auto">
          <a:xfrm>
            <a:off x="1285875" y="3505200"/>
            <a:ext cx="685800" cy="914400"/>
          </a:xfrm>
          <a:prstGeom prst="upArrow">
            <a:avLst>
              <a:gd name="adj1" fmla="val 50000"/>
              <a:gd name="adj2" fmla="val 37500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6890" name="AutoShape 26"/>
          <p:cNvSpPr>
            <a:spLocks noChangeArrowheads="1"/>
          </p:cNvSpPr>
          <p:nvPr/>
        </p:nvSpPr>
        <p:spPr bwMode="auto">
          <a:xfrm flipV="1">
            <a:off x="7886700" y="3505200"/>
            <a:ext cx="685800" cy="914400"/>
          </a:xfrm>
          <a:prstGeom prst="upArrow">
            <a:avLst>
              <a:gd name="adj1" fmla="val 50000"/>
              <a:gd name="adj2" fmla="val 37500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428625" y="3521076"/>
            <a:ext cx="91602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hlink"/>
                </a:solidFill>
                <a:ea typeface="宋体" charset="-122"/>
              </a:rPr>
              <a:t>Drill</a:t>
            </a:r>
            <a:br>
              <a:rPr lang="en-US" altLang="zh-CN" sz="2400">
                <a:solidFill>
                  <a:schemeClr val="hlink"/>
                </a:solidFill>
                <a:ea typeface="宋体" charset="-122"/>
              </a:rPr>
            </a:br>
            <a:r>
              <a:rPr lang="en-US" altLang="zh-CN" sz="2400">
                <a:solidFill>
                  <a:schemeClr val="hlink"/>
                </a:solidFill>
                <a:ea typeface="宋体" charset="-122"/>
              </a:rPr>
              <a:t>Down</a:t>
            </a:r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8601075" y="3505201"/>
            <a:ext cx="6480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hlink"/>
                </a:solidFill>
                <a:ea typeface="宋体" charset="-122"/>
              </a:rPr>
              <a:t>Roll</a:t>
            </a:r>
            <a:br>
              <a:rPr lang="en-US" altLang="zh-CN" sz="2400">
                <a:solidFill>
                  <a:schemeClr val="hlink"/>
                </a:solidFill>
                <a:ea typeface="宋体" charset="-122"/>
              </a:rPr>
            </a:br>
            <a:r>
              <a:rPr lang="en-US" altLang="zh-CN" sz="2400">
                <a:solidFill>
                  <a:schemeClr val="hlink"/>
                </a:solidFill>
                <a:ea typeface="宋体" charset="-122"/>
              </a:rPr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366437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仓库系统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0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MOLAP vs. ROLAP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ea typeface="宋体" charset="-122"/>
              </a:rPr>
              <a:t>MOLAP = Multidimensional OLAP</a:t>
            </a:r>
          </a:p>
          <a:p>
            <a:r>
              <a:rPr lang="en-US" altLang="zh-CN" dirty="0">
                <a:ea typeface="宋体" charset="-122"/>
              </a:rPr>
              <a:t>Store data cube as multidimensional array</a:t>
            </a:r>
          </a:p>
          <a:p>
            <a:r>
              <a:rPr lang="en-US" altLang="zh-CN" dirty="0">
                <a:ea typeface="宋体" charset="-122"/>
              </a:rPr>
              <a:t>(Usually) pre-compute all aggregates</a:t>
            </a:r>
          </a:p>
          <a:p>
            <a:r>
              <a:rPr lang="en-US" altLang="zh-CN" dirty="0">
                <a:ea typeface="宋体" charset="-122"/>
              </a:rPr>
              <a:t>Advantages:</a:t>
            </a:r>
          </a:p>
          <a:p>
            <a:pPr lvl="1"/>
            <a:r>
              <a:rPr lang="en-US" altLang="zh-CN" dirty="0">
                <a:ea typeface="宋体" charset="-122"/>
              </a:rPr>
              <a:t>Very efficient data access </a:t>
            </a:r>
            <a:r>
              <a:rPr lang="en-US" altLang="zh-CN" sz="2400" dirty="0">
                <a:ea typeface="宋体" charset="-122"/>
                <a:cs typeface="Arial" charset="0"/>
              </a:rPr>
              <a:t>→</a:t>
            </a:r>
            <a:r>
              <a:rPr lang="en-US" altLang="zh-CN" dirty="0">
                <a:ea typeface="宋体" charset="-122"/>
              </a:rPr>
              <a:t> fast answers</a:t>
            </a:r>
          </a:p>
          <a:p>
            <a:r>
              <a:rPr lang="en-US" altLang="zh-CN" dirty="0">
                <a:ea typeface="宋体" charset="-122"/>
              </a:rPr>
              <a:t>Disadvantages:</a:t>
            </a:r>
          </a:p>
          <a:p>
            <a:pPr lvl="1"/>
            <a:r>
              <a:rPr lang="en-US" altLang="zh-CN" dirty="0">
                <a:ea typeface="宋体" charset="-122"/>
              </a:rPr>
              <a:t>Doesn’t scale to large numbers of dimensions</a:t>
            </a:r>
          </a:p>
          <a:p>
            <a:pPr lvl="1"/>
            <a:r>
              <a:rPr lang="en-US" altLang="zh-CN" dirty="0">
                <a:ea typeface="宋体" charset="-122"/>
              </a:rPr>
              <a:t>Requires special-purpose data store</a:t>
            </a:r>
          </a:p>
          <a:p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30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Sparsity</a:t>
            </a:r>
            <a:endParaRPr lang="en-US" alt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Imagine a data warehouse for Safeway.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Suppose dimensions are: Customer, Product, Store, Day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If there are 100,000 customers, 10,000 products, 1,000 stores, and 1,000 days…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…data cube has 1,000,000,000,000,000 cells!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Fortunately, most cells are empty.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A given store doesn’t sell every product on every day.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A given customer has never visited most of the stores.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A given customer has never purchased most products.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Multi-dimensional arrays are not an efficient way to store sparse data.</a:t>
            </a:r>
          </a:p>
        </p:txBody>
      </p:sp>
    </p:spTree>
    <p:extLst>
      <p:ext uri="{BB962C8B-B14F-4D97-AF65-F5344CB8AC3E}">
        <p14:creationId xmlns:p14="http://schemas.microsoft.com/office/powerpoint/2010/main" val="122650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MOLAP vs. ROLAP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ROLAP = Relational OLAP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Store data cube in relational database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Express queries in SQL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Advantages: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Scales well to high dimensionality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Scales well to large data sets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Sparsity is not a problem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Uses well-known, mature technology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Disadvantages: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Query performance is slower than MOLAP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Need to construct explicit indexes</a:t>
            </a:r>
          </a:p>
        </p:txBody>
      </p:sp>
    </p:spTree>
    <p:extLst>
      <p:ext uri="{BB962C8B-B14F-4D97-AF65-F5344CB8AC3E}">
        <p14:creationId xmlns:p14="http://schemas.microsoft.com/office/powerpoint/2010/main" val="77294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Creating a Cross-tab with SQL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800226" y="2971801"/>
            <a:ext cx="645240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ourier New" pitchFamily="49" charset="0"/>
                <a:ea typeface="宋体" charset="-122"/>
              </a:rPr>
              <a:t>SELECT </a:t>
            </a:r>
            <a:r>
              <a:rPr lang="en-US" altLang="zh-CN" sz="2400">
                <a:solidFill>
                  <a:schemeClr val="hlink"/>
                </a:solidFill>
                <a:latin typeface="Courier New" pitchFamily="49" charset="0"/>
                <a:ea typeface="宋体" charset="-122"/>
              </a:rPr>
              <a:t>state, month</a:t>
            </a:r>
            <a:r>
              <a:rPr lang="en-US" altLang="zh-CN" sz="2400"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  <a:ea typeface="宋体" charset="-122"/>
              </a:rPr>
              <a:t>SUM(quantity)</a:t>
            </a:r>
          </a:p>
          <a:p>
            <a:r>
              <a:rPr lang="en-US" altLang="zh-CN" sz="2400">
                <a:latin typeface="Courier New" pitchFamily="49" charset="0"/>
                <a:ea typeface="宋体" charset="-122"/>
              </a:rPr>
              <a:t>FROM sales</a:t>
            </a:r>
          </a:p>
          <a:p>
            <a:r>
              <a:rPr lang="en-US" altLang="zh-CN" sz="2400">
                <a:latin typeface="Courier New" pitchFamily="49" charset="0"/>
                <a:ea typeface="宋体" charset="-122"/>
              </a:rPr>
              <a:t>GROUP BY </a:t>
            </a:r>
            <a:r>
              <a:rPr lang="en-US" altLang="zh-CN" sz="2400">
                <a:solidFill>
                  <a:schemeClr val="hlink"/>
                </a:solidFill>
                <a:latin typeface="Courier New" pitchFamily="49" charset="0"/>
                <a:ea typeface="宋体" charset="-122"/>
              </a:rPr>
              <a:t>state, month</a:t>
            </a:r>
          </a:p>
          <a:p>
            <a:r>
              <a:rPr lang="en-US" altLang="zh-CN" sz="2400">
                <a:latin typeface="Courier New" pitchFamily="49" charset="0"/>
                <a:ea typeface="宋体" charset="-122"/>
              </a:rPr>
              <a:t>WHERE </a:t>
            </a:r>
            <a:r>
              <a:rPr lang="en-US" altLang="zh-CN" sz="240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color = 'Red'</a:t>
            </a:r>
          </a:p>
        </p:txBody>
      </p:sp>
      <p:sp>
        <p:nvSpPr>
          <p:cNvPr id="39942" name="AutoShape 6"/>
          <p:cNvSpPr>
            <a:spLocks noChangeArrowheads="1"/>
          </p:cNvSpPr>
          <p:nvPr/>
        </p:nvSpPr>
        <p:spPr bwMode="auto">
          <a:xfrm>
            <a:off x="514350" y="1447800"/>
            <a:ext cx="3943350" cy="1524000"/>
          </a:xfrm>
          <a:prstGeom prst="irregularSeal2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chemeClr val="hlink"/>
                </a:solidFill>
                <a:ea typeface="宋体" charset="-122"/>
              </a:rPr>
              <a:t>Grouping </a:t>
            </a:r>
            <a:br>
              <a:rPr lang="en-US" altLang="zh-CN" sz="2400">
                <a:solidFill>
                  <a:schemeClr val="hlink"/>
                </a:solidFill>
                <a:ea typeface="宋体" charset="-122"/>
              </a:rPr>
            </a:br>
            <a:r>
              <a:rPr lang="en-US" altLang="zh-CN" sz="2400">
                <a:solidFill>
                  <a:schemeClr val="hlink"/>
                </a:solidFill>
                <a:ea typeface="宋体" charset="-122"/>
              </a:rPr>
              <a:t>Attributes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3429000" y="2514600"/>
            <a:ext cx="12001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3429000" y="2590800"/>
            <a:ext cx="85725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5" name="AutoShape 9"/>
          <p:cNvSpPr>
            <a:spLocks noChangeArrowheads="1"/>
          </p:cNvSpPr>
          <p:nvPr/>
        </p:nvSpPr>
        <p:spPr bwMode="auto">
          <a:xfrm>
            <a:off x="5657850" y="1447800"/>
            <a:ext cx="3943350" cy="1524000"/>
          </a:xfrm>
          <a:prstGeom prst="irregularSeal2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ea typeface="宋体" charset="-122"/>
              </a:rPr>
              <a:t>Measurements</a:t>
            </a:r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 flipH="1">
            <a:off x="7715250" y="2667000"/>
            <a:ext cx="3429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7" name="AutoShape 11"/>
          <p:cNvSpPr>
            <a:spLocks noChangeArrowheads="1"/>
          </p:cNvSpPr>
          <p:nvPr/>
        </p:nvSpPr>
        <p:spPr bwMode="auto">
          <a:xfrm>
            <a:off x="4029075" y="4876800"/>
            <a:ext cx="3943350" cy="1524000"/>
          </a:xfrm>
          <a:prstGeom prst="irregularSeal2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Filters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 flipH="1" flipV="1">
            <a:off x="4543425" y="4495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What about the totals?</a:t>
            </a:r>
          </a:p>
        </p:txBody>
      </p:sp>
      <p:sp>
        <p:nvSpPr>
          <p:cNvPr id="41003" name="Rectangle 4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600200"/>
            <a:ext cx="4543425" cy="205740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SQL aggregation query with GROUP BY does not produce subtotals, totals</a:t>
            </a:r>
          </a:p>
          <a:p>
            <a:r>
              <a:rPr lang="en-US" altLang="zh-CN" sz="2400">
                <a:ea typeface="宋体" charset="-122"/>
              </a:rPr>
              <a:t>Our cross-tab report is incomplete.</a:t>
            </a:r>
          </a:p>
          <a:p>
            <a:endParaRPr lang="en-US" altLang="zh-CN" sz="2400">
              <a:ea typeface="宋体" charset="-122"/>
            </a:endParaRPr>
          </a:p>
        </p:txBody>
      </p:sp>
      <p:graphicFrame>
        <p:nvGraphicFramePr>
          <p:cNvPr id="40964" name="Group 4"/>
          <p:cNvGraphicFramePr>
            <a:graphicFrameLocks noGrp="1"/>
          </p:cNvGraphicFramePr>
          <p:nvPr/>
        </p:nvGraphicFramePr>
        <p:xfrm>
          <a:off x="428625" y="4359275"/>
          <a:ext cx="4629151" cy="2346960"/>
        </p:xfrm>
        <a:graphic>
          <a:graphicData uri="http://schemas.openxmlformats.org/drawingml/2006/table">
            <a:tbl>
              <a:tblPr/>
              <a:tblGrid>
                <a:gridCol w="926902"/>
                <a:gridCol w="925116"/>
                <a:gridCol w="925116"/>
                <a:gridCol w="925116"/>
                <a:gridCol w="926901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OR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WA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Total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Jul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45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33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30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?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Aug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36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42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?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Sep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38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31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40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?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Total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?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?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?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?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002" name="Text Box 42"/>
          <p:cNvSpPr txBox="1">
            <a:spLocks noChangeArrowheads="1"/>
          </p:cNvSpPr>
          <p:nvPr/>
        </p:nvSpPr>
        <p:spPr bwMode="auto">
          <a:xfrm>
            <a:off x="1114425" y="3825876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u="sng">
                <a:ea typeface="宋体" charset="-122"/>
              </a:rPr>
              <a:t>Number of Autos Sold</a:t>
            </a:r>
          </a:p>
        </p:txBody>
      </p:sp>
      <p:sp>
        <p:nvSpPr>
          <p:cNvPr id="41005" name="Text Box 45"/>
          <p:cNvSpPr txBox="1">
            <a:spLocks noChangeArrowheads="1"/>
          </p:cNvSpPr>
          <p:nvPr/>
        </p:nvSpPr>
        <p:spPr bwMode="auto">
          <a:xfrm>
            <a:off x="5143500" y="1279526"/>
            <a:ext cx="514350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u="sng" dirty="0">
                <a:latin typeface="Courier" pitchFamily="49" charset="0"/>
                <a:ea typeface="宋体" charset="-122"/>
              </a:rPr>
              <a:t>State</a:t>
            </a:r>
            <a:r>
              <a:rPr lang="en-US" altLang="zh-CN" sz="2000" dirty="0">
                <a:latin typeface="Courier" pitchFamily="49" charset="0"/>
                <a:ea typeface="宋体" charset="-122"/>
              </a:rPr>
              <a:t>		</a:t>
            </a:r>
            <a:r>
              <a:rPr lang="en-US" altLang="zh-CN" sz="2000" u="sng" dirty="0">
                <a:latin typeface="Courier" pitchFamily="49" charset="0"/>
                <a:ea typeface="宋体" charset="-122"/>
              </a:rPr>
              <a:t>Month</a:t>
            </a:r>
            <a:r>
              <a:rPr lang="en-US" altLang="zh-CN" sz="2000" dirty="0">
                <a:latin typeface="Courier" pitchFamily="49" charset="0"/>
                <a:ea typeface="宋体" charset="-122"/>
              </a:rPr>
              <a:t>		</a:t>
            </a:r>
            <a:r>
              <a:rPr lang="en-US" altLang="zh-CN" sz="2000" u="sng" dirty="0">
                <a:latin typeface="Courier" pitchFamily="49" charset="0"/>
                <a:ea typeface="宋体" charset="-122"/>
              </a:rPr>
              <a:t>SUM</a:t>
            </a:r>
          </a:p>
          <a:p>
            <a:r>
              <a:rPr lang="en-US" altLang="zh-CN" sz="2000" dirty="0">
                <a:latin typeface="Courier" pitchFamily="49" charset="0"/>
                <a:ea typeface="宋体" charset="-122"/>
              </a:rPr>
              <a:t>CA		Jul		45</a:t>
            </a:r>
          </a:p>
          <a:p>
            <a:r>
              <a:rPr lang="en-US" altLang="zh-CN" sz="2000" dirty="0">
                <a:latin typeface="Courier" pitchFamily="49" charset="0"/>
                <a:ea typeface="宋体" charset="-122"/>
              </a:rPr>
              <a:t>CA		Aug		50</a:t>
            </a:r>
          </a:p>
          <a:p>
            <a:r>
              <a:rPr lang="en-US" altLang="zh-CN" sz="2000" dirty="0">
                <a:latin typeface="Courier" pitchFamily="49" charset="0"/>
                <a:ea typeface="宋体" charset="-122"/>
              </a:rPr>
              <a:t>CA		Sep		38</a:t>
            </a:r>
          </a:p>
          <a:p>
            <a:r>
              <a:rPr lang="en-US" altLang="zh-CN" sz="2000" dirty="0">
                <a:latin typeface="Courier" pitchFamily="49" charset="0"/>
                <a:ea typeface="宋体" charset="-122"/>
              </a:rPr>
              <a:t>OR		Jul		33</a:t>
            </a:r>
          </a:p>
          <a:p>
            <a:r>
              <a:rPr lang="en-US" altLang="zh-CN" sz="2000" dirty="0">
                <a:latin typeface="Courier" pitchFamily="49" charset="0"/>
                <a:ea typeface="宋体" charset="-122"/>
              </a:rPr>
              <a:t>OR		Aug		36</a:t>
            </a:r>
          </a:p>
          <a:p>
            <a:r>
              <a:rPr lang="en-US" altLang="zh-CN" sz="2000" dirty="0">
                <a:latin typeface="Courier" pitchFamily="49" charset="0"/>
                <a:ea typeface="宋体" charset="-122"/>
              </a:rPr>
              <a:t>OR		Sep		31</a:t>
            </a:r>
          </a:p>
          <a:p>
            <a:r>
              <a:rPr lang="en-US" altLang="zh-CN" sz="2000" dirty="0">
                <a:latin typeface="Courier" pitchFamily="49" charset="0"/>
                <a:ea typeface="宋体" charset="-122"/>
              </a:rPr>
              <a:t>WA		Jul		30</a:t>
            </a:r>
          </a:p>
          <a:p>
            <a:r>
              <a:rPr lang="en-US" altLang="zh-CN" sz="2000" dirty="0">
                <a:latin typeface="Courier" pitchFamily="49" charset="0"/>
                <a:ea typeface="宋体" charset="-122"/>
              </a:rPr>
              <a:t>WA		Aug		42</a:t>
            </a:r>
          </a:p>
          <a:p>
            <a:r>
              <a:rPr lang="en-US" altLang="zh-CN" sz="2000" dirty="0">
                <a:latin typeface="Courier" pitchFamily="49" charset="0"/>
                <a:ea typeface="宋体" charset="-122"/>
              </a:rPr>
              <a:t>WA		Sep		40</a:t>
            </a:r>
          </a:p>
          <a:p>
            <a:endParaRPr lang="en-US" altLang="zh-CN" sz="2000" dirty="0">
              <a:latin typeface="Courier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705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回顾：</a:t>
            </a: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OLTP </a:t>
            </a:r>
            <a:r>
              <a:rPr lang="en-US" altLang="zh-CN" b="1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OLAP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783357"/>
            <a:ext cx="9258300" cy="4525963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二者的数据有何区别？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OLTP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State of the Current World</a:t>
            </a: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OLAP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History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二者的负载有何区别？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OLTP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Query &amp; Update</a:t>
            </a: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OLAP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Aggregation Query</a:t>
            </a:r>
          </a:p>
        </p:txBody>
      </p:sp>
    </p:spTree>
    <p:extLst>
      <p:ext uri="{BB962C8B-B14F-4D97-AF65-F5344CB8AC3E}">
        <p14:creationId xmlns:p14="http://schemas.microsoft.com/office/powerpoint/2010/main" val="300914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One solution: a big UNION ALL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4543425" y="1593850"/>
            <a:ext cx="574357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urier" pitchFamily="49" charset="0"/>
                <a:ea typeface="宋体" charset="-122"/>
              </a:rPr>
              <a:t>SELECT state, month, SUM(quantity)</a:t>
            </a:r>
          </a:p>
          <a:p>
            <a:r>
              <a:rPr lang="en-US" altLang="zh-CN" sz="1800" dirty="0">
                <a:solidFill>
                  <a:srgbClr val="FF0000"/>
                </a:solidFill>
                <a:latin typeface="Courier" pitchFamily="49" charset="0"/>
                <a:ea typeface="宋体" charset="-122"/>
              </a:rPr>
              <a:t>FROM sales</a:t>
            </a:r>
          </a:p>
          <a:p>
            <a:r>
              <a:rPr lang="en-US" altLang="zh-CN" sz="1800" dirty="0">
                <a:solidFill>
                  <a:srgbClr val="FF0000"/>
                </a:solidFill>
                <a:latin typeface="Courier" pitchFamily="49" charset="0"/>
                <a:ea typeface="宋体" charset="-122"/>
              </a:rPr>
              <a:t>GROUP BY state, month</a:t>
            </a:r>
          </a:p>
          <a:p>
            <a:r>
              <a:rPr lang="en-US" altLang="zh-CN" sz="1800" dirty="0">
                <a:solidFill>
                  <a:srgbClr val="FF0000"/>
                </a:solidFill>
                <a:latin typeface="Courier" pitchFamily="49" charset="0"/>
                <a:ea typeface="宋体" charset="-122"/>
              </a:rPr>
              <a:t>WHERE color = 'Red‘</a:t>
            </a:r>
          </a:p>
          <a:p>
            <a:r>
              <a:rPr lang="en-US" altLang="zh-CN" sz="1800" dirty="0">
                <a:latin typeface="Courier" pitchFamily="49" charset="0"/>
                <a:ea typeface="宋体" charset="-122"/>
              </a:rPr>
              <a:t>UNION ALL</a:t>
            </a:r>
          </a:p>
          <a:p>
            <a:r>
              <a:rPr lang="en-US" altLang="zh-CN" sz="1800" dirty="0">
                <a:solidFill>
                  <a:schemeClr val="hlink"/>
                </a:solidFill>
                <a:latin typeface="Courier" pitchFamily="49" charset="0"/>
                <a:ea typeface="宋体" charset="-122"/>
              </a:rPr>
              <a:t>SELECT state, "ALL", SUM(quantity)</a:t>
            </a:r>
          </a:p>
          <a:p>
            <a:r>
              <a:rPr lang="en-US" altLang="zh-CN" sz="1800" dirty="0">
                <a:solidFill>
                  <a:schemeClr val="hlink"/>
                </a:solidFill>
                <a:latin typeface="Courier" pitchFamily="49" charset="0"/>
                <a:ea typeface="宋体" charset="-122"/>
              </a:rPr>
              <a:t>FROM sales</a:t>
            </a:r>
          </a:p>
          <a:p>
            <a:r>
              <a:rPr lang="en-US" altLang="zh-CN" sz="1800" dirty="0">
                <a:solidFill>
                  <a:schemeClr val="hlink"/>
                </a:solidFill>
                <a:latin typeface="Courier" pitchFamily="49" charset="0"/>
                <a:ea typeface="宋体" charset="-122"/>
              </a:rPr>
              <a:t>GROUP BY state</a:t>
            </a:r>
          </a:p>
          <a:p>
            <a:r>
              <a:rPr lang="en-US" altLang="zh-CN" sz="1800" dirty="0">
                <a:solidFill>
                  <a:schemeClr val="hlink"/>
                </a:solidFill>
                <a:latin typeface="Courier" pitchFamily="49" charset="0"/>
                <a:ea typeface="宋体" charset="-122"/>
              </a:rPr>
              <a:t>WHERE color = 'Red'</a:t>
            </a:r>
          </a:p>
          <a:p>
            <a:r>
              <a:rPr lang="en-US" altLang="zh-CN" sz="1800" dirty="0">
                <a:latin typeface="Courier" pitchFamily="49" charset="0"/>
                <a:ea typeface="宋体" charset="-122"/>
              </a:rPr>
              <a:t>UNION ALL</a:t>
            </a:r>
          </a:p>
          <a:p>
            <a:r>
              <a:rPr lang="en-US" altLang="zh-CN" sz="1800" dirty="0">
                <a:solidFill>
                  <a:srgbClr val="FF0000"/>
                </a:solidFill>
                <a:latin typeface="Courier" pitchFamily="49" charset="0"/>
                <a:ea typeface="宋体" charset="-122"/>
              </a:rPr>
              <a:t>SELECT "ALL", month, SUM(quantity)</a:t>
            </a:r>
          </a:p>
          <a:p>
            <a:r>
              <a:rPr lang="en-US" altLang="zh-CN" sz="1800" dirty="0">
                <a:solidFill>
                  <a:srgbClr val="FF0000"/>
                </a:solidFill>
                <a:latin typeface="Courier" pitchFamily="49" charset="0"/>
                <a:ea typeface="宋体" charset="-122"/>
              </a:rPr>
              <a:t>FROM sales</a:t>
            </a:r>
          </a:p>
          <a:p>
            <a:r>
              <a:rPr lang="en-US" altLang="zh-CN" sz="1800" dirty="0">
                <a:solidFill>
                  <a:srgbClr val="FF0000"/>
                </a:solidFill>
                <a:latin typeface="Courier" pitchFamily="49" charset="0"/>
                <a:ea typeface="宋体" charset="-122"/>
              </a:rPr>
              <a:t>GROUP BY month</a:t>
            </a:r>
          </a:p>
          <a:p>
            <a:r>
              <a:rPr lang="en-US" altLang="zh-CN" sz="1800" dirty="0">
                <a:solidFill>
                  <a:srgbClr val="FF0000"/>
                </a:solidFill>
                <a:latin typeface="Courier" pitchFamily="49" charset="0"/>
                <a:ea typeface="宋体" charset="-122"/>
              </a:rPr>
              <a:t>WHERE color = 'Red‘</a:t>
            </a:r>
          </a:p>
          <a:p>
            <a:r>
              <a:rPr lang="en-US" altLang="zh-CN" sz="1800" dirty="0">
                <a:latin typeface="Courier" pitchFamily="49" charset="0"/>
                <a:ea typeface="宋体" charset="-122"/>
              </a:rPr>
              <a:t>UNION ALL</a:t>
            </a:r>
          </a:p>
          <a:p>
            <a:r>
              <a:rPr lang="en-US" altLang="zh-CN" sz="1800" dirty="0">
                <a:solidFill>
                  <a:schemeClr val="hlink"/>
                </a:solidFill>
                <a:latin typeface="Courier" pitchFamily="49" charset="0"/>
                <a:ea typeface="宋体" charset="-122"/>
              </a:rPr>
              <a:t>SELECT "ALL", "ALL", SUM(quantity)</a:t>
            </a:r>
          </a:p>
          <a:p>
            <a:r>
              <a:rPr lang="en-US" altLang="zh-CN" sz="1800" dirty="0">
                <a:solidFill>
                  <a:schemeClr val="hlink"/>
                </a:solidFill>
                <a:latin typeface="Courier" pitchFamily="49" charset="0"/>
                <a:ea typeface="宋体" charset="-122"/>
              </a:rPr>
              <a:t>FROM sales</a:t>
            </a:r>
          </a:p>
          <a:p>
            <a:r>
              <a:rPr lang="en-US" altLang="zh-CN" sz="1800" dirty="0">
                <a:solidFill>
                  <a:schemeClr val="hlink"/>
                </a:solidFill>
                <a:latin typeface="Courier" pitchFamily="49" charset="0"/>
                <a:ea typeface="宋体" charset="-122"/>
              </a:rPr>
              <a:t>WHERE color = 'Red'</a:t>
            </a:r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3128962" y="1981200"/>
            <a:ext cx="1285875" cy="533400"/>
          </a:xfrm>
          <a:prstGeom prst="rightArrow">
            <a:avLst>
              <a:gd name="adj1" fmla="val 50000"/>
              <a:gd name="adj2" fmla="val 5357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3128962" y="3352800"/>
            <a:ext cx="1285875" cy="533400"/>
          </a:xfrm>
          <a:prstGeom prst="rightArrow">
            <a:avLst>
              <a:gd name="adj1" fmla="val 50000"/>
              <a:gd name="adj2" fmla="val 5357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9" name="AutoShape 11"/>
          <p:cNvSpPr>
            <a:spLocks noChangeArrowheads="1"/>
          </p:cNvSpPr>
          <p:nvPr/>
        </p:nvSpPr>
        <p:spPr bwMode="auto">
          <a:xfrm>
            <a:off x="3128962" y="4648200"/>
            <a:ext cx="1285875" cy="533400"/>
          </a:xfrm>
          <a:prstGeom prst="rightArrow">
            <a:avLst>
              <a:gd name="adj1" fmla="val 50000"/>
              <a:gd name="adj2" fmla="val 5357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3128962" y="5867400"/>
            <a:ext cx="1285875" cy="533400"/>
          </a:xfrm>
          <a:prstGeom prst="rightArrow">
            <a:avLst>
              <a:gd name="adj1" fmla="val 50000"/>
              <a:gd name="adj2" fmla="val 5357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1371601" y="1828801"/>
            <a:ext cx="11608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Original</a:t>
            </a:r>
          </a:p>
          <a:p>
            <a:r>
              <a:rPr lang="en-US" altLang="zh-CN" sz="2400">
                <a:ea typeface="宋体" charset="-122"/>
              </a:rPr>
              <a:t>Query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1371600" y="3140076"/>
            <a:ext cx="13467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State</a:t>
            </a:r>
          </a:p>
          <a:p>
            <a:r>
              <a:rPr lang="en-US" altLang="zh-CN" sz="2400">
                <a:ea typeface="宋体" charset="-122"/>
              </a:rPr>
              <a:t>Subtotals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1371600" y="4511676"/>
            <a:ext cx="13467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Month</a:t>
            </a:r>
          </a:p>
          <a:p>
            <a:r>
              <a:rPr lang="en-US" altLang="zh-CN" sz="2400" dirty="0">
                <a:ea typeface="宋体" charset="-122"/>
              </a:rPr>
              <a:t>Subtotals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1457325" y="5730876"/>
            <a:ext cx="10682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Overall</a:t>
            </a:r>
          </a:p>
          <a:p>
            <a:r>
              <a:rPr lang="en-US" altLang="zh-CN" sz="2400">
                <a:ea typeface="宋体" charset="-122"/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214879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 better solution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842120"/>
            <a:ext cx="92583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“UNION ALL” solution gets cumbersome with more than 2 grouping attributes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n grouping attributes → 2</a:t>
            </a:r>
            <a:r>
              <a:rPr lang="en-US" altLang="zh-CN" sz="2800" baseline="30000" dirty="0">
                <a:ea typeface="宋体" charset="-122"/>
              </a:rPr>
              <a:t>n</a:t>
            </a:r>
            <a:r>
              <a:rPr lang="en-US" altLang="zh-CN" sz="2800" dirty="0">
                <a:ea typeface="宋体" charset="-122"/>
              </a:rPr>
              <a:t> parts in the union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OLAP extensions added to SQL 99 are more convenient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CUBE, ROLLUP</a:t>
            </a:r>
          </a:p>
          <a:p>
            <a:pPr>
              <a:lnSpc>
                <a:spcPct val="90000"/>
              </a:lnSpc>
            </a:pPr>
            <a:endParaRPr lang="en-US" altLang="zh-CN" sz="2800" dirty="0">
              <a:ea typeface="宋体" charset="-122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1200150" y="4724401"/>
            <a:ext cx="72009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latin typeface="Courier New" pitchFamily="49" charset="0"/>
                <a:ea typeface="宋体" charset="-122"/>
              </a:rPr>
              <a:t>SELECT state, month, SUM(quantity)</a:t>
            </a:r>
          </a:p>
          <a:p>
            <a:r>
              <a:rPr lang="en-US" altLang="zh-CN" sz="2400" dirty="0">
                <a:latin typeface="Courier New" pitchFamily="49" charset="0"/>
                <a:ea typeface="宋体" charset="-122"/>
              </a:rPr>
              <a:t>FROM sales</a:t>
            </a:r>
          </a:p>
          <a:p>
            <a:r>
              <a:rPr lang="en-US" altLang="zh-CN" sz="2400" dirty="0">
                <a:latin typeface="Courier New" pitchFamily="49" charset="0"/>
                <a:ea typeface="宋体" charset="-122"/>
              </a:rPr>
              <a:t>GROUP BY </a:t>
            </a:r>
            <a:r>
              <a:rPr lang="en-US" altLang="zh-CN" sz="2400" dirty="0">
                <a:solidFill>
                  <a:schemeClr val="hlink"/>
                </a:solidFill>
                <a:latin typeface="Courier New" pitchFamily="49" charset="0"/>
                <a:ea typeface="宋体" charset="-122"/>
              </a:rPr>
              <a:t>CUBE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(state, month)</a:t>
            </a:r>
          </a:p>
          <a:p>
            <a:r>
              <a:rPr lang="en-US" altLang="zh-CN" sz="2400" dirty="0">
                <a:latin typeface="Courier New" pitchFamily="49" charset="0"/>
                <a:ea typeface="宋体" charset="-122"/>
              </a:rPr>
              <a:t>WHERE color = 'Red'</a:t>
            </a:r>
          </a:p>
        </p:txBody>
      </p:sp>
    </p:spTree>
    <p:extLst>
      <p:ext uri="{BB962C8B-B14F-4D97-AF65-F5344CB8AC3E}">
        <p14:creationId xmlns:p14="http://schemas.microsoft.com/office/powerpoint/2010/main" val="3843967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Results of the CUBE query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257550" y="1279525"/>
            <a:ext cx="6550819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u="sng">
                <a:latin typeface="Courier" pitchFamily="49" charset="0"/>
                <a:ea typeface="宋体" charset="-122"/>
              </a:rPr>
              <a:t>State</a:t>
            </a:r>
            <a:r>
              <a:rPr lang="en-US" altLang="zh-CN" sz="2000">
                <a:latin typeface="Courier" pitchFamily="49" charset="0"/>
                <a:ea typeface="宋体" charset="-122"/>
              </a:rPr>
              <a:t>		</a:t>
            </a:r>
            <a:r>
              <a:rPr lang="en-US" altLang="zh-CN" sz="2000" u="sng">
                <a:latin typeface="Courier" pitchFamily="49" charset="0"/>
                <a:ea typeface="宋体" charset="-122"/>
              </a:rPr>
              <a:t>Month</a:t>
            </a:r>
            <a:r>
              <a:rPr lang="en-US" altLang="zh-CN" sz="2000">
                <a:latin typeface="Courier" pitchFamily="49" charset="0"/>
                <a:ea typeface="宋体" charset="-122"/>
              </a:rPr>
              <a:t>		</a:t>
            </a:r>
            <a:r>
              <a:rPr lang="en-US" altLang="zh-CN" sz="2000" u="sng">
                <a:latin typeface="Courier" pitchFamily="49" charset="0"/>
                <a:ea typeface="宋体" charset="-122"/>
              </a:rPr>
              <a:t>SUM(quantity)</a:t>
            </a:r>
          </a:p>
          <a:p>
            <a:r>
              <a:rPr lang="en-US" altLang="zh-CN" sz="2000">
                <a:latin typeface="Courier" pitchFamily="49" charset="0"/>
                <a:ea typeface="宋体" charset="-122"/>
              </a:rPr>
              <a:t>CA		Jul		45</a:t>
            </a:r>
          </a:p>
          <a:p>
            <a:r>
              <a:rPr lang="en-US" altLang="zh-CN" sz="2000">
                <a:latin typeface="Courier" pitchFamily="49" charset="0"/>
                <a:ea typeface="宋体" charset="-122"/>
              </a:rPr>
              <a:t>CA		Aug		50</a:t>
            </a:r>
          </a:p>
          <a:p>
            <a:r>
              <a:rPr lang="en-US" altLang="zh-CN" sz="2000">
                <a:latin typeface="Courier" pitchFamily="49" charset="0"/>
                <a:ea typeface="宋体" charset="-122"/>
              </a:rPr>
              <a:t>CA		Sep		38</a:t>
            </a:r>
          </a:p>
          <a:p>
            <a:r>
              <a:rPr lang="en-US" altLang="zh-CN" sz="2000">
                <a:latin typeface="Courier" pitchFamily="49" charset="0"/>
                <a:ea typeface="宋体" charset="-122"/>
              </a:rPr>
              <a:t>CA		NULL		133</a:t>
            </a:r>
          </a:p>
          <a:p>
            <a:r>
              <a:rPr lang="en-US" altLang="zh-CN" sz="2000">
                <a:latin typeface="Courier" pitchFamily="49" charset="0"/>
                <a:ea typeface="宋体" charset="-122"/>
              </a:rPr>
              <a:t>OR		Jul		33</a:t>
            </a:r>
          </a:p>
          <a:p>
            <a:r>
              <a:rPr lang="en-US" altLang="zh-CN" sz="2000">
                <a:latin typeface="Courier" pitchFamily="49" charset="0"/>
                <a:ea typeface="宋体" charset="-122"/>
              </a:rPr>
              <a:t>OR		Aug		36</a:t>
            </a:r>
          </a:p>
          <a:p>
            <a:r>
              <a:rPr lang="en-US" altLang="zh-CN" sz="2000">
                <a:latin typeface="Courier" pitchFamily="49" charset="0"/>
                <a:ea typeface="宋体" charset="-122"/>
              </a:rPr>
              <a:t>OR		Sep		31</a:t>
            </a:r>
          </a:p>
          <a:p>
            <a:r>
              <a:rPr lang="en-US" altLang="zh-CN" sz="2000">
                <a:latin typeface="Courier" pitchFamily="49" charset="0"/>
                <a:ea typeface="宋体" charset="-122"/>
              </a:rPr>
              <a:t>OR		NULL		100</a:t>
            </a:r>
          </a:p>
          <a:p>
            <a:r>
              <a:rPr lang="en-US" altLang="zh-CN" sz="2000">
                <a:latin typeface="Courier" pitchFamily="49" charset="0"/>
                <a:ea typeface="宋体" charset="-122"/>
              </a:rPr>
              <a:t>WA		Jul		30</a:t>
            </a:r>
          </a:p>
          <a:p>
            <a:r>
              <a:rPr lang="en-US" altLang="zh-CN" sz="2000">
                <a:latin typeface="Courier" pitchFamily="49" charset="0"/>
                <a:ea typeface="宋体" charset="-122"/>
              </a:rPr>
              <a:t>WA		Aug		42</a:t>
            </a:r>
          </a:p>
          <a:p>
            <a:r>
              <a:rPr lang="en-US" altLang="zh-CN" sz="2000">
                <a:latin typeface="Courier" pitchFamily="49" charset="0"/>
                <a:ea typeface="宋体" charset="-122"/>
              </a:rPr>
              <a:t>WA		Sep		40</a:t>
            </a:r>
          </a:p>
          <a:p>
            <a:r>
              <a:rPr lang="en-US" altLang="zh-CN" sz="2000">
                <a:latin typeface="Courier" pitchFamily="49" charset="0"/>
                <a:ea typeface="宋体" charset="-122"/>
              </a:rPr>
              <a:t>WA		NULL		112</a:t>
            </a:r>
          </a:p>
          <a:p>
            <a:r>
              <a:rPr lang="en-US" altLang="zh-CN" sz="2000">
                <a:latin typeface="Courier" pitchFamily="49" charset="0"/>
                <a:ea typeface="宋体" charset="-122"/>
              </a:rPr>
              <a:t>NULL		Jul		108</a:t>
            </a:r>
          </a:p>
          <a:p>
            <a:r>
              <a:rPr lang="en-US" altLang="zh-CN" sz="2000">
                <a:latin typeface="Courier" pitchFamily="49" charset="0"/>
                <a:ea typeface="宋体" charset="-122"/>
              </a:rPr>
              <a:t>NULL		Aug		128</a:t>
            </a:r>
          </a:p>
          <a:p>
            <a:r>
              <a:rPr lang="en-US" altLang="zh-CN" sz="2000">
                <a:latin typeface="Courier" pitchFamily="49" charset="0"/>
                <a:ea typeface="宋体" charset="-122"/>
              </a:rPr>
              <a:t>NULL		Sep		109</a:t>
            </a:r>
          </a:p>
          <a:p>
            <a:r>
              <a:rPr lang="en-US" altLang="zh-CN" sz="2000">
                <a:latin typeface="Courier" pitchFamily="49" charset="0"/>
                <a:ea typeface="宋体" charset="-122"/>
              </a:rPr>
              <a:t>NULL		NULL		345</a:t>
            </a:r>
          </a:p>
          <a:p>
            <a:endParaRPr lang="en-US" altLang="zh-CN" sz="2000">
              <a:latin typeface="Courier" pitchFamily="49" charset="0"/>
              <a:ea typeface="宋体" charset="-122"/>
            </a:endParaRP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5143500" y="3733800"/>
            <a:ext cx="1200150" cy="4572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hlink"/>
              </a:solidFill>
            </a:endParaRP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 flipH="1" flipV="1">
            <a:off x="2486025" y="2895600"/>
            <a:ext cx="2657475" cy="1066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0" y="2362201"/>
            <a:ext cx="30861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ea typeface="宋体" charset="-122"/>
              </a:rPr>
              <a:t>Notice the use of NULL for totals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942975" y="5410201"/>
            <a:ext cx="2143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ea typeface="宋体" charset="-122"/>
              </a:rPr>
              <a:t>Subtotals at all levels</a:t>
            </a:r>
          </a:p>
        </p:txBody>
      </p:sp>
      <p:sp>
        <p:nvSpPr>
          <p:cNvPr id="46089" name="AutoShape 9"/>
          <p:cNvSpPr>
            <a:spLocks/>
          </p:cNvSpPr>
          <p:nvPr/>
        </p:nvSpPr>
        <p:spPr bwMode="auto">
          <a:xfrm>
            <a:off x="2914650" y="5105400"/>
            <a:ext cx="257175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数据仓库的数据模式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0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Complex Dimensions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Dimensions usually have associated with </a:t>
            </a:r>
            <a:r>
              <a:rPr lang="en-US" altLang="zh-CN" dirty="0" smtClean="0"/>
              <a:t>them hierarchies </a:t>
            </a:r>
            <a:r>
              <a:rPr lang="en-US" altLang="zh-CN" dirty="0"/>
              <a:t>that specify aggregation levels </a:t>
            </a:r>
            <a:r>
              <a:rPr lang="en-US" altLang="zh-CN" dirty="0" smtClean="0"/>
              <a:t>and hence </a:t>
            </a:r>
            <a:r>
              <a:rPr lang="en-US" altLang="zh-CN" dirty="0"/>
              <a:t>granularity of viewing data.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180" y="3717032"/>
            <a:ext cx="528637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5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Star </a:t>
            </a: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Schema (Normalization)</a:t>
            </a:r>
            <a:endParaRPr lang="en-US" alt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200525" y="3124200"/>
            <a:ext cx="1371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Sales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1628775" y="1676400"/>
            <a:ext cx="1371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ea typeface="宋体" charset="-122"/>
              </a:rPr>
              <a:t>Date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628775" y="4953000"/>
            <a:ext cx="1371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Product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7029450" y="4876800"/>
            <a:ext cx="1371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ea typeface="宋体" charset="-122"/>
              </a:rPr>
              <a:t>Store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7029450" y="1676400"/>
            <a:ext cx="1371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宋体" charset="-122"/>
              </a:rPr>
              <a:t>Promotion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000375" y="2514600"/>
            <a:ext cx="120015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 flipV="1">
            <a:off x="3000375" y="4191000"/>
            <a:ext cx="120015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 flipV="1">
            <a:off x="5572125" y="2438400"/>
            <a:ext cx="1457325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5572125" y="4114800"/>
            <a:ext cx="1457325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4292" name="Group 20"/>
          <p:cNvGrpSpPr>
            <a:grpSpLocks/>
          </p:cNvGrpSpPr>
          <p:nvPr/>
        </p:nvGrpSpPr>
        <p:grpSpPr bwMode="auto">
          <a:xfrm>
            <a:off x="3839766" y="1563688"/>
            <a:ext cx="1398390" cy="1484312"/>
            <a:chOff x="2150" y="985"/>
            <a:chExt cx="783" cy="935"/>
          </a:xfrm>
        </p:grpSpPr>
        <p:sp>
          <p:nvSpPr>
            <p:cNvPr id="54285" name="Text Box 13"/>
            <p:cNvSpPr txBox="1">
              <a:spLocks noChangeArrowheads="1"/>
            </p:cNvSpPr>
            <p:nvPr/>
          </p:nvSpPr>
          <p:spPr bwMode="auto">
            <a:xfrm>
              <a:off x="2150" y="985"/>
              <a:ext cx="7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hlink"/>
                  </a:solidFill>
                  <a:ea typeface="宋体" charset="-122"/>
                </a:rPr>
                <a:t>Fact table</a:t>
              </a:r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>
              <a:off x="2736" y="1248"/>
              <a:ext cx="0" cy="6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293" name="Group 21"/>
          <p:cNvGrpSpPr>
            <a:grpSpLocks/>
          </p:cNvGrpSpPr>
          <p:nvPr/>
        </p:nvGrpSpPr>
        <p:grpSpPr bwMode="auto">
          <a:xfrm>
            <a:off x="2657475" y="3276601"/>
            <a:ext cx="4800600" cy="3052763"/>
            <a:chOff x="1488" y="2064"/>
            <a:chExt cx="2688" cy="1923"/>
          </a:xfrm>
        </p:grpSpPr>
        <p:sp>
          <p:nvSpPr>
            <p:cNvPr id="54287" name="Text Box 15"/>
            <p:cNvSpPr txBox="1">
              <a:spLocks noChangeArrowheads="1"/>
            </p:cNvSpPr>
            <p:nvPr/>
          </p:nvSpPr>
          <p:spPr bwMode="auto">
            <a:xfrm>
              <a:off x="2016" y="3696"/>
              <a:ext cx="13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hlink"/>
                  </a:solidFill>
                  <a:ea typeface="宋体" charset="-122"/>
                </a:rPr>
                <a:t>Dimension tables</a:t>
              </a:r>
            </a:p>
          </p:txBody>
        </p:sp>
        <p:sp>
          <p:nvSpPr>
            <p:cNvPr id="54288" name="Line 16"/>
            <p:cNvSpPr>
              <a:spLocks noChangeShapeType="1"/>
            </p:cNvSpPr>
            <p:nvPr/>
          </p:nvSpPr>
          <p:spPr bwMode="auto">
            <a:xfrm flipH="1" flipV="1">
              <a:off x="1680" y="3552"/>
              <a:ext cx="1248" cy="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 flipH="1" flipV="1">
              <a:off x="1488" y="2064"/>
              <a:ext cx="1440" cy="158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0" name="Line 18"/>
            <p:cNvSpPr>
              <a:spLocks noChangeShapeType="1"/>
            </p:cNvSpPr>
            <p:nvPr/>
          </p:nvSpPr>
          <p:spPr bwMode="auto">
            <a:xfrm flipV="1">
              <a:off x="2976" y="2064"/>
              <a:ext cx="1200" cy="158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 flipV="1">
              <a:off x="3024" y="3552"/>
              <a:ext cx="912" cy="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884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Example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180" y="1412776"/>
            <a:ext cx="5870228" cy="4969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8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Dimension Tables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600200"/>
            <a:ext cx="9258300" cy="499715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Each one corresponds to a real-world object or concept.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Examples: Customer, Product, Date, Employee, Region, Store, Promotion, Vendor, Partner, Account, Department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Properties of dimension tables: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Contain many descriptive columns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Dimension tables are wide (dozens of columns)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Generally don’t have too many rows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At least in comparison to the fact tables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Usually &lt; 1 million rows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Contents are relatively static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Almost like a lookup table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Uses of dimension tables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Filters are based on dimension attributes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Grouping columns are dimension attributes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Fact tables are referenced through dimensions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544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Fact Tables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600200"/>
            <a:ext cx="92583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Each fact table contains measurements about a process of interest.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Each fact row contains two things: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Numerical measure columns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Foreign keys to dimension tables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That’s all!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Properties of fact tables: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Very big</a:t>
            </a:r>
          </a:p>
          <a:p>
            <a:pPr lvl="2">
              <a:lnSpc>
                <a:spcPct val="80000"/>
              </a:lnSpc>
            </a:pPr>
            <a:r>
              <a:rPr lang="en-US" altLang="zh-CN" sz="1800">
                <a:ea typeface="宋体" charset="-122"/>
              </a:rPr>
              <a:t>Often millions or billions of rows	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Narrow</a:t>
            </a:r>
          </a:p>
          <a:p>
            <a:pPr lvl="2">
              <a:lnSpc>
                <a:spcPct val="80000"/>
              </a:lnSpc>
            </a:pPr>
            <a:r>
              <a:rPr lang="en-US" altLang="zh-CN" sz="1800">
                <a:ea typeface="宋体" charset="-122"/>
              </a:rPr>
              <a:t>Small number of columns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Changes often</a:t>
            </a:r>
          </a:p>
          <a:p>
            <a:pPr lvl="2">
              <a:lnSpc>
                <a:spcPct val="80000"/>
              </a:lnSpc>
            </a:pPr>
            <a:r>
              <a:rPr lang="en-US" altLang="zh-CN" sz="1800">
                <a:ea typeface="宋体" charset="-122"/>
              </a:rPr>
              <a:t>New events in the world → new rows in the fact table</a:t>
            </a:r>
          </a:p>
          <a:p>
            <a:pPr lvl="2">
              <a:lnSpc>
                <a:spcPct val="80000"/>
              </a:lnSpc>
            </a:pPr>
            <a:r>
              <a:rPr lang="en-US" altLang="zh-CN" sz="1800">
                <a:ea typeface="宋体" charset="-122"/>
              </a:rPr>
              <a:t>Typically append-only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Uses of fact tables: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Measurements are aggregated fact columns.</a:t>
            </a:r>
          </a:p>
          <a:p>
            <a:pPr lvl="1">
              <a:lnSpc>
                <a:spcPct val="80000"/>
              </a:lnSpc>
            </a:pPr>
            <a:endParaRPr lang="en-US" altLang="zh-CN" sz="2000"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sz="24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747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8964" y="274638"/>
            <a:ext cx="9721080" cy="1143000"/>
          </a:xfrm>
        </p:spPr>
        <p:txBody>
          <a:bodyPr>
            <a:noAutofit/>
          </a:bodyPr>
          <a:lstStyle/>
          <a:p>
            <a:r>
              <a:rPr lang="en-US" altLang="zh-CN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Comparing Facts and Dimensions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781744" y="2769765"/>
            <a:ext cx="4543425" cy="3611563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Narrow</a:t>
            </a:r>
          </a:p>
          <a:p>
            <a:r>
              <a:rPr lang="en-US" altLang="zh-CN" dirty="0">
                <a:ea typeface="宋体" charset="-122"/>
              </a:rPr>
              <a:t>Big (many rows)</a:t>
            </a:r>
          </a:p>
          <a:p>
            <a:r>
              <a:rPr lang="en-US" altLang="zh-CN" dirty="0">
                <a:ea typeface="宋体" charset="-122"/>
              </a:rPr>
              <a:t>Numeric</a:t>
            </a:r>
          </a:p>
          <a:p>
            <a:r>
              <a:rPr lang="en-US" altLang="zh-CN" dirty="0">
                <a:ea typeface="宋体" charset="-122"/>
              </a:rPr>
              <a:t>Growing over time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496619" y="2769765"/>
            <a:ext cx="4543425" cy="3611563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Wide</a:t>
            </a:r>
          </a:p>
          <a:p>
            <a:r>
              <a:rPr lang="en-US" altLang="zh-CN">
                <a:ea typeface="宋体" charset="-122"/>
              </a:rPr>
              <a:t>Small (few rows)</a:t>
            </a:r>
          </a:p>
          <a:p>
            <a:r>
              <a:rPr lang="en-US" altLang="zh-CN">
                <a:ea typeface="宋体" charset="-122"/>
              </a:rPr>
              <a:t>Descriptive</a:t>
            </a:r>
          </a:p>
          <a:p>
            <a:r>
              <a:rPr lang="en-US" altLang="zh-CN">
                <a:ea typeface="宋体" charset="-122"/>
              </a:rPr>
              <a:t>Static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268015" y="2030571"/>
            <a:ext cx="9252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hlink"/>
                </a:solidFill>
                <a:ea typeface="宋体" charset="-122"/>
              </a:rPr>
              <a:t>Facts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5672138" y="2041684"/>
            <a:ext cx="18838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hlink"/>
                </a:solidFill>
                <a:ea typeface="宋体" charset="-122"/>
              </a:rPr>
              <a:t>Dimensions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61181" y="5817765"/>
            <a:ext cx="8486775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ea typeface="宋体" charset="-122"/>
              </a:rPr>
              <a:t>Facts contain numbers, dimensions contain labels</a:t>
            </a:r>
          </a:p>
        </p:txBody>
      </p:sp>
    </p:spTree>
    <p:extLst>
      <p:ext uri="{BB962C8B-B14F-4D97-AF65-F5344CB8AC3E}">
        <p14:creationId xmlns:p14="http://schemas.microsoft.com/office/powerpoint/2010/main" val="17293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历史上的一些名词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855365"/>
            <a:ext cx="9258300" cy="452596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数据仓库（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Warehouse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 current and historical data in one single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place that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are used for creating analytical reports for workers throughout the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enterprise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商务智能（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Business Intelligence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 for analyzing data and presenting actionable information to help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workers of enterprises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 informed business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decisions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主要工具：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OLAP on DBMS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如今：逐步演化成含义更丰富的概念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Warehouse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 Big Data Platform / Data Lake / Data Repository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BI  Data Analytics / Data Driven Approaches / AI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OLAP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成为众多分析工具中的一种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  <a:p>
            <a:pPr lvl="1">
              <a:lnSpc>
                <a:spcPct val="12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97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More Dimension Tables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600200"/>
            <a:ext cx="92583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Product</a:t>
            </a:r>
          </a:p>
          <a:p>
            <a:pPr lvl="1">
              <a:lnSpc>
                <a:spcPct val="80000"/>
              </a:lnSpc>
            </a:pPr>
            <a:r>
              <a:rPr lang="en-US" altLang="zh-CN" sz="1800">
                <a:ea typeface="宋体" charset="-122"/>
              </a:rPr>
              <a:t>Merchandise hierarchy</a:t>
            </a:r>
          </a:p>
          <a:p>
            <a:pPr lvl="2">
              <a:lnSpc>
                <a:spcPct val="80000"/>
              </a:lnSpc>
            </a:pPr>
            <a:r>
              <a:rPr lang="en-US" altLang="zh-CN" sz="1600">
                <a:ea typeface="宋体" charset="-122"/>
              </a:rPr>
              <a:t>SKU </a:t>
            </a:r>
            <a:r>
              <a:rPr lang="en-US" altLang="zh-CN" sz="1600">
                <a:ea typeface="宋体" charset="-122"/>
                <a:cs typeface="Arial" charset="0"/>
              </a:rPr>
              <a:t>→</a:t>
            </a:r>
            <a:r>
              <a:rPr lang="en-US" altLang="zh-CN" sz="1600">
                <a:ea typeface="宋体" charset="-122"/>
              </a:rPr>
              <a:t> Brand </a:t>
            </a:r>
            <a:r>
              <a:rPr lang="en-US" altLang="zh-CN" sz="1600">
                <a:ea typeface="宋体" charset="-122"/>
                <a:cs typeface="Arial" charset="0"/>
              </a:rPr>
              <a:t>→  </a:t>
            </a:r>
            <a:r>
              <a:rPr lang="en-US" altLang="zh-CN" sz="1600">
                <a:ea typeface="宋体" charset="-122"/>
              </a:rPr>
              <a:t>Category </a:t>
            </a:r>
            <a:r>
              <a:rPr lang="en-US" altLang="zh-CN" sz="1600">
                <a:ea typeface="宋体" charset="-122"/>
                <a:cs typeface="Arial" charset="0"/>
              </a:rPr>
              <a:t>→ </a:t>
            </a:r>
            <a:r>
              <a:rPr lang="en-US" altLang="zh-CN" sz="1600">
                <a:ea typeface="宋体" charset="-122"/>
              </a:rPr>
              <a:t>Department</a:t>
            </a:r>
          </a:p>
          <a:p>
            <a:pPr lvl="1">
              <a:lnSpc>
                <a:spcPct val="80000"/>
              </a:lnSpc>
            </a:pPr>
            <a:r>
              <a:rPr lang="en-US" altLang="zh-CN" sz="1800">
                <a:ea typeface="宋体" charset="-122"/>
              </a:rPr>
              <a:t>Other attributes</a:t>
            </a:r>
          </a:p>
          <a:p>
            <a:pPr lvl="2">
              <a:lnSpc>
                <a:spcPct val="80000"/>
              </a:lnSpc>
            </a:pPr>
            <a:r>
              <a:rPr lang="en-US" altLang="zh-CN" sz="1600">
                <a:ea typeface="宋体" charset="-122"/>
              </a:rPr>
              <a:t>Product name, Size, Weight, Package Type, etc.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Store</a:t>
            </a:r>
          </a:p>
          <a:p>
            <a:pPr lvl="1">
              <a:lnSpc>
                <a:spcPct val="80000"/>
              </a:lnSpc>
            </a:pPr>
            <a:r>
              <a:rPr lang="en-US" altLang="zh-CN" sz="1800">
                <a:ea typeface="宋体" charset="-122"/>
              </a:rPr>
              <a:t>Geography hierarchy</a:t>
            </a:r>
          </a:p>
          <a:p>
            <a:pPr lvl="2">
              <a:lnSpc>
                <a:spcPct val="80000"/>
              </a:lnSpc>
            </a:pPr>
            <a:r>
              <a:rPr lang="en-US" altLang="zh-CN" sz="1600">
                <a:ea typeface="宋体" charset="-122"/>
              </a:rPr>
              <a:t>Store </a:t>
            </a:r>
            <a:r>
              <a:rPr lang="en-US" altLang="zh-CN" sz="1600">
                <a:ea typeface="宋体" charset="-122"/>
                <a:cs typeface="Arial" charset="0"/>
              </a:rPr>
              <a:t>→ ZIP Code → County → State</a:t>
            </a:r>
            <a:endParaRPr lang="en-US" altLang="zh-CN" sz="160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>
                <a:ea typeface="宋体" charset="-122"/>
              </a:rPr>
              <a:t>Administrative hierarchy</a:t>
            </a:r>
          </a:p>
          <a:p>
            <a:pPr lvl="2">
              <a:lnSpc>
                <a:spcPct val="80000"/>
              </a:lnSpc>
            </a:pPr>
            <a:r>
              <a:rPr lang="en-US" altLang="zh-CN" sz="1600">
                <a:ea typeface="宋体" charset="-122"/>
              </a:rPr>
              <a:t>Store </a:t>
            </a:r>
            <a:r>
              <a:rPr lang="en-US" altLang="zh-CN" sz="1600">
                <a:ea typeface="宋体" charset="-122"/>
                <a:cs typeface="Arial" charset="0"/>
              </a:rPr>
              <a:t>→ District → Region</a:t>
            </a:r>
          </a:p>
          <a:p>
            <a:pPr lvl="1">
              <a:lnSpc>
                <a:spcPct val="80000"/>
              </a:lnSpc>
            </a:pPr>
            <a:r>
              <a:rPr lang="en-US" altLang="zh-CN" sz="1800">
                <a:ea typeface="宋体" charset="-122"/>
                <a:cs typeface="Arial" charset="0"/>
              </a:rPr>
              <a:t>Other attributes</a:t>
            </a:r>
          </a:p>
          <a:p>
            <a:pPr lvl="2">
              <a:lnSpc>
                <a:spcPct val="80000"/>
              </a:lnSpc>
            </a:pPr>
            <a:r>
              <a:rPr lang="en-US" altLang="zh-CN" sz="1600">
                <a:ea typeface="宋体" charset="-122"/>
                <a:cs typeface="Arial" charset="0"/>
              </a:rPr>
              <a:t>Address, Store name, Store Manager, Square Footage, etc.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charset="-122"/>
                <a:cs typeface="Arial" charset="0"/>
              </a:rPr>
              <a:t>Hierarchies</a:t>
            </a:r>
          </a:p>
          <a:p>
            <a:pPr lvl="1">
              <a:lnSpc>
                <a:spcPct val="80000"/>
              </a:lnSpc>
            </a:pPr>
            <a:r>
              <a:rPr lang="en-US" altLang="zh-CN" sz="1800">
                <a:ea typeface="宋体" charset="-122"/>
                <a:cs typeface="Arial" charset="0"/>
              </a:rPr>
              <a:t>Common in dimension tables</a:t>
            </a:r>
          </a:p>
          <a:p>
            <a:pPr lvl="1">
              <a:lnSpc>
                <a:spcPct val="80000"/>
              </a:lnSpc>
            </a:pPr>
            <a:r>
              <a:rPr lang="en-US" altLang="zh-CN" sz="1800">
                <a:ea typeface="宋体" charset="-122"/>
                <a:cs typeface="Arial" charset="0"/>
              </a:rPr>
              <a:t>Multiple hierarchies can appear in the same dimension</a:t>
            </a:r>
          </a:p>
          <a:p>
            <a:pPr lvl="1">
              <a:lnSpc>
                <a:spcPct val="80000"/>
              </a:lnSpc>
            </a:pPr>
            <a:r>
              <a:rPr lang="en-US" altLang="zh-CN" sz="1800">
                <a:ea typeface="宋体" charset="-122"/>
                <a:cs typeface="Arial" charset="0"/>
              </a:rPr>
              <a:t>Don’t need to be strict hierarchies </a:t>
            </a:r>
          </a:p>
          <a:p>
            <a:pPr lvl="2">
              <a:lnSpc>
                <a:spcPct val="80000"/>
              </a:lnSpc>
            </a:pPr>
            <a:r>
              <a:rPr lang="en-US" altLang="zh-CN" sz="1600">
                <a:ea typeface="宋体" charset="-122"/>
                <a:cs typeface="Arial" charset="0"/>
              </a:rPr>
              <a:t>e.g. ZIP code that spans 2 counties</a:t>
            </a:r>
          </a:p>
        </p:txBody>
      </p:sp>
    </p:spTree>
    <p:extLst>
      <p:ext uri="{BB962C8B-B14F-4D97-AF65-F5344CB8AC3E}">
        <p14:creationId xmlns:p14="http://schemas.microsoft.com/office/powerpoint/2010/main" val="402017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Snowflake Schema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447800"/>
            <a:ext cx="9515475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ea typeface="宋体" charset="-122"/>
              </a:rPr>
              <a:t>Dimension tables </a:t>
            </a:r>
            <a:r>
              <a:rPr lang="en-US" altLang="zh-CN" sz="2000" dirty="0" smtClean="0">
                <a:ea typeface="宋体" charset="-122"/>
              </a:rPr>
              <a:t>themselves are </a:t>
            </a:r>
            <a:r>
              <a:rPr lang="en-US" altLang="zh-CN" sz="2000" dirty="0">
                <a:ea typeface="宋体" charset="-122"/>
              </a:rPr>
              <a:t>not in normal form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ea typeface="宋体" charset="-122"/>
              </a:rPr>
              <a:t>Redundant information about hierarchies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charset="-122"/>
              </a:rPr>
              <a:t>Normalizing dimension tables leads to </a:t>
            </a:r>
            <a:r>
              <a:rPr lang="en-US" altLang="zh-CN" sz="2000" dirty="0">
                <a:solidFill>
                  <a:schemeClr val="hlink"/>
                </a:solidFill>
                <a:ea typeface="宋体" charset="-122"/>
              </a:rPr>
              <a:t>snowflake</a:t>
            </a:r>
            <a:r>
              <a:rPr lang="en-US" altLang="zh-CN" sz="2000" dirty="0">
                <a:ea typeface="宋体" charset="-122"/>
              </a:rPr>
              <a:t> schema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ea typeface="宋体" charset="-122"/>
              </a:rPr>
              <a:t>Avoid redundancy </a:t>
            </a:r>
            <a:r>
              <a:rPr lang="en-US" altLang="zh-CN" sz="1800" dirty="0">
                <a:ea typeface="宋体" charset="-122"/>
                <a:cs typeface="Arial" charset="0"/>
              </a:rPr>
              <a:t>→</a:t>
            </a:r>
            <a:r>
              <a:rPr lang="en-US" altLang="zh-CN" sz="1800" dirty="0">
                <a:ea typeface="宋体" charset="-122"/>
              </a:rPr>
              <a:t> some storage savings</a:t>
            </a:r>
          </a:p>
          <a:p>
            <a:pPr>
              <a:lnSpc>
                <a:spcPct val="80000"/>
              </a:lnSpc>
            </a:pPr>
            <a:endParaRPr lang="en-US" altLang="zh-CN" sz="2000" dirty="0"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err="1">
                <a:ea typeface="宋体" charset="-122"/>
              </a:rPr>
              <a:t>Snowflaking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is not </a:t>
            </a:r>
            <a:r>
              <a:rPr lang="en-US" altLang="zh-CN" sz="2000" dirty="0">
                <a:ea typeface="宋体" charset="-122"/>
              </a:rPr>
              <a:t>recommended in most cases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ea typeface="宋体" charset="-122"/>
              </a:rPr>
              <a:t>More tables = more complex design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ea typeface="宋体" charset="-122"/>
              </a:rPr>
              <a:t>More tables </a:t>
            </a:r>
            <a:r>
              <a:rPr lang="en-US" altLang="zh-CN" sz="1800" dirty="0">
                <a:ea typeface="宋体" charset="-122"/>
                <a:cs typeface="Arial" charset="0"/>
              </a:rPr>
              <a:t>→</a:t>
            </a:r>
            <a:r>
              <a:rPr lang="en-US" altLang="zh-CN" sz="1800" dirty="0">
                <a:ea typeface="宋体" charset="-122"/>
              </a:rPr>
              <a:t> more joins </a:t>
            </a:r>
            <a:r>
              <a:rPr lang="en-US" altLang="zh-CN" sz="1800" dirty="0">
                <a:ea typeface="宋体" charset="-122"/>
                <a:cs typeface="Arial" charset="0"/>
              </a:rPr>
              <a:t>→ slower queries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ea typeface="宋体" charset="-122"/>
                <a:cs typeface="Arial" charset="0"/>
              </a:rPr>
              <a:t>Space consumed by dimensions is small compared to facts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ea typeface="宋体" charset="-122"/>
                <a:cs typeface="Arial" charset="0"/>
              </a:rPr>
              <a:t>Exception:  Really big dimension tables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>
                <a:ea typeface="宋体" charset="-122"/>
                <a:cs typeface="Arial" charset="0"/>
              </a:rPr>
              <a:t>In some warehouses, customer dimension is really large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>
                <a:ea typeface="宋体" charset="-122"/>
                <a:cs typeface="Arial" charset="0"/>
              </a:rPr>
              <a:t>We’ll return to this next week.</a:t>
            </a:r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2828925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2828925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 flipH="1">
            <a:off x="2828925" y="2971800"/>
            <a:ext cx="4286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 flipH="1">
            <a:off x="2400300" y="3276600"/>
            <a:ext cx="4286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 flipH="1" flipV="1">
            <a:off x="2828925" y="3276600"/>
            <a:ext cx="4286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 flipH="1" flipV="1">
            <a:off x="2400300" y="2971800"/>
            <a:ext cx="4286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>
            <a:off x="497205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4" name="Line 16"/>
          <p:cNvSpPr>
            <a:spLocks noChangeShapeType="1"/>
          </p:cNvSpPr>
          <p:nvPr/>
        </p:nvSpPr>
        <p:spPr bwMode="auto">
          <a:xfrm>
            <a:off x="497205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5" name="Line 17"/>
          <p:cNvSpPr>
            <a:spLocks noChangeShapeType="1"/>
          </p:cNvSpPr>
          <p:nvPr/>
        </p:nvSpPr>
        <p:spPr bwMode="auto">
          <a:xfrm flipH="1" flipV="1">
            <a:off x="4543425" y="2971800"/>
            <a:ext cx="4286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6" name="Line 18"/>
          <p:cNvSpPr>
            <a:spLocks noChangeShapeType="1"/>
          </p:cNvSpPr>
          <p:nvPr/>
        </p:nvSpPr>
        <p:spPr bwMode="auto">
          <a:xfrm flipH="1" flipV="1">
            <a:off x="4543425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 flipH="1" flipV="1">
            <a:off x="4286250" y="2971800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8628" name="Group 20"/>
          <p:cNvGrpSpPr>
            <a:grpSpLocks/>
          </p:cNvGrpSpPr>
          <p:nvPr/>
        </p:nvGrpSpPr>
        <p:grpSpPr bwMode="auto">
          <a:xfrm rot="5400000">
            <a:off x="4967288" y="2671763"/>
            <a:ext cx="609600" cy="600075"/>
            <a:chOff x="2400" y="1440"/>
            <a:chExt cx="384" cy="336"/>
          </a:xfrm>
        </p:grpSpPr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 flipH="1" flipV="1">
              <a:off x="2544" y="158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 flipH="1" flipV="1">
              <a:off x="2544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1" name="Line 23"/>
            <p:cNvSpPr>
              <a:spLocks noChangeShapeType="1"/>
            </p:cNvSpPr>
            <p:nvPr/>
          </p:nvSpPr>
          <p:spPr bwMode="auto">
            <a:xfrm flipH="1" flipV="1">
              <a:off x="2400" y="15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632" name="Group 24"/>
          <p:cNvGrpSpPr>
            <a:grpSpLocks/>
          </p:cNvGrpSpPr>
          <p:nvPr/>
        </p:nvGrpSpPr>
        <p:grpSpPr bwMode="auto">
          <a:xfrm rot="5400000" flipH="1" flipV="1">
            <a:off x="4367213" y="3281363"/>
            <a:ext cx="609600" cy="600075"/>
            <a:chOff x="2400" y="1440"/>
            <a:chExt cx="384" cy="336"/>
          </a:xfrm>
        </p:grpSpPr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 flipH="1" flipV="1">
              <a:off x="2544" y="158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4" name="Line 26"/>
            <p:cNvSpPr>
              <a:spLocks noChangeShapeType="1"/>
            </p:cNvSpPr>
            <p:nvPr/>
          </p:nvSpPr>
          <p:spPr bwMode="auto">
            <a:xfrm flipH="1" flipV="1">
              <a:off x="2544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5" name="Line 27"/>
            <p:cNvSpPr>
              <a:spLocks noChangeShapeType="1"/>
            </p:cNvSpPr>
            <p:nvPr/>
          </p:nvSpPr>
          <p:spPr bwMode="auto">
            <a:xfrm flipH="1" flipV="1">
              <a:off x="2400" y="15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636" name="Group 28"/>
          <p:cNvGrpSpPr>
            <a:grpSpLocks/>
          </p:cNvGrpSpPr>
          <p:nvPr/>
        </p:nvGrpSpPr>
        <p:grpSpPr bwMode="auto">
          <a:xfrm rot="16200000" flipV="1">
            <a:off x="4967288" y="3281363"/>
            <a:ext cx="609600" cy="600075"/>
            <a:chOff x="2400" y="1440"/>
            <a:chExt cx="384" cy="336"/>
          </a:xfrm>
        </p:grpSpPr>
        <p:sp>
          <p:nvSpPr>
            <p:cNvPr id="68637" name="Line 29"/>
            <p:cNvSpPr>
              <a:spLocks noChangeShapeType="1"/>
            </p:cNvSpPr>
            <p:nvPr/>
          </p:nvSpPr>
          <p:spPr bwMode="auto">
            <a:xfrm flipH="1" flipV="1">
              <a:off x="2544" y="158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8" name="Line 30"/>
            <p:cNvSpPr>
              <a:spLocks noChangeShapeType="1"/>
            </p:cNvSpPr>
            <p:nvPr/>
          </p:nvSpPr>
          <p:spPr bwMode="auto">
            <a:xfrm flipH="1" flipV="1">
              <a:off x="2544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 flipH="1" flipV="1">
              <a:off x="2400" y="15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568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Example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08" y="1268760"/>
            <a:ext cx="8005763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96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现代语境下的</a:t>
            </a:r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数据分析 </a:t>
            </a: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更广义的概念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879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Data App 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生命周期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820" y="1418636"/>
            <a:ext cx="57150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10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App </a:t>
            </a:r>
            <a:r>
              <a:rPr lang="zh-CN" altLang="en-US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生命周期（</a:t>
            </a:r>
            <a:r>
              <a:rPr lang="en-US" altLang="zh-CN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Andrew Ng</a:t>
            </a:r>
            <a:r>
              <a:rPr lang="zh-CN" altLang="en-US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44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824294458"/>
              </p:ext>
            </p:extLst>
          </p:nvPr>
        </p:nvGraphicFramePr>
        <p:xfrm>
          <a:off x="1714500" y="1916832"/>
          <a:ext cx="6858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111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数据湖 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324" y="2276872"/>
            <a:ext cx="30575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3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Big Data Ecosystem (Microsoft)</a:t>
            </a:r>
            <a:endParaRPr lang="zh-CN" altLang="en-US" sz="44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19" y="1772816"/>
            <a:ext cx="9394750" cy="43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74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2" name="Picture 4" descr="http://mattturck.com/wp-content/uploads/2018/07/Matt_Turck_FirstMark_Big_Data_Landscape_2018_Fin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7" y="72008"/>
            <a:ext cx="9607581" cy="674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25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116632"/>
            <a:ext cx="92583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仓库的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Data Flow</a:t>
            </a:r>
            <a:endParaRPr lang="en-US" alt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900113" y="1812925"/>
            <a:ext cx="1114425" cy="1066800"/>
          </a:xfrm>
          <a:prstGeom prst="can">
            <a:avLst>
              <a:gd name="adj" fmla="val 269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900113" y="3260725"/>
            <a:ext cx="1114425" cy="1066800"/>
          </a:xfrm>
          <a:prstGeom prst="can">
            <a:avLst>
              <a:gd name="adj" fmla="val 269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900113" y="4708525"/>
            <a:ext cx="1114425" cy="1066800"/>
          </a:xfrm>
          <a:prstGeom prst="can">
            <a:avLst>
              <a:gd name="adj" fmla="val 269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 rot="1258364">
            <a:off x="2486025" y="2422525"/>
            <a:ext cx="1371600" cy="457200"/>
          </a:xfrm>
          <a:prstGeom prst="rightArrow">
            <a:avLst>
              <a:gd name="adj1" fmla="val 50000"/>
              <a:gd name="adj2" fmla="val 6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2357438" y="3565525"/>
            <a:ext cx="1371600" cy="457200"/>
          </a:xfrm>
          <a:prstGeom prst="rightArrow">
            <a:avLst>
              <a:gd name="adj1" fmla="val 50000"/>
              <a:gd name="adj2" fmla="val 6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 rot="-1790057">
            <a:off x="2314575" y="4708525"/>
            <a:ext cx="1371600" cy="457200"/>
          </a:xfrm>
          <a:prstGeom prst="rightArrow">
            <a:avLst>
              <a:gd name="adj1" fmla="val 50000"/>
              <a:gd name="adj2" fmla="val 6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auto">
          <a:xfrm>
            <a:off x="5486400" y="3657600"/>
            <a:ext cx="1371600" cy="457200"/>
          </a:xfrm>
          <a:prstGeom prst="rightArrow">
            <a:avLst>
              <a:gd name="adj1" fmla="val 50000"/>
              <a:gd name="adj2" fmla="val 6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6" name="AutoShape 12"/>
          <p:cNvSpPr>
            <a:spLocks noChangeArrowheads="1"/>
          </p:cNvSpPr>
          <p:nvPr/>
        </p:nvSpPr>
        <p:spPr bwMode="auto">
          <a:xfrm>
            <a:off x="4114800" y="3336925"/>
            <a:ext cx="1114425" cy="1066800"/>
          </a:xfrm>
          <a:prstGeom prst="can">
            <a:avLst>
              <a:gd name="adj" fmla="val 269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7" name="AutoShape 13"/>
          <p:cNvSpPr>
            <a:spLocks noChangeArrowheads="1"/>
          </p:cNvSpPr>
          <p:nvPr/>
        </p:nvSpPr>
        <p:spPr bwMode="auto">
          <a:xfrm>
            <a:off x="7029450" y="3352800"/>
            <a:ext cx="1114425" cy="1066800"/>
          </a:xfrm>
          <a:prstGeom prst="can">
            <a:avLst>
              <a:gd name="adj" fmla="val 26923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496491" y="6015039"/>
            <a:ext cx="17983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Source Systems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3631332" y="5978526"/>
            <a:ext cx="20320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charset="-122"/>
              </a:rPr>
              <a:t>Data Staging Area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6515100" y="5978526"/>
            <a:ext cx="1917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charset="-122"/>
              </a:rPr>
              <a:t>Data Warehouse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942975" y="6384926"/>
            <a:ext cx="8583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(OLTP)</a:t>
            </a:r>
          </a:p>
        </p:txBody>
      </p:sp>
      <p:sp>
        <p:nvSpPr>
          <p:cNvPr id="16402" name="AutoShape 18"/>
          <p:cNvSpPr>
            <a:spLocks noChangeArrowheads="1"/>
          </p:cNvSpPr>
          <p:nvPr/>
        </p:nvSpPr>
        <p:spPr bwMode="auto">
          <a:xfrm>
            <a:off x="3000375" y="1371600"/>
            <a:ext cx="3000375" cy="838200"/>
          </a:xfrm>
          <a:prstGeom prst="wedgeRectCallout">
            <a:avLst>
              <a:gd name="adj1" fmla="val -38690"/>
              <a:gd name="adj2" fmla="val 793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dirty="0">
                <a:ea typeface="宋体" charset="-122"/>
              </a:rPr>
              <a:t>Data is periodically extracted</a:t>
            </a:r>
          </a:p>
        </p:txBody>
      </p:sp>
      <p:sp>
        <p:nvSpPr>
          <p:cNvPr id="16403" name="AutoShape 19"/>
          <p:cNvSpPr>
            <a:spLocks noChangeArrowheads="1"/>
          </p:cNvSpPr>
          <p:nvPr/>
        </p:nvSpPr>
        <p:spPr bwMode="auto">
          <a:xfrm>
            <a:off x="4800600" y="2286000"/>
            <a:ext cx="3171825" cy="838200"/>
          </a:xfrm>
          <a:prstGeom prst="wedgeRectCallout">
            <a:avLst>
              <a:gd name="adj1" fmla="val -35361"/>
              <a:gd name="adj2" fmla="val 9242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>
                <a:ea typeface="宋体" charset="-122"/>
              </a:rPr>
              <a:t>Data is cleansed and transformed</a:t>
            </a:r>
          </a:p>
        </p:txBody>
      </p:sp>
      <p:sp>
        <p:nvSpPr>
          <p:cNvPr id="16404" name="AutoShape 20"/>
          <p:cNvSpPr>
            <a:spLocks noChangeArrowheads="1"/>
          </p:cNvSpPr>
          <p:nvPr/>
        </p:nvSpPr>
        <p:spPr bwMode="auto">
          <a:xfrm>
            <a:off x="6086475" y="4953000"/>
            <a:ext cx="3171825" cy="838200"/>
          </a:xfrm>
          <a:prstGeom prst="wedgeRectCallout">
            <a:avLst>
              <a:gd name="adj1" fmla="val -3153"/>
              <a:gd name="adj2" fmla="val -1009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dirty="0">
                <a:ea typeface="宋体" charset="-122"/>
              </a:rPr>
              <a:t>Users query the data </a:t>
            </a:r>
            <a:r>
              <a:rPr lang="en-US" altLang="zh-CN" sz="2000" dirty="0" smtClean="0">
                <a:ea typeface="宋体" charset="-122"/>
              </a:rPr>
              <a:t>warehouse (OLAP)</a:t>
            </a: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80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2" grpId="0" animBg="1"/>
      <p:bldP spid="16403" grpId="0" animBg="1"/>
      <p:bldP spid="1640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历史名词：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ETL</a:t>
            </a:r>
            <a:endParaRPr lang="en-US" alt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ETL = </a:t>
            </a:r>
            <a:r>
              <a:rPr lang="en-US" altLang="zh-CN" sz="28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xtraction, </a:t>
            </a:r>
            <a:r>
              <a:rPr lang="en-US" altLang="zh-CN" sz="28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ransformation, &amp; </a:t>
            </a:r>
            <a:r>
              <a:rPr lang="en-US" altLang="zh-CN" sz="28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oad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Extraction:  Get the data out of the source systems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Transformation:  Convert the data into a useful format for analysis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Load:  Get the data into the data warehouse 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(…and build indexes, materialized views, etc.)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现代的名词：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Curation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Process</a:t>
            </a:r>
          </a:p>
          <a:p>
            <a:pPr lvl="1"/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Integration, Cleansing, Annotation, ….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5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仓库的数据模型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87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Data Cube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ea typeface="宋体" charset="-122"/>
              </a:rPr>
              <a:t>Axes of the cube represent attributes of the data records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charset="-122"/>
              </a:rPr>
              <a:t>Generally discrete-valued / categorical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charset="-122"/>
              </a:rPr>
              <a:t>e.g. color, month, state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charset="-122"/>
              </a:rPr>
              <a:t>Called </a:t>
            </a:r>
            <a:r>
              <a:rPr lang="en-US" altLang="zh-CN" sz="2000" dirty="0">
                <a:solidFill>
                  <a:schemeClr val="hlink"/>
                </a:solidFill>
                <a:ea typeface="宋体" charset="-122"/>
              </a:rPr>
              <a:t>dimensions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charset="-122"/>
              </a:rPr>
              <a:t>Cells hold aggregated measurements 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charset="-122"/>
              </a:rPr>
              <a:t>e.g. total $ sales, number of autos sold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charset="-122"/>
              </a:rPr>
              <a:t>Called </a:t>
            </a:r>
            <a:r>
              <a:rPr lang="en-US" altLang="zh-CN" sz="2000" dirty="0">
                <a:solidFill>
                  <a:schemeClr val="hlink"/>
                </a:solidFill>
                <a:ea typeface="宋体" charset="-122"/>
              </a:rPr>
              <a:t>facts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charset="-122"/>
              </a:rPr>
              <a:t>Real data cubes have &gt;&gt; 3 dimensions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429375" y="4022725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6429375" y="4556125"/>
            <a:ext cx="600075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429375" y="5089525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7029450" y="4022725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7029450" y="4556125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7029450" y="5089525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7629525" y="4022725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7629525" y="4556125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7629525" y="5089525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V="1">
            <a:off x="6429375" y="37179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V="1">
            <a:off x="7029450" y="37179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V="1">
            <a:off x="7629525" y="37179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 flipV="1">
            <a:off x="8229600" y="37179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V="1">
            <a:off x="8229600" y="42513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V="1">
            <a:off x="8229600" y="47847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 flipV="1">
            <a:off x="8229600" y="53181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6772275" y="371792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7372350" y="371792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>
            <a:off x="7972425" y="371792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 flipV="1">
            <a:off x="6772275" y="34131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1" name="Line 27"/>
          <p:cNvSpPr>
            <a:spLocks noChangeShapeType="1"/>
          </p:cNvSpPr>
          <p:nvPr/>
        </p:nvSpPr>
        <p:spPr bwMode="auto">
          <a:xfrm flipV="1">
            <a:off x="7372350" y="34131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 flipV="1">
            <a:off x="7972425" y="34131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 flipV="1">
            <a:off x="8572500" y="34131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>
            <a:off x="7115175" y="341312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>
            <a:off x="7715250" y="341312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>
            <a:off x="8315325" y="341312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 flipV="1">
            <a:off x="7115175" y="31083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 flipV="1">
            <a:off x="7715250" y="31083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 flipV="1">
            <a:off x="8315325" y="31083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 flipV="1">
            <a:off x="8915400" y="31083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1" name="Line 37"/>
          <p:cNvSpPr>
            <a:spLocks noChangeShapeType="1"/>
          </p:cNvSpPr>
          <p:nvPr/>
        </p:nvSpPr>
        <p:spPr bwMode="auto">
          <a:xfrm>
            <a:off x="7458075" y="310832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8058150" y="310832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3" name="Line 39"/>
          <p:cNvSpPr>
            <a:spLocks noChangeShapeType="1"/>
          </p:cNvSpPr>
          <p:nvPr/>
        </p:nvSpPr>
        <p:spPr bwMode="auto">
          <a:xfrm>
            <a:off x="8658225" y="310832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4" name="Line 40"/>
          <p:cNvSpPr>
            <a:spLocks noChangeShapeType="1"/>
          </p:cNvSpPr>
          <p:nvPr/>
        </p:nvSpPr>
        <p:spPr bwMode="auto">
          <a:xfrm>
            <a:off x="8572500" y="37179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5" name="Line 41"/>
          <p:cNvSpPr>
            <a:spLocks noChangeShapeType="1"/>
          </p:cNvSpPr>
          <p:nvPr/>
        </p:nvSpPr>
        <p:spPr bwMode="auto">
          <a:xfrm>
            <a:off x="8572500" y="42513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6" name="Line 42"/>
          <p:cNvSpPr>
            <a:spLocks noChangeShapeType="1"/>
          </p:cNvSpPr>
          <p:nvPr/>
        </p:nvSpPr>
        <p:spPr bwMode="auto">
          <a:xfrm>
            <a:off x="8572500" y="47847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7" name="Line 43"/>
          <p:cNvSpPr>
            <a:spLocks noChangeShapeType="1"/>
          </p:cNvSpPr>
          <p:nvPr/>
        </p:nvSpPr>
        <p:spPr bwMode="auto">
          <a:xfrm flipV="1">
            <a:off x="8572500" y="34131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 flipV="1">
            <a:off x="8572500" y="39465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9" name="Line 45"/>
          <p:cNvSpPr>
            <a:spLocks noChangeShapeType="1"/>
          </p:cNvSpPr>
          <p:nvPr/>
        </p:nvSpPr>
        <p:spPr bwMode="auto">
          <a:xfrm flipV="1">
            <a:off x="8572500" y="44799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0" name="Line 46"/>
          <p:cNvSpPr>
            <a:spLocks noChangeShapeType="1"/>
          </p:cNvSpPr>
          <p:nvPr/>
        </p:nvSpPr>
        <p:spPr bwMode="auto">
          <a:xfrm flipV="1">
            <a:off x="8572500" y="50133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1" name="Line 47"/>
          <p:cNvSpPr>
            <a:spLocks noChangeShapeType="1"/>
          </p:cNvSpPr>
          <p:nvPr/>
        </p:nvSpPr>
        <p:spPr bwMode="auto">
          <a:xfrm>
            <a:off x="8915400" y="3413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2" name="Line 48"/>
          <p:cNvSpPr>
            <a:spLocks noChangeShapeType="1"/>
          </p:cNvSpPr>
          <p:nvPr/>
        </p:nvSpPr>
        <p:spPr bwMode="auto">
          <a:xfrm>
            <a:off x="8915400" y="39465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3" name="Line 49"/>
          <p:cNvSpPr>
            <a:spLocks noChangeShapeType="1"/>
          </p:cNvSpPr>
          <p:nvPr/>
        </p:nvSpPr>
        <p:spPr bwMode="auto">
          <a:xfrm>
            <a:off x="8915400" y="44799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4" name="Line 50"/>
          <p:cNvSpPr>
            <a:spLocks noChangeShapeType="1"/>
          </p:cNvSpPr>
          <p:nvPr/>
        </p:nvSpPr>
        <p:spPr bwMode="auto">
          <a:xfrm flipV="1">
            <a:off x="8915400" y="31083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5" name="Line 51"/>
          <p:cNvSpPr>
            <a:spLocks noChangeShapeType="1"/>
          </p:cNvSpPr>
          <p:nvPr/>
        </p:nvSpPr>
        <p:spPr bwMode="auto">
          <a:xfrm flipV="1">
            <a:off x="8915400" y="36417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6" name="Line 52"/>
          <p:cNvSpPr>
            <a:spLocks noChangeShapeType="1"/>
          </p:cNvSpPr>
          <p:nvPr/>
        </p:nvSpPr>
        <p:spPr bwMode="auto">
          <a:xfrm flipV="1">
            <a:off x="8915400" y="41751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7" name="Line 53"/>
          <p:cNvSpPr>
            <a:spLocks noChangeShapeType="1"/>
          </p:cNvSpPr>
          <p:nvPr/>
        </p:nvSpPr>
        <p:spPr bwMode="auto">
          <a:xfrm flipV="1">
            <a:off x="8915400" y="470852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8" name="Line 54"/>
          <p:cNvSpPr>
            <a:spLocks noChangeShapeType="1"/>
          </p:cNvSpPr>
          <p:nvPr/>
        </p:nvSpPr>
        <p:spPr bwMode="auto">
          <a:xfrm>
            <a:off x="9258300" y="31083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9" name="Line 55"/>
          <p:cNvSpPr>
            <a:spLocks noChangeShapeType="1"/>
          </p:cNvSpPr>
          <p:nvPr/>
        </p:nvSpPr>
        <p:spPr bwMode="auto">
          <a:xfrm>
            <a:off x="9258300" y="36417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0" name="Line 56"/>
          <p:cNvSpPr>
            <a:spLocks noChangeShapeType="1"/>
          </p:cNvSpPr>
          <p:nvPr/>
        </p:nvSpPr>
        <p:spPr bwMode="auto">
          <a:xfrm>
            <a:off x="9258300" y="4175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1" name="Text Box 57"/>
          <p:cNvSpPr txBox="1">
            <a:spLocks noChangeArrowheads="1"/>
          </p:cNvSpPr>
          <p:nvPr/>
        </p:nvSpPr>
        <p:spPr bwMode="auto">
          <a:xfrm>
            <a:off x="6343650" y="5622926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Jul</a:t>
            </a:r>
          </a:p>
        </p:txBody>
      </p:sp>
      <p:sp>
        <p:nvSpPr>
          <p:cNvPr id="26682" name="Text Box 58"/>
          <p:cNvSpPr txBox="1">
            <a:spLocks noChangeArrowheads="1"/>
          </p:cNvSpPr>
          <p:nvPr/>
        </p:nvSpPr>
        <p:spPr bwMode="auto">
          <a:xfrm>
            <a:off x="6943725" y="5622926"/>
            <a:ext cx="77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Aug</a:t>
            </a:r>
          </a:p>
        </p:txBody>
      </p:sp>
      <p:sp>
        <p:nvSpPr>
          <p:cNvPr id="26683" name="Text Box 59"/>
          <p:cNvSpPr txBox="1">
            <a:spLocks noChangeArrowheads="1"/>
          </p:cNvSpPr>
          <p:nvPr/>
        </p:nvSpPr>
        <p:spPr bwMode="auto">
          <a:xfrm>
            <a:off x="7629525" y="5622926"/>
            <a:ext cx="77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Sep</a:t>
            </a:r>
          </a:p>
        </p:txBody>
      </p:sp>
      <p:sp>
        <p:nvSpPr>
          <p:cNvPr id="26684" name="Text Box 60"/>
          <p:cNvSpPr txBox="1">
            <a:spLocks noChangeArrowheads="1"/>
          </p:cNvSpPr>
          <p:nvPr/>
        </p:nvSpPr>
        <p:spPr bwMode="auto">
          <a:xfrm>
            <a:off x="8401050" y="5318126"/>
            <a:ext cx="77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CA</a:t>
            </a:r>
          </a:p>
        </p:txBody>
      </p:sp>
      <p:sp>
        <p:nvSpPr>
          <p:cNvPr id="26685" name="Text Box 61"/>
          <p:cNvSpPr txBox="1">
            <a:spLocks noChangeArrowheads="1"/>
          </p:cNvSpPr>
          <p:nvPr/>
        </p:nvSpPr>
        <p:spPr bwMode="auto">
          <a:xfrm>
            <a:off x="8743950" y="4997451"/>
            <a:ext cx="77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OR</a:t>
            </a:r>
          </a:p>
        </p:txBody>
      </p:sp>
      <p:sp>
        <p:nvSpPr>
          <p:cNvPr id="26686" name="Text Box 62"/>
          <p:cNvSpPr txBox="1">
            <a:spLocks noChangeArrowheads="1"/>
          </p:cNvSpPr>
          <p:nvPr/>
        </p:nvSpPr>
        <p:spPr bwMode="auto">
          <a:xfrm>
            <a:off x="9086850" y="4708526"/>
            <a:ext cx="77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WA</a:t>
            </a:r>
          </a:p>
        </p:txBody>
      </p:sp>
      <p:sp>
        <p:nvSpPr>
          <p:cNvPr id="26687" name="Rectangle 63"/>
          <p:cNvSpPr>
            <a:spLocks noChangeArrowheads="1"/>
          </p:cNvSpPr>
          <p:nvPr/>
        </p:nvSpPr>
        <p:spPr bwMode="auto">
          <a:xfrm>
            <a:off x="5657851" y="4073526"/>
            <a:ext cx="592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ea typeface="宋体" charset="-122"/>
              </a:rPr>
              <a:t>Red</a:t>
            </a:r>
          </a:p>
        </p:txBody>
      </p:sp>
      <p:sp>
        <p:nvSpPr>
          <p:cNvPr id="26688" name="Rectangle 64"/>
          <p:cNvSpPr>
            <a:spLocks noChangeArrowheads="1"/>
          </p:cNvSpPr>
          <p:nvPr/>
        </p:nvSpPr>
        <p:spPr bwMode="auto">
          <a:xfrm>
            <a:off x="5657850" y="4632326"/>
            <a:ext cx="6591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ea typeface="宋体" charset="-122"/>
              </a:rPr>
              <a:t>Blue</a:t>
            </a:r>
          </a:p>
        </p:txBody>
      </p:sp>
      <p:sp>
        <p:nvSpPr>
          <p:cNvPr id="26689" name="Rectangle 65"/>
          <p:cNvSpPr>
            <a:spLocks noChangeArrowheads="1"/>
          </p:cNvSpPr>
          <p:nvPr/>
        </p:nvSpPr>
        <p:spPr bwMode="auto">
          <a:xfrm>
            <a:off x="5572125" y="5165726"/>
            <a:ext cx="677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ea typeface="宋体" charset="-122"/>
              </a:rPr>
              <a:t>Gray</a:t>
            </a:r>
          </a:p>
        </p:txBody>
      </p:sp>
      <p:sp>
        <p:nvSpPr>
          <p:cNvPr id="26690" name="Text Box 66"/>
          <p:cNvSpPr txBox="1">
            <a:spLocks noChangeArrowheads="1"/>
          </p:cNvSpPr>
          <p:nvPr/>
        </p:nvSpPr>
        <p:spPr bwMode="auto">
          <a:xfrm>
            <a:off x="6943726" y="2438401"/>
            <a:ext cx="12754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u="sng">
                <a:ea typeface="宋体" charset="-122"/>
              </a:rPr>
              <a:t>Auto Sales</a:t>
            </a:r>
          </a:p>
        </p:txBody>
      </p:sp>
    </p:spTree>
    <p:extLst>
      <p:ext uri="{BB962C8B-B14F-4D97-AF65-F5344CB8AC3E}">
        <p14:creationId xmlns:p14="http://schemas.microsoft.com/office/powerpoint/2010/main" val="190566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Slicing and Dicing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966911" y="3376140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966911" y="3909540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966911" y="4442940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566986" y="3376140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566986" y="3909540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566986" y="4442940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167061" y="3376140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167061" y="3909540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2167061" y="4442940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 flipV="1">
            <a:off x="966911" y="30713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 flipV="1">
            <a:off x="1566986" y="30713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 flipV="1">
            <a:off x="2167061" y="30713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V="1">
            <a:off x="2767136" y="30713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V="1">
            <a:off x="2767136" y="36047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V="1">
            <a:off x="2767136" y="41381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 flipV="1">
            <a:off x="2767136" y="46715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1309811" y="3071340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1909886" y="3071340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2509961" y="3071340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 flipV="1">
            <a:off x="1309811" y="27665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 flipV="1">
            <a:off x="1909886" y="27665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V="1">
            <a:off x="2509961" y="27665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V="1">
            <a:off x="3110036" y="27665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1652711" y="2766540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2252786" y="2766540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>
            <a:off x="2852861" y="2766540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 flipV="1">
            <a:off x="1652711" y="24617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5" name="Line 31"/>
          <p:cNvSpPr>
            <a:spLocks noChangeShapeType="1"/>
          </p:cNvSpPr>
          <p:nvPr/>
        </p:nvSpPr>
        <p:spPr bwMode="auto">
          <a:xfrm flipV="1">
            <a:off x="2252786" y="24617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6" name="Line 32"/>
          <p:cNvSpPr>
            <a:spLocks noChangeShapeType="1"/>
          </p:cNvSpPr>
          <p:nvPr/>
        </p:nvSpPr>
        <p:spPr bwMode="auto">
          <a:xfrm flipV="1">
            <a:off x="2852861" y="24617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7" name="Line 33"/>
          <p:cNvSpPr>
            <a:spLocks noChangeShapeType="1"/>
          </p:cNvSpPr>
          <p:nvPr/>
        </p:nvSpPr>
        <p:spPr bwMode="auto">
          <a:xfrm flipV="1">
            <a:off x="3452936" y="24617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1995611" y="2461740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9" name="Line 35"/>
          <p:cNvSpPr>
            <a:spLocks noChangeShapeType="1"/>
          </p:cNvSpPr>
          <p:nvPr/>
        </p:nvSpPr>
        <p:spPr bwMode="auto">
          <a:xfrm>
            <a:off x="2595686" y="2461740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>
            <a:off x="3195761" y="2461740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>
            <a:off x="3110036" y="307134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>
            <a:off x="3110036" y="360474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3" name="Line 39"/>
          <p:cNvSpPr>
            <a:spLocks noChangeShapeType="1"/>
          </p:cNvSpPr>
          <p:nvPr/>
        </p:nvSpPr>
        <p:spPr bwMode="auto">
          <a:xfrm>
            <a:off x="3110036" y="413814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4" name="Line 40"/>
          <p:cNvSpPr>
            <a:spLocks noChangeShapeType="1"/>
          </p:cNvSpPr>
          <p:nvPr/>
        </p:nvSpPr>
        <p:spPr bwMode="auto">
          <a:xfrm flipV="1">
            <a:off x="3110036" y="27665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5" name="Line 41"/>
          <p:cNvSpPr>
            <a:spLocks noChangeShapeType="1"/>
          </p:cNvSpPr>
          <p:nvPr/>
        </p:nvSpPr>
        <p:spPr bwMode="auto">
          <a:xfrm flipV="1">
            <a:off x="3110036" y="32999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 flipV="1">
            <a:off x="3110036" y="38333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7" name="Line 43"/>
          <p:cNvSpPr>
            <a:spLocks noChangeShapeType="1"/>
          </p:cNvSpPr>
          <p:nvPr/>
        </p:nvSpPr>
        <p:spPr bwMode="auto">
          <a:xfrm flipV="1">
            <a:off x="3110036" y="43667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8" name="Line 44"/>
          <p:cNvSpPr>
            <a:spLocks noChangeShapeType="1"/>
          </p:cNvSpPr>
          <p:nvPr/>
        </p:nvSpPr>
        <p:spPr bwMode="auto">
          <a:xfrm>
            <a:off x="3452936" y="276654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9" name="Line 45"/>
          <p:cNvSpPr>
            <a:spLocks noChangeShapeType="1"/>
          </p:cNvSpPr>
          <p:nvPr/>
        </p:nvSpPr>
        <p:spPr bwMode="auto">
          <a:xfrm>
            <a:off x="3452936" y="329994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0" name="Line 46"/>
          <p:cNvSpPr>
            <a:spLocks noChangeShapeType="1"/>
          </p:cNvSpPr>
          <p:nvPr/>
        </p:nvSpPr>
        <p:spPr bwMode="auto">
          <a:xfrm>
            <a:off x="3452936" y="383334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1" name="Line 47"/>
          <p:cNvSpPr>
            <a:spLocks noChangeShapeType="1"/>
          </p:cNvSpPr>
          <p:nvPr/>
        </p:nvSpPr>
        <p:spPr bwMode="auto">
          <a:xfrm flipV="1">
            <a:off x="3452936" y="24617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 flipV="1">
            <a:off x="3452936" y="29951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3" name="Line 49"/>
          <p:cNvSpPr>
            <a:spLocks noChangeShapeType="1"/>
          </p:cNvSpPr>
          <p:nvPr/>
        </p:nvSpPr>
        <p:spPr bwMode="auto">
          <a:xfrm flipV="1">
            <a:off x="3452936" y="35285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4" name="Line 50"/>
          <p:cNvSpPr>
            <a:spLocks noChangeShapeType="1"/>
          </p:cNvSpPr>
          <p:nvPr/>
        </p:nvSpPr>
        <p:spPr bwMode="auto">
          <a:xfrm flipV="1">
            <a:off x="3452936" y="406194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5" name="Line 51"/>
          <p:cNvSpPr>
            <a:spLocks noChangeShapeType="1"/>
          </p:cNvSpPr>
          <p:nvPr/>
        </p:nvSpPr>
        <p:spPr bwMode="auto">
          <a:xfrm>
            <a:off x="3795836" y="246174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6" name="Line 52"/>
          <p:cNvSpPr>
            <a:spLocks noChangeShapeType="1"/>
          </p:cNvSpPr>
          <p:nvPr/>
        </p:nvSpPr>
        <p:spPr bwMode="auto">
          <a:xfrm>
            <a:off x="3795836" y="299514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7" name="Line 53"/>
          <p:cNvSpPr>
            <a:spLocks noChangeShapeType="1"/>
          </p:cNvSpPr>
          <p:nvPr/>
        </p:nvSpPr>
        <p:spPr bwMode="auto">
          <a:xfrm>
            <a:off x="3795836" y="352854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8" name="Text Box 54"/>
          <p:cNvSpPr txBox="1">
            <a:spLocks noChangeArrowheads="1"/>
          </p:cNvSpPr>
          <p:nvPr/>
        </p:nvSpPr>
        <p:spPr bwMode="auto">
          <a:xfrm>
            <a:off x="881186" y="4976341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Jul</a:t>
            </a:r>
          </a:p>
        </p:txBody>
      </p:sp>
      <p:sp>
        <p:nvSpPr>
          <p:cNvPr id="31799" name="Text Box 55"/>
          <p:cNvSpPr txBox="1">
            <a:spLocks noChangeArrowheads="1"/>
          </p:cNvSpPr>
          <p:nvPr/>
        </p:nvSpPr>
        <p:spPr bwMode="auto">
          <a:xfrm>
            <a:off x="1481261" y="4976341"/>
            <a:ext cx="77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Aug</a:t>
            </a:r>
          </a:p>
        </p:txBody>
      </p:sp>
      <p:sp>
        <p:nvSpPr>
          <p:cNvPr id="31800" name="Text Box 56"/>
          <p:cNvSpPr txBox="1">
            <a:spLocks noChangeArrowheads="1"/>
          </p:cNvSpPr>
          <p:nvPr/>
        </p:nvSpPr>
        <p:spPr bwMode="auto">
          <a:xfrm>
            <a:off x="2167061" y="4976341"/>
            <a:ext cx="77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Sep</a:t>
            </a:r>
          </a:p>
        </p:txBody>
      </p:sp>
      <p:sp>
        <p:nvSpPr>
          <p:cNvPr id="31801" name="Text Box 57"/>
          <p:cNvSpPr txBox="1">
            <a:spLocks noChangeArrowheads="1"/>
          </p:cNvSpPr>
          <p:nvPr/>
        </p:nvSpPr>
        <p:spPr bwMode="auto">
          <a:xfrm>
            <a:off x="2938586" y="4671541"/>
            <a:ext cx="77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CA</a:t>
            </a:r>
          </a:p>
        </p:txBody>
      </p:sp>
      <p:sp>
        <p:nvSpPr>
          <p:cNvPr id="31802" name="Text Box 58"/>
          <p:cNvSpPr txBox="1">
            <a:spLocks noChangeArrowheads="1"/>
          </p:cNvSpPr>
          <p:nvPr/>
        </p:nvSpPr>
        <p:spPr bwMode="auto">
          <a:xfrm>
            <a:off x="3281486" y="4350865"/>
            <a:ext cx="77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OR</a:t>
            </a:r>
          </a:p>
        </p:txBody>
      </p:sp>
      <p:sp>
        <p:nvSpPr>
          <p:cNvPr id="31803" name="Text Box 59"/>
          <p:cNvSpPr txBox="1">
            <a:spLocks noChangeArrowheads="1"/>
          </p:cNvSpPr>
          <p:nvPr/>
        </p:nvSpPr>
        <p:spPr bwMode="auto">
          <a:xfrm>
            <a:off x="3624386" y="4061941"/>
            <a:ext cx="77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WA</a:t>
            </a:r>
          </a:p>
        </p:txBody>
      </p:sp>
      <p:sp>
        <p:nvSpPr>
          <p:cNvPr id="31804" name="Rectangle 60"/>
          <p:cNvSpPr>
            <a:spLocks noChangeArrowheads="1"/>
          </p:cNvSpPr>
          <p:nvPr/>
        </p:nvSpPr>
        <p:spPr bwMode="auto">
          <a:xfrm>
            <a:off x="195387" y="3426941"/>
            <a:ext cx="592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ea typeface="宋体" charset="-122"/>
              </a:rPr>
              <a:t>Red</a:t>
            </a:r>
          </a:p>
        </p:txBody>
      </p:sp>
      <p:sp>
        <p:nvSpPr>
          <p:cNvPr id="31805" name="Rectangle 61"/>
          <p:cNvSpPr>
            <a:spLocks noChangeArrowheads="1"/>
          </p:cNvSpPr>
          <p:nvPr/>
        </p:nvSpPr>
        <p:spPr bwMode="auto">
          <a:xfrm>
            <a:off x="195386" y="3985741"/>
            <a:ext cx="6591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ea typeface="宋体" charset="-122"/>
              </a:rPr>
              <a:t>Blue</a:t>
            </a:r>
          </a:p>
        </p:txBody>
      </p:sp>
      <p:sp>
        <p:nvSpPr>
          <p:cNvPr id="31806" name="Rectangle 62"/>
          <p:cNvSpPr>
            <a:spLocks noChangeArrowheads="1"/>
          </p:cNvSpPr>
          <p:nvPr/>
        </p:nvSpPr>
        <p:spPr bwMode="auto">
          <a:xfrm>
            <a:off x="109661" y="4519141"/>
            <a:ext cx="677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ea typeface="宋体" charset="-122"/>
              </a:rPr>
              <a:t>Gray</a:t>
            </a:r>
          </a:p>
        </p:txBody>
      </p:sp>
      <p:sp>
        <p:nvSpPr>
          <p:cNvPr id="31808" name="Rectangle 64"/>
          <p:cNvSpPr>
            <a:spLocks noChangeArrowheads="1"/>
          </p:cNvSpPr>
          <p:nvPr/>
        </p:nvSpPr>
        <p:spPr bwMode="auto">
          <a:xfrm>
            <a:off x="6539036" y="2858615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11" name="Rectangle 67"/>
          <p:cNvSpPr>
            <a:spLocks noChangeArrowheads="1"/>
          </p:cNvSpPr>
          <p:nvPr/>
        </p:nvSpPr>
        <p:spPr bwMode="auto">
          <a:xfrm>
            <a:off x="7139111" y="2858615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14" name="Rectangle 70"/>
          <p:cNvSpPr>
            <a:spLocks noChangeArrowheads="1"/>
          </p:cNvSpPr>
          <p:nvPr/>
        </p:nvSpPr>
        <p:spPr bwMode="auto">
          <a:xfrm>
            <a:off x="7739186" y="2858615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17" name="Line 73"/>
          <p:cNvSpPr>
            <a:spLocks noChangeShapeType="1"/>
          </p:cNvSpPr>
          <p:nvPr/>
        </p:nvSpPr>
        <p:spPr bwMode="auto">
          <a:xfrm flipV="1">
            <a:off x="6539036" y="25538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18" name="Line 74"/>
          <p:cNvSpPr>
            <a:spLocks noChangeShapeType="1"/>
          </p:cNvSpPr>
          <p:nvPr/>
        </p:nvSpPr>
        <p:spPr bwMode="auto">
          <a:xfrm flipV="1">
            <a:off x="7139111" y="25538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19" name="Line 75"/>
          <p:cNvSpPr>
            <a:spLocks noChangeShapeType="1"/>
          </p:cNvSpPr>
          <p:nvPr/>
        </p:nvSpPr>
        <p:spPr bwMode="auto">
          <a:xfrm flipV="1">
            <a:off x="7739186" y="25538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0" name="Line 76"/>
          <p:cNvSpPr>
            <a:spLocks noChangeShapeType="1"/>
          </p:cNvSpPr>
          <p:nvPr/>
        </p:nvSpPr>
        <p:spPr bwMode="auto">
          <a:xfrm flipV="1">
            <a:off x="8339261" y="25538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1" name="Line 77"/>
          <p:cNvSpPr>
            <a:spLocks noChangeShapeType="1"/>
          </p:cNvSpPr>
          <p:nvPr/>
        </p:nvSpPr>
        <p:spPr bwMode="auto">
          <a:xfrm flipV="1">
            <a:off x="8339261" y="30872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4" name="Line 80"/>
          <p:cNvSpPr>
            <a:spLocks noChangeShapeType="1"/>
          </p:cNvSpPr>
          <p:nvPr/>
        </p:nvSpPr>
        <p:spPr bwMode="auto">
          <a:xfrm>
            <a:off x="6881936" y="255381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5" name="Line 81"/>
          <p:cNvSpPr>
            <a:spLocks noChangeShapeType="1"/>
          </p:cNvSpPr>
          <p:nvPr/>
        </p:nvSpPr>
        <p:spPr bwMode="auto">
          <a:xfrm>
            <a:off x="7482011" y="255381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6" name="Line 82"/>
          <p:cNvSpPr>
            <a:spLocks noChangeShapeType="1"/>
          </p:cNvSpPr>
          <p:nvPr/>
        </p:nvSpPr>
        <p:spPr bwMode="auto">
          <a:xfrm>
            <a:off x="8082086" y="255381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7" name="Line 83"/>
          <p:cNvSpPr>
            <a:spLocks noChangeShapeType="1"/>
          </p:cNvSpPr>
          <p:nvPr/>
        </p:nvSpPr>
        <p:spPr bwMode="auto">
          <a:xfrm flipV="1">
            <a:off x="6881936" y="22490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8" name="Line 84"/>
          <p:cNvSpPr>
            <a:spLocks noChangeShapeType="1"/>
          </p:cNvSpPr>
          <p:nvPr/>
        </p:nvSpPr>
        <p:spPr bwMode="auto">
          <a:xfrm flipV="1">
            <a:off x="7482011" y="22490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9" name="Line 85"/>
          <p:cNvSpPr>
            <a:spLocks noChangeShapeType="1"/>
          </p:cNvSpPr>
          <p:nvPr/>
        </p:nvSpPr>
        <p:spPr bwMode="auto">
          <a:xfrm flipV="1">
            <a:off x="8082086" y="22490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30" name="Line 86"/>
          <p:cNvSpPr>
            <a:spLocks noChangeShapeType="1"/>
          </p:cNvSpPr>
          <p:nvPr/>
        </p:nvSpPr>
        <p:spPr bwMode="auto">
          <a:xfrm flipV="1">
            <a:off x="8682161" y="22490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31" name="Line 87"/>
          <p:cNvSpPr>
            <a:spLocks noChangeShapeType="1"/>
          </p:cNvSpPr>
          <p:nvPr/>
        </p:nvSpPr>
        <p:spPr bwMode="auto">
          <a:xfrm>
            <a:off x="7224836" y="224901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>
            <a:off x="7824911" y="224901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33" name="Line 89"/>
          <p:cNvSpPr>
            <a:spLocks noChangeShapeType="1"/>
          </p:cNvSpPr>
          <p:nvPr/>
        </p:nvSpPr>
        <p:spPr bwMode="auto">
          <a:xfrm>
            <a:off x="8424986" y="224901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34" name="Line 90"/>
          <p:cNvSpPr>
            <a:spLocks noChangeShapeType="1"/>
          </p:cNvSpPr>
          <p:nvPr/>
        </p:nvSpPr>
        <p:spPr bwMode="auto">
          <a:xfrm flipV="1">
            <a:off x="7224836" y="19442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35" name="Line 91"/>
          <p:cNvSpPr>
            <a:spLocks noChangeShapeType="1"/>
          </p:cNvSpPr>
          <p:nvPr/>
        </p:nvSpPr>
        <p:spPr bwMode="auto">
          <a:xfrm flipV="1">
            <a:off x="7824911" y="19442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36" name="Line 92"/>
          <p:cNvSpPr>
            <a:spLocks noChangeShapeType="1"/>
          </p:cNvSpPr>
          <p:nvPr/>
        </p:nvSpPr>
        <p:spPr bwMode="auto">
          <a:xfrm flipV="1">
            <a:off x="8424986" y="19442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38" name="Line 94"/>
          <p:cNvSpPr>
            <a:spLocks noChangeShapeType="1"/>
          </p:cNvSpPr>
          <p:nvPr/>
        </p:nvSpPr>
        <p:spPr bwMode="auto">
          <a:xfrm>
            <a:off x="7567736" y="194421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39" name="Line 95"/>
          <p:cNvSpPr>
            <a:spLocks noChangeShapeType="1"/>
          </p:cNvSpPr>
          <p:nvPr/>
        </p:nvSpPr>
        <p:spPr bwMode="auto">
          <a:xfrm>
            <a:off x="8167811" y="194421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0" name="Line 96"/>
          <p:cNvSpPr>
            <a:spLocks noChangeShapeType="1"/>
          </p:cNvSpPr>
          <p:nvPr/>
        </p:nvSpPr>
        <p:spPr bwMode="auto">
          <a:xfrm>
            <a:off x="8767886" y="194421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1" name="Line 97"/>
          <p:cNvSpPr>
            <a:spLocks noChangeShapeType="1"/>
          </p:cNvSpPr>
          <p:nvPr/>
        </p:nvSpPr>
        <p:spPr bwMode="auto">
          <a:xfrm>
            <a:off x="8682161" y="255381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4" name="Line 100"/>
          <p:cNvSpPr>
            <a:spLocks noChangeShapeType="1"/>
          </p:cNvSpPr>
          <p:nvPr/>
        </p:nvSpPr>
        <p:spPr bwMode="auto">
          <a:xfrm flipV="1">
            <a:off x="8682161" y="22490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5" name="Line 101"/>
          <p:cNvSpPr>
            <a:spLocks noChangeShapeType="1"/>
          </p:cNvSpPr>
          <p:nvPr/>
        </p:nvSpPr>
        <p:spPr bwMode="auto">
          <a:xfrm flipV="1">
            <a:off x="8682161" y="27824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8" name="Line 104"/>
          <p:cNvSpPr>
            <a:spLocks noChangeShapeType="1"/>
          </p:cNvSpPr>
          <p:nvPr/>
        </p:nvSpPr>
        <p:spPr bwMode="auto">
          <a:xfrm>
            <a:off x="9025061" y="224901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51" name="Line 107"/>
          <p:cNvSpPr>
            <a:spLocks noChangeShapeType="1"/>
          </p:cNvSpPr>
          <p:nvPr/>
        </p:nvSpPr>
        <p:spPr bwMode="auto">
          <a:xfrm flipV="1">
            <a:off x="9025061" y="19442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52" name="Line 108"/>
          <p:cNvSpPr>
            <a:spLocks noChangeShapeType="1"/>
          </p:cNvSpPr>
          <p:nvPr/>
        </p:nvSpPr>
        <p:spPr bwMode="auto">
          <a:xfrm flipV="1">
            <a:off x="9025061" y="24776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55" name="Line 111"/>
          <p:cNvSpPr>
            <a:spLocks noChangeShapeType="1"/>
          </p:cNvSpPr>
          <p:nvPr/>
        </p:nvSpPr>
        <p:spPr bwMode="auto">
          <a:xfrm>
            <a:off x="9367961" y="194421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64" name="Rectangle 120"/>
          <p:cNvSpPr>
            <a:spLocks noChangeArrowheads="1"/>
          </p:cNvSpPr>
          <p:nvPr/>
        </p:nvSpPr>
        <p:spPr bwMode="auto">
          <a:xfrm>
            <a:off x="5767512" y="2909416"/>
            <a:ext cx="592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ea typeface="宋体" charset="-122"/>
              </a:rPr>
              <a:t>Red</a:t>
            </a:r>
          </a:p>
        </p:txBody>
      </p:sp>
      <p:sp>
        <p:nvSpPr>
          <p:cNvPr id="31908" name="Rectangle 164"/>
          <p:cNvSpPr>
            <a:spLocks noChangeArrowheads="1"/>
          </p:cNvSpPr>
          <p:nvPr/>
        </p:nvSpPr>
        <p:spPr bwMode="auto">
          <a:xfrm>
            <a:off x="6539036" y="3620615"/>
            <a:ext cx="600075" cy="533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09" name="Rectangle 165"/>
          <p:cNvSpPr>
            <a:spLocks noChangeArrowheads="1"/>
          </p:cNvSpPr>
          <p:nvPr/>
        </p:nvSpPr>
        <p:spPr bwMode="auto">
          <a:xfrm>
            <a:off x="7139111" y="3620615"/>
            <a:ext cx="600075" cy="533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10" name="Rectangle 166"/>
          <p:cNvSpPr>
            <a:spLocks noChangeArrowheads="1"/>
          </p:cNvSpPr>
          <p:nvPr/>
        </p:nvSpPr>
        <p:spPr bwMode="auto">
          <a:xfrm>
            <a:off x="7739186" y="3620615"/>
            <a:ext cx="600075" cy="533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11" name="Line 167"/>
          <p:cNvSpPr>
            <a:spLocks noChangeShapeType="1"/>
          </p:cNvSpPr>
          <p:nvPr/>
        </p:nvSpPr>
        <p:spPr bwMode="auto">
          <a:xfrm flipV="1">
            <a:off x="6539036" y="3392015"/>
            <a:ext cx="257175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12" name="Line 168"/>
          <p:cNvSpPr>
            <a:spLocks noChangeShapeType="1"/>
          </p:cNvSpPr>
          <p:nvPr/>
        </p:nvSpPr>
        <p:spPr bwMode="auto">
          <a:xfrm flipV="1">
            <a:off x="7139111" y="3392015"/>
            <a:ext cx="192881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13" name="Line 169"/>
          <p:cNvSpPr>
            <a:spLocks noChangeShapeType="1"/>
          </p:cNvSpPr>
          <p:nvPr/>
        </p:nvSpPr>
        <p:spPr bwMode="auto">
          <a:xfrm flipV="1">
            <a:off x="7739186" y="3392015"/>
            <a:ext cx="257175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14" name="Line 170"/>
          <p:cNvSpPr>
            <a:spLocks noChangeShapeType="1"/>
          </p:cNvSpPr>
          <p:nvPr/>
        </p:nvSpPr>
        <p:spPr bwMode="auto">
          <a:xfrm flipV="1">
            <a:off x="8339261" y="3315815"/>
            <a:ext cx="3429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15" name="Line 171"/>
          <p:cNvSpPr>
            <a:spLocks noChangeShapeType="1"/>
          </p:cNvSpPr>
          <p:nvPr/>
        </p:nvSpPr>
        <p:spPr bwMode="auto">
          <a:xfrm flipV="1">
            <a:off x="8339261" y="3849215"/>
            <a:ext cx="3429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18" name="Line 174"/>
          <p:cNvSpPr>
            <a:spLocks noChangeShapeType="1"/>
          </p:cNvSpPr>
          <p:nvPr/>
        </p:nvSpPr>
        <p:spPr bwMode="auto">
          <a:xfrm>
            <a:off x="8424986" y="3315815"/>
            <a:ext cx="257175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22" name="Line 178"/>
          <p:cNvSpPr>
            <a:spLocks noChangeShapeType="1"/>
          </p:cNvSpPr>
          <p:nvPr/>
        </p:nvSpPr>
        <p:spPr bwMode="auto">
          <a:xfrm flipV="1">
            <a:off x="8682161" y="30110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25" name="Line 181"/>
          <p:cNvSpPr>
            <a:spLocks noChangeShapeType="1"/>
          </p:cNvSpPr>
          <p:nvPr/>
        </p:nvSpPr>
        <p:spPr bwMode="auto">
          <a:xfrm>
            <a:off x="8767886" y="3011015"/>
            <a:ext cx="257175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31" name="Line 187"/>
          <p:cNvSpPr>
            <a:spLocks noChangeShapeType="1"/>
          </p:cNvSpPr>
          <p:nvPr/>
        </p:nvSpPr>
        <p:spPr bwMode="auto">
          <a:xfrm>
            <a:off x="9110786" y="2706215"/>
            <a:ext cx="257175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32" name="Line 188"/>
          <p:cNvSpPr>
            <a:spLocks noChangeShapeType="1"/>
          </p:cNvSpPr>
          <p:nvPr/>
        </p:nvSpPr>
        <p:spPr bwMode="auto">
          <a:xfrm>
            <a:off x="8682161" y="3315815"/>
            <a:ext cx="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33" name="Line 189"/>
          <p:cNvSpPr>
            <a:spLocks noChangeShapeType="1"/>
          </p:cNvSpPr>
          <p:nvPr/>
        </p:nvSpPr>
        <p:spPr bwMode="auto">
          <a:xfrm flipV="1">
            <a:off x="8682161" y="3011015"/>
            <a:ext cx="3429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34" name="Line 190"/>
          <p:cNvSpPr>
            <a:spLocks noChangeShapeType="1"/>
          </p:cNvSpPr>
          <p:nvPr/>
        </p:nvSpPr>
        <p:spPr bwMode="auto">
          <a:xfrm flipV="1">
            <a:off x="8682161" y="3544415"/>
            <a:ext cx="3429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35" name="Line 191"/>
          <p:cNvSpPr>
            <a:spLocks noChangeShapeType="1"/>
          </p:cNvSpPr>
          <p:nvPr/>
        </p:nvSpPr>
        <p:spPr bwMode="auto">
          <a:xfrm>
            <a:off x="9025061" y="3011015"/>
            <a:ext cx="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36" name="Line 192"/>
          <p:cNvSpPr>
            <a:spLocks noChangeShapeType="1"/>
          </p:cNvSpPr>
          <p:nvPr/>
        </p:nvSpPr>
        <p:spPr bwMode="auto">
          <a:xfrm flipV="1">
            <a:off x="9025061" y="2706215"/>
            <a:ext cx="3429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37" name="Line 193"/>
          <p:cNvSpPr>
            <a:spLocks noChangeShapeType="1"/>
          </p:cNvSpPr>
          <p:nvPr/>
        </p:nvSpPr>
        <p:spPr bwMode="auto">
          <a:xfrm flipV="1">
            <a:off x="9025061" y="3239615"/>
            <a:ext cx="3429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38" name="Line 194"/>
          <p:cNvSpPr>
            <a:spLocks noChangeShapeType="1"/>
          </p:cNvSpPr>
          <p:nvPr/>
        </p:nvSpPr>
        <p:spPr bwMode="auto">
          <a:xfrm>
            <a:off x="9367961" y="2706215"/>
            <a:ext cx="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39" name="Rectangle 195"/>
          <p:cNvSpPr>
            <a:spLocks noChangeArrowheads="1"/>
          </p:cNvSpPr>
          <p:nvPr/>
        </p:nvSpPr>
        <p:spPr bwMode="auto">
          <a:xfrm>
            <a:off x="6539036" y="4382615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40" name="Rectangle 196"/>
          <p:cNvSpPr>
            <a:spLocks noChangeArrowheads="1"/>
          </p:cNvSpPr>
          <p:nvPr/>
        </p:nvSpPr>
        <p:spPr bwMode="auto">
          <a:xfrm>
            <a:off x="7139111" y="4382615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41" name="Rectangle 197"/>
          <p:cNvSpPr>
            <a:spLocks noChangeArrowheads="1"/>
          </p:cNvSpPr>
          <p:nvPr/>
        </p:nvSpPr>
        <p:spPr bwMode="auto">
          <a:xfrm>
            <a:off x="7739186" y="4382615"/>
            <a:ext cx="6000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42" name="Line 198"/>
          <p:cNvSpPr>
            <a:spLocks noChangeShapeType="1"/>
          </p:cNvSpPr>
          <p:nvPr/>
        </p:nvSpPr>
        <p:spPr bwMode="auto">
          <a:xfrm flipV="1">
            <a:off x="6539036" y="4154015"/>
            <a:ext cx="25717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43" name="Line 199"/>
          <p:cNvSpPr>
            <a:spLocks noChangeShapeType="1"/>
          </p:cNvSpPr>
          <p:nvPr/>
        </p:nvSpPr>
        <p:spPr bwMode="auto">
          <a:xfrm flipV="1">
            <a:off x="7139111" y="4154015"/>
            <a:ext cx="25717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44" name="Line 200"/>
          <p:cNvSpPr>
            <a:spLocks noChangeShapeType="1"/>
          </p:cNvSpPr>
          <p:nvPr/>
        </p:nvSpPr>
        <p:spPr bwMode="auto">
          <a:xfrm flipV="1">
            <a:off x="7739186" y="4154015"/>
            <a:ext cx="25717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45" name="Line 201"/>
          <p:cNvSpPr>
            <a:spLocks noChangeShapeType="1"/>
          </p:cNvSpPr>
          <p:nvPr/>
        </p:nvSpPr>
        <p:spPr bwMode="auto">
          <a:xfrm flipV="1">
            <a:off x="8339261" y="40778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46" name="Line 202"/>
          <p:cNvSpPr>
            <a:spLocks noChangeShapeType="1"/>
          </p:cNvSpPr>
          <p:nvPr/>
        </p:nvSpPr>
        <p:spPr bwMode="auto">
          <a:xfrm flipV="1">
            <a:off x="8339261" y="46112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49" name="Line 205"/>
          <p:cNvSpPr>
            <a:spLocks noChangeShapeType="1"/>
          </p:cNvSpPr>
          <p:nvPr/>
        </p:nvSpPr>
        <p:spPr bwMode="auto">
          <a:xfrm>
            <a:off x="8424986" y="4077815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3" name="Line 209"/>
          <p:cNvSpPr>
            <a:spLocks noChangeShapeType="1"/>
          </p:cNvSpPr>
          <p:nvPr/>
        </p:nvSpPr>
        <p:spPr bwMode="auto">
          <a:xfrm flipV="1">
            <a:off x="8682161" y="37730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6" name="Line 212"/>
          <p:cNvSpPr>
            <a:spLocks noChangeShapeType="1"/>
          </p:cNvSpPr>
          <p:nvPr/>
        </p:nvSpPr>
        <p:spPr bwMode="auto">
          <a:xfrm>
            <a:off x="8767886" y="3773015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62" name="Line 218"/>
          <p:cNvSpPr>
            <a:spLocks noChangeShapeType="1"/>
          </p:cNvSpPr>
          <p:nvPr/>
        </p:nvSpPr>
        <p:spPr bwMode="auto">
          <a:xfrm>
            <a:off x="9110786" y="3468215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63" name="Line 219"/>
          <p:cNvSpPr>
            <a:spLocks noChangeShapeType="1"/>
          </p:cNvSpPr>
          <p:nvPr/>
        </p:nvSpPr>
        <p:spPr bwMode="auto">
          <a:xfrm>
            <a:off x="8682161" y="407781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64" name="Line 220"/>
          <p:cNvSpPr>
            <a:spLocks noChangeShapeType="1"/>
          </p:cNvSpPr>
          <p:nvPr/>
        </p:nvSpPr>
        <p:spPr bwMode="auto">
          <a:xfrm flipV="1">
            <a:off x="8682161" y="37730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65" name="Line 221"/>
          <p:cNvSpPr>
            <a:spLocks noChangeShapeType="1"/>
          </p:cNvSpPr>
          <p:nvPr/>
        </p:nvSpPr>
        <p:spPr bwMode="auto">
          <a:xfrm flipV="1">
            <a:off x="8682161" y="43064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66" name="Line 222"/>
          <p:cNvSpPr>
            <a:spLocks noChangeShapeType="1"/>
          </p:cNvSpPr>
          <p:nvPr/>
        </p:nvSpPr>
        <p:spPr bwMode="auto">
          <a:xfrm>
            <a:off x="9025061" y="377301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67" name="Line 223"/>
          <p:cNvSpPr>
            <a:spLocks noChangeShapeType="1"/>
          </p:cNvSpPr>
          <p:nvPr/>
        </p:nvSpPr>
        <p:spPr bwMode="auto">
          <a:xfrm flipV="1">
            <a:off x="9025061" y="34682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68" name="Line 224"/>
          <p:cNvSpPr>
            <a:spLocks noChangeShapeType="1"/>
          </p:cNvSpPr>
          <p:nvPr/>
        </p:nvSpPr>
        <p:spPr bwMode="auto">
          <a:xfrm flipV="1">
            <a:off x="9025061" y="4001615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69" name="Line 225"/>
          <p:cNvSpPr>
            <a:spLocks noChangeShapeType="1"/>
          </p:cNvSpPr>
          <p:nvPr/>
        </p:nvSpPr>
        <p:spPr bwMode="auto">
          <a:xfrm>
            <a:off x="9367961" y="346821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70" name="Rectangle 226"/>
          <p:cNvSpPr>
            <a:spLocks noChangeArrowheads="1"/>
          </p:cNvSpPr>
          <p:nvPr/>
        </p:nvSpPr>
        <p:spPr bwMode="auto">
          <a:xfrm>
            <a:off x="5767511" y="3696816"/>
            <a:ext cx="6591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hlink"/>
                </a:solidFill>
                <a:ea typeface="宋体" charset="-122"/>
              </a:rPr>
              <a:t>Blue</a:t>
            </a:r>
          </a:p>
        </p:txBody>
      </p:sp>
      <p:sp>
        <p:nvSpPr>
          <p:cNvPr id="31971" name="Rectangle 227"/>
          <p:cNvSpPr>
            <a:spLocks noChangeArrowheads="1"/>
          </p:cNvSpPr>
          <p:nvPr/>
        </p:nvSpPr>
        <p:spPr bwMode="auto">
          <a:xfrm>
            <a:off x="5681786" y="4458816"/>
            <a:ext cx="677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ea typeface="宋体" charset="-122"/>
              </a:rPr>
              <a:t>Gray</a:t>
            </a:r>
          </a:p>
        </p:txBody>
      </p:sp>
      <p:sp>
        <p:nvSpPr>
          <p:cNvPr id="31972" name="Text Box 228"/>
          <p:cNvSpPr txBox="1">
            <a:spLocks noChangeArrowheads="1"/>
          </p:cNvSpPr>
          <p:nvPr/>
        </p:nvSpPr>
        <p:spPr bwMode="auto">
          <a:xfrm>
            <a:off x="6453311" y="4916016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Jul</a:t>
            </a:r>
          </a:p>
        </p:txBody>
      </p:sp>
      <p:sp>
        <p:nvSpPr>
          <p:cNvPr id="31973" name="Text Box 229"/>
          <p:cNvSpPr txBox="1">
            <a:spLocks noChangeArrowheads="1"/>
          </p:cNvSpPr>
          <p:nvPr/>
        </p:nvSpPr>
        <p:spPr bwMode="auto">
          <a:xfrm>
            <a:off x="7053386" y="4916016"/>
            <a:ext cx="77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Aug</a:t>
            </a:r>
          </a:p>
        </p:txBody>
      </p:sp>
      <p:sp>
        <p:nvSpPr>
          <p:cNvPr id="31974" name="Text Box 230"/>
          <p:cNvSpPr txBox="1">
            <a:spLocks noChangeArrowheads="1"/>
          </p:cNvSpPr>
          <p:nvPr/>
        </p:nvSpPr>
        <p:spPr bwMode="auto">
          <a:xfrm>
            <a:off x="7739186" y="4916016"/>
            <a:ext cx="77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Sep</a:t>
            </a:r>
          </a:p>
        </p:txBody>
      </p:sp>
      <p:sp>
        <p:nvSpPr>
          <p:cNvPr id="31975" name="Text Box 231"/>
          <p:cNvSpPr txBox="1">
            <a:spLocks noChangeArrowheads="1"/>
          </p:cNvSpPr>
          <p:nvPr/>
        </p:nvSpPr>
        <p:spPr bwMode="auto">
          <a:xfrm>
            <a:off x="8510711" y="4611216"/>
            <a:ext cx="77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CA</a:t>
            </a:r>
          </a:p>
        </p:txBody>
      </p:sp>
      <p:sp>
        <p:nvSpPr>
          <p:cNvPr id="31976" name="Text Box 232"/>
          <p:cNvSpPr txBox="1">
            <a:spLocks noChangeArrowheads="1"/>
          </p:cNvSpPr>
          <p:nvPr/>
        </p:nvSpPr>
        <p:spPr bwMode="auto">
          <a:xfrm>
            <a:off x="8853611" y="4290540"/>
            <a:ext cx="77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OR</a:t>
            </a:r>
          </a:p>
        </p:txBody>
      </p:sp>
      <p:sp>
        <p:nvSpPr>
          <p:cNvPr id="31977" name="Text Box 233"/>
          <p:cNvSpPr txBox="1">
            <a:spLocks noChangeArrowheads="1"/>
          </p:cNvSpPr>
          <p:nvPr/>
        </p:nvSpPr>
        <p:spPr bwMode="auto">
          <a:xfrm>
            <a:off x="9196511" y="4001615"/>
            <a:ext cx="77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-122"/>
              </a:rPr>
              <a:t>WA</a:t>
            </a:r>
          </a:p>
        </p:txBody>
      </p:sp>
      <p:sp>
        <p:nvSpPr>
          <p:cNvPr id="32052" name="AutoShape 308"/>
          <p:cNvSpPr>
            <a:spLocks noChangeArrowheads="1"/>
          </p:cNvSpPr>
          <p:nvPr/>
        </p:nvSpPr>
        <p:spPr bwMode="auto">
          <a:xfrm>
            <a:off x="4567361" y="3544415"/>
            <a:ext cx="1028700" cy="533400"/>
          </a:xfrm>
          <a:prstGeom prst="rightArrow">
            <a:avLst>
              <a:gd name="adj1" fmla="val 50000"/>
              <a:gd name="adj2" fmla="val 428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1" name="Rectangle 3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Querying the Data Cube</a:t>
            </a:r>
          </a:p>
        </p:txBody>
      </p:sp>
      <p:sp>
        <p:nvSpPr>
          <p:cNvPr id="28712" name="Rectangle 40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927373"/>
            <a:ext cx="4714875" cy="4525963"/>
          </a:xfrm>
        </p:spPr>
        <p:txBody>
          <a:bodyPr/>
          <a:lstStyle/>
          <a:p>
            <a:r>
              <a:rPr lang="en-US" altLang="zh-CN" sz="2400" dirty="0">
                <a:ea typeface="宋体" charset="-122"/>
              </a:rPr>
              <a:t>Cross-tabulation</a:t>
            </a:r>
          </a:p>
          <a:p>
            <a:pPr lvl="1"/>
            <a:r>
              <a:rPr lang="en-US" altLang="zh-CN" sz="2000" dirty="0">
                <a:ea typeface="宋体" charset="-122"/>
              </a:rPr>
              <a:t>“Cross-tab” for short</a:t>
            </a:r>
          </a:p>
          <a:p>
            <a:pPr lvl="1"/>
            <a:r>
              <a:rPr lang="en-US" altLang="zh-CN" sz="2000" dirty="0">
                <a:ea typeface="宋体" charset="-122"/>
              </a:rPr>
              <a:t>Report data grouped by 2 dimensions</a:t>
            </a:r>
          </a:p>
          <a:p>
            <a:pPr lvl="1"/>
            <a:r>
              <a:rPr lang="en-US" altLang="zh-CN" sz="2000" dirty="0">
                <a:ea typeface="宋体" charset="-122"/>
              </a:rPr>
              <a:t>Aggregate across other dimensions</a:t>
            </a:r>
          </a:p>
          <a:p>
            <a:pPr lvl="1"/>
            <a:r>
              <a:rPr lang="en-US" altLang="zh-CN" sz="2000" dirty="0">
                <a:ea typeface="宋体" charset="-122"/>
              </a:rPr>
              <a:t>Include subtotals</a:t>
            </a:r>
          </a:p>
          <a:p>
            <a:r>
              <a:rPr lang="en-US" altLang="zh-CN" sz="2400" dirty="0">
                <a:ea typeface="宋体" charset="-122"/>
              </a:rPr>
              <a:t>Operations on a cross-tab</a:t>
            </a:r>
          </a:p>
          <a:p>
            <a:pPr lvl="1"/>
            <a:r>
              <a:rPr lang="en-US" altLang="zh-CN" sz="2000" dirty="0">
                <a:ea typeface="宋体" charset="-122"/>
              </a:rPr>
              <a:t>Roll up (further aggregation)</a:t>
            </a:r>
          </a:p>
          <a:p>
            <a:pPr lvl="1"/>
            <a:r>
              <a:rPr lang="en-US" altLang="zh-CN" sz="2000" dirty="0">
                <a:ea typeface="宋体" charset="-122"/>
              </a:rPr>
              <a:t>Drill down (less aggregation)</a:t>
            </a:r>
          </a:p>
        </p:txBody>
      </p:sp>
      <p:graphicFrame>
        <p:nvGraphicFramePr>
          <p:cNvPr id="28759" name="Group 8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504269"/>
              </p:ext>
            </p:extLst>
          </p:nvPr>
        </p:nvGraphicFramePr>
        <p:xfrm>
          <a:off x="5229225" y="2248047"/>
          <a:ext cx="4629151" cy="2346960"/>
        </p:xfrm>
        <a:graphic>
          <a:graphicData uri="http://schemas.openxmlformats.org/drawingml/2006/table">
            <a:tbl>
              <a:tblPr/>
              <a:tblGrid>
                <a:gridCol w="926902"/>
                <a:gridCol w="925116"/>
                <a:gridCol w="925116"/>
                <a:gridCol w="925116"/>
                <a:gridCol w="926901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OR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WA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Total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Jul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45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33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30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108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Aug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36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42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128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Sep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38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31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40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109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Total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133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112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345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60" name="Text Box 88"/>
          <p:cNvSpPr txBox="1">
            <a:spLocks noChangeArrowheads="1"/>
          </p:cNvSpPr>
          <p:nvPr/>
        </p:nvSpPr>
        <p:spPr bwMode="auto">
          <a:xfrm>
            <a:off x="5915025" y="1714648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u="sng" dirty="0">
                <a:ea typeface="宋体" charset="-122"/>
              </a:rPr>
              <a:t>Number of Autos Sold</a:t>
            </a:r>
          </a:p>
        </p:txBody>
      </p:sp>
    </p:spTree>
    <p:extLst>
      <p:ext uri="{BB962C8B-B14F-4D97-AF65-F5344CB8AC3E}">
        <p14:creationId xmlns:p14="http://schemas.microsoft.com/office/powerpoint/2010/main" val="330879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</TotalTime>
  <Words>1441</Words>
  <Application>Microsoft Office PowerPoint</Application>
  <PresentationFormat>35 毫米幻灯片</PresentationFormat>
  <Paragraphs>439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宋体</vt:lpstr>
      <vt:lpstr>微软雅黑</vt:lpstr>
      <vt:lpstr>微软雅黑</vt:lpstr>
      <vt:lpstr>Arial</vt:lpstr>
      <vt:lpstr>Calibri</vt:lpstr>
      <vt:lpstr>Courier</vt:lpstr>
      <vt:lpstr>Courier New</vt:lpstr>
      <vt:lpstr>Segoe UI</vt:lpstr>
      <vt:lpstr>Wingdings</vt:lpstr>
      <vt:lpstr>Office 主题</vt:lpstr>
      <vt:lpstr>PowerPoint 演示文稿</vt:lpstr>
      <vt:lpstr>回顾：OLTP vs OLAP</vt:lpstr>
      <vt:lpstr>历史上的一些名词</vt:lpstr>
      <vt:lpstr>数据仓库的Data Flow</vt:lpstr>
      <vt:lpstr>历史名词：ETL</vt:lpstr>
      <vt:lpstr>数据仓库的数据模型</vt:lpstr>
      <vt:lpstr>Data Cube</vt:lpstr>
      <vt:lpstr>Slicing and Dicing</vt:lpstr>
      <vt:lpstr>Querying the Data Cube</vt:lpstr>
      <vt:lpstr>Roll Up and Drill Down</vt:lpstr>
      <vt:lpstr>“Standard”Data Cube Query</vt:lpstr>
      <vt:lpstr>Full Data Cube with Subtotals</vt:lpstr>
      <vt:lpstr>Data Cube Lattice</vt:lpstr>
      <vt:lpstr>数据仓库系统</vt:lpstr>
      <vt:lpstr>MOLAP vs. ROLAP</vt:lpstr>
      <vt:lpstr>Sparsity</vt:lpstr>
      <vt:lpstr>MOLAP vs. ROLAP</vt:lpstr>
      <vt:lpstr>Creating a Cross-tab with SQL</vt:lpstr>
      <vt:lpstr>What about the totals?</vt:lpstr>
      <vt:lpstr>One solution: a big UNION ALL</vt:lpstr>
      <vt:lpstr>A better solution</vt:lpstr>
      <vt:lpstr>Results of the CUBE query</vt:lpstr>
      <vt:lpstr>数据仓库的数据模式</vt:lpstr>
      <vt:lpstr>Complex Dimensions</vt:lpstr>
      <vt:lpstr>Star Schema (Normalization)</vt:lpstr>
      <vt:lpstr>Example</vt:lpstr>
      <vt:lpstr>Dimension Tables</vt:lpstr>
      <vt:lpstr>Fact Tables</vt:lpstr>
      <vt:lpstr>Comparing Facts and Dimensions</vt:lpstr>
      <vt:lpstr>More Dimension Tables</vt:lpstr>
      <vt:lpstr>Snowflake Schema</vt:lpstr>
      <vt:lpstr>Example</vt:lpstr>
      <vt:lpstr>现代语境下的数据分析 – 更广义的概念</vt:lpstr>
      <vt:lpstr>Data App 生命周期</vt:lpstr>
      <vt:lpstr>AI App 生命周期（Andrew Ng）</vt:lpstr>
      <vt:lpstr>数据湖 </vt:lpstr>
      <vt:lpstr>Big Data Ecosystem (Microsoft)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数据库物理设计</dc:title>
  <dc:creator>Xuan Zhou</dc:creator>
  <cp:lastModifiedBy>Zhou Xuan</cp:lastModifiedBy>
  <cp:revision>309</cp:revision>
  <dcterms:modified xsi:type="dcterms:W3CDTF">2018-11-26T02:54:49Z</dcterms:modified>
</cp:coreProperties>
</file>