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1" r:id="rId2"/>
  </p:sldMasterIdLst>
  <p:notesMasterIdLst>
    <p:notesMasterId r:id="rId49"/>
  </p:notesMasterIdLst>
  <p:sldIdLst>
    <p:sldId id="278" r:id="rId3"/>
    <p:sldId id="466" r:id="rId4"/>
    <p:sldId id="467" r:id="rId5"/>
    <p:sldId id="385" r:id="rId6"/>
    <p:sldId id="386" r:id="rId7"/>
    <p:sldId id="387" r:id="rId8"/>
    <p:sldId id="464" r:id="rId9"/>
    <p:sldId id="388" r:id="rId10"/>
    <p:sldId id="389" r:id="rId11"/>
    <p:sldId id="390" r:id="rId12"/>
    <p:sldId id="391" r:id="rId13"/>
    <p:sldId id="394" r:id="rId14"/>
    <p:sldId id="395" r:id="rId15"/>
    <p:sldId id="396" r:id="rId16"/>
    <p:sldId id="397" r:id="rId17"/>
    <p:sldId id="398" r:id="rId18"/>
    <p:sldId id="400" r:id="rId19"/>
    <p:sldId id="401" r:id="rId20"/>
    <p:sldId id="465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29" r:id="rId35"/>
    <p:sldId id="430" r:id="rId36"/>
    <p:sldId id="432" r:id="rId37"/>
    <p:sldId id="431" r:id="rId38"/>
    <p:sldId id="433" r:id="rId39"/>
    <p:sldId id="434" r:id="rId40"/>
    <p:sldId id="435" r:id="rId41"/>
    <p:sldId id="437" r:id="rId42"/>
    <p:sldId id="438" r:id="rId43"/>
    <p:sldId id="439" r:id="rId44"/>
    <p:sldId id="440" r:id="rId45"/>
    <p:sldId id="441" r:id="rId46"/>
    <p:sldId id="442" r:id="rId47"/>
    <p:sldId id="443" r:id="rId48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>
        <p:scale>
          <a:sx n="90" d="100"/>
          <a:sy n="90" d="100"/>
        </p:scale>
        <p:origin x="-477" y="-3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76308-789D-9943-8B4A-56196CB0FD1E}" type="slidenum">
              <a:rPr lang="zh-CN" altLang="en-GB">
                <a:solidFill>
                  <a:prstClr val="black"/>
                </a:solidFill>
              </a:rPr>
              <a:pPr/>
              <a:t>24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340CC-E9FC-AE4E-9FF9-F44238939DF9}" type="slidenum">
              <a:rPr lang="zh-CN" altLang="en-GB">
                <a:solidFill>
                  <a:prstClr val="black"/>
                </a:solidFill>
              </a:rPr>
              <a:pPr/>
              <a:t>25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B580B-3CFC-5E4B-834B-B9531F4C264F}" type="slidenum">
              <a:rPr lang="zh-CN" altLang="en-GB">
                <a:solidFill>
                  <a:prstClr val="black"/>
                </a:solidFill>
              </a:rPr>
              <a:pPr/>
              <a:t>26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971C2-3F0C-C942-AFD3-55CB240E2873}" type="slidenum">
              <a:rPr lang="zh-CN" altLang="en-GB">
                <a:solidFill>
                  <a:prstClr val="black"/>
                </a:solidFill>
              </a:rPr>
              <a:pPr/>
              <a:t>27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C0F34-A4C9-D944-B1D3-A5517A1C45B8}" type="slidenum">
              <a:rPr lang="zh-CN" altLang="en-GB">
                <a:solidFill>
                  <a:prstClr val="black"/>
                </a:solidFill>
              </a:rPr>
              <a:pPr/>
              <a:t>28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53CC6-C2FE-A947-8538-29F4E06D3CCB}" type="slidenum">
              <a:rPr lang="zh-CN" altLang="en-GB">
                <a:solidFill>
                  <a:prstClr val="black"/>
                </a:solidFill>
              </a:rPr>
              <a:pPr/>
              <a:t>29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C71C3-24D8-854A-B670-9026DB9AE5C2}" type="slidenum">
              <a:rPr lang="zh-CN" altLang="en-GB">
                <a:solidFill>
                  <a:prstClr val="black"/>
                </a:solidFill>
              </a:rPr>
              <a:pPr/>
              <a:t>30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DB6BF-E69C-CD49-8363-C2BC8332A594}" type="slidenum">
              <a:rPr lang="zh-CN" altLang="en-GB">
                <a:solidFill>
                  <a:prstClr val="black"/>
                </a:solidFill>
              </a:rPr>
              <a:pPr/>
              <a:t>31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96E1-200F-B04B-A1D9-3261AD3C7E58}" type="slidenum">
              <a:rPr lang="zh-CN" altLang="en-GB">
                <a:solidFill>
                  <a:prstClr val="black"/>
                </a:solidFill>
              </a:rPr>
              <a:pPr/>
              <a:t>32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4372C-CD37-BB40-91D8-1D22953F9F69}" type="slidenum">
              <a:rPr lang="zh-CN" altLang="en-GB">
                <a:solidFill>
                  <a:prstClr val="black"/>
                </a:solidFill>
              </a:rPr>
              <a:pPr/>
              <a:t>34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DCEAE-6892-498C-9BBF-F2AFB9843E3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11200"/>
            <a:ext cx="5114925" cy="34099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35463"/>
            <a:ext cx="5010150" cy="4121150"/>
          </a:xfrm>
        </p:spPr>
        <p:txBody>
          <a:bodyPr/>
          <a:lstStyle/>
          <a:p>
            <a:r>
              <a:rPr lang="en-GB" sz="4400" b="1">
                <a:cs typeface="Times New Roman" pitchFamily="18" charset="0"/>
              </a:rPr>
              <a:t>T</a:t>
            </a:r>
            <a:r>
              <a:rPr lang="en-GB" sz="4400" b="1" baseline="-25000">
                <a:cs typeface="Times New Roman" pitchFamily="18" charset="0"/>
              </a:rPr>
              <a:t>1</a:t>
            </a:r>
            <a:r>
              <a:rPr lang="en-GB" sz="4400" b="1">
                <a:cs typeface="Times New Roman" pitchFamily="18" charset="0"/>
              </a:rPr>
              <a:t> </a:t>
            </a:r>
            <a:r>
              <a:rPr lang="en-GB" sz="2400">
                <a:cs typeface="Times New Roman" pitchFamily="18" charset="0"/>
              </a:rPr>
              <a:t>in site A, denoted as </a:t>
            </a:r>
            <a:r>
              <a:rPr lang="en-GB" sz="2400" b="1">
                <a:cs typeface="Times New Roman" pitchFamily="18" charset="0"/>
              </a:rPr>
              <a:t>T</a:t>
            </a:r>
            <a:r>
              <a:rPr lang="en-GB" sz="2400" b="1" baseline="-25000">
                <a:cs typeface="Times New Roman" pitchFamily="18" charset="0"/>
              </a:rPr>
              <a:t>1</a:t>
            </a:r>
            <a:r>
              <a:rPr lang="en-GB" sz="2400" b="1" baseline="30000">
                <a:cs typeface="Times New Roman" pitchFamily="18" charset="0"/>
              </a:rPr>
              <a:t>A</a:t>
            </a:r>
            <a:r>
              <a:rPr lang="en-GB" sz="2400">
                <a:cs typeface="Times New Roman" pitchFamily="18" charset="0"/>
              </a:rPr>
              <a:t>, is the coordinator.</a:t>
            </a:r>
          </a:p>
          <a:p>
            <a:endParaRPr lang="en-GB" sz="2400">
              <a:cs typeface="Times New Roman" pitchFamily="18" charset="0"/>
            </a:endParaRPr>
          </a:p>
          <a:p>
            <a:r>
              <a:rPr lang="en-GB" sz="4400" b="1">
                <a:cs typeface="Times New Roman" pitchFamily="18" charset="0"/>
              </a:rPr>
              <a:t>T</a:t>
            </a:r>
            <a:r>
              <a:rPr lang="en-GB" sz="4400" b="1" baseline="-25000">
                <a:cs typeface="Times New Roman" pitchFamily="18" charset="0"/>
              </a:rPr>
              <a:t>2</a:t>
            </a:r>
            <a:r>
              <a:rPr lang="en-GB" sz="4400" b="1">
                <a:cs typeface="Times New Roman" pitchFamily="18" charset="0"/>
              </a:rPr>
              <a:t> </a:t>
            </a:r>
            <a:r>
              <a:rPr lang="en-GB" sz="2400">
                <a:cs typeface="Times New Roman" pitchFamily="18" charset="0"/>
              </a:rPr>
              <a:t>in site A, denoted as </a:t>
            </a:r>
            <a:r>
              <a:rPr lang="en-GB" sz="2400" b="1">
                <a:cs typeface="Times New Roman" pitchFamily="18" charset="0"/>
              </a:rPr>
              <a:t>T</a:t>
            </a:r>
            <a:r>
              <a:rPr lang="en-GB" sz="2400" b="1" baseline="-25000">
                <a:cs typeface="Times New Roman" pitchFamily="18" charset="0"/>
              </a:rPr>
              <a:t>2</a:t>
            </a:r>
            <a:r>
              <a:rPr lang="en-GB" sz="2400" b="1" baseline="30000">
                <a:cs typeface="Times New Roman" pitchFamily="18" charset="0"/>
              </a:rPr>
              <a:t>A</a:t>
            </a:r>
            <a:r>
              <a:rPr lang="en-GB" sz="2400">
                <a:cs typeface="Times New Roman" pitchFamily="18" charset="0"/>
              </a:rPr>
              <a:t>, is the coordinator.</a:t>
            </a:r>
          </a:p>
          <a:p>
            <a:endParaRPr lang="en-GB" sz="2400">
              <a:cs typeface="Times New Roman" pitchFamily="18" charset="0"/>
            </a:endParaRPr>
          </a:p>
          <a:p>
            <a:r>
              <a:rPr lang="en-GB" sz="2400" b="1">
                <a:cs typeface="Times New Roman" pitchFamily="18" charset="0"/>
              </a:rPr>
              <a:t>T</a:t>
            </a:r>
            <a:r>
              <a:rPr lang="en-GB" sz="2400" b="1" baseline="-25000">
                <a:cs typeface="Times New Roman" pitchFamily="18" charset="0"/>
              </a:rPr>
              <a:t>1</a:t>
            </a:r>
            <a:r>
              <a:rPr lang="en-GB" sz="2400" b="1" baseline="30000">
                <a:cs typeface="Times New Roman" pitchFamily="18" charset="0"/>
              </a:rPr>
              <a:t>A </a:t>
            </a:r>
            <a:r>
              <a:rPr lang="en-GB" sz="2400">
                <a:cs typeface="Times New Roman" pitchFamily="18" charset="0"/>
              </a:rPr>
              <a:t>waits for </a:t>
            </a:r>
            <a:r>
              <a:rPr lang="en-GB" sz="2400" b="1">
                <a:cs typeface="Times New Roman" pitchFamily="18" charset="0"/>
              </a:rPr>
              <a:t>T</a:t>
            </a:r>
            <a:r>
              <a:rPr lang="en-GB" sz="2400" b="1" baseline="-25000">
                <a:cs typeface="Times New Roman" pitchFamily="18" charset="0"/>
              </a:rPr>
              <a:t>1</a:t>
            </a:r>
            <a:r>
              <a:rPr lang="en-GB" sz="2400" b="1" baseline="30000">
                <a:cs typeface="Times New Roman" pitchFamily="18" charset="0"/>
              </a:rPr>
              <a:t>B</a:t>
            </a:r>
            <a:r>
              <a:rPr lang="en-GB" sz="2400">
                <a:cs typeface="Times New Roman" pitchFamily="18" charset="0"/>
              </a:rPr>
              <a:t>, and </a:t>
            </a:r>
            <a:r>
              <a:rPr lang="en-GB" sz="2400" b="1">
                <a:cs typeface="Times New Roman" pitchFamily="18" charset="0"/>
              </a:rPr>
              <a:t>T</a:t>
            </a:r>
            <a:r>
              <a:rPr lang="en-GB" sz="2400" b="1" baseline="-25000">
                <a:cs typeface="Times New Roman" pitchFamily="18" charset="0"/>
              </a:rPr>
              <a:t>2</a:t>
            </a:r>
            <a:r>
              <a:rPr lang="en-GB" sz="2400" b="1" baseline="30000">
                <a:cs typeface="Times New Roman" pitchFamily="18" charset="0"/>
              </a:rPr>
              <a:t>B </a:t>
            </a:r>
            <a:r>
              <a:rPr lang="en-GB" sz="2400">
                <a:cs typeface="Times New Roman" pitchFamily="18" charset="0"/>
              </a:rPr>
              <a:t>waits for </a:t>
            </a:r>
            <a:r>
              <a:rPr lang="en-GB" sz="2400" b="1">
                <a:cs typeface="Times New Roman" pitchFamily="18" charset="0"/>
              </a:rPr>
              <a:t>T</a:t>
            </a:r>
            <a:r>
              <a:rPr lang="en-GB" sz="2400" b="1" baseline="-25000">
                <a:cs typeface="Times New Roman" pitchFamily="18" charset="0"/>
              </a:rPr>
              <a:t>2</a:t>
            </a:r>
            <a:r>
              <a:rPr lang="en-GB" sz="2400" b="1" baseline="30000">
                <a:cs typeface="Times New Roman" pitchFamily="18" charset="0"/>
              </a:rPr>
              <a:t>A</a:t>
            </a:r>
            <a:r>
              <a:rPr lang="en-GB" sz="2400">
                <a:cs typeface="Times New Roman" pitchFamily="18" charset="0"/>
              </a:rPr>
              <a:t>.</a:t>
            </a:r>
          </a:p>
          <a:p>
            <a:endParaRPr lang="en-GB">
              <a:cs typeface="Times New Roman" pitchFamily="18" charset="0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/>
              <a:t>Chapter Name</a:t>
            </a: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/>
              <a:t>September 98</a:t>
            </a:r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7907B-A7EC-904D-A121-0D57C9F49298}" type="slidenum">
              <a:rPr lang="zh-CN" altLang="en-GB"/>
              <a:pPr/>
              <a:t>35</a:t>
            </a:fld>
            <a:endParaRPr lang="en-GB" altLang="zh-CN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4986D-1B09-A643-9DDD-371C8E1F1444}" type="slidenum">
              <a:rPr lang="zh-CN" altLang="en-GB">
                <a:solidFill>
                  <a:prstClr val="black"/>
                </a:solidFill>
              </a:rPr>
              <a:pPr/>
              <a:t>36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9C85C-E799-2A49-BE1C-4253AFA241D9}" type="slidenum">
              <a:rPr lang="zh-CN" altLang="en-GB">
                <a:solidFill>
                  <a:prstClr val="black"/>
                </a:solidFill>
              </a:rPr>
              <a:pPr/>
              <a:t>37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AF903-97DD-FA4C-BFBC-53427B2467FD}" type="slidenum">
              <a:rPr lang="zh-CN" altLang="en-GB">
                <a:solidFill>
                  <a:prstClr val="black"/>
                </a:solidFill>
              </a:rPr>
              <a:pPr/>
              <a:t>38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F1DDC-17EB-AA4C-A6B6-8F7CFF08C03F}" type="slidenum">
              <a:rPr lang="zh-CN" altLang="en-GB">
                <a:solidFill>
                  <a:prstClr val="black"/>
                </a:solidFill>
              </a:rPr>
              <a:pPr/>
              <a:t>39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831FC-F4CD-0D4F-831A-1AB98AA9E687}" type="slidenum">
              <a:rPr lang="zh-CN" altLang="en-GB">
                <a:solidFill>
                  <a:prstClr val="black"/>
                </a:solidFill>
              </a:rPr>
              <a:pPr/>
              <a:t>40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898F0-77FA-7C46-A3BF-6E9FCD624BEA}" type="slidenum">
              <a:rPr lang="zh-CN" altLang="en-GB">
                <a:solidFill>
                  <a:prstClr val="black"/>
                </a:solidFill>
              </a:rPr>
              <a:pPr/>
              <a:t>41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6C077-FEAE-774B-9F81-237511F92348}" type="slidenum">
              <a:rPr lang="zh-CN" altLang="en-GB">
                <a:solidFill>
                  <a:prstClr val="black"/>
                </a:solidFill>
              </a:rPr>
              <a:pPr/>
              <a:t>42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03CBB-73B3-A249-B125-C7E839C9D684}" type="slidenum">
              <a:rPr lang="zh-CN" altLang="en-GB">
                <a:solidFill>
                  <a:prstClr val="black"/>
                </a:solidFill>
              </a:rPr>
              <a:pPr/>
              <a:t>43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4B02C-E8CB-BF42-883B-2C81F347587C}" type="slidenum">
              <a:rPr lang="zh-CN" altLang="en-GB">
                <a:solidFill>
                  <a:prstClr val="black"/>
                </a:solidFill>
              </a:rPr>
              <a:pPr/>
              <a:t>44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66AC3-75D5-4D23-A628-BBABC4C33FF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11200"/>
            <a:ext cx="5114925" cy="34099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35463"/>
            <a:ext cx="5010150" cy="4121150"/>
          </a:xfrm>
        </p:spPr>
        <p:txBody>
          <a:bodyPr/>
          <a:lstStyle/>
          <a:p>
            <a:endParaRPr lang="en-GB">
              <a:cs typeface="Times New Roman" pitchFamily="18" charset="0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415A1-6DCF-0A45-9DE5-AF5F89B08853}" type="slidenum">
              <a:rPr lang="zh-CN" altLang="en-GB">
                <a:solidFill>
                  <a:prstClr val="black"/>
                </a:solidFill>
              </a:rPr>
              <a:pPr/>
              <a:t>45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F03C0-2EE1-BB41-B55F-E87934B36B6E}" type="slidenum">
              <a:rPr lang="zh-CN" altLang="en-GB">
                <a:solidFill>
                  <a:prstClr val="black"/>
                </a:solidFill>
              </a:rPr>
              <a:pPr/>
              <a:t>46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4986D-1B09-A643-9DDD-371C8E1F1444}" type="slidenum">
              <a:rPr lang="zh-CN" altLang="en-GB">
                <a:solidFill>
                  <a:prstClr val="black"/>
                </a:solidFill>
              </a:rPr>
              <a:pPr/>
              <a:t>7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4A6D2-F4E0-479B-AE02-1C95575544F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11200"/>
            <a:ext cx="5114925" cy="34099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35463"/>
            <a:ext cx="5010150" cy="4121150"/>
          </a:xfrm>
        </p:spPr>
        <p:txBody>
          <a:bodyPr/>
          <a:lstStyle/>
          <a:p>
            <a:r>
              <a:rPr lang="en-US" altLang="zh-CN"/>
              <a:t>  Conflicting operations will be detected by at least one of the copies.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4986D-1B09-A643-9DDD-371C8E1F1444}" type="slidenum">
              <a:rPr lang="zh-CN" altLang="en-GB">
                <a:solidFill>
                  <a:prstClr val="black"/>
                </a:solidFill>
              </a:rPr>
              <a:pPr/>
              <a:t>19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DC2C-C2A1-8346-8138-68E10BF4DA39}" type="slidenum">
              <a:rPr lang="zh-CN" altLang="en-GB">
                <a:solidFill>
                  <a:prstClr val="black"/>
                </a:solidFill>
              </a:rPr>
              <a:pPr/>
              <a:t>21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47BAD-1FBA-D046-9F46-FAE76F66714C}" type="slidenum">
              <a:rPr lang="zh-CN" altLang="en-GB">
                <a:solidFill>
                  <a:prstClr val="black"/>
                </a:solidFill>
              </a:rPr>
              <a:pPr/>
              <a:t>22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Chapter Name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GB">
                <a:solidFill>
                  <a:prstClr val="black"/>
                </a:solidFill>
              </a:rPr>
              <a:t>September 98</a:t>
            </a:r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AAED6-D5D4-3A47-90D4-B2973CBDD47B}" type="slidenum">
              <a:rPr lang="zh-CN" altLang="en-GB">
                <a:solidFill>
                  <a:prstClr val="black"/>
                </a:solidFill>
              </a:rPr>
              <a:pPr/>
              <a:t>23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7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0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1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23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01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6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分布式数据库的事务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728613-EF50-46D5-881C-61C0BAFF78F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4" y="260648"/>
            <a:ext cx="9344025" cy="846138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 non-</a:t>
            </a:r>
            <a:r>
              <a:rPr lang="en-US" altLang="zh-CN" sz="44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Schedule S2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043" y="1895202"/>
            <a:ext cx="9344025" cy="29019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</a:rPr>
              <a:t>		</a:t>
            </a:r>
            <a:r>
              <a:rPr lang="en-US" altLang="zh-CN" sz="3500" dirty="0" smtClean="0">
                <a:ea typeface="宋体" charset="-122"/>
              </a:rPr>
              <a:t>(Node X)			(Node Y)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100" dirty="0" smtClean="0">
                <a:ea typeface="宋体" charset="-122"/>
              </a:rPr>
              <a:t>(T</a:t>
            </a:r>
            <a:r>
              <a:rPr lang="en-US" altLang="zh-CN" sz="3100" baseline="-25000" dirty="0" smtClean="0">
                <a:ea typeface="宋体" charset="-122"/>
              </a:rPr>
              <a:t>1</a:t>
            </a:r>
            <a:r>
              <a:rPr lang="en-US" altLang="zh-CN" sz="3100" dirty="0" smtClean="0">
                <a:ea typeface="宋体" charset="-122"/>
              </a:rPr>
              <a:t>)   a </a:t>
            </a:r>
            <a:r>
              <a:rPr lang="en-US" altLang="zh-CN" sz="3100" dirty="0" smtClean="0">
                <a:ea typeface="宋体" charset="-122"/>
                <a:sym typeface="Symbol" pitchFamily="18" charset="2"/>
              </a:rPr>
              <a:t></a:t>
            </a:r>
            <a:r>
              <a:rPr lang="en-US" altLang="zh-CN" sz="3100" dirty="0" smtClean="0">
                <a:ea typeface="宋体" charset="-122"/>
              </a:rPr>
              <a:t>  X		   	   (T</a:t>
            </a:r>
            <a:r>
              <a:rPr lang="en-US" altLang="zh-CN" sz="3100" baseline="-25000" dirty="0" smtClean="0">
                <a:ea typeface="宋体" charset="-122"/>
              </a:rPr>
              <a:t>2</a:t>
            </a:r>
            <a:r>
              <a:rPr lang="en-US" altLang="zh-CN" sz="3100" dirty="0" smtClean="0">
                <a:ea typeface="宋体" charset="-122"/>
              </a:rPr>
              <a:t>)   d </a:t>
            </a:r>
            <a:r>
              <a:rPr lang="en-US" altLang="zh-CN" sz="3100" dirty="0" smtClean="0">
                <a:ea typeface="宋体" charset="-122"/>
                <a:sym typeface="Symbol" pitchFamily="18" charset="2"/>
              </a:rPr>
              <a:t></a:t>
            </a:r>
            <a:r>
              <a:rPr lang="en-US" altLang="zh-CN" sz="3100" dirty="0" smtClean="0">
                <a:ea typeface="宋体" charset="-122"/>
              </a:rPr>
              <a:t>  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100" dirty="0" smtClean="0">
                <a:ea typeface="宋体" charset="-122"/>
              </a:rPr>
              <a:t>(T</a:t>
            </a:r>
            <a:r>
              <a:rPr lang="en-US" altLang="zh-CN" sz="3100" baseline="-25000" dirty="0" smtClean="0">
                <a:ea typeface="宋体" charset="-122"/>
              </a:rPr>
              <a:t>1</a:t>
            </a:r>
            <a:r>
              <a:rPr lang="en-US" altLang="zh-CN" sz="3100" dirty="0" smtClean="0">
                <a:ea typeface="宋体" charset="-122"/>
              </a:rPr>
              <a:t>)   X </a:t>
            </a:r>
            <a:r>
              <a:rPr lang="en-US" altLang="zh-CN" sz="3100" dirty="0" smtClean="0">
                <a:ea typeface="宋体" charset="-122"/>
                <a:sym typeface="Symbol" pitchFamily="18" charset="2"/>
              </a:rPr>
              <a:t></a:t>
            </a:r>
            <a:r>
              <a:rPr lang="en-US" altLang="zh-CN" sz="3100" dirty="0" smtClean="0">
                <a:ea typeface="宋体" charset="-122"/>
              </a:rPr>
              <a:t>  a+100	   	   (T</a:t>
            </a:r>
            <a:r>
              <a:rPr lang="en-US" altLang="zh-CN" sz="3100" baseline="-25000" dirty="0" smtClean="0">
                <a:ea typeface="宋体" charset="-122"/>
              </a:rPr>
              <a:t>2</a:t>
            </a:r>
            <a:r>
              <a:rPr lang="en-US" altLang="zh-CN" sz="3100" dirty="0" smtClean="0">
                <a:ea typeface="宋体" charset="-122"/>
              </a:rPr>
              <a:t>)   Y </a:t>
            </a:r>
            <a:r>
              <a:rPr lang="en-US" altLang="zh-CN" sz="3100" dirty="0" smtClean="0">
                <a:ea typeface="宋体" charset="-122"/>
                <a:sym typeface="Symbol" pitchFamily="18" charset="2"/>
              </a:rPr>
              <a:t></a:t>
            </a:r>
            <a:r>
              <a:rPr lang="en-US" altLang="zh-CN" sz="3100" dirty="0" smtClean="0">
                <a:ea typeface="宋体" charset="-122"/>
              </a:rPr>
              <a:t>  2d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100" dirty="0" smtClean="0">
                <a:ea typeface="宋体" charset="-122"/>
              </a:rPr>
              <a:t>(T</a:t>
            </a:r>
            <a:r>
              <a:rPr lang="en-US" altLang="zh-CN" sz="3100" baseline="-25000" dirty="0" smtClean="0">
                <a:ea typeface="宋体" charset="-122"/>
              </a:rPr>
              <a:t>2</a:t>
            </a:r>
            <a:r>
              <a:rPr lang="en-US" altLang="zh-CN" sz="3100" dirty="0" smtClean="0">
                <a:ea typeface="宋体" charset="-122"/>
              </a:rPr>
              <a:t>)   c </a:t>
            </a:r>
            <a:r>
              <a:rPr lang="en-US" altLang="zh-CN" sz="3100" dirty="0" smtClean="0">
                <a:ea typeface="宋体" charset="-122"/>
                <a:sym typeface="Symbol" pitchFamily="18" charset="2"/>
              </a:rPr>
              <a:t></a:t>
            </a:r>
            <a:r>
              <a:rPr lang="en-US" altLang="zh-CN" sz="3100" dirty="0" smtClean="0">
                <a:ea typeface="宋体" charset="-122"/>
              </a:rPr>
              <a:t>  X		   	   (T</a:t>
            </a:r>
            <a:r>
              <a:rPr lang="en-US" altLang="zh-CN" sz="3100" baseline="-25000" dirty="0" smtClean="0">
                <a:ea typeface="宋体" charset="-122"/>
              </a:rPr>
              <a:t>1</a:t>
            </a:r>
            <a:r>
              <a:rPr lang="en-US" altLang="zh-CN" sz="3100" dirty="0" smtClean="0">
                <a:ea typeface="宋体" charset="-122"/>
              </a:rPr>
              <a:t>)   b </a:t>
            </a:r>
            <a:r>
              <a:rPr lang="en-US" altLang="zh-CN" sz="3100" dirty="0" smtClean="0">
                <a:ea typeface="宋体" charset="-122"/>
                <a:sym typeface="Symbol" pitchFamily="18" charset="2"/>
              </a:rPr>
              <a:t></a:t>
            </a:r>
            <a:r>
              <a:rPr lang="en-US" altLang="zh-CN" sz="3100" dirty="0" smtClean="0">
                <a:ea typeface="宋体" charset="-122"/>
              </a:rPr>
              <a:t>  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100" dirty="0" smtClean="0">
                <a:ea typeface="宋体" charset="-122"/>
              </a:rPr>
              <a:t>(T</a:t>
            </a:r>
            <a:r>
              <a:rPr lang="en-US" altLang="zh-CN" sz="3100" baseline="-25000" dirty="0" smtClean="0">
                <a:ea typeface="宋体" charset="-122"/>
              </a:rPr>
              <a:t>2</a:t>
            </a:r>
            <a:r>
              <a:rPr lang="en-US" altLang="zh-CN" sz="3100" dirty="0" smtClean="0">
                <a:ea typeface="宋体" charset="-122"/>
              </a:rPr>
              <a:t>)   X </a:t>
            </a:r>
            <a:r>
              <a:rPr lang="en-US" altLang="zh-CN" sz="3100" dirty="0" smtClean="0">
                <a:ea typeface="宋体" charset="-122"/>
                <a:sym typeface="Symbol" pitchFamily="18" charset="2"/>
              </a:rPr>
              <a:t></a:t>
            </a:r>
            <a:r>
              <a:rPr lang="en-US" altLang="zh-CN" sz="3100" dirty="0" smtClean="0">
                <a:ea typeface="宋体" charset="-122"/>
              </a:rPr>
              <a:t>  2c	   	   	   (T</a:t>
            </a:r>
            <a:r>
              <a:rPr lang="en-US" altLang="zh-CN" sz="3100" baseline="-25000" dirty="0" smtClean="0">
                <a:ea typeface="宋体" charset="-122"/>
              </a:rPr>
              <a:t>1</a:t>
            </a:r>
            <a:r>
              <a:rPr lang="en-US" altLang="zh-CN" sz="3100" dirty="0" smtClean="0">
                <a:ea typeface="宋体" charset="-122"/>
              </a:rPr>
              <a:t>)   Y </a:t>
            </a:r>
            <a:r>
              <a:rPr lang="en-US" altLang="zh-CN" sz="3100" dirty="0" smtClean="0">
                <a:ea typeface="宋体" charset="-122"/>
                <a:sym typeface="Symbol" pitchFamily="18" charset="2"/>
              </a:rPr>
              <a:t></a:t>
            </a:r>
            <a:r>
              <a:rPr lang="en-US" altLang="zh-CN" sz="3100" dirty="0" smtClean="0">
                <a:ea typeface="宋体" charset="-122"/>
              </a:rPr>
              <a:t> b+100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</a:rPr>
              <a:t>	</a:t>
            </a: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1017413" y="2341290"/>
            <a:ext cx="305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3560" name="Line 5"/>
          <p:cNvSpPr>
            <a:spLocks noChangeShapeType="1"/>
          </p:cNvSpPr>
          <p:nvPr/>
        </p:nvSpPr>
        <p:spPr bwMode="auto">
          <a:xfrm>
            <a:off x="5260800" y="2344465"/>
            <a:ext cx="305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3561" name="Line 6"/>
          <p:cNvSpPr>
            <a:spLocks noChangeShapeType="1"/>
          </p:cNvSpPr>
          <p:nvPr/>
        </p:nvSpPr>
        <p:spPr bwMode="auto">
          <a:xfrm>
            <a:off x="6731827" y="3891087"/>
            <a:ext cx="0" cy="254000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3563" name="Line 8"/>
          <p:cNvSpPr>
            <a:spLocks noChangeShapeType="1"/>
          </p:cNvSpPr>
          <p:nvPr/>
        </p:nvSpPr>
        <p:spPr bwMode="auto">
          <a:xfrm>
            <a:off x="6730041" y="2692524"/>
            <a:ext cx="0" cy="254000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3564" name="Line 9"/>
          <p:cNvSpPr>
            <a:spLocks noChangeShapeType="1"/>
          </p:cNvSpPr>
          <p:nvPr/>
        </p:nvSpPr>
        <p:spPr bwMode="auto">
          <a:xfrm>
            <a:off x="2222335" y="3892674"/>
            <a:ext cx="0" cy="254000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>
            <a:off x="2268769" y="2726556"/>
            <a:ext cx="0" cy="254000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294191" y="3268589"/>
            <a:ext cx="0" cy="377825"/>
          </a:xfrm>
          <a:prstGeom prst="line">
            <a:avLst/>
          </a:prstGeom>
          <a:noFill/>
          <a:ln w="38100" cmpd="dbl">
            <a:solidFill>
              <a:srgbClr val="FF505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6749686" y="3268589"/>
            <a:ext cx="0" cy="377825"/>
          </a:xfrm>
          <a:prstGeom prst="line">
            <a:avLst/>
          </a:prstGeom>
          <a:noFill/>
          <a:ln w="38100" cmpd="dbl">
            <a:solidFill>
              <a:srgbClr val="FF505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7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F08-4DB7-4511-B345-CB1505D3D570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48" y="125760"/>
            <a:ext cx="9998893" cy="1143000"/>
          </a:xfrm>
        </p:spPr>
        <p:txBody>
          <a:bodyPr>
            <a:noAutofit/>
          </a:bodyPr>
          <a:lstStyle/>
          <a:p>
            <a:r>
              <a:rPr lang="en-US" altLang="zh-CN" sz="44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Serializability</a:t>
            </a:r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in Distributed DBMS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67333"/>
            <a:ext cx="9258300" cy="4525963"/>
          </a:xfrm>
        </p:spPr>
        <p:txBody>
          <a:bodyPr>
            <a:normAutofit fontScale="47500" lnSpcReduction="20000"/>
          </a:bodyPr>
          <a:lstStyle/>
          <a:p>
            <a:pPr marL="0" indent="37465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5100" dirty="0" smtClean="0"/>
              <a:t>Somewhat more involved. Two types of schedules have to be considered:</a:t>
            </a:r>
          </a:p>
          <a:p>
            <a:pPr marL="1317625" indent="-57785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5100" dirty="0" smtClean="0"/>
              <a:t>local schedules</a:t>
            </a:r>
          </a:p>
          <a:p>
            <a:pPr marL="1317625" indent="-57785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5100" dirty="0" smtClean="0"/>
              <a:t>global schedule</a:t>
            </a:r>
          </a:p>
          <a:p>
            <a:pPr marL="0" indent="37465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5100" dirty="0" smtClean="0"/>
              <a:t>For global transactions (i.e., global schedule) to be </a:t>
            </a:r>
            <a:r>
              <a:rPr lang="en-US" altLang="zh-CN" sz="5100" dirty="0" err="1" smtClean="0"/>
              <a:t>serializable</a:t>
            </a:r>
            <a:r>
              <a:rPr lang="en-US" altLang="zh-CN" sz="5100" dirty="0" smtClean="0"/>
              <a:t>, two conditions are necessary:</a:t>
            </a:r>
          </a:p>
          <a:p>
            <a:pPr marL="1317625" indent="-57785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5100" dirty="0" smtClean="0"/>
              <a:t>Each local schedule should be </a:t>
            </a:r>
            <a:r>
              <a:rPr lang="en-US" altLang="zh-CN" sz="5100" dirty="0" err="1" smtClean="0"/>
              <a:t>serializable</a:t>
            </a:r>
            <a:r>
              <a:rPr lang="en-US" altLang="zh-CN" sz="5100" dirty="0" smtClean="0"/>
              <a:t>. </a:t>
            </a:r>
          </a:p>
          <a:p>
            <a:pPr marL="1317625" indent="-57785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5100" dirty="0" smtClean="0"/>
              <a:t>All sub-transactions of global transactions appear in the same order in the equivalent serial schedule at ALL sites.</a:t>
            </a:r>
          </a:p>
          <a:p>
            <a:pPr marL="1317625" indent="-57785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5100" dirty="0" smtClean="0">
                <a:cs typeface="Times New Roman" pitchFamily="18" charset="0"/>
              </a:rPr>
              <a:t>T</a:t>
            </a:r>
            <a:r>
              <a:rPr lang="en-US" altLang="zh-CN" sz="3800" dirty="0" smtClean="0">
                <a:cs typeface="Times New Roman" pitchFamily="18" charset="0"/>
              </a:rPr>
              <a:t>1</a:t>
            </a:r>
            <a:r>
              <a:rPr lang="en-US" altLang="zh-CN" sz="5100" dirty="0">
                <a:cs typeface="Times New Roman" pitchFamily="18" charset="0"/>
                <a:sym typeface="Wingdings" pitchFamily="2" charset="2"/>
              </a:rPr>
              <a:t>T</a:t>
            </a:r>
            <a:r>
              <a:rPr lang="en-US" altLang="zh-CN" sz="3800" dirty="0"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sz="5100" dirty="0">
                <a:cs typeface="Times New Roman" pitchFamily="18" charset="0"/>
                <a:sym typeface="Wingdings" pitchFamily="2" charset="2"/>
              </a:rPr>
              <a:t> on Site X, </a:t>
            </a:r>
            <a:r>
              <a:rPr lang="en-US" altLang="zh-CN" sz="5100" dirty="0" smtClean="0"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zh-CN" sz="3800" dirty="0" smtClean="0"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sz="5100" dirty="0" smtClean="0">
                <a:cs typeface="Times New Roman" pitchFamily="18" charset="0"/>
                <a:sym typeface="Wingdings" pitchFamily="2" charset="2"/>
              </a:rPr>
              <a:t>T</a:t>
            </a:r>
            <a:r>
              <a:rPr lang="en-US" altLang="zh-CN" sz="3800" dirty="0" smtClean="0"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sz="51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5100" dirty="0">
                <a:cs typeface="Times New Roman" pitchFamily="18" charset="0"/>
                <a:sym typeface="Wingdings" pitchFamily="2" charset="2"/>
              </a:rPr>
              <a:t>on Site </a:t>
            </a:r>
            <a:r>
              <a:rPr lang="en-US" altLang="zh-CN" sz="5100" dirty="0" smtClean="0">
                <a:cs typeface="Times New Roman" pitchFamily="18" charset="0"/>
                <a:sym typeface="Wingdings" pitchFamily="2" charset="2"/>
              </a:rPr>
              <a:t>Y, then a </a:t>
            </a:r>
            <a:r>
              <a:rPr lang="en-US" altLang="zh-CN" sz="5100" dirty="0"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zh-CN" sz="5100" dirty="0" smtClean="0">
                <a:cs typeface="Times New Roman" pitchFamily="18" charset="0"/>
                <a:sym typeface="Wingdings" pitchFamily="2" charset="2"/>
              </a:rPr>
              <a:t>ycle</a:t>
            </a:r>
            <a:endParaRPr lang="en-US" altLang="zh-CN" sz="2800" dirty="0" smtClean="0">
              <a:cs typeface="Times New Roman" pitchFamily="18" charset="0"/>
            </a:endParaRPr>
          </a:p>
          <a:p>
            <a:pPr marL="0" indent="374650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 smtClean="0">
                <a:cs typeface="Times New Roman" pitchFamily="18" charset="0"/>
              </a:rPr>
              <a:t>     </a:t>
            </a:r>
            <a:endParaRPr lang="en-US" altLang="zh-CN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6A5-7F84-4E9B-8571-D2F035306AC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7599" y="1793875"/>
            <a:ext cx="874395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prevent P(S) cycles from occurring </a:t>
            </a:r>
          </a:p>
          <a:p>
            <a:pPr>
              <a:buFontTx/>
              <a:buNone/>
            </a:pPr>
            <a:r>
              <a:rPr lang="en-US" altLang="zh-CN" dirty="0"/>
              <a:t>				T</a:t>
            </a:r>
            <a:r>
              <a:rPr lang="en-US" altLang="zh-CN" sz="2000" dirty="0"/>
              <a:t>1  </a:t>
            </a:r>
            <a:r>
              <a:rPr lang="en-US" altLang="zh-CN" dirty="0"/>
              <a:t>T</a:t>
            </a:r>
            <a:r>
              <a:rPr lang="en-US" altLang="zh-CN" sz="2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/>
              </a:rPr>
              <a:t>…</a:t>
            </a:r>
            <a:r>
              <a:rPr lang="en-US" altLang="zh-CN" dirty="0"/>
              <a:t>..		</a:t>
            </a:r>
            <a:r>
              <a:rPr lang="en-US" altLang="zh-CN" dirty="0" err="1"/>
              <a:t>T</a:t>
            </a:r>
            <a:r>
              <a:rPr lang="en-US" altLang="zh-CN" sz="2000" dirty="0" err="1"/>
              <a:t>n</a:t>
            </a:r>
            <a:endParaRPr lang="en-US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63071" y="3289300"/>
            <a:ext cx="257175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/>
            <a:r>
              <a:rPr lang="en-US" altLang="zh-CN" sz="3200">
                <a:latin typeface="Tahoma" pitchFamily="34" charset="0"/>
              </a:rPr>
              <a:t>Scheduler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5334596" y="4508500"/>
            <a:ext cx="1114425" cy="838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/>
            <a:r>
              <a:rPr lang="en-US" altLang="zh-CN" sz="3200">
                <a:latin typeface="Tahoma" pitchFamily="34" charset="0"/>
              </a:rPr>
              <a:t>DB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848946" y="38989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220171" y="3060700"/>
            <a:ext cx="342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861322" y="3009900"/>
            <a:ext cx="11430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77646" y="3060700"/>
            <a:ext cx="342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title"/>
          </p:nvPr>
        </p:nvSpPr>
        <p:spPr>
          <a:xfrm>
            <a:off x="444979" y="188640"/>
            <a:ext cx="9375893" cy="1143000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How to enforce </a:t>
            </a:r>
            <a:r>
              <a:rPr lang="en-US" altLang="zh-CN" sz="44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serializability</a:t>
            </a:r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0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231-DD34-483E-98D6-7984428F538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756" y="18864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Locking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378" y="1677988"/>
            <a:ext cx="874395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Two new actions:</a:t>
            </a:r>
          </a:p>
          <a:p>
            <a:pPr>
              <a:buFontTx/>
              <a:buNone/>
            </a:pPr>
            <a:r>
              <a:rPr lang="en-US" altLang="zh-CN" dirty="0"/>
              <a:t>	lock (</a:t>
            </a:r>
            <a:r>
              <a:rPr lang="en-US" altLang="zh-CN" dirty="0" smtClean="0"/>
              <a:t>exclusive/share):</a:t>
            </a:r>
            <a:r>
              <a:rPr lang="en-US" altLang="zh-CN" dirty="0"/>
              <a:t>	</a:t>
            </a:r>
          </a:p>
          <a:p>
            <a:pPr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unlock</a:t>
            </a:r>
            <a:r>
              <a:rPr lang="en-US" altLang="zh-CN" dirty="0"/>
              <a:t>:			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311128" y="4265613"/>
            <a:ext cx="2057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/>
            <a:r>
              <a:rPr lang="en-US" altLang="zh-CN" sz="3200">
                <a:latin typeface="Tahoma" pitchFamily="34" charset="0"/>
              </a:rPr>
              <a:t>scheduler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3825478" y="5332413"/>
            <a:ext cx="10287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339828" y="49514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516355" y="3516826"/>
            <a:ext cx="1643376" cy="5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Tahoma" pitchFamily="34" charset="0"/>
              </a:rPr>
              <a:t>T</a:t>
            </a:r>
            <a:r>
              <a:rPr lang="en-US" altLang="zh-CN" sz="2400">
                <a:latin typeface="Tahoma" pitchFamily="34" charset="0"/>
              </a:rPr>
              <a:t>1</a:t>
            </a:r>
            <a:r>
              <a:rPr lang="en-US" altLang="zh-CN" sz="3200">
                <a:latin typeface="Tahoma" pitchFamily="34" charset="0"/>
              </a:rPr>
              <a:t>     T</a:t>
            </a:r>
            <a:r>
              <a:rPr lang="en-US" altLang="zh-CN" sz="2400">
                <a:latin typeface="Tahoma" pitchFamily="34" charset="0"/>
              </a:rPr>
              <a:t>2</a:t>
            </a:r>
            <a:endParaRPr lang="en-US" altLang="zh-CN" sz="3200">
              <a:latin typeface="Tahoma" pitchFamily="34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082653" y="3884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682728" y="3808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568678" y="4037013"/>
            <a:ext cx="1457325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/>
            <a:r>
              <a:rPr lang="en-US" altLang="zh-CN" sz="3200">
                <a:latin typeface="Tahoma" pitchFamily="34" charset="0"/>
              </a:rPr>
              <a:t>lock</a:t>
            </a:r>
          </a:p>
          <a:p>
            <a:pPr algn="ctr"/>
            <a:r>
              <a:rPr lang="en-US" altLang="zh-CN" sz="3200">
                <a:latin typeface="Tahoma" pitchFamily="34" charset="0"/>
              </a:rPr>
              <a:t>table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368528" y="4570413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8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1A1-4532-4CBB-9774-AF4E3651E57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Distributed Locking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9086850" cy="4114800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Centralized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2PL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Distributed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2PL</a:t>
            </a:r>
          </a:p>
        </p:txBody>
      </p:sp>
    </p:spTree>
    <p:extLst>
      <p:ext uri="{BB962C8B-B14F-4D97-AF65-F5344CB8AC3E}">
        <p14:creationId xmlns:p14="http://schemas.microsoft.com/office/powerpoint/2010/main" val="18829880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9E66-C5B0-440D-866A-FCED3AABCC3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Centralized 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2PL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915400" cy="4343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dirty="0"/>
              <a:t>Single site that maintains all locking information. 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One lock manager for whole of DDBMS. 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Local transaction managers involved in global transaction request and release locks from lock manager.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Or transaction coordinator can make all locking requests on behalf of local transaction managers. </a:t>
            </a:r>
            <a:endParaRPr lang="en-US" altLang="zh-CN" sz="2800" dirty="0" smtClean="0"/>
          </a:p>
          <a:p>
            <a:pPr algn="just">
              <a:lnSpc>
                <a:spcPct val="90000"/>
              </a:lnSpc>
            </a:pPr>
            <a:r>
              <a:rPr lang="en-US" altLang="zh-CN" sz="2800" dirty="0" smtClean="0"/>
              <a:t>Advantage: easy deadlock detection</a:t>
            </a:r>
          </a:p>
          <a:p>
            <a:pPr algn="just">
              <a:lnSpc>
                <a:spcPct val="90000"/>
              </a:lnSpc>
            </a:pPr>
            <a:r>
              <a:rPr lang="en-US" altLang="zh-CN" sz="2800" dirty="0" smtClean="0"/>
              <a:t>Disadvantage: poor scalability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616149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B53-3939-4E4F-9568-492E7ACBE8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Communication Structure of Centralised 2PL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92" y="1916832"/>
            <a:ext cx="7453313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096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BE5B-B645-440A-A68E-584ED6556B2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Distributed 2PL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5800" y="1524001"/>
            <a:ext cx="9001125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dirty="0">
                <a:cs typeface="Times New Roman" pitchFamily="18" charset="0"/>
              </a:rPr>
              <a:t>2PL schedulers are placed at each site.  </a:t>
            </a:r>
          </a:p>
          <a:p>
            <a:pPr marL="476250" indent="-47625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dirty="0">
                <a:cs typeface="Times New Roman" pitchFamily="18" charset="0"/>
              </a:rPr>
              <a:t>Each scheduler handles lock requests for data at that site</a:t>
            </a:r>
            <a:r>
              <a:rPr lang="en-US" altLang="zh-CN" sz="2800" dirty="0" smtClean="0">
                <a:cs typeface="Times New Roman" pitchFamily="18" charset="0"/>
              </a:rPr>
              <a:t>.</a:t>
            </a:r>
          </a:p>
          <a:p>
            <a:pPr marL="476250" indent="-47625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cs typeface="Times New Roman" pitchFamily="18" charset="0"/>
              </a:rPr>
              <a:t>Advantage: better scalability</a:t>
            </a:r>
          </a:p>
          <a:p>
            <a:pPr marL="476250" indent="-47625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cs typeface="Times New Roman" pitchFamily="18" charset="0"/>
              </a:rPr>
              <a:t>Disadvantage: deadlock detection difficult</a:t>
            </a:r>
          </a:p>
          <a:p>
            <a:pPr marL="476250" indent="-47625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endParaRPr lang="en-US" altLang="zh-CN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E78-175A-4CA0-A86E-B1DE651FEAB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Communication Structure of Distributed 2PL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8" y="1863021"/>
            <a:ext cx="7121847" cy="463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933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D2F2-0FA2-8944-A64A-11B6C199D3AF}" type="slidenum">
              <a:rPr lang="zh-CN" altLang="en-US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713038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分布式数据库的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分库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分表的扩展模式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67036" y="3501008"/>
            <a:ext cx="1860024" cy="2880319"/>
            <a:chOff x="1267252" y="3356992"/>
            <a:chExt cx="1860024" cy="2880319"/>
          </a:xfrm>
        </p:grpSpPr>
        <p:sp>
          <p:nvSpPr>
            <p:cNvPr id="10" name="矩形 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柱形 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DB1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26980" y="3501008"/>
            <a:ext cx="1860024" cy="2880319"/>
            <a:chOff x="1267252" y="3356992"/>
            <a:chExt cx="1860024" cy="2880319"/>
          </a:xfrm>
        </p:grpSpPr>
        <p:sp>
          <p:nvSpPr>
            <p:cNvPr id="14" name="矩形 13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DB2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53923" y="3501007"/>
            <a:ext cx="1860024" cy="2880319"/>
            <a:chOff x="1267252" y="3356992"/>
            <a:chExt cx="1860024" cy="2880319"/>
          </a:xfrm>
        </p:grpSpPr>
        <p:sp>
          <p:nvSpPr>
            <p:cNvPr id="22" name="矩形 21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DB3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866" y="3496814"/>
            <a:ext cx="1860024" cy="2880319"/>
            <a:chOff x="1267252" y="3356992"/>
            <a:chExt cx="1860024" cy="2880319"/>
          </a:xfrm>
        </p:grpSpPr>
        <p:sp>
          <p:nvSpPr>
            <p:cNvPr id="30" name="矩形 2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柱形 31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DB4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967036" y="2564904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7036" y="1628800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4342591" y="2717195"/>
            <a:ext cx="1499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40" name="TextBox 15"/>
          <p:cNvSpPr txBox="1"/>
          <p:nvPr/>
        </p:nvSpPr>
        <p:spPr>
          <a:xfrm>
            <a:off x="4377862" y="1801779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Centralized Mechanism – </a:t>
            </a:r>
            <a:r>
              <a:rPr 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Logging </a:t>
            </a:r>
            <a:endParaRPr lang="en-US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Contents of log: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Begin_transaction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Before_state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After_state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Operations: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Abort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Recover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9506-70F8-924D-8BDE-BE981667A509}" type="slidenum">
              <a:rPr lang="zh-CN" altLang="en-US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8308" y="1536700"/>
            <a:ext cx="874395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				.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>
          <a:xfrm>
            <a:off x="462980" y="333375"/>
            <a:ext cx="9365456" cy="857250"/>
          </a:xfrm>
          <a:noFill/>
          <a:ln/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Distributed </a:t>
            </a:r>
            <a:r>
              <a:rPr 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ommit Problem</a:t>
            </a:r>
            <a:endParaRPr lang="en-US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2027543" y="3834319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AU" sz="32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1519833" y="3365500"/>
            <a:ext cx="1800225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sz="32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382982" name="AutoShape 6"/>
          <p:cNvSpPr>
            <a:spLocks noChangeArrowheads="1"/>
          </p:cNvSpPr>
          <p:nvPr/>
        </p:nvSpPr>
        <p:spPr bwMode="auto">
          <a:xfrm>
            <a:off x="2034183" y="4584700"/>
            <a:ext cx="6858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82983" name="Text Box 7"/>
          <p:cNvSpPr txBox="1">
            <a:spLocks noChangeArrowheads="1"/>
          </p:cNvSpPr>
          <p:nvPr/>
        </p:nvSpPr>
        <p:spPr bwMode="auto">
          <a:xfrm>
            <a:off x="1685154" y="3365928"/>
            <a:ext cx="1132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Action: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</a:t>
            </a:r>
            <a:r>
              <a:rPr lang="en-US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,a</a:t>
            </a:r>
            <a:r>
              <a:rPr lang="en-US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2</a:t>
            </a:r>
            <a:endParaRPr lang="en-US" sz="24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4263033" y="3365500"/>
            <a:ext cx="1800225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sz="32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382985" name="AutoShape 9"/>
          <p:cNvSpPr>
            <a:spLocks noChangeArrowheads="1"/>
          </p:cNvSpPr>
          <p:nvPr/>
        </p:nvSpPr>
        <p:spPr bwMode="auto">
          <a:xfrm>
            <a:off x="4777383" y="4584700"/>
            <a:ext cx="6858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82986" name="Text Box 10"/>
          <p:cNvSpPr txBox="1">
            <a:spLocks noChangeArrowheads="1"/>
          </p:cNvSpPr>
          <p:nvPr/>
        </p:nvSpPr>
        <p:spPr bwMode="auto">
          <a:xfrm>
            <a:off x="4428354" y="3365928"/>
            <a:ext cx="1132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Action: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</a:t>
            </a:r>
            <a:r>
              <a:rPr lang="en-US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3</a:t>
            </a:r>
            <a:endParaRPr lang="en-US" sz="24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7091958" y="3365500"/>
            <a:ext cx="1800225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sz="32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382988" name="AutoShape 12"/>
          <p:cNvSpPr>
            <a:spLocks noChangeArrowheads="1"/>
          </p:cNvSpPr>
          <p:nvPr/>
        </p:nvSpPr>
        <p:spPr bwMode="auto">
          <a:xfrm>
            <a:off x="7606308" y="4584700"/>
            <a:ext cx="6858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82989" name="Text Box 13"/>
          <p:cNvSpPr txBox="1">
            <a:spLocks noChangeArrowheads="1"/>
          </p:cNvSpPr>
          <p:nvPr/>
        </p:nvSpPr>
        <p:spPr bwMode="auto">
          <a:xfrm>
            <a:off x="7257279" y="3365928"/>
            <a:ext cx="1132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Action: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</a:t>
            </a:r>
            <a:r>
              <a:rPr lang="en-US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4</a:t>
            </a:r>
            <a:r>
              <a:rPr lang="en-US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,a</a:t>
            </a:r>
            <a:r>
              <a:rPr lang="en-US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5</a:t>
            </a:r>
            <a:endParaRPr lang="en-US" sz="24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3405783" y="1841500"/>
            <a:ext cx="325755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Transaction T</a:t>
            </a:r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5120283" y="2908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 flipH="1">
            <a:off x="2634258" y="2679700"/>
            <a:ext cx="11144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>
            <a:off x="6406158" y="26035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82994" name="Text Box 18"/>
          <p:cNvSpPr txBox="1">
            <a:spLocks noChangeArrowheads="1"/>
          </p:cNvSpPr>
          <p:nvPr/>
        </p:nvSpPr>
        <p:spPr bwMode="auto">
          <a:xfrm>
            <a:off x="1039416" y="5545138"/>
            <a:ext cx="4689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Atomicity and Durability?</a:t>
            </a:r>
          </a:p>
        </p:txBody>
      </p:sp>
    </p:spTree>
    <p:extLst>
      <p:ext uri="{BB962C8B-B14F-4D97-AF65-F5344CB8AC3E}">
        <p14:creationId xmlns:p14="http://schemas.microsoft.com/office/powerpoint/2010/main" val="26557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3DD-0527-194A-9914-520302F1FE17}" type="slidenum">
              <a:rPr lang="zh-CN" altLang="en-US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88640"/>
            <a:ext cx="92583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Two-Phase Commit (2PC)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332" y="1457672"/>
            <a:ext cx="9399390" cy="4419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Two phases: a </a:t>
            </a:r>
            <a:r>
              <a:rPr lang="en-US" i="1" dirty="0"/>
              <a:t>voting phase</a:t>
            </a:r>
            <a:r>
              <a:rPr lang="en-US" dirty="0"/>
              <a:t> and a </a:t>
            </a:r>
            <a:r>
              <a:rPr lang="en-US" i="1" dirty="0"/>
              <a:t>decision phase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Coordinator asks all participants whether they are prepared to commit transaction. </a:t>
            </a:r>
          </a:p>
          <a:p>
            <a:pPr lvl="1" algn="just"/>
            <a:r>
              <a:rPr lang="en-US" sz="2400" dirty="0"/>
              <a:t>If </a:t>
            </a:r>
            <a:r>
              <a:rPr lang="en-US" sz="2400" b="1" dirty="0">
                <a:solidFill>
                  <a:schemeClr val="accent2"/>
                </a:solidFill>
              </a:rPr>
              <a:t>one</a:t>
            </a:r>
            <a:r>
              <a:rPr lang="en-US" sz="2400" dirty="0"/>
              <a:t> participant votes abort, or fails to respond within a timeout period, coordinator instructs all participants to abort transaction. </a:t>
            </a:r>
          </a:p>
          <a:p>
            <a:pPr lvl="1" algn="just"/>
            <a:r>
              <a:rPr lang="en-US" sz="2400" dirty="0"/>
              <a:t>If </a:t>
            </a:r>
            <a:r>
              <a:rPr lang="en-US" sz="2400" b="1" dirty="0">
                <a:solidFill>
                  <a:schemeClr val="accent2"/>
                </a:solidFill>
              </a:rPr>
              <a:t>all</a:t>
            </a:r>
            <a:r>
              <a:rPr lang="en-US" sz="2400" dirty="0"/>
              <a:t> vote commit, coordinator instructs all participants to commit. </a:t>
            </a:r>
          </a:p>
          <a:p>
            <a:pPr lvl="1" algn="just"/>
            <a:r>
              <a:rPr lang="en-US" sz="2400" dirty="0"/>
              <a:t>Once voted, </a:t>
            </a:r>
            <a:r>
              <a:rPr lang="en-US" sz="2400" b="1" dirty="0">
                <a:solidFill>
                  <a:schemeClr val="accent2"/>
                </a:solidFill>
              </a:rPr>
              <a:t>cannot</a:t>
            </a:r>
            <a:r>
              <a:rPr lang="en-US" sz="2400" dirty="0"/>
              <a:t> change the vote.</a:t>
            </a:r>
          </a:p>
          <a:p>
            <a:r>
              <a:rPr lang="en-US" dirty="0"/>
              <a:t>All participants must adopt global decision.</a:t>
            </a:r>
          </a:p>
        </p:txBody>
      </p:sp>
    </p:spTree>
    <p:extLst>
      <p:ext uri="{BB962C8B-B14F-4D97-AF65-F5344CB8AC3E}">
        <p14:creationId xmlns:p14="http://schemas.microsoft.com/office/powerpoint/2010/main" val="115287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D28E-87C6-3049-866E-AD07BA54DCDB}" type="slidenum">
              <a:rPr lang="zh-CN" altLang="en-US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25760"/>
            <a:ext cx="9258300" cy="114300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Two-Phase Commit (2PC)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219" y="1656928"/>
            <a:ext cx="9242227" cy="4724400"/>
          </a:xfrm>
        </p:spPr>
        <p:txBody>
          <a:bodyPr/>
          <a:lstStyle/>
          <a:p>
            <a:pPr algn="just"/>
            <a:r>
              <a:rPr lang="en-US" sz="2800" dirty="0"/>
              <a:t>If participant votes abort, free to abort transaction immediately (</a:t>
            </a:r>
            <a:r>
              <a:rPr lang="en-US" sz="2800" b="1" dirty="0">
                <a:solidFill>
                  <a:schemeClr val="accent2"/>
                </a:solidFill>
              </a:rPr>
              <a:t>unilateral abort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If participant votes commit, must wait for coordinator to broadcast global-commit or global-abort message. </a:t>
            </a:r>
          </a:p>
          <a:p>
            <a:pPr algn="just"/>
            <a:r>
              <a:rPr lang="en-US" sz="2800" dirty="0"/>
              <a:t>Protocol assumes each site has its own local log and can rollback or commit transaction reliably. </a:t>
            </a:r>
          </a:p>
          <a:p>
            <a:r>
              <a:rPr lang="en-US" sz="2800" dirty="0"/>
              <a:t>If participant fails to vote, abort is assumed.</a:t>
            </a:r>
          </a:p>
          <a:p>
            <a:r>
              <a:rPr lang="en-US" sz="2800" dirty="0"/>
              <a:t>If participant gets no vote instruction from coordinator, can abort.</a:t>
            </a:r>
          </a:p>
        </p:txBody>
      </p:sp>
    </p:spTree>
    <p:extLst>
      <p:ext uri="{BB962C8B-B14F-4D97-AF65-F5344CB8AC3E}">
        <p14:creationId xmlns:p14="http://schemas.microsoft.com/office/powerpoint/2010/main" val="11546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4CA5-B358-BC4D-9D4A-4A5D956050B3}" type="slidenum">
              <a:rPr lang="zh-CN" altLang="en-US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619721" y="841375"/>
            <a:ext cx="1176932" cy="473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 rot="-5400000">
            <a:off x="29308" y="2915157"/>
            <a:ext cx="22970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Coordinator</a:t>
            </a:r>
          </a:p>
        </p:txBody>
      </p:sp>
      <p:grpSp>
        <p:nvGrpSpPr>
          <p:cNvPr id="416772" name="Group 4"/>
          <p:cNvGrpSpPr>
            <a:grpSpLocks/>
          </p:cNvGrpSpPr>
          <p:nvPr/>
        </p:nvGrpSpPr>
        <p:grpSpPr bwMode="auto">
          <a:xfrm>
            <a:off x="7674175" y="719138"/>
            <a:ext cx="1460897" cy="4913312"/>
            <a:chOff x="2816" y="563"/>
            <a:chExt cx="818" cy="3095"/>
          </a:xfrm>
        </p:grpSpPr>
        <p:sp>
          <p:nvSpPr>
            <p:cNvPr id="416773" name="Text Box 5"/>
            <p:cNvSpPr txBox="1">
              <a:spLocks noChangeArrowheads="1"/>
            </p:cNvSpPr>
            <p:nvPr/>
          </p:nvSpPr>
          <p:spPr bwMode="auto">
            <a:xfrm>
              <a:off x="3050" y="1152"/>
              <a:ext cx="1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416774" name="Rectangle 6"/>
            <p:cNvSpPr>
              <a:spLocks noChangeArrowheads="1"/>
            </p:cNvSpPr>
            <p:nvPr/>
          </p:nvSpPr>
          <p:spPr bwMode="auto">
            <a:xfrm>
              <a:off x="2975" y="563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416775" name="Rectangle 7"/>
            <p:cNvSpPr>
              <a:spLocks noChangeArrowheads="1"/>
            </p:cNvSpPr>
            <p:nvPr/>
          </p:nvSpPr>
          <p:spPr bwMode="auto">
            <a:xfrm>
              <a:off x="2884" y="626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416776" name="Rectangle 8"/>
            <p:cNvSpPr>
              <a:spLocks noChangeArrowheads="1"/>
            </p:cNvSpPr>
            <p:nvPr/>
          </p:nvSpPr>
          <p:spPr bwMode="auto">
            <a:xfrm>
              <a:off x="2816" y="677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416777" name="Text Box 9"/>
            <p:cNvSpPr txBox="1">
              <a:spLocks noChangeArrowheads="1"/>
            </p:cNvSpPr>
            <p:nvPr/>
          </p:nvSpPr>
          <p:spPr bwMode="auto">
            <a:xfrm rot="16200000">
              <a:off x="2484" y="2068"/>
              <a:ext cx="1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Participant</a:t>
              </a:r>
            </a:p>
          </p:txBody>
        </p:sp>
      </p:grpSp>
      <p:grpSp>
        <p:nvGrpSpPr>
          <p:cNvPr id="416778" name="Group 10"/>
          <p:cNvGrpSpPr>
            <a:grpSpLocks/>
          </p:cNvGrpSpPr>
          <p:nvPr/>
        </p:nvGrpSpPr>
        <p:grpSpPr bwMode="auto">
          <a:xfrm>
            <a:off x="1698427" y="914400"/>
            <a:ext cx="6220420" cy="757238"/>
            <a:chOff x="951" y="576"/>
            <a:chExt cx="3483" cy="477"/>
          </a:xfrm>
        </p:grpSpPr>
        <p:sp>
          <p:nvSpPr>
            <p:cNvPr id="416779" name="AutoShape 11"/>
            <p:cNvSpPr>
              <a:spLocks noChangeArrowheads="1"/>
            </p:cNvSpPr>
            <p:nvPr/>
          </p:nvSpPr>
          <p:spPr bwMode="auto">
            <a:xfrm>
              <a:off x="951" y="797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16780" name="Text Box 12"/>
            <p:cNvSpPr txBox="1">
              <a:spLocks noChangeArrowheads="1"/>
            </p:cNvSpPr>
            <p:nvPr/>
          </p:nvSpPr>
          <p:spPr bwMode="auto">
            <a:xfrm>
              <a:off x="1405" y="576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REQUEST-TO-PREPARE</a:t>
              </a:r>
            </a:p>
          </p:txBody>
        </p:sp>
      </p:grpSp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1593057" y="1893888"/>
            <a:ext cx="6220421" cy="741362"/>
            <a:chOff x="892" y="1193"/>
            <a:chExt cx="3483" cy="467"/>
          </a:xfrm>
        </p:grpSpPr>
        <p:sp>
          <p:nvSpPr>
            <p:cNvPr id="416782" name="AutoShape 14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16783" name="Text Box 15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PREPARED</a:t>
              </a:r>
            </a:p>
          </p:txBody>
        </p:sp>
      </p:grpSp>
      <p:grpSp>
        <p:nvGrpSpPr>
          <p:cNvPr id="416784" name="Group 16"/>
          <p:cNvGrpSpPr>
            <a:grpSpLocks/>
          </p:cNvGrpSpPr>
          <p:nvPr/>
        </p:nvGrpSpPr>
        <p:grpSpPr bwMode="auto">
          <a:xfrm>
            <a:off x="1691283" y="3017839"/>
            <a:ext cx="6220420" cy="750887"/>
            <a:chOff x="947" y="1901"/>
            <a:chExt cx="3483" cy="473"/>
          </a:xfrm>
        </p:grpSpPr>
        <p:sp>
          <p:nvSpPr>
            <p:cNvPr id="416785" name="AutoShape 17"/>
            <p:cNvSpPr>
              <a:spLocks noChangeArrowheads="1"/>
            </p:cNvSpPr>
            <p:nvPr/>
          </p:nvSpPr>
          <p:spPr bwMode="auto">
            <a:xfrm>
              <a:off x="947" y="2118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16786" name="Text Box 18"/>
            <p:cNvSpPr txBox="1">
              <a:spLocks noChangeArrowheads="1"/>
            </p:cNvSpPr>
            <p:nvPr/>
          </p:nvSpPr>
          <p:spPr bwMode="auto">
            <a:xfrm>
              <a:off x="1203" y="1901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COMMIT</a:t>
              </a:r>
            </a:p>
          </p:txBody>
        </p:sp>
      </p:grpSp>
      <p:grpSp>
        <p:nvGrpSpPr>
          <p:cNvPr id="416787" name="Group 19"/>
          <p:cNvGrpSpPr>
            <a:grpSpLocks/>
          </p:cNvGrpSpPr>
          <p:nvPr/>
        </p:nvGrpSpPr>
        <p:grpSpPr bwMode="auto">
          <a:xfrm>
            <a:off x="1571626" y="4246563"/>
            <a:ext cx="6220421" cy="741362"/>
            <a:chOff x="880" y="2675"/>
            <a:chExt cx="3483" cy="467"/>
          </a:xfrm>
        </p:grpSpPr>
        <p:sp>
          <p:nvSpPr>
            <p:cNvPr id="416788" name="AutoShape 20"/>
            <p:cNvSpPr>
              <a:spLocks noChangeArrowheads="1"/>
            </p:cNvSpPr>
            <p:nvPr/>
          </p:nvSpPr>
          <p:spPr bwMode="auto">
            <a:xfrm rot="-10800000">
              <a:off x="880" y="2886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16789" name="Text Box 21"/>
            <p:cNvSpPr txBox="1">
              <a:spLocks noChangeArrowheads="1"/>
            </p:cNvSpPr>
            <p:nvPr/>
          </p:nvSpPr>
          <p:spPr bwMode="auto">
            <a:xfrm>
              <a:off x="1218" y="2675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17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76D8-53D1-8344-9212-43BE7E5A03FC}" type="slidenum">
              <a:rPr lang="zh-CN" altLang="en-US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619721" y="841375"/>
            <a:ext cx="1176932" cy="473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 rot="-5400000">
            <a:off x="29308" y="2915157"/>
            <a:ext cx="22970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Coordinator</a:t>
            </a:r>
          </a:p>
        </p:txBody>
      </p:sp>
      <p:grpSp>
        <p:nvGrpSpPr>
          <p:cNvPr id="417796" name="Group 4"/>
          <p:cNvGrpSpPr>
            <a:grpSpLocks/>
          </p:cNvGrpSpPr>
          <p:nvPr/>
        </p:nvGrpSpPr>
        <p:grpSpPr bwMode="auto">
          <a:xfrm>
            <a:off x="7674175" y="719138"/>
            <a:ext cx="1460897" cy="4913312"/>
            <a:chOff x="2816" y="563"/>
            <a:chExt cx="818" cy="3095"/>
          </a:xfrm>
        </p:grpSpPr>
        <p:sp>
          <p:nvSpPr>
            <p:cNvPr id="417797" name="Text Box 5"/>
            <p:cNvSpPr txBox="1">
              <a:spLocks noChangeArrowheads="1"/>
            </p:cNvSpPr>
            <p:nvPr/>
          </p:nvSpPr>
          <p:spPr bwMode="auto">
            <a:xfrm>
              <a:off x="3050" y="1152"/>
              <a:ext cx="1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417798" name="Rectangle 6"/>
            <p:cNvSpPr>
              <a:spLocks noChangeArrowheads="1"/>
            </p:cNvSpPr>
            <p:nvPr/>
          </p:nvSpPr>
          <p:spPr bwMode="auto">
            <a:xfrm>
              <a:off x="2975" y="563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417799" name="Rectangle 7"/>
            <p:cNvSpPr>
              <a:spLocks noChangeArrowheads="1"/>
            </p:cNvSpPr>
            <p:nvPr/>
          </p:nvSpPr>
          <p:spPr bwMode="auto">
            <a:xfrm>
              <a:off x="2884" y="626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417800" name="Rectangle 8"/>
            <p:cNvSpPr>
              <a:spLocks noChangeArrowheads="1"/>
            </p:cNvSpPr>
            <p:nvPr/>
          </p:nvSpPr>
          <p:spPr bwMode="auto">
            <a:xfrm>
              <a:off x="2816" y="677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417801" name="Text Box 9"/>
            <p:cNvSpPr txBox="1">
              <a:spLocks noChangeArrowheads="1"/>
            </p:cNvSpPr>
            <p:nvPr/>
          </p:nvSpPr>
          <p:spPr bwMode="auto">
            <a:xfrm rot="16200000">
              <a:off x="2484" y="2068"/>
              <a:ext cx="1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Participant</a:t>
              </a:r>
            </a:p>
          </p:txBody>
        </p:sp>
      </p:grpSp>
      <p:grpSp>
        <p:nvGrpSpPr>
          <p:cNvPr id="417802" name="Group 10"/>
          <p:cNvGrpSpPr>
            <a:grpSpLocks/>
          </p:cNvGrpSpPr>
          <p:nvPr/>
        </p:nvGrpSpPr>
        <p:grpSpPr bwMode="auto">
          <a:xfrm>
            <a:off x="1698427" y="914400"/>
            <a:ext cx="6220420" cy="757238"/>
            <a:chOff x="951" y="576"/>
            <a:chExt cx="3483" cy="477"/>
          </a:xfrm>
        </p:grpSpPr>
        <p:sp>
          <p:nvSpPr>
            <p:cNvPr id="417803" name="AutoShape 11"/>
            <p:cNvSpPr>
              <a:spLocks noChangeArrowheads="1"/>
            </p:cNvSpPr>
            <p:nvPr/>
          </p:nvSpPr>
          <p:spPr bwMode="auto">
            <a:xfrm>
              <a:off x="951" y="797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17804" name="Text Box 12"/>
            <p:cNvSpPr txBox="1">
              <a:spLocks noChangeArrowheads="1"/>
            </p:cNvSpPr>
            <p:nvPr/>
          </p:nvSpPr>
          <p:spPr bwMode="auto">
            <a:xfrm>
              <a:off x="1405" y="576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REQUEST-TO-PREPARE</a:t>
              </a:r>
            </a:p>
          </p:txBody>
        </p:sp>
      </p:grpSp>
      <p:grpSp>
        <p:nvGrpSpPr>
          <p:cNvPr id="417805" name="Group 13"/>
          <p:cNvGrpSpPr>
            <a:grpSpLocks/>
          </p:cNvGrpSpPr>
          <p:nvPr/>
        </p:nvGrpSpPr>
        <p:grpSpPr bwMode="auto">
          <a:xfrm>
            <a:off x="1593057" y="1893888"/>
            <a:ext cx="6220421" cy="741362"/>
            <a:chOff x="892" y="1193"/>
            <a:chExt cx="3483" cy="467"/>
          </a:xfrm>
        </p:grpSpPr>
        <p:sp>
          <p:nvSpPr>
            <p:cNvPr id="417806" name="AutoShape 14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17807" name="Text Box 15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NO</a:t>
              </a:r>
            </a:p>
          </p:txBody>
        </p:sp>
      </p:grpSp>
      <p:grpSp>
        <p:nvGrpSpPr>
          <p:cNvPr id="417808" name="Group 16"/>
          <p:cNvGrpSpPr>
            <a:grpSpLocks/>
          </p:cNvGrpSpPr>
          <p:nvPr/>
        </p:nvGrpSpPr>
        <p:grpSpPr bwMode="auto">
          <a:xfrm>
            <a:off x="1691283" y="3017839"/>
            <a:ext cx="6220420" cy="750887"/>
            <a:chOff x="947" y="1901"/>
            <a:chExt cx="3483" cy="473"/>
          </a:xfrm>
        </p:grpSpPr>
        <p:sp>
          <p:nvSpPr>
            <p:cNvPr id="417809" name="AutoShape 17"/>
            <p:cNvSpPr>
              <a:spLocks noChangeArrowheads="1"/>
            </p:cNvSpPr>
            <p:nvPr/>
          </p:nvSpPr>
          <p:spPr bwMode="auto">
            <a:xfrm>
              <a:off x="947" y="2118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17810" name="Text Box 18"/>
            <p:cNvSpPr txBox="1">
              <a:spLocks noChangeArrowheads="1"/>
            </p:cNvSpPr>
            <p:nvPr/>
          </p:nvSpPr>
          <p:spPr bwMode="auto">
            <a:xfrm>
              <a:off x="1203" y="1901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ABORT</a:t>
              </a:r>
            </a:p>
          </p:txBody>
        </p:sp>
      </p:grpSp>
      <p:grpSp>
        <p:nvGrpSpPr>
          <p:cNvPr id="417811" name="Group 19"/>
          <p:cNvGrpSpPr>
            <a:grpSpLocks/>
          </p:cNvGrpSpPr>
          <p:nvPr/>
        </p:nvGrpSpPr>
        <p:grpSpPr bwMode="auto">
          <a:xfrm>
            <a:off x="1571626" y="4246563"/>
            <a:ext cx="6220421" cy="741362"/>
            <a:chOff x="880" y="2675"/>
            <a:chExt cx="3483" cy="467"/>
          </a:xfrm>
        </p:grpSpPr>
        <p:sp>
          <p:nvSpPr>
            <p:cNvPr id="417812" name="AutoShape 20"/>
            <p:cNvSpPr>
              <a:spLocks noChangeArrowheads="1"/>
            </p:cNvSpPr>
            <p:nvPr/>
          </p:nvSpPr>
          <p:spPr bwMode="auto">
            <a:xfrm rot="-10800000">
              <a:off x="880" y="2886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17813" name="Text Box 21"/>
            <p:cNvSpPr txBox="1">
              <a:spLocks noChangeArrowheads="1"/>
            </p:cNvSpPr>
            <p:nvPr/>
          </p:nvSpPr>
          <p:spPr bwMode="auto">
            <a:xfrm>
              <a:off x="1218" y="2675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11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622E-3576-E841-A1E0-D1EB05FF85F3}" type="slidenum">
              <a:rPr lang="zh-CN" altLang="en-US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8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51012" y="267494"/>
            <a:ext cx="8743950" cy="85725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Centralized 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2PC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8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58999" y="1566864"/>
            <a:ext cx="8743950" cy="5159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		</a:t>
            </a:r>
            <a:r>
              <a:rPr lang="en-US" altLang="zh-CN" sz="2800"/>
              <a:t>Coordinator		Participant</a:t>
            </a:r>
          </a:p>
        </p:txBody>
      </p:sp>
      <p:sp>
        <p:nvSpPr>
          <p:cNvPr id="418820" name="Oval 1028"/>
          <p:cNvSpPr>
            <a:spLocks noChangeArrowheads="1"/>
          </p:cNvSpPr>
          <p:nvPr/>
        </p:nvSpPr>
        <p:spPr bwMode="auto">
          <a:xfrm>
            <a:off x="2314575" y="2243138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I</a:t>
            </a:r>
          </a:p>
        </p:txBody>
      </p:sp>
      <p:sp>
        <p:nvSpPr>
          <p:cNvPr id="418821" name="Oval 1029"/>
          <p:cNvSpPr>
            <a:spLocks noChangeArrowheads="1"/>
          </p:cNvSpPr>
          <p:nvPr/>
        </p:nvSpPr>
        <p:spPr bwMode="auto">
          <a:xfrm>
            <a:off x="2314575" y="3309938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W</a:t>
            </a:r>
          </a:p>
        </p:txBody>
      </p:sp>
      <p:sp>
        <p:nvSpPr>
          <p:cNvPr id="418822" name="Oval 1030"/>
          <p:cNvSpPr>
            <a:spLocks noChangeArrowheads="1"/>
          </p:cNvSpPr>
          <p:nvPr/>
        </p:nvSpPr>
        <p:spPr bwMode="auto">
          <a:xfrm>
            <a:off x="2314575" y="4376738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418823" name="Oval 1031"/>
          <p:cNvSpPr>
            <a:spLocks noChangeArrowheads="1"/>
          </p:cNvSpPr>
          <p:nvPr/>
        </p:nvSpPr>
        <p:spPr bwMode="auto">
          <a:xfrm>
            <a:off x="4029075" y="3309938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418824" name="Line 1032"/>
          <p:cNvSpPr>
            <a:spLocks noChangeShapeType="1"/>
          </p:cNvSpPr>
          <p:nvPr/>
        </p:nvSpPr>
        <p:spPr bwMode="auto">
          <a:xfrm>
            <a:off x="2743200" y="2852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8825" name="Line 1033"/>
          <p:cNvSpPr>
            <a:spLocks noChangeShapeType="1"/>
          </p:cNvSpPr>
          <p:nvPr/>
        </p:nvSpPr>
        <p:spPr bwMode="auto">
          <a:xfrm>
            <a:off x="2743200" y="39195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8826" name="Line 1034"/>
          <p:cNvSpPr>
            <a:spLocks noChangeShapeType="1"/>
          </p:cNvSpPr>
          <p:nvPr/>
        </p:nvSpPr>
        <p:spPr bwMode="auto">
          <a:xfrm>
            <a:off x="3171825" y="3614738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8827" name="Oval 1035"/>
          <p:cNvSpPr>
            <a:spLocks noChangeArrowheads="1"/>
          </p:cNvSpPr>
          <p:nvPr/>
        </p:nvSpPr>
        <p:spPr bwMode="auto">
          <a:xfrm>
            <a:off x="6429375" y="2214563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I</a:t>
            </a:r>
          </a:p>
        </p:txBody>
      </p:sp>
      <p:sp>
        <p:nvSpPr>
          <p:cNvPr id="418828" name="Oval 1036"/>
          <p:cNvSpPr>
            <a:spLocks noChangeArrowheads="1"/>
          </p:cNvSpPr>
          <p:nvPr/>
        </p:nvSpPr>
        <p:spPr bwMode="auto">
          <a:xfrm>
            <a:off x="6429375" y="3281363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W</a:t>
            </a:r>
          </a:p>
        </p:txBody>
      </p:sp>
      <p:sp>
        <p:nvSpPr>
          <p:cNvPr id="418829" name="Oval 1037"/>
          <p:cNvSpPr>
            <a:spLocks noChangeArrowheads="1"/>
          </p:cNvSpPr>
          <p:nvPr/>
        </p:nvSpPr>
        <p:spPr bwMode="auto">
          <a:xfrm>
            <a:off x="6429375" y="4348163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418830" name="Oval 1038"/>
          <p:cNvSpPr>
            <a:spLocks noChangeArrowheads="1"/>
          </p:cNvSpPr>
          <p:nvPr/>
        </p:nvSpPr>
        <p:spPr bwMode="auto">
          <a:xfrm>
            <a:off x="8143875" y="3281363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418831" name="Line 1039"/>
          <p:cNvSpPr>
            <a:spLocks noChangeShapeType="1"/>
          </p:cNvSpPr>
          <p:nvPr/>
        </p:nvSpPr>
        <p:spPr bwMode="auto">
          <a:xfrm>
            <a:off x="6858000" y="28241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8832" name="Line 1040"/>
          <p:cNvSpPr>
            <a:spLocks noChangeShapeType="1"/>
          </p:cNvSpPr>
          <p:nvPr/>
        </p:nvSpPr>
        <p:spPr bwMode="auto">
          <a:xfrm>
            <a:off x="6858000" y="38909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8833" name="Line 1041"/>
          <p:cNvSpPr>
            <a:spLocks noChangeShapeType="1"/>
          </p:cNvSpPr>
          <p:nvPr/>
        </p:nvSpPr>
        <p:spPr bwMode="auto">
          <a:xfrm>
            <a:off x="7286625" y="35861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8834" name="Line 1042"/>
          <p:cNvSpPr>
            <a:spLocks noChangeShapeType="1"/>
          </p:cNvSpPr>
          <p:nvPr/>
        </p:nvSpPr>
        <p:spPr bwMode="auto">
          <a:xfrm>
            <a:off x="7286625" y="2562225"/>
            <a:ext cx="10287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8835" name="Text Box 1043"/>
          <p:cNvSpPr txBox="1">
            <a:spLocks noChangeArrowheads="1"/>
          </p:cNvSpPr>
          <p:nvPr/>
        </p:nvSpPr>
        <p:spPr bwMode="auto">
          <a:xfrm>
            <a:off x="238657" y="2752796"/>
            <a:ext cx="22069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commit-request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 request-prepare*</a:t>
            </a:r>
            <a:endParaRPr lang="en-US" altLang="zh-CN" sz="20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8836" name="Text Box 1044"/>
          <p:cNvSpPr txBox="1">
            <a:spLocks noChangeArrowheads="1"/>
          </p:cNvSpPr>
          <p:nvPr/>
        </p:nvSpPr>
        <p:spPr bwMode="auto">
          <a:xfrm>
            <a:off x="3253544" y="2757559"/>
            <a:ext cx="9188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 </a:t>
            </a:r>
            <a:r>
              <a:rPr lang="en-US" altLang="zh-CN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no 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abort*</a:t>
            </a:r>
            <a:endParaRPr lang="en-US" altLang="zh-CN" sz="20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8837" name="Text Box 1045"/>
          <p:cNvSpPr txBox="1">
            <a:spLocks noChangeArrowheads="1"/>
          </p:cNvSpPr>
          <p:nvPr/>
        </p:nvSpPr>
        <p:spPr bwMode="auto">
          <a:xfrm>
            <a:off x="975057" y="3776734"/>
            <a:ext cx="14949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 </a:t>
            </a:r>
            <a:r>
              <a:rPr lang="en-US" altLang="zh-CN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prepared*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Commit*</a:t>
            </a:r>
            <a:endParaRPr lang="en-US" altLang="zh-CN" sz="20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8838" name="Text Box 1046"/>
          <p:cNvSpPr txBox="1">
            <a:spLocks noChangeArrowheads="1"/>
          </p:cNvSpPr>
          <p:nvPr/>
        </p:nvSpPr>
        <p:spPr bwMode="auto">
          <a:xfrm>
            <a:off x="5470166" y="3795784"/>
            <a:ext cx="11790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 </a:t>
            </a:r>
            <a:r>
              <a:rPr lang="en-US" altLang="zh-CN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commit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done</a:t>
            </a:r>
            <a:endParaRPr lang="en-US" altLang="zh-CN" sz="20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8839" name="Text Box 1047"/>
          <p:cNvSpPr txBox="1">
            <a:spLocks noChangeArrowheads="1"/>
          </p:cNvSpPr>
          <p:nvPr/>
        </p:nvSpPr>
        <p:spPr bwMode="auto">
          <a:xfrm>
            <a:off x="4741194" y="2728984"/>
            <a:ext cx="21476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 </a:t>
            </a:r>
            <a:r>
              <a:rPr lang="en-US" altLang="zh-CN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request-prepare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prepared</a:t>
            </a:r>
            <a:endParaRPr lang="en-US" altLang="zh-CN" sz="20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8840" name="Text Box 1048"/>
          <p:cNvSpPr txBox="1">
            <a:spLocks noChangeArrowheads="1"/>
          </p:cNvSpPr>
          <p:nvPr/>
        </p:nvSpPr>
        <p:spPr bwMode="auto">
          <a:xfrm>
            <a:off x="7627269" y="2367034"/>
            <a:ext cx="21476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 </a:t>
            </a:r>
            <a:r>
              <a:rPr lang="en-US" altLang="zh-CN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request-prepare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no</a:t>
            </a:r>
            <a:endParaRPr lang="en-US" altLang="zh-CN" sz="20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8841" name="Text Box 1049"/>
          <p:cNvSpPr txBox="1">
            <a:spLocks noChangeArrowheads="1"/>
          </p:cNvSpPr>
          <p:nvPr/>
        </p:nvSpPr>
        <p:spPr bwMode="auto">
          <a:xfrm>
            <a:off x="7424897" y="3764034"/>
            <a:ext cx="9396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 </a:t>
            </a:r>
            <a:r>
              <a:rPr lang="en-US" altLang="zh-CN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abort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done</a:t>
            </a:r>
            <a:endParaRPr lang="en-US" altLang="zh-CN" sz="20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8842" name="Oval 1050"/>
          <p:cNvSpPr>
            <a:spLocks noChangeArrowheads="1"/>
          </p:cNvSpPr>
          <p:nvPr/>
        </p:nvSpPr>
        <p:spPr bwMode="auto">
          <a:xfrm>
            <a:off x="4054078" y="4368800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418843" name="Text Box 1051"/>
          <p:cNvSpPr txBox="1">
            <a:spLocks noChangeArrowheads="1"/>
          </p:cNvSpPr>
          <p:nvPr/>
        </p:nvSpPr>
        <p:spPr bwMode="auto">
          <a:xfrm>
            <a:off x="3185578" y="4773684"/>
            <a:ext cx="10422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 </a:t>
            </a:r>
            <a:r>
              <a:rPr lang="en-US" altLang="zh-CN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done*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20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18844" name="Line 1052"/>
          <p:cNvSpPr>
            <a:spLocks noChangeShapeType="1"/>
          </p:cNvSpPr>
          <p:nvPr/>
        </p:nvSpPr>
        <p:spPr bwMode="auto">
          <a:xfrm>
            <a:off x="3196828" y="466725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8845" name="Line 1053"/>
          <p:cNvSpPr>
            <a:spLocks noChangeShapeType="1"/>
          </p:cNvSpPr>
          <p:nvPr/>
        </p:nvSpPr>
        <p:spPr bwMode="auto">
          <a:xfrm>
            <a:off x="4448771" y="39417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18846" name="Text Box 1054"/>
          <p:cNvSpPr txBox="1">
            <a:spLocks noChangeArrowheads="1"/>
          </p:cNvSpPr>
          <p:nvPr/>
        </p:nvSpPr>
        <p:spPr bwMode="auto">
          <a:xfrm>
            <a:off x="3390960" y="3851346"/>
            <a:ext cx="10422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 </a:t>
            </a:r>
            <a:r>
              <a:rPr lang="en-US" altLang="zh-CN" sz="2000" u="sng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done* 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2000" u="sng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F66F-391D-A547-8D0E-9C99A4E4939C}" type="slidenum">
              <a:rPr lang="zh-CN" altLang="en-US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3020" y="1052736"/>
            <a:ext cx="8743950" cy="574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Notation:  </a:t>
            </a:r>
            <a:r>
              <a:rPr lang="en-US" altLang="zh-CN" sz="2800" dirty="0" smtClean="0"/>
              <a:t>  </a:t>
            </a:r>
            <a:r>
              <a:rPr lang="en-US" altLang="zh-CN" sz="2800" u="sng" dirty="0" smtClean="0"/>
              <a:t>Incoming </a:t>
            </a:r>
            <a:r>
              <a:rPr lang="en-US" altLang="zh-CN" sz="2800" u="sng" dirty="0"/>
              <a:t>message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800" dirty="0"/>
              <a:t>		</a:t>
            </a:r>
            <a:r>
              <a:rPr lang="en-US" altLang="zh-CN" sz="2800" dirty="0" smtClean="0"/>
              <a:t>	Outgoing </a:t>
            </a:r>
            <a:r>
              <a:rPr lang="en-US" altLang="zh-CN" sz="2800" dirty="0"/>
              <a:t>message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800" dirty="0"/>
              <a:t>			</a:t>
            </a:r>
            <a:r>
              <a:rPr lang="en-US" altLang="zh-CN" sz="2800" dirty="0" smtClean="0"/>
              <a:t>( </a:t>
            </a:r>
            <a:r>
              <a:rPr lang="en-US" altLang="zh-CN" sz="2800" dirty="0"/>
              <a:t>* = everyone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When participant enters </a:t>
            </a:r>
            <a:r>
              <a:rPr lang="en-US" altLang="zh-CN" sz="2800" dirty="0">
                <a:latin typeface="Tahoma"/>
              </a:rPr>
              <a:t>“</a:t>
            </a:r>
            <a:r>
              <a:rPr lang="en-US" altLang="zh-CN" sz="2800" dirty="0"/>
              <a:t>W</a:t>
            </a:r>
            <a:r>
              <a:rPr lang="en-US" altLang="zh-CN" sz="2800" dirty="0">
                <a:latin typeface="Tahoma"/>
              </a:rPr>
              <a:t>”</a:t>
            </a:r>
            <a:r>
              <a:rPr lang="en-US" altLang="zh-CN" sz="2800" dirty="0"/>
              <a:t> state: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it must have acquired all resources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it can only abort or commit if so </a:t>
            </a:r>
            <a:r>
              <a:rPr lang="en-US" altLang="zh-CN" sz="2400" dirty="0" smtClean="0"/>
              <a:t>instructed by </a:t>
            </a:r>
            <a:r>
              <a:rPr lang="en-US" altLang="zh-CN" sz="2400" dirty="0"/>
              <a:t>a coordinator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Coordinator only enters </a:t>
            </a:r>
            <a:r>
              <a:rPr lang="en-US" altLang="zh-CN" sz="2800" dirty="0">
                <a:latin typeface="Tahoma"/>
              </a:rPr>
              <a:t>“</a:t>
            </a:r>
            <a:r>
              <a:rPr lang="en-US" altLang="zh-CN" sz="2800" dirty="0"/>
              <a:t>C</a:t>
            </a:r>
            <a:r>
              <a:rPr lang="en-US" altLang="zh-CN" sz="2800" dirty="0">
                <a:latin typeface="Tahoma"/>
              </a:rPr>
              <a:t>”</a:t>
            </a:r>
            <a:r>
              <a:rPr lang="en-US" altLang="zh-CN" sz="2800" dirty="0"/>
              <a:t> state if all participants are in </a:t>
            </a:r>
            <a:r>
              <a:rPr lang="en-US" altLang="zh-CN" sz="2800" dirty="0">
                <a:latin typeface="Tahoma"/>
              </a:rPr>
              <a:t>“</a:t>
            </a:r>
            <a:r>
              <a:rPr lang="en-US" altLang="zh-CN" sz="2800" dirty="0"/>
              <a:t>W</a:t>
            </a:r>
            <a:r>
              <a:rPr lang="en-US" altLang="zh-CN" sz="2800" dirty="0">
                <a:latin typeface="Tahoma"/>
              </a:rPr>
              <a:t>”</a:t>
            </a:r>
            <a:r>
              <a:rPr lang="en-US" altLang="zh-CN" sz="2800" dirty="0"/>
              <a:t>, i.e., it is certain that all will </a:t>
            </a:r>
            <a:r>
              <a:rPr lang="en-US" altLang="zh-CN" sz="2800" u="sng" dirty="0"/>
              <a:t>eventually</a:t>
            </a:r>
            <a:r>
              <a:rPr lang="en-US" altLang="zh-CN" sz="2800" dirty="0"/>
              <a:t> commit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After coordinator receives DONE message, it can forget about the transaction (clean up control structures). </a:t>
            </a:r>
          </a:p>
        </p:txBody>
      </p:sp>
    </p:spTree>
    <p:extLst>
      <p:ext uri="{BB962C8B-B14F-4D97-AF65-F5344CB8AC3E}">
        <p14:creationId xmlns:p14="http://schemas.microsoft.com/office/powerpoint/2010/main" val="24498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21D-40E3-0942-AB10-848B8ACF7703}" type="slidenum">
              <a:rPr lang="zh-CN" altLang="en-US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21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Handling 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Failures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1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Types of failures</a:t>
            </a:r>
          </a:p>
          <a:p>
            <a:pPr lvl="1"/>
            <a:r>
              <a:rPr lang="en-US" altLang="zh-CN" dirty="0"/>
              <a:t>Node failure</a:t>
            </a:r>
          </a:p>
          <a:p>
            <a:pPr lvl="1"/>
            <a:r>
              <a:rPr lang="en-US" altLang="zh-CN" dirty="0"/>
              <a:t>Timeout waiting for expected message</a:t>
            </a:r>
          </a:p>
          <a:p>
            <a:pPr lvl="1"/>
            <a:r>
              <a:rPr lang="en-US" altLang="zh-CN" dirty="0"/>
              <a:t>Communication </a:t>
            </a:r>
            <a:r>
              <a:rPr lang="en-US" altLang="zh-CN" dirty="0" smtClean="0"/>
              <a:t>failure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4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1FF3-0207-D049-9815-30B638E90A6C}" type="slidenum">
              <a:rPr lang="zh-CN" altLang="en-US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22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9004" y="332656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Handling 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ailures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2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23305" y="1790701"/>
            <a:ext cx="8743950" cy="18510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Coordinator and participant </a:t>
            </a:r>
            <a:r>
              <a:rPr lang="en-US" altLang="zh-CN" i="1" dirty="0"/>
              <a:t>logs</a:t>
            </a:r>
            <a:r>
              <a:rPr lang="en-US" altLang="zh-CN" dirty="0"/>
              <a:t> are used to reconstruct state before failure</a:t>
            </a:r>
          </a:p>
          <a:p>
            <a:r>
              <a:rPr lang="en-US" altLang="zh-CN" dirty="0"/>
              <a:t>State transitions must be logged</a:t>
            </a:r>
          </a:p>
        </p:txBody>
      </p:sp>
    </p:spTree>
    <p:extLst>
      <p:ext uri="{BB962C8B-B14F-4D97-AF65-F5344CB8AC3E}">
        <p14:creationId xmlns:p14="http://schemas.microsoft.com/office/powerpoint/2010/main" val="13536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1106714" y="2852738"/>
            <a:ext cx="8208912" cy="2952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77971" y="3501008"/>
            <a:ext cx="1296104" cy="2088232"/>
            <a:chOff x="1377971" y="3501008"/>
            <a:chExt cx="1296104" cy="2088232"/>
          </a:xfrm>
        </p:grpSpPr>
        <p:sp>
          <p:nvSpPr>
            <p:cNvPr id="6" name="矩形 5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3708327" y="2876944"/>
            <a:ext cx="32353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Database as a Single System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62075" y="3501008"/>
            <a:ext cx="1296104" cy="2088232"/>
            <a:chOff x="1377971" y="3501008"/>
            <a:chExt cx="1296104" cy="2088232"/>
          </a:xfrm>
        </p:grpSpPr>
        <p:sp>
          <p:nvSpPr>
            <p:cNvPr id="15" name="矩形 14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58638" y="3501008"/>
            <a:ext cx="1296104" cy="2088232"/>
            <a:chOff x="1377971" y="3501008"/>
            <a:chExt cx="1296104" cy="2088232"/>
          </a:xfrm>
        </p:grpSpPr>
        <p:sp>
          <p:nvSpPr>
            <p:cNvPr id="21" name="矩形 20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51129" y="3501008"/>
            <a:ext cx="1296104" cy="2088232"/>
            <a:chOff x="1377971" y="3501008"/>
            <a:chExt cx="1296104" cy="2088232"/>
          </a:xfrm>
        </p:grpSpPr>
        <p:sp>
          <p:nvSpPr>
            <p:cNvPr id="27" name="矩形 26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111052" y="1856553"/>
            <a:ext cx="820891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24416" y="3501008"/>
            <a:ext cx="1296104" cy="2088232"/>
            <a:chOff x="1377971" y="3501008"/>
            <a:chExt cx="1296104" cy="2088232"/>
          </a:xfrm>
        </p:grpSpPr>
        <p:sp>
          <p:nvSpPr>
            <p:cNvPr id="34" name="矩形 33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柱形 34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39" name="TextBox 15"/>
          <p:cNvSpPr txBox="1"/>
          <p:nvPr/>
        </p:nvSpPr>
        <p:spPr>
          <a:xfrm>
            <a:off x="4439547" y="2019680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1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96-8A90-E64C-A954-E45F233A6112}" type="slidenum">
              <a:rPr lang="zh-CN" altLang="en-US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260747" y="1149895"/>
            <a:ext cx="3136106" cy="473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7711678" y="1962695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727628" y="1208634"/>
            <a:ext cx="3082528" cy="4732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305396" y="692696"/>
            <a:ext cx="1505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Coordinator</a:t>
            </a:r>
          </a:p>
        </p:txBody>
      </p:sp>
      <p:sp>
        <p:nvSpPr>
          <p:cNvPr id="423942" name="Text Box 6"/>
          <p:cNvSpPr txBox="1">
            <a:spLocks noChangeArrowheads="1"/>
          </p:cNvSpPr>
          <p:nvPr/>
        </p:nvSpPr>
        <p:spPr bwMode="auto">
          <a:xfrm>
            <a:off x="6706196" y="808584"/>
            <a:ext cx="13762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Participant</a:t>
            </a:r>
          </a:p>
        </p:txBody>
      </p:sp>
      <p:grpSp>
        <p:nvGrpSpPr>
          <p:cNvPr id="423943" name="Group 7"/>
          <p:cNvGrpSpPr>
            <a:grpSpLocks/>
          </p:cNvGrpSpPr>
          <p:nvPr/>
        </p:nvGrpSpPr>
        <p:grpSpPr bwMode="auto">
          <a:xfrm>
            <a:off x="289322" y="1186408"/>
            <a:ext cx="6715125" cy="793750"/>
            <a:chOff x="162" y="553"/>
            <a:chExt cx="3760" cy="500"/>
          </a:xfrm>
        </p:grpSpPr>
        <p:grpSp>
          <p:nvGrpSpPr>
            <p:cNvPr id="423944" name="Group 8"/>
            <p:cNvGrpSpPr>
              <a:grpSpLocks/>
            </p:cNvGrpSpPr>
            <p:nvPr/>
          </p:nvGrpSpPr>
          <p:grpSpPr bwMode="auto">
            <a:xfrm>
              <a:off x="1727" y="576"/>
              <a:ext cx="2195" cy="477"/>
              <a:chOff x="951" y="576"/>
              <a:chExt cx="3483" cy="477"/>
            </a:xfrm>
          </p:grpSpPr>
          <p:sp>
            <p:nvSpPr>
              <p:cNvPr id="423945" name="AutoShape 9"/>
              <p:cNvSpPr>
                <a:spLocks noChangeArrowheads="1"/>
              </p:cNvSpPr>
              <p:nvPr/>
            </p:nvSpPr>
            <p:spPr bwMode="auto">
              <a:xfrm>
                <a:off x="951" y="797"/>
                <a:ext cx="3483" cy="256"/>
              </a:xfrm>
              <a:prstGeom prst="rightArrow">
                <a:avLst>
                  <a:gd name="adj1" fmla="val 28046"/>
                  <a:gd name="adj2" fmla="val 151172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23946" name="Text Box 10"/>
              <p:cNvSpPr txBox="1">
                <a:spLocks noChangeArrowheads="1"/>
              </p:cNvSpPr>
              <p:nvPr/>
            </p:nvSpPr>
            <p:spPr bwMode="auto">
              <a:xfrm>
                <a:off x="1405" y="576"/>
                <a:ext cx="26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Tahoma" charset="0"/>
                    <a:ea typeface="宋体" charset="0"/>
                    <a:cs typeface="宋体" charset="0"/>
                  </a:rPr>
                  <a:t>REQUEST-PREPARE*</a:t>
                </a:r>
              </a:p>
            </p:txBody>
          </p:sp>
        </p:grpSp>
        <p:sp>
          <p:nvSpPr>
            <p:cNvPr id="423947" name="Text Box 11"/>
            <p:cNvSpPr txBox="1">
              <a:spLocks noChangeArrowheads="1"/>
            </p:cNvSpPr>
            <p:nvPr/>
          </p:nvSpPr>
          <p:spPr bwMode="auto">
            <a:xfrm>
              <a:off x="162" y="553"/>
              <a:ext cx="140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Log start-2PC record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(participant list)</a:t>
              </a:r>
            </a:p>
          </p:txBody>
        </p:sp>
      </p:grpSp>
      <p:grpSp>
        <p:nvGrpSpPr>
          <p:cNvPr id="423948" name="Group 12"/>
          <p:cNvGrpSpPr>
            <a:grpSpLocks/>
          </p:cNvGrpSpPr>
          <p:nvPr/>
        </p:nvGrpSpPr>
        <p:grpSpPr bwMode="auto">
          <a:xfrm>
            <a:off x="321470" y="3188245"/>
            <a:ext cx="6675834" cy="889000"/>
            <a:chOff x="180" y="1814"/>
            <a:chExt cx="3738" cy="560"/>
          </a:xfrm>
        </p:grpSpPr>
        <p:grpSp>
          <p:nvGrpSpPr>
            <p:cNvPr id="423949" name="Group 13"/>
            <p:cNvGrpSpPr>
              <a:grpSpLocks/>
            </p:cNvGrpSpPr>
            <p:nvPr/>
          </p:nvGrpSpPr>
          <p:grpSpPr bwMode="auto">
            <a:xfrm>
              <a:off x="1815" y="1901"/>
              <a:ext cx="2103" cy="473"/>
              <a:chOff x="947" y="1901"/>
              <a:chExt cx="3483" cy="473"/>
            </a:xfrm>
          </p:grpSpPr>
          <p:sp>
            <p:nvSpPr>
              <p:cNvPr id="423950" name="AutoShape 14"/>
              <p:cNvSpPr>
                <a:spLocks noChangeArrowheads="1"/>
              </p:cNvSpPr>
              <p:nvPr/>
            </p:nvSpPr>
            <p:spPr bwMode="auto">
              <a:xfrm>
                <a:off x="947" y="2118"/>
                <a:ext cx="3483" cy="256"/>
              </a:xfrm>
              <a:prstGeom prst="rightArrow">
                <a:avLst>
                  <a:gd name="adj1" fmla="val 28046"/>
                  <a:gd name="adj2" fmla="val 151172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23951" name="Text Box 15"/>
              <p:cNvSpPr txBox="1">
                <a:spLocks noChangeArrowheads="1"/>
              </p:cNvSpPr>
              <p:nvPr/>
            </p:nvSpPr>
            <p:spPr bwMode="auto">
              <a:xfrm>
                <a:off x="1203" y="1901"/>
                <a:ext cx="26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Tahoma" charset="0"/>
                    <a:ea typeface="宋体" charset="0"/>
                    <a:cs typeface="宋体" charset="0"/>
                  </a:rPr>
                  <a:t>COMMIT*</a:t>
                </a:r>
              </a:p>
            </p:txBody>
          </p:sp>
        </p:grpSp>
        <p:sp>
          <p:nvSpPr>
            <p:cNvPr id="423952" name="Text Box 16"/>
            <p:cNvSpPr txBox="1">
              <a:spLocks noChangeArrowheads="1"/>
            </p:cNvSpPr>
            <p:nvPr/>
          </p:nvSpPr>
          <p:spPr bwMode="auto">
            <a:xfrm>
              <a:off x="180" y="1814"/>
              <a:ext cx="129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Log commit record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(state C)</a:t>
              </a:r>
            </a:p>
          </p:txBody>
        </p:sp>
      </p:grpSp>
      <p:sp>
        <p:nvSpPr>
          <p:cNvPr id="423953" name="Text Box 17"/>
          <p:cNvSpPr txBox="1">
            <a:spLocks noChangeArrowheads="1"/>
          </p:cNvSpPr>
          <p:nvPr/>
        </p:nvSpPr>
        <p:spPr bwMode="auto">
          <a:xfrm>
            <a:off x="364332" y="5250409"/>
            <a:ext cx="21089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Log done record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(end-2PC)</a:t>
            </a:r>
          </a:p>
        </p:txBody>
      </p:sp>
      <p:grpSp>
        <p:nvGrpSpPr>
          <p:cNvPr id="423954" name="Group 18"/>
          <p:cNvGrpSpPr>
            <a:grpSpLocks/>
          </p:cNvGrpSpPr>
          <p:nvPr/>
        </p:nvGrpSpPr>
        <p:grpSpPr bwMode="auto">
          <a:xfrm>
            <a:off x="3012877" y="1970633"/>
            <a:ext cx="6288286" cy="1001712"/>
            <a:chOff x="1687" y="1047"/>
            <a:chExt cx="3521" cy="631"/>
          </a:xfrm>
        </p:grpSpPr>
        <p:grpSp>
          <p:nvGrpSpPr>
            <p:cNvPr id="423955" name="Group 19"/>
            <p:cNvGrpSpPr>
              <a:grpSpLocks/>
            </p:cNvGrpSpPr>
            <p:nvPr/>
          </p:nvGrpSpPr>
          <p:grpSpPr bwMode="auto">
            <a:xfrm>
              <a:off x="1687" y="1211"/>
              <a:ext cx="2276" cy="467"/>
              <a:chOff x="892" y="1193"/>
              <a:chExt cx="3483" cy="467"/>
            </a:xfrm>
          </p:grpSpPr>
          <p:sp>
            <p:nvSpPr>
              <p:cNvPr id="423956" name="AutoShape 20"/>
              <p:cNvSpPr>
                <a:spLocks noChangeArrowheads="1"/>
              </p:cNvSpPr>
              <p:nvPr/>
            </p:nvSpPr>
            <p:spPr bwMode="auto">
              <a:xfrm rot="-10800000">
                <a:off x="892" y="1404"/>
                <a:ext cx="3483" cy="256"/>
              </a:xfrm>
              <a:prstGeom prst="rightArrow">
                <a:avLst>
                  <a:gd name="adj1" fmla="val 28046"/>
                  <a:gd name="adj2" fmla="val 151172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23957" name="Text Box 21"/>
              <p:cNvSpPr txBox="1">
                <a:spLocks noChangeArrowheads="1"/>
              </p:cNvSpPr>
              <p:nvPr/>
            </p:nvSpPr>
            <p:spPr bwMode="auto">
              <a:xfrm>
                <a:off x="1217" y="1193"/>
                <a:ext cx="26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Tahoma" charset="0"/>
                    <a:ea typeface="宋体" charset="0"/>
                    <a:cs typeface="宋体" charset="0"/>
                  </a:rPr>
                  <a:t>PREPARED*</a:t>
                </a:r>
              </a:p>
            </p:txBody>
          </p:sp>
        </p:grpSp>
        <p:sp>
          <p:nvSpPr>
            <p:cNvPr id="423958" name="Text Box 22"/>
            <p:cNvSpPr txBox="1">
              <a:spLocks noChangeArrowheads="1"/>
            </p:cNvSpPr>
            <p:nvPr/>
          </p:nvSpPr>
          <p:spPr bwMode="auto">
            <a:xfrm>
              <a:off x="3819" y="1047"/>
              <a:ext cx="138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Log prepared record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(state W)</a:t>
              </a:r>
            </a:p>
          </p:txBody>
        </p:sp>
      </p:grpSp>
      <p:grpSp>
        <p:nvGrpSpPr>
          <p:cNvPr id="423959" name="Group 23"/>
          <p:cNvGrpSpPr>
            <a:grpSpLocks/>
          </p:cNvGrpSpPr>
          <p:nvPr/>
        </p:nvGrpSpPr>
        <p:grpSpPr bwMode="auto">
          <a:xfrm>
            <a:off x="3041452" y="4248695"/>
            <a:ext cx="6475810" cy="1047750"/>
            <a:chOff x="1703" y="2482"/>
            <a:chExt cx="3626" cy="660"/>
          </a:xfrm>
        </p:grpSpPr>
        <p:grpSp>
          <p:nvGrpSpPr>
            <p:cNvPr id="423960" name="Group 24"/>
            <p:cNvGrpSpPr>
              <a:grpSpLocks/>
            </p:cNvGrpSpPr>
            <p:nvPr/>
          </p:nvGrpSpPr>
          <p:grpSpPr bwMode="auto">
            <a:xfrm>
              <a:off x="1703" y="2675"/>
              <a:ext cx="2231" cy="467"/>
              <a:chOff x="880" y="2675"/>
              <a:chExt cx="3483" cy="467"/>
            </a:xfrm>
          </p:grpSpPr>
          <p:sp>
            <p:nvSpPr>
              <p:cNvPr id="423961" name="AutoShape 25"/>
              <p:cNvSpPr>
                <a:spLocks noChangeArrowheads="1"/>
              </p:cNvSpPr>
              <p:nvPr/>
            </p:nvSpPr>
            <p:spPr bwMode="auto">
              <a:xfrm rot="-10800000">
                <a:off x="880" y="2886"/>
                <a:ext cx="3483" cy="256"/>
              </a:xfrm>
              <a:prstGeom prst="rightArrow">
                <a:avLst>
                  <a:gd name="adj1" fmla="val 28046"/>
                  <a:gd name="adj2" fmla="val 151172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23962" name="Text Box 26"/>
              <p:cNvSpPr txBox="1">
                <a:spLocks noChangeArrowheads="1"/>
              </p:cNvSpPr>
              <p:nvPr/>
            </p:nvSpPr>
            <p:spPr bwMode="auto">
              <a:xfrm>
                <a:off x="1218" y="2675"/>
                <a:ext cx="26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Tahoma" charset="0"/>
                    <a:ea typeface="宋体" charset="0"/>
                    <a:cs typeface="宋体" charset="0"/>
                  </a:rPr>
                  <a:t>DONE*</a:t>
                </a:r>
              </a:p>
            </p:txBody>
          </p:sp>
        </p:grpSp>
        <p:sp>
          <p:nvSpPr>
            <p:cNvPr id="423963" name="Text Box 27"/>
            <p:cNvSpPr txBox="1">
              <a:spLocks noChangeArrowheads="1"/>
            </p:cNvSpPr>
            <p:nvPr/>
          </p:nvSpPr>
          <p:spPr bwMode="auto">
            <a:xfrm>
              <a:off x="3837" y="2482"/>
              <a:ext cx="149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Log committed record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(state 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0E4-316E-3749-B571-053B4388825A}" type="slidenum">
              <a:rPr lang="zh-CN" altLang="en-US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title"/>
          </p:nvPr>
        </p:nvSpPr>
        <p:spPr>
          <a:xfrm>
            <a:off x="751012" y="332656"/>
            <a:ext cx="8743950" cy="628650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2PC Protocol Actions</a:t>
            </a:r>
          </a:p>
        </p:txBody>
      </p:sp>
      <p:pic>
        <p:nvPicPr>
          <p:cNvPr id="396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3140" y="1052736"/>
            <a:ext cx="6145689" cy="566134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7E7C-CFA8-654E-9421-A33604D2EA2F}" type="slidenum">
              <a:rPr lang="zh-CN" altLang="en-US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Handling Failures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Termination protocols</a:t>
            </a:r>
          </a:p>
          <a:p>
            <a:pPr lvl="1"/>
            <a:r>
              <a:rPr lang="en-US" altLang="zh-CN"/>
              <a:t>How </a:t>
            </a:r>
            <a:r>
              <a:rPr lang="en-US" altLang="zh-CN" i="1"/>
              <a:t>operational</a:t>
            </a:r>
            <a:r>
              <a:rPr lang="en-US" altLang="zh-CN"/>
              <a:t> nodes react</a:t>
            </a:r>
          </a:p>
          <a:p>
            <a:r>
              <a:rPr lang="en-US" altLang="zh-CN"/>
              <a:t>Recovery protocols</a:t>
            </a:r>
          </a:p>
          <a:p>
            <a:pPr lvl="1"/>
            <a:r>
              <a:rPr lang="en-US" altLang="zh-CN"/>
              <a:t>How </a:t>
            </a:r>
            <a:r>
              <a:rPr lang="en-US" altLang="zh-CN" i="1"/>
              <a:t>failed</a:t>
            </a:r>
            <a:r>
              <a:rPr lang="en-US" altLang="zh-CN"/>
              <a:t> nodes behave</a:t>
            </a:r>
          </a:p>
        </p:txBody>
      </p:sp>
      <p:sp>
        <p:nvSpPr>
          <p:cNvPr id="521221" name="Comment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420322" y="420689"/>
            <a:ext cx="1785" cy="1587"/>
          </a:xfrm>
          <a:custGeom>
            <a:avLst/>
            <a:gdLst>
              <a:gd name="T0" fmla="+- 0 13385 13385"/>
              <a:gd name="T1" fmla="*/ T0 w 1"/>
              <a:gd name="T2" fmla="+- 0 1169 1169"/>
              <a:gd name="T3" fmla="*/ 1169 h 1"/>
              <a:gd name="T4" fmla="+- 0 13385 13385"/>
              <a:gd name="T5" fmla="*/ T4 w 1"/>
              <a:gd name="T6" fmla="+- 0 1169 1169"/>
              <a:gd name="T7" fmla="*/ 1169 h 1"/>
            </a:gdLst>
            <a:ahLst/>
            <a:cxnLst>
              <a:cxn ang="0">
                <a:pos x="T1" y="T3"/>
              </a:cxn>
              <a:cxn ang="0">
                <a:pos x="T5" y="T7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21222" name="Comment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30375" y="3019425"/>
            <a:ext cx="1785" cy="1588"/>
          </a:xfrm>
          <a:custGeom>
            <a:avLst/>
            <a:gdLst>
              <a:gd name="T0" fmla="+- 0 323 323"/>
              <a:gd name="T1" fmla="*/ T0 w 1"/>
              <a:gd name="T2" fmla="+- 0 8386 8386"/>
              <a:gd name="T3" fmla="*/ 8386 h 1"/>
              <a:gd name="T4" fmla="+- 0 323 323"/>
              <a:gd name="T5" fmla="*/ T4 w 1"/>
              <a:gd name="T6" fmla="+- 0 8386 8386"/>
              <a:gd name="T7" fmla="*/ 8386 h 1"/>
            </a:gdLst>
            <a:ahLst/>
            <a:cxnLst>
              <a:cxn ang="0">
                <a:pos x="T1" y="T3"/>
              </a:cxn>
              <a:cxn ang="0">
                <a:pos x="T5" y="T7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188640"/>
            <a:ext cx="92583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Non-blocking Property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a transaction to terminate at the operational site without waiting for recovery of the failed site.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2CE3-361F-B744-92E6-A2BDBB6134B2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6E6F-484A-3948-A786-6F849AB40607}" type="slidenum">
              <a:rPr lang="zh-CN" altLang="en-US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619721" y="841375"/>
            <a:ext cx="1176932" cy="473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 rot="-5400000">
            <a:off x="29308" y="2915157"/>
            <a:ext cx="22970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Coordinator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8156377" y="1654175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7738468" y="900114"/>
            <a:ext cx="1585913" cy="4732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 rot="-5400000">
            <a:off x="8646778" y="3031838"/>
            <a:ext cx="20892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Participant</a:t>
            </a:r>
          </a:p>
        </p:txBody>
      </p:sp>
      <p:grpSp>
        <p:nvGrpSpPr>
          <p:cNvPr id="541703" name="Group 7"/>
          <p:cNvGrpSpPr>
            <a:grpSpLocks/>
          </p:cNvGrpSpPr>
          <p:nvPr/>
        </p:nvGrpSpPr>
        <p:grpSpPr bwMode="auto">
          <a:xfrm>
            <a:off x="1698427" y="914400"/>
            <a:ext cx="6220420" cy="757238"/>
            <a:chOff x="951" y="576"/>
            <a:chExt cx="3483" cy="477"/>
          </a:xfrm>
        </p:grpSpPr>
        <p:sp>
          <p:nvSpPr>
            <p:cNvPr id="541704" name="AutoShape 8"/>
            <p:cNvSpPr>
              <a:spLocks noChangeArrowheads="1"/>
            </p:cNvSpPr>
            <p:nvPr/>
          </p:nvSpPr>
          <p:spPr bwMode="auto">
            <a:xfrm>
              <a:off x="951" y="797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1705" name="Text Box 9"/>
            <p:cNvSpPr txBox="1">
              <a:spLocks noChangeArrowheads="1"/>
            </p:cNvSpPr>
            <p:nvPr/>
          </p:nvSpPr>
          <p:spPr bwMode="auto">
            <a:xfrm>
              <a:off x="1405" y="576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REQUEST-TO-PREPARE</a:t>
              </a:r>
            </a:p>
          </p:txBody>
        </p:sp>
      </p:grpSp>
      <p:grpSp>
        <p:nvGrpSpPr>
          <p:cNvPr id="541706" name="Group 10"/>
          <p:cNvGrpSpPr>
            <a:grpSpLocks/>
          </p:cNvGrpSpPr>
          <p:nvPr/>
        </p:nvGrpSpPr>
        <p:grpSpPr bwMode="auto">
          <a:xfrm>
            <a:off x="1593057" y="1893888"/>
            <a:ext cx="6220421" cy="741362"/>
            <a:chOff x="892" y="1193"/>
            <a:chExt cx="3483" cy="467"/>
          </a:xfrm>
        </p:grpSpPr>
        <p:sp>
          <p:nvSpPr>
            <p:cNvPr id="541707" name="AutoShape 11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1708" name="Text Box 12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PREPARED</a:t>
              </a:r>
            </a:p>
          </p:txBody>
        </p:sp>
      </p:grpSp>
      <p:grpSp>
        <p:nvGrpSpPr>
          <p:cNvPr id="541709" name="Group 13"/>
          <p:cNvGrpSpPr>
            <a:grpSpLocks/>
          </p:cNvGrpSpPr>
          <p:nvPr/>
        </p:nvGrpSpPr>
        <p:grpSpPr bwMode="auto">
          <a:xfrm>
            <a:off x="1771651" y="3714750"/>
            <a:ext cx="6220421" cy="750888"/>
            <a:chOff x="947" y="1901"/>
            <a:chExt cx="3483" cy="473"/>
          </a:xfrm>
        </p:grpSpPr>
        <p:sp>
          <p:nvSpPr>
            <p:cNvPr id="541710" name="AutoShape 14"/>
            <p:cNvSpPr>
              <a:spLocks noChangeArrowheads="1"/>
            </p:cNvSpPr>
            <p:nvPr/>
          </p:nvSpPr>
          <p:spPr bwMode="auto">
            <a:xfrm>
              <a:off x="947" y="2118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1711" name="Text Box 15"/>
            <p:cNvSpPr txBox="1">
              <a:spLocks noChangeArrowheads="1"/>
            </p:cNvSpPr>
            <p:nvPr/>
          </p:nvSpPr>
          <p:spPr bwMode="auto">
            <a:xfrm>
              <a:off x="1203" y="1901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COMMIT/ABORT</a:t>
              </a:r>
            </a:p>
          </p:txBody>
        </p:sp>
      </p:grpSp>
      <p:grpSp>
        <p:nvGrpSpPr>
          <p:cNvPr id="541712" name="Group 16"/>
          <p:cNvGrpSpPr>
            <a:grpSpLocks/>
          </p:cNvGrpSpPr>
          <p:nvPr/>
        </p:nvGrpSpPr>
        <p:grpSpPr bwMode="auto">
          <a:xfrm>
            <a:off x="1507332" y="4610101"/>
            <a:ext cx="6220421" cy="741363"/>
            <a:chOff x="880" y="2675"/>
            <a:chExt cx="3483" cy="467"/>
          </a:xfrm>
        </p:grpSpPr>
        <p:sp>
          <p:nvSpPr>
            <p:cNvPr id="541713" name="AutoShape 17"/>
            <p:cNvSpPr>
              <a:spLocks noChangeArrowheads="1"/>
            </p:cNvSpPr>
            <p:nvPr/>
          </p:nvSpPr>
          <p:spPr bwMode="auto">
            <a:xfrm rot="-10800000">
              <a:off x="880" y="2886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1714" name="Text Box 18"/>
            <p:cNvSpPr txBox="1">
              <a:spLocks noChangeArrowheads="1"/>
            </p:cNvSpPr>
            <p:nvPr/>
          </p:nvSpPr>
          <p:spPr bwMode="auto">
            <a:xfrm>
              <a:off x="1218" y="2675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DONE</a:t>
              </a:r>
            </a:p>
          </p:txBody>
        </p:sp>
      </p:grpSp>
      <p:sp>
        <p:nvSpPr>
          <p:cNvPr id="541715" name="Text Box 19"/>
          <p:cNvSpPr txBox="1">
            <a:spLocks noChangeArrowheads="1"/>
          </p:cNvSpPr>
          <p:nvPr/>
        </p:nvSpPr>
        <p:spPr bwMode="auto">
          <a:xfrm>
            <a:off x="7767043" y="2747964"/>
            <a:ext cx="15575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Uncertainty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period</a:t>
            </a:r>
          </a:p>
        </p:txBody>
      </p:sp>
    </p:spTree>
    <p:extLst>
      <p:ext uri="{BB962C8B-B14F-4D97-AF65-F5344CB8AC3E}">
        <p14:creationId xmlns:p14="http://schemas.microsoft.com/office/powerpoint/2010/main" val="17279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6871" y="303213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Blocking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794743" y="1579563"/>
            <a:ext cx="63150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ahoma" charset="0"/>
              </a:rPr>
              <a:t>Sample </a:t>
            </a:r>
            <a:r>
              <a:rPr lang="en-US" altLang="zh-CN" sz="3200" dirty="0" smtClean="0">
                <a:latin typeface="Tahoma" charset="0"/>
              </a:rPr>
              <a:t>Scenario</a:t>
            </a:r>
            <a:r>
              <a:rPr lang="en-US" altLang="zh-CN" sz="3200" dirty="0">
                <a:latin typeface="Tahoma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ahoma" charset="0"/>
              </a:rPr>
              <a:t>		</a:t>
            </a:r>
            <a:r>
              <a:rPr lang="en-US" altLang="zh-CN" sz="3200" dirty="0" err="1">
                <a:latin typeface="Tahoma" charset="0"/>
              </a:rPr>
              <a:t>Coord</a:t>
            </a:r>
            <a:r>
              <a:rPr lang="en-US" altLang="zh-CN" sz="3200" dirty="0">
                <a:latin typeface="Tahoma" charset="0"/>
              </a:rPr>
              <a:t>		P2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ahoma" charset="0"/>
              </a:rPr>
              <a:t>						W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ahoma" charset="0"/>
              </a:rPr>
              <a:t>		   P1			P3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ahoma" charset="0"/>
              </a:rPr>
              <a:t>			 </a:t>
            </a:r>
            <a:r>
              <a:rPr lang="en-US" altLang="zh-CN" sz="3200" dirty="0" smtClean="0">
                <a:latin typeface="Tahoma" charset="0"/>
              </a:rPr>
              <a:t> W</a:t>
            </a:r>
            <a:r>
              <a:rPr lang="en-US" altLang="zh-CN" sz="3200" dirty="0">
                <a:latin typeface="Tahoma" charset="0"/>
              </a:rPr>
              <a:t>	</a:t>
            </a:r>
            <a:r>
              <a:rPr lang="en-US" altLang="zh-CN" sz="3200" dirty="0" smtClean="0">
                <a:latin typeface="Tahoma" charset="0"/>
              </a:rPr>
              <a:t>         </a:t>
            </a:r>
            <a:r>
              <a:rPr lang="en-US" altLang="zh-CN" sz="3200" dirty="0">
                <a:latin typeface="Tahoma" charset="0"/>
              </a:rPr>
              <a:t>	W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ahoma" charset="0"/>
              </a:rPr>
              <a:t>					P4						W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4823818" y="2722563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4823818" y="3865563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4909543" y="5084763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679" name="Oval 7"/>
          <p:cNvSpPr>
            <a:spLocks noChangeArrowheads="1"/>
          </p:cNvSpPr>
          <p:nvPr/>
        </p:nvSpPr>
        <p:spPr bwMode="auto">
          <a:xfrm>
            <a:off x="2166343" y="2722563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2166343" y="3941763"/>
            <a:ext cx="85725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681" name="Line 9"/>
          <p:cNvSpPr>
            <a:spLocks noChangeShapeType="1"/>
          </p:cNvSpPr>
          <p:nvPr/>
        </p:nvSpPr>
        <p:spPr bwMode="auto">
          <a:xfrm flipH="1">
            <a:off x="2166343" y="2722563"/>
            <a:ext cx="942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2080618" y="2722563"/>
            <a:ext cx="942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683" name="Line 11"/>
          <p:cNvSpPr>
            <a:spLocks noChangeShapeType="1"/>
          </p:cNvSpPr>
          <p:nvPr/>
        </p:nvSpPr>
        <p:spPr bwMode="auto">
          <a:xfrm flipH="1">
            <a:off x="2166343" y="3941763"/>
            <a:ext cx="942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2080618" y="3941763"/>
            <a:ext cx="942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3" grpId="0" animBg="1"/>
      <p:bldP spid="5406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D2F2-0FA2-8944-A64A-11B6C199D3AF}" type="slidenum">
              <a:rPr lang="zh-CN" altLang="en-US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713038"/>
            <a:ext cx="874395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2PC is a blocking protocol.</a:t>
            </a:r>
            <a:br>
              <a:rPr lang="en-US" altLang="zh-CN" dirty="0"/>
            </a:br>
            <a:r>
              <a:rPr lang="en-US" altLang="zh-CN" dirty="0"/>
              <a:t>Is there a non-blocking protocol?</a:t>
            </a:r>
          </a:p>
        </p:txBody>
      </p:sp>
    </p:spTree>
    <p:extLst>
      <p:ext uri="{BB962C8B-B14F-4D97-AF65-F5344CB8AC3E}">
        <p14:creationId xmlns:p14="http://schemas.microsoft.com/office/powerpoint/2010/main" val="381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0DF-C37F-F84F-B0BD-75AAEC97418B}" type="slidenum">
              <a:rPr lang="zh-CN" altLang="en-US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6852" y="19776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3PC Protocol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413272"/>
            <a:ext cx="92583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Ensures the following non-blocking property: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If ANY operational site is in the </a:t>
            </a:r>
            <a:r>
              <a:rPr lang="en-US" altLang="zh-CN" sz="2400" dirty="0">
                <a:latin typeface="Tahoma"/>
              </a:rPr>
              <a:t>“</a:t>
            </a:r>
            <a:r>
              <a:rPr lang="en-US" altLang="zh-CN" sz="2400" dirty="0"/>
              <a:t>uncertain</a:t>
            </a:r>
            <a:r>
              <a:rPr lang="en-US" altLang="zh-CN" sz="2400" dirty="0">
                <a:latin typeface="Tahoma"/>
              </a:rPr>
              <a:t>”</a:t>
            </a:r>
            <a:r>
              <a:rPr lang="en-US" altLang="zh-CN" sz="2400" dirty="0"/>
              <a:t> state, NO site (operational or failed) could have decided to commit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ym typeface="Symbol" charset="0"/>
              </a:rPr>
              <a:t>If all operational sites are uncertain, then they can simply decide </a:t>
            </a:r>
            <a:r>
              <a:rPr lang="en-US" altLang="zh-CN" sz="2000" b="1" dirty="0">
                <a:sym typeface="Symbol" charset="0"/>
              </a:rPr>
              <a:t>abort</a:t>
            </a:r>
            <a:r>
              <a:rPr lang="en-US" altLang="zh-CN" sz="2000" dirty="0">
                <a:sym typeface="Symbol" charset="0"/>
              </a:rPr>
              <a:t>, </a:t>
            </a:r>
            <a:r>
              <a:rPr lang="en-US" altLang="zh-CN" sz="2000" i="1" dirty="0">
                <a:sym typeface="Symbol" charset="0"/>
              </a:rPr>
              <a:t>i.e</a:t>
            </a:r>
            <a:r>
              <a:rPr lang="en-US" altLang="zh-CN" sz="2000" dirty="0">
                <a:sym typeface="Symbol" charset="0"/>
              </a:rPr>
              <a:t>., they don</a:t>
            </a:r>
            <a:r>
              <a:rPr lang="en-US" altLang="zh-CN" sz="2000" dirty="0">
                <a:latin typeface="Times New Roman"/>
                <a:sym typeface="Symbol" charset="0"/>
              </a:rPr>
              <a:t>’</a:t>
            </a:r>
            <a:r>
              <a:rPr lang="en-US" altLang="zh-CN" sz="2000" dirty="0">
                <a:sym typeface="Symbol" charset="0"/>
              </a:rPr>
              <a:t>t have to block for other sites to become operational.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800" b="1" u="sng" dirty="0"/>
              <a:t>Main Idea: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Send (with </a:t>
            </a:r>
            <a:r>
              <a:rPr lang="en-US" altLang="zh-CN" sz="2400" dirty="0" err="1"/>
              <a:t>ack</a:t>
            </a:r>
            <a:r>
              <a:rPr lang="en-US" altLang="zh-CN" sz="2400" dirty="0"/>
              <a:t>) a </a:t>
            </a:r>
            <a:r>
              <a:rPr lang="en-US" altLang="zh-CN" sz="2400" dirty="0">
                <a:solidFill>
                  <a:schemeClr val="tx2"/>
                </a:solidFill>
              </a:rPr>
              <a:t>PRE-COMMIT</a:t>
            </a:r>
            <a:r>
              <a:rPr lang="en-US" altLang="zh-CN" sz="2400" dirty="0"/>
              <a:t> to all participants before sending </a:t>
            </a:r>
            <a:r>
              <a:rPr lang="en-US" altLang="zh-CN" sz="2400" dirty="0">
                <a:solidFill>
                  <a:schemeClr val="tx2"/>
                </a:solidFill>
              </a:rPr>
              <a:t>COMMIT</a:t>
            </a:r>
            <a:r>
              <a:rPr lang="en-US" altLang="zh-CN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ensures that decision is </a:t>
            </a:r>
            <a:r>
              <a:rPr lang="en-US" altLang="zh-CN" sz="2400" b="1" dirty="0"/>
              <a:t>commit</a:t>
            </a:r>
            <a:r>
              <a:rPr lang="en-US" altLang="zh-CN" sz="2400" dirty="0"/>
              <a:t> only if all sites have first received </a:t>
            </a:r>
            <a:r>
              <a:rPr lang="en-US" altLang="zh-CN" sz="2400" dirty="0">
                <a:solidFill>
                  <a:schemeClr val="tx2"/>
                </a:solidFill>
              </a:rPr>
              <a:t>PRE-COMMIT</a:t>
            </a:r>
            <a:r>
              <a:rPr lang="en-US" altLang="zh-CN" sz="2400" dirty="0"/>
              <a:t> (and are not uncertain).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Reminder: Assume reliable network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88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D9B-0E62-DD4E-82ED-F3F3FE7B0FAE}" type="slidenum">
              <a:rPr lang="zh-CN" altLang="en-US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9776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Basic 3PC Protocol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6" y="1720552"/>
            <a:ext cx="9756577" cy="4876800"/>
          </a:xfrm>
        </p:spPr>
        <p:txBody>
          <a:bodyPr/>
          <a:lstStyle/>
          <a:p>
            <a:pPr lvl="1"/>
            <a:r>
              <a:rPr lang="en-US" altLang="zh-CN" sz="2000" b="1" u="sng" dirty="0">
                <a:solidFill>
                  <a:srgbClr val="CC0000"/>
                </a:solidFill>
              </a:rPr>
              <a:t>Phase 1:</a:t>
            </a:r>
          </a:p>
          <a:p>
            <a:pPr lvl="2"/>
            <a:r>
              <a:rPr lang="en-US" altLang="zh-CN" sz="2000" dirty="0"/>
              <a:t>The coordinator sends </a:t>
            </a:r>
            <a:r>
              <a:rPr lang="en-US" altLang="zh-CN" sz="2000" dirty="0">
                <a:solidFill>
                  <a:schemeClr val="tx2"/>
                </a:solidFill>
              </a:rPr>
              <a:t>VOTE_REQ</a:t>
            </a:r>
            <a:r>
              <a:rPr lang="en-US" altLang="zh-CN" sz="2000" dirty="0"/>
              <a:t> to all participants.</a:t>
            </a:r>
          </a:p>
          <a:p>
            <a:pPr lvl="2"/>
            <a:r>
              <a:rPr lang="en-US" altLang="zh-CN" sz="2000" dirty="0"/>
              <a:t>When a participant receives </a:t>
            </a:r>
            <a:r>
              <a:rPr lang="en-US" altLang="zh-CN" sz="2000" dirty="0">
                <a:solidFill>
                  <a:schemeClr val="tx2"/>
                </a:solidFill>
              </a:rPr>
              <a:t>VOTE_REQ</a:t>
            </a:r>
            <a:r>
              <a:rPr lang="en-US" altLang="zh-CN" sz="2000" dirty="0"/>
              <a:t>, it responds with </a:t>
            </a:r>
            <a:r>
              <a:rPr lang="en-US" altLang="zh-CN" sz="2000" dirty="0">
                <a:solidFill>
                  <a:schemeClr val="tx2"/>
                </a:solidFill>
              </a:rPr>
              <a:t>YES</a:t>
            </a:r>
            <a:r>
              <a:rPr lang="en-US" altLang="zh-CN" sz="2000" dirty="0"/>
              <a:t> or </a:t>
            </a:r>
            <a:r>
              <a:rPr lang="en-US" altLang="zh-CN" sz="2000" dirty="0">
                <a:solidFill>
                  <a:schemeClr val="tx2"/>
                </a:solidFill>
              </a:rPr>
              <a:t>NO</a:t>
            </a:r>
            <a:r>
              <a:rPr lang="en-US" altLang="zh-CN" sz="2000" dirty="0"/>
              <a:t>, depending on its vote.  If a participant votes </a:t>
            </a:r>
            <a:r>
              <a:rPr lang="en-US" altLang="zh-CN" sz="2000" dirty="0">
                <a:solidFill>
                  <a:schemeClr val="tx2"/>
                </a:solidFill>
              </a:rPr>
              <a:t>NO</a:t>
            </a:r>
            <a:r>
              <a:rPr lang="en-US" altLang="zh-CN" sz="2000" dirty="0"/>
              <a:t>, it decides </a:t>
            </a:r>
            <a:r>
              <a:rPr lang="en-US" altLang="zh-CN" sz="2000" b="1" dirty="0"/>
              <a:t>abort</a:t>
            </a:r>
            <a:r>
              <a:rPr lang="en-US" altLang="zh-CN" sz="2000" dirty="0"/>
              <a:t> and stops.</a:t>
            </a:r>
          </a:p>
          <a:p>
            <a:pPr lvl="1"/>
            <a:r>
              <a:rPr lang="en-US" altLang="zh-CN" sz="2000" b="1" u="sng" dirty="0">
                <a:solidFill>
                  <a:srgbClr val="CC0000"/>
                </a:solidFill>
              </a:rPr>
              <a:t>Phase 2:</a:t>
            </a:r>
          </a:p>
          <a:p>
            <a:pPr lvl="2"/>
            <a:r>
              <a:rPr lang="en-US" altLang="zh-CN" sz="2000" dirty="0"/>
              <a:t>The coordinator collects all votes.  If any vote was </a:t>
            </a:r>
            <a:r>
              <a:rPr lang="en-US" altLang="zh-CN" sz="2000" dirty="0">
                <a:solidFill>
                  <a:schemeClr val="tx2"/>
                </a:solidFill>
              </a:rPr>
              <a:t>NO</a:t>
            </a:r>
            <a:r>
              <a:rPr lang="en-US" altLang="zh-CN" sz="2000" dirty="0"/>
              <a:t>, then the coordinator decides </a:t>
            </a:r>
            <a:r>
              <a:rPr lang="en-US" altLang="zh-CN" sz="2000" b="1" dirty="0"/>
              <a:t>abort</a:t>
            </a:r>
            <a:r>
              <a:rPr lang="en-US" altLang="zh-CN" sz="2000" dirty="0"/>
              <a:t>, sends </a:t>
            </a:r>
            <a:r>
              <a:rPr lang="en-US" altLang="zh-CN" sz="2000" dirty="0">
                <a:solidFill>
                  <a:schemeClr val="tx2"/>
                </a:solidFill>
              </a:rPr>
              <a:t>ABORT</a:t>
            </a:r>
            <a:r>
              <a:rPr lang="en-US" altLang="zh-CN" sz="2000" dirty="0"/>
              <a:t> to all participants that voted </a:t>
            </a:r>
            <a:r>
              <a:rPr lang="en-US" altLang="zh-CN" sz="2000" dirty="0">
                <a:solidFill>
                  <a:schemeClr val="tx2"/>
                </a:solidFill>
              </a:rPr>
              <a:t>YES</a:t>
            </a:r>
            <a:r>
              <a:rPr lang="en-US" altLang="zh-CN" sz="2000" dirty="0"/>
              <a:t>, and stops.  Otherwise, the coordinator sends </a:t>
            </a:r>
            <a:r>
              <a:rPr lang="en-US" altLang="zh-CN" sz="2000" dirty="0">
                <a:solidFill>
                  <a:schemeClr val="tx2"/>
                </a:solidFill>
              </a:rPr>
              <a:t>PRE_COMMIT</a:t>
            </a:r>
            <a:r>
              <a:rPr lang="en-US" altLang="zh-CN" sz="2000" dirty="0"/>
              <a:t> messages to all participants.</a:t>
            </a:r>
          </a:p>
          <a:p>
            <a:pPr lvl="2"/>
            <a:r>
              <a:rPr lang="en-US" altLang="zh-CN" sz="2000" dirty="0"/>
              <a:t>A participant that votes </a:t>
            </a:r>
            <a:r>
              <a:rPr lang="en-US" altLang="zh-CN" sz="2000" dirty="0">
                <a:solidFill>
                  <a:schemeClr val="tx2"/>
                </a:solidFill>
              </a:rPr>
              <a:t>YES</a:t>
            </a:r>
            <a:r>
              <a:rPr lang="en-US" altLang="zh-CN" sz="2000" dirty="0"/>
              <a:t> waits for a </a:t>
            </a:r>
            <a:r>
              <a:rPr lang="en-US" altLang="zh-CN" sz="2000" dirty="0">
                <a:solidFill>
                  <a:schemeClr val="tx2"/>
                </a:solidFill>
              </a:rPr>
              <a:t>PRE_COMMIT</a:t>
            </a:r>
            <a:r>
              <a:rPr lang="en-US" altLang="zh-CN" sz="2000" dirty="0"/>
              <a:t> or </a:t>
            </a:r>
            <a:r>
              <a:rPr lang="en-US" altLang="zh-CN" sz="2000" dirty="0">
                <a:solidFill>
                  <a:schemeClr val="tx2"/>
                </a:solidFill>
              </a:rPr>
              <a:t>ABORT</a:t>
            </a:r>
            <a:r>
              <a:rPr lang="en-US" altLang="zh-CN" sz="2000" dirty="0"/>
              <a:t> message from the coordinator.  If it receives a </a:t>
            </a:r>
            <a:r>
              <a:rPr lang="en-US" altLang="zh-CN" sz="2000" dirty="0">
                <a:solidFill>
                  <a:schemeClr val="tx2"/>
                </a:solidFill>
              </a:rPr>
              <a:t>PRE_COMMIT</a:t>
            </a:r>
            <a:r>
              <a:rPr lang="en-US" altLang="zh-CN" sz="2000" dirty="0"/>
              <a:t>, then it responds with an </a:t>
            </a:r>
            <a:r>
              <a:rPr lang="en-US" altLang="zh-CN" sz="2000" dirty="0">
                <a:solidFill>
                  <a:schemeClr val="tx2"/>
                </a:solidFill>
              </a:rPr>
              <a:t>ACK</a:t>
            </a:r>
            <a:r>
              <a:rPr lang="en-US" altLang="zh-CN" sz="2000" dirty="0"/>
              <a:t> message.</a:t>
            </a:r>
          </a:p>
        </p:txBody>
      </p:sp>
    </p:spTree>
    <p:extLst>
      <p:ext uri="{BB962C8B-B14F-4D97-AF65-F5344CB8AC3E}">
        <p14:creationId xmlns:p14="http://schemas.microsoft.com/office/powerpoint/2010/main" val="45557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D226-5080-3F42-8AF3-7CB917245C59}" type="slidenum">
              <a:rPr lang="zh-CN" altLang="en-US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88640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Basic 3PC Protocol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179" y="1484313"/>
            <a:ext cx="9270802" cy="4876800"/>
          </a:xfrm>
        </p:spPr>
        <p:txBody>
          <a:bodyPr/>
          <a:lstStyle/>
          <a:p>
            <a:pPr lvl="1"/>
            <a:r>
              <a:rPr lang="en-US" altLang="zh-CN" b="1" u="sng">
                <a:solidFill>
                  <a:srgbClr val="CC0000"/>
                </a:solidFill>
              </a:rPr>
              <a:t>Phase 3:</a:t>
            </a:r>
          </a:p>
          <a:p>
            <a:pPr lvl="2"/>
            <a:r>
              <a:rPr lang="en-US" altLang="zh-CN"/>
              <a:t>The coordinator collects the </a:t>
            </a:r>
            <a:r>
              <a:rPr lang="en-US" altLang="zh-CN">
                <a:solidFill>
                  <a:schemeClr val="tx2"/>
                </a:solidFill>
              </a:rPr>
              <a:t>ACK</a:t>
            </a:r>
            <a:r>
              <a:rPr lang="en-US" altLang="zh-CN"/>
              <a:t>s. When they have all been received, it decides </a:t>
            </a:r>
            <a:r>
              <a:rPr lang="en-US" altLang="zh-CN" b="1"/>
              <a:t>commit</a:t>
            </a:r>
            <a:r>
              <a:rPr lang="en-US" altLang="zh-CN"/>
              <a:t>, sends </a:t>
            </a:r>
            <a:r>
              <a:rPr lang="en-US" altLang="zh-CN">
                <a:solidFill>
                  <a:schemeClr val="tx2"/>
                </a:solidFill>
              </a:rPr>
              <a:t>COMMIT</a:t>
            </a:r>
            <a:r>
              <a:rPr lang="en-US" altLang="zh-CN"/>
              <a:t>s to all participants, and stops.</a:t>
            </a:r>
          </a:p>
          <a:p>
            <a:pPr lvl="2"/>
            <a:r>
              <a:rPr lang="en-US" altLang="zh-CN"/>
              <a:t>A participant waits for a </a:t>
            </a:r>
            <a:r>
              <a:rPr lang="en-US" altLang="zh-CN">
                <a:solidFill>
                  <a:schemeClr val="tx2"/>
                </a:solidFill>
              </a:rPr>
              <a:t>COMMIT</a:t>
            </a:r>
            <a:r>
              <a:rPr lang="en-US" altLang="zh-CN"/>
              <a:t> from the coordinator.  When it receives that message, it decides </a:t>
            </a:r>
            <a:r>
              <a:rPr lang="en-US" altLang="zh-CN" b="1"/>
              <a:t>commit</a:t>
            </a:r>
            <a:r>
              <a:rPr lang="en-US" altLang="zh-CN"/>
              <a:t> and stops.</a:t>
            </a:r>
          </a:p>
        </p:txBody>
      </p:sp>
    </p:spTree>
    <p:extLst>
      <p:ext uri="{BB962C8B-B14F-4D97-AF65-F5344CB8AC3E}">
        <p14:creationId xmlns:p14="http://schemas.microsoft.com/office/powerpoint/2010/main" val="8945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DEBC-8F02-4E14-BD15-CAA4E571445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istributed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DB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828800" y="3940175"/>
            <a:ext cx="1885950" cy="1092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400">
              <a:latin typeface="Tahoma" pitchFamily="34" charset="0"/>
            </a:endParaRPr>
          </a:p>
          <a:p>
            <a:pPr algn="ctr"/>
            <a:r>
              <a:rPr lang="en-US" altLang="zh-CN" sz="2400">
                <a:latin typeface="Tahoma" pitchFamily="34" charset="0"/>
              </a:rPr>
              <a:t>X</a:t>
            </a:r>
          </a:p>
          <a:p>
            <a:pPr algn="ctr"/>
            <a:endParaRPr lang="en-US" altLang="zh-CN" sz="2400">
              <a:latin typeface="Tahoma" pitchFamily="34" charset="0"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364707" y="2822575"/>
            <a:ext cx="1725216" cy="103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2598540" y="2862264"/>
            <a:ext cx="662582" cy="1017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3336131" y="2709864"/>
            <a:ext cx="1921669" cy="1144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4464844" y="3933825"/>
            <a:ext cx="1885950" cy="1092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400">
              <a:latin typeface="Tahoma" pitchFamily="34" charset="0"/>
            </a:endParaRPr>
          </a:p>
          <a:p>
            <a:pPr algn="ctr"/>
            <a:r>
              <a:rPr lang="en-US" altLang="zh-CN" sz="2400">
                <a:latin typeface="Tahoma" pitchFamily="34" charset="0"/>
              </a:rPr>
              <a:t>Y</a:t>
            </a:r>
          </a:p>
          <a:p>
            <a:pPr algn="ctr"/>
            <a:endParaRPr lang="en-US" altLang="zh-CN" sz="2400">
              <a:latin typeface="Tahoma" pitchFamily="34" charset="0"/>
            </a:endParaRP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6858000" y="3927475"/>
            <a:ext cx="1885950" cy="1092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400">
              <a:latin typeface="Tahoma" pitchFamily="34" charset="0"/>
            </a:endParaRPr>
          </a:p>
          <a:p>
            <a:pPr algn="ctr"/>
            <a:r>
              <a:rPr lang="en-US" altLang="zh-CN" sz="2400">
                <a:latin typeface="Tahoma" pitchFamily="34" charset="0"/>
              </a:rPr>
              <a:t>Z</a:t>
            </a:r>
          </a:p>
          <a:p>
            <a:pPr algn="ctr"/>
            <a:endParaRPr lang="en-US" altLang="zh-CN" sz="2400">
              <a:latin typeface="Tahoma" pitchFamily="34" charset="0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964657" y="2135189"/>
            <a:ext cx="6495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latin typeface="Tahoma" pitchFamily="34" charset="0"/>
              </a:rPr>
              <a:t>T1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5372101" y="2728913"/>
            <a:ext cx="2155627" cy="1160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120284" y="2135189"/>
            <a:ext cx="6495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latin typeface="Tahoma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267104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072E-2B75-0D41-8242-9CC0D69A27E4}" type="slidenum">
              <a:rPr lang="zh-CN" altLang="en-US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619721" y="664493"/>
            <a:ext cx="1176932" cy="522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 rot="-5400000">
            <a:off x="29308" y="3231987"/>
            <a:ext cx="22970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Coordinator</a:t>
            </a:r>
          </a:p>
        </p:txBody>
      </p:sp>
      <p:grpSp>
        <p:nvGrpSpPr>
          <p:cNvPr id="544772" name="Group 4"/>
          <p:cNvGrpSpPr>
            <a:grpSpLocks/>
          </p:cNvGrpSpPr>
          <p:nvPr/>
        </p:nvGrpSpPr>
        <p:grpSpPr bwMode="auto">
          <a:xfrm>
            <a:off x="7674175" y="629568"/>
            <a:ext cx="1460897" cy="5319712"/>
            <a:chOff x="2816" y="563"/>
            <a:chExt cx="818" cy="3095"/>
          </a:xfrm>
        </p:grpSpPr>
        <p:sp>
          <p:nvSpPr>
            <p:cNvPr id="544773" name="Text Box 5"/>
            <p:cNvSpPr txBox="1">
              <a:spLocks noChangeArrowheads="1"/>
            </p:cNvSpPr>
            <p:nvPr/>
          </p:nvSpPr>
          <p:spPr bwMode="auto">
            <a:xfrm>
              <a:off x="3050" y="1152"/>
              <a:ext cx="103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544774" name="Rectangle 6"/>
            <p:cNvSpPr>
              <a:spLocks noChangeArrowheads="1"/>
            </p:cNvSpPr>
            <p:nvPr/>
          </p:nvSpPr>
          <p:spPr bwMode="auto">
            <a:xfrm>
              <a:off x="2975" y="563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544775" name="Rectangle 7"/>
            <p:cNvSpPr>
              <a:spLocks noChangeArrowheads="1"/>
            </p:cNvSpPr>
            <p:nvPr/>
          </p:nvSpPr>
          <p:spPr bwMode="auto">
            <a:xfrm>
              <a:off x="2884" y="626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544776" name="Rectangle 8"/>
            <p:cNvSpPr>
              <a:spLocks noChangeArrowheads="1"/>
            </p:cNvSpPr>
            <p:nvPr/>
          </p:nvSpPr>
          <p:spPr bwMode="auto">
            <a:xfrm>
              <a:off x="2816" y="677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544777" name="Text Box 9"/>
            <p:cNvSpPr txBox="1">
              <a:spLocks noChangeArrowheads="1"/>
            </p:cNvSpPr>
            <p:nvPr/>
          </p:nvSpPr>
          <p:spPr bwMode="auto">
            <a:xfrm rot="16200000">
              <a:off x="2534" y="2117"/>
              <a:ext cx="1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Participant</a:t>
              </a:r>
            </a:p>
          </p:txBody>
        </p:sp>
      </p:grpSp>
      <p:grpSp>
        <p:nvGrpSpPr>
          <p:cNvPr id="544778" name="Group 10"/>
          <p:cNvGrpSpPr>
            <a:grpSpLocks/>
          </p:cNvGrpSpPr>
          <p:nvPr/>
        </p:nvGrpSpPr>
        <p:grpSpPr bwMode="auto">
          <a:xfrm>
            <a:off x="1698427" y="616869"/>
            <a:ext cx="6220420" cy="757237"/>
            <a:chOff x="951" y="576"/>
            <a:chExt cx="3483" cy="477"/>
          </a:xfrm>
        </p:grpSpPr>
        <p:sp>
          <p:nvSpPr>
            <p:cNvPr id="544779" name="AutoShape 11"/>
            <p:cNvSpPr>
              <a:spLocks noChangeArrowheads="1"/>
            </p:cNvSpPr>
            <p:nvPr/>
          </p:nvSpPr>
          <p:spPr bwMode="auto">
            <a:xfrm>
              <a:off x="951" y="797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4780" name="Text Box 12"/>
            <p:cNvSpPr txBox="1">
              <a:spLocks noChangeArrowheads="1"/>
            </p:cNvSpPr>
            <p:nvPr/>
          </p:nvSpPr>
          <p:spPr bwMode="auto">
            <a:xfrm>
              <a:off x="1405" y="576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REQUEST-TO-PREPARE</a:t>
              </a:r>
            </a:p>
          </p:txBody>
        </p:sp>
      </p:grpSp>
      <p:grpSp>
        <p:nvGrpSpPr>
          <p:cNvPr id="544781" name="Group 13"/>
          <p:cNvGrpSpPr>
            <a:grpSpLocks/>
          </p:cNvGrpSpPr>
          <p:nvPr/>
        </p:nvGrpSpPr>
        <p:grpSpPr bwMode="auto">
          <a:xfrm>
            <a:off x="1593057" y="1482056"/>
            <a:ext cx="6220421" cy="741363"/>
            <a:chOff x="892" y="1193"/>
            <a:chExt cx="3483" cy="467"/>
          </a:xfrm>
        </p:grpSpPr>
        <p:sp>
          <p:nvSpPr>
            <p:cNvPr id="544782" name="AutoShape 14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4783" name="Text Box 15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PREPARED</a:t>
              </a:r>
            </a:p>
          </p:txBody>
        </p:sp>
      </p:grpSp>
      <p:grpSp>
        <p:nvGrpSpPr>
          <p:cNvPr id="544784" name="Group 16"/>
          <p:cNvGrpSpPr>
            <a:grpSpLocks/>
          </p:cNvGrpSpPr>
          <p:nvPr/>
        </p:nvGrpSpPr>
        <p:grpSpPr bwMode="auto">
          <a:xfrm>
            <a:off x="1691283" y="4106194"/>
            <a:ext cx="6220420" cy="750887"/>
            <a:chOff x="947" y="1901"/>
            <a:chExt cx="3483" cy="473"/>
          </a:xfrm>
        </p:grpSpPr>
        <p:sp>
          <p:nvSpPr>
            <p:cNvPr id="544785" name="AutoShape 17"/>
            <p:cNvSpPr>
              <a:spLocks noChangeArrowheads="1"/>
            </p:cNvSpPr>
            <p:nvPr/>
          </p:nvSpPr>
          <p:spPr bwMode="auto">
            <a:xfrm>
              <a:off x="947" y="2118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4786" name="Text Box 18"/>
            <p:cNvSpPr txBox="1">
              <a:spLocks noChangeArrowheads="1"/>
            </p:cNvSpPr>
            <p:nvPr/>
          </p:nvSpPr>
          <p:spPr bwMode="auto">
            <a:xfrm>
              <a:off x="1203" y="1901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COMMIT</a:t>
              </a:r>
            </a:p>
          </p:txBody>
        </p:sp>
      </p:grpSp>
      <p:grpSp>
        <p:nvGrpSpPr>
          <p:cNvPr id="544787" name="Group 19"/>
          <p:cNvGrpSpPr>
            <a:grpSpLocks/>
          </p:cNvGrpSpPr>
          <p:nvPr/>
        </p:nvGrpSpPr>
        <p:grpSpPr bwMode="auto">
          <a:xfrm>
            <a:off x="1571626" y="4963443"/>
            <a:ext cx="6220421" cy="741362"/>
            <a:chOff x="880" y="2675"/>
            <a:chExt cx="3483" cy="467"/>
          </a:xfrm>
        </p:grpSpPr>
        <p:sp>
          <p:nvSpPr>
            <p:cNvPr id="544788" name="AutoShape 20"/>
            <p:cNvSpPr>
              <a:spLocks noChangeArrowheads="1"/>
            </p:cNvSpPr>
            <p:nvPr/>
          </p:nvSpPr>
          <p:spPr bwMode="auto">
            <a:xfrm rot="-10800000">
              <a:off x="880" y="2886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4789" name="Text Box 21"/>
            <p:cNvSpPr txBox="1">
              <a:spLocks noChangeArrowheads="1"/>
            </p:cNvSpPr>
            <p:nvPr/>
          </p:nvSpPr>
          <p:spPr bwMode="auto">
            <a:xfrm>
              <a:off x="1218" y="2675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DONE</a:t>
              </a:r>
            </a:p>
          </p:txBody>
        </p:sp>
      </p:grpSp>
      <p:grpSp>
        <p:nvGrpSpPr>
          <p:cNvPr id="544790" name="Group 22"/>
          <p:cNvGrpSpPr>
            <a:grpSpLocks/>
          </p:cNvGrpSpPr>
          <p:nvPr/>
        </p:nvGrpSpPr>
        <p:grpSpPr bwMode="auto">
          <a:xfrm>
            <a:off x="1628776" y="2355180"/>
            <a:ext cx="6220421" cy="757238"/>
            <a:chOff x="951" y="576"/>
            <a:chExt cx="3483" cy="477"/>
          </a:xfrm>
        </p:grpSpPr>
        <p:sp>
          <p:nvSpPr>
            <p:cNvPr id="544791" name="AutoShape 23"/>
            <p:cNvSpPr>
              <a:spLocks noChangeArrowheads="1"/>
            </p:cNvSpPr>
            <p:nvPr/>
          </p:nvSpPr>
          <p:spPr bwMode="auto">
            <a:xfrm>
              <a:off x="951" y="797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4792" name="Text Box 24"/>
            <p:cNvSpPr txBox="1">
              <a:spLocks noChangeArrowheads="1"/>
            </p:cNvSpPr>
            <p:nvPr/>
          </p:nvSpPr>
          <p:spPr bwMode="auto">
            <a:xfrm>
              <a:off x="1405" y="576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          </a:t>
              </a: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PRECOMMIT</a:t>
              </a:r>
            </a:p>
          </p:txBody>
        </p:sp>
      </p:grpSp>
      <p:grpSp>
        <p:nvGrpSpPr>
          <p:cNvPr id="544793" name="Group 25"/>
          <p:cNvGrpSpPr>
            <a:grpSpLocks/>
          </p:cNvGrpSpPr>
          <p:nvPr/>
        </p:nvGrpSpPr>
        <p:grpSpPr bwMode="auto">
          <a:xfrm>
            <a:off x="1551980" y="3245768"/>
            <a:ext cx="6220420" cy="741362"/>
            <a:chOff x="892" y="1193"/>
            <a:chExt cx="3483" cy="467"/>
          </a:xfrm>
        </p:grpSpPr>
        <p:sp>
          <p:nvSpPr>
            <p:cNvPr id="544794" name="AutoShape 26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4795" name="Text Box 27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AEB-9A94-3844-96BE-DD055F59D152}" type="slidenum">
              <a:rPr lang="zh-CN" altLang="en-US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5794" name="Rectangle 2"/>
          <p:cNvSpPr>
            <a:spLocks noChangeArrowheads="1"/>
          </p:cNvSpPr>
          <p:nvPr/>
        </p:nvSpPr>
        <p:spPr bwMode="auto">
          <a:xfrm>
            <a:off x="619721" y="841375"/>
            <a:ext cx="1176932" cy="473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 rot="-5400000">
            <a:off x="29308" y="2915157"/>
            <a:ext cx="22970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Coordinator</a:t>
            </a:r>
          </a:p>
        </p:txBody>
      </p:sp>
      <p:grpSp>
        <p:nvGrpSpPr>
          <p:cNvPr id="545796" name="Group 4"/>
          <p:cNvGrpSpPr>
            <a:grpSpLocks/>
          </p:cNvGrpSpPr>
          <p:nvPr/>
        </p:nvGrpSpPr>
        <p:grpSpPr bwMode="auto">
          <a:xfrm>
            <a:off x="7674175" y="719138"/>
            <a:ext cx="1460897" cy="4913312"/>
            <a:chOff x="2816" y="563"/>
            <a:chExt cx="818" cy="3095"/>
          </a:xfrm>
        </p:grpSpPr>
        <p:sp>
          <p:nvSpPr>
            <p:cNvPr id="545797" name="Text Box 5"/>
            <p:cNvSpPr txBox="1">
              <a:spLocks noChangeArrowheads="1"/>
            </p:cNvSpPr>
            <p:nvPr/>
          </p:nvSpPr>
          <p:spPr bwMode="auto">
            <a:xfrm>
              <a:off x="3050" y="1152"/>
              <a:ext cx="1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545798" name="Rectangle 6"/>
            <p:cNvSpPr>
              <a:spLocks noChangeArrowheads="1"/>
            </p:cNvSpPr>
            <p:nvPr/>
          </p:nvSpPr>
          <p:spPr bwMode="auto">
            <a:xfrm>
              <a:off x="2975" y="563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545799" name="Rectangle 7"/>
            <p:cNvSpPr>
              <a:spLocks noChangeArrowheads="1"/>
            </p:cNvSpPr>
            <p:nvPr/>
          </p:nvSpPr>
          <p:spPr bwMode="auto">
            <a:xfrm>
              <a:off x="2884" y="626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545800" name="Rectangle 8"/>
            <p:cNvSpPr>
              <a:spLocks noChangeArrowheads="1"/>
            </p:cNvSpPr>
            <p:nvPr/>
          </p:nvSpPr>
          <p:spPr bwMode="auto">
            <a:xfrm>
              <a:off x="2816" y="677"/>
              <a:ext cx="659" cy="2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sp>
          <p:nvSpPr>
            <p:cNvPr id="545801" name="Text Box 9"/>
            <p:cNvSpPr txBox="1">
              <a:spLocks noChangeArrowheads="1"/>
            </p:cNvSpPr>
            <p:nvPr/>
          </p:nvSpPr>
          <p:spPr bwMode="auto">
            <a:xfrm rot="16200000">
              <a:off x="2484" y="2068"/>
              <a:ext cx="1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Participant</a:t>
              </a:r>
            </a:p>
          </p:txBody>
        </p:sp>
      </p:grpSp>
      <p:grpSp>
        <p:nvGrpSpPr>
          <p:cNvPr id="545802" name="Group 10"/>
          <p:cNvGrpSpPr>
            <a:grpSpLocks/>
          </p:cNvGrpSpPr>
          <p:nvPr/>
        </p:nvGrpSpPr>
        <p:grpSpPr bwMode="auto">
          <a:xfrm>
            <a:off x="1698427" y="914400"/>
            <a:ext cx="6220420" cy="757238"/>
            <a:chOff x="951" y="576"/>
            <a:chExt cx="3483" cy="477"/>
          </a:xfrm>
        </p:grpSpPr>
        <p:sp>
          <p:nvSpPr>
            <p:cNvPr id="545803" name="AutoShape 11"/>
            <p:cNvSpPr>
              <a:spLocks noChangeArrowheads="1"/>
            </p:cNvSpPr>
            <p:nvPr/>
          </p:nvSpPr>
          <p:spPr bwMode="auto">
            <a:xfrm>
              <a:off x="951" y="797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1405" y="576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REQUEST-TO-PREPARE</a:t>
              </a:r>
            </a:p>
          </p:txBody>
        </p:sp>
      </p:grpSp>
      <p:grpSp>
        <p:nvGrpSpPr>
          <p:cNvPr id="545805" name="Group 13"/>
          <p:cNvGrpSpPr>
            <a:grpSpLocks/>
          </p:cNvGrpSpPr>
          <p:nvPr/>
        </p:nvGrpSpPr>
        <p:grpSpPr bwMode="auto">
          <a:xfrm>
            <a:off x="1593057" y="1893888"/>
            <a:ext cx="6220421" cy="741362"/>
            <a:chOff x="892" y="1193"/>
            <a:chExt cx="3483" cy="467"/>
          </a:xfrm>
        </p:grpSpPr>
        <p:sp>
          <p:nvSpPr>
            <p:cNvPr id="545806" name="AutoShape 14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NO</a:t>
              </a:r>
            </a:p>
          </p:txBody>
        </p:sp>
      </p:grpSp>
      <p:grpSp>
        <p:nvGrpSpPr>
          <p:cNvPr id="545808" name="Group 16"/>
          <p:cNvGrpSpPr>
            <a:grpSpLocks/>
          </p:cNvGrpSpPr>
          <p:nvPr/>
        </p:nvGrpSpPr>
        <p:grpSpPr bwMode="auto">
          <a:xfrm>
            <a:off x="1691283" y="3017839"/>
            <a:ext cx="6220420" cy="750887"/>
            <a:chOff x="947" y="1901"/>
            <a:chExt cx="3483" cy="473"/>
          </a:xfrm>
        </p:grpSpPr>
        <p:sp>
          <p:nvSpPr>
            <p:cNvPr id="545809" name="AutoShape 17"/>
            <p:cNvSpPr>
              <a:spLocks noChangeArrowheads="1"/>
            </p:cNvSpPr>
            <p:nvPr/>
          </p:nvSpPr>
          <p:spPr bwMode="auto">
            <a:xfrm>
              <a:off x="947" y="2118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5810" name="Text Box 18"/>
            <p:cNvSpPr txBox="1">
              <a:spLocks noChangeArrowheads="1"/>
            </p:cNvSpPr>
            <p:nvPr/>
          </p:nvSpPr>
          <p:spPr bwMode="auto">
            <a:xfrm>
              <a:off x="1203" y="1901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ABORT</a:t>
              </a:r>
            </a:p>
          </p:txBody>
        </p:sp>
      </p:grpSp>
      <p:grpSp>
        <p:nvGrpSpPr>
          <p:cNvPr id="545811" name="Group 19"/>
          <p:cNvGrpSpPr>
            <a:grpSpLocks/>
          </p:cNvGrpSpPr>
          <p:nvPr/>
        </p:nvGrpSpPr>
        <p:grpSpPr bwMode="auto">
          <a:xfrm>
            <a:off x="1571626" y="4246563"/>
            <a:ext cx="6220421" cy="741362"/>
            <a:chOff x="880" y="2675"/>
            <a:chExt cx="3483" cy="467"/>
          </a:xfrm>
        </p:grpSpPr>
        <p:sp>
          <p:nvSpPr>
            <p:cNvPr id="545812" name="AutoShape 20"/>
            <p:cNvSpPr>
              <a:spLocks noChangeArrowheads="1"/>
            </p:cNvSpPr>
            <p:nvPr/>
          </p:nvSpPr>
          <p:spPr bwMode="auto">
            <a:xfrm rot="-10800000">
              <a:off x="880" y="2886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5813" name="Text Box 21"/>
            <p:cNvSpPr txBox="1">
              <a:spLocks noChangeArrowheads="1"/>
            </p:cNvSpPr>
            <p:nvPr/>
          </p:nvSpPr>
          <p:spPr bwMode="auto">
            <a:xfrm>
              <a:off x="1218" y="2675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11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08-B472-D846-BD60-D399E17D21EA}" type="slidenum">
              <a:rPr lang="zh-CN" altLang="en-US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260747" y="841375"/>
            <a:ext cx="3136106" cy="5240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7711678" y="1654175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6695481" y="885825"/>
            <a:ext cx="3082528" cy="522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05396" y="384176"/>
            <a:ext cx="1505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Coordinator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6706196" y="500064"/>
            <a:ext cx="13762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Participant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289322" y="877889"/>
            <a:ext cx="25079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Log start-3PC record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(participant list)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401837" y="4243389"/>
            <a:ext cx="23049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Log commit record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(state C)</a:t>
            </a:r>
          </a:p>
        </p:txBody>
      </p:sp>
      <p:sp>
        <p:nvSpPr>
          <p:cNvPr id="546825" name="Text Box 9"/>
          <p:cNvSpPr txBox="1">
            <a:spLocks noChangeArrowheads="1"/>
          </p:cNvSpPr>
          <p:nvPr/>
        </p:nvSpPr>
        <p:spPr bwMode="auto">
          <a:xfrm>
            <a:off x="6820496" y="1662113"/>
            <a:ext cx="24814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Log prepared record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(state W)</a:t>
            </a:r>
          </a:p>
        </p:txBody>
      </p:sp>
      <p:sp>
        <p:nvSpPr>
          <p:cNvPr id="546826" name="Text Box 10"/>
          <p:cNvSpPr txBox="1">
            <a:spLocks noChangeArrowheads="1"/>
          </p:cNvSpPr>
          <p:nvPr/>
        </p:nvSpPr>
        <p:spPr bwMode="auto">
          <a:xfrm>
            <a:off x="6818710" y="5303839"/>
            <a:ext cx="26652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Log committed record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(state C)</a:t>
            </a:r>
          </a:p>
        </p:txBody>
      </p:sp>
      <p:grpSp>
        <p:nvGrpSpPr>
          <p:cNvPr id="546827" name="Group 11"/>
          <p:cNvGrpSpPr>
            <a:grpSpLocks/>
          </p:cNvGrpSpPr>
          <p:nvPr/>
        </p:nvGrpSpPr>
        <p:grpSpPr bwMode="auto">
          <a:xfrm>
            <a:off x="3184328" y="893763"/>
            <a:ext cx="3823692" cy="800100"/>
            <a:chOff x="1783" y="563"/>
            <a:chExt cx="2141" cy="504"/>
          </a:xfrm>
        </p:grpSpPr>
        <p:sp>
          <p:nvSpPr>
            <p:cNvPr id="546828" name="AutoShape 12"/>
            <p:cNvSpPr>
              <a:spLocks noChangeArrowheads="1"/>
            </p:cNvSpPr>
            <p:nvPr/>
          </p:nvSpPr>
          <p:spPr bwMode="auto">
            <a:xfrm>
              <a:off x="1783" y="811"/>
              <a:ext cx="2141" cy="256"/>
            </a:xfrm>
            <a:prstGeom prst="rightArrow">
              <a:avLst>
                <a:gd name="adj1" fmla="val 28046"/>
                <a:gd name="adj2" fmla="val 9292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6829" name="Text Box 13"/>
            <p:cNvSpPr txBox="1">
              <a:spLocks noChangeArrowheads="1"/>
            </p:cNvSpPr>
            <p:nvPr/>
          </p:nvSpPr>
          <p:spPr bwMode="auto">
            <a:xfrm>
              <a:off x="1915" y="563"/>
              <a:ext cx="18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REQUEST-PREPARE</a:t>
              </a:r>
            </a:p>
          </p:txBody>
        </p:sp>
      </p:grpSp>
      <p:grpSp>
        <p:nvGrpSpPr>
          <p:cNvPr id="546830" name="Group 14"/>
          <p:cNvGrpSpPr>
            <a:grpSpLocks/>
          </p:cNvGrpSpPr>
          <p:nvPr/>
        </p:nvGrpSpPr>
        <p:grpSpPr bwMode="auto">
          <a:xfrm>
            <a:off x="3046809" y="1966914"/>
            <a:ext cx="3900488" cy="769937"/>
            <a:chOff x="892" y="1193"/>
            <a:chExt cx="3483" cy="467"/>
          </a:xfrm>
        </p:grpSpPr>
        <p:sp>
          <p:nvSpPr>
            <p:cNvPr id="546831" name="AutoShape 15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6832" name="Text Box 16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PREPARED</a:t>
              </a:r>
            </a:p>
          </p:txBody>
        </p:sp>
      </p:grpSp>
      <p:grpSp>
        <p:nvGrpSpPr>
          <p:cNvPr id="546833" name="Group 17"/>
          <p:cNvGrpSpPr>
            <a:grpSpLocks/>
          </p:cNvGrpSpPr>
          <p:nvPr/>
        </p:nvGrpSpPr>
        <p:grpSpPr bwMode="auto">
          <a:xfrm>
            <a:off x="3112890" y="4573588"/>
            <a:ext cx="3952279" cy="779462"/>
            <a:chOff x="947" y="1901"/>
            <a:chExt cx="3483" cy="473"/>
          </a:xfrm>
        </p:grpSpPr>
        <p:sp>
          <p:nvSpPr>
            <p:cNvPr id="546834" name="AutoShape 18"/>
            <p:cNvSpPr>
              <a:spLocks noChangeArrowheads="1"/>
            </p:cNvSpPr>
            <p:nvPr/>
          </p:nvSpPr>
          <p:spPr bwMode="auto">
            <a:xfrm>
              <a:off x="947" y="2118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6835" name="Text Box 19"/>
            <p:cNvSpPr txBox="1">
              <a:spLocks noChangeArrowheads="1"/>
            </p:cNvSpPr>
            <p:nvPr/>
          </p:nvSpPr>
          <p:spPr bwMode="auto">
            <a:xfrm>
              <a:off x="1203" y="1901"/>
              <a:ext cx="260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COMMIT</a:t>
              </a:r>
            </a:p>
          </p:txBody>
        </p:sp>
      </p:grpSp>
      <p:grpSp>
        <p:nvGrpSpPr>
          <p:cNvPr id="546836" name="Group 20"/>
          <p:cNvGrpSpPr>
            <a:grpSpLocks/>
          </p:cNvGrpSpPr>
          <p:nvPr/>
        </p:nvGrpSpPr>
        <p:grpSpPr bwMode="auto">
          <a:xfrm>
            <a:off x="3084315" y="2795588"/>
            <a:ext cx="3870126" cy="785812"/>
            <a:chOff x="951" y="576"/>
            <a:chExt cx="3483" cy="477"/>
          </a:xfrm>
        </p:grpSpPr>
        <p:sp>
          <p:nvSpPr>
            <p:cNvPr id="546837" name="AutoShape 21"/>
            <p:cNvSpPr>
              <a:spLocks noChangeArrowheads="1"/>
            </p:cNvSpPr>
            <p:nvPr/>
          </p:nvSpPr>
          <p:spPr bwMode="auto">
            <a:xfrm>
              <a:off x="951" y="797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6838" name="Text Box 22"/>
            <p:cNvSpPr txBox="1">
              <a:spLocks noChangeArrowheads="1"/>
            </p:cNvSpPr>
            <p:nvPr/>
          </p:nvSpPr>
          <p:spPr bwMode="auto">
            <a:xfrm>
              <a:off x="1405" y="576"/>
              <a:ext cx="260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  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PRECOMMIT</a:t>
              </a:r>
            </a:p>
          </p:txBody>
        </p:sp>
      </p:grpSp>
      <p:grpSp>
        <p:nvGrpSpPr>
          <p:cNvPr id="546839" name="Group 23"/>
          <p:cNvGrpSpPr>
            <a:grpSpLocks/>
          </p:cNvGrpSpPr>
          <p:nvPr/>
        </p:nvGrpSpPr>
        <p:grpSpPr bwMode="auto">
          <a:xfrm>
            <a:off x="2971800" y="3630613"/>
            <a:ext cx="3952280" cy="769937"/>
            <a:chOff x="892" y="1193"/>
            <a:chExt cx="3483" cy="467"/>
          </a:xfrm>
        </p:grpSpPr>
        <p:sp>
          <p:nvSpPr>
            <p:cNvPr id="546840" name="AutoShape 24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6841" name="Text Box 25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27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3" grpId="0" autoUpdateAnimBg="0"/>
      <p:bldP spid="546824" grpId="0" autoUpdateAnimBg="0"/>
      <p:bldP spid="546825" grpId="0" autoUpdateAnimBg="0"/>
      <p:bldP spid="54682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5AD1-7E6D-6F45-B2BC-501E4E9DD705}" type="slidenum">
              <a:rPr lang="zh-CN" altLang="en-US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260747" y="841375"/>
            <a:ext cx="3136106" cy="5240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7711678" y="1654175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6695481" y="885825"/>
            <a:ext cx="3082528" cy="522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smtClean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305396" y="384176"/>
            <a:ext cx="1505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Coordinator</a:t>
            </a:r>
          </a:p>
        </p:txBody>
      </p:sp>
      <p:sp>
        <p:nvSpPr>
          <p:cNvPr id="547846" name="Text Box 6"/>
          <p:cNvSpPr txBox="1">
            <a:spLocks noChangeArrowheads="1"/>
          </p:cNvSpPr>
          <p:nvPr/>
        </p:nvSpPr>
        <p:spPr bwMode="auto">
          <a:xfrm>
            <a:off x="6706196" y="500064"/>
            <a:ext cx="13762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Participant</a:t>
            </a:r>
          </a:p>
        </p:txBody>
      </p:sp>
      <p:grpSp>
        <p:nvGrpSpPr>
          <p:cNvPr id="547847" name="Group 7"/>
          <p:cNvGrpSpPr>
            <a:grpSpLocks/>
          </p:cNvGrpSpPr>
          <p:nvPr/>
        </p:nvGrpSpPr>
        <p:grpSpPr bwMode="auto">
          <a:xfrm>
            <a:off x="3184328" y="1036638"/>
            <a:ext cx="3823692" cy="800100"/>
            <a:chOff x="1783" y="563"/>
            <a:chExt cx="2141" cy="504"/>
          </a:xfrm>
        </p:grpSpPr>
        <p:sp>
          <p:nvSpPr>
            <p:cNvPr id="547848" name="AutoShape 8"/>
            <p:cNvSpPr>
              <a:spLocks noChangeArrowheads="1"/>
            </p:cNvSpPr>
            <p:nvPr/>
          </p:nvSpPr>
          <p:spPr bwMode="auto">
            <a:xfrm>
              <a:off x="1783" y="811"/>
              <a:ext cx="2141" cy="256"/>
            </a:xfrm>
            <a:prstGeom prst="rightArrow">
              <a:avLst>
                <a:gd name="adj1" fmla="val 28046"/>
                <a:gd name="adj2" fmla="val 9292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7849" name="Text Box 9"/>
            <p:cNvSpPr txBox="1">
              <a:spLocks noChangeArrowheads="1"/>
            </p:cNvSpPr>
            <p:nvPr/>
          </p:nvSpPr>
          <p:spPr bwMode="auto">
            <a:xfrm>
              <a:off x="1915" y="563"/>
              <a:ext cx="18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REQUEST-PREPARE</a:t>
              </a:r>
            </a:p>
          </p:txBody>
        </p:sp>
      </p:grpSp>
      <p:grpSp>
        <p:nvGrpSpPr>
          <p:cNvPr id="547850" name="Group 10"/>
          <p:cNvGrpSpPr>
            <a:grpSpLocks/>
          </p:cNvGrpSpPr>
          <p:nvPr/>
        </p:nvGrpSpPr>
        <p:grpSpPr bwMode="auto">
          <a:xfrm>
            <a:off x="3046809" y="1866900"/>
            <a:ext cx="3900488" cy="769938"/>
            <a:chOff x="892" y="1193"/>
            <a:chExt cx="3483" cy="467"/>
          </a:xfrm>
        </p:grpSpPr>
        <p:sp>
          <p:nvSpPr>
            <p:cNvPr id="547851" name="AutoShape 11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7852" name="Text Box 12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PREPARED</a:t>
              </a:r>
            </a:p>
          </p:txBody>
        </p:sp>
      </p:grpSp>
      <p:grpSp>
        <p:nvGrpSpPr>
          <p:cNvPr id="547853" name="Group 13"/>
          <p:cNvGrpSpPr>
            <a:grpSpLocks/>
          </p:cNvGrpSpPr>
          <p:nvPr/>
        </p:nvGrpSpPr>
        <p:grpSpPr bwMode="auto">
          <a:xfrm>
            <a:off x="3112890" y="4573588"/>
            <a:ext cx="3952279" cy="779462"/>
            <a:chOff x="947" y="1901"/>
            <a:chExt cx="3483" cy="473"/>
          </a:xfrm>
        </p:grpSpPr>
        <p:sp>
          <p:nvSpPr>
            <p:cNvPr id="547854" name="AutoShape 14"/>
            <p:cNvSpPr>
              <a:spLocks noChangeArrowheads="1"/>
            </p:cNvSpPr>
            <p:nvPr/>
          </p:nvSpPr>
          <p:spPr bwMode="auto">
            <a:xfrm>
              <a:off x="947" y="2118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7855" name="Text Box 15"/>
            <p:cNvSpPr txBox="1">
              <a:spLocks noChangeArrowheads="1"/>
            </p:cNvSpPr>
            <p:nvPr/>
          </p:nvSpPr>
          <p:spPr bwMode="auto">
            <a:xfrm>
              <a:off x="1203" y="1901"/>
              <a:ext cx="260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COMMIT</a:t>
              </a:r>
            </a:p>
          </p:txBody>
        </p:sp>
      </p:grpSp>
      <p:grpSp>
        <p:nvGrpSpPr>
          <p:cNvPr id="547856" name="Group 16"/>
          <p:cNvGrpSpPr>
            <a:grpSpLocks/>
          </p:cNvGrpSpPr>
          <p:nvPr/>
        </p:nvGrpSpPr>
        <p:grpSpPr bwMode="auto">
          <a:xfrm>
            <a:off x="3084315" y="2795588"/>
            <a:ext cx="3870126" cy="785812"/>
            <a:chOff x="951" y="576"/>
            <a:chExt cx="3483" cy="477"/>
          </a:xfrm>
        </p:grpSpPr>
        <p:sp>
          <p:nvSpPr>
            <p:cNvPr id="547857" name="AutoShape 17"/>
            <p:cNvSpPr>
              <a:spLocks noChangeArrowheads="1"/>
            </p:cNvSpPr>
            <p:nvPr/>
          </p:nvSpPr>
          <p:spPr bwMode="auto">
            <a:xfrm>
              <a:off x="951" y="797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7858" name="Text Box 18"/>
            <p:cNvSpPr txBox="1">
              <a:spLocks noChangeArrowheads="1"/>
            </p:cNvSpPr>
            <p:nvPr/>
          </p:nvSpPr>
          <p:spPr bwMode="auto">
            <a:xfrm>
              <a:off x="1405" y="576"/>
              <a:ext cx="260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  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PRECOMMIT</a:t>
              </a:r>
            </a:p>
          </p:txBody>
        </p:sp>
      </p:grpSp>
      <p:grpSp>
        <p:nvGrpSpPr>
          <p:cNvPr id="547859" name="Group 19"/>
          <p:cNvGrpSpPr>
            <a:grpSpLocks/>
          </p:cNvGrpSpPr>
          <p:nvPr/>
        </p:nvGrpSpPr>
        <p:grpSpPr bwMode="auto">
          <a:xfrm>
            <a:off x="2971800" y="3630613"/>
            <a:ext cx="3952280" cy="769937"/>
            <a:chOff x="892" y="1193"/>
            <a:chExt cx="3483" cy="467"/>
          </a:xfrm>
        </p:grpSpPr>
        <p:sp>
          <p:nvSpPr>
            <p:cNvPr id="547860" name="AutoShape 20"/>
            <p:cNvSpPr>
              <a:spLocks noChangeArrowheads="1"/>
            </p:cNvSpPr>
            <p:nvPr/>
          </p:nvSpPr>
          <p:spPr bwMode="auto">
            <a:xfrm rot="-10800000">
              <a:off x="892" y="1404"/>
              <a:ext cx="3483" cy="256"/>
            </a:xfrm>
            <a:prstGeom prst="rightArrow">
              <a:avLst>
                <a:gd name="adj1" fmla="val 28046"/>
                <a:gd name="adj2" fmla="val 15117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7861" name="Text Box 21"/>
            <p:cNvSpPr txBox="1">
              <a:spLocks noChangeArrowheads="1"/>
            </p:cNvSpPr>
            <p:nvPr/>
          </p:nvSpPr>
          <p:spPr bwMode="auto">
            <a:xfrm>
              <a:off x="1217" y="1193"/>
              <a:ext cx="260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  <a:latin typeface="Tahoma" charset="0"/>
                  <a:ea typeface="宋体" charset="0"/>
                  <a:cs typeface="宋体" charset="0"/>
                </a:rPr>
                <a:t>ACK</a:t>
              </a:r>
            </a:p>
          </p:txBody>
        </p:sp>
      </p:grpSp>
      <p:sp>
        <p:nvSpPr>
          <p:cNvPr id="547862" name="Text Box 22"/>
          <p:cNvSpPr txBox="1">
            <a:spLocks noChangeArrowheads="1"/>
          </p:cNvSpPr>
          <p:nvPr/>
        </p:nvSpPr>
        <p:spPr bwMode="auto">
          <a:xfrm>
            <a:off x="401837" y="1747839"/>
            <a:ext cx="2193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1. Timeout: Abort</a:t>
            </a:r>
          </a:p>
        </p:txBody>
      </p:sp>
      <p:sp>
        <p:nvSpPr>
          <p:cNvPr id="547863" name="Text Box 23"/>
          <p:cNvSpPr txBox="1">
            <a:spLocks noChangeArrowheads="1"/>
          </p:cNvSpPr>
          <p:nvPr/>
        </p:nvSpPr>
        <p:spPr bwMode="auto">
          <a:xfrm>
            <a:off x="364331" y="3573464"/>
            <a:ext cx="2288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2. Timeout: ignore</a:t>
            </a:r>
          </a:p>
        </p:txBody>
      </p:sp>
      <p:sp>
        <p:nvSpPr>
          <p:cNvPr id="547864" name="Text Box 24"/>
          <p:cNvSpPr txBox="1">
            <a:spLocks noChangeArrowheads="1"/>
          </p:cNvSpPr>
          <p:nvPr/>
        </p:nvSpPr>
        <p:spPr bwMode="auto">
          <a:xfrm>
            <a:off x="6886575" y="1020764"/>
            <a:ext cx="2173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1. Timeout: abort</a:t>
            </a:r>
          </a:p>
        </p:txBody>
      </p:sp>
      <p:sp>
        <p:nvSpPr>
          <p:cNvPr id="547865" name="Text Box 25"/>
          <p:cNvSpPr txBox="1">
            <a:spLocks noChangeArrowheads="1"/>
          </p:cNvSpPr>
          <p:nvPr/>
        </p:nvSpPr>
        <p:spPr bwMode="auto">
          <a:xfrm>
            <a:off x="6968729" y="2763839"/>
            <a:ext cx="297537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2. Timeout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Tahoma" charset="0"/>
                <a:ea typeface="宋体" charset="0"/>
                <a:cs typeface="宋体" charset="0"/>
              </a:rPr>
              <a:t>Termination Protocol</a:t>
            </a:r>
          </a:p>
        </p:txBody>
      </p:sp>
      <p:sp>
        <p:nvSpPr>
          <p:cNvPr id="547866" name="Text Box 26"/>
          <p:cNvSpPr txBox="1">
            <a:spLocks noChangeArrowheads="1"/>
          </p:cNvSpPr>
          <p:nvPr/>
        </p:nvSpPr>
        <p:spPr bwMode="auto">
          <a:xfrm>
            <a:off x="7031237" y="4433889"/>
            <a:ext cx="304145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3. Timeout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Tahoma" charset="0"/>
                <a:ea typeface="宋体" charset="0"/>
                <a:cs typeface="宋体" charset="0"/>
              </a:rPr>
              <a:t>Termination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9200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62" grpId="0" autoUpdateAnimBg="0"/>
      <p:bldP spid="547863" grpId="0" autoUpdateAnimBg="0"/>
      <p:bldP spid="547864" grpId="0" autoUpdateAnimBg="0"/>
      <p:bldP spid="547865" grpId="0" autoUpdateAnimBg="0"/>
      <p:bldP spid="54786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C5BB-BA35-E04A-BB1D-63EA9DB2F687}" type="slidenum">
              <a:rPr lang="zh-CN" altLang="en-US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Time-out Actions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517262" cy="4876800"/>
          </a:xfrm>
        </p:spPr>
        <p:txBody>
          <a:bodyPr/>
          <a:lstStyle/>
          <a:p>
            <a:pPr lvl="1"/>
            <a:r>
              <a:rPr lang="en-US" altLang="zh-CN"/>
              <a:t>If the coordinator does not receive a vote, it decides </a:t>
            </a:r>
            <a:r>
              <a:rPr lang="en-US" altLang="zh-CN" b="1"/>
              <a:t>abort</a:t>
            </a:r>
            <a:r>
              <a:rPr lang="en-US" altLang="zh-CN"/>
              <a:t>, sends </a:t>
            </a:r>
            <a:r>
              <a:rPr lang="en-US" altLang="zh-CN">
                <a:solidFill>
                  <a:schemeClr val="tx2"/>
                </a:solidFill>
              </a:rPr>
              <a:t>ABORT</a:t>
            </a:r>
            <a:r>
              <a:rPr lang="en-US" altLang="zh-CN"/>
              <a:t> message to </a:t>
            </a:r>
            <a:r>
              <a:rPr lang="en-US" altLang="zh-CN">
                <a:solidFill>
                  <a:schemeClr val="tx2"/>
                </a:solidFill>
              </a:rPr>
              <a:t>YES</a:t>
            </a:r>
            <a:r>
              <a:rPr lang="en-US" altLang="zh-CN"/>
              <a:t> voters, and stops.</a:t>
            </a:r>
          </a:p>
          <a:p>
            <a:pPr lvl="1"/>
            <a:r>
              <a:rPr lang="en-US" altLang="zh-CN"/>
              <a:t>If the coordinator times-out waiting for an </a:t>
            </a:r>
            <a:r>
              <a:rPr lang="en-US" altLang="zh-CN">
                <a:solidFill>
                  <a:schemeClr val="tx2"/>
                </a:solidFill>
              </a:rPr>
              <a:t>ACK</a:t>
            </a:r>
            <a:r>
              <a:rPr lang="en-US" altLang="zh-CN"/>
              <a:t> (it knows that the participant is at least ready), then it simply proceeds to send commit. </a:t>
            </a:r>
          </a:p>
          <a:p>
            <a:pPr lvl="2"/>
            <a:r>
              <a:rPr lang="en-US" altLang="zh-CN"/>
              <a:t>When the process that owes the </a:t>
            </a:r>
            <a:r>
              <a:rPr lang="en-US" altLang="zh-CN">
                <a:solidFill>
                  <a:schemeClr val="hlink"/>
                </a:solidFill>
              </a:rPr>
              <a:t>ACK</a:t>
            </a:r>
            <a:r>
              <a:rPr lang="en-US" altLang="zh-CN"/>
              <a:t> recovers, it is responsible for finding out the decision.</a:t>
            </a:r>
          </a:p>
          <a:p>
            <a:pPr lvl="1"/>
            <a:r>
              <a:rPr lang="en-US" altLang="zh-CN"/>
              <a:t>In commit state? Ignore</a:t>
            </a:r>
          </a:p>
        </p:txBody>
      </p:sp>
    </p:spTree>
    <p:extLst>
      <p:ext uri="{BB962C8B-B14F-4D97-AF65-F5344CB8AC3E}">
        <p14:creationId xmlns:p14="http://schemas.microsoft.com/office/powerpoint/2010/main" val="184140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7F07-1E6B-DE4C-A289-9D31952FBA6C}" type="slidenum">
              <a:rPr lang="zh-CN" altLang="en-US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Time-out Actions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484313"/>
            <a:ext cx="10235208" cy="4876800"/>
          </a:xfrm>
        </p:spPr>
        <p:txBody>
          <a:bodyPr/>
          <a:lstStyle/>
          <a:p>
            <a:pPr lvl="1"/>
            <a:r>
              <a:rPr lang="en-US" altLang="zh-CN" dirty="0"/>
              <a:t>If a participant does not receive a </a:t>
            </a:r>
            <a:r>
              <a:rPr lang="en-US" altLang="zh-CN" dirty="0">
                <a:solidFill>
                  <a:schemeClr val="tx2"/>
                </a:solidFill>
              </a:rPr>
              <a:t>VOTE_REQ</a:t>
            </a:r>
            <a:r>
              <a:rPr lang="en-US" altLang="zh-CN" dirty="0"/>
              <a:t>, it decides </a:t>
            </a:r>
            <a:r>
              <a:rPr lang="en-US" altLang="zh-CN" b="1" dirty="0"/>
              <a:t>abort</a:t>
            </a:r>
            <a:r>
              <a:rPr lang="en-US" altLang="zh-CN" dirty="0"/>
              <a:t> and stops.</a:t>
            </a:r>
          </a:p>
          <a:p>
            <a:pPr lvl="1"/>
            <a:r>
              <a:rPr lang="en-US" altLang="zh-CN" dirty="0"/>
              <a:t>If timeout occurs while a participant is waiting for </a:t>
            </a:r>
            <a:r>
              <a:rPr lang="en-US" altLang="zh-CN" dirty="0">
                <a:solidFill>
                  <a:schemeClr val="tx2"/>
                </a:solidFill>
              </a:rPr>
              <a:t>COMMIT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2"/>
                </a:solidFill>
              </a:rPr>
              <a:t>ABORT</a:t>
            </a:r>
            <a:r>
              <a:rPr lang="en-US" altLang="zh-CN" dirty="0"/>
              <a:t>, or </a:t>
            </a:r>
            <a:r>
              <a:rPr lang="en-US" altLang="zh-CN" dirty="0">
                <a:solidFill>
                  <a:schemeClr val="tx2"/>
                </a:solidFill>
              </a:rPr>
              <a:t>PRE_COMMIT</a:t>
            </a:r>
            <a:r>
              <a:rPr lang="en-US" altLang="zh-CN" dirty="0"/>
              <a:t> from coordinator, a new </a:t>
            </a:r>
            <a:r>
              <a:rPr lang="en-US" altLang="zh-CN" b="1" u="sng" dirty="0">
                <a:solidFill>
                  <a:srgbClr val="CC0000"/>
                </a:solidFill>
              </a:rPr>
              <a:t>Termination Protocol</a:t>
            </a:r>
            <a:r>
              <a:rPr lang="en-US" altLang="zh-CN" dirty="0"/>
              <a:t> is used.</a:t>
            </a:r>
          </a:p>
          <a:p>
            <a:pPr lvl="3"/>
            <a:r>
              <a:rPr lang="en-US" altLang="zh-CN" dirty="0"/>
              <a:t>Process </a:t>
            </a:r>
            <a:r>
              <a:rPr lang="en-US" altLang="zh-CN" b="1" u="sng" dirty="0">
                <a:solidFill>
                  <a:srgbClr val="CC0000"/>
                </a:solidFill>
              </a:rPr>
              <a:t>states</a:t>
            </a:r>
            <a:r>
              <a:rPr lang="en-US" altLang="zh-CN" dirty="0"/>
              <a:t>, defined next, are used in the Termination Protocol.</a:t>
            </a:r>
          </a:p>
        </p:txBody>
      </p:sp>
    </p:spTree>
    <p:extLst>
      <p:ext uri="{BB962C8B-B14F-4D97-AF65-F5344CB8AC3E}">
        <p14:creationId xmlns:p14="http://schemas.microsoft.com/office/powerpoint/2010/main" val="39928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837A-6F13-4E45-BC51-F847A14525D8}" type="slidenum">
              <a:rPr lang="zh-CN" altLang="en-US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5433" y="636588"/>
            <a:ext cx="8743950" cy="887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u="sng"/>
              <a:t>Note:</a:t>
            </a:r>
            <a:r>
              <a:rPr lang="en-US" altLang="zh-CN" sz="2800"/>
              <a:t> 3PC unsafe with communication failures!</a:t>
            </a:r>
            <a:endParaRPr lang="en-US" altLang="zh-CN" sz="2800" u="sng"/>
          </a:p>
        </p:txBody>
      </p:sp>
      <p:sp>
        <p:nvSpPr>
          <p:cNvPr id="568323" name="Line 3"/>
          <p:cNvSpPr>
            <a:spLocks noChangeShapeType="1"/>
          </p:cNvSpPr>
          <p:nvPr/>
        </p:nvSpPr>
        <p:spPr bwMode="auto">
          <a:xfrm flipH="1">
            <a:off x="4477346" y="2259013"/>
            <a:ext cx="2571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24" name="Line 4"/>
          <p:cNvSpPr>
            <a:spLocks noChangeShapeType="1"/>
          </p:cNvSpPr>
          <p:nvPr/>
        </p:nvSpPr>
        <p:spPr bwMode="auto">
          <a:xfrm flipH="1">
            <a:off x="4134446" y="2868613"/>
            <a:ext cx="2571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25" name="Line 5"/>
          <p:cNvSpPr>
            <a:spLocks noChangeShapeType="1"/>
          </p:cNvSpPr>
          <p:nvPr/>
        </p:nvSpPr>
        <p:spPr bwMode="auto">
          <a:xfrm flipH="1">
            <a:off x="4391621" y="2335213"/>
            <a:ext cx="6000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26" name="Line 6"/>
          <p:cNvSpPr>
            <a:spLocks noChangeShapeType="1"/>
          </p:cNvSpPr>
          <p:nvPr/>
        </p:nvSpPr>
        <p:spPr bwMode="auto">
          <a:xfrm flipH="1">
            <a:off x="3962996" y="2640013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 flipH="1">
            <a:off x="3877271" y="2868613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28" name="Freeform 8"/>
          <p:cNvSpPr>
            <a:spLocks/>
          </p:cNvSpPr>
          <p:nvPr/>
        </p:nvSpPr>
        <p:spPr bwMode="auto">
          <a:xfrm>
            <a:off x="3277196" y="2246313"/>
            <a:ext cx="1457325" cy="393700"/>
          </a:xfrm>
          <a:custGeom>
            <a:avLst/>
            <a:gdLst>
              <a:gd name="T0" fmla="*/ 480 w 480"/>
              <a:gd name="T1" fmla="*/ 8 h 248"/>
              <a:gd name="T2" fmla="*/ 384 w 480"/>
              <a:gd name="T3" fmla="*/ 8 h 248"/>
              <a:gd name="T4" fmla="*/ 240 w 480"/>
              <a:gd name="T5" fmla="*/ 8 h 248"/>
              <a:gd name="T6" fmla="*/ 192 w 480"/>
              <a:gd name="T7" fmla="*/ 56 h 248"/>
              <a:gd name="T8" fmla="*/ 144 w 480"/>
              <a:gd name="T9" fmla="*/ 104 h 248"/>
              <a:gd name="T10" fmla="*/ 48 w 480"/>
              <a:gd name="T11" fmla="*/ 104 h 248"/>
              <a:gd name="T12" fmla="*/ 0 w 480"/>
              <a:gd name="T13" fmla="*/ 152 h 248"/>
              <a:gd name="T14" fmla="*/ 48 w 480"/>
              <a:gd name="T1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248">
                <a:moveTo>
                  <a:pt x="480" y="8"/>
                </a:moveTo>
                <a:cubicBezTo>
                  <a:pt x="452" y="8"/>
                  <a:pt x="424" y="8"/>
                  <a:pt x="384" y="8"/>
                </a:cubicBezTo>
                <a:cubicBezTo>
                  <a:pt x="344" y="8"/>
                  <a:pt x="272" y="0"/>
                  <a:pt x="240" y="8"/>
                </a:cubicBezTo>
                <a:cubicBezTo>
                  <a:pt x="208" y="16"/>
                  <a:pt x="208" y="40"/>
                  <a:pt x="192" y="56"/>
                </a:cubicBezTo>
                <a:cubicBezTo>
                  <a:pt x="176" y="72"/>
                  <a:pt x="168" y="96"/>
                  <a:pt x="144" y="104"/>
                </a:cubicBezTo>
                <a:cubicBezTo>
                  <a:pt x="120" y="112"/>
                  <a:pt x="72" y="96"/>
                  <a:pt x="48" y="104"/>
                </a:cubicBezTo>
                <a:cubicBezTo>
                  <a:pt x="24" y="112"/>
                  <a:pt x="0" y="128"/>
                  <a:pt x="0" y="152"/>
                </a:cubicBezTo>
                <a:cubicBezTo>
                  <a:pt x="0" y="176"/>
                  <a:pt x="24" y="212"/>
                  <a:pt x="48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29" name="Freeform 9"/>
          <p:cNvSpPr>
            <a:spLocks/>
          </p:cNvSpPr>
          <p:nvPr/>
        </p:nvSpPr>
        <p:spPr bwMode="auto">
          <a:xfrm>
            <a:off x="3277196" y="2868613"/>
            <a:ext cx="857250" cy="381000"/>
          </a:xfrm>
          <a:custGeom>
            <a:avLst/>
            <a:gdLst>
              <a:gd name="T0" fmla="*/ 56 w 200"/>
              <a:gd name="T1" fmla="*/ 0 h 240"/>
              <a:gd name="T2" fmla="*/ 8 w 200"/>
              <a:gd name="T3" fmla="*/ 96 h 240"/>
              <a:gd name="T4" fmla="*/ 104 w 200"/>
              <a:gd name="T5" fmla="*/ 144 h 240"/>
              <a:gd name="T6" fmla="*/ 56 w 200"/>
              <a:gd name="T7" fmla="*/ 192 h 240"/>
              <a:gd name="T8" fmla="*/ 200 w 200"/>
              <a:gd name="T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240">
                <a:moveTo>
                  <a:pt x="56" y="0"/>
                </a:moveTo>
                <a:cubicBezTo>
                  <a:pt x="28" y="36"/>
                  <a:pt x="0" y="72"/>
                  <a:pt x="8" y="96"/>
                </a:cubicBezTo>
                <a:cubicBezTo>
                  <a:pt x="16" y="120"/>
                  <a:pt x="96" y="128"/>
                  <a:pt x="104" y="144"/>
                </a:cubicBezTo>
                <a:cubicBezTo>
                  <a:pt x="112" y="160"/>
                  <a:pt x="40" y="176"/>
                  <a:pt x="56" y="192"/>
                </a:cubicBezTo>
                <a:cubicBezTo>
                  <a:pt x="72" y="208"/>
                  <a:pt x="136" y="224"/>
                  <a:pt x="200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0" name="Freeform 10"/>
          <p:cNvSpPr>
            <a:spLocks/>
          </p:cNvSpPr>
          <p:nvPr/>
        </p:nvSpPr>
        <p:spPr bwMode="auto">
          <a:xfrm>
            <a:off x="4734521" y="2335213"/>
            <a:ext cx="2571750" cy="1143000"/>
          </a:xfrm>
          <a:custGeom>
            <a:avLst/>
            <a:gdLst>
              <a:gd name="T0" fmla="*/ 144 w 384"/>
              <a:gd name="T1" fmla="*/ 0 h 720"/>
              <a:gd name="T2" fmla="*/ 240 w 384"/>
              <a:gd name="T3" fmla="*/ 48 h 720"/>
              <a:gd name="T4" fmla="*/ 288 w 384"/>
              <a:gd name="T5" fmla="*/ 96 h 720"/>
              <a:gd name="T6" fmla="*/ 336 w 384"/>
              <a:gd name="T7" fmla="*/ 240 h 720"/>
              <a:gd name="T8" fmla="*/ 384 w 384"/>
              <a:gd name="T9" fmla="*/ 288 h 720"/>
              <a:gd name="T10" fmla="*/ 336 w 384"/>
              <a:gd name="T11" fmla="*/ 336 h 720"/>
              <a:gd name="T12" fmla="*/ 240 w 384"/>
              <a:gd name="T13" fmla="*/ 432 h 720"/>
              <a:gd name="T14" fmla="*/ 240 w 384"/>
              <a:gd name="T15" fmla="*/ 528 h 720"/>
              <a:gd name="T16" fmla="*/ 240 w 384"/>
              <a:gd name="T17" fmla="*/ 624 h 720"/>
              <a:gd name="T18" fmla="*/ 144 w 384"/>
              <a:gd name="T19" fmla="*/ 672 h 720"/>
              <a:gd name="T20" fmla="*/ 0 w 384"/>
              <a:gd name="T21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4" h="720">
                <a:moveTo>
                  <a:pt x="144" y="0"/>
                </a:moveTo>
                <a:cubicBezTo>
                  <a:pt x="180" y="16"/>
                  <a:pt x="216" y="32"/>
                  <a:pt x="240" y="48"/>
                </a:cubicBezTo>
                <a:cubicBezTo>
                  <a:pt x="264" y="64"/>
                  <a:pt x="272" y="64"/>
                  <a:pt x="288" y="96"/>
                </a:cubicBezTo>
                <a:cubicBezTo>
                  <a:pt x="304" y="128"/>
                  <a:pt x="320" y="208"/>
                  <a:pt x="336" y="240"/>
                </a:cubicBezTo>
                <a:cubicBezTo>
                  <a:pt x="352" y="272"/>
                  <a:pt x="384" y="272"/>
                  <a:pt x="384" y="288"/>
                </a:cubicBezTo>
                <a:cubicBezTo>
                  <a:pt x="384" y="304"/>
                  <a:pt x="360" y="312"/>
                  <a:pt x="336" y="336"/>
                </a:cubicBezTo>
                <a:cubicBezTo>
                  <a:pt x="312" y="360"/>
                  <a:pt x="256" y="400"/>
                  <a:pt x="240" y="432"/>
                </a:cubicBezTo>
                <a:cubicBezTo>
                  <a:pt x="224" y="464"/>
                  <a:pt x="240" y="496"/>
                  <a:pt x="240" y="528"/>
                </a:cubicBezTo>
                <a:cubicBezTo>
                  <a:pt x="240" y="560"/>
                  <a:pt x="256" y="600"/>
                  <a:pt x="240" y="624"/>
                </a:cubicBezTo>
                <a:cubicBezTo>
                  <a:pt x="224" y="648"/>
                  <a:pt x="184" y="656"/>
                  <a:pt x="144" y="672"/>
                </a:cubicBezTo>
                <a:cubicBezTo>
                  <a:pt x="104" y="688"/>
                  <a:pt x="52" y="704"/>
                  <a:pt x="0" y="7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1" name="Freeform 11"/>
          <p:cNvSpPr>
            <a:spLocks/>
          </p:cNvSpPr>
          <p:nvPr/>
        </p:nvSpPr>
        <p:spPr bwMode="auto">
          <a:xfrm>
            <a:off x="4391621" y="3249613"/>
            <a:ext cx="342900" cy="228600"/>
          </a:xfrm>
          <a:custGeom>
            <a:avLst/>
            <a:gdLst>
              <a:gd name="T0" fmla="*/ 192 w 192"/>
              <a:gd name="T1" fmla="*/ 144 h 144"/>
              <a:gd name="T2" fmla="*/ 48 w 192"/>
              <a:gd name="T3" fmla="*/ 96 h 144"/>
              <a:gd name="T4" fmla="*/ 0 w 19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144">
                <a:moveTo>
                  <a:pt x="192" y="144"/>
                </a:moveTo>
                <a:cubicBezTo>
                  <a:pt x="136" y="132"/>
                  <a:pt x="80" y="120"/>
                  <a:pt x="48" y="96"/>
                </a:cubicBezTo>
                <a:cubicBezTo>
                  <a:pt x="16" y="72"/>
                  <a:pt x="8" y="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2" name="Line 12"/>
          <p:cNvSpPr>
            <a:spLocks noChangeShapeType="1"/>
          </p:cNvSpPr>
          <p:nvPr/>
        </p:nvSpPr>
        <p:spPr bwMode="auto">
          <a:xfrm flipH="1">
            <a:off x="3534371" y="2868613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3" name="Line 13"/>
          <p:cNvSpPr>
            <a:spLocks noChangeShapeType="1"/>
          </p:cNvSpPr>
          <p:nvPr/>
        </p:nvSpPr>
        <p:spPr bwMode="auto">
          <a:xfrm flipH="1">
            <a:off x="3362921" y="2640013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4" name="Line 14"/>
          <p:cNvSpPr>
            <a:spLocks noChangeShapeType="1"/>
          </p:cNvSpPr>
          <p:nvPr/>
        </p:nvSpPr>
        <p:spPr bwMode="auto">
          <a:xfrm>
            <a:off x="4991696" y="2335213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5" name="Line 15"/>
          <p:cNvSpPr>
            <a:spLocks noChangeShapeType="1"/>
          </p:cNvSpPr>
          <p:nvPr/>
        </p:nvSpPr>
        <p:spPr bwMode="auto">
          <a:xfrm flipH="1">
            <a:off x="4048721" y="2868613"/>
            <a:ext cx="857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6" name="Line 16"/>
          <p:cNvSpPr>
            <a:spLocks noChangeShapeType="1"/>
          </p:cNvSpPr>
          <p:nvPr/>
        </p:nvSpPr>
        <p:spPr bwMode="auto">
          <a:xfrm flipV="1">
            <a:off x="4305896" y="2487613"/>
            <a:ext cx="857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7" name="Line 17"/>
          <p:cNvSpPr>
            <a:spLocks noChangeShapeType="1"/>
          </p:cNvSpPr>
          <p:nvPr/>
        </p:nvSpPr>
        <p:spPr bwMode="auto">
          <a:xfrm>
            <a:off x="4391621" y="2487613"/>
            <a:ext cx="85725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8" name="Line 18"/>
          <p:cNvSpPr>
            <a:spLocks noChangeShapeType="1"/>
          </p:cNvSpPr>
          <p:nvPr/>
        </p:nvSpPr>
        <p:spPr bwMode="auto">
          <a:xfrm>
            <a:off x="4734521" y="2792413"/>
            <a:ext cx="85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39" name="Line 19"/>
          <p:cNvSpPr>
            <a:spLocks noChangeShapeType="1"/>
          </p:cNvSpPr>
          <p:nvPr/>
        </p:nvSpPr>
        <p:spPr bwMode="auto">
          <a:xfrm flipV="1">
            <a:off x="4820246" y="2563813"/>
            <a:ext cx="2571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0" name="Line 20"/>
          <p:cNvSpPr>
            <a:spLocks noChangeShapeType="1"/>
          </p:cNvSpPr>
          <p:nvPr/>
        </p:nvSpPr>
        <p:spPr bwMode="auto">
          <a:xfrm flipV="1">
            <a:off x="5077421" y="2563813"/>
            <a:ext cx="2571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1" name="Line 21"/>
          <p:cNvSpPr>
            <a:spLocks noChangeShapeType="1"/>
          </p:cNvSpPr>
          <p:nvPr/>
        </p:nvSpPr>
        <p:spPr bwMode="auto">
          <a:xfrm flipV="1">
            <a:off x="5677496" y="2563813"/>
            <a:ext cx="2571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2" name="Line 22"/>
          <p:cNvSpPr>
            <a:spLocks noChangeShapeType="1"/>
          </p:cNvSpPr>
          <p:nvPr/>
        </p:nvSpPr>
        <p:spPr bwMode="auto">
          <a:xfrm>
            <a:off x="5334596" y="2563813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3" name="Line 23"/>
          <p:cNvSpPr>
            <a:spLocks noChangeShapeType="1"/>
          </p:cNvSpPr>
          <p:nvPr/>
        </p:nvSpPr>
        <p:spPr bwMode="auto">
          <a:xfrm>
            <a:off x="5077421" y="3021013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4" name="Line 24"/>
          <p:cNvSpPr>
            <a:spLocks noChangeShapeType="1"/>
          </p:cNvSpPr>
          <p:nvPr/>
        </p:nvSpPr>
        <p:spPr bwMode="auto">
          <a:xfrm>
            <a:off x="5677496" y="2563813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5" name="Line 25"/>
          <p:cNvSpPr>
            <a:spLocks noChangeShapeType="1"/>
          </p:cNvSpPr>
          <p:nvPr/>
        </p:nvSpPr>
        <p:spPr bwMode="auto">
          <a:xfrm>
            <a:off x="5163146" y="2792413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6" name="Line 26"/>
          <p:cNvSpPr>
            <a:spLocks noChangeShapeType="1"/>
          </p:cNvSpPr>
          <p:nvPr/>
        </p:nvSpPr>
        <p:spPr bwMode="auto">
          <a:xfrm>
            <a:off x="2591396" y="2259013"/>
            <a:ext cx="11144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7" name="Line 27"/>
          <p:cNvSpPr>
            <a:spLocks noChangeShapeType="1"/>
          </p:cNvSpPr>
          <p:nvPr/>
        </p:nvSpPr>
        <p:spPr bwMode="auto">
          <a:xfrm>
            <a:off x="2591396" y="2944813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8" name="Line 28"/>
          <p:cNvSpPr>
            <a:spLocks noChangeShapeType="1"/>
          </p:cNvSpPr>
          <p:nvPr/>
        </p:nvSpPr>
        <p:spPr bwMode="auto">
          <a:xfrm flipV="1">
            <a:off x="6791921" y="2411413"/>
            <a:ext cx="12001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49" name="Line 29"/>
          <p:cNvSpPr>
            <a:spLocks noChangeShapeType="1"/>
          </p:cNvSpPr>
          <p:nvPr/>
        </p:nvSpPr>
        <p:spPr bwMode="auto">
          <a:xfrm>
            <a:off x="7220546" y="2792413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50" name="Line 30"/>
          <p:cNvSpPr>
            <a:spLocks noChangeShapeType="1"/>
          </p:cNvSpPr>
          <p:nvPr/>
        </p:nvSpPr>
        <p:spPr bwMode="auto">
          <a:xfrm>
            <a:off x="6620471" y="2944813"/>
            <a:ext cx="1285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51" name="Oval 31"/>
          <p:cNvSpPr>
            <a:spLocks noChangeArrowheads="1"/>
          </p:cNvSpPr>
          <p:nvPr/>
        </p:nvSpPr>
        <p:spPr bwMode="auto">
          <a:xfrm>
            <a:off x="7992071" y="2106613"/>
            <a:ext cx="428625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52" name="Oval 32"/>
          <p:cNvSpPr>
            <a:spLocks noChangeArrowheads="1"/>
          </p:cNvSpPr>
          <p:nvPr/>
        </p:nvSpPr>
        <p:spPr bwMode="auto">
          <a:xfrm>
            <a:off x="7992071" y="2640013"/>
            <a:ext cx="428625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53" name="Oval 33"/>
          <p:cNvSpPr>
            <a:spLocks noChangeArrowheads="1"/>
          </p:cNvSpPr>
          <p:nvPr/>
        </p:nvSpPr>
        <p:spPr bwMode="auto">
          <a:xfrm>
            <a:off x="7906346" y="3173413"/>
            <a:ext cx="428625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54" name="Oval 34"/>
          <p:cNvSpPr>
            <a:spLocks noChangeArrowheads="1"/>
          </p:cNvSpPr>
          <p:nvPr/>
        </p:nvSpPr>
        <p:spPr bwMode="auto">
          <a:xfrm>
            <a:off x="2162771" y="2716213"/>
            <a:ext cx="428625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55" name="Oval 35"/>
          <p:cNvSpPr>
            <a:spLocks noChangeArrowheads="1"/>
          </p:cNvSpPr>
          <p:nvPr/>
        </p:nvSpPr>
        <p:spPr bwMode="auto">
          <a:xfrm>
            <a:off x="2162771" y="1954213"/>
            <a:ext cx="428625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68356" name="Text Box 36"/>
          <p:cNvSpPr txBox="1">
            <a:spLocks noChangeArrowheads="1"/>
          </p:cNvSpPr>
          <p:nvPr/>
        </p:nvSpPr>
        <p:spPr bwMode="auto">
          <a:xfrm>
            <a:off x="1504046" y="1951981"/>
            <a:ext cx="461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W</a:t>
            </a:r>
          </a:p>
        </p:txBody>
      </p:sp>
      <p:sp>
        <p:nvSpPr>
          <p:cNvPr id="568357" name="Text Box 37"/>
          <p:cNvSpPr txBox="1">
            <a:spLocks noChangeArrowheads="1"/>
          </p:cNvSpPr>
          <p:nvPr/>
        </p:nvSpPr>
        <p:spPr bwMode="auto">
          <a:xfrm>
            <a:off x="1504046" y="2713981"/>
            <a:ext cx="461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W</a:t>
            </a:r>
          </a:p>
        </p:txBody>
      </p:sp>
      <p:sp>
        <p:nvSpPr>
          <p:cNvPr id="568358" name="Text Box 38"/>
          <p:cNvSpPr txBox="1">
            <a:spLocks noChangeArrowheads="1"/>
          </p:cNvSpPr>
          <p:nvPr/>
        </p:nvSpPr>
        <p:spPr bwMode="auto">
          <a:xfrm>
            <a:off x="8447771" y="3323581"/>
            <a:ext cx="461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W</a:t>
            </a:r>
          </a:p>
        </p:txBody>
      </p:sp>
      <p:sp>
        <p:nvSpPr>
          <p:cNvPr id="568359" name="Text Box 39"/>
          <p:cNvSpPr txBox="1">
            <a:spLocks noChangeArrowheads="1"/>
          </p:cNvSpPr>
          <p:nvPr/>
        </p:nvSpPr>
        <p:spPr bwMode="auto">
          <a:xfrm>
            <a:off x="8586304" y="2637781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568360" name="Text Box 40"/>
          <p:cNvSpPr txBox="1">
            <a:spLocks noChangeArrowheads="1"/>
          </p:cNvSpPr>
          <p:nvPr/>
        </p:nvSpPr>
        <p:spPr bwMode="auto">
          <a:xfrm>
            <a:off x="8613094" y="1875781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4367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D90B-7E31-4389-89CB-EEC5C7F9393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Distributed Transactions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91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zh-CN" sz="2400" b="1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1484784"/>
            <a:ext cx="891540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 algn="just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 distributed transaction T is initiated at one site and spawned </a:t>
            </a:r>
            <a:r>
              <a:rPr lang="en-GB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subtransactions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at several other sites. We distinguish the </a:t>
            </a:r>
            <a:r>
              <a:rPr lang="en-GB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subtransaction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at home site by calling it the </a:t>
            </a:r>
            <a:r>
              <a:rPr lang="en-GB" sz="2400" u="sng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coordinator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 while the other </a:t>
            </a:r>
            <a:r>
              <a:rPr lang="en-GB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subtransactions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are the </a:t>
            </a:r>
            <a:r>
              <a:rPr lang="en-GB" sz="2400" u="sng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participants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43125" y="3748608"/>
            <a:ext cx="1800225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600825" y="3824808"/>
            <a:ext cx="1800225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486025" y="3977209"/>
            <a:ext cx="857250" cy="519113"/>
          </a:xfrm>
          <a:prstGeom prst="rect">
            <a:avLst/>
          </a:prstGeom>
          <a:solidFill>
            <a:srgbClr val="4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943725" y="5044009"/>
            <a:ext cx="857250" cy="519113"/>
          </a:xfrm>
          <a:prstGeom prst="rect">
            <a:avLst/>
          </a:prstGeom>
          <a:solidFill>
            <a:srgbClr val="4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486025" y="5044009"/>
            <a:ext cx="857250" cy="519113"/>
          </a:xfrm>
          <a:prstGeom prst="rect">
            <a:avLst/>
          </a:prstGeom>
          <a:solidFill>
            <a:srgbClr val="4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943725" y="4053408"/>
            <a:ext cx="857250" cy="519113"/>
          </a:xfrm>
          <a:prstGeom prst="rect">
            <a:avLst/>
          </a:prstGeom>
          <a:solidFill>
            <a:srgbClr val="4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171825" y="4205808"/>
            <a:ext cx="3686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3171825" y="5272608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143125" y="5949280"/>
            <a:ext cx="188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Site A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686550" y="5949280"/>
            <a:ext cx="1628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Site B</a:t>
            </a:r>
          </a:p>
        </p:txBody>
      </p:sp>
    </p:spTree>
    <p:extLst>
      <p:ext uri="{BB962C8B-B14F-4D97-AF65-F5344CB8AC3E}">
        <p14:creationId xmlns:p14="http://schemas.microsoft.com/office/powerpoint/2010/main" val="16754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75CD-9869-4465-BF28-27A3928F122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Distributed Transactions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91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zh-CN" sz="2400" b="1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1525" y="1430774"/>
            <a:ext cx="89154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 eaLnBrk="0" hangingPunct="0">
              <a:spcBef>
                <a:spcPct val="30000"/>
              </a:spcBef>
            </a:pP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 site A, denoted as </a:t>
            </a: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GB" sz="2400" b="1" baseline="30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 is the coordinator.</a:t>
            </a:r>
          </a:p>
          <a:p>
            <a:pPr marL="476250" indent="-476250" eaLnBrk="0" hangingPunct="0">
              <a:spcBef>
                <a:spcPct val="30000"/>
              </a:spcBef>
            </a:pP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 site B, denoted as </a:t>
            </a: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GB" sz="2400" b="1" baseline="30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 is the participant.</a:t>
            </a:r>
          </a:p>
          <a:p>
            <a:pPr marL="476250" indent="-476250" eaLnBrk="0" hangingPunct="0">
              <a:spcBef>
                <a:spcPct val="30000"/>
              </a:spcBef>
            </a:pP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GB" sz="2400" b="1" baseline="30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 is the coordinator. </a:t>
            </a: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GB" sz="2400" b="1" baseline="30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 is the participant.</a:t>
            </a:r>
          </a:p>
          <a:p>
            <a:pPr marL="476250" indent="-476250" eaLnBrk="0" hangingPunct="0">
              <a:spcBef>
                <a:spcPct val="30000"/>
              </a:spcBef>
            </a:pPr>
            <a:r>
              <a:rPr lang="en-GB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GB" sz="2400" b="1" baseline="30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waits for </a:t>
            </a: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GB" sz="2400" b="1" baseline="30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 and </a:t>
            </a: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GB" sz="2400" b="1" baseline="30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waits for </a:t>
            </a:r>
            <a:r>
              <a:rPr lang="en-GB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GB" sz="2400" b="1" baseline="-25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GB" sz="2400" b="1" baseline="30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GB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marL="476250" indent="-476250" eaLnBrk="0" hangingPunct="0">
              <a:spcBef>
                <a:spcPct val="30000"/>
              </a:spcBef>
            </a:pPr>
            <a:endParaRPr lang="en-GB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76250" indent="-476250" eaLnBrk="0" hangingPunct="0">
              <a:spcBef>
                <a:spcPct val="30000"/>
              </a:spcBef>
            </a:pPr>
            <a:endParaRPr lang="en-GB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903140" y="3733800"/>
            <a:ext cx="1800225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618015" y="3810000"/>
            <a:ext cx="1800225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331765" y="3962401"/>
            <a:ext cx="857250" cy="519113"/>
          </a:xfrm>
          <a:prstGeom prst="rect">
            <a:avLst/>
          </a:prstGeom>
          <a:solidFill>
            <a:srgbClr val="4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 baseline="30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n-US" altLang="zh-CN" sz="2800" b="1" baseline="-25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189015" y="4191000"/>
            <a:ext cx="3686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3189015" y="52578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903140" y="5791200"/>
            <a:ext cx="188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Site A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875190" y="5867400"/>
            <a:ext cx="1628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Site B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331765" y="4876801"/>
            <a:ext cx="857250" cy="519113"/>
          </a:xfrm>
          <a:prstGeom prst="rect">
            <a:avLst/>
          </a:prstGeom>
          <a:solidFill>
            <a:srgbClr val="4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 baseline="30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n-US" altLang="zh-CN" sz="2800" b="1" baseline="-25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875190" y="3962401"/>
            <a:ext cx="857250" cy="519113"/>
          </a:xfrm>
          <a:prstGeom prst="rect">
            <a:avLst/>
          </a:prstGeom>
          <a:solidFill>
            <a:srgbClr val="4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 baseline="30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lang="en-US" altLang="zh-CN" sz="2800" b="1" baseline="-25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046640" y="4953001"/>
            <a:ext cx="857250" cy="519113"/>
          </a:xfrm>
          <a:prstGeom prst="rect">
            <a:avLst/>
          </a:prstGeom>
          <a:solidFill>
            <a:srgbClr val="4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 baseline="30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lang="en-US" altLang="zh-CN" sz="2800" b="1" baseline="-25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5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D2F2-0FA2-8944-A64A-11B6C199D3AF}" type="slidenum">
              <a:rPr lang="zh-CN" altLang="en-US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713038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分布式并发控制 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AC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 </a:t>
            </a:r>
          </a:p>
        </p:txBody>
      </p:sp>
    </p:spTree>
    <p:extLst>
      <p:ext uri="{BB962C8B-B14F-4D97-AF65-F5344CB8AC3E}">
        <p14:creationId xmlns:p14="http://schemas.microsoft.com/office/powerpoint/2010/main" val="357295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EC20-3A5F-4E0F-AEAB-FF10D06DE2F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9353" y="2843331"/>
            <a:ext cx="93440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spcBef>
                <a:spcPct val="20000"/>
              </a:spcBef>
            </a:pPr>
            <a:r>
              <a:rPr lang="en-US" altLang="zh-CN" sz="2400" dirty="0"/>
              <a:t>     T</a:t>
            </a:r>
            <a:r>
              <a:rPr lang="en-US" altLang="zh-CN" sz="2400" baseline="-25000" dirty="0"/>
              <a:t>1</a:t>
            </a:r>
            <a:r>
              <a:rPr lang="en-US" altLang="zh-CN" dirty="0"/>
              <a:t>			             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2</a:t>
            </a:r>
            <a:endParaRPr lang="en-US" altLang="zh-CN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1		(T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a </a:t>
            </a:r>
            <a:r>
              <a:rPr lang="en-US" altLang="zh-CN" sz="3200" dirty="0">
                <a:sym typeface="Symbol" pitchFamily="18" charset="2"/>
              </a:rPr>
              <a:t></a:t>
            </a:r>
            <a:r>
              <a:rPr lang="en-US" altLang="zh-CN" sz="2400" dirty="0"/>
              <a:t> X		</a:t>
            </a:r>
            <a:r>
              <a:rPr lang="en-US" altLang="zh-CN" sz="2400" dirty="0" smtClean="0"/>
              <a:t>5</a:t>
            </a:r>
            <a:r>
              <a:rPr lang="en-US" altLang="zh-CN" sz="2400" dirty="0"/>
              <a:t>	 (T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c </a:t>
            </a:r>
            <a:r>
              <a:rPr lang="en-US" altLang="zh-CN" sz="3200" dirty="0">
                <a:sym typeface="Symbol" pitchFamily="18" charset="2"/>
              </a:rPr>
              <a:t></a:t>
            </a:r>
            <a:r>
              <a:rPr lang="en-US" altLang="zh-CN" sz="2400" dirty="0"/>
              <a:t> X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2		(T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X </a:t>
            </a:r>
            <a:r>
              <a:rPr lang="en-US" altLang="zh-CN" sz="3200" dirty="0">
                <a:sym typeface="Symbol" pitchFamily="18" charset="2"/>
              </a:rPr>
              <a:t></a:t>
            </a:r>
            <a:r>
              <a:rPr lang="en-US" altLang="zh-CN" sz="2400" dirty="0"/>
              <a:t> a+100	   </a:t>
            </a:r>
            <a:r>
              <a:rPr lang="en-US" altLang="zh-CN" sz="2400" dirty="0" smtClean="0"/>
              <a:t>	6</a:t>
            </a:r>
            <a:r>
              <a:rPr lang="en-US" altLang="zh-CN" sz="2400" dirty="0"/>
              <a:t>	 (T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X </a:t>
            </a:r>
            <a:r>
              <a:rPr lang="en-US" altLang="zh-CN" sz="3200" dirty="0">
                <a:sym typeface="Symbol" pitchFamily="18" charset="2"/>
              </a:rPr>
              <a:t></a:t>
            </a:r>
            <a:r>
              <a:rPr lang="en-US" altLang="zh-CN" sz="2400" dirty="0"/>
              <a:t> 2c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3		(T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b </a:t>
            </a:r>
            <a:r>
              <a:rPr lang="en-US" altLang="zh-CN" sz="3200" dirty="0">
                <a:sym typeface="Symbol" pitchFamily="18" charset="2"/>
              </a:rPr>
              <a:t></a:t>
            </a:r>
            <a:r>
              <a:rPr lang="en-US" altLang="zh-CN" sz="2400" dirty="0"/>
              <a:t> Y		</a:t>
            </a:r>
            <a:r>
              <a:rPr lang="en-US" altLang="zh-CN" sz="2400" dirty="0" smtClean="0"/>
              <a:t>7</a:t>
            </a:r>
            <a:r>
              <a:rPr lang="en-US" altLang="zh-CN" sz="2400" dirty="0"/>
              <a:t>	 (T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d </a:t>
            </a:r>
            <a:r>
              <a:rPr lang="en-US" altLang="zh-CN" sz="3200" dirty="0">
                <a:sym typeface="Symbol" pitchFamily="18" charset="2"/>
              </a:rPr>
              <a:t></a:t>
            </a:r>
            <a:r>
              <a:rPr lang="en-US" altLang="zh-CN" sz="2400" dirty="0"/>
              <a:t> Y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4		(T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Y </a:t>
            </a:r>
            <a:r>
              <a:rPr lang="en-US" altLang="zh-CN" sz="3200" dirty="0">
                <a:sym typeface="Symbol" pitchFamily="18" charset="2"/>
              </a:rPr>
              <a:t></a:t>
            </a:r>
            <a:r>
              <a:rPr lang="en-US" altLang="zh-CN" sz="2400" dirty="0"/>
              <a:t> b+100	   </a:t>
            </a:r>
            <a:r>
              <a:rPr lang="en-US" altLang="zh-CN" sz="2400" dirty="0" smtClean="0"/>
              <a:t>	8</a:t>
            </a:r>
            <a:r>
              <a:rPr lang="en-US" altLang="zh-CN" sz="2400" dirty="0"/>
              <a:t>	 (T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Y </a:t>
            </a:r>
            <a:r>
              <a:rPr lang="en-US" altLang="zh-CN" sz="3200" dirty="0">
                <a:sym typeface="Symbol" pitchFamily="18" charset="2"/>
              </a:rPr>
              <a:t></a:t>
            </a:r>
            <a:r>
              <a:rPr lang="en-US" altLang="zh-CN" sz="2400" dirty="0"/>
              <a:t> 2d</a:t>
            </a:r>
          </a:p>
          <a:p>
            <a:pPr marL="1143000" lvl="2" indent="-228600">
              <a:spcBef>
                <a:spcPct val="20000"/>
              </a:spcBef>
            </a:pPr>
            <a:endParaRPr lang="en-US" altLang="zh-CN" sz="24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95218" y="1646355"/>
            <a:ext cx="5143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</a:rPr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109568" y="1646355"/>
            <a:ext cx="5143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dirty="0">
                <a:latin typeface="Times New Roman" pitchFamily="18" charset="0"/>
              </a:rPr>
              <a:t>Y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817256" y="2231562"/>
            <a:ext cx="97013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Node 1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446030" y="2231562"/>
            <a:ext cx="97013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Node 2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4680943" y="2179755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 flipV="1">
            <a:off x="5366743" y="2179755"/>
            <a:ext cx="85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678739" y="5002330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6911411" y="3827580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676952" y="3810117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6925698" y="4986455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932353" y="1629835"/>
            <a:ext cx="2303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>
                <a:latin typeface="Tahoma" pitchFamily="34" charset="0"/>
              </a:rPr>
              <a:t>constraint: X=Y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6252568" y="6175492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6430403" y="6053226"/>
            <a:ext cx="21964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Precedence relation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762596" y="3321167"/>
            <a:ext cx="326290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970265" y="3327518"/>
            <a:ext cx="3273623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C7BA-78A2-40AA-9F80-BB0037C1200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043" y="1438870"/>
            <a:ext cx="9344025" cy="48704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dirty="0"/>
              <a:t>		(node X)			(node Y)</a:t>
            </a:r>
          </a:p>
          <a:p>
            <a:pPr>
              <a:buFontTx/>
              <a:buNone/>
            </a:pPr>
            <a:r>
              <a:rPr lang="en-US" altLang="zh-CN" sz="2400" dirty="0"/>
              <a:t>1	(T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	 </a:t>
            </a:r>
            <a:r>
              <a:rPr lang="en-US" altLang="zh-CN" sz="2400" dirty="0" smtClean="0"/>
              <a:t>a 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sz="2400" dirty="0"/>
              <a:t> X		   </a:t>
            </a:r>
          </a:p>
          <a:p>
            <a:pPr>
              <a:buFontTx/>
              <a:buNone/>
            </a:pPr>
            <a:r>
              <a:rPr lang="en-US" altLang="zh-CN" sz="2400" dirty="0"/>
              <a:t>2	(T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  X 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sz="2400" dirty="0"/>
              <a:t> a+100	   </a:t>
            </a:r>
          </a:p>
          <a:p>
            <a:pPr>
              <a:buFontTx/>
              <a:buNone/>
            </a:pPr>
            <a:r>
              <a:rPr lang="en-US" altLang="zh-CN" sz="2400" dirty="0"/>
              <a:t>5 	(T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  c 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sz="2400" dirty="0"/>
              <a:t> X		 </a:t>
            </a:r>
            <a:r>
              <a:rPr lang="en-US" altLang="zh-CN" sz="2400" dirty="0" smtClean="0"/>
              <a:t>	 3  </a:t>
            </a:r>
            <a:r>
              <a:rPr lang="en-US" altLang="zh-CN" sz="2400" dirty="0"/>
              <a:t>(T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   b 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sz="2400" dirty="0"/>
              <a:t> Y	</a:t>
            </a:r>
          </a:p>
          <a:p>
            <a:pPr>
              <a:buFontTx/>
              <a:buNone/>
            </a:pPr>
            <a:r>
              <a:rPr lang="en-US" altLang="zh-CN" sz="2400" dirty="0"/>
              <a:t>6 	(T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  X 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sz="2400" dirty="0"/>
              <a:t> 2c 		</a:t>
            </a:r>
            <a:r>
              <a:rPr lang="en-US" altLang="zh-CN" sz="2400" dirty="0" smtClean="0"/>
              <a:t>	 </a:t>
            </a:r>
            <a:r>
              <a:rPr lang="en-US" altLang="zh-CN" sz="2400" dirty="0"/>
              <a:t>4  (T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   Y 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sz="2400" dirty="0"/>
              <a:t> b+100</a:t>
            </a:r>
          </a:p>
          <a:p>
            <a:pPr>
              <a:buFontTx/>
              <a:buNone/>
            </a:pPr>
            <a:r>
              <a:rPr lang="en-US" altLang="zh-CN" sz="2400" dirty="0"/>
              <a:t>					 7  (T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   d 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sz="2400" dirty="0"/>
              <a:t> Y</a:t>
            </a:r>
          </a:p>
          <a:p>
            <a:pPr>
              <a:buFontTx/>
              <a:buNone/>
            </a:pPr>
            <a:r>
              <a:rPr lang="en-US" altLang="zh-CN" sz="2400" dirty="0"/>
              <a:t>	  				 8  (T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   Y 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sz="2400" dirty="0"/>
              <a:t> 2d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2400" dirty="0"/>
              <a:t>If X=Y=0 initially, X=Y=200 at end (always good?)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980" y="223838"/>
            <a:ext cx="9258300" cy="83820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Schedule S1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2507751" y="2500907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856257" y="3702645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462851" y="3724870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831254" y="4877395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496784" y="3047008"/>
            <a:ext cx="0" cy="377825"/>
          </a:xfrm>
          <a:prstGeom prst="line">
            <a:avLst/>
          </a:prstGeom>
          <a:noFill/>
          <a:ln w="38100" cmpd="dbl">
            <a:solidFill>
              <a:srgbClr val="FF505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6888404" y="4205883"/>
            <a:ext cx="0" cy="409575"/>
          </a:xfrm>
          <a:prstGeom prst="line">
            <a:avLst/>
          </a:prstGeom>
          <a:noFill/>
          <a:ln w="38100" cmpd="dbl">
            <a:solidFill>
              <a:srgbClr val="FF505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935261" y="2043707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296520" y="2046882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374379" y="387064"/>
            <a:ext cx="25811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altLang="zh-CN" sz="1600" dirty="0">
                <a:latin typeface="Times New Roman" pitchFamily="18" charset="0"/>
              </a:rPr>
              <a:t>Precedence: intra-transaction</a:t>
            </a:r>
            <a:br>
              <a:rPr lang="en-US" altLang="zh-CN" sz="1600" dirty="0">
                <a:latin typeface="Times New Roman" pitchFamily="18" charset="0"/>
              </a:rPr>
            </a:br>
            <a:r>
              <a:rPr lang="en-US" altLang="zh-CN" sz="1600" dirty="0">
                <a:latin typeface="Times New Roman" pitchFamily="18" charset="0"/>
              </a:rPr>
              <a:t>inter-transaction</a:t>
            </a:r>
            <a:endParaRPr lang="en-US" altLang="zh-CN" sz="3200" dirty="0">
              <a:latin typeface="Times New Roman" pitchFamily="18" charset="0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9968036" y="414338"/>
            <a:ext cx="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9941246" y="727076"/>
            <a:ext cx="0" cy="409575"/>
          </a:xfrm>
          <a:prstGeom prst="line">
            <a:avLst/>
          </a:prstGeom>
          <a:noFill/>
          <a:ln w="38100" cmpd="dbl">
            <a:solidFill>
              <a:srgbClr val="FF505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1529</Words>
  <Application>Microsoft Office PowerPoint</Application>
  <PresentationFormat>35 毫米幻灯片</PresentationFormat>
  <Paragraphs>482</Paragraphs>
  <Slides>46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Office 主题</vt:lpstr>
      <vt:lpstr>6_Office 主题</vt:lpstr>
      <vt:lpstr>PowerPoint 演示文稿</vt:lpstr>
      <vt:lpstr>分库/分表的扩展模式</vt:lpstr>
      <vt:lpstr>并行/分布式数据库</vt:lpstr>
      <vt:lpstr>In Distributed DB</vt:lpstr>
      <vt:lpstr>Distributed Transactions</vt:lpstr>
      <vt:lpstr>Distributed Transactions</vt:lpstr>
      <vt:lpstr>分布式并发控制 – ACID </vt:lpstr>
      <vt:lpstr>Example</vt:lpstr>
      <vt:lpstr>Schedule S1</vt:lpstr>
      <vt:lpstr>A non-serializable Schedule S2</vt:lpstr>
      <vt:lpstr>Serializability in Distributed DBMS </vt:lpstr>
      <vt:lpstr>How to enforce serializability?</vt:lpstr>
      <vt:lpstr>Locking</vt:lpstr>
      <vt:lpstr>Distributed Locking</vt:lpstr>
      <vt:lpstr>Centralized 2PL</vt:lpstr>
      <vt:lpstr>Communication Structure of Centralised 2PL</vt:lpstr>
      <vt:lpstr>Distributed 2PL </vt:lpstr>
      <vt:lpstr>Communication Structure of Distributed 2PL</vt:lpstr>
      <vt:lpstr>分布式数据库的A和D</vt:lpstr>
      <vt:lpstr>Centralized Mechanism – Logging </vt:lpstr>
      <vt:lpstr>Distributed Commit Problem</vt:lpstr>
      <vt:lpstr>Two-Phase Commit (2PC)</vt:lpstr>
      <vt:lpstr>Two-Phase Commit (2PC)</vt:lpstr>
      <vt:lpstr>PowerPoint 演示文稿</vt:lpstr>
      <vt:lpstr>PowerPoint 演示文稿</vt:lpstr>
      <vt:lpstr>Centralized 2PC</vt:lpstr>
      <vt:lpstr>PowerPoint 演示文稿</vt:lpstr>
      <vt:lpstr>Handling Failures</vt:lpstr>
      <vt:lpstr>Handling Node Failures</vt:lpstr>
      <vt:lpstr>PowerPoint 演示文稿</vt:lpstr>
      <vt:lpstr>2PC Protocol Actions</vt:lpstr>
      <vt:lpstr>Handling Failures</vt:lpstr>
      <vt:lpstr>Non-blocking Property</vt:lpstr>
      <vt:lpstr>PowerPoint 演示文稿</vt:lpstr>
      <vt:lpstr>Blocking</vt:lpstr>
      <vt:lpstr>2PC is a blocking protocol. Is there a non-blocking protocol?</vt:lpstr>
      <vt:lpstr>3PC Protocol</vt:lpstr>
      <vt:lpstr>Basic 3PC Protocol</vt:lpstr>
      <vt:lpstr>Basic 3PC Protocol</vt:lpstr>
      <vt:lpstr>PowerPoint 演示文稿</vt:lpstr>
      <vt:lpstr>PowerPoint 演示文稿</vt:lpstr>
      <vt:lpstr>PowerPoint 演示文稿</vt:lpstr>
      <vt:lpstr>PowerPoint 演示文稿</vt:lpstr>
      <vt:lpstr>Time-out Actions</vt:lpstr>
      <vt:lpstr>Time-out Actions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132</cp:revision>
  <dcterms:modified xsi:type="dcterms:W3CDTF">2018-12-04T16:35:23Z</dcterms:modified>
</cp:coreProperties>
</file>