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1" r:id="rId2"/>
  </p:sldMasterIdLst>
  <p:notesMasterIdLst>
    <p:notesMasterId r:id="rId32"/>
  </p:notesMasterIdLst>
  <p:sldIdLst>
    <p:sldId id="278" r:id="rId3"/>
    <p:sldId id="472" r:id="rId4"/>
    <p:sldId id="496" r:id="rId5"/>
    <p:sldId id="532" r:id="rId6"/>
    <p:sldId id="533" r:id="rId7"/>
    <p:sldId id="534" r:id="rId8"/>
    <p:sldId id="516" r:id="rId9"/>
    <p:sldId id="498" r:id="rId10"/>
    <p:sldId id="499" r:id="rId11"/>
    <p:sldId id="526" r:id="rId12"/>
    <p:sldId id="517" r:id="rId13"/>
    <p:sldId id="518" r:id="rId14"/>
    <p:sldId id="519" r:id="rId15"/>
    <p:sldId id="520" r:id="rId16"/>
    <p:sldId id="521" r:id="rId17"/>
    <p:sldId id="535" r:id="rId18"/>
    <p:sldId id="523" r:id="rId19"/>
    <p:sldId id="524" r:id="rId20"/>
    <p:sldId id="525" r:id="rId21"/>
    <p:sldId id="500" r:id="rId22"/>
    <p:sldId id="501" r:id="rId23"/>
    <p:sldId id="502" r:id="rId24"/>
    <p:sldId id="527" r:id="rId25"/>
    <p:sldId id="503" r:id="rId26"/>
    <p:sldId id="536" r:id="rId27"/>
    <p:sldId id="528" r:id="rId28"/>
    <p:sldId id="529" r:id="rId29"/>
    <p:sldId id="530" r:id="rId30"/>
    <p:sldId id="531" r:id="rId31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FE3EAF-B709-4BD3-9BDE-65BE79125B91}" type="slidenum">
              <a:rPr lang="en-US" altLang="zh-CN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3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4908D7-DA8E-41B3-8887-9D6B52361E9C}" type="slidenum">
              <a:rPr lang="en-US" altLang="zh-CN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6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6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locking ensure that writes are not blocked</a:t>
            </a:r>
          </a:p>
          <a:p>
            <a:r>
              <a:rPr lang="en-US" dirty="0" smtClean="0"/>
              <a:t>Spanner chooses timestamp if bound is specified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7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2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3BB94E-4317-40A9-A37D-53A81C464B51}" type="slidenum">
              <a:rPr lang="en-US" altLang="zh-CN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0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8AE043-E839-4A47-82D2-F2E05FE749EE}" type="slidenum">
              <a:rPr lang="en-US" altLang="zh-CN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7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5C1082-1B8E-4FF0-BC1D-DAD26C9E1703}" type="slidenum">
              <a:rPr lang="en-US" altLang="zh-CN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6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91FF-303D-47F3-8F3F-4B2327834270}" type="slidenum">
              <a:rPr lang="en-US" altLang="zh-CN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8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89D7D8-BCCE-4692-A9DB-6CF75E6D0756}" type="slidenum">
              <a:rPr lang="en-US" altLang="zh-CN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5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695071-0A70-440E-8365-FED14517EA80}" type="slidenum">
              <a:rPr lang="en-US" altLang="zh-CN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3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7BFDB9-A497-4F4B-845F-1361629421B5}" type="slidenum">
              <a:rPr lang="en-US" altLang="zh-CN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0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5300" b="1" dirty="0" err="1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NewSQL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Transaction Support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Distributed Transaction</a:t>
            </a:r>
          </a:p>
          <a:p>
            <a:pPr lvl="1"/>
            <a:r>
              <a:rPr lang="en-US" altLang="zh-CN" dirty="0" smtClean="0"/>
              <a:t>Concurrency Control: 2PL</a:t>
            </a:r>
          </a:p>
          <a:p>
            <a:pPr lvl="1"/>
            <a:r>
              <a:rPr lang="en-US" altLang="zh-CN" dirty="0" smtClean="0"/>
              <a:t>Atomicity &amp; Durability: 2PC</a:t>
            </a:r>
          </a:p>
          <a:p>
            <a:r>
              <a:rPr lang="en-US" altLang="zh-CN" dirty="0" smtClean="0"/>
              <a:t>Problem: 2PL causes too much blocking; 2PC makes it worse.</a:t>
            </a:r>
          </a:p>
          <a:p>
            <a:r>
              <a:rPr lang="en-US" altLang="zh-CN" dirty="0" smtClean="0"/>
              <a:t>Solution: </a:t>
            </a:r>
            <a:r>
              <a:rPr lang="en-US" altLang="zh-CN" dirty="0" err="1" smtClean="0"/>
              <a:t>Multiversion</a:t>
            </a:r>
            <a:r>
              <a:rPr lang="en-US" altLang="zh-CN" dirty="0" smtClean="0"/>
              <a:t> &amp; Timestamp Ordering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88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Timestamp-Based Protocols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2543" y="1916832"/>
            <a:ext cx="7681913" cy="39147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Each transaction is issued a timestamp when it enters the system. If an old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has time-stamp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), a new transaction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is assigned time-stamp TS(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 such that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 &lt;TS(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). 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The protocol manages concurrent execution such that the time-stamps determine the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order.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In order to assure such behavior, the protocol maintains for each data </a:t>
            </a:r>
            <a:r>
              <a:rPr lang="en-US" altLang="zh-CN" i="1" dirty="0" smtClean="0"/>
              <a:t>Q </a:t>
            </a:r>
            <a:r>
              <a:rPr lang="en-US" altLang="zh-CN" dirty="0" smtClean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smtClean="0"/>
              <a:t>W-timestamp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is the largest time-stamp of any transaction that executed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 smtClean="0"/>
              <a:t>R-timestamp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is the largest time-stamp of any transaction that executed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successfully.</a:t>
            </a:r>
          </a:p>
        </p:txBody>
      </p:sp>
    </p:spTree>
    <p:extLst>
      <p:ext uri="{BB962C8B-B14F-4D97-AF65-F5344CB8AC3E}">
        <p14:creationId xmlns:p14="http://schemas.microsoft.com/office/powerpoint/2010/main" val="7361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20688"/>
            <a:ext cx="936104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Timestamp-Based Protocols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2060848"/>
            <a:ext cx="7442200" cy="37052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The timestamp ordering protocol ensures that any conflicting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 operations are executed in timestamp order.</a:t>
            </a:r>
          </a:p>
          <a:p>
            <a:r>
              <a:rPr lang="en-US" altLang="zh-CN" dirty="0" smtClean="0"/>
              <a:t>Suppose a transaction T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issues a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</a:t>
            </a:r>
            <a:r>
              <a:rPr lang="en-US" altLang="zh-CN" dirty="0" smtClean="0"/>
              <a:t>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), then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needs to read a value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 that was already overwritten.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zh-CN" dirty="0" smtClean="0"/>
              <a:t>Hence, the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 operation is rejected, and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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</a:t>
            </a:r>
            <a:r>
              <a:rPr lang="en-US" altLang="zh-CN" dirty="0" smtClean="0"/>
              <a:t>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), then the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 operation is executed, and R-timestamp(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is set to </a:t>
            </a:r>
            <a:r>
              <a:rPr lang="en-US" altLang="zh-CN" b="1" dirty="0" smtClean="0"/>
              <a:t>max</a:t>
            </a:r>
            <a:r>
              <a:rPr lang="en-US" altLang="zh-CN" dirty="0" smtClean="0"/>
              <a:t>(R-timestamp(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),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167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74638"/>
            <a:ext cx="930967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Timestamp-Based Protocols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084" y="1988840"/>
            <a:ext cx="7661275" cy="37068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Suppose that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issues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 &lt; R-timestamp(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), then the value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that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 producing was needed previously, and the system assumed that that value would never be produced. 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zh-CN" dirty="0" smtClean="0"/>
              <a:t>Hence, the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 operation is rejected, and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 &lt; W-timestamp(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), then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 attempting to write an obsolete value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. 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zh-CN" dirty="0" smtClean="0"/>
              <a:t>Hence, this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 operation is rejected, and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Otherwise, the </a:t>
            </a:r>
            <a:r>
              <a:rPr lang="en-US" altLang="zh-CN" b="1" dirty="0" smtClean="0"/>
              <a:t> write</a:t>
            </a:r>
            <a:r>
              <a:rPr lang="en-US" altLang="zh-CN" dirty="0" smtClean="0"/>
              <a:t> operation is executed, and W-timestamp(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is set to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64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404664"/>
            <a:ext cx="8215064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 Use of the Protocol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687116" y="1556792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zh-CN" sz="1800" dirty="0"/>
              <a:t>A partial schedule for several data items for transactions with</a:t>
            </a:r>
          </a:p>
          <a:p>
            <a:r>
              <a:rPr kumimoji="1" lang="en-US" altLang="zh-CN" sz="1800" dirty="0"/>
              <a:t>timestamps 1, 2, 3, 4, 5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29" y="2512468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052" y="548680"/>
            <a:ext cx="86106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Correctness of 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5100" y="1844824"/>
            <a:ext cx="7740848" cy="489654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The timestamp-ordering protocol guarantees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zh-CN" dirty="0" smtClean="0"/>
              <a:t>    </a:t>
            </a:r>
          </a:p>
          <a:p>
            <a:pPr>
              <a:buFont typeface="Monotype Sorts" charset="2"/>
              <a:buNone/>
            </a:pPr>
            <a:endParaRPr lang="en-US" altLang="zh-CN" dirty="0" smtClean="0"/>
          </a:p>
          <a:p>
            <a:pPr>
              <a:buFont typeface="Monotype Sorts" charset="2"/>
              <a:buNone/>
            </a:pPr>
            <a:endParaRPr lang="en-US" altLang="zh-CN" dirty="0" smtClean="0"/>
          </a:p>
          <a:p>
            <a:pPr>
              <a:buFont typeface="Monotype Sorts" charset="2"/>
              <a:buNone/>
            </a:pPr>
            <a:endParaRPr lang="en-US" altLang="zh-CN" dirty="0" smtClean="0"/>
          </a:p>
          <a:p>
            <a:pPr>
              <a:buFont typeface="Monotype Sorts" charset="2"/>
              <a:buNone/>
            </a:pPr>
            <a:r>
              <a:rPr lang="en-US" altLang="zh-CN" dirty="0" smtClean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But the schedule may not be cascade-free, and may not even be recoverable.</a:t>
            </a:r>
          </a:p>
        </p:txBody>
      </p:sp>
      <p:pic>
        <p:nvPicPr>
          <p:cNvPr id="3482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69" y="2916734"/>
            <a:ext cx="4945062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5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32" y="274638"/>
            <a:ext cx="10256068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Recoverability and Cascade Freedom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084" y="1772816"/>
            <a:ext cx="7708900" cy="52847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Problem with timestamp-ordering protocol: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Suppose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aborts, but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has read a data item written by 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Then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must abort; if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had been allowed to commit earlier, the schedule is not recoverable.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Further, any transaction that has read a data item written by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must abort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This can lead to cascading rollback --- that is, a chain of rollbacks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Solution 2: 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Solution 3: Use commit dependencies to ensure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28991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Multiversion</a:t>
            </a:r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Schemes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Multiversion</a:t>
            </a:r>
            <a:r>
              <a:rPr lang="en-US" altLang="zh-CN" dirty="0" smtClean="0"/>
              <a:t> schemes keep old versions of data item to increase concurrency.</a:t>
            </a:r>
          </a:p>
          <a:p>
            <a:pPr lvl="1"/>
            <a:r>
              <a:rPr lang="en-US" altLang="zh-CN" dirty="0" err="1" smtClean="0"/>
              <a:t>Multiversion</a:t>
            </a:r>
            <a:r>
              <a:rPr lang="en-US" altLang="zh-CN" dirty="0" smtClean="0"/>
              <a:t> Timestamp Ordering</a:t>
            </a:r>
          </a:p>
          <a:p>
            <a:pPr lvl="1"/>
            <a:r>
              <a:rPr lang="en-US" altLang="zh-CN" i="1" dirty="0" err="1" smtClean="0"/>
              <a:t>Multiversion</a:t>
            </a:r>
            <a:r>
              <a:rPr lang="en-US" altLang="zh-CN" i="1" dirty="0" smtClean="0"/>
              <a:t> Two-Phase Locking</a:t>
            </a:r>
          </a:p>
          <a:p>
            <a:r>
              <a:rPr lang="en-US" altLang="zh-CN" dirty="0" smtClean="0"/>
              <a:t>Each successful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 results in the creation of a new version of the data item written.</a:t>
            </a:r>
          </a:p>
          <a:p>
            <a:r>
              <a:rPr lang="en-US" altLang="zh-CN" dirty="0" smtClean="0"/>
              <a:t>Use timestamps to label versions.</a:t>
            </a:r>
          </a:p>
          <a:p>
            <a:r>
              <a:rPr lang="en-US" altLang="zh-CN" dirty="0" smtClean="0"/>
              <a:t>When a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operation is issued, select an appropriate version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based on the timestamp of the transaction, and return the value of the selected version.  </a:t>
            </a:r>
          </a:p>
          <a:p>
            <a:r>
              <a:rPr lang="en-US" altLang="zh-CN" b="1" dirty="0" smtClean="0"/>
              <a:t>read</a:t>
            </a:r>
            <a:r>
              <a:rPr lang="en-US" altLang="zh-CN" dirty="0" smtClean="0"/>
              <a:t>s never have to wait as an appropriate version is returned immediately.</a:t>
            </a:r>
          </a:p>
        </p:txBody>
      </p:sp>
    </p:spTree>
    <p:extLst>
      <p:ext uri="{BB962C8B-B14F-4D97-AF65-F5344CB8AC3E}">
        <p14:creationId xmlns:p14="http://schemas.microsoft.com/office/powerpoint/2010/main" val="7705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Multiversion</a:t>
            </a:r>
            <a:r>
              <a:rPr 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Timestamp Ordering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Each data item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has a sequence of versions &lt;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Q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,....,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m</a:t>
            </a:r>
            <a:r>
              <a:rPr lang="en-US" altLang="zh-CN" dirty="0" smtClean="0"/>
              <a:t>&gt;. Each version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contains three data fields:</a:t>
            </a:r>
          </a:p>
          <a:p>
            <a:pPr lvl="1"/>
            <a:r>
              <a:rPr lang="en-US" altLang="zh-CN" b="1" dirty="0" smtClean="0"/>
              <a:t>Content</a:t>
            </a:r>
            <a:r>
              <a:rPr lang="en-US" altLang="zh-CN" dirty="0" smtClean="0"/>
              <a:t> -- the value of version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W-timestamp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 -- timestamp of the transaction that created (wrote) version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k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R-timestamp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 -- largest timestamp of a transaction that successfully read version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k</a:t>
            </a:r>
            <a:endParaRPr lang="en-US" altLang="zh-CN" dirty="0" smtClean="0"/>
          </a:p>
          <a:p>
            <a:r>
              <a:rPr lang="en-US" altLang="zh-CN" dirty="0" smtClean="0"/>
              <a:t>When a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creates a new version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's</a:t>
            </a:r>
            <a:r>
              <a:rPr lang="en-US" altLang="zh-CN" dirty="0" smtClean="0"/>
              <a:t> W-timestamp and R-timestamp are initialized to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/>
              <a:t>R-timestamp of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is updated whenever a transaction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reads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and TS(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 &gt; R-timestamp(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71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Multiversion</a:t>
            </a:r>
            <a:r>
              <a:rPr 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Timestamp </a:t>
            </a:r>
            <a:r>
              <a:rPr 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Ordering</a:t>
            </a:r>
            <a:endParaRPr 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5068" y="1417638"/>
            <a:ext cx="7886700" cy="51943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Suppose that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issues a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or 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operation.  Let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denote the version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whose write timestamp is the largest write timestamp less than or equal to TS(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issues a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), then the value returned is the       content of version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issues a </a:t>
            </a:r>
            <a:r>
              <a:rPr lang="en-US" altLang="zh-CN" b="1" dirty="0" smtClean="0"/>
              <a:t> write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if TS(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&lt;</a:t>
            </a:r>
            <a:r>
              <a:rPr lang="en-US" altLang="zh-CN" dirty="0" smtClean="0"/>
              <a:t> R-timestamp(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), then transaction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if TS(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=</a:t>
            </a:r>
            <a:r>
              <a:rPr lang="en-US" altLang="zh-CN" dirty="0" smtClean="0"/>
              <a:t> W-timestamp(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), the contents of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else a new version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created.</a:t>
            </a:r>
          </a:p>
          <a:p>
            <a:r>
              <a:rPr lang="en-US" altLang="zh-CN" dirty="0" smtClean="0"/>
              <a:t>Observe that</a:t>
            </a:r>
          </a:p>
          <a:p>
            <a:pPr marL="800100" lvl="1" indent="-342900"/>
            <a:r>
              <a:rPr lang="en-US" altLang="zh-CN" dirty="0" smtClean="0"/>
              <a:t>Reads always succeed</a:t>
            </a:r>
          </a:p>
          <a:p>
            <a:pPr marL="800100" lvl="1" indent="-342900"/>
            <a:r>
              <a:rPr lang="en-US" altLang="zh-CN" dirty="0" smtClean="0"/>
              <a:t>A write by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is rejected if some other transaction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that (in the serialization order defined by the timestamp values) should read </a:t>
            </a:r>
            <a:br>
              <a:rPr lang="en-US" altLang="zh-CN" dirty="0" smtClean="0"/>
            </a:b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's write, has already read a version created by a transaction older than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Protocol guarantees </a:t>
            </a:r>
            <a:r>
              <a:rPr lang="en-US" altLang="zh-CN" dirty="0" err="1" smtClean="0"/>
              <a:t>serializability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09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SQL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功能接口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Schema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固定，更新友好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复杂查询（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支持，交给应用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不支持，交给应用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功能接口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关系模型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Schema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固定，干净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复杂查询（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支持，扩展限制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支持，扩展限制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7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453686" cy="1143000"/>
          </a:xfrm>
        </p:spPr>
        <p:txBody>
          <a:bodyPr vert="horz" lIns="105503" tIns="52752" rIns="105503" bIns="52752" rtlCol="0" anchor="ctr"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Version </a:t>
            </a:r>
            <a:r>
              <a:rPr lang="en-US" sz="4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Management in 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Spanner</a:t>
            </a:r>
            <a:endParaRPr 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2"/>
            <a:ext cx="92583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that write use strict 2PL</a:t>
            </a:r>
          </a:p>
          <a:p>
            <a:pPr lvl="1"/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dirty="0" smtClean="0"/>
              <a:t> is assigned a timestamp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Data written by </a:t>
            </a:r>
            <a:r>
              <a:rPr lang="en-US" i="1" dirty="0" smtClean="0"/>
              <a:t>T</a:t>
            </a:r>
            <a:r>
              <a:rPr lang="en-US" dirty="0" smtClean="0"/>
              <a:t> is timestamped with </a:t>
            </a:r>
            <a:r>
              <a:rPr lang="en-US" i="1" dirty="0" smtClean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9759" y="3843471"/>
            <a:ext cx="7280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4968" y="3843471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76474" y="3843471"/>
            <a:ext cx="4555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59927" y="4284706"/>
            <a:ext cx="4908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8994" y="4960723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6167" y="3843471"/>
            <a:ext cx="457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5637" y="4250903"/>
            <a:ext cx="4899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3843472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32430" y="4627606"/>
            <a:ext cx="4908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01363" y="4292600"/>
            <a:ext cx="13596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5649" y="4635500"/>
            <a:ext cx="11803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15649" y="4965700"/>
            <a:ext cx="1301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45777" y="4284706"/>
            <a:ext cx="3513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45777" y="4970506"/>
            <a:ext cx="3513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590790"/>
      </p:ext>
    </p:extLst>
  </p:cSld>
  <p:clrMapOvr>
    <a:masterClrMapping/>
  </p:clrMapOvr>
  <p:transition spd="slow" advTm="4540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Read Write Transactions</a:t>
            </a:r>
            <a:endParaRPr lang="en-I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read locks on all data items that are read</a:t>
            </a:r>
          </a:p>
          <a:p>
            <a:pPr lvl="1"/>
            <a:r>
              <a:rPr lang="en-US" dirty="0" smtClean="0"/>
              <a:t>Acquired at leader</a:t>
            </a:r>
          </a:p>
          <a:p>
            <a:pPr lvl="1"/>
            <a:r>
              <a:rPr lang="en-US" dirty="0" smtClean="0"/>
              <a:t>Read latest version, not based on timestamp</a:t>
            </a:r>
          </a:p>
          <a:p>
            <a:r>
              <a:rPr lang="en-US" dirty="0" smtClean="0"/>
              <a:t>Writes are buffered, and acquire write locks at commit time (when prepare is done)</a:t>
            </a:r>
          </a:p>
          <a:p>
            <a:r>
              <a:rPr lang="en-US" dirty="0" smtClean="0"/>
              <a:t>Wound-wait protocol to avoid deadlocks</a:t>
            </a:r>
          </a:p>
          <a:p>
            <a:r>
              <a:rPr lang="en-US" dirty="0" smtClean="0"/>
              <a:t>Timestamp is assigned at commit time</a:t>
            </a:r>
          </a:p>
          <a:p>
            <a:pPr lvl="1"/>
            <a:r>
              <a:rPr lang="en-US" dirty="0" smtClean="0"/>
              <a:t>Data version written with commit timestamp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7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5503" tIns="52752" rIns="105503" bIns="52752" rtlCol="0" anchor="ctr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Reads in spanner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333026"/>
            <a:ext cx="9258300" cy="54083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Snapshot reads</a:t>
            </a:r>
          </a:p>
          <a:p>
            <a:pPr lvl="1"/>
            <a:r>
              <a:rPr lang="en-US" dirty="0" smtClean="0"/>
              <a:t>Read in past without locking</a:t>
            </a:r>
          </a:p>
          <a:p>
            <a:pPr lvl="1"/>
            <a:r>
              <a:rPr lang="en-US" dirty="0" smtClean="0"/>
              <a:t>Client can specify timestamp for read or an upper bound of timestamp’s staleness</a:t>
            </a:r>
          </a:p>
          <a:p>
            <a:pPr lvl="1"/>
            <a:r>
              <a:rPr lang="en-IN" dirty="0" smtClean="0"/>
              <a:t>Each replica </a:t>
            </a:r>
            <a:r>
              <a:rPr lang="en-IN" dirty="0"/>
              <a:t>tracks a value called safe time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safe</a:t>
            </a:r>
            <a:r>
              <a:rPr lang="en-US" dirty="0" smtClean="0"/>
              <a:t> </a:t>
            </a:r>
            <a:r>
              <a:rPr lang="en-IN" dirty="0" smtClean="0"/>
              <a:t>which </a:t>
            </a:r>
            <a:r>
              <a:rPr lang="en-IN" dirty="0"/>
              <a:t>is the maximum timestamp at which a replica is up-to-date.</a:t>
            </a:r>
            <a:endParaRPr lang="en-US" dirty="0" smtClean="0"/>
          </a:p>
          <a:p>
            <a:pPr lvl="1"/>
            <a:r>
              <a:rPr lang="en-US" dirty="0" smtClean="0"/>
              <a:t>Replica can satisfy read at any t &lt;=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safe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Read-only transactions</a:t>
            </a:r>
          </a:p>
          <a:p>
            <a:pPr lvl="1"/>
            <a:r>
              <a:rPr lang="en-US" dirty="0" smtClean="0"/>
              <a:t>Assign timestamp s</a:t>
            </a:r>
            <a:r>
              <a:rPr lang="en-US" baseline="-25000" dirty="0" smtClean="0"/>
              <a:t>read</a:t>
            </a:r>
            <a:r>
              <a:rPr lang="en-US" dirty="0" smtClean="0"/>
              <a:t> and do snapshot read at s</a:t>
            </a:r>
            <a:r>
              <a:rPr lang="en-US" baseline="-25000" dirty="0" smtClean="0"/>
              <a:t>read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read</a:t>
            </a:r>
            <a:r>
              <a:rPr lang="en-US" dirty="0" smtClean="0"/>
              <a:t> = TT.now().latest() guarantees </a:t>
            </a:r>
            <a:r>
              <a:rPr lang="en-US" i="1" dirty="0" smtClean="0"/>
              <a:t>external consistency (</a:t>
            </a:r>
            <a:r>
              <a:rPr lang="en-US" i="1" dirty="0" err="1" smtClean="0"/>
              <a:t>linearizability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Should assign oldest timestamp preserving external consistency to avoid blocking</a:t>
            </a:r>
          </a:p>
          <a:p>
            <a:pPr lvl="2"/>
            <a:r>
              <a:rPr lang="en-IN" sz="2600" dirty="0" smtClean="0"/>
              <a:t>For read at single </a:t>
            </a:r>
            <a:r>
              <a:rPr lang="en-IN" sz="2600" dirty="0" err="1" smtClean="0"/>
              <a:t>paxos</a:t>
            </a:r>
            <a:r>
              <a:rPr lang="en-IN" sz="2600" dirty="0" smtClean="0"/>
              <a:t> group: </a:t>
            </a:r>
          </a:p>
          <a:p>
            <a:pPr lvl="3"/>
            <a:r>
              <a:rPr lang="en-IN" sz="2300" dirty="0" smtClean="0"/>
              <a:t>Let </a:t>
            </a:r>
            <a:r>
              <a:rPr lang="en-IN" sz="2300" dirty="0" err="1" smtClean="0"/>
              <a:t>LastTS</a:t>
            </a:r>
            <a:r>
              <a:rPr lang="en-IN" sz="2300" dirty="0"/>
              <a:t>() </a:t>
            </a:r>
            <a:r>
              <a:rPr lang="en-IN" sz="2300" dirty="0" smtClean="0"/>
              <a:t>= timestamp </a:t>
            </a:r>
            <a:r>
              <a:rPr lang="en-IN" sz="2300" dirty="0"/>
              <a:t>of the last committed write at </a:t>
            </a:r>
            <a:r>
              <a:rPr lang="en-IN" sz="2300" dirty="0" smtClean="0"/>
              <a:t>the </a:t>
            </a:r>
            <a:r>
              <a:rPr lang="en-IN" sz="2300" dirty="0" err="1" smtClean="0"/>
              <a:t>Paxos</a:t>
            </a:r>
            <a:r>
              <a:rPr lang="en-IN" sz="2300" dirty="0" smtClean="0"/>
              <a:t> group</a:t>
            </a:r>
            <a:r>
              <a:rPr lang="en-IN" sz="2300" dirty="0"/>
              <a:t>. </a:t>
            </a:r>
            <a:endParaRPr lang="en-IN" sz="2300" dirty="0" smtClean="0"/>
          </a:p>
          <a:p>
            <a:pPr lvl="3"/>
            <a:r>
              <a:rPr lang="en-IN" sz="2300" dirty="0" smtClean="0"/>
              <a:t>If </a:t>
            </a:r>
            <a:r>
              <a:rPr lang="en-IN" sz="2300" dirty="0"/>
              <a:t>there are no prepared transactions, the assignment </a:t>
            </a:r>
            <a:r>
              <a:rPr lang="en-US" sz="2300" dirty="0" err="1" smtClean="0"/>
              <a:t>s</a:t>
            </a:r>
            <a:r>
              <a:rPr lang="en-US" sz="2300" baseline="-25000" dirty="0" err="1" smtClean="0"/>
              <a:t>read</a:t>
            </a:r>
            <a:r>
              <a:rPr lang="en-US" sz="2300" baseline="-25000" dirty="0" smtClean="0"/>
              <a:t> </a:t>
            </a:r>
            <a:r>
              <a:rPr lang="en-IN" sz="2300" dirty="0" smtClean="0"/>
              <a:t>= </a:t>
            </a:r>
            <a:r>
              <a:rPr lang="en-IN" sz="2300" dirty="0" err="1" smtClean="0"/>
              <a:t>LastTS</a:t>
            </a:r>
            <a:r>
              <a:rPr lang="en-IN" sz="2300" dirty="0"/>
              <a:t>() trivially satisfies external consistency: the transaction will see the result of the last write</a:t>
            </a:r>
            <a:r>
              <a:rPr lang="en-IN" sz="2300" dirty="0" smtClean="0"/>
              <a:t>,</a:t>
            </a:r>
          </a:p>
          <a:p>
            <a:pPr lvl="2"/>
            <a:r>
              <a:rPr lang="en-US" sz="2600" dirty="0" smtClean="0"/>
              <a:t>Simpler choice of </a:t>
            </a:r>
            <a:r>
              <a:rPr lang="en-US" sz="2600" dirty="0" err="1"/>
              <a:t>TT.now</a:t>
            </a:r>
            <a:r>
              <a:rPr lang="en-US" sz="2600" dirty="0"/>
              <a:t>().latest()</a:t>
            </a:r>
            <a:r>
              <a:rPr lang="en-US" sz="2600" dirty="0" smtClean="0"/>
              <a:t> in general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097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Timestamp Management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Centralized allocation of timestamps is not feasible in a massive distributed system.</a:t>
            </a:r>
          </a:p>
          <a:p>
            <a:r>
              <a:rPr lang="en-US" altLang="zh-CN" dirty="0" smtClean="0"/>
              <a:t>Solution: </a:t>
            </a:r>
            <a:r>
              <a:rPr lang="en-US" altLang="zh-CN" dirty="0" err="1" smtClean="0"/>
              <a:t>TrueTime</a:t>
            </a:r>
            <a:r>
              <a:rPr lang="en-US" altLang="zh-CN" dirty="0" smtClean="0"/>
              <a:t> Devices</a:t>
            </a:r>
          </a:p>
          <a:p>
            <a:pPr lvl="1"/>
            <a:r>
              <a:rPr lang="en-US" altLang="zh-CN" dirty="0" smtClean="0"/>
              <a:t>GPS clock</a:t>
            </a:r>
          </a:p>
          <a:p>
            <a:pPr lvl="1"/>
            <a:r>
              <a:rPr lang="en-US" altLang="zh-CN" dirty="0" smtClean="0"/>
              <a:t>Atomic clock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6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5503" tIns="52752" rIns="105503" bIns="52752" rtlCol="0" anchor="ctr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TrueTime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4656" y="4848861"/>
            <a:ext cx="15905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3240" y="4848861"/>
            <a:ext cx="159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1716" y="4848861"/>
            <a:ext cx="3706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9768" y="4848861"/>
            <a:ext cx="15905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2446" y="1860246"/>
            <a:ext cx="1700213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7558" y="1860246"/>
            <a:ext cx="1700213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7558" y="2847671"/>
            <a:ext cx="1700213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Atomic-clock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82446" y="4165296"/>
            <a:ext cx="1700213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00658" y="3885896"/>
            <a:ext cx="771525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58045" y="3495372"/>
            <a:ext cx="1143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432553" y="3495372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6778" y="2507948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2446" y="2847671"/>
            <a:ext cx="1700213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8" y="1700808"/>
            <a:ext cx="27241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81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spd="slow" advTm="1124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5503" tIns="52752" rIns="105503" bIns="52752" rtlCol="0" anchor="ctr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TrueTime Architecture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保证和标准时间在误差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ɛ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3068960"/>
            <a:ext cx="5229225" cy="2428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14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spd="slow" advTm="1124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679055"/>
            <a:ext cx="874395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Spanner/F1 seems to be the first distributed SQL system </a:t>
            </a:r>
            <a:r>
              <a:rPr lang="en-US" altLang="zh-CN" i="1" dirty="0" smtClean="0"/>
              <a:t>claimed</a:t>
            </a:r>
            <a:r>
              <a:rPr lang="en-US" altLang="zh-CN" dirty="0" smtClean="0"/>
              <a:t> to be able to truly scale out.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2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Other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NewSQL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Systems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0" y="2171700"/>
            <a:ext cx="3300413" cy="125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32" y="2327410"/>
            <a:ext cx="3835208" cy="945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276" y="3645024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771525" y="1772816"/>
            <a:ext cx="8743950" cy="147002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One Size Doesn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’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 Fit All!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Image result for mike stonebr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64" y="314096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19364" y="5661248"/>
            <a:ext cx="24489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Michael </a:t>
            </a:r>
            <a:r>
              <a:rPr lang="en-US" altLang="zh-CN" dirty="0" err="1" smtClean="0"/>
              <a:t>Stonebraker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Can One Size Fit All ?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Perfect if it is possible.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One Size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大大简化了软件的开发难度和维护成本。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软件人员只需要学会一种数据库系统。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数据的转移和管理被大大简化。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 reality, we have to compromise.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但仍然需要精简系统。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NewSQL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支持更好的扩展性（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Scale-out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支持分布式环境下的高可用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在低端高并行硬件（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commodity hardware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）上部署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严格意义上的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当通信故障（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）发生时，我们选择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是给定的。只有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两种选择。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robertgreiner.com/uploads/images/2014/CAP-CP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91" y="3904802"/>
            <a:ext cx="2711737" cy="23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24" y="3896816"/>
            <a:ext cx="2805238" cy="24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8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485800"/>
            <a:ext cx="9258300" cy="11430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Node Availability </a:t>
            </a:r>
            <a:r>
              <a:rPr lang="en-US" altLang="zh-CN" sz="44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Service Availability</a:t>
            </a:r>
            <a:endParaRPr lang="zh-CN" alt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927373"/>
            <a:ext cx="9258300" cy="4525963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 Availability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通信故障发生时，任一节点都可用。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 Availability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通信故障发生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时，部分节点不可用。但是，总有一部分节点可用。系统可以将用户自动切换到可用的节点。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服务不中断。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7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CnAP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CsAP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CnAP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：只能在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中二选一。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CsAP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：在某种条件下，可以兼顾。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Raft</a:t>
            </a: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Paxos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7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Spanner</a:t>
            </a:r>
            <a:r>
              <a:rPr lang="zh-CN" alt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：利用</a:t>
            </a:r>
            <a:r>
              <a:rPr lang="en-US" altLang="zh-CN" sz="44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CsAP</a:t>
            </a:r>
            <a:r>
              <a:rPr lang="zh-CN" altLang="en-US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NewSQL</a:t>
            </a:r>
            <a:endParaRPr lang="zh-CN" alt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Distributed </a:t>
            </a:r>
            <a:r>
              <a:rPr lang="en-US" altLang="zh-CN" dirty="0" err="1"/>
              <a:t>multiversion</a:t>
            </a:r>
            <a:r>
              <a:rPr lang="en-US" altLang="zh-CN" dirty="0"/>
              <a:t> database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General-purpose transactions (ACID)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SQL query language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Schematized tables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Semi-relational data </a:t>
            </a:r>
            <a:r>
              <a:rPr lang="en-US" altLang="zh-CN" dirty="0" smtClean="0"/>
              <a:t>model (F1 is more relational / SQL)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Focus: managing cross-datacenter </a:t>
            </a:r>
            <a:r>
              <a:rPr lang="en-US" altLang="zh-CN" dirty="0" smtClean="0"/>
              <a:t>replication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Features: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Provides externally consistent reads and writes.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Globally consistent reads across </a:t>
            </a:r>
            <a:r>
              <a:rPr lang="en-US" altLang="zh-CN" dirty="0" smtClean="0"/>
              <a:t>database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Running in production: Google’s Ad data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5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panner-ser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40" y="1208661"/>
            <a:ext cx="5995397" cy="34148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5503" tIns="52752" rIns="105503" bIns="52752" rtlCol="0" anchor="ctr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Span server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57" y="4623515"/>
            <a:ext cx="834551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Universe</a:t>
            </a:r>
            <a:r>
              <a:rPr lang="en-US" dirty="0" smtClean="0"/>
              <a:t> : Spanner deployment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Zones</a:t>
            </a:r>
            <a:r>
              <a:rPr lang="en-US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Unit of physical isolation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One zonemaster, thousands of spanservers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oftw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52" y="1340768"/>
            <a:ext cx="4317082" cy="3134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5503" tIns="52752" rIns="105503" bIns="52752" rtlCol="0" anchor="ctr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30388"/>
            <a:ext cx="9258300" cy="476696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and logs stored on colossus (successor of GFS)</a:t>
            </a:r>
          </a:p>
          <a:p>
            <a:r>
              <a:rPr lang="en-US" dirty="0" smtClean="0"/>
              <a:t>Data is replicated across availability zones.</a:t>
            </a:r>
          </a:p>
          <a:p>
            <a:r>
              <a:rPr lang="en-US" dirty="0" smtClean="0"/>
              <a:t>Using </a:t>
            </a:r>
            <a:r>
              <a:rPr lang="en-US" b="1" dirty="0" err="1" smtClean="0"/>
              <a:t>Paxos</a:t>
            </a:r>
            <a:r>
              <a:rPr lang="en-US" dirty="0" smtClean="0"/>
              <a:t> to get consensus data operations; </a:t>
            </a:r>
            <a:r>
              <a:rPr lang="en-US" dirty="0" err="1" smtClean="0"/>
              <a:t>Paxos</a:t>
            </a:r>
            <a:r>
              <a:rPr lang="en-US" dirty="0" smtClean="0"/>
              <a:t> is more complex than Raft, but more flexible. </a:t>
            </a:r>
          </a:p>
          <a:p>
            <a:r>
              <a:rPr lang="en-US" dirty="0" smtClean="0"/>
              <a:t>Transaction manager: to support distributed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1634</Words>
  <Application>Microsoft Office PowerPoint</Application>
  <PresentationFormat>35 毫米幻灯片</PresentationFormat>
  <Paragraphs>236</Paragraphs>
  <Slides>29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6_Office 主题</vt:lpstr>
      <vt:lpstr>PowerPoint 演示文稿</vt:lpstr>
      <vt:lpstr>NoSQL vs SQL</vt:lpstr>
      <vt:lpstr>NewSQL</vt:lpstr>
      <vt:lpstr>严格意义上的CAP</vt:lpstr>
      <vt:lpstr>Node Availability vs Service Availability</vt:lpstr>
      <vt:lpstr>CnAP vs CsAP</vt:lpstr>
      <vt:lpstr>Spanner：利用CsAP的NewSQL</vt:lpstr>
      <vt:lpstr>Span server organization</vt:lpstr>
      <vt:lpstr>Structure</vt:lpstr>
      <vt:lpstr>Transaction Support</vt:lpstr>
      <vt:lpstr>Timestamp-Based Protocols</vt:lpstr>
      <vt:lpstr>Timestamp-Based Protocols (Cont.)</vt:lpstr>
      <vt:lpstr>Timestamp-Based Protocols (Cont.)</vt:lpstr>
      <vt:lpstr>Example Use of the Protocol</vt:lpstr>
      <vt:lpstr>Correctness of Timestamp-Ordering Protocol</vt:lpstr>
      <vt:lpstr>Recoverability and Cascade Freedom</vt:lpstr>
      <vt:lpstr>Multiversion Schemes</vt:lpstr>
      <vt:lpstr>Multiversion Timestamp Ordering</vt:lpstr>
      <vt:lpstr>Multiversion Timestamp Ordering</vt:lpstr>
      <vt:lpstr>Version Management in Spanner</vt:lpstr>
      <vt:lpstr>Read Write Transactions</vt:lpstr>
      <vt:lpstr>Reads in spanner</vt:lpstr>
      <vt:lpstr>Timestamp Management</vt:lpstr>
      <vt:lpstr>TrueTime Architecture</vt:lpstr>
      <vt:lpstr>TrueTime Architecture</vt:lpstr>
      <vt:lpstr>Spanner/F1 seems to be the first distributed SQL system claimed to be able to truly scale out.</vt:lpstr>
      <vt:lpstr>Other NewSQL Systems</vt:lpstr>
      <vt:lpstr>One Size Doesn’t Fit All!</vt:lpstr>
      <vt:lpstr>Can One Size Fit All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161</cp:revision>
  <dcterms:modified xsi:type="dcterms:W3CDTF">2019-12-16T16:30:29Z</dcterms:modified>
</cp:coreProperties>
</file>