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1" r:id="rId2"/>
  </p:sldMasterIdLst>
  <p:notesMasterIdLst>
    <p:notesMasterId r:id="rId46"/>
  </p:notesMasterIdLst>
  <p:sldIdLst>
    <p:sldId id="278" r:id="rId3"/>
    <p:sldId id="422" r:id="rId4"/>
    <p:sldId id="416" r:id="rId5"/>
    <p:sldId id="417" r:id="rId6"/>
    <p:sldId id="418" r:id="rId7"/>
    <p:sldId id="420" r:id="rId8"/>
    <p:sldId id="386" r:id="rId9"/>
    <p:sldId id="387" r:id="rId10"/>
    <p:sldId id="388" r:id="rId11"/>
    <p:sldId id="389" r:id="rId12"/>
    <p:sldId id="415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407" r:id="rId31"/>
    <p:sldId id="410" r:id="rId32"/>
    <p:sldId id="411" r:id="rId33"/>
    <p:sldId id="412" r:id="rId34"/>
    <p:sldId id="413" r:id="rId35"/>
    <p:sldId id="414" r:id="rId36"/>
    <p:sldId id="419" r:id="rId37"/>
    <p:sldId id="421" r:id="rId38"/>
    <p:sldId id="423" r:id="rId39"/>
    <p:sldId id="424" r:id="rId40"/>
    <p:sldId id="425" r:id="rId41"/>
    <p:sldId id="426" r:id="rId42"/>
    <p:sldId id="429" r:id="rId43"/>
    <p:sldId id="428" r:id="rId44"/>
    <p:sldId id="431" r:id="rId45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>
        <p:scale>
          <a:sx n="95" d="100"/>
          <a:sy n="95" d="100"/>
        </p:scale>
        <p:origin x="-270" y="108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154EA-D529-48F9-AC5F-3A9C16F1D0BB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C08A6-50A1-42B3-A80C-FCFADA0E6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9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05"/>
            <a:ext cx="874395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17"/>
            <a:ext cx="2314575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17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05"/>
            <a:ext cx="874395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76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04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07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99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99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79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316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23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28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701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369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17"/>
            <a:ext cx="2314575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17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33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99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99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28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30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30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78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1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存储系统的</a:t>
            </a:r>
            <a:r>
              <a:rPr lang="zh-CN" altLang="en-US" sz="53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正确性</a:t>
            </a: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87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周烜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26" y="841461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5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874395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O</a:t>
            </a:r>
            <a:r>
              <a:rPr lang="en-US" altLang="zh-CN" sz="24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:	Read (</a:t>
            </a:r>
            <a:r>
              <a:rPr lang="en-US" altLang="zh-CN" dirty="0" err="1">
                <a:ea typeface="宋体" charset="-122"/>
              </a:rPr>
              <a:t>A,t</a:t>
            </a:r>
            <a:r>
              <a:rPr lang="en-US" altLang="zh-CN" dirty="0">
                <a:ea typeface="宋体" charset="-122"/>
              </a:rPr>
              <a:t>);  t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t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Write (</a:t>
            </a:r>
            <a:r>
              <a:rPr lang="en-US" altLang="zh-CN" dirty="0" err="1">
                <a:ea typeface="宋体" charset="-122"/>
              </a:rPr>
              <a:t>A,t</a:t>
            </a:r>
            <a:r>
              <a:rPr lang="en-US" altLang="zh-CN" dirty="0">
                <a:ea typeface="宋体" charset="-122"/>
              </a:rPr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Read (</a:t>
            </a:r>
            <a:r>
              <a:rPr lang="en-US" altLang="zh-CN" dirty="0" err="1">
                <a:ea typeface="宋体" charset="-122"/>
              </a:rPr>
              <a:t>B,t</a:t>
            </a:r>
            <a:r>
              <a:rPr lang="en-US" altLang="zh-CN" dirty="0">
                <a:ea typeface="宋体" charset="-122"/>
              </a:rPr>
              <a:t>);  t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t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Write (</a:t>
            </a:r>
            <a:r>
              <a:rPr lang="en-US" altLang="zh-CN" dirty="0" err="1">
                <a:ea typeface="宋体" charset="-122"/>
              </a:rPr>
              <a:t>B,t</a:t>
            </a:r>
            <a:r>
              <a:rPr lang="en-US" altLang="zh-CN" dirty="0">
                <a:ea typeface="宋体" charset="-122"/>
              </a:rPr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Output (A);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Output (B);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885950" y="3810000"/>
            <a:ext cx="257175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>
                <a:ea typeface="宋体" charset="-122"/>
              </a:rPr>
              <a:t>A: 8</a:t>
            </a:r>
          </a:p>
          <a:p>
            <a:r>
              <a:rPr lang="en-US" altLang="zh-CN" sz="2800">
                <a:ea typeface="宋体" charset="-122"/>
              </a:rPr>
              <a:t>B: 8</a:t>
            </a:r>
            <a:endParaRPr lang="en-US" altLang="zh-CN">
              <a:ea typeface="宋体" charset="-122"/>
            </a:endParaRPr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6343650" y="3886200"/>
            <a:ext cx="222885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800">
                <a:ea typeface="宋体" charset="-122"/>
              </a:rPr>
              <a:t>A: 8</a:t>
            </a:r>
            <a:endParaRPr lang="en-US" altLang="zh-CN">
              <a:ea typeface="宋体" charset="-122"/>
            </a:endParaRPr>
          </a:p>
          <a:p>
            <a:r>
              <a:rPr lang="en-US" altLang="zh-CN" sz="2800">
                <a:ea typeface="宋体" charset="-122"/>
              </a:rPr>
              <a:t>B: 8</a:t>
            </a:r>
            <a:endParaRPr lang="en-US" altLang="zh-CN">
              <a:ea typeface="宋体" charset="-122"/>
            </a:endParaRP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2652879" y="5507251"/>
            <a:ext cx="110934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memory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7182286" y="5583451"/>
            <a:ext cx="61587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disk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230087" y="4125915"/>
            <a:ext cx="1041202" cy="954088"/>
            <a:chOff x="1336" y="2599"/>
            <a:chExt cx="583" cy="601"/>
          </a:xfrm>
        </p:grpSpPr>
        <p:sp>
          <p:nvSpPr>
            <p:cNvPr id="31760" name="Freeform 10"/>
            <p:cNvSpPr>
              <a:spLocks/>
            </p:cNvSpPr>
            <p:nvPr/>
          </p:nvSpPr>
          <p:spPr bwMode="auto">
            <a:xfrm>
              <a:off x="1336" y="2678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1" name="Freeform 11"/>
            <p:cNvSpPr>
              <a:spLocks/>
            </p:cNvSpPr>
            <p:nvPr/>
          </p:nvSpPr>
          <p:spPr bwMode="auto">
            <a:xfrm>
              <a:off x="1350" y="2937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2" name="Text Box 12"/>
            <p:cNvSpPr txBox="1">
              <a:spLocks noChangeArrowheads="1"/>
            </p:cNvSpPr>
            <p:nvPr/>
          </p:nvSpPr>
          <p:spPr bwMode="auto">
            <a:xfrm>
              <a:off x="1611" y="2599"/>
              <a:ext cx="308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  <a:ea typeface="宋体" charset="-122"/>
                </a:rPr>
                <a:t>16</a:t>
              </a:r>
            </a:p>
            <a:p>
              <a:pPr algn="ctr"/>
              <a:r>
                <a:rPr lang="en-US" altLang="zh-CN" sz="2800" dirty="0">
                  <a:solidFill>
                    <a:srgbClr val="FF0000"/>
                  </a:solidFill>
                  <a:ea typeface="宋体" charset="-122"/>
                </a:rPr>
                <a:t>16</a:t>
              </a:r>
              <a:endParaRPr lang="en-US" altLang="zh-CN" dirty="0">
                <a:ea typeface="宋体" charset="-122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183060" y="2977273"/>
            <a:ext cx="6522244" cy="1805179"/>
            <a:chOff x="700" y="1941"/>
            <a:chExt cx="3652" cy="1055"/>
          </a:xfrm>
        </p:grpSpPr>
        <p:sp>
          <p:nvSpPr>
            <p:cNvPr id="31756" name="Freeform 13"/>
            <p:cNvSpPr>
              <a:spLocks/>
            </p:cNvSpPr>
            <p:nvPr/>
          </p:nvSpPr>
          <p:spPr bwMode="auto">
            <a:xfrm>
              <a:off x="3818" y="2714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7" name="Text Box 14"/>
            <p:cNvSpPr txBox="1">
              <a:spLocks noChangeArrowheads="1"/>
            </p:cNvSpPr>
            <p:nvPr/>
          </p:nvSpPr>
          <p:spPr bwMode="auto">
            <a:xfrm>
              <a:off x="4044" y="2690"/>
              <a:ext cx="30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2"/>
                  </a:solidFill>
                  <a:ea typeface="宋体" charset="-122"/>
                </a:rPr>
                <a:t>16</a:t>
              </a:r>
              <a:endParaRPr lang="en-US" altLang="zh-CN" dirty="0">
                <a:ea typeface="宋体" charset="-122"/>
              </a:endParaRPr>
            </a:p>
          </p:txBody>
        </p:sp>
        <p:sp>
          <p:nvSpPr>
            <p:cNvPr id="31758" name="Freeform 15"/>
            <p:cNvSpPr>
              <a:spLocks/>
            </p:cNvSpPr>
            <p:nvPr/>
          </p:nvSpPr>
          <p:spPr bwMode="auto">
            <a:xfrm>
              <a:off x="700" y="2053"/>
              <a:ext cx="2363" cy="68"/>
            </a:xfrm>
            <a:custGeom>
              <a:avLst/>
              <a:gdLst>
                <a:gd name="T0" fmla="*/ 0 w 2363"/>
                <a:gd name="T1" fmla="*/ 16 h 68"/>
                <a:gd name="T2" fmla="*/ 291 w 2363"/>
                <a:gd name="T3" fmla="*/ 34 h 68"/>
                <a:gd name="T4" fmla="*/ 518 w 2363"/>
                <a:gd name="T5" fmla="*/ 7 h 68"/>
                <a:gd name="T6" fmla="*/ 682 w 2363"/>
                <a:gd name="T7" fmla="*/ 44 h 68"/>
                <a:gd name="T8" fmla="*/ 1345 w 2363"/>
                <a:gd name="T9" fmla="*/ 7 h 68"/>
                <a:gd name="T10" fmla="*/ 1591 w 2363"/>
                <a:gd name="T11" fmla="*/ 53 h 68"/>
                <a:gd name="T12" fmla="*/ 1727 w 2363"/>
                <a:gd name="T13" fmla="*/ 62 h 68"/>
                <a:gd name="T14" fmla="*/ 1991 w 2363"/>
                <a:gd name="T15" fmla="*/ 34 h 68"/>
                <a:gd name="T16" fmla="*/ 2363 w 2363"/>
                <a:gd name="T17" fmla="*/ 53 h 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63"/>
                <a:gd name="T28" fmla="*/ 0 h 68"/>
                <a:gd name="T29" fmla="*/ 2363 w 2363"/>
                <a:gd name="T30" fmla="*/ 68 h 6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63" h="68">
                  <a:moveTo>
                    <a:pt x="0" y="16"/>
                  </a:moveTo>
                  <a:cubicBezTo>
                    <a:pt x="97" y="0"/>
                    <a:pt x="196" y="11"/>
                    <a:pt x="291" y="34"/>
                  </a:cubicBezTo>
                  <a:cubicBezTo>
                    <a:pt x="371" y="28"/>
                    <a:pt x="441" y="22"/>
                    <a:pt x="518" y="7"/>
                  </a:cubicBezTo>
                  <a:cubicBezTo>
                    <a:pt x="592" y="32"/>
                    <a:pt x="585" y="34"/>
                    <a:pt x="682" y="44"/>
                  </a:cubicBezTo>
                  <a:cubicBezTo>
                    <a:pt x="953" y="35"/>
                    <a:pt x="1123" y="63"/>
                    <a:pt x="1345" y="7"/>
                  </a:cubicBezTo>
                  <a:cubicBezTo>
                    <a:pt x="1458" y="15"/>
                    <a:pt x="1491" y="19"/>
                    <a:pt x="1591" y="53"/>
                  </a:cubicBezTo>
                  <a:cubicBezTo>
                    <a:pt x="1634" y="68"/>
                    <a:pt x="1682" y="59"/>
                    <a:pt x="1727" y="62"/>
                  </a:cubicBezTo>
                  <a:cubicBezTo>
                    <a:pt x="1833" y="56"/>
                    <a:pt x="1895" y="49"/>
                    <a:pt x="1991" y="34"/>
                  </a:cubicBezTo>
                  <a:cubicBezTo>
                    <a:pt x="2117" y="39"/>
                    <a:pt x="2239" y="53"/>
                    <a:pt x="2363" y="53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9" name="Text Box 16"/>
            <p:cNvSpPr txBox="1">
              <a:spLocks noChangeArrowheads="1"/>
            </p:cNvSpPr>
            <p:nvPr/>
          </p:nvSpPr>
          <p:spPr bwMode="auto">
            <a:xfrm>
              <a:off x="3162" y="1941"/>
              <a:ext cx="687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2"/>
                  </a:solidFill>
                  <a:ea typeface="宋体" charset="-122"/>
                </a:rPr>
                <a:t>failure!</a:t>
              </a:r>
              <a:endParaRPr lang="en-US" altLang="zh-CN" dirty="0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61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解决宕机问题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日志机制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Logging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Journaling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8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Undo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09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21506" y="1006475"/>
            <a:ext cx="874395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O</a:t>
            </a:r>
            <a:r>
              <a:rPr lang="en-US" altLang="zh-CN" sz="24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:	Read (</a:t>
            </a:r>
            <a:r>
              <a:rPr lang="en-US" altLang="zh-CN" dirty="0" err="1">
                <a:ea typeface="宋体" charset="-122"/>
              </a:rPr>
              <a:t>A,t</a:t>
            </a:r>
            <a:r>
              <a:rPr lang="en-US" altLang="zh-CN" dirty="0">
                <a:ea typeface="宋体" charset="-122"/>
              </a:rPr>
              <a:t>);  t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t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	         A=B	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Write (</a:t>
            </a:r>
            <a:r>
              <a:rPr lang="en-US" altLang="zh-CN" dirty="0" err="1">
                <a:ea typeface="宋体" charset="-122"/>
              </a:rPr>
              <a:t>A,t</a:t>
            </a:r>
            <a:r>
              <a:rPr lang="en-US" altLang="zh-CN" dirty="0">
                <a:ea typeface="宋体" charset="-122"/>
              </a:rPr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Read (</a:t>
            </a:r>
            <a:r>
              <a:rPr lang="en-US" altLang="zh-CN" dirty="0" err="1">
                <a:ea typeface="宋体" charset="-122"/>
              </a:rPr>
              <a:t>B,t</a:t>
            </a:r>
            <a:r>
              <a:rPr lang="en-US" altLang="zh-CN" dirty="0">
                <a:ea typeface="宋体" charset="-122"/>
              </a:rPr>
              <a:t>);  t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t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Write (</a:t>
            </a:r>
            <a:r>
              <a:rPr lang="en-US" altLang="zh-CN" dirty="0" err="1">
                <a:ea typeface="宋体" charset="-122"/>
              </a:rPr>
              <a:t>B,t</a:t>
            </a:r>
            <a:r>
              <a:rPr lang="en-US" altLang="zh-CN" dirty="0">
                <a:ea typeface="宋体" charset="-122"/>
              </a:rPr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Output (A);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Output (B);</a:t>
            </a:r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1821656" y="4054475"/>
            <a:ext cx="257175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>
                <a:ea typeface="宋体" charset="-122"/>
              </a:rPr>
              <a:t>A:8</a:t>
            </a:r>
          </a:p>
          <a:p>
            <a:r>
              <a:rPr lang="en-US" altLang="zh-CN" sz="2800">
                <a:ea typeface="宋体" charset="-122"/>
              </a:rPr>
              <a:t>B:8</a:t>
            </a:r>
            <a:endParaRPr lang="en-US" altLang="zh-CN">
              <a:ea typeface="宋体" charset="-122"/>
            </a:endParaRPr>
          </a:p>
        </p:txBody>
      </p:sp>
      <p:sp>
        <p:nvSpPr>
          <p:cNvPr id="35847" name="AutoShape 8"/>
          <p:cNvSpPr>
            <a:spLocks noChangeArrowheads="1"/>
          </p:cNvSpPr>
          <p:nvPr/>
        </p:nvSpPr>
        <p:spPr bwMode="auto">
          <a:xfrm>
            <a:off x="4736306" y="4083050"/>
            <a:ext cx="222885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800">
                <a:ea typeface="宋体" charset="-122"/>
              </a:rPr>
              <a:t>A:8</a:t>
            </a:r>
          </a:p>
          <a:p>
            <a:r>
              <a:rPr lang="en-US" altLang="zh-CN" sz="2800">
                <a:ea typeface="宋体" charset="-122"/>
              </a:rPr>
              <a:t>B:8</a:t>
            </a:r>
            <a:endParaRPr lang="en-US" altLang="zh-CN">
              <a:ea typeface="宋体" charset="-122"/>
            </a:endParaRP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2588585" y="5751726"/>
            <a:ext cx="110934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memory</a:t>
            </a:r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5599944" y="5675526"/>
            <a:ext cx="61587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disk</a:t>
            </a:r>
          </a:p>
        </p:txBody>
      </p:sp>
      <p:sp>
        <p:nvSpPr>
          <p:cNvPr id="35850" name="AutoShape 11"/>
          <p:cNvSpPr>
            <a:spLocks noChangeArrowheads="1"/>
          </p:cNvSpPr>
          <p:nvPr/>
        </p:nvSpPr>
        <p:spPr bwMode="auto">
          <a:xfrm>
            <a:off x="7549158" y="3008313"/>
            <a:ext cx="2228850" cy="2590800"/>
          </a:xfrm>
          <a:prstGeom prst="can">
            <a:avLst>
              <a:gd name="adj" fmla="val 3269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5851" name="Text Box 13"/>
          <p:cNvSpPr txBox="1">
            <a:spLocks noChangeArrowheads="1"/>
          </p:cNvSpPr>
          <p:nvPr/>
        </p:nvSpPr>
        <p:spPr bwMode="auto">
          <a:xfrm>
            <a:off x="8392840" y="5751726"/>
            <a:ext cx="51648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log</a:t>
            </a:r>
          </a:p>
        </p:txBody>
      </p:sp>
      <p:sp>
        <p:nvSpPr>
          <p:cNvPr id="35852" name="Text Box 14"/>
          <p:cNvSpPr txBox="1">
            <a:spLocks noChangeArrowheads="1"/>
          </p:cNvSpPr>
          <p:nvPr/>
        </p:nvSpPr>
        <p:spPr bwMode="auto">
          <a:xfrm>
            <a:off x="476846" y="183250"/>
            <a:ext cx="58021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ea typeface="宋体" charset="-122"/>
              </a:rPr>
              <a:t> Undo logging</a:t>
            </a:r>
            <a:r>
              <a:rPr lang="en-US" altLang="zh-CN">
                <a:ea typeface="宋体" charset="-122"/>
              </a:rPr>
              <a:t>    (Immediate modification)</a:t>
            </a:r>
          </a:p>
        </p:txBody>
      </p:sp>
    </p:spTree>
    <p:extLst>
      <p:ext uri="{BB962C8B-B14F-4D97-AF65-F5344CB8AC3E}">
        <p14:creationId xmlns:p14="http://schemas.microsoft.com/office/powerpoint/2010/main" val="248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21506" y="1006475"/>
            <a:ext cx="874395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O</a:t>
            </a:r>
            <a:r>
              <a:rPr lang="en-US" altLang="zh-CN" sz="24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:	Read (</a:t>
            </a:r>
            <a:r>
              <a:rPr lang="en-US" altLang="zh-CN" dirty="0" err="1">
                <a:ea typeface="宋体" charset="-122"/>
              </a:rPr>
              <a:t>A,t</a:t>
            </a:r>
            <a:r>
              <a:rPr lang="en-US" altLang="zh-CN" dirty="0">
                <a:ea typeface="宋体" charset="-122"/>
              </a:rPr>
              <a:t>);  t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t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	         A=B	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Write (</a:t>
            </a:r>
            <a:r>
              <a:rPr lang="en-US" altLang="zh-CN" dirty="0" err="1">
                <a:ea typeface="宋体" charset="-122"/>
              </a:rPr>
              <a:t>A,t</a:t>
            </a:r>
            <a:r>
              <a:rPr lang="en-US" altLang="zh-CN" dirty="0">
                <a:ea typeface="宋体" charset="-122"/>
              </a:rPr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Read (</a:t>
            </a:r>
            <a:r>
              <a:rPr lang="en-US" altLang="zh-CN" dirty="0" err="1">
                <a:ea typeface="宋体" charset="-122"/>
              </a:rPr>
              <a:t>B,t</a:t>
            </a:r>
            <a:r>
              <a:rPr lang="en-US" altLang="zh-CN" dirty="0">
                <a:ea typeface="宋体" charset="-122"/>
              </a:rPr>
              <a:t>);  t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t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Write (</a:t>
            </a:r>
            <a:r>
              <a:rPr lang="en-US" altLang="zh-CN" dirty="0" err="1">
                <a:ea typeface="宋体" charset="-122"/>
              </a:rPr>
              <a:t>B,t</a:t>
            </a:r>
            <a:r>
              <a:rPr lang="en-US" altLang="zh-CN" dirty="0">
                <a:ea typeface="宋体" charset="-122"/>
              </a:rPr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Output (A);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Output (B);</a:t>
            </a:r>
          </a:p>
        </p:txBody>
      </p:sp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1821656" y="4054475"/>
            <a:ext cx="257175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>
                <a:ea typeface="宋体" charset="-122"/>
              </a:rPr>
              <a:t>A:8</a:t>
            </a:r>
          </a:p>
          <a:p>
            <a:r>
              <a:rPr lang="en-US" altLang="zh-CN" sz="2800">
                <a:ea typeface="宋体" charset="-122"/>
              </a:rPr>
              <a:t>B:8</a:t>
            </a:r>
            <a:endParaRPr lang="en-US" altLang="zh-CN">
              <a:ea typeface="宋体" charset="-122"/>
            </a:endParaRPr>
          </a:p>
        </p:txBody>
      </p:sp>
      <p:sp>
        <p:nvSpPr>
          <p:cNvPr id="36871" name="AutoShape 8"/>
          <p:cNvSpPr>
            <a:spLocks noChangeArrowheads="1"/>
          </p:cNvSpPr>
          <p:nvPr/>
        </p:nvSpPr>
        <p:spPr bwMode="auto">
          <a:xfrm>
            <a:off x="4736306" y="4083050"/>
            <a:ext cx="222885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800">
                <a:ea typeface="宋体" charset="-122"/>
              </a:rPr>
              <a:t>A:8</a:t>
            </a:r>
          </a:p>
          <a:p>
            <a:r>
              <a:rPr lang="en-US" altLang="zh-CN" sz="2800">
                <a:ea typeface="宋体" charset="-122"/>
              </a:rPr>
              <a:t>B:8</a:t>
            </a:r>
            <a:endParaRPr lang="en-US" altLang="zh-CN">
              <a:ea typeface="宋体" charset="-122"/>
            </a:endParaRPr>
          </a:p>
        </p:txBody>
      </p:sp>
      <p:sp>
        <p:nvSpPr>
          <p:cNvPr id="36872" name="Text Box 9"/>
          <p:cNvSpPr txBox="1">
            <a:spLocks noChangeArrowheads="1"/>
          </p:cNvSpPr>
          <p:nvPr/>
        </p:nvSpPr>
        <p:spPr bwMode="auto">
          <a:xfrm>
            <a:off x="2588585" y="5751726"/>
            <a:ext cx="110934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memory</a:t>
            </a:r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5599944" y="5675526"/>
            <a:ext cx="61587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disk</a:t>
            </a:r>
          </a:p>
        </p:txBody>
      </p:sp>
      <p:sp>
        <p:nvSpPr>
          <p:cNvPr id="36874" name="AutoShape 11"/>
          <p:cNvSpPr>
            <a:spLocks noChangeArrowheads="1"/>
          </p:cNvSpPr>
          <p:nvPr/>
        </p:nvSpPr>
        <p:spPr bwMode="auto">
          <a:xfrm>
            <a:off x="7549158" y="3008313"/>
            <a:ext cx="2228850" cy="2590800"/>
          </a:xfrm>
          <a:prstGeom prst="can">
            <a:avLst>
              <a:gd name="adj" fmla="val 3269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6875" name="Text Box 13"/>
          <p:cNvSpPr txBox="1">
            <a:spLocks noChangeArrowheads="1"/>
          </p:cNvSpPr>
          <p:nvPr/>
        </p:nvSpPr>
        <p:spPr bwMode="auto">
          <a:xfrm>
            <a:off x="8392840" y="5751726"/>
            <a:ext cx="51648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log</a:t>
            </a:r>
          </a:p>
        </p:txBody>
      </p:sp>
      <p:sp>
        <p:nvSpPr>
          <p:cNvPr id="36876" name="Text Box 14"/>
          <p:cNvSpPr txBox="1">
            <a:spLocks noChangeArrowheads="1"/>
          </p:cNvSpPr>
          <p:nvPr/>
        </p:nvSpPr>
        <p:spPr bwMode="auto">
          <a:xfrm>
            <a:off x="476846" y="183250"/>
            <a:ext cx="58021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ea typeface="宋体" charset="-122"/>
              </a:rPr>
              <a:t> Undo logging</a:t>
            </a:r>
            <a:r>
              <a:rPr lang="en-US" altLang="zh-CN">
                <a:ea typeface="宋体" charset="-122"/>
              </a:rPr>
              <a:t>    (Immediate modification)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191347" y="3700476"/>
            <a:ext cx="7188400" cy="1609725"/>
            <a:chOff x="1227" y="2331"/>
            <a:chExt cx="4025" cy="1014"/>
          </a:xfrm>
        </p:grpSpPr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1227" y="2744"/>
              <a:ext cx="583" cy="601"/>
              <a:chOff x="1336" y="2599"/>
              <a:chExt cx="583" cy="601"/>
            </a:xfrm>
          </p:grpSpPr>
          <p:sp>
            <p:nvSpPr>
              <p:cNvPr id="36880" name="Freeform 16"/>
              <p:cNvSpPr>
                <a:spLocks/>
              </p:cNvSpPr>
              <p:nvPr/>
            </p:nvSpPr>
            <p:spPr bwMode="auto">
              <a:xfrm>
                <a:off x="1336" y="2678"/>
                <a:ext cx="240" cy="177"/>
              </a:xfrm>
              <a:custGeom>
                <a:avLst/>
                <a:gdLst>
                  <a:gd name="T0" fmla="*/ 0 w 240"/>
                  <a:gd name="T1" fmla="*/ 177 h 177"/>
                  <a:gd name="T2" fmla="*/ 27 w 240"/>
                  <a:gd name="T3" fmla="*/ 159 h 177"/>
                  <a:gd name="T4" fmla="*/ 82 w 240"/>
                  <a:gd name="T5" fmla="*/ 141 h 177"/>
                  <a:gd name="T6" fmla="*/ 209 w 240"/>
                  <a:gd name="T7" fmla="*/ 31 h 177"/>
                  <a:gd name="T8" fmla="*/ 237 w 240"/>
                  <a:gd name="T9" fmla="*/ 4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77"/>
                  <a:gd name="T17" fmla="*/ 240 w 240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77">
                    <a:moveTo>
                      <a:pt x="0" y="177"/>
                    </a:moveTo>
                    <a:cubicBezTo>
                      <a:pt x="9" y="171"/>
                      <a:pt x="17" y="163"/>
                      <a:pt x="27" y="159"/>
                    </a:cubicBezTo>
                    <a:cubicBezTo>
                      <a:pt x="45" y="151"/>
                      <a:pt x="82" y="141"/>
                      <a:pt x="82" y="141"/>
                    </a:cubicBezTo>
                    <a:cubicBezTo>
                      <a:pt x="128" y="109"/>
                      <a:pt x="170" y="71"/>
                      <a:pt x="209" y="31"/>
                    </a:cubicBezTo>
                    <a:cubicBezTo>
                      <a:pt x="240" y="0"/>
                      <a:pt x="237" y="27"/>
                      <a:pt x="237" y="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1" name="Freeform 17"/>
              <p:cNvSpPr>
                <a:spLocks/>
              </p:cNvSpPr>
              <p:nvPr/>
            </p:nvSpPr>
            <p:spPr bwMode="auto">
              <a:xfrm>
                <a:off x="1350" y="2937"/>
                <a:ext cx="240" cy="177"/>
              </a:xfrm>
              <a:custGeom>
                <a:avLst/>
                <a:gdLst>
                  <a:gd name="T0" fmla="*/ 0 w 240"/>
                  <a:gd name="T1" fmla="*/ 177 h 177"/>
                  <a:gd name="T2" fmla="*/ 27 w 240"/>
                  <a:gd name="T3" fmla="*/ 159 h 177"/>
                  <a:gd name="T4" fmla="*/ 82 w 240"/>
                  <a:gd name="T5" fmla="*/ 141 h 177"/>
                  <a:gd name="T6" fmla="*/ 209 w 240"/>
                  <a:gd name="T7" fmla="*/ 31 h 177"/>
                  <a:gd name="T8" fmla="*/ 237 w 240"/>
                  <a:gd name="T9" fmla="*/ 4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77"/>
                  <a:gd name="T17" fmla="*/ 240 w 240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77">
                    <a:moveTo>
                      <a:pt x="0" y="177"/>
                    </a:moveTo>
                    <a:cubicBezTo>
                      <a:pt x="9" y="171"/>
                      <a:pt x="17" y="163"/>
                      <a:pt x="27" y="159"/>
                    </a:cubicBezTo>
                    <a:cubicBezTo>
                      <a:pt x="45" y="151"/>
                      <a:pt x="82" y="141"/>
                      <a:pt x="82" y="141"/>
                    </a:cubicBezTo>
                    <a:cubicBezTo>
                      <a:pt x="128" y="109"/>
                      <a:pt x="170" y="71"/>
                      <a:pt x="209" y="31"/>
                    </a:cubicBezTo>
                    <a:cubicBezTo>
                      <a:pt x="240" y="0"/>
                      <a:pt x="237" y="27"/>
                      <a:pt x="237" y="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2" name="Text Box 18"/>
              <p:cNvSpPr txBox="1">
                <a:spLocks noChangeArrowheads="1"/>
              </p:cNvSpPr>
              <p:nvPr/>
            </p:nvSpPr>
            <p:spPr bwMode="auto">
              <a:xfrm>
                <a:off x="1611" y="2599"/>
                <a:ext cx="308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>
                    <a:solidFill>
                      <a:srgbClr val="FF0000"/>
                    </a:solidFill>
                    <a:ea typeface="宋体" charset="-122"/>
                  </a:rPr>
                  <a:t>16</a:t>
                </a:r>
              </a:p>
              <a:p>
                <a:pPr algn="ctr"/>
                <a:r>
                  <a:rPr lang="en-US" altLang="zh-CN" sz="2800">
                    <a:solidFill>
                      <a:srgbClr val="FF0000"/>
                    </a:solidFill>
                    <a:ea typeface="宋体" charset="-122"/>
                  </a:rPr>
                  <a:t>16</a:t>
                </a:r>
                <a:endParaRPr lang="en-US" altLang="zh-CN">
                  <a:ea typeface="宋体" charset="-122"/>
                </a:endParaRPr>
              </a:p>
            </p:txBody>
          </p:sp>
        </p:grpSp>
        <p:sp>
          <p:nvSpPr>
            <p:cNvPr id="36879" name="Text Box 19"/>
            <p:cNvSpPr txBox="1">
              <a:spLocks noChangeArrowheads="1"/>
            </p:cNvSpPr>
            <p:nvPr/>
          </p:nvSpPr>
          <p:spPr bwMode="auto">
            <a:xfrm>
              <a:off x="4469" y="2331"/>
              <a:ext cx="783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&lt;O1, start&gt;</a:t>
              </a:r>
            </a:p>
            <a:p>
              <a:pPr algn="ctr"/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&lt;O1, A, 8&gt;</a:t>
              </a:r>
              <a:endParaRPr lang="en-US" altLang="zh-CN" dirty="0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051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21506" y="1006475"/>
            <a:ext cx="874395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O</a:t>
            </a:r>
            <a:r>
              <a:rPr lang="en-US" altLang="zh-CN" sz="24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:	Read (</a:t>
            </a:r>
            <a:r>
              <a:rPr lang="en-US" altLang="zh-CN" dirty="0" err="1">
                <a:ea typeface="宋体" charset="-122"/>
              </a:rPr>
              <a:t>A,t</a:t>
            </a:r>
            <a:r>
              <a:rPr lang="en-US" altLang="zh-CN" dirty="0">
                <a:ea typeface="宋体" charset="-122"/>
              </a:rPr>
              <a:t>);  t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t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	         A=B	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Write (</a:t>
            </a:r>
            <a:r>
              <a:rPr lang="en-US" altLang="zh-CN" dirty="0" err="1">
                <a:ea typeface="宋体" charset="-122"/>
              </a:rPr>
              <a:t>A,t</a:t>
            </a:r>
            <a:r>
              <a:rPr lang="en-US" altLang="zh-CN" dirty="0">
                <a:ea typeface="宋体" charset="-122"/>
              </a:rPr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Read (</a:t>
            </a:r>
            <a:r>
              <a:rPr lang="en-US" altLang="zh-CN" dirty="0" err="1">
                <a:ea typeface="宋体" charset="-122"/>
              </a:rPr>
              <a:t>B,t</a:t>
            </a:r>
            <a:r>
              <a:rPr lang="en-US" altLang="zh-CN" dirty="0">
                <a:ea typeface="宋体" charset="-122"/>
              </a:rPr>
              <a:t>);  t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t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Write (</a:t>
            </a:r>
            <a:r>
              <a:rPr lang="en-US" altLang="zh-CN" dirty="0" err="1">
                <a:ea typeface="宋体" charset="-122"/>
              </a:rPr>
              <a:t>B,t</a:t>
            </a:r>
            <a:r>
              <a:rPr lang="en-US" altLang="zh-CN" dirty="0">
                <a:ea typeface="宋体" charset="-122"/>
              </a:rPr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Output (A);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Output (B);</a:t>
            </a:r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1821656" y="4054475"/>
            <a:ext cx="257175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>
                <a:ea typeface="宋体" charset="-122"/>
              </a:rPr>
              <a:t>A:8</a:t>
            </a:r>
          </a:p>
          <a:p>
            <a:r>
              <a:rPr lang="en-US" altLang="zh-CN" sz="2800">
                <a:ea typeface="宋体" charset="-122"/>
              </a:rPr>
              <a:t>B:8</a:t>
            </a:r>
            <a:endParaRPr lang="en-US" altLang="zh-CN">
              <a:ea typeface="宋体" charset="-122"/>
            </a:endParaRPr>
          </a:p>
        </p:txBody>
      </p:sp>
      <p:sp>
        <p:nvSpPr>
          <p:cNvPr id="37895" name="AutoShape 8"/>
          <p:cNvSpPr>
            <a:spLocks noChangeArrowheads="1"/>
          </p:cNvSpPr>
          <p:nvPr/>
        </p:nvSpPr>
        <p:spPr bwMode="auto">
          <a:xfrm>
            <a:off x="4736306" y="4083050"/>
            <a:ext cx="222885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800">
                <a:ea typeface="宋体" charset="-122"/>
              </a:rPr>
              <a:t>A:8</a:t>
            </a:r>
          </a:p>
          <a:p>
            <a:r>
              <a:rPr lang="en-US" altLang="zh-CN" sz="2800">
                <a:ea typeface="宋体" charset="-122"/>
              </a:rPr>
              <a:t>B:8</a:t>
            </a:r>
            <a:endParaRPr lang="en-US" altLang="zh-CN">
              <a:ea typeface="宋体" charset="-122"/>
            </a:endParaRPr>
          </a:p>
        </p:txBody>
      </p:sp>
      <p:sp>
        <p:nvSpPr>
          <p:cNvPr id="37896" name="Text Box 9"/>
          <p:cNvSpPr txBox="1">
            <a:spLocks noChangeArrowheads="1"/>
          </p:cNvSpPr>
          <p:nvPr/>
        </p:nvSpPr>
        <p:spPr bwMode="auto">
          <a:xfrm>
            <a:off x="2588585" y="5751726"/>
            <a:ext cx="110934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memory</a:t>
            </a:r>
          </a:p>
        </p:txBody>
      </p:sp>
      <p:sp>
        <p:nvSpPr>
          <p:cNvPr id="37897" name="Text Box 10"/>
          <p:cNvSpPr txBox="1">
            <a:spLocks noChangeArrowheads="1"/>
          </p:cNvSpPr>
          <p:nvPr/>
        </p:nvSpPr>
        <p:spPr bwMode="auto">
          <a:xfrm>
            <a:off x="5599944" y="5675526"/>
            <a:ext cx="61587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disk</a:t>
            </a:r>
          </a:p>
        </p:txBody>
      </p:sp>
      <p:sp>
        <p:nvSpPr>
          <p:cNvPr id="37898" name="AutoShape 11"/>
          <p:cNvSpPr>
            <a:spLocks noChangeArrowheads="1"/>
          </p:cNvSpPr>
          <p:nvPr/>
        </p:nvSpPr>
        <p:spPr bwMode="auto">
          <a:xfrm>
            <a:off x="7549158" y="3008313"/>
            <a:ext cx="2228850" cy="2590800"/>
          </a:xfrm>
          <a:prstGeom prst="can">
            <a:avLst>
              <a:gd name="adj" fmla="val 3269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8392840" y="5751726"/>
            <a:ext cx="51648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log</a:t>
            </a:r>
          </a:p>
        </p:txBody>
      </p:sp>
      <p:sp>
        <p:nvSpPr>
          <p:cNvPr id="37900" name="Text Box 14"/>
          <p:cNvSpPr txBox="1">
            <a:spLocks noChangeArrowheads="1"/>
          </p:cNvSpPr>
          <p:nvPr/>
        </p:nvSpPr>
        <p:spPr bwMode="auto">
          <a:xfrm>
            <a:off x="476846" y="183250"/>
            <a:ext cx="58021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ea typeface="宋体" charset="-122"/>
              </a:rPr>
              <a:t> Undo logging</a:t>
            </a:r>
            <a:r>
              <a:rPr lang="en-US" altLang="zh-CN" dirty="0">
                <a:ea typeface="宋体" charset="-122"/>
              </a:rPr>
              <a:t>    (Immediate modification)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191347" y="3700476"/>
            <a:ext cx="7188400" cy="1609725"/>
            <a:chOff x="1227" y="2331"/>
            <a:chExt cx="4025" cy="1014"/>
          </a:xfrm>
        </p:grpSpPr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1227" y="2744"/>
              <a:ext cx="583" cy="601"/>
              <a:chOff x="1336" y="2599"/>
              <a:chExt cx="583" cy="601"/>
            </a:xfrm>
          </p:grpSpPr>
          <p:sp>
            <p:nvSpPr>
              <p:cNvPr id="37908" name="Freeform 16"/>
              <p:cNvSpPr>
                <a:spLocks/>
              </p:cNvSpPr>
              <p:nvPr/>
            </p:nvSpPr>
            <p:spPr bwMode="auto">
              <a:xfrm>
                <a:off x="1336" y="2678"/>
                <a:ext cx="240" cy="177"/>
              </a:xfrm>
              <a:custGeom>
                <a:avLst/>
                <a:gdLst>
                  <a:gd name="T0" fmla="*/ 0 w 240"/>
                  <a:gd name="T1" fmla="*/ 177 h 177"/>
                  <a:gd name="T2" fmla="*/ 27 w 240"/>
                  <a:gd name="T3" fmla="*/ 159 h 177"/>
                  <a:gd name="T4" fmla="*/ 82 w 240"/>
                  <a:gd name="T5" fmla="*/ 141 h 177"/>
                  <a:gd name="T6" fmla="*/ 209 w 240"/>
                  <a:gd name="T7" fmla="*/ 31 h 177"/>
                  <a:gd name="T8" fmla="*/ 237 w 240"/>
                  <a:gd name="T9" fmla="*/ 4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77"/>
                  <a:gd name="T17" fmla="*/ 240 w 240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77">
                    <a:moveTo>
                      <a:pt x="0" y="177"/>
                    </a:moveTo>
                    <a:cubicBezTo>
                      <a:pt x="9" y="171"/>
                      <a:pt x="17" y="163"/>
                      <a:pt x="27" y="159"/>
                    </a:cubicBezTo>
                    <a:cubicBezTo>
                      <a:pt x="45" y="151"/>
                      <a:pt x="82" y="141"/>
                      <a:pt x="82" y="141"/>
                    </a:cubicBezTo>
                    <a:cubicBezTo>
                      <a:pt x="128" y="109"/>
                      <a:pt x="170" y="71"/>
                      <a:pt x="209" y="31"/>
                    </a:cubicBezTo>
                    <a:cubicBezTo>
                      <a:pt x="240" y="0"/>
                      <a:pt x="237" y="27"/>
                      <a:pt x="237" y="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9" name="Freeform 17"/>
              <p:cNvSpPr>
                <a:spLocks/>
              </p:cNvSpPr>
              <p:nvPr/>
            </p:nvSpPr>
            <p:spPr bwMode="auto">
              <a:xfrm>
                <a:off x="1350" y="2937"/>
                <a:ext cx="240" cy="177"/>
              </a:xfrm>
              <a:custGeom>
                <a:avLst/>
                <a:gdLst>
                  <a:gd name="T0" fmla="*/ 0 w 240"/>
                  <a:gd name="T1" fmla="*/ 177 h 177"/>
                  <a:gd name="T2" fmla="*/ 27 w 240"/>
                  <a:gd name="T3" fmla="*/ 159 h 177"/>
                  <a:gd name="T4" fmla="*/ 82 w 240"/>
                  <a:gd name="T5" fmla="*/ 141 h 177"/>
                  <a:gd name="T6" fmla="*/ 209 w 240"/>
                  <a:gd name="T7" fmla="*/ 31 h 177"/>
                  <a:gd name="T8" fmla="*/ 237 w 240"/>
                  <a:gd name="T9" fmla="*/ 4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77"/>
                  <a:gd name="T17" fmla="*/ 240 w 240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77">
                    <a:moveTo>
                      <a:pt x="0" y="177"/>
                    </a:moveTo>
                    <a:cubicBezTo>
                      <a:pt x="9" y="171"/>
                      <a:pt x="17" y="163"/>
                      <a:pt x="27" y="159"/>
                    </a:cubicBezTo>
                    <a:cubicBezTo>
                      <a:pt x="45" y="151"/>
                      <a:pt x="82" y="141"/>
                      <a:pt x="82" y="141"/>
                    </a:cubicBezTo>
                    <a:cubicBezTo>
                      <a:pt x="128" y="109"/>
                      <a:pt x="170" y="71"/>
                      <a:pt x="209" y="31"/>
                    </a:cubicBezTo>
                    <a:cubicBezTo>
                      <a:pt x="240" y="0"/>
                      <a:pt x="237" y="27"/>
                      <a:pt x="237" y="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0" name="Text Box 18"/>
              <p:cNvSpPr txBox="1">
                <a:spLocks noChangeArrowheads="1"/>
              </p:cNvSpPr>
              <p:nvPr/>
            </p:nvSpPr>
            <p:spPr bwMode="auto">
              <a:xfrm>
                <a:off x="1611" y="2599"/>
                <a:ext cx="308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>
                    <a:solidFill>
                      <a:srgbClr val="FF0000"/>
                    </a:solidFill>
                    <a:ea typeface="宋体" charset="-122"/>
                  </a:rPr>
                  <a:t>16</a:t>
                </a:r>
              </a:p>
              <a:p>
                <a:pPr algn="ctr"/>
                <a:r>
                  <a:rPr lang="en-US" altLang="zh-CN" sz="2800">
                    <a:solidFill>
                      <a:srgbClr val="FF0000"/>
                    </a:solidFill>
                    <a:ea typeface="宋体" charset="-122"/>
                  </a:rPr>
                  <a:t>16</a:t>
                </a:r>
                <a:endParaRPr lang="en-US" altLang="zh-CN">
                  <a:ea typeface="宋体" charset="-122"/>
                </a:endParaRPr>
              </a:p>
            </p:txBody>
          </p:sp>
        </p:grpSp>
        <p:sp>
          <p:nvSpPr>
            <p:cNvPr id="37907" name="Text Box 19"/>
            <p:cNvSpPr txBox="1">
              <a:spLocks noChangeArrowheads="1"/>
            </p:cNvSpPr>
            <p:nvPr/>
          </p:nvSpPr>
          <p:spPr bwMode="auto">
            <a:xfrm>
              <a:off x="4469" y="2331"/>
              <a:ext cx="783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&lt;O1, start&gt;</a:t>
              </a:r>
            </a:p>
            <a:p>
              <a:pPr algn="ctr"/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&lt;O1, A, 8&gt;</a:t>
              </a:r>
              <a:endParaRPr lang="en-US" altLang="zh-CN" dirty="0">
                <a:ea typeface="宋体" charset="-122"/>
              </a:endParaRP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084564" y="4429121"/>
            <a:ext cx="975122" cy="523874"/>
            <a:chOff x="2847" y="2790"/>
            <a:chExt cx="546" cy="330"/>
          </a:xfrm>
        </p:grpSpPr>
        <p:sp>
          <p:nvSpPr>
            <p:cNvPr id="37904" name="Freeform 26"/>
            <p:cNvSpPr>
              <a:spLocks/>
            </p:cNvSpPr>
            <p:nvPr/>
          </p:nvSpPr>
          <p:spPr bwMode="auto">
            <a:xfrm>
              <a:off x="2847" y="2870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5" name="Text Box 27"/>
            <p:cNvSpPr txBox="1">
              <a:spLocks noChangeArrowheads="1"/>
            </p:cNvSpPr>
            <p:nvPr/>
          </p:nvSpPr>
          <p:spPr bwMode="auto">
            <a:xfrm>
              <a:off x="3085" y="2790"/>
              <a:ext cx="30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FF0000"/>
                  </a:solidFill>
                  <a:ea typeface="宋体" charset="-122"/>
                </a:rPr>
                <a:t>16</a:t>
              </a:r>
              <a:endParaRPr lang="en-US" altLang="zh-CN">
                <a:ea typeface="宋体" charset="-122"/>
              </a:endParaRPr>
            </a:p>
          </p:txBody>
        </p:sp>
      </p:grpSp>
      <p:sp>
        <p:nvSpPr>
          <p:cNvPr id="37903" name="Text Box 29"/>
          <p:cNvSpPr txBox="1">
            <a:spLocks noChangeArrowheads="1"/>
          </p:cNvSpPr>
          <p:nvPr/>
        </p:nvSpPr>
        <p:spPr bwMode="auto">
          <a:xfrm>
            <a:off x="7986131" y="4454739"/>
            <a:ext cx="130311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&lt;O1, B, 8&gt;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84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21506" y="1006475"/>
            <a:ext cx="874395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O</a:t>
            </a:r>
            <a:r>
              <a:rPr lang="en-US" altLang="zh-CN" sz="24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:	Read (</a:t>
            </a:r>
            <a:r>
              <a:rPr lang="en-US" altLang="zh-CN" dirty="0" err="1">
                <a:ea typeface="宋体" charset="-122"/>
              </a:rPr>
              <a:t>A,t</a:t>
            </a:r>
            <a:r>
              <a:rPr lang="en-US" altLang="zh-CN" dirty="0">
                <a:ea typeface="宋体" charset="-122"/>
              </a:rPr>
              <a:t>);  t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t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	         A=B	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Write (</a:t>
            </a:r>
            <a:r>
              <a:rPr lang="en-US" altLang="zh-CN" dirty="0" err="1">
                <a:ea typeface="宋体" charset="-122"/>
              </a:rPr>
              <a:t>A,t</a:t>
            </a:r>
            <a:r>
              <a:rPr lang="en-US" altLang="zh-CN" dirty="0">
                <a:ea typeface="宋体" charset="-122"/>
              </a:rPr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Read (</a:t>
            </a:r>
            <a:r>
              <a:rPr lang="en-US" altLang="zh-CN" dirty="0" err="1">
                <a:ea typeface="宋体" charset="-122"/>
              </a:rPr>
              <a:t>B,t</a:t>
            </a:r>
            <a:r>
              <a:rPr lang="en-US" altLang="zh-CN" dirty="0">
                <a:ea typeface="宋体" charset="-122"/>
              </a:rPr>
              <a:t>);  t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t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Write (</a:t>
            </a:r>
            <a:r>
              <a:rPr lang="en-US" altLang="zh-CN" dirty="0" err="1">
                <a:ea typeface="宋体" charset="-122"/>
              </a:rPr>
              <a:t>B,t</a:t>
            </a:r>
            <a:r>
              <a:rPr lang="en-US" altLang="zh-CN" dirty="0">
                <a:ea typeface="宋体" charset="-122"/>
              </a:rPr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Output (A);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Output (B);</a:t>
            </a:r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1821656" y="4054475"/>
            <a:ext cx="257175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>
                <a:ea typeface="宋体" charset="-122"/>
              </a:rPr>
              <a:t>A:8</a:t>
            </a:r>
          </a:p>
          <a:p>
            <a:r>
              <a:rPr lang="en-US" altLang="zh-CN" sz="2800">
                <a:ea typeface="宋体" charset="-122"/>
              </a:rPr>
              <a:t>B:8</a:t>
            </a:r>
            <a:endParaRPr lang="en-US" altLang="zh-CN">
              <a:ea typeface="宋体" charset="-122"/>
            </a:endParaRPr>
          </a:p>
        </p:txBody>
      </p:sp>
      <p:sp>
        <p:nvSpPr>
          <p:cNvPr id="38919" name="AutoShape 8"/>
          <p:cNvSpPr>
            <a:spLocks noChangeArrowheads="1"/>
          </p:cNvSpPr>
          <p:nvPr/>
        </p:nvSpPr>
        <p:spPr bwMode="auto">
          <a:xfrm>
            <a:off x="4736306" y="4083050"/>
            <a:ext cx="222885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800">
                <a:ea typeface="宋体" charset="-122"/>
              </a:rPr>
              <a:t>A:8</a:t>
            </a:r>
          </a:p>
          <a:p>
            <a:r>
              <a:rPr lang="en-US" altLang="zh-CN" sz="2800">
                <a:ea typeface="宋体" charset="-122"/>
              </a:rPr>
              <a:t>B:8</a:t>
            </a:r>
            <a:endParaRPr lang="en-US" altLang="zh-CN">
              <a:ea typeface="宋体" charset="-122"/>
            </a:endParaRPr>
          </a:p>
        </p:txBody>
      </p:sp>
      <p:sp>
        <p:nvSpPr>
          <p:cNvPr id="38920" name="Text Box 9"/>
          <p:cNvSpPr txBox="1">
            <a:spLocks noChangeArrowheads="1"/>
          </p:cNvSpPr>
          <p:nvPr/>
        </p:nvSpPr>
        <p:spPr bwMode="auto">
          <a:xfrm>
            <a:off x="2588585" y="5751726"/>
            <a:ext cx="110934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memory</a:t>
            </a:r>
          </a:p>
        </p:txBody>
      </p:sp>
      <p:sp>
        <p:nvSpPr>
          <p:cNvPr id="38921" name="Text Box 10"/>
          <p:cNvSpPr txBox="1">
            <a:spLocks noChangeArrowheads="1"/>
          </p:cNvSpPr>
          <p:nvPr/>
        </p:nvSpPr>
        <p:spPr bwMode="auto">
          <a:xfrm>
            <a:off x="5599944" y="5675526"/>
            <a:ext cx="61587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disk</a:t>
            </a:r>
          </a:p>
        </p:txBody>
      </p:sp>
      <p:sp>
        <p:nvSpPr>
          <p:cNvPr id="38922" name="AutoShape 11"/>
          <p:cNvSpPr>
            <a:spLocks noChangeArrowheads="1"/>
          </p:cNvSpPr>
          <p:nvPr/>
        </p:nvSpPr>
        <p:spPr bwMode="auto">
          <a:xfrm>
            <a:off x="7549158" y="3008313"/>
            <a:ext cx="2228850" cy="2590800"/>
          </a:xfrm>
          <a:prstGeom prst="can">
            <a:avLst>
              <a:gd name="adj" fmla="val 3269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8923" name="Text Box 13"/>
          <p:cNvSpPr txBox="1">
            <a:spLocks noChangeArrowheads="1"/>
          </p:cNvSpPr>
          <p:nvPr/>
        </p:nvSpPr>
        <p:spPr bwMode="auto">
          <a:xfrm>
            <a:off x="8392840" y="5751726"/>
            <a:ext cx="51648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log</a:t>
            </a:r>
          </a:p>
        </p:txBody>
      </p:sp>
      <p:sp>
        <p:nvSpPr>
          <p:cNvPr id="38924" name="Text Box 14"/>
          <p:cNvSpPr txBox="1">
            <a:spLocks noChangeArrowheads="1"/>
          </p:cNvSpPr>
          <p:nvPr/>
        </p:nvSpPr>
        <p:spPr bwMode="auto">
          <a:xfrm>
            <a:off x="476846" y="183250"/>
            <a:ext cx="58021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ea typeface="宋体" charset="-122"/>
              </a:rPr>
              <a:t> Undo logging</a:t>
            </a:r>
            <a:r>
              <a:rPr lang="en-US" altLang="zh-CN">
                <a:ea typeface="宋体" charset="-122"/>
              </a:rPr>
              <a:t>    (Immediate modification)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191347" y="3700476"/>
            <a:ext cx="7188400" cy="1609725"/>
            <a:chOff x="1227" y="2331"/>
            <a:chExt cx="4025" cy="1014"/>
          </a:xfrm>
        </p:grpSpPr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1227" y="2744"/>
              <a:ext cx="583" cy="601"/>
              <a:chOff x="1336" y="2599"/>
              <a:chExt cx="583" cy="601"/>
            </a:xfrm>
          </p:grpSpPr>
          <p:sp>
            <p:nvSpPr>
              <p:cNvPr id="38935" name="Freeform 16"/>
              <p:cNvSpPr>
                <a:spLocks/>
              </p:cNvSpPr>
              <p:nvPr/>
            </p:nvSpPr>
            <p:spPr bwMode="auto">
              <a:xfrm>
                <a:off x="1336" y="2678"/>
                <a:ext cx="240" cy="177"/>
              </a:xfrm>
              <a:custGeom>
                <a:avLst/>
                <a:gdLst>
                  <a:gd name="T0" fmla="*/ 0 w 240"/>
                  <a:gd name="T1" fmla="*/ 177 h 177"/>
                  <a:gd name="T2" fmla="*/ 27 w 240"/>
                  <a:gd name="T3" fmla="*/ 159 h 177"/>
                  <a:gd name="T4" fmla="*/ 82 w 240"/>
                  <a:gd name="T5" fmla="*/ 141 h 177"/>
                  <a:gd name="T6" fmla="*/ 209 w 240"/>
                  <a:gd name="T7" fmla="*/ 31 h 177"/>
                  <a:gd name="T8" fmla="*/ 237 w 240"/>
                  <a:gd name="T9" fmla="*/ 4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77"/>
                  <a:gd name="T17" fmla="*/ 240 w 240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77">
                    <a:moveTo>
                      <a:pt x="0" y="177"/>
                    </a:moveTo>
                    <a:cubicBezTo>
                      <a:pt x="9" y="171"/>
                      <a:pt x="17" y="163"/>
                      <a:pt x="27" y="159"/>
                    </a:cubicBezTo>
                    <a:cubicBezTo>
                      <a:pt x="45" y="151"/>
                      <a:pt x="82" y="141"/>
                      <a:pt x="82" y="141"/>
                    </a:cubicBezTo>
                    <a:cubicBezTo>
                      <a:pt x="128" y="109"/>
                      <a:pt x="170" y="71"/>
                      <a:pt x="209" y="31"/>
                    </a:cubicBezTo>
                    <a:cubicBezTo>
                      <a:pt x="240" y="0"/>
                      <a:pt x="237" y="27"/>
                      <a:pt x="237" y="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6" name="Freeform 17"/>
              <p:cNvSpPr>
                <a:spLocks/>
              </p:cNvSpPr>
              <p:nvPr/>
            </p:nvSpPr>
            <p:spPr bwMode="auto">
              <a:xfrm>
                <a:off x="1350" y="2937"/>
                <a:ext cx="240" cy="177"/>
              </a:xfrm>
              <a:custGeom>
                <a:avLst/>
                <a:gdLst>
                  <a:gd name="T0" fmla="*/ 0 w 240"/>
                  <a:gd name="T1" fmla="*/ 177 h 177"/>
                  <a:gd name="T2" fmla="*/ 27 w 240"/>
                  <a:gd name="T3" fmla="*/ 159 h 177"/>
                  <a:gd name="T4" fmla="*/ 82 w 240"/>
                  <a:gd name="T5" fmla="*/ 141 h 177"/>
                  <a:gd name="T6" fmla="*/ 209 w 240"/>
                  <a:gd name="T7" fmla="*/ 31 h 177"/>
                  <a:gd name="T8" fmla="*/ 237 w 240"/>
                  <a:gd name="T9" fmla="*/ 4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77"/>
                  <a:gd name="T17" fmla="*/ 240 w 240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77">
                    <a:moveTo>
                      <a:pt x="0" y="177"/>
                    </a:moveTo>
                    <a:cubicBezTo>
                      <a:pt x="9" y="171"/>
                      <a:pt x="17" y="163"/>
                      <a:pt x="27" y="159"/>
                    </a:cubicBezTo>
                    <a:cubicBezTo>
                      <a:pt x="45" y="151"/>
                      <a:pt x="82" y="141"/>
                      <a:pt x="82" y="141"/>
                    </a:cubicBezTo>
                    <a:cubicBezTo>
                      <a:pt x="128" y="109"/>
                      <a:pt x="170" y="71"/>
                      <a:pt x="209" y="31"/>
                    </a:cubicBezTo>
                    <a:cubicBezTo>
                      <a:pt x="240" y="0"/>
                      <a:pt x="237" y="27"/>
                      <a:pt x="237" y="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7" name="Text Box 18"/>
              <p:cNvSpPr txBox="1">
                <a:spLocks noChangeArrowheads="1"/>
              </p:cNvSpPr>
              <p:nvPr/>
            </p:nvSpPr>
            <p:spPr bwMode="auto">
              <a:xfrm>
                <a:off x="1611" y="2599"/>
                <a:ext cx="308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>
                    <a:solidFill>
                      <a:srgbClr val="FF0000"/>
                    </a:solidFill>
                    <a:ea typeface="宋体" charset="-122"/>
                  </a:rPr>
                  <a:t>16</a:t>
                </a:r>
              </a:p>
              <a:p>
                <a:pPr algn="ctr"/>
                <a:r>
                  <a:rPr lang="en-US" altLang="zh-CN" sz="2800">
                    <a:solidFill>
                      <a:srgbClr val="FF0000"/>
                    </a:solidFill>
                    <a:ea typeface="宋体" charset="-122"/>
                  </a:rPr>
                  <a:t>16</a:t>
                </a:r>
                <a:endParaRPr lang="en-US" altLang="zh-CN">
                  <a:ea typeface="宋体" charset="-122"/>
                </a:endParaRPr>
              </a:p>
            </p:txBody>
          </p:sp>
        </p:grpSp>
        <p:sp>
          <p:nvSpPr>
            <p:cNvPr id="38934" name="Text Box 19"/>
            <p:cNvSpPr txBox="1">
              <a:spLocks noChangeArrowheads="1"/>
            </p:cNvSpPr>
            <p:nvPr/>
          </p:nvSpPr>
          <p:spPr bwMode="auto">
            <a:xfrm>
              <a:off x="4469" y="2331"/>
              <a:ext cx="783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&lt;O1, start&gt;</a:t>
              </a:r>
            </a:p>
            <a:p>
              <a:pPr algn="ctr"/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&lt;O1, A, 8&gt;</a:t>
              </a:r>
              <a:endParaRPr lang="en-US" altLang="zh-CN" dirty="0">
                <a:ea typeface="宋体" charset="-122"/>
              </a:endParaRP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084564" y="4429121"/>
            <a:ext cx="975122" cy="523874"/>
            <a:chOff x="2847" y="2790"/>
            <a:chExt cx="546" cy="330"/>
          </a:xfrm>
        </p:grpSpPr>
        <p:sp>
          <p:nvSpPr>
            <p:cNvPr id="38931" name="Freeform 26"/>
            <p:cNvSpPr>
              <a:spLocks/>
            </p:cNvSpPr>
            <p:nvPr/>
          </p:nvSpPr>
          <p:spPr bwMode="auto">
            <a:xfrm>
              <a:off x="2847" y="2870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2" name="Text Box 27"/>
            <p:cNvSpPr txBox="1">
              <a:spLocks noChangeArrowheads="1"/>
            </p:cNvSpPr>
            <p:nvPr/>
          </p:nvSpPr>
          <p:spPr bwMode="auto">
            <a:xfrm>
              <a:off x="3085" y="2790"/>
              <a:ext cx="30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FF0000"/>
                  </a:solidFill>
                  <a:ea typeface="宋体" charset="-122"/>
                </a:rPr>
                <a:t>16</a:t>
              </a:r>
              <a:endParaRPr lang="en-US" altLang="zh-CN">
                <a:ea typeface="宋体" charset="-122"/>
              </a:endParaRPr>
            </a:p>
          </p:txBody>
        </p:sp>
      </p:grpSp>
      <p:sp>
        <p:nvSpPr>
          <p:cNvPr id="38927" name="Text Box 29"/>
          <p:cNvSpPr txBox="1">
            <a:spLocks noChangeArrowheads="1"/>
          </p:cNvSpPr>
          <p:nvPr/>
        </p:nvSpPr>
        <p:spPr bwMode="auto">
          <a:xfrm>
            <a:off x="7986131" y="4454739"/>
            <a:ext cx="130311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&lt;O1, B, 8&gt;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109566" y="4825996"/>
            <a:ext cx="975122" cy="523874"/>
            <a:chOff x="2847" y="2790"/>
            <a:chExt cx="546" cy="330"/>
          </a:xfrm>
        </p:grpSpPr>
        <p:sp>
          <p:nvSpPr>
            <p:cNvPr id="38929" name="Freeform 31"/>
            <p:cNvSpPr>
              <a:spLocks/>
            </p:cNvSpPr>
            <p:nvPr/>
          </p:nvSpPr>
          <p:spPr bwMode="auto">
            <a:xfrm>
              <a:off x="2847" y="2870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0" name="Text Box 32"/>
            <p:cNvSpPr txBox="1">
              <a:spLocks noChangeArrowheads="1"/>
            </p:cNvSpPr>
            <p:nvPr/>
          </p:nvSpPr>
          <p:spPr bwMode="auto">
            <a:xfrm>
              <a:off x="3085" y="2790"/>
              <a:ext cx="30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FF0000"/>
                  </a:solidFill>
                  <a:ea typeface="宋体" charset="-122"/>
                </a:rPr>
                <a:t>16</a:t>
              </a:r>
              <a:endParaRPr lang="en-US" altLang="zh-CN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6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21506" y="1006475"/>
            <a:ext cx="874395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O</a:t>
            </a:r>
            <a:r>
              <a:rPr lang="en-US" altLang="zh-CN" sz="24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:	Read (</a:t>
            </a:r>
            <a:r>
              <a:rPr lang="en-US" altLang="zh-CN" dirty="0" err="1">
                <a:ea typeface="宋体" charset="-122"/>
              </a:rPr>
              <a:t>A,t</a:t>
            </a:r>
            <a:r>
              <a:rPr lang="en-US" altLang="zh-CN" dirty="0">
                <a:ea typeface="宋体" charset="-122"/>
              </a:rPr>
              <a:t>);  t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t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	         A=B	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Write (</a:t>
            </a:r>
            <a:r>
              <a:rPr lang="en-US" altLang="zh-CN" dirty="0" err="1">
                <a:ea typeface="宋体" charset="-122"/>
              </a:rPr>
              <a:t>A,t</a:t>
            </a:r>
            <a:r>
              <a:rPr lang="en-US" altLang="zh-CN" dirty="0">
                <a:ea typeface="宋体" charset="-122"/>
              </a:rPr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Read (</a:t>
            </a:r>
            <a:r>
              <a:rPr lang="en-US" altLang="zh-CN" dirty="0" err="1">
                <a:ea typeface="宋体" charset="-122"/>
              </a:rPr>
              <a:t>B,t</a:t>
            </a:r>
            <a:r>
              <a:rPr lang="en-US" altLang="zh-CN" dirty="0">
                <a:ea typeface="宋体" charset="-122"/>
              </a:rPr>
              <a:t>);  t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t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Write (</a:t>
            </a:r>
            <a:r>
              <a:rPr lang="en-US" altLang="zh-CN" dirty="0" err="1">
                <a:ea typeface="宋体" charset="-122"/>
              </a:rPr>
              <a:t>B,t</a:t>
            </a:r>
            <a:r>
              <a:rPr lang="en-US" altLang="zh-CN" dirty="0">
                <a:ea typeface="宋体" charset="-122"/>
              </a:rPr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Output (A);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Output (B);</a:t>
            </a:r>
          </a:p>
        </p:txBody>
      </p:sp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1821656" y="4054475"/>
            <a:ext cx="257175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>
                <a:ea typeface="宋体" charset="-122"/>
              </a:rPr>
              <a:t>A:8</a:t>
            </a:r>
          </a:p>
          <a:p>
            <a:r>
              <a:rPr lang="en-US" altLang="zh-CN" sz="2800">
                <a:ea typeface="宋体" charset="-122"/>
              </a:rPr>
              <a:t>B:8</a:t>
            </a:r>
            <a:endParaRPr lang="en-US" altLang="zh-CN">
              <a:ea typeface="宋体" charset="-122"/>
            </a:endParaRPr>
          </a:p>
        </p:txBody>
      </p:sp>
      <p:sp>
        <p:nvSpPr>
          <p:cNvPr id="39943" name="AutoShape 8"/>
          <p:cNvSpPr>
            <a:spLocks noChangeArrowheads="1"/>
          </p:cNvSpPr>
          <p:nvPr/>
        </p:nvSpPr>
        <p:spPr bwMode="auto">
          <a:xfrm>
            <a:off x="4736306" y="4083050"/>
            <a:ext cx="222885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800">
                <a:ea typeface="宋体" charset="-122"/>
              </a:rPr>
              <a:t>A:8</a:t>
            </a:r>
          </a:p>
          <a:p>
            <a:r>
              <a:rPr lang="en-US" altLang="zh-CN" sz="2800">
                <a:ea typeface="宋体" charset="-122"/>
              </a:rPr>
              <a:t>B:8</a:t>
            </a:r>
            <a:endParaRPr lang="en-US" altLang="zh-CN">
              <a:ea typeface="宋体" charset="-122"/>
            </a:endParaRPr>
          </a:p>
        </p:txBody>
      </p:sp>
      <p:sp>
        <p:nvSpPr>
          <p:cNvPr id="39944" name="Text Box 9"/>
          <p:cNvSpPr txBox="1">
            <a:spLocks noChangeArrowheads="1"/>
          </p:cNvSpPr>
          <p:nvPr/>
        </p:nvSpPr>
        <p:spPr bwMode="auto">
          <a:xfrm>
            <a:off x="2588585" y="5751726"/>
            <a:ext cx="110934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memory</a:t>
            </a:r>
          </a:p>
        </p:txBody>
      </p:sp>
      <p:sp>
        <p:nvSpPr>
          <p:cNvPr id="39945" name="Text Box 10"/>
          <p:cNvSpPr txBox="1">
            <a:spLocks noChangeArrowheads="1"/>
          </p:cNvSpPr>
          <p:nvPr/>
        </p:nvSpPr>
        <p:spPr bwMode="auto">
          <a:xfrm>
            <a:off x="5599944" y="5675526"/>
            <a:ext cx="61587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disk</a:t>
            </a:r>
          </a:p>
        </p:txBody>
      </p:sp>
      <p:sp>
        <p:nvSpPr>
          <p:cNvPr id="39946" name="AutoShape 11"/>
          <p:cNvSpPr>
            <a:spLocks noChangeArrowheads="1"/>
          </p:cNvSpPr>
          <p:nvPr/>
        </p:nvSpPr>
        <p:spPr bwMode="auto">
          <a:xfrm>
            <a:off x="7549158" y="3008313"/>
            <a:ext cx="2228850" cy="2590800"/>
          </a:xfrm>
          <a:prstGeom prst="can">
            <a:avLst>
              <a:gd name="adj" fmla="val 3269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9947" name="Text Box 13"/>
          <p:cNvSpPr txBox="1">
            <a:spLocks noChangeArrowheads="1"/>
          </p:cNvSpPr>
          <p:nvPr/>
        </p:nvSpPr>
        <p:spPr bwMode="auto">
          <a:xfrm>
            <a:off x="8392840" y="5751726"/>
            <a:ext cx="51648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log</a:t>
            </a:r>
          </a:p>
        </p:txBody>
      </p:sp>
      <p:sp>
        <p:nvSpPr>
          <p:cNvPr id="39948" name="Text Box 14"/>
          <p:cNvSpPr txBox="1">
            <a:spLocks noChangeArrowheads="1"/>
          </p:cNvSpPr>
          <p:nvPr/>
        </p:nvSpPr>
        <p:spPr bwMode="auto">
          <a:xfrm>
            <a:off x="476846" y="183250"/>
            <a:ext cx="58021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ea typeface="宋体" charset="-122"/>
              </a:rPr>
              <a:t> Undo logging</a:t>
            </a:r>
            <a:r>
              <a:rPr lang="en-US" altLang="zh-CN">
                <a:ea typeface="宋体" charset="-122"/>
              </a:rPr>
              <a:t>    (Immediate modification)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191347" y="3700476"/>
            <a:ext cx="7188400" cy="1609725"/>
            <a:chOff x="1227" y="2331"/>
            <a:chExt cx="4025" cy="1014"/>
          </a:xfrm>
        </p:grpSpPr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1227" y="2744"/>
              <a:ext cx="583" cy="601"/>
              <a:chOff x="1336" y="2599"/>
              <a:chExt cx="583" cy="601"/>
            </a:xfrm>
          </p:grpSpPr>
          <p:sp>
            <p:nvSpPr>
              <p:cNvPr id="39960" name="Freeform 16"/>
              <p:cNvSpPr>
                <a:spLocks/>
              </p:cNvSpPr>
              <p:nvPr/>
            </p:nvSpPr>
            <p:spPr bwMode="auto">
              <a:xfrm>
                <a:off x="1336" y="2678"/>
                <a:ext cx="240" cy="177"/>
              </a:xfrm>
              <a:custGeom>
                <a:avLst/>
                <a:gdLst>
                  <a:gd name="T0" fmla="*/ 0 w 240"/>
                  <a:gd name="T1" fmla="*/ 177 h 177"/>
                  <a:gd name="T2" fmla="*/ 27 w 240"/>
                  <a:gd name="T3" fmla="*/ 159 h 177"/>
                  <a:gd name="T4" fmla="*/ 82 w 240"/>
                  <a:gd name="T5" fmla="*/ 141 h 177"/>
                  <a:gd name="T6" fmla="*/ 209 w 240"/>
                  <a:gd name="T7" fmla="*/ 31 h 177"/>
                  <a:gd name="T8" fmla="*/ 237 w 240"/>
                  <a:gd name="T9" fmla="*/ 4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77"/>
                  <a:gd name="T17" fmla="*/ 240 w 240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77">
                    <a:moveTo>
                      <a:pt x="0" y="177"/>
                    </a:moveTo>
                    <a:cubicBezTo>
                      <a:pt x="9" y="171"/>
                      <a:pt x="17" y="163"/>
                      <a:pt x="27" y="159"/>
                    </a:cubicBezTo>
                    <a:cubicBezTo>
                      <a:pt x="45" y="151"/>
                      <a:pt x="82" y="141"/>
                      <a:pt x="82" y="141"/>
                    </a:cubicBezTo>
                    <a:cubicBezTo>
                      <a:pt x="128" y="109"/>
                      <a:pt x="170" y="71"/>
                      <a:pt x="209" y="31"/>
                    </a:cubicBezTo>
                    <a:cubicBezTo>
                      <a:pt x="240" y="0"/>
                      <a:pt x="237" y="27"/>
                      <a:pt x="237" y="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1" name="Freeform 17"/>
              <p:cNvSpPr>
                <a:spLocks/>
              </p:cNvSpPr>
              <p:nvPr/>
            </p:nvSpPr>
            <p:spPr bwMode="auto">
              <a:xfrm>
                <a:off x="1350" y="2937"/>
                <a:ext cx="240" cy="177"/>
              </a:xfrm>
              <a:custGeom>
                <a:avLst/>
                <a:gdLst>
                  <a:gd name="T0" fmla="*/ 0 w 240"/>
                  <a:gd name="T1" fmla="*/ 177 h 177"/>
                  <a:gd name="T2" fmla="*/ 27 w 240"/>
                  <a:gd name="T3" fmla="*/ 159 h 177"/>
                  <a:gd name="T4" fmla="*/ 82 w 240"/>
                  <a:gd name="T5" fmla="*/ 141 h 177"/>
                  <a:gd name="T6" fmla="*/ 209 w 240"/>
                  <a:gd name="T7" fmla="*/ 31 h 177"/>
                  <a:gd name="T8" fmla="*/ 237 w 240"/>
                  <a:gd name="T9" fmla="*/ 4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77"/>
                  <a:gd name="T17" fmla="*/ 240 w 240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77">
                    <a:moveTo>
                      <a:pt x="0" y="177"/>
                    </a:moveTo>
                    <a:cubicBezTo>
                      <a:pt x="9" y="171"/>
                      <a:pt x="17" y="163"/>
                      <a:pt x="27" y="159"/>
                    </a:cubicBezTo>
                    <a:cubicBezTo>
                      <a:pt x="45" y="151"/>
                      <a:pt x="82" y="141"/>
                      <a:pt x="82" y="141"/>
                    </a:cubicBezTo>
                    <a:cubicBezTo>
                      <a:pt x="128" y="109"/>
                      <a:pt x="170" y="71"/>
                      <a:pt x="209" y="31"/>
                    </a:cubicBezTo>
                    <a:cubicBezTo>
                      <a:pt x="240" y="0"/>
                      <a:pt x="237" y="27"/>
                      <a:pt x="237" y="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2" name="Text Box 18"/>
              <p:cNvSpPr txBox="1">
                <a:spLocks noChangeArrowheads="1"/>
              </p:cNvSpPr>
              <p:nvPr/>
            </p:nvSpPr>
            <p:spPr bwMode="auto">
              <a:xfrm>
                <a:off x="1611" y="2599"/>
                <a:ext cx="308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800">
                    <a:solidFill>
                      <a:srgbClr val="FF0000"/>
                    </a:solidFill>
                    <a:ea typeface="宋体" charset="-122"/>
                  </a:rPr>
                  <a:t>16</a:t>
                </a:r>
              </a:p>
              <a:p>
                <a:pPr algn="ctr"/>
                <a:r>
                  <a:rPr lang="en-US" altLang="zh-CN" sz="2800">
                    <a:solidFill>
                      <a:srgbClr val="FF0000"/>
                    </a:solidFill>
                    <a:ea typeface="宋体" charset="-122"/>
                  </a:rPr>
                  <a:t>16</a:t>
                </a:r>
                <a:endParaRPr lang="en-US" altLang="zh-CN">
                  <a:ea typeface="宋体" charset="-122"/>
                </a:endParaRPr>
              </a:p>
            </p:txBody>
          </p:sp>
        </p:grpSp>
        <p:sp>
          <p:nvSpPr>
            <p:cNvPr id="39959" name="Text Box 19"/>
            <p:cNvSpPr txBox="1">
              <a:spLocks noChangeArrowheads="1"/>
            </p:cNvSpPr>
            <p:nvPr/>
          </p:nvSpPr>
          <p:spPr bwMode="auto">
            <a:xfrm>
              <a:off x="4469" y="2331"/>
              <a:ext cx="783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&lt;O1, start&gt;</a:t>
              </a:r>
            </a:p>
            <a:p>
              <a:pPr algn="ctr"/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&lt;O1, A, 8&gt;</a:t>
              </a:r>
              <a:endParaRPr lang="en-US" altLang="zh-CN" dirty="0">
                <a:ea typeface="宋体" charset="-122"/>
              </a:endParaRPr>
            </a:p>
          </p:txBody>
        </p:sp>
      </p:grpSp>
      <p:sp>
        <p:nvSpPr>
          <p:cNvPr id="39950" name="Text Box 20"/>
          <p:cNvSpPr txBox="1">
            <a:spLocks noChangeArrowheads="1"/>
          </p:cNvSpPr>
          <p:nvPr/>
        </p:nvSpPr>
        <p:spPr bwMode="auto">
          <a:xfrm>
            <a:off x="7811609" y="4837326"/>
            <a:ext cx="17325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&lt;O1, commit&gt;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084564" y="4429121"/>
            <a:ext cx="975122" cy="523874"/>
            <a:chOff x="2847" y="2790"/>
            <a:chExt cx="546" cy="330"/>
          </a:xfrm>
        </p:grpSpPr>
        <p:sp>
          <p:nvSpPr>
            <p:cNvPr id="39956" name="Freeform 26"/>
            <p:cNvSpPr>
              <a:spLocks/>
            </p:cNvSpPr>
            <p:nvPr/>
          </p:nvSpPr>
          <p:spPr bwMode="auto">
            <a:xfrm>
              <a:off x="2847" y="2870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7" name="Text Box 27"/>
            <p:cNvSpPr txBox="1">
              <a:spLocks noChangeArrowheads="1"/>
            </p:cNvSpPr>
            <p:nvPr/>
          </p:nvSpPr>
          <p:spPr bwMode="auto">
            <a:xfrm>
              <a:off x="3085" y="2790"/>
              <a:ext cx="30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FF0000"/>
                  </a:solidFill>
                  <a:ea typeface="宋体" charset="-122"/>
                </a:rPr>
                <a:t>16</a:t>
              </a:r>
              <a:endParaRPr lang="en-US" altLang="zh-CN">
                <a:ea typeface="宋体" charset="-122"/>
              </a:endParaRPr>
            </a:p>
          </p:txBody>
        </p:sp>
      </p:grpSp>
      <p:sp>
        <p:nvSpPr>
          <p:cNvPr id="39952" name="Text Box 29"/>
          <p:cNvSpPr txBox="1">
            <a:spLocks noChangeArrowheads="1"/>
          </p:cNvSpPr>
          <p:nvPr/>
        </p:nvSpPr>
        <p:spPr bwMode="auto">
          <a:xfrm>
            <a:off x="7986131" y="4454739"/>
            <a:ext cx="130311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&lt;O1, B, 8&gt;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109566" y="4825996"/>
            <a:ext cx="975122" cy="523874"/>
            <a:chOff x="2847" y="2790"/>
            <a:chExt cx="546" cy="330"/>
          </a:xfrm>
        </p:grpSpPr>
        <p:sp>
          <p:nvSpPr>
            <p:cNvPr id="39954" name="Freeform 31"/>
            <p:cNvSpPr>
              <a:spLocks/>
            </p:cNvSpPr>
            <p:nvPr/>
          </p:nvSpPr>
          <p:spPr bwMode="auto">
            <a:xfrm>
              <a:off x="2847" y="2870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5" name="Text Box 32"/>
            <p:cNvSpPr txBox="1">
              <a:spLocks noChangeArrowheads="1"/>
            </p:cNvSpPr>
            <p:nvPr/>
          </p:nvSpPr>
          <p:spPr bwMode="auto">
            <a:xfrm>
              <a:off x="3085" y="2790"/>
              <a:ext cx="30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FF0000"/>
                  </a:solidFill>
                  <a:ea typeface="宋体" charset="-122"/>
                </a:rPr>
                <a:t>16</a:t>
              </a:r>
              <a:endParaRPr lang="en-US" altLang="zh-CN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85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560784" y="277813"/>
            <a:ext cx="874395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Undo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日志需要在数据之前到达磁盘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152" y="1344613"/>
            <a:ext cx="8743950" cy="41148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Log is first written in memory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Not written to disk on every action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sz="2400" dirty="0">
                <a:ea typeface="宋体" charset="-122"/>
              </a:rPr>
              <a:t>memory				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		DB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		Log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0967" name="Rectangle 4"/>
          <p:cNvSpPr>
            <a:spLocks noChangeArrowheads="1"/>
          </p:cNvSpPr>
          <p:nvPr/>
        </p:nvSpPr>
        <p:spPr bwMode="auto">
          <a:xfrm>
            <a:off x="1326952" y="3376649"/>
            <a:ext cx="2143125" cy="286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A: 8 16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B: 8 16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Log: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&lt;O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,start&gt;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&lt;O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, A, 8&gt;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&lt;O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, B, 8&gt;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0968" name="Line 5"/>
          <p:cNvSpPr>
            <a:spLocks noChangeShapeType="1"/>
          </p:cNvSpPr>
          <p:nvPr/>
        </p:nvSpPr>
        <p:spPr bwMode="auto">
          <a:xfrm flipH="1">
            <a:off x="1629396" y="3611488"/>
            <a:ext cx="3429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0969" name="Line 6"/>
          <p:cNvSpPr>
            <a:spLocks noChangeShapeType="1"/>
          </p:cNvSpPr>
          <p:nvPr/>
        </p:nvSpPr>
        <p:spPr bwMode="auto">
          <a:xfrm flipH="1">
            <a:off x="1615109" y="3992488"/>
            <a:ext cx="3429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0970" name="AutoShape 7"/>
          <p:cNvSpPr>
            <a:spLocks noChangeArrowheads="1"/>
          </p:cNvSpPr>
          <p:nvPr/>
        </p:nvSpPr>
        <p:spPr bwMode="auto">
          <a:xfrm>
            <a:off x="5013127" y="3045296"/>
            <a:ext cx="1543050" cy="1066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A: 8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B: 8</a:t>
            </a:r>
          </a:p>
        </p:txBody>
      </p:sp>
      <p:sp>
        <p:nvSpPr>
          <p:cNvPr id="40971" name="AutoShape 8"/>
          <p:cNvSpPr>
            <a:spLocks noChangeArrowheads="1"/>
          </p:cNvSpPr>
          <p:nvPr/>
        </p:nvSpPr>
        <p:spPr bwMode="auto">
          <a:xfrm>
            <a:off x="5098852" y="4340696"/>
            <a:ext cx="1543050" cy="1752600"/>
          </a:xfrm>
          <a:prstGeom prst="can">
            <a:avLst>
              <a:gd name="adj" fmla="val 3194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04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60784" y="277813"/>
            <a:ext cx="874395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Undo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日志需要在数据之前到达磁盘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152" y="1344613"/>
            <a:ext cx="8743950" cy="41148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Log is first written in memory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Not written to disk on every action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sz="2400" dirty="0">
                <a:ea typeface="宋体" charset="-122"/>
              </a:rPr>
              <a:t>memory				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		DB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		Log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1991" name="Rectangle 4"/>
          <p:cNvSpPr>
            <a:spLocks noChangeArrowheads="1"/>
          </p:cNvSpPr>
          <p:nvPr/>
        </p:nvSpPr>
        <p:spPr bwMode="auto">
          <a:xfrm>
            <a:off x="1326952" y="3376649"/>
            <a:ext cx="2143125" cy="286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A: 8 16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B: 8 16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Log: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&lt;O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,start&gt;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&lt;O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, A, 8&gt;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&lt;O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, B, 8&gt;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1992" name="Line 5"/>
          <p:cNvSpPr>
            <a:spLocks noChangeShapeType="1"/>
          </p:cNvSpPr>
          <p:nvPr/>
        </p:nvSpPr>
        <p:spPr bwMode="auto">
          <a:xfrm flipH="1">
            <a:off x="1629396" y="3611488"/>
            <a:ext cx="3429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1993" name="Line 6"/>
          <p:cNvSpPr>
            <a:spLocks noChangeShapeType="1"/>
          </p:cNvSpPr>
          <p:nvPr/>
        </p:nvSpPr>
        <p:spPr bwMode="auto">
          <a:xfrm flipH="1">
            <a:off x="1615109" y="3992488"/>
            <a:ext cx="3429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1994" name="AutoShape 7"/>
          <p:cNvSpPr>
            <a:spLocks noChangeArrowheads="1"/>
          </p:cNvSpPr>
          <p:nvPr/>
        </p:nvSpPr>
        <p:spPr bwMode="auto">
          <a:xfrm>
            <a:off x="5013127" y="2996952"/>
            <a:ext cx="1543050" cy="1066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A: 8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B: 8</a:t>
            </a:r>
          </a:p>
        </p:txBody>
      </p:sp>
      <p:sp>
        <p:nvSpPr>
          <p:cNvPr id="41995" name="AutoShape 8"/>
          <p:cNvSpPr>
            <a:spLocks noChangeArrowheads="1"/>
          </p:cNvSpPr>
          <p:nvPr/>
        </p:nvSpPr>
        <p:spPr bwMode="auto">
          <a:xfrm>
            <a:off x="5098852" y="4292352"/>
            <a:ext cx="1543050" cy="1752600"/>
          </a:xfrm>
          <a:prstGeom prst="can">
            <a:avLst>
              <a:gd name="adj" fmla="val 3194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811455" y="3181401"/>
            <a:ext cx="3855840" cy="1255713"/>
            <a:chOff x="3254" y="1791"/>
            <a:chExt cx="2159" cy="791"/>
          </a:xfrm>
        </p:grpSpPr>
        <p:sp>
          <p:nvSpPr>
            <p:cNvPr id="41997" name="Freeform 9"/>
            <p:cNvSpPr>
              <a:spLocks/>
            </p:cNvSpPr>
            <p:nvPr/>
          </p:nvSpPr>
          <p:spPr bwMode="auto">
            <a:xfrm>
              <a:off x="3254" y="1871"/>
              <a:ext cx="213" cy="138"/>
            </a:xfrm>
            <a:custGeom>
              <a:avLst/>
              <a:gdLst>
                <a:gd name="T0" fmla="*/ 0 w 213"/>
                <a:gd name="T1" fmla="*/ 138 h 138"/>
                <a:gd name="T2" fmla="*/ 73 w 213"/>
                <a:gd name="T3" fmla="*/ 84 h 138"/>
                <a:gd name="T4" fmla="*/ 118 w 213"/>
                <a:gd name="T5" fmla="*/ 56 h 138"/>
                <a:gd name="T6" fmla="*/ 137 w 213"/>
                <a:gd name="T7" fmla="*/ 38 h 138"/>
                <a:gd name="T8" fmla="*/ 200 w 213"/>
                <a:gd name="T9" fmla="*/ 11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3"/>
                <a:gd name="T16" fmla="*/ 0 h 138"/>
                <a:gd name="T17" fmla="*/ 213 w 213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3" h="138">
                  <a:moveTo>
                    <a:pt x="0" y="138"/>
                  </a:moveTo>
                  <a:cubicBezTo>
                    <a:pt x="53" y="86"/>
                    <a:pt x="26" y="100"/>
                    <a:pt x="73" y="84"/>
                  </a:cubicBezTo>
                  <a:cubicBezTo>
                    <a:pt x="115" y="40"/>
                    <a:pt x="64" y="88"/>
                    <a:pt x="118" y="56"/>
                  </a:cubicBezTo>
                  <a:cubicBezTo>
                    <a:pt x="126" y="52"/>
                    <a:pt x="129" y="42"/>
                    <a:pt x="137" y="38"/>
                  </a:cubicBezTo>
                  <a:cubicBezTo>
                    <a:pt x="213" y="0"/>
                    <a:pt x="173" y="38"/>
                    <a:pt x="200" y="1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1998" name="Text Box 10"/>
            <p:cNvSpPr txBox="1">
              <a:spLocks noChangeArrowheads="1"/>
            </p:cNvSpPr>
            <p:nvPr/>
          </p:nvSpPr>
          <p:spPr bwMode="auto">
            <a:xfrm>
              <a:off x="3425" y="1791"/>
              <a:ext cx="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FF0000"/>
                  </a:solidFill>
                  <a:ea typeface="宋体" charset="-122"/>
                </a:rPr>
                <a:t>16</a:t>
              </a:r>
              <a:endParaRPr lang="en-US" altLang="zh-CN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41999" name="Text Box 11"/>
            <p:cNvSpPr txBox="1">
              <a:spLocks noChangeArrowheads="1"/>
            </p:cNvSpPr>
            <p:nvPr/>
          </p:nvSpPr>
          <p:spPr bwMode="auto">
            <a:xfrm>
              <a:off x="4446" y="1981"/>
              <a:ext cx="967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FF0000"/>
                  </a:solidFill>
                  <a:ea typeface="宋体" charset="-122"/>
                </a:rPr>
                <a:t>BAD STATE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FF0000"/>
                  </a:solidFill>
                  <a:ea typeface="宋体" charset="-122"/>
                </a:rPr>
                <a:t># 1</a:t>
              </a:r>
              <a:endParaRPr lang="en-US" altLang="zh-CN" sz="2400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8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形 3"/>
          <p:cNvSpPr/>
          <p:nvPr/>
        </p:nvSpPr>
        <p:spPr>
          <a:xfrm>
            <a:off x="1903140" y="3429000"/>
            <a:ext cx="1224136" cy="86409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 V1</a:t>
            </a:r>
            <a:endParaRPr lang="zh-CN" altLang="en-US" dirty="0"/>
          </a:p>
        </p:txBody>
      </p:sp>
      <p:sp>
        <p:nvSpPr>
          <p:cNvPr id="5" name="圆柱形 4"/>
          <p:cNvSpPr/>
          <p:nvPr/>
        </p:nvSpPr>
        <p:spPr>
          <a:xfrm>
            <a:off x="3631332" y="3429000"/>
            <a:ext cx="1224136" cy="86409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 V2</a:t>
            </a:r>
            <a:endParaRPr lang="zh-CN" altLang="en-US" dirty="0"/>
          </a:p>
        </p:txBody>
      </p:sp>
      <p:sp>
        <p:nvSpPr>
          <p:cNvPr id="6" name="圆柱形 5"/>
          <p:cNvSpPr/>
          <p:nvPr/>
        </p:nvSpPr>
        <p:spPr>
          <a:xfrm>
            <a:off x="5359524" y="3429000"/>
            <a:ext cx="1224136" cy="86409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 V3</a:t>
            </a:r>
            <a:endParaRPr lang="zh-CN" altLang="en-US" dirty="0"/>
          </a:p>
        </p:txBody>
      </p:sp>
      <p:sp>
        <p:nvSpPr>
          <p:cNvPr id="7" name="圆柱形 6"/>
          <p:cNvSpPr/>
          <p:nvPr/>
        </p:nvSpPr>
        <p:spPr>
          <a:xfrm>
            <a:off x="7087716" y="3429000"/>
            <a:ext cx="1224136" cy="86409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 V4</a:t>
            </a:r>
            <a:endParaRPr lang="zh-CN" altLang="en-US" dirty="0"/>
          </a:p>
        </p:txBody>
      </p:sp>
      <p:sp>
        <p:nvSpPr>
          <p:cNvPr id="16" name="上弧形箭头 15"/>
          <p:cNvSpPr/>
          <p:nvPr/>
        </p:nvSpPr>
        <p:spPr>
          <a:xfrm>
            <a:off x="2623220" y="2924944"/>
            <a:ext cx="1296144" cy="432048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上弧形箭头 16"/>
          <p:cNvSpPr/>
          <p:nvPr/>
        </p:nvSpPr>
        <p:spPr>
          <a:xfrm>
            <a:off x="4423420" y="2924944"/>
            <a:ext cx="1296144" cy="432048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上弧形箭头 17"/>
          <p:cNvSpPr/>
          <p:nvPr/>
        </p:nvSpPr>
        <p:spPr>
          <a:xfrm>
            <a:off x="6223620" y="2924944"/>
            <a:ext cx="1296144" cy="432048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21864" y="2411057"/>
            <a:ext cx="4796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sz="1800" dirty="0"/>
              <a:t>1</a:t>
            </a:r>
            <a:endParaRPr lang="zh-CN" altLang="en-US" sz="18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822064" y="2384676"/>
            <a:ext cx="4796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sz="1800" dirty="0"/>
              <a:t>2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572233" y="2417977"/>
            <a:ext cx="4796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sz="1800" dirty="0"/>
              <a:t>3</a:t>
            </a:r>
            <a:endParaRPr lang="zh-CN" altLang="en-US" dirty="0"/>
          </a:p>
        </p:txBody>
      </p:sp>
      <p:sp>
        <p:nvSpPr>
          <p:cNvPr id="22" name="线形标注 1(无边框) 21"/>
          <p:cNvSpPr/>
          <p:nvPr/>
        </p:nvSpPr>
        <p:spPr>
          <a:xfrm>
            <a:off x="1540849" y="5013176"/>
            <a:ext cx="1008112" cy="792088"/>
          </a:xfrm>
          <a:prstGeom prst="callout1">
            <a:avLst>
              <a:gd name="adj1" fmla="val -854"/>
              <a:gd name="adj2" fmla="val 43864"/>
              <a:gd name="adj3" fmla="val -69375"/>
              <a:gd name="adj4" fmla="val 729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数据库状态</a:t>
            </a:r>
          </a:p>
        </p:txBody>
      </p:sp>
      <p:sp>
        <p:nvSpPr>
          <p:cNvPr id="23" name="线形标注 1(无边框) 22"/>
          <p:cNvSpPr/>
          <p:nvPr/>
        </p:nvSpPr>
        <p:spPr>
          <a:xfrm>
            <a:off x="3501482" y="980728"/>
            <a:ext cx="1930050" cy="792088"/>
          </a:xfrm>
          <a:prstGeom prst="callout1">
            <a:avLst>
              <a:gd name="adj1" fmla="val 186467"/>
              <a:gd name="adj2" fmla="val -4479"/>
              <a:gd name="adj3" fmla="val 98342"/>
              <a:gd name="adj4" fmla="val 267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en-US" altLang="zh-CN" dirty="0"/>
              <a:t>UD</a:t>
            </a:r>
            <a:r>
              <a:rPr lang="zh-CN" altLang="en-US" dirty="0"/>
              <a:t>操作导致状态转移</a:t>
            </a:r>
          </a:p>
        </p:txBody>
      </p:sp>
    </p:spTree>
    <p:extLst>
      <p:ext uri="{BB962C8B-B14F-4D97-AF65-F5344CB8AC3E}">
        <p14:creationId xmlns:p14="http://schemas.microsoft.com/office/powerpoint/2010/main" val="378583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560784" y="277813"/>
            <a:ext cx="874395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数据需要在操作完成之前到达磁盘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152" y="1344613"/>
            <a:ext cx="8743950" cy="4114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Log is first written in memory</a:t>
            </a:r>
          </a:p>
          <a:p>
            <a:pPr eaLnBrk="1" hangingPunct="1"/>
            <a:r>
              <a:rPr lang="en-US" altLang="zh-CN">
                <a:ea typeface="宋体" charset="-122"/>
              </a:rPr>
              <a:t>Not written to disk on every action</a:t>
            </a:r>
          </a:p>
          <a:p>
            <a:pPr eaLnBrk="1" hangingPunct="1">
              <a:buFontTx/>
              <a:buNone/>
            </a:pPr>
            <a:r>
              <a:rPr lang="en-US" altLang="zh-CN">
                <a:ea typeface="宋体" charset="-122"/>
              </a:rPr>
              <a:t>		</a:t>
            </a:r>
            <a:r>
              <a:rPr lang="en-US" altLang="zh-CN" sz="2400">
                <a:ea typeface="宋体" charset="-122"/>
              </a:rPr>
              <a:t>memory				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ea typeface="宋体" charset="-122"/>
              </a:rPr>
              <a:t>							DB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ea typeface="宋体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ea typeface="宋体" charset="-122"/>
              </a:rPr>
              <a:t>							   Log</a:t>
            </a:r>
            <a:endParaRPr lang="en-US" altLang="zh-CN">
              <a:ea typeface="宋体" charset="-122"/>
            </a:endParaRPr>
          </a:p>
        </p:txBody>
      </p:sp>
      <p:sp>
        <p:nvSpPr>
          <p:cNvPr id="43015" name="Rectangle 4"/>
          <p:cNvSpPr>
            <a:spLocks noChangeArrowheads="1"/>
          </p:cNvSpPr>
          <p:nvPr/>
        </p:nvSpPr>
        <p:spPr bwMode="auto">
          <a:xfrm>
            <a:off x="1326953" y="3327561"/>
            <a:ext cx="2312789" cy="3125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A: 8 16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B: 8 16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Log: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&lt;O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,start&gt;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&lt;O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, A, 8&gt;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&lt;O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, B, 8&gt;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&lt;O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, commit&gt;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3016" name="Line 5"/>
          <p:cNvSpPr>
            <a:spLocks noChangeShapeType="1"/>
          </p:cNvSpPr>
          <p:nvPr/>
        </p:nvSpPr>
        <p:spPr bwMode="auto">
          <a:xfrm flipH="1">
            <a:off x="1629396" y="3467472"/>
            <a:ext cx="3429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3017" name="Line 6"/>
          <p:cNvSpPr>
            <a:spLocks noChangeShapeType="1"/>
          </p:cNvSpPr>
          <p:nvPr/>
        </p:nvSpPr>
        <p:spPr bwMode="auto">
          <a:xfrm flipH="1">
            <a:off x="1615109" y="3848472"/>
            <a:ext cx="3429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3018" name="AutoShape 7"/>
          <p:cNvSpPr>
            <a:spLocks noChangeArrowheads="1"/>
          </p:cNvSpPr>
          <p:nvPr/>
        </p:nvSpPr>
        <p:spPr bwMode="auto">
          <a:xfrm>
            <a:off x="5013127" y="2973288"/>
            <a:ext cx="1543050" cy="1066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A: 8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B: 8</a:t>
            </a:r>
          </a:p>
        </p:txBody>
      </p:sp>
      <p:sp>
        <p:nvSpPr>
          <p:cNvPr id="43019" name="AutoShape 8"/>
          <p:cNvSpPr>
            <a:spLocks noChangeArrowheads="1"/>
          </p:cNvSpPr>
          <p:nvPr/>
        </p:nvSpPr>
        <p:spPr bwMode="auto">
          <a:xfrm>
            <a:off x="4725595" y="4268688"/>
            <a:ext cx="2321719" cy="17526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811455" y="3140971"/>
            <a:ext cx="3855840" cy="1255713"/>
            <a:chOff x="3254" y="1791"/>
            <a:chExt cx="2159" cy="791"/>
          </a:xfrm>
        </p:grpSpPr>
        <p:sp>
          <p:nvSpPr>
            <p:cNvPr id="43023" name="Freeform 10"/>
            <p:cNvSpPr>
              <a:spLocks/>
            </p:cNvSpPr>
            <p:nvPr/>
          </p:nvSpPr>
          <p:spPr bwMode="auto">
            <a:xfrm>
              <a:off x="3254" y="1871"/>
              <a:ext cx="213" cy="138"/>
            </a:xfrm>
            <a:custGeom>
              <a:avLst/>
              <a:gdLst>
                <a:gd name="T0" fmla="*/ 0 w 213"/>
                <a:gd name="T1" fmla="*/ 138 h 138"/>
                <a:gd name="T2" fmla="*/ 73 w 213"/>
                <a:gd name="T3" fmla="*/ 84 h 138"/>
                <a:gd name="T4" fmla="*/ 118 w 213"/>
                <a:gd name="T5" fmla="*/ 56 h 138"/>
                <a:gd name="T6" fmla="*/ 137 w 213"/>
                <a:gd name="T7" fmla="*/ 38 h 138"/>
                <a:gd name="T8" fmla="*/ 200 w 213"/>
                <a:gd name="T9" fmla="*/ 11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3"/>
                <a:gd name="T16" fmla="*/ 0 h 138"/>
                <a:gd name="T17" fmla="*/ 213 w 213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3" h="138">
                  <a:moveTo>
                    <a:pt x="0" y="138"/>
                  </a:moveTo>
                  <a:cubicBezTo>
                    <a:pt x="53" y="86"/>
                    <a:pt x="26" y="100"/>
                    <a:pt x="73" y="84"/>
                  </a:cubicBezTo>
                  <a:cubicBezTo>
                    <a:pt x="115" y="40"/>
                    <a:pt x="64" y="88"/>
                    <a:pt x="118" y="56"/>
                  </a:cubicBezTo>
                  <a:cubicBezTo>
                    <a:pt x="126" y="52"/>
                    <a:pt x="129" y="42"/>
                    <a:pt x="137" y="38"/>
                  </a:cubicBezTo>
                  <a:cubicBezTo>
                    <a:pt x="213" y="0"/>
                    <a:pt x="173" y="38"/>
                    <a:pt x="200" y="1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3024" name="Text Box 11"/>
            <p:cNvSpPr txBox="1">
              <a:spLocks noChangeArrowheads="1"/>
            </p:cNvSpPr>
            <p:nvPr/>
          </p:nvSpPr>
          <p:spPr bwMode="auto">
            <a:xfrm>
              <a:off x="3425" y="1791"/>
              <a:ext cx="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FF0000"/>
                  </a:solidFill>
                  <a:ea typeface="宋体" charset="-122"/>
                </a:rPr>
                <a:t>16</a:t>
              </a:r>
              <a:endParaRPr lang="en-US" altLang="zh-CN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43025" name="Text Box 12"/>
            <p:cNvSpPr txBox="1">
              <a:spLocks noChangeArrowheads="1"/>
            </p:cNvSpPr>
            <p:nvPr/>
          </p:nvSpPr>
          <p:spPr bwMode="auto">
            <a:xfrm>
              <a:off x="4446" y="1981"/>
              <a:ext cx="967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FF0000"/>
                  </a:solidFill>
                  <a:ea typeface="宋体" charset="-122"/>
                </a:rPr>
                <a:t>BAD STATE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FF0000"/>
                  </a:solidFill>
                  <a:ea typeface="宋体" charset="-122"/>
                </a:rPr>
                <a:t># 2</a:t>
              </a:r>
              <a:endParaRPr lang="en-US" altLang="zh-CN" sz="2400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4943490" y="4830263"/>
            <a:ext cx="19502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&lt;O1, B, 8&gt;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&lt;O1, commit&gt;</a:t>
            </a:r>
            <a:endParaRPr lang="en-US" altLang="zh-CN" sz="24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 rot="-5400000">
            <a:off x="5646491" y="4421254"/>
            <a:ext cx="429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...</a:t>
            </a:r>
            <a:endParaRPr lang="en-US" altLang="zh-CN" sz="2400" dirty="0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1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31" y="350838"/>
            <a:ext cx="874395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Undo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日志的规则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9012" y="1489075"/>
            <a:ext cx="874395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每一次对数据的改动都需要记录日志。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日志记录必须在数据之前到达磁盘。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(write ahead logging: WAL)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操作结束之前，所有的数据和日志必须到达磁盘。（保证持久性）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8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430412" y="247663"/>
            <a:ext cx="8743950" cy="955675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Undo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日志的恢复过程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739" y="1303344"/>
            <a:ext cx="9215438" cy="48212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dirty="0">
                <a:ea typeface="宋体" charset="-122"/>
              </a:rPr>
              <a:t>(1) Let S = set of Operations with			</a:t>
            </a:r>
            <a:br>
              <a:rPr lang="en-US" altLang="zh-CN" sz="2800" dirty="0">
                <a:ea typeface="宋体" charset="-122"/>
              </a:rPr>
            </a:br>
            <a:r>
              <a:rPr lang="en-US" altLang="zh-CN" sz="2800" dirty="0">
                <a:ea typeface="宋体" charset="-122"/>
              </a:rPr>
              <a:t>&lt;</a:t>
            </a:r>
            <a:r>
              <a:rPr lang="en-US" altLang="zh-CN" sz="2800" dirty="0" err="1">
                <a:ea typeface="宋体" charset="-122"/>
              </a:rPr>
              <a:t>Oi</a:t>
            </a:r>
            <a:r>
              <a:rPr lang="en-US" altLang="zh-CN" sz="2800" dirty="0">
                <a:ea typeface="宋体" charset="-122"/>
              </a:rPr>
              <a:t>, start&gt; in log, but no &lt;</a:t>
            </a:r>
            <a:r>
              <a:rPr lang="en-US" altLang="zh-CN" sz="2800" dirty="0" err="1">
                <a:ea typeface="宋体" charset="-122"/>
              </a:rPr>
              <a:t>Oi</a:t>
            </a:r>
            <a:r>
              <a:rPr lang="en-US" altLang="zh-CN" sz="2800" dirty="0">
                <a:ea typeface="宋体" charset="-122"/>
              </a:rPr>
              <a:t>, commit&gt; (or &lt;</a:t>
            </a:r>
            <a:r>
              <a:rPr lang="en-US" altLang="zh-CN" sz="2800" dirty="0" err="1">
                <a:ea typeface="宋体" charset="-122"/>
              </a:rPr>
              <a:t>Oi</a:t>
            </a:r>
            <a:r>
              <a:rPr lang="en-US" altLang="zh-CN" sz="2800" dirty="0">
                <a:ea typeface="宋体" charset="-122"/>
              </a:rPr>
              <a:t>, abort&gt;) record in log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800" dirty="0">
                <a:ea typeface="宋体" charset="-122"/>
              </a:rPr>
              <a:t>(2) For each &lt;</a:t>
            </a:r>
            <a:r>
              <a:rPr lang="en-US" altLang="zh-CN" sz="2800" dirty="0" err="1">
                <a:ea typeface="宋体" charset="-122"/>
              </a:rPr>
              <a:t>Oi</a:t>
            </a:r>
            <a:r>
              <a:rPr lang="en-US" altLang="zh-CN" sz="2800" dirty="0">
                <a:ea typeface="宋体" charset="-122"/>
              </a:rPr>
              <a:t>, X, v&gt; in log,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800" dirty="0">
                <a:ea typeface="宋体" charset="-122"/>
              </a:rPr>
              <a:t>	 in reverse order (latest 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 </a:t>
            </a:r>
            <a:r>
              <a:rPr lang="en-US" altLang="zh-CN" sz="2800" dirty="0">
                <a:ea typeface="宋体" charset="-122"/>
              </a:rPr>
              <a:t>earliest) do: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800" dirty="0">
                <a:ea typeface="宋体" charset="-122"/>
              </a:rPr>
              <a:t>		if </a:t>
            </a:r>
            <a:r>
              <a:rPr lang="en-US" altLang="zh-CN" sz="2800" dirty="0" err="1">
                <a:ea typeface="宋体" charset="-122"/>
              </a:rPr>
              <a:t>Oi</a:t>
            </a:r>
            <a:r>
              <a:rPr lang="en-US" altLang="zh-CN" sz="2800" dirty="0">
                <a:ea typeface="宋体" charset="-122"/>
              </a:rPr>
              <a:t> 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sz="2800" dirty="0">
                <a:ea typeface="宋体" charset="-122"/>
              </a:rPr>
              <a:t> S then    - write (X, v)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800" dirty="0">
                <a:ea typeface="宋体" charset="-122"/>
              </a:rPr>
              <a:t>				 - output (X)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800" dirty="0">
                <a:ea typeface="宋体" charset="-122"/>
              </a:rPr>
              <a:t>(3) For each </a:t>
            </a:r>
            <a:r>
              <a:rPr lang="en-US" altLang="zh-CN" sz="2800" dirty="0" err="1">
                <a:ea typeface="宋体" charset="-122"/>
              </a:rPr>
              <a:t>Oi</a:t>
            </a:r>
            <a:r>
              <a:rPr lang="en-US" altLang="zh-CN" sz="2800" dirty="0">
                <a:ea typeface="宋体" charset="-122"/>
              </a:rPr>
              <a:t> 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sz="2800" dirty="0">
                <a:ea typeface="宋体" charset="-122"/>
              </a:rPr>
              <a:t> S do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800" dirty="0">
                <a:ea typeface="宋体" charset="-122"/>
              </a:rPr>
              <a:t>		write &lt;</a:t>
            </a:r>
            <a:r>
              <a:rPr lang="en-US" altLang="zh-CN" sz="2800" dirty="0" err="1">
                <a:ea typeface="宋体" charset="-122"/>
              </a:rPr>
              <a:t>Oi</a:t>
            </a:r>
            <a:r>
              <a:rPr lang="en-US" altLang="zh-CN" sz="2800" dirty="0">
                <a:ea typeface="宋体" charset="-122"/>
              </a:rPr>
              <a:t>, abort&gt; to log</a:t>
            </a:r>
          </a:p>
        </p:txBody>
      </p:sp>
      <p:sp>
        <p:nvSpPr>
          <p:cNvPr id="47111" name="AutoShape 6"/>
          <p:cNvSpPr>
            <a:spLocks/>
          </p:cNvSpPr>
          <p:nvPr/>
        </p:nvSpPr>
        <p:spPr bwMode="auto">
          <a:xfrm>
            <a:off x="3788347" y="3868179"/>
            <a:ext cx="275034" cy="784969"/>
          </a:xfrm>
          <a:prstGeom prst="leftBrace">
            <a:avLst>
              <a:gd name="adj1" fmla="val 3295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2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Redo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07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737593" y="320675"/>
            <a:ext cx="8743950" cy="954088"/>
          </a:xfrm>
        </p:spPr>
        <p:txBody>
          <a:bodyPr/>
          <a:lstStyle/>
          <a:p>
            <a:pPr algn="l" eaLnBrk="1" hangingPunct="1"/>
            <a:r>
              <a:rPr lang="en-US" altLang="zh-CN" sz="3600" u="sng">
                <a:ea typeface="宋体" charset="-122"/>
              </a:rPr>
              <a:t>Redo logging</a:t>
            </a:r>
            <a:r>
              <a:rPr lang="en-US" altLang="zh-CN" sz="3600">
                <a:ea typeface="宋体" charset="-122"/>
              </a:rPr>
              <a:t>  (deferred modification)</a:t>
            </a:r>
            <a:endParaRPr lang="en-US" altLang="zh-CN" sz="3600" u="sng">
              <a:ea typeface="宋体" charset="-122"/>
            </a:endParaRP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3672" y="1606550"/>
            <a:ext cx="874395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ea typeface="宋体" charset="-122"/>
              </a:rPr>
              <a:t>T</a:t>
            </a:r>
            <a:r>
              <a:rPr lang="en-US" altLang="zh-CN" sz="2400">
                <a:ea typeface="宋体" charset="-122"/>
              </a:rPr>
              <a:t>1:</a:t>
            </a:r>
            <a:r>
              <a:rPr lang="en-US" altLang="zh-CN">
                <a:ea typeface="宋体" charset="-122"/>
              </a:rPr>
              <a:t> 	Read(A,t); t   t</a:t>
            </a:r>
            <a:r>
              <a:rPr lang="en-US" altLang="zh-CN">
                <a:ea typeface="宋体" charset="-122"/>
                <a:sym typeface="Symbol" pitchFamily="18" charset="2"/>
              </a:rPr>
              <a:t></a:t>
            </a:r>
            <a:r>
              <a:rPr lang="en-US" altLang="zh-CN">
                <a:ea typeface="宋体" charset="-122"/>
              </a:rPr>
              <a:t>2; write (A,t);</a:t>
            </a:r>
          </a:p>
          <a:p>
            <a:pPr eaLnBrk="1" hangingPunct="1">
              <a:buFontTx/>
              <a:buNone/>
            </a:pPr>
            <a:r>
              <a:rPr lang="en-US" altLang="zh-CN">
                <a:ea typeface="宋体" charset="-122"/>
              </a:rPr>
              <a:t>	  	Read(B,t); t   t</a:t>
            </a:r>
            <a:r>
              <a:rPr lang="en-US" altLang="zh-CN">
                <a:ea typeface="宋体" charset="-122"/>
                <a:sym typeface="Symbol" pitchFamily="18" charset="2"/>
              </a:rPr>
              <a:t></a:t>
            </a:r>
            <a:r>
              <a:rPr lang="en-US" altLang="zh-CN">
                <a:ea typeface="宋体" charset="-122"/>
              </a:rPr>
              <a:t>2; write (B,t);</a:t>
            </a:r>
          </a:p>
          <a:p>
            <a:pPr eaLnBrk="1" hangingPunct="1">
              <a:buFontTx/>
              <a:buNone/>
            </a:pPr>
            <a:r>
              <a:rPr lang="en-US" altLang="zh-CN">
                <a:ea typeface="宋体" charset="-122"/>
              </a:rPr>
              <a:t>		Output(A); Output(B)   </a:t>
            </a:r>
          </a:p>
        </p:txBody>
      </p:sp>
      <p:sp>
        <p:nvSpPr>
          <p:cNvPr id="52231" name="Rectangle 4"/>
          <p:cNvSpPr>
            <a:spLocks noChangeArrowheads="1"/>
          </p:cNvSpPr>
          <p:nvPr/>
        </p:nvSpPr>
        <p:spPr bwMode="auto">
          <a:xfrm>
            <a:off x="1318022" y="3740150"/>
            <a:ext cx="188595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A: 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B: 8</a:t>
            </a:r>
            <a:endParaRPr lang="en-US" altLang="zh-CN" sz="2400" u="sng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52232" name="AutoShape 5"/>
          <p:cNvSpPr>
            <a:spLocks noChangeArrowheads="1"/>
          </p:cNvSpPr>
          <p:nvPr/>
        </p:nvSpPr>
        <p:spPr bwMode="auto">
          <a:xfrm>
            <a:off x="4575573" y="3816350"/>
            <a:ext cx="1628775" cy="1219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solidFill>
                <a:srgbClr val="000000"/>
              </a:solidFill>
              <a:ea typeface="宋体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A: 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B: 8</a:t>
            </a:r>
            <a:endParaRPr lang="en-US" altLang="zh-CN" sz="2400" u="sng">
              <a:solidFill>
                <a:srgbClr val="000000"/>
              </a:solidFill>
              <a:ea typeface="宋体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u="sng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52233" name="AutoShape 6"/>
          <p:cNvSpPr>
            <a:spLocks noChangeArrowheads="1"/>
          </p:cNvSpPr>
          <p:nvPr/>
        </p:nvSpPr>
        <p:spPr bwMode="auto">
          <a:xfrm>
            <a:off x="7334853" y="2736850"/>
            <a:ext cx="2244923" cy="2895600"/>
          </a:xfrm>
          <a:prstGeom prst="can">
            <a:avLst>
              <a:gd name="adj" fmla="val 3627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52234" name="Text Box 7"/>
          <p:cNvSpPr txBox="1">
            <a:spLocks noChangeArrowheads="1"/>
          </p:cNvSpPr>
          <p:nvPr/>
        </p:nvSpPr>
        <p:spPr bwMode="auto">
          <a:xfrm>
            <a:off x="1687777" y="5223830"/>
            <a:ext cx="12393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memory</a:t>
            </a:r>
          </a:p>
        </p:txBody>
      </p:sp>
      <p:sp>
        <p:nvSpPr>
          <p:cNvPr id="52235" name="Text Box 8"/>
          <p:cNvSpPr txBox="1">
            <a:spLocks noChangeArrowheads="1"/>
          </p:cNvSpPr>
          <p:nvPr/>
        </p:nvSpPr>
        <p:spPr bwMode="auto">
          <a:xfrm>
            <a:off x="5140232" y="5185730"/>
            <a:ext cx="5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DB</a:t>
            </a:r>
          </a:p>
        </p:txBody>
      </p:sp>
      <p:sp>
        <p:nvSpPr>
          <p:cNvPr id="52236" name="Text Box 9"/>
          <p:cNvSpPr txBox="1">
            <a:spLocks noChangeArrowheads="1"/>
          </p:cNvSpPr>
          <p:nvPr/>
        </p:nvSpPr>
        <p:spPr bwMode="auto">
          <a:xfrm>
            <a:off x="7892058" y="5721350"/>
            <a:ext cx="115550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 LOG</a:t>
            </a:r>
          </a:p>
        </p:txBody>
      </p:sp>
      <p:sp>
        <p:nvSpPr>
          <p:cNvPr id="52237" name="Line 10"/>
          <p:cNvSpPr>
            <a:spLocks noChangeShapeType="1"/>
          </p:cNvSpPr>
          <p:nvPr/>
        </p:nvSpPr>
        <p:spPr bwMode="auto">
          <a:xfrm flipH="1">
            <a:off x="4135392" y="1988840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52238" name="Line 11"/>
          <p:cNvSpPr>
            <a:spLocks noChangeShapeType="1"/>
          </p:cNvSpPr>
          <p:nvPr/>
        </p:nvSpPr>
        <p:spPr bwMode="auto">
          <a:xfrm flipH="1">
            <a:off x="4135392" y="2636912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55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737593" y="320675"/>
            <a:ext cx="8743950" cy="954088"/>
          </a:xfrm>
        </p:spPr>
        <p:txBody>
          <a:bodyPr/>
          <a:lstStyle/>
          <a:p>
            <a:pPr algn="l" eaLnBrk="1" hangingPunct="1"/>
            <a:r>
              <a:rPr lang="en-US" altLang="zh-CN" sz="3600" u="sng">
                <a:ea typeface="宋体" charset="-122"/>
              </a:rPr>
              <a:t>Redo logging</a:t>
            </a:r>
            <a:r>
              <a:rPr lang="en-US" altLang="zh-CN" sz="3600">
                <a:ea typeface="宋体" charset="-122"/>
              </a:rPr>
              <a:t>  (deferred modification)</a:t>
            </a:r>
            <a:endParaRPr lang="en-US" altLang="zh-CN" sz="3600" u="sng">
              <a:ea typeface="宋体" charset="-122"/>
            </a:endParaRP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3672" y="1606550"/>
            <a:ext cx="874395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ea typeface="宋体" charset="-122"/>
              </a:rPr>
              <a:t>T</a:t>
            </a:r>
            <a:r>
              <a:rPr lang="en-US" altLang="zh-CN" sz="2400">
                <a:ea typeface="宋体" charset="-122"/>
              </a:rPr>
              <a:t>1:</a:t>
            </a:r>
            <a:r>
              <a:rPr lang="en-US" altLang="zh-CN">
                <a:ea typeface="宋体" charset="-122"/>
              </a:rPr>
              <a:t> 	Read(A,t); t   t</a:t>
            </a:r>
            <a:r>
              <a:rPr lang="en-US" altLang="zh-CN">
                <a:ea typeface="宋体" charset="-122"/>
                <a:sym typeface="Symbol" pitchFamily="18" charset="2"/>
              </a:rPr>
              <a:t></a:t>
            </a:r>
            <a:r>
              <a:rPr lang="en-US" altLang="zh-CN">
                <a:ea typeface="宋体" charset="-122"/>
              </a:rPr>
              <a:t>2; write (A,t);</a:t>
            </a:r>
          </a:p>
          <a:p>
            <a:pPr eaLnBrk="1" hangingPunct="1">
              <a:buFontTx/>
              <a:buNone/>
            </a:pPr>
            <a:r>
              <a:rPr lang="en-US" altLang="zh-CN">
                <a:ea typeface="宋体" charset="-122"/>
              </a:rPr>
              <a:t>	  	Read(B,t); t   t</a:t>
            </a:r>
            <a:r>
              <a:rPr lang="en-US" altLang="zh-CN">
                <a:ea typeface="宋体" charset="-122"/>
                <a:sym typeface="Symbol" pitchFamily="18" charset="2"/>
              </a:rPr>
              <a:t></a:t>
            </a:r>
            <a:r>
              <a:rPr lang="en-US" altLang="zh-CN">
                <a:ea typeface="宋体" charset="-122"/>
              </a:rPr>
              <a:t>2; write (B,t);</a:t>
            </a:r>
          </a:p>
          <a:p>
            <a:pPr eaLnBrk="1" hangingPunct="1">
              <a:buFontTx/>
              <a:buNone/>
            </a:pPr>
            <a:r>
              <a:rPr lang="en-US" altLang="zh-CN">
                <a:ea typeface="宋体" charset="-122"/>
              </a:rPr>
              <a:t>		Output(A); Output(B)   </a:t>
            </a:r>
          </a:p>
        </p:txBody>
      </p:sp>
      <p:sp>
        <p:nvSpPr>
          <p:cNvPr id="53255" name="Rectangle 4"/>
          <p:cNvSpPr>
            <a:spLocks noChangeArrowheads="1"/>
          </p:cNvSpPr>
          <p:nvPr/>
        </p:nvSpPr>
        <p:spPr bwMode="auto">
          <a:xfrm>
            <a:off x="1318022" y="3740150"/>
            <a:ext cx="188595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A: 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B: 8</a:t>
            </a:r>
            <a:endParaRPr lang="en-US" altLang="zh-CN" sz="2400" u="sng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53256" name="AutoShape 5"/>
          <p:cNvSpPr>
            <a:spLocks noChangeArrowheads="1"/>
          </p:cNvSpPr>
          <p:nvPr/>
        </p:nvSpPr>
        <p:spPr bwMode="auto">
          <a:xfrm>
            <a:off x="4575573" y="3816350"/>
            <a:ext cx="1628775" cy="1219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solidFill>
                <a:srgbClr val="000000"/>
              </a:solidFill>
              <a:ea typeface="宋体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A: 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B: 8</a:t>
            </a:r>
            <a:endParaRPr lang="en-US" altLang="zh-CN" sz="2400" u="sng">
              <a:solidFill>
                <a:srgbClr val="000000"/>
              </a:solidFill>
              <a:ea typeface="宋体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u="sng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53257" name="AutoShape 6"/>
          <p:cNvSpPr>
            <a:spLocks noChangeArrowheads="1"/>
          </p:cNvSpPr>
          <p:nvPr/>
        </p:nvSpPr>
        <p:spPr bwMode="auto">
          <a:xfrm>
            <a:off x="7334853" y="2736850"/>
            <a:ext cx="2244923" cy="2895600"/>
          </a:xfrm>
          <a:prstGeom prst="can">
            <a:avLst>
              <a:gd name="adj" fmla="val 3627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53258" name="Text Box 7"/>
          <p:cNvSpPr txBox="1">
            <a:spLocks noChangeArrowheads="1"/>
          </p:cNvSpPr>
          <p:nvPr/>
        </p:nvSpPr>
        <p:spPr bwMode="auto">
          <a:xfrm>
            <a:off x="1687777" y="5223830"/>
            <a:ext cx="12393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memory</a:t>
            </a:r>
          </a:p>
        </p:txBody>
      </p:sp>
      <p:sp>
        <p:nvSpPr>
          <p:cNvPr id="53259" name="Text Box 8"/>
          <p:cNvSpPr txBox="1">
            <a:spLocks noChangeArrowheads="1"/>
          </p:cNvSpPr>
          <p:nvPr/>
        </p:nvSpPr>
        <p:spPr bwMode="auto">
          <a:xfrm>
            <a:off x="5140232" y="5185730"/>
            <a:ext cx="5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DB</a:t>
            </a:r>
          </a:p>
        </p:txBody>
      </p:sp>
      <p:sp>
        <p:nvSpPr>
          <p:cNvPr id="53260" name="Text Box 9"/>
          <p:cNvSpPr txBox="1">
            <a:spLocks noChangeArrowheads="1"/>
          </p:cNvSpPr>
          <p:nvPr/>
        </p:nvSpPr>
        <p:spPr bwMode="auto">
          <a:xfrm>
            <a:off x="7892058" y="5721350"/>
            <a:ext cx="115550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 LOG</a:t>
            </a:r>
          </a:p>
        </p:txBody>
      </p:sp>
      <p:sp>
        <p:nvSpPr>
          <p:cNvPr id="53261" name="Line 10"/>
          <p:cNvSpPr>
            <a:spLocks noChangeShapeType="1"/>
          </p:cNvSpPr>
          <p:nvPr/>
        </p:nvSpPr>
        <p:spPr bwMode="auto">
          <a:xfrm flipH="1">
            <a:off x="4135392" y="1988840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53262" name="Line 11"/>
          <p:cNvSpPr>
            <a:spLocks noChangeShapeType="1"/>
          </p:cNvSpPr>
          <p:nvPr/>
        </p:nvSpPr>
        <p:spPr bwMode="auto">
          <a:xfrm flipH="1">
            <a:off x="4135392" y="2636912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818089" y="3416303"/>
            <a:ext cx="7624166" cy="1570038"/>
            <a:chOff x="1018" y="2152"/>
            <a:chExt cx="4269" cy="989"/>
          </a:xfrm>
        </p:grpSpPr>
        <p:sp>
          <p:nvSpPr>
            <p:cNvPr id="53264" name="Freeform 12"/>
            <p:cNvSpPr>
              <a:spLocks/>
            </p:cNvSpPr>
            <p:nvPr/>
          </p:nvSpPr>
          <p:spPr bwMode="auto">
            <a:xfrm>
              <a:off x="1018" y="2609"/>
              <a:ext cx="236" cy="155"/>
            </a:xfrm>
            <a:custGeom>
              <a:avLst/>
              <a:gdLst>
                <a:gd name="T0" fmla="*/ 0 w 236"/>
                <a:gd name="T1" fmla="*/ 155 h 155"/>
                <a:gd name="T2" fmla="*/ 191 w 236"/>
                <a:gd name="T3" fmla="*/ 28 h 155"/>
                <a:gd name="T4" fmla="*/ 209 w 236"/>
                <a:gd name="T5" fmla="*/ 9 h 155"/>
                <a:gd name="T6" fmla="*/ 236 w 236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155"/>
                <a:gd name="T14" fmla="*/ 236 w 23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155">
                  <a:moveTo>
                    <a:pt x="0" y="155"/>
                  </a:moveTo>
                  <a:cubicBezTo>
                    <a:pt x="53" y="102"/>
                    <a:pt x="119" y="52"/>
                    <a:pt x="191" y="28"/>
                  </a:cubicBezTo>
                  <a:cubicBezTo>
                    <a:pt x="197" y="22"/>
                    <a:pt x="202" y="14"/>
                    <a:pt x="209" y="9"/>
                  </a:cubicBezTo>
                  <a:cubicBezTo>
                    <a:pt x="217" y="4"/>
                    <a:pt x="236" y="0"/>
                    <a:pt x="23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3265" name="Freeform 13"/>
            <p:cNvSpPr>
              <a:spLocks/>
            </p:cNvSpPr>
            <p:nvPr/>
          </p:nvSpPr>
          <p:spPr bwMode="auto">
            <a:xfrm>
              <a:off x="1032" y="2841"/>
              <a:ext cx="236" cy="155"/>
            </a:xfrm>
            <a:custGeom>
              <a:avLst/>
              <a:gdLst>
                <a:gd name="T0" fmla="*/ 0 w 236"/>
                <a:gd name="T1" fmla="*/ 155 h 155"/>
                <a:gd name="T2" fmla="*/ 191 w 236"/>
                <a:gd name="T3" fmla="*/ 28 h 155"/>
                <a:gd name="T4" fmla="*/ 209 w 236"/>
                <a:gd name="T5" fmla="*/ 9 h 155"/>
                <a:gd name="T6" fmla="*/ 236 w 236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155"/>
                <a:gd name="T14" fmla="*/ 236 w 23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155">
                  <a:moveTo>
                    <a:pt x="0" y="155"/>
                  </a:moveTo>
                  <a:cubicBezTo>
                    <a:pt x="53" y="102"/>
                    <a:pt x="119" y="52"/>
                    <a:pt x="191" y="28"/>
                  </a:cubicBezTo>
                  <a:cubicBezTo>
                    <a:pt x="197" y="22"/>
                    <a:pt x="202" y="14"/>
                    <a:pt x="209" y="9"/>
                  </a:cubicBezTo>
                  <a:cubicBezTo>
                    <a:pt x="217" y="4"/>
                    <a:pt x="236" y="0"/>
                    <a:pt x="23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3266" name="Text Box 14"/>
            <p:cNvSpPr txBox="1">
              <a:spLocks noChangeArrowheads="1"/>
            </p:cNvSpPr>
            <p:nvPr/>
          </p:nvSpPr>
          <p:spPr bwMode="auto">
            <a:xfrm>
              <a:off x="1247" y="2490"/>
              <a:ext cx="308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FF0000"/>
                  </a:solidFill>
                  <a:ea typeface="宋体" charset="-122"/>
                </a:rPr>
                <a:t>16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FF0000"/>
                  </a:solidFill>
                  <a:ea typeface="宋体" charset="-122"/>
                </a:rPr>
                <a:t>16</a:t>
              </a:r>
              <a:endParaRPr lang="en-US" altLang="zh-CN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53267" name="Text Box 15"/>
            <p:cNvSpPr txBox="1">
              <a:spLocks noChangeArrowheads="1"/>
            </p:cNvSpPr>
            <p:nvPr/>
          </p:nvSpPr>
          <p:spPr bwMode="auto">
            <a:xfrm>
              <a:off x="4195" y="2152"/>
              <a:ext cx="1092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0000"/>
                  </a:solidFill>
                  <a:ea typeface="宋体" charset="-122"/>
                </a:rPr>
                <a:t>&lt;O1, start&gt;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0000"/>
                  </a:solidFill>
                  <a:ea typeface="宋体" charset="-122"/>
                </a:rPr>
                <a:t>&lt;O1, A, 16&gt;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0000"/>
                  </a:solidFill>
                  <a:ea typeface="宋体" charset="-122"/>
                </a:rPr>
                <a:t>&lt;O1, B, 16&gt;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0000"/>
                  </a:solidFill>
                  <a:ea typeface="宋体" charset="-122"/>
                </a:rPr>
                <a:t>&lt;O1, commit&gt;</a:t>
              </a:r>
              <a:endParaRPr lang="en-US" altLang="zh-CN" sz="2400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29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737593" y="320675"/>
            <a:ext cx="8743950" cy="954088"/>
          </a:xfrm>
        </p:spPr>
        <p:txBody>
          <a:bodyPr/>
          <a:lstStyle/>
          <a:p>
            <a:pPr algn="l" eaLnBrk="1" hangingPunct="1"/>
            <a:r>
              <a:rPr lang="en-US" altLang="zh-CN" sz="3600" u="sng">
                <a:ea typeface="宋体" charset="-122"/>
              </a:rPr>
              <a:t>Redo logging</a:t>
            </a:r>
            <a:r>
              <a:rPr lang="en-US" altLang="zh-CN" sz="3600">
                <a:ea typeface="宋体" charset="-122"/>
              </a:rPr>
              <a:t>  (deferred modification)</a:t>
            </a:r>
            <a:endParaRPr lang="en-US" altLang="zh-CN" sz="3600" u="sng">
              <a:ea typeface="宋体" charset="-122"/>
            </a:endParaRP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3672" y="1606550"/>
            <a:ext cx="874395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T</a:t>
            </a:r>
            <a:r>
              <a:rPr lang="en-US" altLang="zh-CN" sz="2400" dirty="0">
                <a:ea typeface="宋体" charset="-122"/>
              </a:rPr>
              <a:t>1:</a:t>
            </a:r>
            <a:r>
              <a:rPr lang="en-US" altLang="zh-CN" dirty="0">
                <a:ea typeface="宋体" charset="-122"/>
              </a:rPr>
              <a:t> 	Read(</a:t>
            </a:r>
            <a:r>
              <a:rPr lang="en-US" altLang="zh-CN" dirty="0" err="1">
                <a:ea typeface="宋体" charset="-122"/>
              </a:rPr>
              <a:t>A,t</a:t>
            </a:r>
            <a:r>
              <a:rPr lang="en-US" altLang="zh-CN" dirty="0">
                <a:ea typeface="宋体" charset="-122"/>
              </a:rPr>
              <a:t>); t   t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2; write (</a:t>
            </a:r>
            <a:r>
              <a:rPr lang="en-US" altLang="zh-CN" dirty="0" err="1">
                <a:ea typeface="宋体" charset="-122"/>
              </a:rPr>
              <a:t>A,t</a:t>
            </a:r>
            <a:r>
              <a:rPr lang="en-US" altLang="zh-CN" dirty="0">
                <a:ea typeface="宋体" charset="-122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  	Read(</a:t>
            </a:r>
            <a:r>
              <a:rPr lang="en-US" altLang="zh-CN" dirty="0" err="1">
                <a:ea typeface="宋体" charset="-122"/>
              </a:rPr>
              <a:t>B,t</a:t>
            </a:r>
            <a:r>
              <a:rPr lang="en-US" altLang="zh-CN" dirty="0">
                <a:ea typeface="宋体" charset="-122"/>
              </a:rPr>
              <a:t>); t   t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2; write (</a:t>
            </a:r>
            <a:r>
              <a:rPr lang="en-US" altLang="zh-CN" dirty="0" err="1">
                <a:ea typeface="宋体" charset="-122"/>
              </a:rPr>
              <a:t>B,t</a:t>
            </a:r>
            <a:r>
              <a:rPr lang="en-US" altLang="zh-CN" dirty="0">
                <a:ea typeface="宋体" charset="-122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Output(A); Output(B)   </a:t>
            </a:r>
          </a:p>
        </p:txBody>
      </p:sp>
      <p:sp>
        <p:nvSpPr>
          <p:cNvPr id="54279" name="Rectangle 4"/>
          <p:cNvSpPr>
            <a:spLocks noChangeArrowheads="1"/>
          </p:cNvSpPr>
          <p:nvPr/>
        </p:nvSpPr>
        <p:spPr bwMode="auto">
          <a:xfrm>
            <a:off x="1318022" y="3740150"/>
            <a:ext cx="188595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A: 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B: 8</a:t>
            </a:r>
            <a:endParaRPr lang="en-US" altLang="zh-CN" sz="2400" u="sng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54280" name="AutoShape 5"/>
          <p:cNvSpPr>
            <a:spLocks noChangeArrowheads="1"/>
          </p:cNvSpPr>
          <p:nvPr/>
        </p:nvSpPr>
        <p:spPr bwMode="auto">
          <a:xfrm>
            <a:off x="4575573" y="3816350"/>
            <a:ext cx="1628775" cy="1219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solidFill>
                <a:srgbClr val="000000"/>
              </a:solidFill>
              <a:ea typeface="宋体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A: 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B: 8</a:t>
            </a:r>
            <a:endParaRPr lang="en-US" altLang="zh-CN" sz="2400" u="sng">
              <a:solidFill>
                <a:srgbClr val="000000"/>
              </a:solidFill>
              <a:ea typeface="宋体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u="sng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54281" name="AutoShape 6"/>
          <p:cNvSpPr>
            <a:spLocks noChangeArrowheads="1"/>
          </p:cNvSpPr>
          <p:nvPr/>
        </p:nvSpPr>
        <p:spPr bwMode="auto">
          <a:xfrm>
            <a:off x="7334853" y="2736850"/>
            <a:ext cx="2244923" cy="2895600"/>
          </a:xfrm>
          <a:prstGeom prst="can">
            <a:avLst>
              <a:gd name="adj" fmla="val 3627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54282" name="Text Box 7"/>
          <p:cNvSpPr txBox="1">
            <a:spLocks noChangeArrowheads="1"/>
          </p:cNvSpPr>
          <p:nvPr/>
        </p:nvSpPr>
        <p:spPr bwMode="auto">
          <a:xfrm>
            <a:off x="1687777" y="5223830"/>
            <a:ext cx="12393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memory</a:t>
            </a:r>
          </a:p>
        </p:txBody>
      </p:sp>
      <p:sp>
        <p:nvSpPr>
          <p:cNvPr id="54283" name="Text Box 8"/>
          <p:cNvSpPr txBox="1">
            <a:spLocks noChangeArrowheads="1"/>
          </p:cNvSpPr>
          <p:nvPr/>
        </p:nvSpPr>
        <p:spPr bwMode="auto">
          <a:xfrm>
            <a:off x="5140232" y="5185730"/>
            <a:ext cx="5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DB</a:t>
            </a:r>
          </a:p>
        </p:txBody>
      </p:sp>
      <p:sp>
        <p:nvSpPr>
          <p:cNvPr id="54284" name="Text Box 9"/>
          <p:cNvSpPr txBox="1">
            <a:spLocks noChangeArrowheads="1"/>
          </p:cNvSpPr>
          <p:nvPr/>
        </p:nvSpPr>
        <p:spPr bwMode="auto">
          <a:xfrm>
            <a:off x="7892058" y="5721350"/>
            <a:ext cx="115550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 LOG</a:t>
            </a:r>
          </a:p>
        </p:txBody>
      </p:sp>
      <p:sp>
        <p:nvSpPr>
          <p:cNvPr id="54285" name="Line 10"/>
          <p:cNvSpPr>
            <a:spLocks noChangeShapeType="1"/>
          </p:cNvSpPr>
          <p:nvPr/>
        </p:nvSpPr>
        <p:spPr bwMode="auto">
          <a:xfrm flipH="1">
            <a:off x="4135392" y="1988840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54286" name="Line 11"/>
          <p:cNvSpPr>
            <a:spLocks noChangeShapeType="1"/>
          </p:cNvSpPr>
          <p:nvPr/>
        </p:nvSpPr>
        <p:spPr bwMode="auto">
          <a:xfrm flipH="1">
            <a:off x="4135392" y="2636912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818089" y="3416303"/>
            <a:ext cx="7624166" cy="1570038"/>
            <a:chOff x="1018" y="2152"/>
            <a:chExt cx="4269" cy="989"/>
          </a:xfrm>
        </p:grpSpPr>
        <p:sp>
          <p:nvSpPr>
            <p:cNvPr id="54294" name="Freeform 12"/>
            <p:cNvSpPr>
              <a:spLocks/>
            </p:cNvSpPr>
            <p:nvPr/>
          </p:nvSpPr>
          <p:spPr bwMode="auto">
            <a:xfrm>
              <a:off x="1018" y="2609"/>
              <a:ext cx="236" cy="155"/>
            </a:xfrm>
            <a:custGeom>
              <a:avLst/>
              <a:gdLst>
                <a:gd name="T0" fmla="*/ 0 w 236"/>
                <a:gd name="T1" fmla="*/ 155 h 155"/>
                <a:gd name="T2" fmla="*/ 191 w 236"/>
                <a:gd name="T3" fmla="*/ 28 h 155"/>
                <a:gd name="T4" fmla="*/ 209 w 236"/>
                <a:gd name="T5" fmla="*/ 9 h 155"/>
                <a:gd name="T6" fmla="*/ 236 w 236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155"/>
                <a:gd name="T14" fmla="*/ 236 w 23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155">
                  <a:moveTo>
                    <a:pt x="0" y="155"/>
                  </a:moveTo>
                  <a:cubicBezTo>
                    <a:pt x="53" y="102"/>
                    <a:pt x="119" y="52"/>
                    <a:pt x="191" y="28"/>
                  </a:cubicBezTo>
                  <a:cubicBezTo>
                    <a:pt x="197" y="22"/>
                    <a:pt x="202" y="14"/>
                    <a:pt x="209" y="9"/>
                  </a:cubicBezTo>
                  <a:cubicBezTo>
                    <a:pt x="217" y="4"/>
                    <a:pt x="236" y="0"/>
                    <a:pt x="23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4295" name="Freeform 13"/>
            <p:cNvSpPr>
              <a:spLocks/>
            </p:cNvSpPr>
            <p:nvPr/>
          </p:nvSpPr>
          <p:spPr bwMode="auto">
            <a:xfrm>
              <a:off x="1032" y="2841"/>
              <a:ext cx="236" cy="155"/>
            </a:xfrm>
            <a:custGeom>
              <a:avLst/>
              <a:gdLst>
                <a:gd name="T0" fmla="*/ 0 w 236"/>
                <a:gd name="T1" fmla="*/ 155 h 155"/>
                <a:gd name="T2" fmla="*/ 191 w 236"/>
                <a:gd name="T3" fmla="*/ 28 h 155"/>
                <a:gd name="T4" fmla="*/ 209 w 236"/>
                <a:gd name="T5" fmla="*/ 9 h 155"/>
                <a:gd name="T6" fmla="*/ 236 w 236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155"/>
                <a:gd name="T14" fmla="*/ 236 w 23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155">
                  <a:moveTo>
                    <a:pt x="0" y="155"/>
                  </a:moveTo>
                  <a:cubicBezTo>
                    <a:pt x="53" y="102"/>
                    <a:pt x="119" y="52"/>
                    <a:pt x="191" y="28"/>
                  </a:cubicBezTo>
                  <a:cubicBezTo>
                    <a:pt x="197" y="22"/>
                    <a:pt x="202" y="14"/>
                    <a:pt x="209" y="9"/>
                  </a:cubicBezTo>
                  <a:cubicBezTo>
                    <a:pt x="217" y="4"/>
                    <a:pt x="236" y="0"/>
                    <a:pt x="23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4296" name="Text Box 14"/>
            <p:cNvSpPr txBox="1">
              <a:spLocks noChangeArrowheads="1"/>
            </p:cNvSpPr>
            <p:nvPr/>
          </p:nvSpPr>
          <p:spPr bwMode="auto">
            <a:xfrm>
              <a:off x="1247" y="2490"/>
              <a:ext cx="308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FF0000"/>
                  </a:solidFill>
                  <a:ea typeface="宋体" charset="-122"/>
                </a:rPr>
                <a:t>16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FF0000"/>
                  </a:solidFill>
                  <a:ea typeface="宋体" charset="-122"/>
                </a:rPr>
                <a:t>16</a:t>
              </a:r>
              <a:endParaRPr lang="en-US" altLang="zh-CN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54297" name="Text Box 15"/>
            <p:cNvSpPr txBox="1">
              <a:spLocks noChangeArrowheads="1"/>
            </p:cNvSpPr>
            <p:nvPr/>
          </p:nvSpPr>
          <p:spPr bwMode="auto">
            <a:xfrm>
              <a:off x="4195" y="2152"/>
              <a:ext cx="1092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0000"/>
                  </a:solidFill>
                  <a:ea typeface="宋体" charset="-122"/>
                </a:rPr>
                <a:t>&lt;O1, start&gt;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0000"/>
                  </a:solidFill>
                  <a:ea typeface="宋体" charset="-122"/>
                </a:rPr>
                <a:t>&lt;O1, A, 16&gt;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0000"/>
                  </a:solidFill>
                  <a:ea typeface="宋体" charset="-122"/>
                </a:rPr>
                <a:t>&lt;O1, B, 16&gt;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0000"/>
                  </a:solidFill>
                  <a:ea typeface="宋体" charset="-122"/>
                </a:rPr>
                <a:t>&lt;O1, commit&gt;</a:t>
              </a:r>
              <a:endParaRPr lang="en-US" altLang="zh-CN" sz="2400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970016" y="3697301"/>
            <a:ext cx="3002161" cy="1282701"/>
            <a:chOff x="1663" y="2329"/>
            <a:chExt cx="1681" cy="808"/>
          </a:xfrm>
        </p:grpSpPr>
        <p:sp>
          <p:nvSpPr>
            <p:cNvPr id="54289" name="Freeform 17"/>
            <p:cNvSpPr>
              <a:spLocks/>
            </p:cNvSpPr>
            <p:nvPr/>
          </p:nvSpPr>
          <p:spPr bwMode="auto">
            <a:xfrm>
              <a:off x="1663" y="2647"/>
              <a:ext cx="828" cy="85"/>
            </a:xfrm>
            <a:custGeom>
              <a:avLst/>
              <a:gdLst>
                <a:gd name="T0" fmla="*/ 0 w 828"/>
                <a:gd name="T1" fmla="*/ 0 h 85"/>
                <a:gd name="T2" fmla="*/ 264 w 828"/>
                <a:gd name="T3" fmla="*/ 36 h 85"/>
                <a:gd name="T4" fmla="*/ 464 w 828"/>
                <a:gd name="T5" fmla="*/ 82 h 85"/>
                <a:gd name="T6" fmla="*/ 828 w 828"/>
                <a:gd name="T7" fmla="*/ 8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8"/>
                <a:gd name="T13" fmla="*/ 0 h 85"/>
                <a:gd name="T14" fmla="*/ 828 w 828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8" h="85">
                  <a:moveTo>
                    <a:pt x="0" y="0"/>
                  </a:moveTo>
                  <a:cubicBezTo>
                    <a:pt x="76" y="6"/>
                    <a:pt x="191" y="12"/>
                    <a:pt x="264" y="36"/>
                  </a:cubicBezTo>
                  <a:cubicBezTo>
                    <a:pt x="329" y="58"/>
                    <a:pt x="395" y="80"/>
                    <a:pt x="464" y="82"/>
                  </a:cubicBezTo>
                  <a:cubicBezTo>
                    <a:pt x="585" y="85"/>
                    <a:pt x="707" y="82"/>
                    <a:pt x="828" y="82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4290" name="Text Box 18"/>
            <p:cNvSpPr txBox="1">
              <a:spLocks noChangeArrowheads="1"/>
            </p:cNvSpPr>
            <p:nvPr/>
          </p:nvSpPr>
          <p:spPr bwMode="auto">
            <a:xfrm>
              <a:off x="1908" y="2329"/>
              <a:ext cx="5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3333CC"/>
                  </a:solidFill>
                  <a:ea typeface="宋体" charset="-122"/>
                </a:rPr>
                <a:t>output</a:t>
              </a:r>
              <a:endParaRPr lang="en-US" altLang="zh-CN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54291" name="Freeform 19"/>
            <p:cNvSpPr>
              <a:spLocks/>
            </p:cNvSpPr>
            <p:nvPr/>
          </p:nvSpPr>
          <p:spPr bwMode="auto">
            <a:xfrm>
              <a:off x="2847" y="2647"/>
              <a:ext cx="198" cy="154"/>
            </a:xfrm>
            <a:custGeom>
              <a:avLst/>
              <a:gdLst>
                <a:gd name="T0" fmla="*/ 7 w 198"/>
                <a:gd name="T1" fmla="*/ 154 h 154"/>
                <a:gd name="T2" fmla="*/ 44 w 198"/>
                <a:gd name="T3" fmla="*/ 118 h 154"/>
                <a:gd name="T4" fmla="*/ 135 w 198"/>
                <a:gd name="T5" fmla="*/ 36 h 154"/>
                <a:gd name="T6" fmla="*/ 198 w 198"/>
                <a:gd name="T7" fmla="*/ 0 h 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54"/>
                <a:gd name="T14" fmla="*/ 198 w 198"/>
                <a:gd name="T15" fmla="*/ 154 h 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54">
                  <a:moveTo>
                    <a:pt x="7" y="154"/>
                  </a:moveTo>
                  <a:cubicBezTo>
                    <a:pt x="26" y="97"/>
                    <a:pt x="0" y="151"/>
                    <a:pt x="44" y="118"/>
                  </a:cubicBezTo>
                  <a:cubicBezTo>
                    <a:pt x="75" y="94"/>
                    <a:pt x="104" y="61"/>
                    <a:pt x="135" y="36"/>
                  </a:cubicBezTo>
                  <a:cubicBezTo>
                    <a:pt x="155" y="20"/>
                    <a:pt x="181" y="17"/>
                    <a:pt x="198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4292" name="Text Box 20"/>
            <p:cNvSpPr txBox="1">
              <a:spLocks noChangeArrowheads="1"/>
            </p:cNvSpPr>
            <p:nvPr/>
          </p:nvSpPr>
          <p:spPr bwMode="auto">
            <a:xfrm>
              <a:off x="3036" y="2536"/>
              <a:ext cx="308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3333CC"/>
                  </a:solidFill>
                  <a:ea typeface="宋体" charset="-122"/>
                </a:rPr>
                <a:t>16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3333CC"/>
                  </a:solidFill>
                  <a:ea typeface="宋体" charset="-122"/>
                </a:rPr>
                <a:t>16</a:t>
              </a:r>
              <a:endParaRPr lang="en-US" altLang="zh-CN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54293" name="Freeform 24"/>
            <p:cNvSpPr>
              <a:spLocks/>
            </p:cNvSpPr>
            <p:nvPr/>
          </p:nvSpPr>
          <p:spPr bwMode="auto">
            <a:xfrm>
              <a:off x="2879" y="2903"/>
              <a:ext cx="198" cy="154"/>
            </a:xfrm>
            <a:custGeom>
              <a:avLst/>
              <a:gdLst>
                <a:gd name="T0" fmla="*/ 7 w 198"/>
                <a:gd name="T1" fmla="*/ 154 h 154"/>
                <a:gd name="T2" fmla="*/ 44 w 198"/>
                <a:gd name="T3" fmla="*/ 118 h 154"/>
                <a:gd name="T4" fmla="*/ 135 w 198"/>
                <a:gd name="T5" fmla="*/ 36 h 154"/>
                <a:gd name="T6" fmla="*/ 198 w 198"/>
                <a:gd name="T7" fmla="*/ 0 h 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54"/>
                <a:gd name="T14" fmla="*/ 198 w 198"/>
                <a:gd name="T15" fmla="*/ 154 h 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54">
                  <a:moveTo>
                    <a:pt x="7" y="154"/>
                  </a:moveTo>
                  <a:cubicBezTo>
                    <a:pt x="26" y="97"/>
                    <a:pt x="0" y="151"/>
                    <a:pt x="44" y="118"/>
                  </a:cubicBezTo>
                  <a:cubicBezTo>
                    <a:pt x="75" y="94"/>
                    <a:pt x="104" y="61"/>
                    <a:pt x="135" y="36"/>
                  </a:cubicBezTo>
                  <a:cubicBezTo>
                    <a:pt x="155" y="20"/>
                    <a:pt x="181" y="17"/>
                    <a:pt x="198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24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737593" y="320675"/>
            <a:ext cx="8743950" cy="954088"/>
          </a:xfrm>
        </p:spPr>
        <p:txBody>
          <a:bodyPr/>
          <a:lstStyle/>
          <a:p>
            <a:pPr algn="l" eaLnBrk="1" hangingPunct="1"/>
            <a:r>
              <a:rPr lang="en-US" altLang="zh-CN" sz="3600" u="sng">
                <a:ea typeface="宋体" charset="-122"/>
              </a:rPr>
              <a:t>Redo logging</a:t>
            </a:r>
            <a:r>
              <a:rPr lang="en-US" altLang="zh-CN" sz="3600">
                <a:ea typeface="宋体" charset="-122"/>
              </a:rPr>
              <a:t>  (deferred modification)</a:t>
            </a:r>
            <a:endParaRPr lang="en-US" altLang="zh-CN" sz="3600" u="sng">
              <a:ea typeface="宋体" charset="-122"/>
            </a:endParaRP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3672" y="1606550"/>
            <a:ext cx="874395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T</a:t>
            </a:r>
            <a:r>
              <a:rPr lang="en-US" altLang="zh-CN" sz="2400" dirty="0">
                <a:ea typeface="宋体" charset="-122"/>
              </a:rPr>
              <a:t>1:</a:t>
            </a:r>
            <a:r>
              <a:rPr lang="en-US" altLang="zh-CN" dirty="0">
                <a:ea typeface="宋体" charset="-122"/>
              </a:rPr>
              <a:t> 	Read(</a:t>
            </a:r>
            <a:r>
              <a:rPr lang="en-US" altLang="zh-CN" dirty="0" err="1">
                <a:ea typeface="宋体" charset="-122"/>
              </a:rPr>
              <a:t>A,t</a:t>
            </a:r>
            <a:r>
              <a:rPr lang="en-US" altLang="zh-CN" dirty="0">
                <a:ea typeface="宋体" charset="-122"/>
              </a:rPr>
              <a:t>); t   t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2; write (</a:t>
            </a:r>
            <a:r>
              <a:rPr lang="en-US" altLang="zh-CN" dirty="0" err="1">
                <a:ea typeface="宋体" charset="-122"/>
              </a:rPr>
              <a:t>A,t</a:t>
            </a:r>
            <a:r>
              <a:rPr lang="en-US" altLang="zh-CN" dirty="0">
                <a:ea typeface="宋体" charset="-122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  	Read(</a:t>
            </a:r>
            <a:r>
              <a:rPr lang="en-US" altLang="zh-CN" dirty="0" err="1">
                <a:ea typeface="宋体" charset="-122"/>
              </a:rPr>
              <a:t>B,t</a:t>
            </a:r>
            <a:r>
              <a:rPr lang="en-US" altLang="zh-CN" dirty="0">
                <a:ea typeface="宋体" charset="-122"/>
              </a:rPr>
              <a:t>); t   t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2; write (</a:t>
            </a:r>
            <a:r>
              <a:rPr lang="en-US" altLang="zh-CN" dirty="0" err="1">
                <a:ea typeface="宋体" charset="-122"/>
              </a:rPr>
              <a:t>B,t</a:t>
            </a:r>
            <a:r>
              <a:rPr lang="en-US" altLang="zh-CN" dirty="0">
                <a:ea typeface="宋体" charset="-122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Output(A); Output(B)   </a:t>
            </a:r>
          </a:p>
        </p:txBody>
      </p:sp>
      <p:sp>
        <p:nvSpPr>
          <p:cNvPr id="55303" name="Rectangle 4"/>
          <p:cNvSpPr>
            <a:spLocks noChangeArrowheads="1"/>
          </p:cNvSpPr>
          <p:nvPr/>
        </p:nvSpPr>
        <p:spPr bwMode="auto">
          <a:xfrm>
            <a:off x="1318022" y="3740150"/>
            <a:ext cx="188595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A: 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B: 8</a:t>
            </a:r>
            <a:endParaRPr lang="en-US" altLang="zh-CN" sz="2400" u="sng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55304" name="AutoShape 5"/>
          <p:cNvSpPr>
            <a:spLocks noChangeArrowheads="1"/>
          </p:cNvSpPr>
          <p:nvPr/>
        </p:nvSpPr>
        <p:spPr bwMode="auto">
          <a:xfrm>
            <a:off x="4575573" y="3816350"/>
            <a:ext cx="1628775" cy="1219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solidFill>
                <a:srgbClr val="000000"/>
              </a:solidFill>
              <a:ea typeface="宋体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A: 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B: 8</a:t>
            </a:r>
            <a:endParaRPr lang="en-US" altLang="zh-CN" sz="2400" u="sng">
              <a:solidFill>
                <a:srgbClr val="000000"/>
              </a:solidFill>
              <a:ea typeface="宋体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u="sng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55305" name="AutoShape 6"/>
          <p:cNvSpPr>
            <a:spLocks noChangeArrowheads="1"/>
          </p:cNvSpPr>
          <p:nvPr/>
        </p:nvSpPr>
        <p:spPr bwMode="auto">
          <a:xfrm>
            <a:off x="7334853" y="2736850"/>
            <a:ext cx="2244923" cy="2895600"/>
          </a:xfrm>
          <a:prstGeom prst="can">
            <a:avLst>
              <a:gd name="adj" fmla="val 3627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55306" name="Text Box 7"/>
          <p:cNvSpPr txBox="1">
            <a:spLocks noChangeArrowheads="1"/>
          </p:cNvSpPr>
          <p:nvPr/>
        </p:nvSpPr>
        <p:spPr bwMode="auto">
          <a:xfrm>
            <a:off x="1687777" y="5223830"/>
            <a:ext cx="12393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memory</a:t>
            </a:r>
          </a:p>
        </p:txBody>
      </p:sp>
      <p:sp>
        <p:nvSpPr>
          <p:cNvPr id="55307" name="Text Box 8"/>
          <p:cNvSpPr txBox="1">
            <a:spLocks noChangeArrowheads="1"/>
          </p:cNvSpPr>
          <p:nvPr/>
        </p:nvSpPr>
        <p:spPr bwMode="auto">
          <a:xfrm>
            <a:off x="5140232" y="5185730"/>
            <a:ext cx="5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DB</a:t>
            </a:r>
          </a:p>
        </p:txBody>
      </p:sp>
      <p:sp>
        <p:nvSpPr>
          <p:cNvPr id="55308" name="Text Box 9"/>
          <p:cNvSpPr txBox="1">
            <a:spLocks noChangeArrowheads="1"/>
          </p:cNvSpPr>
          <p:nvPr/>
        </p:nvSpPr>
        <p:spPr bwMode="auto">
          <a:xfrm>
            <a:off x="7892058" y="5721350"/>
            <a:ext cx="115550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 LOG</a:t>
            </a:r>
          </a:p>
        </p:txBody>
      </p:sp>
      <p:sp>
        <p:nvSpPr>
          <p:cNvPr id="55309" name="Line 10"/>
          <p:cNvSpPr>
            <a:spLocks noChangeShapeType="1"/>
          </p:cNvSpPr>
          <p:nvPr/>
        </p:nvSpPr>
        <p:spPr bwMode="auto">
          <a:xfrm flipH="1">
            <a:off x="4135392" y="1988840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55310" name="Line 11"/>
          <p:cNvSpPr>
            <a:spLocks noChangeShapeType="1"/>
          </p:cNvSpPr>
          <p:nvPr/>
        </p:nvSpPr>
        <p:spPr bwMode="auto">
          <a:xfrm flipH="1">
            <a:off x="4135392" y="2636912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818089" y="3416303"/>
            <a:ext cx="7624166" cy="1570038"/>
            <a:chOff x="1018" y="2152"/>
            <a:chExt cx="4269" cy="989"/>
          </a:xfrm>
        </p:grpSpPr>
        <p:sp>
          <p:nvSpPr>
            <p:cNvPr id="55319" name="Freeform 12"/>
            <p:cNvSpPr>
              <a:spLocks/>
            </p:cNvSpPr>
            <p:nvPr/>
          </p:nvSpPr>
          <p:spPr bwMode="auto">
            <a:xfrm>
              <a:off x="1018" y="2609"/>
              <a:ext cx="236" cy="155"/>
            </a:xfrm>
            <a:custGeom>
              <a:avLst/>
              <a:gdLst>
                <a:gd name="T0" fmla="*/ 0 w 236"/>
                <a:gd name="T1" fmla="*/ 155 h 155"/>
                <a:gd name="T2" fmla="*/ 191 w 236"/>
                <a:gd name="T3" fmla="*/ 28 h 155"/>
                <a:gd name="T4" fmla="*/ 209 w 236"/>
                <a:gd name="T5" fmla="*/ 9 h 155"/>
                <a:gd name="T6" fmla="*/ 236 w 236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155"/>
                <a:gd name="T14" fmla="*/ 236 w 23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155">
                  <a:moveTo>
                    <a:pt x="0" y="155"/>
                  </a:moveTo>
                  <a:cubicBezTo>
                    <a:pt x="53" y="102"/>
                    <a:pt x="119" y="52"/>
                    <a:pt x="191" y="28"/>
                  </a:cubicBezTo>
                  <a:cubicBezTo>
                    <a:pt x="197" y="22"/>
                    <a:pt x="202" y="14"/>
                    <a:pt x="209" y="9"/>
                  </a:cubicBezTo>
                  <a:cubicBezTo>
                    <a:pt x="217" y="4"/>
                    <a:pt x="236" y="0"/>
                    <a:pt x="23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5320" name="Freeform 13"/>
            <p:cNvSpPr>
              <a:spLocks/>
            </p:cNvSpPr>
            <p:nvPr/>
          </p:nvSpPr>
          <p:spPr bwMode="auto">
            <a:xfrm>
              <a:off x="1032" y="2841"/>
              <a:ext cx="236" cy="155"/>
            </a:xfrm>
            <a:custGeom>
              <a:avLst/>
              <a:gdLst>
                <a:gd name="T0" fmla="*/ 0 w 236"/>
                <a:gd name="T1" fmla="*/ 155 h 155"/>
                <a:gd name="T2" fmla="*/ 191 w 236"/>
                <a:gd name="T3" fmla="*/ 28 h 155"/>
                <a:gd name="T4" fmla="*/ 209 w 236"/>
                <a:gd name="T5" fmla="*/ 9 h 155"/>
                <a:gd name="T6" fmla="*/ 236 w 236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155"/>
                <a:gd name="T14" fmla="*/ 236 w 23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155">
                  <a:moveTo>
                    <a:pt x="0" y="155"/>
                  </a:moveTo>
                  <a:cubicBezTo>
                    <a:pt x="53" y="102"/>
                    <a:pt x="119" y="52"/>
                    <a:pt x="191" y="28"/>
                  </a:cubicBezTo>
                  <a:cubicBezTo>
                    <a:pt x="197" y="22"/>
                    <a:pt x="202" y="14"/>
                    <a:pt x="209" y="9"/>
                  </a:cubicBezTo>
                  <a:cubicBezTo>
                    <a:pt x="217" y="4"/>
                    <a:pt x="236" y="0"/>
                    <a:pt x="23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5321" name="Text Box 14"/>
            <p:cNvSpPr txBox="1">
              <a:spLocks noChangeArrowheads="1"/>
            </p:cNvSpPr>
            <p:nvPr/>
          </p:nvSpPr>
          <p:spPr bwMode="auto">
            <a:xfrm>
              <a:off x="1247" y="2490"/>
              <a:ext cx="308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FF0000"/>
                  </a:solidFill>
                  <a:ea typeface="宋体" charset="-122"/>
                </a:rPr>
                <a:t>16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FF0000"/>
                  </a:solidFill>
                  <a:ea typeface="宋体" charset="-122"/>
                </a:rPr>
                <a:t>16</a:t>
              </a:r>
              <a:endParaRPr lang="en-US" altLang="zh-CN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55322" name="Text Box 15"/>
            <p:cNvSpPr txBox="1">
              <a:spLocks noChangeArrowheads="1"/>
            </p:cNvSpPr>
            <p:nvPr/>
          </p:nvSpPr>
          <p:spPr bwMode="auto">
            <a:xfrm>
              <a:off x="4195" y="2152"/>
              <a:ext cx="1092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0000"/>
                  </a:solidFill>
                  <a:ea typeface="宋体" charset="-122"/>
                </a:rPr>
                <a:t>&lt;O1, start&gt;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0000"/>
                  </a:solidFill>
                  <a:ea typeface="宋体" charset="-122"/>
                </a:rPr>
                <a:t>&lt;O1, A, 16&gt;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0000"/>
                  </a:solidFill>
                  <a:ea typeface="宋体" charset="-122"/>
                </a:rPr>
                <a:t>&lt;O1, B, 16&gt;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0000"/>
                  </a:solidFill>
                  <a:ea typeface="宋体" charset="-122"/>
                </a:rPr>
                <a:t>&lt;O1, commit&gt;</a:t>
              </a:r>
              <a:endParaRPr lang="en-US" altLang="zh-CN" sz="2400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55312" name="Text Box 23"/>
          <p:cNvSpPr txBox="1">
            <a:spLocks noChangeArrowheads="1"/>
          </p:cNvSpPr>
          <p:nvPr/>
        </p:nvSpPr>
        <p:spPr bwMode="auto">
          <a:xfrm>
            <a:off x="7525941" y="4960950"/>
            <a:ext cx="14750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&lt;O1, end&gt;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970016" y="3697301"/>
            <a:ext cx="3002161" cy="1282701"/>
            <a:chOff x="1663" y="2329"/>
            <a:chExt cx="1681" cy="808"/>
          </a:xfrm>
        </p:grpSpPr>
        <p:sp>
          <p:nvSpPr>
            <p:cNvPr id="55314" name="Freeform 17"/>
            <p:cNvSpPr>
              <a:spLocks/>
            </p:cNvSpPr>
            <p:nvPr/>
          </p:nvSpPr>
          <p:spPr bwMode="auto">
            <a:xfrm>
              <a:off x="1663" y="2647"/>
              <a:ext cx="828" cy="85"/>
            </a:xfrm>
            <a:custGeom>
              <a:avLst/>
              <a:gdLst>
                <a:gd name="T0" fmla="*/ 0 w 828"/>
                <a:gd name="T1" fmla="*/ 0 h 85"/>
                <a:gd name="T2" fmla="*/ 264 w 828"/>
                <a:gd name="T3" fmla="*/ 36 h 85"/>
                <a:gd name="T4" fmla="*/ 464 w 828"/>
                <a:gd name="T5" fmla="*/ 82 h 85"/>
                <a:gd name="T6" fmla="*/ 828 w 828"/>
                <a:gd name="T7" fmla="*/ 8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8"/>
                <a:gd name="T13" fmla="*/ 0 h 85"/>
                <a:gd name="T14" fmla="*/ 828 w 828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8" h="85">
                  <a:moveTo>
                    <a:pt x="0" y="0"/>
                  </a:moveTo>
                  <a:cubicBezTo>
                    <a:pt x="76" y="6"/>
                    <a:pt x="191" y="12"/>
                    <a:pt x="264" y="36"/>
                  </a:cubicBezTo>
                  <a:cubicBezTo>
                    <a:pt x="329" y="58"/>
                    <a:pt x="395" y="80"/>
                    <a:pt x="464" y="82"/>
                  </a:cubicBezTo>
                  <a:cubicBezTo>
                    <a:pt x="585" y="85"/>
                    <a:pt x="707" y="82"/>
                    <a:pt x="828" y="82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5315" name="Text Box 18"/>
            <p:cNvSpPr txBox="1">
              <a:spLocks noChangeArrowheads="1"/>
            </p:cNvSpPr>
            <p:nvPr/>
          </p:nvSpPr>
          <p:spPr bwMode="auto">
            <a:xfrm>
              <a:off x="1908" y="2329"/>
              <a:ext cx="5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3333CC"/>
                  </a:solidFill>
                  <a:ea typeface="宋体" charset="-122"/>
                </a:rPr>
                <a:t>output</a:t>
              </a:r>
              <a:endParaRPr lang="en-US" altLang="zh-CN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55316" name="Freeform 19"/>
            <p:cNvSpPr>
              <a:spLocks/>
            </p:cNvSpPr>
            <p:nvPr/>
          </p:nvSpPr>
          <p:spPr bwMode="auto">
            <a:xfrm>
              <a:off x="2847" y="2647"/>
              <a:ext cx="198" cy="154"/>
            </a:xfrm>
            <a:custGeom>
              <a:avLst/>
              <a:gdLst>
                <a:gd name="T0" fmla="*/ 7 w 198"/>
                <a:gd name="T1" fmla="*/ 154 h 154"/>
                <a:gd name="T2" fmla="*/ 44 w 198"/>
                <a:gd name="T3" fmla="*/ 118 h 154"/>
                <a:gd name="T4" fmla="*/ 135 w 198"/>
                <a:gd name="T5" fmla="*/ 36 h 154"/>
                <a:gd name="T6" fmla="*/ 198 w 198"/>
                <a:gd name="T7" fmla="*/ 0 h 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54"/>
                <a:gd name="T14" fmla="*/ 198 w 198"/>
                <a:gd name="T15" fmla="*/ 154 h 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54">
                  <a:moveTo>
                    <a:pt x="7" y="154"/>
                  </a:moveTo>
                  <a:cubicBezTo>
                    <a:pt x="26" y="97"/>
                    <a:pt x="0" y="151"/>
                    <a:pt x="44" y="118"/>
                  </a:cubicBezTo>
                  <a:cubicBezTo>
                    <a:pt x="75" y="94"/>
                    <a:pt x="104" y="61"/>
                    <a:pt x="135" y="36"/>
                  </a:cubicBezTo>
                  <a:cubicBezTo>
                    <a:pt x="155" y="20"/>
                    <a:pt x="181" y="17"/>
                    <a:pt x="198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5317" name="Text Box 20"/>
            <p:cNvSpPr txBox="1">
              <a:spLocks noChangeArrowheads="1"/>
            </p:cNvSpPr>
            <p:nvPr/>
          </p:nvSpPr>
          <p:spPr bwMode="auto">
            <a:xfrm>
              <a:off x="3036" y="2536"/>
              <a:ext cx="308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3333CC"/>
                  </a:solidFill>
                  <a:ea typeface="宋体" charset="-122"/>
                </a:rPr>
                <a:t>16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3333CC"/>
                  </a:solidFill>
                  <a:ea typeface="宋体" charset="-122"/>
                </a:rPr>
                <a:t>16</a:t>
              </a:r>
              <a:endParaRPr lang="en-US" altLang="zh-CN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55318" name="Freeform 24"/>
            <p:cNvSpPr>
              <a:spLocks/>
            </p:cNvSpPr>
            <p:nvPr/>
          </p:nvSpPr>
          <p:spPr bwMode="auto">
            <a:xfrm>
              <a:off x="2879" y="2903"/>
              <a:ext cx="198" cy="154"/>
            </a:xfrm>
            <a:custGeom>
              <a:avLst/>
              <a:gdLst>
                <a:gd name="T0" fmla="*/ 7 w 198"/>
                <a:gd name="T1" fmla="*/ 154 h 154"/>
                <a:gd name="T2" fmla="*/ 44 w 198"/>
                <a:gd name="T3" fmla="*/ 118 h 154"/>
                <a:gd name="T4" fmla="*/ 135 w 198"/>
                <a:gd name="T5" fmla="*/ 36 h 154"/>
                <a:gd name="T6" fmla="*/ 198 w 198"/>
                <a:gd name="T7" fmla="*/ 0 h 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54"/>
                <a:gd name="T14" fmla="*/ 198 w 198"/>
                <a:gd name="T15" fmla="*/ 154 h 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54">
                  <a:moveTo>
                    <a:pt x="7" y="154"/>
                  </a:moveTo>
                  <a:cubicBezTo>
                    <a:pt x="26" y="97"/>
                    <a:pt x="0" y="151"/>
                    <a:pt x="44" y="118"/>
                  </a:cubicBezTo>
                  <a:cubicBezTo>
                    <a:pt x="75" y="94"/>
                    <a:pt x="104" y="61"/>
                    <a:pt x="135" y="36"/>
                  </a:cubicBezTo>
                  <a:cubicBezTo>
                    <a:pt x="155" y="20"/>
                    <a:pt x="181" y="17"/>
                    <a:pt x="198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195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691158" y="317500"/>
            <a:ext cx="8743950" cy="9525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Redo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日志的规则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378" y="1184275"/>
            <a:ext cx="8743950" cy="4737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每一次对数据的改动都需要记录日志。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操作结束之前所有的日志必须到达磁盘。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操作结束之后才能将数据写到磁盘。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(4)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数据到达磁盘后，需在日志中记录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END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75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453" y="1519238"/>
            <a:ext cx="9015413" cy="41148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(1) Let S = set of operations with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&lt;</a:t>
            </a:r>
            <a:r>
              <a:rPr lang="en-US" altLang="zh-CN" dirty="0" err="1">
                <a:ea typeface="宋体" charset="-122"/>
              </a:rPr>
              <a:t>Oi</a:t>
            </a:r>
            <a:r>
              <a:rPr lang="en-US" altLang="zh-CN" dirty="0">
                <a:ea typeface="宋体" charset="-122"/>
              </a:rPr>
              <a:t>, commit&gt; (and no &lt;</a:t>
            </a:r>
            <a:r>
              <a:rPr lang="en-US" altLang="zh-CN" dirty="0" err="1">
                <a:ea typeface="宋体" charset="-122"/>
              </a:rPr>
              <a:t>Oi</a:t>
            </a:r>
            <a:r>
              <a:rPr lang="en-US" altLang="zh-CN" dirty="0">
                <a:ea typeface="宋体" charset="-122"/>
              </a:rPr>
              <a:t>, end&gt;) in log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(2) For each &lt;</a:t>
            </a:r>
            <a:r>
              <a:rPr lang="en-US" altLang="zh-CN" dirty="0" err="1">
                <a:ea typeface="宋体" charset="-122"/>
              </a:rPr>
              <a:t>Oi</a:t>
            </a:r>
            <a:r>
              <a:rPr lang="en-US" altLang="zh-CN" dirty="0">
                <a:ea typeface="宋体" charset="-122"/>
              </a:rPr>
              <a:t>, X, v&gt; in log, in forward order (earliest </a:t>
            </a:r>
            <a:r>
              <a:rPr lang="en-US" altLang="zh-CN" dirty="0">
                <a:ea typeface="宋体" charset="-122"/>
                <a:sym typeface="Symbol" pitchFamily="18" charset="2"/>
              </a:rPr>
              <a:t></a:t>
            </a:r>
            <a:r>
              <a:rPr lang="en-US" altLang="zh-CN" dirty="0">
                <a:ea typeface="宋体" charset="-122"/>
              </a:rPr>
              <a:t> latest) do: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if </a:t>
            </a:r>
            <a:r>
              <a:rPr lang="en-US" altLang="zh-CN" dirty="0" err="1">
                <a:ea typeface="宋体" charset="-122"/>
              </a:rPr>
              <a:t>Oi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 </a:t>
            </a:r>
            <a:r>
              <a:rPr lang="en-US" altLang="zh-CN" dirty="0">
                <a:ea typeface="宋体" charset="-122"/>
              </a:rPr>
              <a:t>S the    Write(X, v)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		  Output(X)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(3) For each </a:t>
            </a:r>
            <a:r>
              <a:rPr lang="en-US" altLang="zh-CN" dirty="0" err="1">
                <a:ea typeface="宋体" charset="-122"/>
              </a:rPr>
              <a:t>Oi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dirty="0">
                <a:ea typeface="宋体" charset="-122"/>
              </a:rPr>
              <a:t> S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write &lt;</a:t>
            </a:r>
            <a:r>
              <a:rPr lang="en-US" altLang="zh-CN" dirty="0" err="1">
                <a:ea typeface="宋体" charset="-122"/>
              </a:rPr>
              <a:t>Oi</a:t>
            </a:r>
            <a:r>
              <a:rPr lang="en-US" altLang="zh-CN" dirty="0">
                <a:ea typeface="宋体" charset="-122"/>
              </a:rPr>
              <a:t>, end&gt; </a:t>
            </a:r>
            <a:r>
              <a:rPr lang="en-US" altLang="zh-CN" sz="2000" dirty="0">
                <a:ea typeface="宋体" charset="-122"/>
              </a:rPr>
              <a:t>	</a:t>
            </a:r>
          </a:p>
        </p:txBody>
      </p:sp>
      <p:sp>
        <p:nvSpPr>
          <p:cNvPr id="59398" name="Rectangle 4"/>
          <p:cNvSpPr>
            <a:spLocks noGrp="1" noChangeArrowheads="1"/>
          </p:cNvSpPr>
          <p:nvPr>
            <p:ph type="title"/>
          </p:nvPr>
        </p:nvSpPr>
        <p:spPr>
          <a:xfrm>
            <a:off x="625078" y="336550"/>
            <a:ext cx="8743950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Redo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日志的恢复过程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399" name="AutoShape 6"/>
          <p:cNvSpPr>
            <a:spLocks/>
          </p:cNvSpPr>
          <p:nvPr/>
        </p:nvSpPr>
        <p:spPr bwMode="auto">
          <a:xfrm>
            <a:off x="3991372" y="3501008"/>
            <a:ext cx="171450" cy="864096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06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存储系统的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数据不会丢失或损坏：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数据不会被恶意串改和删除；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在发生宕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机、停电或其它故障时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，数据完好无损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磁盘损坏或灾难发生时，数据完好无损；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在程序出错的情况下，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数据完好无损。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449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6858" y="422275"/>
            <a:ext cx="874395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检查点（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Checkpoint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631" y="1706576"/>
            <a:ext cx="8743950" cy="28733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ea typeface="宋体" charset="-122"/>
              </a:rPr>
              <a:t>Redo log (disk):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 rot="-5400000">
            <a:off x="1412081" y="1570038"/>
            <a:ext cx="1790700" cy="3600450"/>
            <a:chOff x="624" y="1584"/>
            <a:chExt cx="1008" cy="2016"/>
          </a:xfrm>
        </p:grpSpPr>
        <p:sp>
          <p:nvSpPr>
            <p:cNvPr id="63512" name="Rectangle 5"/>
            <p:cNvSpPr>
              <a:spLocks noChangeArrowheads="1"/>
            </p:cNvSpPr>
            <p:nvPr/>
          </p:nvSpPr>
          <p:spPr bwMode="auto">
            <a:xfrm>
              <a:off x="624" y="158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63513" name="Rectangle 6"/>
            <p:cNvSpPr>
              <a:spLocks noChangeArrowheads="1"/>
            </p:cNvSpPr>
            <p:nvPr/>
          </p:nvSpPr>
          <p:spPr bwMode="auto">
            <a:xfrm>
              <a:off x="624" y="1920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&lt;T1,A,16&gt;</a:t>
              </a:r>
              <a:endParaRPr lang="en-US" altLang="zh-CN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3514" name="Rectangle 7"/>
            <p:cNvSpPr>
              <a:spLocks noChangeArrowheads="1"/>
            </p:cNvSpPr>
            <p:nvPr/>
          </p:nvSpPr>
          <p:spPr bwMode="auto">
            <a:xfrm>
              <a:off x="624" y="2256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63515" name="Rectangle 8"/>
            <p:cNvSpPr>
              <a:spLocks noChangeArrowheads="1"/>
            </p:cNvSpPr>
            <p:nvPr/>
          </p:nvSpPr>
          <p:spPr bwMode="auto">
            <a:xfrm>
              <a:off x="624" y="2592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  <a:ea typeface="宋体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&lt;T1,commit&gt;</a:t>
              </a:r>
              <a:endParaRPr lang="en-US" altLang="zh-CN" sz="2400">
                <a:solidFill>
                  <a:srgbClr val="000000"/>
                </a:solidFill>
                <a:ea typeface="宋体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 u="sng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3516" name="Rectangle 9"/>
            <p:cNvSpPr>
              <a:spLocks noChangeArrowheads="1"/>
            </p:cNvSpPr>
            <p:nvPr/>
          </p:nvSpPr>
          <p:spPr bwMode="auto">
            <a:xfrm>
              <a:off x="624" y="326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Checkpoint</a:t>
              </a:r>
              <a:endParaRPr lang="en-US" altLang="zh-CN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3517" name="Rectangle 10"/>
            <p:cNvSpPr>
              <a:spLocks noChangeArrowheads="1"/>
            </p:cNvSpPr>
            <p:nvPr/>
          </p:nvSpPr>
          <p:spPr bwMode="auto">
            <a:xfrm>
              <a:off x="624" y="2928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 rot="-5400000">
            <a:off x="4969669" y="1570038"/>
            <a:ext cx="1790700" cy="3600450"/>
            <a:chOff x="624" y="1584"/>
            <a:chExt cx="1008" cy="2016"/>
          </a:xfrm>
        </p:grpSpPr>
        <p:sp>
          <p:nvSpPr>
            <p:cNvPr id="63506" name="Rectangle 15"/>
            <p:cNvSpPr>
              <a:spLocks noChangeArrowheads="1"/>
            </p:cNvSpPr>
            <p:nvPr/>
          </p:nvSpPr>
          <p:spPr bwMode="auto">
            <a:xfrm>
              <a:off x="624" y="158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63507" name="Rectangle 16"/>
            <p:cNvSpPr>
              <a:spLocks noChangeArrowheads="1"/>
            </p:cNvSpPr>
            <p:nvPr/>
          </p:nvSpPr>
          <p:spPr bwMode="auto">
            <a:xfrm>
              <a:off x="624" y="1920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&lt;T2,B,17&gt;</a:t>
              </a:r>
              <a:endParaRPr lang="en-US" altLang="zh-CN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3508" name="Rectangle 17"/>
            <p:cNvSpPr>
              <a:spLocks noChangeArrowheads="1"/>
            </p:cNvSpPr>
            <p:nvPr/>
          </p:nvSpPr>
          <p:spPr bwMode="auto">
            <a:xfrm>
              <a:off x="624" y="2256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63509" name="Rectangle 18"/>
            <p:cNvSpPr>
              <a:spLocks noChangeArrowheads="1"/>
            </p:cNvSpPr>
            <p:nvPr/>
          </p:nvSpPr>
          <p:spPr bwMode="auto">
            <a:xfrm>
              <a:off x="624" y="2592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  <a:ea typeface="宋体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&lt;T2,commit&gt;</a:t>
              </a:r>
              <a:endParaRPr lang="en-US" altLang="zh-CN" sz="2400">
                <a:solidFill>
                  <a:srgbClr val="000000"/>
                </a:solidFill>
                <a:ea typeface="宋体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 u="sng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3510" name="Rectangle 19"/>
            <p:cNvSpPr>
              <a:spLocks noChangeArrowheads="1"/>
            </p:cNvSpPr>
            <p:nvPr/>
          </p:nvSpPr>
          <p:spPr bwMode="auto">
            <a:xfrm>
              <a:off x="624" y="326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&lt;T3,C,21&gt;</a:t>
              </a:r>
              <a:endParaRPr lang="en-US" altLang="zh-CN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3511" name="Rectangle 20"/>
            <p:cNvSpPr>
              <a:spLocks noChangeArrowheads="1"/>
            </p:cNvSpPr>
            <p:nvPr/>
          </p:nvSpPr>
          <p:spPr bwMode="auto">
            <a:xfrm>
              <a:off x="624" y="2928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</p:grpSp>
      <p:sp>
        <p:nvSpPr>
          <p:cNvPr id="63497" name="Line 21"/>
          <p:cNvSpPr>
            <a:spLocks noChangeShapeType="1"/>
          </p:cNvSpPr>
          <p:nvPr/>
        </p:nvSpPr>
        <p:spPr bwMode="auto">
          <a:xfrm>
            <a:off x="7665246" y="2474913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63498" name="Line 22"/>
          <p:cNvSpPr>
            <a:spLocks noChangeShapeType="1"/>
          </p:cNvSpPr>
          <p:nvPr/>
        </p:nvSpPr>
        <p:spPr bwMode="auto">
          <a:xfrm>
            <a:off x="7665246" y="4265613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63499" name="Text Box 23"/>
          <p:cNvSpPr txBox="1">
            <a:spLocks noChangeArrowheads="1"/>
          </p:cNvSpPr>
          <p:nvPr/>
        </p:nvSpPr>
        <p:spPr bwMode="auto">
          <a:xfrm>
            <a:off x="8054480" y="3096580"/>
            <a:ext cx="8788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Crash</a:t>
            </a:r>
          </a:p>
        </p:txBody>
      </p:sp>
      <p:sp>
        <p:nvSpPr>
          <p:cNvPr id="63500" name="Text Box 25"/>
          <p:cNvSpPr txBox="1">
            <a:spLocks noChangeArrowheads="1"/>
          </p:cNvSpPr>
          <p:nvPr/>
        </p:nvSpPr>
        <p:spPr bwMode="auto">
          <a:xfrm>
            <a:off x="642365" y="3310881"/>
            <a:ext cx="4154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...</a:t>
            </a:r>
          </a:p>
        </p:txBody>
      </p:sp>
      <p:sp>
        <p:nvSpPr>
          <p:cNvPr id="63501" name="Text Box 26"/>
          <p:cNvSpPr txBox="1">
            <a:spLocks noChangeArrowheads="1"/>
          </p:cNvSpPr>
          <p:nvPr/>
        </p:nvSpPr>
        <p:spPr bwMode="auto">
          <a:xfrm>
            <a:off x="1801438" y="3310881"/>
            <a:ext cx="4154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...</a:t>
            </a:r>
          </a:p>
        </p:txBody>
      </p:sp>
      <p:sp>
        <p:nvSpPr>
          <p:cNvPr id="63502" name="Text Box 27"/>
          <p:cNvSpPr txBox="1">
            <a:spLocks noChangeArrowheads="1"/>
          </p:cNvSpPr>
          <p:nvPr/>
        </p:nvSpPr>
        <p:spPr bwMode="auto">
          <a:xfrm>
            <a:off x="3001588" y="3310881"/>
            <a:ext cx="4154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...</a:t>
            </a:r>
          </a:p>
        </p:txBody>
      </p:sp>
      <p:sp>
        <p:nvSpPr>
          <p:cNvPr id="63503" name="Text Box 28"/>
          <p:cNvSpPr txBox="1">
            <a:spLocks noChangeArrowheads="1"/>
          </p:cNvSpPr>
          <p:nvPr/>
        </p:nvSpPr>
        <p:spPr bwMode="auto">
          <a:xfrm>
            <a:off x="4201738" y="3310881"/>
            <a:ext cx="4154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...</a:t>
            </a:r>
          </a:p>
        </p:txBody>
      </p:sp>
      <p:sp>
        <p:nvSpPr>
          <p:cNvPr id="63504" name="Text Box 29"/>
          <p:cNvSpPr txBox="1">
            <a:spLocks noChangeArrowheads="1"/>
          </p:cNvSpPr>
          <p:nvPr/>
        </p:nvSpPr>
        <p:spPr bwMode="auto">
          <a:xfrm>
            <a:off x="5264944" y="3313113"/>
            <a:ext cx="5179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...</a:t>
            </a:r>
          </a:p>
        </p:txBody>
      </p:sp>
      <p:sp>
        <p:nvSpPr>
          <p:cNvPr id="63505" name="Text Box 30"/>
          <p:cNvSpPr txBox="1">
            <a:spLocks noChangeArrowheads="1"/>
          </p:cNvSpPr>
          <p:nvPr/>
        </p:nvSpPr>
        <p:spPr bwMode="auto">
          <a:xfrm>
            <a:off x="6550819" y="3313113"/>
            <a:ext cx="5179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33782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Undo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Redo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日志的缺点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Undo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日志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操作结束之前必须将数据刷盘。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Redo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日志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操作结束之前不能将数据刷盘。</a:t>
            </a:r>
          </a:p>
        </p:txBody>
      </p:sp>
    </p:spTree>
    <p:extLst>
      <p:ext uri="{BB962C8B-B14F-4D97-AF65-F5344CB8AC3E}">
        <p14:creationId xmlns:p14="http://schemas.microsoft.com/office/powerpoint/2010/main" val="6558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更好的方式：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Undo/Redo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6996" y="2060861"/>
            <a:ext cx="9199364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Update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  <a:sym typeface="Symbol" pitchFamily="18" charset="2"/>
              </a:rPr>
              <a:t>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  &lt;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Oi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,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Xid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, New X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val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, Old X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val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page X</a:t>
            </a:r>
          </a:p>
        </p:txBody>
      </p:sp>
    </p:spTree>
    <p:extLst>
      <p:ext uri="{BB962C8B-B14F-4D97-AF65-F5344CB8AC3E}">
        <p14:creationId xmlns:p14="http://schemas.microsoft.com/office/powerpoint/2010/main" val="125243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349250"/>
            <a:ext cx="8743950" cy="782638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Undo/Redo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日志的规则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231" y="1346213"/>
            <a:ext cx="8743950" cy="31480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数据可以在任何时间到达磁盘。（操作技术前或操作结束后）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日志记录必须在数据之前到达磁盘。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(write ahead logging: WAL) </a:t>
            </a: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操作结束之前所有的日志必须到达磁盘。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56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576858" y="422275"/>
            <a:ext cx="874395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例子：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Undo/Redo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日志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631" y="1706576"/>
            <a:ext cx="8743950" cy="28733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ea typeface="宋体" charset="-122"/>
              </a:rPr>
              <a:t>log (disk):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 rot="-5400000">
            <a:off x="1309695" y="1672432"/>
            <a:ext cx="1995487" cy="3600450"/>
            <a:chOff x="624" y="1584"/>
            <a:chExt cx="1008" cy="2016"/>
          </a:xfrm>
        </p:grpSpPr>
        <p:sp>
          <p:nvSpPr>
            <p:cNvPr id="67608" name="Rectangle 5"/>
            <p:cNvSpPr>
              <a:spLocks noChangeArrowheads="1"/>
            </p:cNvSpPr>
            <p:nvPr/>
          </p:nvSpPr>
          <p:spPr bwMode="auto">
            <a:xfrm>
              <a:off x="624" y="158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67609" name="Rectangle 6"/>
            <p:cNvSpPr>
              <a:spLocks noChangeArrowheads="1"/>
            </p:cNvSpPr>
            <p:nvPr/>
          </p:nvSpPr>
          <p:spPr bwMode="auto">
            <a:xfrm>
              <a:off x="624" y="1920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&lt;checkpoint&gt;</a:t>
              </a:r>
              <a:endParaRPr lang="en-US" altLang="zh-CN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7610" name="Rectangle 7"/>
            <p:cNvSpPr>
              <a:spLocks noChangeArrowheads="1"/>
            </p:cNvSpPr>
            <p:nvPr/>
          </p:nvSpPr>
          <p:spPr bwMode="auto">
            <a:xfrm>
              <a:off x="624" y="2256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67611" name="Rectangle 8"/>
            <p:cNvSpPr>
              <a:spLocks noChangeArrowheads="1"/>
            </p:cNvSpPr>
            <p:nvPr/>
          </p:nvSpPr>
          <p:spPr bwMode="auto">
            <a:xfrm>
              <a:off x="624" y="2592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 dirty="0">
                <a:solidFill>
                  <a:srgbClr val="000000"/>
                </a:solidFill>
                <a:ea typeface="宋体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00"/>
                  </a:solidFill>
                  <a:ea typeface="宋体" charset="-122"/>
                </a:rPr>
                <a:t>&lt;O1, A, 10, 15&gt;</a:t>
              </a:r>
              <a:endParaRPr lang="en-US" altLang="zh-CN" sz="2400" dirty="0">
                <a:solidFill>
                  <a:srgbClr val="000000"/>
                </a:solidFill>
                <a:ea typeface="宋体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 u="sng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7612" name="Rectangle 9"/>
            <p:cNvSpPr>
              <a:spLocks noChangeArrowheads="1"/>
            </p:cNvSpPr>
            <p:nvPr/>
          </p:nvSpPr>
          <p:spPr bwMode="auto">
            <a:xfrm>
              <a:off x="624" y="326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00"/>
                  </a:solidFill>
                  <a:ea typeface="宋体" charset="-122"/>
                </a:rPr>
                <a:t>&lt;O1, B, 20, 23&gt;</a:t>
              </a:r>
              <a:endParaRPr lang="en-US" altLang="zh-CN" sz="2400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7613" name="Rectangle 10"/>
            <p:cNvSpPr>
              <a:spLocks noChangeArrowheads="1"/>
            </p:cNvSpPr>
            <p:nvPr/>
          </p:nvSpPr>
          <p:spPr bwMode="auto">
            <a:xfrm>
              <a:off x="624" y="2928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 rot="-5400000">
            <a:off x="4867282" y="1672432"/>
            <a:ext cx="1995487" cy="3600450"/>
            <a:chOff x="624" y="1584"/>
            <a:chExt cx="1008" cy="2016"/>
          </a:xfrm>
        </p:grpSpPr>
        <p:sp>
          <p:nvSpPr>
            <p:cNvPr id="67602" name="Rectangle 15"/>
            <p:cNvSpPr>
              <a:spLocks noChangeArrowheads="1"/>
            </p:cNvSpPr>
            <p:nvPr/>
          </p:nvSpPr>
          <p:spPr bwMode="auto">
            <a:xfrm>
              <a:off x="624" y="158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67603" name="Rectangle 16"/>
            <p:cNvSpPr>
              <a:spLocks noChangeArrowheads="1"/>
            </p:cNvSpPr>
            <p:nvPr/>
          </p:nvSpPr>
          <p:spPr bwMode="auto">
            <a:xfrm>
              <a:off x="624" y="1920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00"/>
                  </a:solidFill>
                  <a:ea typeface="宋体" charset="-122"/>
                </a:rPr>
                <a:t>&lt;O1, commit&gt;</a:t>
              </a:r>
              <a:endParaRPr lang="en-US" altLang="zh-CN" sz="2400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7604" name="Rectangle 17"/>
            <p:cNvSpPr>
              <a:spLocks noChangeArrowheads="1"/>
            </p:cNvSpPr>
            <p:nvPr/>
          </p:nvSpPr>
          <p:spPr bwMode="auto">
            <a:xfrm>
              <a:off x="624" y="2256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67605" name="Rectangle 18"/>
            <p:cNvSpPr>
              <a:spLocks noChangeArrowheads="1"/>
            </p:cNvSpPr>
            <p:nvPr/>
          </p:nvSpPr>
          <p:spPr bwMode="auto">
            <a:xfrm>
              <a:off x="624" y="2592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 dirty="0">
                <a:solidFill>
                  <a:srgbClr val="000000"/>
                </a:solidFill>
                <a:ea typeface="宋体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00"/>
                  </a:solidFill>
                  <a:ea typeface="宋体" charset="-122"/>
                </a:rPr>
                <a:t> &lt;O2, C, 30, 38&gt;</a:t>
              </a:r>
              <a:endParaRPr lang="en-US" altLang="zh-CN" sz="2400" dirty="0">
                <a:solidFill>
                  <a:srgbClr val="000000"/>
                </a:solidFill>
                <a:ea typeface="宋体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 u="sng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7606" name="Rectangle 19"/>
            <p:cNvSpPr>
              <a:spLocks noChangeArrowheads="1"/>
            </p:cNvSpPr>
            <p:nvPr/>
          </p:nvSpPr>
          <p:spPr bwMode="auto">
            <a:xfrm>
              <a:off x="624" y="326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00"/>
                  </a:solidFill>
                  <a:ea typeface="宋体" charset="-122"/>
                </a:rPr>
                <a:t>&lt;O2, D, 40, 41&gt;</a:t>
              </a:r>
              <a:endParaRPr lang="en-US" altLang="zh-CN" sz="2400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7607" name="Rectangle 20"/>
            <p:cNvSpPr>
              <a:spLocks noChangeArrowheads="1"/>
            </p:cNvSpPr>
            <p:nvPr/>
          </p:nvSpPr>
          <p:spPr bwMode="auto">
            <a:xfrm>
              <a:off x="624" y="2928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</p:grpSp>
      <p:sp>
        <p:nvSpPr>
          <p:cNvPr id="67593" name="Line 21"/>
          <p:cNvSpPr>
            <a:spLocks noChangeShapeType="1"/>
          </p:cNvSpPr>
          <p:nvPr/>
        </p:nvSpPr>
        <p:spPr bwMode="auto">
          <a:xfrm>
            <a:off x="7665246" y="2474913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67594" name="Line 22"/>
          <p:cNvSpPr>
            <a:spLocks noChangeShapeType="1"/>
          </p:cNvSpPr>
          <p:nvPr/>
        </p:nvSpPr>
        <p:spPr bwMode="auto">
          <a:xfrm>
            <a:off x="7684893" y="446087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67595" name="Text Box 23"/>
          <p:cNvSpPr txBox="1">
            <a:spLocks noChangeArrowheads="1"/>
          </p:cNvSpPr>
          <p:nvPr/>
        </p:nvSpPr>
        <p:spPr bwMode="auto">
          <a:xfrm>
            <a:off x="8054480" y="3096580"/>
            <a:ext cx="8788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Crash</a:t>
            </a:r>
          </a:p>
        </p:txBody>
      </p:sp>
      <p:sp>
        <p:nvSpPr>
          <p:cNvPr id="67596" name="Text Box 25"/>
          <p:cNvSpPr txBox="1">
            <a:spLocks noChangeArrowheads="1"/>
          </p:cNvSpPr>
          <p:nvPr/>
        </p:nvSpPr>
        <p:spPr bwMode="auto">
          <a:xfrm>
            <a:off x="642365" y="3310881"/>
            <a:ext cx="4154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...</a:t>
            </a:r>
          </a:p>
        </p:txBody>
      </p:sp>
      <p:sp>
        <p:nvSpPr>
          <p:cNvPr id="67597" name="Text Box 26"/>
          <p:cNvSpPr txBox="1">
            <a:spLocks noChangeArrowheads="1"/>
          </p:cNvSpPr>
          <p:nvPr/>
        </p:nvSpPr>
        <p:spPr bwMode="auto">
          <a:xfrm>
            <a:off x="1801438" y="3310881"/>
            <a:ext cx="4154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...</a:t>
            </a:r>
          </a:p>
        </p:txBody>
      </p:sp>
      <p:sp>
        <p:nvSpPr>
          <p:cNvPr id="67598" name="Text Box 27"/>
          <p:cNvSpPr txBox="1">
            <a:spLocks noChangeArrowheads="1"/>
          </p:cNvSpPr>
          <p:nvPr/>
        </p:nvSpPr>
        <p:spPr bwMode="auto">
          <a:xfrm>
            <a:off x="3001588" y="3310881"/>
            <a:ext cx="4154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...</a:t>
            </a:r>
          </a:p>
        </p:txBody>
      </p:sp>
      <p:sp>
        <p:nvSpPr>
          <p:cNvPr id="67599" name="Text Box 28"/>
          <p:cNvSpPr txBox="1">
            <a:spLocks noChangeArrowheads="1"/>
          </p:cNvSpPr>
          <p:nvPr/>
        </p:nvSpPr>
        <p:spPr bwMode="auto">
          <a:xfrm>
            <a:off x="4201738" y="3310881"/>
            <a:ext cx="4154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...</a:t>
            </a:r>
          </a:p>
        </p:txBody>
      </p:sp>
      <p:sp>
        <p:nvSpPr>
          <p:cNvPr id="67600" name="Text Box 29"/>
          <p:cNvSpPr txBox="1">
            <a:spLocks noChangeArrowheads="1"/>
          </p:cNvSpPr>
          <p:nvPr/>
        </p:nvSpPr>
        <p:spPr bwMode="auto">
          <a:xfrm>
            <a:off x="5264944" y="3313113"/>
            <a:ext cx="5179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...</a:t>
            </a:r>
          </a:p>
        </p:txBody>
      </p:sp>
      <p:sp>
        <p:nvSpPr>
          <p:cNvPr id="67601" name="Text Box 30"/>
          <p:cNvSpPr txBox="1">
            <a:spLocks noChangeArrowheads="1"/>
          </p:cNvSpPr>
          <p:nvPr/>
        </p:nvSpPr>
        <p:spPr bwMode="auto">
          <a:xfrm>
            <a:off x="6550819" y="3313113"/>
            <a:ext cx="5179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4821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原子性的第二层含义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不受其他并发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CRUD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操作的干扰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CRUD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操作要么在它之前，要么在它之后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如果操作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在操作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开始之前结束，那么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一定排在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之前（线性一致性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Linearizability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7518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241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Linearizability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（线性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 function calls have a </a:t>
            </a:r>
            <a:r>
              <a:rPr lang="en-US" altLang="zh-CN" i="1" dirty="0"/>
              <a:t>linearization point</a:t>
            </a:r>
            <a:r>
              <a:rPr lang="en-US" altLang="zh-CN" dirty="0"/>
              <a:t> at some instant between their invocation and their response.</a:t>
            </a:r>
          </a:p>
          <a:p>
            <a:r>
              <a:rPr lang="en-US" altLang="zh-CN" dirty="0"/>
              <a:t>All functions appear to occur instantly at their linearization point, behaving as specified by the sequential definition.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4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71450"/>
            <a:ext cx="903922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6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200025"/>
            <a:ext cx="91725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8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14325"/>
            <a:ext cx="92202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前提是操作正确性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CRUD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操作都被正确执行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程序在逻辑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上不出错；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原子性（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Atomicity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什么是原子性？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CRUD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操作在瞬间完成；其间，不受任何外界干扰。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要么成功，要么失败；无中间状态；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系统故障要么发生在它之前，要么发生在它之后；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CRUD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操作要么在它之前，要么在它之后。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10000"/>
              </a:lnSpc>
            </a:pP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20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242887"/>
            <a:ext cx="898207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6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Linearizability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556792"/>
            <a:ext cx="9258300" cy="4525963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1525" y="1834480"/>
            <a:ext cx="8743950" cy="4114800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>
            <a:lvl1pPr marL="395638" indent="-395638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7216" indent="-329698" algn="l" defTabSz="105503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8793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46311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3828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01345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O1:	Read(A)		O2:	Read(A)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		A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A+100		A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A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		Write(A)			Write(A)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		Read(B)			Read(B)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</a:t>
            </a:r>
            <a:r>
              <a:rPr lang="en-US" altLang="zh-CN" dirty="0">
                <a:ea typeface="宋体" charset="-122"/>
              </a:rPr>
              <a:t>B+100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	B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		Write(B)			Write(B)</a:t>
            </a:r>
          </a:p>
        </p:txBody>
      </p:sp>
    </p:spTree>
    <p:extLst>
      <p:ext uri="{BB962C8B-B14F-4D97-AF65-F5344CB8AC3E}">
        <p14:creationId xmlns:p14="http://schemas.microsoft.com/office/powerpoint/2010/main" val="286193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通过加锁实现</a:t>
            </a:r>
            <a:r>
              <a:rPr lang="en-US" altLang="zh-CN" b="1" dirty="0" err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Linearizability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71525" y="1676400"/>
            <a:ext cx="8743950" cy="4344888"/>
          </a:xfrm>
          <a:prstGeom prst="rect">
            <a:avLst/>
          </a:prstGeom>
        </p:spPr>
        <p:txBody>
          <a:bodyPr vert="horz" lIns="105503" tIns="52752" rIns="105503" bIns="52752" rtlCol="0">
            <a:normAutofit fontScale="70000" lnSpcReduction="20000"/>
          </a:bodyPr>
          <a:lstStyle>
            <a:lvl1pPr marL="395638" indent="-395638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7216" indent="-329698" algn="l" defTabSz="105503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8793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46311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3828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01345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zh-CN" dirty="0">
                <a:ea typeface="宋体" charset="-122"/>
              </a:rPr>
              <a:t>O1:	</a:t>
            </a:r>
            <a:r>
              <a:rPr lang="en-US" altLang="zh-CN" b="1" dirty="0">
                <a:ea typeface="宋体" charset="-122"/>
              </a:rPr>
              <a:t>Lock(A)</a:t>
            </a:r>
            <a:r>
              <a:rPr lang="en-US" altLang="zh-CN" dirty="0">
                <a:ea typeface="宋体" charset="-122"/>
              </a:rPr>
              <a:t>		O2:	</a:t>
            </a:r>
            <a:r>
              <a:rPr lang="en-US" altLang="zh-CN" b="1" dirty="0">
                <a:ea typeface="宋体" charset="-122"/>
              </a:rPr>
              <a:t>Lock(A)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		Read(A)		Read(A)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		A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A+100		A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A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		Write(A)		Write(A)</a:t>
            </a:r>
          </a:p>
          <a:p>
            <a:pPr>
              <a:buNone/>
            </a:pPr>
            <a:r>
              <a:rPr lang="en-US" altLang="zh-CN" b="1" dirty="0">
                <a:ea typeface="宋体" charset="-122"/>
              </a:rPr>
              <a:t>		Lock(B)			Lock(B)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		Read(B)			Read(B)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</a:t>
            </a:r>
            <a:r>
              <a:rPr lang="en-US" altLang="zh-CN" dirty="0">
                <a:ea typeface="宋体" charset="-122"/>
              </a:rPr>
              <a:t>B+100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B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		Write(B)		Write(B)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Unlock(B)		Unlock(B)</a:t>
            </a:r>
          </a:p>
          <a:p>
            <a:pPr>
              <a:buFont typeface="Arial" pitchFamily="34" charset="0"/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Unlock(A)</a:t>
            </a: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Unlock(A)</a:t>
            </a:r>
          </a:p>
          <a:p>
            <a:pPr>
              <a:buFontTx/>
              <a:buNone/>
            </a:pP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554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71525" y="2391023"/>
            <a:ext cx="8743950" cy="1470025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思考题</a:t>
            </a:r>
            <a:r>
              <a:rPr lang="en-US" altLang="zh-CN" sz="4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：我们应该在释放</a:t>
            </a:r>
            <a:r>
              <a:rPr lang="zh-CN" altLang="en-US" sz="40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</a:t>
            </a:r>
            <a:r>
              <a:rPr lang="zh-CN" altLang="en-US" sz="4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之前通知用户操作成功吗？还是在释放锁之后？</a:t>
            </a:r>
            <a:r>
              <a:rPr lang="en-US" altLang="zh-CN" sz="4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40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4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思考题</a:t>
            </a:r>
            <a:r>
              <a:rPr lang="en-US" altLang="zh-CN" sz="4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40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同时</a:t>
            </a:r>
            <a:r>
              <a:rPr lang="zh-CN" altLang="en-US" sz="4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40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日志和锁的</a:t>
            </a:r>
            <a:r>
              <a:rPr lang="zh-CN" altLang="en-US" sz="4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时候，最后的</a:t>
            </a:r>
            <a:r>
              <a:rPr lang="en-US" altLang="zh-CN" sz="4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commit</a:t>
            </a:r>
            <a:r>
              <a:rPr lang="zh-CN" altLang="en-US" sz="4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日志应该在释放锁之前落盘还是之后？为什么？</a:t>
            </a:r>
            <a:endParaRPr lang="zh-CN" altLang="en-US" sz="40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9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重点关注两个问题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系统故障的干扰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其他并发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CRUD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操作的干扰</a:t>
            </a:r>
          </a:p>
        </p:txBody>
      </p:sp>
    </p:spTree>
    <p:extLst>
      <p:ext uri="{BB962C8B-B14F-4D97-AF65-F5344CB8AC3E}">
        <p14:creationId xmlns:p14="http://schemas.microsoft.com/office/powerpoint/2010/main" val="18584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原子性的第一层含义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不受系统故障的干扰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要么成功，要么失败；无中间状态；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系统故障要么发生在它之前，要么发生在它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一旦成功，永久生效（持久性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Durability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7518" lvl="1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42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例子：一个操作改动两项数据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6996" y="1484784"/>
            <a:ext cx="874395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          		Constraint: A=B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				 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: A 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  <a:sym typeface="Symbol" pitchFamily="18" charset="2"/>
              </a:rPr>
              <a:t>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  A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  <a:sym typeface="Symbol" pitchFamily="18" charset="2"/>
              </a:rPr>
              <a:t>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				        B 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  <a:sym typeface="Symbol" pitchFamily="18" charset="2"/>
              </a:rPr>
              <a:t>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   B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  <a:sym typeface="Symbol" pitchFamily="18" charset="2"/>
              </a:rPr>
              <a:t>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2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14751" y="3429000"/>
            <a:ext cx="9108281" cy="135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Input (x)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：将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从磁盘读入内存。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Output (x)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：将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从内存写到磁盘。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19772" y="4619178"/>
            <a:ext cx="8743950" cy="1402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Read (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x,t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：在内存中读取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Write (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x,t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：在内存中给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赋值。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928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874395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O</a:t>
            </a:r>
            <a:r>
              <a:rPr lang="en-US" altLang="zh-CN" sz="24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:	Read (</a:t>
            </a:r>
            <a:r>
              <a:rPr lang="en-US" altLang="zh-CN" dirty="0" err="1">
                <a:ea typeface="宋体" charset="-122"/>
              </a:rPr>
              <a:t>A,t</a:t>
            </a:r>
            <a:r>
              <a:rPr lang="en-US" altLang="zh-CN" dirty="0">
                <a:ea typeface="宋体" charset="-122"/>
              </a:rPr>
              <a:t>);  t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t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Write (</a:t>
            </a:r>
            <a:r>
              <a:rPr lang="en-US" altLang="zh-CN" dirty="0" err="1">
                <a:ea typeface="宋体" charset="-122"/>
              </a:rPr>
              <a:t>A,t</a:t>
            </a:r>
            <a:r>
              <a:rPr lang="en-US" altLang="zh-CN" dirty="0">
                <a:ea typeface="宋体" charset="-122"/>
              </a:rPr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Read (</a:t>
            </a:r>
            <a:r>
              <a:rPr lang="en-US" altLang="zh-CN" dirty="0" err="1">
                <a:ea typeface="宋体" charset="-122"/>
              </a:rPr>
              <a:t>B,t</a:t>
            </a:r>
            <a:r>
              <a:rPr lang="en-US" altLang="zh-CN" dirty="0">
                <a:ea typeface="宋体" charset="-122"/>
              </a:rPr>
              <a:t>);  t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t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Write (</a:t>
            </a:r>
            <a:r>
              <a:rPr lang="en-US" altLang="zh-CN" dirty="0" err="1">
                <a:ea typeface="宋体" charset="-122"/>
              </a:rPr>
              <a:t>B,t</a:t>
            </a:r>
            <a:r>
              <a:rPr lang="en-US" altLang="zh-CN" dirty="0">
                <a:ea typeface="宋体" charset="-122"/>
              </a:rPr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Output (A);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Output (B);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885950" y="3810000"/>
            <a:ext cx="257175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>
                <a:ea typeface="宋体" charset="-122"/>
              </a:rPr>
              <a:t>A: 8</a:t>
            </a:r>
          </a:p>
          <a:p>
            <a:r>
              <a:rPr lang="en-US" altLang="zh-CN" sz="2800">
                <a:ea typeface="宋体" charset="-122"/>
              </a:rPr>
              <a:t>B: 8</a:t>
            </a:r>
            <a:endParaRPr lang="en-US" altLang="zh-CN">
              <a:ea typeface="宋体" charset="-122"/>
            </a:endParaRPr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6343650" y="3886200"/>
            <a:ext cx="222885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800">
                <a:ea typeface="宋体" charset="-122"/>
              </a:rPr>
              <a:t>A: 8</a:t>
            </a:r>
            <a:endParaRPr lang="en-US" altLang="zh-CN">
              <a:ea typeface="宋体" charset="-122"/>
            </a:endParaRPr>
          </a:p>
          <a:p>
            <a:r>
              <a:rPr lang="en-US" altLang="zh-CN" sz="2800">
                <a:ea typeface="宋体" charset="-122"/>
              </a:rPr>
              <a:t>B: 8</a:t>
            </a:r>
            <a:endParaRPr lang="en-US" altLang="zh-CN">
              <a:ea typeface="宋体" charset="-122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652879" y="5507251"/>
            <a:ext cx="110934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memory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7182286" y="5583451"/>
            <a:ext cx="61587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99455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874395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O</a:t>
            </a:r>
            <a:r>
              <a:rPr lang="en-US" altLang="zh-CN" sz="24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:	Read (</a:t>
            </a:r>
            <a:r>
              <a:rPr lang="en-US" altLang="zh-CN" dirty="0" err="1">
                <a:ea typeface="宋体" charset="-122"/>
              </a:rPr>
              <a:t>A,t</a:t>
            </a:r>
            <a:r>
              <a:rPr lang="en-US" altLang="zh-CN" dirty="0">
                <a:ea typeface="宋体" charset="-122"/>
              </a:rPr>
              <a:t>);  t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t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Write (</a:t>
            </a:r>
            <a:r>
              <a:rPr lang="en-US" altLang="zh-CN" dirty="0" err="1">
                <a:ea typeface="宋体" charset="-122"/>
              </a:rPr>
              <a:t>A,t</a:t>
            </a:r>
            <a:r>
              <a:rPr lang="en-US" altLang="zh-CN" dirty="0">
                <a:ea typeface="宋体" charset="-122"/>
              </a:rPr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Read (</a:t>
            </a:r>
            <a:r>
              <a:rPr lang="en-US" altLang="zh-CN" dirty="0" err="1">
                <a:ea typeface="宋体" charset="-122"/>
              </a:rPr>
              <a:t>B,t</a:t>
            </a:r>
            <a:r>
              <a:rPr lang="en-US" altLang="zh-CN" dirty="0">
                <a:ea typeface="宋体" charset="-122"/>
              </a:rPr>
              <a:t>);  t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t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Write (</a:t>
            </a:r>
            <a:r>
              <a:rPr lang="en-US" altLang="zh-CN" dirty="0" err="1">
                <a:ea typeface="宋体" charset="-122"/>
              </a:rPr>
              <a:t>B,t</a:t>
            </a:r>
            <a:r>
              <a:rPr lang="en-US" altLang="zh-CN" dirty="0">
                <a:ea typeface="宋体" charset="-122"/>
              </a:rPr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Output (A);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Output (B);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885950" y="3810000"/>
            <a:ext cx="257175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>
                <a:ea typeface="宋体" charset="-122"/>
              </a:rPr>
              <a:t>A: 8</a:t>
            </a:r>
          </a:p>
          <a:p>
            <a:r>
              <a:rPr lang="en-US" altLang="zh-CN" sz="2800">
                <a:ea typeface="宋体" charset="-122"/>
              </a:rPr>
              <a:t>B: 8</a:t>
            </a:r>
            <a:endParaRPr lang="en-US" altLang="zh-CN">
              <a:ea typeface="宋体" charset="-122"/>
            </a:endParaRPr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>
            <a:off x="6343650" y="3886200"/>
            <a:ext cx="222885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800">
                <a:ea typeface="宋体" charset="-122"/>
              </a:rPr>
              <a:t>A: 8</a:t>
            </a:r>
            <a:endParaRPr lang="en-US" altLang="zh-CN">
              <a:ea typeface="宋体" charset="-122"/>
            </a:endParaRPr>
          </a:p>
          <a:p>
            <a:r>
              <a:rPr lang="en-US" altLang="zh-CN" sz="2800">
                <a:ea typeface="宋体" charset="-122"/>
              </a:rPr>
              <a:t>B: 8</a:t>
            </a:r>
            <a:endParaRPr lang="en-US" altLang="zh-CN">
              <a:ea typeface="宋体" charset="-122"/>
            </a:endParaRP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2652879" y="5507251"/>
            <a:ext cx="110934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memory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7182286" y="5583451"/>
            <a:ext cx="61587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disk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230091" y="4131096"/>
            <a:ext cx="1041203" cy="954088"/>
            <a:chOff x="1336" y="2599"/>
            <a:chExt cx="583" cy="601"/>
          </a:xfrm>
        </p:grpSpPr>
        <p:sp>
          <p:nvSpPr>
            <p:cNvPr id="30731" name="Freeform 10"/>
            <p:cNvSpPr>
              <a:spLocks/>
            </p:cNvSpPr>
            <p:nvPr/>
          </p:nvSpPr>
          <p:spPr bwMode="auto">
            <a:xfrm>
              <a:off x="1336" y="2678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2" name="Freeform 11"/>
            <p:cNvSpPr>
              <a:spLocks/>
            </p:cNvSpPr>
            <p:nvPr/>
          </p:nvSpPr>
          <p:spPr bwMode="auto">
            <a:xfrm>
              <a:off x="1350" y="2937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3" name="Text Box 12"/>
            <p:cNvSpPr txBox="1">
              <a:spLocks noChangeArrowheads="1"/>
            </p:cNvSpPr>
            <p:nvPr/>
          </p:nvSpPr>
          <p:spPr bwMode="auto">
            <a:xfrm>
              <a:off x="1611" y="2599"/>
              <a:ext cx="308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  <a:ea typeface="宋体" charset="-122"/>
                </a:rPr>
                <a:t>16</a:t>
              </a:r>
            </a:p>
            <a:p>
              <a:pPr algn="ctr"/>
              <a:r>
                <a:rPr lang="en-US" altLang="zh-CN" sz="2800" dirty="0">
                  <a:solidFill>
                    <a:srgbClr val="FF0000"/>
                  </a:solidFill>
                  <a:ea typeface="宋体" charset="-122"/>
                </a:rPr>
                <a:t>16</a:t>
              </a:r>
              <a:endParaRPr lang="en-US" altLang="zh-CN" dirty="0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77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8289</TotalTime>
  <Words>1329</Words>
  <Application>Microsoft Office PowerPoint</Application>
  <PresentationFormat>35 毫米幻灯片</PresentationFormat>
  <Paragraphs>417</Paragraphs>
  <Slides>43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45" baseType="lpstr">
      <vt:lpstr>Office 主题</vt:lpstr>
      <vt:lpstr>6_Office 主题</vt:lpstr>
      <vt:lpstr>PowerPoint 演示文稿</vt:lpstr>
      <vt:lpstr>PowerPoint 演示文稿</vt:lpstr>
      <vt:lpstr>什么是存储系统的正确性？</vt:lpstr>
      <vt:lpstr>前提是操作正确性</vt:lpstr>
      <vt:lpstr>重点关注两个问题</vt:lpstr>
      <vt:lpstr>原子性的第一层含义</vt:lpstr>
      <vt:lpstr>例子：一个操作改动两项数据</vt:lpstr>
      <vt:lpstr>PowerPoint 演示文稿</vt:lpstr>
      <vt:lpstr>PowerPoint 演示文稿</vt:lpstr>
      <vt:lpstr>PowerPoint 演示文稿</vt:lpstr>
      <vt:lpstr>解决宕机问题</vt:lpstr>
      <vt:lpstr>Undo日志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Undo日志需要在数据之前到达磁盘</vt:lpstr>
      <vt:lpstr>Undo日志需要在数据之前到达磁盘</vt:lpstr>
      <vt:lpstr>数据需要在操作完成之前到达磁盘</vt:lpstr>
      <vt:lpstr>Undo日志的规则</vt:lpstr>
      <vt:lpstr>基于Undo日志的恢复过程</vt:lpstr>
      <vt:lpstr>Redo日志</vt:lpstr>
      <vt:lpstr>Redo logging  (deferred modification)</vt:lpstr>
      <vt:lpstr>Redo logging  (deferred modification)</vt:lpstr>
      <vt:lpstr>Redo logging  (deferred modification)</vt:lpstr>
      <vt:lpstr>Redo logging  (deferred modification)</vt:lpstr>
      <vt:lpstr>Redo日志的规则</vt:lpstr>
      <vt:lpstr>基于Redo日志的恢复过程</vt:lpstr>
      <vt:lpstr>检查点（Checkpoint）</vt:lpstr>
      <vt:lpstr>Undo和Redo日志的缺点</vt:lpstr>
      <vt:lpstr>更好的方式：Undo/Redo日志</vt:lpstr>
      <vt:lpstr>Undo/Redo日志的规则</vt:lpstr>
      <vt:lpstr>例子：Undo/Redo日志</vt:lpstr>
      <vt:lpstr>原子性的第二层含义</vt:lpstr>
      <vt:lpstr>Linearizability（线性一致）</vt:lpstr>
      <vt:lpstr>PowerPoint 演示文稿</vt:lpstr>
      <vt:lpstr>PowerPoint 演示文稿</vt:lpstr>
      <vt:lpstr>PowerPoint 演示文稿</vt:lpstr>
      <vt:lpstr>PowerPoint 演示文稿</vt:lpstr>
      <vt:lpstr>实现Linearizability</vt:lpstr>
      <vt:lpstr>通过加锁实现Linearizability</vt:lpstr>
      <vt:lpstr>思考题1：我们应该在释放锁之前通知用户操作成功吗？还是在释放锁之后？  思考题2：同时使用日志和锁的时候，最后的commit日志应该在释放锁之前落盘还是之后？为什么？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数据库物理设计</dc:title>
  <dc:creator>Xuan Zhou</dc:creator>
  <cp:lastModifiedBy>Xuan Zhou</cp:lastModifiedBy>
  <cp:revision>133</cp:revision>
  <dcterms:modified xsi:type="dcterms:W3CDTF">2019-09-09T15:55:40Z</dcterms:modified>
</cp:coreProperties>
</file>