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44" r:id="rId2"/>
    <p:sldId id="278" r:id="rId3"/>
    <p:sldId id="416" r:id="rId4"/>
    <p:sldId id="431" r:id="rId5"/>
    <p:sldId id="432" r:id="rId6"/>
    <p:sldId id="481" r:id="rId7"/>
    <p:sldId id="433" r:id="rId8"/>
    <p:sldId id="434" r:id="rId9"/>
    <p:sldId id="435" r:id="rId10"/>
    <p:sldId id="436" r:id="rId11"/>
    <p:sldId id="427" r:id="rId12"/>
    <p:sldId id="428" r:id="rId13"/>
    <p:sldId id="437" r:id="rId14"/>
    <p:sldId id="417" r:id="rId15"/>
    <p:sldId id="418" r:id="rId16"/>
    <p:sldId id="419" r:id="rId17"/>
    <p:sldId id="420" r:id="rId18"/>
    <p:sldId id="421" r:id="rId19"/>
    <p:sldId id="422" r:id="rId20"/>
    <p:sldId id="423" r:id="rId21"/>
    <p:sldId id="424" r:id="rId22"/>
    <p:sldId id="425" r:id="rId23"/>
    <p:sldId id="426" r:id="rId24"/>
    <p:sldId id="440" r:id="rId25"/>
    <p:sldId id="439" r:id="rId26"/>
    <p:sldId id="441" r:id="rId27"/>
    <p:sldId id="442" r:id="rId28"/>
    <p:sldId id="443" r:id="rId29"/>
    <p:sldId id="482" r:id="rId30"/>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84" d="100"/>
          <a:sy n="84" d="100"/>
        </p:scale>
        <p:origin x="264" y="90"/>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2019/9/17</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2</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de-DE" dirty="0"/>
          </a:p>
        </p:txBody>
      </p:sp>
      <p:sp>
        <p:nvSpPr>
          <p:cNvPr id="4" name="灯片编号占位符 3"/>
          <p:cNvSpPr>
            <a:spLocks noGrp="1"/>
          </p:cNvSpPr>
          <p:nvPr>
            <p:ph type="sldNum" sz="quarter" idx="10"/>
          </p:nvPr>
        </p:nvSpPr>
        <p:spPr/>
        <p:txBody>
          <a:bodyPr/>
          <a:lstStyle/>
          <a:p>
            <a:fld id="{7601C04E-9FE8-4E8F-A43F-CD1632FEA89B}" type="slidenum">
              <a:rPr lang="de-DE" smtClean="0"/>
              <a:pPr/>
              <a:t>11</a:t>
            </a:fld>
            <a:endParaRPr lang="de-DE"/>
          </a:p>
        </p:txBody>
      </p:sp>
    </p:spTree>
    <p:extLst>
      <p:ext uri="{BB962C8B-B14F-4D97-AF65-F5344CB8AC3E}">
        <p14:creationId xmlns:p14="http://schemas.microsoft.com/office/powerpoint/2010/main" val="131801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de-DE" dirty="0"/>
          </a:p>
        </p:txBody>
      </p:sp>
      <p:sp>
        <p:nvSpPr>
          <p:cNvPr id="4" name="灯片编号占位符 3"/>
          <p:cNvSpPr>
            <a:spLocks noGrp="1"/>
          </p:cNvSpPr>
          <p:nvPr>
            <p:ph type="sldNum" sz="quarter" idx="10"/>
          </p:nvPr>
        </p:nvSpPr>
        <p:spPr/>
        <p:txBody>
          <a:bodyPr/>
          <a:lstStyle/>
          <a:p>
            <a:fld id="{7601C04E-9FE8-4E8F-A43F-CD1632FEA89B}" type="slidenum">
              <a:rPr lang="de-DE" smtClean="0"/>
              <a:pPr/>
              <a:t>12</a:t>
            </a:fld>
            <a:endParaRPr lang="de-DE"/>
          </a:p>
        </p:txBody>
      </p:sp>
    </p:spTree>
    <p:extLst>
      <p:ext uri="{BB962C8B-B14F-4D97-AF65-F5344CB8AC3E}">
        <p14:creationId xmlns:p14="http://schemas.microsoft.com/office/powerpoint/2010/main" val="75174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2019/9/17</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71525" y="2391023"/>
            <a:ext cx="8743950" cy="1470025"/>
          </a:xfrm>
        </p:spPr>
        <p:txBody>
          <a:bodyPr>
            <a:noAutofit/>
          </a:bodyPr>
          <a:lstStyle/>
          <a:p>
            <a:r>
              <a:rPr lang="zh-CN" altLang="en-US" sz="4000" dirty="0">
                <a:solidFill>
                  <a:srgbClr val="002060"/>
                </a:solidFill>
                <a:latin typeface="微软雅黑" pitchFamily="34" charset="-122"/>
                <a:ea typeface="微软雅黑" pitchFamily="34" charset="-122"/>
              </a:rPr>
              <a:t>思考题</a:t>
            </a:r>
            <a:r>
              <a:rPr lang="en-US" altLang="zh-CN" sz="4000" dirty="0">
                <a:solidFill>
                  <a:srgbClr val="002060"/>
                </a:solidFill>
                <a:latin typeface="微软雅黑" pitchFamily="34" charset="-122"/>
                <a:ea typeface="微软雅黑" pitchFamily="34" charset="-122"/>
              </a:rPr>
              <a:t>1</a:t>
            </a:r>
            <a:r>
              <a:rPr lang="zh-CN" altLang="en-US" sz="4000" dirty="0">
                <a:solidFill>
                  <a:srgbClr val="002060"/>
                </a:solidFill>
                <a:latin typeface="微软雅黑" pitchFamily="34" charset="-122"/>
                <a:ea typeface="微软雅黑" pitchFamily="34" charset="-122"/>
              </a:rPr>
              <a:t>：我们应该在释放锁之前通知用户操作成功吗？还是在释放锁之后？</a:t>
            </a:r>
            <a:r>
              <a:rPr lang="en-US" altLang="zh-CN" sz="4000" dirty="0">
                <a:solidFill>
                  <a:srgbClr val="002060"/>
                </a:solidFill>
                <a:latin typeface="微软雅黑" pitchFamily="34" charset="-122"/>
                <a:ea typeface="微软雅黑" pitchFamily="34" charset="-122"/>
              </a:rPr>
              <a:t/>
            </a:r>
            <a:br>
              <a:rPr lang="en-US" altLang="zh-CN" sz="4000" dirty="0">
                <a:solidFill>
                  <a:srgbClr val="002060"/>
                </a:solidFill>
                <a:latin typeface="微软雅黑" pitchFamily="34" charset="-122"/>
                <a:ea typeface="微软雅黑" pitchFamily="34" charset="-122"/>
              </a:rPr>
            </a:br>
            <a:r>
              <a:rPr lang="en-US" altLang="zh-CN" sz="4000" dirty="0">
                <a:solidFill>
                  <a:srgbClr val="002060"/>
                </a:solidFill>
                <a:latin typeface="微软雅黑" pitchFamily="34" charset="-122"/>
                <a:ea typeface="微软雅黑" pitchFamily="34" charset="-122"/>
              </a:rPr>
              <a:t/>
            </a:r>
            <a:br>
              <a:rPr lang="en-US" altLang="zh-CN" sz="4000" dirty="0">
                <a:solidFill>
                  <a:srgbClr val="002060"/>
                </a:solidFill>
                <a:latin typeface="微软雅黑" pitchFamily="34" charset="-122"/>
                <a:ea typeface="微软雅黑" pitchFamily="34" charset="-122"/>
              </a:rPr>
            </a:br>
            <a:r>
              <a:rPr lang="zh-CN" altLang="en-US" sz="4000" dirty="0">
                <a:solidFill>
                  <a:srgbClr val="002060"/>
                </a:solidFill>
                <a:latin typeface="微软雅黑" pitchFamily="34" charset="-122"/>
                <a:ea typeface="微软雅黑" pitchFamily="34" charset="-122"/>
              </a:rPr>
              <a:t>思考题</a:t>
            </a:r>
            <a:r>
              <a:rPr lang="en-US" altLang="zh-CN" sz="4000" dirty="0">
                <a:solidFill>
                  <a:srgbClr val="002060"/>
                </a:solidFill>
                <a:latin typeface="微软雅黑" pitchFamily="34" charset="-122"/>
                <a:ea typeface="微软雅黑" pitchFamily="34" charset="-122"/>
              </a:rPr>
              <a:t>2</a:t>
            </a:r>
            <a:r>
              <a:rPr lang="zh-CN" altLang="en-US" sz="4000" dirty="0">
                <a:solidFill>
                  <a:srgbClr val="002060"/>
                </a:solidFill>
                <a:latin typeface="微软雅黑" pitchFamily="34" charset="-122"/>
                <a:ea typeface="微软雅黑" pitchFamily="34" charset="-122"/>
              </a:rPr>
              <a:t>：同时使用日志和锁的时候，最后的</a:t>
            </a:r>
            <a:r>
              <a:rPr lang="en-US" altLang="zh-CN" sz="4000" dirty="0">
                <a:solidFill>
                  <a:srgbClr val="002060"/>
                </a:solidFill>
                <a:latin typeface="微软雅黑" pitchFamily="34" charset="-122"/>
                <a:ea typeface="微软雅黑" pitchFamily="34" charset="-122"/>
              </a:rPr>
              <a:t>commit</a:t>
            </a:r>
            <a:r>
              <a:rPr lang="zh-CN" altLang="en-US" sz="4000" dirty="0">
                <a:solidFill>
                  <a:srgbClr val="002060"/>
                </a:solidFill>
                <a:latin typeface="微软雅黑" pitchFamily="34" charset="-122"/>
                <a:ea typeface="微软雅黑" pitchFamily="34" charset="-122"/>
              </a:rPr>
              <a:t>日志应该在释放锁之前落盘还是之后？为什么？</a:t>
            </a:r>
          </a:p>
        </p:txBody>
      </p:sp>
    </p:spTree>
    <p:extLst>
      <p:ext uri="{BB962C8B-B14F-4D97-AF65-F5344CB8AC3E}">
        <p14:creationId xmlns:p14="http://schemas.microsoft.com/office/powerpoint/2010/main" val="698938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solidFill>
                  <a:srgbClr val="002060"/>
                </a:solidFill>
                <a:latin typeface="微软雅黑" pitchFamily="34" charset="-122"/>
                <a:ea typeface="微软雅黑" pitchFamily="34" charset="-122"/>
              </a:rPr>
              <a:t>为什么是一主两备，</a:t>
            </a:r>
            <a:r>
              <a:rPr lang="en-US" altLang="zh-CN" b="1" dirty="0">
                <a:solidFill>
                  <a:srgbClr val="002060"/>
                </a:solidFill>
                <a:latin typeface="微软雅黑" pitchFamily="34" charset="-122"/>
                <a:ea typeface="微软雅黑" pitchFamily="34" charset="-122"/>
              </a:rPr>
              <a:t/>
            </a:r>
            <a:br>
              <a:rPr lang="en-US" altLang="zh-CN" b="1" dirty="0">
                <a:solidFill>
                  <a:srgbClr val="002060"/>
                </a:solidFill>
                <a:latin typeface="微软雅黑" pitchFamily="34" charset="-122"/>
                <a:ea typeface="微软雅黑" pitchFamily="34" charset="-122"/>
              </a:rPr>
            </a:br>
            <a:r>
              <a:rPr lang="zh-CN" altLang="en-US" b="1" dirty="0">
                <a:solidFill>
                  <a:srgbClr val="002060"/>
                </a:solidFill>
                <a:latin typeface="微软雅黑" pitchFamily="34" charset="-122"/>
                <a:ea typeface="微软雅黑" pitchFamily="34" charset="-122"/>
              </a:rPr>
              <a:t>而不是一主一备？</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9188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rgbClr val="002060"/>
                </a:solidFill>
                <a:latin typeface="微软雅黑" pitchFamily="34" charset="-122"/>
                <a:ea typeface="微软雅黑" pitchFamily="34" charset="-122"/>
              </a:rPr>
              <a:t>曾经的高可用机制 </a:t>
            </a:r>
            <a:r>
              <a:rPr lang="en-US" altLang="zh-CN" b="1" dirty="0">
                <a:solidFill>
                  <a:srgbClr val="002060"/>
                </a:solidFill>
                <a:latin typeface="微软雅黑" pitchFamily="34" charset="-122"/>
                <a:ea typeface="微软雅黑" pitchFamily="34" charset="-122"/>
              </a:rPr>
              <a:t>– </a:t>
            </a:r>
            <a:r>
              <a:rPr lang="zh-CN" altLang="en-US" b="1" dirty="0">
                <a:solidFill>
                  <a:srgbClr val="002060"/>
                </a:solidFill>
                <a:latin typeface="微软雅黑" pitchFamily="34" charset="-122"/>
                <a:ea typeface="微软雅黑" pitchFamily="34" charset="-122"/>
              </a:rPr>
              <a:t>单机热备</a:t>
            </a:r>
            <a:endParaRPr lang="de-DE"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期望效果：只要</a:t>
            </a:r>
            <a:r>
              <a:rPr lang="en-US" altLang="zh-CN" dirty="0">
                <a:latin typeface="微软雅黑" pitchFamily="34" charset="-122"/>
                <a:ea typeface="微软雅黑" pitchFamily="34" charset="-122"/>
              </a:rPr>
              <a:t>S</a:t>
            </a:r>
            <a:r>
              <a:rPr lang="en-US" altLang="zh-CN" sz="2800" dirty="0">
                <a:latin typeface="微软雅黑" pitchFamily="34" charset="-122"/>
                <a:ea typeface="微软雅黑" pitchFamily="34" charset="-122"/>
              </a:rPr>
              <a:t>1</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S</a:t>
            </a:r>
            <a:r>
              <a:rPr lang="en-US" altLang="zh-CN" sz="2800" dirty="0">
                <a:latin typeface="微软雅黑" pitchFamily="34" charset="-122"/>
                <a:ea typeface="微软雅黑" pitchFamily="34" charset="-122"/>
              </a:rPr>
              <a:t>2</a:t>
            </a:r>
            <a:r>
              <a:rPr lang="zh-CN" altLang="en-US" dirty="0">
                <a:latin typeface="微软雅黑" pitchFamily="34" charset="-122"/>
                <a:ea typeface="微软雅黑" pitchFamily="34" charset="-122"/>
              </a:rPr>
              <a:t>其中一个在线，系统即可用</a:t>
            </a:r>
            <a:endParaRPr lang="de-DE"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cxnSp>
        <p:nvCxnSpPr>
          <p:cNvPr id="103" name="Straight Arrow Connector 7"/>
          <p:cNvCxnSpPr/>
          <p:nvPr/>
        </p:nvCxnSpPr>
        <p:spPr>
          <a:xfrm>
            <a:off x="2376636" y="3432831"/>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07" name="Straight Arrow Connector 8"/>
          <p:cNvCxnSpPr/>
          <p:nvPr/>
        </p:nvCxnSpPr>
        <p:spPr>
          <a:xfrm>
            <a:off x="2376636" y="3890031"/>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09" name="TextBox 108"/>
          <p:cNvSpPr txBox="1"/>
          <p:nvPr/>
        </p:nvSpPr>
        <p:spPr>
          <a:xfrm>
            <a:off x="1919436" y="3204231"/>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11" name="TextBox 110"/>
          <p:cNvSpPr txBox="1"/>
          <p:nvPr/>
        </p:nvSpPr>
        <p:spPr>
          <a:xfrm>
            <a:off x="1919436" y="3661431"/>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13" name="Rounded Rectangle 66"/>
          <p:cNvSpPr/>
          <p:nvPr/>
        </p:nvSpPr>
        <p:spPr>
          <a:xfrm>
            <a:off x="2589378"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18" name="Rounded Rectangle 66"/>
          <p:cNvSpPr/>
          <p:nvPr/>
        </p:nvSpPr>
        <p:spPr>
          <a:xfrm>
            <a:off x="3377580"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19" name="Rounded Rectangle 66"/>
          <p:cNvSpPr/>
          <p:nvPr/>
        </p:nvSpPr>
        <p:spPr>
          <a:xfrm>
            <a:off x="2594664"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20" name="Rounded Rectangle 66"/>
          <p:cNvSpPr/>
          <p:nvPr/>
        </p:nvSpPr>
        <p:spPr>
          <a:xfrm>
            <a:off x="3377580"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21" name="Rounded Rectangle 66"/>
          <p:cNvSpPr/>
          <p:nvPr/>
        </p:nvSpPr>
        <p:spPr>
          <a:xfrm>
            <a:off x="4189412"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22" name="Rounded Rectangle 66"/>
          <p:cNvSpPr/>
          <p:nvPr/>
        </p:nvSpPr>
        <p:spPr>
          <a:xfrm>
            <a:off x="4967042"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23" name="Cross 91"/>
          <p:cNvSpPr/>
          <p:nvPr/>
        </p:nvSpPr>
        <p:spPr>
          <a:xfrm rot="2688255">
            <a:off x="4677905" y="3649227"/>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24" name="Rounded Rectangle 66"/>
          <p:cNvSpPr/>
          <p:nvPr/>
        </p:nvSpPr>
        <p:spPr>
          <a:xfrm>
            <a:off x="5753844" y="3276239"/>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sp>
        <p:nvSpPr>
          <p:cNvPr id="125" name="Rounded Rectangle 66"/>
          <p:cNvSpPr/>
          <p:nvPr/>
        </p:nvSpPr>
        <p:spPr>
          <a:xfrm>
            <a:off x="5629572"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26" name="Rounded Rectangle 66"/>
          <p:cNvSpPr/>
          <p:nvPr/>
        </p:nvSpPr>
        <p:spPr>
          <a:xfrm>
            <a:off x="6407202"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27" name="Rounded Rectangle 66"/>
          <p:cNvSpPr/>
          <p:nvPr/>
        </p:nvSpPr>
        <p:spPr>
          <a:xfrm>
            <a:off x="7194004" y="376352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cxnSp>
        <p:nvCxnSpPr>
          <p:cNvPr id="128" name="Straight Arrow Connector 7"/>
          <p:cNvCxnSpPr/>
          <p:nvPr/>
        </p:nvCxnSpPr>
        <p:spPr>
          <a:xfrm>
            <a:off x="2376636" y="4944999"/>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29" name="Straight Arrow Connector 8"/>
          <p:cNvCxnSpPr/>
          <p:nvPr/>
        </p:nvCxnSpPr>
        <p:spPr>
          <a:xfrm>
            <a:off x="2376636" y="5402199"/>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1919436" y="4716399"/>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31" name="TextBox 130"/>
          <p:cNvSpPr txBox="1"/>
          <p:nvPr/>
        </p:nvSpPr>
        <p:spPr>
          <a:xfrm>
            <a:off x="1919436" y="5173599"/>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32" name="Rounded Rectangle 66"/>
          <p:cNvSpPr/>
          <p:nvPr/>
        </p:nvSpPr>
        <p:spPr>
          <a:xfrm>
            <a:off x="258937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3" name="Rounded Rectangle 66"/>
          <p:cNvSpPr/>
          <p:nvPr/>
        </p:nvSpPr>
        <p:spPr>
          <a:xfrm>
            <a:off x="3377580"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4" name="Rounded Rectangle 66"/>
          <p:cNvSpPr/>
          <p:nvPr/>
        </p:nvSpPr>
        <p:spPr>
          <a:xfrm>
            <a:off x="2594664" y="527569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5" name="Rounded Rectangle 66"/>
          <p:cNvSpPr/>
          <p:nvPr/>
        </p:nvSpPr>
        <p:spPr>
          <a:xfrm>
            <a:off x="3377580" y="527569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6" name="Rounded Rectangle 66"/>
          <p:cNvSpPr/>
          <p:nvPr/>
        </p:nvSpPr>
        <p:spPr>
          <a:xfrm>
            <a:off x="627235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37" name="Rounded Rectangle 66"/>
          <p:cNvSpPr/>
          <p:nvPr/>
        </p:nvSpPr>
        <p:spPr>
          <a:xfrm>
            <a:off x="7049988" y="4788407"/>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38" name="Cross 91"/>
          <p:cNvSpPr/>
          <p:nvPr/>
        </p:nvSpPr>
        <p:spPr>
          <a:xfrm rot="2688255">
            <a:off x="4677905" y="4691597"/>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40" name="Rounded Rectangle 66"/>
          <p:cNvSpPr/>
          <p:nvPr/>
        </p:nvSpPr>
        <p:spPr>
          <a:xfrm>
            <a:off x="5071492"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41" name="Rounded Rectangle 66"/>
          <p:cNvSpPr/>
          <p:nvPr/>
        </p:nvSpPr>
        <p:spPr>
          <a:xfrm>
            <a:off x="5849122"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4</a:t>
            </a:r>
          </a:p>
        </p:txBody>
      </p:sp>
      <p:sp>
        <p:nvSpPr>
          <p:cNvPr id="142" name="Rounded Rectangle 66"/>
          <p:cNvSpPr/>
          <p:nvPr/>
        </p:nvSpPr>
        <p:spPr>
          <a:xfrm>
            <a:off x="6635924" y="528444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5</a:t>
            </a:r>
          </a:p>
        </p:txBody>
      </p:sp>
      <p:sp>
        <p:nvSpPr>
          <p:cNvPr id="5" name="TextBox 4"/>
          <p:cNvSpPr txBox="1"/>
          <p:nvPr/>
        </p:nvSpPr>
        <p:spPr>
          <a:xfrm>
            <a:off x="776971" y="3172906"/>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3" name="TextBox 142"/>
          <p:cNvSpPr txBox="1"/>
          <p:nvPr/>
        </p:nvSpPr>
        <p:spPr>
          <a:xfrm>
            <a:off x="776971" y="4685074"/>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4" name="TextBox 143"/>
          <p:cNvSpPr txBox="1"/>
          <p:nvPr/>
        </p:nvSpPr>
        <p:spPr>
          <a:xfrm>
            <a:off x="4063380" y="5189130"/>
            <a:ext cx="1019831" cy="400110"/>
          </a:xfrm>
          <a:prstGeom prst="rect">
            <a:avLst/>
          </a:prstGeom>
          <a:noFill/>
        </p:spPr>
        <p:txBody>
          <a:bodyPr wrap="none" rtlCol="0">
            <a:spAutoFit/>
          </a:bodyPr>
          <a:lstStyle/>
          <a:p>
            <a:r>
              <a:rPr lang="en-US" altLang="zh-CN" sz="2000" dirty="0"/>
              <a:t>timeout</a:t>
            </a:r>
            <a:endParaRPr lang="zh-CN" altLang="en-US" sz="2000" dirty="0"/>
          </a:p>
        </p:txBody>
      </p:sp>
    </p:spTree>
    <p:extLst>
      <p:ext uri="{BB962C8B-B14F-4D97-AF65-F5344CB8AC3E}">
        <p14:creationId xmlns:p14="http://schemas.microsoft.com/office/powerpoint/2010/main" val="19274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26"/>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animEffect transition="in" filter="fade">
                                      <p:cBhvr>
                                        <p:cTn id="55" dur="500"/>
                                        <p:tgtEl>
                                          <p:spTgt spid="14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32"/>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1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3"/>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1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4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1" nodeType="clickEffect">
                                  <p:stCondLst>
                                    <p:cond delay="0"/>
                                  </p:stCondLst>
                                  <p:childTnLst>
                                    <p:animMotion origin="layout" path="M 2.43093E-6 1.08283E-6 L -0.00216 0.07126 " pathEditMode="relative" rAng="0" ptsTypes="AA">
                                      <p:cBhvr>
                                        <p:cTn id="81" dur="500" fill="hold"/>
                                        <p:tgtEl>
                                          <p:spTgt spid="143"/>
                                        </p:tgtEl>
                                        <p:attrNameLst>
                                          <p:attrName>ppt_x</p:attrName>
                                          <p:attrName>ppt_y</p:attrName>
                                        </p:attrNameLst>
                                      </p:cBhvr>
                                      <p:rCtr x="-108" y="3563"/>
                                    </p:animMotion>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140"/>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36"/>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137"/>
                                        </p:tgtEl>
                                        <p:attrNameLst>
                                          <p:attrName>style.visibility</p:attrName>
                                        </p:attrNameLst>
                                      </p:cBhvr>
                                      <p:to>
                                        <p:strVal val="visible"/>
                                      </p:to>
                                    </p:se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499"/>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30" grpId="0"/>
      <p:bldP spid="131" grpId="0"/>
      <p:bldP spid="132" grpId="0" animBg="1"/>
      <p:bldP spid="133" grpId="0" animBg="1"/>
      <p:bldP spid="134" grpId="0" animBg="1"/>
      <p:bldP spid="135" grpId="0" animBg="1"/>
      <p:bldP spid="136" grpId="0" animBg="1"/>
      <p:bldP spid="137" grpId="0" animBg="1"/>
      <p:bldP spid="138" grpId="0" animBg="1"/>
      <p:bldP spid="140" grpId="0" animBg="1"/>
      <p:bldP spid="141" grpId="0" animBg="1"/>
      <p:bldP spid="142" grpId="0" animBg="1"/>
      <p:bldP spid="143" grpId="0"/>
      <p:bldP spid="143" grpId="1"/>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曾经的高可用机制 </a:t>
            </a:r>
            <a:r>
              <a:rPr lang="en-US" altLang="zh-CN" b="1" dirty="0">
                <a:solidFill>
                  <a:srgbClr val="002060"/>
                </a:solidFill>
                <a:latin typeface="微软雅黑" pitchFamily="34" charset="-122"/>
                <a:ea typeface="微软雅黑" pitchFamily="34" charset="-122"/>
              </a:rPr>
              <a:t>– </a:t>
            </a:r>
            <a:r>
              <a:rPr lang="zh-CN" altLang="en-US" b="1" dirty="0">
                <a:solidFill>
                  <a:srgbClr val="002060"/>
                </a:solidFill>
                <a:latin typeface="微软雅黑" pitchFamily="34" charset="-122"/>
                <a:ea typeface="微软雅黑" pitchFamily="34" charset="-122"/>
              </a:rPr>
              <a:t>单机热备</a:t>
            </a:r>
            <a:endParaRPr lang="de-DE"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期望效果是否可以达到？</a:t>
            </a:r>
            <a:endParaRPr lang="de-DE"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cxnSp>
        <p:nvCxnSpPr>
          <p:cNvPr id="128" name="Straight Arrow Connector 7"/>
          <p:cNvCxnSpPr/>
          <p:nvPr/>
        </p:nvCxnSpPr>
        <p:spPr>
          <a:xfrm>
            <a:off x="2592660" y="328881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129" name="Straight Arrow Connector 8"/>
          <p:cNvCxnSpPr/>
          <p:nvPr/>
        </p:nvCxnSpPr>
        <p:spPr>
          <a:xfrm>
            <a:off x="2592660" y="374601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130" name="TextBox 129"/>
          <p:cNvSpPr txBox="1"/>
          <p:nvPr/>
        </p:nvSpPr>
        <p:spPr>
          <a:xfrm>
            <a:off x="2135460" y="3060215"/>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131" name="TextBox 130"/>
          <p:cNvSpPr txBox="1"/>
          <p:nvPr/>
        </p:nvSpPr>
        <p:spPr>
          <a:xfrm>
            <a:off x="2135460" y="3517415"/>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132" name="Rounded Rectangle 66"/>
          <p:cNvSpPr/>
          <p:nvPr/>
        </p:nvSpPr>
        <p:spPr>
          <a:xfrm>
            <a:off x="2805402"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3" name="Rounded Rectangle 66"/>
          <p:cNvSpPr/>
          <p:nvPr/>
        </p:nvSpPr>
        <p:spPr>
          <a:xfrm>
            <a:off x="3593604"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134" name="Rounded Rectangle 66"/>
          <p:cNvSpPr/>
          <p:nvPr/>
        </p:nvSpPr>
        <p:spPr>
          <a:xfrm>
            <a:off x="2810688" y="3619511"/>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136" name="Rounded Rectangle 66"/>
          <p:cNvSpPr/>
          <p:nvPr/>
        </p:nvSpPr>
        <p:spPr>
          <a:xfrm>
            <a:off x="6632398"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37" name="Rounded Rectangle 66"/>
          <p:cNvSpPr/>
          <p:nvPr/>
        </p:nvSpPr>
        <p:spPr>
          <a:xfrm>
            <a:off x="7410028" y="3132223"/>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a:t>
            </a:r>
            <a:r>
              <a:rPr lang="en-US" altLang="zh-CN" sz="1600" dirty="0"/>
              <a:t>x</a:t>
            </a:r>
            <a:r>
              <a:rPr lang="en-US" sz="1600" dirty="0"/>
              <a:t> = 4</a:t>
            </a:r>
          </a:p>
        </p:txBody>
      </p:sp>
      <p:sp>
        <p:nvSpPr>
          <p:cNvPr id="138" name="Cross 91"/>
          <p:cNvSpPr/>
          <p:nvPr/>
        </p:nvSpPr>
        <p:spPr>
          <a:xfrm rot="2688255">
            <a:off x="4893929" y="3035413"/>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40" name="Rounded Rectangle 66"/>
          <p:cNvSpPr/>
          <p:nvPr/>
        </p:nvSpPr>
        <p:spPr>
          <a:xfrm>
            <a:off x="5287516" y="3628256"/>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141" name="Rounded Rectangle 66"/>
          <p:cNvSpPr/>
          <p:nvPr/>
        </p:nvSpPr>
        <p:spPr>
          <a:xfrm>
            <a:off x="6065146" y="3628256"/>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a:t>
            </a:r>
            <a:r>
              <a:rPr lang="en-US" altLang="zh-CN" sz="1600" dirty="0"/>
              <a:t>x</a:t>
            </a:r>
            <a:r>
              <a:rPr lang="en-US" sz="1600" dirty="0"/>
              <a:t> = 4</a:t>
            </a:r>
          </a:p>
        </p:txBody>
      </p:sp>
      <p:sp>
        <p:nvSpPr>
          <p:cNvPr id="143" name="TextBox 142"/>
          <p:cNvSpPr txBox="1"/>
          <p:nvPr/>
        </p:nvSpPr>
        <p:spPr>
          <a:xfrm>
            <a:off x="992995" y="3028890"/>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144" name="TextBox 143"/>
          <p:cNvSpPr txBox="1"/>
          <p:nvPr/>
        </p:nvSpPr>
        <p:spPr>
          <a:xfrm>
            <a:off x="3991372" y="3532946"/>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37" name="Rounded Rectangle 66"/>
          <p:cNvSpPr/>
          <p:nvPr/>
        </p:nvSpPr>
        <p:spPr>
          <a:xfrm>
            <a:off x="5863580" y="312420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undo y</a:t>
            </a:r>
          </a:p>
        </p:txBody>
      </p:sp>
      <p:cxnSp>
        <p:nvCxnSpPr>
          <p:cNvPr id="38" name="Straight Arrow Connector 7"/>
          <p:cNvCxnSpPr/>
          <p:nvPr/>
        </p:nvCxnSpPr>
        <p:spPr>
          <a:xfrm>
            <a:off x="2638709" y="5017007"/>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cxnSp>
        <p:nvCxnSpPr>
          <p:cNvPr id="39" name="Straight Arrow Connector 8"/>
          <p:cNvCxnSpPr/>
          <p:nvPr/>
        </p:nvCxnSpPr>
        <p:spPr>
          <a:xfrm>
            <a:off x="2638709" y="5906255"/>
            <a:ext cx="5791200" cy="0"/>
          </a:xfrm>
          <a:prstGeom prst="straightConnector1">
            <a:avLst/>
          </a:prstGeom>
          <a:ln w="19050" cap="rnd">
            <a:prstDash val="sysDot"/>
            <a:tailEnd type="triangle" w="med" len="lg"/>
          </a:ln>
          <a:effectLst/>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2181509" y="4788407"/>
            <a:ext cx="457200" cy="307777"/>
          </a:xfrm>
          <a:prstGeom prst="rect">
            <a:avLst/>
          </a:prstGeom>
          <a:noFill/>
        </p:spPr>
        <p:txBody>
          <a:bodyPr wrap="square" lIns="0" tIns="0" rIns="0" bIns="0" rtlCol="0">
            <a:spAutoFit/>
          </a:bodyPr>
          <a:lstStyle/>
          <a:p>
            <a:r>
              <a:rPr lang="en-US" sz="2000" dirty="0"/>
              <a:t>s</a:t>
            </a:r>
            <a:r>
              <a:rPr lang="en-US" sz="2000" baseline="-25000" dirty="0"/>
              <a:t>1</a:t>
            </a:r>
          </a:p>
        </p:txBody>
      </p:sp>
      <p:sp>
        <p:nvSpPr>
          <p:cNvPr id="41" name="TextBox 40"/>
          <p:cNvSpPr txBox="1"/>
          <p:nvPr/>
        </p:nvSpPr>
        <p:spPr>
          <a:xfrm>
            <a:off x="2181509" y="5677655"/>
            <a:ext cx="457200" cy="307777"/>
          </a:xfrm>
          <a:prstGeom prst="rect">
            <a:avLst/>
          </a:prstGeom>
          <a:noFill/>
        </p:spPr>
        <p:txBody>
          <a:bodyPr wrap="square" lIns="0" tIns="0" rIns="0" bIns="0" rtlCol="0">
            <a:spAutoFit/>
          </a:bodyPr>
          <a:lstStyle/>
          <a:p>
            <a:r>
              <a:rPr lang="en-US" sz="2000" dirty="0"/>
              <a:t>s</a:t>
            </a:r>
            <a:r>
              <a:rPr lang="en-US" sz="2000" baseline="-25000" dirty="0"/>
              <a:t>2</a:t>
            </a:r>
          </a:p>
        </p:txBody>
      </p:sp>
      <p:sp>
        <p:nvSpPr>
          <p:cNvPr id="42" name="Rounded Rectangle 66"/>
          <p:cNvSpPr/>
          <p:nvPr/>
        </p:nvSpPr>
        <p:spPr>
          <a:xfrm>
            <a:off x="2851451"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43" name="Rounded Rectangle 66"/>
          <p:cNvSpPr/>
          <p:nvPr/>
        </p:nvSpPr>
        <p:spPr>
          <a:xfrm>
            <a:off x="3639653"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44" name="Rounded Rectangle 66"/>
          <p:cNvSpPr/>
          <p:nvPr/>
        </p:nvSpPr>
        <p:spPr>
          <a:xfrm>
            <a:off x="2856737" y="5779751"/>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1</a:t>
            </a:r>
          </a:p>
        </p:txBody>
      </p:sp>
      <p:sp>
        <p:nvSpPr>
          <p:cNvPr id="45" name="Rounded Rectangle 66"/>
          <p:cNvSpPr/>
          <p:nvPr/>
        </p:nvSpPr>
        <p:spPr>
          <a:xfrm>
            <a:off x="6678447" y="4860415"/>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3</a:t>
            </a:r>
          </a:p>
        </p:txBody>
      </p:sp>
      <p:sp>
        <p:nvSpPr>
          <p:cNvPr id="47" name="Cross 91"/>
          <p:cNvSpPr/>
          <p:nvPr/>
        </p:nvSpPr>
        <p:spPr>
          <a:xfrm rot="2688255">
            <a:off x="4821921" y="5161395"/>
            <a:ext cx="533400" cy="533400"/>
          </a:xfrm>
          <a:prstGeom prst="plus">
            <a:avLst>
              <a:gd name="adj" fmla="val 38895"/>
            </a:avLst>
          </a:prstGeom>
          <a:solidFill>
            <a:srgbClr val="C00000">
              <a:alpha val="50000"/>
            </a:srgbClr>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50" name="TextBox 49"/>
          <p:cNvSpPr txBox="1"/>
          <p:nvPr/>
        </p:nvSpPr>
        <p:spPr>
          <a:xfrm>
            <a:off x="1039044" y="4757082"/>
            <a:ext cx="1003480" cy="400110"/>
          </a:xfrm>
          <a:prstGeom prst="rect">
            <a:avLst/>
          </a:prstGeom>
          <a:noFill/>
        </p:spPr>
        <p:txBody>
          <a:bodyPr wrap="none" rtlCol="0">
            <a:spAutoFit/>
          </a:bodyPr>
          <a:lstStyle/>
          <a:p>
            <a:r>
              <a:rPr lang="en-US" altLang="zh-CN" sz="2000" dirty="0"/>
              <a:t>primary</a:t>
            </a:r>
            <a:endParaRPr lang="zh-CN" altLang="en-US" sz="2000" dirty="0"/>
          </a:p>
        </p:txBody>
      </p:sp>
      <p:sp>
        <p:nvSpPr>
          <p:cNvPr id="51" name="TextBox 50"/>
          <p:cNvSpPr txBox="1"/>
          <p:nvPr/>
        </p:nvSpPr>
        <p:spPr>
          <a:xfrm>
            <a:off x="4639444" y="5693186"/>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52" name="Rounded Rectangle 66"/>
          <p:cNvSpPr/>
          <p:nvPr/>
        </p:nvSpPr>
        <p:spPr>
          <a:xfrm>
            <a:off x="5909629" y="4852392"/>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undo y</a:t>
            </a:r>
          </a:p>
        </p:txBody>
      </p:sp>
      <p:sp>
        <p:nvSpPr>
          <p:cNvPr id="53" name="TextBox 52"/>
          <p:cNvSpPr txBox="1"/>
          <p:nvPr/>
        </p:nvSpPr>
        <p:spPr>
          <a:xfrm>
            <a:off x="4656634" y="4788407"/>
            <a:ext cx="1019831" cy="400110"/>
          </a:xfrm>
          <a:prstGeom prst="rect">
            <a:avLst/>
          </a:prstGeom>
          <a:noFill/>
        </p:spPr>
        <p:txBody>
          <a:bodyPr wrap="none" rtlCol="0">
            <a:spAutoFit/>
          </a:bodyPr>
          <a:lstStyle/>
          <a:p>
            <a:r>
              <a:rPr lang="en-US" altLang="zh-CN" sz="2000" dirty="0"/>
              <a:t>timeout</a:t>
            </a:r>
            <a:endParaRPr lang="zh-CN" altLang="en-US" sz="2000" dirty="0"/>
          </a:p>
        </p:txBody>
      </p:sp>
      <p:sp>
        <p:nvSpPr>
          <p:cNvPr id="54" name="Rounded Rectangle 66"/>
          <p:cNvSpPr/>
          <p:nvPr/>
        </p:nvSpPr>
        <p:spPr>
          <a:xfrm>
            <a:off x="3639653" y="5777924"/>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y = 2</a:t>
            </a:r>
          </a:p>
        </p:txBody>
      </p:sp>
      <p:sp>
        <p:nvSpPr>
          <p:cNvPr id="56" name="TextBox 55"/>
          <p:cNvSpPr txBox="1"/>
          <p:nvPr/>
        </p:nvSpPr>
        <p:spPr>
          <a:xfrm>
            <a:off x="6367636" y="5677655"/>
            <a:ext cx="303288" cy="400110"/>
          </a:xfrm>
          <a:prstGeom prst="rect">
            <a:avLst/>
          </a:prstGeom>
          <a:noFill/>
        </p:spPr>
        <p:txBody>
          <a:bodyPr wrap="none" rtlCol="0">
            <a:spAutoFit/>
          </a:bodyPr>
          <a:lstStyle/>
          <a:p>
            <a:r>
              <a:rPr lang="en-US" altLang="zh-CN" sz="2000" dirty="0"/>
              <a:t>?</a:t>
            </a:r>
            <a:endParaRPr lang="zh-CN" altLang="en-US" sz="2000" dirty="0"/>
          </a:p>
        </p:txBody>
      </p:sp>
      <p:sp>
        <p:nvSpPr>
          <p:cNvPr id="57" name="Rounded Rectangle 66"/>
          <p:cNvSpPr/>
          <p:nvPr/>
        </p:nvSpPr>
        <p:spPr>
          <a:xfrm>
            <a:off x="7519764" y="5725310"/>
            <a:ext cx="685800" cy="304800"/>
          </a:xfrm>
          <a:prstGeom prst="roundRect">
            <a:avLst/>
          </a:prstGeom>
          <a:solidFill>
            <a:srgbClr val="CCD9F4"/>
          </a:solidFill>
          <a:ln w="19050">
            <a:solidFill>
              <a:srgbClr val="2E65D2"/>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r>
              <a:rPr lang="en-US" sz="1600" dirty="0"/>
              <a:t>  x = 5</a:t>
            </a:r>
          </a:p>
        </p:txBody>
      </p:sp>
      <p:sp>
        <p:nvSpPr>
          <p:cNvPr id="6" name="TextBox 5"/>
          <p:cNvSpPr txBox="1"/>
          <p:nvPr/>
        </p:nvSpPr>
        <p:spPr>
          <a:xfrm>
            <a:off x="6254451" y="1634936"/>
            <a:ext cx="2917786" cy="738664"/>
          </a:xfrm>
          <a:prstGeom prst="rect">
            <a:avLst/>
          </a:prstGeom>
          <a:noFill/>
        </p:spPr>
        <p:txBody>
          <a:bodyPr wrap="none" rtlCol="0">
            <a:spAutoFit/>
          </a:bodyPr>
          <a:lstStyle/>
          <a:p>
            <a:r>
              <a:rPr lang="en-US" altLang="zh-CN" dirty="0">
                <a:latin typeface="微软雅黑" pitchFamily="34" charset="-122"/>
                <a:ea typeface="微软雅黑" pitchFamily="34" charset="-122"/>
              </a:rPr>
              <a:t>Impossible if timeout</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is not decisive.  </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15909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2"/>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43093E-6 1.08283E-6 L -0.00216 0.07126 " pathEditMode="relative" rAng="0" ptsTypes="AA">
                                      <p:cBhvr>
                                        <p:cTn id="38" dur="500" fill="hold"/>
                                        <p:tgtEl>
                                          <p:spTgt spid="143"/>
                                        </p:tgtEl>
                                        <p:attrNameLst>
                                          <p:attrName>ppt_x</p:attrName>
                                          <p:attrName>ppt_y</p:attrName>
                                        </p:attrNameLst>
                                      </p:cBhvr>
                                      <p:rCtr x="-108" y="356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0"/>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1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36"/>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2"/>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4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43"/>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52"/>
                                        </p:tgtEl>
                                        <p:attrNameLst>
                                          <p:attrName>style.visibility</p:attrName>
                                        </p:attrNameLst>
                                      </p:cBhvr>
                                      <p:to>
                                        <p:strVal val="visible"/>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1" nodeType="clickEffect">
                                  <p:stCondLst>
                                    <p:cond delay="0"/>
                                  </p:stCondLst>
                                  <p:childTnLst>
                                    <p:animMotion origin="layout" path="M 1.19309E-6 -2.1379E-6 L 0.00015 0.13397 " pathEditMode="relative" rAng="0" ptsTypes="AA">
                                      <p:cBhvr>
                                        <p:cTn id="110" dur="500" fill="hold"/>
                                        <p:tgtEl>
                                          <p:spTgt spid="50"/>
                                        </p:tgtEl>
                                        <p:attrNameLst>
                                          <p:attrName>ppt_x</p:attrName>
                                          <p:attrName>ppt_y</p:attrName>
                                        </p:attrNameLst>
                                      </p:cBhvr>
                                      <p:rCtr x="0" y="6687"/>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6"/>
                                        </p:tgtEl>
                                        <p:attrNameLst>
                                          <p:attrName>style.visibility</p:attrName>
                                        </p:attrNameLst>
                                      </p:cBhvr>
                                      <p:to>
                                        <p:strVal val="visible"/>
                                      </p:to>
                                    </p:set>
                                    <p:animEffect transition="in" filter="fade">
                                      <p:cBhvr>
                                        <p:cTn id="1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P spid="132" grpId="0" animBg="1"/>
      <p:bldP spid="133" grpId="0" animBg="1"/>
      <p:bldP spid="134" grpId="0" animBg="1"/>
      <p:bldP spid="136" grpId="0" animBg="1"/>
      <p:bldP spid="137" grpId="0" animBg="1"/>
      <p:bldP spid="138" grpId="0" animBg="1"/>
      <p:bldP spid="140" grpId="0" animBg="1"/>
      <p:bldP spid="141" grpId="0" animBg="1"/>
      <p:bldP spid="143" grpId="0"/>
      <p:bldP spid="143" grpId="1"/>
      <p:bldP spid="144" grpId="0"/>
      <p:bldP spid="37" grpId="0" animBg="1"/>
      <p:bldP spid="40" grpId="0"/>
      <p:bldP spid="41" grpId="0"/>
      <p:bldP spid="42" grpId="0" animBg="1"/>
      <p:bldP spid="43" grpId="0" animBg="1"/>
      <p:bldP spid="44" grpId="0" animBg="1"/>
      <p:bldP spid="45" grpId="0" animBg="1"/>
      <p:bldP spid="47" grpId="0" animBg="1"/>
      <p:bldP spid="50" grpId="0"/>
      <p:bldP spid="50" grpId="1"/>
      <p:bldP spid="51" grpId="0"/>
      <p:bldP spid="52" grpId="0" animBg="1"/>
      <p:bldP spid="53" grpId="0"/>
      <p:bldP spid="54" grpId="0" animBg="1"/>
      <p:bldP spid="56" grpId="0"/>
      <p:bldP spid="57"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共识机制（</a:t>
            </a:r>
            <a:r>
              <a:rPr lang="en-US" altLang="zh-CN" b="1" dirty="0">
                <a:solidFill>
                  <a:srgbClr val="002060"/>
                </a:solidFill>
                <a:latin typeface="微软雅黑" pitchFamily="34" charset="-122"/>
                <a:ea typeface="微软雅黑" pitchFamily="34" charset="-122"/>
              </a:rPr>
              <a:t>Consensus</a:t>
            </a:r>
            <a:r>
              <a:rPr lang="zh-CN" altLang="en-US" b="1" dirty="0">
                <a:solidFill>
                  <a:srgbClr val="002060"/>
                </a:solidFill>
                <a:latin typeface="微软雅黑" pitchFamily="34" charset="-122"/>
                <a:ea typeface="微软雅黑" pitchFamily="34" charset="-122"/>
              </a:rPr>
              <a:t>）</a:t>
            </a: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一个集群的多数节点正常 </a:t>
            </a:r>
            <a:r>
              <a:rPr lang="en-US" altLang="zh-CN" dirty="0">
                <a:latin typeface="微软雅黑" pitchFamily="34" charset="-122"/>
                <a:ea typeface="微软雅黑" pitchFamily="34" charset="-122"/>
                <a:sym typeface="Wingdings" pitchFamily="2" charset="2"/>
              </a:rPr>
              <a:t> </a:t>
            </a:r>
            <a:r>
              <a:rPr lang="zh-CN" altLang="en-US" dirty="0">
                <a:latin typeface="微软雅黑" pitchFamily="34" charset="-122"/>
                <a:ea typeface="微软雅黑" pitchFamily="34" charset="-122"/>
                <a:sym typeface="Wingdings" pitchFamily="2" charset="2"/>
              </a:rPr>
              <a:t>系统</a:t>
            </a:r>
            <a:r>
              <a:rPr lang="zh-CN" altLang="en-US" dirty="0">
                <a:latin typeface="微软雅黑" pitchFamily="34" charset="-122"/>
                <a:ea typeface="微软雅黑" pitchFamily="34" charset="-122"/>
              </a:rPr>
              <a:t>可用</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常见的共识机制</a:t>
            </a:r>
            <a:endParaRPr lang="en-US" altLang="zh-CN" dirty="0">
              <a:latin typeface="微软雅黑" pitchFamily="34" charset="-122"/>
              <a:ea typeface="微软雅黑" pitchFamily="34" charset="-122"/>
            </a:endParaRPr>
          </a:p>
          <a:p>
            <a:pPr lvl="1"/>
            <a:r>
              <a:rPr lang="en-US" altLang="zh-CN" dirty="0" err="1">
                <a:latin typeface="微软雅黑" pitchFamily="34" charset="-122"/>
                <a:ea typeface="微软雅黑" pitchFamily="34" charset="-122"/>
              </a:rPr>
              <a:t>Paxos</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(1989)</a:t>
            </a:r>
          </a:p>
          <a:p>
            <a:pPr lvl="1"/>
            <a:r>
              <a:rPr lang="en-US" altLang="zh-CN" dirty="0">
                <a:latin typeface="微软雅黑" pitchFamily="34" charset="-122"/>
                <a:ea typeface="微软雅黑" pitchFamily="34" charset="-122"/>
              </a:rPr>
              <a:t>Raft (2013)</a:t>
            </a:r>
            <a:endParaRPr lang="zh-CN" altLang="en-US"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628" y="2573105"/>
            <a:ext cx="2267851" cy="288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37321" y="5589240"/>
            <a:ext cx="1784463" cy="415498"/>
          </a:xfrm>
          <a:prstGeom prst="rect">
            <a:avLst/>
          </a:prstGeom>
          <a:noFill/>
        </p:spPr>
        <p:txBody>
          <a:bodyPr wrap="none" rtlCol="0">
            <a:spAutoFit/>
          </a:bodyPr>
          <a:lstStyle/>
          <a:p>
            <a:r>
              <a:rPr lang="en-US" altLang="zh-CN" dirty="0"/>
              <a:t>Leslie </a:t>
            </a:r>
            <a:r>
              <a:rPr lang="en-US" altLang="zh-CN" dirty="0" err="1"/>
              <a:t>Lamport</a:t>
            </a:r>
            <a:endParaRPr lang="zh-CN" altLang="en-US" dirty="0"/>
          </a:p>
        </p:txBody>
      </p:sp>
    </p:spTree>
    <p:extLst>
      <p:ext uri="{BB962C8B-B14F-4D97-AF65-F5344CB8AC3E}">
        <p14:creationId xmlns:p14="http://schemas.microsoft.com/office/powerpoint/2010/main" val="209227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8626" y="620688"/>
            <a:ext cx="10131460" cy="5056981"/>
          </a:xfrm>
          <a:prstGeom prst="rect">
            <a:avLst/>
          </a:prstGeom>
        </p:spPr>
      </p:pic>
      <p:sp>
        <p:nvSpPr>
          <p:cNvPr id="6" name="矩形 5"/>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73523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935" y="548680"/>
            <a:ext cx="10168608" cy="537720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360311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476672"/>
            <a:ext cx="10202399" cy="5372447"/>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188176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544" y="476672"/>
            <a:ext cx="10269456" cy="539625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129529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476672"/>
            <a:ext cx="9926154" cy="5218906"/>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432286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932" y="404664"/>
            <a:ext cx="10182907" cy="5475714"/>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89621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zh-CN" altLang="en-US" sz="5300" b="1" dirty="0">
                <a:solidFill>
                  <a:srgbClr val="333333"/>
                </a:solidFill>
                <a:latin typeface="Microsoft YaHei" charset="-122"/>
                <a:ea typeface="Microsoft YaHei" charset="-122"/>
                <a:cs typeface="Microsoft YaHei" charset="-122"/>
              </a:rPr>
              <a:t>系统的可用性</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059" y="476672"/>
            <a:ext cx="10133350" cy="5467697"/>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201963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221" y="404664"/>
            <a:ext cx="10150321" cy="5357589"/>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374156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476672"/>
            <a:ext cx="9988566" cy="5285581"/>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88908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2940" y="332656"/>
            <a:ext cx="10097115" cy="4908202"/>
          </a:xfrm>
          <a:prstGeom prst="rect">
            <a:avLst/>
          </a:prstGeom>
        </p:spPr>
      </p:pic>
      <p:sp>
        <p:nvSpPr>
          <p:cNvPr id="3" name="矩形 2"/>
          <p:cNvSpPr/>
          <p:nvPr/>
        </p:nvSpPr>
        <p:spPr>
          <a:xfrm>
            <a:off x="2191172" y="6237312"/>
            <a:ext cx="7848872" cy="338554"/>
          </a:xfrm>
          <a:prstGeom prst="rect">
            <a:avLst/>
          </a:prstGeom>
        </p:spPr>
        <p:txBody>
          <a:bodyPr wrap="square">
            <a:spAutoFit/>
          </a:bodyPr>
          <a:lstStyle/>
          <a:p>
            <a:r>
              <a:rPr lang="en-US" altLang="zh-CN" sz="1600" dirty="0"/>
              <a:t>Talk on Raft at </a:t>
            </a:r>
            <a:r>
              <a:rPr lang="en-US" altLang="zh-CN" sz="1600" dirty="0" err="1"/>
              <a:t>CS@Illinois</a:t>
            </a:r>
            <a:r>
              <a:rPr lang="en-US" altLang="zh-CN" sz="1600" dirty="0"/>
              <a:t> Distinguished Lecture Series by John </a:t>
            </a:r>
            <a:r>
              <a:rPr lang="en-US" altLang="zh-CN" sz="1600" dirty="0" err="1"/>
              <a:t>Ousterhout</a:t>
            </a:r>
            <a:r>
              <a:rPr lang="en-US" altLang="zh-CN" sz="1600" dirty="0"/>
              <a:t>, August 2016</a:t>
            </a:r>
            <a:endParaRPr lang="zh-CN" altLang="en-US" sz="1600" dirty="0"/>
          </a:p>
        </p:txBody>
      </p:sp>
    </p:spTree>
    <p:extLst>
      <p:ext uri="{BB962C8B-B14F-4D97-AF65-F5344CB8AC3E}">
        <p14:creationId xmlns:p14="http://schemas.microsoft.com/office/powerpoint/2010/main" val="53396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itchFamily="34" charset="-122"/>
                <a:ea typeface="微软雅黑" pitchFamily="34" charset="-122"/>
              </a:rPr>
              <a:t>共识算法的性能代价</a:t>
            </a:r>
          </a:p>
        </p:txBody>
      </p:sp>
      <p:sp>
        <p:nvSpPr>
          <p:cNvPr id="3" name="内容占位符 2"/>
          <p:cNvSpPr>
            <a:spLocks noGrp="1"/>
          </p:cNvSpPr>
          <p:nvPr>
            <p:ph idx="1"/>
          </p:nvPr>
        </p:nvSpPr>
        <p:spPr>
          <a:xfrm>
            <a:off x="514350" y="1600206"/>
            <a:ext cx="3909070" cy="4525963"/>
          </a:xfrm>
        </p:spPr>
        <p:txBody>
          <a:bodyPr/>
          <a:lstStyle/>
          <a:p>
            <a:r>
              <a:rPr lang="zh-CN" altLang="en-US" dirty="0">
                <a:latin typeface="微软雅黑" pitchFamily="34" charset="-122"/>
                <a:ea typeface="微软雅黑" pitchFamily="34" charset="-122"/>
              </a:rPr>
              <a:t>必须多轮通讯才能完成一次更新操作。</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36" y="1412776"/>
            <a:ext cx="4833937"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89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Write Concerns</a:t>
            </a:r>
            <a:endParaRPr lang="zh-CN" altLang="en-US" dirty="0"/>
          </a:p>
        </p:txBody>
      </p:sp>
      <p:sp>
        <p:nvSpPr>
          <p:cNvPr id="3" name="内容占位符 2"/>
          <p:cNvSpPr>
            <a:spLocks noGrp="1"/>
          </p:cNvSpPr>
          <p:nvPr>
            <p:ph idx="1"/>
          </p:nvPr>
        </p:nvSpPr>
        <p:spPr/>
        <p:txBody>
          <a:bodyPr>
            <a:normAutofit fontScale="92500"/>
          </a:bodyPr>
          <a:lstStyle/>
          <a:p>
            <a:r>
              <a:rPr lang="en-US" altLang="zh-CN" dirty="0"/>
              <a:t>{ w: &lt;value&gt;, j: &lt;</a:t>
            </a:r>
            <a:r>
              <a:rPr lang="en-US" altLang="zh-CN" b="1" dirty="0" err="1"/>
              <a:t>boolean</a:t>
            </a:r>
            <a:r>
              <a:rPr lang="en-US" altLang="zh-CN" dirty="0"/>
              <a:t>&gt;, </a:t>
            </a:r>
            <a:r>
              <a:rPr lang="en-US" altLang="zh-CN" dirty="0" err="1"/>
              <a:t>wtimeout</a:t>
            </a:r>
            <a:r>
              <a:rPr lang="en-US" altLang="zh-CN" dirty="0"/>
              <a:t>: &lt;number&gt; }</a:t>
            </a:r>
          </a:p>
          <a:p>
            <a:r>
              <a:rPr lang="en-US" altLang="zh-CN" dirty="0"/>
              <a:t>w:1 Requests acknowledgement that the write operation has propagated to the primary in a replica set.</a:t>
            </a:r>
          </a:p>
          <a:p>
            <a:r>
              <a:rPr lang="en-US" altLang="zh-CN" dirty="0"/>
              <a:t>w:”majority” Requests acknowledgement that write operations have propagated to the majority of voting nodes, including the primary.</a:t>
            </a:r>
            <a:endParaRPr lang="zh-CN" altLang="en-US" dirty="0"/>
          </a:p>
        </p:txBody>
      </p:sp>
    </p:spTree>
    <p:extLst>
      <p:ext uri="{BB962C8B-B14F-4D97-AF65-F5344CB8AC3E}">
        <p14:creationId xmlns:p14="http://schemas.microsoft.com/office/powerpoint/2010/main" val="1302291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Read Concerns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readConcern</a:t>
            </a:r>
            <a:r>
              <a:rPr lang="en-US" altLang="zh-CN" dirty="0"/>
              <a:t>: { level: &lt;level&gt; }</a:t>
            </a:r>
          </a:p>
          <a:p>
            <a:r>
              <a:rPr lang="en-US" altLang="zh-CN" dirty="0" err="1"/>
              <a:t>Level:"local</a:t>
            </a:r>
            <a:r>
              <a:rPr lang="en-US" altLang="zh-CN" dirty="0"/>
              <a:t>“/“available” returns data from the instance with no guarantee that the data has been written to a majority of the replica set members (i.e. may be rolled back).</a:t>
            </a:r>
          </a:p>
          <a:p>
            <a:r>
              <a:rPr lang="en-US" altLang="zh-CN" dirty="0" err="1"/>
              <a:t>Level:"majority</a:t>
            </a:r>
            <a:r>
              <a:rPr lang="en-US" altLang="zh-CN" dirty="0"/>
              <a:t>" guarantees that the data read has been acknowledged by a majority of the replica set members (i.e. the documents read are durable and guaranteed not to roll back).</a:t>
            </a:r>
          </a:p>
          <a:p>
            <a:endParaRPr lang="zh-CN" altLang="en-US" dirty="0"/>
          </a:p>
        </p:txBody>
      </p:sp>
    </p:spTree>
    <p:extLst>
      <p:ext uri="{BB962C8B-B14F-4D97-AF65-F5344CB8AC3E}">
        <p14:creationId xmlns:p14="http://schemas.microsoft.com/office/powerpoint/2010/main" val="1467222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MongoDB</a:t>
            </a:r>
            <a:r>
              <a:rPr lang="en-US" altLang="zh-CN" dirty="0"/>
              <a:t> Read Preference</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084" y="1772816"/>
            <a:ext cx="7586663"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67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b="1" dirty="0">
                <a:solidFill>
                  <a:srgbClr val="002060"/>
                </a:solidFill>
                <a:latin typeface="微软雅黑" pitchFamily="34" charset="-122"/>
                <a:ea typeface="微软雅黑" pitchFamily="34" charset="-122"/>
              </a:rPr>
              <a:t>什么配置可以实现</a:t>
            </a:r>
            <a:r>
              <a:rPr lang="en-US" altLang="zh-CN" b="1" dirty="0" err="1">
                <a:solidFill>
                  <a:srgbClr val="002060"/>
                </a:solidFill>
                <a:latin typeface="微软雅黑" pitchFamily="34" charset="-122"/>
                <a:ea typeface="微软雅黑" pitchFamily="34" charset="-122"/>
              </a:rPr>
              <a:t>Linearizability</a:t>
            </a:r>
            <a:r>
              <a:rPr lang="zh-CN" altLang="en-US" b="1" dirty="0">
                <a:solidFill>
                  <a:srgbClr val="002060"/>
                </a:solidFill>
                <a:latin typeface="微软雅黑" pitchFamily="34" charset="-122"/>
                <a:ea typeface="微软雅黑" pitchFamily="34" charset="-122"/>
              </a:rPr>
              <a:t>？</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4530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6956" y="0"/>
            <a:ext cx="9830872" cy="6858000"/>
          </a:xfrm>
        </p:spPr>
      </p:pic>
    </p:spTree>
    <p:extLst>
      <p:ext uri="{BB962C8B-B14F-4D97-AF65-F5344CB8AC3E}">
        <p14:creationId xmlns:p14="http://schemas.microsoft.com/office/powerpoint/2010/main" val="333413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微软雅黑" panose="020B0503020204020204" pitchFamily="34" charset="-122"/>
                <a:ea typeface="微软雅黑" panose="020B0503020204020204" pitchFamily="34" charset="-122"/>
              </a:rPr>
              <a:t>什么是可用性（</a:t>
            </a:r>
            <a:r>
              <a:rPr lang="en-US" altLang="zh-CN" b="1" dirty="0">
                <a:solidFill>
                  <a:srgbClr val="002060"/>
                </a:solidFill>
                <a:latin typeface="微软雅黑" panose="020B0503020204020204" pitchFamily="34" charset="-122"/>
                <a:ea typeface="微软雅黑" panose="020B0503020204020204" pitchFamily="34" charset="-122"/>
              </a:rPr>
              <a:t>Availability</a:t>
            </a:r>
            <a:r>
              <a:rPr lang="zh-CN" altLang="en-US" b="1" dirty="0">
                <a:solidFill>
                  <a:srgbClr val="002060"/>
                </a:solidFill>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latin typeface="微软雅黑" panose="020B0503020204020204" pitchFamily="34" charset="-122"/>
                <a:ea typeface="微软雅黑" panose="020B0503020204020204" pitchFamily="34" charset="-122"/>
              </a:rPr>
              <a:t>可用性：一个系统处在正常工作状态的时间比例。</a:t>
            </a:r>
            <a:endParaRPr lang="en-US" altLang="zh-CN" dirty="0">
              <a:latin typeface="微软雅黑" panose="020B0503020204020204" pitchFamily="34" charset="-122"/>
              <a:ea typeface="微软雅黑" panose="020B0503020204020204" pitchFamily="34" charset="-122"/>
            </a:endParaRPr>
          </a:p>
          <a:p>
            <a:pPr>
              <a:lnSpc>
                <a:spcPct val="120000"/>
              </a:lnSpc>
            </a:pPr>
            <a:r>
              <a:rPr lang="en-US" altLang="zh-CN" dirty="0">
                <a:latin typeface="微软雅黑" panose="020B0503020204020204" pitchFamily="34" charset="-122"/>
                <a:ea typeface="微软雅黑" panose="020B0503020204020204" pitchFamily="34" charset="-122"/>
              </a:rPr>
              <a:t>An equipment has a </a:t>
            </a:r>
            <a:r>
              <a:rPr lang="en-US" altLang="zh-CN" i="1" dirty="0">
                <a:latin typeface="微软雅黑" panose="020B0503020204020204" pitchFamily="34" charset="-122"/>
                <a:ea typeface="微软雅黑" panose="020B0503020204020204" pitchFamily="34" charset="-122"/>
              </a:rPr>
              <a:t>mean time to failure</a:t>
            </a:r>
            <a:r>
              <a:rPr lang="en-US" altLang="zh-CN" dirty="0">
                <a:latin typeface="微软雅黑" panose="020B0503020204020204" pitchFamily="34" charset="-122"/>
                <a:ea typeface="微软雅黑" panose="020B0503020204020204" pitchFamily="34" charset="-122"/>
              </a:rPr>
              <a:t> (MTTF) of 81.5 years and </a:t>
            </a:r>
            <a:r>
              <a:rPr lang="en-US" altLang="zh-CN" i="1" dirty="0">
                <a:latin typeface="微软雅黑" panose="020B0503020204020204" pitchFamily="34" charset="-122"/>
                <a:ea typeface="微软雅黑" panose="020B0503020204020204" pitchFamily="34" charset="-122"/>
              </a:rPr>
              <a:t>mean time to repair</a:t>
            </a:r>
            <a:r>
              <a:rPr lang="en-US" altLang="zh-CN" dirty="0">
                <a:latin typeface="微软雅黑" panose="020B0503020204020204" pitchFamily="34" charset="-122"/>
                <a:ea typeface="微软雅黑" panose="020B0503020204020204" pitchFamily="34" charset="-122"/>
              </a:rPr>
              <a:t> (MTTR) of 1 hour:</a:t>
            </a:r>
          </a:p>
          <a:p>
            <a:pPr lvl="1">
              <a:lnSpc>
                <a:spcPct val="120000"/>
              </a:lnSpc>
            </a:pPr>
            <a:r>
              <a:rPr lang="en-US" altLang="zh-CN" dirty="0">
                <a:latin typeface="微软雅黑" panose="020B0503020204020204" pitchFamily="34" charset="-122"/>
                <a:ea typeface="微软雅黑" panose="020B0503020204020204" pitchFamily="34" charset="-122"/>
              </a:rPr>
              <a:t>MTTF in hours = 81.5 × 365 × 24 = 713940 </a:t>
            </a:r>
          </a:p>
          <a:p>
            <a:pPr lvl="1">
              <a:lnSpc>
                <a:spcPct val="120000"/>
              </a:lnSpc>
            </a:pPr>
            <a:r>
              <a:rPr lang="en-US" altLang="zh-CN" dirty="0">
                <a:latin typeface="微软雅黑" panose="020B0503020204020204" pitchFamily="34" charset="-122"/>
                <a:ea typeface="微软雅黑" panose="020B0503020204020204" pitchFamily="34" charset="-122"/>
              </a:rPr>
              <a:t>Inherent availability (Ai) = 713940 / (713940+1) = 713940 / 713941 = 99.999860%</a:t>
            </a:r>
          </a:p>
          <a:p>
            <a:pPr>
              <a:lnSpc>
                <a:spcPct val="120000"/>
              </a:lnSpc>
            </a:pPr>
            <a:r>
              <a:rPr lang="zh-CN" altLang="en-US" dirty="0">
                <a:latin typeface="微软雅黑" panose="020B0503020204020204" pitchFamily="34" charset="-122"/>
                <a:ea typeface="微软雅黑" panose="020B0503020204020204" pitchFamily="34" charset="-122"/>
              </a:rPr>
              <a:t>什么时候发生</a:t>
            </a:r>
            <a:r>
              <a:rPr lang="en-US" altLang="zh-CN" dirty="0">
                <a:latin typeface="微软雅黑" panose="020B0503020204020204" pitchFamily="34" charset="-122"/>
                <a:ea typeface="微软雅黑" panose="020B0503020204020204" pitchFamily="34" charset="-122"/>
              </a:rPr>
              <a:t>failure</a:t>
            </a:r>
          </a:p>
          <a:p>
            <a:pPr lvl="1">
              <a:lnSpc>
                <a:spcPct val="120000"/>
              </a:lnSpc>
            </a:pPr>
            <a:r>
              <a:rPr lang="zh-CN" altLang="en-US" dirty="0">
                <a:latin typeface="微软雅黑" panose="020B0503020204020204" pitchFamily="34" charset="-122"/>
                <a:ea typeface="微软雅黑" panose="020B0503020204020204" pitchFamily="34" charset="-122"/>
              </a:rPr>
              <a:t>宕机、磁盘损坏、停电</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阻塞、通信故障</a:t>
            </a:r>
            <a:endParaRPr lang="en-US" altLang="zh-CN" dirty="0">
              <a:latin typeface="微软雅黑" panose="020B0503020204020204" pitchFamily="34" charset="-122"/>
              <a:ea typeface="微软雅黑" panose="020B0503020204020204" pitchFamily="34" charset="-122"/>
            </a:endParaRPr>
          </a:p>
          <a:p>
            <a:pPr lvl="1">
              <a:lnSpc>
                <a:spcPct val="120000"/>
              </a:lnSpc>
            </a:pPr>
            <a:r>
              <a:rPr lang="zh-CN" altLang="en-US" dirty="0">
                <a:latin typeface="微软雅黑" panose="020B0503020204020204" pitchFamily="34" charset="-122"/>
                <a:ea typeface="微软雅黑" panose="020B0503020204020204" pitchFamily="34" charset="-122"/>
              </a:rPr>
              <a:t>程序出错 </a:t>
            </a:r>
            <a:r>
              <a:rPr lang="en-US" altLang="zh-CN" dirty="0">
                <a:latin typeface="微软雅黑" panose="020B0503020204020204" pitchFamily="34" charset="-122"/>
                <a:ea typeface="微软雅黑" panose="020B0503020204020204" pitchFamily="34" charset="-122"/>
              </a:rPr>
              <a:t>/ Bug</a:t>
            </a:r>
          </a:p>
          <a:p>
            <a:pPr lvl="1">
              <a:lnSpc>
                <a:spcPct val="120000"/>
              </a:lnSpc>
            </a:pPr>
            <a:r>
              <a:rPr lang="zh-CN" altLang="en-US" dirty="0">
                <a:latin typeface="微软雅黑" panose="020B0503020204020204" pitchFamily="34" charset="-122"/>
                <a:ea typeface="微软雅黑" panose="020B0503020204020204" pitchFamily="34" charset="-122"/>
              </a:rPr>
              <a:t>节点被恶意控制</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9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latin typeface="微软雅黑" pitchFamily="34" charset="-122"/>
                <a:ea typeface="微软雅黑" pitchFamily="34" charset="-122"/>
              </a:rPr>
              <a:t>服务器的演变（</a:t>
            </a:r>
            <a:r>
              <a:rPr lang="en-US" altLang="zh-CN" dirty="0">
                <a:solidFill>
                  <a:srgbClr val="002060"/>
                </a:solidFill>
                <a:latin typeface="微软雅黑" pitchFamily="34" charset="-122"/>
                <a:ea typeface="微软雅黑" pitchFamily="34" charset="-122"/>
              </a:rPr>
              <a:t>99.999%</a:t>
            </a:r>
            <a:r>
              <a:rPr lang="zh-CN" altLang="en-US" dirty="0">
                <a:solidFill>
                  <a:srgbClr val="002060"/>
                </a:solidFill>
                <a:latin typeface="微软雅黑" pitchFamily="34" charset="-122"/>
                <a:ea typeface="微软雅黑" pitchFamily="34" charset="-122"/>
              </a:rPr>
              <a:t>）</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0756" y="1628800"/>
            <a:ext cx="6025072" cy="4283450"/>
          </a:xfrm>
          <a:prstGeom prst="rect">
            <a:avLst/>
          </a:prstGeom>
        </p:spPr>
      </p:pic>
    </p:spTree>
    <p:extLst>
      <p:ext uri="{BB962C8B-B14F-4D97-AF65-F5344CB8AC3E}">
        <p14:creationId xmlns:p14="http://schemas.microsoft.com/office/powerpoint/2010/main" val="153906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2060"/>
                </a:solidFill>
                <a:latin typeface="微软雅黑" pitchFamily="34" charset="-122"/>
                <a:ea typeface="微软雅黑" pitchFamily="34" charset="-122"/>
              </a:rPr>
              <a:t>服务器的演变（</a:t>
            </a:r>
            <a:r>
              <a:rPr lang="en-US" altLang="zh-CN" dirty="0">
                <a:solidFill>
                  <a:srgbClr val="002060"/>
                </a:solidFill>
                <a:latin typeface="微软雅黑" pitchFamily="34" charset="-122"/>
                <a:ea typeface="微软雅黑" pitchFamily="34" charset="-122"/>
              </a:rPr>
              <a:t>99 ~ 99.9%</a:t>
            </a:r>
            <a:r>
              <a:rPr lang="zh-CN" altLang="en-US" dirty="0">
                <a:solidFill>
                  <a:srgbClr val="002060"/>
                </a:solidFill>
                <a:latin typeface="微软雅黑" pitchFamily="34" charset="-122"/>
                <a:ea typeface="微软雅黑" pitchFamily="34" charset="-122"/>
              </a:rPr>
              <a:t>）</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4286" y="1268760"/>
            <a:ext cx="8003670" cy="5334446"/>
          </a:xfrm>
          <a:prstGeom prst="rect">
            <a:avLst/>
          </a:prstGeom>
        </p:spPr>
      </p:pic>
    </p:spTree>
    <p:extLst>
      <p:ext uri="{BB962C8B-B14F-4D97-AF65-F5344CB8AC3E}">
        <p14:creationId xmlns:p14="http://schemas.microsoft.com/office/powerpoint/2010/main" val="423357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rgbClr val="002060"/>
                </a:solidFill>
                <a:latin typeface="微软雅黑" panose="020B0503020204020204" pitchFamily="34" charset="-122"/>
                <a:ea typeface="微软雅黑" panose="020B0503020204020204" pitchFamily="34" charset="-122"/>
              </a:rPr>
              <a:t>Google</a:t>
            </a:r>
            <a:r>
              <a:rPr lang="zh-CN" altLang="en-US" b="1">
                <a:solidFill>
                  <a:srgbClr val="002060"/>
                </a:solidFill>
                <a:latin typeface="微软雅黑" panose="020B0503020204020204" pitchFamily="34" charset="-122"/>
                <a:ea typeface="微软雅黑" panose="020B0503020204020204" pitchFamily="34" charset="-122"/>
              </a:rPr>
              <a:t>的计算中心</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全球总共</a:t>
            </a:r>
            <a:r>
              <a:rPr lang="en-US" altLang="zh-CN" dirty="0">
                <a:latin typeface="微软雅黑" pitchFamily="34" charset="-122"/>
                <a:ea typeface="微软雅黑" pitchFamily="34" charset="-122"/>
              </a:rPr>
              <a:t> 30 </a:t>
            </a:r>
            <a:r>
              <a:rPr lang="zh-CN" altLang="en-US" dirty="0">
                <a:latin typeface="微软雅黑" pitchFamily="34" charset="-122"/>
                <a:ea typeface="微软雅黑" pitchFamily="34" charset="-122"/>
              </a:rPr>
              <a:t>多个计算中心</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每个中心拥有超过</a:t>
            </a:r>
            <a:r>
              <a:rPr lang="en-US" altLang="zh-CN" dirty="0">
                <a:latin typeface="微软雅黑" pitchFamily="34" charset="-122"/>
                <a:ea typeface="微软雅黑" pitchFamily="34" charset="-122"/>
              </a:rPr>
              <a:t> 200 </a:t>
            </a:r>
            <a:r>
              <a:rPr lang="zh-CN" altLang="en-US" dirty="0">
                <a:latin typeface="微软雅黑" pitchFamily="34" charset="-122"/>
                <a:ea typeface="微软雅黑" pitchFamily="34" charset="-122"/>
              </a:rPr>
              <a:t>个计算机集群</a:t>
            </a:r>
          </a:p>
          <a:p>
            <a:r>
              <a:rPr lang="zh-CN" altLang="en-US" dirty="0">
                <a:latin typeface="微软雅黑" pitchFamily="34" charset="-122"/>
                <a:ea typeface="微软雅黑" pitchFamily="34" charset="-122"/>
              </a:rPr>
              <a:t>每个集群拥有超过</a:t>
            </a:r>
            <a:r>
              <a:rPr lang="en-US" altLang="zh-CN" dirty="0">
                <a:latin typeface="微软雅黑" pitchFamily="34" charset="-122"/>
                <a:ea typeface="微软雅黑" pitchFamily="34" charset="-122"/>
              </a:rPr>
              <a:t> 1000 </a:t>
            </a:r>
            <a:r>
              <a:rPr lang="zh-CN" altLang="en-US" dirty="0">
                <a:latin typeface="微软雅黑" pitchFamily="34" charset="-122"/>
                <a:ea typeface="微软雅黑" pitchFamily="34" charset="-122"/>
              </a:rPr>
              <a:t>台计算机</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每天都有故障发生：</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每年</a:t>
            </a:r>
            <a:r>
              <a:rPr lang="en-US" altLang="zh-CN" dirty="0">
                <a:latin typeface="微软雅黑" pitchFamily="34" charset="-122"/>
                <a:ea typeface="微软雅黑" pitchFamily="34" charset="-122"/>
              </a:rPr>
              <a:t>1-5%</a:t>
            </a:r>
            <a:r>
              <a:rPr lang="zh-CN" altLang="en-US" dirty="0">
                <a:latin typeface="微软雅黑" pitchFamily="34" charset="-122"/>
                <a:ea typeface="微软雅黑" pitchFamily="34" charset="-122"/>
              </a:rPr>
              <a:t>的硬盘损坏</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每台服务器平均每年宕机</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次</a:t>
            </a:r>
            <a:endParaRPr lang="en-US" altLang="zh-CN" dirty="0">
              <a:latin typeface="微软雅黑" pitchFamily="34" charset="-122"/>
              <a:ea typeface="微软雅黑" pitchFamily="34" charset="-122"/>
            </a:endParaRPr>
          </a:p>
          <a:p>
            <a:pPr lvl="1"/>
            <a:r>
              <a:rPr lang="zh-CN" altLang="en-US" dirty="0">
                <a:latin typeface="微软雅黑" pitchFamily="34" charset="-122"/>
                <a:ea typeface="微软雅黑" pitchFamily="34" charset="-122"/>
              </a:rPr>
              <a:t>每年</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次严重网络故障</a:t>
            </a:r>
            <a:endParaRPr lang="en-US" altLang="zh-CN"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42B33DCF-B1FE-AD40-A24E-26EDF572373F}" type="slidenum">
              <a:rPr lang="en-US" smtClean="0"/>
              <a:pPr/>
              <a:t>6</a:t>
            </a:fld>
            <a:endParaRPr lang="en-US"/>
          </a:p>
        </p:txBody>
      </p:sp>
    </p:spTree>
    <p:extLst>
      <p:ext uri="{BB962C8B-B14F-4D97-AF65-F5344CB8AC3E}">
        <p14:creationId xmlns:p14="http://schemas.microsoft.com/office/powerpoint/2010/main" val="165607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964" y="274638"/>
            <a:ext cx="9721080" cy="1143000"/>
          </a:xfrm>
        </p:spPr>
        <p:txBody>
          <a:bodyPr>
            <a:noAutofit/>
          </a:bodyPr>
          <a:lstStyle/>
          <a:p>
            <a:r>
              <a:rPr lang="zh-CN" altLang="en-US" sz="4400" b="1" dirty="0">
                <a:solidFill>
                  <a:srgbClr val="002060"/>
                </a:solidFill>
                <a:latin typeface="微软雅黑" pitchFamily="34" charset="-122"/>
                <a:ea typeface="微软雅黑" pitchFamily="34" charset="-122"/>
              </a:rPr>
              <a:t>高可用 </a:t>
            </a:r>
            <a:r>
              <a:rPr lang="en-US" altLang="zh-CN" sz="4400" b="1" dirty="0">
                <a:solidFill>
                  <a:srgbClr val="002060"/>
                </a:solidFill>
                <a:latin typeface="微软雅黑" pitchFamily="34" charset="-122"/>
                <a:ea typeface="微软雅黑" pitchFamily="34" charset="-122"/>
              </a:rPr>
              <a:t>– </a:t>
            </a:r>
            <a:r>
              <a:rPr lang="zh-CN" altLang="en-US" sz="4400" b="1" dirty="0">
                <a:solidFill>
                  <a:srgbClr val="002060"/>
                </a:solidFill>
                <a:latin typeface="微软雅黑" pitchFamily="34" charset="-122"/>
                <a:ea typeface="微软雅黑" pitchFamily="34" charset="-122"/>
              </a:rPr>
              <a:t>容错能力</a:t>
            </a:r>
            <a:r>
              <a:rPr lang="en-US" altLang="zh-CN" sz="4400" b="1" dirty="0">
                <a:solidFill>
                  <a:srgbClr val="002060"/>
                </a:solidFill>
                <a:latin typeface="微软雅黑" pitchFamily="34" charset="-122"/>
                <a:ea typeface="微软雅黑" pitchFamily="34" charset="-122"/>
              </a:rPr>
              <a:t/>
            </a:r>
            <a:br>
              <a:rPr lang="en-US" altLang="zh-CN" sz="4400" b="1" dirty="0">
                <a:solidFill>
                  <a:srgbClr val="002060"/>
                </a:solidFill>
                <a:latin typeface="微软雅黑" pitchFamily="34" charset="-122"/>
                <a:ea typeface="微软雅黑" pitchFamily="34" charset="-122"/>
              </a:rPr>
            </a:br>
            <a:r>
              <a:rPr lang="en-US" altLang="zh-CN" sz="4400" b="1" dirty="0">
                <a:solidFill>
                  <a:srgbClr val="002060"/>
                </a:solidFill>
                <a:latin typeface="微软雅黑" pitchFamily="34" charset="-122"/>
                <a:ea typeface="微软雅黑" pitchFamily="34" charset="-122"/>
              </a:rPr>
              <a:t>High Availability – Fault Tolerance</a:t>
            </a:r>
            <a:endParaRPr lang="zh-CN" altLang="en-US" sz="4400" b="1" dirty="0">
              <a:solidFill>
                <a:srgbClr val="002060"/>
              </a:solidFill>
              <a:latin typeface="微软雅黑" pitchFamily="34" charset="-122"/>
              <a:ea typeface="微软雅黑" pitchFamily="34" charset="-122"/>
            </a:endParaRPr>
          </a:p>
        </p:txBody>
      </p:sp>
      <p:sp>
        <p:nvSpPr>
          <p:cNvPr id="3" name="内容占位符 2"/>
          <p:cNvSpPr>
            <a:spLocks noGrp="1"/>
          </p:cNvSpPr>
          <p:nvPr>
            <p:ph idx="1"/>
          </p:nvPr>
        </p:nvSpPr>
        <p:spPr>
          <a:xfrm>
            <a:off x="462980" y="1772816"/>
            <a:ext cx="9505056" cy="4353353"/>
          </a:xfrm>
        </p:spPr>
        <p:txBody>
          <a:bodyPr/>
          <a:lstStyle/>
          <a:p>
            <a:r>
              <a:rPr lang="zh-CN" altLang="en-US" dirty="0">
                <a:latin typeface="微软雅黑" pitchFamily="34" charset="-122"/>
                <a:ea typeface="微软雅黑" pitchFamily="34" charset="-122"/>
              </a:rPr>
              <a:t>如何实现？</a:t>
            </a:r>
            <a:endParaRPr lang="en-US" altLang="zh-CN"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冗余节点（</a:t>
            </a:r>
            <a:r>
              <a:rPr lang="en-US" altLang="zh-CN" sz="2800" dirty="0">
                <a:latin typeface="微软雅黑" pitchFamily="34" charset="-122"/>
                <a:ea typeface="微软雅黑" pitchFamily="34" charset="-122"/>
              </a:rPr>
              <a:t>Redundancy</a:t>
            </a:r>
            <a:r>
              <a:rPr lang="zh-CN" altLang="en-US"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数据复制（</a:t>
            </a:r>
            <a:r>
              <a:rPr lang="en-US" altLang="zh-CN" sz="2800" dirty="0">
                <a:latin typeface="微软雅黑" pitchFamily="34" charset="-122"/>
                <a:ea typeface="微软雅黑" pitchFamily="34" charset="-122"/>
              </a:rPr>
              <a:t>Replication</a:t>
            </a:r>
            <a:r>
              <a:rPr lang="zh-CN" altLang="en-US" sz="2800" dirty="0">
                <a:latin typeface="微软雅黑" pitchFamily="34" charset="-122"/>
                <a:ea typeface="微软雅黑" pitchFamily="34" charset="-122"/>
              </a:rPr>
              <a:t>）</a:t>
            </a:r>
            <a:endParaRPr lang="en-US" altLang="zh-CN" sz="2800" dirty="0">
              <a:latin typeface="微软雅黑" pitchFamily="34" charset="-122"/>
              <a:ea typeface="微软雅黑" pitchFamily="34" charset="-122"/>
            </a:endParaRPr>
          </a:p>
          <a:p>
            <a:pPr lvl="1"/>
            <a:r>
              <a:rPr lang="zh-CN" altLang="en-US" sz="2800" dirty="0">
                <a:latin typeface="微软雅黑" pitchFamily="34" charset="-122"/>
                <a:ea typeface="微软雅黑" pitchFamily="34" charset="-122"/>
              </a:rPr>
              <a:t>节点发生故障时，切换到（</a:t>
            </a:r>
            <a:r>
              <a:rPr lang="en-US" altLang="zh-CN" sz="2800" dirty="0">
                <a:latin typeface="微软雅黑" pitchFamily="34" charset="-122"/>
                <a:ea typeface="微软雅黑" pitchFamily="34" charset="-122"/>
              </a:rPr>
              <a:t>Failover</a:t>
            </a:r>
            <a:r>
              <a:rPr lang="zh-CN" altLang="en-US" sz="2800" dirty="0">
                <a:latin typeface="微软雅黑" pitchFamily="34" charset="-122"/>
                <a:ea typeface="微软雅黑" pitchFamily="34" charset="-122"/>
              </a:rPr>
              <a:t>）冗余节点</a:t>
            </a:r>
          </a:p>
        </p:txBody>
      </p:sp>
    </p:spTree>
    <p:extLst>
      <p:ext uri="{BB962C8B-B14F-4D97-AF65-F5344CB8AC3E}">
        <p14:creationId xmlns:p14="http://schemas.microsoft.com/office/powerpoint/2010/main" val="148690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002060"/>
                </a:solidFill>
                <a:latin typeface="微软雅黑" pitchFamily="34" charset="-122"/>
                <a:ea typeface="微软雅黑" pitchFamily="34" charset="-122"/>
              </a:rPr>
              <a:t>MongoDB</a:t>
            </a:r>
            <a:r>
              <a:rPr lang="zh-CN" altLang="en-US" b="1" dirty="0">
                <a:solidFill>
                  <a:srgbClr val="002060"/>
                </a:solidFill>
                <a:latin typeface="微软雅黑" pitchFamily="34" charset="-122"/>
                <a:ea typeface="微软雅黑" pitchFamily="34" charset="-122"/>
              </a:rPr>
              <a:t>的容错方案</a:t>
            </a:r>
          </a:p>
        </p:txBody>
      </p:sp>
      <p:sp>
        <p:nvSpPr>
          <p:cNvPr id="3" name="内容占位符 2"/>
          <p:cNvSpPr>
            <a:spLocks noGrp="1"/>
          </p:cNvSpPr>
          <p:nvPr>
            <p:ph idx="1"/>
          </p:nvPr>
        </p:nvSpPr>
        <p:spPr>
          <a:xfrm>
            <a:off x="514350" y="1600207"/>
            <a:ext cx="9258300" cy="1684778"/>
          </a:xfrm>
        </p:spPr>
        <p:txBody>
          <a:bodyPr>
            <a:normAutofit fontScale="85000" lnSpcReduction="10000"/>
          </a:bodyPr>
          <a:lstStyle/>
          <a:p>
            <a:r>
              <a:rPr lang="en-US" altLang="zh-CN" dirty="0"/>
              <a:t>A replica set contains several data bearing nodes. One and only one member is deemed the primary node, while the other nodes are deemed secondary nodes.</a:t>
            </a:r>
            <a:endParaRPr lang="zh-CN" altLang="en-US" dirty="0"/>
          </a:p>
        </p:txBody>
      </p:sp>
      <p:sp>
        <p:nvSpPr>
          <p:cNvPr id="4" name="AutoShape 4" descr="Diagram of default routing of reads and writes to the prima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259" y="3140968"/>
            <a:ext cx="3840659" cy="321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92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002060"/>
                </a:solidFill>
                <a:latin typeface="微软雅黑" pitchFamily="34" charset="-122"/>
                <a:ea typeface="微软雅黑" pitchFamily="34" charset="-122"/>
              </a:rPr>
              <a:t>MongoDB</a:t>
            </a:r>
            <a:r>
              <a:rPr lang="zh-CN" altLang="en-US" b="1" dirty="0">
                <a:solidFill>
                  <a:srgbClr val="002060"/>
                </a:solidFill>
                <a:latin typeface="微软雅黑" pitchFamily="34" charset="-122"/>
                <a:ea typeface="微软雅黑" pitchFamily="34" charset="-122"/>
              </a:rPr>
              <a:t>的容错方案</a:t>
            </a:r>
          </a:p>
        </p:txBody>
      </p:sp>
      <p:sp>
        <p:nvSpPr>
          <p:cNvPr id="3" name="内容占位符 2"/>
          <p:cNvSpPr>
            <a:spLocks noGrp="1"/>
          </p:cNvSpPr>
          <p:nvPr>
            <p:ph idx="1"/>
          </p:nvPr>
        </p:nvSpPr>
        <p:spPr>
          <a:xfrm>
            <a:off x="514350" y="1600206"/>
            <a:ext cx="9258300" cy="1828794"/>
          </a:xfrm>
        </p:spPr>
        <p:txBody>
          <a:bodyPr>
            <a:normAutofit fontScale="70000" lnSpcReduction="20000"/>
          </a:bodyPr>
          <a:lstStyle/>
          <a:p>
            <a:r>
              <a:rPr lang="en-US" altLang="zh-CN" dirty="0"/>
              <a:t>When a primary does not communicate with the other members of the set for more than the configured period (10 seconds by default), an eligible secondary calls for an election to nominate itself as the new primary. The new primary resumes normal operations.</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020" y="3789040"/>
            <a:ext cx="4145335" cy="162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540" y="3212976"/>
            <a:ext cx="3743127" cy="2789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890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2690</TotalTime>
  <Words>760</Words>
  <Application>Microsoft Office PowerPoint</Application>
  <PresentationFormat>35 毫米幻灯片</PresentationFormat>
  <Paragraphs>128</Paragraphs>
  <Slides>29</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宋体</vt:lpstr>
      <vt:lpstr>Microsoft YaHei</vt:lpstr>
      <vt:lpstr>Microsoft YaHei</vt:lpstr>
      <vt:lpstr>Arial</vt:lpstr>
      <vt:lpstr>Calibri</vt:lpstr>
      <vt:lpstr>Segoe UI</vt:lpstr>
      <vt:lpstr>Wingdings</vt:lpstr>
      <vt:lpstr>Office 主题</vt:lpstr>
      <vt:lpstr>思考题1：我们应该在释放锁之前通知用户操作成功吗？还是在释放锁之后？  思考题2：同时使用日志和锁的时候，最后的commit日志应该在释放锁之前落盘还是之后？为什么？</vt:lpstr>
      <vt:lpstr>PowerPoint 演示文稿</vt:lpstr>
      <vt:lpstr>什么是可用性（Availability）？</vt:lpstr>
      <vt:lpstr>服务器的演变（99.999%）</vt:lpstr>
      <vt:lpstr>服务器的演变（99 ~ 99.9%）</vt:lpstr>
      <vt:lpstr>Google的计算中心</vt:lpstr>
      <vt:lpstr>高可用 – 容错能力 High Availability – Fault Tolerance</vt:lpstr>
      <vt:lpstr>MongoDB的容错方案</vt:lpstr>
      <vt:lpstr>MongoDB的容错方案</vt:lpstr>
      <vt:lpstr>为什么是一主两备， 而不是一主一备？</vt:lpstr>
      <vt:lpstr>曾经的高可用机制 – 单机热备</vt:lpstr>
      <vt:lpstr>曾经的高可用机制 – 单机热备</vt:lpstr>
      <vt:lpstr>共识机制（Consensus）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共识算法的性能代价</vt:lpstr>
      <vt:lpstr>MongoDB Write Concerns</vt:lpstr>
      <vt:lpstr>MongoDB Read Concerns</vt:lpstr>
      <vt:lpstr>MongoDB Read Preference</vt:lpstr>
      <vt:lpstr>什么配置可以实现Linearizability？</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印 张悦</cp:lastModifiedBy>
  <cp:revision>144</cp:revision>
  <dcterms:modified xsi:type="dcterms:W3CDTF">2019-09-17T04:51:51Z</dcterms:modified>
</cp:coreProperties>
</file>