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8" r:id="rId2"/>
    <p:sldId id="416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8" r:id="rId12"/>
    <p:sldId id="426" r:id="rId13"/>
    <p:sldId id="427" r:id="rId14"/>
  </p:sldIdLst>
  <p:sldSz cx="10287000" cy="6858000" type="35mm"/>
  <p:notesSz cx="9979025" cy="6858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05" autoAdjust="0"/>
    <p:restoredTop sz="94660"/>
  </p:normalViewPr>
  <p:slideViewPr>
    <p:cSldViewPr>
      <p:cViewPr varScale="1">
        <p:scale>
          <a:sx n="108" d="100"/>
          <a:sy n="108" d="100"/>
        </p:scale>
        <p:origin x="-1368" y="-78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244" cy="3425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52472" y="0"/>
            <a:ext cx="4324244" cy="3425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7A175-8740-4234-BED0-FA4EA7352D27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4337"/>
            <a:ext cx="4324244" cy="3425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52472" y="6514337"/>
            <a:ext cx="4324244" cy="3425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9FA03-70E5-480C-8D8E-9028DD7CE7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244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52472" y="0"/>
            <a:ext cx="4324244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60700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7903" y="3257550"/>
            <a:ext cx="798322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2424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52472" y="6513910"/>
            <a:ext cx="432424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59113" y="514350"/>
            <a:ext cx="38592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oofy.examp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文档数据库设计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91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Two-Way Referencing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2980" y="1772816"/>
            <a:ext cx="5616624" cy="418576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person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_id: 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"AAF1"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"Koala"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tasks [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reference task document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"ADF9"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"AE02"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"AE73"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tasks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_id: 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"ADF9"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description: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"Practice Jiu-jitsu"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due_date: ISODate(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"2015-10-01"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owner: 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"AAF1"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reference person document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3660" y="2443863"/>
            <a:ext cx="29523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Pros</a:t>
            </a:r>
            <a:endParaRPr lang="en-US" altLang="zh-CN" dirty="0"/>
          </a:p>
          <a:p>
            <a:r>
              <a:rPr lang="en-US" altLang="zh-CN" dirty="0"/>
              <a:t>It is easy to search on both Person and Task documents</a:t>
            </a:r>
          </a:p>
          <a:p>
            <a:r>
              <a:rPr lang="en-US" altLang="zh-CN" b="1" dirty="0"/>
              <a:t>Cons</a:t>
            </a:r>
            <a:endParaRPr lang="en-US" altLang="zh-CN" dirty="0"/>
          </a:p>
          <a:p>
            <a:r>
              <a:rPr lang="en-US" altLang="zh-CN" dirty="0"/>
              <a:t>It requires two separate queries to update an item. The update is not atomic.</a:t>
            </a:r>
          </a:p>
        </p:txBody>
      </p:sp>
    </p:spTree>
    <p:extLst>
      <p:ext uri="{BB962C8B-B14F-4D97-AF65-F5344CB8AC3E}">
        <p14:creationId xmlns:p14="http://schemas.microsoft.com/office/powerpoint/2010/main" xmlns="" val="305015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范式化（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Normalization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目的：减少数据中的重复和冗余。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逆范式化（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Denormalization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冗余的问题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更新的复杂度增加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冗余的好处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读取更加方便</a:t>
            </a:r>
          </a:p>
        </p:txBody>
      </p:sp>
    </p:spTree>
    <p:extLst>
      <p:ext uri="{BB962C8B-B14F-4D97-AF65-F5344CB8AC3E}">
        <p14:creationId xmlns:p14="http://schemas.microsoft.com/office/powerpoint/2010/main" xmlns="" val="381224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Many-to-One </a:t>
            </a:r>
            <a:r>
              <a:rPr lang="en-US" altLang="zh-CN" b="1" dirty="0" err="1"/>
              <a:t>Denormalization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4988" y="1556791"/>
            <a:ext cx="5544616" cy="473975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products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–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before</a:t>
            </a:r>
            <a:r>
              <a:rPr lang="en-US" altLang="zh-CN" sz="1400" dirty="0">
                <a:solidFill>
                  <a:srgbClr val="B3B3B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denormalization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'Weird Computer WC-3020'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manufacturer: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'Haruair Eng.'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catalog_number: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1234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parts: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'DEFO'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'EJFW'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products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–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after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denormalization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'Weird Computer WC-3020'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manufacturer: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'Haruair Eng.'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catalog_number: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1234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parts: [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denormalization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 id: 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'AAAA'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 name: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'Awesometel 100Ghz CPU'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 id: 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'DEFO'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 name: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'AwesomeSize 100TB SSD'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 id: ObjectID(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'EJFW'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 name: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'Magical Mouse'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1652" y="1928590"/>
            <a:ext cx="30758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Pros</a:t>
            </a:r>
            <a:endParaRPr lang="en-US" altLang="zh-CN" dirty="0"/>
          </a:p>
          <a:p>
            <a:r>
              <a:rPr lang="en-US" altLang="zh-CN" dirty="0" err="1"/>
              <a:t>Denormalization</a:t>
            </a:r>
            <a:r>
              <a:rPr lang="en-US" altLang="zh-CN" dirty="0"/>
              <a:t> reduces the cost of calling the data.</a:t>
            </a:r>
          </a:p>
          <a:p>
            <a:r>
              <a:rPr lang="en-US" altLang="zh-CN" b="1" dirty="0"/>
              <a:t>Cons</a:t>
            </a:r>
            <a:endParaRPr lang="en-US" altLang="zh-CN" dirty="0"/>
          </a:p>
          <a:p>
            <a:r>
              <a:rPr lang="en-US" altLang="zh-CN" dirty="0"/>
              <a:t>When you want to update the part name, you have to update all names contained inside product document.</a:t>
            </a:r>
          </a:p>
          <a:p>
            <a:r>
              <a:rPr lang="en-US" altLang="zh-CN" dirty="0"/>
              <a:t>It is not a good choice when updates are frequent.</a:t>
            </a:r>
          </a:p>
        </p:txBody>
      </p:sp>
    </p:spTree>
    <p:extLst>
      <p:ext uri="{BB962C8B-B14F-4D97-AF65-F5344CB8AC3E}">
        <p14:creationId xmlns:p14="http://schemas.microsoft.com/office/powerpoint/2010/main" xmlns="" val="354999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Rules of Thumb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favor embedding unless there is a compelling reason not to.</a:t>
            </a:r>
          </a:p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needing to access an object on its own is a compelling reason not to embed it.</a:t>
            </a:r>
          </a:p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Arrays should not grow without bound. If there are more than a couple of hundred documents on the “many” side, don’t embed them; if there are more than a few thousand documents on the “many” side, don’t use an array of </a:t>
            </a:r>
            <a:r>
              <a:rPr lang="en-US" altLang="zh-CN" dirty="0" err="1"/>
              <a:t>ObjectID</a:t>
            </a:r>
            <a:r>
              <a:rPr lang="en-US" altLang="zh-CN" dirty="0"/>
              <a:t> references. High-cardinality arrays are a compelling reason not to embed.</a:t>
            </a:r>
          </a:p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Don’t be afraid of application-level joins: if you index correctly and use the projection </a:t>
            </a:r>
            <a:r>
              <a:rPr lang="en-US" altLang="zh-CN" dirty="0" err="1"/>
              <a:t>specifier</a:t>
            </a:r>
            <a:r>
              <a:rPr lang="en-US" altLang="zh-CN" dirty="0"/>
              <a:t> then application-level joins are barely more expensive than server-side joins in a relational database.</a:t>
            </a:r>
          </a:p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Consider the write/read ratio when </a:t>
            </a:r>
            <a:r>
              <a:rPr lang="en-US" altLang="zh-CN" dirty="0" err="1"/>
              <a:t>denormalizing</a:t>
            </a:r>
            <a:r>
              <a:rPr lang="en-US" altLang="zh-CN" dirty="0"/>
              <a:t>. A field that will mostly be read and only seldom updated is a good candidate for </a:t>
            </a:r>
            <a:r>
              <a:rPr lang="en-US" altLang="zh-CN" dirty="0" err="1"/>
              <a:t>denormalization</a:t>
            </a:r>
            <a:r>
              <a:rPr lang="en-US" altLang="zh-CN" dirty="0"/>
              <a:t>: if you </a:t>
            </a:r>
            <a:r>
              <a:rPr lang="en-US" altLang="zh-CN" dirty="0" err="1"/>
              <a:t>denormalize</a:t>
            </a:r>
            <a:r>
              <a:rPr lang="en-US" altLang="zh-CN" dirty="0"/>
              <a:t> a field that is updated frequently then the extra work of finding and updating all the instances is likely to overwhelm the savings that you get from </a:t>
            </a:r>
            <a:r>
              <a:rPr lang="en-US" altLang="zh-CN" dirty="0" err="1"/>
              <a:t>denormalizing</a:t>
            </a:r>
            <a:r>
              <a:rPr lang="en-US" altLang="zh-CN" dirty="0"/>
              <a:t>.</a:t>
            </a:r>
          </a:p>
          <a:p>
            <a:pPr marL="449263" indent="-449263">
              <a:buFont typeface="+mj-lt"/>
              <a:buAutoNum type="arabicPeriod"/>
            </a:pPr>
            <a:r>
              <a:rPr lang="en-US" altLang="zh-CN" dirty="0"/>
              <a:t>As always with </a:t>
            </a:r>
            <a:r>
              <a:rPr lang="en-US" altLang="zh-CN" dirty="0" err="1"/>
              <a:t>MongoDB</a:t>
            </a:r>
            <a:r>
              <a:rPr lang="en-US" altLang="zh-CN" dirty="0"/>
              <a:t>, how you model your data depends – entirely – on your particular application’s data access patterns. You want to structure your data to match the ways that your application queries and updates it.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312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什么是数据库设计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Database Design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132856"/>
            <a:ext cx="9258300" cy="399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根据应用需求，确定数据库存储什么数据、怎么组织数据、以及应用如何访问数据。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4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数据库设计流程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了解用户需求，确定软件的基本功能。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概念模型设计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确定数据库需要记录哪些信息。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确定数据的组织形式。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数据库物理设计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确定数据的存储方式、索引的使用、系统配置等等。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安装数据库管理系统、创建数据、调试、运行。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数据库设计演进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根据需求的扩展与变化，对以上结果进行调整和变更</a:t>
            </a:r>
          </a:p>
        </p:txBody>
      </p:sp>
    </p:spTree>
    <p:extLst>
      <p:ext uri="{BB962C8B-B14F-4D97-AF65-F5344CB8AC3E}">
        <p14:creationId xmlns:p14="http://schemas.microsoft.com/office/powerpoint/2010/main" xmlns="" val="84270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文档数据库设计流程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了解用户需求，确定软件的基本功能。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概念模型设计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确定数据库需要记录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哪些对象、对象之间有什么关系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确定如何用文档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描述对象以及对象之间的关系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数据库物理设计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确定数据的存储方式、索引的使用、系统配置等等。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安装数据库管理系统、创建数据、调试、运行。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数据库设计演进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根据需求的扩展与变化，对以上结果进行调整和变更</a:t>
            </a:r>
          </a:p>
        </p:txBody>
      </p:sp>
    </p:spTree>
    <p:extLst>
      <p:ext uri="{BB962C8B-B14F-4D97-AF65-F5344CB8AC3E}">
        <p14:creationId xmlns:p14="http://schemas.microsoft.com/office/powerpoint/2010/main" xmlns="" val="194521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对象的确定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用于描述系统状态的概念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博客：用户、文章、评论、粉丝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网上书店：图书、用户、购物车、订单、评论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软件开发过程中出现的持久化需求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哪些是不能因系统重启而丢失的信息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比如哪些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对象是需要序列化的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通常先确定软件的功能，再确定对象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308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对象之间的关系（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Cardinality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1:1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企业与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CEO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、配偶关系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1:M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博客与评论、国家与城市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M:N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书与作者、用户与粉丝</a:t>
            </a:r>
          </a:p>
        </p:txBody>
      </p:sp>
    </p:spTree>
    <p:extLst>
      <p:ext uri="{BB962C8B-B14F-4D97-AF65-F5344CB8AC3E}">
        <p14:creationId xmlns:p14="http://schemas.microsoft.com/office/powerpoint/2010/main" xmlns="" val="344572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One-to-Few Embedding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13759223"/>
              </p:ext>
            </p:extLst>
          </p:nvPr>
        </p:nvGraphicFramePr>
        <p:xfrm>
          <a:off x="1975148" y="1484784"/>
          <a:ext cx="6264696" cy="2971800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B3B3B3"/>
                          </a:solidFill>
                          <a:effectLst/>
                        </a:rPr>
                        <a:t>// person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{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name: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"</a:t>
                      </a:r>
                      <a:r>
                        <a:rPr lang="en-US" dirty="0" err="1">
                          <a:solidFill>
                            <a:srgbClr val="42B983"/>
                          </a:solidFill>
                          <a:effectLst/>
                        </a:rPr>
                        <a:t>Keon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 Kim"</a:t>
                      </a:r>
                      <a:r>
                        <a:rPr lang="en-US" dirty="0">
                          <a:effectLst/>
                        </a:rPr>
                        <a:t>,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hometown: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"Seoul"</a:t>
                      </a:r>
                      <a:r>
                        <a:rPr lang="en-US" dirty="0">
                          <a:effectLst/>
                        </a:rPr>
                        <a:t>,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addresses: [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        { city: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'Manhattan'</a:t>
                      </a:r>
                      <a:r>
                        <a:rPr lang="en-US" dirty="0">
                          <a:effectLst/>
                        </a:rPr>
                        <a:t>, state: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'NY'</a:t>
                      </a:r>
                      <a:r>
                        <a:rPr lang="en-US" dirty="0">
                          <a:effectLst/>
                        </a:rPr>
                        <a:t>, cc: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'USA'</a:t>
                      </a:r>
                      <a:r>
                        <a:rPr lang="en-US" dirty="0">
                          <a:effectLst/>
                        </a:rPr>
                        <a:t> },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        { city: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'Jersey City'</a:t>
                      </a:r>
                      <a:r>
                        <a:rPr lang="en-US" dirty="0">
                          <a:effectLst/>
                        </a:rPr>
                        <a:t>, state: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'NJ'</a:t>
                      </a:r>
                      <a:r>
                        <a:rPr lang="en-US" dirty="0">
                          <a:effectLst/>
                        </a:rPr>
                        <a:t>, cc: </a:t>
                      </a:r>
                      <a:r>
                        <a:rPr lang="en-US" dirty="0">
                          <a:solidFill>
                            <a:srgbClr val="42B983"/>
                          </a:solidFill>
                          <a:effectLst/>
                        </a:rPr>
                        <a:t>'USA'</a:t>
                      </a:r>
                      <a:r>
                        <a:rPr lang="en-US" dirty="0">
                          <a:effectLst/>
                        </a:rPr>
                        <a:t> }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      ]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59124" y="4725144"/>
            <a:ext cx="7128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Pros</a:t>
            </a:r>
            <a:endParaRPr lang="en-US" altLang="zh-CN" dirty="0"/>
          </a:p>
          <a:p>
            <a:r>
              <a:rPr lang="en-US" altLang="zh-CN" dirty="0"/>
              <a:t>You can call all the information in one query</a:t>
            </a:r>
          </a:p>
          <a:p>
            <a:r>
              <a:rPr lang="en-US" altLang="zh-CN" b="1" dirty="0"/>
              <a:t>Cons</a:t>
            </a:r>
            <a:endParaRPr lang="en-US" altLang="zh-CN" dirty="0"/>
          </a:p>
          <a:p>
            <a:r>
              <a:rPr lang="en-US" altLang="zh-CN" dirty="0"/>
              <a:t>It is impossible to search the contained entity independently.</a:t>
            </a:r>
          </a:p>
        </p:txBody>
      </p:sp>
    </p:spTree>
    <p:extLst>
      <p:ext uri="{BB962C8B-B14F-4D97-AF65-F5344CB8AC3E}">
        <p14:creationId xmlns:p14="http://schemas.microsoft.com/office/powerpoint/2010/main" xmlns="" val="231003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One-to-Many Referencing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6996" y="1484784"/>
            <a:ext cx="4536504" cy="49244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parts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_id: 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partno: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'123-aff-456'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'Awesometel 100Ghz CPU'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qty: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102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cost: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1.21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price: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3.99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products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'Weird Computer WC-3020'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manufacturer: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'Haruair Eng.'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catalog_number: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1234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parts: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'AAAA'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'DEFO'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ObjectID(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'EJFW'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1532" y="2204864"/>
            <a:ext cx="417646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Pros</a:t>
            </a:r>
            <a:endParaRPr lang="en-US" altLang="zh-CN"/>
          </a:p>
          <a:p>
            <a:r>
              <a:rPr lang="en-US" altLang="zh-CN" dirty="0"/>
              <a:t>It is easy to handle insert, delete on each documents independently.</a:t>
            </a:r>
          </a:p>
          <a:p>
            <a:r>
              <a:rPr lang="en-US" altLang="zh-CN" dirty="0"/>
              <a:t>It has flexibility for implementing N-to-N relationship because it is an application level join.</a:t>
            </a:r>
          </a:p>
          <a:p>
            <a:r>
              <a:rPr lang="en-US" altLang="zh-CN" b="1" dirty="0"/>
              <a:t>Cons</a:t>
            </a:r>
            <a:endParaRPr lang="en-US" altLang="zh-CN" dirty="0"/>
          </a:p>
          <a:p>
            <a:r>
              <a:rPr lang="en-US" altLang="zh-CN" dirty="0"/>
              <a:t>Performance drops as you call documents multiple times.</a:t>
            </a:r>
          </a:p>
        </p:txBody>
      </p:sp>
    </p:spTree>
    <p:extLst>
      <p:ext uri="{BB962C8B-B14F-4D97-AF65-F5344CB8AC3E}">
        <p14:creationId xmlns:p14="http://schemas.microsoft.com/office/powerpoint/2010/main" xmlns="" val="258348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Many-to-One Referencing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3100" y="2130350"/>
            <a:ext cx="6336704" cy="33239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host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_id : ObjectID(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name 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  <a:hlinkClick r:id="rId2"/>
              </a:rPr>
              <a:t>goofy.example.com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ipaddr 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'127.66.66.66'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logmsg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time : ISODate(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"2015-09-02T09:10:09.032Z"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message 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'cpu is on fire!'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host: ObjectID(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'AAAB'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)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3B3B3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// references Host document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525252"/>
              </a:solidFill>
              <a:effectLst/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1155</Words>
  <Application>Microsoft Office PowerPoint</Application>
  <PresentationFormat>35 毫米幻灯片</PresentationFormat>
  <Paragraphs>169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什么是数据库设计 （Database Design）？</vt:lpstr>
      <vt:lpstr>数据库设计流程</vt:lpstr>
      <vt:lpstr>文档数据库设计流程</vt:lpstr>
      <vt:lpstr>对象的确定</vt:lpstr>
      <vt:lpstr>对象之间的关系（Cardinality）</vt:lpstr>
      <vt:lpstr>One-to-Few Embedding</vt:lpstr>
      <vt:lpstr>One-to-Many Referencing</vt:lpstr>
      <vt:lpstr>Many-to-One Referencing</vt:lpstr>
      <vt:lpstr>Two-Way Referencing</vt:lpstr>
      <vt:lpstr>范式化（Normalization）</vt:lpstr>
      <vt:lpstr>Many-to-One Denormalization</vt:lpstr>
      <vt:lpstr>Rules of Thumb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ASUS</cp:lastModifiedBy>
  <cp:revision>130</cp:revision>
  <dcterms:modified xsi:type="dcterms:W3CDTF">2019-11-03T12:36:28Z</dcterms:modified>
</cp:coreProperties>
</file>