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2"/>
  </p:notesMasterIdLst>
  <p:sldIdLst>
    <p:sldId id="278" r:id="rId3"/>
    <p:sldId id="428" r:id="rId4"/>
    <p:sldId id="429" r:id="rId5"/>
    <p:sldId id="430" r:id="rId6"/>
    <p:sldId id="431" r:id="rId7"/>
    <p:sldId id="490" r:id="rId8"/>
    <p:sldId id="432" r:id="rId9"/>
    <p:sldId id="433" r:id="rId10"/>
    <p:sldId id="434" r:id="rId11"/>
    <p:sldId id="435" r:id="rId12"/>
    <p:sldId id="436" r:id="rId13"/>
    <p:sldId id="437" r:id="rId14"/>
    <p:sldId id="438" r:id="rId15"/>
    <p:sldId id="439" r:id="rId16"/>
    <p:sldId id="440" r:id="rId17"/>
    <p:sldId id="491" r:id="rId18"/>
    <p:sldId id="441" r:id="rId19"/>
    <p:sldId id="442" r:id="rId20"/>
    <p:sldId id="444" r:id="rId21"/>
    <p:sldId id="445" r:id="rId22"/>
    <p:sldId id="448" r:id="rId23"/>
    <p:sldId id="449" r:id="rId24"/>
    <p:sldId id="486" r:id="rId25"/>
    <p:sldId id="450" r:id="rId26"/>
    <p:sldId id="451" r:id="rId27"/>
    <p:sldId id="452" r:id="rId28"/>
    <p:sldId id="453" r:id="rId29"/>
    <p:sldId id="454" r:id="rId30"/>
    <p:sldId id="455" r:id="rId31"/>
    <p:sldId id="456" r:id="rId32"/>
    <p:sldId id="458" r:id="rId33"/>
    <p:sldId id="459" r:id="rId34"/>
    <p:sldId id="460" r:id="rId35"/>
    <p:sldId id="461" r:id="rId36"/>
    <p:sldId id="462" r:id="rId37"/>
    <p:sldId id="463" r:id="rId38"/>
    <p:sldId id="464" r:id="rId39"/>
    <p:sldId id="465" r:id="rId40"/>
    <p:sldId id="466" r:id="rId41"/>
    <p:sldId id="467" r:id="rId42"/>
    <p:sldId id="468" r:id="rId43"/>
    <p:sldId id="469" r:id="rId44"/>
    <p:sldId id="470" r:id="rId45"/>
    <p:sldId id="471" r:id="rId46"/>
    <p:sldId id="472" r:id="rId47"/>
    <p:sldId id="474" r:id="rId48"/>
    <p:sldId id="475" r:id="rId49"/>
    <p:sldId id="476" r:id="rId50"/>
    <p:sldId id="477" r:id="rId51"/>
    <p:sldId id="478" r:id="rId52"/>
    <p:sldId id="479" r:id="rId53"/>
    <p:sldId id="480" r:id="rId54"/>
    <p:sldId id="481" r:id="rId55"/>
    <p:sldId id="482" r:id="rId56"/>
    <p:sldId id="483" r:id="rId57"/>
    <p:sldId id="484" r:id="rId58"/>
    <p:sldId id="487" r:id="rId59"/>
    <p:sldId id="488" r:id="rId60"/>
    <p:sldId id="489" r:id="rId61"/>
  </p:sldIdLst>
  <p:sldSz cx="10287000" cy="6858000" type="35mm"/>
  <p:notesSz cx="6858000" cy="9144000"/>
  <p:defaultTextStyle>
    <a:defPPr>
      <a:defRPr lang="zh-CN"/>
    </a:defPPr>
    <a:lvl1pPr marL="0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5" autoAdjust="0"/>
    <p:restoredTop sz="94660"/>
  </p:normalViewPr>
  <p:slideViewPr>
    <p:cSldViewPr>
      <p:cViewPr varScale="1">
        <p:scale>
          <a:sx n="88" d="100"/>
          <a:sy n="88" d="100"/>
        </p:scale>
        <p:origin x="-546" y="-42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154EA-D529-48F9-AC5F-3A9C16F1D0BB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C08A6-50A1-42B3-A80C-FCFADA0E6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49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1913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79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5552" y="685146"/>
            <a:ext cx="5005304" cy="3428636"/>
          </a:xfrm>
        </p:spPr>
      </p:sp>
      <p:sp>
        <p:nvSpPr>
          <p:cNvPr id="1239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239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E41B1694-7394-494C-91B4-C17BA8D6C5F9}" type="slidenum">
              <a:rPr lang="zh-CN" altLang="en-US" smtClean="0"/>
              <a:pPr/>
              <a:t>24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74609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B8FA6A3D-5AE7-4402-BD89-BA2C899C91C4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8838" y="685800"/>
            <a:ext cx="5138737" cy="3427413"/>
          </a:xfrm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05105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244B7EA-5AA0-4344-8C5F-F1132CC3E92C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8838" y="685800"/>
            <a:ext cx="5138737" cy="3427413"/>
          </a:xfrm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7596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505"/>
            <a:ext cx="874395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717"/>
            <a:ext cx="2314575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717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85875" y="1122363"/>
            <a:ext cx="7715250" cy="2387600"/>
          </a:xfrm>
        </p:spPr>
        <p:txBody>
          <a:bodyPr anchor="b"/>
          <a:lstStyle>
            <a:lvl1pPr algn="ctr">
              <a:defRPr sz="58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75" y="3602038"/>
            <a:ext cx="7715250" cy="1655764"/>
          </a:xfrm>
        </p:spPr>
        <p:txBody>
          <a:bodyPr/>
          <a:lstStyle>
            <a:lvl1pPr marL="0" indent="0" algn="ctr">
              <a:buNone/>
              <a:defRPr sz="2300"/>
            </a:lvl1pPr>
            <a:lvl2pPr marL="445459" indent="0" algn="ctr">
              <a:buNone/>
              <a:defRPr sz="1900"/>
            </a:lvl2pPr>
            <a:lvl3pPr marL="890186" indent="0" algn="ctr">
              <a:buNone/>
              <a:defRPr sz="1800"/>
            </a:lvl3pPr>
            <a:lvl4pPr marL="1335645" indent="0" algn="ctr">
              <a:buNone/>
              <a:defRPr sz="1600"/>
            </a:lvl4pPr>
            <a:lvl5pPr marL="1780371" indent="0" algn="ctr">
              <a:buNone/>
              <a:defRPr sz="1600"/>
            </a:lvl5pPr>
            <a:lvl6pPr marL="2225830" indent="0" algn="ctr">
              <a:buNone/>
              <a:defRPr sz="1600"/>
            </a:lvl6pPr>
            <a:lvl7pPr marL="2670557" indent="0" algn="ctr">
              <a:buNone/>
              <a:defRPr sz="1600"/>
            </a:lvl7pPr>
            <a:lvl8pPr marL="3116016" indent="0" algn="ctr">
              <a:buNone/>
              <a:defRPr sz="1600"/>
            </a:lvl8pPr>
            <a:lvl9pPr marL="3560742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2A4C3E-4B80-4E96-B699-4C791A2DD6AC}" type="datetime4">
              <a:rPr lang="en-US" altLang="zh-CN" smtClean="0">
                <a:solidFill>
                  <a:srgbClr val="000000"/>
                </a:solidFill>
              </a:rPr>
              <a:pPr/>
              <a:t>September 26,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529B3-AE45-5546-A826-B7D54C04D9F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073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5100"/>
            </a:lvl1pPr>
            <a:lvl2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4600"/>
            </a:lvl2pPr>
            <a:lvl3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4200"/>
            </a:lvl3pPr>
            <a:lvl4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/>
            </a:lvl4pPr>
            <a:lvl5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fld id="{468BEA81-8D23-45A9-9648-E0126ED470F7}" type="datetime4">
              <a:rPr lang="en-US" altLang="zh-CN" smtClean="0">
                <a:solidFill>
                  <a:srgbClr val="000000"/>
                </a:solidFill>
              </a:rPr>
              <a:pPr/>
              <a:t>September 26,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996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873" y="1709743"/>
            <a:ext cx="8872538" cy="2852737"/>
          </a:xfrm>
        </p:spPr>
        <p:txBody>
          <a:bodyPr anchor="b"/>
          <a:lstStyle>
            <a:lvl1pPr>
              <a:defRPr sz="58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1873" y="4589466"/>
            <a:ext cx="8872538" cy="1500187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4545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901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356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7803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2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6705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160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5607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844A6-B3F8-4A7E-9701-8CF84F16F85C}" type="datetime4">
              <a:rPr lang="en-US" altLang="zh-CN" smtClean="0">
                <a:solidFill>
                  <a:srgbClr val="000000"/>
                </a:solidFill>
              </a:rPr>
              <a:pPr/>
              <a:t>September 26,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9D598-62B2-7B43-91E6-43A1B9A008A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106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36567" cy="4527551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36083" y="1600200"/>
            <a:ext cx="4536567" cy="4527551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306855-F610-4678-92BA-1BF0838E2C2C}" type="datetime4">
              <a:rPr lang="en-US" altLang="zh-CN" smtClean="0">
                <a:solidFill>
                  <a:srgbClr val="000000"/>
                </a:solidFill>
              </a:rPr>
              <a:pPr/>
              <a:t>September 26,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23213D-2300-5B48-884E-8C5B2E75078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567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296" y="365762"/>
            <a:ext cx="8872855" cy="1152526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9207" y="1517969"/>
            <a:ext cx="4351883" cy="823912"/>
          </a:xfrm>
        </p:spPr>
        <p:txBody>
          <a:bodyPr anchor="b"/>
          <a:lstStyle>
            <a:lvl1pPr marL="0" indent="0" algn="ctr">
              <a:buNone/>
              <a:defRPr sz="3200" b="1"/>
            </a:lvl1pPr>
            <a:lvl2pPr marL="445459" indent="0">
              <a:buNone/>
              <a:defRPr sz="1900" b="1"/>
            </a:lvl2pPr>
            <a:lvl3pPr marL="890186" indent="0">
              <a:buNone/>
              <a:defRPr sz="1800" b="1"/>
            </a:lvl3pPr>
            <a:lvl4pPr marL="1335645" indent="0">
              <a:buNone/>
              <a:defRPr sz="1600" b="1"/>
            </a:lvl4pPr>
            <a:lvl5pPr marL="1780371" indent="0">
              <a:buNone/>
              <a:defRPr sz="1600" b="1"/>
            </a:lvl5pPr>
            <a:lvl6pPr marL="2225830" indent="0">
              <a:buNone/>
              <a:defRPr sz="1600" b="1"/>
            </a:lvl6pPr>
            <a:lvl7pPr marL="2670557" indent="0">
              <a:buNone/>
              <a:defRPr sz="1600" b="1"/>
            </a:lvl7pPr>
            <a:lvl8pPr marL="3116016" indent="0">
              <a:buNone/>
              <a:defRPr sz="1600" b="1"/>
            </a:lvl8pPr>
            <a:lvl9pPr marL="3560742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9207" y="2341882"/>
            <a:ext cx="4351883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08433" y="1517969"/>
            <a:ext cx="4373315" cy="823912"/>
          </a:xfrm>
        </p:spPr>
        <p:txBody>
          <a:bodyPr anchor="b"/>
          <a:lstStyle>
            <a:lvl1pPr marL="0" indent="0" algn="ctr">
              <a:buNone/>
              <a:defRPr sz="3200" b="1"/>
            </a:lvl1pPr>
            <a:lvl2pPr marL="445459" indent="0">
              <a:buNone/>
              <a:defRPr sz="1900" b="1"/>
            </a:lvl2pPr>
            <a:lvl3pPr marL="890186" indent="0">
              <a:buNone/>
              <a:defRPr sz="1800" b="1"/>
            </a:lvl3pPr>
            <a:lvl4pPr marL="1335645" indent="0">
              <a:buNone/>
              <a:defRPr sz="1600" b="1"/>
            </a:lvl4pPr>
            <a:lvl5pPr marL="1780371" indent="0">
              <a:buNone/>
              <a:defRPr sz="1600" b="1"/>
            </a:lvl5pPr>
            <a:lvl6pPr marL="2225830" indent="0">
              <a:buNone/>
              <a:defRPr sz="1600" b="1"/>
            </a:lvl6pPr>
            <a:lvl7pPr marL="2670557" indent="0">
              <a:buNone/>
              <a:defRPr sz="1600" b="1"/>
            </a:lvl7pPr>
            <a:lvl8pPr marL="3116016" indent="0">
              <a:buNone/>
              <a:defRPr sz="1600" b="1"/>
            </a:lvl8pPr>
            <a:lvl9pPr marL="3560742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08433" y="2341882"/>
            <a:ext cx="4373315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1FA955-DC6F-42D7-A58B-67DA41191958}" type="datetime4">
              <a:rPr lang="en-US" altLang="zh-CN" smtClean="0">
                <a:solidFill>
                  <a:srgbClr val="000000"/>
                </a:solidFill>
              </a:rPr>
              <a:pPr/>
              <a:t>September 26,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96980-5C4D-AB47-9727-A790FF0E384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9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A3B6C7-346E-4D94-86C5-28B0E736BE5A}" type="datetime4">
              <a:rPr lang="en-US" altLang="zh-CN" smtClean="0">
                <a:solidFill>
                  <a:srgbClr val="000000"/>
                </a:solidFill>
              </a:rPr>
              <a:pPr/>
              <a:t>September 26,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09F421-2B1A-5B41-8D51-B7BF23285562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053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CCD46-3EAD-46FD-9C8D-561FDE28F6C3}" type="datetime4">
              <a:rPr lang="en-US" altLang="zh-CN" smtClean="0">
                <a:solidFill>
                  <a:srgbClr val="000000"/>
                </a:solidFill>
              </a:rPr>
              <a:pPr/>
              <a:t>September 26,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AA2FBC-7193-C243-84A5-C42C0D4BC21D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965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1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73315" y="987428"/>
            <a:ext cx="5207794" cy="48736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8571" y="2057402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45459" indent="0">
              <a:buNone/>
              <a:defRPr sz="1400"/>
            </a:lvl2pPr>
            <a:lvl3pPr marL="890186" indent="0">
              <a:buNone/>
              <a:defRPr sz="1200"/>
            </a:lvl3pPr>
            <a:lvl4pPr marL="1335645" indent="0">
              <a:buNone/>
              <a:defRPr sz="1000"/>
            </a:lvl4pPr>
            <a:lvl5pPr marL="1780371" indent="0">
              <a:buNone/>
              <a:defRPr sz="1000"/>
            </a:lvl5pPr>
            <a:lvl6pPr marL="2225830" indent="0">
              <a:buNone/>
              <a:defRPr sz="1000"/>
            </a:lvl6pPr>
            <a:lvl7pPr marL="2670557" indent="0">
              <a:buNone/>
              <a:defRPr sz="1000"/>
            </a:lvl7pPr>
            <a:lvl8pPr marL="3116016" indent="0">
              <a:buNone/>
              <a:defRPr sz="1000"/>
            </a:lvl8pPr>
            <a:lvl9pPr marL="3560742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C3A452-C613-4014-A99E-64B6EDFF444B}" type="datetime4">
              <a:rPr lang="en-US" altLang="zh-CN" smtClean="0">
                <a:solidFill>
                  <a:srgbClr val="000000"/>
                </a:solidFill>
              </a:rPr>
              <a:pPr/>
              <a:t>September 26,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0048F-AB0A-EB45-B994-2FFA4F64494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24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1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373315" y="987428"/>
            <a:ext cx="5207794" cy="4873625"/>
          </a:xfrm>
        </p:spPr>
        <p:txBody>
          <a:bodyPr/>
          <a:lstStyle>
            <a:lvl1pPr marL="0" indent="0">
              <a:buNone/>
              <a:defRPr sz="3100"/>
            </a:lvl1pPr>
            <a:lvl2pPr marL="445459" indent="0">
              <a:buNone/>
              <a:defRPr sz="2700"/>
            </a:lvl2pPr>
            <a:lvl3pPr marL="890186" indent="0">
              <a:buNone/>
              <a:defRPr sz="2300"/>
            </a:lvl3pPr>
            <a:lvl4pPr marL="1335645" indent="0">
              <a:buNone/>
              <a:defRPr sz="1900"/>
            </a:lvl4pPr>
            <a:lvl5pPr marL="1780371" indent="0">
              <a:buNone/>
              <a:defRPr sz="1900"/>
            </a:lvl5pPr>
            <a:lvl6pPr marL="2225830" indent="0">
              <a:buNone/>
              <a:defRPr sz="1900"/>
            </a:lvl6pPr>
            <a:lvl7pPr marL="2670557" indent="0">
              <a:buNone/>
              <a:defRPr sz="1900"/>
            </a:lvl7pPr>
            <a:lvl8pPr marL="3116016" indent="0">
              <a:buNone/>
              <a:defRPr sz="1900"/>
            </a:lvl8pPr>
            <a:lvl9pPr marL="3560742" indent="0">
              <a:buNone/>
              <a:defRPr sz="19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8571" y="2057402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45459" indent="0">
              <a:buNone/>
              <a:defRPr sz="1400"/>
            </a:lvl2pPr>
            <a:lvl3pPr marL="890186" indent="0">
              <a:buNone/>
              <a:defRPr sz="1200"/>
            </a:lvl3pPr>
            <a:lvl4pPr marL="1335645" indent="0">
              <a:buNone/>
              <a:defRPr sz="1000"/>
            </a:lvl4pPr>
            <a:lvl5pPr marL="1780371" indent="0">
              <a:buNone/>
              <a:defRPr sz="1000"/>
            </a:lvl5pPr>
            <a:lvl6pPr marL="2225830" indent="0">
              <a:buNone/>
              <a:defRPr sz="1000"/>
            </a:lvl6pPr>
            <a:lvl7pPr marL="2670557" indent="0">
              <a:buNone/>
              <a:defRPr sz="1000"/>
            </a:lvl7pPr>
            <a:lvl8pPr marL="3116016" indent="0">
              <a:buNone/>
              <a:defRPr sz="1000"/>
            </a:lvl8pPr>
            <a:lvl9pPr marL="3560742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E2C75-9419-47B7-A2CD-F8EF815699F8}" type="datetime4">
              <a:rPr lang="en-US" altLang="zh-CN" smtClean="0">
                <a:solidFill>
                  <a:srgbClr val="000000"/>
                </a:solidFill>
              </a:rPr>
              <a:pPr/>
              <a:t>September 26,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41EF25-64C6-0145-88F7-AEBE78CFB11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3197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28D75-A6A4-4F7E-BF31-2E54A4C0169B}" type="datetime4">
              <a:rPr lang="en-US" altLang="zh-CN" smtClean="0">
                <a:solidFill>
                  <a:srgbClr val="000000"/>
                </a:solidFill>
              </a:rPr>
              <a:pPr/>
              <a:t>September 26,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434627-3D6B-644C-84F5-4B8A5470BEA0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629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6229"/>
            <a:ext cx="2314575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4" y="276229"/>
            <a:ext cx="6809547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7B24D-D44D-43FE-B259-D50379166435}" type="datetime4">
              <a:rPr lang="en-US" altLang="zh-CN" smtClean="0">
                <a:solidFill>
                  <a:srgbClr val="000000"/>
                </a:solidFill>
              </a:rPr>
              <a:pPr/>
              <a:t>September 26,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E4A5B-C249-5A48-9E4A-7E187678F85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360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07231" y="1825625"/>
            <a:ext cx="4371975" cy="4351339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07795" y="1825625"/>
            <a:ext cx="4371975" cy="4351339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1CE4C-F95F-4C08-B597-FFF4753DB1D3}" type="datetime4">
              <a:rPr lang="en-US" altLang="zh-CN" smtClean="0">
                <a:solidFill>
                  <a:srgbClr val="000000"/>
                </a:solidFill>
              </a:rPr>
              <a:pPr/>
              <a:t>September 26,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66695-EBF5-414B-A825-44F56ADDA77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9529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8700" y="685801"/>
            <a:ext cx="8315325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514350" y="1828800"/>
            <a:ext cx="9258300" cy="4495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400803"/>
            <a:ext cx="24003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5872163" y="6381753"/>
            <a:ext cx="4050506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78263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8700" y="685801"/>
            <a:ext cx="8315325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14350" y="1828800"/>
            <a:ext cx="9258300" cy="4495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400801"/>
            <a:ext cx="24003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5872163" y="6381751"/>
            <a:ext cx="4050506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0357920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8700" y="685801"/>
            <a:ext cx="8315325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828800"/>
            <a:ext cx="4543425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229225" y="1828800"/>
            <a:ext cx="4543425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29225" y="4152900"/>
            <a:ext cx="4543425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400801"/>
            <a:ext cx="24003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5872163" y="6381751"/>
            <a:ext cx="4050506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05042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99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99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1"/>
            <a:ext cx="338435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28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517" indent="0">
              <a:buNone/>
              <a:defRPr sz="3200"/>
            </a:lvl2pPr>
            <a:lvl3pPr marL="1055035" indent="0">
              <a:buNone/>
              <a:defRPr sz="2800"/>
            </a:lvl3pPr>
            <a:lvl4pPr marL="1582552" indent="0">
              <a:buNone/>
              <a:defRPr sz="2300"/>
            </a:lvl4pPr>
            <a:lvl5pPr marL="2110069" indent="0">
              <a:buNone/>
              <a:defRPr sz="2300"/>
            </a:lvl5pPr>
            <a:lvl6pPr marL="2637587" indent="0">
              <a:buNone/>
              <a:defRPr sz="2300"/>
            </a:lvl6pPr>
            <a:lvl7pPr marL="3165104" indent="0">
              <a:buNone/>
              <a:defRPr sz="2300"/>
            </a:lvl7pPr>
            <a:lvl8pPr marL="3692622" indent="0">
              <a:buNone/>
              <a:defRPr sz="2300"/>
            </a:lvl8pPr>
            <a:lvl9pPr marL="4220139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430"/>
            <a:ext cx="325755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503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1055035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105503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105503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1055035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4350" y="276227"/>
            <a:ext cx="9258300" cy="114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60757" tIns="80378" rIns="160757" bIns="803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14350" y="1600201"/>
            <a:ext cx="92583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60757" tIns="80378" rIns="160757" bIns="80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514350" y="6372226"/>
            <a:ext cx="240030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>
              <a:defRPr sz="1800" noProof="1" dirty="0">
                <a:latin typeface="Segoe UI" charset="0"/>
                <a:ea typeface="Microsoft YaHei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fld id="{86E1148D-D0FB-4270-8E8C-87BA95A761F7}" type="datetime4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t>September 26,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514725" y="6372226"/>
            <a:ext cx="325755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 algn="ctr">
              <a:defRPr sz="1800" noProof="1" dirty="0">
                <a:latin typeface="Segoe UI" charset="0"/>
                <a:ea typeface="Microsoft YaHei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7372350" y="6372226"/>
            <a:ext cx="240030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 algn="r">
              <a:defRPr sz="1800" noProof="1" dirty="0">
                <a:latin typeface="Segoe UI" charset="0"/>
                <a:ea typeface="Microsoft YaHei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fld id="{EDD61A88-8AAC-9843-802C-254A5FC42C47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31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ctr" defTabSz="1608195" rtl="0" fontAlgn="base">
        <a:spcBef>
          <a:spcPct val="0"/>
        </a:spcBef>
        <a:spcAft>
          <a:spcPct val="0"/>
        </a:spcAft>
        <a:defRPr sz="5500" b="1" kern="1200">
          <a:solidFill>
            <a:srgbClr val="000066"/>
          </a:solidFill>
          <a:latin typeface="Segoe UI" charset="0"/>
          <a:ea typeface="Microsoft YaHei" charset="-122"/>
          <a:cs typeface="+mj-cs"/>
        </a:defRPr>
      </a:lvl1pPr>
      <a:lvl2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2pPr>
      <a:lvl3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3pPr>
      <a:lvl4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4pPr>
      <a:lvl5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5pPr>
      <a:lvl6pPr marL="527517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6pPr>
      <a:lvl7pPr marL="1055035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7pPr>
      <a:lvl8pPr marL="1582552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8pPr>
      <a:lvl9pPr marL="2110069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9pPr>
    </p:titleStyle>
    <p:bodyStyle>
      <a:lvl1pPr marL="604447" indent="-604447" algn="l" defTabSz="1608195" rtl="0" fontAlgn="base">
        <a:spcBef>
          <a:spcPct val="20000"/>
        </a:spcBef>
        <a:spcAft>
          <a:spcPct val="0"/>
        </a:spcAft>
        <a:buChar char="•"/>
        <a:defRPr sz="5500" kern="1200">
          <a:solidFill>
            <a:srgbClr val="333333"/>
          </a:solidFill>
          <a:latin typeface="Segoe UI" charset="0"/>
          <a:ea typeface="Microsoft YaHei" charset="-122"/>
          <a:cs typeface="+mn-cs"/>
        </a:defRPr>
      </a:lvl1pPr>
      <a:lvl2pPr marL="1304140" indent="-498211" algn="l" defTabSz="1608195" rtl="0" eaLnBrk="0" fontAlgn="base" hangingPunct="0">
        <a:spcBef>
          <a:spcPct val="20000"/>
        </a:spcBef>
        <a:spcAft>
          <a:spcPct val="0"/>
        </a:spcAft>
        <a:buChar char="–"/>
        <a:defRPr sz="47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2pPr>
      <a:lvl3pPr marL="2011160" indent="-402965" algn="l" defTabSz="1608195" rtl="0" eaLnBrk="0" fontAlgn="base" hangingPunct="0">
        <a:spcBef>
          <a:spcPct val="20000"/>
        </a:spcBef>
        <a:spcAft>
          <a:spcPct val="0"/>
        </a:spcAft>
        <a:buChar char="•"/>
        <a:defRPr sz="40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3pPr>
      <a:lvl4pPr marL="2813426" indent="-401134" algn="l" defTabSz="1608195" rtl="0" eaLnBrk="0" fontAlgn="base" hangingPunct="0">
        <a:spcBef>
          <a:spcPct val="20000"/>
        </a:spcBef>
        <a:spcAft>
          <a:spcPct val="0"/>
        </a:spcAft>
        <a:buChar char="–"/>
        <a:defRPr sz="35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4pPr>
      <a:lvl5pPr marL="3615692" indent="-401134" algn="l" defTabSz="1608195" rtl="0" eaLnBrk="0" fontAlgn="base" hangingPunct="0">
        <a:spcBef>
          <a:spcPct val="20000"/>
        </a:spcBef>
        <a:spcAft>
          <a:spcPct val="0"/>
        </a:spcAft>
        <a:buChar char="»"/>
        <a:defRPr sz="35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5pPr>
      <a:lvl6pPr marL="2901345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514401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5481" tIns="92740" rIns="185481" bIns="92740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z="5300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数据模型</a:t>
            </a:r>
            <a:endParaRPr lang="en-US" altLang="zh-CN" sz="5300" b="1" dirty="0">
              <a:solidFill>
                <a:srgbClr val="333333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2911254" y="2819787"/>
            <a:ext cx="6837362" cy="284152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85481" tIns="92740" rIns="185481" bIns="92740"/>
          <a:lstStyle/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 smtClean="0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周</a:t>
            </a: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烜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华东师范大学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数据科学与工程学院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xzhou@dase.ecnu.edu.cn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</p:txBody>
      </p:sp>
      <p:pic>
        <p:nvPicPr>
          <p:cNvPr id="3076" name="图片 3075" descr="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626" y="841461"/>
            <a:ext cx="1616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5" y="483870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1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例子（查询）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10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140" y="1556792"/>
            <a:ext cx="6135018" cy="4752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809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例子（查询）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11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74" y="1772816"/>
            <a:ext cx="4495031" cy="135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3787510"/>
            <a:ext cx="5327898" cy="2233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628800"/>
            <a:ext cx="4774067" cy="327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055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例子（存储方式）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12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196" y="1798980"/>
            <a:ext cx="5410200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63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Codd</a:t>
            </a:r>
            <a:r>
              <a:rPr lang="zh-CN" altLang="en-US" dirty="0" smtClean="0"/>
              <a:t>坚持的看法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DBMS</a:t>
            </a:r>
            <a:r>
              <a:rPr lang="zh-CN" altLang="en-US" dirty="0" smtClean="0"/>
              <a:t>应该和应用程序尽可能保持相互独立（</a:t>
            </a:r>
            <a:r>
              <a:rPr lang="zh-CN" altLang="en-US" dirty="0"/>
              <a:t>回顾</a:t>
            </a:r>
            <a:r>
              <a:rPr lang="zh-CN" altLang="en-US" dirty="0" smtClean="0"/>
              <a:t>我们第一节课关于</a:t>
            </a:r>
            <a:r>
              <a:rPr lang="en-US" altLang="zh-CN" dirty="0" smtClean="0"/>
              <a:t>Modularity</a:t>
            </a:r>
            <a:r>
              <a:rPr lang="zh-CN" altLang="en-US" dirty="0" smtClean="0"/>
              <a:t>的讨论）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Ordering Independence</a:t>
            </a:r>
          </a:p>
          <a:p>
            <a:pPr lvl="2"/>
            <a:r>
              <a:rPr lang="zh-CN" altLang="en-US" dirty="0"/>
              <a:t>数据</a:t>
            </a:r>
            <a:r>
              <a:rPr lang="zh-CN" altLang="en-US" dirty="0" smtClean="0"/>
              <a:t>的存放顺序与程序无关</a:t>
            </a:r>
            <a:endParaRPr lang="en-US" altLang="zh-CN" dirty="0"/>
          </a:p>
          <a:p>
            <a:pPr lvl="1"/>
            <a:r>
              <a:rPr lang="en-US" altLang="zh-CN" dirty="0" smtClean="0"/>
              <a:t>Indexing Independence</a:t>
            </a:r>
          </a:p>
          <a:p>
            <a:pPr lvl="2"/>
            <a:r>
              <a:rPr lang="zh-CN" altLang="en-US" dirty="0" smtClean="0"/>
              <a:t>索引的使用与程序无关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Access Path Independence</a:t>
            </a:r>
          </a:p>
          <a:p>
            <a:pPr lvl="2"/>
            <a:r>
              <a:rPr lang="zh-CN" altLang="en-US" dirty="0" smtClean="0"/>
              <a:t>数据的访问</a:t>
            </a:r>
            <a:r>
              <a:rPr lang="zh-CN" altLang="en-US" dirty="0"/>
              <a:t>方式</a:t>
            </a:r>
            <a:r>
              <a:rPr lang="zh-CN" altLang="en-US" dirty="0" smtClean="0"/>
              <a:t>与程序无关（</a:t>
            </a:r>
            <a:r>
              <a:rPr lang="en-US" altLang="zh-CN" dirty="0" err="1" smtClean="0"/>
              <a:t>Codd</a:t>
            </a:r>
            <a:r>
              <a:rPr lang="zh-CN" altLang="en-US" dirty="0" smtClean="0"/>
              <a:t>称</a:t>
            </a:r>
            <a:r>
              <a:rPr lang="en-US" altLang="zh-CN" dirty="0" smtClean="0"/>
              <a:t>Hierarchy Model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Network Model</a:t>
            </a:r>
            <a:r>
              <a:rPr lang="zh-CN" altLang="en-US" dirty="0" smtClean="0"/>
              <a:t>违背了这一点）</a:t>
            </a:r>
            <a:endParaRPr lang="en-US" altLang="zh-CN" dirty="0" smtClean="0"/>
          </a:p>
          <a:p>
            <a:r>
              <a:rPr lang="zh-CN" altLang="en-US" dirty="0" smtClean="0"/>
              <a:t>思考：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做得如何？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49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如何避免</a:t>
            </a:r>
            <a:r>
              <a:rPr lang="en-US" altLang="zh-CN" dirty="0" smtClean="0"/>
              <a:t>Dependence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2980" y="1916832"/>
            <a:ext cx="9258300" cy="4610100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提升数据模型的表达能力！</a:t>
            </a:r>
            <a:endParaRPr lang="en-US" altLang="zh-CN" dirty="0" smtClean="0"/>
          </a:p>
          <a:p>
            <a:r>
              <a:rPr lang="en-US" altLang="zh-CN" dirty="0" smtClean="0"/>
              <a:t>Declarative Language</a:t>
            </a:r>
            <a:r>
              <a:rPr lang="zh-CN" altLang="en-US" dirty="0"/>
              <a:t>（声明式程序设计语言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相对</a:t>
            </a:r>
            <a:r>
              <a:rPr lang="zh-CN" altLang="en-US" dirty="0" smtClean="0"/>
              <a:t>于</a:t>
            </a:r>
            <a:r>
              <a:rPr lang="en-US" altLang="zh-CN" dirty="0" smtClean="0"/>
              <a:t>Procedural Language</a:t>
            </a:r>
            <a:r>
              <a:rPr lang="zh-CN" altLang="en-US" dirty="0" smtClean="0"/>
              <a:t>（过程式语言）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例子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First Order Logic</a:t>
            </a:r>
          </a:p>
          <a:p>
            <a:pPr lvl="2"/>
            <a:r>
              <a:rPr lang="en-US" altLang="zh-CN" dirty="0" smtClean="0"/>
              <a:t>Prolog</a:t>
            </a:r>
          </a:p>
          <a:p>
            <a:pPr lvl="2"/>
            <a:r>
              <a:rPr lang="en-US" altLang="zh-CN" dirty="0" smtClean="0"/>
              <a:t>SQL</a:t>
            </a:r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DBMS</a:t>
            </a:r>
            <a:r>
              <a:rPr lang="zh-CN" altLang="en-US" dirty="0" smtClean="0"/>
              <a:t>的智能提出了更高要求！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27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068" y="1386498"/>
            <a:ext cx="4628406" cy="2502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例如：使用</a:t>
            </a:r>
            <a:r>
              <a:rPr lang="en-US" altLang="zh-CN" dirty="0" smtClean="0"/>
              <a:t>FOL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15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52" y="3922011"/>
            <a:ext cx="7758113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173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声明</a:t>
            </a:r>
            <a:r>
              <a:rPr lang="zh-CN" altLang="en-US" dirty="0"/>
              <a:t>式</a:t>
            </a:r>
            <a:r>
              <a:rPr lang="zh-CN" altLang="en-US" dirty="0" smtClean="0"/>
              <a:t>程序一定比过程式的更好吗？</a:t>
            </a:r>
            <a:endParaRPr lang="en-US" altLang="zh-CN" dirty="0" smtClean="0"/>
          </a:p>
          <a:p>
            <a:r>
              <a:rPr lang="zh-CN" altLang="en-US" dirty="0"/>
              <a:t>表达能力越高越好吗？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77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关系模型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Relation Model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  <a:pPr/>
              <a:t>17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450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关系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>
              <a:lnSpc>
                <a:spcPct val="140000"/>
              </a:lnSpc>
            </a:pPr>
            <a:r>
              <a:rPr lang="zh-CN" altLang="en-US" dirty="0" smtClean="0"/>
              <a:t>单一的数据结构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关系</a:t>
            </a:r>
          </a:p>
          <a:p>
            <a:pPr marL="806450" lvl="1" indent="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dirty="0" smtClean="0"/>
              <a:t>现实世界的实体以及实体间的各种联系均用关系来表示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 smtClean="0"/>
              <a:t>逻辑结构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二维表 </a:t>
            </a:r>
          </a:p>
          <a:p>
            <a:pPr marL="806450" lvl="1" indent="0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dirty="0" smtClean="0"/>
              <a:t>从用户角度，关系模型中数据的逻辑结构是一张二维表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 smtClean="0"/>
              <a:t>建立在集合代数的基础上 </a:t>
            </a:r>
          </a:p>
        </p:txBody>
      </p:sp>
    </p:spTree>
    <p:extLst>
      <p:ext uri="{BB962C8B-B14F-4D97-AF65-F5344CB8AC3E}">
        <p14:creationId xmlns:p14="http://schemas.microsoft.com/office/powerpoint/2010/main" val="83537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1. </a:t>
            </a:r>
            <a:r>
              <a:rPr lang="zh-CN" altLang="en-US" dirty="0"/>
              <a:t>域（</a:t>
            </a:r>
            <a:r>
              <a:rPr lang="en-US" altLang="zh-CN" dirty="0"/>
              <a:t>Domain</a:t>
            </a:r>
            <a:r>
              <a:rPr lang="zh-CN" altLang="en-US" dirty="0"/>
              <a:t>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just" eaLnBrk="1" hangingPunct="1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域是一组具有相同数据类型的值的集合。例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lvl="2" algn="just" eaLnBrk="1" hangingPunct="1">
              <a:lnSpc>
                <a:spcPct val="160000"/>
              </a:lnSpc>
              <a:buSzPct val="85000"/>
              <a:buFont typeface="Wingdings" pitchFamily="2" charset="2"/>
              <a:buChar char="n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整数</a:t>
            </a:r>
          </a:p>
          <a:p>
            <a:pPr lvl="2" algn="just" eaLnBrk="1" hangingPunct="1">
              <a:lnSpc>
                <a:spcPct val="160000"/>
              </a:lnSpc>
              <a:buSzPct val="85000"/>
              <a:buFont typeface="Wingdings" pitchFamily="2" charset="2"/>
              <a:buChar char="n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实数</a:t>
            </a:r>
          </a:p>
          <a:p>
            <a:pPr lvl="2" eaLnBrk="1" hangingPunct="1">
              <a:lnSpc>
                <a:spcPct val="160000"/>
              </a:lnSpc>
              <a:buSzPct val="85000"/>
              <a:buFont typeface="Wingdings" pitchFamily="2" charset="2"/>
              <a:buChar char="n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介于某个取值范围的整数</a:t>
            </a:r>
          </a:p>
          <a:p>
            <a:pPr lvl="2" algn="just" eaLnBrk="1" hangingPunct="1">
              <a:lnSpc>
                <a:spcPct val="160000"/>
              </a:lnSpc>
              <a:buSzPct val="85000"/>
              <a:buFont typeface="Wingdings" pitchFamily="2" charset="2"/>
              <a:buChar char="n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指定长度的字符串集合</a:t>
            </a:r>
          </a:p>
          <a:p>
            <a:pPr lvl="2" algn="just" eaLnBrk="1" hangingPunct="1">
              <a:lnSpc>
                <a:spcPct val="160000"/>
              </a:lnSpc>
              <a:buSzPct val="85000"/>
              <a:buFont typeface="Wingdings" pitchFamily="2" charset="2"/>
              <a:buChar char="n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{‘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男’，‘女’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lvl="2" algn="just" eaLnBrk="1" hangingPunct="1">
              <a:lnSpc>
                <a:spcPct val="160000"/>
              </a:lnSpc>
              <a:buSzPct val="85000"/>
              <a:buFont typeface="Wingdings" pitchFamily="2" charset="2"/>
              <a:buChar char="n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403502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回顾：好系统的标准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  <a:r>
              <a:rPr lang="zh-CN" altLang="en-US" dirty="0" smtClean="0"/>
              <a:t>通用、完善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满足尽量多应用的需求</a:t>
            </a:r>
            <a:endParaRPr lang="en-US" altLang="zh-CN" dirty="0" smtClean="0"/>
          </a:p>
          <a:p>
            <a:r>
              <a:rPr lang="zh-CN" altLang="en-US" dirty="0" smtClean="0"/>
              <a:t>实现细节对应用透明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应用开发独立于系统实现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46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2" y="260648"/>
            <a:ext cx="8233172" cy="129587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/>
              <a:t>2. </a:t>
            </a:r>
            <a:r>
              <a:rPr lang="zh-CN" altLang="en-US" dirty="0"/>
              <a:t>笛卡尔积（</a:t>
            </a:r>
            <a:r>
              <a:rPr lang="en-US" altLang="zh-CN" dirty="0"/>
              <a:t>Cartesian Product</a:t>
            </a:r>
            <a:r>
              <a:rPr lang="zh-CN" altLang="en-US" dirty="0"/>
              <a:t>）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138" y="1844824"/>
            <a:ext cx="9258300" cy="4610100"/>
          </a:xfrm>
        </p:spPr>
        <p:txBody>
          <a:bodyPr>
            <a:normAutofit fontScale="62500" lnSpcReduction="20000"/>
          </a:bodyPr>
          <a:lstStyle/>
          <a:p>
            <a:pPr algn="just"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笛卡尔积</a:t>
            </a:r>
          </a:p>
          <a:p>
            <a:pPr marL="806450" lvl="1" indent="0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给定一组域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i="1" dirty="0" err="1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i="1" baseline="-25000" dirty="0" err="1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u="sng" dirty="0" smtClean="0">
                <a:latin typeface="微软雅黑" pitchFamily="34" charset="-122"/>
                <a:ea typeface="微软雅黑" pitchFamily="34" charset="-122"/>
              </a:rPr>
              <a:t>允许其中某些域是相同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的。</a:t>
            </a:r>
          </a:p>
          <a:p>
            <a:pPr marL="806450" lvl="1" indent="0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i="1" dirty="0" err="1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i="1" baseline="-25000" dirty="0" err="1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的笛卡尔积为：</a:t>
            </a:r>
          </a:p>
          <a:p>
            <a:pPr marL="806450" lvl="1" indent="0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i="1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×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×…×</a:t>
            </a:r>
            <a:r>
              <a:rPr lang="en-US" altLang="zh-CN" i="1" dirty="0" err="1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i="1" baseline="-25000" dirty="0" err="1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i="1" baseline="-25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＝        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806450" lvl="1" indent="0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｛（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i="1" dirty="0" err="1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i="1" baseline="-25000" dirty="0" err="1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）｜</a:t>
            </a:r>
            <a:r>
              <a:rPr lang="en-US" altLang="zh-CN" i="1" dirty="0" err="1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i="1" baseline="-25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</a:t>
            </a:r>
            <a:r>
              <a:rPr lang="en-US" altLang="zh-CN" i="1" dirty="0" err="1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i="1" baseline="-25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i="1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＝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｝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所有域的所有取值的一个组合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不能重复</a:t>
            </a:r>
          </a:p>
        </p:txBody>
      </p:sp>
    </p:spTree>
    <p:extLst>
      <p:ext uri="{BB962C8B-B14F-4D97-AF65-F5344CB8AC3E}">
        <p14:creationId xmlns:p14="http://schemas.microsoft.com/office/powerpoint/2010/main" val="107784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1028700" y="188912"/>
            <a:ext cx="8315325" cy="935831"/>
          </a:xfrm>
        </p:spPr>
        <p:txBody>
          <a:bodyPr/>
          <a:lstStyle/>
          <a:p>
            <a:r>
              <a:rPr lang="zh-CN" altLang="en-US" dirty="0"/>
              <a:t>笛卡尔积（续）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57212" y="1556792"/>
            <a:ext cx="92583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给出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个域：</a:t>
            </a:r>
          </a:p>
          <a:p>
            <a:pPr marL="342900" indent="-342900" algn="just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D1=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导师集合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SUPERVISOR=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｛张清玫，刘逸｝</a:t>
            </a:r>
          </a:p>
          <a:p>
            <a:pPr marL="342900" indent="-342900" algn="just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D2=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专业集合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SPECIALITY=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｛计算机专业，信息专业｝</a:t>
            </a:r>
          </a:p>
          <a:p>
            <a:pPr marL="342900" indent="-342900" algn="just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D3=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研究生集合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POSTGRADUATE=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｛李勇，刘晨，王敏｝</a:t>
            </a:r>
          </a:p>
          <a:p>
            <a:pPr marL="342900" indent="-342900" algn="just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D1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D2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D3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的笛卡尔积为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zh-CN" altLang="en-US" sz="2000" b="1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zh-CN" sz="2400" b="1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707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1028700" y="115888"/>
            <a:ext cx="8315325" cy="1081090"/>
          </a:xfrm>
        </p:spPr>
        <p:txBody>
          <a:bodyPr/>
          <a:lstStyle/>
          <a:p>
            <a:r>
              <a:rPr lang="zh-CN" altLang="en-US" dirty="0"/>
              <a:t>笛卡尔积（续）</a:t>
            </a:r>
          </a:p>
        </p:txBody>
      </p:sp>
      <p:sp>
        <p:nvSpPr>
          <p:cNvPr id="5" name="矩形 4"/>
          <p:cNvSpPr/>
          <p:nvPr/>
        </p:nvSpPr>
        <p:spPr>
          <a:xfrm>
            <a:off x="568821" y="1556792"/>
            <a:ext cx="9235082" cy="4284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sz="2400" b="1" dirty="0">
                <a:latin typeface="+mn-lt"/>
              </a:rPr>
              <a:t>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D1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×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D2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×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D3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＝｛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        (</a:t>
            </a:r>
            <a:r>
              <a:rPr lang="zh-CN" altLang="zh-CN" sz="2200" dirty="0">
                <a:latin typeface="微软雅黑" pitchFamily="34" charset="-122"/>
                <a:ea typeface="微软雅黑" pitchFamily="34" charset="-122"/>
              </a:rPr>
              <a:t>张清玫，计算机专业，李勇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sz="22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zh-CN" sz="2200" dirty="0">
                <a:latin typeface="微软雅黑" pitchFamily="34" charset="-122"/>
                <a:ea typeface="微软雅黑" pitchFamily="34" charset="-122"/>
              </a:rPr>
              <a:t>张清玫，计算机专业，刘晨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sz="2200" dirty="0">
                <a:latin typeface="微软雅黑" pitchFamily="34" charset="-122"/>
                <a:ea typeface="微软雅黑" pitchFamily="34" charset="-122"/>
              </a:rPr>
              <a:t>，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        (</a:t>
            </a:r>
            <a:r>
              <a:rPr lang="zh-CN" altLang="zh-CN" sz="2200" dirty="0">
                <a:latin typeface="微软雅黑" pitchFamily="34" charset="-122"/>
                <a:ea typeface="微软雅黑" pitchFamily="34" charset="-122"/>
              </a:rPr>
              <a:t>张清玫，计算机专业，王敏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sz="22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zh-CN" sz="2200" dirty="0">
                <a:latin typeface="微软雅黑" pitchFamily="34" charset="-122"/>
                <a:ea typeface="微软雅黑" pitchFamily="34" charset="-122"/>
              </a:rPr>
              <a:t>张清玫，信息专业，李勇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sz="2200" dirty="0">
                <a:latin typeface="微软雅黑" pitchFamily="34" charset="-122"/>
                <a:ea typeface="微软雅黑" pitchFamily="34" charset="-122"/>
              </a:rPr>
              <a:t>，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        (</a:t>
            </a:r>
            <a:r>
              <a:rPr lang="zh-CN" altLang="zh-CN" sz="2200" dirty="0">
                <a:latin typeface="微软雅黑" pitchFamily="34" charset="-122"/>
                <a:ea typeface="微软雅黑" pitchFamily="34" charset="-122"/>
              </a:rPr>
              <a:t>张清玫，信息专业，刘晨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sz="22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zh-CN" sz="2200" dirty="0">
                <a:latin typeface="微软雅黑" pitchFamily="34" charset="-122"/>
                <a:ea typeface="微软雅黑" pitchFamily="34" charset="-122"/>
              </a:rPr>
              <a:t>张清玫，信息专业，王敏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sz="2200" dirty="0">
                <a:latin typeface="微软雅黑" pitchFamily="34" charset="-122"/>
                <a:ea typeface="微软雅黑" pitchFamily="34" charset="-122"/>
              </a:rPr>
              <a:t>，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        (</a:t>
            </a:r>
            <a:r>
              <a:rPr lang="zh-CN" altLang="zh-CN" sz="2200" dirty="0">
                <a:latin typeface="微软雅黑" pitchFamily="34" charset="-122"/>
                <a:ea typeface="微软雅黑" pitchFamily="34" charset="-122"/>
              </a:rPr>
              <a:t>刘逸，计算机专业，李勇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sz="22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zh-CN" sz="2200" dirty="0">
                <a:latin typeface="微软雅黑" pitchFamily="34" charset="-122"/>
                <a:ea typeface="微软雅黑" pitchFamily="34" charset="-122"/>
              </a:rPr>
              <a:t>刘逸，计算机专业，刘晨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sz="2200" dirty="0">
                <a:latin typeface="微软雅黑" pitchFamily="34" charset="-122"/>
                <a:ea typeface="微软雅黑" pitchFamily="34" charset="-122"/>
              </a:rPr>
              <a:t>，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        (</a:t>
            </a:r>
            <a:r>
              <a:rPr lang="zh-CN" altLang="zh-CN" sz="2200" dirty="0">
                <a:latin typeface="微软雅黑" pitchFamily="34" charset="-122"/>
                <a:ea typeface="微软雅黑" pitchFamily="34" charset="-122"/>
              </a:rPr>
              <a:t>刘逸，计算机专业，王敏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sz="22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zh-CN" sz="2200" dirty="0">
                <a:latin typeface="微软雅黑" pitchFamily="34" charset="-122"/>
                <a:ea typeface="微软雅黑" pitchFamily="34" charset="-122"/>
              </a:rPr>
              <a:t>刘逸，信息专业，李勇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sz="2200" dirty="0">
                <a:latin typeface="微软雅黑" pitchFamily="34" charset="-122"/>
                <a:ea typeface="微软雅黑" pitchFamily="34" charset="-122"/>
              </a:rPr>
              <a:t>，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        (</a:t>
            </a:r>
            <a:r>
              <a:rPr lang="zh-CN" altLang="zh-CN" sz="2200" dirty="0">
                <a:latin typeface="微软雅黑" pitchFamily="34" charset="-122"/>
                <a:ea typeface="微软雅黑" pitchFamily="34" charset="-122"/>
              </a:rPr>
              <a:t>刘逸，信息专业，刘晨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sz="22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zh-CN" sz="2200" dirty="0">
                <a:latin typeface="微软雅黑" pitchFamily="34" charset="-122"/>
                <a:ea typeface="微软雅黑" pitchFamily="34" charset="-122"/>
              </a:rPr>
              <a:t>刘逸，信息专业，王敏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zh-CN" sz="2200" dirty="0">
                <a:latin typeface="微软雅黑" pitchFamily="34" charset="-122"/>
                <a:ea typeface="微软雅黑" pitchFamily="34" charset="-122"/>
              </a:rPr>
              <a:t>｝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基数为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×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×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＝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12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98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笛卡尔积（续）</a:t>
            </a:r>
            <a:endParaRPr lang="en-US" altLang="zh-CN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5786" y="1556792"/>
            <a:ext cx="9258300" cy="4997450"/>
          </a:xfrm>
        </p:spPr>
        <p:txBody>
          <a:bodyPr>
            <a:normAutofit fontScale="55000" lnSpcReduction="20000"/>
          </a:bodyPr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dirty="0" smtClean="0"/>
              <a:t>基数（</a:t>
            </a:r>
            <a:r>
              <a:rPr lang="en-US" altLang="zh-CN" dirty="0" smtClean="0"/>
              <a:t>Cardinal number</a:t>
            </a:r>
            <a:r>
              <a:rPr lang="zh-CN" altLang="en-US" dirty="0" smtClean="0"/>
              <a:t>）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 smtClean="0"/>
              <a:t>若</a:t>
            </a:r>
            <a:r>
              <a:rPr lang="en-US" altLang="zh-CN" i="1" dirty="0" smtClean="0"/>
              <a:t>D</a:t>
            </a:r>
            <a:r>
              <a:rPr lang="en-US" altLang="zh-CN" i="1" baseline="-25000" dirty="0" smtClean="0"/>
              <a:t>i</a:t>
            </a:r>
            <a:r>
              <a:rPr lang="zh-CN" altLang="en-US" dirty="0" smtClean="0"/>
              <a:t>（</a:t>
            </a:r>
            <a:r>
              <a:rPr lang="en-US" altLang="zh-CN" i="1" dirty="0" err="1" smtClean="0"/>
              <a:t>i</a:t>
            </a:r>
            <a:r>
              <a:rPr lang="zh-CN" altLang="en-US" dirty="0" smtClean="0"/>
              <a:t>＝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）为有限集，其基数为</a:t>
            </a:r>
            <a:r>
              <a:rPr lang="en-US" altLang="zh-CN" i="1" dirty="0" smtClean="0"/>
              <a:t>m</a:t>
            </a:r>
            <a:r>
              <a:rPr lang="en-US" altLang="zh-CN" i="1" baseline="-25000" dirty="0" smtClean="0"/>
              <a:t>i</a:t>
            </a:r>
            <a:r>
              <a:rPr lang="zh-CN" altLang="en-US" dirty="0" smtClean="0"/>
              <a:t>（</a:t>
            </a:r>
            <a:r>
              <a:rPr lang="en-US" altLang="zh-CN" i="1" dirty="0" err="1" smtClean="0"/>
              <a:t>i</a:t>
            </a:r>
            <a:r>
              <a:rPr lang="zh-CN" altLang="en-US" dirty="0" smtClean="0"/>
              <a:t>＝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），则</a:t>
            </a:r>
            <a:r>
              <a:rPr lang="en-US" altLang="zh-CN" i="1" dirty="0" smtClean="0"/>
              <a:t>D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×</a:t>
            </a:r>
            <a:r>
              <a:rPr lang="en-US" altLang="zh-CN" i="1" dirty="0" smtClean="0"/>
              <a:t>D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×…×</a:t>
            </a:r>
            <a:r>
              <a:rPr lang="en-US" altLang="zh-CN" i="1" dirty="0" err="1" smtClean="0"/>
              <a:t>D</a:t>
            </a:r>
            <a:r>
              <a:rPr lang="en-US" altLang="zh-CN" i="1" baseline="-25000" dirty="0" err="1" smtClean="0"/>
              <a:t>n</a:t>
            </a:r>
            <a:r>
              <a:rPr lang="zh-CN" altLang="en-US" dirty="0" smtClean="0"/>
              <a:t>的基数</a:t>
            </a:r>
            <a:r>
              <a:rPr lang="en-US" altLang="zh-CN" i="1" dirty="0" smtClean="0"/>
              <a:t>M</a:t>
            </a:r>
            <a:r>
              <a:rPr lang="zh-CN" altLang="en-US" dirty="0" smtClean="0"/>
              <a:t>为：</a:t>
            </a:r>
            <a:endParaRPr lang="en-US" altLang="zh-CN" dirty="0" smtClean="0"/>
          </a:p>
          <a:p>
            <a:pPr lvl="1" algn="just" eaLnBrk="1" hangingPunct="1">
              <a:lnSpc>
                <a:spcPct val="140000"/>
              </a:lnSpc>
            </a:pPr>
            <a:endParaRPr lang="zh-CN" altLang="en-US" dirty="0" smtClean="0"/>
          </a:p>
          <a:p>
            <a:pPr lvl="1" algn="just" eaLnBrk="1" hangingPunct="1">
              <a:lnSpc>
                <a:spcPct val="140000"/>
              </a:lnSpc>
            </a:pPr>
            <a:endParaRPr lang="zh-CN" altLang="en-US" sz="2000" dirty="0" smtClean="0"/>
          </a:p>
          <a:p>
            <a:pPr lvl="1" algn="just" eaLnBrk="1" hangingPunct="1">
              <a:lnSpc>
                <a:spcPct val="140000"/>
              </a:lnSpc>
            </a:pPr>
            <a:endParaRPr lang="zh-CN" altLang="en-US" sz="2000" dirty="0" smtClean="0"/>
          </a:p>
          <a:p>
            <a:pPr algn="just" eaLnBrk="1" hangingPunct="1">
              <a:lnSpc>
                <a:spcPct val="140000"/>
              </a:lnSpc>
            </a:pPr>
            <a:r>
              <a:rPr lang="zh-CN" altLang="en-US" dirty="0" smtClean="0"/>
              <a:t>笛卡尔积的表示方法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 smtClean="0"/>
              <a:t>笛卡尔积可表示为一张二维表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 smtClean="0"/>
              <a:t>表中的每行对应一个元组，表中的每列对应一个域</a:t>
            </a:r>
          </a:p>
          <a:p>
            <a:pPr lvl="1" eaLnBrk="1" hangingPunct="1">
              <a:buFont typeface="Wingdings" pitchFamily="2" charset="2"/>
              <a:buNone/>
            </a:pPr>
            <a:endParaRPr lang="zh-CN" altLang="en-US" sz="2000" dirty="0" smtClean="0"/>
          </a:p>
          <a:p>
            <a:pPr eaLnBrk="1" hangingPunct="1"/>
            <a:endParaRPr lang="en-US" altLang="zh-CN" sz="2400" dirty="0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/>
          </p:nvPr>
        </p:nvGraphicFramePr>
        <p:xfrm>
          <a:off x="3775348" y="3068960"/>
          <a:ext cx="214848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Microsoft 公式 3.0" r:id="rId3" imgW="672808" imgH="342751" progId="Equation.3">
                  <p:embed/>
                </p:oleObj>
              </mc:Choice>
              <mc:Fallback>
                <p:oleObj name="Microsoft 公式 3.0" r:id="rId3" imgW="672808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5348" y="3068960"/>
                        <a:ext cx="2148482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040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  <p:graphicFrame>
        <p:nvGraphicFramePr>
          <p:cNvPr id="2050" name="Object 3"/>
          <p:cNvGraphicFramePr>
            <a:graphicFrameLocks noGrp="1" noChangeAspect="1"/>
          </p:cNvGraphicFramePr>
          <p:nvPr>
            <p:ph type="dgm" idx="1"/>
          </p:nvPr>
        </p:nvGraphicFramePr>
        <p:xfrm>
          <a:off x="621506" y="590553"/>
          <a:ext cx="8395693" cy="615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Document" r:id="rId4" imgW="3940632" imgH="3248788" progId="Word.Document.8">
                  <p:embed/>
                </p:oleObj>
              </mc:Choice>
              <mc:Fallback>
                <p:oleObj name="Document" r:id="rId4" imgW="3940632" imgH="32487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" y="590553"/>
                        <a:ext cx="8395693" cy="615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 bwMode="auto">
          <a:xfrm>
            <a:off x="1028700" y="115888"/>
            <a:ext cx="8315325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zh-CN" altLang="en-US" sz="36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笛卡尔积（续）</a:t>
            </a:r>
          </a:p>
        </p:txBody>
      </p:sp>
    </p:spTree>
    <p:extLst>
      <p:ext uri="{BB962C8B-B14F-4D97-AF65-F5344CB8AC3E}">
        <p14:creationId xmlns:p14="http://schemas.microsoft.com/office/powerpoint/2010/main" val="354962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 </a:t>
            </a:r>
            <a:r>
              <a:rPr lang="zh-CN" altLang="en-US" dirty="0"/>
              <a:t>关系（</a:t>
            </a:r>
            <a:r>
              <a:rPr lang="en-US" altLang="zh-CN" dirty="0"/>
              <a:t>Relation</a:t>
            </a:r>
            <a:r>
              <a:rPr lang="zh-CN" altLang="en-US" dirty="0"/>
              <a:t>）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关系</a:t>
            </a:r>
          </a:p>
          <a:p>
            <a:pPr marL="806450" lvl="1" indent="0" algn="just" eaLnBrk="1" hangingPunct="1">
              <a:buFont typeface="Wingdings" pitchFamily="2" charset="2"/>
              <a:buNone/>
            </a:pP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800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×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800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×…×</a:t>
            </a:r>
            <a:r>
              <a:rPr lang="en-US" altLang="zh-CN" sz="2800" i="1" dirty="0" err="1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800" i="1" baseline="-25000" dirty="0" err="1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800" u="sng" dirty="0" smtClean="0">
                <a:latin typeface="微软雅黑" pitchFamily="34" charset="-122"/>
                <a:ea typeface="微软雅黑" pitchFamily="34" charset="-122"/>
              </a:rPr>
              <a:t>子集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叫作在域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800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800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i="1" dirty="0" err="1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800" i="1" baseline="-25000" dirty="0" err="1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上的关系，表示为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800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800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i="1" dirty="0" err="1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800" i="1" baseline="-25000" dirty="0" err="1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800" i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关系名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800" i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关系的目或度（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Degree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39857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58514"/>
            <a:ext cx="9258300" cy="1138238"/>
          </a:xfrm>
        </p:spPr>
        <p:txBody>
          <a:bodyPr/>
          <a:lstStyle/>
          <a:p>
            <a:pPr eaLnBrk="1" hangingPunct="1"/>
            <a:r>
              <a:rPr lang="zh-CN" altLang="en-US" dirty="0"/>
              <a:t>关系（续）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098550"/>
            <a:ext cx="9402962" cy="478948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 smtClean="0">
                <a:ea typeface="黑体" pitchFamily="49" charset="-122"/>
              </a:rPr>
              <a:t>（</a:t>
            </a:r>
            <a:r>
              <a:rPr lang="en-US" altLang="zh-CN" sz="2800" dirty="0" smtClean="0">
                <a:ea typeface="黑体" pitchFamily="49" charset="-122"/>
              </a:rPr>
              <a:t>2</a:t>
            </a:r>
            <a:r>
              <a:rPr lang="zh-CN" altLang="en-US" sz="2800" dirty="0" smtClean="0">
                <a:ea typeface="黑体" pitchFamily="49" charset="-122"/>
              </a:rPr>
              <a:t>）</a:t>
            </a:r>
            <a:r>
              <a:rPr lang="zh-CN" altLang="en-US" sz="2800" dirty="0" smtClean="0"/>
              <a:t>元组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 smtClean="0"/>
              <a:t>关系中的每个元素是关系中的元组，通常用</a:t>
            </a:r>
            <a:r>
              <a:rPr lang="en-US" altLang="zh-CN" sz="2800" i="1" dirty="0" smtClean="0"/>
              <a:t>t</a:t>
            </a:r>
            <a:r>
              <a:rPr lang="zh-CN" altLang="en-US" sz="2800" dirty="0" smtClean="0"/>
              <a:t>表示。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 smtClean="0">
                <a:ea typeface="黑体" pitchFamily="49" charset="-122"/>
              </a:rPr>
              <a:t>（</a:t>
            </a:r>
            <a:r>
              <a:rPr lang="en-US" altLang="zh-CN" sz="2800" dirty="0" smtClean="0">
                <a:ea typeface="黑体" pitchFamily="49" charset="-122"/>
              </a:rPr>
              <a:t>3</a:t>
            </a:r>
            <a:r>
              <a:rPr lang="zh-CN" altLang="en-US" sz="2800" dirty="0" smtClean="0">
                <a:ea typeface="黑体" pitchFamily="49" charset="-122"/>
              </a:rPr>
              <a:t>）</a:t>
            </a:r>
            <a:r>
              <a:rPr lang="zh-CN" altLang="en-US" sz="2800" dirty="0" smtClean="0"/>
              <a:t>单元关系与二元关系（</a:t>
            </a:r>
            <a:r>
              <a:rPr lang="en-US" altLang="zh-CN" sz="2800" dirty="0" smtClean="0"/>
              <a:t>n-</a:t>
            </a:r>
            <a:r>
              <a:rPr lang="en-US" altLang="zh-CN" sz="2800" dirty="0" err="1" smtClean="0"/>
              <a:t>ary</a:t>
            </a:r>
            <a:r>
              <a:rPr lang="zh-CN" altLang="en-US" sz="2800" dirty="0" smtClean="0"/>
              <a:t>）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 smtClean="0"/>
              <a:t>当</a:t>
            </a:r>
            <a:r>
              <a:rPr lang="en-US" altLang="zh-CN" sz="2800" i="1" dirty="0" smtClean="0"/>
              <a:t>n</a:t>
            </a:r>
            <a:r>
              <a:rPr lang="en-US" altLang="zh-CN" sz="2800" dirty="0" smtClean="0"/>
              <a:t>=1</a:t>
            </a:r>
            <a:r>
              <a:rPr lang="zh-CN" altLang="en-US" sz="2800" dirty="0" smtClean="0"/>
              <a:t>时，称该关系为</a:t>
            </a:r>
            <a:r>
              <a:rPr lang="zh-CN" altLang="en-US" sz="2800" dirty="0" smtClean="0">
                <a:ea typeface="黑体" pitchFamily="49" charset="-122"/>
              </a:rPr>
              <a:t>单元</a:t>
            </a:r>
            <a:r>
              <a:rPr lang="zh-CN" altLang="en-US" sz="2800" dirty="0" smtClean="0"/>
              <a:t>关系（</a:t>
            </a:r>
            <a:r>
              <a:rPr lang="en-US" altLang="zh-CN" sz="2800" dirty="0" smtClean="0"/>
              <a:t>Unary relation</a:t>
            </a:r>
            <a:r>
              <a:rPr lang="zh-CN" altLang="en-US" sz="2800" dirty="0" smtClean="0"/>
              <a:t>）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 smtClean="0"/>
              <a:t>		          </a:t>
            </a:r>
            <a:r>
              <a:rPr lang="zh-CN" altLang="en-US" sz="2800" dirty="0" smtClean="0"/>
              <a:t>或</a:t>
            </a:r>
            <a:r>
              <a:rPr lang="zh-CN" altLang="en-US" sz="2800" dirty="0" smtClean="0">
                <a:ea typeface="黑体" pitchFamily="49" charset="-122"/>
              </a:rPr>
              <a:t>一元</a:t>
            </a:r>
            <a:r>
              <a:rPr lang="zh-CN" altLang="en-US" sz="2800" dirty="0" smtClean="0"/>
              <a:t>关系                             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 smtClean="0"/>
              <a:t>当</a:t>
            </a:r>
            <a:r>
              <a:rPr lang="en-US" altLang="zh-CN" sz="2800" i="1" dirty="0" smtClean="0"/>
              <a:t>n</a:t>
            </a:r>
            <a:r>
              <a:rPr lang="en-US" altLang="zh-CN" sz="2800" dirty="0" smtClean="0"/>
              <a:t>=2</a:t>
            </a:r>
            <a:r>
              <a:rPr lang="zh-CN" altLang="en-US" sz="2800" dirty="0" smtClean="0"/>
              <a:t>时，称该关系为</a:t>
            </a:r>
            <a:r>
              <a:rPr lang="zh-CN" altLang="en-US" sz="2800" dirty="0" smtClean="0">
                <a:ea typeface="黑体" pitchFamily="49" charset="-122"/>
              </a:rPr>
              <a:t>二元</a:t>
            </a:r>
            <a:r>
              <a:rPr lang="zh-CN" altLang="en-US" sz="2800" dirty="0" smtClean="0"/>
              <a:t>关系（</a:t>
            </a:r>
            <a:r>
              <a:rPr lang="en-US" altLang="zh-CN" sz="2800" dirty="0" smtClean="0"/>
              <a:t>Binary relation</a:t>
            </a:r>
            <a:r>
              <a:rPr lang="zh-CN" altLang="en-US" sz="2800" dirty="0" smtClean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08291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24738"/>
            <a:ext cx="9258300" cy="1141414"/>
          </a:xfrm>
        </p:spPr>
        <p:txBody>
          <a:bodyPr/>
          <a:lstStyle/>
          <a:p>
            <a:pPr eaLnBrk="1" hangingPunct="1"/>
            <a:r>
              <a:rPr lang="zh-CN" altLang="en-US" dirty="0"/>
              <a:t>关系（续）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098550"/>
            <a:ext cx="9258300" cy="54991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）关系的表示</a:t>
            </a:r>
          </a:p>
          <a:p>
            <a:pPr marL="806450" lvl="1" indent="0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关系也是一个二维表，表的每行对应一个元组，表的每列对应一个域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）属性</a:t>
            </a:r>
          </a:p>
          <a:p>
            <a:pPr lvl="1" algn="just" eaLnBrk="1" hangingPunct="1">
              <a:lnSpc>
                <a:spcPct val="150000"/>
              </a:lnSpc>
              <a:buSzPct val="75000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关系中不同列可以对应相同的域</a:t>
            </a:r>
          </a:p>
          <a:p>
            <a:pPr lvl="1" algn="just" eaLnBrk="1" hangingPunct="1">
              <a:lnSpc>
                <a:spcPct val="150000"/>
              </a:lnSpc>
              <a:buSzPct val="75000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为了加以区分，必须对每列起一个名字，称为属性（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Attribute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 algn="just" eaLnBrk="1" hangingPunct="1">
              <a:lnSpc>
                <a:spcPct val="150000"/>
              </a:lnSpc>
              <a:buSzPct val="75000"/>
            </a:pP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目关系必有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个属性</a:t>
            </a:r>
          </a:p>
          <a:p>
            <a:pPr lvl="1" algn="just" eaLnBrk="1" hangingPunct="1">
              <a:lnSpc>
                <a:spcPct val="120000"/>
              </a:lnSpc>
              <a:buFont typeface="Wingdings" pitchFamily="2" charset="2"/>
              <a:buNone/>
            </a:pP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5664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116632"/>
            <a:ext cx="9258300" cy="1141414"/>
          </a:xfrm>
        </p:spPr>
        <p:txBody>
          <a:bodyPr/>
          <a:lstStyle/>
          <a:p>
            <a:pPr eaLnBrk="1" hangingPunct="1"/>
            <a:r>
              <a:rPr lang="zh-CN" altLang="en-US" dirty="0"/>
              <a:t>关系（续）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098553"/>
            <a:ext cx="9258300" cy="509587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）码</a:t>
            </a:r>
          </a:p>
          <a:p>
            <a:pPr lvl="1" algn="just" eaLnBrk="1" hangingPunct="1">
              <a:lnSpc>
                <a:spcPct val="150000"/>
              </a:lnSpc>
              <a:buSzPct val="75000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候选码（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Candidate key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   若关系中的某一属性组的值能唯一地标识一个元组，则称该属性组为候选码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   简单的情况：候选码只包含一个属性</a:t>
            </a:r>
          </a:p>
          <a:p>
            <a:pPr lvl="1" algn="just" eaLnBrk="1" hangingPunct="1">
              <a:lnSpc>
                <a:spcPct val="150000"/>
              </a:lnSpc>
              <a:buSzPct val="75000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全码（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All-key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   最极端的情况：关系模式的所有属性组是这个关系模式的候选码，称为全码（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All-key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 algn="just" eaLnBrk="1" hangingPunct="1">
              <a:spcBef>
                <a:spcPts val="400"/>
              </a:spcBef>
              <a:buFont typeface="Wingdings" pitchFamily="2" charset="2"/>
              <a:buNone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28222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116632"/>
            <a:ext cx="9258300" cy="1141414"/>
          </a:xfrm>
        </p:spPr>
        <p:txBody>
          <a:bodyPr/>
          <a:lstStyle/>
          <a:p>
            <a:pPr eaLnBrk="1" hangingPunct="1"/>
            <a:r>
              <a:rPr lang="zh-CN" altLang="en-US" dirty="0"/>
              <a:t>关系（续）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2180" y="1098550"/>
            <a:ext cx="9883378" cy="522605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）码（续）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 algn="just" eaLnBrk="1" hangingPunct="1">
              <a:lnSpc>
                <a:spcPct val="150000"/>
              </a:lnSpc>
              <a:buSzPct val="75000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主码</a:t>
            </a:r>
          </a:p>
          <a:p>
            <a:pPr marL="806450" lvl="1" indent="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若一个关系有多个候选码，则选定其中一个为主码（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Primary key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 algn="just" eaLnBrk="1" hangingPunct="1">
              <a:lnSpc>
                <a:spcPct val="150000"/>
              </a:lnSpc>
              <a:buSzPct val="75000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主属性</a:t>
            </a:r>
          </a:p>
          <a:p>
            <a:pPr lvl="1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候选码的诸属性称为主属性（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Prime attribute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marL="806450" lvl="1" indent="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不包含在任何侯选码中的属性称为非主属性（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Non-Prime attribute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）或非码属性（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Non-key attribute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293217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数据模型（</a:t>
            </a:r>
            <a:r>
              <a:rPr lang="en-US" altLang="zh-CN" dirty="0" smtClean="0"/>
              <a:t>Data Model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数据的逻辑组织方式（数据的基本结构和结构的语义）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文档模型（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 2000s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层次模型（</a:t>
            </a:r>
            <a:r>
              <a:rPr lang="en-US" altLang="zh-CN" dirty="0" smtClean="0"/>
              <a:t>IBM IMS 1960s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网状模型（</a:t>
            </a:r>
            <a:r>
              <a:rPr lang="en-US" altLang="zh-CN" dirty="0" smtClean="0"/>
              <a:t>GE IDS 1960s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关系模型（</a:t>
            </a:r>
            <a:r>
              <a:rPr lang="en-US" altLang="zh-CN" dirty="0" smtClean="0"/>
              <a:t>SQL DB 1970s~80</a:t>
            </a:r>
            <a:r>
              <a:rPr lang="en-US" altLang="zh-CN" dirty="0"/>
              <a:t>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数据模型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数据的访问方式 </a:t>
            </a:r>
            <a:r>
              <a:rPr lang="en-US" altLang="zh-CN" dirty="0" smtClean="0">
                <a:sym typeface="Wingdings" panose="05000000000000000000" pitchFamily="2" charset="2"/>
              </a:rPr>
              <a:t>/ DBMS</a:t>
            </a:r>
            <a:r>
              <a:rPr lang="zh-CN" altLang="en-US" dirty="0" smtClean="0">
                <a:sym typeface="Wingdings" panose="05000000000000000000" pitchFamily="2" charset="2"/>
              </a:rPr>
              <a:t>的访问接口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系统的功能性、性能、易用性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32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2980" y="260648"/>
            <a:ext cx="9258300" cy="1141414"/>
          </a:xfrm>
        </p:spPr>
        <p:txBody>
          <a:bodyPr/>
          <a:lstStyle/>
          <a:p>
            <a:pPr eaLnBrk="1" hangingPunct="1"/>
            <a:r>
              <a:rPr lang="zh-CN" altLang="en-US" dirty="0"/>
              <a:t>关系（续）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028" y="1484784"/>
            <a:ext cx="9558338" cy="471646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2400" i="1" dirty="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i="1" dirty="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i="1" dirty="0" err="1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的笛卡尔积的某个子集才有实际含义</a:t>
            </a: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例：表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的笛卡尔积没有实际意义</a:t>
            </a: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  取出有实际意义的元组来构造关系</a:t>
            </a:r>
          </a:p>
          <a:p>
            <a:pPr marL="0" indent="0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关系：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SAP(SUPERVISOR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SPECIALITY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u="sng" dirty="0" smtClean="0">
                <a:latin typeface="微软雅黑" pitchFamily="34" charset="-122"/>
                <a:ea typeface="微软雅黑" pitchFamily="34" charset="-122"/>
              </a:rPr>
              <a:t>POSTGRADUATE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0" indent="0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假设：导师与专业：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n:1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   导师与研究生：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1:n</a:t>
            </a:r>
          </a:p>
          <a:p>
            <a:pPr marL="0" indent="0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主码：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POSTGRADUATE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（假设研究生不会重名） </a:t>
            </a: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736713"/>
              </p:ext>
            </p:extLst>
          </p:nvPr>
        </p:nvGraphicFramePr>
        <p:xfrm>
          <a:off x="1327076" y="4509120"/>
          <a:ext cx="7209831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497"/>
                <a:gridCol w="2360167"/>
                <a:gridCol w="2360167"/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SPECIALITY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POSTGRADUATE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张清玫</a:t>
                      </a:r>
                      <a:endParaRPr lang="zh-CN" altLang="en-US" sz="1800" b="1" dirty="0"/>
                    </a:p>
                  </a:txBody>
                  <a:tcPr marL="102870" marR="102870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计算机专业</a:t>
                      </a:r>
                      <a:endParaRPr lang="zh-CN" altLang="en-US" sz="1800" b="1" dirty="0"/>
                    </a:p>
                  </a:txBody>
                  <a:tcPr marL="102870" marR="102870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李勇</a:t>
                      </a:r>
                      <a:endParaRPr lang="zh-CN" altLang="en-US" sz="1800" b="1" dirty="0"/>
                    </a:p>
                  </a:txBody>
                  <a:tcPr marL="102870" marR="102870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张清玫</a:t>
                      </a:r>
                      <a:endParaRPr lang="zh-CN" altLang="en-US" sz="1800" b="1" dirty="0"/>
                    </a:p>
                  </a:txBody>
                  <a:tcPr marL="102870" marR="102870"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/>
                        <a:t>计算机专业</a:t>
                      </a:r>
                      <a:endParaRPr lang="zh-CN" altLang="en-US" sz="1800" b="1" dirty="0"/>
                    </a:p>
                  </a:txBody>
                  <a:tcPr marL="102870" marR="102870"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/>
                        <a:t>刘晨</a:t>
                      </a:r>
                      <a:endParaRPr lang="zh-CN" altLang="en-US" sz="1800" b="1" dirty="0"/>
                    </a:p>
                  </a:txBody>
                  <a:tcPr marL="102870" marR="102870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刘逸</a:t>
                      </a:r>
                      <a:endParaRPr lang="zh-CN" altLang="en-US" sz="1800" b="1" dirty="0"/>
                    </a:p>
                  </a:txBody>
                  <a:tcPr marL="102870" marR="102870"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/>
                        <a:t>信息专业</a:t>
                      </a:r>
                      <a:endParaRPr lang="zh-CN" altLang="en-US" sz="1800" b="1" dirty="0"/>
                    </a:p>
                  </a:txBody>
                  <a:tcPr marL="102870" marR="102870"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/>
                        <a:t>王敏</a:t>
                      </a:r>
                    </a:p>
                  </a:txBody>
                  <a:tcPr marL="102870" marR="102870" marT="45700" marB="457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82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44624"/>
            <a:ext cx="9258300" cy="1141414"/>
          </a:xfrm>
        </p:spPr>
        <p:txBody>
          <a:bodyPr/>
          <a:lstStyle/>
          <a:p>
            <a:pPr eaLnBrk="1" hangingPunct="1"/>
            <a:r>
              <a:rPr lang="zh-CN" altLang="en-US" dirty="0"/>
              <a:t>关系（续）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6522" y="1098550"/>
            <a:ext cx="9258300" cy="49974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）基本关系的性质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① 列是同质的（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Homogeneous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② 不同的列可出自同一个域</a:t>
            </a:r>
          </a:p>
          <a:p>
            <a:pPr lvl="2" algn="just" eaLnBrk="1" hangingPunct="1">
              <a:lnSpc>
                <a:spcPct val="130000"/>
              </a:lnSpc>
              <a:buSzPct val="75000"/>
              <a:buFont typeface="Wingdings" pitchFamily="2" charset="2"/>
              <a:buChar char="l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其中的每一列称为一个属性</a:t>
            </a:r>
          </a:p>
          <a:p>
            <a:pPr lvl="2" algn="just" eaLnBrk="1" hangingPunct="1">
              <a:lnSpc>
                <a:spcPct val="130000"/>
              </a:lnSpc>
              <a:buSzPct val="75000"/>
              <a:buFont typeface="Wingdings" pitchFamily="2" charset="2"/>
              <a:buChar char="l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不同的属性要给予不同的属性名</a:t>
            </a:r>
          </a:p>
          <a:p>
            <a:pPr lvl="1" algn="just" eaLnBrk="1" hangingPunct="1">
              <a:lnSpc>
                <a:spcPct val="130000"/>
              </a:lnSpc>
              <a:buSzPct val="75000"/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③ 列的顺序无所谓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，列的次序可以任意交换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④ 任意两个元组的候选码不能相同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⑤ 行的顺序无所谓，行的次序可以任意交换</a:t>
            </a:r>
          </a:p>
        </p:txBody>
      </p:sp>
    </p:spTree>
    <p:extLst>
      <p:ext uri="{BB962C8B-B14F-4D97-AF65-F5344CB8AC3E}">
        <p14:creationId xmlns:p14="http://schemas.microsoft.com/office/powerpoint/2010/main" val="322628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>
          <a:xfrm>
            <a:off x="528857" y="332656"/>
            <a:ext cx="9258300" cy="114141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4</a:t>
            </a:r>
            <a:r>
              <a:rPr lang="en-US" altLang="zh-CN" dirty="0"/>
              <a:t>.</a:t>
            </a:r>
            <a:r>
              <a:rPr lang="en-US" altLang="zh-CN" dirty="0" smtClean="0"/>
              <a:t> </a:t>
            </a:r>
            <a:r>
              <a:rPr lang="zh-CN" altLang="en-US" dirty="0" smtClean="0"/>
              <a:t>关系代数（</a:t>
            </a:r>
            <a:r>
              <a:rPr lang="en-US" altLang="zh-CN" dirty="0" smtClean="0"/>
              <a:t>Relational Algebra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>
          <a:xfrm>
            <a:off x="514350" y="1844824"/>
            <a:ext cx="9258300" cy="4519811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关系代数是一种抽象的查询语言，它用对关系的运算来表达查询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关系代数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运算对象是关系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运算结果亦为关系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关系代数的运算符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两类：集合运算符和专门的关系运算符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传统的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集合运算是从关系的“水平”方向即行的角度进行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专门的关系运算不仅涉及行而且涉及列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070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9"/>
          <p:cNvSpPr>
            <a:spLocks noChangeArrowheads="1"/>
          </p:cNvSpPr>
          <p:nvPr/>
        </p:nvSpPr>
        <p:spPr bwMode="auto">
          <a:xfrm>
            <a:off x="2527298" y="1556792"/>
            <a:ext cx="4954191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200" b="1" dirty="0"/>
              <a:t>表</a:t>
            </a:r>
            <a:r>
              <a:rPr lang="en-US" altLang="zh-CN" sz="2200" b="1" dirty="0"/>
              <a:t>2.4  </a:t>
            </a:r>
            <a:r>
              <a:rPr lang="zh-CN" altLang="en-US" sz="2200" b="1" dirty="0"/>
              <a:t>关系代数运算符</a:t>
            </a:r>
          </a:p>
        </p:txBody>
      </p:sp>
      <p:sp>
        <p:nvSpPr>
          <p:cNvPr id="67587" name="Rectangle 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 </a:t>
            </a:r>
            <a:r>
              <a:rPr lang="zh-CN" altLang="en-US" dirty="0"/>
              <a:t>关系代数</a:t>
            </a:r>
            <a:endParaRPr lang="en-US" altLang="zh-CN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578769" y="2060575"/>
          <a:ext cx="6804422" cy="3651246"/>
        </p:xfrm>
        <a:graphic>
          <a:graphicData uri="http://schemas.openxmlformats.org/drawingml/2006/table">
            <a:tbl>
              <a:tblPr/>
              <a:tblGrid>
                <a:gridCol w="2267613"/>
                <a:gridCol w="2267613"/>
                <a:gridCol w="2269196"/>
              </a:tblGrid>
              <a:tr h="405694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Calibri"/>
                          <a:ea typeface="宋体"/>
                          <a:cs typeface="Times New Roman"/>
                        </a:rPr>
                        <a:t>运　算　符</a:t>
                      </a:r>
                    </a:p>
                  </a:txBody>
                  <a:tcPr marL="77144" marR="771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latin typeface="Calibri"/>
                          <a:ea typeface="宋体"/>
                          <a:cs typeface="Times New Roman"/>
                        </a:rPr>
                        <a:t>含　义</a:t>
                      </a:r>
                    </a:p>
                  </a:txBody>
                  <a:tcPr marL="77144" marR="771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Calibri"/>
                          <a:ea typeface="宋体"/>
                          <a:cs typeface="Times New Roman"/>
                        </a:rPr>
                        <a:t>集合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运算符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</a:txBody>
                  <a:tcPr marL="77144" marR="771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Calibri"/>
                          <a:ea typeface="宋体"/>
                          <a:cs typeface="Times New Roman"/>
                        </a:rPr>
                        <a:t>∪</a:t>
                      </a:r>
                    </a:p>
                  </a:txBody>
                  <a:tcPr marL="77144" marR="771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Calibri"/>
                          <a:ea typeface="宋体"/>
                          <a:cs typeface="Times New Roman"/>
                        </a:rPr>
                        <a:t>并</a:t>
                      </a:r>
                    </a:p>
                  </a:txBody>
                  <a:tcPr marL="77144" marR="771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Calibri"/>
                          <a:ea typeface="宋体"/>
                          <a:cs typeface="Times New Roman"/>
                        </a:rPr>
                        <a:t>-</a:t>
                      </a:r>
                      <a:endParaRPr lang="zh-CN" sz="2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77144" marR="771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Calibri"/>
                          <a:ea typeface="宋体"/>
                          <a:cs typeface="Times New Roman"/>
                        </a:rPr>
                        <a:t>差</a:t>
                      </a:r>
                    </a:p>
                  </a:txBody>
                  <a:tcPr marL="77144" marR="771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latin typeface="Times New Roman"/>
                        <a:cs typeface="Courier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latin typeface="Times New Roman"/>
                          <a:cs typeface="Times New Roman"/>
                        </a:rPr>
                        <a:t>∩</a:t>
                      </a:r>
                      <a:endParaRPr lang="zh-CN" sz="2400" b="1" kern="100">
                        <a:latin typeface="宋体"/>
                        <a:cs typeface="Courier New"/>
                      </a:endParaRPr>
                    </a:p>
                  </a:txBody>
                  <a:tcPr marL="77144" marR="771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交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</a:txBody>
                  <a:tcPr marL="77144" marR="771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latin typeface="宋体"/>
                        <a:cs typeface="Courier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latin typeface="Times New Roman"/>
                          <a:cs typeface="Times New Roman"/>
                        </a:rPr>
                        <a:t>×</a:t>
                      </a:r>
                      <a:endParaRPr lang="zh-CN" sz="2400" b="1" kern="100">
                        <a:latin typeface="宋体"/>
                        <a:cs typeface="Courier New"/>
                      </a:endParaRPr>
                    </a:p>
                  </a:txBody>
                  <a:tcPr marL="77144" marR="771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笛卡尔积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</a:txBody>
                  <a:tcPr marL="77144" marR="771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专门的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关系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运算符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</a:txBody>
                  <a:tcPr marL="77144" marR="771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i="1" kern="100">
                          <a:latin typeface="Times New Roman"/>
                          <a:cs typeface="Times New Roman"/>
                        </a:rPr>
                        <a:t>σ</a:t>
                      </a:r>
                      <a:endParaRPr lang="zh-CN" sz="2400" b="1" kern="100">
                        <a:latin typeface="宋体"/>
                        <a:cs typeface="Courier New"/>
                      </a:endParaRPr>
                    </a:p>
                  </a:txBody>
                  <a:tcPr marL="77144" marR="771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选择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</a:txBody>
                  <a:tcPr marL="77144" marR="771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latin typeface="宋体"/>
                        <a:cs typeface="Courier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π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</a:txBody>
                  <a:tcPr marL="77144" marR="771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投影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</a:txBody>
                  <a:tcPr marL="77144" marR="771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latin typeface="宋体"/>
                        <a:cs typeface="Courier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2400" b="1" kern="100" dirty="0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77144" marR="771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连接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</a:txBody>
                  <a:tcPr marL="77144" marR="771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9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latin typeface="Times New Roman"/>
                        <a:cs typeface="Courier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÷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</a:txBody>
                  <a:tcPr marL="77144" marR="771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cs typeface="Times New Roman"/>
                        </a:rPr>
                        <a:t>除</a:t>
                      </a:r>
                      <a:endParaRPr lang="zh-CN" sz="2400" b="1" kern="100" dirty="0">
                        <a:latin typeface="宋体"/>
                        <a:cs typeface="Courier New"/>
                      </a:endParaRPr>
                    </a:p>
                  </a:txBody>
                  <a:tcPr marL="77144" marR="771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7624" name="Group 4"/>
          <p:cNvGrpSpPr>
            <a:grpSpLocks/>
          </p:cNvGrpSpPr>
          <p:nvPr/>
        </p:nvGrpSpPr>
        <p:grpSpPr bwMode="auto">
          <a:xfrm>
            <a:off x="4171950" y="5084763"/>
            <a:ext cx="1800225" cy="609600"/>
            <a:chOff x="2325" y="6446"/>
            <a:chExt cx="705" cy="367"/>
          </a:xfrm>
        </p:grpSpPr>
        <p:sp>
          <p:nvSpPr>
            <p:cNvPr id="67625" name="AutoShape 5"/>
            <p:cNvSpPr>
              <a:spLocks noChangeArrowheads="1"/>
            </p:cNvSpPr>
            <p:nvPr/>
          </p:nvSpPr>
          <p:spPr bwMode="auto">
            <a:xfrm rot="5400000" flipV="1">
              <a:off x="2612" y="6414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7626" name="Text Box 6"/>
            <p:cNvSpPr txBox="1">
              <a:spLocks noChangeArrowheads="1"/>
            </p:cNvSpPr>
            <p:nvPr/>
          </p:nvSpPr>
          <p:spPr bwMode="auto">
            <a:xfrm flipV="1">
              <a:off x="2325" y="6450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600" b="1" i="1"/>
                <a:t> </a:t>
              </a:r>
              <a:endParaRPr lang="en-US" altLang="zh-CN" sz="600" b="1"/>
            </a:p>
          </p:txBody>
        </p:sp>
      </p:grpSp>
    </p:spTree>
    <p:extLst>
      <p:ext uri="{BB962C8B-B14F-4D97-AF65-F5344CB8AC3E}">
        <p14:creationId xmlns:p14="http://schemas.microsoft.com/office/powerpoint/2010/main" val="31578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64673"/>
            <a:ext cx="8315325" cy="563562"/>
          </a:xfrm>
        </p:spPr>
        <p:txBody>
          <a:bodyPr/>
          <a:lstStyle/>
          <a:p>
            <a:pPr eaLnBrk="1" hangingPunct="1"/>
            <a:r>
              <a:rPr lang="zh-CN" altLang="en-US" dirty="0"/>
              <a:t>例子</a:t>
            </a:r>
            <a:endParaRPr lang="en-US" altLang="zh-CN" dirty="0"/>
          </a:p>
        </p:txBody>
      </p:sp>
      <p:sp>
        <p:nvSpPr>
          <p:cNvPr id="84995" name="Rectangle 82"/>
          <p:cNvSpPr>
            <a:spLocks noChangeArrowheads="1"/>
          </p:cNvSpPr>
          <p:nvPr/>
        </p:nvSpPr>
        <p:spPr bwMode="auto">
          <a:xfrm>
            <a:off x="1173362" y="5732463"/>
            <a:ext cx="779740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 b="1"/>
              <a:t>(a)</a:t>
            </a:r>
            <a:endParaRPr lang="en-US" altLang="zh-CN"/>
          </a:p>
        </p:txBody>
      </p:sp>
      <p:sp>
        <p:nvSpPr>
          <p:cNvPr id="84996" name="Rectangle 83"/>
          <p:cNvSpPr>
            <a:spLocks noChangeArrowheads="1"/>
          </p:cNvSpPr>
          <p:nvPr/>
        </p:nvSpPr>
        <p:spPr bwMode="auto">
          <a:xfrm>
            <a:off x="526852" y="2133600"/>
            <a:ext cx="1028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200"/>
              <a:t> </a:t>
            </a:r>
            <a:r>
              <a:rPr lang="en-US" altLang="zh-CN" sz="2200" b="1"/>
              <a:t>Student</a:t>
            </a:r>
          </a:p>
        </p:txBody>
      </p:sp>
      <p:sp>
        <p:nvSpPr>
          <p:cNvPr id="84997" name="Rectangle 91"/>
          <p:cNvSpPr>
            <a:spLocks noChangeArrowheads="1"/>
          </p:cNvSpPr>
          <p:nvPr/>
        </p:nvSpPr>
        <p:spPr bwMode="auto">
          <a:xfrm>
            <a:off x="607219" y="1127125"/>
            <a:ext cx="8424268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zh-CN" altLang="en-US" sz="2400" b="1" dirty="0"/>
              <a:t>学生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课程数据库</a:t>
            </a:r>
            <a:r>
              <a:rPr lang="en-US" altLang="zh-CN" sz="2400" b="1" dirty="0"/>
              <a:t>: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zh-CN" sz="2400" b="1" dirty="0"/>
              <a:t>     </a:t>
            </a:r>
            <a:r>
              <a:rPr lang="zh-CN" altLang="en-US" sz="2400" b="1" dirty="0"/>
              <a:t>学生关系</a:t>
            </a:r>
            <a:r>
              <a:rPr lang="en-US" altLang="zh-CN" sz="2400" b="1" dirty="0"/>
              <a:t>Student</a:t>
            </a:r>
            <a:r>
              <a:rPr lang="zh-CN" altLang="en-US" sz="2400" b="1" dirty="0"/>
              <a:t>、课程关系</a:t>
            </a:r>
            <a:r>
              <a:rPr lang="en-US" altLang="zh-CN" sz="2400" b="1" dirty="0"/>
              <a:t>Course</a:t>
            </a:r>
            <a:r>
              <a:rPr lang="zh-CN" altLang="en-US" sz="2400" b="1" dirty="0"/>
              <a:t>和选修</a:t>
            </a:r>
            <a:r>
              <a:rPr lang="zh-CN" altLang="en-US" sz="2200" b="1" dirty="0"/>
              <a:t>关系</a:t>
            </a:r>
            <a:r>
              <a:rPr lang="en-US" altLang="zh-CN" sz="2200" b="1" dirty="0"/>
              <a:t>SC</a:t>
            </a:r>
          </a:p>
        </p:txBody>
      </p:sp>
      <p:graphicFrame>
        <p:nvGraphicFramePr>
          <p:cNvPr id="341263" name="Group 271"/>
          <p:cNvGraphicFramePr>
            <a:graphicFrameLocks noGrp="1"/>
          </p:cNvGraphicFramePr>
          <p:nvPr>
            <p:ph idx="1"/>
          </p:nvPr>
        </p:nvGraphicFramePr>
        <p:xfrm>
          <a:off x="607219" y="2709863"/>
          <a:ext cx="9258301" cy="285274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52018"/>
                <a:gridCol w="1852017"/>
                <a:gridCol w="1850231"/>
                <a:gridCol w="1852018"/>
                <a:gridCol w="1852017"/>
              </a:tblGrid>
              <a:tr h="831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Sno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姓名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Sname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性别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Ssex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年龄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Sage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所在系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Sdept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6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201215121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李勇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47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201215122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刘晨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47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201215123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王敏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6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201215125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张立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IS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05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1155" y="332656"/>
            <a:ext cx="8315325" cy="56356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例子</a:t>
            </a:r>
            <a:endParaRPr lang="en-US" altLang="zh-CN" dirty="0"/>
          </a:p>
        </p:txBody>
      </p:sp>
      <p:graphicFrame>
        <p:nvGraphicFramePr>
          <p:cNvPr id="342591" name="Group 575"/>
          <p:cNvGraphicFramePr>
            <a:graphicFrameLocks noGrp="1"/>
          </p:cNvGraphicFramePr>
          <p:nvPr>
            <p:ph idx="1"/>
          </p:nvPr>
        </p:nvGraphicFramePr>
        <p:xfrm>
          <a:off x="930474" y="1628776"/>
          <a:ext cx="8183166" cy="4429125"/>
        </p:xfrm>
        <a:graphic>
          <a:graphicData uri="http://schemas.openxmlformats.org/drawingml/2006/table">
            <a:tbl>
              <a:tblPr/>
              <a:tblGrid>
                <a:gridCol w="2046684"/>
                <a:gridCol w="2166342"/>
                <a:gridCol w="1925241"/>
                <a:gridCol w="2044899"/>
              </a:tblGrid>
              <a:tr h="831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Cno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Cname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先行课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Cpno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Ccredit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数据库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数学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信息系统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操作系统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数据结构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数据处理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PASCAL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语言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6066" name="Text Box 502"/>
          <p:cNvSpPr txBox="1">
            <a:spLocks noChangeArrowheads="1"/>
          </p:cNvSpPr>
          <p:nvPr/>
        </p:nvSpPr>
        <p:spPr bwMode="auto">
          <a:xfrm>
            <a:off x="1173362" y="1052514"/>
            <a:ext cx="1154781" cy="43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200" b="1"/>
              <a:t>Course</a:t>
            </a:r>
          </a:p>
        </p:txBody>
      </p:sp>
      <p:sp>
        <p:nvSpPr>
          <p:cNvPr id="86067" name="Text Box 505"/>
          <p:cNvSpPr txBox="1">
            <a:spLocks noChangeArrowheads="1"/>
          </p:cNvSpPr>
          <p:nvPr/>
        </p:nvSpPr>
        <p:spPr bwMode="auto">
          <a:xfrm>
            <a:off x="4925616" y="6021388"/>
            <a:ext cx="526404" cy="41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48346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89409" y="330162"/>
            <a:ext cx="8315325" cy="56356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例子</a:t>
            </a:r>
            <a:endParaRPr lang="en-US" altLang="zh-CN" dirty="0"/>
          </a:p>
        </p:txBody>
      </p:sp>
      <p:sp>
        <p:nvSpPr>
          <p:cNvPr id="87043" name="Rectangle 115"/>
          <p:cNvSpPr>
            <a:spLocks noChangeArrowheads="1"/>
          </p:cNvSpPr>
          <p:nvPr/>
        </p:nvSpPr>
        <p:spPr bwMode="auto">
          <a:xfrm>
            <a:off x="3572" y="339726"/>
            <a:ext cx="10287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900" b="1"/>
              <a:t> </a:t>
            </a:r>
            <a:endParaRPr lang="en-US" altLang="zh-CN" sz="1000"/>
          </a:p>
          <a:p>
            <a:pPr eaLnBrk="0" hangingPunct="0"/>
            <a:endParaRPr lang="en-US" altLang="zh-CN"/>
          </a:p>
        </p:txBody>
      </p:sp>
      <p:sp>
        <p:nvSpPr>
          <p:cNvPr id="87044" name="Rectangle 182"/>
          <p:cNvSpPr>
            <a:spLocks noChangeArrowheads="1"/>
          </p:cNvSpPr>
          <p:nvPr/>
        </p:nvSpPr>
        <p:spPr bwMode="auto">
          <a:xfrm>
            <a:off x="4605933" y="5373688"/>
            <a:ext cx="942975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 b="1"/>
              <a:t>(c)</a:t>
            </a:r>
            <a:endParaRPr lang="en-US" altLang="zh-CN" sz="2000"/>
          </a:p>
          <a:p>
            <a:pPr eaLnBrk="0" hangingPunct="0"/>
            <a:endParaRPr lang="en-US" altLang="zh-CN"/>
          </a:p>
        </p:txBody>
      </p:sp>
      <p:sp>
        <p:nvSpPr>
          <p:cNvPr id="87045" name="Rectangle 184"/>
          <p:cNvSpPr>
            <a:spLocks noChangeArrowheads="1"/>
          </p:cNvSpPr>
          <p:nvPr/>
        </p:nvSpPr>
        <p:spPr bwMode="auto">
          <a:xfrm>
            <a:off x="7543800" y="3200400"/>
            <a:ext cx="12858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7046" name="Rectangle 185"/>
          <p:cNvSpPr>
            <a:spLocks noChangeArrowheads="1"/>
          </p:cNvSpPr>
          <p:nvPr/>
        </p:nvSpPr>
        <p:spPr bwMode="auto">
          <a:xfrm>
            <a:off x="769739" y="1196976"/>
            <a:ext cx="12144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 sz="2200" b="1"/>
              <a:t>SC</a:t>
            </a:r>
          </a:p>
        </p:txBody>
      </p:sp>
      <p:sp>
        <p:nvSpPr>
          <p:cNvPr id="87047" name="Rectangle 186"/>
          <p:cNvSpPr>
            <a:spLocks noChangeArrowheads="1"/>
          </p:cNvSpPr>
          <p:nvPr/>
        </p:nvSpPr>
        <p:spPr bwMode="auto">
          <a:xfrm>
            <a:off x="7286625" y="3810000"/>
            <a:ext cx="11144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graphicFrame>
        <p:nvGraphicFramePr>
          <p:cNvPr id="344448" name="Group 384"/>
          <p:cNvGraphicFramePr>
            <a:graphicFrameLocks noGrp="1"/>
          </p:cNvGraphicFramePr>
          <p:nvPr>
            <p:ph idx="1"/>
          </p:nvPr>
        </p:nvGraphicFramePr>
        <p:xfrm>
          <a:off x="1012628" y="1773239"/>
          <a:ext cx="8181379" cy="3602039"/>
        </p:xfrm>
        <a:graphic>
          <a:graphicData uri="http://schemas.openxmlformats.org/drawingml/2006/table">
            <a:tbl>
              <a:tblPr/>
              <a:tblGrid>
                <a:gridCol w="2727126"/>
                <a:gridCol w="2727127"/>
                <a:gridCol w="2727126"/>
              </a:tblGrid>
              <a:tr h="831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Sno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Cno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Grade</a:t>
                      </a:r>
                    </a:p>
                  </a:txBody>
                  <a:tcPr marL="101250" marR="10125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201215121</a:t>
                      </a:r>
                    </a:p>
                  </a:txBody>
                  <a:tcPr marL="101250" marR="10125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1250" marR="10125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92</a:t>
                      </a:r>
                    </a:p>
                  </a:txBody>
                  <a:tcPr marL="101250" marR="10125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201215121</a:t>
                      </a:r>
                    </a:p>
                  </a:txBody>
                  <a:tcPr marL="101250" marR="10125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01250" marR="10125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85</a:t>
                      </a:r>
                    </a:p>
                  </a:txBody>
                  <a:tcPr marL="101250" marR="10125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201215121</a:t>
                      </a:r>
                    </a:p>
                  </a:txBody>
                  <a:tcPr marL="101250" marR="10125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01250" marR="10125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88</a:t>
                      </a:r>
                    </a:p>
                  </a:txBody>
                  <a:tcPr marL="101250" marR="10125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201215122</a:t>
                      </a:r>
                    </a:p>
                  </a:txBody>
                  <a:tcPr marL="101250" marR="10125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01250" marR="10125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marL="101250" marR="10125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201215122</a:t>
                      </a:r>
                    </a:p>
                  </a:txBody>
                  <a:tcPr marL="101250" marR="10125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01250" marR="10125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marL="101250" marR="10125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17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4.1 </a:t>
            </a:r>
            <a:r>
              <a:rPr lang="zh-CN" altLang="en-US" dirty="0"/>
              <a:t>选择（</a:t>
            </a:r>
            <a:r>
              <a:rPr lang="en-US" altLang="zh-CN" dirty="0"/>
              <a:t>Selection</a:t>
            </a:r>
            <a:r>
              <a:rPr lang="zh-CN" altLang="en-US" dirty="0"/>
              <a:t>）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106" y="1412875"/>
            <a:ext cx="8743950" cy="4546600"/>
          </a:xfrm>
        </p:spPr>
        <p:txBody>
          <a:bodyPr>
            <a:noAutofit/>
          </a:bodyPr>
          <a:lstStyle/>
          <a:p>
            <a:pPr algn="just" eaLnBrk="1" hangingPunct="1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选择又称为限制（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Restriction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algn="just" eaLnBrk="1" hangingPunct="1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选择运算符的含义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在关系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R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中选择满足给定条件的诸元组</a:t>
            </a:r>
          </a:p>
          <a:p>
            <a:pPr lvl="1"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σ</a:t>
            </a:r>
            <a:r>
              <a:rPr lang="en-US" altLang="zh-CN" sz="2800" baseline="-30000" dirty="0" err="1" smtClean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) = {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t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|</a:t>
            </a:r>
            <a:r>
              <a:rPr lang="en-US" altLang="zh-CN" sz="2800" i="1" dirty="0" err="1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</a:t>
            </a:r>
            <a:r>
              <a:rPr lang="en-US" altLang="zh-CN" sz="2800" i="1" dirty="0" err="1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∧</a:t>
            </a:r>
            <a:r>
              <a:rPr lang="en-US" altLang="zh-CN" sz="2800" i="1" dirty="0" err="1" smtClean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t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)= '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真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'}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：选择条件，是一个逻辑表达式，取值为“真”或“假”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2" algn="just" eaLnBrk="1" hangingPunct="1">
              <a:lnSpc>
                <a:spcPct val="110000"/>
              </a:lnSpc>
              <a:buSzPct val="87000"/>
              <a:buFont typeface="Wingdings" pitchFamily="2" charset="2"/>
              <a:buChar char="l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基本形式为：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800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θ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en-US" altLang="zh-CN" sz="2800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lvl="2" algn="just" eaLnBrk="1" hangingPunct="1">
              <a:lnSpc>
                <a:spcPct val="110000"/>
              </a:lnSpc>
              <a:buSzPct val="87000"/>
              <a:buFont typeface="Wingdings" pitchFamily="2" charset="2"/>
              <a:buChar char="l"/>
            </a:pP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θ表示比较运算符，它可以是＞，≥，＜，≤，＝或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&lt;&gt;</a:t>
            </a:r>
          </a:p>
        </p:txBody>
      </p:sp>
    </p:spTree>
    <p:extLst>
      <p:ext uri="{BB962C8B-B14F-4D97-AF65-F5344CB8AC3E}">
        <p14:creationId xmlns:p14="http://schemas.microsoft.com/office/powerpoint/2010/main" val="7602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选择（续）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选择运算是从关系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R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中选取使逻辑表达式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F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为真的元组，是从行的角度进行的运算</a:t>
            </a:r>
          </a:p>
          <a:p>
            <a:pPr algn="just" eaLnBrk="1" hangingPunct="1"/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/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/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9092" name="Group 4"/>
          <p:cNvGrpSpPr>
            <a:grpSpLocks/>
          </p:cNvGrpSpPr>
          <p:nvPr/>
        </p:nvGrpSpPr>
        <p:grpSpPr bwMode="auto">
          <a:xfrm>
            <a:off x="2389584" y="3716338"/>
            <a:ext cx="4714875" cy="1219200"/>
            <a:chOff x="2448" y="1728"/>
            <a:chExt cx="2640" cy="768"/>
          </a:xfrm>
        </p:grpSpPr>
        <p:sp>
          <p:nvSpPr>
            <p:cNvPr id="89093" name="Rectangle 5"/>
            <p:cNvSpPr>
              <a:spLocks noChangeArrowheads="1"/>
            </p:cNvSpPr>
            <p:nvPr/>
          </p:nvSpPr>
          <p:spPr bwMode="auto">
            <a:xfrm>
              <a:off x="2448" y="1728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094" name="Rectangle 6" descr="浅色下对角线"/>
            <p:cNvSpPr>
              <a:spLocks noChangeArrowheads="1"/>
            </p:cNvSpPr>
            <p:nvPr/>
          </p:nvSpPr>
          <p:spPr bwMode="auto">
            <a:xfrm>
              <a:off x="2448" y="1824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095" name="Rectangle 7"/>
            <p:cNvSpPr>
              <a:spLocks noChangeArrowheads="1"/>
            </p:cNvSpPr>
            <p:nvPr/>
          </p:nvSpPr>
          <p:spPr bwMode="auto">
            <a:xfrm>
              <a:off x="2448" y="1920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096" name="Rectangle 8"/>
            <p:cNvSpPr>
              <a:spLocks noChangeArrowheads="1"/>
            </p:cNvSpPr>
            <p:nvPr/>
          </p:nvSpPr>
          <p:spPr bwMode="auto">
            <a:xfrm>
              <a:off x="2448" y="2400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097" name="Rectangle 9"/>
            <p:cNvSpPr>
              <a:spLocks noChangeArrowheads="1"/>
            </p:cNvSpPr>
            <p:nvPr/>
          </p:nvSpPr>
          <p:spPr bwMode="auto">
            <a:xfrm>
              <a:off x="2448" y="2016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098" name="Rectangle 10" descr="浅色下对角线"/>
            <p:cNvSpPr>
              <a:spLocks noChangeArrowheads="1"/>
            </p:cNvSpPr>
            <p:nvPr/>
          </p:nvSpPr>
          <p:spPr bwMode="auto">
            <a:xfrm>
              <a:off x="2448" y="2112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099" name="Rectangle 11"/>
            <p:cNvSpPr>
              <a:spLocks noChangeArrowheads="1"/>
            </p:cNvSpPr>
            <p:nvPr/>
          </p:nvSpPr>
          <p:spPr bwMode="auto">
            <a:xfrm>
              <a:off x="2448" y="2208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00" name="Rectangle 12" descr="浅色下对角线"/>
            <p:cNvSpPr>
              <a:spLocks noChangeArrowheads="1"/>
            </p:cNvSpPr>
            <p:nvPr/>
          </p:nvSpPr>
          <p:spPr bwMode="auto">
            <a:xfrm>
              <a:off x="2448" y="2304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01" name="Rectangle 13" descr="浅色下对角线"/>
            <p:cNvSpPr>
              <a:spLocks noChangeArrowheads="1"/>
            </p:cNvSpPr>
            <p:nvPr/>
          </p:nvSpPr>
          <p:spPr bwMode="auto">
            <a:xfrm>
              <a:off x="4176" y="2112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02" name="Rectangle 14" descr="浅色下对角线"/>
            <p:cNvSpPr>
              <a:spLocks noChangeArrowheads="1"/>
            </p:cNvSpPr>
            <p:nvPr/>
          </p:nvSpPr>
          <p:spPr bwMode="auto">
            <a:xfrm>
              <a:off x="4176" y="2016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03" name="Rectangle 15" descr="浅色下对角线"/>
            <p:cNvSpPr>
              <a:spLocks noChangeArrowheads="1"/>
            </p:cNvSpPr>
            <p:nvPr/>
          </p:nvSpPr>
          <p:spPr bwMode="auto">
            <a:xfrm>
              <a:off x="4176" y="1920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04" name="AutoShape 16"/>
            <p:cNvSpPr>
              <a:spLocks noChangeArrowheads="1"/>
            </p:cNvSpPr>
            <p:nvPr/>
          </p:nvSpPr>
          <p:spPr bwMode="auto">
            <a:xfrm>
              <a:off x="3552" y="2016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05" name="Text Box 17"/>
            <p:cNvSpPr txBox="1">
              <a:spLocks noChangeArrowheads="1"/>
            </p:cNvSpPr>
            <p:nvPr/>
          </p:nvSpPr>
          <p:spPr bwMode="auto">
            <a:xfrm>
              <a:off x="3552" y="1728"/>
              <a:ext cx="43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/>
                <a:t>σ</a:t>
              </a:r>
              <a:endParaRPr lang="en-US" altLang="zh-CN" sz="2000"/>
            </a:p>
          </p:txBody>
        </p:sp>
      </p:grpSp>
    </p:spTree>
    <p:extLst>
      <p:ext uri="{BB962C8B-B14F-4D97-AF65-F5344CB8AC3E}">
        <p14:creationId xmlns:p14="http://schemas.microsoft.com/office/powerpoint/2010/main" val="403601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044" y="260648"/>
            <a:ext cx="8315325" cy="563562"/>
          </a:xfrm>
        </p:spPr>
        <p:txBody>
          <a:bodyPr/>
          <a:lstStyle/>
          <a:p>
            <a:pPr eaLnBrk="1" hangingPunct="1"/>
            <a:r>
              <a:rPr lang="zh-CN" altLang="en-US" dirty="0"/>
              <a:t>选择（续）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6890" y="1557338"/>
            <a:ext cx="8274248" cy="116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2.4]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查询信息系（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IS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系）全体学生。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		        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σ</a:t>
            </a:r>
            <a:r>
              <a:rPr lang="en-US" altLang="zh-CN" sz="2400" baseline="-30000" dirty="0" err="1" smtClean="0">
                <a:latin typeface="微软雅黑" pitchFamily="34" charset="-122"/>
                <a:ea typeface="微软雅黑" pitchFamily="34" charset="-122"/>
              </a:rPr>
              <a:t>Sdept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aseline="-30000" dirty="0" smtClean="0">
                <a:latin typeface="微软雅黑" pitchFamily="34" charset="-122"/>
                <a:ea typeface="微软雅黑" pitchFamily="34" charset="-122"/>
              </a:rPr>
              <a:t>= 'IS'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(Student)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结果： 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10068" name="Group 116"/>
          <p:cNvGraphicFramePr>
            <a:graphicFrameLocks noGrp="1"/>
          </p:cNvGraphicFramePr>
          <p:nvPr>
            <p:ph sz="half" idx="2"/>
          </p:nvPr>
        </p:nvGraphicFramePr>
        <p:xfrm>
          <a:off x="1325166" y="3644901"/>
          <a:ext cx="8111729" cy="1439863"/>
        </p:xfrm>
        <a:graphic>
          <a:graphicData uri="http://schemas.openxmlformats.org/drawingml/2006/table">
            <a:tbl>
              <a:tblPr/>
              <a:tblGrid>
                <a:gridCol w="1782366"/>
                <a:gridCol w="1464469"/>
                <a:gridCol w="1618059"/>
                <a:gridCol w="1623417"/>
                <a:gridCol w="1623418"/>
              </a:tblGrid>
              <a:tr h="61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Sno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Sname</a:t>
                      </a:r>
                    </a:p>
                  </a:txBody>
                  <a:tcPr marL="101250" marR="10125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Ssex</a:t>
                      </a:r>
                    </a:p>
                  </a:txBody>
                  <a:tcPr marL="101250" marR="10125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Sage</a:t>
                      </a:r>
                    </a:p>
                  </a:txBody>
                  <a:tcPr marL="101250" marR="10125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Sdept</a:t>
                      </a:r>
                    </a:p>
                  </a:txBody>
                  <a:tcPr marL="101250" marR="10125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4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201215125</a:t>
                      </a:r>
                    </a:p>
                  </a:txBody>
                  <a:tcPr marL="101250" marR="10125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张立</a:t>
                      </a:r>
                    </a:p>
                  </a:txBody>
                  <a:tcPr marL="101250" marR="10125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L="101250" marR="10125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L="101250" marR="10125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101250" marR="101250" marT="46790" marB="467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14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数据库模式（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对数据库中数据的结构性描述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参照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才能正确书写查询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种数据库的元数据（</a:t>
            </a:r>
            <a:r>
              <a:rPr lang="en-US" altLang="zh-CN" dirty="0" smtClean="0"/>
              <a:t>Metadata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描述数据库中有什么样的数据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Metadata: Data about data</a:t>
            </a:r>
          </a:p>
          <a:p>
            <a:r>
              <a:rPr lang="en-US" altLang="zh-CN" dirty="0" smtClean="0"/>
              <a:t>Data Model</a:t>
            </a:r>
            <a:r>
              <a:rPr lang="zh-CN" altLang="en-US" dirty="0" smtClean="0"/>
              <a:t>相当于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Metadata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Meta Metadata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44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985837" y="260648"/>
            <a:ext cx="8315325" cy="563562"/>
          </a:xfrm>
        </p:spPr>
        <p:txBody>
          <a:bodyPr/>
          <a:lstStyle/>
          <a:p>
            <a:pPr eaLnBrk="1" hangingPunct="1"/>
            <a:r>
              <a:rPr lang="zh-CN" altLang="en-US" dirty="0"/>
              <a:t>选择（续）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76871" y="1341438"/>
            <a:ext cx="9245798" cy="1528762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2.5]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查询年龄小于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岁的学生。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	         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σ</a:t>
            </a:r>
            <a:r>
              <a:rPr lang="en-US" altLang="zh-CN" sz="2400" baseline="-30000" dirty="0" err="1" smtClean="0">
                <a:latin typeface="微软雅黑" pitchFamily="34" charset="-122"/>
                <a:ea typeface="微软雅黑" pitchFamily="34" charset="-122"/>
              </a:rPr>
              <a:t>Sage</a:t>
            </a:r>
            <a:r>
              <a:rPr lang="en-US" altLang="zh-CN" sz="2400" baseline="-30000" dirty="0" smtClean="0">
                <a:latin typeface="微软雅黑" pitchFamily="34" charset="-122"/>
                <a:ea typeface="微软雅黑" pitchFamily="34" charset="-122"/>
              </a:rPr>
              <a:t> &lt; 20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(Student)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结果： </a:t>
            </a:r>
          </a:p>
        </p:txBody>
      </p:sp>
      <p:sp>
        <p:nvSpPr>
          <p:cNvPr id="91140" name="Rectangle 131"/>
          <p:cNvSpPr>
            <a:spLocks noChangeArrowheads="1"/>
          </p:cNvSpPr>
          <p:nvPr/>
        </p:nvSpPr>
        <p:spPr bwMode="auto">
          <a:xfrm>
            <a:off x="0" y="5459413"/>
            <a:ext cx="10287000" cy="756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just"/>
            <a:r>
              <a:rPr lang="en-US" altLang="zh-CN" sz="2200"/>
              <a:t> </a:t>
            </a:r>
            <a:endParaRPr lang="en-US" altLang="zh-CN" sz="1000"/>
          </a:p>
          <a:p>
            <a:pPr eaLnBrk="0" hangingPunct="0"/>
            <a:endParaRPr lang="en-US" altLang="zh-CN"/>
          </a:p>
        </p:txBody>
      </p:sp>
      <p:graphicFrame>
        <p:nvGraphicFramePr>
          <p:cNvPr id="346390" name="Group 278"/>
          <p:cNvGraphicFramePr>
            <a:graphicFrameLocks noGrp="1"/>
          </p:cNvGraphicFramePr>
          <p:nvPr>
            <p:ph sz="half" idx="2"/>
          </p:nvPr>
        </p:nvGraphicFramePr>
        <p:xfrm>
          <a:off x="1000126" y="2781301"/>
          <a:ext cx="8670726" cy="2535239"/>
        </p:xfrm>
        <a:graphic>
          <a:graphicData uri="http://schemas.openxmlformats.org/drawingml/2006/table">
            <a:tbl>
              <a:tblPr/>
              <a:tblGrid>
                <a:gridCol w="1865060"/>
                <a:gridCol w="1701863"/>
                <a:gridCol w="1701862"/>
                <a:gridCol w="1701863"/>
                <a:gridCol w="1700078"/>
              </a:tblGrid>
              <a:tr h="633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Sno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42" marR="1012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Sname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42" marR="1012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Ssex</a:t>
                      </a:r>
                    </a:p>
                  </a:txBody>
                  <a:tcPr marL="101242" marR="1012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Sage</a:t>
                      </a:r>
                    </a:p>
                  </a:txBody>
                  <a:tcPr marL="101242" marR="1012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Sdept</a:t>
                      </a:r>
                    </a:p>
                  </a:txBody>
                  <a:tcPr marL="101242" marR="1012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201215122</a:t>
                      </a:r>
                    </a:p>
                  </a:txBody>
                  <a:tcPr marL="101242" marR="1012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刘晨</a:t>
                      </a:r>
                    </a:p>
                  </a:txBody>
                  <a:tcPr marL="101242" marR="1012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marL="101242" marR="1012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L="101242" marR="1012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101242" marR="1012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201215123</a:t>
                      </a:r>
                    </a:p>
                  </a:txBody>
                  <a:tcPr marL="101242" marR="1012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王敏</a:t>
                      </a:r>
                    </a:p>
                  </a:txBody>
                  <a:tcPr marL="101242" marR="1012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marL="101242" marR="1012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marL="101242" marR="1012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L="101242" marR="1012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201215125</a:t>
                      </a:r>
                    </a:p>
                  </a:txBody>
                  <a:tcPr marL="101242" marR="1012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张立</a:t>
                      </a:r>
                    </a:p>
                  </a:txBody>
                  <a:tcPr marL="101242" marR="1012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L="101242" marR="1012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L="101242" marR="1012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101242" marR="101242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61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188640"/>
            <a:ext cx="9258300" cy="1141414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4.2 </a:t>
            </a:r>
            <a:r>
              <a:rPr lang="zh-CN" altLang="en-US" dirty="0"/>
              <a:t>投影（</a:t>
            </a:r>
            <a:r>
              <a:rPr lang="en-US" altLang="zh-CN" dirty="0"/>
              <a:t>Projection</a:t>
            </a:r>
            <a:r>
              <a:rPr lang="zh-CN" altLang="en-US" dirty="0"/>
              <a:t>） 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lvl="1" algn="just" eaLnBrk="1" hangingPunct="1">
              <a:lnSpc>
                <a:spcPct val="120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R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中选择出若干属性列组成新的关系</a:t>
            </a:r>
          </a:p>
          <a:p>
            <a:pPr lvl="1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π</a:t>
            </a:r>
            <a:r>
              <a:rPr lang="en-US" altLang="zh-CN" sz="2800" i="1" baseline="-300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) = { 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t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] | 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t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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}</a:t>
            </a:r>
          </a:p>
          <a:p>
            <a:pPr marL="1162050" lvl="2"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		A</a:t>
            </a:r>
            <a:r>
              <a:rPr lang="zh-CN" altLang="en-US" sz="2800" i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R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中的属性列 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投影操作主要是从列的角度进行运算</a:t>
            </a:r>
          </a:p>
          <a:p>
            <a:pPr lvl="1" algn="just" eaLnBrk="1" hangingPunct="1">
              <a:lnSpc>
                <a:spcPct val="120000"/>
              </a:lnSpc>
            </a:pP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805929" lvl="1" indent="0" algn="just" eaLnBrk="1" hangingPunct="1">
              <a:lnSpc>
                <a:spcPct val="120000"/>
              </a:lnSpc>
              <a:buNone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805929" lvl="1" indent="0" algn="just" eaLnBrk="1" hangingPunct="1">
              <a:lnSpc>
                <a:spcPct val="120000"/>
              </a:lnSpc>
              <a:buNone/>
            </a:pP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 algn="just" eaLnBrk="1" hangingPunct="1">
              <a:lnSpc>
                <a:spcPct val="120000"/>
              </a:lnSpc>
            </a:pP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投影之后不仅取消了原关系中的某些列，而且还可能取消某些元组（避免重复行）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2164" name="Group 27"/>
          <p:cNvGrpSpPr>
            <a:grpSpLocks/>
          </p:cNvGrpSpPr>
          <p:nvPr/>
        </p:nvGrpSpPr>
        <p:grpSpPr bwMode="auto">
          <a:xfrm>
            <a:off x="3297790" y="3501008"/>
            <a:ext cx="3086100" cy="1600200"/>
            <a:chOff x="1536" y="1584"/>
            <a:chExt cx="1728" cy="1008"/>
          </a:xfrm>
        </p:grpSpPr>
        <p:sp>
          <p:nvSpPr>
            <p:cNvPr id="92165" name="AutoShape 16"/>
            <p:cNvSpPr>
              <a:spLocks noChangeArrowheads="1"/>
            </p:cNvSpPr>
            <p:nvPr/>
          </p:nvSpPr>
          <p:spPr bwMode="auto">
            <a:xfrm>
              <a:off x="2352" y="2016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66" name="Text Box 17"/>
            <p:cNvSpPr txBox="1">
              <a:spLocks noChangeArrowheads="1"/>
            </p:cNvSpPr>
            <p:nvPr/>
          </p:nvSpPr>
          <p:spPr bwMode="auto">
            <a:xfrm>
              <a:off x="2352" y="1728"/>
              <a:ext cx="43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 dirty="0"/>
                <a:t>π</a:t>
              </a:r>
              <a:endParaRPr lang="en-US" altLang="zh-CN" dirty="0"/>
            </a:p>
          </p:txBody>
        </p:sp>
        <p:sp>
          <p:nvSpPr>
            <p:cNvPr id="92167" name="Rectangle 19"/>
            <p:cNvSpPr>
              <a:spLocks noChangeArrowheads="1"/>
            </p:cNvSpPr>
            <p:nvPr/>
          </p:nvSpPr>
          <p:spPr bwMode="auto">
            <a:xfrm>
              <a:off x="153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68" name="Rectangle 20" descr="浅色下对角线"/>
            <p:cNvSpPr>
              <a:spLocks noChangeArrowheads="1"/>
            </p:cNvSpPr>
            <p:nvPr/>
          </p:nvSpPr>
          <p:spPr bwMode="auto">
            <a:xfrm>
              <a:off x="1632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69" name="Rectangle 21"/>
            <p:cNvSpPr>
              <a:spLocks noChangeArrowheads="1"/>
            </p:cNvSpPr>
            <p:nvPr/>
          </p:nvSpPr>
          <p:spPr bwMode="auto">
            <a:xfrm>
              <a:off x="1728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70" name="Rectangle 22"/>
            <p:cNvSpPr>
              <a:spLocks noChangeArrowheads="1"/>
            </p:cNvSpPr>
            <p:nvPr/>
          </p:nvSpPr>
          <p:spPr bwMode="auto">
            <a:xfrm>
              <a:off x="1824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71" name="Rectangle 23" descr="浅色下对角线"/>
            <p:cNvSpPr>
              <a:spLocks noChangeArrowheads="1"/>
            </p:cNvSpPr>
            <p:nvPr/>
          </p:nvSpPr>
          <p:spPr bwMode="auto">
            <a:xfrm>
              <a:off x="1920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72" name="Rectangle 24"/>
            <p:cNvSpPr>
              <a:spLocks noChangeArrowheads="1"/>
            </p:cNvSpPr>
            <p:nvPr/>
          </p:nvSpPr>
          <p:spPr bwMode="auto">
            <a:xfrm>
              <a:off x="201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73" name="Rectangle 25" descr="浅色下对角线"/>
            <p:cNvSpPr>
              <a:spLocks noChangeArrowheads="1"/>
            </p:cNvSpPr>
            <p:nvPr/>
          </p:nvSpPr>
          <p:spPr bwMode="auto">
            <a:xfrm>
              <a:off x="3072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74" name="Rectangle 26" descr="浅色下对角线"/>
            <p:cNvSpPr>
              <a:spLocks noChangeArrowheads="1"/>
            </p:cNvSpPr>
            <p:nvPr/>
          </p:nvSpPr>
          <p:spPr bwMode="auto">
            <a:xfrm>
              <a:off x="3168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500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188640"/>
            <a:ext cx="9258300" cy="1141414"/>
          </a:xfrm>
        </p:spPr>
        <p:txBody>
          <a:bodyPr/>
          <a:lstStyle/>
          <a:p>
            <a:pPr eaLnBrk="1" hangingPunct="1"/>
            <a:r>
              <a:rPr lang="zh-CN" altLang="en-US" dirty="0"/>
              <a:t>投影（续）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268413"/>
            <a:ext cx="9258300" cy="20320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2.6]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查询学生的姓名和所在系。</a:t>
            </a:r>
          </a:p>
          <a:p>
            <a:pPr lvl="1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即求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关系上学生姓名和所在系两个属性上的投影</a:t>
            </a:r>
          </a:p>
          <a:p>
            <a:pPr lvl="1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π</a:t>
            </a:r>
            <a:r>
              <a:rPr lang="en-US" altLang="zh-CN" sz="2400" baseline="-30000" dirty="0" err="1" smtClean="0">
                <a:latin typeface="微软雅黑" pitchFamily="34" charset="-122"/>
                <a:ea typeface="微软雅黑" pitchFamily="34" charset="-122"/>
              </a:rPr>
              <a:t>Sname,Sdept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(Student)</a:t>
            </a:r>
          </a:p>
          <a:p>
            <a:pPr lvl="1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结果：</a:t>
            </a:r>
          </a:p>
          <a:p>
            <a:pPr eaLnBrk="1" hangingPunct="1"/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Group 124"/>
          <p:cNvGraphicFramePr>
            <a:graphicFrameLocks/>
          </p:cNvGraphicFramePr>
          <p:nvPr/>
        </p:nvGraphicFramePr>
        <p:xfrm>
          <a:off x="2146697" y="3452813"/>
          <a:ext cx="5264944" cy="2297110"/>
        </p:xfrm>
        <a:graphic>
          <a:graphicData uri="http://schemas.openxmlformats.org/drawingml/2006/table">
            <a:tbl>
              <a:tblPr/>
              <a:tblGrid>
                <a:gridCol w="2633379"/>
                <a:gridCol w="2631565"/>
              </a:tblGrid>
              <a:tr h="459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Sname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28" marR="101228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Sdept</a:t>
                      </a:r>
                    </a:p>
                  </a:txBody>
                  <a:tcPr marL="101228" marR="101228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李勇</a:t>
                      </a:r>
                    </a:p>
                  </a:txBody>
                  <a:tcPr marL="101228" marR="101228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L="101228" marR="101228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刘晨</a:t>
                      </a:r>
                    </a:p>
                  </a:txBody>
                  <a:tcPr marL="101228" marR="101228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L="101228" marR="101228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王敏</a:t>
                      </a:r>
                    </a:p>
                  </a:txBody>
                  <a:tcPr marL="101228" marR="101228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L="101228" marR="101228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张立</a:t>
                      </a:r>
                    </a:p>
                  </a:txBody>
                  <a:tcPr marL="101228" marR="101228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101228" marR="101228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94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044" y="404664"/>
            <a:ext cx="8315325" cy="563562"/>
          </a:xfrm>
        </p:spPr>
        <p:txBody>
          <a:bodyPr/>
          <a:lstStyle/>
          <a:p>
            <a:pPr eaLnBrk="1" hangingPunct="1"/>
            <a:r>
              <a:rPr lang="zh-CN" altLang="en-US" dirty="0"/>
              <a:t>投影（续）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9740" y="1412876"/>
            <a:ext cx="9395817" cy="210502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2.7]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查询学生关系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中都有哪些系。      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π</a:t>
            </a:r>
            <a:r>
              <a:rPr lang="en-US" altLang="zh-CN" sz="2400" baseline="-30000" dirty="0" err="1" smtClean="0">
                <a:latin typeface="微软雅黑" pitchFamily="34" charset="-122"/>
                <a:ea typeface="微软雅黑" pitchFamily="34" charset="-122"/>
              </a:rPr>
              <a:t>Sdept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(Student)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结果：</a:t>
            </a:r>
          </a:p>
        </p:txBody>
      </p:sp>
      <p:graphicFrame>
        <p:nvGraphicFramePr>
          <p:cNvPr id="351299" name="Group 67"/>
          <p:cNvGraphicFramePr>
            <a:graphicFrameLocks noGrp="1"/>
          </p:cNvGraphicFramePr>
          <p:nvPr>
            <p:ph sz="half" idx="2"/>
          </p:nvPr>
        </p:nvGraphicFramePr>
        <p:xfrm>
          <a:off x="3523656" y="3141663"/>
          <a:ext cx="1866304" cy="2305052"/>
        </p:xfrm>
        <a:graphic>
          <a:graphicData uri="http://schemas.openxmlformats.org/drawingml/2006/table">
            <a:tbl>
              <a:tblPr/>
              <a:tblGrid>
                <a:gridCol w="1866304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Sdept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54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4.3 </a:t>
            </a:r>
            <a:r>
              <a:rPr lang="zh-CN" altLang="en-US" dirty="0"/>
              <a:t>连接（</a:t>
            </a:r>
            <a:r>
              <a:rPr lang="en-US" altLang="zh-CN" dirty="0"/>
              <a:t>Join</a:t>
            </a:r>
            <a:r>
              <a:rPr lang="zh-CN" altLang="en-US" dirty="0"/>
              <a:t>） 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2627" y="1520403"/>
            <a:ext cx="8743950" cy="486092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连接也称为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θ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连接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连接运算的含义</a:t>
            </a:r>
          </a:p>
          <a:p>
            <a:pPr marL="819150" lvl="1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从两个关系的笛卡尔积中选取属性间满足一定条件的元组</a:t>
            </a:r>
          </a:p>
          <a:p>
            <a:pPr marL="819150" lvl="1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i="1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i="1" dirty="0" smtClean="0">
                <a:latin typeface="微软雅黑" pitchFamily="34" charset="-122"/>
                <a:ea typeface="微软雅黑" pitchFamily="34" charset="-122"/>
              </a:rPr>
              <a:t>R         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= {          | </a:t>
            </a:r>
            <a:r>
              <a:rPr lang="en-US" altLang="zh-CN" sz="2000" i="1" dirty="0" err="1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000" baseline="-30000" dirty="0" err="1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000" i="1" baseline="-30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i="1" dirty="0" err="1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∧</a:t>
            </a:r>
            <a:r>
              <a:rPr lang="en-US" altLang="zh-CN" sz="2000" i="1" dirty="0" err="1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000" baseline="-30000" dirty="0" err="1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000" i="1" baseline="-30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</a:t>
            </a:r>
            <a:r>
              <a:rPr lang="en-US" altLang="zh-CN" sz="2000" i="1" dirty="0" err="1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∧</a:t>
            </a:r>
            <a:r>
              <a:rPr lang="en-US" altLang="zh-CN" sz="2000" i="1" dirty="0" err="1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000" baseline="-30000" dirty="0" err="1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000" i="1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]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θ</a:t>
            </a:r>
            <a:r>
              <a:rPr lang="en-US" altLang="zh-CN" sz="2000" i="1" dirty="0" err="1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000" baseline="-30000" dirty="0" err="1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000" i="1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] }</a:t>
            </a:r>
          </a:p>
          <a:p>
            <a:pPr marL="819150" lvl="1" algn="just"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1238250" lvl="2" algn="just" eaLnBrk="1" hangingPunct="1">
              <a:lnSpc>
                <a:spcPct val="120000"/>
              </a:lnSpc>
              <a:buSzPct val="87000"/>
              <a:buFont typeface="Wingdings" pitchFamily="2" charset="2"/>
              <a:buChar char="l"/>
            </a:pPr>
            <a:r>
              <a:rPr lang="en-US" altLang="zh-CN" sz="2200" i="1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200" i="1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200" i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分别为</a:t>
            </a:r>
            <a:r>
              <a:rPr lang="en-US" altLang="zh-CN" sz="2200" i="1" dirty="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200" i="1" dirty="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上度数相等且可比的属性组</a:t>
            </a:r>
          </a:p>
          <a:p>
            <a:pPr marL="1238250" lvl="2" algn="just" eaLnBrk="1" hangingPunct="1">
              <a:lnSpc>
                <a:spcPct val="120000"/>
              </a:lnSpc>
              <a:buSzPct val="87000"/>
              <a:buFont typeface="Wingdings" pitchFamily="2" charset="2"/>
              <a:buChar char="l"/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θ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：比较运算符 </a:t>
            </a:r>
          </a:p>
          <a:p>
            <a:pPr marL="119457">
              <a:lnSpc>
                <a:spcPct val="100000"/>
              </a:lnSpc>
              <a:spcAft>
                <a:spcPts val="0"/>
              </a:spcAft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连接运算从</a:t>
            </a:r>
            <a:r>
              <a:rPr lang="en-US" altLang="zh-CN" sz="2400" i="1" dirty="0" smtClean="0">
                <a:latin typeface="微软雅黑" pitchFamily="34" charset="-122"/>
                <a:ea typeface="微软雅黑" pitchFamily="34" charset="-122"/>
              </a:rPr>
              <a:t>R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i="1" dirty="0" smtClean="0">
                <a:latin typeface="微软雅黑" pitchFamily="34" charset="-122"/>
                <a:ea typeface="微软雅黑" pitchFamily="34" charset="-122"/>
              </a:rPr>
              <a:t>S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的广义笛卡尔积</a:t>
            </a:r>
            <a:r>
              <a:rPr lang="en-US" altLang="zh-CN" sz="2400" i="1" dirty="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×</a:t>
            </a:r>
            <a:r>
              <a:rPr lang="en-US" altLang="zh-CN" sz="2400" i="1" dirty="0" smtClean="0">
                <a:latin typeface="微软雅黑" pitchFamily="34" charset="-122"/>
                <a:ea typeface="微软雅黑" pitchFamily="34" charset="-122"/>
              </a:rPr>
              <a:t>S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中选取</a:t>
            </a:r>
            <a:r>
              <a:rPr lang="en-US" altLang="zh-CN" sz="2400" i="1" dirty="0" smtClean="0">
                <a:latin typeface="微软雅黑" pitchFamily="34" charset="-122"/>
                <a:ea typeface="微软雅黑" pitchFamily="34" charset="-122"/>
              </a:rPr>
              <a:t>R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关系在</a:t>
            </a:r>
            <a:r>
              <a:rPr lang="en-US" altLang="zh-CN" sz="2400" i="1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属性组上的值与</a:t>
            </a:r>
            <a:r>
              <a:rPr lang="en-US" altLang="zh-CN" sz="2400" i="1" dirty="0" smtClean="0">
                <a:latin typeface="微软雅黑" pitchFamily="34" charset="-122"/>
                <a:ea typeface="微软雅黑" pitchFamily="34" charset="-122"/>
              </a:rPr>
              <a:t>S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关系在</a:t>
            </a:r>
            <a:r>
              <a:rPr lang="en-US" altLang="zh-CN" sz="2400" i="1" dirty="0" smtClean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属性组上的值满足比较关系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θ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的元组 </a:t>
            </a:r>
          </a:p>
        </p:txBody>
      </p:sp>
      <p:grpSp>
        <p:nvGrpSpPr>
          <p:cNvPr id="95236" name="Group 16"/>
          <p:cNvGrpSpPr>
            <a:grpSpLocks/>
          </p:cNvGrpSpPr>
          <p:nvPr/>
        </p:nvGrpSpPr>
        <p:grpSpPr bwMode="auto">
          <a:xfrm>
            <a:off x="1818280" y="3058764"/>
            <a:ext cx="1800225" cy="685800"/>
            <a:chOff x="1152" y="2304"/>
            <a:chExt cx="1008" cy="432"/>
          </a:xfrm>
        </p:grpSpPr>
        <p:grpSp>
          <p:nvGrpSpPr>
            <p:cNvPr id="95240" name="Group 4"/>
            <p:cNvGrpSpPr>
              <a:grpSpLocks/>
            </p:cNvGrpSpPr>
            <p:nvPr/>
          </p:nvGrpSpPr>
          <p:grpSpPr bwMode="auto">
            <a:xfrm>
              <a:off x="1152" y="2352"/>
              <a:ext cx="1008" cy="384"/>
              <a:chOff x="2325" y="6446"/>
              <a:chExt cx="705" cy="367"/>
            </a:xfrm>
          </p:grpSpPr>
          <p:sp>
            <p:nvSpPr>
              <p:cNvPr id="95242" name="AutoShape 5"/>
              <p:cNvSpPr>
                <a:spLocks noChangeArrowheads="1"/>
              </p:cNvSpPr>
              <p:nvPr/>
            </p:nvSpPr>
            <p:spPr bwMode="auto">
              <a:xfrm rot="5400000" flipV="1">
                <a:off x="2612" y="6414"/>
                <a:ext cx="78" cy="142"/>
              </a:xfrm>
              <a:prstGeom prst="flowChartCollat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43" name="Text Box 6"/>
              <p:cNvSpPr txBox="1">
                <a:spLocks noChangeArrowheads="1"/>
              </p:cNvSpPr>
              <p:nvPr/>
            </p:nvSpPr>
            <p:spPr bwMode="auto">
              <a:xfrm flipV="1">
                <a:off x="2325" y="6450"/>
                <a:ext cx="705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>
                  <a:lnSpc>
                    <a:spcPct val="80000"/>
                  </a:lnSpc>
                </a:pPr>
                <a:r>
                  <a:rPr lang="en-US" altLang="zh-CN" sz="600" i="1"/>
                  <a:t> </a:t>
                </a:r>
                <a:endParaRPr lang="en-US" altLang="zh-CN" sz="600"/>
              </a:p>
            </p:txBody>
          </p:sp>
        </p:grpSp>
        <p:sp>
          <p:nvSpPr>
            <p:cNvPr id="95241" name="Rectangle 10"/>
            <p:cNvSpPr>
              <a:spLocks noChangeArrowheads="1"/>
            </p:cNvSpPr>
            <p:nvPr/>
          </p:nvSpPr>
          <p:spPr bwMode="auto">
            <a:xfrm>
              <a:off x="1296" y="2304"/>
              <a:ext cx="57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 i="1"/>
                <a:t> </a:t>
              </a:r>
              <a:r>
                <a:rPr lang="en-US" altLang="zh-CN" sz="1600" b="1" i="1"/>
                <a:t>A</a:t>
              </a:r>
              <a:r>
                <a:rPr lang="en-US" altLang="zh-CN" sz="1600" b="1"/>
                <a:t>θ</a:t>
              </a:r>
              <a:r>
                <a:rPr lang="en-US" altLang="zh-CN" sz="1600" b="1" i="1"/>
                <a:t>B</a:t>
              </a:r>
            </a:p>
          </p:txBody>
        </p:sp>
      </p:grpSp>
      <p:grpSp>
        <p:nvGrpSpPr>
          <p:cNvPr id="95237" name="Group 12"/>
          <p:cNvGrpSpPr>
            <a:grpSpLocks/>
          </p:cNvGrpSpPr>
          <p:nvPr/>
        </p:nvGrpSpPr>
        <p:grpSpPr bwMode="auto">
          <a:xfrm>
            <a:off x="3559324" y="3024325"/>
            <a:ext cx="685800" cy="350838"/>
            <a:chOff x="2400" y="3199"/>
            <a:chExt cx="384" cy="221"/>
          </a:xfrm>
        </p:grpSpPr>
        <p:sp>
          <p:nvSpPr>
            <p:cNvPr id="95238" name="Text Box 13"/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 i="1" dirty="0" err="1"/>
                <a:t>t</a:t>
              </a:r>
              <a:r>
                <a:rPr lang="en-US" altLang="zh-CN" b="1" baseline="-30000" dirty="0" err="1"/>
                <a:t>r</a:t>
              </a:r>
              <a:r>
                <a:rPr lang="en-US" altLang="zh-CN" b="1" baseline="-30000" dirty="0"/>
                <a:t> </a:t>
              </a:r>
              <a:r>
                <a:rPr lang="en-US" altLang="zh-CN" b="1" i="1" dirty="0" err="1"/>
                <a:t>t</a:t>
              </a:r>
              <a:r>
                <a:rPr lang="en-US" altLang="zh-CN" b="1" baseline="-30000" dirty="0" err="1"/>
                <a:t>s</a:t>
              </a:r>
              <a:endParaRPr lang="en-US" altLang="zh-CN" b="1" baseline="-30000" dirty="0"/>
            </a:p>
          </p:txBody>
        </p:sp>
        <p:sp>
          <p:nvSpPr>
            <p:cNvPr id="95239" name="Freeform 14"/>
            <p:cNvSpPr>
              <a:spLocks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>
                <a:gd name="T0" fmla="*/ 0 w 156"/>
                <a:gd name="T1" fmla="*/ 62 h 62"/>
                <a:gd name="T2" fmla="*/ 117 w 156"/>
                <a:gd name="T3" fmla="*/ 23 h 62"/>
                <a:gd name="T4" fmla="*/ 156 w 156"/>
                <a:gd name="T5" fmla="*/ 62 h 62"/>
                <a:gd name="T6" fmla="*/ 0 60000 65536"/>
                <a:gd name="T7" fmla="*/ 0 60000 65536"/>
                <a:gd name="T8" fmla="*/ 0 60000 65536"/>
                <a:gd name="T9" fmla="*/ 0 w 156"/>
                <a:gd name="T10" fmla="*/ 0 h 62"/>
                <a:gd name="T11" fmla="*/ 156 w 156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737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 </a:t>
            </a:r>
            <a:r>
              <a:rPr lang="zh-CN" altLang="en-US" dirty="0"/>
              <a:t>连接（续）</a:t>
            </a:r>
            <a:r>
              <a:rPr lang="en-US" altLang="zh-CN" sz="3600" dirty="0" smtClean="0"/>
              <a:t> </a:t>
            </a:r>
          </a:p>
        </p:txBody>
      </p:sp>
      <p:sp>
        <p:nvSpPr>
          <p:cNvPr id="9625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008062" y="1592981"/>
            <a:ext cx="8743950" cy="4932363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两类常用连接运算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等值连接（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equijoin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 </a:t>
            </a:r>
          </a:p>
          <a:p>
            <a:pPr marL="1162050" lvl="2" algn="just" eaLnBrk="1" hangingPunct="1">
              <a:lnSpc>
                <a:spcPct val="150000"/>
              </a:lnSpc>
              <a:buSzPct val="87000"/>
              <a:buFont typeface="Wingdings" pitchFamily="2" charset="2"/>
              <a:buChar char="l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θ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为“＝”的连接运算称为等值连接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1162050" lvl="2" algn="just" eaLnBrk="1" hangingPunct="1">
              <a:lnSpc>
                <a:spcPct val="150000"/>
              </a:lnSpc>
              <a:buSzPct val="87000"/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从关系</a:t>
            </a:r>
            <a:r>
              <a:rPr lang="en-US" altLang="zh-CN" sz="2400" i="1" dirty="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400" i="1" dirty="0" smtClean="0">
                <a:latin typeface="微软雅黑" pitchFamily="34" charset="-122"/>
                <a:ea typeface="微软雅黑" pitchFamily="34" charset="-122"/>
              </a:rPr>
              <a:t>S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的广义笛卡尔积中选取</a:t>
            </a:r>
            <a:r>
              <a:rPr lang="en-US" altLang="zh-CN" sz="2400" i="1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i="1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属性值相等的那些元组，即等值连接为：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1162050" lvl="2" eaLnBrk="1" hangingPunct="1">
              <a:buFontTx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400" i="1" dirty="0" smtClean="0">
                <a:latin typeface="微软雅黑" pitchFamily="34" charset="-122"/>
                <a:ea typeface="微软雅黑" pitchFamily="34" charset="-122"/>
              </a:rPr>
              <a:t>R    S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= {       | </a:t>
            </a:r>
            <a:r>
              <a:rPr lang="en-US" altLang="zh-CN" sz="2400" i="1" dirty="0" err="1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400" baseline="-30000" dirty="0" err="1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400" i="1" baseline="-30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</a:t>
            </a:r>
            <a:r>
              <a:rPr lang="en-US" altLang="zh-CN" sz="2400" i="1" dirty="0" err="1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∧</a:t>
            </a:r>
            <a:r>
              <a:rPr lang="en-US" altLang="zh-CN" sz="2400" i="1" dirty="0" err="1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400" baseline="-30000" dirty="0" err="1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aseline="-30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</a:t>
            </a:r>
            <a:r>
              <a:rPr lang="en-US" altLang="zh-CN" sz="2400" i="1" dirty="0" err="1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∧</a:t>
            </a:r>
            <a:r>
              <a:rPr lang="en-US" altLang="zh-CN" sz="2400" i="1" dirty="0" err="1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400" baseline="-30000" dirty="0" err="1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400" i="1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] = </a:t>
            </a:r>
            <a:r>
              <a:rPr lang="en-US" altLang="zh-CN" sz="2400" i="1" dirty="0" err="1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400" baseline="-30000" dirty="0" err="1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400" i="1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] }  </a:t>
            </a:r>
          </a:p>
        </p:txBody>
      </p:sp>
      <p:grpSp>
        <p:nvGrpSpPr>
          <p:cNvPr id="96260" name="Group 9"/>
          <p:cNvGrpSpPr>
            <a:grpSpLocks/>
          </p:cNvGrpSpPr>
          <p:nvPr/>
        </p:nvGrpSpPr>
        <p:grpSpPr bwMode="auto">
          <a:xfrm>
            <a:off x="2227065" y="4546079"/>
            <a:ext cx="1457325" cy="677863"/>
            <a:chOff x="2355" y="9420"/>
            <a:chExt cx="705" cy="363"/>
          </a:xfrm>
        </p:grpSpPr>
        <p:sp>
          <p:nvSpPr>
            <p:cNvPr id="96265" name="AutoShape 10"/>
            <p:cNvSpPr>
              <a:spLocks noChangeArrowheads="1"/>
            </p:cNvSpPr>
            <p:nvPr/>
          </p:nvSpPr>
          <p:spPr bwMode="auto">
            <a:xfrm rot="5400000" flipV="1">
              <a:off x="2642" y="9423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96266" name="Text Box 11"/>
            <p:cNvSpPr txBox="1">
              <a:spLocks noChangeArrowheads="1"/>
            </p:cNvSpPr>
            <p:nvPr/>
          </p:nvSpPr>
          <p:spPr bwMode="auto">
            <a:xfrm flipV="1">
              <a:off x="2355" y="9420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endParaRPr lang="zh-CN" altLang="zh-CN" sz="2000"/>
            </a:p>
          </p:txBody>
        </p:sp>
      </p:grpSp>
      <p:sp>
        <p:nvSpPr>
          <p:cNvPr id="96261" name="Rectangle 12"/>
          <p:cNvSpPr>
            <a:spLocks noChangeArrowheads="1"/>
          </p:cNvSpPr>
          <p:nvPr/>
        </p:nvSpPr>
        <p:spPr bwMode="auto">
          <a:xfrm>
            <a:off x="2227065" y="4752453"/>
            <a:ext cx="128587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1600" i="1"/>
              <a:t>A=B</a:t>
            </a:r>
          </a:p>
        </p:txBody>
      </p:sp>
      <p:grpSp>
        <p:nvGrpSpPr>
          <p:cNvPr id="96262" name="Group 16"/>
          <p:cNvGrpSpPr>
            <a:grpSpLocks/>
          </p:cNvGrpSpPr>
          <p:nvPr/>
        </p:nvGrpSpPr>
        <p:grpSpPr bwMode="auto">
          <a:xfrm>
            <a:off x="3766544" y="4546078"/>
            <a:ext cx="646509" cy="353132"/>
            <a:chOff x="2400" y="3199"/>
            <a:chExt cx="384" cy="202"/>
          </a:xfrm>
        </p:grpSpPr>
        <p:sp>
          <p:nvSpPr>
            <p:cNvPr id="96263" name="Text Box 14"/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 i="1"/>
                <a:t>t</a:t>
              </a:r>
              <a:r>
                <a:rPr lang="en-US" altLang="zh-CN" b="1" baseline="-30000"/>
                <a:t>r </a:t>
              </a:r>
              <a:r>
                <a:rPr lang="en-US" altLang="zh-CN" b="1" i="1"/>
                <a:t>t</a:t>
              </a:r>
              <a:r>
                <a:rPr lang="en-US" altLang="zh-CN" b="1" baseline="-30000"/>
                <a:t>s</a:t>
              </a:r>
            </a:p>
          </p:txBody>
        </p:sp>
        <p:sp>
          <p:nvSpPr>
            <p:cNvPr id="96264" name="Freeform 15"/>
            <p:cNvSpPr>
              <a:spLocks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>
                <a:gd name="T0" fmla="*/ 0 w 156"/>
                <a:gd name="T1" fmla="*/ 62 h 62"/>
                <a:gd name="T2" fmla="*/ 117 w 156"/>
                <a:gd name="T3" fmla="*/ 23 h 62"/>
                <a:gd name="T4" fmla="*/ 156 w 156"/>
                <a:gd name="T5" fmla="*/ 62 h 62"/>
                <a:gd name="T6" fmla="*/ 0 60000 65536"/>
                <a:gd name="T7" fmla="*/ 0 60000 65536"/>
                <a:gd name="T8" fmla="*/ 0 60000 65536"/>
                <a:gd name="T9" fmla="*/ 0 w 156"/>
                <a:gd name="T10" fmla="*/ 0 h 62"/>
                <a:gd name="T11" fmla="*/ 156 w 156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918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连接（续）</a:t>
            </a:r>
            <a:endParaRPr lang="en-US" altLang="zh-CN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一般的连接操作是从行的角度进行运算。</a:t>
            </a:r>
          </a:p>
          <a:p>
            <a:pPr algn="just" eaLnBrk="1" hangingPunct="1"/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/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/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/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		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8308" name="Group 44"/>
          <p:cNvGrpSpPr>
            <a:grpSpLocks/>
          </p:cNvGrpSpPr>
          <p:nvPr/>
        </p:nvGrpSpPr>
        <p:grpSpPr bwMode="auto">
          <a:xfrm>
            <a:off x="1868040" y="2548041"/>
            <a:ext cx="6172200" cy="2286000"/>
            <a:chOff x="1728" y="1632"/>
            <a:chExt cx="3456" cy="1440"/>
          </a:xfrm>
        </p:grpSpPr>
        <p:grpSp>
          <p:nvGrpSpPr>
            <p:cNvPr id="98309" name="Group 18"/>
            <p:cNvGrpSpPr>
              <a:grpSpLocks/>
            </p:cNvGrpSpPr>
            <p:nvPr/>
          </p:nvGrpSpPr>
          <p:grpSpPr bwMode="auto">
            <a:xfrm>
              <a:off x="2064" y="1680"/>
              <a:ext cx="912" cy="768"/>
              <a:chOff x="1536" y="1632"/>
              <a:chExt cx="912" cy="768"/>
            </a:xfrm>
          </p:grpSpPr>
          <p:sp>
            <p:nvSpPr>
              <p:cNvPr id="98331" name="Rectangle 5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32" name="Rectangle 6" descr="浅色下对角线"/>
              <p:cNvSpPr>
                <a:spLocks noChangeArrowheads="1"/>
              </p:cNvSpPr>
              <p:nvPr/>
            </p:nvSpPr>
            <p:spPr bwMode="auto">
              <a:xfrm>
                <a:off x="1536" y="172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33" name="Rectangle 7"/>
              <p:cNvSpPr>
                <a:spLocks noChangeArrowheads="1"/>
              </p:cNvSpPr>
              <p:nvPr/>
            </p:nvSpPr>
            <p:spPr bwMode="auto">
              <a:xfrm>
                <a:off x="1536" y="182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34" name="Rectangle 8"/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35" name="Rectangle 9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36" name="Rectangle 10" descr="浅色下对角线"/>
              <p:cNvSpPr>
                <a:spLocks noChangeArrowheads="1"/>
              </p:cNvSpPr>
              <p:nvPr/>
            </p:nvSpPr>
            <p:spPr bwMode="auto">
              <a:xfrm>
                <a:off x="1536" y="2016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37" name="Rectangle 11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38" name="Rectangle 12" descr="浅色下对角线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8310" name="AutoShape 16"/>
            <p:cNvSpPr>
              <a:spLocks noChangeArrowheads="1"/>
            </p:cNvSpPr>
            <p:nvPr/>
          </p:nvSpPr>
          <p:spPr bwMode="auto">
            <a:xfrm rot="2235391">
              <a:off x="3072" y="2352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8311" name="Group 27"/>
            <p:cNvGrpSpPr>
              <a:grpSpLocks/>
            </p:cNvGrpSpPr>
            <p:nvPr/>
          </p:nvGrpSpPr>
          <p:grpSpPr bwMode="auto">
            <a:xfrm>
              <a:off x="2304" y="2688"/>
              <a:ext cx="528" cy="384"/>
              <a:chOff x="1536" y="2544"/>
              <a:chExt cx="912" cy="384"/>
            </a:xfrm>
          </p:grpSpPr>
          <p:sp>
            <p:nvSpPr>
              <p:cNvPr id="98327" name="Rectangle 19"/>
              <p:cNvSpPr>
                <a:spLocks noChangeArrowheads="1"/>
              </p:cNvSpPr>
              <p:nvPr/>
            </p:nvSpPr>
            <p:spPr bwMode="auto">
              <a:xfrm>
                <a:off x="1536" y="254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28" name="Rectangle 20" descr="浅色下对角线"/>
              <p:cNvSpPr>
                <a:spLocks noChangeArrowheads="1"/>
              </p:cNvSpPr>
              <p:nvPr/>
            </p:nvSpPr>
            <p:spPr bwMode="auto">
              <a:xfrm>
                <a:off x="1536" y="2640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29" name="Rectangle 21"/>
              <p:cNvSpPr>
                <a:spLocks noChangeArrowheads="1"/>
              </p:cNvSpPr>
              <p:nvPr/>
            </p:nvSpPr>
            <p:spPr bwMode="auto">
              <a:xfrm>
                <a:off x="1536" y="2736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30" name="Rectangle 23"/>
              <p:cNvSpPr>
                <a:spLocks noChangeArrowheads="1"/>
              </p:cNvSpPr>
              <p:nvPr/>
            </p:nvSpPr>
            <p:spPr bwMode="auto">
              <a:xfrm>
                <a:off x="1536" y="28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8312" name="Group 43"/>
            <p:cNvGrpSpPr>
              <a:grpSpLocks/>
            </p:cNvGrpSpPr>
            <p:nvPr/>
          </p:nvGrpSpPr>
          <p:grpSpPr bwMode="auto">
            <a:xfrm>
              <a:off x="2688" y="2448"/>
              <a:ext cx="1008" cy="432"/>
              <a:chOff x="2688" y="2448"/>
              <a:chExt cx="1008" cy="432"/>
            </a:xfrm>
          </p:grpSpPr>
          <p:grpSp>
            <p:nvGrpSpPr>
              <p:cNvPr id="98323" name="Group 29"/>
              <p:cNvGrpSpPr>
                <a:grpSpLocks/>
              </p:cNvGrpSpPr>
              <p:nvPr/>
            </p:nvGrpSpPr>
            <p:grpSpPr bwMode="auto">
              <a:xfrm>
                <a:off x="2688" y="2496"/>
                <a:ext cx="1008" cy="384"/>
                <a:chOff x="2325" y="6446"/>
                <a:chExt cx="705" cy="367"/>
              </a:xfrm>
            </p:grpSpPr>
            <p:sp>
              <p:nvSpPr>
                <p:cNvPr id="98325" name="AutoShape 30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2612" y="6414"/>
                  <a:ext cx="78" cy="142"/>
                </a:xfrm>
                <a:prstGeom prst="flowChartCollat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326" name="Text Box 31"/>
                <p:cNvSpPr txBox="1">
                  <a:spLocks noChangeArrowheads="1"/>
                </p:cNvSpPr>
                <p:nvPr/>
              </p:nvSpPr>
              <p:spPr bwMode="auto">
                <a:xfrm flipV="1">
                  <a:off x="2325" y="6450"/>
                  <a:ext cx="705" cy="3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just">
                    <a:lnSpc>
                      <a:spcPct val="80000"/>
                    </a:lnSpc>
                  </a:pPr>
                  <a:endParaRPr lang="zh-CN" altLang="zh-CN" sz="600"/>
                </a:p>
              </p:txBody>
            </p:sp>
          </p:grpSp>
          <p:sp>
            <p:nvSpPr>
              <p:cNvPr id="98324" name="Rectangle 32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576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800" b="1" i="1"/>
                  <a:t> </a:t>
                </a:r>
                <a:r>
                  <a:rPr lang="en-US" altLang="zh-CN" sz="1600" b="1" i="1"/>
                  <a:t>A</a:t>
                </a:r>
                <a:r>
                  <a:rPr lang="en-US" altLang="zh-CN" sz="1600" b="1"/>
                  <a:t>θ</a:t>
                </a:r>
                <a:r>
                  <a:rPr lang="en-US" altLang="zh-CN" sz="1600" b="1" i="1"/>
                  <a:t>B</a:t>
                </a:r>
              </a:p>
            </p:txBody>
          </p:sp>
        </p:grpSp>
        <p:sp>
          <p:nvSpPr>
            <p:cNvPr id="98313" name="AutoShape 33"/>
            <p:cNvSpPr>
              <a:spLocks noChangeArrowheads="1"/>
            </p:cNvSpPr>
            <p:nvPr/>
          </p:nvSpPr>
          <p:spPr bwMode="auto">
            <a:xfrm rot="-1832436">
              <a:off x="3120" y="2736"/>
              <a:ext cx="384" cy="96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8314" name="Group 39"/>
            <p:cNvGrpSpPr>
              <a:grpSpLocks/>
            </p:cNvGrpSpPr>
            <p:nvPr/>
          </p:nvGrpSpPr>
          <p:grpSpPr bwMode="auto">
            <a:xfrm>
              <a:off x="3744" y="2400"/>
              <a:ext cx="1440" cy="288"/>
              <a:chOff x="3216" y="2352"/>
              <a:chExt cx="1440" cy="288"/>
            </a:xfrm>
          </p:grpSpPr>
          <p:sp>
            <p:nvSpPr>
              <p:cNvPr id="98317" name="Rectangle 13" descr="浅色下对角线"/>
              <p:cNvSpPr>
                <a:spLocks noChangeArrowheads="1"/>
              </p:cNvSpPr>
              <p:nvPr/>
            </p:nvSpPr>
            <p:spPr bwMode="auto">
              <a:xfrm>
                <a:off x="3216" y="2544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18" name="Rectangle 14" descr="浅色下对角线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19" name="Rectangle 15" descr="浅色下对角线"/>
              <p:cNvSpPr>
                <a:spLocks noChangeArrowheads="1"/>
              </p:cNvSpPr>
              <p:nvPr/>
            </p:nvSpPr>
            <p:spPr bwMode="auto">
              <a:xfrm>
                <a:off x="3216" y="2352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20" name="Rectangle 35" descr="浅色下对角线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21" name="Rectangle 36" descr="浅色下对角线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22" name="Rectangle 37" descr="浅色下对角线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8315" name="Text Box 40"/>
            <p:cNvSpPr txBox="1">
              <a:spLocks noChangeArrowheads="1"/>
            </p:cNvSpPr>
            <p:nvPr/>
          </p:nvSpPr>
          <p:spPr bwMode="auto">
            <a:xfrm>
              <a:off x="1728" y="1632"/>
              <a:ext cx="28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/>
                <a:t>R</a:t>
              </a:r>
              <a:endParaRPr lang="en-US" altLang="zh-CN"/>
            </a:p>
          </p:txBody>
        </p:sp>
        <p:sp>
          <p:nvSpPr>
            <p:cNvPr id="98316" name="Text Box 41"/>
            <p:cNvSpPr txBox="1">
              <a:spLocks noChangeArrowheads="1"/>
            </p:cNvSpPr>
            <p:nvPr/>
          </p:nvSpPr>
          <p:spPr bwMode="auto">
            <a:xfrm>
              <a:off x="1920" y="2688"/>
              <a:ext cx="28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/>
                <a:t>S</a:t>
              </a:r>
              <a:endParaRPr lang="en-US" altLang="zh-CN"/>
            </a:p>
          </p:txBody>
        </p:sp>
      </p:grpSp>
    </p:spTree>
    <p:extLst>
      <p:ext uri="{BB962C8B-B14F-4D97-AF65-F5344CB8AC3E}">
        <p14:creationId xmlns:p14="http://schemas.microsoft.com/office/powerpoint/2010/main" val="232676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1"/>
          <p:cNvSpPr>
            <a:spLocks noGrp="1"/>
          </p:cNvSpPr>
          <p:nvPr>
            <p:ph type="title"/>
          </p:nvPr>
        </p:nvSpPr>
        <p:spPr>
          <a:xfrm>
            <a:off x="1039044" y="464997"/>
            <a:ext cx="8315325" cy="563562"/>
          </a:xfrm>
        </p:spPr>
        <p:txBody>
          <a:bodyPr/>
          <a:lstStyle/>
          <a:p>
            <a:pPr eaLnBrk="1" hangingPunct="1"/>
            <a:r>
              <a:rPr lang="zh-CN" altLang="en-US" dirty="0"/>
              <a:t>连接（续）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71328523"/>
              </p:ext>
            </p:extLst>
          </p:nvPr>
        </p:nvGraphicFramePr>
        <p:xfrm>
          <a:off x="1162646" y="3097863"/>
          <a:ext cx="3414714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238"/>
                <a:gridCol w="1138238"/>
                <a:gridCol w="1138238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2891" marR="102891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2891" marR="102891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2891" marR="102891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102891" marR="102891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102891" marR="102891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102891" marR="102891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102891" marR="102891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102891" marR="102891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102891" marR="102891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102891" marR="102891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102891" marR="102891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102891" marR="102891" marT="45704" marB="45704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102891" marR="102891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b4</a:t>
                      </a:r>
                      <a:endParaRPr lang="zh-CN" altLang="en-US" sz="2200" b="1" dirty="0"/>
                    </a:p>
                  </a:txBody>
                  <a:tcPr marL="102891" marR="102891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12</a:t>
                      </a:r>
                      <a:endParaRPr lang="zh-CN" altLang="en-US" sz="2200" b="1" dirty="0"/>
                    </a:p>
                  </a:txBody>
                  <a:tcPr marL="102891" marR="102891" marT="45704" marB="45704"/>
                </a:tc>
              </a:tr>
            </a:tbl>
          </a:graphicData>
        </a:graphic>
      </p:graphicFrame>
      <p:graphicFrame>
        <p:nvGraphicFramePr>
          <p:cNvPr id="9" name="内容占位符 8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844157079"/>
              </p:ext>
            </p:extLst>
          </p:nvPr>
        </p:nvGraphicFramePr>
        <p:xfrm>
          <a:off x="5941815" y="2956576"/>
          <a:ext cx="2377082" cy="2560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541"/>
                <a:gridCol w="1188541"/>
              </a:tblGrid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2906" marR="102906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2906" marR="102906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102906" marR="102906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</a:t>
                      </a:r>
                      <a:endParaRPr lang="zh-CN" altLang="en-US" sz="2200" b="1" dirty="0"/>
                    </a:p>
                  </a:txBody>
                  <a:tcPr marL="102906" marR="102906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102906" marR="102906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102906" marR="102906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102906" marR="102906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102906" marR="102906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102906" marR="102906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102906" marR="102906" marT="45748" marB="45748"/>
                </a:tc>
              </a:tr>
              <a:tr h="426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102906" marR="102906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102906" marR="102906" marT="45748" marB="45748"/>
                </a:tc>
              </a:tr>
            </a:tbl>
          </a:graphicData>
        </a:graphic>
      </p:graphicFrame>
      <p:sp>
        <p:nvSpPr>
          <p:cNvPr id="99380" name="TextBox 7"/>
          <p:cNvSpPr txBox="1">
            <a:spLocks noChangeArrowheads="1"/>
          </p:cNvSpPr>
          <p:nvPr/>
        </p:nvSpPr>
        <p:spPr bwMode="auto">
          <a:xfrm>
            <a:off x="1335881" y="2535889"/>
            <a:ext cx="3882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200" b="1"/>
              <a:t>R</a:t>
            </a:r>
            <a:endParaRPr lang="zh-CN" altLang="en-US" sz="2200" b="1"/>
          </a:p>
        </p:txBody>
      </p:sp>
      <p:sp>
        <p:nvSpPr>
          <p:cNvPr id="99381" name="TextBox 10"/>
          <p:cNvSpPr txBox="1">
            <a:spLocks noChangeArrowheads="1"/>
          </p:cNvSpPr>
          <p:nvPr/>
        </p:nvSpPr>
        <p:spPr bwMode="auto">
          <a:xfrm>
            <a:off x="6184703" y="2380314"/>
            <a:ext cx="37221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200" b="1"/>
              <a:t>S</a:t>
            </a:r>
            <a:endParaRPr lang="zh-CN" altLang="en-US" sz="2200" b="1"/>
          </a:p>
        </p:txBody>
      </p:sp>
      <p:sp>
        <p:nvSpPr>
          <p:cNvPr id="99382" name="Rectangle 3"/>
          <p:cNvSpPr txBox="1">
            <a:spLocks noChangeArrowheads="1"/>
          </p:cNvSpPr>
          <p:nvPr/>
        </p:nvSpPr>
        <p:spPr bwMode="auto">
          <a:xfrm>
            <a:off x="1162647" y="1531002"/>
            <a:ext cx="8517135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2.8]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关系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R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关系</a:t>
            </a:r>
            <a:r>
              <a:rPr lang="en-US" altLang="zh-CN" sz="2800" i="1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如下所示：</a:t>
            </a:r>
          </a:p>
        </p:txBody>
      </p:sp>
    </p:spTree>
    <p:extLst>
      <p:ext uri="{BB962C8B-B14F-4D97-AF65-F5344CB8AC3E}">
        <p14:creationId xmlns:p14="http://schemas.microsoft.com/office/powerpoint/2010/main" val="92761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052" y="449314"/>
            <a:ext cx="8315325" cy="563562"/>
          </a:xfrm>
        </p:spPr>
        <p:txBody>
          <a:bodyPr/>
          <a:lstStyle/>
          <a:p>
            <a:pPr eaLnBrk="1" hangingPunct="1"/>
            <a:r>
              <a:rPr lang="zh-CN" altLang="en-US" dirty="0"/>
              <a:t>连接（续）</a:t>
            </a:r>
            <a:endParaRPr lang="en-US" altLang="zh-CN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647477"/>
            <a:ext cx="9165431" cy="8080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一般连接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      S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的结果如下： </a:t>
            </a:r>
          </a:p>
        </p:txBody>
      </p:sp>
      <p:grpSp>
        <p:nvGrpSpPr>
          <p:cNvPr id="100356" name="Group 97"/>
          <p:cNvGrpSpPr>
            <a:grpSpLocks/>
          </p:cNvGrpSpPr>
          <p:nvPr/>
        </p:nvGrpSpPr>
        <p:grpSpPr bwMode="auto">
          <a:xfrm rot="10800000">
            <a:off x="1975148" y="1052736"/>
            <a:ext cx="1378744" cy="936625"/>
            <a:chOff x="6431" y="11824"/>
            <a:chExt cx="705" cy="367"/>
          </a:xfrm>
        </p:grpSpPr>
        <p:sp>
          <p:nvSpPr>
            <p:cNvPr id="100402" name="AutoShape 98"/>
            <p:cNvSpPr>
              <a:spLocks noChangeArrowheads="1"/>
            </p:cNvSpPr>
            <p:nvPr/>
          </p:nvSpPr>
          <p:spPr bwMode="auto"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03" name="Text Box 99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600" i="1"/>
                <a:t> </a:t>
              </a:r>
              <a:endParaRPr lang="en-US" altLang="zh-CN"/>
            </a:p>
          </p:txBody>
        </p:sp>
      </p:grpSp>
      <p:sp>
        <p:nvSpPr>
          <p:cNvPr id="100357" name="Rectangle 100"/>
          <p:cNvSpPr>
            <a:spLocks noChangeArrowheads="1"/>
          </p:cNvSpPr>
          <p:nvPr/>
        </p:nvSpPr>
        <p:spPr bwMode="auto">
          <a:xfrm>
            <a:off x="2012457" y="1829295"/>
            <a:ext cx="11144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80000"/>
              </a:lnSpc>
            </a:pPr>
            <a:r>
              <a:rPr lang="en-US" altLang="zh-CN" sz="1600" i="1" dirty="0"/>
              <a:t>C</a:t>
            </a:r>
            <a:r>
              <a:rPr lang="zh-CN" altLang="en-US" sz="1600" dirty="0"/>
              <a:t>＜</a:t>
            </a:r>
            <a:r>
              <a:rPr lang="en-US" altLang="zh-CN" sz="1600" i="1" dirty="0"/>
              <a:t>E</a:t>
            </a:r>
            <a:endParaRPr lang="en-US" altLang="zh-CN" dirty="0"/>
          </a:p>
        </p:txBody>
      </p:sp>
      <p:graphicFrame>
        <p:nvGraphicFramePr>
          <p:cNvPr id="12" name="内容占位符 9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547999179"/>
              </p:ext>
            </p:extLst>
          </p:nvPr>
        </p:nvGraphicFramePr>
        <p:xfrm>
          <a:off x="1255515" y="2366615"/>
          <a:ext cx="7695600" cy="3222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120"/>
                <a:gridCol w="1539120"/>
                <a:gridCol w="1539120"/>
                <a:gridCol w="1539120"/>
                <a:gridCol w="1539120"/>
              </a:tblGrid>
              <a:tr h="426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2886" marR="102886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R.B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2886" marR="102886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2886" marR="102886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S.B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2886" marR="102886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2886" marR="102886" marT="45738" marB="45738"/>
                </a:tc>
              </a:tr>
              <a:tr h="559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102886" marR="102886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102886" marR="102886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102886" marR="102886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102886" marR="102886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102886" marR="102886" marT="45738" marB="45738"/>
                </a:tc>
              </a:tr>
              <a:tr h="559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102886" marR="102886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102886" marR="102886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102886" marR="102886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102886" marR="102886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102886" marR="102886" marT="45738" marB="45738"/>
                </a:tc>
              </a:tr>
              <a:tr h="559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102886" marR="102886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102886" marR="102886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102886" marR="102886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102886" marR="102886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102886" marR="102886" marT="45738" marB="45738"/>
                </a:tc>
              </a:tr>
              <a:tr h="559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102886" marR="102886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102886" marR="102886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102886" marR="102886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102886" marR="102886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102886" marR="102886" marT="45738" marB="45738"/>
                </a:tc>
              </a:tr>
              <a:tr h="559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102886" marR="102886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102886" marR="102886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102886" marR="102886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102886" marR="102886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102886" marR="102886" marT="45738" marB="4573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52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052" y="423407"/>
            <a:ext cx="8315325" cy="563562"/>
          </a:xfrm>
        </p:spPr>
        <p:txBody>
          <a:bodyPr/>
          <a:lstStyle/>
          <a:p>
            <a:pPr eaLnBrk="1" hangingPunct="1"/>
            <a:r>
              <a:rPr lang="zh-CN" altLang="en-US" dirty="0"/>
              <a:t>连接（续）</a:t>
            </a:r>
            <a:endParaRPr lang="en-US" altLang="zh-CN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869030"/>
            <a:ext cx="9165431" cy="808038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等值连接 </a:t>
            </a:r>
            <a:r>
              <a:rPr lang="en-US" altLang="zh-CN" sz="2400" i="1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i="1" smtClean="0">
                <a:latin typeface="微软雅黑" pitchFamily="34" charset="-122"/>
                <a:ea typeface="微软雅黑" pitchFamily="34" charset="-122"/>
              </a:rPr>
              <a:t>     S 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的结果如下：</a:t>
            </a:r>
          </a:p>
        </p:txBody>
      </p:sp>
      <p:grpSp>
        <p:nvGrpSpPr>
          <p:cNvPr id="101380" name="Group 87"/>
          <p:cNvGrpSpPr>
            <a:grpSpLocks/>
          </p:cNvGrpSpPr>
          <p:nvPr/>
        </p:nvGrpSpPr>
        <p:grpSpPr bwMode="auto">
          <a:xfrm>
            <a:off x="2228852" y="1280989"/>
            <a:ext cx="1180505" cy="1447800"/>
            <a:chOff x="3323" y="816"/>
            <a:chExt cx="661" cy="912"/>
          </a:xfrm>
        </p:grpSpPr>
        <p:sp>
          <p:nvSpPr>
            <p:cNvPr id="101419" name="Rectangle 4"/>
            <p:cNvSpPr>
              <a:spLocks noChangeArrowheads="1"/>
            </p:cNvSpPr>
            <p:nvPr/>
          </p:nvSpPr>
          <p:spPr bwMode="auto">
            <a:xfrm>
              <a:off x="3323" y="1344"/>
              <a:ext cx="62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1600" i="1" dirty="0"/>
                <a:t>R.B=S.B</a:t>
              </a:r>
              <a:endParaRPr lang="en-US" altLang="zh-CN" dirty="0"/>
            </a:p>
          </p:txBody>
        </p:sp>
        <p:grpSp>
          <p:nvGrpSpPr>
            <p:cNvPr id="101420" name="Group 6"/>
            <p:cNvGrpSpPr>
              <a:grpSpLocks/>
            </p:cNvGrpSpPr>
            <p:nvPr/>
          </p:nvGrpSpPr>
          <p:grpSpPr bwMode="auto">
            <a:xfrm rot="10800000">
              <a:off x="3360" y="816"/>
              <a:ext cx="624" cy="576"/>
              <a:chOff x="6431" y="11824"/>
              <a:chExt cx="705" cy="367"/>
            </a:xfrm>
          </p:grpSpPr>
          <p:sp>
            <p:nvSpPr>
              <p:cNvPr id="101421" name="AutoShape 7"/>
              <p:cNvSpPr>
                <a:spLocks noChangeArrowheads="1"/>
              </p:cNvSpPr>
              <p:nvPr/>
            </p:nvSpPr>
            <p:spPr bwMode="auto">
              <a:xfrm rot="5400000" flipV="1">
                <a:off x="6793" y="11792"/>
                <a:ext cx="78" cy="142"/>
              </a:xfrm>
              <a:prstGeom prst="flowChartCollat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422" name="Text Box 8"/>
              <p:cNvSpPr txBox="1">
                <a:spLocks noChangeArrowheads="1"/>
              </p:cNvSpPr>
              <p:nvPr/>
            </p:nvSpPr>
            <p:spPr bwMode="auto">
              <a:xfrm flipV="1">
                <a:off x="6431" y="11828"/>
                <a:ext cx="705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lang="en-US" altLang="zh-CN" sz="600" i="1"/>
                  <a:t> </a:t>
                </a:r>
                <a:endParaRPr lang="en-US" altLang="zh-CN"/>
              </a:p>
            </p:txBody>
          </p:sp>
        </p:grpSp>
      </p:grpSp>
      <p:graphicFrame>
        <p:nvGraphicFramePr>
          <p:cNvPr id="12" name="内容占位符 9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276097062"/>
              </p:ext>
            </p:extLst>
          </p:nvPr>
        </p:nvGraphicFramePr>
        <p:xfrm>
          <a:off x="1173362" y="2638968"/>
          <a:ext cx="7695600" cy="3221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120"/>
                <a:gridCol w="1539120"/>
                <a:gridCol w="1539120"/>
                <a:gridCol w="1539120"/>
                <a:gridCol w="1539120"/>
              </a:tblGrid>
              <a:tr h="4267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2886" marR="102886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R.B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2886" marR="102886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2886" marR="102886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S.B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2886" marR="102886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2886" marR="102886" marT="45716" marB="45716"/>
                </a:tc>
              </a:tr>
              <a:tr h="5588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102886" marR="102886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102886" marR="102886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102886" marR="102886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102886" marR="102886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</a:t>
                      </a:r>
                      <a:endParaRPr lang="zh-CN" altLang="en-US" sz="2200" b="1" dirty="0"/>
                    </a:p>
                  </a:txBody>
                  <a:tcPr marL="102886" marR="102886" marT="45716" marB="45716"/>
                </a:tc>
              </a:tr>
              <a:tr h="5588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102886" marR="102886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102886" marR="102886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102886" marR="102886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102886" marR="102886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</a:p>
                  </a:txBody>
                  <a:tcPr marL="102886" marR="102886" marT="45716" marB="45716"/>
                </a:tc>
              </a:tr>
              <a:tr h="5588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102886" marR="102886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102886" marR="102886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102886" marR="102886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102886" marR="102886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</a:p>
                  </a:txBody>
                  <a:tcPr marL="102886" marR="102886" marT="45716" marB="45716"/>
                </a:tc>
              </a:tr>
              <a:tr h="5588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102886" marR="102886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102886" marR="102886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102886" marR="102886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102886" marR="102886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102886" marR="102886" marT="45716" marB="45716"/>
                </a:tc>
              </a:tr>
              <a:tr h="5588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102886" marR="102886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102886" marR="102886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102886" marR="102886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102886" marR="102886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102886" marR="102886" marT="45716" marB="4571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18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5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2980" y="2349146"/>
            <a:ext cx="54315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lang="zh-CN" altLang="zh-CN" sz="1400" dirty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name: </a:t>
            </a:r>
            <a:r>
              <a:rPr lang="zh-CN" altLang="zh-CN" sz="1400" dirty="0">
                <a:solidFill>
                  <a:srgbClr val="42B983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'Weird Computer WC-3020'</a:t>
            </a:r>
            <a:r>
              <a:rPr lang="zh-CN" altLang="zh-CN" sz="1400" dirty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lang="zh-CN" altLang="zh-CN" sz="1400" dirty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manufacturer: </a:t>
            </a:r>
            <a:r>
              <a:rPr lang="zh-CN" altLang="zh-CN" sz="1400" dirty="0">
                <a:solidFill>
                  <a:srgbClr val="42B983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'Haruair Eng.'</a:t>
            </a:r>
            <a:r>
              <a:rPr lang="zh-CN" altLang="zh-CN" sz="1400" dirty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lang="zh-CN" altLang="zh-CN" sz="1400" dirty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catalog_number: </a:t>
            </a:r>
            <a:r>
              <a:rPr lang="zh-CN" altLang="zh-CN" sz="1400" dirty="0">
                <a:solidFill>
                  <a:srgbClr val="AE81FF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1234</a:t>
            </a:r>
            <a:r>
              <a:rPr lang="zh-CN" altLang="zh-CN" sz="1400" dirty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lang="zh-CN" altLang="zh-CN" sz="1400" dirty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parts: [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          </a:t>
            </a:r>
            <a:r>
              <a:rPr lang="zh-CN" altLang="zh-CN" sz="1400" dirty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{ id: ObjectID(</a:t>
            </a:r>
            <a:r>
              <a:rPr lang="zh-CN" altLang="zh-CN" sz="1400" dirty="0">
                <a:solidFill>
                  <a:srgbClr val="42B983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'AAAA'</a:t>
            </a:r>
            <a:r>
              <a:rPr lang="zh-CN" altLang="zh-CN" sz="1400" dirty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), name: </a:t>
            </a:r>
            <a:r>
              <a:rPr lang="zh-CN" altLang="zh-CN" sz="1400" dirty="0">
                <a:solidFill>
                  <a:srgbClr val="42B983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'Awesometel 100Ghz CPU'</a:t>
            </a:r>
            <a:r>
              <a:rPr lang="zh-CN" altLang="zh-CN" sz="1400" dirty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 },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          </a:t>
            </a:r>
            <a:r>
              <a:rPr lang="zh-CN" altLang="zh-CN" sz="1400" dirty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{ id: ObjectID(</a:t>
            </a:r>
            <a:r>
              <a:rPr lang="zh-CN" altLang="zh-CN" sz="1400" dirty="0">
                <a:solidFill>
                  <a:srgbClr val="42B983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'DEFO'</a:t>
            </a:r>
            <a:r>
              <a:rPr lang="zh-CN" altLang="zh-CN" sz="1400" dirty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), name: </a:t>
            </a:r>
            <a:r>
              <a:rPr lang="zh-CN" altLang="zh-CN" sz="1400" dirty="0">
                <a:solidFill>
                  <a:srgbClr val="42B983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'AwesomeSize 100TB SSD'</a:t>
            </a:r>
            <a:r>
              <a:rPr lang="zh-CN" altLang="zh-CN" sz="1400" dirty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 },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          </a:t>
            </a:r>
            <a:r>
              <a:rPr lang="zh-CN" altLang="zh-CN" sz="1400" dirty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{ id: ObjectID(</a:t>
            </a:r>
            <a:r>
              <a:rPr lang="zh-CN" altLang="zh-CN" sz="1400" dirty="0">
                <a:solidFill>
                  <a:srgbClr val="42B983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'EJFW'</a:t>
            </a:r>
            <a:r>
              <a:rPr lang="zh-CN" altLang="zh-CN" sz="1400" dirty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), name: </a:t>
            </a:r>
            <a:r>
              <a:rPr lang="zh-CN" altLang="zh-CN" sz="1400" dirty="0">
                <a:solidFill>
                  <a:srgbClr val="42B983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'Magical Mouse'</a:t>
            </a:r>
            <a:r>
              <a:rPr lang="zh-CN" altLang="zh-CN" sz="1400" dirty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lang="zh-CN" altLang="zh-CN" sz="1400" dirty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}</a:t>
            </a:r>
            <a:endParaRPr lang="zh-CN" altLang="zh-CN" sz="14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39644" y="2348878"/>
            <a:ext cx="33123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lang="zh-CN" altLang="zh-CN" sz="1400" dirty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name: </a:t>
            </a:r>
            <a:r>
              <a:rPr lang="en-US" altLang="zh-CN" sz="1400" dirty="0" smtClean="0">
                <a:solidFill>
                  <a:srgbClr val="42B983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string</a:t>
            </a:r>
            <a:r>
              <a:rPr lang="zh-CN" altLang="zh-CN" sz="1400" dirty="0" smtClean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,</a:t>
            </a:r>
            <a:endParaRPr lang="zh-CN" altLang="zh-CN" sz="1400" dirty="0">
              <a:solidFill>
                <a:srgbClr val="525252"/>
              </a:solidFill>
              <a:latin typeface="Arial Unicode MS" pitchFamily="34" charset="-122"/>
              <a:ea typeface="Roboto Mono"/>
              <a:cs typeface="宋体" pitchFamily="2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lang="zh-CN" altLang="zh-CN" sz="1400" dirty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manufacturer: </a:t>
            </a:r>
            <a:r>
              <a:rPr lang="en-US" altLang="zh-CN" sz="1400" dirty="0">
                <a:solidFill>
                  <a:srgbClr val="42B983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string</a:t>
            </a:r>
            <a:r>
              <a:rPr lang="zh-CN" altLang="zh-CN" sz="1400" dirty="0" smtClean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,</a:t>
            </a:r>
            <a:endParaRPr lang="zh-CN" altLang="zh-CN" sz="1400" dirty="0">
              <a:solidFill>
                <a:srgbClr val="525252"/>
              </a:solidFill>
              <a:latin typeface="Arial Unicode MS" pitchFamily="34" charset="-122"/>
              <a:ea typeface="Roboto Mono"/>
              <a:cs typeface="宋体" pitchFamily="2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lang="zh-CN" altLang="zh-CN" sz="1400" dirty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catalog_number: </a:t>
            </a:r>
            <a:r>
              <a:rPr lang="en-US" altLang="zh-CN" sz="1400" dirty="0" err="1" smtClean="0">
                <a:solidFill>
                  <a:srgbClr val="42B983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num</a:t>
            </a:r>
            <a:r>
              <a:rPr lang="zh-CN" altLang="zh-CN" sz="1400" dirty="0" smtClean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,</a:t>
            </a:r>
            <a:endParaRPr lang="zh-CN" altLang="zh-CN" sz="1400" dirty="0">
              <a:solidFill>
                <a:srgbClr val="525252"/>
              </a:solidFill>
              <a:latin typeface="Arial Unicode MS" pitchFamily="34" charset="-122"/>
              <a:ea typeface="Roboto Mono"/>
              <a:cs typeface="宋体" pitchFamily="2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     </a:t>
            </a:r>
            <a:r>
              <a:rPr lang="zh-CN" altLang="zh-CN" sz="1400" dirty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parts: </a:t>
            </a:r>
            <a:r>
              <a:rPr lang="zh-CN" altLang="zh-CN" sz="1400" dirty="0" smtClean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[</a:t>
            </a:r>
            <a:r>
              <a:rPr lang="en-US" altLang="zh-CN" sz="1400" dirty="0" smtClean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 </a:t>
            </a:r>
            <a:r>
              <a:rPr lang="zh-CN" altLang="zh-CN" sz="1400" dirty="0" smtClean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{ </a:t>
            </a:r>
            <a:r>
              <a:rPr lang="zh-CN" altLang="zh-CN" sz="1400" dirty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id: </a:t>
            </a:r>
            <a:r>
              <a:rPr lang="en-US" altLang="zh-CN" sz="1400" dirty="0" smtClean="0">
                <a:solidFill>
                  <a:srgbClr val="42B983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ID</a:t>
            </a:r>
            <a:r>
              <a:rPr lang="zh-CN" altLang="zh-CN" sz="1400" dirty="0" smtClean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, </a:t>
            </a:r>
            <a:r>
              <a:rPr lang="zh-CN" altLang="zh-CN" sz="1400" dirty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name: </a:t>
            </a:r>
            <a:r>
              <a:rPr lang="en-US" altLang="zh-CN" sz="1400" dirty="0">
                <a:solidFill>
                  <a:srgbClr val="42B983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string</a:t>
            </a:r>
            <a:r>
              <a:rPr lang="zh-CN" altLang="zh-CN" sz="1400" dirty="0" smtClean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 ]</a:t>
            </a:r>
            <a:endParaRPr lang="zh-CN" altLang="zh-CN" sz="1400" dirty="0">
              <a:solidFill>
                <a:srgbClr val="525252"/>
              </a:solidFill>
              <a:latin typeface="Arial Unicode MS" pitchFamily="34" charset="-122"/>
              <a:ea typeface="Roboto Mono"/>
              <a:cs typeface="宋体" pitchFamily="2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525252"/>
                </a:solidFill>
                <a:latin typeface="Arial Unicode MS" pitchFamily="34" charset="-122"/>
                <a:ea typeface="Roboto Mono"/>
                <a:cs typeface="宋体" pitchFamily="2" charset="-122"/>
              </a:rPr>
              <a:t>}</a:t>
            </a:r>
            <a:endParaRPr lang="zh-CN" altLang="zh-CN" sz="14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4988" y="1772816"/>
            <a:ext cx="7665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Data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65275" y="1776349"/>
            <a:ext cx="12153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Schema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71292" y="5034784"/>
            <a:ext cx="34788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Data Model</a:t>
            </a:r>
            <a:r>
              <a:rPr lang="zh-CN" altLang="en-US" b="1" dirty="0"/>
              <a:t> </a:t>
            </a:r>
            <a:r>
              <a:rPr lang="en-US" altLang="zh-CN" dirty="0" smtClean="0"/>
              <a:t>: JSON/BSON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8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20664" y="479838"/>
            <a:ext cx="8315325" cy="563562"/>
          </a:xfrm>
        </p:spPr>
        <p:txBody>
          <a:bodyPr/>
          <a:lstStyle/>
          <a:p>
            <a:pPr eaLnBrk="1" hangingPunct="1"/>
            <a:r>
              <a:rPr lang="zh-CN" altLang="en-US" dirty="0"/>
              <a:t>连接（续）</a:t>
            </a:r>
            <a:endParaRPr lang="en-US" altLang="zh-CN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1" y="1700311"/>
            <a:ext cx="9327952" cy="87947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自然连接 </a:t>
            </a:r>
            <a:r>
              <a:rPr lang="en-US" altLang="zh-CN" sz="2400" i="1" dirty="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i="1" dirty="0" smtClean="0">
                <a:latin typeface="微软雅黑" pitchFamily="34" charset="-122"/>
                <a:ea typeface="微软雅黑" pitchFamily="34" charset="-122"/>
              </a:rPr>
              <a:t>      S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的结果如下：</a:t>
            </a:r>
            <a:r>
              <a:rPr lang="zh-CN" altLang="en-US" sz="2400" i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2404" name="Group 5"/>
          <p:cNvGrpSpPr>
            <a:grpSpLocks/>
          </p:cNvGrpSpPr>
          <p:nvPr/>
        </p:nvGrpSpPr>
        <p:grpSpPr bwMode="auto">
          <a:xfrm rot="10800000">
            <a:off x="2263180" y="1124050"/>
            <a:ext cx="1376957" cy="936625"/>
            <a:chOff x="6431" y="11824"/>
            <a:chExt cx="705" cy="367"/>
          </a:xfrm>
        </p:grpSpPr>
        <p:sp>
          <p:nvSpPr>
            <p:cNvPr id="102437" name="AutoShape 6"/>
            <p:cNvSpPr>
              <a:spLocks noChangeArrowheads="1"/>
            </p:cNvSpPr>
            <p:nvPr/>
          </p:nvSpPr>
          <p:spPr bwMode="auto"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38" name="Text Box 7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600" i="1"/>
                <a:t> </a:t>
              </a:r>
              <a:endParaRPr lang="en-US" altLang="zh-CN"/>
            </a:p>
          </p:txBody>
        </p:sp>
      </p:grpSp>
      <p:graphicFrame>
        <p:nvGraphicFramePr>
          <p:cNvPr id="10" name="内容占位符 9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171039785"/>
              </p:ext>
            </p:extLst>
          </p:nvPr>
        </p:nvGraphicFramePr>
        <p:xfrm>
          <a:off x="1255515" y="2382936"/>
          <a:ext cx="7695604" cy="3707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901"/>
                <a:gridCol w="1923901"/>
                <a:gridCol w="1923901"/>
                <a:gridCol w="1923901"/>
              </a:tblGrid>
              <a:tr h="4818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2886" marR="10288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2886" marR="10288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2886" marR="10288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2886" marR="102886" marT="45725" marB="45725"/>
                </a:tc>
              </a:tr>
              <a:tr h="645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102886" marR="10288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102886" marR="10288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102886" marR="10288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</a:t>
                      </a:r>
                      <a:endParaRPr lang="zh-CN" altLang="en-US" sz="2200" b="1" dirty="0"/>
                    </a:p>
                  </a:txBody>
                  <a:tcPr marL="102886" marR="102886" marT="45725" marB="45725"/>
                </a:tc>
              </a:tr>
              <a:tr h="645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102886" marR="10288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102886" marR="10288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102886" marR="10288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102886" marR="102886" marT="45725" marB="45725"/>
                </a:tc>
              </a:tr>
              <a:tr h="645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102886" marR="10288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102886" marR="10288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102886" marR="10288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102886" marR="102886" marT="45725" marB="45725"/>
                </a:tc>
              </a:tr>
              <a:tr h="645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102886" marR="10288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102886" marR="10288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102886" marR="10288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102886" marR="102886" marT="45725" marB="45725"/>
                </a:tc>
              </a:tr>
              <a:tr h="645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102886" marR="10288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102886" marR="10288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102886" marR="102886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102886" marR="102886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25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连接（续）</a:t>
            </a:r>
            <a:endParaRPr lang="en-US" altLang="zh-CN" dirty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484784"/>
            <a:ext cx="8968978" cy="547211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悬浮元组（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Dangling tuple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两个关系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在做自然连接时，关系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中某些元组有可能在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中不存在公共属性上值相等的元组，从而造成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中这些元组在操作时被舍弃了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这些被舍弃的元组称为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悬浮元组。</a:t>
            </a:r>
          </a:p>
        </p:txBody>
      </p:sp>
    </p:spTree>
    <p:extLst>
      <p:ext uri="{BB962C8B-B14F-4D97-AF65-F5344CB8AC3E}">
        <p14:creationId xmlns:p14="http://schemas.microsoft.com/office/powerpoint/2010/main" val="425871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连接（续）</a:t>
            </a:r>
            <a:endParaRPr lang="en-US" altLang="zh-CN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423948"/>
            <a:ext cx="9258300" cy="547211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外连接（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Outer Join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如果把悬浮元组也保存在结果关系中，而在其他属性上填空值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(Null)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，就叫做外连接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左外连接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(LEFT OUTER JOIN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LEFT JOIN)</a:t>
            </a:r>
          </a:p>
          <a:p>
            <a:pPr lvl="2" eaLnBrk="1" hangingPunct="1">
              <a:lnSpc>
                <a:spcPct val="110000"/>
              </a:lnSpc>
              <a:buSzPct val="87000"/>
              <a:buFont typeface="Wingdings" pitchFamily="2" charset="2"/>
              <a:buChar char="l"/>
            </a:pP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只保留左边关系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中的悬浮元组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右外连接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(RIGHT OUTER JOIN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RIGHT JOIN)</a:t>
            </a:r>
          </a:p>
          <a:p>
            <a:pPr lvl="2" eaLnBrk="1" hangingPunct="1">
              <a:lnSpc>
                <a:spcPct val="110000"/>
              </a:lnSpc>
              <a:buSzPct val="87000"/>
              <a:buFont typeface="Wingdings" pitchFamily="2" charset="2"/>
              <a:buChar char="l"/>
            </a:pP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只保留右边关系</a:t>
            </a:r>
            <a:r>
              <a:rPr lang="en-US" altLang="zh-CN" sz="2800" i="1" dirty="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中的悬浮元组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025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连接（续）</a:t>
            </a:r>
            <a:endParaRPr lang="en-US" altLang="zh-CN" dirty="0"/>
          </a:p>
        </p:txBody>
      </p:sp>
      <p:sp>
        <p:nvSpPr>
          <p:cNvPr id="105475" name="Rectangle 6"/>
          <p:cNvSpPr>
            <a:spLocks noChangeArrowheads="1"/>
          </p:cNvSpPr>
          <p:nvPr/>
        </p:nvSpPr>
        <p:spPr bwMode="auto">
          <a:xfrm>
            <a:off x="850107" y="1557167"/>
            <a:ext cx="55819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下图是例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2.8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中关系</a:t>
            </a:r>
            <a:r>
              <a:rPr lang="en-US" altLang="zh-CN" sz="2400" i="1" dirty="0" smtClean="0">
                <a:latin typeface="微软雅黑" pitchFamily="34" charset="-122"/>
                <a:ea typeface="微软雅黑" pitchFamily="34" charset="-122"/>
              </a:rPr>
              <a:t>R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关系</a:t>
            </a:r>
            <a:r>
              <a:rPr lang="en-US" altLang="zh-CN" sz="2400" i="1" dirty="0" smtClean="0">
                <a:latin typeface="微软雅黑" pitchFamily="34" charset="-122"/>
                <a:ea typeface="微软雅黑" pitchFamily="34" charset="-122"/>
              </a:rPr>
              <a:t>S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外连接 </a:t>
            </a:r>
          </a:p>
        </p:txBody>
      </p:sp>
      <p:graphicFrame>
        <p:nvGraphicFramePr>
          <p:cNvPr id="9" name="内容占位符 9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383710910"/>
              </p:ext>
            </p:extLst>
          </p:nvPr>
        </p:nvGraphicFramePr>
        <p:xfrm>
          <a:off x="1010840" y="2278536"/>
          <a:ext cx="8181384" cy="381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346"/>
                <a:gridCol w="2045346"/>
                <a:gridCol w="2045346"/>
                <a:gridCol w="2045346"/>
              </a:tblGrid>
              <a:tr h="426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2882" marR="102882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2882" marR="102882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2882" marR="102882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2882" marR="102882" marT="45718" marB="45718"/>
                </a:tc>
              </a:tr>
              <a:tr h="564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102882" marR="102882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102882" marR="102882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102882" marR="102882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</a:t>
                      </a:r>
                      <a:endParaRPr lang="zh-CN" altLang="en-US" sz="2200" b="1" dirty="0"/>
                    </a:p>
                  </a:txBody>
                  <a:tcPr marL="102882" marR="102882" marT="45718" marB="45718"/>
                </a:tc>
              </a:tr>
              <a:tr h="564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102882" marR="102882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102882" marR="102882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102882" marR="102882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102882" marR="102882" marT="45718" marB="45718"/>
                </a:tc>
              </a:tr>
              <a:tr h="564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102882" marR="102882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102882" marR="102882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102882" marR="102882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102882" marR="102882" marT="45718" marB="45718"/>
                </a:tc>
              </a:tr>
              <a:tr h="564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102882" marR="102882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102882" marR="102882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102882" marR="102882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102882" marR="102882" marT="45718" marB="45718"/>
                </a:tc>
              </a:tr>
              <a:tr h="564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102882" marR="102882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b4</a:t>
                      </a:r>
                      <a:endParaRPr lang="zh-CN" altLang="en-US" sz="2200" b="1" dirty="0"/>
                    </a:p>
                  </a:txBody>
                  <a:tcPr marL="102882" marR="102882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12</a:t>
                      </a:r>
                      <a:endParaRPr lang="zh-CN" altLang="en-US" sz="2200" b="1" dirty="0"/>
                    </a:p>
                  </a:txBody>
                  <a:tcPr marL="102882" marR="102882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NULL</a:t>
                      </a:r>
                      <a:endParaRPr lang="zh-CN" altLang="en-US" sz="2200" b="1" dirty="0"/>
                    </a:p>
                  </a:txBody>
                  <a:tcPr marL="102882" marR="102882" marT="45718" marB="45718"/>
                </a:tc>
              </a:tr>
              <a:tr h="564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NULL</a:t>
                      </a:r>
                      <a:endParaRPr lang="zh-CN" altLang="en-US" sz="2200" b="1" dirty="0"/>
                    </a:p>
                  </a:txBody>
                  <a:tcPr marL="102882" marR="102882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b5</a:t>
                      </a:r>
                      <a:endParaRPr lang="zh-CN" altLang="en-US" sz="2200" b="1" dirty="0"/>
                    </a:p>
                  </a:txBody>
                  <a:tcPr marL="102882" marR="102882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NULL</a:t>
                      </a:r>
                      <a:endParaRPr lang="zh-CN" altLang="en-US" sz="2200" b="1" dirty="0"/>
                    </a:p>
                  </a:txBody>
                  <a:tcPr marL="102882" marR="102882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102882" marR="102882" marT="45718" marB="4571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61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连接（续）</a:t>
            </a:r>
            <a:endParaRPr lang="en-US" altLang="zh-CN" dirty="0"/>
          </a:p>
        </p:txBody>
      </p:sp>
      <p:sp>
        <p:nvSpPr>
          <p:cNvPr id="106499" name="Rectangle 6"/>
          <p:cNvSpPr>
            <a:spLocks noChangeArrowheads="1"/>
          </p:cNvSpPr>
          <p:nvPr/>
        </p:nvSpPr>
        <p:spPr bwMode="auto">
          <a:xfrm>
            <a:off x="769740" y="1825442"/>
            <a:ext cx="8263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(b)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是例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2.8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中关系</a:t>
            </a:r>
            <a:r>
              <a:rPr lang="en-US" altLang="zh-CN" sz="2400" i="1" dirty="0" smtClean="0">
                <a:latin typeface="微软雅黑" pitchFamily="34" charset="-122"/>
                <a:ea typeface="微软雅黑" pitchFamily="34" charset="-122"/>
              </a:rPr>
              <a:t>R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关系</a:t>
            </a:r>
            <a:r>
              <a:rPr lang="en-US" altLang="zh-CN" sz="2400" i="1" dirty="0" smtClean="0">
                <a:latin typeface="微软雅黑" pitchFamily="34" charset="-122"/>
                <a:ea typeface="微软雅黑" pitchFamily="34" charset="-122"/>
              </a:rPr>
              <a:t>S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左外连接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(c)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是右外连接 </a:t>
            </a:r>
          </a:p>
        </p:txBody>
      </p:sp>
      <p:graphicFrame>
        <p:nvGraphicFramePr>
          <p:cNvPr id="8" name="内容占位符 9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785628172"/>
              </p:ext>
            </p:extLst>
          </p:nvPr>
        </p:nvGraphicFramePr>
        <p:xfrm>
          <a:off x="769739" y="2548399"/>
          <a:ext cx="4291608" cy="3095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902"/>
                <a:gridCol w="1072902"/>
                <a:gridCol w="1072902"/>
                <a:gridCol w="1072902"/>
              </a:tblGrid>
              <a:tr h="4268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2875" marR="102875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2875" marR="102875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2875" marR="102875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2875" marR="102875" marT="45738" marB="45738"/>
                </a:tc>
              </a:tr>
              <a:tr h="533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102875" marR="102875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102875" marR="102875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102875" marR="102875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</a:t>
                      </a:r>
                      <a:endParaRPr lang="zh-CN" altLang="en-US" sz="2200" b="1" dirty="0"/>
                    </a:p>
                  </a:txBody>
                  <a:tcPr marL="102875" marR="102875" marT="45738" marB="45738"/>
                </a:tc>
              </a:tr>
              <a:tr h="533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102875" marR="102875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102875" marR="102875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102875" marR="102875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102875" marR="102875" marT="45738" marB="45738"/>
                </a:tc>
              </a:tr>
              <a:tr h="533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102875" marR="102875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102875" marR="102875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102875" marR="102875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102875" marR="102875" marT="45738" marB="45738"/>
                </a:tc>
              </a:tr>
              <a:tr h="533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102875" marR="102875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102875" marR="102875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102875" marR="102875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102875" marR="102875" marT="45738" marB="45738"/>
                </a:tc>
              </a:tr>
              <a:tr h="533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102875" marR="102875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b4</a:t>
                      </a:r>
                      <a:endParaRPr lang="zh-CN" altLang="en-US" sz="2200" b="1" dirty="0"/>
                    </a:p>
                  </a:txBody>
                  <a:tcPr marL="102875" marR="102875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12</a:t>
                      </a:r>
                      <a:endParaRPr lang="zh-CN" altLang="en-US" sz="2200" b="1" dirty="0"/>
                    </a:p>
                  </a:txBody>
                  <a:tcPr marL="102875" marR="102875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NULL</a:t>
                      </a:r>
                      <a:endParaRPr lang="zh-CN" altLang="en-US" sz="2200" b="1" dirty="0"/>
                    </a:p>
                  </a:txBody>
                  <a:tcPr marL="102875" marR="102875" marT="45738" marB="45738"/>
                </a:tc>
              </a:tr>
            </a:tbl>
          </a:graphicData>
        </a:graphic>
      </p:graphicFrame>
      <p:graphicFrame>
        <p:nvGraphicFramePr>
          <p:cNvPr id="9" name="内容占位符 9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153667171"/>
              </p:ext>
            </p:extLst>
          </p:nvPr>
        </p:nvGraphicFramePr>
        <p:xfrm>
          <a:off x="5386387" y="2619837"/>
          <a:ext cx="4386264" cy="3011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566"/>
                <a:gridCol w="1096566"/>
                <a:gridCol w="1096566"/>
                <a:gridCol w="1096566"/>
              </a:tblGrid>
              <a:tr h="426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2889" marR="10288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2889" marR="10288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2889" marR="10288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02889" marR="102889" marT="45733" marB="45733"/>
                </a:tc>
              </a:tr>
              <a:tr h="516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102889" marR="10288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b1</a:t>
                      </a:r>
                      <a:endParaRPr lang="zh-CN" altLang="en-US" sz="2200" b="1" dirty="0"/>
                    </a:p>
                  </a:txBody>
                  <a:tcPr marL="102889" marR="10288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zh-CN" altLang="en-US" sz="2200" b="1" dirty="0"/>
                    </a:p>
                  </a:txBody>
                  <a:tcPr marL="102889" marR="10288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</a:t>
                      </a:r>
                      <a:endParaRPr lang="zh-CN" altLang="en-US" sz="2200" b="1" dirty="0"/>
                    </a:p>
                  </a:txBody>
                  <a:tcPr marL="102889" marR="102889" marT="45733" marB="45733"/>
                </a:tc>
              </a:tr>
              <a:tr h="516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a1</a:t>
                      </a:r>
                      <a:endParaRPr lang="zh-CN" altLang="en-US" sz="2200" b="1" dirty="0"/>
                    </a:p>
                  </a:txBody>
                  <a:tcPr marL="102889" marR="10288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b2</a:t>
                      </a:r>
                      <a:endParaRPr lang="zh-CN" altLang="en-US" sz="2200" b="1" dirty="0"/>
                    </a:p>
                  </a:txBody>
                  <a:tcPr marL="102889" marR="10288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6</a:t>
                      </a:r>
                      <a:endParaRPr lang="zh-CN" altLang="en-US" sz="2200" b="1" dirty="0"/>
                    </a:p>
                  </a:txBody>
                  <a:tcPr marL="102889" marR="10288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7</a:t>
                      </a:r>
                      <a:endParaRPr lang="zh-CN" altLang="en-US" sz="2200" b="1" dirty="0"/>
                    </a:p>
                  </a:txBody>
                  <a:tcPr marL="102889" marR="102889" marT="45733" marB="45733"/>
                </a:tc>
              </a:tr>
              <a:tr h="516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102889" marR="10288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102889" marR="10288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102889" marR="10288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10</a:t>
                      </a:r>
                      <a:endParaRPr lang="zh-CN" altLang="en-US" sz="2200" b="1" dirty="0"/>
                    </a:p>
                  </a:txBody>
                  <a:tcPr marL="102889" marR="102889" marT="45733" marB="45733"/>
                </a:tc>
              </a:tr>
              <a:tr h="516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a2</a:t>
                      </a:r>
                      <a:endParaRPr lang="zh-CN" altLang="en-US" sz="2200" b="1" dirty="0"/>
                    </a:p>
                  </a:txBody>
                  <a:tcPr marL="102889" marR="10288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b3</a:t>
                      </a:r>
                      <a:endParaRPr lang="zh-CN" altLang="en-US" sz="2200" b="1" dirty="0"/>
                    </a:p>
                  </a:txBody>
                  <a:tcPr marL="102889" marR="10288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endParaRPr lang="zh-CN" altLang="en-US" sz="2200" b="1" dirty="0"/>
                    </a:p>
                  </a:txBody>
                  <a:tcPr marL="102889" marR="10288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102889" marR="102889" marT="45733" marB="45733"/>
                </a:tc>
              </a:tr>
              <a:tr h="516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NULL</a:t>
                      </a:r>
                      <a:endParaRPr lang="zh-CN" altLang="en-US" sz="2200" b="1" dirty="0"/>
                    </a:p>
                  </a:txBody>
                  <a:tcPr marL="102889" marR="10288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b5</a:t>
                      </a:r>
                      <a:endParaRPr lang="zh-CN" altLang="en-US" sz="2200" b="1" dirty="0"/>
                    </a:p>
                  </a:txBody>
                  <a:tcPr marL="102889" marR="10288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NULL</a:t>
                      </a:r>
                      <a:endParaRPr lang="zh-CN" altLang="en-US" sz="2200" b="1" dirty="0"/>
                    </a:p>
                  </a:txBody>
                  <a:tcPr marL="102889" marR="10288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endParaRPr lang="zh-CN" altLang="en-US" sz="2200" b="1" dirty="0"/>
                    </a:p>
                  </a:txBody>
                  <a:tcPr marL="102889" marR="102889" marT="45733" marB="45733"/>
                </a:tc>
              </a:tr>
            </a:tbl>
          </a:graphicData>
        </a:graphic>
      </p:graphicFrame>
      <p:sp>
        <p:nvSpPr>
          <p:cNvPr id="106574" name="Rectangle 6"/>
          <p:cNvSpPr>
            <a:spLocks noChangeArrowheads="1"/>
          </p:cNvSpPr>
          <p:nvPr/>
        </p:nvSpPr>
        <p:spPr bwMode="auto">
          <a:xfrm>
            <a:off x="2259212" y="5749806"/>
            <a:ext cx="561884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 dirty="0"/>
              <a:t>图</a:t>
            </a:r>
            <a:r>
              <a:rPr lang="en-US" altLang="zh-CN" b="1" dirty="0"/>
              <a:t>(b) </a:t>
            </a:r>
            <a:r>
              <a:rPr lang="en-US" altLang="zh-CN" b="1" dirty="0" smtClean="0"/>
              <a:t>                                                       </a:t>
            </a:r>
            <a:r>
              <a:rPr lang="zh-CN" altLang="en-US" b="1" dirty="0" smtClean="0"/>
              <a:t>图</a:t>
            </a:r>
            <a:r>
              <a:rPr lang="en-US" altLang="zh-CN" b="1" dirty="0"/>
              <a:t>(c)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8227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4.4 </a:t>
            </a:r>
            <a:r>
              <a:rPr lang="zh-CN" altLang="en-US" dirty="0" smtClean="0"/>
              <a:t>综合举例</a:t>
            </a:r>
            <a:endParaRPr lang="en-US" altLang="zh-CN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6852" y="1500212"/>
            <a:ext cx="9558338" cy="47371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2.11]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查询选修了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号课程的学生的学号。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π</a:t>
            </a:r>
            <a:r>
              <a:rPr lang="en-US" altLang="zh-CN" sz="2400" baseline="-30000" dirty="0" err="1" smtClean="0">
                <a:latin typeface="微软雅黑" pitchFamily="34" charset="-122"/>
                <a:ea typeface="微软雅黑" pitchFamily="34" charset="-122"/>
              </a:rPr>
              <a:t>Sno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σ</a:t>
            </a:r>
            <a:r>
              <a:rPr lang="en-US" altLang="zh-CN" sz="2400" baseline="-30000" dirty="0" err="1" smtClean="0">
                <a:latin typeface="微软雅黑" pitchFamily="34" charset="-122"/>
                <a:ea typeface="微软雅黑" pitchFamily="34" charset="-122"/>
              </a:rPr>
              <a:t>Cno</a:t>
            </a:r>
            <a:r>
              <a:rPr lang="en-US" altLang="zh-CN" sz="2400" baseline="-30000" dirty="0" smtClean="0">
                <a:latin typeface="微软雅黑" pitchFamily="34" charset="-122"/>
                <a:ea typeface="微软雅黑" pitchFamily="34" charset="-122"/>
              </a:rPr>
              <a:t>=‘2’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(SC))={201215121,201215122}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2.12]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查询至少选修了一门其直接先行课为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号课程的学生姓名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π</a:t>
            </a:r>
            <a:r>
              <a:rPr lang="en-US" altLang="zh-CN" sz="2400" baseline="-30000" dirty="0" err="1" smtClean="0">
                <a:latin typeface="微软雅黑" pitchFamily="34" charset="-122"/>
                <a:ea typeface="微软雅黑" pitchFamily="34" charset="-122"/>
              </a:rPr>
              <a:t>Sname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σ</a:t>
            </a:r>
            <a:r>
              <a:rPr lang="en-US" altLang="zh-CN" sz="2400" baseline="-30000" dirty="0" err="1" smtClean="0">
                <a:latin typeface="微软雅黑" pitchFamily="34" charset="-122"/>
                <a:ea typeface="微软雅黑" pitchFamily="34" charset="-122"/>
              </a:rPr>
              <a:t>Cpno</a:t>
            </a:r>
            <a:r>
              <a:rPr lang="en-US" altLang="zh-CN" sz="2400" baseline="-30000" dirty="0" smtClean="0">
                <a:latin typeface="微软雅黑" pitchFamily="34" charset="-122"/>
                <a:ea typeface="微软雅黑" pitchFamily="34" charset="-122"/>
              </a:rPr>
              <a:t>=‘5’</a:t>
            </a:r>
            <a:r>
              <a:rPr lang="en-US" altLang="zh-CN" sz="2400" dirty="0" smtClean="0">
                <a:solidFill>
                  <a:srgbClr val="E02920"/>
                </a:solidFill>
                <a:latin typeface="微软雅黑" pitchFamily="34" charset="-122"/>
                <a:ea typeface="微软雅黑" pitchFamily="34" charset="-122"/>
              </a:rPr>
              <a:t>(Course    SC 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π</a:t>
            </a:r>
            <a:r>
              <a:rPr lang="en-US" altLang="zh-CN" sz="2400" baseline="-30000" dirty="0" err="1" smtClean="0">
                <a:latin typeface="微软雅黑" pitchFamily="34" charset="-122"/>
                <a:ea typeface="微软雅黑" pitchFamily="34" charset="-122"/>
              </a:rPr>
              <a:t>Sno,Sname</a:t>
            </a:r>
            <a:r>
              <a:rPr lang="en-US" altLang="zh-CN" sz="2400" baseline="-30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(Student)) 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 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或   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 π</a:t>
            </a:r>
            <a:r>
              <a:rPr lang="en-US" altLang="zh-CN" sz="2400" baseline="-30000" dirty="0" err="1" smtClean="0">
                <a:latin typeface="微软雅黑" pitchFamily="34" charset="-122"/>
                <a:ea typeface="微软雅黑" pitchFamily="34" charset="-122"/>
              </a:rPr>
              <a:t>Sname</a:t>
            </a:r>
            <a:r>
              <a:rPr lang="en-US" altLang="zh-CN" sz="2400" baseline="-30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(π</a:t>
            </a:r>
            <a:r>
              <a:rPr lang="en-US" altLang="zh-CN" sz="2400" baseline="-30000" dirty="0" err="1" smtClean="0">
                <a:latin typeface="微软雅黑" pitchFamily="34" charset="-122"/>
                <a:ea typeface="微软雅黑" pitchFamily="34" charset="-122"/>
              </a:rPr>
              <a:t>Sno</a:t>
            </a:r>
            <a:r>
              <a:rPr lang="en-US" altLang="zh-CN" sz="2400" baseline="-30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rgbClr val="E0292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err="1" smtClean="0">
                <a:solidFill>
                  <a:srgbClr val="E02920"/>
                </a:solidFill>
                <a:latin typeface="微软雅黑" pitchFamily="34" charset="-122"/>
                <a:ea typeface="微软雅黑" pitchFamily="34" charset="-122"/>
              </a:rPr>
              <a:t>σ</a:t>
            </a:r>
            <a:r>
              <a:rPr lang="en-US" altLang="zh-CN" sz="2400" baseline="-30000" dirty="0" err="1" smtClean="0">
                <a:solidFill>
                  <a:srgbClr val="E02920"/>
                </a:solidFill>
                <a:latin typeface="微软雅黑" pitchFamily="34" charset="-122"/>
                <a:ea typeface="微软雅黑" pitchFamily="34" charset="-122"/>
              </a:rPr>
              <a:t>Cpno</a:t>
            </a:r>
            <a:r>
              <a:rPr lang="en-US" altLang="zh-CN" sz="2400" baseline="-30000" dirty="0" smtClean="0">
                <a:solidFill>
                  <a:srgbClr val="E02920"/>
                </a:solidFill>
                <a:latin typeface="微软雅黑" pitchFamily="34" charset="-122"/>
                <a:ea typeface="微软雅黑" pitchFamily="34" charset="-122"/>
              </a:rPr>
              <a:t>='5' </a:t>
            </a:r>
            <a:r>
              <a:rPr lang="en-US" altLang="zh-CN" sz="2400" dirty="0" smtClean="0">
                <a:solidFill>
                  <a:srgbClr val="E02920"/>
                </a:solidFill>
                <a:latin typeface="微软雅黑" pitchFamily="34" charset="-122"/>
                <a:ea typeface="微软雅黑" pitchFamily="34" charset="-122"/>
              </a:rPr>
              <a:t>(Course)   SC)  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π</a:t>
            </a:r>
            <a:r>
              <a:rPr lang="en-US" altLang="zh-CN" sz="2400" baseline="-30000" dirty="0" err="1" smtClean="0">
                <a:latin typeface="微软雅黑" pitchFamily="34" charset="-122"/>
                <a:ea typeface="微软雅黑" pitchFamily="34" charset="-122"/>
              </a:rPr>
              <a:t>Sno,Sname</a:t>
            </a:r>
            <a:r>
              <a:rPr lang="en-US" altLang="zh-CN" sz="2400" baseline="-30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(Student)) 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 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2.13]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查询选修了全部课程的学生号码和姓名。</a:t>
            </a:r>
          </a:p>
          <a:p>
            <a:pPr>
              <a:lnSpc>
                <a:spcPct val="15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π</a:t>
            </a:r>
            <a:r>
              <a:rPr lang="en-US" altLang="zh-CN" sz="2400" baseline="-30000" dirty="0" err="1" smtClean="0">
                <a:latin typeface="微软雅黑" pitchFamily="34" charset="-122"/>
                <a:ea typeface="微软雅黑" pitchFamily="34" charset="-122"/>
              </a:rPr>
              <a:t>Sno,Cno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(SC)÷π</a:t>
            </a:r>
            <a:r>
              <a:rPr lang="en-US" altLang="zh-CN" sz="2400" baseline="-30000" dirty="0" err="1" smtClean="0">
                <a:latin typeface="微软雅黑" pitchFamily="34" charset="-122"/>
                <a:ea typeface="微软雅黑" pitchFamily="34" charset="-122"/>
              </a:rPr>
              <a:t>Cno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(Course)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π</a:t>
            </a:r>
            <a:r>
              <a:rPr lang="en-US" altLang="zh-CN" sz="2400" baseline="-30000" dirty="0" err="1" smtClean="0">
                <a:latin typeface="微软雅黑" pitchFamily="34" charset="-122"/>
                <a:ea typeface="微软雅黑" pitchFamily="34" charset="-122"/>
              </a:rPr>
              <a:t>Sno,Sname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(Student)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3668" name="Group 4"/>
          <p:cNvGrpSpPr>
            <a:grpSpLocks/>
          </p:cNvGrpSpPr>
          <p:nvPr/>
        </p:nvGrpSpPr>
        <p:grpSpPr bwMode="auto">
          <a:xfrm rot="10800000">
            <a:off x="4279404" y="2832569"/>
            <a:ext cx="1114425" cy="914400"/>
            <a:chOff x="6431" y="11824"/>
            <a:chExt cx="705" cy="367"/>
          </a:xfrm>
        </p:grpSpPr>
        <p:sp>
          <p:nvSpPr>
            <p:cNvPr id="113682" name="AutoShape 5"/>
            <p:cNvSpPr>
              <a:spLocks noChangeArrowheads="1"/>
            </p:cNvSpPr>
            <p:nvPr/>
          </p:nvSpPr>
          <p:spPr bwMode="auto"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3" name="Text Box 6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600" i="1"/>
                <a:t> </a:t>
              </a:r>
              <a:endParaRPr lang="en-US" altLang="zh-CN"/>
            </a:p>
          </p:txBody>
        </p:sp>
      </p:grpSp>
      <p:grpSp>
        <p:nvGrpSpPr>
          <p:cNvPr id="113669" name="Group 7"/>
          <p:cNvGrpSpPr>
            <a:grpSpLocks/>
          </p:cNvGrpSpPr>
          <p:nvPr/>
        </p:nvGrpSpPr>
        <p:grpSpPr bwMode="auto">
          <a:xfrm rot="10800000">
            <a:off x="4866978" y="2924944"/>
            <a:ext cx="1114425" cy="904875"/>
            <a:chOff x="6431" y="11828"/>
            <a:chExt cx="705" cy="363"/>
          </a:xfrm>
        </p:grpSpPr>
        <p:sp>
          <p:nvSpPr>
            <p:cNvPr id="113680" name="AutoShape 8"/>
            <p:cNvSpPr>
              <a:spLocks noChangeArrowheads="1"/>
            </p:cNvSpPr>
            <p:nvPr/>
          </p:nvSpPr>
          <p:spPr bwMode="auto"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1" name="Text Box 9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600" i="1"/>
                <a:t> </a:t>
              </a:r>
              <a:endParaRPr lang="en-US" altLang="zh-CN"/>
            </a:p>
          </p:txBody>
        </p:sp>
      </p:grpSp>
      <p:grpSp>
        <p:nvGrpSpPr>
          <p:cNvPr id="113670" name="Group 7"/>
          <p:cNvGrpSpPr>
            <a:grpSpLocks/>
          </p:cNvGrpSpPr>
          <p:nvPr/>
        </p:nvGrpSpPr>
        <p:grpSpPr bwMode="auto">
          <a:xfrm rot="10800000">
            <a:off x="4882524" y="4071661"/>
            <a:ext cx="1114425" cy="903288"/>
            <a:chOff x="6431" y="11828"/>
            <a:chExt cx="705" cy="363"/>
          </a:xfrm>
        </p:grpSpPr>
        <p:sp>
          <p:nvSpPr>
            <p:cNvPr id="113678" name="AutoShape 8"/>
            <p:cNvSpPr>
              <a:spLocks noChangeArrowheads="1"/>
            </p:cNvSpPr>
            <p:nvPr/>
          </p:nvSpPr>
          <p:spPr bwMode="auto"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9" name="Text Box 9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600" i="1"/>
                <a:t> </a:t>
              </a:r>
              <a:endParaRPr lang="en-US" altLang="zh-CN"/>
            </a:p>
          </p:txBody>
        </p:sp>
      </p:grpSp>
      <p:grpSp>
        <p:nvGrpSpPr>
          <p:cNvPr id="113671" name="Group 7"/>
          <p:cNvGrpSpPr>
            <a:grpSpLocks/>
          </p:cNvGrpSpPr>
          <p:nvPr/>
        </p:nvGrpSpPr>
        <p:grpSpPr bwMode="auto">
          <a:xfrm rot="10800000">
            <a:off x="5712985" y="4071662"/>
            <a:ext cx="1114425" cy="904875"/>
            <a:chOff x="6431" y="11828"/>
            <a:chExt cx="705" cy="363"/>
          </a:xfrm>
        </p:grpSpPr>
        <p:sp>
          <p:nvSpPr>
            <p:cNvPr id="113676" name="AutoShape 8"/>
            <p:cNvSpPr>
              <a:spLocks noChangeArrowheads="1"/>
            </p:cNvSpPr>
            <p:nvPr/>
          </p:nvSpPr>
          <p:spPr bwMode="auto"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7" name="Text Box 9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600" i="1"/>
                <a:t> </a:t>
              </a:r>
              <a:endParaRPr lang="en-US" altLang="zh-CN"/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07219" y="4493321"/>
            <a:ext cx="9477971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 altLang="zh-CN" sz="2000" kern="0" dirty="0">
              <a:latin typeface="+mn-lt"/>
              <a:ea typeface="黑体" pitchFamily="49" charset="-122"/>
            </a:endParaRPr>
          </a:p>
        </p:txBody>
      </p:sp>
      <p:grpSp>
        <p:nvGrpSpPr>
          <p:cNvPr id="113673" name="Group 7"/>
          <p:cNvGrpSpPr>
            <a:grpSpLocks/>
          </p:cNvGrpSpPr>
          <p:nvPr/>
        </p:nvGrpSpPr>
        <p:grpSpPr bwMode="auto">
          <a:xfrm rot="10800000">
            <a:off x="3919365" y="5260428"/>
            <a:ext cx="1114425" cy="904875"/>
            <a:chOff x="6431" y="11828"/>
            <a:chExt cx="705" cy="363"/>
          </a:xfrm>
        </p:grpSpPr>
        <p:sp>
          <p:nvSpPr>
            <p:cNvPr id="113674" name="AutoShape 8"/>
            <p:cNvSpPr>
              <a:spLocks noChangeArrowheads="1"/>
            </p:cNvSpPr>
            <p:nvPr/>
          </p:nvSpPr>
          <p:spPr bwMode="auto"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5" name="Text Box 9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600" i="1"/>
                <a:t> </a:t>
              </a:r>
              <a:endParaRPr lang="en-US" altLang="zh-CN"/>
            </a:p>
          </p:txBody>
        </p:sp>
      </p:grpSp>
    </p:spTree>
    <p:extLst>
      <p:ext uri="{BB962C8B-B14F-4D97-AF65-F5344CB8AC3E}">
        <p14:creationId xmlns:p14="http://schemas.microsoft.com/office/powerpoint/2010/main" val="277719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996" y="476672"/>
            <a:ext cx="9258300" cy="1141414"/>
          </a:xfrm>
        </p:spPr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关系演算（</a:t>
            </a:r>
            <a:r>
              <a:rPr lang="en-US" altLang="zh-CN" dirty="0" smtClean="0"/>
              <a:t>Relational Calculus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6996" y="2204864"/>
            <a:ext cx="9258300" cy="4104456"/>
          </a:xfrm>
        </p:spPr>
        <p:txBody>
          <a:bodyPr/>
          <a:lstStyle/>
          <a:p>
            <a:r>
              <a:rPr lang="zh-CN" altLang="en-US" sz="3600" dirty="0" smtClean="0"/>
              <a:t>声明式查询语言</a:t>
            </a:r>
            <a:endParaRPr lang="en-US" altLang="zh-CN" sz="3600" dirty="0" smtClean="0"/>
          </a:p>
          <a:p>
            <a:r>
              <a:rPr lang="zh-CN" altLang="en-US" sz="3600" dirty="0" smtClean="0"/>
              <a:t>类似</a:t>
            </a:r>
            <a:r>
              <a:rPr lang="en-US" altLang="zh-CN" sz="3600" dirty="0" smtClean="0"/>
              <a:t>FOL</a:t>
            </a:r>
            <a:r>
              <a:rPr lang="zh-CN" altLang="en-US" sz="3600" dirty="0" smtClean="0"/>
              <a:t>的表达方式</a:t>
            </a:r>
            <a:endParaRPr lang="en-US" altLang="zh-CN" sz="3600" dirty="0" smtClean="0"/>
          </a:p>
          <a:p>
            <a:r>
              <a:rPr lang="zh-CN" altLang="en-US" sz="3600" dirty="0" smtClean="0"/>
              <a:t>与关系代数基本等价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56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01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关系演算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57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4350" y="1559415"/>
            <a:ext cx="9258300" cy="4610100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 smtClean="0"/>
              <a:t>A </a:t>
            </a:r>
            <a:r>
              <a:rPr lang="en-US" altLang="zh-CN" dirty="0"/>
              <a:t>query expression looks like given a schema S = (D, R, h</a:t>
            </a:r>
            <a:r>
              <a:rPr lang="en-US" altLang="zh-CN" dirty="0" smtClean="0"/>
              <a:t>):</a:t>
            </a:r>
            <a:br>
              <a:rPr lang="en-US" altLang="zh-CN" dirty="0" smtClean="0"/>
            </a:br>
            <a:r>
              <a:rPr lang="en-US" altLang="zh-CN" dirty="0" smtClean="0"/>
              <a:t>              { </a:t>
            </a:r>
            <a:r>
              <a:rPr lang="en-US" altLang="zh-CN" dirty="0"/>
              <a:t>v : H | f(v) 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dirty="0" smtClean="0"/>
              <a:t>where </a:t>
            </a:r>
            <a:r>
              <a:rPr lang="en-US" altLang="zh-CN" dirty="0"/>
              <a:t>v is a tuple variable, H a header and f(v) a formula in F[</a:t>
            </a:r>
            <a:r>
              <a:rPr lang="en-US" altLang="zh-CN" dirty="0" err="1"/>
              <a:t>S,type</a:t>
            </a:r>
            <a:r>
              <a:rPr lang="en-US" altLang="zh-CN" dirty="0"/>
              <a:t>] where type = { (v, H) } and with v as its only free variable. </a:t>
            </a:r>
            <a:endParaRPr lang="en-US" altLang="zh-CN" dirty="0" smtClean="0"/>
          </a:p>
          <a:p>
            <a:r>
              <a:rPr lang="en-US" altLang="zh-CN" dirty="0"/>
              <a:t>Examples of query expressions are: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Employees whose wage is 50: </a:t>
            </a:r>
            <a:r>
              <a:rPr lang="en-US" altLang="zh-CN" dirty="0" smtClean="0"/>
              <a:t>{</a:t>
            </a:r>
            <a:r>
              <a:rPr lang="en-US" altLang="zh-CN" dirty="0"/>
              <a:t> </a:t>
            </a:r>
            <a:r>
              <a:rPr lang="en-US" altLang="zh-CN" i="1" dirty="0"/>
              <a:t>t</a:t>
            </a:r>
            <a:r>
              <a:rPr lang="en-US" altLang="zh-CN" dirty="0"/>
              <a:t> : {name} | ∃ </a:t>
            </a:r>
            <a:r>
              <a:rPr lang="en-US" altLang="zh-CN" i="1" dirty="0"/>
              <a:t>s</a:t>
            </a:r>
            <a:r>
              <a:rPr lang="en-US" altLang="zh-CN" dirty="0"/>
              <a:t> : {name, wage} ( Employee(</a:t>
            </a:r>
            <a:r>
              <a:rPr lang="en-US" altLang="zh-CN" i="1" dirty="0"/>
              <a:t>s</a:t>
            </a:r>
            <a:r>
              <a:rPr lang="en-US" altLang="zh-CN" dirty="0"/>
              <a:t>) ∧ </a:t>
            </a:r>
            <a:r>
              <a:rPr lang="en-US" altLang="zh-CN" i="1" dirty="0" err="1"/>
              <a:t>s</a:t>
            </a:r>
            <a:r>
              <a:rPr lang="en-US" altLang="zh-CN" dirty="0" err="1"/>
              <a:t>.wage</a:t>
            </a:r>
            <a:r>
              <a:rPr lang="en-US" altLang="zh-CN" dirty="0"/>
              <a:t> = 50.000 ∧ </a:t>
            </a:r>
            <a:r>
              <a:rPr lang="en-US" altLang="zh-CN" i="1" dirty="0"/>
              <a:t>t</a:t>
            </a:r>
            <a:r>
              <a:rPr lang="en-US" altLang="zh-CN" dirty="0"/>
              <a:t>.name = </a:t>
            </a:r>
            <a:r>
              <a:rPr lang="en-US" altLang="zh-CN" i="1" dirty="0"/>
              <a:t>s</a:t>
            </a:r>
            <a:r>
              <a:rPr lang="en-US" altLang="zh-CN" dirty="0"/>
              <a:t>.name ) }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Suppliers who supply products to us: </a:t>
            </a:r>
            <a:r>
              <a:rPr lang="en-US" altLang="zh-CN" dirty="0" smtClean="0"/>
              <a:t>{</a:t>
            </a:r>
            <a:r>
              <a:rPr lang="en-US" altLang="zh-CN" dirty="0"/>
              <a:t> </a:t>
            </a:r>
            <a:r>
              <a:rPr lang="en-US" altLang="zh-CN" i="1" dirty="0"/>
              <a:t>t</a:t>
            </a:r>
            <a:r>
              <a:rPr lang="en-US" altLang="zh-CN" dirty="0"/>
              <a:t> : {supplier, article} | ∃ </a:t>
            </a:r>
            <a:r>
              <a:rPr lang="en-US" altLang="zh-CN" i="1" dirty="0"/>
              <a:t>s</a:t>
            </a:r>
            <a:r>
              <a:rPr lang="en-US" altLang="zh-CN" dirty="0"/>
              <a:t> : {s#, </a:t>
            </a:r>
            <a:r>
              <a:rPr lang="en-US" altLang="zh-CN" dirty="0" err="1"/>
              <a:t>sname</a:t>
            </a:r>
            <a:r>
              <a:rPr lang="en-US" altLang="zh-CN" dirty="0"/>
              <a:t>} ( Supplier(</a:t>
            </a:r>
            <a:r>
              <a:rPr lang="en-US" altLang="zh-CN" i="1" dirty="0"/>
              <a:t>s</a:t>
            </a:r>
            <a:r>
              <a:rPr lang="en-US" altLang="zh-CN" dirty="0"/>
              <a:t>) ∧ </a:t>
            </a:r>
            <a:r>
              <a:rPr lang="en-US" altLang="zh-CN" i="1" dirty="0" err="1"/>
              <a:t>s</a:t>
            </a:r>
            <a:r>
              <a:rPr lang="en-US" altLang="zh-CN" dirty="0" err="1"/>
              <a:t>.sname</a:t>
            </a:r>
            <a:r>
              <a:rPr lang="en-US" altLang="zh-CN" dirty="0"/>
              <a:t> = </a:t>
            </a:r>
            <a:r>
              <a:rPr lang="en-US" altLang="zh-CN" i="1" dirty="0" err="1"/>
              <a:t>t</a:t>
            </a:r>
            <a:r>
              <a:rPr lang="en-US" altLang="zh-CN" dirty="0" err="1"/>
              <a:t>.supplier</a:t>
            </a:r>
            <a:r>
              <a:rPr lang="en-US" altLang="zh-CN" dirty="0"/>
              <a:t> ∧ ∃ </a:t>
            </a:r>
            <a:r>
              <a:rPr lang="en-US" altLang="zh-CN" i="1" dirty="0"/>
              <a:t>p</a:t>
            </a:r>
            <a:r>
              <a:rPr lang="en-US" altLang="zh-CN" dirty="0"/>
              <a:t> : {p#, </a:t>
            </a:r>
            <a:r>
              <a:rPr lang="en-US" altLang="zh-CN" dirty="0" err="1"/>
              <a:t>pname</a:t>
            </a:r>
            <a:r>
              <a:rPr lang="en-US" altLang="zh-CN" dirty="0"/>
              <a:t>} ( Product(</a:t>
            </a:r>
            <a:r>
              <a:rPr lang="en-US" altLang="zh-CN" i="1" dirty="0"/>
              <a:t>p</a:t>
            </a:r>
            <a:r>
              <a:rPr lang="en-US" altLang="zh-CN" dirty="0"/>
              <a:t>) ∧ </a:t>
            </a:r>
            <a:r>
              <a:rPr lang="en-US" altLang="zh-CN" i="1" dirty="0" err="1"/>
              <a:t>p</a:t>
            </a:r>
            <a:r>
              <a:rPr lang="en-US" altLang="zh-CN" dirty="0" err="1"/>
              <a:t>.pname</a:t>
            </a:r>
            <a:r>
              <a:rPr lang="en-US" altLang="zh-CN" dirty="0"/>
              <a:t> = </a:t>
            </a:r>
            <a:r>
              <a:rPr lang="en-US" altLang="zh-CN" i="1" dirty="0" err="1"/>
              <a:t>t</a:t>
            </a:r>
            <a:r>
              <a:rPr lang="en-US" altLang="zh-CN" dirty="0" err="1"/>
              <a:t>.article</a:t>
            </a:r>
            <a:r>
              <a:rPr lang="en-US" altLang="zh-CN" dirty="0"/>
              <a:t> ∧ ∃ </a:t>
            </a:r>
            <a:r>
              <a:rPr lang="en-US" altLang="zh-CN" i="1" dirty="0"/>
              <a:t>a</a:t>
            </a:r>
            <a:r>
              <a:rPr lang="en-US" altLang="zh-CN" dirty="0"/>
              <a:t> : {s#, p#} ( Supplies(</a:t>
            </a:r>
            <a:r>
              <a:rPr lang="en-US" altLang="zh-CN" i="1" dirty="0"/>
              <a:t>a</a:t>
            </a:r>
            <a:r>
              <a:rPr lang="en-US" altLang="zh-CN" dirty="0"/>
              <a:t>) ∧ </a:t>
            </a:r>
            <a:r>
              <a:rPr lang="en-US" altLang="zh-CN" i="1" dirty="0" err="1"/>
              <a:t>s</a:t>
            </a:r>
            <a:r>
              <a:rPr lang="en-US" altLang="zh-CN" dirty="0" err="1"/>
              <a:t>.s</a:t>
            </a:r>
            <a:r>
              <a:rPr lang="en-US" altLang="zh-CN" dirty="0"/>
              <a:t># = </a:t>
            </a:r>
            <a:r>
              <a:rPr lang="en-US" altLang="zh-CN" i="1" dirty="0" err="1"/>
              <a:t>a</a:t>
            </a:r>
            <a:r>
              <a:rPr lang="en-US" altLang="zh-CN" dirty="0" err="1"/>
              <a:t>.s</a:t>
            </a:r>
            <a:r>
              <a:rPr lang="en-US" altLang="zh-CN" dirty="0"/>
              <a:t># ∧ </a:t>
            </a:r>
            <a:r>
              <a:rPr lang="en-US" altLang="zh-CN" i="1" dirty="0" err="1"/>
              <a:t>a</a:t>
            </a:r>
            <a:r>
              <a:rPr lang="en-US" altLang="zh-CN" dirty="0" err="1"/>
              <a:t>.p</a:t>
            </a:r>
            <a:r>
              <a:rPr lang="en-US" altLang="zh-CN" dirty="0"/>
              <a:t># = </a:t>
            </a:r>
            <a:r>
              <a:rPr lang="en-US" altLang="zh-CN" i="1" dirty="0" err="1"/>
              <a:t>p</a:t>
            </a:r>
            <a:r>
              <a:rPr lang="en-US" altLang="zh-CN" dirty="0" err="1"/>
              <a:t>.p</a:t>
            </a:r>
            <a:r>
              <a:rPr lang="en-US" altLang="zh-CN" dirty="0"/>
              <a:t># ) 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8938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关系演算到关系代数的转换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58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4350" y="1559415"/>
            <a:ext cx="9258300" cy="461010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Selection</a:t>
            </a:r>
            <a:r>
              <a:rPr lang="en-US" altLang="zh-CN" sz="2400" dirty="0" smtClean="0"/>
              <a:t>, </a:t>
            </a:r>
            <a:r>
              <a:rPr lang="en-US" altLang="zh-CN" sz="2400" dirty="0" smtClean="0">
                <a:solidFill>
                  <a:srgbClr val="00B0F0"/>
                </a:solidFill>
              </a:rPr>
              <a:t>Projection</a:t>
            </a:r>
            <a:r>
              <a:rPr lang="en-US" altLang="zh-CN" sz="2400" dirty="0" smtClean="0"/>
              <a:t>, </a:t>
            </a:r>
            <a:r>
              <a:rPr lang="en-US" altLang="zh-CN" sz="2400" dirty="0" smtClean="0">
                <a:solidFill>
                  <a:srgbClr val="7030A0"/>
                </a:solidFill>
              </a:rPr>
              <a:t>Join</a:t>
            </a:r>
          </a:p>
          <a:p>
            <a:r>
              <a:rPr lang="en-US" altLang="zh-CN" sz="2400" dirty="0" smtClean="0"/>
              <a:t>{</a:t>
            </a:r>
            <a:r>
              <a:rPr lang="en-US" altLang="zh-CN" sz="2400" dirty="0"/>
              <a:t> </a:t>
            </a:r>
            <a:r>
              <a:rPr lang="en-US" altLang="zh-CN" sz="2400" i="1" dirty="0"/>
              <a:t>t</a:t>
            </a:r>
            <a:r>
              <a:rPr lang="en-US" altLang="zh-CN" sz="2400" dirty="0"/>
              <a:t> : </a:t>
            </a:r>
            <a:r>
              <a:rPr lang="en-US" altLang="zh-CN" sz="2400" dirty="0">
                <a:solidFill>
                  <a:srgbClr val="00B0F0"/>
                </a:solidFill>
              </a:rPr>
              <a:t>{name} </a:t>
            </a:r>
            <a:r>
              <a:rPr lang="en-US" altLang="zh-CN" sz="2400" dirty="0"/>
              <a:t>| ∃ </a:t>
            </a:r>
            <a:r>
              <a:rPr lang="en-US" altLang="zh-CN" sz="2400" i="1" dirty="0"/>
              <a:t>s</a:t>
            </a:r>
            <a:r>
              <a:rPr lang="en-US" altLang="zh-CN" sz="2400" dirty="0"/>
              <a:t> : {name, wage} ( </a:t>
            </a:r>
            <a:r>
              <a:rPr lang="en-US" altLang="zh-CN" sz="2400" dirty="0">
                <a:solidFill>
                  <a:srgbClr val="FF0000"/>
                </a:solidFill>
              </a:rPr>
              <a:t>Employee(</a:t>
            </a:r>
            <a:r>
              <a:rPr lang="en-US" altLang="zh-CN" sz="2400" i="1" dirty="0">
                <a:solidFill>
                  <a:srgbClr val="FF0000"/>
                </a:solidFill>
              </a:rPr>
              <a:t>s</a:t>
            </a:r>
            <a:r>
              <a:rPr lang="en-US" altLang="zh-CN" sz="2400" dirty="0">
                <a:solidFill>
                  <a:srgbClr val="FF0000"/>
                </a:solidFill>
              </a:rPr>
              <a:t>) ∧ </a:t>
            </a:r>
            <a:r>
              <a:rPr lang="en-US" altLang="zh-CN" sz="2400" i="1" dirty="0" err="1">
                <a:solidFill>
                  <a:srgbClr val="FF0000"/>
                </a:solidFill>
              </a:rPr>
              <a:t>s</a:t>
            </a:r>
            <a:r>
              <a:rPr lang="en-US" altLang="zh-CN" sz="2400" dirty="0" err="1">
                <a:solidFill>
                  <a:srgbClr val="FF0000"/>
                </a:solidFill>
              </a:rPr>
              <a:t>.wage</a:t>
            </a:r>
            <a:r>
              <a:rPr lang="en-US" altLang="zh-CN" sz="2400" dirty="0">
                <a:solidFill>
                  <a:srgbClr val="FF0000"/>
                </a:solidFill>
              </a:rPr>
              <a:t> = 50.000</a:t>
            </a:r>
            <a:r>
              <a:rPr lang="en-US" altLang="zh-CN" sz="2400" dirty="0"/>
              <a:t> ∧ </a:t>
            </a:r>
            <a:r>
              <a:rPr lang="en-US" altLang="zh-CN" sz="2400" i="1" dirty="0">
                <a:solidFill>
                  <a:srgbClr val="00B0F0"/>
                </a:solidFill>
              </a:rPr>
              <a:t>t</a:t>
            </a:r>
            <a:r>
              <a:rPr lang="en-US" altLang="zh-CN" sz="2400" dirty="0">
                <a:solidFill>
                  <a:srgbClr val="00B0F0"/>
                </a:solidFill>
              </a:rPr>
              <a:t>.name = </a:t>
            </a:r>
            <a:r>
              <a:rPr lang="en-US" altLang="zh-CN" sz="2400" i="1" dirty="0">
                <a:solidFill>
                  <a:srgbClr val="00B0F0"/>
                </a:solidFill>
              </a:rPr>
              <a:t>s</a:t>
            </a:r>
            <a:r>
              <a:rPr lang="en-US" altLang="zh-CN" sz="2400" dirty="0">
                <a:solidFill>
                  <a:srgbClr val="00B0F0"/>
                </a:solidFill>
              </a:rPr>
              <a:t>.name </a:t>
            </a:r>
            <a:r>
              <a:rPr lang="en-US" altLang="zh-CN" sz="2400" dirty="0"/>
              <a:t>) </a:t>
            </a:r>
            <a:r>
              <a:rPr lang="en-US" altLang="zh-CN" sz="2400" dirty="0" smtClean="0"/>
              <a:t>}</a:t>
            </a:r>
          </a:p>
          <a:p>
            <a:r>
              <a:rPr lang="en-US" altLang="zh-CN" sz="2400" dirty="0"/>
              <a:t>{ t : </a:t>
            </a:r>
            <a:r>
              <a:rPr lang="en-US" altLang="zh-CN" sz="2400" dirty="0">
                <a:solidFill>
                  <a:srgbClr val="00B0F0"/>
                </a:solidFill>
              </a:rPr>
              <a:t>{supplier, article} </a:t>
            </a:r>
            <a:r>
              <a:rPr lang="en-US" altLang="zh-CN" sz="2400" dirty="0"/>
              <a:t>| ∃ s : {s#, </a:t>
            </a:r>
            <a:r>
              <a:rPr lang="en-US" altLang="zh-CN" sz="2400" dirty="0" err="1"/>
              <a:t>sname</a:t>
            </a:r>
            <a:r>
              <a:rPr lang="en-US" altLang="zh-CN" sz="2400" dirty="0"/>
              <a:t>} ( Supplier(s) ∧ </a:t>
            </a:r>
            <a:r>
              <a:rPr lang="en-US" altLang="zh-CN" sz="2400" dirty="0" err="1">
                <a:solidFill>
                  <a:srgbClr val="00B0F0"/>
                </a:solidFill>
              </a:rPr>
              <a:t>s.sname</a:t>
            </a:r>
            <a:r>
              <a:rPr lang="en-US" altLang="zh-CN" sz="2400" dirty="0">
                <a:solidFill>
                  <a:srgbClr val="00B0F0"/>
                </a:solidFill>
              </a:rPr>
              <a:t> = </a:t>
            </a:r>
            <a:r>
              <a:rPr lang="en-US" altLang="zh-CN" sz="2400" dirty="0" err="1">
                <a:solidFill>
                  <a:srgbClr val="00B0F0"/>
                </a:solidFill>
              </a:rPr>
              <a:t>t.supplier</a:t>
            </a:r>
            <a:r>
              <a:rPr lang="en-US" altLang="zh-CN" sz="2400" dirty="0"/>
              <a:t> ∧ ∃ p : {p#, </a:t>
            </a:r>
            <a:r>
              <a:rPr lang="en-US" altLang="zh-CN" sz="2400" dirty="0" err="1"/>
              <a:t>pname</a:t>
            </a:r>
            <a:r>
              <a:rPr lang="en-US" altLang="zh-CN" sz="2400" dirty="0"/>
              <a:t>} ( Product(p) ∧ </a:t>
            </a:r>
            <a:r>
              <a:rPr lang="en-US" altLang="zh-CN" sz="2400" dirty="0" err="1">
                <a:solidFill>
                  <a:srgbClr val="00B0F0"/>
                </a:solidFill>
              </a:rPr>
              <a:t>p.pname</a:t>
            </a:r>
            <a:r>
              <a:rPr lang="en-US" altLang="zh-CN" sz="2400" dirty="0">
                <a:solidFill>
                  <a:srgbClr val="00B0F0"/>
                </a:solidFill>
              </a:rPr>
              <a:t> = </a:t>
            </a:r>
            <a:r>
              <a:rPr lang="en-US" altLang="zh-CN" sz="2400" dirty="0" err="1">
                <a:solidFill>
                  <a:srgbClr val="00B0F0"/>
                </a:solidFill>
              </a:rPr>
              <a:t>t.article</a:t>
            </a:r>
            <a:r>
              <a:rPr lang="en-US" altLang="zh-CN" sz="2400" dirty="0">
                <a:solidFill>
                  <a:srgbClr val="00B0F0"/>
                </a:solidFill>
              </a:rPr>
              <a:t> </a:t>
            </a:r>
            <a:r>
              <a:rPr lang="en-US" altLang="zh-CN" sz="2400" dirty="0"/>
              <a:t>∧ ∃ a : {s#, p#} ( Supplies(a) ∧ </a:t>
            </a:r>
            <a:r>
              <a:rPr lang="en-US" altLang="zh-CN" sz="2400" dirty="0" err="1">
                <a:solidFill>
                  <a:srgbClr val="7030A0"/>
                </a:solidFill>
              </a:rPr>
              <a:t>s.s</a:t>
            </a:r>
            <a:r>
              <a:rPr lang="en-US" altLang="zh-CN" sz="2400" dirty="0">
                <a:solidFill>
                  <a:srgbClr val="7030A0"/>
                </a:solidFill>
              </a:rPr>
              <a:t># = </a:t>
            </a:r>
            <a:r>
              <a:rPr lang="en-US" altLang="zh-CN" sz="2400" dirty="0" err="1">
                <a:solidFill>
                  <a:srgbClr val="7030A0"/>
                </a:solidFill>
              </a:rPr>
              <a:t>a.s</a:t>
            </a:r>
            <a:r>
              <a:rPr lang="en-US" altLang="zh-CN" sz="2400" dirty="0">
                <a:solidFill>
                  <a:srgbClr val="7030A0"/>
                </a:solidFill>
              </a:rPr>
              <a:t># ∧ </a:t>
            </a:r>
            <a:r>
              <a:rPr lang="en-US" altLang="zh-CN" sz="2400" dirty="0" err="1">
                <a:solidFill>
                  <a:srgbClr val="7030A0"/>
                </a:solidFill>
              </a:rPr>
              <a:t>a.p</a:t>
            </a:r>
            <a:r>
              <a:rPr lang="en-US" altLang="zh-CN" sz="2400" dirty="0">
                <a:solidFill>
                  <a:srgbClr val="7030A0"/>
                </a:solidFill>
              </a:rPr>
              <a:t># = </a:t>
            </a:r>
            <a:r>
              <a:rPr lang="en-US" altLang="zh-CN" sz="2400" dirty="0" err="1">
                <a:solidFill>
                  <a:srgbClr val="7030A0"/>
                </a:solidFill>
              </a:rPr>
              <a:t>p.p</a:t>
            </a:r>
            <a:r>
              <a:rPr lang="en-US" altLang="zh-CN" sz="2400" dirty="0">
                <a:solidFill>
                  <a:srgbClr val="7030A0"/>
                </a:solidFill>
              </a:rPr>
              <a:t># </a:t>
            </a:r>
            <a:r>
              <a:rPr lang="en-US" altLang="zh-CN" sz="2400" dirty="0"/>
              <a:t>) }</a:t>
            </a: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75424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表达能力范围比较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8745" y="1566627"/>
            <a:ext cx="7869510" cy="3845023"/>
          </a:xfrm>
        </p:spPr>
        <p:txBody>
          <a:bodyPr>
            <a:normAutofit fontScale="85000" lnSpcReduction="20000"/>
          </a:bodyPr>
          <a:lstStyle/>
          <a:p>
            <a:pPr marL="0" lvl="1" indent="0" algn="ctr" eaLnBrk="1" hangingPunct="1">
              <a:buNone/>
            </a:pPr>
            <a:r>
              <a:rPr lang="en-US" altLang="zh-CN" sz="3900" dirty="0" err="1" smtClean="0">
                <a:solidFill>
                  <a:schemeClr val="tx1"/>
                </a:solidFill>
              </a:rPr>
              <a:t>MongoDB</a:t>
            </a:r>
            <a:r>
              <a:rPr lang="en-US" altLang="zh-CN" sz="3900" dirty="0" smtClean="0">
                <a:solidFill>
                  <a:schemeClr val="tx1"/>
                </a:solidFill>
              </a:rPr>
              <a:t> CRUD </a:t>
            </a:r>
            <a:br>
              <a:rPr lang="en-US" altLang="zh-CN" sz="3900" dirty="0" smtClean="0">
                <a:solidFill>
                  <a:schemeClr val="tx1"/>
                </a:solidFill>
              </a:rPr>
            </a:br>
            <a:r>
              <a:rPr lang="en-US" altLang="zh-CN" sz="3900" dirty="0" smtClean="0">
                <a:solidFill>
                  <a:schemeClr val="tx1"/>
                </a:solidFill>
              </a:rPr>
              <a:t>&lt; </a:t>
            </a:r>
            <a:r>
              <a:rPr lang="en-US" altLang="zh-CN" sz="3900" dirty="0">
                <a:solidFill>
                  <a:schemeClr val="tx1"/>
                </a:solidFill>
              </a:rPr>
              <a:t/>
            </a:r>
            <a:br>
              <a:rPr lang="en-US" altLang="zh-CN" sz="3900" dirty="0">
                <a:solidFill>
                  <a:schemeClr val="tx1"/>
                </a:solidFill>
              </a:rPr>
            </a:br>
            <a:r>
              <a:rPr lang="en-US" altLang="zh-CN" sz="3900" dirty="0" smtClean="0">
                <a:solidFill>
                  <a:schemeClr val="tx1"/>
                </a:solidFill>
              </a:rPr>
              <a:t>Relational Algebra / Calculus </a:t>
            </a:r>
            <a:br>
              <a:rPr lang="en-US" altLang="zh-CN" sz="3900" dirty="0" smtClean="0">
                <a:solidFill>
                  <a:schemeClr val="tx1"/>
                </a:solidFill>
              </a:rPr>
            </a:br>
            <a:r>
              <a:rPr lang="en-US" altLang="zh-CN" sz="3900" dirty="0" smtClean="0">
                <a:solidFill>
                  <a:schemeClr val="tx1"/>
                </a:solidFill>
              </a:rPr>
              <a:t>&lt; </a:t>
            </a:r>
            <a:br>
              <a:rPr lang="en-US" altLang="zh-CN" sz="3900" dirty="0" smtClean="0">
                <a:solidFill>
                  <a:schemeClr val="tx1"/>
                </a:solidFill>
              </a:rPr>
            </a:br>
            <a:r>
              <a:rPr lang="en-US" altLang="zh-CN" sz="3900" dirty="0" smtClean="0">
                <a:solidFill>
                  <a:schemeClr val="tx1"/>
                </a:solidFill>
              </a:rPr>
              <a:t>FOL </a:t>
            </a:r>
            <a:br>
              <a:rPr lang="en-US" altLang="zh-CN" sz="3900" dirty="0" smtClean="0">
                <a:solidFill>
                  <a:schemeClr val="tx1"/>
                </a:solidFill>
              </a:rPr>
            </a:br>
            <a:r>
              <a:rPr lang="en-US" altLang="zh-CN" sz="3900" dirty="0" smtClean="0">
                <a:solidFill>
                  <a:schemeClr val="tx1"/>
                </a:solidFill>
              </a:rPr>
              <a:t>&lt; </a:t>
            </a:r>
            <a:br>
              <a:rPr lang="en-US" altLang="zh-CN" sz="3900" dirty="0" smtClean="0">
                <a:solidFill>
                  <a:schemeClr val="tx1"/>
                </a:solidFill>
              </a:rPr>
            </a:br>
            <a:r>
              <a:rPr lang="en-US" altLang="zh-CN" sz="3900" dirty="0" smtClean="0">
                <a:solidFill>
                  <a:schemeClr val="tx1"/>
                </a:solidFill>
              </a:rPr>
              <a:t>Turing </a:t>
            </a:r>
            <a:r>
              <a:rPr lang="en-US" altLang="zh-CN" sz="3900" dirty="0">
                <a:solidFill>
                  <a:schemeClr val="tx1"/>
                </a:solidFill>
              </a:rPr>
              <a:t>Machine 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59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327076" y="5411650"/>
            <a:ext cx="7920880" cy="940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60757" tIns="80378" rIns="160757" bIns="80378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604447" indent="-604447" algn="l" defTabSz="1608195" rtl="0"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buChar char="•"/>
              <a:defRPr sz="5100" kern="1200">
                <a:solidFill>
                  <a:srgbClr val="333333"/>
                </a:solidFill>
                <a:latin typeface="Segoe UI" charset="0"/>
                <a:ea typeface="Microsoft YaHei" charset="-122"/>
                <a:cs typeface="+mn-cs"/>
              </a:defRPr>
            </a:lvl1pPr>
            <a:lvl2pPr marL="1304140" indent="-498211" algn="l" defTabSz="1608195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buChar char="–"/>
              <a:defRPr sz="4600" kern="1200">
                <a:solidFill>
                  <a:srgbClr val="4D4D4D"/>
                </a:solidFill>
                <a:latin typeface="Segoe UI" charset="0"/>
                <a:ea typeface="Microsoft YaHei" charset="-122"/>
                <a:cs typeface="+mn-cs"/>
              </a:defRPr>
            </a:lvl2pPr>
            <a:lvl3pPr marL="2011160" indent="-402965" algn="l" defTabSz="1608195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buChar char="•"/>
              <a:defRPr sz="4200" kern="1200">
                <a:solidFill>
                  <a:srgbClr val="4D4D4D"/>
                </a:solidFill>
                <a:latin typeface="Segoe UI" charset="0"/>
                <a:ea typeface="Microsoft YaHei" charset="-122"/>
                <a:cs typeface="+mn-cs"/>
              </a:defRPr>
            </a:lvl3pPr>
            <a:lvl4pPr marL="2813426" indent="-401134" algn="l" defTabSz="1608195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buChar char="–"/>
              <a:defRPr sz="3500" kern="1200">
                <a:solidFill>
                  <a:srgbClr val="4D4D4D"/>
                </a:solidFill>
                <a:latin typeface="Segoe UI" charset="0"/>
                <a:ea typeface="Microsoft YaHei" charset="-122"/>
                <a:cs typeface="+mn-cs"/>
              </a:defRPr>
            </a:lvl4pPr>
            <a:lvl5pPr marL="3615692" indent="-401134" algn="l" defTabSz="1608195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buChar char="»"/>
              <a:defRPr sz="3500" kern="1200">
                <a:solidFill>
                  <a:srgbClr val="4D4D4D"/>
                </a:solidFill>
                <a:latin typeface="Segoe UI" charset="0"/>
                <a:ea typeface="Microsoft YaHei" charset="-122"/>
                <a:cs typeface="+mn-cs"/>
              </a:defRPr>
            </a:lvl5pPr>
            <a:lvl6pPr marL="2901345" indent="-263759" algn="l" defTabSz="1055035" rtl="0" eaLnBrk="1" latinLnBrk="0" hangingPunct="1">
              <a:lnSpc>
                <a:spcPct val="90000"/>
              </a:lnSpc>
              <a:spcBef>
                <a:spcPts val="577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1055035" rtl="0" eaLnBrk="1" latinLnBrk="0" hangingPunct="1">
              <a:lnSpc>
                <a:spcPct val="90000"/>
              </a:lnSpc>
              <a:spcBef>
                <a:spcPts val="577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1055035" rtl="0" eaLnBrk="1" latinLnBrk="0" hangingPunct="1">
              <a:lnSpc>
                <a:spcPct val="90000"/>
              </a:lnSpc>
              <a:spcBef>
                <a:spcPts val="577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1055035" rtl="0" eaLnBrk="1" latinLnBrk="0" hangingPunct="1">
              <a:lnSpc>
                <a:spcPct val="90000"/>
              </a:lnSpc>
              <a:spcBef>
                <a:spcPts val="577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buFontTx/>
              <a:buNone/>
            </a:pPr>
            <a:r>
              <a:rPr lang="zh-CN" altLang="en-US" sz="2400" dirty="0" smtClean="0"/>
              <a:t>注意：不能说 </a:t>
            </a:r>
            <a:r>
              <a:rPr lang="en-US" altLang="zh-CN" sz="2400" dirty="0" smtClean="0"/>
              <a:t>Relational Algebra / Calculus 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 FOL </a:t>
            </a:r>
            <a:r>
              <a:rPr lang="zh-CN" altLang="en-US" sz="2400" dirty="0" smtClean="0"/>
              <a:t>比 </a:t>
            </a:r>
            <a:r>
              <a:rPr lang="en-US" altLang="zh-CN" sz="2400" dirty="0" smtClean="0"/>
              <a:t>Turing Machine </a:t>
            </a:r>
            <a:r>
              <a:rPr lang="zh-CN" altLang="en-US" sz="2400" dirty="0" smtClean="0"/>
              <a:t>的表达能力更差。以上只是范围比较，不涉及精简度。</a:t>
            </a:r>
            <a:r>
              <a:rPr lang="en-US" altLang="zh-CN" sz="2400" dirty="0" smtClean="0"/>
              <a:t> 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360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如何衡量</a:t>
            </a:r>
            <a:r>
              <a:rPr lang="zh-CN" altLang="en-US" dirty="0" smtClean="0"/>
              <a:t>数据模型</a:t>
            </a:r>
            <a:r>
              <a:rPr lang="zh-CN" altLang="en-US" dirty="0" smtClean="0"/>
              <a:t>功能性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表达能力（</a:t>
            </a:r>
            <a:r>
              <a:rPr lang="en-US" altLang="zh-CN" dirty="0" smtClean="0"/>
              <a:t>Expressive Power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数据本身能够表达什么信息？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计算机能够理解的信息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查询能够满足哪些信息需求？</a:t>
            </a:r>
            <a:endParaRPr lang="en-US" altLang="zh-CN" b="1" dirty="0" smtClean="0"/>
          </a:p>
          <a:p>
            <a:r>
              <a:rPr lang="zh-CN" altLang="en-US" dirty="0" smtClean="0"/>
              <a:t>表达能力的两个维度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表达能力的范围：能够满足哪些信息需求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上限为</a:t>
            </a:r>
            <a:r>
              <a:rPr lang="en-US" altLang="zh-CN" dirty="0" smtClean="0"/>
              <a:t>Turing Completeness</a:t>
            </a:r>
          </a:p>
          <a:p>
            <a:pPr lvl="1"/>
            <a:r>
              <a:rPr lang="zh-CN" altLang="en-US" dirty="0" smtClean="0"/>
              <a:t>表达的精简程度：用户描述需求是否方便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Prolog</a:t>
            </a:r>
            <a:r>
              <a:rPr lang="zh-CN" altLang="en-US" dirty="0" smtClean="0"/>
              <a:t>比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更精简更强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6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08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数据模型的论战 </a:t>
            </a:r>
            <a:r>
              <a:rPr lang="en-US" altLang="zh-CN" dirty="0" smtClean="0"/>
              <a:t>– 1970s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7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676" y="1637729"/>
            <a:ext cx="20097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390" y="1790129"/>
            <a:ext cx="1758199" cy="269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6799684" y="4719413"/>
            <a:ext cx="190366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Edgar F. Codd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1432556" y="4727050"/>
            <a:ext cx="231986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Charles Bachman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9626" y="5337367"/>
            <a:ext cx="30556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Navigational Database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511652" y="5337367"/>
            <a:ext cx="27414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Relational Database</a:t>
            </a:r>
            <a:endParaRPr lang="zh-CN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04077" y="5805264"/>
            <a:ext cx="21002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Network Model</a:t>
            </a:r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86059" y="5805264"/>
            <a:ext cx="21018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Relation Model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2535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网状数据库（</a:t>
            </a:r>
            <a:r>
              <a:rPr lang="en-US" altLang="zh-CN" dirty="0" smtClean="0"/>
              <a:t>Navigational DB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60</a:t>
            </a:r>
            <a:r>
              <a:rPr lang="zh-CN" altLang="en-US" dirty="0" smtClean="0"/>
              <a:t>年代磁盘取代磁带，随机读写变得容易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数据是相互关联的，网或图是自然的数据模型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人常常通过关联访问数据。比如：张三的公司是什么时候上市的？因此，数据库应该提供方便的关联访问接口。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7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680" y="1574011"/>
            <a:ext cx="6794575" cy="2623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068" y="4437112"/>
            <a:ext cx="790575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例子（数据）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324" y="1366262"/>
            <a:ext cx="7665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Data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99324" y="4165630"/>
            <a:ext cx="12153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Schema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9539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2831</Words>
  <Application>Microsoft Office PowerPoint</Application>
  <PresentationFormat>35 毫米幻灯片</PresentationFormat>
  <Paragraphs>730</Paragraphs>
  <Slides>59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59</vt:i4>
      </vt:variant>
    </vt:vector>
  </HeadingPairs>
  <TitlesOfParts>
    <vt:vector size="63" baseType="lpstr">
      <vt:lpstr>Office 主题</vt:lpstr>
      <vt:lpstr>默认设计模板</vt:lpstr>
      <vt:lpstr>Microsoft 公式 3.0</vt:lpstr>
      <vt:lpstr>Document</vt:lpstr>
      <vt:lpstr>PowerPoint 演示文稿</vt:lpstr>
      <vt:lpstr>回顾：好系统的标准</vt:lpstr>
      <vt:lpstr>数据模型（Data Model）</vt:lpstr>
      <vt:lpstr>数据库模式（Schema）</vt:lpstr>
      <vt:lpstr>例子</vt:lpstr>
      <vt:lpstr>如何衡量数据模型功能性？</vt:lpstr>
      <vt:lpstr>数据模型的论战 – 1970s</vt:lpstr>
      <vt:lpstr>网状数据库（Navigational DB）</vt:lpstr>
      <vt:lpstr>例子（数据）</vt:lpstr>
      <vt:lpstr>例子（查询）</vt:lpstr>
      <vt:lpstr>例子（查询）</vt:lpstr>
      <vt:lpstr>例子（存储方式）</vt:lpstr>
      <vt:lpstr>Codd坚持的看法</vt:lpstr>
      <vt:lpstr>如何避免Dependence？</vt:lpstr>
      <vt:lpstr>例如：使用FOL查询</vt:lpstr>
      <vt:lpstr>问题</vt:lpstr>
      <vt:lpstr>关系模型 Relation Model</vt:lpstr>
      <vt:lpstr>关系</vt:lpstr>
      <vt:lpstr>1. 域（Domain）</vt:lpstr>
      <vt:lpstr>2. 笛卡尔积（Cartesian Product）</vt:lpstr>
      <vt:lpstr>笛卡尔积（续）</vt:lpstr>
      <vt:lpstr>笛卡尔积（续）</vt:lpstr>
      <vt:lpstr>笛卡尔积（续）</vt:lpstr>
      <vt:lpstr> </vt:lpstr>
      <vt:lpstr>3. 关系（Relation）</vt:lpstr>
      <vt:lpstr>关系（续）</vt:lpstr>
      <vt:lpstr>关系（续）</vt:lpstr>
      <vt:lpstr>关系（续）</vt:lpstr>
      <vt:lpstr>关系（续）</vt:lpstr>
      <vt:lpstr>关系（续）</vt:lpstr>
      <vt:lpstr>关系（续）</vt:lpstr>
      <vt:lpstr>4. 关系代数（Relational Algebra）</vt:lpstr>
      <vt:lpstr>4 关系代数</vt:lpstr>
      <vt:lpstr>例子</vt:lpstr>
      <vt:lpstr>例子</vt:lpstr>
      <vt:lpstr>例子</vt:lpstr>
      <vt:lpstr>4.1 选择（Selection） </vt:lpstr>
      <vt:lpstr>选择（续）</vt:lpstr>
      <vt:lpstr>选择（续）</vt:lpstr>
      <vt:lpstr>选择（续）</vt:lpstr>
      <vt:lpstr>4.2 投影（Projection） </vt:lpstr>
      <vt:lpstr>投影（续）</vt:lpstr>
      <vt:lpstr>投影（续）</vt:lpstr>
      <vt:lpstr>4.3 连接（Join） </vt:lpstr>
      <vt:lpstr> 连接（续） </vt:lpstr>
      <vt:lpstr>连接（续）</vt:lpstr>
      <vt:lpstr>连接（续）</vt:lpstr>
      <vt:lpstr>连接（续）</vt:lpstr>
      <vt:lpstr>连接（续）</vt:lpstr>
      <vt:lpstr>连接（续）</vt:lpstr>
      <vt:lpstr>连接（续）</vt:lpstr>
      <vt:lpstr>连接（续）</vt:lpstr>
      <vt:lpstr>连接（续）</vt:lpstr>
      <vt:lpstr>连接（续）</vt:lpstr>
      <vt:lpstr>4.4 综合举例</vt:lpstr>
      <vt:lpstr>5. 关系演算（Relational Calculus）</vt:lpstr>
      <vt:lpstr>关系演算</vt:lpstr>
      <vt:lpstr>关系演算到关系代数的转换</vt:lpstr>
      <vt:lpstr>表达能力范围比较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数据库物理设计</dc:title>
  <dc:creator>Xuan Zhou</dc:creator>
  <cp:lastModifiedBy>Xuan Zhou</cp:lastModifiedBy>
  <cp:revision>168</cp:revision>
  <dcterms:modified xsi:type="dcterms:W3CDTF">2019-09-26T16:00:47Z</dcterms:modified>
</cp:coreProperties>
</file>