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78" r:id="rId3"/>
    <p:sldId id="555" r:id="rId4"/>
    <p:sldId id="556" r:id="rId5"/>
    <p:sldId id="557" r:id="rId6"/>
    <p:sldId id="559" r:id="rId7"/>
    <p:sldId id="560" r:id="rId8"/>
    <p:sldId id="561" r:id="rId9"/>
    <p:sldId id="563" r:id="rId10"/>
    <p:sldId id="562" r:id="rId11"/>
    <p:sldId id="564" r:id="rId12"/>
    <p:sldId id="565" r:id="rId13"/>
    <p:sldId id="494" r:id="rId14"/>
    <p:sldId id="495" r:id="rId15"/>
    <p:sldId id="496" r:id="rId16"/>
    <p:sldId id="497" r:id="rId17"/>
    <p:sldId id="498" r:id="rId18"/>
    <p:sldId id="503" r:id="rId19"/>
    <p:sldId id="504" r:id="rId20"/>
    <p:sldId id="505" r:id="rId21"/>
    <p:sldId id="506" r:id="rId22"/>
    <p:sldId id="507" r:id="rId23"/>
    <p:sldId id="508" r:id="rId24"/>
    <p:sldId id="509" r:id="rId25"/>
    <p:sldId id="510" r:id="rId26"/>
    <p:sldId id="511" r:id="rId27"/>
    <p:sldId id="512" r:id="rId28"/>
    <p:sldId id="513" r:id="rId29"/>
    <p:sldId id="515" r:id="rId30"/>
    <p:sldId id="516" r:id="rId31"/>
    <p:sldId id="519" r:id="rId32"/>
    <p:sldId id="520" r:id="rId33"/>
    <p:sldId id="523" r:id="rId34"/>
    <p:sldId id="524" r:id="rId35"/>
    <p:sldId id="525" r:id="rId36"/>
    <p:sldId id="526" r:id="rId37"/>
    <p:sldId id="527" r:id="rId38"/>
    <p:sldId id="553" r:id="rId39"/>
    <p:sldId id="554" r:id="rId40"/>
    <p:sldId id="528" r:id="rId41"/>
    <p:sldId id="529" r:id="rId42"/>
    <p:sldId id="531" r:id="rId43"/>
    <p:sldId id="532" r:id="rId44"/>
    <p:sldId id="533" r:id="rId45"/>
    <p:sldId id="534" r:id="rId46"/>
    <p:sldId id="535" r:id="rId47"/>
    <p:sldId id="536" r:id="rId48"/>
    <p:sldId id="537" r:id="rId49"/>
    <p:sldId id="538" r:id="rId50"/>
    <p:sldId id="539" r:id="rId51"/>
    <p:sldId id="541" r:id="rId52"/>
    <p:sldId id="542" r:id="rId53"/>
    <p:sldId id="544" r:id="rId54"/>
    <p:sldId id="545" r:id="rId55"/>
    <p:sldId id="547" r:id="rId56"/>
    <p:sldId id="546" r:id="rId57"/>
    <p:sldId id="548" r:id="rId58"/>
    <p:sldId id="549" r:id="rId59"/>
    <p:sldId id="550" r:id="rId60"/>
    <p:sldId id="551" r:id="rId61"/>
    <p:sldId id="552" r:id="rId62"/>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660"/>
  </p:normalViewPr>
  <p:slideViewPr>
    <p:cSldViewPr>
      <p:cViewPr varScale="1">
        <p:scale>
          <a:sx n="108" d="100"/>
          <a:sy n="108" d="100"/>
        </p:scale>
        <p:origin x="1398" y="102"/>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a:t>单击此处编辑母版标题样式</a:t>
            </a:r>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a:t>单击此处编辑母版副标题样式</a:t>
            </a:r>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607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39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a:t>单击此处编辑母版标题样式</a:t>
            </a:r>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221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14350"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325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a:t>单击此处编辑母版标题样式</a:t>
            </a:r>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pPr/>
              <a:t>October 15, 2019</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426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pPr/>
              <a:t>October 15, 2019</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6705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pPr/>
              <a:t>October 15, 2019</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669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02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431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666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pPr/>
              <a:t>October 15,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36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pPr/>
              <a:t>October 15,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9995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2019/10/15</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pPr fontAlgn="base">
                <a:spcBef>
                  <a:spcPct val="0"/>
                </a:spcBef>
                <a:spcAft>
                  <a:spcPct val="0"/>
                </a:spcAft>
                <a:buFont typeface="Arial" charset="0"/>
                <a:buNone/>
              </a:pPr>
              <a:t>October 15, 2019</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52631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en-US" altLang="zh-CN" sz="5300" b="1" dirty="0">
                <a:solidFill>
                  <a:srgbClr val="333333"/>
                </a:solidFill>
                <a:latin typeface="Microsoft YaHei" charset="-122"/>
                <a:ea typeface="Microsoft YaHei" charset="-122"/>
                <a:cs typeface="Microsoft YaHei" charset="-122"/>
              </a:rPr>
              <a:t>SQL</a:t>
            </a:r>
            <a:r>
              <a:rPr lang="zh-CN" altLang="en-US" sz="5300" b="1" dirty="0">
                <a:solidFill>
                  <a:srgbClr val="333333"/>
                </a:solidFill>
                <a:latin typeface="Microsoft YaHei" charset="-122"/>
                <a:ea typeface="Microsoft YaHei" charset="-122"/>
                <a:cs typeface="Microsoft YaHei" charset="-122"/>
              </a:rPr>
              <a:t>语言（</a:t>
            </a:r>
            <a:r>
              <a:rPr lang="en-US" altLang="zh-CN" sz="5300" b="1" dirty="0">
                <a:solidFill>
                  <a:srgbClr val="333333"/>
                </a:solidFill>
                <a:latin typeface="Microsoft YaHei" charset="-122"/>
                <a:ea typeface="Microsoft YaHei" charset="-122"/>
                <a:cs typeface="Microsoft YaHei" charset="-122"/>
              </a:rPr>
              <a:t>2</a:t>
            </a:r>
            <a:r>
              <a:rPr lang="zh-CN" altLang="en-US" sz="5300" b="1" dirty="0">
                <a:solidFill>
                  <a:srgbClr val="333333"/>
                </a:solidFill>
                <a:latin typeface="Microsoft YaHei" charset="-122"/>
                <a:ea typeface="Microsoft YaHei" charset="-122"/>
                <a:cs typeface="Microsoft YaHei" charset="-122"/>
              </a:rPr>
              <a:t>）</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eaLnBrk="1" hangingPunct="1"/>
            <a:r>
              <a:rPr lang="en-US" altLang="zh-CN" sz="5000" dirty="0"/>
              <a:t>ORDER BY</a:t>
            </a:r>
            <a:r>
              <a:rPr lang="zh-CN" altLang="en-US" sz="5000" dirty="0"/>
              <a:t>子句 </a:t>
            </a:r>
          </a:p>
        </p:txBody>
      </p:sp>
      <p:sp>
        <p:nvSpPr>
          <p:cNvPr id="91139" name="Rectangle 3"/>
          <p:cNvSpPr>
            <a:spLocks noGrp="1" noChangeArrowheads="1"/>
          </p:cNvSpPr>
          <p:nvPr>
            <p:ph type="body" idx="4294967295"/>
          </p:nvPr>
        </p:nvSpPr>
        <p:spPr>
          <a:xfrm>
            <a:off x="1028700" y="1628800"/>
            <a:ext cx="8229600" cy="4351314"/>
          </a:xfrm>
        </p:spPr>
        <p:txBody>
          <a:bodyPr/>
          <a:lstStyle/>
          <a:p>
            <a:pPr algn="just" eaLnBrk="1" hangingPunct="1">
              <a:lnSpc>
                <a:spcPct val="150000"/>
              </a:lnSpc>
            </a:pPr>
            <a:r>
              <a:rPr lang="en-US" altLang="zh-CN" sz="2400" dirty="0">
                <a:latin typeface="微软雅黑" panose="020B0503020204020204" pitchFamily="34" charset="-122"/>
                <a:ea typeface="微软雅黑" panose="020B0503020204020204" pitchFamily="34" charset="-122"/>
              </a:rPr>
              <a:t>ORDER BY</a:t>
            </a:r>
            <a:r>
              <a:rPr lang="zh-CN" altLang="en-US" sz="2400" dirty="0">
                <a:latin typeface="微软雅黑" panose="020B0503020204020204" pitchFamily="34" charset="-122"/>
                <a:ea typeface="微软雅黑" panose="020B0503020204020204" pitchFamily="34" charset="-122"/>
              </a:rPr>
              <a:t>子句</a:t>
            </a: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可以按一个或多个属性列排序</a:t>
            </a: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升序：</a:t>
            </a:r>
            <a:r>
              <a:rPr lang="en-US" altLang="zh-CN" sz="2400" dirty="0">
                <a:latin typeface="微软雅黑" panose="020B0503020204020204" pitchFamily="34" charset="-122"/>
                <a:ea typeface="微软雅黑" panose="020B0503020204020204" pitchFamily="34" charset="-122"/>
              </a:rPr>
              <a:t>ASC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降序：</a:t>
            </a:r>
            <a:r>
              <a:rPr lang="en-US" altLang="zh-CN" sz="2400" dirty="0">
                <a:latin typeface="微软雅黑" panose="020B0503020204020204" pitchFamily="34" charset="-122"/>
                <a:ea typeface="微软雅黑" panose="020B0503020204020204" pitchFamily="34" charset="-122"/>
              </a:rPr>
              <a:t>DESC</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缺省值为升序</a:t>
            </a:r>
          </a:p>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对于空值，排序时显示的次序由具体系统实现来决定</a:t>
            </a:r>
          </a:p>
        </p:txBody>
      </p:sp>
    </p:spTree>
    <p:extLst>
      <p:ext uri="{BB962C8B-B14F-4D97-AF65-F5344CB8AC3E}">
        <p14:creationId xmlns:p14="http://schemas.microsoft.com/office/powerpoint/2010/main" val="116840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altLang="zh-CN" sz="5000" dirty="0"/>
              <a:t>ORDER BY</a:t>
            </a:r>
            <a:r>
              <a:rPr lang="zh-CN" altLang="en-US" sz="5000" dirty="0"/>
              <a:t>子句 （续） </a:t>
            </a:r>
          </a:p>
        </p:txBody>
      </p:sp>
      <p:sp>
        <p:nvSpPr>
          <p:cNvPr id="92163" name="Rectangle 3"/>
          <p:cNvSpPr>
            <a:spLocks noGrp="1" noChangeArrowheads="1"/>
          </p:cNvSpPr>
          <p:nvPr>
            <p:ph type="body" idx="4294967295"/>
          </p:nvPr>
        </p:nvSpPr>
        <p:spPr>
          <a:xfrm>
            <a:off x="1028700" y="1484784"/>
            <a:ext cx="8229600" cy="5256212"/>
          </a:xfrm>
        </p:spPr>
        <p:txBody>
          <a:bodyPr/>
          <a:lstStyle/>
          <a:p>
            <a:pPr marL="0" indent="0"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3.39]</a:t>
            </a:r>
            <a:r>
              <a:rPr lang="zh-CN" altLang="en-US" sz="2400" dirty="0">
                <a:latin typeface="微软雅黑" panose="020B0503020204020204" pitchFamily="34" charset="-122"/>
                <a:ea typeface="微软雅黑" panose="020B0503020204020204" pitchFamily="34" charset="-122"/>
              </a:rPr>
              <a:t>查询选修了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号课程的学生的学号及其成绩，查询结果按分数降序排列。</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Grade</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3 '</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ORDER BY Grade DESC</a:t>
            </a:r>
            <a:r>
              <a:rPr lang="zh-CN" altLang="en-US" sz="2400" dirty="0">
                <a:latin typeface="微软雅黑" panose="020B0503020204020204" pitchFamily="34" charset="-122"/>
                <a:ea typeface="微软雅黑" panose="020B0503020204020204" pitchFamily="34" charset="-122"/>
              </a:rPr>
              <a:t>;</a:t>
            </a:r>
          </a:p>
          <a:p>
            <a:pPr marL="0" indent="0"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3.40]</a:t>
            </a:r>
            <a:r>
              <a:rPr lang="zh-CN" altLang="en-US" sz="2400" dirty="0">
                <a:latin typeface="微软雅黑" panose="020B0503020204020204" pitchFamily="34" charset="-122"/>
                <a:ea typeface="微软雅黑" panose="020B0503020204020204" pitchFamily="34" charset="-122"/>
              </a:rPr>
              <a:t>查询全体学生情况，查询结果按所在系的系号升序排列，同一系中的学生按年龄降序排列。</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ORDER BY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Sage DESC</a:t>
            </a: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4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altLang="zh-CN" sz="5000" dirty="0"/>
              <a:t>2. </a:t>
            </a:r>
            <a:r>
              <a:rPr lang="zh-CN" altLang="en-US" sz="5000" dirty="0"/>
              <a:t>连接查询 </a:t>
            </a:r>
          </a:p>
        </p:txBody>
      </p:sp>
      <p:sp>
        <p:nvSpPr>
          <p:cNvPr id="7171" name="Rectangle 3"/>
          <p:cNvSpPr>
            <a:spLocks noGrp="1" noChangeArrowheads="1"/>
          </p:cNvSpPr>
          <p:nvPr>
            <p:ph type="body" idx="4294967295"/>
          </p:nvPr>
        </p:nvSpPr>
        <p:spPr>
          <a:xfrm>
            <a:off x="895351" y="1417641"/>
            <a:ext cx="8712645" cy="5106985"/>
          </a:xfrm>
        </p:spPr>
        <p:txBody>
          <a:bodyPr>
            <a:normAutofit/>
          </a:bodyPr>
          <a:lstStyle/>
          <a:p>
            <a:pPr algn="just" eaLnBrk="1" hangingPunct="1">
              <a:lnSpc>
                <a:spcPct val="150000"/>
              </a:lnSpc>
            </a:pPr>
            <a:r>
              <a:rPr lang="zh-CN" altLang="en-US" sz="2400" dirty="0"/>
              <a:t>连接查询：同时涉及两个以上的表的查询</a:t>
            </a:r>
          </a:p>
          <a:p>
            <a:pPr algn="just" eaLnBrk="1" hangingPunct="1"/>
            <a:r>
              <a:rPr lang="zh-CN" altLang="en-US" sz="2400" dirty="0"/>
              <a:t>连接条件或连接谓词：用来连接两个表的条件</a:t>
            </a:r>
          </a:p>
          <a:p>
            <a:pPr algn="just" eaLnBrk="1" hangingPunct="1">
              <a:buFont typeface="Wingdings" panose="05000000000000000000" pitchFamily="2" charset="2"/>
              <a:buNone/>
            </a:pPr>
            <a:r>
              <a:rPr lang="zh-CN" altLang="en-US" sz="2400" dirty="0"/>
              <a:t>	 一般格式：</a:t>
            </a:r>
          </a:p>
          <a:p>
            <a:pPr lvl="1" eaLnBrk="1" hangingPunct="1">
              <a:lnSpc>
                <a:spcPct val="150000"/>
              </a:lnSpc>
            </a:pPr>
            <a:r>
              <a:rPr lang="en-US" altLang="zh-CN" sz="2200" dirty="0"/>
              <a:t>[&lt;</a:t>
            </a:r>
            <a:r>
              <a:rPr lang="zh-CN" altLang="en-US" sz="2200" dirty="0"/>
              <a:t>表名</a:t>
            </a:r>
            <a:r>
              <a:rPr lang="en-US" altLang="zh-CN" sz="2200" dirty="0"/>
              <a:t>1&gt;.]&lt;</a:t>
            </a:r>
            <a:r>
              <a:rPr lang="zh-CN" altLang="en-US" sz="2200" dirty="0"/>
              <a:t>列名</a:t>
            </a:r>
            <a:r>
              <a:rPr lang="en-US" altLang="zh-CN" sz="2200" dirty="0"/>
              <a:t>1&gt;  </a:t>
            </a:r>
            <a:r>
              <a:rPr lang="en-US" altLang="zh-CN" sz="2200" dirty="0">
                <a:solidFill>
                  <a:srgbClr val="D75B5B"/>
                </a:solidFill>
              </a:rPr>
              <a:t>&lt;</a:t>
            </a:r>
            <a:r>
              <a:rPr lang="zh-CN" altLang="en-US" sz="2200" dirty="0">
                <a:solidFill>
                  <a:srgbClr val="D75B5B"/>
                </a:solidFill>
              </a:rPr>
              <a:t>比较运算符</a:t>
            </a:r>
            <a:r>
              <a:rPr lang="en-US" altLang="zh-CN" sz="2200" dirty="0">
                <a:solidFill>
                  <a:srgbClr val="D75B5B"/>
                </a:solidFill>
              </a:rPr>
              <a:t>&gt;</a:t>
            </a:r>
            <a:r>
              <a:rPr lang="en-US" altLang="zh-CN" sz="2200" dirty="0"/>
              <a:t>  [&lt;</a:t>
            </a:r>
            <a:r>
              <a:rPr lang="zh-CN" altLang="en-US" sz="2200" dirty="0"/>
              <a:t>表名</a:t>
            </a:r>
            <a:r>
              <a:rPr lang="en-US" altLang="zh-CN" sz="2200" dirty="0"/>
              <a:t>2&gt;.]&lt;</a:t>
            </a:r>
            <a:r>
              <a:rPr lang="zh-CN" altLang="en-US" sz="2200" dirty="0"/>
              <a:t>列名</a:t>
            </a:r>
            <a:r>
              <a:rPr lang="en-US" altLang="zh-CN" sz="2200" dirty="0"/>
              <a:t>2&gt;</a:t>
            </a:r>
          </a:p>
          <a:p>
            <a:pPr lvl="1" eaLnBrk="1" hangingPunct="1">
              <a:lnSpc>
                <a:spcPct val="150000"/>
              </a:lnSpc>
            </a:pPr>
            <a:r>
              <a:rPr lang="en-US" altLang="zh-CN" sz="2200" dirty="0"/>
              <a:t>[&lt;</a:t>
            </a:r>
            <a:r>
              <a:rPr lang="zh-CN" altLang="en-US" sz="2200" dirty="0"/>
              <a:t>表名</a:t>
            </a:r>
            <a:r>
              <a:rPr lang="en-US" altLang="zh-CN" sz="2200" dirty="0"/>
              <a:t>1&gt;.]&lt;</a:t>
            </a:r>
            <a:r>
              <a:rPr lang="zh-CN" altLang="en-US" sz="2200" dirty="0"/>
              <a:t>列名</a:t>
            </a:r>
            <a:r>
              <a:rPr lang="en-US" altLang="zh-CN" sz="2200" dirty="0"/>
              <a:t>1&gt; </a:t>
            </a:r>
            <a:r>
              <a:rPr lang="en-US" altLang="zh-CN" sz="2200" dirty="0">
                <a:solidFill>
                  <a:srgbClr val="D75B5B"/>
                </a:solidFill>
              </a:rPr>
              <a:t>BETWEEN</a:t>
            </a:r>
            <a:r>
              <a:rPr lang="en-US" altLang="zh-CN" sz="2200" dirty="0"/>
              <a:t> [&lt;</a:t>
            </a:r>
            <a:r>
              <a:rPr lang="zh-CN" altLang="en-US" sz="2200" dirty="0"/>
              <a:t>表名</a:t>
            </a:r>
            <a:r>
              <a:rPr lang="en-US" altLang="zh-CN" sz="2200" dirty="0"/>
              <a:t>2&gt;.]&lt;</a:t>
            </a:r>
            <a:r>
              <a:rPr lang="zh-CN" altLang="en-US" sz="2200" dirty="0"/>
              <a:t>列名</a:t>
            </a:r>
            <a:r>
              <a:rPr lang="en-US" altLang="zh-CN" sz="2200" dirty="0"/>
              <a:t>2&gt; </a:t>
            </a:r>
            <a:r>
              <a:rPr lang="en-US" altLang="zh-CN" sz="2200" dirty="0">
                <a:solidFill>
                  <a:srgbClr val="D75B5B"/>
                </a:solidFill>
              </a:rPr>
              <a:t>AND</a:t>
            </a:r>
            <a:r>
              <a:rPr lang="en-US" altLang="zh-CN" sz="2200" dirty="0"/>
              <a:t> [&lt;</a:t>
            </a:r>
            <a:r>
              <a:rPr lang="zh-CN" altLang="en-US" sz="2200" dirty="0"/>
              <a:t>表名</a:t>
            </a:r>
            <a:r>
              <a:rPr lang="en-US" altLang="zh-CN" sz="2200" dirty="0"/>
              <a:t>2&gt;.]&lt;</a:t>
            </a:r>
            <a:r>
              <a:rPr lang="zh-CN" altLang="en-US" sz="2200" dirty="0"/>
              <a:t>列名</a:t>
            </a:r>
            <a:r>
              <a:rPr lang="en-US" altLang="zh-CN" sz="2200" dirty="0"/>
              <a:t>3&gt;</a:t>
            </a:r>
          </a:p>
          <a:p>
            <a:pPr algn="just" eaLnBrk="1" hangingPunct="1">
              <a:lnSpc>
                <a:spcPct val="150000"/>
              </a:lnSpc>
            </a:pPr>
            <a:r>
              <a:rPr lang="zh-CN" altLang="en-US" sz="2400" dirty="0"/>
              <a:t>连接字段：连接谓词中的列名称</a:t>
            </a:r>
          </a:p>
          <a:p>
            <a:pPr lvl="1" algn="just" eaLnBrk="1" hangingPunct="1"/>
            <a:r>
              <a:rPr lang="zh-CN" altLang="en-US" sz="2400" dirty="0">
                <a:highlight>
                  <a:srgbClr val="FFFF00"/>
                </a:highlight>
              </a:rPr>
              <a:t>连接条件中的各连接字段类型必须是可比的，但名字不必相同</a:t>
            </a:r>
          </a:p>
        </p:txBody>
      </p:sp>
    </p:spTree>
    <p:extLst>
      <p:ext uri="{BB962C8B-B14F-4D97-AF65-F5344CB8AC3E}">
        <p14:creationId xmlns:p14="http://schemas.microsoft.com/office/powerpoint/2010/main" val="24012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sz="5000" dirty="0"/>
              <a:t>连接查询（续）</a:t>
            </a:r>
          </a:p>
        </p:txBody>
      </p:sp>
      <p:sp>
        <p:nvSpPr>
          <p:cNvPr id="8195" name="Rectangle 3"/>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dirty="0">
                <a:solidFill>
                  <a:srgbClr val="7030A0"/>
                </a:solidFill>
              </a:rPr>
              <a:t>1.</a:t>
            </a:r>
            <a:r>
              <a:rPr lang="zh-CN" altLang="en-US" sz="2800" dirty="0">
                <a:solidFill>
                  <a:srgbClr val="7030A0"/>
                </a:solidFill>
              </a:rPr>
              <a:t>等值与非等值连接查询 </a:t>
            </a:r>
          </a:p>
          <a:p>
            <a:pPr lvl="1">
              <a:lnSpc>
                <a:spcPct val="150000"/>
              </a:lnSpc>
              <a:buFont typeface="Wingdings" panose="05000000000000000000" pitchFamily="2" charset="2"/>
              <a:buNone/>
            </a:pPr>
            <a:r>
              <a:rPr lang="en-US" altLang="zh-CN" sz="2800" dirty="0"/>
              <a:t>2.</a:t>
            </a:r>
            <a:r>
              <a:rPr lang="zh-CN" altLang="en-US" sz="2800" dirty="0"/>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t>4.</a:t>
            </a:r>
            <a:r>
              <a:rPr lang="zh-CN" altLang="en-US" sz="2800" dirty="0"/>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200347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zh-CN" sz="5000" dirty="0"/>
              <a:t>2.1</a:t>
            </a:r>
            <a:r>
              <a:rPr lang="zh-CN" altLang="en-US" sz="5000" dirty="0"/>
              <a:t> 等值与非等值连接查询 </a:t>
            </a:r>
          </a:p>
        </p:txBody>
      </p:sp>
      <p:sp>
        <p:nvSpPr>
          <p:cNvPr id="9219" name="Rectangle 3"/>
          <p:cNvSpPr>
            <a:spLocks noGrp="1" noChangeArrowheads="1"/>
          </p:cNvSpPr>
          <p:nvPr>
            <p:ph type="body" idx="4294967295"/>
          </p:nvPr>
        </p:nvSpPr>
        <p:spPr>
          <a:xfrm>
            <a:off x="1255713" y="1762472"/>
            <a:ext cx="7696200" cy="4114800"/>
          </a:xfrm>
        </p:spPr>
        <p:txBody>
          <a:bodyPr/>
          <a:lstStyle/>
          <a:p>
            <a:pPr algn="just" eaLnBrk="1" hangingPunct="1">
              <a:lnSpc>
                <a:spcPct val="120000"/>
              </a:lnSpc>
            </a:pPr>
            <a:r>
              <a:rPr lang="zh-CN" altLang="en-US" sz="2400" dirty="0"/>
              <a:t>等值连接：连接运算符为</a:t>
            </a:r>
            <a:r>
              <a:rPr lang="en-US" altLang="zh-CN" sz="2400" dirty="0"/>
              <a:t>=</a:t>
            </a:r>
          </a:p>
          <a:p>
            <a:pPr algn="just" eaLnBrk="1" hangingPunct="1">
              <a:lnSpc>
                <a:spcPct val="120000"/>
              </a:lnSpc>
              <a:buFont typeface="Wingdings" panose="05000000000000000000" pitchFamily="2" charset="2"/>
              <a:buNone/>
            </a:pPr>
            <a:endParaRPr lang="en-US" sz="2400" dirty="0"/>
          </a:p>
          <a:p>
            <a:pPr algn="just" eaLnBrk="1" hangingPunct="1">
              <a:lnSpc>
                <a:spcPct val="120000"/>
              </a:lnSpc>
              <a:buFont typeface="Wingdings" panose="05000000000000000000" pitchFamily="2" charset="2"/>
              <a:buNone/>
            </a:pPr>
            <a:r>
              <a:rPr lang="en-US" altLang="zh-CN" sz="2400" dirty="0"/>
              <a:t>[</a:t>
            </a:r>
            <a:r>
              <a:rPr lang="zh-CN" altLang="en-US" sz="2400" dirty="0"/>
              <a:t>例 </a:t>
            </a:r>
            <a:r>
              <a:rPr lang="en-US" altLang="zh-CN" sz="2400" dirty="0"/>
              <a:t>3.49]  </a:t>
            </a:r>
            <a:r>
              <a:rPr lang="zh-CN" altLang="en-US" sz="2400" dirty="0"/>
              <a:t>查询每个学生及其选修课程的情况</a:t>
            </a:r>
          </a:p>
          <a:p>
            <a:pPr algn="just" eaLnBrk="1" hangingPunct="1">
              <a:lnSpc>
                <a:spcPct val="120000"/>
              </a:lnSpc>
              <a:buFont typeface="Wingdings" panose="05000000000000000000" pitchFamily="2" charset="2"/>
              <a:buNone/>
            </a:pPr>
            <a:r>
              <a:rPr lang="zh-CN" altLang="en-US" sz="2400" dirty="0"/>
              <a:t>		         </a:t>
            </a:r>
            <a:r>
              <a:rPr lang="en-US" altLang="zh-CN" sz="2400" dirty="0"/>
              <a:t>SELECT  Student.*</a:t>
            </a:r>
            <a:r>
              <a:rPr lang="zh-CN" altLang="en-US" sz="2400" dirty="0"/>
              <a:t>, </a:t>
            </a:r>
            <a:r>
              <a:rPr lang="en-US" altLang="zh-CN" sz="2400" dirty="0"/>
              <a:t>SC.*</a:t>
            </a:r>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WHERE  </a:t>
            </a:r>
            <a:r>
              <a:rPr lang="en-US" altLang="zh-CN" sz="2400" dirty="0" err="1"/>
              <a:t>Student.Sno</a:t>
            </a:r>
            <a:r>
              <a:rPr lang="en-US" altLang="zh-CN" sz="2400" dirty="0"/>
              <a:t> = </a:t>
            </a:r>
            <a:r>
              <a:rPr lang="en-US" altLang="zh-CN" sz="2400" dirty="0" err="1"/>
              <a:t>SC.Sno</a:t>
            </a:r>
            <a:r>
              <a:rPr lang="zh-CN" altLang="en-US" sz="2400" dirty="0"/>
              <a:t>;</a:t>
            </a:r>
          </a:p>
        </p:txBody>
      </p:sp>
    </p:spTree>
    <p:extLst>
      <p:ext uri="{BB962C8B-B14F-4D97-AF65-F5344CB8AC3E}">
        <p14:creationId xmlns:p14="http://schemas.microsoft.com/office/powerpoint/2010/main" val="252479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12"/>
          <p:cNvSpPr>
            <a:spLocks noGrp="1" noChangeArrowheads="1"/>
          </p:cNvSpPr>
          <p:nvPr>
            <p:ph type="title" idx="4294967295"/>
          </p:nvPr>
        </p:nvSpPr>
        <p:spPr>
          <a:xfrm>
            <a:off x="1075308" y="476672"/>
            <a:ext cx="8136383" cy="563562"/>
          </a:xfrm>
        </p:spPr>
        <p:txBody>
          <a:bodyPr/>
          <a:lstStyle/>
          <a:p>
            <a:r>
              <a:rPr lang="zh-CN" altLang="en-US" sz="5000" dirty="0"/>
              <a:t>等值与非等值连接查询（续）</a:t>
            </a:r>
          </a:p>
        </p:txBody>
      </p:sp>
      <p:graphicFrame>
        <p:nvGraphicFramePr>
          <p:cNvPr id="15363" name="Group 3"/>
          <p:cNvGraphicFramePr>
            <a:graphicFrameLocks noGrp="1"/>
          </p:cNvGraphicFramePr>
          <p:nvPr>
            <p:ph idx="4294967295"/>
            <p:extLst>
              <p:ext uri="{D42A27DB-BD31-4B8C-83A1-F6EECF244321}">
                <p14:modId xmlns:p14="http://schemas.microsoft.com/office/powerpoint/2010/main" val="496728225"/>
              </p:ext>
            </p:extLst>
          </p:nvPr>
        </p:nvGraphicFramePr>
        <p:xfrm>
          <a:off x="1255713" y="2852936"/>
          <a:ext cx="7999412" cy="2968626"/>
        </p:xfrm>
        <a:graphic>
          <a:graphicData uri="http://schemas.openxmlformats.org/drawingml/2006/table">
            <a:tbl>
              <a:tblPr/>
              <a:tblGrid>
                <a:gridCol w="1565275">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74687">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tblGrid>
              <a:tr h="5207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92" name="Text Box 423"/>
          <p:cNvSpPr txBox="1">
            <a:spLocks noChangeArrowheads="1"/>
          </p:cNvSpPr>
          <p:nvPr/>
        </p:nvSpPr>
        <p:spPr bwMode="auto">
          <a:xfrm>
            <a:off x="967036" y="2204864"/>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查询结果：</a:t>
            </a:r>
          </a:p>
        </p:txBody>
      </p:sp>
      <p:sp>
        <p:nvSpPr>
          <p:cNvPr id="10293" name="Line 424"/>
          <p:cNvSpPr>
            <a:spLocks noChangeShapeType="1"/>
          </p:cNvSpPr>
          <p:nvPr/>
        </p:nvSpPr>
        <p:spPr bwMode="auto">
          <a:xfrm>
            <a:off x="1255714" y="3284984"/>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72103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en-US" sz="5000" dirty="0"/>
              <a:t>理解连接操作的执行过程</a:t>
            </a:r>
          </a:p>
        </p:txBody>
      </p:sp>
      <p:sp>
        <p:nvSpPr>
          <p:cNvPr id="11267" name="Rectangle 3"/>
          <p:cNvSpPr>
            <a:spLocks noGrp="1" noChangeArrowheads="1"/>
          </p:cNvSpPr>
          <p:nvPr>
            <p:ph type="body" idx="4294967295"/>
          </p:nvPr>
        </p:nvSpPr>
        <p:spPr>
          <a:xfrm>
            <a:off x="752476" y="1484784"/>
            <a:ext cx="8721725" cy="4844578"/>
          </a:xfrm>
        </p:spPr>
        <p:txBody>
          <a:bodyPr>
            <a:normAutofit/>
          </a:bodyPr>
          <a:lstStyle/>
          <a:p>
            <a:pPr algn="just" eaLnBrk="1" hangingPunct="1">
              <a:lnSpc>
                <a:spcPct val="160000"/>
              </a:lnSpc>
              <a:buFont typeface="Wingdings" panose="05000000000000000000" pitchFamily="2" charset="2"/>
              <a:buNone/>
            </a:pPr>
            <a:r>
              <a:rPr lang="zh-CN" altLang="en-US" sz="2600" dirty="0"/>
              <a:t>嵌套循环法</a:t>
            </a:r>
            <a:r>
              <a:rPr lang="en-US" sz="2600" dirty="0"/>
              <a:t>（</a:t>
            </a:r>
            <a:r>
              <a:rPr lang="en-US" altLang="zh-CN" sz="2600" dirty="0"/>
              <a:t>NESTED-LOOP</a:t>
            </a:r>
            <a:r>
              <a:rPr lang="en-US" sz="2600" dirty="0"/>
              <a:t>）</a:t>
            </a:r>
          </a:p>
          <a:p>
            <a:pPr algn="just">
              <a:lnSpc>
                <a:spcPct val="120000"/>
              </a:lnSpc>
            </a:pPr>
            <a:r>
              <a:rPr lang="zh-CN" altLang="en-US" sz="2600" dirty="0"/>
              <a:t>首先在表</a:t>
            </a:r>
            <a:r>
              <a:rPr lang="en-US" altLang="zh-CN" sz="2600" dirty="0"/>
              <a:t>1</a:t>
            </a:r>
            <a:r>
              <a:rPr lang="zh-CN" altLang="en-US" sz="2600" dirty="0"/>
              <a:t>中找到第一个元组，然后从头开始扫描表</a:t>
            </a:r>
            <a:r>
              <a:rPr lang="en-US" altLang="zh-CN" sz="2600" dirty="0"/>
              <a:t>2</a:t>
            </a:r>
            <a:r>
              <a:rPr lang="zh-CN" altLang="en-US" sz="2600" dirty="0"/>
              <a:t>，逐一查找满足连接件的元组，找到后就将表</a:t>
            </a:r>
            <a:r>
              <a:rPr lang="en-US" altLang="zh-CN" sz="2600" dirty="0"/>
              <a:t>1</a:t>
            </a:r>
            <a:r>
              <a:rPr lang="zh-CN" altLang="en-US" sz="2600" dirty="0"/>
              <a:t>中的第一个元组与该元组拼接起来，形成结果表中一个元组。</a:t>
            </a:r>
          </a:p>
          <a:p>
            <a:pPr algn="just">
              <a:lnSpc>
                <a:spcPct val="120000"/>
              </a:lnSpc>
            </a:pPr>
            <a:r>
              <a:rPr lang="zh-CN" altLang="en-US" sz="2600" dirty="0"/>
              <a:t>表</a:t>
            </a:r>
            <a:r>
              <a:rPr lang="en-US" altLang="zh-CN" sz="2600" dirty="0"/>
              <a:t>2</a:t>
            </a:r>
            <a:r>
              <a:rPr lang="zh-CN" altLang="en-US" sz="2600" dirty="0"/>
              <a:t>全部查找完后，再找表</a:t>
            </a:r>
            <a:r>
              <a:rPr lang="en-US" altLang="zh-CN" sz="2600" dirty="0"/>
              <a:t>1</a:t>
            </a:r>
            <a:r>
              <a:rPr lang="zh-CN" altLang="en-US" sz="2600" dirty="0"/>
              <a:t>中第二个元组，然后再从头开始扫描表</a:t>
            </a:r>
            <a:r>
              <a:rPr lang="en-US" altLang="zh-CN" sz="2600" dirty="0"/>
              <a:t>2</a:t>
            </a:r>
            <a:r>
              <a:rPr lang="zh-CN" altLang="en-US" sz="2600" dirty="0"/>
              <a:t>，逐一查找满足连接条件的元组，找到后就将表</a:t>
            </a:r>
            <a:r>
              <a:rPr lang="en-US" altLang="zh-CN" sz="2600" dirty="0"/>
              <a:t>1</a:t>
            </a:r>
            <a:r>
              <a:rPr lang="zh-CN" altLang="en-US" sz="2600" dirty="0"/>
              <a:t>中的第二个元组与该元组拼接起来，形成结果表中一个元组。</a:t>
            </a:r>
          </a:p>
          <a:p>
            <a:pPr algn="just">
              <a:lnSpc>
                <a:spcPct val="120000"/>
              </a:lnSpc>
            </a:pPr>
            <a:r>
              <a:rPr lang="zh-CN" altLang="en-US" sz="2600" dirty="0"/>
              <a:t>重复上述操作，直到表</a:t>
            </a:r>
            <a:r>
              <a:rPr lang="en-US" altLang="zh-CN" sz="2600" dirty="0"/>
              <a:t>1</a:t>
            </a:r>
            <a:r>
              <a:rPr lang="zh-CN" altLang="en-US" sz="2600" dirty="0"/>
              <a:t>中的全部元组都处理完毕</a:t>
            </a:r>
            <a:endParaRPr lang="en-US" altLang="zh-CN" sz="2600" dirty="0"/>
          </a:p>
        </p:txBody>
      </p:sp>
    </p:spTree>
    <p:extLst>
      <p:ext uri="{BB962C8B-B14F-4D97-AF65-F5344CB8AC3E}">
        <p14:creationId xmlns:p14="http://schemas.microsoft.com/office/powerpoint/2010/main" val="10339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p:txBody>
          <a:bodyPr/>
          <a:lstStyle/>
          <a:p>
            <a:r>
              <a:rPr lang="zh-CN" altLang="en-US" sz="5000" dirty="0"/>
              <a:t>连接查询（续）</a:t>
            </a:r>
          </a:p>
        </p:txBody>
      </p:sp>
      <p:sp>
        <p:nvSpPr>
          <p:cNvPr id="16387" name="内容占位符 2"/>
          <p:cNvSpPr>
            <a:spLocks noGrp="1"/>
          </p:cNvSpPr>
          <p:nvPr>
            <p:ph idx="4294967295"/>
          </p:nvPr>
        </p:nvSpPr>
        <p:spPr>
          <a:xfrm>
            <a:off x="787401" y="1534818"/>
            <a:ext cx="8823325" cy="5062534"/>
          </a:xfrm>
        </p:spPr>
        <p:txBody>
          <a:bodyPr>
            <a:normAutofit/>
          </a:bodyPr>
          <a:lstStyle/>
          <a:p>
            <a:pPr marL="0" indent="0">
              <a:lnSpc>
                <a:spcPct val="120000"/>
              </a:lnSpc>
              <a:spcBef>
                <a:spcPct val="0"/>
              </a:spcBef>
              <a:buNone/>
            </a:pPr>
            <a:r>
              <a:rPr lang="zh-CN" altLang="en-US" sz="2000" dirty="0">
                <a:latin typeface="宋体" panose="02010600030101010101" pitchFamily="2" charset="-122"/>
              </a:rPr>
              <a:t>一条</a:t>
            </a:r>
            <a:r>
              <a:rPr lang="en-US" altLang="zh-CN" sz="2000" dirty="0"/>
              <a:t>SQL</a:t>
            </a:r>
            <a:r>
              <a:rPr lang="zh-CN" altLang="en-US" sz="2000" dirty="0">
                <a:latin typeface="宋体" panose="02010600030101010101" pitchFamily="2" charset="-122"/>
              </a:rPr>
              <a:t>语句可以同时完成选择和连接查询，</a:t>
            </a:r>
            <a:r>
              <a:rPr lang="zh-CN" altLang="en-US" sz="2000" dirty="0">
                <a:highlight>
                  <a:srgbClr val="FFFF00"/>
                </a:highlight>
                <a:latin typeface="宋体" panose="02010600030101010101" pitchFamily="2" charset="-122"/>
              </a:rPr>
              <a:t>这时</a:t>
            </a:r>
            <a:r>
              <a:rPr lang="en-US" altLang="zh-CN" sz="2000" dirty="0">
                <a:highlight>
                  <a:srgbClr val="FFFF00"/>
                </a:highlight>
              </a:rPr>
              <a:t>WHERE</a:t>
            </a:r>
            <a:r>
              <a:rPr lang="zh-CN" altLang="en-US" sz="2000" dirty="0">
                <a:highlight>
                  <a:srgbClr val="FFFF00"/>
                </a:highlight>
                <a:latin typeface="宋体" panose="02010600030101010101" pitchFamily="2" charset="-122"/>
              </a:rPr>
              <a:t>子句是由连接谓词和选择谓词组成的复合条件。</a:t>
            </a:r>
          </a:p>
          <a:p>
            <a:pPr marL="87313" indent="-87313">
              <a:lnSpc>
                <a:spcPct val="120000"/>
              </a:lnSpc>
              <a:spcBef>
                <a:spcPct val="0"/>
              </a:spcBef>
              <a:buNone/>
            </a:pPr>
            <a:r>
              <a:rPr lang="en-US" altLang="zh-CN" sz="2000" dirty="0"/>
              <a:t>[</a:t>
            </a:r>
            <a:r>
              <a:rPr lang="zh-CN" altLang="en-US" sz="2000" dirty="0"/>
              <a:t>例 </a:t>
            </a:r>
            <a:r>
              <a:rPr lang="en-US" altLang="zh-CN" sz="20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p>
          <a:p>
            <a:pPr marL="87313" indent="-87313">
              <a:lnSpc>
                <a:spcPct val="120000"/>
              </a:lnSpc>
              <a:spcBef>
                <a:spcPct val="0"/>
              </a:spcBef>
              <a:buNone/>
            </a:pPr>
            <a:r>
              <a:rPr lang="en-US" altLang="zh-CN" sz="2000" dirty="0"/>
              <a:t>    SELECT  </a:t>
            </a:r>
            <a:r>
              <a:rPr lang="en-US" altLang="zh-CN" sz="2000" dirty="0" err="1"/>
              <a:t>Student.Sno</a:t>
            </a:r>
            <a:r>
              <a:rPr lang="zh-CN" altLang="en-US" sz="2000" dirty="0"/>
              <a:t>, </a:t>
            </a:r>
            <a:r>
              <a:rPr lang="en-US" altLang="zh-CN" sz="2000" dirty="0" err="1"/>
              <a:t>Sname</a:t>
            </a:r>
            <a:endParaRPr lang="zh-CN" altLang="en-US" sz="2000" dirty="0"/>
          </a:p>
          <a:p>
            <a:pPr marL="87313" indent="-87313">
              <a:lnSpc>
                <a:spcPct val="120000"/>
              </a:lnSpc>
              <a:spcBef>
                <a:spcPct val="0"/>
              </a:spcBef>
              <a:buNone/>
            </a:pPr>
            <a:r>
              <a:rPr lang="en-US" altLang="zh-CN" sz="2000" dirty="0"/>
              <a:t>    FROM     Student</a:t>
            </a:r>
            <a:r>
              <a:rPr lang="zh-CN" altLang="en-US" sz="2000" dirty="0"/>
              <a:t>, </a:t>
            </a:r>
            <a:r>
              <a:rPr lang="en-US" altLang="zh-CN" sz="2000" dirty="0"/>
              <a:t>SC</a:t>
            </a:r>
            <a:endParaRPr lang="zh-CN" altLang="en-US" sz="2000" dirty="0"/>
          </a:p>
          <a:p>
            <a:pPr marL="87313" indent="-87313">
              <a:lnSpc>
                <a:spcPct val="120000"/>
              </a:lnSpc>
              <a:spcBef>
                <a:spcPct val="0"/>
              </a:spcBef>
              <a:buNone/>
            </a:pPr>
            <a:r>
              <a:rPr lang="en-US" altLang="zh-CN" sz="2000" dirty="0"/>
              <a:t>    WHERE  </a:t>
            </a:r>
            <a:r>
              <a:rPr lang="en-US" altLang="zh-CN" sz="2000" dirty="0" err="1"/>
              <a:t>Student.Sno</a:t>
            </a:r>
            <a:r>
              <a:rPr lang="en-US" altLang="zh-CN" sz="2000" dirty="0"/>
              <a:t>=</a:t>
            </a:r>
            <a:r>
              <a:rPr lang="en-US" altLang="zh-CN" sz="2000" dirty="0" err="1"/>
              <a:t>SC.Sno</a:t>
            </a:r>
            <a:r>
              <a:rPr lang="en-US" altLang="zh-CN" sz="2000" dirty="0"/>
              <a:t>  AND    		               </a:t>
            </a:r>
          </a:p>
          <a:p>
            <a:pPr marL="87313" indent="-87313">
              <a:lnSpc>
                <a:spcPct val="120000"/>
              </a:lnSpc>
              <a:spcBef>
                <a:spcPct val="0"/>
              </a:spcBef>
              <a:buNone/>
            </a:pPr>
            <a:r>
              <a:rPr lang="en-US" altLang="zh-CN" sz="2000" dirty="0"/>
              <a:t>                  </a:t>
            </a:r>
            <a:r>
              <a:rPr lang="en-US" altLang="zh-CN" sz="2000" dirty="0" err="1"/>
              <a:t>SC.Cno</a:t>
            </a:r>
            <a:r>
              <a:rPr lang="en-US" altLang="zh-CN" sz="2000" dirty="0"/>
              <a:t>=' 2 ' AND </a:t>
            </a:r>
            <a:r>
              <a:rPr lang="en-US" altLang="zh-CN" sz="2000" dirty="0" err="1"/>
              <a:t>SC.Grade</a:t>
            </a:r>
            <a:r>
              <a:rPr lang="en-US" altLang="zh-CN" sz="2000" dirty="0"/>
              <a:t>&gt;90</a:t>
            </a:r>
            <a:r>
              <a:rPr lang="zh-CN" altLang="en-US" sz="2000" dirty="0"/>
              <a:t>;</a:t>
            </a:r>
            <a:endParaRPr lang="en-US" altLang="zh-CN" sz="2000" dirty="0"/>
          </a:p>
          <a:p>
            <a:pPr marL="87313" indent="-87313">
              <a:lnSpc>
                <a:spcPct val="120000"/>
              </a:lnSpc>
              <a:spcBef>
                <a:spcPct val="0"/>
              </a:spcBef>
              <a:buNone/>
            </a:pPr>
            <a:endParaRPr lang="en-US" altLang="zh-CN" sz="2000" dirty="0"/>
          </a:p>
          <a:p>
            <a:pPr marL="400050" lvl="1" indent="0" eaLnBrk="1" hangingPunct="1">
              <a:lnSpc>
                <a:spcPct val="120000"/>
              </a:lnSpc>
              <a:spcBef>
                <a:spcPct val="0"/>
              </a:spcBef>
              <a:buNone/>
            </a:pPr>
            <a:r>
              <a:rPr lang="zh-CN" altLang="en-US" sz="2000" dirty="0"/>
              <a:t>可能的执行过程</a:t>
            </a:r>
            <a:r>
              <a:rPr lang="en-US" altLang="zh-CN" sz="2000" dirty="0"/>
              <a:t>:</a:t>
            </a:r>
          </a:p>
          <a:p>
            <a:pPr marL="538163" lvl="2" indent="0" eaLnBrk="1" hangingPunct="1">
              <a:lnSpc>
                <a:spcPct val="120000"/>
              </a:lnSpc>
              <a:spcBef>
                <a:spcPct val="0"/>
              </a:spcBef>
              <a:buSzPct val="87000"/>
              <a:buFont typeface="Wingdings" panose="05000000000000000000" pitchFamily="2" charset="2"/>
              <a:buChar char="l"/>
            </a:pPr>
            <a:r>
              <a:rPr lang="zh-CN" altLang="en-US" sz="2000" dirty="0"/>
              <a:t>先从</a:t>
            </a:r>
            <a:r>
              <a:rPr lang="en-US" altLang="zh-CN" sz="2000" dirty="0"/>
              <a:t>SC</a:t>
            </a:r>
            <a:r>
              <a:rPr lang="zh-CN" altLang="en-US" sz="2000" dirty="0"/>
              <a:t>中挑选出</a:t>
            </a:r>
            <a:r>
              <a:rPr lang="en-US" altLang="zh-CN" sz="2000" dirty="0" err="1"/>
              <a:t>Cno</a:t>
            </a:r>
            <a:r>
              <a:rPr lang="en-US" altLang="zh-CN" sz="2000" dirty="0"/>
              <a:t>=</a:t>
            </a:r>
            <a:r>
              <a:rPr lang="zh-CN" altLang="en-US" sz="2000" dirty="0"/>
              <a:t>'</a:t>
            </a:r>
            <a:r>
              <a:rPr lang="en-US" altLang="zh-CN" sz="2000" dirty="0"/>
              <a:t>2</a:t>
            </a:r>
            <a:r>
              <a:rPr lang="zh-CN" altLang="en-US" sz="2000" dirty="0"/>
              <a:t>'并且</a:t>
            </a:r>
            <a:r>
              <a:rPr lang="en-US" altLang="zh-CN" sz="2000" dirty="0"/>
              <a:t>Grade&gt;90</a:t>
            </a:r>
            <a:r>
              <a:rPr lang="zh-CN" altLang="en-US" sz="2000" dirty="0"/>
              <a:t>的元组形成一个中间关系</a:t>
            </a:r>
          </a:p>
          <a:p>
            <a:pPr marL="538163" lvl="2" indent="0" eaLnBrk="1" hangingPunct="1">
              <a:lnSpc>
                <a:spcPct val="120000"/>
              </a:lnSpc>
              <a:spcBef>
                <a:spcPct val="0"/>
              </a:spcBef>
              <a:buSzPct val="87000"/>
              <a:buFont typeface="Wingdings" panose="05000000000000000000" pitchFamily="2" charset="2"/>
              <a:buChar char="l"/>
            </a:pPr>
            <a:r>
              <a:rPr lang="zh-CN" altLang="en-US" sz="2000" dirty="0"/>
              <a:t>再和</a:t>
            </a:r>
            <a:r>
              <a:rPr lang="en-US" altLang="zh-CN" sz="2000" dirty="0"/>
              <a:t>Student</a:t>
            </a:r>
            <a:r>
              <a:rPr lang="zh-CN" altLang="en-US" sz="2000" dirty="0"/>
              <a:t>中满足连接条件的元组进行连接得到最终的结果关系</a:t>
            </a:r>
          </a:p>
        </p:txBody>
      </p:sp>
    </p:spTree>
    <p:extLst>
      <p:ext uri="{BB962C8B-B14F-4D97-AF65-F5344CB8AC3E}">
        <p14:creationId xmlns:p14="http://schemas.microsoft.com/office/powerpoint/2010/main" val="46297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z="5000" dirty="0"/>
              <a:t>连接查询（续）</a:t>
            </a:r>
          </a:p>
        </p:txBody>
      </p:sp>
      <p:sp>
        <p:nvSpPr>
          <p:cNvPr id="17411" name="Rectangle 3"/>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dirty="0"/>
              <a:t>1.</a:t>
            </a:r>
            <a:r>
              <a:rPr lang="zh-CN" altLang="en-US" sz="2800" dirty="0"/>
              <a:t>等值与非等值连接查询 </a:t>
            </a:r>
          </a:p>
          <a:p>
            <a:pPr lvl="1">
              <a:lnSpc>
                <a:spcPct val="150000"/>
              </a:lnSpc>
              <a:buFont typeface="Wingdings" panose="05000000000000000000" pitchFamily="2" charset="2"/>
              <a:buNone/>
            </a:pPr>
            <a:r>
              <a:rPr lang="en-US" altLang="zh-CN" sz="2800" dirty="0">
                <a:solidFill>
                  <a:srgbClr val="7030A0"/>
                </a:solidFill>
              </a:rPr>
              <a:t>2.</a:t>
            </a:r>
            <a:r>
              <a:rPr lang="zh-CN" altLang="en-US" sz="2800" dirty="0">
                <a:solidFill>
                  <a:srgbClr val="7030A0"/>
                </a:solidFill>
              </a:rPr>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t>4.</a:t>
            </a:r>
            <a:r>
              <a:rPr lang="zh-CN" altLang="en-US" sz="2800" dirty="0"/>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91228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sz="5000" dirty="0"/>
              <a:t>2.2 </a:t>
            </a:r>
            <a:r>
              <a:rPr lang="zh-CN" altLang="en-US" sz="5000" dirty="0"/>
              <a:t>自身连接 </a:t>
            </a:r>
          </a:p>
        </p:txBody>
      </p:sp>
      <p:sp>
        <p:nvSpPr>
          <p:cNvPr id="18435" name="Rectangle 3"/>
          <p:cNvSpPr>
            <a:spLocks noGrp="1" noChangeArrowheads="1"/>
          </p:cNvSpPr>
          <p:nvPr>
            <p:ph type="body" idx="4294967295"/>
          </p:nvPr>
        </p:nvSpPr>
        <p:spPr>
          <a:xfrm>
            <a:off x="1028700" y="1772816"/>
            <a:ext cx="8435280" cy="4207298"/>
          </a:xfrm>
        </p:spPr>
        <p:txBody>
          <a:bodyPr>
            <a:normAutofit/>
          </a:bodyPr>
          <a:lstStyle/>
          <a:p>
            <a:pPr eaLnBrk="1" hangingPunct="1">
              <a:lnSpc>
                <a:spcPct val="140000"/>
              </a:lnSpc>
              <a:buFont typeface="Wingdings" panose="05000000000000000000" pitchFamily="2" charset="2"/>
              <a:buNone/>
              <a:defRPr/>
            </a:pPr>
            <a:r>
              <a:rPr lang="en-US" altLang="zh-CN" sz="2400" dirty="0"/>
              <a:t>[</a:t>
            </a:r>
            <a:r>
              <a:rPr lang="zh-CN" altLang="en-US" sz="2400" dirty="0">
                <a:ea typeface="黑体" pitchFamily="49" charset="-122"/>
              </a:rPr>
              <a:t>例 </a:t>
            </a:r>
            <a:r>
              <a:rPr lang="en-US" altLang="zh-CN" sz="2400" dirty="0">
                <a:ea typeface="黑体" pitchFamily="49" charset="-122"/>
              </a:rPr>
              <a:t>3.</a:t>
            </a:r>
            <a:r>
              <a:rPr lang="en-US" altLang="zh-CN" sz="2400" dirty="0"/>
              <a:t>52] </a:t>
            </a:r>
            <a:r>
              <a:rPr lang="zh-CN" altLang="en-US" sz="2400" dirty="0"/>
              <a:t>查询每一门课的间接先修课（即先修课的先修课）</a:t>
            </a:r>
          </a:p>
          <a:p>
            <a:pPr eaLnBrk="1" hangingPunct="1">
              <a:lnSpc>
                <a:spcPct val="120000"/>
              </a:lnSpc>
              <a:buFont typeface="Wingdings" panose="05000000000000000000" pitchFamily="2" charset="2"/>
              <a:buNone/>
              <a:defRPr/>
            </a:pPr>
            <a:r>
              <a:rPr lang="zh-CN" altLang="en-US" sz="2400" dirty="0"/>
              <a:t>     </a:t>
            </a:r>
            <a:r>
              <a:rPr lang="en-US" altLang="zh-CN" sz="2400" dirty="0"/>
              <a:t>SELECT  </a:t>
            </a:r>
            <a:r>
              <a:rPr lang="en-US" altLang="zh-CN" sz="2400" dirty="0" err="1"/>
              <a:t>FIRST.Cno</a:t>
            </a:r>
            <a:r>
              <a:rPr lang="zh-CN" altLang="en-US" sz="2400" dirty="0"/>
              <a:t>, </a:t>
            </a:r>
            <a:r>
              <a:rPr lang="en-US" altLang="zh-CN" sz="2400" dirty="0" err="1"/>
              <a:t>SECOND.Cpno</a:t>
            </a:r>
            <a:endParaRPr lang="en-US" altLang="zh-CN" sz="2400" dirty="0"/>
          </a:p>
          <a:p>
            <a:pPr eaLnBrk="1" hangingPunct="1">
              <a:lnSpc>
                <a:spcPct val="120000"/>
              </a:lnSpc>
              <a:buFont typeface="Wingdings" panose="05000000000000000000" pitchFamily="2" charset="2"/>
              <a:buNone/>
              <a:defRPr/>
            </a:pPr>
            <a:r>
              <a:rPr lang="en-US" altLang="zh-CN" sz="2400" dirty="0"/>
              <a:t>     FROM  Course  </a:t>
            </a:r>
            <a:r>
              <a:rPr lang="en-US" altLang="zh-CN" sz="2400" dirty="0">
                <a:solidFill>
                  <a:srgbClr val="D75B5B"/>
                </a:solidFill>
              </a:rPr>
              <a:t>FIRST</a:t>
            </a:r>
            <a:r>
              <a:rPr lang="zh-CN" altLang="en-US" sz="2400" dirty="0"/>
              <a:t>, </a:t>
            </a:r>
            <a:r>
              <a:rPr lang="en-US" altLang="zh-CN" sz="2400" dirty="0"/>
              <a:t>Course  </a:t>
            </a:r>
            <a:r>
              <a:rPr lang="en-US" altLang="zh-CN" sz="2400" dirty="0">
                <a:solidFill>
                  <a:srgbClr val="D75B5B"/>
                </a:solidFill>
              </a:rPr>
              <a:t>SECOND</a:t>
            </a:r>
            <a:endParaRPr lang="en-US" altLang="zh-CN" sz="2400" dirty="0"/>
          </a:p>
          <a:p>
            <a:pPr eaLnBrk="1" hangingPunct="1">
              <a:lnSpc>
                <a:spcPct val="120000"/>
              </a:lnSpc>
              <a:buFont typeface="Wingdings" panose="05000000000000000000" pitchFamily="2" charset="2"/>
              <a:buNone/>
              <a:defRPr/>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endParaRPr lang="en-US" altLang="zh-CN" sz="2400" dirty="0"/>
          </a:p>
          <a:p>
            <a:pPr eaLnBrk="1" hangingPunct="1">
              <a:defRPr/>
            </a:pPr>
            <a:r>
              <a:rPr lang="zh-CN" altLang="en-US" sz="2400" dirty="0">
                <a:latin typeface="+mn-ea"/>
              </a:rPr>
              <a:t>自身连接</a:t>
            </a:r>
            <a:r>
              <a:rPr lang="zh-CN" altLang="en-US" sz="2400" dirty="0">
                <a:ea typeface="黑体" pitchFamily="49" charset="-122"/>
              </a:rPr>
              <a:t>：</a:t>
            </a:r>
            <a:r>
              <a:rPr lang="zh-CN" altLang="en-US" sz="2400" dirty="0"/>
              <a:t>一个表与其自己进行连接</a:t>
            </a:r>
          </a:p>
          <a:p>
            <a:pPr eaLnBrk="1" hangingPunct="1">
              <a:defRPr/>
            </a:pPr>
            <a:r>
              <a:rPr lang="zh-CN" altLang="en-US" sz="2400" dirty="0"/>
              <a:t>需要给表起别名以示区别</a:t>
            </a:r>
          </a:p>
          <a:p>
            <a:pPr eaLnBrk="1" hangingPunct="1">
              <a:defRPr/>
            </a:pPr>
            <a:r>
              <a:rPr lang="zh-CN" altLang="en-US" sz="2400" dirty="0"/>
              <a:t>由于所有属性名都是同名属性，</a:t>
            </a:r>
            <a:r>
              <a:rPr lang="zh-CN" altLang="en-US" sz="2400" dirty="0">
                <a:highlight>
                  <a:srgbClr val="FFFF00"/>
                </a:highlight>
              </a:rPr>
              <a:t>因此必须使用别名前缀</a:t>
            </a:r>
          </a:p>
          <a:p>
            <a:pPr eaLnBrk="1" hangingPunct="1">
              <a:lnSpc>
                <a:spcPct val="120000"/>
              </a:lnSpc>
              <a:buFont typeface="Wingdings" panose="05000000000000000000" pitchFamily="2" charset="2"/>
              <a:buNone/>
              <a:defRPr/>
            </a:pPr>
            <a:endParaRPr lang="zh-CN" altLang="en-US" sz="2400" dirty="0"/>
          </a:p>
        </p:txBody>
      </p:sp>
    </p:spTree>
    <p:extLst>
      <p:ext uri="{BB962C8B-B14F-4D97-AF65-F5344CB8AC3E}">
        <p14:creationId xmlns:p14="http://schemas.microsoft.com/office/powerpoint/2010/main" val="422452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eaLnBrk="1" hangingPunct="1"/>
            <a:r>
              <a:rPr lang="en-US" altLang="zh-CN" sz="5000" dirty="0"/>
              <a:t>1. </a:t>
            </a:r>
            <a:r>
              <a:rPr lang="zh-CN" altLang="en-US" sz="5000" dirty="0"/>
              <a:t>聚集函数 </a:t>
            </a:r>
          </a:p>
        </p:txBody>
      </p:sp>
      <p:sp>
        <p:nvSpPr>
          <p:cNvPr id="94211" name="Rectangle 3"/>
          <p:cNvSpPr>
            <a:spLocks noGrp="1" noChangeArrowheads="1"/>
          </p:cNvSpPr>
          <p:nvPr>
            <p:ph type="body" idx="4294967295"/>
          </p:nvPr>
        </p:nvSpPr>
        <p:spPr>
          <a:xfrm>
            <a:off x="1028700" y="1304366"/>
            <a:ext cx="8229600" cy="5220977"/>
          </a:xfrm>
        </p:spPr>
        <p:txBody>
          <a:bodyPr/>
          <a:lstStyle/>
          <a:p>
            <a:pPr algn="just" eaLnBrk="1" hangingPunct="1"/>
            <a:r>
              <a:rPr lang="zh-CN" altLang="en-US" sz="2400" dirty="0">
                <a:latin typeface="微软雅黑" panose="020B0503020204020204" pitchFamily="34" charset="-122"/>
                <a:ea typeface="微软雅黑" panose="020B0503020204020204" pitchFamily="34" charset="-122"/>
              </a:rPr>
              <a:t>聚集函数：</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统计元组个数</a:t>
            </a:r>
          </a:p>
          <a:p>
            <a:pPr lvl="1" algn="just" eaLnBrk="1" hangingPunct="1">
              <a:lnSpc>
                <a:spcPct val="110000"/>
              </a:lnSpc>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统计一列中值的个数</a:t>
            </a:r>
          </a:p>
          <a:p>
            <a:pPr lvl="1" algn="just" eaLnBrk="1" hangingPunct="1">
              <a:lnSpc>
                <a:spcPct val="110000"/>
              </a:lnSpc>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计算一列值的总和（此列必须为数值型）</a:t>
            </a:r>
          </a:p>
          <a:p>
            <a:pPr marL="1344613" lvl="2" indent="0" algn="just" eaLnBrk="1" hangingPunct="1">
              <a:lnSpc>
                <a:spcPct val="11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SUM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	</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计算一列值的平均值（此列必须为数值型）</a:t>
            </a:r>
          </a:p>
          <a:p>
            <a:pPr marL="2009775" lvl="2" indent="-665163" algn="just" eaLnBrk="1" hangingPunct="1">
              <a:lnSpc>
                <a:spcPct val="11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求一列中的最大值和最小值</a:t>
            </a:r>
          </a:p>
          <a:p>
            <a:pPr lvl="1" algn="just" eaLnBrk="1" hangingPunct="1">
              <a:lnSpc>
                <a:spcPct val="11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MIN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2112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z="5000" dirty="0"/>
              <a:t>自身连接（续）</a:t>
            </a:r>
          </a:p>
        </p:txBody>
      </p:sp>
      <p:sp>
        <p:nvSpPr>
          <p:cNvPr id="19459" name="Rectangle 3"/>
          <p:cNvSpPr>
            <a:spLocks noGrp="1" noChangeArrowheads="1"/>
          </p:cNvSpPr>
          <p:nvPr>
            <p:ph type="body" idx="4294967295"/>
          </p:nvPr>
        </p:nvSpPr>
        <p:spPr>
          <a:xfrm>
            <a:off x="968375" y="1573375"/>
            <a:ext cx="8229600" cy="647700"/>
          </a:xfrm>
        </p:spPr>
        <p:txBody>
          <a:bodyPr/>
          <a:lstStyle/>
          <a:p>
            <a:pPr algn="just" eaLnBrk="1" hangingPunct="1">
              <a:buFont typeface="Wingdings" panose="05000000000000000000" pitchFamily="2" charset="2"/>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p>
        </p:txBody>
      </p:sp>
      <p:graphicFrame>
        <p:nvGraphicFramePr>
          <p:cNvPr id="198" name="Group 3"/>
          <p:cNvGraphicFramePr>
            <a:graphicFrameLocks noGrp="1"/>
          </p:cNvGraphicFramePr>
          <p:nvPr>
            <p:extLst>
              <p:ext uri="{D42A27DB-BD31-4B8C-83A1-F6EECF244321}">
                <p14:modId xmlns:p14="http://schemas.microsoft.com/office/powerpoint/2010/main" val="2858805888"/>
              </p:ext>
            </p:extLst>
          </p:nvPr>
        </p:nvGraphicFramePr>
        <p:xfrm>
          <a:off x="895350" y="2408400"/>
          <a:ext cx="4103688" cy="3529767"/>
        </p:xfrm>
        <a:graphic>
          <a:graphicData uri="http://schemas.openxmlformats.org/drawingml/2006/table">
            <a:tbl>
              <a:tblPr/>
              <a:tblGrid>
                <a:gridCol w="9048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9" name="Group 3"/>
          <p:cNvGraphicFramePr>
            <a:graphicFrameLocks noGrp="1"/>
          </p:cNvGraphicFramePr>
          <p:nvPr>
            <p:extLst>
              <p:ext uri="{D42A27DB-BD31-4B8C-83A1-F6EECF244321}">
                <p14:modId xmlns:p14="http://schemas.microsoft.com/office/powerpoint/2010/main" val="2694995461"/>
              </p:ext>
            </p:extLst>
          </p:nvPr>
        </p:nvGraphicFramePr>
        <p:xfrm>
          <a:off x="5351463" y="2419513"/>
          <a:ext cx="4113212" cy="3529767"/>
        </p:xfrm>
        <a:graphic>
          <a:graphicData uri="http://schemas.openxmlformats.org/drawingml/2006/table">
            <a:tbl>
              <a:tblPr/>
              <a:tblGrid>
                <a:gridCol w="906462">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683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447800" y="620688"/>
            <a:ext cx="7391400" cy="561975"/>
          </a:xfrm>
        </p:spPr>
        <p:txBody>
          <a:bodyPr/>
          <a:lstStyle/>
          <a:p>
            <a:pPr eaLnBrk="1" hangingPunct="1"/>
            <a:r>
              <a:rPr lang="zh-CN" altLang="en-US" sz="5000" dirty="0"/>
              <a:t>自身连接（续）</a:t>
            </a:r>
          </a:p>
        </p:txBody>
      </p:sp>
      <p:sp>
        <p:nvSpPr>
          <p:cNvPr id="20483" name="Rectangle 3"/>
          <p:cNvSpPr>
            <a:spLocks noGrp="1" noChangeArrowheads="1"/>
          </p:cNvSpPr>
          <p:nvPr>
            <p:ph type="body" sz="half" idx="4294967295"/>
          </p:nvPr>
        </p:nvSpPr>
        <p:spPr>
          <a:xfrm>
            <a:off x="1593253" y="2132856"/>
            <a:ext cx="4038600" cy="592138"/>
          </a:xfrm>
        </p:spPr>
        <p:txBody>
          <a:bodyPr/>
          <a:lstStyle/>
          <a:p>
            <a:pPr eaLnBrk="1" hangingPunct="1">
              <a:buFont typeface="Wingdings" panose="05000000000000000000" pitchFamily="2" charset="2"/>
              <a:buNone/>
            </a:pPr>
            <a:r>
              <a:rPr lang="zh-CN" altLang="en-US" sz="2400" dirty="0"/>
              <a:t>查询结果：</a:t>
            </a:r>
          </a:p>
        </p:txBody>
      </p:sp>
      <p:graphicFrame>
        <p:nvGraphicFramePr>
          <p:cNvPr id="21508" name="Group 4"/>
          <p:cNvGraphicFramePr>
            <a:graphicFrameLocks noGrp="1"/>
          </p:cNvGraphicFramePr>
          <p:nvPr>
            <p:ph sz="half" idx="4294967295"/>
            <p:extLst>
              <p:ext uri="{D42A27DB-BD31-4B8C-83A1-F6EECF244321}">
                <p14:modId xmlns:p14="http://schemas.microsoft.com/office/powerpoint/2010/main" val="357943158"/>
              </p:ext>
            </p:extLst>
          </p:nvPr>
        </p:nvGraphicFramePr>
        <p:xfrm>
          <a:off x="3044229" y="3012331"/>
          <a:ext cx="3827463" cy="2520952"/>
        </p:xfrm>
        <a:graphic>
          <a:graphicData uri="http://schemas.openxmlformats.org/drawingml/2006/table">
            <a:tbl>
              <a:tblPr/>
              <a:tblGrid>
                <a:gridCol w="191452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tblGrid>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93" name="Line 91"/>
          <p:cNvSpPr>
            <a:spLocks noChangeShapeType="1"/>
          </p:cNvSpPr>
          <p:nvPr/>
        </p:nvSpPr>
        <p:spPr bwMode="auto">
          <a:xfrm>
            <a:off x="3620492" y="3517156"/>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6838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6996" y="404664"/>
            <a:ext cx="9258300" cy="1141414"/>
          </a:xfrm>
        </p:spPr>
        <p:txBody>
          <a:bodyPr/>
          <a:lstStyle/>
          <a:p>
            <a:pPr eaLnBrk="1" hangingPunct="1"/>
            <a:r>
              <a:rPr lang="zh-CN" altLang="en-US" sz="5000" dirty="0"/>
              <a:t>连接查询（续）</a:t>
            </a:r>
          </a:p>
        </p:txBody>
      </p:sp>
      <p:sp>
        <p:nvSpPr>
          <p:cNvPr id="21507" name="Rectangle 3"/>
          <p:cNvSpPr>
            <a:spLocks noGrp="1" noChangeArrowheads="1"/>
          </p:cNvSpPr>
          <p:nvPr>
            <p:ph type="body" idx="4294967295"/>
          </p:nvPr>
        </p:nvSpPr>
        <p:spPr>
          <a:xfrm>
            <a:off x="1028700" y="1098551"/>
            <a:ext cx="8229600" cy="50958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extLst>
      <p:ext uri="{BB962C8B-B14F-4D97-AF65-F5344CB8AC3E}">
        <p14:creationId xmlns:p14="http://schemas.microsoft.com/office/powerpoint/2010/main" val="42673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sz="5000" dirty="0"/>
              <a:t>2.3 </a:t>
            </a:r>
            <a:r>
              <a:rPr lang="zh-CN" altLang="en-US" sz="5000" dirty="0"/>
              <a:t>外连接</a:t>
            </a:r>
          </a:p>
        </p:txBody>
      </p:sp>
      <p:sp>
        <p:nvSpPr>
          <p:cNvPr id="22531" name="Rectangle 3"/>
          <p:cNvSpPr>
            <a:spLocks noGrp="1" noChangeArrowheads="1"/>
          </p:cNvSpPr>
          <p:nvPr>
            <p:ph type="body" idx="4294967295"/>
          </p:nvPr>
        </p:nvSpPr>
        <p:spPr>
          <a:xfrm>
            <a:off x="1028701" y="1772816"/>
            <a:ext cx="8507413" cy="4393034"/>
          </a:xfrm>
        </p:spPr>
        <p:txBody>
          <a:bodyPr>
            <a:normAutofit/>
          </a:bodyPr>
          <a:lstStyle/>
          <a:p>
            <a:pPr marL="358775" indent="-358775"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外连接与普通连接的区别</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普通连接操作只输出满足连接条件的元组</a:t>
            </a:r>
          </a:p>
          <a:p>
            <a:pPr marL="896938" lvl="1" indent="-538163"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外连接操作以指定表为连接主体，将主体表中不满足连接条件的元组一并输出</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左外连接</a:t>
            </a:r>
          </a:p>
          <a:p>
            <a:pPr marL="1524000" lvl="2" indent="-627063" algn="just" eaLnBrk="1" hangingPunct="1">
              <a:lnSpc>
                <a:spcPct val="120000"/>
              </a:lnSpc>
              <a:spcBef>
                <a:spcPct val="0"/>
              </a:spcBef>
              <a:buSzPct val="87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列出左边关系中所有的元组 </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右外连接</a:t>
            </a:r>
          </a:p>
          <a:p>
            <a:pPr marL="1524000" lvl="2" indent="-627063" algn="just" eaLnBrk="1" hangingPunct="1">
              <a:lnSpc>
                <a:spcPct val="120000"/>
              </a:lnSpc>
              <a:spcBef>
                <a:spcPct val="0"/>
              </a:spcBef>
              <a:buSzPct val="87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列出右边关系中所有的元组 </a:t>
            </a: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4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z="5000" dirty="0"/>
              <a:t>外连接（续）</a:t>
            </a:r>
          </a:p>
        </p:txBody>
      </p:sp>
      <p:sp>
        <p:nvSpPr>
          <p:cNvPr id="23555" name="Rectangle 3"/>
          <p:cNvSpPr>
            <a:spLocks noGrp="1" noChangeArrowheads="1"/>
          </p:cNvSpPr>
          <p:nvPr>
            <p:ph type="body" idx="4294967295"/>
          </p:nvPr>
        </p:nvSpPr>
        <p:spPr>
          <a:xfrm>
            <a:off x="750889" y="1844823"/>
            <a:ext cx="9289155" cy="4248001"/>
          </a:xfrm>
        </p:spPr>
        <p:txBody>
          <a:bodyPr/>
          <a:lstStyle/>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53] </a:t>
            </a:r>
            <a:r>
              <a:rPr lang="zh-CN" altLang="en-US" sz="2400" dirty="0">
                <a:latin typeface="微软雅黑" panose="020B0503020204020204" pitchFamily="34" charset="-122"/>
                <a:ea typeface="微软雅黑" panose="020B0503020204020204" pitchFamily="34" charset="-122"/>
              </a:rPr>
              <a:t>改写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3.49]</a:t>
            </a:r>
          </a:p>
          <a:p>
            <a:pPr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r>
              <a:rPr lang="en-US" altLang="zh-CN" sz="2400" dirty="0">
                <a:latin typeface="微软雅黑" panose="020B0503020204020204" pitchFamily="34" charset="-122"/>
                <a:ea typeface="微软雅黑" panose="020B0503020204020204" pitchFamily="34" charset="-122"/>
              </a:rPr>
              <a:t>, Sage,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Grade</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  </a:t>
            </a:r>
            <a:r>
              <a:rPr lang="en-US" altLang="zh-CN" sz="2400" dirty="0">
                <a:highlight>
                  <a:srgbClr val="FFFF00"/>
                </a:highlight>
                <a:latin typeface="微软雅黑" panose="020B0503020204020204" pitchFamily="34" charset="-122"/>
                <a:ea typeface="微软雅黑" panose="020B0503020204020204" pitchFamily="34" charset="-122"/>
              </a:rPr>
              <a:t>LEFT OUT JOIN </a:t>
            </a:r>
            <a:r>
              <a:rPr lang="en-US" altLang="zh-CN" sz="2400" dirty="0">
                <a:latin typeface="微软雅黑" panose="020B0503020204020204" pitchFamily="34" charset="-122"/>
                <a:ea typeface="微软雅黑" panose="020B0503020204020204" pitchFamily="34" charset="-122"/>
              </a:rPr>
              <a:t>SC ON    </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SC.Sno</a:t>
            </a:r>
            <a:r>
              <a:rPr lang="zh-CN" altLang="en-US" sz="2400" dirty="0">
                <a:latin typeface="微软雅黑" panose="020B0503020204020204" pitchFamily="34" charset="-122"/>
                <a:ea typeface="微软雅黑" panose="020B0503020204020204" pitchFamily="34" charset="-122"/>
              </a:rPr>
              <a:t>); </a:t>
            </a: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95658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87822" y="539552"/>
            <a:ext cx="7391400" cy="563563"/>
          </a:xfrm>
        </p:spPr>
        <p:txBody>
          <a:bodyPr/>
          <a:lstStyle/>
          <a:p>
            <a:pPr eaLnBrk="1" hangingPunct="1"/>
            <a:r>
              <a:rPr lang="zh-CN" altLang="en-US" sz="5000" dirty="0"/>
              <a:t>外连接（续） </a:t>
            </a:r>
          </a:p>
        </p:txBody>
      </p:sp>
      <p:sp>
        <p:nvSpPr>
          <p:cNvPr id="24579" name="Rectangle 3"/>
          <p:cNvSpPr>
            <a:spLocks noGrp="1" noChangeArrowheads="1"/>
          </p:cNvSpPr>
          <p:nvPr>
            <p:ph type="body" sz="half" idx="4294967295"/>
          </p:nvPr>
        </p:nvSpPr>
        <p:spPr>
          <a:xfrm>
            <a:off x="1244922" y="1700808"/>
            <a:ext cx="4038600" cy="447675"/>
          </a:xfrm>
        </p:spPr>
        <p:txBody>
          <a:bodyPr/>
          <a:lstStyle/>
          <a:p>
            <a:pPr algn="just" eaLnBrk="1" hangingPunct="1">
              <a:buFont typeface="Wingdings" panose="05000000000000000000" pitchFamily="2" charset="2"/>
              <a:buNone/>
            </a:pPr>
            <a:r>
              <a:rPr lang="zh-CN" altLang="en-US" sz="2400" dirty="0"/>
              <a:t>执行结果： </a:t>
            </a:r>
          </a:p>
        </p:txBody>
      </p:sp>
      <p:graphicFrame>
        <p:nvGraphicFramePr>
          <p:cNvPr id="24580" name="Group 4"/>
          <p:cNvGraphicFramePr>
            <a:graphicFrameLocks noGrp="1"/>
          </p:cNvGraphicFramePr>
          <p:nvPr>
            <p:ph sz="half" idx="4294967295"/>
            <p:extLst>
              <p:ext uri="{D42A27DB-BD31-4B8C-83A1-F6EECF244321}">
                <p14:modId xmlns:p14="http://schemas.microsoft.com/office/powerpoint/2010/main" val="2786908042"/>
              </p:ext>
            </p:extLst>
          </p:nvPr>
        </p:nvGraphicFramePr>
        <p:xfrm>
          <a:off x="1327472" y="2364383"/>
          <a:ext cx="8002588" cy="3455989"/>
        </p:xfrm>
        <a:graphic>
          <a:graphicData uri="http://schemas.openxmlformats.org/drawingml/2006/table">
            <a:tbl>
              <a:tblPr/>
              <a:tblGrid>
                <a:gridCol w="16557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021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6"/>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7"/>
                  </a:ext>
                </a:extLst>
              </a:tr>
            </a:tbl>
          </a:graphicData>
        </a:graphic>
      </p:graphicFrame>
      <p:sp>
        <p:nvSpPr>
          <p:cNvPr id="24637" name="Line 498"/>
          <p:cNvSpPr>
            <a:spLocks noChangeShapeType="1"/>
          </p:cNvSpPr>
          <p:nvPr/>
        </p:nvSpPr>
        <p:spPr bwMode="auto">
          <a:xfrm>
            <a:off x="1399084" y="2780307"/>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9456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14350" y="337344"/>
            <a:ext cx="9258300" cy="1141414"/>
          </a:xfrm>
        </p:spPr>
        <p:txBody>
          <a:bodyPr/>
          <a:lstStyle/>
          <a:p>
            <a:pPr eaLnBrk="1" hangingPunct="1"/>
            <a:r>
              <a:rPr lang="zh-CN" altLang="en-US" sz="5000" dirty="0"/>
              <a:t>连接查询（续）</a:t>
            </a:r>
          </a:p>
        </p:txBody>
      </p:sp>
      <p:sp>
        <p:nvSpPr>
          <p:cNvPr id="25603" name="Rectangle 3"/>
          <p:cNvSpPr>
            <a:spLocks noGrp="1" noChangeArrowheads="1"/>
          </p:cNvSpPr>
          <p:nvPr>
            <p:ph type="body" idx="4294967295"/>
          </p:nvPr>
        </p:nvSpPr>
        <p:spPr>
          <a:xfrm>
            <a:off x="1028700" y="908051"/>
            <a:ext cx="8229600" cy="5286375"/>
          </a:xfrm>
        </p:spPr>
        <p:txBody>
          <a:bodyPr/>
          <a:lstStyle/>
          <a:p>
            <a:pPr lvl="1">
              <a:lnSpc>
                <a:spcPct val="150000"/>
              </a:lnSpc>
              <a:buFont typeface="Wingdings" panose="05000000000000000000" pitchFamily="2" charset="2"/>
              <a:buNone/>
            </a:pPr>
            <a:endParaRPr lang="en-US" altLang="zh-CN" dirty="0"/>
          </a:p>
          <a:p>
            <a:pPr lvl="1">
              <a:lnSpc>
                <a:spcPct val="150000"/>
              </a:lnSpc>
              <a:buFont typeface="Wingdings" panose="05000000000000000000" pitchFamily="2" charset="2"/>
              <a:buNone/>
            </a:pPr>
            <a:r>
              <a:rPr lang="en-US" altLang="zh-CN" sz="2800" dirty="0"/>
              <a:t>1.</a:t>
            </a:r>
            <a:r>
              <a:rPr lang="zh-CN" altLang="en-US" sz="2800" dirty="0"/>
              <a:t>等值与非等值连接查询 </a:t>
            </a:r>
          </a:p>
          <a:p>
            <a:pPr lvl="1">
              <a:lnSpc>
                <a:spcPct val="150000"/>
              </a:lnSpc>
              <a:buFont typeface="Wingdings" panose="05000000000000000000" pitchFamily="2" charset="2"/>
              <a:buNone/>
            </a:pPr>
            <a:r>
              <a:rPr lang="en-US" altLang="zh-CN" sz="2800" dirty="0"/>
              <a:t>2.</a:t>
            </a:r>
            <a:r>
              <a:rPr lang="zh-CN" altLang="en-US" sz="2800" dirty="0"/>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solidFill>
                  <a:srgbClr val="7030A0"/>
                </a:solidFill>
              </a:rPr>
              <a:t>4.</a:t>
            </a:r>
            <a:r>
              <a:rPr lang="zh-CN" altLang="en-US" sz="2800" dirty="0">
                <a:solidFill>
                  <a:srgbClr val="7030A0"/>
                </a:solidFill>
              </a:rPr>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2704612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5000" dirty="0"/>
              <a:t>2.4 </a:t>
            </a:r>
            <a:r>
              <a:rPr lang="zh-CN" altLang="en-US" sz="5000" dirty="0"/>
              <a:t>多表连接</a:t>
            </a:r>
          </a:p>
        </p:txBody>
      </p:sp>
      <p:sp>
        <p:nvSpPr>
          <p:cNvPr id="26627" name="Rectangle 3"/>
          <p:cNvSpPr>
            <a:spLocks noGrp="1" noChangeArrowheads="1"/>
          </p:cNvSpPr>
          <p:nvPr>
            <p:ph type="body" idx="4294967295"/>
          </p:nvPr>
        </p:nvSpPr>
        <p:spPr>
          <a:xfrm>
            <a:off x="1182688" y="1762472"/>
            <a:ext cx="8281292" cy="4114800"/>
          </a:xfrm>
        </p:spPr>
        <p:txBody>
          <a:bodyPr/>
          <a:lstStyle/>
          <a:p>
            <a:pPr marL="358775" indent="-358775" eaLnBrk="1" hangingPunct="1">
              <a:lnSpc>
                <a:spcPct val="170000"/>
              </a:lnSpc>
            </a:pPr>
            <a:r>
              <a:rPr lang="zh-CN" altLang="en-US" sz="2400" dirty="0">
                <a:latin typeface="微软雅黑" panose="020B0503020204020204" pitchFamily="34" charset="-122"/>
                <a:ea typeface="微软雅黑" panose="020B0503020204020204" pitchFamily="34" charset="-122"/>
              </a:rPr>
              <a:t>多表连接：两个以上的表进行连接</a:t>
            </a:r>
          </a:p>
          <a:p>
            <a:pPr algn="just"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3.54] </a:t>
            </a:r>
            <a:r>
              <a:rPr lang="zh-CN" altLang="en-US" sz="2400" dirty="0">
                <a:latin typeface="微软雅黑" panose="020B0503020204020204" pitchFamily="34" charset="-122"/>
                <a:ea typeface="微软雅黑" panose="020B0503020204020204" pitchFamily="34" charset="-122"/>
              </a:rPr>
              <a:t>查询每个学生的学号、姓名、选修的课程名及成绩</a:t>
            </a:r>
            <a:endParaRPr lang="en-US" altLang="zh-CN"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algn="just">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Student.Sno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Cname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Grade</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SC</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Course    </a:t>
            </a:r>
            <a:r>
              <a:rPr lang="en-US" altLang="zh-CN" sz="2400" dirty="0">
                <a:solidFill>
                  <a:srgbClr val="E02920"/>
                </a:solidFill>
                <a:latin typeface="微软雅黑" panose="020B0503020204020204" pitchFamily="34" charset="-122"/>
                <a:ea typeface="微软雅黑" panose="020B0503020204020204" pitchFamily="34" charset="-122"/>
              </a:rPr>
              <a:t>/*</a:t>
            </a:r>
            <a:r>
              <a:rPr lang="zh-CN" altLang="en-US" sz="2400" dirty="0">
                <a:solidFill>
                  <a:srgbClr val="E02920"/>
                </a:solidFill>
                <a:latin typeface="微软雅黑" panose="020B0503020204020204" pitchFamily="34" charset="-122"/>
                <a:ea typeface="微软雅黑" panose="020B0503020204020204" pitchFamily="34" charset="-122"/>
              </a:rPr>
              <a:t>多表连接*</a:t>
            </a:r>
            <a:r>
              <a:rPr lang="en-US" altLang="zh-CN" sz="2400" dirty="0">
                <a:solidFill>
                  <a:srgbClr val="E02920"/>
                </a:solidFill>
                <a:latin typeface="微软雅黑" panose="020B0503020204020204" pitchFamily="34" charset="-122"/>
                <a:ea typeface="微软雅黑" panose="020B0503020204020204" pitchFamily="34" charset="-122"/>
              </a:rPr>
              <a:t>/</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SC.Sno</a:t>
            </a:r>
            <a:r>
              <a:rPr lang="en-US" altLang="zh-CN" sz="2400" dirty="0">
                <a:latin typeface="微软雅黑" panose="020B0503020204020204" pitchFamily="34" charset="-122"/>
                <a:ea typeface="微软雅黑" panose="020B0503020204020204" pitchFamily="34" charset="-122"/>
              </a:rPr>
              <a:t> </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SC.Cno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Course.Cno</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4473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5000" dirty="0"/>
              <a:t>3. </a:t>
            </a:r>
            <a:r>
              <a:rPr lang="zh-CN" altLang="en-US" sz="5000" dirty="0"/>
              <a:t>嵌套查询</a:t>
            </a:r>
          </a:p>
        </p:txBody>
      </p:sp>
      <p:sp>
        <p:nvSpPr>
          <p:cNvPr id="28675" name="Rectangle 3"/>
          <p:cNvSpPr>
            <a:spLocks noGrp="1" noChangeArrowheads="1"/>
          </p:cNvSpPr>
          <p:nvPr>
            <p:ph type="body" idx="4294967295"/>
          </p:nvPr>
        </p:nvSpPr>
        <p:spPr>
          <a:xfrm>
            <a:off x="1182688" y="1633689"/>
            <a:ext cx="8425308" cy="4819647"/>
          </a:xfrm>
        </p:spPr>
        <p:txBody>
          <a:bodyPr/>
          <a:lstStyle/>
          <a:p>
            <a:pPr marL="447675" indent="-447675"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嵌套查询概述</a:t>
            </a:r>
          </a:p>
          <a:p>
            <a:pPr lvl="1">
              <a:lnSpc>
                <a:spcPct val="120000"/>
              </a:lnSpc>
              <a:spcBef>
                <a:spcPct val="0"/>
              </a:spcBef>
              <a:spcAft>
                <a:spcPct val="40000"/>
              </a:spcAft>
            </a:pPr>
            <a:r>
              <a:rPr lang="zh-CN" altLang="en-US" sz="2400" dirty="0">
                <a:latin typeface="微软雅黑" panose="020B0503020204020204" pitchFamily="34" charset="-122"/>
                <a:ea typeface="微软雅黑" panose="020B0503020204020204" pitchFamily="34" charset="-122"/>
              </a:rPr>
              <a:t>一个</a:t>
            </a:r>
            <a:r>
              <a:rPr lang="en-US" altLang="zh-CN" sz="2400" dirty="0">
                <a:latin typeface="微软雅黑" panose="020B0503020204020204" pitchFamily="34" charset="-122"/>
                <a:ea typeface="微软雅黑" panose="020B0503020204020204" pitchFamily="34" charset="-122"/>
              </a:rPr>
              <a:t>SELECT-FROM-WHERE</a:t>
            </a:r>
            <a:r>
              <a:rPr lang="zh-CN" altLang="en-US" sz="2400" dirty="0">
                <a:latin typeface="微软雅黑" panose="020B0503020204020204" pitchFamily="34" charset="-122"/>
                <a:ea typeface="微软雅黑" panose="020B0503020204020204" pitchFamily="34" charset="-122"/>
              </a:rPr>
              <a:t>语句称为一个</a:t>
            </a:r>
            <a:r>
              <a:rPr lang="zh-CN" altLang="en-US" sz="2400" dirty="0">
                <a:solidFill>
                  <a:srgbClr val="FF00FF"/>
                </a:solidFill>
                <a:latin typeface="微软雅黑" panose="020B0503020204020204" pitchFamily="34" charset="-122"/>
                <a:ea typeface="微软雅黑" panose="020B0503020204020204" pitchFamily="34" charset="-122"/>
              </a:rPr>
              <a:t>查询块</a:t>
            </a:r>
          </a:p>
          <a:p>
            <a:pPr lvl="1">
              <a:lnSpc>
                <a:spcPct val="120000"/>
              </a:lnSpc>
              <a:spcBef>
                <a:spcPct val="0"/>
              </a:spcBef>
            </a:pPr>
            <a:r>
              <a:rPr lang="zh-CN" altLang="en-US" sz="2400" dirty="0">
                <a:latin typeface="微软雅黑" panose="020B0503020204020204" pitchFamily="34" charset="-122"/>
                <a:ea typeface="微软雅黑" panose="020B0503020204020204" pitchFamily="34" charset="-122"/>
              </a:rPr>
              <a:t>将一个查询块嵌套在另一个查询块的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子句或</a:t>
            </a:r>
            <a:r>
              <a:rPr lang="en-US" altLang="zh-CN" sz="2400" dirty="0">
                <a:latin typeface="微软雅黑" panose="020B0503020204020204" pitchFamily="34" charset="-122"/>
                <a:ea typeface="微软雅黑" panose="020B0503020204020204" pitchFamily="34" charset="-122"/>
              </a:rPr>
              <a:t>HAVING</a:t>
            </a:r>
            <a:r>
              <a:rPr lang="zh-CN" altLang="en-US" sz="2400" dirty="0">
                <a:latin typeface="微软雅黑" panose="020B0503020204020204" pitchFamily="34" charset="-122"/>
                <a:ea typeface="微软雅黑" panose="020B0503020204020204" pitchFamily="34" charset="-122"/>
              </a:rPr>
              <a:t>短语的条件中的查询称为</a:t>
            </a:r>
            <a:r>
              <a:rPr lang="zh-CN" altLang="en-US" sz="2400" dirty="0">
                <a:solidFill>
                  <a:srgbClr val="FF00FF"/>
                </a:solidFill>
                <a:latin typeface="微软雅黑" panose="020B0503020204020204" pitchFamily="34" charset="-122"/>
                <a:ea typeface="微软雅黑" panose="020B0503020204020204" pitchFamily="34" charset="-122"/>
              </a:rPr>
              <a:t>嵌套查询</a:t>
            </a:r>
            <a:endParaRPr lang="en-US" sz="2400" dirty="0">
              <a:solidFill>
                <a:srgbClr val="FF00FF"/>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endParaRPr lang="en-US" sz="2400" dirty="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外层查询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父查询*</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IN</a:t>
            </a:r>
          </a:p>
          <a:p>
            <a:pPr eaLnBrk="1" hangingPunct="1">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内层查询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子查询*</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2 '</a:t>
            </a:r>
            <a:r>
              <a:rPr lang="zh-CN" altLang="en-US" sz="2400" dirty="0">
                <a:latin typeface="微软雅黑" panose="020B0503020204020204" pitchFamily="34" charset="-122"/>
                <a:ea typeface="微软雅黑" panose="020B0503020204020204" pitchFamily="34" charset="-122"/>
              </a:rPr>
              <a:t>);</a:t>
            </a:r>
          </a:p>
          <a:p>
            <a:pPr lvl="1">
              <a:spcBef>
                <a:spcPct val="0"/>
              </a:spcBef>
            </a:pPr>
            <a:endParaRPr lang="zh-CN" altLang="en-US" sz="2400" dirty="0">
              <a:solidFill>
                <a:srgbClr val="FF00FF"/>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98119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eaLnBrk="1" hangingPunct="1"/>
            <a:r>
              <a:rPr lang="zh-CN" altLang="en-US" sz="5000" dirty="0"/>
              <a:t>嵌套查询（续）</a:t>
            </a:r>
          </a:p>
        </p:txBody>
      </p:sp>
      <p:sp>
        <p:nvSpPr>
          <p:cNvPr id="29699" name="Rectangle 1027"/>
          <p:cNvSpPr>
            <a:spLocks noGrp="1" noChangeArrowheads="1"/>
          </p:cNvSpPr>
          <p:nvPr>
            <p:ph type="body" idx="4294967295"/>
          </p:nvPr>
        </p:nvSpPr>
        <p:spPr>
          <a:xfrm>
            <a:off x="895028" y="1484784"/>
            <a:ext cx="8229600" cy="4495330"/>
          </a:xfrm>
        </p:spPr>
        <p:txBody>
          <a:bodyPr>
            <a:normAutofit/>
          </a:bodyPr>
          <a:lstStyle/>
          <a:p>
            <a:pPr lvl="1">
              <a:lnSpc>
                <a:spcPct val="180000"/>
              </a:lnSpc>
            </a:pPr>
            <a:r>
              <a:rPr lang="zh-CN" altLang="en-US" sz="2400" dirty="0">
                <a:latin typeface="微软雅黑" panose="020B0503020204020204" pitchFamily="34" charset="-122"/>
                <a:ea typeface="微软雅黑" panose="020B0503020204020204" pitchFamily="34" charset="-122"/>
              </a:rPr>
              <a:t>上层的查询块称为</a:t>
            </a:r>
            <a:r>
              <a:rPr lang="zh-CN" altLang="en-US" sz="2400" dirty="0">
                <a:solidFill>
                  <a:srgbClr val="FF00FF"/>
                </a:solidFill>
                <a:latin typeface="微软雅黑" panose="020B0503020204020204" pitchFamily="34" charset="-122"/>
                <a:ea typeface="微软雅黑" panose="020B0503020204020204" pitchFamily="34" charset="-122"/>
              </a:rPr>
              <a:t>外层查询</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FF00FF"/>
                </a:solidFill>
                <a:latin typeface="微软雅黑" panose="020B0503020204020204" pitchFamily="34" charset="-122"/>
                <a:ea typeface="微软雅黑" panose="020B0503020204020204" pitchFamily="34" charset="-122"/>
              </a:rPr>
              <a:t>父查询</a:t>
            </a:r>
            <a:endParaRPr lang="en-US" sz="2400" dirty="0">
              <a:solidFill>
                <a:srgbClr val="FF00FF"/>
              </a:solidFill>
              <a:latin typeface="微软雅黑" panose="020B0503020204020204" pitchFamily="34" charset="-122"/>
              <a:ea typeface="微软雅黑" panose="020B0503020204020204" pitchFamily="34" charset="-122"/>
            </a:endParaRPr>
          </a:p>
          <a:p>
            <a:pPr lvl="1">
              <a:lnSpc>
                <a:spcPct val="180000"/>
              </a:lnSpc>
            </a:pPr>
            <a:r>
              <a:rPr lang="zh-CN" altLang="en-US" sz="2400" dirty="0">
                <a:latin typeface="微软雅黑" panose="020B0503020204020204" pitchFamily="34" charset="-122"/>
                <a:ea typeface="微软雅黑" panose="020B0503020204020204" pitchFamily="34" charset="-122"/>
              </a:rPr>
              <a:t>下层查询块称为</a:t>
            </a:r>
            <a:r>
              <a:rPr lang="zh-CN" altLang="en-US" sz="2400" dirty="0">
                <a:solidFill>
                  <a:srgbClr val="FF00FF"/>
                </a:solidFill>
                <a:latin typeface="微软雅黑" panose="020B0503020204020204" pitchFamily="34" charset="-122"/>
                <a:ea typeface="微软雅黑" panose="020B0503020204020204" pitchFamily="34" charset="-122"/>
              </a:rPr>
              <a:t>内层查询</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FF00FF"/>
                </a:solidFill>
                <a:latin typeface="微软雅黑" panose="020B0503020204020204" pitchFamily="34" charset="-122"/>
                <a:ea typeface="微软雅黑" panose="020B0503020204020204" pitchFamily="34" charset="-122"/>
              </a:rPr>
              <a:t>子查询</a:t>
            </a:r>
            <a:endParaRPr lang="en-US" sz="2400" dirty="0">
              <a:solidFill>
                <a:srgbClr val="FF00FF"/>
              </a:solidFill>
              <a:latin typeface="微软雅黑" panose="020B0503020204020204" pitchFamily="34" charset="-122"/>
              <a:ea typeface="微软雅黑" panose="020B0503020204020204" pitchFamily="34" charset="-122"/>
            </a:endParaRPr>
          </a:p>
          <a:p>
            <a:pPr lvl="1">
              <a:lnSpc>
                <a:spcPct val="180000"/>
              </a:lnSpc>
            </a:pP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语言允许多层嵌套查询</a:t>
            </a:r>
            <a:endParaRPr lang="en-US" sz="2400" dirty="0">
              <a:latin typeface="微软雅黑" panose="020B0503020204020204" pitchFamily="34" charset="-122"/>
              <a:ea typeface="微软雅黑" panose="020B0503020204020204" pitchFamily="34" charset="-122"/>
            </a:endParaRPr>
          </a:p>
          <a:p>
            <a:pPr lvl="2">
              <a:lnSpc>
                <a:spcPct val="18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即一个子查询中还可以嵌套其他子查询</a:t>
            </a:r>
          </a:p>
          <a:p>
            <a:pPr lvl="1">
              <a:lnSpc>
                <a:spcPct val="180000"/>
              </a:lnSpc>
            </a:pPr>
            <a:r>
              <a:rPr lang="zh-CN" altLang="en-US" sz="2400" dirty="0">
                <a:latin typeface="微软雅黑" panose="020B0503020204020204" pitchFamily="34" charset="-122"/>
                <a:ea typeface="微软雅黑" panose="020B0503020204020204" pitchFamily="34" charset="-122"/>
              </a:rPr>
              <a:t>子查询的限制</a:t>
            </a:r>
          </a:p>
          <a:p>
            <a:pPr lvl="2">
              <a:lnSpc>
                <a:spcPct val="180000"/>
              </a:lnSpc>
              <a:buSzPct val="87000"/>
              <a:buFont typeface="Wingdings" panose="05000000000000000000" pitchFamily="2" charset="2"/>
              <a:buChar char="l"/>
            </a:pPr>
            <a:r>
              <a:rPr lang="zh-CN" altLang="en-US" sz="2400" dirty="0">
                <a:highlight>
                  <a:srgbClr val="FFFF00"/>
                </a:highlight>
                <a:latin typeface="微软雅黑" panose="020B0503020204020204" pitchFamily="34" charset="-122"/>
                <a:ea typeface="微软雅黑" panose="020B0503020204020204" pitchFamily="34" charset="-122"/>
              </a:rPr>
              <a:t>不能使用</a:t>
            </a:r>
            <a:r>
              <a:rPr lang="en-US" altLang="zh-CN" sz="2400" dirty="0">
                <a:highlight>
                  <a:srgbClr val="FFFF00"/>
                </a:highlight>
                <a:latin typeface="微软雅黑" panose="020B0503020204020204" pitchFamily="34" charset="-122"/>
                <a:ea typeface="微软雅黑" panose="020B0503020204020204" pitchFamily="34" charset="-122"/>
              </a:rPr>
              <a:t>ORDER BY</a:t>
            </a:r>
            <a:r>
              <a:rPr lang="zh-CN" altLang="en-US" sz="2400" dirty="0">
                <a:highlight>
                  <a:srgbClr val="FFFF00"/>
                </a:highlight>
                <a:latin typeface="微软雅黑" panose="020B0503020204020204" pitchFamily="34" charset="-122"/>
                <a:ea typeface="微软雅黑" panose="020B0503020204020204" pitchFamily="34" charset="-122"/>
              </a:rPr>
              <a:t>子句</a:t>
            </a:r>
          </a:p>
        </p:txBody>
      </p:sp>
    </p:spTree>
    <p:extLst>
      <p:ext uri="{BB962C8B-B14F-4D97-AF65-F5344CB8AC3E}">
        <p14:creationId xmlns:p14="http://schemas.microsoft.com/office/powerpoint/2010/main" val="208269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zh-CN" altLang="en-US" sz="5000" dirty="0"/>
              <a:t>聚集函数（续）</a:t>
            </a:r>
          </a:p>
        </p:txBody>
      </p:sp>
      <p:sp>
        <p:nvSpPr>
          <p:cNvPr id="95235" name="Rectangle 3"/>
          <p:cNvSpPr>
            <a:spLocks noGrp="1" noChangeArrowheads="1"/>
          </p:cNvSpPr>
          <p:nvPr>
            <p:ph type="body" idx="4294967295"/>
          </p:nvPr>
        </p:nvSpPr>
        <p:spPr>
          <a:xfrm>
            <a:off x="1028700" y="1484784"/>
            <a:ext cx="8229600" cy="4968552"/>
          </a:xfrm>
        </p:spPr>
        <p:txBody>
          <a:bodyPr/>
          <a:lstStyle/>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3.41]  </a:t>
            </a:r>
            <a:r>
              <a:rPr lang="zh-CN" altLang="en-US" sz="2400" dirty="0">
                <a:latin typeface="微软雅黑" panose="020B0503020204020204" pitchFamily="34" charset="-122"/>
                <a:ea typeface="微软雅黑" panose="020B0503020204020204" pitchFamily="34" charset="-122"/>
              </a:rPr>
              <a:t>查询学生总人数。</a:t>
            </a:r>
          </a:p>
          <a:p>
            <a:pPr lvl="2" algn="just" eaLnBrk="1" hangingPunct="1">
              <a:lnSpc>
                <a:spcPct val="11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a:t>
            </a:r>
            <a:r>
              <a:rPr lang="en-US" altLang="zh-CN" sz="2400" dirty="0">
                <a:solidFill>
                  <a:srgbClr val="FF00FF"/>
                </a:solidFill>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2" algn="just" eaLnBrk="1" hangingPunct="1">
              <a:lnSpc>
                <a:spcPct val="11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 </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3.42]  </a:t>
            </a:r>
            <a:r>
              <a:rPr lang="zh-CN" altLang="en-US" sz="2400" dirty="0">
                <a:latin typeface="微软雅黑" panose="020B0503020204020204" pitchFamily="34" charset="-122"/>
                <a:ea typeface="微软雅黑" panose="020B0503020204020204" pitchFamily="34" charset="-122"/>
              </a:rPr>
              <a:t>查询选修了课程的学生人数。</a:t>
            </a:r>
          </a:p>
          <a:p>
            <a:pPr lvl="2" algn="just" eaLnBrk="1" hangingPunct="1">
              <a:lnSpc>
                <a:spcPct val="11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COUNT</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FF00FF"/>
                </a:solidFill>
                <a:latin typeface="微软雅黑" panose="020B0503020204020204" pitchFamily="34" charset="-122"/>
                <a:ea typeface="微软雅黑" panose="020B0503020204020204" pitchFamily="34" charset="-122"/>
              </a:rPr>
              <a:t>DISTINCT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p>
          <a:p>
            <a:pPr lvl="2" algn="just" eaLnBrk="1" hangingPunct="1">
              <a:lnSpc>
                <a:spcPct val="11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     FROM SC</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3.43]  </a:t>
            </a:r>
            <a:r>
              <a:rPr lang="zh-CN" altLang="en-US" sz="2400" dirty="0">
                <a:latin typeface="微软雅黑" panose="020B0503020204020204" pitchFamily="34" charset="-122"/>
                <a:ea typeface="微软雅黑" panose="020B0503020204020204" pitchFamily="34" charset="-122"/>
              </a:rPr>
              <a:t>计算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号课程的学生平均成绩。</a:t>
            </a:r>
          </a:p>
          <a:p>
            <a:pPr lvl="1"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FF00FF"/>
                </a:solidFill>
                <a:latin typeface="微软雅黑" panose="020B0503020204020204" pitchFamily="34" charset="-122"/>
                <a:ea typeface="微软雅黑" panose="020B0503020204020204" pitchFamily="34" charset="-122"/>
              </a:rPr>
              <a:t>AVG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Grade</a:t>
            </a:r>
            <a:r>
              <a:rPr lang="zh-CN" altLang="en-US" sz="2400" dirty="0">
                <a:latin typeface="微软雅黑" panose="020B0503020204020204" pitchFamily="34" charset="-122"/>
                <a:ea typeface="微软雅黑" panose="020B0503020204020204" pitchFamily="34" charset="-122"/>
              </a:rPr>
              <a:t>)</a:t>
            </a:r>
          </a:p>
          <a:p>
            <a:pPr lvl="1"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1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7537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zh-CN" altLang="en-US" sz="5000" dirty="0"/>
              <a:t>嵌套查询（续）</a:t>
            </a:r>
          </a:p>
        </p:txBody>
      </p:sp>
      <p:sp>
        <p:nvSpPr>
          <p:cNvPr id="32771" name="Rectangle 3"/>
          <p:cNvSpPr>
            <a:spLocks noGrp="1" noChangeArrowheads="1"/>
          </p:cNvSpPr>
          <p:nvPr>
            <p:ph type="body" idx="4294967295"/>
          </p:nvPr>
        </p:nvSpPr>
        <p:spPr>
          <a:xfrm>
            <a:off x="514350" y="1844823"/>
            <a:ext cx="9258300" cy="4365477"/>
          </a:xfrm>
        </p:spPr>
        <p:txBody>
          <a:bodyPr>
            <a:normAutofit/>
          </a:bodyPr>
          <a:lstStyle/>
          <a:p>
            <a:pPr eaLnBrk="1" hangingPunct="1">
              <a:lnSpc>
                <a:spcPct val="150000"/>
              </a:lnSpc>
              <a:buFont typeface="Wingdings" panose="05000000000000000000" pitchFamily="2" charset="2"/>
              <a:buNone/>
            </a:pPr>
            <a:r>
              <a:rPr lang="en-US" altLang="zh-CN" sz="3200" dirty="0">
                <a:solidFill>
                  <a:srgbClr val="7030A0"/>
                </a:solidFill>
                <a:latin typeface="微软雅黑" panose="020B0503020204020204" pitchFamily="34" charset="-122"/>
                <a:ea typeface="微软雅黑" panose="020B0503020204020204" pitchFamily="34" charset="-122"/>
              </a:rPr>
              <a:t>  1.</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IN</a:t>
            </a:r>
            <a:r>
              <a:rPr lang="zh-CN" altLang="en-US" sz="3200" dirty="0">
                <a:solidFill>
                  <a:srgbClr val="7030A0"/>
                </a:solidFill>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404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5000" dirty="0"/>
              <a:t>3.1 </a:t>
            </a:r>
            <a:r>
              <a:rPr lang="zh-CN" altLang="en-US" sz="5000" dirty="0"/>
              <a:t>带有</a:t>
            </a:r>
            <a:r>
              <a:rPr lang="en-US" altLang="zh-CN" sz="5000" dirty="0"/>
              <a:t>IN</a:t>
            </a:r>
            <a:r>
              <a:rPr lang="zh-CN" altLang="en-US" sz="5000" dirty="0"/>
              <a:t>谓词的子查询</a:t>
            </a:r>
          </a:p>
        </p:txBody>
      </p:sp>
      <p:sp>
        <p:nvSpPr>
          <p:cNvPr id="33795" name="Rectangle 3"/>
          <p:cNvSpPr>
            <a:spLocks noGrp="1" noChangeArrowheads="1"/>
          </p:cNvSpPr>
          <p:nvPr>
            <p:ph type="body" idx="4294967295"/>
          </p:nvPr>
        </p:nvSpPr>
        <p:spPr/>
        <p:txBody>
          <a:bodyPr/>
          <a:lstStyle/>
          <a:p>
            <a:pPr eaLnBrk="1" hangingPunct="1">
              <a:lnSpc>
                <a:spcPct val="14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  </a:t>
            </a:r>
            <a:r>
              <a:rPr lang="zh-CN" altLang="en-US" sz="2400" dirty="0">
                <a:latin typeface="微软雅黑" panose="020B0503020204020204" pitchFamily="34" charset="-122"/>
                <a:ea typeface="微软雅黑" panose="020B0503020204020204" pitchFamily="34" charset="-122"/>
              </a:rPr>
              <a:t>查询与“刘晨”在同一个系学习的学生。</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400" dirty="0"/>
              <a:t>  </a:t>
            </a:r>
            <a:endParaRPr lang="en-US" altLang="zh-CN" sz="2400" dirty="0"/>
          </a:p>
          <a:p>
            <a:pPr eaLnBrk="1" hangingPunct="1">
              <a:buFont typeface="Wingdings" panose="05000000000000000000" pitchFamily="2" charset="2"/>
              <a:buNone/>
            </a:pPr>
            <a:r>
              <a:rPr lang="en-US" altLang="zh-CN" sz="2400" dirty="0"/>
              <a:t>	SELECT </a:t>
            </a:r>
            <a:r>
              <a:rPr lang="en-US" altLang="zh-CN" sz="2400" dirty="0" err="1"/>
              <a:t>Sno</a:t>
            </a:r>
            <a:r>
              <a:rPr lang="zh-CN" altLang="en-US" sz="2400" dirty="0"/>
              <a:t>, </a:t>
            </a:r>
            <a:r>
              <a:rPr lang="en-US" altLang="zh-CN" sz="2400" dirty="0" err="1"/>
              <a:t>Sname</a:t>
            </a:r>
            <a:r>
              <a:rPr lang="zh-CN" altLang="en-US" sz="2400" dirty="0"/>
              <a: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  </a:t>
            </a:r>
            <a:r>
              <a:rPr lang="en-US" altLang="zh-CN" sz="2400" dirty="0">
                <a:solidFill>
                  <a:srgbClr val="FF00FF"/>
                </a:solidFill>
              </a:rPr>
              <a:t>IN</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Sname</a:t>
            </a:r>
            <a:r>
              <a:rPr lang="en-US" altLang="zh-CN" sz="2400" dirty="0"/>
              <a:t>= </a:t>
            </a:r>
            <a:r>
              <a:rPr lang="zh-CN" altLang="en-US" sz="2400" dirty="0"/>
              <a:t>'</a:t>
            </a:r>
            <a:r>
              <a:rPr lang="en-US" altLang="zh-CN" sz="2400" dirty="0"/>
              <a:t> </a:t>
            </a:r>
            <a:r>
              <a:rPr lang="zh-CN" altLang="en-US" sz="2400" dirty="0"/>
              <a:t>刘晨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561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6867" name="Rectangle 3"/>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a:t>
            </a:r>
            <a:r>
              <a:rPr lang="zh-CN" altLang="en-US" sz="2400" dirty="0">
                <a:highlight>
                  <a:srgbClr val="FFFF00"/>
                </a:highlight>
                <a:latin typeface="微软雅黑" panose="020B0503020204020204" pitchFamily="34" charset="-122"/>
                <a:ea typeface="微软雅黑" panose="020B0503020204020204" pitchFamily="34" charset="-122"/>
              </a:rPr>
              <a:t>自身连接完成</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a:t>
            </a:r>
            <a:r>
              <a:rPr lang="zh-CN" altLang="en-US" sz="2400" dirty="0">
                <a:latin typeface="微软雅黑" panose="020B0503020204020204" pitchFamily="34" charset="-122"/>
                <a:ea typeface="微软雅黑" panose="020B0503020204020204" pitchFamily="34" charset="-122"/>
              </a:rPr>
              <a:t>查询要求</a:t>
            </a:r>
          </a:p>
          <a:p>
            <a:pPr eaLnBrk="1" hangingPunct="1">
              <a:lnSpc>
                <a:spcPct val="16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.Sdept</a:t>
            </a: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 </a:t>
            </a:r>
            <a:r>
              <a:rPr lang="en-US" altLang="zh-CN" sz="2400" dirty="0">
                <a:solidFill>
                  <a:srgbClr val="D75B5B"/>
                </a:solidFill>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Student </a:t>
            </a:r>
            <a:r>
              <a:rPr lang="en-US" altLang="zh-CN" sz="2400" dirty="0">
                <a:solidFill>
                  <a:srgbClr val="D75B5B"/>
                </a:solidFill>
                <a:latin typeface="微软雅黑" panose="020B0503020204020204" pitchFamily="34" charset="-122"/>
                <a:ea typeface="微软雅黑" panose="020B0503020204020204" pitchFamily="34" charset="-122"/>
              </a:rPr>
              <a:t>S2</a:t>
            </a:r>
            <a:endParaRPr lang="en-US" altLang="zh-CN" sz="2400" dirty="0">
              <a:latin typeface="微软雅黑" panose="020B0503020204020204" pitchFamily="34" charset="-122"/>
              <a:ea typeface="微软雅黑" panose="020B0503020204020204" pitchFamily="34" charset="-122"/>
            </a:endParaRP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.Sdept = </a:t>
            </a:r>
            <a:r>
              <a:rPr lang="en-US" altLang="zh-CN" sz="2400" dirty="0">
                <a:solidFill>
                  <a:srgbClr val="D75B5B"/>
                </a:solidFill>
                <a:latin typeface="微软雅黑" panose="020B0503020204020204" pitchFamily="34" charset="-122"/>
                <a:ea typeface="微软雅黑" panose="020B0503020204020204" pitchFamily="34" charset="-122"/>
              </a:rPr>
              <a:t>S2</a:t>
            </a:r>
            <a:r>
              <a:rPr lang="en-US" altLang="zh-CN" sz="2400" dirty="0">
                <a:latin typeface="微软雅黑" panose="020B0503020204020204" pitchFamily="34" charset="-122"/>
                <a:ea typeface="微软雅黑" panose="020B0503020204020204" pitchFamily="34" charset="-122"/>
              </a:rPr>
              <a:t>.Sdept  AND</a:t>
            </a: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S2</a:t>
            </a:r>
            <a:r>
              <a:rPr lang="en-US" altLang="zh-CN" sz="2400" dirty="0">
                <a:latin typeface="微软雅黑" panose="020B0503020204020204" pitchFamily="34" charset="-122"/>
                <a:ea typeface="微软雅黑" panose="020B0503020204020204" pitchFamily="34" charset="-122"/>
              </a:rPr>
              <a:t>.Sname = '</a:t>
            </a:r>
            <a:r>
              <a:rPr lang="zh-CN" altLang="en-US" sz="2400" dirty="0">
                <a:latin typeface="微软雅黑" panose="020B0503020204020204" pitchFamily="34" charset="-122"/>
                <a:ea typeface="微软雅黑" panose="020B0503020204020204" pitchFamily="34" charset="-122"/>
              </a:rPr>
              <a:t>刘晨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6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7891" name="Rectangle 3"/>
          <p:cNvSpPr>
            <a:spLocks noGrp="1" noChangeArrowheads="1"/>
          </p:cNvSpPr>
          <p:nvPr>
            <p:ph type="body" idx="4294967295"/>
          </p:nvPr>
        </p:nvSpPr>
        <p:spPr>
          <a:xfrm>
            <a:off x="1030288" y="1412874"/>
            <a:ext cx="9801844" cy="5256486"/>
          </a:xfrm>
        </p:spPr>
        <p:txBody>
          <a:bodyPr/>
          <a:lstStyle/>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例 </a:t>
            </a:r>
            <a:r>
              <a:rPr lang="en-US" altLang="zh-CN" sz="2200" dirty="0">
                <a:latin typeface="微软雅黑" panose="020B0503020204020204" pitchFamily="34" charset="-122"/>
                <a:ea typeface="微软雅黑" panose="020B0503020204020204" pitchFamily="34" charset="-122"/>
              </a:rPr>
              <a:t>3.56] </a:t>
            </a:r>
            <a:r>
              <a:rPr lang="zh-CN" altLang="en-US" sz="2200" dirty="0">
                <a:latin typeface="微软雅黑" panose="020B0503020204020204" pitchFamily="34" charset="-122"/>
                <a:ea typeface="微软雅黑" panose="020B0503020204020204" pitchFamily="34" charset="-122"/>
              </a:rPr>
              <a:t>查询选修了课程名为“信息系统”的学生学号和姓名</a:t>
            </a:r>
            <a:endParaRPr lang="en-US" altLang="zh-CN"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Sno</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Sname</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③ </a:t>
            </a:r>
            <a:r>
              <a:rPr lang="zh-CN" altLang="en-US" sz="2200" dirty="0">
                <a:solidFill>
                  <a:srgbClr val="FF3399"/>
                </a:solidFill>
                <a:latin typeface="微软雅黑" panose="020B0503020204020204" pitchFamily="34" charset="-122"/>
                <a:ea typeface="微软雅黑" panose="020B0503020204020204" pitchFamily="34" charset="-122"/>
              </a:rPr>
              <a:t>最后在</a:t>
            </a:r>
            <a:r>
              <a:rPr lang="en-US" altLang="zh-CN" sz="2200" dirty="0">
                <a:solidFill>
                  <a:srgbClr val="FF3399"/>
                </a:solidFill>
                <a:latin typeface="微软雅黑" panose="020B0503020204020204" pitchFamily="34" charset="-122"/>
                <a:ea typeface="微软雅黑" panose="020B0503020204020204" pitchFamily="34" charset="-122"/>
              </a:rPr>
              <a:t>Student</a:t>
            </a:r>
            <a:r>
              <a:rPr lang="zh-CN" altLang="en-US" sz="2200" dirty="0">
                <a:solidFill>
                  <a:srgbClr val="FF3399"/>
                </a:solidFill>
                <a:latin typeface="微软雅黑" panose="020B0503020204020204" pitchFamily="34" charset="-122"/>
                <a:ea typeface="微软雅黑" panose="020B0503020204020204" pitchFamily="34" charset="-122"/>
              </a:rPr>
              <a:t>关系中</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Student                         </a:t>
            </a:r>
            <a:r>
              <a:rPr lang="zh-CN" altLang="en-US" sz="2200" dirty="0">
                <a:solidFill>
                  <a:srgbClr val="FF3399"/>
                </a:solidFill>
                <a:latin typeface="微软雅黑" panose="020B0503020204020204" pitchFamily="34" charset="-122"/>
                <a:ea typeface="微软雅黑" panose="020B0503020204020204" pitchFamily="34" charset="-122"/>
              </a:rPr>
              <a:t>取出</a:t>
            </a:r>
            <a:r>
              <a:rPr lang="en-US" altLang="zh-CN" sz="2200" dirty="0" err="1">
                <a:solidFill>
                  <a:srgbClr val="FF3399"/>
                </a:solidFill>
                <a:latin typeface="微软雅黑" panose="020B0503020204020204" pitchFamily="34" charset="-122"/>
                <a:ea typeface="微软雅黑" panose="020B0503020204020204" pitchFamily="34" charset="-122"/>
              </a:rPr>
              <a:t>Sno</a:t>
            </a:r>
            <a:r>
              <a:rPr lang="zh-CN" altLang="en-US" sz="2200" dirty="0">
                <a:solidFill>
                  <a:srgbClr val="FF3399"/>
                </a:solidFill>
                <a:latin typeface="微软雅黑" panose="020B0503020204020204" pitchFamily="34" charset="-122"/>
                <a:ea typeface="微软雅黑" panose="020B0503020204020204" pitchFamily="34" charset="-122"/>
              </a:rPr>
              <a:t>和</a:t>
            </a:r>
            <a:r>
              <a:rPr lang="en-US" altLang="zh-CN" sz="2200" dirty="0" err="1">
                <a:solidFill>
                  <a:srgbClr val="FF3399"/>
                </a:solidFill>
                <a:latin typeface="微软雅黑" panose="020B0503020204020204" pitchFamily="34" charset="-122"/>
                <a:ea typeface="微软雅黑" panose="020B0503020204020204" pitchFamily="34" charset="-122"/>
              </a:rPr>
              <a:t>Sname</a:t>
            </a:r>
            <a:endParaRPr lang="en-US" altLang="zh-CN"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WHERE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IN</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② </a:t>
            </a:r>
            <a:r>
              <a:rPr lang="zh-CN" altLang="en-US" sz="2200" dirty="0">
                <a:solidFill>
                  <a:srgbClr val="FF3399"/>
                </a:solidFill>
                <a:latin typeface="微软雅黑" panose="020B0503020204020204" pitchFamily="34" charset="-122"/>
                <a:ea typeface="微软雅黑" panose="020B0503020204020204" pitchFamily="34" charset="-122"/>
              </a:rPr>
              <a:t>然后在</a:t>
            </a:r>
            <a:r>
              <a:rPr lang="en-US" altLang="zh-CN" sz="2200" dirty="0">
                <a:solidFill>
                  <a:srgbClr val="FF3399"/>
                </a:solidFill>
                <a:latin typeface="微软雅黑" panose="020B0503020204020204" pitchFamily="34" charset="-122"/>
                <a:ea typeface="微软雅黑" panose="020B0503020204020204" pitchFamily="34" charset="-122"/>
              </a:rPr>
              <a:t>SC</a:t>
            </a:r>
            <a:r>
              <a:rPr lang="zh-CN" altLang="en-US" sz="2200" dirty="0">
                <a:solidFill>
                  <a:srgbClr val="FF3399"/>
                </a:solidFill>
                <a:latin typeface="微软雅黑" panose="020B0503020204020204" pitchFamily="34" charset="-122"/>
                <a:ea typeface="微软雅黑" panose="020B0503020204020204" pitchFamily="34" charset="-122"/>
              </a:rPr>
              <a:t>关系中找出选</a:t>
            </a: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SC                         </a:t>
            </a:r>
            <a:r>
              <a:rPr lang="zh-CN" altLang="en-US" sz="2200" dirty="0">
                <a:solidFill>
                  <a:srgbClr val="FF3399"/>
                </a:solidFill>
                <a:latin typeface="微软雅黑" panose="020B0503020204020204" pitchFamily="34" charset="-122"/>
                <a:ea typeface="微软雅黑" panose="020B0503020204020204" pitchFamily="34" charset="-122"/>
              </a:rPr>
              <a:t>修了</a:t>
            </a:r>
            <a:r>
              <a:rPr lang="en-US" altLang="zh-CN" sz="2200" dirty="0">
                <a:solidFill>
                  <a:srgbClr val="FF3399"/>
                </a:solidFill>
                <a:latin typeface="微软雅黑" panose="020B0503020204020204" pitchFamily="34" charset="-122"/>
                <a:ea typeface="微软雅黑" panose="020B0503020204020204" pitchFamily="34" charset="-122"/>
              </a:rPr>
              <a:t>3</a:t>
            </a:r>
            <a:r>
              <a:rPr lang="zh-CN" altLang="en-US" sz="2200" dirty="0">
                <a:solidFill>
                  <a:srgbClr val="FF3399"/>
                </a:solidFill>
                <a:latin typeface="微软雅黑" panose="020B0503020204020204" pitchFamily="34" charset="-122"/>
                <a:ea typeface="微软雅黑" panose="020B0503020204020204" pitchFamily="34" charset="-122"/>
              </a:rPr>
              <a:t>号课程的学生学号</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IN</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① </a:t>
            </a:r>
            <a:r>
              <a:rPr lang="zh-CN" altLang="en-US" sz="2200" dirty="0">
                <a:solidFill>
                  <a:srgbClr val="FF3399"/>
                </a:solidFill>
                <a:latin typeface="微软雅黑" panose="020B0503020204020204" pitchFamily="34" charset="-122"/>
                <a:ea typeface="微软雅黑" panose="020B0503020204020204" pitchFamily="34" charset="-122"/>
              </a:rPr>
              <a:t>首先在</a:t>
            </a:r>
            <a:r>
              <a:rPr lang="en-US" altLang="zh-CN" sz="2200" dirty="0">
                <a:solidFill>
                  <a:srgbClr val="FF3399"/>
                </a:solidFill>
                <a:latin typeface="微软雅黑" panose="020B0503020204020204" pitchFamily="34" charset="-122"/>
                <a:ea typeface="微软雅黑" panose="020B0503020204020204" pitchFamily="34" charset="-122"/>
              </a:rPr>
              <a:t>Course</a:t>
            </a:r>
            <a:r>
              <a:rPr lang="zh-CN" altLang="en-US" sz="2200" dirty="0">
                <a:solidFill>
                  <a:srgbClr val="FF3399"/>
                </a:solidFill>
                <a:latin typeface="微软雅黑" panose="020B0503020204020204" pitchFamily="34" charset="-122"/>
                <a:ea typeface="微软雅黑" panose="020B0503020204020204" pitchFamily="34" charset="-122"/>
              </a:rPr>
              <a:t>关系中找出</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Course           </a:t>
            </a:r>
            <a:r>
              <a:rPr lang="en-US" altLang="zh-CN" sz="2200" dirty="0">
                <a:solidFill>
                  <a:srgbClr val="FF3399"/>
                </a:solidFill>
                <a:latin typeface="微软雅黑" panose="020B0503020204020204" pitchFamily="34" charset="-122"/>
                <a:ea typeface="微软雅黑" panose="020B0503020204020204" pitchFamily="34" charset="-122"/>
              </a:rPr>
              <a:t>“</a:t>
            </a:r>
            <a:r>
              <a:rPr lang="zh-CN" altLang="en-US" sz="2200" dirty="0">
                <a:solidFill>
                  <a:srgbClr val="FF3399"/>
                </a:solidFill>
                <a:latin typeface="微软雅黑" panose="020B0503020204020204" pitchFamily="34" charset="-122"/>
                <a:ea typeface="微软雅黑" panose="020B0503020204020204" pitchFamily="34" charset="-122"/>
              </a:rPr>
              <a:t>信息系统”的课程号，为</a:t>
            </a:r>
            <a:r>
              <a:rPr lang="en-US" altLang="zh-CN" sz="2200" dirty="0">
                <a:solidFill>
                  <a:srgbClr val="FF3399"/>
                </a:solidFill>
                <a:latin typeface="微软雅黑" panose="020B0503020204020204" pitchFamily="34" charset="-122"/>
                <a:ea typeface="微软雅黑" panose="020B0503020204020204" pitchFamily="34" charset="-122"/>
              </a:rPr>
              <a:t>3</a:t>
            </a:r>
            <a:r>
              <a:rPr lang="zh-CN" altLang="en-US" sz="2200" dirty="0">
                <a:solidFill>
                  <a:srgbClr val="FF3399"/>
                </a:solidFill>
                <a:latin typeface="微软雅黑" panose="020B0503020204020204" pitchFamily="34" charset="-122"/>
                <a:ea typeface="微软雅黑" panose="020B0503020204020204" pitchFamily="34" charset="-122"/>
              </a:rPr>
              <a:t>号</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a:t>
            </a:r>
            <a:r>
              <a:rPr lang="en-US" altLang="zh-CN" sz="2200" dirty="0" err="1">
                <a:latin typeface="微软雅黑" panose="020B0503020204020204" pitchFamily="34" charset="-122"/>
                <a:ea typeface="微软雅黑" panose="020B0503020204020204" pitchFamily="34" charset="-122"/>
              </a:rPr>
              <a:t>Cname</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'信息系统' )</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069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8915" name="Rectangle 3"/>
          <p:cNvSpPr>
            <a:spLocks noGrp="1" noChangeArrowheads="1"/>
          </p:cNvSpPr>
          <p:nvPr>
            <p:ph type="body" idx="4294967295"/>
          </p:nvPr>
        </p:nvSpPr>
        <p:spPr>
          <a:xfrm>
            <a:off x="1039044" y="2060847"/>
            <a:ext cx="8733606" cy="4149453"/>
          </a:xfrm>
        </p:spPr>
        <p:txBody>
          <a:bodyPr/>
          <a:lstStyle/>
          <a:p>
            <a:pPr marL="1303338" lvl="1" indent="-1214438">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用连接查询实现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3.56] </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eaLnBrk="1" hangingPunct="1">
              <a:lnSpc>
                <a:spcPct val="13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Course</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SC.Sno</a:t>
            </a:r>
            <a:r>
              <a:rPr lang="en-US" altLang="zh-CN" sz="2400" dirty="0">
                <a:latin typeface="微软雅黑" panose="020B0503020204020204" pitchFamily="34" charset="-122"/>
                <a:ea typeface="微软雅黑" panose="020B0503020204020204" pitchFamily="34" charset="-122"/>
              </a:rPr>
              <a:t>  AND</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SC.Cno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Course.Cno</a:t>
            </a:r>
            <a:r>
              <a:rPr lang="en-US" altLang="zh-CN" sz="2400" dirty="0">
                <a:latin typeface="微软雅黑" panose="020B0503020204020204" pitchFamily="34" charset="-122"/>
                <a:ea typeface="微软雅黑" panose="020B0503020204020204" pitchFamily="34" charset="-122"/>
              </a:rPr>
              <a:t> AND</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Course.Cname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'信息系统'</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36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39939" name="Rectangle 3"/>
          <p:cNvSpPr>
            <a:spLocks noGrp="1" noChangeArrowheads="1"/>
          </p:cNvSpPr>
          <p:nvPr>
            <p:ph type="body" idx="4294967295"/>
          </p:nvPr>
        </p:nvSpPr>
        <p:spPr>
          <a:xfrm>
            <a:off x="514350" y="1700807"/>
            <a:ext cx="9258300" cy="4509493"/>
          </a:xfrm>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2.</a:t>
            </a:r>
            <a:r>
              <a:rPr lang="zh-CN" altLang="en-US" sz="3200" dirty="0">
                <a:solidFill>
                  <a:srgbClr val="7030A0"/>
                </a:solidFill>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449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5000" dirty="0"/>
              <a:t>3.2 </a:t>
            </a:r>
            <a:r>
              <a:rPr lang="zh-CN" altLang="en-US" sz="5000" dirty="0"/>
              <a:t>带有比较运算符的子查询</a:t>
            </a:r>
          </a:p>
        </p:txBody>
      </p:sp>
      <p:sp>
        <p:nvSpPr>
          <p:cNvPr id="40963" name="Rectangle 3"/>
          <p:cNvSpPr>
            <a:spLocks noGrp="1" noChangeArrowheads="1"/>
          </p:cNvSpPr>
          <p:nvPr>
            <p:ph type="body" idx="4294967295"/>
          </p:nvPr>
        </p:nvSpPr>
        <p:spPr>
          <a:xfrm>
            <a:off x="1039044" y="1628800"/>
            <a:ext cx="8507288" cy="4535485"/>
          </a:xfrm>
        </p:spPr>
        <p:txBody>
          <a:bodyPr/>
          <a:lstStyle/>
          <a:p>
            <a:pPr marL="0" indent="0" eaLnBrk="1" hangingPunct="1">
              <a:buNone/>
            </a:pPr>
            <a:r>
              <a:rPr lang="zh-CN" altLang="en-US" sz="2400" dirty="0">
                <a:highlight>
                  <a:srgbClr val="FFFF00"/>
                </a:highlight>
                <a:latin typeface="微软雅黑" panose="020B0503020204020204" pitchFamily="34" charset="-122"/>
                <a:ea typeface="微软雅黑" panose="020B0503020204020204" pitchFamily="34" charset="-122"/>
              </a:rPr>
              <a:t>当能确切知道内层查询返回单值时，可用比较运算符（</a:t>
            </a:r>
            <a:r>
              <a:rPr lang="en-US" altLang="zh-CN" sz="2400" dirty="0">
                <a:highlight>
                  <a:srgbClr val="FFFF00"/>
                </a:highlight>
                <a:latin typeface="微软雅黑" panose="020B0503020204020204" pitchFamily="34" charset="-122"/>
                <a:ea typeface="微软雅黑" panose="020B0503020204020204" pitchFamily="34" charset="-122"/>
              </a:rPr>
              <a:t>&gt;</a:t>
            </a:r>
            <a:r>
              <a:rPr lang="zh-CN" altLang="en-US" sz="2400" dirty="0">
                <a:highlight>
                  <a:srgbClr val="FFFF00"/>
                </a:highlight>
                <a:latin typeface="微软雅黑" panose="020B0503020204020204" pitchFamily="34" charset="-122"/>
                <a:ea typeface="微软雅黑" panose="020B0503020204020204" pitchFamily="34" charset="-122"/>
              </a:rPr>
              <a:t>，</a:t>
            </a:r>
            <a:r>
              <a:rPr lang="en-US" altLang="zh-CN" sz="2400" dirty="0">
                <a:highlight>
                  <a:srgbClr val="FFFF00"/>
                </a:highlight>
                <a:latin typeface="微软雅黑" panose="020B0503020204020204" pitchFamily="34" charset="-122"/>
                <a:ea typeface="微软雅黑" panose="020B0503020204020204" pitchFamily="34" charset="-122"/>
              </a:rPr>
              <a:t>&lt;</a:t>
            </a:r>
            <a:r>
              <a:rPr lang="zh-CN" altLang="en-US" sz="2400" dirty="0">
                <a:highlight>
                  <a:srgbClr val="FFFF00"/>
                </a:highlight>
                <a:latin typeface="微软雅黑" panose="020B0503020204020204" pitchFamily="34" charset="-122"/>
                <a:ea typeface="微软雅黑" panose="020B0503020204020204" pitchFamily="34" charset="-122"/>
              </a:rPr>
              <a:t>，</a:t>
            </a:r>
            <a:r>
              <a:rPr lang="en-US" altLang="zh-CN" sz="2400" dirty="0">
                <a:highlight>
                  <a:srgbClr val="FFFF00"/>
                </a:highlight>
                <a:latin typeface="微软雅黑" panose="020B0503020204020204" pitchFamily="34" charset="-122"/>
                <a:ea typeface="微软雅黑" panose="020B0503020204020204" pitchFamily="34" charset="-122"/>
              </a:rPr>
              <a:t>=</a:t>
            </a:r>
            <a:r>
              <a:rPr lang="zh-CN" altLang="en-US" sz="2400" dirty="0">
                <a:highlight>
                  <a:srgbClr val="FFFF00"/>
                </a:highlight>
                <a:latin typeface="微软雅黑" panose="020B0503020204020204" pitchFamily="34" charset="-122"/>
                <a:ea typeface="微软雅黑" panose="020B0503020204020204" pitchFamily="34" charset="-122"/>
              </a:rPr>
              <a:t>，</a:t>
            </a:r>
            <a:r>
              <a:rPr lang="en-US" altLang="zh-CN" sz="2400" dirty="0">
                <a:highlight>
                  <a:srgbClr val="FFFF00"/>
                </a:highlight>
                <a:latin typeface="微软雅黑" panose="020B0503020204020204" pitchFamily="34" charset="-122"/>
                <a:ea typeface="微软雅黑" panose="020B0503020204020204" pitchFamily="34" charset="-122"/>
              </a:rPr>
              <a:t>&gt;=</a:t>
            </a:r>
            <a:r>
              <a:rPr lang="zh-CN" altLang="en-US" sz="2400" dirty="0">
                <a:highlight>
                  <a:srgbClr val="FFFF00"/>
                </a:highlight>
                <a:latin typeface="微软雅黑" panose="020B0503020204020204" pitchFamily="34" charset="-122"/>
                <a:ea typeface="微软雅黑" panose="020B0503020204020204" pitchFamily="34" charset="-122"/>
              </a:rPr>
              <a:t>，</a:t>
            </a:r>
            <a:r>
              <a:rPr lang="en-US" altLang="zh-CN" sz="2400" dirty="0">
                <a:highlight>
                  <a:srgbClr val="FFFF00"/>
                </a:highlight>
                <a:latin typeface="微软雅黑" panose="020B0503020204020204" pitchFamily="34" charset="-122"/>
                <a:ea typeface="微软雅黑" panose="020B0503020204020204" pitchFamily="34" charset="-122"/>
              </a:rPr>
              <a:t>&lt;=</a:t>
            </a:r>
            <a:r>
              <a:rPr lang="zh-CN" altLang="en-US" sz="2400" dirty="0">
                <a:highlight>
                  <a:srgbClr val="FFFF00"/>
                </a:highlight>
                <a:latin typeface="微软雅黑" panose="020B0503020204020204" pitchFamily="34" charset="-122"/>
                <a:ea typeface="微软雅黑" panose="020B0503020204020204" pitchFamily="34" charset="-122"/>
              </a:rPr>
              <a:t>，</a:t>
            </a:r>
            <a:r>
              <a:rPr lang="en-US" altLang="zh-CN" sz="2400" dirty="0">
                <a:highlight>
                  <a:srgbClr val="FFFF00"/>
                </a:highlight>
                <a:latin typeface="微软雅黑" panose="020B0503020204020204" pitchFamily="34" charset="-122"/>
                <a:ea typeface="微软雅黑" panose="020B0503020204020204" pitchFamily="34" charset="-122"/>
              </a:rPr>
              <a:t>!=</a:t>
            </a:r>
            <a:r>
              <a:rPr lang="zh-CN" altLang="en-US" sz="2400" dirty="0">
                <a:highlight>
                  <a:srgbClr val="FFFF00"/>
                </a:highlight>
                <a:latin typeface="微软雅黑" panose="020B0503020204020204" pitchFamily="34" charset="-122"/>
                <a:ea typeface="微软雅黑" panose="020B0503020204020204" pitchFamily="34" charset="-122"/>
              </a:rPr>
              <a:t>或</a:t>
            </a:r>
            <a:r>
              <a:rPr lang="en-US" altLang="zh-CN" sz="2400" dirty="0">
                <a:highlight>
                  <a:srgbClr val="FFFF00"/>
                </a:highlight>
                <a:latin typeface="微软雅黑" panose="020B0503020204020204" pitchFamily="34" charset="-122"/>
                <a:ea typeface="微软雅黑" panose="020B0503020204020204" pitchFamily="34" charset="-122"/>
              </a:rPr>
              <a:t>&lt; &gt;</a:t>
            </a:r>
            <a:r>
              <a:rPr lang="zh-CN" altLang="en-US" sz="2400" dirty="0">
                <a:highlight>
                  <a:srgbClr val="FFFF00"/>
                </a:highlight>
                <a:latin typeface="微软雅黑" panose="020B0503020204020204" pitchFamily="34" charset="-122"/>
                <a:ea typeface="微软雅黑" panose="020B0503020204020204" pitchFamily="34" charset="-122"/>
              </a:rPr>
              <a:t>）。</a:t>
            </a:r>
          </a:p>
          <a:p>
            <a:pPr marL="0" indent="0" eaLnBrk="1" hangingPunct="1">
              <a:buFont typeface="宋体" panose="02010600030101010101" pitchFamily="2" charset="-122"/>
              <a:buNone/>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a:t>
            </a:r>
            <a:r>
              <a:rPr lang="zh-CN" altLang="en-US" sz="2400" dirty="0">
                <a:latin typeface="微软雅黑" panose="020B0503020204020204" pitchFamily="34" charset="-122"/>
                <a:ea typeface="微软雅黑" panose="020B0503020204020204" pitchFamily="34" charset="-122"/>
              </a:rPr>
              <a:t>中，由于一个学生只可能在一个系学习，则可以</a:t>
            </a:r>
            <a:r>
              <a:rPr lang="zh-CN" altLang="en-US" sz="2400" dirty="0">
                <a:solidFill>
                  <a:srgbClr val="D75B5B"/>
                </a:solidFill>
                <a:latin typeface="微软雅黑" panose="020B0503020204020204" pitchFamily="34" charset="-122"/>
                <a:ea typeface="微软雅黑" panose="020B0503020204020204" pitchFamily="34" charset="-122"/>
              </a:rPr>
              <a:t>用 </a:t>
            </a:r>
            <a:r>
              <a:rPr lang="en-US" altLang="zh-CN" sz="2400" dirty="0">
                <a:solidFill>
                  <a:srgbClr val="D75B5B"/>
                </a:solidFill>
                <a:latin typeface="微软雅黑" panose="020B0503020204020204" pitchFamily="34" charset="-122"/>
                <a:ea typeface="微软雅黑" panose="020B0503020204020204" pitchFamily="34" charset="-122"/>
              </a:rPr>
              <a:t>= </a:t>
            </a:r>
            <a:r>
              <a:rPr lang="zh-CN" altLang="en-US" sz="2400" dirty="0">
                <a:solidFill>
                  <a:srgbClr val="D75B5B"/>
                </a:solidFill>
                <a:latin typeface="微软雅黑" panose="020B0503020204020204" pitchFamily="34" charset="-122"/>
                <a:ea typeface="微软雅黑" panose="020B0503020204020204" pitchFamily="34" charset="-122"/>
              </a:rPr>
              <a:t>代替</a:t>
            </a:r>
            <a:r>
              <a:rPr lang="en-US" altLang="zh-CN" sz="2400" dirty="0">
                <a:solidFill>
                  <a:srgbClr val="D75B5B"/>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p>
          <a:p>
            <a:pPr eaLnBrk="1" hangingPunct="1">
              <a:buFont typeface="宋体" panose="02010600030101010101" pitchFamily="2" charset="-12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Sdept</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'刘晨');</a:t>
            </a:r>
          </a:p>
          <a:p>
            <a:pPr eaLnBrk="1" hangingPunct="1">
              <a:lnSpc>
                <a:spcPct val="160000"/>
              </a:lnSpc>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876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z="5000" dirty="0"/>
              <a:t>嵌套查询求解方法</a:t>
            </a:r>
          </a:p>
        </p:txBody>
      </p:sp>
      <p:sp>
        <p:nvSpPr>
          <p:cNvPr id="30723" name="Rectangle 3"/>
          <p:cNvSpPr>
            <a:spLocks noGrp="1" noChangeArrowheads="1"/>
          </p:cNvSpPr>
          <p:nvPr>
            <p:ph type="body" idx="4294967295"/>
          </p:nvPr>
        </p:nvSpPr>
        <p:spPr>
          <a:xfrm>
            <a:off x="1255068" y="1988839"/>
            <a:ext cx="8517582" cy="4221461"/>
          </a:xfrm>
        </p:spPr>
        <p:txBody>
          <a:bodyPr/>
          <a:lstStyle/>
          <a:p>
            <a:pPr marL="358775" indent="-358775" eaLnBrk="1" hangingPunct="1">
              <a:lnSpc>
                <a:spcPct val="110000"/>
              </a:lnSpc>
            </a:pPr>
            <a:r>
              <a:rPr lang="zh-CN" altLang="en-US" sz="2400" b="1" dirty="0">
                <a:latin typeface="微软雅黑" panose="020B0503020204020204" pitchFamily="34" charset="-122"/>
                <a:ea typeface="微软雅黑" panose="020B0503020204020204" pitchFamily="34" charset="-122"/>
              </a:rPr>
              <a:t>不相关子查询</a:t>
            </a:r>
            <a:r>
              <a:rPr lang="zh-CN" altLang="en-US" sz="2400" dirty="0">
                <a:latin typeface="微软雅黑" panose="020B0503020204020204" pitchFamily="34" charset="-122"/>
                <a:ea typeface="微软雅黑" panose="020B0503020204020204" pitchFamily="34" charset="-122"/>
              </a:rPr>
              <a:t>：</a:t>
            </a:r>
          </a:p>
          <a:p>
            <a:pPr eaLnBrk="1" hangingPunct="1">
              <a:lnSpc>
                <a:spcPct val="110000"/>
              </a:lnSpc>
              <a:buFont typeface="Wingdings" panose="05000000000000000000" pitchFamily="2" charset="2"/>
              <a:buNone/>
            </a:pPr>
            <a:r>
              <a:rPr lang="zh-CN" altLang="en-US" sz="2400" dirty="0">
                <a:highlight>
                  <a:srgbClr val="FFFF00"/>
                </a:highlight>
                <a:latin typeface="微软雅黑" panose="020B0503020204020204" pitchFamily="34" charset="-122"/>
                <a:ea typeface="微软雅黑" panose="020B0503020204020204" pitchFamily="34" charset="-122"/>
              </a:rPr>
              <a:t>    子查询的查询条件不依赖于父查询</a:t>
            </a:r>
          </a:p>
          <a:p>
            <a:pPr lvl="1">
              <a:lnSpc>
                <a:spcPct val="150000"/>
              </a:lnSpc>
            </a:pPr>
            <a:r>
              <a:rPr lang="zh-CN" altLang="en-US" sz="2400" dirty="0">
                <a:latin typeface="微软雅黑" panose="020B0503020204020204" pitchFamily="34" charset="-122"/>
                <a:ea typeface="微软雅黑" panose="020B0503020204020204" pitchFamily="34" charset="-122"/>
              </a:rPr>
              <a:t>由里向外逐层处理。即每个子查询在上一级查询处理之前求解，子查询的结果用于建立其父查询的查找条件。</a:t>
            </a:r>
          </a:p>
          <a:p>
            <a:pPr eaLnBrk="1" hangingPunct="1">
              <a:lnSpc>
                <a:spcPct val="11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0379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z="5000" dirty="0"/>
              <a:t>嵌套查询求解方法（续）</a:t>
            </a:r>
          </a:p>
        </p:txBody>
      </p:sp>
      <p:sp>
        <p:nvSpPr>
          <p:cNvPr id="31747" name="Rectangle 3"/>
          <p:cNvSpPr>
            <a:spLocks noGrp="1" noChangeArrowheads="1"/>
          </p:cNvSpPr>
          <p:nvPr>
            <p:ph type="body" idx="4294967295"/>
          </p:nvPr>
        </p:nvSpPr>
        <p:spPr>
          <a:xfrm>
            <a:off x="1028700" y="1700808"/>
            <a:ext cx="8229600" cy="4279306"/>
          </a:xfrm>
        </p:spPr>
        <p:txBody>
          <a:bodyPr/>
          <a:lstStyle/>
          <a:p>
            <a:pPr eaLnBrk="1" hangingPunct="1">
              <a:lnSpc>
                <a:spcPct val="160000"/>
              </a:lnSpc>
            </a:pPr>
            <a:r>
              <a:rPr lang="zh-CN" altLang="en-US" sz="2400" b="1" dirty="0">
                <a:latin typeface="微软雅黑" panose="020B0503020204020204" pitchFamily="34" charset="-122"/>
                <a:ea typeface="微软雅黑" panose="020B0503020204020204" pitchFamily="34" charset="-122"/>
              </a:rPr>
              <a:t>相关子查询</a:t>
            </a:r>
            <a:r>
              <a:rPr lang="zh-CN" altLang="en-US" sz="2400" dirty="0">
                <a:latin typeface="微软雅黑" panose="020B0503020204020204" pitchFamily="34" charset="-122"/>
                <a:ea typeface="微软雅黑" panose="020B0503020204020204" pitchFamily="34" charset="-122"/>
              </a:rPr>
              <a:t>：子查询的查询条件依赖于父查询</a:t>
            </a:r>
          </a:p>
          <a:p>
            <a:pPr lvl="1">
              <a:lnSpc>
                <a:spcPct val="160000"/>
              </a:lnSpc>
            </a:pPr>
            <a:r>
              <a:rPr lang="zh-CN" altLang="en-US" sz="2400" dirty="0">
                <a:latin typeface="微软雅黑" panose="020B0503020204020204" pitchFamily="34" charset="-122"/>
                <a:ea typeface="微软雅黑" panose="020B0503020204020204" pitchFamily="34" charset="-122"/>
              </a:rPr>
              <a:t>首先取外层查询中表的第一个元组，根据它与内层查询相关的属性值处理内层查询，若</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子句返回值为真，则取此元组放入结果表</a:t>
            </a:r>
          </a:p>
          <a:p>
            <a:pPr lvl="1">
              <a:lnSpc>
                <a:spcPct val="160000"/>
              </a:lnSpc>
            </a:pPr>
            <a:r>
              <a:rPr lang="zh-CN" altLang="en-US" sz="2400" dirty="0">
                <a:latin typeface="微软雅黑" panose="020B0503020204020204" pitchFamily="34" charset="-122"/>
                <a:ea typeface="微软雅黑" panose="020B0503020204020204" pitchFamily="34" charset="-122"/>
              </a:rPr>
              <a:t>然后再取外层表的下一个元组</a:t>
            </a:r>
          </a:p>
          <a:p>
            <a:pPr lvl="1">
              <a:lnSpc>
                <a:spcPct val="160000"/>
              </a:lnSpc>
            </a:pPr>
            <a:r>
              <a:rPr lang="zh-CN" altLang="en-US" sz="2400" dirty="0">
                <a:latin typeface="微软雅黑" panose="020B0503020204020204" pitchFamily="34" charset="-122"/>
                <a:ea typeface="微软雅黑" panose="020B0503020204020204" pitchFamily="34" charset="-122"/>
              </a:rPr>
              <a:t>重复这一过程，直至外层表全部检查完为止</a:t>
            </a:r>
          </a:p>
        </p:txBody>
      </p:sp>
    </p:spTree>
    <p:extLst>
      <p:ext uri="{BB962C8B-B14F-4D97-AF65-F5344CB8AC3E}">
        <p14:creationId xmlns:p14="http://schemas.microsoft.com/office/powerpoint/2010/main" val="2187228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198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3.57 ]</a:t>
            </a:r>
            <a:r>
              <a:rPr lang="zh-CN" altLang="en-US" sz="2400" dirty="0">
                <a:latin typeface="微软雅黑" panose="020B0503020204020204" pitchFamily="34" charset="-122"/>
                <a:ea typeface="微软雅黑" panose="020B0503020204020204" pitchFamily="34" charset="-122"/>
              </a:rPr>
              <a:t>找出每个学生超过他选修课程平均成绩的课程号。</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 </a:t>
            </a:r>
            <a:r>
              <a:rPr lang="en-US" altLang="zh-CN" sz="2400" dirty="0">
                <a:solidFill>
                  <a:srgbClr val="FF0000"/>
                </a:solidFill>
                <a:latin typeface="微软雅黑" panose="020B0503020204020204" pitchFamily="34" charset="-122"/>
                <a:ea typeface="微软雅黑" panose="020B0503020204020204" pitchFamily="34" charset="-122"/>
              </a:rPr>
              <a:t>x</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Grade &gt;=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AVG</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Grade)</a:t>
            </a:r>
            <a:r>
              <a:rPr lang="en-US" sz="2400" dirty="0">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 y</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y.Sno</a:t>
            </a:r>
            <a:r>
              <a:rPr lang="en-US" altLang="zh-CN" sz="2400" dirty="0">
                <a:latin typeface="微软雅黑" panose="020B0503020204020204" pitchFamily="34" charset="-122"/>
                <a:ea typeface="微软雅黑" panose="020B0503020204020204" pitchFamily="34" charset="-122"/>
              </a:rPr>
              <a:t> = </a:t>
            </a:r>
            <a:r>
              <a:rPr lang="en-US" altLang="zh-CN" sz="2400" dirty="0" err="1">
                <a:solidFill>
                  <a:srgbClr val="FF0000"/>
                </a:solidFill>
                <a:latin typeface="微软雅黑" panose="020B0503020204020204" pitchFamily="34" charset="-122"/>
                <a:ea typeface="微软雅黑" panose="020B0503020204020204" pitchFamily="34" charset="-122"/>
              </a:rPr>
              <a:t>x</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
        <p:nvSpPr>
          <p:cNvPr id="41988" name="AutoShape 4"/>
          <p:cNvSpPr>
            <a:spLocks noChangeArrowheads="1"/>
          </p:cNvSpPr>
          <p:nvPr/>
        </p:nvSpPr>
        <p:spPr bwMode="auto">
          <a:xfrm>
            <a:off x="7663780" y="3032919"/>
            <a:ext cx="1727423" cy="792162"/>
          </a:xfrm>
          <a:prstGeom prst="wedgeRoundRectCallout">
            <a:avLst>
              <a:gd name="adj1" fmla="val -84417"/>
              <a:gd name="adj2" fmla="val 73648"/>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相关子查询 </a:t>
            </a:r>
          </a:p>
        </p:txBody>
      </p:sp>
    </p:spTree>
    <p:extLst>
      <p:ext uri="{BB962C8B-B14F-4D97-AF65-F5344CB8AC3E}">
        <p14:creationId xmlns:p14="http://schemas.microsoft.com/office/powerpoint/2010/main" val="3339458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r>
              <a:rPr lang="zh-CN" altLang="en-US" sz="5000" dirty="0"/>
              <a:t>聚集函数 （续）</a:t>
            </a:r>
          </a:p>
        </p:txBody>
      </p:sp>
      <p:sp>
        <p:nvSpPr>
          <p:cNvPr id="96259" name="Rectangle 3"/>
          <p:cNvSpPr>
            <a:spLocks noGrp="1" noChangeArrowheads="1"/>
          </p:cNvSpPr>
          <p:nvPr>
            <p:ph type="body" idx="4294967295"/>
          </p:nvPr>
        </p:nvSpPr>
        <p:spPr>
          <a:xfrm>
            <a:off x="714375" y="1628800"/>
            <a:ext cx="9144000" cy="4896544"/>
          </a:xfrm>
        </p:spPr>
        <p:txBody>
          <a:bodyPr/>
          <a:lstStyle/>
          <a:p>
            <a:pPr algn="just" eaLnBrk="1" hangingPunct="1">
              <a:buFont typeface="Wingdings" panose="05000000000000000000" pitchFamily="2" charset="2"/>
              <a:buNone/>
            </a:pPr>
            <a:r>
              <a:rPr lang="en-US" altLang="zh-CN" sz="2400" dirty="0"/>
              <a:t>  [</a:t>
            </a:r>
            <a:r>
              <a:rPr lang="zh-CN" altLang="en-US" sz="2400" dirty="0"/>
              <a:t>例</a:t>
            </a:r>
            <a:r>
              <a:rPr lang="en-US" altLang="zh-CN" sz="2400" dirty="0"/>
              <a:t>3.44]  </a:t>
            </a:r>
            <a:r>
              <a:rPr lang="zh-CN" altLang="en-US" sz="2400" dirty="0"/>
              <a:t>查询选修</a:t>
            </a:r>
            <a:r>
              <a:rPr lang="en-US" altLang="zh-CN" sz="2400" dirty="0"/>
              <a:t>1</a:t>
            </a:r>
            <a:r>
              <a:rPr lang="zh-CN" altLang="en-US" sz="2400" dirty="0"/>
              <a:t>号课程的学生最高分数。</a:t>
            </a:r>
          </a:p>
          <a:p>
            <a:pPr lvl="2" algn="just" eaLnBrk="1" hangingPunct="1">
              <a:buFont typeface="Arial" panose="020B0604020202020204" pitchFamily="34" charset="0"/>
              <a:buNone/>
            </a:pPr>
            <a:r>
              <a:rPr lang="zh-CN" altLang="en-US" sz="2400" dirty="0"/>
              <a:t>   </a:t>
            </a:r>
            <a:r>
              <a:rPr lang="en-US" altLang="zh-CN" sz="2400" dirty="0"/>
              <a:t>SELECT </a:t>
            </a:r>
            <a:r>
              <a:rPr lang="en-US" altLang="zh-CN" sz="2400" dirty="0">
                <a:solidFill>
                  <a:srgbClr val="FF00FF"/>
                </a:solidFill>
              </a:rPr>
              <a:t>MAX</a:t>
            </a:r>
            <a:r>
              <a:rPr lang="zh-CN" altLang="en-US" sz="2400" dirty="0"/>
              <a:t>(</a:t>
            </a:r>
            <a:r>
              <a:rPr lang="en-US" altLang="zh-CN" sz="2400" dirty="0"/>
              <a:t>Grade</a:t>
            </a:r>
            <a:r>
              <a:rPr lang="zh-CN" altLang="en-US" sz="2400" dirty="0"/>
              <a:t>)</a:t>
            </a:r>
          </a:p>
          <a:p>
            <a:pPr lvl="2" algn="just" eaLnBrk="1" hangingPunct="1">
              <a:buFont typeface="Arial" panose="020B0604020202020204" pitchFamily="34" charset="0"/>
              <a:buNone/>
            </a:pPr>
            <a:r>
              <a:rPr lang="en-US" altLang="zh-CN" sz="2400" dirty="0"/>
              <a:t>   FROM SC</a:t>
            </a:r>
          </a:p>
          <a:p>
            <a:pPr lvl="2" algn="just" eaLnBrk="1" hangingPunct="1">
              <a:buFont typeface="Arial" panose="020B0604020202020204" pitchFamily="34" charset="0"/>
              <a:buNone/>
            </a:pPr>
            <a:r>
              <a:rPr lang="en-US" altLang="zh-CN" sz="2400" dirty="0"/>
              <a:t>   WHERE </a:t>
            </a:r>
            <a:r>
              <a:rPr lang="en-US" altLang="zh-CN" sz="2400" dirty="0" err="1"/>
              <a:t>Cno</a:t>
            </a:r>
            <a:r>
              <a:rPr lang="en-US" altLang="zh-CN" sz="2400" dirty="0"/>
              <a:t>='1'</a:t>
            </a:r>
            <a:r>
              <a:rPr lang="zh-CN" altLang="en-US" sz="2400" dirty="0"/>
              <a:t>;</a:t>
            </a:r>
          </a:p>
          <a:p>
            <a:pPr lvl="1" algn="just"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r>
              <a:rPr lang="zh-CN" altLang="en-US" sz="2400" dirty="0"/>
              <a:t> </a:t>
            </a:r>
            <a:r>
              <a:rPr lang="en-US" altLang="zh-CN" sz="2400" dirty="0"/>
              <a:t> [</a:t>
            </a:r>
            <a:r>
              <a:rPr lang="zh-CN" altLang="en-US" sz="2400" dirty="0"/>
              <a:t>例</a:t>
            </a:r>
            <a:r>
              <a:rPr lang="en-US" altLang="zh-CN" sz="2400" dirty="0"/>
              <a:t>3.45 ] </a:t>
            </a:r>
            <a:r>
              <a:rPr lang="zh-CN" altLang="en-US" sz="2400" dirty="0"/>
              <a:t>查询学生</a:t>
            </a:r>
            <a:r>
              <a:rPr lang="en-US" altLang="zh-CN" sz="2400" dirty="0"/>
              <a:t>201215012</a:t>
            </a:r>
            <a:r>
              <a:rPr lang="zh-CN" altLang="en-US" sz="2400" dirty="0"/>
              <a:t>选修课程的总学分数。</a:t>
            </a:r>
          </a:p>
          <a:p>
            <a:pPr eaLnBrk="1" hangingPunct="1">
              <a:buFont typeface="Wingdings" panose="05000000000000000000" pitchFamily="2" charset="2"/>
              <a:buNone/>
            </a:pPr>
            <a:r>
              <a:rPr lang="zh-CN" altLang="en-US" sz="2200" dirty="0"/>
              <a:t>    		  </a:t>
            </a:r>
            <a:r>
              <a:rPr lang="en-US" altLang="zh-CN" sz="2400" dirty="0"/>
              <a:t>SELECT</a:t>
            </a:r>
            <a:r>
              <a:rPr lang="en-US" altLang="zh-CN" sz="2400" dirty="0">
                <a:solidFill>
                  <a:srgbClr val="FF00FF"/>
                </a:solidFill>
              </a:rPr>
              <a:t> SUM</a:t>
            </a:r>
            <a:r>
              <a:rPr lang="zh-CN" altLang="en-US" sz="2400" dirty="0"/>
              <a:t>(</a:t>
            </a:r>
            <a:r>
              <a:rPr lang="en-US" altLang="zh-CN" sz="2400" dirty="0" err="1"/>
              <a:t>Ccredit</a:t>
            </a:r>
            <a:r>
              <a:rPr lang="zh-CN" altLang="en-US" sz="2400" dirty="0"/>
              <a:t>)</a:t>
            </a:r>
          </a:p>
          <a:p>
            <a:pPr eaLnBrk="1" hangingPunct="1">
              <a:buFont typeface="Wingdings" panose="05000000000000000000" pitchFamily="2" charset="2"/>
              <a:buNone/>
            </a:pPr>
            <a:r>
              <a:rPr lang="en-US" altLang="zh-CN" sz="2400" dirty="0"/>
              <a:t>              	  FROM  </a:t>
            </a:r>
            <a:r>
              <a:rPr lang="en-US" altLang="zh-CN" sz="2400" dirty="0" err="1"/>
              <a:t>SC,Course</a:t>
            </a:r>
            <a:endParaRPr lang="en-US" altLang="zh-CN" sz="2400" dirty="0"/>
          </a:p>
          <a:p>
            <a:pPr eaLnBrk="1" hangingPunct="1">
              <a:buFont typeface="Wingdings" panose="05000000000000000000" pitchFamily="2" charset="2"/>
              <a:buNone/>
            </a:pPr>
            <a:r>
              <a:rPr lang="en-US" altLang="zh-CN" sz="2400" dirty="0"/>
              <a:t>              	  WHERE </a:t>
            </a:r>
            <a:r>
              <a:rPr lang="en-US" altLang="zh-CN" sz="2400" dirty="0" err="1"/>
              <a:t>Sno</a:t>
            </a:r>
            <a:r>
              <a:rPr lang="en-US" altLang="zh-CN" sz="2400" dirty="0"/>
              <a:t>='201215012' </a:t>
            </a:r>
            <a:br>
              <a:rPr lang="en-US" altLang="zh-CN" sz="2400" dirty="0"/>
            </a:br>
            <a:r>
              <a:rPr lang="en-US" altLang="zh-CN" sz="2400" dirty="0"/>
              <a:t>	               AND</a:t>
            </a:r>
            <a:r>
              <a:rPr lang="zh-CN" altLang="en-US" sz="2400" dirty="0"/>
              <a:t> </a:t>
            </a:r>
            <a:r>
              <a:rPr lang="en-US" altLang="zh-CN" sz="2400" dirty="0" err="1"/>
              <a:t>SC.Cno</a:t>
            </a:r>
            <a:r>
              <a:rPr lang="en-US" altLang="zh-CN" sz="2400" dirty="0"/>
              <a:t>=</a:t>
            </a:r>
            <a:r>
              <a:rPr lang="en-US" altLang="zh-CN" sz="2400" dirty="0" err="1"/>
              <a:t>Course.Cno</a:t>
            </a:r>
            <a:r>
              <a:rPr lang="en-US" altLang="zh-CN" sz="2400" dirty="0"/>
              <a:t>; </a:t>
            </a:r>
          </a:p>
        </p:txBody>
      </p:sp>
    </p:spTree>
    <p:extLst>
      <p:ext uri="{BB962C8B-B14F-4D97-AF65-F5344CB8AC3E}">
        <p14:creationId xmlns:p14="http://schemas.microsoft.com/office/powerpoint/2010/main" val="1112046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3011" name="Rectangle 1027"/>
          <p:cNvSpPr>
            <a:spLocks noGrp="1" noChangeArrowheads="1"/>
          </p:cNvSpPr>
          <p:nvPr>
            <p:ph type="body" idx="4294967295"/>
          </p:nvPr>
        </p:nvSpPr>
        <p:spPr>
          <a:xfrm>
            <a:off x="1028700" y="1556792"/>
            <a:ext cx="8229600" cy="4680497"/>
          </a:xfrm>
        </p:spPr>
        <p:txBody>
          <a:bodyPr/>
          <a:lstStyle/>
          <a:p>
            <a:pPr marL="358775" indent="-358775" eaLnBrk="1" hangingPunct="1">
              <a:lnSpc>
                <a:spcPct val="12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可能的执行过程 </a:t>
            </a:r>
          </a:p>
          <a:p>
            <a:pPr marL="806450" lvl="1" indent="-447675" eaLnBrk="1" hangingPunct="1">
              <a:lnSpc>
                <a:spcPct val="120000"/>
              </a:lnSpc>
            </a:pPr>
            <a:r>
              <a:rPr lang="zh-CN" altLang="en-US" sz="2000" dirty="0">
                <a:latin typeface="微软雅黑" panose="020B0503020204020204" pitchFamily="34" charset="-122"/>
                <a:ea typeface="微软雅黑" panose="020B0503020204020204" pitchFamily="34" charset="-122"/>
              </a:rPr>
              <a:t>从外层查询中取出</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的一个元组</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，将元组</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a:t>
            </a:r>
            <a:r>
              <a:rPr lang="en-US" altLang="zh-CN" sz="2000" dirty="0">
                <a:latin typeface="微软雅黑" panose="020B0503020204020204" pitchFamily="34" charset="-122"/>
                <a:ea typeface="微软雅黑" panose="020B0503020204020204" pitchFamily="34" charset="-122"/>
              </a:rPr>
              <a:t>201215121</a:t>
            </a:r>
            <a:r>
              <a:rPr lang="zh-CN" altLang="en-US" sz="2000" dirty="0">
                <a:latin typeface="微软雅黑" panose="020B0503020204020204" pitchFamily="34" charset="-122"/>
                <a:ea typeface="微软雅黑" panose="020B0503020204020204" pitchFamily="34" charset="-122"/>
              </a:rPr>
              <a:t>）传送给内层查询。</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SELECT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FROM SC y</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WHERE </a:t>
            </a:r>
            <a:r>
              <a:rPr lang="en-US" altLang="zh-CN" sz="2000" dirty="0" err="1">
                <a:latin typeface="微软雅黑" panose="020B0503020204020204" pitchFamily="34" charset="-122"/>
                <a:ea typeface="微软雅黑" panose="020B0503020204020204" pitchFamily="34" charset="-122"/>
              </a:rPr>
              <a:t>y.Sno</a:t>
            </a:r>
            <a:r>
              <a:rPr lang="en-US" altLang="zh-CN" sz="2000" dirty="0">
                <a:latin typeface="微软雅黑" panose="020B0503020204020204" pitchFamily="34" charset="-122"/>
                <a:ea typeface="微软雅黑" panose="020B0503020204020204" pitchFamily="34" charset="-122"/>
              </a:rPr>
              <a:t>='201215121‘;</a:t>
            </a:r>
          </a:p>
          <a:p>
            <a:pPr marL="806450" lvl="1" indent="-447675" eaLnBrk="1" hangingPunct="1">
              <a:lnSpc>
                <a:spcPct val="120000"/>
              </a:lnSpc>
            </a:pPr>
            <a:r>
              <a:rPr lang="zh-CN" altLang="en-US" sz="2000" dirty="0">
                <a:latin typeface="微软雅黑" panose="020B0503020204020204" pitchFamily="34" charset="-122"/>
                <a:ea typeface="微软雅黑" panose="020B0503020204020204" pitchFamily="34" charset="-122"/>
              </a:rPr>
              <a:t>执行内层查询，得到值</a:t>
            </a:r>
            <a:r>
              <a:rPr lang="en-US" altLang="zh-CN" sz="2000" dirty="0">
                <a:latin typeface="微软雅黑" panose="020B0503020204020204" pitchFamily="34" charset="-122"/>
                <a:ea typeface="微软雅黑" panose="020B0503020204020204" pitchFamily="34" charset="-122"/>
              </a:rPr>
              <a:t>88</a:t>
            </a:r>
            <a:r>
              <a:rPr lang="zh-CN" altLang="en-US" sz="2000" dirty="0">
                <a:latin typeface="微软雅黑" panose="020B0503020204020204" pitchFamily="34" charset="-122"/>
                <a:ea typeface="微软雅黑" panose="020B0503020204020204" pitchFamily="34" charset="-122"/>
              </a:rPr>
              <a:t>（近似值），用该值代替内层查询，得到外层查询：</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SELECT </a:t>
            </a:r>
            <a:r>
              <a:rPr lang="en-US" altLang="zh-CN" sz="2000" dirty="0" err="1">
                <a:latin typeface="微软雅黑" panose="020B0503020204020204" pitchFamily="34" charset="-122"/>
                <a:ea typeface="微软雅黑" panose="020B0503020204020204" pitchFamily="34" charset="-122"/>
              </a:rPr>
              <a:t>Sno,Cno</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FROM     SC x</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WHERE  Grade &gt;=88</a:t>
            </a:r>
            <a:r>
              <a:rPr lang="zh-CN" altLang="en-US" sz="200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41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3011" name="Rectangle 1027"/>
          <p:cNvSpPr>
            <a:spLocks noGrp="1" noChangeArrowheads="1"/>
          </p:cNvSpPr>
          <p:nvPr>
            <p:ph type="body" idx="4294967295"/>
          </p:nvPr>
        </p:nvSpPr>
        <p:spPr/>
        <p:txBody>
          <a:bodyPr>
            <a:normAutofit fontScale="92500" lnSpcReduction="10000"/>
          </a:bodyPr>
          <a:lstStyle/>
          <a:p>
            <a:pPr marL="342900" lvl="1" indent="-342900" eaLnBrk="1" hangingPunct="1">
              <a:lnSpc>
                <a:spcPct val="120000"/>
              </a:lnSpc>
              <a:buFont typeface="Wingdings" panose="05000000000000000000" pitchFamily="2" charset="2"/>
              <a:buChar char="l"/>
              <a:defRPr/>
            </a:pPr>
            <a:r>
              <a:rPr lang="zh-CN" altLang="en-US" sz="2400" dirty="0">
                <a:latin typeface="微软雅黑" panose="020B0503020204020204" pitchFamily="34" charset="-122"/>
                <a:ea typeface="微软雅黑" panose="020B0503020204020204" pitchFamily="34" charset="-122"/>
              </a:rPr>
              <a:t>可能的执行过程（续） </a:t>
            </a:r>
          </a:p>
          <a:p>
            <a:pPr lvl="1" eaLnBrk="1" hangingPunct="1">
              <a:lnSpc>
                <a:spcPct val="120000"/>
              </a:lnSpc>
              <a:defRPr/>
            </a:pPr>
            <a:r>
              <a:rPr lang="zh-CN" altLang="en-US" sz="2400" dirty="0">
                <a:latin typeface="微软雅黑" panose="020B0503020204020204" pitchFamily="34" charset="-122"/>
                <a:ea typeface="微软雅黑" panose="020B0503020204020204" pitchFamily="34" charset="-122"/>
              </a:rPr>
              <a:t>执行以上查询，得到</a:t>
            </a:r>
          </a:p>
          <a:p>
            <a:pPr eaLnBrk="1" hangingPunct="1">
              <a:lnSpc>
                <a:spcPct val="120000"/>
              </a:lnSpc>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1</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3</a:t>
            </a:r>
            <a:r>
              <a:rPr lang="zh-CN" altLang="en-US" sz="2400" dirty="0">
                <a:solidFill>
                  <a:srgbClr val="4D4D4D"/>
                </a:solidFill>
                <a:latin typeface="微软雅黑" panose="020B0503020204020204" pitchFamily="34" charset="-122"/>
                <a:ea typeface="微软雅黑" panose="020B0503020204020204" pitchFamily="34" charset="-122"/>
              </a:rPr>
              <a:t>） </a:t>
            </a:r>
            <a:endParaRPr lang="en-US" altLang="zh-CN" sz="2400" dirty="0">
              <a:solidFill>
                <a:srgbClr val="4D4D4D"/>
              </a:solidFill>
              <a:latin typeface="微软雅黑" panose="020B0503020204020204" pitchFamily="34" charset="-122"/>
              <a:ea typeface="微软雅黑" panose="020B0503020204020204" pitchFamily="34" charset="-122"/>
            </a:endParaRPr>
          </a:p>
          <a:p>
            <a:pPr marL="1344613" indent="0"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然后外层查询取出下一个元组重复做上述步骤，直到外层的</a:t>
            </a:r>
            <a:r>
              <a:rPr lang="en-US" altLang="zh-CN" sz="2400" dirty="0">
                <a:solidFill>
                  <a:srgbClr val="4D4D4D"/>
                </a:solidFill>
                <a:latin typeface="微软雅黑" panose="020B0503020204020204" pitchFamily="34" charset="-122"/>
                <a:ea typeface="微软雅黑" panose="020B0503020204020204" pitchFamily="34" charset="-122"/>
              </a:rPr>
              <a:t>SC</a:t>
            </a:r>
            <a:r>
              <a:rPr lang="zh-CN" altLang="en-US" sz="2400" dirty="0">
                <a:solidFill>
                  <a:srgbClr val="4D4D4D"/>
                </a:solidFill>
                <a:latin typeface="微软雅黑" panose="020B0503020204020204" pitchFamily="34" charset="-122"/>
                <a:ea typeface="微软雅黑" panose="020B0503020204020204" pitchFamily="34" charset="-122"/>
              </a:rPr>
              <a:t>元组全部处理完毕。结果为</a:t>
            </a:r>
            <a:r>
              <a:rPr lang="en-US" altLang="zh-CN"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en-US" sz="2400" dirty="0">
                <a:solidFill>
                  <a:srgbClr val="4D4D4D"/>
                </a:solidFill>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1</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3</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201215122</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a:t>
            </a:r>
            <a:endParaRPr lang="en-US" altLang="zh-CN" sz="2400" dirty="0">
              <a:solidFill>
                <a:srgbClr val="4D4D4D"/>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是否可以用连接查询实现 </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3.57 </a:t>
            </a:r>
            <a:r>
              <a:rPr lang="en-US" altLang="zh-CN" sz="2400" dirty="0">
                <a:solidFill>
                  <a:srgbClr val="4D4D4D"/>
                </a:solidFill>
                <a:latin typeface="微软雅黑" panose="020B0503020204020204" pitchFamily="34" charset="-122"/>
                <a:ea typeface="微软雅黑" panose="020B0503020204020204" pitchFamily="34" charset="-122"/>
              </a:rPr>
              <a:t>]?</a:t>
            </a:r>
            <a:endParaRPr lang="zh-CN" altLang="en-US" sz="2400" dirty="0">
              <a:solidFill>
                <a:srgbClr val="4D4D4D"/>
              </a:solidFill>
              <a:latin typeface="微软雅黑" panose="020B0503020204020204" pitchFamily="34" charset="-122"/>
              <a:ea typeface="微软雅黑" panose="020B0503020204020204" pitchFamily="34" charset="-122"/>
            </a:endParaRPr>
          </a:p>
          <a:p>
            <a:pPr eaLnBrk="1" hangingPunct="1">
              <a:defRP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688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46083"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3.</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ANY</a:t>
            </a:r>
            <a:r>
              <a:rPr lang="zh-CN" altLang="en-US" sz="3200" dirty="0">
                <a:solidFill>
                  <a:srgbClr val="7030A0"/>
                </a:solidFill>
                <a:latin typeface="微软雅黑" panose="020B0503020204020204" pitchFamily="34" charset="-122"/>
                <a:ea typeface="微软雅黑" panose="020B0503020204020204" pitchFamily="34" charset="-122"/>
              </a:rPr>
              <a:t>（</a:t>
            </a:r>
            <a:r>
              <a:rPr lang="en-US" altLang="zh-CN" sz="3200" dirty="0">
                <a:solidFill>
                  <a:srgbClr val="7030A0"/>
                </a:solidFill>
                <a:latin typeface="微软雅黑" panose="020B0503020204020204" pitchFamily="34" charset="-122"/>
                <a:ea typeface="微软雅黑" panose="020B0503020204020204" pitchFamily="34" charset="-122"/>
              </a:rPr>
              <a:t>SOME</a:t>
            </a:r>
            <a:r>
              <a:rPr lang="zh-CN" altLang="en-US" sz="3200" dirty="0">
                <a:solidFill>
                  <a:srgbClr val="7030A0"/>
                </a:solidFill>
                <a:latin typeface="微软雅黑" panose="020B0503020204020204" pitchFamily="34" charset="-122"/>
                <a:ea typeface="微软雅黑" panose="020B0503020204020204" pitchFamily="34" charset="-122"/>
              </a:rPr>
              <a:t>）或</a:t>
            </a:r>
            <a:r>
              <a:rPr lang="en-US" altLang="zh-CN" sz="3200" dirty="0">
                <a:solidFill>
                  <a:srgbClr val="7030A0"/>
                </a:solidFill>
                <a:latin typeface="微软雅黑" panose="020B0503020204020204" pitchFamily="34" charset="-122"/>
                <a:ea typeface="微软雅黑" panose="020B0503020204020204" pitchFamily="34" charset="-122"/>
              </a:rPr>
              <a:t>ALL</a:t>
            </a:r>
            <a:r>
              <a:rPr lang="zh-CN" altLang="en-US" sz="3200" dirty="0">
                <a:solidFill>
                  <a:srgbClr val="7030A0"/>
                </a:solidFill>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004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69900" y="136872"/>
            <a:ext cx="9353550" cy="1131888"/>
          </a:xfrm>
        </p:spPr>
        <p:txBody>
          <a:bodyPr>
            <a:normAutofit fontScale="90000"/>
          </a:bodyPr>
          <a:lstStyle/>
          <a:p>
            <a:pPr eaLnBrk="1" hangingPunct="1"/>
            <a:r>
              <a:rPr lang="en-US" altLang="zh-CN" sz="5000" dirty="0"/>
              <a:t>3.3 </a:t>
            </a:r>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a:t>
            </a:r>
          </a:p>
        </p:txBody>
      </p:sp>
      <p:sp>
        <p:nvSpPr>
          <p:cNvPr id="47107" name="Rectangle 3"/>
          <p:cNvSpPr>
            <a:spLocks noGrp="1" noChangeArrowheads="1"/>
          </p:cNvSpPr>
          <p:nvPr>
            <p:ph type="body" idx="4294967295"/>
          </p:nvPr>
        </p:nvSpPr>
        <p:spPr>
          <a:xfrm>
            <a:off x="1028701" y="1628799"/>
            <a:ext cx="7999413" cy="4635475"/>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谓词时必须同时使用比较运算</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语义为：</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&gt; ANY	</a:t>
            </a:r>
            <a:r>
              <a:rPr lang="zh-CN" altLang="en-US" sz="2400" dirty="0">
                <a:latin typeface="微软雅黑" panose="020B0503020204020204" pitchFamily="34" charset="-122"/>
                <a:ea typeface="微软雅黑" panose="020B0503020204020204" pitchFamily="34" charset="-122"/>
              </a:rPr>
              <a:t>大于子查询结果中的某个值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ALL	</a:t>
            </a:r>
            <a:r>
              <a:rPr lang="zh-CN" altLang="en-US" sz="2400" dirty="0">
                <a:latin typeface="微软雅黑" panose="020B0503020204020204" pitchFamily="34" charset="-122"/>
                <a:ea typeface="微软雅黑" panose="020B0503020204020204" pitchFamily="34" charset="-122"/>
              </a:rPr>
              <a:t>大于子查询结果中的所有值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ANY	</a:t>
            </a:r>
            <a:r>
              <a:rPr lang="zh-CN" altLang="en-US" sz="2400" dirty="0">
                <a:latin typeface="微软雅黑" panose="020B0503020204020204" pitchFamily="34" charset="-122"/>
                <a:ea typeface="微软雅黑" panose="020B0503020204020204" pitchFamily="34" charset="-122"/>
              </a:rPr>
              <a:t>小于子查询结果中的某个值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ALL	</a:t>
            </a:r>
            <a:r>
              <a:rPr lang="zh-CN" altLang="en-US" sz="2400" dirty="0">
                <a:latin typeface="微软雅黑" panose="020B0503020204020204" pitchFamily="34" charset="-122"/>
                <a:ea typeface="微软雅黑" panose="020B0503020204020204" pitchFamily="34" charset="-122"/>
              </a:rPr>
              <a:t>小于子查询结果中的所有值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ANY	</a:t>
            </a:r>
            <a:r>
              <a:rPr lang="zh-CN" altLang="en-US" sz="2400" dirty="0">
                <a:latin typeface="微软雅黑" panose="020B0503020204020204" pitchFamily="34" charset="-122"/>
                <a:ea typeface="微软雅黑" panose="020B0503020204020204" pitchFamily="34" charset="-122"/>
              </a:rPr>
              <a:t>大于等于子查询结果中的某个值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ALL	</a:t>
            </a:r>
            <a:r>
              <a:rPr lang="zh-CN" altLang="en-US" sz="2400" dirty="0">
                <a:latin typeface="微软雅黑" panose="020B0503020204020204" pitchFamily="34" charset="-122"/>
                <a:ea typeface="微软雅黑" panose="020B0503020204020204" pitchFamily="34" charset="-122"/>
              </a:rPr>
              <a:t>大于等于子查询结果中的所有值</a:t>
            </a:r>
          </a:p>
        </p:txBody>
      </p:sp>
    </p:spTree>
    <p:extLst>
      <p:ext uri="{BB962C8B-B14F-4D97-AF65-F5344CB8AC3E}">
        <p14:creationId xmlns:p14="http://schemas.microsoft.com/office/powerpoint/2010/main" val="1091408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69900" y="136872"/>
            <a:ext cx="935355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48131" name="Rectangle 3"/>
          <p:cNvSpPr>
            <a:spLocks noGrp="1" noChangeArrowheads="1"/>
          </p:cNvSpPr>
          <p:nvPr>
            <p:ph type="body" idx="4294967295"/>
          </p:nvPr>
        </p:nvSpPr>
        <p:spPr>
          <a:xfrm>
            <a:off x="1028700" y="1556791"/>
            <a:ext cx="8794750" cy="4707483"/>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谓词时必须同时使用比较运算</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语义为（续）</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ANY  </a:t>
            </a:r>
            <a:r>
              <a:rPr lang="zh-CN" altLang="en-US" sz="2400" dirty="0">
                <a:latin typeface="微软雅黑" panose="020B0503020204020204" pitchFamily="34" charset="-122"/>
                <a:ea typeface="微软雅黑" panose="020B0503020204020204" pitchFamily="34" charset="-122"/>
              </a:rPr>
              <a:t>小于等于子查询结果中的某个值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ALL	  </a:t>
            </a:r>
            <a:r>
              <a:rPr lang="zh-CN" altLang="en-US" sz="2400" dirty="0">
                <a:latin typeface="微软雅黑" panose="020B0503020204020204" pitchFamily="34" charset="-122"/>
                <a:ea typeface="微软雅黑" panose="020B0503020204020204" pitchFamily="34" charset="-122"/>
              </a:rPr>
              <a:t>小于等于子查询结果中的所有值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 ANY	  </a:t>
            </a:r>
            <a:r>
              <a:rPr lang="zh-CN" altLang="en-US" sz="2400" dirty="0">
                <a:latin typeface="微软雅黑" panose="020B0503020204020204" pitchFamily="34" charset="-122"/>
                <a:ea typeface="微软雅黑" panose="020B0503020204020204" pitchFamily="34" charset="-122"/>
              </a:rPr>
              <a:t>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=ALL	</a:t>
            </a:r>
            <a:r>
              <a:rPr lang="zh-CN" altLang="en-US" sz="2400" dirty="0">
                <a:latin typeface="微软雅黑" panose="020B0503020204020204" pitchFamily="34" charset="-122"/>
                <a:ea typeface="微软雅黑" panose="020B0503020204020204" pitchFamily="34" charset="-122"/>
              </a:rPr>
              <a:t>等于子查询结果中的所有值（通常没有实际意义）</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&lt;&gt;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ANY	</a:t>
            </a:r>
            <a:r>
              <a:rPr lang="zh-CN" altLang="en-US" sz="2400" dirty="0">
                <a:latin typeface="微软雅黑" panose="020B0503020204020204" pitchFamily="34" charset="-122"/>
                <a:ea typeface="微软雅黑" panose="020B0503020204020204" pitchFamily="34" charset="-122"/>
              </a:rPr>
              <a:t>不等于子查询结果中的某个值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&lt;&gt;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ALL	</a:t>
            </a:r>
            <a:r>
              <a:rPr lang="zh-CN" altLang="en-US" sz="2400" dirty="0">
                <a:latin typeface="微软雅黑" panose="020B0503020204020204" pitchFamily="34" charset="-122"/>
                <a:ea typeface="微软雅黑" panose="020B0503020204020204" pitchFamily="34" charset="-122"/>
              </a:rPr>
              <a:t>不等于子查询结果中的任何一个值</a:t>
            </a:r>
          </a:p>
        </p:txBody>
      </p:sp>
    </p:spTree>
    <p:extLst>
      <p:ext uri="{BB962C8B-B14F-4D97-AF65-F5344CB8AC3E}">
        <p14:creationId xmlns:p14="http://schemas.microsoft.com/office/powerpoint/2010/main" val="661748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71500" y="136872"/>
            <a:ext cx="914400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49155" name="Rectangle 3"/>
          <p:cNvSpPr>
            <a:spLocks noGrp="1" noChangeArrowheads="1"/>
          </p:cNvSpPr>
          <p:nvPr>
            <p:ph type="body" idx="4294967295"/>
          </p:nvPr>
        </p:nvSpPr>
        <p:spPr/>
        <p:txBody>
          <a:bodyPr/>
          <a:lstStyle/>
          <a:p>
            <a:pPr marL="0" indent="0">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3.58]  </a:t>
            </a:r>
            <a:r>
              <a:rPr lang="zh-CN" altLang="en-US" sz="2400" dirty="0">
                <a:latin typeface="微软雅黑" panose="020B0503020204020204" pitchFamily="34" charset="-122"/>
                <a:ea typeface="微软雅黑" panose="020B0503020204020204" pitchFamily="34" charset="-122"/>
              </a:rPr>
              <a:t>查询非计算机科学系中比计算机科学系任意一个学生年龄小的学生姓名和年龄</a:t>
            </a: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Sage &lt; </a:t>
            </a:r>
            <a:r>
              <a:rPr lang="en-US" altLang="zh-CN" sz="2400" dirty="0">
                <a:solidFill>
                  <a:srgbClr val="D75B5B"/>
                </a:solidFill>
                <a:latin typeface="微软雅黑" panose="020B0503020204020204" pitchFamily="34" charset="-122"/>
                <a:ea typeface="微软雅黑" panose="020B0503020204020204" pitchFamily="34" charset="-122"/>
              </a:rPr>
              <a:t>ANY</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609600" indent="-609600">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AND </a:t>
            </a:r>
            <a:r>
              <a:rPr lang="en-US" altLang="zh-CN" sz="2400" dirty="0" err="1">
                <a:solidFill>
                  <a:srgbClr val="D75B5B"/>
                </a:solidFill>
                <a:latin typeface="微软雅黑" panose="020B0503020204020204" pitchFamily="34" charset="-122"/>
                <a:ea typeface="微软雅黑" panose="020B0503020204020204" pitchFamily="34" charset="-122"/>
              </a:rPr>
              <a:t>Sdept</a:t>
            </a:r>
            <a:r>
              <a:rPr lang="en-US" altLang="zh-CN" sz="2400" dirty="0">
                <a:solidFill>
                  <a:srgbClr val="D75B5B"/>
                </a:solidFill>
                <a:latin typeface="微软雅黑" panose="020B0503020204020204" pitchFamily="34" charset="-122"/>
                <a:ea typeface="微软雅黑" panose="020B0503020204020204" pitchFamily="34" charset="-122"/>
              </a:rPr>
              <a:t> &lt;&gt; ‘CS '</a:t>
            </a: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父查询块中的条件 *</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19265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571501" y="345157"/>
            <a:ext cx="9180513" cy="563563"/>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0179" name="Rectangle 3"/>
          <p:cNvSpPr>
            <a:spLocks noGrp="1" noChangeArrowheads="1"/>
          </p:cNvSpPr>
          <p:nvPr>
            <p:ph type="body" sz="half" idx="4294967295"/>
          </p:nvPr>
        </p:nvSpPr>
        <p:spPr>
          <a:xfrm>
            <a:off x="1214439" y="1484784"/>
            <a:ext cx="7715250" cy="4751857"/>
          </a:xfrm>
        </p:spPr>
        <p:txBody>
          <a:bodyPr/>
          <a:lstStyle/>
          <a:p>
            <a:pPr marL="609600" indent="-609600">
              <a:buNone/>
            </a:pPr>
            <a:r>
              <a:rPr lang="zh-CN" altLang="en-US" sz="2400" dirty="0">
                <a:latin typeface="微软雅黑" panose="020B0503020204020204" pitchFamily="34" charset="-122"/>
                <a:ea typeface="微软雅黑" panose="020B0503020204020204" pitchFamily="34" charset="-122"/>
              </a:rPr>
              <a:t>结果：</a:t>
            </a:r>
          </a:p>
          <a:p>
            <a:pPr marL="609600" indent="-609600">
              <a:buNone/>
            </a:pPr>
            <a:r>
              <a:rPr lang="zh-CN" altLang="en-US" sz="2400" dirty="0">
                <a:latin typeface="微软雅黑" panose="020B0503020204020204" pitchFamily="34" charset="-122"/>
                <a:ea typeface="微软雅黑" panose="020B0503020204020204" pitchFamily="34" charset="-122"/>
              </a:rPr>
              <a:t>	</a:t>
            </a: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r>
              <a:rPr lang="zh-CN" altLang="en-US" sz="2400" dirty="0">
                <a:latin typeface="微软雅黑" panose="020B0503020204020204" pitchFamily="34" charset="-122"/>
                <a:ea typeface="微软雅黑" panose="020B0503020204020204" pitchFamily="34" charset="-122"/>
              </a:rPr>
              <a:t>执行过程：</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首先处理子查询，找出</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系中所有学生的年龄，构成一个集合</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a:t>
            </a:r>
            <a:r>
              <a:rPr lang="en-US" sz="2400" dirty="0">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处理父查询，找所有不是</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系且年龄小于 </a:t>
            </a:r>
            <a:r>
              <a:rPr lang="en-US" altLang="zh-CN" sz="2400" dirty="0">
                <a:latin typeface="微软雅黑" panose="020B0503020204020204" pitchFamily="34" charset="-122"/>
                <a:ea typeface="微软雅黑" panose="020B0503020204020204" pitchFamily="34" charset="-122"/>
              </a:rPr>
              <a:t>20 </a:t>
            </a:r>
            <a:r>
              <a:rPr lang="zh-CN" altLang="en-US" sz="2400" dirty="0">
                <a:solidFill>
                  <a:srgbClr val="D75B5B"/>
                </a:solidFill>
                <a:latin typeface="微软雅黑" panose="020B0503020204020204" pitchFamily="34" charset="-122"/>
                <a:ea typeface="微软雅黑" panose="020B0503020204020204" pitchFamily="34" charset="-122"/>
              </a:rPr>
              <a:t>或 </a:t>
            </a: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的学生</a:t>
            </a:r>
          </a:p>
        </p:txBody>
      </p:sp>
      <p:graphicFrame>
        <p:nvGraphicFramePr>
          <p:cNvPr id="48132" name="Group 4"/>
          <p:cNvGraphicFramePr>
            <a:graphicFrameLocks noGrp="1"/>
          </p:cNvGraphicFramePr>
          <p:nvPr>
            <p:ph sz="half" idx="4294967295"/>
          </p:nvPr>
        </p:nvGraphicFramePr>
        <p:xfrm>
          <a:off x="1604964" y="1916114"/>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Sname</a:t>
                      </a:r>
                      <a:endPar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187" name="Line 56"/>
          <p:cNvSpPr>
            <a:spLocks noChangeShapeType="1"/>
          </p:cNvSpPr>
          <p:nvPr/>
        </p:nvSpPr>
        <p:spPr bwMode="auto">
          <a:xfrm>
            <a:off x="1974851"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1161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571500" y="136872"/>
            <a:ext cx="914400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1203" name="Rectangle 1027"/>
          <p:cNvSpPr>
            <a:spLocks noGrp="1" noChangeArrowheads="1"/>
          </p:cNvSpPr>
          <p:nvPr>
            <p:ph type="body" idx="4294967295"/>
          </p:nvPr>
        </p:nvSpPr>
        <p:spPr>
          <a:xfrm>
            <a:off x="1485900" y="1412875"/>
            <a:ext cx="7772400" cy="4572000"/>
          </a:xfrm>
        </p:spPr>
        <p:txBody>
          <a:bodyPr/>
          <a:lstStyle/>
          <a:p>
            <a:pPr marL="609600" indent="-609600">
              <a:buNone/>
            </a:pPr>
            <a:r>
              <a:rPr lang="zh-CN" altLang="en-US" sz="2400" dirty="0">
                <a:latin typeface="微软雅黑" panose="020B0503020204020204" pitchFamily="34" charset="-122"/>
                <a:ea typeface="微软雅黑" panose="020B0503020204020204" pitchFamily="34" charset="-122"/>
              </a:rPr>
              <a:t>用聚集函数实现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3.58] </a:t>
            </a:r>
          </a:p>
          <a:p>
            <a:pPr marL="609600" indent="-609600">
              <a:buNone/>
            </a:pPr>
            <a:endParaRPr lang="en-US" altLang="zh-CN" sz="2400" dirty="0">
              <a:latin typeface="微软雅黑" panose="020B0503020204020204" pitchFamily="34" charset="-122"/>
              <a:ea typeface="微软雅黑" panose="020B0503020204020204" pitchFamily="34" charset="-122"/>
            </a:endParaRPr>
          </a:p>
          <a:p>
            <a:pPr marL="609600" indent="-609600">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Sage &lt; </a:t>
            </a:r>
          </a:p>
          <a:p>
            <a:pPr marL="609600" indent="-6096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solidFill>
                  <a:srgbClr val="FF3399"/>
                </a:solidFill>
                <a:latin typeface="微软雅黑" panose="020B0503020204020204" pitchFamily="34" charset="-122"/>
                <a:ea typeface="微软雅黑" panose="020B0503020204020204" pitchFamily="34" charset="-122"/>
              </a:rPr>
              <a:t>MAX</a:t>
            </a:r>
            <a:r>
              <a:rPr lang="en-US" sz="2400" dirty="0" err="1">
                <a:solidFill>
                  <a:srgbClr val="FF3399"/>
                </a:solidFill>
                <a:latin typeface="微软雅黑" panose="020B0503020204020204" pitchFamily="34" charset="-122"/>
                <a:ea typeface="微软雅黑" panose="020B0503020204020204" pitchFamily="34" charset="-122"/>
              </a:rPr>
              <a:t>（</a:t>
            </a:r>
            <a:r>
              <a:rPr lang="en-US" altLang="zh-CN" sz="2400" dirty="0" err="1">
                <a:solidFill>
                  <a:srgbClr val="FF3399"/>
                </a:solidFill>
                <a:latin typeface="微软雅黑" panose="020B0503020204020204" pitchFamily="34" charset="-122"/>
                <a:ea typeface="微软雅黑" panose="020B0503020204020204" pitchFamily="34" charset="-122"/>
              </a:rPr>
              <a:t>Sage</a:t>
            </a:r>
            <a:r>
              <a:rPr lang="en-US" sz="2400" dirty="0">
                <a:solidFill>
                  <a:srgbClr val="FF3399"/>
                </a:solidFill>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marL="609600" indent="-609600">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marL="609600" indent="-609600">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CS '</a:t>
            </a:r>
            <a:r>
              <a:rPr lang="zh-CN" altLang="en-US" sz="2400" dirty="0">
                <a:latin typeface="微软雅黑" panose="020B0503020204020204" pitchFamily="34" charset="-122"/>
                <a:ea typeface="微软雅黑" panose="020B0503020204020204" pitchFamily="34" charset="-122"/>
              </a:rPr>
              <a:t>)</a:t>
            </a:r>
          </a:p>
          <a:p>
            <a:pPr marL="609600" indent="-609600">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 CS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9939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42925" y="136872"/>
            <a:ext cx="9209088"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2227" name="Rectangle 3"/>
          <p:cNvSpPr>
            <a:spLocks noGrp="1" noChangeArrowheads="1"/>
          </p:cNvSpPr>
          <p:nvPr>
            <p:ph type="body" idx="4294967295"/>
          </p:nvPr>
        </p:nvSpPr>
        <p:spPr>
          <a:xfrm>
            <a:off x="1039044" y="1340768"/>
            <a:ext cx="8353300" cy="5040982"/>
          </a:xfrm>
        </p:spPr>
        <p:txBody>
          <a:bodyPr/>
          <a:lstStyle/>
          <a:p>
            <a:pPr marL="0" indent="0">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3.59]  </a:t>
            </a:r>
            <a:r>
              <a:rPr lang="zh-CN" altLang="en-US" sz="2400" dirty="0">
                <a:latin typeface="微软雅黑" panose="020B0503020204020204" pitchFamily="34" charset="-122"/>
                <a:ea typeface="微软雅黑" panose="020B0503020204020204" pitchFamily="34" charset="-122"/>
              </a:rPr>
              <a:t>查询非计算机科学系中比计算机科学系</a:t>
            </a:r>
            <a:r>
              <a:rPr lang="zh-CN" altLang="en-US" sz="2400" dirty="0">
                <a:solidFill>
                  <a:srgbClr val="FF00FF"/>
                </a:solidFill>
                <a:latin typeface="微软雅黑" panose="020B0503020204020204" pitchFamily="34" charset="-122"/>
                <a:ea typeface="微软雅黑" panose="020B0503020204020204" pitchFamily="34" charset="-122"/>
              </a:rPr>
              <a:t>所有</a:t>
            </a:r>
            <a:r>
              <a:rPr lang="zh-CN" altLang="en-US" sz="2400" dirty="0">
                <a:latin typeface="微软雅黑" panose="020B0503020204020204" pitchFamily="34" charset="-122"/>
                <a:ea typeface="微软雅黑" panose="020B0503020204020204" pitchFamily="34" charset="-122"/>
              </a:rPr>
              <a:t>学生年龄都小的学生姓名及年龄。</a:t>
            </a: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447675" lvl="1" indent="-447675">
              <a:buNone/>
            </a:pPr>
            <a:r>
              <a:rPr lang="zh-CN" altLang="en-US" sz="2400" dirty="0">
                <a:latin typeface="微软雅黑" panose="020B0503020204020204" pitchFamily="34" charset="-122"/>
                <a:ea typeface="微软雅黑" panose="020B0503020204020204" pitchFamily="34" charset="-122"/>
              </a:rPr>
              <a:t>方法一：用</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a:t>
            </a:r>
          </a:p>
          <a:p>
            <a:pPr marL="990600" lvl="1" indent="-53340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990600" lvl="1" indent="-533400">
              <a:buNone/>
            </a:pPr>
            <a:r>
              <a:rPr lang="en-US" altLang="zh-CN" sz="2400" dirty="0">
                <a:latin typeface="微软雅黑" panose="020B0503020204020204" pitchFamily="34" charset="-122"/>
                <a:ea typeface="微软雅黑" panose="020B0503020204020204" pitchFamily="34" charset="-122"/>
              </a:rPr>
              <a:t>    FROM Student</a:t>
            </a:r>
          </a:p>
          <a:p>
            <a:pPr marL="990600" lvl="1" indent="-533400">
              <a:buNone/>
            </a:pPr>
            <a:r>
              <a:rPr lang="en-US" altLang="zh-CN" sz="2400" dirty="0">
                <a:latin typeface="微软雅黑" panose="020B0503020204020204" pitchFamily="34" charset="-122"/>
                <a:ea typeface="微软雅黑" panose="020B0503020204020204" pitchFamily="34" charset="-122"/>
              </a:rPr>
              <a:t>    WHERE Sage &lt; ALL</a:t>
            </a:r>
          </a:p>
          <a:p>
            <a:pPr marL="990600" lvl="1" indent="-5334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Sage</a:t>
            </a:r>
          </a:p>
          <a:p>
            <a:pPr marL="990600" lvl="1" indent="-533400">
              <a:buNone/>
            </a:pPr>
            <a:r>
              <a:rPr lang="en-US" altLang="zh-CN" sz="2400" dirty="0">
                <a:latin typeface="微软雅黑" panose="020B0503020204020204" pitchFamily="34" charset="-122"/>
                <a:ea typeface="微软雅黑" panose="020B0503020204020204" pitchFamily="34" charset="-122"/>
              </a:rPr>
              <a:t>                            FROM Student</a:t>
            </a:r>
          </a:p>
          <a:p>
            <a:pPr marL="990600" lvl="1" indent="-533400">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990600" lvl="1" indent="-533400">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 CS ’;</a:t>
            </a:r>
          </a:p>
        </p:txBody>
      </p:sp>
    </p:spTree>
    <p:extLst>
      <p:ext uri="{BB962C8B-B14F-4D97-AF65-F5344CB8AC3E}">
        <p14:creationId xmlns:p14="http://schemas.microsoft.com/office/powerpoint/2010/main" val="17206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571501" y="136872"/>
            <a:ext cx="9180513"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3251" name="Rectangle 3"/>
          <p:cNvSpPr>
            <a:spLocks noGrp="1" noChangeArrowheads="1"/>
          </p:cNvSpPr>
          <p:nvPr>
            <p:ph type="body" idx="4294967295"/>
          </p:nvPr>
        </p:nvSpPr>
        <p:spPr>
          <a:xfrm>
            <a:off x="1182688" y="1556792"/>
            <a:ext cx="7772400" cy="4392488"/>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方法二：用聚集函数</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FROM Student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WHERE Sage &lt; </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FF3399"/>
                </a:solidFill>
                <a:latin typeface="微软雅黑" panose="020B0503020204020204" pitchFamily="34" charset="-122"/>
                <a:ea typeface="微软雅黑" panose="020B0503020204020204" pitchFamily="34" charset="-122"/>
              </a:rPr>
              <a:t>MIN</a:t>
            </a:r>
            <a:r>
              <a:rPr lang="zh-CN" altLang="en-US" sz="2400" dirty="0">
                <a:solidFill>
                  <a:srgbClr val="FF3399"/>
                </a:solidFill>
                <a:latin typeface="微软雅黑" panose="020B0503020204020204" pitchFamily="34" charset="-122"/>
                <a:ea typeface="微软雅黑" panose="020B0503020204020204" pitchFamily="34" charset="-122"/>
              </a:rPr>
              <a:t>(</a:t>
            </a:r>
            <a:r>
              <a:rPr lang="en-US" altLang="zh-CN" sz="2400" dirty="0">
                <a:solidFill>
                  <a:srgbClr val="FF3399"/>
                </a:solidFill>
                <a:latin typeface="微软雅黑" panose="020B0503020204020204" pitchFamily="34" charset="-122"/>
                <a:ea typeface="微软雅黑" panose="020B0503020204020204" pitchFamily="34" charset="-122"/>
              </a:rPr>
              <a:t>Sage</a:t>
            </a:r>
            <a:r>
              <a:rPr lang="zh-CN" altLang="en-US" sz="2400" dirty="0">
                <a:solidFill>
                  <a:srgbClr val="FF3399"/>
                </a:solidFill>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FROM Student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CS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783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r>
              <a:rPr lang="en-US" altLang="zh-CN" sz="5000" dirty="0"/>
              <a:t>GROUP BY</a:t>
            </a:r>
            <a:r>
              <a:rPr lang="zh-CN" altLang="en-US" sz="5000" dirty="0"/>
              <a:t>子句 </a:t>
            </a:r>
          </a:p>
        </p:txBody>
      </p:sp>
      <p:sp>
        <p:nvSpPr>
          <p:cNvPr id="98307" name="Rectangle 3"/>
          <p:cNvSpPr>
            <a:spLocks noGrp="1" noChangeArrowheads="1"/>
          </p:cNvSpPr>
          <p:nvPr>
            <p:ph type="body" idx="4294967295"/>
          </p:nvPr>
        </p:nvSpPr>
        <p:spPr>
          <a:xfrm>
            <a:off x="822326" y="1628799"/>
            <a:ext cx="8893175" cy="3976663"/>
          </a:xfrm>
        </p:spPr>
        <p:txBody>
          <a:bodyPr/>
          <a:lstStyle/>
          <a:p>
            <a:pPr algn="just" eaLnBrk="1" hangingPunct="1">
              <a:lnSpc>
                <a:spcPct val="140000"/>
              </a:lnSpc>
            </a:pPr>
            <a:r>
              <a:rPr lang="en-US" altLang="zh-CN" sz="2400" dirty="0">
                <a:latin typeface="微软雅黑" panose="020B0503020204020204" pitchFamily="34" charset="-122"/>
                <a:ea typeface="微软雅黑" panose="020B0503020204020204" pitchFamily="34" charset="-122"/>
              </a:rPr>
              <a:t>GROUP BY</a:t>
            </a:r>
            <a:r>
              <a:rPr lang="zh-CN" altLang="en-US" sz="2400" dirty="0">
                <a:latin typeface="微软雅黑" panose="020B0503020204020204" pitchFamily="34" charset="-122"/>
                <a:ea typeface="微软雅黑" panose="020B0503020204020204" pitchFamily="34" charset="-122"/>
              </a:rPr>
              <a:t>子句分组：</a:t>
            </a:r>
          </a:p>
          <a:p>
            <a:pPr marL="603250" indent="23813" algn="just" eaLnBrk="1" hangingPunct="1">
              <a:lnSpc>
                <a:spcPct val="14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细化聚集函数的作用对象</a:t>
            </a:r>
          </a:p>
          <a:p>
            <a:pPr lvl="1" algn="just" eaLnBrk="1" hangingPunct="1">
              <a:lnSpc>
                <a:spcPct val="140000"/>
              </a:lnSpc>
            </a:pPr>
            <a:r>
              <a:rPr lang="zh-CN" altLang="en-US" sz="2400" dirty="0">
                <a:highlight>
                  <a:srgbClr val="FFFF00"/>
                </a:highlight>
                <a:latin typeface="微软雅黑" panose="020B0503020204020204" pitchFamily="34" charset="-122"/>
                <a:ea typeface="微软雅黑" panose="020B0503020204020204" pitchFamily="34" charset="-122"/>
              </a:rPr>
              <a:t>如果未对查询结果分组，聚集函数将作用于整个查询结果</a:t>
            </a:r>
          </a:p>
          <a:p>
            <a:pPr lvl="1" eaLnBrk="1" hangingPunct="1">
              <a:lnSpc>
                <a:spcPct val="140000"/>
              </a:lnSpc>
            </a:pPr>
            <a:r>
              <a:rPr lang="zh-CN" altLang="en-US" sz="2400" dirty="0">
                <a:highlight>
                  <a:srgbClr val="FFFF00"/>
                </a:highlight>
                <a:latin typeface="微软雅黑" panose="020B0503020204020204" pitchFamily="34" charset="-122"/>
                <a:ea typeface="微软雅黑" panose="020B0503020204020204" pitchFamily="34" charset="-122"/>
              </a:rPr>
              <a:t>对查询结果分组后，聚集函数将分别作用于每个组 </a:t>
            </a:r>
          </a:p>
          <a:p>
            <a:pPr lvl="1" eaLnBrk="1" hangingPunct="1">
              <a:lnSpc>
                <a:spcPct val="140000"/>
              </a:lnSpc>
            </a:pPr>
            <a:r>
              <a:rPr lang="zh-CN" altLang="en-US" sz="2400" dirty="0">
                <a:highlight>
                  <a:srgbClr val="FFFF00"/>
                </a:highlight>
                <a:latin typeface="微软雅黑" panose="020B0503020204020204" pitchFamily="34" charset="-122"/>
                <a:ea typeface="微软雅黑" panose="020B0503020204020204" pitchFamily="34" charset="-122"/>
              </a:rPr>
              <a:t>按指定的一列或多列值分组，值相等的为一组</a:t>
            </a:r>
          </a:p>
        </p:txBody>
      </p:sp>
    </p:spTree>
    <p:extLst>
      <p:ext uri="{BB962C8B-B14F-4D97-AF65-F5344CB8AC3E}">
        <p14:creationId xmlns:p14="http://schemas.microsoft.com/office/powerpoint/2010/main" val="648816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55299" name="Rectangle 3"/>
          <p:cNvSpPr>
            <a:spLocks noGrp="1" noChangeArrowheads="1"/>
          </p:cNvSpPr>
          <p:nvPr>
            <p:ph type="body" idx="4294967295"/>
          </p:nvPr>
        </p:nvSpPr>
        <p:spPr>
          <a:xfrm>
            <a:off x="1028700" y="1555751"/>
            <a:ext cx="8229600" cy="4854575"/>
          </a:xfrm>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4.</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EXISTS</a:t>
            </a:r>
            <a:r>
              <a:rPr lang="zh-CN" altLang="en-US" sz="3200" dirty="0">
                <a:solidFill>
                  <a:srgbClr val="7030A0"/>
                </a:solidFill>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844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5000" dirty="0"/>
              <a:t>3.4 </a:t>
            </a:r>
            <a:r>
              <a:rPr lang="zh-CN" altLang="en-US" sz="5000" dirty="0"/>
              <a:t>带有</a:t>
            </a:r>
            <a:r>
              <a:rPr lang="en-US" altLang="zh-CN" sz="5000" dirty="0"/>
              <a:t>EXISTS</a:t>
            </a:r>
            <a:r>
              <a:rPr lang="zh-CN" altLang="en-US" sz="5000" dirty="0"/>
              <a:t>谓词的子查询</a:t>
            </a:r>
          </a:p>
        </p:txBody>
      </p:sp>
      <p:sp>
        <p:nvSpPr>
          <p:cNvPr id="56323" name="Rectangle 3"/>
          <p:cNvSpPr>
            <a:spLocks noGrp="1" noChangeArrowheads="1"/>
          </p:cNvSpPr>
          <p:nvPr>
            <p:ph type="body" idx="4294967295"/>
          </p:nvPr>
        </p:nvSpPr>
        <p:spPr>
          <a:xfrm>
            <a:off x="556519" y="1628800"/>
            <a:ext cx="9216131" cy="4752528"/>
          </a:xfrm>
        </p:spPr>
        <p:txBody>
          <a:bodyPr/>
          <a:lstStyle/>
          <a:p>
            <a:pPr marL="358775" indent="-358775" eaLnBrk="1" hangingPunct="1">
              <a:lnSpc>
                <a:spcPct val="120000"/>
              </a:lnSpc>
            </a:pPr>
            <a:r>
              <a:rPr lang="en-US" altLang="zh-CN" sz="2400" dirty="0">
                <a:latin typeface="微软雅黑" panose="020B0503020204020204" pitchFamily="34" charset="-122"/>
                <a:ea typeface="微软雅黑" panose="020B0503020204020204" pitchFamily="34" charset="-122"/>
              </a:rPr>
              <a:t> EXISTS</a:t>
            </a:r>
            <a:r>
              <a:rPr lang="zh-CN" altLang="en-US" sz="2400" dirty="0">
                <a:latin typeface="微软雅黑" panose="020B0503020204020204" pitchFamily="34" charset="-122"/>
                <a:ea typeface="微软雅黑" panose="020B0503020204020204" pitchFamily="34" charset="-122"/>
              </a:rPr>
              <a:t>谓词</a:t>
            </a:r>
          </a:p>
          <a:p>
            <a:pPr marL="985838" lvl="1" indent="-538163">
              <a:lnSpc>
                <a:spcPct val="120000"/>
              </a:lnSpc>
              <a:buSzPct val="75000"/>
            </a:pPr>
            <a:r>
              <a:rPr lang="zh-CN" altLang="en-US" sz="2400" dirty="0">
                <a:latin typeface="微软雅黑" panose="020B0503020204020204" pitchFamily="34" charset="-122"/>
                <a:ea typeface="微软雅黑" panose="020B0503020204020204" pitchFamily="34" charset="-122"/>
              </a:rPr>
              <a:t>存在量词 </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p>
          <a:p>
            <a:pPr marL="985838" lvl="1" indent="-538163">
              <a:lnSpc>
                <a:spcPct val="120000"/>
              </a:lnSpc>
              <a:buSzPct val="75000"/>
            </a:pPr>
            <a:r>
              <a:rPr lang="zh-CN" altLang="en-US" sz="2400" dirty="0">
                <a:highlight>
                  <a:srgbClr val="FFFF00"/>
                </a:highlight>
                <a:latin typeface="微软雅黑" panose="020B0503020204020204" pitchFamily="34" charset="-122"/>
                <a:ea typeface="微软雅黑" panose="020B0503020204020204" pitchFamily="34" charset="-122"/>
              </a:rPr>
              <a:t>带有</a:t>
            </a:r>
            <a:r>
              <a:rPr lang="en-US" altLang="zh-CN" sz="2400" dirty="0">
                <a:highlight>
                  <a:srgbClr val="FFFF00"/>
                </a:highlight>
                <a:latin typeface="微软雅黑" panose="020B0503020204020204" pitchFamily="34" charset="-122"/>
                <a:ea typeface="微软雅黑" panose="020B0503020204020204" pitchFamily="34" charset="-122"/>
              </a:rPr>
              <a:t>EXISTS</a:t>
            </a:r>
            <a:r>
              <a:rPr lang="zh-CN" altLang="en-US" sz="2400" dirty="0">
                <a:highlight>
                  <a:srgbClr val="FFFF00"/>
                </a:highlight>
                <a:latin typeface="微软雅黑" panose="020B0503020204020204" pitchFamily="34" charset="-122"/>
                <a:ea typeface="微软雅黑" panose="020B0503020204020204" pitchFamily="34" charset="-122"/>
              </a:rPr>
              <a:t>谓词的子查询不返回任何数据，只产生逻辑真值“</a:t>
            </a:r>
            <a:r>
              <a:rPr lang="en-US" altLang="zh-CN" sz="2400" dirty="0">
                <a:highlight>
                  <a:srgbClr val="FFFF00"/>
                </a:highlight>
                <a:latin typeface="微软雅黑" panose="020B0503020204020204" pitchFamily="34" charset="-122"/>
                <a:ea typeface="微软雅黑" panose="020B0503020204020204" pitchFamily="34" charset="-122"/>
              </a:rPr>
              <a:t>true”</a:t>
            </a:r>
            <a:r>
              <a:rPr lang="zh-CN" altLang="en-US" sz="2400" dirty="0">
                <a:highlight>
                  <a:srgbClr val="FFFF00"/>
                </a:highlight>
                <a:latin typeface="微软雅黑" panose="020B0503020204020204" pitchFamily="34" charset="-122"/>
                <a:ea typeface="微软雅黑" panose="020B0503020204020204" pitchFamily="34" charset="-122"/>
              </a:rPr>
              <a:t>或逻辑假值“</a:t>
            </a:r>
            <a:r>
              <a:rPr lang="en-US" altLang="zh-CN" sz="2400" dirty="0">
                <a:highlight>
                  <a:srgbClr val="FFFF00"/>
                </a:highlight>
                <a:latin typeface="微软雅黑" panose="020B0503020204020204" pitchFamily="34" charset="-122"/>
                <a:ea typeface="微软雅黑" panose="020B0503020204020204" pitchFamily="34" charset="-122"/>
              </a:rPr>
              <a:t>false”</a:t>
            </a:r>
            <a:r>
              <a:rPr lang="zh-CN" altLang="en-US" sz="2400" dirty="0">
                <a:highlight>
                  <a:srgbClr val="FFFF00"/>
                </a:highlight>
                <a:latin typeface="微软雅黑" panose="020B0503020204020204" pitchFamily="34" charset="-122"/>
                <a:ea typeface="微软雅黑" panose="020B0503020204020204" pitchFamily="34" charset="-122"/>
              </a:rPr>
              <a:t>。</a:t>
            </a:r>
          </a:p>
          <a:p>
            <a:pPr marL="1524000" lvl="2" indent="-538163">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若内层查询结果非空，则外层的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子句返回真值</a:t>
            </a:r>
          </a:p>
          <a:p>
            <a:pPr marL="1524000" lvl="2" indent="-538163">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若内层查询结果为空，则外层的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子句返回假值</a:t>
            </a:r>
          </a:p>
          <a:p>
            <a:pPr marL="985838" lvl="1" indent="-538163">
              <a:lnSpc>
                <a:spcPct val="120000"/>
              </a:lnSpc>
              <a:buSzPct val="75000"/>
            </a:pPr>
            <a:r>
              <a:rPr lang="zh-CN" altLang="en-US" sz="2400" dirty="0">
                <a:latin typeface="微软雅黑" panose="020B0503020204020204" pitchFamily="34" charset="-122"/>
                <a:ea typeface="微软雅黑" panose="020B0503020204020204" pitchFamily="34" charset="-122"/>
              </a:rPr>
              <a:t>由</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引出的子查询，</a:t>
            </a:r>
            <a:r>
              <a:rPr lang="zh-CN" altLang="en-US" sz="2400" dirty="0">
                <a:highlight>
                  <a:srgbClr val="FFFF00"/>
                </a:highlight>
                <a:latin typeface="微软雅黑" panose="020B0503020204020204" pitchFamily="34" charset="-122"/>
                <a:ea typeface="微软雅黑" panose="020B0503020204020204" pitchFamily="34" charset="-122"/>
              </a:rPr>
              <a:t>其目标列表达式通常都用 * ，因为带</a:t>
            </a:r>
            <a:r>
              <a:rPr lang="en-US" altLang="zh-CN" sz="2400" dirty="0">
                <a:highlight>
                  <a:srgbClr val="FFFF00"/>
                </a:highlight>
                <a:latin typeface="微软雅黑" panose="020B0503020204020204" pitchFamily="34" charset="-122"/>
                <a:ea typeface="微软雅黑" panose="020B0503020204020204" pitchFamily="34" charset="-122"/>
              </a:rPr>
              <a:t>EXISTS</a:t>
            </a:r>
            <a:r>
              <a:rPr lang="zh-CN" altLang="en-US" sz="2400" dirty="0">
                <a:highlight>
                  <a:srgbClr val="FFFF00"/>
                </a:highlight>
                <a:latin typeface="微软雅黑" panose="020B0503020204020204" pitchFamily="34" charset="-122"/>
                <a:ea typeface="微软雅黑" panose="020B0503020204020204" pitchFamily="34" charset="-122"/>
              </a:rPr>
              <a:t>的子查询只返回真值或假值，给出列名无实际意义。</a:t>
            </a:r>
          </a:p>
        </p:txBody>
      </p:sp>
    </p:spTree>
    <p:extLst>
      <p:ext uri="{BB962C8B-B14F-4D97-AF65-F5344CB8AC3E}">
        <p14:creationId xmlns:p14="http://schemas.microsoft.com/office/powerpoint/2010/main" val="288245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58371" name="Rectangle 3"/>
          <p:cNvSpPr>
            <a:spLocks noGrp="1" noChangeArrowheads="1"/>
          </p:cNvSpPr>
          <p:nvPr>
            <p:ph type="body" idx="4294967295"/>
          </p:nvPr>
        </p:nvSpPr>
        <p:spPr>
          <a:xfrm>
            <a:off x="822326" y="1484785"/>
            <a:ext cx="8435975" cy="4968552"/>
          </a:xfrm>
        </p:spPr>
        <p:txBody>
          <a:bodyPr/>
          <a:lstStyle/>
          <a:p>
            <a:pPr eaLnBrk="1" hangingPunct="1">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3.60]</a:t>
            </a:r>
            <a:r>
              <a:rPr lang="zh-CN" altLang="en-US" sz="2000" dirty="0">
                <a:latin typeface="微软雅黑" panose="020B0503020204020204" pitchFamily="34" charset="-122"/>
                <a:ea typeface="微软雅黑" panose="020B0503020204020204" pitchFamily="34" charset="-122"/>
              </a:rPr>
              <a:t>查询所有选修了</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号课程的学生姓名。</a:t>
            </a:r>
          </a:p>
          <a:p>
            <a:pPr eaLnBrk="1" hangingPunct="1">
              <a:buFont typeface="宋体" panose="02010600030101010101" pitchFamily="2" charset="-122"/>
              <a:buNone/>
            </a:pPr>
            <a:r>
              <a:rPr lang="zh-CN" altLang="en-US" sz="2000" dirty="0">
                <a:latin typeface="微软雅黑" panose="020B0503020204020204" pitchFamily="34" charset="-122"/>
                <a:ea typeface="微软雅黑" panose="020B0503020204020204" pitchFamily="34" charset="-122"/>
              </a:rPr>
              <a:t>思路分析：</a:t>
            </a:r>
          </a:p>
          <a:p>
            <a:pPr lvl="1"/>
            <a:r>
              <a:rPr lang="zh-CN" altLang="en-US" sz="2000" dirty="0">
                <a:latin typeface="微软雅黑" panose="020B0503020204020204" pitchFamily="34" charset="-122"/>
                <a:ea typeface="微软雅黑" panose="020B0503020204020204" pitchFamily="34" charset="-122"/>
              </a:rPr>
              <a:t>本查询涉及</a:t>
            </a:r>
            <a:r>
              <a:rPr lang="en-US" altLang="zh-CN" sz="2000" dirty="0">
                <a:latin typeface="微软雅黑" panose="020B0503020204020204" pitchFamily="34" charset="-122"/>
                <a:ea typeface="微软雅黑" panose="020B0503020204020204" pitchFamily="34" charset="-122"/>
              </a:rPr>
              <a:t>Student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关系</a:t>
            </a:r>
          </a:p>
          <a:p>
            <a:pPr lvl="1"/>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Student</a:t>
            </a:r>
            <a:r>
              <a:rPr lang="zh-CN" altLang="en-US" sz="2000" dirty="0">
                <a:latin typeface="微软雅黑" panose="020B0503020204020204" pitchFamily="34" charset="-122"/>
                <a:ea typeface="微软雅黑" panose="020B0503020204020204" pitchFamily="34" charset="-122"/>
              </a:rPr>
              <a:t>中依次取每个元组的</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值，用此值去检查</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表</a:t>
            </a:r>
          </a:p>
          <a:p>
            <a:pPr lvl="1"/>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中存在这样的元组，其</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值等于此</a:t>
            </a:r>
            <a:r>
              <a:rPr lang="en-US" altLang="zh-CN" sz="2000" dirty="0" err="1">
                <a:latin typeface="微软雅黑" panose="020B0503020204020204" pitchFamily="34" charset="-122"/>
                <a:ea typeface="微软雅黑" panose="020B0503020204020204" pitchFamily="34" charset="-122"/>
              </a:rPr>
              <a:t>Student.Sno</a:t>
            </a:r>
            <a:r>
              <a:rPr lang="zh-CN" altLang="en-US" sz="2000" dirty="0">
                <a:latin typeface="微软雅黑" panose="020B0503020204020204" pitchFamily="34" charset="-122"/>
                <a:ea typeface="微软雅黑" panose="020B0503020204020204" pitchFamily="34" charset="-122"/>
              </a:rPr>
              <a:t>值，并且其</a:t>
            </a:r>
            <a:r>
              <a:rPr lang="en-US" altLang="zh-CN" sz="2000" dirty="0" err="1">
                <a:latin typeface="微软雅黑" panose="020B0503020204020204" pitchFamily="34" charset="-122"/>
                <a:ea typeface="微软雅黑" panose="020B0503020204020204" pitchFamily="34" charset="-122"/>
              </a:rPr>
              <a:t>Cno</a:t>
            </a: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，则取此</a:t>
            </a:r>
            <a:r>
              <a:rPr lang="en-US" altLang="zh-CN" sz="2000" dirty="0" err="1">
                <a:latin typeface="微软雅黑" panose="020B0503020204020204" pitchFamily="34" charset="-122"/>
                <a:ea typeface="微软雅黑" panose="020B0503020204020204" pitchFamily="34" charset="-122"/>
              </a:rPr>
              <a:t>Student.Sname</a:t>
            </a:r>
            <a:r>
              <a:rPr lang="zh-CN" altLang="en-US" sz="2000" dirty="0">
                <a:latin typeface="微软雅黑" panose="020B0503020204020204" pitchFamily="34" charset="-122"/>
                <a:ea typeface="微软雅黑" panose="020B0503020204020204" pitchFamily="34" charset="-122"/>
              </a:rPr>
              <a:t>送入结果表</a:t>
            </a:r>
            <a:endParaRPr lang="en-US"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Sname</a:t>
            </a:r>
            <a:endParaRPr lang="en-US" altLang="zh-CN"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FROM</a:t>
            </a:r>
            <a:r>
              <a:rPr lang="en-US" altLang="zh-CN" sz="2000" dirty="0">
                <a:solidFill>
                  <a:srgbClr val="FF00FF"/>
                </a:solidFill>
                <a:latin typeface="微软雅黑" panose="020B0503020204020204" pitchFamily="34" charset="-122"/>
                <a:ea typeface="微软雅黑" panose="020B0503020204020204" pitchFamily="34" charset="-122"/>
              </a:rPr>
              <a:t> Student</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WHERE EXISTS</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SELECT </a:t>
            </a:r>
            <a:r>
              <a:rPr lang="en-US" altLang="zh-CN" sz="2000" dirty="0">
                <a:solidFill>
                  <a:srgbClr val="FF00FF"/>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FROM SC</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WHERE </a:t>
            </a:r>
            <a:r>
              <a:rPr lang="en-US" altLang="zh-CN" sz="2000" dirty="0" err="1">
                <a:latin typeface="微软雅黑" panose="020B0503020204020204" pitchFamily="34" charset="-122"/>
                <a:ea typeface="微软雅黑" panose="020B0503020204020204" pitchFamily="34" charset="-122"/>
              </a:rPr>
              <a:t>Sno</a:t>
            </a:r>
            <a:r>
              <a:rPr lang="en-US" altLang="zh-CN" sz="2000" dirty="0">
                <a:latin typeface="微软雅黑" panose="020B0503020204020204" pitchFamily="34" charset="-122"/>
                <a:ea typeface="微软雅黑" panose="020B0503020204020204" pitchFamily="34" charset="-122"/>
              </a:rPr>
              <a:t>=</a:t>
            </a:r>
            <a:r>
              <a:rPr lang="en-US" altLang="zh-CN" sz="2000" dirty="0" err="1">
                <a:solidFill>
                  <a:srgbClr val="FF00FF"/>
                </a:solidFill>
                <a:latin typeface="微软雅黑" panose="020B0503020204020204" pitchFamily="34" charset="-122"/>
                <a:ea typeface="微软雅黑" panose="020B0503020204020204" pitchFamily="34" charset="-122"/>
              </a:rPr>
              <a:t>Student.Sno</a:t>
            </a:r>
            <a:r>
              <a:rPr lang="en-US" altLang="zh-CN" sz="2000" dirty="0">
                <a:latin typeface="微软雅黑" panose="020B0503020204020204" pitchFamily="34" charset="-122"/>
                <a:ea typeface="微软雅黑" panose="020B0503020204020204" pitchFamily="34" charset="-122"/>
              </a:rPr>
              <a:t> AND </a:t>
            </a:r>
            <a:r>
              <a:rPr lang="en-US" altLang="zh-CN" sz="2000" dirty="0" err="1">
                <a:latin typeface="微软雅黑" panose="020B0503020204020204" pitchFamily="34" charset="-122"/>
                <a:ea typeface="微软雅黑" panose="020B0503020204020204" pitchFamily="34" charset="-122"/>
              </a:rPr>
              <a:t>Cno</a:t>
            </a:r>
            <a:r>
              <a:rPr lang="en-US" altLang="zh-CN" sz="2000" dirty="0">
                <a:latin typeface="微软雅黑" panose="020B0503020204020204" pitchFamily="34" charset="-122"/>
                <a:ea typeface="微软雅黑" panose="020B0503020204020204" pitchFamily="34" charset="-122"/>
              </a:rPr>
              <a:t>= ' 1 '</a:t>
            </a:r>
            <a:r>
              <a:rPr lang="zh-CN" altLang="en-US" sz="20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62186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59395" name="Rectangle 3"/>
          <p:cNvSpPr>
            <a:spLocks noGrp="1" noChangeArrowheads="1"/>
          </p:cNvSpPr>
          <p:nvPr>
            <p:ph type="body" idx="4294967295"/>
          </p:nvPr>
        </p:nvSpPr>
        <p:spPr>
          <a:xfrm>
            <a:off x="1074737" y="1556792"/>
            <a:ext cx="8137525" cy="4114800"/>
          </a:xfrm>
        </p:spPr>
        <p:txBody>
          <a:bodyPr/>
          <a:lstStyle/>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3.61]  </a:t>
            </a:r>
            <a:r>
              <a:rPr lang="zh-CN" altLang="en-US" sz="2400" dirty="0">
                <a:latin typeface="微软雅黑" panose="020B0503020204020204" pitchFamily="34" charset="-122"/>
                <a:ea typeface="微软雅黑" panose="020B0503020204020204" pitchFamily="34" charset="-122"/>
              </a:rPr>
              <a:t>查询没有选修</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号课程的学生姓名。</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a:t>
            </a:r>
            <a:r>
              <a:rPr lang="en-US" altLang="zh-CN" sz="2400" dirty="0">
                <a:solidFill>
                  <a:srgbClr val="FF00FF"/>
                </a:solidFill>
                <a:latin typeface="微软雅黑" panose="020B0503020204020204" pitchFamily="34" charset="-122"/>
                <a:ea typeface="微软雅黑" panose="020B0503020204020204" pitchFamily="34" charset="-122"/>
              </a:rPr>
              <a:t>Student</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NOT EXISTS</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 </a:t>
            </a:r>
            <a:r>
              <a:rPr lang="en-US" altLang="zh-CN" sz="2400" dirty="0" err="1">
                <a:solidFill>
                  <a:srgbClr val="FF00FF"/>
                </a:solidFill>
                <a:latin typeface="微软雅黑" panose="020B0503020204020204" pitchFamily="34" charset="-122"/>
                <a:ea typeface="微软雅黑" panose="020B0503020204020204" pitchFamily="34" charset="-122"/>
              </a:rPr>
              <a:t>Student.</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4264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61443" name="Rectangle 3"/>
          <p:cNvSpPr>
            <a:spLocks noGrp="1" noChangeArrowheads="1"/>
          </p:cNvSpPr>
          <p:nvPr>
            <p:ph type="body" idx="4294967295"/>
          </p:nvPr>
        </p:nvSpPr>
        <p:spPr>
          <a:xfrm>
            <a:off x="1111052" y="1600201"/>
            <a:ext cx="8661598" cy="4610100"/>
          </a:xfrm>
        </p:spPr>
        <p:txBody>
          <a:bodyPr/>
          <a:lstStyle/>
          <a:p>
            <a:pPr eaLnBrk="1" hangingPunct="1">
              <a:buFont typeface="Wingdings" panose="05000000000000000000" pitchFamily="2" charset="2"/>
              <a:buNone/>
            </a:pPr>
            <a:r>
              <a:rPr lang="en-US" altLang="zh-CN" sz="2400" dirty="0"/>
              <a:t>[</a:t>
            </a:r>
            <a:r>
              <a:rPr lang="zh-CN" altLang="en-US" sz="2400" dirty="0"/>
              <a:t>例 </a:t>
            </a:r>
            <a:r>
              <a:rPr lang="en-US" altLang="zh-CN" sz="2400" dirty="0"/>
              <a:t>3.55]</a:t>
            </a:r>
            <a:r>
              <a:rPr lang="zh-CN" altLang="en-US" sz="2400" dirty="0"/>
              <a:t>查询与“刘晨”在同一个系学习的学生。</a:t>
            </a:r>
          </a:p>
          <a:p>
            <a:pPr eaLnBrk="1" hangingPunct="1">
              <a:buFont typeface="Wingdings" panose="05000000000000000000" pitchFamily="2" charset="2"/>
              <a:buNone/>
            </a:pPr>
            <a:r>
              <a:rPr lang="zh-CN" altLang="en-US" sz="2400" dirty="0"/>
              <a:t>可以用带</a:t>
            </a:r>
            <a:r>
              <a:rPr lang="en-US" altLang="zh-CN" sz="2400" dirty="0"/>
              <a:t>EXISTS</a:t>
            </a:r>
            <a:r>
              <a:rPr lang="zh-CN" altLang="en-US" sz="2400" dirty="0"/>
              <a:t>谓词的子查询替换：</a:t>
            </a:r>
          </a:p>
          <a:p>
            <a:pPr eaLnBrk="1" hangingPunct="1">
              <a:buFont typeface="Wingdings" panose="05000000000000000000" pitchFamily="2" charset="2"/>
              <a:buNone/>
            </a:pPr>
            <a:r>
              <a:rPr lang="zh-CN" altLang="en-US" sz="2400" dirty="0"/>
              <a:t>    </a:t>
            </a:r>
            <a:endParaRPr lang="en-US" altLang="zh-CN" sz="2400" dirty="0"/>
          </a:p>
          <a:p>
            <a:pPr eaLnBrk="1" hangingPunct="1">
              <a:buFont typeface="Wingdings" panose="05000000000000000000" pitchFamily="2" charset="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 </a:t>
            </a:r>
            <a:r>
              <a:rPr lang="en-US" altLang="zh-CN" sz="2400" dirty="0">
                <a:solidFill>
                  <a:srgbClr val="FF0000"/>
                </a:solidFill>
              </a:rPr>
              <a:t>S1</a:t>
            </a:r>
          </a:p>
          <a:p>
            <a:pPr eaLnBrk="1" hangingPunct="1">
              <a:buFont typeface="Wingdings" panose="05000000000000000000" pitchFamily="2" charset="2"/>
              <a:buNone/>
            </a:pPr>
            <a:r>
              <a:rPr lang="en-US" altLang="zh-CN" sz="2400" dirty="0"/>
              <a:t>      WHERE EXISTS</a:t>
            </a:r>
          </a:p>
          <a:p>
            <a:pPr eaLnBrk="1" hangingPunct="1">
              <a:buFont typeface="Wingdings" panose="05000000000000000000" pitchFamily="2" charset="2"/>
              <a:buNone/>
            </a:pPr>
            <a:r>
              <a:rPr lang="en-US" altLang="zh-CN" sz="2400" dirty="0"/>
              <a:t>             </a:t>
            </a:r>
            <a:r>
              <a:rPr lang="zh-CN" altLang="en-US" sz="2400" dirty="0"/>
              <a:t>　   (</a:t>
            </a:r>
            <a:r>
              <a:rPr lang="en-US" altLang="zh-CN" sz="2400" dirty="0"/>
              <a:t>SELECT *</a:t>
            </a:r>
          </a:p>
          <a:p>
            <a:pPr eaLnBrk="1" hangingPunct="1">
              <a:buFont typeface="Wingdings" panose="05000000000000000000" pitchFamily="2" charset="2"/>
              <a:buNone/>
            </a:pPr>
            <a:r>
              <a:rPr lang="en-US" altLang="zh-CN" sz="2400" dirty="0"/>
              <a:t>                     FROM Student S2</a:t>
            </a:r>
          </a:p>
          <a:p>
            <a:pPr eaLnBrk="1" hangingPunct="1">
              <a:buFont typeface="Wingdings" panose="05000000000000000000" pitchFamily="2" charset="2"/>
              <a:buNone/>
            </a:pPr>
            <a:r>
              <a:rPr lang="en-US" altLang="zh-CN" sz="2400" dirty="0"/>
              <a:t>                     WHERE S2.Sdept = </a:t>
            </a:r>
            <a:r>
              <a:rPr lang="en-US" altLang="zh-CN" sz="2400" dirty="0">
                <a:solidFill>
                  <a:srgbClr val="FF0000"/>
                </a:solidFill>
              </a:rPr>
              <a:t>S1</a:t>
            </a:r>
            <a:r>
              <a:rPr lang="en-US" altLang="zh-CN" sz="2400" dirty="0"/>
              <a:t>.Sdept AND</a:t>
            </a:r>
          </a:p>
          <a:p>
            <a:pPr eaLnBrk="1" hangingPunct="1">
              <a:buFont typeface="Wingdings" panose="05000000000000000000" pitchFamily="2" charset="2"/>
              <a:buNone/>
            </a:pPr>
            <a:r>
              <a:rPr lang="en-US" altLang="zh-CN" sz="2400" dirty="0"/>
              <a:t>                                  S2.Sname = </a:t>
            </a:r>
            <a:r>
              <a:rPr lang="zh-CN" altLang="en-US" sz="2400" dirty="0"/>
              <a:t>'刘晨');</a:t>
            </a:r>
          </a:p>
        </p:txBody>
      </p:sp>
    </p:spTree>
    <p:extLst>
      <p:ext uri="{BB962C8B-B14F-4D97-AF65-F5344CB8AC3E}">
        <p14:creationId xmlns:p14="http://schemas.microsoft.com/office/powerpoint/2010/main" val="3231045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60419" name="Rectangle 3"/>
          <p:cNvSpPr>
            <a:spLocks noGrp="1" noChangeArrowheads="1"/>
          </p:cNvSpPr>
          <p:nvPr>
            <p:ph type="body" idx="4294967295"/>
          </p:nvPr>
        </p:nvSpPr>
        <p:spPr>
          <a:xfrm>
            <a:off x="822326" y="1556791"/>
            <a:ext cx="8435975" cy="4778921"/>
          </a:xfrm>
        </p:spPr>
        <p:txBody>
          <a:bodyPr/>
          <a:lstStyle/>
          <a:p>
            <a:pPr eaLnBrk="1" hangingPunct="1"/>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不同形式的查询间的替换</a:t>
            </a:r>
          </a:p>
          <a:p>
            <a:pPr lvl="1" eaLnBrk="1" hangingPunct="1"/>
            <a:r>
              <a:rPr lang="zh-CN" altLang="en-US" sz="2400" dirty="0">
                <a:highlight>
                  <a:srgbClr val="FFFF00"/>
                </a:highlight>
                <a:latin typeface="微软雅黑" panose="020B0503020204020204" pitchFamily="34" charset="-122"/>
                <a:ea typeface="微软雅黑" panose="020B0503020204020204" pitchFamily="34" charset="-122"/>
              </a:rPr>
              <a:t>一些带</a:t>
            </a:r>
            <a:r>
              <a:rPr lang="en-US" altLang="zh-CN" sz="2400" dirty="0">
                <a:highlight>
                  <a:srgbClr val="FFFF00"/>
                </a:highlight>
                <a:latin typeface="微软雅黑" panose="020B0503020204020204" pitchFamily="34" charset="-122"/>
                <a:ea typeface="微软雅黑" panose="020B0503020204020204" pitchFamily="34" charset="-122"/>
              </a:rPr>
              <a:t>EXISTS</a:t>
            </a:r>
            <a:r>
              <a:rPr lang="zh-CN" altLang="en-US" sz="2400" dirty="0">
                <a:highlight>
                  <a:srgbClr val="FFFF00"/>
                </a:highlight>
                <a:latin typeface="微软雅黑" panose="020B0503020204020204" pitchFamily="34" charset="-122"/>
                <a:ea typeface="微软雅黑" panose="020B0503020204020204" pitchFamily="34" charset="-122"/>
              </a:rPr>
              <a:t>或</a:t>
            </a:r>
            <a:r>
              <a:rPr lang="en-US" altLang="zh-CN" sz="2400" dirty="0">
                <a:highlight>
                  <a:srgbClr val="FFFF00"/>
                </a:highlight>
                <a:latin typeface="微软雅黑" panose="020B0503020204020204" pitchFamily="34" charset="-122"/>
                <a:ea typeface="微软雅黑" panose="020B0503020204020204" pitchFamily="34" charset="-122"/>
              </a:rPr>
              <a:t>NOT EXISTS</a:t>
            </a:r>
            <a:r>
              <a:rPr lang="zh-CN" altLang="en-US" sz="2400" dirty="0">
                <a:highlight>
                  <a:srgbClr val="FFFF00"/>
                </a:highlight>
                <a:latin typeface="微软雅黑" panose="020B0503020204020204" pitchFamily="34" charset="-122"/>
                <a:ea typeface="微软雅黑" panose="020B0503020204020204" pitchFamily="34" charset="-122"/>
              </a:rPr>
              <a:t>谓词的子查询不能被其他形式的子查询等价替换</a:t>
            </a:r>
          </a:p>
          <a:p>
            <a:pPr lvl="1" eaLnBrk="1" hangingPunct="1"/>
            <a:r>
              <a:rPr lang="zh-CN" altLang="en-US" sz="2400" dirty="0">
                <a:highlight>
                  <a:srgbClr val="FFFF00"/>
                </a:highlight>
                <a:latin typeface="微软雅黑" panose="020B0503020204020204" pitchFamily="34" charset="-122"/>
                <a:ea typeface="微软雅黑" panose="020B0503020204020204" pitchFamily="34" charset="-122"/>
              </a:rPr>
              <a:t>所有带</a:t>
            </a:r>
            <a:r>
              <a:rPr lang="en-US" altLang="zh-CN" sz="2400" dirty="0">
                <a:highlight>
                  <a:srgbClr val="FFFF00"/>
                </a:highlight>
                <a:latin typeface="微软雅黑" panose="020B0503020204020204" pitchFamily="34" charset="-122"/>
                <a:ea typeface="微软雅黑" panose="020B0503020204020204" pitchFamily="34" charset="-122"/>
              </a:rPr>
              <a:t>IN</a:t>
            </a:r>
            <a:r>
              <a:rPr lang="zh-CN" altLang="en-US" sz="2400" dirty="0">
                <a:highlight>
                  <a:srgbClr val="FFFF00"/>
                </a:highlight>
                <a:latin typeface="微软雅黑" panose="020B0503020204020204" pitchFamily="34" charset="-122"/>
                <a:ea typeface="微软雅黑" panose="020B0503020204020204" pitchFamily="34" charset="-122"/>
              </a:rPr>
              <a:t>谓词、比较运算符、</a:t>
            </a:r>
            <a:r>
              <a:rPr lang="en-US" altLang="zh-CN" sz="2400" dirty="0">
                <a:highlight>
                  <a:srgbClr val="FFFF00"/>
                </a:highlight>
                <a:latin typeface="微软雅黑" panose="020B0503020204020204" pitchFamily="34" charset="-122"/>
                <a:ea typeface="微软雅黑" panose="020B0503020204020204" pitchFamily="34" charset="-122"/>
              </a:rPr>
              <a:t>ANY</a:t>
            </a:r>
            <a:r>
              <a:rPr lang="zh-CN" altLang="en-US" sz="2400" dirty="0">
                <a:highlight>
                  <a:srgbClr val="FFFF00"/>
                </a:highlight>
                <a:latin typeface="微软雅黑" panose="020B0503020204020204" pitchFamily="34" charset="-122"/>
                <a:ea typeface="微软雅黑" panose="020B0503020204020204" pitchFamily="34" charset="-122"/>
              </a:rPr>
              <a:t>和</a:t>
            </a:r>
            <a:r>
              <a:rPr lang="en-US" altLang="zh-CN" sz="2400" dirty="0">
                <a:highlight>
                  <a:srgbClr val="FFFF00"/>
                </a:highlight>
                <a:latin typeface="微软雅黑" panose="020B0503020204020204" pitchFamily="34" charset="-122"/>
                <a:ea typeface="微软雅黑" panose="020B0503020204020204" pitchFamily="34" charset="-122"/>
              </a:rPr>
              <a:t>ALL</a:t>
            </a:r>
            <a:r>
              <a:rPr lang="zh-CN" altLang="en-US" sz="2400" dirty="0">
                <a:highlight>
                  <a:srgbClr val="FFFF00"/>
                </a:highlight>
                <a:latin typeface="微软雅黑" panose="020B0503020204020204" pitchFamily="34" charset="-122"/>
                <a:ea typeface="微软雅黑" panose="020B0503020204020204" pitchFamily="34" charset="-122"/>
              </a:rPr>
              <a:t>谓词的子查询都能用带</a:t>
            </a:r>
            <a:r>
              <a:rPr lang="en-US" altLang="zh-CN" sz="2400" dirty="0">
                <a:highlight>
                  <a:srgbClr val="FFFF00"/>
                </a:highlight>
                <a:latin typeface="微软雅黑" panose="020B0503020204020204" pitchFamily="34" charset="-122"/>
                <a:ea typeface="微软雅黑" panose="020B0503020204020204" pitchFamily="34" charset="-122"/>
              </a:rPr>
              <a:t>EXISTS</a:t>
            </a:r>
            <a:r>
              <a:rPr lang="zh-CN" altLang="en-US" sz="2400" dirty="0">
                <a:highlight>
                  <a:srgbClr val="FFFF00"/>
                </a:highlight>
                <a:latin typeface="微软雅黑" panose="020B0503020204020204" pitchFamily="34" charset="-122"/>
                <a:ea typeface="微软雅黑" panose="020B0503020204020204" pitchFamily="34" charset="-122"/>
              </a:rPr>
              <a:t>谓词的子查询等价替换</a:t>
            </a:r>
          </a:p>
          <a:p>
            <a:pPr eaLnBrk="1" hangingPunct="1"/>
            <a:r>
              <a:rPr lang="zh-CN" altLang="en-US" sz="2400" dirty="0">
                <a:latin typeface="微软雅黑" panose="020B0503020204020204" pitchFamily="34" charset="-122"/>
                <a:ea typeface="微软雅黑" panose="020B0503020204020204" pitchFamily="34" charset="-122"/>
              </a:rPr>
              <a:t> 用</a:t>
            </a:r>
            <a:r>
              <a:rPr lang="en-US" altLang="zh-CN" sz="2400" dirty="0">
                <a:latin typeface="微软雅黑" panose="020B0503020204020204" pitchFamily="34" charset="-122"/>
                <a:ea typeface="微软雅黑" panose="020B0503020204020204" pitchFamily="34" charset="-122"/>
              </a:rPr>
              <a:t>EXISTS/NOT EXISTS</a:t>
            </a:r>
            <a:r>
              <a:rPr lang="zh-CN" altLang="en-US" sz="2400" dirty="0">
                <a:latin typeface="微软雅黑" panose="020B0503020204020204" pitchFamily="34" charset="-122"/>
                <a:ea typeface="微软雅黑" panose="020B0503020204020204" pitchFamily="34" charset="-122"/>
              </a:rPr>
              <a:t>实现全称量词（难点）</a:t>
            </a:r>
          </a:p>
          <a:p>
            <a:pPr lvl="1" eaLnBrk="1" hangingPunct="1"/>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语言中没有全称量词</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For all</a:t>
            </a:r>
            <a:r>
              <a:rPr lang="zh-CN" altLang="en-US" sz="2400" dirty="0">
                <a:latin typeface="微软雅黑" panose="020B0503020204020204" pitchFamily="34" charset="-122"/>
                <a:ea typeface="微软雅黑" panose="020B0503020204020204" pitchFamily="34" charset="-122"/>
              </a:rPr>
              <a:t>）</a:t>
            </a:r>
          </a:p>
          <a:p>
            <a:pPr lvl="1" eaLnBrk="1" hangingPunct="1"/>
            <a:r>
              <a:rPr lang="zh-CN" altLang="en-US" sz="2400" dirty="0">
                <a:latin typeface="微软雅黑" panose="020B0503020204020204" pitchFamily="34" charset="-122"/>
                <a:ea typeface="微软雅黑" panose="020B0503020204020204" pitchFamily="34" charset="-122"/>
              </a:rPr>
              <a:t>可以把带有全称量词的谓词转换为等价的带有存在量词的谓词：</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x</a:t>
            </a:r>
            <a:r>
              <a:rPr lang="en-US" sz="2400" dirty="0" err="1">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a:t>
            </a:r>
            <a:r>
              <a:rPr lang="en-US" sz="2400" dirty="0">
                <a:latin typeface="微软雅黑" panose="020B0503020204020204" pitchFamily="34" charset="-122"/>
                <a:ea typeface="微软雅黑" panose="020B0503020204020204" pitchFamily="34" charset="-122"/>
              </a:rPr>
              <a: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51629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62980" y="276227"/>
            <a:ext cx="9361040"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59395" name="Rectangle 3"/>
          <p:cNvSpPr>
            <a:spLocks noGrp="1" noChangeArrowheads="1"/>
          </p:cNvSpPr>
          <p:nvPr>
            <p:ph type="body" idx="4294967295"/>
          </p:nvPr>
        </p:nvSpPr>
        <p:spPr>
          <a:xfrm>
            <a:off x="679004" y="1417641"/>
            <a:ext cx="8280400" cy="5138738"/>
          </a:xfrm>
        </p:spPr>
        <p:txBody>
          <a:bodyPr/>
          <a:lstStyle/>
          <a:p>
            <a:pPr algn="just">
              <a:spcBef>
                <a:spcPts val="0"/>
              </a:spcBef>
              <a:buNone/>
              <a:defRPr/>
            </a:pP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例 </a:t>
            </a:r>
            <a:r>
              <a:rPr lang="en-US" altLang="zh-CN" sz="2200" dirty="0">
                <a:latin typeface="微软雅黑" panose="020B0503020204020204" pitchFamily="34" charset="-122"/>
                <a:ea typeface="微软雅黑" panose="020B0503020204020204" pitchFamily="34" charset="-122"/>
              </a:rPr>
              <a:t>3.62] </a:t>
            </a:r>
            <a:r>
              <a:rPr lang="zh-CN" altLang="en-US" sz="2200" dirty="0">
                <a:latin typeface="微软雅黑" panose="020B0503020204020204" pitchFamily="34" charset="-122"/>
                <a:ea typeface="微软雅黑" panose="020B0503020204020204" pitchFamily="34" charset="-122"/>
              </a:rPr>
              <a:t>查询选修了全部课程的学生姓名。</a:t>
            </a:r>
            <a:endParaRPr lang="en-US" altLang="zh-CN" sz="2200" dirty="0">
              <a:latin typeface="微软雅黑" panose="020B0503020204020204" pitchFamily="34" charset="-122"/>
              <a:ea typeface="微软雅黑" panose="020B0503020204020204" pitchFamily="34" charset="-122"/>
            </a:endParaRPr>
          </a:p>
          <a:p>
            <a:pPr algn="just">
              <a:spcBef>
                <a:spcPts val="0"/>
              </a:spcBef>
              <a:buNone/>
              <a:defRPr/>
            </a:pPr>
            <a:endParaRPr lang="zh-CN" altLang="en-US" sz="2200" dirty="0">
              <a:latin typeface="微软雅黑" panose="020B0503020204020204" pitchFamily="34" charset="-122"/>
              <a:ea typeface="微软雅黑" panose="020B0503020204020204" pitchFamily="34" charset="-122"/>
            </a:endParaRPr>
          </a:p>
          <a:p>
            <a:pPr lvl="1" algn="just">
              <a:spcBef>
                <a:spcPts val="0"/>
              </a:spcBef>
              <a:buNone/>
              <a:defRPr/>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Sname</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Student</a:t>
            </a: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NOT EXISTS</a:t>
            </a: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FROM Course</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WHERE NOT EXISTS</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FROM SC</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WHERE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Student.Sno</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AND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Course.Cno</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p>
          <a:p>
            <a:pPr lvl="1" algn="just">
              <a:spcBef>
                <a:spcPts val="0"/>
              </a:spcBef>
              <a:buNone/>
              <a:defRPr/>
            </a:pP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79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39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3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62980" y="276227"/>
            <a:ext cx="9361040"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3491" name="Rectangle 3"/>
          <p:cNvSpPr>
            <a:spLocks noGrp="1" noChangeArrowheads="1"/>
          </p:cNvSpPr>
          <p:nvPr>
            <p:ph type="body" idx="4294967295"/>
          </p:nvPr>
        </p:nvSpPr>
        <p:spPr/>
        <p:txBody>
          <a:bodyPr/>
          <a:lstStyle/>
          <a:p>
            <a:pPr eaLnBrk="1" hangingPunct="1"/>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EXISTS/NOT EXISTS</a:t>
            </a:r>
            <a:r>
              <a:rPr lang="zh-CN" altLang="en-US" sz="2400" dirty="0">
                <a:latin typeface="微软雅黑" panose="020B0503020204020204" pitchFamily="34" charset="-122"/>
                <a:ea typeface="微软雅黑" panose="020B0503020204020204" pitchFamily="34" charset="-122"/>
              </a:rPr>
              <a:t>实现逻辑蕴涵</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难点</a:t>
            </a:r>
            <a:r>
              <a:rPr lang="en-US" sz="2400" dirty="0">
                <a:latin typeface="微软雅黑" panose="020B0503020204020204" pitchFamily="34" charset="-122"/>
                <a:ea typeface="微软雅黑" panose="020B0503020204020204" pitchFamily="34" charset="-122"/>
              </a:rPr>
              <a:t>）</a:t>
            </a:r>
          </a:p>
          <a:p>
            <a:pPr eaLnBrk="1" hangingPunct="1"/>
            <a:endParaRPr lang="en-US" sz="2400" dirty="0">
              <a:latin typeface="微软雅黑" panose="020B0503020204020204" pitchFamily="34" charset="-122"/>
              <a:ea typeface="微软雅黑" panose="020B0503020204020204" pitchFamily="34" charset="-122"/>
            </a:endParaRPr>
          </a:p>
          <a:p>
            <a:pPr lvl="1">
              <a:lnSpc>
                <a:spcPct val="130000"/>
              </a:lnSpc>
            </a:pP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语言中没有蕴涵</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Implication</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逻辑运算</a:t>
            </a:r>
          </a:p>
          <a:p>
            <a:pPr lvl="1">
              <a:lnSpc>
                <a:spcPct val="130000"/>
              </a:lnSpc>
            </a:pPr>
            <a:r>
              <a:rPr lang="zh-CN" altLang="en-US" sz="2400" dirty="0">
                <a:latin typeface="微软雅黑" panose="020B0503020204020204" pitchFamily="34" charset="-122"/>
                <a:ea typeface="微软雅黑" panose="020B0503020204020204" pitchFamily="34" charset="-122"/>
              </a:rPr>
              <a:t>可以利用谓词演算将逻辑蕴涵谓词等价转换为：</a:t>
            </a:r>
          </a:p>
          <a:p>
            <a:pPr eaLnBrk="1" hangingPunct="1">
              <a:lnSpc>
                <a:spcPct val="13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q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p∨q</a:t>
            </a: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67719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514350" y="276227"/>
            <a:ext cx="9381678"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4515" name="Rectangle 3"/>
          <p:cNvSpPr>
            <a:spLocks noGrp="1" noChangeArrowheads="1"/>
          </p:cNvSpPr>
          <p:nvPr>
            <p:ph type="body" idx="4294967295"/>
          </p:nvPr>
        </p:nvSpPr>
        <p:spPr>
          <a:xfrm>
            <a:off x="514350" y="1700808"/>
            <a:ext cx="9258300" cy="4610100"/>
          </a:xfrm>
        </p:spPr>
        <p:txBody>
          <a:bodyPr/>
          <a:lstStyle/>
          <a:p>
            <a:pPr marL="88900" indent="-88900" eaLnBrk="1" hangingPunct="1">
              <a:lnSpc>
                <a:spcPct val="110000"/>
              </a:lnSpc>
              <a:buFont typeface="Wingdings" panose="05000000000000000000" pitchFamily="2" charset="2"/>
              <a:buNone/>
            </a:pPr>
            <a:r>
              <a:rPr lang="en-US" altLang="zh-CN" sz="2400" dirty="0"/>
              <a:t> [</a:t>
            </a:r>
            <a:r>
              <a:rPr lang="zh-CN" altLang="en-US" sz="2400" dirty="0"/>
              <a:t>例 </a:t>
            </a:r>
            <a:r>
              <a:rPr lang="en-US" altLang="zh-CN" sz="2400" dirty="0"/>
              <a:t>3.63]</a:t>
            </a:r>
            <a:r>
              <a:rPr lang="zh-CN" altLang="en-US" sz="2400" dirty="0"/>
              <a:t>查询至少选修了学生</a:t>
            </a:r>
            <a:r>
              <a:rPr lang="en-US" altLang="zh-CN" sz="2400" dirty="0"/>
              <a:t>201215122</a:t>
            </a:r>
            <a:r>
              <a:rPr lang="zh-CN" altLang="en-US" sz="2400" dirty="0"/>
              <a:t>选修的全部课程的学生号码。</a:t>
            </a:r>
          </a:p>
          <a:p>
            <a:pPr marL="603250" indent="-244475" eaLnBrk="1" hangingPunct="1">
              <a:lnSpc>
                <a:spcPct val="110000"/>
              </a:lnSpc>
              <a:buFont typeface="Wingdings" panose="05000000000000000000" pitchFamily="2" charset="2"/>
              <a:buNone/>
            </a:pPr>
            <a:r>
              <a:rPr lang="zh-CN" altLang="en-US" sz="2400" dirty="0"/>
              <a:t>解题思路：</a:t>
            </a:r>
          </a:p>
          <a:p>
            <a:pPr marL="896938" indent="-538163" eaLnBrk="1" hangingPunct="1">
              <a:lnSpc>
                <a:spcPct val="110000"/>
              </a:lnSpc>
              <a:buFont typeface="Wingdings" panose="05000000000000000000" pitchFamily="2" charset="2"/>
              <a:buChar char="n"/>
            </a:pPr>
            <a:r>
              <a:rPr lang="zh-CN" altLang="en-US" sz="2400" dirty="0"/>
              <a:t>用逻辑蕴涵表达：查询学号为</a:t>
            </a:r>
            <a:r>
              <a:rPr lang="en-US" altLang="zh-CN" sz="2400" dirty="0"/>
              <a:t>x</a:t>
            </a:r>
            <a:r>
              <a:rPr lang="zh-CN" altLang="en-US" sz="2400" dirty="0"/>
              <a:t>的学生，对所有的课程</a:t>
            </a:r>
            <a:r>
              <a:rPr lang="en-US" altLang="zh-CN" sz="2400" dirty="0"/>
              <a:t>y</a:t>
            </a:r>
            <a:r>
              <a:rPr lang="zh-CN" altLang="en-US" sz="2400" dirty="0"/>
              <a:t>，</a:t>
            </a:r>
            <a:r>
              <a:rPr lang="zh-CN" altLang="en-US" sz="2400" dirty="0">
                <a:highlight>
                  <a:srgbClr val="FFFF00"/>
                </a:highlight>
              </a:rPr>
              <a:t>只要</a:t>
            </a:r>
            <a:r>
              <a:rPr lang="en-US" altLang="zh-CN" sz="2400" dirty="0">
                <a:highlight>
                  <a:srgbClr val="FFFF00"/>
                </a:highlight>
              </a:rPr>
              <a:t>201215122</a:t>
            </a:r>
            <a:r>
              <a:rPr lang="zh-CN" altLang="en-US" sz="2400" dirty="0">
                <a:highlight>
                  <a:srgbClr val="FFFF00"/>
                </a:highlight>
              </a:rPr>
              <a:t>学生选修了课程</a:t>
            </a:r>
            <a:r>
              <a:rPr lang="en-US" altLang="zh-CN" sz="2400" dirty="0">
                <a:highlight>
                  <a:srgbClr val="FFFF00"/>
                </a:highlight>
              </a:rPr>
              <a:t>y</a:t>
            </a:r>
            <a:r>
              <a:rPr lang="zh-CN" altLang="en-US" sz="2400" dirty="0">
                <a:highlight>
                  <a:srgbClr val="FFFF00"/>
                </a:highlight>
              </a:rPr>
              <a:t>，则</a:t>
            </a:r>
            <a:r>
              <a:rPr lang="en-US" altLang="zh-CN" sz="2400" dirty="0">
                <a:highlight>
                  <a:srgbClr val="FFFF00"/>
                </a:highlight>
              </a:rPr>
              <a:t>x</a:t>
            </a:r>
            <a:r>
              <a:rPr lang="zh-CN" altLang="en-US" sz="2400" dirty="0">
                <a:highlight>
                  <a:srgbClr val="FFFF00"/>
                </a:highlight>
              </a:rPr>
              <a:t>也选修了</a:t>
            </a:r>
            <a:r>
              <a:rPr lang="en-US" altLang="zh-CN" sz="2400" dirty="0">
                <a:highlight>
                  <a:srgbClr val="FFFF00"/>
                </a:highlight>
              </a:rPr>
              <a:t>y</a:t>
            </a:r>
            <a:r>
              <a:rPr lang="zh-CN" altLang="en-US" sz="2400" dirty="0">
                <a:highlight>
                  <a:srgbClr val="FFFF00"/>
                </a:highlight>
              </a:rPr>
              <a:t>。</a:t>
            </a:r>
          </a:p>
          <a:p>
            <a:pPr marL="896938" indent="-538163" eaLnBrk="1" hangingPunct="1">
              <a:lnSpc>
                <a:spcPct val="110000"/>
              </a:lnSpc>
              <a:buFont typeface="Wingdings" panose="05000000000000000000" pitchFamily="2" charset="2"/>
              <a:buChar char="n"/>
            </a:pPr>
            <a:r>
              <a:rPr lang="zh-CN" altLang="en-US" sz="2400" dirty="0"/>
              <a:t>形式化表示：</a:t>
            </a:r>
          </a:p>
          <a:p>
            <a:pPr marL="603250" indent="293688" eaLnBrk="1" hangingPunct="1">
              <a:lnSpc>
                <a:spcPct val="110000"/>
              </a:lnSpc>
              <a:buFont typeface="Wingdings" panose="05000000000000000000" pitchFamily="2" charset="2"/>
              <a:buNone/>
            </a:pPr>
            <a:r>
              <a:rPr lang="zh-CN" altLang="en-US" sz="2400" dirty="0"/>
              <a:t>用</a:t>
            </a:r>
            <a:r>
              <a:rPr lang="en-US" altLang="zh-CN" sz="2400" dirty="0"/>
              <a:t>P</a:t>
            </a:r>
            <a:r>
              <a:rPr lang="zh-CN" altLang="en-US" sz="2400" dirty="0"/>
              <a:t>表示谓词 “学生</a:t>
            </a:r>
            <a:r>
              <a:rPr lang="en-US" altLang="zh-CN" sz="2400" dirty="0"/>
              <a:t>201215122</a:t>
            </a:r>
            <a:r>
              <a:rPr lang="zh-CN" altLang="en-US" sz="2400" dirty="0"/>
              <a:t>选修了课程</a:t>
            </a:r>
            <a:r>
              <a:rPr lang="en-US" altLang="zh-CN" sz="2400" dirty="0"/>
              <a:t>y”</a:t>
            </a:r>
          </a:p>
          <a:p>
            <a:pPr marL="603250" indent="293688" eaLnBrk="1" hangingPunct="1">
              <a:lnSpc>
                <a:spcPct val="110000"/>
              </a:lnSpc>
              <a:buFont typeface="Wingdings" panose="05000000000000000000" pitchFamily="2" charset="2"/>
              <a:buNone/>
            </a:pPr>
            <a:r>
              <a:rPr lang="zh-CN" altLang="en-US" sz="2400" dirty="0"/>
              <a:t>用</a:t>
            </a:r>
            <a:r>
              <a:rPr lang="en-US" altLang="zh-CN" sz="2400" dirty="0"/>
              <a:t>q</a:t>
            </a:r>
            <a:r>
              <a:rPr lang="zh-CN" altLang="en-US" sz="2400" dirty="0"/>
              <a:t>表示谓词 “学生</a:t>
            </a:r>
            <a:r>
              <a:rPr lang="en-US" altLang="zh-CN" sz="2400" dirty="0"/>
              <a:t>x</a:t>
            </a:r>
            <a:r>
              <a:rPr lang="zh-CN" altLang="en-US" sz="2400" dirty="0"/>
              <a:t>选修了课程</a:t>
            </a:r>
            <a:r>
              <a:rPr lang="en-US" altLang="zh-CN" sz="2400" dirty="0"/>
              <a:t>y”</a:t>
            </a:r>
          </a:p>
          <a:p>
            <a:pPr marL="603250" indent="293688" eaLnBrk="1" hangingPunct="1">
              <a:lnSpc>
                <a:spcPct val="110000"/>
              </a:lnSpc>
              <a:buFont typeface="Wingdings" panose="05000000000000000000" pitchFamily="2" charset="2"/>
              <a:buNone/>
            </a:pPr>
            <a:r>
              <a:rPr lang="zh-CN" altLang="en-US" sz="2400" dirty="0"/>
              <a:t>则上述查询为</a:t>
            </a:r>
            <a:r>
              <a:rPr lang="en-US" altLang="zh-CN" sz="2400" dirty="0"/>
              <a:t>: </a:t>
            </a:r>
            <a:r>
              <a:rPr lang="en-US" sz="2400" dirty="0"/>
              <a:t>（</a:t>
            </a:r>
            <a:r>
              <a:rPr lang="en-US" sz="2400" dirty="0">
                <a:sym typeface="Symbol" panose="05050102010706020507" pitchFamily="18" charset="2"/>
              </a:rPr>
              <a:t></a:t>
            </a:r>
            <a:r>
              <a:rPr lang="en-US" altLang="zh-CN" sz="2400" dirty="0"/>
              <a:t>y</a:t>
            </a:r>
            <a:r>
              <a:rPr lang="en-US" sz="2400" dirty="0"/>
              <a:t>） </a:t>
            </a:r>
            <a:r>
              <a:rPr lang="en-US" altLang="zh-CN" sz="2400" dirty="0"/>
              <a:t>p </a:t>
            </a:r>
            <a:r>
              <a:rPr lang="en-US" altLang="zh-CN" sz="2400" dirty="0">
                <a:sym typeface="Symbol" panose="05050102010706020507" pitchFamily="18" charset="2"/>
              </a:rPr>
              <a:t></a:t>
            </a:r>
            <a:r>
              <a:rPr lang="en-US" altLang="zh-CN" sz="2400" dirty="0"/>
              <a:t> q </a:t>
            </a:r>
          </a:p>
        </p:txBody>
      </p:sp>
    </p:spTree>
    <p:extLst>
      <p:ext uri="{BB962C8B-B14F-4D97-AF65-F5344CB8AC3E}">
        <p14:creationId xmlns:p14="http://schemas.microsoft.com/office/powerpoint/2010/main" val="22320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fade">
                                      <p:cBhvr>
                                        <p:cTn id="10" dur="500"/>
                                        <p:tgtEl>
                                          <p:spTgt spid="645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fade">
                                      <p:cBhvr>
                                        <p:cTn id="13" dur="500"/>
                                        <p:tgtEl>
                                          <p:spTgt spid="645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4" end="4"/>
                                            </p:txEl>
                                          </p:spTgt>
                                        </p:tgtEl>
                                        <p:attrNameLst>
                                          <p:attrName>style.visibility</p:attrName>
                                        </p:attrNameLst>
                                      </p:cBhvr>
                                      <p:to>
                                        <p:strVal val="visible"/>
                                      </p:to>
                                    </p:set>
                                    <p:animEffect transition="in" filter="fade">
                                      <p:cBhvr>
                                        <p:cTn id="16" dur="500"/>
                                        <p:tgtEl>
                                          <p:spTgt spid="6451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animEffect transition="in" filter="fade">
                                      <p:cBhvr>
                                        <p:cTn id="19" dur="500"/>
                                        <p:tgtEl>
                                          <p:spTgt spid="64515">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515">
                                            <p:txEl>
                                              <p:pRg st="6" end="6"/>
                                            </p:txEl>
                                          </p:spTgt>
                                        </p:tgtEl>
                                        <p:attrNameLst>
                                          <p:attrName>style.visibility</p:attrName>
                                        </p:attrNameLst>
                                      </p:cBhvr>
                                      <p:to>
                                        <p:strVal val="visible"/>
                                      </p:to>
                                    </p:set>
                                    <p:animEffect transition="in" filter="fade">
                                      <p:cBhvr>
                                        <p:cTn id="22"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462980" y="276227"/>
            <a:ext cx="9402316"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5539" name="Rectangle 3"/>
          <p:cNvSpPr>
            <a:spLocks noGrp="1" noChangeArrowheads="1"/>
          </p:cNvSpPr>
          <p:nvPr>
            <p:ph type="body" idx="4294967295"/>
          </p:nvPr>
        </p:nvSpPr>
        <p:spPr>
          <a:xfrm>
            <a:off x="606996" y="1988840"/>
            <a:ext cx="9258300" cy="4221461"/>
          </a:xfrm>
        </p:spPr>
        <p:txBody>
          <a:bodyPr/>
          <a:lstStyle/>
          <a:p>
            <a:pPr eaLnBrk="1" hangingPunct="1">
              <a:lnSpc>
                <a:spcPct val="9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等价变换：</a:t>
            </a:r>
          </a:p>
          <a:p>
            <a:pPr algn="just"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y</a:t>
            </a:r>
            <a:r>
              <a:rPr lang="en-US" sz="2400" dirty="0" err="1">
                <a:latin typeface="微软雅黑" panose="020B0503020204020204" pitchFamily="34" charset="-122"/>
                <a:ea typeface="微软雅黑" panose="020B0503020204020204" pitchFamily="34" charset="-122"/>
              </a:rPr>
              <a:t>）</a:t>
            </a:r>
            <a:r>
              <a:rPr lang="en-US" altLang="zh-CN" sz="2400" dirty="0" err="1">
                <a:solidFill>
                  <a:srgbClr val="FF3399"/>
                </a:solidFill>
                <a:latin typeface="微软雅黑" panose="020B0503020204020204" pitchFamily="34" charset="-122"/>
                <a:ea typeface="微软雅黑" panose="020B0503020204020204" pitchFamily="34" charset="-122"/>
              </a:rPr>
              <a:t>p</a:t>
            </a:r>
            <a:r>
              <a:rPr lang="en-US" altLang="zh-CN" sz="2400" dirty="0">
                <a:solidFill>
                  <a:srgbClr val="FF3399"/>
                </a:solidFill>
                <a:latin typeface="微软雅黑" panose="020B0503020204020204" pitchFamily="34" charset="-122"/>
                <a:ea typeface="微软雅黑" panose="020B0503020204020204" pitchFamily="34" charset="-122"/>
              </a:rPr>
              <a:t> </a:t>
            </a:r>
            <a:r>
              <a:rPr lang="en-US" altLang="zh-CN" sz="2400" dirty="0">
                <a:solidFill>
                  <a:srgbClr val="FF33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FF3399"/>
                </a:solidFill>
                <a:latin typeface="微软雅黑" panose="020B0503020204020204" pitchFamily="34" charset="-122"/>
                <a:ea typeface="微软雅黑" panose="020B0503020204020204" pitchFamily="34" charset="-122"/>
              </a:rPr>
              <a:t> q</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y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a:t>
            </a:r>
            <a:r>
              <a:rPr lang="en-US" altLang="zh-CN" sz="2400" dirty="0">
                <a:solidFill>
                  <a:srgbClr val="FF3399"/>
                </a:solidFill>
                <a:latin typeface="微软雅黑" panose="020B0503020204020204" pitchFamily="34" charset="-122"/>
                <a:ea typeface="微软雅黑" panose="020B0503020204020204" pitchFamily="34" charset="-122"/>
              </a:rPr>
              <a:t>p </a:t>
            </a:r>
            <a:r>
              <a:rPr lang="en-US" altLang="zh-CN" sz="2400" dirty="0">
                <a:solidFill>
                  <a:srgbClr val="FF33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FF3399"/>
                </a:solidFill>
                <a:latin typeface="微软雅黑" panose="020B0503020204020204" pitchFamily="34" charset="-122"/>
                <a:ea typeface="微软雅黑" panose="020B0503020204020204" pitchFamily="34" charset="-122"/>
              </a:rPr>
              <a:t> q</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y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 q</a:t>
            </a:r>
            <a:r>
              <a:rPr lang="en-US" sz="2400" dirty="0">
                <a:latin typeface="微软雅黑" panose="020B0503020204020204" pitchFamily="34" charset="-122"/>
                <a:ea typeface="微软雅黑" panose="020B0503020204020204" pitchFamily="34" charset="-122"/>
              </a:rPr>
              <a:t>） ））</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y</a:t>
            </a:r>
            <a:r>
              <a:rPr lang="en-US" sz="2400" dirty="0" err="1">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q</a:t>
            </a:r>
            <a:r>
              <a:rPr lang="en-US" sz="2400" dirty="0">
                <a:latin typeface="微软雅黑" panose="020B0503020204020204" pitchFamily="34" charset="-122"/>
                <a:ea typeface="微软雅黑" panose="020B0503020204020204" pitchFamily="34" charset="-122"/>
              </a:rPr>
              <a:t>）</a:t>
            </a:r>
          </a:p>
          <a:p>
            <a:pPr algn="just" eaLnBrk="1" hangingPunct="1">
              <a:lnSpc>
                <a:spcPct val="90000"/>
              </a:lnSpc>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14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变换后语义：不存在这样的课程</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，学生</a:t>
            </a:r>
            <a:r>
              <a:rPr lang="en-US" altLang="zh-CN" sz="2400" dirty="0">
                <a:latin typeface="微软雅黑" panose="020B0503020204020204" pitchFamily="34" charset="-122"/>
                <a:ea typeface="微软雅黑" panose="020B0503020204020204" pitchFamily="34" charset="-122"/>
              </a:rPr>
              <a:t>201215122</a:t>
            </a:r>
            <a:r>
              <a:rPr lang="zh-CN" altLang="en-US" sz="2400" dirty="0">
                <a:latin typeface="微软雅黑" panose="020B0503020204020204" pitchFamily="34" charset="-122"/>
                <a:ea typeface="微软雅黑" panose="020B0503020204020204" pitchFamily="34" charset="-122"/>
              </a:rPr>
              <a:t>选修了</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，而学生</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没有选。</a:t>
            </a:r>
          </a:p>
        </p:txBody>
      </p:sp>
    </p:spTree>
    <p:extLst>
      <p:ext uri="{BB962C8B-B14F-4D97-AF65-F5344CB8AC3E}">
        <p14:creationId xmlns:p14="http://schemas.microsoft.com/office/powerpoint/2010/main" val="384723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99331" name="Rectangle 3"/>
          <p:cNvSpPr>
            <a:spLocks noGrp="1" noChangeArrowheads="1"/>
          </p:cNvSpPr>
          <p:nvPr>
            <p:ph type="body" idx="4294967295"/>
          </p:nvPr>
        </p:nvSpPr>
        <p:spPr>
          <a:xfrm>
            <a:off x="1399084" y="1484784"/>
            <a:ext cx="7772400" cy="4895304"/>
          </a:xfrm>
        </p:spPr>
        <p:txBody>
          <a:bodyPr/>
          <a:lstStyle/>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3.46]  </a:t>
            </a:r>
            <a:r>
              <a:rPr lang="zh-CN" altLang="en-US" sz="2400" dirty="0">
                <a:latin typeface="微软雅黑" panose="020B0503020204020204" pitchFamily="34" charset="-122"/>
                <a:ea typeface="微软雅黑" panose="020B0503020204020204" pitchFamily="34" charset="-122"/>
              </a:rPr>
              <a:t>求各个课程号及相应的选课人数。</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COUNT</a:t>
            </a:r>
            <a:r>
              <a:rPr lang="zh-CN" altLang="en-US" sz="2400" dirty="0">
                <a:solidFill>
                  <a:srgbClr val="FF00FF"/>
                </a:solidFill>
                <a:latin typeface="微软雅黑" panose="020B0503020204020204" pitchFamily="34" charset="-122"/>
                <a:ea typeface="微软雅黑" panose="020B0503020204020204" pitchFamily="34" charset="-122"/>
              </a:rPr>
              <a:t>(</a:t>
            </a:r>
            <a:r>
              <a:rPr lang="en-US" altLang="zh-CN" sz="2400" dirty="0" err="1">
                <a:solidFill>
                  <a:srgbClr val="FF00FF"/>
                </a:solidFill>
                <a:latin typeface="微软雅黑" panose="020B0503020204020204" pitchFamily="34" charset="-122"/>
                <a:ea typeface="微软雅黑" panose="020B0503020204020204" pitchFamily="34" charset="-122"/>
              </a:rPr>
              <a:t>Sno</a:t>
            </a:r>
            <a:r>
              <a:rPr lang="zh-CN" altLang="en-US" sz="2400" dirty="0">
                <a:solidFill>
                  <a:srgbClr val="FF00FF"/>
                </a:solidFill>
                <a:latin typeface="微软雅黑" panose="020B0503020204020204" pitchFamily="34" charset="-122"/>
                <a:ea typeface="微软雅黑" panose="020B0503020204020204" pitchFamily="34" charset="-122"/>
              </a:rPr>
              <a:t>)</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GROUP BY </a:t>
            </a:r>
            <a:r>
              <a:rPr lang="en-US" altLang="zh-CN" sz="2400" dirty="0" err="1">
                <a:latin typeface="微软雅黑" panose="020B0503020204020204" pitchFamily="34" charset="-122"/>
                <a:ea typeface="微软雅黑" panose="020B0503020204020204" pitchFamily="34" charset="-122"/>
              </a:rPr>
              <a:t>Cno</a:t>
            </a:r>
            <a:r>
              <a:rPr lang="zh-CN" altLang="en-US" sz="2400" dirty="0">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查询结果可能为：</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1             22</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2             34</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3             44</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4             33</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5             48</a:t>
            </a:r>
          </a:p>
        </p:txBody>
      </p:sp>
      <p:sp>
        <p:nvSpPr>
          <p:cNvPr id="99332" name="Line 4"/>
          <p:cNvSpPr>
            <a:spLocks noChangeShapeType="1"/>
          </p:cNvSpPr>
          <p:nvPr/>
        </p:nvSpPr>
        <p:spPr bwMode="auto">
          <a:xfrm>
            <a:off x="3343300" y="4149080"/>
            <a:ext cx="2880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20763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390972" y="276227"/>
            <a:ext cx="9577064"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r>
              <a:rPr lang="zh-CN" altLang="en-US" sz="5000" dirty="0"/>
              <a:t> </a:t>
            </a:r>
          </a:p>
        </p:txBody>
      </p:sp>
      <p:sp>
        <p:nvSpPr>
          <p:cNvPr id="66563" name="Rectangle 3"/>
          <p:cNvSpPr>
            <a:spLocks noGrp="1" noChangeArrowheads="1"/>
          </p:cNvSpPr>
          <p:nvPr>
            <p:ph type="body" idx="4294967295"/>
          </p:nvPr>
        </p:nvSpPr>
        <p:spPr>
          <a:xfrm>
            <a:off x="1182688" y="1098551"/>
            <a:ext cx="7772400" cy="4994275"/>
          </a:xfrm>
        </p:spPr>
        <p:txBody>
          <a:bodyPr/>
          <a:lstStyle/>
          <a:p>
            <a:pPr marL="0" indent="0" algn="just" eaLnBrk="1" hangingPunct="1">
              <a:buNone/>
            </a:pPr>
            <a:r>
              <a:rPr lang="zh-CN" altLang="en-US" sz="2200" dirty="0"/>
              <a:t>   </a:t>
            </a:r>
          </a:p>
          <a:p>
            <a:pPr algn="just" eaLnBrk="1" hangingPunct="1">
              <a:buSzPct val="50000"/>
              <a:buFont typeface="宋体" panose="02010600030101010101" pitchFamily="2" charset="-122"/>
              <a:buNone/>
            </a:pPr>
            <a:r>
              <a:rPr lang="zh-CN" altLang="en-US" sz="2200" dirty="0"/>
              <a:t>       </a:t>
            </a:r>
            <a:r>
              <a:rPr lang="en-US" altLang="zh-CN" sz="2200" dirty="0"/>
              <a:t>SELECT DISTINCT </a:t>
            </a:r>
            <a:r>
              <a:rPr lang="en-US" altLang="zh-CN" sz="2200" dirty="0" err="1"/>
              <a:t>Sno</a:t>
            </a:r>
            <a:endParaRPr lang="en-US" altLang="zh-CN" sz="2200" dirty="0"/>
          </a:p>
          <a:p>
            <a:pPr algn="just" eaLnBrk="1" hangingPunct="1">
              <a:buSzPct val="50000"/>
              <a:buFont typeface="宋体" panose="02010600030101010101" pitchFamily="2" charset="-122"/>
              <a:buNone/>
            </a:pPr>
            <a:r>
              <a:rPr lang="en-US" sz="2200" dirty="0"/>
              <a:t>       </a:t>
            </a:r>
            <a:r>
              <a:rPr lang="en-US" altLang="zh-CN" sz="2200" dirty="0"/>
              <a:t>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a:t>
            </a:r>
            <a:r>
              <a:rPr lang="en-US" altLang="zh-CN" sz="2200" dirty="0" err="1"/>
              <a:t>SCY.Sno</a:t>
            </a:r>
            <a:r>
              <a:rPr lang="en-US" altLang="zh-CN" sz="2200" dirty="0"/>
              <a:t> = ' 201215122 '  AND</a:t>
            </a:r>
          </a:p>
          <a:p>
            <a:pPr algn="just" eaLnBrk="1" hangingPunct="1">
              <a:buSzPct val="50000"/>
              <a:buFont typeface="宋体" panose="02010600030101010101" pitchFamily="2" charset="-122"/>
              <a:buNone/>
            </a:pPr>
            <a:r>
              <a:rPr lang="en-US" altLang="zh-CN" sz="2200" dirty="0"/>
              <a:t>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SCZ</a:t>
            </a:r>
          </a:p>
          <a:p>
            <a:pPr algn="just" eaLnBrk="1" hangingPunct="1">
              <a:buSzPct val="50000"/>
              <a:buFont typeface="宋体" panose="02010600030101010101" pitchFamily="2" charset="-122"/>
              <a:buNone/>
            </a:pPr>
            <a:r>
              <a:rPr lang="en-US" altLang="zh-CN" sz="2200" dirty="0"/>
              <a:t>                                     WHERE </a:t>
            </a:r>
            <a:r>
              <a:rPr lang="en-US" altLang="zh-CN" sz="2200" dirty="0" err="1"/>
              <a:t>SCZ.Sno</a:t>
            </a:r>
            <a:r>
              <a:rPr lang="en-US" altLang="zh-CN" sz="2200" dirty="0"/>
              <a:t>=</a:t>
            </a:r>
            <a:r>
              <a:rPr lang="en-US" altLang="zh-CN" sz="2200" dirty="0" err="1">
                <a:solidFill>
                  <a:srgbClr val="FF3399"/>
                </a:solidFill>
              </a:rPr>
              <a:t>SCX</a:t>
            </a:r>
            <a:r>
              <a:rPr lang="en-US" altLang="zh-CN" sz="2200" dirty="0" err="1"/>
              <a:t>.Sno</a:t>
            </a:r>
            <a:r>
              <a:rPr lang="en-US" altLang="zh-CN" sz="2200" dirty="0"/>
              <a:t> AND</a:t>
            </a:r>
          </a:p>
          <a:p>
            <a:pPr eaLnBrk="1" hangingPunct="1">
              <a:buSzPct val="50000"/>
              <a:buFont typeface="宋体" panose="02010600030101010101" pitchFamily="2" charset="-122"/>
              <a:buNone/>
            </a:pPr>
            <a:r>
              <a:rPr lang="en-US" altLang="zh-CN" sz="2200" dirty="0"/>
              <a:t>                                                   </a:t>
            </a:r>
            <a:r>
              <a:rPr lang="en-US" altLang="zh-CN" sz="2200" dirty="0" err="1"/>
              <a:t>SCZ.Cno</a:t>
            </a:r>
            <a:r>
              <a:rPr lang="en-US" altLang="zh-CN" sz="2200" dirty="0"/>
              <a:t>=</a:t>
            </a:r>
            <a:r>
              <a:rPr lang="en-US" altLang="zh-CN" sz="2200" dirty="0" err="1">
                <a:solidFill>
                  <a:srgbClr val="0099FF"/>
                </a:solidFill>
              </a:rPr>
              <a:t>SCY</a:t>
            </a:r>
            <a:r>
              <a:rPr lang="en-US" altLang="zh-CN" sz="2200" dirty="0" err="1"/>
              <a:t>.Cno</a:t>
            </a:r>
            <a:r>
              <a:rPr lang="zh-CN" altLang="en-US" sz="2200" dirty="0"/>
              <a:t>));</a:t>
            </a:r>
          </a:p>
        </p:txBody>
      </p:sp>
    </p:spTree>
    <p:extLst>
      <p:ext uri="{BB962C8B-B14F-4D97-AF65-F5344CB8AC3E}">
        <p14:creationId xmlns:p14="http://schemas.microsoft.com/office/powerpoint/2010/main" val="181475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100355" name="Rectangle 3"/>
          <p:cNvSpPr>
            <a:spLocks noGrp="1" noChangeArrowheads="1"/>
          </p:cNvSpPr>
          <p:nvPr>
            <p:ph type="body" idx="4294967295"/>
          </p:nvPr>
        </p:nvSpPr>
        <p:spPr>
          <a:xfrm>
            <a:off x="1255713" y="1628799"/>
            <a:ext cx="7772400" cy="4135413"/>
          </a:xfrm>
        </p:spPr>
        <p:txBody>
          <a:bodyPr/>
          <a:lstStyle/>
          <a:p>
            <a:pPr algn="just"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3.47]  </a:t>
            </a:r>
            <a:r>
              <a:rPr lang="zh-CN" altLang="en-US" sz="2400" dirty="0">
                <a:latin typeface="微软雅黑" panose="020B0503020204020204" pitchFamily="34" charset="-122"/>
                <a:ea typeface="微软雅黑" panose="020B0503020204020204" pitchFamily="34" charset="-122"/>
              </a:rPr>
              <a:t>查询选修了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门以上课程的学生学号。</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GROUP BY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HAVING</a:t>
            </a:r>
            <a:r>
              <a:rPr lang="en-US" altLang="zh-CN" sz="2400" dirty="0">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&gt;3</a:t>
            </a:r>
            <a:r>
              <a:rPr lang="zh-CN" altLang="en-US" sz="2400" dirty="0">
                <a:latin typeface="微软雅黑" panose="020B0503020204020204" pitchFamily="34" charset="-122"/>
                <a:ea typeface="微软雅黑" panose="020B0503020204020204" pitchFamily="34" charset="-122"/>
              </a:rPr>
              <a:t>;       </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786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102403" name="Rectangle 3"/>
          <p:cNvSpPr>
            <a:spLocks noGrp="1" noChangeArrowheads="1"/>
          </p:cNvSpPr>
          <p:nvPr>
            <p:ph type="body" idx="4294967295"/>
          </p:nvPr>
        </p:nvSpPr>
        <p:spPr>
          <a:xfrm>
            <a:off x="1042256" y="2060848"/>
            <a:ext cx="8202488" cy="4231234"/>
          </a:xfrm>
        </p:spPr>
        <p:txBody>
          <a:bodyPr/>
          <a:lstStyle/>
          <a:p>
            <a:pPr algn="just" eaLnBrk="1" hangingPunct="1">
              <a:lnSpc>
                <a:spcPct val="150000"/>
              </a:lnSpc>
              <a:spcBef>
                <a:spcPct val="0"/>
              </a:spcBef>
            </a:pPr>
            <a:r>
              <a:rPr lang="en-US" altLang="zh-CN" sz="2400" dirty="0">
                <a:solidFill>
                  <a:srgbClr val="FF00FF"/>
                </a:solidFill>
                <a:latin typeface="微软雅黑" panose="020B0503020204020204" pitchFamily="34" charset="-122"/>
                <a:ea typeface="微软雅黑" panose="020B0503020204020204" pitchFamily="34" charset="-122"/>
              </a:rPr>
              <a:t>HAVING</a:t>
            </a:r>
            <a:r>
              <a:rPr lang="zh-CN" altLang="en-US" sz="2400" dirty="0">
                <a:latin typeface="微软雅黑" panose="020B0503020204020204" pitchFamily="34" charset="-122"/>
                <a:ea typeface="微软雅黑" panose="020B0503020204020204" pitchFamily="34" charset="-122"/>
              </a:rPr>
              <a:t>短语与</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子句的区别：</a:t>
            </a:r>
          </a:p>
          <a:p>
            <a:pPr lvl="1" algn="just" eaLnBrk="1" hangingPunct="1">
              <a:lnSpc>
                <a:spcPct val="150000"/>
              </a:lnSpc>
              <a:spcBef>
                <a:spcPct val="0"/>
              </a:spcBef>
            </a:pPr>
            <a:r>
              <a:rPr lang="zh-CN" altLang="en-US" sz="2400" dirty="0">
                <a:latin typeface="微软雅黑" panose="020B0503020204020204" pitchFamily="34" charset="-122"/>
                <a:ea typeface="微软雅黑" panose="020B0503020204020204" pitchFamily="34" charset="-122"/>
              </a:rPr>
              <a:t>作用对象不同</a:t>
            </a:r>
          </a:p>
          <a:p>
            <a:pPr lvl="1" algn="just" eaLnBrk="1" hangingPunct="1">
              <a:lnSpc>
                <a:spcPct val="150000"/>
              </a:lnSpc>
              <a:spcBef>
                <a:spcPct val="0"/>
              </a:spcBef>
            </a:pP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子句作用于基表或视图，从中选择满足条件的元组</a:t>
            </a:r>
          </a:p>
          <a:p>
            <a:pPr lvl="1" algn="just" eaLnBrk="1" hangingPunct="1">
              <a:lnSpc>
                <a:spcPct val="150000"/>
              </a:lnSpc>
              <a:spcBef>
                <a:spcPct val="0"/>
              </a:spcBef>
            </a:pPr>
            <a:r>
              <a:rPr lang="en-US" altLang="zh-CN" sz="2400" dirty="0">
                <a:highlight>
                  <a:srgbClr val="FFFF00"/>
                </a:highlight>
                <a:latin typeface="微软雅黑" panose="020B0503020204020204" pitchFamily="34" charset="-122"/>
                <a:ea typeface="微软雅黑" panose="020B0503020204020204" pitchFamily="34" charset="-122"/>
              </a:rPr>
              <a:t>HAVING</a:t>
            </a:r>
            <a:r>
              <a:rPr lang="zh-CN" altLang="en-US" sz="2400" dirty="0">
                <a:highlight>
                  <a:srgbClr val="FFFF00"/>
                </a:highlight>
                <a:latin typeface="微软雅黑" panose="020B0503020204020204" pitchFamily="34" charset="-122"/>
                <a:ea typeface="微软雅黑" panose="020B0503020204020204" pitchFamily="34" charset="-122"/>
              </a:rPr>
              <a:t>短语作用于组，从中选择满足条件的组。</a:t>
            </a:r>
            <a:endParaRPr lang="en-US" altLang="zh-CN" sz="2400" dirty="0">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09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idx="4294967295"/>
          </p:nvPr>
        </p:nvSpPr>
        <p:spPr/>
        <p:txBody>
          <a:bodyPr/>
          <a:lstStyle/>
          <a:p>
            <a:r>
              <a:rPr lang="en-US" altLang="zh-CN" sz="5000" dirty="0"/>
              <a:t>GROUP BY</a:t>
            </a:r>
            <a:r>
              <a:rPr lang="zh-CN" altLang="en-US" sz="5000" dirty="0"/>
              <a:t>子句（续）</a:t>
            </a:r>
          </a:p>
        </p:txBody>
      </p:sp>
      <p:sp>
        <p:nvSpPr>
          <p:cNvPr id="101379" name="内容占位符 2"/>
          <p:cNvSpPr>
            <a:spLocks noGrp="1"/>
          </p:cNvSpPr>
          <p:nvPr>
            <p:ph idx="4294967295"/>
          </p:nvPr>
        </p:nvSpPr>
        <p:spPr>
          <a:xfrm>
            <a:off x="1028701" y="1417641"/>
            <a:ext cx="8743949" cy="5278434"/>
          </a:xfrm>
        </p:spPr>
        <p:txBody>
          <a:bodyPr/>
          <a:lstStyle/>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3.48 ]</a:t>
            </a:r>
            <a:r>
              <a:rPr lang="zh-CN" altLang="en-US" sz="2000" dirty="0">
                <a:latin typeface="微软雅黑" panose="020B0503020204020204" pitchFamily="34" charset="-122"/>
                <a:ea typeface="微软雅黑" panose="020B0503020204020204" pitchFamily="34" charset="-122"/>
              </a:rPr>
              <a:t>查询平均成绩大于等于</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分的学生学号和平均成绩</a:t>
            </a:r>
          </a:p>
          <a:p>
            <a:pPr marL="0" indent="0">
              <a:buNone/>
            </a:pPr>
            <a:r>
              <a:rPr lang="zh-CN" altLang="en-US" sz="2000" dirty="0">
                <a:latin typeface="微软雅黑" panose="020B0503020204020204" pitchFamily="34" charset="-122"/>
                <a:ea typeface="微软雅黑" panose="020B0503020204020204" pitchFamily="34" charset="-122"/>
              </a:rPr>
              <a:t>下面的语句是不对的：</a:t>
            </a:r>
          </a:p>
          <a:p>
            <a:pPr marL="0" inden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marL="0" indent="0">
              <a:buNone/>
            </a:pPr>
            <a:r>
              <a:rPr lang="en-US" altLang="zh-CN" sz="2000" dirty="0">
                <a:latin typeface="微软雅黑" panose="020B0503020204020204" pitchFamily="34" charset="-122"/>
                <a:ea typeface="微软雅黑" panose="020B0503020204020204" pitchFamily="34" charset="-122"/>
              </a:rPr>
              <a:t>    FROM  SC</a:t>
            </a:r>
          </a:p>
          <a:p>
            <a:pPr marL="0" indent="0">
              <a:buNone/>
            </a:pPr>
            <a:r>
              <a:rPr lang="en-US" altLang="zh-CN" sz="2000" dirty="0">
                <a:latin typeface="微软雅黑" panose="020B0503020204020204" pitchFamily="34" charset="-122"/>
                <a:ea typeface="微软雅黑" panose="020B0503020204020204" pitchFamily="34" charset="-122"/>
              </a:rPr>
              <a:t>    WHERE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&gt;=90</a:t>
            </a:r>
          </a:p>
          <a:p>
            <a:pPr marL="0" indent="0">
              <a:buNone/>
            </a:pPr>
            <a:r>
              <a:rPr lang="en-US" altLang="zh-CN" sz="2000" dirty="0">
                <a:latin typeface="微软雅黑" panose="020B0503020204020204" pitchFamily="34" charset="-122"/>
                <a:ea typeface="微软雅黑" panose="020B0503020204020204" pitchFamily="34" charset="-122"/>
              </a:rPr>
              <a:t>    GROUP BY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a:t>
            </a:r>
          </a:p>
          <a:p>
            <a:pPr marL="0" indent="0">
              <a:buNone/>
            </a:pPr>
            <a:endParaRPr lang="zh-CN" altLang="en-US"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因为</a:t>
            </a:r>
            <a:r>
              <a:rPr lang="en-US" altLang="zh-CN" sz="2000" dirty="0">
                <a:solidFill>
                  <a:srgbClr val="FF00FF"/>
                </a:solidFill>
                <a:latin typeface="微软雅黑" panose="020B0503020204020204" pitchFamily="34" charset="-122"/>
                <a:ea typeface="微软雅黑" panose="020B0503020204020204" pitchFamily="34" charset="-122"/>
              </a:rPr>
              <a:t>WHERE</a:t>
            </a:r>
            <a:r>
              <a:rPr lang="zh-CN" altLang="en-US" sz="2000" dirty="0">
                <a:solidFill>
                  <a:srgbClr val="FF00FF"/>
                </a:solidFill>
                <a:latin typeface="微软雅黑" panose="020B0503020204020204" pitchFamily="34" charset="-122"/>
                <a:ea typeface="微软雅黑" panose="020B0503020204020204" pitchFamily="34" charset="-122"/>
              </a:rPr>
              <a:t>子句中是不能用聚集函数作为条件表达式</a:t>
            </a:r>
          </a:p>
          <a:p>
            <a:pPr marL="0" indent="0">
              <a:buNone/>
            </a:pPr>
            <a:r>
              <a:rPr lang="zh-CN" altLang="en-US" sz="2000" dirty="0">
                <a:latin typeface="微软雅黑" panose="020B0503020204020204" pitchFamily="34" charset="-122"/>
                <a:ea typeface="微软雅黑" panose="020B0503020204020204" pitchFamily="34" charset="-122"/>
              </a:rPr>
              <a:t>正确的查询语句应该是：</a:t>
            </a:r>
          </a:p>
          <a:p>
            <a:pPr marL="0" inden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marL="0" indent="0">
              <a:buNone/>
            </a:pPr>
            <a:r>
              <a:rPr lang="en-US" altLang="zh-CN" sz="2000" dirty="0">
                <a:latin typeface="微软雅黑" panose="020B0503020204020204" pitchFamily="34" charset="-122"/>
                <a:ea typeface="微软雅黑" panose="020B0503020204020204" pitchFamily="34" charset="-122"/>
              </a:rPr>
              <a:t>    FROM  SC</a:t>
            </a:r>
          </a:p>
          <a:p>
            <a:pPr marL="0" indent="0">
              <a:buNone/>
            </a:pPr>
            <a:r>
              <a:rPr lang="en-US" altLang="zh-CN" sz="2000" dirty="0">
                <a:latin typeface="微软雅黑" panose="020B0503020204020204" pitchFamily="34" charset="-122"/>
                <a:ea typeface="微软雅黑" panose="020B0503020204020204" pitchFamily="34" charset="-122"/>
              </a:rPr>
              <a:t>    GROUP BY </a:t>
            </a:r>
            <a:r>
              <a:rPr lang="en-US" altLang="zh-CN" sz="2000" dirty="0" err="1">
                <a:latin typeface="微软雅黑" panose="020B0503020204020204" pitchFamily="34" charset="-122"/>
                <a:ea typeface="微软雅黑" panose="020B0503020204020204" pitchFamily="34" charset="-122"/>
              </a:rPr>
              <a:t>Sno</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HAVING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&gt;=90</a:t>
            </a:r>
            <a:r>
              <a:rPr lang="zh-CN" altLang="en-US" sz="2000" dirty="0">
                <a:latin typeface="微软雅黑" panose="020B0503020204020204" pitchFamily="34" charset="-122"/>
                <a:ea typeface="微软雅黑" panose="020B0503020204020204" pitchFamily="34" charset="-122"/>
              </a:rPr>
              <a:t>;</a:t>
            </a:r>
          </a:p>
          <a:p>
            <a:pPr marL="0" indent="0">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3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137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7452</TotalTime>
  <Words>3278</Words>
  <Application>Microsoft Office PowerPoint</Application>
  <PresentationFormat>35 毫米幻灯片</PresentationFormat>
  <Paragraphs>671</Paragraphs>
  <Slides>60</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60</vt:i4>
      </vt:variant>
    </vt:vector>
  </HeadingPairs>
  <TitlesOfParts>
    <vt:vector size="71" baseType="lpstr">
      <vt:lpstr>方正书宋_GBK</vt:lpstr>
      <vt:lpstr>宋体</vt:lpstr>
      <vt:lpstr>微软雅黑</vt:lpstr>
      <vt:lpstr>微软雅黑</vt:lpstr>
      <vt:lpstr>Arial</vt:lpstr>
      <vt:lpstr>Calibri</vt:lpstr>
      <vt:lpstr>Segoe UI</vt:lpstr>
      <vt:lpstr>Times New Roman</vt:lpstr>
      <vt:lpstr>Wingdings</vt:lpstr>
      <vt:lpstr>Office 主题</vt:lpstr>
      <vt:lpstr>默认设计模板</vt:lpstr>
      <vt:lpstr>PowerPoint 演示文稿</vt:lpstr>
      <vt:lpstr>1. 聚集函数 </vt:lpstr>
      <vt:lpstr>聚集函数（续）</vt:lpstr>
      <vt:lpstr>聚集函数 （续）</vt:lpstr>
      <vt:lpstr>GROUP BY子句 </vt:lpstr>
      <vt:lpstr>GROUP BY子句（续）</vt:lpstr>
      <vt:lpstr>GROUP BY子句（续）</vt:lpstr>
      <vt:lpstr>GROUP BY子句（续）</vt:lpstr>
      <vt:lpstr>GROUP BY子句（续）</vt:lpstr>
      <vt:lpstr>ORDER BY子句 </vt:lpstr>
      <vt:lpstr>ORDER BY子句 （续） </vt:lpstr>
      <vt:lpstr>2. 连接查询 </vt:lpstr>
      <vt:lpstr>连接查询（续）</vt:lpstr>
      <vt:lpstr>2.1 等值与非等值连接查询 </vt:lpstr>
      <vt:lpstr>等值与非等值连接查询（续）</vt:lpstr>
      <vt:lpstr>理解连接操作的执行过程</vt:lpstr>
      <vt:lpstr>连接查询（续）</vt:lpstr>
      <vt:lpstr>连接查询（续）</vt:lpstr>
      <vt:lpstr>2.2 自身连接 </vt:lpstr>
      <vt:lpstr>自身连接（续）</vt:lpstr>
      <vt:lpstr>自身连接（续）</vt:lpstr>
      <vt:lpstr>连接查询（续）</vt:lpstr>
      <vt:lpstr>2.3 外连接</vt:lpstr>
      <vt:lpstr>外连接（续）</vt:lpstr>
      <vt:lpstr>外连接（续） </vt:lpstr>
      <vt:lpstr>连接查询（续）</vt:lpstr>
      <vt:lpstr>2.4 多表连接</vt:lpstr>
      <vt:lpstr>3. 嵌套查询</vt:lpstr>
      <vt:lpstr>嵌套查询（续）</vt:lpstr>
      <vt:lpstr>嵌套查询（续）</vt:lpstr>
      <vt:lpstr>3.1 带有IN谓词的子查询</vt:lpstr>
      <vt:lpstr>带有IN谓词的子查询（续）</vt:lpstr>
      <vt:lpstr>带有IN谓词的子查询（续）</vt:lpstr>
      <vt:lpstr>带有IN谓词的子查询（续）</vt:lpstr>
      <vt:lpstr>嵌套查询</vt:lpstr>
      <vt:lpstr>3.2 带有比较运算符的子查询</vt:lpstr>
      <vt:lpstr>嵌套查询求解方法</vt:lpstr>
      <vt:lpstr>嵌套查询求解方法（续）</vt:lpstr>
      <vt:lpstr>带有比较运算符的子查询（续）</vt:lpstr>
      <vt:lpstr>带有比较运算符的子查询（续）</vt:lpstr>
      <vt:lpstr>带有比较运算符的子查询（续）</vt:lpstr>
      <vt:lpstr>嵌套查询</vt:lpstr>
      <vt:lpstr>3.3 带有ANY或ALL谓词的子查询</vt:lpstr>
      <vt:lpstr>带有ANY或ALL谓词的子查询（续）</vt:lpstr>
      <vt:lpstr>带有ANY或ALL谓词的子查询（续）</vt:lpstr>
      <vt:lpstr>带有ANY或ALL谓词的子查询（续）</vt:lpstr>
      <vt:lpstr>带有ANY或ALL谓词的子查询（续）</vt:lpstr>
      <vt:lpstr>带有ANY或ALL谓词的子查询（续）</vt:lpstr>
      <vt:lpstr>带有ANY或ALL谓词的子查询（续）</vt:lpstr>
      <vt:lpstr>嵌套查询</vt:lpstr>
      <vt:lpstr>3.4 带有EXISTS谓词的子查询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张悦 印</cp:lastModifiedBy>
  <cp:revision>220</cp:revision>
  <dcterms:modified xsi:type="dcterms:W3CDTF">2019-10-15T11:55:04Z</dcterms:modified>
</cp:coreProperties>
</file>