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D58E-2A67-4726-89A9-C05450B2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5D6D9-D681-41A7-8C02-AC49D50E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50408-E5C4-4439-A4E8-3DC9F68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A008-15AF-4E4B-AB71-42B1FD8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2C6F2-11C1-4DAF-9437-4C234414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007A-AAF1-4A15-A285-FB94B79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247DA-DCA6-4BFA-A270-71377782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A2169-2B0F-4CC2-961A-FB86D2E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68F8-6605-4564-AF1C-0A88E6A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6E645-72CB-473B-9AB8-75B893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D8B28-DE73-4F01-B45B-5851E10C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7465D-C06A-4E9B-A127-E9230D46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64A7-F95A-4676-823D-F97FC63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38CC-FBDB-44C0-806C-78BCB89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29F55-A183-405D-8013-C5377E8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CAFC-6C67-441E-9A5C-1841387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47241-6F72-4D95-B2F5-61D9F628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114CF-30E3-4FC7-9DE4-C509AC59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74437-595E-428C-B34F-9356FBB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BD360-6C2F-40D6-8EC0-3468616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8AA5-2F2A-40EB-AB08-DB03ABE1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F6E20-19E3-4F71-8ED3-8425365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3B27-A563-4978-9E11-A8E688C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13F9-A0A6-4CCB-ABFD-48DC455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A112A-2A8F-4D6A-AA9F-BD289DD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2A88-3341-40A0-B9F1-5D81AEF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018CC-CEE3-4FF5-ABDA-074D19C9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FE260-31B1-4401-A21E-DB66495E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080A-443E-479B-A2F3-AF90CB9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8944-4410-42E6-9127-941E436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889A9-7BAF-453C-ADC8-C7C74320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A2F35-763D-43F4-B789-4F2686F9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3D552-CBBA-44F0-A8FE-DBF45553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E3814-772C-400C-81BC-E1CF1329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BC6B9-9537-4A56-AE8D-770A4933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4D69C-C3A0-4396-93E0-EA741BC1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402AF-E7DF-48C8-B11C-E10B8A76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D3C7F-2D7B-41D7-8E84-1B1BFF5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7F021-7DBB-4046-B0C0-A5575DF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0A5C-4E33-4283-BBD8-0F1D651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49540-7C48-400D-B0B5-B5B76926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EDBA1-478C-45B8-BEF0-F82871A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01F03-15D0-42EB-A42B-AF2254C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C95DE-6265-4A3B-9BD7-F9C0B0C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0B9D9-8D36-425A-8302-6C63EBA2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F5FF-2F45-4BA6-B558-2D29ADA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E3FF-0118-491B-83F4-60D3958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153E-ECBF-4065-AA02-A1A6DD65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3535C-80A4-47E6-9833-FFB48A6B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0E1BE-3C10-4831-B81A-544D0A4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8A41F-46AF-4022-B94C-A7C06F92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BA7FA-E0FF-4C5A-9C45-4BAC057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BD6D-8F80-49C4-ACCA-7203C06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D116-6E95-4E0F-8115-533009CD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6CCFB-214C-4C98-9BB3-0B54BDF2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5398-31AB-42F4-82C9-B452AC8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96763-F6DE-453E-8EAF-BE2ACEF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2ACF4-65D3-4BB7-BA4C-47EC9BA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37699-1D1D-4F9A-AC05-9E2218B4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786C9-13D5-48CC-95AA-00BB10F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E401-3885-4720-BCD5-DC66A3C4C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4E77-5A5D-480D-91BC-564DC9C7F08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ADD7-11A8-4135-89D3-F7F63819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FFE46-D1B2-45D7-B76B-C612A673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ER</a:t>
            </a:r>
            <a:r>
              <a:rPr lang="zh-CN" altLang="en-US" dirty="0"/>
              <a:t>图中有一个叫</a:t>
            </a:r>
            <a:r>
              <a:rPr lang="en-US" altLang="zh-CN" dirty="0"/>
              <a:t>Person</a:t>
            </a:r>
            <a:r>
              <a:rPr lang="zh-CN" altLang="en-US" dirty="0"/>
              <a:t>的实体类，它的属性分别为：</a:t>
            </a:r>
            <a:r>
              <a:rPr lang="en-US" altLang="zh-CN" dirty="0"/>
              <a:t>ID</a:t>
            </a:r>
            <a:r>
              <a:rPr lang="zh-CN" altLang="en-US" dirty="0"/>
              <a:t>（唯一属性）、</a:t>
            </a:r>
            <a:r>
              <a:rPr lang="en-US" altLang="zh-CN" dirty="0"/>
              <a:t>Name</a:t>
            </a:r>
            <a:r>
              <a:rPr lang="zh-CN" altLang="en-US" dirty="0"/>
              <a:t>（单值属性）、</a:t>
            </a:r>
            <a:r>
              <a:rPr lang="en-US" altLang="zh-CN" dirty="0"/>
              <a:t>Hobby</a:t>
            </a:r>
            <a:r>
              <a:rPr lang="zh-CN" altLang="en-US" dirty="0"/>
              <a:t>（多值属性）、</a:t>
            </a:r>
            <a:r>
              <a:rPr lang="en-US" altLang="zh-CN" dirty="0"/>
              <a:t>Skills</a:t>
            </a:r>
            <a:r>
              <a:rPr lang="zh-CN" altLang="en-US" dirty="0"/>
              <a:t>（多值属性）。对该实体类进行关系模式设计，得到的结果应该是：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Person ( ID, Name, Hobby, Skills 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Person ( ID, Name )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PersonHS</a:t>
            </a:r>
            <a:r>
              <a:rPr lang="en-US" altLang="zh-CN" sz="2800" dirty="0"/>
              <a:t> ( ID, Hobby, Skills 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Person ( ID, Name )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PersonH</a:t>
            </a:r>
            <a:r>
              <a:rPr lang="en-US" altLang="zh-CN" sz="2800" dirty="0"/>
              <a:t> ( ID, Hobby )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PersonS</a:t>
            </a:r>
            <a:r>
              <a:rPr lang="en-US" altLang="zh-CN" sz="2800" dirty="0"/>
              <a:t> ( ID, Skill 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en-US" altLang="zh-CN" sz="2800" dirty="0"/>
              <a:t>Person ( ID ) </a:t>
            </a:r>
            <a:r>
              <a:rPr lang="zh-CN" altLang="en-US" sz="2800" dirty="0"/>
              <a:t>、</a:t>
            </a:r>
            <a:r>
              <a:rPr lang="en-US" altLang="zh-CN" sz="2800" dirty="0"/>
              <a:t>Person ( ID, Name )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PersonH</a:t>
            </a:r>
            <a:r>
              <a:rPr lang="en-US" altLang="zh-CN" sz="2800" dirty="0"/>
              <a:t> ( ID, Hobby )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PersonS</a:t>
            </a:r>
            <a:r>
              <a:rPr lang="en-US" altLang="zh-CN" sz="2800" dirty="0"/>
              <a:t> ( ID, Skill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00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ER</a:t>
            </a:r>
            <a:r>
              <a:rPr lang="zh-CN" altLang="en-US" dirty="0"/>
              <a:t>图中有学生和课程两类实体。假设一门课每学期都可以开一个班，而学校规定一个学生可以重复多次选修同一门课，并获得多次不同的成绩。以下关于“学生选课”的</a:t>
            </a:r>
            <a:r>
              <a:rPr lang="en-US" altLang="zh-CN" dirty="0"/>
              <a:t>ER</a:t>
            </a:r>
            <a:r>
              <a:rPr lang="zh-CN" altLang="en-US" dirty="0"/>
              <a:t>图设计，说法最正确的是：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UcPeriod"/>
            </a:pPr>
            <a:r>
              <a:rPr lang="zh-CN" altLang="en-US" dirty="0"/>
              <a:t>将“选课”作为学生和课程之间的一类联系，该类联系对应的关系表的主码包括两个属性：学号和课程号。</a:t>
            </a:r>
            <a:endParaRPr lang="en-US" altLang="zh-CN" sz="2800" dirty="0"/>
          </a:p>
          <a:p>
            <a:pPr marL="971550" lvl="1" indent="-514350">
              <a:lnSpc>
                <a:spcPct val="120000"/>
              </a:lnSpc>
              <a:buFont typeface="+mj-lt"/>
              <a:buAutoNum type="alphaUcPeriod"/>
            </a:pPr>
            <a:r>
              <a:rPr lang="zh-CN" altLang="en-US" dirty="0"/>
              <a:t>需增加“开课班”这一个新的实体类，它与课程之间是多对一的联系。而将“选课”作为学生和开课班之间的一类联系，该类联系对应的关系表的主码包括两个属性：学号和开课班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sz="2800" dirty="0"/>
          </a:p>
          <a:p>
            <a:pPr marL="971550" lvl="1" indent="-514350">
              <a:lnSpc>
                <a:spcPct val="120000"/>
              </a:lnSpc>
              <a:buFont typeface="+mj-lt"/>
              <a:buAutoNum type="alphaUcPeriod"/>
            </a:pPr>
            <a:r>
              <a:rPr lang="zh-CN" altLang="en-US" dirty="0"/>
              <a:t>需增加“学期”这一个新的实体类。而将“选课”作为学生、课程和学期三者之间的一类联系，该类联系对应的关系表的主码包括三个属性：学号、课程号和学期编号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971550" lvl="1" indent="-514350">
              <a:lnSpc>
                <a:spcPct val="120000"/>
              </a:lnSpc>
              <a:buFont typeface="+mj-lt"/>
              <a:buAutoNum type="alphaUcPeriod"/>
            </a:pP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均合理。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2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ER</a:t>
            </a:r>
            <a:r>
              <a:rPr lang="zh-CN" altLang="en-US" dirty="0"/>
              <a:t>图表示的世界中，每个实体都应该有一个</a:t>
            </a:r>
            <a:r>
              <a:rPr lang="en-US" altLang="zh-CN" dirty="0"/>
              <a:t>ID</a:t>
            </a:r>
            <a:r>
              <a:rPr lang="zh-CN" altLang="en-US" dirty="0"/>
              <a:t>，这个</a:t>
            </a:r>
            <a:r>
              <a:rPr lang="en-US" altLang="zh-CN" dirty="0"/>
              <a:t>ID</a:t>
            </a:r>
            <a:r>
              <a:rPr lang="zh-CN" altLang="en-US" dirty="0"/>
              <a:t>可以是它的一个唯一属性，比如身份证号，也可以由它的多个单值属性组成，比如电影票上的场次和座位号。如果没有这样的</a:t>
            </a:r>
            <a:r>
              <a:rPr lang="en-US" altLang="zh-CN" dirty="0"/>
              <a:t>ID</a:t>
            </a:r>
            <a:r>
              <a:rPr lang="zh-CN" altLang="en-US" dirty="0"/>
              <a:t>，该类实体对应的关系表就缺少主键。但对于联系，是否也应该有这样的</a:t>
            </a:r>
            <a:r>
              <a:rPr lang="en-US" altLang="zh-CN" dirty="0"/>
              <a:t>ID</a:t>
            </a:r>
            <a:r>
              <a:rPr lang="zh-CN" altLang="en-US" dirty="0"/>
              <a:t>？如果有，这个</a:t>
            </a:r>
            <a:r>
              <a:rPr lang="en-US" altLang="zh-CN" dirty="0"/>
              <a:t>ID</a:t>
            </a:r>
            <a:r>
              <a:rPr lang="zh-CN" altLang="en-US" dirty="0"/>
              <a:t>是什么？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一个联系的</a:t>
            </a:r>
            <a:r>
              <a:rPr lang="en-US" altLang="zh-CN" sz="2800" dirty="0"/>
              <a:t>ID</a:t>
            </a:r>
            <a:r>
              <a:rPr lang="zh-CN" altLang="en-US" sz="2800" dirty="0"/>
              <a:t>应该由参与联系的所有实体</a:t>
            </a:r>
            <a:r>
              <a:rPr lang="en-US" altLang="zh-CN" sz="2800" dirty="0"/>
              <a:t>ID</a:t>
            </a:r>
            <a:r>
              <a:rPr lang="zh-CN" altLang="en-US" sz="2800" dirty="0"/>
              <a:t>共同组成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一个联系的</a:t>
            </a:r>
            <a:r>
              <a:rPr lang="en-US" altLang="zh-CN" sz="2800" dirty="0"/>
              <a:t>ID</a:t>
            </a:r>
            <a:r>
              <a:rPr lang="zh-CN" altLang="en-US" sz="2800" dirty="0"/>
              <a:t>应该由它的属性构成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一个联系的</a:t>
            </a:r>
            <a:r>
              <a:rPr lang="en-US" altLang="zh-CN" sz="2800" dirty="0"/>
              <a:t>ID</a:t>
            </a:r>
            <a:r>
              <a:rPr lang="zh-CN" altLang="en-US" sz="2800" dirty="0"/>
              <a:t>可以由它的属性以及参与联系的实体</a:t>
            </a:r>
            <a:r>
              <a:rPr lang="en-US" altLang="zh-CN" sz="2800" dirty="0"/>
              <a:t>ID</a:t>
            </a:r>
            <a:r>
              <a:rPr lang="zh-CN" altLang="en-US" sz="2800" dirty="0"/>
              <a:t>共同构成</a:t>
            </a:r>
            <a:endParaRPr lang="en-US" altLang="zh-CN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一个联系不需要有</a:t>
            </a:r>
            <a:r>
              <a:rPr lang="en-US" altLang="zh-CN" sz="2800" dirty="0"/>
              <a:t>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87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下图所示的</a:t>
            </a:r>
            <a:r>
              <a:rPr lang="en-US" altLang="zh-CN" dirty="0"/>
              <a:t>ER</a:t>
            </a:r>
            <a:r>
              <a:rPr lang="zh-CN" altLang="en-US" dirty="0"/>
              <a:t>图刻画了四类实体，对“员工”而言，另三类实体（合同工、咨询专家和普通员工）都是它的子类。也就是说，员工拥有的属性，另三类实体都拥有；而子类拥有的属性父类未必拥有。请尝试设计这四类实体对应的关系表。</a:t>
            </a:r>
            <a:endParaRPr lang="zh-CN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578173-6654-4FCC-9435-789CC91338D1}"/>
              </a:ext>
            </a:extLst>
          </p:cNvPr>
          <p:cNvSpPr/>
          <p:nvPr/>
        </p:nvSpPr>
        <p:spPr>
          <a:xfrm>
            <a:off x="3571773" y="5701816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合同工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D5970D5-A650-456B-B800-92CC83981C48}"/>
              </a:ext>
            </a:extLst>
          </p:cNvPr>
          <p:cNvSpPr/>
          <p:nvPr/>
        </p:nvSpPr>
        <p:spPr>
          <a:xfrm>
            <a:off x="4705899" y="4765712"/>
            <a:ext cx="2430270" cy="648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F573B6-A8C9-4B99-9801-DCE6C3831188}"/>
              </a:ext>
            </a:extLst>
          </p:cNvPr>
          <p:cNvSpPr/>
          <p:nvPr/>
        </p:nvSpPr>
        <p:spPr>
          <a:xfrm>
            <a:off x="5191953" y="397362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员工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2D9DF5-9A6A-4A77-9719-20A0613EC409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921034" y="4477680"/>
            <a:ext cx="0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E5DF50-573C-4D54-B050-7FC8AED02DD4}"/>
              </a:ext>
            </a:extLst>
          </p:cNvPr>
          <p:cNvSpPr/>
          <p:nvPr/>
        </p:nvSpPr>
        <p:spPr>
          <a:xfrm>
            <a:off x="5272962" y="5701816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咨询专家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88491B-0544-4B3D-B1C5-44DE51ACC487}"/>
              </a:ext>
            </a:extLst>
          </p:cNvPr>
          <p:cNvSpPr/>
          <p:nvPr/>
        </p:nvSpPr>
        <p:spPr>
          <a:xfrm>
            <a:off x="6974151" y="5701816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普通员工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D63AB4-CCDD-421C-B83D-F03B9517442D}"/>
              </a:ext>
            </a:extLst>
          </p:cNvPr>
          <p:cNvCxnSpPr>
            <a:endCxn id="5" idx="0"/>
          </p:cNvCxnSpPr>
          <p:nvPr/>
        </p:nvCxnSpPr>
        <p:spPr>
          <a:xfrm flipH="1">
            <a:off x="4300854" y="5269768"/>
            <a:ext cx="1053117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38DE116-5646-4FAB-B1FF-62A30E071FE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1034" y="5413784"/>
            <a:ext cx="8100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E170A-5B84-4010-B982-77DE70779812}"/>
              </a:ext>
            </a:extLst>
          </p:cNvPr>
          <p:cNvCxnSpPr>
            <a:endCxn id="11" idx="0"/>
          </p:cNvCxnSpPr>
          <p:nvPr/>
        </p:nvCxnSpPr>
        <p:spPr>
          <a:xfrm>
            <a:off x="6488097" y="5269768"/>
            <a:ext cx="121513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3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8368" cy="49186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请针对以下需求设计</a:t>
            </a:r>
            <a:r>
              <a:rPr lang="en-US" altLang="zh-CN" dirty="0"/>
              <a:t>ER</a:t>
            </a:r>
            <a:r>
              <a:rPr lang="zh-CN" altLang="en-US" dirty="0"/>
              <a:t>图，并构建相应的关系模式：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    一个关于电影、制作人员和演员的网站（类似一个简易的</a:t>
            </a:r>
            <a:r>
              <a:rPr lang="en-US" altLang="zh-CN" dirty="0"/>
              <a:t>IMDB</a:t>
            </a:r>
            <a:r>
              <a:rPr lang="zh-CN" altLang="en-US" dirty="0"/>
              <a:t>网站）。用户可以浏览每一部电影的简介和相关信息（出品年份、电影类型、时长、评级），以及其导演、编剧和演员的列表。用户还可以浏览每一位导演、编剧或演员的信息（姓名、性别、年龄、简介），以及他们参与过哪些电影作品。导演、编剧或演员只是职位，一个人可以身兼数职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    每一位演员在其参演的电影中都扮演一定的角色。用户在浏览电影时，除了能看到演员信息，还能看到每位演员扮演了什么角色。用户在浏览演员时，除了能看到他（或她）参演的电影，还能看到他（或她）在每一部电影中扮演的角色。（注意：一位演员可以在一部电影中扮演多个角色。同一个角色也可能由多名演员扮演，比如，年少时由一位演员扮演，年老时由另一位演员扮演。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    用户登录后还可以针对每一部电影、每一位导演、编剧或演员进行评价和打分，供别人参考。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32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844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测验：题1</vt:lpstr>
      <vt:lpstr>测验：题2</vt:lpstr>
      <vt:lpstr>测验：题3</vt:lpstr>
      <vt:lpstr>作业1</vt:lpstr>
      <vt:lpstr>作业2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测验：题1</dc:title>
  <dc:creator>Zhou Xuan</dc:creator>
  <cp:lastModifiedBy>Zhou Xuan</cp:lastModifiedBy>
  <cp:revision>27</cp:revision>
  <dcterms:created xsi:type="dcterms:W3CDTF">2021-09-10T00:51:56Z</dcterms:created>
  <dcterms:modified xsi:type="dcterms:W3CDTF">2021-10-29T01:31:16Z</dcterms:modified>
</cp:coreProperties>
</file>