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94660"/>
  </p:normalViewPr>
  <p:slideViewPr>
    <p:cSldViewPr snapToGrid="0">
      <p:cViewPr>
        <p:scale>
          <a:sx n="84" d="100"/>
          <a:sy n="84" d="100"/>
        </p:scale>
        <p:origin x="19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AB29F-6A98-A67E-9888-F481DD885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抛出店铺的流失率预测</a:t>
            </a:r>
            <a:br>
              <a:rPr lang="en-US" altLang="zh-CN" dirty="0"/>
            </a:br>
            <a:r>
              <a:rPr lang="en-US" altLang="zh-CN" sz="3200" dirty="0"/>
              <a:t>——《</a:t>
            </a:r>
            <a:r>
              <a:rPr lang="zh-CN" altLang="en-US" sz="3200" dirty="0"/>
              <a:t>数据挖掘</a:t>
            </a:r>
            <a:r>
              <a:rPr lang="en-US" altLang="zh-CN" sz="3200" dirty="0"/>
              <a:t>》</a:t>
            </a:r>
            <a:r>
              <a:rPr lang="zh-CN" altLang="en-US" sz="3200" dirty="0"/>
              <a:t>课程期末大项目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60B61E-3E9A-8AC8-6AFA-DA7595F85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温兆和 </a:t>
            </a:r>
            <a:r>
              <a:rPr lang="en-US" altLang="zh-CN" dirty="0"/>
              <a:t>10205501432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51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A146-CBE5-CB21-A6F5-10752C29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645CC-3D0A-73FA-DD2C-7681899D0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客户的流失会给企业带来巨大的损失，需要预测其流失的可能性</a:t>
            </a:r>
            <a:endParaRPr lang="en-US" altLang="zh-CN" sz="3200" dirty="0"/>
          </a:p>
          <a:p>
            <a:r>
              <a:rPr lang="zh-CN" altLang="en-US" sz="3200" dirty="0"/>
              <a:t>在一个给商户提供服 务的应用中：</a:t>
            </a:r>
            <a:endParaRPr lang="en-US" altLang="zh-CN" sz="3200" dirty="0"/>
          </a:p>
          <a:p>
            <a:pPr lvl="1"/>
            <a:r>
              <a:rPr lang="zh-CN" altLang="en-US" sz="2800" dirty="0"/>
              <a:t>应用为商户服务，每个商户下有若干店铺</a:t>
            </a:r>
            <a:endParaRPr lang="en-US" altLang="zh-CN" sz="2800" dirty="0"/>
          </a:p>
          <a:p>
            <a:pPr lvl="1"/>
            <a:r>
              <a:rPr lang="zh-CN" altLang="en-US" sz="2800" dirty="0"/>
              <a:t>某店铺连续三天有大于二元的交易而之后两天无交易，则该店铺被抛出</a:t>
            </a:r>
            <a:endParaRPr lang="en-US" altLang="zh-CN" sz="2800" dirty="0"/>
          </a:p>
          <a:p>
            <a:pPr lvl="1"/>
            <a:r>
              <a:rPr lang="zh-CN" altLang="en-US" sz="2800" dirty="0"/>
              <a:t>店铺在抛出后二十八天内无交易，则店铺流失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9628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05042-AE8F-627A-B1FD-DB8FBABD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830F4-4DA0-2379-224B-2734CA64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删除各个数据集中完全重复的数据</a:t>
            </a:r>
            <a:endParaRPr lang="en-US" altLang="zh-CN" sz="3200" dirty="0"/>
          </a:p>
          <a:p>
            <a:r>
              <a:rPr lang="zh-CN" altLang="en-US" sz="3200" dirty="0"/>
              <a:t>查找和处理有缺失值的数据</a:t>
            </a:r>
            <a:endParaRPr lang="en-US" altLang="zh-CN" sz="3200" dirty="0"/>
          </a:p>
          <a:p>
            <a:pPr lvl="1"/>
            <a:r>
              <a:rPr lang="zh-CN" altLang="en-US" sz="3000" dirty="0"/>
              <a:t>实际仅涉及流水数据的</a:t>
            </a:r>
            <a:r>
              <a:rPr lang="en-US" altLang="zh-CN" sz="3000" dirty="0" err="1"/>
              <a:t>paid_amount</a:t>
            </a:r>
            <a:r>
              <a:rPr lang="zh-CN" altLang="en-US" sz="3000" dirty="0"/>
              <a:t>字段</a:t>
            </a:r>
            <a:endParaRPr lang="en-US" altLang="zh-CN" sz="3000" dirty="0"/>
          </a:p>
          <a:p>
            <a:r>
              <a:rPr lang="zh-CN" altLang="en-US" sz="3200" dirty="0"/>
              <a:t>从抛出点数据的训练集中删除不符合抛出条件的数据</a:t>
            </a:r>
            <a:endParaRPr lang="en-US" altLang="zh-CN" sz="3200" dirty="0"/>
          </a:p>
          <a:p>
            <a:r>
              <a:rPr lang="zh-CN" altLang="en-US" sz="3200" dirty="0"/>
              <a:t>修改流水数据中</a:t>
            </a:r>
            <a:r>
              <a:rPr lang="en-US" altLang="zh-CN" sz="3200" dirty="0" err="1"/>
              <a:t>paid_amount</a:t>
            </a:r>
            <a:r>
              <a:rPr lang="zh-CN" altLang="en-US" sz="3200" dirty="0"/>
              <a:t>有问题的数据</a:t>
            </a:r>
          </a:p>
        </p:txBody>
      </p:sp>
    </p:spTree>
    <p:extLst>
      <p:ext uri="{BB962C8B-B14F-4D97-AF65-F5344CB8AC3E}">
        <p14:creationId xmlns:p14="http://schemas.microsoft.com/office/powerpoint/2010/main" val="159587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0FA62-733D-1253-94F4-80E4534E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  <a:r>
              <a:rPr lang="en-US" altLang="zh-CN" dirty="0"/>
              <a:t>——</a:t>
            </a:r>
            <a:r>
              <a:rPr lang="zh-CN" altLang="en-US" dirty="0"/>
              <a:t>自己最初提取的特征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0583A-9827-CAC6-0DB7-C90F00CC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98400" cy="3880773"/>
          </a:xfrm>
        </p:spPr>
        <p:txBody>
          <a:bodyPr/>
          <a:lstStyle/>
          <a:p>
            <a:r>
              <a:rPr lang="zh-CN" altLang="en-US" dirty="0"/>
              <a:t>商户本身的特征</a:t>
            </a:r>
            <a:endParaRPr lang="en-US" altLang="zh-CN" dirty="0"/>
          </a:p>
          <a:p>
            <a:pPr lvl="1"/>
            <a:r>
              <a:rPr lang="en-US" altLang="zh-CN" dirty="0"/>
              <a:t>industry_level1</a:t>
            </a:r>
            <a:r>
              <a:rPr lang="zh-CN" altLang="en-US" dirty="0"/>
              <a:t>：该商户所在的行业</a:t>
            </a:r>
            <a:endParaRPr lang="en-US" altLang="zh-CN" dirty="0"/>
          </a:p>
          <a:p>
            <a:pPr lvl="1"/>
            <a:r>
              <a:rPr lang="en-US" altLang="zh-CN" dirty="0"/>
              <a:t>province</a:t>
            </a:r>
            <a:r>
              <a:rPr lang="zh-CN" altLang="en-US" dirty="0"/>
              <a:t>：该商户所在省份</a:t>
            </a:r>
            <a:endParaRPr lang="en-US" altLang="zh-CN" dirty="0"/>
          </a:p>
          <a:p>
            <a:r>
              <a:rPr lang="zh-CN" altLang="en-US" dirty="0"/>
              <a:t>从贷款数据中提取的特征</a:t>
            </a:r>
            <a:endParaRPr lang="en-US" altLang="zh-CN" dirty="0"/>
          </a:p>
          <a:p>
            <a:pPr lvl="1"/>
            <a:r>
              <a:rPr lang="en-US" altLang="zh-CN" dirty="0" err="1"/>
              <a:t>past_mon_lend_amount</a:t>
            </a:r>
            <a:r>
              <a:rPr lang="zh-CN" altLang="en-US" dirty="0"/>
              <a:t>：抛出前一个月内商户贷款总额</a:t>
            </a:r>
            <a:endParaRPr lang="en-US" altLang="zh-CN" dirty="0"/>
          </a:p>
          <a:p>
            <a:pPr lvl="1"/>
            <a:r>
              <a:rPr lang="en-US" altLang="zh-CN" dirty="0" err="1"/>
              <a:t>past_mon_lend_period</a:t>
            </a:r>
            <a:r>
              <a:rPr lang="zh-CN" altLang="en-US" dirty="0"/>
              <a:t>：抛出前一个月内商户贷款期数</a:t>
            </a:r>
            <a:endParaRPr lang="en-US" altLang="zh-CN" dirty="0"/>
          </a:p>
          <a:p>
            <a:pPr lvl="1"/>
            <a:r>
              <a:rPr lang="en-US" altLang="zh-CN" dirty="0" err="1"/>
              <a:t>past_mon_overdue</a:t>
            </a:r>
            <a:r>
              <a:rPr lang="zh-CN" altLang="en-US" dirty="0"/>
              <a:t>：抛出前一个月内商户逾期还款次数</a:t>
            </a:r>
            <a:endParaRPr lang="en-US" altLang="zh-CN" dirty="0"/>
          </a:p>
          <a:p>
            <a:r>
              <a:rPr lang="zh-CN" altLang="en-US" dirty="0"/>
              <a:t>从流水数据中提取的特征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CE7C16-DD05-99D7-726F-0083F1DFEBF3}"/>
              </a:ext>
            </a:extLst>
          </p:cNvPr>
          <p:cNvSpPr txBox="1">
            <a:spLocks/>
          </p:cNvSpPr>
          <p:nvPr/>
        </p:nvSpPr>
        <p:spPr>
          <a:xfrm>
            <a:off x="4975602" y="2160588"/>
            <a:ext cx="4298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err="1"/>
              <a:t>max_pay_way</a:t>
            </a:r>
            <a:r>
              <a:rPr lang="zh-CN" altLang="en-US" dirty="0"/>
              <a:t>：该商户顾客首要支付方式</a:t>
            </a:r>
            <a:endParaRPr lang="en-US" altLang="zh-CN" dirty="0"/>
          </a:p>
          <a:p>
            <a:pPr lvl="1"/>
            <a:r>
              <a:rPr lang="en-US" altLang="zh-CN" dirty="0" err="1"/>
              <a:t>max_sub_pay_way</a:t>
            </a:r>
            <a:r>
              <a:rPr lang="zh-CN" altLang="en-US" dirty="0"/>
              <a:t>：该商户顾客次要支付方式</a:t>
            </a:r>
            <a:endParaRPr lang="en-US" altLang="zh-CN" dirty="0"/>
          </a:p>
          <a:p>
            <a:pPr lvl="1"/>
            <a:r>
              <a:rPr lang="en-US" altLang="zh-CN" dirty="0" err="1"/>
              <a:t>avg_paid_amount</a:t>
            </a:r>
            <a:r>
              <a:rPr lang="zh-CN" altLang="en-US" dirty="0"/>
              <a:t>：该商户所有成功交易的总金额平均值</a:t>
            </a:r>
            <a:endParaRPr lang="en-US" altLang="zh-CN" dirty="0"/>
          </a:p>
          <a:p>
            <a:pPr lvl="1"/>
            <a:r>
              <a:rPr lang="zh-CN" altLang="en-US" dirty="0"/>
              <a:t>该商户所有成功交易的各种支付方式支付金额平均值</a:t>
            </a:r>
            <a:endParaRPr lang="en-US" altLang="zh-CN" dirty="0"/>
          </a:p>
          <a:p>
            <a:pPr lvl="1"/>
            <a:r>
              <a:rPr lang="en-US" altLang="zh-CN" dirty="0" err="1"/>
              <a:t>type_percentage</a:t>
            </a:r>
            <a:r>
              <a:rPr lang="zh-CN" altLang="en-US" dirty="0"/>
              <a:t>：该商户交易类型为“取消”或“退款”的交易占比</a:t>
            </a:r>
            <a:endParaRPr lang="en-US" altLang="zh-CN" dirty="0"/>
          </a:p>
          <a:p>
            <a:pPr lvl="1"/>
            <a:r>
              <a:rPr lang="en-US" altLang="zh-CN" dirty="0" err="1"/>
              <a:t>status_percentage</a:t>
            </a:r>
            <a:r>
              <a:rPr lang="zh-CN" altLang="en-US" dirty="0"/>
              <a:t>：该商户不成功交易的占比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884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29889-7FB9-FF20-BFCD-7041237F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  <a:r>
              <a:rPr lang="en-US" altLang="zh-CN" dirty="0"/>
              <a:t>——</a:t>
            </a:r>
            <a:r>
              <a:rPr lang="zh-CN" altLang="en-US" dirty="0"/>
              <a:t>经老师指导后补充的特征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8AAC9-6E35-D86F-DAF8-C09651FF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商户本身的特征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store_id_count</a:t>
            </a:r>
            <a:r>
              <a:rPr lang="zh-CN" altLang="en-US" sz="1800" dirty="0"/>
              <a:t>：该商户旗下所有门店的总数量</a:t>
            </a:r>
            <a:r>
              <a:rPr lang="en-US" altLang="zh-CN" sz="1800" dirty="0"/>
              <a:t>, </a:t>
            </a:r>
            <a:r>
              <a:rPr lang="zh-CN" altLang="en-US" sz="1800" dirty="0"/>
              <a:t>反映了商户规模</a:t>
            </a:r>
            <a:endParaRPr lang="en-US" altLang="zh-CN" sz="1800" dirty="0"/>
          </a:p>
          <a:p>
            <a:r>
              <a:rPr lang="zh-CN" altLang="en-US" sz="2000" dirty="0"/>
              <a:t>从贷款数据中提取的特征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high_credit_days</a:t>
            </a:r>
            <a:r>
              <a:rPr lang="zh-CN" altLang="en-US" sz="1800" dirty="0"/>
              <a:t>：抛出前一个月内商户高额借贷天数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high_credit_transaction_count</a:t>
            </a:r>
            <a:r>
              <a:rPr lang="zh-CN" altLang="en-US" sz="1800" dirty="0"/>
              <a:t>：抛出前一个月内商户高额借贷笔数</a:t>
            </a:r>
            <a:endParaRPr lang="en-US" altLang="zh-CN" sz="1800" dirty="0"/>
          </a:p>
          <a:p>
            <a:r>
              <a:rPr lang="zh-CN" altLang="en-US" sz="2000" dirty="0"/>
              <a:t>从流水数据中提取的特征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no_transaction_ratio</a:t>
            </a:r>
            <a:r>
              <a:rPr lang="zh-CN" altLang="en-US" sz="1800" dirty="0"/>
              <a:t>：抛出前一个月内无交易日天数占比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credit_card_payment_ratio</a:t>
            </a:r>
            <a:r>
              <a:rPr lang="zh-CN" altLang="en-US" sz="1800" dirty="0"/>
              <a:t>：抛出前一个月内信用卡交易金额占比</a:t>
            </a:r>
            <a:endParaRPr lang="en-US" altLang="zh-CN" sz="1800" dirty="0"/>
          </a:p>
          <a:p>
            <a:pPr lvl="1"/>
            <a:r>
              <a:rPr lang="en-US" altLang="zh-CN" sz="1800" dirty="0"/>
              <a:t>integer_10_transactions</a:t>
            </a:r>
            <a:r>
              <a:rPr lang="zh-CN" altLang="en-US" sz="1800" dirty="0"/>
              <a:t>：抛出前一个月内交易金额为十的整数倍的交易笔数</a:t>
            </a:r>
          </a:p>
        </p:txBody>
      </p:sp>
    </p:spTree>
    <p:extLst>
      <p:ext uri="{BB962C8B-B14F-4D97-AF65-F5344CB8AC3E}">
        <p14:creationId xmlns:p14="http://schemas.microsoft.com/office/powerpoint/2010/main" val="209311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7A9D-3523-B33C-1B57-DD139274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  <a:r>
              <a:rPr lang="en-US" altLang="zh-CN" dirty="0"/>
              <a:t>——</a:t>
            </a:r>
            <a:r>
              <a:rPr lang="zh-CN" altLang="en-US" dirty="0"/>
              <a:t>变量选择与多重共线性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4AD30-8D52-B83A-8958-C06146324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98400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经过卡方显著性检验，</a:t>
            </a:r>
            <a:r>
              <a:rPr lang="en-US" altLang="zh-CN" sz="2400" dirty="0" err="1"/>
              <a:t>wallet_alipay_finance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type_percentage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high_credit_days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high_credit_transaction_count</a:t>
            </a:r>
            <a:r>
              <a:rPr lang="en-US" altLang="zh-CN" sz="2400" dirty="0"/>
              <a:t> </a:t>
            </a:r>
            <a:r>
              <a:rPr lang="zh-CN" altLang="en-US" sz="2400" dirty="0"/>
              <a:t>对响应变量效果不显著，直接删去。</a:t>
            </a:r>
            <a:endParaRPr lang="en-US" altLang="zh-CN" sz="2400" dirty="0"/>
          </a:p>
          <a:p>
            <a:r>
              <a:rPr lang="zh-CN" altLang="en-US" sz="2400" dirty="0"/>
              <a:t>删除上述特征后，数据集中不存在明显的多重共线性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806749-B005-0E47-B233-BB5A21B9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1238250"/>
            <a:ext cx="68389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0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35DD-AF34-9C51-5DCC-BBFA4BB3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模型选择与训练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EF860-421F-54A6-903E-13C9C469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先训练五种最基本的分类模型，检测其性能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随机森林准确率最高，对其进行五折交叉验证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06667F-A667-C1B1-0C2B-088F2FF2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46901"/>
            <a:ext cx="9354856" cy="13813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73F6BD-F72F-8BAF-49B0-2BC09A141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83" y="4690988"/>
            <a:ext cx="1016459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B60-B911-1732-B52C-3AC8EA90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结果分析与总结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F4BB9-B638-EA72-686F-4E978AC7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为什么随机森林性能最佳？</a:t>
            </a:r>
            <a:endParaRPr lang="en-US" altLang="zh-CN" sz="2800" dirty="0"/>
          </a:p>
          <a:p>
            <a:pPr lvl="1"/>
            <a:r>
              <a:rPr lang="zh-CN" altLang="en-US" sz="2400" dirty="0"/>
              <a:t>数据集中存在类别特征（省份、工业门类），而决策树能对各个特征分别进行分类（而不是把特征的值代进去算）并考虑各个特征的重要程度；</a:t>
            </a:r>
            <a:endParaRPr lang="en-US" altLang="zh-CN" sz="2400" dirty="0"/>
          </a:p>
          <a:p>
            <a:pPr lvl="1"/>
            <a:r>
              <a:rPr lang="zh-CN" altLang="en-US" sz="2400" dirty="0"/>
              <a:t>随机森林对决策树进行集成学习，能够提高模型的泛化能力。</a:t>
            </a:r>
            <a:endParaRPr lang="en-US" altLang="zh-CN" sz="2400" dirty="0"/>
          </a:p>
          <a:p>
            <a:r>
              <a:rPr lang="zh-CN" altLang="en-US" sz="2800" dirty="0"/>
              <a:t>一点感想</a:t>
            </a:r>
            <a:endParaRPr lang="en-US" altLang="zh-CN" sz="2800" dirty="0"/>
          </a:p>
          <a:p>
            <a:pPr lvl="1"/>
            <a:r>
              <a:rPr lang="zh-CN" altLang="en-US" sz="2400" dirty="0"/>
              <a:t>数据预处理和特征提取至关重要</a:t>
            </a:r>
            <a:endParaRPr lang="en-US" altLang="zh-CN" sz="2400" dirty="0"/>
          </a:p>
          <a:p>
            <a:pPr lvl="1"/>
            <a:r>
              <a:rPr lang="en-US" altLang="zh-CN" sz="2400" dirty="0"/>
              <a:t>《</a:t>
            </a:r>
            <a:r>
              <a:rPr lang="zh-CN" altLang="en-US" sz="2400" dirty="0"/>
              <a:t>数据挖掘</a:t>
            </a:r>
            <a:r>
              <a:rPr lang="en-US" altLang="zh-CN" sz="2400" dirty="0"/>
              <a:t>》</a:t>
            </a:r>
            <a:r>
              <a:rPr lang="zh-CN" altLang="en-US" sz="2400" dirty="0"/>
              <a:t>：从数据集中发掘人不易发现的关联</a:t>
            </a:r>
          </a:p>
        </p:txBody>
      </p:sp>
    </p:spTree>
    <p:extLst>
      <p:ext uri="{BB962C8B-B14F-4D97-AF65-F5344CB8AC3E}">
        <p14:creationId xmlns:p14="http://schemas.microsoft.com/office/powerpoint/2010/main" val="19145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BD1B2-9C8B-F9D3-5558-C696B36B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EBF18D-41D0-B543-E713-8D9708478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2024.06.</a:t>
            </a:r>
            <a:r>
              <a:rPr lang="zh-CN" altLang="en-US" dirty="0"/>
              <a:t>？？</a:t>
            </a:r>
          </a:p>
        </p:txBody>
      </p:sp>
    </p:spTree>
    <p:extLst>
      <p:ext uri="{BB962C8B-B14F-4D97-AF65-F5344CB8AC3E}">
        <p14:creationId xmlns:p14="http://schemas.microsoft.com/office/powerpoint/2010/main" val="336746049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620</Words>
  <Application>Microsoft Office PowerPoint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平面</vt:lpstr>
      <vt:lpstr>抛出店铺的流失率预测 ——《数据挖掘》课程期末大项目</vt:lpstr>
      <vt:lpstr>项目背景</vt:lpstr>
      <vt:lpstr>数据预处理</vt:lpstr>
      <vt:lpstr>特征提取——自己最初提取的特征</vt:lpstr>
      <vt:lpstr>特征提取——经老师指导后补充的特征</vt:lpstr>
      <vt:lpstr>特征提取——变量选择与多重共线性</vt:lpstr>
      <vt:lpstr>模型选择与训练</vt:lpstr>
      <vt:lpstr>结果分析与总结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抛出店铺的流失率预测 ——《数据挖掘》课程期末大项目</dc:title>
  <dc:creator>YIPING 赵</dc:creator>
  <cp:lastModifiedBy>YIPING 赵</cp:lastModifiedBy>
  <cp:revision>7</cp:revision>
  <dcterms:created xsi:type="dcterms:W3CDTF">2024-05-17T02:49:12Z</dcterms:created>
  <dcterms:modified xsi:type="dcterms:W3CDTF">2024-05-17T03:43:32Z</dcterms:modified>
</cp:coreProperties>
</file>