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42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E48E0-2448-4650-8999-C866F13AB27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B823EC1-B1D6-4F7D-A912-8904F0F002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1C7D48-2D15-43E3-B4DA-594466B31D40}"/>
              </a:ext>
            </a:extLst>
          </p:cNvPr>
          <p:cNvSpPr>
            <a:spLocks noGrp="1"/>
          </p:cNvSpPr>
          <p:nvPr>
            <p:ph type="dt" sz="half" idx="10"/>
          </p:nvPr>
        </p:nvSpPr>
        <p:spPr/>
        <p:txBody>
          <a:bodyPr/>
          <a:lstStyle/>
          <a:p>
            <a:fld id="{7C9C2A34-1F6A-4206-9B12-4C0B7DE2473E}" type="datetimeFigureOut">
              <a:rPr lang="zh-CN" altLang="en-US" smtClean="0"/>
              <a:t>2024/3/16</a:t>
            </a:fld>
            <a:endParaRPr lang="zh-CN" altLang="en-US"/>
          </a:p>
        </p:txBody>
      </p:sp>
      <p:sp>
        <p:nvSpPr>
          <p:cNvPr id="5" name="页脚占位符 4">
            <a:extLst>
              <a:ext uri="{FF2B5EF4-FFF2-40B4-BE49-F238E27FC236}">
                <a16:creationId xmlns:a16="http://schemas.microsoft.com/office/drawing/2014/main" id="{CE528143-BEA0-46B7-9C3D-07FC9F2442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5E2A03-63B7-4B94-A8C3-B58EB0CC6EB3}"/>
              </a:ext>
            </a:extLst>
          </p:cNvPr>
          <p:cNvSpPr>
            <a:spLocks noGrp="1"/>
          </p:cNvSpPr>
          <p:nvPr>
            <p:ph type="sldNum" sz="quarter" idx="12"/>
          </p:nvPr>
        </p:nvSpPr>
        <p:spPr/>
        <p:txBody>
          <a:bodyPr/>
          <a:lstStyle/>
          <a:p>
            <a:fld id="{E2821B50-98FB-4F8A-B123-B1402E26B592}" type="slidenum">
              <a:rPr lang="zh-CN" altLang="en-US" smtClean="0"/>
              <a:t>‹#›</a:t>
            </a:fld>
            <a:endParaRPr lang="zh-CN" altLang="en-US"/>
          </a:p>
        </p:txBody>
      </p:sp>
    </p:spTree>
    <p:extLst>
      <p:ext uri="{BB962C8B-B14F-4D97-AF65-F5344CB8AC3E}">
        <p14:creationId xmlns:p14="http://schemas.microsoft.com/office/powerpoint/2010/main" val="3381880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27AAE-5BDA-444B-B207-F1D85B22B2A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565DAB0-D8DD-4726-89FA-21B29F2B032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EC54D5-AFA9-479B-AC14-B0F36ED57973}"/>
              </a:ext>
            </a:extLst>
          </p:cNvPr>
          <p:cNvSpPr>
            <a:spLocks noGrp="1"/>
          </p:cNvSpPr>
          <p:nvPr>
            <p:ph type="dt" sz="half" idx="10"/>
          </p:nvPr>
        </p:nvSpPr>
        <p:spPr/>
        <p:txBody>
          <a:bodyPr/>
          <a:lstStyle/>
          <a:p>
            <a:fld id="{7C9C2A34-1F6A-4206-9B12-4C0B7DE2473E}" type="datetimeFigureOut">
              <a:rPr lang="zh-CN" altLang="en-US" smtClean="0"/>
              <a:t>2024/3/16</a:t>
            </a:fld>
            <a:endParaRPr lang="zh-CN" altLang="en-US"/>
          </a:p>
        </p:txBody>
      </p:sp>
      <p:sp>
        <p:nvSpPr>
          <p:cNvPr id="5" name="页脚占位符 4">
            <a:extLst>
              <a:ext uri="{FF2B5EF4-FFF2-40B4-BE49-F238E27FC236}">
                <a16:creationId xmlns:a16="http://schemas.microsoft.com/office/drawing/2014/main" id="{AAF2B9E9-D80F-4627-87C5-91C796A82B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23FF96-B179-4D88-867D-94E2870D4386}"/>
              </a:ext>
            </a:extLst>
          </p:cNvPr>
          <p:cNvSpPr>
            <a:spLocks noGrp="1"/>
          </p:cNvSpPr>
          <p:nvPr>
            <p:ph type="sldNum" sz="quarter" idx="12"/>
          </p:nvPr>
        </p:nvSpPr>
        <p:spPr/>
        <p:txBody>
          <a:bodyPr/>
          <a:lstStyle/>
          <a:p>
            <a:fld id="{E2821B50-98FB-4F8A-B123-B1402E26B592}" type="slidenum">
              <a:rPr lang="zh-CN" altLang="en-US" smtClean="0"/>
              <a:t>‹#›</a:t>
            </a:fld>
            <a:endParaRPr lang="zh-CN" altLang="en-US"/>
          </a:p>
        </p:txBody>
      </p:sp>
    </p:spTree>
    <p:extLst>
      <p:ext uri="{BB962C8B-B14F-4D97-AF65-F5344CB8AC3E}">
        <p14:creationId xmlns:p14="http://schemas.microsoft.com/office/powerpoint/2010/main" val="107227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DEDD416-7961-493A-8195-0FF5EF425F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ED1AED8-8CB9-4847-B395-E53E39D2859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A87A05-19BA-4C8C-8A53-BFBE0090877B}"/>
              </a:ext>
            </a:extLst>
          </p:cNvPr>
          <p:cNvSpPr>
            <a:spLocks noGrp="1"/>
          </p:cNvSpPr>
          <p:nvPr>
            <p:ph type="dt" sz="half" idx="10"/>
          </p:nvPr>
        </p:nvSpPr>
        <p:spPr/>
        <p:txBody>
          <a:bodyPr/>
          <a:lstStyle/>
          <a:p>
            <a:fld id="{7C9C2A34-1F6A-4206-9B12-4C0B7DE2473E}" type="datetimeFigureOut">
              <a:rPr lang="zh-CN" altLang="en-US" smtClean="0"/>
              <a:t>2024/3/16</a:t>
            </a:fld>
            <a:endParaRPr lang="zh-CN" altLang="en-US"/>
          </a:p>
        </p:txBody>
      </p:sp>
      <p:sp>
        <p:nvSpPr>
          <p:cNvPr id="5" name="页脚占位符 4">
            <a:extLst>
              <a:ext uri="{FF2B5EF4-FFF2-40B4-BE49-F238E27FC236}">
                <a16:creationId xmlns:a16="http://schemas.microsoft.com/office/drawing/2014/main" id="{77D09FC6-7E7C-4560-9611-D327F5A325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D8221-6FCE-4EE5-B8CE-A35443270A8B}"/>
              </a:ext>
            </a:extLst>
          </p:cNvPr>
          <p:cNvSpPr>
            <a:spLocks noGrp="1"/>
          </p:cNvSpPr>
          <p:nvPr>
            <p:ph type="sldNum" sz="quarter" idx="12"/>
          </p:nvPr>
        </p:nvSpPr>
        <p:spPr/>
        <p:txBody>
          <a:bodyPr/>
          <a:lstStyle/>
          <a:p>
            <a:fld id="{E2821B50-98FB-4F8A-B123-B1402E26B592}" type="slidenum">
              <a:rPr lang="zh-CN" altLang="en-US" smtClean="0"/>
              <a:t>‹#›</a:t>
            </a:fld>
            <a:endParaRPr lang="zh-CN" altLang="en-US"/>
          </a:p>
        </p:txBody>
      </p:sp>
    </p:spTree>
    <p:extLst>
      <p:ext uri="{BB962C8B-B14F-4D97-AF65-F5344CB8AC3E}">
        <p14:creationId xmlns:p14="http://schemas.microsoft.com/office/powerpoint/2010/main" val="45219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C6D63-65DB-4601-9265-3F6A51BB8F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7872EB-0343-4DB6-A65A-7B639F3FC9E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58E65C-137B-4779-B129-454BA9DBC8AD}"/>
              </a:ext>
            </a:extLst>
          </p:cNvPr>
          <p:cNvSpPr>
            <a:spLocks noGrp="1"/>
          </p:cNvSpPr>
          <p:nvPr>
            <p:ph type="dt" sz="half" idx="10"/>
          </p:nvPr>
        </p:nvSpPr>
        <p:spPr/>
        <p:txBody>
          <a:bodyPr/>
          <a:lstStyle/>
          <a:p>
            <a:fld id="{7C9C2A34-1F6A-4206-9B12-4C0B7DE2473E}" type="datetimeFigureOut">
              <a:rPr lang="zh-CN" altLang="en-US" smtClean="0"/>
              <a:t>2024/3/16</a:t>
            </a:fld>
            <a:endParaRPr lang="zh-CN" altLang="en-US"/>
          </a:p>
        </p:txBody>
      </p:sp>
      <p:sp>
        <p:nvSpPr>
          <p:cNvPr id="5" name="页脚占位符 4">
            <a:extLst>
              <a:ext uri="{FF2B5EF4-FFF2-40B4-BE49-F238E27FC236}">
                <a16:creationId xmlns:a16="http://schemas.microsoft.com/office/drawing/2014/main" id="{BA931547-55D7-48F5-8FDC-30A43EF687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C85E3A-E908-41FD-9940-563BDB18D164}"/>
              </a:ext>
            </a:extLst>
          </p:cNvPr>
          <p:cNvSpPr>
            <a:spLocks noGrp="1"/>
          </p:cNvSpPr>
          <p:nvPr>
            <p:ph type="sldNum" sz="quarter" idx="12"/>
          </p:nvPr>
        </p:nvSpPr>
        <p:spPr/>
        <p:txBody>
          <a:bodyPr/>
          <a:lstStyle/>
          <a:p>
            <a:fld id="{E2821B50-98FB-4F8A-B123-B1402E26B592}" type="slidenum">
              <a:rPr lang="zh-CN" altLang="en-US" smtClean="0"/>
              <a:t>‹#›</a:t>
            </a:fld>
            <a:endParaRPr lang="zh-CN" altLang="en-US"/>
          </a:p>
        </p:txBody>
      </p:sp>
    </p:spTree>
    <p:extLst>
      <p:ext uri="{BB962C8B-B14F-4D97-AF65-F5344CB8AC3E}">
        <p14:creationId xmlns:p14="http://schemas.microsoft.com/office/powerpoint/2010/main" val="893551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EB805-4F4E-40DE-BD84-3B3FBB1029E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9C97F81-DC08-4309-B826-CEE70EC736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31F1C1D-3F9C-4CEA-A1DF-0E29CB0DF064}"/>
              </a:ext>
            </a:extLst>
          </p:cNvPr>
          <p:cNvSpPr>
            <a:spLocks noGrp="1"/>
          </p:cNvSpPr>
          <p:nvPr>
            <p:ph type="dt" sz="half" idx="10"/>
          </p:nvPr>
        </p:nvSpPr>
        <p:spPr/>
        <p:txBody>
          <a:bodyPr/>
          <a:lstStyle/>
          <a:p>
            <a:fld id="{7C9C2A34-1F6A-4206-9B12-4C0B7DE2473E}" type="datetimeFigureOut">
              <a:rPr lang="zh-CN" altLang="en-US" smtClean="0"/>
              <a:t>2024/3/16</a:t>
            </a:fld>
            <a:endParaRPr lang="zh-CN" altLang="en-US"/>
          </a:p>
        </p:txBody>
      </p:sp>
      <p:sp>
        <p:nvSpPr>
          <p:cNvPr id="5" name="页脚占位符 4">
            <a:extLst>
              <a:ext uri="{FF2B5EF4-FFF2-40B4-BE49-F238E27FC236}">
                <a16:creationId xmlns:a16="http://schemas.microsoft.com/office/drawing/2014/main" id="{DA9D542F-9606-4D59-98B6-C684692053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CF9D2F-ACBD-47D5-8EF3-F2F8F4F325F2}"/>
              </a:ext>
            </a:extLst>
          </p:cNvPr>
          <p:cNvSpPr>
            <a:spLocks noGrp="1"/>
          </p:cNvSpPr>
          <p:nvPr>
            <p:ph type="sldNum" sz="quarter" idx="12"/>
          </p:nvPr>
        </p:nvSpPr>
        <p:spPr/>
        <p:txBody>
          <a:bodyPr/>
          <a:lstStyle/>
          <a:p>
            <a:fld id="{E2821B50-98FB-4F8A-B123-B1402E26B592}" type="slidenum">
              <a:rPr lang="zh-CN" altLang="en-US" smtClean="0"/>
              <a:t>‹#›</a:t>
            </a:fld>
            <a:endParaRPr lang="zh-CN" altLang="en-US"/>
          </a:p>
        </p:txBody>
      </p:sp>
    </p:spTree>
    <p:extLst>
      <p:ext uri="{BB962C8B-B14F-4D97-AF65-F5344CB8AC3E}">
        <p14:creationId xmlns:p14="http://schemas.microsoft.com/office/powerpoint/2010/main" val="3779298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83A45-1530-49F7-A14D-64A61D36D9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3CE96A-BB14-48E5-B27C-7BB9C19C02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8F6297D-0560-4C0B-B795-0F38F2E867B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4BC2BC0-3EAA-49FB-AAF1-DBDC8C848929}"/>
              </a:ext>
            </a:extLst>
          </p:cNvPr>
          <p:cNvSpPr>
            <a:spLocks noGrp="1"/>
          </p:cNvSpPr>
          <p:nvPr>
            <p:ph type="dt" sz="half" idx="10"/>
          </p:nvPr>
        </p:nvSpPr>
        <p:spPr/>
        <p:txBody>
          <a:bodyPr/>
          <a:lstStyle/>
          <a:p>
            <a:fld id="{7C9C2A34-1F6A-4206-9B12-4C0B7DE2473E}" type="datetimeFigureOut">
              <a:rPr lang="zh-CN" altLang="en-US" smtClean="0"/>
              <a:t>2024/3/16</a:t>
            </a:fld>
            <a:endParaRPr lang="zh-CN" altLang="en-US"/>
          </a:p>
        </p:txBody>
      </p:sp>
      <p:sp>
        <p:nvSpPr>
          <p:cNvPr id="6" name="页脚占位符 5">
            <a:extLst>
              <a:ext uri="{FF2B5EF4-FFF2-40B4-BE49-F238E27FC236}">
                <a16:creationId xmlns:a16="http://schemas.microsoft.com/office/drawing/2014/main" id="{27833148-4E8B-4900-8E4B-EBEF55DA58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FC65E1-EB86-4657-A344-F658A01E92FE}"/>
              </a:ext>
            </a:extLst>
          </p:cNvPr>
          <p:cNvSpPr>
            <a:spLocks noGrp="1"/>
          </p:cNvSpPr>
          <p:nvPr>
            <p:ph type="sldNum" sz="quarter" idx="12"/>
          </p:nvPr>
        </p:nvSpPr>
        <p:spPr/>
        <p:txBody>
          <a:bodyPr/>
          <a:lstStyle/>
          <a:p>
            <a:fld id="{E2821B50-98FB-4F8A-B123-B1402E26B592}" type="slidenum">
              <a:rPr lang="zh-CN" altLang="en-US" smtClean="0"/>
              <a:t>‹#›</a:t>
            </a:fld>
            <a:endParaRPr lang="zh-CN" altLang="en-US"/>
          </a:p>
        </p:txBody>
      </p:sp>
    </p:spTree>
    <p:extLst>
      <p:ext uri="{BB962C8B-B14F-4D97-AF65-F5344CB8AC3E}">
        <p14:creationId xmlns:p14="http://schemas.microsoft.com/office/powerpoint/2010/main" val="350272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8A3EB-C63E-4E85-8D35-7B8C2D0F2D1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C66228-1D6F-441F-B269-2CB157211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3084CB7-FFFA-4ECB-8256-F8BECB8B46F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0F231DA-445E-4F34-894B-66C1E1225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85CE6D1-AAA3-42E6-A614-FA20B26672E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29E9778-6B44-4A71-9CDD-46F60F2A6E3E}"/>
              </a:ext>
            </a:extLst>
          </p:cNvPr>
          <p:cNvSpPr>
            <a:spLocks noGrp="1"/>
          </p:cNvSpPr>
          <p:nvPr>
            <p:ph type="dt" sz="half" idx="10"/>
          </p:nvPr>
        </p:nvSpPr>
        <p:spPr/>
        <p:txBody>
          <a:bodyPr/>
          <a:lstStyle/>
          <a:p>
            <a:fld id="{7C9C2A34-1F6A-4206-9B12-4C0B7DE2473E}" type="datetimeFigureOut">
              <a:rPr lang="zh-CN" altLang="en-US" smtClean="0"/>
              <a:t>2024/3/16</a:t>
            </a:fld>
            <a:endParaRPr lang="zh-CN" altLang="en-US"/>
          </a:p>
        </p:txBody>
      </p:sp>
      <p:sp>
        <p:nvSpPr>
          <p:cNvPr id="8" name="页脚占位符 7">
            <a:extLst>
              <a:ext uri="{FF2B5EF4-FFF2-40B4-BE49-F238E27FC236}">
                <a16:creationId xmlns:a16="http://schemas.microsoft.com/office/drawing/2014/main" id="{775B3259-D833-4DBD-8C58-3C6A7673373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39251CC-4A49-492A-871F-06F273927A58}"/>
              </a:ext>
            </a:extLst>
          </p:cNvPr>
          <p:cNvSpPr>
            <a:spLocks noGrp="1"/>
          </p:cNvSpPr>
          <p:nvPr>
            <p:ph type="sldNum" sz="quarter" idx="12"/>
          </p:nvPr>
        </p:nvSpPr>
        <p:spPr/>
        <p:txBody>
          <a:bodyPr/>
          <a:lstStyle/>
          <a:p>
            <a:fld id="{E2821B50-98FB-4F8A-B123-B1402E26B592}" type="slidenum">
              <a:rPr lang="zh-CN" altLang="en-US" smtClean="0"/>
              <a:t>‹#›</a:t>
            </a:fld>
            <a:endParaRPr lang="zh-CN" altLang="en-US"/>
          </a:p>
        </p:txBody>
      </p:sp>
    </p:spTree>
    <p:extLst>
      <p:ext uri="{BB962C8B-B14F-4D97-AF65-F5344CB8AC3E}">
        <p14:creationId xmlns:p14="http://schemas.microsoft.com/office/powerpoint/2010/main" val="98585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56C63-0F27-43E8-B464-427A55441E7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B5E601F-7E5C-49BD-B690-BDD457E1CEC9}"/>
              </a:ext>
            </a:extLst>
          </p:cNvPr>
          <p:cNvSpPr>
            <a:spLocks noGrp="1"/>
          </p:cNvSpPr>
          <p:nvPr>
            <p:ph type="dt" sz="half" idx="10"/>
          </p:nvPr>
        </p:nvSpPr>
        <p:spPr/>
        <p:txBody>
          <a:bodyPr/>
          <a:lstStyle/>
          <a:p>
            <a:fld id="{7C9C2A34-1F6A-4206-9B12-4C0B7DE2473E}" type="datetimeFigureOut">
              <a:rPr lang="zh-CN" altLang="en-US" smtClean="0"/>
              <a:t>2024/3/16</a:t>
            </a:fld>
            <a:endParaRPr lang="zh-CN" altLang="en-US"/>
          </a:p>
        </p:txBody>
      </p:sp>
      <p:sp>
        <p:nvSpPr>
          <p:cNvPr id="4" name="页脚占位符 3">
            <a:extLst>
              <a:ext uri="{FF2B5EF4-FFF2-40B4-BE49-F238E27FC236}">
                <a16:creationId xmlns:a16="http://schemas.microsoft.com/office/drawing/2014/main" id="{6F9A3088-CB41-4F1C-B2C3-B0BD2F1BB43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1FFF25A-3FAD-4752-8306-4D4BB87726F3}"/>
              </a:ext>
            </a:extLst>
          </p:cNvPr>
          <p:cNvSpPr>
            <a:spLocks noGrp="1"/>
          </p:cNvSpPr>
          <p:nvPr>
            <p:ph type="sldNum" sz="quarter" idx="12"/>
          </p:nvPr>
        </p:nvSpPr>
        <p:spPr/>
        <p:txBody>
          <a:bodyPr/>
          <a:lstStyle/>
          <a:p>
            <a:fld id="{E2821B50-98FB-4F8A-B123-B1402E26B592}" type="slidenum">
              <a:rPr lang="zh-CN" altLang="en-US" smtClean="0"/>
              <a:t>‹#›</a:t>
            </a:fld>
            <a:endParaRPr lang="zh-CN" altLang="en-US"/>
          </a:p>
        </p:txBody>
      </p:sp>
    </p:spTree>
    <p:extLst>
      <p:ext uri="{BB962C8B-B14F-4D97-AF65-F5344CB8AC3E}">
        <p14:creationId xmlns:p14="http://schemas.microsoft.com/office/powerpoint/2010/main" val="372622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9E1EC7B-8B27-413C-A96B-6DF05ED22B9B}"/>
              </a:ext>
            </a:extLst>
          </p:cNvPr>
          <p:cNvSpPr>
            <a:spLocks noGrp="1"/>
          </p:cNvSpPr>
          <p:nvPr>
            <p:ph type="dt" sz="half" idx="10"/>
          </p:nvPr>
        </p:nvSpPr>
        <p:spPr/>
        <p:txBody>
          <a:bodyPr/>
          <a:lstStyle/>
          <a:p>
            <a:fld id="{7C9C2A34-1F6A-4206-9B12-4C0B7DE2473E}" type="datetimeFigureOut">
              <a:rPr lang="zh-CN" altLang="en-US" smtClean="0"/>
              <a:t>2024/3/16</a:t>
            </a:fld>
            <a:endParaRPr lang="zh-CN" altLang="en-US"/>
          </a:p>
        </p:txBody>
      </p:sp>
      <p:sp>
        <p:nvSpPr>
          <p:cNvPr id="3" name="页脚占位符 2">
            <a:extLst>
              <a:ext uri="{FF2B5EF4-FFF2-40B4-BE49-F238E27FC236}">
                <a16:creationId xmlns:a16="http://schemas.microsoft.com/office/drawing/2014/main" id="{BFBD8CF4-456E-45CD-B562-1FC09767570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3C7539-0276-40E0-A3CE-6D3E596F3689}"/>
              </a:ext>
            </a:extLst>
          </p:cNvPr>
          <p:cNvSpPr>
            <a:spLocks noGrp="1"/>
          </p:cNvSpPr>
          <p:nvPr>
            <p:ph type="sldNum" sz="quarter" idx="12"/>
          </p:nvPr>
        </p:nvSpPr>
        <p:spPr/>
        <p:txBody>
          <a:bodyPr/>
          <a:lstStyle/>
          <a:p>
            <a:fld id="{E2821B50-98FB-4F8A-B123-B1402E26B592}" type="slidenum">
              <a:rPr lang="zh-CN" altLang="en-US" smtClean="0"/>
              <a:t>‹#›</a:t>
            </a:fld>
            <a:endParaRPr lang="zh-CN" altLang="en-US"/>
          </a:p>
        </p:txBody>
      </p:sp>
    </p:spTree>
    <p:extLst>
      <p:ext uri="{BB962C8B-B14F-4D97-AF65-F5344CB8AC3E}">
        <p14:creationId xmlns:p14="http://schemas.microsoft.com/office/powerpoint/2010/main" val="348410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07AC4-195C-4A22-8C91-712C8EEEA5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96ACEFC-E082-4BC0-A2E5-41F27CC901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6B20E6F-F442-4431-807E-CCAA1116C1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5111CD-B2A2-4AD0-8049-C6DC7A425918}"/>
              </a:ext>
            </a:extLst>
          </p:cNvPr>
          <p:cNvSpPr>
            <a:spLocks noGrp="1"/>
          </p:cNvSpPr>
          <p:nvPr>
            <p:ph type="dt" sz="half" idx="10"/>
          </p:nvPr>
        </p:nvSpPr>
        <p:spPr/>
        <p:txBody>
          <a:bodyPr/>
          <a:lstStyle/>
          <a:p>
            <a:fld id="{7C9C2A34-1F6A-4206-9B12-4C0B7DE2473E}" type="datetimeFigureOut">
              <a:rPr lang="zh-CN" altLang="en-US" smtClean="0"/>
              <a:t>2024/3/16</a:t>
            </a:fld>
            <a:endParaRPr lang="zh-CN" altLang="en-US"/>
          </a:p>
        </p:txBody>
      </p:sp>
      <p:sp>
        <p:nvSpPr>
          <p:cNvPr id="6" name="页脚占位符 5">
            <a:extLst>
              <a:ext uri="{FF2B5EF4-FFF2-40B4-BE49-F238E27FC236}">
                <a16:creationId xmlns:a16="http://schemas.microsoft.com/office/drawing/2014/main" id="{AC91743D-965B-44B2-A986-993789BE79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22B835-804A-4CA8-ADF2-46D413434109}"/>
              </a:ext>
            </a:extLst>
          </p:cNvPr>
          <p:cNvSpPr>
            <a:spLocks noGrp="1"/>
          </p:cNvSpPr>
          <p:nvPr>
            <p:ph type="sldNum" sz="quarter" idx="12"/>
          </p:nvPr>
        </p:nvSpPr>
        <p:spPr/>
        <p:txBody>
          <a:bodyPr/>
          <a:lstStyle/>
          <a:p>
            <a:fld id="{E2821B50-98FB-4F8A-B123-B1402E26B592}" type="slidenum">
              <a:rPr lang="zh-CN" altLang="en-US" smtClean="0"/>
              <a:t>‹#›</a:t>
            </a:fld>
            <a:endParaRPr lang="zh-CN" altLang="en-US"/>
          </a:p>
        </p:txBody>
      </p:sp>
    </p:spTree>
    <p:extLst>
      <p:ext uri="{BB962C8B-B14F-4D97-AF65-F5344CB8AC3E}">
        <p14:creationId xmlns:p14="http://schemas.microsoft.com/office/powerpoint/2010/main" val="1265245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EEBA4F-74FB-4ACB-8C25-23BC711C14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CEF271E-246A-45E1-B79E-5A6523770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24628A2-8AF1-4304-8D97-646FC4129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932FB5-CDB4-4995-812E-80BF5E88CEE7}"/>
              </a:ext>
            </a:extLst>
          </p:cNvPr>
          <p:cNvSpPr>
            <a:spLocks noGrp="1"/>
          </p:cNvSpPr>
          <p:nvPr>
            <p:ph type="dt" sz="half" idx="10"/>
          </p:nvPr>
        </p:nvSpPr>
        <p:spPr/>
        <p:txBody>
          <a:bodyPr/>
          <a:lstStyle/>
          <a:p>
            <a:fld id="{7C9C2A34-1F6A-4206-9B12-4C0B7DE2473E}" type="datetimeFigureOut">
              <a:rPr lang="zh-CN" altLang="en-US" smtClean="0"/>
              <a:t>2024/3/16</a:t>
            </a:fld>
            <a:endParaRPr lang="zh-CN" altLang="en-US"/>
          </a:p>
        </p:txBody>
      </p:sp>
      <p:sp>
        <p:nvSpPr>
          <p:cNvPr id="6" name="页脚占位符 5">
            <a:extLst>
              <a:ext uri="{FF2B5EF4-FFF2-40B4-BE49-F238E27FC236}">
                <a16:creationId xmlns:a16="http://schemas.microsoft.com/office/drawing/2014/main" id="{746E3867-E959-4EB2-A4F5-57571873C2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49CBB0-58B6-41F0-8CC2-17C9399EA87C}"/>
              </a:ext>
            </a:extLst>
          </p:cNvPr>
          <p:cNvSpPr>
            <a:spLocks noGrp="1"/>
          </p:cNvSpPr>
          <p:nvPr>
            <p:ph type="sldNum" sz="quarter" idx="12"/>
          </p:nvPr>
        </p:nvSpPr>
        <p:spPr/>
        <p:txBody>
          <a:bodyPr/>
          <a:lstStyle/>
          <a:p>
            <a:fld id="{E2821B50-98FB-4F8A-B123-B1402E26B592}" type="slidenum">
              <a:rPr lang="zh-CN" altLang="en-US" smtClean="0"/>
              <a:t>‹#›</a:t>
            </a:fld>
            <a:endParaRPr lang="zh-CN" altLang="en-US"/>
          </a:p>
        </p:txBody>
      </p:sp>
    </p:spTree>
    <p:extLst>
      <p:ext uri="{BB962C8B-B14F-4D97-AF65-F5344CB8AC3E}">
        <p14:creationId xmlns:p14="http://schemas.microsoft.com/office/powerpoint/2010/main" val="44141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C97FA1-62B8-40E9-9E5C-A95B2E8E32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7E55C36-1EBC-4639-A739-2EEB36DFE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6D502A-8B3F-4C94-968C-74F288514D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C2A34-1F6A-4206-9B12-4C0B7DE2473E}" type="datetimeFigureOut">
              <a:rPr lang="zh-CN" altLang="en-US" smtClean="0"/>
              <a:t>2024/3/16</a:t>
            </a:fld>
            <a:endParaRPr lang="zh-CN" altLang="en-US"/>
          </a:p>
        </p:txBody>
      </p:sp>
      <p:sp>
        <p:nvSpPr>
          <p:cNvPr id="5" name="页脚占位符 4">
            <a:extLst>
              <a:ext uri="{FF2B5EF4-FFF2-40B4-BE49-F238E27FC236}">
                <a16:creationId xmlns:a16="http://schemas.microsoft.com/office/drawing/2014/main" id="{B21EDF2D-5005-4B75-9E88-6A6E07806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E81BF66-B669-43D8-90CD-DA1C40EB1D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21B50-98FB-4F8A-B123-B1402E26B592}" type="slidenum">
              <a:rPr lang="zh-CN" altLang="en-US" smtClean="0"/>
              <a:t>‹#›</a:t>
            </a:fld>
            <a:endParaRPr lang="zh-CN" altLang="en-US"/>
          </a:p>
        </p:txBody>
      </p:sp>
    </p:spTree>
    <p:extLst>
      <p:ext uri="{BB962C8B-B14F-4D97-AF65-F5344CB8AC3E}">
        <p14:creationId xmlns:p14="http://schemas.microsoft.com/office/powerpoint/2010/main" val="441697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8DFF66-062C-412E-873B-1224AF4F6556}"/>
              </a:ext>
            </a:extLst>
          </p:cNvPr>
          <p:cNvSpPr/>
          <p:nvPr/>
        </p:nvSpPr>
        <p:spPr>
          <a:xfrm>
            <a:off x="3041317" y="1704018"/>
            <a:ext cx="6109366" cy="1107996"/>
          </a:xfrm>
          <a:prstGeom prst="rect">
            <a:avLst/>
          </a:prstGeom>
          <a:noFill/>
        </p:spPr>
        <p:txBody>
          <a:bodyPr wrap="none" lIns="91440" tIns="45720" rIns="91440" bIns="45720">
            <a:spAutoFit/>
          </a:bodyPr>
          <a:lstStyle/>
          <a:p>
            <a:pPr algn="ctr"/>
            <a:r>
              <a:rPr lang="zh-CN" altLang="en-US" sz="6600" cap="none" spc="0" dirty="0">
                <a:ln w="0"/>
                <a:solidFill>
                  <a:schemeClr val="tx1"/>
                </a:solidFill>
                <a:effectLst>
                  <a:outerShdw blurRad="38100" dist="19050" dir="2700000" algn="tl" rotWithShape="0">
                    <a:schemeClr val="dk1">
                      <a:alpha val="40000"/>
                    </a:schemeClr>
                  </a:outerShdw>
                </a:effectLst>
              </a:rPr>
              <a:t>数据挖掘实验课</a:t>
            </a:r>
          </a:p>
        </p:txBody>
      </p:sp>
      <p:pic>
        <p:nvPicPr>
          <p:cNvPr id="5" name="图片 4">
            <a:extLst>
              <a:ext uri="{FF2B5EF4-FFF2-40B4-BE49-F238E27FC236}">
                <a16:creationId xmlns:a16="http://schemas.microsoft.com/office/drawing/2014/main" id="{EF42913D-6930-4CCE-B77C-E183BEBCB75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000880" y="104287"/>
            <a:ext cx="1153020" cy="1152000"/>
          </a:xfrm>
          <a:prstGeom prst="rect">
            <a:avLst/>
          </a:prstGeom>
          <a:noFill/>
          <a:ln>
            <a:noFill/>
          </a:ln>
          <a:effectLst/>
        </p:spPr>
      </p:pic>
      <p:pic>
        <p:nvPicPr>
          <p:cNvPr id="6" name="图片 5">
            <a:extLst>
              <a:ext uri="{FF2B5EF4-FFF2-40B4-BE49-F238E27FC236}">
                <a16:creationId xmlns:a16="http://schemas.microsoft.com/office/drawing/2014/main" id="{5DCFA6A9-F0F3-4B5F-B51B-8B2F72A1084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621320" y="104287"/>
            <a:ext cx="1296837" cy="1296000"/>
          </a:xfrm>
          <a:prstGeom prst="rect">
            <a:avLst/>
          </a:prstGeom>
          <a:noFill/>
          <a:ln>
            <a:noFill/>
          </a:ln>
        </p:spPr>
      </p:pic>
      <p:sp>
        <p:nvSpPr>
          <p:cNvPr id="9" name="矩形 8">
            <a:extLst>
              <a:ext uri="{FF2B5EF4-FFF2-40B4-BE49-F238E27FC236}">
                <a16:creationId xmlns:a16="http://schemas.microsoft.com/office/drawing/2014/main" id="{FFB387B1-A8EE-417D-BEE6-8BA10928D084}"/>
              </a:ext>
            </a:extLst>
          </p:cNvPr>
          <p:cNvSpPr/>
          <p:nvPr/>
        </p:nvSpPr>
        <p:spPr>
          <a:xfrm>
            <a:off x="4423907" y="3037974"/>
            <a:ext cx="3344185" cy="584775"/>
          </a:xfrm>
          <a:prstGeom prst="rect">
            <a:avLst/>
          </a:prstGeom>
          <a:noFill/>
        </p:spPr>
        <p:txBody>
          <a:bodyPr wrap="none" lIns="91440" tIns="45720" rIns="91440" bIns="45720">
            <a:spAutoFit/>
          </a:bodyPr>
          <a:lstStyle/>
          <a:p>
            <a:pPr algn="ctr"/>
            <a:r>
              <a:rPr lang="en-US" altLang="zh-CN"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preprocessing</a:t>
            </a:r>
            <a:endParaRPr lang="zh-CN" alt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CCFEDB03-EA82-48F5-A6D6-6731A8C0C27B}"/>
              </a:ext>
            </a:extLst>
          </p:cNvPr>
          <p:cNvSpPr txBox="1"/>
          <p:nvPr/>
        </p:nvSpPr>
        <p:spPr>
          <a:xfrm>
            <a:off x="8287417" y="4753872"/>
            <a:ext cx="1726532" cy="400110"/>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rPr>
              <a:t>助教：卢官宇</a:t>
            </a:r>
          </a:p>
        </p:txBody>
      </p:sp>
    </p:spTree>
    <p:extLst>
      <p:ext uri="{BB962C8B-B14F-4D97-AF65-F5344CB8AC3E}">
        <p14:creationId xmlns:p14="http://schemas.microsoft.com/office/powerpoint/2010/main" val="3488686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345F4EEB-A9DE-4B80-9FA5-A73307360E4C}"/>
              </a:ext>
            </a:extLst>
          </p:cNvPr>
          <p:cNvSpPr txBox="1"/>
          <p:nvPr/>
        </p:nvSpPr>
        <p:spPr>
          <a:xfrm>
            <a:off x="576011" y="549259"/>
            <a:ext cx="2365710" cy="461665"/>
          </a:xfrm>
          <a:prstGeom prst="rect">
            <a:avLst/>
          </a:prstGeom>
          <a:noFill/>
        </p:spPr>
        <p:txBody>
          <a:bodyPr wrap="square">
            <a:spAutoFit/>
          </a:bodyPr>
          <a:lstStyle/>
          <a:p>
            <a:r>
              <a:rPr lang="zh-CN" altLang="en-US" sz="2400" b="1" dirty="0">
                <a:effectLst/>
                <a:latin typeface="宋体" panose="02010600030101010101" pitchFamily="2" charset="-122"/>
                <a:ea typeface="宋体" panose="02010600030101010101" pitchFamily="2" charset="-122"/>
              </a:rPr>
              <a:t>数据质量问题</a:t>
            </a:r>
          </a:p>
        </p:txBody>
      </p:sp>
      <p:sp>
        <p:nvSpPr>
          <p:cNvPr id="11" name="文本框 10">
            <a:extLst>
              <a:ext uri="{FF2B5EF4-FFF2-40B4-BE49-F238E27FC236}">
                <a16:creationId xmlns:a16="http://schemas.microsoft.com/office/drawing/2014/main" id="{3DE7CB08-F3B0-432F-8108-54AE3BC83F87}"/>
              </a:ext>
            </a:extLst>
          </p:cNvPr>
          <p:cNvSpPr txBox="1"/>
          <p:nvPr/>
        </p:nvSpPr>
        <p:spPr>
          <a:xfrm>
            <a:off x="576011" y="1094827"/>
            <a:ext cx="9386136"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较差的数据质量可能会对数据挖掘产生不利影响。常见的数据质量问题包括噪声、异常值、缺失值和重复数据。</a:t>
            </a:r>
          </a:p>
        </p:txBody>
      </p:sp>
      <p:sp>
        <p:nvSpPr>
          <p:cNvPr id="14" name="文本框 13">
            <a:extLst>
              <a:ext uri="{FF2B5EF4-FFF2-40B4-BE49-F238E27FC236}">
                <a16:creationId xmlns:a16="http://schemas.microsoft.com/office/drawing/2014/main" id="{295FAD0D-A935-43FD-8267-18AEC2DAE01A}"/>
              </a:ext>
            </a:extLst>
          </p:cNvPr>
          <p:cNvSpPr txBox="1"/>
          <p:nvPr/>
        </p:nvSpPr>
        <p:spPr>
          <a:xfrm>
            <a:off x="576011" y="1825062"/>
            <a:ext cx="3530768" cy="369332"/>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数据：</a:t>
            </a:r>
            <a:r>
              <a:rPr lang="en-GB" altLang="zh-CN" dirty="0">
                <a:latin typeface="Times New Roman" panose="02020603050405020304" pitchFamily="18" charset="0"/>
                <a:ea typeface="宋体" panose="02010600030101010101" pitchFamily="2" charset="-122"/>
                <a:cs typeface="Times New Roman" panose="02020603050405020304" pitchFamily="18" charset="0"/>
              </a:rPr>
              <a:t>breast-cancer-</a:t>
            </a:r>
            <a:r>
              <a:rPr lang="en-GB" altLang="zh-CN" dirty="0" err="1">
                <a:latin typeface="Times New Roman" panose="02020603050405020304" pitchFamily="18" charset="0"/>
                <a:ea typeface="宋体" panose="02010600030101010101" pitchFamily="2" charset="-122"/>
                <a:cs typeface="Times New Roman" panose="02020603050405020304" pitchFamily="18" charset="0"/>
              </a:rPr>
              <a:t>wisconsin.data</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37250BCB-F53C-423C-8313-32DD657104C3}"/>
              </a:ext>
            </a:extLst>
          </p:cNvPr>
          <p:cNvSpPr txBox="1"/>
          <p:nvPr/>
        </p:nvSpPr>
        <p:spPr>
          <a:xfrm>
            <a:off x="576011" y="4093339"/>
            <a:ext cx="9229726" cy="1477328"/>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缺失值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缺失值在数据集中编码为“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，将缺失值转换为</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NaN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，并计算每列数据中缺失值的数量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GB" altLang="zh-CN" dirty="0">
                <a:latin typeface="Times New Roman" panose="02020603050405020304" pitchFamily="18" charset="0"/>
                <a:ea typeface="宋体" panose="02010600030101010101" pitchFamily="2" charset="-122"/>
                <a:cs typeface="Times New Roman" panose="02020603050405020304" pitchFamily="18" charset="0"/>
              </a:rPr>
              <a:t>     </a:t>
            </a:r>
            <a:r>
              <a:rPr lang="en-GB" altLang="zh-CN" dirty="0" err="1">
                <a:latin typeface="Times New Roman" panose="02020603050405020304" pitchFamily="18" charset="0"/>
                <a:ea typeface="宋体" panose="02010600030101010101" pitchFamily="2" charset="-122"/>
                <a:cs typeface="Times New Roman" panose="02020603050405020304" pitchFamily="18" charset="0"/>
              </a:rPr>
              <a:t>data.replace</a:t>
            </a:r>
            <a:r>
              <a:rPr lang="en-GB" altLang="zh-CN" dirty="0">
                <a:latin typeface="Times New Roman" panose="02020603050405020304" pitchFamily="18" charset="0"/>
                <a:ea typeface="宋体" panose="02010600030101010101" pitchFamily="2" charset="-122"/>
                <a:cs typeface="Times New Roman" panose="02020603050405020304" pitchFamily="18" charset="0"/>
              </a:rPr>
              <a:t>('?',</a:t>
            </a:r>
            <a:r>
              <a:rPr lang="en-GB" altLang="zh-CN" dirty="0" err="1">
                <a:latin typeface="Times New Roman" panose="02020603050405020304" pitchFamily="18" charset="0"/>
                <a:ea typeface="宋体" panose="02010600030101010101" pitchFamily="2" charset="-122"/>
                <a:cs typeface="Times New Roman" panose="02020603050405020304" pitchFamily="18" charset="0"/>
              </a:rPr>
              <a:t>np.NaN</a:t>
            </a:r>
            <a:r>
              <a:rPr lang="en-GB" altLang="zh-CN" dirty="0">
                <a:latin typeface="Times New Roman" panose="02020603050405020304" pitchFamily="18" charset="0"/>
                <a:ea typeface="宋体" panose="02010600030101010101" pitchFamily="2" charset="-122"/>
                <a:cs typeface="Times New Roman" panose="02020603050405020304" pitchFamily="18" charset="0"/>
              </a:rPr>
              <a:t>)</a:t>
            </a: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将缺失值替换为该列的中值：</a:t>
            </a:r>
            <a:r>
              <a:rPr lang="en-GB" altLang="zh-CN" dirty="0" err="1">
                <a:latin typeface="Times New Roman" panose="02020603050405020304" pitchFamily="18" charset="0"/>
                <a:ea typeface="宋体" panose="02010600030101010101" pitchFamily="2" charset="-122"/>
                <a:cs typeface="Times New Roman" panose="02020603050405020304" pitchFamily="18" charset="0"/>
              </a:rPr>
              <a:t>fillna</a:t>
            </a:r>
            <a:r>
              <a:rPr lang="en-GB"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丢弃包含缺失值的数据点：</a:t>
            </a:r>
            <a:r>
              <a:rPr lang="en-GB" altLang="zh-CN" dirty="0" err="1">
                <a:latin typeface="Times New Roman" panose="02020603050405020304" pitchFamily="18" charset="0"/>
                <a:ea typeface="宋体" panose="02010600030101010101" pitchFamily="2" charset="-122"/>
                <a:cs typeface="Times New Roman" panose="02020603050405020304" pitchFamily="18" charset="0"/>
              </a:rPr>
              <a:t>dropna</a:t>
            </a:r>
            <a:r>
              <a:rPr lang="en-GB" altLang="zh-CN"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8" name="图片 17">
            <a:extLst>
              <a:ext uri="{FF2B5EF4-FFF2-40B4-BE49-F238E27FC236}">
                <a16:creationId xmlns:a16="http://schemas.microsoft.com/office/drawing/2014/main" id="{738E2271-2440-4BD9-970E-51458FBEA97A}"/>
              </a:ext>
            </a:extLst>
          </p:cNvPr>
          <p:cNvPicPr>
            <a:picLocks noChangeAspect="1"/>
          </p:cNvPicPr>
          <p:nvPr/>
        </p:nvPicPr>
        <p:blipFill>
          <a:blip r:embed="rId2"/>
          <a:stretch>
            <a:fillRect/>
          </a:stretch>
        </p:blipFill>
        <p:spPr>
          <a:xfrm>
            <a:off x="576011" y="2278298"/>
            <a:ext cx="10205537" cy="1330808"/>
          </a:xfrm>
          <a:prstGeom prst="rect">
            <a:avLst/>
          </a:prstGeom>
        </p:spPr>
      </p:pic>
    </p:spTree>
    <p:extLst>
      <p:ext uri="{BB962C8B-B14F-4D97-AF65-F5344CB8AC3E}">
        <p14:creationId xmlns:p14="http://schemas.microsoft.com/office/powerpoint/2010/main" val="2790030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6E3EE3-10D9-4976-BFE7-5B148E841221}"/>
              </a:ext>
            </a:extLst>
          </p:cNvPr>
          <p:cNvSpPr txBox="1"/>
          <p:nvPr/>
        </p:nvSpPr>
        <p:spPr>
          <a:xfrm>
            <a:off x="710362" y="571819"/>
            <a:ext cx="10972301" cy="2031325"/>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异常值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通过绘制</a:t>
            </a:r>
            <a:r>
              <a:rPr lang="en-US" altLang="zh-CN" dirty="0">
                <a:latin typeface="Times New Roman" panose="02020603050405020304" pitchFamily="18" charset="0"/>
                <a:ea typeface="宋体" panose="02010600030101010101" pitchFamily="2" charset="-122"/>
                <a:cs typeface="Times New Roman" panose="02020603050405020304" pitchFamily="18" charset="0"/>
              </a:rPr>
              <a:t>boxplot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来识别数据中包含异常值的列：</a:t>
            </a:r>
            <a:r>
              <a:rPr lang="en-GB" altLang="zh-CN" dirty="0">
                <a:latin typeface="Times New Roman" panose="02020603050405020304" pitchFamily="18" charset="0"/>
                <a:ea typeface="宋体" panose="02010600030101010101" pitchFamily="2" charset="-122"/>
                <a:cs typeface="Times New Roman" panose="02020603050405020304" pitchFamily="18" charset="0"/>
              </a:rPr>
              <a:t>boxplot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     由于“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Bare Nuclei”</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列中的值存储为字符串对象，应该先将该列转换为数值：</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pandas</a:t>
            </a:r>
            <a:r>
              <a:rPr lang="en-GB" altLang="zh-CN" dirty="0">
                <a:latin typeface="Times New Roman" panose="02020603050405020304" pitchFamily="18" charset="0"/>
                <a:ea typeface="宋体" panose="02010600030101010101" pitchFamily="2" charset="-122"/>
                <a:cs typeface="Times New Roman" panose="02020603050405020304" pitchFamily="18" charset="0"/>
              </a:rPr>
              <a:t>.</a:t>
            </a:r>
            <a:r>
              <a:rPr lang="en-GB" altLang="zh-CN" dirty="0" err="1">
                <a:latin typeface="Times New Roman" panose="02020603050405020304" pitchFamily="18" charset="0"/>
                <a:ea typeface="宋体" panose="02010600030101010101" pitchFamily="2" charset="-122"/>
                <a:cs typeface="Times New Roman" panose="02020603050405020304" pitchFamily="18" charset="0"/>
              </a:rPr>
              <a:t>to_numeric</a:t>
            </a:r>
            <a:endParaRPr lang="en-GB"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GB"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计算每个属性的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Z</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分数，并删除那些包含</a:t>
            </a:r>
            <a:r>
              <a:rPr lang="en-US" altLang="zh-CN" dirty="0">
                <a:latin typeface="Times New Roman" panose="02020603050405020304" pitchFamily="18" charset="0"/>
                <a:ea typeface="宋体" panose="02010600030101010101" pitchFamily="2" charset="-122"/>
                <a:cs typeface="Times New Roman" panose="02020603050405020304" pitchFamily="18" charset="0"/>
              </a:rPr>
              <a:t>Z</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分数异常高或异常低的属性的实例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例如，</a:t>
            </a:r>
            <a:r>
              <a:rPr lang="en-US" altLang="zh-CN" dirty="0">
                <a:latin typeface="Times New Roman" panose="02020603050405020304" pitchFamily="18" charset="0"/>
                <a:ea typeface="宋体" panose="02010600030101010101" pitchFamily="2" charset="-122"/>
                <a:cs typeface="Times New Roman" panose="02020603050405020304" pitchFamily="18" charset="0"/>
              </a:rPr>
              <a:t>if Z&gt;3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or Z&lt;=-3)</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it-IT" altLang="zh-CN" dirty="0">
                <a:latin typeface="Times New Roman" panose="02020603050405020304" pitchFamily="18" charset="0"/>
                <a:ea typeface="宋体" panose="02010600030101010101" pitchFamily="2" charset="-122"/>
                <a:cs typeface="Times New Roman" panose="02020603050405020304" pitchFamily="18" charset="0"/>
              </a:rPr>
              <a:t>Z = (data-data.mean())/data.std()</a:t>
            </a:r>
          </a:p>
          <a:p>
            <a:r>
              <a:rPr lang="it-IT"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Z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中筛选出每行恰好有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9</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个（属性个数）元素大于 </a:t>
            </a:r>
            <a:r>
              <a:rPr lang="en-US" altLang="zh-CN"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且恰好有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9</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个元素小于等于 </a:t>
            </a:r>
            <a:r>
              <a:rPr lang="en-US" altLang="zh-CN"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的行</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6D48988-E45D-40DB-B7A9-2EC844444AA6}"/>
              </a:ext>
            </a:extLst>
          </p:cNvPr>
          <p:cNvSpPr txBox="1"/>
          <p:nvPr/>
        </p:nvSpPr>
        <p:spPr>
          <a:xfrm>
            <a:off x="710361" y="3022251"/>
            <a:ext cx="10972301" cy="646331"/>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dirty="0">
                <a:latin typeface="Times New Roman" panose="02020603050405020304" pitchFamily="18" charset="0"/>
                <a:ea typeface="宋体" panose="02010600030101010101" pitchFamily="2" charset="-122"/>
                <a:cs typeface="Times New Roman" panose="02020603050405020304" pitchFamily="18" charset="0"/>
              </a:rPr>
              <a:t>重复数据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检查数据中的重复样本：</a:t>
            </a:r>
            <a:r>
              <a:rPr lang="en-GB" altLang="zh-CN" dirty="0">
                <a:latin typeface="Times New Roman" panose="02020603050405020304" pitchFamily="18" charset="0"/>
                <a:ea typeface="宋体" panose="02010600030101010101" pitchFamily="2" charset="-122"/>
                <a:cs typeface="Times New Roman" panose="02020603050405020304" pitchFamily="18" charset="0"/>
              </a:rPr>
              <a:t>duplicated()</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22654AA9-5E83-4BB1-A714-017FC40E544E}"/>
              </a:ext>
            </a:extLst>
          </p:cNvPr>
          <p:cNvPicPr>
            <a:picLocks noChangeAspect="1"/>
          </p:cNvPicPr>
          <p:nvPr/>
        </p:nvPicPr>
        <p:blipFill>
          <a:blip r:embed="rId2"/>
          <a:stretch>
            <a:fillRect/>
          </a:stretch>
        </p:blipFill>
        <p:spPr>
          <a:xfrm>
            <a:off x="710361" y="3753414"/>
            <a:ext cx="10179472" cy="668550"/>
          </a:xfrm>
          <a:prstGeom prst="rect">
            <a:avLst/>
          </a:prstGeom>
        </p:spPr>
      </p:pic>
      <p:sp>
        <p:nvSpPr>
          <p:cNvPr id="12" name="文本框 11">
            <a:extLst>
              <a:ext uri="{FF2B5EF4-FFF2-40B4-BE49-F238E27FC236}">
                <a16:creationId xmlns:a16="http://schemas.microsoft.com/office/drawing/2014/main" id="{2CDAF7A2-BAF6-497D-AAF4-0199F646A99C}"/>
              </a:ext>
            </a:extLst>
          </p:cNvPr>
          <p:cNvSpPr txBox="1"/>
          <p:nvPr/>
        </p:nvSpPr>
        <p:spPr>
          <a:xfrm>
            <a:off x="710362" y="4529637"/>
            <a:ext cx="10179472" cy="369332"/>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删除重复行：</a:t>
            </a:r>
            <a:r>
              <a:rPr lang="en-GB" altLang="zh-CN" dirty="0" err="1">
                <a:latin typeface="Times New Roman" panose="02020603050405020304" pitchFamily="18" charset="0"/>
                <a:ea typeface="宋体" panose="02010600030101010101" pitchFamily="2" charset="-122"/>
                <a:cs typeface="Times New Roman" panose="02020603050405020304" pitchFamily="18" charset="0"/>
              </a:rPr>
              <a:t>drop_duplicates</a:t>
            </a:r>
            <a:r>
              <a:rPr lang="en-GB" altLang="zh-CN"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35679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81968E-B65E-462F-B762-650BBDCAAAAF}"/>
              </a:ext>
            </a:extLst>
          </p:cNvPr>
          <p:cNvSpPr txBox="1"/>
          <p:nvPr/>
        </p:nvSpPr>
        <p:spPr>
          <a:xfrm>
            <a:off x="576011" y="258186"/>
            <a:ext cx="1461444" cy="461665"/>
          </a:xfrm>
          <a:prstGeom prst="rect">
            <a:avLst/>
          </a:prstGeom>
          <a:noFill/>
        </p:spPr>
        <p:txBody>
          <a:bodyPr wrap="square">
            <a:spAutoFit/>
          </a:bodyPr>
          <a:lstStyle/>
          <a:p>
            <a:r>
              <a:rPr lang="zh-CN" altLang="en-US" sz="2400" b="1" dirty="0">
                <a:effectLst/>
                <a:latin typeface="宋体" panose="02010600030101010101" pitchFamily="2" charset="-122"/>
                <a:ea typeface="宋体" panose="02010600030101010101" pitchFamily="2" charset="-122"/>
              </a:rPr>
              <a:t>数据聚合</a:t>
            </a:r>
          </a:p>
        </p:txBody>
      </p:sp>
      <p:sp>
        <p:nvSpPr>
          <p:cNvPr id="7" name="文本框 6">
            <a:extLst>
              <a:ext uri="{FF2B5EF4-FFF2-40B4-BE49-F238E27FC236}">
                <a16:creationId xmlns:a16="http://schemas.microsoft.com/office/drawing/2014/main" id="{41C32D35-BF78-4027-9F1B-8B04D9F8D77F}"/>
              </a:ext>
            </a:extLst>
          </p:cNvPr>
          <p:cNvSpPr txBox="1"/>
          <p:nvPr/>
        </p:nvSpPr>
        <p:spPr>
          <a:xfrm>
            <a:off x="576011" y="719851"/>
            <a:ext cx="10035842" cy="1477328"/>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数据：</a:t>
            </a:r>
            <a:r>
              <a:rPr lang="en-GB" altLang="zh-CN" dirty="0">
                <a:latin typeface="Times New Roman" panose="02020603050405020304" pitchFamily="18" charset="0"/>
                <a:ea typeface="宋体" panose="02010600030101010101" pitchFamily="2" charset="-122"/>
                <a:cs typeface="Times New Roman" panose="02020603050405020304" pitchFamily="18" charset="0"/>
              </a:rPr>
              <a:t>DTW_prec.csv</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目的：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减小要处理的数据的大小；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改变分析的粒度（从细粒度到粗粒度）；</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提高数据的稳定性</a:t>
            </a:r>
            <a:endParaRPr lang="en-GB"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6A4F0925-303B-498C-852E-5E21D4106442}"/>
              </a:ext>
            </a:extLst>
          </p:cNvPr>
          <p:cNvSpPr txBox="1"/>
          <p:nvPr/>
        </p:nvSpPr>
        <p:spPr>
          <a:xfrm>
            <a:off x="576011" y="2367622"/>
            <a:ext cx="6097002" cy="369332"/>
          </a:xfrm>
          <a:prstGeom prst="rect">
            <a:avLst/>
          </a:prstGeom>
          <a:noFill/>
        </p:spPr>
        <p:txBody>
          <a:bodyPr wrap="square">
            <a:spAutoFit/>
          </a:bodyPr>
          <a:lstStyle>
            <a:defPPr>
              <a:defRPr lang="zh-CN"/>
            </a:defPPr>
            <a:lvl1pPr>
              <a:defRPr>
                <a:latin typeface="Times New Roman" panose="02020603050405020304" pitchFamily="18" charset="0"/>
                <a:ea typeface="宋体" panose="02010600030101010101" pitchFamily="2" charset="-122"/>
                <a:cs typeface="Times New Roman" panose="02020603050405020304" pitchFamily="18" charset="0"/>
              </a:defRPr>
            </a:lvl1pPr>
          </a:lstStyle>
          <a:p>
            <a:pPr marL="285750" indent="-285750">
              <a:buFont typeface="Arial" panose="020B0604020202020204" pitchFamily="34" charset="0"/>
              <a:buChar char="•"/>
            </a:pPr>
            <a:r>
              <a:rPr lang="zh-CN" altLang="en-US" dirty="0"/>
              <a:t>绘制其每日时间序列的折线图</a:t>
            </a:r>
            <a:endParaRPr lang="en-US" altLang="zh-CN" dirty="0"/>
          </a:p>
        </p:txBody>
      </p:sp>
      <p:pic>
        <p:nvPicPr>
          <p:cNvPr id="11" name="图片 10">
            <a:extLst>
              <a:ext uri="{FF2B5EF4-FFF2-40B4-BE49-F238E27FC236}">
                <a16:creationId xmlns:a16="http://schemas.microsoft.com/office/drawing/2014/main" id="{4BBEE1C0-EFDC-4479-8787-C078E27B0778}"/>
              </a:ext>
            </a:extLst>
          </p:cNvPr>
          <p:cNvPicPr>
            <a:picLocks noChangeAspect="1"/>
          </p:cNvPicPr>
          <p:nvPr/>
        </p:nvPicPr>
        <p:blipFill>
          <a:blip r:embed="rId2"/>
          <a:stretch>
            <a:fillRect/>
          </a:stretch>
        </p:blipFill>
        <p:spPr>
          <a:xfrm>
            <a:off x="576011" y="2743106"/>
            <a:ext cx="8429626" cy="2086191"/>
          </a:xfrm>
          <a:prstGeom prst="rect">
            <a:avLst/>
          </a:prstGeom>
        </p:spPr>
      </p:pic>
      <p:sp>
        <p:nvSpPr>
          <p:cNvPr id="13" name="文本框 12">
            <a:extLst>
              <a:ext uri="{FF2B5EF4-FFF2-40B4-BE49-F238E27FC236}">
                <a16:creationId xmlns:a16="http://schemas.microsoft.com/office/drawing/2014/main" id="{B823437E-BA77-46DC-9555-2D1290B29EC0}"/>
              </a:ext>
            </a:extLst>
          </p:cNvPr>
          <p:cNvSpPr txBox="1"/>
          <p:nvPr/>
        </p:nvSpPr>
        <p:spPr>
          <a:xfrm>
            <a:off x="576012" y="4829297"/>
            <a:ext cx="3683168" cy="1477328"/>
          </a:xfrm>
          <a:prstGeom prst="rect">
            <a:avLst/>
          </a:prstGeom>
          <a:noFill/>
        </p:spPr>
        <p:txBody>
          <a:bodyPr wrap="square">
            <a:spAutoFit/>
          </a:bodyPr>
          <a:lstStyle>
            <a:defPPr>
              <a:defRPr lang="zh-CN"/>
            </a:defPPr>
            <a:lvl1pPr marL="285750" indent="-285750">
              <a:buFont typeface="Arial" panose="020B0604020202020204" pitchFamily="34" charset="0"/>
              <a:buChar char="•"/>
              <a:defRPr>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dirty="0"/>
              <a:t>绘制其每月时间序列的折线图</a:t>
            </a:r>
            <a:endParaRPr lang="en-GB" altLang="zh-CN" dirty="0"/>
          </a:p>
          <a:p>
            <a:pPr marL="0" indent="0">
              <a:buNone/>
            </a:pPr>
            <a:r>
              <a:rPr lang="en-GB" altLang="zh-CN" dirty="0"/>
              <a:t>     </a:t>
            </a:r>
            <a:r>
              <a:rPr lang="en-GB" altLang="zh-CN" dirty="0" err="1"/>
              <a:t>pandas.Grouper</a:t>
            </a:r>
            <a:endParaRPr lang="en-GB" altLang="zh-CN" dirty="0"/>
          </a:p>
          <a:p>
            <a:pPr marL="0" indent="0">
              <a:buNone/>
            </a:pPr>
            <a:r>
              <a:rPr lang="en-GB" altLang="zh-CN" dirty="0"/>
              <a:t>     </a:t>
            </a:r>
            <a:r>
              <a:rPr lang="en-GB" altLang="zh-CN" dirty="0" err="1"/>
              <a:t>DataFrame.groupby</a:t>
            </a:r>
            <a:r>
              <a:rPr lang="en-GB" altLang="zh-CN" dirty="0"/>
              <a:t>()</a:t>
            </a:r>
          </a:p>
          <a:p>
            <a:pPr marL="0" indent="0">
              <a:buNone/>
            </a:pPr>
            <a:endParaRPr lang="en-US" altLang="zh-CN" dirty="0"/>
          </a:p>
          <a:p>
            <a:r>
              <a:rPr lang="zh-CN" altLang="en-US" dirty="0"/>
              <a:t>绘制其每年时间序列的折线图</a:t>
            </a:r>
            <a:endParaRPr lang="en-GB" altLang="zh-CN" dirty="0"/>
          </a:p>
        </p:txBody>
      </p:sp>
      <p:sp>
        <p:nvSpPr>
          <p:cNvPr id="15" name="文本框 14">
            <a:extLst>
              <a:ext uri="{FF2B5EF4-FFF2-40B4-BE49-F238E27FC236}">
                <a16:creationId xmlns:a16="http://schemas.microsoft.com/office/drawing/2014/main" id="{889FD7D1-17D5-4530-8522-F6B19097031D}"/>
              </a:ext>
            </a:extLst>
          </p:cNvPr>
          <p:cNvSpPr txBox="1"/>
          <p:nvPr/>
        </p:nvSpPr>
        <p:spPr>
          <a:xfrm>
            <a:off x="9071811" y="3058987"/>
            <a:ext cx="2965784" cy="1200329"/>
          </a:xfrm>
          <a:prstGeom prst="rect">
            <a:avLst/>
          </a:prstGeom>
          <a:noFill/>
        </p:spPr>
        <p:txBody>
          <a:bodyPr wrap="square">
            <a:spAutoFit/>
          </a:bodyPr>
          <a:lstStyle>
            <a:defPPr>
              <a:defRPr lang="zh-CN"/>
            </a:defPPr>
            <a:lvl1pPr marL="285750" indent="-285750">
              <a:buFont typeface="Arial" panose="020B0604020202020204" pitchFamily="34" charset="0"/>
              <a:buChar char="•"/>
              <a:defRPr>
                <a:latin typeface="Times New Roman" panose="02020603050405020304" pitchFamily="18" charset="0"/>
                <a:ea typeface="宋体" panose="02010600030101010101" pitchFamily="2" charset="-122"/>
                <a:cs typeface="Times New Roman" panose="02020603050405020304" pitchFamily="18" charset="0"/>
              </a:defRPr>
            </a:lvl1pPr>
          </a:lstStyle>
          <a:p>
            <a:pPr marL="0" indent="0">
              <a:buNone/>
            </a:pPr>
            <a:r>
              <a:rPr lang="zh-CN" altLang="en-US" dirty="0"/>
              <a:t>每日降水量的时间序列</a:t>
            </a:r>
            <a:r>
              <a:rPr lang="zh-CN" altLang="en-US" b="1" dirty="0"/>
              <a:t>过于混乱</a:t>
            </a:r>
            <a:r>
              <a:rPr lang="zh-CN" altLang="en-US" dirty="0"/>
              <a:t>，不同时间步长之间的变化很大。将其按月分组和聚合，获得月总降水量值。</a:t>
            </a:r>
          </a:p>
        </p:txBody>
      </p:sp>
    </p:spTree>
    <p:extLst>
      <p:ext uri="{BB962C8B-B14F-4D97-AF65-F5344CB8AC3E}">
        <p14:creationId xmlns:p14="http://schemas.microsoft.com/office/powerpoint/2010/main" val="375016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9F9EB2-1C9E-4149-83AC-454B6BDD644A}"/>
              </a:ext>
            </a:extLst>
          </p:cNvPr>
          <p:cNvSpPr txBox="1"/>
          <p:nvPr/>
        </p:nvSpPr>
        <p:spPr>
          <a:xfrm>
            <a:off x="576011" y="258186"/>
            <a:ext cx="808289" cy="461665"/>
          </a:xfrm>
          <a:prstGeom prst="rect">
            <a:avLst/>
          </a:prstGeom>
          <a:noFill/>
        </p:spPr>
        <p:txBody>
          <a:bodyPr wrap="square">
            <a:spAutoFit/>
          </a:bodyPr>
          <a:lstStyle/>
          <a:p>
            <a:r>
              <a:rPr lang="zh-CN" altLang="en-US" sz="2400" b="1" dirty="0">
                <a:effectLst/>
                <a:latin typeface="宋体" panose="02010600030101010101" pitchFamily="2" charset="-122"/>
                <a:ea typeface="宋体" panose="02010600030101010101" pitchFamily="2" charset="-122"/>
              </a:rPr>
              <a:t>采样</a:t>
            </a:r>
          </a:p>
        </p:txBody>
      </p:sp>
      <p:sp>
        <p:nvSpPr>
          <p:cNvPr id="9" name="左大括号 8">
            <a:extLst>
              <a:ext uri="{FF2B5EF4-FFF2-40B4-BE49-F238E27FC236}">
                <a16:creationId xmlns:a16="http://schemas.microsoft.com/office/drawing/2014/main" id="{56A987D6-63CB-4ED1-8DDD-E911160DBC70}"/>
              </a:ext>
            </a:extLst>
          </p:cNvPr>
          <p:cNvSpPr/>
          <p:nvPr/>
        </p:nvSpPr>
        <p:spPr>
          <a:xfrm>
            <a:off x="702910" y="1255139"/>
            <a:ext cx="162944" cy="829452"/>
          </a:xfrm>
          <a:prstGeom prst="leftBrace">
            <a:avLst>
              <a:gd name="adj1" fmla="val 5398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CEFCB688-8818-41FD-8F1C-B197999EC186}"/>
              </a:ext>
            </a:extLst>
          </p:cNvPr>
          <p:cNvSpPr txBox="1"/>
          <p:nvPr/>
        </p:nvSpPr>
        <p:spPr>
          <a:xfrm>
            <a:off x="865854" y="1255139"/>
            <a:ext cx="5795296" cy="369332"/>
          </a:xfrm>
          <a:prstGeom prst="rect">
            <a:avLst/>
          </a:prstGeom>
          <a:noFill/>
        </p:spPr>
        <p:txBody>
          <a:bodyPr wrap="square">
            <a:spAutoFit/>
          </a:bodyPr>
          <a:lstStyle>
            <a:defPPr>
              <a:defRPr lang="zh-CN"/>
            </a:defPPr>
            <a:lvl1pPr>
              <a:defRPr>
                <a:latin typeface="Times New Roman" panose="02020603050405020304" pitchFamily="18" charset="0"/>
                <a:ea typeface="宋体" panose="02010600030101010101" pitchFamily="2" charset="-122"/>
                <a:cs typeface="Times New Roman" panose="02020603050405020304" pitchFamily="18" charset="0"/>
              </a:defRPr>
            </a:lvl1pPr>
          </a:lstStyle>
          <a:p>
            <a:pPr marL="285750" indent="-285750">
              <a:buFont typeface="Arial" panose="020B0604020202020204" pitchFamily="34" charset="0"/>
              <a:buChar char="•"/>
            </a:pPr>
            <a:r>
              <a:rPr lang="zh-CN" altLang="en-US" dirty="0"/>
              <a:t>不替换采样：其中每个选定实例都从数据集中删除</a:t>
            </a:r>
          </a:p>
        </p:txBody>
      </p:sp>
      <p:sp>
        <p:nvSpPr>
          <p:cNvPr id="13" name="文本框 12">
            <a:extLst>
              <a:ext uri="{FF2B5EF4-FFF2-40B4-BE49-F238E27FC236}">
                <a16:creationId xmlns:a16="http://schemas.microsoft.com/office/drawing/2014/main" id="{AFC6100F-54FD-41D3-B092-79DE7A55B89C}"/>
              </a:ext>
            </a:extLst>
          </p:cNvPr>
          <p:cNvSpPr txBox="1"/>
          <p:nvPr/>
        </p:nvSpPr>
        <p:spPr>
          <a:xfrm>
            <a:off x="865854" y="1715259"/>
            <a:ext cx="6823996" cy="369332"/>
          </a:xfrm>
          <a:prstGeom prst="rect">
            <a:avLst/>
          </a:prstGeom>
          <a:noFill/>
        </p:spPr>
        <p:txBody>
          <a:bodyPr wrap="square">
            <a:spAutoFit/>
          </a:bodyPr>
          <a:lstStyle>
            <a:defPPr>
              <a:defRPr lang="zh-CN"/>
            </a:defPPr>
            <a:lvl1pPr>
              <a:defRPr>
                <a:latin typeface="Times New Roman" panose="02020603050405020304" pitchFamily="18" charset="0"/>
                <a:ea typeface="宋体" panose="02010600030101010101" pitchFamily="2" charset="-122"/>
                <a:cs typeface="Times New Roman" panose="02020603050405020304" pitchFamily="18" charset="0"/>
              </a:defRPr>
            </a:lvl1pPr>
          </a:lstStyle>
          <a:p>
            <a:pPr marL="285750" indent="-285750">
              <a:buFont typeface="Arial" panose="020B0604020202020204" pitchFamily="34" charset="0"/>
              <a:buChar char="•"/>
            </a:pPr>
            <a:r>
              <a:rPr lang="zh-CN" altLang="en-US" dirty="0"/>
              <a:t>替换采样：每个选定实例不删除，从而允许在样本中多次选择</a:t>
            </a:r>
          </a:p>
        </p:txBody>
      </p:sp>
      <p:sp>
        <p:nvSpPr>
          <p:cNvPr id="17" name="文本框 16">
            <a:extLst>
              <a:ext uri="{FF2B5EF4-FFF2-40B4-BE49-F238E27FC236}">
                <a16:creationId xmlns:a16="http://schemas.microsoft.com/office/drawing/2014/main" id="{1ED5F101-A6DE-437A-9119-3E08157E8A86}"/>
              </a:ext>
            </a:extLst>
          </p:cNvPr>
          <p:cNvSpPr txBox="1"/>
          <p:nvPr/>
        </p:nvSpPr>
        <p:spPr>
          <a:xfrm>
            <a:off x="576011" y="2221546"/>
            <a:ext cx="6096000" cy="923330"/>
          </a:xfrm>
          <a:prstGeom prst="rect">
            <a:avLst/>
          </a:prstGeom>
          <a:noFill/>
        </p:spPr>
        <p:txBody>
          <a:bodyPr wrap="square">
            <a:spAutoFit/>
          </a:bodyPr>
          <a:lstStyle>
            <a:defPPr>
              <a:defRPr lang="zh-CN"/>
            </a:defPPr>
            <a:lvl1pPr marL="285750" indent="-285750">
              <a:buFont typeface="Arial" panose="020B0604020202020204" pitchFamily="34" charset="0"/>
              <a:buChar char="•"/>
              <a:defRPr>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dirty="0"/>
              <a:t>从原始数据中随机选择（不替换）大小为</a:t>
            </a:r>
            <a:r>
              <a:rPr lang="en-US" altLang="zh-CN" dirty="0"/>
              <a:t>3</a:t>
            </a:r>
            <a:r>
              <a:rPr lang="zh-CN" altLang="en-US" dirty="0"/>
              <a:t>的样本</a:t>
            </a:r>
            <a:endParaRPr lang="en-US" altLang="zh-CN" dirty="0"/>
          </a:p>
          <a:p>
            <a:r>
              <a:rPr lang="zh-CN" altLang="en-US" dirty="0"/>
              <a:t>随机选择</a:t>
            </a:r>
            <a:r>
              <a:rPr lang="en-US" altLang="zh-CN" dirty="0"/>
              <a:t>1%</a:t>
            </a:r>
            <a:r>
              <a:rPr lang="zh-CN" altLang="en-US" dirty="0"/>
              <a:t>的数据（不替换）并显示所选样本</a:t>
            </a:r>
            <a:endParaRPr lang="en-US" altLang="zh-CN" dirty="0"/>
          </a:p>
          <a:p>
            <a:r>
              <a:rPr lang="zh-CN" altLang="en-US" dirty="0"/>
              <a:t>（替换）采样</a:t>
            </a:r>
            <a:r>
              <a:rPr lang="en-US" altLang="zh-CN" dirty="0"/>
              <a:t>1%</a:t>
            </a:r>
            <a:r>
              <a:rPr lang="zh-CN" altLang="en-US" dirty="0"/>
              <a:t>的数据</a:t>
            </a:r>
          </a:p>
        </p:txBody>
      </p:sp>
      <p:sp>
        <p:nvSpPr>
          <p:cNvPr id="19" name="文本框 18">
            <a:extLst>
              <a:ext uri="{FF2B5EF4-FFF2-40B4-BE49-F238E27FC236}">
                <a16:creationId xmlns:a16="http://schemas.microsoft.com/office/drawing/2014/main" id="{B0EEA276-976E-4B88-A2AB-23CE5D5F8FE6}"/>
              </a:ext>
            </a:extLst>
          </p:cNvPr>
          <p:cNvSpPr txBox="1"/>
          <p:nvPr/>
        </p:nvSpPr>
        <p:spPr>
          <a:xfrm>
            <a:off x="1384300" y="304352"/>
            <a:ext cx="1035050" cy="369332"/>
          </a:xfrm>
          <a:prstGeom prst="rect">
            <a:avLst/>
          </a:prstGeom>
          <a:noFill/>
        </p:spPr>
        <p:txBody>
          <a:bodyPr wrap="square">
            <a:spAutoFit/>
          </a:bodyPr>
          <a:lstStyle>
            <a:defPPr>
              <a:defRPr lang="zh-CN"/>
            </a:defPPr>
            <a:lvl1pPr marL="285750" indent="-285750">
              <a:buFont typeface="Arial" panose="020B0604020202020204" pitchFamily="34" charset="0"/>
              <a:buChar char="•"/>
              <a:defRPr>
                <a:latin typeface="Times New Roman" panose="02020603050405020304" pitchFamily="18" charset="0"/>
                <a:ea typeface="宋体" panose="02010600030101010101" pitchFamily="2" charset="-122"/>
                <a:cs typeface="Times New Roman" panose="02020603050405020304" pitchFamily="18" charset="0"/>
              </a:defRPr>
            </a:lvl1pPr>
          </a:lstStyle>
          <a:p>
            <a:pPr marL="0" indent="0">
              <a:buNone/>
            </a:pPr>
            <a:r>
              <a:rPr lang="en-GB" altLang="zh-CN" dirty="0"/>
              <a:t>sample()</a:t>
            </a:r>
            <a:endParaRPr lang="zh-CN" altLang="en-US" dirty="0"/>
          </a:p>
        </p:txBody>
      </p:sp>
      <p:sp>
        <p:nvSpPr>
          <p:cNvPr id="21" name="文本框 20">
            <a:extLst>
              <a:ext uri="{FF2B5EF4-FFF2-40B4-BE49-F238E27FC236}">
                <a16:creationId xmlns:a16="http://schemas.microsoft.com/office/drawing/2014/main" id="{9DF55A0C-0F88-4022-9EE5-D6FA44529DEE}"/>
              </a:ext>
            </a:extLst>
          </p:cNvPr>
          <p:cNvSpPr txBox="1"/>
          <p:nvPr/>
        </p:nvSpPr>
        <p:spPr>
          <a:xfrm>
            <a:off x="7852794" y="1715259"/>
            <a:ext cx="1397000" cy="369332"/>
          </a:xfrm>
          <a:prstGeom prst="rect">
            <a:avLst/>
          </a:prstGeom>
          <a:noFill/>
        </p:spPr>
        <p:txBody>
          <a:bodyPr wrap="square">
            <a:spAutoFit/>
          </a:bodyPr>
          <a:lstStyle>
            <a:defPPr>
              <a:defRPr lang="zh-CN"/>
            </a:defPPr>
            <a:lvl1pPr indent="0">
              <a:buFont typeface="Arial" panose="020B0604020202020204" pitchFamily="34" charset="0"/>
              <a:buNone/>
              <a:defRPr>
                <a:latin typeface="Times New Roman" panose="02020603050405020304" pitchFamily="18" charset="0"/>
                <a:ea typeface="宋体" panose="02010600030101010101" pitchFamily="2" charset="-122"/>
                <a:cs typeface="Times New Roman" panose="02020603050405020304" pitchFamily="18" charset="0"/>
              </a:defRPr>
            </a:lvl1pPr>
          </a:lstStyle>
          <a:p>
            <a:r>
              <a:rPr lang="en-GB" altLang="zh-CN" dirty="0"/>
              <a:t>replace=True</a:t>
            </a:r>
            <a:endParaRPr lang="zh-CN" altLang="en-US" dirty="0"/>
          </a:p>
        </p:txBody>
      </p:sp>
      <p:sp>
        <p:nvSpPr>
          <p:cNvPr id="23" name="文本框 22">
            <a:extLst>
              <a:ext uri="{FF2B5EF4-FFF2-40B4-BE49-F238E27FC236}">
                <a16:creationId xmlns:a16="http://schemas.microsoft.com/office/drawing/2014/main" id="{A93BD636-5A9F-4719-BE55-48D9F0758D86}"/>
              </a:ext>
            </a:extLst>
          </p:cNvPr>
          <p:cNvSpPr txBox="1"/>
          <p:nvPr/>
        </p:nvSpPr>
        <p:spPr>
          <a:xfrm>
            <a:off x="576011" y="802829"/>
            <a:ext cx="3634039" cy="369332"/>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数据：</a:t>
            </a:r>
            <a:r>
              <a:rPr lang="en-GB" altLang="zh-CN" dirty="0">
                <a:latin typeface="Times New Roman" panose="02020603050405020304" pitchFamily="18" charset="0"/>
                <a:ea typeface="宋体" panose="02010600030101010101" pitchFamily="2" charset="-122"/>
                <a:cs typeface="Times New Roman" panose="02020603050405020304" pitchFamily="18" charset="0"/>
              </a:rPr>
              <a:t>breast-cancer-</a:t>
            </a:r>
            <a:r>
              <a:rPr lang="en-GB" altLang="zh-CN" dirty="0" err="1">
                <a:latin typeface="Times New Roman" panose="02020603050405020304" pitchFamily="18" charset="0"/>
                <a:ea typeface="宋体" panose="02010600030101010101" pitchFamily="2" charset="-122"/>
                <a:cs typeface="Times New Roman" panose="02020603050405020304" pitchFamily="18" charset="0"/>
              </a:rPr>
              <a:t>wisconsin.data</a:t>
            </a:r>
            <a:endParaRPr lang="en-GB"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91713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4B5867A-F38E-4E57-81BD-645EF6BA2E48}"/>
              </a:ext>
            </a:extLst>
          </p:cNvPr>
          <p:cNvSpPr txBox="1"/>
          <p:nvPr/>
        </p:nvSpPr>
        <p:spPr>
          <a:xfrm>
            <a:off x="614110" y="2709400"/>
            <a:ext cx="10339639" cy="646331"/>
          </a:xfrm>
          <a:prstGeom prst="rect">
            <a:avLst/>
          </a:prstGeom>
          <a:noFill/>
        </p:spPr>
        <p:txBody>
          <a:bodyPr wrap="square">
            <a:spAutoFit/>
          </a:bodyPr>
          <a:lstStyle>
            <a:defPPr>
              <a:defRPr lang="zh-CN"/>
            </a:defPPr>
            <a:lvl1pPr>
              <a:defRPr>
                <a:latin typeface="Times New Roman" panose="02020603050405020304" pitchFamily="18" charset="0"/>
                <a:ea typeface="宋体" panose="02010600030101010101" pitchFamily="2" charset="-122"/>
                <a:cs typeface="Times New Roman" panose="02020603050405020304" pitchFamily="18" charset="0"/>
              </a:defRPr>
            </a:lvl1pPr>
          </a:lstStyle>
          <a:p>
            <a:pPr marL="285750" indent="-285750">
              <a:buFont typeface="Arial" panose="020B0604020202020204" pitchFamily="34" charset="0"/>
              <a:buChar char="•"/>
            </a:pPr>
            <a:r>
              <a:rPr lang="en-US" altLang="zh-CN" dirty="0"/>
              <a:t>equal width</a:t>
            </a:r>
            <a:r>
              <a:rPr lang="zh-CN" altLang="en-US" dirty="0"/>
              <a:t>：应用</a:t>
            </a:r>
            <a:r>
              <a:rPr lang="en-US" altLang="zh-CN" dirty="0" err="1"/>
              <a:t>pandas.cut</a:t>
            </a:r>
            <a:r>
              <a:rPr lang="zh-CN" altLang="en-US" dirty="0"/>
              <a:t>将属性离散为</a:t>
            </a:r>
            <a:r>
              <a:rPr lang="en-US" altLang="zh-CN" dirty="0"/>
              <a:t>4</a:t>
            </a:r>
            <a:r>
              <a:rPr lang="zh-CN" altLang="en-US" dirty="0"/>
              <a:t>个间隔宽度相似的</a:t>
            </a:r>
            <a:r>
              <a:rPr lang="en-US" altLang="zh-CN" dirty="0"/>
              <a:t>bin</a:t>
            </a:r>
          </a:p>
          <a:p>
            <a:r>
              <a:rPr lang="en-US" altLang="zh-CN" dirty="0"/>
              <a:t>     </a:t>
            </a:r>
            <a:r>
              <a:rPr lang="en-US" altLang="zh-CN" dirty="0" err="1"/>
              <a:t>value_counts</a:t>
            </a:r>
            <a:r>
              <a:rPr lang="en-US" altLang="zh-CN" dirty="0"/>
              <a:t>()</a:t>
            </a:r>
            <a:r>
              <a:rPr lang="zh-CN" altLang="en-US" dirty="0"/>
              <a:t>用于确定每个</a:t>
            </a:r>
            <a:r>
              <a:rPr lang="en-US" altLang="zh-CN" dirty="0"/>
              <a:t>bin</a:t>
            </a:r>
            <a:r>
              <a:rPr lang="zh-CN" altLang="en-US" dirty="0"/>
              <a:t>中的实例数</a:t>
            </a:r>
            <a:endParaRPr lang="en-US" altLang="zh-CN" dirty="0"/>
          </a:p>
        </p:txBody>
      </p:sp>
      <p:pic>
        <p:nvPicPr>
          <p:cNvPr id="6" name="图片 5">
            <a:extLst>
              <a:ext uri="{FF2B5EF4-FFF2-40B4-BE49-F238E27FC236}">
                <a16:creationId xmlns:a16="http://schemas.microsoft.com/office/drawing/2014/main" id="{4699DC53-5B70-45FA-A8D4-4DA78C37C8C6}"/>
              </a:ext>
            </a:extLst>
          </p:cNvPr>
          <p:cNvPicPr>
            <a:picLocks noChangeAspect="1"/>
          </p:cNvPicPr>
          <p:nvPr/>
        </p:nvPicPr>
        <p:blipFill>
          <a:blip r:embed="rId2"/>
          <a:stretch>
            <a:fillRect/>
          </a:stretch>
        </p:blipFill>
        <p:spPr>
          <a:xfrm>
            <a:off x="976312" y="3495675"/>
            <a:ext cx="2352675" cy="2266950"/>
          </a:xfrm>
          <a:prstGeom prst="rect">
            <a:avLst/>
          </a:prstGeom>
        </p:spPr>
      </p:pic>
      <p:sp>
        <p:nvSpPr>
          <p:cNvPr id="8" name="文本框 7">
            <a:extLst>
              <a:ext uri="{FF2B5EF4-FFF2-40B4-BE49-F238E27FC236}">
                <a16:creationId xmlns:a16="http://schemas.microsoft.com/office/drawing/2014/main" id="{DA8368D9-E01E-4381-BD6C-811B3C3528AE}"/>
              </a:ext>
            </a:extLst>
          </p:cNvPr>
          <p:cNvSpPr txBox="1"/>
          <p:nvPr/>
        </p:nvSpPr>
        <p:spPr>
          <a:xfrm>
            <a:off x="3805904" y="3495675"/>
            <a:ext cx="3956050" cy="369332"/>
          </a:xfrm>
          <a:prstGeom prst="rect">
            <a:avLst/>
          </a:prstGeom>
          <a:noFill/>
        </p:spPr>
        <p:txBody>
          <a:bodyPr wrap="square">
            <a:spAutoFit/>
          </a:bodyPr>
          <a:lstStyle>
            <a:defPPr>
              <a:defRPr lang="zh-CN"/>
            </a:defPPr>
            <a:lvl1pPr marL="285750" indent="-285750">
              <a:buFont typeface="Arial" panose="020B0604020202020204" pitchFamily="34" charset="0"/>
              <a:buChar char="•"/>
              <a:defRPr>
                <a:latin typeface="Times New Roman" panose="02020603050405020304" pitchFamily="18" charset="0"/>
                <a:ea typeface="宋体" panose="02010600030101010101" pitchFamily="2" charset="-122"/>
                <a:cs typeface="Times New Roman" panose="02020603050405020304" pitchFamily="18" charset="0"/>
              </a:defRPr>
            </a:lvl1pPr>
          </a:lstStyle>
          <a:p>
            <a:pPr marL="0" indent="0">
              <a:buNone/>
            </a:pPr>
            <a:r>
              <a:rPr lang="en-US" altLang="zh-CN" dirty="0"/>
              <a:t>bins = </a:t>
            </a:r>
            <a:r>
              <a:rPr lang="en-US" altLang="zh-CN" dirty="0" err="1"/>
              <a:t>pd.cut</a:t>
            </a:r>
            <a:r>
              <a:rPr lang="en-US" altLang="zh-CN" dirty="0"/>
              <a:t>(data['Clump Thickness'], 4)</a:t>
            </a:r>
            <a:endParaRPr lang="zh-CN" altLang="en-US" dirty="0"/>
          </a:p>
        </p:txBody>
      </p:sp>
      <p:pic>
        <p:nvPicPr>
          <p:cNvPr id="10" name="图片 9">
            <a:extLst>
              <a:ext uri="{FF2B5EF4-FFF2-40B4-BE49-F238E27FC236}">
                <a16:creationId xmlns:a16="http://schemas.microsoft.com/office/drawing/2014/main" id="{BC3CC77D-3DA1-4973-B01C-F997DE3BAB27}"/>
              </a:ext>
            </a:extLst>
          </p:cNvPr>
          <p:cNvPicPr>
            <a:picLocks noChangeAspect="1"/>
          </p:cNvPicPr>
          <p:nvPr/>
        </p:nvPicPr>
        <p:blipFill>
          <a:blip r:embed="rId3"/>
          <a:stretch>
            <a:fillRect/>
          </a:stretch>
        </p:blipFill>
        <p:spPr>
          <a:xfrm>
            <a:off x="3805904" y="3865006"/>
            <a:ext cx="2539232" cy="1339850"/>
          </a:xfrm>
          <a:prstGeom prst="rect">
            <a:avLst/>
          </a:prstGeom>
        </p:spPr>
      </p:pic>
      <p:sp>
        <p:nvSpPr>
          <p:cNvPr id="12" name="文本框 11">
            <a:extLst>
              <a:ext uri="{FF2B5EF4-FFF2-40B4-BE49-F238E27FC236}">
                <a16:creationId xmlns:a16="http://schemas.microsoft.com/office/drawing/2014/main" id="{DD7D9CE5-256D-454E-81B7-C1BF3025C259}"/>
              </a:ext>
            </a:extLst>
          </p:cNvPr>
          <p:cNvSpPr txBox="1"/>
          <p:nvPr/>
        </p:nvSpPr>
        <p:spPr>
          <a:xfrm>
            <a:off x="6714203" y="4211766"/>
            <a:ext cx="4239546" cy="646331"/>
          </a:xfrm>
          <a:prstGeom prst="rect">
            <a:avLst/>
          </a:prstGeom>
          <a:noFill/>
        </p:spPr>
        <p:txBody>
          <a:bodyPr wrap="square">
            <a:spAutoFit/>
          </a:bodyPr>
          <a:lstStyle>
            <a:defPPr>
              <a:defRPr lang="zh-CN"/>
            </a:defPPr>
            <a:lvl1pPr indent="0">
              <a:buFont typeface="Arial" panose="020B0604020202020204" pitchFamily="34" charset="0"/>
              <a:buNone/>
              <a:defRPr>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dirty="0"/>
              <a:t>为什么第一个</a:t>
            </a:r>
            <a:r>
              <a:rPr lang="en-US" altLang="zh-CN" dirty="0"/>
              <a:t>bin</a:t>
            </a:r>
            <a:r>
              <a:rPr lang="zh-CN" altLang="en-US" dirty="0"/>
              <a:t>区间的左端点是</a:t>
            </a:r>
            <a:r>
              <a:rPr lang="en-US" altLang="zh-CN" dirty="0"/>
              <a:t>0.991</a:t>
            </a:r>
            <a:r>
              <a:rPr lang="zh-CN" altLang="en-US" dirty="0"/>
              <a:t>？</a:t>
            </a:r>
            <a:endParaRPr lang="en-US" altLang="zh-CN" dirty="0"/>
          </a:p>
          <a:p>
            <a:r>
              <a:rPr lang="zh-CN" altLang="en-US" dirty="0"/>
              <a:t>如果想要将左端点变成</a:t>
            </a:r>
            <a:r>
              <a:rPr lang="en-US" altLang="zh-CN" dirty="0"/>
              <a:t>0.99</a:t>
            </a:r>
            <a:r>
              <a:rPr lang="zh-CN" altLang="en-US" dirty="0"/>
              <a:t>，怎么改？</a:t>
            </a:r>
          </a:p>
        </p:txBody>
      </p:sp>
      <p:sp>
        <p:nvSpPr>
          <p:cNvPr id="14" name="文本框 13">
            <a:extLst>
              <a:ext uri="{FF2B5EF4-FFF2-40B4-BE49-F238E27FC236}">
                <a16:creationId xmlns:a16="http://schemas.microsoft.com/office/drawing/2014/main" id="{FE5E15BE-2756-46EA-94D0-97F9DAB5D4E2}"/>
              </a:ext>
            </a:extLst>
          </p:cNvPr>
          <p:cNvSpPr txBox="1"/>
          <p:nvPr/>
        </p:nvSpPr>
        <p:spPr>
          <a:xfrm>
            <a:off x="614110" y="6131957"/>
            <a:ext cx="9601200" cy="369332"/>
          </a:xfrm>
          <a:prstGeom prst="rect">
            <a:avLst/>
          </a:prstGeom>
          <a:noFill/>
        </p:spPr>
        <p:txBody>
          <a:bodyPr wrap="square">
            <a:spAutoFit/>
          </a:bodyPr>
          <a:lstStyle>
            <a:defPPr>
              <a:defRPr lang="zh-CN"/>
            </a:defPPr>
            <a:lvl1pPr marL="285750" indent="-285750">
              <a:buFont typeface="Arial" panose="020B0604020202020204" pitchFamily="34" charset="0"/>
              <a:buChar char="•"/>
              <a:defRPr>
                <a:latin typeface="Times New Roman" panose="02020603050405020304" pitchFamily="18" charset="0"/>
                <a:ea typeface="宋体" panose="02010600030101010101" pitchFamily="2" charset="-122"/>
                <a:cs typeface="Times New Roman" panose="02020603050405020304" pitchFamily="18" charset="0"/>
              </a:defRPr>
            </a:lvl1pPr>
          </a:lstStyle>
          <a:p>
            <a:r>
              <a:rPr lang="en-GB" altLang="zh-CN" dirty="0"/>
              <a:t>equal frequency</a:t>
            </a:r>
            <a:r>
              <a:rPr lang="zh-CN" altLang="en-GB" dirty="0"/>
              <a:t>：</a:t>
            </a:r>
            <a:r>
              <a:rPr lang="en-GB" altLang="zh-CN" dirty="0" err="1"/>
              <a:t>qcut</a:t>
            </a:r>
            <a:r>
              <a:rPr lang="en-GB" altLang="zh-CN" dirty="0"/>
              <a:t>()</a:t>
            </a:r>
            <a:r>
              <a:rPr lang="zh-CN" altLang="en-US" dirty="0"/>
              <a:t>函数可用于将值划分为</a:t>
            </a:r>
            <a:r>
              <a:rPr lang="en-US" altLang="zh-CN" dirty="0"/>
              <a:t>4</a:t>
            </a:r>
            <a:r>
              <a:rPr lang="zh-CN" altLang="en-US" dirty="0"/>
              <a:t>个</a:t>
            </a:r>
            <a:r>
              <a:rPr lang="en-GB" altLang="zh-CN" dirty="0"/>
              <a:t>bin</a:t>
            </a:r>
            <a:r>
              <a:rPr lang="zh-CN" altLang="en-GB" dirty="0"/>
              <a:t>，</a:t>
            </a:r>
            <a:r>
              <a:rPr lang="zh-CN" altLang="en-US" dirty="0"/>
              <a:t>以便每个</a:t>
            </a:r>
            <a:r>
              <a:rPr lang="en-GB" altLang="zh-CN" dirty="0"/>
              <a:t>bin</a:t>
            </a:r>
            <a:r>
              <a:rPr lang="zh-CN" altLang="en-US" dirty="0"/>
              <a:t>具有几乎相同数量的实例</a:t>
            </a:r>
          </a:p>
        </p:txBody>
      </p:sp>
      <p:sp>
        <p:nvSpPr>
          <p:cNvPr id="15" name="文本框 14">
            <a:extLst>
              <a:ext uri="{FF2B5EF4-FFF2-40B4-BE49-F238E27FC236}">
                <a16:creationId xmlns:a16="http://schemas.microsoft.com/office/drawing/2014/main" id="{6B1510C4-1B94-4297-AA04-6B82378CCE5B}"/>
              </a:ext>
            </a:extLst>
          </p:cNvPr>
          <p:cNvSpPr txBox="1"/>
          <p:nvPr/>
        </p:nvSpPr>
        <p:spPr>
          <a:xfrm>
            <a:off x="614110" y="404257"/>
            <a:ext cx="1106739" cy="461665"/>
          </a:xfrm>
          <a:prstGeom prst="rect">
            <a:avLst/>
          </a:prstGeom>
          <a:noFill/>
        </p:spPr>
        <p:txBody>
          <a:bodyPr wrap="square">
            <a:spAutoFit/>
          </a:bodyPr>
          <a:lstStyle>
            <a:defPPr>
              <a:defRPr lang="zh-CN"/>
            </a:defPPr>
            <a:lvl1pPr>
              <a:defRPr sz="2400" b="1">
                <a:effectLst/>
                <a:latin typeface="宋体" panose="02010600030101010101" pitchFamily="2" charset="-122"/>
                <a:ea typeface="宋体" panose="02010600030101010101" pitchFamily="2" charset="-122"/>
              </a:defRPr>
            </a:lvl1pPr>
          </a:lstStyle>
          <a:p>
            <a:r>
              <a:rPr lang="zh-CN" altLang="en-US" dirty="0"/>
              <a:t>离散化</a:t>
            </a:r>
          </a:p>
        </p:txBody>
      </p:sp>
      <p:sp>
        <p:nvSpPr>
          <p:cNvPr id="16" name="文本框 15">
            <a:extLst>
              <a:ext uri="{FF2B5EF4-FFF2-40B4-BE49-F238E27FC236}">
                <a16:creationId xmlns:a16="http://schemas.microsoft.com/office/drawing/2014/main" id="{3F079FFE-9D47-4BF4-A5B6-7BE867C690D1}"/>
              </a:ext>
            </a:extLst>
          </p:cNvPr>
          <p:cNvSpPr txBox="1"/>
          <p:nvPr/>
        </p:nvSpPr>
        <p:spPr>
          <a:xfrm>
            <a:off x="614110" y="865922"/>
            <a:ext cx="10339639" cy="923330"/>
          </a:xfrm>
          <a:prstGeom prst="rect">
            <a:avLst/>
          </a:prstGeom>
          <a:noFill/>
        </p:spPr>
        <p:txBody>
          <a:bodyPr wrap="square">
            <a:spAutoFit/>
          </a:bodyPr>
          <a:lstStyle>
            <a:defPPr>
              <a:defRPr lang="zh-CN"/>
            </a:defPPr>
            <a:lvl1pPr>
              <a:defRPr>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dirty="0"/>
              <a:t>将连续属性转换为分类属性</a:t>
            </a:r>
            <a:endParaRPr lang="en-US" altLang="zh-CN" dirty="0"/>
          </a:p>
          <a:p>
            <a:r>
              <a:rPr lang="zh-CN" altLang="en-US" dirty="0"/>
              <a:t>数据：</a:t>
            </a:r>
            <a:r>
              <a:rPr lang="en-GB" altLang="zh-CN" dirty="0"/>
              <a:t>breast-cancer-</a:t>
            </a:r>
            <a:r>
              <a:rPr lang="en-GB" altLang="zh-CN" dirty="0" err="1"/>
              <a:t>wisconsin.data</a:t>
            </a:r>
            <a:endParaRPr lang="en-GB" altLang="zh-CN" dirty="0"/>
          </a:p>
          <a:p>
            <a:r>
              <a:rPr lang="zh-CN" altLang="en-US" dirty="0"/>
              <a:t>对乳腺癌症数据集中的“</a:t>
            </a:r>
            <a:r>
              <a:rPr lang="en-GB" altLang="zh-CN" dirty="0"/>
              <a:t>Clump Thickness”</a:t>
            </a:r>
            <a:r>
              <a:rPr lang="zh-CN" altLang="en-US" dirty="0"/>
              <a:t>属性使用无监督离散方法（</a:t>
            </a:r>
            <a:r>
              <a:rPr lang="en-GB" altLang="zh-CN" dirty="0"/>
              <a:t>equal width</a:t>
            </a:r>
            <a:r>
              <a:rPr lang="zh-CN" altLang="en-US" dirty="0"/>
              <a:t>和</a:t>
            </a:r>
            <a:r>
              <a:rPr lang="en-GB" altLang="zh-CN" dirty="0"/>
              <a:t>equal depth</a:t>
            </a:r>
            <a:r>
              <a:rPr lang="zh-CN" altLang="en-GB" dirty="0"/>
              <a:t>）</a:t>
            </a:r>
            <a:endParaRPr lang="zh-CN" altLang="en-US" dirty="0"/>
          </a:p>
        </p:txBody>
      </p:sp>
      <p:sp>
        <p:nvSpPr>
          <p:cNvPr id="17" name="文本框 16">
            <a:extLst>
              <a:ext uri="{FF2B5EF4-FFF2-40B4-BE49-F238E27FC236}">
                <a16:creationId xmlns:a16="http://schemas.microsoft.com/office/drawing/2014/main" id="{AC5FE7EE-FF4E-437E-B7F0-0E4B87AC7861}"/>
              </a:ext>
            </a:extLst>
          </p:cNvPr>
          <p:cNvSpPr txBox="1"/>
          <p:nvPr/>
        </p:nvSpPr>
        <p:spPr>
          <a:xfrm>
            <a:off x="614109" y="1926207"/>
            <a:ext cx="10339639" cy="646331"/>
          </a:xfrm>
          <a:prstGeom prst="rect">
            <a:avLst/>
          </a:prstGeom>
          <a:noFill/>
        </p:spPr>
        <p:txBody>
          <a:bodyPr wrap="square">
            <a:spAutoFit/>
          </a:bodyPr>
          <a:lstStyle>
            <a:defPPr>
              <a:defRPr lang="zh-CN"/>
            </a:defPPr>
            <a:lvl1pPr>
              <a:defRPr>
                <a:latin typeface="Times New Roman" panose="02020603050405020304" pitchFamily="18" charset="0"/>
                <a:ea typeface="宋体" panose="02010600030101010101" pitchFamily="2" charset="-122"/>
                <a:cs typeface="Times New Roman" panose="02020603050405020304" pitchFamily="18" charset="0"/>
              </a:defRPr>
            </a:lvl1pPr>
          </a:lstStyle>
          <a:p>
            <a:pPr marL="285750" indent="-285750">
              <a:buFont typeface="Arial" panose="020B0604020202020204" pitchFamily="34" charset="0"/>
              <a:buChar char="•"/>
            </a:pPr>
            <a:r>
              <a:rPr lang="zh-CN" altLang="en-US" dirty="0"/>
              <a:t>使用</a:t>
            </a:r>
            <a:r>
              <a:rPr lang="en-GB" altLang="zh-CN" dirty="0"/>
              <a:t>Counter</a:t>
            </a:r>
            <a:r>
              <a:rPr lang="en-US" altLang="zh-CN" dirty="0"/>
              <a:t>()</a:t>
            </a:r>
            <a:r>
              <a:rPr lang="zh-CN" altLang="en-US" dirty="0"/>
              <a:t>对</a:t>
            </a:r>
            <a:r>
              <a:rPr lang="en-GB" altLang="zh-CN" dirty="0"/>
              <a:t>Clump Thickness</a:t>
            </a:r>
            <a:r>
              <a:rPr lang="zh-CN" altLang="en-US" dirty="0"/>
              <a:t>属性的取值进行计数</a:t>
            </a:r>
            <a:endParaRPr lang="en-US" altLang="zh-CN" dirty="0"/>
          </a:p>
          <a:p>
            <a:r>
              <a:rPr lang="zh-CN" altLang="en-US" dirty="0"/>
              <a:t>     绘制直方图，显示属性值的分布</a:t>
            </a:r>
          </a:p>
        </p:txBody>
      </p:sp>
    </p:spTree>
    <p:extLst>
      <p:ext uri="{BB962C8B-B14F-4D97-AF65-F5344CB8AC3E}">
        <p14:creationId xmlns:p14="http://schemas.microsoft.com/office/powerpoint/2010/main" val="311646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58E76A-11A2-43A1-B270-851A7A3AF793}"/>
              </a:ext>
            </a:extLst>
          </p:cNvPr>
          <p:cNvSpPr txBox="1"/>
          <p:nvPr/>
        </p:nvSpPr>
        <p:spPr>
          <a:xfrm>
            <a:off x="584200" y="399534"/>
            <a:ext cx="2711450" cy="461665"/>
          </a:xfrm>
          <a:prstGeom prst="rect">
            <a:avLst/>
          </a:prstGeom>
          <a:noFill/>
        </p:spPr>
        <p:txBody>
          <a:bodyPr wrap="square">
            <a:spAutoFit/>
          </a:bodyPr>
          <a:lstStyle>
            <a:defPPr>
              <a:defRPr lang="zh-CN"/>
            </a:defPPr>
            <a:lvl1pPr>
              <a:defRPr sz="2400" b="1">
                <a:effectLst/>
                <a:latin typeface="宋体" panose="02010600030101010101" pitchFamily="2" charset="-122"/>
                <a:ea typeface="宋体" panose="02010600030101010101" pitchFamily="2" charset="-122"/>
              </a:defRPr>
            </a:lvl1pPr>
          </a:lstStyle>
          <a:p>
            <a:r>
              <a:rPr lang="zh-CN" altLang="en-US" dirty="0"/>
              <a:t>主成分分析（</a:t>
            </a:r>
            <a:r>
              <a:rPr lang="en-GB" altLang="zh-CN" dirty="0"/>
              <a:t>PCA</a:t>
            </a:r>
            <a:r>
              <a:rPr lang="zh-CN" altLang="en-GB" dirty="0"/>
              <a:t>）</a:t>
            </a:r>
            <a:endParaRPr lang="zh-CN" altLang="en-US" dirty="0"/>
          </a:p>
        </p:txBody>
      </p:sp>
      <p:sp>
        <p:nvSpPr>
          <p:cNvPr id="7" name="文本框 6">
            <a:extLst>
              <a:ext uri="{FF2B5EF4-FFF2-40B4-BE49-F238E27FC236}">
                <a16:creationId xmlns:a16="http://schemas.microsoft.com/office/drawing/2014/main" id="{5ABE6378-B268-447D-B483-ECE79ABF43DC}"/>
              </a:ext>
            </a:extLst>
          </p:cNvPr>
          <p:cNvSpPr txBox="1"/>
          <p:nvPr/>
        </p:nvSpPr>
        <p:spPr>
          <a:xfrm>
            <a:off x="584200" y="861199"/>
            <a:ext cx="9588500" cy="1754326"/>
          </a:xfrm>
          <a:prstGeom prst="rect">
            <a:avLst/>
          </a:prstGeom>
          <a:noFill/>
        </p:spPr>
        <p:txBody>
          <a:bodyPr wrap="square">
            <a:spAutoFit/>
          </a:bodyPr>
          <a:lstStyle>
            <a:defPPr>
              <a:defRPr lang="zh-CN"/>
            </a:defPPr>
            <a:lvl1pPr>
              <a:defRPr>
                <a:latin typeface="Times New Roman" panose="02020603050405020304" pitchFamily="18" charset="0"/>
                <a:ea typeface="宋体" panose="02010600030101010101" pitchFamily="2" charset="-122"/>
                <a:cs typeface="Times New Roman" panose="02020603050405020304" pitchFamily="18" charset="0"/>
              </a:defRPr>
            </a:lvl1pPr>
          </a:lstStyle>
          <a:p>
            <a:r>
              <a:rPr lang="en-US" altLang="zh-CN" dirty="0"/>
              <a:t>PCA</a:t>
            </a:r>
            <a:r>
              <a:rPr lang="zh-CN" altLang="en-US" dirty="0"/>
              <a:t>是一种通过将数据从其原始高维空间投影到低维空间来减少数据中属性数量的经典方法。</a:t>
            </a:r>
            <a:endParaRPr lang="en-US" altLang="zh-CN" dirty="0"/>
          </a:p>
          <a:p>
            <a:r>
              <a:rPr lang="en-US" altLang="zh-CN" dirty="0"/>
              <a:t>PCA</a:t>
            </a:r>
            <a:r>
              <a:rPr lang="zh-CN" altLang="en-US" dirty="0"/>
              <a:t>创建的新属性具有以下特点：</a:t>
            </a:r>
            <a:endParaRPr lang="en-US" altLang="zh-CN" dirty="0"/>
          </a:p>
          <a:p>
            <a:pPr marL="285750" indent="-285750">
              <a:buFont typeface="Arial" panose="020B0604020202020204" pitchFamily="34" charset="0"/>
              <a:buChar char="•"/>
            </a:pPr>
            <a:r>
              <a:rPr lang="zh-CN" altLang="en-US" dirty="0"/>
              <a:t>它们是原始属性的线性组合；</a:t>
            </a:r>
            <a:endParaRPr lang="en-US" altLang="zh-CN" dirty="0"/>
          </a:p>
          <a:p>
            <a:pPr marL="285750" indent="-285750">
              <a:buFont typeface="Arial" panose="020B0604020202020204" pitchFamily="34" charset="0"/>
              <a:buChar char="•"/>
            </a:pPr>
            <a:r>
              <a:rPr lang="zh-CN" altLang="en-US" dirty="0"/>
              <a:t>它们彼此正交（垂直）；</a:t>
            </a:r>
            <a:endParaRPr lang="en-US" altLang="zh-CN" dirty="0"/>
          </a:p>
          <a:p>
            <a:pPr marL="285750" indent="-285750">
              <a:buFont typeface="Arial" panose="020B0604020202020204" pitchFamily="34" charset="0"/>
              <a:buChar char="•"/>
            </a:pPr>
            <a:r>
              <a:rPr lang="zh-CN" altLang="en-US" dirty="0"/>
              <a:t>它们捕获数据中的最大变化量。</a:t>
            </a:r>
            <a:endParaRPr lang="en-US" altLang="zh-CN" dirty="0"/>
          </a:p>
          <a:p>
            <a:r>
              <a:rPr lang="zh-CN" altLang="en-US" dirty="0"/>
              <a:t>数据：</a:t>
            </a:r>
            <a:r>
              <a:rPr lang="en-US" altLang="zh-CN" dirty="0"/>
              <a:t>pics</a:t>
            </a:r>
            <a:r>
              <a:rPr lang="zh-CN" altLang="en-US" dirty="0"/>
              <a:t>文件夹下包含</a:t>
            </a:r>
            <a:r>
              <a:rPr lang="en-US" altLang="zh-CN" dirty="0"/>
              <a:t>16</a:t>
            </a:r>
            <a:r>
              <a:rPr lang="zh-CN" altLang="en-US" dirty="0"/>
              <a:t>个</a:t>
            </a:r>
            <a:r>
              <a:rPr lang="en-US" altLang="zh-CN" dirty="0"/>
              <a:t>RGB</a:t>
            </a:r>
            <a:r>
              <a:rPr lang="zh-CN" altLang="en-US" dirty="0"/>
              <a:t>图像文件，每个文件的大小为</a:t>
            </a:r>
            <a:r>
              <a:rPr lang="en-US" altLang="zh-CN" dirty="0"/>
              <a:t>111×111</a:t>
            </a:r>
            <a:r>
              <a:rPr lang="zh-CN" altLang="en-US" dirty="0"/>
              <a:t>像素</a:t>
            </a:r>
          </a:p>
        </p:txBody>
      </p:sp>
      <p:sp>
        <p:nvSpPr>
          <p:cNvPr id="9" name="文本框 8">
            <a:extLst>
              <a:ext uri="{FF2B5EF4-FFF2-40B4-BE49-F238E27FC236}">
                <a16:creationId xmlns:a16="http://schemas.microsoft.com/office/drawing/2014/main" id="{4E672BB5-4B15-4DC1-9DCD-7F1613B121F8}"/>
              </a:ext>
            </a:extLst>
          </p:cNvPr>
          <p:cNvSpPr txBox="1"/>
          <p:nvPr/>
        </p:nvSpPr>
        <p:spPr>
          <a:xfrm>
            <a:off x="584200" y="2967335"/>
            <a:ext cx="10134600" cy="1200329"/>
          </a:xfrm>
          <a:prstGeom prst="rect">
            <a:avLst/>
          </a:prstGeom>
          <a:noFill/>
        </p:spPr>
        <p:txBody>
          <a:bodyPr wrap="square">
            <a:spAutoFit/>
          </a:bodyPr>
          <a:lstStyle>
            <a:defPPr>
              <a:defRPr lang="zh-CN"/>
            </a:defPPr>
            <a:lvl1pPr marL="285750" indent="-285750">
              <a:buFont typeface="Arial" panose="020B0604020202020204" pitchFamily="34" charset="0"/>
              <a:buChar char="•"/>
              <a:defRPr>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dirty="0"/>
              <a:t>读取图像数据，将</a:t>
            </a:r>
            <a:r>
              <a:rPr lang="en-US" altLang="zh-CN" dirty="0"/>
              <a:t>RGB</a:t>
            </a:r>
            <a:r>
              <a:rPr lang="zh-CN" altLang="en-US" dirty="0"/>
              <a:t>图像转换为</a:t>
            </a:r>
            <a:r>
              <a:rPr lang="en-US" altLang="zh-CN" dirty="0"/>
              <a:t>111×111×3=36963</a:t>
            </a:r>
            <a:r>
              <a:rPr lang="zh-CN" altLang="en-US" dirty="0"/>
              <a:t>个特征值，最终得到一个</a:t>
            </a:r>
            <a:r>
              <a:rPr lang="en-US" altLang="zh-CN" dirty="0"/>
              <a:t>16×36963</a:t>
            </a:r>
            <a:r>
              <a:rPr lang="zh-CN" altLang="en-US" dirty="0"/>
              <a:t>的矩阵</a:t>
            </a:r>
            <a:endParaRPr lang="en-US" altLang="zh-CN" dirty="0"/>
          </a:p>
          <a:p>
            <a:r>
              <a:rPr lang="zh-CN" altLang="en-US" dirty="0"/>
              <a:t>使用主成分分析，将数据矩阵投影到其前两个主成分。</a:t>
            </a:r>
            <a:endParaRPr lang="en-US" altLang="zh-CN" dirty="0"/>
          </a:p>
          <a:p>
            <a:pPr marL="0" indent="0">
              <a:buNone/>
            </a:pPr>
            <a:r>
              <a:rPr lang="zh-CN" altLang="en-US" dirty="0"/>
              <a:t>     无需编写</a:t>
            </a:r>
            <a:r>
              <a:rPr lang="en-US" altLang="zh-CN" dirty="0"/>
              <a:t>PCA</a:t>
            </a:r>
            <a:r>
              <a:rPr lang="zh-CN" altLang="en-US" dirty="0"/>
              <a:t>代码，直接导入</a:t>
            </a:r>
            <a:r>
              <a:rPr lang="en-GB" altLang="zh-CN" dirty="0" err="1"/>
              <a:t>sklearn.decomposition</a:t>
            </a:r>
            <a:r>
              <a:rPr lang="zh-CN" altLang="en-US" dirty="0"/>
              <a:t>中的</a:t>
            </a:r>
            <a:r>
              <a:rPr lang="en-US" altLang="zh-CN" dirty="0"/>
              <a:t>PCA</a:t>
            </a:r>
            <a:r>
              <a:rPr lang="zh-CN" altLang="en-US" dirty="0"/>
              <a:t>类</a:t>
            </a:r>
            <a:endParaRPr lang="en-US" altLang="zh-CN" dirty="0"/>
          </a:p>
          <a:p>
            <a:r>
              <a:rPr lang="zh-CN" altLang="en-US" dirty="0"/>
              <a:t>绘制散点图来显示投影值</a:t>
            </a:r>
          </a:p>
        </p:txBody>
      </p:sp>
    </p:spTree>
    <p:extLst>
      <p:ext uri="{BB962C8B-B14F-4D97-AF65-F5344CB8AC3E}">
        <p14:creationId xmlns:p14="http://schemas.microsoft.com/office/powerpoint/2010/main" val="15459025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693</Words>
  <Application>Microsoft Office PowerPoint</Application>
  <PresentationFormat>宽屏</PresentationFormat>
  <Paragraphs>66</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等线 Light</vt:lpstr>
      <vt:lpstr>黑体</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 Guanyu</dc:creator>
  <cp:lastModifiedBy>Lu Guanyu</cp:lastModifiedBy>
  <cp:revision>18</cp:revision>
  <dcterms:created xsi:type="dcterms:W3CDTF">2024-03-16T07:08:07Z</dcterms:created>
  <dcterms:modified xsi:type="dcterms:W3CDTF">2024-03-16T14:24:49Z</dcterms:modified>
</cp:coreProperties>
</file>