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毕业实习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403080" cy="2317750"/>
          </a:xfrm>
        </p:spPr>
        <p:txBody>
          <a:bodyPr/>
          <a:lstStyle/>
          <a:p>
            <a:r>
              <a:rPr lang="en-US" altLang="zh-CN" dirty="0"/>
              <a:t>                                        </a:t>
            </a:r>
            <a:r>
              <a:rPr lang="en-US" altLang="zh-CN" sz="2800" dirty="0"/>
              <a:t>  </a:t>
            </a:r>
          </a:p>
          <a:p>
            <a:r>
              <a:rPr lang="zh-CN" altLang="en-US" sz="2800" dirty="0"/>
              <a:t>兰韵诗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yslan@dase.ecnu.edu.cn</a:t>
            </a:r>
            <a:endParaRPr lang="en-US" altLang="zh-CN" dirty="0"/>
          </a:p>
          <a:p>
            <a:pPr algn="ctr">
              <a:lnSpc>
                <a:spcPct val="90000"/>
              </a:lnSpc>
            </a:pPr>
            <a:r>
              <a:rPr lang="zh-CN" altLang="en-US" dirty="0"/>
              <a:t>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8B179-DCB7-4ADA-8F16-A21473CD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毕业实习要求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6EC32-6560-430A-B565-93B96355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实习时间段：可以从</a:t>
            </a:r>
            <a:r>
              <a:rPr lang="en-US" altLang="zh-CN" b="1" dirty="0">
                <a:solidFill>
                  <a:srgbClr val="C00000"/>
                </a:solidFill>
              </a:rPr>
              <a:t>2024</a:t>
            </a:r>
            <a:r>
              <a:rPr lang="zh-CN" altLang="en-US" b="1" dirty="0">
                <a:solidFill>
                  <a:srgbClr val="C00000"/>
                </a:solidFill>
              </a:rPr>
              <a:t>年</a:t>
            </a:r>
            <a:r>
              <a:rPr lang="en-US" altLang="zh-CN" b="1" dirty="0">
                <a:solidFill>
                  <a:srgbClr val="C00000"/>
                </a:solidFill>
              </a:rPr>
              <a:t>7</a:t>
            </a:r>
            <a:r>
              <a:rPr lang="zh-CN" altLang="en-US" b="1" dirty="0">
                <a:solidFill>
                  <a:srgbClr val="C00000"/>
                </a:solidFill>
              </a:rPr>
              <a:t>月到</a:t>
            </a:r>
            <a:r>
              <a:rPr lang="en-US" altLang="zh-CN" b="1" dirty="0">
                <a:solidFill>
                  <a:srgbClr val="C00000"/>
                </a:solidFill>
              </a:rPr>
              <a:t>2024</a:t>
            </a:r>
            <a:r>
              <a:rPr lang="zh-CN" altLang="en-US" b="1" dirty="0">
                <a:solidFill>
                  <a:srgbClr val="C00000"/>
                </a:solidFill>
              </a:rPr>
              <a:t>年</a:t>
            </a:r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月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实习时长：</a:t>
            </a:r>
            <a:r>
              <a:rPr lang="en-US" altLang="zh-CN" b="1" dirty="0">
                <a:solidFill>
                  <a:srgbClr val="C00000"/>
                </a:solidFill>
              </a:rPr>
              <a:t>30</a:t>
            </a:r>
            <a:r>
              <a:rPr lang="zh-CN" altLang="en-US" b="1" dirty="0">
                <a:solidFill>
                  <a:srgbClr val="C00000"/>
                </a:solidFill>
              </a:rPr>
              <a:t>个完整工作日</a:t>
            </a:r>
            <a:r>
              <a:rPr lang="zh-CN" altLang="en-US" dirty="0"/>
              <a:t>的工作量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实习可以在企业完成，也可以是学院实验室完成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建议：实习内容和毕业论文选题一致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02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毕业实习要求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填写实习手册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不少于</a:t>
            </a:r>
            <a:r>
              <a:rPr lang="en-US" altLang="zh-CN" b="1" dirty="0">
                <a:solidFill>
                  <a:srgbClr val="C00000"/>
                </a:solidFill>
              </a:rPr>
              <a:t>5</a:t>
            </a:r>
            <a:r>
              <a:rPr lang="zh-CN" altLang="en-US" b="1" dirty="0">
                <a:solidFill>
                  <a:srgbClr val="C00000"/>
                </a:solidFill>
              </a:rPr>
              <a:t>次的实习周报</a:t>
            </a:r>
            <a:r>
              <a:rPr lang="zh-CN" altLang="en-US" dirty="0"/>
              <a:t>（不少于</a:t>
            </a:r>
            <a:r>
              <a:rPr lang="en-US" altLang="zh-CN" dirty="0"/>
              <a:t>300</a:t>
            </a:r>
            <a:r>
              <a:rPr lang="zh-CN" altLang="en-US" dirty="0"/>
              <a:t>字）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实习调查报告</a:t>
            </a:r>
            <a:r>
              <a:rPr lang="en-US" altLang="zh-CN" b="1" dirty="0">
                <a:solidFill>
                  <a:srgbClr val="C00000"/>
                </a:solidFill>
              </a:rPr>
              <a:t>+</a:t>
            </a:r>
            <a:r>
              <a:rPr lang="zh-CN" altLang="en-US" b="1" dirty="0">
                <a:solidFill>
                  <a:srgbClr val="C00000"/>
                </a:solidFill>
              </a:rPr>
              <a:t>实习总结</a:t>
            </a:r>
            <a:r>
              <a:rPr lang="zh-CN" altLang="en-US" dirty="0"/>
              <a:t>（总共不少于</a:t>
            </a:r>
            <a:r>
              <a:rPr lang="en-US" altLang="zh-CN" dirty="0"/>
              <a:t>3000</a:t>
            </a:r>
            <a:r>
              <a:rPr lang="zh-CN" altLang="en-US" dirty="0"/>
              <a:t>字），其中调查报告可侧重项目意义等内容，实习总结侧重实习的工作内容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建议：调查报告</a:t>
            </a:r>
            <a:r>
              <a:rPr lang="en-US" altLang="zh-CN" dirty="0"/>
              <a:t>500</a:t>
            </a:r>
            <a:r>
              <a:rPr lang="zh-CN" altLang="en-US" dirty="0"/>
              <a:t>字，实习总结</a:t>
            </a:r>
            <a:r>
              <a:rPr lang="en-US" altLang="zh-CN" dirty="0"/>
              <a:t>2500</a:t>
            </a:r>
            <a:r>
              <a:rPr lang="zh-CN" altLang="en-US" dirty="0"/>
              <a:t>字，二者具体篇幅可略有浮动</a:t>
            </a:r>
            <a:endParaRPr lang="en-US" altLang="zh-CN" dirty="0"/>
          </a:p>
          <a:p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通过最后的实习答辩（拟定本学期最后一周，预计和毕设开题在同一时间）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评价标准：实习报告+答辩汇报+实习成果（程序、文档等）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实习课程群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6470" y="2347595"/>
            <a:ext cx="5589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实习课程通知</a:t>
            </a:r>
          </a:p>
          <a:p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实习过程中有任何的问题随时跟老师保持联系</a:t>
            </a:r>
          </a:p>
          <a:p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A1D42F-B779-3548-92A9-772DE9B6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05" y="0"/>
            <a:ext cx="316337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实习情况调查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已经完成实习的同学</a:t>
            </a:r>
          </a:p>
          <a:p>
            <a:endParaRPr lang="zh-CN" altLang="en-US"/>
          </a:p>
          <a:p>
            <a:r>
              <a:rPr lang="zh-CN" altLang="en-US"/>
              <a:t>正在实习的同学</a:t>
            </a:r>
          </a:p>
          <a:p>
            <a:endParaRPr lang="zh-CN" altLang="en-US"/>
          </a:p>
          <a:p>
            <a:r>
              <a:rPr lang="zh-CN" altLang="en-US"/>
              <a:t>尚未找到实习的同学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5D1F-6578-4D13-95AD-18CCC2B4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实习答辩安排（临近学期末会再开会说明）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F5CF0-46C2-4FEE-BB26-02164AB1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035"/>
            <a:ext cx="10515600" cy="48749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分成</a:t>
            </a:r>
            <a:r>
              <a:rPr lang="en-US" altLang="zh-CN" dirty="0"/>
              <a:t>6</a:t>
            </a:r>
            <a:r>
              <a:rPr lang="zh-CN" altLang="en-US" dirty="0"/>
              <a:t>个左右小组，每组指定一位同学负责联络答辩老师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分组情况在本学期倒数第二周确定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每位同学以</a:t>
            </a:r>
            <a:r>
              <a:rPr lang="en-US" altLang="zh-CN" dirty="0"/>
              <a:t>ppt</a:t>
            </a:r>
            <a:r>
              <a:rPr lang="zh-CN" altLang="en-US" dirty="0"/>
              <a:t>或实际演示等形式做</a:t>
            </a:r>
            <a:r>
              <a:rPr lang="en-US" altLang="zh-CN" b="1" dirty="0">
                <a:solidFill>
                  <a:srgbClr val="C00000"/>
                </a:solidFill>
              </a:rPr>
              <a:t>5</a:t>
            </a:r>
            <a:r>
              <a:rPr lang="zh-CN" altLang="en-US" b="1" dirty="0">
                <a:solidFill>
                  <a:srgbClr val="C00000"/>
                </a:solidFill>
              </a:rPr>
              <a:t>分钟以内的简要汇报</a:t>
            </a:r>
            <a:r>
              <a:rPr lang="zh-CN" altLang="en-US" dirty="0"/>
              <a:t>，时间在</a:t>
            </a:r>
            <a:r>
              <a:rPr lang="zh-CN" altLang="en-US" b="1" dirty="0">
                <a:solidFill>
                  <a:srgbClr val="C00000"/>
                </a:solidFill>
              </a:rPr>
              <a:t>本学期最后一周</a:t>
            </a:r>
            <a:r>
              <a:rPr lang="zh-CN" altLang="en-US" dirty="0"/>
              <a:t>，具体时间段和地点由小组负责同学与答辩老师确定（线下或线上）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答辩前请收集实习报告，实习指导老师打分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最终成绩采用五级制，由带队老师根据实习指导老师打分、答辩老师打分综合评定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答辩前填写完实习报告，实习指导老师签字、打分，外单位的需盖章，交给组长，由组长将实习报告交给答辩老师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答辩结束后组长将实习报告交给地理馆</a:t>
            </a:r>
            <a:r>
              <a:rPr lang="en-US" altLang="zh-CN" dirty="0"/>
              <a:t>111</a:t>
            </a:r>
            <a:r>
              <a:rPr lang="zh-CN" altLang="en-US" dirty="0"/>
              <a:t>室朱汉伦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551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365</Words>
  <Application>Microsoft Macintosh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毕业实习  </vt:lpstr>
      <vt:lpstr>毕业实习要求</vt:lpstr>
      <vt:lpstr>毕业实习要求</vt:lpstr>
      <vt:lpstr>实习课程群</vt:lpstr>
      <vt:lpstr>实习情况调查</vt:lpstr>
      <vt:lpstr>实习答辩安排（临近学期末会再开会说明）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毕业实习</dc:title>
  <dc:creator>test</dc:creator>
  <cp:lastModifiedBy>兰 韵诗</cp:lastModifiedBy>
  <cp:revision>79</cp:revision>
  <dcterms:created xsi:type="dcterms:W3CDTF">2020-09-14T14:10:00Z</dcterms:created>
  <dcterms:modified xsi:type="dcterms:W3CDTF">2024-09-09T03:44:16Z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