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90" r:id="rId4"/>
    <p:sldId id="271" r:id="rId5"/>
    <p:sldId id="272" r:id="rId6"/>
    <p:sldId id="274" r:id="rId7"/>
    <p:sldId id="263" r:id="rId8"/>
    <p:sldId id="264" r:id="rId9"/>
    <p:sldId id="265" r:id="rId10"/>
    <p:sldId id="262" r:id="rId11"/>
    <p:sldId id="258" r:id="rId12"/>
    <p:sldId id="261" r:id="rId13"/>
    <p:sldId id="260" r:id="rId14"/>
    <p:sldId id="257" r:id="rId15"/>
    <p:sldId id="259" r:id="rId16"/>
    <p:sldId id="29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9"/>
  </p:normalViewPr>
  <p:slideViewPr>
    <p:cSldViewPr snapToGrid="0">
      <p:cViewPr varScale="1">
        <p:scale>
          <a:sx n="98" d="100"/>
          <a:sy n="98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计算机视觉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(2023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秋季学期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二次实验课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670"/>
            <a:ext cx="12192000" cy="592898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43375" y="5772150"/>
            <a:ext cx="1000125" cy="657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29299" y="1571626"/>
            <a:ext cx="557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2⃣️</a:t>
            </a:r>
            <a:r>
              <a:rPr kumimoji="1" lang="zh-CN" altLang="en-US" sz="2400" dirty="0">
                <a:solidFill>
                  <a:srgbClr val="FF0000"/>
                </a:solidFill>
              </a:rPr>
              <a:t>：在作业主页点击“</a:t>
            </a:r>
            <a:r>
              <a:rPr kumimoji="1" lang="en-US" altLang="zh-CN" sz="2400" dirty="0">
                <a:solidFill>
                  <a:srgbClr val="FF0000"/>
                </a:solidFill>
              </a:rPr>
              <a:t>Result</a:t>
            </a:r>
            <a:r>
              <a:rPr kumimoji="1" lang="zh-CN" altLang="en-US" sz="2400" dirty="0">
                <a:solidFill>
                  <a:srgbClr val="FF0000"/>
                </a:solidFill>
              </a:rPr>
              <a:t>”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97eb4f621417e1b83ed61439139d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1196975"/>
            <a:ext cx="11172825" cy="4962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H="1">
            <a:off x="613410" y="3961130"/>
            <a:ext cx="4197985" cy="875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93372" y="4168776"/>
            <a:ext cx="55721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点击相应的</a:t>
            </a:r>
            <a:r>
              <a:rPr kumimoji="1" lang="en-US" altLang="zh-CN" sz="2400" dirty="0">
                <a:solidFill>
                  <a:srgbClr val="FF0000"/>
                </a:solidFill>
              </a:rPr>
              <a:t>phase</a:t>
            </a:r>
            <a:r>
              <a:rPr kumimoji="1" lang="zh-CN" altLang="en-US" sz="2400" dirty="0">
                <a:solidFill>
                  <a:srgbClr val="FF0000"/>
                </a:solidFill>
              </a:rPr>
              <a:t>查看自己的排名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Leaderboard</a:t>
            </a:r>
            <a:r>
              <a:rPr lang="zh-CN" altLang="en-US" dirty="0"/>
              <a:t>排名结果作为“加分”依据，不计入基本分，主要目的是鼓励调参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基本分评分标准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完成所有代码编写，训练模型达到</a:t>
            </a:r>
            <a:r>
              <a:rPr lang="en-US" altLang="zh-CN" dirty="0"/>
              <a:t>notebook</a:t>
            </a:r>
            <a:r>
              <a:rPr lang="zh-CN" altLang="en-US" dirty="0"/>
              <a:t>中的指标要求即可拿满分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但是：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​互相抄袭或者照抄网上答案，一处扣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分，扣完为止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漏做，一处扣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​没有调超参达到规定性能，一处扣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​输出结果不全，一处扣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​迟交，一天扣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4126" y="3148866"/>
            <a:ext cx="2670395" cy="34680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61" y="3148866"/>
            <a:ext cx="4848757" cy="34680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0" y="3148866"/>
            <a:ext cx="2646097" cy="34680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箭头: 右 8"/>
          <p:cNvSpPr/>
          <p:nvPr/>
        </p:nvSpPr>
        <p:spPr>
          <a:xfrm>
            <a:off x="3153669" y="4468580"/>
            <a:ext cx="397565" cy="6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6525208" y="4468580"/>
            <a:ext cx="397565" cy="6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8214" y="1382802"/>
            <a:ext cx="9766935" cy="181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使用</a:t>
            </a:r>
            <a:r>
              <a:rPr lang="en-US" altLang="zh-CN" sz="2800" dirty="0"/>
              <a:t>google</a:t>
            </a:r>
            <a:r>
              <a:rPr lang="zh-CN" altLang="en-US" sz="2800" dirty="0"/>
              <a:t>浏览器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将每个</a:t>
            </a:r>
            <a:r>
              <a:rPr lang="en-US" altLang="zh-CN" sz="2800" dirty="0"/>
              <a:t>notebook</a:t>
            </a:r>
            <a:r>
              <a:rPr lang="zh-CN" altLang="en-US" sz="2800" dirty="0"/>
              <a:t>打印成</a:t>
            </a:r>
            <a:r>
              <a:rPr lang="en-US" altLang="zh-CN" sz="2800" dirty="0"/>
              <a:t>pdf</a:t>
            </a:r>
            <a:r>
              <a:rPr lang="zh-CN" altLang="en-US" sz="2800" dirty="0"/>
              <a:t> （</a:t>
            </a:r>
            <a:r>
              <a:rPr lang="zh-CN" altLang="en-US" sz="2800" b="1" dirty="0">
                <a:solidFill>
                  <a:srgbClr val="FF0000"/>
                </a:solidFill>
              </a:rPr>
              <a:t>注意：必须先 </a:t>
            </a:r>
            <a:r>
              <a:rPr lang="en-US" altLang="zh-CN" sz="2800" b="1" dirty="0">
                <a:solidFill>
                  <a:srgbClr val="FF0000"/>
                </a:solidFill>
              </a:rPr>
              <a:t>print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preview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（输出完</a:t>
            </a:r>
            <a:r>
              <a:rPr lang="zh-CN" altLang="en-US" sz="2800" dirty="0"/>
              <a:t>自己检查一下不要是乱码）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打包每次作业的所有</a:t>
            </a:r>
            <a:r>
              <a:rPr lang="en-US" altLang="zh-CN" sz="2800" dirty="0"/>
              <a:t>pdf</a:t>
            </a:r>
            <a:r>
              <a:rPr lang="zh-CN" altLang="en-US" sz="2800" dirty="0"/>
              <a:t>成</a:t>
            </a:r>
            <a:r>
              <a:rPr lang="en-US" altLang="zh-CN" sz="2800" dirty="0"/>
              <a:t>zip</a:t>
            </a:r>
            <a:r>
              <a:rPr lang="zh-CN" altLang="en-US" sz="2800" dirty="0"/>
              <a:t>文件，然后提交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小贴士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遇到内核挂了重启也不行的话建议</a:t>
            </a:r>
            <a:r>
              <a:rPr lang="en-US" altLang="zh-CN" dirty="0"/>
              <a:t>close notebook</a:t>
            </a:r>
            <a:r>
              <a:rPr lang="zh-CN" altLang="en-US" dirty="0"/>
              <a:t>（第</a:t>
            </a:r>
            <a:r>
              <a:rPr lang="en-US" altLang="zh-CN" dirty="0"/>
              <a:t>4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）再</a:t>
            </a:r>
            <a:r>
              <a:rPr lang="en-US" altLang="zh-CN" dirty="0"/>
              <a:t>open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此次实验有一定作业量，天梯资源总量有限，请大家尽量错峰使用，集中在同一时段容易造成天梯资源紧张，影响实验运行速度。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可在网页顶部查看天梯当前资源使用量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作业截至时间：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2023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年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26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日晚上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打包的</a:t>
            </a:r>
            <a:r>
              <a:rPr lang="en-US" altLang="zh-CN">
                <a:sym typeface="+mn-ea"/>
              </a:rPr>
              <a:t>zip</a:t>
            </a:r>
            <a:r>
              <a:rPr lang="zh-CN" altLang="en-US">
                <a:sym typeface="+mn-ea"/>
              </a:rPr>
              <a:t>文件提交地址：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https://send2me.cn/X4TOhySi/QDGVxvtYoqQZlQ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700"/>
          </a:xfrm>
        </p:spPr>
        <p:txBody>
          <a:bodyPr>
            <a:normAutofit fontScale="90000"/>
          </a:bodyPr>
          <a:p>
            <a:r>
              <a:rPr lang="zh-CN" altLang="en-US" sz="4000" b="1">
                <a:sym typeface="+mn-ea"/>
              </a:rPr>
              <a:t>本次实验任务内容：</a:t>
            </a:r>
            <a:br>
              <a:rPr lang="zh-CN" altLang="en-US" sz="1000">
                <a:sym typeface="+mn-ea"/>
              </a:rPr>
            </a:br>
            <a:endParaRPr lang="zh-CN" altLang="en-US" sz="1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7180"/>
          </a:xfrm>
        </p:spPr>
        <p:txBody>
          <a:bodyPr>
            <a:normAutofit fontScale="25000"/>
          </a:bodyPr>
          <a:p>
            <a:br>
              <a:rPr lang="zh-CN" altLang="en-US" sz="6400">
                <a:sym typeface="+mn-ea"/>
              </a:rPr>
            </a:br>
            <a:r>
              <a:rPr lang="zh-CN" altLang="en-US" sz="6400">
                <a:sym typeface="+mn-ea"/>
              </a:rPr>
              <a:t> </a:t>
            </a:r>
            <a:r>
              <a:rPr lang="zh-CN" altLang="en-US" sz="6400" b="1">
                <a:sym typeface="+mn-ea"/>
              </a:rPr>
              <a:t>Q1：Multi-Layer Fully Connected Neural Networks</a:t>
            </a:r>
            <a:br>
              <a:rPr lang="zh-CN" altLang="en-US" sz="6400">
                <a:sym typeface="+mn-ea"/>
              </a:rPr>
            </a:br>
            <a:r>
              <a:rPr lang="zh-CN" altLang="en-US" sz="6400">
                <a:sym typeface="+mn-ea"/>
              </a:rPr>
              <a:t> The notebook FullyConnectedNets.ipynb，你将实现任意深度的全连接网络。 为了优化这些模型，你将实现流行的参数更新方法。</a:t>
            </a:r>
            <a:br>
              <a:rPr lang="zh-CN" altLang="en-US" sz="6400">
                <a:sym typeface="+mn-ea"/>
              </a:rPr>
            </a:br>
            <a:br>
              <a:rPr lang="zh-CN" altLang="en-US" sz="6400">
                <a:sym typeface="+mn-ea"/>
              </a:rPr>
            </a:br>
            <a:r>
              <a:rPr lang="zh-CN" altLang="en-US" sz="6400">
                <a:sym typeface="+mn-ea"/>
              </a:rPr>
              <a:t> </a:t>
            </a:r>
            <a:br>
              <a:rPr lang="zh-CN" altLang="en-US" sz="6400">
                <a:sym typeface="+mn-ea"/>
              </a:rPr>
            </a:br>
            <a:r>
              <a:rPr lang="zh-CN" altLang="en-US" sz="6400" b="1">
                <a:sym typeface="+mn-ea"/>
              </a:rPr>
              <a:t> Q2：Batch Normalization </a:t>
            </a:r>
            <a:br>
              <a:rPr lang="zh-CN" altLang="en-US" sz="6400">
                <a:sym typeface="+mn-ea"/>
              </a:rPr>
            </a:br>
            <a:r>
              <a:rPr lang="zh-CN" altLang="en-US" sz="6400">
                <a:sym typeface="+mn-ea"/>
              </a:rPr>
              <a:t> The notebook BatchNormalization.ipynb ，你将实现batch normalization，并使用它来训练深度全连接网络。</a:t>
            </a:r>
            <a:br>
              <a:rPr lang="zh-CN" altLang="en-US" sz="6400">
                <a:sym typeface="+mn-ea"/>
              </a:rPr>
            </a:br>
            <a:br>
              <a:rPr lang="zh-CN" altLang="en-US" sz="6400">
                <a:sym typeface="+mn-ea"/>
              </a:rPr>
            </a:br>
            <a:r>
              <a:rPr lang="zh-CN" altLang="en-US" sz="6400" b="1">
                <a:sym typeface="+mn-ea"/>
              </a:rPr>
              <a:t> </a:t>
            </a:r>
            <a:br>
              <a:rPr lang="zh-CN" altLang="en-US" sz="6400" b="1">
                <a:sym typeface="+mn-ea"/>
              </a:rPr>
            </a:br>
            <a:r>
              <a:rPr lang="zh-CN" altLang="en-US" sz="6400" b="1">
                <a:sym typeface="+mn-ea"/>
              </a:rPr>
              <a:t> Q3：Dropout</a:t>
            </a:r>
            <a:br>
              <a:rPr lang="zh-CN" altLang="en-US" sz="6400">
                <a:sym typeface="+mn-ea"/>
              </a:rPr>
            </a:br>
            <a:r>
              <a:rPr lang="zh-CN" altLang="en-US" sz="6400">
                <a:sym typeface="+mn-ea"/>
              </a:rPr>
              <a:t> The notebook Dropout.ipynb， 你将实现 dropout 并探索它对模型泛化的影响。</a:t>
            </a:r>
            <a:br>
              <a:rPr lang="zh-CN" altLang="en-US" sz="6400">
                <a:sym typeface="+mn-ea"/>
              </a:rPr>
            </a:br>
            <a:br>
              <a:rPr lang="zh-CN" altLang="en-US" sz="6400">
                <a:sym typeface="+mn-ea"/>
              </a:rPr>
            </a:br>
            <a:r>
              <a:rPr lang="zh-CN" altLang="en-US" sz="6400">
                <a:sym typeface="+mn-ea"/>
              </a:rPr>
              <a:t> </a:t>
            </a:r>
            <a:br>
              <a:rPr lang="zh-CN" altLang="en-US" sz="6400">
                <a:sym typeface="+mn-ea"/>
              </a:rPr>
            </a:br>
            <a:r>
              <a:rPr lang="zh-CN" altLang="en-US" sz="6400" b="1">
                <a:sym typeface="+mn-ea"/>
              </a:rPr>
              <a:t> Q4：Convolutional Neural Networks </a:t>
            </a:r>
            <a:br>
              <a:rPr lang="zh-CN" altLang="en-US" sz="6400">
                <a:sym typeface="+mn-ea"/>
              </a:rPr>
            </a:br>
            <a:r>
              <a:rPr lang="zh-CN" altLang="en-US" sz="6400">
                <a:sym typeface="+mn-ea"/>
              </a:rPr>
              <a:t> The notebook ConvolutionalNetworks.ipynb，你将实现卷积网络中常用的一些new layers。</a:t>
            </a:r>
            <a:br>
              <a:rPr lang="zh-CN" altLang="en-US" sz="6400">
                <a:sym typeface="+mn-ea"/>
              </a:rPr>
            </a:br>
            <a:br>
              <a:rPr lang="zh-CN" altLang="en-US" sz="6400">
                <a:sym typeface="+mn-ea"/>
              </a:rPr>
            </a:br>
            <a:r>
              <a:rPr lang="zh-CN" altLang="en-US" sz="6400">
                <a:sym typeface="+mn-ea"/>
              </a:rPr>
              <a:t> </a:t>
            </a:r>
            <a:br>
              <a:rPr lang="zh-CN" altLang="en-US" sz="6400">
                <a:sym typeface="+mn-ea"/>
              </a:rPr>
            </a:br>
            <a:r>
              <a:rPr lang="zh-CN" altLang="en-US" sz="6400" b="1">
                <a:sym typeface="+mn-ea"/>
              </a:rPr>
              <a:t> Q5：PyTorch/TensorFlow on CIFAR-10 </a:t>
            </a:r>
            <a:br>
              <a:rPr lang="zh-CN" altLang="en-US" sz="6400">
                <a:sym typeface="+mn-ea"/>
              </a:rPr>
            </a:br>
            <a:r>
              <a:rPr lang="zh-CN" altLang="en-US" sz="6400">
                <a:sym typeface="+mn-ea"/>
              </a:rPr>
              <a:t> 对于最后一部分，你将使用 TensorFlow 或 PyTorch 这两个流行且强大的深度学习框架。在这两个 notebooks中，</a:t>
            </a:r>
            <a:r>
              <a:rPr lang="zh-CN" altLang="en-US" sz="6400" b="1">
                <a:sym typeface="+mn-ea"/>
              </a:rPr>
              <a:t>你只需要完成一个。</a:t>
            </a:r>
            <a:endParaRPr lang="zh-CN" altLang="en-US" sz="6400" b="1"/>
          </a:p>
          <a:p>
            <a:endParaRPr lang="zh-CN" altLang="en-US" sz="6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/>
              <a:t>二次作业需要完成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Notebook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7590" y="1450340"/>
            <a:ext cx="8935720" cy="5259070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>
            <a:off x="2270760" y="4051300"/>
            <a:ext cx="3661410" cy="1207770"/>
          </a:xfrm>
          <a:prstGeom prst="bent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flipV="1">
            <a:off x="2395220" y="5240020"/>
            <a:ext cx="1696720" cy="527050"/>
          </a:xfrm>
          <a:prstGeom prst="bentConnector3">
            <a:avLst>
              <a:gd name="adj1" fmla="val 5003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37580" y="498094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只需完成</a:t>
            </a:r>
            <a:r>
              <a:rPr lang="zh-CN" altLang="en-US"/>
              <a:t>其中一个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每次完成作业后，关闭</a:t>
            </a:r>
            <a:r>
              <a:rPr lang="en-US" altLang="zh-CN" dirty="0"/>
              <a:t>Notebook</a:t>
            </a:r>
            <a:r>
              <a:rPr lang="zh-CN" altLang="en-US" dirty="0"/>
              <a:t>释放资源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11" y="2100263"/>
            <a:ext cx="11877675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作业细节说明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作业题型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问答题</a:t>
            </a:r>
            <a:endParaRPr kumimoji="1" lang="zh-CN" altLang="en-US" dirty="0"/>
          </a:p>
        </p:txBody>
      </p:sp>
      <p:pic>
        <p:nvPicPr>
          <p:cNvPr id="3" name="图片 2" descr="da7952389df72f55f2ebd5d3a6276b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625" y="2124075"/>
            <a:ext cx="981075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作业题型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调参题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72235"/>
            <a:ext cx="9206230" cy="5139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作业题型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功能实现题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61967" y="1821792"/>
            <a:ext cx="418894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具体要实现的功能路径在</a:t>
            </a:r>
            <a:r>
              <a:rPr kumimoji="1" lang="en-US" altLang="zh-CN" dirty="0"/>
              <a:t>notebook</a:t>
            </a:r>
            <a:r>
              <a:rPr kumimoji="1" lang="zh-CN" altLang="en-US" dirty="0"/>
              <a:t>上有</a:t>
            </a:r>
            <a:r>
              <a:rPr kumimoji="1" lang="zh-CN" altLang="en-US" dirty="0"/>
              <a:t>说明。</a:t>
            </a:r>
            <a:endParaRPr kumimoji="1" lang="en-GB" altLang="zh-CN" dirty="0"/>
          </a:p>
          <a:p>
            <a:endParaRPr kumimoji="1" lang="zh-CN" altLang="en-US" dirty="0"/>
          </a:p>
        </p:txBody>
      </p:sp>
      <p:pic>
        <p:nvPicPr>
          <p:cNvPr id="3" name="图片 2" descr="3ad025721052897a775a9963edab1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1691005"/>
            <a:ext cx="6048375" cy="45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80" y="2874645"/>
            <a:ext cx="51435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Leaderboard</a:t>
            </a:r>
            <a:r>
              <a:rPr kumimoji="1" lang="zh-CN" altLang="en-US" dirty="0"/>
              <a:t>使用指南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713" y="1849947"/>
            <a:ext cx="9191625" cy="46429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95883" y="5835650"/>
            <a:ext cx="1000125" cy="657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演示</Application>
  <PresentationFormat>宽屏</PresentationFormat>
  <Paragraphs>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等线 Light</vt:lpstr>
      <vt:lpstr>Arial Unicode MS</vt:lpstr>
      <vt:lpstr>等线</vt:lpstr>
      <vt:lpstr>Calibri</vt:lpstr>
      <vt:lpstr>Office 主题​​</vt:lpstr>
      <vt:lpstr>计算机视觉 (2023秋季学期)  第二次实验课</vt:lpstr>
      <vt:lpstr>本次实验任务内容： </vt:lpstr>
      <vt:lpstr>第二次作业需要完成5个Notebook</vt:lpstr>
      <vt:lpstr>每次完成作业后，关闭Notebook释放资源</vt:lpstr>
      <vt:lpstr>作业细节说明</vt:lpstr>
      <vt:lpstr>作业题型----问答题</vt:lpstr>
      <vt:lpstr>作业题型----调参题</vt:lpstr>
      <vt:lpstr>作业题型----功能实现题</vt:lpstr>
      <vt:lpstr>Leaderboard使用指南</vt:lpstr>
      <vt:lpstr>PowerPoint 演示文稿</vt:lpstr>
      <vt:lpstr>PowerPoint 演示文稿</vt:lpstr>
      <vt:lpstr>评分</vt:lpstr>
      <vt:lpstr>作业提交</vt:lpstr>
      <vt:lpstr>小贴士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完成作业，保存pdf</dc:title>
  <dc:creator>Lu Xuesong</dc:creator>
  <cp:lastModifiedBy>庞瑞洋</cp:lastModifiedBy>
  <cp:revision>25</cp:revision>
  <dcterms:created xsi:type="dcterms:W3CDTF">2022-09-20T07:43:00Z</dcterms:created>
  <dcterms:modified xsi:type="dcterms:W3CDTF">2023-10-26T07:42:11Z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8D577694DE20409DB20FF949BA713346</vt:lpwstr>
  </property>
  <property fmtid="{D5CDD505-2E9C-101B-9397-08002B2CF9AE}" pid="3" name="KSOProductBuildVer">
    <vt:lpwstr>2052-11.8.2.12011</vt:lpwstr>
  </property>
</Properties>
</file>