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3"/>
    <p:sldId id="275" r:id="rId4"/>
    <p:sldId id="278" r:id="rId5"/>
    <p:sldId id="267" r:id="rId6"/>
    <p:sldId id="268" r:id="rId7"/>
    <p:sldId id="269" r:id="rId8"/>
    <p:sldId id="270" r:id="rId9"/>
    <p:sldId id="272" r:id="rId10"/>
    <p:sldId id="276" r:id="rId11"/>
    <p:sldId id="280" r:id="rId12"/>
    <p:sldId id="281" r:id="rId13"/>
    <p:sldId id="279" r:id="rId14"/>
    <p:sldId id="271" r:id="rId15"/>
    <p:sldId id="263" r:id="rId16"/>
    <p:sldId id="264" r:id="rId17"/>
    <p:sldId id="265" r:id="rId18"/>
    <p:sldId id="262" r:id="rId19"/>
    <p:sldId id="261" r:id="rId20"/>
    <p:sldId id="260" r:id="rId21"/>
    <p:sldId id="257" r:id="rId22"/>
    <p:sldId id="311" r:id="rId23"/>
    <p:sldId id="25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29"/>
  </p:normalViewPr>
  <p:slideViewPr>
    <p:cSldViewPr snapToGrid="0">
      <p:cViewPr varScale="1">
        <p:scale>
          <a:sx n="68" d="100"/>
          <a:sy n="68" d="100"/>
        </p:scale>
        <p:origin x="2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3396-7CE5-4DC9-A049-71913AE4F4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7005-23AB-4170-AB26-8BC2A8B3C7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3396-7CE5-4DC9-A049-71913AE4F4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7005-23AB-4170-AB26-8BC2A8B3C7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3396-7CE5-4DC9-A049-71913AE4F4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7005-23AB-4170-AB26-8BC2A8B3C7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3396-7CE5-4DC9-A049-71913AE4F4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7005-23AB-4170-AB26-8BC2A8B3C7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3396-7CE5-4DC9-A049-71913AE4F4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7005-23AB-4170-AB26-8BC2A8B3C7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3396-7CE5-4DC9-A049-71913AE4F4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7005-23AB-4170-AB26-8BC2A8B3C7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3396-7CE5-4DC9-A049-71913AE4F4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7005-23AB-4170-AB26-8BC2A8B3C7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3396-7CE5-4DC9-A049-71913AE4F4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7005-23AB-4170-AB26-8BC2A8B3C7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3396-7CE5-4DC9-A049-71913AE4F4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7005-23AB-4170-AB26-8BC2A8B3C7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3396-7CE5-4DC9-A049-71913AE4F4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7005-23AB-4170-AB26-8BC2A8B3C7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3396-7CE5-4DC9-A049-71913AE4F4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7005-23AB-4170-AB26-8BC2A8B3C7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83396-7CE5-4DC9-A049-71913AE4F4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F7005-23AB-4170-AB26-8BC2A8B3C71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hyperlink" Target="http://139.224.216.129:30651/tree/51215903079-623-121/daseCV/classifiers" TargetMode="Externa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85740" y="1178924"/>
            <a:ext cx="9624767" cy="263893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计算机视觉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(2023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秋季学期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第一次实验课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6461" y="4421171"/>
            <a:ext cx="20833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225" y="184859"/>
            <a:ext cx="10515600" cy="1325563"/>
          </a:xfrm>
        </p:spPr>
        <p:txBody>
          <a:bodyPr/>
          <a:lstStyle/>
          <a:p>
            <a:r>
              <a:rPr lang="zh-CN" altLang="en-US" dirty="0"/>
              <a:t>进入</a:t>
            </a:r>
            <a:r>
              <a:rPr lang="en-US" altLang="zh-CN" dirty="0" err="1"/>
              <a:t>Numpy</a:t>
            </a:r>
            <a:r>
              <a:rPr lang="zh-CN" altLang="en-US" dirty="0"/>
              <a:t>教程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917177"/>
            <a:ext cx="10797618" cy="2816256"/>
          </a:xfrm>
          <a:prstGeom prst="rect">
            <a:avLst/>
          </a:prstGeom>
          <a:ln w="19050">
            <a:solidFill>
              <a:schemeClr val="tx1"/>
            </a:solidFill>
            <a:prstDash val="lgDash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0917" y="1766723"/>
            <a:ext cx="10740272" cy="3572244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35002"/>
            <a:ext cx="10515600" cy="2663621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第一次作业说明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237" y="42608"/>
            <a:ext cx="10911525" cy="1325563"/>
          </a:xfrm>
        </p:spPr>
        <p:txBody>
          <a:bodyPr/>
          <a:lstStyle/>
          <a:p>
            <a:r>
              <a:rPr lang="zh-CN" altLang="en-US" dirty="0"/>
              <a:t>本次作业共需完成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Notebook</a:t>
            </a:r>
            <a:r>
              <a:rPr lang="zh-CN" altLang="en-US" dirty="0"/>
              <a:t>，顺序如图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3332" y="1179634"/>
            <a:ext cx="4782624" cy="548982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作业题型</a:t>
            </a:r>
            <a:r>
              <a:rPr kumimoji="1" lang="en-US" altLang="zh-CN" dirty="0"/>
              <a:t>----</a:t>
            </a:r>
            <a:r>
              <a:rPr kumimoji="1" lang="zh-CN" altLang="en-US" dirty="0"/>
              <a:t>问答题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211" y="2432050"/>
            <a:ext cx="11684000" cy="1993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作业题型</a:t>
            </a:r>
            <a:r>
              <a:rPr kumimoji="1" lang="en-US" altLang="zh-CN" dirty="0"/>
              <a:t>----</a:t>
            </a:r>
            <a:r>
              <a:rPr kumimoji="1" lang="zh-CN" altLang="en-US" dirty="0"/>
              <a:t>调参题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65872"/>
            <a:ext cx="7449678" cy="435970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作业题型</a:t>
            </a:r>
            <a:r>
              <a:rPr kumimoji="1" lang="en-US" altLang="zh-CN" dirty="0"/>
              <a:t>----</a:t>
            </a:r>
            <a:r>
              <a:rPr kumimoji="1" lang="zh-CN" altLang="en-US" dirty="0"/>
              <a:t>功能实现题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092" y="1690688"/>
            <a:ext cx="6613757" cy="452137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61967" y="1821792"/>
            <a:ext cx="4188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大部分功能实现题在</a:t>
            </a:r>
            <a:r>
              <a:rPr kumimoji="1" lang="en-US" altLang="zh-CN" dirty="0" err="1"/>
              <a:t>dasecv</a:t>
            </a:r>
            <a:r>
              <a:rPr kumimoji="1" lang="zh-CN" altLang="en-US" dirty="0"/>
              <a:t>文件夹下的</a:t>
            </a:r>
            <a:r>
              <a:rPr kumimoji="1" lang="en-GB" altLang="zh-CN" dirty="0">
                <a:hlinkClick r:id="rId2"/>
              </a:rPr>
              <a:t>classifiers</a:t>
            </a:r>
            <a:r>
              <a:rPr kumimoji="1" lang="zh-CN" altLang="en-GB" dirty="0"/>
              <a:t>文件</a:t>
            </a:r>
            <a:r>
              <a:rPr kumimoji="1" lang="zh-CN" altLang="en-US" dirty="0"/>
              <a:t>夹内的文件中。</a:t>
            </a:r>
            <a:endParaRPr kumimoji="1" lang="en-GB" altLang="zh-CN" dirty="0"/>
          </a:p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830" y="2745122"/>
            <a:ext cx="4542496" cy="2964576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Leaderboard</a:t>
            </a:r>
            <a:r>
              <a:rPr kumimoji="1" lang="zh-CN" altLang="en-US" dirty="0"/>
              <a:t>使用指南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9713" y="1849947"/>
            <a:ext cx="9191625" cy="464292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95883" y="5835650"/>
            <a:ext cx="1000125" cy="65722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43712" y="1077820"/>
            <a:ext cx="475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FF0000"/>
                </a:solidFill>
              </a:rPr>
              <a:t>作业完成后点击</a:t>
            </a:r>
            <a:r>
              <a:rPr kumimoji="1" lang="en-US" altLang="zh-CN" sz="2400" dirty="0">
                <a:solidFill>
                  <a:srgbClr val="FF0000"/>
                </a:solidFill>
              </a:rPr>
              <a:t>submit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205" y="499285"/>
            <a:ext cx="11598111" cy="585942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74777" y="1816788"/>
            <a:ext cx="5572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FF0000"/>
                </a:solidFill>
              </a:rPr>
              <a:t>在作业主页点击“</a:t>
            </a:r>
            <a:r>
              <a:rPr kumimoji="1" lang="en-US" altLang="zh-CN" sz="2400" dirty="0">
                <a:solidFill>
                  <a:srgbClr val="FF0000"/>
                </a:solidFill>
              </a:rPr>
              <a:t>Result</a:t>
            </a:r>
            <a:r>
              <a:rPr kumimoji="1" lang="zh-CN" altLang="en-US" sz="2400" dirty="0">
                <a:solidFill>
                  <a:srgbClr val="FF0000"/>
                </a:solidFill>
              </a:rPr>
              <a:t>”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r>
              <a:rPr kumimoji="1" lang="zh-CN" altLang="en-US" sz="2400" dirty="0">
                <a:solidFill>
                  <a:srgbClr val="FF0000"/>
                </a:solidFill>
              </a:rPr>
              <a:t>点击相应的</a:t>
            </a:r>
            <a:r>
              <a:rPr kumimoji="1" lang="en-US" altLang="zh-CN" sz="2400" dirty="0">
                <a:solidFill>
                  <a:srgbClr val="FF0000"/>
                </a:solidFill>
              </a:rPr>
              <a:t>phase</a:t>
            </a:r>
            <a:r>
              <a:rPr kumimoji="1" lang="zh-CN" altLang="en-US" sz="2400" dirty="0">
                <a:solidFill>
                  <a:srgbClr val="FF0000"/>
                </a:solidFill>
              </a:rPr>
              <a:t>查看自己的排名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Leaderboard</a:t>
            </a:r>
            <a:r>
              <a:rPr lang="zh-CN" altLang="en-US" dirty="0"/>
              <a:t>排名结果作为“加分”依据，不计入基本分，主要目的是鼓励调参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基本分评分标准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完成所有代码编写，训练模型达到</a:t>
            </a:r>
            <a:r>
              <a:rPr lang="en-US" altLang="zh-CN" dirty="0"/>
              <a:t>notebook</a:t>
            </a:r>
            <a:r>
              <a:rPr lang="zh-CN" altLang="en-US" dirty="0"/>
              <a:t>中的指标要求即可拿满分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但是：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</a:rPr>
              <a:t>​互相抄袭或者照抄网上答案，一处扣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分，扣完为止</a:t>
            </a:r>
            <a:endParaRPr lang="zh-CN" altLang="en-US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</a:rPr>
              <a:t>漏做，一处扣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  <a:endParaRPr lang="zh-CN" altLang="en-US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</a:rPr>
              <a:t>​没有调超参达到规定性能，一处扣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  <a:endParaRPr lang="zh-CN" altLang="en-US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</a:rPr>
              <a:t>​输出结果不全，一处扣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  <a:endParaRPr lang="zh-CN" altLang="en-US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</a:rPr>
              <a:t>​迟交，一天扣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天梯使用说明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第一次作业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作业提交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4126" y="3148866"/>
            <a:ext cx="2670395" cy="346804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61" y="3148866"/>
            <a:ext cx="4848757" cy="346804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90" y="3148866"/>
            <a:ext cx="2646097" cy="346804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9" name="箭头: 右 8"/>
          <p:cNvSpPr/>
          <p:nvPr/>
        </p:nvSpPr>
        <p:spPr>
          <a:xfrm>
            <a:off x="3153669" y="4468580"/>
            <a:ext cx="397565" cy="6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/>
          <p:cNvSpPr/>
          <p:nvPr/>
        </p:nvSpPr>
        <p:spPr>
          <a:xfrm>
            <a:off x="6525208" y="4468580"/>
            <a:ext cx="397565" cy="6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08214" y="1382802"/>
            <a:ext cx="986359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使用</a:t>
            </a:r>
            <a:r>
              <a:rPr lang="en-US" altLang="zh-CN" sz="2800" dirty="0"/>
              <a:t>google</a:t>
            </a:r>
            <a:r>
              <a:rPr lang="zh-CN" altLang="en-US" sz="2800" dirty="0"/>
              <a:t>浏览器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将每个</a:t>
            </a:r>
            <a:r>
              <a:rPr lang="en-US" altLang="zh-CN" sz="2800" dirty="0"/>
              <a:t>notebook</a:t>
            </a:r>
            <a:r>
              <a:rPr lang="zh-CN" altLang="en-US" sz="2800" dirty="0"/>
              <a:t>打印成</a:t>
            </a:r>
            <a:r>
              <a:rPr lang="en-US" altLang="zh-CN" sz="2800" dirty="0"/>
              <a:t>pdf</a:t>
            </a:r>
            <a:r>
              <a:rPr lang="zh-CN" altLang="en-US" sz="2800" dirty="0"/>
              <a:t> （</a:t>
            </a:r>
            <a:r>
              <a:rPr lang="zh-CN" altLang="en-US" sz="2800" b="1" dirty="0">
                <a:solidFill>
                  <a:srgbClr val="FF0000"/>
                </a:solidFill>
              </a:rPr>
              <a:t>注意：必须先 </a:t>
            </a:r>
            <a:r>
              <a:rPr lang="en-US" altLang="zh-CN" sz="2800" b="1" dirty="0">
                <a:solidFill>
                  <a:srgbClr val="FF0000"/>
                </a:solidFill>
              </a:rPr>
              <a:t>print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preview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打包每次作业的所有</a:t>
            </a:r>
            <a:r>
              <a:rPr lang="en-US" altLang="zh-CN" sz="2800" dirty="0"/>
              <a:t>pdf</a:t>
            </a:r>
            <a:r>
              <a:rPr lang="zh-CN" altLang="en-US" sz="2800" dirty="0"/>
              <a:t>成</a:t>
            </a:r>
            <a:r>
              <a:rPr lang="en-US" altLang="zh-CN" sz="2800" dirty="0"/>
              <a:t>zip</a:t>
            </a:r>
            <a:r>
              <a:rPr lang="zh-CN" altLang="en-US" sz="2800" dirty="0"/>
              <a:t>文件，然后提交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17395"/>
            <a:ext cx="10515600" cy="4351338"/>
          </a:xfrm>
        </p:spPr>
        <p:txBody>
          <a:bodyPr/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作业截至时间：</a:t>
            </a:r>
            <a:r>
              <a:rPr lang="en-US" altLang="zh-CN">
                <a:solidFill>
                  <a:srgbClr val="FF0000"/>
                </a:solidFill>
              </a:rPr>
              <a:t>2023</a:t>
            </a:r>
            <a:r>
              <a:rPr lang="zh-CN" altLang="en-US">
                <a:solidFill>
                  <a:srgbClr val="FF0000"/>
                </a:solidFill>
              </a:rPr>
              <a:t>年</a:t>
            </a:r>
            <a:r>
              <a:rPr lang="en-US" altLang="zh-CN">
                <a:solidFill>
                  <a:srgbClr val="FF0000"/>
                </a:solidFill>
              </a:rPr>
              <a:t>10</a:t>
            </a:r>
            <a:r>
              <a:rPr lang="zh-CN" altLang="en-US">
                <a:solidFill>
                  <a:srgbClr val="FF0000"/>
                </a:solidFill>
              </a:rPr>
              <a:t>月</a:t>
            </a:r>
            <a:r>
              <a:rPr lang="en-US" altLang="zh-CN">
                <a:solidFill>
                  <a:srgbClr val="FF0000"/>
                </a:solidFill>
              </a:rPr>
              <a:t>22</a:t>
            </a:r>
            <a:r>
              <a:rPr lang="zh-CN" altLang="en-US">
                <a:solidFill>
                  <a:srgbClr val="FF0000"/>
                </a:solidFill>
              </a:rPr>
              <a:t>日晚上</a:t>
            </a:r>
            <a:r>
              <a:rPr lang="en-US" altLang="zh-CN">
                <a:solidFill>
                  <a:srgbClr val="FF0000"/>
                </a:solidFill>
              </a:rPr>
              <a:t>24</a:t>
            </a:r>
            <a:r>
              <a:rPr lang="zh-CN" altLang="en-US">
                <a:solidFill>
                  <a:srgbClr val="FF0000"/>
                </a:solidFill>
              </a:rPr>
              <a:t>点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打包的</a:t>
            </a:r>
            <a:r>
              <a:rPr lang="en-US" altLang="zh-CN"/>
              <a:t>zip</a:t>
            </a:r>
            <a:r>
              <a:rPr lang="zh-CN" altLang="en-US"/>
              <a:t>文件提交地址：</a:t>
            </a:r>
            <a:r>
              <a:rPr lang="zh-CN" altLang="en-US">
                <a:solidFill>
                  <a:srgbClr val="FF0000"/>
                </a:solidFill>
              </a:rPr>
              <a:t>https://workspace.jianguoyun.com/inbox/collect/991ea145d3b344009618ee58b9bc0fdd/submit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计算资源总量有限，请大家尽量错峰使用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可在网页顶部查看天梯当前资源使用量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4125" y="3626370"/>
            <a:ext cx="7143750" cy="28665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35002"/>
            <a:ext cx="10515600" cy="2663621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天梯使用说明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从水杉登录天梯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进入第一次作业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51" y="0"/>
            <a:ext cx="5791149" cy="30304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29" y="2877706"/>
            <a:ext cx="9532856" cy="39802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查看作业基本信息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913" y="1545231"/>
            <a:ext cx="11268173" cy="51308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首次进入后需要加入作业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73687"/>
            <a:ext cx="12192000" cy="52843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r>
              <a:rPr lang="zh-CN" altLang="en-US" dirty="0"/>
              <a:t>即可开始写作业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235" y="1508389"/>
            <a:ext cx="10702565" cy="53307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每次完成作业后，关闭</a:t>
            </a:r>
            <a:r>
              <a:rPr lang="en-US" altLang="zh-CN" dirty="0"/>
              <a:t>Notebook</a:t>
            </a:r>
            <a:r>
              <a:rPr lang="zh-CN" altLang="en-US" dirty="0"/>
              <a:t>释放资源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870" y="2017216"/>
            <a:ext cx="10806260" cy="40797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35002"/>
            <a:ext cx="10515600" cy="2663621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Preparation: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758</Words>
  <Application>WPS 演示</Application>
  <PresentationFormat>宽屏</PresentationFormat>
  <Paragraphs>79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Arial Unicode MS</vt:lpstr>
      <vt:lpstr>等线 Light</vt:lpstr>
      <vt:lpstr>等线</vt:lpstr>
      <vt:lpstr>Calibri</vt:lpstr>
      <vt:lpstr>Office 主题​​</vt:lpstr>
      <vt:lpstr>计算机视觉 (2023秋季学期)  第一次实验课</vt:lpstr>
      <vt:lpstr>Content</vt:lpstr>
      <vt:lpstr>Part 1 天梯使用说明</vt:lpstr>
      <vt:lpstr>从水杉登录天梯</vt:lpstr>
      <vt:lpstr>查看作业基本信息</vt:lpstr>
      <vt:lpstr>首次进入后需要加入作业</vt:lpstr>
      <vt:lpstr>打开Jupyter Notebook即可开始写作业</vt:lpstr>
      <vt:lpstr>每次完成作业后，关闭Notebook释放资源</vt:lpstr>
      <vt:lpstr>Part 2 Preparation: Numpy练习</vt:lpstr>
      <vt:lpstr>进入Numpy教程</vt:lpstr>
      <vt:lpstr>PowerPoint 演示文稿</vt:lpstr>
      <vt:lpstr>Part 3 第一次作业说明</vt:lpstr>
      <vt:lpstr>本次作业共需完成5个Notebook，顺序如图</vt:lpstr>
      <vt:lpstr>作业题型----问答题</vt:lpstr>
      <vt:lpstr>作业题型----调参题</vt:lpstr>
      <vt:lpstr>作业题型----功能实现题</vt:lpstr>
      <vt:lpstr>Leaderboard使用指南</vt:lpstr>
      <vt:lpstr>PowerPoint 演示文稿</vt:lpstr>
      <vt:lpstr>评分</vt:lpstr>
      <vt:lpstr>作业提交</vt:lpstr>
      <vt:lpstr>PowerPoint 演示文稿</vt:lpstr>
      <vt:lpstr>Tips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完成作业，保存pdf</dc:title>
  <dc:creator>Lu Xuesong</dc:creator>
  <cp:lastModifiedBy>庞瑞洋</cp:lastModifiedBy>
  <cp:revision>27</cp:revision>
  <dcterms:created xsi:type="dcterms:W3CDTF">2022-09-20T07:43:00Z</dcterms:created>
  <dcterms:modified xsi:type="dcterms:W3CDTF">2023-09-21T09:44:25Z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172BCF6034004ECB887EADB39173583B</vt:lpwstr>
  </property>
  <property fmtid="{D5CDD505-2E9C-101B-9397-08002B2CF9AE}" pid="3" name="KSOProductBuildVer">
    <vt:lpwstr>2052-11.8.2.12011</vt:lpwstr>
  </property>
</Properties>
</file>