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1" r:id="rId3"/>
    <p:sldId id="262" r:id="rId4"/>
    <p:sldId id="268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80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sz="35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现场演示</a:t>
          </a:r>
          <a:endParaRPr lang="zh-cn" sz="35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sz="35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爬虫部分</a:t>
          </a:r>
          <a:endParaRPr lang="zh-cn" sz="35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网页部分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9905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8661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84056"/>
          <a:ext cx="2981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3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现场演示</a:t>
          </a:r>
          <a:endParaRPr lang="zh-cn" sz="3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606" y="2684056"/>
        <a:ext cx="2981250" cy="742500"/>
      </dsp:txXfrm>
    </dsp:sp>
    <dsp:sp modelId="{BCD8CDD9-0C56-4401-ADB1-8B48DAB2C96F}">
      <dsp:nvSpPr>
        <dsp:cNvPr id="0" name=""/>
        <dsp:cNvSpPr/>
      </dsp:nvSpPr>
      <dsp:spPr>
        <a:xfrm>
          <a:off x="4119918" y="29905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8661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84056"/>
          <a:ext cx="2981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3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爬虫部分</a:t>
          </a:r>
          <a:endParaRPr lang="zh-cn" sz="3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38574" y="2684056"/>
        <a:ext cx="2981250" cy="742500"/>
      </dsp:txXfrm>
    </dsp:sp>
    <dsp:sp modelId="{FF93E135-77D6-48A0-8871-9BC93D705D06}">
      <dsp:nvSpPr>
        <dsp:cNvPr id="0" name=""/>
        <dsp:cNvSpPr/>
      </dsp:nvSpPr>
      <dsp:spPr>
        <a:xfrm>
          <a:off x="7622887" y="29905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8661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84056"/>
          <a:ext cx="2981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3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网页部分</a:t>
          </a:r>
          <a:endParaRPr lang="zh-cn" sz="3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041543" y="2684056"/>
        <a:ext cx="298125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2023/7/19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2023/7/19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2023/7/19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2023/7/19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2023/7/19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2023/7/19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2023/7/19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2023/7/19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2023/7/19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2023/7/19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2023/7/19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2023/7/19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热点新闻爬虫及网页展示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en-US" sz="1600" dirty="0">
                <a:solidFill>
                  <a:schemeClr val="tx1"/>
                </a:solidFill>
              </a:rPr>
              <a:t>温兆和 </a:t>
            </a:r>
            <a:r>
              <a:rPr lang="en-US" altLang="zh-CN" sz="1600" dirty="0">
                <a:solidFill>
                  <a:schemeClr val="tx1"/>
                </a:solidFill>
              </a:rPr>
              <a:t>10205501432 《Web</a:t>
            </a:r>
            <a:r>
              <a:rPr lang="zh-CN" altLang="en-US" sz="1600" dirty="0">
                <a:solidFill>
                  <a:schemeClr val="tx1"/>
                </a:solidFill>
              </a:rPr>
              <a:t>编程</a:t>
            </a:r>
            <a:r>
              <a:rPr lang="en-US" altLang="zh-CN" sz="1600" dirty="0">
                <a:solidFill>
                  <a:schemeClr val="tx1"/>
                </a:solidFill>
              </a:rPr>
              <a:t>》</a:t>
            </a:r>
            <a:r>
              <a:rPr lang="zh-CN" altLang="en-US" sz="1600" dirty="0">
                <a:solidFill>
                  <a:schemeClr val="tx1"/>
                </a:solidFill>
              </a:rPr>
              <a:t>课程设计</a:t>
            </a:r>
            <a:endParaRPr 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CFD13-5E7B-1696-B641-18DA166C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爬虫部分</a:t>
            </a:r>
            <a:r>
              <a:rPr lang="en-US" altLang="zh-CN" dirty="0"/>
              <a:t>——</a:t>
            </a:r>
            <a:r>
              <a:rPr lang="zh-CN" altLang="en-US" dirty="0"/>
              <a:t>把新闻数据存入数据库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55D0D8-8C94-7ECA-CDB4-C4F8AD7A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1A083C-3DF1-4D7D-B8C7-92909521157B}" type="datetime1">
              <a:rPr lang="zh-CN" altLang="en-US" smtClean="0"/>
              <a:t>2023/7/19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1FB6C-0749-7713-2ED5-B34756C7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86" y="1697126"/>
            <a:ext cx="8949893" cy="480654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2A93C3-2D45-32BF-4690-EF76F8E099AD}"/>
              </a:ext>
            </a:extLst>
          </p:cNvPr>
          <p:cNvSpPr/>
          <p:nvPr/>
        </p:nvSpPr>
        <p:spPr>
          <a:xfrm>
            <a:off x="2969971" y="1697126"/>
            <a:ext cx="8770925" cy="819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A0C55335-CC99-6169-2E35-EB14FE07CB6F}"/>
              </a:ext>
            </a:extLst>
          </p:cNvPr>
          <p:cNvSpPr/>
          <p:nvPr/>
        </p:nvSpPr>
        <p:spPr>
          <a:xfrm>
            <a:off x="519379" y="1777594"/>
            <a:ext cx="2128723" cy="4330598"/>
          </a:xfrm>
          <a:prstGeom prst="wedgeRoundRectCallout">
            <a:avLst>
              <a:gd name="adj1" fmla="val 63016"/>
              <a:gd name="adj2" fmla="val -4054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如果新闻中存在缺失的数据，那么它将不会被存入数据库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AC846E8-486C-70FD-E2BA-9ED75067BC9B}"/>
              </a:ext>
            </a:extLst>
          </p:cNvPr>
          <p:cNvSpPr/>
          <p:nvPr/>
        </p:nvSpPr>
        <p:spPr>
          <a:xfrm>
            <a:off x="6753814" y="2748151"/>
            <a:ext cx="1664149" cy="1025348"/>
          </a:xfrm>
          <a:prstGeom prst="wedgeRoundRectCallout">
            <a:avLst>
              <a:gd name="adj1" fmla="val -120469"/>
              <a:gd name="adj2" fmla="val -553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同一则新闻不会被重复写入数据库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831F1BB8-0B53-B861-667F-D0C70E762382}"/>
              </a:ext>
            </a:extLst>
          </p:cNvPr>
          <p:cNvSpPr/>
          <p:nvPr/>
        </p:nvSpPr>
        <p:spPr>
          <a:xfrm>
            <a:off x="6898899" y="4113235"/>
            <a:ext cx="1664149" cy="1025348"/>
          </a:xfrm>
          <a:prstGeom prst="wedgeRoundRectCallout">
            <a:avLst>
              <a:gd name="adj1" fmla="val -153437"/>
              <a:gd name="adj2" fmla="val -13886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新闻未被成功写入数据库，则报错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7F0FEB-1E24-0E4E-0DAA-4B6C3B425D27}"/>
              </a:ext>
            </a:extLst>
          </p:cNvPr>
          <p:cNvSpPr/>
          <p:nvPr/>
        </p:nvSpPr>
        <p:spPr>
          <a:xfrm>
            <a:off x="5186477" y="2516429"/>
            <a:ext cx="541325" cy="1755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459A65-FED6-BED6-04CA-1E9ED1EEE795}"/>
              </a:ext>
            </a:extLst>
          </p:cNvPr>
          <p:cNvSpPr/>
          <p:nvPr/>
        </p:nvSpPr>
        <p:spPr>
          <a:xfrm>
            <a:off x="3535743" y="2707995"/>
            <a:ext cx="1664148" cy="9021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4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11B20-79DA-9AE2-E8A8-9D5338F6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网页部分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1FA88-C896-2B1F-9978-F1FD3BE0A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07/19/2023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898FF-25F6-6B6A-CB25-C8DB0D04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Part 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41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78C26-4D95-2FD7-B04A-49DF09F2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网页部分</a:t>
            </a:r>
            <a:r>
              <a:rPr lang="en-US" altLang="zh-CN" dirty="0"/>
              <a:t>——</a:t>
            </a:r>
            <a:r>
              <a:rPr lang="zh-CN" altLang="en-US" dirty="0"/>
              <a:t>顶栏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8BDBE7-5293-3BAA-A2AA-0CCD835A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 dirty="0"/>
              <a:t>2023/07/19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9DD8BF-4FB5-A87E-22BF-15A82BD3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56" y="351129"/>
            <a:ext cx="5831431" cy="23946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165FF6-8544-BCCE-7946-0373682C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06" y="1828800"/>
            <a:ext cx="4850228" cy="7740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E34DC3-8505-2BF5-F3FD-FC33A3018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156" y="2745785"/>
            <a:ext cx="5831431" cy="18388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B9C8D5-554F-450D-B4CD-3E6F336D0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06" y="2745841"/>
            <a:ext cx="4464279" cy="9398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B80FE61-424C-B9D1-7081-927BE61D3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0259" y="3972541"/>
            <a:ext cx="3605702" cy="26745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A2B5BAE-3D8D-B13E-593E-1D99B3F51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3835991"/>
            <a:ext cx="4191215" cy="83824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850F9C1-CEC9-0B6F-F069-4E8717DADF61}"/>
              </a:ext>
            </a:extLst>
          </p:cNvPr>
          <p:cNvSpPr/>
          <p:nvPr/>
        </p:nvSpPr>
        <p:spPr>
          <a:xfrm>
            <a:off x="908606" y="4945075"/>
            <a:ext cx="6479746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顶栏中显示当前搜索的关键词、媒体、日期</a:t>
            </a:r>
          </a:p>
        </p:txBody>
      </p:sp>
    </p:spTree>
    <p:extLst>
      <p:ext uri="{BB962C8B-B14F-4D97-AF65-F5344CB8AC3E}">
        <p14:creationId xmlns:p14="http://schemas.microsoft.com/office/powerpoint/2010/main" val="18586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23FE6-0400-4960-3586-95CCD87B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网页部分</a:t>
            </a:r>
            <a:r>
              <a:rPr lang="en-US" altLang="zh-CN" dirty="0"/>
              <a:t>——</a:t>
            </a:r>
            <a:r>
              <a:rPr lang="zh-CN" altLang="en-US" dirty="0"/>
              <a:t>导航栏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071D8F-9BD8-9B27-0A26-66D0D51A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 dirty="0"/>
              <a:t>2023/07/19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AED522-8A44-B79E-5B69-41B6EDBC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45" y="285588"/>
            <a:ext cx="6098700" cy="6286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D1B7CB-EDDC-0D89-2B00-E41AACB1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71" y="1694936"/>
            <a:ext cx="3727642" cy="22099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1B5A0B-5B2B-522C-F6A0-BDFAB76032BF}"/>
              </a:ext>
            </a:extLst>
          </p:cNvPr>
          <p:cNvSpPr/>
          <p:nvPr/>
        </p:nvSpPr>
        <p:spPr>
          <a:xfrm>
            <a:off x="5844845" y="343814"/>
            <a:ext cx="5705856" cy="24579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31D264-D968-F7F6-A4FA-7CB6572AA04B}"/>
              </a:ext>
            </a:extLst>
          </p:cNvPr>
          <p:cNvSpPr/>
          <p:nvPr/>
        </p:nvSpPr>
        <p:spPr>
          <a:xfrm>
            <a:off x="5844845" y="2827325"/>
            <a:ext cx="4776825" cy="8375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89B2D0-63C5-6520-208C-259C4AB822C6}"/>
              </a:ext>
            </a:extLst>
          </p:cNvPr>
          <p:cNvSpPr/>
          <p:nvPr/>
        </p:nvSpPr>
        <p:spPr>
          <a:xfrm>
            <a:off x="5844845" y="3690518"/>
            <a:ext cx="4776825" cy="18105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C7D2DB-1335-6129-48B5-21C7C2DD9D22}"/>
              </a:ext>
            </a:extLst>
          </p:cNvPr>
          <p:cNvSpPr/>
          <p:nvPr/>
        </p:nvSpPr>
        <p:spPr>
          <a:xfrm>
            <a:off x="5858256" y="5563209"/>
            <a:ext cx="5999683" cy="10092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A59AB82B-259A-99BE-81D6-5D71925326B9}"/>
              </a:ext>
            </a:extLst>
          </p:cNvPr>
          <p:cNvSpPr/>
          <p:nvPr/>
        </p:nvSpPr>
        <p:spPr>
          <a:xfrm rot="2477889">
            <a:off x="4919211" y="3280761"/>
            <a:ext cx="1023826" cy="448418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2FB5FDB-10D8-4CB9-B21C-52B74FB7D0EA}"/>
              </a:ext>
            </a:extLst>
          </p:cNvPr>
          <p:cNvSpPr/>
          <p:nvPr/>
        </p:nvSpPr>
        <p:spPr>
          <a:xfrm rot="21036884">
            <a:off x="5107547" y="1761464"/>
            <a:ext cx="811104" cy="448418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D86FBE17-F675-9719-670A-9E55E83D744B}"/>
              </a:ext>
            </a:extLst>
          </p:cNvPr>
          <p:cNvSpPr/>
          <p:nvPr/>
        </p:nvSpPr>
        <p:spPr>
          <a:xfrm rot="1421125">
            <a:off x="5130234" y="2660153"/>
            <a:ext cx="811104" cy="448418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FBC17F6D-53AA-5D75-E343-09844FB35DB1}"/>
              </a:ext>
            </a:extLst>
          </p:cNvPr>
          <p:cNvSpPr/>
          <p:nvPr/>
        </p:nvSpPr>
        <p:spPr>
          <a:xfrm rot="3833632">
            <a:off x="4409746" y="4487075"/>
            <a:ext cx="1859265" cy="448418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217013-386A-4D07-1F8C-8EB359527744}"/>
              </a:ext>
            </a:extLst>
          </p:cNvPr>
          <p:cNvSpPr/>
          <p:nvPr/>
        </p:nvSpPr>
        <p:spPr>
          <a:xfrm>
            <a:off x="475488" y="4162349"/>
            <a:ext cx="4448525" cy="22099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用输入框搜索关键词</a:t>
            </a:r>
            <a:endParaRPr lang="en-US" altLang="zh-CN" dirty="0"/>
          </a:p>
          <a:p>
            <a:pPr algn="ctr"/>
            <a:r>
              <a:rPr lang="zh-CN" altLang="en-US" dirty="0"/>
              <a:t>用下拉选择框搜索媒体</a:t>
            </a:r>
            <a:endParaRPr lang="en-US" altLang="zh-CN" dirty="0"/>
          </a:p>
          <a:p>
            <a:pPr algn="ctr"/>
            <a:r>
              <a:rPr lang="zh-CN" altLang="en-US" dirty="0"/>
              <a:t>用日期选择框搜索某一天的新闻</a:t>
            </a:r>
            <a:endParaRPr lang="en-US" altLang="zh-CN" dirty="0"/>
          </a:p>
          <a:p>
            <a:pPr algn="ctr"/>
            <a:r>
              <a:rPr lang="zh-CN" altLang="en-US" dirty="0"/>
              <a:t>点击“清空”，所有搜索框中保存的输入内容全部删除</a:t>
            </a:r>
          </a:p>
        </p:txBody>
      </p:sp>
    </p:spTree>
    <p:extLst>
      <p:ext uri="{BB962C8B-B14F-4D97-AF65-F5344CB8AC3E}">
        <p14:creationId xmlns:p14="http://schemas.microsoft.com/office/powerpoint/2010/main" val="356416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01DA-1F4B-EB58-A4FC-012AF0CF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网页部分</a:t>
            </a:r>
            <a:r>
              <a:rPr lang="en-US" altLang="zh-CN" dirty="0"/>
              <a:t>——</a:t>
            </a:r>
            <a:r>
              <a:rPr lang="zh-CN" altLang="en-US" dirty="0"/>
              <a:t>导航栏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E13E68-A49E-9182-ACA9-DA62F838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 dirty="0"/>
              <a:t>2023/07/19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5A8F17-3428-C662-D05A-CBDBBA50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0" y="1814670"/>
            <a:ext cx="3102699" cy="4818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3F3C0A-F32D-EAED-64DE-D1B05B143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669" y="2014194"/>
            <a:ext cx="2850156" cy="44198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636BE4-CBAF-73F2-0D98-BEF99E8A2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194" y="2523743"/>
            <a:ext cx="4002714" cy="3910343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4A0235F-3AB6-3ADF-57A5-5F53E1F0129D}"/>
              </a:ext>
            </a:extLst>
          </p:cNvPr>
          <p:cNvSpPr/>
          <p:nvPr/>
        </p:nvSpPr>
        <p:spPr>
          <a:xfrm>
            <a:off x="3223332" y="2017792"/>
            <a:ext cx="1956862" cy="1011899"/>
          </a:xfrm>
          <a:prstGeom prst="wedgeRoundRectCallout">
            <a:avLst>
              <a:gd name="adj1" fmla="val -69925"/>
              <a:gd name="adj2" fmla="val -217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搜索日期，显示当日各大媒体发布新闻的数量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1CEFE62A-48FA-B712-3B44-855857BDD072}"/>
              </a:ext>
            </a:extLst>
          </p:cNvPr>
          <p:cNvSpPr/>
          <p:nvPr/>
        </p:nvSpPr>
        <p:spPr>
          <a:xfrm>
            <a:off x="3201971" y="4759773"/>
            <a:ext cx="1956862" cy="1011899"/>
          </a:xfrm>
          <a:prstGeom prst="wedgeRoundRectCallout">
            <a:avLst>
              <a:gd name="adj1" fmla="val -69925"/>
              <a:gd name="adj2" fmla="val -217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搜索日期，显示当日所有新闻</a:t>
            </a:r>
            <a:r>
              <a:rPr lang="en-US" altLang="zh-CN" dirty="0"/>
              <a:t>keywords</a:t>
            </a:r>
            <a:r>
              <a:rPr lang="zh-CN" altLang="en-US" dirty="0"/>
              <a:t>词云图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800B76A-6FA1-6438-565F-2F47571E2C25}"/>
              </a:ext>
            </a:extLst>
          </p:cNvPr>
          <p:cNvSpPr/>
          <p:nvPr/>
        </p:nvSpPr>
        <p:spPr>
          <a:xfrm>
            <a:off x="5852160" y="855878"/>
            <a:ext cx="2850156" cy="1371600"/>
          </a:xfrm>
          <a:prstGeom prst="wedgeRoundRectCallout">
            <a:avLst>
              <a:gd name="adj1" fmla="val -29559"/>
              <a:gd name="adj2" fmla="val 726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后端：收到前端请求后，从数据库中搜索当日媒体和关键词，分别进行词频统计并将统计结果返回给前端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55232C68-7F6B-D1E9-792A-E37EA94ADD6D}"/>
              </a:ext>
            </a:extLst>
          </p:cNvPr>
          <p:cNvSpPr/>
          <p:nvPr/>
        </p:nvSpPr>
        <p:spPr>
          <a:xfrm>
            <a:off x="8863484" y="289191"/>
            <a:ext cx="2850156" cy="1371600"/>
          </a:xfrm>
          <a:prstGeom prst="wedgeRoundRectCallout">
            <a:avLst>
              <a:gd name="adj1" fmla="val 25366"/>
              <a:gd name="adj2" fmla="val 8170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前端：将后端反馈的媒体名称词频和关键词词频进行排序，并用</a:t>
            </a:r>
            <a:r>
              <a:rPr lang="en-US" altLang="zh-CN" dirty="0" err="1"/>
              <a:t>echart</a:t>
            </a:r>
            <a:r>
              <a:rPr lang="zh-CN" altLang="en-US" dirty="0"/>
              <a:t>绘制柱状图和词云图</a:t>
            </a:r>
          </a:p>
        </p:txBody>
      </p:sp>
    </p:spTree>
    <p:extLst>
      <p:ext uri="{BB962C8B-B14F-4D97-AF65-F5344CB8AC3E}">
        <p14:creationId xmlns:p14="http://schemas.microsoft.com/office/powerpoint/2010/main" val="249135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01DA-1F4B-EB58-A4FC-012AF0CF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网页部分</a:t>
            </a:r>
            <a:r>
              <a:rPr lang="en-US" altLang="zh-CN" dirty="0"/>
              <a:t>——</a:t>
            </a:r>
            <a:r>
              <a:rPr lang="zh-CN" altLang="en-US" dirty="0"/>
              <a:t>导航栏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E13E68-A49E-9182-ACA9-DA62F838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 dirty="0"/>
              <a:t>2023/07/19</a:t>
            </a:r>
            <a:endParaRPr lang="en-US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800B76A-6FA1-6438-565F-2F47571E2C25}"/>
              </a:ext>
            </a:extLst>
          </p:cNvPr>
          <p:cNvSpPr/>
          <p:nvPr/>
        </p:nvSpPr>
        <p:spPr>
          <a:xfrm>
            <a:off x="5852160" y="855878"/>
            <a:ext cx="2850156" cy="1371600"/>
          </a:xfrm>
          <a:prstGeom prst="wedgeRoundRectCallout">
            <a:avLst>
              <a:gd name="adj1" fmla="val -29559"/>
              <a:gd name="adj2" fmla="val 726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后端：收到前端请求后，从数据库中搜索该媒体所有新闻的发表日期和关键词，分别进行词频统计并将统计结果返回给前端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55232C68-7F6B-D1E9-792A-E37EA94ADD6D}"/>
              </a:ext>
            </a:extLst>
          </p:cNvPr>
          <p:cNvSpPr/>
          <p:nvPr/>
        </p:nvSpPr>
        <p:spPr>
          <a:xfrm>
            <a:off x="8863484" y="289191"/>
            <a:ext cx="2850156" cy="1371600"/>
          </a:xfrm>
          <a:prstGeom prst="wedgeRoundRectCallout">
            <a:avLst>
              <a:gd name="adj1" fmla="val 25366"/>
              <a:gd name="adj2" fmla="val 8170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前端：将后端反馈的日期词频和关键词词频进行排序，并用</a:t>
            </a:r>
            <a:r>
              <a:rPr lang="en-US" altLang="zh-CN" dirty="0" err="1"/>
              <a:t>echart</a:t>
            </a:r>
            <a:r>
              <a:rPr lang="zh-CN" altLang="en-US" dirty="0"/>
              <a:t>绘制柱状图和词云图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A75823-7BC6-5499-E69E-6B88CE91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" y="1660790"/>
            <a:ext cx="3301622" cy="5197209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0F6DAECC-D5D4-C8D5-DF78-C1EBC88D86BE}"/>
              </a:ext>
            </a:extLst>
          </p:cNvPr>
          <p:cNvSpPr/>
          <p:nvPr/>
        </p:nvSpPr>
        <p:spPr>
          <a:xfrm>
            <a:off x="3200964" y="3038305"/>
            <a:ext cx="1956862" cy="1011899"/>
          </a:xfrm>
          <a:prstGeom prst="wedgeRoundRectCallout">
            <a:avLst>
              <a:gd name="adj1" fmla="val -69925"/>
              <a:gd name="adj2" fmla="val -217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搜索媒体，显示该媒体的时间热度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3E4405B9-D010-DE01-F7A8-928CEC011405}"/>
              </a:ext>
            </a:extLst>
          </p:cNvPr>
          <p:cNvSpPr/>
          <p:nvPr/>
        </p:nvSpPr>
        <p:spPr>
          <a:xfrm>
            <a:off x="3263589" y="4941398"/>
            <a:ext cx="1956862" cy="1371599"/>
          </a:xfrm>
          <a:prstGeom prst="wedgeRoundRectCallout">
            <a:avLst>
              <a:gd name="adj1" fmla="val -69925"/>
              <a:gd name="adj2" fmla="val -217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搜索媒体，显示该媒体发布的所有新闻</a:t>
            </a:r>
            <a:r>
              <a:rPr lang="en-US" altLang="zh-CN" dirty="0"/>
              <a:t>keywords</a:t>
            </a:r>
            <a:r>
              <a:rPr lang="zh-CN" altLang="en-US" dirty="0"/>
              <a:t>词云图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2DC9B3-210B-C9C1-38A3-2985B7D90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25" y="2553108"/>
            <a:ext cx="3169491" cy="43048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86BC170-903B-9A54-28BC-B3413601B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778" y="2150669"/>
            <a:ext cx="3578221" cy="47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9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01DA-1F4B-EB58-A4FC-012AF0CF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网页部分</a:t>
            </a:r>
            <a:r>
              <a:rPr lang="en-US" altLang="zh-CN" dirty="0"/>
              <a:t>——</a:t>
            </a:r>
            <a:r>
              <a:rPr lang="zh-CN" altLang="en-US" dirty="0"/>
              <a:t>导航栏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E13E68-A49E-9182-ACA9-DA62F838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 dirty="0"/>
              <a:t>2023/07/19</a:t>
            </a:r>
            <a:endParaRPr lang="en-US" dirty="0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800B76A-6FA1-6438-565F-2F47571E2C25}"/>
              </a:ext>
            </a:extLst>
          </p:cNvPr>
          <p:cNvSpPr/>
          <p:nvPr/>
        </p:nvSpPr>
        <p:spPr>
          <a:xfrm>
            <a:off x="5852160" y="855878"/>
            <a:ext cx="2850156" cy="1371600"/>
          </a:xfrm>
          <a:prstGeom prst="wedgeRoundRectCallout">
            <a:avLst>
              <a:gd name="adj1" fmla="val -29559"/>
              <a:gd name="adj2" fmla="val 726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后端：收到前端请求后，从数据库中搜索该关键词所有新闻的发表日期和媒体，分别进行词频统计并将统计结果返回给前端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55232C68-7F6B-D1E9-792A-E37EA94ADD6D}"/>
              </a:ext>
            </a:extLst>
          </p:cNvPr>
          <p:cNvSpPr/>
          <p:nvPr/>
        </p:nvSpPr>
        <p:spPr>
          <a:xfrm>
            <a:off x="9148777" y="819542"/>
            <a:ext cx="2850156" cy="1371600"/>
          </a:xfrm>
          <a:prstGeom prst="wedgeRoundRectCallout">
            <a:avLst>
              <a:gd name="adj1" fmla="val 25366"/>
              <a:gd name="adj2" fmla="val 8170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前端：将后端反馈的媒体名称词频和日期词频进行排序，并用</a:t>
            </a:r>
            <a:r>
              <a:rPr lang="en-US" altLang="zh-CN" dirty="0" err="1"/>
              <a:t>echart</a:t>
            </a:r>
            <a:r>
              <a:rPr lang="zh-CN" altLang="en-US" dirty="0"/>
              <a:t>绘制柱状图和折线图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0F6DAECC-D5D4-C8D5-DF78-C1EBC88D86BE}"/>
              </a:ext>
            </a:extLst>
          </p:cNvPr>
          <p:cNvSpPr/>
          <p:nvPr/>
        </p:nvSpPr>
        <p:spPr>
          <a:xfrm>
            <a:off x="3200964" y="3038305"/>
            <a:ext cx="1956862" cy="1011899"/>
          </a:xfrm>
          <a:prstGeom prst="wedgeRoundRectCallout">
            <a:avLst>
              <a:gd name="adj1" fmla="val -69925"/>
              <a:gd name="adj2" fmla="val 67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搜索关键词，显示该关键词的媒体热度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3E4405B9-D010-DE01-F7A8-928CEC011405}"/>
              </a:ext>
            </a:extLst>
          </p:cNvPr>
          <p:cNvSpPr/>
          <p:nvPr/>
        </p:nvSpPr>
        <p:spPr>
          <a:xfrm>
            <a:off x="3263589" y="4941398"/>
            <a:ext cx="1956862" cy="1371599"/>
          </a:xfrm>
          <a:prstGeom prst="wedgeRoundRectCallout">
            <a:avLst>
              <a:gd name="adj1" fmla="val -72168"/>
              <a:gd name="adj2" fmla="val 172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搜索关键词，显示该关键词的时间热度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AEAC4-1997-AD2D-B105-C883FE0F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790"/>
            <a:ext cx="2801365" cy="51972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D92CE4-A156-7421-DF4F-31E8DBA8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12" y="2560321"/>
            <a:ext cx="3462528" cy="42976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6C9939-DDC4-5489-62C3-D073428A7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472" y="2618842"/>
            <a:ext cx="3415528" cy="42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6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8A313-40B6-440B-8C92-2EE271EC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网页部分</a:t>
            </a:r>
            <a:r>
              <a:rPr lang="en-US" altLang="zh-CN" dirty="0"/>
              <a:t>——Section</a:t>
            </a:r>
            <a:r>
              <a:rPr lang="zh-CN" altLang="en-US" dirty="0"/>
              <a:t>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907AC6-85F5-0191-7F0F-E6F01209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1A083C-3DF1-4D7D-B8C7-92909521157B}" type="datetime1">
              <a:rPr lang="zh-CN" altLang="en-US" smtClean="0"/>
              <a:t>2023/7/19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70F708-AC1C-514E-0274-906A21E8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7293"/>
            <a:ext cx="2482978" cy="8191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7EE49E-D272-4075-88AB-061DCFF3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96485"/>
            <a:ext cx="5029200" cy="1037368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1858746-D70E-2BDE-8838-6C4271677661}"/>
              </a:ext>
            </a:extLst>
          </p:cNvPr>
          <p:cNvSpPr/>
          <p:nvPr/>
        </p:nvSpPr>
        <p:spPr>
          <a:xfrm>
            <a:off x="3859379" y="1645527"/>
            <a:ext cx="749197" cy="779953"/>
          </a:xfrm>
          <a:prstGeom prst="wedgeRoundRectCallout">
            <a:avLst>
              <a:gd name="adj1" fmla="val -93708"/>
              <a:gd name="adj2" fmla="val -79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每一页</a:t>
            </a:r>
            <a:r>
              <a:rPr lang="en-US" altLang="zh-CN" dirty="0"/>
              <a:t>11</a:t>
            </a:r>
            <a:r>
              <a:rPr lang="zh-CN" altLang="en-US" dirty="0"/>
              <a:t>条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80F1BC27-0F38-1F42-4732-30BB6FFE5D9B}"/>
              </a:ext>
            </a:extLst>
          </p:cNvPr>
          <p:cNvSpPr/>
          <p:nvPr/>
        </p:nvSpPr>
        <p:spPr>
          <a:xfrm>
            <a:off x="5229759" y="1645527"/>
            <a:ext cx="622401" cy="644131"/>
          </a:xfrm>
          <a:prstGeom prst="wedgeRoundRectCallout">
            <a:avLst>
              <a:gd name="adj1" fmla="val -70585"/>
              <a:gd name="adj2" fmla="val 9738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ED0F2C-751D-2C0E-6FF8-7ACB57896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31184"/>
            <a:ext cx="1924149" cy="10795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433E9E-677D-30E8-F1EC-EB0B2CEE8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949" y="3531184"/>
            <a:ext cx="3205025" cy="3340667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DA4F354A-2077-0645-050E-8592CDA8D608}"/>
              </a:ext>
            </a:extLst>
          </p:cNvPr>
          <p:cNvSpPr/>
          <p:nvPr/>
        </p:nvSpPr>
        <p:spPr>
          <a:xfrm>
            <a:off x="1066800" y="4617701"/>
            <a:ext cx="1715033" cy="1856251"/>
          </a:xfrm>
          <a:prstGeom prst="wedgeRoundRectCallout">
            <a:avLst>
              <a:gd name="adj1" fmla="val 61967"/>
              <a:gd name="adj2" fmla="val 5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displayData</a:t>
            </a:r>
            <a:r>
              <a:rPr lang="zh-CN" altLang="en-US" dirty="0"/>
              <a:t>：显示</a:t>
            </a:r>
            <a:r>
              <a:rPr lang="en-US" altLang="zh-CN" dirty="0" err="1"/>
              <a:t>currentPage</a:t>
            </a:r>
            <a:r>
              <a:rPr lang="zh-CN" altLang="en-US" dirty="0"/>
              <a:t>下的所有新闻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03FE706-31A1-D5A0-9263-3752A7366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472" y="238087"/>
            <a:ext cx="2893045" cy="34590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99F4ECF-9390-4579-B8D0-B0875B237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472" y="3659133"/>
            <a:ext cx="2893045" cy="2960780"/>
          </a:xfrm>
          <a:prstGeom prst="rect">
            <a:avLst/>
          </a:prstGeom>
        </p:spPr>
      </p:pic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9275BB4D-7C14-C91B-51CF-42C7DA5FEF0C}"/>
              </a:ext>
            </a:extLst>
          </p:cNvPr>
          <p:cNvSpPr/>
          <p:nvPr/>
        </p:nvSpPr>
        <p:spPr>
          <a:xfrm>
            <a:off x="6667746" y="2188648"/>
            <a:ext cx="2220833" cy="2831375"/>
          </a:xfrm>
          <a:prstGeom prst="wedgeRoundRectCallout">
            <a:avLst>
              <a:gd name="adj1" fmla="val 61967"/>
              <a:gd name="adj2" fmla="val 5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setupPagination</a:t>
            </a:r>
            <a:r>
              <a:rPr lang="zh-CN" altLang="en-US" dirty="0"/>
              <a:t>：实现页面选择器。点击某个页面后，调整</a:t>
            </a:r>
            <a:r>
              <a:rPr lang="en-US" altLang="zh-CN" dirty="0" err="1"/>
              <a:t>currentPage</a:t>
            </a:r>
            <a:r>
              <a:rPr lang="zh-CN" altLang="en-US" dirty="0"/>
              <a:t>，并重新调用</a:t>
            </a:r>
            <a:r>
              <a:rPr lang="en-US" altLang="zh-CN" dirty="0" err="1"/>
              <a:t>setPage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86618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F70D-28C5-BE15-4D98-2B746286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网页部分</a:t>
            </a:r>
            <a:r>
              <a:rPr lang="en-US" altLang="zh-CN" dirty="0"/>
              <a:t>——Section</a:t>
            </a:r>
            <a:r>
              <a:rPr lang="zh-CN" altLang="en-US" dirty="0"/>
              <a:t>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F0FD96-ADA2-3272-403F-CA29D7E3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 dirty="0"/>
              <a:t>2023/07/19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9D269-8368-B130-C756-8CE2AE7F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7830"/>
            <a:ext cx="3346622" cy="6540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F908FE-512F-EE41-161F-5ABF3666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274" y="201481"/>
            <a:ext cx="3113798" cy="3752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73BA46-1B43-A5AF-AFF6-9F6D0E02C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74" y="3954179"/>
            <a:ext cx="3113798" cy="2204178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40809624-6B84-0BC6-579A-FABE4C6BB61D}"/>
              </a:ext>
            </a:extLst>
          </p:cNvPr>
          <p:cNvSpPr/>
          <p:nvPr/>
        </p:nvSpPr>
        <p:spPr>
          <a:xfrm>
            <a:off x="1425611" y="3410761"/>
            <a:ext cx="1368796" cy="1256337"/>
          </a:xfrm>
          <a:prstGeom prst="wedgeRoundRectCallout">
            <a:avLst>
              <a:gd name="adj1" fmla="val 11049"/>
              <a:gd name="adj2" fmla="val -8243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在表格的列名中添加调用函数的链接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CFB10503-D784-99DB-C825-6E3F11FBEF4A}"/>
              </a:ext>
            </a:extLst>
          </p:cNvPr>
          <p:cNvSpPr/>
          <p:nvPr/>
        </p:nvSpPr>
        <p:spPr>
          <a:xfrm>
            <a:off x="5892335" y="2224893"/>
            <a:ext cx="2220833" cy="2831375"/>
          </a:xfrm>
          <a:prstGeom prst="wedgeRoundRectCallout">
            <a:avLst>
              <a:gd name="adj1" fmla="val 80742"/>
              <a:gd name="adj2" fmla="val 36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sortable</a:t>
            </a:r>
            <a:r>
              <a:rPr lang="zh-CN" altLang="en-US" dirty="0"/>
              <a:t>：点击某列名后，根据函数的输入（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）找到要排序的列，并根据列元素的顺序进行排序</a:t>
            </a:r>
          </a:p>
        </p:txBody>
      </p:sp>
    </p:spTree>
    <p:extLst>
      <p:ext uri="{BB962C8B-B14F-4D97-AF65-F5344CB8AC3E}">
        <p14:creationId xmlns:p14="http://schemas.microsoft.com/office/powerpoint/2010/main" val="138172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E461-5C87-EF5F-990D-8E230038A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28E0F6-3753-310E-A655-0253A5E9C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链接：</a:t>
            </a:r>
            <a:r>
              <a:rPr lang="en-US" altLang="zh-CN" dirty="0"/>
              <a:t>https://github.com/WeiLeGeZhi/Web-Programming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BC54A-4D7E-914C-6871-2BE41FA6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2023/07/19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7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dirty="0"/>
              <a:t>内容概览</a:t>
            </a:r>
            <a:endParaRPr lang="zh-cn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54637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CF5E6-F6B6-FDD5-5A1E-C0EA786C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现场演示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3B8B1-C8EC-3A3F-382E-EE35822C5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07/19/2023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9C0BE-8E0F-32EB-7039-224BFEA1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Part 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3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B66D2-C018-87B2-BCE6-DAF48E9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爬虫部分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89C82-F8E9-83D3-4EDF-328358765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07/19/2023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C7034-8848-8A2B-3FB5-55C88468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Part 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02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B7BA-BE2A-38E5-D90A-B2696EBF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爬虫部分</a:t>
            </a:r>
            <a:r>
              <a:rPr lang="en-US" altLang="zh-CN" dirty="0"/>
              <a:t>——</a:t>
            </a:r>
            <a:r>
              <a:rPr lang="zh-CN" altLang="en-US" dirty="0"/>
              <a:t>爬虫设置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B972-D7ED-9E38-7D23-CDA05124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 dirty="0"/>
              <a:t>2023/07/19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6155D3-040E-9008-2049-5F3777CE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94" y="361792"/>
            <a:ext cx="4191215" cy="61344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052AD0C-762E-05D9-7A70-2825915B9F23}"/>
              </a:ext>
            </a:extLst>
          </p:cNvPr>
          <p:cNvSpPr/>
          <p:nvPr/>
        </p:nvSpPr>
        <p:spPr>
          <a:xfrm>
            <a:off x="7834579" y="457200"/>
            <a:ext cx="3290621" cy="669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4B226C1E-AAA6-A5F6-595D-371F3D164ACB}"/>
              </a:ext>
            </a:extLst>
          </p:cNvPr>
          <p:cNvSpPr/>
          <p:nvPr/>
        </p:nvSpPr>
        <p:spPr>
          <a:xfrm rot="19747597">
            <a:off x="6030307" y="1288604"/>
            <a:ext cx="1430444" cy="941677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EE3FAD-4708-C486-A4B3-8684512C1CC1}"/>
              </a:ext>
            </a:extLst>
          </p:cNvPr>
          <p:cNvSpPr/>
          <p:nvPr/>
        </p:nvSpPr>
        <p:spPr>
          <a:xfrm>
            <a:off x="1294790" y="1759442"/>
            <a:ext cx="4801210" cy="6984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爬虫每分钟第</a:t>
            </a:r>
            <a:r>
              <a:rPr lang="en-US" altLang="zh-CN" dirty="0"/>
              <a:t>20</a:t>
            </a:r>
            <a:r>
              <a:rPr lang="zh-CN" altLang="en-US" dirty="0"/>
              <a:t>秒执行一次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1EC26F-7C84-ACC0-0521-ACC2C1CDFA08}"/>
              </a:ext>
            </a:extLst>
          </p:cNvPr>
          <p:cNvSpPr/>
          <p:nvPr/>
        </p:nvSpPr>
        <p:spPr>
          <a:xfrm>
            <a:off x="7834579" y="1222259"/>
            <a:ext cx="3386938" cy="1762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D03AC4F7-4F15-2CD6-4E26-57EFA851DE6F}"/>
              </a:ext>
            </a:extLst>
          </p:cNvPr>
          <p:cNvSpPr/>
          <p:nvPr/>
        </p:nvSpPr>
        <p:spPr>
          <a:xfrm rot="20445941">
            <a:off x="6317652" y="2632057"/>
            <a:ext cx="1192377" cy="797357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534A06-BD80-6FA0-527E-63151B76FE9D}"/>
              </a:ext>
            </a:extLst>
          </p:cNvPr>
          <p:cNvSpPr/>
          <p:nvPr/>
        </p:nvSpPr>
        <p:spPr>
          <a:xfrm>
            <a:off x="1294790" y="2794406"/>
            <a:ext cx="4801210" cy="6984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爬虫与数据库连接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6871B9-2736-4E6C-A743-14E471E8DDF3}"/>
              </a:ext>
            </a:extLst>
          </p:cNvPr>
          <p:cNvSpPr/>
          <p:nvPr/>
        </p:nvSpPr>
        <p:spPr>
          <a:xfrm>
            <a:off x="7900416" y="3269894"/>
            <a:ext cx="3547593" cy="7680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2A94C43F-D605-009B-EE39-DCF140BB9AC5}"/>
              </a:ext>
            </a:extLst>
          </p:cNvPr>
          <p:cNvSpPr/>
          <p:nvPr/>
        </p:nvSpPr>
        <p:spPr>
          <a:xfrm rot="20971779">
            <a:off x="6409540" y="3751519"/>
            <a:ext cx="1119226" cy="651052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083E5E-156F-DE3B-0AD3-AB4F6442BBBA}"/>
              </a:ext>
            </a:extLst>
          </p:cNvPr>
          <p:cNvSpPr/>
          <p:nvPr/>
        </p:nvSpPr>
        <p:spPr>
          <a:xfrm>
            <a:off x="1294790" y="3841623"/>
            <a:ext cx="4801210" cy="6984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防止爬虫被屏蔽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D323EE-8D4F-E6CA-E731-4B58C45A5CB4}"/>
              </a:ext>
            </a:extLst>
          </p:cNvPr>
          <p:cNvSpPr/>
          <p:nvPr/>
        </p:nvSpPr>
        <p:spPr>
          <a:xfrm>
            <a:off x="7900416" y="4190855"/>
            <a:ext cx="2893045" cy="22611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E7E852E8-CFF4-018C-DE2C-546CD2B8C4F0}"/>
              </a:ext>
            </a:extLst>
          </p:cNvPr>
          <p:cNvSpPr/>
          <p:nvPr/>
        </p:nvSpPr>
        <p:spPr>
          <a:xfrm>
            <a:off x="6495898" y="5014190"/>
            <a:ext cx="1112189" cy="614477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FC3C6D7-2C88-E8C2-EE97-7BE7686B1A82}"/>
              </a:ext>
            </a:extLst>
          </p:cNvPr>
          <p:cNvSpPr/>
          <p:nvPr/>
        </p:nvSpPr>
        <p:spPr>
          <a:xfrm>
            <a:off x="1314240" y="4972197"/>
            <a:ext cx="4801210" cy="6984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r>
              <a:rPr lang="zh-CN" altLang="en-US" dirty="0"/>
              <a:t>模块异步搜索</a:t>
            </a:r>
            <a:r>
              <a:rPr lang="en-US" altLang="zh-CN" dirty="0" err="1"/>
              <a:t>url</a:t>
            </a:r>
            <a:r>
              <a:rPr lang="zh-CN" altLang="en-US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151315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4835C-1245-364D-07EA-DCC24EE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爬虫部分</a:t>
            </a:r>
            <a:r>
              <a:rPr lang="en-US" altLang="zh-CN" dirty="0"/>
              <a:t>——</a:t>
            </a:r>
            <a:r>
              <a:rPr lang="zh-CN" altLang="en-US" dirty="0"/>
              <a:t>处理和判断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FE1FF-51FE-9E0A-AC01-EBAB55F4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1A083C-3DF1-4D7D-B8C7-92909521157B}" type="datetime1">
              <a:rPr lang="zh-CN" altLang="en-US" smtClean="0"/>
              <a:t>2023/7/19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9533C-372D-A6E6-DC16-2D527C64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91" y="1697125"/>
            <a:ext cx="6040194" cy="47863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BB41E-3D56-6AF1-68C0-DCD54E89654A}"/>
              </a:ext>
            </a:extLst>
          </p:cNvPr>
          <p:cNvSpPr/>
          <p:nvPr/>
        </p:nvSpPr>
        <p:spPr>
          <a:xfrm>
            <a:off x="5991149" y="3196742"/>
            <a:ext cx="5854136" cy="8046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750DD247-907B-1101-A6FC-83F1450EC87B}"/>
              </a:ext>
            </a:extLst>
          </p:cNvPr>
          <p:cNvSpPr/>
          <p:nvPr/>
        </p:nvSpPr>
        <p:spPr>
          <a:xfrm rot="1450396">
            <a:off x="4862319" y="2531587"/>
            <a:ext cx="1148486" cy="662027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BA3B7-B57D-C24D-E8A6-CA0C1AB3A142}"/>
              </a:ext>
            </a:extLst>
          </p:cNvPr>
          <p:cNvSpPr/>
          <p:nvPr/>
        </p:nvSpPr>
        <p:spPr>
          <a:xfrm>
            <a:off x="636422" y="2223821"/>
            <a:ext cx="4030676" cy="680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url</a:t>
            </a:r>
            <a:r>
              <a:rPr lang="zh-CN" altLang="en-US" dirty="0"/>
              <a:t>以</a:t>
            </a:r>
            <a:r>
              <a:rPr lang="en-US" altLang="zh-CN" dirty="0">
                <a:hlinkClick r:id="rId3" invalidUrl="https:///"/>
              </a:rPr>
              <a:t>https://</a:t>
            </a:r>
            <a:r>
              <a:rPr lang="zh-CN" altLang="en-US" dirty="0"/>
              <a:t>开头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B606B7-E229-7612-D346-9D26C5F76C60}"/>
              </a:ext>
            </a:extLst>
          </p:cNvPr>
          <p:cNvSpPr/>
          <p:nvPr/>
        </p:nvSpPr>
        <p:spPr>
          <a:xfrm>
            <a:off x="5991149" y="4001414"/>
            <a:ext cx="2121408" cy="8046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8F51514F-8F6E-CD25-89B6-80B62A32931A}"/>
              </a:ext>
            </a:extLst>
          </p:cNvPr>
          <p:cNvSpPr/>
          <p:nvPr/>
        </p:nvSpPr>
        <p:spPr>
          <a:xfrm rot="1085063">
            <a:off x="4983240" y="3898551"/>
            <a:ext cx="877824" cy="555955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C6926A-1EE7-8D52-BA01-7DD81BA7FB7A}"/>
              </a:ext>
            </a:extLst>
          </p:cNvPr>
          <p:cNvSpPr/>
          <p:nvPr/>
        </p:nvSpPr>
        <p:spPr>
          <a:xfrm>
            <a:off x="636422" y="3537592"/>
            <a:ext cx="4030676" cy="680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url</a:t>
            </a:r>
            <a:r>
              <a:rPr lang="zh-CN" altLang="en-US" dirty="0"/>
              <a:t>以</a:t>
            </a:r>
            <a:r>
              <a:rPr lang="en-US" altLang="zh-CN" dirty="0"/>
              <a:t>”//”</a:t>
            </a:r>
            <a:r>
              <a:rPr lang="zh-CN" altLang="en-US" dirty="0"/>
              <a:t>开头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02BF06-9CE5-BDB1-5840-39D4765ACD47}"/>
              </a:ext>
            </a:extLst>
          </p:cNvPr>
          <p:cNvSpPr/>
          <p:nvPr/>
        </p:nvSpPr>
        <p:spPr>
          <a:xfrm>
            <a:off x="5991149" y="4857293"/>
            <a:ext cx="4923129" cy="921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36D15D9B-3D51-21A5-8F66-7FC39385D5B9}"/>
              </a:ext>
            </a:extLst>
          </p:cNvPr>
          <p:cNvSpPr/>
          <p:nvPr/>
        </p:nvSpPr>
        <p:spPr>
          <a:xfrm>
            <a:off x="5113325" y="4974336"/>
            <a:ext cx="691766" cy="475488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6AFFF9-23F4-9B8F-E5B7-93A605BD40CB}"/>
              </a:ext>
            </a:extLst>
          </p:cNvPr>
          <p:cNvSpPr/>
          <p:nvPr/>
        </p:nvSpPr>
        <p:spPr>
          <a:xfrm>
            <a:off x="636422" y="4769511"/>
            <a:ext cx="4030676" cy="680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url</a:t>
            </a:r>
            <a:r>
              <a:rPr lang="zh-CN" altLang="en-US" dirty="0"/>
              <a:t>是其他情况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7BE458-3BC5-FBEC-8447-5CA1FDBC8450}"/>
              </a:ext>
            </a:extLst>
          </p:cNvPr>
          <p:cNvSpPr/>
          <p:nvPr/>
        </p:nvSpPr>
        <p:spPr>
          <a:xfrm>
            <a:off x="5805091" y="6115507"/>
            <a:ext cx="2044119" cy="365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A8ECEC4D-EA6C-215F-6ECE-93E4B1D07E21}"/>
              </a:ext>
            </a:extLst>
          </p:cNvPr>
          <p:cNvSpPr/>
          <p:nvPr/>
        </p:nvSpPr>
        <p:spPr>
          <a:xfrm>
            <a:off x="5113325" y="6035040"/>
            <a:ext cx="607161" cy="365760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DD4CD2-E659-5343-AB1B-A6D728477402}"/>
              </a:ext>
            </a:extLst>
          </p:cNvPr>
          <p:cNvSpPr/>
          <p:nvPr/>
        </p:nvSpPr>
        <p:spPr>
          <a:xfrm>
            <a:off x="636422" y="5800954"/>
            <a:ext cx="4030676" cy="680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</a:t>
            </a:r>
            <a:r>
              <a:rPr lang="en-US" altLang="zh-CN" dirty="0" err="1"/>
              <a:t>url</a:t>
            </a:r>
            <a:r>
              <a:rPr lang="zh-CN" altLang="en-US" dirty="0"/>
              <a:t>是否符合正则表达式，如果符合，就对其内容进行爬取</a:t>
            </a:r>
          </a:p>
        </p:txBody>
      </p:sp>
    </p:spTree>
    <p:extLst>
      <p:ext uri="{BB962C8B-B14F-4D97-AF65-F5344CB8AC3E}">
        <p14:creationId xmlns:p14="http://schemas.microsoft.com/office/powerpoint/2010/main" val="25866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9B993-806E-7E64-F326-7C798F76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爬虫部分</a:t>
            </a:r>
            <a:r>
              <a:rPr lang="en-US" altLang="zh-CN" dirty="0"/>
              <a:t>——</a:t>
            </a:r>
            <a:r>
              <a:rPr lang="zh-CN" altLang="en-US" dirty="0"/>
              <a:t>从</a:t>
            </a:r>
            <a:r>
              <a:rPr lang="en-US" altLang="zh-CN" dirty="0" err="1"/>
              <a:t>url</a:t>
            </a:r>
            <a:r>
              <a:rPr lang="zh-CN" altLang="en-US" dirty="0"/>
              <a:t>爬取内容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994327-0A5B-9C96-0DD9-0E292625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1A083C-3DF1-4D7D-B8C7-92909521157B}" type="datetime1">
              <a:rPr lang="zh-CN" altLang="en-US" smtClean="0"/>
              <a:t>2023/7/19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B738CA-1F27-3A6E-1BD2-0E3BF87F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02" y="1923898"/>
            <a:ext cx="7341301" cy="45643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8F1DE6-0D50-12FD-4740-B6EF75A27410}"/>
              </a:ext>
            </a:extLst>
          </p:cNvPr>
          <p:cNvSpPr/>
          <p:nvPr/>
        </p:nvSpPr>
        <p:spPr>
          <a:xfrm>
            <a:off x="6517843" y="3372307"/>
            <a:ext cx="5274259" cy="10387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588CEF67-C48F-7851-176C-38A388058932}"/>
              </a:ext>
            </a:extLst>
          </p:cNvPr>
          <p:cNvSpPr/>
          <p:nvPr/>
        </p:nvSpPr>
        <p:spPr>
          <a:xfrm rot="1039220">
            <a:off x="3958621" y="2852927"/>
            <a:ext cx="2028749" cy="1038759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1434F7-846E-AFED-FB1C-37E5BB578BE7}"/>
              </a:ext>
            </a:extLst>
          </p:cNvPr>
          <p:cNvSpPr/>
          <p:nvPr/>
        </p:nvSpPr>
        <p:spPr>
          <a:xfrm>
            <a:off x="1141171" y="2245766"/>
            <a:ext cx="2794407" cy="15288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爬取内容失败：</a:t>
            </a:r>
            <a:endParaRPr lang="en-US" altLang="zh-CN" dirty="0"/>
          </a:p>
          <a:p>
            <a:pPr algn="ctr"/>
            <a:r>
              <a:rPr lang="zh-CN" altLang="en-US" dirty="0"/>
              <a:t>命令行报错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030CE7-3593-7DBF-6D4A-74331CA75223}"/>
              </a:ext>
            </a:extLst>
          </p:cNvPr>
          <p:cNvSpPr/>
          <p:nvPr/>
        </p:nvSpPr>
        <p:spPr>
          <a:xfrm>
            <a:off x="6517843" y="4469587"/>
            <a:ext cx="4096512" cy="1299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9B9ECAE2-36A1-2769-FE4D-B289AFC338A5}"/>
              </a:ext>
            </a:extLst>
          </p:cNvPr>
          <p:cNvSpPr/>
          <p:nvPr/>
        </p:nvSpPr>
        <p:spPr>
          <a:xfrm>
            <a:off x="4206240" y="4667098"/>
            <a:ext cx="1748333" cy="1102081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5C0014-E2CA-43DB-354C-9353ADEE8CB5}"/>
              </a:ext>
            </a:extLst>
          </p:cNvPr>
          <p:cNvSpPr/>
          <p:nvPr/>
        </p:nvSpPr>
        <p:spPr>
          <a:xfrm>
            <a:off x="1141171" y="4453699"/>
            <a:ext cx="2794407" cy="15288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爬取内容成功：</a:t>
            </a:r>
            <a:endParaRPr lang="en-US" altLang="zh-CN" dirty="0"/>
          </a:p>
          <a:p>
            <a:pPr algn="ctr"/>
            <a:r>
              <a:rPr lang="zh-CN" altLang="en-US" dirty="0"/>
              <a:t>进一步处理爬到的内容</a:t>
            </a:r>
          </a:p>
        </p:txBody>
      </p:sp>
    </p:spTree>
    <p:extLst>
      <p:ext uri="{BB962C8B-B14F-4D97-AF65-F5344CB8AC3E}">
        <p14:creationId xmlns:p14="http://schemas.microsoft.com/office/powerpoint/2010/main" val="41026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2B4C9-3741-230F-69CC-39B97571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爬虫部分</a:t>
            </a:r>
            <a:r>
              <a:rPr lang="en-US" altLang="zh-CN" dirty="0"/>
              <a:t>——</a:t>
            </a:r>
            <a:r>
              <a:rPr lang="zh-CN" altLang="en-US" dirty="0"/>
              <a:t>中国日报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7887FF-A6FE-98B1-B511-D306A14D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 dirty="0"/>
              <a:t>2023/07/19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9452AE-964B-A1A2-10B9-49F63535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04" y="946979"/>
            <a:ext cx="4375375" cy="23305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838032-6A1E-A7C6-6B93-E877B2FE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13" y="1667537"/>
            <a:ext cx="5102918" cy="2066433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2384CE72-98A0-971E-992C-CF92F69A4BC4}"/>
              </a:ext>
            </a:extLst>
          </p:cNvPr>
          <p:cNvSpPr/>
          <p:nvPr/>
        </p:nvSpPr>
        <p:spPr>
          <a:xfrm>
            <a:off x="943661" y="1667537"/>
            <a:ext cx="870509" cy="2209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BA201B-5615-A5D7-9AE3-C7C011FC69C8}"/>
              </a:ext>
            </a:extLst>
          </p:cNvPr>
          <p:cNvSpPr/>
          <p:nvPr/>
        </p:nvSpPr>
        <p:spPr>
          <a:xfrm>
            <a:off x="7518807" y="1996462"/>
            <a:ext cx="870509" cy="2209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B924E8-7FFA-AD7B-54DF-355FE82C89C2}"/>
              </a:ext>
            </a:extLst>
          </p:cNvPr>
          <p:cNvSpPr/>
          <p:nvPr/>
        </p:nvSpPr>
        <p:spPr>
          <a:xfrm>
            <a:off x="1814170" y="1667537"/>
            <a:ext cx="512064" cy="220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5573DD-8405-FB27-EE6B-44C0AE08D9D6}"/>
              </a:ext>
            </a:extLst>
          </p:cNvPr>
          <p:cNvSpPr/>
          <p:nvPr/>
        </p:nvSpPr>
        <p:spPr>
          <a:xfrm>
            <a:off x="7698029" y="3045945"/>
            <a:ext cx="512064" cy="220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9C32A2E-48A9-155B-0F70-7058E1B1A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12" y="3882618"/>
            <a:ext cx="5102917" cy="32924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C69F6AB-0A69-8330-2CB0-D334210DC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716" y="4235501"/>
            <a:ext cx="5474433" cy="14337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8A22B8C-8513-90BD-34C5-E00920F02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12" y="4418824"/>
            <a:ext cx="5102917" cy="34161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B5D23C3-DC67-42D6-30BA-239C92B48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610" y="5000268"/>
            <a:ext cx="5102917" cy="35734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B9B2DD3-9901-300D-4C96-2397E12767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611" y="5553873"/>
            <a:ext cx="5102917" cy="781090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CB17DB56-FC72-E492-354C-0D7D263D17CF}"/>
              </a:ext>
            </a:extLst>
          </p:cNvPr>
          <p:cNvSpPr/>
          <p:nvPr/>
        </p:nvSpPr>
        <p:spPr>
          <a:xfrm rot="1833517">
            <a:off x="5884816" y="3975835"/>
            <a:ext cx="393801" cy="3292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5AA58C1-9AA5-CDD7-431D-F99257B17122}"/>
              </a:ext>
            </a:extLst>
          </p:cNvPr>
          <p:cNvSpPr/>
          <p:nvPr/>
        </p:nvSpPr>
        <p:spPr>
          <a:xfrm rot="807488">
            <a:off x="5899099" y="4595819"/>
            <a:ext cx="393801" cy="3292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C6520D2A-8670-7392-FD3A-F7AB3092EBDC}"/>
              </a:ext>
            </a:extLst>
          </p:cNvPr>
          <p:cNvSpPr/>
          <p:nvPr/>
        </p:nvSpPr>
        <p:spPr>
          <a:xfrm>
            <a:off x="5885339" y="5014320"/>
            <a:ext cx="393801" cy="3292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77D9BEF6-4C1D-CE21-63F5-2BF6713F5EB5}"/>
              </a:ext>
            </a:extLst>
          </p:cNvPr>
          <p:cNvSpPr/>
          <p:nvPr/>
        </p:nvSpPr>
        <p:spPr>
          <a:xfrm rot="19622354">
            <a:off x="5890445" y="5541164"/>
            <a:ext cx="393801" cy="3292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7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0A672-AF89-0DBD-4780-F8CD59E6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爬虫部分</a:t>
            </a:r>
            <a:r>
              <a:rPr lang="en-US" altLang="zh-CN" dirty="0"/>
              <a:t>——</a:t>
            </a:r>
            <a:r>
              <a:rPr lang="zh-CN" altLang="en-US" dirty="0"/>
              <a:t>中国日报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72CA-646B-F192-D877-5EE46333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 dirty="0"/>
              <a:t>2023/07/19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38B83-AE78-7D53-1C7B-B50A99DCD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7704"/>
            <a:ext cx="4838949" cy="16510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5C1B46-1950-72BA-A1AA-699AEF38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87998"/>
            <a:ext cx="4861925" cy="10575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797374-5CE6-3E51-FE6D-6FD7FA605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437" y="2817404"/>
            <a:ext cx="4431763" cy="1687291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B32E2C4C-4AC4-AB13-A49C-B6467AA6D729}"/>
              </a:ext>
            </a:extLst>
          </p:cNvPr>
          <p:cNvSpPr/>
          <p:nvPr/>
        </p:nvSpPr>
        <p:spPr>
          <a:xfrm rot="1834909">
            <a:off x="6015565" y="2593546"/>
            <a:ext cx="651082" cy="519379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F72416-230A-3713-5A6F-11B57302E77D}"/>
              </a:ext>
            </a:extLst>
          </p:cNvPr>
          <p:cNvSpPr/>
          <p:nvPr/>
        </p:nvSpPr>
        <p:spPr>
          <a:xfrm>
            <a:off x="6753488" y="2882189"/>
            <a:ext cx="4182736" cy="416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C81A580-8FD7-808E-785B-FB418E43515A}"/>
              </a:ext>
            </a:extLst>
          </p:cNvPr>
          <p:cNvSpPr/>
          <p:nvPr/>
        </p:nvSpPr>
        <p:spPr>
          <a:xfrm rot="19715249">
            <a:off x="5993386" y="4249314"/>
            <a:ext cx="651082" cy="519379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AD8674-DC9E-EC08-BC1D-C37E5DD44C03}"/>
              </a:ext>
            </a:extLst>
          </p:cNvPr>
          <p:cNvSpPr/>
          <p:nvPr/>
        </p:nvSpPr>
        <p:spPr>
          <a:xfrm>
            <a:off x="6753488" y="3350362"/>
            <a:ext cx="4241258" cy="10753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32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{94B4C4E9-6CDA-47ED-A397-FEFA8B943C7C}tf78438558_win32</Template>
  <TotalTime>516</TotalTime>
  <Words>586</Words>
  <Application>Microsoft Office PowerPoint</Application>
  <PresentationFormat>宽屏</PresentationFormat>
  <Paragraphs>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YaHei UI</vt:lpstr>
      <vt:lpstr>Calibri</vt:lpstr>
      <vt:lpstr>Century Gothic</vt:lpstr>
      <vt:lpstr>Garamond</vt:lpstr>
      <vt:lpstr>SavonVTI</vt:lpstr>
      <vt:lpstr>热点新闻爬虫及网页展示</vt:lpstr>
      <vt:lpstr>内容概览</vt:lpstr>
      <vt:lpstr>现场演示</vt:lpstr>
      <vt:lpstr>爬虫部分</vt:lpstr>
      <vt:lpstr>爬虫部分——爬虫设置</vt:lpstr>
      <vt:lpstr>爬虫部分——处理和判断url</vt:lpstr>
      <vt:lpstr>爬虫部分——从url爬取内容</vt:lpstr>
      <vt:lpstr>爬虫部分——中国日报</vt:lpstr>
      <vt:lpstr>爬虫部分——中国日报</vt:lpstr>
      <vt:lpstr>爬虫部分——把新闻数据存入数据库</vt:lpstr>
      <vt:lpstr>网页部分</vt:lpstr>
      <vt:lpstr>网页部分——顶栏</vt:lpstr>
      <vt:lpstr>网页部分——导航栏</vt:lpstr>
      <vt:lpstr>网页部分——导航栏</vt:lpstr>
      <vt:lpstr>网页部分——导航栏</vt:lpstr>
      <vt:lpstr>网页部分——导航栏</vt:lpstr>
      <vt:lpstr>网页部分——Section栏</vt:lpstr>
      <vt:lpstr>网页部分——Section栏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热点新闻爬虫及网页展示</dc:title>
  <dc:creator>赵 YIPING</dc:creator>
  <cp:lastModifiedBy>赵 YIPING</cp:lastModifiedBy>
  <cp:revision>10</cp:revision>
  <dcterms:created xsi:type="dcterms:W3CDTF">2023-07-16T02:06:53Z</dcterms:created>
  <dcterms:modified xsi:type="dcterms:W3CDTF">2023-07-19T04:39:58Z</dcterms:modified>
</cp:coreProperties>
</file>