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5.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6.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27.xml" ContentType="application/vnd.openxmlformats-officedocument.presentationml.tags+xml"/>
  <Override PartName="/ppt/notesSlides/notesSlide46.xml" ContentType="application/vnd.openxmlformats-officedocument.presentationml.notesSlide+xml"/>
  <Override PartName="/ppt/tags/tag28.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9.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30.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5"/>
  </p:notesMasterIdLst>
  <p:sldIdLst>
    <p:sldId id="271" r:id="rId2"/>
    <p:sldId id="272" r:id="rId3"/>
    <p:sldId id="273" r:id="rId4"/>
    <p:sldId id="274" r:id="rId5"/>
    <p:sldId id="413" r:id="rId6"/>
    <p:sldId id="414" r:id="rId7"/>
    <p:sldId id="415" r:id="rId8"/>
    <p:sldId id="387" r:id="rId9"/>
    <p:sldId id="416" r:id="rId10"/>
    <p:sldId id="417" r:id="rId11"/>
    <p:sldId id="344" r:id="rId12"/>
    <p:sldId id="429" r:id="rId13"/>
    <p:sldId id="428" r:id="rId14"/>
    <p:sldId id="418" r:id="rId15"/>
    <p:sldId id="388" r:id="rId16"/>
    <p:sldId id="419" r:id="rId17"/>
    <p:sldId id="420" r:id="rId18"/>
    <p:sldId id="389" r:id="rId19"/>
    <p:sldId id="421" r:id="rId20"/>
    <p:sldId id="426" r:id="rId21"/>
    <p:sldId id="422" r:id="rId22"/>
    <p:sldId id="427" r:id="rId23"/>
    <p:sldId id="430" r:id="rId24"/>
    <p:sldId id="423"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24" r:id="rId43"/>
    <p:sldId id="425" r:id="rId44"/>
    <p:sldId id="448" r:id="rId45"/>
    <p:sldId id="449" r:id="rId46"/>
    <p:sldId id="450" r:id="rId47"/>
    <p:sldId id="451" r:id="rId48"/>
    <p:sldId id="452" r:id="rId49"/>
    <p:sldId id="453" r:id="rId50"/>
    <p:sldId id="454" r:id="rId51"/>
    <p:sldId id="455" r:id="rId52"/>
    <p:sldId id="456" r:id="rId53"/>
    <p:sldId id="457" r:id="rId54"/>
    <p:sldId id="458" r:id="rId55"/>
    <p:sldId id="459" r:id="rId56"/>
    <p:sldId id="460" r:id="rId57"/>
    <p:sldId id="461" r:id="rId58"/>
    <p:sldId id="462" r:id="rId59"/>
    <p:sldId id="463" r:id="rId60"/>
    <p:sldId id="464" r:id="rId61"/>
    <p:sldId id="465" r:id="rId62"/>
    <p:sldId id="466" r:id="rId63"/>
    <p:sldId id="467"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extLst>
      <p:ext uri="{19B8F6BF-5375-455C-9EA6-DF929625EA0E}">
        <p15:presenceInfo xmlns:p15="http://schemas.microsoft.com/office/powerpoint/2012/main" userId="5a3770f21e8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1" autoAdjust="0"/>
    <p:restoredTop sz="72832" autoAdjust="0"/>
  </p:normalViewPr>
  <p:slideViewPr>
    <p:cSldViewPr snapToGrid="0" snapToObjects="1">
      <p:cViewPr varScale="1">
        <p:scale>
          <a:sx n="82" d="100"/>
          <a:sy n="82" d="100"/>
        </p:scale>
        <p:origin x="165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CN" smtClean="0"/>
              <a:t>02/13/2023</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CN" smtClean="0"/>
              <a:t>‹#›</a:t>
            </a:fld>
            <a:endParaRPr lang="en-CN"/>
          </a:p>
        </p:txBody>
      </p:sp>
    </p:spTree>
    <p:extLst>
      <p:ext uri="{BB962C8B-B14F-4D97-AF65-F5344CB8AC3E}">
        <p14:creationId xmlns:p14="http://schemas.microsoft.com/office/powerpoint/2010/main" val="276036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eveloper.mozilla.org/en/IndexedDB/Basic_Concepts_Behind_IndexedDB"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720532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1187463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第一行包含了 </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声明。请注意 </a:t>
            </a:r>
            <a:r>
              <a:rPr lang="en-US" altLang="zh-CN" sz="1200" b="0" i="0" kern="1200" dirty="0">
                <a:solidFill>
                  <a:schemeClr val="tx1"/>
                </a:solidFill>
                <a:effectLst/>
                <a:latin typeface="+mn-lt"/>
                <a:ea typeface="+mn-ea"/>
                <a:cs typeface="+mn-cs"/>
              </a:rPr>
              <a:t>standalone </a:t>
            </a:r>
            <a:r>
              <a:rPr lang="zh-CN" altLang="en-US" sz="1200" b="0" i="0" kern="1200" dirty="0">
                <a:solidFill>
                  <a:schemeClr val="tx1"/>
                </a:solidFill>
                <a:effectLst/>
                <a:latin typeface="+mn-lt"/>
                <a:ea typeface="+mn-ea"/>
                <a:cs typeface="+mn-cs"/>
              </a:rPr>
              <a:t>属性！该属性规定此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文件是否是“独立的”，或含有对外部文件的引用。</a:t>
            </a:r>
          </a:p>
          <a:p>
            <a:r>
              <a:rPr lang="en-US" altLang="zh-CN" sz="1200" b="0" i="0" kern="1200" dirty="0">
                <a:solidFill>
                  <a:schemeClr val="tx1"/>
                </a:solidFill>
                <a:effectLst/>
                <a:latin typeface="+mn-lt"/>
                <a:ea typeface="+mn-ea"/>
                <a:cs typeface="+mn-cs"/>
              </a:rPr>
              <a:t>standalone="no" </a:t>
            </a:r>
            <a:r>
              <a:rPr lang="zh-CN" altLang="en-US" sz="1200" b="0" i="0" kern="1200" dirty="0">
                <a:solidFill>
                  <a:schemeClr val="tx1"/>
                </a:solidFill>
                <a:effectLst/>
                <a:latin typeface="+mn-lt"/>
                <a:ea typeface="+mn-ea"/>
                <a:cs typeface="+mn-cs"/>
              </a:rPr>
              <a:t>意味着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文档会引用一个外部文件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在这里，是 </a:t>
            </a:r>
            <a:r>
              <a:rPr lang="en-US" altLang="zh-CN" sz="1200" b="0" i="0" kern="1200" dirty="0">
                <a:solidFill>
                  <a:schemeClr val="tx1"/>
                </a:solidFill>
                <a:effectLst/>
                <a:latin typeface="+mn-lt"/>
                <a:ea typeface="+mn-ea"/>
                <a:cs typeface="+mn-cs"/>
              </a:rPr>
              <a:t>DTD </a:t>
            </a:r>
            <a:r>
              <a:rPr lang="zh-CN" altLang="en-US" sz="1200" b="0" i="0" kern="1200" dirty="0">
                <a:solidFill>
                  <a:schemeClr val="tx1"/>
                </a:solidFill>
                <a:effectLst/>
                <a:latin typeface="+mn-lt"/>
                <a:ea typeface="+mn-ea"/>
                <a:cs typeface="+mn-cs"/>
              </a:rPr>
              <a:t>文件。</a:t>
            </a:r>
          </a:p>
          <a:p>
            <a:r>
              <a:rPr lang="zh-CN" altLang="en-US" sz="1200" b="0" i="0" kern="1200" dirty="0">
                <a:solidFill>
                  <a:schemeClr val="tx1"/>
                </a:solidFill>
                <a:effectLst/>
                <a:latin typeface="+mn-lt"/>
                <a:ea typeface="+mn-ea"/>
                <a:cs typeface="+mn-cs"/>
              </a:rPr>
              <a:t>第二和第三行引用了这个外部的 </a:t>
            </a:r>
            <a:r>
              <a:rPr lang="en-US" altLang="zh-CN" sz="1200" b="0" i="0" kern="1200" dirty="0">
                <a:solidFill>
                  <a:schemeClr val="tx1"/>
                </a:solidFill>
                <a:effectLst/>
                <a:latin typeface="+mn-lt"/>
                <a:ea typeface="+mn-ea"/>
                <a:cs typeface="+mn-cs"/>
              </a:rPr>
              <a:t>SVG DTD</a:t>
            </a:r>
            <a:r>
              <a:rPr lang="zh-CN" altLang="en-US" sz="1200" b="0" i="0" kern="1200" dirty="0">
                <a:solidFill>
                  <a:schemeClr val="tx1"/>
                </a:solidFill>
                <a:effectLst/>
                <a:latin typeface="+mn-lt"/>
                <a:ea typeface="+mn-ea"/>
                <a:cs typeface="+mn-cs"/>
              </a:rPr>
              <a:t>。该 </a:t>
            </a:r>
            <a:r>
              <a:rPr lang="en-US" altLang="zh-CN" sz="1200" b="0" i="0" kern="1200" dirty="0">
                <a:solidFill>
                  <a:schemeClr val="tx1"/>
                </a:solidFill>
                <a:effectLst/>
                <a:latin typeface="+mn-lt"/>
                <a:ea typeface="+mn-ea"/>
                <a:cs typeface="+mn-cs"/>
              </a:rPr>
              <a:t>DTD </a:t>
            </a:r>
            <a:r>
              <a:rPr lang="zh-CN" altLang="en-US" sz="1200" b="0" i="0" kern="1200" dirty="0">
                <a:solidFill>
                  <a:schemeClr val="tx1"/>
                </a:solidFill>
                <a:effectLst/>
                <a:latin typeface="+mn-lt"/>
                <a:ea typeface="+mn-ea"/>
                <a:cs typeface="+mn-cs"/>
              </a:rPr>
              <a:t>位于 “</a:t>
            </a:r>
            <a:r>
              <a:rPr lang="en-US" altLang="zh-CN" sz="1200" b="0" i="0" kern="1200" dirty="0">
                <a:solidFill>
                  <a:schemeClr val="tx1"/>
                </a:solidFill>
                <a:effectLst/>
                <a:latin typeface="+mn-lt"/>
                <a:ea typeface="+mn-ea"/>
                <a:cs typeface="+mn-cs"/>
              </a:rPr>
              <a:t>http://www.w3.org/Graphics/SVG/1.1/DTD/svg11.dtd”</a:t>
            </a:r>
            <a:r>
              <a:rPr lang="zh-CN" altLang="en-US" sz="1200" b="0" i="0" kern="1200" dirty="0">
                <a:solidFill>
                  <a:schemeClr val="tx1"/>
                </a:solidFill>
                <a:effectLst/>
                <a:latin typeface="+mn-lt"/>
                <a:ea typeface="+mn-ea"/>
                <a:cs typeface="+mn-cs"/>
              </a:rPr>
              <a:t>。该 </a:t>
            </a:r>
            <a:r>
              <a:rPr lang="en-US" altLang="zh-CN" sz="1200" b="0" i="0" kern="1200" dirty="0">
                <a:solidFill>
                  <a:schemeClr val="tx1"/>
                </a:solidFill>
                <a:effectLst/>
                <a:latin typeface="+mn-lt"/>
                <a:ea typeface="+mn-ea"/>
                <a:cs typeface="+mn-cs"/>
              </a:rPr>
              <a:t>DTD </a:t>
            </a:r>
            <a:r>
              <a:rPr lang="zh-CN" altLang="en-US" sz="1200" b="0" i="0" kern="1200" dirty="0">
                <a:solidFill>
                  <a:schemeClr val="tx1"/>
                </a:solidFill>
                <a:effectLst/>
                <a:latin typeface="+mn-lt"/>
                <a:ea typeface="+mn-ea"/>
                <a:cs typeface="+mn-cs"/>
              </a:rPr>
              <a:t>位于 </a:t>
            </a:r>
            <a:r>
              <a:rPr lang="en-US" altLang="zh-CN" sz="1200" b="0" i="0" kern="1200" dirty="0">
                <a:solidFill>
                  <a:schemeClr val="tx1"/>
                </a:solidFill>
                <a:effectLst/>
                <a:latin typeface="+mn-lt"/>
                <a:ea typeface="+mn-ea"/>
                <a:cs typeface="+mn-cs"/>
              </a:rPr>
              <a:t>W3C</a:t>
            </a:r>
            <a:r>
              <a:rPr lang="zh-CN" altLang="en-US" sz="1200" b="0" i="0" kern="1200" dirty="0">
                <a:solidFill>
                  <a:schemeClr val="tx1"/>
                </a:solidFill>
                <a:effectLst/>
                <a:latin typeface="+mn-lt"/>
                <a:ea typeface="+mn-ea"/>
                <a:cs typeface="+mn-cs"/>
              </a:rPr>
              <a:t>，含有所有允许的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元素。</a:t>
            </a:r>
          </a:p>
          <a:p>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代码以 </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svg</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元素开始，包括开启标签 </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svg</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和关闭标签 </a:t>
            </a:r>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svg</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。这是根元素。</a:t>
            </a:r>
            <a:r>
              <a:rPr lang="en-US" altLang="zh-CN" sz="1200" b="0" i="0" kern="1200" dirty="0">
                <a:solidFill>
                  <a:schemeClr val="tx1"/>
                </a:solidFill>
                <a:effectLst/>
                <a:latin typeface="+mn-lt"/>
                <a:ea typeface="+mn-ea"/>
                <a:cs typeface="+mn-cs"/>
              </a:rPr>
              <a:t>width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height </a:t>
            </a:r>
            <a:r>
              <a:rPr lang="zh-CN" altLang="en-US" sz="1200" b="0" i="0" kern="1200" dirty="0">
                <a:solidFill>
                  <a:schemeClr val="tx1"/>
                </a:solidFill>
                <a:effectLst/>
                <a:latin typeface="+mn-lt"/>
                <a:ea typeface="+mn-ea"/>
                <a:cs typeface="+mn-cs"/>
              </a:rPr>
              <a:t>属性可设置此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文档的宽度和高度。</a:t>
            </a:r>
            <a:r>
              <a:rPr lang="en-US" altLang="zh-CN" sz="1200" b="0" i="0" kern="1200" dirty="0">
                <a:solidFill>
                  <a:schemeClr val="tx1"/>
                </a:solidFill>
                <a:effectLst/>
                <a:latin typeface="+mn-lt"/>
                <a:ea typeface="+mn-ea"/>
                <a:cs typeface="+mn-cs"/>
              </a:rPr>
              <a:t>version </a:t>
            </a:r>
            <a:r>
              <a:rPr lang="zh-CN" altLang="en-US" sz="1200" b="0" i="0" kern="1200" dirty="0">
                <a:solidFill>
                  <a:schemeClr val="tx1"/>
                </a:solidFill>
                <a:effectLst/>
                <a:latin typeface="+mn-lt"/>
                <a:ea typeface="+mn-ea"/>
                <a:cs typeface="+mn-cs"/>
              </a:rPr>
              <a:t>属性可定义所使用的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版本，</a:t>
            </a:r>
            <a:r>
              <a:rPr lang="en-US" altLang="zh-CN" sz="1200" b="0" i="0" kern="1200" dirty="0" err="1">
                <a:solidFill>
                  <a:schemeClr val="tx1"/>
                </a:solidFill>
                <a:effectLst/>
                <a:latin typeface="+mn-lt"/>
                <a:ea typeface="+mn-ea"/>
                <a:cs typeface="+mn-cs"/>
              </a:rPr>
              <a:t>xmlns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属性可定义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命名空间。</a:t>
            </a:r>
          </a:p>
          <a:p>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&lt;circle&gt; </a:t>
            </a:r>
            <a:r>
              <a:rPr lang="zh-CN" altLang="en-US" sz="1200" b="0" i="0" kern="1200" dirty="0">
                <a:solidFill>
                  <a:schemeClr val="tx1"/>
                </a:solidFill>
                <a:effectLst/>
                <a:latin typeface="+mn-lt"/>
                <a:ea typeface="+mn-ea"/>
                <a:cs typeface="+mn-cs"/>
              </a:rPr>
              <a:t>用来创建一个圆。</a:t>
            </a:r>
            <a:r>
              <a:rPr lang="en-US" altLang="zh-CN" sz="1200" b="0" i="0" kern="1200" dirty="0">
                <a:solidFill>
                  <a:schemeClr val="tx1"/>
                </a:solidFill>
                <a:effectLst/>
                <a:latin typeface="+mn-lt"/>
                <a:ea typeface="+mn-ea"/>
                <a:cs typeface="+mn-cs"/>
              </a:rPr>
              <a:t>cx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cy </a:t>
            </a:r>
            <a:r>
              <a:rPr lang="zh-CN" altLang="en-US" sz="1200" b="0" i="0" kern="1200" dirty="0">
                <a:solidFill>
                  <a:schemeClr val="tx1"/>
                </a:solidFill>
                <a:effectLst/>
                <a:latin typeface="+mn-lt"/>
                <a:ea typeface="+mn-ea"/>
                <a:cs typeface="+mn-cs"/>
              </a:rPr>
              <a:t>属性定义圆中心的 </a:t>
            </a:r>
            <a:r>
              <a:rPr lang="en-US" altLang="zh-CN" sz="1200" b="0" i="0" kern="1200" dirty="0">
                <a:solidFill>
                  <a:schemeClr val="tx1"/>
                </a:solidFill>
                <a:effectLst/>
                <a:latin typeface="+mn-lt"/>
                <a:ea typeface="+mn-ea"/>
                <a:cs typeface="+mn-cs"/>
              </a:rPr>
              <a:t>x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y </a:t>
            </a:r>
            <a:r>
              <a:rPr lang="zh-CN" altLang="en-US" sz="1200" b="0" i="0" kern="1200" dirty="0">
                <a:solidFill>
                  <a:schemeClr val="tx1"/>
                </a:solidFill>
                <a:effectLst/>
                <a:latin typeface="+mn-lt"/>
                <a:ea typeface="+mn-ea"/>
                <a:cs typeface="+mn-cs"/>
              </a:rPr>
              <a:t>坐标。如果忽略这两个属性，那么圆点会被设置为 </a:t>
            </a:r>
            <a:r>
              <a:rPr lang="en-US" altLang="zh-CN" sz="1200" b="0" i="0" kern="1200" dirty="0">
                <a:solidFill>
                  <a:schemeClr val="tx1"/>
                </a:solidFill>
                <a:effectLst/>
                <a:latin typeface="+mn-lt"/>
                <a:ea typeface="+mn-ea"/>
                <a:cs typeface="+mn-cs"/>
              </a:rPr>
              <a:t>(0, 0)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属性定义圆的半径。</a:t>
            </a:r>
          </a:p>
          <a:p>
            <a:r>
              <a:rPr lang="en-US" altLang="zh-CN" sz="1200" b="0" i="0" kern="1200" dirty="0">
                <a:solidFill>
                  <a:schemeClr val="tx1"/>
                </a:solidFill>
                <a:effectLst/>
                <a:latin typeface="+mn-lt"/>
                <a:ea typeface="+mn-ea"/>
                <a:cs typeface="+mn-cs"/>
              </a:rPr>
              <a:t>stroke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stroke-width </a:t>
            </a:r>
            <a:r>
              <a:rPr lang="zh-CN" altLang="en-US" sz="1200" b="0" i="0" kern="1200" dirty="0">
                <a:solidFill>
                  <a:schemeClr val="tx1"/>
                </a:solidFill>
                <a:effectLst/>
                <a:latin typeface="+mn-lt"/>
                <a:ea typeface="+mn-ea"/>
                <a:cs typeface="+mn-cs"/>
              </a:rPr>
              <a:t>属性控制如何显示形状的轮廓。我们把圆的轮廓设置为 </a:t>
            </a:r>
            <a:r>
              <a:rPr lang="en-US" altLang="zh-CN" sz="1200" b="0" i="0" kern="1200" dirty="0">
                <a:solidFill>
                  <a:schemeClr val="tx1"/>
                </a:solidFill>
                <a:effectLst/>
                <a:latin typeface="+mn-lt"/>
                <a:ea typeface="+mn-ea"/>
                <a:cs typeface="+mn-cs"/>
              </a:rPr>
              <a:t>2px </a:t>
            </a:r>
            <a:r>
              <a:rPr lang="zh-CN" altLang="en-US" sz="1200" b="0" i="0" kern="1200" dirty="0">
                <a:solidFill>
                  <a:schemeClr val="tx1"/>
                </a:solidFill>
                <a:effectLst/>
                <a:latin typeface="+mn-lt"/>
                <a:ea typeface="+mn-ea"/>
                <a:cs typeface="+mn-cs"/>
              </a:rPr>
              <a:t>宽，黑边框。</a:t>
            </a:r>
          </a:p>
          <a:p>
            <a:r>
              <a:rPr lang="en-US" altLang="zh-CN" sz="1200" b="0" i="0" kern="1200" dirty="0">
                <a:solidFill>
                  <a:schemeClr val="tx1"/>
                </a:solidFill>
                <a:effectLst/>
                <a:latin typeface="+mn-lt"/>
                <a:ea typeface="+mn-ea"/>
                <a:cs typeface="+mn-cs"/>
              </a:rPr>
              <a:t>fill </a:t>
            </a:r>
            <a:r>
              <a:rPr lang="zh-CN" altLang="en-US" sz="1200" b="0" i="0" kern="1200" dirty="0">
                <a:solidFill>
                  <a:schemeClr val="tx1"/>
                </a:solidFill>
                <a:effectLst/>
                <a:latin typeface="+mn-lt"/>
                <a:ea typeface="+mn-ea"/>
                <a:cs typeface="+mn-cs"/>
              </a:rPr>
              <a:t>属性设置形状内的颜色。我们把填充颜色设置为红色。</a:t>
            </a:r>
          </a:p>
          <a:p>
            <a:r>
              <a:rPr lang="zh-CN" altLang="en-US" sz="1200" b="0" i="0" kern="1200" dirty="0">
                <a:solidFill>
                  <a:schemeClr val="tx1"/>
                </a:solidFill>
                <a:effectLst/>
                <a:latin typeface="+mn-lt"/>
                <a:ea typeface="+mn-ea"/>
                <a:cs typeface="+mn-cs"/>
              </a:rPr>
              <a:t>关闭标签的作用是关闭 </a:t>
            </a:r>
            <a:r>
              <a:rPr lang="en-US" altLang="zh-CN" sz="1200" b="0" i="0" kern="1200" dirty="0">
                <a:solidFill>
                  <a:schemeClr val="tx1"/>
                </a:solidFill>
                <a:effectLst/>
                <a:latin typeface="+mn-lt"/>
                <a:ea typeface="+mn-ea"/>
                <a:cs typeface="+mn-cs"/>
              </a:rPr>
              <a:t>SVG </a:t>
            </a:r>
            <a:r>
              <a:rPr lang="zh-CN" altLang="en-US" sz="1200" b="0" i="0" kern="1200" dirty="0">
                <a:solidFill>
                  <a:schemeClr val="tx1"/>
                </a:solidFill>
                <a:effectLst/>
                <a:latin typeface="+mn-lt"/>
                <a:ea typeface="+mn-ea"/>
                <a:cs typeface="+mn-cs"/>
              </a:rPr>
              <a:t>元素和文档本身。</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221517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4021318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linearGradient</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标签的 </a:t>
            </a:r>
            <a:r>
              <a:rPr lang="en-US" altLang="zh-CN"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属性可为渐变定义一个唯一的名称</a:t>
            </a:r>
          </a:p>
          <a:p>
            <a:r>
              <a:rPr lang="en-US" altLang="zh-CN" sz="1200" b="0" i="0" kern="1200" dirty="0" err="1">
                <a:solidFill>
                  <a:schemeClr val="tx1"/>
                </a:solidFill>
                <a:effectLst/>
                <a:latin typeface="+mn-lt"/>
                <a:ea typeface="+mn-ea"/>
                <a:cs typeface="+mn-cs"/>
              </a:rPr>
              <a:t>fill:url</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orange_red</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属性把 </a:t>
            </a:r>
            <a:r>
              <a:rPr lang="en-US" altLang="zh-CN" sz="1200" b="0" i="0" kern="1200" dirty="0">
                <a:solidFill>
                  <a:schemeClr val="tx1"/>
                </a:solidFill>
                <a:effectLst/>
                <a:latin typeface="+mn-lt"/>
                <a:ea typeface="+mn-ea"/>
                <a:cs typeface="+mn-cs"/>
              </a:rPr>
              <a:t>ellipse </a:t>
            </a:r>
            <a:r>
              <a:rPr lang="zh-CN" altLang="en-US" sz="1200" b="0" i="0" kern="1200" dirty="0">
                <a:solidFill>
                  <a:schemeClr val="tx1"/>
                </a:solidFill>
                <a:effectLst/>
                <a:latin typeface="+mn-lt"/>
                <a:ea typeface="+mn-ea"/>
                <a:cs typeface="+mn-cs"/>
              </a:rPr>
              <a:t>元素链接到此渐变</a:t>
            </a:r>
          </a:p>
          <a:p>
            <a:r>
              <a:rPr lang="en-US" altLang="zh-CN" sz="1200" b="0" i="0" kern="1200" dirty="0">
                <a:solidFill>
                  <a:schemeClr val="tx1"/>
                </a:solidFill>
                <a:effectLst/>
                <a:latin typeface="+mn-lt"/>
                <a:ea typeface="+mn-ea"/>
                <a:cs typeface="+mn-cs"/>
              </a:rPr>
              <a:t>&lt;</a:t>
            </a:r>
            <a:r>
              <a:rPr lang="en-US" altLang="zh-CN" sz="1200" b="0" i="0" kern="1200" dirty="0" err="1">
                <a:solidFill>
                  <a:schemeClr val="tx1"/>
                </a:solidFill>
                <a:effectLst/>
                <a:latin typeface="+mn-lt"/>
                <a:ea typeface="+mn-ea"/>
                <a:cs typeface="+mn-cs"/>
              </a:rPr>
              <a:t>linearGradient</a:t>
            </a:r>
            <a:r>
              <a:rPr lang="en-US" altLang="zh-CN" sz="1200" b="0" i="0" kern="1200" dirty="0">
                <a:solidFill>
                  <a:schemeClr val="tx1"/>
                </a:solidFill>
                <a:effectLst/>
                <a:latin typeface="+mn-lt"/>
                <a:ea typeface="+mn-ea"/>
                <a:cs typeface="+mn-cs"/>
              </a:rPr>
              <a:t>&gt; </a:t>
            </a:r>
            <a:r>
              <a:rPr lang="zh-CN" altLang="en-US" sz="1200" b="0" i="0" kern="1200" dirty="0">
                <a:solidFill>
                  <a:schemeClr val="tx1"/>
                </a:solidFill>
                <a:effectLst/>
                <a:latin typeface="+mn-lt"/>
                <a:ea typeface="+mn-ea"/>
                <a:cs typeface="+mn-cs"/>
              </a:rPr>
              <a:t>标签的 </a:t>
            </a:r>
            <a:r>
              <a:rPr lang="en-US" altLang="zh-CN" sz="1200" b="0" i="0" kern="1200" dirty="0">
                <a:solidFill>
                  <a:schemeClr val="tx1"/>
                </a:solidFill>
                <a:effectLst/>
                <a:latin typeface="+mn-lt"/>
                <a:ea typeface="+mn-ea"/>
                <a:cs typeface="+mn-cs"/>
              </a:rPr>
              <a:t>x1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y2 </a:t>
            </a:r>
            <a:r>
              <a:rPr lang="zh-CN" altLang="en-US" sz="1200" b="0" i="0" kern="1200" dirty="0">
                <a:solidFill>
                  <a:schemeClr val="tx1"/>
                </a:solidFill>
                <a:effectLst/>
                <a:latin typeface="+mn-lt"/>
                <a:ea typeface="+mn-ea"/>
                <a:cs typeface="+mn-cs"/>
              </a:rPr>
              <a:t>属性可定义渐变的开始和结束位置</a:t>
            </a:r>
          </a:p>
          <a:p>
            <a:r>
              <a:rPr lang="zh-CN" altLang="en-US" sz="1200" b="0" i="0" kern="1200" dirty="0">
                <a:solidFill>
                  <a:schemeClr val="tx1"/>
                </a:solidFill>
                <a:effectLst/>
                <a:latin typeface="+mn-lt"/>
                <a:ea typeface="+mn-ea"/>
                <a:cs typeface="+mn-cs"/>
              </a:rPr>
              <a:t>渐变的颜色范围可由两种或多种颜色组成。每种颜色通过一个 </a:t>
            </a:r>
            <a:r>
              <a:rPr lang="en-US" altLang="zh-CN" sz="1200" b="0" i="0" kern="1200" dirty="0">
                <a:solidFill>
                  <a:schemeClr val="tx1"/>
                </a:solidFill>
                <a:effectLst/>
                <a:latin typeface="+mn-lt"/>
                <a:ea typeface="+mn-ea"/>
                <a:cs typeface="+mn-cs"/>
              </a:rPr>
              <a:t>&lt;stop&gt; </a:t>
            </a:r>
            <a:r>
              <a:rPr lang="zh-CN" altLang="en-US" sz="1200" b="0" i="0" kern="1200" dirty="0">
                <a:solidFill>
                  <a:schemeClr val="tx1"/>
                </a:solidFill>
                <a:effectLst/>
                <a:latin typeface="+mn-lt"/>
                <a:ea typeface="+mn-ea"/>
                <a:cs typeface="+mn-cs"/>
              </a:rPr>
              <a:t>标签来规定。</a:t>
            </a:r>
            <a:r>
              <a:rPr lang="en-US" altLang="zh-CN" sz="1200" b="0" i="0" kern="1200" dirty="0">
                <a:solidFill>
                  <a:schemeClr val="tx1"/>
                </a:solidFill>
                <a:effectLst/>
                <a:latin typeface="+mn-lt"/>
                <a:ea typeface="+mn-ea"/>
                <a:cs typeface="+mn-cs"/>
              </a:rPr>
              <a:t>offset </a:t>
            </a:r>
            <a:r>
              <a:rPr lang="zh-CN" altLang="en-US" sz="1200" b="0" i="0" kern="1200" dirty="0">
                <a:solidFill>
                  <a:schemeClr val="tx1"/>
                </a:solidFill>
                <a:effectLst/>
                <a:latin typeface="+mn-lt"/>
                <a:ea typeface="+mn-ea"/>
                <a:cs typeface="+mn-cs"/>
              </a:rPr>
              <a:t>属性用来定义渐变的开始和结束位置。</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759548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188582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1049491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132299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2159200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2274209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19</a:t>
            </a:fld>
            <a:endParaRPr lang="en-CN"/>
          </a:p>
        </p:txBody>
      </p:sp>
    </p:spTree>
    <p:extLst>
      <p:ext uri="{BB962C8B-B14F-4D97-AF65-F5344CB8AC3E}">
        <p14:creationId xmlns:p14="http://schemas.microsoft.com/office/powerpoint/2010/main" val="110545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err="1">
                <a:solidFill>
                  <a:schemeClr val="tx1"/>
                </a:solidFill>
                <a:effectLst/>
                <a:latin typeface="+mn-lt"/>
                <a:ea typeface="+mn-ea"/>
                <a:cs typeface="+mn-cs"/>
              </a:rPr>
              <a:t>Svg</a:t>
            </a:r>
            <a:r>
              <a:rPr lang="zh-CN" altLang="en-US" sz="1200" kern="1200" dirty="0">
                <a:solidFill>
                  <a:schemeClr val="tx1"/>
                </a:solidFill>
                <a:effectLst/>
                <a:latin typeface="+mn-lt"/>
                <a:ea typeface="+mn-ea"/>
                <a:cs typeface="+mn-cs"/>
              </a:rPr>
              <a:t>是矢量图，</a:t>
            </a:r>
            <a:r>
              <a:rPr lang="en-US" altLang="zh-CN" sz="1200" kern="1200" dirty="0">
                <a:solidFill>
                  <a:schemeClr val="tx1"/>
                </a:solidFill>
                <a:effectLst/>
                <a:latin typeface="+mn-lt"/>
                <a:ea typeface="+mn-ea"/>
                <a:cs typeface="+mn-cs"/>
              </a:rPr>
              <a:t>canvas</a:t>
            </a:r>
            <a:r>
              <a:rPr lang="zh-CN" altLang="en-US" sz="1200" kern="1200" dirty="0">
                <a:solidFill>
                  <a:schemeClr val="tx1"/>
                </a:solidFill>
                <a:effectLst/>
                <a:latin typeface="+mn-lt"/>
                <a:ea typeface="+mn-ea"/>
                <a:cs typeface="+mn-cs"/>
              </a:rPr>
              <a:t>是位图，先讲位图和矢量图的区别</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859769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20</a:t>
            </a:fld>
            <a:endParaRPr lang="en-CN"/>
          </a:p>
        </p:txBody>
      </p:sp>
    </p:spTree>
    <p:extLst>
      <p:ext uri="{BB962C8B-B14F-4D97-AF65-F5344CB8AC3E}">
        <p14:creationId xmlns:p14="http://schemas.microsoft.com/office/powerpoint/2010/main" val="4262769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21</a:t>
            </a:fld>
            <a:endParaRPr lang="en-CN"/>
          </a:p>
        </p:txBody>
      </p:sp>
    </p:spTree>
    <p:extLst>
      <p:ext uri="{BB962C8B-B14F-4D97-AF65-F5344CB8AC3E}">
        <p14:creationId xmlns:p14="http://schemas.microsoft.com/office/powerpoint/2010/main" val="2822989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22</a:t>
            </a:fld>
            <a:endParaRPr lang="en-CN"/>
          </a:p>
        </p:txBody>
      </p:sp>
    </p:spTree>
    <p:extLst>
      <p:ext uri="{BB962C8B-B14F-4D97-AF65-F5344CB8AC3E}">
        <p14:creationId xmlns:p14="http://schemas.microsoft.com/office/powerpoint/2010/main" val="1951861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23</a:t>
            </a:fld>
            <a:endParaRPr lang="en-CN"/>
          </a:p>
        </p:txBody>
      </p:sp>
    </p:spTree>
    <p:extLst>
      <p:ext uri="{BB962C8B-B14F-4D97-AF65-F5344CB8AC3E}">
        <p14:creationId xmlns:p14="http://schemas.microsoft.com/office/powerpoint/2010/main" val="750031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24</a:t>
            </a:fld>
            <a:endParaRPr lang="en-CN"/>
          </a:p>
        </p:txBody>
      </p:sp>
    </p:spTree>
    <p:extLst>
      <p:ext uri="{BB962C8B-B14F-4D97-AF65-F5344CB8AC3E}">
        <p14:creationId xmlns:p14="http://schemas.microsoft.com/office/powerpoint/2010/main" val="3356574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a:t>
            </a:r>
            <a:r>
              <a:rPr lang="zh-CN" altLang="en-US" dirty="0"/>
              <a:t>应用允许使用浏览器提供的</a:t>
            </a:r>
            <a:r>
              <a:rPr lang="en-US" altLang="zh-CN" dirty="0" err="1"/>
              <a:t>api</a:t>
            </a:r>
            <a:r>
              <a:rPr lang="zh-CN" altLang="en-US" dirty="0"/>
              <a:t>实现将数据存储到用户的电脑上。</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25</a:t>
            </a:fld>
            <a:endParaRPr lang="en-CN"/>
          </a:p>
        </p:txBody>
      </p:sp>
    </p:spTree>
    <p:extLst>
      <p:ext uri="{BB962C8B-B14F-4D97-AF65-F5344CB8AC3E}">
        <p14:creationId xmlns:p14="http://schemas.microsoft.com/office/powerpoint/2010/main" val="2824673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412773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a:solidFill>
                  <a:schemeClr val="tx1"/>
                </a:solidFill>
                <a:effectLst/>
                <a:latin typeface="+mn-lt"/>
                <a:ea typeface="+mn-ea"/>
                <a:cs typeface="+mn-cs"/>
              </a:rPr>
              <a:t>第三个参数的属性指定了是否需要更高的精度，位置的过期时间等等；</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27</a:t>
            </a:fld>
            <a:endParaRPr lang="en-CN"/>
          </a:p>
        </p:txBody>
      </p:sp>
    </p:spTree>
    <p:extLst>
      <p:ext uri="{BB962C8B-B14F-4D97-AF65-F5344CB8AC3E}">
        <p14:creationId xmlns:p14="http://schemas.microsoft.com/office/powerpoint/2010/main" val="1431101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570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29</a:t>
            </a:fld>
            <a:endParaRPr lang="en-CN"/>
          </a:p>
        </p:txBody>
      </p:sp>
    </p:spTree>
    <p:extLst>
      <p:ext uri="{BB962C8B-B14F-4D97-AF65-F5344CB8AC3E}">
        <p14:creationId xmlns:p14="http://schemas.microsoft.com/office/powerpoint/2010/main" val="255059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1997169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30</a:t>
            </a:fld>
            <a:endParaRPr lang="en-CN"/>
          </a:p>
        </p:txBody>
      </p:sp>
    </p:spTree>
    <p:extLst>
      <p:ext uri="{BB962C8B-B14F-4D97-AF65-F5344CB8AC3E}">
        <p14:creationId xmlns:p14="http://schemas.microsoft.com/office/powerpoint/2010/main" val="3600875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31</a:t>
            </a:fld>
            <a:endParaRPr lang="en-CN"/>
          </a:p>
        </p:txBody>
      </p:sp>
    </p:spTree>
    <p:extLst>
      <p:ext uri="{BB962C8B-B14F-4D97-AF65-F5344CB8AC3E}">
        <p14:creationId xmlns:p14="http://schemas.microsoft.com/office/powerpoint/2010/main" val="292032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32</a:t>
            </a:fld>
            <a:endParaRPr lang="en-CN"/>
          </a:p>
        </p:txBody>
      </p:sp>
    </p:spTree>
    <p:extLst>
      <p:ext uri="{BB962C8B-B14F-4D97-AF65-F5344CB8AC3E}">
        <p14:creationId xmlns:p14="http://schemas.microsoft.com/office/powerpoint/2010/main" val="3795857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33</a:t>
            </a:fld>
            <a:endParaRPr lang="en-CN"/>
          </a:p>
        </p:txBody>
      </p:sp>
    </p:spTree>
    <p:extLst>
      <p:ext uri="{BB962C8B-B14F-4D97-AF65-F5344CB8AC3E}">
        <p14:creationId xmlns:p14="http://schemas.microsoft.com/office/powerpoint/2010/main" val="3933190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34</a:t>
            </a:fld>
            <a:endParaRPr lang="en-CN"/>
          </a:p>
        </p:txBody>
      </p:sp>
    </p:spTree>
    <p:extLst>
      <p:ext uri="{BB962C8B-B14F-4D97-AF65-F5344CB8AC3E}">
        <p14:creationId xmlns:p14="http://schemas.microsoft.com/office/powerpoint/2010/main" val="22072177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Worker()</a:t>
            </a:r>
            <a:r>
              <a:rPr lang="zh-CN" altLang="en-US" dirty="0"/>
              <a:t>构造函数的参数是一个脚本文件，该文件就是 </a:t>
            </a:r>
            <a:r>
              <a:rPr lang="en-US" altLang="zh-CN" dirty="0"/>
              <a:t>Worker </a:t>
            </a:r>
            <a:r>
              <a:rPr lang="zh-CN" altLang="en-US" dirty="0"/>
              <a:t>线程所要执行的任务。由于 </a:t>
            </a:r>
            <a:r>
              <a:rPr lang="en-US" altLang="zh-CN" dirty="0"/>
              <a:t>Worker </a:t>
            </a:r>
            <a:r>
              <a:rPr lang="zh-CN" altLang="en-US" dirty="0"/>
              <a:t>不能读取本地文件，所以这个脚本必须来自网络。如果下载没有成功（比如</a:t>
            </a:r>
            <a:r>
              <a:rPr lang="en-US" altLang="zh-CN" dirty="0"/>
              <a:t>404</a:t>
            </a:r>
            <a:r>
              <a:rPr lang="zh-CN" altLang="en-US" dirty="0"/>
              <a:t>错误），</a:t>
            </a:r>
            <a:r>
              <a:rPr lang="en-US" altLang="zh-CN" dirty="0"/>
              <a:t>Worker </a:t>
            </a:r>
            <a:r>
              <a:rPr lang="zh-CN" altLang="en-US" dirty="0"/>
              <a:t>就会默默地失败。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worker.postMessage</a:t>
            </a:r>
            <a:r>
              <a:rPr lang="en-US" altLang="zh-CN" dirty="0"/>
              <a:t>()</a:t>
            </a:r>
            <a:r>
              <a:rPr lang="zh-CN" altLang="en-US" dirty="0"/>
              <a:t>方法的参数，就是主线程传给 </a:t>
            </a:r>
            <a:r>
              <a:rPr lang="en-US" altLang="zh-CN" dirty="0"/>
              <a:t>Worker </a:t>
            </a:r>
            <a:r>
              <a:rPr lang="zh-CN" altLang="en-US" dirty="0"/>
              <a:t>的数据。它可以是各种数据类型，包括二进制数据。</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35</a:t>
            </a:fld>
            <a:endParaRPr lang="en-CN"/>
          </a:p>
        </p:txBody>
      </p:sp>
    </p:spTree>
    <p:extLst>
      <p:ext uri="{BB962C8B-B14F-4D97-AF65-F5344CB8AC3E}">
        <p14:creationId xmlns:p14="http://schemas.microsoft.com/office/powerpoint/2010/main" val="24069805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36</a:t>
            </a:fld>
            <a:endParaRPr lang="en-CN"/>
          </a:p>
        </p:txBody>
      </p:sp>
    </p:spTree>
    <p:extLst>
      <p:ext uri="{BB962C8B-B14F-4D97-AF65-F5344CB8AC3E}">
        <p14:creationId xmlns:p14="http://schemas.microsoft.com/office/powerpoint/2010/main" val="1036450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37</a:t>
            </a:fld>
            <a:endParaRPr lang="en-CN"/>
          </a:p>
        </p:txBody>
      </p:sp>
    </p:spTree>
    <p:extLst>
      <p:ext uri="{BB962C8B-B14F-4D97-AF65-F5344CB8AC3E}">
        <p14:creationId xmlns:p14="http://schemas.microsoft.com/office/powerpoint/2010/main" val="1255412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38</a:t>
            </a:fld>
            <a:endParaRPr lang="en-CN"/>
          </a:p>
        </p:txBody>
      </p:sp>
    </p:spTree>
    <p:extLst>
      <p:ext uri="{BB962C8B-B14F-4D97-AF65-F5344CB8AC3E}">
        <p14:creationId xmlns:p14="http://schemas.microsoft.com/office/powerpoint/2010/main" val="3075320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39</a:t>
            </a:fld>
            <a:endParaRPr lang="en-CN"/>
          </a:p>
        </p:txBody>
      </p:sp>
    </p:spTree>
    <p:extLst>
      <p:ext uri="{BB962C8B-B14F-4D97-AF65-F5344CB8AC3E}">
        <p14:creationId xmlns:p14="http://schemas.microsoft.com/office/powerpoint/2010/main" val="281863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由于构造的图片元素没有添加到文档中，所以是不可见的。但浏览器会加载图片并缓存。</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382600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40</a:t>
            </a:fld>
            <a:endParaRPr lang="en-CN"/>
          </a:p>
        </p:txBody>
      </p:sp>
    </p:spTree>
    <p:extLst>
      <p:ext uri="{BB962C8B-B14F-4D97-AF65-F5344CB8AC3E}">
        <p14:creationId xmlns:p14="http://schemas.microsoft.com/office/powerpoint/2010/main" val="3713858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41</a:t>
            </a:fld>
            <a:endParaRPr lang="en-CN"/>
          </a:p>
        </p:txBody>
      </p:sp>
    </p:spTree>
    <p:extLst>
      <p:ext uri="{BB962C8B-B14F-4D97-AF65-F5344CB8AC3E}">
        <p14:creationId xmlns:p14="http://schemas.microsoft.com/office/powerpoint/2010/main" val="938650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42</a:t>
            </a:fld>
            <a:endParaRPr lang="en-CN"/>
          </a:p>
        </p:txBody>
      </p:sp>
    </p:spTree>
    <p:extLst>
      <p:ext uri="{BB962C8B-B14F-4D97-AF65-F5344CB8AC3E}">
        <p14:creationId xmlns:p14="http://schemas.microsoft.com/office/powerpoint/2010/main" val="2499271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43</a:t>
            </a:fld>
            <a:endParaRPr lang="en-CN"/>
          </a:p>
        </p:txBody>
      </p:sp>
    </p:spTree>
    <p:extLst>
      <p:ext uri="{BB962C8B-B14F-4D97-AF65-F5344CB8AC3E}">
        <p14:creationId xmlns:p14="http://schemas.microsoft.com/office/powerpoint/2010/main" val="4181753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44</a:t>
            </a:fld>
            <a:endParaRPr lang="en-CN"/>
          </a:p>
        </p:txBody>
      </p:sp>
    </p:spTree>
    <p:extLst>
      <p:ext uri="{BB962C8B-B14F-4D97-AF65-F5344CB8AC3E}">
        <p14:creationId xmlns:p14="http://schemas.microsoft.com/office/powerpoint/2010/main" val="32056466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45</a:t>
            </a:fld>
            <a:endParaRPr lang="en-CN"/>
          </a:p>
        </p:txBody>
      </p:sp>
    </p:spTree>
    <p:extLst>
      <p:ext uri="{BB962C8B-B14F-4D97-AF65-F5344CB8AC3E}">
        <p14:creationId xmlns:p14="http://schemas.microsoft.com/office/powerpoint/2010/main" val="42776764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当要上传大文件的时候，此方法非常有用，可以将大文件分割分段，然后各自上传，因为分割之后的 </a:t>
            </a:r>
            <a:r>
              <a:rPr lang="en-US" altLang="zh-CN" sz="1200" b="0" i="0" kern="1200" dirty="0">
                <a:solidFill>
                  <a:schemeClr val="tx1"/>
                </a:solidFill>
                <a:effectLst/>
                <a:latin typeface="+mn-lt"/>
                <a:ea typeface="+mn-ea"/>
                <a:cs typeface="+mn-cs"/>
              </a:rPr>
              <a:t>Blob </a:t>
            </a:r>
            <a:r>
              <a:rPr lang="zh-CN" altLang="en-US" sz="1200" b="0" i="0" kern="1200" dirty="0">
                <a:solidFill>
                  <a:schemeClr val="tx1"/>
                </a:solidFill>
                <a:effectLst/>
                <a:latin typeface="+mn-lt"/>
                <a:ea typeface="+mn-ea"/>
                <a:cs typeface="+mn-cs"/>
              </a:rPr>
              <a:t>对象和原始的是独立存在的。</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46</a:t>
            </a:fld>
            <a:endParaRPr lang="en-CN"/>
          </a:p>
        </p:txBody>
      </p:sp>
    </p:spTree>
    <p:extLst>
      <p:ext uri="{BB962C8B-B14F-4D97-AF65-F5344CB8AC3E}">
        <p14:creationId xmlns:p14="http://schemas.microsoft.com/office/powerpoint/2010/main" val="1859923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47</a:t>
            </a:fld>
            <a:endParaRPr lang="en-CN"/>
          </a:p>
        </p:txBody>
      </p:sp>
    </p:spTree>
    <p:extLst>
      <p:ext uri="{BB962C8B-B14F-4D97-AF65-F5344CB8AC3E}">
        <p14:creationId xmlns:p14="http://schemas.microsoft.com/office/powerpoint/2010/main" val="2267427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file</a:t>
            </a:r>
            <a:r>
              <a:rPr lang="zh-CN" altLang="en-US" dirty="0"/>
              <a:t>接口基于</a:t>
            </a:r>
            <a:r>
              <a:rPr lang="en-US" altLang="zh-CN" dirty="0"/>
              <a:t>blob</a:t>
            </a:r>
            <a:r>
              <a:rPr lang="zh-CN" altLang="en-US" dirty="0"/>
              <a:t>，继承了</a:t>
            </a:r>
            <a:r>
              <a:rPr lang="en-US" altLang="zh-CN" dirty="0"/>
              <a:t>blob</a:t>
            </a:r>
            <a:r>
              <a:rPr lang="zh-CN" altLang="en-US" dirty="0"/>
              <a:t>的功能，并且扩展支持了用户计算机上的本地文件</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48</a:t>
            </a:fld>
            <a:endParaRPr lang="en-CN"/>
          </a:p>
        </p:txBody>
      </p:sp>
    </p:spTree>
    <p:extLst>
      <p:ext uri="{BB962C8B-B14F-4D97-AF65-F5344CB8AC3E}">
        <p14:creationId xmlns:p14="http://schemas.microsoft.com/office/powerpoint/2010/main" val="1834108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49</a:t>
            </a:fld>
            <a:endParaRPr lang="en-CN"/>
          </a:p>
        </p:txBody>
      </p:sp>
    </p:spTree>
    <p:extLst>
      <p:ext uri="{BB962C8B-B14F-4D97-AF65-F5344CB8AC3E}">
        <p14:creationId xmlns:p14="http://schemas.microsoft.com/office/powerpoint/2010/main" val="1455104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上面是</a:t>
            </a:r>
            <a:r>
              <a:rPr lang="en-US" altLang="zh-CN" sz="1200" kern="1200" dirty="0">
                <a:solidFill>
                  <a:schemeClr val="tx1"/>
                </a:solidFill>
                <a:effectLst/>
                <a:latin typeface="+mn-lt"/>
                <a:ea typeface="+mn-ea"/>
                <a:cs typeface="+mn-cs"/>
              </a:rPr>
              <a:t>video</a:t>
            </a:r>
            <a:r>
              <a:rPr lang="zh-CN" altLang="en-US" sz="1200" kern="1200" dirty="0">
                <a:solidFill>
                  <a:schemeClr val="tx1"/>
                </a:solidFill>
                <a:effectLst/>
                <a:latin typeface="+mn-lt"/>
                <a:ea typeface="+mn-ea"/>
                <a:cs typeface="+mn-cs"/>
              </a:rPr>
              <a:t>的方法，下面是</a:t>
            </a:r>
            <a:r>
              <a:rPr lang="en-US" altLang="zh-CN" sz="1200" kern="1200" dirty="0">
                <a:solidFill>
                  <a:schemeClr val="tx1"/>
                </a:solidFill>
                <a:effectLst/>
                <a:latin typeface="+mn-lt"/>
                <a:ea typeface="+mn-ea"/>
                <a:cs typeface="+mn-cs"/>
              </a:rPr>
              <a:t>audio</a:t>
            </a:r>
            <a:r>
              <a:rPr lang="zh-CN" altLang="en-US" sz="1200" kern="1200" dirty="0">
                <a:solidFill>
                  <a:schemeClr val="tx1"/>
                </a:solidFill>
                <a:effectLst/>
                <a:latin typeface="+mn-lt"/>
                <a:ea typeface="+mn-ea"/>
                <a:cs typeface="+mn-cs"/>
              </a:rPr>
              <a:t>的方法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17710578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文件系统</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是一些其他存储</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，例如 </a:t>
            </a:r>
            <a:r>
              <a:rPr lang="en-US" altLang="zh-CN" sz="1200" b="0" i="0" u="none" strike="noStrike" kern="1200" dirty="0" err="1">
                <a:solidFill>
                  <a:schemeClr val="tx1"/>
                </a:solidFill>
                <a:effectLst/>
                <a:latin typeface="+mn-lt"/>
                <a:ea typeface="+mn-ea"/>
                <a:cs typeface="+mn-cs"/>
                <a:hlinkClick r:id="rId3" tooltip="en/IndexedDB/Basic_Concepts_Behind_IndexedDB"/>
              </a:rPr>
              <a:t>IndexedDB</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WebSQL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已于</a:t>
            </a:r>
            <a:r>
              <a:rPr lang="en-US" altLang="zh-CN" sz="1200" b="0" i="0" kern="1200" dirty="0">
                <a:solidFill>
                  <a:schemeClr val="tx1"/>
                </a:solidFill>
                <a:effectLst/>
                <a:latin typeface="+mn-lt"/>
                <a:ea typeface="+mn-ea"/>
                <a:cs typeface="+mn-cs"/>
              </a:rPr>
              <a:t>2010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18</a:t>
            </a:r>
            <a:r>
              <a:rPr lang="zh-CN" altLang="en-US" sz="1200" b="0" i="0" kern="1200" dirty="0">
                <a:solidFill>
                  <a:schemeClr val="tx1"/>
                </a:solidFill>
                <a:effectLst/>
                <a:latin typeface="+mn-lt"/>
                <a:ea typeface="+mn-ea"/>
                <a:cs typeface="+mn-cs"/>
              </a:rPr>
              <a:t>日起弃用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，以及</a:t>
            </a:r>
            <a:r>
              <a:rPr lang="en-US" altLang="zh-CN" sz="1200" b="0" i="0" kern="1200" dirty="0" err="1">
                <a:solidFill>
                  <a:schemeClr val="tx1"/>
                </a:solidFill>
                <a:effectLst/>
                <a:latin typeface="+mn-lt"/>
                <a:ea typeface="+mn-ea"/>
                <a:cs typeface="+mn-cs"/>
              </a:rPr>
              <a:t>AppCache</a:t>
            </a:r>
            <a:r>
              <a:rPr lang="zh-CN" altLang="en-US" sz="1200" b="0" i="0" kern="1200" dirty="0">
                <a:solidFill>
                  <a:schemeClr val="tx1"/>
                </a:solidFill>
                <a:effectLst/>
                <a:latin typeface="+mn-lt"/>
                <a:ea typeface="+mn-ea"/>
                <a:cs typeface="+mn-cs"/>
              </a:rPr>
              <a:t>等的替代品。该</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对于那些处理</a:t>
            </a:r>
            <a:r>
              <a:rPr lang="en-US" altLang="zh-CN" sz="1200" b="0" i="0" kern="1200" dirty="0">
                <a:solidFill>
                  <a:schemeClr val="tx1"/>
                </a:solidFill>
                <a:effectLst/>
                <a:latin typeface="+mn-lt"/>
                <a:ea typeface="+mn-ea"/>
                <a:cs typeface="+mn-cs"/>
              </a:rPr>
              <a:t>blob</a:t>
            </a:r>
            <a:r>
              <a:rPr lang="zh-CN" altLang="en-US" sz="1200" b="0" i="0" kern="1200" dirty="0">
                <a:solidFill>
                  <a:schemeClr val="tx1"/>
                </a:solidFill>
                <a:effectLst/>
                <a:latin typeface="+mn-lt"/>
                <a:ea typeface="+mn-ea"/>
                <a:cs typeface="+mn-cs"/>
              </a:rPr>
              <a:t>的应用而言是一种更好的选择，因为：</a:t>
            </a:r>
          </a:p>
          <a:p>
            <a:r>
              <a:rPr lang="zh-CN" altLang="en-US" sz="1200" b="0" i="0" kern="1200" dirty="0">
                <a:solidFill>
                  <a:schemeClr val="tx1"/>
                </a:solidFill>
                <a:effectLst/>
                <a:latin typeface="+mn-lt"/>
                <a:ea typeface="+mn-ea"/>
                <a:cs typeface="+mn-cs"/>
              </a:rPr>
              <a:t>文件系统</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提供客户端存储以应对不在数据库中存储的应用场景。如果你需要大型可变的数据块，比数据库而言它就是一种更有效率的存储解决方案。</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50</a:t>
            </a:fld>
            <a:endParaRPr lang="en-CN"/>
          </a:p>
        </p:txBody>
      </p:sp>
    </p:spTree>
    <p:extLst>
      <p:ext uri="{BB962C8B-B14F-4D97-AF65-F5344CB8AC3E}">
        <p14:creationId xmlns:p14="http://schemas.microsoft.com/office/powerpoint/2010/main" val="19533109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51</a:t>
            </a:fld>
            <a:endParaRPr lang="en-CN"/>
          </a:p>
        </p:txBody>
      </p:sp>
    </p:spTree>
    <p:extLst>
      <p:ext uri="{BB962C8B-B14F-4D97-AF65-F5344CB8AC3E}">
        <p14:creationId xmlns:p14="http://schemas.microsoft.com/office/powerpoint/2010/main" val="4701537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52</a:t>
            </a:fld>
            <a:endParaRPr lang="en-CN"/>
          </a:p>
        </p:txBody>
      </p:sp>
    </p:spTree>
    <p:extLst>
      <p:ext uri="{BB962C8B-B14F-4D97-AF65-F5344CB8AC3E}">
        <p14:creationId xmlns:p14="http://schemas.microsoft.com/office/powerpoint/2010/main" val="23360154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53</a:t>
            </a:fld>
            <a:endParaRPr lang="en-CN"/>
          </a:p>
        </p:txBody>
      </p:sp>
    </p:spTree>
    <p:extLst>
      <p:ext uri="{BB962C8B-B14F-4D97-AF65-F5344CB8AC3E}">
        <p14:creationId xmlns:p14="http://schemas.microsoft.com/office/powerpoint/2010/main" val="4676008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54</a:t>
            </a:fld>
            <a:endParaRPr lang="en-CN"/>
          </a:p>
        </p:txBody>
      </p:sp>
    </p:spTree>
    <p:extLst>
      <p:ext uri="{BB962C8B-B14F-4D97-AF65-F5344CB8AC3E}">
        <p14:creationId xmlns:p14="http://schemas.microsoft.com/office/powerpoint/2010/main" val="17259296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55</a:t>
            </a:fld>
            <a:endParaRPr lang="en-CN"/>
          </a:p>
        </p:txBody>
      </p:sp>
    </p:spTree>
    <p:extLst>
      <p:ext uri="{BB962C8B-B14F-4D97-AF65-F5344CB8AC3E}">
        <p14:creationId xmlns:p14="http://schemas.microsoft.com/office/powerpoint/2010/main" val="7837203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56</a:t>
            </a:fld>
            <a:endParaRPr lang="en-CN"/>
          </a:p>
        </p:txBody>
      </p:sp>
    </p:spTree>
    <p:extLst>
      <p:ext uri="{BB962C8B-B14F-4D97-AF65-F5344CB8AC3E}">
        <p14:creationId xmlns:p14="http://schemas.microsoft.com/office/powerpoint/2010/main" val="2490208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以上代码中，我们返回了</a:t>
            </a:r>
            <a:r>
              <a:rPr lang="en-US" altLang="zh-CN" sz="1200" b="0" i="0" kern="1200" dirty="0">
                <a:solidFill>
                  <a:schemeClr val="tx1"/>
                </a:solidFill>
                <a:effectLst/>
                <a:latin typeface="+mn-lt"/>
                <a:ea typeface="+mn-ea"/>
                <a:cs typeface="+mn-cs"/>
              </a:rPr>
              <a:t>text.txt</a:t>
            </a:r>
            <a:r>
              <a:rPr lang="zh-CN" altLang="en-US" sz="1200" b="0" i="0" kern="1200" dirty="0">
                <a:solidFill>
                  <a:schemeClr val="tx1"/>
                </a:solidFill>
                <a:effectLst/>
                <a:latin typeface="+mn-lt"/>
                <a:ea typeface="+mn-ea"/>
                <a:cs typeface="+mn-cs"/>
              </a:rPr>
              <a:t>文件，创建了</a:t>
            </a:r>
            <a:r>
              <a:rPr lang="en-US" altLang="zh-CN" sz="1200" b="0" i="0" kern="1200" dirty="0" err="1">
                <a:solidFill>
                  <a:schemeClr val="tx1"/>
                </a:solidFill>
                <a:effectLst/>
                <a:latin typeface="+mn-lt"/>
                <a:ea typeface="+mn-ea"/>
                <a:cs typeface="+mn-cs"/>
              </a:rPr>
              <a:t>FileWriter</a:t>
            </a:r>
            <a:r>
              <a:rPr lang="zh-CN" altLang="en-US" sz="1200" b="0" i="0" kern="1200" dirty="0">
                <a:solidFill>
                  <a:schemeClr val="tx1"/>
                </a:solidFill>
                <a:effectLst/>
                <a:latin typeface="+mn-lt"/>
                <a:ea typeface="+mn-ea"/>
                <a:cs typeface="+mn-cs"/>
              </a:rPr>
              <a:t>对象。我们然后通过创建一个新的</a:t>
            </a:r>
            <a:r>
              <a:rPr lang="en-US" altLang="zh-CN" sz="1200" b="0" i="0" kern="1200" dirty="0" err="1">
                <a:solidFill>
                  <a:schemeClr val="tx1"/>
                </a:solidFill>
                <a:effectLst/>
                <a:latin typeface="+mn-lt"/>
                <a:ea typeface="+mn-ea"/>
                <a:cs typeface="+mn-cs"/>
              </a:rPr>
              <a:t>BlobBuilder</a:t>
            </a:r>
            <a:r>
              <a:rPr lang="zh-CN" altLang="en-US" sz="1200" b="0" i="0" kern="1200" dirty="0">
                <a:solidFill>
                  <a:schemeClr val="tx1"/>
                </a:solidFill>
                <a:effectLst/>
                <a:latin typeface="+mn-lt"/>
                <a:ea typeface="+mn-ea"/>
                <a:cs typeface="+mn-cs"/>
              </a:rPr>
              <a:t>对象添加内容并且使用了</a:t>
            </a:r>
            <a:r>
              <a:rPr lang="en-US" altLang="zh-CN" sz="1200" b="0" i="0" kern="1200" dirty="0" err="1">
                <a:solidFill>
                  <a:schemeClr val="tx1"/>
                </a:solidFill>
                <a:effectLst/>
                <a:latin typeface="+mn-lt"/>
                <a:ea typeface="+mn-ea"/>
                <a:cs typeface="+mn-cs"/>
              </a:rPr>
              <a:t>FileWriter</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write()</a:t>
            </a:r>
            <a:r>
              <a:rPr lang="zh-CN" altLang="en-US" sz="1200" b="0" i="0" kern="1200" dirty="0">
                <a:solidFill>
                  <a:schemeClr val="tx1"/>
                </a:solidFill>
                <a:effectLst/>
                <a:latin typeface="+mn-lt"/>
                <a:ea typeface="+mn-ea"/>
                <a:cs typeface="+mn-cs"/>
              </a:rPr>
              <a:t>方法。</a:t>
            </a:r>
          </a:p>
          <a:p>
            <a:r>
              <a:rPr lang="zh-CN" altLang="en-US" sz="1200" b="0" i="0" kern="1200" dirty="0">
                <a:solidFill>
                  <a:schemeClr val="tx1"/>
                </a:solidFill>
                <a:effectLst/>
                <a:latin typeface="+mn-lt"/>
                <a:ea typeface="+mn-ea"/>
                <a:cs typeface="+mn-cs"/>
              </a:rPr>
              <a:t>调用</a:t>
            </a:r>
            <a:r>
              <a:rPr lang="en-US" altLang="zh-CN" sz="1200" b="0" i="0" kern="1200" dirty="0" err="1">
                <a:solidFill>
                  <a:schemeClr val="tx1"/>
                </a:solidFill>
                <a:effectLst/>
                <a:latin typeface="+mn-lt"/>
                <a:ea typeface="+mn-ea"/>
                <a:cs typeface="+mn-cs"/>
              </a:rPr>
              <a:t>getFile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方法只会返回</a:t>
            </a:r>
            <a:r>
              <a:rPr lang="en-US" altLang="zh-CN" sz="1200" b="0" i="0" kern="1200" dirty="0" err="1">
                <a:solidFill>
                  <a:schemeClr val="tx1"/>
                </a:solidFill>
                <a:effectLst/>
                <a:latin typeface="+mn-lt"/>
                <a:ea typeface="+mn-ea"/>
                <a:cs typeface="+mn-cs"/>
              </a:rPr>
              <a:t>FileEntry</a:t>
            </a:r>
            <a:r>
              <a:rPr lang="zh-CN" altLang="en-US" sz="1200" b="0" i="0" kern="1200" dirty="0">
                <a:solidFill>
                  <a:schemeClr val="tx1"/>
                </a:solidFill>
                <a:effectLst/>
                <a:latin typeface="+mn-lt"/>
                <a:ea typeface="+mn-ea"/>
                <a:cs typeface="+mn-cs"/>
              </a:rPr>
              <a:t>对象。并不返回文件的内容。因此，如果我们想读出文件内容，我们需要使用</a:t>
            </a:r>
            <a:r>
              <a:rPr lang="en-US" altLang="zh-CN" sz="1200" b="0" i="0" kern="1200" dirty="0">
                <a:solidFill>
                  <a:schemeClr val="tx1"/>
                </a:solidFill>
                <a:effectLst/>
                <a:latin typeface="+mn-lt"/>
                <a:ea typeface="+mn-ea"/>
                <a:cs typeface="+mn-cs"/>
              </a:rPr>
              <a:t>File</a:t>
            </a:r>
            <a:r>
              <a:rPr lang="zh-CN" altLang="en-US" sz="1200" b="0" i="0" kern="1200" dirty="0">
                <a:solidFill>
                  <a:schemeClr val="tx1"/>
                </a:solidFill>
                <a:effectLst/>
                <a:latin typeface="+mn-lt"/>
                <a:ea typeface="+mn-ea"/>
                <a:cs typeface="+mn-cs"/>
              </a:rPr>
              <a:t>对象和</a:t>
            </a:r>
            <a:r>
              <a:rPr lang="en-US" altLang="zh-CN" sz="1200" b="0" i="0" kern="1200" dirty="0" err="1">
                <a:solidFill>
                  <a:schemeClr val="tx1"/>
                </a:solidFill>
                <a:effectLst/>
                <a:latin typeface="+mn-lt"/>
                <a:ea typeface="+mn-ea"/>
                <a:cs typeface="+mn-cs"/>
              </a:rPr>
              <a:t>FileReader</a:t>
            </a:r>
            <a:r>
              <a:rPr lang="zh-CN" altLang="en-US" sz="1200" b="0" i="0" kern="1200" dirty="0">
                <a:solidFill>
                  <a:schemeClr val="tx1"/>
                </a:solidFill>
                <a:effectLst/>
                <a:latin typeface="+mn-lt"/>
                <a:ea typeface="+mn-ea"/>
                <a:cs typeface="+mn-cs"/>
              </a:rPr>
              <a:t>对象。</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57</a:t>
            </a:fld>
            <a:endParaRPr lang="en-CN"/>
          </a:p>
        </p:txBody>
      </p:sp>
    </p:spTree>
    <p:extLst>
      <p:ext uri="{BB962C8B-B14F-4D97-AF65-F5344CB8AC3E}">
        <p14:creationId xmlns:p14="http://schemas.microsoft.com/office/powerpoint/2010/main" val="13980803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58</a:t>
            </a:fld>
            <a:endParaRPr lang="en-CN"/>
          </a:p>
        </p:txBody>
      </p:sp>
    </p:spTree>
    <p:extLst>
      <p:ext uri="{BB962C8B-B14F-4D97-AF65-F5344CB8AC3E}">
        <p14:creationId xmlns:p14="http://schemas.microsoft.com/office/powerpoint/2010/main" val="40975127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59</a:t>
            </a:fld>
            <a:endParaRPr lang="en-CN"/>
          </a:p>
        </p:txBody>
      </p:sp>
    </p:spTree>
    <p:extLst>
      <p:ext uri="{BB962C8B-B14F-4D97-AF65-F5344CB8AC3E}">
        <p14:creationId xmlns:p14="http://schemas.microsoft.com/office/powerpoint/2010/main" val="4287179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上面是</a:t>
            </a:r>
            <a:r>
              <a:rPr lang="en-US" altLang="zh-CN" sz="1200" kern="1200" dirty="0">
                <a:solidFill>
                  <a:schemeClr val="tx1"/>
                </a:solidFill>
                <a:effectLst/>
                <a:latin typeface="+mn-lt"/>
                <a:ea typeface="+mn-ea"/>
                <a:cs typeface="+mn-cs"/>
              </a:rPr>
              <a:t>video</a:t>
            </a:r>
            <a:r>
              <a:rPr lang="zh-CN" altLang="en-US" sz="1200" kern="1200" dirty="0">
                <a:solidFill>
                  <a:schemeClr val="tx1"/>
                </a:solidFill>
                <a:effectLst/>
                <a:latin typeface="+mn-lt"/>
                <a:ea typeface="+mn-ea"/>
                <a:cs typeface="+mn-cs"/>
              </a:rPr>
              <a:t>的方法，下面是</a:t>
            </a:r>
            <a:r>
              <a:rPr lang="en-US" altLang="zh-CN" sz="1200" kern="1200" dirty="0">
                <a:solidFill>
                  <a:schemeClr val="tx1"/>
                </a:solidFill>
                <a:effectLst/>
                <a:latin typeface="+mn-lt"/>
                <a:ea typeface="+mn-ea"/>
                <a:cs typeface="+mn-cs"/>
              </a:rPr>
              <a:t>audio</a:t>
            </a:r>
            <a:r>
              <a:rPr lang="zh-CN" altLang="en-US" sz="1200" kern="1200" dirty="0">
                <a:solidFill>
                  <a:schemeClr val="tx1"/>
                </a:solidFill>
                <a:effectLst/>
                <a:latin typeface="+mn-lt"/>
                <a:ea typeface="+mn-ea"/>
                <a:cs typeface="+mn-cs"/>
              </a:rPr>
              <a:t>的方法</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17860256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60</a:t>
            </a:fld>
            <a:endParaRPr lang="en-CN"/>
          </a:p>
        </p:txBody>
      </p:sp>
    </p:spTree>
    <p:extLst>
      <p:ext uri="{BB962C8B-B14F-4D97-AF65-F5344CB8AC3E}">
        <p14:creationId xmlns:p14="http://schemas.microsoft.com/office/powerpoint/2010/main" val="30157175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61</a:t>
            </a:fld>
            <a:endParaRPr lang="en-CN"/>
          </a:p>
        </p:txBody>
      </p:sp>
    </p:spTree>
    <p:extLst>
      <p:ext uri="{BB962C8B-B14F-4D97-AF65-F5344CB8AC3E}">
        <p14:creationId xmlns:p14="http://schemas.microsoft.com/office/powerpoint/2010/main" val="7372428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62</a:t>
            </a:fld>
            <a:endParaRPr lang="en-CN"/>
          </a:p>
        </p:txBody>
      </p:sp>
    </p:spTree>
    <p:extLst>
      <p:ext uri="{BB962C8B-B14F-4D97-AF65-F5344CB8AC3E}">
        <p14:creationId xmlns:p14="http://schemas.microsoft.com/office/powerpoint/2010/main" val="25469607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63</a:t>
            </a:fld>
            <a:endParaRPr lang="en-CN"/>
          </a:p>
        </p:txBody>
      </p:sp>
    </p:spTree>
    <p:extLst>
      <p:ext uri="{BB962C8B-B14F-4D97-AF65-F5344CB8AC3E}">
        <p14:creationId xmlns:p14="http://schemas.microsoft.com/office/powerpoint/2010/main" val="204885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353309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257928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357030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3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403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90889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84477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534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CN" smtClean="0"/>
              <a:t>02/13/2023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808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CN" smtClean="0"/>
              <a:t>02/13/2023</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1804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CN" smtClean="0"/>
              <a:t>02/13/2023</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897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CN" smtClean="0"/>
              <a:t>02/13/2023</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637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02/13/2023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49646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02/13/2023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6452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CN" smtClean="0"/>
              <a:t>02/13/2023</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CN" smtClean="0"/>
              <a:t>‹#›</a:t>
            </a:fld>
            <a:endParaRPr lang="en-CN"/>
          </a:p>
        </p:txBody>
      </p:sp>
    </p:spTree>
    <p:extLst>
      <p:ext uri="{BB962C8B-B14F-4D97-AF65-F5344CB8AC3E}">
        <p14:creationId xmlns:p14="http://schemas.microsoft.com/office/powerpoint/2010/main" val="245887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2.tif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3.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9.png"/><Relationship Id="rId5" Type="http://schemas.openxmlformats.org/officeDocument/2006/relationships/image" Target="../media/image2.tif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tiff"/><Relationship Id="rId5" Type="http://schemas.openxmlformats.org/officeDocument/2006/relationships/image" Target="../media/image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2.png"/><Relationship Id="rId5" Type="http://schemas.openxmlformats.org/officeDocument/2006/relationships/image" Target="../media/image2.tiff"/><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4.png"/><Relationship Id="rId5" Type="http://schemas.openxmlformats.org/officeDocument/2006/relationships/image" Target="../media/image2.tiff"/><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5.png"/><Relationship Id="rId5" Type="http://schemas.openxmlformats.org/officeDocument/2006/relationships/image" Target="../media/image2.tif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6.png"/><Relationship Id="rId5" Type="http://schemas.openxmlformats.org/officeDocument/2006/relationships/image" Target="../media/image2.tiff"/><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2.tiff"/><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7.png"/><Relationship Id="rId5" Type="http://schemas.openxmlformats.org/officeDocument/2006/relationships/image" Target="../media/image2.tiff"/><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8.png"/><Relationship Id="rId5" Type="http://schemas.openxmlformats.org/officeDocument/2006/relationships/image" Target="../media/image2.tiff"/><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24.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9.png"/><Relationship Id="rId5" Type="http://schemas.openxmlformats.org/officeDocument/2006/relationships/image" Target="../media/image2.tiff"/><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2.png"/><Relationship Id="rId5" Type="http://schemas.openxmlformats.org/officeDocument/2006/relationships/image" Target="../media/image2.tiff"/><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tif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tif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tiff"/><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31.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4.png"/><Relationship Id="rId5" Type="http://schemas.openxmlformats.org/officeDocument/2006/relationships/image" Target="../media/image2.tiff"/><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7.png"/><Relationship Id="rId5" Type="http://schemas.openxmlformats.org/officeDocument/2006/relationships/image" Target="../media/image2.tiff"/><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8.png"/><Relationship Id="rId5" Type="http://schemas.openxmlformats.org/officeDocument/2006/relationships/image" Target="../media/image2.tiff"/><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2.tif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40.png"/><Relationship Id="rId5" Type="http://schemas.openxmlformats.org/officeDocument/2006/relationships/image" Target="../media/image2.tiff"/><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tif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43.png"/><Relationship Id="rId5" Type="http://schemas.openxmlformats.org/officeDocument/2006/relationships/image" Target="../media/image2.tiff"/><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44.png"/><Relationship Id="rId5" Type="http://schemas.openxmlformats.org/officeDocument/2006/relationships/image" Target="../media/image2.tiff"/><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47.xml"/><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45.png"/><Relationship Id="rId5" Type="http://schemas.openxmlformats.org/officeDocument/2006/relationships/image" Target="../media/image2.tiff"/><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tiff"/><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2.tiff"/></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2.tif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51.png"/><Relationship Id="rId5" Type="http://schemas.openxmlformats.org/officeDocument/2006/relationships/image" Target="../media/image2.tiff"/><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2.tiff"/></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2.tiff"/></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2.tiff"/><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56.png"/><Relationship Id="rId5" Type="http://schemas.openxmlformats.org/officeDocument/2006/relationships/image" Target="../media/image2.tiff"/><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2.tiff"/></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2.tiff"/></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2.tiff"/></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tif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tif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第</a:t>
            </a:r>
            <a:r>
              <a:rPr lang="en-US" altLang="zh-CN" sz="4000" dirty="0"/>
              <a:t>21</a:t>
            </a:r>
            <a:r>
              <a:rPr lang="zh-CN" altLang="en-US" sz="4000" dirty="0"/>
              <a:t>章 多媒体和图形编程</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2048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位图和矢量图</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r>
              <a:rPr lang="zh-CN" altLang="en-US" dirty="0"/>
              <a:t>位图的好处是，色彩变化丰富，编辑上，可以改变任何形状的区域的色彩显示效果，相应的，要实现的效果越复杂，需要的象素数越多，图像文件的大小</a:t>
            </a:r>
            <a:r>
              <a:rPr lang="en-US" altLang="zh-CN" dirty="0"/>
              <a:t>[</a:t>
            </a:r>
            <a:r>
              <a:rPr lang="zh-CN" altLang="en-US" dirty="0"/>
              <a:t>长宽</a:t>
            </a:r>
            <a:r>
              <a:rPr lang="en-US" altLang="zh-CN" dirty="0"/>
              <a:t>]</a:t>
            </a:r>
            <a:r>
              <a:rPr lang="zh-CN" altLang="en-US" dirty="0"/>
              <a:t>和体积</a:t>
            </a:r>
            <a:r>
              <a:rPr lang="en-US" altLang="zh-CN" dirty="0"/>
              <a:t>[</a:t>
            </a:r>
            <a:r>
              <a:rPr lang="zh-CN" altLang="en-US" dirty="0"/>
              <a:t>存储空间</a:t>
            </a:r>
            <a:r>
              <a:rPr lang="en-US" altLang="zh-CN" dirty="0"/>
              <a:t>]</a:t>
            </a:r>
            <a:r>
              <a:rPr lang="zh-CN" altLang="en-US" dirty="0"/>
              <a:t>越大。</a:t>
            </a:r>
          </a:p>
          <a:p>
            <a:r>
              <a:rPr lang="zh-CN" altLang="en-US" dirty="0"/>
              <a:t>矢量的好处是，轮廓的形状更容易修改和控制，但是对于单独的对象，色彩上变化的实现不如位图来的方便直接。另外，支持矢量格式的应用程序也远远没有支持位图的多，很多矢量图形都需要专门设计的程序才能打开浏览和编辑。</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345782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dirty="0"/>
              <a:t>SVG</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98EF2A0E-7E53-419F-9989-981E2734B8B9}"/>
              </a:ext>
            </a:extLst>
          </p:cNvPr>
          <p:cNvSpPr>
            <a:spLocks noGrp="1"/>
          </p:cNvSpPr>
          <p:nvPr>
            <p:ph idx="1"/>
          </p:nvPr>
        </p:nvSpPr>
        <p:spPr/>
        <p:txBody>
          <a:bodyPr>
            <a:normAutofit/>
          </a:bodyPr>
          <a:lstStyle/>
          <a:p>
            <a:r>
              <a:rPr lang="en-US" altLang="zh-CN" dirty="0"/>
              <a:t>SVG </a:t>
            </a:r>
            <a:r>
              <a:rPr lang="zh-CN" altLang="en-US" dirty="0"/>
              <a:t>指可伸缩矢量图形 </a:t>
            </a:r>
            <a:r>
              <a:rPr lang="en-US" altLang="zh-CN" dirty="0"/>
              <a:t>(Scalable Vector Graphics)</a:t>
            </a:r>
          </a:p>
          <a:p>
            <a:r>
              <a:rPr lang="en-US" altLang="zh-CN" dirty="0"/>
              <a:t>SVG </a:t>
            </a:r>
            <a:r>
              <a:rPr lang="zh-CN" altLang="en-US" dirty="0"/>
              <a:t>用来定义用于网络的基于矢量的图形</a:t>
            </a:r>
          </a:p>
          <a:p>
            <a:r>
              <a:rPr lang="en-US" altLang="zh-CN" dirty="0"/>
              <a:t>SVG </a:t>
            </a:r>
            <a:r>
              <a:rPr lang="zh-CN" altLang="en-US" dirty="0"/>
              <a:t>使用 </a:t>
            </a:r>
            <a:r>
              <a:rPr lang="en-US" altLang="zh-CN" dirty="0"/>
              <a:t>XML </a:t>
            </a:r>
            <a:r>
              <a:rPr lang="zh-CN" altLang="en-US" dirty="0"/>
              <a:t>格式定义图形</a:t>
            </a:r>
          </a:p>
          <a:p>
            <a:r>
              <a:rPr lang="en-US" altLang="zh-CN" dirty="0"/>
              <a:t>SVG </a:t>
            </a:r>
            <a:r>
              <a:rPr lang="zh-CN" altLang="en-US" dirty="0"/>
              <a:t>图像在放大或改变尺寸的情况下其图形质量不会有所损失</a:t>
            </a:r>
          </a:p>
        </p:txBody>
      </p:sp>
      <p:pic>
        <p:nvPicPr>
          <p:cNvPr id="12" name="图片 11">
            <a:extLst>
              <a:ext uri="{FF2B5EF4-FFF2-40B4-BE49-F238E27FC236}">
                <a16:creationId xmlns:a16="http://schemas.microsoft.com/office/drawing/2014/main" id="{FBCC4F14-085C-4463-AA6F-9D5CCC9EE8B2}"/>
              </a:ext>
            </a:extLst>
          </p:cNvPr>
          <p:cNvPicPr>
            <a:picLocks noChangeAspect="1"/>
          </p:cNvPicPr>
          <p:nvPr/>
        </p:nvPicPr>
        <p:blipFill>
          <a:blip r:embed="rId6"/>
          <a:stretch>
            <a:fillRect/>
          </a:stretch>
        </p:blipFill>
        <p:spPr>
          <a:xfrm>
            <a:off x="1566272" y="2478446"/>
            <a:ext cx="5977768" cy="3338647"/>
          </a:xfrm>
          <a:prstGeom prst="rect">
            <a:avLst/>
          </a:prstGeom>
        </p:spPr>
      </p:pic>
    </p:spTree>
    <p:custDataLst>
      <p:tags r:id="rId1"/>
    </p:custDataLst>
    <p:extLst>
      <p:ext uri="{BB962C8B-B14F-4D97-AF65-F5344CB8AC3E}">
        <p14:creationId xmlns:p14="http://schemas.microsoft.com/office/powerpoint/2010/main" val="79665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dirty="0"/>
              <a:t>SVG</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98EF2A0E-7E53-419F-9989-981E2734B8B9}"/>
              </a:ext>
            </a:extLst>
          </p:cNvPr>
          <p:cNvSpPr>
            <a:spLocks noGrp="1"/>
          </p:cNvSpPr>
          <p:nvPr>
            <p:ph idx="1"/>
          </p:nvPr>
        </p:nvSpPr>
        <p:spPr>
          <a:xfrm>
            <a:off x="462686" y="1253331"/>
            <a:ext cx="7886700" cy="4351338"/>
          </a:xfrm>
        </p:spPr>
        <p:txBody>
          <a:bodyPr>
            <a:normAutofit/>
          </a:bodyPr>
          <a:lstStyle/>
          <a:p>
            <a:r>
              <a:rPr lang="en-US" altLang="zh-CN" dirty="0"/>
              <a:t>SVG </a:t>
            </a:r>
            <a:r>
              <a:rPr lang="zh-CN" altLang="en-US" dirty="0"/>
              <a:t>文件可通过以下标签嵌入 </a:t>
            </a:r>
            <a:r>
              <a:rPr lang="en-US" altLang="zh-CN" dirty="0"/>
              <a:t>HTML </a:t>
            </a:r>
            <a:r>
              <a:rPr lang="zh-CN" altLang="en-US" dirty="0"/>
              <a:t>文档：</a:t>
            </a:r>
            <a:r>
              <a:rPr lang="en-US" altLang="zh-CN" dirty="0"/>
              <a:t>&lt;embed&gt;</a:t>
            </a:r>
            <a:r>
              <a:rPr lang="zh-CN" altLang="en-US" dirty="0"/>
              <a:t>、</a:t>
            </a:r>
            <a:r>
              <a:rPr lang="en-US" altLang="zh-CN" dirty="0"/>
              <a:t>&lt;object&gt; </a:t>
            </a:r>
            <a:r>
              <a:rPr lang="zh-CN" altLang="en-US" dirty="0"/>
              <a:t>或者 </a:t>
            </a:r>
            <a:r>
              <a:rPr lang="en-US" altLang="zh-CN" dirty="0"/>
              <a:t>&lt;iframe&gt;</a:t>
            </a:r>
            <a:r>
              <a:rPr lang="zh-CN" altLang="en-US" dirty="0"/>
              <a:t>。</a:t>
            </a:r>
            <a:endParaRPr lang="en-US" altLang="zh-CN" dirty="0"/>
          </a:p>
          <a:p>
            <a:endParaRPr lang="zh-CN" altLang="en-US" dirty="0"/>
          </a:p>
        </p:txBody>
      </p:sp>
      <p:pic>
        <p:nvPicPr>
          <p:cNvPr id="3" name="图片 2">
            <a:extLst>
              <a:ext uri="{FF2B5EF4-FFF2-40B4-BE49-F238E27FC236}">
                <a16:creationId xmlns:a16="http://schemas.microsoft.com/office/drawing/2014/main" id="{92792381-9916-4135-BB8E-8B185082BAFA}"/>
              </a:ext>
            </a:extLst>
          </p:cNvPr>
          <p:cNvPicPr>
            <a:picLocks noChangeAspect="1"/>
          </p:cNvPicPr>
          <p:nvPr/>
        </p:nvPicPr>
        <p:blipFill>
          <a:blip r:embed="rId6"/>
          <a:stretch>
            <a:fillRect/>
          </a:stretch>
        </p:blipFill>
        <p:spPr>
          <a:xfrm>
            <a:off x="686886" y="2217713"/>
            <a:ext cx="5610225" cy="866775"/>
          </a:xfrm>
          <a:prstGeom prst="rect">
            <a:avLst/>
          </a:prstGeom>
        </p:spPr>
      </p:pic>
      <p:pic>
        <p:nvPicPr>
          <p:cNvPr id="4" name="图片 3">
            <a:extLst>
              <a:ext uri="{FF2B5EF4-FFF2-40B4-BE49-F238E27FC236}">
                <a16:creationId xmlns:a16="http://schemas.microsoft.com/office/drawing/2014/main" id="{66FA3644-05A0-4F24-9E40-E20F66D2DDAD}"/>
              </a:ext>
            </a:extLst>
          </p:cNvPr>
          <p:cNvPicPr>
            <a:picLocks noChangeAspect="1"/>
          </p:cNvPicPr>
          <p:nvPr/>
        </p:nvPicPr>
        <p:blipFill>
          <a:blip r:embed="rId7"/>
          <a:stretch>
            <a:fillRect/>
          </a:stretch>
        </p:blipFill>
        <p:spPr>
          <a:xfrm>
            <a:off x="686886" y="3179337"/>
            <a:ext cx="5114925" cy="819150"/>
          </a:xfrm>
          <a:prstGeom prst="rect">
            <a:avLst/>
          </a:prstGeom>
        </p:spPr>
      </p:pic>
      <p:pic>
        <p:nvPicPr>
          <p:cNvPr id="8" name="图片 7">
            <a:extLst>
              <a:ext uri="{FF2B5EF4-FFF2-40B4-BE49-F238E27FC236}">
                <a16:creationId xmlns:a16="http://schemas.microsoft.com/office/drawing/2014/main" id="{4AD92FAD-CB91-4668-BCAB-7530963E1661}"/>
              </a:ext>
            </a:extLst>
          </p:cNvPr>
          <p:cNvPicPr>
            <a:picLocks noChangeAspect="1"/>
          </p:cNvPicPr>
          <p:nvPr/>
        </p:nvPicPr>
        <p:blipFill>
          <a:blip r:embed="rId8"/>
          <a:stretch>
            <a:fillRect/>
          </a:stretch>
        </p:blipFill>
        <p:spPr>
          <a:xfrm>
            <a:off x="686886" y="4208495"/>
            <a:ext cx="4810125" cy="752475"/>
          </a:xfrm>
          <a:prstGeom prst="rect">
            <a:avLst/>
          </a:prstGeom>
        </p:spPr>
      </p:pic>
      <p:pic>
        <p:nvPicPr>
          <p:cNvPr id="10" name="图片 9">
            <a:extLst>
              <a:ext uri="{FF2B5EF4-FFF2-40B4-BE49-F238E27FC236}">
                <a16:creationId xmlns:a16="http://schemas.microsoft.com/office/drawing/2014/main" id="{6043A967-ED99-4A1F-98D0-AEAA067987D0}"/>
              </a:ext>
            </a:extLst>
          </p:cNvPr>
          <p:cNvPicPr>
            <a:picLocks noChangeAspect="1"/>
          </p:cNvPicPr>
          <p:nvPr/>
        </p:nvPicPr>
        <p:blipFill>
          <a:blip r:embed="rId9"/>
          <a:stretch>
            <a:fillRect/>
          </a:stretch>
        </p:blipFill>
        <p:spPr>
          <a:xfrm>
            <a:off x="2742422" y="4693059"/>
            <a:ext cx="4867275" cy="2171700"/>
          </a:xfrm>
          <a:prstGeom prst="rect">
            <a:avLst/>
          </a:prstGeom>
        </p:spPr>
      </p:pic>
    </p:spTree>
    <p:custDataLst>
      <p:tags r:id="rId1"/>
    </p:custDataLst>
    <p:extLst>
      <p:ext uri="{BB962C8B-B14F-4D97-AF65-F5344CB8AC3E}">
        <p14:creationId xmlns:p14="http://schemas.microsoft.com/office/powerpoint/2010/main" val="397546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dirty="0"/>
              <a:t>SVG</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AB706BF6-8E2F-4CF0-9B71-BEF603E78958}"/>
              </a:ext>
            </a:extLst>
          </p:cNvPr>
          <p:cNvPicPr>
            <a:picLocks noChangeAspect="1"/>
          </p:cNvPicPr>
          <p:nvPr/>
        </p:nvPicPr>
        <p:blipFill>
          <a:blip r:embed="rId6"/>
          <a:stretch>
            <a:fillRect/>
          </a:stretch>
        </p:blipFill>
        <p:spPr>
          <a:xfrm>
            <a:off x="396392" y="1489451"/>
            <a:ext cx="5842522" cy="609600"/>
          </a:xfrm>
          <a:prstGeom prst="rect">
            <a:avLst/>
          </a:prstGeom>
        </p:spPr>
      </p:pic>
      <p:pic>
        <p:nvPicPr>
          <p:cNvPr id="8" name="图片 7">
            <a:extLst>
              <a:ext uri="{FF2B5EF4-FFF2-40B4-BE49-F238E27FC236}">
                <a16:creationId xmlns:a16="http://schemas.microsoft.com/office/drawing/2014/main" id="{D259A224-A9A0-4A0B-B2E0-10C5C743FA71}"/>
              </a:ext>
            </a:extLst>
          </p:cNvPr>
          <p:cNvPicPr>
            <a:picLocks noChangeAspect="1"/>
          </p:cNvPicPr>
          <p:nvPr/>
        </p:nvPicPr>
        <p:blipFill>
          <a:blip r:embed="rId7"/>
          <a:stretch>
            <a:fillRect/>
          </a:stretch>
        </p:blipFill>
        <p:spPr>
          <a:xfrm>
            <a:off x="431800" y="2347496"/>
            <a:ext cx="5587559" cy="781050"/>
          </a:xfrm>
          <a:prstGeom prst="rect">
            <a:avLst/>
          </a:prstGeom>
        </p:spPr>
      </p:pic>
      <p:pic>
        <p:nvPicPr>
          <p:cNvPr id="15" name="内容占位符 14">
            <a:extLst>
              <a:ext uri="{FF2B5EF4-FFF2-40B4-BE49-F238E27FC236}">
                <a16:creationId xmlns:a16="http://schemas.microsoft.com/office/drawing/2014/main" id="{E444A3B0-AB80-43BB-88F3-898FD828FFDD}"/>
              </a:ext>
            </a:extLst>
          </p:cNvPr>
          <p:cNvPicPr>
            <a:picLocks noGrp="1" noChangeAspect="1"/>
          </p:cNvPicPr>
          <p:nvPr>
            <p:ph idx="1"/>
          </p:nvPr>
        </p:nvPicPr>
        <p:blipFill>
          <a:blip r:embed="rId8"/>
          <a:stretch>
            <a:fillRect/>
          </a:stretch>
        </p:blipFill>
        <p:spPr>
          <a:xfrm>
            <a:off x="215376" y="3762960"/>
            <a:ext cx="5057775" cy="2143125"/>
          </a:xfrm>
          <a:prstGeom prst="rect">
            <a:avLst/>
          </a:prstGeom>
        </p:spPr>
      </p:pic>
      <p:pic>
        <p:nvPicPr>
          <p:cNvPr id="16" name="图片 15">
            <a:extLst>
              <a:ext uri="{FF2B5EF4-FFF2-40B4-BE49-F238E27FC236}">
                <a16:creationId xmlns:a16="http://schemas.microsoft.com/office/drawing/2014/main" id="{B33BA2CC-E2EE-4394-8973-56E16DFA8527}"/>
              </a:ext>
            </a:extLst>
          </p:cNvPr>
          <p:cNvPicPr>
            <a:picLocks noChangeAspect="1"/>
          </p:cNvPicPr>
          <p:nvPr/>
        </p:nvPicPr>
        <p:blipFill>
          <a:blip r:embed="rId9"/>
          <a:stretch>
            <a:fillRect/>
          </a:stretch>
        </p:blipFill>
        <p:spPr>
          <a:xfrm>
            <a:off x="2242074" y="2737377"/>
            <a:ext cx="6686550" cy="2657475"/>
          </a:xfrm>
          <a:prstGeom prst="rect">
            <a:avLst/>
          </a:prstGeom>
        </p:spPr>
      </p:pic>
    </p:spTree>
    <p:custDataLst>
      <p:tags r:id="rId1"/>
    </p:custDataLst>
    <p:extLst>
      <p:ext uri="{BB962C8B-B14F-4D97-AF65-F5344CB8AC3E}">
        <p14:creationId xmlns:p14="http://schemas.microsoft.com/office/powerpoint/2010/main" val="402578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dirty="0"/>
              <a:t>SVG</a:t>
            </a:r>
            <a:r>
              <a:rPr lang="zh-CN" altLang="en-US" dirty="0"/>
              <a:t>画布和视图</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98EF2A0E-7E53-419F-9989-981E2734B8B9}"/>
              </a:ext>
            </a:extLst>
          </p:cNvPr>
          <p:cNvSpPr>
            <a:spLocks noGrp="1"/>
          </p:cNvSpPr>
          <p:nvPr>
            <p:ph idx="1"/>
          </p:nvPr>
        </p:nvSpPr>
        <p:spPr>
          <a:xfrm>
            <a:off x="431800" y="1352282"/>
            <a:ext cx="8083550" cy="5240229"/>
          </a:xfrm>
        </p:spPr>
        <p:txBody>
          <a:bodyPr>
            <a:normAutofit/>
          </a:bodyPr>
          <a:lstStyle/>
          <a:p>
            <a:pPr latinLnBrk="1"/>
            <a:r>
              <a:rPr lang="en-US" altLang="zh-CN" dirty="0"/>
              <a:t>SVG </a:t>
            </a:r>
            <a:r>
              <a:rPr lang="zh-CN" altLang="en-US" dirty="0"/>
              <a:t>画布就是用来绘制 </a:t>
            </a:r>
            <a:r>
              <a:rPr lang="en-US" altLang="zh-CN" dirty="0"/>
              <a:t>SVG </a:t>
            </a:r>
            <a:r>
              <a:rPr lang="zh-CN" altLang="en-US" dirty="0"/>
              <a:t>内容的一个区域。这个画布可以无限延伸，你可以在这个画布的任何位置绘制你想要的内容。</a:t>
            </a:r>
            <a:endParaRPr lang="en-US" altLang="zh-CN" dirty="0"/>
          </a:p>
          <a:p>
            <a:pPr latinLnBrk="1"/>
            <a:r>
              <a:rPr lang="en-US" altLang="zh-CN" dirty="0"/>
              <a:t>SVG </a:t>
            </a:r>
            <a:r>
              <a:rPr lang="zh-CN" altLang="en-US" dirty="0"/>
              <a:t>视窗和浏览器视窗很像。你可以通过 </a:t>
            </a:r>
            <a:r>
              <a:rPr lang="en-US" altLang="zh-CN" dirty="0"/>
              <a:t>SVG </a:t>
            </a:r>
            <a:r>
              <a:rPr lang="zh-CN" altLang="en-US" dirty="0"/>
              <a:t>视窗看到画布，但其实你只看到了画布的一部分，超过视窗的部分会被裁切并且隐藏。就像一个网页，它可能比浏览器的视窗宽，可能比浏览器的视窗长，但只有在视窗内的页面是可见的。</a:t>
            </a:r>
            <a:endParaRPr lang="en-US" altLang="zh-CN" dirty="0"/>
          </a:p>
          <a:p>
            <a:pPr latinLnBrk="1"/>
            <a:r>
              <a:rPr lang="en-US" altLang="zh-CN" dirty="0" err="1"/>
              <a:t>viewBox</a:t>
            </a:r>
            <a:r>
              <a:rPr lang="en-US" altLang="zh-CN" dirty="0"/>
              <a:t> </a:t>
            </a:r>
            <a:r>
              <a:rPr lang="zh-CN" altLang="en-US" dirty="0"/>
              <a:t>是用来把 </a:t>
            </a:r>
            <a:r>
              <a:rPr lang="en-US" altLang="zh-CN" dirty="0"/>
              <a:t>SVG </a:t>
            </a:r>
            <a:r>
              <a:rPr lang="zh-CN" altLang="en-US" dirty="0"/>
              <a:t>内容绘制到画布上的坐标系。它的字面意思是视图盒子，只有出现在这个盒子区域里面的 </a:t>
            </a:r>
            <a:r>
              <a:rPr lang="en-US" altLang="zh-CN" dirty="0"/>
              <a:t>SVG </a:t>
            </a:r>
            <a:r>
              <a:rPr lang="zh-CN" altLang="en-US" dirty="0"/>
              <a:t>内容才能被看到，你可以理解为 </a:t>
            </a:r>
            <a:r>
              <a:rPr lang="en-US" altLang="zh-CN" dirty="0"/>
              <a:t>SVG </a:t>
            </a:r>
            <a:r>
              <a:rPr lang="zh-CN" altLang="en-US" dirty="0"/>
              <a:t>图形真正的可见区域</a:t>
            </a:r>
          </a:p>
        </p:txBody>
      </p:sp>
      <p:pic>
        <p:nvPicPr>
          <p:cNvPr id="13" name="图片 12">
            <a:extLst>
              <a:ext uri="{FF2B5EF4-FFF2-40B4-BE49-F238E27FC236}">
                <a16:creationId xmlns:a16="http://schemas.microsoft.com/office/drawing/2014/main" id="{28F89AD4-D8E9-44B5-87F3-65C2E5BA0F3A}"/>
              </a:ext>
            </a:extLst>
          </p:cNvPr>
          <p:cNvPicPr>
            <a:picLocks noChangeAspect="1"/>
          </p:cNvPicPr>
          <p:nvPr/>
        </p:nvPicPr>
        <p:blipFill>
          <a:blip r:embed="rId6"/>
          <a:stretch>
            <a:fillRect/>
          </a:stretch>
        </p:blipFill>
        <p:spPr>
          <a:xfrm>
            <a:off x="323850" y="1004887"/>
            <a:ext cx="8496300" cy="4848225"/>
          </a:xfrm>
          <a:prstGeom prst="rect">
            <a:avLst/>
          </a:prstGeom>
        </p:spPr>
      </p:pic>
    </p:spTree>
    <p:custDataLst>
      <p:tags r:id="rId1"/>
    </p:custDataLst>
    <p:extLst>
      <p:ext uri="{BB962C8B-B14F-4D97-AF65-F5344CB8AC3E}">
        <p14:creationId xmlns:p14="http://schemas.microsoft.com/office/powerpoint/2010/main" val="602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SVG</a:t>
            </a:r>
            <a:r>
              <a:rPr lang="zh-CN" altLang="en-US" dirty="0"/>
              <a:t>实现时钟</a:t>
            </a:r>
            <a:endParaRPr lang="en-CN" dirty="0"/>
          </a:p>
        </p:txBody>
      </p:sp>
      <p:pic>
        <p:nvPicPr>
          <p:cNvPr id="4" name="内容占位符 3">
            <a:extLst>
              <a:ext uri="{FF2B5EF4-FFF2-40B4-BE49-F238E27FC236}">
                <a16:creationId xmlns:a16="http://schemas.microsoft.com/office/drawing/2014/main" id="{11DA839E-A0E0-48EF-87C2-4EF9C2A2019E}"/>
              </a:ext>
            </a:extLst>
          </p:cNvPr>
          <p:cNvPicPr>
            <a:picLocks noGrp="1" noChangeAspect="1"/>
          </p:cNvPicPr>
          <p:nvPr>
            <p:ph idx="1"/>
          </p:nvPr>
        </p:nvPicPr>
        <p:blipFill>
          <a:blip r:embed="rId4"/>
          <a:stretch>
            <a:fillRect/>
          </a:stretch>
        </p:blipFill>
        <p:spPr>
          <a:xfrm>
            <a:off x="431800" y="1299670"/>
            <a:ext cx="6715975" cy="4466067"/>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5"/>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6"/>
          <a:srcRect t="2760" r="80090"/>
          <a:stretch/>
        </p:blipFill>
        <p:spPr>
          <a:xfrm>
            <a:off x="7374627" y="6549265"/>
            <a:ext cx="338826" cy="308735"/>
          </a:xfrm>
          <a:prstGeom prst="rect">
            <a:avLst/>
          </a:prstGeom>
        </p:spPr>
      </p:pic>
      <p:pic>
        <p:nvPicPr>
          <p:cNvPr id="10" name="图片 9">
            <a:extLst>
              <a:ext uri="{FF2B5EF4-FFF2-40B4-BE49-F238E27FC236}">
                <a16:creationId xmlns:a16="http://schemas.microsoft.com/office/drawing/2014/main" id="{9C477D90-4272-4E26-9802-467DDE3D7926}"/>
              </a:ext>
            </a:extLst>
          </p:cNvPr>
          <p:cNvPicPr>
            <a:picLocks noChangeAspect="1"/>
          </p:cNvPicPr>
          <p:nvPr/>
        </p:nvPicPr>
        <p:blipFill>
          <a:blip r:embed="rId7"/>
          <a:stretch>
            <a:fillRect/>
          </a:stretch>
        </p:blipFill>
        <p:spPr>
          <a:xfrm>
            <a:off x="2644775" y="1395905"/>
            <a:ext cx="6067425" cy="4162425"/>
          </a:xfrm>
          <a:prstGeom prst="rect">
            <a:avLst/>
          </a:prstGeom>
        </p:spPr>
      </p:pic>
    </p:spTree>
    <p:custDataLst>
      <p:tags r:id="rId1"/>
    </p:custDataLst>
    <p:extLst>
      <p:ext uri="{BB962C8B-B14F-4D97-AF65-F5344CB8AC3E}">
        <p14:creationId xmlns:p14="http://schemas.microsoft.com/office/powerpoint/2010/main" val="78620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SVG</a:t>
            </a:r>
            <a:r>
              <a:rPr lang="zh-CN" altLang="en-US" dirty="0"/>
              <a:t>实现时钟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11" name="内容占位符 10">
            <a:extLst>
              <a:ext uri="{FF2B5EF4-FFF2-40B4-BE49-F238E27FC236}">
                <a16:creationId xmlns:a16="http://schemas.microsoft.com/office/drawing/2014/main" id="{34AF3B74-EB0D-42BE-8F2F-945C55E81C30}"/>
              </a:ext>
            </a:extLst>
          </p:cNvPr>
          <p:cNvPicPr>
            <a:picLocks noGrp="1" noChangeAspect="1"/>
          </p:cNvPicPr>
          <p:nvPr>
            <p:ph idx="1"/>
          </p:nvPr>
        </p:nvPicPr>
        <p:blipFill>
          <a:blip r:embed="rId6"/>
          <a:stretch>
            <a:fillRect/>
          </a:stretch>
        </p:blipFill>
        <p:spPr>
          <a:xfrm>
            <a:off x="711200" y="227427"/>
            <a:ext cx="7018308" cy="6660698"/>
          </a:xfrm>
          <a:prstGeom prst="rect">
            <a:avLst/>
          </a:prstGeom>
        </p:spPr>
      </p:pic>
      <p:pic>
        <p:nvPicPr>
          <p:cNvPr id="12" name="图片 11">
            <a:extLst>
              <a:ext uri="{FF2B5EF4-FFF2-40B4-BE49-F238E27FC236}">
                <a16:creationId xmlns:a16="http://schemas.microsoft.com/office/drawing/2014/main" id="{9C1CBFB6-9C01-4337-B5E4-73182A225D95}"/>
              </a:ext>
            </a:extLst>
          </p:cNvPr>
          <p:cNvPicPr>
            <a:picLocks noChangeAspect="1"/>
          </p:cNvPicPr>
          <p:nvPr/>
        </p:nvPicPr>
        <p:blipFill>
          <a:blip r:embed="rId7"/>
          <a:stretch>
            <a:fillRect/>
          </a:stretch>
        </p:blipFill>
        <p:spPr>
          <a:xfrm>
            <a:off x="6194215" y="2901138"/>
            <a:ext cx="3038475" cy="2647950"/>
          </a:xfrm>
          <a:prstGeom prst="rect">
            <a:avLst/>
          </a:prstGeom>
        </p:spPr>
      </p:pic>
    </p:spTree>
    <p:custDataLst>
      <p:tags r:id="rId1"/>
    </p:custDataLst>
    <p:extLst>
      <p:ext uri="{BB962C8B-B14F-4D97-AF65-F5344CB8AC3E}">
        <p14:creationId xmlns:p14="http://schemas.microsoft.com/office/powerpoint/2010/main" val="217530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a:t>Canvas</a:t>
            </a:r>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815385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Canvas</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r>
              <a:rPr lang="en-US" altLang="zh-CN" dirty="0"/>
              <a:t>Canvas </a:t>
            </a:r>
            <a:r>
              <a:rPr lang="zh-CN" altLang="en-US" dirty="0"/>
              <a:t>对象表示一个 </a:t>
            </a:r>
            <a:r>
              <a:rPr lang="en-US" altLang="zh-CN" dirty="0"/>
              <a:t>HTML </a:t>
            </a:r>
            <a:r>
              <a:rPr lang="zh-CN" altLang="en-US" dirty="0"/>
              <a:t>画布元素 </a:t>
            </a:r>
            <a:r>
              <a:rPr lang="en-US" altLang="zh-CN" dirty="0"/>
              <a:t>- &lt;canvas&gt;</a:t>
            </a:r>
            <a:r>
              <a:rPr lang="zh-CN" altLang="en-US" dirty="0"/>
              <a:t>。它没有自己的行为，但是定义了一个 </a:t>
            </a:r>
            <a:r>
              <a:rPr lang="en-US" altLang="zh-CN" dirty="0"/>
              <a:t>API </a:t>
            </a:r>
            <a:r>
              <a:rPr lang="zh-CN" altLang="en-US" dirty="0"/>
              <a:t>支持脚本化客户端绘图操作。</a:t>
            </a:r>
          </a:p>
          <a:p>
            <a:r>
              <a:rPr lang="en-US" dirty="0"/>
              <a:t>C</a:t>
            </a:r>
            <a:r>
              <a:rPr lang="en-US" altLang="zh-CN" dirty="0"/>
              <a:t>anvas</a:t>
            </a:r>
            <a:r>
              <a:rPr lang="zh-CN" altLang="en-US" dirty="0"/>
              <a:t>和</a:t>
            </a:r>
            <a:r>
              <a:rPr lang="en-US" altLang="zh-CN" dirty="0" err="1"/>
              <a:t>svg</a:t>
            </a:r>
            <a:r>
              <a:rPr lang="zh-CN" altLang="en-US" dirty="0"/>
              <a:t>之间的一个重要区别是：使用</a:t>
            </a:r>
            <a:r>
              <a:rPr lang="en-US" altLang="zh-CN" dirty="0"/>
              <a:t>canvas</a:t>
            </a:r>
            <a:r>
              <a:rPr lang="zh-CN" altLang="en-US" dirty="0"/>
              <a:t>来绘制图形是通过调用它提供的方法而使用</a:t>
            </a:r>
            <a:r>
              <a:rPr lang="en-US" altLang="zh-CN" dirty="0" err="1"/>
              <a:t>svg</a:t>
            </a:r>
            <a:r>
              <a:rPr lang="zh-CN" altLang="en-US" dirty="0"/>
              <a:t>绘图则是通过构建一棵</a:t>
            </a:r>
            <a:r>
              <a:rPr lang="en-US" altLang="zh-CN" dirty="0"/>
              <a:t>XML</a:t>
            </a:r>
            <a:r>
              <a:rPr lang="zh-CN" altLang="en-US" dirty="0"/>
              <a:t>元素树来实现。</a:t>
            </a:r>
            <a:endParaRPr lang="en-US" altLang="zh-CN" dirty="0"/>
          </a:p>
          <a:p>
            <a:r>
              <a:rPr lang="en-US" dirty="0"/>
              <a:t>C</a:t>
            </a:r>
            <a:r>
              <a:rPr lang="en-US" altLang="zh-CN" dirty="0"/>
              <a:t>anvas</a:t>
            </a:r>
            <a:r>
              <a:rPr lang="zh-CN" altLang="en-US" dirty="0"/>
              <a:t>的绘制</a:t>
            </a:r>
            <a:r>
              <a:rPr lang="en-US" altLang="zh-CN" dirty="0"/>
              <a:t>API</a:t>
            </a:r>
            <a:r>
              <a:rPr lang="zh-CN" altLang="en-US" dirty="0"/>
              <a:t>都是基于</a:t>
            </a:r>
            <a:r>
              <a:rPr lang="en-US" altLang="zh-CN" dirty="0"/>
              <a:t>JavaScript</a:t>
            </a:r>
            <a:r>
              <a:rPr lang="zh-CN" altLang="en-US" dirty="0"/>
              <a:t>的，并且相对</a:t>
            </a:r>
            <a:r>
              <a:rPr lang="en-US" altLang="zh-CN" dirty="0" err="1"/>
              <a:t>svg</a:t>
            </a:r>
            <a:r>
              <a:rPr lang="zh-CN" altLang="en-US" dirty="0"/>
              <a:t>来说比较简洁。</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F3DFC937-9517-488B-BA5F-207F0896462F}"/>
              </a:ext>
            </a:extLst>
          </p:cNvPr>
          <p:cNvPicPr>
            <a:picLocks noChangeAspect="1"/>
          </p:cNvPicPr>
          <p:nvPr/>
        </p:nvPicPr>
        <p:blipFill>
          <a:blip r:embed="rId6"/>
          <a:stretch>
            <a:fillRect/>
          </a:stretch>
        </p:blipFill>
        <p:spPr>
          <a:xfrm>
            <a:off x="1995487" y="523875"/>
            <a:ext cx="5153025" cy="5810250"/>
          </a:xfrm>
          <a:prstGeom prst="rect">
            <a:avLst/>
          </a:prstGeom>
        </p:spPr>
      </p:pic>
    </p:spTree>
    <p:custDataLst>
      <p:tags r:id="rId1"/>
    </p:custDataLst>
    <p:extLst>
      <p:ext uri="{BB962C8B-B14F-4D97-AF65-F5344CB8AC3E}">
        <p14:creationId xmlns:p14="http://schemas.microsoft.com/office/powerpoint/2010/main" val="8146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绘制形状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r>
              <a:rPr lang="en-US" altLang="zh-CN" dirty="0"/>
              <a:t>canvas </a:t>
            </a:r>
            <a:r>
              <a:rPr lang="zh-CN" altLang="en-US" dirty="0"/>
              <a:t>元素默认被网格所覆盖。通常来说网格中的一个单元相当于 </a:t>
            </a:r>
            <a:r>
              <a:rPr lang="en-US" altLang="zh-CN" dirty="0"/>
              <a:t>canvas </a:t>
            </a:r>
            <a:r>
              <a:rPr lang="zh-CN" altLang="en-US" dirty="0"/>
              <a:t>元素中的一像素。栅格的起点为左上角，坐标为 </a:t>
            </a:r>
            <a:r>
              <a:rPr lang="en-US" altLang="zh-CN" dirty="0"/>
              <a:t>(0,0) </a:t>
            </a:r>
            <a:r>
              <a:rPr lang="zh-CN" altLang="en-US" dirty="0"/>
              <a:t>。所有元素的位置都相对于原点来定位。所以图中蓝色方形左上角的坐标为距离左边（</a:t>
            </a:r>
            <a:r>
              <a:rPr lang="en-US" altLang="zh-CN" dirty="0"/>
              <a:t>X </a:t>
            </a:r>
            <a:r>
              <a:rPr lang="zh-CN" altLang="en-US" dirty="0"/>
              <a:t>轴）</a:t>
            </a:r>
            <a:r>
              <a:rPr lang="en-US" altLang="zh-CN" dirty="0"/>
              <a:t>x </a:t>
            </a:r>
            <a:r>
              <a:rPr lang="zh-CN" altLang="en-US" dirty="0"/>
              <a:t>像素，距离上边（</a:t>
            </a:r>
            <a:r>
              <a:rPr lang="en-US" altLang="zh-CN" dirty="0"/>
              <a:t>Y </a:t>
            </a:r>
            <a:r>
              <a:rPr lang="zh-CN" altLang="en-US" dirty="0"/>
              <a:t>轴）</a:t>
            </a:r>
            <a:r>
              <a:rPr lang="en-US" altLang="zh-CN" dirty="0"/>
              <a:t>y </a:t>
            </a:r>
            <a:r>
              <a:rPr lang="zh-CN" altLang="en-US" dirty="0"/>
              <a:t>像素，坐标为 </a:t>
            </a:r>
            <a:r>
              <a:rPr lang="en-US" altLang="zh-CN" dirty="0"/>
              <a:t>(</a:t>
            </a:r>
            <a:r>
              <a:rPr lang="en-US" altLang="zh-CN" dirty="0" err="1"/>
              <a:t>x,y</a:t>
            </a:r>
            <a:r>
              <a:rPr lang="en-US" altLang="zh-CN"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11" name="图片 10">
            <a:extLst>
              <a:ext uri="{FF2B5EF4-FFF2-40B4-BE49-F238E27FC236}">
                <a16:creationId xmlns:a16="http://schemas.microsoft.com/office/drawing/2014/main" id="{25F963FC-12F5-4897-8CF0-F80F644334D4}"/>
              </a:ext>
            </a:extLst>
          </p:cNvPr>
          <p:cNvPicPr>
            <a:picLocks noChangeAspect="1"/>
          </p:cNvPicPr>
          <p:nvPr/>
        </p:nvPicPr>
        <p:blipFill>
          <a:blip r:embed="rId6"/>
          <a:stretch>
            <a:fillRect/>
          </a:stretch>
        </p:blipFill>
        <p:spPr>
          <a:xfrm>
            <a:off x="1406311" y="3810517"/>
            <a:ext cx="2462482" cy="2517204"/>
          </a:xfrm>
          <a:prstGeom prst="rect">
            <a:avLst/>
          </a:prstGeom>
        </p:spPr>
      </p:pic>
    </p:spTree>
    <p:custDataLst>
      <p:tags r:id="rId1"/>
    </p:custDataLst>
    <p:extLst>
      <p:ext uri="{BB962C8B-B14F-4D97-AF65-F5344CB8AC3E}">
        <p14:creationId xmlns:p14="http://schemas.microsoft.com/office/powerpoint/2010/main" val="57730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本章分为</a:t>
            </a:r>
            <a:r>
              <a:rPr lang="en-US" altLang="zh-CN" dirty="0"/>
              <a:t>3</a:t>
            </a:r>
            <a:r>
              <a:rPr lang="zh-CN" altLang="en-US" dirty="0"/>
              <a:t>部分</a:t>
            </a:r>
            <a:endParaRPr lang="en-US" altLang="zh-CN" dirty="0"/>
          </a:p>
          <a:p>
            <a:r>
              <a:rPr lang="en-US" altLang="zh-CN" dirty="0"/>
              <a:t>21.1</a:t>
            </a:r>
            <a:r>
              <a:rPr lang="zh-CN" altLang="en-US" dirty="0"/>
              <a:t>：常见多媒体元素</a:t>
            </a:r>
            <a:endParaRPr lang="en-US" altLang="zh-CN" dirty="0"/>
          </a:p>
          <a:p>
            <a:r>
              <a:rPr lang="en-US" altLang="zh-CN" dirty="0"/>
              <a:t>21.2</a:t>
            </a:r>
            <a:r>
              <a:rPr lang="zh-CN" altLang="en-US" dirty="0"/>
              <a:t>：</a:t>
            </a:r>
            <a:r>
              <a:rPr lang="en-US" altLang="zh-CN" dirty="0" err="1"/>
              <a:t>svg</a:t>
            </a:r>
            <a:endParaRPr lang="en-US" altLang="zh-CN" dirty="0"/>
          </a:p>
          <a:p>
            <a:r>
              <a:rPr lang="en-US" altLang="zh-CN" dirty="0"/>
              <a:t>21.3</a:t>
            </a:r>
            <a:r>
              <a:rPr lang="zh-CN" altLang="en-US" dirty="0"/>
              <a:t>：</a:t>
            </a:r>
            <a:r>
              <a:rPr lang="en-US" altLang="zh-CN" dirty="0"/>
              <a:t>canvas</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188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绘制矩形</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96089" y="1273215"/>
            <a:ext cx="8951821" cy="5276050"/>
          </a:xfrm>
        </p:spPr>
        <p:txBody>
          <a:bodyPr>
            <a:normAutofit lnSpcReduction="10000"/>
          </a:bodyPr>
          <a:lstStyle/>
          <a:p>
            <a:r>
              <a:rPr lang="en-US" altLang="zh-CN" dirty="0"/>
              <a:t>​&lt;canvas&gt; </a:t>
            </a:r>
            <a:r>
              <a:rPr lang="zh-CN" altLang="en-US" dirty="0"/>
              <a:t>只支持一种原生的图形绘制：矩形。所有其他图形都至少需要生成一种路径 </a:t>
            </a:r>
            <a:r>
              <a:rPr lang="en-US" altLang="zh-CN" dirty="0"/>
              <a:t>(path)</a:t>
            </a:r>
            <a:r>
              <a:rPr lang="zh-CN" altLang="en-US" dirty="0"/>
              <a:t>。不过，我们拥有众多路径生成的方法让复杂图形的绘制成为了可能。</a:t>
            </a:r>
          </a:p>
          <a:p>
            <a:r>
              <a:rPr lang="en-US" altLang="zh-CN" dirty="0" err="1"/>
              <a:t>canvast</a:t>
            </a:r>
            <a:r>
              <a:rPr lang="en-US" altLang="zh-CN" dirty="0"/>
              <a:t> </a:t>
            </a:r>
            <a:r>
              <a:rPr lang="zh-CN" altLang="en-US" dirty="0"/>
              <a:t>提供了三种方法绘制矩形：</a:t>
            </a:r>
          </a:p>
          <a:p>
            <a:r>
              <a:rPr lang="en-US" altLang="zh-CN" dirty="0" err="1"/>
              <a:t>fillRect</a:t>
            </a:r>
            <a:r>
              <a:rPr lang="en-US" altLang="zh-CN" dirty="0"/>
              <a:t>(x, y, width, height)</a:t>
            </a:r>
            <a:r>
              <a:rPr lang="zh-CN" altLang="en-US" dirty="0"/>
              <a:t>：绘制一个填充的矩形。</a:t>
            </a:r>
          </a:p>
          <a:p>
            <a:r>
              <a:rPr lang="en-US" altLang="zh-CN" dirty="0" err="1"/>
              <a:t>strokeRect</a:t>
            </a:r>
            <a:r>
              <a:rPr lang="en-US" altLang="zh-CN" dirty="0"/>
              <a:t>(x, y, width, height)</a:t>
            </a:r>
            <a:r>
              <a:rPr lang="zh-CN" altLang="en-US" dirty="0"/>
              <a:t>：绘制一个矩形的边框。</a:t>
            </a:r>
          </a:p>
          <a:p>
            <a:r>
              <a:rPr lang="en-US" altLang="zh-CN" dirty="0" err="1"/>
              <a:t>clearRect</a:t>
            </a:r>
            <a:r>
              <a:rPr lang="en-US" altLang="zh-CN" dirty="0"/>
              <a:t>(x, y, </a:t>
            </a:r>
            <a:r>
              <a:rPr lang="en-US" altLang="zh-CN" dirty="0" err="1"/>
              <a:t>widh</a:t>
            </a:r>
            <a:r>
              <a:rPr lang="en-US" altLang="zh-CN" dirty="0"/>
              <a:t>, height)</a:t>
            </a:r>
            <a:r>
              <a:rPr lang="zh-CN" altLang="en-US" dirty="0"/>
              <a:t>：清除指定的矩形区域，然后这块区域会变的完全透明。</a:t>
            </a:r>
          </a:p>
          <a:p>
            <a:r>
              <a:rPr lang="zh-CN" altLang="en-US" dirty="0"/>
              <a:t>说明：这 </a:t>
            </a:r>
            <a:r>
              <a:rPr lang="en-US" altLang="zh-CN" dirty="0"/>
              <a:t>3 </a:t>
            </a:r>
            <a:r>
              <a:rPr lang="zh-CN" altLang="en-US" dirty="0"/>
              <a:t>个方法具有相同的参数。</a:t>
            </a:r>
          </a:p>
          <a:p>
            <a:r>
              <a:rPr lang="en-US" altLang="zh-CN" dirty="0"/>
              <a:t>x, y</a:t>
            </a:r>
            <a:r>
              <a:rPr lang="zh-CN" altLang="en-US" dirty="0"/>
              <a:t>：指的是矩形的左上角的坐标。</a:t>
            </a:r>
            <a:r>
              <a:rPr lang="en-US" altLang="zh-CN" dirty="0"/>
              <a:t>(</a:t>
            </a:r>
            <a:r>
              <a:rPr lang="zh-CN" altLang="en-US" dirty="0"/>
              <a:t>相对于</a:t>
            </a:r>
            <a:r>
              <a:rPr lang="en-US" altLang="zh-CN" dirty="0"/>
              <a:t>canvas</a:t>
            </a:r>
            <a:r>
              <a:rPr lang="zh-CN" altLang="en-US" dirty="0"/>
              <a:t>的坐标原点</a:t>
            </a:r>
            <a:r>
              <a:rPr lang="en-US" altLang="zh-CN" dirty="0"/>
              <a:t>)</a:t>
            </a:r>
          </a:p>
          <a:p>
            <a:r>
              <a:rPr lang="en-US" altLang="zh-CN" dirty="0"/>
              <a:t>width, height</a:t>
            </a:r>
            <a:r>
              <a:rPr lang="zh-CN" altLang="en-US" dirty="0"/>
              <a:t>：指的是绘制的矩形的宽和高。</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192DB88E-48D6-4193-AD69-A849558ADA71}"/>
              </a:ext>
            </a:extLst>
          </p:cNvPr>
          <p:cNvPicPr>
            <a:picLocks noChangeAspect="1"/>
          </p:cNvPicPr>
          <p:nvPr/>
        </p:nvPicPr>
        <p:blipFill>
          <a:blip r:embed="rId6"/>
          <a:stretch>
            <a:fillRect/>
          </a:stretch>
        </p:blipFill>
        <p:spPr>
          <a:xfrm>
            <a:off x="1543050" y="700087"/>
            <a:ext cx="6057900" cy="5457825"/>
          </a:xfrm>
          <a:prstGeom prst="rect">
            <a:avLst/>
          </a:prstGeom>
        </p:spPr>
      </p:pic>
    </p:spTree>
    <p:custDataLst>
      <p:tags r:id="rId1"/>
    </p:custDataLst>
    <p:extLst>
      <p:ext uri="{BB962C8B-B14F-4D97-AF65-F5344CB8AC3E}">
        <p14:creationId xmlns:p14="http://schemas.microsoft.com/office/powerpoint/2010/main" val="55347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绘制路径</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r>
              <a:rPr lang="zh-CN" altLang="en-US" dirty="0"/>
              <a:t>图形的基本元素是路径。</a:t>
            </a:r>
          </a:p>
          <a:p>
            <a:r>
              <a:rPr lang="zh-CN" altLang="en-US" dirty="0"/>
              <a:t>路径是通过不同颜色和宽度的线段或曲线相连形成的不同形状的点的集合。</a:t>
            </a:r>
          </a:p>
          <a:p>
            <a:r>
              <a:rPr lang="zh-CN" altLang="en-US" dirty="0"/>
              <a:t>一个路径，甚至一个子路径，都是闭合的。</a:t>
            </a:r>
          </a:p>
          <a:p>
            <a:r>
              <a:rPr lang="zh-CN" altLang="en-US" dirty="0"/>
              <a:t>使用路径绘制图形需要一些额外的步骤：</a:t>
            </a:r>
          </a:p>
          <a:p>
            <a:r>
              <a:rPr lang="zh-CN" altLang="en-US" dirty="0"/>
              <a:t>创建路径起始点</a:t>
            </a:r>
          </a:p>
          <a:p>
            <a:r>
              <a:rPr lang="zh-CN" altLang="en-US" dirty="0"/>
              <a:t>调用绘制方法去绘制出路径</a:t>
            </a:r>
          </a:p>
          <a:p>
            <a:r>
              <a:rPr lang="zh-CN" altLang="en-US" dirty="0"/>
              <a:t>把路径封闭</a:t>
            </a:r>
          </a:p>
          <a:p>
            <a:r>
              <a:rPr lang="zh-CN" altLang="en-US" dirty="0"/>
              <a:t>一旦路径生成，通过描边或填充路径区域来渲染图形。</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2586152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绘制路径</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899" y="1273214"/>
            <a:ext cx="8832011" cy="5584785"/>
          </a:xfrm>
        </p:spPr>
        <p:txBody>
          <a:bodyPr>
            <a:normAutofit fontScale="92500" lnSpcReduction="10000"/>
          </a:bodyPr>
          <a:lstStyle/>
          <a:p>
            <a:r>
              <a:rPr lang="zh-CN" altLang="en-US" dirty="0"/>
              <a:t>下面是需要用到的方法：</a:t>
            </a:r>
          </a:p>
          <a:p>
            <a:r>
              <a:rPr lang="en-US" altLang="zh-CN" dirty="0" err="1"/>
              <a:t>beginPath</a:t>
            </a:r>
            <a:r>
              <a:rPr lang="en-US" altLang="zh-CN" dirty="0"/>
              <a:t>()</a:t>
            </a:r>
          </a:p>
          <a:p>
            <a:r>
              <a:rPr lang="zh-CN" altLang="en-US" dirty="0"/>
              <a:t>新建一条路径，路径一旦创建成功，图形绘制命令被指向到路径上生成路径</a:t>
            </a:r>
          </a:p>
          <a:p>
            <a:r>
              <a:rPr lang="en-US" altLang="zh-CN" dirty="0" err="1"/>
              <a:t>moveTo</a:t>
            </a:r>
            <a:r>
              <a:rPr lang="en-US" altLang="zh-CN" dirty="0"/>
              <a:t>(x, y)</a:t>
            </a:r>
          </a:p>
          <a:p>
            <a:r>
              <a:rPr lang="zh-CN" altLang="en-US" dirty="0"/>
              <a:t>把画笔移动到指定的坐标</a:t>
            </a:r>
            <a:r>
              <a:rPr lang="en-US" altLang="zh-CN" dirty="0"/>
              <a:t>(x, y)</a:t>
            </a:r>
            <a:r>
              <a:rPr lang="zh-CN" altLang="en-US" dirty="0"/>
              <a:t>。相当于设置路径的起始点坐标。</a:t>
            </a:r>
          </a:p>
          <a:p>
            <a:r>
              <a:rPr lang="en-US" altLang="zh-CN" dirty="0" err="1"/>
              <a:t>closePath</a:t>
            </a:r>
            <a:r>
              <a:rPr lang="en-US" altLang="zh-CN" dirty="0"/>
              <a:t>()</a:t>
            </a:r>
          </a:p>
          <a:p>
            <a:r>
              <a:rPr lang="zh-CN" altLang="en-US" dirty="0"/>
              <a:t>闭合路径之后，图形绘制命令又重新指向到上下文中</a:t>
            </a:r>
          </a:p>
          <a:p>
            <a:r>
              <a:rPr lang="en-US" altLang="zh-CN" dirty="0"/>
              <a:t>stroke()</a:t>
            </a:r>
          </a:p>
          <a:p>
            <a:r>
              <a:rPr lang="zh-CN" altLang="en-US" dirty="0"/>
              <a:t>通过线条来绘制图形轮廓</a:t>
            </a:r>
          </a:p>
          <a:p>
            <a:r>
              <a:rPr lang="en-US" altLang="zh-CN" dirty="0"/>
              <a:t>fill()</a:t>
            </a:r>
          </a:p>
          <a:p>
            <a:r>
              <a:rPr lang="zh-CN" altLang="en-US" dirty="0"/>
              <a:t>通过填充路径的内容区域生成实心的图形</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9855389E-FCC8-4A62-9367-94C231B99D2A}"/>
              </a:ext>
            </a:extLst>
          </p:cNvPr>
          <p:cNvPicPr>
            <a:picLocks noChangeAspect="1"/>
          </p:cNvPicPr>
          <p:nvPr/>
        </p:nvPicPr>
        <p:blipFill>
          <a:blip r:embed="rId6"/>
          <a:stretch>
            <a:fillRect/>
          </a:stretch>
        </p:blipFill>
        <p:spPr>
          <a:xfrm>
            <a:off x="704850" y="852487"/>
            <a:ext cx="7734300" cy="5153025"/>
          </a:xfrm>
          <a:prstGeom prst="rect">
            <a:avLst/>
          </a:prstGeom>
        </p:spPr>
      </p:pic>
    </p:spTree>
    <p:custDataLst>
      <p:tags r:id="rId1"/>
    </p:custDataLst>
    <p:extLst>
      <p:ext uri="{BB962C8B-B14F-4D97-AF65-F5344CB8AC3E}">
        <p14:creationId xmlns:p14="http://schemas.microsoft.com/office/powerpoint/2010/main" val="106972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绘制圆弧</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96089" y="1273214"/>
            <a:ext cx="8951821" cy="5710050"/>
          </a:xfrm>
        </p:spPr>
        <p:txBody>
          <a:bodyPr>
            <a:normAutofit/>
          </a:bodyPr>
          <a:lstStyle/>
          <a:p>
            <a:r>
              <a:rPr lang="zh-CN" altLang="en-US" dirty="0"/>
              <a:t>有两个方法可以绘制圆弧：</a:t>
            </a:r>
          </a:p>
          <a:p>
            <a:r>
              <a:rPr lang="en-US" altLang="zh-CN" dirty="0"/>
              <a:t>1</a:t>
            </a:r>
            <a:r>
              <a:rPr lang="zh-CN" altLang="en-US" dirty="0"/>
              <a:t>、</a:t>
            </a:r>
            <a:r>
              <a:rPr lang="en-US" altLang="zh-CN" dirty="0"/>
              <a:t>arc(x, y, r, </a:t>
            </a:r>
            <a:r>
              <a:rPr lang="en-US" altLang="zh-CN" dirty="0" err="1"/>
              <a:t>startAngle</a:t>
            </a:r>
            <a:r>
              <a:rPr lang="en-US" altLang="zh-CN" dirty="0"/>
              <a:t>, </a:t>
            </a:r>
            <a:r>
              <a:rPr lang="en-US" altLang="zh-CN" dirty="0" err="1"/>
              <a:t>endAngle</a:t>
            </a:r>
            <a:r>
              <a:rPr lang="en-US" altLang="zh-CN" dirty="0"/>
              <a:t>, anticlockwise):</a:t>
            </a:r>
          </a:p>
          <a:p>
            <a:r>
              <a:rPr lang="en-US" altLang="zh-CN" dirty="0"/>
              <a:t> </a:t>
            </a:r>
            <a:r>
              <a:rPr lang="zh-CN" altLang="en-US" dirty="0"/>
              <a:t>以</a:t>
            </a:r>
            <a:r>
              <a:rPr lang="en-US" altLang="zh-CN" dirty="0"/>
              <a:t>(x, y) </a:t>
            </a:r>
            <a:r>
              <a:rPr lang="zh-CN" altLang="en-US" dirty="0"/>
              <a:t>为圆心，以</a:t>
            </a:r>
            <a:r>
              <a:rPr lang="en-US" altLang="zh-CN" dirty="0"/>
              <a:t>r </a:t>
            </a:r>
            <a:r>
              <a:rPr lang="zh-CN" altLang="en-US" dirty="0"/>
              <a:t>为半径，从 </a:t>
            </a:r>
            <a:r>
              <a:rPr lang="en-US" altLang="zh-CN" dirty="0" err="1"/>
              <a:t>startAngle</a:t>
            </a:r>
            <a:r>
              <a:rPr lang="en-US" altLang="zh-CN" dirty="0"/>
              <a:t> </a:t>
            </a:r>
            <a:r>
              <a:rPr lang="zh-CN" altLang="en-US" dirty="0"/>
              <a:t>弧度开始到</a:t>
            </a:r>
            <a:r>
              <a:rPr lang="en-US" altLang="zh-CN" dirty="0" err="1"/>
              <a:t>endAngle</a:t>
            </a:r>
            <a:r>
              <a:rPr lang="zh-CN" altLang="en-US" dirty="0"/>
              <a:t>弧度结束。</a:t>
            </a:r>
            <a:r>
              <a:rPr lang="en-US" altLang="zh-CN" dirty="0" err="1"/>
              <a:t>anticlosewise</a:t>
            </a:r>
            <a:r>
              <a:rPr lang="en-US" altLang="zh-CN" dirty="0"/>
              <a:t> </a:t>
            </a:r>
            <a:r>
              <a:rPr lang="zh-CN" altLang="en-US" dirty="0"/>
              <a:t>是布尔值，</a:t>
            </a:r>
            <a:r>
              <a:rPr lang="en-US" altLang="zh-CN" dirty="0"/>
              <a:t>true </a:t>
            </a:r>
            <a:r>
              <a:rPr lang="zh-CN" altLang="en-US" dirty="0"/>
              <a:t>表示逆时针，</a:t>
            </a:r>
            <a:r>
              <a:rPr lang="en-US" altLang="zh-CN" dirty="0"/>
              <a:t>false </a:t>
            </a:r>
            <a:r>
              <a:rPr lang="zh-CN" altLang="en-US" dirty="0"/>
              <a:t>表示顺时针</a:t>
            </a:r>
            <a:r>
              <a:rPr lang="en-US" altLang="zh-CN" dirty="0"/>
              <a:t>(</a:t>
            </a:r>
            <a:r>
              <a:rPr lang="zh-CN" altLang="en-US" dirty="0"/>
              <a:t>默认是顺时针</a:t>
            </a:r>
            <a:r>
              <a:rPr lang="en-US" altLang="zh-CN" dirty="0"/>
              <a:t>)</a:t>
            </a:r>
            <a:r>
              <a:rPr lang="zh-CN" altLang="en-US" dirty="0"/>
              <a:t>。</a:t>
            </a:r>
          </a:p>
          <a:p>
            <a:r>
              <a:rPr lang="zh-CN" altLang="en-US" dirty="0"/>
              <a:t>注意：</a:t>
            </a:r>
          </a:p>
          <a:p>
            <a:r>
              <a:rPr lang="zh-CN" altLang="en-US" dirty="0"/>
              <a:t>这里的度数都是弧度。</a:t>
            </a:r>
          </a:p>
          <a:p>
            <a:r>
              <a:rPr lang="en-US" altLang="zh-CN" dirty="0"/>
              <a:t>0 </a:t>
            </a:r>
            <a:r>
              <a:rPr lang="zh-CN" altLang="en-US" dirty="0"/>
              <a:t>弧度是指的 </a:t>
            </a:r>
            <a:r>
              <a:rPr lang="en-US" altLang="zh-CN" dirty="0"/>
              <a:t>x </a:t>
            </a:r>
            <a:r>
              <a:rPr lang="zh-CN" altLang="en-US" dirty="0"/>
              <a:t>轴正方向。</a:t>
            </a:r>
          </a:p>
          <a:p>
            <a:r>
              <a:rPr lang="en-US" altLang="zh-CN" dirty="0"/>
              <a:t>radians=(</a:t>
            </a:r>
            <a:r>
              <a:rPr lang="en-US" altLang="zh-CN" dirty="0" err="1"/>
              <a:t>Math.PI</a:t>
            </a:r>
            <a:r>
              <a:rPr lang="en-US" altLang="zh-CN" dirty="0"/>
              <a:t>/180)*degrees   //</a:t>
            </a:r>
            <a:r>
              <a:rPr lang="zh-CN" altLang="en-US" dirty="0"/>
              <a:t>角度转换成弧度</a:t>
            </a:r>
          </a:p>
          <a:p>
            <a:r>
              <a:rPr lang="en-US" altLang="zh-CN" dirty="0"/>
              <a:t>2</a:t>
            </a:r>
            <a:r>
              <a:rPr lang="zh-CN" altLang="en-US" dirty="0"/>
              <a:t>、</a:t>
            </a:r>
            <a:r>
              <a:rPr lang="en-US" altLang="zh-CN" dirty="0" err="1"/>
              <a:t>arcTo</a:t>
            </a:r>
            <a:r>
              <a:rPr lang="en-US" altLang="zh-CN" dirty="0"/>
              <a:t>(x1, y1, x2, y2, radius): </a:t>
            </a:r>
            <a:r>
              <a:rPr lang="zh-CN" altLang="en-US" dirty="0"/>
              <a:t>根据给定的控制点和半径画一段圆弧，最后再以直线连接两个控制点。</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AB6020DA-547A-4346-91DE-11FB02A3BEA9}"/>
              </a:ext>
            </a:extLst>
          </p:cNvPr>
          <p:cNvPicPr>
            <a:picLocks noChangeAspect="1"/>
          </p:cNvPicPr>
          <p:nvPr/>
        </p:nvPicPr>
        <p:blipFill>
          <a:blip r:embed="rId6"/>
          <a:stretch>
            <a:fillRect/>
          </a:stretch>
        </p:blipFill>
        <p:spPr>
          <a:xfrm>
            <a:off x="2197737" y="0"/>
            <a:ext cx="4748525" cy="6858000"/>
          </a:xfrm>
          <a:prstGeom prst="rect">
            <a:avLst/>
          </a:prstGeom>
        </p:spPr>
      </p:pic>
    </p:spTree>
    <p:custDataLst>
      <p:tags r:id="rId1"/>
    </p:custDataLst>
    <p:extLst>
      <p:ext uri="{BB962C8B-B14F-4D97-AF65-F5344CB8AC3E}">
        <p14:creationId xmlns:p14="http://schemas.microsoft.com/office/powerpoint/2010/main" val="12718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Canvas</a:t>
            </a:r>
            <a:r>
              <a:rPr lang="zh-CN" altLang="en-US" dirty="0"/>
              <a:t>时钟案例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a:bodyPr>
          <a:lstStyle/>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53303835-5A1F-424B-899C-6FE53C19B6BF}"/>
              </a:ext>
            </a:extLst>
          </p:cNvPr>
          <p:cNvPicPr>
            <a:picLocks noChangeAspect="1"/>
          </p:cNvPicPr>
          <p:nvPr/>
        </p:nvPicPr>
        <p:blipFill>
          <a:blip r:embed="rId6"/>
          <a:stretch>
            <a:fillRect/>
          </a:stretch>
        </p:blipFill>
        <p:spPr>
          <a:xfrm>
            <a:off x="33478" y="187176"/>
            <a:ext cx="6981825" cy="6734175"/>
          </a:xfrm>
          <a:prstGeom prst="rect">
            <a:avLst/>
          </a:prstGeom>
        </p:spPr>
      </p:pic>
      <p:pic>
        <p:nvPicPr>
          <p:cNvPr id="8" name="图片 7">
            <a:extLst>
              <a:ext uri="{FF2B5EF4-FFF2-40B4-BE49-F238E27FC236}">
                <a16:creationId xmlns:a16="http://schemas.microsoft.com/office/drawing/2014/main" id="{9F09C098-76C0-46D3-96B5-C6452D72796F}"/>
              </a:ext>
            </a:extLst>
          </p:cNvPr>
          <p:cNvPicPr>
            <a:picLocks noChangeAspect="1"/>
          </p:cNvPicPr>
          <p:nvPr/>
        </p:nvPicPr>
        <p:blipFill>
          <a:blip r:embed="rId7"/>
          <a:stretch>
            <a:fillRect/>
          </a:stretch>
        </p:blipFill>
        <p:spPr>
          <a:xfrm>
            <a:off x="3753406" y="63351"/>
            <a:ext cx="5357116" cy="6858000"/>
          </a:xfrm>
          <a:prstGeom prst="rect">
            <a:avLst/>
          </a:prstGeom>
        </p:spPr>
      </p:pic>
      <p:pic>
        <p:nvPicPr>
          <p:cNvPr id="9" name="图片 8">
            <a:extLst>
              <a:ext uri="{FF2B5EF4-FFF2-40B4-BE49-F238E27FC236}">
                <a16:creationId xmlns:a16="http://schemas.microsoft.com/office/drawing/2014/main" id="{174633B3-4F23-4A7D-9C20-90D51086A20E}"/>
              </a:ext>
            </a:extLst>
          </p:cNvPr>
          <p:cNvPicPr>
            <a:picLocks noChangeAspect="1"/>
          </p:cNvPicPr>
          <p:nvPr/>
        </p:nvPicPr>
        <p:blipFill>
          <a:blip r:embed="rId8"/>
          <a:stretch>
            <a:fillRect/>
          </a:stretch>
        </p:blipFill>
        <p:spPr>
          <a:xfrm>
            <a:off x="5119828" y="215900"/>
            <a:ext cx="3790950" cy="3213100"/>
          </a:xfrm>
          <a:prstGeom prst="rect">
            <a:avLst/>
          </a:prstGeom>
        </p:spPr>
      </p:pic>
    </p:spTree>
    <p:custDataLst>
      <p:tags r:id="rId1"/>
    </p:custDataLst>
    <p:extLst>
      <p:ext uri="{BB962C8B-B14F-4D97-AF65-F5344CB8AC3E}">
        <p14:creationId xmlns:p14="http://schemas.microsoft.com/office/powerpoint/2010/main" val="187265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2.5E-6 -7.40741E-7 L -0.15625 0.04005 C -0.18906 0.04907 -0.23785 0.05394 -0.28889 0.05394 C -0.34722 0.05394 -0.39358 0.04907 -0.42639 0.04005 L -0.58229 -7.40741E-7 " pathEditMode="relative" rAng="0" ptsTypes="AAAAA">
                                      <p:cBhvr>
                                        <p:cTn id="18" dur="2000" fill="hold"/>
                                        <p:tgtEl>
                                          <p:spTgt spid="9"/>
                                        </p:tgtEl>
                                        <p:attrNameLst>
                                          <p:attrName>ppt_x</p:attrName>
                                          <p:attrName>ppt_y</p:attrName>
                                        </p:attrNameLst>
                                      </p:cBhvr>
                                      <p:rCtr x="-29115"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第</a:t>
            </a:r>
            <a:r>
              <a:rPr lang="en-US" altLang="zh-CN" sz="4000" dirty="0"/>
              <a:t>22</a:t>
            </a:r>
            <a:r>
              <a:rPr lang="zh-CN" altLang="en-US" sz="4000" dirty="0"/>
              <a:t>章 </a:t>
            </a:r>
            <a:r>
              <a:rPr lang="en-US" altLang="zh-CN" sz="4000" dirty="0"/>
              <a:t>html5 </a:t>
            </a:r>
            <a:r>
              <a:rPr lang="en-US" altLang="zh-CN" sz="4000" dirty="0" err="1"/>
              <a:t>api</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80641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本章分为</a:t>
            </a:r>
            <a:r>
              <a:rPr lang="en-US" altLang="zh-CN" dirty="0"/>
              <a:t>5</a:t>
            </a:r>
            <a:r>
              <a:rPr lang="zh-CN" altLang="en-US" dirty="0"/>
              <a:t>部分</a:t>
            </a:r>
            <a:endParaRPr lang="en-US" altLang="zh-CN" dirty="0"/>
          </a:p>
          <a:p>
            <a:r>
              <a:rPr lang="en-US" altLang="zh-CN" dirty="0"/>
              <a:t>22.1</a:t>
            </a:r>
            <a:r>
              <a:rPr lang="zh-CN" altLang="en-US" dirty="0"/>
              <a:t>：地理位置</a:t>
            </a:r>
            <a:endParaRPr lang="en-US" altLang="zh-CN" dirty="0"/>
          </a:p>
          <a:p>
            <a:r>
              <a:rPr lang="en-US" altLang="zh-CN" dirty="0"/>
              <a:t>22.2</a:t>
            </a:r>
            <a:r>
              <a:rPr lang="zh-CN" altLang="en-US" dirty="0"/>
              <a:t>：跨域消息传递</a:t>
            </a:r>
            <a:endParaRPr lang="en-US" altLang="zh-CN" dirty="0"/>
          </a:p>
          <a:p>
            <a:r>
              <a:rPr lang="en-US" altLang="zh-CN" dirty="0"/>
              <a:t>22.3</a:t>
            </a:r>
            <a:r>
              <a:rPr lang="zh-CN" altLang="en-US" dirty="0"/>
              <a:t>：</a:t>
            </a:r>
            <a:r>
              <a:rPr lang="en-US" altLang="zh-CN" dirty="0"/>
              <a:t>web worker</a:t>
            </a:r>
          </a:p>
          <a:p>
            <a:r>
              <a:rPr lang="en-US" dirty="0"/>
              <a:t>22.4</a:t>
            </a:r>
            <a:r>
              <a:rPr lang="zh-CN" altLang="en-US" dirty="0"/>
              <a:t>：</a:t>
            </a:r>
            <a:r>
              <a:rPr lang="en-US" altLang="zh-CN" dirty="0"/>
              <a:t>blob</a:t>
            </a:r>
          </a:p>
          <a:p>
            <a:r>
              <a:rPr lang="en-US" dirty="0"/>
              <a:t>22.5</a:t>
            </a:r>
            <a:r>
              <a:rPr lang="zh-CN" altLang="en-US" dirty="0"/>
              <a:t>：文件系统</a:t>
            </a:r>
            <a:r>
              <a:rPr lang="en-US" altLang="zh-CN" dirty="0" err="1"/>
              <a:t>api</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002118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b="1" dirty="0"/>
              <a:t>地理位置</a:t>
            </a:r>
            <a:r>
              <a:rPr lang="en-US" altLang="zh-CN" b="1" dirty="0"/>
              <a:t>-Geolocation</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r>
              <a:rPr lang="en-US" altLang="zh-CN" dirty="0"/>
              <a:t>HTML5 Geolocation API </a:t>
            </a:r>
            <a:r>
              <a:rPr lang="zh-CN" altLang="en-US" dirty="0"/>
              <a:t>用于获得用户的地理位置。</a:t>
            </a:r>
          </a:p>
          <a:p>
            <a:r>
              <a:rPr lang="zh-CN" altLang="en-US" dirty="0"/>
              <a:t>鉴于该特性可能侵犯用户的隐私，除非用户同意，否则用户位置信息是不可用的。</a:t>
            </a:r>
            <a:endParaRPr lang="en-US" altLang="zh-CN" dirty="0"/>
          </a:p>
          <a:p>
            <a:r>
              <a:rPr lang="zh-CN" altLang="en-US" dirty="0"/>
              <a:t> </a:t>
            </a:r>
            <a:r>
              <a:rPr lang="en-US" altLang="zh-CN" dirty="0" err="1"/>
              <a:t>navigator.geolocation.getCurrentPosition</a:t>
            </a:r>
            <a:r>
              <a:rPr lang="en-US" altLang="zh-CN" dirty="0"/>
              <a:t>(success, error, options)</a:t>
            </a:r>
          </a:p>
          <a:p>
            <a:r>
              <a:rPr lang="en-US" altLang="zh-CN" dirty="0"/>
              <a:t>Success</a:t>
            </a:r>
            <a:r>
              <a:rPr lang="zh-CN" altLang="en-US" dirty="0"/>
              <a:t>：成功得到位置信息时的回调函数，使用</a:t>
            </a:r>
            <a:r>
              <a:rPr lang="en-US" altLang="zh-CN" dirty="0"/>
              <a:t>Position </a:t>
            </a:r>
            <a:r>
              <a:rPr lang="zh-CN" altLang="en-US" dirty="0"/>
              <a:t>对象作为唯一的参数。 </a:t>
            </a:r>
          </a:p>
          <a:p>
            <a:r>
              <a:rPr lang="en-US" altLang="zh-CN" dirty="0"/>
              <a:t>error </a:t>
            </a:r>
            <a:r>
              <a:rPr lang="zh-CN" altLang="en-US" dirty="0"/>
              <a:t>可选：获取位置信息失败时的回调函数，使用 </a:t>
            </a:r>
            <a:r>
              <a:rPr lang="en-US" altLang="zh-CN" dirty="0" err="1"/>
              <a:t>PositionError</a:t>
            </a:r>
            <a:r>
              <a:rPr lang="en-US" altLang="zh-CN" dirty="0"/>
              <a:t> </a:t>
            </a:r>
            <a:r>
              <a:rPr lang="zh-CN" altLang="en-US" dirty="0"/>
              <a:t>对象作为唯一的参数，这是一个可选项。 </a:t>
            </a:r>
          </a:p>
          <a:p>
            <a:r>
              <a:rPr lang="en-US" altLang="zh-CN" dirty="0"/>
              <a:t>options </a:t>
            </a:r>
            <a:r>
              <a:rPr lang="zh-CN" altLang="en-US" dirty="0"/>
              <a:t>可选：一个可选的</a:t>
            </a:r>
            <a:r>
              <a:rPr lang="en-US" altLang="zh-CN" dirty="0" err="1"/>
              <a:t>PositionOptions</a:t>
            </a:r>
            <a:r>
              <a:rPr lang="en-US" altLang="zh-CN" dirty="0"/>
              <a:t> </a:t>
            </a:r>
            <a:r>
              <a:rPr lang="zh-CN" altLang="en-US" dirty="0"/>
              <a:t>对象。</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9" name="图片 8">
            <a:extLst>
              <a:ext uri="{FF2B5EF4-FFF2-40B4-BE49-F238E27FC236}">
                <a16:creationId xmlns:a16="http://schemas.microsoft.com/office/drawing/2014/main" id="{D74ED0B2-A127-4D08-B977-6818962EAF9D}"/>
              </a:ext>
            </a:extLst>
          </p:cNvPr>
          <p:cNvPicPr>
            <a:picLocks noChangeAspect="1"/>
          </p:cNvPicPr>
          <p:nvPr/>
        </p:nvPicPr>
        <p:blipFill>
          <a:blip r:embed="rId6"/>
          <a:stretch>
            <a:fillRect/>
          </a:stretch>
        </p:blipFill>
        <p:spPr>
          <a:xfrm>
            <a:off x="1271587" y="1357312"/>
            <a:ext cx="6600825" cy="4143375"/>
          </a:xfrm>
          <a:prstGeom prst="rect">
            <a:avLst/>
          </a:prstGeom>
        </p:spPr>
      </p:pic>
    </p:spTree>
    <p:custDataLst>
      <p:tags r:id="rId1"/>
    </p:custDataLst>
    <p:extLst>
      <p:ext uri="{BB962C8B-B14F-4D97-AF65-F5344CB8AC3E}">
        <p14:creationId xmlns:p14="http://schemas.microsoft.com/office/powerpoint/2010/main" val="337360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a:t>Geolocation</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watchPosition</a:t>
            </a:r>
            <a:r>
              <a:rPr lang="en-US" altLang="zh-CN" dirty="0"/>
              <a:t>() - </a:t>
            </a:r>
            <a:r>
              <a:rPr lang="zh-CN" altLang="en-US" dirty="0"/>
              <a:t>返回用户的当前位置，并继续返回用户移动时的更新位置（就像汽车上的 </a:t>
            </a:r>
            <a:r>
              <a:rPr lang="en-US" altLang="zh-CN" dirty="0"/>
              <a:t>GPS</a:t>
            </a:r>
            <a:r>
              <a:rPr lang="zh-CN" altLang="en-US" dirty="0"/>
              <a:t>）。</a:t>
            </a:r>
          </a:p>
          <a:p>
            <a:r>
              <a:rPr lang="en-US" altLang="zh-CN" dirty="0" err="1"/>
              <a:t>clearWatch</a:t>
            </a:r>
            <a:r>
              <a:rPr lang="en-US" altLang="zh-CN" dirty="0"/>
              <a:t>() - </a:t>
            </a:r>
            <a:r>
              <a:rPr lang="zh-CN" altLang="en-US" dirty="0"/>
              <a:t>停止 </a:t>
            </a:r>
            <a:r>
              <a:rPr lang="en-US" altLang="zh-CN" dirty="0" err="1"/>
              <a:t>watchPosition</a:t>
            </a:r>
            <a:r>
              <a:rPr lang="en-US" altLang="zh-CN" dirty="0"/>
              <a:t>() </a:t>
            </a:r>
            <a:r>
              <a:rPr lang="zh-CN" altLang="en-US" dirty="0"/>
              <a:t>方法</a:t>
            </a:r>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91FD4AEE-E672-43B2-B21F-3A582F9E7A7F}"/>
              </a:ext>
            </a:extLst>
          </p:cNvPr>
          <p:cNvPicPr>
            <a:picLocks noChangeAspect="1"/>
          </p:cNvPicPr>
          <p:nvPr/>
        </p:nvPicPr>
        <p:blipFill>
          <a:blip r:embed="rId5"/>
          <a:stretch>
            <a:fillRect/>
          </a:stretch>
        </p:blipFill>
        <p:spPr>
          <a:xfrm>
            <a:off x="949699" y="215520"/>
            <a:ext cx="7029450" cy="4219575"/>
          </a:xfrm>
          <a:prstGeom prst="rect">
            <a:avLst/>
          </a:prstGeom>
        </p:spPr>
      </p:pic>
    </p:spTree>
    <p:extLst>
      <p:ext uri="{BB962C8B-B14F-4D97-AF65-F5344CB8AC3E}">
        <p14:creationId xmlns:p14="http://schemas.microsoft.com/office/powerpoint/2010/main" val="4091538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跨域消息传递</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pPr marL="0" indent="0">
              <a:buNone/>
            </a:pPr>
            <a:r>
              <a:rPr lang="en-US" altLang="zh-CN" dirty="0" err="1"/>
              <a:t>window.postMessage</a:t>
            </a:r>
            <a:r>
              <a:rPr lang="en-US" altLang="zh-CN" dirty="0"/>
              <a:t>() </a:t>
            </a:r>
            <a:r>
              <a:rPr lang="zh-CN" altLang="en-US" dirty="0"/>
              <a:t>方法可以安全地实现跨源通信。通常，对于两个不同页面的脚本，只有当执行它们的页面位于具有相同的协议（通常为</a:t>
            </a:r>
            <a:r>
              <a:rPr lang="en-US" altLang="zh-CN" dirty="0"/>
              <a:t>https</a:t>
            </a:r>
            <a:r>
              <a:rPr lang="zh-CN" altLang="en-US" dirty="0"/>
              <a:t>），端口号（</a:t>
            </a:r>
            <a:r>
              <a:rPr lang="en-US" altLang="zh-CN" dirty="0"/>
              <a:t>443</a:t>
            </a:r>
            <a:r>
              <a:rPr lang="zh-CN" altLang="en-US" dirty="0"/>
              <a:t>为</a:t>
            </a:r>
            <a:r>
              <a:rPr lang="en-US" altLang="zh-CN" dirty="0"/>
              <a:t>https</a:t>
            </a:r>
            <a:r>
              <a:rPr lang="zh-CN" altLang="en-US" dirty="0"/>
              <a:t>的默认值），以及主机  </a:t>
            </a:r>
            <a:r>
              <a:rPr lang="en-US" altLang="zh-CN" dirty="0"/>
              <a:t>(</a:t>
            </a:r>
            <a:r>
              <a:rPr lang="zh-CN" altLang="en-US" dirty="0"/>
              <a:t>两个页面的模数 </a:t>
            </a:r>
            <a:r>
              <a:rPr lang="en-US" altLang="zh-CN" dirty="0" err="1"/>
              <a:t>Document.domain</a:t>
            </a:r>
            <a:r>
              <a:rPr lang="zh-CN" altLang="en-US" dirty="0"/>
              <a:t>设置为相同的值</a:t>
            </a:r>
            <a:r>
              <a:rPr lang="en-US" altLang="zh-CN" dirty="0"/>
              <a:t>) </a:t>
            </a:r>
            <a:r>
              <a:rPr lang="zh-CN" altLang="en-US" dirty="0"/>
              <a:t>时，这两个脚本才能相互通信。</a:t>
            </a:r>
            <a:r>
              <a:rPr lang="en-US" altLang="zh-CN" dirty="0" err="1"/>
              <a:t>window.postMessage</a:t>
            </a:r>
            <a:r>
              <a:rPr lang="en-US" altLang="zh-CN" dirty="0"/>
              <a:t>() </a:t>
            </a:r>
            <a:r>
              <a:rPr lang="zh-CN" altLang="en-US" dirty="0"/>
              <a:t>方法提供了一种受控机制来规避此限制，只要正确的使用，这种方法就很安全。</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82585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zh-CN" altLang="en-US" dirty="0"/>
              <a:t>常见多媒体元素</a:t>
            </a:r>
            <a:endParaRPr lang="en-US" altLang="zh-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713226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跨域消息传递</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4"/>
            <a:ext cx="8712200" cy="5147266"/>
          </a:xfrm>
        </p:spPr>
        <p:txBody>
          <a:bodyPr>
            <a:normAutofit/>
          </a:bodyPr>
          <a:lstStyle/>
          <a:p>
            <a:pPr marL="0" indent="0">
              <a:buNone/>
            </a:pPr>
            <a:r>
              <a:rPr lang="en-US" altLang="zh-CN" dirty="0" err="1"/>
              <a:t>Window.postMessage</a:t>
            </a:r>
            <a:r>
              <a:rPr lang="en-US" altLang="zh-CN" dirty="0"/>
              <a:t>(message, </a:t>
            </a:r>
            <a:r>
              <a:rPr lang="en-US" altLang="zh-CN" dirty="0" err="1"/>
              <a:t>targetOrigin</a:t>
            </a:r>
            <a:r>
              <a:rPr lang="en-US" altLang="zh-CN" dirty="0"/>
              <a:t>, [transfer])</a:t>
            </a:r>
          </a:p>
          <a:p>
            <a:pPr marL="0" indent="0">
              <a:buNone/>
            </a:pPr>
            <a:r>
              <a:rPr lang="en-US" altLang="zh-CN" dirty="0"/>
              <a:t>message</a:t>
            </a:r>
          </a:p>
          <a:p>
            <a:pPr marL="0" indent="0">
              <a:buNone/>
            </a:pPr>
            <a:r>
              <a:rPr lang="zh-CN" altLang="en-US" dirty="0"/>
              <a:t>将要发送到其他 </a:t>
            </a:r>
            <a:r>
              <a:rPr lang="en-US" altLang="zh-CN" dirty="0"/>
              <a:t>window</a:t>
            </a:r>
            <a:r>
              <a:rPr lang="zh-CN" altLang="en-US" dirty="0"/>
              <a:t>的数据。</a:t>
            </a:r>
            <a:endParaRPr lang="en-US" altLang="zh-CN" dirty="0"/>
          </a:p>
          <a:p>
            <a:pPr marL="0" indent="0">
              <a:buNone/>
            </a:pPr>
            <a:r>
              <a:rPr lang="en-US" altLang="zh-CN" dirty="0" err="1"/>
              <a:t>targetOrigin</a:t>
            </a:r>
            <a:endParaRPr lang="en-US" altLang="zh-CN" dirty="0"/>
          </a:p>
          <a:p>
            <a:pPr marL="0" indent="0">
              <a:buNone/>
            </a:pPr>
            <a:r>
              <a:rPr lang="zh-CN" altLang="en-US" dirty="0"/>
              <a:t>通过窗口的</a:t>
            </a:r>
            <a:r>
              <a:rPr lang="en-US" altLang="zh-CN" dirty="0"/>
              <a:t>origin</a:t>
            </a:r>
            <a:r>
              <a:rPr lang="zh-CN" altLang="en-US" dirty="0"/>
              <a:t>属性来指定哪些窗口能接收到消息事件，其值可以是字符串</a:t>
            </a:r>
            <a:r>
              <a:rPr lang="en-US" altLang="zh-CN" dirty="0"/>
              <a:t>"*"</a:t>
            </a:r>
            <a:r>
              <a:rPr lang="zh-CN" altLang="en-US" dirty="0"/>
              <a:t>（表示无限制）或者一个</a:t>
            </a:r>
            <a:r>
              <a:rPr lang="en-US" altLang="zh-CN" dirty="0"/>
              <a:t>URI</a:t>
            </a:r>
            <a:r>
              <a:rPr lang="zh-CN" altLang="en-US" dirty="0"/>
              <a:t>。</a:t>
            </a:r>
            <a:r>
              <a:rPr lang="en-US" altLang="zh-CN" dirty="0"/>
              <a:t>transfer </a:t>
            </a:r>
            <a:r>
              <a:rPr lang="zh-CN" altLang="en-US" dirty="0"/>
              <a:t>可选</a:t>
            </a:r>
          </a:p>
          <a:p>
            <a:pPr marL="0" indent="0">
              <a:buNone/>
            </a:pPr>
            <a:r>
              <a:rPr lang="zh-CN" altLang="en-US" dirty="0"/>
              <a:t>是一串和</a:t>
            </a:r>
            <a:r>
              <a:rPr lang="en-US" altLang="zh-CN" dirty="0"/>
              <a:t>message </a:t>
            </a:r>
            <a:r>
              <a:rPr lang="zh-CN" altLang="en-US" dirty="0"/>
              <a:t>同时传递的 </a:t>
            </a:r>
            <a:r>
              <a:rPr lang="en-US" altLang="zh-CN" dirty="0"/>
              <a:t>Transferable </a:t>
            </a:r>
            <a:r>
              <a:rPr lang="zh-CN" altLang="en-US" dirty="0"/>
              <a:t>对象</a:t>
            </a:r>
            <a:r>
              <a:rPr lang="en-US" altLang="zh-CN" dirty="0"/>
              <a:t>. </a:t>
            </a:r>
            <a:r>
              <a:rPr lang="zh-CN" altLang="en-US" dirty="0"/>
              <a:t>这些对象的所有权将被转移给消息的接收方，而发送一方将不再保有所有权。</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712318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跨域消息传递</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4"/>
            <a:ext cx="8712200" cy="5147266"/>
          </a:xfrm>
        </p:spPr>
        <p:txBody>
          <a:bodyPr>
            <a:normAutofit/>
          </a:bodyPr>
          <a:lstStyle/>
          <a:p>
            <a:pPr marL="0" indent="0">
              <a:buNone/>
            </a:pPr>
            <a:r>
              <a:rPr lang="en-US" altLang="zh-CN" dirty="0"/>
              <a:t>data</a:t>
            </a:r>
          </a:p>
          <a:p>
            <a:pPr marL="0" indent="0">
              <a:buNone/>
            </a:pPr>
            <a:r>
              <a:rPr lang="zh-CN" altLang="en-US" dirty="0"/>
              <a:t>从其他 </a:t>
            </a:r>
            <a:r>
              <a:rPr lang="en-US" altLang="zh-CN" dirty="0"/>
              <a:t>window </a:t>
            </a:r>
            <a:r>
              <a:rPr lang="zh-CN" altLang="en-US" dirty="0"/>
              <a:t>中传递过来的对象。</a:t>
            </a:r>
          </a:p>
          <a:p>
            <a:pPr marL="0" indent="0">
              <a:buNone/>
            </a:pPr>
            <a:r>
              <a:rPr lang="en-US" altLang="zh-CN" dirty="0"/>
              <a:t>origin</a:t>
            </a:r>
          </a:p>
          <a:p>
            <a:pPr marL="0" indent="0">
              <a:buNone/>
            </a:pPr>
            <a:r>
              <a:rPr lang="zh-CN" altLang="en-US" dirty="0"/>
              <a:t>调用 </a:t>
            </a:r>
            <a:r>
              <a:rPr lang="en-US" altLang="zh-CN" dirty="0" err="1"/>
              <a:t>postMessage</a:t>
            </a:r>
            <a:r>
              <a:rPr lang="en-US" altLang="zh-CN" dirty="0"/>
              <a:t>  </a:t>
            </a:r>
            <a:r>
              <a:rPr lang="zh-CN" altLang="en-US" dirty="0"/>
              <a:t>时消息发送方窗口的 </a:t>
            </a:r>
            <a:r>
              <a:rPr lang="en-US" altLang="zh-CN" dirty="0"/>
              <a:t>origin . </a:t>
            </a:r>
            <a:r>
              <a:rPr lang="zh-CN" altLang="en-US" dirty="0"/>
              <a:t>这个字符串由 协议、“</a:t>
            </a:r>
            <a:r>
              <a:rPr lang="en-US" altLang="zh-CN" dirty="0"/>
              <a:t>://“</a:t>
            </a:r>
            <a:r>
              <a:rPr lang="zh-CN" altLang="en-US" dirty="0"/>
              <a:t>、域名、“ </a:t>
            </a:r>
            <a:r>
              <a:rPr lang="en-US" altLang="zh-CN" dirty="0"/>
              <a:t>: </a:t>
            </a:r>
            <a:r>
              <a:rPr lang="zh-CN" altLang="en-US" dirty="0"/>
              <a:t>端口号”拼接而成。</a:t>
            </a:r>
          </a:p>
          <a:p>
            <a:pPr marL="0" indent="0">
              <a:buNone/>
            </a:pPr>
            <a:r>
              <a:rPr lang="en-US" altLang="zh-CN" dirty="0"/>
              <a:t>source</a:t>
            </a:r>
          </a:p>
          <a:p>
            <a:pPr marL="0" indent="0">
              <a:buNone/>
            </a:pPr>
            <a:r>
              <a:rPr lang="zh-CN" altLang="en-US" dirty="0"/>
              <a:t>对发送消息的窗口对象的引用。</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9E240167-CBCB-4DEA-B548-EC6462754FC7}"/>
              </a:ext>
            </a:extLst>
          </p:cNvPr>
          <p:cNvPicPr>
            <a:picLocks noChangeAspect="1"/>
          </p:cNvPicPr>
          <p:nvPr/>
        </p:nvPicPr>
        <p:blipFill>
          <a:blip r:embed="rId6"/>
          <a:stretch>
            <a:fillRect/>
          </a:stretch>
        </p:blipFill>
        <p:spPr>
          <a:xfrm>
            <a:off x="0" y="266241"/>
            <a:ext cx="9144000" cy="6325518"/>
          </a:xfrm>
          <a:prstGeom prst="rect">
            <a:avLst/>
          </a:prstGeom>
        </p:spPr>
      </p:pic>
      <p:pic>
        <p:nvPicPr>
          <p:cNvPr id="9" name="图片 8">
            <a:extLst>
              <a:ext uri="{FF2B5EF4-FFF2-40B4-BE49-F238E27FC236}">
                <a16:creationId xmlns:a16="http://schemas.microsoft.com/office/drawing/2014/main" id="{7658894B-795C-4F92-95A2-A64A31785529}"/>
              </a:ext>
            </a:extLst>
          </p:cNvPr>
          <p:cNvPicPr>
            <a:picLocks noChangeAspect="1"/>
          </p:cNvPicPr>
          <p:nvPr/>
        </p:nvPicPr>
        <p:blipFill>
          <a:blip r:embed="rId7"/>
          <a:stretch>
            <a:fillRect/>
          </a:stretch>
        </p:blipFill>
        <p:spPr>
          <a:xfrm>
            <a:off x="0" y="319598"/>
            <a:ext cx="9144000" cy="6218804"/>
          </a:xfrm>
          <a:prstGeom prst="rect">
            <a:avLst/>
          </a:prstGeom>
        </p:spPr>
      </p:pic>
      <p:pic>
        <p:nvPicPr>
          <p:cNvPr id="10" name="图片 9">
            <a:extLst>
              <a:ext uri="{FF2B5EF4-FFF2-40B4-BE49-F238E27FC236}">
                <a16:creationId xmlns:a16="http://schemas.microsoft.com/office/drawing/2014/main" id="{5E493A4F-FEBB-460D-B861-2492C04F7AA1}"/>
              </a:ext>
            </a:extLst>
          </p:cNvPr>
          <p:cNvPicPr>
            <a:picLocks noChangeAspect="1"/>
          </p:cNvPicPr>
          <p:nvPr/>
        </p:nvPicPr>
        <p:blipFill>
          <a:blip r:embed="rId8"/>
          <a:stretch>
            <a:fillRect/>
          </a:stretch>
        </p:blipFill>
        <p:spPr>
          <a:xfrm>
            <a:off x="1576387" y="1209675"/>
            <a:ext cx="5991225" cy="4438650"/>
          </a:xfrm>
          <a:prstGeom prst="rect">
            <a:avLst/>
          </a:prstGeom>
        </p:spPr>
      </p:pic>
    </p:spTree>
    <p:custDataLst>
      <p:tags r:id="rId1"/>
    </p:custDataLst>
    <p:extLst>
      <p:ext uri="{BB962C8B-B14F-4D97-AF65-F5344CB8AC3E}">
        <p14:creationId xmlns:p14="http://schemas.microsoft.com/office/powerpoint/2010/main" val="220625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Web Worker</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lnSpcReduction="10000"/>
          </a:bodyPr>
          <a:lstStyle/>
          <a:p>
            <a:r>
              <a:rPr lang="en-US" altLang="zh-CN" dirty="0"/>
              <a:t>JavaScript </a:t>
            </a:r>
            <a:r>
              <a:rPr lang="zh-CN" altLang="en-US" dirty="0"/>
              <a:t>语言采用的是单线程模型，也就是说，所有任务只能在一个线程上完成，一次只能做一件事。前面的任务没做完，后面的任务只能等着。随着电脑计算能力的增强，尤其是多核 </a:t>
            </a:r>
            <a:r>
              <a:rPr lang="en-US" altLang="zh-CN" dirty="0"/>
              <a:t>CPU </a:t>
            </a:r>
            <a:r>
              <a:rPr lang="zh-CN" altLang="en-US" dirty="0"/>
              <a:t>的出现，单线程带来很大的不便，无法充分发挥计算机的计算能力。</a:t>
            </a:r>
            <a:endParaRPr lang="en-US" altLang="zh-CN" dirty="0"/>
          </a:p>
          <a:p>
            <a:r>
              <a:rPr lang="en-US" altLang="zh-CN" dirty="0"/>
              <a:t>Web Worker </a:t>
            </a:r>
            <a:r>
              <a:rPr lang="zh-CN" altLang="en-US" dirty="0"/>
              <a:t>的作用，就是为 </a:t>
            </a:r>
            <a:r>
              <a:rPr lang="en-US" altLang="zh-CN" dirty="0"/>
              <a:t>JavaScript </a:t>
            </a:r>
            <a:r>
              <a:rPr lang="zh-CN" altLang="en-US" dirty="0"/>
              <a:t>创造多线程环境，允许主线程创建 </a:t>
            </a:r>
            <a:r>
              <a:rPr lang="en-US" altLang="zh-CN" dirty="0"/>
              <a:t>Worker </a:t>
            </a:r>
            <a:r>
              <a:rPr lang="zh-CN" altLang="en-US" dirty="0"/>
              <a:t>线程，将一些任务分配给后者运行。在主线程运行的同时，</a:t>
            </a:r>
            <a:r>
              <a:rPr lang="en-US" altLang="zh-CN" dirty="0"/>
              <a:t>Worker </a:t>
            </a:r>
            <a:r>
              <a:rPr lang="zh-CN" altLang="en-US" dirty="0"/>
              <a:t>线程在后台运行，两者互不干扰。等到 </a:t>
            </a:r>
            <a:r>
              <a:rPr lang="en-US" altLang="zh-CN" dirty="0"/>
              <a:t>Worker </a:t>
            </a:r>
            <a:r>
              <a:rPr lang="zh-CN" altLang="en-US" dirty="0"/>
              <a:t>线程完成计算任务，再把结果返回给主线程。这样的好处是，一些计算密集型或高延迟的任务，被 </a:t>
            </a:r>
            <a:r>
              <a:rPr lang="en-US" altLang="zh-CN" dirty="0"/>
              <a:t>Worker </a:t>
            </a:r>
            <a:r>
              <a:rPr lang="zh-CN" altLang="en-US" dirty="0"/>
              <a:t>线程负担了，主线程（通常负责 </a:t>
            </a:r>
            <a:r>
              <a:rPr lang="en-US" altLang="zh-CN" dirty="0"/>
              <a:t>UI </a:t>
            </a:r>
            <a:r>
              <a:rPr lang="zh-CN" altLang="en-US" dirty="0"/>
              <a:t>交互）就会很流畅，不会被阻塞或拖慢。</a:t>
            </a: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822128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Web Worker</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en-US" altLang="zh-CN" dirty="0"/>
              <a:t>Worker </a:t>
            </a:r>
            <a:r>
              <a:rPr lang="zh-CN" altLang="en-US" dirty="0"/>
              <a:t>线程一旦新建成功，就会始终运行，不会被主线程上的活动（比如用户点击按钮、提交表单）打断。这样有利于随时响应主线程的通信。但是，这也造成了 </a:t>
            </a:r>
            <a:r>
              <a:rPr lang="en-US" altLang="zh-CN" dirty="0"/>
              <a:t>Worker </a:t>
            </a:r>
            <a:r>
              <a:rPr lang="zh-CN" altLang="en-US" dirty="0"/>
              <a:t>比较耗费资源，不应该过度使用，而且一旦使用完毕，就应该关闭。</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270471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Web Worker</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 y="1273214"/>
            <a:ext cx="8978996" cy="5832124"/>
          </a:xfrm>
        </p:spPr>
        <p:txBody>
          <a:bodyPr>
            <a:normAutofit lnSpcReduction="10000"/>
          </a:bodyPr>
          <a:lstStyle/>
          <a:p>
            <a:pPr marL="0" indent="0">
              <a:buNone/>
            </a:pPr>
            <a:r>
              <a:rPr lang="en-US" altLang="zh-CN" dirty="0"/>
              <a:t>Web Worker </a:t>
            </a:r>
            <a:r>
              <a:rPr lang="zh-CN" altLang="en-US" dirty="0"/>
              <a:t>有以下几个使用注意点：</a:t>
            </a:r>
            <a:endParaRPr lang="en-US" altLang="zh-CN" dirty="0"/>
          </a:p>
          <a:p>
            <a:r>
              <a:rPr lang="zh-CN" altLang="en-US" dirty="0"/>
              <a:t>同源限制：分配给 </a:t>
            </a:r>
            <a:r>
              <a:rPr lang="en-US" altLang="zh-CN" dirty="0"/>
              <a:t>Worker </a:t>
            </a:r>
            <a:r>
              <a:rPr lang="zh-CN" altLang="en-US" dirty="0"/>
              <a:t>线程运行的脚本文件，必须与主线程的脚本文件同源。</a:t>
            </a:r>
          </a:p>
          <a:p>
            <a:r>
              <a:rPr lang="en-US" altLang="zh-CN" dirty="0"/>
              <a:t>DOM </a:t>
            </a:r>
            <a:r>
              <a:rPr lang="zh-CN" altLang="en-US" dirty="0"/>
              <a:t>限制：</a:t>
            </a:r>
            <a:r>
              <a:rPr lang="en-US" altLang="zh-CN" dirty="0"/>
              <a:t>Worker </a:t>
            </a:r>
            <a:r>
              <a:rPr lang="zh-CN" altLang="en-US" dirty="0"/>
              <a:t>线程所在的全局对象，与主线程不一样，无法读取主线程所在网页的 </a:t>
            </a:r>
            <a:r>
              <a:rPr lang="en-US" altLang="zh-CN" dirty="0"/>
              <a:t>DOM </a:t>
            </a:r>
            <a:r>
              <a:rPr lang="zh-CN" altLang="en-US" dirty="0"/>
              <a:t>对象，也无法使用</a:t>
            </a:r>
            <a:r>
              <a:rPr lang="en-US" altLang="zh-CN" dirty="0"/>
              <a:t>document</a:t>
            </a:r>
            <a:r>
              <a:rPr lang="zh-CN" altLang="en-US" dirty="0"/>
              <a:t>、</a:t>
            </a:r>
            <a:r>
              <a:rPr lang="en-US" altLang="zh-CN" dirty="0"/>
              <a:t>window</a:t>
            </a:r>
            <a:r>
              <a:rPr lang="zh-CN" altLang="en-US" dirty="0"/>
              <a:t>、</a:t>
            </a:r>
            <a:r>
              <a:rPr lang="en-US" altLang="zh-CN" dirty="0"/>
              <a:t>parent</a:t>
            </a:r>
            <a:r>
              <a:rPr lang="zh-CN" altLang="en-US" dirty="0"/>
              <a:t>这些对象。但是，</a:t>
            </a:r>
            <a:r>
              <a:rPr lang="en-US" altLang="zh-CN" dirty="0"/>
              <a:t>Worker </a:t>
            </a:r>
            <a:r>
              <a:rPr lang="zh-CN" altLang="en-US" dirty="0"/>
              <a:t>线程可以</a:t>
            </a:r>
            <a:r>
              <a:rPr lang="en-US" altLang="zh-CN" dirty="0"/>
              <a:t>navigator</a:t>
            </a:r>
            <a:r>
              <a:rPr lang="zh-CN" altLang="en-US" dirty="0"/>
              <a:t>对象和</a:t>
            </a:r>
            <a:r>
              <a:rPr lang="en-US" altLang="zh-CN" dirty="0"/>
              <a:t>location</a:t>
            </a:r>
            <a:r>
              <a:rPr lang="zh-CN" altLang="en-US" dirty="0"/>
              <a:t>对象。</a:t>
            </a:r>
          </a:p>
          <a:p>
            <a:r>
              <a:rPr lang="zh-CN" altLang="en-US" dirty="0"/>
              <a:t>通信联系：</a:t>
            </a:r>
            <a:r>
              <a:rPr lang="en-US" altLang="zh-CN" dirty="0"/>
              <a:t>Worker </a:t>
            </a:r>
            <a:r>
              <a:rPr lang="zh-CN" altLang="en-US" dirty="0"/>
              <a:t>线程和主线程不在同一个上下文环境，它们不能直接通信，必须通过消息完成。</a:t>
            </a:r>
          </a:p>
          <a:p>
            <a:r>
              <a:rPr lang="zh-CN" altLang="en-US" dirty="0"/>
              <a:t>脚本限制：</a:t>
            </a:r>
            <a:r>
              <a:rPr lang="en-US" altLang="zh-CN" dirty="0"/>
              <a:t>Worker </a:t>
            </a:r>
            <a:r>
              <a:rPr lang="zh-CN" altLang="en-US" dirty="0"/>
              <a:t>线程不能执行</a:t>
            </a:r>
            <a:r>
              <a:rPr lang="en-US" altLang="zh-CN" dirty="0"/>
              <a:t>alert()</a:t>
            </a:r>
            <a:r>
              <a:rPr lang="zh-CN" altLang="en-US" dirty="0"/>
              <a:t>方法和</a:t>
            </a:r>
            <a:r>
              <a:rPr lang="en-US" altLang="zh-CN" dirty="0"/>
              <a:t>confirm()</a:t>
            </a:r>
            <a:r>
              <a:rPr lang="zh-CN" altLang="en-US" dirty="0"/>
              <a:t>方法，但可以使用 </a:t>
            </a:r>
            <a:r>
              <a:rPr lang="en-US" altLang="zh-CN" dirty="0" err="1"/>
              <a:t>XMLHttpRequest</a:t>
            </a:r>
            <a:r>
              <a:rPr lang="en-US" altLang="zh-CN" dirty="0"/>
              <a:t> </a:t>
            </a:r>
            <a:r>
              <a:rPr lang="zh-CN" altLang="en-US" dirty="0"/>
              <a:t>对象发出 </a:t>
            </a:r>
            <a:r>
              <a:rPr lang="en-US" altLang="zh-CN" dirty="0"/>
              <a:t>AJAX </a:t>
            </a:r>
            <a:r>
              <a:rPr lang="zh-CN" altLang="en-US" dirty="0"/>
              <a:t>请求。</a:t>
            </a:r>
          </a:p>
          <a:p>
            <a:r>
              <a:rPr lang="zh-CN" altLang="en-US" dirty="0"/>
              <a:t>文件限制：</a:t>
            </a:r>
            <a:r>
              <a:rPr lang="en-US" altLang="zh-CN" dirty="0"/>
              <a:t>Worker </a:t>
            </a:r>
            <a:r>
              <a:rPr lang="zh-CN" altLang="en-US" dirty="0"/>
              <a:t>线程无法读取本地文件，即不能打开本机的文件系统（</a:t>
            </a:r>
            <a:r>
              <a:rPr lang="en-US" altLang="zh-CN" dirty="0"/>
              <a:t>file://</a:t>
            </a:r>
            <a:r>
              <a:rPr lang="zh-CN" altLang="en-US" dirty="0"/>
              <a:t>），它所加载的脚本，必须来自网络。</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38211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主线程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5"/>
            <a:ext cx="8299450" cy="5276050"/>
          </a:xfrm>
        </p:spPr>
        <p:txBody>
          <a:bodyPr>
            <a:normAutofit fontScale="62500" lnSpcReduction="20000"/>
          </a:bodyPr>
          <a:lstStyle/>
          <a:p>
            <a:r>
              <a:rPr lang="zh-CN" altLang="en-US" dirty="0"/>
              <a:t>主线程采用</a:t>
            </a:r>
            <a:r>
              <a:rPr lang="en-US" altLang="zh-CN" dirty="0"/>
              <a:t>new</a:t>
            </a:r>
            <a:r>
              <a:rPr lang="zh-CN" altLang="en-US" dirty="0"/>
              <a:t>命令，调用</a:t>
            </a:r>
            <a:r>
              <a:rPr lang="en-US" altLang="zh-CN" dirty="0"/>
              <a:t>Worker()</a:t>
            </a:r>
            <a:r>
              <a:rPr lang="zh-CN" altLang="en-US" dirty="0"/>
              <a:t>构造函数，新建一个 </a:t>
            </a:r>
            <a:r>
              <a:rPr lang="en-US" altLang="zh-CN" dirty="0"/>
              <a:t>Worker </a:t>
            </a:r>
            <a:r>
              <a:rPr lang="zh-CN" altLang="en-US" dirty="0"/>
              <a:t>线程。</a:t>
            </a:r>
          </a:p>
          <a:p>
            <a:pPr marL="0" indent="0">
              <a:buNone/>
            </a:pPr>
            <a:r>
              <a:rPr lang="en-US" altLang="zh-CN" dirty="0"/>
              <a:t>var worker = new Worker('work.js');</a:t>
            </a:r>
          </a:p>
          <a:p>
            <a:r>
              <a:rPr lang="zh-CN" altLang="en-US" dirty="0"/>
              <a:t>然后，主线程调用</a:t>
            </a:r>
            <a:r>
              <a:rPr lang="en-US" altLang="zh-CN" dirty="0" err="1"/>
              <a:t>worker.postMessage</a:t>
            </a:r>
            <a:r>
              <a:rPr lang="en-US" altLang="zh-CN" dirty="0"/>
              <a:t>()</a:t>
            </a:r>
            <a:r>
              <a:rPr lang="zh-CN" altLang="en-US" dirty="0"/>
              <a:t>方法，向 </a:t>
            </a:r>
            <a:r>
              <a:rPr lang="en-US" altLang="zh-CN" dirty="0"/>
              <a:t>Worker </a:t>
            </a:r>
            <a:r>
              <a:rPr lang="zh-CN" altLang="en-US" dirty="0"/>
              <a:t>发消息。</a:t>
            </a:r>
          </a:p>
          <a:p>
            <a:pPr marL="0" indent="0">
              <a:buNone/>
            </a:pPr>
            <a:r>
              <a:rPr lang="en-US" altLang="zh-CN" dirty="0" err="1"/>
              <a:t>worker.postMessage</a:t>
            </a:r>
            <a:r>
              <a:rPr lang="en-US" altLang="zh-CN" dirty="0"/>
              <a:t>('Hello World');</a:t>
            </a:r>
          </a:p>
          <a:p>
            <a:pPr marL="0" indent="0">
              <a:buNone/>
            </a:pPr>
            <a:r>
              <a:rPr lang="en-US" altLang="zh-CN" dirty="0" err="1"/>
              <a:t>worker.postMessage</a:t>
            </a:r>
            <a:r>
              <a:rPr lang="en-US" altLang="zh-CN" dirty="0"/>
              <a:t>({method: 'echo', </a:t>
            </a:r>
            <a:r>
              <a:rPr lang="en-US" altLang="zh-CN" dirty="0" err="1"/>
              <a:t>args</a:t>
            </a:r>
            <a:r>
              <a:rPr lang="en-US" altLang="zh-CN" dirty="0"/>
              <a:t>: ['Work']});</a:t>
            </a:r>
          </a:p>
          <a:p>
            <a:r>
              <a:rPr lang="zh-CN" altLang="en-US" dirty="0"/>
              <a:t>接着，主线程通过</a:t>
            </a:r>
            <a:r>
              <a:rPr lang="en-US" altLang="zh-CN" dirty="0" err="1"/>
              <a:t>worker.onmessage</a:t>
            </a:r>
            <a:r>
              <a:rPr lang="zh-CN" altLang="en-US" dirty="0"/>
              <a:t>指定监听函数，接收子线程发回来的消息。</a:t>
            </a:r>
          </a:p>
          <a:p>
            <a:pPr marL="0" indent="0">
              <a:buNone/>
            </a:pPr>
            <a:r>
              <a:rPr lang="en-US" altLang="zh-CN" dirty="0" err="1"/>
              <a:t>worker.onmessage</a:t>
            </a:r>
            <a:r>
              <a:rPr lang="en-US" altLang="zh-CN" dirty="0"/>
              <a:t> = function (event) {</a:t>
            </a:r>
          </a:p>
          <a:p>
            <a:pPr marL="0" indent="0">
              <a:buNone/>
            </a:pPr>
            <a:r>
              <a:rPr lang="en-US" altLang="zh-CN" dirty="0"/>
              <a:t>  console.log('Received message ' + </a:t>
            </a:r>
            <a:r>
              <a:rPr lang="en-US" altLang="zh-CN" dirty="0" err="1"/>
              <a:t>event.data</a:t>
            </a:r>
            <a:r>
              <a:rPr lang="en-US" altLang="zh-CN" dirty="0"/>
              <a:t>);</a:t>
            </a:r>
          </a:p>
          <a:p>
            <a:pPr marL="0" indent="0">
              <a:buNone/>
            </a:pPr>
            <a:r>
              <a:rPr lang="en-US" altLang="zh-CN" dirty="0"/>
              <a:t>  </a:t>
            </a:r>
            <a:r>
              <a:rPr lang="en-US" altLang="zh-CN" dirty="0" err="1"/>
              <a:t>doSomething</a:t>
            </a:r>
            <a:r>
              <a:rPr lang="en-US" altLang="zh-CN" dirty="0"/>
              <a:t>();</a:t>
            </a:r>
          </a:p>
          <a:p>
            <a:pPr marL="0" indent="0">
              <a:buNone/>
            </a:pPr>
            <a:r>
              <a:rPr lang="en-US" altLang="zh-CN" dirty="0"/>
              <a:t>}</a:t>
            </a:r>
          </a:p>
          <a:p>
            <a:pPr marL="0" indent="0">
              <a:buNone/>
            </a:pPr>
            <a:r>
              <a:rPr lang="en-US" altLang="zh-CN" dirty="0"/>
              <a:t>function </a:t>
            </a:r>
            <a:r>
              <a:rPr lang="en-US" altLang="zh-CN" dirty="0" err="1"/>
              <a:t>doSomething</a:t>
            </a:r>
            <a:r>
              <a:rPr lang="en-US" altLang="zh-CN" dirty="0"/>
              <a:t>() {</a:t>
            </a:r>
          </a:p>
          <a:p>
            <a:pPr marL="0" indent="0">
              <a:buNone/>
            </a:pPr>
            <a:r>
              <a:rPr lang="en-US" altLang="zh-CN" dirty="0"/>
              <a:t>  // </a:t>
            </a:r>
            <a:r>
              <a:rPr lang="zh-CN" altLang="en-US" dirty="0"/>
              <a:t>执行任务</a:t>
            </a:r>
          </a:p>
          <a:p>
            <a:pPr marL="0" indent="0">
              <a:buNone/>
            </a:pPr>
            <a:r>
              <a:rPr lang="zh-CN" altLang="en-US" dirty="0"/>
              <a:t>  </a:t>
            </a:r>
            <a:r>
              <a:rPr lang="en-US" altLang="zh-CN" dirty="0" err="1"/>
              <a:t>worker.postMessage</a:t>
            </a:r>
            <a:r>
              <a:rPr lang="en-US" altLang="zh-CN" dirty="0"/>
              <a:t>('Work done!');</a:t>
            </a:r>
          </a:p>
          <a:p>
            <a:pPr marL="0" indent="0">
              <a:buNone/>
            </a:pPr>
            <a:r>
              <a:rPr lang="en-US" altLang="zh-CN" dirty="0"/>
              <a:t>}</a:t>
            </a:r>
          </a:p>
          <a:p>
            <a:r>
              <a:rPr lang="en-US" altLang="zh-CN" dirty="0"/>
              <a:t>Worker </a:t>
            </a:r>
            <a:r>
              <a:rPr lang="zh-CN" altLang="en-US" dirty="0"/>
              <a:t>完成任务以后，主线程就可以把它关掉。</a:t>
            </a:r>
          </a:p>
          <a:p>
            <a:pPr marL="0" indent="0">
              <a:buNone/>
            </a:pPr>
            <a:r>
              <a:rPr lang="en-US" altLang="zh-CN" dirty="0" err="1"/>
              <a:t>worker.terminate</a:t>
            </a:r>
            <a:r>
              <a:rPr lang="en-US" altLang="zh-CN" dirty="0"/>
              <a:t>();</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F04B2553-D060-401E-92F6-D3733A4E4922}"/>
              </a:ext>
            </a:extLst>
          </p:cNvPr>
          <p:cNvPicPr>
            <a:picLocks noChangeAspect="1"/>
          </p:cNvPicPr>
          <p:nvPr/>
        </p:nvPicPr>
        <p:blipFill>
          <a:blip r:embed="rId6"/>
          <a:stretch>
            <a:fillRect/>
          </a:stretch>
        </p:blipFill>
        <p:spPr>
          <a:xfrm>
            <a:off x="941828" y="1923036"/>
            <a:ext cx="6602212" cy="3228819"/>
          </a:xfrm>
          <a:prstGeom prst="rect">
            <a:avLst/>
          </a:prstGeom>
        </p:spPr>
      </p:pic>
    </p:spTree>
    <p:custDataLst>
      <p:tags r:id="rId1"/>
    </p:custDataLst>
    <p:extLst>
      <p:ext uri="{BB962C8B-B14F-4D97-AF65-F5344CB8AC3E}">
        <p14:creationId xmlns:p14="http://schemas.microsoft.com/office/powerpoint/2010/main" val="191272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Worker</a:t>
            </a:r>
            <a:r>
              <a:rPr lang="zh-CN" altLang="en-US" dirty="0"/>
              <a:t>线程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96089" y="1273214"/>
            <a:ext cx="8832011" cy="5584785"/>
          </a:xfrm>
        </p:spPr>
        <p:txBody>
          <a:bodyPr>
            <a:normAutofit fontScale="92500" lnSpcReduction="10000"/>
          </a:bodyPr>
          <a:lstStyle/>
          <a:p>
            <a:r>
              <a:rPr lang="en-US" altLang="zh-CN" dirty="0"/>
              <a:t>Worker </a:t>
            </a:r>
            <a:r>
              <a:rPr lang="zh-CN" altLang="en-US" dirty="0"/>
              <a:t>线程内部需要有一个监听函数，监听</a:t>
            </a:r>
            <a:r>
              <a:rPr lang="en-US" altLang="zh-CN" dirty="0"/>
              <a:t>message</a:t>
            </a:r>
            <a:r>
              <a:rPr lang="zh-CN" altLang="en-US" dirty="0"/>
              <a:t>事件。</a:t>
            </a:r>
          </a:p>
          <a:p>
            <a:pPr marL="0" indent="0">
              <a:buFont typeface="Arial" panose="020B0604020202020204" pitchFamily="34" charset="0"/>
              <a:buNone/>
            </a:pPr>
            <a:r>
              <a:rPr lang="en-US" altLang="zh-CN" dirty="0" err="1"/>
              <a:t>self.addEventListener</a:t>
            </a:r>
            <a:r>
              <a:rPr lang="en-US" altLang="zh-CN" dirty="0"/>
              <a:t>('message', function (e) {</a:t>
            </a:r>
          </a:p>
          <a:p>
            <a:pPr marL="0" indent="0">
              <a:buFont typeface="Arial" panose="020B0604020202020204" pitchFamily="34" charset="0"/>
              <a:buNone/>
            </a:pPr>
            <a:r>
              <a:rPr lang="en-US" altLang="zh-CN" dirty="0"/>
              <a:t>  </a:t>
            </a:r>
            <a:r>
              <a:rPr lang="en-US" altLang="zh-CN" dirty="0" err="1"/>
              <a:t>self.postMessage</a:t>
            </a:r>
            <a:r>
              <a:rPr lang="en-US" altLang="zh-CN" dirty="0"/>
              <a:t>('You said: ' + </a:t>
            </a:r>
            <a:r>
              <a:rPr lang="en-US" altLang="zh-CN" dirty="0" err="1"/>
              <a:t>e.data</a:t>
            </a:r>
            <a:r>
              <a:rPr lang="en-US" altLang="zh-CN" dirty="0"/>
              <a:t>);</a:t>
            </a:r>
          </a:p>
          <a:p>
            <a:pPr marL="0" indent="0">
              <a:buFont typeface="Arial" panose="020B0604020202020204" pitchFamily="34" charset="0"/>
              <a:buNone/>
            </a:pPr>
            <a:r>
              <a:rPr lang="en-US" altLang="zh-CN" dirty="0"/>
              <a:t>}, false);</a:t>
            </a:r>
          </a:p>
          <a:p>
            <a:pPr marL="0" indent="0">
              <a:buFont typeface="Arial" panose="020B0604020202020204" pitchFamily="34" charset="0"/>
              <a:buNone/>
            </a:pPr>
            <a:r>
              <a:rPr lang="zh-CN" altLang="en-US" dirty="0"/>
              <a:t>上面代码中，</a:t>
            </a:r>
            <a:r>
              <a:rPr lang="en-US" altLang="zh-CN" dirty="0"/>
              <a:t>self</a:t>
            </a:r>
            <a:r>
              <a:rPr lang="zh-CN" altLang="en-US" dirty="0"/>
              <a:t>代表子线程自身，即子线程的全局对象。因此，等同于下面写法。</a:t>
            </a:r>
          </a:p>
          <a:p>
            <a:pPr marL="0" indent="0">
              <a:buFont typeface="Arial" panose="020B0604020202020204" pitchFamily="34" charset="0"/>
              <a:buNone/>
            </a:pPr>
            <a:r>
              <a:rPr lang="en-US" altLang="zh-CN" dirty="0" err="1"/>
              <a:t>this.addEventListener</a:t>
            </a:r>
            <a:r>
              <a:rPr lang="en-US" altLang="zh-CN" dirty="0"/>
              <a:t>('message', function (e) {</a:t>
            </a:r>
          </a:p>
          <a:p>
            <a:pPr marL="0" indent="0">
              <a:buFont typeface="Arial" panose="020B0604020202020204" pitchFamily="34" charset="0"/>
              <a:buNone/>
            </a:pPr>
            <a:r>
              <a:rPr lang="en-US" altLang="zh-CN" dirty="0"/>
              <a:t>  </a:t>
            </a:r>
            <a:r>
              <a:rPr lang="en-US" altLang="zh-CN" dirty="0" err="1"/>
              <a:t>this.postMessage</a:t>
            </a:r>
            <a:r>
              <a:rPr lang="en-US" altLang="zh-CN" dirty="0"/>
              <a:t>('You said: ' + </a:t>
            </a:r>
            <a:r>
              <a:rPr lang="en-US" altLang="zh-CN" dirty="0" err="1"/>
              <a:t>e.data</a:t>
            </a:r>
            <a:r>
              <a:rPr lang="en-US" altLang="zh-CN" dirty="0"/>
              <a:t>);</a:t>
            </a:r>
          </a:p>
          <a:p>
            <a:pPr marL="0" indent="0">
              <a:buFont typeface="Arial" panose="020B0604020202020204" pitchFamily="34" charset="0"/>
              <a:buNone/>
            </a:pPr>
            <a:r>
              <a:rPr lang="en-US" altLang="zh-CN" dirty="0"/>
              <a:t>}, false);</a:t>
            </a:r>
          </a:p>
          <a:p>
            <a:pPr marL="0" indent="0">
              <a:buFont typeface="Arial" panose="020B0604020202020204" pitchFamily="34" charset="0"/>
              <a:buNone/>
            </a:pPr>
            <a:r>
              <a:rPr lang="zh-CN" altLang="en-US" dirty="0"/>
              <a:t>除了使用</a:t>
            </a:r>
            <a:r>
              <a:rPr lang="en-US" altLang="zh-CN" dirty="0" err="1"/>
              <a:t>self.addEventListener</a:t>
            </a:r>
            <a:r>
              <a:rPr lang="en-US" altLang="zh-CN" dirty="0"/>
              <a:t>()</a:t>
            </a:r>
            <a:r>
              <a:rPr lang="zh-CN" altLang="en-US" dirty="0"/>
              <a:t>指定监听函数，也可以使用</a:t>
            </a:r>
            <a:r>
              <a:rPr lang="en-US" altLang="zh-CN" dirty="0" err="1"/>
              <a:t>self.onmessage</a:t>
            </a:r>
            <a:r>
              <a:rPr lang="zh-CN" altLang="en-US" dirty="0"/>
              <a:t>指定。监听函数的参数是一个事件对象，它的</a:t>
            </a:r>
            <a:r>
              <a:rPr lang="en-US" altLang="zh-CN" dirty="0"/>
              <a:t>data</a:t>
            </a:r>
            <a:r>
              <a:rPr lang="zh-CN" altLang="en-US" dirty="0"/>
              <a:t>属性包含主线程发来的数据。</a:t>
            </a:r>
            <a:r>
              <a:rPr lang="en-US" altLang="zh-CN" dirty="0" err="1"/>
              <a:t>self.postMessage</a:t>
            </a:r>
            <a:r>
              <a:rPr lang="en-US" altLang="zh-CN" dirty="0"/>
              <a:t>()</a:t>
            </a:r>
            <a:r>
              <a:rPr lang="zh-CN" altLang="en-US" dirty="0"/>
              <a:t>方法用来向主线程发送消息。</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505617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Worker</a:t>
            </a:r>
            <a:r>
              <a:rPr lang="zh-CN" altLang="en-US" dirty="0"/>
              <a:t>线程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fontScale="92500" lnSpcReduction="20000"/>
          </a:bodyPr>
          <a:lstStyle/>
          <a:p>
            <a:r>
              <a:rPr lang="zh-CN" altLang="en-US" sz="1800" dirty="0"/>
              <a:t>根据主线程发来的数据，</a:t>
            </a:r>
            <a:r>
              <a:rPr lang="en-US" altLang="zh-CN" sz="1800" dirty="0"/>
              <a:t>Worker </a:t>
            </a:r>
            <a:r>
              <a:rPr lang="zh-CN" altLang="en-US" sz="1800" dirty="0"/>
              <a:t>线程可以调用不同的方法，下面是一个例子。</a:t>
            </a:r>
          </a:p>
          <a:p>
            <a:pPr marL="0" indent="0">
              <a:buNone/>
            </a:pPr>
            <a:r>
              <a:rPr lang="en-US" altLang="zh-CN" sz="1800" dirty="0" err="1"/>
              <a:t>self.addEventListener</a:t>
            </a:r>
            <a:r>
              <a:rPr lang="en-US" altLang="zh-CN" sz="1800" dirty="0"/>
              <a:t>('message', function (e) {</a:t>
            </a:r>
          </a:p>
          <a:p>
            <a:pPr marL="0" indent="0">
              <a:buNone/>
            </a:pPr>
            <a:r>
              <a:rPr lang="en-US" altLang="zh-CN" sz="1800" dirty="0"/>
              <a:t>  var data = </a:t>
            </a:r>
            <a:r>
              <a:rPr lang="en-US" altLang="zh-CN" sz="1800" dirty="0" err="1"/>
              <a:t>e.data</a:t>
            </a:r>
            <a:r>
              <a:rPr lang="en-US" altLang="zh-CN" sz="1800" dirty="0"/>
              <a:t>;</a:t>
            </a:r>
          </a:p>
          <a:p>
            <a:pPr marL="0" indent="0">
              <a:buNone/>
            </a:pPr>
            <a:r>
              <a:rPr lang="en-US" altLang="zh-CN" sz="1800" dirty="0"/>
              <a:t>  switch (data.cmd) {</a:t>
            </a:r>
          </a:p>
          <a:p>
            <a:pPr marL="0" indent="0">
              <a:buNone/>
            </a:pPr>
            <a:r>
              <a:rPr lang="en-US" altLang="zh-CN" sz="1800" dirty="0"/>
              <a:t>    case 'start':</a:t>
            </a:r>
          </a:p>
          <a:p>
            <a:pPr marL="0" indent="0">
              <a:buNone/>
            </a:pPr>
            <a:r>
              <a:rPr lang="en-US" altLang="zh-CN" sz="1800" dirty="0"/>
              <a:t>      </a:t>
            </a:r>
            <a:r>
              <a:rPr lang="en-US" altLang="zh-CN" sz="1800" dirty="0" err="1"/>
              <a:t>self.postMessage</a:t>
            </a:r>
            <a:r>
              <a:rPr lang="en-US" altLang="zh-CN" sz="1800" dirty="0"/>
              <a:t>('WORKER STARTED: ' + data.msg);</a:t>
            </a:r>
          </a:p>
          <a:p>
            <a:pPr marL="0" indent="0">
              <a:buNone/>
            </a:pPr>
            <a:r>
              <a:rPr lang="en-US" altLang="zh-CN" sz="1800" dirty="0"/>
              <a:t>      break;</a:t>
            </a:r>
          </a:p>
          <a:p>
            <a:pPr marL="0" indent="0">
              <a:buNone/>
            </a:pPr>
            <a:r>
              <a:rPr lang="en-US" altLang="zh-CN" sz="1800" dirty="0"/>
              <a:t>    case 'stop':</a:t>
            </a:r>
          </a:p>
          <a:p>
            <a:pPr marL="0" indent="0">
              <a:buNone/>
            </a:pPr>
            <a:r>
              <a:rPr lang="en-US" altLang="zh-CN" sz="1800" dirty="0"/>
              <a:t>      </a:t>
            </a:r>
            <a:r>
              <a:rPr lang="en-US" altLang="zh-CN" sz="1800" dirty="0" err="1"/>
              <a:t>self.postMessage</a:t>
            </a:r>
            <a:r>
              <a:rPr lang="en-US" altLang="zh-CN" sz="1800" dirty="0"/>
              <a:t>('WORKER STOPPED: ' + data.msg);</a:t>
            </a:r>
          </a:p>
          <a:p>
            <a:pPr marL="0" indent="0">
              <a:buNone/>
            </a:pPr>
            <a:r>
              <a:rPr lang="en-US" altLang="zh-CN" sz="1800" dirty="0"/>
              <a:t>      </a:t>
            </a:r>
            <a:r>
              <a:rPr lang="en-US" altLang="zh-CN" sz="1800" dirty="0" err="1"/>
              <a:t>self.close</a:t>
            </a:r>
            <a:r>
              <a:rPr lang="en-US" altLang="zh-CN" sz="1800" dirty="0"/>
              <a:t>(); // Terminates the worker.</a:t>
            </a:r>
          </a:p>
          <a:p>
            <a:pPr marL="0" indent="0">
              <a:buNone/>
            </a:pPr>
            <a:r>
              <a:rPr lang="en-US" altLang="zh-CN" sz="1800" dirty="0"/>
              <a:t>      break;</a:t>
            </a:r>
          </a:p>
          <a:p>
            <a:pPr marL="0" indent="0">
              <a:buNone/>
            </a:pPr>
            <a:r>
              <a:rPr lang="en-US" altLang="zh-CN" sz="1800" dirty="0"/>
              <a:t>    default:</a:t>
            </a:r>
          </a:p>
          <a:p>
            <a:pPr marL="0" indent="0">
              <a:buNone/>
            </a:pPr>
            <a:r>
              <a:rPr lang="en-US" altLang="zh-CN" sz="1800" dirty="0"/>
              <a:t>      </a:t>
            </a:r>
            <a:r>
              <a:rPr lang="en-US" altLang="zh-CN" sz="1800" dirty="0" err="1"/>
              <a:t>self.postMessage</a:t>
            </a:r>
            <a:r>
              <a:rPr lang="en-US" altLang="zh-CN" sz="1800" dirty="0"/>
              <a:t>('Unknown command: ' + data.msg);</a:t>
            </a:r>
          </a:p>
          <a:p>
            <a:pPr marL="0" indent="0">
              <a:buNone/>
            </a:pPr>
            <a:r>
              <a:rPr lang="en-US" altLang="zh-CN" sz="1800" dirty="0"/>
              <a:t>  };</a:t>
            </a:r>
          </a:p>
          <a:p>
            <a:pPr marL="0" indent="0">
              <a:buNone/>
            </a:pPr>
            <a:r>
              <a:rPr lang="en-US" altLang="zh-CN" sz="1800" dirty="0"/>
              <a:t>}, false);</a:t>
            </a:r>
          </a:p>
          <a:p>
            <a:r>
              <a:rPr lang="zh-CN" altLang="en-US" sz="1800" dirty="0"/>
              <a:t> 上面代码中，</a:t>
            </a:r>
            <a:r>
              <a:rPr lang="en-US" altLang="zh-CN" sz="1800" dirty="0" err="1"/>
              <a:t>self.close</a:t>
            </a:r>
            <a:r>
              <a:rPr lang="en-US" altLang="zh-CN" sz="1800" dirty="0"/>
              <a:t>()</a:t>
            </a:r>
            <a:r>
              <a:rPr lang="zh-CN" altLang="en-US" sz="1800" dirty="0"/>
              <a:t>用于在 </a:t>
            </a:r>
            <a:r>
              <a:rPr lang="en-US" altLang="zh-CN" sz="1800" dirty="0"/>
              <a:t>Worker </a:t>
            </a:r>
            <a:r>
              <a:rPr lang="zh-CN" altLang="en-US" sz="1800" dirty="0"/>
              <a:t>内部关闭自身。</a:t>
            </a:r>
            <a:endParaRPr lang="en-CN" sz="18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249400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Worker</a:t>
            </a:r>
            <a:r>
              <a:rPr lang="zh-CN" altLang="en-US" dirty="0"/>
              <a:t>加载脚本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en-US" altLang="zh-CN" sz="1800" dirty="0"/>
              <a:t>Worker </a:t>
            </a:r>
            <a:r>
              <a:rPr lang="zh-CN" altLang="en-US" sz="1800" dirty="0"/>
              <a:t>内部如果要加载其他脚本，有一个专门的方法</a:t>
            </a:r>
            <a:r>
              <a:rPr lang="en-US" altLang="zh-CN" sz="1800" dirty="0" err="1"/>
              <a:t>importScripts</a:t>
            </a:r>
            <a:r>
              <a:rPr lang="en-US" altLang="zh-CN" sz="1800" dirty="0"/>
              <a:t>()</a:t>
            </a:r>
            <a:r>
              <a:rPr lang="zh-CN" altLang="en-US" sz="1800" dirty="0"/>
              <a:t>。</a:t>
            </a:r>
          </a:p>
          <a:p>
            <a:pPr marL="0" indent="0">
              <a:buNone/>
            </a:pPr>
            <a:r>
              <a:rPr lang="en-US" altLang="zh-CN" sz="1800" dirty="0" err="1"/>
              <a:t>importScripts</a:t>
            </a:r>
            <a:r>
              <a:rPr lang="en-US" altLang="zh-CN" sz="1800" dirty="0"/>
              <a:t>('script1.js');</a:t>
            </a:r>
          </a:p>
          <a:p>
            <a:r>
              <a:rPr lang="zh-CN" altLang="en-US" sz="1800" dirty="0"/>
              <a:t>该方法可以同时加载多个脚本。</a:t>
            </a:r>
          </a:p>
          <a:p>
            <a:pPr marL="0" indent="0">
              <a:buNone/>
            </a:pPr>
            <a:r>
              <a:rPr lang="en-US" altLang="zh-CN" sz="1800" dirty="0" err="1"/>
              <a:t>importScripts</a:t>
            </a:r>
            <a:r>
              <a:rPr lang="en-US" altLang="zh-CN" sz="1800" dirty="0"/>
              <a:t>('script1.js', 'script2.js’);</a:t>
            </a:r>
          </a:p>
          <a:p>
            <a:pPr marL="0" indent="0">
              <a:buNone/>
            </a:pPr>
            <a:endParaRPr lang="en-US" altLang="zh-CN" sz="1800" dirty="0"/>
          </a:p>
          <a:p>
            <a:pPr marL="0" indent="0">
              <a:buNone/>
            </a:pPr>
            <a:r>
              <a:rPr lang="zh-CN" altLang="en-US" sz="1800" dirty="0"/>
              <a:t>主线程可以监听 </a:t>
            </a:r>
            <a:r>
              <a:rPr lang="en-US" sz="1800" dirty="0"/>
              <a:t>Worker </a:t>
            </a:r>
            <a:r>
              <a:rPr lang="zh-CN" altLang="en-US" sz="1800" dirty="0"/>
              <a:t>是否发生错误。如果发生错误，</a:t>
            </a:r>
            <a:r>
              <a:rPr lang="en-US" sz="1800" dirty="0"/>
              <a:t>Worker </a:t>
            </a:r>
            <a:r>
              <a:rPr lang="zh-CN" altLang="en-US" sz="1800" dirty="0"/>
              <a:t>会触发主线程的</a:t>
            </a:r>
            <a:r>
              <a:rPr lang="en-US" sz="1800" dirty="0"/>
              <a:t>error</a:t>
            </a:r>
            <a:r>
              <a:rPr lang="zh-CN" altLang="en-US" sz="1800" dirty="0"/>
              <a:t>事件。</a:t>
            </a:r>
          </a:p>
          <a:p>
            <a:pPr marL="0" indent="0">
              <a:buNone/>
            </a:pPr>
            <a:r>
              <a:rPr lang="en-US" sz="1800" dirty="0" err="1"/>
              <a:t>worker.onerror</a:t>
            </a:r>
            <a:r>
              <a:rPr lang="en-US" sz="1800" dirty="0"/>
              <a:t>(function (event) {</a:t>
            </a:r>
          </a:p>
          <a:p>
            <a:pPr marL="0" indent="0">
              <a:buNone/>
            </a:pPr>
            <a:r>
              <a:rPr lang="en-US" sz="1800" dirty="0"/>
              <a:t>  console.log([</a:t>
            </a:r>
          </a:p>
          <a:p>
            <a:pPr marL="0" indent="0">
              <a:buNone/>
            </a:pPr>
            <a:r>
              <a:rPr lang="en-US" sz="1800" dirty="0"/>
              <a:t>    'ERROR: Line ', </a:t>
            </a:r>
            <a:r>
              <a:rPr lang="en-US" sz="1800" dirty="0" err="1"/>
              <a:t>e.lineno</a:t>
            </a:r>
            <a:r>
              <a:rPr lang="en-US" sz="1800" dirty="0"/>
              <a:t>, ' in ', </a:t>
            </a:r>
            <a:r>
              <a:rPr lang="en-US" sz="1800" dirty="0" err="1"/>
              <a:t>e.filename</a:t>
            </a:r>
            <a:r>
              <a:rPr lang="en-US" sz="1800" dirty="0"/>
              <a:t>, ': ', </a:t>
            </a:r>
            <a:r>
              <a:rPr lang="en-US" sz="1800" dirty="0" err="1"/>
              <a:t>e.message</a:t>
            </a:r>
            <a:endParaRPr lang="en-US" sz="1800" dirty="0"/>
          </a:p>
          <a:p>
            <a:pPr marL="0" indent="0">
              <a:buNone/>
            </a:pPr>
            <a:r>
              <a:rPr lang="en-US" sz="1800" dirty="0"/>
              <a:t>  ].join(''));</a:t>
            </a:r>
          </a:p>
          <a:p>
            <a:pPr marL="0" indent="0">
              <a:buNone/>
            </a:pPr>
            <a:r>
              <a:rPr lang="en-US" sz="1800" dirty="0"/>
              <a:t>});</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642827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Worker</a:t>
            </a:r>
            <a:r>
              <a:rPr lang="zh-CN" altLang="en-US" dirty="0"/>
              <a:t>加载脚本</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en-US" altLang="zh-CN" sz="1800" dirty="0"/>
              <a:t>// </a:t>
            </a:r>
            <a:r>
              <a:rPr lang="zh-CN" altLang="en-US" sz="1800" dirty="0"/>
              <a:t>或者</a:t>
            </a:r>
          </a:p>
          <a:p>
            <a:r>
              <a:rPr lang="en-US" altLang="zh-CN" sz="1800" dirty="0" err="1"/>
              <a:t>worker.addEventListener</a:t>
            </a:r>
            <a:r>
              <a:rPr lang="en-US" altLang="zh-CN" sz="1800" dirty="0"/>
              <a:t>('error', function (event) {</a:t>
            </a:r>
          </a:p>
          <a:p>
            <a:r>
              <a:rPr lang="en-US" altLang="zh-CN" sz="1800" dirty="0"/>
              <a:t>  // ...</a:t>
            </a:r>
          </a:p>
          <a:p>
            <a:r>
              <a:rPr lang="en-US" altLang="zh-CN" sz="1800" dirty="0"/>
              <a:t>});</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D8948B0F-6FB7-4B82-863B-A1BCBC3D21A0}"/>
              </a:ext>
            </a:extLst>
          </p:cNvPr>
          <p:cNvPicPr>
            <a:picLocks noChangeAspect="1"/>
          </p:cNvPicPr>
          <p:nvPr/>
        </p:nvPicPr>
        <p:blipFill>
          <a:blip r:embed="rId6"/>
          <a:stretch>
            <a:fillRect/>
          </a:stretch>
        </p:blipFill>
        <p:spPr>
          <a:xfrm>
            <a:off x="669925" y="2833420"/>
            <a:ext cx="5562975" cy="2876629"/>
          </a:xfrm>
          <a:prstGeom prst="rect">
            <a:avLst/>
          </a:prstGeom>
        </p:spPr>
      </p:pic>
    </p:spTree>
    <p:custDataLst>
      <p:tags r:id="rId1"/>
    </p:custDataLst>
    <p:extLst>
      <p:ext uri="{BB962C8B-B14F-4D97-AF65-F5344CB8AC3E}">
        <p14:creationId xmlns:p14="http://schemas.microsoft.com/office/powerpoint/2010/main" val="405659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脚本化图片</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pPr marL="0" indent="0">
              <a:buNone/>
            </a:pPr>
            <a:r>
              <a:rPr lang="en-US" altLang="zh-CN" dirty="0"/>
              <a:t>Web</a:t>
            </a:r>
            <a:r>
              <a:rPr lang="zh-CN" altLang="en-US" dirty="0"/>
              <a:t>页面使用</a:t>
            </a:r>
            <a:r>
              <a:rPr lang="en-US" altLang="zh-CN" dirty="0"/>
              <a:t>HTML</a:t>
            </a:r>
            <a:r>
              <a:rPr lang="zh-CN" altLang="en-US" dirty="0"/>
              <a:t>提供的</a:t>
            </a:r>
            <a:r>
              <a:rPr lang="en-US" altLang="zh-CN" dirty="0"/>
              <a:t>&lt;</a:t>
            </a:r>
            <a:r>
              <a:rPr lang="en-US" altLang="zh-CN" dirty="0" err="1"/>
              <a:t>img</a:t>
            </a:r>
            <a:r>
              <a:rPr lang="en-US" altLang="zh-CN" dirty="0"/>
              <a:t>&gt;</a:t>
            </a:r>
            <a:r>
              <a:rPr lang="zh-CN" altLang="en-US" dirty="0"/>
              <a:t>元素来嵌入图片。</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为了提高响应度，客户端</a:t>
            </a:r>
            <a:r>
              <a:rPr lang="en-US" altLang="zh-CN" dirty="0"/>
              <a:t>JavaScript</a:t>
            </a:r>
            <a:r>
              <a:rPr lang="zh-CN" altLang="en-US" dirty="0"/>
              <a:t>定义了</a:t>
            </a:r>
            <a:r>
              <a:rPr lang="en-US" altLang="zh-CN" dirty="0"/>
              <a:t>Image()</a:t>
            </a:r>
            <a:r>
              <a:rPr lang="zh-CN" altLang="en-US" dirty="0"/>
              <a:t>构造函数来创建一个屏幕外图片对象提前缓存图片。</a:t>
            </a:r>
            <a:endParaRPr lang="en-US" altLang="zh-CN" dirty="0"/>
          </a:p>
          <a:p>
            <a:pPr marL="0" indent="0">
              <a:buNone/>
            </a:pP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2E151982-55C2-42B2-A4AF-A5202FF0D62E}"/>
              </a:ext>
            </a:extLst>
          </p:cNvPr>
          <p:cNvPicPr>
            <a:picLocks noChangeAspect="1"/>
          </p:cNvPicPr>
          <p:nvPr/>
        </p:nvPicPr>
        <p:blipFill>
          <a:blip r:embed="rId5"/>
          <a:stretch>
            <a:fillRect/>
          </a:stretch>
        </p:blipFill>
        <p:spPr>
          <a:xfrm>
            <a:off x="984997" y="2275628"/>
            <a:ext cx="6905253" cy="1153372"/>
          </a:xfrm>
          <a:prstGeom prst="rect">
            <a:avLst/>
          </a:prstGeom>
        </p:spPr>
      </p:pic>
      <p:pic>
        <p:nvPicPr>
          <p:cNvPr id="8" name="图片 7">
            <a:extLst>
              <a:ext uri="{FF2B5EF4-FFF2-40B4-BE49-F238E27FC236}">
                <a16:creationId xmlns:a16="http://schemas.microsoft.com/office/drawing/2014/main" id="{337A23F6-133C-4610-B5BB-70B72CA08A35}"/>
              </a:ext>
            </a:extLst>
          </p:cNvPr>
          <p:cNvPicPr>
            <a:picLocks noChangeAspect="1"/>
          </p:cNvPicPr>
          <p:nvPr/>
        </p:nvPicPr>
        <p:blipFill>
          <a:blip r:embed="rId6"/>
          <a:stretch>
            <a:fillRect/>
          </a:stretch>
        </p:blipFill>
        <p:spPr>
          <a:xfrm>
            <a:off x="536189" y="4980112"/>
            <a:ext cx="7852520" cy="1325563"/>
          </a:xfrm>
          <a:prstGeom prst="rect">
            <a:avLst/>
          </a:prstGeom>
        </p:spPr>
      </p:pic>
    </p:spTree>
    <p:extLst>
      <p:ext uri="{BB962C8B-B14F-4D97-AF65-F5344CB8AC3E}">
        <p14:creationId xmlns:p14="http://schemas.microsoft.com/office/powerpoint/2010/main" val="2912808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数据通信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zh-CN" altLang="en-US" dirty="0"/>
              <a:t>主线程与 </a:t>
            </a:r>
            <a:r>
              <a:rPr lang="en-US" altLang="zh-CN" dirty="0"/>
              <a:t>Worker </a:t>
            </a:r>
            <a:r>
              <a:rPr lang="zh-CN" altLang="en-US" dirty="0"/>
              <a:t>之间的通信内容，可以是文本，也可以是对象。需要注意的是，这种通信是拷贝关系，即是传值而不是传址，</a:t>
            </a:r>
            <a:r>
              <a:rPr lang="en-US" altLang="zh-CN" dirty="0"/>
              <a:t>Worker </a:t>
            </a:r>
            <a:r>
              <a:rPr lang="zh-CN" altLang="en-US" dirty="0"/>
              <a:t>对通信内容的修改，不会影响到主线程。事实上，浏览器内部的运行机制是，先将通信内容串行化，然后把串行化后的字符串发给 </a:t>
            </a:r>
            <a:r>
              <a:rPr lang="en-US" altLang="zh-CN" dirty="0"/>
              <a:t>Worker</a:t>
            </a:r>
            <a:r>
              <a:rPr lang="zh-CN" altLang="en-US" dirty="0"/>
              <a:t>，后者再将它还原。</a:t>
            </a:r>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7B83BC03-BF07-40B3-87E9-7D701218289D}"/>
              </a:ext>
            </a:extLst>
          </p:cNvPr>
          <p:cNvPicPr>
            <a:picLocks noChangeAspect="1"/>
          </p:cNvPicPr>
          <p:nvPr/>
        </p:nvPicPr>
        <p:blipFill>
          <a:blip r:embed="rId5"/>
          <a:stretch>
            <a:fillRect/>
          </a:stretch>
        </p:blipFill>
        <p:spPr>
          <a:xfrm>
            <a:off x="1469037" y="3679825"/>
            <a:ext cx="6357152" cy="2860675"/>
          </a:xfrm>
          <a:prstGeom prst="rect">
            <a:avLst/>
          </a:prstGeom>
        </p:spPr>
      </p:pic>
    </p:spTree>
    <p:extLst>
      <p:ext uri="{BB962C8B-B14F-4D97-AF65-F5344CB8AC3E}">
        <p14:creationId xmlns:p14="http://schemas.microsoft.com/office/powerpoint/2010/main" val="2483836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数据通信</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zh-CN" altLang="en-US" dirty="0"/>
              <a:t>但是，拷贝方式发送二进制数据，会造成性能问题。比如，主线程向 </a:t>
            </a:r>
            <a:r>
              <a:rPr lang="en-US" altLang="zh-CN" dirty="0"/>
              <a:t>Worker </a:t>
            </a:r>
            <a:r>
              <a:rPr lang="zh-CN" altLang="en-US" dirty="0"/>
              <a:t>发送一个 </a:t>
            </a:r>
            <a:r>
              <a:rPr lang="en-US" altLang="zh-CN" dirty="0"/>
              <a:t>500MB </a:t>
            </a:r>
            <a:r>
              <a:rPr lang="zh-CN" altLang="en-US" dirty="0"/>
              <a:t>文件，默认情况下浏览器会生成一个原文件的拷贝。为了解决这个问题，</a:t>
            </a:r>
            <a:r>
              <a:rPr lang="en-US" altLang="zh-CN" dirty="0"/>
              <a:t>JavaScript </a:t>
            </a:r>
            <a:r>
              <a:rPr lang="zh-CN" altLang="en-US" dirty="0"/>
              <a:t>允许主线程把二进制数据直接转移给子线程，但是一旦转移，主线程就无法再使用这些二进制数据了，这是为了防止出现多个线程同时修改数据的麻烦局面。这种转移数据的方法，叫做</a:t>
            </a:r>
            <a:r>
              <a:rPr lang="en-US" altLang="zh-CN" dirty="0"/>
              <a:t>Transferable Objects </a:t>
            </a:r>
            <a:r>
              <a:rPr lang="zh-CN" altLang="en-US" dirty="0"/>
              <a:t>。这使得主线程可以快速把数据交给 </a:t>
            </a:r>
            <a:r>
              <a:rPr lang="en-US" altLang="zh-CN" dirty="0"/>
              <a:t>Worker</a:t>
            </a:r>
            <a:r>
              <a:rPr lang="zh-CN" altLang="en-US" dirty="0"/>
              <a:t>，对于影像处理、声音处理、</a:t>
            </a:r>
            <a:r>
              <a:rPr lang="en-US" altLang="zh-CN" dirty="0"/>
              <a:t>3D </a:t>
            </a:r>
            <a:r>
              <a:rPr lang="zh-CN" altLang="en-US" dirty="0"/>
              <a:t>运算等就非常方便了，不会产生性能负担。</a:t>
            </a:r>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98912EAC-D001-40CE-8CC5-CA83BC427568}"/>
              </a:ext>
            </a:extLst>
          </p:cNvPr>
          <p:cNvPicPr>
            <a:picLocks noChangeAspect="1"/>
          </p:cNvPicPr>
          <p:nvPr/>
        </p:nvPicPr>
        <p:blipFill>
          <a:blip r:embed="rId6"/>
          <a:stretch>
            <a:fillRect/>
          </a:stretch>
        </p:blipFill>
        <p:spPr>
          <a:xfrm>
            <a:off x="2060132" y="2904344"/>
            <a:ext cx="4605567" cy="1982449"/>
          </a:xfrm>
          <a:prstGeom prst="rect">
            <a:avLst/>
          </a:prstGeom>
        </p:spPr>
      </p:pic>
    </p:spTree>
    <p:custDataLst>
      <p:tags r:id="rId1"/>
    </p:custDataLst>
    <p:extLst>
      <p:ext uri="{BB962C8B-B14F-4D97-AF65-F5344CB8AC3E}">
        <p14:creationId xmlns:p14="http://schemas.microsoft.com/office/powerpoint/2010/main" val="388648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err="1"/>
              <a:t>webworker</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zh-CN" altLang="en-US" dirty="0"/>
              <a:t>。</a:t>
            </a:r>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FF15398F-08FD-4B05-9D9E-68C7BD3D677B}"/>
              </a:ext>
            </a:extLst>
          </p:cNvPr>
          <p:cNvPicPr>
            <a:picLocks noChangeAspect="1"/>
          </p:cNvPicPr>
          <p:nvPr/>
        </p:nvPicPr>
        <p:blipFill>
          <a:blip r:embed="rId5"/>
          <a:stretch>
            <a:fillRect/>
          </a:stretch>
        </p:blipFill>
        <p:spPr>
          <a:xfrm>
            <a:off x="69731" y="100263"/>
            <a:ext cx="7010400" cy="6762750"/>
          </a:xfrm>
          <a:prstGeom prst="rect">
            <a:avLst/>
          </a:prstGeom>
        </p:spPr>
      </p:pic>
      <p:pic>
        <p:nvPicPr>
          <p:cNvPr id="10" name="图片 9">
            <a:extLst>
              <a:ext uri="{FF2B5EF4-FFF2-40B4-BE49-F238E27FC236}">
                <a16:creationId xmlns:a16="http://schemas.microsoft.com/office/drawing/2014/main" id="{033CB54C-DB0D-4254-971F-6A0BBB778C48}"/>
              </a:ext>
            </a:extLst>
          </p:cNvPr>
          <p:cNvPicPr>
            <a:picLocks noChangeAspect="1"/>
          </p:cNvPicPr>
          <p:nvPr/>
        </p:nvPicPr>
        <p:blipFill>
          <a:blip r:embed="rId6"/>
          <a:stretch>
            <a:fillRect/>
          </a:stretch>
        </p:blipFill>
        <p:spPr>
          <a:xfrm>
            <a:off x="4572000" y="798587"/>
            <a:ext cx="4089868" cy="2064534"/>
          </a:xfrm>
          <a:prstGeom prst="rect">
            <a:avLst/>
          </a:prstGeom>
        </p:spPr>
      </p:pic>
    </p:spTree>
    <p:extLst>
      <p:ext uri="{BB962C8B-B14F-4D97-AF65-F5344CB8AC3E}">
        <p14:creationId xmlns:p14="http://schemas.microsoft.com/office/powerpoint/2010/main" val="1408531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Blob</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892084"/>
          </a:xfrm>
        </p:spPr>
        <p:txBody>
          <a:bodyPr>
            <a:normAutofit/>
          </a:bodyPr>
          <a:lstStyle/>
          <a:p>
            <a:r>
              <a:rPr lang="zh-CN" altLang="en-US" dirty="0"/>
              <a:t>一直以来，</a:t>
            </a:r>
            <a:r>
              <a:rPr lang="en-US" altLang="zh-CN" dirty="0"/>
              <a:t>JS</a:t>
            </a:r>
            <a:r>
              <a:rPr lang="zh-CN" altLang="en-US" dirty="0"/>
              <a:t>都没有比较好的可以直接处理二进制的方法。而</a:t>
            </a:r>
            <a:r>
              <a:rPr lang="en-US" altLang="zh-CN" dirty="0"/>
              <a:t>blob</a:t>
            </a:r>
            <a:r>
              <a:rPr lang="zh-CN" altLang="en-US" dirty="0"/>
              <a:t>的存在，允许我们可以通过</a:t>
            </a:r>
            <a:r>
              <a:rPr lang="en-US" altLang="zh-CN" dirty="0" err="1"/>
              <a:t>js</a:t>
            </a:r>
            <a:r>
              <a:rPr lang="zh-CN" altLang="en-US" dirty="0"/>
              <a:t>直接操作二进制数据。“一个</a:t>
            </a:r>
            <a:r>
              <a:rPr lang="en-US" altLang="zh-CN" dirty="0"/>
              <a:t>blob</a:t>
            </a:r>
            <a:r>
              <a:rPr lang="zh-CN" altLang="en-US" dirty="0"/>
              <a:t>对象就是一个包含有只读原始数据的类文件对象。</a:t>
            </a:r>
            <a:r>
              <a:rPr lang="en-US" altLang="zh-CN" dirty="0"/>
              <a:t>blob</a:t>
            </a:r>
            <a:r>
              <a:rPr lang="zh-CN" altLang="en-US" dirty="0"/>
              <a:t>对象中的数据并不一定得是</a:t>
            </a:r>
            <a:r>
              <a:rPr lang="en-US" altLang="zh-CN" dirty="0"/>
              <a:t>JavaScript</a:t>
            </a:r>
            <a:r>
              <a:rPr lang="zh-CN" altLang="en-US" dirty="0"/>
              <a:t>中的原生形式。</a:t>
            </a:r>
            <a:r>
              <a:rPr lang="en-US" altLang="zh-CN" dirty="0"/>
              <a:t>file</a:t>
            </a:r>
            <a:r>
              <a:rPr lang="zh-CN" altLang="en-US" dirty="0"/>
              <a:t>接口基于</a:t>
            </a:r>
            <a:r>
              <a:rPr lang="en-US" altLang="zh-CN" dirty="0"/>
              <a:t>blob</a:t>
            </a:r>
            <a:r>
              <a:rPr lang="zh-CN" altLang="en-US" dirty="0"/>
              <a:t>，继承了</a:t>
            </a:r>
            <a:r>
              <a:rPr lang="en-US" altLang="zh-CN" dirty="0"/>
              <a:t>blob</a:t>
            </a:r>
            <a:r>
              <a:rPr lang="zh-CN" altLang="en-US" dirty="0"/>
              <a:t>的功能，并且扩展支持了用户计算机上的本地文件”</a:t>
            </a:r>
            <a:r>
              <a:rPr lang="en-US" altLang="zh-CN" dirty="0"/>
              <a:t>Blob</a:t>
            </a:r>
            <a:r>
              <a:rPr lang="zh-CN" altLang="en-US" dirty="0"/>
              <a:t>对象可以看作是存放二进制数据的容器，此外还可以通过</a:t>
            </a:r>
            <a:r>
              <a:rPr lang="en-US" altLang="zh-CN" dirty="0"/>
              <a:t>blob</a:t>
            </a:r>
            <a:r>
              <a:rPr lang="zh-CN" altLang="en-US" dirty="0"/>
              <a:t>设置二进制数据的</a:t>
            </a:r>
            <a:r>
              <a:rPr lang="en-US" altLang="zh-CN" dirty="0"/>
              <a:t>MIME</a:t>
            </a:r>
            <a:r>
              <a:rPr lang="zh-CN" altLang="en-US" dirty="0"/>
              <a:t>类型。</a:t>
            </a:r>
            <a:endParaRPr lang="en-US" altLang="zh-CN" dirty="0"/>
          </a:p>
          <a:p>
            <a:r>
              <a:rPr lang="en-US" dirty="0"/>
              <a:t>B</a:t>
            </a:r>
            <a:r>
              <a:rPr lang="en-US" altLang="zh-CN" dirty="0"/>
              <a:t>lob</a:t>
            </a:r>
            <a:r>
              <a:rPr lang="zh-CN" altLang="en-US" dirty="0"/>
              <a:t>本身没有多大意思，但它为用于二进制数据的大量</a:t>
            </a:r>
            <a:r>
              <a:rPr lang="en-US" altLang="zh-CN" dirty="0"/>
              <a:t>JavaScript API</a:t>
            </a:r>
            <a:r>
              <a:rPr lang="zh-CN" altLang="en-US" dirty="0"/>
              <a:t>提供重要的数据交换机制。</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5C6CD4DF-B585-4EEE-9AE7-DEFDF32CB13F}"/>
              </a:ext>
            </a:extLst>
          </p:cNvPr>
          <p:cNvPicPr>
            <a:picLocks noChangeAspect="1"/>
          </p:cNvPicPr>
          <p:nvPr/>
        </p:nvPicPr>
        <p:blipFill>
          <a:blip r:embed="rId6"/>
          <a:stretch>
            <a:fillRect/>
          </a:stretch>
        </p:blipFill>
        <p:spPr>
          <a:xfrm>
            <a:off x="1593850" y="928269"/>
            <a:ext cx="5562600" cy="5048250"/>
          </a:xfrm>
          <a:prstGeom prst="rect">
            <a:avLst/>
          </a:prstGeom>
        </p:spPr>
      </p:pic>
    </p:spTree>
    <p:custDataLst>
      <p:tags r:id="rId1"/>
    </p:custDataLst>
    <p:extLst>
      <p:ext uri="{BB962C8B-B14F-4D97-AF65-F5344CB8AC3E}">
        <p14:creationId xmlns:p14="http://schemas.microsoft.com/office/powerpoint/2010/main" val="2675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Blob</a:t>
            </a:r>
            <a:r>
              <a:rPr lang="zh-CN" altLang="en-US" dirty="0"/>
              <a:t>基本用法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712200" cy="5710050"/>
          </a:xfrm>
        </p:spPr>
        <p:txBody>
          <a:bodyPr>
            <a:noAutofit/>
          </a:bodyPr>
          <a:lstStyle/>
          <a:p>
            <a:r>
              <a:rPr lang="zh-CN" altLang="en-US" dirty="0"/>
              <a:t>可以通过</a:t>
            </a:r>
            <a:r>
              <a:rPr lang="en-US" altLang="zh-CN" dirty="0"/>
              <a:t>Blob</a:t>
            </a:r>
            <a:r>
              <a:rPr lang="zh-CN" altLang="en-US" dirty="0"/>
              <a:t>的构造函数创建</a:t>
            </a:r>
            <a:r>
              <a:rPr lang="en-US" altLang="zh-CN" dirty="0"/>
              <a:t>Blob</a:t>
            </a:r>
            <a:r>
              <a:rPr lang="zh-CN" altLang="en-US" dirty="0"/>
              <a:t>对象：</a:t>
            </a:r>
          </a:p>
          <a:p>
            <a:r>
              <a:rPr lang="en-US" altLang="zh-CN" dirty="0"/>
              <a:t>Blob(</a:t>
            </a:r>
            <a:r>
              <a:rPr lang="en-US" altLang="zh-CN" dirty="0" err="1"/>
              <a:t>blobParts</a:t>
            </a:r>
            <a:r>
              <a:rPr lang="en-US" altLang="zh-CN" dirty="0"/>
              <a:t>[, options])</a:t>
            </a:r>
          </a:p>
          <a:p>
            <a:r>
              <a:rPr lang="en-US" altLang="zh-CN" dirty="0" err="1"/>
              <a:t>blobParts</a:t>
            </a:r>
            <a:r>
              <a:rPr lang="zh-CN" altLang="en-US" dirty="0"/>
              <a:t>： 数组类型， 数组中的每一项连接起来构成</a:t>
            </a:r>
            <a:r>
              <a:rPr lang="en-US" altLang="zh-CN" dirty="0"/>
              <a:t>Blob</a:t>
            </a:r>
            <a:r>
              <a:rPr lang="zh-CN" altLang="en-US" dirty="0"/>
              <a:t>对象的数据，数组中的每项元素可以是</a:t>
            </a:r>
            <a:r>
              <a:rPr lang="en-US" altLang="zh-CN" dirty="0" err="1"/>
              <a:t>ArrayBuffer</a:t>
            </a:r>
            <a:r>
              <a:rPr lang="en-US" altLang="zh-CN" dirty="0"/>
              <a:t>(</a:t>
            </a:r>
            <a:r>
              <a:rPr lang="zh-CN" altLang="en-US" dirty="0"/>
              <a:t>二进制数据缓冲区</a:t>
            </a:r>
            <a:r>
              <a:rPr lang="en-US" altLang="zh-CN" dirty="0"/>
              <a:t>), </a:t>
            </a:r>
            <a:r>
              <a:rPr lang="en-US" altLang="zh-CN" dirty="0" err="1"/>
              <a:t>ArrayBufferView,Blob,DOMString</a:t>
            </a:r>
            <a:r>
              <a:rPr lang="zh-CN" altLang="en-US" dirty="0"/>
              <a:t>。或其他类似对象的混合体。</a:t>
            </a:r>
          </a:p>
          <a:p>
            <a:r>
              <a:rPr lang="en-US" altLang="zh-CN" dirty="0"/>
              <a:t>options</a:t>
            </a:r>
            <a:r>
              <a:rPr lang="zh-CN" altLang="en-US" dirty="0"/>
              <a:t>： 可选项，字典格式类型，可以指定如下两个属性：</a:t>
            </a:r>
          </a:p>
          <a:p>
            <a:r>
              <a:rPr lang="en-US" altLang="zh-CN" dirty="0"/>
              <a:t>type</a:t>
            </a:r>
            <a:r>
              <a:rPr lang="zh-CN" altLang="en-US" dirty="0"/>
              <a:t>，默认值为</a:t>
            </a:r>
            <a:r>
              <a:rPr lang="en-US" altLang="zh-CN" dirty="0"/>
              <a:t>""</a:t>
            </a:r>
            <a:r>
              <a:rPr lang="zh-CN" altLang="en-US" dirty="0"/>
              <a:t>，它代表了将会被放入到</a:t>
            </a:r>
            <a:r>
              <a:rPr lang="en-US" altLang="zh-CN" dirty="0"/>
              <a:t>blob</a:t>
            </a:r>
            <a:r>
              <a:rPr lang="zh-CN" altLang="en-US" dirty="0"/>
              <a:t>中的数组内容的</a:t>
            </a:r>
            <a:r>
              <a:rPr lang="en-US" altLang="zh-CN" dirty="0"/>
              <a:t>MIME</a:t>
            </a:r>
            <a:r>
              <a:rPr lang="zh-CN" altLang="en-US" dirty="0"/>
              <a:t>类型。</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153339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Blob</a:t>
            </a:r>
            <a:r>
              <a:rPr lang="zh-CN" altLang="en-US" dirty="0"/>
              <a:t>基本用法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712200" cy="5710050"/>
          </a:xfrm>
        </p:spPr>
        <p:txBody>
          <a:bodyPr>
            <a:noAutofit/>
          </a:bodyPr>
          <a:lstStyle/>
          <a:p>
            <a:r>
              <a:rPr lang="en-US" altLang="zh-CN" dirty="0"/>
              <a:t>endings</a:t>
            </a:r>
            <a:r>
              <a:rPr lang="zh-CN" altLang="en-US" dirty="0"/>
              <a:t>， 默认值为</a:t>
            </a:r>
            <a:r>
              <a:rPr lang="en-US" altLang="zh-CN" dirty="0"/>
              <a:t>"transparent"</a:t>
            </a:r>
            <a:r>
              <a:rPr lang="zh-CN" altLang="en-US" dirty="0"/>
              <a:t>，用于指定包含行结束符</a:t>
            </a:r>
            <a:r>
              <a:rPr lang="en-US" altLang="zh-CN" dirty="0"/>
              <a:t>\n</a:t>
            </a:r>
            <a:r>
              <a:rPr lang="zh-CN" altLang="en-US" dirty="0"/>
              <a:t>的字符串如何被写入。 它是以下两个值中的一个： </a:t>
            </a:r>
            <a:r>
              <a:rPr lang="en-US" altLang="zh-CN" dirty="0"/>
              <a:t>"native"</a:t>
            </a:r>
            <a:r>
              <a:rPr lang="zh-CN" altLang="en-US" dirty="0"/>
              <a:t>，表示行结束符会被更改为适合宿主操作系统文件系统的换行符； </a:t>
            </a:r>
            <a:r>
              <a:rPr lang="en-US" altLang="zh-CN" dirty="0"/>
              <a:t>"transparent"</a:t>
            </a:r>
            <a:r>
              <a:rPr lang="zh-CN" altLang="en-US" dirty="0"/>
              <a:t>，表示会保持</a:t>
            </a:r>
            <a:r>
              <a:rPr lang="en-US" altLang="zh-CN" dirty="0"/>
              <a:t>blob</a:t>
            </a:r>
            <a:r>
              <a:rPr lang="zh-CN" altLang="en-US" dirty="0"/>
              <a:t>中保存的结束符不变。</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16445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Slice</a:t>
            </a:r>
            <a:r>
              <a:rPr lang="zh-CN" altLang="en-US" dirty="0"/>
              <a:t>方法</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712200" cy="5562301"/>
          </a:xfrm>
        </p:spPr>
        <p:txBody>
          <a:bodyPr>
            <a:normAutofit fontScale="92500" lnSpcReduction="10000"/>
          </a:bodyPr>
          <a:lstStyle/>
          <a:p>
            <a:r>
              <a:rPr lang="en-US" altLang="zh-CN" dirty="0"/>
              <a:t>slice</a:t>
            </a:r>
            <a:r>
              <a:rPr lang="zh-CN" altLang="en-US" dirty="0"/>
              <a:t>方法</a:t>
            </a:r>
          </a:p>
          <a:p>
            <a:r>
              <a:rPr lang="en-US" altLang="zh-CN" dirty="0"/>
              <a:t>Blob</a:t>
            </a:r>
            <a:r>
              <a:rPr lang="zh-CN" altLang="en-US" dirty="0"/>
              <a:t>对象有一个</a:t>
            </a:r>
            <a:r>
              <a:rPr lang="en-US" altLang="zh-CN" dirty="0"/>
              <a:t>slice</a:t>
            </a:r>
            <a:r>
              <a:rPr lang="zh-CN" altLang="en-US" dirty="0"/>
              <a:t>方法，返回一个新的</a:t>
            </a:r>
            <a:r>
              <a:rPr lang="en-US" altLang="zh-CN" dirty="0"/>
              <a:t>Blob</a:t>
            </a:r>
            <a:r>
              <a:rPr lang="zh-CN" altLang="en-US" dirty="0"/>
              <a:t>对象，包含了源</a:t>
            </a:r>
            <a:r>
              <a:rPr lang="en-US" altLang="zh-CN" dirty="0"/>
              <a:t>Blob</a:t>
            </a:r>
            <a:r>
              <a:rPr lang="zh-CN" altLang="en-US" dirty="0"/>
              <a:t>对象中制定范围内的数据。</a:t>
            </a:r>
          </a:p>
          <a:p>
            <a:r>
              <a:rPr lang="zh-CN" altLang="en-US" dirty="0"/>
              <a:t>参数说明：</a:t>
            </a:r>
          </a:p>
          <a:p>
            <a:r>
              <a:rPr lang="en-US" altLang="zh-CN" dirty="0"/>
              <a:t>start</a:t>
            </a:r>
            <a:r>
              <a:rPr lang="zh-CN" altLang="en-US" dirty="0"/>
              <a:t>： 可选，代表 </a:t>
            </a:r>
            <a:r>
              <a:rPr lang="en-US" altLang="zh-CN" dirty="0"/>
              <a:t>Blob </a:t>
            </a:r>
            <a:r>
              <a:rPr lang="zh-CN" altLang="en-US" dirty="0"/>
              <a:t>里的下标，表示第一个会被会被拷贝进新的 </a:t>
            </a:r>
            <a:r>
              <a:rPr lang="en-US" altLang="zh-CN" dirty="0"/>
              <a:t>Blob </a:t>
            </a:r>
            <a:r>
              <a:rPr lang="zh-CN" altLang="en-US" dirty="0"/>
              <a:t>的字节的起始位置。如果传入的是一个负数，那么这个偏移量将会从数据的末尾从后到前开始计算。</a:t>
            </a:r>
          </a:p>
          <a:p>
            <a:r>
              <a:rPr lang="en-US" altLang="zh-CN" dirty="0"/>
              <a:t>end</a:t>
            </a:r>
            <a:r>
              <a:rPr lang="zh-CN" altLang="en-US" dirty="0"/>
              <a:t>： 可选，代表的是 </a:t>
            </a:r>
            <a:r>
              <a:rPr lang="en-US" altLang="zh-CN" dirty="0"/>
              <a:t>Blob </a:t>
            </a:r>
            <a:r>
              <a:rPr lang="zh-CN" altLang="en-US" dirty="0"/>
              <a:t>的一个下标，这个下标</a:t>
            </a:r>
            <a:r>
              <a:rPr lang="en-US" altLang="zh-CN" dirty="0"/>
              <a:t>-1</a:t>
            </a:r>
            <a:r>
              <a:rPr lang="zh-CN" altLang="en-US" dirty="0"/>
              <a:t>的对应的字节将会是被拷贝进新的</a:t>
            </a:r>
            <a:r>
              <a:rPr lang="en-US" altLang="zh-CN" dirty="0"/>
              <a:t>Blob </a:t>
            </a:r>
            <a:r>
              <a:rPr lang="zh-CN" altLang="en-US" dirty="0"/>
              <a:t>的最后一个字节。如果你传入了一个负数，那么这个偏移量将会从数据的末尾从后到前开始计算。</a:t>
            </a:r>
          </a:p>
          <a:p>
            <a:r>
              <a:rPr lang="en-US" altLang="zh-CN" dirty="0" err="1"/>
              <a:t>contentType</a:t>
            </a:r>
            <a:r>
              <a:rPr lang="zh-CN" altLang="en-US" dirty="0"/>
              <a:t>： 可选，给新的 </a:t>
            </a:r>
            <a:r>
              <a:rPr lang="en-US" altLang="zh-CN" dirty="0"/>
              <a:t>Blob </a:t>
            </a:r>
            <a:r>
              <a:rPr lang="zh-CN" altLang="en-US" dirty="0"/>
              <a:t>赋予一个新的文档类型。这将会把它的 </a:t>
            </a:r>
            <a:r>
              <a:rPr lang="en-US" altLang="zh-CN" dirty="0"/>
              <a:t>type </a:t>
            </a:r>
            <a:r>
              <a:rPr lang="zh-CN" altLang="en-US" dirty="0"/>
              <a:t>属性设为被传入的值。它的默认值是一个空的字符串。</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984A160F-D19B-45A8-BA48-FAF0D3BF86BC}"/>
              </a:ext>
            </a:extLst>
          </p:cNvPr>
          <p:cNvPicPr>
            <a:picLocks noChangeAspect="1"/>
          </p:cNvPicPr>
          <p:nvPr/>
        </p:nvPicPr>
        <p:blipFill>
          <a:blip r:embed="rId6"/>
          <a:stretch>
            <a:fillRect/>
          </a:stretch>
        </p:blipFill>
        <p:spPr>
          <a:xfrm>
            <a:off x="1935395" y="-1"/>
            <a:ext cx="5439231" cy="7073919"/>
          </a:xfrm>
          <a:prstGeom prst="rect">
            <a:avLst/>
          </a:prstGeom>
        </p:spPr>
      </p:pic>
    </p:spTree>
    <p:custDataLst>
      <p:tags r:id="rId1"/>
    </p:custDataLst>
    <p:extLst>
      <p:ext uri="{BB962C8B-B14F-4D97-AF65-F5344CB8AC3E}">
        <p14:creationId xmlns:p14="http://schemas.microsoft.com/office/powerpoint/2010/main" val="33554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en-US" altLang="zh-CN" dirty="0"/>
              <a:t>Blob URL</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74625" y="1147951"/>
            <a:ext cx="8299450" cy="5276050"/>
          </a:xfrm>
        </p:spPr>
        <p:txBody>
          <a:bodyPr>
            <a:normAutofit/>
          </a:bodyPr>
          <a:lstStyle/>
          <a:p>
            <a:r>
              <a:rPr lang="zh-CN" altLang="en-US" dirty="0"/>
              <a:t>我们可以使用 </a:t>
            </a:r>
            <a:r>
              <a:rPr lang="en-US" altLang="zh-CN" dirty="0"/>
              <a:t>Blob </a:t>
            </a:r>
            <a:r>
              <a:rPr lang="zh-CN" altLang="en-US" dirty="0"/>
              <a:t>对象隐藏真实的资源路径，在一定程度上可以起到数据的加密性，更多的是为了干扰爬虫。比如日常使用的一些音频，视频，图片，我们都可以使用其 </a:t>
            </a:r>
            <a:r>
              <a:rPr lang="en-US" altLang="zh-CN" dirty="0"/>
              <a:t>Blob </a:t>
            </a:r>
            <a:r>
              <a:rPr lang="zh-CN" altLang="en-US" dirty="0"/>
              <a:t>二进制数据流来表征数据，而非使用 </a:t>
            </a:r>
            <a:r>
              <a:rPr lang="en-US" altLang="zh-CN" dirty="0" err="1"/>
              <a:t>url</a:t>
            </a:r>
            <a:r>
              <a:rPr lang="zh-CN" altLang="en-US" dirty="0"/>
              <a:t>。</a:t>
            </a:r>
            <a:endParaRPr lang="en-US" altLang="zh-CN" dirty="0"/>
          </a:p>
          <a:p>
            <a:r>
              <a:rPr lang="zh-CN" altLang="en-US" dirty="0"/>
              <a:t>要使用 </a:t>
            </a:r>
            <a:r>
              <a:rPr lang="en-US" altLang="zh-CN" dirty="0"/>
              <a:t>blob </a:t>
            </a:r>
            <a:r>
              <a:rPr lang="zh-CN" altLang="en-US" dirty="0"/>
              <a:t>来表征数据资源，需做到以下两点：</a:t>
            </a:r>
          </a:p>
          <a:p>
            <a:r>
              <a:rPr lang="en-US" altLang="zh-CN" dirty="0"/>
              <a:t>1</a:t>
            </a:r>
            <a:r>
              <a:rPr lang="zh-CN" altLang="en-US" dirty="0"/>
              <a:t>、服务端返回的为资源的二进制数据</a:t>
            </a:r>
          </a:p>
          <a:p>
            <a:r>
              <a:rPr lang="en-US" altLang="zh-CN" dirty="0"/>
              <a:t>2</a:t>
            </a:r>
            <a:r>
              <a:rPr lang="zh-CN" altLang="en-US" dirty="0"/>
              <a:t>、前端接收到二进制数据后，使用 </a:t>
            </a:r>
            <a:r>
              <a:rPr lang="en-US" altLang="zh-CN" dirty="0" err="1"/>
              <a:t>URL.createObjectURL</a:t>
            </a:r>
            <a:r>
              <a:rPr lang="en-US" altLang="zh-CN" dirty="0"/>
              <a:t>(</a:t>
            </a:r>
            <a:r>
              <a:rPr lang="en-US" altLang="zh-CN" dirty="0" err="1"/>
              <a:t>blobData</a:t>
            </a:r>
            <a:r>
              <a:rPr lang="en-US" altLang="zh-CN" dirty="0"/>
              <a:t>) </a:t>
            </a:r>
            <a:r>
              <a:rPr lang="zh-CN" altLang="en-US" dirty="0"/>
              <a:t>方法将服务端返回的二进制数据转换为 </a:t>
            </a:r>
            <a:r>
              <a:rPr lang="en-US" altLang="zh-CN" dirty="0"/>
              <a:t>blob </a:t>
            </a:r>
            <a:r>
              <a:rPr lang="zh-CN" altLang="en-US" dirty="0"/>
              <a:t>的 </a:t>
            </a:r>
            <a:r>
              <a:rPr lang="en-US" altLang="zh-CN" dirty="0" err="1"/>
              <a:t>url</a:t>
            </a:r>
            <a:r>
              <a:rPr lang="en-US" altLang="zh-CN" dirty="0"/>
              <a:t> </a:t>
            </a:r>
            <a:r>
              <a:rPr lang="zh-CN" altLang="en-US" dirty="0"/>
              <a:t>资源挂载到相应的资源对象。</a:t>
            </a:r>
          </a:p>
          <a:p>
            <a:endParaRPr lang="zh-CN" altLang="en-US" dirty="0"/>
          </a:p>
          <a:p>
            <a:endParaRPr lang="en-US" sz="18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A2153408-CD0A-4EB1-8F87-939DCA7A7034}"/>
              </a:ext>
            </a:extLst>
          </p:cNvPr>
          <p:cNvPicPr>
            <a:picLocks noChangeAspect="1"/>
          </p:cNvPicPr>
          <p:nvPr/>
        </p:nvPicPr>
        <p:blipFill>
          <a:blip r:embed="rId6"/>
          <a:stretch>
            <a:fillRect/>
          </a:stretch>
        </p:blipFill>
        <p:spPr>
          <a:xfrm>
            <a:off x="276225" y="433999"/>
            <a:ext cx="5019675" cy="2143125"/>
          </a:xfrm>
          <a:prstGeom prst="rect">
            <a:avLst/>
          </a:prstGeom>
        </p:spPr>
      </p:pic>
      <p:pic>
        <p:nvPicPr>
          <p:cNvPr id="8" name="图片 7">
            <a:extLst>
              <a:ext uri="{FF2B5EF4-FFF2-40B4-BE49-F238E27FC236}">
                <a16:creationId xmlns:a16="http://schemas.microsoft.com/office/drawing/2014/main" id="{02E3D8D7-1AAA-4356-8CE1-9CF56192BF10}"/>
              </a:ext>
            </a:extLst>
          </p:cNvPr>
          <p:cNvPicPr>
            <a:picLocks noChangeAspect="1"/>
          </p:cNvPicPr>
          <p:nvPr/>
        </p:nvPicPr>
        <p:blipFill>
          <a:blip r:embed="rId7"/>
          <a:stretch>
            <a:fillRect/>
          </a:stretch>
        </p:blipFill>
        <p:spPr>
          <a:xfrm>
            <a:off x="1292225" y="168275"/>
            <a:ext cx="7419975" cy="6372225"/>
          </a:xfrm>
          <a:prstGeom prst="rect">
            <a:avLst/>
          </a:prstGeom>
        </p:spPr>
      </p:pic>
      <p:pic>
        <p:nvPicPr>
          <p:cNvPr id="10" name="图片 9">
            <a:extLst>
              <a:ext uri="{FF2B5EF4-FFF2-40B4-BE49-F238E27FC236}">
                <a16:creationId xmlns:a16="http://schemas.microsoft.com/office/drawing/2014/main" id="{8FE4444E-44EB-49B3-960B-05C4602661D1}"/>
              </a:ext>
            </a:extLst>
          </p:cNvPr>
          <p:cNvPicPr>
            <a:picLocks noChangeAspect="1"/>
          </p:cNvPicPr>
          <p:nvPr/>
        </p:nvPicPr>
        <p:blipFill>
          <a:blip r:embed="rId8"/>
          <a:stretch>
            <a:fillRect/>
          </a:stretch>
        </p:blipFill>
        <p:spPr>
          <a:xfrm>
            <a:off x="0" y="2789903"/>
            <a:ext cx="9144000" cy="1278194"/>
          </a:xfrm>
          <a:prstGeom prst="rect">
            <a:avLst/>
          </a:prstGeom>
        </p:spPr>
      </p:pic>
    </p:spTree>
    <p:custDataLst>
      <p:tags r:id="rId1"/>
    </p:custDataLst>
    <p:extLst>
      <p:ext uri="{BB962C8B-B14F-4D97-AF65-F5344CB8AC3E}">
        <p14:creationId xmlns:p14="http://schemas.microsoft.com/office/powerpoint/2010/main" val="421691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读取</a:t>
            </a:r>
            <a:r>
              <a:rPr lang="en-US" altLang="zh-CN" dirty="0" err="1"/>
              <a:t>Blod</a:t>
            </a:r>
            <a:endParaRPr lang="en-CN" dirty="0"/>
          </a:p>
        </p:txBody>
      </p:sp>
      <p:pic>
        <p:nvPicPr>
          <p:cNvPr id="4" name="内容占位符 3">
            <a:extLst>
              <a:ext uri="{FF2B5EF4-FFF2-40B4-BE49-F238E27FC236}">
                <a16:creationId xmlns:a16="http://schemas.microsoft.com/office/drawing/2014/main" id="{F0A524D9-6037-4331-8CCF-F89D62D6F4E3}"/>
              </a:ext>
            </a:extLst>
          </p:cNvPr>
          <p:cNvPicPr>
            <a:picLocks noGrp="1" noChangeAspect="1"/>
          </p:cNvPicPr>
          <p:nvPr>
            <p:ph idx="1"/>
          </p:nvPr>
        </p:nvPicPr>
        <p:blipFill>
          <a:blip r:embed="rId3"/>
          <a:stretch>
            <a:fillRect/>
          </a:stretch>
        </p:blipFill>
        <p:spPr>
          <a:xfrm>
            <a:off x="431800" y="1360565"/>
            <a:ext cx="7499350" cy="4136870"/>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070881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r>
              <a:rPr lang="en-US" altLang="zh-CN" dirty="0"/>
              <a:t>API</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zh-CN" altLang="en-US" dirty="0"/>
              <a:t>一直以来，文件操作都是前端开发的软肋，</a:t>
            </a:r>
            <a:r>
              <a:rPr lang="en-US" altLang="zh-CN" dirty="0"/>
              <a:t>HTML5 </a:t>
            </a:r>
            <a:r>
              <a:rPr lang="en-US" altLang="zh-CN" dirty="0" err="1"/>
              <a:t>FileSystem</a:t>
            </a:r>
            <a:r>
              <a:rPr lang="en-US" altLang="zh-CN" dirty="0"/>
              <a:t> API</a:t>
            </a:r>
            <a:r>
              <a:rPr lang="zh-CN" altLang="en-US" dirty="0"/>
              <a:t>的出现在一定程度上填补了这个空缺，让我们可以创建文件，存储在本地文件系统的一个安全沙箱里，亦可以从其他来源读取文件，并对其进行操作。</a:t>
            </a:r>
          </a:p>
          <a:p>
            <a:r>
              <a:rPr lang="zh-CN" altLang="en-US" dirty="0"/>
              <a:t>该文件系统</a:t>
            </a:r>
            <a:r>
              <a:rPr lang="en-US" altLang="zh-CN" dirty="0"/>
              <a:t>API</a:t>
            </a:r>
            <a:r>
              <a:rPr lang="zh-CN" altLang="en-US" dirty="0"/>
              <a:t>与其他相关的</a:t>
            </a:r>
            <a:r>
              <a:rPr lang="en-US" altLang="zh-CN" dirty="0"/>
              <a:t>API</a:t>
            </a:r>
            <a:r>
              <a:rPr lang="zh-CN" altLang="en-US" dirty="0"/>
              <a:t>交互。它基于文件写入</a:t>
            </a:r>
            <a:r>
              <a:rPr lang="en-US" altLang="zh-CN" dirty="0"/>
              <a:t>API</a:t>
            </a:r>
            <a:r>
              <a:rPr lang="zh-CN" altLang="en-US" dirty="0"/>
              <a:t>（</a:t>
            </a:r>
            <a:r>
              <a:rPr lang="en-US" altLang="zh-CN" dirty="0"/>
              <a:t>File Writer API</a:t>
            </a:r>
            <a:r>
              <a:rPr lang="zh-CN" altLang="en-US" dirty="0"/>
              <a:t>），而后者又基于文件</a:t>
            </a:r>
            <a:r>
              <a:rPr lang="en-US" altLang="zh-CN" dirty="0"/>
              <a:t>API</a:t>
            </a:r>
            <a:r>
              <a:rPr lang="zh-CN" altLang="en-US" dirty="0"/>
              <a:t>（</a:t>
            </a:r>
            <a:r>
              <a:rPr lang="en-US" altLang="zh-CN" dirty="0"/>
              <a:t>File API</a:t>
            </a:r>
            <a:r>
              <a:rPr lang="zh-CN" altLang="en-US" dirty="0"/>
              <a:t>）。每一个</a:t>
            </a:r>
            <a:r>
              <a:rPr lang="en-US" altLang="zh-CN" dirty="0"/>
              <a:t>API</a:t>
            </a:r>
            <a:r>
              <a:rPr lang="zh-CN" altLang="en-US" dirty="0"/>
              <a:t>都具有不同的功能。这些</a:t>
            </a:r>
            <a:r>
              <a:rPr lang="en-US" altLang="zh-CN" dirty="0"/>
              <a:t>API</a:t>
            </a:r>
            <a:r>
              <a:rPr lang="zh-CN" altLang="en-US" dirty="0"/>
              <a:t>对于网络应用而言是一个巨大的进化飞跃，使得它们能够缓存和处理大量级的数据。</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56471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脚本化音频和视频</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pPr marL="0" indent="0">
              <a:buNone/>
            </a:pPr>
            <a:r>
              <a:rPr lang="en-US" altLang="zh-CN" dirty="0"/>
              <a:t>HTML5</a:t>
            </a:r>
            <a:r>
              <a:rPr lang="zh-CN" altLang="en-US" dirty="0"/>
              <a:t>引入</a:t>
            </a:r>
            <a:r>
              <a:rPr lang="en-US" altLang="zh-CN" dirty="0"/>
              <a:t>&lt;audio&gt;</a:t>
            </a:r>
            <a:r>
              <a:rPr lang="zh-CN" altLang="en-US" dirty="0"/>
              <a:t>元素来支持音频，</a:t>
            </a:r>
            <a:r>
              <a:rPr lang="en-US" altLang="zh-CN" dirty="0"/>
              <a:t>&lt;video&gt;</a:t>
            </a:r>
            <a:r>
              <a:rPr lang="zh-CN" altLang="en-US" dirty="0"/>
              <a:t>元素来支持视频。</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9" name="图片 8">
            <a:extLst>
              <a:ext uri="{FF2B5EF4-FFF2-40B4-BE49-F238E27FC236}">
                <a16:creationId xmlns:a16="http://schemas.microsoft.com/office/drawing/2014/main" id="{1A450F50-8991-4278-9300-EC54D256B29D}"/>
              </a:ext>
            </a:extLst>
          </p:cNvPr>
          <p:cNvPicPr>
            <a:picLocks noChangeAspect="1"/>
          </p:cNvPicPr>
          <p:nvPr/>
        </p:nvPicPr>
        <p:blipFill>
          <a:blip r:embed="rId6"/>
          <a:stretch>
            <a:fillRect/>
          </a:stretch>
        </p:blipFill>
        <p:spPr>
          <a:xfrm>
            <a:off x="1506018" y="2654344"/>
            <a:ext cx="5085283" cy="774656"/>
          </a:xfrm>
          <a:prstGeom prst="rect">
            <a:avLst/>
          </a:prstGeom>
        </p:spPr>
      </p:pic>
      <p:pic>
        <p:nvPicPr>
          <p:cNvPr id="10" name="图片 9">
            <a:extLst>
              <a:ext uri="{FF2B5EF4-FFF2-40B4-BE49-F238E27FC236}">
                <a16:creationId xmlns:a16="http://schemas.microsoft.com/office/drawing/2014/main" id="{4495B349-7D90-4181-B496-7B60D32E303A}"/>
              </a:ext>
            </a:extLst>
          </p:cNvPr>
          <p:cNvPicPr>
            <a:picLocks noChangeAspect="1"/>
          </p:cNvPicPr>
          <p:nvPr/>
        </p:nvPicPr>
        <p:blipFill>
          <a:blip r:embed="rId7"/>
          <a:stretch>
            <a:fillRect/>
          </a:stretch>
        </p:blipFill>
        <p:spPr>
          <a:xfrm>
            <a:off x="1945497" y="2732066"/>
            <a:ext cx="5898311" cy="3609975"/>
          </a:xfrm>
          <a:prstGeom prst="rect">
            <a:avLst/>
          </a:prstGeom>
        </p:spPr>
      </p:pic>
      <p:pic>
        <p:nvPicPr>
          <p:cNvPr id="11" name="图片 10">
            <a:extLst>
              <a:ext uri="{FF2B5EF4-FFF2-40B4-BE49-F238E27FC236}">
                <a16:creationId xmlns:a16="http://schemas.microsoft.com/office/drawing/2014/main" id="{85ECA8AF-9569-42DF-AC46-191A2C1AD74C}"/>
              </a:ext>
            </a:extLst>
          </p:cNvPr>
          <p:cNvPicPr>
            <a:picLocks noChangeAspect="1"/>
          </p:cNvPicPr>
          <p:nvPr/>
        </p:nvPicPr>
        <p:blipFill>
          <a:blip r:embed="rId8"/>
          <a:stretch>
            <a:fillRect/>
          </a:stretch>
        </p:blipFill>
        <p:spPr>
          <a:xfrm>
            <a:off x="1643033" y="79734"/>
            <a:ext cx="6200775" cy="2647950"/>
          </a:xfrm>
          <a:prstGeom prst="rect">
            <a:avLst/>
          </a:prstGeom>
        </p:spPr>
      </p:pic>
    </p:spTree>
    <p:custDataLst>
      <p:tags r:id="rId1"/>
    </p:custDataLst>
    <p:extLst>
      <p:ext uri="{BB962C8B-B14F-4D97-AF65-F5344CB8AC3E}">
        <p14:creationId xmlns:p14="http://schemas.microsoft.com/office/powerpoint/2010/main" val="287848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r>
              <a:rPr lang="en-US" altLang="zh-CN" dirty="0"/>
              <a:t>API</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zh-CN" altLang="en-US" dirty="0"/>
              <a:t>文件系统</a:t>
            </a:r>
            <a:r>
              <a:rPr lang="en-US" altLang="zh-CN" dirty="0"/>
              <a:t>API</a:t>
            </a:r>
            <a:r>
              <a:rPr lang="zh-CN" altLang="en-US" dirty="0"/>
              <a:t>的重要性体现在以下方面：</a:t>
            </a:r>
          </a:p>
          <a:p>
            <a:r>
              <a:rPr lang="zh-CN" altLang="en-US" dirty="0"/>
              <a:t>它允许应用拥有涉及二进制大对象（</a:t>
            </a:r>
            <a:r>
              <a:rPr lang="en-US" altLang="zh-CN" dirty="0"/>
              <a:t>blob</a:t>
            </a:r>
            <a:r>
              <a:rPr lang="zh-CN" altLang="en-US" dirty="0"/>
              <a:t>）的线下和存储的特性。</a:t>
            </a:r>
          </a:p>
          <a:p>
            <a:r>
              <a:rPr lang="zh-CN" altLang="en-US" dirty="0"/>
              <a:t>它能通过在后台预取资源并本地缓存从而优化应用的表现。</a:t>
            </a:r>
          </a:p>
          <a:p>
            <a:r>
              <a:rPr lang="zh-CN" altLang="en-US" dirty="0"/>
              <a:t>它使网络应用的用户能够直接编辑本地文件目录中的二进制文件。</a:t>
            </a:r>
          </a:p>
          <a:p>
            <a:r>
              <a:rPr lang="zh-CN" altLang="en-US" dirty="0"/>
              <a:t>它提供了一种用户已经熟悉的存储</a:t>
            </a:r>
            <a:r>
              <a:rPr lang="en-US" altLang="zh-CN" dirty="0"/>
              <a:t>API</a:t>
            </a:r>
            <a:r>
              <a:rPr lang="zh-CN" altLang="en-US" dirty="0"/>
              <a:t>，即文件系统</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888687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r>
              <a:rPr lang="en-US" altLang="zh-CN" dirty="0"/>
              <a:t>API</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154244"/>
            <a:ext cx="8712200" cy="5708770"/>
          </a:xfrm>
        </p:spPr>
        <p:txBody>
          <a:bodyPr>
            <a:normAutofit lnSpcReduction="10000"/>
          </a:bodyPr>
          <a:lstStyle/>
          <a:p>
            <a:r>
              <a:rPr lang="zh-CN" altLang="en-US" dirty="0"/>
              <a:t>有上传的应用</a:t>
            </a:r>
          </a:p>
          <a:p>
            <a:pPr lvl="1"/>
            <a:r>
              <a:rPr lang="zh-CN" altLang="en-US" dirty="0"/>
              <a:t>当你选择一个文件或目录进行上传时，你可以赋值文件到一个本地沙盒并一次上传一个块。</a:t>
            </a:r>
          </a:p>
          <a:p>
            <a:r>
              <a:rPr lang="zh-CN" altLang="en-US" dirty="0"/>
              <a:t>视频游戏或其他使用大量媒体资源的应用</a:t>
            </a:r>
          </a:p>
          <a:p>
            <a:pPr lvl="1"/>
            <a:r>
              <a:rPr lang="zh-CN" altLang="en-US" dirty="0"/>
              <a:t>应用下载一个或多个大压缩包并在本地将他们解压到一个文件目录中。</a:t>
            </a:r>
          </a:p>
          <a:p>
            <a:pPr lvl="1"/>
            <a:r>
              <a:rPr lang="zh-CN" altLang="en-US" dirty="0"/>
              <a:t>应用能在后台预取资源，从而让用户能够进入下一项工作或游戏等级，而不需要等待下载。</a:t>
            </a:r>
          </a:p>
          <a:p>
            <a:r>
              <a:rPr lang="zh-CN" altLang="en-US" dirty="0"/>
              <a:t>线下视频浏览</a:t>
            </a:r>
          </a:p>
          <a:p>
            <a:pPr lvl="1"/>
            <a:r>
              <a:rPr lang="zh-CN" altLang="en-US" dirty="0"/>
              <a:t>应用可以下载大文件（</a:t>
            </a:r>
            <a:r>
              <a:rPr lang="en-US" altLang="zh-CN" dirty="0"/>
              <a:t>&gt;1GB</a:t>
            </a:r>
            <a:r>
              <a:rPr lang="zh-CN" altLang="en-US" dirty="0"/>
              <a:t>）用于以后浏览。</a:t>
            </a:r>
          </a:p>
          <a:p>
            <a:pPr lvl="1"/>
            <a:r>
              <a:rPr lang="zh-CN" altLang="en-US" dirty="0"/>
              <a:t>应用可以访问只下载了部分的文件。</a:t>
            </a:r>
          </a:p>
          <a:p>
            <a:r>
              <a:rPr lang="zh-CN" altLang="en-US" dirty="0"/>
              <a:t>线下网络邮件客户端</a:t>
            </a:r>
          </a:p>
          <a:p>
            <a:pPr lvl="1"/>
            <a:r>
              <a:rPr lang="zh-CN" altLang="en-US" dirty="0"/>
              <a:t>客户端下载附件并在本地存储它们。</a:t>
            </a:r>
          </a:p>
          <a:p>
            <a:pPr lvl="1"/>
            <a:r>
              <a:rPr lang="zh-CN" altLang="en-US" dirty="0"/>
              <a:t>客户端缓存附件用于稍后的上传。</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333176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1" y="0"/>
            <a:ext cx="7886700" cy="1325563"/>
          </a:xfrm>
        </p:spPr>
        <p:txBody>
          <a:bodyPr/>
          <a:lstStyle/>
          <a:p>
            <a:r>
              <a:rPr lang="zh-CN" altLang="en-US" dirty="0"/>
              <a:t>请求文件系统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 y="1019331"/>
            <a:ext cx="9047910" cy="6100997"/>
          </a:xfrm>
        </p:spPr>
        <p:txBody>
          <a:bodyPr>
            <a:normAutofit/>
          </a:bodyPr>
          <a:lstStyle/>
          <a:p>
            <a:r>
              <a:rPr lang="zh-CN" altLang="en-US" dirty="0"/>
              <a:t>网络应用可通过调用</a:t>
            </a:r>
            <a:r>
              <a:rPr lang="en-US" altLang="zh-CN" dirty="0" err="1"/>
              <a:t>window.requestFileSystem</a:t>
            </a:r>
            <a:r>
              <a:rPr lang="en-US" altLang="zh-CN" dirty="0"/>
              <a:t>()</a:t>
            </a:r>
            <a:r>
              <a:rPr lang="zh-CN" altLang="en-US" dirty="0"/>
              <a:t>请求对沙盒文件系统的访问权限：</a:t>
            </a:r>
            <a:endParaRPr lang="en-US" altLang="zh-CN" dirty="0"/>
          </a:p>
          <a:p>
            <a:endParaRPr lang="en-US" altLang="zh-CN" dirty="0"/>
          </a:p>
          <a:p>
            <a:r>
              <a:rPr lang="en-US" altLang="zh-CN" dirty="0"/>
              <a:t>.type</a:t>
            </a:r>
            <a:r>
              <a:rPr lang="zh-CN" altLang="en-US" dirty="0"/>
              <a:t>：文件存储是否应该是持久的。可能的值包括</a:t>
            </a:r>
            <a:r>
              <a:rPr lang="en-US" altLang="zh-CN" dirty="0"/>
              <a:t>TEMPORARY</a:t>
            </a:r>
            <a:r>
              <a:rPr lang="zh-CN" altLang="en-US" dirty="0"/>
              <a:t>、</a:t>
            </a:r>
            <a:r>
              <a:rPr lang="en-US" altLang="zh-CN" dirty="0"/>
              <a:t>PERSISTENT</a:t>
            </a:r>
            <a:r>
              <a:rPr lang="zh-CN" altLang="en-US" dirty="0"/>
              <a:t>通过</a:t>
            </a:r>
            <a:r>
              <a:rPr lang="en-US" altLang="zh-CN" dirty="0"/>
              <a:t>TEMPORARY</a:t>
            </a:r>
            <a:r>
              <a:rPr lang="zh-CN" altLang="en-US" dirty="0"/>
              <a:t>存储的数据可由浏览器自行决定删除。要清除</a:t>
            </a:r>
            <a:r>
              <a:rPr lang="en-US" altLang="zh-CN" dirty="0"/>
              <a:t>PERSISTENT</a:t>
            </a:r>
            <a:r>
              <a:rPr lang="zh-CN" altLang="en-US" dirty="0"/>
              <a:t>存储，必须获得用户或应用的明确授权。</a:t>
            </a:r>
            <a:endParaRPr lang="en-US" altLang="zh-CN" dirty="0"/>
          </a:p>
          <a:p>
            <a:r>
              <a:rPr lang="en-US" altLang="zh-CN" dirty="0"/>
              <a:t>size:</a:t>
            </a:r>
            <a:r>
              <a:rPr lang="zh-CN" altLang="en-US" dirty="0"/>
              <a:t>引用需要用于存储的大小（单位：字节）。</a:t>
            </a:r>
          </a:p>
          <a:p>
            <a:r>
              <a:rPr lang="en-US" altLang="zh-CN" dirty="0" err="1"/>
              <a:t>successCallback</a:t>
            </a:r>
            <a:r>
              <a:rPr lang="zh-CN" altLang="en-US" dirty="0"/>
              <a:t>：文件系统请求成功时回调。</a:t>
            </a:r>
          </a:p>
          <a:p>
            <a:r>
              <a:rPr lang="en-US" altLang="zh-CN" dirty="0" err="1"/>
              <a:t>errorCallback</a:t>
            </a:r>
            <a:r>
              <a:rPr lang="en-US" altLang="zh-CN" dirty="0"/>
              <a:t>:</a:t>
            </a:r>
            <a:r>
              <a:rPr lang="zh-CN" altLang="en-US" dirty="0"/>
              <a:t>用于处理错误或过去文件系统请求被拒绝的可选回调。参数为</a:t>
            </a:r>
            <a:r>
              <a:rPr lang="en-US" altLang="zh-CN" dirty="0" err="1"/>
              <a:t>FileError</a:t>
            </a:r>
            <a:r>
              <a:rPr lang="zh-CN" altLang="en-US" dirty="0"/>
              <a:t>对象。</a:t>
            </a:r>
            <a:endParaRPr lang="en-US" altLang="zh-CN" dirty="0"/>
          </a:p>
          <a:p>
            <a:endParaRPr lang="en-US" altLang="zh-CN" sz="3000" dirty="0"/>
          </a:p>
          <a:p>
            <a:endParaRPr lang="en-US" altLang="zh-CN" sz="3300" dirty="0"/>
          </a:p>
          <a:p>
            <a:endParaRPr lang="en-US" altLang="zh-CN" sz="3300" dirty="0"/>
          </a:p>
          <a:p>
            <a:endParaRPr lang="en-US" altLang="zh-CN" sz="3300"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89782"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0C6BA906-F098-4C06-B7DB-C73FBDDAF1A3}"/>
              </a:ext>
            </a:extLst>
          </p:cNvPr>
          <p:cNvPicPr>
            <a:picLocks noChangeAspect="1"/>
          </p:cNvPicPr>
          <p:nvPr/>
        </p:nvPicPr>
        <p:blipFill>
          <a:blip r:embed="rId5"/>
          <a:stretch>
            <a:fillRect/>
          </a:stretch>
        </p:blipFill>
        <p:spPr>
          <a:xfrm>
            <a:off x="1022929" y="1938493"/>
            <a:ext cx="6521111" cy="442765"/>
          </a:xfrm>
          <a:prstGeom prst="rect">
            <a:avLst/>
          </a:prstGeom>
        </p:spPr>
      </p:pic>
    </p:spTree>
    <p:extLst>
      <p:ext uri="{BB962C8B-B14F-4D97-AF65-F5344CB8AC3E}">
        <p14:creationId xmlns:p14="http://schemas.microsoft.com/office/powerpoint/2010/main" val="3226022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1" y="0"/>
            <a:ext cx="7886700" cy="1325563"/>
          </a:xfrm>
        </p:spPr>
        <p:txBody>
          <a:bodyPr/>
          <a:lstStyle/>
          <a:p>
            <a:r>
              <a:rPr lang="zh-CN" altLang="en-US" dirty="0"/>
              <a:t>请求文件系统</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1" y="1019331"/>
            <a:ext cx="9047910" cy="6100997"/>
          </a:xfrm>
        </p:spPr>
        <p:txBody>
          <a:bodyPr>
            <a:normAutofit/>
          </a:bodyPr>
          <a:lstStyle/>
          <a:p>
            <a:r>
              <a:rPr lang="zh-CN" altLang="en-US" dirty="0"/>
              <a:t>请注意，这是沙箱文件系统，也就是说，一个网络应用无法访问另一个应用的文件。这也意味着无法在用户硬盘上的任意文件夹（例如“我的图片”、“我的文档”等）中读</a:t>
            </a:r>
            <a:r>
              <a:rPr lang="en-US" altLang="zh-CN" dirty="0"/>
              <a:t>/</a:t>
            </a:r>
            <a:r>
              <a:rPr lang="zh-CN" altLang="en-US" dirty="0"/>
              <a:t>写文件。</a:t>
            </a:r>
            <a:endParaRPr lang="en-US" altLang="zh-CN" dirty="0"/>
          </a:p>
          <a:p>
            <a:endParaRPr lang="en-US" altLang="zh-CN" sz="3000" dirty="0"/>
          </a:p>
          <a:p>
            <a:endParaRPr lang="en-US" altLang="zh-CN" sz="3300" dirty="0"/>
          </a:p>
          <a:p>
            <a:endParaRPr lang="en-US" altLang="zh-CN" sz="3300" dirty="0"/>
          </a:p>
          <a:p>
            <a:endParaRPr lang="en-US" altLang="zh-CN" sz="3300"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89782"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DEFBD170-230D-4CBD-8174-28ED4B28DFED}"/>
              </a:ext>
            </a:extLst>
          </p:cNvPr>
          <p:cNvPicPr>
            <a:picLocks noChangeAspect="1"/>
          </p:cNvPicPr>
          <p:nvPr/>
        </p:nvPicPr>
        <p:blipFill>
          <a:blip r:embed="rId5"/>
          <a:stretch>
            <a:fillRect/>
          </a:stretch>
        </p:blipFill>
        <p:spPr>
          <a:xfrm>
            <a:off x="271588" y="3013869"/>
            <a:ext cx="7886699" cy="2483088"/>
          </a:xfrm>
          <a:prstGeom prst="rect">
            <a:avLst/>
          </a:prstGeom>
        </p:spPr>
      </p:pic>
    </p:spTree>
    <p:extLst>
      <p:ext uri="{BB962C8B-B14F-4D97-AF65-F5344CB8AC3E}">
        <p14:creationId xmlns:p14="http://schemas.microsoft.com/office/powerpoint/2010/main" val="2529139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处理文件夹</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en-US" altLang="zh-CN" dirty="0" err="1"/>
              <a:t>fs.root.getDirectory</a:t>
            </a:r>
            <a:r>
              <a:rPr lang="en-US" altLang="zh-CN" dirty="0"/>
              <a:t>('Documents', {create: true}, function(</a:t>
            </a:r>
            <a:r>
              <a:rPr lang="en-US" altLang="zh-CN" dirty="0" err="1"/>
              <a:t>dirEntry</a:t>
            </a:r>
            <a:r>
              <a:rPr lang="en-US" altLang="zh-CN" dirty="0"/>
              <a:t>) {</a:t>
            </a:r>
          </a:p>
          <a:p>
            <a:r>
              <a:rPr lang="en-US" altLang="zh-CN" dirty="0"/>
              <a:t>  alert('You have just created the ' + dirEntry.name + ' directory.');</a:t>
            </a:r>
          </a:p>
          <a:p>
            <a:r>
              <a:rPr lang="en-US" altLang="zh-CN" dirty="0"/>
              <a:t>}, </a:t>
            </a:r>
            <a:r>
              <a:rPr lang="en-US" altLang="zh-CN" dirty="0" err="1"/>
              <a:t>errorHandler</a:t>
            </a:r>
            <a:r>
              <a:rPr lang="en-US" altLang="zh-CN" dirty="0"/>
              <a:t>); </a:t>
            </a:r>
          </a:p>
          <a:p>
            <a:r>
              <a:rPr lang="en-US" altLang="zh-CN" dirty="0" err="1"/>
              <a:t>getDiretory</a:t>
            </a:r>
            <a:r>
              <a:rPr lang="en-US" altLang="zh-CN" dirty="0"/>
              <a:t>()</a:t>
            </a:r>
            <a:r>
              <a:rPr lang="zh-CN" altLang="en-US" dirty="0"/>
              <a:t>方法用来读和创建目录。第一个参数传递一个名字或者路径来寻找或者创建。本例中设计第二个参数为</a:t>
            </a:r>
            <a:r>
              <a:rPr lang="en-US" altLang="zh-CN" dirty="0"/>
              <a:t>true</a:t>
            </a:r>
            <a:r>
              <a:rPr lang="zh-CN" altLang="en-US" dirty="0"/>
              <a:t>，因为需要创建一个目录 </a:t>
            </a:r>
            <a:r>
              <a:rPr lang="en-US" altLang="zh-CN" dirty="0"/>
              <a:t>- </a:t>
            </a:r>
            <a:r>
              <a:rPr lang="zh-CN" altLang="en-US" dirty="0"/>
              <a:t>不是读一个已存在的目录。当然在最后添加了一个错误的</a:t>
            </a:r>
            <a:r>
              <a:rPr lang="en-US" altLang="zh-CN" dirty="0"/>
              <a:t>callback</a:t>
            </a:r>
            <a:r>
              <a:rPr lang="zh-CN" altLang="en-US" dirty="0"/>
              <a:t>方法。</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E199E4A3-B795-4389-84A0-2217460FB34B}"/>
              </a:ext>
            </a:extLst>
          </p:cNvPr>
          <p:cNvPicPr>
            <a:picLocks noChangeAspect="1"/>
          </p:cNvPicPr>
          <p:nvPr/>
        </p:nvPicPr>
        <p:blipFill>
          <a:blip r:embed="rId6"/>
          <a:stretch>
            <a:fillRect/>
          </a:stretch>
        </p:blipFill>
        <p:spPr>
          <a:xfrm>
            <a:off x="1338263" y="1228320"/>
            <a:ext cx="4791075" cy="3971925"/>
          </a:xfrm>
          <a:prstGeom prst="rect">
            <a:avLst/>
          </a:prstGeom>
        </p:spPr>
      </p:pic>
    </p:spTree>
    <p:custDataLst>
      <p:tags r:id="rId1"/>
    </p:custDataLst>
    <p:extLst>
      <p:ext uri="{BB962C8B-B14F-4D97-AF65-F5344CB8AC3E}">
        <p14:creationId xmlns:p14="http://schemas.microsoft.com/office/powerpoint/2010/main" val="113153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处理文件夹</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zh-CN" altLang="en-US" dirty="0"/>
              <a:t>这里有两种方式来删除一个</a:t>
            </a:r>
            <a:r>
              <a:rPr lang="en-US" altLang="zh-CN" dirty="0" err="1"/>
              <a:t>DirectoryEntry</a:t>
            </a:r>
            <a:r>
              <a:rPr lang="zh-CN" altLang="en-US" dirty="0"/>
              <a:t>：</a:t>
            </a:r>
            <a:r>
              <a:rPr lang="en-US" altLang="zh-CN" dirty="0"/>
              <a:t>remove()</a:t>
            </a:r>
            <a:r>
              <a:rPr lang="zh-CN" altLang="en-US" dirty="0"/>
              <a:t>和</a:t>
            </a:r>
            <a:r>
              <a:rPr lang="en-US" altLang="zh-CN" dirty="0" err="1"/>
              <a:t>removeRecursively</a:t>
            </a:r>
            <a:r>
              <a:rPr lang="en-US" altLang="zh-CN" dirty="0"/>
              <a:t>()</a:t>
            </a:r>
            <a:r>
              <a:rPr lang="zh-CN" altLang="en-US" dirty="0"/>
              <a:t>。第一个删除需要被删除文件夹为空，否则会得到错误。</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6C4AF3B1-9D6B-4DEC-8B69-2A5CF94E773A}"/>
              </a:ext>
            </a:extLst>
          </p:cNvPr>
          <p:cNvPicPr>
            <a:picLocks noChangeAspect="1"/>
          </p:cNvPicPr>
          <p:nvPr/>
        </p:nvPicPr>
        <p:blipFill>
          <a:blip r:embed="rId5"/>
          <a:stretch>
            <a:fillRect/>
          </a:stretch>
        </p:blipFill>
        <p:spPr>
          <a:xfrm>
            <a:off x="0" y="2893102"/>
            <a:ext cx="9144000" cy="3014133"/>
          </a:xfrm>
          <a:prstGeom prst="rect">
            <a:avLst/>
          </a:prstGeom>
        </p:spPr>
      </p:pic>
    </p:spTree>
    <p:extLst>
      <p:ext uri="{BB962C8B-B14F-4D97-AF65-F5344CB8AC3E}">
        <p14:creationId xmlns:p14="http://schemas.microsoft.com/office/powerpoint/2010/main" val="1136886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73214"/>
            <a:ext cx="8299450" cy="5584785"/>
          </a:xfrm>
        </p:spPr>
        <p:txBody>
          <a:bodyPr>
            <a:normAutofit/>
          </a:bodyPr>
          <a:lstStyle/>
          <a:p>
            <a:r>
              <a:rPr lang="zh-CN" altLang="en-US" dirty="0"/>
              <a:t>以下例子在</a:t>
            </a:r>
            <a:r>
              <a:rPr lang="en-US" altLang="zh-CN" dirty="0"/>
              <a:t>ROOT</a:t>
            </a:r>
            <a:r>
              <a:rPr lang="zh-CN" altLang="en-US" dirty="0"/>
              <a:t>目录创建了一个空的文件</a:t>
            </a:r>
            <a:r>
              <a:rPr lang="en-US" altLang="zh-CN" dirty="0"/>
              <a:t>gbin1.txt</a:t>
            </a:r>
            <a:r>
              <a:rPr lang="zh-CN" altLang="en-US" dirty="0"/>
              <a:t>。</a:t>
            </a:r>
            <a:endParaRPr lang="en-US" altLang="zh-CN" dirty="0"/>
          </a:p>
          <a:p>
            <a:endParaRPr lang="en-US" dirty="0"/>
          </a:p>
          <a:p>
            <a:endParaRPr lang="en-US" dirty="0"/>
          </a:p>
          <a:p>
            <a:endParaRPr lang="en-US" dirty="0"/>
          </a:p>
          <a:p>
            <a:r>
              <a:rPr lang="en-US" altLang="zh-CN" dirty="0" err="1"/>
              <a:t>getFile</a:t>
            </a:r>
            <a:r>
              <a:rPr lang="zh-CN" altLang="en-US" dirty="0"/>
              <a:t>方法的第一个参数可以是绝对或者相对路径，但是必须是合法的。例如，没有父目录创建一个文件会得到一个错误。第二个参数是一个对象说明，如果文件不存在的话描述功能行为。在这个例子中：</a:t>
            </a:r>
            <a:r>
              <a:rPr lang="en-US" altLang="zh-CN" dirty="0" err="1"/>
              <a:t>create:true</a:t>
            </a:r>
            <a:r>
              <a:rPr lang="zh-CN" altLang="en-US" dirty="0"/>
              <a:t>表示如果文件不存则创建一个文件，如果存在则抛出错误（</a:t>
            </a:r>
            <a:r>
              <a:rPr lang="en-US" altLang="zh-CN" dirty="0" err="1"/>
              <a:t>exclusive:true</a:t>
            </a:r>
            <a:r>
              <a:rPr lang="zh-CN" altLang="en-US" dirty="0"/>
              <a:t>）。否则如果</a:t>
            </a:r>
            <a:r>
              <a:rPr lang="en-US" altLang="zh-CN" dirty="0" err="1"/>
              <a:t>create:false</a:t>
            </a:r>
            <a:r>
              <a:rPr lang="zh-CN" altLang="en-US" dirty="0"/>
              <a:t>，简单取得文件并返回。</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25A8112A-24AB-4FE9-9BB9-1F4DE119DB92}"/>
              </a:ext>
            </a:extLst>
          </p:cNvPr>
          <p:cNvPicPr>
            <a:picLocks noChangeAspect="1"/>
          </p:cNvPicPr>
          <p:nvPr/>
        </p:nvPicPr>
        <p:blipFill>
          <a:blip r:embed="rId5"/>
          <a:stretch>
            <a:fillRect/>
          </a:stretch>
        </p:blipFill>
        <p:spPr>
          <a:xfrm>
            <a:off x="431800" y="1976281"/>
            <a:ext cx="7865609" cy="1066722"/>
          </a:xfrm>
          <a:prstGeom prst="rect">
            <a:avLst/>
          </a:prstGeom>
        </p:spPr>
      </p:pic>
    </p:spTree>
    <p:extLst>
      <p:ext uri="{BB962C8B-B14F-4D97-AF65-F5344CB8AC3E}">
        <p14:creationId xmlns:p14="http://schemas.microsoft.com/office/powerpoint/2010/main" val="7914538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a:t>
            </a:r>
            <a:endParaRPr lang="en-CN" dirty="0"/>
          </a:p>
        </p:txBody>
      </p:sp>
      <p:pic>
        <p:nvPicPr>
          <p:cNvPr id="4" name="内容占位符 3">
            <a:extLst>
              <a:ext uri="{FF2B5EF4-FFF2-40B4-BE49-F238E27FC236}">
                <a16:creationId xmlns:a16="http://schemas.microsoft.com/office/drawing/2014/main" id="{CA7FCDE9-9909-4C70-88B2-78CAC4D884E2}"/>
              </a:ext>
            </a:extLst>
          </p:cNvPr>
          <p:cNvPicPr>
            <a:picLocks noGrp="1" noChangeAspect="1"/>
          </p:cNvPicPr>
          <p:nvPr>
            <p:ph idx="1"/>
          </p:nvPr>
        </p:nvPicPr>
        <p:blipFill>
          <a:blip r:embed="rId3"/>
          <a:stretch>
            <a:fillRect/>
          </a:stretch>
        </p:blipFill>
        <p:spPr>
          <a:xfrm>
            <a:off x="825500" y="1323975"/>
            <a:ext cx="5743575" cy="2105025"/>
          </a:xfrm>
          <a:prstGeom prst="rect">
            <a:avLst/>
          </a:prstGeom>
        </p:spPr>
      </p:pic>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42DB7D28-B88D-48D3-B68B-569450C338DB}"/>
              </a:ext>
            </a:extLst>
          </p:cNvPr>
          <p:cNvPicPr>
            <a:picLocks noChangeAspect="1"/>
          </p:cNvPicPr>
          <p:nvPr/>
        </p:nvPicPr>
        <p:blipFill>
          <a:blip r:embed="rId6"/>
          <a:stretch>
            <a:fillRect/>
          </a:stretch>
        </p:blipFill>
        <p:spPr>
          <a:xfrm>
            <a:off x="994581" y="3682844"/>
            <a:ext cx="4276725" cy="2381250"/>
          </a:xfrm>
          <a:prstGeom prst="rect">
            <a:avLst/>
          </a:prstGeom>
        </p:spPr>
      </p:pic>
    </p:spTree>
    <p:extLst>
      <p:ext uri="{BB962C8B-B14F-4D97-AF65-F5344CB8AC3E}">
        <p14:creationId xmlns:p14="http://schemas.microsoft.com/office/powerpoint/2010/main" val="1245232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3A432454-4CF3-4748-A53D-49DF7D786E8A}"/>
              </a:ext>
            </a:extLst>
          </p:cNvPr>
          <p:cNvSpPr>
            <a:spLocks noGrp="1"/>
          </p:cNvSpPr>
          <p:nvPr>
            <p:ph idx="1"/>
          </p:nvPr>
        </p:nvSpPr>
        <p:spPr/>
        <p:txBody>
          <a:bodyPr/>
          <a:lstStyle/>
          <a:p>
            <a:r>
              <a:rPr lang="zh-CN" altLang="en-US" dirty="0"/>
              <a:t>我们已经写入了文件一些内容，但是如果以后添加更多内容呢？为了添加内容到已存在的文件，又需要调用</a:t>
            </a:r>
            <a:r>
              <a:rPr lang="en-US" altLang="zh-CN" dirty="0" err="1"/>
              <a:t>FileWriter</a:t>
            </a:r>
            <a:r>
              <a:rPr lang="zh-CN" altLang="en-US" dirty="0"/>
              <a:t>。我们可以使用</a:t>
            </a:r>
            <a:r>
              <a:rPr lang="en-US" altLang="zh-CN" dirty="0"/>
              <a:t>seek()</a:t>
            </a:r>
            <a:r>
              <a:rPr lang="zh-CN" altLang="en-US" dirty="0"/>
              <a:t>方法重新将</a:t>
            </a:r>
            <a:r>
              <a:rPr lang="en-US" altLang="zh-CN" dirty="0"/>
              <a:t>writer</a:t>
            </a:r>
            <a:r>
              <a:rPr lang="zh-CN" altLang="en-US" dirty="0"/>
              <a:t>添加到文件。</a:t>
            </a:r>
            <a:r>
              <a:rPr lang="en-US" altLang="zh-CN" dirty="0"/>
              <a:t>seek</a:t>
            </a:r>
            <a:r>
              <a:rPr lang="zh-CN" altLang="en-US" dirty="0"/>
              <a:t>接受字节偏移</a:t>
            </a:r>
            <a:r>
              <a:rPr lang="en-US" altLang="zh-CN" dirty="0"/>
              <a:t>(byte offset)</a:t>
            </a:r>
            <a:r>
              <a:rPr lang="zh-CN" altLang="en-US" dirty="0"/>
              <a:t>这个参数，并且设置</a:t>
            </a:r>
            <a:r>
              <a:rPr lang="en-US" altLang="zh-CN" dirty="0"/>
              <a:t>file writer</a:t>
            </a:r>
            <a:r>
              <a:rPr lang="zh-CN" altLang="en-US" dirty="0"/>
              <a:t>的位置。</a:t>
            </a:r>
          </a:p>
        </p:txBody>
      </p:sp>
      <p:pic>
        <p:nvPicPr>
          <p:cNvPr id="10" name="图片 9">
            <a:extLst>
              <a:ext uri="{FF2B5EF4-FFF2-40B4-BE49-F238E27FC236}">
                <a16:creationId xmlns:a16="http://schemas.microsoft.com/office/drawing/2014/main" id="{62411FE5-CCDA-4B45-B7F4-B03AA0CF28C1}"/>
              </a:ext>
            </a:extLst>
          </p:cNvPr>
          <p:cNvPicPr>
            <a:picLocks noChangeAspect="1"/>
          </p:cNvPicPr>
          <p:nvPr/>
        </p:nvPicPr>
        <p:blipFill>
          <a:blip r:embed="rId6"/>
          <a:stretch>
            <a:fillRect/>
          </a:stretch>
        </p:blipFill>
        <p:spPr>
          <a:xfrm>
            <a:off x="1512887" y="3990975"/>
            <a:ext cx="5724525" cy="2295525"/>
          </a:xfrm>
          <a:prstGeom prst="rect">
            <a:avLst/>
          </a:prstGeom>
        </p:spPr>
      </p:pic>
    </p:spTree>
    <p:custDataLst>
      <p:tags r:id="rId1"/>
    </p:custDataLst>
    <p:extLst>
      <p:ext uri="{BB962C8B-B14F-4D97-AF65-F5344CB8AC3E}">
        <p14:creationId xmlns:p14="http://schemas.microsoft.com/office/powerpoint/2010/main" val="270845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处理文件</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内容占位符 8">
            <a:extLst>
              <a:ext uri="{FF2B5EF4-FFF2-40B4-BE49-F238E27FC236}">
                <a16:creationId xmlns:a16="http://schemas.microsoft.com/office/drawing/2014/main" id="{3A432454-4CF3-4748-A53D-49DF7D786E8A}"/>
              </a:ext>
            </a:extLst>
          </p:cNvPr>
          <p:cNvSpPr>
            <a:spLocks noGrp="1"/>
          </p:cNvSpPr>
          <p:nvPr>
            <p:ph idx="1"/>
          </p:nvPr>
        </p:nvSpPr>
        <p:spPr/>
        <p:txBody>
          <a:bodyPr/>
          <a:lstStyle/>
          <a:p>
            <a:r>
              <a:rPr lang="zh-CN" altLang="en-US" dirty="0"/>
              <a:t>如果需要删除文件，我们调用</a:t>
            </a:r>
            <a:r>
              <a:rPr lang="en-US" altLang="zh-CN" dirty="0" err="1"/>
              <a:t>entry.remove</a:t>
            </a:r>
            <a:r>
              <a:rPr lang="en-US" altLang="zh-CN" dirty="0"/>
              <a:t>()</a:t>
            </a:r>
            <a:r>
              <a:rPr lang="zh-CN" altLang="en-US" dirty="0"/>
              <a:t>。一个参数是一个没有参数的回调函数，当文件被成功删除后调用。第二个参数是一个可选的错误回调函数。</a:t>
            </a:r>
          </a:p>
        </p:txBody>
      </p:sp>
      <p:pic>
        <p:nvPicPr>
          <p:cNvPr id="3" name="图片 2">
            <a:extLst>
              <a:ext uri="{FF2B5EF4-FFF2-40B4-BE49-F238E27FC236}">
                <a16:creationId xmlns:a16="http://schemas.microsoft.com/office/drawing/2014/main" id="{E5FAA44A-AC68-4185-B3BC-FDA2B4947BEA}"/>
              </a:ext>
            </a:extLst>
          </p:cNvPr>
          <p:cNvPicPr>
            <a:picLocks noChangeAspect="1"/>
          </p:cNvPicPr>
          <p:nvPr/>
        </p:nvPicPr>
        <p:blipFill>
          <a:blip r:embed="rId5"/>
          <a:stretch>
            <a:fillRect/>
          </a:stretch>
        </p:blipFill>
        <p:spPr>
          <a:xfrm>
            <a:off x="1398145" y="3819134"/>
            <a:ext cx="5975032" cy="1577325"/>
          </a:xfrm>
          <a:prstGeom prst="rect">
            <a:avLst/>
          </a:prstGeom>
        </p:spPr>
      </p:pic>
    </p:spTree>
    <p:extLst>
      <p:ext uri="{BB962C8B-B14F-4D97-AF65-F5344CB8AC3E}">
        <p14:creationId xmlns:p14="http://schemas.microsoft.com/office/powerpoint/2010/main" val="2920059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脚本化音频和视频</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619294"/>
            <a:ext cx="7886700" cy="4814694"/>
          </a:xfrm>
        </p:spPr>
        <p:txBody>
          <a:bodyPr>
            <a:normAutofit/>
          </a:bodyPr>
          <a:lstStyle/>
          <a:p>
            <a:pPr marL="0" indent="0">
              <a:buNone/>
            </a:pPr>
            <a:r>
              <a:rPr lang="en-US" altLang="zh-CN" dirty="0"/>
              <a:t>HTML5</a:t>
            </a:r>
            <a:r>
              <a:rPr lang="zh-CN" altLang="en-US" dirty="0"/>
              <a:t>引入</a:t>
            </a:r>
            <a:r>
              <a:rPr lang="en-US" altLang="zh-CN" dirty="0"/>
              <a:t>&lt;audio&gt;</a:t>
            </a:r>
            <a:r>
              <a:rPr lang="zh-CN" altLang="en-US" dirty="0"/>
              <a:t>元素来支持音频，</a:t>
            </a:r>
            <a:r>
              <a:rPr lang="en-US" altLang="zh-CN" dirty="0"/>
              <a:t>&lt;video&gt;</a:t>
            </a:r>
            <a:r>
              <a:rPr lang="zh-CN" altLang="en-US" dirty="0"/>
              <a:t>元素来支持视频。</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9" name="图片 8">
            <a:extLst>
              <a:ext uri="{FF2B5EF4-FFF2-40B4-BE49-F238E27FC236}">
                <a16:creationId xmlns:a16="http://schemas.microsoft.com/office/drawing/2014/main" id="{1A450F50-8991-4278-9300-EC54D256B29D}"/>
              </a:ext>
            </a:extLst>
          </p:cNvPr>
          <p:cNvPicPr>
            <a:picLocks noChangeAspect="1"/>
          </p:cNvPicPr>
          <p:nvPr/>
        </p:nvPicPr>
        <p:blipFill>
          <a:blip r:embed="rId6"/>
          <a:stretch>
            <a:fillRect/>
          </a:stretch>
        </p:blipFill>
        <p:spPr>
          <a:xfrm>
            <a:off x="1506018" y="2654344"/>
            <a:ext cx="5085283" cy="774656"/>
          </a:xfrm>
          <a:prstGeom prst="rect">
            <a:avLst/>
          </a:prstGeom>
        </p:spPr>
      </p:pic>
      <p:pic>
        <p:nvPicPr>
          <p:cNvPr id="13" name="图片 12">
            <a:extLst>
              <a:ext uri="{FF2B5EF4-FFF2-40B4-BE49-F238E27FC236}">
                <a16:creationId xmlns:a16="http://schemas.microsoft.com/office/drawing/2014/main" id="{72D3290C-8CA4-449A-96C2-A8BC8C8CF2CC}"/>
              </a:ext>
            </a:extLst>
          </p:cNvPr>
          <p:cNvPicPr>
            <a:picLocks noChangeAspect="1"/>
          </p:cNvPicPr>
          <p:nvPr/>
        </p:nvPicPr>
        <p:blipFill>
          <a:blip r:embed="rId7"/>
          <a:stretch>
            <a:fillRect/>
          </a:stretch>
        </p:blipFill>
        <p:spPr>
          <a:xfrm>
            <a:off x="371475" y="361906"/>
            <a:ext cx="8667750" cy="4876800"/>
          </a:xfrm>
          <a:prstGeom prst="rect">
            <a:avLst/>
          </a:prstGeom>
        </p:spPr>
      </p:pic>
      <p:pic>
        <p:nvPicPr>
          <p:cNvPr id="4" name="图片 3">
            <a:extLst>
              <a:ext uri="{FF2B5EF4-FFF2-40B4-BE49-F238E27FC236}">
                <a16:creationId xmlns:a16="http://schemas.microsoft.com/office/drawing/2014/main" id="{EC8BF443-8820-461F-B3F8-6B885034F51C}"/>
              </a:ext>
            </a:extLst>
          </p:cNvPr>
          <p:cNvPicPr>
            <a:picLocks noChangeAspect="1"/>
          </p:cNvPicPr>
          <p:nvPr/>
        </p:nvPicPr>
        <p:blipFill>
          <a:blip r:embed="rId8"/>
          <a:stretch>
            <a:fillRect/>
          </a:stretch>
        </p:blipFill>
        <p:spPr>
          <a:xfrm>
            <a:off x="371475" y="3139807"/>
            <a:ext cx="8401050" cy="3200400"/>
          </a:xfrm>
          <a:prstGeom prst="rect">
            <a:avLst/>
          </a:prstGeom>
        </p:spPr>
      </p:pic>
    </p:spTree>
    <p:custDataLst>
      <p:tags r:id="rId1"/>
    </p:custDataLst>
    <p:extLst>
      <p:ext uri="{BB962C8B-B14F-4D97-AF65-F5344CB8AC3E}">
        <p14:creationId xmlns:p14="http://schemas.microsoft.com/office/powerpoint/2010/main" val="286295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内容占位符 3">
            <a:extLst>
              <a:ext uri="{FF2B5EF4-FFF2-40B4-BE49-F238E27FC236}">
                <a16:creationId xmlns:a16="http://schemas.microsoft.com/office/drawing/2014/main" id="{46F86D13-02E3-4E23-AC42-1534D6B08FF9}"/>
              </a:ext>
            </a:extLst>
          </p:cNvPr>
          <p:cNvPicPr>
            <a:picLocks noGrp="1" noChangeAspect="1"/>
          </p:cNvPicPr>
          <p:nvPr>
            <p:ph idx="1"/>
          </p:nvPr>
        </p:nvPicPr>
        <p:blipFill>
          <a:blip r:embed="rId5"/>
          <a:stretch>
            <a:fillRect/>
          </a:stretch>
        </p:blipFill>
        <p:spPr>
          <a:xfrm>
            <a:off x="2911722" y="401937"/>
            <a:ext cx="5406778" cy="5926415"/>
          </a:xfrm>
          <a:prstGeom prst="rect">
            <a:avLst/>
          </a:prstGeom>
        </p:spPr>
      </p:pic>
    </p:spTree>
    <p:extLst>
      <p:ext uri="{BB962C8B-B14F-4D97-AF65-F5344CB8AC3E}">
        <p14:creationId xmlns:p14="http://schemas.microsoft.com/office/powerpoint/2010/main" val="41073475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E997E96F-12C3-4F9C-B8C3-888C4E5013EE}"/>
              </a:ext>
            </a:extLst>
          </p:cNvPr>
          <p:cNvPicPr>
            <a:picLocks noChangeAspect="1"/>
          </p:cNvPicPr>
          <p:nvPr/>
        </p:nvPicPr>
        <p:blipFill>
          <a:blip r:embed="rId5"/>
          <a:stretch>
            <a:fillRect/>
          </a:stretch>
        </p:blipFill>
        <p:spPr>
          <a:xfrm>
            <a:off x="2810167" y="125264"/>
            <a:ext cx="5942529" cy="6858000"/>
          </a:xfrm>
          <a:prstGeom prst="rect">
            <a:avLst/>
          </a:prstGeom>
        </p:spPr>
      </p:pic>
    </p:spTree>
    <p:extLst>
      <p:ext uri="{BB962C8B-B14F-4D97-AF65-F5344CB8AC3E}">
        <p14:creationId xmlns:p14="http://schemas.microsoft.com/office/powerpoint/2010/main" val="17309206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10" name="图片 9">
            <a:extLst>
              <a:ext uri="{FF2B5EF4-FFF2-40B4-BE49-F238E27FC236}">
                <a16:creationId xmlns:a16="http://schemas.microsoft.com/office/drawing/2014/main" id="{71B3FD27-8928-43F9-890F-53AA24E0A34D}"/>
              </a:ext>
            </a:extLst>
          </p:cNvPr>
          <p:cNvPicPr>
            <a:picLocks noChangeAspect="1"/>
          </p:cNvPicPr>
          <p:nvPr/>
        </p:nvPicPr>
        <p:blipFill>
          <a:blip r:embed="rId5"/>
          <a:stretch>
            <a:fillRect/>
          </a:stretch>
        </p:blipFill>
        <p:spPr>
          <a:xfrm>
            <a:off x="845297" y="2320557"/>
            <a:ext cx="7591425" cy="2724150"/>
          </a:xfrm>
          <a:prstGeom prst="rect">
            <a:avLst/>
          </a:prstGeom>
        </p:spPr>
      </p:pic>
    </p:spTree>
    <p:extLst>
      <p:ext uri="{BB962C8B-B14F-4D97-AF65-F5344CB8AC3E}">
        <p14:creationId xmlns:p14="http://schemas.microsoft.com/office/powerpoint/2010/main" val="2885532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31800" y="265488"/>
            <a:ext cx="7886700" cy="1325563"/>
          </a:xfrm>
        </p:spPr>
        <p:txBody>
          <a:bodyPr/>
          <a:lstStyle/>
          <a:p>
            <a:r>
              <a:rPr lang="zh-CN" altLang="en-US" dirty="0"/>
              <a:t>文件系统</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12" name="图片 11">
            <a:extLst>
              <a:ext uri="{FF2B5EF4-FFF2-40B4-BE49-F238E27FC236}">
                <a16:creationId xmlns:a16="http://schemas.microsoft.com/office/drawing/2014/main" id="{6CB7FDCE-C99D-4F7F-BD1A-5190EA0D1229}"/>
              </a:ext>
            </a:extLst>
          </p:cNvPr>
          <p:cNvPicPr>
            <a:picLocks noChangeAspect="1"/>
          </p:cNvPicPr>
          <p:nvPr/>
        </p:nvPicPr>
        <p:blipFill>
          <a:blip r:embed="rId5"/>
          <a:stretch>
            <a:fillRect/>
          </a:stretch>
        </p:blipFill>
        <p:spPr>
          <a:xfrm>
            <a:off x="1894077" y="125264"/>
            <a:ext cx="5355846" cy="6858000"/>
          </a:xfrm>
          <a:prstGeom prst="rect">
            <a:avLst/>
          </a:prstGeom>
        </p:spPr>
      </p:pic>
    </p:spTree>
    <p:extLst>
      <p:ext uri="{BB962C8B-B14F-4D97-AF65-F5344CB8AC3E}">
        <p14:creationId xmlns:p14="http://schemas.microsoft.com/office/powerpoint/2010/main" val="230943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en-US" altLang="zh-CN" dirty="0" err="1"/>
              <a:t>svg</a:t>
            </a:r>
            <a:endParaRPr lang="en-US" altLang="zh-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22902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位图和矢量图</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4"/>
            <a:ext cx="8299450" cy="5022806"/>
          </a:xfrm>
        </p:spPr>
        <p:txBody>
          <a:bodyPr>
            <a:normAutofit lnSpcReduction="10000"/>
          </a:bodyPr>
          <a:lstStyle/>
          <a:p>
            <a:r>
              <a:rPr lang="zh-CN" altLang="en-US" dirty="0"/>
              <a:t>位图</a:t>
            </a:r>
            <a:r>
              <a:rPr lang="en-US" altLang="zh-CN" dirty="0"/>
              <a:t>[bitmap]</a:t>
            </a:r>
            <a:r>
              <a:rPr lang="zh-CN" altLang="en-US" dirty="0"/>
              <a:t>，也叫做点阵图，删格图象，像素图，简单的说，就是最小单位由象素构成的图，缩放会失真。构成位图的最小单位是象素，位图就是由象素阵列的排列来实现其显示效果的，每个象素有自己的颜色信息，在对位图图像进行编辑操作的时候，可操作的对象是每个象素，我们可以改变图像的色相、饱和度、明度，从而改变图像的显示效果。举个例子来说，位图图像就好比在巨大的沙盘上画好的画，当你从远处看的时候，画面细腻多彩，但是当你靠的非常近的时候，你就能看到组成画面的每粒沙子以及每个沙粒单纯的不可变化颜色。</a:t>
            </a:r>
            <a:endParaRPr lang="en-US" altLang="zh-CN" dirty="0"/>
          </a:p>
          <a:p>
            <a:r>
              <a:rPr lang="zh-CN" altLang="en-US" dirty="0"/>
              <a:t>文件格式：*</a:t>
            </a:r>
            <a:r>
              <a:rPr lang="en-US" altLang="zh-CN" dirty="0"/>
              <a:t>.bmp</a:t>
            </a:r>
            <a:r>
              <a:rPr lang="zh-CN" altLang="en-US" dirty="0"/>
              <a:t>、*</a:t>
            </a:r>
            <a:r>
              <a:rPr lang="en-US" altLang="zh-CN" dirty="0"/>
              <a:t>.</a:t>
            </a:r>
            <a:r>
              <a:rPr lang="en-US" altLang="zh-CN" dirty="0" err="1"/>
              <a:t>pcx</a:t>
            </a:r>
            <a:r>
              <a:rPr lang="zh-CN" altLang="en-US" dirty="0"/>
              <a:t>、*</a:t>
            </a:r>
            <a:r>
              <a:rPr lang="en-US" altLang="zh-CN" dirty="0"/>
              <a:t>.gif</a:t>
            </a:r>
            <a:r>
              <a:rPr lang="zh-CN" altLang="en-US" dirty="0"/>
              <a:t>、*</a:t>
            </a:r>
            <a:r>
              <a:rPr lang="en-US" altLang="zh-CN" dirty="0"/>
              <a:t>.jpg</a:t>
            </a:r>
            <a:r>
              <a:rPr lang="zh-CN" altLang="en-US" dirty="0"/>
              <a:t>、*</a:t>
            </a:r>
            <a:r>
              <a:rPr lang="en-US" altLang="zh-CN" dirty="0"/>
              <a:t>.</a:t>
            </a:r>
            <a:r>
              <a:rPr lang="en-US" altLang="zh-CN" dirty="0" err="1"/>
              <a:t>tif</a:t>
            </a:r>
            <a:r>
              <a:rPr lang="zh-CN" altLang="en-US" dirty="0"/>
              <a:t>、*</a:t>
            </a:r>
            <a:r>
              <a:rPr lang="en-US" altLang="zh-CN" dirty="0"/>
              <a:t>.</a:t>
            </a:r>
            <a:r>
              <a:rPr lang="en-US" altLang="zh-CN" dirty="0" err="1"/>
              <a:t>psd</a:t>
            </a:r>
            <a:r>
              <a:rPr lang="zh-CN" altLang="en-US" dirty="0"/>
              <a:t>等</a:t>
            </a:r>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173304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位图和矢量图</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0" y="1619294"/>
            <a:ext cx="8515350" cy="5363970"/>
          </a:xfrm>
        </p:spPr>
        <p:txBody>
          <a:bodyPr>
            <a:normAutofit fontScale="92500" lnSpcReduction="10000"/>
          </a:bodyPr>
          <a:lstStyle/>
          <a:p>
            <a:r>
              <a:rPr lang="zh-CN" altLang="en-US" dirty="0"/>
              <a:t>矢量图</a:t>
            </a:r>
            <a:r>
              <a:rPr lang="en-US" altLang="zh-CN" dirty="0"/>
              <a:t>[vector]</a:t>
            </a:r>
            <a:r>
              <a:rPr lang="zh-CN" altLang="en-US" dirty="0"/>
              <a:t>，也叫做向量图，简单的说，就是缩放不失真的图像格式。矢量图是通过多个对象的组合生成的，对其中的每一个对象的纪录方式，都是以数学函数来实现的，也就是说，矢量图实际上并不是象位图那样纪录画面上每一点的信息，而是纪录了元素形状及颜色的算法，当你打开一付矢量图的时候，软件对图形象对应的函数进行运算，将运算结果</a:t>
            </a:r>
            <a:r>
              <a:rPr lang="en-US" altLang="zh-CN" dirty="0"/>
              <a:t>[</a:t>
            </a:r>
            <a:r>
              <a:rPr lang="zh-CN" altLang="en-US" dirty="0"/>
              <a:t>图形的形状和颜色</a:t>
            </a:r>
            <a:r>
              <a:rPr lang="en-US" altLang="zh-CN" dirty="0"/>
              <a:t>]</a:t>
            </a:r>
            <a:r>
              <a:rPr lang="zh-CN" altLang="en-US" dirty="0"/>
              <a:t>显示给你看。无论显示画面是大还是小，画面上的对象对应的算法是不变的，所以，即使对画面进行倍数相当大的缩放，其显示效果仍然相同</a:t>
            </a:r>
            <a:r>
              <a:rPr lang="en-US" altLang="zh-CN" dirty="0"/>
              <a:t>[</a:t>
            </a:r>
            <a:r>
              <a:rPr lang="zh-CN" altLang="en-US" dirty="0"/>
              <a:t>不失真</a:t>
            </a:r>
            <a:r>
              <a:rPr lang="en-US" altLang="zh-CN" dirty="0"/>
              <a:t>]</a:t>
            </a:r>
            <a:r>
              <a:rPr lang="zh-CN" altLang="en-US" dirty="0"/>
              <a:t>。举例来说，矢量图就好比画在质量非常好的橡胶膜上的图，不管对橡胶膜怎样的常宽等比成倍拉伸，画面依然清晰，不管你离得多么近去看，也不会看到图形的最小单位。</a:t>
            </a:r>
            <a:endParaRPr lang="en-US" altLang="zh-CN" dirty="0"/>
          </a:p>
          <a:p>
            <a:r>
              <a:rPr lang="zh-CN" altLang="en-US" dirty="0"/>
              <a:t>文件格式：如</a:t>
            </a:r>
            <a:r>
              <a:rPr lang="en-US" altLang="zh-CN" dirty="0" err="1"/>
              <a:t>AdobeIllustrator</a:t>
            </a:r>
            <a:r>
              <a:rPr lang="zh-CN" altLang="en-US" dirty="0"/>
              <a:t>的*</a:t>
            </a:r>
            <a:r>
              <a:rPr lang="en-US" altLang="zh-CN" dirty="0"/>
              <a:t>.AI</a:t>
            </a:r>
            <a:r>
              <a:rPr lang="zh-CN" altLang="en-US" dirty="0"/>
              <a:t>、*</a:t>
            </a:r>
            <a:r>
              <a:rPr lang="en-US" altLang="zh-CN" dirty="0"/>
              <a:t>.EPS</a:t>
            </a:r>
            <a:r>
              <a:rPr lang="zh-CN" altLang="en-US" dirty="0"/>
              <a:t>和</a:t>
            </a:r>
            <a:r>
              <a:rPr lang="en-US" altLang="zh-CN" dirty="0"/>
              <a:t>SVG</a:t>
            </a:r>
            <a:r>
              <a:rPr lang="zh-CN" altLang="en-US" dirty="0"/>
              <a:t>、 </a:t>
            </a:r>
            <a:r>
              <a:rPr lang="en-US" altLang="zh-CN" dirty="0"/>
              <a:t>AutoCAD</a:t>
            </a:r>
            <a:r>
              <a:rPr lang="zh-CN" altLang="en-US" dirty="0"/>
              <a:t>的*</a:t>
            </a:r>
            <a:r>
              <a:rPr lang="en-US" altLang="zh-CN" dirty="0"/>
              <a:t>.dwg</a:t>
            </a:r>
            <a:r>
              <a:rPr lang="zh-CN" altLang="en-US" dirty="0"/>
              <a:t>和</a:t>
            </a:r>
            <a:r>
              <a:rPr lang="en-US" altLang="zh-CN" dirty="0" err="1"/>
              <a:t>dxf</a:t>
            </a:r>
            <a:r>
              <a:rPr lang="zh-CN" altLang="en-US" dirty="0"/>
              <a:t>、 </a:t>
            </a:r>
            <a:r>
              <a:rPr lang="en-US" altLang="zh-CN" dirty="0"/>
              <a:t>Corel DRAW</a:t>
            </a:r>
            <a:r>
              <a:rPr lang="zh-CN" altLang="en-US" dirty="0"/>
              <a:t>的*</a:t>
            </a:r>
            <a:r>
              <a:rPr lang="en-US" altLang="zh-CN" dirty="0"/>
              <a:t>.</a:t>
            </a:r>
            <a:r>
              <a:rPr lang="en-US" altLang="zh-CN" dirty="0" err="1"/>
              <a:t>cdr</a:t>
            </a:r>
            <a:r>
              <a:rPr lang="zh-CN" altLang="en-US" dirty="0"/>
              <a:t>等</a:t>
            </a:r>
          </a:p>
          <a:p>
            <a:endParaRPr lang="zh-CN"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Tree>
    <p:custDataLst>
      <p:tags r:id="rId1"/>
    </p:custDataLst>
    <p:extLst>
      <p:ext uri="{BB962C8B-B14F-4D97-AF65-F5344CB8AC3E}">
        <p14:creationId xmlns:p14="http://schemas.microsoft.com/office/powerpoint/2010/main" val="4196997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3.3|1.2"/>
</p:tagLst>
</file>

<file path=ppt/tags/tag10.xml><?xml version="1.0" encoding="utf-8"?>
<p:tagLst xmlns:a="http://schemas.openxmlformats.org/drawingml/2006/main" xmlns:r="http://schemas.openxmlformats.org/officeDocument/2006/relationships" xmlns:p="http://schemas.openxmlformats.org/presentationml/2006/main">
  <p:tag name="TIMING" val="|90.7"/>
</p:tagLst>
</file>

<file path=ppt/tags/tag11.xml><?xml version="1.0" encoding="utf-8"?>
<p:tagLst xmlns:a="http://schemas.openxmlformats.org/drawingml/2006/main" xmlns:r="http://schemas.openxmlformats.org/officeDocument/2006/relationships" xmlns:p="http://schemas.openxmlformats.org/presentationml/2006/main">
  <p:tag name="TIMING" val="|9.9"/>
</p:tagLst>
</file>

<file path=ppt/tags/tag12.xml><?xml version="1.0" encoding="utf-8"?>
<p:tagLst xmlns:a="http://schemas.openxmlformats.org/drawingml/2006/main" xmlns:r="http://schemas.openxmlformats.org/officeDocument/2006/relationships" xmlns:p="http://schemas.openxmlformats.org/presentationml/2006/main">
  <p:tag name="TIMING" val="|66.2"/>
</p:tagLst>
</file>

<file path=ppt/tags/tag13.xml><?xml version="1.0" encoding="utf-8"?>
<p:tagLst xmlns:a="http://schemas.openxmlformats.org/drawingml/2006/main" xmlns:r="http://schemas.openxmlformats.org/officeDocument/2006/relationships" xmlns:p="http://schemas.openxmlformats.org/presentationml/2006/main">
  <p:tag name="TIMING" val="|50.3"/>
</p:tagLst>
</file>

<file path=ppt/tags/tag14.xml><?xml version="1.0" encoding="utf-8"?>
<p:tagLst xmlns:a="http://schemas.openxmlformats.org/drawingml/2006/main" xmlns:r="http://schemas.openxmlformats.org/officeDocument/2006/relationships" xmlns:p="http://schemas.openxmlformats.org/presentationml/2006/main">
  <p:tag name="TIMING" val="|79.4"/>
</p:tagLst>
</file>

<file path=ppt/tags/tag15.xml><?xml version="1.0" encoding="utf-8"?>
<p:tagLst xmlns:a="http://schemas.openxmlformats.org/drawingml/2006/main" xmlns:r="http://schemas.openxmlformats.org/officeDocument/2006/relationships" xmlns:p="http://schemas.openxmlformats.org/presentationml/2006/main">
  <p:tag name="TIMING" val="|50.3"/>
</p:tagLst>
</file>

<file path=ppt/tags/tag16.xml><?xml version="1.0" encoding="utf-8"?>
<p:tagLst xmlns:a="http://schemas.openxmlformats.org/drawingml/2006/main" xmlns:r="http://schemas.openxmlformats.org/officeDocument/2006/relationships" xmlns:p="http://schemas.openxmlformats.org/presentationml/2006/main">
  <p:tag name="TIMING" val="|23.5"/>
</p:tagLst>
</file>

<file path=ppt/tags/tag17.xml><?xml version="1.0" encoding="utf-8"?>
<p:tagLst xmlns:a="http://schemas.openxmlformats.org/drawingml/2006/main" xmlns:r="http://schemas.openxmlformats.org/officeDocument/2006/relationships" xmlns:p="http://schemas.openxmlformats.org/presentationml/2006/main">
  <p:tag name="TIMING" val="|42"/>
</p:tagLst>
</file>

<file path=ppt/tags/tag18.xml><?xml version="1.0" encoding="utf-8"?>
<p:tagLst xmlns:a="http://schemas.openxmlformats.org/drawingml/2006/main" xmlns:r="http://schemas.openxmlformats.org/officeDocument/2006/relationships" xmlns:p="http://schemas.openxmlformats.org/presentationml/2006/main">
  <p:tag name="TIMING" val="|6.4|99.3|1.2"/>
</p:tagLst>
</file>

<file path=ppt/tags/tag19.xml><?xml version="1.0" encoding="utf-8"?>
<p:tagLst xmlns:a="http://schemas.openxmlformats.org/drawingml/2006/main" xmlns:r="http://schemas.openxmlformats.org/officeDocument/2006/relationships" xmlns:p="http://schemas.openxmlformats.org/presentationml/2006/main">
  <p:tag name="TIMING" val="|47.8"/>
</p:tagLst>
</file>

<file path=ppt/tags/tag2.xml><?xml version="1.0" encoding="utf-8"?>
<p:tagLst xmlns:a="http://schemas.openxmlformats.org/drawingml/2006/main" xmlns:r="http://schemas.openxmlformats.org/officeDocument/2006/relationships" xmlns:p="http://schemas.openxmlformats.org/presentationml/2006/main">
  <p:tag name="TIMING" val="|1.2|29.6"/>
</p:tagLst>
</file>

<file path=ppt/tags/tag20.xml><?xml version="1.0" encoding="utf-8"?>
<p:tagLst xmlns:a="http://schemas.openxmlformats.org/drawingml/2006/main" xmlns:r="http://schemas.openxmlformats.org/officeDocument/2006/relationships" xmlns:p="http://schemas.openxmlformats.org/presentationml/2006/main">
  <p:tag name="TIMING" val="|36.7"/>
</p:tagLst>
</file>

<file path=ppt/tags/tag21.xml><?xml version="1.0" encoding="utf-8"?>
<p:tagLst xmlns:a="http://schemas.openxmlformats.org/drawingml/2006/main" xmlns:r="http://schemas.openxmlformats.org/officeDocument/2006/relationships" xmlns:p="http://schemas.openxmlformats.org/presentationml/2006/main">
  <p:tag name="TIMING" val="|36.7"/>
</p:tagLst>
</file>

<file path=ppt/tags/tag22.xml><?xml version="1.0" encoding="utf-8"?>
<p:tagLst xmlns:a="http://schemas.openxmlformats.org/drawingml/2006/main" xmlns:r="http://schemas.openxmlformats.org/officeDocument/2006/relationships" xmlns:p="http://schemas.openxmlformats.org/presentationml/2006/main">
  <p:tag name="TIMING" val="|20|76.7|80.3"/>
</p:tagLst>
</file>

<file path=ppt/tags/tag23.xml><?xml version="1.0" encoding="utf-8"?>
<p:tagLst xmlns:a="http://schemas.openxmlformats.org/drawingml/2006/main" xmlns:r="http://schemas.openxmlformats.org/officeDocument/2006/relationships" xmlns:p="http://schemas.openxmlformats.org/presentationml/2006/main">
  <p:tag name="TIMING" val="|62.2"/>
</p:tagLst>
</file>

<file path=ppt/tags/tag24.xml><?xml version="1.0" encoding="utf-8"?>
<p:tagLst xmlns:a="http://schemas.openxmlformats.org/drawingml/2006/main" xmlns:r="http://schemas.openxmlformats.org/officeDocument/2006/relationships" xmlns:p="http://schemas.openxmlformats.org/presentationml/2006/main">
  <p:tag name="TIMING" val="|5.3"/>
</p:tagLst>
</file>

<file path=ppt/tags/tag25.xml><?xml version="1.0" encoding="utf-8"?>
<p:tagLst xmlns:a="http://schemas.openxmlformats.org/drawingml/2006/main" xmlns:r="http://schemas.openxmlformats.org/officeDocument/2006/relationships" xmlns:p="http://schemas.openxmlformats.org/presentationml/2006/main">
  <p:tag name="TIMING" val="|56.1"/>
</p:tagLst>
</file>

<file path=ppt/tags/tag26.xml><?xml version="1.0" encoding="utf-8"?>
<p:tagLst xmlns:a="http://schemas.openxmlformats.org/drawingml/2006/main" xmlns:r="http://schemas.openxmlformats.org/officeDocument/2006/relationships" xmlns:p="http://schemas.openxmlformats.org/presentationml/2006/main">
  <p:tag name="TIMING" val="|42.1"/>
</p:tagLst>
</file>

<file path=ppt/tags/tag27.xml><?xml version="1.0" encoding="utf-8"?>
<p:tagLst xmlns:a="http://schemas.openxmlformats.org/drawingml/2006/main" xmlns:r="http://schemas.openxmlformats.org/officeDocument/2006/relationships" xmlns:p="http://schemas.openxmlformats.org/presentationml/2006/main">
  <p:tag name="TIMING" val="|42.3"/>
</p:tagLst>
</file>

<file path=ppt/tags/tag28.xml><?xml version="1.0" encoding="utf-8"?>
<p:tagLst xmlns:a="http://schemas.openxmlformats.org/drawingml/2006/main" xmlns:r="http://schemas.openxmlformats.org/officeDocument/2006/relationships" xmlns:p="http://schemas.openxmlformats.org/presentationml/2006/main">
  <p:tag name="TIMING" val="|71.5|13.8|52.9"/>
</p:tagLst>
</file>

<file path=ppt/tags/tag29.xml><?xml version="1.0" encoding="utf-8"?>
<p:tagLst xmlns:a="http://schemas.openxmlformats.org/drawingml/2006/main" xmlns:r="http://schemas.openxmlformats.org/officeDocument/2006/relationships" xmlns:p="http://schemas.openxmlformats.org/presentationml/2006/main">
  <p:tag name="TIMING" val="|50.1"/>
</p:tagLst>
</file>

<file path=ppt/tags/tag3.xml><?xml version="1.0" encoding="utf-8"?>
<p:tagLst xmlns:a="http://schemas.openxmlformats.org/drawingml/2006/main" xmlns:r="http://schemas.openxmlformats.org/officeDocument/2006/relationships" xmlns:p="http://schemas.openxmlformats.org/presentationml/2006/main">
  <p:tag name="TIMING" val="|36.7"/>
</p:tagLst>
</file>

<file path=ppt/tags/tag30.xml><?xml version="1.0" encoding="utf-8"?>
<p:tagLst xmlns:a="http://schemas.openxmlformats.org/drawingml/2006/main" xmlns:r="http://schemas.openxmlformats.org/officeDocument/2006/relationships" xmlns:p="http://schemas.openxmlformats.org/presentationml/2006/main">
  <p:tag name="TIMING" val="|17.6"/>
</p:tagLst>
</file>

<file path=ppt/tags/tag4.xml><?xml version="1.0" encoding="utf-8"?>
<p:tagLst xmlns:a="http://schemas.openxmlformats.org/drawingml/2006/main" xmlns:r="http://schemas.openxmlformats.org/officeDocument/2006/relationships" xmlns:p="http://schemas.openxmlformats.org/presentationml/2006/main">
  <p:tag name="TIMING" val="|36.7"/>
</p:tagLst>
</file>

<file path=ppt/tags/tag5.xml><?xml version="1.0" encoding="utf-8"?>
<p:tagLst xmlns:a="http://schemas.openxmlformats.org/drawingml/2006/main" xmlns:r="http://schemas.openxmlformats.org/officeDocument/2006/relationships" xmlns:p="http://schemas.openxmlformats.org/presentationml/2006/main">
  <p:tag name="TIMING" val="|36.7"/>
</p:tagLst>
</file>

<file path=ppt/tags/tag6.xml><?xml version="1.0" encoding="utf-8"?>
<p:tagLst xmlns:a="http://schemas.openxmlformats.org/drawingml/2006/main" xmlns:r="http://schemas.openxmlformats.org/officeDocument/2006/relationships" xmlns:p="http://schemas.openxmlformats.org/presentationml/2006/main">
  <p:tag name="TIMING" val="|17.4"/>
</p:tagLst>
</file>

<file path=ppt/tags/tag7.xml><?xml version="1.0" encoding="utf-8"?>
<p:tagLst xmlns:a="http://schemas.openxmlformats.org/drawingml/2006/main" xmlns:r="http://schemas.openxmlformats.org/officeDocument/2006/relationships" xmlns:p="http://schemas.openxmlformats.org/presentationml/2006/main">
  <p:tag name="TIMING" val="|41.3"/>
</p:tagLst>
</file>

<file path=ppt/tags/tag8.xml><?xml version="1.0" encoding="utf-8"?>
<p:tagLst xmlns:a="http://schemas.openxmlformats.org/drawingml/2006/main" xmlns:r="http://schemas.openxmlformats.org/officeDocument/2006/relationships" xmlns:p="http://schemas.openxmlformats.org/presentationml/2006/main">
  <p:tag name="TIMING" val="|93.3"/>
</p:tagLst>
</file>

<file path=ppt/tags/tag9.xml><?xml version="1.0" encoding="utf-8"?>
<p:tagLst xmlns:a="http://schemas.openxmlformats.org/drawingml/2006/main" xmlns:r="http://schemas.openxmlformats.org/officeDocument/2006/relationships" xmlns:p="http://schemas.openxmlformats.org/presentationml/2006/main">
  <p:tag name="TIMING" val="|48.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39698</TotalTime>
  <Words>5432</Words>
  <Application>Microsoft Office PowerPoint</Application>
  <PresentationFormat>全屏显示(4:3)</PresentationFormat>
  <Paragraphs>381</Paragraphs>
  <Slides>63</Slides>
  <Notes>63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63</vt:i4>
      </vt:variant>
    </vt:vector>
  </HeadingPairs>
  <TitlesOfParts>
    <vt:vector size="67" baseType="lpstr">
      <vt:lpstr>Arial</vt:lpstr>
      <vt:lpstr>Calibri</vt:lpstr>
      <vt:lpstr>Calibri Light</vt:lpstr>
      <vt:lpstr>Office Theme</vt:lpstr>
      <vt:lpstr>第21章 多媒体和图形编程</vt:lpstr>
      <vt:lpstr>概述</vt:lpstr>
      <vt:lpstr>常见多媒体元素</vt:lpstr>
      <vt:lpstr>脚本化图片</vt:lpstr>
      <vt:lpstr>脚本化音频和视频</vt:lpstr>
      <vt:lpstr>脚本化音频和视频</vt:lpstr>
      <vt:lpstr>svg</vt:lpstr>
      <vt:lpstr>位图和矢量图</vt:lpstr>
      <vt:lpstr>位图和矢量图</vt:lpstr>
      <vt:lpstr>位图和矢量图</vt:lpstr>
      <vt:lpstr>SVG</vt:lpstr>
      <vt:lpstr>SVG</vt:lpstr>
      <vt:lpstr>SVG</vt:lpstr>
      <vt:lpstr>SVG画布和视图</vt:lpstr>
      <vt:lpstr>SVG实现时钟</vt:lpstr>
      <vt:lpstr>SVG实现时钟</vt:lpstr>
      <vt:lpstr>Canvas</vt:lpstr>
      <vt:lpstr>Canvas</vt:lpstr>
      <vt:lpstr>绘制形状</vt:lpstr>
      <vt:lpstr>绘制矩形</vt:lpstr>
      <vt:lpstr>绘制路径</vt:lpstr>
      <vt:lpstr>绘制路径</vt:lpstr>
      <vt:lpstr>绘制圆弧</vt:lpstr>
      <vt:lpstr>Canvas时钟案例</vt:lpstr>
      <vt:lpstr>第22章 html5 api</vt:lpstr>
      <vt:lpstr>概述</vt:lpstr>
      <vt:lpstr>地理位置-Geolocation</vt:lpstr>
      <vt:lpstr>Geolocation</vt:lpstr>
      <vt:lpstr>跨域消息传递</vt:lpstr>
      <vt:lpstr>跨域消息传递</vt:lpstr>
      <vt:lpstr>跨域消息传递</vt:lpstr>
      <vt:lpstr>Web Worker</vt:lpstr>
      <vt:lpstr>Web Worker</vt:lpstr>
      <vt:lpstr>Web Worker</vt:lpstr>
      <vt:lpstr>主线程</vt:lpstr>
      <vt:lpstr>Worker线程</vt:lpstr>
      <vt:lpstr>Worker线程</vt:lpstr>
      <vt:lpstr>Worker加载脚本</vt:lpstr>
      <vt:lpstr>Worker加载脚本</vt:lpstr>
      <vt:lpstr>数据通信</vt:lpstr>
      <vt:lpstr>数据通信</vt:lpstr>
      <vt:lpstr>webworker</vt:lpstr>
      <vt:lpstr>Blob</vt:lpstr>
      <vt:lpstr>Blob基本用法</vt:lpstr>
      <vt:lpstr>Blob基本用法</vt:lpstr>
      <vt:lpstr>Slice方法</vt:lpstr>
      <vt:lpstr>Blob URL</vt:lpstr>
      <vt:lpstr>读取Blod</vt:lpstr>
      <vt:lpstr>文件系统API</vt:lpstr>
      <vt:lpstr>文件系统API</vt:lpstr>
      <vt:lpstr>文件系统API</vt:lpstr>
      <vt:lpstr>请求文件系统</vt:lpstr>
      <vt:lpstr>请求文件系统</vt:lpstr>
      <vt:lpstr>处理文件夹</vt:lpstr>
      <vt:lpstr>处理文件夹</vt:lpstr>
      <vt:lpstr>处理文件</vt:lpstr>
      <vt:lpstr>处理文件</vt:lpstr>
      <vt:lpstr>处理文件</vt:lpstr>
      <vt:lpstr>处理文件</vt:lpstr>
      <vt:lpstr>文件系统</vt:lpstr>
      <vt:lpstr>文件系统</vt:lpstr>
      <vt:lpstr>文件系统</vt:lpstr>
      <vt:lpstr>文件系统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Eason Lin</cp:lastModifiedBy>
  <cp:revision>134</cp:revision>
  <dcterms:created xsi:type="dcterms:W3CDTF">2020-02-13T02:59:45Z</dcterms:created>
  <dcterms:modified xsi:type="dcterms:W3CDTF">2023-02-13T02:31:41Z</dcterms:modified>
</cp:coreProperties>
</file>