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71" r:id="rId2"/>
    <p:sldId id="272" r:id="rId3"/>
    <p:sldId id="274" r:id="rId4"/>
    <p:sldId id="415" r:id="rId5"/>
    <p:sldId id="414" r:id="rId6"/>
    <p:sldId id="413" r:id="rId7"/>
    <p:sldId id="416" r:id="rId8"/>
    <p:sldId id="417" r:id="rId9"/>
    <p:sldId id="418" r:id="rId10"/>
    <p:sldId id="420" r:id="rId11"/>
    <p:sldId id="426" r:id="rId12"/>
    <p:sldId id="421" r:id="rId13"/>
    <p:sldId id="422" r:id="rId14"/>
    <p:sldId id="427" r:id="rId15"/>
    <p:sldId id="424" r:id="rId16"/>
    <p:sldId id="425" r:id="rId17"/>
    <p:sldId id="428" r:id="rId18"/>
    <p:sldId id="429" r:id="rId19"/>
    <p:sldId id="430" r:id="rId20"/>
    <p:sldId id="431" r:id="rId21"/>
    <p:sldId id="433" r:id="rId22"/>
    <p:sldId id="434" r:id="rId23"/>
    <p:sldId id="435" r:id="rId24"/>
    <p:sldId id="432" r:id="rId25"/>
    <p:sldId id="437" r:id="rId26"/>
    <p:sldId id="438" r:id="rId27"/>
    <p:sldId id="439" r:id="rId28"/>
    <p:sldId id="443" r:id="rId29"/>
    <p:sldId id="256" r:id="rId30"/>
    <p:sldId id="257" r:id="rId31"/>
    <p:sldId id="262" r:id="rId32"/>
    <p:sldId id="264" r:id="rId33"/>
    <p:sldId id="265" r:id="rId34"/>
    <p:sldId id="266" r:id="rId35"/>
    <p:sldId id="273" r:id="rId36"/>
    <p:sldId id="277" r:id="rId37"/>
    <p:sldId id="444" r:id="rId38"/>
    <p:sldId id="269" r:id="rId39"/>
    <p:sldId id="275" r:id="rId40"/>
    <p:sldId id="281" r:id="rId41"/>
    <p:sldId id="276" r:id="rId42"/>
    <p:sldId id="283" r:id="rId43"/>
    <p:sldId id="284" r:id="rId44"/>
    <p:sldId id="278" r:id="rId45"/>
    <p:sldId id="290" r:id="rId46"/>
    <p:sldId id="291" r:id="rId47"/>
    <p:sldId id="279" r:id="rId48"/>
    <p:sldId id="259" r:id="rId49"/>
    <p:sldId id="295" r:id="rId50"/>
    <p:sldId id="296" r:id="rId51"/>
    <p:sldId id="29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 Ruiqing" initials="GR" lastIdx="1" clrIdx="0">
    <p:extLst>
      <p:ext uri="{19B8F6BF-5375-455C-9EA6-DF929625EA0E}">
        <p15:presenceInfo xmlns:p15="http://schemas.microsoft.com/office/powerpoint/2012/main" userId="5a3770f21e805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2832" autoAdjust="0"/>
  </p:normalViewPr>
  <p:slideViewPr>
    <p:cSldViewPr snapToGrid="0" snapToObjects="1">
      <p:cViewPr varScale="1">
        <p:scale>
          <a:sx n="82" d="100"/>
          <a:sy n="82" d="100"/>
        </p:scale>
        <p:origin x="153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26178" units="1/cm"/>
          <inkml:channelProperty channel="Y" name="resolution" value="50.23256" units="1/cm"/>
          <inkml:channelProperty channel="T" name="resolution" value="1" units="1/dev"/>
        </inkml:channelProperties>
      </inkml:inkSource>
      <inkml:timestamp xml:id="ts0" timeString="2020-06-08T12:05:15.157"/>
    </inkml:context>
    <inkml:brush xml:id="br0">
      <inkml:brushProperty name="width" value="0.05292" units="cm"/>
      <inkml:brushProperty name="height" value="0.05292" units="cm"/>
      <inkml:brushProperty name="color" value="#FF0000"/>
    </inkml:brush>
  </inkml:definitions>
  <inkml:trace contextRef="#ctx0" brushRef="#br0">19381 5029 0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D5FF9-2132-F041-86BB-B6820AAE841B}" type="datetimeFigureOut">
              <a:rPr lang="en-CN" smtClean="0"/>
              <a:t>02/13/2023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44585-649C-C542-858E-9B9F855E27C7}" type="slidenum">
              <a:rPr lang="en-CN" smtClean="0"/>
              <a:t>‹#›</a:t>
            </a:fld>
            <a:endParaRPr lang="en-CN"/>
          </a:p>
        </p:txBody>
      </p:sp>
    </p:spTree>
    <p:extLst>
      <p:ext uri="{BB962C8B-B14F-4D97-AF65-F5344CB8AC3E}">
        <p14:creationId xmlns:p14="http://schemas.microsoft.com/office/powerpoint/2010/main" val="276036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log.csdn.net/xiaolizh/article/details/82320545?utm_medium=distribute.pc_relevant.none-task-blog-baidujs-1"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jianshu.com/p/091a4797c657"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372053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683131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052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4079AFA-655C-4035-9425-F4FF8F4EA82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2890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4930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MVVM</a:t>
            </a:r>
            <a:r>
              <a:rPr lang="zh-CN" altLang="en-US" sz="1200" b="0" i="0" kern="1200" dirty="0">
                <a:solidFill>
                  <a:schemeClr val="tx1"/>
                </a:solidFill>
                <a:effectLst/>
                <a:latin typeface="+mn-lt"/>
                <a:ea typeface="+mn-ea"/>
                <a:cs typeface="+mn-cs"/>
              </a:rPr>
              <a:t>可以看作是一种特殊的</a:t>
            </a:r>
            <a:r>
              <a:rPr lang="en-US" altLang="zh-CN" sz="1200" b="0" i="0" kern="1200" dirty="0">
                <a:solidFill>
                  <a:schemeClr val="tx1"/>
                </a:solidFill>
                <a:effectLst/>
                <a:latin typeface="+mn-lt"/>
                <a:ea typeface="+mn-ea"/>
                <a:cs typeface="+mn-cs"/>
              </a:rPr>
              <a:t>MVP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Passive View</a:t>
            </a:r>
            <a:r>
              <a:rPr lang="zh-CN" altLang="en-US" sz="1200" b="0" i="0" kern="1200" dirty="0">
                <a:solidFill>
                  <a:schemeClr val="tx1"/>
                </a:solidFill>
                <a:effectLst/>
                <a:latin typeface="+mn-lt"/>
                <a:ea typeface="+mn-ea"/>
                <a:cs typeface="+mn-cs"/>
              </a:rPr>
              <a:t>）模式，或者说是对</a:t>
            </a:r>
            <a:r>
              <a:rPr lang="en-US" altLang="zh-CN" sz="1200" b="0" i="0" kern="1200" dirty="0">
                <a:solidFill>
                  <a:schemeClr val="tx1"/>
                </a:solidFill>
                <a:effectLst/>
                <a:latin typeface="+mn-lt"/>
                <a:ea typeface="+mn-ea"/>
                <a:cs typeface="+mn-cs"/>
              </a:rPr>
              <a:t>MVP</a:t>
            </a:r>
            <a:r>
              <a:rPr lang="zh-CN" altLang="en-US" sz="1200" b="0" i="0" kern="1200" dirty="0">
                <a:solidFill>
                  <a:schemeClr val="tx1"/>
                </a:solidFill>
                <a:effectLst/>
                <a:latin typeface="+mn-lt"/>
                <a:ea typeface="+mn-ea"/>
                <a:cs typeface="+mn-cs"/>
              </a:rPr>
              <a:t>模式的一种改良。</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253254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也就是说，</a:t>
            </a:r>
            <a:r>
              <a:rPr lang="en-US" altLang="zh-CN" sz="1200" b="0" i="0" kern="1200" dirty="0">
                <a:solidFill>
                  <a:schemeClr val="tx1"/>
                </a:solidFill>
                <a:effectLst/>
                <a:latin typeface="+mn-lt"/>
                <a:ea typeface="+mn-ea"/>
                <a:cs typeface="+mn-cs"/>
              </a:rPr>
              <a:t>MVVM</a:t>
            </a:r>
            <a:r>
              <a:rPr lang="zh-CN" altLang="en-US" sz="1200" b="0" i="0" kern="1200" dirty="0">
                <a:solidFill>
                  <a:schemeClr val="tx1"/>
                </a:solidFill>
                <a:effectLst/>
                <a:latin typeface="+mn-lt"/>
                <a:ea typeface="+mn-ea"/>
                <a:cs typeface="+mn-cs"/>
              </a:rPr>
              <a:t>把</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的同步逻辑自动化了。以前</a:t>
            </a:r>
            <a:r>
              <a:rPr lang="en-US" altLang="zh-CN" sz="1200" b="0" i="0" kern="1200" dirty="0">
                <a:solidFill>
                  <a:schemeClr val="tx1"/>
                </a:solidFill>
                <a:effectLst/>
                <a:latin typeface="+mn-lt"/>
                <a:ea typeface="+mn-ea"/>
                <a:cs typeface="+mn-cs"/>
              </a:rPr>
              <a:t>Presenter</a:t>
            </a:r>
            <a:r>
              <a:rPr lang="zh-CN" altLang="en-US" sz="1200" b="0" i="0" kern="1200" dirty="0">
                <a:solidFill>
                  <a:schemeClr val="tx1"/>
                </a:solidFill>
                <a:effectLst/>
                <a:latin typeface="+mn-lt"/>
                <a:ea typeface="+mn-ea"/>
                <a:cs typeface="+mn-cs"/>
              </a:rPr>
              <a:t>负责的</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同步不再手动地进行操作，而是交由框架所提供的</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进行负责。只需要告诉</a:t>
            </a:r>
            <a:r>
              <a:rPr lang="en-US" altLang="zh-CN" sz="1200" b="0" i="0" kern="1200" dirty="0">
                <a:solidFill>
                  <a:schemeClr val="tx1"/>
                </a:solidFill>
                <a:effectLst/>
                <a:latin typeface="+mn-lt"/>
                <a:ea typeface="+mn-ea"/>
                <a:cs typeface="+mn-cs"/>
              </a:rPr>
              <a:t>Binder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显示的数据对应的是</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哪一部分即可。</a:t>
            </a:r>
            <a:endParaRPr lang="zh-CN" altLang="en-US" dirty="0"/>
          </a:p>
        </p:txBody>
      </p:sp>
    </p:spTree>
    <p:extLst>
      <p:ext uri="{BB962C8B-B14F-4D97-AF65-F5344CB8AC3E}">
        <p14:creationId xmlns:p14="http://schemas.microsoft.com/office/powerpoint/2010/main" val="3542915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1307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70486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1978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当我们要用</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框架时要知道它是强主张的，必须要遵循以下三条规则：</a:t>
            </a:r>
          </a:p>
          <a:p>
            <a:r>
              <a:rPr lang="zh-CN" altLang="en-US" sz="1200" b="0" i="0" kern="1200" dirty="0">
                <a:solidFill>
                  <a:schemeClr val="tx1"/>
                </a:solidFill>
                <a:effectLst/>
                <a:latin typeface="+mn-lt"/>
                <a:ea typeface="+mn-ea"/>
                <a:cs typeface="+mn-cs"/>
              </a:rPr>
              <a:t>必须使用它的模块机制</a:t>
            </a:r>
          </a:p>
          <a:p>
            <a:r>
              <a:rPr lang="zh-CN" altLang="en-US" sz="1200" b="0" i="0" kern="1200" dirty="0">
                <a:solidFill>
                  <a:schemeClr val="tx1"/>
                </a:solidFill>
                <a:effectLst/>
                <a:latin typeface="+mn-lt"/>
                <a:ea typeface="+mn-ea"/>
                <a:cs typeface="+mn-cs"/>
              </a:rPr>
              <a:t>必须使用它的依赖注入</a:t>
            </a:r>
          </a:p>
          <a:p>
            <a:r>
              <a:rPr lang="zh-CN" altLang="en-US" sz="1200" b="0" i="0" kern="1200" dirty="0">
                <a:solidFill>
                  <a:schemeClr val="tx1"/>
                </a:solidFill>
                <a:effectLst/>
                <a:latin typeface="+mn-lt"/>
                <a:ea typeface="+mn-ea"/>
                <a:cs typeface="+mn-cs"/>
              </a:rPr>
              <a:t>必须使用它的特殊形式定义组件（这一点每个视图框架都有，难以避免）</a:t>
            </a:r>
          </a:p>
          <a:p>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React</a:t>
            </a:r>
            <a:r>
              <a:rPr lang="zh-CN" altLang="en-US" sz="1200" b="0" i="0" kern="1200" dirty="0">
                <a:solidFill>
                  <a:schemeClr val="tx1"/>
                </a:solidFill>
                <a:effectLst/>
                <a:latin typeface="+mn-lt"/>
                <a:ea typeface="+mn-ea"/>
                <a:cs typeface="+mn-cs"/>
              </a:rPr>
              <a:t>的主张主要是函数式编程的理念，比如说，你需要知道什么是副作用，什么是纯函数，如何隔离副作用。它的侵入性看似没有</a:t>
            </a:r>
            <a:r>
              <a:rPr lang="en-US" altLang="zh-CN" sz="1200" b="0" i="0" kern="1200" dirty="0">
                <a:solidFill>
                  <a:schemeClr val="tx1"/>
                </a:solidFill>
                <a:effectLst/>
                <a:latin typeface="+mn-lt"/>
                <a:ea typeface="+mn-ea"/>
                <a:cs typeface="+mn-cs"/>
              </a:rPr>
              <a:t>Angular</a:t>
            </a:r>
            <a:r>
              <a:rPr lang="zh-CN" altLang="en-US" sz="1200" b="0" i="0" kern="1200" dirty="0">
                <a:solidFill>
                  <a:schemeClr val="tx1"/>
                </a:solidFill>
                <a:effectLst/>
                <a:latin typeface="+mn-lt"/>
                <a:ea typeface="+mn-ea"/>
                <a:cs typeface="+mn-cs"/>
              </a:rPr>
              <a:t>那么强，主要因为它是软性侵入。</a:t>
            </a:r>
          </a:p>
          <a:p>
            <a:endParaRPr lang="zh-CN" altLang="en-US" dirty="0"/>
          </a:p>
        </p:txBody>
      </p:sp>
    </p:spTree>
    <p:extLst>
      <p:ext uri="{BB962C8B-B14F-4D97-AF65-F5344CB8AC3E}">
        <p14:creationId xmlns:p14="http://schemas.microsoft.com/office/powerpoint/2010/main" val="324157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1859769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9649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0040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357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82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4849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519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26</a:t>
            </a:fld>
            <a:endParaRPr lang="en-CN"/>
          </a:p>
        </p:txBody>
      </p:sp>
    </p:spTree>
    <p:extLst>
      <p:ext uri="{BB962C8B-B14F-4D97-AF65-F5344CB8AC3E}">
        <p14:creationId xmlns:p14="http://schemas.microsoft.com/office/powerpoint/2010/main" val="2970187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308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37540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参考：</a:t>
            </a:r>
            <a:r>
              <a:rPr lang="en-US" dirty="0">
                <a:hlinkClick r:id="rId3"/>
              </a:rPr>
              <a:t>https://blog.csdn.net/xiaolizh/article/details/82320545?utm_medium=distribute.pc_relevant.none-task-blog-baidujs-1</a:t>
            </a:r>
            <a:endParaRPr lang="en-US" dirty="0"/>
          </a:p>
          <a:p>
            <a:endParaRPr lang="en-US" dirty="0"/>
          </a:p>
          <a:p>
            <a:r>
              <a:rPr lang="en-US" dirty="0">
                <a:hlinkClick r:id="rId4"/>
              </a:rPr>
              <a:t>https://www.jianshu.com/p/091a4797c657</a:t>
            </a:r>
            <a:endParaRPr lang="en-US" dirty="0"/>
          </a:p>
          <a:p>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29</a:t>
            </a:fld>
            <a:endParaRPr lang="en-CN"/>
          </a:p>
        </p:txBody>
      </p:sp>
    </p:spTree>
    <p:extLst>
      <p:ext uri="{BB962C8B-B14F-4D97-AF65-F5344CB8AC3E}">
        <p14:creationId xmlns:p14="http://schemas.microsoft.com/office/powerpoint/2010/main" val="7505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382600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30</a:t>
            </a:fld>
            <a:endParaRPr lang="en-CN"/>
          </a:p>
        </p:txBody>
      </p:sp>
    </p:spTree>
    <p:extLst>
      <p:ext uri="{BB962C8B-B14F-4D97-AF65-F5344CB8AC3E}">
        <p14:creationId xmlns:p14="http://schemas.microsoft.com/office/powerpoint/2010/main" val="1798857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Angular</a:t>
            </a:r>
            <a:r>
              <a:rPr lang="zh-CN" altLang="en-US" dirty="0"/>
              <a:t>不适合</a:t>
            </a:r>
            <a:r>
              <a:rPr lang="en-US" altLang="zh-CN" dirty="0" err="1"/>
              <a:t>seo</a:t>
            </a:r>
            <a:r>
              <a:rPr lang="zh-CN" altLang="en-US" dirty="0"/>
              <a:t>，比较适合</a:t>
            </a:r>
            <a:r>
              <a:rPr lang="en-US" altLang="zh-CN" dirty="0"/>
              <a:t>crud</a:t>
            </a: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31</a:t>
            </a:fld>
            <a:endParaRPr lang="en-CN"/>
          </a:p>
        </p:txBody>
      </p:sp>
    </p:spTree>
    <p:extLst>
      <p:ext uri="{BB962C8B-B14F-4D97-AF65-F5344CB8AC3E}">
        <p14:creationId xmlns:p14="http://schemas.microsoft.com/office/powerpoint/2010/main" val="1754934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以上就把</a:t>
            </a:r>
            <a:r>
              <a:rPr lang="en-US" altLang="zh-CN" dirty="0" err="1"/>
              <a:t>angularjs</a:t>
            </a:r>
            <a:r>
              <a:rPr lang="zh-CN" altLang="en-US" dirty="0"/>
              <a:t>的</a:t>
            </a:r>
            <a:r>
              <a:rPr lang="en-US" altLang="zh-CN" dirty="0" err="1"/>
              <a:t>mvc</a:t>
            </a:r>
            <a:r>
              <a:rPr lang="zh-CN" altLang="en-US" dirty="0"/>
              <a:t>部分讲完了，下面提了一下</a:t>
            </a:r>
            <a:r>
              <a:rPr lang="en-US" altLang="zh-CN" dirty="0" err="1"/>
              <a:t>angularjs</a:t>
            </a:r>
            <a:r>
              <a:rPr lang="zh-CN" altLang="en-US" dirty="0"/>
              <a:t>的一个特点，它的数据绑定方式。</a:t>
            </a: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38</a:t>
            </a:fld>
            <a:endParaRPr lang="en-CN"/>
          </a:p>
        </p:txBody>
      </p:sp>
    </p:spTree>
    <p:extLst>
      <p:ext uri="{BB962C8B-B14F-4D97-AF65-F5344CB8AC3E}">
        <p14:creationId xmlns:p14="http://schemas.microsoft.com/office/powerpoint/2010/main" val="4025104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CN" dirty="0"/>
              <a:t>pt</a:t>
            </a:r>
            <a:r>
              <a:rPr lang="zh-CN" altLang="en-CN" dirty="0"/>
              <a:t>右半边</a:t>
            </a:r>
            <a:r>
              <a:rPr lang="zh-CN" altLang="en-US" dirty="0"/>
              <a:t>是一些例子</a:t>
            </a: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39</a:t>
            </a:fld>
            <a:endParaRPr lang="en-CN"/>
          </a:p>
        </p:txBody>
      </p:sp>
    </p:spTree>
    <p:extLst>
      <p:ext uri="{BB962C8B-B14F-4D97-AF65-F5344CB8AC3E}">
        <p14:creationId xmlns:p14="http://schemas.microsoft.com/office/powerpoint/2010/main" val="2611077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CRUD</a:t>
            </a:r>
            <a:r>
              <a:rPr lang="zh-CN" altLang="en-US" sz="1200" b="0" i="0" kern="1200" dirty="0">
                <a:solidFill>
                  <a:schemeClr val="tx1"/>
                </a:solidFill>
                <a:effectLst/>
                <a:latin typeface="+mn-lt"/>
                <a:ea typeface="+mn-ea"/>
                <a:cs typeface="+mn-cs"/>
              </a:rPr>
              <a:t>是指在做计算处理时的增加</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Create)、</a:t>
            </a:r>
            <a:r>
              <a:rPr lang="zh-CN" altLang="en-US" sz="1200" b="0" i="0" kern="1200" dirty="0">
                <a:solidFill>
                  <a:schemeClr val="tx1"/>
                </a:solidFill>
                <a:effectLst/>
                <a:latin typeface="+mn-lt"/>
                <a:ea typeface="+mn-ea"/>
                <a:cs typeface="+mn-cs"/>
              </a:rPr>
              <a:t>读取</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Retrieve)（</a:t>
            </a:r>
            <a:r>
              <a:rPr lang="zh-CN" altLang="en-US" sz="1200" b="0" i="0" kern="1200" dirty="0">
                <a:solidFill>
                  <a:schemeClr val="tx1"/>
                </a:solidFill>
                <a:effectLst/>
                <a:latin typeface="+mn-lt"/>
                <a:ea typeface="+mn-ea"/>
                <a:cs typeface="+mn-cs"/>
              </a:rPr>
              <a:t>重新得到数据）、更新</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和删除</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Delete)</a:t>
            </a: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41</a:t>
            </a:fld>
            <a:endParaRPr lang="en-CN"/>
          </a:p>
        </p:txBody>
      </p:sp>
    </p:spTree>
    <p:extLst>
      <p:ext uri="{BB962C8B-B14F-4D97-AF65-F5344CB8AC3E}">
        <p14:creationId xmlns:p14="http://schemas.microsoft.com/office/powerpoint/2010/main" val="481230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46</a:t>
            </a:fld>
            <a:endParaRPr lang="en-CN"/>
          </a:p>
        </p:txBody>
      </p:sp>
    </p:spTree>
    <p:extLst>
      <p:ext uri="{BB962C8B-B14F-4D97-AF65-F5344CB8AC3E}">
        <p14:creationId xmlns:p14="http://schemas.microsoft.com/office/powerpoint/2010/main" val="235391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右侧</a:t>
            </a:r>
            <a:r>
              <a:rPr lang="zh-CN" altLang="en-US" dirty="0"/>
              <a:t>是例子</a:t>
            </a: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47</a:t>
            </a:fld>
            <a:endParaRPr lang="en-CN"/>
          </a:p>
        </p:txBody>
      </p:sp>
    </p:spTree>
    <p:extLst>
      <p:ext uri="{BB962C8B-B14F-4D97-AF65-F5344CB8AC3E}">
        <p14:creationId xmlns:p14="http://schemas.microsoft.com/office/powerpoint/2010/main" val="4285972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b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48</a:t>
            </a:fld>
            <a:endParaRPr lang="en-CN"/>
          </a:p>
        </p:txBody>
      </p:sp>
    </p:spTree>
    <p:extLst>
      <p:ext uri="{BB962C8B-B14F-4D97-AF65-F5344CB8AC3E}">
        <p14:creationId xmlns:p14="http://schemas.microsoft.com/office/powerpoint/2010/main" val="1296414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b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49</a:t>
            </a:fld>
            <a:endParaRPr lang="en-CN"/>
          </a:p>
        </p:txBody>
      </p:sp>
    </p:spTree>
    <p:extLst>
      <p:ext uri="{BB962C8B-B14F-4D97-AF65-F5344CB8AC3E}">
        <p14:creationId xmlns:p14="http://schemas.microsoft.com/office/powerpoint/2010/main" val="2795433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b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50</a:t>
            </a:fld>
            <a:endParaRPr lang="en-CN"/>
          </a:p>
        </p:txBody>
      </p:sp>
    </p:spTree>
    <p:extLst>
      <p:ext uri="{BB962C8B-B14F-4D97-AF65-F5344CB8AC3E}">
        <p14:creationId xmlns:p14="http://schemas.microsoft.com/office/powerpoint/2010/main" val="197809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a:solidFill>
                  <a:schemeClr val="tx1"/>
                </a:solidFill>
                <a:effectLst/>
                <a:latin typeface="+mn-lt"/>
                <a:ea typeface="+mn-ea"/>
                <a:cs typeface="+mn-cs"/>
              </a:rPr>
              <a:t>第三个参数的属性指定了是否需要更高的精度，位置的过期时间等等；</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37834415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zh-CN" altLang="en-US" dirty="0"/>
            </a:br>
            <a:endParaRPr lang="en-CN" dirty="0"/>
          </a:p>
        </p:txBody>
      </p:sp>
      <p:sp>
        <p:nvSpPr>
          <p:cNvPr id="4" name="Slide Number Placeholder 3"/>
          <p:cNvSpPr>
            <a:spLocks noGrp="1"/>
          </p:cNvSpPr>
          <p:nvPr>
            <p:ph type="sldNum" sz="quarter" idx="5"/>
          </p:nvPr>
        </p:nvSpPr>
        <p:spPr/>
        <p:txBody>
          <a:bodyPr/>
          <a:lstStyle/>
          <a:p>
            <a:fld id="{70D53DC8-B110-AF4D-AF6A-7B9F6DE3DB78}" type="slidenum">
              <a:rPr lang="en-CN" smtClean="0"/>
              <a:t>51</a:t>
            </a:fld>
            <a:endParaRPr lang="en-CN"/>
          </a:p>
        </p:txBody>
      </p:sp>
    </p:spTree>
    <p:extLst>
      <p:ext uri="{BB962C8B-B14F-4D97-AF65-F5344CB8AC3E}">
        <p14:creationId xmlns:p14="http://schemas.microsoft.com/office/powerpoint/2010/main" val="2193687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Web</a:t>
            </a:r>
            <a:r>
              <a:rPr lang="zh-CN" altLang="en-US" dirty="0"/>
              <a:t>应用允许使用浏览器提供的</a:t>
            </a:r>
            <a:r>
              <a:rPr lang="en-US" altLang="zh-CN" dirty="0" err="1"/>
              <a:t>api</a:t>
            </a:r>
            <a:r>
              <a:rPr lang="zh-CN" altLang="en-US" dirty="0"/>
              <a:t>实现将数据存储到用户的电脑上。</a:t>
            </a:r>
            <a:endParaRPr lang="en-CN" dirty="0"/>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172948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的更新是通过观察者模式告知</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的，具体表现形式可以是</a:t>
            </a:r>
            <a:r>
              <a:rPr lang="en-US" altLang="zh-CN" sz="1200" b="0" i="0" kern="1200" dirty="0">
                <a:solidFill>
                  <a:schemeClr val="tx1"/>
                </a:solidFill>
                <a:effectLst/>
                <a:latin typeface="+mn-lt"/>
                <a:ea typeface="+mn-ea"/>
                <a:cs typeface="+mn-cs"/>
              </a:rPr>
              <a:t>Pub/Sub</a:t>
            </a:r>
            <a:r>
              <a:rPr lang="zh-CN" altLang="en-US" sz="1200" b="0" i="0" kern="1200" dirty="0">
                <a:solidFill>
                  <a:schemeClr val="tx1"/>
                </a:solidFill>
                <a:effectLst/>
                <a:latin typeface="+mn-lt"/>
                <a:ea typeface="+mn-ea"/>
                <a:cs typeface="+mn-cs"/>
              </a:rPr>
              <a:t>或者是触发</a:t>
            </a:r>
            <a:r>
              <a:rPr lang="en-US" altLang="zh-CN" sz="1200" b="0" i="0" kern="1200" dirty="0">
                <a:solidFill>
                  <a:schemeClr val="tx1"/>
                </a:solidFill>
                <a:effectLst/>
                <a:latin typeface="+mn-lt"/>
                <a:ea typeface="+mn-ea"/>
                <a:cs typeface="+mn-cs"/>
              </a:rPr>
              <a:t>Events</a:t>
            </a:r>
            <a:r>
              <a:rPr lang="zh-CN" altLang="en-US" sz="1200" b="0" i="0" kern="1200" dirty="0">
                <a:solidFill>
                  <a:schemeClr val="tx1"/>
                </a:solidFill>
                <a:effectLst/>
                <a:latin typeface="+mn-lt"/>
                <a:ea typeface="+mn-ea"/>
                <a:cs typeface="+mn-cs"/>
              </a:rPr>
              <a:t>。而网上很多对于</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的描述都没有强调这一点。通过观察者模式的好处就是：不同的</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三角关系可能会有共同的</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三角中的</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操作了</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以后，两个</a:t>
            </a:r>
            <a:r>
              <a:rPr lang="en-US" altLang="zh-CN" sz="1200" b="0" i="0" kern="1200" dirty="0">
                <a:solidFill>
                  <a:schemeClr val="tx1"/>
                </a:solidFill>
                <a:effectLst/>
                <a:latin typeface="+mn-lt"/>
                <a:ea typeface="+mn-ea"/>
                <a:cs typeface="+mn-cs"/>
              </a:rPr>
              <a:t>MVC</a:t>
            </a:r>
            <a:r>
              <a:rPr lang="zh-CN" altLang="en-US" sz="1200" b="0" i="0" kern="1200" dirty="0">
                <a:solidFill>
                  <a:schemeClr val="tx1"/>
                </a:solidFill>
                <a:effectLst/>
                <a:latin typeface="+mn-lt"/>
                <a:ea typeface="+mn-ea"/>
                <a:cs typeface="+mn-cs"/>
              </a:rPr>
              <a:t>三角的</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都会接受到通知，然后更新自己。保持了依赖同一块</a:t>
            </a:r>
            <a:r>
              <a:rPr lang="en-US" altLang="zh-CN" sz="1200" b="0" i="0" kern="1200" dirty="0">
                <a:solidFill>
                  <a:schemeClr val="tx1"/>
                </a:solidFill>
                <a:effectLst/>
                <a:latin typeface="+mn-lt"/>
                <a:ea typeface="+mn-ea"/>
                <a:cs typeface="+mn-cs"/>
              </a:rPr>
              <a:t>Model</a:t>
            </a:r>
            <a:r>
              <a:rPr lang="zh-CN" altLang="en-US" sz="1200" b="0" i="0" kern="1200" dirty="0">
                <a:solidFill>
                  <a:schemeClr val="tx1"/>
                </a:solidFill>
                <a:effectLst/>
                <a:latin typeface="+mn-lt"/>
                <a:ea typeface="+mn-ea"/>
                <a:cs typeface="+mn-cs"/>
              </a:rPr>
              <a:t>的不同</a:t>
            </a:r>
            <a:r>
              <a:rPr lang="en-US" altLang="zh-CN" sz="1200" b="0" i="0" kern="1200" dirty="0">
                <a:solidFill>
                  <a:schemeClr val="tx1"/>
                </a:solidFill>
                <a:effectLst/>
                <a:latin typeface="+mn-lt"/>
                <a:ea typeface="+mn-ea"/>
                <a:cs typeface="+mn-cs"/>
              </a:rPr>
              <a:t>View</a:t>
            </a:r>
            <a:r>
              <a:rPr lang="zh-CN" altLang="en-US" sz="1200" b="0" i="0" kern="1200" dirty="0">
                <a:solidFill>
                  <a:schemeClr val="tx1"/>
                </a:solidFill>
                <a:effectLst/>
                <a:latin typeface="+mn-lt"/>
                <a:ea typeface="+mn-ea"/>
                <a:cs typeface="+mn-cs"/>
              </a:rPr>
              <a:t>显示数据的实时性和准确性。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EXPRESS ON MVC</a:t>
            </a:r>
            <a:endParaRPr lang="en-CN" altLang="zh-CN" dirty="0"/>
          </a:p>
          <a:p>
            <a:endParaRPr lang="zh-CN" altLang="en-US" dirty="0"/>
          </a:p>
        </p:txBody>
      </p:sp>
    </p:spTree>
    <p:extLst>
      <p:ext uri="{BB962C8B-B14F-4D97-AF65-F5344CB8AC3E}">
        <p14:creationId xmlns:p14="http://schemas.microsoft.com/office/powerpoint/2010/main" val="218982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6047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2517B6C-A845-4882-9483-191A1C87C10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829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32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24038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90889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84477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8AB77F-5147-9E49-B0CD-3D0EAD8D46EC}" type="datetimeFigureOut">
              <a:rPr lang="en-CN" smtClean="0"/>
              <a:t>02/13/2023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5349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33808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8AB77F-5147-9E49-B0CD-3D0EAD8D46EC}" type="datetimeFigureOut">
              <a:rPr lang="en-CN" smtClean="0"/>
              <a:t>02/13/2023</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18047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AB77F-5147-9E49-B0CD-3D0EAD8D46EC}" type="datetimeFigureOut">
              <a:rPr lang="en-CN" smtClean="0"/>
              <a:t>02/13/2023</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897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AB77F-5147-9E49-B0CD-3D0EAD8D46EC}" type="datetimeFigureOut">
              <a:rPr lang="en-CN" smtClean="0"/>
              <a:t>02/13/2023</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6376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249646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8AB77F-5147-9E49-B0CD-3D0EAD8D46EC}" type="datetimeFigureOut">
              <a:rPr lang="en-CN" smtClean="0"/>
              <a:t>02/13/2023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A5300236-9E92-4C40-BD89-7011200B5A90}" type="slidenum">
              <a:rPr lang="en-CN" smtClean="0"/>
              <a:t>‹#›</a:t>
            </a:fld>
            <a:endParaRPr lang="en-CN"/>
          </a:p>
        </p:txBody>
      </p:sp>
    </p:spTree>
    <p:extLst>
      <p:ext uri="{BB962C8B-B14F-4D97-AF65-F5344CB8AC3E}">
        <p14:creationId xmlns:p14="http://schemas.microsoft.com/office/powerpoint/2010/main" val="164522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B77F-5147-9E49-B0CD-3D0EAD8D46EC}" type="datetimeFigureOut">
              <a:rPr lang="en-CN" smtClean="0"/>
              <a:t>02/13/2023</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00236-9E92-4C40-BD89-7011200B5A90}" type="slidenum">
              <a:rPr lang="en-CN" smtClean="0"/>
              <a:t>‹#›</a:t>
            </a:fld>
            <a:endParaRPr lang="en-CN"/>
          </a:p>
        </p:txBody>
      </p:sp>
    </p:spTree>
    <p:extLst>
      <p:ext uri="{BB962C8B-B14F-4D97-AF65-F5344CB8AC3E}">
        <p14:creationId xmlns:p14="http://schemas.microsoft.com/office/powerpoint/2010/main" val="2458873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tif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tif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tif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tif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tif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tiff"/></Relationships>
</file>

<file path=ppt/slides/_rels/slide29.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5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9.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 前端框架介绍</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42048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Mvp</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14028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49705" y="365126"/>
            <a:ext cx="8478393" cy="1325563"/>
          </a:xfrm>
        </p:spPr>
        <p:txBody>
          <a:bodyPr/>
          <a:lstStyle/>
          <a:p>
            <a:r>
              <a:rPr lang="en-US" b="1" dirty="0" err="1"/>
              <a:t>mvp</a:t>
            </a:r>
            <a:r>
              <a:rPr lang="en-US" b="1" dirty="0"/>
              <a:t>(</a:t>
            </a:r>
            <a:r>
              <a:rPr lang="en-US" altLang="zh-CN" b="1" dirty="0"/>
              <a:t>Passive View</a:t>
            </a:r>
            <a:r>
              <a:rPr lang="en-US" b="1"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3416320"/>
          </a:xfrm>
          <a:prstGeom prst="rect">
            <a:avLst/>
          </a:prstGeom>
        </p:spPr>
        <p:txBody>
          <a:bodyPr wrap="square">
            <a:spAutoFit/>
          </a:bodyPr>
          <a:lstStyle/>
          <a:p>
            <a:r>
              <a:rPr lang="zh-CN" altLang="en-US" sz="2400" dirty="0"/>
              <a:t>和</a:t>
            </a:r>
            <a:r>
              <a:rPr lang="en-US" altLang="zh-CN" sz="2400" dirty="0"/>
              <a:t>MVC</a:t>
            </a:r>
            <a:r>
              <a:rPr lang="zh-CN" altLang="en-US" sz="2400" dirty="0"/>
              <a:t>模式一样，用户对</a:t>
            </a:r>
            <a:r>
              <a:rPr lang="en-US" altLang="zh-CN" sz="2400" dirty="0"/>
              <a:t>View</a:t>
            </a:r>
            <a:r>
              <a:rPr lang="zh-CN" altLang="en-US" sz="2400" dirty="0"/>
              <a:t>的操作都会从</a:t>
            </a:r>
            <a:r>
              <a:rPr lang="en-US" altLang="zh-CN" sz="2400" dirty="0"/>
              <a:t>View</a:t>
            </a:r>
            <a:r>
              <a:rPr lang="zh-CN" altLang="en-US" sz="2400" dirty="0"/>
              <a:t>交移给</a:t>
            </a:r>
            <a:r>
              <a:rPr lang="en-US" altLang="zh-CN" sz="2400" dirty="0"/>
              <a:t>Presenter</a:t>
            </a:r>
            <a:r>
              <a:rPr lang="zh-CN" altLang="en-US" sz="2400" dirty="0"/>
              <a:t>。</a:t>
            </a:r>
            <a:r>
              <a:rPr lang="en-US" altLang="zh-CN" sz="2400" dirty="0"/>
              <a:t>Presenter</a:t>
            </a:r>
            <a:r>
              <a:rPr lang="zh-CN" altLang="en-US" sz="2400" dirty="0"/>
              <a:t>同样的会执行相应的业务逻辑，并且对</a:t>
            </a:r>
            <a:r>
              <a:rPr lang="en-US" altLang="zh-CN" sz="2400" dirty="0"/>
              <a:t>Model</a:t>
            </a:r>
            <a:r>
              <a:rPr lang="zh-CN" altLang="en-US" sz="2400" dirty="0"/>
              <a:t>进行相应的操作；而这时候</a:t>
            </a:r>
            <a:r>
              <a:rPr lang="en-US" altLang="zh-CN" sz="2400" dirty="0"/>
              <a:t>Model</a:t>
            </a:r>
            <a:r>
              <a:rPr lang="zh-CN" altLang="en-US" sz="2400" dirty="0"/>
              <a:t>也是通过观察者模式把自己变更的消息传递出去，但是是传给</a:t>
            </a:r>
            <a:r>
              <a:rPr lang="en-US" altLang="zh-CN" sz="2400" dirty="0"/>
              <a:t>Presenter</a:t>
            </a:r>
            <a:r>
              <a:rPr lang="zh-CN" altLang="en-US" sz="2400" dirty="0"/>
              <a:t>而不是</a:t>
            </a:r>
            <a:r>
              <a:rPr lang="en-US" altLang="zh-CN" sz="2400" dirty="0"/>
              <a:t>View</a:t>
            </a:r>
            <a:r>
              <a:rPr lang="zh-CN" altLang="en-US" sz="2400" dirty="0"/>
              <a:t>。</a:t>
            </a:r>
            <a:r>
              <a:rPr lang="en-US" altLang="zh-CN" sz="2400" dirty="0"/>
              <a:t>Presenter</a:t>
            </a:r>
            <a:r>
              <a:rPr lang="zh-CN" altLang="en-US" sz="2400" dirty="0"/>
              <a:t>获取到</a:t>
            </a:r>
            <a:r>
              <a:rPr lang="en-US" altLang="zh-CN" sz="2400" dirty="0"/>
              <a:t>Model</a:t>
            </a:r>
            <a:r>
              <a:rPr lang="zh-CN" altLang="en-US" sz="2400" dirty="0"/>
              <a:t>变更的消息以后，通过</a:t>
            </a:r>
            <a:r>
              <a:rPr lang="en-US" altLang="zh-CN" sz="2400" dirty="0"/>
              <a:t>View</a:t>
            </a:r>
            <a:r>
              <a:rPr lang="zh-CN" altLang="en-US" sz="2400" dirty="0"/>
              <a:t>提供的接口更新界面。</a:t>
            </a:r>
          </a:p>
        </p:txBody>
      </p:sp>
      <p:pic>
        <p:nvPicPr>
          <p:cNvPr id="4" name="图片 3">
            <a:extLst>
              <a:ext uri="{FF2B5EF4-FFF2-40B4-BE49-F238E27FC236}">
                <a16:creationId xmlns:a16="http://schemas.microsoft.com/office/drawing/2014/main" id="{92FEDE54-4D38-44BE-8B71-02923D004BD2}"/>
              </a:ext>
            </a:extLst>
          </p:cNvPr>
          <p:cNvPicPr>
            <a:picLocks noChangeAspect="1"/>
          </p:cNvPicPr>
          <p:nvPr/>
        </p:nvPicPr>
        <p:blipFill>
          <a:blip r:embed="rId5"/>
          <a:stretch>
            <a:fillRect/>
          </a:stretch>
        </p:blipFill>
        <p:spPr>
          <a:xfrm>
            <a:off x="5396088" y="1845154"/>
            <a:ext cx="3840098" cy="2719204"/>
          </a:xfrm>
          <a:prstGeom prst="rect">
            <a:avLst/>
          </a:prstGeom>
        </p:spPr>
      </p:pic>
    </p:spTree>
    <p:extLst>
      <p:ext uri="{BB962C8B-B14F-4D97-AF65-F5344CB8AC3E}">
        <p14:creationId xmlns:p14="http://schemas.microsoft.com/office/powerpoint/2010/main" val="239074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49705" y="365126"/>
            <a:ext cx="8478393" cy="1325563"/>
          </a:xfrm>
        </p:spPr>
        <p:txBody>
          <a:bodyPr/>
          <a:lstStyle/>
          <a:p>
            <a:r>
              <a:rPr lang="en-US" b="1" dirty="0" err="1"/>
              <a:t>mvp</a:t>
            </a:r>
            <a:r>
              <a:rPr lang="en-US" b="1" dirty="0"/>
              <a:t>(</a:t>
            </a:r>
            <a:r>
              <a:rPr lang="en-US" altLang="zh-CN" b="1" dirty="0"/>
              <a:t>Passive View</a:t>
            </a:r>
            <a:r>
              <a:rPr lang="en-US" b="1" dirty="0"/>
              <a:t>)</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4524315"/>
          </a:xfrm>
          <a:prstGeom prst="rect">
            <a:avLst/>
          </a:prstGeom>
        </p:spPr>
        <p:txBody>
          <a:bodyPr wrap="square">
            <a:spAutoFit/>
          </a:bodyPr>
          <a:lstStyle/>
          <a:p>
            <a:r>
              <a:rPr lang="en-US" altLang="zh-CN" sz="2400" dirty="0"/>
              <a:t>View</a:t>
            </a:r>
            <a:r>
              <a:rPr lang="zh-CN" altLang="en-US" sz="2400" dirty="0"/>
              <a:t>不再负责同步的逻辑，而是由</a:t>
            </a:r>
            <a:r>
              <a:rPr lang="en-US" altLang="zh-CN" sz="2400" dirty="0"/>
              <a:t>Presenter</a:t>
            </a:r>
            <a:r>
              <a:rPr lang="zh-CN" altLang="en-US" sz="2400" dirty="0"/>
              <a:t>负责。</a:t>
            </a:r>
            <a:r>
              <a:rPr lang="en-US" altLang="zh-CN" sz="2400" dirty="0"/>
              <a:t>Presenter</a:t>
            </a:r>
            <a:r>
              <a:rPr lang="zh-CN" altLang="en-US" sz="2400" dirty="0"/>
              <a:t>中既有业务逻辑也有同步逻辑。</a:t>
            </a:r>
          </a:p>
          <a:p>
            <a:r>
              <a:rPr lang="en-US" altLang="zh-CN" sz="2400" dirty="0"/>
              <a:t>View</a:t>
            </a:r>
            <a:r>
              <a:rPr lang="zh-CN" altLang="en-US" sz="2400" dirty="0"/>
              <a:t>需要提供操作界面的接口给</a:t>
            </a:r>
            <a:r>
              <a:rPr lang="en-US" altLang="zh-CN" sz="2400" dirty="0"/>
              <a:t>Presenter</a:t>
            </a:r>
            <a:r>
              <a:rPr lang="zh-CN" altLang="en-US" sz="2400" dirty="0"/>
              <a:t>进行调用。</a:t>
            </a:r>
            <a:endParaRPr lang="en-US" altLang="zh-CN" sz="2400" dirty="0"/>
          </a:p>
          <a:p>
            <a:r>
              <a:rPr lang="zh-CN" altLang="en-US" sz="2400" dirty="0"/>
              <a:t>对比在</a:t>
            </a:r>
            <a:r>
              <a:rPr lang="en-US" altLang="zh-CN" sz="2400" dirty="0"/>
              <a:t>MVC</a:t>
            </a:r>
            <a:r>
              <a:rPr lang="zh-CN" altLang="en-US" sz="2400" dirty="0"/>
              <a:t>中，</a:t>
            </a:r>
            <a:r>
              <a:rPr lang="en-US" altLang="zh-CN" sz="2400" dirty="0"/>
              <a:t>Controller</a:t>
            </a:r>
            <a:r>
              <a:rPr lang="zh-CN" altLang="en-US" sz="2400" dirty="0"/>
              <a:t>是不能操作</a:t>
            </a:r>
            <a:r>
              <a:rPr lang="en-US" altLang="zh-CN" sz="2400" dirty="0"/>
              <a:t>View</a:t>
            </a:r>
            <a:r>
              <a:rPr lang="zh-CN" altLang="en-US" sz="2400" dirty="0"/>
              <a:t>的，</a:t>
            </a:r>
            <a:r>
              <a:rPr lang="en-US" altLang="zh-CN" sz="2400" dirty="0"/>
              <a:t>View</a:t>
            </a:r>
            <a:r>
              <a:rPr lang="zh-CN" altLang="en-US" sz="2400" dirty="0"/>
              <a:t>也没有提供相应的接口；而在</a:t>
            </a:r>
            <a:r>
              <a:rPr lang="en-US" altLang="zh-CN" sz="2400" dirty="0"/>
              <a:t>MVP</a:t>
            </a:r>
            <a:r>
              <a:rPr lang="zh-CN" altLang="en-US" sz="2400" dirty="0"/>
              <a:t>当中，</a:t>
            </a:r>
            <a:r>
              <a:rPr lang="en-US" altLang="zh-CN" sz="2400" dirty="0"/>
              <a:t>Presenter</a:t>
            </a:r>
            <a:r>
              <a:rPr lang="zh-CN" altLang="en-US" sz="2400" dirty="0"/>
              <a:t>可以操作</a:t>
            </a:r>
            <a:r>
              <a:rPr lang="en-US" altLang="zh-CN" sz="2400" dirty="0"/>
              <a:t>View</a:t>
            </a:r>
            <a:r>
              <a:rPr lang="zh-CN" altLang="en-US" sz="2400" dirty="0"/>
              <a:t>，</a:t>
            </a:r>
            <a:r>
              <a:rPr lang="en-US" altLang="zh-CN" sz="2400" dirty="0"/>
              <a:t>View</a:t>
            </a:r>
            <a:r>
              <a:rPr lang="zh-CN" altLang="en-US" sz="2400" dirty="0"/>
              <a:t>需要提供一组对界面操作的接口给</a:t>
            </a:r>
            <a:r>
              <a:rPr lang="en-US" altLang="zh-CN" sz="2400" dirty="0"/>
              <a:t>Presenter</a:t>
            </a:r>
            <a:r>
              <a:rPr lang="zh-CN" altLang="en-US" sz="2400" dirty="0"/>
              <a:t>进行调用；</a:t>
            </a:r>
            <a:r>
              <a:rPr lang="en-US" altLang="zh-CN" sz="2400" dirty="0"/>
              <a:t>Model</a:t>
            </a:r>
            <a:r>
              <a:rPr lang="zh-CN" altLang="en-US" sz="2400" dirty="0"/>
              <a:t>仍然通过事件广播自己的变更，但由</a:t>
            </a:r>
            <a:r>
              <a:rPr lang="en-US" altLang="zh-CN" sz="2400" dirty="0"/>
              <a:t>Presenter</a:t>
            </a:r>
            <a:r>
              <a:rPr lang="zh-CN" altLang="en-US" sz="2400" dirty="0"/>
              <a:t>监听而不是</a:t>
            </a:r>
            <a:r>
              <a:rPr lang="en-US" altLang="zh-CN" sz="2400" dirty="0"/>
              <a:t>View</a:t>
            </a:r>
            <a:r>
              <a:rPr lang="zh-CN" altLang="en-US" sz="2400" dirty="0"/>
              <a:t>。</a:t>
            </a:r>
          </a:p>
        </p:txBody>
      </p:sp>
      <p:pic>
        <p:nvPicPr>
          <p:cNvPr id="4" name="图片 3">
            <a:extLst>
              <a:ext uri="{FF2B5EF4-FFF2-40B4-BE49-F238E27FC236}">
                <a16:creationId xmlns:a16="http://schemas.microsoft.com/office/drawing/2014/main" id="{92FEDE54-4D38-44BE-8B71-02923D004BD2}"/>
              </a:ext>
            </a:extLst>
          </p:cNvPr>
          <p:cNvPicPr>
            <a:picLocks noChangeAspect="1"/>
          </p:cNvPicPr>
          <p:nvPr/>
        </p:nvPicPr>
        <p:blipFill>
          <a:blip r:embed="rId5"/>
          <a:stretch>
            <a:fillRect/>
          </a:stretch>
        </p:blipFill>
        <p:spPr>
          <a:xfrm>
            <a:off x="5396088" y="1845154"/>
            <a:ext cx="3840098" cy="2719204"/>
          </a:xfrm>
          <a:prstGeom prst="rect">
            <a:avLst/>
          </a:prstGeom>
        </p:spPr>
      </p:pic>
    </p:spTree>
    <p:extLst>
      <p:ext uri="{BB962C8B-B14F-4D97-AF65-F5344CB8AC3E}">
        <p14:creationId xmlns:p14="http://schemas.microsoft.com/office/powerpoint/2010/main" val="134010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mvp</a:t>
            </a:r>
            <a:r>
              <a:rPr lang="en-US" altLang="zh-CN" b="1" dirty="0"/>
              <a:t>(Passive View)</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8299451" cy="5262979"/>
          </a:xfrm>
          <a:prstGeom prst="rect">
            <a:avLst/>
          </a:prstGeom>
        </p:spPr>
        <p:txBody>
          <a:bodyPr wrap="square">
            <a:spAutoFit/>
          </a:bodyPr>
          <a:lstStyle/>
          <a:p>
            <a:r>
              <a:rPr lang="zh-CN" altLang="en-US" sz="2400" dirty="0"/>
              <a:t>优点：</a:t>
            </a:r>
          </a:p>
          <a:p>
            <a:r>
              <a:rPr lang="zh-CN" altLang="en-US" sz="2400" dirty="0"/>
              <a:t>便于测试。</a:t>
            </a:r>
            <a:r>
              <a:rPr lang="en-US" altLang="zh-CN" sz="2400" dirty="0"/>
              <a:t>Presenter</a:t>
            </a:r>
            <a:r>
              <a:rPr lang="zh-CN" altLang="en-US" sz="2400" dirty="0"/>
              <a:t>对</a:t>
            </a:r>
            <a:r>
              <a:rPr lang="en-US" altLang="zh-CN" sz="2400" dirty="0"/>
              <a:t>View</a:t>
            </a:r>
            <a:r>
              <a:rPr lang="zh-CN" altLang="en-US" sz="2400" dirty="0"/>
              <a:t>是通过接口进行，在对</a:t>
            </a:r>
            <a:r>
              <a:rPr lang="en-US" altLang="zh-CN" sz="2400" dirty="0"/>
              <a:t>Presenter</a:t>
            </a:r>
            <a:r>
              <a:rPr lang="zh-CN" altLang="en-US" sz="2400" dirty="0"/>
              <a:t>进行不依赖</a:t>
            </a:r>
            <a:r>
              <a:rPr lang="en-US" altLang="zh-CN" sz="2400" dirty="0"/>
              <a:t>UI</a:t>
            </a:r>
            <a:r>
              <a:rPr lang="zh-CN" altLang="en-US" sz="2400" dirty="0"/>
              <a:t>环境的单元测试的时候。可以通过</a:t>
            </a:r>
            <a:r>
              <a:rPr lang="en-US" altLang="zh-CN" sz="2400" dirty="0"/>
              <a:t>Mock</a:t>
            </a:r>
            <a:r>
              <a:rPr lang="zh-CN" altLang="en-US" sz="2400" dirty="0"/>
              <a:t>一个</a:t>
            </a:r>
            <a:r>
              <a:rPr lang="en-US" altLang="zh-CN" sz="2400" dirty="0"/>
              <a:t>View</a:t>
            </a:r>
            <a:r>
              <a:rPr lang="zh-CN" altLang="en-US" sz="2400" dirty="0"/>
              <a:t>对象，这个对象只需要实现了</a:t>
            </a:r>
            <a:r>
              <a:rPr lang="en-US" altLang="zh-CN" sz="2400" dirty="0"/>
              <a:t>View</a:t>
            </a:r>
            <a:r>
              <a:rPr lang="zh-CN" altLang="en-US" sz="2400" dirty="0"/>
              <a:t>的接口即可。然后依赖注入到</a:t>
            </a:r>
            <a:r>
              <a:rPr lang="en-US" altLang="zh-CN" sz="2400" dirty="0"/>
              <a:t>Presenter</a:t>
            </a:r>
            <a:r>
              <a:rPr lang="zh-CN" altLang="en-US" sz="2400" dirty="0"/>
              <a:t>中，单元测试的时候就可以完整的测试</a:t>
            </a:r>
            <a:r>
              <a:rPr lang="en-US" altLang="zh-CN" sz="2400" dirty="0"/>
              <a:t>Presenter</a:t>
            </a:r>
            <a:r>
              <a:rPr lang="zh-CN" altLang="en-US" sz="2400" dirty="0"/>
              <a:t>业务逻辑的正确性。</a:t>
            </a:r>
            <a:r>
              <a:rPr lang="en-US" altLang="zh-CN" sz="2400" dirty="0"/>
              <a:t>View</a:t>
            </a:r>
            <a:r>
              <a:rPr lang="zh-CN" altLang="en-US" sz="2400" dirty="0"/>
              <a:t>可以进行组件化。在</a:t>
            </a:r>
            <a:r>
              <a:rPr lang="en-US" altLang="zh-CN" sz="2400" dirty="0"/>
              <a:t>MVP</a:t>
            </a:r>
            <a:r>
              <a:rPr lang="zh-CN" altLang="en-US" sz="2400" dirty="0"/>
              <a:t>当中，</a:t>
            </a:r>
            <a:r>
              <a:rPr lang="en-US" altLang="zh-CN" sz="2400" dirty="0"/>
              <a:t>View</a:t>
            </a:r>
            <a:r>
              <a:rPr lang="zh-CN" altLang="en-US" sz="2400" dirty="0"/>
              <a:t>不依赖</a:t>
            </a:r>
            <a:r>
              <a:rPr lang="en-US" altLang="zh-CN" sz="2400" dirty="0"/>
              <a:t>Model</a:t>
            </a:r>
            <a:r>
              <a:rPr lang="zh-CN" altLang="en-US" sz="2400" dirty="0"/>
              <a:t>。这样就可以让</a:t>
            </a:r>
            <a:r>
              <a:rPr lang="en-US" altLang="zh-CN" sz="2400" dirty="0"/>
              <a:t>View</a:t>
            </a:r>
            <a:r>
              <a:rPr lang="zh-CN" altLang="en-US" sz="2400" dirty="0"/>
              <a:t>从特定的业务场景中脱离出来，可以说</a:t>
            </a:r>
            <a:r>
              <a:rPr lang="en-US" altLang="zh-CN" sz="2400" dirty="0"/>
              <a:t>View</a:t>
            </a:r>
            <a:r>
              <a:rPr lang="zh-CN" altLang="en-US" sz="2400" dirty="0"/>
              <a:t>可以做到对业务逻辑完全无知。它只需要提供一系列接口提供给上层操作。这样就可以做到高度可复用的</a:t>
            </a:r>
            <a:r>
              <a:rPr lang="en-US" altLang="zh-CN" sz="2400" dirty="0"/>
              <a:t>View</a:t>
            </a:r>
            <a:r>
              <a:rPr lang="zh-CN" altLang="en-US" sz="2400" dirty="0"/>
              <a:t>组件。</a:t>
            </a:r>
          </a:p>
          <a:p>
            <a:r>
              <a:rPr lang="zh-CN" altLang="en-US" sz="2400" dirty="0"/>
              <a:t>缺点：</a:t>
            </a:r>
          </a:p>
          <a:p>
            <a:r>
              <a:rPr lang="en-US" altLang="zh-CN" sz="2400" dirty="0"/>
              <a:t>Presenter</a:t>
            </a:r>
            <a:r>
              <a:rPr lang="zh-CN" altLang="en-US" sz="2400" dirty="0"/>
              <a:t>中除了业务逻辑以外，还有大量的</a:t>
            </a:r>
            <a:r>
              <a:rPr lang="en-US" altLang="zh-CN" sz="2400" dirty="0"/>
              <a:t>View-&gt;Model</a:t>
            </a:r>
            <a:r>
              <a:rPr lang="zh-CN" altLang="en-US" sz="2400" dirty="0"/>
              <a:t>，</a:t>
            </a:r>
            <a:r>
              <a:rPr lang="en-US" altLang="zh-CN" sz="2400" dirty="0"/>
              <a:t>Model-&gt;View</a:t>
            </a:r>
            <a:r>
              <a:rPr lang="zh-CN" altLang="en-US" sz="2400" dirty="0"/>
              <a:t>的手动同步逻辑，造成</a:t>
            </a:r>
            <a:r>
              <a:rPr lang="en-US" altLang="zh-CN" sz="2400" dirty="0"/>
              <a:t>Presenter</a:t>
            </a:r>
            <a:r>
              <a:rPr lang="zh-CN" altLang="en-US" sz="2400" dirty="0"/>
              <a:t>比较笨重，维护起来比较困难。</a:t>
            </a:r>
          </a:p>
        </p:txBody>
      </p:sp>
    </p:spTree>
    <p:extLst>
      <p:ext uri="{BB962C8B-B14F-4D97-AF65-F5344CB8AC3E}">
        <p14:creationId xmlns:p14="http://schemas.microsoft.com/office/powerpoint/2010/main" val="4711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Mvvm</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093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mvvm</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D8001216-6AEA-4FFD-B468-150E716BF3AD}"/>
              </a:ext>
            </a:extLst>
          </p:cNvPr>
          <p:cNvPicPr>
            <a:picLocks noChangeAspect="1"/>
          </p:cNvPicPr>
          <p:nvPr/>
        </p:nvPicPr>
        <p:blipFill>
          <a:blip r:embed="rId5"/>
          <a:stretch>
            <a:fillRect/>
          </a:stretch>
        </p:blipFill>
        <p:spPr>
          <a:xfrm>
            <a:off x="4693839" y="1275754"/>
            <a:ext cx="4158182" cy="3887545"/>
          </a:xfrm>
          <a:prstGeom prst="rect">
            <a:avLst/>
          </a:prstGeom>
        </p:spPr>
      </p:pic>
      <p:sp>
        <p:nvSpPr>
          <p:cNvPr id="11" name="矩形 10">
            <a:extLst>
              <a:ext uri="{FF2B5EF4-FFF2-40B4-BE49-F238E27FC236}">
                <a16:creationId xmlns:a16="http://schemas.microsoft.com/office/drawing/2014/main" id="{3EAC9ECC-B049-4429-A6A8-530E1521BC8F}"/>
              </a:ext>
            </a:extLst>
          </p:cNvPr>
          <p:cNvSpPr/>
          <p:nvPr/>
        </p:nvSpPr>
        <p:spPr>
          <a:xfrm>
            <a:off x="69010" y="1391454"/>
            <a:ext cx="4572000" cy="5016758"/>
          </a:xfrm>
          <a:prstGeom prst="rect">
            <a:avLst/>
          </a:prstGeom>
        </p:spPr>
        <p:txBody>
          <a:bodyPr>
            <a:spAutoFit/>
          </a:bodyPr>
          <a:lstStyle/>
          <a:p>
            <a:r>
              <a:rPr lang="en-US" altLang="zh-CN" sz="2000" dirty="0"/>
              <a:t>MVVM</a:t>
            </a:r>
            <a:r>
              <a:rPr lang="zh-CN" altLang="en-US" sz="2000" dirty="0"/>
              <a:t>的调用关系和</a:t>
            </a:r>
            <a:r>
              <a:rPr lang="en-US" altLang="zh-CN" sz="2000" dirty="0"/>
              <a:t>MVP</a:t>
            </a:r>
            <a:r>
              <a:rPr lang="zh-CN" altLang="en-US" sz="2000" dirty="0"/>
              <a:t>一样。但是，在</a:t>
            </a:r>
            <a:r>
              <a:rPr lang="en-US" altLang="zh-CN" sz="2000" dirty="0" err="1"/>
              <a:t>ViewModel</a:t>
            </a:r>
            <a:r>
              <a:rPr lang="zh-CN" altLang="en-US" sz="2000" dirty="0"/>
              <a:t>当中会有一个叫</a:t>
            </a:r>
            <a:r>
              <a:rPr lang="en-US" altLang="zh-CN" sz="2000" dirty="0"/>
              <a:t>Binder</a:t>
            </a:r>
            <a:r>
              <a:rPr lang="zh-CN" altLang="en-US" sz="2000" dirty="0"/>
              <a:t>，或者是</a:t>
            </a:r>
            <a:r>
              <a:rPr lang="en-US" altLang="zh-CN" sz="2000" dirty="0"/>
              <a:t>Data-binding engine</a:t>
            </a:r>
            <a:r>
              <a:rPr lang="zh-CN" altLang="en-US" sz="2000" dirty="0"/>
              <a:t>的东西。以前全部由</a:t>
            </a:r>
            <a:r>
              <a:rPr lang="en-US" altLang="zh-CN" sz="2000" dirty="0"/>
              <a:t>Presenter</a:t>
            </a:r>
            <a:r>
              <a:rPr lang="zh-CN" altLang="en-US" sz="2000" dirty="0"/>
              <a:t>负责的</a:t>
            </a:r>
            <a:r>
              <a:rPr lang="en-US" altLang="zh-CN" sz="2000" dirty="0"/>
              <a:t>View</a:t>
            </a:r>
            <a:r>
              <a:rPr lang="zh-CN" altLang="en-US" sz="2000" dirty="0"/>
              <a:t>和</a:t>
            </a:r>
            <a:r>
              <a:rPr lang="en-US" altLang="zh-CN" sz="2000" dirty="0"/>
              <a:t>Model</a:t>
            </a:r>
            <a:r>
              <a:rPr lang="zh-CN" altLang="en-US" sz="2000" dirty="0"/>
              <a:t>之间数据同步操作交由给</a:t>
            </a:r>
            <a:r>
              <a:rPr lang="en-US" altLang="zh-CN" sz="2000" dirty="0"/>
              <a:t>Binder</a:t>
            </a:r>
            <a:r>
              <a:rPr lang="zh-CN" altLang="en-US" sz="2000" dirty="0"/>
              <a:t>处理。你只需要在</a:t>
            </a:r>
            <a:r>
              <a:rPr lang="en-US" altLang="zh-CN" sz="2000" dirty="0"/>
              <a:t>View</a:t>
            </a:r>
            <a:r>
              <a:rPr lang="zh-CN" altLang="en-US" sz="2000" dirty="0"/>
              <a:t>的模版语法当中，指令式地声明</a:t>
            </a:r>
            <a:r>
              <a:rPr lang="en-US" altLang="zh-CN" sz="2000" dirty="0"/>
              <a:t>View</a:t>
            </a:r>
            <a:r>
              <a:rPr lang="zh-CN" altLang="en-US" sz="2000" dirty="0"/>
              <a:t>上的显示的内容是和</a:t>
            </a:r>
            <a:r>
              <a:rPr lang="en-US" altLang="zh-CN" sz="2000" dirty="0"/>
              <a:t>Model</a:t>
            </a:r>
            <a:r>
              <a:rPr lang="zh-CN" altLang="en-US" sz="2000" dirty="0"/>
              <a:t>的哪一块数据绑定的。当</a:t>
            </a:r>
            <a:r>
              <a:rPr lang="en-US" altLang="zh-CN" sz="2000" dirty="0" err="1"/>
              <a:t>ViewModel</a:t>
            </a:r>
            <a:r>
              <a:rPr lang="zh-CN" altLang="en-US" sz="2000" dirty="0"/>
              <a:t>对进行</a:t>
            </a:r>
            <a:r>
              <a:rPr lang="en-US" altLang="zh-CN" sz="2000" dirty="0"/>
              <a:t>Model</a:t>
            </a:r>
            <a:r>
              <a:rPr lang="zh-CN" altLang="en-US" sz="2000" dirty="0"/>
              <a:t>更新的时候，</a:t>
            </a:r>
            <a:r>
              <a:rPr lang="en-US" altLang="zh-CN" sz="2000" dirty="0"/>
              <a:t>Binder</a:t>
            </a:r>
            <a:r>
              <a:rPr lang="zh-CN" altLang="en-US" sz="2000" dirty="0"/>
              <a:t>会自动把数据更新到</a:t>
            </a:r>
            <a:r>
              <a:rPr lang="en-US" altLang="zh-CN" sz="2000" dirty="0"/>
              <a:t>View</a:t>
            </a:r>
            <a:r>
              <a:rPr lang="zh-CN" altLang="en-US" sz="2000" dirty="0"/>
              <a:t>上去，当用户对</a:t>
            </a:r>
            <a:r>
              <a:rPr lang="en-US" altLang="zh-CN" sz="2000" dirty="0"/>
              <a:t>View</a:t>
            </a:r>
            <a:r>
              <a:rPr lang="zh-CN" altLang="en-US" sz="2000" dirty="0"/>
              <a:t>进行操作（例如表单输入），</a:t>
            </a:r>
            <a:r>
              <a:rPr lang="en-US" altLang="zh-CN" sz="2000" dirty="0"/>
              <a:t>Binder</a:t>
            </a:r>
            <a:r>
              <a:rPr lang="zh-CN" altLang="en-US" sz="2000" dirty="0"/>
              <a:t>也会自动把数据更新到</a:t>
            </a:r>
            <a:r>
              <a:rPr lang="en-US" altLang="zh-CN" sz="2000" dirty="0"/>
              <a:t>Model</a:t>
            </a:r>
            <a:r>
              <a:rPr lang="zh-CN" altLang="en-US" sz="2000" dirty="0"/>
              <a:t>上去。这种方式称为：</a:t>
            </a:r>
            <a:r>
              <a:rPr lang="en-US" altLang="zh-CN" sz="2000" dirty="0"/>
              <a:t>Two-way data-binding</a:t>
            </a:r>
            <a:r>
              <a:rPr lang="zh-CN" altLang="en-US" sz="2000" dirty="0"/>
              <a:t>，双向数据绑定。可以简单而不恰当地理解为一个模版引擎，但是会根据数据变更实时渲染。</a:t>
            </a:r>
          </a:p>
        </p:txBody>
      </p:sp>
    </p:spTree>
    <p:extLst>
      <p:ext uri="{BB962C8B-B14F-4D97-AF65-F5344CB8AC3E}">
        <p14:creationId xmlns:p14="http://schemas.microsoft.com/office/powerpoint/2010/main" val="79276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err="1"/>
              <a:t>mvvm</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en-US" altLang="zh-CN" sz="2400" dirty="0"/>
          </a:p>
          <a:p>
            <a:r>
              <a:rPr lang="zh-CN" altLang="en-US" sz="2400" b="1" dirty="0"/>
              <a:t>优点</a:t>
            </a:r>
            <a:r>
              <a:rPr lang="zh-CN" altLang="en-US" sz="2400" dirty="0"/>
              <a:t>：</a:t>
            </a:r>
          </a:p>
          <a:p>
            <a:r>
              <a:rPr lang="zh-CN" altLang="en-US" sz="2400" dirty="0"/>
              <a:t>提高可维护性。解决了</a:t>
            </a:r>
            <a:r>
              <a:rPr lang="en-US" altLang="zh-CN" sz="2400" dirty="0"/>
              <a:t>MVP</a:t>
            </a:r>
            <a:r>
              <a:rPr lang="zh-CN" altLang="en-US" sz="2400" dirty="0"/>
              <a:t>大量的手动</a:t>
            </a:r>
            <a:r>
              <a:rPr lang="en-US" altLang="zh-CN" sz="2400" dirty="0"/>
              <a:t>View</a:t>
            </a:r>
            <a:r>
              <a:rPr lang="zh-CN" altLang="en-US" sz="2400" dirty="0"/>
              <a:t>和</a:t>
            </a:r>
            <a:r>
              <a:rPr lang="en-US" altLang="zh-CN" sz="2400" dirty="0"/>
              <a:t>Model</a:t>
            </a:r>
            <a:r>
              <a:rPr lang="zh-CN" altLang="en-US" sz="2400" dirty="0"/>
              <a:t>同步的问题，提供双向绑定机制。提高了代码的可维护性。</a:t>
            </a:r>
          </a:p>
          <a:p>
            <a:r>
              <a:rPr lang="zh-CN" altLang="en-US" sz="2400" dirty="0"/>
              <a:t>简化测试。因为同步逻辑是交由</a:t>
            </a:r>
            <a:r>
              <a:rPr lang="en-US" altLang="zh-CN" sz="2400" dirty="0"/>
              <a:t>Binder</a:t>
            </a:r>
            <a:r>
              <a:rPr lang="zh-CN" altLang="en-US" sz="2400" dirty="0"/>
              <a:t>做的，</a:t>
            </a:r>
            <a:r>
              <a:rPr lang="en-US" altLang="zh-CN" sz="2400" dirty="0"/>
              <a:t>View</a:t>
            </a:r>
            <a:r>
              <a:rPr lang="zh-CN" altLang="en-US" sz="2400" dirty="0"/>
              <a:t>跟着</a:t>
            </a:r>
            <a:r>
              <a:rPr lang="en-US" altLang="zh-CN" sz="2400" dirty="0"/>
              <a:t>Model</a:t>
            </a:r>
            <a:r>
              <a:rPr lang="zh-CN" altLang="en-US" sz="2400" dirty="0"/>
              <a:t>同时变更，所以只需要保证</a:t>
            </a:r>
            <a:r>
              <a:rPr lang="en-US" altLang="zh-CN" sz="2400" dirty="0"/>
              <a:t>Model</a:t>
            </a:r>
            <a:r>
              <a:rPr lang="zh-CN" altLang="en-US" sz="2400" dirty="0"/>
              <a:t>的正确性，</a:t>
            </a:r>
            <a:r>
              <a:rPr lang="en-US" altLang="zh-CN" sz="2400" dirty="0"/>
              <a:t>View</a:t>
            </a:r>
            <a:r>
              <a:rPr lang="zh-CN" altLang="en-US" sz="2400" dirty="0"/>
              <a:t>就正确。大大减少了对</a:t>
            </a:r>
            <a:r>
              <a:rPr lang="en-US" altLang="zh-CN" sz="2400" dirty="0"/>
              <a:t>View</a:t>
            </a:r>
            <a:r>
              <a:rPr lang="zh-CN" altLang="en-US" sz="2400" dirty="0"/>
              <a:t>同步更新的测试。</a:t>
            </a:r>
          </a:p>
          <a:p>
            <a:r>
              <a:rPr lang="zh-CN" altLang="en-US" sz="2400" b="1" dirty="0"/>
              <a:t>缺点</a:t>
            </a:r>
            <a:r>
              <a:rPr lang="zh-CN" altLang="en-US" sz="2400" dirty="0"/>
              <a:t>：</a:t>
            </a:r>
          </a:p>
          <a:p>
            <a:r>
              <a:rPr lang="zh-CN" altLang="en-US" sz="2400" dirty="0"/>
              <a:t>对于大型的图形应用程序，视图状态较多，</a:t>
            </a:r>
            <a:r>
              <a:rPr lang="en-US" altLang="zh-CN" sz="2400" dirty="0" err="1"/>
              <a:t>ViewModel</a:t>
            </a:r>
            <a:r>
              <a:rPr lang="zh-CN" altLang="en-US" sz="2400" dirty="0"/>
              <a:t>的构建和维护的成本都会比较高。</a:t>
            </a:r>
          </a:p>
          <a:p>
            <a:r>
              <a:rPr lang="zh-CN" altLang="en-US" sz="2400" dirty="0"/>
              <a:t>数据绑定的声明是指令式地写在</a:t>
            </a:r>
            <a:r>
              <a:rPr lang="en-US" altLang="zh-CN" sz="2400" dirty="0"/>
              <a:t>View</a:t>
            </a:r>
            <a:r>
              <a:rPr lang="zh-CN" altLang="en-US" sz="2400" dirty="0"/>
              <a:t>的模版当中的，这些内容是没办法去打断点</a:t>
            </a:r>
            <a:r>
              <a:rPr lang="en-US" altLang="zh-CN" sz="2400" dirty="0"/>
              <a:t>debug</a:t>
            </a:r>
            <a:r>
              <a:rPr lang="zh-CN" altLang="en-US" sz="2400" dirty="0"/>
              <a:t>的。</a:t>
            </a:r>
          </a:p>
        </p:txBody>
      </p:sp>
    </p:spTree>
    <p:extLst>
      <p:ext uri="{BB962C8B-B14F-4D97-AF65-F5344CB8AC3E}">
        <p14:creationId xmlns:p14="http://schemas.microsoft.com/office/powerpoint/2010/main" val="299050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a:t>Vue.js</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55362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简介</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fr-FR" altLang="zh-CN" sz="2400" dirty="0"/>
          </a:p>
          <a:p>
            <a:r>
              <a:rPr lang="fr-FR" altLang="zh-CN" sz="2400" dirty="0"/>
              <a:t>vue-cli + vue2.0 + vuex + vue-router + axios + element-ui</a:t>
            </a:r>
            <a:endParaRPr lang="en-US" altLang="zh-CN" sz="2400" dirty="0"/>
          </a:p>
          <a:p>
            <a:r>
              <a:rPr lang="en-US" altLang="zh-CN" sz="2400" dirty="0"/>
              <a:t>Vue.js</a:t>
            </a:r>
            <a:r>
              <a:rPr lang="zh-CN" altLang="en-US" sz="2400" dirty="0"/>
              <a:t>是用于构建交互式</a:t>
            </a:r>
            <a:r>
              <a:rPr lang="en-US" altLang="zh-CN" sz="2400" dirty="0"/>
              <a:t>Web</a:t>
            </a:r>
            <a:r>
              <a:rPr lang="zh-CN" altLang="en-US" sz="2400" dirty="0"/>
              <a:t>界面的库。</a:t>
            </a:r>
            <a:endParaRPr lang="en-US" altLang="zh-CN" sz="2400" dirty="0"/>
          </a:p>
          <a:p>
            <a:r>
              <a:rPr lang="zh-CN" altLang="en-US" sz="2400" dirty="0"/>
              <a:t>从技术角度讲，</a:t>
            </a:r>
            <a:r>
              <a:rPr lang="en-US" altLang="zh-CN" sz="2400" dirty="0"/>
              <a:t>Vue.js</a:t>
            </a:r>
            <a:r>
              <a:rPr lang="zh-CN" altLang="en-US" sz="2400" dirty="0"/>
              <a:t>专注于</a:t>
            </a:r>
            <a:r>
              <a:rPr lang="en-US" altLang="zh-CN" sz="2400" dirty="0"/>
              <a:t>MVVM</a:t>
            </a:r>
            <a:r>
              <a:rPr lang="zh-CN" altLang="en-US" sz="2400" dirty="0"/>
              <a:t>模型的</a:t>
            </a:r>
            <a:r>
              <a:rPr lang="en-US" altLang="zh-CN" sz="2400" dirty="0" err="1"/>
              <a:t>ViewModel</a:t>
            </a:r>
            <a:r>
              <a:rPr lang="zh-CN" altLang="en-US" sz="2400" dirty="0"/>
              <a:t>层。它通过双向数据绑定把</a:t>
            </a:r>
            <a:r>
              <a:rPr lang="en-US" altLang="zh-CN" sz="2400" dirty="0"/>
              <a:t>View</a:t>
            </a:r>
            <a:r>
              <a:rPr lang="zh-CN" altLang="en-US" sz="2400" dirty="0"/>
              <a:t>层和</a:t>
            </a:r>
            <a:r>
              <a:rPr lang="en-US" altLang="zh-CN" sz="2400" dirty="0"/>
              <a:t>Model</a:t>
            </a:r>
            <a:r>
              <a:rPr lang="zh-CN" altLang="en-US" sz="2400" dirty="0"/>
              <a:t>层连接了起来。</a:t>
            </a:r>
            <a:endParaRPr lang="en-US" altLang="zh-CN" sz="2400" dirty="0"/>
          </a:p>
          <a:p>
            <a:r>
              <a:rPr lang="en-US" altLang="zh-CN" sz="2400" dirty="0"/>
              <a:t>Vue</a:t>
            </a:r>
            <a:r>
              <a:rPr lang="zh-CN" altLang="en-US" sz="2400" dirty="0"/>
              <a:t>希望通过一个尽量简单的</a:t>
            </a:r>
            <a:r>
              <a:rPr lang="en-US" altLang="zh-CN" sz="2400" dirty="0"/>
              <a:t>API</a:t>
            </a:r>
            <a:r>
              <a:rPr lang="zh-CN" altLang="en-US" sz="2400" dirty="0"/>
              <a:t>来提供反应式的数学绑定和可组合，复用的视图组件。它不是一个大而全的框架，它只是一个简单灵活的视图层。</a:t>
            </a:r>
            <a:endParaRPr lang="en-US" altLang="zh-CN" sz="2400" dirty="0"/>
          </a:p>
          <a:p>
            <a:r>
              <a:rPr lang="zh-CN" altLang="en-US" sz="2400" dirty="0"/>
              <a:t>体积小：压缩后</a:t>
            </a:r>
            <a:r>
              <a:rPr lang="en-US" altLang="zh-CN" sz="2400" dirty="0"/>
              <a:t>33K</a:t>
            </a:r>
            <a:r>
              <a:rPr lang="zh-CN" altLang="en-US" sz="2400" dirty="0"/>
              <a:t>；</a:t>
            </a:r>
            <a:endParaRPr lang="en-US" altLang="zh-CN" sz="2400" dirty="0"/>
          </a:p>
          <a:p>
            <a:r>
              <a:rPr lang="en-US" altLang="zh-CN" sz="2400" dirty="0"/>
              <a:t>Vue</a:t>
            </a:r>
            <a:r>
              <a:rPr lang="zh-CN" altLang="en-US" sz="2400" dirty="0"/>
              <a:t>基于虚拟</a:t>
            </a:r>
            <a:r>
              <a:rPr lang="en-US" altLang="zh-CN" sz="2400" dirty="0"/>
              <a:t>DOM</a:t>
            </a:r>
            <a:r>
              <a:rPr lang="zh-CN" altLang="en-US" sz="2400" dirty="0"/>
              <a:t>，一种可以预选通过</a:t>
            </a:r>
            <a:r>
              <a:rPr lang="en-US" altLang="zh-CN" sz="2400" dirty="0"/>
              <a:t>JavaScript</a:t>
            </a:r>
            <a:r>
              <a:rPr lang="zh-CN" altLang="en-US" sz="2400" dirty="0"/>
              <a:t>进行各种计算，把最终的</a:t>
            </a:r>
            <a:r>
              <a:rPr lang="en-US" altLang="zh-CN" sz="2400" dirty="0"/>
              <a:t>DOM</a:t>
            </a:r>
            <a:r>
              <a:rPr lang="zh-CN" altLang="en-US" sz="2400" dirty="0"/>
              <a:t>操作计算出来并优化的技术，由于这个</a:t>
            </a:r>
            <a:r>
              <a:rPr lang="en-US" altLang="zh-CN" sz="2400" dirty="0"/>
              <a:t>DOM</a:t>
            </a:r>
            <a:r>
              <a:rPr lang="zh-CN" altLang="en-US" sz="2400" dirty="0"/>
              <a:t>操作属于预处理操作。并没有真实的操作</a:t>
            </a:r>
            <a:r>
              <a:rPr lang="en-US" altLang="zh-CN" sz="2400" dirty="0"/>
              <a:t>DOM</a:t>
            </a:r>
            <a:r>
              <a:rPr lang="zh-CN" altLang="en-US" sz="2400" dirty="0"/>
              <a:t>，所以叫虚拟</a:t>
            </a:r>
            <a:r>
              <a:rPr lang="en-US" altLang="zh-CN" sz="2400" dirty="0"/>
              <a:t>DOM</a:t>
            </a:r>
            <a:r>
              <a:rPr lang="zh-CN" altLang="en-US" sz="2400" dirty="0"/>
              <a:t>。</a:t>
            </a:r>
            <a:endParaRPr lang="en-US" altLang="zh-CN" sz="2400" dirty="0"/>
          </a:p>
        </p:txBody>
      </p:sp>
      <p:pic>
        <p:nvPicPr>
          <p:cNvPr id="20" name="图片 19">
            <a:extLst>
              <a:ext uri="{FF2B5EF4-FFF2-40B4-BE49-F238E27FC236}">
                <a16:creationId xmlns:a16="http://schemas.microsoft.com/office/drawing/2014/main" id="{BDC3B59C-88B1-4E7D-8543-6C5C0633DFAB}"/>
              </a:ext>
            </a:extLst>
          </p:cNvPr>
          <p:cNvPicPr>
            <a:picLocks noChangeAspect="1"/>
          </p:cNvPicPr>
          <p:nvPr/>
        </p:nvPicPr>
        <p:blipFill>
          <a:blip r:embed="rId5"/>
          <a:stretch>
            <a:fillRect/>
          </a:stretch>
        </p:blipFill>
        <p:spPr>
          <a:xfrm>
            <a:off x="7093985" y="116002"/>
            <a:ext cx="2050015" cy="1474552"/>
          </a:xfrm>
          <a:prstGeom prst="rect">
            <a:avLst/>
          </a:prstGeom>
        </p:spPr>
      </p:pic>
    </p:spTree>
    <p:extLst>
      <p:ext uri="{BB962C8B-B14F-4D97-AF65-F5344CB8AC3E}">
        <p14:creationId xmlns:p14="http://schemas.microsoft.com/office/powerpoint/2010/main" val="346464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zh-CN" altLang="en-US" dirty="0"/>
              <a:t>渐进式框架</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4524315"/>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Vue</a:t>
            </a:r>
            <a:r>
              <a:rPr lang="zh-CN" altLang="en-US" dirty="0"/>
              <a:t>就比较自由了你想把你的页面分的更加具体，分成更小的可控单元，那就用组件系统其他可以不用。</a:t>
            </a:r>
            <a:endParaRPr lang="en-US" altLang="zh-CN" sz="2400" dirty="0"/>
          </a:p>
        </p:txBody>
      </p:sp>
      <p:pic>
        <p:nvPicPr>
          <p:cNvPr id="8" name="图片 7">
            <a:extLst>
              <a:ext uri="{FF2B5EF4-FFF2-40B4-BE49-F238E27FC236}">
                <a16:creationId xmlns:a16="http://schemas.microsoft.com/office/drawing/2014/main" id="{DF70ECBC-9E8C-4EFE-9627-DFF6052D1A59}"/>
              </a:ext>
            </a:extLst>
          </p:cNvPr>
          <p:cNvPicPr>
            <a:picLocks noChangeAspect="1"/>
          </p:cNvPicPr>
          <p:nvPr/>
        </p:nvPicPr>
        <p:blipFill>
          <a:blip r:embed="rId5"/>
          <a:stretch>
            <a:fillRect/>
          </a:stretch>
        </p:blipFill>
        <p:spPr>
          <a:xfrm>
            <a:off x="575991" y="1219538"/>
            <a:ext cx="8145734" cy="3286111"/>
          </a:xfrm>
          <a:prstGeom prst="rect">
            <a:avLst/>
          </a:prstGeom>
        </p:spPr>
      </p:pic>
    </p:spTree>
    <p:extLst>
      <p:ext uri="{BB962C8B-B14F-4D97-AF65-F5344CB8AC3E}">
        <p14:creationId xmlns:p14="http://schemas.microsoft.com/office/powerpoint/2010/main" val="33965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zh-CN" altLang="en-US" dirty="0"/>
              <a:t>概述</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本章分为</a:t>
            </a:r>
            <a:r>
              <a:rPr lang="en-US" altLang="zh-CN" dirty="0"/>
              <a:t>5</a:t>
            </a:r>
            <a:r>
              <a:rPr lang="zh-CN" altLang="en-US" dirty="0"/>
              <a:t>部分</a:t>
            </a:r>
            <a:endParaRPr lang="en-US" altLang="zh-CN" dirty="0"/>
          </a:p>
          <a:p>
            <a:r>
              <a:rPr lang="en-US" altLang="zh-CN" dirty="0"/>
              <a:t>1</a:t>
            </a:r>
            <a:r>
              <a:rPr lang="zh-CN" altLang="en-US" dirty="0"/>
              <a:t>：</a:t>
            </a:r>
            <a:r>
              <a:rPr lang="en-US" altLang="zh-CN" dirty="0" err="1"/>
              <a:t>mvc</a:t>
            </a:r>
            <a:endParaRPr lang="en-US" altLang="zh-CN" dirty="0"/>
          </a:p>
          <a:p>
            <a:r>
              <a:rPr lang="en-US" altLang="zh-CN" dirty="0"/>
              <a:t>2</a:t>
            </a:r>
            <a:r>
              <a:rPr lang="zh-CN" altLang="en-US" dirty="0"/>
              <a:t>：</a:t>
            </a:r>
            <a:r>
              <a:rPr lang="en-US" altLang="zh-CN" dirty="0" err="1"/>
              <a:t>mvp</a:t>
            </a:r>
            <a:endParaRPr lang="en-US" altLang="zh-CN" dirty="0"/>
          </a:p>
          <a:p>
            <a:r>
              <a:rPr lang="en-US" altLang="zh-CN" dirty="0"/>
              <a:t>3</a:t>
            </a:r>
            <a:r>
              <a:rPr lang="zh-CN" altLang="en-US" dirty="0"/>
              <a:t>：</a:t>
            </a:r>
            <a:r>
              <a:rPr lang="en-US" altLang="zh-CN" dirty="0" err="1"/>
              <a:t>mvvm</a:t>
            </a:r>
            <a:endParaRPr lang="en-US" altLang="zh-CN" dirty="0"/>
          </a:p>
          <a:p>
            <a:r>
              <a:rPr lang="en-US" dirty="0"/>
              <a:t>4</a:t>
            </a:r>
            <a:r>
              <a:rPr lang="zh-CN" altLang="en-US" dirty="0"/>
              <a:t>：</a:t>
            </a:r>
            <a:r>
              <a:rPr lang="en-US" altLang="zh-CN" dirty="0" err="1"/>
              <a:t>vue</a:t>
            </a:r>
            <a:endParaRPr lang="en-US" altLang="zh-CN" dirty="0"/>
          </a:p>
          <a:p>
            <a:r>
              <a:rPr lang="en-US" dirty="0"/>
              <a:t>5</a:t>
            </a:r>
            <a:r>
              <a:rPr lang="zh-CN" altLang="en-US" dirty="0"/>
              <a:t>：</a:t>
            </a:r>
            <a:r>
              <a:rPr lang="en-US" altLang="zh-CN" dirty="0"/>
              <a:t>react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07188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和</a:t>
            </a:r>
            <a:r>
              <a:rPr lang="en-US" altLang="zh-CN" dirty="0"/>
              <a:t>MVVM</a:t>
            </a:r>
            <a:r>
              <a:rPr lang="zh-CN" altLang="en-US" dirty="0"/>
              <a:t>模式</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11" name="图片 10">
            <a:extLst>
              <a:ext uri="{FF2B5EF4-FFF2-40B4-BE49-F238E27FC236}">
                <a16:creationId xmlns:a16="http://schemas.microsoft.com/office/drawing/2014/main" id="{3441BB1F-2A68-44DF-8E33-E8CB47AE2F97}"/>
              </a:ext>
            </a:extLst>
          </p:cNvPr>
          <p:cNvPicPr>
            <a:picLocks noChangeAspect="1"/>
          </p:cNvPicPr>
          <p:nvPr/>
        </p:nvPicPr>
        <p:blipFill>
          <a:blip r:embed="rId5"/>
          <a:stretch>
            <a:fillRect/>
          </a:stretch>
        </p:blipFill>
        <p:spPr>
          <a:xfrm>
            <a:off x="0" y="1129735"/>
            <a:ext cx="9144000" cy="4598530"/>
          </a:xfrm>
          <a:prstGeom prst="rect">
            <a:avLst/>
          </a:prstGeom>
        </p:spPr>
      </p:pic>
    </p:spTree>
    <p:extLst>
      <p:ext uri="{BB962C8B-B14F-4D97-AF65-F5344CB8AC3E}">
        <p14:creationId xmlns:p14="http://schemas.microsoft.com/office/powerpoint/2010/main" val="2874059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35838B8A-B415-4C9F-9E81-D32C6CF5807D}"/>
              </a:ext>
            </a:extLst>
          </p:cNvPr>
          <p:cNvPicPr>
            <a:picLocks noChangeAspect="1"/>
          </p:cNvPicPr>
          <p:nvPr/>
        </p:nvPicPr>
        <p:blipFill>
          <a:blip r:embed="rId5"/>
          <a:stretch>
            <a:fillRect/>
          </a:stretch>
        </p:blipFill>
        <p:spPr>
          <a:xfrm>
            <a:off x="2765193" y="125264"/>
            <a:ext cx="5838092" cy="6858000"/>
          </a:xfrm>
          <a:prstGeom prst="rect">
            <a:avLst/>
          </a:prstGeom>
        </p:spPr>
      </p:pic>
    </p:spTree>
    <p:extLst>
      <p:ext uri="{BB962C8B-B14F-4D97-AF65-F5344CB8AC3E}">
        <p14:creationId xmlns:p14="http://schemas.microsoft.com/office/powerpoint/2010/main" val="359364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0D549B76-3303-4C53-8166-2D83881F01EE}"/>
              </a:ext>
            </a:extLst>
          </p:cNvPr>
          <p:cNvPicPr>
            <a:picLocks noChangeAspect="1"/>
          </p:cNvPicPr>
          <p:nvPr/>
        </p:nvPicPr>
        <p:blipFill>
          <a:blip r:embed="rId5"/>
          <a:stretch>
            <a:fillRect/>
          </a:stretch>
        </p:blipFill>
        <p:spPr>
          <a:xfrm>
            <a:off x="1371421" y="1329565"/>
            <a:ext cx="5648325" cy="5219700"/>
          </a:xfrm>
          <a:prstGeom prst="rect">
            <a:avLst/>
          </a:prstGeom>
        </p:spPr>
      </p:pic>
    </p:spTree>
    <p:extLst>
      <p:ext uri="{BB962C8B-B14F-4D97-AF65-F5344CB8AC3E}">
        <p14:creationId xmlns:p14="http://schemas.microsoft.com/office/powerpoint/2010/main" val="704082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F4D9F640-ACB7-47F4-BD32-EF07BD3D0BB1}"/>
              </a:ext>
            </a:extLst>
          </p:cNvPr>
          <p:cNvPicPr>
            <a:picLocks noChangeAspect="1"/>
          </p:cNvPicPr>
          <p:nvPr/>
        </p:nvPicPr>
        <p:blipFill>
          <a:blip r:embed="rId5"/>
          <a:stretch>
            <a:fillRect/>
          </a:stretch>
        </p:blipFill>
        <p:spPr>
          <a:xfrm>
            <a:off x="2741264" y="0"/>
            <a:ext cx="5614737" cy="6858000"/>
          </a:xfrm>
          <a:prstGeom prst="rect">
            <a:avLst/>
          </a:prstGeom>
        </p:spPr>
      </p:pic>
    </p:spTree>
    <p:extLst>
      <p:ext uri="{BB962C8B-B14F-4D97-AF65-F5344CB8AC3E}">
        <p14:creationId xmlns:p14="http://schemas.microsoft.com/office/powerpoint/2010/main" val="301306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Vue</a:t>
            </a:r>
            <a:r>
              <a:rPr lang="zh-CN" altLang="en-US" dirty="0"/>
              <a:t>实例：购物</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372D3125-9567-4672-91CB-46CD2CCE9082}"/>
              </a:ext>
            </a:extLst>
          </p:cNvPr>
          <p:cNvPicPr>
            <a:picLocks noChangeAspect="1"/>
          </p:cNvPicPr>
          <p:nvPr/>
        </p:nvPicPr>
        <p:blipFill>
          <a:blip r:embed="rId6"/>
          <a:stretch>
            <a:fillRect/>
          </a:stretch>
        </p:blipFill>
        <p:spPr>
          <a:xfrm>
            <a:off x="0" y="-5260"/>
            <a:ext cx="9144000" cy="4182731"/>
          </a:xfrm>
          <a:prstGeom prst="rect">
            <a:avLst/>
          </a:prstGeom>
        </p:spPr>
      </p:pic>
      <p:pic>
        <p:nvPicPr>
          <p:cNvPr id="11" name="图片 10">
            <a:extLst>
              <a:ext uri="{FF2B5EF4-FFF2-40B4-BE49-F238E27FC236}">
                <a16:creationId xmlns:a16="http://schemas.microsoft.com/office/drawing/2014/main" id="{3EEA398F-8321-4544-8048-BF01EB2EF57A}"/>
              </a:ext>
            </a:extLst>
          </p:cNvPr>
          <p:cNvPicPr>
            <a:picLocks noChangeAspect="1"/>
          </p:cNvPicPr>
          <p:nvPr/>
        </p:nvPicPr>
        <p:blipFill>
          <a:blip r:embed="rId7"/>
          <a:stretch>
            <a:fillRect/>
          </a:stretch>
        </p:blipFill>
        <p:spPr>
          <a:xfrm>
            <a:off x="3649981" y="-28272"/>
            <a:ext cx="5413393" cy="6858000"/>
          </a:xfrm>
          <a:prstGeom prst="rect">
            <a:avLst/>
          </a:prstGeom>
        </p:spPr>
      </p:pic>
    </p:spTree>
    <p:custDataLst>
      <p:tags r:id="rId1"/>
    </p:custDataLst>
    <p:extLst>
      <p:ext uri="{BB962C8B-B14F-4D97-AF65-F5344CB8AC3E}">
        <p14:creationId xmlns:p14="http://schemas.microsoft.com/office/powerpoint/2010/main" val="7398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React</a:t>
            </a:r>
            <a:r>
              <a:rPr lang="zh-CN" altLang="en-US" dirty="0"/>
              <a:t>简介</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r>
              <a:rPr lang="zh-CN" altLang="en-US" dirty="0"/>
              <a:t>* 视图层 ** </a:t>
            </a:r>
            <a:r>
              <a:rPr lang="en-US" altLang="zh-CN" dirty="0"/>
              <a:t>React</a:t>
            </a:r>
            <a:r>
              <a:rPr lang="zh-CN" altLang="en-US" dirty="0"/>
              <a:t>（</a:t>
            </a:r>
            <a:r>
              <a:rPr lang="en-US" altLang="zh-CN" dirty="0"/>
              <a:t>component </a:t>
            </a:r>
            <a:r>
              <a:rPr lang="zh-CN" altLang="en-US" dirty="0"/>
              <a:t>、</a:t>
            </a:r>
            <a:r>
              <a:rPr lang="en-US" altLang="zh-CN" dirty="0"/>
              <a:t>props</a:t>
            </a:r>
            <a:r>
              <a:rPr lang="zh-CN" altLang="en-US" dirty="0"/>
              <a:t>、</a:t>
            </a:r>
            <a:r>
              <a:rPr lang="en-US" altLang="zh-CN" dirty="0"/>
              <a:t>state)*</a:t>
            </a:r>
          </a:p>
          <a:p>
            <a:pPr marL="0" defTabSz="457200"/>
            <a:r>
              <a:rPr lang="en-US" altLang="zh-CN" dirty="0"/>
              <a:t>* </a:t>
            </a:r>
            <a:r>
              <a:rPr lang="zh-CN" altLang="en-US" dirty="0"/>
              <a:t>控制层 ** </a:t>
            </a:r>
            <a:r>
              <a:rPr lang="en-US" altLang="zh-CN" dirty="0"/>
              <a:t>Redux </a:t>
            </a:r>
            <a:r>
              <a:rPr lang="en-US" altLang="zh-CN" dirty="0" err="1"/>
              <a:t>connect,Redux</a:t>
            </a:r>
            <a:r>
              <a:rPr lang="en-US" altLang="zh-CN" dirty="0"/>
              <a:t> Reducer(</a:t>
            </a:r>
            <a:r>
              <a:rPr lang="en-US" altLang="zh-CN" dirty="0" err="1"/>
              <a:t>DBObj</a:t>
            </a:r>
            <a:r>
              <a:rPr lang="en-US" altLang="zh-CN" dirty="0"/>
              <a:t>-&gt;</a:t>
            </a:r>
            <a:r>
              <a:rPr lang="en-US" altLang="zh-CN" dirty="0" err="1"/>
              <a:t>ViewObj</a:t>
            </a:r>
            <a:r>
              <a:rPr lang="en-US" altLang="zh-CN" dirty="0"/>
              <a:t>-&gt;state) </a:t>
            </a:r>
          </a:p>
          <a:p>
            <a:pPr marL="0" defTabSz="457200"/>
            <a:r>
              <a:rPr lang="zh-CN" altLang="en-US" dirty="0"/>
              <a:t>* 模型层 ** </a:t>
            </a:r>
            <a:r>
              <a:rPr lang="en-US" altLang="zh-CN" dirty="0" err="1"/>
              <a:t>Mangaer</a:t>
            </a:r>
            <a:r>
              <a:rPr lang="zh-CN" altLang="en-US" dirty="0"/>
              <a:t>层 </a:t>
            </a:r>
            <a:r>
              <a:rPr lang="en-US" altLang="zh-CN" dirty="0"/>
              <a:t>-&gt;</a:t>
            </a:r>
            <a:r>
              <a:rPr lang="en-US" altLang="zh-CN" dirty="0" err="1"/>
              <a:t>ManagerService</a:t>
            </a:r>
            <a:r>
              <a:rPr lang="en-US" altLang="zh-CN" dirty="0"/>
              <a:t> -&gt; ORM(</a:t>
            </a:r>
            <a:r>
              <a:rPr lang="en-US" altLang="zh-CN" dirty="0" err="1"/>
              <a:t>DBObj</a:t>
            </a:r>
            <a:r>
              <a:rPr lang="en-US" altLang="zh-CN" dirty="0"/>
              <a:t>)</a:t>
            </a:r>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900" y="1346283"/>
            <a:ext cx="8536796" cy="1569660"/>
          </a:xfrm>
          <a:prstGeom prst="rect">
            <a:avLst/>
          </a:prstGeom>
        </p:spPr>
        <p:txBody>
          <a:bodyPr wrap="square">
            <a:spAutoFit/>
          </a:bodyPr>
          <a:lstStyle/>
          <a:p>
            <a:r>
              <a:rPr lang="en-US" altLang="zh-CN" sz="2400" dirty="0"/>
              <a:t>  React </a:t>
            </a:r>
            <a:r>
              <a:rPr lang="zh-CN" altLang="en-US" sz="2400" dirty="0"/>
              <a:t>起源于 </a:t>
            </a:r>
            <a:r>
              <a:rPr lang="en-US" altLang="zh-CN" sz="2400" dirty="0"/>
              <a:t>Facebook </a:t>
            </a:r>
            <a:r>
              <a:rPr lang="zh-CN" altLang="en-US" sz="2400" dirty="0"/>
              <a:t>的内部项目，因为该公司对市场上所有 </a:t>
            </a:r>
            <a:r>
              <a:rPr lang="en-US" altLang="zh-CN" sz="2400" dirty="0"/>
              <a:t>JavaScript MVC </a:t>
            </a:r>
            <a:r>
              <a:rPr lang="zh-CN" altLang="en-US" sz="2400" dirty="0"/>
              <a:t>框架，都不满意，就决定自己写一套，用来架设</a:t>
            </a:r>
            <a:r>
              <a:rPr lang="en-US" altLang="zh-CN" sz="2400" dirty="0"/>
              <a:t>Instagram </a:t>
            </a:r>
            <a:r>
              <a:rPr lang="zh-CN" altLang="en-US" sz="2400" dirty="0"/>
              <a:t>的网站。做出来以后，发现这套东西很好用，就在</a:t>
            </a:r>
            <a:r>
              <a:rPr lang="en-US" altLang="zh-CN" sz="2400" dirty="0"/>
              <a:t>2013</a:t>
            </a:r>
            <a:r>
              <a:rPr lang="zh-CN" altLang="en-US" sz="2400" dirty="0"/>
              <a:t>年</a:t>
            </a:r>
            <a:r>
              <a:rPr lang="en-US" altLang="zh-CN" sz="2400" dirty="0"/>
              <a:t>5</a:t>
            </a:r>
            <a:r>
              <a:rPr lang="zh-CN" altLang="en-US" sz="2400" dirty="0"/>
              <a:t>月开源了。</a:t>
            </a:r>
          </a:p>
        </p:txBody>
      </p:sp>
      <p:pic>
        <p:nvPicPr>
          <p:cNvPr id="10" name="图片 9">
            <a:extLst>
              <a:ext uri="{FF2B5EF4-FFF2-40B4-BE49-F238E27FC236}">
                <a16:creationId xmlns:a16="http://schemas.microsoft.com/office/drawing/2014/main" id="{42520078-991F-4DF7-A4CA-E4B8197AEE03}"/>
              </a:ext>
            </a:extLst>
          </p:cNvPr>
          <p:cNvPicPr>
            <a:picLocks noChangeAspect="1"/>
          </p:cNvPicPr>
          <p:nvPr/>
        </p:nvPicPr>
        <p:blipFill>
          <a:blip r:embed="rId5"/>
          <a:stretch>
            <a:fillRect/>
          </a:stretch>
        </p:blipFill>
        <p:spPr>
          <a:xfrm>
            <a:off x="5651386" y="5171501"/>
            <a:ext cx="3200635" cy="1569660"/>
          </a:xfrm>
          <a:prstGeom prst="rect">
            <a:avLst/>
          </a:prstGeom>
        </p:spPr>
      </p:pic>
    </p:spTree>
    <p:extLst>
      <p:ext uri="{BB962C8B-B14F-4D97-AF65-F5344CB8AC3E}">
        <p14:creationId xmlns:p14="http://schemas.microsoft.com/office/powerpoint/2010/main" val="422852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zh-CN" altLang="en-US" sz="4000" dirty="0"/>
              <a:t>在</a:t>
            </a:r>
            <a:r>
              <a:rPr lang="en-US" altLang="zh-CN" sz="4000" dirty="0"/>
              <a:t>Express </a:t>
            </a:r>
            <a:r>
              <a:rPr lang="zh-CN" altLang="en-US" sz="4000" dirty="0"/>
              <a:t>中实现</a:t>
            </a:r>
            <a:r>
              <a:rPr lang="en-US" altLang="zh-CN" sz="4000" dirty="0" err="1"/>
              <a:t>mvc</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35408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Express</a:t>
            </a:r>
            <a:r>
              <a:rPr lang="zh-CN" altLang="en-US" dirty="0"/>
              <a:t>实现</a:t>
            </a:r>
            <a:r>
              <a:rPr lang="en-US" altLang="zh-CN" dirty="0" err="1"/>
              <a:t>mvc</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4C01AC69-A2FE-4F40-9AD0-0D8235D2CF3F}"/>
              </a:ext>
            </a:extLst>
          </p:cNvPr>
          <p:cNvPicPr>
            <a:picLocks noChangeAspect="1"/>
          </p:cNvPicPr>
          <p:nvPr/>
        </p:nvPicPr>
        <p:blipFill>
          <a:blip r:embed="rId5"/>
          <a:stretch>
            <a:fillRect/>
          </a:stretch>
        </p:blipFill>
        <p:spPr>
          <a:xfrm>
            <a:off x="4525826" y="5013"/>
            <a:ext cx="4378317" cy="6858000"/>
          </a:xfrm>
          <a:prstGeom prst="rect">
            <a:avLst/>
          </a:prstGeom>
        </p:spPr>
      </p:pic>
      <p:pic>
        <p:nvPicPr>
          <p:cNvPr id="11" name="图片 10">
            <a:extLst>
              <a:ext uri="{FF2B5EF4-FFF2-40B4-BE49-F238E27FC236}">
                <a16:creationId xmlns:a16="http://schemas.microsoft.com/office/drawing/2014/main" id="{807A1B5A-8B86-4E1F-9309-5FBE9A16FECD}"/>
              </a:ext>
            </a:extLst>
          </p:cNvPr>
          <p:cNvPicPr>
            <a:picLocks noChangeAspect="1"/>
          </p:cNvPicPr>
          <p:nvPr/>
        </p:nvPicPr>
        <p:blipFill>
          <a:blip r:embed="rId6"/>
          <a:stretch>
            <a:fillRect/>
          </a:stretch>
        </p:blipFill>
        <p:spPr>
          <a:xfrm>
            <a:off x="576900" y="5013"/>
            <a:ext cx="3251255" cy="6858000"/>
          </a:xfrm>
          <a:prstGeom prst="rect">
            <a:avLst/>
          </a:prstGeom>
        </p:spPr>
      </p:pic>
    </p:spTree>
    <p:extLst>
      <p:ext uri="{BB962C8B-B14F-4D97-AF65-F5344CB8AC3E}">
        <p14:creationId xmlns:p14="http://schemas.microsoft.com/office/powerpoint/2010/main" val="1883916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a:xfrm>
            <a:off x="453246" y="236252"/>
            <a:ext cx="7886700" cy="1325563"/>
          </a:xfrm>
        </p:spPr>
        <p:txBody>
          <a:bodyPr/>
          <a:lstStyle/>
          <a:p>
            <a:r>
              <a:rPr lang="en-US" altLang="zh-CN" dirty="0"/>
              <a:t>Express</a:t>
            </a:r>
            <a:r>
              <a:rPr lang="zh-CN" altLang="en-US" dirty="0"/>
              <a:t>实现</a:t>
            </a:r>
            <a:r>
              <a:rPr lang="en-US" altLang="zh-CN" dirty="0" err="1"/>
              <a:t>mvc</a:t>
            </a:r>
            <a:endParaRPr lang="zh-CN" altLang="en-US"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219539"/>
            <a:ext cx="8299450" cy="5516112"/>
          </a:xfrm>
        </p:spPr>
        <p:txBody>
          <a:bodyPr>
            <a:normAutofit fontScale="85000" lnSpcReduction="20000"/>
          </a:bodyPr>
          <a:lstStyle/>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pPr marL="0" defTabSz="457200"/>
            <a:endParaRPr lang="en-US" altLang="zh-CN" dirty="0"/>
          </a:p>
          <a:p>
            <a:r>
              <a:rPr lang="en-US" altLang="zh-CN" dirty="0"/>
              <a:t>1</a:t>
            </a:r>
            <a:r>
              <a:rPr lang="zh-CN" altLang="en-US" dirty="0"/>
              <a:t>、用户发起请求，</a:t>
            </a:r>
            <a:r>
              <a:rPr lang="en-US" altLang="zh-CN" dirty="0"/>
              <a:t>http://www.xxxxx.club/doc/getList</a:t>
            </a:r>
          </a:p>
          <a:p>
            <a:r>
              <a:rPr lang="en-US" altLang="zh-CN" dirty="0"/>
              <a:t>2</a:t>
            </a:r>
            <a:r>
              <a:rPr lang="zh-CN" altLang="en-US" dirty="0"/>
              <a:t>、</a:t>
            </a:r>
            <a:r>
              <a:rPr lang="en-US" altLang="zh-CN" dirty="0"/>
              <a:t>node server</a:t>
            </a:r>
            <a:r>
              <a:rPr lang="zh-CN" altLang="en-US" dirty="0"/>
              <a:t>，发现这个</a:t>
            </a:r>
            <a:r>
              <a:rPr lang="en-US" altLang="zh-CN" dirty="0"/>
              <a:t>app</a:t>
            </a:r>
            <a:r>
              <a:rPr lang="zh-CN" altLang="en-US" dirty="0"/>
              <a:t>已经设置了</a:t>
            </a:r>
            <a:r>
              <a:rPr lang="en-US" altLang="zh-CN" dirty="0"/>
              <a:t>doc</a:t>
            </a:r>
            <a:r>
              <a:rPr lang="zh-CN" altLang="en-US" dirty="0"/>
              <a:t>的路由</a:t>
            </a:r>
          </a:p>
          <a:p>
            <a:r>
              <a:rPr lang="en-US" altLang="zh-CN" dirty="0"/>
              <a:t>3</a:t>
            </a:r>
            <a:r>
              <a:rPr lang="zh-CN" altLang="en-US" dirty="0"/>
              <a:t>、然后</a:t>
            </a:r>
            <a:r>
              <a:rPr lang="en-US" altLang="zh-CN" dirty="0"/>
              <a:t>node server</a:t>
            </a:r>
            <a:r>
              <a:rPr lang="zh-CN" altLang="en-US" dirty="0"/>
              <a:t>，解析</a:t>
            </a:r>
            <a:r>
              <a:rPr lang="en-US" altLang="zh-CN" dirty="0" err="1"/>
              <a:t>docRoute</a:t>
            </a:r>
            <a:r>
              <a:rPr lang="zh-CN" altLang="en-US" dirty="0"/>
              <a:t>，定位到</a:t>
            </a:r>
            <a:r>
              <a:rPr lang="en-US" altLang="zh-CN" dirty="0"/>
              <a:t>./app/routes/doc.server.route.js</a:t>
            </a:r>
            <a:r>
              <a:rPr lang="zh-CN" altLang="en-US" dirty="0"/>
              <a:t>里面到详细。</a:t>
            </a:r>
          </a:p>
          <a:p>
            <a:r>
              <a:rPr lang="en-US" altLang="zh-CN" dirty="0"/>
              <a:t>4</a:t>
            </a:r>
            <a:r>
              <a:rPr lang="zh-CN" altLang="en-US" dirty="0"/>
              <a:t>、根据详细路由，然后指定控制器里面到具体操作，例如：</a:t>
            </a:r>
            <a:r>
              <a:rPr lang="en-US" altLang="zh-CN" dirty="0" err="1"/>
              <a:t>docRouter.get</a:t>
            </a:r>
            <a:r>
              <a:rPr lang="en-US" altLang="zh-CN" dirty="0"/>
              <a:t>('/</a:t>
            </a:r>
            <a:r>
              <a:rPr lang="en-US" altLang="zh-CN" dirty="0" err="1"/>
              <a:t>getList</a:t>
            </a:r>
            <a:r>
              <a:rPr lang="en-US" altLang="zh-CN" dirty="0"/>
              <a:t>',</a:t>
            </a:r>
            <a:r>
              <a:rPr lang="en-US" altLang="zh-CN" dirty="0" err="1"/>
              <a:t>docController.getList</a:t>
            </a:r>
            <a:r>
              <a:rPr lang="en-US" altLang="zh-CN" dirty="0"/>
              <a:t>);</a:t>
            </a:r>
            <a:r>
              <a:rPr lang="zh-CN" altLang="en-US" dirty="0"/>
              <a:t>，</a:t>
            </a:r>
          </a:p>
          <a:p>
            <a:r>
              <a:rPr lang="en-US" altLang="zh-CN" dirty="0"/>
              <a:t>5</a:t>
            </a:r>
            <a:r>
              <a:rPr lang="zh-CN" altLang="en-US" dirty="0"/>
              <a:t>、进入控制器，执行</a:t>
            </a:r>
            <a:r>
              <a:rPr lang="en-US" altLang="zh-CN" dirty="0" err="1"/>
              <a:t>getList</a:t>
            </a:r>
            <a:r>
              <a:rPr lang="zh-CN" altLang="en-US" dirty="0"/>
              <a:t>操作。</a:t>
            </a:r>
          </a:p>
          <a:p>
            <a:r>
              <a:rPr lang="en-US" altLang="zh-CN" dirty="0"/>
              <a:t>6</a:t>
            </a:r>
            <a:r>
              <a:rPr lang="zh-CN" altLang="en-US" dirty="0"/>
              <a:t>、若</a:t>
            </a:r>
            <a:r>
              <a:rPr lang="en-US" altLang="zh-CN" dirty="0" err="1"/>
              <a:t>getList</a:t>
            </a:r>
            <a:r>
              <a:rPr lang="zh-CN" altLang="en-US" dirty="0"/>
              <a:t>操作涉及</a:t>
            </a:r>
            <a:r>
              <a:rPr lang="en-US" altLang="zh-CN" dirty="0"/>
              <a:t>model</a:t>
            </a:r>
            <a:r>
              <a:rPr lang="zh-CN" altLang="en-US" dirty="0"/>
              <a:t>层，则调用</a:t>
            </a:r>
            <a:r>
              <a:rPr lang="en-US" altLang="zh-CN" dirty="0"/>
              <a:t>model</a:t>
            </a:r>
            <a:r>
              <a:rPr lang="zh-CN" altLang="en-US" dirty="0"/>
              <a:t>层相关数据结构。</a:t>
            </a:r>
          </a:p>
          <a:p>
            <a:r>
              <a:rPr lang="en-US" altLang="zh-CN" dirty="0"/>
              <a:t>6</a:t>
            </a:r>
            <a:r>
              <a:rPr lang="zh-CN" altLang="en-US" dirty="0"/>
              <a:t>、然后由控制器将数据返回给用户。</a:t>
            </a:r>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189907" y="1219538"/>
            <a:ext cx="8536796" cy="3970318"/>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B96104F4-1726-4171-97F4-24B731C07C8E}"/>
              </a:ext>
            </a:extLst>
          </p:cNvPr>
          <p:cNvPicPr>
            <a:picLocks noChangeAspect="1"/>
          </p:cNvPicPr>
          <p:nvPr/>
        </p:nvPicPr>
        <p:blipFill>
          <a:blip r:embed="rId5"/>
          <a:stretch>
            <a:fillRect/>
          </a:stretch>
        </p:blipFill>
        <p:spPr>
          <a:xfrm>
            <a:off x="804054" y="1322102"/>
            <a:ext cx="4752975" cy="1495425"/>
          </a:xfrm>
          <a:prstGeom prst="rect">
            <a:avLst/>
          </a:prstGeom>
        </p:spPr>
      </p:pic>
    </p:spTree>
    <p:extLst>
      <p:ext uri="{BB962C8B-B14F-4D97-AF65-F5344CB8AC3E}">
        <p14:creationId xmlns:p14="http://schemas.microsoft.com/office/powerpoint/2010/main" val="361317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CB52-B4AA-3345-93BF-7F2BEF033F71}"/>
              </a:ext>
            </a:extLst>
          </p:cNvPr>
          <p:cNvSpPr>
            <a:spLocks noGrp="1"/>
          </p:cNvSpPr>
          <p:nvPr>
            <p:ph type="ctrTitle"/>
          </p:nvPr>
        </p:nvSpPr>
        <p:spPr/>
        <p:txBody>
          <a:bodyPr/>
          <a:lstStyle/>
          <a:p>
            <a:endParaRPr lang="en-CN" dirty="0"/>
          </a:p>
        </p:txBody>
      </p:sp>
      <p:sp>
        <p:nvSpPr>
          <p:cNvPr id="3" name="Subtitle 2">
            <a:extLst>
              <a:ext uri="{FF2B5EF4-FFF2-40B4-BE49-F238E27FC236}">
                <a16:creationId xmlns:a16="http://schemas.microsoft.com/office/drawing/2014/main" id="{F321F1B7-F00B-4646-8923-442DA6FD9402}"/>
              </a:ext>
            </a:extLst>
          </p:cNvPr>
          <p:cNvSpPr>
            <a:spLocks noGrp="1"/>
          </p:cNvSpPr>
          <p:nvPr>
            <p:ph type="subTitle" idx="1"/>
          </p:nvPr>
        </p:nvSpPr>
        <p:spPr/>
        <p:txBody>
          <a:bodyPr/>
          <a:lstStyle/>
          <a:p>
            <a:r>
              <a:rPr lang="en-CN" dirty="0"/>
              <a:t>Angu</a:t>
            </a:r>
            <a:r>
              <a:rPr lang="en-US" altLang="zh-CN" dirty="0" err="1"/>
              <a:t>larJs</a:t>
            </a:r>
            <a:r>
              <a:rPr lang="zh-CN" altLang="en-US" dirty="0"/>
              <a:t>介绍</a:t>
            </a:r>
            <a:r>
              <a:rPr lang="en-US" altLang="zh-CN" dirty="0"/>
              <a:t>(1)</a:t>
            </a:r>
            <a:endParaRPr lang="en-CN" dirty="0"/>
          </a:p>
        </p:txBody>
      </p:sp>
      <p:pic>
        <p:nvPicPr>
          <p:cNvPr id="4" name="Picture 3">
            <a:extLst>
              <a:ext uri="{FF2B5EF4-FFF2-40B4-BE49-F238E27FC236}">
                <a16:creationId xmlns:a16="http://schemas.microsoft.com/office/drawing/2014/main" id="{D911ACC3-ADB9-BE4A-8E31-BDA6BA800588}"/>
              </a:ext>
            </a:extLst>
          </p:cNvPr>
          <p:cNvPicPr>
            <a:picLocks noChangeAspect="1"/>
          </p:cNvPicPr>
          <p:nvPr/>
        </p:nvPicPr>
        <p:blipFill>
          <a:blip r:embed="rId3"/>
          <a:stretch>
            <a:fillRect/>
          </a:stretch>
        </p:blipFill>
        <p:spPr>
          <a:xfrm>
            <a:off x="2590800" y="1832372"/>
            <a:ext cx="3810000" cy="1524000"/>
          </a:xfrm>
          <a:prstGeom prst="rect">
            <a:avLst/>
          </a:prstGeom>
        </p:spPr>
      </p:pic>
    </p:spTree>
    <p:extLst>
      <p:ext uri="{BB962C8B-B14F-4D97-AF65-F5344CB8AC3E}">
        <p14:creationId xmlns:p14="http://schemas.microsoft.com/office/powerpoint/2010/main" val="286657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GUI</a:t>
            </a:r>
            <a:r>
              <a:rPr lang="zh-CN" altLang="en-US" dirty="0"/>
              <a:t>程序所面临的问题</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zh-CN" altLang="en-US" sz="2400" dirty="0"/>
              <a:t>图形界面的应用程序提供给用户可视化的操作界面，这个界面提供给数据和信息。用户输入行为（键盘，鼠标等）会执行一些业务逻辑，可能会导致对应用程序数据的变更，数据的变更自然需要用户界面的同步变更以提供最准确的信息。例如用户对一个电子表格重新排序的操作，应用程序需要响应用户操作，对数据进行排序，然后需要同步到界面上。</a:t>
            </a:r>
          </a:p>
          <a:p>
            <a:r>
              <a:rPr lang="zh-CN" altLang="en-US" sz="2400" dirty="0"/>
              <a:t>在开发应用程序的时候，以求更好的管理应用程序的复杂性，基于职责分离（</a:t>
            </a:r>
            <a:r>
              <a:rPr lang="en-US" altLang="zh-CN" sz="2400" dirty="0" err="1"/>
              <a:t>Speration</a:t>
            </a:r>
            <a:r>
              <a:rPr lang="en-US" altLang="zh-CN" sz="2400" dirty="0"/>
              <a:t> of Duties</a:t>
            </a:r>
            <a:r>
              <a:rPr lang="zh-CN" altLang="en-US" sz="2400" dirty="0"/>
              <a:t>）的思想都会对应用程序进行分层。在开发图形界面应用程序的时候，会把管理用户界面的层次称为</a:t>
            </a:r>
            <a:r>
              <a:rPr lang="en-US" altLang="zh-CN" sz="2400" dirty="0"/>
              <a:t>View</a:t>
            </a:r>
            <a:r>
              <a:rPr lang="zh-CN" altLang="en-US" sz="2400" dirty="0"/>
              <a:t>，应用程序的数据为</a:t>
            </a:r>
            <a:r>
              <a:rPr lang="en-US" altLang="zh-CN" sz="2400" dirty="0"/>
              <a:t>Model</a:t>
            </a:r>
            <a:r>
              <a:rPr lang="zh-CN" altLang="en-US" sz="2400" dirty="0"/>
              <a:t>。</a:t>
            </a:r>
            <a:r>
              <a:rPr lang="en-US" altLang="zh-CN" sz="2400" dirty="0"/>
              <a:t>Model</a:t>
            </a:r>
            <a:r>
              <a:rPr lang="zh-CN" altLang="en-US" sz="2400" dirty="0"/>
              <a:t>层对应用程序的业务逻辑无知，只保存数据结构和提供数据操作的接口。</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912808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9876-1F3A-354F-82BA-585D709A8902}"/>
              </a:ext>
            </a:extLst>
          </p:cNvPr>
          <p:cNvSpPr>
            <a:spLocks noGrp="1"/>
          </p:cNvSpPr>
          <p:nvPr>
            <p:ph type="title"/>
          </p:nvPr>
        </p:nvSpPr>
        <p:spPr/>
        <p:txBody>
          <a:bodyPr/>
          <a:lstStyle/>
          <a:p>
            <a:r>
              <a:rPr lang="en-US" altLang="zh-CN" dirty="0" err="1"/>
              <a:t>AngularJs</a:t>
            </a:r>
            <a:r>
              <a:rPr lang="zh-CN" altLang="en-US" dirty="0"/>
              <a:t> 还是 </a:t>
            </a:r>
            <a:r>
              <a:rPr lang="en-CN" dirty="0"/>
              <a:t>An</a:t>
            </a:r>
            <a:r>
              <a:rPr lang="en-US" altLang="zh-CN" dirty="0"/>
              <a:t>gular?</a:t>
            </a:r>
            <a:r>
              <a:rPr lang="zh-CN" altLang="en-US" dirty="0"/>
              <a:t> </a:t>
            </a:r>
            <a:endParaRPr lang="en-CN" dirty="0"/>
          </a:p>
        </p:txBody>
      </p:sp>
      <p:sp>
        <p:nvSpPr>
          <p:cNvPr id="3" name="Content Placeholder 2">
            <a:extLst>
              <a:ext uri="{FF2B5EF4-FFF2-40B4-BE49-F238E27FC236}">
                <a16:creationId xmlns:a16="http://schemas.microsoft.com/office/drawing/2014/main" id="{F1C0E9A9-1873-D74E-AD30-ED6ABC2E3B20}"/>
              </a:ext>
            </a:extLst>
          </p:cNvPr>
          <p:cNvSpPr>
            <a:spLocks noGrp="1"/>
          </p:cNvSpPr>
          <p:nvPr>
            <p:ph idx="1"/>
          </p:nvPr>
        </p:nvSpPr>
        <p:spPr/>
        <p:txBody>
          <a:bodyPr>
            <a:normAutofit/>
          </a:bodyPr>
          <a:lstStyle/>
          <a:p>
            <a:r>
              <a:rPr lang="en-US" sz="1800" dirty="0"/>
              <a:t>Angular</a:t>
            </a:r>
            <a:r>
              <a:rPr lang="zh-CN" altLang="en-US" sz="1800" dirty="0"/>
              <a:t>介绍：</a:t>
            </a:r>
            <a:endParaRPr lang="en-US" sz="1800" dirty="0"/>
          </a:p>
          <a:p>
            <a:r>
              <a:rPr lang="en-US" sz="1800" dirty="0"/>
              <a:t>angular</a:t>
            </a:r>
            <a:r>
              <a:rPr lang="zh-CN" altLang="en-US" sz="1800" dirty="0"/>
              <a:t>是由</a:t>
            </a:r>
            <a:r>
              <a:rPr lang="en-US" sz="1800" dirty="0"/>
              <a:t>Google</a:t>
            </a:r>
            <a:r>
              <a:rPr lang="zh-CN" altLang="en-US" sz="1800" dirty="0"/>
              <a:t>维护的一款开源</a:t>
            </a:r>
            <a:r>
              <a:rPr lang="en-US" sz="1800" dirty="0"/>
              <a:t>javaScript。Anguar1.5</a:t>
            </a:r>
            <a:r>
              <a:rPr lang="zh-CN" altLang="en-US" sz="1800" dirty="0"/>
              <a:t>叫做</a:t>
            </a:r>
            <a:r>
              <a:rPr lang="en-US" sz="1800" dirty="0"/>
              <a:t>angularJs，Angular4.0</a:t>
            </a:r>
            <a:r>
              <a:rPr lang="zh-CN" altLang="en-US" sz="1800" dirty="0"/>
              <a:t>称为</a:t>
            </a:r>
            <a:r>
              <a:rPr lang="en-US" sz="1800" dirty="0"/>
              <a:t>Angular，Angular1.5</a:t>
            </a:r>
            <a:r>
              <a:rPr lang="zh-CN" altLang="en-US" sz="1800" dirty="0"/>
              <a:t>到</a:t>
            </a:r>
            <a:r>
              <a:rPr lang="en-US" sz="1800" dirty="0"/>
              <a:t>Angular4.0</a:t>
            </a:r>
            <a:r>
              <a:rPr lang="zh-CN" altLang="en-US" sz="1800" dirty="0"/>
              <a:t>是完全重写。</a:t>
            </a:r>
          </a:p>
          <a:p>
            <a:r>
              <a:rPr lang="en-US" sz="1800" dirty="0"/>
              <a:t>angular</a:t>
            </a:r>
            <a:r>
              <a:rPr lang="zh-CN" altLang="en-US" sz="1800" dirty="0"/>
              <a:t>是一种单页应用，组件应用。重在构建高重用组件，使用的是</a:t>
            </a:r>
            <a:r>
              <a:rPr lang="en-US" sz="1800" dirty="0"/>
              <a:t>TypeScript</a:t>
            </a:r>
            <a:r>
              <a:rPr lang="zh-CN" altLang="en-US" sz="1800" dirty="0"/>
              <a:t>语法。</a:t>
            </a:r>
            <a:endParaRPr lang="en-US" altLang="zh-CN" sz="1800" dirty="0"/>
          </a:p>
          <a:p>
            <a:r>
              <a:rPr lang="zh-CN" altLang="en-US" dirty="0">
                <a:solidFill>
                  <a:srgbClr val="C00000"/>
                </a:solidFill>
              </a:rPr>
              <a:t>后者是前者的全新改版，架构和设计理念完全不同了，实际上也是正常的自我“进化”。</a:t>
            </a:r>
            <a:endParaRPr lang="en-US" sz="1800" dirty="0">
              <a:solidFill>
                <a:srgbClr val="C00000"/>
              </a:solidFill>
            </a:endParaRPr>
          </a:p>
        </p:txBody>
      </p:sp>
      <p:pic>
        <p:nvPicPr>
          <p:cNvPr id="4" name="Picture 3">
            <a:extLst>
              <a:ext uri="{FF2B5EF4-FFF2-40B4-BE49-F238E27FC236}">
                <a16:creationId xmlns:a16="http://schemas.microsoft.com/office/drawing/2014/main" id="{2D15E4C2-3288-3C4D-BDA1-5B440244134A}"/>
              </a:ext>
            </a:extLst>
          </p:cNvPr>
          <p:cNvPicPr>
            <a:picLocks noChangeAspect="1"/>
          </p:cNvPicPr>
          <p:nvPr/>
        </p:nvPicPr>
        <p:blipFill>
          <a:blip r:embed="rId3"/>
          <a:stretch>
            <a:fillRect/>
          </a:stretch>
        </p:blipFill>
        <p:spPr>
          <a:xfrm>
            <a:off x="5486400" y="1131094"/>
            <a:ext cx="2766483" cy="1369812"/>
          </a:xfrm>
          <a:prstGeom prst="rect">
            <a:avLst/>
          </a:prstGeom>
        </p:spPr>
      </p:pic>
    </p:spTree>
    <p:extLst>
      <p:ext uri="{BB962C8B-B14F-4D97-AF65-F5344CB8AC3E}">
        <p14:creationId xmlns:p14="http://schemas.microsoft.com/office/powerpoint/2010/main" val="400581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FE8A-0FAD-FE4A-8DAB-14B2C5294688}"/>
              </a:ext>
            </a:extLst>
          </p:cNvPr>
          <p:cNvSpPr>
            <a:spLocks noGrp="1"/>
          </p:cNvSpPr>
          <p:nvPr>
            <p:ph type="title"/>
          </p:nvPr>
        </p:nvSpPr>
        <p:spPr/>
        <p:txBody>
          <a:bodyPr/>
          <a:lstStyle/>
          <a:p>
            <a:r>
              <a:rPr lang="en-US" dirty="0"/>
              <a:t>AngularJS</a:t>
            </a:r>
            <a:r>
              <a:rPr lang="zh-CN" altLang="en-US" dirty="0"/>
              <a:t>框架</a:t>
            </a:r>
            <a:endParaRPr lang="en-CN" dirty="0"/>
          </a:p>
        </p:txBody>
      </p:sp>
      <p:sp>
        <p:nvSpPr>
          <p:cNvPr id="3" name="Content Placeholder 2">
            <a:extLst>
              <a:ext uri="{FF2B5EF4-FFF2-40B4-BE49-F238E27FC236}">
                <a16:creationId xmlns:a16="http://schemas.microsoft.com/office/drawing/2014/main" id="{AB69C29D-7750-0440-87AE-872246D31DEB}"/>
              </a:ext>
            </a:extLst>
          </p:cNvPr>
          <p:cNvSpPr>
            <a:spLocks noGrp="1"/>
          </p:cNvSpPr>
          <p:nvPr>
            <p:ph idx="1"/>
          </p:nvPr>
        </p:nvSpPr>
        <p:spPr>
          <a:xfrm>
            <a:off x="628650" y="2125267"/>
            <a:ext cx="7886700" cy="3364706"/>
          </a:xfrm>
        </p:spPr>
        <p:txBody>
          <a:bodyPr>
            <a:normAutofit/>
          </a:bodyPr>
          <a:lstStyle/>
          <a:p>
            <a:r>
              <a:rPr lang="zh-CN" altLang="en-US" sz="1500" dirty="0"/>
              <a:t>核心特性</a:t>
            </a:r>
          </a:p>
          <a:p>
            <a:pPr lvl="1"/>
            <a:r>
              <a:rPr lang="zh-CN" altLang="en-US" sz="1500" dirty="0"/>
              <a:t>指令、插值表达式</a:t>
            </a:r>
            <a:r>
              <a:rPr lang="en-US" altLang="zh-CN" sz="1500" dirty="0"/>
              <a:t>{{ </a:t>
            </a:r>
            <a:r>
              <a:rPr lang="en-US" sz="1500" dirty="0"/>
              <a:t>express }}、MVC、</a:t>
            </a:r>
            <a:r>
              <a:rPr lang="zh-CN" altLang="en-US" sz="1500" dirty="0"/>
              <a:t>模块化、双向数据绑定、依赖注入</a:t>
            </a:r>
          </a:p>
          <a:p>
            <a:r>
              <a:rPr lang="zh-CN" altLang="en-US" sz="1500" dirty="0"/>
              <a:t>使用场景</a:t>
            </a:r>
          </a:p>
          <a:p>
            <a:pPr lvl="1"/>
            <a:r>
              <a:rPr lang="en-US" sz="1500" dirty="0"/>
              <a:t>AngularJS</a:t>
            </a:r>
            <a:r>
              <a:rPr lang="zh-CN" altLang="en-US" sz="1500" dirty="0"/>
              <a:t>主要考虑的是构建 </a:t>
            </a:r>
            <a:r>
              <a:rPr lang="en-US" sz="1500" dirty="0"/>
              <a:t>CRUD </a:t>
            </a:r>
            <a:r>
              <a:rPr lang="zh-CN" altLang="en-US" sz="1500" dirty="0"/>
              <a:t>应用，一般是：单页面的应用程序。</a:t>
            </a:r>
            <a:endParaRPr lang="en-US" altLang="zh-CN" sz="1500" dirty="0"/>
          </a:p>
          <a:p>
            <a:pPr lvl="1"/>
            <a:r>
              <a:rPr lang="zh-CN" altLang="en-US" sz="1500" dirty="0">
                <a:solidFill>
                  <a:schemeClr val="tx1">
                    <a:lumMod val="95000"/>
                    <a:lumOff val="5000"/>
                  </a:schemeClr>
                </a:solidFill>
              </a:rPr>
              <a:t>单页</a:t>
            </a:r>
            <a:r>
              <a:rPr lang="en-US" sz="1500" dirty="0">
                <a:solidFill>
                  <a:schemeClr val="tx1">
                    <a:lumMod val="95000"/>
                    <a:lumOff val="5000"/>
                  </a:schemeClr>
                </a:solidFill>
              </a:rPr>
              <a:t>Web</a:t>
            </a:r>
            <a:r>
              <a:rPr lang="zh-CN" altLang="en-US" sz="1500" dirty="0">
                <a:solidFill>
                  <a:schemeClr val="tx1">
                    <a:lumMod val="95000"/>
                    <a:lumOff val="5000"/>
                  </a:schemeClr>
                </a:solidFill>
              </a:rPr>
              <a:t>应用（</a:t>
            </a:r>
            <a:r>
              <a:rPr lang="en-US" sz="1500" dirty="0">
                <a:solidFill>
                  <a:schemeClr val="tx1">
                    <a:lumMod val="95000"/>
                    <a:lumOff val="5000"/>
                  </a:schemeClr>
                </a:solidFill>
              </a:rPr>
              <a:t>single page </a:t>
            </a:r>
            <a:r>
              <a:rPr lang="en-US" sz="1500" dirty="0" err="1">
                <a:solidFill>
                  <a:schemeClr val="tx1">
                    <a:lumMod val="95000"/>
                    <a:lumOff val="5000"/>
                  </a:schemeClr>
                </a:solidFill>
              </a:rPr>
              <a:t>application，SPA</a:t>
            </a:r>
            <a:r>
              <a:rPr lang="en-US" sz="1500" dirty="0">
                <a:solidFill>
                  <a:schemeClr val="tx1">
                    <a:lumMod val="95000"/>
                    <a:lumOff val="5000"/>
                  </a:schemeClr>
                </a:solidFill>
              </a:rPr>
              <a:t>），</a:t>
            </a:r>
            <a:r>
              <a:rPr lang="zh-CN" altLang="en-US" sz="1500" dirty="0">
                <a:solidFill>
                  <a:schemeClr val="tx1">
                    <a:lumMod val="95000"/>
                    <a:lumOff val="5000"/>
                  </a:schemeClr>
                </a:solidFill>
              </a:rPr>
              <a:t>就是只有一个</a:t>
            </a:r>
            <a:r>
              <a:rPr lang="en-US" sz="1500" dirty="0">
                <a:solidFill>
                  <a:schemeClr val="tx1">
                    <a:lumMod val="95000"/>
                    <a:lumOff val="5000"/>
                  </a:schemeClr>
                </a:solidFill>
              </a:rPr>
              <a:t>Web</a:t>
            </a:r>
            <a:r>
              <a:rPr lang="zh-CN" altLang="en-US" sz="1500" dirty="0">
                <a:solidFill>
                  <a:schemeClr val="tx1">
                    <a:lumMod val="95000"/>
                    <a:lumOff val="5000"/>
                  </a:schemeClr>
                </a:solidFill>
              </a:rPr>
              <a:t>页面的</a:t>
            </a:r>
            <a:r>
              <a:rPr lang="zh-CN" altLang="en-US" sz="1500" dirty="0"/>
              <a:t>应用， 是加载单个</a:t>
            </a:r>
            <a:r>
              <a:rPr lang="en-US" sz="1500" dirty="0"/>
              <a:t>HTML</a:t>
            </a:r>
            <a:r>
              <a:rPr lang="zh-CN" altLang="en-US" sz="1500" dirty="0"/>
              <a:t>页面，并在用户与应用程序交互时动态更新该页面的</a:t>
            </a:r>
            <a:r>
              <a:rPr lang="en-US" sz="1500" dirty="0"/>
              <a:t>Web</a:t>
            </a:r>
            <a:r>
              <a:rPr lang="zh-CN" altLang="en-US" sz="1500" dirty="0"/>
              <a:t>应用程序。</a:t>
            </a:r>
            <a:endParaRPr lang="zh-CN" altLang="en-US" sz="1500" dirty="0">
              <a:latin typeface="+mj-lt"/>
              <a:ea typeface="+mj-ea"/>
              <a:cs typeface="+mj-cs"/>
            </a:endParaRPr>
          </a:p>
          <a:p>
            <a:endParaRPr lang="en-CN" sz="1800" dirty="0">
              <a:latin typeface="+mj-lt"/>
              <a:ea typeface="+mj-ea"/>
              <a:cs typeface="+mj-cs"/>
            </a:endParaRPr>
          </a:p>
        </p:txBody>
      </p:sp>
      <p:sp>
        <p:nvSpPr>
          <p:cNvPr id="6" name="Rectangle 5">
            <a:extLst>
              <a:ext uri="{FF2B5EF4-FFF2-40B4-BE49-F238E27FC236}">
                <a16:creationId xmlns:a16="http://schemas.microsoft.com/office/drawing/2014/main" id="{07B24248-5496-FC49-A4A0-2F04E2F6E438}"/>
              </a:ext>
            </a:extLst>
          </p:cNvPr>
          <p:cNvSpPr/>
          <p:nvPr/>
        </p:nvSpPr>
        <p:spPr>
          <a:xfrm>
            <a:off x="992748" y="3858220"/>
            <a:ext cx="1396536" cy="300082"/>
          </a:xfrm>
          <a:prstGeom prst="rect">
            <a:avLst/>
          </a:prstGeom>
        </p:spPr>
        <p:txBody>
          <a:bodyPr wrap="none">
            <a:spAutoFit/>
          </a:bodyPr>
          <a:lstStyle/>
          <a:p>
            <a:r>
              <a:rPr lang="zh-CN" altLang="en-US" sz="1350" dirty="0">
                <a:solidFill>
                  <a:srgbClr val="0070C0"/>
                </a:solidFill>
                <a:latin typeface="-apple-system"/>
              </a:rPr>
              <a:t>单页面应用程序</a:t>
            </a:r>
            <a:endParaRPr lang="en-CN" sz="1350" dirty="0">
              <a:solidFill>
                <a:srgbClr val="0070C0"/>
              </a:solidFill>
            </a:endParaRPr>
          </a:p>
        </p:txBody>
      </p:sp>
      <p:sp>
        <p:nvSpPr>
          <p:cNvPr id="7" name="Rectangle 6">
            <a:extLst>
              <a:ext uri="{FF2B5EF4-FFF2-40B4-BE49-F238E27FC236}">
                <a16:creationId xmlns:a16="http://schemas.microsoft.com/office/drawing/2014/main" id="{21C124A4-28A7-A947-B9C3-B6D1BD477C0A}"/>
              </a:ext>
            </a:extLst>
          </p:cNvPr>
          <p:cNvSpPr/>
          <p:nvPr/>
        </p:nvSpPr>
        <p:spPr>
          <a:xfrm>
            <a:off x="5425491" y="3791068"/>
            <a:ext cx="1742785" cy="300082"/>
          </a:xfrm>
          <a:prstGeom prst="rect">
            <a:avLst/>
          </a:prstGeom>
        </p:spPr>
        <p:txBody>
          <a:bodyPr wrap="none">
            <a:spAutoFit/>
          </a:bodyPr>
          <a:lstStyle/>
          <a:p>
            <a:r>
              <a:rPr lang="zh-CN" altLang="en-US" sz="1350" dirty="0">
                <a:solidFill>
                  <a:srgbClr val="0070C0"/>
                </a:solidFill>
                <a:latin typeface="-apple-system"/>
              </a:rPr>
              <a:t>传统多页面应用程序</a:t>
            </a:r>
            <a:endParaRPr lang="en-CN" sz="1350" dirty="0">
              <a:solidFill>
                <a:srgbClr val="0070C0"/>
              </a:solidFill>
            </a:endParaRPr>
          </a:p>
        </p:txBody>
      </p:sp>
      <p:pic>
        <p:nvPicPr>
          <p:cNvPr id="8" name="图片 7">
            <a:extLst>
              <a:ext uri="{FF2B5EF4-FFF2-40B4-BE49-F238E27FC236}">
                <a16:creationId xmlns:a16="http://schemas.microsoft.com/office/drawing/2014/main" id="{EA11EDED-1A74-4FD1-8B6E-735B08B8C4C0}"/>
              </a:ext>
            </a:extLst>
          </p:cNvPr>
          <p:cNvPicPr>
            <a:picLocks noChangeAspect="1"/>
          </p:cNvPicPr>
          <p:nvPr/>
        </p:nvPicPr>
        <p:blipFill>
          <a:blip r:embed="rId3"/>
          <a:stretch>
            <a:fillRect/>
          </a:stretch>
        </p:blipFill>
        <p:spPr>
          <a:xfrm>
            <a:off x="4433934" y="4068067"/>
            <a:ext cx="4017737" cy="1792169"/>
          </a:xfrm>
          <a:prstGeom prst="rect">
            <a:avLst/>
          </a:prstGeom>
        </p:spPr>
      </p:pic>
      <p:pic>
        <p:nvPicPr>
          <p:cNvPr id="9" name="图片 8">
            <a:extLst>
              <a:ext uri="{FF2B5EF4-FFF2-40B4-BE49-F238E27FC236}">
                <a16:creationId xmlns:a16="http://schemas.microsoft.com/office/drawing/2014/main" id="{53CEFAA4-4CE9-4759-A2F5-D411CAADC191}"/>
              </a:ext>
            </a:extLst>
          </p:cNvPr>
          <p:cNvPicPr>
            <a:picLocks noChangeAspect="1"/>
          </p:cNvPicPr>
          <p:nvPr/>
        </p:nvPicPr>
        <p:blipFill>
          <a:blip r:embed="rId4"/>
          <a:stretch>
            <a:fillRect/>
          </a:stretch>
        </p:blipFill>
        <p:spPr>
          <a:xfrm>
            <a:off x="221273" y="4063005"/>
            <a:ext cx="3099086" cy="1825157"/>
          </a:xfrm>
          <a:prstGeom prst="rect">
            <a:avLst/>
          </a:prstGeom>
        </p:spPr>
      </p:pic>
    </p:spTree>
    <p:extLst>
      <p:ext uri="{BB962C8B-B14F-4D97-AF65-F5344CB8AC3E}">
        <p14:creationId xmlns:p14="http://schemas.microsoft.com/office/powerpoint/2010/main" val="279890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4010-2B5B-4A4B-89FF-4718383F78C6}"/>
              </a:ext>
            </a:extLst>
          </p:cNvPr>
          <p:cNvSpPr>
            <a:spLocks noGrp="1"/>
          </p:cNvSpPr>
          <p:nvPr>
            <p:ph type="title"/>
          </p:nvPr>
        </p:nvSpPr>
        <p:spPr/>
        <p:txBody>
          <a:bodyPr/>
          <a:lstStyle/>
          <a:p>
            <a:r>
              <a:rPr lang="en-US" altLang="zh-CN" dirty="0" err="1"/>
              <a:t>AngularJs</a:t>
            </a:r>
            <a:r>
              <a:rPr lang="zh-CN" altLang="en-US" dirty="0"/>
              <a:t>使用</a:t>
            </a:r>
            <a:endParaRPr lang="en-CN" dirty="0"/>
          </a:p>
        </p:txBody>
      </p:sp>
      <p:sp>
        <p:nvSpPr>
          <p:cNvPr id="4" name="Rectangle 3">
            <a:extLst>
              <a:ext uri="{FF2B5EF4-FFF2-40B4-BE49-F238E27FC236}">
                <a16:creationId xmlns:a16="http://schemas.microsoft.com/office/drawing/2014/main" id="{BCE5A15A-018A-C242-8B72-0DB51BA00CC7}"/>
              </a:ext>
            </a:extLst>
          </p:cNvPr>
          <p:cNvSpPr/>
          <p:nvPr/>
        </p:nvSpPr>
        <p:spPr>
          <a:xfrm>
            <a:off x="628650" y="2321004"/>
            <a:ext cx="4572000" cy="323165"/>
          </a:xfrm>
          <a:prstGeom prst="rect">
            <a:avLst/>
          </a:prstGeom>
        </p:spPr>
        <p:txBody>
          <a:bodyPr>
            <a:spAutoFit/>
          </a:bodyPr>
          <a:lstStyle/>
          <a:p>
            <a:endParaRPr lang="zh-CN" altLang="en-US" sz="1500" dirty="0">
              <a:latin typeface="-apple-system"/>
            </a:endParaRPr>
          </a:p>
        </p:txBody>
      </p:sp>
      <p:sp>
        <p:nvSpPr>
          <p:cNvPr id="5" name="Rectangle 4">
            <a:extLst>
              <a:ext uri="{FF2B5EF4-FFF2-40B4-BE49-F238E27FC236}">
                <a16:creationId xmlns:a16="http://schemas.microsoft.com/office/drawing/2014/main" id="{31F4322A-0014-174E-B469-F1131B77ECC2}"/>
              </a:ext>
            </a:extLst>
          </p:cNvPr>
          <p:cNvSpPr/>
          <p:nvPr/>
        </p:nvSpPr>
        <p:spPr>
          <a:xfrm>
            <a:off x="628650" y="2124797"/>
            <a:ext cx="4572000" cy="715581"/>
          </a:xfrm>
          <a:prstGeom prst="rect">
            <a:avLst/>
          </a:prstGeom>
        </p:spPr>
        <p:txBody>
          <a:bodyPr>
            <a:spAutoFit/>
          </a:bodyPr>
          <a:lstStyle/>
          <a:p>
            <a:r>
              <a:rPr lang="zh-CN" altLang="en-US" sz="1350" b="1" dirty="0">
                <a:latin typeface="-apple-system"/>
              </a:rPr>
              <a:t>指令是什么</a:t>
            </a:r>
          </a:p>
          <a:p>
            <a:pPr>
              <a:buFont typeface="Arial" panose="020B0604020202020204" pitchFamily="34" charset="0"/>
              <a:buChar char="•"/>
            </a:pPr>
            <a:r>
              <a:rPr lang="zh-CN" altLang="en-US" sz="1350" dirty="0">
                <a:latin typeface="-apple-system"/>
              </a:rPr>
              <a:t>将前缀为 </a:t>
            </a:r>
            <a:r>
              <a:rPr lang="en-US" sz="1350" dirty="0">
                <a:latin typeface="-apple-system"/>
              </a:rPr>
              <a:t>ng- </a:t>
            </a:r>
            <a:r>
              <a:rPr lang="zh-CN" altLang="en-US" sz="1350" dirty="0">
                <a:latin typeface="-apple-system"/>
              </a:rPr>
              <a:t>的属性称之为指令，其作用是为</a:t>
            </a:r>
            <a:r>
              <a:rPr lang="en-US" sz="1350" dirty="0">
                <a:latin typeface="-apple-system"/>
              </a:rPr>
              <a:t>DOM</a:t>
            </a:r>
            <a:r>
              <a:rPr lang="zh-CN" altLang="en-US" sz="1350" dirty="0">
                <a:latin typeface="-apple-system"/>
              </a:rPr>
              <a:t>元素绑定数据、添加事件 等</a:t>
            </a:r>
          </a:p>
        </p:txBody>
      </p:sp>
      <p:sp>
        <p:nvSpPr>
          <p:cNvPr id="6" name="Rectangle 5">
            <a:extLst>
              <a:ext uri="{FF2B5EF4-FFF2-40B4-BE49-F238E27FC236}">
                <a16:creationId xmlns:a16="http://schemas.microsoft.com/office/drawing/2014/main" id="{F94853C3-D884-AD49-9CAA-8665493642E8}"/>
              </a:ext>
            </a:extLst>
          </p:cNvPr>
          <p:cNvSpPr/>
          <p:nvPr/>
        </p:nvSpPr>
        <p:spPr>
          <a:xfrm>
            <a:off x="628650" y="3094293"/>
            <a:ext cx="3242426"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input type</a:t>
            </a:r>
            <a:r>
              <a:rPr lang="en-US" sz="1350" dirty="0">
                <a:solidFill>
                  <a:srgbClr val="CCCCCC"/>
                </a:solidFill>
              </a:rPr>
              <a:t>="</a:t>
            </a:r>
            <a:r>
              <a:rPr lang="en-US" sz="1350" dirty="0">
                <a:solidFill>
                  <a:srgbClr val="7EC699"/>
                </a:solidFill>
              </a:rPr>
              <a:t>text</a:t>
            </a:r>
            <a:r>
              <a:rPr lang="en-US" sz="1350" dirty="0">
                <a:solidFill>
                  <a:srgbClr val="CCCCCC"/>
                </a:solidFill>
              </a:rPr>
              <a:t>"</a:t>
            </a:r>
            <a:r>
              <a:rPr lang="en-US" sz="1350" dirty="0">
                <a:solidFill>
                  <a:srgbClr val="E2777A"/>
                </a:solidFill>
              </a:rPr>
              <a:t> ng-model</a:t>
            </a:r>
            <a:r>
              <a:rPr lang="en-US" sz="1350" dirty="0">
                <a:solidFill>
                  <a:srgbClr val="CCCCCC"/>
                </a:solidFill>
              </a:rPr>
              <a:t>="</a:t>
            </a:r>
            <a:r>
              <a:rPr lang="en-US" sz="1350" dirty="0" err="1">
                <a:solidFill>
                  <a:srgbClr val="7EC699"/>
                </a:solidFill>
              </a:rPr>
              <a:t>userName</a:t>
            </a:r>
            <a:r>
              <a:rPr lang="en-US" sz="1350" dirty="0">
                <a:solidFill>
                  <a:srgbClr val="CCCCCC"/>
                </a:solidFill>
              </a:rPr>
              <a:t>"&gt;</a:t>
            </a:r>
            <a:endParaRPr lang="en-CN" sz="1350" dirty="0"/>
          </a:p>
        </p:txBody>
      </p:sp>
      <p:sp>
        <p:nvSpPr>
          <p:cNvPr id="7" name="Title 1">
            <a:extLst>
              <a:ext uri="{FF2B5EF4-FFF2-40B4-BE49-F238E27FC236}">
                <a16:creationId xmlns:a16="http://schemas.microsoft.com/office/drawing/2014/main" id="{4E5D7FBC-9C9F-5649-B03F-F2049A87D51B}"/>
              </a:ext>
            </a:extLst>
          </p:cNvPr>
          <p:cNvSpPr txBox="1">
            <a:spLocks/>
          </p:cNvSpPr>
          <p:nvPr/>
        </p:nvSpPr>
        <p:spPr>
          <a:xfrm>
            <a:off x="628650" y="342900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700" dirty="0"/>
              <a:t>常用指令</a:t>
            </a:r>
            <a:endParaRPr lang="en-CN" sz="2700" dirty="0"/>
          </a:p>
        </p:txBody>
      </p:sp>
      <p:sp>
        <p:nvSpPr>
          <p:cNvPr id="8" name="Rectangle 7">
            <a:extLst>
              <a:ext uri="{FF2B5EF4-FFF2-40B4-BE49-F238E27FC236}">
                <a16:creationId xmlns:a16="http://schemas.microsoft.com/office/drawing/2014/main" id="{D673F484-D703-724D-9ECA-5454BA17A5D0}"/>
              </a:ext>
            </a:extLst>
          </p:cNvPr>
          <p:cNvSpPr/>
          <p:nvPr/>
        </p:nvSpPr>
        <p:spPr>
          <a:xfrm>
            <a:off x="702732" y="4202289"/>
            <a:ext cx="8212668" cy="1131079"/>
          </a:xfrm>
          <a:prstGeom prst="rect">
            <a:avLst/>
          </a:prstGeom>
        </p:spPr>
        <p:txBody>
          <a:bodyPr wrap="square">
            <a:spAutoFit/>
          </a:bodyPr>
          <a:lstStyle/>
          <a:p>
            <a:r>
              <a:rPr lang="en-US" sz="1350" b="1" dirty="0">
                <a:latin typeface="-apple-system"/>
              </a:rPr>
              <a:t>ng-app</a:t>
            </a:r>
          </a:p>
          <a:p>
            <a:pPr>
              <a:buFont typeface="Arial" panose="020B0604020202020204" pitchFamily="34" charset="0"/>
              <a:buChar char="•"/>
            </a:pPr>
            <a:r>
              <a:rPr lang="zh-CN" altLang="en-US" sz="1350" dirty="0">
                <a:latin typeface="-apple-system"/>
              </a:rPr>
              <a:t>作用：该指令用来启动一个</a:t>
            </a:r>
            <a:r>
              <a:rPr lang="en-US" sz="1350" dirty="0">
                <a:latin typeface="-apple-system"/>
              </a:rPr>
              <a:t>AngularJS</a:t>
            </a:r>
            <a:r>
              <a:rPr lang="zh-CN" altLang="en-US" sz="1350" dirty="0">
                <a:latin typeface="-apple-system"/>
              </a:rPr>
              <a:t>应用</a:t>
            </a:r>
          </a:p>
          <a:p>
            <a:pPr>
              <a:buFont typeface="Arial" panose="020B0604020202020204" pitchFamily="34" charset="0"/>
              <a:buChar char="•"/>
            </a:pPr>
            <a:r>
              <a:rPr lang="zh-CN" altLang="en-US" sz="1350" dirty="0">
                <a:latin typeface="-apple-system"/>
              </a:rPr>
              <a:t>理解：指定</a:t>
            </a:r>
            <a:r>
              <a:rPr lang="en-US" sz="1350" dirty="0">
                <a:latin typeface="-apple-system"/>
              </a:rPr>
              <a:t>AngularJS</a:t>
            </a:r>
            <a:r>
              <a:rPr lang="zh-CN" altLang="en-US" sz="1350" dirty="0">
                <a:latin typeface="-apple-system"/>
              </a:rPr>
              <a:t>应用程序管理的边界，只有在</a:t>
            </a:r>
            <a:r>
              <a:rPr lang="en-US" sz="1350" dirty="0">
                <a:latin typeface="-apple-system"/>
              </a:rPr>
              <a:t>ng-app</a:t>
            </a:r>
            <a:r>
              <a:rPr lang="zh-CN" altLang="en-US" sz="1350" dirty="0">
                <a:latin typeface="-apple-system"/>
              </a:rPr>
              <a:t>内部的指令才会起作用</a:t>
            </a:r>
            <a:endParaRPr lang="en-US" altLang="zh-CN" sz="1350" dirty="0">
              <a:latin typeface="-apple-system"/>
            </a:endParaRPr>
          </a:p>
          <a:p>
            <a:pPr>
              <a:buFont typeface="Arial" panose="020B0604020202020204" pitchFamily="34" charset="0"/>
              <a:buChar char="•"/>
            </a:pPr>
            <a:r>
              <a:rPr lang="zh-CN" altLang="en-US" sz="1350" dirty="0"/>
              <a:t> </a:t>
            </a:r>
            <a:r>
              <a:rPr lang="en-US" sz="1350" dirty="0"/>
              <a:t>ng-app </a:t>
            </a:r>
            <a:r>
              <a:rPr lang="zh-CN" altLang="en-US" sz="1350" dirty="0"/>
              <a:t>指令指定了应用的根元素，通常放置在页面的根元素，也可以是任意的元素 例如：</a:t>
            </a:r>
            <a:r>
              <a:rPr lang="en-US" sz="1350" dirty="0"/>
              <a:t>body</a:t>
            </a:r>
            <a:r>
              <a:rPr lang="zh-CN" altLang="en-US" sz="1350" dirty="0"/>
              <a:t>或</a:t>
            </a:r>
            <a:r>
              <a:rPr lang="en-US" sz="1350" dirty="0"/>
              <a:t>html</a:t>
            </a:r>
            <a:r>
              <a:rPr lang="zh-CN" altLang="en-US" sz="1350" dirty="0"/>
              <a:t>标签 。应用程序运行时，会自动执行边界内部的其他指令。 标记的范围尽可能小，提高性能。</a:t>
            </a:r>
            <a:endParaRPr lang="zh-CN" altLang="en-US" sz="1350" dirty="0">
              <a:latin typeface="-apple-system"/>
            </a:endParaRPr>
          </a:p>
        </p:txBody>
      </p:sp>
    </p:spTree>
    <p:extLst>
      <p:ext uri="{BB962C8B-B14F-4D97-AF65-F5344CB8AC3E}">
        <p14:creationId xmlns:p14="http://schemas.microsoft.com/office/powerpoint/2010/main" val="1312716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32DD-58F5-7247-8FCE-0858F8A850D4}"/>
              </a:ext>
            </a:extLst>
          </p:cNvPr>
          <p:cNvSpPr>
            <a:spLocks noGrp="1"/>
          </p:cNvSpPr>
          <p:nvPr>
            <p:ph type="title"/>
          </p:nvPr>
        </p:nvSpPr>
        <p:spPr/>
        <p:txBody>
          <a:bodyPr/>
          <a:lstStyle/>
          <a:p>
            <a:r>
              <a:rPr lang="zh-CN" altLang="en-US" dirty="0"/>
              <a:t>常用指令</a:t>
            </a:r>
            <a:endParaRPr lang="en-CN" dirty="0"/>
          </a:p>
        </p:txBody>
      </p:sp>
      <p:sp>
        <p:nvSpPr>
          <p:cNvPr id="4" name="Rectangle 3">
            <a:extLst>
              <a:ext uri="{FF2B5EF4-FFF2-40B4-BE49-F238E27FC236}">
                <a16:creationId xmlns:a16="http://schemas.microsoft.com/office/drawing/2014/main" id="{41C9B6C4-7BD8-AF43-A92D-5DAA34F3468E}"/>
              </a:ext>
            </a:extLst>
          </p:cNvPr>
          <p:cNvSpPr/>
          <p:nvPr/>
        </p:nvSpPr>
        <p:spPr>
          <a:xfrm>
            <a:off x="736601" y="2125267"/>
            <a:ext cx="4572000" cy="1015663"/>
          </a:xfrm>
          <a:prstGeom prst="rect">
            <a:avLst/>
          </a:prstGeom>
        </p:spPr>
        <p:txBody>
          <a:bodyPr>
            <a:spAutoFit/>
          </a:bodyPr>
          <a:lstStyle/>
          <a:p>
            <a:r>
              <a:rPr lang="en-US" sz="1500" b="1" dirty="0">
                <a:latin typeface="-apple-system"/>
              </a:rPr>
              <a:t>ng-click</a:t>
            </a:r>
          </a:p>
          <a:p>
            <a:pPr>
              <a:buFont typeface="Arial" panose="020B0604020202020204" pitchFamily="34" charset="0"/>
              <a:buChar char="•"/>
            </a:pPr>
            <a:r>
              <a:rPr lang="zh-CN" altLang="en-US" sz="1500" dirty="0">
                <a:latin typeface="-apple-system"/>
              </a:rPr>
              <a:t>作用：用来指定</a:t>
            </a:r>
            <a:r>
              <a:rPr lang="en-US" sz="1500" dirty="0">
                <a:latin typeface="-apple-system"/>
              </a:rPr>
              <a:t>DOM</a:t>
            </a:r>
            <a:r>
              <a:rPr lang="zh-CN" altLang="en-US" sz="1500" dirty="0">
                <a:latin typeface="-apple-system"/>
              </a:rPr>
              <a:t>元素被点击时执行的事件</a:t>
            </a:r>
          </a:p>
          <a:p>
            <a:pPr>
              <a:buFont typeface="Arial" panose="020B0604020202020204" pitchFamily="34" charset="0"/>
              <a:buChar char="•"/>
            </a:pPr>
            <a:r>
              <a:rPr lang="zh-CN" altLang="en-US" sz="1500" dirty="0">
                <a:latin typeface="-apple-system"/>
              </a:rPr>
              <a:t>语法：</a:t>
            </a:r>
            <a:r>
              <a:rPr lang="en-US" sz="1500" dirty="0">
                <a:latin typeface="-apple-system"/>
              </a:rPr>
              <a:t>ng-click="expression”</a:t>
            </a:r>
          </a:p>
          <a:p>
            <a:pPr>
              <a:buFont typeface="Arial" panose="020B0604020202020204" pitchFamily="34" charset="0"/>
              <a:buChar char="•"/>
            </a:pPr>
            <a:endParaRPr lang="en-US" sz="1500" dirty="0">
              <a:latin typeface="-apple-system"/>
            </a:endParaRPr>
          </a:p>
        </p:txBody>
      </p:sp>
      <p:sp>
        <p:nvSpPr>
          <p:cNvPr id="5" name="Rectangle 4">
            <a:extLst>
              <a:ext uri="{FF2B5EF4-FFF2-40B4-BE49-F238E27FC236}">
                <a16:creationId xmlns:a16="http://schemas.microsoft.com/office/drawing/2014/main" id="{85CC5805-A437-F847-BC0E-8E0180013802}"/>
              </a:ext>
            </a:extLst>
          </p:cNvPr>
          <p:cNvSpPr/>
          <p:nvPr/>
        </p:nvSpPr>
        <p:spPr>
          <a:xfrm>
            <a:off x="5074900" y="2344556"/>
            <a:ext cx="2798010"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button ng-click</a:t>
            </a:r>
            <a:r>
              <a:rPr lang="en-US" sz="1350" dirty="0">
                <a:solidFill>
                  <a:srgbClr val="CCCCCC"/>
                </a:solidFill>
              </a:rPr>
              <a:t>="</a:t>
            </a:r>
            <a:r>
              <a:rPr lang="en-US" sz="1350" dirty="0" err="1">
                <a:solidFill>
                  <a:srgbClr val="7EC699"/>
                </a:solidFill>
              </a:rPr>
              <a:t>val</a:t>
            </a:r>
            <a:r>
              <a:rPr lang="en-US" sz="1350" dirty="0">
                <a:solidFill>
                  <a:srgbClr val="7EC699"/>
                </a:solidFill>
              </a:rPr>
              <a:t> + 1</a:t>
            </a:r>
            <a:r>
              <a:rPr lang="en-US" sz="1350" dirty="0">
                <a:solidFill>
                  <a:srgbClr val="CCCCCC"/>
                </a:solidFill>
              </a:rPr>
              <a:t>"&gt;&lt;/</a:t>
            </a:r>
            <a:r>
              <a:rPr lang="en-US" sz="1350" dirty="0">
                <a:solidFill>
                  <a:srgbClr val="E2777A"/>
                </a:solidFill>
              </a:rPr>
              <a:t>button</a:t>
            </a:r>
            <a:r>
              <a:rPr lang="en-US" sz="1350" dirty="0">
                <a:solidFill>
                  <a:srgbClr val="CCCCCC"/>
                </a:solidFill>
              </a:rPr>
              <a:t>&gt;</a:t>
            </a:r>
            <a:endParaRPr lang="en-CN" sz="1350" dirty="0"/>
          </a:p>
        </p:txBody>
      </p:sp>
      <p:sp>
        <p:nvSpPr>
          <p:cNvPr id="6" name="Rectangle 5">
            <a:extLst>
              <a:ext uri="{FF2B5EF4-FFF2-40B4-BE49-F238E27FC236}">
                <a16:creationId xmlns:a16="http://schemas.microsoft.com/office/drawing/2014/main" id="{164C3C09-7E23-8048-A8E4-943F652FEC0D}"/>
              </a:ext>
            </a:extLst>
          </p:cNvPr>
          <p:cNvSpPr/>
          <p:nvPr/>
        </p:nvSpPr>
        <p:spPr>
          <a:xfrm>
            <a:off x="736601" y="2978877"/>
            <a:ext cx="7670799" cy="1015663"/>
          </a:xfrm>
          <a:prstGeom prst="rect">
            <a:avLst/>
          </a:prstGeom>
        </p:spPr>
        <p:txBody>
          <a:bodyPr wrap="square">
            <a:spAutoFit/>
          </a:bodyPr>
          <a:lstStyle/>
          <a:p>
            <a:r>
              <a:rPr lang="en-US" sz="1500" b="1" dirty="0">
                <a:latin typeface="-apple-system"/>
              </a:rPr>
              <a:t>ng-model</a:t>
            </a:r>
          </a:p>
          <a:p>
            <a:pPr>
              <a:buFont typeface="Arial" panose="020B0604020202020204" pitchFamily="34" charset="0"/>
              <a:buChar char="•"/>
            </a:pPr>
            <a:r>
              <a:rPr lang="zh-CN" altLang="en-US" sz="1500" dirty="0">
                <a:latin typeface="-apple-system"/>
              </a:rPr>
              <a:t>作用：绑定数据，在 </a:t>
            </a:r>
            <a:r>
              <a:rPr lang="en-US" sz="1500" dirty="0">
                <a:latin typeface="-apple-system"/>
              </a:rPr>
              <a:t>input/select/</a:t>
            </a:r>
            <a:r>
              <a:rPr lang="en-US" sz="1500" dirty="0" err="1">
                <a:latin typeface="-apple-system"/>
              </a:rPr>
              <a:t>textarea</a:t>
            </a:r>
            <a:r>
              <a:rPr lang="en-US" sz="1500" dirty="0">
                <a:latin typeface="-apple-system"/>
              </a:rPr>
              <a:t> </a:t>
            </a:r>
            <a:r>
              <a:rPr lang="zh-CN" altLang="en-US" sz="1500" dirty="0">
                <a:latin typeface="-apple-system"/>
              </a:rPr>
              <a:t>标签中使用</a:t>
            </a:r>
          </a:p>
          <a:p>
            <a:pPr>
              <a:buFont typeface="Arial" panose="020B0604020202020204" pitchFamily="34" charset="0"/>
              <a:buChar char="•"/>
            </a:pPr>
            <a:r>
              <a:rPr lang="zh-CN" altLang="en-US" sz="1500" dirty="0">
                <a:latin typeface="-apple-system"/>
              </a:rPr>
              <a:t>说明：</a:t>
            </a:r>
            <a:r>
              <a:rPr lang="en-US" sz="1500" dirty="0"/>
              <a:t>ng-model</a:t>
            </a:r>
            <a:r>
              <a:rPr lang="zh-CN" altLang="en-US" sz="1500" dirty="0"/>
              <a:t>指令将尝试把属性绑定到当前作用域中。 如果当前作用域中没有该属性，那么</a:t>
            </a:r>
            <a:r>
              <a:rPr lang="en-US" sz="1500" dirty="0" err="1"/>
              <a:t>AngluarJS</a:t>
            </a:r>
            <a:r>
              <a:rPr lang="zh-CN" altLang="en-US" sz="1500" dirty="0"/>
              <a:t>会帮我们隐式创建并且添加到当前作用域中。</a:t>
            </a:r>
            <a:endParaRPr lang="zh-CN" altLang="en-US" sz="1500" dirty="0">
              <a:latin typeface="-apple-system"/>
            </a:endParaRPr>
          </a:p>
        </p:txBody>
      </p:sp>
      <p:sp>
        <p:nvSpPr>
          <p:cNvPr id="7" name="Rectangle 6">
            <a:extLst>
              <a:ext uri="{FF2B5EF4-FFF2-40B4-BE49-F238E27FC236}">
                <a16:creationId xmlns:a16="http://schemas.microsoft.com/office/drawing/2014/main" id="{21648418-7D8B-2C4E-B8E5-1C6AE5883AB7}"/>
              </a:ext>
            </a:extLst>
          </p:cNvPr>
          <p:cNvSpPr/>
          <p:nvPr/>
        </p:nvSpPr>
        <p:spPr>
          <a:xfrm>
            <a:off x="736601" y="4043804"/>
            <a:ext cx="4572000" cy="784830"/>
          </a:xfrm>
          <a:prstGeom prst="rect">
            <a:avLst/>
          </a:prstGeom>
        </p:spPr>
        <p:txBody>
          <a:bodyPr>
            <a:spAutoFit/>
          </a:bodyPr>
          <a:lstStyle/>
          <a:p>
            <a:r>
              <a:rPr lang="en-US" sz="1500" b="1" dirty="0">
                <a:solidFill>
                  <a:srgbClr val="404040"/>
                </a:solidFill>
                <a:latin typeface="-apple-system"/>
              </a:rPr>
              <a:t>ng-</a:t>
            </a:r>
            <a:r>
              <a:rPr lang="en-US" sz="1500" b="1" dirty="0" err="1">
                <a:solidFill>
                  <a:srgbClr val="404040"/>
                </a:solidFill>
                <a:latin typeface="-apple-system"/>
              </a:rPr>
              <a:t>init</a:t>
            </a:r>
            <a:endParaRPr lang="zh-CN" altLang="en-US" sz="1500" b="1" dirty="0">
              <a:solidFill>
                <a:srgbClr val="404040"/>
              </a:solidFill>
              <a:latin typeface="-apple-system"/>
            </a:endParaRPr>
          </a:p>
          <a:p>
            <a:pPr>
              <a:buFont typeface="Arial" panose="020B0604020202020204" pitchFamily="34" charset="0"/>
              <a:buChar char="•"/>
            </a:pPr>
            <a:r>
              <a:rPr lang="zh-CN" altLang="en-US" sz="1500" dirty="0">
                <a:solidFill>
                  <a:srgbClr val="404040"/>
                </a:solidFill>
                <a:latin typeface="-apple-system"/>
              </a:rPr>
              <a:t>作用：初始化属性的值</a:t>
            </a:r>
          </a:p>
          <a:p>
            <a:pPr>
              <a:buFont typeface="Arial" panose="020B0604020202020204" pitchFamily="34" charset="0"/>
              <a:buChar char="•"/>
            </a:pPr>
            <a:r>
              <a:rPr lang="zh-CN" altLang="en-US" sz="1500" dirty="0">
                <a:solidFill>
                  <a:srgbClr val="404040"/>
                </a:solidFill>
                <a:latin typeface="-apple-system"/>
              </a:rPr>
              <a:t>语法：</a:t>
            </a:r>
            <a:r>
              <a:rPr lang="en-US" sz="1500" dirty="0">
                <a:solidFill>
                  <a:srgbClr val="404040"/>
                </a:solidFill>
                <a:latin typeface="-apple-system"/>
              </a:rPr>
              <a:t>ng-</a:t>
            </a:r>
            <a:r>
              <a:rPr lang="en-US" sz="1500" dirty="0" err="1">
                <a:solidFill>
                  <a:srgbClr val="404040"/>
                </a:solidFill>
                <a:latin typeface="-apple-system"/>
              </a:rPr>
              <a:t>init</a:t>
            </a:r>
            <a:r>
              <a:rPr lang="en-US" sz="1500" dirty="0">
                <a:solidFill>
                  <a:srgbClr val="404040"/>
                </a:solidFill>
                <a:latin typeface="-apple-system"/>
              </a:rPr>
              <a:t>="</a:t>
            </a:r>
            <a:r>
              <a:rPr lang="en-US" sz="1500" dirty="0" err="1">
                <a:solidFill>
                  <a:srgbClr val="404040"/>
                </a:solidFill>
                <a:latin typeface="-apple-system"/>
              </a:rPr>
              <a:t>uName</a:t>
            </a:r>
            <a:r>
              <a:rPr lang="en-US" sz="1500" dirty="0">
                <a:solidFill>
                  <a:srgbClr val="404040"/>
                </a:solidFill>
                <a:latin typeface="-apple-system"/>
              </a:rPr>
              <a:t>='Jack'"</a:t>
            </a:r>
          </a:p>
        </p:txBody>
      </p:sp>
    </p:spTree>
    <p:extLst>
      <p:ext uri="{BB962C8B-B14F-4D97-AF65-F5344CB8AC3E}">
        <p14:creationId xmlns:p14="http://schemas.microsoft.com/office/powerpoint/2010/main" val="1623828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EEA3-125C-A642-A9E1-D18FBEDCA181}"/>
              </a:ext>
            </a:extLst>
          </p:cNvPr>
          <p:cNvSpPr>
            <a:spLocks noGrp="1"/>
          </p:cNvSpPr>
          <p:nvPr>
            <p:ph type="title"/>
          </p:nvPr>
        </p:nvSpPr>
        <p:spPr/>
        <p:txBody>
          <a:bodyPr/>
          <a:lstStyle/>
          <a:p>
            <a:r>
              <a:rPr lang="zh-CN" altLang="en-US" dirty="0"/>
              <a:t>常用指令</a:t>
            </a:r>
            <a:endParaRPr lang="en-CN" dirty="0"/>
          </a:p>
        </p:txBody>
      </p:sp>
      <p:sp>
        <p:nvSpPr>
          <p:cNvPr id="4" name="Rectangle 3">
            <a:extLst>
              <a:ext uri="{FF2B5EF4-FFF2-40B4-BE49-F238E27FC236}">
                <a16:creationId xmlns:a16="http://schemas.microsoft.com/office/drawing/2014/main" id="{05EEEED7-E27E-C648-BC01-3273A764D56D}"/>
              </a:ext>
            </a:extLst>
          </p:cNvPr>
          <p:cNvSpPr/>
          <p:nvPr/>
        </p:nvSpPr>
        <p:spPr>
          <a:xfrm>
            <a:off x="628650" y="2226469"/>
            <a:ext cx="7770284" cy="553998"/>
          </a:xfrm>
          <a:prstGeom prst="rect">
            <a:avLst/>
          </a:prstGeom>
        </p:spPr>
        <p:txBody>
          <a:bodyPr wrap="square">
            <a:spAutoFit/>
          </a:bodyPr>
          <a:lstStyle/>
          <a:p>
            <a:r>
              <a:rPr lang="en-US" sz="1500" b="1" dirty="0">
                <a:solidFill>
                  <a:srgbClr val="404040"/>
                </a:solidFill>
                <a:latin typeface="-apple-system"/>
              </a:rPr>
              <a:t>expression -</a:t>
            </a:r>
            <a:r>
              <a:rPr lang="zh-CN" altLang="en-US" sz="1500" b="1" dirty="0">
                <a:solidFill>
                  <a:srgbClr val="404040"/>
                </a:solidFill>
                <a:latin typeface="-apple-system"/>
              </a:rPr>
              <a:t>表达式</a:t>
            </a:r>
          </a:p>
          <a:p>
            <a:pPr>
              <a:buFont typeface="Arial" panose="020B0604020202020204" pitchFamily="34" charset="0"/>
              <a:buChar char="•"/>
            </a:pPr>
            <a:r>
              <a:rPr lang="zh-CN" altLang="en-US" sz="1500" dirty="0">
                <a:solidFill>
                  <a:srgbClr val="404040"/>
                </a:solidFill>
                <a:latin typeface="-apple-system"/>
              </a:rPr>
              <a:t>介绍：是一些</a:t>
            </a:r>
            <a:r>
              <a:rPr lang="en-US" sz="1500" dirty="0">
                <a:solidFill>
                  <a:srgbClr val="404040"/>
                </a:solidFill>
                <a:latin typeface="-apple-system"/>
              </a:rPr>
              <a:t>JavaScript</a:t>
            </a:r>
            <a:r>
              <a:rPr lang="zh-CN" altLang="en-US" sz="1500" dirty="0">
                <a:solidFill>
                  <a:srgbClr val="404040"/>
                </a:solidFill>
                <a:latin typeface="-apple-system"/>
              </a:rPr>
              <a:t>的代码片段主要被用在插值绑定或者直接作为指令的属性值</a:t>
            </a:r>
          </a:p>
        </p:txBody>
      </p:sp>
      <p:sp>
        <p:nvSpPr>
          <p:cNvPr id="5" name="Rectangle 4">
            <a:extLst>
              <a:ext uri="{FF2B5EF4-FFF2-40B4-BE49-F238E27FC236}">
                <a16:creationId xmlns:a16="http://schemas.microsoft.com/office/drawing/2014/main" id="{CDCD2D1F-BBD3-324C-8083-2E88AD8883A9}"/>
              </a:ext>
            </a:extLst>
          </p:cNvPr>
          <p:cNvSpPr/>
          <p:nvPr/>
        </p:nvSpPr>
        <p:spPr>
          <a:xfrm>
            <a:off x="950382" y="2857012"/>
            <a:ext cx="7770283" cy="923330"/>
          </a:xfrm>
          <a:prstGeom prst="rect">
            <a:avLst/>
          </a:prstGeom>
        </p:spPr>
        <p:txBody>
          <a:bodyPr wrap="square">
            <a:spAutoFit/>
          </a:bodyPr>
          <a:lstStyle/>
          <a:p>
            <a:r>
              <a:rPr lang="zh-CN" altLang="en-US" sz="1350" dirty="0"/>
              <a:t>从</a:t>
            </a:r>
            <a:r>
              <a:rPr lang="en-US" sz="1350" dirty="0">
                <a:solidFill>
                  <a:srgbClr val="F8C555"/>
                </a:solidFill>
              </a:rPr>
              <a:t>JS</a:t>
            </a:r>
            <a:r>
              <a:rPr lang="zh-CN" altLang="en-US" sz="1350" dirty="0"/>
              <a:t>角度，使用运算符和数据 连接起来的有 结果 的代码就是：表达式 </a:t>
            </a:r>
            <a:endParaRPr lang="en-US" altLang="zh-CN" sz="1350" dirty="0"/>
          </a:p>
          <a:p>
            <a:r>
              <a:rPr lang="zh-CN" altLang="en-US" sz="1350" dirty="0"/>
              <a:t>注意：不带分号 。</a:t>
            </a:r>
            <a:endParaRPr lang="en-US" altLang="zh-CN" sz="1350" dirty="0"/>
          </a:p>
          <a:p>
            <a:r>
              <a:rPr lang="zh-CN" altLang="en-US" sz="1350" dirty="0"/>
              <a:t>例如：     可以使用 </a:t>
            </a:r>
            <a:r>
              <a:rPr lang="en-US" sz="1350" dirty="0" err="1"/>
              <a:t>console</a:t>
            </a:r>
            <a:r>
              <a:rPr lang="en-US" sz="1350" dirty="0" err="1">
                <a:solidFill>
                  <a:srgbClr val="CCCCCC"/>
                </a:solidFill>
              </a:rPr>
              <a:t>.</a:t>
            </a:r>
            <a:r>
              <a:rPr lang="en-US" sz="1350" dirty="0" err="1">
                <a:solidFill>
                  <a:srgbClr val="F08D49"/>
                </a:solidFill>
              </a:rPr>
              <a:t>log</a:t>
            </a:r>
            <a:r>
              <a:rPr lang="en-US" sz="1350" dirty="0">
                <a:solidFill>
                  <a:srgbClr val="CCCCCC"/>
                </a:solidFill>
              </a:rPr>
              <a:t>();</a:t>
            </a:r>
            <a:r>
              <a:rPr lang="en-US" sz="1350" dirty="0"/>
              <a:t> </a:t>
            </a:r>
            <a:r>
              <a:rPr lang="zh-CN" altLang="en-US" sz="1350" dirty="0"/>
              <a:t>打印出来， 或者 </a:t>
            </a:r>
            <a:r>
              <a:rPr lang="en-US" sz="1350" dirty="0" err="1"/>
              <a:t>console</a:t>
            </a:r>
            <a:r>
              <a:rPr lang="en-US" sz="1350" dirty="0" err="1">
                <a:solidFill>
                  <a:srgbClr val="CCCCCC"/>
                </a:solidFill>
              </a:rPr>
              <a:t>.</a:t>
            </a:r>
            <a:r>
              <a:rPr lang="en-US" sz="1350" dirty="0" err="1">
                <a:solidFill>
                  <a:srgbClr val="F08D49"/>
                </a:solidFill>
              </a:rPr>
              <a:t>log</a:t>
            </a:r>
            <a:r>
              <a:rPr lang="en-US" sz="1350" dirty="0">
                <a:solidFill>
                  <a:srgbClr val="CCCCCC"/>
                </a:solidFill>
              </a:rPr>
              <a:t>(</a:t>
            </a:r>
            <a:r>
              <a:rPr lang="en-US" sz="1350" dirty="0"/>
              <a:t> expression </a:t>
            </a:r>
            <a:r>
              <a:rPr lang="en-US" sz="1350" dirty="0">
                <a:solidFill>
                  <a:srgbClr val="CCCCCC"/>
                </a:solidFill>
              </a:rPr>
              <a:t>);</a:t>
            </a:r>
            <a:r>
              <a:rPr lang="en-US" sz="1350" dirty="0"/>
              <a:t> </a:t>
            </a:r>
          </a:p>
          <a:p>
            <a:r>
              <a:rPr lang="en-US" altLang="zh-CN" sz="1350" dirty="0"/>
              <a:t>	</a:t>
            </a:r>
            <a:r>
              <a:rPr lang="zh-CN" altLang="en-US" sz="1350" dirty="0"/>
              <a:t>可以用作 赋值运算符 的右值 </a:t>
            </a:r>
            <a:r>
              <a:rPr lang="en-US" sz="1350" dirty="0">
                <a:solidFill>
                  <a:srgbClr val="CC99CD"/>
                </a:solidFill>
              </a:rPr>
              <a:t>var</a:t>
            </a:r>
            <a:r>
              <a:rPr lang="en-US" sz="1350" dirty="0"/>
              <a:t> test </a:t>
            </a:r>
            <a:r>
              <a:rPr lang="en-US" sz="1350" dirty="0">
                <a:solidFill>
                  <a:srgbClr val="67CDCC"/>
                </a:solidFill>
              </a:rPr>
              <a:t>=</a:t>
            </a:r>
            <a:r>
              <a:rPr lang="en-US" sz="1350" dirty="0"/>
              <a:t> expression</a:t>
            </a:r>
            <a:r>
              <a:rPr lang="en-US" sz="1350" dirty="0">
                <a:solidFill>
                  <a:srgbClr val="CCCCCC"/>
                </a:solidFill>
              </a:rPr>
              <a:t>;</a:t>
            </a:r>
            <a:endParaRPr lang="en-CN" sz="1350" dirty="0"/>
          </a:p>
        </p:txBody>
      </p:sp>
      <p:sp>
        <p:nvSpPr>
          <p:cNvPr id="6" name="Rectangle 5">
            <a:extLst>
              <a:ext uri="{FF2B5EF4-FFF2-40B4-BE49-F238E27FC236}">
                <a16:creationId xmlns:a16="http://schemas.microsoft.com/office/drawing/2014/main" id="{AC4EA977-181C-6345-9001-D7A890043250}"/>
              </a:ext>
            </a:extLst>
          </p:cNvPr>
          <p:cNvSpPr/>
          <p:nvPr/>
        </p:nvSpPr>
        <p:spPr>
          <a:xfrm>
            <a:off x="950382" y="3859327"/>
            <a:ext cx="4572000" cy="1131079"/>
          </a:xfrm>
          <a:prstGeom prst="rect">
            <a:avLst/>
          </a:prstGeom>
        </p:spPr>
        <p:txBody>
          <a:bodyPr>
            <a:spAutoFit/>
          </a:bodyPr>
          <a:lstStyle/>
          <a:p>
            <a:r>
              <a:rPr lang="en-US" sz="1350" dirty="0">
                <a:solidFill>
                  <a:srgbClr val="E8BF6A"/>
                </a:solidFill>
              </a:rPr>
              <a:t>&lt;p&gt;</a:t>
            </a:r>
            <a:r>
              <a:rPr lang="en-US" sz="1350" dirty="0"/>
              <a:t>{{</a:t>
            </a:r>
            <a:r>
              <a:rPr lang="en-US" sz="1350" dirty="0" err="1"/>
              <a:t>user.name</a:t>
            </a:r>
            <a:r>
              <a:rPr lang="en-US" sz="1350" dirty="0"/>
              <a:t>}}</a:t>
            </a:r>
            <a:r>
              <a:rPr lang="en-US" sz="1350" dirty="0">
                <a:solidFill>
                  <a:srgbClr val="E8BF6A"/>
                </a:solidFill>
              </a:rPr>
              <a:t>&lt;/p&gt;</a:t>
            </a:r>
            <a:br>
              <a:rPr lang="en-US" sz="1350" dirty="0">
                <a:solidFill>
                  <a:srgbClr val="E8BF6A"/>
                </a:solidFill>
              </a:rPr>
            </a:br>
            <a:r>
              <a:rPr lang="en-US" sz="1350" dirty="0">
                <a:solidFill>
                  <a:srgbClr val="E8BF6A"/>
                </a:solidFill>
              </a:rPr>
              <a:t>&lt;p&gt;</a:t>
            </a:r>
            <a:r>
              <a:rPr lang="en-US" sz="1350" dirty="0"/>
              <a:t>{{1 + 8}}</a:t>
            </a:r>
            <a:r>
              <a:rPr lang="en-US" sz="1350" dirty="0">
                <a:solidFill>
                  <a:srgbClr val="E8BF6A"/>
                </a:solidFill>
              </a:rPr>
              <a:t>&lt;/p&gt;</a:t>
            </a:r>
            <a:br>
              <a:rPr lang="en-US" sz="1350" dirty="0">
                <a:solidFill>
                  <a:srgbClr val="E8BF6A"/>
                </a:solidFill>
              </a:rPr>
            </a:br>
            <a:r>
              <a:rPr lang="en-US" sz="1350" dirty="0">
                <a:solidFill>
                  <a:srgbClr val="E8BF6A"/>
                </a:solidFill>
              </a:rPr>
              <a:t>&lt;p&gt;</a:t>
            </a:r>
            <a:r>
              <a:rPr lang="en-US" sz="1350" dirty="0"/>
              <a:t>{{"hello" + "world"}}</a:t>
            </a:r>
            <a:r>
              <a:rPr lang="en-US" sz="1350" dirty="0">
                <a:solidFill>
                  <a:srgbClr val="E8BF6A"/>
                </a:solidFill>
              </a:rPr>
              <a:t>&lt;/p&gt;</a:t>
            </a:r>
            <a:br>
              <a:rPr lang="en-US" sz="1350" dirty="0">
                <a:solidFill>
                  <a:srgbClr val="E8BF6A"/>
                </a:solidFill>
              </a:rPr>
            </a:br>
            <a:br>
              <a:rPr lang="en-US" sz="1350" dirty="0">
                <a:solidFill>
                  <a:srgbClr val="E8BF6A"/>
                </a:solidFill>
              </a:rPr>
            </a:br>
            <a:r>
              <a:rPr lang="en-US" sz="1350" dirty="0">
                <a:solidFill>
                  <a:srgbClr val="E8BF6A"/>
                </a:solidFill>
              </a:rPr>
              <a:t>&lt;div </a:t>
            </a:r>
            <a:r>
              <a:rPr lang="en-US" sz="1350" dirty="0">
                <a:solidFill>
                  <a:srgbClr val="BABABA"/>
                </a:solidFill>
              </a:rPr>
              <a:t>ng-click</a:t>
            </a:r>
            <a:r>
              <a:rPr lang="en-US" sz="1350" dirty="0">
                <a:solidFill>
                  <a:srgbClr val="A5C261"/>
                </a:solidFill>
              </a:rPr>
              <a:t>="</a:t>
            </a:r>
            <a:r>
              <a:rPr lang="en-US" sz="1350" dirty="0" err="1">
                <a:solidFill>
                  <a:srgbClr val="A5C261"/>
                </a:solidFill>
              </a:rPr>
              <a:t>sayHi</a:t>
            </a:r>
            <a:r>
              <a:rPr lang="en-US" sz="1350" dirty="0">
                <a:solidFill>
                  <a:srgbClr val="A5C261"/>
                </a:solidFill>
              </a:rPr>
              <a:t>()"</a:t>
            </a:r>
            <a:r>
              <a:rPr lang="en-US" sz="1350" dirty="0">
                <a:solidFill>
                  <a:srgbClr val="E8BF6A"/>
                </a:solidFill>
              </a:rPr>
              <a:t>&gt;&lt;/div&gt;</a:t>
            </a:r>
            <a:endParaRPr lang="en-CN" sz="1350" dirty="0"/>
          </a:p>
        </p:txBody>
      </p:sp>
    </p:spTree>
    <p:extLst>
      <p:ext uri="{BB962C8B-B14F-4D97-AF65-F5344CB8AC3E}">
        <p14:creationId xmlns:p14="http://schemas.microsoft.com/office/powerpoint/2010/main" val="286919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296E-F077-3E46-9390-5CC568C65E36}"/>
              </a:ext>
            </a:extLst>
          </p:cNvPr>
          <p:cNvSpPr>
            <a:spLocks noGrp="1"/>
          </p:cNvSpPr>
          <p:nvPr>
            <p:ph type="title"/>
          </p:nvPr>
        </p:nvSpPr>
        <p:spPr/>
        <p:txBody>
          <a:bodyPr/>
          <a:lstStyle/>
          <a:p>
            <a:r>
              <a:rPr lang="en-US" altLang="zh-CN" dirty="0"/>
              <a:t>(</a:t>
            </a:r>
            <a:r>
              <a:rPr lang="zh-CN" altLang="en-US" dirty="0"/>
              <a:t>补充</a:t>
            </a:r>
            <a:r>
              <a:rPr lang="en-US" altLang="zh-CN" dirty="0"/>
              <a:t>)</a:t>
            </a:r>
            <a:r>
              <a:rPr lang="zh-CN" altLang="en-CN" dirty="0"/>
              <a:t>大作业</a:t>
            </a:r>
            <a:r>
              <a:rPr lang="zh-CN" altLang="en-US" dirty="0"/>
              <a:t>示例中用到的</a:t>
            </a:r>
            <a:r>
              <a:rPr lang="en-US" altLang="zh-CN" dirty="0" err="1"/>
              <a:t>AngularJs</a:t>
            </a:r>
            <a:r>
              <a:rPr lang="zh-CN" altLang="en-US" dirty="0"/>
              <a:t>指令</a:t>
            </a:r>
            <a:endParaRPr lang="en-CN" dirty="0"/>
          </a:p>
        </p:txBody>
      </p:sp>
      <p:sp>
        <p:nvSpPr>
          <p:cNvPr id="4" name="Rectangle 3">
            <a:extLst>
              <a:ext uri="{FF2B5EF4-FFF2-40B4-BE49-F238E27FC236}">
                <a16:creationId xmlns:a16="http://schemas.microsoft.com/office/drawing/2014/main" id="{FB08AD62-6EBF-694E-916A-1985AEECE855}"/>
              </a:ext>
            </a:extLst>
          </p:cNvPr>
          <p:cNvSpPr/>
          <p:nvPr/>
        </p:nvSpPr>
        <p:spPr>
          <a:xfrm>
            <a:off x="628650" y="2125266"/>
            <a:ext cx="7431617" cy="715581"/>
          </a:xfrm>
          <a:prstGeom prst="rect">
            <a:avLst/>
          </a:prstGeom>
        </p:spPr>
        <p:txBody>
          <a:bodyPr wrap="square">
            <a:spAutoFit/>
          </a:bodyPr>
          <a:lstStyle/>
          <a:p>
            <a:r>
              <a:rPr lang="en-US" sz="1350" b="1" dirty="0">
                <a:latin typeface="-apple-system"/>
              </a:rPr>
              <a:t>ng-repeat </a:t>
            </a:r>
            <a:r>
              <a:rPr lang="zh-CN" altLang="en-US" sz="1350" b="1" dirty="0">
                <a:latin typeface="-apple-system"/>
              </a:rPr>
              <a:t>指令</a:t>
            </a:r>
          </a:p>
          <a:p>
            <a:pPr>
              <a:buFont typeface="Arial" panose="020B0604020202020204" pitchFamily="34" charset="0"/>
              <a:buChar char="•"/>
            </a:pPr>
            <a:r>
              <a:rPr lang="zh-CN" altLang="en-US" sz="1350" dirty="0">
                <a:latin typeface="-apple-system"/>
              </a:rPr>
              <a:t>作用：遍历集合中的数据，为集合中的每条数据创建一个当前元素（即，带有指令的元素）</a:t>
            </a:r>
          </a:p>
          <a:p>
            <a:pPr>
              <a:buFont typeface="Arial" panose="020B0604020202020204" pitchFamily="34" charset="0"/>
              <a:buChar char="•"/>
            </a:pPr>
            <a:r>
              <a:rPr lang="zh-CN" altLang="en-US" sz="1350" dirty="0">
                <a:latin typeface="-apple-system"/>
              </a:rPr>
              <a:t>说明：功能类似于 </a:t>
            </a:r>
            <a:r>
              <a:rPr lang="en-US" sz="1350" dirty="0">
                <a:latin typeface="-apple-system"/>
              </a:rPr>
              <a:t>for-in </a:t>
            </a:r>
            <a:r>
              <a:rPr lang="zh-CN" altLang="en-US" sz="1350" dirty="0">
                <a:latin typeface="-apple-system"/>
              </a:rPr>
              <a:t>循环</a:t>
            </a:r>
          </a:p>
        </p:txBody>
      </p:sp>
      <p:sp>
        <p:nvSpPr>
          <p:cNvPr id="6" name="Rectangle 5">
            <a:extLst>
              <a:ext uri="{FF2B5EF4-FFF2-40B4-BE49-F238E27FC236}">
                <a16:creationId xmlns:a16="http://schemas.microsoft.com/office/drawing/2014/main" id="{192FE796-74E9-2B40-A78F-47D839217119}"/>
              </a:ext>
            </a:extLst>
          </p:cNvPr>
          <p:cNvSpPr/>
          <p:nvPr/>
        </p:nvSpPr>
        <p:spPr>
          <a:xfrm>
            <a:off x="628650" y="2956917"/>
            <a:ext cx="4572000" cy="2793072"/>
          </a:xfrm>
          <a:prstGeom prst="rect">
            <a:avLst/>
          </a:prstGeom>
        </p:spPr>
        <p:txBody>
          <a:bodyPr>
            <a:spAutoFit/>
          </a:bodyPr>
          <a:lstStyle/>
          <a:p>
            <a:r>
              <a:rPr lang="en-US" sz="1350" dirty="0">
                <a:solidFill>
                  <a:srgbClr val="E8BF6A"/>
                </a:solidFill>
              </a:rPr>
              <a:t>&lt;ul&gt;</a:t>
            </a:r>
            <a:br>
              <a:rPr lang="en-US" sz="1350" dirty="0">
                <a:solidFill>
                  <a:srgbClr val="E8BF6A"/>
                </a:solidFill>
              </a:rPr>
            </a:br>
            <a:r>
              <a:rPr lang="en-US" sz="1350" dirty="0">
                <a:solidFill>
                  <a:srgbClr val="E8BF6A"/>
                </a:solidFill>
              </a:rPr>
              <a:t>    &lt;li </a:t>
            </a:r>
            <a:r>
              <a:rPr lang="en-US" sz="1350" dirty="0">
                <a:solidFill>
                  <a:srgbClr val="BABABA"/>
                </a:solidFill>
              </a:rPr>
              <a:t>ng-repeat</a:t>
            </a:r>
            <a:r>
              <a:rPr lang="en-US" sz="1350" dirty="0">
                <a:solidFill>
                  <a:srgbClr val="A5C261"/>
                </a:solidFill>
              </a:rPr>
              <a:t>="item in data"</a:t>
            </a:r>
            <a:r>
              <a:rPr lang="en-US" sz="1350" dirty="0">
                <a:solidFill>
                  <a:srgbClr val="E8BF6A"/>
                </a:solidFill>
              </a:rPr>
              <a:t>&gt;&lt;/li&gt;</a:t>
            </a:r>
            <a:br>
              <a:rPr lang="en-US" sz="1350" dirty="0">
                <a:solidFill>
                  <a:srgbClr val="E8BF6A"/>
                </a:solidFill>
              </a:rPr>
            </a:br>
            <a:r>
              <a:rPr lang="en-US" sz="1350" dirty="0">
                <a:solidFill>
                  <a:srgbClr val="E8BF6A"/>
                </a:solidFill>
              </a:rPr>
              <a:t>&lt;/ul&gt;</a:t>
            </a:r>
            <a:br>
              <a:rPr lang="en-US" sz="1350" dirty="0">
                <a:solidFill>
                  <a:srgbClr val="E8BF6A"/>
                </a:solidFill>
              </a:rPr>
            </a:br>
            <a:br>
              <a:rPr lang="en-US" sz="1350" dirty="0">
                <a:solidFill>
                  <a:srgbClr val="E8BF6A"/>
                </a:solidFill>
              </a:rPr>
            </a:br>
            <a:r>
              <a:rPr lang="en-US" sz="1350" dirty="0">
                <a:solidFill>
                  <a:srgbClr val="E8BF6A"/>
                </a:solidFill>
              </a:rPr>
              <a:t>&lt;script&gt;</a:t>
            </a:r>
            <a:br>
              <a:rPr lang="en-US" sz="1350" dirty="0">
                <a:solidFill>
                  <a:srgbClr val="E8BF6A"/>
                </a:solidFill>
              </a:rPr>
            </a:br>
            <a:r>
              <a:rPr lang="en-US" sz="1350" dirty="0">
                <a:solidFill>
                  <a:srgbClr val="E8BF6A"/>
                </a:solidFill>
              </a:rPr>
              <a:t>    </a:t>
            </a:r>
            <a:r>
              <a:rPr lang="en-US" sz="1350" dirty="0" err="1"/>
              <a:t>app.</a:t>
            </a:r>
            <a:r>
              <a:rPr lang="en-US" sz="1350" dirty="0" err="1">
                <a:solidFill>
                  <a:srgbClr val="9876AA"/>
                </a:solidFill>
              </a:rPr>
              <a:t>controller</a:t>
            </a:r>
            <a:r>
              <a:rPr lang="en-US" sz="1350" dirty="0"/>
              <a:t>(</a:t>
            </a:r>
            <a:r>
              <a:rPr lang="en-US" sz="1350" dirty="0">
                <a:solidFill>
                  <a:srgbClr val="6A8759"/>
                </a:solidFill>
              </a:rPr>
              <a:t>'</a:t>
            </a:r>
            <a:r>
              <a:rPr lang="en-US" sz="1350" dirty="0" err="1">
                <a:solidFill>
                  <a:srgbClr val="6A8759"/>
                </a:solidFill>
              </a:rPr>
              <a:t>TestController</a:t>
            </a:r>
            <a:r>
              <a:rPr lang="en-US" sz="1350" dirty="0">
                <a:solidFill>
                  <a:srgbClr val="6A8759"/>
                </a:solidFill>
              </a:rPr>
              <a:t>'</a:t>
            </a:r>
            <a:r>
              <a:rPr lang="en-US" sz="1350" dirty="0">
                <a:solidFill>
                  <a:srgbClr val="CC7832"/>
                </a:solidFill>
              </a:rPr>
              <a:t>, </a:t>
            </a:r>
            <a:r>
              <a:rPr lang="en-US" sz="1350" dirty="0"/>
              <a:t>[</a:t>
            </a:r>
            <a:r>
              <a:rPr lang="en-US" sz="1350" dirty="0">
                <a:solidFill>
                  <a:srgbClr val="6A8759"/>
                </a:solidFill>
              </a:rPr>
              <a:t>'$scope'</a:t>
            </a:r>
            <a:r>
              <a:rPr lang="en-US" sz="1350" dirty="0">
                <a:solidFill>
                  <a:srgbClr val="CC7832"/>
                </a:solidFill>
              </a:rPr>
              <a:t>, function</a:t>
            </a:r>
            <a:r>
              <a:rPr lang="en-US" sz="1350" dirty="0"/>
              <a:t>($scope) {</a:t>
            </a:r>
            <a:br>
              <a:rPr lang="en-US" sz="1350" dirty="0"/>
            </a:br>
            <a:r>
              <a:rPr lang="en-US" sz="1350" dirty="0"/>
              <a:t>        $</a:t>
            </a:r>
            <a:r>
              <a:rPr lang="en-US" sz="1350" dirty="0" err="1"/>
              <a:t>scope.</a:t>
            </a:r>
            <a:r>
              <a:rPr lang="en-US" sz="1350" dirty="0" err="1">
                <a:solidFill>
                  <a:srgbClr val="9876AA"/>
                </a:solidFill>
              </a:rPr>
              <a:t>data</a:t>
            </a:r>
            <a:r>
              <a:rPr lang="en-US" sz="1350" dirty="0">
                <a:solidFill>
                  <a:srgbClr val="9876AA"/>
                </a:solidFill>
              </a:rPr>
              <a:t> </a:t>
            </a:r>
            <a:r>
              <a:rPr lang="en-US" sz="1350" dirty="0"/>
              <a:t>= [</a:t>
            </a:r>
            <a:br>
              <a:rPr lang="en-US" sz="1350" dirty="0"/>
            </a:br>
            <a:r>
              <a:rPr lang="en-US" sz="1350" dirty="0"/>
              <a:t>            {</a:t>
            </a:r>
            <a:r>
              <a:rPr lang="en-US" sz="1350" dirty="0">
                <a:solidFill>
                  <a:srgbClr val="9876AA"/>
                </a:solidFill>
              </a:rPr>
              <a:t>name</a:t>
            </a:r>
            <a:r>
              <a:rPr lang="en-US" sz="1350" dirty="0"/>
              <a:t>: </a:t>
            </a:r>
            <a:r>
              <a:rPr lang="en-US" sz="1350" dirty="0">
                <a:solidFill>
                  <a:srgbClr val="6A8759"/>
                </a:solidFill>
              </a:rPr>
              <a:t>'jack'</a:t>
            </a:r>
            <a:r>
              <a:rPr lang="en-US" sz="1350" dirty="0">
                <a:solidFill>
                  <a:srgbClr val="CC7832"/>
                </a:solidFill>
              </a:rPr>
              <a:t>, </a:t>
            </a:r>
            <a:r>
              <a:rPr lang="en-US" sz="1350" dirty="0">
                <a:solidFill>
                  <a:srgbClr val="9876AA"/>
                </a:solidFill>
              </a:rPr>
              <a:t>age</a:t>
            </a:r>
            <a:r>
              <a:rPr lang="en-US" sz="1350" dirty="0"/>
              <a:t>: </a:t>
            </a:r>
            <a:r>
              <a:rPr lang="en-US" sz="1350" dirty="0">
                <a:solidFill>
                  <a:srgbClr val="6897BB"/>
                </a:solidFill>
              </a:rPr>
              <a:t>19</a:t>
            </a:r>
            <a:r>
              <a:rPr lang="en-US" sz="1350" dirty="0"/>
              <a:t>}</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9876AA"/>
                </a:solidFill>
              </a:rPr>
              <a:t>name</a:t>
            </a:r>
            <a:r>
              <a:rPr lang="en-US" sz="1350" dirty="0"/>
              <a:t>: </a:t>
            </a:r>
            <a:r>
              <a:rPr lang="en-US" sz="1350" dirty="0">
                <a:solidFill>
                  <a:srgbClr val="6A8759"/>
                </a:solidFill>
              </a:rPr>
              <a:t>'tom'</a:t>
            </a:r>
            <a:r>
              <a:rPr lang="en-US" sz="1350" dirty="0">
                <a:solidFill>
                  <a:srgbClr val="CC7832"/>
                </a:solidFill>
              </a:rPr>
              <a:t>, </a:t>
            </a:r>
            <a:r>
              <a:rPr lang="en-US" sz="1350" dirty="0">
                <a:solidFill>
                  <a:srgbClr val="9876AA"/>
                </a:solidFill>
              </a:rPr>
              <a:t>age</a:t>
            </a:r>
            <a:r>
              <a:rPr lang="en-US" sz="1350" dirty="0"/>
              <a:t>: </a:t>
            </a:r>
            <a:r>
              <a:rPr lang="en-US" sz="1350" dirty="0">
                <a:solidFill>
                  <a:srgbClr val="6897BB"/>
                </a:solidFill>
              </a:rPr>
              <a:t>21</a:t>
            </a:r>
            <a:r>
              <a:rPr lang="en-US" sz="1350" dirty="0"/>
              <a:t>}</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9876AA"/>
                </a:solidFill>
              </a:rPr>
              <a:t>name</a:t>
            </a:r>
            <a:r>
              <a:rPr lang="en-US" sz="1350" dirty="0"/>
              <a:t>: </a:t>
            </a:r>
            <a:r>
              <a:rPr lang="en-US" sz="1350" dirty="0">
                <a:solidFill>
                  <a:srgbClr val="6A8759"/>
                </a:solidFill>
              </a:rPr>
              <a:t>'rose'</a:t>
            </a:r>
            <a:r>
              <a:rPr lang="en-US" sz="1350" dirty="0">
                <a:solidFill>
                  <a:srgbClr val="CC7832"/>
                </a:solidFill>
              </a:rPr>
              <a:t>, </a:t>
            </a:r>
            <a:r>
              <a:rPr lang="en-US" sz="1350" dirty="0">
                <a:solidFill>
                  <a:srgbClr val="9876AA"/>
                </a:solidFill>
              </a:rPr>
              <a:t>age</a:t>
            </a:r>
            <a:r>
              <a:rPr lang="en-US" sz="1350" dirty="0"/>
              <a:t>: </a:t>
            </a:r>
            <a:r>
              <a:rPr lang="en-US" sz="1350" dirty="0">
                <a:solidFill>
                  <a:srgbClr val="6897BB"/>
                </a:solidFill>
              </a:rPr>
              <a:t>22</a:t>
            </a:r>
            <a:r>
              <a:rPr lang="en-US" sz="1350" dirty="0"/>
              <a:t>}</a:t>
            </a:r>
            <a:br>
              <a:rPr lang="en-US" sz="1350" dirty="0"/>
            </a:br>
            <a:r>
              <a:rPr lang="en-US" sz="1350" dirty="0"/>
              <a:t>        ]</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CC7832"/>
                </a:solidFill>
              </a:rPr>
              <a:t>;</a:t>
            </a:r>
            <a:br>
              <a:rPr lang="en-US" sz="1350" dirty="0">
                <a:solidFill>
                  <a:srgbClr val="CC7832"/>
                </a:solidFill>
              </a:rPr>
            </a:br>
            <a:r>
              <a:rPr lang="en-US" sz="1350" dirty="0">
                <a:solidFill>
                  <a:srgbClr val="E8BF6A"/>
                </a:solidFill>
              </a:rPr>
              <a:t>&lt;/script&gt;</a:t>
            </a:r>
            <a:endParaRPr lang="en-CN" sz="1350" dirty="0"/>
          </a:p>
        </p:txBody>
      </p:sp>
      <p:sp>
        <p:nvSpPr>
          <p:cNvPr id="7" name="Rectangle 6">
            <a:extLst>
              <a:ext uri="{FF2B5EF4-FFF2-40B4-BE49-F238E27FC236}">
                <a16:creationId xmlns:a16="http://schemas.microsoft.com/office/drawing/2014/main" id="{1D66AD1E-5100-614F-AADB-5DD80D86CC55}"/>
              </a:ext>
            </a:extLst>
          </p:cNvPr>
          <p:cNvSpPr/>
          <p:nvPr/>
        </p:nvSpPr>
        <p:spPr>
          <a:xfrm rot="610767">
            <a:off x="3341218" y="2936450"/>
            <a:ext cx="1955816" cy="507831"/>
          </a:xfrm>
          <a:prstGeom prst="rect">
            <a:avLst/>
          </a:prstGeom>
        </p:spPr>
        <p:txBody>
          <a:bodyPr wrap="square">
            <a:spAutoFit/>
          </a:bodyPr>
          <a:lstStyle/>
          <a:p>
            <a:r>
              <a:rPr lang="zh-CN" altLang="en-US" sz="1350" dirty="0">
                <a:solidFill>
                  <a:srgbClr val="404040"/>
                </a:solidFill>
                <a:latin typeface="-apple-system"/>
              </a:rPr>
              <a:t>使用 </a:t>
            </a:r>
            <a:r>
              <a:rPr lang="en-US" sz="1350" dirty="0"/>
              <a:t>track by $index</a:t>
            </a:r>
            <a:r>
              <a:rPr lang="en-US" sz="1350" dirty="0">
                <a:solidFill>
                  <a:srgbClr val="404040"/>
                </a:solidFill>
                <a:latin typeface="-apple-system"/>
              </a:rPr>
              <a:t> </a:t>
            </a:r>
            <a:r>
              <a:rPr lang="zh-CN" altLang="en-US" sz="1350" dirty="0">
                <a:solidFill>
                  <a:srgbClr val="404040"/>
                </a:solidFill>
                <a:latin typeface="-apple-system"/>
              </a:rPr>
              <a:t>解决，数据重复的问题</a:t>
            </a:r>
            <a:endParaRPr lang="en-CN" sz="1350" dirty="0"/>
          </a:p>
        </p:txBody>
      </p:sp>
      <p:sp>
        <p:nvSpPr>
          <p:cNvPr id="8" name="Rectangle 7">
            <a:extLst>
              <a:ext uri="{FF2B5EF4-FFF2-40B4-BE49-F238E27FC236}">
                <a16:creationId xmlns:a16="http://schemas.microsoft.com/office/drawing/2014/main" id="{3DE7FBF2-BCCA-934C-8887-7D76554C9001}"/>
              </a:ext>
            </a:extLst>
          </p:cNvPr>
          <p:cNvSpPr/>
          <p:nvPr/>
        </p:nvSpPr>
        <p:spPr>
          <a:xfrm>
            <a:off x="5200650" y="3397092"/>
            <a:ext cx="4572000" cy="715581"/>
          </a:xfrm>
          <a:prstGeom prst="rect">
            <a:avLst/>
          </a:prstGeom>
        </p:spPr>
        <p:txBody>
          <a:bodyPr>
            <a:spAutoFit/>
          </a:bodyPr>
          <a:lstStyle/>
          <a:p>
            <a:r>
              <a:rPr lang="en-US" sz="1350" dirty="0">
                <a:solidFill>
                  <a:srgbClr val="E8BF6A"/>
                </a:solidFill>
              </a:rPr>
              <a:t>&lt;ul&gt;</a:t>
            </a:r>
            <a:br>
              <a:rPr lang="en-US" sz="1350" dirty="0">
                <a:solidFill>
                  <a:srgbClr val="E8BF6A"/>
                </a:solidFill>
              </a:rPr>
            </a:br>
            <a:r>
              <a:rPr lang="en-US" sz="1350" dirty="0">
                <a:solidFill>
                  <a:srgbClr val="E8BF6A"/>
                </a:solidFill>
              </a:rPr>
              <a:t>    &lt;li </a:t>
            </a:r>
            <a:r>
              <a:rPr lang="en-US" sz="1350" dirty="0">
                <a:solidFill>
                  <a:srgbClr val="BABABA"/>
                </a:solidFill>
              </a:rPr>
              <a:t>ng-repeat</a:t>
            </a:r>
            <a:r>
              <a:rPr lang="en-US" sz="1350" dirty="0">
                <a:solidFill>
                  <a:srgbClr val="A5C261"/>
                </a:solidFill>
              </a:rPr>
              <a:t>="item in </a:t>
            </a:r>
            <a:r>
              <a:rPr lang="en-US" sz="1350" dirty="0" err="1">
                <a:solidFill>
                  <a:srgbClr val="A5C261"/>
                </a:solidFill>
              </a:rPr>
              <a:t>datas</a:t>
            </a:r>
            <a:r>
              <a:rPr lang="en-US" sz="1350" dirty="0">
                <a:solidFill>
                  <a:srgbClr val="A5C261"/>
                </a:solidFill>
              </a:rPr>
              <a:t> track by $index"</a:t>
            </a:r>
            <a:r>
              <a:rPr lang="en-US" sz="1350" dirty="0">
                <a:solidFill>
                  <a:srgbClr val="E8BF6A"/>
                </a:solidFill>
              </a:rPr>
              <a:t>&gt;&lt;/li&gt;</a:t>
            </a:r>
            <a:br>
              <a:rPr lang="en-US" sz="1350" dirty="0">
                <a:solidFill>
                  <a:srgbClr val="E8BF6A"/>
                </a:solidFill>
              </a:rPr>
            </a:br>
            <a:r>
              <a:rPr lang="en-US" sz="1350" dirty="0">
                <a:solidFill>
                  <a:srgbClr val="E8BF6A"/>
                </a:solidFill>
              </a:rPr>
              <a:t>&lt;/ul&gt;</a:t>
            </a:r>
            <a:endParaRPr lang="en-CN" sz="1350" dirty="0"/>
          </a:p>
        </p:txBody>
      </p:sp>
      <p:cxnSp>
        <p:nvCxnSpPr>
          <p:cNvPr id="10" name="Straight Arrow Connector 9">
            <a:extLst>
              <a:ext uri="{FF2B5EF4-FFF2-40B4-BE49-F238E27FC236}">
                <a16:creationId xmlns:a16="http://schemas.microsoft.com/office/drawing/2014/main" id="{9C1B446B-50D2-E740-9CDA-E41B5FA70D86}"/>
              </a:ext>
            </a:extLst>
          </p:cNvPr>
          <p:cNvCxnSpPr/>
          <p:nvPr/>
        </p:nvCxnSpPr>
        <p:spPr>
          <a:xfrm>
            <a:off x="3302000" y="3329518"/>
            <a:ext cx="1794933" cy="343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195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32A6-B617-5E42-8FBE-3A5C82AA9D27}"/>
              </a:ext>
            </a:extLst>
          </p:cNvPr>
          <p:cNvSpPr>
            <a:spLocks noGrp="1"/>
          </p:cNvSpPr>
          <p:nvPr>
            <p:ph type="title"/>
          </p:nvPr>
        </p:nvSpPr>
        <p:spPr/>
        <p:txBody>
          <a:bodyPr/>
          <a:lstStyle/>
          <a:p>
            <a:r>
              <a:rPr lang="en-US" altLang="zh-CN" dirty="0"/>
              <a:t>(</a:t>
            </a:r>
            <a:r>
              <a:rPr lang="zh-CN" altLang="en-US" dirty="0"/>
              <a:t>补充</a:t>
            </a:r>
            <a:r>
              <a:rPr lang="en-US" altLang="zh-CN" dirty="0"/>
              <a:t>)</a:t>
            </a:r>
            <a:r>
              <a:rPr lang="zh-CN" altLang="en-CN" dirty="0"/>
              <a:t>大作业</a:t>
            </a:r>
            <a:r>
              <a:rPr lang="zh-CN" altLang="en-US" dirty="0"/>
              <a:t>示例中用到的</a:t>
            </a:r>
            <a:r>
              <a:rPr lang="en-US" altLang="zh-CN" dirty="0" err="1"/>
              <a:t>AngularJs</a:t>
            </a:r>
            <a:r>
              <a:rPr lang="zh-CN" altLang="en-US" dirty="0"/>
              <a:t>指令</a:t>
            </a:r>
            <a:endParaRPr lang="en-CN" dirty="0"/>
          </a:p>
        </p:txBody>
      </p:sp>
      <p:sp>
        <p:nvSpPr>
          <p:cNvPr id="4" name="Rectangle 3">
            <a:extLst>
              <a:ext uri="{FF2B5EF4-FFF2-40B4-BE49-F238E27FC236}">
                <a16:creationId xmlns:a16="http://schemas.microsoft.com/office/drawing/2014/main" id="{C068A4C5-89BC-084E-9583-15D416274197}"/>
              </a:ext>
            </a:extLst>
          </p:cNvPr>
          <p:cNvSpPr/>
          <p:nvPr/>
        </p:nvSpPr>
        <p:spPr>
          <a:xfrm>
            <a:off x="628650" y="2216877"/>
            <a:ext cx="6364817" cy="715581"/>
          </a:xfrm>
          <a:prstGeom prst="rect">
            <a:avLst/>
          </a:prstGeom>
        </p:spPr>
        <p:txBody>
          <a:bodyPr wrap="square">
            <a:spAutoFit/>
          </a:bodyPr>
          <a:lstStyle/>
          <a:p>
            <a:r>
              <a:rPr lang="en-US" sz="1350" b="1" dirty="0">
                <a:latin typeface="-apple-system"/>
              </a:rPr>
              <a:t>ng-class</a:t>
            </a:r>
            <a:r>
              <a:rPr lang="zh-CN" altLang="en-US" sz="1350" b="1" dirty="0">
                <a:latin typeface="-apple-system"/>
              </a:rPr>
              <a:t>指令</a:t>
            </a:r>
          </a:p>
          <a:p>
            <a:pPr>
              <a:buFont typeface="Arial" panose="020B0604020202020204" pitchFamily="34" charset="0"/>
              <a:buChar char="•"/>
            </a:pPr>
            <a:r>
              <a:rPr lang="zh-CN" altLang="en-US" sz="1350" dirty="0">
                <a:latin typeface="-apple-system"/>
              </a:rPr>
              <a:t>语法：</a:t>
            </a:r>
            <a:r>
              <a:rPr lang="en-US" sz="1350" dirty="0">
                <a:latin typeface="-apple-system"/>
              </a:rPr>
              <a:t>ng-class="</a:t>
            </a:r>
            <a:r>
              <a:rPr lang="en-US" sz="1350" dirty="0" err="1">
                <a:latin typeface="-apple-system"/>
              </a:rPr>
              <a:t>expression"，expression</a:t>
            </a:r>
            <a:r>
              <a:rPr lang="zh-CN" altLang="en-US" sz="1350" dirty="0">
                <a:latin typeface="-apple-system"/>
              </a:rPr>
              <a:t>是</a:t>
            </a:r>
            <a:r>
              <a:rPr lang="en-US" sz="1350" dirty="0">
                <a:latin typeface="-apple-system"/>
              </a:rPr>
              <a:t>model</a:t>
            </a:r>
            <a:r>
              <a:rPr lang="zh-CN" altLang="en-US" sz="1350" dirty="0">
                <a:latin typeface="-apple-system"/>
              </a:rPr>
              <a:t>中的一个数据或表达式</a:t>
            </a:r>
          </a:p>
          <a:p>
            <a:pPr>
              <a:buFont typeface="Arial" panose="020B0604020202020204" pitchFamily="34" charset="0"/>
              <a:buChar char="•"/>
            </a:pPr>
            <a:r>
              <a:rPr lang="zh-CN" altLang="en-US" sz="1350" dirty="0">
                <a:latin typeface="-apple-system"/>
              </a:rPr>
              <a:t>作用：根据 </a:t>
            </a:r>
            <a:r>
              <a:rPr lang="en-US" sz="1350" dirty="0">
                <a:latin typeface="-apple-system"/>
              </a:rPr>
              <a:t>expression </a:t>
            </a:r>
            <a:r>
              <a:rPr lang="zh-CN" altLang="en-US" sz="1350" dirty="0">
                <a:latin typeface="-apple-system"/>
              </a:rPr>
              <a:t>的值，给当前元素添加指定的类</a:t>
            </a:r>
          </a:p>
        </p:txBody>
      </p:sp>
      <p:sp>
        <p:nvSpPr>
          <p:cNvPr id="6" name="Rectangle 5">
            <a:extLst>
              <a:ext uri="{FF2B5EF4-FFF2-40B4-BE49-F238E27FC236}">
                <a16:creationId xmlns:a16="http://schemas.microsoft.com/office/drawing/2014/main" id="{FAABE508-506A-F04D-93A6-CD515662E203}"/>
              </a:ext>
            </a:extLst>
          </p:cNvPr>
          <p:cNvSpPr/>
          <p:nvPr/>
        </p:nvSpPr>
        <p:spPr>
          <a:xfrm>
            <a:off x="1009650" y="3000986"/>
            <a:ext cx="5755217" cy="1338828"/>
          </a:xfrm>
          <a:prstGeom prst="rect">
            <a:avLst/>
          </a:prstGeom>
        </p:spPr>
        <p:txBody>
          <a:bodyPr wrap="square">
            <a:spAutoFit/>
          </a:bodyPr>
          <a:lstStyle/>
          <a:p>
            <a:r>
              <a:rPr lang="en-US" sz="1350" dirty="0">
                <a:solidFill>
                  <a:srgbClr val="E8BF6A"/>
                </a:solidFill>
              </a:rPr>
              <a:t>&lt;div </a:t>
            </a:r>
            <a:r>
              <a:rPr lang="en-US" sz="1350" dirty="0">
                <a:solidFill>
                  <a:srgbClr val="BABABA"/>
                </a:solidFill>
              </a:rPr>
              <a:t>ng-class</a:t>
            </a:r>
            <a:r>
              <a:rPr lang="en-US" sz="1350" dirty="0">
                <a:solidFill>
                  <a:srgbClr val="A5C261"/>
                </a:solidFill>
              </a:rPr>
              <a:t>="type"</a:t>
            </a:r>
            <a:r>
              <a:rPr lang="en-US" sz="1350" dirty="0">
                <a:solidFill>
                  <a:srgbClr val="E8BF6A"/>
                </a:solidFill>
              </a:rPr>
              <a:t>&gt;&lt;/div&gt;</a:t>
            </a:r>
            <a:br>
              <a:rPr lang="en-US" sz="1350" dirty="0">
                <a:solidFill>
                  <a:srgbClr val="E8BF6A"/>
                </a:solidFill>
              </a:rPr>
            </a:br>
            <a:r>
              <a:rPr lang="en-US" sz="1350" dirty="0">
                <a:solidFill>
                  <a:srgbClr val="E8BF6A"/>
                </a:solidFill>
              </a:rPr>
              <a:t>&lt;script&gt;</a:t>
            </a:r>
            <a:br>
              <a:rPr lang="en-US" sz="1350" dirty="0">
                <a:solidFill>
                  <a:srgbClr val="E8BF6A"/>
                </a:solidFill>
              </a:rPr>
            </a:br>
            <a:r>
              <a:rPr lang="en-US" sz="1350" dirty="0">
                <a:solidFill>
                  <a:srgbClr val="E8BF6A"/>
                </a:solidFill>
              </a:rPr>
              <a:t>    </a:t>
            </a:r>
            <a:r>
              <a:rPr lang="en-US" sz="1350" dirty="0" err="1"/>
              <a:t>app.</a:t>
            </a:r>
            <a:r>
              <a:rPr lang="en-US" sz="1350" dirty="0" err="1">
                <a:solidFill>
                  <a:srgbClr val="9876AA"/>
                </a:solidFill>
              </a:rPr>
              <a:t>controller</a:t>
            </a:r>
            <a:r>
              <a:rPr lang="en-US" sz="1350" dirty="0"/>
              <a:t>(</a:t>
            </a:r>
            <a:r>
              <a:rPr lang="en-US" sz="1350" dirty="0">
                <a:solidFill>
                  <a:srgbClr val="6A8759"/>
                </a:solidFill>
              </a:rPr>
              <a:t>"</a:t>
            </a:r>
            <a:r>
              <a:rPr lang="en-US" sz="1350" dirty="0" err="1">
                <a:solidFill>
                  <a:srgbClr val="6A8759"/>
                </a:solidFill>
              </a:rPr>
              <a:t>demoController</a:t>
            </a:r>
            <a:r>
              <a:rPr lang="en-US" sz="1350" dirty="0">
                <a:solidFill>
                  <a:srgbClr val="6A8759"/>
                </a:solidFill>
              </a:rPr>
              <a:t>"</a:t>
            </a:r>
            <a:r>
              <a:rPr lang="en-US" sz="1350" dirty="0">
                <a:solidFill>
                  <a:srgbClr val="CC7832"/>
                </a:solidFill>
              </a:rPr>
              <a:t>, </a:t>
            </a:r>
            <a:r>
              <a:rPr lang="en-US" sz="1350" dirty="0"/>
              <a:t>[</a:t>
            </a:r>
            <a:r>
              <a:rPr lang="en-US" sz="1350" dirty="0">
                <a:solidFill>
                  <a:srgbClr val="6A8759"/>
                </a:solidFill>
              </a:rPr>
              <a:t>"$scope"</a:t>
            </a:r>
            <a:r>
              <a:rPr lang="en-US" sz="1350" dirty="0">
                <a:solidFill>
                  <a:srgbClr val="CC7832"/>
                </a:solidFill>
              </a:rPr>
              <a:t>, function</a:t>
            </a:r>
            <a:r>
              <a:rPr lang="en-US" sz="1350" dirty="0"/>
              <a:t>($scope) {</a:t>
            </a:r>
            <a:br>
              <a:rPr lang="en-US" sz="1350" dirty="0"/>
            </a:br>
            <a:r>
              <a:rPr lang="en-US" sz="1350" dirty="0"/>
              <a:t>        $</a:t>
            </a:r>
            <a:r>
              <a:rPr lang="en-US" sz="1350" dirty="0" err="1"/>
              <a:t>scope.</a:t>
            </a:r>
            <a:r>
              <a:rPr lang="en-US" sz="1350" dirty="0" err="1">
                <a:solidFill>
                  <a:srgbClr val="9876AA"/>
                </a:solidFill>
              </a:rPr>
              <a:t>type</a:t>
            </a:r>
            <a:r>
              <a:rPr lang="en-US" sz="1350" dirty="0">
                <a:solidFill>
                  <a:srgbClr val="9876AA"/>
                </a:solidFill>
              </a:rPr>
              <a:t> </a:t>
            </a:r>
            <a:r>
              <a:rPr lang="en-US" sz="1350" dirty="0"/>
              <a:t>= </a:t>
            </a:r>
            <a:r>
              <a:rPr lang="en-US" sz="1350" dirty="0">
                <a:solidFill>
                  <a:srgbClr val="6A8759"/>
                </a:solidFill>
              </a:rPr>
              <a:t>"red"</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CC7832"/>
                </a:solidFill>
              </a:rPr>
              <a:t>;</a:t>
            </a:r>
            <a:br>
              <a:rPr lang="en-US" sz="1350" dirty="0">
                <a:solidFill>
                  <a:srgbClr val="CC7832"/>
                </a:solidFill>
              </a:rPr>
            </a:br>
            <a:r>
              <a:rPr lang="en-US" sz="1350" dirty="0">
                <a:solidFill>
                  <a:srgbClr val="E8BF6A"/>
                </a:solidFill>
              </a:rPr>
              <a:t>&lt;/script&gt;</a:t>
            </a:r>
            <a:endParaRPr lang="en-CN" sz="1350" dirty="0"/>
          </a:p>
        </p:txBody>
      </p:sp>
      <p:sp>
        <p:nvSpPr>
          <p:cNvPr id="7" name="Rectangle 6">
            <a:extLst>
              <a:ext uri="{FF2B5EF4-FFF2-40B4-BE49-F238E27FC236}">
                <a16:creationId xmlns:a16="http://schemas.microsoft.com/office/drawing/2014/main" id="{6E490B41-0172-5748-B1E4-7CE65C238085}"/>
              </a:ext>
            </a:extLst>
          </p:cNvPr>
          <p:cNvSpPr/>
          <p:nvPr/>
        </p:nvSpPr>
        <p:spPr>
          <a:xfrm>
            <a:off x="628650" y="4408341"/>
            <a:ext cx="3570817" cy="1131079"/>
          </a:xfrm>
          <a:prstGeom prst="rect">
            <a:avLst/>
          </a:prstGeom>
        </p:spPr>
        <p:txBody>
          <a:bodyPr wrap="square">
            <a:spAutoFit/>
          </a:bodyPr>
          <a:lstStyle/>
          <a:p>
            <a:r>
              <a:rPr lang="en-US" sz="1350" b="1" dirty="0">
                <a:solidFill>
                  <a:srgbClr val="404040"/>
                </a:solidFill>
                <a:latin typeface="-apple-system"/>
              </a:rPr>
              <a:t>ng-hide/ng-show </a:t>
            </a:r>
            <a:r>
              <a:rPr lang="zh-CN" altLang="en-US" sz="1350" b="1" dirty="0">
                <a:solidFill>
                  <a:srgbClr val="404040"/>
                </a:solidFill>
                <a:latin typeface="-apple-system"/>
              </a:rPr>
              <a:t>显示和隐藏</a:t>
            </a:r>
            <a:endParaRPr lang="en-US" altLang="zh-CN" sz="1350" b="1" dirty="0">
              <a:solidFill>
                <a:srgbClr val="404040"/>
              </a:solidFill>
              <a:latin typeface="-apple-system"/>
            </a:endParaRPr>
          </a:p>
          <a:p>
            <a:r>
              <a:rPr lang="zh-CN" altLang="en-US" sz="1350" dirty="0"/>
              <a:t>作用：控制当前元素的展示和隐藏，类型为：布尔值</a:t>
            </a:r>
          </a:p>
          <a:p>
            <a:r>
              <a:rPr lang="zh-CN" altLang="en-US" sz="1350" dirty="0"/>
              <a:t>语法： </a:t>
            </a:r>
            <a:r>
              <a:rPr lang="en-US" sz="1350" dirty="0"/>
              <a:t>ng-show="</a:t>
            </a:r>
            <a:r>
              <a:rPr lang="zh-CN" altLang="en-US" sz="1350" dirty="0"/>
              <a:t>布尔值</a:t>
            </a:r>
            <a:r>
              <a:rPr lang="en-US" altLang="zh-CN" sz="1350" dirty="0"/>
              <a:t>"</a:t>
            </a:r>
          </a:p>
          <a:p>
            <a:endParaRPr lang="zh-CN" altLang="en-US" sz="1350" b="1" dirty="0">
              <a:solidFill>
                <a:srgbClr val="404040"/>
              </a:solidFill>
              <a:latin typeface="-apple-system"/>
            </a:endParaRPr>
          </a:p>
        </p:txBody>
      </p:sp>
      <p:sp>
        <p:nvSpPr>
          <p:cNvPr id="8" name="Rectangle 7">
            <a:extLst>
              <a:ext uri="{FF2B5EF4-FFF2-40B4-BE49-F238E27FC236}">
                <a16:creationId xmlns:a16="http://schemas.microsoft.com/office/drawing/2014/main" id="{6428660C-4780-4B42-BE71-7D618A65434E}"/>
              </a:ext>
            </a:extLst>
          </p:cNvPr>
          <p:cNvSpPr/>
          <p:nvPr/>
        </p:nvSpPr>
        <p:spPr>
          <a:xfrm>
            <a:off x="935905" y="5292052"/>
            <a:ext cx="2372957"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div ng-show</a:t>
            </a:r>
            <a:r>
              <a:rPr lang="en-US" sz="1350" dirty="0">
                <a:solidFill>
                  <a:srgbClr val="CCCCCC"/>
                </a:solidFill>
              </a:rPr>
              <a:t>="</a:t>
            </a:r>
            <a:r>
              <a:rPr lang="en-US" sz="1350" dirty="0" err="1">
                <a:solidFill>
                  <a:srgbClr val="7EC699"/>
                </a:solidFill>
              </a:rPr>
              <a:t>isShow</a:t>
            </a:r>
            <a:r>
              <a:rPr lang="en-US" sz="1350" dirty="0">
                <a:solidFill>
                  <a:srgbClr val="CCCCCC"/>
                </a:solidFill>
              </a:rPr>
              <a:t>"&gt;&lt;/</a:t>
            </a:r>
            <a:r>
              <a:rPr lang="en-US" sz="1350" dirty="0">
                <a:solidFill>
                  <a:srgbClr val="E2777A"/>
                </a:solidFill>
              </a:rPr>
              <a:t>div</a:t>
            </a:r>
            <a:r>
              <a:rPr lang="en-US" sz="1350" dirty="0">
                <a:solidFill>
                  <a:srgbClr val="CCCCCC"/>
                </a:solidFill>
              </a:rPr>
              <a:t>&gt;</a:t>
            </a:r>
            <a:endParaRPr lang="en-CN" sz="1350" dirty="0"/>
          </a:p>
        </p:txBody>
      </p:sp>
      <p:sp>
        <p:nvSpPr>
          <p:cNvPr id="10" name="Rectangle 9">
            <a:extLst>
              <a:ext uri="{FF2B5EF4-FFF2-40B4-BE49-F238E27FC236}">
                <a16:creationId xmlns:a16="http://schemas.microsoft.com/office/drawing/2014/main" id="{B2AFEF6E-27B7-C148-ADDF-11FE8F3C5C8F}"/>
              </a:ext>
            </a:extLst>
          </p:cNvPr>
          <p:cNvSpPr/>
          <p:nvPr/>
        </p:nvSpPr>
        <p:spPr>
          <a:xfrm>
            <a:off x="3523396" y="5292052"/>
            <a:ext cx="2143344" cy="300082"/>
          </a:xfrm>
          <a:prstGeom prst="rect">
            <a:avLst/>
          </a:prstGeom>
        </p:spPr>
        <p:txBody>
          <a:bodyPr wrap="none">
            <a:spAutoFit/>
          </a:bodyPr>
          <a:lstStyle/>
          <a:p>
            <a:r>
              <a:rPr lang="en-US" sz="1350" dirty="0">
                <a:solidFill>
                  <a:srgbClr val="CCCCCC"/>
                </a:solidFill>
              </a:rPr>
              <a:t>&lt;</a:t>
            </a:r>
            <a:r>
              <a:rPr lang="en-US" sz="1350" dirty="0" err="1">
                <a:solidFill>
                  <a:srgbClr val="E2777A"/>
                </a:solidFill>
              </a:rPr>
              <a:t>div</a:t>
            </a:r>
            <a:r>
              <a:rPr lang="en-US" altLang="zh-CN" sz="1350" dirty="0" err="1">
                <a:solidFill>
                  <a:srgbClr val="E2777A"/>
                </a:solidFill>
              </a:rPr>
              <a:t>ng</a:t>
            </a:r>
            <a:r>
              <a:rPr lang="en-US" altLang="zh-CN" sz="1350" dirty="0">
                <a:solidFill>
                  <a:srgbClr val="E2777A"/>
                </a:solidFill>
              </a:rPr>
              <a:t>-hide</a:t>
            </a:r>
            <a:r>
              <a:rPr lang="en-US" altLang="zh-CN" sz="1350" dirty="0">
                <a:solidFill>
                  <a:srgbClr val="CCCCCC"/>
                </a:solidFill>
              </a:rPr>
              <a:t>="</a:t>
            </a:r>
            <a:r>
              <a:rPr lang="en-US" altLang="zh-CN" sz="1350" dirty="0">
                <a:solidFill>
                  <a:srgbClr val="7EC699"/>
                </a:solidFill>
              </a:rPr>
              <a:t>false</a:t>
            </a:r>
            <a:r>
              <a:rPr lang="en-US" sz="1350" dirty="0">
                <a:solidFill>
                  <a:srgbClr val="E2777A"/>
                </a:solidFill>
              </a:rPr>
              <a:t> </a:t>
            </a:r>
            <a:r>
              <a:rPr lang="en-US" sz="1350" dirty="0">
                <a:solidFill>
                  <a:srgbClr val="CCCCCC"/>
                </a:solidFill>
              </a:rPr>
              <a:t>"&gt;&lt;/</a:t>
            </a:r>
            <a:r>
              <a:rPr lang="en-US" sz="1350" dirty="0">
                <a:solidFill>
                  <a:srgbClr val="E2777A"/>
                </a:solidFill>
              </a:rPr>
              <a:t>div</a:t>
            </a:r>
            <a:r>
              <a:rPr lang="en-US" sz="1350" dirty="0">
                <a:solidFill>
                  <a:srgbClr val="CCCCCC"/>
                </a:solidFill>
              </a:rPr>
              <a:t>&gt;</a:t>
            </a:r>
            <a:endParaRPr lang="en-CN" sz="1350" dirty="0"/>
          </a:p>
        </p:txBody>
      </p:sp>
    </p:spTree>
    <p:extLst>
      <p:ext uri="{BB962C8B-B14F-4D97-AF65-F5344CB8AC3E}">
        <p14:creationId xmlns:p14="http://schemas.microsoft.com/office/powerpoint/2010/main" val="2156329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0C83-ADB6-6A46-87D0-AE5E5A44672D}"/>
              </a:ext>
            </a:extLst>
          </p:cNvPr>
          <p:cNvSpPr>
            <a:spLocks noGrp="1"/>
          </p:cNvSpPr>
          <p:nvPr>
            <p:ph type="title"/>
          </p:nvPr>
        </p:nvSpPr>
        <p:spPr/>
        <p:txBody>
          <a:bodyPr/>
          <a:lstStyle/>
          <a:p>
            <a:r>
              <a:rPr lang="en-US" dirty="0"/>
              <a:t>module -</a:t>
            </a:r>
            <a:r>
              <a:rPr lang="zh-CN" altLang="en-US" dirty="0"/>
              <a:t>模块</a:t>
            </a:r>
            <a:endParaRPr lang="en-CN" dirty="0"/>
          </a:p>
        </p:txBody>
      </p:sp>
      <p:sp>
        <p:nvSpPr>
          <p:cNvPr id="3" name="Rectangle 2">
            <a:extLst>
              <a:ext uri="{FF2B5EF4-FFF2-40B4-BE49-F238E27FC236}">
                <a16:creationId xmlns:a16="http://schemas.microsoft.com/office/drawing/2014/main" id="{3E1A27B0-1462-6E43-B566-74A0409A72C3}"/>
              </a:ext>
            </a:extLst>
          </p:cNvPr>
          <p:cNvSpPr/>
          <p:nvPr/>
        </p:nvSpPr>
        <p:spPr>
          <a:xfrm>
            <a:off x="628650" y="2125266"/>
            <a:ext cx="5552017" cy="300082"/>
          </a:xfrm>
          <a:prstGeom prst="rect">
            <a:avLst/>
          </a:prstGeom>
        </p:spPr>
        <p:txBody>
          <a:bodyPr wrap="square">
            <a:spAutoFit/>
          </a:bodyPr>
          <a:lstStyle/>
          <a:p>
            <a:r>
              <a:rPr lang="zh-CN" altLang="en-US" sz="1350" dirty="0">
                <a:latin typeface="-apple-system"/>
              </a:rPr>
              <a:t>所有的其他内容，都是基于模块的，有模块才有其他的内容！</a:t>
            </a:r>
            <a:endParaRPr lang="en-CN" sz="1350" dirty="0"/>
          </a:p>
        </p:txBody>
      </p:sp>
      <p:sp>
        <p:nvSpPr>
          <p:cNvPr id="4" name="Rectangle 3">
            <a:extLst>
              <a:ext uri="{FF2B5EF4-FFF2-40B4-BE49-F238E27FC236}">
                <a16:creationId xmlns:a16="http://schemas.microsoft.com/office/drawing/2014/main" id="{04430BF3-0C9F-B948-9543-ABE16E2826A7}"/>
              </a:ext>
            </a:extLst>
          </p:cNvPr>
          <p:cNvSpPr/>
          <p:nvPr/>
        </p:nvSpPr>
        <p:spPr>
          <a:xfrm>
            <a:off x="628649" y="2565441"/>
            <a:ext cx="7886700" cy="923330"/>
          </a:xfrm>
          <a:prstGeom prst="rect">
            <a:avLst/>
          </a:prstGeom>
        </p:spPr>
        <p:txBody>
          <a:bodyPr wrap="square">
            <a:spAutoFit/>
          </a:bodyPr>
          <a:lstStyle/>
          <a:p>
            <a:r>
              <a:rPr lang="zh-CN" altLang="en-US" sz="1350" dirty="0"/>
              <a:t>模块是一个容器包含了应用程序的不同组成部分，并且这些内容必须要依附于一个模块 例如：</a:t>
            </a:r>
            <a:r>
              <a:rPr lang="en-US" sz="1350" dirty="0"/>
              <a:t>controllers, services, filters, directives, configs </a:t>
            </a:r>
            <a:r>
              <a:rPr lang="zh-CN" altLang="en-US" sz="1350" dirty="0"/>
              <a:t>等 </a:t>
            </a:r>
            <a:endParaRPr lang="en-US" altLang="zh-CN" sz="1350" dirty="0"/>
          </a:p>
          <a:p>
            <a:r>
              <a:rPr lang="zh-CN" altLang="en-US" sz="1350" dirty="0"/>
              <a:t>模块是应用程序的组成单元，例如：登录模块、注册模块、商品列表模块 等，这些模块 组合在一起构成了一个完整的应用程序。</a:t>
            </a:r>
            <a:endParaRPr lang="en-CN" sz="1350" dirty="0"/>
          </a:p>
        </p:txBody>
      </p:sp>
      <p:sp>
        <p:nvSpPr>
          <p:cNvPr id="5" name="Rectangle 4">
            <a:extLst>
              <a:ext uri="{FF2B5EF4-FFF2-40B4-BE49-F238E27FC236}">
                <a16:creationId xmlns:a16="http://schemas.microsoft.com/office/drawing/2014/main" id="{C025A874-C085-C040-B866-691DC8C4253C}"/>
              </a:ext>
            </a:extLst>
          </p:cNvPr>
          <p:cNvSpPr/>
          <p:nvPr/>
        </p:nvSpPr>
        <p:spPr>
          <a:xfrm>
            <a:off x="628649" y="3465688"/>
            <a:ext cx="6695018" cy="1131079"/>
          </a:xfrm>
          <a:prstGeom prst="rect">
            <a:avLst/>
          </a:prstGeom>
        </p:spPr>
        <p:txBody>
          <a:bodyPr wrap="square">
            <a:spAutoFit/>
          </a:bodyPr>
          <a:lstStyle/>
          <a:p>
            <a:r>
              <a:rPr lang="zh-CN" altLang="en-US" sz="1350" b="1" dirty="0"/>
              <a:t>创建模块</a:t>
            </a:r>
          </a:p>
          <a:p>
            <a:pPr>
              <a:buFont typeface="Arial" panose="020B0604020202020204" pitchFamily="34" charset="0"/>
              <a:buChar char="•"/>
            </a:pPr>
            <a:r>
              <a:rPr lang="zh-CN" altLang="en-US" sz="1350" dirty="0"/>
              <a:t>语法：</a:t>
            </a:r>
            <a:r>
              <a:rPr lang="en-US" sz="1350" dirty="0"/>
              <a:t>var app = </a:t>
            </a:r>
            <a:r>
              <a:rPr lang="en-US" sz="1350" dirty="0" err="1"/>
              <a:t>angular.module</a:t>
            </a:r>
            <a:r>
              <a:rPr lang="en-US" sz="1350" dirty="0"/>
              <a:t>(</a:t>
            </a:r>
            <a:r>
              <a:rPr lang="en-US" sz="1350" dirty="0" err="1"/>
              <a:t>moduleName</a:t>
            </a:r>
            <a:r>
              <a:rPr lang="en-US" sz="1350" dirty="0"/>
              <a:t>, []); </a:t>
            </a:r>
          </a:p>
          <a:p>
            <a:pPr>
              <a:buFont typeface="Arial" panose="020B0604020202020204" pitchFamily="34" charset="0"/>
              <a:buChar char="•"/>
            </a:pPr>
            <a:r>
              <a:rPr lang="zh-CN" altLang="en-US" sz="1350" dirty="0"/>
              <a:t>作用：创建一个模块，让</a:t>
            </a:r>
            <a:r>
              <a:rPr lang="en-US" sz="1350" dirty="0" err="1"/>
              <a:t>AngluarJS</a:t>
            </a:r>
            <a:r>
              <a:rPr lang="zh-CN" altLang="en-US" sz="1350" dirty="0"/>
              <a:t>对整个内容进行模块化管理</a:t>
            </a:r>
          </a:p>
          <a:p>
            <a:pPr>
              <a:buFont typeface="Arial" panose="020B0604020202020204" pitchFamily="34" charset="0"/>
              <a:buChar char="•"/>
            </a:pPr>
            <a:r>
              <a:rPr lang="zh-CN" altLang="en-US" sz="1350" dirty="0"/>
              <a:t>说明：</a:t>
            </a:r>
            <a:r>
              <a:rPr lang="zh-CN" altLang="en-US" sz="1350" dirty="0">
                <a:solidFill>
                  <a:srgbClr val="C00000"/>
                </a:solidFill>
              </a:rPr>
              <a:t>模块也可以被创建多次，但很少这么做</a:t>
            </a:r>
          </a:p>
          <a:p>
            <a:pPr>
              <a:buFont typeface="Arial" panose="020B0604020202020204" pitchFamily="34" charset="0"/>
              <a:buChar char="•"/>
            </a:pPr>
            <a:r>
              <a:rPr lang="zh-CN" altLang="en-US" sz="1350" dirty="0"/>
              <a:t>示例：</a:t>
            </a:r>
          </a:p>
        </p:txBody>
      </p:sp>
      <p:sp>
        <p:nvSpPr>
          <p:cNvPr id="6" name="Rectangle 5">
            <a:extLst>
              <a:ext uri="{FF2B5EF4-FFF2-40B4-BE49-F238E27FC236}">
                <a16:creationId xmlns:a16="http://schemas.microsoft.com/office/drawing/2014/main" id="{7F030E34-60A2-854D-88AB-658F31D8AC5A}"/>
              </a:ext>
            </a:extLst>
          </p:cNvPr>
          <p:cNvSpPr/>
          <p:nvPr/>
        </p:nvSpPr>
        <p:spPr>
          <a:xfrm>
            <a:off x="1303867" y="4386486"/>
            <a:ext cx="4572000" cy="715581"/>
          </a:xfrm>
          <a:prstGeom prst="rect">
            <a:avLst/>
          </a:prstGeom>
        </p:spPr>
        <p:txBody>
          <a:bodyPr>
            <a:spAutoFit/>
          </a:bodyPr>
          <a:lstStyle/>
          <a:p>
            <a:r>
              <a:rPr lang="en-US" altLang="zh-CN" sz="1350" dirty="0">
                <a:solidFill>
                  <a:srgbClr val="808080"/>
                </a:solidFill>
              </a:rPr>
              <a:t>// </a:t>
            </a:r>
            <a:r>
              <a:rPr lang="zh-CN" altLang="en-US" sz="1350" dirty="0">
                <a:solidFill>
                  <a:srgbClr val="808080"/>
                </a:solidFill>
              </a:rPr>
              <a:t>第一个参数：模块名称，字符串</a:t>
            </a:r>
            <a:br>
              <a:rPr lang="zh-CN" altLang="en-US" sz="1350" dirty="0">
                <a:solidFill>
                  <a:srgbClr val="808080"/>
                </a:solidFill>
              </a:rPr>
            </a:br>
            <a:r>
              <a:rPr lang="en-US" altLang="zh-CN" sz="1350" dirty="0">
                <a:solidFill>
                  <a:srgbClr val="808080"/>
                </a:solidFill>
              </a:rPr>
              <a:t>// </a:t>
            </a:r>
            <a:r>
              <a:rPr lang="zh-CN" altLang="en-US" sz="1350" dirty="0">
                <a:solidFill>
                  <a:srgbClr val="808080"/>
                </a:solidFill>
              </a:rPr>
              <a:t>第二个参数：数组，用来添加当前模块的依赖项</a:t>
            </a:r>
            <a:br>
              <a:rPr lang="zh-CN" altLang="en-US" sz="1350" dirty="0">
                <a:solidFill>
                  <a:srgbClr val="808080"/>
                </a:solidFill>
              </a:rPr>
            </a:br>
            <a:r>
              <a:rPr lang="en-US" sz="1350" dirty="0">
                <a:solidFill>
                  <a:srgbClr val="CC7832"/>
                </a:solidFill>
              </a:rPr>
              <a:t>var </a:t>
            </a:r>
            <a:r>
              <a:rPr lang="en-US" sz="1350" b="1" i="1" dirty="0">
                <a:solidFill>
                  <a:srgbClr val="9876AA"/>
                </a:solidFill>
              </a:rPr>
              <a:t>app </a:t>
            </a:r>
            <a:r>
              <a:rPr lang="en-US" sz="1350" dirty="0"/>
              <a:t>= </a:t>
            </a:r>
            <a:r>
              <a:rPr lang="en-US" sz="1350" dirty="0" err="1"/>
              <a:t>angular.</a:t>
            </a:r>
            <a:r>
              <a:rPr lang="en-US" sz="1350" dirty="0" err="1">
                <a:solidFill>
                  <a:srgbClr val="9876AA"/>
                </a:solidFill>
              </a:rPr>
              <a:t>module</a:t>
            </a:r>
            <a:r>
              <a:rPr lang="en-US" sz="1350" dirty="0"/>
              <a:t>(</a:t>
            </a:r>
            <a:r>
              <a:rPr lang="en-US" sz="1350" dirty="0">
                <a:solidFill>
                  <a:srgbClr val="6A8759"/>
                </a:solidFill>
              </a:rPr>
              <a:t>"</a:t>
            </a:r>
            <a:r>
              <a:rPr lang="en-US" sz="1350" dirty="0" err="1">
                <a:solidFill>
                  <a:srgbClr val="6A8759"/>
                </a:solidFill>
              </a:rPr>
              <a:t>firstApp</a:t>
            </a:r>
            <a:r>
              <a:rPr lang="en-US" sz="1350" dirty="0">
                <a:solidFill>
                  <a:srgbClr val="6A8759"/>
                </a:solidFill>
              </a:rPr>
              <a:t>"</a:t>
            </a:r>
            <a:r>
              <a:rPr lang="en-US" sz="1350" dirty="0">
                <a:solidFill>
                  <a:srgbClr val="CC7832"/>
                </a:solidFill>
              </a:rPr>
              <a:t>, </a:t>
            </a:r>
            <a:r>
              <a:rPr lang="en-US" sz="1350" dirty="0"/>
              <a:t>[</a:t>
            </a:r>
            <a:r>
              <a:rPr lang="en-US" sz="1350" dirty="0">
                <a:solidFill>
                  <a:srgbClr val="6A8759"/>
                </a:solidFill>
              </a:rPr>
              <a:t>"</a:t>
            </a:r>
            <a:r>
              <a:rPr lang="en-US" sz="1350" dirty="0" err="1">
                <a:solidFill>
                  <a:srgbClr val="6A8759"/>
                </a:solidFill>
              </a:rPr>
              <a:t>otherModuleName</a:t>
            </a:r>
            <a:r>
              <a:rPr lang="en-US" sz="1350" dirty="0">
                <a:solidFill>
                  <a:srgbClr val="6A8759"/>
                </a:solidFill>
              </a:rPr>
              <a:t>"</a:t>
            </a:r>
            <a:r>
              <a:rPr lang="en-US" sz="1350" dirty="0"/>
              <a:t>])</a:t>
            </a:r>
            <a:r>
              <a:rPr lang="en-US" sz="1350" dirty="0">
                <a:solidFill>
                  <a:srgbClr val="CC7832"/>
                </a:solidFill>
              </a:rPr>
              <a:t>; </a:t>
            </a:r>
            <a:endParaRPr lang="en-CN" sz="1350" dirty="0"/>
          </a:p>
        </p:txBody>
      </p:sp>
      <p:sp>
        <p:nvSpPr>
          <p:cNvPr id="7" name="Rectangle 6">
            <a:extLst>
              <a:ext uri="{FF2B5EF4-FFF2-40B4-BE49-F238E27FC236}">
                <a16:creationId xmlns:a16="http://schemas.microsoft.com/office/drawing/2014/main" id="{6501BAB4-8185-824C-8EFE-9DA94124CFD4}"/>
              </a:ext>
            </a:extLst>
          </p:cNvPr>
          <p:cNvSpPr/>
          <p:nvPr/>
        </p:nvSpPr>
        <p:spPr>
          <a:xfrm>
            <a:off x="628649" y="5114438"/>
            <a:ext cx="4572000" cy="715581"/>
          </a:xfrm>
          <a:prstGeom prst="rect">
            <a:avLst/>
          </a:prstGeom>
        </p:spPr>
        <p:txBody>
          <a:bodyPr>
            <a:spAutoFit/>
          </a:bodyPr>
          <a:lstStyle/>
          <a:p>
            <a:r>
              <a:rPr lang="zh-CN" altLang="en-US" sz="1350" b="1" dirty="0">
                <a:solidFill>
                  <a:srgbClr val="404040"/>
                </a:solidFill>
                <a:latin typeface="-apple-system"/>
              </a:rPr>
              <a:t>获取模块</a:t>
            </a:r>
          </a:p>
          <a:p>
            <a:pPr>
              <a:buFont typeface="Arial" panose="020B0604020202020204" pitchFamily="34" charset="0"/>
              <a:buChar char="•"/>
            </a:pPr>
            <a:r>
              <a:rPr lang="zh-CN" altLang="en-US" sz="1350" dirty="0">
                <a:solidFill>
                  <a:srgbClr val="404040"/>
                </a:solidFill>
                <a:latin typeface="-apple-system"/>
              </a:rPr>
              <a:t>语法：</a:t>
            </a:r>
            <a:r>
              <a:rPr lang="en-US" sz="1350" dirty="0">
                <a:solidFill>
                  <a:srgbClr val="404040"/>
                </a:solidFill>
                <a:latin typeface="-apple-system"/>
              </a:rPr>
              <a:t>var app = </a:t>
            </a:r>
            <a:r>
              <a:rPr lang="en-US" sz="1350" dirty="0" err="1">
                <a:solidFill>
                  <a:srgbClr val="404040"/>
                </a:solidFill>
                <a:latin typeface="-apple-system"/>
              </a:rPr>
              <a:t>angular.module</a:t>
            </a:r>
            <a:r>
              <a:rPr lang="en-US" sz="1350" dirty="0">
                <a:solidFill>
                  <a:srgbClr val="404040"/>
                </a:solidFill>
                <a:latin typeface="-apple-system"/>
              </a:rPr>
              <a:t>(</a:t>
            </a:r>
            <a:r>
              <a:rPr lang="en-US" sz="1350" dirty="0" err="1">
                <a:solidFill>
                  <a:srgbClr val="404040"/>
                </a:solidFill>
                <a:latin typeface="-apple-system"/>
              </a:rPr>
              <a:t>moduleName</a:t>
            </a:r>
            <a:r>
              <a:rPr lang="en-US" sz="1350" dirty="0">
                <a:solidFill>
                  <a:srgbClr val="404040"/>
                </a:solidFill>
                <a:latin typeface="-apple-system"/>
              </a:rPr>
              <a:t>);</a:t>
            </a:r>
          </a:p>
          <a:p>
            <a:pPr>
              <a:buFont typeface="Arial" panose="020B0604020202020204" pitchFamily="34" charset="0"/>
              <a:buChar char="•"/>
            </a:pPr>
            <a:r>
              <a:rPr lang="zh-CN" altLang="en-US" sz="1350" dirty="0">
                <a:solidFill>
                  <a:srgbClr val="404040"/>
                </a:solidFill>
                <a:latin typeface="-apple-system"/>
              </a:rPr>
              <a:t>作用：获取指定的模块</a:t>
            </a:r>
          </a:p>
        </p:txBody>
      </p:sp>
    </p:spTree>
    <p:extLst>
      <p:ext uri="{BB962C8B-B14F-4D97-AF65-F5344CB8AC3E}">
        <p14:creationId xmlns:p14="http://schemas.microsoft.com/office/powerpoint/2010/main" val="32062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64F0-E2C9-BD4F-B48F-8C3729021D4D}"/>
              </a:ext>
            </a:extLst>
          </p:cNvPr>
          <p:cNvSpPr>
            <a:spLocks noGrp="1"/>
          </p:cNvSpPr>
          <p:nvPr>
            <p:ph type="title"/>
          </p:nvPr>
        </p:nvSpPr>
        <p:spPr/>
        <p:txBody>
          <a:bodyPr/>
          <a:lstStyle/>
          <a:p>
            <a:r>
              <a:rPr lang="en-US" dirty="0"/>
              <a:t>controller -</a:t>
            </a:r>
            <a:r>
              <a:rPr lang="zh-CN" altLang="en-US" dirty="0"/>
              <a:t>控制器</a:t>
            </a:r>
            <a:endParaRPr lang="en-CN" dirty="0"/>
          </a:p>
        </p:txBody>
      </p:sp>
      <p:sp>
        <p:nvSpPr>
          <p:cNvPr id="4" name="Rectangle 3">
            <a:extLst>
              <a:ext uri="{FF2B5EF4-FFF2-40B4-BE49-F238E27FC236}">
                <a16:creationId xmlns:a16="http://schemas.microsoft.com/office/drawing/2014/main" id="{B639FB41-D070-4241-923B-ABBFA8D457CC}"/>
              </a:ext>
            </a:extLst>
          </p:cNvPr>
          <p:cNvSpPr/>
          <p:nvPr/>
        </p:nvSpPr>
        <p:spPr>
          <a:xfrm>
            <a:off x="628650" y="2125266"/>
            <a:ext cx="2657074" cy="300082"/>
          </a:xfrm>
          <a:prstGeom prst="rect">
            <a:avLst/>
          </a:prstGeom>
        </p:spPr>
        <p:txBody>
          <a:bodyPr wrap="none">
            <a:spAutoFit/>
          </a:bodyPr>
          <a:lstStyle/>
          <a:p>
            <a:r>
              <a:rPr lang="zh-CN" altLang="en-US" sz="1350" dirty="0">
                <a:latin typeface="-apple-system"/>
              </a:rPr>
              <a:t>需要配合</a:t>
            </a:r>
            <a:r>
              <a:rPr lang="en-US" sz="1350" dirty="0"/>
              <a:t>ng-controller</a:t>
            </a:r>
            <a:r>
              <a:rPr lang="zh-CN" altLang="en-US" sz="1350" dirty="0">
                <a:latin typeface="-apple-system"/>
              </a:rPr>
              <a:t>指令来使用</a:t>
            </a:r>
            <a:endParaRPr lang="en-CN" sz="1350" dirty="0"/>
          </a:p>
        </p:txBody>
      </p:sp>
      <p:sp>
        <p:nvSpPr>
          <p:cNvPr id="5" name="Rectangle 4">
            <a:extLst>
              <a:ext uri="{FF2B5EF4-FFF2-40B4-BE49-F238E27FC236}">
                <a16:creationId xmlns:a16="http://schemas.microsoft.com/office/drawing/2014/main" id="{AF8C6D99-7174-6543-A99C-90193E0AFF3A}"/>
              </a:ext>
            </a:extLst>
          </p:cNvPr>
          <p:cNvSpPr/>
          <p:nvPr/>
        </p:nvSpPr>
        <p:spPr>
          <a:xfrm>
            <a:off x="628650" y="2496190"/>
            <a:ext cx="4572000" cy="923330"/>
          </a:xfrm>
          <a:prstGeom prst="rect">
            <a:avLst/>
          </a:prstGeom>
        </p:spPr>
        <p:txBody>
          <a:bodyPr>
            <a:spAutoFit/>
          </a:bodyPr>
          <a:lstStyle/>
          <a:p>
            <a:r>
              <a:rPr lang="zh-CN" altLang="en-US" sz="1350" b="1" dirty="0">
                <a:latin typeface="-apple-system"/>
              </a:rPr>
              <a:t>创建控制器</a:t>
            </a:r>
          </a:p>
          <a:p>
            <a:pPr>
              <a:buFont typeface="Arial" panose="020B0604020202020204" pitchFamily="34" charset="0"/>
              <a:buChar char="•"/>
            </a:pPr>
            <a:r>
              <a:rPr lang="zh-CN" altLang="en-US" sz="1350" dirty="0">
                <a:latin typeface="-apple-system"/>
              </a:rPr>
              <a:t>语法：</a:t>
            </a:r>
            <a:r>
              <a:rPr lang="en-US" sz="1350" dirty="0" err="1">
                <a:latin typeface="-apple-system"/>
              </a:rPr>
              <a:t>app.controller</a:t>
            </a:r>
            <a:r>
              <a:rPr lang="en-US" sz="1350" dirty="0">
                <a:latin typeface="-apple-system"/>
              </a:rPr>
              <a:t>(</a:t>
            </a:r>
            <a:r>
              <a:rPr lang="en-US" sz="1350" dirty="0" err="1">
                <a:latin typeface="-apple-system"/>
              </a:rPr>
              <a:t>ctrlName</a:t>
            </a:r>
            <a:r>
              <a:rPr lang="en-US" sz="1350" dirty="0">
                <a:latin typeface="-apple-system"/>
              </a:rPr>
              <a:t>, callback);</a:t>
            </a:r>
          </a:p>
          <a:p>
            <a:pPr>
              <a:buFont typeface="Arial" panose="020B0604020202020204" pitchFamily="34" charset="0"/>
              <a:buChar char="•"/>
            </a:pPr>
            <a:r>
              <a:rPr lang="zh-CN" altLang="en-US" sz="1350" dirty="0">
                <a:latin typeface="-apple-system"/>
              </a:rPr>
              <a:t>作用：创建一个控制器，控制器必须出现在某个模块下</a:t>
            </a:r>
          </a:p>
          <a:p>
            <a:pPr>
              <a:buFont typeface="Arial" panose="020B0604020202020204" pitchFamily="34" charset="0"/>
              <a:buChar char="•"/>
            </a:pPr>
            <a:r>
              <a:rPr lang="zh-CN" altLang="en-US" sz="1350" dirty="0">
                <a:latin typeface="-apple-system"/>
              </a:rPr>
              <a:t>示例</a:t>
            </a:r>
          </a:p>
        </p:txBody>
      </p:sp>
      <p:sp>
        <p:nvSpPr>
          <p:cNvPr id="7" name="Rectangle 6">
            <a:extLst>
              <a:ext uri="{FF2B5EF4-FFF2-40B4-BE49-F238E27FC236}">
                <a16:creationId xmlns:a16="http://schemas.microsoft.com/office/drawing/2014/main" id="{3929A984-13F0-7D45-BBA3-61F772CEDA64}"/>
              </a:ext>
            </a:extLst>
          </p:cNvPr>
          <p:cNvSpPr/>
          <p:nvPr/>
        </p:nvSpPr>
        <p:spPr>
          <a:xfrm>
            <a:off x="1193800" y="3226685"/>
            <a:ext cx="4572000" cy="715581"/>
          </a:xfrm>
          <a:prstGeom prst="rect">
            <a:avLst/>
          </a:prstGeom>
        </p:spPr>
        <p:txBody>
          <a:bodyPr>
            <a:spAutoFit/>
          </a:bodyPr>
          <a:lstStyle/>
          <a:p>
            <a:r>
              <a:rPr lang="en-US" sz="1350" dirty="0" err="1"/>
              <a:t>app.</a:t>
            </a:r>
            <a:r>
              <a:rPr lang="en-US" sz="1350" dirty="0" err="1">
                <a:solidFill>
                  <a:srgbClr val="9876AA"/>
                </a:solidFill>
              </a:rPr>
              <a:t>controller</a:t>
            </a:r>
            <a:r>
              <a:rPr lang="en-US" sz="1350" dirty="0"/>
              <a:t>(</a:t>
            </a:r>
            <a:r>
              <a:rPr lang="en-US" sz="1350" dirty="0">
                <a:solidFill>
                  <a:srgbClr val="6A8759"/>
                </a:solidFill>
              </a:rPr>
              <a:t>"</a:t>
            </a:r>
            <a:r>
              <a:rPr lang="en-US" sz="1350" dirty="0" err="1">
                <a:solidFill>
                  <a:srgbClr val="6A8759"/>
                </a:solidFill>
              </a:rPr>
              <a:t>DemoController</a:t>
            </a:r>
            <a:r>
              <a:rPr lang="en-US" sz="1350" dirty="0">
                <a:solidFill>
                  <a:srgbClr val="6A8759"/>
                </a:solidFill>
              </a:rPr>
              <a:t>"</a:t>
            </a:r>
            <a:r>
              <a:rPr lang="en-US" sz="1350" dirty="0">
                <a:solidFill>
                  <a:srgbClr val="CC7832"/>
                </a:solidFill>
              </a:rPr>
              <a:t>, function</a:t>
            </a:r>
            <a:r>
              <a:rPr lang="en-US" sz="1350" dirty="0"/>
              <a:t>($scope) {</a:t>
            </a:r>
            <a:br>
              <a:rPr lang="en-US" sz="1350" dirty="0"/>
            </a:br>
            <a:r>
              <a:rPr lang="en-US" sz="1350" dirty="0"/>
              <a:t>    </a:t>
            </a:r>
            <a:r>
              <a:rPr lang="en-US" sz="1350" dirty="0">
                <a:solidFill>
                  <a:srgbClr val="808080"/>
                </a:solidFill>
              </a:rPr>
              <a:t>// $scope </a:t>
            </a:r>
            <a:r>
              <a:rPr lang="zh-CN" altLang="en-US" sz="1350" dirty="0">
                <a:solidFill>
                  <a:srgbClr val="808080"/>
                </a:solidFill>
              </a:rPr>
              <a:t>相当于当前的数据模型</a:t>
            </a:r>
            <a:br>
              <a:rPr lang="zh-CN" altLang="en-US" sz="1350" dirty="0">
                <a:solidFill>
                  <a:srgbClr val="808080"/>
                </a:solidFill>
              </a:rPr>
            </a:br>
            <a:r>
              <a:rPr lang="en-US" altLang="zh-CN" sz="1350" dirty="0"/>
              <a:t>})</a:t>
            </a:r>
            <a:r>
              <a:rPr lang="en-US" altLang="zh-CN" sz="1350" dirty="0">
                <a:solidFill>
                  <a:srgbClr val="CC7832"/>
                </a:solidFill>
              </a:rPr>
              <a:t>;</a:t>
            </a:r>
            <a:endParaRPr lang="en-CN" sz="1350" dirty="0"/>
          </a:p>
        </p:txBody>
      </p:sp>
      <p:sp>
        <p:nvSpPr>
          <p:cNvPr id="8" name="Rectangle 7">
            <a:extLst>
              <a:ext uri="{FF2B5EF4-FFF2-40B4-BE49-F238E27FC236}">
                <a16:creationId xmlns:a16="http://schemas.microsoft.com/office/drawing/2014/main" id="{99E157CC-7744-8C4C-8F2A-6C017886942B}"/>
              </a:ext>
            </a:extLst>
          </p:cNvPr>
          <p:cNvSpPr/>
          <p:nvPr/>
        </p:nvSpPr>
        <p:spPr>
          <a:xfrm>
            <a:off x="628650" y="4120354"/>
            <a:ext cx="4572000" cy="923330"/>
          </a:xfrm>
          <a:prstGeom prst="rect">
            <a:avLst/>
          </a:prstGeom>
        </p:spPr>
        <p:txBody>
          <a:bodyPr>
            <a:spAutoFit/>
          </a:bodyPr>
          <a:lstStyle/>
          <a:p>
            <a:r>
              <a:rPr lang="zh-CN" altLang="en-US" sz="1350" b="1" dirty="0">
                <a:latin typeface="-apple-system"/>
              </a:rPr>
              <a:t>控制器的作用</a:t>
            </a:r>
          </a:p>
          <a:p>
            <a:pPr>
              <a:buFont typeface="Arial" panose="020B0604020202020204" pitchFamily="34" charset="0"/>
              <a:buChar char="•"/>
            </a:pPr>
            <a:r>
              <a:rPr lang="en-US" altLang="zh-CN" sz="1350" dirty="0">
                <a:latin typeface="-apple-system"/>
              </a:rPr>
              <a:t>1 </a:t>
            </a:r>
            <a:r>
              <a:rPr lang="zh-CN" altLang="en-US" sz="1350" dirty="0">
                <a:latin typeface="-apple-system"/>
              </a:rPr>
              <a:t>初始视图中使用的数据，是存储数据的容器</a:t>
            </a:r>
          </a:p>
          <a:p>
            <a:pPr>
              <a:buFont typeface="Arial" panose="020B0604020202020204" pitchFamily="34" charset="0"/>
              <a:buChar char="•"/>
            </a:pPr>
            <a:r>
              <a:rPr lang="en-US" altLang="zh-CN" sz="1350" dirty="0">
                <a:latin typeface="-apple-system"/>
              </a:rPr>
              <a:t>2 </a:t>
            </a:r>
            <a:r>
              <a:rPr lang="zh-CN" altLang="en-US" sz="1350" dirty="0">
                <a:latin typeface="-apple-system"/>
              </a:rPr>
              <a:t>通过</a:t>
            </a:r>
            <a:r>
              <a:rPr lang="en-US" altLang="zh-CN" sz="1350" dirty="0">
                <a:latin typeface="-apple-system"/>
              </a:rPr>
              <a:t>$</a:t>
            </a:r>
            <a:r>
              <a:rPr lang="en-US" sz="1350" dirty="0">
                <a:latin typeface="-apple-system"/>
              </a:rPr>
              <a:t>scope</a:t>
            </a:r>
            <a:r>
              <a:rPr lang="zh-CN" altLang="en-US" sz="1350" dirty="0">
                <a:latin typeface="-apple-system"/>
              </a:rPr>
              <a:t>对象把数据模型或函数行为暴露给视图</a:t>
            </a:r>
          </a:p>
          <a:p>
            <a:pPr>
              <a:buFont typeface="Arial" panose="020B0604020202020204" pitchFamily="34" charset="0"/>
              <a:buChar char="•"/>
            </a:pPr>
            <a:r>
              <a:rPr lang="en-US" altLang="zh-CN" sz="1350" dirty="0">
                <a:latin typeface="-apple-system"/>
              </a:rPr>
              <a:t>3 </a:t>
            </a:r>
            <a:r>
              <a:rPr lang="zh-CN" altLang="en-US" sz="1350" dirty="0">
                <a:latin typeface="-apple-system"/>
              </a:rPr>
              <a:t>监视模型的变化，做出相应的逻辑处理</a:t>
            </a:r>
          </a:p>
        </p:txBody>
      </p:sp>
      <p:sp>
        <p:nvSpPr>
          <p:cNvPr id="9" name="Rectangle 8">
            <a:extLst>
              <a:ext uri="{FF2B5EF4-FFF2-40B4-BE49-F238E27FC236}">
                <a16:creationId xmlns:a16="http://schemas.microsoft.com/office/drawing/2014/main" id="{1BAD451B-70D2-8747-9E25-3774E2C2F7BE}"/>
              </a:ext>
            </a:extLst>
          </p:cNvPr>
          <p:cNvSpPr/>
          <p:nvPr/>
        </p:nvSpPr>
        <p:spPr>
          <a:xfrm>
            <a:off x="5200650" y="1762236"/>
            <a:ext cx="3532718" cy="923330"/>
          </a:xfrm>
          <a:prstGeom prst="rect">
            <a:avLst/>
          </a:prstGeom>
        </p:spPr>
        <p:txBody>
          <a:bodyPr wrap="square">
            <a:spAutoFit/>
          </a:bodyPr>
          <a:lstStyle/>
          <a:p>
            <a:r>
              <a:rPr lang="en-US" sz="1350" dirty="0">
                <a:latin typeface="-apple-system"/>
              </a:rPr>
              <a:t>$scope</a:t>
            </a:r>
            <a:r>
              <a:rPr lang="zh-CN" altLang="en-US" sz="1350" dirty="0">
                <a:latin typeface="-apple-system"/>
              </a:rPr>
              <a:t>的说明</a:t>
            </a:r>
          </a:p>
          <a:p>
            <a:r>
              <a:rPr lang="en-US" altLang="zh-CN" sz="1350" dirty="0">
                <a:latin typeface="-apple-system"/>
              </a:rPr>
              <a:t> $</a:t>
            </a:r>
            <a:r>
              <a:rPr lang="en-US" sz="1350" dirty="0">
                <a:latin typeface="-apple-system"/>
              </a:rPr>
              <a:t>scope</a:t>
            </a:r>
            <a:r>
              <a:rPr lang="zh-CN" altLang="en-US" sz="1350" dirty="0">
                <a:latin typeface="-apple-system"/>
              </a:rPr>
              <a:t>是控制器和视图之间的桥梁，用于在控制器和视图之间传递数据</a:t>
            </a:r>
            <a:br>
              <a:rPr lang="zh-CN" altLang="en-US" sz="1350" dirty="0">
                <a:solidFill>
                  <a:srgbClr val="0070C0"/>
                </a:solidFill>
              </a:rPr>
            </a:br>
            <a:endParaRPr lang="zh-CN" altLang="en-US" sz="1350" dirty="0">
              <a:solidFill>
                <a:srgbClr val="0070C0"/>
              </a:solidFill>
            </a:endParaRP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BBB41C27-7454-49FE-865D-986F50A416BE}"/>
                  </a:ext>
                </a:extLst>
              </p14:cNvPr>
              <p14:cNvContentPartPr/>
              <p14:nvPr/>
            </p14:nvContentPartPr>
            <p14:xfrm>
              <a:off x="5232870" y="2215080"/>
              <a:ext cx="270" cy="270"/>
            </p14:xfrm>
          </p:contentPart>
        </mc:Choice>
        <mc:Fallback>
          <p:pic>
            <p:nvPicPr>
              <p:cNvPr id="3" name="墨迹 2">
                <a:extLst>
                  <a:ext uri="{FF2B5EF4-FFF2-40B4-BE49-F238E27FC236}">
                    <a16:creationId xmlns:a16="http://schemas.microsoft.com/office/drawing/2014/main" id="{BBB41C27-7454-49FE-865D-986F50A416BE}"/>
                  </a:ext>
                </a:extLst>
              </p:cNvPr>
              <p:cNvPicPr/>
              <p:nvPr/>
            </p:nvPicPr>
            <p:blipFill>
              <a:blip r:embed="rId4"/>
              <a:stretch>
                <a:fillRect/>
              </a:stretch>
            </p:blipFill>
            <p:spPr>
              <a:xfrm>
                <a:off x="5225850" y="2208060"/>
                <a:ext cx="14310" cy="14310"/>
              </a:xfrm>
              <a:prstGeom prst="rect">
                <a:avLst/>
              </a:prstGeom>
            </p:spPr>
          </p:pic>
        </mc:Fallback>
      </mc:AlternateContent>
    </p:spTree>
    <p:extLst>
      <p:ext uri="{BB962C8B-B14F-4D97-AF65-F5344CB8AC3E}">
        <p14:creationId xmlns:p14="http://schemas.microsoft.com/office/powerpoint/2010/main" val="1046997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4884-F504-8946-9100-BA110886D17C}"/>
              </a:ext>
            </a:extLst>
          </p:cNvPr>
          <p:cNvSpPr>
            <a:spLocks noGrp="1"/>
          </p:cNvSpPr>
          <p:nvPr>
            <p:ph type="title"/>
          </p:nvPr>
        </p:nvSpPr>
        <p:spPr/>
        <p:txBody>
          <a:bodyPr/>
          <a:lstStyle/>
          <a:p>
            <a:r>
              <a:rPr lang="en-US" dirty="0"/>
              <a:t>AngularJS </a:t>
            </a:r>
            <a:r>
              <a:rPr lang="zh-CN" altLang="en-US" dirty="0"/>
              <a:t>过滤器</a:t>
            </a:r>
            <a:endParaRPr lang="en-CN" dirty="0"/>
          </a:p>
        </p:txBody>
      </p:sp>
      <p:sp>
        <p:nvSpPr>
          <p:cNvPr id="4" name="Rectangle 3">
            <a:extLst>
              <a:ext uri="{FF2B5EF4-FFF2-40B4-BE49-F238E27FC236}">
                <a16:creationId xmlns:a16="http://schemas.microsoft.com/office/drawing/2014/main" id="{09D2D250-B9AC-334E-91AE-DDCE76F51B9A}"/>
              </a:ext>
            </a:extLst>
          </p:cNvPr>
          <p:cNvSpPr/>
          <p:nvPr/>
        </p:nvSpPr>
        <p:spPr>
          <a:xfrm>
            <a:off x="628650" y="2191477"/>
            <a:ext cx="4572000" cy="923330"/>
          </a:xfrm>
          <a:prstGeom prst="rect">
            <a:avLst/>
          </a:prstGeom>
        </p:spPr>
        <p:txBody>
          <a:bodyPr>
            <a:spAutoFit/>
          </a:bodyPr>
          <a:lstStyle/>
          <a:p>
            <a:r>
              <a:rPr lang="zh-CN" altLang="en-US" sz="1350" b="1" dirty="0">
                <a:latin typeface="-apple-system"/>
              </a:rPr>
              <a:t>过滤器</a:t>
            </a:r>
          </a:p>
          <a:p>
            <a:pPr>
              <a:buFont typeface="Arial" panose="020B0604020202020204" pitchFamily="34" charset="0"/>
              <a:buChar char="•"/>
            </a:pPr>
            <a:r>
              <a:rPr lang="zh-CN" altLang="en-US" sz="1350" dirty="0">
                <a:latin typeface="-apple-system"/>
              </a:rPr>
              <a:t>作用：格式化数据</a:t>
            </a:r>
            <a:r>
              <a:rPr lang="en-US" altLang="zh-CN" sz="1350" dirty="0">
                <a:latin typeface="-apple-system"/>
              </a:rPr>
              <a:t>/</a:t>
            </a:r>
            <a:r>
              <a:rPr lang="zh-CN" altLang="en-US" sz="1350" dirty="0">
                <a:latin typeface="-apple-system"/>
              </a:rPr>
              <a:t>筛选数据的小工具</a:t>
            </a:r>
          </a:p>
          <a:p>
            <a:pPr>
              <a:buFont typeface="Arial" panose="020B0604020202020204" pitchFamily="34" charset="0"/>
              <a:buChar char="•"/>
            </a:pPr>
            <a:r>
              <a:rPr lang="zh-CN" altLang="en-US" sz="1350" dirty="0">
                <a:latin typeface="-apple-system"/>
              </a:rPr>
              <a:t>语法：在数据模型的后面加上 </a:t>
            </a:r>
            <a:r>
              <a:rPr lang="en-US" altLang="zh-CN" sz="1350" dirty="0">
                <a:latin typeface="-apple-system"/>
              </a:rPr>
              <a:t>| </a:t>
            </a:r>
            <a:r>
              <a:rPr lang="zh-CN" altLang="en-US" sz="1350" dirty="0">
                <a:latin typeface="-apple-system"/>
              </a:rPr>
              <a:t>过滤器名称</a:t>
            </a:r>
            <a:r>
              <a:rPr lang="en-US" altLang="zh-CN" sz="1350" dirty="0">
                <a:latin typeface="-apple-system"/>
              </a:rPr>
              <a:t>: </a:t>
            </a:r>
            <a:r>
              <a:rPr lang="zh-CN" altLang="en-US" sz="1350" dirty="0">
                <a:latin typeface="-apple-system"/>
              </a:rPr>
              <a:t>参数</a:t>
            </a:r>
          </a:p>
          <a:p>
            <a:pPr>
              <a:buFont typeface="Arial" panose="020B0604020202020204" pitchFamily="34" charset="0"/>
              <a:buChar char="•"/>
            </a:pPr>
            <a:r>
              <a:rPr lang="zh-CN" altLang="en-US" sz="1350" dirty="0">
                <a:latin typeface="-apple-system"/>
              </a:rPr>
              <a:t>说明：过滤器通过 </a:t>
            </a:r>
            <a:r>
              <a:rPr lang="en-US" altLang="zh-CN" sz="1350" dirty="0">
                <a:latin typeface="-apple-system"/>
              </a:rPr>
              <a:t>| </a:t>
            </a:r>
            <a:r>
              <a:rPr lang="zh-CN" altLang="en-US" sz="1350" dirty="0">
                <a:latin typeface="-apple-system"/>
              </a:rPr>
              <a:t>指定，参数通过 </a:t>
            </a:r>
            <a:r>
              <a:rPr lang="en-US" altLang="zh-CN" sz="1350" dirty="0">
                <a:latin typeface="-apple-system"/>
              </a:rPr>
              <a:t>: </a:t>
            </a:r>
            <a:r>
              <a:rPr lang="zh-CN" altLang="en-US" sz="1350" dirty="0">
                <a:latin typeface="-apple-system"/>
              </a:rPr>
              <a:t>指定</a:t>
            </a:r>
          </a:p>
        </p:txBody>
      </p:sp>
      <p:graphicFrame>
        <p:nvGraphicFramePr>
          <p:cNvPr id="6" name="Table 5">
            <a:extLst>
              <a:ext uri="{FF2B5EF4-FFF2-40B4-BE49-F238E27FC236}">
                <a16:creationId xmlns:a16="http://schemas.microsoft.com/office/drawing/2014/main" id="{9DE69AB9-9AD5-2E4F-BE23-5876BB129427}"/>
              </a:ext>
            </a:extLst>
          </p:cNvPr>
          <p:cNvGraphicFramePr>
            <a:graphicFrameLocks noGrp="1"/>
          </p:cNvGraphicFramePr>
          <p:nvPr/>
        </p:nvGraphicFramePr>
        <p:xfrm>
          <a:off x="628650" y="3637234"/>
          <a:ext cx="3723218" cy="2344100"/>
        </p:xfrm>
        <a:graphic>
          <a:graphicData uri="http://schemas.openxmlformats.org/drawingml/2006/table">
            <a:tbl>
              <a:tblPr firstRow="1" bandRow="1">
                <a:tableStyleId>{073A0DAA-6AF3-43AB-8588-CEC1D06C72B9}</a:tableStyleId>
              </a:tblPr>
              <a:tblGrid>
                <a:gridCol w="1352551">
                  <a:extLst>
                    <a:ext uri="{9D8B030D-6E8A-4147-A177-3AD203B41FA5}">
                      <a16:colId xmlns:a16="http://schemas.microsoft.com/office/drawing/2014/main" val="3824282937"/>
                    </a:ext>
                  </a:extLst>
                </a:gridCol>
                <a:gridCol w="2370667">
                  <a:extLst>
                    <a:ext uri="{9D8B030D-6E8A-4147-A177-3AD203B41FA5}">
                      <a16:colId xmlns:a16="http://schemas.microsoft.com/office/drawing/2014/main" val="476076581"/>
                    </a:ext>
                  </a:extLst>
                </a:gridCol>
              </a:tblGrid>
              <a:tr h="278130">
                <a:tc>
                  <a:txBody>
                    <a:bodyPr/>
                    <a:lstStyle/>
                    <a:p>
                      <a:r>
                        <a:rPr lang="zh-CN" altLang="en-CN" sz="1400" dirty="0"/>
                        <a:t>过滤器</a:t>
                      </a:r>
                      <a:r>
                        <a:rPr lang="zh-CN" altLang="en-US" sz="1400" dirty="0"/>
                        <a:t> </a:t>
                      </a:r>
                      <a:endParaRPr lang="en-CN" sz="1400" dirty="0"/>
                    </a:p>
                  </a:txBody>
                  <a:tcPr marL="68580" marR="68580" marT="34290" marB="34290"/>
                </a:tc>
                <a:tc>
                  <a:txBody>
                    <a:bodyPr/>
                    <a:lstStyle/>
                    <a:p>
                      <a:r>
                        <a:rPr lang="zh-CN" altLang="en-CN" sz="1400" dirty="0"/>
                        <a:t>描述</a:t>
                      </a:r>
                      <a:endParaRPr lang="en-CN" sz="1400" dirty="0"/>
                    </a:p>
                  </a:txBody>
                  <a:tcPr marL="68580" marR="68580" marT="34290" marB="34290"/>
                </a:tc>
                <a:extLst>
                  <a:ext uri="{0D108BD9-81ED-4DB2-BD59-A6C34878D82A}">
                    <a16:rowId xmlns:a16="http://schemas.microsoft.com/office/drawing/2014/main" val="565104334"/>
                  </a:ext>
                </a:extLst>
              </a:tr>
              <a:tr h="305753">
                <a:tc>
                  <a:txBody>
                    <a:bodyPr/>
                    <a:lstStyle/>
                    <a:p>
                      <a:pPr fontAlgn="t"/>
                      <a:r>
                        <a:rPr lang="en-US" sz="1400" dirty="0">
                          <a:effectLst/>
                        </a:rPr>
                        <a:t>currency</a:t>
                      </a:r>
                    </a:p>
                  </a:txBody>
                  <a:tcPr marL="35719" marR="35719" marT="50006" marB="50006"/>
                </a:tc>
                <a:tc>
                  <a:txBody>
                    <a:bodyPr/>
                    <a:lstStyle/>
                    <a:p>
                      <a:pPr fontAlgn="t"/>
                      <a:r>
                        <a:rPr lang="zh-CN" altLang="en-US" sz="1400">
                          <a:effectLst/>
                        </a:rPr>
                        <a:t>格式化数字为货币格式。</a:t>
                      </a:r>
                    </a:p>
                  </a:txBody>
                  <a:tcPr marL="35719" marR="35719" marT="50006" marB="50006"/>
                </a:tc>
                <a:extLst>
                  <a:ext uri="{0D108BD9-81ED-4DB2-BD59-A6C34878D82A}">
                    <a16:rowId xmlns:a16="http://schemas.microsoft.com/office/drawing/2014/main" val="2991449214"/>
                  </a:ext>
                </a:extLst>
              </a:tr>
              <a:tr h="511493">
                <a:tc>
                  <a:txBody>
                    <a:bodyPr/>
                    <a:lstStyle/>
                    <a:p>
                      <a:pPr fontAlgn="t"/>
                      <a:r>
                        <a:rPr lang="en-US" sz="1400">
                          <a:effectLst/>
                        </a:rPr>
                        <a:t>filter</a:t>
                      </a:r>
                    </a:p>
                  </a:txBody>
                  <a:tcPr marL="35719" marR="35719" marT="50006" marB="50006"/>
                </a:tc>
                <a:tc>
                  <a:txBody>
                    <a:bodyPr/>
                    <a:lstStyle/>
                    <a:p>
                      <a:pPr fontAlgn="t"/>
                      <a:r>
                        <a:rPr lang="zh-CN" altLang="en-US" sz="1400" b="0" i="0" kern="1200" dirty="0">
                          <a:solidFill>
                            <a:schemeClr val="dk1"/>
                          </a:solidFill>
                          <a:effectLst/>
                          <a:latin typeface="+mn-lt"/>
                          <a:ea typeface="+mn-ea"/>
                          <a:cs typeface="+mn-cs"/>
                        </a:rPr>
                        <a:t>对数据进行过滤，从多条数据中筛选出符合规则的数据。</a:t>
                      </a:r>
                      <a:endParaRPr lang="zh-CN" altLang="en-US" sz="1400" dirty="0">
                        <a:effectLst/>
                      </a:endParaRPr>
                    </a:p>
                  </a:txBody>
                  <a:tcPr marL="35719" marR="35719" marT="50006" marB="50006"/>
                </a:tc>
                <a:extLst>
                  <a:ext uri="{0D108BD9-81ED-4DB2-BD59-A6C34878D82A}">
                    <a16:rowId xmlns:a16="http://schemas.microsoft.com/office/drawing/2014/main" val="3604443271"/>
                  </a:ext>
                </a:extLst>
              </a:tr>
              <a:tr h="305753">
                <a:tc>
                  <a:txBody>
                    <a:bodyPr/>
                    <a:lstStyle/>
                    <a:p>
                      <a:pPr fontAlgn="t"/>
                      <a:r>
                        <a:rPr lang="en-US" sz="1400">
                          <a:effectLst/>
                        </a:rPr>
                        <a:t>lowercase</a:t>
                      </a:r>
                    </a:p>
                  </a:txBody>
                  <a:tcPr marL="35719" marR="35719" marT="50006" marB="50006"/>
                </a:tc>
                <a:tc>
                  <a:txBody>
                    <a:bodyPr/>
                    <a:lstStyle/>
                    <a:p>
                      <a:pPr fontAlgn="t"/>
                      <a:r>
                        <a:rPr lang="zh-CN" altLang="en-US" sz="1400" dirty="0">
                          <a:effectLst/>
                        </a:rPr>
                        <a:t>格式化字符串为小写。</a:t>
                      </a:r>
                    </a:p>
                  </a:txBody>
                  <a:tcPr marL="35719" marR="35719" marT="50006" marB="50006"/>
                </a:tc>
                <a:extLst>
                  <a:ext uri="{0D108BD9-81ED-4DB2-BD59-A6C34878D82A}">
                    <a16:rowId xmlns:a16="http://schemas.microsoft.com/office/drawing/2014/main" val="1341952495"/>
                  </a:ext>
                </a:extLst>
              </a:tr>
              <a:tr h="305753">
                <a:tc>
                  <a:txBody>
                    <a:bodyPr/>
                    <a:lstStyle/>
                    <a:p>
                      <a:pPr fontAlgn="t"/>
                      <a:r>
                        <a:rPr lang="en-US" sz="1400">
                          <a:effectLst/>
                        </a:rPr>
                        <a:t>orderBy</a:t>
                      </a:r>
                    </a:p>
                  </a:txBody>
                  <a:tcPr marL="35719" marR="35719" marT="50006" marB="50006"/>
                </a:tc>
                <a:tc>
                  <a:txBody>
                    <a:bodyPr/>
                    <a:lstStyle/>
                    <a:p>
                      <a:pPr fontAlgn="t"/>
                      <a:r>
                        <a:rPr lang="zh-CN" altLang="en-US" sz="1400">
                          <a:effectLst/>
                        </a:rPr>
                        <a:t>根据某个表达式排列数组。</a:t>
                      </a:r>
                    </a:p>
                  </a:txBody>
                  <a:tcPr marL="35719" marR="35719" marT="50006" marB="50006"/>
                </a:tc>
                <a:extLst>
                  <a:ext uri="{0D108BD9-81ED-4DB2-BD59-A6C34878D82A}">
                    <a16:rowId xmlns:a16="http://schemas.microsoft.com/office/drawing/2014/main" val="2486860562"/>
                  </a:ext>
                </a:extLst>
              </a:tr>
              <a:tr h="305753">
                <a:tc>
                  <a:txBody>
                    <a:bodyPr/>
                    <a:lstStyle/>
                    <a:p>
                      <a:pPr fontAlgn="t"/>
                      <a:r>
                        <a:rPr lang="en-US" sz="1400">
                          <a:effectLst/>
                        </a:rPr>
                        <a:t>uppercase</a:t>
                      </a:r>
                    </a:p>
                  </a:txBody>
                  <a:tcPr marL="35719" marR="35719" marT="50006" marB="50006"/>
                </a:tc>
                <a:tc>
                  <a:txBody>
                    <a:bodyPr/>
                    <a:lstStyle/>
                    <a:p>
                      <a:pPr fontAlgn="t"/>
                      <a:r>
                        <a:rPr lang="zh-CN" altLang="en-US" sz="1400" dirty="0">
                          <a:effectLst/>
                        </a:rPr>
                        <a:t>格式化字符串为大写。</a:t>
                      </a:r>
                    </a:p>
                  </a:txBody>
                  <a:tcPr marL="35719" marR="35719" marT="50006" marB="50006"/>
                </a:tc>
                <a:extLst>
                  <a:ext uri="{0D108BD9-81ED-4DB2-BD59-A6C34878D82A}">
                    <a16:rowId xmlns:a16="http://schemas.microsoft.com/office/drawing/2014/main" val="4269110258"/>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dk1"/>
                          </a:solidFill>
                          <a:effectLst/>
                          <a:latin typeface="+mn-lt"/>
                          <a:ea typeface="+mn-ea"/>
                          <a:cs typeface="+mn-cs"/>
                        </a:rPr>
                        <a:t>limitTo</a:t>
                      </a:r>
                      <a:endParaRPr lang="en-US" sz="1400" b="0" i="0" kern="1200" dirty="0">
                        <a:solidFill>
                          <a:schemeClr val="dk1"/>
                        </a:solidFill>
                        <a:effectLst/>
                        <a:latin typeface="+mn-lt"/>
                        <a:ea typeface="+mn-ea"/>
                        <a:cs typeface="+mn-cs"/>
                      </a:endParaRPr>
                    </a:p>
                  </a:txBody>
                  <a:tcPr marL="68580" marR="68580" marT="34290" marB="34290"/>
                </a:tc>
                <a:tc>
                  <a:txBody>
                    <a:bodyPr/>
                    <a:lstStyle/>
                    <a:p>
                      <a:r>
                        <a:rPr lang="zh-CN" altLang="en-US" sz="1400" b="0" i="0" kern="1200" dirty="0">
                          <a:solidFill>
                            <a:schemeClr val="dk1"/>
                          </a:solidFill>
                          <a:effectLst/>
                          <a:latin typeface="+mn-lt"/>
                          <a:ea typeface="+mn-ea"/>
                          <a:cs typeface="+mn-cs"/>
                        </a:rPr>
                        <a:t>限制显示的文字个数</a:t>
                      </a:r>
                      <a:endParaRPr lang="en-CN" sz="1400" dirty="0"/>
                    </a:p>
                  </a:txBody>
                  <a:tcPr marL="68580" marR="68580" marT="34290" marB="34290"/>
                </a:tc>
                <a:extLst>
                  <a:ext uri="{0D108BD9-81ED-4DB2-BD59-A6C34878D82A}">
                    <a16:rowId xmlns:a16="http://schemas.microsoft.com/office/drawing/2014/main" val="2495707018"/>
                  </a:ext>
                </a:extLst>
              </a:tr>
            </a:tbl>
          </a:graphicData>
        </a:graphic>
      </p:graphicFrame>
      <p:sp>
        <p:nvSpPr>
          <p:cNvPr id="7" name="Rectangle 6">
            <a:extLst>
              <a:ext uri="{FF2B5EF4-FFF2-40B4-BE49-F238E27FC236}">
                <a16:creationId xmlns:a16="http://schemas.microsoft.com/office/drawing/2014/main" id="{9A6FBA68-C73E-4146-B88A-8FFFC55DEA4E}"/>
              </a:ext>
            </a:extLst>
          </p:cNvPr>
          <p:cNvSpPr/>
          <p:nvPr/>
        </p:nvSpPr>
        <p:spPr>
          <a:xfrm>
            <a:off x="628651" y="3251068"/>
            <a:ext cx="2935419" cy="300082"/>
          </a:xfrm>
          <a:prstGeom prst="rect">
            <a:avLst/>
          </a:prstGeom>
        </p:spPr>
        <p:txBody>
          <a:bodyPr wrap="none">
            <a:spAutoFit/>
          </a:bodyPr>
          <a:lstStyle/>
          <a:p>
            <a:r>
              <a:rPr lang="en-US" sz="1350" dirty="0">
                <a:solidFill>
                  <a:srgbClr val="333333"/>
                </a:solidFill>
                <a:latin typeface="Helvetica Neue" panose="02000503000000020004" pitchFamily="2" charset="0"/>
              </a:rPr>
              <a:t>AngularJS </a:t>
            </a:r>
            <a:r>
              <a:rPr lang="zh-CN" altLang="en-US" sz="1350" dirty="0">
                <a:solidFill>
                  <a:srgbClr val="333333"/>
                </a:solidFill>
                <a:latin typeface="Helvetica Neue" panose="02000503000000020004" pitchFamily="2" charset="0"/>
              </a:rPr>
              <a:t>过滤器可用于转换数据：</a:t>
            </a:r>
            <a:endParaRPr lang="en-CN" sz="1350" dirty="0"/>
          </a:p>
        </p:txBody>
      </p:sp>
      <p:sp>
        <p:nvSpPr>
          <p:cNvPr id="8" name="TextBox 7">
            <a:extLst>
              <a:ext uri="{FF2B5EF4-FFF2-40B4-BE49-F238E27FC236}">
                <a16:creationId xmlns:a16="http://schemas.microsoft.com/office/drawing/2014/main" id="{0798F6FB-DDA1-7545-92EF-74F9512F9586}"/>
              </a:ext>
            </a:extLst>
          </p:cNvPr>
          <p:cNvSpPr txBox="1"/>
          <p:nvPr/>
        </p:nvSpPr>
        <p:spPr>
          <a:xfrm>
            <a:off x="4572000" y="1963560"/>
            <a:ext cx="421910" cy="300082"/>
          </a:xfrm>
          <a:prstGeom prst="rect">
            <a:avLst/>
          </a:prstGeom>
          <a:noFill/>
        </p:spPr>
        <p:txBody>
          <a:bodyPr wrap="none" rtlCol="0">
            <a:spAutoFit/>
          </a:bodyPr>
          <a:lstStyle/>
          <a:p>
            <a:r>
              <a:rPr lang="en-US" altLang="zh-CN" sz="1350" dirty="0"/>
              <a:t>🌰</a:t>
            </a:r>
            <a:endParaRPr lang="en-CN" sz="1350" dirty="0"/>
          </a:p>
        </p:txBody>
      </p:sp>
      <p:sp>
        <p:nvSpPr>
          <p:cNvPr id="9" name="Rectangle 8">
            <a:extLst>
              <a:ext uri="{FF2B5EF4-FFF2-40B4-BE49-F238E27FC236}">
                <a16:creationId xmlns:a16="http://schemas.microsoft.com/office/drawing/2014/main" id="{65EEC703-AAF5-BC48-AC68-53CA80418635}"/>
              </a:ext>
            </a:extLst>
          </p:cNvPr>
          <p:cNvSpPr/>
          <p:nvPr/>
        </p:nvSpPr>
        <p:spPr>
          <a:xfrm>
            <a:off x="4883624" y="1925635"/>
            <a:ext cx="1833643" cy="300082"/>
          </a:xfrm>
          <a:prstGeom prst="rect">
            <a:avLst/>
          </a:prstGeom>
        </p:spPr>
        <p:txBody>
          <a:bodyPr wrap="none">
            <a:spAutoFit/>
          </a:bodyPr>
          <a:lstStyle/>
          <a:p>
            <a:r>
              <a:rPr lang="en-US" sz="1350" b="1" dirty="0">
                <a:solidFill>
                  <a:srgbClr val="404040"/>
                </a:solidFill>
                <a:latin typeface="-apple-system"/>
              </a:rPr>
              <a:t>filter</a:t>
            </a:r>
            <a:r>
              <a:rPr lang="zh-CN" altLang="en-US" sz="1350" b="1" dirty="0">
                <a:solidFill>
                  <a:srgbClr val="404040"/>
                </a:solidFill>
                <a:latin typeface="-apple-system"/>
              </a:rPr>
              <a:t>过滤器 </a:t>
            </a:r>
            <a:r>
              <a:rPr lang="en-US" altLang="zh-CN" sz="1350" b="1" dirty="0">
                <a:solidFill>
                  <a:srgbClr val="404040"/>
                </a:solidFill>
                <a:latin typeface="-apple-system"/>
              </a:rPr>
              <a:t>-</a:t>
            </a:r>
            <a:r>
              <a:rPr lang="zh-CN" altLang="en-US" sz="1350" b="1" dirty="0">
                <a:solidFill>
                  <a:srgbClr val="404040"/>
                </a:solidFill>
                <a:latin typeface="-apple-system"/>
              </a:rPr>
              <a:t>过滤数据</a:t>
            </a:r>
          </a:p>
        </p:txBody>
      </p:sp>
      <p:sp>
        <p:nvSpPr>
          <p:cNvPr id="11" name="Rectangle 10">
            <a:extLst>
              <a:ext uri="{FF2B5EF4-FFF2-40B4-BE49-F238E27FC236}">
                <a16:creationId xmlns:a16="http://schemas.microsoft.com/office/drawing/2014/main" id="{B0DE90EB-4C95-824C-AB5B-F1379F53B1D4}"/>
              </a:ext>
            </a:extLst>
          </p:cNvPr>
          <p:cNvSpPr/>
          <p:nvPr/>
        </p:nvSpPr>
        <p:spPr>
          <a:xfrm>
            <a:off x="4603750" y="2277408"/>
            <a:ext cx="4438649" cy="3000821"/>
          </a:xfrm>
          <a:prstGeom prst="rect">
            <a:avLst/>
          </a:prstGeom>
        </p:spPr>
        <p:txBody>
          <a:bodyPr wrap="square">
            <a:spAutoFit/>
          </a:bodyPr>
          <a:lstStyle/>
          <a:p>
            <a:r>
              <a:rPr lang="en-US" altLang="zh-CN" sz="1350" dirty="0">
                <a:solidFill>
                  <a:srgbClr val="808080"/>
                </a:solidFill>
              </a:rPr>
              <a:t>&lt;!-- </a:t>
            </a:r>
            <a:r>
              <a:rPr lang="zh-CN" altLang="en-US" sz="1350" dirty="0">
                <a:solidFill>
                  <a:srgbClr val="808080"/>
                </a:solidFill>
              </a:rPr>
              <a:t>取出 </a:t>
            </a:r>
            <a:r>
              <a:rPr lang="en-US" sz="1350" dirty="0">
                <a:solidFill>
                  <a:srgbClr val="808080"/>
                </a:solidFill>
              </a:rPr>
              <a:t>completed </a:t>
            </a:r>
            <a:r>
              <a:rPr lang="zh-CN" altLang="en-US" sz="1350" dirty="0">
                <a:solidFill>
                  <a:srgbClr val="808080"/>
                </a:solidFill>
              </a:rPr>
              <a:t>属性为：</a:t>
            </a:r>
            <a:r>
              <a:rPr lang="en-US" sz="1350" dirty="0">
                <a:solidFill>
                  <a:srgbClr val="808080"/>
                </a:solidFill>
              </a:rPr>
              <a:t>true </a:t>
            </a:r>
            <a:r>
              <a:rPr lang="zh-CN" altLang="en-US" sz="1350" dirty="0">
                <a:solidFill>
                  <a:srgbClr val="808080"/>
                </a:solidFill>
              </a:rPr>
              <a:t>的数据 </a:t>
            </a:r>
            <a:r>
              <a:rPr lang="en-US" altLang="zh-CN" sz="1350" dirty="0">
                <a:solidFill>
                  <a:srgbClr val="808080"/>
                </a:solidFill>
              </a:rPr>
              <a:t>--&gt;</a:t>
            </a:r>
            <a:br>
              <a:rPr lang="en-US" altLang="zh-CN" sz="1350" dirty="0">
                <a:solidFill>
                  <a:srgbClr val="808080"/>
                </a:solidFill>
              </a:rPr>
            </a:br>
            <a:r>
              <a:rPr lang="en-US" altLang="zh-CN" sz="1350" dirty="0">
                <a:solidFill>
                  <a:srgbClr val="E8BF6A"/>
                </a:solidFill>
              </a:rPr>
              <a:t>&lt;</a:t>
            </a:r>
            <a:r>
              <a:rPr lang="en-US" sz="1350" dirty="0">
                <a:solidFill>
                  <a:srgbClr val="E8BF6A"/>
                </a:solidFill>
              </a:rPr>
              <a:t>p </a:t>
            </a:r>
            <a:r>
              <a:rPr lang="en-US" sz="1350" dirty="0">
                <a:solidFill>
                  <a:srgbClr val="BABABA"/>
                </a:solidFill>
              </a:rPr>
              <a:t>ng-repeat</a:t>
            </a:r>
            <a:r>
              <a:rPr lang="en-US" sz="1350" dirty="0">
                <a:solidFill>
                  <a:srgbClr val="A5C261"/>
                </a:solidFill>
              </a:rPr>
              <a:t>="item in data | filter:{completed: true} track by $index"</a:t>
            </a:r>
            <a:r>
              <a:rPr lang="en-US" sz="1350" dirty="0">
                <a:solidFill>
                  <a:srgbClr val="E8BF6A"/>
                </a:solidFill>
              </a:rPr>
              <a:t>&gt;&lt;/p&gt;</a:t>
            </a:r>
            <a:br>
              <a:rPr lang="en-US" sz="1350" dirty="0">
                <a:solidFill>
                  <a:srgbClr val="E8BF6A"/>
                </a:solidFill>
              </a:rPr>
            </a:br>
            <a:br>
              <a:rPr lang="en-US" sz="1350" dirty="0">
                <a:solidFill>
                  <a:srgbClr val="E8BF6A"/>
                </a:solidFill>
              </a:rPr>
            </a:br>
            <a:r>
              <a:rPr lang="en-US" sz="1350" dirty="0">
                <a:solidFill>
                  <a:srgbClr val="E8BF6A"/>
                </a:solidFill>
              </a:rPr>
              <a:t>&lt;script&gt;</a:t>
            </a:r>
            <a:br>
              <a:rPr lang="en-US" sz="1350" dirty="0">
                <a:solidFill>
                  <a:srgbClr val="E8BF6A"/>
                </a:solidFill>
              </a:rPr>
            </a:br>
            <a:r>
              <a:rPr lang="en-US" sz="1350" dirty="0">
                <a:solidFill>
                  <a:srgbClr val="E8BF6A"/>
                </a:solidFill>
              </a:rPr>
              <a:t>    </a:t>
            </a:r>
            <a:r>
              <a:rPr lang="en-US" sz="1350" dirty="0" err="1"/>
              <a:t>app.</a:t>
            </a:r>
            <a:r>
              <a:rPr lang="en-US" sz="1350" dirty="0" err="1">
                <a:solidFill>
                  <a:srgbClr val="9876AA"/>
                </a:solidFill>
              </a:rPr>
              <a:t>controller</a:t>
            </a:r>
            <a:r>
              <a:rPr lang="en-US" sz="1350" dirty="0"/>
              <a:t>(</a:t>
            </a:r>
            <a:r>
              <a:rPr lang="en-US" sz="1350" dirty="0">
                <a:solidFill>
                  <a:srgbClr val="6A8759"/>
                </a:solidFill>
              </a:rPr>
              <a:t>'</a:t>
            </a:r>
            <a:r>
              <a:rPr lang="en-US" sz="1350" dirty="0" err="1">
                <a:solidFill>
                  <a:srgbClr val="6A8759"/>
                </a:solidFill>
              </a:rPr>
              <a:t>FilterController</a:t>
            </a:r>
            <a:r>
              <a:rPr lang="en-US" sz="1350" dirty="0">
                <a:solidFill>
                  <a:srgbClr val="6A8759"/>
                </a:solidFill>
              </a:rPr>
              <a:t>'</a:t>
            </a:r>
            <a:r>
              <a:rPr lang="en-US" sz="1350" dirty="0">
                <a:solidFill>
                  <a:srgbClr val="CC7832"/>
                </a:solidFill>
              </a:rPr>
              <a:t>, </a:t>
            </a:r>
            <a:r>
              <a:rPr lang="en-US" sz="1350" dirty="0"/>
              <a:t>[</a:t>
            </a:r>
            <a:r>
              <a:rPr lang="en-US" sz="1350" dirty="0">
                <a:solidFill>
                  <a:srgbClr val="6A8759"/>
                </a:solidFill>
              </a:rPr>
              <a:t>'$scope'</a:t>
            </a:r>
            <a:r>
              <a:rPr lang="en-US" sz="1350" dirty="0">
                <a:solidFill>
                  <a:srgbClr val="CC7832"/>
                </a:solidFill>
              </a:rPr>
              <a:t>, </a:t>
            </a:r>
            <a:r>
              <a:rPr lang="en-US" sz="1350" dirty="0">
                <a:solidFill>
                  <a:srgbClr val="6A8759"/>
                </a:solidFill>
              </a:rPr>
              <a:t>'$filter'</a:t>
            </a:r>
            <a:r>
              <a:rPr lang="en-US" sz="1350" dirty="0">
                <a:solidFill>
                  <a:srgbClr val="CC7832"/>
                </a:solidFill>
              </a:rPr>
              <a:t>,</a:t>
            </a:r>
            <a:br>
              <a:rPr lang="en-US" sz="1350" dirty="0">
                <a:solidFill>
                  <a:srgbClr val="CC7832"/>
                </a:solidFill>
              </a:rPr>
            </a:br>
            <a:r>
              <a:rPr lang="en-US" sz="1350" dirty="0">
                <a:solidFill>
                  <a:srgbClr val="CC7832"/>
                </a:solidFill>
              </a:rPr>
              <a:t>        function</a:t>
            </a:r>
            <a:r>
              <a:rPr lang="en-US" sz="1350" dirty="0"/>
              <a:t>($scope</a:t>
            </a:r>
            <a:r>
              <a:rPr lang="en-US" sz="1350" dirty="0">
                <a:solidFill>
                  <a:srgbClr val="CC7832"/>
                </a:solidFill>
              </a:rPr>
              <a:t>, </a:t>
            </a:r>
            <a:r>
              <a:rPr lang="en-US" sz="1350" dirty="0"/>
              <a:t>$filter) {</a:t>
            </a:r>
            <a:br>
              <a:rPr lang="en-US" sz="1350" dirty="0"/>
            </a:br>
            <a:r>
              <a:rPr lang="en-US" sz="1350" dirty="0"/>
              <a:t>            $</a:t>
            </a:r>
            <a:r>
              <a:rPr lang="en-US" sz="1350" dirty="0" err="1"/>
              <a:t>scope.</a:t>
            </a:r>
            <a:r>
              <a:rPr lang="en-US" sz="1350" dirty="0" err="1">
                <a:solidFill>
                  <a:srgbClr val="9876AA"/>
                </a:solidFill>
              </a:rPr>
              <a:t>data</a:t>
            </a:r>
            <a:r>
              <a:rPr lang="en-US" sz="1350" dirty="0">
                <a:solidFill>
                  <a:srgbClr val="9876AA"/>
                </a:solidFill>
              </a:rPr>
              <a:t> </a:t>
            </a:r>
            <a:r>
              <a:rPr lang="en-US" sz="1350" dirty="0"/>
              <a:t>= [</a:t>
            </a:r>
            <a:br>
              <a:rPr lang="en-US" sz="1350" dirty="0"/>
            </a:br>
            <a:r>
              <a:rPr lang="en-US" sz="1350" dirty="0"/>
              <a:t>                {</a:t>
            </a:r>
            <a:r>
              <a:rPr lang="en-US" sz="1350" dirty="0">
                <a:solidFill>
                  <a:srgbClr val="9876AA"/>
                </a:solidFill>
              </a:rPr>
              <a:t>name</a:t>
            </a:r>
            <a:r>
              <a:rPr lang="en-US" sz="1350" dirty="0"/>
              <a:t>: </a:t>
            </a:r>
            <a:r>
              <a:rPr lang="en-US" sz="1350" dirty="0">
                <a:solidFill>
                  <a:srgbClr val="6A8759"/>
                </a:solidFill>
              </a:rPr>
              <a:t>'</a:t>
            </a:r>
            <a:r>
              <a:rPr lang="zh-CN" altLang="en-US" sz="1350" dirty="0">
                <a:solidFill>
                  <a:srgbClr val="6A8759"/>
                </a:solidFill>
              </a:rPr>
              <a:t>吃饭</a:t>
            </a:r>
            <a:r>
              <a:rPr lang="en-US" altLang="zh-CN" sz="1350" dirty="0">
                <a:solidFill>
                  <a:srgbClr val="6A8759"/>
                </a:solidFill>
              </a:rPr>
              <a:t>'</a:t>
            </a:r>
            <a:r>
              <a:rPr lang="en-US" altLang="zh-CN" sz="1350" dirty="0">
                <a:solidFill>
                  <a:srgbClr val="CC7832"/>
                </a:solidFill>
              </a:rPr>
              <a:t>, </a:t>
            </a:r>
            <a:r>
              <a:rPr lang="en-US" sz="1350" dirty="0">
                <a:solidFill>
                  <a:srgbClr val="9876AA"/>
                </a:solidFill>
              </a:rPr>
              <a:t>completed</a:t>
            </a:r>
            <a:r>
              <a:rPr lang="en-US" sz="1350" dirty="0"/>
              <a:t>: </a:t>
            </a:r>
            <a:r>
              <a:rPr lang="en-US" sz="1350" dirty="0">
                <a:solidFill>
                  <a:srgbClr val="CC7832"/>
                </a:solidFill>
              </a:rPr>
              <a:t>true </a:t>
            </a:r>
            <a:r>
              <a:rPr lang="en-US" sz="1350" dirty="0"/>
              <a:t>}</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9876AA"/>
                </a:solidFill>
              </a:rPr>
              <a:t>name</a:t>
            </a:r>
            <a:r>
              <a:rPr lang="en-US" sz="1350" dirty="0"/>
              <a:t>: </a:t>
            </a:r>
            <a:r>
              <a:rPr lang="en-US" sz="1350" dirty="0">
                <a:solidFill>
                  <a:srgbClr val="6A8759"/>
                </a:solidFill>
              </a:rPr>
              <a:t>'</a:t>
            </a:r>
            <a:r>
              <a:rPr lang="zh-CN" altLang="en-US" sz="1350" dirty="0">
                <a:solidFill>
                  <a:srgbClr val="6A8759"/>
                </a:solidFill>
              </a:rPr>
              <a:t>睡觉</a:t>
            </a:r>
            <a:r>
              <a:rPr lang="en-US" altLang="zh-CN" sz="1350" dirty="0">
                <a:solidFill>
                  <a:srgbClr val="6A8759"/>
                </a:solidFill>
              </a:rPr>
              <a:t>'</a:t>
            </a:r>
            <a:r>
              <a:rPr lang="en-US" altLang="zh-CN" sz="1350" dirty="0">
                <a:solidFill>
                  <a:srgbClr val="CC7832"/>
                </a:solidFill>
              </a:rPr>
              <a:t>, </a:t>
            </a:r>
            <a:r>
              <a:rPr lang="en-US" sz="1350" dirty="0">
                <a:solidFill>
                  <a:srgbClr val="9876AA"/>
                </a:solidFill>
              </a:rPr>
              <a:t>completed</a:t>
            </a:r>
            <a:r>
              <a:rPr lang="en-US" sz="1350" dirty="0"/>
              <a:t>: </a:t>
            </a:r>
            <a:r>
              <a:rPr lang="en-US" sz="1350" dirty="0">
                <a:solidFill>
                  <a:srgbClr val="CC7832"/>
                </a:solidFill>
              </a:rPr>
              <a:t>false </a:t>
            </a:r>
            <a:r>
              <a:rPr lang="en-US" sz="1350" dirty="0"/>
              <a:t>}</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9876AA"/>
                </a:solidFill>
              </a:rPr>
              <a:t>name</a:t>
            </a:r>
            <a:r>
              <a:rPr lang="en-US" sz="1350" dirty="0"/>
              <a:t>: </a:t>
            </a:r>
            <a:r>
              <a:rPr lang="en-US" sz="1350" dirty="0">
                <a:solidFill>
                  <a:srgbClr val="6A8759"/>
                </a:solidFill>
              </a:rPr>
              <a:t>'</a:t>
            </a:r>
            <a:r>
              <a:rPr lang="zh-CN" altLang="en-US" sz="1350" dirty="0">
                <a:solidFill>
                  <a:srgbClr val="6A8759"/>
                </a:solidFill>
              </a:rPr>
              <a:t>豆豆</a:t>
            </a:r>
            <a:r>
              <a:rPr lang="en-US" altLang="zh-CN" sz="1350" dirty="0">
                <a:solidFill>
                  <a:srgbClr val="6A8759"/>
                </a:solidFill>
              </a:rPr>
              <a:t>'</a:t>
            </a:r>
            <a:r>
              <a:rPr lang="en-US" altLang="zh-CN" sz="1350" dirty="0">
                <a:solidFill>
                  <a:srgbClr val="CC7832"/>
                </a:solidFill>
              </a:rPr>
              <a:t>, </a:t>
            </a:r>
            <a:r>
              <a:rPr lang="en-US" sz="1350" dirty="0">
                <a:solidFill>
                  <a:srgbClr val="9876AA"/>
                </a:solidFill>
              </a:rPr>
              <a:t>completed</a:t>
            </a:r>
            <a:r>
              <a:rPr lang="en-US" sz="1350" dirty="0"/>
              <a:t>: </a:t>
            </a:r>
            <a:r>
              <a:rPr lang="en-US" sz="1350" dirty="0">
                <a:solidFill>
                  <a:srgbClr val="CC7832"/>
                </a:solidFill>
              </a:rPr>
              <a:t>true </a:t>
            </a:r>
            <a:r>
              <a:rPr lang="en-US" sz="1350" dirty="0"/>
              <a:t>}</a:t>
            </a:r>
            <a:br>
              <a:rPr lang="en-US" sz="1350" dirty="0"/>
            </a:br>
            <a:r>
              <a:rPr lang="en-US" sz="1350" dirty="0"/>
              <a:t>            ]</a:t>
            </a:r>
            <a:r>
              <a:rPr lang="en-US" sz="1350" dirty="0">
                <a:solidFill>
                  <a:srgbClr val="CC7832"/>
                </a:solidFill>
              </a:rPr>
              <a:t>;</a:t>
            </a:r>
            <a:br>
              <a:rPr lang="en-US" sz="1350" dirty="0">
                <a:solidFill>
                  <a:srgbClr val="CC7832"/>
                </a:solidFill>
              </a:rPr>
            </a:br>
            <a:r>
              <a:rPr lang="en-US" sz="1350" dirty="0">
                <a:solidFill>
                  <a:srgbClr val="CC7832"/>
                </a:solidFill>
              </a:rPr>
              <a:t>        </a:t>
            </a:r>
            <a:r>
              <a:rPr lang="en-US" sz="1350" dirty="0"/>
              <a:t>}])</a:t>
            </a:r>
            <a:r>
              <a:rPr lang="en-US" sz="1350" dirty="0">
                <a:solidFill>
                  <a:srgbClr val="CC7832"/>
                </a:solidFill>
              </a:rPr>
              <a:t>;</a:t>
            </a:r>
            <a:br>
              <a:rPr lang="en-US" sz="1350" dirty="0">
                <a:solidFill>
                  <a:srgbClr val="CC7832"/>
                </a:solidFill>
              </a:rPr>
            </a:br>
            <a:r>
              <a:rPr lang="en-US" sz="1350" dirty="0">
                <a:solidFill>
                  <a:srgbClr val="E8BF6A"/>
                </a:solidFill>
              </a:rPr>
              <a:t>&lt;/script&gt;</a:t>
            </a:r>
            <a:endParaRPr lang="en-CN" sz="1350" dirty="0"/>
          </a:p>
        </p:txBody>
      </p:sp>
      <p:sp>
        <p:nvSpPr>
          <p:cNvPr id="12" name="Rectangle 11">
            <a:extLst>
              <a:ext uri="{FF2B5EF4-FFF2-40B4-BE49-F238E27FC236}">
                <a16:creationId xmlns:a16="http://schemas.microsoft.com/office/drawing/2014/main" id="{7128064E-5854-8542-B6D1-F69360CDF55F}"/>
              </a:ext>
            </a:extLst>
          </p:cNvPr>
          <p:cNvSpPr/>
          <p:nvPr/>
        </p:nvSpPr>
        <p:spPr>
          <a:xfrm>
            <a:off x="4908658" y="5329921"/>
            <a:ext cx="4282839" cy="300082"/>
          </a:xfrm>
          <a:prstGeom prst="rect">
            <a:avLst/>
          </a:prstGeom>
        </p:spPr>
        <p:txBody>
          <a:bodyPr wrap="none">
            <a:spAutoFit/>
          </a:bodyPr>
          <a:lstStyle/>
          <a:p>
            <a:r>
              <a:rPr lang="zh-CN" altLang="en-US" sz="1350" dirty="0">
                <a:solidFill>
                  <a:srgbClr val="404040"/>
                </a:solidFill>
                <a:latin typeface="-apple-system"/>
              </a:rPr>
              <a:t>注意：配合</a:t>
            </a:r>
            <a:r>
              <a:rPr lang="en-US" sz="1350" dirty="0"/>
              <a:t>track by</a:t>
            </a:r>
            <a:r>
              <a:rPr lang="zh-CN" altLang="en-US" sz="1350" dirty="0">
                <a:solidFill>
                  <a:srgbClr val="404040"/>
                </a:solidFill>
                <a:latin typeface="-apple-system"/>
              </a:rPr>
              <a:t>使用的时候，</a:t>
            </a:r>
            <a:r>
              <a:rPr lang="en-US" sz="1350" dirty="0"/>
              <a:t>track by</a:t>
            </a:r>
            <a:r>
              <a:rPr lang="en-US" sz="1350" dirty="0">
                <a:solidFill>
                  <a:srgbClr val="404040"/>
                </a:solidFill>
                <a:latin typeface="-apple-system"/>
              </a:rPr>
              <a:t> </a:t>
            </a:r>
            <a:r>
              <a:rPr lang="zh-CN" altLang="en-US" sz="1350" dirty="0">
                <a:solidFill>
                  <a:srgbClr val="404040"/>
                </a:solidFill>
                <a:latin typeface="-apple-system"/>
              </a:rPr>
              <a:t>要放在最后面</a:t>
            </a:r>
            <a:endParaRPr lang="en-CN" sz="1350" dirty="0"/>
          </a:p>
        </p:txBody>
      </p:sp>
    </p:spTree>
    <p:extLst>
      <p:ext uri="{BB962C8B-B14F-4D97-AF65-F5344CB8AC3E}">
        <p14:creationId xmlns:p14="http://schemas.microsoft.com/office/powerpoint/2010/main" val="153425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GUI</a:t>
            </a:r>
            <a:r>
              <a:rPr lang="zh-CN" altLang="en-US" dirty="0"/>
              <a:t>程序所面临的问题</a:t>
            </a:r>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r>
              <a:rPr lang="zh-CN" altLang="en-US" sz="2400" dirty="0"/>
              <a:t>有了</a:t>
            </a:r>
            <a:r>
              <a:rPr lang="en-US" altLang="zh-CN" sz="2400" dirty="0"/>
              <a:t>View</a:t>
            </a:r>
            <a:r>
              <a:rPr lang="zh-CN" altLang="en-US" sz="2400" dirty="0"/>
              <a:t>和</a:t>
            </a:r>
            <a:r>
              <a:rPr lang="en-US" altLang="zh-CN" sz="2400" dirty="0"/>
              <a:t>Model</a:t>
            </a:r>
            <a:r>
              <a:rPr lang="zh-CN" altLang="en-US" sz="2400" dirty="0"/>
              <a:t>的分层，那么就有了两个问题：</a:t>
            </a:r>
          </a:p>
          <a:p>
            <a:r>
              <a:rPr lang="zh-CN" altLang="en-US" sz="2400" dirty="0"/>
              <a:t>响应用户操作的业务逻辑（例如排序）的管理。</a:t>
            </a:r>
          </a:p>
          <a:p>
            <a:r>
              <a:rPr lang="en-US" altLang="zh-CN" sz="2400" dirty="0"/>
              <a:t>View</a:t>
            </a:r>
            <a:r>
              <a:rPr lang="zh-CN" altLang="en-US" sz="2400" dirty="0"/>
              <a:t>如何同步</a:t>
            </a:r>
            <a:r>
              <a:rPr lang="en-US" altLang="zh-CN" sz="2400" dirty="0"/>
              <a:t>Model</a:t>
            </a:r>
            <a:r>
              <a:rPr lang="zh-CN" altLang="en-US" sz="2400" dirty="0"/>
              <a:t>的变更。</a:t>
            </a:r>
          </a:p>
          <a:p>
            <a:r>
              <a:rPr lang="zh-CN" altLang="en-US" sz="2400" dirty="0"/>
              <a:t>带着这两个问题开始探索</a:t>
            </a:r>
            <a:r>
              <a:rPr lang="en-US" altLang="zh-CN" sz="2400" dirty="0"/>
              <a:t>MV*</a:t>
            </a:r>
            <a:r>
              <a:rPr lang="zh-CN" altLang="en-US" sz="2400" dirty="0"/>
              <a:t>模式，会发现这些模式之间的差异可以归纳为对这两个问题处理的方式的不同。</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图片 3">
            <a:extLst>
              <a:ext uri="{FF2B5EF4-FFF2-40B4-BE49-F238E27FC236}">
                <a16:creationId xmlns:a16="http://schemas.microsoft.com/office/drawing/2014/main" id="{E951E0F9-4071-443F-B006-89C414BCC2F6}"/>
              </a:ext>
            </a:extLst>
          </p:cNvPr>
          <p:cNvPicPr>
            <a:picLocks noChangeAspect="1"/>
          </p:cNvPicPr>
          <p:nvPr/>
        </p:nvPicPr>
        <p:blipFill>
          <a:blip r:embed="rId5"/>
          <a:stretch>
            <a:fillRect/>
          </a:stretch>
        </p:blipFill>
        <p:spPr>
          <a:xfrm>
            <a:off x="1806515" y="3958556"/>
            <a:ext cx="6343650" cy="2743200"/>
          </a:xfrm>
          <a:prstGeom prst="rect">
            <a:avLst/>
          </a:prstGeom>
        </p:spPr>
      </p:pic>
    </p:spTree>
    <p:extLst>
      <p:ext uri="{BB962C8B-B14F-4D97-AF65-F5344CB8AC3E}">
        <p14:creationId xmlns:p14="http://schemas.microsoft.com/office/powerpoint/2010/main" val="3187616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1CD6-02FE-564C-AD36-D12DA177670F}"/>
              </a:ext>
            </a:extLst>
          </p:cNvPr>
          <p:cNvSpPr>
            <a:spLocks noGrp="1"/>
          </p:cNvSpPr>
          <p:nvPr>
            <p:ph type="title"/>
          </p:nvPr>
        </p:nvSpPr>
        <p:spPr/>
        <p:txBody>
          <a:bodyPr/>
          <a:lstStyle/>
          <a:p>
            <a:r>
              <a:rPr lang="en-US" dirty="0"/>
              <a:t>AngularJS </a:t>
            </a:r>
            <a:r>
              <a:rPr lang="zh-CN" altLang="en-US" dirty="0"/>
              <a:t>过滤器</a:t>
            </a:r>
            <a:endParaRPr lang="en-CN" dirty="0"/>
          </a:p>
        </p:txBody>
      </p:sp>
      <p:sp>
        <p:nvSpPr>
          <p:cNvPr id="4" name="TextBox 3">
            <a:extLst>
              <a:ext uri="{FF2B5EF4-FFF2-40B4-BE49-F238E27FC236}">
                <a16:creationId xmlns:a16="http://schemas.microsoft.com/office/drawing/2014/main" id="{51E08218-0FC9-C340-A1DB-9496C9ECBF0C}"/>
              </a:ext>
            </a:extLst>
          </p:cNvPr>
          <p:cNvSpPr txBox="1"/>
          <p:nvPr/>
        </p:nvSpPr>
        <p:spPr>
          <a:xfrm>
            <a:off x="472839" y="2344560"/>
            <a:ext cx="2954655" cy="715581"/>
          </a:xfrm>
          <a:prstGeom prst="rect">
            <a:avLst/>
          </a:prstGeom>
          <a:noFill/>
        </p:spPr>
        <p:txBody>
          <a:bodyPr wrap="none" rtlCol="0">
            <a:spAutoFit/>
          </a:bodyPr>
          <a:lstStyle/>
          <a:p>
            <a:r>
              <a:rPr lang="en-US" altLang="zh-CN" sz="1350" dirty="0"/>
              <a:t>🌰</a:t>
            </a:r>
            <a:r>
              <a:rPr lang="en-US" sz="1350" b="1" dirty="0"/>
              <a:t>currency </a:t>
            </a:r>
            <a:r>
              <a:rPr lang="zh-CN" altLang="en-US" sz="1350" b="1" dirty="0"/>
              <a:t>过滤器</a:t>
            </a:r>
          </a:p>
          <a:p>
            <a:r>
              <a:rPr lang="zh-CN" altLang="en-US" sz="1350" dirty="0"/>
              <a:t>作用：将数字转化为货币的形式显示</a:t>
            </a:r>
          </a:p>
          <a:p>
            <a:endParaRPr lang="en-CN" sz="1350" dirty="0"/>
          </a:p>
        </p:txBody>
      </p:sp>
      <p:sp>
        <p:nvSpPr>
          <p:cNvPr id="5" name="Rectangle 4">
            <a:extLst>
              <a:ext uri="{FF2B5EF4-FFF2-40B4-BE49-F238E27FC236}">
                <a16:creationId xmlns:a16="http://schemas.microsoft.com/office/drawing/2014/main" id="{38DBE8D2-5960-3648-918B-E72F93ECBC05}"/>
              </a:ext>
            </a:extLst>
          </p:cNvPr>
          <p:cNvSpPr/>
          <p:nvPr/>
        </p:nvSpPr>
        <p:spPr>
          <a:xfrm>
            <a:off x="472839" y="2898558"/>
            <a:ext cx="3179973"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p</a:t>
            </a:r>
            <a:r>
              <a:rPr lang="en-US" sz="1350" dirty="0">
                <a:solidFill>
                  <a:srgbClr val="CCCCCC"/>
                </a:solidFill>
              </a:rPr>
              <a:t>&gt;</a:t>
            </a:r>
            <a:r>
              <a:rPr lang="en-US" sz="1350" dirty="0"/>
              <a:t>{{12345678.333 | currency: "￥"}}</a:t>
            </a:r>
            <a:r>
              <a:rPr lang="en-US" sz="1350" dirty="0">
                <a:solidFill>
                  <a:srgbClr val="CCCCCC"/>
                </a:solidFill>
              </a:rPr>
              <a:t>&lt;/</a:t>
            </a:r>
            <a:r>
              <a:rPr lang="en-US" sz="1350" dirty="0">
                <a:solidFill>
                  <a:srgbClr val="E2777A"/>
                </a:solidFill>
              </a:rPr>
              <a:t>p</a:t>
            </a:r>
            <a:r>
              <a:rPr lang="en-US" sz="1350" dirty="0">
                <a:solidFill>
                  <a:srgbClr val="CCCCCC"/>
                </a:solidFill>
              </a:rPr>
              <a:t>&gt;</a:t>
            </a:r>
            <a:endParaRPr lang="en-CN" sz="1350" dirty="0"/>
          </a:p>
        </p:txBody>
      </p:sp>
      <p:sp>
        <p:nvSpPr>
          <p:cNvPr id="6" name="Rectangle 5">
            <a:extLst>
              <a:ext uri="{FF2B5EF4-FFF2-40B4-BE49-F238E27FC236}">
                <a16:creationId xmlns:a16="http://schemas.microsoft.com/office/drawing/2014/main" id="{5AC60C6D-30F6-0C43-8CE5-92AA2930C760}"/>
              </a:ext>
            </a:extLst>
          </p:cNvPr>
          <p:cNvSpPr/>
          <p:nvPr/>
        </p:nvSpPr>
        <p:spPr>
          <a:xfrm>
            <a:off x="472838" y="3418417"/>
            <a:ext cx="4572000" cy="507831"/>
          </a:xfrm>
          <a:prstGeom prst="rect">
            <a:avLst/>
          </a:prstGeom>
        </p:spPr>
        <p:txBody>
          <a:bodyPr>
            <a:spAutoFit/>
          </a:bodyPr>
          <a:lstStyle/>
          <a:p>
            <a:r>
              <a:rPr lang="en-US" altLang="zh-CN" sz="1350" dirty="0"/>
              <a:t>🌰 </a:t>
            </a:r>
            <a:r>
              <a:rPr lang="en-US" sz="1350" b="1" dirty="0">
                <a:solidFill>
                  <a:srgbClr val="404040"/>
                </a:solidFill>
                <a:latin typeface="-apple-system"/>
              </a:rPr>
              <a:t>date </a:t>
            </a:r>
            <a:r>
              <a:rPr lang="zh-CN" altLang="en-US" sz="1350" b="1" dirty="0">
                <a:solidFill>
                  <a:srgbClr val="404040"/>
                </a:solidFill>
                <a:latin typeface="-apple-system"/>
              </a:rPr>
              <a:t>过滤器</a:t>
            </a:r>
          </a:p>
          <a:p>
            <a:pPr>
              <a:buFont typeface="Arial" panose="020B0604020202020204" pitchFamily="34" charset="0"/>
              <a:buChar char="•"/>
            </a:pPr>
            <a:r>
              <a:rPr lang="zh-CN" altLang="en-US" sz="1350" dirty="0">
                <a:solidFill>
                  <a:srgbClr val="404040"/>
                </a:solidFill>
                <a:latin typeface="-apple-system"/>
              </a:rPr>
              <a:t>作用：将整数形式的日期转化为常用日期形式</a:t>
            </a:r>
          </a:p>
        </p:txBody>
      </p:sp>
      <p:sp>
        <p:nvSpPr>
          <p:cNvPr id="7" name="Rectangle 6">
            <a:extLst>
              <a:ext uri="{FF2B5EF4-FFF2-40B4-BE49-F238E27FC236}">
                <a16:creationId xmlns:a16="http://schemas.microsoft.com/office/drawing/2014/main" id="{52A1D51C-3FEE-8A41-837F-946C11709957}"/>
              </a:ext>
            </a:extLst>
          </p:cNvPr>
          <p:cNvSpPr/>
          <p:nvPr/>
        </p:nvSpPr>
        <p:spPr>
          <a:xfrm>
            <a:off x="472839" y="3931600"/>
            <a:ext cx="4465325"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p</a:t>
            </a:r>
            <a:r>
              <a:rPr lang="en-US" sz="1350" dirty="0">
                <a:solidFill>
                  <a:srgbClr val="CCCCCC"/>
                </a:solidFill>
              </a:rPr>
              <a:t>&gt;</a:t>
            </a:r>
            <a:r>
              <a:rPr lang="en-US" sz="1350" dirty="0"/>
              <a:t>{{1412345678901 | date: "</a:t>
            </a:r>
            <a:r>
              <a:rPr lang="en-US" sz="1350" dirty="0" err="1"/>
              <a:t>yyyy</a:t>
            </a:r>
            <a:r>
              <a:rPr lang="en-US" sz="1350" dirty="0"/>
              <a:t>-MM-dd </a:t>
            </a:r>
            <a:r>
              <a:rPr lang="en-US" sz="1350" dirty="0" err="1"/>
              <a:t>hh:mm:ss</a:t>
            </a:r>
            <a:r>
              <a:rPr lang="en-US" sz="1350" dirty="0"/>
              <a:t>"}}</a:t>
            </a:r>
            <a:r>
              <a:rPr lang="en-US" sz="1350" dirty="0">
                <a:solidFill>
                  <a:srgbClr val="CCCCCC"/>
                </a:solidFill>
              </a:rPr>
              <a:t>&lt;/</a:t>
            </a:r>
            <a:r>
              <a:rPr lang="en-US" sz="1350" dirty="0">
                <a:solidFill>
                  <a:srgbClr val="E2777A"/>
                </a:solidFill>
              </a:rPr>
              <a:t>p</a:t>
            </a:r>
            <a:r>
              <a:rPr lang="en-US" sz="1350" dirty="0">
                <a:solidFill>
                  <a:srgbClr val="CCCCCC"/>
                </a:solidFill>
              </a:rPr>
              <a:t>&gt;</a:t>
            </a:r>
            <a:endParaRPr lang="en-CN" sz="1350" dirty="0"/>
          </a:p>
        </p:txBody>
      </p:sp>
      <p:sp>
        <p:nvSpPr>
          <p:cNvPr id="8" name="Rectangle 7">
            <a:extLst>
              <a:ext uri="{FF2B5EF4-FFF2-40B4-BE49-F238E27FC236}">
                <a16:creationId xmlns:a16="http://schemas.microsoft.com/office/drawing/2014/main" id="{2C52B83B-27DB-F947-A869-5C3291DCFDD3}"/>
              </a:ext>
            </a:extLst>
          </p:cNvPr>
          <p:cNvSpPr/>
          <p:nvPr/>
        </p:nvSpPr>
        <p:spPr>
          <a:xfrm>
            <a:off x="472838" y="4468708"/>
            <a:ext cx="4572000" cy="715581"/>
          </a:xfrm>
          <a:prstGeom prst="rect">
            <a:avLst/>
          </a:prstGeom>
        </p:spPr>
        <p:txBody>
          <a:bodyPr>
            <a:spAutoFit/>
          </a:bodyPr>
          <a:lstStyle/>
          <a:p>
            <a:r>
              <a:rPr lang="en-US" altLang="zh-CN" sz="1350" dirty="0"/>
              <a:t>🌰 </a:t>
            </a:r>
            <a:r>
              <a:rPr lang="en-US" sz="1350" b="1" dirty="0" err="1">
                <a:latin typeface="-apple-system"/>
              </a:rPr>
              <a:t>limitTo</a:t>
            </a:r>
            <a:r>
              <a:rPr lang="en-US" sz="1350" b="1" dirty="0">
                <a:latin typeface="-apple-system"/>
              </a:rPr>
              <a:t> </a:t>
            </a:r>
            <a:r>
              <a:rPr lang="zh-CN" altLang="en-US" sz="1350" b="1" dirty="0">
                <a:latin typeface="-apple-system"/>
              </a:rPr>
              <a:t>过滤器</a:t>
            </a:r>
          </a:p>
          <a:p>
            <a:pPr>
              <a:buFont typeface="Arial" panose="020B0604020202020204" pitchFamily="34" charset="0"/>
              <a:buChar char="•"/>
            </a:pPr>
            <a:r>
              <a:rPr lang="zh-CN" altLang="en-US" sz="1350" dirty="0">
                <a:latin typeface="-apple-system"/>
              </a:rPr>
              <a:t>作用：限制显示的文字个数</a:t>
            </a:r>
          </a:p>
          <a:p>
            <a:pPr>
              <a:buFont typeface="Arial" panose="020B0604020202020204" pitchFamily="34" charset="0"/>
              <a:buChar char="•"/>
            </a:pPr>
            <a:r>
              <a:rPr lang="zh-CN" altLang="en-US" sz="1350" dirty="0">
                <a:latin typeface="-apple-system"/>
              </a:rPr>
              <a:t>参数：</a:t>
            </a:r>
            <a:r>
              <a:rPr lang="en-US" altLang="zh-CN" sz="1350" dirty="0">
                <a:latin typeface="-apple-system"/>
              </a:rPr>
              <a:t>:5 </a:t>
            </a:r>
            <a:r>
              <a:rPr lang="zh-CN" altLang="en-US" sz="1350" dirty="0">
                <a:latin typeface="-apple-system"/>
              </a:rPr>
              <a:t>表示展示文字长度为：</a:t>
            </a:r>
            <a:r>
              <a:rPr lang="en-US" altLang="zh-CN" sz="1350" dirty="0">
                <a:latin typeface="-apple-system"/>
              </a:rPr>
              <a:t>5</a:t>
            </a:r>
            <a:r>
              <a:rPr lang="zh-CN" altLang="en-US" sz="1350" dirty="0">
                <a:latin typeface="-apple-system"/>
              </a:rPr>
              <a:t>，</a:t>
            </a:r>
            <a:r>
              <a:rPr lang="en-US" altLang="zh-CN" sz="1350" dirty="0">
                <a:latin typeface="-apple-system"/>
              </a:rPr>
              <a:t>:2 </a:t>
            </a:r>
            <a:r>
              <a:rPr lang="zh-CN" altLang="en-US" sz="1350" dirty="0">
                <a:latin typeface="-apple-system"/>
              </a:rPr>
              <a:t>表示开始的索引号</a:t>
            </a:r>
          </a:p>
        </p:txBody>
      </p:sp>
      <p:sp>
        <p:nvSpPr>
          <p:cNvPr id="9" name="Rectangle 8">
            <a:extLst>
              <a:ext uri="{FF2B5EF4-FFF2-40B4-BE49-F238E27FC236}">
                <a16:creationId xmlns:a16="http://schemas.microsoft.com/office/drawing/2014/main" id="{A5785C27-390F-F148-863C-49F1C43D488E}"/>
              </a:ext>
            </a:extLst>
          </p:cNvPr>
          <p:cNvSpPr/>
          <p:nvPr/>
        </p:nvSpPr>
        <p:spPr>
          <a:xfrm>
            <a:off x="550334" y="5196316"/>
            <a:ext cx="4753865"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p</a:t>
            </a:r>
            <a:r>
              <a:rPr lang="en-US" sz="1350" dirty="0">
                <a:solidFill>
                  <a:srgbClr val="CCCCCC"/>
                </a:solidFill>
              </a:rPr>
              <a:t>&gt;</a:t>
            </a:r>
            <a:r>
              <a:rPr lang="en-US" sz="1350" dirty="0"/>
              <a:t>{{‘</a:t>
            </a:r>
            <a:r>
              <a:rPr lang="zh-CN" altLang="en-US" sz="1350" dirty="0"/>
              <a:t>其实没有一种安稳快乐，永远也不差</a:t>
            </a:r>
            <a:r>
              <a:rPr lang="en-US" altLang="zh-CN" sz="1350" dirty="0"/>
              <a:t>' | </a:t>
            </a:r>
            <a:r>
              <a:rPr lang="en-US" sz="1350" dirty="0"/>
              <a:t>limitTo:5:2}}</a:t>
            </a:r>
            <a:r>
              <a:rPr lang="en-US" sz="1350" dirty="0">
                <a:solidFill>
                  <a:srgbClr val="CCCCCC"/>
                </a:solidFill>
              </a:rPr>
              <a:t>&lt;/</a:t>
            </a:r>
            <a:r>
              <a:rPr lang="en-US" sz="1350" dirty="0">
                <a:solidFill>
                  <a:srgbClr val="E2777A"/>
                </a:solidFill>
              </a:rPr>
              <a:t>p</a:t>
            </a:r>
            <a:r>
              <a:rPr lang="en-US" sz="1350" dirty="0">
                <a:solidFill>
                  <a:srgbClr val="CCCCCC"/>
                </a:solidFill>
              </a:rPr>
              <a:t>&gt;</a:t>
            </a:r>
            <a:endParaRPr lang="en-CN" sz="1350" dirty="0"/>
          </a:p>
        </p:txBody>
      </p:sp>
      <p:sp>
        <p:nvSpPr>
          <p:cNvPr id="10" name="Rectangle 9">
            <a:extLst>
              <a:ext uri="{FF2B5EF4-FFF2-40B4-BE49-F238E27FC236}">
                <a16:creationId xmlns:a16="http://schemas.microsoft.com/office/drawing/2014/main" id="{3D7A296C-66E1-9644-B4F2-43B90EF6BF9A}"/>
              </a:ext>
            </a:extLst>
          </p:cNvPr>
          <p:cNvSpPr/>
          <p:nvPr/>
        </p:nvSpPr>
        <p:spPr>
          <a:xfrm>
            <a:off x="4058160" y="2369353"/>
            <a:ext cx="5122334" cy="923330"/>
          </a:xfrm>
          <a:prstGeom prst="rect">
            <a:avLst/>
          </a:prstGeom>
        </p:spPr>
        <p:txBody>
          <a:bodyPr wrap="square">
            <a:spAutoFit/>
          </a:bodyPr>
          <a:lstStyle/>
          <a:p>
            <a:r>
              <a:rPr lang="en-US" altLang="zh-CN" sz="1350" dirty="0"/>
              <a:t>🌰 </a:t>
            </a:r>
            <a:r>
              <a:rPr lang="en-US" sz="1350" b="1" dirty="0" err="1">
                <a:latin typeface="-apple-system"/>
              </a:rPr>
              <a:t>orderBy</a:t>
            </a:r>
            <a:r>
              <a:rPr lang="en-US" sz="1350" b="1" dirty="0">
                <a:latin typeface="-apple-system"/>
              </a:rPr>
              <a:t> </a:t>
            </a:r>
            <a:r>
              <a:rPr lang="zh-CN" altLang="en-US" sz="1350" b="1" dirty="0">
                <a:latin typeface="-apple-system"/>
              </a:rPr>
              <a:t>过滤器</a:t>
            </a:r>
          </a:p>
          <a:p>
            <a:pPr>
              <a:buFont typeface="Arial" panose="020B0604020202020204" pitchFamily="34" charset="0"/>
              <a:buChar char="•"/>
            </a:pPr>
            <a:r>
              <a:rPr lang="zh-CN" altLang="en-US" sz="1350" dirty="0">
                <a:latin typeface="-apple-system"/>
              </a:rPr>
              <a:t>作用：对数据进行排序</a:t>
            </a:r>
          </a:p>
          <a:p>
            <a:pPr>
              <a:buFont typeface="Arial" panose="020B0604020202020204" pitchFamily="34" charset="0"/>
              <a:buChar char="•"/>
            </a:pPr>
            <a:r>
              <a:rPr lang="zh-CN" altLang="en-US" sz="1350" dirty="0">
                <a:latin typeface="-apple-system"/>
              </a:rPr>
              <a:t>参数：排序的属性，如果是倒序排列，属性名前加</a:t>
            </a:r>
            <a:r>
              <a:rPr lang="en-US" altLang="zh-CN" sz="1350" dirty="0">
                <a:latin typeface="-apple-system"/>
              </a:rPr>
              <a:t>-</a:t>
            </a:r>
            <a:r>
              <a:rPr lang="zh-CN" altLang="en-US" sz="1350" dirty="0">
                <a:latin typeface="-apple-system"/>
              </a:rPr>
              <a:t>，例如：</a:t>
            </a:r>
            <a:r>
              <a:rPr lang="en-US" altLang="zh-CN" sz="1350" dirty="0">
                <a:latin typeface="-apple-system"/>
              </a:rPr>
              <a:t>-</a:t>
            </a:r>
            <a:r>
              <a:rPr lang="en-US" sz="1350" dirty="0">
                <a:latin typeface="-apple-system"/>
              </a:rPr>
              <a:t>age</a:t>
            </a:r>
          </a:p>
          <a:p>
            <a:pPr>
              <a:buFont typeface="Arial" panose="020B0604020202020204" pitchFamily="34" charset="0"/>
              <a:buChar char="•"/>
            </a:pPr>
            <a:r>
              <a:rPr lang="zh-CN" altLang="en-US" sz="1350" dirty="0">
                <a:latin typeface="-apple-system"/>
              </a:rPr>
              <a:t>说明：一般与 </a:t>
            </a:r>
            <a:r>
              <a:rPr lang="en-US" sz="1350" dirty="0">
                <a:latin typeface="-apple-system"/>
              </a:rPr>
              <a:t>ng-repeat </a:t>
            </a:r>
            <a:r>
              <a:rPr lang="zh-CN" altLang="en-US" sz="1350" dirty="0">
                <a:latin typeface="-apple-system"/>
              </a:rPr>
              <a:t>指令共同使用</a:t>
            </a:r>
          </a:p>
        </p:txBody>
      </p:sp>
      <p:sp>
        <p:nvSpPr>
          <p:cNvPr id="11" name="Rectangle 10">
            <a:extLst>
              <a:ext uri="{FF2B5EF4-FFF2-40B4-BE49-F238E27FC236}">
                <a16:creationId xmlns:a16="http://schemas.microsoft.com/office/drawing/2014/main" id="{D0A69CB2-1306-3A4C-8ECB-04729F1CDA75}"/>
              </a:ext>
            </a:extLst>
          </p:cNvPr>
          <p:cNvSpPr/>
          <p:nvPr/>
        </p:nvSpPr>
        <p:spPr>
          <a:xfrm>
            <a:off x="4608494" y="3239072"/>
            <a:ext cx="3702745" cy="300082"/>
          </a:xfrm>
          <a:prstGeom prst="rect">
            <a:avLst/>
          </a:prstGeom>
        </p:spPr>
        <p:txBody>
          <a:bodyPr wrap="none">
            <a:spAutoFit/>
          </a:bodyPr>
          <a:lstStyle/>
          <a:p>
            <a:r>
              <a:rPr lang="en-US" sz="1350" dirty="0">
                <a:solidFill>
                  <a:srgbClr val="CCCCCC"/>
                </a:solidFill>
              </a:rPr>
              <a:t>&lt;</a:t>
            </a:r>
            <a:r>
              <a:rPr lang="en-US" sz="1350" dirty="0">
                <a:solidFill>
                  <a:srgbClr val="E2777A"/>
                </a:solidFill>
              </a:rPr>
              <a:t>p ng-repeat</a:t>
            </a:r>
            <a:r>
              <a:rPr lang="en-US" sz="1350" dirty="0">
                <a:solidFill>
                  <a:srgbClr val="CCCCCC"/>
                </a:solidFill>
              </a:rPr>
              <a:t>="</a:t>
            </a:r>
            <a:r>
              <a:rPr lang="en-US" sz="1350" dirty="0">
                <a:solidFill>
                  <a:srgbClr val="7EC699"/>
                </a:solidFill>
              </a:rPr>
              <a:t>item in data | </a:t>
            </a:r>
            <a:r>
              <a:rPr lang="en-US" sz="1350" dirty="0" err="1">
                <a:solidFill>
                  <a:srgbClr val="7EC699"/>
                </a:solidFill>
              </a:rPr>
              <a:t>orderBy</a:t>
            </a:r>
            <a:r>
              <a:rPr lang="en-US" sz="1350" dirty="0">
                <a:solidFill>
                  <a:srgbClr val="7EC699"/>
                </a:solidFill>
              </a:rPr>
              <a:t>: 'age'</a:t>
            </a:r>
            <a:r>
              <a:rPr lang="en-US" sz="1350" dirty="0">
                <a:solidFill>
                  <a:srgbClr val="CCCCCC"/>
                </a:solidFill>
              </a:rPr>
              <a:t>"&gt;&lt;/</a:t>
            </a:r>
            <a:r>
              <a:rPr lang="en-US" sz="1350" dirty="0">
                <a:solidFill>
                  <a:srgbClr val="E2777A"/>
                </a:solidFill>
              </a:rPr>
              <a:t>p</a:t>
            </a:r>
            <a:r>
              <a:rPr lang="en-US" sz="1350" dirty="0">
                <a:solidFill>
                  <a:srgbClr val="CCCCCC"/>
                </a:solidFill>
              </a:rPr>
              <a:t>&gt;</a:t>
            </a:r>
            <a:endParaRPr lang="en-CN" sz="1350" dirty="0"/>
          </a:p>
        </p:txBody>
      </p:sp>
    </p:spTree>
    <p:extLst>
      <p:ext uri="{BB962C8B-B14F-4D97-AF65-F5344CB8AC3E}">
        <p14:creationId xmlns:p14="http://schemas.microsoft.com/office/powerpoint/2010/main" val="2216239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F17D-CF46-384F-8E0D-E228BB6EB78E}"/>
              </a:ext>
            </a:extLst>
          </p:cNvPr>
          <p:cNvSpPr>
            <a:spLocks noGrp="1"/>
          </p:cNvSpPr>
          <p:nvPr>
            <p:ph type="title"/>
          </p:nvPr>
        </p:nvSpPr>
        <p:spPr/>
        <p:txBody>
          <a:bodyPr/>
          <a:lstStyle/>
          <a:p>
            <a:r>
              <a:rPr lang="en-US" dirty="0"/>
              <a:t>AngularJS </a:t>
            </a:r>
            <a:r>
              <a:rPr lang="zh-CN" altLang="en-US" dirty="0"/>
              <a:t>服务</a:t>
            </a:r>
            <a:r>
              <a:rPr lang="en-US" altLang="zh-CN" dirty="0"/>
              <a:t>(</a:t>
            </a:r>
            <a:r>
              <a:rPr lang="en-US" dirty="0"/>
              <a:t>Service)</a:t>
            </a:r>
            <a:endParaRPr lang="en-CN" dirty="0"/>
          </a:p>
        </p:txBody>
      </p:sp>
      <p:sp>
        <p:nvSpPr>
          <p:cNvPr id="4" name="Rectangle 3">
            <a:extLst>
              <a:ext uri="{FF2B5EF4-FFF2-40B4-BE49-F238E27FC236}">
                <a16:creationId xmlns:a16="http://schemas.microsoft.com/office/drawing/2014/main" id="{66D62E9A-5FFC-6A4B-AE89-76BCD5CB5D11}"/>
              </a:ext>
            </a:extLst>
          </p:cNvPr>
          <p:cNvSpPr/>
          <p:nvPr/>
        </p:nvSpPr>
        <p:spPr>
          <a:xfrm>
            <a:off x="628650" y="2125267"/>
            <a:ext cx="7482417" cy="1615827"/>
          </a:xfrm>
          <a:prstGeom prst="rect">
            <a:avLst/>
          </a:prstGeom>
        </p:spPr>
        <p:txBody>
          <a:bodyPr wrap="square">
            <a:spAutoFit/>
          </a:bodyPr>
          <a:lstStyle/>
          <a:p>
            <a:r>
              <a:rPr lang="en-US" b="1" dirty="0"/>
              <a:t>service </a:t>
            </a:r>
            <a:r>
              <a:rPr lang="zh-CN" altLang="en-US" b="1" dirty="0"/>
              <a:t>服务</a:t>
            </a:r>
          </a:p>
          <a:p>
            <a:pPr>
              <a:buFont typeface="Arial" panose="020B0604020202020204" pitchFamily="34" charset="0"/>
              <a:buChar char="•"/>
            </a:pPr>
            <a:r>
              <a:rPr lang="zh-CN" altLang="en-US" sz="1350" dirty="0"/>
              <a:t>公用（公共）的业务逻辑集中存放的一段代码</a:t>
            </a:r>
          </a:p>
          <a:p>
            <a:pPr>
              <a:buFont typeface="Arial" panose="020B0604020202020204" pitchFamily="34" charset="0"/>
              <a:buChar char="•"/>
            </a:pPr>
            <a:r>
              <a:rPr lang="zh-CN" altLang="en-US" sz="1350" dirty="0"/>
              <a:t>主要用于对重复业务的封装，达到复用的目的</a:t>
            </a:r>
          </a:p>
          <a:p>
            <a:pPr>
              <a:buFont typeface="Arial" panose="020B0604020202020204" pitchFamily="34" charset="0"/>
              <a:buChar char="•"/>
            </a:pPr>
            <a:r>
              <a:rPr lang="zh-CN" altLang="en-US" sz="1350" dirty="0"/>
              <a:t>一般主要封装针对于</a:t>
            </a:r>
            <a:r>
              <a:rPr lang="en-US" sz="1350" dirty="0"/>
              <a:t>Model</a:t>
            </a:r>
            <a:r>
              <a:rPr lang="zh-CN" altLang="en-US" sz="1350" dirty="0"/>
              <a:t>的</a:t>
            </a:r>
            <a:r>
              <a:rPr lang="en-US" sz="1350" dirty="0"/>
              <a:t>CRUD</a:t>
            </a:r>
          </a:p>
          <a:p>
            <a:pPr>
              <a:buFont typeface="Arial" panose="020B0604020202020204" pitchFamily="34" charset="0"/>
              <a:buChar char="•"/>
            </a:pPr>
            <a:r>
              <a:rPr lang="zh-CN" altLang="en-US" sz="1350" dirty="0"/>
              <a:t>服务中的代码只会在使用服务的时候，执行一次，并且只会执行一次</a:t>
            </a:r>
          </a:p>
          <a:p>
            <a:pPr>
              <a:buFont typeface="Arial" panose="020B0604020202020204" pitchFamily="34" charset="0"/>
              <a:buChar char="•"/>
            </a:pPr>
            <a:r>
              <a:rPr lang="zh-CN" altLang="en-US" sz="1350" dirty="0"/>
              <a:t>服务给控制器提供了一些额外的功能 </a:t>
            </a:r>
          </a:p>
          <a:p>
            <a:pPr marL="557213" lvl="1" indent="-214313">
              <a:buFont typeface="Arial" panose="020B0604020202020204" pitchFamily="34" charset="0"/>
              <a:buChar char="•"/>
            </a:pPr>
            <a:r>
              <a:rPr lang="en-US" altLang="zh-CN" sz="1350" dirty="0"/>
              <a:t>$</a:t>
            </a:r>
            <a:r>
              <a:rPr lang="en-US" sz="1350" dirty="0"/>
              <a:t>log / $http </a:t>
            </a:r>
            <a:r>
              <a:rPr lang="zh-CN" altLang="en-US" sz="1350" dirty="0"/>
              <a:t>等以</a:t>
            </a:r>
            <a:r>
              <a:rPr lang="en-US" altLang="zh-CN" sz="1350" dirty="0"/>
              <a:t>$</a:t>
            </a:r>
            <a:r>
              <a:rPr lang="zh-CN" altLang="en-US" sz="1350" dirty="0"/>
              <a:t>开头的服务都是</a:t>
            </a:r>
            <a:r>
              <a:rPr lang="en-US" sz="1350" dirty="0"/>
              <a:t>Angular</a:t>
            </a:r>
            <a:r>
              <a:rPr lang="zh-CN" altLang="en-US" sz="1350" dirty="0"/>
              <a:t>的内置服务</a:t>
            </a:r>
          </a:p>
        </p:txBody>
      </p:sp>
      <p:sp>
        <p:nvSpPr>
          <p:cNvPr id="5" name="Rectangle 4">
            <a:extLst>
              <a:ext uri="{FF2B5EF4-FFF2-40B4-BE49-F238E27FC236}">
                <a16:creationId xmlns:a16="http://schemas.microsoft.com/office/drawing/2014/main" id="{9963FC9A-B8CF-1E4B-A611-596979F01A5A}"/>
              </a:ext>
            </a:extLst>
          </p:cNvPr>
          <p:cNvSpPr/>
          <p:nvPr/>
        </p:nvSpPr>
        <p:spPr>
          <a:xfrm>
            <a:off x="457200" y="3896304"/>
            <a:ext cx="8058150" cy="507831"/>
          </a:xfrm>
          <a:prstGeom prst="rect">
            <a:avLst/>
          </a:prstGeom>
        </p:spPr>
        <p:txBody>
          <a:bodyPr wrap="square">
            <a:spAutoFit/>
          </a:bodyPr>
          <a:lstStyle/>
          <a:p>
            <a:r>
              <a:rPr lang="en-US" sz="1350" b="1" dirty="0">
                <a:solidFill>
                  <a:srgbClr val="333333"/>
                </a:solidFill>
                <a:latin typeface="Helvetica Neue" panose="02000503000000020004" pitchFamily="2" charset="0"/>
              </a:rPr>
              <a:t>🌰$http </a:t>
            </a:r>
            <a:r>
              <a:rPr lang="zh-CN" altLang="en-US" sz="1350" b="1" dirty="0">
                <a:solidFill>
                  <a:srgbClr val="333333"/>
                </a:solidFill>
                <a:latin typeface="Helvetica Neue" panose="02000503000000020004" pitchFamily="2" charset="0"/>
              </a:rPr>
              <a:t>服务</a:t>
            </a:r>
          </a:p>
          <a:p>
            <a:pPr latinLnBrk="1"/>
            <a:r>
              <a:rPr lang="en-US" altLang="zh-CN" sz="1350" b="1" dirty="0">
                <a:solidFill>
                  <a:srgbClr val="333333"/>
                </a:solidFill>
                <a:latin typeface="Helvetica Neue" panose="02000503000000020004" pitchFamily="2" charset="0"/>
              </a:rPr>
              <a:t>$</a:t>
            </a:r>
            <a:r>
              <a:rPr lang="en-US" sz="1350" b="1" dirty="0">
                <a:solidFill>
                  <a:srgbClr val="333333"/>
                </a:solidFill>
                <a:latin typeface="Helvetica Neue" panose="02000503000000020004" pitchFamily="2" charset="0"/>
              </a:rPr>
              <a:t>http</a:t>
            </a:r>
            <a:r>
              <a:rPr lang="en-US" sz="1350" dirty="0">
                <a:solidFill>
                  <a:srgbClr val="333333"/>
                </a:solidFill>
                <a:latin typeface="Helvetica Neue" panose="02000503000000020004" pitchFamily="2" charset="0"/>
              </a:rPr>
              <a:t> </a:t>
            </a:r>
            <a:r>
              <a:rPr lang="zh-CN" altLang="en-US" sz="1350" dirty="0">
                <a:solidFill>
                  <a:srgbClr val="333333"/>
                </a:solidFill>
                <a:latin typeface="Helvetica Neue" panose="02000503000000020004" pitchFamily="2" charset="0"/>
              </a:rPr>
              <a:t>是 </a:t>
            </a:r>
            <a:r>
              <a:rPr lang="en-US" sz="1350" dirty="0">
                <a:solidFill>
                  <a:srgbClr val="333333"/>
                </a:solidFill>
                <a:latin typeface="Helvetica Neue" panose="02000503000000020004" pitchFamily="2" charset="0"/>
              </a:rPr>
              <a:t>AngularJS </a:t>
            </a:r>
            <a:r>
              <a:rPr lang="zh-CN" altLang="en-US" sz="1350" dirty="0">
                <a:solidFill>
                  <a:srgbClr val="333333"/>
                </a:solidFill>
                <a:latin typeface="Helvetica Neue" panose="02000503000000020004" pitchFamily="2" charset="0"/>
              </a:rPr>
              <a:t>应用中最常用的服务。 服务向服务器发送请求，应用响应服务器传送过来的数据。</a:t>
            </a:r>
          </a:p>
        </p:txBody>
      </p:sp>
      <p:sp>
        <p:nvSpPr>
          <p:cNvPr id="6" name="Rectangle 5">
            <a:extLst>
              <a:ext uri="{FF2B5EF4-FFF2-40B4-BE49-F238E27FC236}">
                <a16:creationId xmlns:a16="http://schemas.microsoft.com/office/drawing/2014/main" id="{18590758-7CD6-7F45-8268-D0657EF64BEA}"/>
              </a:ext>
            </a:extLst>
          </p:cNvPr>
          <p:cNvSpPr/>
          <p:nvPr/>
        </p:nvSpPr>
        <p:spPr>
          <a:xfrm>
            <a:off x="771526" y="4477344"/>
            <a:ext cx="7196666" cy="1200329"/>
          </a:xfrm>
          <a:prstGeom prst="rect">
            <a:avLst/>
          </a:prstGeom>
        </p:spPr>
        <p:txBody>
          <a:bodyPr wrap="square">
            <a:spAutoFit/>
          </a:bodyPr>
          <a:lstStyle/>
          <a:p>
            <a:r>
              <a:rPr lang="en-US" sz="1200" dirty="0">
                <a:solidFill>
                  <a:srgbClr val="117700"/>
                </a:solidFill>
                <a:latin typeface="Menlo" panose="020B0609030804020204" pitchFamily="49" charset="0"/>
              </a:rPr>
              <a:t>var</a:t>
            </a:r>
            <a:r>
              <a:rPr lang="en-US" sz="1200" dirty="0">
                <a:solidFill>
                  <a:srgbClr val="000000"/>
                </a:solidFill>
                <a:latin typeface="Menlo" panose="020B0609030804020204" pitchFamily="49" charset="0"/>
              </a:rPr>
              <a:t> app = </a:t>
            </a:r>
            <a:r>
              <a:rPr lang="en-US" sz="1200" dirty="0" err="1">
                <a:solidFill>
                  <a:srgbClr val="000000"/>
                </a:solidFill>
                <a:latin typeface="Menlo" panose="020B0609030804020204" pitchFamily="49" charset="0"/>
              </a:rPr>
              <a:t>angular.module</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myApp</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br>
              <a:rPr lang="en-US" sz="1200" dirty="0"/>
            </a:br>
            <a:r>
              <a:rPr lang="en-US" sz="1200" dirty="0" err="1">
                <a:solidFill>
                  <a:srgbClr val="000000"/>
                </a:solidFill>
                <a:latin typeface="Menlo" panose="020B0609030804020204" pitchFamily="49" charset="0"/>
              </a:rPr>
              <a:t>app.controller</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myCtrl</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($scope, $http)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http.get</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welcome.htm</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).then(</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 (response)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scope.myWelcome</a:t>
            </a:r>
            <a:r>
              <a:rPr lang="en-US" sz="1200" dirty="0">
                <a:solidFill>
                  <a:srgbClr val="000000"/>
                </a:solidFill>
                <a:latin typeface="Menlo" panose="020B0609030804020204" pitchFamily="49" charset="0"/>
              </a:rPr>
              <a:t> = </a:t>
            </a:r>
            <a:r>
              <a:rPr lang="en-US" sz="1200" dirty="0" err="1">
                <a:solidFill>
                  <a:srgbClr val="000000"/>
                </a:solidFill>
                <a:latin typeface="Menlo" panose="020B0609030804020204" pitchFamily="49" charset="0"/>
              </a:rPr>
              <a:t>response.data</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a:t>
            </a:r>
            <a:br>
              <a:rPr lang="en-US" sz="1200" dirty="0"/>
            </a:br>
            <a:r>
              <a:rPr lang="en-US" sz="1200" dirty="0">
                <a:solidFill>
                  <a:srgbClr val="000000"/>
                </a:solidFill>
                <a:latin typeface="Menlo" panose="020B0609030804020204" pitchFamily="49" charset="0"/>
              </a:rPr>
              <a:t>});</a:t>
            </a:r>
            <a:endParaRPr lang="en-CN" sz="1200" dirty="0"/>
          </a:p>
        </p:txBody>
      </p:sp>
    </p:spTree>
    <p:extLst>
      <p:ext uri="{BB962C8B-B14F-4D97-AF65-F5344CB8AC3E}">
        <p14:creationId xmlns:p14="http://schemas.microsoft.com/office/powerpoint/2010/main" val="2608961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F17D-CF46-384F-8E0D-E228BB6EB78E}"/>
              </a:ext>
            </a:extLst>
          </p:cNvPr>
          <p:cNvSpPr>
            <a:spLocks noGrp="1"/>
          </p:cNvSpPr>
          <p:nvPr>
            <p:ph type="title"/>
          </p:nvPr>
        </p:nvSpPr>
        <p:spPr/>
        <p:txBody>
          <a:bodyPr/>
          <a:lstStyle/>
          <a:p>
            <a:r>
              <a:rPr lang="en-US" dirty="0"/>
              <a:t>AngularJS </a:t>
            </a:r>
            <a:r>
              <a:rPr lang="zh-CN" altLang="en-US" dirty="0"/>
              <a:t>服务</a:t>
            </a:r>
            <a:r>
              <a:rPr lang="en-US" altLang="zh-CN" dirty="0"/>
              <a:t>(</a:t>
            </a:r>
            <a:r>
              <a:rPr lang="en-US" dirty="0"/>
              <a:t>Service)</a:t>
            </a:r>
            <a:endParaRPr lang="en-CN" dirty="0"/>
          </a:p>
        </p:txBody>
      </p:sp>
      <p:sp>
        <p:nvSpPr>
          <p:cNvPr id="4" name="Rectangle 3">
            <a:extLst>
              <a:ext uri="{FF2B5EF4-FFF2-40B4-BE49-F238E27FC236}">
                <a16:creationId xmlns:a16="http://schemas.microsoft.com/office/drawing/2014/main" id="{C85BFCCF-A6F5-1C47-930A-79878BDB99C1}"/>
              </a:ext>
            </a:extLst>
          </p:cNvPr>
          <p:cNvSpPr/>
          <p:nvPr/>
        </p:nvSpPr>
        <p:spPr>
          <a:xfrm>
            <a:off x="628650" y="2202219"/>
            <a:ext cx="6229350" cy="507831"/>
          </a:xfrm>
          <a:prstGeom prst="rect">
            <a:avLst/>
          </a:prstGeom>
        </p:spPr>
        <p:txBody>
          <a:bodyPr wrap="square">
            <a:spAutoFit/>
          </a:bodyPr>
          <a:lstStyle/>
          <a:p>
            <a:r>
              <a:rPr lang="en-US" sz="1350" b="1" dirty="0">
                <a:solidFill>
                  <a:srgbClr val="333333"/>
                </a:solidFill>
                <a:latin typeface="Helvetica Neue" panose="02000503000000020004" pitchFamily="2" charset="0"/>
              </a:rPr>
              <a:t>🌰$timeout </a:t>
            </a:r>
            <a:r>
              <a:rPr lang="zh-CN" altLang="en-US" sz="1350" b="1" dirty="0">
                <a:solidFill>
                  <a:srgbClr val="333333"/>
                </a:solidFill>
                <a:latin typeface="Helvetica Neue" panose="02000503000000020004" pitchFamily="2" charset="0"/>
              </a:rPr>
              <a:t>服务</a:t>
            </a:r>
          </a:p>
          <a:p>
            <a:pPr latinLnBrk="1"/>
            <a:r>
              <a:rPr lang="en-US" sz="1350" dirty="0">
                <a:solidFill>
                  <a:srgbClr val="333333"/>
                </a:solidFill>
                <a:latin typeface="Helvetica Neue" panose="02000503000000020004" pitchFamily="2" charset="0"/>
              </a:rPr>
              <a:t>AngularJS </a:t>
            </a:r>
            <a:r>
              <a:rPr lang="en-US" sz="1350" b="1" dirty="0">
                <a:solidFill>
                  <a:srgbClr val="333333"/>
                </a:solidFill>
                <a:latin typeface="Helvetica Neue" panose="02000503000000020004" pitchFamily="2" charset="0"/>
              </a:rPr>
              <a:t>$timeout</a:t>
            </a:r>
            <a:r>
              <a:rPr lang="en-US" sz="1350" dirty="0">
                <a:solidFill>
                  <a:srgbClr val="333333"/>
                </a:solidFill>
                <a:latin typeface="Helvetica Neue" panose="02000503000000020004" pitchFamily="2" charset="0"/>
              </a:rPr>
              <a:t> </a:t>
            </a:r>
            <a:r>
              <a:rPr lang="zh-CN" altLang="en-US" sz="1350" dirty="0">
                <a:solidFill>
                  <a:srgbClr val="333333"/>
                </a:solidFill>
                <a:latin typeface="Helvetica Neue" panose="02000503000000020004" pitchFamily="2" charset="0"/>
              </a:rPr>
              <a:t>服务对应了 </a:t>
            </a:r>
            <a:r>
              <a:rPr lang="en-US" sz="1350" dirty="0">
                <a:solidFill>
                  <a:srgbClr val="333333"/>
                </a:solidFill>
                <a:latin typeface="Helvetica Neue" panose="02000503000000020004" pitchFamily="2" charset="0"/>
              </a:rPr>
              <a:t>JS </a:t>
            </a:r>
            <a:r>
              <a:rPr lang="en-US" sz="1350" b="1" dirty="0" err="1">
                <a:solidFill>
                  <a:srgbClr val="333333"/>
                </a:solidFill>
                <a:latin typeface="Helvetica Neue" panose="02000503000000020004" pitchFamily="2" charset="0"/>
              </a:rPr>
              <a:t>window.setTimeout</a:t>
            </a:r>
            <a:r>
              <a:rPr lang="en-US" sz="1350" dirty="0">
                <a:solidFill>
                  <a:srgbClr val="333333"/>
                </a:solidFill>
                <a:latin typeface="Helvetica Neue" panose="02000503000000020004" pitchFamily="2" charset="0"/>
              </a:rPr>
              <a:t> </a:t>
            </a:r>
            <a:r>
              <a:rPr lang="zh-CN" altLang="en-US" sz="1350" dirty="0">
                <a:solidFill>
                  <a:srgbClr val="333333"/>
                </a:solidFill>
                <a:latin typeface="Helvetica Neue" panose="02000503000000020004" pitchFamily="2" charset="0"/>
              </a:rPr>
              <a:t>函数。</a:t>
            </a:r>
          </a:p>
        </p:txBody>
      </p:sp>
      <p:sp>
        <p:nvSpPr>
          <p:cNvPr id="5" name="Rectangle 4">
            <a:extLst>
              <a:ext uri="{FF2B5EF4-FFF2-40B4-BE49-F238E27FC236}">
                <a16:creationId xmlns:a16="http://schemas.microsoft.com/office/drawing/2014/main" id="{2A014109-3A15-AD4E-8D80-4C88E7846711}"/>
              </a:ext>
            </a:extLst>
          </p:cNvPr>
          <p:cNvSpPr/>
          <p:nvPr/>
        </p:nvSpPr>
        <p:spPr>
          <a:xfrm>
            <a:off x="697770" y="2763919"/>
            <a:ext cx="1444626" cy="300082"/>
          </a:xfrm>
          <a:prstGeom prst="rect">
            <a:avLst/>
          </a:prstGeom>
        </p:spPr>
        <p:txBody>
          <a:bodyPr wrap="none">
            <a:spAutoFit/>
          </a:bodyPr>
          <a:lstStyle/>
          <a:p>
            <a:r>
              <a:rPr lang="zh-CN" altLang="en-US" sz="1350" dirty="0">
                <a:solidFill>
                  <a:srgbClr val="000000"/>
                </a:solidFill>
                <a:latin typeface="Helvetica Neue" panose="02000503000000020004" pitchFamily="2" charset="0"/>
              </a:rPr>
              <a:t>两秒后显示信息</a:t>
            </a:r>
            <a:r>
              <a:rPr lang="en-US" altLang="zh-CN" sz="1350" dirty="0">
                <a:solidFill>
                  <a:srgbClr val="000000"/>
                </a:solidFill>
                <a:latin typeface="Helvetica Neue" panose="02000503000000020004" pitchFamily="2" charset="0"/>
              </a:rPr>
              <a:t>:</a:t>
            </a:r>
            <a:endParaRPr lang="en-CN" sz="1350" dirty="0"/>
          </a:p>
        </p:txBody>
      </p:sp>
      <p:sp>
        <p:nvSpPr>
          <p:cNvPr id="6" name="Rectangle 5">
            <a:extLst>
              <a:ext uri="{FF2B5EF4-FFF2-40B4-BE49-F238E27FC236}">
                <a16:creationId xmlns:a16="http://schemas.microsoft.com/office/drawing/2014/main" id="{EF3D10B7-279E-B84F-829D-E3C93429944A}"/>
              </a:ext>
            </a:extLst>
          </p:cNvPr>
          <p:cNvSpPr/>
          <p:nvPr/>
        </p:nvSpPr>
        <p:spPr>
          <a:xfrm>
            <a:off x="2345266" y="2686967"/>
            <a:ext cx="6798734" cy="1384995"/>
          </a:xfrm>
          <a:prstGeom prst="rect">
            <a:avLst/>
          </a:prstGeom>
        </p:spPr>
        <p:txBody>
          <a:bodyPr wrap="square">
            <a:spAutoFit/>
          </a:bodyPr>
          <a:lstStyle/>
          <a:p>
            <a:r>
              <a:rPr lang="en-US" sz="1200" dirty="0">
                <a:solidFill>
                  <a:srgbClr val="117700"/>
                </a:solidFill>
                <a:latin typeface="Menlo" panose="020B0609030804020204" pitchFamily="49" charset="0"/>
              </a:rPr>
              <a:t>var</a:t>
            </a:r>
            <a:r>
              <a:rPr lang="en-US" sz="1200" dirty="0">
                <a:solidFill>
                  <a:srgbClr val="000000"/>
                </a:solidFill>
                <a:latin typeface="Menlo" panose="020B0609030804020204" pitchFamily="49" charset="0"/>
              </a:rPr>
              <a:t> app = </a:t>
            </a:r>
            <a:r>
              <a:rPr lang="en-US" sz="1200" dirty="0" err="1">
                <a:solidFill>
                  <a:srgbClr val="000000"/>
                </a:solidFill>
                <a:latin typeface="Menlo" panose="020B0609030804020204" pitchFamily="49" charset="0"/>
              </a:rPr>
              <a:t>angular.module</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myApp</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br>
              <a:rPr lang="en-US" sz="1200" dirty="0"/>
            </a:br>
            <a:r>
              <a:rPr lang="en-US" sz="1200" dirty="0" err="1">
                <a:solidFill>
                  <a:srgbClr val="000000"/>
                </a:solidFill>
                <a:latin typeface="Menlo" panose="020B0609030804020204" pitchFamily="49" charset="0"/>
              </a:rPr>
              <a:t>app.controller</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myCtrl</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($scope, $timeout)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scope.myHeader</a:t>
            </a:r>
            <a:r>
              <a:rPr lang="en-US" sz="1200" dirty="0">
                <a:solidFill>
                  <a:srgbClr val="000000"/>
                </a:solidFill>
                <a:latin typeface="Menlo" panose="020B0609030804020204" pitchFamily="49" charset="0"/>
              </a:rPr>
              <a:t> = </a:t>
            </a:r>
            <a:r>
              <a:rPr lang="en-US" sz="1200" dirty="0">
                <a:solidFill>
                  <a:srgbClr val="AA1111"/>
                </a:solidFill>
                <a:latin typeface="Menlo" panose="020B0609030804020204" pitchFamily="49" charset="0"/>
              </a:rPr>
              <a:t>"Hello World!"</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$timeout(</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 ()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scope.myHeader</a:t>
            </a:r>
            <a:r>
              <a:rPr lang="en-US" sz="1200" dirty="0">
                <a:solidFill>
                  <a:srgbClr val="000000"/>
                </a:solidFill>
                <a:latin typeface="Menlo" panose="020B0609030804020204" pitchFamily="49" charset="0"/>
              </a:rPr>
              <a:t> = </a:t>
            </a:r>
            <a:r>
              <a:rPr lang="en-US" sz="1200" dirty="0">
                <a:solidFill>
                  <a:srgbClr val="AA1111"/>
                </a:solidFill>
                <a:latin typeface="Menlo" panose="020B0609030804020204" pitchFamily="49" charset="0"/>
              </a:rPr>
              <a:t>"How are you today?"</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 </a:t>
            </a:r>
            <a:r>
              <a:rPr lang="en-US" sz="1200" dirty="0">
                <a:solidFill>
                  <a:srgbClr val="AA1111"/>
                </a:solidFill>
                <a:latin typeface="Menlo" panose="020B0609030804020204" pitchFamily="49" charset="0"/>
              </a:rPr>
              <a:t>2000</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a:t>
            </a:r>
            <a:endParaRPr lang="en-CN" sz="1200" dirty="0"/>
          </a:p>
        </p:txBody>
      </p:sp>
      <p:sp>
        <p:nvSpPr>
          <p:cNvPr id="7" name="Rectangle 6">
            <a:extLst>
              <a:ext uri="{FF2B5EF4-FFF2-40B4-BE49-F238E27FC236}">
                <a16:creationId xmlns:a16="http://schemas.microsoft.com/office/drawing/2014/main" id="{DA9D826D-A7D0-A746-9CF3-3B97F216ACFC}"/>
              </a:ext>
            </a:extLst>
          </p:cNvPr>
          <p:cNvSpPr/>
          <p:nvPr/>
        </p:nvSpPr>
        <p:spPr>
          <a:xfrm>
            <a:off x="628650" y="4125831"/>
            <a:ext cx="6229350" cy="507831"/>
          </a:xfrm>
          <a:prstGeom prst="rect">
            <a:avLst/>
          </a:prstGeom>
        </p:spPr>
        <p:txBody>
          <a:bodyPr wrap="square">
            <a:spAutoFit/>
          </a:bodyPr>
          <a:lstStyle/>
          <a:p>
            <a:r>
              <a:rPr lang="en-US" sz="1350" b="1" dirty="0">
                <a:solidFill>
                  <a:srgbClr val="333333"/>
                </a:solidFill>
                <a:latin typeface="Helvetica Neue" panose="02000503000000020004" pitchFamily="2" charset="0"/>
              </a:rPr>
              <a:t>🌰$interval </a:t>
            </a:r>
            <a:r>
              <a:rPr lang="zh-CN" altLang="en-US" sz="1350" b="1" dirty="0">
                <a:solidFill>
                  <a:srgbClr val="333333"/>
                </a:solidFill>
                <a:latin typeface="Helvetica Neue" panose="02000503000000020004" pitchFamily="2" charset="0"/>
              </a:rPr>
              <a:t>服务</a:t>
            </a:r>
          </a:p>
          <a:p>
            <a:pPr latinLnBrk="1"/>
            <a:r>
              <a:rPr lang="en-US" sz="1350" dirty="0">
                <a:solidFill>
                  <a:srgbClr val="333333"/>
                </a:solidFill>
                <a:latin typeface="Helvetica Neue" panose="02000503000000020004" pitchFamily="2" charset="0"/>
              </a:rPr>
              <a:t>AngularJS </a:t>
            </a:r>
            <a:r>
              <a:rPr lang="en-US" sz="1350" b="1" dirty="0">
                <a:solidFill>
                  <a:srgbClr val="333333"/>
                </a:solidFill>
                <a:latin typeface="Helvetica Neue" panose="02000503000000020004" pitchFamily="2" charset="0"/>
              </a:rPr>
              <a:t>$interval</a:t>
            </a:r>
            <a:r>
              <a:rPr lang="en-US" sz="1350" dirty="0">
                <a:solidFill>
                  <a:srgbClr val="333333"/>
                </a:solidFill>
                <a:latin typeface="Helvetica Neue" panose="02000503000000020004" pitchFamily="2" charset="0"/>
              </a:rPr>
              <a:t> </a:t>
            </a:r>
            <a:r>
              <a:rPr lang="zh-CN" altLang="en-US" sz="1350" dirty="0">
                <a:solidFill>
                  <a:srgbClr val="333333"/>
                </a:solidFill>
                <a:latin typeface="Helvetica Neue" panose="02000503000000020004" pitchFamily="2" charset="0"/>
              </a:rPr>
              <a:t>服务对应了 </a:t>
            </a:r>
            <a:r>
              <a:rPr lang="en-US" sz="1350" dirty="0">
                <a:solidFill>
                  <a:srgbClr val="333333"/>
                </a:solidFill>
                <a:latin typeface="Helvetica Neue" panose="02000503000000020004" pitchFamily="2" charset="0"/>
              </a:rPr>
              <a:t>JS </a:t>
            </a:r>
            <a:r>
              <a:rPr lang="en-US" sz="1350" b="1" dirty="0" err="1">
                <a:solidFill>
                  <a:srgbClr val="333333"/>
                </a:solidFill>
                <a:latin typeface="Helvetica Neue" panose="02000503000000020004" pitchFamily="2" charset="0"/>
              </a:rPr>
              <a:t>window.setInterval</a:t>
            </a:r>
            <a:r>
              <a:rPr lang="en-US" sz="1350" dirty="0">
                <a:solidFill>
                  <a:srgbClr val="333333"/>
                </a:solidFill>
                <a:latin typeface="Helvetica Neue" panose="02000503000000020004" pitchFamily="2" charset="0"/>
              </a:rPr>
              <a:t> </a:t>
            </a:r>
            <a:r>
              <a:rPr lang="zh-CN" altLang="en-US" sz="1350" dirty="0">
                <a:solidFill>
                  <a:srgbClr val="333333"/>
                </a:solidFill>
                <a:latin typeface="Helvetica Neue" panose="02000503000000020004" pitchFamily="2" charset="0"/>
              </a:rPr>
              <a:t>函数。</a:t>
            </a:r>
          </a:p>
        </p:txBody>
      </p:sp>
      <p:sp>
        <p:nvSpPr>
          <p:cNvPr id="8" name="Rectangle 7">
            <a:extLst>
              <a:ext uri="{FF2B5EF4-FFF2-40B4-BE49-F238E27FC236}">
                <a16:creationId xmlns:a16="http://schemas.microsoft.com/office/drawing/2014/main" id="{42D99C2C-33BC-6A4B-BB8A-5A3343ECE37E}"/>
              </a:ext>
            </a:extLst>
          </p:cNvPr>
          <p:cNvSpPr/>
          <p:nvPr/>
        </p:nvSpPr>
        <p:spPr>
          <a:xfrm>
            <a:off x="697769" y="4687531"/>
            <a:ext cx="1444626" cy="300082"/>
          </a:xfrm>
          <a:prstGeom prst="rect">
            <a:avLst/>
          </a:prstGeom>
        </p:spPr>
        <p:txBody>
          <a:bodyPr wrap="none">
            <a:spAutoFit/>
          </a:bodyPr>
          <a:lstStyle/>
          <a:p>
            <a:r>
              <a:rPr lang="zh-CN" altLang="en-US" sz="1350" dirty="0">
                <a:solidFill>
                  <a:srgbClr val="000000"/>
                </a:solidFill>
                <a:latin typeface="Helvetica Neue" panose="02000503000000020004" pitchFamily="2" charset="0"/>
              </a:rPr>
              <a:t>每一秒显示信息</a:t>
            </a:r>
            <a:r>
              <a:rPr lang="en-US" altLang="zh-CN" sz="1350" dirty="0">
                <a:solidFill>
                  <a:srgbClr val="000000"/>
                </a:solidFill>
                <a:latin typeface="Helvetica Neue" panose="02000503000000020004" pitchFamily="2" charset="0"/>
              </a:rPr>
              <a:t>:</a:t>
            </a:r>
            <a:endParaRPr lang="en-CN" sz="1350" dirty="0"/>
          </a:p>
        </p:txBody>
      </p:sp>
      <p:sp>
        <p:nvSpPr>
          <p:cNvPr id="9" name="Rectangle 8">
            <a:extLst>
              <a:ext uri="{FF2B5EF4-FFF2-40B4-BE49-F238E27FC236}">
                <a16:creationId xmlns:a16="http://schemas.microsoft.com/office/drawing/2014/main" id="{18C41BF7-E313-474E-B058-2C57EB7A135C}"/>
              </a:ext>
            </a:extLst>
          </p:cNvPr>
          <p:cNvSpPr/>
          <p:nvPr/>
        </p:nvSpPr>
        <p:spPr>
          <a:xfrm>
            <a:off x="2260599" y="4638839"/>
            <a:ext cx="6637867" cy="1384995"/>
          </a:xfrm>
          <a:prstGeom prst="rect">
            <a:avLst/>
          </a:prstGeom>
        </p:spPr>
        <p:txBody>
          <a:bodyPr wrap="square">
            <a:spAutoFit/>
          </a:bodyPr>
          <a:lstStyle/>
          <a:p>
            <a:r>
              <a:rPr lang="en-US" sz="1200" dirty="0">
                <a:solidFill>
                  <a:srgbClr val="117700"/>
                </a:solidFill>
                <a:latin typeface="Menlo" panose="020B0609030804020204" pitchFamily="49" charset="0"/>
              </a:rPr>
              <a:t>var</a:t>
            </a:r>
            <a:r>
              <a:rPr lang="en-US" sz="1200" dirty="0">
                <a:solidFill>
                  <a:srgbClr val="000000"/>
                </a:solidFill>
                <a:latin typeface="Menlo" panose="020B0609030804020204" pitchFamily="49" charset="0"/>
              </a:rPr>
              <a:t> app = </a:t>
            </a:r>
            <a:r>
              <a:rPr lang="en-US" sz="1200" dirty="0" err="1">
                <a:solidFill>
                  <a:srgbClr val="000000"/>
                </a:solidFill>
                <a:latin typeface="Menlo" panose="020B0609030804020204" pitchFamily="49" charset="0"/>
              </a:rPr>
              <a:t>angular.module</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myApp</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br>
              <a:rPr lang="en-US" sz="1200" dirty="0"/>
            </a:br>
            <a:r>
              <a:rPr lang="en-US" sz="1200" dirty="0" err="1">
                <a:solidFill>
                  <a:srgbClr val="000000"/>
                </a:solidFill>
                <a:latin typeface="Menlo" panose="020B0609030804020204" pitchFamily="49" charset="0"/>
              </a:rPr>
              <a:t>app.controller</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myCtrl</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($scope, $interval)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scope.theTime</a:t>
            </a:r>
            <a:r>
              <a:rPr lang="en-US" sz="1200" dirty="0">
                <a:solidFill>
                  <a:srgbClr val="000000"/>
                </a:solidFill>
                <a:latin typeface="Menlo" panose="020B0609030804020204" pitchFamily="49" charset="0"/>
              </a:rPr>
              <a:t> = </a:t>
            </a:r>
            <a:r>
              <a:rPr lang="en-US" sz="1200" dirty="0">
                <a:solidFill>
                  <a:srgbClr val="117700"/>
                </a:solidFill>
                <a:latin typeface="Menlo" panose="020B0609030804020204" pitchFamily="49" charset="0"/>
              </a:rPr>
              <a:t>new</a:t>
            </a:r>
            <a:r>
              <a:rPr lang="en-US" sz="1200" dirty="0">
                <a:solidFill>
                  <a:srgbClr val="000000"/>
                </a:solidFill>
                <a:latin typeface="Menlo" panose="020B0609030804020204" pitchFamily="49" charset="0"/>
              </a:rPr>
              <a:t> Date().</a:t>
            </a:r>
            <a:r>
              <a:rPr lang="en-US" sz="1200" dirty="0" err="1">
                <a:solidFill>
                  <a:srgbClr val="000000"/>
                </a:solidFill>
                <a:latin typeface="Menlo" panose="020B0609030804020204" pitchFamily="49" charset="0"/>
              </a:rPr>
              <a:t>toLocaleTimeString</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$interval(</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 ()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scope.theTime</a:t>
            </a:r>
            <a:r>
              <a:rPr lang="en-US" sz="1200" dirty="0">
                <a:solidFill>
                  <a:srgbClr val="000000"/>
                </a:solidFill>
                <a:latin typeface="Menlo" panose="020B0609030804020204" pitchFamily="49" charset="0"/>
              </a:rPr>
              <a:t> = </a:t>
            </a:r>
            <a:r>
              <a:rPr lang="en-US" sz="1200" dirty="0">
                <a:solidFill>
                  <a:srgbClr val="117700"/>
                </a:solidFill>
                <a:latin typeface="Menlo" panose="020B0609030804020204" pitchFamily="49" charset="0"/>
              </a:rPr>
              <a:t>new</a:t>
            </a:r>
            <a:r>
              <a:rPr lang="en-US" sz="1200" dirty="0">
                <a:solidFill>
                  <a:srgbClr val="000000"/>
                </a:solidFill>
                <a:latin typeface="Menlo" panose="020B0609030804020204" pitchFamily="49" charset="0"/>
              </a:rPr>
              <a:t> Date().</a:t>
            </a:r>
            <a:r>
              <a:rPr lang="en-US" sz="1200" dirty="0" err="1">
                <a:solidFill>
                  <a:srgbClr val="000000"/>
                </a:solidFill>
                <a:latin typeface="Menlo" panose="020B0609030804020204" pitchFamily="49" charset="0"/>
              </a:rPr>
              <a:t>toLocaleTimeString</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 </a:t>
            </a:r>
            <a:r>
              <a:rPr lang="en-US" sz="1200" dirty="0">
                <a:solidFill>
                  <a:srgbClr val="AA1111"/>
                </a:solidFill>
                <a:latin typeface="Menlo" panose="020B0609030804020204" pitchFamily="49" charset="0"/>
              </a:rPr>
              <a:t>1000</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a:t>
            </a:r>
            <a:endParaRPr lang="en-CN" sz="1200" dirty="0"/>
          </a:p>
        </p:txBody>
      </p:sp>
    </p:spTree>
    <p:extLst>
      <p:ext uri="{BB962C8B-B14F-4D97-AF65-F5344CB8AC3E}">
        <p14:creationId xmlns:p14="http://schemas.microsoft.com/office/powerpoint/2010/main" val="271923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F17D-CF46-384F-8E0D-E228BB6EB78E}"/>
              </a:ext>
            </a:extLst>
          </p:cNvPr>
          <p:cNvSpPr>
            <a:spLocks noGrp="1"/>
          </p:cNvSpPr>
          <p:nvPr>
            <p:ph type="title"/>
          </p:nvPr>
        </p:nvSpPr>
        <p:spPr/>
        <p:txBody>
          <a:bodyPr/>
          <a:lstStyle/>
          <a:p>
            <a:r>
              <a:rPr lang="en-US" dirty="0"/>
              <a:t>AngularJS </a:t>
            </a:r>
            <a:r>
              <a:rPr lang="zh-CN" altLang="en-US" dirty="0"/>
              <a:t>服务</a:t>
            </a:r>
            <a:r>
              <a:rPr lang="en-US" altLang="zh-CN" dirty="0"/>
              <a:t>(</a:t>
            </a:r>
            <a:r>
              <a:rPr lang="en-US" dirty="0"/>
              <a:t>Service)</a:t>
            </a:r>
            <a:endParaRPr lang="en-CN" dirty="0"/>
          </a:p>
        </p:txBody>
      </p:sp>
      <p:sp>
        <p:nvSpPr>
          <p:cNvPr id="4" name="Rectangle 3">
            <a:extLst>
              <a:ext uri="{FF2B5EF4-FFF2-40B4-BE49-F238E27FC236}">
                <a16:creationId xmlns:a16="http://schemas.microsoft.com/office/drawing/2014/main" id="{512068CD-EDC1-A04C-99EA-E20939236E8C}"/>
              </a:ext>
            </a:extLst>
          </p:cNvPr>
          <p:cNvSpPr/>
          <p:nvPr/>
        </p:nvSpPr>
        <p:spPr>
          <a:xfrm>
            <a:off x="628650" y="2125266"/>
            <a:ext cx="1800493" cy="369332"/>
          </a:xfrm>
          <a:prstGeom prst="rect">
            <a:avLst/>
          </a:prstGeom>
        </p:spPr>
        <p:txBody>
          <a:bodyPr wrap="none">
            <a:spAutoFit/>
          </a:bodyPr>
          <a:lstStyle/>
          <a:p>
            <a:r>
              <a:rPr lang="zh-CN" altLang="en-US" b="1" dirty="0">
                <a:solidFill>
                  <a:srgbClr val="333333"/>
                </a:solidFill>
                <a:latin typeface="Helvetica Neue" panose="02000503000000020004" pitchFamily="2" charset="0"/>
              </a:rPr>
              <a:t>创建自定义服务</a:t>
            </a:r>
          </a:p>
        </p:txBody>
      </p:sp>
      <p:sp>
        <p:nvSpPr>
          <p:cNvPr id="5" name="Rectangle 4">
            <a:extLst>
              <a:ext uri="{FF2B5EF4-FFF2-40B4-BE49-F238E27FC236}">
                <a16:creationId xmlns:a16="http://schemas.microsoft.com/office/drawing/2014/main" id="{04D36183-113F-B24C-9F3C-665945CB6182}"/>
              </a:ext>
            </a:extLst>
          </p:cNvPr>
          <p:cNvSpPr/>
          <p:nvPr/>
        </p:nvSpPr>
        <p:spPr>
          <a:xfrm>
            <a:off x="628650" y="2523952"/>
            <a:ext cx="4572000" cy="507831"/>
          </a:xfrm>
          <a:prstGeom prst="rect">
            <a:avLst/>
          </a:prstGeom>
        </p:spPr>
        <p:txBody>
          <a:bodyPr>
            <a:spAutoFit/>
          </a:bodyPr>
          <a:lstStyle/>
          <a:p>
            <a:pPr latinLnBrk="1"/>
            <a:r>
              <a:rPr lang="zh-CN" altLang="en-US" sz="1350" dirty="0">
                <a:solidFill>
                  <a:srgbClr val="333333"/>
                </a:solidFill>
                <a:latin typeface="Helvetica Neue" panose="02000503000000020004" pitchFamily="2" charset="0"/>
              </a:rPr>
              <a:t>可以创建自定义服务，链接到你的模块中：</a:t>
            </a:r>
            <a:endParaRPr lang="en-US" altLang="zh-CN" sz="1350" dirty="0">
              <a:solidFill>
                <a:srgbClr val="333333"/>
              </a:solidFill>
              <a:latin typeface="Helvetica Neue" panose="02000503000000020004" pitchFamily="2" charset="0"/>
            </a:endParaRPr>
          </a:p>
          <a:p>
            <a:pPr latinLnBrk="1"/>
            <a:r>
              <a:rPr lang="zh-CN" altLang="en-US" sz="1350" dirty="0"/>
              <a:t>创建名为</a:t>
            </a:r>
            <a:r>
              <a:rPr lang="en-US" sz="1350" b="1" dirty="0" err="1"/>
              <a:t>hexafy</a:t>
            </a:r>
            <a:r>
              <a:rPr lang="en-US" sz="1350" dirty="0"/>
              <a:t> </a:t>
            </a:r>
            <a:r>
              <a:rPr lang="zh-CN" altLang="en-US" sz="1350" dirty="0"/>
              <a:t>的服务</a:t>
            </a:r>
            <a:r>
              <a:rPr lang="en-US" altLang="zh-CN" sz="1350" dirty="0"/>
              <a:t>:</a:t>
            </a:r>
          </a:p>
        </p:txBody>
      </p:sp>
      <p:sp>
        <p:nvSpPr>
          <p:cNvPr id="6" name="Rectangle 5">
            <a:extLst>
              <a:ext uri="{FF2B5EF4-FFF2-40B4-BE49-F238E27FC236}">
                <a16:creationId xmlns:a16="http://schemas.microsoft.com/office/drawing/2014/main" id="{8CECC151-6A55-AA49-8ADB-0155C58A7F80}"/>
              </a:ext>
            </a:extLst>
          </p:cNvPr>
          <p:cNvSpPr/>
          <p:nvPr/>
        </p:nvSpPr>
        <p:spPr>
          <a:xfrm>
            <a:off x="848783" y="3119439"/>
            <a:ext cx="4572000" cy="1015663"/>
          </a:xfrm>
          <a:prstGeom prst="rect">
            <a:avLst/>
          </a:prstGeom>
        </p:spPr>
        <p:txBody>
          <a:bodyPr>
            <a:spAutoFit/>
          </a:bodyPr>
          <a:lstStyle/>
          <a:p>
            <a:r>
              <a:rPr lang="en-US" sz="1200" dirty="0" err="1">
                <a:solidFill>
                  <a:srgbClr val="000000"/>
                </a:solidFill>
                <a:latin typeface="Menlo" panose="020B0609030804020204" pitchFamily="49" charset="0"/>
              </a:rPr>
              <a:t>app.service</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hexafy</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this.myFunc</a:t>
            </a:r>
            <a:r>
              <a:rPr lang="en-US" sz="1200" dirty="0">
                <a:solidFill>
                  <a:srgbClr val="000000"/>
                </a:solidFill>
                <a:latin typeface="Menlo" panose="020B0609030804020204" pitchFamily="49" charset="0"/>
              </a:rPr>
              <a:t> =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 (x) {</a:t>
            </a:r>
            <a:br>
              <a:rPr lang="en-US" sz="1200" dirty="0"/>
            </a:b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return</a:t>
            </a: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x.toString</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16</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    }</a:t>
            </a:r>
            <a:br>
              <a:rPr lang="en-US" sz="1200" dirty="0"/>
            </a:br>
            <a:r>
              <a:rPr lang="en-US" sz="1200" dirty="0">
                <a:solidFill>
                  <a:srgbClr val="000000"/>
                </a:solidFill>
                <a:latin typeface="Menlo" panose="020B0609030804020204" pitchFamily="49" charset="0"/>
              </a:rPr>
              <a:t>});</a:t>
            </a:r>
            <a:endParaRPr lang="en-CN" sz="1200" dirty="0"/>
          </a:p>
        </p:txBody>
      </p:sp>
      <p:sp>
        <p:nvSpPr>
          <p:cNvPr id="7" name="Rectangle 6">
            <a:extLst>
              <a:ext uri="{FF2B5EF4-FFF2-40B4-BE49-F238E27FC236}">
                <a16:creationId xmlns:a16="http://schemas.microsoft.com/office/drawing/2014/main" id="{032CFD40-484A-A340-B97B-DD238B7529F6}"/>
              </a:ext>
            </a:extLst>
          </p:cNvPr>
          <p:cNvSpPr/>
          <p:nvPr/>
        </p:nvSpPr>
        <p:spPr>
          <a:xfrm>
            <a:off x="628650" y="4209892"/>
            <a:ext cx="7609417" cy="300082"/>
          </a:xfrm>
          <a:prstGeom prst="rect">
            <a:avLst/>
          </a:prstGeom>
        </p:spPr>
        <p:txBody>
          <a:bodyPr wrap="square">
            <a:spAutoFit/>
          </a:bodyPr>
          <a:lstStyle/>
          <a:p>
            <a:r>
              <a:rPr lang="zh-CN" altLang="en-US" sz="1350" dirty="0">
                <a:solidFill>
                  <a:srgbClr val="333333"/>
                </a:solidFill>
                <a:latin typeface="Helvetica Neue" panose="02000503000000020004" pitchFamily="2" charset="0"/>
              </a:rPr>
              <a:t>要使用自定义服务，需要在定义控制器的时候独立添加，设置依赖关系</a:t>
            </a:r>
            <a:r>
              <a:rPr lang="en-US" altLang="zh-CN" sz="1350" dirty="0">
                <a:solidFill>
                  <a:srgbClr val="333333"/>
                </a:solidFill>
                <a:latin typeface="Helvetica Neue" panose="02000503000000020004" pitchFamily="2" charset="0"/>
              </a:rPr>
              <a:t>:</a:t>
            </a:r>
            <a:endParaRPr lang="en-CN" sz="1350" dirty="0"/>
          </a:p>
        </p:txBody>
      </p:sp>
      <p:sp>
        <p:nvSpPr>
          <p:cNvPr id="8" name="Rectangle 7">
            <a:extLst>
              <a:ext uri="{FF2B5EF4-FFF2-40B4-BE49-F238E27FC236}">
                <a16:creationId xmlns:a16="http://schemas.microsoft.com/office/drawing/2014/main" id="{C80BDCED-B8AE-924F-9650-6C3A53F0A377}"/>
              </a:ext>
            </a:extLst>
          </p:cNvPr>
          <p:cNvSpPr/>
          <p:nvPr/>
        </p:nvSpPr>
        <p:spPr>
          <a:xfrm>
            <a:off x="848783" y="4584766"/>
            <a:ext cx="6559550" cy="646331"/>
          </a:xfrm>
          <a:prstGeom prst="rect">
            <a:avLst/>
          </a:prstGeom>
        </p:spPr>
        <p:txBody>
          <a:bodyPr wrap="square">
            <a:spAutoFit/>
          </a:bodyPr>
          <a:lstStyle/>
          <a:p>
            <a:r>
              <a:rPr lang="en-US" sz="1200" dirty="0" err="1">
                <a:solidFill>
                  <a:srgbClr val="000000"/>
                </a:solidFill>
                <a:latin typeface="Menlo" panose="020B0609030804020204" pitchFamily="49" charset="0"/>
              </a:rPr>
              <a:t>app.controller</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a:t>
            </a:r>
            <a:r>
              <a:rPr lang="en-US" sz="1200" dirty="0" err="1">
                <a:solidFill>
                  <a:srgbClr val="AA1111"/>
                </a:solidFill>
                <a:latin typeface="Menlo" panose="020B0609030804020204" pitchFamily="49" charset="0"/>
              </a:rPr>
              <a:t>myCtrl</a:t>
            </a:r>
            <a:r>
              <a:rPr lang="en-US" sz="1200" dirty="0">
                <a:solidFill>
                  <a:srgbClr val="AA1111"/>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a:solidFill>
                  <a:srgbClr val="117700"/>
                </a:solidFill>
                <a:latin typeface="Menlo" panose="020B0609030804020204" pitchFamily="49" charset="0"/>
              </a:rPr>
              <a:t>function</a:t>
            </a:r>
            <a:r>
              <a:rPr lang="en-US" sz="1200" dirty="0">
                <a:solidFill>
                  <a:srgbClr val="000000"/>
                </a:solidFill>
                <a:latin typeface="Menlo" panose="020B0609030804020204" pitchFamily="49" charset="0"/>
              </a:rPr>
              <a:t>($scope, </a:t>
            </a:r>
            <a:r>
              <a:rPr lang="en-US" sz="1200" b="1" dirty="0" err="1">
                <a:solidFill>
                  <a:srgbClr val="000000"/>
                </a:solidFill>
                <a:latin typeface="Menlo" panose="020B0609030804020204" pitchFamily="49" charset="0"/>
              </a:rPr>
              <a:t>hexafy</a:t>
            </a:r>
            <a:r>
              <a:rPr lang="en-US" sz="1200" dirty="0">
                <a:solidFill>
                  <a:srgbClr val="000000"/>
                </a:solidFill>
                <a:latin typeface="Menlo" panose="020B0609030804020204" pitchFamily="49" charset="0"/>
              </a:rPr>
              <a:t>) {</a:t>
            </a:r>
            <a:br>
              <a:rPr lang="en-US" sz="1200" dirty="0"/>
            </a:br>
            <a:r>
              <a:rPr lang="en-US" sz="1200" dirty="0">
                <a:solidFill>
                  <a:srgbClr val="000000"/>
                </a:solidFill>
                <a:latin typeface="Menlo" panose="020B0609030804020204" pitchFamily="49" charset="0"/>
              </a:rPr>
              <a:t>    $</a:t>
            </a:r>
            <a:r>
              <a:rPr lang="en-US" sz="1200" dirty="0" err="1">
                <a:solidFill>
                  <a:srgbClr val="000000"/>
                </a:solidFill>
                <a:latin typeface="Menlo" panose="020B0609030804020204" pitchFamily="49" charset="0"/>
              </a:rPr>
              <a:t>scope.hex</a:t>
            </a:r>
            <a:r>
              <a:rPr lang="en-US" sz="1200" dirty="0">
                <a:solidFill>
                  <a:srgbClr val="000000"/>
                </a:solidFill>
                <a:latin typeface="Menlo" panose="020B0609030804020204" pitchFamily="49" charset="0"/>
              </a:rPr>
              <a:t> = </a:t>
            </a:r>
            <a:r>
              <a:rPr lang="en-US" sz="1200" b="1" dirty="0" err="1">
                <a:solidFill>
                  <a:srgbClr val="000000"/>
                </a:solidFill>
                <a:latin typeface="Menlo" panose="020B0609030804020204" pitchFamily="49" charset="0"/>
              </a:rPr>
              <a:t>hexafy</a:t>
            </a:r>
            <a:r>
              <a:rPr lang="en-US" sz="1200" dirty="0" err="1">
                <a:solidFill>
                  <a:srgbClr val="000000"/>
                </a:solidFill>
                <a:latin typeface="Menlo" panose="020B0609030804020204" pitchFamily="49" charset="0"/>
              </a:rPr>
              <a:t>.myFunc</a:t>
            </a:r>
            <a:r>
              <a:rPr lang="en-US" sz="1200" dirty="0">
                <a:solidFill>
                  <a:srgbClr val="000000"/>
                </a:solidFill>
                <a:latin typeface="Menlo" panose="020B0609030804020204" pitchFamily="49" charset="0"/>
              </a:rPr>
              <a:t>(</a:t>
            </a:r>
            <a:r>
              <a:rPr lang="en-US" sz="1200" dirty="0">
                <a:solidFill>
                  <a:srgbClr val="AA1111"/>
                </a:solidFill>
                <a:latin typeface="Menlo" panose="020B0609030804020204" pitchFamily="49" charset="0"/>
              </a:rPr>
              <a:t>255</a:t>
            </a:r>
            <a:r>
              <a:rPr lang="en-US" sz="1200" dirty="0">
                <a:solidFill>
                  <a:srgbClr val="000000"/>
                </a:solidFill>
                <a:latin typeface="Menlo" panose="020B0609030804020204" pitchFamily="49" charset="0"/>
              </a:rPr>
              <a:t>);</a:t>
            </a:r>
            <a:br>
              <a:rPr lang="en-US" sz="1200" dirty="0"/>
            </a:br>
            <a:r>
              <a:rPr lang="en-US" sz="1200" dirty="0">
                <a:solidFill>
                  <a:srgbClr val="000000"/>
                </a:solidFill>
                <a:latin typeface="Menlo" panose="020B0609030804020204" pitchFamily="49" charset="0"/>
              </a:rPr>
              <a:t>});</a:t>
            </a:r>
            <a:endParaRPr lang="en-CN" sz="1200" dirty="0"/>
          </a:p>
        </p:txBody>
      </p:sp>
    </p:spTree>
    <p:extLst>
      <p:ext uri="{BB962C8B-B14F-4D97-AF65-F5344CB8AC3E}">
        <p14:creationId xmlns:p14="http://schemas.microsoft.com/office/powerpoint/2010/main" val="867895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654F-3DC6-C340-B26E-93D044FCA7DF}"/>
              </a:ext>
            </a:extLst>
          </p:cNvPr>
          <p:cNvSpPr>
            <a:spLocks noGrp="1"/>
          </p:cNvSpPr>
          <p:nvPr>
            <p:ph type="title"/>
          </p:nvPr>
        </p:nvSpPr>
        <p:spPr/>
        <p:txBody>
          <a:bodyPr>
            <a:normAutofit/>
          </a:bodyPr>
          <a:lstStyle/>
          <a:p>
            <a:r>
              <a:rPr lang="en-US" dirty="0"/>
              <a:t>AngularJS </a:t>
            </a:r>
            <a:r>
              <a:rPr lang="zh-CN" altLang="en-US" dirty="0"/>
              <a:t>依赖注入</a:t>
            </a:r>
            <a:r>
              <a:rPr lang="en-US" altLang="zh-CN" b="1" dirty="0"/>
              <a:t>(</a:t>
            </a:r>
            <a:r>
              <a:rPr lang="en-US" b="1" dirty="0"/>
              <a:t>Dependency injection</a:t>
            </a:r>
            <a:r>
              <a:rPr lang="en-US" altLang="zh-CN" b="1" dirty="0"/>
              <a:t>)</a:t>
            </a:r>
            <a:endParaRPr lang="en-CN" dirty="0"/>
          </a:p>
        </p:txBody>
      </p:sp>
      <p:sp>
        <p:nvSpPr>
          <p:cNvPr id="4" name="Rectangle 3">
            <a:extLst>
              <a:ext uri="{FF2B5EF4-FFF2-40B4-BE49-F238E27FC236}">
                <a16:creationId xmlns:a16="http://schemas.microsoft.com/office/drawing/2014/main" id="{BA0E72B4-CA3D-C043-96ED-8FEAAAFBEF93}"/>
              </a:ext>
            </a:extLst>
          </p:cNvPr>
          <p:cNvSpPr/>
          <p:nvPr/>
        </p:nvSpPr>
        <p:spPr>
          <a:xfrm>
            <a:off x="628650" y="2125267"/>
            <a:ext cx="7886700" cy="1338828"/>
          </a:xfrm>
          <a:prstGeom prst="rect">
            <a:avLst/>
          </a:prstGeom>
        </p:spPr>
        <p:txBody>
          <a:bodyPr wrap="square">
            <a:spAutoFit/>
          </a:bodyPr>
          <a:lstStyle/>
          <a:p>
            <a:r>
              <a:rPr lang="zh-CN" altLang="en-US" sz="1350" b="1" dirty="0">
                <a:latin typeface="Helvetica Neue" panose="02000503000000020004" pitchFamily="2" charset="0"/>
              </a:rPr>
              <a:t>什么是依赖注入</a:t>
            </a:r>
          </a:p>
          <a:p>
            <a:pPr latinLnBrk="1"/>
            <a:r>
              <a:rPr lang="en-US" sz="1350" dirty="0">
                <a:latin typeface="Helvetica Neue" panose="02000503000000020004" pitchFamily="2" charset="0"/>
              </a:rPr>
              <a:t>wiki </a:t>
            </a:r>
            <a:r>
              <a:rPr lang="zh-CN" altLang="en-US" sz="1350" dirty="0">
                <a:latin typeface="Helvetica Neue" panose="02000503000000020004" pitchFamily="2" charset="0"/>
              </a:rPr>
              <a:t>上的解释是：依赖注入（</a:t>
            </a:r>
            <a:r>
              <a:rPr lang="en-US" sz="1350" dirty="0">
                <a:latin typeface="Helvetica Neue" panose="02000503000000020004" pitchFamily="2" charset="0"/>
              </a:rPr>
              <a:t>Dependency Injection，</a:t>
            </a:r>
            <a:r>
              <a:rPr lang="zh-CN" altLang="en-US" sz="1350" dirty="0">
                <a:latin typeface="Helvetica Neue" panose="02000503000000020004" pitchFamily="2" charset="0"/>
              </a:rPr>
              <a:t>简称</a:t>
            </a:r>
            <a:r>
              <a:rPr lang="en-US" sz="1350" dirty="0">
                <a:latin typeface="Helvetica Neue" panose="02000503000000020004" pitchFamily="2" charset="0"/>
              </a:rPr>
              <a:t>DI）</a:t>
            </a:r>
            <a:r>
              <a:rPr lang="zh-CN" altLang="en-US" sz="1350" dirty="0">
                <a:latin typeface="Helvetica Neue" panose="02000503000000020004" pitchFamily="2" charset="0"/>
              </a:rPr>
              <a:t>是一种软件设计模式，在这种模式下，一个或更多的依赖（或服务）被注入（或者通过引用传递）到一个独立的对象（或客户端）中，然后成为了该客户端状态的一部分。</a:t>
            </a:r>
          </a:p>
          <a:p>
            <a:pPr latinLnBrk="1"/>
            <a:r>
              <a:rPr lang="zh-CN" altLang="en-US" sz="1350" dirty="0">
                <a:latin typeface="Helvetica Neue" panose="02000503000000020004" pitchFamily="2" charset="0"/>
              </a:rPr>
              <a:t>该模式分离了客户端依赖本身行为的创建，这使得程序设计变得松耦合，并遵循了依赖反转和单一职责原则。与服务定位器模式形成直接对比的是，它允许客户端了解客户端如何使用该系统找到依赖</a:t>
            </a:r>
          </a:p>
        </p:txBody>
      </p:sp>
      <p:sp>
        <p:nvSpPr>
          <p:cNvPr id="8" name="Rectangle 7">
            <a:extLst>
              <a:ext uri="{FF2B5EF4-FFF2-40B4-BE49-F238E27FC236}">
                <a16:creationId xmlns:a16="http://schemas.microsoft.com/office/drawing/2014/main" id="{96382D2E-7DEE-0C47-BA91-904D8662EE70}"/>
              </a:ext>
            </a:extLst>
          </p:cNvPr>
          <p:cNvSpPr/>
          <p:nvPr/>
        </p:nvSpPr>
        <p:spPr>
          <a:xfrm>
            <a:off x="711200" y="4005107"/>
            <a:ext cx="4572000" cy="1546577"/>
          </a:xfrm>
          <a:prstGeom prst="rect">
            <a:avLst/>
          </a:prstGeom>
        </p:spPr>
        <p:txBody>
          <a:bodyPr>
            <a:spAutoFit/>
          </a:bodyPr>
          <a:lstStyle/>
          <a:p>
            <a:pPr latinLnBrk="1"/>
            <a:r>
              <a:rPr lang="en-US" sz="1350" dirty="0">
                <a:latin typeface="Helvetica Neue" panose="02000503000000020004" pitchFamily="2" charset="0"/>
              </a:rPr>
              <a:t>AngularJS </a:t>
            </a:r>
            <a:r>
              <a:rPr lang="zh-CN" altLang="en-US" sz="1350" dirty="0">
                <a:latin typeface="Helvetica Neue" panose="02000503000000020004" pitchFamily="2" charset="0"/>
              </a:rPr>
              <a:t>提供很好的依赖注入机制。以下</a:t>
            </a:r>
            <a:r>
              <a:rPr lang="en-US" altLang="zh-CN" sz="1350" dirty="0">
                <a:latin typeface="Helvetica Neue" panose="02000503000000020004" pitchFamily="2" charset="0"/>
              </a:rPr>
              <a:t>5</a:t>
            </a:r>
            <a:r>
              <a:rPr lang="zh-CN" altLang="en-US" sz="1350" dirty="0">
                <a:latin typeface="Helvetica Neue" panose="02000503000000020004" pitchFamily="2" charset="0"/>
              </a:rPr>
              <a:t>个核心组件用来作为依赖注入：</a:t>
            </a:r>
          </a:p>
          <a:p>
            <a:pPr lvl="1" latinLnBrk="1">
              <a:buFont typeface="Arial" panose="020B0604020202020204" pitchFamily="34" charset="0"/>
              <a:buChar char="•"/>
            </a:pPr>
            <a:r>
              <a:rPr lang="en-US" sz="1350" dirty="0">
                <a:latin typeface="Helvetica Neue" panose="02000503000000020004" pitchFamily="2" charset="0"/>
              </a:rPr>
              <a:t>value</a:t>
            </a:r>
          </a:p>
          <a:p>
            <a:pPr lvl="1" latinLnBrk="1">
              <a:buFont typeface="Arial" panose="020B0604020202020204" pitchFamily="34" charset="0"/>
              <a:buChar char="•"/>
            </a:pPr>
            <a:r>
              <a:rPr lang="en-US" sz="1350" dirty="0">
                <a:latin typeface="Helvetica Neue" panose="02000503000000020004" pitchFamily="2" charset="0"/>
              </a:rPr>
              <a:t>factory</a:t>
            </a:r>
          </a:p>
          <a:p>
            <a:pPr lvl="1" latinLnBrk="1">
              <a:buFont typeface="Arial" panose="020B0604020202020204" pitchFamily="34" charset="0"/>
              <a:buChar char="•"/>
            </a:pPr>
            <a:r>
              <a:rPr lang="en-US" sz="1350" dirty="0">
                <a:latin typeface="Helvetica Neue" panose="02000503000000020004" pitchFamily="2" charset="0"/>
              </a:rPr>
              <a:t>service</a:t>
            </a:r>
          </a:p>
          <a:p>
            <a:pPr lvl="1" latinLnBrk="1">
              <a:buFont typeface="Arial" panose="020B0604020202020204" pitchFamily="34" charset="0"/>
              <a:buChar char="•"/>
            </a:pPr>
            <a:r>
              <a:rPr lang="en-US" sz="1350" dirty="0">
                <a:latin typeface="Helvetica Neue" panose="02000503000000020004" pitchFamily="2" charset="0"/>
              </a:rPr>
              <a:t>provider</a:t>
            </a:r>
          </a:p>
          <a:p>
            <a:pPr lvl="1" latinLnBrk="1">
              <a:buFont typeface="Arial" panose="020B0604020202020204" pitchFamily="34" charset="0"/>
              <a:buChar char="•"/>
            </a:pPr>
            <a:r>
              <a:rPr lang="en-US" sz="1350" dirty="0">
                <a:latin typeface="Helvetica Neue" panose="02000503000000020004" pitchFamily="2" charset="0"/>
              </a:rPr>
              <a:t>constant</a:t>
            </a:r>
          </a:p>
        </p:txBody>
      </p:sp>
    </p:spTree>
    <p:extLst>
      <p:ext uri="{BB962C8B-B14F-4D97-AF65-F5344CB8AC3E}">
        <p14:creationId xmlns:p14="http://schemas.microsoft.com/office/powerpoint/2010/main" val="3530612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9B4-84C3-6449-B057-724A98081035}"/>
              </a:ext>
            </a:extLst>
          </p:cNvPr>
          <p:cNvSpPr>
            <a:spLocks noGrp="1"/>
          </p:cNvSpPr>
          <p:nvPr>
            <p:ph type="title"/>
          </p:nvPr>
        </p:nvSpPr>
        <p:spPr/>
        <p:txBody>
          <a:bodyPr/>
          <a:lstStyle/>
          <a:p>
            <a:r>
              <a:rPr lang="en-US" dirty="0"/>
              <a:t>AngularJS </a:t>
            </a:r>
            <a:r>
              <a:rPr lang="zh-CN" altLang="en-US" dirty="0"/>
              <a:t>依赖注入</a:t>
            </a:r>
            <a:endParaRPr lang="en-CN" dirty="0"/>
          </a:p>
        </p:txBody>
      </p:sp>
      <p:sp>
        <p:nvSpPr>
          <p:cNvPr id="4" name="Rectangle 3">
            <a:extLst>
              <a:ext uri="{FF2B5EF4-FFF2-40B4-BE49-F238E27FC236}">
                <a16:creationId xmlns:a16="http://schemas.microsoft.com/office/drawing/2014/main" id="{36D35A2A-9DEA-D94D-9A8F-20A22EA9DB07}"/>
              </a:ext>
            </a:extLst>
          </p:cNvPr>
          <p:cNvSpPr/>
          <p:nvPr/>
        </p:nvSpPr>
        <p:spPr>
          <a:xfrm>
            <a:off x="694267" y="2219152"/>
            <a:ext cx="6739466" cy="507831"/>
          </a:xfrm>
          <a:prstGeom prst="rect">
            <a:avLst/>
          </a:prstGeom>
        </p:spPr>
        <p:txBody>
          <a:bodyPr wrap="square">
            <a:spAutoFit/>
          </a:bodyPr>
          <a:lstStyle/>
          <a:p>
            <a:r>
              <a:rPr lang="en-US" sz="1350" b="1" dirty="0">
                <a:latin typeface="Helvetica Neue" panose="02000503000000020004" pitchFamily="2" charset="0"/>
              </a:rPr>
              <a:t>🌰value</a:t>
            </a:r>
          </a:p>
          <a:p>
            <a:pPr latinLnBrk="1"/>
            <a:r>
              <a:rPr lang="en-US" sz="1350" dirty="0">
                <a:latin typeface="Helvetica Neue" panose="02000503000000020004" pitchFamily="2" charset="0"/>
              </a:rPr>
              <a:t>Value </a:t>
            </a:r>
            <a:r>
              <a:rPr lang="zh-CN" altLang="en-US" sz="1350" dirty="0">
                <a:latin typeface="Helvetica Neue" panose="02000503000000020004" pitchFamily="2" charset="0"/>
              </a:rPr>
              <a:t>是一个简单的 </a:t>
            </a:r>
            <a:r>
              <a:rPr lang="en-US" sz="1350" dirty="0" err="1">
                <a:latin typeface="Helvetica Neue" panose="02000503000000020004" pitchFamily="2" charset="0"/>
              </a:rPr>
              <a:t>javascript</a:t>
            </a:r>
            <a:r>
              <a:rPr lang="en-US" sz="1350" dirty="0">
                <a:latin typeface="Helvetica Neue" panose="02000503000000020004" pitchFamily="2" charset="0"/>
              </a:rPr>
              <a:t> </a:t>
            </a:r>
            <a:r>
              <a:rPr lang="zh-CN" altLang="en-US" sz="1350" dirty="0">
                <a:latin typeface="Helvetica Neue" panose="02000503000000020004" pitchFamily="2" charset="0"/>
              </a:rPr>
              <a:t>对象，用于向控制器传递值（配置阶段）：</a:t>
            </a:r>
          </a:p>
        </p:txBody>
      </p:sp>
      <p:sp>
        <p:nvSpPr>
          <p:cNvPr id="6" name="Rectangle 5">
            <a:extLst>
              <a:ext uri="{FF2B5EF4-FFF2-40B4-BE49-F238E27FC236}">
                <a16:creationId xmlns:a16="http://schemas.microsoft.com/office/drawing/2014/main" id="{C18E0590-EA2B-A940-A468-05A397E65321}"/>
              </a:ext>
            </a:extLst>
          </p:cNvPr>
          <p:cNvSpPr/>
          <p:nvPr/>
        </p:nvSpPr>
        <p:spPr>
          <a:xfrm>
            <a:off x="855132" y="2797786"/>
            <a:ext cx="6417734" cy="3046988"/>
          </a:xfrm>
          <a:prstGeom prst="rect">
            <a:avLst/>
          </a:prstGeom>
        </p:spPr>
        <p:txBody>
          <a:bodyPr wrap="square">
            <a:spAutoFit/>
          </a:bodyPr>
          <a:lstStyle/>
          <a:p>
            <a:r>
              <a:rPr lang="en-US" altLang="zh-CN" sz="1200" dirty="0">
                <a:solidFill>
                  <a:srgbClr val="808080"/>
                </a:solidFill>
              </a:rPr>
              <a:t>// </a:t>
            </a:r>
            <a:r>
              <a:rPr lang="zh-CN" altLang="en-US" sz="1200" dirty="0">
                <a:solidFill>
                  <a:srgbClr val="808080"/>
                </a:solidFill>
              </a:rPr>
              <a:t>定义一个模块</a:t>
            </a:r>
            <a:br>
              <a:rPr lang="zh-CN" altLang="en-US" sz="1200" dirty="0">
                <a:solidFill>
                  <a:srgbClr val="808080"/>
                </a:solidFill>
              </a:rPr>
            </a:br>
            <a:r>
              <a:rPr lang="en-US" sz="1200" dirty="0">
                <a:solidFill>
                  <a:srgbClr val="CC7832"/>
                </a:solidFill>
              </a:rPr>
              <a:t>var </a:t>
            </a:r>
            <a:r>
              <a:rPr lang="en-US" sz="1200" b="1" i="1" dirty="0" err="1">
                <a:solidFill>
                  <a:srgbClr val="9876AA"/>
                </a:solidFill>
              </a:rPr>
              <a:t>mainApp</a:t>
            </a:r>
            <a:r>
              <a:rPr lang="en-US" sz="1200" b="1" i="1" dirty="0">
                <a:solidFill>
                  <a:srgbClr val="9876AA"/>
                </a:solidFill>
              </a:rPr>
              <a:t> </a:t>
            </a:r>
            <a:r>
              <a:rPr lang="en-US" sz="1200" dirty="0"/>
              <a:t>= </a:t>
            </a:r>
            <a:r>
              <a:rPr lang="en-US" sz="1200" dirty="0" err="1"/>
              <a:t>angular.</a:t>
            </a:r>
            <a:r>
              <a:rPr lang="en-US" sz="1200" dirty="0" err="1">
                <a:solidFill>
                  <a:srgbClr val="9876AA"/>
                </a:solidFill>
              </a:rPr>
              <a:t>module</a:t>
            </a:r>
            <a:r>
              <a:rPr lang="en-US" sz="1200" dirty="0"/>
              <a:t>(</a:t>
            </a:r>
            <a:r>
              <a:rPr lang="en-US" sz="1200" dirty="0">
                <a:solidFill>
                  <a:srgbClr val="6A8759"/>
                </a:solidFill>
              </a:rPr>
              <a:t>"</a:t>
            </a:r>
            <a:r>
              <a:rPr lang="en-US" sz="1200" dirty="0" err="1">
                <a:solidFill>
                  <a:srgbClr val="6A8759"/>
                </a:solidFill>
              </a:rPr>
              <a:t>mainApp</a:t>
            </a:r>
            <a:r>
              <a:rPr lang="en-US" sz="1200" dirty="0">
                <a:solidFill>
                  <a:srgbClr val="6A8759"/>
                </a:solidFill>
              </a:rPr>
              <a:t>"</a:t>
            </a:r>
            <a:r>
              <a:rPr lang="en-US" sz="1200" dirty="0">
                <a:solidFill>
                  <a:srgbClr val="CC7832"/>
                </a:solidFill>
              </a:rPr>
              <a:t>, </a:t>
            </a:r>
            <a:r>
              <a:rPr lang="en-US" sz="1200" dirty="0"/>
              <a:t>[])</a:t>
            </a:r>
            <a:r>
              <a:rPr lang="en-US" sz="1200" dirty="0">
                <a:solidFill>
                  <a:srgbClr val="CC7832"/>
                </a:solidFill>
              </a:rPr>
              <a:t>;</a:t>
            </a:r>
            <a:br>
              <a:rPr lang="en-US" sz="1200" dirty="0">
                <a:solidFill>
                  <a:srgbClr val="CC7832"/>
                </a:solidFill>
              </a:rPr>
            </a:br>
            <a:br>
              <a:rPr lang="en-US" sz="1200" dirty="0">
                <a:solidFill>
                  <a:srgbClr val="CC7832"/>
                </a:solidFill>
              </a:rPr>
            </a:br>
            <a:r>
              <a:rPr lang="en-US" sz="1200" dirty="0">
                <a:solidFill>
                  <a:srgbClr val="808080"/>
                </a:solidFill>
                <a:highlight>
                  <a:srgbClr val="FFFF00"/>
                </a:highlight>
              </a:rPr>
              <a:t>// </a:t>
            </a:r>
            <a:r>
              <a:rPr lang="zh-CN" altLang="en-US" sz="1200" dirty="0">
                <a:solidFill>
                  <a:srgbClr val="808080"/>
                </a:solidFill>
                <a:highlight>
                  <a:srgbClr val="FFFF00"/>
                </a:highlight>
              </a:rPr>
              <a:t>创建 </a:t>
            </a:r>
            <a:r>
              <a:rPr lang="en-US" sz="1200" dirty="0">
                <a:solidFill>
                  <a:srgbClr val="808080"/>
                </a:solidFill>
                <a:highlight>
                  <a:srgbClr val="FFFF00"/>
                </a:highlight>
              </a:rPr>
              <a:t>value </a:t>
            </a:r>
            <a:r>
              <a:rPr lang="zh-CN" altLang="en-US" sz="1200" dirty="0">
                <a:solidFill>
                  <a:srgbClr val="808080"/>
                </a:solidFill>
                <a:highlight>
                  <a:srgbClr val="FFFF00"/>
                </a:highlight>
              </a:rPr>
              <a:t>对象 </a:t>
            </a:r>
            <a:r>
              <a:rPr lang="en-US" altLang="zh-CN" sz="1200" dirty="0">
                <a:solidFill>
                  <a:srgbClr val="808080"/>
                </a:solidFill>
                <a:highlight>
                  <a:srgbClr val="FFFF00"/>
                </a:highlight>
              </a:rPr>
              <a:t>"</a:t>
            </a:r>
            <a:r>
              <a:rPr lang="en-US" sz="1200" dirty="0" err="1">
                <a:solidFill>
                  <a:srgbClr val="808080"/>
                </a:solidFill>
                <a:highlight>
                  <a:srgbClr val="FFFF00"/>
                </a:highlight>
              </a:rPr>
              <a:t>defaultInput</a:t>
            </a:r>
            <a:r>
              <a:rPr lang="en-US" sz="1200" dirty="0">
                <a:solidFill>
                  <a:srgbClr val="808080"/>
                </a:solidFill>
                <a:highlight>
                  <a:srgbClr val="FFFF00"/>
                </a:highlight>
              </a:rPr>
              <a:t>" </a:t>
            </a:r>
            <a:r>
              <a:rPr lang="zh-CN" altLang="en-US" sz="1200" dirty="0">
                <a:solidFill>
                  <a:srgbClr val="808080"/>
                </a:solidFill>
                <a:highlight>
                  <a:srgbClr val="FFFF00"/>
                </a:highlight>
              </a:rPr>
              <a:t>并传递数据</a:t>
            </a:r>
            <a:br>
              <a:rPr lang="zh-CN" altLang="en-US" sz="1200" dirty="0">
                <a:solidFill>
                  <a:srgbClr val="808080"/>
                </a:solidFill>
              </a:rPr>
            </a:br>
            <a:r>
              <a:rPr lang="en-US" sz="1200" b="1" i="1" dirty="0" err="1">
                <a:solidFill>
                  <a:srgbClr val="9876AA"/>
                </a:solidFill>
              </a:rPr>
              <a:t>mainApp</a:t>
            </a:r>
            <a:r>
              <a:rPr lang="en-US" sz="1200" dirty="0" err="1"/>
              <a:t>.</a:t>
            </a:r>
            <a:r>
              <a:rPr lang="en-US" sz="1200" dirty="0" err="1">
                <a:solidFill>
                  <a:srgbClr val="FFC66D"/>
                </a:solidFill>
              </a:rPr>
              <a:t>value</a:t>
            </a:r>
            <a:r>
              <a:rPr lang="en-US" sz="1200" dirty="0"/>
              <a:t>(</a:t>
            </a:r>
            <a:r>
              <a:rPr lang="en-US" sz="1200" dirty="0">
                <a:solidFill>
                  <a:srgbClr val="6A8759"/>
                </a:solidFill>
              </a:rPr>
              <a:t>"</a:t>
            </a:r>
            <a:r>
              <a:rPr lang="en-US" sz="1200" dirty="0" err="1">
                <a:solidFill>
                  <a:srgbClr val="6A8759"/>
                </a:solidFill>
              </a:rPr>
              <a:t>defaultInput</a:t>
            </a:r>
            <a:r>
              <a:rPr lang="en-US" sz="1200" dirty="0">
                <a:solidFill>
                  <a:srgbClr val="6A8759"/>
                </a:solidFill>
              </a:rPr>
              <a:t>"</a:t>
            </a:r>
            <a:r>
              <a:rPr lang="en-US" sz="1200" dirty="0">
                <a:solidFill>
                  <a:srgbClr val="CC7832"/>
                </a:solidFill>
              </a:rPr>
              <a:t>, </a:t>
            </a:r>
            <a:r>
              <a:rPr lang="en-US" sz="1200" dirty="0">
                <a:solidFill>
                  <a:srgbClr val="6897BB"/>
                </a:solidFill>
              </a:rPr>
              <a:t>5</a:t>
            </a:r>
            <a:r>
              <a:rPr lang="en-US" sz="1200" dirty="0"/>
              <a:t>)</a:t>
            </a:r>
            <a:r>
              <a:rPr lang="en-US" sz="1200" dirty="0">
                <a:solidFill>
                  <a:srgbClr val="CC7832"/>
                </a:solidFill>
              </a:rPr>
              <a:t>;</a:t>
            </a:r>
            <a:br>
              <a:rPr lang="en-US" sz="1200" dirty="0">
                <a:solidFill>
                  <a:srgbClr val="CC7832"/>
                </a:solidFill>
              </a:rPr>
            </a:br>
            <a:r>
              <a:rPr lang="en-US" sz="1200" dirty="0"/>
              <a:t>...</a:t>
            </a:r>
            <a:br>
              <a:rPr lang="en-US" sz="1200" dirty="0"/>
            </a:br>
            <a:br>
              <a:rPr lang="en-US" sz="1200" dirty="0"/>
            </a:br>
            <a:r>
              <a:rPr lang="en-US" sz="1200" dirty="0">
                <a:solidFill>
                  <a:srgbClr val="808080"/>
                </a:solidFill>
              </a:rPr>
              <a:t>// </a:t>
            </a:r>
            <a:r>
              <a:rPr lang="zh-CN" altLang="en-US" sz="1200" dirty="0">
                <a:solidFill>
                  <a:srgbClr val="808080"/>
                </a:solidFill>
              </a:rPr>
              <a:t>将 </a:t>
            </a:r>
            <a:r>
              <a:rPr lang="en-US" altLang="zh-CN" sz="1200" dirty="0">
                <a:solidFill>
                  <a:srgbClr val="808080"/>
                </a:solidFill>
              </a:rPr>
              <a:t>"</a:t>
            </a:r>
            <a:r>
              <a:rPr lang="en-US" sz="1200" dirty="0" err="1">
                <a:solidFill>
                  <a:srgbClr val="808080"/>
                </a:solidFill>
              </a:rPr>
              <a:t>defaultInput</a:t>
            </a:r>
            <a:r>
              <a:rPr lang="en-US" sz="1200" dirty="0">
                <a:solidFill>
                  <a:srgbClr val="808080"/>
                </a:solidFill>
              </a:rPr>
              <a:t>" </a:t>
            </a:r>
            <a:r>
              <a:rPr lang="zh-CN" altLang="en-US" sz="1200" dirty="0">
                <a:solidFill>
                  <a:srgbClr val="808080"/>
                </a:solidFill>
              </a:rPr>
              <a:t>注入到控制器</a:t>
            </a:r>
            <a:br>
              <a:rPr lang="zh-CN" altLang="en-US" sz="1200" dirty="0">
                <a:solidFill>
                  <a:srgbClr val="808080"/>
                </a:solidFill>
              </a:rPr>
            </a:br>
            <a:r>
              <a:rPr lang="en-US" sz="1200" b="1" i="1" dirty="0" err="1">
                <a:solidFill>
                  <a:srgbClr val="9876AA"/>
                </a:solidFill>
              </a:rPr>
              <a:t>mainApp</a:t>
            </a:r>
            <a:r>
              <a:rPr lang="en-US" sz="1200" dirty="0" err="1"/>
              <a:t>.</a:t>
            </a:r>
            <a:r>
              <a:rPr lang="en-US" sz="1200" dirty="0" err="1">
                <a:solidFill>
                  <a:srgbClr val="9876AA"/>
                </a:solidFill>
              </a:rPr>
              <a:t>controller</a:t>
            </a:r>
            <a:r>
              <a:rPr lang="en-US" sz="1200" dirty="0"/>
              <a:t>(</a:t>
            </a:r>
            <a:r>
              <a:rPr lang="en-US" sz="1200" dirty="0">
                <a:solidFill>
                  <a:srgbClr val="6A8759"/>
                </a:solidFill>
              </a:rPr>
              <a:t>'</a:t>
            </a:r>
            <a:r>
              <a:rPr lang="en-US" sz="1200" dirty="0" err="1">
                <a:solidFill>
                  <a:srgbClr val="6A8759"/>
                </a:solidFill>
              </a:rPr>
              <a:t>CalcController</a:t>
            </a:r>
            <a:r>
              <a:rPr lang="en-US" sz="1200" dirty="0">
                <a:solidFill>
                  <a:srgbClr val="6A8759"/>
                </a:solidFill>
              </a:rPr>
              <a:t>'</a:t>
            </a:r>
            <a:r>
              <a:rPr lang="en-US" sz="1200" dirty="0">
                <a:solidFill>
                  <a:srgbClr val="CC7832"/>
                </a:solidFill>
              </a:rPr>
              <a:t>, function</a:t>
            </a:r>
            <a:r>
              <a:rPr lang="en-US" sz="1200" dirty="0"/>
              <a:t>($scope</a:t>
            </a:r>
            <a:r>
              <a:rPr lang="en-US" sz="1200" dirty="0">
                <a:solidFill>
                  <a:srgbClr val="CC7832"/>
                </a:solidFill>
              </a:rPr>
              <a:t>, </a:t>
            </a:r>
            <a:r>
              <a:rPr lang="en-US" sz="1200" dirty="0" err="1"/>
              <a:t>CalcService</a:t>
            </a:r>
            <a:r>
              <a:rPr lang="en-US" sz="1200" dirty="0">
                <a:solidFill>
                  <a:srgbClr val="CC7832"/>
                </a:solidFill>
              </a:rPr>
              <a:t>, </a:t>
            </a:r>
            <a:r>
              <a:rPr lang="en-US" sz="1200" dirty="0" err="1"/>
              <a:t>defaultInput</a:t>
            </a:r>
            <a:r>
              <a:rPr lang="en-US" sz="1200" dirty="0"/>
              <a:t>) {</a:t>
            </a:r>
            <a:br>
              <a:rPr lang="en-US" sz="1200" dirty="0"/>
            </a:br>
            <a:r>
              <a:rPr lang="en-US" sz="1200" dirty="0"/>
              <a:t>    $</a:t>
            </a:r>
            <a:r>
              <a:rPr lang="en-US" sz="1200" dirty="0" err="1"/>
              <a:t>scope.</a:t>
            </a:r>
            <a:r>
              <a:rPr lang="en-US" sz="1200" dirty="0" err="1">
                <a:solidFill>
                  <a:srgbClr val="9876AA"/>
                </a:solidFill>
              </a:rPr>
              <a:t>number</a:t>
            </a:r>
            <a:r>
              <a:rPr lang="en-US" sz="1200" dirty="0">
                <a:solidFill>
                  <a:srgbClr val="9876AA"/>
                </a:solidFill>
              </a:rPr>
              <a:t> </a:t>
            </a:r>
            <a:r>
              <a:rPr lang="en-US" sz="1200" dirty="0"/>
              <a:t>= </a:t>
            </a:r>
            <a:r>
              <a:rPr lang="en-US" sz="1200" dirty="0" err="1"/>
              <a:t>defaultInput</a:t>
            </a:r>
            <a:r>
              <a:rPr lang="en-US" sz="1200" dirty="0">
                <a:solidFill>
                  <a:srgbClr val="CC7832"/>
                </a:solidFill>
              </a:rPr>
              <a:t>;</a:t>
            </a:r>
            <a:br>
              <a:rPr lang="en-US" sz="1200" dirty="0">
                <a:solidFill>
                  <a:srgbClr val="CC7832"/>
                </a:solidFill>
              </a:rPr>
            </a:br>
            <a:r>
              <a:rPr lang="en-US" sz="1200" dirty="0">
                <a:solidFill>
                  <a:srgbClr val="CC7832"/>
                </a:solidFill>
              </a:rPr>
              <a:t>    </a:t>
            </a:r>
            <a:r>
              <a:rPr lang="en-US" sz="1200" dirty="0"/>
              <a:t>$</a:t>
            </a:r>
            <a:r>
              <a:rPr lang="en-US" sz="1200" dirty="0" err="1"/>
              <a:t>scope.</a:t>
            </a:r>
            <a:r>
              <a:rPr lang="en-US" sz="1200" dirty="0" err="1">
                <a:solidFill>
                  <a:srgbClr val="9876AA"/>
                </a:solidFill>
              </a:rPr>
              <a:t>result</a:t>
            </a:r>
            <a:r>
              <a:rPr lang="en-US" sz="1200" dirty="0">
                <a:solidFill>
                  <a:srgbClr val="9876AA"/>
                </a:solidFill>
              </a:rPr>
              <a:t> </a:t>
            </a:r>
            <a:r>
              <a:rPr lang="en-US" sz="1200" dirty="0"/>
              <a:t>= </a:t>
            </a:r>
            <a:r>
              <a:rPr lang="en-US" sz="1200" dirty="0" err="1"/>
              <a:t>CalcService.</a:t>
            </a:r>
            <a:r>
              <a:rPr lang="en-US" sz="1200" dirty="0" err="1">
                <a:solidFill>
                  <a:srgbClr val="FFC66D"/>
                </a:solidFill>
              </a:rPr>
              <a:t>square</a:t>
            </a:r>
            <a:r>
              <a:rPr lang="en-US" sz="1200" dirty="0"/>
              <a:t>($</a:t>
            </a:r>
            <a:r>
              <a:rPr lang="en-US" sz="1200" dirty="0" err="1"/>
              <a:t>scope.</a:t>
            </a:r>
            <a:r>
              <a:rPr lang="en-US" sz="1200" dirty="0" err="1">
                <a:solidFill>
                  <a:srgbClr val="9876AA"/>
                </a:solidFill>
              </a:rPr>
              <a:t>number</a:t>
            </a:r>
            <a:r>
              <a:rPr lang="en-US" sz="1200" dirty="0"/>
              <a:t>)</a:t>
            </a:r>
            <a:r>
              <a:rPr lang="en-US" sz="1200" dirty="0">
                <a:solidFill>
                  <a:srgbClr val="CC7832"/>
                </a:solidFill>
              </a:rPr>
              <a:t>;</a:t>
            </a:r>
            <a:br>
              <a:rPr lang="en-US" sz="1200" dirty="0">
                <a:solidFill>
                  <a:srgbClr val="CC7832"/>
                </a:solidFill>
              </a:rPr>
            </a:br>
            <a:br>
              <a:rPr lang="en-US" sz="1200" dirty="0">
                <a:solidFill>
                  <a:srgbClr val="CC7832"/>
                </a:solidFill>
              </a:rPr>
            </a:br>
            <a:r>
              <a:rPr lang="en-US" sz="1200" dirty="0">
                <a:solidFill>
                  <a:srgbClr val="CC7832"/>
                </a:solidFill>
              </a:rPr>
              <a:t>    </a:t>
            </a:r>
            <a:r>
              <a:rPr lang="en-US" sz="1200" dirty="0"/>
              <a:t>$</a:t>
            </a:r>
            <a:r>
              <a:rPr lang="en-US" sz="1200" dirty="0" err="1"/>
              <a:t>scope.</a:t>
            </a:r>
            <a:r>
              <a:rPr lang="en-US" sz="1200" dirty="0" err="1">
                <a:solidFill>
                  <a:srgbClr val="FFC66D"/>
                </a:solidFill>
              </a:rPr>
              <a:t>square</a:t>
            </a:r>
            <a:r>
              <a:rPr lang="en-US" sz="1200" dirty="0">
                <a:solidFill>
                  <a:srgbClr val="FFC66D"/>
                </a:solidFill>
              </a:rPr>
              <a:t> </a:t>
            </a:r>
            <a:r>
              <a:rPr lang="en-US" sz="1200" dirty="0"/>
              <a:t>= </a:t>
            </a:r>
            <a:r>
              <a:rPr lang="en-US" sz="1200" dirty="0">
                <a:solidFill>
                  <a:srgbClr val="CC7832"/>
                </a:solidFill>
              </a:rPr>
              <a:t>function</a:t>
            </a:r>
            <a:r>
              <a:rPr lang="en-US" sz="1200" dirty="0"/>
              <a:t>() {</a:t>
            </a:r>
            <a:br>
              <a:rPr lang="en-US" sz="1200" dirty="0"/>
            </a:br>
            <a:r>
              <a:rPr lang="en-US" sz="1200" dirty="0"/>
              <a:t>        $</a:t>
            </a:r>
            <a:r>
              <a:rPr lang="en-US" sz="1200" dirty="0" err="1"/>
              <a:t>scope.</a:t>
            </a:r>
            <a:r>
              <a:rPr lang="en-US" sz="1200" dirty="0" err="1">
                <a:solidFill>
                  <a:srgbClr val="9876AA"/>
                </a:solidFill>
              </a:rPr>
              <a:t>result</a:t>
            </a:r>
            <a:r>
              <a:rPr lang="en-US" sz="1200" dirty="0">
                <a:solidFill>
                  <a:srgbClr val="9876AA"/>
                </a:solidFill>
              </a:rPr>
              <a:t> </a:t>
            </a:r>
            <a:r>
              <a:rPr lang="en-US" sz="1200" dirty="0"/>
              <a:t>= </a:t>
            </a:r>
            <a:r>
              <a:rPr lang="en-US" sz="1200" dirty="0" err="1"/>
              <a:t>CalcService.</a:t>
            </a:r>
            <a:r>
              <a:rPr lang="en-US" sz="1200" dirty="0" err="1">
                <a:solidFill>
                  <a:srgbClr val="FFC66D"/>
                </a:solidFill>
              </a:rPr>
              <a:t>square</a:t>
            </a:r>
            <a:r>
              <a:rPr lang="en-US" sz="1200" dirty="0"/>
              <a:t>($</a:t>
            </a:r>
            <a:r>
              <a:rPr lang="en-US" sz="1200" dirty="0" err="1"/>
              <a:t>scope.</a:t>
            </a:r>
            <a:r>
              <a:rPr lang="en-US" sz="1200" dirty="0" err="1">
                <a:solidFill>
                  <a:srgbClr val="9876AA"/>
                </a:solidFill>
              </a:rPr>
              <a:t>number</a:t>
            </a:r>
            <a:r>
              <a:rPr lang="en-US" sz="1200" dirty="0"/>
              <a:t>)</a:t>
            </a:r>
            <a:r>
              <a:rPr lang="en-US" sz="1200" dirty="0">
                <a:solidFill>
                  <a:srgbClr val="CC7832"/>
                </a:solidFill>
              </a:rPr>
              <a:t>;</a:t>
            </a:r>
            <a:br>
              <a:rPr lang="en-US" sz="1200" dirty="0">
                <a:solidFill>
                  <a:srgbClr val="CC7832"/>
                </a:solidFill>
              </a:rPr>
            </a:br>
            <a:r>
              <a:rPr lang="en-US" sz="1200" dirty="0">
                <a:solidFill>
                  <a:srgbClr val="CC7832"/>
                </a:solidFill>
              </a:rPr>
              <a:t>    </a:t>
            </a:r>
            <a:r>
              <a:rPr lang="en-US" sz="1200" dirty="0"/>
              <a:t>}</a:t>
            </a:r>
            <a:br>
              <a:rPr lang="en-US" sz="1200" dirty="0"/>
            </a:br>
            <a:r>
              <a:rPr lang="en-US" sz="1200" dirty="0"/>
              <a:t>})</a:t>
            </a:r>
            <a:r>
              <a:rPr lang="en-US" sz="1200" dirty="0">
                <a:solidFill>
                  <a:srgbClr val="CC7832"/>
                </a:solidFill>
              </a:rPr>
              <a:t>;</a:t>
            </a:r>
            <a:endParaRPr lang="en-CN" sz="1200" dirty="0"/>
          </a:p>
        </p:txBody>
      </p:sp>
    </p:spTree>
    <p:extLst>
      <p:ext uri="{BB962C8B-B14F-4D97-AF65-F5344CB8AC3E}">
        <p14:creationId xmlns:p14="http://schemas.microsoft.com/office/powerpoint/2010/main" val="115153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971D-0177-1C48-A14B-1B3B4396A411}"/>
              </a:ext>
            </a:extLst>
          </p:cNvPr>
          <p:cNvSpPr>
            <a:spLocks noGrp="1"/>
          </p:cNvSpPr>
          <p:nvPr>
            <p:ph type="title"/>
          </p:nvPr>
        </p:nvSpPr>
        <p:spPr/>
        <p:txBody>
          <a:bodyPr/>
          <a:lstStyle/>
          <a:p>
            <a:r>
              <a:rPr lang="en-US" dirty="0"/>
              <a:t>AngularJS </a:t>
            </a:r>
            <a:r>
              <a:rPr lang="zh-CN" altLang="en-US" dirty="0"/>
              <a:t>依赖注入</a:t>
            </a:r>
            <a:endParaRPr lang="en-CN" dirty="0"/>
          </a:p>
        </p:txBody>
      </p:sp>
      <p:sp>
        <p:nvSpPr>
          <p:cNvPr id="4" name="Rectangle 3">
            <a:extLst>
              <a:ext uri="{FF2B5EF4-FFF2-40B4-BE49-F238E27FC236}">
                <a16:creationId xmlns:a16="http://schemas.microsoft.com/office/drawing/2014/main" id="{BCEA60AA-9C51-DE4D-875F-3C0E5C2117E4}"/>
              </a:ext>
            </a:extLst>
          </p:cNvPr>
          <p:cNvSpPr/>
          <p:nvPr/>
        </p:nvSpPr>
        <p:spPr>
          <a:xfrm>
            <a:off x="628650" y="2125266"/>
            <a:ext cx="3071283" cy="1131079"/>
          </a:xfrm>
          <a:prstGeom prst="rect">
            <a:avLst/>
          </a:prstGeom>
        </p:spPr>
        <p:txBody>
          <a:bodyPr wrap="square">
            <a:spAutoFit/>
          </a:bodyPr>
          <a:lstStyle/>
          <a:p>
            <a:r>
              <a:rPr lang="en-US" sz="1350" b="1" dirty="0">
                <a:latin typeface="Helvetica Neue" panose="02000503000000020004" pitchFamily="2" charset="0"/>
              </a:rPr>
              <a:t>🌰factory</a:t>
            </a:r>
          </a:p>
          <a:p>
            <a:pPr latinLnBrk="1"/>
            <a:r>
              <a:rPr lang="en-US" sz="1350" dirty="0">
                <a:latin typeface="Helvetica Neue" panose="02000503000000020004" pitchFamily="2" charset="0"/>
              </a:rPr>
              <a:t>factory </a:t>
            </a:r>
            <a:r>
              <a:rPr lang="zh-CN" altLang="en-US" sz="1350" dirty="0">
                <a:latin typeface="Helvetica Neue" panose="02000503000000020004" pitchFamily="2" charset="0"/>
              </a:rPr>
              <a:t>是一个函数用于返回值。在 </a:t>
            </a:r>
            <a:r>
              <a:rPr lang="en-US" sz="1350" dirty="0">
                <a:latin typeface="Helvetica Neue" panose="02000503000000020004" pitchFamily="2" charset="0"/>
              </a:rPr>
              <a:t>service </a:t>
            </a:r>
            <a:r>
              <a:rPr lang="zh-CN" altLang="en-US" sz="1350" dirty="0">
                <a:latin typeface="Helvetica Neue" panose="02000503000000020004" pitchFamily="2" charset="0"/>
              </a:rPr>
              <a:t>和 </a:t>
            </a:r>
            <a:r>
              <a:rPr lang="en-US" sz="1350" dirty="0">
                <a:latin typeface="Helvetica Neue" panose="02000503000000020004" pitchFamily="2" charset="0"/>
              </a:rPr>
              <a:t>controller </a:t>
            </a:r>
            <a:r>
              <a:rPr lang="zh-CN" altLang="en-US" sz="1350" dirty="0">
                <a:latin typeface="Helvetica Neue" panose="02000503000000020004" pitchFamily="2" charset="0"/>
              </a:rPr>
              <a:t>需要时创建。</a:t>
            </a:r>
          </a:p>
          <a:p>
            <a:pPr latinLnBrk="1"/>
            <a:r>
              <a:rPr lang="zh-CN" altLang="en-US" sz="1350" dirty="0">
                <a:latin typeface="Helvetica Neue" panose="02000503000000020004" pitchFamily="2" charset="0"/>
              </a:rPr>
              <a:t>通常我们使用 </a:t>
            </a:r>
            <a:r>
              <a:rPr lang="en-US" sz="1350" dirty="0">
                <a:latin typeface="Helvetica Neue" panose="02000503000000020004" pitchFamily="2" charset="0"/>
              </a:rPr>
              <a:t>factory </a:t>
            </a:r>
            <a:r>
              <a:rPr lang="zh-CN" altLang="en-US" sz="1350" dirty="0">
                <a:latin typeface="Helvetica Neue" panose="02000503000000020004" pitchFamily="2" charset="0"/>
              </a:rPr>
              <a:t>函数来计算或返回值。</a:t>
            </a:r>
            <a:endParaRPr lang="en-CN" sz="1350" dirty="0"/>
          </a:p>
        </p:txBody>
      </p:sp>
      <p:sp>
        <p:nvSpPr>
          <p:cNvPr id="6" name="Rectangle 5">
            <a:extLst>
              <a:ext uri="{FF2B5EF4-FFF2-40B4-BE49-F238E27FC236}">
                <a16:creationId xmlns:a16="http://schemas.microsoft.com/office/drawing/2014/main" id="{9C328EB6-0A8B-3041-AA2A-28A8A36CE01C}"/>
              </a:ext>
            </a:extLst>
          </p:cNvPr>
          <p:cNvSpPr/>
          <p:nvPr/>
        </p:nvSpPr>
        <p:spPr>
          <a:xfrm>
            <a:off x="5088466" y="1964338"/>
            <a:ext cx="6570134" cy="3785652"/>
          </a:xfrm>
          <a:prstGeom prst="rect">
            <a:avLst/>
          </a:prstGeom>
        </p:spPr>
        <p:txBody>
          <a:bodyPr wrap="square">
            <a:spAutoFit/>
          </a:bodyPr>
          <a:lstStyle/>
          <a:p>
            <a:r>
              <a:rPr lang="en-US" altLang="zh-CN" sz="1200" dirty="0">
                <a:solidFill>
                  <a:srgbClr val="808080"/>
                </a:solidFill>
              </a:rPr>
              <a:t>// </a:t>
            </a:r>
            <a:r>
              <a:rPr lang="zh-CN" altLang="en-US" sz="1200" dirty="0">
                <a:solidFill>
                  <a:srgbClr val="808080"/>
                </a:solidFill>
              </a:rPr>
              <a:t>定义一个模块</a:t>
            </a:r>
            <a:br>
              <a:rPr lang="zh-CN" altLang="en-US" sz="1200" dirty="0">
                <a:solidFill>
                  <a:srgbClr val="808080"/>
                </a:solidFill>
              </a:rPr>
            </a:br>
            <a:r>
              <a:rPr lang="en-US" sz="1200" dirty="0">
                <a:solidFill>
                  <a:srgbClr val="CC7832"/>
                </a:solidFill>
              </a:rPr>
              <a:t>var </a:t>
            </a:r>
            <a:r>
              <a:rPr lang="en-US" sz="1200" b="1" i="1" dirty="0" err="1">
                <a:solidFill>
                  <a:srgbClr val="9876AA"/>
                </a:solidFill>
              </a:rPr>
              <a:t>mainApp</a:t>
            </a:r>
            <a:r>
              <a:rPr lang="en-US" sz="1200" b="1" i="1" dirty="0">
                <a:solidFill>
                  <a:srgbClr val="9876AA"/>
                </a:solidFill>
              </a:rPr>
              <a:t> </a:t>
            </a:r>
            <a:r>
              <a:rPr lang="en-US" sz="1200" dirty="0"/>
              <a:t>= </a:t>
            </a:r>
            <a:r>
              <a:rPr lang="en-US" sz="1200" dirty="0" err="1"/>
              <a:t>angular.</a:t>
            </a:r>
            <a:r>
              <a:rPr lang="en-US" sz="1200" dirty="0" err="1">
                <a:solidFill>
                  <a:srgbClr val="9876AA"/>
                </a:solidFill>
              </a:rPr>
              <a:t>module</a:t>
            </a:r>
            <a:r>
              <a:rPr lang="en-US" sz="1200" dirty="0"/>
              <a:t>(</a:t>
            </a:r>
            <a:r>
              <a:rPr lang="en-US" sz="1200" dirty="0">
                <a:solidFill>
                  <a:srgbClr val="6A8759"/>
                </a:solidFill>
              </a:rPr>
              <a:t>"</a:t>
            </a:r>
            <a:r>
              <a:rPr lang="en-US" sz="1200" dirty="0" err="1">
                <a:solidFill>
                  <a:srgbClr val="6A8759"/>
                </a:solidFill>
              </a:rPr>
              <a:t>mainApp</a:t>
            </a:r>
            <a:r>
              <a:rPr lang="en-US" sz="1200" dirty="0">
                <a:solidFill>
                  <a:srgbClr val="6A8759"/>
                </a:solidFill>
              </a:rPr>
              <a:t>"</a:t>
            </a:r>
            <a:r>
              <a:rPr lang="en-US" sz="1200" dirty="0">
                <a:solidFill>
                  <a:srgbClr val="CC7832"/>
                </a:solidFill>
              </a:rPr>
              <a:t>, </a:t>
            </a:r>
            <a:r>
              <a:rPr lang="en-US" sz="1200" dirty="0"/>
              <a:t>[])</a:t>
            </a:r>
            <a:r>
              <a:rPr lang="en-US" sz="1200" dirty="0">
                <a:solidFill>
                  <a:srgbClr val="CC7832"/>
                </a:solidFill>
              </a:rPr>
              <a:t>;</a:t>
            </a:r>
            <a:br>
              <a:rPr lang="en-US" sz="1200" dirty="0">
                <a:solidFill>
                  <a:srgbClr val="CC7832"/>
                </a:solidFill>
              </a:rPr>
            </a:br>
            <a:br>
              <a:rPr lang="en-US" sz="1200" dirty="0">
                <a:solidFill>
                  <a:srgbClr val="CC7832"/>
                </a:solidFill>
              </a:rPr>
            </a:br>
            <a:r>
              <a:rPr lang="en-US" sz="1200" dirty="0">
                <a:solidFill>
                  <a:srgbClr val="808080"/>
                </a:solidFill>
              </a:rPr>
              <a:t>// </a:t>
            </a:r>
            <a:r>
              <a:rPr lang="zh-CN" altLang="en-US" sz="1200" dirty="0">
                <a:solidFill>
                  <a:srgbClr val="808080"/>
                </a:solidFill>
              </a:rPr>
              <a:t>创建 </a:t>
            </a:r>
            <a:r>
              <a:rPr lang="en-US" sz="1200" dirty="0">
                <a:solidFill>
                  <a:srgbClr val="808080"/>
                </a:solidFill>
              </a:rPr>
              <a:t>factory "</a:t>
            </a:r>
            <a:r>
              <a:rPr lang="en-US" sz="1200" dirty="0" err="1">
                <a:solidFill>
                  <a:srgbClr val="808080"/>
                </a:solidFill>
              </a:rPr>
              <a:t>MathService</a:t>
            </a:r>
            <a:r>
              <a:rPr lang="en-US" sz="1200" dirty="0">
                <a:solidFill>
                  <a:srgbClr val="808080"/>
                </a:solidFill>
              </a:rPr>
              <a:t>" </a:t>
            </a:r>
            <a:r>
              <a:rPr lang="zh-CN" altLang="en-US" sz="1200" dirty="0">
                <a:solidFill>
                  <a:srgbClr val="808080"/>
                </a:solidFill>
              </a:rPr>
              <a:t>用于两数的乘积</a:t>
            </a:r>
            <a:br>
              <a:rPr lang="zh-CN" altLang="en-US" sz="1200" dirty="0">
                <a:solidFill>
                  <a:srgbClr val="808080"/>
                </a:solidFill>
              </a:rPr>
            </a:br>
            <a:r>
              <a:rPr lang="en-US" sz="1200" b="1" i="1" dirty="0" err="1">
                <a:solidFill>
                  <a:srgbClr val="9876AA"/>
                </a:solidFill>
              </a:rPr>
              <a:t>mainApp</a:t>
            </a:r>
            <a:r>
              <a:rPr lang="en-US" sz="1200" dirty="0" err="1"/>
              <a:t>.factory</a:t>
            </a:r>
            <a:r>
              <a:rPr lang="en-US" sz="1200" dirty="0"/>
              <a:t>(</a:t>
            </a:r>
            <a:r>
              <a:rPr lang="en-US" sz="1200" dirty="0">
                <a:solidFill>
                  <a:srgbClr val="6A8759"/>
                </a:solidFill>
              </a:rPr>
              <a:t>'</a:t>
            </a:r>
            <a:r>
              <a:rPr lang="en-US" sz="1200" dirty="0" err="1">
                <a:solidFill>
                  <a:srgbClr val="6A8759"/>
                </a:solidFill>
              </a:rPr>
              <a:t>MathService</a:t>
            </a:r>
            <a:r>
              <a:rPr lang="en-US" sz="1200" dirty="0">
                <a:solidFill>
                  <a:srgbClr val="6A8759"/>
                </a:solidFill>
              </a:rPr>
              <a:t>'</a:t>
            </a:r>
            <a:r>
              <a:rPr lang="en-US" sz="1200" dirty="0">
                <a:solidFill>
                  <a:srgbClr val="CC7832"/>
                </a:solidFill>
              </a:rPr>
              <a:t>, function</a:t>
            </a:r>
            <a:r>
              <a:rPr lang="en-US" sz="1200" dirty="0"/>
              <a:t>() {</a:t>
            </a:r>
            <a:br>
              <a:rPr lang="en-US" sz="1200" dirty="0"/>
            </a:br>
            <a:r>
              <a:rPr lang="en-US" sz="1200" dirty="0"/>
              <a:t>    </a:t>
            </a:r>
            <a:r>
              <a:rPr lang="en-US" sz="1200" dirty="0">
                <a:solidFill>
                  <a:srgbClr val="CC7832"/>
                </a:solidFill>
              </a:rPr>
              <a:t>var </a:t>
            </a:r>
            <a:r>
              <a:rPr lang="en-US" sz="1200" dirty="0"/>
              <a:t>factory = {}</a:t>
            </a:r>
            <a:r>
              <a:rPr lang="en-US" sz="1200" dirty="0">
                <a:solidFill>
                  <a:srgbClr val="CC7832"/>
                </a:solidFill>
              </a:rPr>
              <a:t>;</a:t>
            </a:r>
            <a:br>
              <a:rPr lang="en-US" sz="1200" dirty="0">
                <a:solidFill>
                  <a:srgbClr val="CC7832"/>
                </a:solidFill>
              </a:rPr>
            </a:br>
            <a:br>
              <a:rPr lang="en-US" sz="1200" dirty="0">
                <a:solidFill>
                  <a:srgbClr val="CC7832"/>
                </a:solidFill>
              </a:rPr>
            </a:br>
            <a:r>
              <a:rPr lang="en-US" sz="1200" dirty="0">
                <a:solidFill>
                  <a:srgbClr val="CC7832"/>
                </a:solidFill>
              </a:rPr>
              <a:t>    </a:t>
            </a:r>
            <a:r>
              <a:rPr lang="en-US" sz="1200" dirty="0" err="1"/>
              <a:t>factory.</a:t>
            </a:r>
            <a:r>
              <a:rPr lang="en-US" sz="1200" dirty="0" err="1">
                <a:solidFill>
                  <a:srgbClr val="FFC66D"/>
                </a:solidFill>
              </a:rPr>
              <a:t>multiply</a:t>
            </a:r>
            <a:r>
              <a:rPr lang="en-US" sz="1200" dirty="0">
                <a:solidFill>
                  <a:srgbClr val="FFC66D"/>
                </a:solidFill>
              </a:rPr>
              <a:t> </a:t>
            </a:r>
            <a:r>
              <a:rPr lang="en-US" sz="1200" dirty="0"/>
              <a:t>= </a:t>
            </a:r>
            <a:r>
              <a:rPr lang="en-US" sz="1200" dirty="0">
                <a:solidFill>
                  <a:srgbClr val="CC7832"/>
                </a:solidFill>
              </a:rPr>
              <a:t>function</a:t>
            </a:r>
            <a:r>
              <a:rPr lang="en-US" sz="1200" dirty="0"/>
              <a:t>(a</a:t>
            </a:r>
            <a:r>
              <a:rPr lang="en-US" sz="1200" dirty="0">
                <a:solidFill>
                  <a:srgbClr val="CC7832"/>
                </a:solidFill>
              </a:rPr>
              <a:t>, </a:t>
            </a:r>
            <a:r>
              <a:rPr lang="en-US" sz="1200" dirty="0"/>
              <a:t>b) {</a:t>
            </a:r>
            <a:br>
              <a:rPr lang="en-US" sz="1200" dirty="0"/>
            </a:br>
            <a:r>
              <a:rPr lang="en-US" sz="1200" dirty="0"/>
              <a:t>        </a:t>
            </a:r>
            <a:r>
              <a:rPr lang="en-US" sz="1200" dirty="0">
                <a:solidFill>
                  <a:srgbClr val="CC7832"/>
                </a:solidFill>
              </a:rPr>
              <a:t>return </a:t>
            </a:r>
            <a:r>
              <a:rPr lang="en-US" sz="1200" dirty="0"/>
              <a:t>a * b</a:t>
            </a:r>
            <a:br>
              <a:rPr lang="en-US" sz="1200" dirty="0"/>
            </a:br>
            <a:r>
              <a:rPr lang="en-US" sz="1200" dirty="0"/>
              <a:t>    }</a:t>
            </a:r>
            <a:r>
              <a:rPr lang="en-US" sz="1200" dirty="0">
                <a:solidFill>
                  <a:srgbClr val="CC7832"/>
                </a:solidFill>
              </a:rPr>
              <a:t>;</a:t>
            </a:r>
            <a:br>
              <a:rPr lang="en-US" sz="1200" dirty="0">
                <a:solidFill>
                  <a:srgbClr val="CC7832"/>
                </a:solidFill>
              </a:rPr>
            </a:br>
            <a:r>
              <a:rPr lang="en-US" sz="1200" dirty="0">
                <a:solidFill>
                  <a:srgbClr val="CC7832"/>
                </a:solidFill>
              </a:rPr>
              <a:t>    return </a:t>
            </a:r>
            <a:r>
              <a:rPr lang="en-US" sz="1200" dirty="0"/>
              <a:t>factory</a:t>
            </a:r>
            <a:r>
              <a:rPr lang="en-US" sz="1200" dirty="0">
                <a:solidFill>
                  <a:srgbClr val="CC7832"/>
                </a:solidFill>
              </a:rPr>
              <a:t>;</a:t>
            </a:r>
            <a:br>
              <a:rPr lang="en-US" sz="1200" dirty="0">
                <a:solidFill>
                  <a:srgbClr val="CC7832"/>
                </a:solidFill>
              </a:rPr>
            </a:br>
            <a:r>
              <a:rPr lang="en-US" sz="1200" dirty="0"/>
              <a:t>})</a:t>
            </a:r>
            <a:r>
              <a:rPr lang="en-US" sz="1200" dirty="0">
                <a:solidFill>
                  <a:srgbClr val="CC7832"/>
                </a:solidFill>
              </a:rPr>
              <a:t>;</a:t>
            </a:r>
            <a:br>
              <a:rPr lang="en-US" sz="1200" dirty="0">
                <a:solidFill>
                  <a:srgbClr val="CC7832"/>
                </a:solidFill>
              </a:rPr>
            </a:br>
            <a:br>
              <a:rPr lang="en-US" sz="1200" dirty="0">
                <a:solidFill>
                  <a:srgbClr val="CC7832"/>
                </a:solidFill>
              </a:rPr>
            </a:br>
            <a:r>
              <a:rPr lang="en-US" sz="1200" dirty="0">
                <a:solidFill>
                  <a:srgbClr val="808080"/>
                </a:solidFill>
              </a:rPr>
              <a:t>// </a:t>
            </a:r>
            <a:r>
              <a:rPr lang="zh-CN" altLang="en-US" sz="1200" dirty="0">
                <a:solidFill>
                  <a:srgbClr val="808080"/>
                </a:solidFill>
              </a:rPr>
              <a:t>在 </a:t>
            </a:r>
            <a:r>
              <a:rPr lang="en-US" sz="1200" dirty="0">
                <a:solidFill>
                  <a:srgbClr val="808080"/>
                </a:solidFill>
              </a:rPr>
              <a:t>service </a:t>
            </a:r>
            <a:r>
              <a:rPr lang="zh-CN" altLang="en-US" sz="1200" dirty="0">
                <a:solidFill>
                  <a:srgbClr val="808080"/>
                </a:solidFill>
              </a:rPr>
              <a:t>中注入 </a:t>
            </a:r>
            <a:r>
              <a:rPr lang="en-US" sz="1200" dirty="0">
                <a:solidFill>
                  <a:srgbClr val="808080"/>
                </a:solidFill>
              </a:rPr>
              <a:t>factory "</a:t>
            </a:r>
            <a:r>
              <a:rPr lang="en-US" sz="1200" dirty="0" err="1">
                <a:solidFill>
                  <a:srgbClr val="808080"/>
                </a:solidFill>
              </a:rPr>
              <a:t>MathService</a:t>
            </a:r>
            <a:r>
              <a:rPr lang="en-US" sz="1200" dirty="0">
                <a:solidFill>
                  <a:srgbClr val="808080"/>
                </a:solidFill>
              </a:rPr>
              <a:t>"</a:t>
            </a:r>
            <a:br>
              <a:rPr lang="en-US" sz="1200" dirty="0">
                <a:solidFill>
                  <a:srgbClr val="808080"/>
                </a:solidFill>
              </a:rPr>
            </a:br>
            <a:r>
              <a:rPr lang="en-US" sz="1200" b="1" i="1" dirty="0" err="1">
                <a:solidFill>
                  <a:srgbClr val="9876AA"/>
                </a:solidFill>
              </a:rPr>
              <a:t>mainApp</a:t>
            </a:r>
            <a:r>
              <a:rPr lang="en-US" sz="1200" dirty="0" err="1"/>
              <a:t>.service</a:t>
            </a:r>
            <a:r>
              <a:rPr lang="en-US" sz="1200" dirty="0"/>
              <a:t>(</a:t>
            </a:r>
            <a:r>
              <a:rPr lang="en-US" sz="1200" dirty="0">
                <a:solidFill>
                  <a:srgbClr val="6A8759"/>
                </a:solidFill>
              </a:rPr>
              <a:t>'</a:t>
            </a:r>
            <a:r>
              <a:rPr lang="en-US" sz="1200" dirty="0" err="1">
                <a:solidFill>
                  <a:srgbClr val="6A8759"/>
                </a:solidFill>
              </a:rPr>
              <a:t>CalcService</a:t>
            </a:r>
            <a:r>
              <a:rPr lang="en-US" sz="1200" dirty="0">
                <a:solidFill>
                  <a:srgbClr val="6A8759"/>
                </a:solidFill>
              </a:rPr>
              <a:t>'</a:t>
            </a:r>
            <a:r>
              <a:rPr lang="en-US" sz="1200" dirty="0">
                <a:solidFill>
                  <a:srgbClr val="CC7832"/>
                </a:solidFill>
              </a:rPr>
              <a:t>, function</a:t>
            </a:r>
            <a:r>
              <a:rPr lang="en-US" sz="1200" dirty="0"/>
              <a:t>(</a:t>
            </a:r>
            <a:r>
              <a:rPr lang="en-US" sz="1200" dirty="0" err="1"/>
              <a:t>MathService</a:t>
            </a:r>
            <a:r>
              <a:rPr lang="en-US" sz="1200" dirty="0"/>
              <a:t>){</a:t>
            </a:r>
            <a:br>
              <a:rPr lang="en-US" sz="1200" dirty="0"/>
            </a:br>
            <a:r>
              <a:rPr lang="en-US" sz="1200" dirty="0"/>
              <a:t>    </a:t>
            </a:r>
            <a:r>
              <a:rPr lang="en-US" sz="1200" dirty="0" err="1">
                <a:solidFill>
                  <a:srgbClr val="CC7832"/>
                </a:solidFill>
              </a:rPr>
              <a:t>this</a:t>
            </a:r>
            <a:r>
              <a:rPr lang="en-US" sz="1200" dirty="0" err="1"/>
              <a:t>.</a:t>
            </a:r>
            <a:r>
              <a:rPr lang="en-US" sz="1200" dirty="0" err="1">
                <a:solidFill>
                  <a:srgbClr val="FFC66D"/>
                </a:solidFill>
              </a:rPr>
              <a:t>square</a:t>
            </a:r>
            <a:r>
              <a:rPr lang="en-US" sz="1200" dirty="0">
                <a:solidFill>
                  <a:srgbClr val="FFC66D"/>
                </a:solidFill>
              </a:rPr>
              <a:t> </a:t>
            </a:r>
            <a:r>
              <a:rPr lang="en-US" sz="1200" dirty="0"/>
              <a:t>= </a:t>
            </a:r>
            <a:r>
              <a:rPr lang="en-US" sz="1200" dirty="0">
                <a:solidFill>
                  <a:srgbClr val="CC7832"/>
                </a:solidFill>
              </a:rPr>
              <a:t>function</a:t>
            </a:r>
            <a:r>
              <a:rPr lang="en-US" sz="1200" dirty="0"/>
              <a:t>(a) {</a:t>
            </a:r>
            <a:br>
              <a:rPr lang="en-US" sz="1200" dirty="0"/>
            </a:br>
            <a:r>
              <a:rPr lang="en-US" sz="1200" dirty="0"/>
              <a:t>        </a:t>
            </a:r>
            <a:r>
              <a:rPr lang="en-US" sz="1200" dirty="0">
                <a:solidFill>
                  <a:srgbClr val="CC7832"/>
                </a:solidFill>
              </a:rPr>
              <a:t>return </a:t>
            </a:r>
            <a:r>
              <a:rPr lang="en-US" sz="1200" dirty="0" err="1"/>
              <a:t>MathService.</a:t>
            </a:r>
            <a:r>
              <a:rPr lang="en-US" sz="1200" dirty="0" err="1">
                <a:solidFill>
                  <a:srgbClr val="FFC66D"/>
                </a:solidFill>
              </a:rPr>
              <a:t>multiply</a:t>
            </a:r>
            <a:r>
              <a:rPr lang="en-US" sz="1200" dirty="0"/>
              <a:t>(</a:t>
            </a:r>
            <a:r>
              <a:rPr lang="en-US" sz="1200" dirty="0" err="1"/>
              <a:t>a</a:t>
            </a:r>
            <a:r>
              <a:rPr lang="en-US" sz="1200" dirty="0" err="1">
                <a:solidFill>
                  <a:srgbClr val="CC7832"/>
                </a:solidFill>
              </a:rPr>
              <a:t>,</a:t>
            </a:r>
            <a:r>
              <a:rPr lang="en-US" sz="1200" dirty="0" err="1"/>
              <a:t>a</a:t>
            </a:r>
            <a:r>
              <a:rPr lang="en-US" sz="1200" dirty="0"/>
              <a:t>)</a:t>
            </a:r>
            <a:r>
              <a:rPr lang="en-US" sz="1200" dirty="0">
                <a:solidFill>
                  <a:srgbClr val="CC7832"/>
                </a:solidFill>
              </a:rPr>
              <a:t>;</a:t>
            </a:r>
            <a:br>
              <a:rPr lang="en-US" sz="1200" dirty="0">
                <a:solidFill>
                  <a:srgbClr val="CC7832"/>
                </a:solidFill>
              </a:rPr>
            </a:br>
            <a:r>
              <a:rPr lang="en-US" sz="1200" dirty="0">
                <a:solidFill>
                  <a:srgbClr val="CC7832"/>
                </a:solidFill>
              </a:rPr>
              <a:t>    </a:t>
            </a:r>
            <a:r>
              <a:rPr lang="en-US" sz="1200" dirty="0"/>
              <a:t>}</a:t>
            </a:r>
            <a:br>
              <a:rPr lang="en-US" sz="1200" dirty="0"/>
            </a:br>
            <a:r>
              <a:rPr lang="en-US" sz="1200" dirty="0"/>
              <a:t>})</a:t>
            </a:r>
            <a:r>
              <a:rPr lang="en-US" sz="1200" dirty="0">
                <a:solidFill>
                  <a:srgbClr val="CC7832"/>
                </a:solidFill>
              </a:rPr>
              <a:t>;</a:t>
            </a:r>
            <a:br>
              <a:rPr lang="en-US" sz="1200" dirty="0">
                <a:solidFill>
                  <a:srgbClr val="CC7832"/>
                </a:solidFill>
              </a:rPr>
            </a:br>
            <a:r>
              <a:rPr lang="en-US" sz="1200" dirty="0"/>
              <a:t>...</a:t>
            </a:r>
            <a:endParaRPr lang="en-CN" sz="1200" dirty="0"/>
          </a:p>
        </p:txBody>
      </p:sp>
      <p:sp>
        <p:nvSpPr>
          <p:cNvPr id="7" name="Rectangle 6">
            <a:extLst>
              <a:ext uri="{FF2B5EF4-FFF2-40B4-BE49-F238E27FC236}">
                <a16:creationId xmlns:a16="http://schemas.microsoft.com/office/drawing/2014/main" id="{85E657AD-B400-B14D-AE47-BB05F9363AE3}"/>
              </a:ext>
            </a:extLst>
          </p:cNvPr>
          <p:cNvSpPr/>
          <p:nvPr/>
        </p:nvSpPr>
        <p:spPr>
          <a:xfrm>
            <a:off x="628650" y="3954819"/>
            <a:ext cx="3189817" cy="715581"/>
          </a:xfrm>
          <a:prstGeom prst="rect">
            <a:avLst/>
          </a:prstGeom>
        </p:spPr>
        <p:txBody>
          <a:bodyPr wrap="square">
            <a:spAutoFit/>
          </a:bodyPr>
          <a:lstStyle/>
          <a:p>
            <a:r>
              <a:rPr lang="en-US" sz="1350" b="1" dirty="0">
                <a:latin typeface="Helvetica Neue" panose="02000503000000020004" pitchFamily="2" charset="0"/>
              </a:rPr>
              <a:t>🌰constant</a:t>
            </a:r>
          </a:p>
          <a:p>
            <a:pPr latinLnBrk="1"/>
            <a:r>
              <a:rPr lang="en-US" sz="1350" dirty="0">
                <a:latin typeface="Helvetica Neue" panose="02000503000000020004" pitchFamily="2" charset="0"/>
              </a:rPr>
              <a:t>constant(</a:t>
            </a:r>
            <a:r>
              <a:rPr lang="zh-CN" altLang="en-US" sz="1350" dirty="0">
                <a:latin typeface="Helvetica Neue" panose="02000503000000020004" pitchFamily="2" charset="0"/>
              </a:rPr>
              <a:t>常量</a:t>
            </a:r>
            <a:r>
              <a:rPr lang="en-US" altLang="zh-CN" sz="1350" dirty="0">
                <a:latin typeface="Helvetica Neue" panose="02000503000000020004" pitchFamily="2" charset="0"/>
              </a:rPr>
              <a:t>)</a:t>
            </a:r>
            <a:r>
              <a:rPr lang="zh-CN" altLang="en-US" sz="1350" dirty="0">
                <a:latin typeface="Helvetica Neue" panose="02000503000000020004" pitchFamily="2" charset="0"/>
              </a:rPr>
              <a:t>用来在配置阶段传递数值，注意这个常量在配置阶段是不可用的。</a:t>
            </a:r>
          </a:p>
        </p:txBody>
      </p:sp>
      <p:sp>
        <p:nvSpPr>
          <p:cNvPr id="8" name="Rectangle 7">
            <a:extLst>
              <a:ext uri="{FF2B5EF4-FFF2-40B4-BE49-F238E27FC236}">
                <a16:creationId xmlns:a16="http://schemas.microsoft.com/office/drawing/2014/main" id="{34A2A6DD-1D47-1D40-8A8B-C2B8C13941DF}"/>
              </a:ext>
            </a:extLst>
          </p:cNvPr>
          <p:cNvSpPr/>
          <p:nvPr/>
        </p:nvSpPr>
        <p:spPr>
          <a:xfrm>
            <a:off x="628650" y="4713551"/>
            <a:ext cx="3878882" cy="300082"/>
          </a:xfrm>
          <a:prstGeom prst="rect">
            <a:avLst/>
          </a:prstGeom>
        </p:spPr>
        <p:txBody>
          <a:bodyPr wrap="none">
            <a:spAutoFit/>
          </a:bodyPr>
          <a:lstStyle/>
          <a:p>
            <a:r>
              <a:rPr lang="en-US" sz="1350" dirty="0" err="1">
                <a:solidFill>
                  <a:srgbClr val="000000"/>
                </a:solidFill>
              </a:rPr>
              <a:t>mainApp</a:t>
            </a:r>
            <a:r>
              <a:rPr lang="en-US" sz="1350" dirty="0" err="1">
                <a:solidFill>
                  <a:srgbClr val="666600"/>
                </a:solidFill>
              </a:rPr>
              <a:t>.</a:t>
            </a:r>
            <a:r>
              <a:rPr lang="en-US" sz="1350" dirty="0" err="1">
                <a:solidFill>
                  <a:srgbClr val="000000"/>
                </a:solidFill>
              </a:rPr>
              <a:t>constant</a:t>
            </a:r>
            <a:r>
              <a:rPr lang="en-US" sz="1350" dirty="0">
                <a:solidFill>
                  <a:srgbClr val="666600"/>
                </a:solidFill>
              </a:rPr>
              <a:t>(</a:t>
            </a:r>
            <a:r>
              <a:rPr lang="en-US" sz="1350" dirty="0">
                <a:solidFill>
                  <a:srgbClr val="008800"/>
                </a:solidFill>
              </a:rPr>
              <a:t>"</a:t>
            </a:r>
            <a:r>
              <a:rPr lang="en-US" sz="1350" dirty="0" err="1">
                <a:solidFill>
                  <a:srgbClr val="008800"/>
                </a:solidFill>
              </a:rPr>
              <a:t>configParam</a:t>
            </a:r>
            <a:r>
              <a:rPr lang="en-US" sz="1350" dirty="0">
                <a:solidFill>
                  <a:srgbClr val="008800"/>
                </a:solidFill>
              </a:rPr>
              <a:t>"</a:t>
            </a:r>
            <a:r>
              <a:rPr lang="en-US" sz="1350" dirty="0">
                <a:solidFill>
                  <a:srgbClr val="666600"/>
                </a:solidFill>
              </a:rPr>
              <a:t>,</a:t>
            </a:r>
            <a:r>
              <a:rPr lang="en-US" sz="1350" dirty="0">
                <a:solidFill>
                  <a:srgbClr val="000000"/>
                </a:solidFill>
              </a:rPr>
              <a:t> </a:t>
            </a:r>
            <a:r>
              <a:rPr lang="en-US" sz="1350" dirty="0">
                <a:solidFill>
                  <a:srgbClr val="008800"/>
                </a:solidFill>
              </a:rPr>
              <a:t>"constant value"</a:t>
            </a:r>
            <a:r>
              <a:rPr lang="en-US" sz="1350" dirty="0">
                <a:solidFill>
                  <a:srgbClr val="666600"/>
                </a:solidFill>
              </a:rPr>
              <a:t>);</a:t>
            </a:r>
            <a:endParaRPr lang="en-CN" sz="1350" dirty="0"/>
          </a:p>
        </p:txBody>
      </p:sp>
      <p:sp>
        <p:nvSpPr>
          <p:cNvPr id="9" name="TextBox 8">
            <a:extLst>
              <a:ext uri="{FF2B5EF4-FFF2-40B4-BE49-F238E27FC236}">
                <a16:creationId xmlns:a16="http://schemas.microsoft.com/office/drawing/2014/main" id="{02C14D18-A3E5-BB4A-89AD-59660B1EFA78}"/>
              </a:ext>
            </a:extLst>
          </p:cNvPr>
          <p:cNvSpPr txBox="1"/>
          <p:nvPr/>
        </p:nvSpPr>
        <p:spPr>
          <a:xfrm>
            <a:off x="4326681" y="2338917"/>
            <a:ext cx="421910" cy="300082"/>
          </a:xfrm>
          <a:prstGeom prst="rect">
            <a:avLst/>
          </a:prstGeom>
          <a:noFill/>
        </p:spPr>
        <p:txBody>
          <a:bodyPr wrap="none" rtlCol="0">
            <a:spAutoFit/>
          </a:bodyPr>
          <a:lstStyle/>
          <a:p>
            <a:r>
              <a:rPr lang="en-CN" sz="1350" dirty="0"/>
              <a:t>👉</a:t>
            </a:r>
          </a:p>
        </p:txBody>
      </p:sp>
    </p:spTree>
    <p:extLst>
      <p:ext uri="{BB962C8B-B14F-4D97-AF65-F5344CB8AC3E}">
        <p14:creationId xmlns:p14="http://schemas.microsoft.com/office/powerpoint/2010/main" val="3704648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E32D-CD52-304C-8406-91AC8F40854E}"/>
              </a:ext>
            </a:extLst>
          </p:cNvPr>
          <p:cNvSpPr>
            <a:spLocks noGrp="1"/>
          </p:cNvSpPr>
          <p:nvPr>
            <p:ph type="title"/>
          </p:nvPr>
        </p:nvSpPr>
        <p:spPr/>
        <p:txBody>
          <a:bodyPr/>
          <a:lstStyle/>
          <a:p>
            <a:r>
              <a:rPr lang="en-US" dirty="0"/>
              <a:t>AngularJS </a:t>
            </a:r>
            <a:r>
              <a:rPr lang="zh-CN" altLang="en-US" dirty="0"/>
              <a:t>路由</a:t>
            </a:r>
            <a:endParaRPr lang="en-CN" dirty="0"/>
          </a:p>
        </p:txBody>
      </p:sp>
      <p:sp>
        <p:nvSpPr>
          <p:cNvPr id="4" name="Rectangle 3">
            <a:extLst>
              <a:ext uri="{FF2B5EF4-FFF2-40B4-BE49-F238E27FC236}">
                <a16:creationId xmlns:a16="http://schemas.microsoft.com/office/drawing/2014/main" id="{9861AFE1-9DBE-2C49-9B1B-E2E61E57A2B9}"/>
              </a:ext>
            </a:extLst>
          </p:cNvPr>
          <p:cNvSpPr/>
          <p:nvPr/>
        </p:nvSpPr>
        <p:spPr>
          <a:xfrm>
            <a:off x="348575" y="2224080"/>
            <a:ext cx="4290483" cy="784830"/>
          </a:xfrm>
          <a:prstGeom prst="rect">
            <a:avLst/>
          </a:prstGeom>
        </p:spPr>
        <p:txBody>
          <a:bodyPr wrap="square">
            <a:spAutoFit/>
          </a:bodyPr>
          <a:lstStyle/>
          <a:p>
            <a:r>
              <a:rPr lang="en-US" b="1" dirty="0" err="1"/>
              <a:t>ngRoute</a:t>
            </a:r>
            <a:r>
              <a:rPr lang="en-US" b="1" dirty="0"/>
              <a:t> -</a:t>
            </a:r>
            <a:r>
              <a:rPr lang="zh-CN" altLang="en-US" b="1" dirty="0"/>
              <a:t>路由</a:t>
            </a:r>
          </a:p>
          <a:p>
            <a:pPr>
              <a:buFont typeface="Arial" panose="020B0604020202020204" pitchFamily="34" charset="0"/>
              <a:buChar char="•"/>
            </a:pPr>
            <a:r>
              <a:rPr lang="zh-CN" altLang="en-US" sz="1350" dirty="0"/>
              <a:t>语法：</a:t>
            </a:r>
            <a:r>
              <a:rPr lang="en-US" sz="1350" dirty="0" err="1"/>
              <a:t>app.config</a:t>
            </a:r>
            <a:r>
              <a:rPr lang="en-US" sz="1350" dirty="0"/>
              <a:t>(['$</a:t>
            </a:r>
            <a:r>
              <a:rPr lang="en-US" sz="1350" dirty="0" err="1"/>
              <a:t>routeProvider</a:t>
            </a:r>
            <a:r>
              <a:rPr lang="en-US" sz="1350" dirty="0"/>
              <a:t>', function($</a:t>
            </a:r>
            <a:r>
              <a:rPr lang="en-US" sz="1350" dirty="0" err="1"/>
              <a:t>routeProvider</a:t>
            </a:r>
            <a:r>
              <a:rPr lang="en-US" sz="1350" dirty="0"/>
              <a:t>) {}])</a:t>
            </a:r>
            <a:endParaRPr lang="zh-CN" altLang="en-US" sz="1350" dirty="0"/>
          </a:p>
        </p:txBody>
      </p:sp>
      <p:sp>
        <p:nvSpPr>
          <p:cNvPr id="5" name="Rectangle 4">
            <a:extLst>
              <a:ext uri="{FF2B5EF4-FFF2-40B4-BE49-F238E27FC236}">
                <a16:creationId xmlns:a16="http://schemas.microsoft.com/office/drawing/2014/main" id="{6A9DD685-35C8-0241-B1A4-7F72783778D0}"/>
              </a:ext>
            </a:extLst>
          </p:cNvPr>
          <p:cNvSpPr/>
          <p:nvPr/>
        </p:nvSpPr>
        <p:spPr>
          <a:xfrm>
            <a:off x="363685" y="3434840"/>
            <a:ext cx="4197350" cy="1962076"/>
          </a:xfrm>
          <a:prstGeom prst="rect">
            <a:avLst/>
          </a:prstGeom>
        </p:spPr>
        <p:txBody>
          <a:bodyPr wrap="square">
            <a:spAutoFit/>
          </a:bodyPr>
          <a:lstStyle/>
          <a:p>
            <a:r>
              <a:rPr lang="zh-CN" altLang="en-US" sz="1350" b="1" dirty="0"/>
              <a:t>使用步骤</a:t>
            </a:r>
          </a:p>
          <a:p>
            <a:pPr>
              <a:buFont typeface="Arial" panose="020B0604020202020204" pitchFamily="34" charset="0"/>
              <a:buChar char="•"/>
            </a:pPr>
            <a:r>
              <a:rPr lang="en-US" altLang="zh-CN" sz="1350" dirty="0"/>
              <a:t>1 </a:t>
            </a:r>
            <a:r>
              <a:rPr lang="zh-CN" altLang="en-US" sz="1350" dirty="0"/>
              <a:t>引入 </a:t>
            </a:r>
            <a:r>
              <a:rPr lang="en-US" sz="1350" dirty="0"/>
              <a:t>angular-</a:t>
            </a:r>
            <a:r>
              <a:rPr lang="en-US" sz="1350" dirty="0" err="1"/>
              <a:t>route.js</a:t>
            </a:r>
            <a:r>
              <a:rPr lang="en-US" sz="1350" dirty="0"/>
              <a:t> </a:t>
            </a:r>
            <a:r>
              <a:rPr lang="zh-CN" altLang="en-US" sz="1350" dirty="0"/>
              <a:t>文件</a:t>
            </a:r>
          </a:p>
          <a:p>
            <a:pPr>
              <a:buFont typeface="Arial" panose="020B0604020202020204" pitchFamily="34" charset="0"/>
              <a:buChar char="•"/>
            </a:pPr>
            <a:r>
              <a:rPr lang="en-US" altLang="zh-CN" sz="1350" dirty="0"/>
              <a:t>2 </a:t>
            </a:r>
            <a:r>
              <a:rPr lang="zh-CN" altLang="en-US" sz="1350" dirty="0"/>
              <a:t>创建模块的时候，将</a:t>
            </a:r>
            <a:r>
              <a:rPr lang="en-US" sz="1350" dirty="0" err="1"/>
              <a:t>ngRoute</a:t>
            </a:r>
            <a:r>
              <a:rPr lang="zh-CN" altLang="en-US" sz="1350" dirty="0"/>
              <a:t>作为依赖项引入</a:t>
            </a:r>
          </a:p>
          <a:p>
            <a:pPr>
              <a:buFont typeface="Arial" panose="020B0604020202020204" pitchFamily="34" charset="0"/>
              <a:buChar char="•"/>
            </a:pPr>
            <a:r>
              <a:rPr lang="en-US" altLang="zh-CN" sz="1350" dirty="0"/>
              <a:t>3 </a:t>
            </a:r>
            <a:r>
              <a:rPr lang="zh-CN" altLang="en-US" sz="1350" dirty="0"/>
              <a:t>通过调用模块的</a:t>
            </a:r>
            <a:r>
              <a:rPr lang="en-US" sz="1350" dirty="0"/>
              <a:t>config</a:t>
            </a:r>
            <a:r>
              <a:rPr lang="zh-CN" altLang="en-US" sz="1350" dirty="0"/>
              <a:t>方法来配置路由，并将</a:t>
            </a:r>
            <a:r>
              <a:rPr lang="en-US" altLang="zh-CN" sz="1350" dirty="0"/>
              <a:t>$</a:t>
            </a:r>
            <a:r>
              <a:rPr lang="en-US" sz="1350" dirty="0" err="1"/>
              <a:t>routeProvider</a:t>
            </a:r>
            <a:r>
              <a:rPr lang="zh-CN" altLang="en-US" sz="1350" dirty="0"/>
              <a:t>注入进来</a:t>
            </a:r>
          </a:p>
          <a:p>
            <a:pPr>
              <a:buFont typeface="Arial" panose="020B0604020202020204" pitchFamily="34" charset="0"/>
              <a:buChar char="•"/>
            </a:pPr>
            <a:r>
              <a:rPr lang="en-US" altLang="zh-CN" sz="1350" dirty="0"/>
              <a:t>4 </a:t>
            </a:r>
            <a:r>
              <a:rPr lang="zh-CN" altLang="en-US" sz="1350" dirty="0"/>
              <a:t>通过</a:t>
            </a:r>
            <a:r>
              <a:rPr lang="en-US" altLang="zh-CN" sz="1350" dirty="0"/>
              <a:t>$</a:t>
            </a:r>
            <a:r>
              <a:rPr lang="en-US" sz="1350" dirty="0" err="1"/>
              <a:t>routeProvider</a:t>
            </a:r>
            <a:r>
              <a:rPr lang="zh-CN" altLang="en-US" sz="1350" dirty="0"/>
              <a:t>的两个方法：</a:t>
            </a:r>
            <a:r>
              <a:rPr lang="en-US" sz="1350" dirty="0"/>
              <a:t>when()</a:t>
            </a:r>
            <a:r>
              <a:rPr lang="zh-CN" altLang="en-US" sz="1350" dirty="0"/>
              <a:t>和</a:t>
            </a:r>
            <a:r>
              <a:rPr lang="en-US" sz="1350" dirty="0"/>
              <a:t>otherwise()</a:t>
            </a:r>
            <a:r>
              <a:rPr lang="zh-CN" altLang="en-US" sz="1350" dirty="0"/>
              <a:t>进行路由配置</a:t>
            </a:r>
          </a:p>
          <a:p>
            <a:pPr>
              <a:buFont typeface="Arial" panose="020B0604020202020204" pitchFamily="34" charset="0"/>
              <a:buChar char="•"/>
            </a:pPr>
            <a:r>
              <a:rPr lang="en-US" altLang="zh-CN" sz="1350" dirty="0"/>
              <a:t>5 </a:t>
            </a:r>
            <a:r>
              <a:rPr lang="zh-CN" altLang="en-US" sz="1350" dirty="0"/>
              <a:t>在视图中，通过指令</a:t>
            </a:r>
            <a:r>
              <a:rPr lang="en-US" sz="1350" dirty="0"/>
              <a:t>ng-view</a:t>
            </a:r>
            <a:r>
              <a:rPr lang="zh-CN" altLang="en-US" sz="1350" dirty="0"/>
              <a:t>展示路由对应的内容</a:t>
            </a:r>
          </a:p>
          <a:p>
            <a:endParaRPr lang="zh-CN" altLang="en-US" sz="1350" dirty="0"/>
          </a:p>
        </p:txBody>
      </p:sp>
      <p:pic>
        <p:nvPicPr>
          <p:cNvPr id="8" name="图片 7">
            <a:extLst>
              <a:ext uri="{FF2B5EF4-FFF2-40B4-BE49-F238E27FC236}">
                <a16:creationId xmlns:a16="http://schemas.microsoft.com/office/drawing/2014/main" id="{85499F68-C985-46B3-A2F7-B55D2A7A740A}"/>
              </a:ext>
            </a:extLst>
          </p:cNvPr>
          <p:cNvPicPr>
            <a:picLocks noChangeAspect="1"/>
          </p:cNvPicPr>
          <p:nvPr/>
        </p:nvPicPr>
        <p:blipFill>
          <a:blip r:embed="rId4"/>
          <a:stretch>
            <a:fillRect/>
          </a:stretch>
        </p:blipFill>
        <p:spPr>
          <a:xfrm>
            <a:off x="4358983" y="1304926"/>
            <a:ext cx="5136356" cy="4421981"/>
          </a:xfrm>
          <a:prstGeom prst="rect">
            <a:avLst/>
          </a:prstGeom>
        </p:spPr>
      </p:pic>
    </p:spTree>
    <p:custDataLst>
      <p:tags r:id="rId1"/>
    </p:custDataLst>
    <p:extLst>
      <p:ext uri="{BB962C8B-B14F-4D97-AF65-F5344CB8AC3E}">
        <p14:creationId xmlns:p14="http://schemas.microsoft.com/office/powerpoint/2010/main" val="387251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0B0-5E48-544B-952D-A6834AA1C5F1}"/>
              </a:ext>
            </a:extLst>
          </p:cNvPr>
          <p:cNvSpPr>
            <a:spLocks noGrp="1"/>
          </p:cNvSpPr>
          <p:nvPr>
            <p:ph type="title"/>
          </p:nvPr>
        </p:nvSpPr>
        <p:spPr/>
        <p:txBody>
          <a:bodyPr/>
          <a:lstStyle/>
          <a:p>
            <a:r>
              <a:rPr lang="en-CN" dirty="0"/>
              <a:t>An</a:t>
            </a:r>
            <a:r>
              <a:rPr lang="en-US" altLang="zh-CN" dirty="0" err="1"/>
              <a:t>gularJS</a:t>
            </a:r>
            <a:endParaRPr lang="en-CN" dirty="0"/>
          </a:p>
        </p:txBody>
      </p:sp>
      <p:pic>
        <p:nvPicPr>
          <p:cNvPr id="5" name="内容占位符 4">
            <a:extLst>
              <a:ext uri="{FF2B5EF4-FFF2-40B4-BE49-F238E27FC236}">
                <a16:creationId xmlns:a16="http://schemas.microsoft.com/office/drawing/2014/main" id="{70FC11B2-98B8-4E8F-9144-FE5237912857}"/>
              </a:ext>
            </a:extLst>
          </p:cNvPr>
          <p:cNvPicPr>
            <a:picLocks noGrp="1" noChangeAspect="1"/>
          </p:cNvPicPr>
          <p:nvPr>
            <p:ph idx="1"/>
          </p:nvPr>
        </p:nvPicPr>
        <p:blipFill>
          <a:blip r:embed="rId3"/>
          <a:stretch>
            <a:fillRect/>
          </a:stretch>
        </p:blipFill>
        <p:spPr>
          <a:xfrm>
            <a:off x="144067" y="2060178"/>
            <a:ext cx="4045010" cy="2864342"/>
          </a:xfrm>
          <a:prstGeom prst="rect">
            <a:avLst/>
          </a:prstGeom>
        </p:spPr>
      </p:pic>
      <p:pic>
        <p:nvPicPr>
          <p:cNvPr id="6" name="图片 5">
            <a:extLst>
              <a:ext uri="{FF2B5EF4-FFF2-40B4-BE49-F238E27FC236}">
                <a16:creationId xmlns:a16="http://schemas.microsoft.com/office/drawing/2014/main" id="{E017CDE2-1AEA-4BF7-9DCB-2034AE688425}"/>
              </a:ext>
            </a:extLst>
          </p:cNvPr>
          <p:cNvPicPr>
            <a:picLocks noChangeAspect="1"/>
          </p:cNvPicPr>
          <p:nvPr/>
        </p:nvPicPr>
        <p:blipFill>
          <a:blip r:embed="rId4"/>
          <a:stretch>
            <a:fillRect/>
          </a:stretch>
        </p:blipFill>
        <p:spPr>
          <a:xfrm>
            <a:off x="5711605" y="1115816"/>
            <a:ext cx="2514600" cy="1143000"/>
          </a:xfrm>
          <a:prstGeom prst="rect">
            <a:avLst/>
          </a:prstGeom>
        </p:spPr>
      </p:pic>
      <p:pic>
        <p:nvPicPr>
          <p:cNvPr id="7" name="图片 6">
            <a:extLst>
              <a:ext uri="{FF2B5EF4-FFF2-40B4-BE49-F238E27FC236}">
                <a16:creationId xmlns:a16="http://schemas.microsoft.com/office/drawing/2014/main" id="{016E2322-DFAE-41E9-AFD7-AC68CFA16AEF}"/>
              </a:ext>
            </a:extLst>
          </p:cNvPr>
          <p:cNvPicPr>
            <a:picLocks noChangeAspect="1"/>
          </p:cNvPicPr>
          <p:nvPr/>
        </p:nvPicPr>
        <p:blipFill>
          <a:blip r:embed="rId5"/>
          <a:stretch>
            <a:fillRect/>
          </a:stretch>
        </p:blipFill>
        <p:spPr>
          <a:xfrm>
            <a:off x="5340130" y="3095720"/>
            <a:ext cx="3257550" cy="1943100"/>
          </a:xfrm>
          <a:prstGeom prst="rect">
            <a:avLst/>
          </a:prstGeom>
        </p:spPr>
      </p:pic>
    </p:spTree>
    <p:extLst>
      <p:ext uri="{BB962C8B-B14F-4D97-AF65-F5344CB8AC3E}">
        <p14:creationId xmlns:p14="http://schemas.microsoft.com/office/powerpoint/2010/main" val="188446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0B0-5E48-544B-952D-A6834AA1C5F1}"/>
              </a:ext>
            </a:extLst>
          </p:cNvPr>
          <p:cNvSpPr>
            <a:spLocks noGrp="1"/>
          </p:cNvSpPr>
          <p:nvPr>
            <p:ph type="title"/>
          </p:nvPr>
        </p:nvSpPr>
        <p:spPr/>
        <p:txBody>
          <a:bodyPr/>
          <a:lstStyle/>
          <a:p>
            <a:r>
              <a:rPr lang="en-CN" dirty="0"/>
              <a:t>An</a:t>
            </a:r>
            <a:r>
              <a:rPr lang="en-US" altLang="zh-CN" dirty="0" err="1"/>
              <a:t>gularJS</a:t>
            </a:r>
            <a:endParaRPr lang="en-CN" dirty="0"/>
          </a:p>
        </p:txBody>
      </p:sp>
      <p:pic>
        <p:nvPicPr>
          <p:cNvPr id="8" name="图片 7">
            <a:extLst>
              <a:ext uri="{FF2B5EF4-FFF2-40B4-BE49-F238E27FC236}">
                <a16:creationId xmlns:a16="http://schemas.microsoft.com/office/drawing/2014/main" id="{58431020-523C-4E1C-9D9C-9BEF3CD47830}"/>
              </a:ext>
            </a:extLst>
          </p:cNvPr>
          <p:cNvPicPr>
            <a:picLocks noChangeAspect="1"/>
          </p:cNvPicPr>
          <p:nvPr/>
        </p:nvPicPr>
        <p:blipFill>
          <a:blip r:embed="rId3"/>
          <a:stretch>
            <a:fillRect/>
          </a:stretch>
        </p:blipFill>
        <p:spPr>
          <a:xfrm>
            <a:off x="137711" y="1842239"/>
            <a:ext cx="4129088" cy="4029075"/>
          </a:xfrm>
          <a:prstGeom prst="rect">
            <a:avLst/>
          </a:prstGeom>
        </p:spPr>
      </p:pic>
      <p:pic>
        <p:nvPicPr>
          <p:cNvPr id="9" name="图片 8">
            <a:extLst>
              <a:ext uri="{FF2B5EF4-FFF2-40B4-BE49-F238E27FC236}">
                <a16:creationId xmlns:a16="http://schemas.microsoft.com/office/drawing/2014/main" id="{7FC390CF-8F19-4881-A10E-ADFAB10F2359}"/>
              </a:ext>
            </a:extLst>
          </p:cNvPr>
          <p:cNvPicPr>
            <a:picLocks noChangeAspect="1"/>
          </p:cNvPicPr>
          <p:nvPr/>
        </p:nvPicPr>
        <p:blipFill>
          <a:blip r:embed="rId4"/>
          <a:stretch>
            <a:fillRect/>
          </a:stretch>
        </p:blipFill>
        <p:spPr>
          <a:xfrm>
            <a:off x="4366352" y="857250"/>
            <a:ext cx="4879181" cy="3186113"/>
          </a:xfrm>
          <a:prstGeom prst="rect">
            <a:avLst/>
          </a:prstGeom>
        </p:spPr>
      </p:pic>
      <p:pic>
        <p:nvPicPr>
          <p:cNvPr id="10" name="图片 9">
            <a:extLst>
              <a:ext uri="{FF2B5EF4-FFF2-40B4-BE49-F238E27FC236}">
                <a16:creationId xmlns:a16="http://schemas.microsoft.com/office/drawing/2014/main" id="{9944AA70-4705-4001-8450-76D532ECF7C7}"/>
              </a:ext>
            </a:extLst>
          </p:cNvPr>
          <p:cNvPicPr>
            <a:picLocks noChangeAspect="1"/>
          </p:cNvPicPr>
          <p:nvPr/>
        </p:nvPicPr>
        <p:blipFill>
          <a:blip r:embed="rId5"/>
          <a:stretch>
            <a:fillRect/>
          </a:stretch>
        </p:blipFill>
        <p:spPr>
          <a:xfrm>
            <a:off x="4932548" y="3743325"/>
            <a:ext cx="3950494" cy="2257425"/>
          </a:xfrm>
          <a:prstGeom prst="rect">
            <a:avLst/>
          </a:prstGeom>
        </p:spPr>
      </p:pic>
      <p:pic>
        <p:nvPicPr>
          <p:cNvPr id="5" name="图片 4">
            <a:extLst>
              <a:ext uri="{FF2B5EF4-FFF2-40B4-BE49-F238E27FC236}">
                <a16:creationId xmlns:a16="http://schemas.microsoft.com/office/drawing/2014/main" id="{7B06F9E5-318A-44AD-8145-B4B5F3AB04B1}"/>
              </a:ext>
            </a:extLst>
          </p:cNvPr>
          <p:cNvPicPr>
            <a:picLocks noChangeAspect="1"/>
          </p:cNvPicPr>
          <p:nvPr/>
        </p:nvPicPr>
        <p:blipFill>
          <a:blip r:embed="rId6"/>
          <a:stretch>
            <a:fillRect/>
          </a:stretch>
        </p:blipFill>
        <p:spPr>
          <a:xfrm>
            <a:off x="6923814" y="1421607"/>
            <a:ext cx="2321719" cy="878681"/>
          </a:xfrm>
          <a:prstGeom prst="rect">
            <a:avLst/>
          </a:prstGeom>
        </p:spPr>
      </p:pic>
    </p:spTree>
    <p:extLst>
      <p:ext uri="{BB962C8B-B14F-4D97-AF65-F5344CB8AC3E}">
        <p14:creationId xmlns:p14="http://schemas.microsoft.com/office/powerpoint/2010/main" val="173146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2AD-247A-6240-85FC-12099FA30FB9}"/>
              </a:ext>
            </a:extLst>
          </p:cNvPr>
          <p:cNvSpPr>
            <a:spLocks noGrp="1"/>
          </p:cNvSpPr>
          <p:nvPr>
            <p:ph type="ctrTitle"/>
          </p:nvPr>
        </p:nvSpPr>
        <p:spPr/>
        <p:txBody>
          <a:bodyPr>
            <a:normAutofit/>
          </a:bodyPr>
          <a:lstStyle/>
          <a:p>
            <a:r>
              <a:rPr lang="en-US" altLang="zh-CN" sz="4000" dirty="0" err="1"/>
              <a:t>Mvc</a:t>
            </a:r>
            <a:endParaRPr lang="en-CN" sz="4000" dirty="0"/>
          </a:p>
        </p:txBody>
      </p:sp>
      <p:sp>
        <p:nvSpPr>
          <p:cNvPr id="3" name="Subtitle 2">
            <a:extLst>
              <a:ext uri="{FF2B5EF4-FFF2-40B4-BE49-F238E27FC236}">
                <a16:creationId xmlns:a16="http://schemas.microsoft.com/office/drawing/2014/main" id="{6C75CFD8-F7DC-7249-8494-B49504DC8D57}"/>
              </a:ext>
            </a:extLst>
          </p:cNvPr>
          <p:cNvSpPr>
            <a:spLocks noGrp="1"/>
          </p:cNvSpPr>
          <p:nvPr>
            <p:ph type="subTitle" idx="1"/>
          </p:nvPr>
        </p:nvSpPr>
        <p:spPr/>
        <p:txBody>
          <a:bodyPr/>
          <a:lstStyle/>
          <a:p>
            <a:endParaRPr lang="en-CN"/>
          </a:p>
        </p:txBody>
      </p:sp>
      <p:sp>
        <p:nvSpPr>
          <p:cNvPr id="4" name="Rectangle 3">
            <a:extLst>
              <a:ext uri="{FF2B5EF4-FFF2-40B4-BE49-F238E27FC236}">
                <a16:creationId xmlns:a16="http://schemas.microsoft.com/office/drawing/2014/main" id="{FAB9FA0F-CAD5-2441-A863-B92F17FC2672}"/>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0A79E092-B408-FB4C-8781-5A2D85077B8B}"/>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6" name="Picture 5">
            <a:extLst>
              <a:ext uri="{FF2B5EF4-FFF2-40B4-BE49-F238E27FC236}">
                <a16:creationId xmlns:a16="http://schemas.microsoft.com/office/drawing/2014/main" id="{B88B67AB-9248-974A-B3C0-14C5C72089C8}"/>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1571401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0B0-5E48-544B-952D-A6834AA1C5F1}"/>
              </a:ext>
            </a:extLst>
          </p:cNvPr>
          <p:cNvSpPr>
            <a:spLocks noGrp="1"/>
          </p:cNvSpPr>
          <p:nvPr>
            <p:ph type="title"/>
          </p:nvPr>
        </p:nvSpPr>
        <p:spPr/>
        <p:txBody>
          <a:bodyPr/>
          <a:lstStyle/>
          <a:p>
            <a:r>
              <a:rPr lang="en-CN" dirty="0"/>
              <a:t>An</a:t>
            </a:r>
            <a:r>
              <a:rPr lang="en-US" altLang="zh-CN" dirty="0" err="1"/>
              <a:t>gularJS</a:t>
            </a:r>
            <a:r>
              <a:rPr lang="zh-CN" altLang="en-US" dirty="0"/>
              <a:t>的</a:t>
            </a:r>
            <a:r>
              <a:rPr lang="en-US" altLang="zh-CN" dirty="0"/>
              <a:t>MVC</a:t>
            </a:r>
            <a:r>
              <a:rPr lang="zh-CN" altLang="en-US" dirty="0"/>
              <a:t>架构</a:t>
            </a:r>
            <a:endParaRPr lang="en-CN" dirty="0"/>
          </a:p>
        </p:txBody>
      </p:sp>
      <p:pic>
        <p:nvPicPr>
          <p:cNvPr id="8" name="图片 7">
            <a:extLst>
              <a:ext uri="{FF2B5EF4-FFF2-40B4-BE49-F238E27FC236}">
                <a16:creationId xmlns:a16="http://schemas.microsoft.com/office/drawing/2014/main" id="{CF33566A-C065-4D76-8DAE-C3F89618C230}"/>
              </a:ext>
            </a:extLst>
          </p:cNvPr>
          <p:cNvPicPr>
            <a:picLocks noChangeAspect="1"/>
          </p:cNvPicPr>
          <p:nvPr/>
        </p:nvPicPr>
        <p:blipFill>
          <a:blip r:embed="rId4"/>
          <a:stretch>
            <a:fillRect/>
          </a:stretch>
        </p:blipFill>
        <p:spPr>
          <a:xfrm>
            <a:off x="57150" y="1314450"/>
            <a:ext cx="4514850" cy="4229100"/>
          </a:xfrm>
          <a:prstGeom prst="rect">
            <a:avLst/>
          </a:prstGeom>
        </p:spPr>
      </p:pic>
      <p:pic>
        <p:nvPicPr>
          <p:cNvPr id="9" name="图片 8">
            <a:extLst>
              <a:ext uri="{FF2B5EF4-FFF2-40B4-BE49-F238E27FC236}">
                <a16:creationId xmlns:a16="http://schemas.microsoft.com/office/drawing/2014/main" id="{339AED96-4249-424D-941A-BFE826DBBBB1}"/>
              </a:ext>
            </a:extLst>
          </p:cNvPr>
          <p:cNvPicPr>
            <a:picLocks noChangeAspect="1"/>
          </p:cNvPicPr>
          <p:nvPr/>
        </p:nvPicPr>
        <p:blipFill>
          <a:blip r:embed="rId5"/>
          <a:stretch>
            <a:fillRect/>
          </a:stretch>
        </p:blipFill>
        <p:spPr>
          <a:xfrm>
            <a:off x="4627099" y="871538"/>
            <a:ext cx="4357688" cy="2507456"/>
          </a:xfrm>
          <a:prstGeom prst="rect">
            <a:avLst/>
          </a:prstGeom>
        </p:spPr>
      </p:pic>
      <p:pic>
        <p:nvPicPr>
          <p:cNvPr id="10" name="图片 9">
            <a:extLst>
              <a:ext uri="{FF2B5EF4-FFF2-40B4-BE49-F238E27FC236}">
                <a16:creationId xmlns:a16="http://schemas.microsoft.com/office/drawing/2014/main" id="{D60A160E-1E26-4BDD-A9E4-4ED1505D0D43}"/>
              </a:ext>
            </a:extLst>
          </p:cNvPr>
          <p:cNvPicPr>
            <a:picLocks noChangeAspect="1"/>
          </p:cNvPicPr>
          <p:nvPr/>
        </p:nvPicPr>
        <p:blipFill>
          <a:blip r:embed="rId6"/>
          <a:stretch>
            <a:fillRect/>
          </a:stretch>
        </p:blipFill>
        <p:spPr>
          <a:xfrm>
            <a:off x="4627099" y="3557128"/>
            <a:ext cx="4664869" cy="2093119"/>
          </a:xfrm>
          <a:prstGeom prst="rect">
            <a:avLst/>
          </a:prstGeom>
        </p:spPr>
      </p:pic>
      <p:pic>
        <p:nvPicPr>
          <p:cNvPr id="11" name="图片 10">
            <a:extLst>
              <a:ext uri="{FF2B5EF4-FFF2-40B4-BE49-F238E27FC236}">
                <a16:creationId xmlns:a16="http://schemas.microsoft.com/office/drawing/2014/main" id="{FE3B5640-C59C-4DA7-9957-FA997C84120F}"/>
              </a:ext>
            </a:extLst>
          </p:cNvPr>
          <p:cNvPicPr>
            <a:picLocks noChangeAspect="1"/>
          </p:cNvPicPr>
          <p:nvPr/>
        </p:nvPicPr>
        <p:blipFill>
          <a:blip r:embed="rId7"/>
          <a:stretch>
            <a:fillRect/>
          </a:stretch>
        </p:blipFill>
        <p:spPr>
          <a:xfrm>
            <a:off x="2713326" y="1417507"/>
            <a:ext cx="3143250" cy="3228975"/>
          </a:xfrm>
          <a:prstGeom prst="rect">
            <a:avLst/>
          </a:prstGeom>
        </p:spPr>
      </p:pic>
      <p:pic>
        <p:nvPicPr>
          <p:cNvPr id="7" name="图片 6">
            <a:extLst>
              <a:ext uri="{FF2B5EF4-FFF2-40B4-BE49-F238E27FC236}">
                <a16:creationId xmlns:a16="http://schemas.microsoft.com/office/drawing/2014/main" id="{7E8D27DC-D880-4F80-97EA-4C41CC9976E2}"/>
              </a:ext>
            </a:extLst>
          </p:cNvPr>
          <p:cNvPicPr>
            <a:picLocks noChangeAspect="1"/>
          </p:cNvPicPr>
          <p:nvPr/>
        </p:nvPicPr>
        <p:blipFill>
          <a:blip r:embed="rId8"/>
          <a:stretch>
            <a:fillRect/>
          </a:stretch>
        </p:blipFill>
        <p:spPr>
          <a:xfrm>
            <a:off x="6663068" y="1628180"/>
            <a:ext cx="2321719" cy="878681"/>
          </a:xfrm>
          <a:prstGeom prst="rect">
            <a:avLst/>
          </a:prstGeom>
        </p:spPr>
      </p:pic>
    </p:spTree>
    <p:custDataLst>
      <p:tags r:id="rId1"/>
    </p:custDataLst>
    <p:extLst>
      <p:ext uri="{BB962C8B-B14F-4D97-AF65-F5344CB8AC3E}">
        <p14:creationId xmlns:p14="http://schemas.microsoft.com/office/powerpoint/2010/main" val="4377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0B0-5E48-544B-952D-A6834AA1C5F1}"/>
              </a:ext>
            </a:extLst>
          </p:cNvPr>
          <p:cNvSpPr>
            <a:spLocks noGrp="1"/>
          </p:cNvSpPr>
          <p:nvPr>
            <p:ph type="title"/>
          </p:nvPr>
        </p:nvSpPr>
        <p:spPr/>
        <p:txBody>
          <a:bodyPr/>
          <a:lstStyle/>
          <a:p>
            <a:r>
              <a:rPr lang="en-CN" dirty="0"/>
              <a:t>An</a:t>
            </a:r>
            <a:r>
              <a:rPr lang="en-US" altLang="zh-CN" dirty="0" err="1"/>
              <a:t>gularJS</a:t>
            </a:r>
            <a:r>
              <a:rPr lang="zh-CN" altLang="en-US" dirty="0"/>
              <a:t>的</a:t>
            </a:r>
            <a:r>
              <a:rPr lang="en-US" altLang="zh-CN" dirty="0"/>
              <a:t>MVC</a:t>
            </a:r>
            <a:r>
              <a:rPr lang="zh-CN" altLang="en-US" dirty="0"/>
              <a:t>架构</a:t>
            </a:r>
            <a:endParaRPr lang="en-CN" dirty="0"/>
          </a:p>
        </p:txBody>
      </p:sp>
      <p:pic>
        <p:nvPicPr>
          <p:cNvPr id="3" name="图片 2">
            <a:extLst>
              <a:ext uri="{FF2B5EF4-FFF2-40B4-BE49-F238E27FC236}">
                <a16:creationId xmlns:a16="http://schemas.microsoft.com/office/drawing/2014/main" id="{BF3945CF-7E20-428E-B7D4-61D1DD50DF82}"/>
              </a:ext>
            </a:extLst>
          </p:cNvPr>
          <p:cNvPicPr>
            <a:picLocks noChangeAspect="1"/>
          </p:cNvPicPr>
          <p:nvPr/>
        </p:nvPicPr>
        <p:blipFill>
          <a:blip r:embed="rId3"/>
          <a:stretch>
            <a:fillRect/>
          </a:stretch>
        </p:blipFill>
        <p:spPr>
          <a:xfrm>
            <a:off x="2278856" y="1082278"/>
            <a:ext cx="4586288" cy="4693444"/>
          </a:xfrm>
          <a:prstGeom prst="rect">
            <a:avLst/>
          </a:prstGeom>
        </p:spPr>
      </p:pic>
    </p:spTree>
    <p:extLst>
      <p:ext uri="{BB962C8B-B14F-4D97-AF65-F5344CB8AC3E}">
        <p14:creationId xmlns:p14="http://schemas.microsoft.com/office/powerpoint/2010/main" val="129708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BC73DD2-B8A4-4EC0-ADA3-389702A121AE}"/>
              </a:ext>
            </a:extLst>
          </p:cNvPr>
          <p:cNvPicPr>
            <a:picLocks noChangeAspect="1"/>
          </p:cNvPicPr>
          <p:nvPr/>
        </p:nvPicPr>
        <p:blipFill>
          <a:blip r:embed="rId5"/>
          <a:stretch>
            <a:fillRect/>
          </a:stretch>
        </p:blipFill>
        <p:spPr>
          <a:xfrm>
            <a:off x="5229916" y="1699454"/>
            <a:ext cx="3914084" cy="2879928"/>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3785652"/>
          </a:xfrm>
          <a:prstGeom prst="rect">
            <a:avLst/>
          </a:prstGeom>
        </p:spPr>
        <p:txBody>
          <a:bodyPr wrap="square">
            <a:spAutoFit/>
          </a:bodyPr>
          <a:lstStyle/>
          <a:p>
            <a:r>
              <a:rPr lang="zh-CN" altLang="en-US" sz="2400" dirty="0"/>
              <a:t>用户的对</a:t>
            </a:r>
            <a:r>
              <a:rPr lang="en-US" altLang="zh-CN" sz="2400" dirty="0"/>
              <a:t>View</a:t>
            </a:r>
            <a:r>
              <a:rPr lang="zh-CN" altLang="en-US" sz="2400" dirty="0"/>
              <a:t>操作以后，</a:t>
            </a:r>
            <a:r>
              <a:rPr lang="en-US" altLang="zh-CN" sz="2400" dirty="0"/>
              <a:t>View</a:t>
            </a:r>
            <a:r>
              <a:rPr lang="zh-CN" altLang="en-US" sz="2400" dirty="0"/>
              <a:t>捕获到这个操作，会把处理的权利交移给</a:t>
            </a:r>
            <a:r>
              <a:rPr lang="en-US" altLang="zh-CN" sz="2400" dirty="0"/>
              <a:t>Controller</a:t>
            </a:r>
            <a:r>
              <a:rPr lang="zh-CN" altLang="en-US" sz="2400" dirty="0"/>
              <a:t>（</a:t>
            </a:r>
            <a:r>
              <a:rPr lang="en-US" altLang="zh-CN" sz="2400" dirty="0"/>
              <a:t>Pass calls</a:t>
            </a:r>
            <a:r>
              <a:rPr lang="zh-CN" altLang="en-US" sz="2400" dirty="0"/>
              <a:t>）；</a:t>
            </a:r>
            <a:r>
              <a:rPr lang="en-US" altLang="zh-CN" sz="2400" dirty="0"/>
              <a:t>Controller</a:t>
            </a:r>
            <a:r>
              <a:rPr lang="zh-CN" altLang="en-US" sz="2400" dirty="0"/>
              <a:t>接着会执行相关的业务逻辑，这些业务逻辑可能需要对</a:t>
            </a:r>
            <a:r>
              <a:rPr lang="en-US" altLang="zh-CN" sz="2400" dirty="0"/>
              <a:t>Model</a:t>
            </a:r>
            <a:r>
              <a:rPr lang="zh-CN" altLang="en-US" sz="2400" dirty="0"/>
              <a:t>进行相应的操作；当</a:t>
            </a:r>
            <a:r>
              <a:rPr lang="en-US" altLang="zh-CN" sz="2400" dirty="0"/>
              <a:t>Model</a:t>
            </a:r>
            <a:r>
              <a:rPr lang="zh-CN" altLang="en-US" sz="2400" dirty="0"/>
              <a:t>变更了以后，会通过观察者模式（</a:t>
            </a:r>
            <a:r>
              <a:rPr lang="en-US" altLang="zh-CN" sz="2400" dirty="0"/>
              <a:t>Observer Pattern</a:t>
            </a:r>
            <a:r>
              <a:rPr lang="zh-CN" altLang="en-US" sz="2400" dirty="0"/>
              <a:t>）通知</a:t>
            </a:r>
            <a:r>
              <a:rPr lang="en-US" altLang="zh-CN" sz="2400" dirty="0"/>
              <a:t>View</a:t>
            </a:r>
            <a:r>
              <a:rPr lang="zh-CN" altLang="en-US" sz="2400" dirty="0"/>
              <a:t>；</a:t>
            </a:r>
            <a:r>
              <a:rPr lang="en-US" altLang="zh-CN" sz="2400" dirty="0"/>
              <a:t>View</a:t>
            </a:r>
            <a:r>
              <a:rPr lang="zh-CN" altLang="en-US" sz="2400" dirty="0"/>
              <a:t>通过观察者模式收到</a:t>
            </a:r>
            <a:r>
              <a:rPr lang="en-US" altLang="zh-CN" sz="2400" dirty="0"/>
              <a:t>Model</a:t>
            </a:r>
            <a:r>
              <a:rPr lang="zh-CN" altLang="en-US" sz="2400" dirty="0"/>
              <a:t>变更的消息以后，会向</a:t>
            </a:r>
            <a:r>
              <a:rPr lang="en-US" altLang="zh-CN" sz="2400" dirty="0"/>
              <a:t>Model</a:t>
            </a:r>
            <a:r>
              <a:rPr lang="zh-CN" altLang="en-US" sz="2400" dirty="0"/>
              <a:t>请求最新的数据</a:t>
            </a:r>
          </a:p>
        </p:txBody>
      </p:sp>
    </p:spTree>
    <p:extLst>
      <p:ext uri="{BB962C8B-B14F-4D97-AF65-F5344CB8AC3E}">
        <p14:creationId xmlns:p14="http://schemas.microsoft.com/office/powerpoint/2010/main" val="38315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图片 7">
            <a:extLst>
              <a:ext uri="{FF2B5EF4-FFF2-40B4-BE49-F238E27FC236}">
                <a16:creationId xmlns:a16="http://schemas.microsoft.com/office/drawing/2014/main" id="{EBC73DD2-B8A4-4EC0-ADA3-389702A121AE}"/>
              </a:ext>
            </a:extLst>
          </p:cNvPr>
          <p:cNvPicPr>
            <a:picLocks noChangeAspect="1"/>
          </p:cNvPicPr>
          <p:nvPr/>
        </p:nvPicPr>
        <p:blipFill>
          <a:blip r:embed="rId5"/>
          <a:stretch>
            <a:fillRect/>
          </a:stretch>
        </p:blipFill>
        <p:spPr>
          <a:xfrm>
            <a:off x="5229916" y="1699454"/>
            <a:ext cx="3914084" cy="2879928"/>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215899" y="1464828"/>
            <a:ext cx="5180189" cy="2677656"/>
          </a:xfrm>
          <a:prstGeom prst="rect">
            <a:avLst/>
          </a:prstGeom>
        </p:spPr>
        <p:txBody>
          <a:bodyPr wrap="square">
            <a:spAutoFit/>
          </a:bodyPr>
          <a:lstStyle/>
          <a:p>
            <a:pPr marL="457200" indent="-457200">
              <a:buFont typeface="Arial" panose="020B0604020202020204" pitchFamily="34" charset="0"/>
              <a:buChar char="•"/>
            </a:pPr>
            <a:r>
              <a:rPr lang="en-US" altLang="zh-CN" sz="2400" dirty="0"/>
              <a:t>View</a:t>
            </a:r>
            <a:r>
              <a:rPr lang="zh-CN" altLang="en-US" sz="2400" dirty="0"/>
              <a:t>是把控制权交移给</a:t>
            </a:r>
            <a:r>
              <a:rPr lang="en-US" altLang="zh-CN" sz="2400" dirty="0"/>
              <a:t>Controller</a:t>
            </a:r>
            <a:r>
              <a:rPr lang="zh-CN" altLang="en-US" sz="2400" dirty="0"/>
              <a:t>，自己不执行业务逻辑。</a:t>
            </a:r>
          </a:p>
          <a:p>
            <a:pPr marL="457200" indent="-457200">
              <a:buFont typeface="Arial" panose="020B0604020202020204" pitchFamily="34" charset="0"/>
              <a:buChar char="•"/>
            </a:pPr>
            <a:r>
              <a:rPr lang="en-US" altLang="zh-CN" sz="2400" dirty="0"/>
              <a:t>Controller</a:t>
            </a:r>
            <a:r>
              <a:rPr lang="zh-CN" altLang="en-US" sz="2400" dirty="0"/>
              <a:t>执行业务逻辑并且操作</a:t>
            </a:r>
            <a:r>
              <a:rPr lang="en-US" altLang="zh-CN" sz="2400" dirty="0"/>
              <a:t>Model</a:t>
            </a:r>
            <a:r>
              <a:rPr lang="zh-CN" altLang="en-US" sz="2400" dirty="0"/>
              <a:t>，但不会直接操作</a:t>
            </a:r>
            <a:r>
              <a:rPr lang="en-US" altLang="zh-CN" sz="2400" dirty="0"/>
              <a:t>View</a:t>
            </a:r>
            <a:r>
              <a:rPr lang="zh-CN" altLang="en-US" sz="2400" dirty="0"/>
              <a:t>，可以说它是对</a:t>
            </a:r>
            <a:r>
              <a:rPr lang="en-US" altLang="zh-CN" sz="2400" dirty="0"/>
              <a:t>View</a:t>
            </a:r>
            <a:r>
              <a:rPr lang="zh-CN" altLang="en-US" sz="2400" dirty="0"/>
              <a:t>无知的。</a:t>
            </a:r>
          </a:p>
          <a:p>
            <a:pPr marL="457200" indent="-457200">
              <a:buFont typeface="Arial" panose="020B0604020202020204" pitchFamily="34" charset="0"/>
              <a:buChar char="•"/>
            </a:pPr>
            <a:r>
              <a:rPr lang="en-US" altLang="zh-CN" sz="2400" dirty="0"/>
              <a:t>View</a:t>
            </a:r>
            <a:r>
              <a:rPr lang="zh-CN" altLang="en-US" sz="2400" dirty="0"/>
              <a:t>和</a:t>
            </a:r>
            <a:r>
              <a:rPr lang="en-US" altLang="zh-CN" sz="2400" dirty="0"/>
              <a:t>Model</a:t>
            </a:r>
            <a:r>
              <a:rPr lang="zh-CN" altLang="en-US" sz="2400" dirty="0"/>
              <a:t>的同步消息是通过观察者模式进行。</a:t>
            </a:r>
          </a:p>
        </p:txBody>
      </p:sp>
    </p:spTree>
    <p:extLst>
      <p:ext uri="{BB962C8B-B14F-4D97-AF65-F5344CB8AC3E}">
        <p14:creationId xmlns:p14="http://schemas.microsoft.com/office/powerpoint/2010/main" val="68544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453246" y="1477409"/>
            <a:ext cx="8299450" cy="2308324"/>
          </a:xfrm>
          <a:prstGeom prst="rect">
            <a:avLst/>
          </a:prstGeom>
        </p:spPr>
        <p:txBody>
          <a:bodyPr wrap="square">
            <a:spAutoFit/>
          </a:bodyPr>
          <a:lstStyle/>
          <a:p>
            <a:r>
              <a:rPr lang="zh-CN" altLang="en-US" sz="2400" dirty="0"/>
              <a:t>优点：</a:t>
            </a:r>
          </a:p>
          <a:p>
            <a:r>
              <a:rPr lang="zh-CN" altLang="en-US" sz="2400" dirty="0"/>
              <a:t>把业务逻辑全部分离到</a:t>
            </a:r>
            <a:r>
              <a:rPr lang="en-US" altLang="zh-CN" sz="2400" dirty="0"/>
              <a:t>Controller</a:t>
            </a:r>
            <a:r>
              <a:rPr lang="zh-CN" altLang="en-US" sz="2400" dirty="0"/>
              <a:t>中，模块化程度高。当业务逻辑变更的时候，不需要变更</a:t>
            </a:r>
            <a:r>
              <a:rPr lang="en-US" altLang="zh-CN" sz="2400" dirty="0"/>
              <a:t>View</a:t>
            </a:r>
            <a:r>
              <a:rPr lang="zh-CN" altLang="en-US" sz="2400" dirty="0"/>
              <a:t>和</a:t>
            </a:r>
            <a:r>
              <a:rPr lang="en-US" altLang="zh-CN" sz="2400" dirty="0"/>
              <a:t>Model</a:t>
            </a:r>
            <a:r>
              <a:rPr lang="zh-CN" altLang="en-US" sz="2400" dirty="0"/>
              <a:t>，只需要</a:t>
            </a:r>
            <a:r>
              <a:rPr lang="en-US" altLang="zh-CN" sz="2400" dirty="0"/>
              <a:t>Controller</a:t>
            </a:r>
            <a:r>
              <a:rPr lang="zh-CN" altLang="en-US" sz="2400" dirty="0"/>
              <a:t>换成另外一个</a:t>
            </a:r>
            <a:r>
              <a:rPr lang="en-US" altLang="zh-CN" sz="2400" dirty="0"/>
              <a:t>Controller</a:t>
            </a:r>
            <a:r>
              <a:rPr lang="zh-CN" altLang="en-US" sz="2400" dirty="0"/>
              <a:t>就行了（</a:t>
            </a:r>
            <a:r>
              <a:rPr lang="en-US" altLang="zh-CN" sz="2400" dirty="0"/>
              <a:t>Swappable Controller</a:t>
            </a:r>
            <a:r>
              <a:rPr lang="zh-CN" altLang="en-US" sz="2400" dirty="0"/>
              <a:t>）。</a:t>
            </a:r>
          </a:p>
          <a:p>
            <a:r>
              <a:rPr lang="zh-CN" altLang="en-US" sz="2400" dirty="0"/>
              <a:t>观察者模式可以做到多视图同时更新。</a:t>
            </a:r>
          </a:p>
        </p:txBody>
      </p:sp>
    </p:spTree>
    <p:extLst>
      <p:ext uri="{BB962C8B-B14F-4D97-AF65-F5344CB8AC3E}">
        <p14:creationId xmlns:p14="http://schemas.microsoft.com/office/powerpoint/2010/main" val="411062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b="1" dirty="0" err="1"/>
              <a:t>mvc</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215900" y="1619293"/>
            <a:ext cx="8299450" cy="5116357"/>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
        <p:nvSpPr>
          <p:cNvPr id="9" name="矩形 8">
            <a:extLst>
              <a:ext uri="{FF2B5EF4-FFF2-40B4-BE49-F238E27FC236}">
                <a16:creationId xmlns:a16="http://schemas.microsoft.com/office/drawing/2014/main" id="{0701586F-D754-4065-978A-9EE27F23C198}"/>
              </a:ext>
            </a:extLst>
          </p:cNvPr>
          <p:cNvSpPr/>
          <p:nvPr/>
        </p:nvSpPr>
        <p:spPr>
          <a:xfrm>
            <a:off x="453246" y="1477409"/>
            <a:ext cx="8299450" cy="3416320"/>
          </a:xfrm>
          <a:prstGeom prst="rect">
            <a:avLst/>
          </a:prstGeom>
        </p:spPr>
        <p:txBody>
          <a:bodyPr wrap="square">
            <a:spAutoFit/>
          </a:bodyPr>
          <a:lstStyle/>
          <a:p>
            <a:r>
              <a:rPr lang="zh-CN" altLang="en-US" sz="2400" dirty="0"/>
              <a:t>缺点：</a:t>
            </a:r>
          </a:p>
          <a:p>
            <a:r>
              <a:rPr lang="en-US" altLang="zh-CN" sz="2400" dirty="0"/>
              <a:t>Controller</a:t>
            </a:r>
            <a:r>
              <a:rPr lang="zh-CN" altLang="en-US" sz="2400" dirty="0"/>
              <a:t>测试困难。因为视图同步操作是由</a:t>
            </a:r>
            <a:r>
              <a:rPr lang="en-US" altLang="zh-CN" sz="2400" dirty="0"/>
              <a:t>View</a:t>
            </a:r>
            <a:r>
              <a:rPr lang="zh-CN" altLang="en-US" sz="2400" dirty="0"/>
              <a:t>自己执行，而</a:t>
            </a:r>
            <a:r>
              <a:rPr lang="en-US" altLang="zh-CN" sz="2400" dirty="0"/>
              <a:t>View</a:t>
            </a:r>
            <a:r>
              <a:rPr lang="zh-CN" altLang="en-US" sz="2400" dirty="0"/>
              <a:t>只能在有</a:t>
            </a:r>
            <a:r>
              <a:rPr lang="en-US" altLang="zh-CN" sz="2400" dirty="0"/>
              <a:t>UI</a:t>
            </a:r>
            <a:r>
              <a:rPr lang="zh-CN" altLang="en-US" sz="2400" dirty="0"/>
              <a:t>的环境下运行。在没有</a:t>
            </a:r>
            <a:r>
              <a:rPr lang="en-US" altLang="zh-CN" sz="2400" dirty="0"/>
              <a:t>UI</a:t>
            </a:r>
            <a:r>
              <a:rPr lang="zh-CN" altLang="en-US" sz="2400" dirty="0"/>
              <a:t>环境下对</a:t>
            </a:r>
            <a:r>
              <a:rPr lang="en-US" altLang="zh-CN" sz="2400" dirty="0"/>
              <a:t>Controller</a:t>
            </a:r>
            <a:r>
              <a:rPr lang="zh-CN" altLang="en-US" sz="2400" dirty="0"/>
              <a:t>进行单元测试的时候，</a:t>
            </a:r>
            <a:r>
              <a:rPr lang="en-US" altLang="zh-CN" sz="2400" dirty="0"/>
              <a:t>Controller</a:t>
            </a:r>
            <a:r>
              <a:rPr lang="zh-CN" altLang="en-US" sz="2400" dirty="0"/>
              <a:t>业务逻辑的正确性是无法验证的：</a:t>
            </a:r>
            <a:r>
              <a:rPr lang="en-US" altLang="zh-CN" sz="2400" dirty="0"/>
              <a:t>Controller</a:t>
            </a:r>
            <a:r>
              <a:rPr lang="zh-CN" altLang="en-US" sz="2400" dirty="0"/>
              <a:t>更新</a:t>
            </a:r>
            <a:r>
              <a:rPr lang="en-US" altLang="zh-CN" sz="2400" dirty="0"/>
              <a:t>Model</a:t>
            </a:r>
            <a:r>
              <a:rPr lang="zh-CN" altLang="en-US" sz="2400" dirty="0"/>
              <a:t>的时候，无法对</a:t>
            </a:r>
            <a:r>
              <a:rPr lang="en-US" altLang="zh-CN" sz="2400" dirty="0"/>
              <a:t>View</a:t>
            </a:r>
            <a:r>
              <a:rPr lang="zh-CN" altLang="en-US" sz="2400" dirty="0"/>
              <a:t>的更新操作进行断言。</a:t>
            </a:r>
          </a:p>
          <a:p>
            <a:r>
              <a:rPr lang="en-US" altLang="zh-CN" sz="2400" dirty="0"/>
              <a:t>View</a:t>
            </a:r>
            <a:r>
              <a:rPr lang="zh-CN" altLang="en-US" sz="2400" dirty="0"/>
              <a:t>无法组件化。</a:t>
            </a:r>
            <a:r>
              <a:rPr lang="en-US" altLang="zh-CN" sz="2400" dirty="0"/>
              <a:t>View</a:t>
            </a:r>
            <a:r>
              <a:rPr lang="zh-CN" altLang="en-US" sz="2400" dirty="0"/>
              <a:t>是强依赖特定的</a:t>
            </a:r>
            <a:r>
              <a:rPr lang="en-US" altLang="zh-CN" sz="2400" dirty="0"/>
              <a:t>Model</a:t>
            </a:r>
            <a:r>
              <a:rPr lang="zh-CN" altLang="en-US" sz="2400" dirty="0"/>
              <a:t>的，如果需要把这个</a:t>
            </a:r>
            <a:r>
              <a:rPr lang="en-US" altLang="zh-CN" sz="2400" dirty="0"/>
              <a:t>View</a:t>
            </a:r>
            <a:r>
              <a:rPr lang="zh-CN" altLang="en-US" sz="2400" dirty="0"/>
              <a:t>抽出来作为一个另外一个应用程序可复用的组件就困难了。</a:t>
            </a:r>
          </a:p>
        </p:txBody>
      </p:sp>
    </p:spTree>
    <p:extLst>
      <p:ext uri="{BB962C8B-B14F-4D97-AF65-F5344CB8AC3E}">
        <p14:creationId xmlns:p14="http://schemas.microsoft.com/office/powerpoint/2010/main" val="390929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5"/>
</p:tagLst>
</file>

<file path=ppt/tags/tag2.xml><?xml version="1.0" encoding="utf-8"?>
<p:tagLst xmlns:a="http://schemas.openxmlformats.org/drawingml/2006/main" xmlns:r="http://schemas.openxmlformats.org/officeDocument/2006/relationships" xmlns:p="http://schemas.openxmlformats.org/presentationml/2006/main">
  <p:tag name="TIMING" val="|2.1"/>
</p:tagLst>
</file>

<file path=ppt/tags/tag3.xml><?xml version="1.0" encoding="utf-8"?>
<p:tagLst xmlns:a="http://schemas.openxmlformats.org/drawingml/2006/main" xmlns:r="http://schemas.openxmlformats.org/officeDocument/2006/relationships" xmlns:p="http://schemas.openxmlformats.org/presentationml/2006/main">
  <p:tag name="TIMING" val="|144.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46614</TotalTime>
  <Words>4722</Words>
  <Application>Microsoft Office PowerPoint</Application>
  <PresentationFormat>全屏显示(4:3)</PresentationFormat>
  <Paragraphs>494</Paragraphs>
  <Slides>51</Slides>
  <Notes>40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-apple-system</vt:lpstr>
      <vt:lpstr>Helvetica Neue</vt:lpstr>
      <vt:lpstr>Menlo</vt:lpstr>
      <vt:lpstr>Arial</vt:lpstr>
      <vt:lpstr>Calibri</vt:lpstr>
      <vt:lpstr>Calibri Light</vt:lpstr>
      <vt:lpstr>Office Theme</vt:lpstr>
      <vt:lpstr> 前端框架介绍</vt:lpstr>
      <vt:lpstr>概述</vt:lpstr>
      <vt:lpstr>GUI程序所面临的问题</vt:lpstr>
      <vt:lpstr>GUI程序所面临的问题</vt:lpstr>
      <vt:lpstr>Mvc</vt:lpstr>
      <vt:lpstr>mvc</vt:lpstr>
      <vt:lpstr>mvc</vt:lpstr>
      <vt:lpstr>mvc</vt:lpstr>
      <vt:lpstr>mvc</vt:lpstr>
      <vt:lpstr>Mvp</vt:lpstr>
      <vt:lpstr>mvp(Passive View)</vt:lpstr>
      <vt:lpstr>mvp(Passive View)</vt:lpstr>
      <vt:lpstr>mvp(Passive View)</vt:lpstr>
      <vt:lpstr>Mvvm</vt:lpstr>
      <vt:lpstr>mvvm</vt:lpstr>
      <vt:lpstr>mvvm</vt:lpstr>
      <vt:lpstr>Vue.js</vt:lpstr>
      <vt:lpstr>Vue简介</vt:lpstr>
      <vt:lpstr>渐进式框架</vt:lpstr>
      <vt:lpstr>Vue和MVVM模式</vt:lpstr>
      <vt:lpstr>Vue实例：购物</vt:lpstr>
      <vt:lpstr>Vue实例：购物</vt:lpstr>
      <vt:lpstr>Vue实例：购物</vt:lpstr>
      <vt:lpstr>Vue实例：购物</vt:lpstr>
      <vt:lpstr>React简介</vt:lpstr>
      <vt:lpstr>在Express 中实现mvc</vt:lpstr>
      <vt:lpstr>Express实现mvc</vt:lpstr>
      <vt:lpstr>Express实现mvc</vt:lpstr>
      <vt:lpstr>PowerPoint 演示文稿</vt:lpstr>
      <vt:lpstr>AngularJs 还是 Angular? </vt:lpstr>
      <vt:lpstr>AngularJS框架</vt:lpstr>
      <vt:lpstr>AngularJs使用</vt:lpstr>
      <vt:lpstr>常用指令</vt:lpstr>
      <vt:lpstr>常用指令</vt:lpstr>
      <vt:lpstr>(补充)大作业示例中用到的AngularJs指令</vt:lpstr>
      <vt:lpstr>(补充)大作业示例中用到的AngularJs指令</vt:lpstr>
      <vt:lpstr>module -模块</vt:lpstr>
      <vt:lpstr>controller -控制器</vt:lpstr>
      <vt:lpstr>AngularJS 过滤器</vt:lpstr>
      <vt:lpstr>AngularJS 过滤器</vt:lpstr>
      <vt:lpstr>AngularJS 服务(Service)</vt:lpstr>
      <vt:lpstr>AngularJS 服务(Service)</vt:lpstr>
      <vt:lpstr>AngularJS 服务(Service)</vt:lpstr>
      <vt:lpstr>AngularJS 依赖注入(Dependency injection)</vt:lpstr>
      <vt:lpstr>AngularJS 依赖注入</vt:lpstr>
      <vt:lpstr>AngularJS 依赖注入</vt:lpstr>
      <vt:lpstr>AngularJS 路由</vt:lpstr>
      <vt:lpstr>AngularJS</vt:lpstr>
      <vt:lpstr>AngularJS</vt:lpstr>
      <vt:lpstr>AngularJS的MVC架构</vt:lpstr>
      <vt:lpstr>AngularJS的MVC架构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web阅览器中的JavaScript</dc:title>
  <dc:creator>Zhang, Roger</dc:creator>
  <cp:lastModifiedBy>Eason Lin</cp:lastModifiedBy>
  <cp:revision>150</cp:revision>
  <dcterms:created xsi:type="dcterms:W3CDTF">2020-02-13T02:59:45Z</dcterms:created>
  <dcterms:modified xsi:type="dcterms:W3CDTF">2023-02-13T02:36:38Z</dcterms:modified>
</cp:coreProperties>
</file>