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413_A8706996.xml" ContentType="application/vnd.ms-powerpoint.comments+xml"/>
  <Override PartName="/ppt/notesSlides/notesSlide3.xml" ContentType="application/vnd.openxmlformats-officedocument.presentationml.notesSlide+xml"/>
  <Override PartName="/ppt/comments/modernComment_41A_AD1838A7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084" r:id="rId1"/>
  </p:sldMasterIdLst>
  <p:notesMasterIdLst>
    <p:notesMasterId r:id="rId24"/>
  </p:notesMasterIdLst>
  <p:handoutMasterIdLst>
    <p:handoutMasterId r:id="rId25"/>
  </p:handoutMasterIdLst>
  <p:sldIdLst>
    <p:sldId id="974" r:id="rId2"/>
    <p:sldId id="1042" r:id="rId3"/>
    <p:sldId id="1043" r:id="rId4"/>
    <p:sldId id="1050" r:id="rId5"/>
    <p:sldId id="1045" r:id="rId6"/>
    <p:sldId id="1046" r:id="rId7"/>
    <p:sldId id="1048" r:id="rId8"/>
    <p:sldId id="1047" r:id="rId9"/>
    <p:sldId id="1049" r:id="rId10"/>
    <p:sldId id="1051" r:id="rId11"/>
    <p:sldId id="1054" r:id="rId12"/>
    <p:sldId id="1053" r:id="rId13"/>
    <p:sldId id="1052" r:id="rId14"/>
    <p:sldId id="1057" r:id="rId15"/>
    <p:sldId id="1059" r:id="rId16"/>
    <p:sldId id="1060" r:id="rId17"/>
    <p:sldId id="1061" r:id="rId18"/>
    <p:sldId id="1062" r:id="rId19"/>
    <p:sldId id="1065" r:id="rId20"/>
    <p:sldId id="1063" r:id="rId21"/>
    <p:sldId id="1064" r:id="rId22"/>
    <p:sldId id="1041" r:id="rId2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3C8DAA-0F26-DD7E-EF63-A3B8DCF49F64}" name="浩為 林" initials="浩林" userId="4b544bdfbf98e9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CC"/>
    <a:srgbClr val="0033CC"/>
    <a:srgbClr val="0066FF"/>
    <a:srgbClr val="3333FF"/>
    <a:srgbClr val="FFFF99"/>
    <a:srgbClr val="FFFF66"/>
    <a:srgbClr val="FF00FF"/>
    <a:srgbClr val="CC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73477" autoAdjust="0"/>
  </p:normalViewPr>
  <p:slideViewPr>
    <p:cSldViewPr>
      <p:cViewPr varScale="1">
        <p:scale>
          <a:sx n="65" d="100"/>
          <a:sy n="65" d="100"/>
        </p:scale>
        <p:origin x="1626" y="36"/>
      </p:cViewPr>
      <p:guideLst>
        <p:guide orient="horz" pos="30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0"/>
      </p:cViewPr>
      <p:guideLst>
        <p:guide orient="horz" pos="3127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413_A87069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8BB0C5-909A-4FA2-B796-27C738632BDB}" authorId="{DC3C8DAA-0F26-DD7E-EF63-A3B8DCF49F64}" created="2023-11-05T08:03:15.274">
    <pc:sldMkLst xmlns:pc="http://schemas.microsoft.com/office/powerpoint/2013/main/command">
      <pc:docMk/>
      <pc:sldMk cId="2825939350" sldId="1043"/>
    </pc:sldMkLst>
    <p188:txBody>
      <a:bodyPr/>
      <a:lstStyle/>
      <a:p>
        <a:r>
          <a:rPr lang="zh-TW" altLang="en-US"/>
          <a:t>Overall flow --&gt; the usage of at command.
let the external process which lack of internet connection ability able to connect to Internet</a:t>
        </a:r>
      </a:p>
    </p188:txBody>
  </p188:cm>
</p188:cmLst>
</file>

<file path=ppt/comments/modernComment_41A_AD1838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38A95B-3FAF-4320-B871-16DED9672ECB}" authorId="{DC3C8DAA-0F26-DD7E-EF63-A3B8DCF49F64}" created="2023-11-05T08:03:52.362">
    <pc:sldMkLst xmlns:pc="http://schemas.microsoft.com/office/powerpoint/2013/main/command">
      <pc:docMk/>
      <pc:sldMk cId="2904045735" sldId="1050"/>
    </pc:sldMkLst>
    <p188:txBody>
      <a:bodyPr/>
      <a:lstStyle/>
      <a:p>
        <a:r>
          <a:rPr lang="zh-TW" altLang="en-US"/>
          <a:t>This command need to be conduct before any socket command</a:t>
        </a:r>
      </a:p>
    </p188:txBody>
  </p188:cm>
  <p188:cm id="{86CB0012-BA05-4F34-91FC-24CEEE9D74B5}" authorId="{DC3C8DAA-0F26-DD7E-EF63-A3B8DCF49F64}" created="2023-11-05T08:04:19.698">
    <pc:sldMkLst xmlns:pc="http://schemas.microsoft.com/office/powerpoint/2013/main/command">
      <pc:docMk/>
      <pc:sldMk cId="2904045735" sldId="1050"/>
    </pc:sldMkLst>
    <p188:txBody>
      <a:bodyPr/>
      <a:lstStyle/>
      <a:p>
        <a:r>
          <a:rPr lang="zh-TW" altLang="en-US"/>
          <a:t>Dial up (撥接上網)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E8BC1E-10E5-4869-9B1D-EC6EDF4DD4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27856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37" tIns="45968" rIns="91937" bIns="45968" numCol="1" anchor="b" anchorCtr="0" compatLnSpc="1">
            <a:prstTxWarp prst="textNoShape">
              <a:avLst/>
            </a:prstTxWarp>
          </a:bodyPr>
          <a:lstStyle>
            <a:lvl1pPr algn="r" defTabSz="884576">
              <a:defRPr sz="1200" u="none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A9E0E01-2214-4F61-BB27-4428982E863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5505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4238"/>
            <a:fld id="{BADFE1B1-0198-4076-8B4A-3EC06EB8E4D6}" type="slidenum">
              <a:rPr lang="en-US" altLang="zh-TW" smtClean="0">
                <a:ea typeface="新細明體" charset="-120"/>
              </a:rPr>
              <a:pPr defTabSz="884238"/>
              <a:t>1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19163" eaLnBrk="1" hangingPunct="1"/>
            <a:endParaRPr lang="zh-TW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884238"/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425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Default IP version is IPv4.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Find a instance that is “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SOCKOP_FD_NOT_READY</a:t>
            </a:r>
            <a:r>
              <a:rPr lang="en-US" altLang="zh-TW" dirty="0"/>
              <a:t>”. (</a:t>
            </a:r>
            <a:r>
              <a:rPr lang="en-US" altLang="zh-TW" dirty="0" err="1"/>
              <a:t>fd</a:t>
            </a:r>
            <a:r>
              <a:rPr lang="en-US" altLang="zh-TW" dirty="0"/>
              <a:t> == -1)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Use ‘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sockop_get_instance_by_id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SOCKOP_ID_COUNT_BASE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));’  to get socket 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SOCK_STREAM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 IPv4, IPv6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// TCP, UDP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97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648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socket_id</a:t>
            </a:r>
            <a:r>
              <a:rPr lang="en-US" altLang="zh-TW" dirty="0"/>
              <a:t> range form 1 to 6</a:t>
            </a:r>
          </a:p>
          <a:p>
            <a:r>
              <a:rPr lang="en-US" altLang="zh-TW" dirty="0" err="1"/>
              <a:t>destination_ip_address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the </a:t>
            </a:r>
            <a:r>
              <a:rPr lang="en-US" altLang="zh-TW" dirty="0" err="1"/>
              <a:t>ip</a:t>
            </a:r>
            <a:r>
              <a:rPr lang="en-US" altLang="zh-TW" dirty="0"/>
              <a:t> address of the server </a:t>
            </a:r>
            <a:r>
              <a:rPr lang="en-US" altLang="zh-TW" dirty="0">
                <a:sym typeface="Wingdings" panose="05000000000000000000" pitchFamily="2" charset="2"/>
              </a:rPr>
              <a:t> “</a:t>
            </a:r>
            <a:r>
              <a:rPr lang="en-US" altLang="zh-TW" dirty="0" err="1">
                <a:sym typeface="Wingdings" panose="05000000000000000000" pitchFamily="2" charset="2"/>
              </a:rPr>
              <a:t>xxx.xxx.xxx.xxx</a:t>
            </a:r>
            <a:r>
              <a:rPr lang="en-US" altLang="zh-TW" dirty="0">
                <a:sym typeface="Wingdings" panose="05000000000000000000" pitchFamily="2" charset="2"/>
              </a:rPr>
              <a:t>”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connection_timeout</a:t>
            </a:r>
            <a:r>
              <a:rPr lang="en-US" altLang="zh-TW" dirty="0">
                <a:sym typeface="Wingdings" panose="05000000000000000000" pitchFamily="2" charset="2"/>
              </a:rPr>
              <a:t>  waiting for TCP session connection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Reset socket timeout after socket connect op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343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Timeout should be set for both sending and receiving.</a:t>
            </a:r>
          </a:p>
          <a:p>
            <a:r>
              <a:rPr lang="en-US" altLang="zh-TW" dirty="0"/>
              <a:t>Get socket number, IP address, Port form </a:t>
            </a:r>
            <a:r>
              <a:rPr lang="en-US" altLang="zh-TW" dirty="0" err="1"/>
              <a:t>argv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Remove “”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Set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sockaddr_in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server_address_ipv4.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sin_port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inet_pton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AF_INET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ip_addr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server_addr_v4</a:t>
            </a:r>
            <a:r>
              <a:rPr lang="da-DK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connect will block until success or error occur.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result_fcntl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fcntl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F_GETFL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fcntl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F_SETFL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result_fcntl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O_NONBLOCK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socket 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status and change it to non-blocking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1918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sdata_p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session_status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SOCKOP_SS_CONNECTED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5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getaddrinfo</a:t>
            </a:r>
            <a:r>
              <a:rPr lang="en-US" altLang="zh-TW" dirty="0"/>
              <a:t>() will get a linked list header point to a </a:t>
            </a:r>
            <a:r>
              <a:rPr lang="en-US" altLang="zh-TW" dirty="0" err="1"/>
              <a:t>addrinfo</a:t>
            </a:r>
            <a:r>
              <a:rPr lang="en-US" altLang="zh-TW" dirty="0"/>
              <a:t> type of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socket address (bin)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inet_ntop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xxx.xxx.xxx.xxx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IPv4 use malloc and then free, but IPv6 directly use argument directly form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input_token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056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70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Socket command give the external process (MCU)</a:t>
            </a:r>
            <a:r>
              <a:rPr lang="zh-TW" altLang="en-US" dirty="0"/>
              <a:t>，</a:t>
            </a:r>
            <a:r>
              <a:rPr lang="en-US" altLang="zh-TW" dirty="0"/>
              <a:t>the ability to connect to internet.</a:t>
            </a:r>
          </a:p>
          <a:p>
            <a:r>
              <a:rPr lang="en-US" altLang="zh-TW" dirty="0"/>
              <a:t>Cuz some MCU (without RTOS lib)</a:t>
            </a:r>
            <a:r>
              <a:rPr lang="zh-TW" altLang="en-US" dirty="0"/>
              <a:t>，</a:t>
            </a:r>
            <a:r>
              <a:rPr lang="en-US" altLang="zh-TW" dirty="0"/>
              <a:t>can’t connect to internet by their own.</a:t>
            </a:r>
          </a:p>
          <a:p>
            <a:r>
              <a:rPr lang="en-US" altLang="zh-TW" dirty="0"/>
              <a:t>Usually module use UART as the main interface to exchange data with MCU.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65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通過撥號連接到網路。當需要連接到網路時，會通過撥號建立連接，資料通過封包交換的方式在網路中傳輸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172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Dial up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撥號連接到網路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Hang up </a:t>
            </a:r>
            <a:r>
              <a:rPr lang="zh-TW" altLang="en-US" dirty="0">
                <a:sym typeface="Wingdings" panose="05000000000000000000" pitchFamily="2" charset="2"/>
              </a:rPr>
              <a:t> 結束網路連接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27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Mode: ECM Call, Socket Call</a:t>
            </a:r>
          </a:p>
          <a:p>
            <a:r>
              <a:rPr lang="en-US" altLang="zh-TW" dirty="0"/>
              <a:t>In the implementation of AT@SOCKDIAL, we have to make sure that PS is attached, which means module is already register to Network (IMEI, IMSI).</a:t>
            </a:r>
          </a:p>
          <a:p>
            <a:r>
              <a:rPr lang="en-US" altLang="zh-TW" dirty="0"/>
              <a:t>Then, a Data Call will be launched in order to obtain IP address and activate PDP.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The external host processor should wait for @SOCKDIAL:1 to make sure the socket data call is made successfully or not 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300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Yellow part: prerequisite of Data Call</a:t>
            </a:r>
          </a:p>
          <a:p>
            <a:r>
              <a:rPr lang="en-US" altLang="zh-TW" dirty="0"/>
              <a:t>Green part: the process of Data Call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PDP will be filled in : APN,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Authentication (PAP,CHAP), user name, password, IP family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 for event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change connection status  blocking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5887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 can learn form it.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59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command will return a socket number to MCU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471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Max socket number is 6.</a:t>
            </a:r>
          </a:p>
          <a:p>
            <a:r>
              <a:rPr lang="en-US" altLang="zh-TW" dirty="0"/>
              <a:t>Returning socket number start from 1 not 0.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E0E01-2214-4F61-BB27-4428982E863B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11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6450" indent="-274638">
              <a:defRPr/>
            </a:lvl3pPr>
            <a:lvl4pPr marL="1071563" indent="-265113">
              <a:defRPr/>
            </a:lvl4pPr>
            <a:lvl5pPr marL="1339850" indent="-265113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3000" b="1" i="1" dirty="0">
                <a:ln w="12700">
                  <a:noFill/>
                </a:ln>
                <a:solidFill>
                  <a:schemeClr val="tx1"/>
                </a:solidFill>
                <a:effectLst>
                  <a:outerShdw blurRad="50800" dist="25400" dir="2700000" algn="tl" rotWithShape="0">
                    <a:schemeClr val="tx1">
                      <a:lumMod val="50000"/>
                      <a:lumOff val="50000"/>
                      <a:alpha val="30000"/>
                    </a:scheme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066439" y="2772299"/>
            <a:ext cx="1389405" cy="408069"/>
          </a:xfrm>
        </p:spPr>
        <p:txBody>
          <a:bodyPr tIns="45720" bIns="45720"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段落頁版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46038" cy="503238"/>
          </a:xfrm>
          <a:prstGeom prst="rect">
            <a:avLst/>
          </a:prstGeom>
          <a:solidFill>
            <a:srgbClr val="3F9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56513" y="164362"/>
            <a:ext cx="7417128" cy="435600"/>
          </a:xfrm>
        </p:spPr>
        <p:txBody>
          <a:bodyPr/>
          <a:lstStyle>
            <a:lvl1pPr algn="l">
              <a:lnSpc>
                <a:spcPct val="90000"/>
              </a:lnSpc>
              <a:defRPr sz="2600">
                <a:solidFill>
                  <a:srgbClr val="0070C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3849687"/>
          </a:xfrm>
        </p:spPr>
        <p:txBody>
          <a:bodyPr/>
          <a:lstStyle>
            <a:lvl1pPr marL="265113" marR="0" indent="-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100000"/>
              <a:buFont typeface="Wingdings" pitchFamily="2" charset="2"/>
              <a:buChar char=""/>
              <a:tabLst/>
              <a:defRPr/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720725" marR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144000" cy="44672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85851" y="2152650"/>
            <a:ext cx="7417128" cy="581025"/>
          </a:xfrm>
        </p:spPr>
        <p:txBody>
          <a:bodyPr anchor="b"/>
          <a:lstStyle>
            <a:lvl1pPr algn="r">
              <a:lnSpc>
                <a:spcPct val="11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785794"/>
            <a:ext cx="5486400" cy="428628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solidFill>
                  <a:srgbClr val="0070C0"/>
                </a:solidFill>
                <a:latin typeface="Arial Black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4414" y="1266816"/>
            <a:ext cx="5072098" cy="3162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14375" y="6421438"/>
            <a:ext cx="571500" cy="365125"/>
          </a:xfrm>
          <a:prstGeom prst="rect">
            <a:avLst/>
          </a:prstGeom>
        </p:spPr>
        <p:txBody>
          <a:bodyPr/>
          <a:lstStyle>
            <a:lvl1pPr>
              <a:defRPr kumimoji="0" sz="2000" u="none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10F774A-1709-4E27-B313-98DDFACEC2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內文板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180" y="169686"/>
            <a:ext cx="8608291" cy="43362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感謝頁板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9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763588"/>
            <a:ext cx="8524875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word style</a:t>
            </a:r>
            <a:endParaRPr lang="de-DE" altLang="zh-TW"/>
          </a:p>
          <a:p>
            <a:pPr lvl="1"/>
            <a:r>
              <a:rPr lang="en-US" altLang="zh-TW"/>
              <a:t>The second layer</a:t>
            </a:r>
            <a:endParaRPr lang="de-DE" altLang="zh-TW"/>
          </a:p>
          <a:p>
            <a:pPr lvl="2"/>
            <a:r>
              <a:rPr lang="en-US" altLang="zh-TW"/>
              <a:t>The third layer</a:t>
            </a:r>
            <a:endParaRPr lang="de-DE" altLang="zh-TW"/>
          </a:p>
          <a:p>
            <a:pPr lvl="3"/>
            <a:r>
              <a:rPr lang="en-US" altLang="zh-TW"/>
              <a:t>The fourth layer</a:t>
            </a:r>
            <a:endParaRPr lang="de-DE" altLang="zh-TW"/>
          </a:p>
          <a:p>
            <a:pPr lvl="4"/>
            <a:r>
              <a:rPr lang="en-US" altLang="zh-TW"/>
              <a:t>The fifth layer</a:t>
            </a:r>
            <a:endParaRPr lang="de-DE" altLang="zh-TW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169863"/>
            <a:ext cx="8609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de-DE" altLang="zh-TW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3900488" y="65817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CFCC363-6CBD-4534-9553-7D9CF971700E}" type="slidenum">
              <a:rPr kumimoji="0" lang="de-DE" sz="1000" u="none">
                <a:solidFill>
                  <a:srgbClr val="000000"/>
                </a:solidFill>
                <a:ea typeface="+mn-ea"/>
              </a:rPr>
              <a:pPr algn="ctr">
                <a:defRPr/>
              </a:pPr>
              <a:t>‹#›</a:t>
            </a:fld>
            <a:r>
              <a:rPr kumimoji="0" lang="de-DE" sz="1000" u="none" dirty="0">
                <a:solidFill>
                  <a:srgbClr val="000000"/>
                </a:solidFill>
                <a:ea typeface="+mn-ea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0" y="0"/>
            <a:ext cx="46038" cy="5048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0" lang="zh-TW" altLang="en-US" sz="2000" u="none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25" y="6542088"/>
            <a:ext cx="2098675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800" u="none" dirty="0">
                <a:solidFill>
                  <a:srgbClr val="FFFFFF"/>
                </a:solidFill>
                <a:ea typeface="+mn-ea"/>
              </a:rPr>
              <a:t>Confidential Material 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32852" r:id="rId1"/>
    <p:sldLayoutId id="2147532853" r:id="rId2"/>
    <p:sldLayoutId id="2147532854" r:id="rId3"/>
    <p:sldLayoutId id="2147532918" r:id="rId4"/>
    <p:sldLayoutId id="2147532919" r:id="rId5"/>
    <p:sldLayoutId id="2147532920" r:id="rId6"/>
    <p:sldLayoutId id="2147532921" r:id="rId7"/>
    <p:sldLayoutId id="2147532856" r:id="rId8"/>
    <p:sldLayoutId id="2147532922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5113" indent="-265113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1938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413_A870699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41A_AD1838A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7740650" y="5083175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200" dirty="0">
                <a:solidFill>
                  <a:schemeClr val="bg1"/>
                </a:solidFill>
              </a:rPr>
              <a:t>Jan. 2012</a:t>
            </a:r>
          </a:p>
        </p:txBody>
      </p:sp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085851" y="1628750"/>
            <a:ext cx="7417128" cy="1104925"/>
          </a:xfrm>
        </p:spPr>
        <p:txBody>
          <a:bodyPr/>
          <a:lstStyle/>
          <a:p>
            <a:pPr>
              <a:defRPr/>
            </a:pPr>
            <a:r>
              <a:rPr lang="en-US" altLang="zh-TW" i="0" dirty="0">
                <a:ln>
                  <a:noFill/>
                </a:ln>
                <a:effectLst/>
                <a:ea typeface="新細明體" pitchFamily="18" charset="-120"/>
              </a:rPr>
              <a:t>AT Command for Socket 1/2</a:t>
            </a:r>
            <a:endParaRPr lang="zh-TW" altLang="en-US" i="0" dirty="0">
              <a:ln>
                <a:noFill/>
              </a:ln>
              <a:effectLst/>
              <a:ea typeface="新細明體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076070" y="2772299"/>
            <a:ext cx="3379775" cy="94474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Zach Lin</a:t>
            </a:r>
          </a:p>
          <a:p>
            <a:pPr eaLnBrk="1" hangingPunct="1">
              <a:defRPr/>
            </a:pPr>
            <a:r>
              <a:rPr lang="en-US" altLang="zh-TW" dirty="0"/>
              <a:t>Connected Home BG</a:t>
            </a:r>
          </a:p>
          <a:p>
            <a:pPr eaLnBrk="1" hangingPunct="1">
              <a:defRPr/>
            </a:pPr>
            <a:r>
              <a:rPr lang="en-US" altLang="zh-TW" dirty="0"/>
              <a:t>2023/11/06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9CA9B-CD73-F10A-8072-68F76A34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AT@SOCKCREAT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86E685-D55E-B986-0D30-4577B4C9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14" y="908650"/>
            <a:ext cx="6486572" cy="26527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B218CB-14AE-9E9B-80E1-216C7954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39" y="3596393"/>
            <a:ext cx="6477047" cy="25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6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087E4-91B6-9AC7-DD19-E6AF6F7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AT@SOCKCREAT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B899D1-4BEA-0CD8-F82C-507E2FE5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39" y="673873"/>
            <a:ext cx="6391322" cy="55102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77B791-1DA6-E521-EC0A-6FE47A3154E5}"/>
              </a:ext>
            </a:extLst>
          </p:cNvPr>
          <p:cNvSpPr txBox="1"/>
          <p:nvPr/>
        </p:nvSpPr>
        <p:spPr>
          <a:xfrm>
            <a:off x="5220090" y="4149100"/>
            <a:ext cx="28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/>
              <a:t>@SOCKCREAT:1,2,3</a:t>
            </a:r>
            <a:endParaRPr lang="zh-TW" altLang="en-US" u="none" dirty="0"/>
          </a:p>
        </p:txBody>
      </p:sp>
    </p:spTree>
    <p:extLst>
      <p:ext uri="{BB962C8B-B14F-4D97-AF65-F5344CB8AC3E}">
        <p14:creationId xmlns:p14="http://schemas.microsoft.com/office/powerpoint/2010/main" val="3172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7999C-5041-6D3B-DBE0-9A77BF7A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0385F9-27C0-993D-418D-C306C010D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serves to connect a remote server for the specific TCP socket</a:t>
            </a:r>
          </a:p>
          <a:p>
            <a:r>
              <a:rPr lang="en-US" altLang="zh-TW" b="1" i="1" dirty="0"/>
              <a:t>*Theoretically</a:t>
            </a:r>
            <a:r>
              <a:rPr lang="en-US" altLang="zh-TW" dirty="0"/>
              <a:t>, if you create a socket base on UDP, this command is not required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AT@SOCKCONN=&lt;</a:t>
            </a:r>
            <a:r>
              <a:rPr lang="en-US" altLang="zh-TW" dirty="0" err="1"/>
              <a:t>socket_id</a:t>
            </a:r>
            <a:r>
              <a:rPr lang="en-US" altLang="zh-TW" dirty="0"/>
              <a:t>&gt;,&lt;</a:t>
            </a:r>
            <a:r>
              <a:rPr lang="en-US" altLang="zh-TW" dirty="0" err="1"/>
              <a:t>destination_ip_address</a:t>
            </a:r>
            <a:r>
              <a:rPr lang="en-US" altLang="zh-TW" dirty="0"/>
              <a:t>&gt;,&lt;</a:t>
            </a:r>
            <a:r>
              <a:rPr lang="en-US" altLang="zh-TW" dirty="0" err="1"/>
              <a:t>remote_port</a:t>
            </a:r>
            <a:r>
              <a:rPr lang="en-US" altLang="zh-TW" dirty="0"/>
              <a:t>&gt;,[</a:t>
            </a:r>
            <a:r>
              <a:rPr lang="en-US" altLang="zh-TW" dirty="0" err="1"/>
              <a:t>connection_timeout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AT@SOCKCONN?</a:t>
            </a:r>
          </a:p>
          <a:p>
            <a:pPr lvl="1"/>
            <a:r>
              <a:rPr lang="en-US" altLang="zh-TW" dirty="0"/>
              <a:t>AT@SOCKCONN=?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1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4BCF7-D48C-E956-CFB1-157D1719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A03372-DA2E-B4E4-54AF-B4FFA2F9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0" y="1196690"/>
            <a:ext cx="7560428" cy="31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5A235-2F5C-29CA-84B4-DA5C692A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50A638-35F9-2D4E-0C0B-6652C8E51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0" y="1196690"/>
            <a:ext cx="6715174" cy="35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0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BAA66-ED3D-226E-D3B9-3E5C9470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244C436-A3DD-9EA5-E0A7-EC36D044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24" y="678636"/>
            <a:ext cx="6972351" cy="55007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762E36C-92B9-C9E0-39D8-297493BCC094}"/>
              </a:ext>
            </a:extLst>
          </p:cNvPr>
          <p:cNvSpPr txBox="1"/>
          <p:nvPr/>
        </p:nvSpPr>
        <p:spPr>
          <a:xfrm>
            <a:off x="107380" y="6150814"/>
            <a:ext cx="64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none" dirty="0"/>
              <a:t>AT@SOCKCONN=1,”XXX.XXX.XXX.XXX”,65535,127</a:t>
            </a:r>
            <a:endParaRPr lang="zh-TW" altLang="en-US" u="none" dirty="0"/>
          </a:p>
        </p:txBody>
      </p:sp>
    </p:spTree>
    <p:extLst>
      <p:ext uri="{BB962C8B-B14F-4D97-AF65-F5344CB8AC3E}">
        <p14:creationId xmlns:p14="http://schemas.microsoft.com/office/powerpoint/2010/main" val="279912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8C3C6-FD27-D802-F313-7F6C15CA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387DB-F680-36D6-EBBA-3C50C8CD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10" y="1412720"/>
            <a:ext cx="2543194" cy="32718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92CE6F-4605-9DCA-D2A6-B94BB43DB652}"/>
              </a:ext>
            </a:extLst>
          </p:cNvPr>
          <p:cNvSpPr txBox="1"/>
          <p:nvPr/>
        </p:nvSpPr>
        <p:spPr>
          <a:xfrm>
            <a:off x="3419840" y="4941210"/>
            <a:ext cx="244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u="none" dirty="0">
                <a:effectLst/>
                <a:latin typeface="Consolas" panose="020B0609020204030204" pitchFamily="49" charset="0"/>
              </a:rPr>
              <a:t>@SOCKCONN:1,2,3</a:t>
            </a:r>
          </a:p>
        </p:txBody>
      </p:sp>
    </p:spTree>
    <p:extLst>
      <p:ext uri="{BB962C8B-B14F-4D97-AF65-F5344CB8AC3E}">
        <p14:creationId xmlns:p14="http://schemas.microsoft.com/office/powerpoint/2010/main" val="141199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46C13-D71A-99DC-E0B8-CAA8EBA9D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9A66A-4A28-DBD9-AAC9-660B581AC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950" y="1084413"/>
            <a:ext cx="7699375" cy="1048408"/>
          </a:xfrm>
        </p:spPr>
        <p:txBody>
          <a:bodyPr/>
          <a:lstStyle/>
          <a:p>
            <a:r>
              <a:rPr lang="en-US" altLang="zh-TW" dirty="0"/>
              <a:t>Why UDP need connect to send / receive data? </a:t>
            </a:r>
          </a:p>
          <a:p>
            <a:r>
              <a:rPr lang="en-US" altLang="zh-TW" dirty="0"/>
              <a:t>Assign IP, port, </a:t>
            </a:r>
            <a:r>
              <a:rPr lang="en-US" altLang="zh-TW" dirty="0" err="1"/>
              <a:t>famly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56360B-E45A-50CA-D66E-89D15DD3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2204830"/>
            <a:ext cx="7455214" cy="36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F47E-3041-C7F4-C0F1-9E71DDC93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84972-526B-661D-A238-E596AE4EC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950" y="1084413"/>
            <a:ext cx="7699375" cy="904388"/>
          </a:xfrm>
        </p:spPr>
        <p:txBody>
          <a:bodyPr/>
          <a:lstStyle/>
          <a:p>
            <a:r>
              <a:rPr lang="en-US" altLang="zh-TW" dirty="0"/>
              <a:t>at_convert_to_ipv4_ipv6</a:t>
            </a:r>
          </a:p>
          <a:p>
            <a:pPr lvl="1"/>
            <a:r>
              <a:rPr lang="en-US" altLang="zh-TW" dirty="0" err="1"/>
              <a:t>getaddrinfo</a:t>
            </a:r>
            <a:endParaRPr lang="en-US" altLang="zh-TW" dirty="0"/>
          </a:p>
          <a:p>
            <a:pPr lvl="1"/>
            <a:r>
              <a:rPr lang="en-US" altLang="zh-TW" dirty="0" err="1"/>
              <a:t>inet_ntop</a:t>
            </a:r>
            <a:endParaRPr lang="en-US" altLang="zh-TW" dirty="0"/>
          </a:p>
          <a:p>
            <a:pPr lvl="1"/>
            <a:r>
              <a:rPr lang="en-US" altLang="zh-TW" dirty="0"/>
              <a:t>Why only evoke when </a:t>
            </a:r>
            <a:r>
              <a:rPr lang="en-US" altLang="zh-TW" dirty="0" err="1"/>
              <a:t>args</a:t>
            </a:r>
            <a:r>
              <a:rPr lang="en-US" altLang="zh-TW" dirty="0"/>
              <a:t> = 3</a:t>
            </a:r>
          </a:p>
          <a:p>
            <a:r>
              <a:rPr lang="en-US" altLang="zh-TW" dirty="0"/>
              <a:t>Support domain name?</a:t>
            </a:r>
          </a:p>
          <a:p>
            <a:r>
              <a:rPr lang="en-US" altLang="zh-TW" dirty="0"/>
              <a:t>AT@DNSRESVDON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A84038-F861-6092-1BAA-C32AB0CF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0" y="908650"/>
            <a:ext cx="4059612" cy="36322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EB99CD-8D8A-6BCC-7A06-61AC83C73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4059074"/>
            <a:ext cx="3100410" cy="17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5E051-C92E-2940-417F-29CFB6CC6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AT@SOCKCONN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13662CA8-4855-8B1E-A0FC-F377AEAE6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513" y="1084412"/>
            <a:ext cx="3667398" cy="5008957"/>
          </a:xfrm>
        </p:spPr>
        <p:txBody>
          <a:bodyPr/>
          <a:lstStyle/>
          <a:p>
            <a:r>
              <a:rPr lang="en-US" altLang="zh-TW" dirty="0"/>
              <a:t>at_convert_to_ipv4_ipv6</a:t>
            </a:r>
          </a:p>
          <a:p>
            <a:r>
              <a:rPr lang="en-US" altLang="zh-TW" dirty="0"/>
              <a:t>IPv6 max length: 45 + 1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Inet_ntop</a:t>
            </a:r>
            <a:r>
              <a:rPr lang="en-US" altLang="zh-TW" dirty="0">
                <a:latin typeface="Consolas" panose="020B0609020204030204" pitchFamily="49" charset="0"/>
              </a:rPr>
              <a:t> will add \0 at the end</a:t>
            </a:r>
          </a:p>
          <a:p>
            <a:r>
              <a:rPr lang="en-US" altLang="zh-TW" dirty="0"/>
              <a:t>malloc issue</a:t>
            </a:r>
          </a:p>
          <a:p>
            <a:pPr lvl="1"/>
            <a:r>
              <a:rPr lang="en-US" altLang="zh-TW" dirty="0"/>
              <a:t>allocate 47 bytes, but no \0</a:t>
            </a:r>
          </a:p>
          <a:p>
            <a:pPr lvl="1"/>
            <a:r>
              <a:rPr lang="en-US" altLang="zh-TW" dirty="0"/>
              <a:t>no need for 47 bytes</a:t>
            </a:r>
          </a:p>
          <a:p>
            <a:pPr lvl="1"/>
            <a:r>
              <a:rPr lang="en-US" altLang="zh-TW" dirty="0"/>
              <a:t>INET6_ADDRSTRLEN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E395592-8580-55C2-8D67-4EA8929F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11" y="116540"/>
            <a:ext cx="5173374" cy="57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6469-6711-279C-2EF6-435A875D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00" y="116540"/>
            <a:ext cx="7417128" cy="435600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6C504-E829-75F2-CCFE-0BDD35AD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  <a:p>
            <a:r>
              <a:rPr lang="en-US" altLang="zh-TW" dirty="0"/>
              <a:t>AT@SOCKDIAL</a:t>
            </a:r>
          </a:p>
          <a:p>
            <a:r>
              <a:rPr lang="en-US" altLang="zh-TW" dirty="0"/>
              <a:t>AT@SOCKCREAT</a:t>
            </a:r>
          </a:p>
          <a:p>
            <a:r>
              <a:rPr lang="en-US" altLang="zh-TW" dirty="0"/>
              <a:t>AT@SOCKCONN</a:t>
            </a:r>
          </a:p>
          <a:p>
            <a:r>
              <a:rPr lang="en-US" altLang="zh-TW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5690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46073-4370-8DDE-6F2F-D22FEBE94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F014B1-8229-81E5-37DE-2268A04A4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WNC AT Commands Guide</a:t>
            </a:r>
          </a:p>
          <a:p>
            <a:r>
              <a:rPr lang="en-US" altLang="zh-TW"/>
              <a:t>mdm9x07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06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ADA0B-F5A7-C6D5-093E-355B3D7F3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0660" y="2348850"/>
            <a:ext cx="7417128" cy="581025"/>
          </a:xfrm>
        </p:spPr>
        <p:txBody>
          <a:bodyPr/>
          <a:lstStyle/>
          <a:p>
            <a:r>
              <a:rPr lang="en-US" altLang="zh-TW" dirty="0"/>
              <a:t>Thank you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90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4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E01D8-A588-0428-ED92-A8F892E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2D70A9-9EDA-9ED6-BAA1-2BBDE6FC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20" y="908650"/>
            <a:ext cx="4763796" cy="48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9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60476-ED9C-D8C6-2A33-A967FD767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AT@SOCKDIAL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C3CFAB-6539-A26F-5EEC-C5A803A3D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dial up the packet switch data service for socket connections</a:t>
            </a:r>
          </a:p>
          <a:p>
            <a:r>
              <a:rPr lang="en-US" altLang="zh-TW" dirty="0"/>
              <a:t>In order to use socket for later communication, we’ve to dial up at first time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AT@SOCKDIAL=&lt;action&gt;</a:t>
            </a:r>
          </a:p>
          <a:p>
            <a:pPr lvl="1"/>
            <a:r>
              <a:rPr lang="en-US" altLang="zh-TW" dirty="0"/>
              <a:t>AT@SOCKDIAL?</a:t>
            </a:r>
          </a:p>
          <a:p>
            <a:pPr lvl="1"/>
            <a:r>
              <a:rPr lang="en-US" altLang="zh-TW" dirty="0"/>
              <a:t>AT@SOCKDIAL=?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0457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763B5-CE9B-5114-9669-E5D05693D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AT@SOCKDIAL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49227F-10B2-75C4-111F-EF428AF0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10" y="764630"/>
            <a:ext cx="5401660" cy="17899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966E55-01A3-F6BE-7D91-595B3DDFB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764" y="2591017"/>
            <a:ext cx="5393722" cy="4802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0563F0-690D-86D9-CF78-14CE8C83E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764" y="3107671"/>
            <a:ext cx="5393722" cy="20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E5F24-E7AF-3C0B-C171-CD208FD7B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AT@SOCKDIAL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D43961B-F229-C1B3-CD55-C150C4E7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30" y="576629"/>
            <a:ext cx="7056980" cy="465515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E30D28-655F-101F-4723-020ADC7E4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4437140"/>
            <a:ext cx="3898403" cy="9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0B4A6-5E03-194A-6794-59A13863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AT@SOCKDIAL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0E321-C244-62CD-A0C5-AE5149E6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0" y="1988800"/>
            <a:ext cx="6940179" cy="31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095CF-78B3-2A9C-1254-BC0FA900B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AT@SOCKDIAL – Go Deeper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B8A4CF-53D8-2927-974A-D9CCBA13E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950" y="1084412"/>
            <a:ext cx="7699375" cy="5224988"/>
          </a:xfrm>
        </p:spPr>
        <p:txBody>
          <a:bodyPr/>
          <a:lstStyle/>
          <a:p>
            <a:r>
              <a:rPr lang="en-US" altLang="zh-TW" dirty="0"/>
              <a:t>When will data call be available</a:t>
            </a:r>
          </a:p>
          <a:p>
            <a:pPr lvl="1"/>
            <a:r>
              <a:rPr lang="en-US" altLang="zh-TW" dirty="0"/>
              <a:t>PLMN established</a:t>
            </a:r>
          </a:p>
          <a:p>
            <a:pPr lvl="1"/>
            <a:r>
              <a:rPr lang="en-US" altLang="zh-TW" dirty="0"/>
              <a:t>Roaming enable</a:t>
            </a:r>
          </a:p>
          <a:p>
            <a:r>
              <a:rPr lang="en-US" altLang="zh-TW" dirty="0"/>
              <a:t>Process of data call</a:t>
            </a:r>
          </a:p>
          <a:p>
            <a:pPr lvl="1"/>
            <a:r>
              <a:rPr lang="en-US" altLang="zh-TW" dirty="0" err="1"/>
              <a:t>wnc</a:t>
            </a:r>
            <a:r>
              <a:rPr lang="en-US" altLang="zh-TW" dirty="0"/>
              <a:t>-mal</a:t>
            </a: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Noto Sans TC"/>
              </a:rPr>
              <a:t>Authentication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TC"/>
              </a:rPr>
              <a:t>PAP mechanism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Noto Sans TC"/>
              </a:rPr>
              <a:t>CHAP mechanism</a:t>
            </a:r>
          </a:p>
          <a:p>
            <a:r>
              <a:rPr lang="en-US" altLang="zh-TW" dirty="0">
                <a:solidFill>
                  <a:srgbClr val="000000"/>
                </a:solidFill>
                <a:latin typeface="Noto Sans TC"/>
              </a:rPr>
              <a:t>PDP activation detail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30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0FEE2-3AF5-32FE-FAF7-87FDB0F41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AT@SOCKCREAT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4F859C-9813-9FFE-1BC4-68B26C172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This command servers to create a socket</a:t>
            </a:r>
          </a:p>
          <a:p>
            <a:r>
              <a:rPr lang="en-US" altLang="zh-TW" dirty="0"/>
              <a:t>Socket will return to external host (ex. MCU)</a:t>
            </a:r>
          </a:p>
          <a:p>
            <a:r>
              <a:rPr lang="en-US" altLang="zh-TW" dirty="0"/>
              <a:t>Command structure</a:t>
            </a:r>
          </a:p>
          <a:p>
            <a:pPr lvl="1"/>
            <a:r>
              <a:rPr lang="en-US" altLang="zh-TW" dirty="0"/>
              <a:t>AT@SOCKCREAT=&lt;</a:t>
            </a:r>
            <a:r>
              <a:rPr lang="en-US" altLang="zh-TW" dirty="0" err="1"/>
              <a:t>protocol_type</a:t>
            </a:r>
            <a:r>
              <a:rPr lang="en-US" altLang="zh-TW" dirty="0"/>
              <a:t>&gt;,[</a:t>
            </a:r>
            <a:r>
              <a:rPr lang="en-US" altLang="zh-TW" dirty="0" err="1"/>
              <a:t>ip_version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AT@SOCKCREAT?</a:t>
            </a:r>
          </a:p>
          <a:p>
            <a:pPr lvl="1"/>
            <a:r>
              <a:rPr lang="en-US" altLang="zh-TW" dirty="0"/>
              <a:t>AT@SOCKCREAT=?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265878"/>
      </p:ext>
    </p:extLst>
  </p:cSld>
  <p:clrMapOvr>
    <a:masterClrMapping/>
  </p:clrMapOvr>
</p:sld>
</file>

<file path=ppt/theme/theme1.xml><?xml version="1.0" encoding="utf-8"?>
<a:theme xmlns:a="http://schemas.openxmlformats.org/drawingml/2006/main" name="8_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213451</TotalTime>
  <Words>975</Words>
  <Application>Microsoft Office PowerPoint</Application>
  <PresentationFormat>如螢幕大小 (4:3)</PresentationFormat>
  <Paragraphs>135</Paragraphs>
  <Slides>22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Noto Sans TC</vt:lpstr>
      <vt:lpstr>Söhne</vt:lpstr>
      <vt:lpstr>Arial</vt:lpstr>
      <vt:lpstr>Arial Black</vt:lpstr>
      <vt:lpstr>Consolas</vt:lpstr>
      <vt:lpstr>Tahoma</vt:lpstr>
      <vt:lpstr>Wingdings</vt:lpstr>
      <vt:lpstr>8_Standarddesign</vt:lpstr>
      <vt:lpstr>AT Command for Socket 1/2</vt:lpstr>
      <vt:lpstr>Outline</vt:lpstr>
      <vt:lpstr>Roadmap</vt:lpstr>
      <vt:lpstr>AT@SOCKDIAL </vt:lpstr>
      <vt:lpstr>AT@SOCKDIAL </vt:lpstr>
      <vt:lpstr>AT@SOCKDIAL </vt:lpstr>
      <vt:lpstr>AT@SOCKDIAL </vt:lpstr>
      <vt:lpstr>AT@SOCKDIAL – Go Deeper </vt:lpstr>
      <vt:lpstr>AT@SOCKCREAT </vt:lpstr>
      <vt:lpstr>AT@SOCKCREAT </vt:lpstr>
      <vt:lpstr>AT@SOCKCREAT </vt:lpstr>
      <vt:lpstr>AT@SOCKCONN </vt:lpstr>
      <vt:lpstr>AT@SOCKCONN </vt:lpstr>
      <vt:lpstr>AT@SOCKCONN </vt:lpstr>
      <vt:lpstr>AT@SOCKCONN </vt:lpstr>
      <vt:lpstr>AT@SOCKCONN </vt:lpstr>
      <vt:lpstr>AT@SOCKCONN </vt:lpstr>
      <vt:lpstr>AT@SOCKCONN </vt:lpstr>
      <vt:lpstr>AT@SOCKCONN </vt:lpstr>
      <vt:lpstr>references</vt:lpstr>
      <vt:lpstr>Thank you for your attention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wnc</dc:creator>
  <cp:lastModifiedBy>浩為 林</cp:lastModifiedBy>
  <cp:revision>19068</cp:revision>
  <dcterms:created xsi:type="dcterms:W3CDTF">2005-08-30T06:25:22Z</dcterms:created>
  <dcterms:modified xsi:type="dcterms:W3CDTF">2023-11-05T14:20:41Z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新版Company Profile</vt:lpwstr>
  </property>
  <property fmtid="{D5CDD505-2E9C-101B-9397-08002B2CF9AE}" pid="3" name="Owner">
    <vt:lpwstr/>
  </property>
  <property fmtid="{D5CDD505-2E9C-101B-9397-08002B2CF9AE}" pid="4" name="Status">
    <vt:lpwstr/>
  </property>
</Properties>
</file>