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084" r:id="rId1"/>
  </p:sldMasterIdLst>
  <p:notesMasterIdLst>
    <p:notesMasterId r:id="rId21"/>
  </p:notesMasterIdLst>
  <p:handoutMasterIdLst>
    <p:handoutMasterId r:id="rId22"/>
  </p:handoutMasterIdLst>
  <p:sldIdLst>
    <p:sldId id="974" r:id="rId2"/>
    <p:sldId id="1042" r:id="rId3"/>
    <p:sldId id="1043" r:id="rId4"/>
    <p:sldId id="1044" r:id="rId5"/>
    <p:sldId id="1045" r:id="rId6"/>
    <p:sldId id="1051" r:id="rId7"/>
    <p:sldId id="1046" r:id="rId8"/>
    <p:sldId id="1061" r:id="rId9"/>
    <p:sldId id="1052" r:id="rId10"/>
    <p:sldId id="1047" r:id="rId11"/>
    <p:sldId id="1053" r:id="rId12"/>
    <p:sldId id="1049" r:id="rId13"/>
    <p:sldId id="1054" r:id="rId14"/>
    <p:sldId id="1055" r:id="rId15"/>
    <p:sldId id="1057" r:id="rId16"/>
    <p:sldId id="1058" r:id="rId17"/>
    <p:sldId id="1048" r:id="rId18"/>
    <p:sldId id="1059" r:id="rId19"/>
    <p:sldId id="1041" r:id="rId20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CC"/>
    <a:srgbClr val="0033CC"/>
    <a:srgbClr val="0066FF"/>
    <a:srgbClr val="3333FF"/>
    <a:srgbClr val="FFFF99"/>
    <a:srgbClr val="FFFF66"/>
    <a:srgbClr val="FF00FF"/>
    <a:srgbClr val="CC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77697" autoAdjust="0"/>
  </p:normalViewPr>
  <p:slideViewPr>
    <p:cSldViewPr>
      <p:cViewPr varScale="1">
        <p:scale>
          <a:sx n="86" d="100"/>
          <a:sy n="86" d="100"/>
        </p:scale>
        <p:origin x="2268" y="78"/>
      </p:cViewPr>
      <p:guideLst>
        <p:guide orient="horz" pos="300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0"/>
      </p:cViewPr>
      <p:guideLst>
        <p:guide orient="horz" pos="3127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6E8BC1E-10E5-4869-9B1D-EC6EDF4DD4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27856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A9E0E01-2214-4F61-BB27-4428982E863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55053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4238"/>
            <a:fld id="{BADFE1B1-0198-4076-8B4A-3EC06EB8E4D6}" type="slidenum">
              <a:rPr lang="en-US" altLang="zh-TW" smtClean="0">
                <a:ea typeface="新細明體" charset="-120"/>
              </a:rPr>
              <a:pPr defTabSz="884238"/>
              <a:t>1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9163" eaLnBrk="1" hangingPunct="1"/>
            <a:endParaRPr lang="zh-TW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884238"/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42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@INTERNET</a:t>
            </a:r>
          </a:p>
          <a:p>
            <a:r>
              <a:rPr lang="en-US" altLang="zh-TW" dirty="0"/>
              <a:t>2. @SETNASIND</a:t>
            </a:r>
          </a:p>
          <a:p>
            <a:r>
              <a:rPr lang="en-US" altLang="zh-TW" dirty="0"/>
              <a:t>3. @DNSSEVR</a:t>
            </a:r>
          </a:p>
          <a:p>
            <a:r>
              <a:rPr lang="en-US" altLang="zh-TW" dirty="0"/>
              <a:t>4. @DNSRESVDON</a:t>
            </a:r>
          </a:p>
          <a:p>
            <a:r>
              <a:rPr lang="en-US" altLang="zh-TW" dirty="0"/>
              <a:t>5. @PINGREQ</a:t>
            </a:r>
          </a:p>
          <a:p>
            <a:r>
              <a:rPr lang="en-US" altLang="zh-TW" dirty="0"/>
              <a:t>6. @SOCKDIAL</a:t>
            </a:r>
          </a:p>
          <a:p>
            <a:r>
              <a:rPr lang="en-US" altLang="zh-TW" dirty="0"/>
              <a:t>7. @SOCKCREAT</a:t>
            </a:r>
          </a:p>
          <a:p>
            <a:r>
              <a:rPr lang="en-US" altLang="zh-TW" dirty="0"/>
              <a:t>8. @SOCKCONN</a:t>
            </a:r>
          </a:p>
          <a:p>
            <a:r>
              <a:rPr lang="en-US" altLang="zh-TW" dirty="0"/>
              <a:t>9. @SOCKWRITE</a:t>
            </a:r>
          </a:p>
          <a:p>
            <a:r>
              <a:rPr lang="en-US" altLang="zh-TW" dirty="0"/>
              <a:t>10. @SOCKREAD</a:t>
            </a:r>
          </a:p>
          <a:p>
            <a:r>
              <a:rPr lang="en-US" altLang="zh-TW" dirty="0"/>
              <a:t>11. @SOCKCLOSE</a:t>
            </a:r>
          </a:p>
          <a:p>
            <a:r>
              <a:rPr lang="en-US" altLang="zh-TW" dirty="0"/>
              <a:t>12. @SOCKDATA</a:t>
            </a:r>
          </a:p>
          <a:p>
            <a:r>
              <a:rPr lang="en-US" altLang="zh-TW" dirty="0"/>
              <a:t>13. @FTPOPEN</a:t>
            </a:r>
          </a:p>
          <a:p>
            <a:r>
              <a:rPr lang="en-US" altLang="zh-TW" dirty="0"/>
              <a:t>14. @FTPCLOSE</a:t>
            </a:r>
          </a:p>
          <a:p>
            <a:r>
              <a:rPr lang="en-US" altLang="zh-TW" dirty="0"/>
              <a:t>15. @FTPGET</a:t>
            </a:r>
          </a:p>
          <a:p>
            <a:r>
              <a:rPr lang="en-US" altLang="zh-TW" dirty="0"/>
              <a:t>16. @FTPGETDATA</a:t>
            </a:r>
          </a:p>
          <a:p>
            <a:r>
              <a:rPr lang="en-US" altLang="zh-TW" dirty="0"/>
              <a:t>17. @FTPPUT</a:t>
            </a:r>
          </a:p>
          <a:p>
            <a:r>
              <a:rPr lang="en-US" altLang="zh-TW" dirty="0"/>
              <a:t>18. @FTPPUTDATA</a:t>
            </a:r>
          </a:p>
          <a:p>
            <a:r>
              <a:rPr lang="en-US" altLang="zh-TW" dirty="0"/>
              <a:t>19. @FTPFILESIZE</a:t>
            </a:r>
          </a:p>
          <a:p>
            <a:r>
              <a:rPr lang="en-US" altLang="zh-TW" dirty="0"/>
              <a:t>20. @FTPDEL</a:t>
            </a:r>
          </a:p>
          <a:p>
            <a:r>
              <a:rPr lang="en-US" altLang="zh-TW" dirty="0"/>
              <a:t>21. @GPIOREQ</a:t>
            </a:r>
          </a:p>
          <a:p>
            <a:r>
              <a:rPr lang="en-US" altLang="zh-TW" dirty="0"/>
              <a:t>22. @GPIOCFG</a:t>
            </a:r>
          </a:p>
          <a:p>
            <a:r>
              <a:rPr lang="en-US" altLang="zh-TW" dirty="0"/>
              <a:t>23. @GPIOGET</a:t>
            </a:r>
          </a:p>
          <a:p>
            <a:r>
              <a:rPr lang="en-US" altLang="zh-TW" dirty="0"/>
              <a:t>24. @GPIOSET</a:t>
            </a:r>
          </a:p>
          <a:p>
            <a:r>
              <a:rPr lang="en-US" altLang="zh-TW" dirty="0"/>
              <a:t>25. @I2CADDR</a:t>
            </a:r>
          </a:p>
          <a:p>
            <a:r>
              <a:rPr lang="en-US" altLang="zh-TW" dirty="0"/>
              <a:t>26. @I2CCFG</a:t>
            </a:r>
          </a:p>
          <a:p>
            <a:r>
              <a:rPr lang="en-US" altLang="zh-TW" dirty="0"/>
              <a:t>27. @I2CREAD</a:t>
            </a:r>
          </a:p>
          <a:p>
            <a:r>
              <a:rPr lang="en-US" altLang="zh-TW" dirty="0"/>
              <a:t>28. @I2CWRITE</a:t>
            </a:r>
          </a:p>
          <a:p>
            <a:r>
              <a:rPr lang="en-US" altLang="zh-TW" dirty="0"/>
              <a:t>29. @SPICFG</a:t>
            </a:r>
          </a:p>
          <a:p>
            <a:r>
              <a:rPr lang="en-US" altLang="zh-TW" dirty="0"/>
              <a:t>30. @SPIREAD</a:t>
            </a:r>
          </a:p>
          <a:p>
            <a:r>
              <a:rPr lang="en-US" altLang="zh-TW" dirty="0"/>
              <a:t>31. @SPIWRITE</a:t>
            </a:r>
          </a:p>
          <a:p>
            <a:r>
              <a:rPr lang="en-US" altLang="zh-TW" dirty="0"/>
              <a:t>32. @THERMO</a:t>
            </a:r>
          </a:p>
          <a:p>
            <a:r>
              <a:rPr lang="en-US" altLang="zh-TW" dirty="0"/>
              <a:t>33. @ADCOP</a:t>
            </a:r>
          </a:p>
          <a:p>
            <a:r>
              <a:rPr lang="en-US" altLang="zh-TW" dirty="0"/>
              <a:t>34. @GPSENGINE</a:t>
            </a:r>
          </a:p>
          <a:p>
            <a:r>
              <a:rPr lang="en-US" altLang="zh-TW" dirty="0"/>
              <a:t>35. @GPSMODE</a:t>
            </a:r>
          </a:p>
          <a:p>
            <a:r>
              <a:rPr lang="en-US" altLang="zh-TW" dirty="0"/>
              <a:t>36. @GPSGLOCD</a:t>
            </a:r>
          </a:p>
          <a:p>
            <a:r>
              <a:rPr lang="en-US" altLang="zh-TW" dirty="0"/>
              <a:t>37. @GPSTTFF</a:t>
            </a:r>
          </a:p>
          <a:p>
            <a:r>
              <a:rPr lang="en-US" altLang="zh-TW" dirty="0"/>
              <a:t>38. @GPSNMEAINDCFG</a:t>
            </a:r>
          </a:p>
          <a:p>
            <a:r>
              <a:rPr lang="en-US" altLang="zh-TW" dirty="0"/>
              <a:t>39. @GPSNMEAMASK</a:t>
            </a:r>
          </a:p>
          <a:p>
            <a:r>
              <a:rPr lang="en-US" altLang="zh-TW" dirty="0"/>
              <a:t>40. @GPSCLRDATA</a:t>
            </a:r>
          </a:p>
          <a:p>
            <a:r>
              <a:rPr lang="en-US" altLang="zh-TW" dirty="0"/>
              <a:t>41. @AGPSURL</a:t>
            </a:r>
          </a:p>
          <a:p>
            <a:r>
              <a:rPr lang="en-US" altLang="zh-TW" dirty="0"/>
              <a:t>42. @PCMCFG</a:t>
            </a:r>
          </a:p>
          <a:p>
            <a:r>
              <a:rPr lang="en-US" altLang="zh-TW" dirty="0"/>
              <a:t>43. @UARTCFG</a:t>
            </a:r>
          </a:p>
          <a:p>
            <a:r>
              <a:rPr lang="en-US" altLang="zh-TW" dirty="0"/>
              <a:t>44. @LPM</a:t>
            </a:r>
          </a:p>
          <a:p>
            <a:r>
              <a:rPr lang="en-US" altLang="zh-TW" dirty="0"/>
              <a:t>45. @USBCFG</a:t>
            </a:r>
          </a:p>
          <a:p>
            <a:r>
              <a:rPr lang="en-US" altLang="zh-TW" dirty="0"/>
              <a:t>46. @SECBOOT</a:t>
            </a:r>
          </a:p>
          <a:p>
            <a:r>
              <a:rPr lang="en-US" altLang="zh-TW" dirty="0"/>
              <a:t>47. @HWINFO</a:t>
            </a:r>
          </a:p>
          <a:p>
            <a:r>
              <a:rPr lang="en-US" altLang="zh-TW" dirty="0"/>
              <a:t>48. @OMADMENABLED</a:t>
            </a:r>
          </a:p>
          <a:p>
            <a:r>
              <a:rPr lang="en-US" altLang="zh-TW" dirty="0"/>
              <a:t>49. @LWM2MENABLED</a:t>
            </a:r>
          </a:p>
          <a:p>
            <a:r>
              <a:rPr lang="en-US" altLang="zh-TW" dirty="0"/>
              <a:t>50. @LWM2MOOR</a:t>
            </a:r>
          </a:p>
          <a:p>
            <a:r>
              <a:rPr lang="en-US" altLang="zh-TW" dirty="0"/>
              <a:t>51. @LWM2MOOF</a:t>
            </a:r>
          </a:p>
          <a:p>
            <a:r>
              <a:rPr lang="en-US" altLang="zh-TW" dirty="0"/>
              <a:t>52. @LWM2MUPDATE</a:t>
            </a:r>
          </a:p>
          <a:p>
            <a:r>
              <a:rPr lang="en-US" altLang="zh-TW" dirty="0"/>
              <a:t>53. @LWM2MCONNECT</a:t>
            </a:r>
          </a:p>
          <a:p>
            <a:r>
              <a:rPr lang="en-US" altLang="zh-TW" dirty="0"/>
              <a:t>54. @FUSENDSTATE</a:t>
            </a:r>
          </a:p>
          <a:p>
            <a:r>
              <a:rPr lang="en-US" altLang="zh-TW" dirty="0"/>
              <a:t>55. @HOSTINFO</a:t>
            </a:r>
          </a:p>
          <a:p>
            <a:r>
              <a:rPr lang="en-US" altLang="zh-TW" dirty="0"/>
              <a:t>56. +ODIS</a:t>
            </a:r>
          </a:p>
          <a:p>
            <a:r>
              <a:rPr lang="en-US" altLang="zh-TW" dirty="0"/>
              <a:t>57. @FURECVFILE</a:t>
            </a:r>
          </a:p>
          <a:p>
            <a:r>
              <a:rPr lang="en-US" altLang="zh-TW" dirty="0"/>
              <a:t>58. @FOTACHECK</a:t>
            </a:r>
          </a:p>
          <a:p>
            <a:r>
              <a:rPr lang="en-US" altLang="zh-TW" dirty="0"/>
              <a:t>59. @FOTAUPGRADE</a:t>
            </a:r>
          </a:p>
          <a:p>
            <a:r>
              <a:rPr lang="en-US" altLang="zh-TW" dirty="0"/>
              <a:t>60. @ECMDHCP</a:t>
            </a:r>
          </a:p>
          <a:p>
            <a:r>
              <a:rPr lang="en-US" altLang="zh-TW" dirty="0"/>
              <a:t>61. @CCHO</a:t>
            </a:r>
          </a:p>
          <a:p>
            <a:r>
              <a:rPr lang="en-US" altLang="zh-TW" dirty="0"/>
              <a:t>62. @CCHC</a:t>
            </a:r>
          </a:p>
          <a:p>
            <a:r>
              <a:rPr lang="en-US" altLang="zh-TW" dirty="0"/>
              <a:t>63. @CGLA</a:t>
            </a:r>
          </a:p>
          <a:p>
            <a:r>
              <a:rPr lang="en-US" altLang="zh-TW" dirty="0"/>
              <a:t>64. @MTU</a:t>
            </a:r>
            <a:r>
              <a:rPr lang="zh-TW" altLang="en-US" dirty="0"/>
              <a:t>（僅在 </a:t>
            </a:r>
            <a:r>
              <a:rPr lang="en-US" altLang="zh-TW" dirty="0"/>
              <a:t>ENABLE_AT_MTU </a:t>
            </a:r>
            <a:r>
              <a:rPr lang="zh-TW" altLang="en-US" dirty="0"/>
              <a:t>啟用時適用）</a:t>
            </a:r>
          </a:p>
          <a:p>
            <a:r>
              <a:rPr lang="en-US" altLang="zh-TW" dirty="0"/>
              <a:t>65. @BAND_INFO</a:t>
            </a:r>
            <a:r>
              <a:rPr lang="zh-TW" altLang="en-US" dirty="0"/>
              <a:t>（僅在 </a:t>
            </a:r>
            <a:r>
              <a:rPr lang="en-US" altLang="zh-TW" dirty="0"/>
              <a:t>ENABLE_AT_BAND_INFO </a:t>
            </a:r>
            <a:r>
              <a:rPr lang="zh-TW" altLang="en-US" dirty="0"/>
              <a:t>啟用時適用）</a:t>
            </a:r>
          </a:p>
          <a:p>
            <a:r>
              <a:rPr lang="en-US" altLang="zh-TW" dirty="0"/>
              <a:t>66. @CUR_NW_ST</a:t>
            </a:r>
            <a:r>
              <a:rPr lang="zh-TW" altLang="en-US" dirty="0"/>
              <a:t>（僅在 </a:t>
            </a:r>
            <a:r>
              <a:rPr lang="en-US" altLang="zh-TW" dirty="0"/>
              <a:t>ENABLE_AT_CUR_NW_ST </a:t>
            </a:r>
            <a:r>
              <a:rPr lang="zh-TW" altLang="en-US" dirty="0"/>
              <a:t>啟用時適用）</a:t>
            </a:r>
          </a:p>
          <a:p>
            <a:r>
              <a:rPr lang="en-US" altLang="zh-TW" dirty="0"/>
              <a:t>67. @TCPKEEPALIVEPAR</a:t>
            </a:r>
          </a:p>
          <a:p>
            <a:r>
              <a:rPr lang="en-US" altLang="zh-TW" dirty="0"/>
              <a:t>68. @TCPKEEPALIVE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664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1C1917"/>
                </a:solidFill>
                <a:effectLst/>
                <a:latin typeface="-apple-system"/>
              </a:rPr>
              <a:t>WNC </a:t>
            </a:r>
            <a:r>
              <a:rPr lang="zh-TW" altLang="en-US" b="0" i="0" dirty="0">
                <a:solidFill>
                  <a:srgbClr val="1C1917"/>
                </a:solidFill>
                <a:effectLst/>
                <a:latin typeface="-apple-system"/>
              </a:rPr>
              <a:t>的 </a:t>
            </a:r>
            <a:r>
              <a:rPr lang="en-US" altLang="zh-TW" b="0" i="0" dirty="0">
                <a:solidFill>
                  <a:srgbClr val="1C1917"/>
                </a:solidFill>
                <a:effectLst/>
                <a:latin typeface="-apple-system"/>
              </a:rPr>
              <a:t>signal </a:t>
            </a:r>
            <a:r>
              <a:rPr lang="zh-TW" altLang="en-US" b="0" i="0" dirty="0">
                <a:solidFill>
                  <a:srgbClr val="1C1917"/>
                </a:solidFill>
                <a:effectLst/>
                <a:latin typeface="-apple-system"/>
              </a:rPr>
              <a:t>更精準</a:t>
            </a:r>
            <a:r>
              <a:rPr lang="en-US" altLang="zh-TW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TW" altLang="en-US" b="0" i="0" dirty="0">
                <a:solidFill>
                  <a:srgbClr val="1C1917"/>
                </a:solidFill>
                <a:effectLst/>
                <a:latin typeface="-apple-system"/>
              </a:rPr>
              <a:t>只通知對應的 </a:t>
            </a:r>
            <a:r>
              <a:rPr lang="en-US" altLang="zh-TW" b="0" i="0" dirty="0">
                <a:solidFill>
                  <a:srgbClr val="1C1917"/>
                </a:solidFill>
                <a:effectLst/>
                <a:latin typeface="-apple-system"/>
              </a:rPr>
              <a:t>thread; Q</a:t>
            </a:r>
            <a:r>
              <a:rPr lang="zh-TW" altLang="en-US" b="0" i="0" dirty="0">
                <a:solidFill>
                  <a:srgbClr val="1C1917"/>
                </a:solidFill>
                <a:effectLst/>
                <a:latin typeface="-apple-system"/>
              </a:rPr>
              <a:t> 的 </a:t>
            </a:r>
            <a:r>
              <a:rPr lang="en-US" altLang="zh-TW" b="0" i="0" dirty="0">
                <a:solidFill>
                  <a:srgbClr val="1C1917"/>
                </a:solidFill>
                <a:effectLst/>
                <a:latin typeface="-apple-system"/>
              </a:rPr>
              <a:t>signal </a:t>
            </a:r>
            <a:r>
              <a:rPr lang="zh-TW" altLang="en-US" b="0" i="0" dirty="0">
                <a:solidFill>
                  <a:srgbClr val="1C1917"/>
                </a:solidFill>
                <a:effectLst/>
                <a:latin typeface="-apple-system"/>
              </a:rPr>
              <a:t>會通知所有等待的 </a:t>
            </a:r>
            <a:r>
              <a:rPr lang="en-US" altLang="zh-TW" b="0" i="0" dirty="0">
                <a:solidFill>
                  <a:srgbClr val="1C1917"/>
                </a:solidFill>
                <a:effectLst/>
                <a:latin typeface="-apple-system"/>
              </a:rPr>
              <a:t>thread</a:t>
            </a:r>
            <a:r>
              <a:rPr lang="zh-TW" altLang="en-US" b="0" i="0" dirty="0">
                <a:solidFill>
                  <a:srgbClr val="1C1917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1C1917"/>
                </a:solidFill>
                <a:effectLst/>
                <a:latin typeface="-apple-system"/>
              </a:rPr>
              <a:t>WNC</a:t>
            </a:r>
            <a:r>
              <a:rPr lang="zh-TW" altLang="en-US" b="0" i="0" dirty="0">
                <a:solidFill>
                  <a:srgbClr val="1C1917"/>
                </a:solidFill>
                <a:effectLst/>
                <a:latin typeface="-apple-system"/>
              </a:rPr>
              <a:t> 可以平行處理多個 </a:t>
            </a:r>
            <a:r>
              <a:rPr lang="en-US" altLang="zh-TW" b="0" i="0" dirty="0">
                <a:solidFill>
                  <a:srgbClr val="1C1917"/>
                </a:solidFill>
                <a:effectLst/>
                <a:latin typeface="-apple-system"/>
              </a:rPr>
              <a:t>item, Q</a:t>
            </a:r>
            <a:r>
              <a:rPr lang="zh-TW" altLang="en-US" b="0" i="0" dirty="0">
                <a:solidFill>
                  <a:srgbClr val="1C1917"/>
                </a:solidFill>
                <a:effectLst/>
                <a:latin typeface="-apple-system"/>
              </a:rPr>
              <a:t>一次只能處理一個 </a:t>
            </a:r>
            <a:r>
              <a:rPr lang="en-US" altLang="zh-TW" b="0" i="0" dirty="0">
                <a:solidFill>
                  <a:srgbClr val="1C1917"/>
                </a:solidFill>
                <a:effectLst/>
                <a:latin typeface="-apple-system"/>
              </a:rPr>
              <a:t>item</a:t>
            </a:r>
            <a:r>
              <a:rPr lang="zh-TW" altLang="en-US" b="0" i="0" dirty="0">
                <a:solidFill>
                  <a:srgbClr val="1C1917"/>
                </a:solidFill>
                <a:effectLst/>
                <a:latin typeface="-apple-system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439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6450" indent="-274638">
              <a:defRPr/>
            </a:lvl3pPr>
            <a:lvl4pPr marL="1071563" indent="-265113">
              <a:defRPr/>
            </a:lvl4pPr>
            <a:lvl5pPr marL="1339850" indent="-265113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3000" b="1" i="1" dirty="0">
                <a:ln w="12700">
                  <a:noFill/>
                </a:ln>
                <a:solidFill>
                  <a:schemeClr val="tx1"/>
                </a:solidFill>
                <a:effectLst>
                  <a:outerShdw blurRad="50800" dist="25400" dir="2700000" algn="tl" rotWithShape="0">
                    <a:schemeClr val="tx1">
                      <a:lumMod val="50000"/>
                      <a:lumOff val="50000"/>
                      <a:alpha val="30000"/>
                    </a:scheme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066439" y="2772299"/>
            <a:ext cx="1389405" cy="408069"/>
          </a:xfrm>
        </p:spPr>
        <p:txBody>
          <a:bodyPr tIns="45720" bIns="45720"/>
          <a:lstStyle>
            <a:lvl1pPr marL="0" indent="0" algn="r">
              <a:buFont typeface="Wingdings" pitchFamily="2" charset="2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段落頁版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0"/>
            <a:ext cx="46038" cy="503238"/>
          </a:xfrm>
          <a:prstGeom prst="rect">
            <a:avLst/>
          </a:prstGeom>
          <a:solidFill>
            <a:srgbClr val="3F9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56513" y="164362"/>
            <a:ext cx="7417128" cy="435600"/>
          </a:xfrm>
        </p:spPr>
        <p:txBody>
          <a:bodyPr/>
          <a:lstStyle>
            <a:lvl1pPr algn="l">
              <a:lnSpc>
                <a:spcPct val="90000"/>
              </a:lnSpc>
              <a:defRPr sz="2600">
                <a:solidFill>
                  <a:srgbClr val="0070C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7699375" cy="3849687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100000"/>
              <a:buFont typeface="Wingdings" pitchFamily="2" charset="2"/>
              <a:buChar char=""/>
              <a:tabLst/>
              <a:defRPr/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720725" marR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0"/>
            <a:ext cx="9144000" cy="4467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</p:spPr>
        <p:txBody>
          <a:bodyPr anchor="b"/>
          <a:lstStyle>
            <a:lvl1pPr algn="r">
              <a:lnSpc>
                <a:spcPct val="11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785794"/>
            <a:ext cx="5486400" cy="428628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rgbClr val="0070C0"/>
                </a:solidFill>
                <a:latin typeface="Arial Black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4414" y="1266816"/>
            <a:ext cx="5072098" cy="3162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14375" y="6421438"/>
            <a:ext cx="571500" cy="365125"/>
          </a:xfrm>
          <a:prstGeom prst="rect">
            <a:avLst/>
          </a:prstGeom>
        </p:spPr>
        <p:txBody>
          <a:bodyPr/>
          <a:lstStyle>
            <a:lvl1pPr>
              <a:defRPr kumimoji="0" sz="2000" u="none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10F774A-1709-4E27-B313-98DDFACEC2E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180" y="169686"/>
            <a:ext cx="8608291" cy="43362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感謝頁板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9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763588"/>
            <a:ext cx="8524875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word style</a:t>
            </a:r>
            <a:endParaRPr lang="de-DE" altLang="zh-TW"/>
          </a:p>
          <a:p>
            <a:pPr lvl="1"/>
            <a:r>
              <a:rPr lang="en-US" altLang="zh-TW"/>
              <a:t>The second layer</a:t>
            </a:r>
            <a:endParaRPr lang="de-DE" altLang="zh-TW"/>
          </a:p>
          <a:p>
            <a:pPr lvl="2"/>
            <a:r>
              <a:rPr lang="en-US" altLang="zh-TW"/>
              <a:t>The third layer</a:t>
            </a:r>
            <a:endParaRPr lang="de-DE" altLang="zh-TW"/>
          </a:p>
          <a:p>
            <a:pPr lvl="3"/>
            <a:r>
              <a:rPr lang="en-US" altLang="zh-TW"/>
              <a:t>The fourth layer</a:t>
            </a:r>
            <a:endParaRPr lang="de-DE" altLang="zh-TW"/>
          </a:p>
          <a:p>
            <a:pPr lvl="4"/>
            <a:r>
              <a:rPr lang="en-US" altLang="zh-TW"/>
              <a:t>The fifth layer</a:t>
            </a:r>
            <a:endParaRPr lang="de-DE" altLang="zh-TW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54000" y="169863"/>
            <a:ext cx="860901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de-DE" altLang="zh-TW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3900488" y="65817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CFCC363-6CBD-4534-9553-7D9CF971700E}" type="slidenum">
              <a:rPr kumimoji="0" lang="de-DE" sz="1000" u="none">
                <a:solidFill>
                  <a:srgbClr val="000000"/>
                </a:solidFill>
                <a:ea typeface="+mn-ea"/>
              </a:rPr>
              <a:pPr algn="ctr">
                <a:defRPr/>
              </a:pPr>
              <a:t>‹#›</a:t>
            </a:fld>
            <a:r>
              <a:rPr kumimoji="0" lang="de-DE" sz="1000" u="none" dirty="0">
                <a:solidFill>
                  <a:srgbClr val="000000"/>
                </a:solidFill>
                <a:ea typeface="+mn-ea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0" y="0"/>
            <a:ext cx="460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25" y="6542088"/>
            <a:ext cx="209867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800" u="none" dirty="0">
                <a:solidFill>
                  <a:srgbClr val="FFFFFF"/>
                </a:solidFill>
                <a:ea typeface="+mn-ea"/>
              </a:rPr>
              <a:t>Confidential Material 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32852" r:id="rId1"/>
    <p:sldLayoutId id="2147532853" r:id="rId2"/>
    <p:sldLayoutId id="2147532854" r:id="rId3"/>
    <p:sldLayoutId id="2147532918" r:id="rId4"/>
    <p:sldLayoutId id="2147532919" r:id="rId5"/>
    <p:sldLayoutId id="2147532920" r:id="rId6"/>
    <p:sldLayoutId id="2147532921" r:id="rId7"/>
    <p:sldLayoutId id="2147532856" r:id="rId8"/>
    <p:sldLayoutId id="2147532922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1938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6"/>
          <p:cNvSpPr txBox="1">
            <a:spLocks noChangeArrowheads="1"/>
          </p:cNvSpPr>
          <p:nvPr/>
        </p:nvSpPr>
        <p:spPr bwMode="auto">
          <a:xfrm>
            <a:off x="7740650" y="5083175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200" dirty="0">
                <a:solidFill>
                  <a:schemeClr val="bg1"/>
                </a:solidFill>
              </a:rPr>
              <a:t>Jan. 2012</a:t>
            </a:r>
          </a:p>
        </p:txBody>
      </p:sp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085851" y="1628750"/>
            <a:ext cx="7417128" cy="1104925"/>
          </a:xfrm>
        </p:spPr>
        <p:txBody>
          <a:bodyPr/>
          <a:lstStyle/>
          <a:p>
            <a:pPr>
              <a:defRPr/>
            </a:pPr>
            <a:r>
              <a:rPr lang="en-US" altLang="zh-TW" i="0" dirty="0" err="1">
                <a:ln>
                  <a:noFill/>
                </a:ln>
                <a:effectLst/>
                <a:ea typeface="新細明體" pitchFamily="18" charset="-120"/>
              </a:rPr>
              <a:t>atfwd</a:t>
            </a:r>
            <a:r>
              <a:rPr lang="en-US" altLang="zh-TW" i="0" dirty="0">
                <a:ln>
                  <a:noFill/>
                </a:ln>
                <a:effectLst/>
                <a:ea typeface="新細明體" pitchFamily="18" charset="-120"/>
              </a:rPr>
              <a:t> daemon</a:t>
            </a:r>
            <a:endParaRPr lang="zh-TW" altLang="en-US" i="0" dirty="0">
              <a:ln>
                <a:noFill/>
              </a:ln>
              <a:effectLst/>
              <a:ea typeface="新細明體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076070" y="2772299"/>
            <a:ext cx="3379775" cy="9447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Zach Lin</a:t>
            </a:r>
          </a:p>
          <a:p>
            <a:pPr eaLnBrk="1" hangingPunct="1">
              <a:defRPr/>
            </a:pPr>
            <a:r>
              <a:rPr lang="en-US" altLang="zh-TW" dirty="0"/>
              <a:t>Connected Home BG</a:t>
            </a:r>
          </a:p>
          <a:p>
            <a:pPr eaLnBrk="1" hangingPunct="1">
              <a:defRPr/>
            </a:pPr>
            <a:r>
              <a:rPr lang="en-US" altLang="zh-TW" dirty="0"/>
              <a:t>2023/11/09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Process Commands (Qualcomm)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50" y="1124680"/>
            <a:ext cx="5969625" cy="33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4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Commands (WNC)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00" y="836640"/>
            <a:ext cx="2930515" cy="47213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908650"/>
            <a:ext cx="4326269" cy="27879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0" y="3789050"/>
            <a:ext cx="5921476" cy="26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6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93" y="476590"/>
            <a:ext cx="2849805" cy="549360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3" y="882951"/>
            <a:ext cx="5409530" cy="21106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03560" y="2993582"/>
            <a:ext cx="417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none" dirty="0"/>
              <a:t>- But WNC version is more </a:t>
            </a:r>
            <a:r>
              <a:rPr lang="en-US" altLang="zh-TW" u="none" dirty="0" err="1"/>
              <a:t>rubust</a:t>
            </a:r>
            <a:r>
              <a:rPr lang="en-US" altLang="zh-TW" u="none" dirty="0"/>
              <a:t>, because it use queue to store rep</a:t>
            </a:r>
            <a:endParaRPr lang="zh-TW" altLang="en-US" u="none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0" y="3727876"/>
            <a:ext cx="5665385" cy="27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3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Unsolicited result code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8" y="692620"/>
            <a:ext cx="7250247" cy="3168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4" y="3789050"/>
            <a:ext cx="7536783" cy="26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3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Send at command</a:t>
            </a:r>
          </a:p>
          <a:p>
            <a:r>
              <a:rPr lang="en-US" altLang="zh-TW" dirty="0"/>
              <a:t>If event was triggered, write some data into /</a:t>
            </a:r>
            <a:r>
              <a:rPr lang="en-US" altLang="zh-TW" dirty="0" err="1"/>
              <a:t>tmp</a:t>
            </a:r>
            <a:r>
              <a:rPr lang="en-US" altLang="zh-TW" dirty="0"/>
              <a:t>/data1</a:t>
            </a:r>
          </a:p>
          <a:p>
            <a:r>
              <a:rPr lang="en-US" altLang="zh-TW" dirty="0"/>
              <a:t>Examine WNC daemon and </a:t>
            </a:r>
            <a:r>
              <a:rPr lang="en-US" altLang="zh-TW" dirty="0" err="1"/>
              <a:t>atfwd_daemon</a:t>
            </a:r>
            <a:r>
              <a:rPr lang="en-US" altLang="zh-TW" dirty="0"/>
              <a:t> at the same time</a:t>
            </a:r>
          </a:p>
          <a:p>
            <a:r>
              <a:rPr lang="en-US" altLang="zh-TW" dirty="0"/>
              <a:t>Test </a:t>
            </a:r>
            <a:r>
              <a:rPr lang="en-US" altLang="zh-TW" dirty="0" err="1"/>
              <a:t>at+cfun</a:t>
            </a:r>
            <a:r>
              <a:rPr lang="en-US" altLang="zh-TW" dirty="0"/>
              <a:t>=1,1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95420" y="2924930"/>
            <a:ext cx="2803890" cy="2704637"/>
          </a:xfrm>
        </p:spPr>
        <p:txBody>
          <a:bodyPr/>
          <a:lstStyle/>
          <a:p>
            <a:r>
              <a:rPr lang="en-US" altLang="zh-TW" dirty="0" err="1"/>
              <a:t>at@sockconn</a:t>
            </a:r>
            <a:r>
              <a:rPr lang="en-US" altLang="zh-TW" dirty="0"/>
              <a:t>=?</a:t>
            </a:r>
          </a:p>
          <a:p>
            <a:r>
              <a:rPr lang="en-US" altLang="zh-TW" dirty="0"/>
              <a:t>WNC handler will be triggered</a:t>
            </a:r>
          </a:p>
          <a:p>
            <a:r>
              <a:rPr lang="en-US" altLang="zh-TW" dirty="0" err="1"/>
              <a:t>srv_atfwd.c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5" y="930194"/>
            <a:ext cx="4057293" cy="12643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20" y="976913"/>
            <a:ext cx="3944105" cy="11819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482" y="2924930"/>
            <a:ext cx="5515518" cy="19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95420" y="3501010"/>
            <a:ext cx="2515849" cy="2344588"/>
          </a:xfrm>
        </p:spPr>
        <p:txBody>
          <a:bodyPr/>
          <a:lstStyle/>
          <a:p>
            <a:r>
              <a:rPr lang="en-US" altLang="zh-TW" dirty="0" err="1"/>
              <a:t>At+cfun</a:t>
            </a:r>
            <a:r>
              <a:rPr lang="en-US" altLang="zh-TW" dirty="0"/>
              <a:t>=1,1</a:t>
            </a:r>
          </a:p>
          <a:p>
            <a:r>
              <a:rPr lang="en-US" altLang="zh-TW" dirty="0"/>
              <a:t>Remove system reboot</a:t>
            </a:r>
          </a:p>
          <a:p>
            <a:r>
              <a:rPr lang="en-US" altLang="zh-TW" dirty="0"/>
              <a:t>Write info into /</a:t>
            </a:r>
            <a:r>
              <a:rPr lang="en-US" altLang="zh-TW" dirty="0" err="1"/>
              <a:t>tmp</a:t>
            </a:r>
            <a:r>
              <a:rPr lang="en-US" altLang="zh-TW" dirty="0"/>
              <a:t>/data1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0" y="908650"/>
            <a:ext cx="4079617" cy="16286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20" y="836640"/>
            <a:ext cx="4104570" cy="17719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893" y="3212970"/>
            <a:ext cx="5616107" cy="22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3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Comparison with WNC version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7699375" cy="4576898"/>
          </a:xfrm>
        </p:spPr>
        <p:txBody>
          <a:bodyPr/>
          <a:lstStyle/>
          <a:p>
            <a:r>
              <a:rPr lang="en-US" altLang="zh-TW" dirty="0"/>
              <a:t>Two program will run at the same time</a:t>
            </a:r>
          </a:p>
          <a:p>
            <a:r>
              <a:rPr lang="en-US" altLang="zh-TW" dirty="0"/>
              <a:t>Both have the same architecture but slightly different in details</a:t>
            </a:r>
          </a:p>
          <a:p>
            <a:pPr lvl="1"/>
            <a:r>
              <a:rPr lang="en-US" altLang="zh-TW" dirty="0"/>
              <a:t>WNC support extended command (ex. socket)</a:t>
            </a:r>
          </a:p>
          <a:p>
            <a:pPr lvl="1"/>
            <a:r>
              <a:rPr lang="en-US" altLang="zh-TW" dirty="0"/>
              <a:t>Some socket handler will sent signal to socket monitor</a:t>
            </a:r>
          </a:p>
          <a:p>
            <a:pPr lvl="1"/>
            <a:r>
              <a:rPr lang="en-US" altLang="zh-TW" dirty="0"/>
              <a:t>Event-driven structure</a:t>
            </a:r>
          </a:p>
          <a:p>
            <a:pPr lvl="2"/>
            <a:r>
              <a:rPr lang="en-US" altLang="zh-TW" dirty="0"/>
              <a:t>WNC has better granularity</a:t>
            </a:r>
          </a:p>
          <a:p>
            <a:pPr lvl="2"/>
            <a:r>
              <a:rPr lang="en-US" altLang="zh-TW" dirty="0"/>
              <a:t>WNC has better Parallelism</a:t>
            </a:r>
          </a:p>
          <a:p>
            <a:pPr lvl="2"/>
            <a:r>
              <a:rPr lang="en-US" altLang="zh-TW" dirty="0"/>
              <a:t>Qualcomm support Host-PC</a:t>
            </a:r>
          </a:p>
          <a:p>
            <a:pPr lvl="2"/>
            <a:r>
              <a:rPr lang="en-US" altLang="zh-TW" dirty="0"/>
              <a:t>Original transport over a tethered USB Ethernet adapter </a:t>
            </a:r>
          </a:p>
        </p:txBody>
      </p:sp>
    </p:spTree>
    <p:extLst>
      <p:ext uri="{BB962C8B-B14F-4D97-AF65-F5344CB8AC3E}">
        <p14:creationId xmlns:p14="http://schemas.microsoft.com/office/powerpoint/2010/main" val="228352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380" y="2636890"/>
            <a:ext cx="7417128" cy="581025"/>
          </a:xfrm>
        </p:spPr>
        <p:txBody>
          <a:bodyPr/>
          <a:lstStyle/>
          <a:p>
            <a:r>
              <a:rPr lang="en-US" altLang="zh-TW" dirty="0"/>
              <a:t>Thank you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86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4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</a:p>
          <a:p>
            <a:r>
              <a:rPr lang="en-US" altLang="zh-TW" dirty="0"/>
              <a:t>Purpose</a:t>
            </a:r>
          </a:p>
          <a:p>
            <a:r>
              <a:rPr lang="en-US" altLang="zh-TW" dirty="0"/>
              <a:t>Flow</a:t>
            </a:r>
          </a:p>
          <a:p>
            <a:r>
              <a:rPr lang="en-US" altLang="zh-TW" dirty="0"/>
              <a:t>AT command registration</a:t>
            </a:r>
          </a:p>
          <a:p>
            <a:r>
              <a:rPr lang="en-US" altLang="zh-TW" dirty="0"/>
              <a:t>Process commands</a:t>
            </a:r>
          </a:p>
          <a:p>
            <a:r>
              <a:rPr lang="en-US" altLang="zh-TW" dirty="0"/>
              <a:t>Response</a:t>
            </a:r>
          </a:p>
          <a:p>
            <a:r>
              <a:rPr lang="en-US" altLang="zh-TW" dirty="0"/>
              <a:t>Test</a:t>
            </a:r>
          </a:p>
          <a:p>
            <a:r>
              <a:rPr lang="en-US" altLang="zh-TW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260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124680"/>
            <a:ext cx="8696013" cy="43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0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AP side</a:t>
            </a:r>
          </a:p>
          <a:p>
            <a:r>
              <a:rPr lang="en-US" altLang="zh-TW" dirty="0"/>
              <a:t>Data transfer process</a:t>
            </a:r>
          </a:p>
          <a:p>
            <a:r>
              <a:rPr lang="en-US" altLang="zh-TW" dirty="0"/>
              <a:t>Register AT Commands</a:t>
            </a:r>
          </a:p>
          <a:p>
            <a:r>
              <a:rPr lang="en-US" altLang="zh-TW" dirty="0"/>
              <a:t>Receive data processing by Modem</a:t>
            </a:r>
          </a:p>
          <a:p>
            <a:r>
              <a:rPr lang="en-US" altLang="zh-TW" dirty="0"/>
              <a:t>Handle specific op in Apps</a:t>
            </a:r>
          </a:p>
          <a:p>
            <a:r>
              <a:rPr lang="en-US" altLang="zh-TW" dirty="0"/>
              <a:t>Send response back to Modem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6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40" y="260560"/>
            <a:ext cx="5184296" cy="60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9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 client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97" y="929994"/>
            <a:ext cx="4455803" cy="46086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908650"/>
            <a:ext cx="4573963" cy="51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6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 Command registration</a:t>
            </a:r>
            <a:r>
              <a:rPr lang="zh-TW" altLang="en-US" dirty="0"/>
              <a:t> </a:t>
            </a:r>
            <a:r>
              <a:rPr lang="en-US" altLang="zh-TW" dirty="0"/>
              <a:t>(service side)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30" y="1220382"/>
            <a:ext cx="3394637" cy="34454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13" y="1556740"/>
            <a:ext cx="5042244" cy="30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 Command registration</a:t>
            </a:r>
            <a:r>
              <a:rPr lang="zh-TW" altLang="en-US" dirty="0"/>
              <a:t> </a:t>
            </a:r>
            <a:r>
              <a:rPr lang="en-US" altLang="zh-TW" dirty="0"/>
              <a:t>(app side)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EC68F6-7571-6C1F-D98B-03D04D01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1844780"/>
            <a:ext cx="4932050" cy="26384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9C9A9B-B674-B1DE-184F-EDF05BE9D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647" y="1799546"/>
            <a:ext cx="3803344" cy="28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0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 Command registration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Qualcomm daemon</a:t>
            </a:r>
          </a:p>
          <a:p>
            <a:pPr lvl="1"/>
            <a:r>
              <a:rPr lang="en-US" altLang="zh-TW" dirty="0"/>
              <a:t>+CFUN</a:t>
            </a:r>
          </a:p>
          <a:p>
            <a:pPr lvl="1"/>
            <a:r>
              <a:rPr lang="en-US" altLang="zh-TW" dirty="0"/>
              <a:t>$QCPWRDN</a:t>
            </a:r>
          </a:p>
          <a:p>
            <a:pPr lvl="1"/>
            <a:r>
              <a:rPr lang="en-US" altLang="zh-TW" dirty="0"/>
              <a:t>+CMUX</a:t>
            </a:r>
          </a:p>
          <a:p>
            <a:pPr lvl="1"/>
            <a:r>
              <a:rPr lang="en-US" altLang="zh-TW" dirty="0"/>
              <a:t>+IPR</a:t>
            </a:r>
          </a:p>
          <a:p>
            <a:r>
              <a:rPr lang="en-US" altLang="zh-TW" dirty="0"/>
              <a:t>WNC </a:t>
            </a:r>
            <a:r>
              <a:rPr lang="en-US" altLang="zh-TW" dirty="0" err="1"/>
              <a:t>atfwd</a:t>
            </a:r>
            <a:endParaRPr lang="en-US" altLang="zh-TW" dirty="0"/>
          </a:p>
          <a:p>
            <a:pPr lvl="1"/>
            <a:r>
              <a:rPr lang="en-US" altLang="zh-TW" dirty="0"/>
              <a:t>WNC AT Commands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24" y="764630"/>
            <a:ext cx="5082975" cy="37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62521"/>
      </p:ext>
    </p:extLst>
  </p:cSld>
  <p:clrMapOvr>
    <a:masterClrMapping/>
  </p:clrMapOvr>
</p:sld>
</file>

<file path=ppt/theme/theme1.xml><?xml version="1.0" encoding="utf-8"?>
<a:theme xmlns:a="http://schemas.openxmlformats.org/drawingml/2006/main" name="8_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212515</TotalTime>
  <Words>607</Words>
  <Application>Microsoft Office PowerPoint</Application>
  <PresentationFormat>如螢幕大小 (4:3)</PresentationFormat>
  <Paragraphs>136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Arial Black</vt:lpstr>
      <vt:lpstr>Tahoma</vt:lpstr>
      <vt:lpstr>Wingdings</vt:lpstr>
      <vt:lpstr>8_Standarddesign</vt:lpstr>
      <vt:lpstr>atfwd daemon</vt:lpstr>
      <vt:lpstr>Outline</vt:lpstr>
      <vt:lpstr>Roadmap</vt:lpstr>
      <vt:lpstr>Purpose</vt:lpstr>
      <vt:lpstr>Flow</vt:lpstr>
      <vt:lpstr>Initialization client</vt:lpstr>
      <vt:lpstr>AT Command registration (service side)</vt:lpstr>
      <vt:lpstr>AT Command registration (app side)</vt:lpstr>
      <vt:lpstr>AT Command registration</vt:lpstr>
      <vt:lpstr>Process Commands (Qualcomm)</vt:lpstr>
      <vt:lpstr>Process Commands (WNC)</vt:lpstr>
      <vt:lpstr>Response</vt:lpstr>
      <vt:lpstr>Unsolicited result code</vt:lpstr>
      <vt:lpstr>Test</vt:lpstr>
      <vt:lpstr>Test</vt:lpstr>
      <vt:lpstr>Test</vt:lpstr>
      <vt:lpstr>Comparison with WNC version </vt:lpstr>
      <vt:lpstr>Thank you for your attention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wnc</dc:creator>
  <cp:lastModifiedBy>浩為 林</cp:lastModifiedBy>
  <cp:revision>19061</cp:revision>
  <dcterms:created xsi:type="dcterms:W3CDTF">2005-08-30T06:25:22Z</dcterms:created>
  <dcterms:modified xsi:type="dcterms:W3CDTF">2023-11-08T15:12:13Z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新版Company Profile</vt:lpwstr>
  </property>
  <property fmtid="{D5CDD505-2E9C-101B-9397-08002B2CF9AE}" pid="3" name="Owner">
    <vt:lpwstr/>
  </property>
  <property fmtid="{D5CDD505-2E9C-101B-9397-08002B2CF9AE}" pid="4" name="Status">
    <vt:lpwstr/>
  </property>
</Properties>
</file>