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084" r:id="rId1"/>
  </p:sldMasterIdLst>
  <p:notesMasterIdLst>
    <p:notesMasterId r:id="rId26"/>
  </p:notesMasterIdLst>
  <p:handoutMasterIdLst>
    <p:handoutMasterId r:id="rId27"/>
  </p:handoutMasterIdLst>
  <p:sldIdLst>
    <p:sldId id="974" r:id="rId2"/>
    <p:sldId id="1043" r:id="rId3"/>
    <p:sldId id="1044" r:id="rId4"/>
    <p:sldId id="1045" r:id="rId5"/>
    <p:sldId id="1051" r:id="rId6"/>
    <p:sldId id="1050" r:id="rId7"/>
    <p:sldId id="1046" r:id="rId8"/>
    <p:sldId id="1048" r:id="rId9"/>
    <p:sldId id="1049" r:id="rId10"/>
    <p:sldId id="1052" r:id="rId11"/>
    <p:sldId id="1053" r:id="rId12"/>
    <p:sldId id="1054" r:id="rId13"/>
    <p:sldId id="1055" r:id="rId14"/>
    <p:sldId id="1056" r:id="rId15"/>
    <p:sldId id="1057" r:id="rId16"/>
    <p:sldId id="1058" r:id="rId17"/>
    <p:sldId id="1060" r:id="rId18"/>
    <p:sldId id="1063" r:id="rId19"/>
    <p:sldId id="1062" r:id="rId20"/>
    <p:sldId id="1064" r:id="rId21"/>
    <p:sldId id="1066" r:id="rId22"/>
    <p:sldId id="1067" r:id="rId23"/>
    <p:sldId id="1065" r:id="rId24"/>
    <p:sldId id="1041" r:id="rId25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CC"/>
    <a:srgbClr val="0033CC"/>
    <a:srgbClr val="0066FF"/>
    <a:srgbClr val="3333FF"/>
    <a:srgbClr val="FFFF99"/>
    <a:srgbClr val="FFFF66"/>
    <a:srgbClr val="FF00FF"/>
    <a:srgbClr val="CC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83394" autoAdjust="0"/>
  </p:normalViewPr>
  <p:slideViewPr>
    <p:cSldViewPr>
      <p:cViewPr varScale="1">
        <p:scale>
          <a:sx n="73" d="100"/>
          <a:sy n="73" d="100"/>
        </p:scale>
        <p:origin x="1386" y="48"/>
      </p:cViewPr>
      <p:guideLst>
        <p:guide orient="horz" pos="300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0"/>
      </p:cViewPr>
      <p:guideLst>
        <p:guide orient="horz" pos="3127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E8BC1E-10E5-4869-9B1D-EC6EDF4DD4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27856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A9E0E01-2214-4F61-BB27-4428982E863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55053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4238"/>
            <a:fld id="{BADFE1B1-0198-4076-8B4A-3EC06EB8E4D6}" type="slidenum">
              <a:rPr lang="en-US" altLang="zh-TW" smtClean="0">
                <a:ea typeface="新細明體" charset="-120"/>
              </a:rPr>
              <a:pPr defTabSz="884238"/>
              <a:t>1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9163" eaLnBrk="1" hangingPunct="1"/>
            <a:endParaRPr lang="zh-TW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884238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42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Bitbake</a:t>
            </a:r>
            <a:r>
              <a:rPr lang="en-US" altLang="zh-TW" dirty="0"/>
              <a:t> </a:t>
            </a:r>
            <a:r>
              <a:rPr lang="zh-TW" altLang="en-US" dirty="0"/>
              <a:t>文件的配方，它決定如何下載、配置、編譯程式碼，以及如何打包和安裝 </a:t>
            </a:r>
            <a:r>
              <a:rPr lang="en-US" altLang="zh-TW" dirty="0"/>
              <a:t>image file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324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可以在多個 </a:t>
            </a:r>
            <a:r>
              <a:rPr lang="en-US" altLang="zh-TW" dirty="0"/>
              <a:t>recipe </a:t>
            </a:r>
            <a:r>
              <a:rPr lang="zh-TW" altLang="en-US" dirty="0"/>
              <a:t>以及類中共享類 </a:t>
            </a:r>
            <a:r>
              <a:rPr lang="en-US" altLang="zh-TW" dirty="0"/>
              <a:t>(</a:t>
            </a:r>
            <a:r>
              <a:rPr lang="zh-TW" altLang="en-US" dirty="0"/>
              <a:t>透過繼承的方式</a:t>
            </a:r>
            <a:r>
              <a:rPr lang="en-US" altLang="zh-TW" dirty="0"/>
              <a:t>)</a:t>
            </a:r>
            <a:r>
              <a:rPr lang="zh-TW" altLang="en-US" dirty="0"/>
              <a:t>，來實現模組化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recipe </a:t>
            </a:r>
            <a:r>
              <a:rPr lang="zh-TW" altLang="en-US" dirty="0"/>
              <a:t>可以繼承多個類，類也可以繼承其他類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210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PN </a:t>
            </a:r>
            <a:r>
              <a:rPr lang="en-US" altLang="zh-TW" dirty="0">
                <a:sym typeface="Wingdings" panose="05000000000000000000" pitchFamily="2" charset="2"/>
              </a:rPr>
              <a:t> Package Name</a:t>
            </a:r>
          </a:p>
          <a:p>
            <a:pPr marL="228600" indent="-228600">
              <a:buAutoNum type="arabicPeriod"/>
            </a:pPr>
            <a:r>
              <a:rPr lang="en-US" altLang="zh-TW" dirty="0">
                <a:sym typeface="Wingdings" panose="05000000000000000000" pitchFamily="2" charset="2"/>
              </a:rPr>
              <a:t>TMPDIR  </a:t>
            </a:r>
            <a:r>
              <a:rPr lang="en-US" altLang="zh-TW" dirty="0" err="1">
                <a:sym typeface="Wingdings" panose="05000000000000000000" pitchFamily="2" charset="2"/>
              </a:rPr>
              <a:t>tmp</a:t>
            </a:r>
            <a:r>
              <a:rPr lang="en-US" altLang="zh-TW" dirty="0">
                <a:sym typeface="Wingdings" panose="05000000000000000000" pitchFamily="2" charset="2"/>
              </a:rPr>
              <a:t>/ </a:t>
            </a:r>
            <a:r>
              <a:rPr lang="zh-TW" altLang="en-US" dirty="0">
                <a:sym typeface="Wingdings" panose="05000000000000000000" pitchFamily="2" charset="2"/>
              </a:rPr>
              <a:t>資料夾，編譯時臨時文件存放位置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zh-TW" dirty="0"/>
              <a:t>CACHE </a:t>
            </a:r>
            <a:r>
              <a:rPr lang="en-US" altLang="zh-TW" dirty="0">
                <a:sym typeface="Wingdings" panose="05000000000000000000" pitchFamily="2" charset="2"/>
              </a:rPr>
              <a:t> cache/</a:t>
            </a:r>
            <a:r>
              <a:rPr lang="zh-TW" altLang="en-US" dirty="0">
                <a:sym typeface="Wingdings" panose="05000000000000000000" pitchFamily="2" charset="2"/>
              </a:rPr>
              <a:t> 資料夾，編譯過程中的各種緩存數據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zh-TW" dirty="0"/>
              <a:t>STAMP </a:t>
            </a:r>
            <a:r>
              <a:rPr lang="en-US" altLang="zh-TW" dirty="0">
                <a:sym typeface="Wingdings" panose="05000000000000000000" pitchFamily="2" charset="2"/>
              </a:rPr>
              <a:t> stamp/</a:t>
            </a:r>
            <a:r>
              <a:rPr lang="zh-TW" altLang="en-US" dirty="0">
                <a:sym typeface="Wingdings" panose="05000000000000000000" pitchFamily="2" charset="2"/>
              </a:rPr>
              <a:t>，當編譯完成時會創建一個標記文件來追蹤任務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zh-TW" dirty="0">
                <a:sym typeface="Wingdings" panose="05000000000000000000" pitchFamily="2" charset="2"/>
              </a:rPr>
              <a:t>T  Task Work </a:t>
            </a:r>
            <a:r>
              <a:rPr lang="zh-TW" altLang="en-US" dirty="0">
                <a:sym typeface="Wingdings" panose="05000000000000000000" pitchFamily="2" charset="2"/>
              </a:rPr>
              <a:t>資料夾，編譯中間文件存放處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zh-TW" dirty="0"/>
              <a:t>B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編譯的最終產品、二進制文件存放處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142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顯示 </a:t>
            </a:r>
            <a:r>
              <a:rPr lang="en-US" altLang="zh-TW" dirty="0" err="1"/>
              <a:t>bitbake</a:t>
            </a:r>
            <a:r>
              <a:rPr lang="en-US" altLang="zh-TW" dirty="0"/>
              <a:t> </a:t>
            </a:r>
            <a:r>
              <a:rPr lang="zh-TW" altLang="en-US" dirty="0"/>
              <a:t>版本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顯示當前的 </a:t>
            </a:r>
            <a:r>
              <a:rPr lang="en-US" altLang="zh-TW" dirty="0"/>
              <a:t>recipes</a:t>
            </a:r>
          </a:p>
          <a:p>
            <a:pPr marL="228600" indent="-228600"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/>
              <a:t>recipe </a:t>
            </a:r>
            <a:r>
              <a:rPr lang="zh-TW" altLang="en-US" dirty="0"/>
              <a:t>中的任務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同</a:t>
            </a:r>
            <a:r>
              <a:rPr lang="en-US" altLang="zh-TW" dirty="0"/>
              <a:t>3</a:t>
            </a:r>
            <a:r>
              <a:rPr lang="zh-TW" altLang="en-US" dirty="0"/>
              <a:t>，但可以指定執行 </a:t>
            </a:r>
            <a:r>
              <a:rPr lang="en-US" altLang="zh-TW" dirty="0"/>
              <a:t>recipe </a:t>
            </a:r>
            <a:r>
              <a:rPr lang="zh-TW" altLang="en-US" dirty="0"/>
              <a:t>中的任務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b="0" i="0" dirty="0">
                <a:solidFill>
                  <a:srgbClr val="ECECF1"/>
                </a:solidFill>
                <a:effectLst/>
                <a:latin typeface="Söhne"/>
              </a:rPr>
              <a:t>這個命令會顯示當前構建環境中所有層的詳細信息</a:t>
            </a:r>
            <a:endParaRPr lang="en-US" altLang="zh-TW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r>
              <a:rPr lang="zh-TW" altLang="en-US" b="0" i="0" dirty="0">
                <a:solidFill>
                  <a:srgbClr val="ECECF1"/>
                </a:solidFill>
                <a:effectLst/>
                <a:latin typeface="Söhne"/>
              </a:rPr>
              <a:t>清除 </a:t>
            </a:r>
            <a:r>
              <a:rPr lang="en-US" altLang="zh-TW" b="0" i="0" dirty="0">
                <a:solidFill>
                  <a:srgbClr val="ECECF1"/>
                </a:solidFill>
                <a:effectLst/>
                <a:latin typeface="Söhne"/>
              </a:rPr>
              <a:t>recipe </a:t>
            </a:r>
            <a:r>
              <a:rPr lang="zh-TW" altLang="en-US" b="0" i="0" dirty="0">
                <a:solidFill>
                  <a:srgbClr val="ECECF1"/>
                </a:solidFill>
                <a:effectLst/>
                <a:latin typeface="Söhne"/>
              </a:rPr>
              <a:t>的緩存，讓下次編譯重新執行所有任務</a:t>
            </a:r>
            <a:endParaRPr lang="en-US" altLang="zh-TW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994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6450" indent="-274638">
              <a:defRPr/>
            </a:lvl3pPr>
            <a:lvl4pPr marL="1071563" indent="-265113">
              <a:defRPr/>
            </a:lvl4pPr>
            <a:lvl5pPr marL="1339850" indent="-265113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3000" b="1" i="1" dirty="0">
                <a:ln w="12700">
                  <a:noFill/>
                </a:ln>
                <a:solidFill>
                  <a:schemeClr val="tx1"/>
                </a:solidFill>
                <a:effectLst>
                  <a:outerShdw blurRad="50800" dist="25400" dir="2700000" algn="tl" rotWithShape="0">
                    <a:schemeClr val="tx1">
                      <a:lumMod val="50000"/>
                      <a:lumOff val="50000"/>
                      <a:alpha val="30000"/>
                    </a:scheme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066439" y="2772299"/>
            <a:ext cx="1389405" cy="408069"/>
          </a:xfrm>
        </p:spPr>
        <p:txBody>
          <a:bodyPr tIns="45720" bIns="45720"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段落頁版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0"/>
            <a:ext cx="46038" cy="503238"/>
          </a:xfrm>
          <a:prstGeom prst="rect">
            <a:avLst/>
          </a:prstGeom>
          <a:solidFill>
            <a:srgbClr val="3F9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56513" y="164362"/>
            <a:ext cx="7417128" cy="435600"/>
          </a:xfrm>
        </p:spPr>
        <p:txBody>
          <a:bodyPr/>
          <a:lstStyle>
            <a:lvl1pPr algn="l">
              <a:lnSpc>
                <a:spcPct val="90000"/>
              </a:lnSpc>
              <a:defRPr sz="2600">
                <a:solidFill>
                  <a:srgbClr val="0070C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7699375" cy="3849687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100000"/>
              <a:buFont typeface="Wingdings" pitchFamily="2" charset="2"/>
              <a:buChar char=""/>
              <a:tabLst/>
              <a:defRPr/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720725" marR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144000" cy="4467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</p:spPr>
        <p:txBody>
          <a:bodyPr anchor="b"/>
          <a:lstStyle>
            <a:lvl1pPr algn="r">
              <a:lnSpc>
                <a:spcPct val="11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5486400" cy="428628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rgbClr val="0070C0"/>
                </a:solidFill>
                <a:latin typeface="Arial Black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4414" y="1266816"/>
            <a:ext cx="5072098" cy="3162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14375" y="6421438"/>
            <a:ext cx="571500" cy="365125"/>
          </a:xfrm>
          <a:prstGeom prst="rect">
            <a:avLst/>
          </a:prstGeom>
        </p:spPr>
        <p:txBody>
          <a:bodyPr/>
          <a:lstStyle>
            <a:lvl1pPr>
              <a:defRPr kumimoji="0" sz="2000" u="none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10F774A-1709-4E27-B313-98DDFACEC2E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180" y="169686"/>
            <a:ext cx="8608291" cy="43362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感謝頁板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9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763588"/>
            <a:ext cx="8524875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word style</a:t>
            </a:r>
            <a:endParaRPr lang="de-DE" altLang="zh-TW"/>
          </a:p>
          <a:p>
            <a:pPr lvl="1"/>
            <a:r>
              <a:rPr lang="en-US" altLang="zh-TW"/>
              <a:t>The second layer</a:t>
            </a:r>
            <a:endParaRPr lang="de-DE" altLang="zh-TW"/>
          </a:p>
          <a:p>
            <a:pPr lvl="2"/>
            <a:r>
              <a:rPr lang="en-US" altLang="zh-TW"/>
              <a:t>The third layer</a:t>
            </a:r>
            <a:endParaRPr lang="de-DE" altLang="zh-TW"/>
          </a:p>
          <a:p>
            <a:pPr lvl="3"/>
            <a:r>
              <a:rPr lang="en-US" altLang="zh-TW"/>
              <a:t>The fourth layer</a:t>
            </a:r>
            <a:endParaRPr lang="de-DE" altLang="zh-TW"/>
          </a:p>
          <a:p>
            <a:pPr lvl="4"/>
            <a:r>
              <a:rPr lang="en-US" altLang="zh-TW"/>
              <a:t>The fifth layer</a:t>
            </a:r>
            <a:endParaRPr lang="de-DE" altLang="zh-TW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169863"/>
            <a:ext cx="860901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de-DE" altLang="zh-TW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3900488" y="65817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CFCC363-6CBD-4534-9553-7D9CF971700E}" type="slidenum">
              <a:rPr kumimoji="0" lang="de-DE" sz="1000" u="none">
                <a:solidFill>
                  <a:srgbClr val="000000"/>
                </a:solidFill>
                <a:ea typeface="+mn-ea"/>
              </a:rPr>
              <a:pPr algn="ctr">
                <a:defRPr/>
              </a:pPr>
              <a:t>‹#›</a:t>
            </a:fld>
            <a:r>
              <a:rPr kumimoji="0" lang="de-DE" sz="1000" u="none" dirty="0">
                <a:solidFill>
                  <a:srgbClr val="000000"/>
                </a:solidFill>
                <a:ea typeface="+mn-ea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0" y="0"/>
            <a:ext cx="460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25" y="6542088"/>
            <a:ext cx="209867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800" u="none" dirty="0">
                <a:solidFill>
                  <a:srgbClr val="FFFFFF"/>
                </a:solidFill>
                <a:ea typeface="+mn-ea"/>
              </a:rPr>
              <a:t>Confidential Material 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32852" r:id="rId1"/>
    <p:sldLayoutId id="2147532853" r:id="rId2"/>
    <p:sldLayoutId id="2147532854" r:id="rId3"/>
    <p:sldLayoutId id="2147532918" r:id="rId4"/>
    <p:sldLayoutId id="2147532919" r:id="rId5"/>
    <p:sldLayoutId id="2147532920" r:id="rId6"/>
    <p:sldLayoutId id="2147532921" r:id="rId7"/>
    <p:sldLayoutId id="2147532856" r:id="rId8"/>
    <p:sldLayoutId id="2147532922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1938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6"/>
          <p:cNvSpPr txBox="1">
            <a:spLocks noChangeArrowheads="1"/>
          </p:cNvSpPr>
          <p:nvPr/>
        </p:nvSpPr>
        <p:spPr bwMode="auto">
          <a:xfrm>
            <a:off x="7740650" y="5083175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200" dirty="0">
                <a:solidFill>
                  <a:schemeClr val="bg1"/>
                </a:solidFill>
              </a:rPr>
              <a:t>Jan. 2012</a:t>
            </a:r>
          </a:p>
        </p:txBody>
      </p:sp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085851" y="1628750"/>
            <a:ext cx="7417128" cy="1104925"/>
          </a:xfrm>
        </p:spPr>
        <p:txBody>
          <a:bodyPr/>
          <a:lstStyle/>
          <a:p>
            <a:pPr>
              <a:defRPr/>
            </a:pPr>
            <a:r>
              <a:rPr lang="en-US" altLang="zh-TW" i="0" dirty="0" err="1">
                <a:ln>
                  <a:noFill/>
                </a:ln>
                <a:effectLst/>
                <a:ea typeface="新細明體" pitchFamily="18" charset="-120"/>
              </a:rPr>
              <a:t>bitbake</a:t>
            </a:r>
            <a:endParaRPr lang="zh-TW" altLang="en-US" i="0" dirty="0">
              <a:ln>
                <a:noFill/>
              </a:ln>
              <a:effectLst/>
              <a:ea typeface="新細明體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076070" y="2772299"/>
            <a:ext cx="3379775" cy="9447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Zach Lin</a:t>
            </a:r>
          </a:p>
          <a:p>
            <a:pPr eaLnBrk="1" hangingPunct="1">
              <a:defRPr/>
            </a:pPr>
            <a:r>
              <a:rPr lang="en-US" altLang="zh-TW" dirty="0"/>
              <a:t>Connected Home BG</a:t>
            </a:r>
          </a:p>
          <a:p>
            <a:pPr eaLnBrk="1" hangingPunct="1">
              <a:defRPr/>
            </a:pPr>
            <a:r>
              <a:rPr lang="en-US" altLang="zh-TW" dirty="0"/>
              <a:t>2023/11/10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download </a:t>
            </a:r>
            <a:r>
              <a:rPr lang="en-US" altLang="zh-TW" dirty="0" err="1"/>
              <a:t>bitbake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0" y="1412720"/>
            <a:ext cx="4621386" cy="24611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412720"/>
            <a:ext cx="3886387" cy="32404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19590" y="5085230"/>
            <a:ext cx="61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none" dirty="0" err="1"/>
              <a:t>git</a:t>
            </a:r>
            <a:r>
              <a:rPr lang="en-US" altLang="zh-TW" u="none" dirty="0"/>
              <a:t> clone https://github.com/openembedded/bitbake.git</a:t>
            </a:r>
            <a:endParaRPr lang="zh-TW" altLang="en-US" u="none" dirty="0"/>
          </a:p>
        </p:txBody>
      </p:sp>
    </p:spTree>
    <p:extLst>
      <p:ext uri="{BB962C8B-B14F-4D97-AF65-F5344CB8AC3E}">
        <p14:creationId xmlns:p14="http://schemas.microsoft.com/office/powerpoint/2010/main" val="158039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setup </a:t>
            </a:r>
            <a:r>
              <a:rPr lang="en-US" altLang="zh-TW" dirty="0" err="1"/>
              <a:t>envir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8420670" cy="3849687"/>
          </a:xfrm>
        </p:spPr>
        <p:txBody>
          <a:bodyPr/>
          <a:lstStyle/>
          <a:p>
            <a:r>
              <a:rPr lang="en-US" altLang="zh-TW" dirty="0"/>
              <a:t>export PATH=/home/</a:t>
            </a:r>
            <a:r>
              <a:rPr lang="en-US" altLang="zh-TW" dirty="0" err="1"/>
              <a:t>zach</a:t>
            </a:r>
            <a:r>
              <a:rPr lang="en-US" altLang="zh-TW" dirty="0"/>
              <a:t>/</a:t>
            </a:r>
            <a:r>
              <a:rPr lang="en-US" altLang="zh-TW" dirty="0" err="1"/>
              <a:t>bitbake</a:t>
            </a:r>
            <a:r>
              <a:rPr lang="en-US" altLang="zh-TW" dirty="0"/>
              <a:t>/bin:$PATH</a:t>
            </a:r>
          </a:p>
          <a:p>
            <a:r>
              <a:rPr lang="en-US" altLang="zh-TW" dirty="0"/>
              <a:t>export PYTHONPATH=/home/</a:t>
            </a:r>
            <a:r>
              <a:rPr lang="en-US" altLang="zh-TW" dirty="0" err="1"/>
              <a:t>zach</a:t>
            </a:r>
            <a:r>
              <a:rPr lang="en-US" altLang="zh-TW" dirty="0"/>
              <a:t>/</a:t>
            </a:r>
            <a:r>
              <a:rPr lang="en-US" altLang="zh-TW" dirty="0" err="1"/>
              <a:t>bitbake</a:t>
            </a:r>
            <a:r>
              <a:rPr lang="en-US" altLang="zh-TW" dirty="0"/>
              <a:t>/lib:$PYTHONPATH</a:t>
            </a:r>
          </a:p>
          <a:p>
            <a:r>
              <a:rPr lang="en-US" altLang="zh-TW" dirty="0"/>
              <a:t>Create test folder</a:t>
            </a:r>
          </a:p>
          <a:p>
            <a:pPr lvl="1"/>
            <a:r>
              <a:rPr lang="en-US" altLang="zh-TW" dirty="0" err="1"/>
              <a:t>mkdir</a:t>
            </a:r>
            <a:r>
              <a:rPr lang="en-US" altLang="zh-TW" dirty="0"/>
              <a:t> test</a:t>
            </a:r>
          </a:p>
          <a:p>
            <a:pPr lvl="1"/>
            <a:r>
              <a:rPr lang="en-US" altLang="zh-TW" dirty="0"/>
              <a:t>BBPATH=”/home/</a:t>
            </a:r>
            <a:r>
              <a:rPr lang="en-US" altLang="zh-TW" dirty="0" err="1"/>
              <a:t>zach</a:t>
            </a:r>
            <a:r>
              <a:rPr lang="en-US" altLang="zh-TW" dirty="0"/>
              <a:t>/</a:t>
            </a:r>
            <a:r>
              <a:rPr lang="en-US" altLang="zh-TW" dirty="0" err="1"/>
              <a:t>tset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export BBPATH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48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create </a:t>
            </a:r>
            <a:r>
              <a:rPr lang="en-US" altLang="zh-TW" dirty="0" err="1"/>
              <a:t>bblayers.conf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1450" y="1052670"/>
            <a:ext cx="3091929" cy="3849687"/>
          </a:xfrm>
        </p:spPr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conf</a:t>
            </a:r>
            <a:endParaRPr lang="en-US" altLang="zh-TW" dirty="0"/>
          </a:p>
          <a:p>
            <a:pPr lvl="1"/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conf</a:t>
            </a:r>
            <a:endParaRPr lang="en-US" altLang="zh-TW" dirty="0"/>
          </a:p>
          <a:p>
            <a:r>
              <a:rPr lang="en-US" altLang="zh-TW" dirty="0"/>
              <a:t>Create </a:t>
            </a:r>
            <a:r>
              <a:rPr lang="en-US" altLang="zh-TW" dirty="0" err="1"/>
              <a:t>bblayers.conf</a:t>
            </a:r>
            <a:endParaRPr lang="en-US" altLang="zh-TW" dirty="0"/>
          </a:p>
          <a:p>
            <a:pPr lvl="1"/>
            <a:r>
              <a:rPr lang="en-US" altLang="zh-TW" dirty="0"/>
              <a:t>touch </a:t>
            </a:r>
            <a:r>
              <a:rPr lang="en-US" altLang="zh-TW" dirty="0" err="1"/>
              <a:t>bblayers.conf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70" y="2852920"/>
            <a:ext cx="5332753" cy="2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3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create layer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1" y="1084412"/>
            <a:ext cx="3956049" cy="4144838"/>
          </a:xfrm>
        </p:spPr>
        <p:txBody>
          <a:bodyPr/>
          <a:lstStyle/>
          <a:p>
            <a:r>
              <a:rPr lang="en-US" altLang="zh-TW" dirty="0"/>
              <a:t>Create layer</a:t>
            </a:r>
          </a:p>
          <a:p>
            <a:pPr lvl="1"/>
            <a:r>
              <a:rPr lang="en-US" altLang="zh-TW" dirty="0" err="1"/>
              <a:t>mkdir</a:t>
            </a:r>
            <a:r>
              <a:rPr lang="en-US" altLang="zh-TW" dirty="0"/>
              <a:t> /</a:t>
            </a:r>
            <a:r>
              <a:rPr lang="en-US" altLang="zh-TW" dirty="0" err="1"/>
              <a:t>mlayer</a:t>
            </a:r>
            <a:endParaRPr lang="en-US" altLang="zh-TW" dirty="0"/>
          </a:p>
          <a:p>
            <a:r>
              <a:rPr lang="en-US" altLang="zh-TW" dirty="0"/>
              <a:t>Create classes</a:t>
            </a:r>
          </a:p>
          <a:p>
            <a:pPr lvl="1"/>
            <a:r>
              <a:rPr lang="en-US" altLang="zh-TW" dirty="0" err="1"/>
              <a:t>mkdir</a:t>
            </a:r>
            <a:r>
              <a:rPr lang="en-US" altLang="zh-TW" dirty="0"/>
              <a:t> /</a:t>
            </a:r>
            <a:r>
              <a:rPr lang="en-US" altLang="zh-TW" dirty="0" err="1"/>
              <a:t>mlayer</a:t>
            </a:r>
            <a:r>
              <a:rPr lang="en-US" altLang="zh-TW" dirty="0"/>
              <a:t>/classes/</a:t>
            </a:r>
          </a:p>
          <a:p>
            <a:r>
              <a:rPr lang="en-US" altLang="zh-TW" dirty="0"/>
              <a:t>Create </a:t>
            </a:r>
            <a:r>
              <a:rPr lang="en-US" altLang="zh-TW" dirty="0" err="1"/>
              <a:t>base.bbclass</a:t>
            </a:r>
            <a:endParaRPr lang="en-US" altLang="zh-TW" dirty="0"/>
          </a:p>
          <a:p>
            <a:pPr lvl="1"/>
            <a:r>
              <a:rPr lang="en-US" altLang="zh-TW" dirty="0"/>
              <a:t>touch /</a:t>
            </a:r>
            <a:r>
              <a:rPr lang="en-US" altLang="zh-TW" dirty="0" err="1"/>
              <a:t>mlayer</a:t>
            </a:r>
            <a:r>
              <a:rPr lang="en-US" altLang="zh-TW" dirty="0"/>
              <a:t>/</a:t>
            </a:r>
            <a:r>
              <a:rPr lang="en-US" altLang="zh-TW" dirty="0" err="1"/>
              <a:t>base.bbclass</a:t>
            </a:r>
            <a:endParaRPr lang="en-US" altLang="zh-TW" dirty="0"/>
          </a:p>
          <a:p>
            <a:r>
              <a:rPr lang="en-US" altLang="zh-TW" dirty="0"/>
              <a:t>Create </a:t>
            </a:r>
            <a:r>
              <a:rPr lang="en-US" altLang="zh-TW" dirty="0" err="1"/>
              <a:t>myClass.bbclass</a:t>
            </a:r>
            <a:endParaRPr lang="en-US" altLang="zh-TW" dirty="0"/>
          </a:p>
          <a:p>
            <a:pPr lvl="1"/>
            <a:r>
              <a:rPr lang="en-US" altLang="zh-TW" dirty="0"/>
              <a:t>touch /</a:t>
            </a:r>
            <a:r>
              <a:rPr lang="en-US" altLang="zh-TW" dirty="0" err="1"/>
              <a:t>mylayer</a:t>
            </a:r>
            <a:r>
              <a:rPr lang="en-US" altLang="zh-TW" dirty="0"/>
              <a:t>/</a:t>
            </a:r>
            <a:r>
              <a:rPr lang="en-US" altLang="zh-TW" dirty="0" err="1"/>
              <a:t>myClass.bbclass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742" y="2924930"/>
            <a:ext cx="4378848" cy="17349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0" y="1268700"/>
            <a:ext cx="4392610" cy="15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create layer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3740019" cy="3849687"/>
          </a:xfrm>
        </p:spPr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conf</a:t>
            </a:r>
            <a:endParaRPr lang="en-US" altLang="zh-TW" dirty="0"/>
          </a:p>
          <a:p>
            <a:pPr lvl="1"/>
            <a:r>
              <a:rPr lang="en-US" altLang="zh-TW" dirty="0" err="1"/>
              <a:t>mkdir</a:t>
            </a:r>
            <a:r>
              <a:rPr lang="en-US" altLang="zh-TW" dirty="0"/>
              <a:t> /</a:t>
            </a:r>
            <a:r>
              <a:rPr lang="en-US" altLang="zh-TW" dirty="0" err="1"/>
              <a:t>mlayer</a:t>
            </a:r>
            <a:r>
              <a:rPr lang="en-US" altLang="zh-TW" dirty="0"/>
              <a:t>/conf</a:t>
            </a:r>
          </a:p>
          <a:p>
            <a:r>
              <a:rPr lang="en-US" altLang="zh-TW" dirty="0"/>
              <a:t>Create </a:t>
            </a:r>
            <a:r>
              <a:rPr lang="en-US" altLang="zh-TW" dirty="0" err="1"/>
              <a:t>bitbake.conf</a:t>
            </a:r>
            <a:endParaRPr lang="en-US" altLang="zh-TW" dirty="0"/>
          </a:p>
          <a:p>
            <a:pPr lvl="1"/>
            <a:r>
              <a:rPr lang="en-US" altLang="zh-TW" dirty="0"/>
              <a:t>touch  /</a:t>
            </a:r>
            <a:r>
              <a:rPr lang="en-US" altLang="zh-TW" dirty="0" err="1"/>
              <a:t>mlayer</a:t>
            </a:r>
            <a:r>
              <a:rPr lang="en-US" altLang="zh-TW" dirty="0"/>
              <a:t>/</a:t>
            </a:r>
            <a:r>
              <a:rPr lang="en-US" altLang="zh-TW" dirty="0" err="1"/>
              <a:t>bitbake.conf</a:t>
            </a:r>
            <a:endParaRPr lang="en-US" altLang="zh-TW" dirty="0"/>
          </a:p>
          <a:p>
            <a:r>
              <a:rPr lang="en-US" altLang="zh-TW" dirty="0"/>
              <a:t>Create </a:t>
            </a:r>
            <a:r>
              <a:rPr lang="en-US" altLang="zh-TW" dirty="0" err="1"/>
              <a:t>layer.conf</a:t>
            </a:r>
            <a:endParaRPr lang="en-US" altLang="zh-TW" dirty="0"/>
          </a:p>
          <a:p>
            <a:pPr lvl="1"/>
            <a:r>
              <a:rPr lang="en-US" altLang="zh-TW" dirty="0"/>
              <a:t>touch /</a:t>
            </a:r>
            <a:r>
              <a:rPr lang="en-US" altLang="zh-TW" dirty="0" err="1"/>
              <a:t>mlayer</a:t>
            </a:r>
            <a:r>
              <a:rPr lang="en-US" altLang="zh-TW" dirty="0"/>
              <a:t>/</a:t>
            </a:r>
            <a:r>
              <a:rPr lang="en-US" altLang="zh-TW" dirty="0" err="1"/>
              <a:t>layer.conf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70" y="3987862"/>
            <a:ext cx="6803520" cy="18924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20" y="1916790"/>
            <a:ext cx="4355970" cy="17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create recipe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85" y="1623760"/>
            <a:ext cx="540142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4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build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72" y="1628750"/>
            <a:ext cx="7959268" cy="177061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71750" y="4240196"/>
            <a:ext cx="511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none" dirty="0"/>
              <a:t>Remember to </a:t>
            </a:r>
            <a:r>
              <a:rPr lang="en-US" altLang="zh-TW" u="none" dirty="0" err="1">
                <a:solidFill>
                  <a:srgbClr val="FF0000"/>
                </a:solidFill>
              </a:rPr>
              <a:t>rm</a:t>
            </a:r>
            <a:r>
              <a:rPr lang="en-US" altLang="zh-TW" u="none" dirty="0">
                <a:solidFill>
                  <a:srgbClr val="FF0000"/>
                </a:solidFill>
              </a:rPr>
              <a:t> –r </a:t>
            </a:r>
            <a:r>
              <a:rPr lang="en-US" altLang="zh-TW" u="none" dirty="0" err="1">
                <a:solidFill>
                  <a:srgbClr val="FF0000"/>
                </a:solidFill>
              </a:rPr>
              <a:t>tmp</a:t>
            </a:r>
            <a:r>
              <a:rPr lang="en-US" altLang="zh-TW" u="none" dirty="0">
                <a:solidFill>
                  <a:srgbClr val="FF0000"/>
                </a:solidFill>
              </a:rPr>
              <a:t>/ </a:t>
            </a:r>
            <a:r>
              <a:rPr lang="en-US" altLang="zh-TW" u="none" dirty="0"/>
              <a:t>before build</a:t>
            </a:r>
            <a:endParaRPr lang="zh-TW" altLang="en-US" u="none" dirty="0"/>
          </a:p>
        </p:txBody>
      </p:sp>
    </p:spTree>
    <p:extLst>
      <p:ext uri="{BB962C8B-B14F-4D97-AF65-F5344CB8AC3E}">
        <p14:creationId xmlns:p14="http://schemas.microsoft.com/office/powerpoint/2010/main" val="14029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512" y="164362"/>
            <a:ext cx="8564077" cy="435600"/>
          </a:xfrm>
        </p:spPr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–inherit </a:t>
            </a:r>
            <a:r>
              <a:rPr lang="en-US" altLang="zh-TW" dirty="0" err="1"/>
              <a:t>myClass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3"/>
            <a:ext cx="3451979" cy="1192428"/>
          </a:xfrm>
        </p:spPr>
        <p:txBody>
          <a:bodyPr/>
          <a:lstStyle/>
          <a:p>
            <a:r>
              <a:rPr lang="en-US" altLang="zh-TW" dirty="0"/>
              <a:t>classes/</a:t>
            </a:r>
          </a:p>
          <a:p>
            <a:r>
              <a:rPr lang="en-US" altLang="zh-TW" dirty="0"/>
              <a:t>inherit </a:t>
            </a:r>
            <a:r>
              <a:rPr lang="en-US" altLang="zh-TW" dirty="0" err="1"/>
              <a:t>myClass</a:t>
            </a:r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addtask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Use before/after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49CC6F-0A85-7692-378B-BB00912E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16" y="836640"/>
            <a:ext cx="5710278" cy="21674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D2A3A39-B9A9-7397-1032-0EE6A3C3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977" y="3140960"/>
            <a:ext cx="5743617" cy="24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0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Multiple layers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1" y="1084413"/>
            <a:ext cx="3596000" cy="3208708"/>
          </a:xfrm>
        </p:spPr>
        <p:txBody>
          <a:bodyPr/>
          <a:lstStyle/>
          <a:p>
            <a:r>
              <a:rPr lang="en-US" altLang="zh-TW" dirty="0"/>
              <a:t>Create a same layer like </a:t>
            </a:r>
            <a:r>
              <a:rPr lang="en-US" altLang="zh-TW" dirty="0" err="1"/>
              <a:t>mlayer</a:t>
            </a:r>
            <a:endParaRPr lang="en-US" altLang="zh-TW" dirty="0"/>
          </a:p>
          <a:p>
            <a:pPr lvl="1"/>
            <a:r>
              <a:rPr lang="en-US" altLang="zh-TW" dirty="0"/>
              <a:t>mlayer2</a:t>
            </a:r>
          </a:p>
          <a:p>
            <a:r>
              <a:rPr lang="en-US" altLang="zh-TW" dirty="0"/>
              <a:t>Use different .bb file &amp; .</a:t>
            </a:r>
            <a:r>
              <a:rPr lang="en-US" altLang="zh-TW" dirty="0" err="1"/>
              <a:t>bbclass</a:t>
            </a:r>
            <a:endParaRPr lang="en-US" altLang="zh-TW" dirty="0"/>
          </a:p>
          <a:p>
            <a:r>
              <a:rPr lang="en-US" altLang="zh-TW" dirty="0"/>
              <a:t>Modify </a:t>
            </a:r>
            <a:r>
              <a:rPr lang="en-US" altLang="zh-TW" dirty="0" err="1"/>
              <a:t>bblayer.conf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24" y="3861060"/>
            <a:ext cx="7136876" cy="22323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20" y="1776424"/>
            <a:ext cx="427732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r>
              <a:rPr lang="en-US" altLang="zh-TW" dirty="0"/>
              <a:t> – build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1052670"/>
            <a:ext cx="3096057" cy="50680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0" y="2132820"/>
            <a:ext cx="3980759" cy="26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</a:p>
          <a:p>
            <a:r>
              <a:rPr lang="en-US" altLang="zh-TW" dirty="0"/>
              <a:t>Intro</a:t>
            </a:r>
          </a:p>
          <a:p>
            <a:r>
              <a:rPr lang="en-US" altLang="zh-TW" dirty="0"/>
              <a:t>How to use </a:t>
            </a:r>
            <a:r>
              <a:rPr lang="en-US" altLang="zh-TW" dirty="0" err="1"/>
              <a:t>bitbake</a:t>
            </a:r>
            <a:endParaRPr lang="en-US" altLang="zh-TW" dirty="0"/>
          </a:p>
          <a:p>
            <a:pPr lvl="1"/>
            <a:r>
              <a:rPr lang="en-US" altLang="zh-TW" dirty="0"/>
              <a:t>Simple example</a:t>
            </a:r>
          </a:p>
          <a:p>
            <a:pPr lvl="1"/>
            <a:r>
              <a:rPr lang="en-US" altLang="zh-TW" dirty="0"/>
              <a:t>Inherit</a:t>
            </a:r>
          </a:p>
          <a:p>
            <a:pPr lvl="1"/>
            <a:r>
              <a:rPr lang="en-US" altLang="zh-TW" dirty="0"/>
              <a:t>Multiple layers</a:t>
            </a:r>
          </a:p>
          <a:p>
            <a:r>
              <a:rPr lang="en-US" altLang="zh-TW" dirty="0"/>
              <a:t>Useful commands</a:t>
            </a:r>
          </a:p>
          <a:p>
            <a:r>
              <a:rPr lang="en-US" altLang="zh-TW" dirty="0"/>
              <a:t>Project example</a:t>
            </a:r>
          </a:p>
        </p:txBody>
      </p:sp>
    </p:spTree>
    <p:extLst>
      <p:ext uri="{BB962C8B-B14F-4D97-AF65-F5344CB8AC3E}">
        <p14:creationId xmlns:p14="http://schemas.microsoft.com/office/powerpoint/2010/main" val="82422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Useful commands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/>
              <a:t>bitbake</a:t>
            </a:r>
            <a:r>
              <a:rPr lang="en-US" altLang="zh-TW" dirty="0"/>
              <a:t> --version</a:t>
            </a:r>
          </a:p>
          <a:p>
            <a:r>
              <a:rPr lang="en-US" altLang="zh-TW" dirty="0" err="1"/>
              <a:t>bitbake</a:t>
            </a:r>
            <a:r>
              <a:rPr lang="en-US" altLang="zh-TW" dirty="0"/>
              <a:t> –s</a:t>
            </a:r>
          </a:p>
          <a:p>
            <a:r>
              <a:rPr lang="en-US" altLang="zh-TW" dirty="0" err="1"/>
              <a:t>bitbake</a:t>
            </a:r>
            <a:r>
              <a:rPr lang="en-US" altLang="zh-TW" dirty="0"/>
              <a:t> &lt;recipe&gt;</a:t>
            </a:r>
          </a:p>
          <a:p>
            <a:r>
              <a:rPr lang="en-US" altLang="zh-TW" dirty="0" err="1"/>
              <a:t>bitbake</a:t>
            </a:r>
            <a:r>
              <a:rPr lang="en-US" altLang="zh-TW" dirty="0"/>
              <a:t> –c &lt;task&gt; &lt;recipe&gt;</a:t>
            </a:r>
          </a:p>
          <a:p>
            <a:r>
              <a:rPr lang="en-US" altLang="zh-TW" dirty="0" err="1"/>
              <a:t>bitbake</a:t>
            </a:r>
            <a:r>
              <a:rPr lang="en-US" altLang="zh-TW" dirty="0"/>
              <a:t>-layers show-layers</a:t>
            </a:r>
          </a:p>
          <a:p>
            <a:r>
              <a:rPr lang="en-US" altLang="zh-TW" dirty="0" err="1"/>
              <a:t>bitbake</a:t>
            </a:r>
            <a:r>
              <a:rPr lang="en-US" altLang="zh-TW" dirty="0"/>
              <a:t> –c </a:t>
            </a:r>
            <a:r>
              <a:rPr lang="en-US" altLang="zh-TW" dirty="0" err="1"/>
              <a:t>cleansstate</a:t>
            </a:r>
            <a:r>
              <a:rPr lang="en-US" altLang="zh-TW" dirty="0"/>
              <a:t> &lt;recipe&gt;</a:t>
            </a:r>
          </a:p>
        </p:txBody>
      </p:sp>
    </p:spTree>
    <p:extLst>
      <p:ext uri="{BB962C8B-B14F-4D97-AF65-F5344CB8AC3E}">
        <p14:creationId xmlns:p14="http://schemas.microsoft.com/office/powerpoint/2010/main" val="396993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69105-3872-33C6-6276-6B22CF9D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example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9D46D0-44BB-8DEE-90E0-FF87E945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70" y="836640"/>
            <a:ext cx="4212859" cy="53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5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69105-3872-33C6-6276-6B22CF9D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example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36E81B-DE8B-B94A-3D25-A2CC5DB6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40" y="980660"/>
            <a:ext cx="4515929" cy="20882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F8196D-CD87-15D6-3357-F170CAEA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30" y="3573020"/>
            <a:ext cx="6227468" cy="20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52670" y="2636890"/>
            <a:ext cx="7417128" cy="581025"/>
          </a:xfrm>
        </p:spPr>
        <p:txBody>
          <a:bodyPr/>
          <a:lstStyle/>
          <a:p>
            <a:r>
              <a:rPr lang="en-US" altLang="zh-TW" dirty="0"/>
              <a:t>Thank you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28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4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41" y="1305735"/>
            <a:ext cx="6354518" cy="42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0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 build tool used for building Linux distro for embedded system</a:t>
            </a:r>
          </a:p>
          <a:p>
            <a:r>
              <a:rPr lang="en-US" altLang="zh-TW" dirty="0"/>
              <a:t>Within </a:t>
            </a:r>
            <a:r>
              <a:rPr lang="en-US" altLang="zh-TW" dirty="0" err="1"/>
              <a:t>OpenEmbedded</a:t>
            </a:r>
            <a:r>
              <a:rPr lang="en-US" altLang="zh-TW" dirty="0"/>
              <a:t> and </a:t>
            </a:r>
            <a:r>
              <a:rPr lang="en-US" altLang="zh-TW" dirty="0" err="1"/>
              <a:t>Yocto</a:t>
            </a:r>
            <a:r>
              <a:rPr lang="en-US" altLang="zh-TW" dirty="0"/>
              <a:t> Project</a:t>
            </a:r>
          </a:p>
          <a:p>
            <a:r>
              <a:rPr lang="en-US" altLang="zh-TW" dirty="0"/>
              <a:t>It executes task according to dependency graphs to build Linux images</a:t>
            </a:r>
          </a:p>
          <a:p>
            <a:r>
              <a:rPr lang="en-US" altLang="zh-TW" dirty="0"/>
              <a:t>Files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conf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bbclass</a:t>
            </a:r>
            <a:endParaRPr lang="en-US" altLang="zh-TW" dirty="0"/>
          </a:p>
          <a:p>
            <a:pPr lvl="1"/>
            <a:r>
              <a:rPr lang="en-US" altLang="zh-TW" dirty="0"/>
              <a:t>.bb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6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 – .bb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4100070" cy="3849687"/>
          </a:xfrm>
        </p:spPr>
        <p:txBody>
          <a:bodyPr/>
          <a:lstStyle/>
          <a:p>
            <a:r>
              <a:rPr lang="en-US" altLang="zh-TW" dirty="0"/>
              <a:t>Recipe for software building</a:t>
            </a:r>
          </a:p>
          <a:p>
            <a:r>
              <a:rPr lang="en-US" altLang="zh-TW" dirty="0"/>
              <a:t>Dependencies</a:t>
            </a:r>
          </a:p>
          <a:p>
            <a:r>
              <a:rPr lang="en-US" altLang="zh-TW" dirty="0"/>
              <a:t>inherit</a:t>
            </a:r>
          </a:p>
          <a:p>
            <a:r>
              <a:rPr lang="en-US" altLang="zh-TW" dirty="0"/>
              <a:t>task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11" y="1412720"/>
            <a:ext cx="4473508" cy="276442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>
            <a:off x="5004060" y="3140960"/>
            <a:ext cx="216030" cy="2160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4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 – .</a:t>
            </a:r>
            <a:r>
              <a:rPr lang="en-US" altLang="zh-TW" dirty="0" err="1"/>
              <a:t>bbclass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4100070" cy="3849687"/>
          </a:xfrm>
        </p:spPr>
        <p:txBody>
          <a:bodyPr/>
          <a:lstStyle/>
          <a:p>
            <a:r>
              <a:rPr lang="en-US" altLang="zh-TW" dirty="0"/>
              <a:t>Class</a:t>
            </a:r>
          </a:p>
          <a:p>
            <a:r>
              <a:rPr lang="en-US" altLang="zh-TW" dirty="0"/>
              <a:t>Automatically share between .bb/.</a:t>
            </a:r>
            <a:r>
              <a:rPr lang="en-US" altLang="zh-TW" dirty="0" err="1"/>
              <a:t>bbclass</a:t>
            </a:r>
            <a:r>
              <a:rPr lang="en-US" altLang="zh-TW" dirty="0"/>
              <a:t> (if layer is activated)</a:t>
            </a:r>
          </a:p>
          <a:p>
            <a:r>
              <a:rPr lang="en-US" altLang="zh-TW" dirty="0" err="1"/>
              <a:t>base.bbclass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11" y="1412720"/>
            <a:ext cx="4473508" cy="276442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>
            <a:off x="5004060" y="2686915"/>
            <a:ext cx="216030" cy="2160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8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 – </a:t>
            </a:r>
            <a:r>
              <a:rPr lang="en-US" altLang="zh-TW" dirty="0" err="1"/>
              <a:t>bblayer.conf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4100070" cy="3849687"/>
          </a:xfrm>
        </p:spPr>
        <p:txBody>
          <a:bodyPr/>
          <a:lstStyle/>
          <a:p>
            <a:r>
              <a:rPr lang="en-US" altLang="zh-TW" dirty="0"/>
              <a:t>Allow </a:t>
            </a:r>
            <a:r>
              <a:rPr lang="en-US" altLang="zh-TW" dirty="0" err="1"/>
              <a:t>bitbake</a:t>
            </a:r>
            <a:r>
              <a:rPr lang="en-US" altLang="zh-TW" dirty="0"/>
              <a:t> to find specific layer</a:t>
            </a:r>
          </a:p>
          <a:p>
            <a:r>
              <a:rPr lang="en-US" altLang="zh-TW" dirty="0"/>
              <a:t>Activate/unactive layer when build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11" y="1412720"/>
            <a:ext cx="4473508" cy="2764421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>
            <a:off x="5436120" y="1700760"/>
            <a:ext cx="216030" cy="2160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0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 – </a:t>
            </a:r>
            <a:r>
              <a:rPr lang="en-US" altLang="zh-TW" dirty="0" err="1"/>
              <a:t>bitbake.conf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4100070" cy="3849687"/>
          </a:xfrm>
        </p:spPr>
        <p:txBody>
          <a:bodyPr/>
          <a:lstStyle/>
          <a:p>
            <a:r>
              <a:rPr lang="en-US" altLang="zh-TW" dirty="0"/>
              <a:t>Default </a:t>
            </a:r>
            <a:r>
              <a:rPr lang="en-US" altLang="zh-TW" dirty="0" err="1"/>
              <a:t>bitbake</a:t>
            </a:r>
            <a:r>
              <a:rPr lang="en-US" altLang="zh-TW" dirty="0"/>
              <a:t> Global configure variables</a:t>
            </a:r>
          </a:p>
          <a:p>
            <a:r>
              <a:rPr lang="en-US" altLang="zh-TW" dirty="0"/>
              <a:t>PN</a:t>
            </a:r>
          </a:p>
          <a:p>
            <a:r>
              <a:rPr lang="en-US" altLang="zh-TW" dirty="0"/>
              <a:t>TMPDIR</a:t>
            </a:r>
          </a:p>
          <a:p>
            <a:r>
              <a:rPr lang="en-US" altLang="zh-TW" dirty="0"/>
              <a:t>CACHE</a:t>
            </a:r>
          </a:p>
          <a:p>
            <a:r>
              <a:rPr lang="en-US" altLang="zh-TW" dirty="0"/>
              <a:t>STAMP</a:t>
            </a:r>
          </a:p>
          <a:p>
            <a:r>
              <a:rPr lang="en-US" altLang="zh-TW" dirty="0"/>
              <a:t>T</a:t>
            </a:r>
          </a:p>
          <a:p>
            <a:r>
              <a:rPr lang="en-US" altLang="zh-TW" dirty="0"/>
              <a:t>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11" y="1412720"/>
            <a:ext cx="4473508" cy="276442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 rot="5400000">
            <a:off x="7164360" y="2348850"/>
            <a:ext cx="216030" cy="2160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 – </a:t>
            </a:r>
            <a:r>
              <a:rPr lang="en-US" altLang="zh-TW" dirty="0" err="1"/>
              <a:t>layer.conf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4100070" cy="3849687"/>
          </a:xfrm>
        </p:spPr>
        <p:txBody>
          <a:bodyPr/>
          <a:lstStyle/>
          <a:p>
            <a:r>
              <a:rPr lang="en-US" altLang="zh-TW" dirty="0"/>
              <a:t>Each layer has their own </a:t>
            </a:r>
            <a:r>
              <a:rPr lang="en-US" altLang="zh-TW" dirty="0" err="1"/>
              <a:t>layer.conf</a:t>
            </a:r>
            <a:endParaRPr lang="en-US" altLang="zh-TW" dirty="0"/>
          </a:p>
          <a:p>
            <a:r>
              <a:rPr lang="en-US" altLang="zh-TW" dirty="0"/>
              <a:t>Where to find .bb, .</a:t>
            </a:r>
            <a:r>
              <a:rPr lang="en-US" altLang="zh-TW" dirty="0" err="1"/>
              <a:t>bbclass</a:t>
            </a:r>
            <a:r>
              <a:rPr lang="en-US" altLang="zh-TW" dirty="0"/>
              <a:t>, .</a:t>
            </a:r>
            <a:r>
              <a:rPr lang="en-US" altLang="zh-TW" dirty="0" err="1"/>
              <a:t>bbappend</a:t>
            </a:r>
            <a:r>
              <a:rPr lang="en-US" altLang="zh-TW" dirty="0"/>
              <a:t>, etc.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11" y="1412720"/>
            <a:ext cx="4473508" cy="276442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 bwMode="auto">
          <a:xfrm rot="16200000">
            <a:off x="7020340" y="3501010"/>
            <a:ext cx="216030" cy="2160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15656"/>
      </p:ext>
    </p:extLst>
  </p:cSld>
  <p:clrMapOvr>
    <a:masterClrMapping/>
  </p:clrMapOvr>
</p:sld>
</file>

<file path=ppt/theme/theme1.xml><?xml version="1.0" encoding="utf-8"?>
<a:theme xmlns:a="http://schemas.openxmlformats.org/drawingml/2006/main" name="8_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212291</TotalTime>
  <Words>606</Words>
  <Application>Microsoft Office PowerPoint</Application>
  <PresentationFormat>如螢幕大小 (4:3)</PresentationFormat>
  <Paragraphs>120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Söhne</vt:lpstr>
      <vt:lpstr>Arial</vt:lpstr>
      <vt:lpstr>Arial Black</vt:lpstr>
      <vt:lpstr>Tahoma</vt:lpstr>
      <vt:lpstr>Wingdings</vt:lpstr>
      <vt:lpstr>8_Standarddesign</vt:lpstr>
      <vt:lpstr>bitbake</vt:lpstr>
      <vt:lpstr>Outline</vt:lpstr>
      <vt:lpstr>Roadmap</vt:lpstr>
      <vt:lpstr>Intro</vt:lpstr>
      <vt:lpstr>Intro – .bb</vt:lpstr>
      <vt:lpstr>Intro – .bbclass</vt:lpstr>
      <vt:lpstr>Intro – bblayer.conf</vt:lpstr>
      <vt:lpstr>Intro – bitbake.conf</vt:lpstr>
      <vt:lpstr>Intro – layer.conf</vt:lpstr>
      <vt:lpstr>How to use bitbake – download bitbake</vt:lpstr>
      <vt:lpstr>How to use bitbake – setup envir</vt:lpstr>
      <vt:lpstr>How to use bitbake – create bblayers.conf</vt:lpstr>
      <vt:lpstr>How to use bitbake – create layer</vt:lpstr>
      <vt:lpstr>How to use bitbake – create layer</vt:lpstr>
      <vt:lpstr>How to use bitbake – create recipe</vt:lpstr>
      <vt:lpstr>How to use bitbake – build</vt:lpstr>
      <vt:lpstr>How to use bitbake –inherit myClass</vt:lpstr>
      <vt:lpstr>How to use bitbake – Multiple layers</vt:lpstr>
      <vt:lpstr>How to use bitbake – build</vt:lpstr>
      <vt:lpstr>Useful commands </vt:lpstr>
      <vt:lpstr>Project example</vt:lpstr>
      <vt:lpstr>Project example</vt:lpstr>
      <vt:lpstr>Thank you for your attention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wnc</dc:creator>
  <cp:lastModifiedBy>浩為 林</cp:lastModifiedBy>
  <cp:revision>19055</cp:revision>
  <dcterms:created xsi:type="dcterms:W3CDTF">2005-08-30T06:25:22Z</dcterms:created>
  <dcterms:modified xsi:type="dcterms:W3CDTF">2023-11-09T14:30:17Z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新版Company Profile</vt:lpwstr>
  </property>
  <property fmtid="{D5CDD505-2E9C-101B-9397-08002B2CF9AE}" pid="3" name="Owner">
    <vt:lpwstr/>
  </property>
  <property fmtid="{D5CDD505-2E9C-101B-9397-08002B2CF9AE}" pid="4" name="Status">
    <vt:lpwstr/>
  </property>
</Properties>
</file>