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02" r:id="rId2"/>
    <p:sldId id="269" r:id="rId3"/>
    <p:sldId id="270" r:id="rId4"/>
    <p:sldId id="305" r:id="rId5"/>
    <p:sldId id="271" r:id="rId6"/>
    <p:sldId id="307" r:id="rId7"/>
    <p:sldId id="280" r:id="rId8"/>
    <p:sldId id="28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6C6"/>
    <a:srgbClr val="F0A22E"/>
    <a:srgbClr val="F9DAAB"/>
    <a:srgbClr val="9FE09C"/>
    <a:srgbClr val="B4F395"/>
    <a:srgbClr val="F5F2EE"/>
    <a:srgbClr val="B4C7E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803" autoAdjust="0"/>
  </p:normalViewPr>
  <p:slideViewPr>
    <p:cSldViewPr snapToGrid="0">
      <p:cViewPr varScale="1">
        <p:scale>
          <a:sx n="105" d="100"/>
          <a:sy n="105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A7FCE-A837-4CF3-88E6-2A3B4D27B7BD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1C3A-8FC4-4534-A47B-BD76A5EBF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6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1C3A-8FC4-4534-A47B-BD76A5EBF84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7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1C3A-8FC4-4534-A47B-BD76A5EBF84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5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1C3A-8FC4-4534-A47B-BD76A5EBF84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8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1C3A-8FC4-4534-A47B-BD76A5EBF8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9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1C3A-8FC4-4534-A47B-BD76A5EBF84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3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1C3A-8FC4-4534-A47B-BD76A5EBF84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0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1C3A-8FC4-4534-A47B-BD76A5EBF84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9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1C3A-8FC4-4534-A47B-BD76A5EBF8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41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9A0DF-4F42-4AB6-B561-7B5A00FE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BD7683-D303-4AD9-A52B-696E8E68F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3A6C6-30C1-4A94-B7D8-7C7CC2C4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0E1E-2C5E-446B-994C-46AB6D2B76DF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75DE6D-6494-4FD5-B065-25F132BB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FB917E-D2BA-45DD-B705-AE6D31F7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3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9266C-348C-4085-8596-EDE86683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B6C4A6-8E7E-4EC7-9D4E-3C68EE33C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C45DF-AE6A-416D-8084-586179EA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85E-3054-48E1-A82C-0E7DFFB1A51C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877E6-6DD6-4857-9E94-7D14A166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9458F0-FC1A-40E6-B9FD-AF31DA10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59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F8C245-344A-421D-A027-C5D48A516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A2D934-40BA-4092-B05B-D9EB6B24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71741F-9872-4760-9329-F9035173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059-5C44-406A-AEA6-F88039603668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E489E-A3F7-4749-8A34-037AB59A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79F679-59F1-41B0-8B57-D18C75EF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2C38A-287A-4489-9D4A-AB4C9A6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C2B9E-7FA4-477D-86EF-C55C75A9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60000"/>
                  <a:lumOff val="40000"/>
                </a:schemeClr>
              </a:buClr>
              <a:defRPr/>
            </a:lvl1pPr>
            <a:lvl2pPr>
              <a:buClr>
                <a:schemeClr val="accent2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2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2">
                  <a:lumMod val="60000"/>
                  <a:lumOff val="40000"/>
                </a:schemeClr>
              </a:buClr>
              <a:defRPr/>
            </a:lvl4pPr>
            <a:lvl5pPr>
              <a:buClr>
                <a:schemeClr val="accent2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D42E2-853F-40A8-AE14-6D128084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0BD6-A5C2-47CF-B84E-C0E339ABB349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BFE36F-EA55-4EAB-8407-C180B4CD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ECAC11-7A03-4BC3-8876-10A997DA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82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D921C-FA97-4D1E-B440-43BCAFE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89A92A-C4D4-4CF4-A6D9-14178FC1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F2594-6C22-4EE5-8152-4B5C547B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AA5E-9636-4D7B-AD14-509BD71C0009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1507A3-80F2-4BE2-83CB-5B6E5484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36279-4AB2-4DD1-8BE0-1ACADD0B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8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5459D-5515-41DB-AB83-181A4A97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2F44C-5550-4562-9894-3BEDDA37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ABC229-E1BE-4B4F-96CA-C8A1F3F8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B3B106-17E9-43A0-9904-01D0A276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980-13B5-4461-A55A-1034058E930B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34D18-BA43-416C-8E46-3C5F108A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751FA1-0C15-444D-AF1D-47263B9A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79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F28D2-EFF2-4036-B2D8-6128880F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C24F35-D48B-45DC-A133-C9378F4C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3392D9-8F6F-4D80-8444-D8EAE8D2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DCAF53-772A-4A08-8527-96F911223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E705F1-D4CC-4C89-9A44-7DB71F03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D3C254-77FC-4AF1-82C3-BE52F5D0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812-8262-457C-A041-12F4AA71D06E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4C03C2-E724-47A2-90EC-92BEB252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93A72F-A152-43E1-88AB-31677E3C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96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FC0A8-6330-4A75-B34A-822B0433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93AE14-A429-4748-A678-6FD8299D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80F0-A74F-481C-A0B2-7DB41030C679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2DCCD6-5F3D-419E-8E83-71D1D9E0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8AC5E4-121B-45F8-8CE4-521DF5AA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6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D4C8B-4668-4D0C-9125-0CFDA2BF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136F-F08D-4C52-93B6-F601D380C241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2B14A-EDD7-4AD0-97AC-367523D9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6D9C56-1498-45B6-AE1B-5B285B12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5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DAF4F-08A6-44F8-8486-87C5F5AA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815B2-4DD7-4037-BCC5-F35E1B9A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8B1045-871E-45C3-9D86-5AE45E068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E52396-4225-40A0-B1C9-BD6BA031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C63B-1912-4E47-968E-9F84C6E827CC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DDE202-EEAE-49E1-A125-4AABF804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8A6345-A3C3-4BD1-96C8-BD787AD1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11521-D7FE-48AC-AF9F-19B030DB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E6DB46-B866-4E10-80C1-E9C0126CA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9721DA-60D7-43CA-9ECB-571E7302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1D6208-5DC8-4101-9ADD-8D98197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A45-513E-4E04-9CA4-DBD2B8E4ADC7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3387C2-9C64-499D-AE70-765E6F2B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C9239-FCED-4962-A0CB-19B99B48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BDC46E-9B60-4E4C-9A77-77005F7A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C4F0B8-ED18-433F-9811-521C08A13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C58C4-3DD1-42D8-9C32-391D9BE89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DFF1-5B51-42C6-8F57-99B57F24D886}" type="datetime1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37836-8344-4DCA-A528-2612774DD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1091D-B1D8-4F45-BE90-2D5C36FF6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1EDB-3D87-407D-8ACC-8304E3ED9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66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20.png"/><Relationship Id="rId10" Type="http://schemas.openxmlformats.org/officeDocument/2006/relationships/image" Target="../media/image18.png"/><Relationship Id="rId4" Type="http://schemas.openxmlformats.org/officeDocument/2006/relationships/image" Target="../media/image5.jp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4;p13">
            <a:extLst>
              <a:ext uri="{FF2B5EF4-FFF2-40B4-BE49-F238E27FC236}">
                <a16:creationId xmlns:a16="http://schemas.microsoft.com/office/drawing/2014/main" id="{5F117587-9046-40A2-9CC8-B213E57789C0}"/>
              </a:ext>
            </a:extLst>
          </p:cNvPr>
          <p:cNvSpPr/>
          <p:nvPr/>
        </p:nvSpPr>
        <p:spPr>
          <a:xfrm rot="15773776">
            <a:off x="-1799179" y="4761455"/>
            <a:ext cx="3598358" cy="2690334"/>
          </a:xfrm>
          <a:custGeom>
            <a:avLst/>
            <a:gdLst/>
            <a:ahLst/>
            <a:cxnLst/>
            <a:rect l="l" t="t" r="r" b="b"/>
            <a:pathLst>
              <a:path w="40491" h="25849" extrusionOk="0">
                <a:moveTo>
                  <a:pt x="30769" y="7808"/>
                </a:moveTo>
                <a:cubicBezTo>
                  <a:pt x="30887" y="7808"/>
                  <a:pt x="31006" y="7818"/>
                  <a:pt x="31124" y="7837"/>
                </a:cubicBezTo>
                <a:cubicBezTo>
                  <a:pt x="32110" y="7960"/>
                  <a:pt x="32906" y="8510"/>
                  <a:pt x="33219" y="9221"/>
                </a:cubicBezTo>
                <a:cubicBezTo>
                  <a:pt x="33380" y="9581"/>
                  <a:pt x="33380" y="10055"/>
                  <a:pt x="33181" y="10444"/>
                </a:cubicBezTo>
                <a:cubicBezTo>
                  <a:pt x="33105" y="10605"/>
                  <a:pt x="32944" y="10918"/>
                  <a:pt x="32584" y="11041"/>
                </a:cubicBezTo>
                <a:cubicBezTo>
                  <a:pt x="32475" y="11081"/>
                  <a:pt x="32366" y="11097"/>
                  <a:pt x="32260" y="11097"/>
                </a:cubicBezTo>
                <a:cubicBezTo>
                  <a:pt x="32062" y="11097"/>
                  <a:pt x="31876" y="11039"/>
                  <a:pt x="31721" y="10965"/>
                </a:cubicBezTo>
                <a:cubicBezTo>
                  <a:pt x="31323" y="10766"/>
                  <a:pt x="30972" y="10368"/>
                  <a:pt x="30811" y="9932"/>
                </a:cubicBezTo>
                <a:cubicBezTo>
                  <a:pt x="30536" y="9145"/>
                  <a:pt x="30413" y="8472"/>
                  <a:pt x="30413" y="7837"/>
                </a:cubicBezTo>
                <a:cubicBezTo>
                  <a:pt x="30532" y="7818"/>
                  <a:pt x="30650" y="7808"/>
                  <a:pt x="30769" y="7808"/>
                </a:cubicBezTo>
                <a:close/>
                <a:moveTo>
                  <a:pt x="7509" y="17203"/>
                </a:moveTo>
                <a:cubicBezTo>
                  <a:pt x="7936" y="17364"/>
                  <a:pt x="8258" y="17914"/>
                  <a:pt x="8220" y="18464"/>
                </a:cubicBezTo>
                <a:cubicBezTo>
                  <a:pt x="8173" y="19023"/>
                  <a:pt x="7860" y="19649"/>
                  <a:pt x="7272" y="20208"/>
                </a:cubicBezTo>
                <a:cubicBezTo>
                  <a:pt x="7111" y="20360"/>
                  <a:pt x="6912" y="20521"/>
                  <a:pt x="6713" y="20635"/>
                </a:cubicBezTo>
                <a:cubicBezTo>
                  <a:pt x="6324" y="20009"/>
                  <a:pt x="5926" y="19175"/>
                  <a:pt x="6087" y="18350"/>
                </a:cubicBezTo>
                <a:cubicBezTo>
                  <a:pt x="6163" y="17952"/>
                  <a:pt x="6438" y="17554"/>
                  <a:pt x="6798" y="17317"/>
                </a:cubicBezTo>
                <a:cubicBezTo>
                  <a:pt x="6912" y="17241"/>
                  <a:pt x="7111" y="17203"/>
                  <a:pt x="7310" y="17203"/>
                </a:cubicBezTo>
                <a:close/>
                <a:moveTo>
                  <a:pt x="36111" y="0"/>
                </a:moveTo>
                <a:cubicBezTo>
                  <a:pt x="34949" y="0"/>
                  <a:pt x="33878" y="260"/>
                  <a:pt x="32906" y="774"/>
                </a:cubicBezTo>
                <a:cubicBezTo>
                  <a:pt x="30536" y="2035"/>
                  <a:pt x="29313" y="4519"/>
                  <a:pt x="28953" y="6500"/>
                </a:cubicBezTo>
                <a:cubicBezTo>
                  <a:pt x="27654" y="6936"/>
                  <a:pt x="26270" y="7799"/>
                  <a:pt x="25085" y="9344"/>
                </a:cubicBezTo>
                <a:cubicBezTo>
                  <a:pt x="23739" y="11155"/>
                  <a:pt x="23066" y="13373"/>
                  <a:pt x="22440" y="15468"/>
                </a:cubicBezTo>
                <a:cubicBezTo>
                  <a:pt x="21881" y="17364"/>
                  <a:pt x="21255" y="19450"/>
                  <a:pt x="19985" y="21109"/>
                </a:cubicBezTo>
                <a:cubicBezTo>
                  <a:pt x="18449" y="23052"/>
                  <a:pt x="15994" y="24275"/>
                  <a:pt x="13510" y="24275"/>
                </a:cubicBezTo>
                <a:lnTo>
                  <a:pt x="13387" y="24275"/>
                </a:lnTo>
                <a:cubicBezTo>
                  <a:pt x="11301" y="24237"/>
                  <a:pt x="9244" y="23327"/>
                  <a:pt x="7746" y="21867"/>
                </a:cubicBezTo>
                <a:cubicBezTo>
                  <a:pt x="7936" y="21706"/>
                  <a:pt x="8173" y="21545"/>
                  <a:pt x="8372" y="21346"/>
                </a:cubicBezTo>
                <a:cubicBezTo>
                  <a:pt x="8969" y="20758"/>
                  <a:pt x="9718" y="19810"/>
                  <a:pt x="9794" y="18587"/>
                </a:cubicBezTo>
                <a:cubicBezTo>
                  <a:pt x="9879" y="17279"/>
                  <a:pt x="9083" y="16056"/>
                  <a:pt x="7983" y="15705"/>
                </a:cubicBezTo>
                <a:cubicBezTo>
                  <a:pt x="7761" y="15639"/>
                  <a:pt x="7535" y="15608"/>
                  <a:pt x="7309" y="15608"/>
                </a:cubicBezTo>
                <a:cubicBezTo>
                  <a:pt x="6849" y="15608"/>
                  <a:pt x="6390" y="15739"/>
                  <a:pt x="5964" y="15980"/>
                </a:cubicBezTo>
                <a:cubicBezTo>
                  <a:pt x="5215" y="16454"/>
                  <a:pt x="4703" y="17203"/>
                  <a:pt x="4542" y="18028"/>
                </a:cubicBezTo>
                <a:cubicBezTo>
                  <a:pt x="4343" y="19061"/>
                  <a:pt x="4580" y="20208"/>
                  <a:pt x="5291" y="21346"/>
                </a:cubicBezTo>
                <a:cubicBezTo>
                  <a:pt x="4888" y="21466"/>
                  <a:pt x="4451" y="21517"/>
                  <a:pt x="4010" y="21517"/>
                </a:cubicBezTo>
                <a:cubicBezTo>
                  <a:pt x="2853" y="21517"/>
                  <a:pt x="1663" y="21166"/>
                  <a:pt x="949" y="20796"/>
                </a:cubicBezTo>
                <a:lnTo>
                  <a:pt x="1" y="22057"/>
                </a:lnTo>
                <a:cubicBezTo>
                  <a:pt x="1081" y="22788"/>
                  <a:pt x="2381" y="23139"/>
                  <a:pt x="3690" y="23139"/>
                </a:cubicBezTo>
                <a:cubicBezTo>
                  <a:pt x="4587" y="23139"/>
                  <a:pt x="5488" y="22974"/>
                  <a:pt x="6324" y="22654"/>
                </a:cubicBezTo>
                <a:cubicBezTo>
                  <a:pt x="8097" y="24588"/>
                  <a:pt x="10704" y="25811"/>
                  <a:pt x="13349" y="25849"/>
                </a:cubicBezTo>
                <a:lnTo>
                  <a:pt x="13510" y="25849"/>
                </a:lnTo>
                <a:cubicBezTo>
                  <a:pt x="16468" y="25849"/>
                  <a:pt x="19397" y="24389"/>
                  <a:pt x="21208" y="22057"/>
                </a:cubicBezTo>
                <a:cubicBezTo>
                  <a:pt x="22677" y="20208"/>
                  <a:pt x="23341" y="17952"/>
                  <a:pt x="23938" y="15942"/>
                </a:cubicBezTo>
                <a:cubicBezTo>
                  <a:pt x="24526" y="13961"/>
                  <a:pt x="25161" y="11913"/>
                  <a:pt x="26346" y="10292"/>
                </a:cubicBezTo>
                <a:cubicBezTo>
                  <a:pt x="27057" y="9344"/>
                  <a:pt x="27929" y="8671"/>
                  <a:pt x="28839" y="8235"/>
                </a:cubicBezTo>
                <a:cubicBezTo>
                  <a:pt x="28915" y="8908"/>
                  <a:pt x="29029" y="9657"/>
                  <a:pt x="29313" y="10444"/>
                </a:cubicBezTo>
                <a:cubicBezTo>
                  <a:pt x="29588" y="11278"/>
                  <a:pt x="30261" y="11989"/>
                  <a:pt x="31048" y="12387"/>
                </a:cubicBezTo>
                <a:cubicBezTo>
                  <a:pt x="31439" y="12591"/>
                  <a:pt x="31856" y="12689"/>
                  <a:pt x="32269" y="12689"/>
                </a:cubicBezTo>
                <a:cubicBezTo>
                  <a:pt x="32566" y="12689"/>
                  <a:pt x="32861" y="12638"/>
                  <a:pt x="33143" y="12539"/>
                </a:cubicBezTo>
                <a:cubicBezTo>
                  <a:pt x="33816" y="12302"/>
                  <a:pt x="34328" y="11790"/>
                  <a:pt x="34641" y="11079"/>
                </a:cubicBezTo>
                <a:cubicBezTo>
                  <a:pt x="35001" y="10292"/>
                  <a:pt x="35001" y="9382"/>
                  <a:pt x="34679" y="8633"/>
                </a:cubicBezTo>
                <a:cubicBezTo>
                  <a:pt x="34167" y="7363"/>
                  <a:pt x="32868" y="6500"/>
                  <a:pt x="31323" y="6301"/>
                </a:cubicBezTo>
                <a:cubicBezTo>
                  <a:pt x="31182" y="6274"/>
                  <a:pt x="31023" y="6247"/>
                  <a:pt x="30844" y="6247"/>
                </a:cubicBezTo>
                <a:cubicBezTo>
                  <a:pt x="30770" y="6247"/>
                  <a:pt x="30693" y="6252"/>
                  <a:pt x="30612" y="6263"/>
                </a:cubicBezTo>
                <a:cubicBezTo>
                  <a:pt x="31048" y="4756"/>
                  <a:pt x="31996" y="3021"/>
                  <a:pt x="33617" y="2149"/>
                </a:cubicBezTo>
                <a:cubicBezTo>
                  <a:pt x="34353" y="1766"/>
                  <a:pt x="35175" y="1576"/>
                  <a:pt x="36079" y="1576"/>
                </a:cubicBezTo>
                <a:cubicBezTo>
                  <a:pt x="37212" y="1576"/>
                  <a:pt x="38473" y="1875"/>
                  <a:pt x="39855" y="2471"/>
                </a:cubicBezTo>
                <a:lnTo>
                  <a:pt x="40490" y="1049"/>
                </a:lnTo>
                <a:cubicBezTo>
                  <a:pt x="38919" y="348"/>
                  <a:pt x="37455" y="0"/>
                  <a:pt x="36111" y="0"/>
                </a:cubicBezTo>
                <a:close/>
              </a:path>
            </a:pathLst>
          </a:custGeom>
          <a:solidFill>
            <a:srgbClr val="F2C6C6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" name="Google Shape;11;p2">
            <a:extLst>
              <a:ext uri="{FF2B5EF4-FFF2-40B4-BE49-F238E27FC236}">
                <a16:creationId xmlns:a16="http://schemas.microsoft.com/office/drawing/2014/main" id="{9555A6B4-FF99-4DA1-AE63-4A47C92814CC}"/>
              </a:ext>
            </a:extLst>
          </p:cNvPr>
          <p:cNvCxnSpPr>
            <a:cxnSpLocks/>
          </p:cNvCxnSpPr>
          <p:nvPr/>
        </p:nvCxnSpPr>
        <p:spPr>
          <a:xfrm>
            <a:off x="-72550" y="356396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BAF2E326-D466-46BD-96CA-48B0DAC0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59F4517-C58F-48C2-A815-AD986CA7ED69}"/>
              </a:ext>
            </a:extLst>
          </p:cNvPr>
          <p:cNvSpPr/>
          <p:nvPr/>
        </p:nvSpPr>
        <p:spPr>
          <a:xfrm>
            <a:off x="235044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Introduction</a:t>
            </a:r>
            <a:endParaRPr lang="zh-TW" altLang="en-US" sz="16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F5AD744-8673-4A5E-8FD3-692F930200D3}"/>
              </a:ext>
            </a:extLst>
          </p:cNvPr>
          <p:cNvSpPr/>
          <p:nvPr/>
        </p:nvSpPr>
        <p:spPr>
          <a:xfrm>
            <a:off x="2227870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Related Work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198763A-2154-4670-BA10-E0117DFD81EC}"/>
              </a:ext>
            </a:extLst>
          </p:cNvPr>
          <p:cNvSpPr/>
          <p:nvPr/>
        </p:nvSpPr>
        <p:spPr>
          <a:xfrm>
            <a:off x="4220696" y="209765"/>
            <a:ext cx="1757779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Proposed Method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523663-C43B-4B40-9038-DE025E78554F}"/>
              </a:ext>
            </a:extLst>
          </p:cNvPr>
          <p:cNvSpPr/>
          <p:nvPr/>
        </p:nvSpPr>
        <p:spPr>
          <a:xfrm>
            <a:off x="8206351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Discussion</a:t>
            </a:r>
            <a:endParaRPr lang="zh-TW" altLang="en-US" sz="1600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B12162D-2045-4B2B-9D4D-54B6B86AED41}"/>
              </a:ext>
            </a:extLst>
          </p:cNvPr>
          <p:cNvSpPr/>
          <p:nvPr/>
        </p:nvSpPr>
        <p:spPr>
          <a:xfrm>
            <a:off x="6213525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Experiments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A6CB549-3515-4B7C-83BE-BC55F4D71AD8}"/>
              </a:ext>
            </a:extLst>
          </p:cNvPr>
          <p:cNvSpPr/>
          <p:nvPr/>
        </p:nvSpPr>
        <p:spPr>
          <a:xfrm>
            <a:off x="10199177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/>
              <a:t>Conclusion</a:t>
            </a:r>
            <a:endParaRPr lang="zh-TW" altLang="en-US" sz="1600" b="1"/>
          </a:p>
        </p:txBody>
      </p:sp>
      <p:pic>
        <p:nvPicPr>
          <p:cNvPr id="12" name="內容版面配置區 10">
            <a:extLst>
              <a:ext uri="{FF2B5EF4-FFF2-40B4-BE49-F238E27FC236}">
                <a16:creationId xmlns:a16="http://schemas.microsoft.com/office/drawing/2014/main" id="{0D10B82C-EF77-465D-9059-703A4055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42" y="4358732"/>
            <a:ext cx="4970917" cy="2180180"/>
          </a:xfr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857A490-EDE4-42FD-B547-D7CE4D7FEC1B}"/>
              </a:ext>
            </a:extLst>
          </p:cNvPr>
          <p:cNvSpPr txBox="1">
            <a:spLocks/>
          </p:cNvSpPr>
          <p:nvPr/>
        </p:nvSpPr>
        <p:spPr>
          <a:xfrm>
            <a:off x="838200" y="1758569"/>
            <a:ext cx="104150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40000"/>
                  <a:lumOff val="60000"/>
                </a:schemeClr>
              </a:buClr>
            </a:pPr>
            <a:r>
              <a:rPr lang="en-US" altLang="zh-TW" dirty="0"/>
              <a:t>Siamese Networks represent a common architecture used in self-supervised learning, which allows the comparison of two input samples through shared parameters weight.</a:t>
            </a:r>
          </a:p>
          <a:p>
            <a:pPr>
              <a:buClr>
                <a:schemeClr val="accent2">
                  <a:lumMod val="40000"/>
                  <a:lumOff val="60000"/>
                </a:schemeClr>
              </a:buClr>
            </a:pPr>
            <a:endParaRPr lang="en-US" altLang="zh-TW" dirty="0"/>
          </a:p>
          <a:p>
            <a:pPr>
              <a:buClr>
                <a:schemeClr val="accent2">
                  <a:lumMod val="40000"/>
                  <a:lumOff val="60000"/>
                </a:schemeClr>
              </a:buClr>
            </a:pPr>
            <a:r>
              <a:rPr lang="en-US" altLang="zh-TW" dirty="0"/>
              <a:t>Model can learn to identify useful features and representations from the input data, which can be used for a variety of downstream tasks.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9AB24789-BD00-4643-A85C-B375C0C3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1</a:t>
            </a:fld>
            <a:endParaRPr lang="zh-TW" altLang="en-US"/>
          </a:p>
        </p:txBody>
      </p:sp>
      <p:cxnSp>
        <p:nvCxnSpPr>
          <p:cNvPr id="15" name="Google Shape;13;p2">
            <a:extLst>
              <a:ext uri="{FF2B5EF4-FFF2-40B4-BE49-F238E27FC236}">
                <a16:creationId xmlns:a16="http://schemas.microsoft.com/office/drawing/2014/main" id="{DCBC03AB-FAFC-4692-8A9A-FAABA270A60C}"/>
              </a:ext>
            </a:extLst>
          </p:cNvPr>
          <p:cNvCxnSpPr>
            <a:cxnSpLocks/>
          </p:cNvCxnSpPr>
          <p:nvPr/>
        </p:nvCxnSpPr>
        <p:spPr>
          <a:xfrm>
            <a:off x="-81694" y="6641835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BD16C8C-F4B6-4F8E-B740-DE4FEAA2879D}"/>
              </a:ext>
            </a:extLst>
          </p:cNvPr>
          <p:cNvSpPr/>
          <p:nvPr/>
        </p:nvSpPr>
        <p:spPr>
          <a:xfrm>
            <a:off x="717452" y="815925"/>
            <a:ext cx="108000" cy="360000"/>
          </a:xfrm>
          <a:prstGeom prst="rect">
            <a:avLst/>
          </a:prstGeom>
          <a:solidFill>
            <a:srgbClr val="F9D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4;p13">
            <a:extLst>
              <a:ext uri="{FF2B5EF4-FFF2-40B4-BE49-F238E27FC236}">
                <a16:creationId xmlns:a16="http://schemas.microsoft.com/office/drawing/2014/main" id="{DADA8414-32D8-4720-BA40-C4A03A90FCF6}"/>
              </a:ext>
            </a:extLst>
          </p:cNvPr>
          <p:cNvSpPr/>
          <p:nvPr/>
        </p:nvSpPr>
        <p:spPr>
          <a:xfrm rot="15773776">
            <a:off x="-1799179" y="4761455"/>
            <a:ext cx="3598358" cy="2690334"/>
          </a:xfrm>
          <a:custGeom>
            <a:avLst/>
            <a:gdLst/>
            <a:ahLst/>
            <a:cxnLst/>
            <a:rect l="l" t="t" r="r" b="b"/>
            <a:pathLst>
              <a:path w="40491" h="25849" extrusionOk="0">
                <a:moveTo>
                  <a:pt x="30769" y="7808"/>
                </a:moveTo>
                <a:cubicBezTo>
                  <a:pt x="30887" y="7808"/>
                  <a:pt x="31006" y="7818"/>
                  <a:pt x="31124" y="7837"/>
                </a:cubicBezTo>
                <a:cubicBezTo>
                  <a:pt x="32110" y="7960"/>
                  <a:pt x="32906" y="8510"/>
                  <a:pt x="33219" y="9221"/>
                </a:cubicBezTo>
                <a:cubicBezTo>
                  <a:pt x="33380" y="9581"/>
                  <a:pt x="33380" y="10055"/>
                  <a:pt x="33181" y="10444"/>
                </a:cubicBezTo>
                <a:cubicBezTo>
                  <a:pt x="33105" y="10605"/>
                  <a:pt x="32944" y="10918"/>
                  <a:pt x="32584" y="11041"/>
                </a:cubicBezTo>
                <a:cubicBezTo>
                  <a:pt x="32475" y="11081"/>
                  <a:pt x="32366" y="11097"/>
                  <a:pt x="32260" y="11097"/>
                </a:cubicBezTo>
                <a:cubicBezTo>
                  <a:pt x="32062" y="11097"/>
                  <a:pt x="31876" y="11039"/>
                  <a:pt x="31721" y="10965"/>
                </a:cubicBezTo>
                <a:cubicBezTo>
                  <a:pt x="31323" y="10766"/>
                  <a:pt x="30972" y="10368"/>
                  <a:pt x="30811" y="9932"/>
                </a:cubicBezTo>
                <a:cubicBezTo>
                  <a:pt x="30536" y="9145"/>
                  <a:pt x="30413" y="8472"/>
                  <a:pt x="30413" y="7837"/>
                </a:cubicBezTo>
                <a:cubicBezTo>
                  <a:pt x="30532" y="7818"/>
                  <a:pt x="30650" y="7808"/>
                  <a:pt x="30769" y="7808"/>
                </a:cubicBezTo>
                <a:close/>
                <a:moveTo>
                  <a:pt x="7509" y="17203"/>
                </a:moveTo>
                <a:cubicBezTo>
                  <a:pt x="7936" y="17364"/>
                  <a:pt x="8258" y="17914"/>
                  <a:pt x="8220" y="18464"/>
                </a:cubicBezTo>
                <a:cubicBezTo>
                  <a:pt x="8173" y="19023"/>
                  <a:pt x="7860" y="19649"/>
                  <a:pt x="7272" y="20208"/>
                </a:cubicBezTo>
                <a:cubicBezTo>
                  <a:pt x="7111" y="20360"/>
                  <a:pt x="6912" y="20521"/>
                  <a:pt x="6713" y="20635"/>
                </a:cubicBezTo>
                <a:cubicBezTo>
                  <a:pt x="6324" y="20009"/>
                  <a:pt x="5926" y="19175"/>
                  <a:pt x="6087" y="18350"/>
                </a:cubicBezTo>
                <a:cubicBezTo>
                  <a:pt x="6163" y="17952"/>
                  <a:pt x="6438" y="17554"/>
                  <a:pt x="6798" y="17317"/>
                </a:cubicBezTo>
                <a:cubicBezTo>
                  <a:pt x="6912" y="17241"/>
                  <a:pt x="7111" y="17203"/>
                  <a:pt x="7310" y="17203"/>
                </a:cubicBezTo>
                <a:close/>
                <a:moveTo>
                  <a:pt x="36111" y="0"/>
                </a:moveTo>
                <a:cubicBezTo>
                  <a:pt x="34949" y="0"/>
                  <a:pt x="33878" y="260"/>
                  <a:pt x="32906" y="774"/>
                </a:cubicBezTo>
                <a:cubicBezTo>
                  <a:pt x="30536" y="2035"/>
                  <a:pt x="29313" y="4519"/>
                  <a:pt x="28953" y="6500"/>
                </a:cubicBezTo>
                <a:cubicBezTo>
                  <a:pt x="27654" y="6936"/>
                  <a:pt x="26270" y="7799"/>
                  <a:pt x="25085" y="9344"/>
                </a:cubicBezTo>
                <a:cubicBezTo>
                  <a:pt x="23739" y="11155"/>
                  <a:pt x="23066" y="13373"/>
                  <a:pt x="22440" y="15468"/>
                </a:cubicBezTo>
                <a:cubicBezTo>
                  <a:pt x="21881" y="17364"/>
                  <a:pt x="21255" y="19450"/>
                  <a:pt x="19985" y="21109"/>
                </a:cubicBezTo>
                <a:cubicBezTo>
                  <a:pt x="18449" y="23052"/>
                  <a:pt x="15994" y="24275"/>
                  <a:pt x="13510" y="24275"/>
                </a:cubicBezTo>
                <a:lnTo>
                  <a:pt x="13387" y="24275"/>
                </a:lnTo>
                <a:cubicBezTo>
                  <a:pt x="11301" y="24237"/>
                  <a:pt x="9244" y="23327"/>
                  <a:pt x="7746" y="21867"/>
                </a:cubicBezTo>
                <a:cubicBezTo>
                  <a:pt x="7936" y="21706"/>
                  <a:pt x="8173" y="21545"/>
                  <a:pt x="8372" y="21346"/>
                </a:cubicBezTo>
                <a:cubicBezTo>
                  <a:pt x="8969" y="20758"/>
                  <a:pt x="9718" y="19810"/>
                  <a:pt x="9794" y="18587"/>
                </a:cubicBezTo>
                <a:cubicBezTo>
                  <a:pt x="9879" y="17279"/>
                  <a:pt x="9083" y="16056"/>
                  <a:pt x="7983" y="15705"/>
                </a:cubicBezTo>
                <a:cubicBezTo>
                  <a:pt x="7761" y="15639"/>
                  <a:pt x="7535" y="15608"/>
                  <a:pt x="7309" y="15608"/>
                </a:cubicBezTo>
                <a:cubicBezTo>
                  <a:pt x="6849" y="15608"/>
                  <a:pt x="6390" y="15739"/>
                  <a:pt x="5964" y="15980"/>
                </a:cubicBezTo>
                <a:cubicBezTo>
                  <a:pt x="5215" y="16454"/>
                  <a:pt x="4703" y="17203"/>
                  <a:pt x="4542" y="18028"/>
                </a:cubicBezTo>
                <a:cubicBezTo>
                  <a:pt x="4343" y="19061"/>
                  <a:pt x="4580" y="20208"/>
                  <a:pt x="5291" y="21346"/>
                </a:cubicBezTo>
                <a:cubicBezTo>
                  <a:pt x="4888" y="21466"/>
                  <a:pt x="4451" y="21517"/>
                  <a:pt x="4010" y="21517"/>
                </a:cubicBezTo>
                <a:cubicBezTo>
                  <a:pt x="2853" y="21517"/>
                  <a:pt x="1663" y="21166"/>
                  <a:pt x="949" y="20796"/>
                </a:cubicBezTo>
                <a:lnTo>
                  <a:pt x="1" y="22057"/>
                </a:lnTo>
                <a:cubicBezTo>
                  <a:pt x="1081" y="22788"/>
                  <a:pt x="2381" y="23139"/>
                  <a:pt x="3690" y="23139"/>
                </a:cubicBezTo>
                <a:cubicBezTo>
                  <a:pt x="4587" y="23139"/>
                  <a:pt x="5488" y="22974"/>
                  <a:pt x="6324" y="22654"/>
                </a:cubicBezTo>
                <a:cubicBezTo>
                  <a:pt x="8097" y="24588"/>
                  <a:pt x="10704" y="25811"/>
                  <a:pt x="13349" y="25849"/>
                </a:cubicBezTo>
                <a:lnTo>
                  <a:pt x="13510" y="25849"/>
                </a:lnTo>
                <a:cubicBezTo>
                  <a:pt x="16468" y="25849"/>
                  <a:pt x="19397" y="24389"/>
                  <a:pt x="21208" y="22057"/>
                </a:cubicBezTo>
                <a:cubicBezTo>
                  <a:pt x="22677" y="20208"/>
                  <a:pt x="23341" y="17952"/>
                  <a:pt x="23938" y="15942"/>
                </a:cubicBezTo>
                <a:cubicBezTo>
                  <a:pt x="24526" y="13961"/>
                  <a:pt x="25161" y="11913"/>
                  <a:pt x="26346" y="10292"/>
                </a:cubicBezTo>
                <a:cubicBezTo>
                  <a:pt x="27057" y="9344"/>
                  <a:pt x="27929" y="8671"/>
                  <a:pt x="28839" y="8235"/>
                </a:cubicBezTo>
                <a:cubicBezTo>
                  <a:pt x="28915" y="8908"/>
                  <a:pt x="29029" y="9657"/>
                  <a:pt x="29313" y="10444"/>
                </a:cubicBezTo>
                <a:cubicBezTo>
                  <a:pt x="29588" y="11278"/>
                  <a:pt x="30261" y="11989"/>
                  <a:pt x="31048" y="12387"/>
                </a:cubicBezTo>
                <a:cubicBezTo>
                  <a:pt x="31439" y="12591"/>
                  <a:pt x="31856" y="12689"/>
                  <a:pt x="32269" y="12689"/>
                </a:cubicBezTo>
                <a:cubicBezTo>
                  <a:pt x="32566" y="12689"/>
                  <a:pt x="32861" y="12638"/>
                  <a:pt x="33143" y="12539"/>
                </a:cubicBezTo>
                <a:cubicBezTo>
                  <a:pt x="33816" y="12302"/>
                  <a:pt x="34328" y="11790"/>
                  <a:pt x="34641" y="11079"/>
                </a:cubicBezTo>
                <a:cubicBezTo>
                  <a:pt x="35001" y="10292"/>
                  <a:pt x="35001" y="9382"/>
                  <a:pt x="34679" y="8633"/>
                </a:cubicBezTo>
                <a:cubicBezTo>
                  <a:pt x="34167" y="7363"/>
                  <a:pt x="32868" y="6500"/>
                  <a:pt x="31323" y="6301"/>
                </a:cubicBezTo>
                <a:cubicBezTo>
                  <a:pt x="31182" y="6274"/>
                  <a:pt x="31023" y="6247"/>
                  <a:pt x="30844" y="6247"/>
                </a:cubicBezTo>
                <a:cubicBezTo>
                  <a:pt x="30770" y="6247"/>
                  <a:pt x="30693" y="6252"/>
                  <a:pt x="30612" y="6263"/>
                </a:cubicBezTo>
                <a:cubicBezTo>
                  <a:pt x="31048" y="4756"/>
                  <a:pt x="31996" y="3021"/>
                  <a:pt x="33617" y="2149"/>
                </a:cubicBezTo>
                <a:cubicBezTo>
                  <a:pt x="34353" y="1766"/>
                  <a:pt x="35175" y="1576"/>
                  <a:pt x="36079" y="1576"/>
                </a:cubicBezTo>
                <a:cubicBezTo>
                  <a:pt x="37212" y="1576"/>
                  <a:pt x="38473" y="1875"/>
                  <a:pt x="39855" y="2471"/>
                </a:cubicBezTo>
                <a:lnTo>
                  <a:pt x="40490" y="1049"/>
                </a:lnTo>
                <a:cubicBezTo>
                  <a:pt x="38919" y="348"/>
                  <a:pt x="37455" y="0"/>
                  <a:pt x="36111" y="0"/>
                </a:cubicBezTo>
                <a:close/>
              </a:path>
            </a:pathLst>
          </a:custGeom>
          <a:solidFill>
            <a:srgbClr val="F2C6C6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ADFCFD-6684-4D44-9880-12BF2177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Proposed Framework</a:t>
            </a:r>
            <a:endParaRPr lang="zh-TW" altLang="en-US" dirty="0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B171C84E-E26D-4148-B3BE-5FA4DD6B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0" y="1654186"/>
            <a:ext cx="4714440" cy="4784111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3A6D509-416A-4DB7-BE76-81FBB74C4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1" y="1950086"/>
            <a:ext cx="5499058" cy="4192311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5CBF5CA-B8F2-4423-AAA4-006C161A8643}"/>
              </a:ext>
            </a:extLst>
          </p:cNvPr>
          <p:cNvSpPr/>
          <p:nvPr/>
        </p:nvSpPr>
        <p:spPr>
          <a:xfrm>
            <a:off x="3874957" y="2278505"/>
            <a:ext cx="1678899" cy="24209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EE78416-B3DC-43F9-AC6C-A564249D9B7F}"/>
              </a:ext>
            </a:extLst>
          </p:cNvPr>
          <p:cNvSpPr/>
          <p:nvPr/>
        </p:nvSpPr>
        <p:spPr>
          <a:xfrm>
            <a:off x="6117520" y="1751688"/>
            <a:ext cx="5812759" cy="4589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AB7C99CB-70F0-46B7-94F2-626A68D1E54A}"/>
              </a:ext>
            </a:extLst>
          </p:cNvPr>
          <p:cNvSpPr/>
          <p:nvPr/>
        </p:nvSpPr>
        <p:spPr>
          <a:xfrm>
            <a:off x="5629773" y="3395272"/>
            <a:ext cx="444708" cy="202367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Google Shape;13;p2">
            <a:extLst>
              <a:ext uri="{FF2B5EF4-FFF2-40B4-BE49-F238E27FC236}">
                <a16:creationId xmlns:a16="http://schemas.microsoft.com/office/drawing/2014/main" id="{A52E3D61-B55E-4159-A053-E6AA508E966B}"/>
              </a:ext>
            </a:extLst>
          </p:cNvPr>
          <p:cNvCxnSpPr>
            <a:cxnSpLocks/>
          </p:cNvCxnSpPr>
          <p:nvPr/>
        </p:nvCxnSpPr>
        <p:spPr>
          <a:xfrm>
            <a:off x="-81694" y="6641835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1;p2">
            <a:extLst>
              <a:ext uri="{FF2B5EF4-FFF2-40B4-BE49-F238E27FC236}">
                <a16:creationId xmlns:a16="http://schemas.microsoft.com/office/drawing/2014/main" id="{E1E56F24-1786-4833-AF6C-9BBB71B4D2CA}"/>
              </a:ext>
            </a:extLst>
          </p:cNvPr>
          <p:cNvCxnSpPr>
            <a:cxnSpLocks/>
          </p:cNvCxnSpPr>
          <p:nvPr/>
        </p:nvCxnSpPr>
        <p:spPr>
          <a:xfrm>
            <a:off x="-72550" y="356396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C1AC1ABD-1819-4F77-8827-D3D975870EBA}"/>
              </a:ext>
            </a:extLst>
          </p:cNvPr>
          <p:cNvSpPr/>
          <p:nvPr/>
        </p:nvSpPr>
        <p:spPr>
          <a:xfrm>
            <a:off x="235044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Introduction</a:t>
            </a:r>
            <a:endParaRPr lang="zh-TW" altLang="en-US" sz="1600" b="1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4E74406-D03A-4F28-9D61-04A0F12D1841}"/>
              </a:ext>
            </a:extLst>
          </p:cNvPr>
          <p:cNvSpPr/>
          <p:nvPr/>
        </p:nvSpPr>
        <p:spPr>
          <a:xfrm>
            <a:off x="2227870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Related Work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39A01ED-CBBF-4B9D-8209-D607FC4FF4C7}"/>
              </a:ext>
            </a:extLst>
          </p:cNvPr>
          <p:cNvSpPr/>
          <p:nvPr/>
        </p:nvSpPr>
        <p:spPr>
          <a:xfrm>
            <a:off x="4220696" y="209765"/>
            <a:ext cx="1757779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Proposed Method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3A7CB98-2B07-44E6-A63F-1515C5725092}"/>
              </a:ext>
            </a:extLst>
          </p:cNvPr>
          <p:cNvSpPr/>
          <p:nvPr/>
        </p:nvSpPr>
        <p:spPr>
          <a:xfrm>
            <a:off x="8206351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Discussion</a:t>
            </a:r>
            <a:endParaRPr lang="zh-TW" altLang="en-US" sz="1600" b="1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AE600276-38C5-4108-8886-25A28D5B284D}"/>
              </a:ext>
            </a:extLst>
          </p:cNvPr>
          <p:cNvSpPr/>
          <p:nvPr/>
        </p:nvSpPr>
        <p:spPr>
          <a:xfrm>
            <a:off x="6213525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Experiments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7E82CC2-A00F-491D-8F0F-097EDB2B719F}"/>
              </a:ext>
            </a:extLst>
          </p:cNvPr>
          <p:cNvSpPr/>
          <p:nvPr/>
        </p:nvSpPr>
        <p:spPr>
          <a:xfrm>
            <a:off x="10199177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/>
              <a:t>Conclusion</a:t>
            </a:r>
            <a:endParaRPr lang="zh-TW" altLang="en-US" sz="1600" b="1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1A19373-50FD-456E-9E9A-3C258077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BB722E-B389-4596-9D5E-5E1568D90670}"/>
              </a:ext>
            </a:extLst>
          </p:cNvPr>
          <p:cNvSpPr/>
          <p:nvPr/>
        </p:nvSpPr>
        <p:spPr>
          <a:xfrm>
            <a:off x="717452" y="815925"/>
            <a:ext cx="108000" cy="360000"/>
          </a:xfrm>
          <a:prstGeom prst="rect">
            <a:avLst/>
          </a:prstGeom>
          <a:solidFill>
            <a:srgbClr val="F9D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42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04;p13">
            <a:extLst>
              <a:ext uri="{FF2B5EF4-FFF2-40B4-BE49-F238E27FC236}">
                <a16:creationId xmlns:a16="http://schemas.microsoft.com/office/drawing/2014/main" id="{93556143-0C7A-4110-B512-38458CED39F6}"/>
              </a:ext>
            </a:extLst>
          </p:cNvPr>
          <p:cNvSpPr/>
          <p:nvPr/>
        </p:nvSpPr>
        <p:spPr>
          <a:xfrm rot="15773776">
            <a:off x="-1799179" y="4761455"/>
            <a:ext cx="3598358" cy="2690334"/>
          </a:xfrm>
          <a:custGeom>
            <a:avLst/>
            <a:gdLst/>
            <a:ahLst/>
            <a:cxnLst/>
            <a:rect l="l" t="t" r="r" b="b"/>
            <a:pathLst>
              <a:path w="40491" h="25849" extrusionOk="0">
                <a:moveTo>
                  <a:pt x="30769" y="7808"/>
                </a:moveTo>
                <a:cubicBezTo>
                  <a:pt x="30887" y="7808"/>
                  <a:pt x="31006" y="7818"/>
                  <a:pt x="31124" y="7837"/>
                </a:cubicBezTo>
                <a:cubicBezTo>
                  <a:pt x="32110" y="7960"/>
                  <a:pt x="32906" y="8510"/>
                  <a:pt x="33219" y="9221"/>
                </a:cubicBezTo>
                <a:cubicBezTo>
                  <a:pt x="33380" y="9581"/>
                  <a:pt x="33380" y="10055"/>
                  <a:pt x="33181" y="10444"/>
                </a:cubicBezTo>
                <a:cubicBezTo>
                  <a:pt x="33105" y="10605"/>
                  <a:pt x="32944" y="10918"/>
                  <a:pt x="32584" y="11041"/>
                </a:cubicBezTo>
                <a:cubicBezTo>
                  <a:pt x="32475" y="11081"/>
                  <a:pt x="32366" y="11097"/>
                  <a:pt x="32260" y="11097"/>
                </a:cubicBezTo>
                <a:cubicBezTo>
                  <a:pt x="32062" y="11097"/>
                  <a:pt x="31876" y="11039"/>
                  <a:pt x="31721" y="10965"/>
                </a:cubicBezTo>
                <a:cubicBezTo>
                  <a:pt x="31323" y="10766"/>
                  <a:pt x="30972" y="10368"/>
                  <a:pt x="30811" y="9932"/>
                </a:cubicBezTo>
                <a:cubicBezTo>
                  <a:pt x="30536" y="9145"/>
                  <a:pt x="30413" y="8472"/>
                  <a:pt x="30413" y="7837"/>
                </a:cubicBezTo>
                <a:cubicBezTo>
                  <a:pt x="30532" y="7818"/>
                  <a:pt x="30650" y="7808"/>
                  <a:pt x="30769" y="7808"/>
                </a:cubicBezTo>
                <a:close/>
                <a:moveTo>
                  <a:pt x="7509" y="17203"/>
                </a:moveTo>
                <a:cubicBezTo>
                  <a:pt x="7936" y="17364"/>
                  <a:pt x="8258" y="17914"/>
                  <a:pt x="8220" y="18464"/>
                </a:cubicBezTo>
                <a:cubicBezTo>
                  <a:pt x="8173" y="19023"/>
                  <a:pt x="7860" y="19649"/>
                  <a:pt x="7272" y="20208"/>
                </a:cubicBezTo>
                <a:cubicBezTo>
                  <a:pt x="7111" y="20360"/>
                  <a:pt x="6912" y="20521"/>
                  <a:pt x="6713" y="20635"/>
                </a:cubicBezTo>
                <a:cubicBezTo>
                  <a:pt x="6324" y="20009"/>
                  <a:pt x="5926" y="19175"/>
                  <a:pt x="6087" y="18350"/>
                </a:cubicBezTo>
                <a:cubicBezTo>
                  <a:pt x="6163" y="17952"/>
                  <a:pt x="6438" y="17554"/>
                  <a:pt x="6798" y="17317"/>
                </a:cubicBezTo>
                <a:cubicBezTo>
                  <a:pt x="6912" y="17241"/>
                  <a:pt x="7111" y="17203"/>
                  <a:pt x="7310" y="17203"/>
                </a:cubicBezTo>
                <a:close/>
                <a:moveTo>
                  <a:pt x="36111" y="0"/>
                </a:moveTo>
                <a:cubicBezTo>
                  <a:pt x="34949" y="0"/>
                  <a:pt x="33878" y="260"/>
                  <a:pt x="32906" y="774"/>
                </a:cubicBezTo>
                <a:cubicBezTo>
                  <a:pt x="30536" y="2035"/>
                  <a:pt x="29313" y="4519"/>
                  <a:pt x="28953" y="6500"/>
                </a:cubicBezTo>
                <a:cubicBezTo>
                  <a:pt x="27654" y="6936"/>
                  <a:pt x="26270" y="7799"/>
                  <a:pt x="25085" y="9344"/>
                </a:cubicBezTo>
                <a:cubicBezTo>
                  <a:pt x="23739" y="11155"/>
                  <a:pt x="23066" y="13373"/>
                  <a:pt x="22440" y="15468"/>
                </a:cubicBezTo>
                <a:cubicBezTo>
                  <a:pt x="21881" y="17364"/>
                  <a:pt x="21255" y="19450"/>
                  <a:pt x="19985" y="21109"/>
                </a:cubicBezTo>
                <a:cubicBezTo>
                  <a:pt x="18449" y="23052"/>
                  <a:pt x="15994" y="24275"/>
                  <a:pt x="13510" y="24275"/>
                </a:cubicBezTo>
                <a:lnTo>
                  <a:pt x="13387" y="24275"/>
                </a:lnTo>
                <a:cubicBezTo>
                  <a:pt x="11301" y="24237"/>
                  <a:pt x="9244" y="23327"/>
                  <a:pt x="7746" y="21867"/>
                </a:cubicBezTo>
                <a:cubicBezTo>
                  <a:pt x="7936" y="21706"/>
                  <a:pt x="8173" y="21545"/>
                  <a:pt x="8372" y="21346"/>
                </a:cubicBezTo>
                <a:cubicBezTo>
                  <a:pt x="8969" y="20758"/>
                  <a:pt x="9718" y="19810"/>
                  <a:pt x="9794" y="18587"/>
                </a:cubicBezTo>
                <a:cubicBezTo>
                  <a:pt x="9879" y="17279"/>
                  <a:pt x="9083" y="16056"/>
                  <a:pt x="7983" y="15705"/>
                </a:cubicBezTo>
                <a:cubicBezTo>
                  <a:pt x="7761" y="15639"/>
                  <a:pt x="7535" y="15608"/>
                  <a:pt x="7309" y="15608"/>
                </a:cubicBezTo>
                <a:cubicBezTo>
                  <a:pt x="6849" y="15608"/>
                  <a:pt x="6390" y="15739"/>
                  <a:pt x="5964" y="15980"/>
                </a:cubicBezTo>
                <a:cubicBezTo>
                  <a:pt x="5215" y="16454"/>
                  <a:pt x="4703" y="17203"/>
                  <a:pt x="4542" y="18028"/>
                </a:cubicBezTo>
                <a:cubicBezTo>
                  <a:pt x="4343" y="19061"/>
                  <a:pt x="4580" y="20208"/>
                  <a:pt x="5291" y="21346"/>
                </a:cubicBezTo>
                <a:cubicBezTo>
                  <a:pt x="4888" y="21466"/>
                  <a:pt x="4451" y="21517"/>
                  <a:pt x="4010" y="21517"/>
                </a:cubicBezTo>
                <a:cubicBezTo>
                  <a:pt x="2853" y="21517"/>
                  <a:pt x="1663" y="21166"/>
                  <a:pt x="949" y="20796"/>
                </a:cubicBezTo>
                <a:lnTo>
                  <a:pt x="1" y="22057"/>
                </a:lnTo>
                <a:cubicBezTo>
                  <a:pt x="1081" y="22788"/>
                  <a:pt x="2381" y="23139"/>
                  <a:pt x="3690" y="23139"/>
                </a:cubicBezTo>
                <a:cubicBezTo>
                  <a:pt x="4587" y="23139"/>
                  <a:pt x="5488" y="22974"/>
                  <a:pt x="6324" y="22654"/>
                </a:cubicBezTo>
                <a:cubicBezTo>
                  <a:pt x="8097" y="24588"/>
                  <a:pt x="10704" y="25811"/>
                  <a:pt x="13349" y="25849"/>
                </a:cubicBezTo>
                <a:lnTo>
                  <a:pt x="13510" y="25849"/>
                </a:lnTo>
                <a:cubicBezTo>
                  <a:pt x="16468" y="25849"/>
                  <a:pt x="19397" y="24389"/>
                  <a:pt x="21208" y="22057"/>
                </a:cubicBezTo>
                <a:cubicBezTo>
                  <a:pt x="22677" y="20208"/>
                  <a:pt x="23341" y="17952"/>
                  <a:pt x="23938" y="15942"/>
                </a:cubicBezTo>
                <a:cubicBezTo>
                  <a:pt x="24526" y="13961"/>
                  <a:pt x="25161" y="11913"/>
                  <a:pt x="26346" y="10292"/>
                </a:cubicBezTo>
                <a:cubicBezTo>
                  <a:pt x="27057" y="9344"/>
                  <a:pt x="27929" y="8671"/>
                  <a:pt x="28839" y="8235"/>
                </a:cubicBezTo>
                <a:cubicBezTo>
                  <a:pt x="28915" y="8908"/>
                  <a:pt x="29029" y="9657"/>
                  <a:pt x="29313" y="10444"/>
                </a:cubicBezTo>
                <a:cubicBezTo>
                  <a:pt x="29588" y="11278"/>
                  <a:pt x="30261" y="11989"/>
                  <a:pt x="31048" y="12387"/>
                </a:cubicBezTo>
                <a:cubicBezTo>
                  <a:pt x="31439" y="12591"/>
                  <a:pt x="31856" y="12689"/>
                  <a:pt x="32269" y="12689"/>
                </a:cubicBezTo>
                <a:cubicBezTo>
                  <a:pt x="32566" y="12689"/>
                  <a:pt x="32861" y="12638"/>
                  <a:pt x="33143" y="12539"/>
                </a:cubicBezTo>
                <a:cubicBezTo>
                  <a:pt x="33816" y="12302"/>
                  <a:pt x="34328" y="11790"/>
                  <a:pt x="34641" y="11079"/>
                </a:cubicBezTo>
                <a:cubicBezTo>
                  <a:pt x="35001" y="10292"/>
                  <a:pt x="35001" y="9382"/>
                  <a:pt x="34679" y="8633"/>
                </a:cubicBezTo>
                <a:cubicBezTo>
                  <a:pt x="34167" y="7363"/>
                  <a:pt x="32868" y="6500"/>
                  <a:pt x="31323" y="6301"/>
                </a:cubicBezTo>
                <a:cubicBezTo>
                  <a:pt x="31182" y="6274"/>
                  <a:pt x="31023" y="6247"/>
                  <a:pt x="30844" y="6247"/>
                </a:cubicBezTo>
                <a:cubicBezTo>
                  <a:pt x="30770" y="6247"/>
                  <a:pt x="30693" y="6252"/>
                  <a:pt x="30612" y="6263"/>
                </a:cubicBezTo>
                <a:cubicBezTo>
                  <a:pt x="31048" y="4756"/>
                  <a:pt x="31996" y="3021"/>
                  <a:pt x="33617" y="2149"/>
                </a:cubicBezTo>
                <a:cubicBezTo>
                  <a:pt x="34353" y="1766"/>
                  <a:pt x="35175" y="1576"/>
                  <a:pt x="36079" y="1576"/>
                </a:cubicBezTo>
                <a:cubicBezTo>
                  <a:pt x="37212" y="1576"/>
                  <a:pt x="38473" y="1875"/>
                  <a:pt x="39855" y="2471"/>
                </a:cubicBezTo>
                <a:lnTo>
                  <a:pt x="40490" y="1049"/>
                </a:lnTo>
                <a:cubicBezTo>
                  <a:pt x="38919" y="348"/>
                  <a:pt x="37455" y="0"/>
                  <a:pt x="36111" y="0"/>
                </a:cubicBezTo>
                <a:close/>
              </a:path>
            </a:pathLst>
          </a:custGeom>
          <a:solidFill>
            <a:srgbClr val="F2C6C6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31266E-7F46-46A2-951A-509BBA9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Extraction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B815EAF-A149-49E4-B6FD-DDFB94FD7A36}"/>
              </a:ext>
            </a:extLst>
          </p:cNvPr>
          <p:cNvSpPr txBox="1">
            <a:spLocks/>
          </p:cNvSpPr>
          <p:nvPr/>
        </p:nvSpPr>
        <p:spPr>
          <a:xfrm>
            <a:off x="838200" y="1758569"/>
            <a:ext cx="1077468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dirty="0"/>
              <a:t>The wavelet packet transform (WPT) is a technique that is used to decompose a signal into its frequency components.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altLang="zh-TW" dirty="0"/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dirty="0"/>
              <a:t>It starts by analyzing the signal at the highest frequency band, then subdividing the signal into smaller segments, and analyzing each segment at a lower frequency band.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altLang="zh-TW" dirty="0"/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dirty="0"/>
              <a:t>The main advantages of the WPT over the Fourier transform is its ability to provide a more detailed analysis of the signal by allowing for the analysis of different frequency bands at different levels of resolution.</a:t>
            </a:r>
          </a:p>
        </p:txBody>
      </p:sp>
      <p:cxnSp>
        <p:nvCxnSpPr>
          <p:cNvPr id="13" name="Google Shape;13;p2">
            <a:extLst>
              <a:ext uri="{FF2B5EF4-FFF2-40B4-BE49-F238E27FC236}">
                <a16:creationId xmlns:a16="http://schemas.microsoft.com/office/drawing/2014/main" id="{8D18756C-74B1-4BD5-8401-24C210B317A1}"/>
              </a:ext>
            </a:extLst>
          </p:cNvPr>
          <p:cNvCxnSpPr>
            <a:cxnSpLocks/>
          </p:cNvCxnSpPr>
          <p:nvPr/>
        </p:nvCxnSpPr>
        <p:spPr>
          <a:xfrm>
            <a:off x="-81694" y="6641835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;p2">
            <a:extLst>
              <a:ext uri="{FF2B5EF4-FFF2-40B4-BE49-F238E27FC236}">
                <a16:creationId xmlns:a16="http://schemas.microsoft.com/office/drawing/2014/main" id="{11F46FFD-F1FA-4D98-9EE1-F750A0C12F6C}"/>
              </a:ext>
            </a:extLst>
          </p:cNvPr>
          <p:cNvCxnSpPr>
            <a:cxnSpLocks/>
          </p:cNvCxnSpPr>
          <p:nvPr/>
        </p:nvCxnSpPr>
        <p:spPr>
          <a:xfrm>
            <a:off x="-72550" y="356396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758C793-59C3-4642-9A10-07245FEF1B31}"/>
              </a:ext>
            </a:extLst>
          </p:cNvPr>
          <p:cNvSpPr/>
          <p:nvPr/>
        </p:nvSpPr>
        <p:spPr>
          <a:xfrm>
            <a:off x="235044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Introduction</a:t>
            </a:r>
            <a:endParaRPr lang="zh-TW" altLang="en-US" sz="1600" b="1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C38E4BF-4B93-45C5-87E3-B32F26F02345}"/>
              </a:ext>
            </a:extLst>
          </p:cNvPr>
          <p:cNvSpPr/>
          <p:nvPr/>
        </p:nvSpPr>
        <p:spPr>
          <a:xfrm>
            <a:off x="2227870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Related Work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7089B7E-2BBC-49BC-8F0B-B255E1F0951B}"/>
              </a:ext>
            </a:extLst>
          </p:cNvPr>
          <p:cNvSpPr/>
          <p:nvPr/>
        </p:nvSpPr>
        <p:spPr>
          <a:xfrm>
            <a:off x="4220696" y="209765"/>
            <a:ext cx="1757779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Proposed Method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6BEB612-D434-4373-BD09-F3CF84414B94}"/>
              </a:ext>
            </a:extLst>
          </p:cNvPr>
          <p:cNvSpPr/>
          <p:nvPr/>
        </p:nvSpPr>
        <p:spPr>
          <a:xfrm>
            <a:off x="8206351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Discussion</a:t>
            </a:r>
            <a:endParaRPr lang="zh-TW" altLang="en-US" sz="1600" b="1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5909BB9-8419-4465-9820-17C670AB053F}"/>
              </a:ext>
            </a:extLst>
          </p:cNvPr>
          <p:cNvSpPr/>
          <p:nvPr/>
        </p:nvSpPr>
        <p:spPr>
          <a:xfrm>
            <a:off x="6213525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Experiments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9BD89F7-A05C-4A25-8F0C-D08BB6D45AEE}"/>
              </a:ext>
            </a:extLst>
          </p:cNvPr>
          <p:cNvSpPr/>
          <p:nvPr/>
        </p:nvSpPr>
        <p:spPr>
          <a:xfrm>
            <a:off x="10199177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/>
              <a:t>Conclusion</a:t>
            </a:r>
            <a:endParaRPr lang="zh-TW" altLang="en-US" sz="1600" b="1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853FCA3-6E3A-426F-907A-1BACDC43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E79014-2B65-42A2-B781-5888F2F8F21B}"/>
              </a:ext>
            </a:extLst>
          </p:cNvPr>
          <p:cNvSpPr/>
          <p:nvPr/>
        </p:nvSpPr>
        <p:spPr>
          <a:xfrm>
            <a:off x="717452" y="815925"/>
            <a:ext cx="108000" cy="360000"/>
          </a:xfrm>
          <a:prstGeom prst="rect">
            <a:avLst/>
          </a:prstGeom>
          <a:solidFill>
            <a:srgbClr val="F9D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6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04;p13">
            <a:extLst>
              <a:ext uri="{FF2B5EF4-FFF2-40B4-BE49-F238E27FC236}">
                <a16:creationId xmlns:a16="http://schemas.microsoft.com/office/drawing/2014/main" id="{6F1B13EC-9534-4404-9E12-E0FAF42974C7}"/>
              </a:ext>
            </a:extLst>
          </p:cNvPr>
          <p:cNvSpPr/>
          <p:nvPr/>
        </p:nvSpPr>
        <p:spPr>
          <a:xfrm rot="15773776">
            <a:off x="-1799179" y="4761455"/>
            <a:ext cx="3598358" cy="2690334"/>
          </a:xfrm>
          <a:custGeom>
            <a:avLst/>
            <a:gdLst/>
            <a:ahLst/>
            <a:cxnLst/>
            <a:rect l="l" t="t" r="r" b="b"/>
            <a:pathLst>
              <a:path w="40491" h="25849" extrusionOk="0">
                <a:moveTo>
                  <a:pt x="30769" y="7808"/>
                </a:moveTo>
                <a:cubicBezTo>
                  <a:pt x="30887" y="7808"/>
                  <a:pt x="31006" y="7818"/>
                  <a:pt x="31124" y="7837"/>
                </a:cubicBezTo>
                <a:cubicBezTo>
                  <a:pt x="32110" y="7960"/>
                  <a:pt x="32906" y="8510"/>
                  <a:pt x="33219" y="9221"/>
                </a:cubicBezTo>
                <a:cubicBezTo>
                  <a:pt x="33380" y="9581"/>
                  <a:pt x="33380" y="10055"/>
                  <a:pt x="33181" y="10444"/>
                </a:cubicBezTo>
                <a:cubicBezTo>
                  <a:pt x="33105" y="10605"/>
                  <a:pt x="32944" y="10918"/>
                  <a:pt x="32584" y="11041"/>
                </a:cubicBezTo>
                <a:cubicBezTo>
                  <a:pt x="32475" y="11081"/>
                  <a:pt x="32366" y="11097"/>
                  <a:pt x="32260" y="11097"/>
                </a:cubicBezTo>
                <a:cubicBezTo>
                  <a:pt x="32062" y="11097"/>
                  <a:pt x="31876" y="11039"/>
                  <a:pt x="31721" y="10965"/>
                </a:cubicBezTo>
                <a:cubicBezTo>
                  <a:pt x="31323" y="10766"/>
                  <a:pt x="30972" y="10368"/>
                  <a:pt x="30811" y="9932"/>
                </a:cubicBezTo>
                <a:cubicBezTo>
                  <a:pt x="30536" y="9145"/>
                  <a:pt x="30413" y="8472"/>
                  <a:pt x="30413" y="7837"/>
                </a:cubicBezTo>
                <a:cubicBezTo>
                  <a:pt x="30532" y="7818"/>
                  <a:pt x="30650" y="7808"/>
                  <a:pt x="30769" y="7808"/>
                </a:cubicBezTo>
                <a:close/>
                <a:moveTo>
                  <a:pt x="7509" y="17203"/>
                </a:moveTo>
                <a:cubicBezTo>
                  <a:pt x="7936" y="17364"/>
                  <a:pt x="8258" y="17914"/>
                  <a:pt x="8220" y="18464"/>
                </a:cubicBezTo>
                <a:cubicBezTo>
                  <a:pt x="8173" y="19023"/>
                  <a:pt x="7860" y="19649"/>
                  <a:pt x="7272" y="20208"/>
                </a:cubicBezTo>
                <a:cubicBezTo>
                  <a:pt x="7111" y="20360"/>
                  <a:pt x="6912" y="20521"/>
                  <a:pt x="6713" y="20635"/>
                </a:cubicBezTo>
                <a:cubicBezTo>
                  <a:pt x="6324" y="20009"/>
                  <a:pt x="5926" y="19175"/>
                  <a:pt x="6087" y="18350"/>
                </a:cubicBezTo>
                <a:cubicBezTo>
                  <a:pt x="6163" y="17952"/>
                  <a:pt x="6438" y="17554"/>
                  <a:pt x="6798" y="17317"/>
                </a:cubicBezTo>
                <a:cubicBezTo>
                  <a:pt x="6912" y="17241"/>
                  <a:pt x="7111" y="17203"/>
                  <a:pt x="7310" y="17203"/>
                </a:cubicBezTo>
                <a:close/>
                <a:moveTo>
                  <a:pt x="36111" y="0"/>
                </a:moveTo>
                <a:cubicBezTo>
                  <a:pt x="34949" y="0"/>
                  <a:pt x="33878" y="260"/>
                  <a:pt x="32906" y="774"/>
                </a:cubicBezTo>
                <a:cubicBezTo>
                  <a:pt x="30536" y="2035"/>
                  <a:pt x="29313" y="4519"/>
                  <a:pt x="28953" y="6500"/>
                </a:cubicBezTo>
                <a:cubicBezTo>
                  <a:pt x="27654" y="6936"/>
                  <a:pt x="26270" y="7799"/>
                  <a:pt x="25085" y="9344"/>
                </a:cubicBezTo>
                <a:cubicBezTo>
                  <a:pt x="23739" y="11155"/>
                  <a:pt x="23066" y="13373"/>
                  <a:pt x="22440" y="15468"/>
                </a:cubicBezTo>
                <a:cubicBezTo>
                  <a:pt x="21881" y="17364"/>
                  <a:pt x="21255" y="19450"/>
                  <a:pt x="19985" y="21109"/>
                </a:cubicBezTo>
                <a:cubicBezTo>
                  <a:pt x="18449" y="23052"/>
                  <a:pt x="15994" y="24275"/>
                  <a:pt x="13510" y="24275"/>
                </a:cubicBezTo>
                <a:lnTo>
                  <a:pt x="13387" y="24275"/>
                </a:lnTo>
                <a:cubicBezTo>
                  <a:pt x="11301" y="24237"/>
                  <a:pt x="9244" y="23327"/>
                  <a:pt x="7746" y="21867"/>
                </a:cubicBezTo>
                <a:cubicBezTo>
                  <a:pt x="7936" y="21706"/>
                  <a:pt x="8173" y="21545"/>
                  <a:pt x="8372" y="21346"/>
                </a:cubicBezTo>
                <a:cubicBezTo>
                  <a:pt x="8969" y="20758"/>
                  <a:pt x="9718" y="19810"/>
                  <a:pt x="9794" y="18587"/>
                </a:cubicBezTo>
                <a:cubicBezTo>
                  <a:pt x="9879" y="17279"/>
                  <a:pt x="9083" y="16056"/>
                  <a:pt x="7983" y="15705"/>
                </a:cubicBezTo>
                <a:cubicBezTo>
                  <a:pt x="7761" y="15639"/>
                  <a:pt x="7535" y="15608"/>
                  <a:pt x="7309" y="15608"/>
                </a:cubicBezTo>
                <a:cubicBezTo>
                  <a:pt x="6849" y="15608"/>
                  <a:pt x="6390" y="15739"/>
                  <a:pt x="5964" y="15980"/>
                </a:cubicBezTo>
                <a:cubicBezTo>
                  <a:pt x="5215" y="16454"/>
                  <a:pt x="4703" y="17203"/>
                  <a:pt x="4542" y="18028"/>
                </a:cubicBezTo>
                <a:cubicBezTo>
                  <a:pt x="4343" y="19061"/>
                  <a:pt x="4580" y="20208"/>
                  <a:pt x="5291" y="21346"/>
                </a:cubicBezTo>
                <a:cubicBezTo>
                  <a:pt x="4888" y="21466"/>
                  <a:pt x="4451" y="21517"/>
                  <a:pt x="4010" y="21517"/>
                </a:cubicBezTo>
                <a:cubicBezTo>
                  <a:pt x="2853" y="21517"/>
                  <a:pt x="1663" y="21166"/>
                  <a:pt x="949" y="20796"/>
                </a:cubicBezTo>
                <a:lnTo>
                  <a:pt x="1" y="22057"/>
                </a:lnTo>
                <a:cubicBezTo>
                  <a:pt x="1081" y="22788"/>
                  <a:pt x="2381" y="23139"/>
                  <a:pt x="3690" y="23139"/>
                </a:cubicBezTo>
                <a:cubicBezTo>
                  <a:pt x="4587" y="23139"/>
                  <a:pt x="5488" y="22974"/>
                  <a:pt x="6324" y="22654"/>
                </a:cubicBezTo>
                <a:cubicBezTo>
                  <a:pt x="8097" y="24588"/>
                  <a:pt x="10704" y="25811"/>
                  <a:pt x="13349" y="25849"/>
                </a:cubicBezTo>
                <a:lnTo>
                  <a:pt x="13510" y="25849"/>
                </a:lnTo>
                <a:cubicBezTo>
                  <a:pt x="16468" y="25849"/>
                  <a:pt x="19397" y="24389"/>
                  <a:pt x="21208" y="22057"/>
                </a:cubicBezTo>
                <a:cubicBezTo>
                  <a:pt x="22677" y="20208"/>
                  <a:pt x="23341" y="17952"/>
                  <a:pt x="23938" y="15942"/>
                </a:cubicBezTo>
                <a:cubicBezTo>
                  <a:pt x="24526" y="13961"/>
                  <a:pt x="25161" y="11913"/>
                  <a:pt x="26346" y="10292"/>
                </a:cubicBezTo>
                <a:cubicBezTo>
                  <a:pt x="27057" y="9344"/>
                  <a:pt x="27929" y="8671"/>
                  <a:pt x="28839" y="8235"/>
                </a:cubicBezTo>
                <a:cubicBezTo>
                  <a:pt x="28915" y="8908"/>
                  <a:pt x="29029" y="9657"/>
                  <a:pt x="29313" y="10444"/>
                </a:cubicBezTo>
                <a:cubicBezTo>
                  <a:pt x="29588" y="11278"/>
                  <a:pt x="30261" y="11989"/>
                  <a:pt x="31048" y="12387"/>
                </a:cubicBezTo>
                <a:cubicBezTo>
                  <a:pt x="31439" y="12591"/>
                  <a:pt x="31856" y="12689"/>
                  <a:pt x="32269" y="12689"/>
                </a:cubicBezTo>
                <a:cubicBezTo>
                  <a:pt x="32566" y="12689"/>
                  <a:pt x="32861" y="12638"/>
                  <a:pt x="33143" y="12539"/>
                </a:cubicBezTo>
                <a:cubicBezTo>
                  <a:pt x="33816" y="12302"/>
                  <a:pt x="34328" y="11790"/>
                  <a:pt x="34641" y="11079"/>
                </a:cubicBezTo>
                <a:cubicBezTo>
                  <a:pt x="35001" y="10292"/>
                  <a:pt x="35001" y="9382"/>
                  <a:pt x="34679" y="8633"/>
                </a:cubicBezTo>
                <a:cubicBezTo>
                  <a:pt x="34167" y="7363"/>
                  <a:pt x="32868" y="6500"/>
                  <a:pt x="31323" y="6301"/>
                </a:cubicBezTo>
                <a:cubicBezTo>
                  <a:pt x="31182" y="6274"/>
                  <a:pt x="31023" y="6247"/>
                  <a:pt x="30844" y="6247"/>
                </a:cubicBezTo>
                <a:cubicBezTo>
                  <a:pt x="30770" y="6247"/>
                  <a:pt x="30693" y="6252"/>
                  <a:pt x="30612" y="6263"/>
                </a:cubicBezTo>
                <a:cubicBezTo>
                  <a:pt x="31048" y="4756"/>
                  <a:pt x="31996" y="3021"/>
                  <a:pt x="33617" y="2149"/>
                </a:cubicBezTo>
                <a:cubicBezTo>
                  <a:pt x="34353" y="1766"/>
                  <a:pt x="35175" y="1576"/>
                  <a:pt x="36079" y="1576"/>
                </a:cubicBezTo>
                <a:cubicBezTo>
                  <a:pt x="37212" y="1576"/>
                  <a:pt x="38473" y="1875"/>
                  <a:pt x="39855" y="2471"/>
                </a:cubicBezTo>
                <a:lnTo>
                  <a:pt x="40490" y="1049"/>
                </a:lnTo>
                <a:cubicBezTo>
                  <a:pt x="38919" y="348"/>
                  <a:pt x="37455" y="0"/>
                  <a:pt x="36111" y="0"/>
                </a:cubicBezTo>
                <a:close/>
              </a:path>
            </a:pathLst>
          </a:custGeom>
          <a:solidFill>
            <a:srgbClr val="F2C6C6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31266E-7F46-46A2-951A-509BBA9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Extraction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7AB2B08-3DD6-4A14-BD2B-AB99ADDC1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97" y="2892553"/>
            <a:ext cx="9030081" cy="2616965"/>
          </a:xfr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24AD66D0-8090-4366-93BE-B3D3EB085C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04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dirty="0"/>
              <a:t>We apply WPT using the following steps: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</a:pPr>
            <a:endParaRPr lang="en-US" altLang="zh-TW" dirty="0"/>
          </a:p>
        </p:txBody>
      </p:sp>
      <p:cxnSp>
        <p:nvCxnSpPr>
          <p:cNvPr id="17" name="Google Shape;13;p2">
            <a:extLst>
              <a:ext uri="{FF2B5EF4-FFF2-40B4-BE49-F238E27FC236}">
                <a16:creationId xmlns:a16="http://schemas.microsoft.com/office/drawing/2014/main" id="{561792D9-5604-4B0B-8FD3-5159F98C420D}"/>
              </a:ext>
            </a:extLst>
          </p:cNvPr>
          <p:cNvCxnSpPr>
            <a:cxnSpLocks/>
          </p:cNvCxnSpPr>
          <p:nvPr/>
        </p:nvCxnSpPr>
        <p:spPr>
          <a:xfrm>
            <a:off x="-81694" y="6641835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;p2">
            <a:extLst>
              <a:ext uri="{FF2B5EF4-FFF2-40B4-BE49-F238E27FC236}">
                <a16:creationId xmlns:a16="http://schemas.microsoft.com/office/drawing/2014/main" id="{46BAC372-0145-4AE9-8F33-B26E1631DB06}"/>
              </a:ext>
            </a:extLst>
          </p:cNvPr>
          <p:cNvCxnSpPr>
            <a:cxnSpLocks/>
          </p:cNvCxnSpPr>
          <p:nvPr/>
        </p:nvCxnSpPr>
        <p:spPr>
          <a:xfrm>
            <a:off x="-72550" y="356396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64632C2-19B4-4202-8422-FD3AD3F68A9E}"/>
              </a:ext>
            </a:extLst>
          </p:cNvPr>
          <p:cNvSpPr/>
          <p:nvPr/>
        </p:nvSpPr>
        <p:spPr>
          <a:xfrm>
            <a:off x="235044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Introduction</a:t>
            </a:r>
            <a:endParaRPr lang="zh-TW" altLang="en-US" sz="1600" b="1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D68BD5B-8783-4969-A49C-332847326967}"/>
              </a:ext>
            </a:extLst>
          </p:cNvPr>
          <p:cNvSpPr/>
          <p:nvPr/>
        </p:nvSpPr>
        <p:spPr>
          <a:xfrm>
            <a:off x="2227870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Related Work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DD0CF0B-8FE9-4E70-81E8-C72F34296A36}"/>
              </a:ext>
            </a:extLst>
          </p:cNvPr>
          <p:cNvSpPr/>
          <p:nvPr/>
        </p:nvSpPr>
        <p:spPr>
          <a:xfrm>
            <a:off x="4220696" y="209765"/>
            <a:ext cx="1757779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Proposed Method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2A588CB-A474-4F36-B6B2-ED7D75753C1E}"/>
              </a:ext>
            </a:extLst>
          </p:cNvPr>
          <p:cNvSpPr/>
          <p:nvPr/>
        </p:nvSpPr>
        <p:spPr>
          <a:xfrm>
            <a:off x="8206351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Discussion</a:t>
            </a:r>
            <a:endParaRPr lang="zh-TW" altLang="en-US" sz="1600" b="1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45E31F3-5B69-43EF-B5CC-ECC83B29C11D}"/>
              </a:ext>
            </a:extLst>
          </p:cNvPr>
          <p:cNvSpPr/>
          <p:nvPr/>
        </p:nvSpPr>
        <p:spPr>
          <a:xfrm>
            <a:off x="6213525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Experiments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46F109D-F7CD-4E1F-B474-6251DD2419DA}"/>
              </a:ext>
            </a:extLst>
          </p:cNvPr>
          <p:cNvSpPr/>
          <p:nvPr/>
        </p:nvSpPr>
        <p:spPr>
          <a:xfrm>
            <a:off x="10199177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/>
              <a:t>Conclusion</a:t>
            </a:r>
            <a:endParaRPr lang="zh-TW" altLang="en-US" sz="1600" b="1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45803793-63D5-4DCB-8151-EFBD53A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29EB665-2B3D-4D7D-ACA4-ED4E216A4ACD}"/>
              </a:ext>
            </a:extLst>
          </p:cNvPr>
          <p:cNvSpPr/>
          <p:nvPr/>
        </p:nvSpPr>
        <p:spPr>
          <a:xfrm>
            <a:off x="717452" y="815925"/>
            <a:ext cx="108000" cy="360000"/>
          </a:xfrm>
          <a:prstGeom prst="rect">
            <a:avLst/>
          </a:prstGeom>
          <a:solidFill>
            <a:srgbClr val="F9D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9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4;p13">
            <a:extLst>
              <a:ext uri="{FF2B5EF4-FFF2-40B4-BE49-F238E27FC236}">
                <a16:creationId xmlns:a16="http://schemas.microsoft.com/office/drawing/2014/main" id="{0F01EF31-6A93-461B-8A5A-6E695A71C087}"/>
              </a:ext>
            </a:extLst>
          </p:cNvPr>
          <p:cNvSpPr/>
          <p:nvPr/>
        </p:nvSpPr>
        <p:spPr>
          <a:xfrm rot="15773776">
            <a:off x="-1799179" y="4761455"/>
            <a:ext cx="3598358" cy="2690334"/>
          </a:xfrm>
          <a:custGeom>
            <a:avLst/>
            <a:gdLst/>
            <a:ahLst/>
            <a:cxnLst/>
            <a:rect l="l" t="t" r="r" b="b"/>
            <a:pathLst>
              <a:path w="40491" h="25849" extrusionOk="0">
                <a:moveTo>
                  <a:pt x="30769" y="7808"/>
                </a:moveTo>
                <a:cubicBezTo>
                  <a:pt x="30887" y="7808"/>
                  <a:pt x="31006" y="7818"/>
                  <a:pt x="31124" y="7837"/>
                </a:cubicBezTo>
                <a:cubicBezTo>
                  <a:pt x="32110" y="7960"/>
                  <a:pt x="32906" y="8510"/>
                  <a:pt x="33219" y="9221"/>
                </a:cubicBezTo>
                <a:cubicBezTo>
                  <a:pt x="33380" y="9581"/>
                  <a:pt x="33380" y="10055"/>
                  <a:pt x="33181" y="10444"/>
                </a:cubicBezTo>
                <a:cubicBezTo>
                  <a:pt x="33105" y="10605"/>
                  <a:pt x="32944" y="10918"/>
                  <a:pt x="32584" y="11041"/>
                </a:cubicBezTo>
                <a:cubicBezTo>
                  <a:pt x="32475" y="11081"/>
                  <a:pt x="32366" y="11097"/>
                  <a:pt x="32260" y="11097"/>
                </a:cubicBezTo>
                <a:cubicBezTo>
                  <a:pt x="32062" y="11097"/>
                  <a:pt x="31876" y="11039"/>
                  <a:pt x="31721" y="10965"/>
                </a:cubicBezTo>
                <a:cubicBezTo>
                  <a:pt x="31323" y="10766"/>
                  <a:pt x="30972" y="10368"/>
                  <a:pt x="30811" y="9932"/>
                </a:cubicBezTo>
                <a:cubicBezTo>
                  <a:pt x="30536" y="9145"/>
                  <a:pt x="30413" y="8472"/>
                  <a:pt x="30413" y="7837"/>
                </a:cubicBezTo>
                <a:cubicBezTo>
                  <a:pt x="30532" y="7818"/>
                  <a:pt x="30650" y="7808"/>
                  <a:pt x="30769" y="7808"/>
                </a:cubicBezTo>
                <a:close/>
                <a:moveTo>
                  <a:pt x="7509" y="17203"/>
                </a:moveTo>
                <a:cubicBezTo>
                  <a:pt x="7936" y="17364"/>
                  <a:pt x="8258" y="17914"/>
                  <a:pt x="8220" y="18464"/>
                </a:cubicBezTo>
                <a:cubicBezTo>
                  <a:pt x="8173" y="19023"/>
                  <a:pt x="7860" y="19649"/>
                  <a:pt x="7272" y="20208"/>
                </a:cubicBezTo>
                <a:cubicBezTo>
                  <a:pt x="7111" y="20360"/>
                  <a:pt x="6912" y="20521"/>
                  <a:pt x="6713" y="20635"/>
                </a:cubicBezTo>
                <a:cubicBezTo>
                  <a:pt x="6324" y="20009"/>
                  <a:pt x="5926" y="19175"/>
                  <a:pt x="6087" y="18350"/>
                </a:cubicBezTo>
                <a:cubicBezTo>
                  <a:pt x="6163" y="17952"/>
                  <a:pt x="6438" y="17554"/>
                  <a:pt x="6798" y="17317"/>
                </a:cubicBezTo>
                <a:cubicBezTo>
                  <a:pt x="6912" y="17241"/>
                  <a:pt x="7111" y="17203"/>
                  <a:pt x="7310" y="17203"/>
                </a:cubicBezTo>
                <a:close/>
                <a:moveTo>
                  <a:pt x="36111" y="0"/>
                </a:moveTo>
                <a:cubicBezTo>
                  <a:pt x="34949" y="0"/>
                  <a:pt x="33878" y="260"/>
                  <a:pt x="32906" y="774"/>
                </a:cubicBezTo>
                <a:cubicBezTo>
                  <a:pt x="30536" y="2035"/>
                  <a:pt x="29313" y="4519"/>
                  <a:pt x="28953" y="6500"/>
                </a:cubicBezTo>
                <a:cubicBezTo>
                  <a:pt x="27654" y="6936"/>
                  <a:pt x="26270" y="7799"/>
                  <a:pt x="25085" y="9344"/>
                </a:cubicBezTo>
                <a:cubicBezTo>
                  <a:pt x="23739" y="11155"/>
                  <a:pt x="23066" y="13373"/>
                  <a:pt x="22440" y="15468"/>
                </a:cubicBezTo>
                <a:cubicBezTo>
                  <a:pt x="21881" y="17364"/>
                  <a:pt x="21255" y="19450"/>
                  <a:pt x="19985" y="21109"/>
                </a:cubicBezTo>
                <a:cubicBezTo>
                  <a:pt x="18449" y="23052"/>
                  <a:pt x="15994" y="24275"/>
                  <a:pt x="13510" y="24275"/>
                </a:cubicBezTo>
                <a:lnTo>
                  <a:pt x="13387" y="24275"/>
                </a:lnTo>
                <a:cubicBezTo>
                  <a:pt x="11301" y="24237"/>
                  <a:pt x="9244" y="23327"/>
                  <a:pt x="7746" y="21867"/>
                </a:cubicBezTo>
                <a:cubicBezTo>
                  <a:pt x="7936" y="21706"/>
                  <a:pt x="8173" y="21545"/>
                  <a:pt x="8372" y="21346"/>
                </a:cubicBezTo>
                <a:cubicBezTo>
                  <a:pt x="8969" y="20758"/>
                  <a:pt x="9718" y="19810"/>
                  <a:pt x="9794" y="18587"/>
                </a:cubicBezTo>
                <a:cubicBezTo>
                  <a:pt x="9879" y="17279"/>
                  <a:pt x="9083" y="16056"/>
                  <a:pt x="7983" y="15705"/>
                </a:cubicBezTo>
                <a:cubicBezTo>
                  <a:pt x="7761" y="15639"/>
                  <a:pt x="7535" y="15608"/>
                  <a:pt x="7309" y="15608"/>
                </a:cubicBezTo>
                <a:cubicBezTo>
                  <a:pt x="6849" y="15608"/>
                  <a:pt x="6390" y="15739"/>
                  <a:pt x="5964" y="15980"/>
                </a:cubicBezTo>
                <a:cubicBezTo>
                  <a:pt x="5215" y="16454"/>
                  <a:pt x="4703" y="17203"/>
                  <a:pt x="4542" y="18028"/>
                </a:cubicBezTo>
                <a:cubicBezTo>
                  <a:pt x="4343" y="19061"/>
                  <a:pt x="4580" y="20208"/>
                  <a:pt x="5291" y="21346"/>
                </a:cubicBezTo>
                <a:cubicBezTo>
                  <a:pt x="4888" y="21466"/>
                  <a:pt x="4451" y="21517"/>
                  <a:pt x="4010" y="21517"/>
                </a:cubicBezTo>
                <a:cubicBezTo>
                  <a:pt x="2853" y="21517"/>
                  <a:pt x="1663" y="21166"/>
                  <a:pt x="949" y="20796"/>
                </a:cubicBezTo>
                <a:lnTo>
                  <a:pt x="1" y="22057"/>
                </a:lnTo>
                <a:cubicBezTo>
                  <a:pt x="1081" y="22788"/>
                  <a:pt x="2381" y="23139"/>
                  <a:pt x="3690" y="23139"/>
                </a:cubicBezTo>
                <a:cubicBezTo>
                  <a:pt x="4587" y="23139"/>
                  <a:pt x="5488" y="22974"/>
                  <a:pt x="6324" y="22654"/>
                </a:cubicBezTo>
                <a:cubicBezTo>
                  <a:pt x="8097" y="24588"/>
                  <a:pt x="10704" y="25811"/>
                  <a:pt x="13349" y="25849"/>
                </a:cubicBezTo>
                <a:lnTo>
                  <a:pt x="13510" y="25849"/>
                </a:lnTo>
                <a:cubicBezTo>
                  <a:pt x="16468" y="25849"/>
                  <a:pt x="19397" y="24389"/>
                  <a:pt x="21208" y="22057"/>
                </a:cubicBezTo>
                <a:cubicBezTo>
                  <a:pt x="22677" y="20208"/>
                  <a:pt x="23341" y="17952"/>
                  <a:pt x="23938" y="15942"/>
                </a:cubicBezTo>
                <a:cubicBezTo>
                  <a:pt x="24526" y="13961"/>
                  <a:pt x="25161" y="11913"/>
                  <a:pt x="26346" y="10292"/>
                </a:cubicBezTo>
                <a:cubicBezTo>
                  <a:pt x="27057" y="9344"/>
                  <a:pt x="27929" y="8671"/>
                  <a:pt x="28839" y="8235"/>
                </a:cubicBezTo>
                <a:cubicBezTo>
                  <a:pt x="28915" y="8908"/>
                  <a:pt x="29029" y="9657"/>
                  <a:pt x="29313" y="10444"/>
                </a:cubicBezTo>
                <a:cubicBezTo>
                  <a:pt x="29588" y="11278"/>
                  <a:pt x="30261" y="11989"/>
                  <a:pt x="31048" y="12387"/>
                </a:cubicBezTo>
                <a:cubicBezTo>
                  <a:pt x="31439" y="12591"/>
                  <a:pt x="31856" y="12689"/>
                  <a:pt x="32269" y="12689"/>
                </a:cubicBezTo>
                <a:cubicBezTo>
                  <a:pt x="32566" y="12689"/>
                  <a:pt x="32861" y="12638"/>
                  <a:pt x="33143" y="12539"/>
                </a:cubicBezTo>
                <a:cubicBezTo>
                  <a:pt x="33816" y="12302"/>
                  <a:pt x="34328" y="11790"/>
                  <a:pt x="34641" y="11079"/>
                </a:cubicBezTo>
                <a:cubicBezTo>
                  <a:pt x="35001" y="10292"/>
                  <a:pt x="35001" y="9382"/>
                  <a:pt x="34679" y="8633"/>
                </a:cubicBezTo>
                <a:cubicBezTo>
                  <a:pt x="34167" y="7363"/>
                  <a:pt x="32868" y="6500"/>
                  <a:pt x="31323" y="6301"/>
                </a:cubicBezTo>
                <a:cubicBezTo>
                  <a:pt x="31182" y="6274"/>
                  <a:pt x="31023" y="6247"/>
                  <a:pt x="30844" y="6247"/>
                </a:cubicBezTo>
                <a:cubicBezTo>
                  <a:pt x="30770" y="6247"/>
                  <a:pt x="30693" y="6252"/>
                  <a:pt x="30612" y="6263"/>
                </a:cubicBezTo>
                <a:cubicBezTo>
                  <a:pt x="31048" y="4756"/>
                  <a:pt x="31996" y="3021"/>
                  <a:pt x="33617" y="2149"/>
                </a:cubicBezTo>
                <a:cubicBezTo>
                  <a:pt x="34353" y="1766"/>
                  <a:pt x="35175" y="1576"/>
                  <a:pt x="36079" y="1576"/>
                </a:cubicBezTo>
                <a:cubicBezTo>
                  <a:pt x="37212" y="1576"/>
                  <a:pt x="38473" y="1875"/>
                  <a:pt x="39855" y="2471"/>
                </a:cubicBezTo>
                <a:lnTo>
                  <a:pt x="40490" y="1049"/>
                </a:lnTo>
                <a:cubicBezTo>
                  <a:pt x="38919" y="348"/>
                  <a:pt x="37455" y="0"/>
                  <a:pt x="36111" y="0"/>
                </a:cubicBezTo>
                <a:close/>
              </a:path>
            </a:pathLst>
          </a:custGeom>
          <a:solidFill>
            <a:srgbClr val="F2C6C6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53A397-1FFE-46EE-ADB9-B036A16B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Augmentation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A991AD-5C88-44C9-9B56-0D038EA0E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Jittering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𝑗𝑖𝑡𝑡𝑒𝑟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Scaling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𝑠𝑐𝑎𝑙𝑒𝑑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Permutation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A991AD-5C88-44C9-9B56-0D038EA0E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57E39D6-5B5F-44F2-8661-CF52DD359EC9}"/>
              </a:ext>
            </a:extLst>
          </p:cNvPr>
          <p:cNvSpPr txBox="1">
            <a:spLocks/>
          </p:cNvSpPr>
          <p:nvPr/>
        </p:nvSpPr>
        <p:spPr>
          <a:xfrm>
            <a:off x="6456340" y="1823930"/>
            <a:ext cx="49736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dirty="0"/>
              <a:t>Magnitude warping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altLang="zh-TW" dirty="0"/>
              <a:t>dividing data by the standard deviation of the reference signal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altLang="zh-TW" dirty="0"/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dirty="0"/>
              <a:t>Time warping</a:t>
            </a:r>
          </a:p>
          <a:p>
            <a:pPr lvl="1"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altLang="zh-TW" dirty="0"/>
              <a:t>stretching or compressing data by the reference signal</a:t>
            </a:r>
            <a:endParaRPr lang="zh-TW" altLang="en-US" dirty="0"/>
          </a:p>
        </p:txBody>
      </p:sp>
      <p:cxnSp>
        <p:nvCxnSpPr>
          <p:cNvPr id="13" name="Google Shape;13;p2">
            <a:extLst>
              <a:ext uri="{FF2B5EF4-FFF2-40B4-BE49-F238E27FC236}">
                <a16:creationId xmlns:a16="http://schemas.microsoft.com/office/drawing/2014/main" id="{D34E6B8A-8FB0-4957-9AA3-BE0D07687E43}"/>
              </a:ext>
            </a:extLst>
          </p:cNvPr>
          <p:cNvCxnSpPr>
            <a:cxnSpLocks/>
          </p:cNvCxnSpPr>
          <p:nvPr/>
        </p:nvCxnSpPr>
        <p:spPr>
          <a:xfrm>
            <a:off x="-81694" y="6641835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;p2">
            <a:extLst>
              <a:ext uri="{FF2B5EF4-FFF2-40B4-BE49-F238E27FC236}">
                <a16:creationId xmlns:a16="http://schemas.microsoft.com/office/drawing/2014/main" id="{1B09EB8B-A189-4F2E-8054-1027F0B60ED4}"/>
              </a:ext>
            </a:extLst>
          </p:cNvPr>
          <p:cNvCxnSpPr>
            <a:cxnSpLocks/>
          </p:cNvCxnSpPr>
          <p:nvPr/>
        </p:nvCxnSpPr>
        <p:spPr>
          <a:xfrm>
            <a:off x="-72550" y="356396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EA69FBA-1135-4B71-B992-DBA2EFCDDDCB}"/>
              </a:ext>
            </a:extLst>
          </p:cNvPr>
          <p:cNvSpPr/>
          <p:nvPr/>
        </p:nvSpPr>
        <p:spPr>
          <a:xfrm>
            <a:off x="235044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Introduction</a:t>
            </a:r>
            <a:endParaRPr lang="zh-TW" altLang="en-US" sz="1600" b="1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5C2E77A-7B38-4E1E-8C40-579C64EE029E}"/>
              </a:ext>
            </a:extLst>
          </p:cNvPr>
          <p:cNvSpPr/>
          <p:nvPr/>
        </p:nvSpPr>
        <p:spPr>
          <a:xfrm>
            <a:off x="2227870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Related Work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075C4AB-70E6-4252-98CD-DB11A72A9182}"/>
              </a:ext>
            </a:extLst>
          </p:cNvPr>
          <p:cNvSpPr/>
          <p:nvPr/>
        </p:nvSpPr>
        <p:spPr>
          <a:xfrm>
            <a:off x="4220696" y="209765"/>
            <a:ext cx="1757779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Proposed Method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4CE0748-DE79-4F14-8FAD-4D2E0FC4749A}"/>
              </a:ext>
            </a:extLst>
          </p:cNvPr>
          <p:cNvSpPr/>
          <p:nvPr/>
        </p:nvSpPr>
        <p:spPr>
          <a:xfrm>
            <a:off x="8206351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Discussion</a:t>
            </a:r>
            <a:endParaRPr lang="zh-TW" altLang="en-US" sz="1600" b="1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96C4F00-6C5E-4905-8609-CB92E9D3CB6B}"/>
              </a:ext>
            </a:extLst>
          </p:cNvPr>
          <p:cNvSpPr/>
          <p:nvPr/>
        </p:nvSpPr>
        <p:spPr>
          <a:xfrm>
            <a:off x="6213525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Experiments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AB2691A-D530-4422-AB8B-3FC7015E6D6C}"/>
              </a:ext>
            </a:extLst>
          </p:cNvPr>
          <p:cNvSpPr/>
          <p:nvPr/>
        </p:nvSpPr>
        <p:spPr>
          <a:xfrm>
            <a:off x="10199177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/>
              <a:t>Conclusion</a:t>
            </a:r>
            <a:endParaRPr lang="zh-TW" altLang="en-US" sz="1600" b="1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A7DF902A-EFA0-421D-ABDD-2A2A6FED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B3CEF81-459F-465C-8947-D0DC3AAC914F}"/>
              </a:ext>
            </a:extLst>
          </p:cNvPr>
          <p:cNvSpPr/>
          <p:nvPr/>
        </p:nvSpPr>
        <p:spPr>
          <a:xfrm>
            <a:off x="717452" y="815925"/>
            <a:ext cx="108000" cy="360000"/>
          </a:xfrm>
          <a:prstGeom prst="rect">
            <a:avLst/>
          </a:prstGeom>
          <a:solidFill>
            <a:srgbClr val="F9D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6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4;p13">
            <a:extLst>
              <a:ext uri="{FF2B5EF4-FFF2-40B4-BE49-F238E27FC236}">
                <a16:creationId xmlns:a16="http://schemas.microsoft.com/office/drawing/2014/main" id="{8514FFE2-22FB-4351-B14F-3A731461B6C2}"/>
              </a:ext>
            </a:extLst>
          </p:cNvPr>
          <p:cNvSpPr/>
          <p:nvPr/>
        </p:nvSpPr>
        <p:spPr>
          <a:xfrm rot="15773776">
            <a:off x="-1799179" y="4761455"/>
            <a:ext cx="3598358" cy="2690334"/>
          </a:xfrm>
          <a:custGeom>
            <a:avLst/>
            <a:gdLst/>
            <a:ahLst/>
            <a:cxnLst/>
            <a:rect l="l" t="t" r="r" b="b"/>
            <a:pathLst>
              <a:path w="40491" h="25849" extrusionOk="0">
                <a:moveTo>
                  <a:pt x="30769" y="7808"/>
                </a:moveTo>
                <a:cubicBezTo>
                  <a:pt x="30887" y="7808"/>
                  <a:pt x="31006" y="7818"/>
                  <a:pt x="31124" y="7837"/>
                </a:cubicBezTo>
                <a:cubicBezTo>
                  <a:pt x="32110" y="7960"/>
                  <a:pt x="32906" y="8510"/>
                  <a:pt x="33219" y="9221"/>
                </a:cubicBezTo>
                <a:cubicBezTo>
                  <a:pt x="33380" y="9581"/>
                  <a:pt x="33380" y="10055"/>
                  <a:pt x="33181" y="10444"/>
                </a:cubicBezTo>
                <a:cubicBezTo>
                  <a:pt x="33105" y="10605"/>
                  <a:pt x="32944" y="10918"/>
                  <a:pt x="32584" y="11041"/>
                </a:cubicBezTo>
                <a:cubicBezTo>
                  <a:pt x="32475" y="11081"/>
                  <a:pt x="32366" y="11097"/>
                  <a:pt x="32260" y="11097"/>
                </a:cubicBezTo>
                <a:cubicBezTo>
                  <a:pt x="32062" y="11097"/>
                  <a:pt x="31876" y="11039"/>
                  <a:pt x="31721" y="10965"/>
                </a:cubicBezTo>
                <a:cubicBezTo>
                  <a:pt x="31323" y="10766"/>
                  <a:pt x="30972" y="10368"/>
                  <a:pt x="30811" y="9932"/>
                </a:cubicBezTo>
                <a:cubicBezTo>
                  <a:pt x="30536" y="9145"/>
                  <a:pt x="30413" y="8472"/>
                  <a:pt x="30413" y="7837"/>
                </a:cubicBezTo>
                <a:cubicBezTo>
                  <a:pt x="30532" y="7818"/>
                  <a:pt x="30650" y="7808"/>
                  <a:pt x="30769" y="7808"/>
                </a:cubicBezTo>
                <a:close/>
                <a:moveTo>
                  <a:pt x="7509" y="17203"/>
                </a:moveTo>
                <a:cubicBezTo>
                  <a:pt x="7936" y="17364"/>
                  <a:pt x="8258" y="17914"/>
                  <a:pt x="8220" y="18464"/>
                </a:cubicBezTo>
                <a:cubicBezTo>
                  <a:pt x="8173" y="19023"/>
                  <a:pt x="7860" y="19649"/>
                  <a:pt x="7272" y="20208"/>
                </a:cubicBezTo>
                <a:cubicBezTo>
                  <a:pt x="7111" y="20360"/>
                  <a:pt x="6912" y="20521"/>
                  <a:pt x="6713" y="20635"/>
                </a:cubicBezTo>
                <a:cubicBezTo>
                  <a:pt x="6324" y="20009"/>
                  <a:pt x="5926" y="19175"/>
                  <a:pt x="6087" y="18350"/>
                </a:cubicBezTo>
                <a:cubicBezTo>
                  <a:pt x="6163" y="17952"/>
                  <a:pt x="6438" y="17554"/>
                  <a:pt x="6798" y="17317"/>
                </a:cubicBezTo>
                <a:cubicBezTo>
                  <a:pt x="6912" y="17241"/>
                  <a:pt x="7111" y="17203"/>
                  <a:pt x="7310" y="17203"/>
                </a:cubicBezTo>
                <a:close/>
                <a:moveTo>
                  <a:pt x="36111" y="0"/>
                </a:moveTo>
                <a:cubicBezTo>
                  <a:pt x="34949" y="0"/>
                  <a:pt x="33878" y="260"/>
                  <a:pt x="32906" y="774"/>
                </a:cubicBezTo>
                <a:cubicBezTo>
                  <a:pt x="30536" y="2035"/>
                  <a:pt x="29313" y="4519"/>
                  <a:pt x="28953" y="6500"/>
                </a:cubicBezTo>
                <a:cubicBezTo>
                  <a:pt x="27654" y="6936"/>
                  <a:pt x="26270" y="7799"/>
                  <a:pt x="25085" y="9344"/>
                </a:cubicBezTo>
                <a:cubicBezTo>
                  <a:pt x="23739" y="11155"/>
                  <a:pt x="23066" y="13373"/>
                  <a:pt x="22440" y="15468"/>
                </a:cubicBezTo>
                <a:cubicBezTo>
                  <a:pt x="21881" y="17364"/>
                  <a:pt x="21255" y="19450"/>
                  <a:pt x="19985" y="21109"/>
                </a:cubicBezTo>
                <a:cubicBezTo>
                  <a:pt x="18449" y="23052"/>
                  <a:pt x="15994" y="24275"/>
                  <a:pt x="13510" y="24275"/>
                </a:cubicBezTo>
                <a:lnTo>
                  <a:pt x="13387" y="24275"/>
                </a:lnTo>
                <a:cubicBezTo>
                  <a:pt x="11301" y="24237"/>
                  <a:pt x="9244" y="23327"/>
                  <a:pt x="7746" y="21867"/>
                </a:cubicBezTo>
                <a:cubicBezTo>
                  <a:pt x="7936" y="21706"/>
                  <a:pt x="8173" y="21545"/>
                  <a:pt x="8372" y="21346"/>
                </a:cubicBezTo>
                <a:cubicBezTo>
                  <a:pt x="8969" y="20758"/>
                  <a:pt x="9718" y="19810"/>
                  <a:pt x="9794" y="18587"/>
                </a:cubicBezTo>
                <a:cubicBezTo>
                  <a:pt x="9879" y="17279"/>
                  <a:pt x="9083" y="16056"/>
                  <a:pt x="7983" y="15705"/>
                </a:cubicBezTo>
                <a:cubicBezTo>
                  <a:pt x="7761" y="15639"/>
                  <a:pt x="7535" y="15608"/>
                  <a:pt x="7309" y="15608"/>
                </a:cubicBezTo>
                <a:cubicBezTo>
                  <a:pt x="6849" y="15608"/>
                  <a:pt x="6390" y="15739"/>
                  <a:pt x="5964" y="15980"/>
                </a:cubicBezTo>
                <a:cubicBezTo>
                  <a:pt x="5215" y="16454"/>
                  <a:pt x="4703" y="17203"/>
                  <a:pt x="4542" y="18028"/>
                </a:cubicBezTo>
                <a:cubicBezTo>
                  <a:pt x="4343" y="19061"/>
                  <a:pt x="4580" y="20208"/>
                  <a:pt x="5291" y="21346"/>
                </a:cubicBezTo>
                <a:cubicBezTo>
                  <a:pt x="4888" y="21466"/>
                  <a:pt x="4451" y="21517"/>
                  <a:pt x="4010" y="21517"/>
                </a:cubicBezTo>
                <a:cubicBezTo>
                  <a:pt x="2853" y="21517"/>
                  <a:pt x="1663" y="21166"/>
                  <a:pt x="949" y="20796"/>
                </a:cubicBezTo>
                <a:lnTo>
                  <a:pt x="1" y="22057"/>
                </a:lnTo>
                <a:cubicBezTo>
                  <a:pt x="1081" y="22788"/>
                  <a:pt x="2381" y="23139"/>
                  <a:pt x="3690" y="23139"/>
                </a:cubicBezTo>
                <a:cubicBezTo>
                  <a:pt x="4587" y="23139"/>
                  <a:pt x="5488" y="22974"/>
                  <a:pt x="6324" y="22654"/>
                </a:cubicBezTo>
                <a:cubicBezTo>
                  <a:pt x="8097" y="24588"/>
                  <a:pt x="10704" y="25811"/>
                  <a:pt x="13349" y="25849"/>
                </a:cubicBezTo>
                <a:lnTo>
                  <a:pt x="13510" y="25849"/>
                </a:lnTo>
                <a:cubicBezTo>
                  <a:pt x="16468" y="25849"/>
                  <a:pt x="19397" y="24389"/>
                  <a:pt x="21208" y="22057"/>
                </a:cubicBezTo>
                <a:cubicBezTo>
                  <a:pt x="22677" y="20208"/>
                  <a:pt x="23341" y="17952"/>
                  <a:pt x="23938" y="15942"/>
                </a:cubicBezTo>
                <a:cubicBezTo>
                  <a:pt x="24526" y="13961"/>
                  <a:pt x="25161" y="11913"/>
                  <a:pt x="26346" y="10292"/>
                </a:cubicBezTo>
                <a:cubicBezTo>
                  <a:pt x="27057" y="9344"/>
                  <a:pt x="27929" y="8671"/>
                  <a:pt x="28839" y="8235"/>
                </a:cubicBezTo>
                <a:cubicBezTo>
                  <a:pt x="28915" y="8908"/>
                  <a:pt x="29029" y="9657"/>
                  <a:pt x="29313" y="10444"/>
                </a:cubicBezTo>
                <a:cubicBezTo>
                  <a:pt x="29588" y="11278"/>
                  <a:pt x="30261" y="11989"/>
                  <a:pt x="31048" y="12387"/>
                </a:cubicBezTo>
                <a:cubicBezTo>
                  <a:pt x="31439" y="12591"/>
                  <a:pt x="31856" y="12689"/>
                  <a:pt x="32269" y="12689"/>
                </a:cubicBezTo>
                <a:cubicBezTo>
                  <a:pt x="32566" y="12689"/>
                  <a:pt x="32861" y="12638"/>
                  <a:pt x="33143" y="12539"/>
                </a:cubicBezTo>
                <a:cubicBezTo>
                  <a:pt x="33816" y="12302"/>
                  <a:pt x="34328" y="11790"/>
                  <a:pt x="34641" y="11079"/>
                </a:cubicBezTo>
                <a:cubicBezTo>
                  <a:pt x="35001" y="10292"/>
                  <a:pt x="35001" y="9382"/>
                  <a:pt x="34679" y="8633"/>
                </a:cubicBezTo>
                <a:cubicBezTo>
                  <a:pt x="34167" y="7363"/>
                  <a:pt x="32868" y="6500"/>
                  <a:pt x="31323" y="6301"/>
                </a:cubicBezTo>
                <a:cubicBezTo>
                  <a:pt x="31182" y="6274"/>
                  <a:pt x="31023" y="6247"/>
                  <a:pt x="30844" y="6247"/>
                </a:cubicBezTo>
                <a:cubicBezTo>
                  <a:pt x="30770" y="6247"/>
                  <a:pt x="30693" y="6252"/>
                  <a:pt x="30612" y="6263"/>
                </a:cubicBezTo>
                <a:cubicBezTo>
                  <a:pt x="31048" y="4756"/>
                  <a:pt x="31996" y="3021"/>
                  <a:pt x="33617" y="2149"/>
                </a:cubicBezTo>
                <a:cubicBezTo>
                  <a:pt x="34353" y="1766"/>
                  <a:pt x="35175" y="1576"/>
                  <a:pt x="36079" y="1576"/>
                </a:cubicBezTo>
                <a:cubicBezTo>
                  <a:pt x="37212" y="1576"/>
                  <a:pt x="38473" y="1875"/>
                  <a:pt x="39855" y="2471"/>
                </a:cubicBezTo>
                <a:lnTo>
                  <a:pt x="40490" y="1049"/>
                </a:lnTo>
                <a:cubicBezTo>
                  <a:pt x="38919" y="348"/>
                  <a:pt x="37455" y="0"/>
                  <a:pt x="36111" y="0"/>
                </a:cubicBezTo>
                <a:close/>
              </a:path>
            </a:pathLst>
          </a:custGeom>
          <a:solidFill>
            <a:srgbClr val="F2C6C6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791BB5-9072-4964-BBBD-43B41801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0C461-55F8-479D-A9BD-C72D6B013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338" y="1825625"/>
                <a:ext cx="65706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minus cosine similarity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  −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 ⋅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three branch loss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50C461-55F8-479D-A9BD-C72D6B013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338" y="1825625"/>
                <a:ext cx="6570638" cy="4351338"/>
              </a:xfrm>
              <a:blipFill>
                <a:blip r:embed="rId3"/>
                <a:stretch>
                  <a:fillRect l="-1670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173930-E283-4C96-9ADC-861A44DC3C38}"/>
              </a:ext>
            </a:extLst>
          </p:cNvPr>
          <p:cNvGrpSpPr/>
          <p:nvPr/>
        </p:nvGrpSpPr>
        <p:grpSpPr>
          <a:xfrm>
            <a:off x="6801368" y="1926971"/>
            <a:ext cx="5059409" cy="3494962"/>
            <a:chOff x="7407208" y="3383445"/>
            <a:chExt cx="4726206" cy="326479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B5BC4E2-4A09-449D-84D9-6C3B7B800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208" y="3383445"/>
              <a:ext cx="4653622" cy="32647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031CC74-08FB-4E0F-948C-5F163F9FE505}"/>
                    </a:ext>
                  </a:extLst>
                </p:cNvPr>
                <p:cNvSpPr/>
                <p:nvPr/>
              </p:nvSpPr>
              <p:spPr>
                <a:xfrm>
                  <a:off x="8453387" y="4577902"/>
                  <a:ext cx="3914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031CC74-08FB-4E0F-948C-5F163F9FE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387" y="4577902"/>
                  <a:ext cx="3914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E15E76F-6AAF-4C50-96FC-0156386BCCC5}"/>
                    </a:ext>
                  </a:extLst>
                </p:cNvPr>
                <p:cNvSpPr/>
                <p:nvPr/>
              </p:nvSpPr>
              <p:spPr>
                <a:xfrm>
                  <a:off x="10084420" y="4577902"/>
                  <a:ext cx="3914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E15E76F-6AAF-4C50-96FC-0156386BC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4420" y="4577902"/>
                  <a:ext cx="3914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8B3B5D1-00FC-4ABD-9090-E1EECBE8B21E}"/>
                    </a:ext>
                  </a:extLst>
                </p:cNvPr>
                <p:cNvSpPr/>
                <p:nvPr/>
              </p:nvSpPr>
              <p:spPr>
                <a:xfrm>
                  <a:off x="11731924" y="4577902"/>
                  <a:ext cx="3914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8B3B5D1-00FC-4ABD-9090-E1EECBE8B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1924" y="4577902"/>
                  <a:ext cx="3914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470D36F-CFB4-460C-B6BE-7263FC8B5DC5}"/>
                    </a:ext>
                  </a:extLst>
                </p:cNvPr>
                <p:cNvSpPr/>
                <p:nvPr/>
              </p:nvSpPr>
              <p:spPr>
                <a:xfrm>
                  <a:off x="8476247" y="4082602"/>
                  <a:ext cx="3786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470D36F-CFB4-460C-B6BE-7263FC8B5D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247" y="4082602"/>
                  <a:ext cx="378630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08FD1C2-0363-4CB5-8EA0-0B598CDCB97C}"/>
                    </a:ext>
                  </a:extLst>
                </p:cNvPr>
                <p:cNvSpPr/>
                <p:nvPr/>
              </p:nvSpPr>
              <p:spPr>
                <a:xfrm>
                  <a:off x="10107280" y="4082602"/>
                  <a:ext cx="3786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08FD1C2-0363-4CB5-8EA0-0B598CDCB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280" y="4082602"/>
                  <a:ext cx="37863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7B641DD-682D-47CB-AE8E-703153A9703D}"/>
                    </a:ext>
                  </a:extLst>
                </p:cNvPr>
                <p:cNvSpPr/>
                <p:nvPr/>
              </p:nvSpPr>
              <p:spPr>
                <a:xfrm>
                  <a:off x="11754784" y="4082602"/>
                  <a:ext cx="3786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7B641DD-682D-47CB-AE8E-703153A970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784" y="4082602"/>
                  <a:ext cx="378630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50965054-F4E8-4E26-A6D3-751C69234048}"/>
              </a:ext>
            </a:extLst>
          </p:cNvPr>
          <p:cNvGrpSpPr/>
          <p:nvPr/>
        </p:nvGrpSpPr>
        <p:grpSpPr>
          <a:xfrm>
            <a:off x="4957062" y="1825625"/>
            <a:ext cx="1739201" cy="1462278"/>
            <a:chOff x="8721039" y="1576877"/>
            <a:chExt cx="1956226" cy="1644747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5FC1A510-91A2-4B0E-8FA6-BE1CC6FFACFF}"/>
                </a:ext>
              </a:extLst>
            </p:cNvPr>
            <p:cNvGrpSpPr/>
            <p:nvPr/>
          </p:nvGrpSpPr>
          <p:grpSpPr>
            <a:xfrm>
              <a:off x="8721039" y="1576877"/>
              <a:ext cx="1956226" cy="1644747"/>
              <a:chOff x="8754230" y="1720768"/>
              <a:chExt cx="1956226" cy="1644747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89D578DB-423A-45ED-B748-63DF2E5BCB0F}"/>
                  </a:ext>
                </a:extLst>
              </p:cNvPr>
              <p:cNvGrpSpPr/>
              <p:nvPr/>
            </p:nvGrpSpPr>
            <p:grpSpPr>
              <a:xfrm>
                <a:off x="8754230" y="1809169"/>
                <a:ext cx="1703403" cy="1556346"/>
                <a:chOff x="8130584" y="1646444"/>
                <a:chExt cx="1703403" cy="1556346"/>
              </a:xfrm>
            </p:grpSpPr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83E4AEF7-3996-40A5-81A7-A943295488AC}"/>
                    </a:ext>
                  </a:extLst>
                </p:cNvPr>
                <p:cNvGrpSpPr/>
                <p:nvPr/>
              </p:nvGrpSpPr>
              <p:grpSpPr>
                <a:xfrm>
                  <a:off x="8130584" y="1646444"/>
                  <a:ext cx="1703403" cy="1556346"/>
                  <a:chOff x="7354836" y="1498074"/>
                  <a:chExt cx="1703403" cy="1556346"/>
                </a:xfrm>
              </p:grpSpPr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5D556614-D26C-4BEE-B496-A3164BC903D0}"/>
                      </a:ext>
                    </a:extLst>
                  </p:cNvPr>
                  <p:cNvCxnSpPr/>
                  <p:nvPr/>
                </p:nvCxnSpPr>
                <p:spPr>
                  <a:xfrm>
                    <a:off x="7354836" y="2707983"/>
                    <a:ext cx="170340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01029049-B982-4180-9238-408A25040A46}"/>
                      </a:ext>
                    </a:extLst>
                  </p:cNvPr>
                  <p:cNvCxnSpPr/>
                  <p:nvPr/>
                </p:nvCxnSpPr>
                <p:spPr>
                  <a:xfrm>
                    <a:off x="7867102" y="1498074"/>
                    <a:ext cx="0" cy="15563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單箭頭接點 36">
                    <a:extLst>
                      <a:ext uri="{FF2B5EF4-FFF2-40B4-BE49-F238E27FC236}">
                        <a16:creationId xmlns:a16="http://schemas.microsoft.com/office/drawing/2014/main" id="{68179174-36B8-476A-9D43-3BFE47529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67102" y="2085243"/>
                    <a:ext cx="1101471" cy="62274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單箭頭接點 38">
                    <a:extLst>
                      <a:ext uri="{FF2B5EF4-FFF2-40B4-BE49-F238E27FC236}">
                        <a16:creationId xmlns:a16="http://schemas.microsoft.com/office/drawing/2014/main" id="{A23E5F2E-43A4-49E6-B455-10DE516ECA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67102" y="1672061"/>
                    <a:ext cx="815014" cy="10359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弧形 43">
                  <a:extLst>
                    <a:ext uri="{FF2B5EF4-FFF2-40B4-BE49-F238E27FC236}">
                      <a16:creationId xmlns:a16="http://schemas.microsoft.com/office/drawing/2014/main" id="{32A874BD-E057-4E92-878A-1F4CC9BCCF94}"/>
                    </a:ext>
                  </a:extLst>
                </p:cNvPr>
                <p:cNvSpPr/>
                <p:nvPr/>
              </p:nvSpPr>
              <p:spPr>
                <a:xfrm>
                  <a:off x="8772735" y="2561581"/>
                  <a:ext cx="209550" cy="20955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8871B87-F894-4963-95A1-2D85164CE8C1}"/>
                      </a:ext>
                    </a:extLst>
                  </p:cNvPr>
                  <p:cNvSpPr/>
                  <p:nvPr/>
                </p:nvSpPr>
                <p:spPr>
                  <a:xfrm>
                    <a:off x="10022132" y="1720768"/>
                    <a:ext cx="354089" cy="2505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8871B87-F894-4963-95A1-2D85164CE8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2132" y="1720768"/>
                    <a:ext cx="354089" cy="2505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83E2017-95FB-420D-B11C-CDEAC888A18F}"/>
                      </a:ext>
                    </a:extLst>
                  </p:cNvPr>
                  <p:cNvSpPr/>
                  <p:nvPr/>
                </p:nvSpPr>
                <p:spPr>
                  <a:xfrm>
                    <a:off x="10367967" y="2177673"/>
                    <a:ext cx="342489" cy="27699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TW" altLang="en-US" sz="1200" dirty="0"/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83E2017-95FB-420D-B11C-CDEAC888A1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7967" y="2177673"/>
                    <a:ext cx="34248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B9976C66-F63E-4639-ADC9-7F748A4DB3E1}"/>
                    </a:ext>
                  </a:extLst>
                </p:cNvPr>
                <p:cNvSpPr/>
                <p:nvPr/>
              </p:nvSpPr>
              <p:spPr>
                <a:xfrm>
                  <a:off x="9468040" y="2408191"/>
                  <a:ext cx="342489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B9976C66-F63E-4639-ADC9-7F748A4DB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8040" y="2408191"/>
                  <a:ext cx="34248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Google Shape;13;p2">
            <a:extLst>
              <a:ext uri="{FF2B5EF4-FFF2-40B4-BE49-F238E27FC236}">
                <a16:creationId xmlns:a16="http://schemas.microsoft.com/office/drawing/2014/main" id="{25CD0F29-6041-44FF-9239-E4D7D157C789}"/>
              </a:ext>
            </a:extLst>
          </p:cNvPr>
          <p:cNvCxnSpPr>
            <a:cxnSpLocks/>
          </p:cNvCxnSpPr>
          <p:nvPr/>
        </p:nvCxnSpPr>
        <p:spPr>
          <a:xfrm>
            <a:off x="-81694" y="6641835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;p2">
            <a:extLst>
              <a:ext uri="{FF2B5EF4-FFF2-40B4-BE49-F238E27FC236}">
                <a16:creationId xmlns:a16="http://schemas.microsoft.com/office/drawing/2014/main" id="{9C9BCF97-FB8A-4FB9-AD23-70B0B1BC034C}"/>
              </a:ext>
            </a:extLst>
          </p:cNvPr>
          <p:cNvCxnSpPr>
            <a:cxnSpLocks/>
          </p:cNvCxnSpPr>
          <p:nvPr/>
        </p:nvCxnSpPr>
        <p:spPr>
          <a:xfrm>
            <a:off x="-72550" y="356396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FA46BD26-52BC-4F3F-B0FC-2CB68E999744}"/>
              </a:ext>
            </a:extLst>
          </p:cNvPr>
          <p:cNvSpPr/>
          <p:nvPr/>
        </p:nvSpPr>
        <p:spPr>
          <a:xfrm>
            <a:off x="235044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Introduction</a:t>
            </a:r>
            <a:endParaRPr lang="zh-TW" altLang="en-US" sz="1600" b="1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4532BBC-451E-4E40-AE0A-9F6C9CAAFB40}"/>
              </a:ext>
            </a:extLst>
          </p:cNvPr>
          <p:cNvSpPr/>
          <p:nvPr/>
        </p:nvSpPr>
        <p:spPr>
          <a:xfrm>
            <a:off x="2227870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Related Work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F5235EBD-AE11-4B3D-B5CA-EABEEC8E9207}"/>
              </a:ext>
            </a:extLst>
          </p:cNvPr>
          <p:cNvSpPr/>
          <p:nvPr/>
        </p:nvSpPr>
        <p:spPr>
          <a:xfrm>
            <a:off x="4220696" y="209765"/>
            <a:ext cx="1757779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Proposed Method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D4D587B5-F321-44EE-8D0D-D2E2E46FC83B}"/>
              </a:ext>
            </a:extLst>
          </p:cNvPr>
          <p:cNvSpPr/>
          <p:nvPr/>
        </p:nvSpPr>
        <p:spPr>
          <a:xfrm>
            <a:off x="8206351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Discussion</a:t>
            </a:r>
            <a:endParaRPr lang="zh-TW" altLang="en-US" sz="1600" b="1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B72E234E-DB4E-4268-BC20-9C59B04A55CF}"/>
              </a:ext>
            </a:extLst>
          </p:cNvPr>
          <p:cNvSpPr/>
          <p:nvPr/>
        </p:nvSpPr>
        <p:spPr>
          <a:xfrm>
            <a:off x="6213525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Experiments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D7B8C205-7977-495C-B6B4-3457E4208ADA}"/>
              </a:ext>
            </a:extLst>
          </p:cNvPr>
          <p:cNvSpPr/>
          <p:nvPr/>
        </p:nvSpPr>
        <p:spPr>
          <a:xfrm>
            <a:off x="10199177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/>
              <a:t>Conclusion</a:t>
            </a:r>
            <a:endParaRPr lang="zh-TW" altLang="en-US" sz="1600" b="1"/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E4B282D6-B6DC-4031-BF04-96D74BA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3F3460-6B99-4843-99F0-7E7E376AB1C0}"/>
              </a:ext>
            </a:extLst>
          </p:cNvPr>
          <p:cNvSpPr/>
          <p:nvPr/>
        </p:nvSpPr>
        <p:spPr>
          <a:xfrm>
            <a:off x="717452" y="815925"/>
            <a:ext cx="108000" cy="360000"/>
          </a:xfrm>
          <a:prstGeom prst="rect">
            <a:avLst/>
          </a:prstGeom>
          <a:solidFill>
            <a:srgbClr val="F9D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49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4;p13">
            <a:extLst>
              <a:ext uri="{FF2B5EF4-FFF2-40B4-BE49-F238E27FC236}">
                <a16:creationId xmlns:a16="http://schemas.microsoft.com/office/drawing/2014/main" id="{7F3599A7-E8ED-4199-9E88-5A4AFB4184A9}"/>
              </a:ext>
            </a:extLst>
          </p:cNvPr>
          <p:cNvSpPr/>
          <p:nvPr/>
        </p:nvSpPr>
        <p:spPr>
          <a:xfrm rot="15773776">
            <a:off x="-1799179" y="4761455"/>
            <a:ext cx="3598358" cy="2690334"/>
          </a:xfrm>
          <a:custGeom>
            <a:avLst/>
            <a:gdLst/>
            <a:ahLst/>
            <a:cxnLst/>
            <a:rect l="l" t="t" r="r" b="b"/>
            <a:pathLst>
              <a:path w="40491" h="25849" extrusionOk="0">
                <a:moveTo>
                  <a:pt x="30769" y="7808"/>
                </a:moveTo>
                <a:cubicBezTo>
                  <a:pt x="30887" y="7808"/>
                  <a:pt x="31006" y="7818"/>
                  <a:pt x="31124" y="7837"/>
                </a:cubicBezTo>
                <a:cubicBezTo>
                  <a:pt x="32110" y="7960"/>
                  <a:pt x="32906" y="8510"/>
                  <a:pt x="33219" y="9221"/>
                </a:cubicBezTo>
                <a:cubicBezTo>
                  <a:pt x="33380" y="9581"/>
                  <a:pt x="33380" y="10055"/>
                  <a:pt x="33181" y="10444"/>
                </a:cubicBezTo>
                <a:cubicBezTo>
                  <a:pt x="33105" y="10605"/>
                  <a:pt x="32944" y="10918"/>
                  <a:pt x="32584" y="11041"/>
                </a:cubicBezTo>
                <a:cubicBezTo>
                  <a:pt x="32475" y="11081"/>
                  <a:pt x="32366" y="11097"/>
                  <a:pt x="32260" y="11097"/>
                </a:cubicBezTo>
                <a:cubicBezTo>
                  <a:pt x="32062" y="11097"/>
                  <a:pt x="31876" y="11039"/>
                  <a:pt x="31721" y="10965"/>
                </a:cubicBezTo>
                <a:cubicBezTo>
                  <a:pt x="31323" y="10766"/>
                  <a:pt x="30972" y="10368"/>
                  <a:pt x="30811" y="9932"/>
                </a:cubicBezTo>
                <a:cubicBezTo>
                  <a:pt x="30536" y="9145"/>
                  <a:pt x="30413" y="8472"/>
                  <a:pt x="30413" y="7837"/>
                </a:cubicBezTo>
                <a:cubicBezTo>
                  <a:pt x="30532" y="7818"/>
                  <a:pt x="30650" y="7808"/>
                  <a:pt x="30769" y="7808"/>
                </a:cubicBezTo>
                <a:close/>
                <a:moveTo>
                  <a:pt x="7509" y="17203"/>
                </a:moveTo>
                <a:cubicBezTo>
                  <a:pt x="7936" y="17364"/>
                  <a:pt x="8258" y="17914"/>
                  <a:pt x="8220" y="18464"/>
                </a:cubicBezTo>
                <a:cubicBezTo>
                  <a:pt x="8173" y="19023"/>
                  <a:pt x="7860" y="19649"/>
                  <a:pt x="7272" y="20208"/>
                </a:cubicBezTo>
                <a:cubicBezTo>
                  <a:pt x="7111" y="20360"/>
                  <a:pt x="6912" y="20521"/>
                  <a:pt x="6713" y="20635"/>
                </a:cubicBezTo>
                <a:cubicBezTo>
                  <a:pt x="6324" y="20009"/>
                  <a:pt x="5926" y="19175"/>
                  <a:pt x="6087" y="18350"/>
                </a:cubicBezTo>
                <a:cubicBezTo>
                  <a:pt x="6163" y="17952"/>
                  <a:pt x="6438" y="17554"/>
                  <a:pt x="6798" y="17317"/>
                </a:cubicBezTo>
                <a:cubicBezTo>
                  <a:pt x="6912" y="17241"/>
                  <a:pt x="7111" y="17203"/>
                  <a:pt x="7310" y="17203"/>
                </a:cubicBezTo>
                <a:close/>
                <a:moveTo>
                  <a:pt x="36111" y="0"/>
                </a:moveTo>
                <a:cubicBezTo>
                  <a:pt x="34949" y="0"/>
                  <a:pt x="33878" y="260"/>
                  <a:pt x="32906" y="774"/>
                </a:cubicBezTo>
                <a:cubicBezTo>
                  <a:pt x="30536" y="2035"/>
                  <a:pt x="29313" y="4519"/>
                  <a:pt x="28953" y="6500"/>
                </a:cubicBezTo>
                <a:cubicBezTo>
                  <a:pt x="27654" y="6936"/>
                  <a:pt x="26270" y="7799"/>
                  <a:pt x="25085" y="9344"/>
                </a:cubicBezTo>
                <a:cubicBezTo>
                  <a:pt x="23739" y="11155"/>
                  <a:pt x="23066" y="13373"/>
                  <a:pt x="22440" y="15468"/>
                </a:cubicBezTo>
                <a:cubicBezTo>
                  <a:pt x="21881" y="17364"/>
                  <a:pt x="21255" y="19450"/>
                  <a:pt x="19985" y="21109"/>
                </a:cubicBezTo>
                <a:cubicBezTo>
                  <a:pt x="18449" y="23052"/>
                  <a:pt x="15994" y="24275"/>
                  <a:pt x="13510" y="24275"/>
                </a:cubicBezTo>
                <a:lnTo>
                  <a:pt x="13387" y="24275"/>
                </a:lnTo>
                <a:cubicBezTo>
                  <a:pt x="11301" y="24237"/>
                  <a:pt x="9244" y="23327"/>
                  <a:pt x="7746" y="21867"/>
                </a:cubicBezTo>
                <a:cubicBezTo>
                  <a:pt x="7936" y="21706"/>
                  <a:pt x="8173" y="21545"/>
                  <a:pt x="8372" y="21346"/>
                </a:cubicBezTo>
                <a:cubicBezTo>
                  <a:pt x="8969" y="20758"/>
                  <a:pt x="9718" y="19810"/>
                  <a:pt x="9794" y="18587"/>
                </a:cubicBezTo>
                <a:cubicBezTo>
                  <a:pt x="9879" y="17279"/>
                  <a:pt x="9083" y="16056"/>
                  <a:pt x="7983" y="15705"/>
                </a:cubicBezTo>
                <a:cubicBezTo>
                  <a:pt x="7761" y="15639"/>
                  <a:pt x="7535" y="15608"/>
                  <a:pt x="7309" y="15608"/>
                </a:cubicBezTo>
                <a:cubicBezTo>
                  <a:pt x="6849" y="15608"/>
                  <a:pt x="6390" y="15739"/>
                  <a:pt x="5964" y="15980"/>
                </a:cubicBezTo>
                <a:cubicBezTo>
                  <a:pt x="5215" y="16454"/>
                  <a:pt x="4703" y="17203"/>
                  <a:pt x="4542" y="18028"/>
                </a:cubicBezTo>
                <a:cubicBezTo>
                  <a:pt x="4343" y="19061"/>
                  <a:pt x="4580" y="20208"/>
                  <a:pt x="5291" y="21346"/>
                </a:cubicBezTo>
                <a:cubicBezTo>
                  <a:pt x="4888" y="21466"/>
                  <a:pt x="4451" y="21517"/>
                  <a:pt x="4010" y="21517"/>
                </a:cubicBezTo>
                <a:cubicBezTo>
                  <a:pt x="2853" y="21517"/>
                  <a:pt x="1663" y="21166"/>
                  <a:pt x="949" y="20796"/>
                </a:cubicBezTo>
                <a:lnTo>
                  <a:pt x="1" y="22057"/>
                </a:lnTo>
                <a:cubicBezTo>
                  <a:pt x="1081" y="22788"/>
                  <a:pt x="2381" y="23139"/>
                  <a:pt x="3690" y="23139"/>
                </a:cubicBezTo>
                <a:cubicBezTo>
                  <a:pt x="4587" y="23139"/>
                  <a:pt x="5488" y="22974"/>
                  <a:pt x="6324" y="22654"/>
                </a:cubicBezTo>
                <a:cubicBezTo>
                  <a:pt x="8097" y="24588"/>
                  <a:pt x="10704" y="25811"/>
                  <a:pt x="13349" y="25849"/>
                </a:cubicBezTo>
                <a:lnTo>
                  <a:pt x="13510" y="25849"/>
                </a:lnTo>
                <a:cubicBezTo>
                  <a:pt x="16468" y="25849"/>
                  <a:pt x="19397" y="24389"/>
                  <a:pt x="21208" y="22057"/>
                </a:cubicBezTo>
                <a:cubicBezTo>
                  <a:pt x="22677" y="20208"/>
                  <a:pt x="23341" y="17952"/>
                  <a:pt x="23938" y="15942"/>
                </a:cubicBezTo>
                <a:cubicBezTo>
                  <a:pt x="24526" y="13961"/>
                  <a:pt x="25161" y="11913"/>
                  <a:pt x="26346" y="10292"/>
                </a:cubicBezTo>
                <a:cubicBezTo>
                  <a:pt x="27057" y="9344"/>
                  <a:pt x="27929" y="8671"/>
                  <a:pt x="28839" y="8235"/>
                </a:cubicBezTo>
                <a:cubicBezTo>
                  <a:pt x="28915" y="8908"/>
                  <a:pt x="29029" y="9657"/>
                  <a:pt x="29313" y="10444"/>
                </a:cubicBezTo>
                <a:cubicBezTo>
                  <a:pt x="29588" y="11278"/>
                  <a:pt x="30261" y="11989"/>
                  <a:pt x="31048" y="12387"/>
                </a:cubicBezTo>
                <a:cubicBezTo>
                  <a:pt x="31439" y="12591"/>
                  <a:pt x="31856" y="12689"/>
                  <a:pt x="32269" y="12689"/>
                </a:cubicBezTo>
                <a:cubicBezTo>
                  <a:pt x="32566" y="12689"/>
                  <a:pt x="32861" y="12638"/>
                  <a:pt x="33143" y="12539"/>
                </a:cubicBezTo>
                <a:cubicBezTo>
                  <a:pt x="33816" y="12302"/>
                  <a:pt x="34328" y="11790"/>
                  <a:pt x="34641" y="11079"/>
                </a:cubicBezTo>
                <a:cubicBezTo>
                  <a:pt x="35001" y="10292"/>
                  <a:pt x="35001" y="9382"/>
                  <a:pt x="34679" y="8633"/>
                </a:cubicBezTo>
                <a:cubicBezTo>
                  <a:pt x="34167" y="7363"/>
                  <a:pt x="32868" y="6500"/>
                  <a:pt x="31323" y="6301"/>
                </a:cubicBezTo>
                <a:cubicBezTo>
                  <a:pt x="31182" y="6274"/>
                  <a:pt x="31023" y="6247"/>
                  <a:pt x="30844" y="6247"/>
                </a:cubicBezTo>
                <a:cubicBezTo>
                  <a:pt x="30770" y="6247"/>
                  <a:pt x="30693" y="6252"/>
                  <a:pt x="30612" y="6263"/>
                </a:cubicBezTo>
                <a:cubicBezTo>
                  <a:pt x="31048" y="4756"/>
                  <a:pt x="31996" y="3021"/>
                  <a:pt x="33617" y="2149"/>
                </a:cubicBezTo>
                <a:cubicBezTo>
                  <a:pt x="34353" y="1766"/>
                  <a:pt x="35175" y="1576"/>
                  <a:pt x="36079" y="1576"/>
                </a:cubicBezTo>
                <a:cubicBezTo>
                  <a:pt x="37212" y="1576"/>
                  <a:pt x="38473" y="1875"/>
                  <a:pt x="39855" y="2471"/>
                </a:cubicBezTo>
                <a:lnTo>
                  <a:pt x="40490" y="1049"/>
                </a:lnTo>
                <a:cubicBezTo>
                  <a:pt x="38919" y="348"/>
                  <a:pt x="37455" y="0"/>
                  <a:pt x="36111" y="0"/>
                </a:cubicBezTo>
                <a:close/>
              </a:path>
            </a:pathLst>
          </a:custGeom>
          <a:solidFill>
            <a:srgbClr val="F2C6C6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Google Shape;11;p2">
            <a:extLst>
              <a:ext uri="{FF2B5EF4-FFF2-40B4-BE49-F238E27FC236}">
                <a16:creationId xmlns:a16="http://schemas.microsoft.com/office/drawing/2014/main" id="{2FA398EF-43B3-4C96-BBEC-401A192654E1}"/>
              </a:ext>
            </a:extLst>
          </p:cNvPr>
          <p:cNvCxnSpPr>
            <a:cxnSpLocks/>
          </p:cNvCxnSpPr>
          <p:nvPr/>
        </p:nvCxnSpPr>
        <p:spPr>
          <a:xfrm>
            <a:off x="-72550" y="356396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65F8C84-1061-480D-99E1-F6AFEF1B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r>
              <a:rPr lang="zh-TW" altLang="en-US" dirty="0"/>
              <a:t> </a:t>
            </a:r>
            <a:r>
              <a:rPr lang="en-US" altLang="zh-TW" dirty="0"/>
              <a:t>-- NASA-CMAPSS dataset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80FE52-7278-4459-9CEB-DF5705164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51" y="2430227"/>
            <a:ext cx="3522817" cy="2428033"/>
          </a:xfrm>
          <a:solidFill>
            <a:srgbClr val="F5F2EE"/>
          </a:solidFill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C8C2DC35-5987-4EA8-A527-F4BC1AD9D6A3}"/>
              </a:ext>
            </a:extLst>
          </p:cNvPr>
          <p:cNvSpPr/>
          <p:nvPr/>
        </p:nvSpPr>
        <p:spPr>
          <a:xfrm>
            <a:off x="235044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Introduction</a:t>
            </a:r>
            <a:endParaRPr lang="zh-TW" altLang="en-US" sz="16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2511E4F-34F6-4777-BCBC-58C898AEAA7D}"/>
              </a:ext>
            </a:extLst>
          </p:cNvPr>
          <p:cNvSpPr/>
          <p:nvPr/>
        </p:nvSpPr>
        <p:spPr>
          <a:xfrm>
            <a:off x="2227870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Related Work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3223D8-EFE1-49D7-A773-EDDF56ACCCED}"/>
              </a:ext>
            </a:extLst>
          </p:cNvPr>
          <p:cNvSpPr/>
          <p:nvPr/>
        </p:nvSpPr>
        <p:spPr>
          <a:xfrm>
            <a:off x="4220696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Proposed Method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50BB15A-EAFC-4B24-9037-855FA5C4A0A2}"/>
              </a:ext>
            </a:extLst>
          </p:cNvPr>
          <p:cNvSpPr/>
          <p:nvPr/>
        </p:nvSpPr>
        <p:spPr>
          <a:xfrm>
            <a:off x="8206351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Discussion</a:t>
            </a:r>
            <a:endParaRPr lang="zh-TW" altLang="en-US" sz="1600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3D77B51-E4CC-4892-9981-B5695A4B8158}"/>
              </a:ext>
            </a:extLst>
          </p:cNvPr>
          <p:cNvSpPr/>
          <p:nvPr/>
        </p:nvSpPr>
        <p:spPr>
          <a:xfrm>
            <a:off x="6213525" y="209765"/>
            <a:ext cx="1757779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Experiments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B5160B4-9324-402C-88FF-7EABE8443439}"/>
              </a:ext>
            </a:extLst>
          </p:cNvPr>
          <p:cNvSpPr/>
          <p:nvPr/>
        </p:nvSpPr>
        <p:spPr>
          <a:xfrm>
            <a:off x="10199177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/>
              <a:t>Conclusion</a:t>
            </a:r>
            <a:endParaRPr lang="zh-TW" altLang="en-US" sz="1600" b="1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2C0992-8360-4250-806D-2A487979BC07}"/>
              </a:ext>
            </a:extLst>
          </p:cNvPr>
          <p:cNvSpPr txBox="1"/>
          <p:nvPr/>
        </p:nvSpPr>
        <p:spPr>
          <a:xfrm>
            <a:off x="959286" y="5024382"/>
            <a:ext cx="429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Source : Multiple Sensors Based Prognostics With Prediction Interval Optimization via Echo State Gaussian Process</a:t>
            </a:r>
            <a:endParaRPr lang="zh-TW" altLang="en-US" sz="1200" dirty="0"/>
          </a:p>
        </p:txBody>
      </p:sp>
      <p:graphicFrame>
        <p:nvGraphicFramePr>
          <p:cNvPr id="15" name="內容版面配置區 10">
            <a:extLst>
              <a:ext uri="{FF2B5EF4-FFF2-40B4-BE49-F238E27FC236}">
                <a16:creationId xmlns:a16="http://schemas.microsoft.com/office/drawing/2014/main" id="{33A1B8F4-7990-4ECE-9D68-EC9954F92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573707"/>
              </p:ext>
            </p:extLst>
          </p:nvPr>
        </p:nvGraphicFramePr>
        <p:xfrm>
          <a:off x="6108493" y="1591946"/>
          <a:ext cx="5347917" cy="48246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72511">
                  <a:extLst>
                    <a:ext uri="{9D8B030D-6E8A-4147-A177-3AD203B41FA5}">
                      <a16:colId xmlns:a16="http://schemas.microsoft.com/office/drawing/2014/main" val="3868363601"/>
                    </a:ext>
                  </a:extLst>
                </a:gridCol>
                <a:gridCol w="1073658">
                  <a:extLst>
                    <a:ext uri="{9D8B030D-6E8A-4147-A177-3AD203B41FA5}">
                      <a16:colId xmlns:a16="http://schemas.microsoft.com/office/drawing/2014/main" val="1155418058"/>
                    </a:ext>
                  </a:extLst>
                </a:gridCol>
                <a:gridCol w="2772087">
                  <a:extLst>
                    <a:ext uri="{9D8B030D-6E8A-4147-A177-3AD203B41FA5}">
                      <a16:colId xmlns:a16="http://schemas.microsoft.com/office/drawing/2014/main" val="1023993358"/>
                    </a:ext>
                  </a:extLst>
                </a:gridCol>
                <a:gridCol w="729661">
                  <a:extLst>
                    <a:ext uri="{9D8B030D-6E8A-4147-A177-3AD203B41FA5}">
                      <a16:colId xmlns:a16="http://schemas.microsoft.com/office/drawing/2014/main" val="259381621"/>
                    </a:ext>
                  </a:extLst>
                </a:gridCol>
              </a:tblGrid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index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Symbol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Units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92011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T2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Total temperature at fan inlet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°R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144950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T24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Total temperature at LPC outlet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°R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95654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T30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Total temperature at HPC outlet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°R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90474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T50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Total temperature at LPT outlet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°R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66485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P2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Pressure at fan inlet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psia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79021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P15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Total pressure in bypass-duct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psia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55865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P30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Total pressure at HPC outlet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psia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96640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Nf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Physical fan speed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rpm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86160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Nc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Physical core speed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rpm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966927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epr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Engine pressure ratio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–             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70591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Ps30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Static pressure at HPC outlet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psia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97145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Phi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Ratio of fuel ﬂow to Ps30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pps/psi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23839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NRf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Corrected fan speed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rpm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90784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NRc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Corrected core speed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rpm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77806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BPR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Bypass ratio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–             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65888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farB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Burner fuel-air ratio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–             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861780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htBleed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Bleed enthalpy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–             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92194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Nf_dmd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Demanded fan speed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rpm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65771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19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PCNfR_dmd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Demanded corrected fan speed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rpm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00380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W31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HPT coolant bleed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lbm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/s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31274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  <a:latin typeface="+mn-lt"/>
                        </a:rPr>
                        <a:t>21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W32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 LPT coolant bleed          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lbm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/s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943" marR="5943" marT="5943" marB="0" anchor="ctr">
                    <a:solidFill>
                      <a:srgbClr val="F5F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81292"/>
                  </a:ext>
                </a:extLst>
              </a:tr>
            </a:tbl>
          </a:graphicData>
        </a:graphic>
      </p:graphicFrame>
      <p:cxnSp>
        <p:nvCxnSpPr>
          <p:cNvPr id="16" name="Google Shape;13;p2">
            <a:extLst>
              <a:ext uri="{FF2B5EF4-FFF2-40B4-BE49-F238E27FC236}">
                <a16:creationId xmlns:a16="http://schemas.microsoft.com/office/drawing/2014/main" id="{CD4922A9-6359-4D1F-8E68-4896D80A2038}"/>
              </a:ext>
            </a:extLst>
          </p:cNvPr>
          <p:cNvCxnSpPr>
            <a:cxnSpLocks/>
          </p:cNvCxnSpPr>
          <p:nvPr/>
        </p:nvCxnSpPr>
        <p:spPr>
          <a:xfrm>
            <a:off x="-81694" y="6641835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72E3409-7878-4765-8C55-FD4E6A5F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D8BAA3-F97B-458F-8DD3-968FFA584144}"/>
              </a:ext>
            </a:extLst>
          </p:cNvPr>
          <p:cNvSpPr/>
          <p:nvPr/>
        </p:nvSpPr>
        <p:spPr>
          <a:xfrm>
            <a:off x="717452" y="815925"/>
            <a:ext cx="108000" cy="360000"/>
          </a:xfrm>
          <a:prstGeom prst="rect">
            <a:avLst/>
          </a:prstGeom>
          <a:solidFill>
            <a:srgbClr val="F9D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9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04;p13">
            <a:extLst>
              <a:ext uri="{FF2B5EF4-FFF2-40B4-BE49-F238E27FC236}">
                <a16:creationId xmlns:a16="http://schemas.microsoft.com/office/drawing/2014/main" id="{20F31610-456B-473E-9646-5D83AEC9DA63}"/>
              </a:ext>
            </a:extLst>
          </p:cNvPr>
          <p:cNvSpPr/>
          <p:nvPr/>
        </p:nvSpPr>
        <p:spPr>
          <a:xfrm rot="15773776">
            <a:off x="-1799179" y="4761455"/>
            <a:ext cx="3598358" cy="2690334"/>
          </a:xfrm>
          <a:custGeom>
            <a:avLst/>
            <a:gdLst/>
            <a:ahLst/>
            <a:cxnLst/>
            <a:rect l="l" t="t" r="r" b="b"/>
            <a:pathLst>
              <a:path w="40491" h="25849" extrusionOk="0">
                <a:moveTo>
                  <a:pt x="30769" y="7808"/>
                </a:moveTo>
                <a:cubicBezTo>
                  <a:pt x="30887" y="7808"/>
                  <a:pt x="31006" y="7818"/>
                  <a:pt x="31124" y="7837"/>
                </a:cubicBezTo>
                <a:cubicBezTo>
                  <a:pt x="32110" y="7960"/>
                  <a:pt x="32906" y="8510"/>
                  <a:pt x="33219" y="9221"/>
                </a:cubicBezTo>
                <a:cubicBezTo>
                  <a:pt x="33380" y="9581"/>
                  <a:pt x="33380" y="10055"/>
                  <a:pt x="33181" y="10444"/>
                </a:cubicBezTo>
                <a:cubicBezTo>
                  <a:pt x="33105" y="10605"/>
                  <a:pt x="32944" y="10918"/>
                  <a:pt x="32584" y="11041"/>
                </a:cubicBezTo>
                <a:cubicBezTo>
                  <a:pt x="32475" y="11081"/>
                  <a:pt x="32366" y="11097"/>
                  <a:pt x="32260" y="11097"/>
                </a:cubicBezTo>
                <a:cubicBezTo>
                  <a:pt x="32062" y="11097"/>
                  <a:pt x="31876" y="11039"/>
                  <a:pt x="31721" y="10965"/>
                </a:cubicBezTo>
                <a:cubicBezTo>
                  <a:pt x="31323" y="10766"/>
                  <a:pt x="30972" y="10368"/>
                  <a:pt x="30811" y="9932"/>
                </a:cubicBezTo>
                <a:cubicBezTo>
                  <a:pt x="30536" y="9145"/>
                  <a:pt x="30413" y="8472"/>
                  <a:pt x="30413" y="7837"/>
                </a:cubicBezTo>
                <a:cubicBezTo>
                  <a:pt x="30532" y="7818"/>
                  <a:pt x="30650" y="7808"/>
                  <a:pt x="30769" y="7808"/>
                </a:cubicBezTo>
                <a:close/>
                <a:moveTo>
                  <a:pt x="7509" y="17203"/>
                </a:moveTo>
                <a:cubicBezTo>
                  <a:pt x="7936" y="17364"/>
                  <a:pt x="8258" y="17914"/>
                  <a:pt x="8220" y="18464"/>
                </a:cubicBezTo>
                <a:cubicBezTo>
                  <a:pt x="8173" y="19023"/>
                  <a:pt x="7860" y="19649"/>
                  <a:pt x="7272" y="20208"/>
                </a:cubicBezTo>
                <a:cubicBezTo>
                  <a:pt x="7111" y="20360"/>
                  <a:pt x="6912" y="20521"/>
                  <a:pt x="6713" y="20635"/>
                </a:cubicBezTo>
                <a:cubicBezTo>
                  <a:pt x="6324" y="20009"/>
                  <a:pt x="5926" y="19175"/>
                  <a:pt x="6087" y="18350"/>
                </a:cubicBezTo>
                <a:cubicBezTo>
                  <a:pt x="6163" y="17952"/>
                  <a:pt x="6438" y="17554"/>
                  <a:pt x="6798" y="17317"/>
                </a:cubicBezTo>
                <a:cubicBezTo>
                  <a:pt x="6912" y="17241"/>
                  <a:pt x="7111" y="17203"/>
                  <a:pt x="7310" y="17203"/>
                </a:cubicBezTo>
                <a:close/>
                <a:moveTo>
                  <a:pt x="36111" y="0"/>
                </a:moveTo>
                <a:cubicBezTo>
                  <a:pt x="34949" y="0"/>
                  <a:pt x="33878" y="260"/>
                  <a:pt x="32906" y="774"/>
                </a:cubicBezTo>
                <a:cubicBezTo>
                  <a:pt x="30536" y="2035"/>
                  <a:pt x="29313" y="4519"/>
                  <a:pt x="28953" y="6500"/>
                </a:cubicBezTo>
                <a:cubicBezTo>
                  <a:pt x="27654" y="6936"/>
                  <a:pt x="26270" y="7799"/>
                  <a:pt x="25085" y="9344"/>
                </a:cubicBezTo>
                <a:cubicBezTo>
                  <a:pt x="23739" y="11155"/>
                  <a:pt x="23066" y="13373"/>
                  <a:pt x="22440" y="15468"/>
                </a:cubicBezTo>
                <a:cubicBezTo>
                  <a:pt x="21881" y="17364"/>
                  <a:pt x="21255" y="19450"/>
                  <a:pt x="19985" y="21109"/>
                </a:cubicBezTo>
                <a:cubicBezTo>
                  <a:pt x="18449" y="23052"/>
                  <a:pt x="15994" y="24275"/>
                  <a:pt x="13510" y="24275"/>
                </a:cubicBezTo>
                <a:lnTo>
                  <a:pt x="13387" y="24275"/>
                </a:lnTo>
                <a:cubicBezTo>
                  <a:pt x="11301" y="24237"/>
                  <a:pt x="9244" y="23327"/>
                  <a:pt x="7746" y="21867"/>
                </a:cubicBezTo>
                <a:cubicBezTo>
                  <a:pt x="7936" y="21706"/>
                  <a:pt x="8173" y="21545"/>
                  <a:pt x="8372" y="21346"/>
                </a:cubicBezTo>
                <a:cubicBezTo>
                  <a:pt x="8969" y="20758"/>
                  <a:pt x="9718" y="19810"/>
                  <a:pt x="9794" y="18587"/>
                </a:cubicBezTo>
                <a:cubicBezTo>
                  <a:pt x="9879" y="17279"/>
                  <a:pt x="9083" y="16056"/>
                  <a:pt x="7983" y="15705"/>
                </a:cubicBezTo>
                <a:cubicBezTo>
                  <a:pt x="7761" y="15639"/>
                  <a:pt x="7535" y="15608"/>
                  <a:pt x="7309" y="15608"/>
                </a:cubicBezTo>
                <a:cubicBezTo>
                  <a:pt x="6849" y="15608"/>
                  <a:pt x="6390" y="15739"/>
                  <a:pt x="5964" y="15980"/>
                </a:cubicBezTo>
                <a:cubicBezTo>
                  <a:pt x="5215" y="16454"/>
                  <a:pt x="4703" y="17203"/>
                  <a:pt x="4542" y="18028"/>
                </a:cubicBezTo>
                <a:cubicBezTo>
                  <a:pt x="4343" y="19061"/>
                  <a:pt x="4580" y="20208"/>
                  <a:pt x="5291" y="21346"/>
                </a:cubicBezTo>
                <a:cubicBezTo>
                  <a:pt x="4888" y="21466"/>
                  <a:pt x="4451" y="21517"/>
                  <a:pt x="4010" y="21517"/>
                </a:cubicBezTo>
                <a:cubicBezTo>
                  <a:pt x="2853" y="21517"/>
                  <a:pt x="1663" y="21166"/>
                  <a:pt x="949" y="20796"/>
                </a:cubicBezTo>
                <a:lnTo>
                  <a:pt x="1" y="22057"/>
                </a:lnTo>
                <a:cubicBezTo>
                  <a:pt x="1081" y="22788"/>
                  <a:pt x="2381" y="23139"/>
                  <a:pt x="3690" y="23139"/>
                </a:cubicBezTo>
                <a:cubicBezTo>
                  <a:pt x="4587" y="23139"/>
                  <a:pt x="5488" y="22974"/>
                  <a:pt x="6324" y="22654"/>
                </a:cubicBezTo>
                <a:cubicBezTo>
                  <a:pt x="8097" y="24588"/>
                  <a:pt x="10704" y="25811"/>
                  <a:pt x="13349" y="25849"/>
                </a:cubicBezTo>
                <a:lnTo>
                  <a:pt x="13510" y="25849"/>
                </a:lnTo>
                <a:cubicBezTo>
                  <a:pt x="16468" y="25849"/>
                  <a:pt x="19397" y="24389"/>
                  <a:pt x="21208" y="22057"/>
                </a:cubicBezTo>
                <a:cubicBezTo>
                  <a:pt x="22677" y="20208"/>
                  <a:pt x="23341" y="17952"/>
                  <a:pt x="23938" y="15942"/>
                </a:cubicBezTo>
                <a:cubicBezTo>
                  <a:pt x="24526" y="13961"/>
                  <a:pt x="25161" y="11913"/>
                  <a:pt x="26346" y="10292"/>
                </a:cubicBezTo>
                <a:cubicBezTo>
                  <a:pt x="27057" y="9344"/>
                  <a:pt x="27929" y="8671"/>
                  <a:pt x="28839" y="8235"/>
                </a:cubicBezTo>
                <a:cubicBezTo>
                  <a:pt x="28915" y="8908"/>
                  <a:pt x="29029" y="9657"/>
                  <a:pt x="29313" y="10444"/>
                </a:cubicBezTo>
                <a:cubicBezTo>
                  <a:pt x="29588" y="11278"/>
                  <a:pt x="30261" y="11989"/>
                  <a:pt x="31048" y="12387"/>
                </a:cubicBezTo>
                <a:cubicBezTo>
                  <a:pt x="31439" y="12591"/>
                  <a:pt x="31856" y="12689"/>
                  <a:pt x="32269" y="12689"/>
                </a:cubicBezTo>
                <a:cubicBezTo>
                  <a:pt x="32566" y="12689"/>
                  <a:pt x="32861" y="12638"/>
                  <a:pt x="33143" y="12539"/>
                </a:cubicBezTo>
                <a:cubicBezTo>
                  <a:pt x="33816" y="12302"/>
                  <a:pt x="34328" y="11790"/>
                  <a:pt x="34641" y="11079"/>
                </a:cubicBezTo>
                <a:cubicBezTo>
                  <a:pt x="35001" y="10292"/>
                  <a:pt x="35001" y="9382"/>
                  <a:pt x="34679" y="8633"/>
                </a:cubicBezTo>
                <a:cubicBezTo>
                  <a:pt x="34167" y="7363"/>
                  <a:pt x="32868" y="6500"/>
                  <a:pt x="31323" y="6301"/>
                </a:cubicBezTo>
                <a:cubicBezTo>
                  <a:pt x="31182" y="6274"/>
                  <a:pt x="31023" y="6247"/>
                  <a:pt x="30844" y="6247"/>
                </a:cubicBezTo>
                <a:cubicBezTo>
                  <a:pt x="30770" y="6247"/>
                  <a:pt x="30693" y="6252"/>
                  <a:pt x="30612" y="6263"/>
                </a:cubicBezTo>
                <a:cubicBezTo>
                  <a:pt x="31048" y="4756"/>
                  <a:pt x="31996" y="3021"/>
                  <a:pt x="33617" y="2149"/>
                </a:cubicBezTo>
                <a:cubicBezTo>
                  <a:pt x="34353" y="1766"/>
                  <a:pt x="35175" y="1576"/>
                  <a:pt x="36079" y="1576"/>
                </a:cubicBezTo>
                <a:cubicBezTo>
                  <a:pt x="37212" y="1576"/>
                  <a:pt x="38473" y="1875"/>
                  <a:pt x="39855" y="2471"/>
                </a:cubicBezTo>
                <a:lnTo>
                  <a:pt x="40490" y="1049"/>
                </a:lnTo>
                <a:cubicBezTo>
                  <a:pt x="38919" y="348"/>
                  <a:pt x="37455" y="0"/>
                  <a:pt x="36111" y="0"/>
                </a:cubicBezTo>
                <a:close/>
              </a:path>
            </a:pathLst>
          </a:custGeom>
          <a:solidFill>
            <a:srgbClr val="F2C6C6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D5EBCB-A174-44C9-A410-21058CB0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Metrics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00EB2C8-5C94-4324-9492-E58224B91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25" y="2008431"/>
            <a:ext cx="5221234" cy="39502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4C3B3BF6-1705-48FC-B43F-E181D398D1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08431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en-US" altLang="zh-TW" dirty="0"/>
                  <a:t>Special defined scoring function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US" altLang="zh-TW" dirty="0"/>
                  <a:t>distinguish between late and early predictions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−1,  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−1,  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en-US" altLang="zh-TW" dirty="0"/>
              </a:p>
              <a:p>
                <a:pPr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en-US" altLang="zh-TW" dirty="0"/>
                  <a:t>RMSE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:r>
                  <a:rPr lang="en-US" altLang="zh-TW" dirty="0"/>
                  <a:t>early and late predictions equally</a:t>
                </a:r>
              </a:p>
              <a:p>
                <a:pPr lvl="1">
                  <a:buClr>
                    <a:schemeClr val="accent4">
                      <a:lumMod val="60000"/>
                      <a:lumOff val="40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TW" dirty="0"/>
              </a:p>
              <a:p>
                <a:pPr>
                  <a:buClr>
                    <a:schemeClr val="accent4">
                      <a:lumMod val="60000"/>
                      <a:lumOff val="40000"/>
                    </a:schemeClr>
                  </a:buClr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4C3B3BF6-1705-48FC-B43F-E181D398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8431"/>
                <a:ext cx="5257800" cy="4351338"/>
              </a:xfrm>
              <a:prstGeom prst="rect">
                <a:avLst/>
              </a:prstGeom>
              <a:blipFill>
                <a:blip r:embed="rId4"/>
                <a:stretch>
                  <a:fillRect l="-1856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46513AB-C675-4522-AB36-77CCD255F74C}"/>
                  </a:ext>
                </a:extLst>
              </p:cNvPr>
              <p:cNvSpPr txBox="1"/>
              <p:nvPr/>
            </p:nvSpPr>
            <p:spPr>
              <a:xfrm>
                <a:off x="5854360" y="6185436"/>
                <a:ext cx="6461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represents the difference between the predicted RUL and the true RUL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46513AB-C675-4522-AB36-77CCD255F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60" y="6185436"/>
                <a:ext cx="6461760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13;p2">
            <a:extLst>
              <a:ext uri="{FF2B5EF4-FFF2-40B4-BE49-F238E27FC236}">
                <a16:creationId xmlns:a16="http://schemas.microsoft.com/office/drawing/2014/main" id="{A5645D84-1438-46A4-A120-D24ACB01BF67}"/>
              </a:ext>
            </a:extLst>
          </p:cNvPr>
          <p:cNvCxnSpPr>
            <a:cxnSpLocks/>
          </p:cNvCxnSpPr>
          <p:nvPr/>
        </p:nvCxnSpPr>
        <p:spPr>
          <a:xfrm>
            <a:off x="-81694" y="6641835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;p2">
            <a:extLst>
              <a:ext uri="{FF2B5EF4-FFF2-40B4-BE49-F238E27FC236}">
                <a16:creationId xmlns:a16="http://schemas.microsoft.com/office/drawing/2014/main" id="{725F2E69-F39B-419F-B3CC-FC41A0E49A5B}"/>
              </a:ext>
            </a:extLst>
          </p:cNvPr>
          <p:cNvCxnSpPr>
            <a:cxnSpLocks/>
          </p:cNvCxnSpPr>
          <p:nvPr/>
        </p:nvCxnSpPr>
        <p:spPr>
          <a:xfrm>
            <a:off x="-72550" y="356396"/>
            <a:ext cx="1236208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51B6F2D-2D4A-4EDE-855B-81DBC62AF060}"/>
              </a:ext>
            </a:extLst>
          </p:cNvPr>
          <p:cNvSpPr/>
          <p:nvPr/>
        </p:nvSpPr>
        <p:spPr>
          <a:xfrm>
            <a:off x="235044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Introduction</a:t>
            </a:r>
            <a:endParaRPr lang="zh-TW" altLang="en-US" sz="1600" b="1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5FDB236-90AD-4947-B0F6-9EE806661184}"/>
              </a:ext>
            </a:extLst>
          </p:cNvPr>
          <p:cNvSpPr/>
          <p:nvPr/>
        </p:nvSpPr>
        <p:spPr>
          <a:xfrm>
            <a:off x="2227870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Related Work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187ED5D-3275-4F1C-BAD3-5D561E8E9FBD}"/>
              </a:ext>
            </a:extLst>
          </p:cNvPr>
          <p:cNvSpPr/>
          <p:nvPr/>
        </p:nvSpPr>
        <p:spPr>
          <a:xfrm>
            <a:off x="4220696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Proposed Method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43A4C73-9FB3-4421-AE16-D531820C3D3E}"/>
              </a:ext>
            </a:extLst>
          </p:cNvPr>
          <p:cNvSpPr/>
          <p:nvPr/>
        </p:nvSpPr>
        <p:spPr>
          <a:xfrm>
            <a:off x="8206351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Discussion</a:t>
            </a:r>
            <a:endParaRPr lang="zh-TW" altLang="en-US" sz="1600" b="1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BEA974-0363-44CA-908D-356DEEE12123}"/>
              </a:ext>
            </a:extLst>
          </p:cNvPr>
          <p:cNvSpPr/>
          <p:nvPr/>
        </p:nvSpPr>
        <p:spPr>
          <a:xfrm>
            <a:off x="6213525" y="209765"/>
            <a:ext cx="1757779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/>
              <a:t>Experiments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EAD3C15-069E-4922-858A-DEDA2620E33E}"/>
              </a:ext>
            </a:extLst>
          </p:cNvPr>
          <p:cNvSpPr/>
          <p:nvPr/>
        </p:nvSpPr>
        <p:spPr>
          <a:xfrm>
            <a:off x="10199177" y="209765"/>
            <a:ext cx="1757779" cy="3107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/>
              <a:t>Conclusion</a:t>
            </a:r>
            <a:endParaRPr lang="zh-TW" altLang="en-US" sz="1600" b="1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E0FC526-1297-4615-ADF5-7EF7A223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1EDB-3D87-407D-8ACC-8304E3ED9AB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74C4A1-A877-4C2D-94D7-534217C8D719}"/>
              </a:ext>
            </a:extLst>
          </p:cNvPr>
          <p:cNvSpPr/>
          <p:nvPr/>
        </p:nvSpPr>
        <p:spPr>
          <a:xfrm>
            <a:off x="717452" y="815925"/>
            <a:ext cx="108000" cy="360000"/>
          </a:xfrm>
          <a:prstGeom prst="rect">
            <a:avLst/>
          </a:prstGeom>
          <a:solidFill>
            <a:srgbClr val="F9D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67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12115</TotalTime>
  <Words>596</Words>
  <Application>Microsoft Office PowerPoint</Application>
  <PresentationFormat>寬螢幕</PresentationFormat>
  <Paragraphs>206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Preliminary</vt:lpstr>
      <vt:lpstr>Proposed Framework</vt:lpstr>
      <vt:lpstr>Feature Extraction</vt:lpstr>
      <vt:lpstr>Feature Extraction</vt:lpstr>
      <vt:lpstr>Data Augmentation</vt:lpstr>
      <vt:lpstr>Loss Function</vt:lpstr>
      <vt:lpstr>Dataset -- NASA-CMAPSS dataset</vt:lpstr>
      <vt:lpstr>Evaluate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Predictive Maintenance through Wavelet Packet Transformation and Self-Supervised Deep Learning</dc:title>
  <dc:creator>潘雅靖</dc:creator>
  <cp:lastModifiedBy>徐士陞</cp:lastModifiedBy>
  <cp:revision>207</cp:revision>
  <dcterms:created xsi:type="dcterms:W3CDTF">2023-07-11T06:47:24Z</dcterms:created>
  <dcterms:modified xsi:type="dcterms:W3CDTF">2023-09-05T06:42:46Z</dcterms:modified>
</cp:coreProperties>
</file>