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49"/>
  </p:notesMasterIdLst>
  <p:sldIdLst>
    <p:sldId id="256" r:id="rId2"/>
    <p:sldId id="307" r:id="rId3"/>
    <p:sldId id="308" r:id="rId4"/>
    <p:sldId id="262" r:id="rId5"/>
    <p:sldId id="270" r:id="rId6"/>
    <p:sldId id="261" r:id="rId7"/>
    <p:sldId id="264" r:id="rId8"/>
    <p:sldId id="306" r:id="rId9"/>
    <p:sldId id="266" r:id="rId10"/>
    <p:sldId id="267" r:id="rId11"/>
    <p:sldId id="271" r:id="rId12"/>
    <p:sldId id="269" r:id="rId13"/>
    <p:sldId id="272" r:id="rId14"/>
    <p:sldId id="273" r:id="rId15"/>
    <p:sldId id="274" r:id="rId16"/>
    <p:sldId id="309" r:id="rId17"/>
    <p:sldId id="310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258" r:id="rId48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DEE4"/>
    <a:srgbClr val="0073AB"/>
    <a:srgbClr val="0091DA"/>
    <a:srgbClr val="2EA7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79" autoAdjust="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总成绩组成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  <a:bevelB/>
            </a:sp3d>
          </c:spP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7E9E-453B-AFD2-8674F8D98004}"/>
              </c:ext>
            </c:extLst>
          </c:dPt>
          <c:dLbls>
            <c:dLbl>
              <c:idx val="0"/>
              <c:layout>
                <c:manualLayout>
                  <c:x val="-0.24051888971400839"/>
                  <c:y val="-2.6497529314924679E-2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zh-CN" altLang="en-US"/>
                      <a:t>期末考试
</a:t>
                    </a:r>
                    <a:r>
                      <a:rPr lang="en-US" altLang="zh-CN"/>
                      <a:t>50%</a:t>
                    </a:r>
                  </a:p>
                </c:rich>
              </c:tx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E9E-453B-AFD2-8674F8D98004}"/>
                </c:ext>
              </c:extLst>
            </c:dLbl>
            <c:dLbl>
              <c:idx val="1"/>
              <c:layout>
                <c:manualLayout>
                  <c:x val="0.20146211824417168"/>
                  <c:y val="-0.21419605523628688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zh-CN" altLang="en-US"/>
                      <a:t>平时成绩
</a:t>
                    </a:r>
                    <a:r>
                      <a:rPr lang="en-US" altLang="zh-CN"/>
                      <a:t>20%</a:t>
                    </a:r>
                  </a:p>
                </c:rich>
              </c:tx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E9E-453B-AFD2-8674F8D98004}"/>
                </c:ext>
              </c:extLst>
            </c:dLbl>
            <c:dLbl>
              <c:idx val="2"/>
              <c:layout>
                <c:manualLayout>
                  <c:x val="0.26291372682802266"/>
                  <c:y val="0.20057485238722833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zh-CN" altLang="en-US"/>
                      <a:t>期中考试
</a:t>
                    </a:r>
                    <a:r>
                      <a:rPr lang="en-US" altLang="zh-CN"/>
                      <a:t>30%</a:t>
                    </a:r>
                  </a:p>
                </c:rich>
              </c:tx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28381321608498"/>
                      <c:h val="0.2441320813366481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7E9E-453B-AFD2-8674F8D98004}"/>
                </c:ext>
              </c:extLst>
            </c:dLbl>
            <c:dLbl>
              <c:idx val="3"/>
              <c:layout>
                <c:manualLayout>
                  <c:x val="0.20232547260830669"/>
                  <c:y val="0.21444902586581288"/>
                </c:manualLayout>
              </c:layout>
              <c:spPr/>
              <c:txPr>
                <a:bodyPr/>
                <a:lstStyle/>
                <a:p>
                  <a:pPr algn="ctr" rtl="0">
                    <a:defRPr/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E9E-453B-AFD2-8674F8D9800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期末考试</c:v>
                </c:pt>
                <c:pt idx="1">
                  <c:v>平时成绩</c:v>
                </c:pt>
                <c:pt idx="2">
                  <c:v>期中考试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9E-453B-AFD2-8674F8D9800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AE%A1%E7%AE%97%E6%9C%BA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439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0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本节课的目标是：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156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贝尔实验室是当时世界上最有创造力的地方之一，著名的</a:t>
            </a:r>
            <a:r>
              <a:rPr lang="en-US" altLang="zh-CN" dirty="0"/>
              <a:t>C</a:t>
            </a:r>
            <a:r>
              <a:rPr lang="zh-CN" altLang="en-US" dirty="0"/>
              <a:t>语言、</a:t>
            </a:r>
            <a:r>
              <a:rPr lang="en-US" altLang="zh-CN" dirty="0"/>
              <a:t>C++</a:t>
            </a:r>
            <a:r>
              <a:rPr lang="zh-CN" altLang="en-US" dirty="0"/>
              <a:t>语言和</a:t>
            </a:r>
            <a:r>
              <a:rPr lang="en-US" altLang="zh-CN" dirty="0"/>
              <a:t>Unix</a:t>
            </a:r>
            <a:r>
              <a:rPr lang="zh-CN" altLang="en-US" dirty="0"/>
              <a:t>操作系统都诞生于此。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10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年代到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年。这一阶段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语言基本上是传统类型上的面向对象语言，并且凭借着接近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语言的效率，在工业界使用的开发语言中占据了相当大份额；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年，这一阶段由于标准模板库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(STL)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和后来的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等程序库的出现，泛型程序设计在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中占据了越来越多的比重性。当然，同时由于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等语言的出现和硬件价格的大规模下降，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受到了一定的冲击；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第三阶段从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年至今，由于以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等程序库为代表的产生式编程和模板元编程的出现，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出现了发展历史上又一个新的高峰，这些新技术的出现以及和原有技术的融合，使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已经成为当今主流程序设计语言中最复杂的一员。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945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711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嵌入式系统（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Embedded system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），是一种“完全嵌入受控器件内部，为特定应用而设计的专用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计算机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系统”；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595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95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9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research.att.com/~bs/application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第一讲 </a:t>
            </a:r>
            <a:r>
              <a:rPr lang="en-US" altLang="zh-CN" dirty="0"/>
              <a:t>C++</a:t>
            </a:r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课程简介：上课要求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讲课的时候不需要电脑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积极听讲，及时回答问题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作业要按时交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有问题要随时问</a:t>
            </a:r>
          </a:p>
        </p:txBody>
      </p:sp>
    </p:spTree>
    <p:extLst>
      <p:ext uri="{BB962C8B-B14F-4D97-AF65-F5344CB8AC3E}">
        <p14:creationId xmlns:p14="http://schemas.microsoft.com/office/powerpoint/2010/main" val="266267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211139" y="1356335"/>
            <a:ext cx="6697730" cy="623976"/>
            <a:chOff x="2054383" y="4853049"/>
            <a:chExt cx="6697730" cy="623976"/>
          </a:xfrm>
        </p:grpSpPr>
        <p:sp>
          <p:nvSpPr>
            <p:cNvPr id="29" name="矩形 2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课程简介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2211139" y="2185435"/>
            <a:ext cx="6697730" cy="623976"/>
            <a:chOff x="4714851" y="493943"/>
            <a:chExt cx="6697730" cy="623976"/>
          </a:xfrm>
        </p:grpSpPr>
        <p:sp>
          <p:nvSpPr>
            <p:cNvPr id="34" name="矩形 33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C++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36" name="等腰三角形 3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2211139" y="4642427"/>
            <a:ext cx="6697730" cy="623976"/>
            <a:chOff x="2054383" y="4853049"/>
            <a:chExt cx="6697730" cy="623976"/>
          </a:xfrm>
        </p:grpSpPr>
        <p:sp>
          <p:nvSpPr>
            <p:cNvPr id="39" name="矩形 3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1" name="等腰三角形 4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5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2211139" y="2974201"/>
            <a:ext cx="6697730" cy="623976"/>
            <a:chOff x="2054383" y="4853049"/>
            <a:chExt cx="6697730" cy="623976"/>
          </a:xfrm>
        </p:grpSpPr>
        <p:sp>
          <p:nvSpPr>
            <p:cNvPr id="44" name="矩形 4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的关系</a:t>
              </a: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11139" y="3806593"/>
            <a:ext cx="6697730" cy="623976"/>
            <a:chOff x="2054383" y="4853049"/>
            <a:chExt cx="6697730" cy="623976"/>
          </a:xfrm>
        </p:grpSpPr>
        <p:sp>
          <p:nvSpPr>
            <p:cNvPr id="49" name="矩形 4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面向对象程序设计</a:t>
              </a: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225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C++</a:t>
            </a:r>
            <a:r>
              <a:rPr lang="zh-CN" altLang="en-US"/>
              <a:t>概述：</a:t>
            </a:r>
            <a:r>
              <a:rPr lang="en-US" altLang="zh-CN"/>
              <a:t>C++</a:t>
            </a:r>
            <a:r>
              <a:rPr lang="zh-CN" altLang="en-US"/>
              <a:t>之父</a:t>
            </a:r>
          </a:p>
        </p:txBody>
      </p:sp>
      <p:pic>
        <p:nvPicPr>
          <p:cNvPr id="6" name="图片 5" descr="4acbbca887a1bd92ca130c29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7105" y="1207293"/>
            <a:ext cx="3283751" cy="481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内容占位符 3"/>
          <p:cNvSpPr>
            <a:spLocks noGrp="1"/>
          </p:cNvSpPr>
          <p:nvPr>
            <p:ph idx="1"/>
          </p:nvPr>
        </p:nvSpPr>
        <p:spPr>
          <a:xfrm>
            <a:off x="5092699" y="1118392"/>
            <a:ext cx="5956301" cy="5003007"/>
          </a:xfrm>
        </p:spPr>
        <p:txBody>
          <a:bodyPr>
            <a:noAutofit/>
          </a:bodyPr>
          <a:lstStyle/>
          <a:p>
            <a:pPr marL="0" indent="72000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比雅尼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斯特劳斯特鲁普博士，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1950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年出生于丹麦，先后毕业于丹麦阿鲁斯大学和英国剑桥大学，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AT&amp;T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大规模程序设计研究部门负责人，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AT&amp;T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、贝尔实验室和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ACM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成员。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1979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年，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B. 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开始开发一种语言，当时称为“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 with Class”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，后来演化为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1998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年，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ANSI/ISO C++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标准建立，同年，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B. 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推出了其经典著作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The C++ Programming Language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的第三版</a:t>
            </a:r>
          </a:p>
        </p:txBody>
      </p:sp>
    </p:spTree>
    <p:extLst>
      <p:ext uri="{BB962C8B-B14F-4D97-AF65-F5344CB8AC3E}">
        <p14:creationId xmlns:p14="http://schemas.microsoft.com/office/powerpoint/2010/main" val="649018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C++</a:t>
            </a:r>
            <a:r>
              <a:rPr lang="zh-CN" altLang="en-US"/>
              <a:t>概述：</a:t>
            </a:r>
            <a:r>
              <a:rPr lang="en-US" altLang="zh-CN"/>
              <a:t>What is  C++?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是一种通用程序设计语言，特别是面向系统程序设计。</a:t>
            </a:r>
          </a:p>
          <a:p>
            <a:pPr lvl="1"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是一个更好的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  <a:p>
            <a:pPr lvl="1"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支持数据抽象</a:t>
            </a:r>
          </a:p>
          <a:p>
            <a:pPr lvl="1"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支持面向对象程序设计</a:t>
            </a:r>
          </a:p>
          <a:p>
            <a:pPr lvl="1"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支持泛型程序设计</a:t>
            </a:r>
          </a:p>
        </p:txBody>
      </p:sp>
    </p:spTree>
    <p:extLst>
      <p:ext uri="{BB962C8B-B14F-4D97-AF65-F5344CB8AC3E}">
        <p14:creationId xmlns:p14="http://schemas.microsoft.com/office/powerpoint/2010/main" val="1354174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C++</a:t>
            </a:r>
            <a:r>
              <a:rPr lang="zh-CN" altLang="en-US"/>
              <a:t>概述：</a:t>
            </a:r>
            <a:r>
              <a:rPr lang="en-US" altLang="zh-CN"/>
              <a:t>Where is C++ from?</a:t>
            </a:r>
            <a:endParaRPr lang="zh-CN" altLang="en-US"/>
          </a:p>
        </p:txBody>
      </p:sp>
      <p:pic>
        <p:nvPicPr>
          <p:cNvPr id="5" name="Picture 12" descr="bell-labs-holmdel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9985" y="1198068"/>
            <a:ext cx="8531225" cy="4212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835356" y="5516562"/>
            <a:ext cx="87886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</a:rPr>
              <a:t>C++</a:t>
            </a: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</a:rPr>
              <a:t>诞生地</a:t>
            </a: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</a:rPr>
              <a:t>----</a:t>
            </a: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</a:rPr>
              <a:t>贝尔实验室（</a:t>
            </a: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</a:rPr>
              <a:t>Bell Lab</a:t>
            </a: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2200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C++</a:t>
            </a:r>
            <a:r>
              <a:rPr lang="zh-CN" altLang="en-US"/>
              <a:t>概述：发展史</a:t>
            </a:r>
            <a:r>
              <a:rPr lang="en-US" altLang="zh-CN"/>
              <a:t>---</a:t>
            </a:r>
            <a:r>
              <a:rPr lang="zh-CN" altLang="en-US"/>
              <a:t>三个阶段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331981" y="3992747"/>
            <a:ext cx="2814693" cy="12144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传统类型上的面向对象语言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140849" y="3073578"/>
            <a:ext cx="2868776" cy="2143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加入泛型程序设计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288" lvl="1" indent="188913"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STL</a:t>
            </a:r>
          </a:p>
          <a:p>
            <a:pPr marL="268288" lvl="1" indent="188913"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 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012508" y="1930570"/>
            <a:ext cx="2792922" cy="32861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加入产生式编程和模板元编程：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288" lvl="1"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Loki</a:t>
            </a:r>
          </a:p>
          <a:p>
            <a:pPr marL="268288" lvl="1"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MPL</a:t>
            </a:r>
          </a:p>
          <a:p>
            <a:pPr marL="173038" lvl="1">
              <a:buFont typeface="Wingdings" pitchFamily="2" charset="2"/>
              <a:buChar char="ü"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88340" y="5181593"/>
            <a:ext cx="126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itchFamily="49" charset="0"/>
              </a:rPr>
              <a:t>80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itchFamily="49" charset="0"/>
              </a:rPr>
              <a:t>年代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Courier New" pitchFamily="49" charset="0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3694408" y="5181593"/>
            <a:ext cx="909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itchFamily="49" charset="0"/>
              </a:rPr>
              <a:t>1995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Courier New" pitchFamily="49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6570959" y="5181593"/>
            <a:ext cx="909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itchFamily="49" charset="0"/>
              </a:rPr>
              <a:t>2000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Courier New" pitchFamily="49" charset="0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9545822" y="5181593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itchFamily="49" charset="0"/>
              </a:rPr>
              <a:t>今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Courier New" pitchFamily="49" charset="0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1928848" y="344324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3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</a:p>
        </p:txBody>
      </p:sp>
      <p:sp>
        <p:nvSpPr>
          <p:cNvPr id="13" name="TextBox 10"/>
          <p:cNvSpPr txBox="1"/>
          <p:nvPr/>
        </p:nvSpPr>
        <p:spPr>
          <a:xfrm>
            <a:off x="4764758" y="244617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3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</a:p>
        </p:txBody>
      </p:sp>
      <p:sp>
        <p:nvSpPr>
          <p:cNvPr id="14" name="TextBox 11"/>
          <p:cNvSpPr txBox="1"/>
          <p:nvPr/>
        </p:nvSpPr>
        <p:spPr>
          <a:xfrm>
            <a:off x="7611553" y="13016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73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第三阶段</a:t>
            </a: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1331981" y="5220257"/>
            <a:ext cx="9353436" cy="132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17332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3835" y="1349471"/>
            <a:ext cx="10819591" cy="43253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C++</a:t>
            </a:r>
            <a:r>
              <a:rPr lang="zh-CN" altLang="en-US"/>
              <a:t>概述：行业地位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806109" y="3039948"/>
            <a:ext cx="10571704" cy="1588"/>
          </a:xfrm>
          <a:prstGeom prst="line">
            <a:avLst/>
          </a:prstGeom>
          <a:ln w="2857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535860" y="5729180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http://www.tiobe.com/tiobe-index/</a:t>
            </a:r>
          </a:p>
        </p:txBody>
      </p:sp>
    </p:spTree>
    <p:extLst>
      <p:ext uri="{BB962C8B-B14F-4D97-AF65-F5344CB8AC3E}">
        <p14:creationId xmlns:p14="http://schemas.microsoft.com/office/powerpoint/2010/main" val="244885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15" y="1102122"/>
            <a:ext cx="10159322" cy="48117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C++</a:t>
            </a:r>
            <a:r>
              <a:rPr lang="zh-CN" altLang="en-US"/>
              <a:t>概述：行业地位</a:t>
            </a:r>
          </a:p>
        </p:txBody>
      </p:sp>
      <p:sp>
        <p:nvSpPr>
          <p:cNvPr id="7" name="矩形 6"/>
          <p:cNvSpPr/>
          <p:nvPr/>
        </p:nvSpPr>
        <p:spPr>
          <a:xfrm>
            <a:off x="3588111" y="5913846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http://www.tiobe.com/tiobe-index/</a:t>
            </a:r>
          </a:p>
        </p:txBody>
      </p:sp>
    </p:spTree>
    <p:extLst>
      <p:ext uri="{BB962C8B-B14F-4D97-AF65-F5344CB8AC3E}">
        <p14:creationId xmlns:p14="http://schemas.microsoft.com/office/powerpoint/2010/main" val="3356220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C++</a:t>
            </a:r>
            <a:r>
              <a:rPr lang="zh-CN" altLang="en-US"/>
              <a:t>概述：应用领域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 rot="5400000">
            <a:off x="5360927" y="4554360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 rot="16200000">
            <a:off x="5312083" y="2271295"/>
            <a:ext cx="792162" cy="288000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6474464" y="3446941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 rot="10800000">
            <a:off x="4064639" y="3440591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5531707" y="1500655"/>
            <a:ext cx="360363" cy="360362"/>
            <a:chOff x="1973" y="1706"/>
            <a:chExt cx="227" cy="227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3602677" y="3392966"/>
            <a:ext cx="360362" cy="360363"/>
            <a:chOff x="1565" y="2659"/>
            <a:chExt cx="227" cy="227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gray">
            <a:xfrm>
              <a:off x="1565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gray">
            <a:xfrm>
              <a:off x="1575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7346002" y="3392966"/>
            <a:ext cx="360362" cy="360363"/>
            <a:chOff x="3923" y="2659"/>
            <a:chExt cx="227" cy="227"/>
          </a:xfrm>
        </p:grpSpPr>
        <p:sp>
          <p:nvSpPr>
            <p:cNvPr id="17" name="Oval 23"/>
            <p:cNvSpPr>
              <a:spLocks noChangeArrowheads="1"/>
            </p:cNvSpPr>
            <p:nvPr/>
          </p:nvSpPr>
          <p:spPr bwMode="gray">
            <a:xfrm>
              <a:off x="3923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4"/>
            <p:cNvSpPr>
              <a:spLocks noChangeArrowheads="1"/>
            </p:cNvSpPr>
            <p:nvPr/>
          </p:nvSpPr>
          <p:spPr bwMode="gray">
            <a:xfrm>
              <a:off x="3933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25"/>
          <p:cNvGrpSpPr>
            <a:grpSpLocks/>
          </p:cNvGrpSpPr>
          <p:nvPr/>
        </p:nvGrpSpPr>
        <p:grpSpPr bwMode="auto">
          <a:xfrm>
            <a:off x="5566412" y="5283696"/>
            <a:ext cx="360363" cy="360363"/>
            <a:chOff x="3515" y="3521"/>
            <a:chExt cx="227" cy="227"/>
          </a:xfrm>
        </p:grpSpPr>
        <p:sp>
          <p:nvSpPr>
            <p:cNvPr id="20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" name="Oval 28"/>
          <p:cNvSpPr>
            <a:spLocks noChangeArrowheads="1"/>
          </p:cNvSpPr>
          <p:nvPr/>
        </p:nvSpPr>
        <p:spPr bwMode="gray">
          <a:xfrm>
            <a:off x="4742502" y="2630966"/>
            <a:ext cx="1944687" cy="1944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Oval 29"/>
          <p:cNvSpPr>
            <a:spLocks noChangeArrowheads="1"/>
          </p:cNvSpPr>
          <p:nvPr/>
        </p:nvSpPr>
        <p:spPr bwMode="gray">
          <a:xfrm>
            <a:off x="4736152" y="2615091"/>
            <a:ext cx="1944687" cy="1944688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gray">
          <a:xfrm>
            <a:off x="4869502" y="2757966"/>
            <a:ext cx="1690687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" name="Oval 31"/>
          <p:cNvSpPr>
            <a:spLocks noChangeArrowheads="1"/>
          </p:cNvSpPr>
          <p:nvPr/>
        </p:nvSpPr>
        <p:spPr bwMode="gray">
          <a:xfrm>
            <a:off x="4852039" y="2730979"/>
            <a:ext cx="1690688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" name="Oval 32"/>
          <p:cNvSpPr>
            <a:spLocks noChangeArrowheads="1"/>
          </p:cNvSpPr>
          <p:nvPr/>
        </p:nvSpPr>
        <p:spPr bwMode="gray">
          <a:xfrm>
            <a:off x="4953639" y="2842104"/>
            <a:ext cx="1522413" cy="1522412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gray">
          <a:xfrm>
            <a:off x="4975864" y="2861154"/>
            <a:ext cx="1471613" cy="14732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8" name="Oval 34"/>
          <p:cNvSpPr>
            <a:spLocks noChangeArrowheads="1"/>
          </p:cNvSpPr>
          <p:nvPr/>
        </p:nvSpPr>
        <p:spPr bwMode="gray">
          <a:xfrm>
            <a:off x="4993327" y="2870679"/>
            <a:ext cx="1438275" cy="14351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9" name="Oval 35"/>
          <p:cNvSpPr>
            <a:spLocks noChangeArrowheads="1"/>
          </p:cNvSpPr>
          <p:nvPr/>
        </p:nvSpPr>
        <p:spPr bwMode="gray">
          <a:xfrm>
            <a:off x="5009202" y="2884966"/>
            <a:ext cx="1366837" cy="13414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0" name="Oval 36"/>
          <p:cNvSpPr>
            <a:spLocks noChangeArrowheads="1"/>
          </p:cNvSpPr>
          <p:nvPr/>
        </p:nvSpPr>
        <p:spPr bwMode="gray">
          <a:xfrm>
            <a:off x="5090164" y="2921479"/>
            <a:ext cx="1214438" cy="1090612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1" name="Text Box 37">
            <a:hlinkClick r:id="rId3"/>
          </p:cNvPr>
          <p:cNvSpPr txBox="1">
            <a:spLocks noChangeArrowheads="1"/>
          </p:cNvSpPr>
          <p:nvPr/>
        </p:nvSpPr>
        <p:spPr bwMode="gray">
          <a:xfrm>
            <a:off x="5275029" y="3111890"/>
            <a:ext cx="902811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Box 39"/>
          <p:cNvSpPr txBox="1">
            <a:spLocks noChangeArrowheads="1"/>
          </p:cNvSpPr>
          <p:nvPr/>
        </p:nvSpPr>
        <p:spPr bwMode="auto">
          <a:xfrm>
            <a:off x="5000277" y="957824"/>
            <a:ext cx="141577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 Box 40"/>
          <p:cNvSpPr txBox="1">
            <a:spLocks noChangeArrowheads="1"/>
          </p:cNvSpPr>
          <p:nvPr/>
        </p:nvSpPr>
        <p:spPr bwMode="auto">
          <a:xfrm>
            <a:off x="7785739" y="3243453"/>
            <a:ext cx="182614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游戏编程</a:t>
            </a:r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auto">
          <a:xfrm>
            <a:off x="4901116" y="5699028"/>
            <a:ext cx="182614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</a:p>
        </p:txBody>
      </p:sp>
      <p:sp>
        <p:nvSpPr>
          <p:cNvPr id="35" name="Text Box 42"/>
          <p:cNvSpPr txBox="1">
            <a:spLocks noChangeArrowheads="1"/>
          </p:cNvSpPr>
          <p:nvPr/>
        </p:nvSpPr>
        <p:spPr bwMode="auto">
          <a:xfrm>
            <a:off x="1803308" y="3263297"/>
            <a:ext cx="182614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系统编程</a:t>
            </a:r>
          </a:p>
        </p:txBody>
      </p:sp>
    </p:spTree>
    <p:extLst>
      <p:ext uri="{BB962C8B-B14F-4D97-AF65-F5344CB8AC3E}">
        <p14:creationId xmlns:p14="http://schemas.microsoft.com/office/powerpoint/2010/main" val="1321222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C++</a:t>
            </a:r>
            <a:r>
              <a:rPr lang="zh-CN" altLang="en-US"/>
              <a:t>概述：应用领域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219030"/>
            <a:ext cx="993416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对效率要求高的行业和领域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要求跨平台应用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底层开发和系统级编程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科学计算领域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分布式系统</a:t>
            </a:r>
          </a:p>
        </p:txBody>
      </p:sp>
    </p:spTree>
    <p:extLst>
      <p:ext uri="{BB962C8B-B14F-4D97-AF65-F5344CB8AC3E}">
        <p14:creationId xmlns:p14="http://schemas.microsoft.com/office/powerpoint/2010/main" val="43757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2903529" cy="659136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自我介绍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0290" y="994656"/>
            <a:ext cx="56653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姓  名：杨伟彬</a:t>
            </a:r>
            <a:endParaRPr lang="en-US" altLang="zh-CN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号：</a:t>
            </a:r>
            <a:r>
              <a:rPr lang="en-US" altLang="zh-CN" sz="4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863255386</a:t>
            </a:r>
          </a:p>
          <a:p>
            <a:pPr>
              <a:lnSpc>
                <a:spcPct val="150000"/>
              </a:lnSpc>
            </a:pPr>
            <a:r>
              <a:rPr lang="zh-CN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  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址：  </a:t>
            </a: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C202</a:t>
            </a:r>
          </a:p>
        </p:txBody>
      </p:sp>
    </p:spTree>
    <p:extLst>
      <p:ext uri="{BB962C8B-B14F-4D97-AF65-F5344CB8AC3E}">
        <p14:creationId xmlns:p14="http://schemas.microsoft.com/office/powerpoint/2010/main" val="3535869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211139" y="2185435"/>
            <a:ext cx="6697730" cy="623976"/>
            <a:chOff x="2054383" y="4853049"/>
            <a:chExt cx="6697730" cy="623976"/>
          </a:xfrm>
        </p:grpSpPr>
        <p:sp>
          <p:nvSpPr>
            <p:cNvPr id="53" name="矩形 5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2211139" y="1356335"/>
            <a:ext cx="6697730" cy="623976"/>
            <a:chOff x="2054383" y="4853049"/>
            <a:chExt cx="6697730" cy="623976"/>
          </a:xfrm>
        </p:grpSpPr>
        <p:sp>
          <p:nvSpPr>
            <p:cNvPr id="29" name="矩形 2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课程简介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2211139" y="2970759"/>
            <a:ext cx="6697730" cy="623976"/>
            <a:chOff x="4714851" y="493943"/>
            <a:chExt cx="6697730" cy="623976"/>
          </a:xfrm>
        </p:grpSpPr>
        <p:sp>
          <p:nvSpPr>
            <p:cNvPr id="34" name="矩形 33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的关系</a:t>
              </a: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36" name="等腰三角形 3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2211139" y="4642427"/>
            <a:ext cx="6697730" cy="623976"/>
            <a:chOff x="2054383" y="4853049"/>
            <a:chExt cx="6697730" cy="623976"/>
          </a:xfrm>
        </p:grpSpPr>
        <p:sp>
          <p:nvSpPr>
            <p:cNvPr id="39" name="矩形 3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1" name="等腰三角形 4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5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11139" y="3806593"/>
            <a:ext cx="6697730" cy="623976"/>
            <a:chOff x="2054383" y="4853049"/>
            <a:chExt cx="6697730" cy="623976"/>
          </a:xfrm>
        </p:grpSpPr>
        <p:sp>
          <p:nvSpPr>
            <p:cNvPr id="49" name="矩形 4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面向对象程序设计</a:t>
              </a: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5199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</a:t>
            </a:r>
            <a:r>
              <a:rPr lang="zh-CN" altLang="en-US"/>
              <a:t>与</a:t>
            </a:r>
            <a:r>
              <a:rPr lang="en-US" altLang="zh-CN"/>
              <a:t>C++</a:t>
            </a:r>
            <a:r>
              <a:rPr lang="zh-CN" altLang="en-US"/>
              <a:t>的关系</a:t>
            </a:r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2782388" y="993034"/>
            <a:ext cx="5878285" cy="41448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C++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5310053" y="2204497"/>
            <a:ext cx="2603415" cy="1721973"/>
          </a:xfrm>
          <a:prstGeom prst="ellipse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19254" y="5241642"/>
            <a:ext cx="34526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的子集</a:t>
            </a:r>
          </a:p>
        </p:txBody>
      </p:sp>
    </p:spTree>
    <p:extLst>
      <p:ext uri="{BB962C8B-B14F-4D97-AF65-F5344CB8AC3E}">
        <p14:creationId xmlns:p14="http://schemas.microsoft.com/office/powerpoint/2010/main" val="3969146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</a:t>
            </a:r>
            <a:r>
              <a:rPr lang="zh-CN" altLang="en-US"/>
              <a:t>与</a:t>
            </a:r>
            <a:r>
              <a:rPr lang="en-US" altLang="zh-CN"/>
              <a:t>C++</a:t>
            </a:r>
            <a:r>
              <a:rPr lang="zh-CN" altLang="en-US"/>
              <a:t>的关系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78060" y="1179840"/>
            <a:ext cx="9076729" cy="45286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3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是从</a:t>
            </a:r>
            <a:r>
              <a:rPr lang="en-US" altLang="zh-CN" sz="3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的基础上发展而来的</a:t>
            </a:r>
          </a:p>
          <a:p>
            <a:pPr marL="457063" lvl="1" indent="0">
              <a:lnSpc>
                <a:spcPct val="150000"/>
              </a:lnSpc>
              <a:buNone/>
            </a:pP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：新的数据类型和语法改进</a:t>
            </a:r>
          </a:p>
          <a:p>
            <a:pPr marL="457063" lvl="1" indent="0">
              <a:lnSpc>
                <a:spcPct val="150000"/>
              </a:lnSpc>
              <a:buNone/>
            </a:pP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：支持面向对象程序设计</a:t>
            </a:r>
          </a:p>
          <a:p>
            <a:pPr marL="457063" lvl="1" indent="0">
              <a:lnSpc>
                <a:spcPct val="150000"/>
              </a:lnSpc>
              <a:buNone/>
            </a:pP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：支持泛型程序设计    </a:t>
            </a:r>
          </a:p>
          <a:p>
            <a:pPr>
              <a:lnSpc>
                <a:spcPct val="150000"/>
              </a:lnSpc>
            </a:pPr>
            <a:r>
              <a:rPr lang="en-US" altLang="zh-CN" sz="3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既支持面向对象也支持面向过程</a:t>
            </a:r>
          </a:p>
          <a:p>
            <a:pPr>
              <a:lnSpc>
                <a:spcPct val="150000"/>
              </a:lnSpc>
            </a:pPr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不要把</a:t>
            </a:r>
            <a:r>
              <a:rPr lang="zh-CN" altLang="en-US" sz="3500" b="1" dirty="0">
                <a:solidFill>
                  <a:srgbClr val="C00000"/>
                </a:solidFill>
              </a:rPr>
              <a:t>面向对象</a:t>
            </a:r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与面向过程对立起来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87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2211139" y="2970759"/>
            <a:ext cx="6697730" cy="623976"/>
            <a:chOff x="2054383" y="4853049"/>
            <a:chExt cx="6697730" cy="623976"/>
          </a:xfrm>
        </p:grpSpPr>
        <p:sp>
          <p:nvSpPr>
            <p:cNvPr id="49" name="矩形 4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的关系</a:t>
              </a: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2211139" y="3814159"/>
            <a:ext cx="6697730" cy="623976"/>
            <a:chOff x="4714851" y="493943"/>
            <a:chExt cx="6697730" cy="623976"/>
          </a:xfrm>
        </p:grpSpPr>
        <p:sp>
          <p:nvSpPr>
            <p:cNvPr id="44" name="矩形 43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面向对象程序设计</a:t>
              </a: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46" name="等腰三角形 4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2211139" y="2185435"/>
            <a:ext cx="6697730" cy="623976"/>
            <a:chOff x="2054383" y="4853049"/>
            <a:chExt cx="6697730" cy="623976"/>
          </a:xfrm>
        </p:grpSpPr>
        <p:sp>
          <p:nvSpPr>
            <p:cNvPr id="53" name="矩形 5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2211139" y="1356335"/>
            <a:ext cx="6697730" cy="623976"/>
            <a:chOff x="2054383" y="4853049"/>
            <a:chExt cx="6697730" cy="623976"/>
          </a:xfrm>
        </p:grpSpPr>
        <p:sp>
          <p:nvSpPr>
            <p:cNvPr id="29" name="矩形 2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课程简介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2211139" y="4642427"/>
            <a:ext cx="6697730" cy="623976"/>
            <a:chOff x="2054383" y="4853049"/>
            <a:chExt cx="6697730" cy="623976"/>
          </a:xfrm>
        </p:grpSpPr>
        <p:sp>
          <p:nvSpPr>
            <p:cNvPr id="39" name="矩形 3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1" name="等腰三角形 4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5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9081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面向对象程序设计：类与对象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4537" y="1232092"/>
            <a:ext cx="9782122" cy="173317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对象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：现实世界中某个具体的</a:t>
            </a:r>
            <a:r>
              <a:rPr lang="zh-CN" altLang="en-US" b="1">
                <a:solidFill>
                  <a:srgbClr val="C00000"/>
                </a:solidFill>
              </a:rPr>
              <a:t>物理实体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，每个对象都包含特定的</a:t>
            </a:r>
            <a:r>
              <a:rPr lang="zh-CN" altLang="en-US" b="1">
                <a:solidFill>
                  <a:srgbClr val="C00000"/>
                </a:solidFill>
              </a:rPr>
              <a:t>属性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 b="1">
                <a:solidFill>
                  <a:srgbClr val="C00000"/>
                </a:solidFill>
              </a:rPr>
              <a:t>行为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：现实世界中具有相同属性和行为的物理实体的抽象。</a:t>
            </a:r>
          </a:p>
        </p:txBody>
      </p:sp>
      <p:pic>
        <p:nvPicPr>
          <p:cNvPr id="16" name="Picture 1" descr="C:\Documents and Settings\Administrator\Local Settings\Temporary Internet Files\Content.IE5\N7WOTWO0\MC900432657[2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5121" y="4108277"/>
            <a:ext cx="1071570" cy="1071570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5093631" y="293675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Picture 2" descr="C:\Documents and Settings\Administrator\Local Settings\Temporary Internet Files\Content.IE5\ZFK1BBTD\MC900431614[2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3310" y="4251153"/>
            <a:ext cx="985724" cy="985724"/>
          </a:xfrm>
          <a:prstGeom prst="rect">
            <a:avLst/>
          </a:prstGeom>
          <a:noFill/>
        </p:spPr>
      </p:pic>
      <p:pic>
        <p:nvPicPr>
          <p:cNvPr id="19" name="Picture 5" descr="C:\Documents and Settings\Administrator\Local Settings\Temporary Internet Files\Content.IE5\N7WOTWO0\MC900433933[2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269" y="4108277"/>
            <a:ext cx="1214446" cy="1214446"/>
          </a:xfrm>
          <a:prstGeom prst="rect">
            <a:avLst/>
          </a:prstGeom>
          <a:noFill/>
        </p:spPr>
      </p:pic>
      <p:sp>
        <p:nvSpPr>
          <p:cNvPr id="20" name="TextBox 13"/>
          <p:cNvSpPr txBox="1"/>
          <p:nvPr/>
        </p:nvSpPr>
        <p:spPr>
          <a:xfrm>
            <a:off x="3495121" y="5183749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Tom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21" name="TextBox 14"/>
          <p:cNvSpPr txBox="1"/>
          <p:nvPr/>
        </p:nvSpPr>
        <p:spPr>
          <a:xfrm>
            <a:off x="5256186" y="5179847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Mary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22" name="TextBox 15"/>
          <p:cNvSpPr txBox="1"/>
          <p:nvPr/>
        </p:nvSpPr>
        <p:spPr>
          <a:xfrm>
            <a:off x="6821704" y="5179847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Linda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cxnSp>
        <p:nvCxnSpPr>
          <p:cNvPr id="23" name="直接箭头连接符 22"/>
          <p:cNvCxnSpPr>
            <a:stCxn id="17" idx="2"/>
            <a:endCxn id="16" idx="0"/>
          </p:cNvCxnSpPr>
          <p:nvPr/>
        </p:nvCxnSpPr>
        <p:spPr bwMode="auto">
          <a:xfrm flipH="1">
            <a:off x="4030906" y="3521529"/>
            <a:ext cx="1565427" cy="5867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箭头连接符 23"/>
          <p:cNvCxnSpPr>
            <a:stCxn id="17" idx="2"/>
            <a:endCxn id="18" idx="0"/>
          </p:cNvCxnSpPr>
          <p:nvPr/>
        </p:nvCxnSpPr>
        <p:spPr bwMode="auto">
          <a:xfrm>
            <a:off x="5596333" y="3521529"/>
            <a:ext cx="9839" cy="7296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箭头连接符 24"/>
          <p:cNvCxnSpPr>
            <a:stCxn id="17" idx="2"/>
            <a:endCxn id="19" idx="0"/>
          </p:cNvCxnSpPr>
          <p:nvPr/>
        </p:nvCxnSpPr>
        <p:spPr bwMode="auto">
          <a:xfrm>
            <a:off x="5596333" y="3521529"/>
            <a:ext cx="1792159" cy="5867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11708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面向对象程序设计：类与对象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4537" y="1232093"/>
            <a:ext cx="9782122" cy="11084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>
                <a:solidFill>
                  <a:srgbClr val="C00000"/>
                </a:solidFill>
              </a:rPr>
              <a:t>类是对对象的抽象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，是创建对象的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</a:rPr>
              <a:t>蓝图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，描述了所创建的对象共同的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</a:rPr>
              <a:t>属性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</a:rPr>
              <a:t>行为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783942" y="2475004"/>
            <a:ext cx="2484000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学生：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年级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4481104" y="2475004"/>
            <a:ext cx="2484000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轿车：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重量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排量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行驶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5"/>
          <p:cNvSpPr txBox="1">
            <a:spLocks noChangeArrowheads="1"/>
          </p:cNvSpPr>
          <p:nvPr/>
        </p:nvSpPr>
        <p:spPr bwMode="auto">
          <a:xfrm>
            <a:off x="7202534" y="2475004"/>
            <a:ext cx="2484000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猫：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品种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睡觉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捉老鼠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33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面向对象程序设计：类与对象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4615370"/>
            <a:ext cx="9782122" cy="1093097"/>
          </a:xfrm>
        </p:spPr>
        <p:txBody>
          <a:bodyPr>
            <a:normAutofit/>
          </a:bodyPr>
          <a:lstStyle/>
          <a:p>
            <a:r>
              <a:rPr lang="zh-CN" altLang="en-US" sz="3200" b="1">
                <a:solidFill>
                  <a:srgbClr val="0000CC"/>
                </a:solidFill>
              </a:rPr>
              <a:t>类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通常即包含数据成员和成员函数的</a:t>
            </a:r>
            <a:r>
              <a:rPr lang="zh-CN" altLang="en-US" sz="3200" b="1">
                <a:solidFill>
                  <a:srgbClr val="FF0000"/>
                </a:solidFill>
              </a:rPr>
              <a:t>抽象数据类型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，如结构体。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65898" y="1305060"/>
            <a:ext cx="8840696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struct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Student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num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char * name; 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成员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变量（属性）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char sex;</a:t>
            </a:r>
          </a:p>
          <a:p>
            <a:r>
              <a:rPr lang="en-US" altLang="zh-CN" sz="2800" b="1" dirty="0"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void study</a:t>
            </a:r>
            <a:r>
              <a:rPr lang="en-US" altLang="zh-CN" sz="2800" b="1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();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成员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函数（行为）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};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8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面向对象程序设计：类与对象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4537" y="1060708"/>
            <a:ext cx="9782122" cy="6358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>
                <a:solidFill>
                  <a:srgbClr val="C00000"/>
                </a:solidFill>
              </a:rPr>
              <a:t>对象是类的实例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679439" y="1867989"/>
            <a:ext cx="40680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是一个学生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06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年级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学前班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6250981" y="1867989"/>
            <a:ext cx="40680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是一只猫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Tom</a:t>
            </a:r>
          </a:p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品种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波斯猫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睡觉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捉老鼠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286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面向对象程序设计：类与对象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328857" y="5359954"/>
            <a:ext cx="9782122" cy="635898"/>
          </a:xfrm>
        </p:spPr>
        <p:txBody>
          <a:bodyPr>
            <a:normAutofit/>
          </a:bodyPr>
          <a:lstStyle/>
          <a:p>
            <a:r>
              <a:rPr lang="zh-CN" altLang="en-US" sz="3200" b="1">
                <a:solidFill>
                  <a:srgbClr val="0000CC"/>
                </a:solidFill>
              </a:rPr>
              <a:t>对象：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按照类类型创建的变量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49228" y="1191600"/>
            <a:ext cx="8840696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struct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Student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num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char * name; 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成员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变量（属性）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char sex;</a:t>
            </a:r>
          </a:p>
          <a:p>
            <a:r>
              <a:rPr lang="en-US" altLang="zh-CN" sz="2800" b="1" dirty="0"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void study</a:t>
            </a:r>
            <a:r>
              <a:rPr lang="en-US" altLang="zh-CN" sz="2800" b="1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();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成员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函数（行为）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};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struct Student test; </a:t>
            </a:r>
            <a:r>
              <a:rPr lang="en-US" altLang="zh-CN" sz="28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对象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.....</a:t>
            </a:r>
          </a:p>
        </p:txBody>
      </p:sp>
    </p:spTree>
    <p:extLst>
      <p:ext uri="{BB962C8B-B14F-4D97-AF65-F5344CB8AC3E}">
        <p14:creationId xmlns:p14="http://schemas.microsoft.com/office/powerpoint/2010/main" val="248039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面向对象程序设计：类与对象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4537" y="1232092"/>
            <a:ext cx="9782122" cy="289577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</a:rPr>
              <a:t>对象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：现实世界中某个具体的</a:t>
            </a:r>
            <a:r>
              <a:rPr lang="zh-CN" altLang="en-US" sz="3200" b="1">
                <a:solidFill>
                  <a:srgbClr val="C00000"/>
                </a:solidFill>
              </a:rPr>
              <a:t>物理实体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在计算机逻辑中的映射和体现。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</a:rPr>
              <a:t>类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：是一种抽象的数据类型，是同种对象的集合与抽象，是具有共同行为和属性的若干对象的统一描述体。</a:t>
            </a:r>
          </a:p>
        </p:txBody>
      </p:sp>
    </p:spTree>
    <p:extLst>
      <p:ext uri="{BB962C8B-B14F-4D97-AF65-F5344CB8AC3E}">
        <p14:creationId xmlns:p14="http://schemas.microsoft.com/office/powerpoint/2010/main" val="106051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8516" y="230189"/>
            <a:ext cx="2554394" cy="659136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自我介绍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8516" y="1015437"/>
            <a:ext cx="53302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求  学  经  历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  目  经  历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  术  竞  赛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初识软件学院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920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面向对象程序设计：类与对象</a:t>
            </a:r>
          </a:p>
        </p:txBody>
      </p:sp>
      <p:sp>
        <p:nvSpPr>
          <p:cNvPr id="5" name="椭圆 3"/>
          <p:cNvSpPr>
            <a:spLocks noChangeArrowheads="1"/>
          </p:cNvSpPr>
          <p:nvPr/>
        </p:nvSpPr>
        <p:spPr bwMode="auto">
          <a:xfrm>
            <a:off x="4976949" y="1407966"/>
            <a:ext cx="1698172" cy="9286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6" name="椭圆 4"/>
          <p:cNvSpPr>
            <a:spLocks noChangeArrowheads="1"/>
          </p:cNvSpPr>
          <p:nvPr/>
        </p:nvSpPr>
        <p:spPr bwMode="auto">
          <a:xfrm>
            <a:off x="1238523" y="3523711"/>
            <a:ext cx="1428750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7" name="直接箭头连接符 6"/>
          <p:cNvCxnSpPr>
            <a:cxnSpLocks noChangeShapeType="1"/>
            <a:stCxn id="5" idx="4"/>
            <a:endCxn id="6" idx="0"/>
          </p:cNvCxnSpPr>
          <p:nvPr/>
        </p:nvCxnSpPr>
        <p:spPr bwMode="auto">
          <a:xfrm flipH="1">
            <a:off x="1952898" y="2336653"/>
            <a:ext cx="3873137" cy="118705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sp>
        <p:nvSpPr>
          <p:cNvPr id="8" name="椭圆 11"/>
          <p:cNvSpPr>
            <a:spLocks noChangeArrowheads="1"/>
          </p:cNvSpPr>
          <p:nvPr/>
        </p:nvSpPr>
        <p:spPr bwMode="auto">
          <a:xfrm>
            <a:off x="2667273" y="4166648"/>
            <a:ext cx="1428750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9" name="椭圆 12"/>
          <p:cNvSpPr>
            <a:spLocks noChangeArrowheads="1"/>
          </p:cNvSpPr>
          <p:nvPr/>
        </p:nvSpPr>
        <p:spPr bwMode="auto">
          <a:xfrm>
            <a:off x="4310336" y="4523836"/>
            <a:ext cx="1428750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0" name="椭圆 13"/>
          <p:cNvSpPr>
            <a:spLocks noChangeArrowheads="1"/>
          </p:cNvSpPr>
          <p:nvPr/>
        </p:nvSpPr>
        <p:spPr bwMode="auto">
          <a:xfrm>
            <a:off x="7741263" y="4166648"/>
            <a:ext cx="1428750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1" name="椭圆 14"/>
          <p:cNvSpPr>
            <a:spLocks noChangeArrowheads="1"/>
          </p:cNvSpPr>
          <p:nvPr/>
        </p:nvSpPr>
        <p:spPr bwMode="auto">
          <a:xfrm>
            <a:off x="6123772" y="4523836"/>
            <a:ext cx="1428750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2" name="椭圆 15"/>
          <p:cNvSpPr>
            <a:spLocks noChangeArrowheads="1"/>
          </p:cNvSpPr>
          <p:nvPr/>
        </p:nvSpPr>
        <p:spPr bwMode="auto">
          <a:xfrm>
            <a:off x="9183077" y="3523711"/>
            <a:ext cx="1428750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13" name="直接箭头连接符 1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3381648" y="2336653"/>
            <a:ext cx="2444387" cy="1829995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14" name="直接箭头连接符 21"/>
          <p:cNvCxnSpPr>
            <a:cxnSpLocks noChangeShapeType="1"/>
            <a:stCxn id="5" idx="4"/>
            <a:endCxn id="9" idx="0"/>
          </p:cNvCxnSpPr>
          <p:nvPr/>
        </p:nvCxnSpPr>
        <p:spPr bwMode="auto">
          <a:xfrm flipH="1">
            <a:off x="5024711" y="2336653"/>
            <a:ext cx="801324" cy="2187183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15" name="直接箭头连接符 24"/>
          <p:cNvCxnSpPr>
            <a:cxnSpLocks noChangeShapeType="1"/>
            <a:stCxn id="5" idx="4"/>
            <a:endCxn id="11" idx="0"/>
          </p:cNvCxnSpPr>
          <p:nvPr/>
        </p:nvCxnSpPr>
        <p:spPr bwMode="auto">
          <a:xfrm>
            <a:off x="5826035" y="2336653"/>
            <a:ext cx="1012112" cy="2187183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16" name="直接箭头连接符 27"/>
          <p:cNvCxnSpPr>
            <a:cxnSpLocks noChangeShapeType="1"/>
            <a:stCxn id="5" idx="4"/>
            <a:endCxn id="10" idx="0"/>
          </p:cNvCxnSpPr>
          <p:nvPr/>
        </p:nvCxnSpPr>
        <p:spPr bwMode="auto">
          <a:xfrm>
            <a:off x="5826035" y="2336653"/>
            <a:ext cx="2629603" cy="1829995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17" name="直接箭头连接符 35"/>
          <p:cNvCxnSpPr>
            <a:cxnSpLocks noChangeShapeType="1"/>
            <a:stCxn id="5" idx="4"/>
            <a:endCxn id="12" idx="0"/>
          </p:cNvCxnSpPr>
          <p:nvPr/>
        </p:nvCxnSpPr>
        <p:spPr bwMode="auto">
          <a:xfrm>
            <a:off x="5826035" y="2336653"/>
            <a:ext cx="4071417" cy="118705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sp>
        <p:nvSpPr>
          <p:cNvPr id="18" name="TextBox 58"/>
          <p:cNvSpPr txBox="1"/>
          <p:nvPr/>
        </p:nvSpPr>
        <p:spPr>
          <a:xfrm>
            <a:off x="3688979" y="2885000"/>
            <a:ext cx="428625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</a:t>
            </a:r>
          </a:p>
        </p:txBody>
      </p:sp>
    </p:spTree>
    <p:extLst>
      <p:ext uri="{BB962C8B-B14F-4D97-AF65-F5344CB8AC3E}">
        <p14:creationId xmlns:p14="http://schemas.microsoft.com/office/powerpoint/2010/main" val="1830314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面向对象程序设计：三大特性</a:t>
            </a:r>
            <a:r>
              <a:rPr lang="en-US" altLang="zh-CN"/>
              <a:t> </a:t>
            </a:r>
            <a:r>
              <a:rPr lang="zh-CN" altLang="en-US"/>
              <a:t>封装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4537" y="1232092"/>
            <a:ext cx="9782122" cy="44371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中的封装</a:t>
            </a:r>
          </a:p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现实生活中的封装</a:t>
            </a:r>
          </a:p>
          <a:p>
            <a:pPr lvl="1">
              <a:lnSpc>
                <a:spcPct val="150000"/>
              </a:lnSpc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傻瓜相机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中的封装</a:t>
            </a:r>
          </a:p>
          <a:p>
            <a:pPr lvl="1">
              <a:lnSpc>
                <a:spcPct val="15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Step1: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将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</a:rPr>
              <a:t>数据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和处理数据的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</a:rPr>
              <a:t>函数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封装为类</a:t>
            </a:r>
          </a:p>
          <a:p>
            <a:pPr lvl="1">
              <a:lnSpc>
                <a:spcPct val="15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Step2: 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可以将某些成员声明为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private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从而达到信息隐藏的目的</a:t>
            </a:r>
          </a:p>
          <a:p>
            <a:pPr>
              <a:lnSpc>
                <a:spcPct val="150000"/>
              </a:lnSpc>
            </a:pP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19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面向对象程序设计：三大特性</a:t>
            </a:r>
            <a:r>
              <a:rPr lang="en-US" altLang="zh-CN"/>
              <a:t> </a:t>
            </a:r>
            <a:r>
              <a:rPr lang="zh-CN" altLang="en-US"/>
              <a:t>封装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4537" y="1232092"/>
            <a:ext cx="9782122" cy="44371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封装性   就是将</a:t>
            </a:r>
            <a:r>
              <a:rPr lang="zh-CN" altLang="en-US" sz="2800" b="1">
                <a:solidFill>
                  <a:srgbClr val="C00000"/>
                </a:solidFill>
              </a:rPr>
              <a:t>属性</a:t>
            </a:r>
            <a:r>
              <a:rPr lang="en-US" altLang="zh-CN" sz="2800" b="1">
                <a:solidFill>
                  <a:srgbClr val="C00000"/>
                </a:solidFill>
              </a:rPr>
              <a:t>(</a:t>
            </a:r>
            <a:r>
              <a:rPr lang="zh-CN" altLang="en-US" sz="2800" b="1">
                <a:solidFill>
                  <a:srgbClr val="C00000"/>
                </a:solidFill>
              </a:rPr>
              <a:t>数据</a:t>
            </a:r>
            <a:r>
              <a:rPr lang="en-US" altLang="zh-CN" sz="2800" b="1">
                <a:solidFill>
                  <a:srgbClr val="C00000"/>
                </a:solidFill>
              </a:rPr>
              <a:t>)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和处理这些</a:t>
            </a:r>
            <a:r>
              <a:rPr lang="zh-CN" altLang="en-US" sz="2800" b="1">
                <a:solidFill>
                  <a:srgbClr val="C00000"/>
                </a:solidFill>
              </a:rPr>
              <a:t>属性</a:t>
            </a:r>
            <a:r>
              <a:rPr lang="en-US" altLang="zh-CN" sz="2800" b="1">
                <a:solidFill>
                  <a:srgbClr val="C00000"/>
                </a:solidFill>
              </a:rPr>
              <a:t>(</a:t>
            </a:r>
            <a:r>
              <a:rPr lang="zh-CN" altLang="en-US" sz="2800" b="1">
                <a:solidFill>
                  <a:srgbClr val="C00000"/>
                </a:solidFill>
              </a:rPr>
              <a:t>数据</a:t>
            </a:r>
            <a:r>
              <a:rPr lang="en-US" altLang="zh-CN" sz="2800" b="1">
                <a:solidFill>
                  <a:srgbClr val="C00000"/>
                </a:solidFill>
              </a:rPr>
              <a:t>)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sz="2800" b="1">
                <a:solidFill>
                  <a:srgbClr val="C00000"/>
                </a:solidFill>
              </a:rPr>
              <a:t>行为</a:t>
            </a:r>
            <a:r>
              <a:rPr lang="en-US" altLang="zh-CN" sz="2800" b="1">
                <a:solidFill>
                  <a:srgbClr val="C00000"/>
                </a:solidFill>
              </a:rPr>
              <a:t>(</a:t>
            </a:r>
            <a:r>
              <a:rPr lang="zh-CN" altLang="en-US" sz="2800" b="1">
                <a:solidFill>
                  <a:srgbClr val="C00000"/>
                </a:solidFill>
              </a:rPr>
              <a:t>方法</a:t>
            </a:r>
            <a:r>
              <a:rPr lang="en-US" altLang="zh-CN" sz="2800" b="1">
                <a:solidFill>
                  <a:srgbClr val="C00000"/>
                </a:solidFill>
              </a:rPr>
              <a:t>)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结合起来，仅对外公开</a:t>
            </a:r>
            <a:r>
              <a:rPr lang="zh-CN" altLang="en-US" sz="2800" b="1">
                <a:solidFill>
                  <a:srgbClr val="C00000"/>
                </a:solidFill>
              </a:rPr>
              <a:t>接口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以达到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</a:rPr>
              <a:t>信息隐藏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的目的。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1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封装的优势：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封装是面向对象程序设计语言实现信息隐藏的方法。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封装隐藏了具体的实现细节，使某些成员设为私有从而提高了安全性和可靠性。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6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面向对象程序设计：三大特性</a:t>
            </a:r>
            <a:r>
              <a:rPr lang="en-US" altLang="zh-CN"/>
              <a:t> </a:t>
            </a:r>
            <a:r>
              <a:rPr lang="zh-CN" altLang="en-US"/>
              <a:t>继承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63543" y="1219029"/>
            <a:ext cx="9782122" cy="4437188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现实生活中的继承：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C++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中的继承：        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 marL="0" indent="720000">
              <a:buNone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在软件开发中，若已有类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，要创建类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B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，而类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和类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B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属性和行为基本相同，则只需在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的基础上增加些新的内容即可！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340293" y="1857375"/>
            <a:ext cx="1285875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340293" y="3071813"/>
            <a:ext cx="1285875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</a:t>
            </a:r>
          </a:p>
        </p:txBody>
      </p:sp>
      <p:cxnSp>
        <p:nvCxnSpPr>
          <p:cNvPr id="7" name="直接箭头连接符 6"/>
          <p:cNvCxnSpPr>
            <a:stCxn id="6" idx="0"/>
            <a:endCxn id="5" idx="2"/>
          </p:cNvCxnSpPr>
          <p:nvPr/>
        </p:nvCxnSpPr>
        <p:spPr bwMode="auto">
          <a:xfrm rot="5400000" flipH="1" flipV="1">
            <a:off x="2625249" y="2715419"/>
            <a:ext cx="714375" cy="158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3809047" y="2980376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子类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矩形 7"/>
          <p:cNvSpPr>
            <a:spLocks noChangeArrowheads="1"/>
          </p:cNvSpPr>
          <p:nvPr/>
        </p:nvSpPr>
        <p:spPr bwMode="auto">
          <a:xfrm>
            <a:off x="3809048" y="1845796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父类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pic>
        <p:nvPicPr>
          <p:cNvPr id="10" name="Picture 9" descr="http://img.jrjimg.cn/2012/06/20120628151942664.jpg">
            <a:extLst>
              <a:ext uri="{FF2B5EF4-FFF2-40B4-BE49-F238E27FC236}">
                <a16:creationId xmlns:a16="http://schemas.microsoft.com/office/drawing/2014/main" id="{07C2025B-CC38-4A7B-9D12-91293E40C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989" y="1907994"/>
            <a:ext cx="5509230" cy="359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36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面向对象程序设计：三大特性</a:t>
            </a:r>
            <a:r>
              <a:rPr lang="en-US" altLang="zh-CN"/>
              <a:t> </a:t>
            </a:r>
            <a:r>
              <a:rPr lang="zh-CN" altLang="en-US"/>
              <a:t>继承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63543" y="1219029"/>
            <a:ext cx="9782122" cy="44371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继承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inheritance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）是指子类（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subclass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）继承父类（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superclass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），会自动取得父类除私有成员外的全部成员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,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同一类的所有实体都会自动有该类的全部成员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,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做到代码重用（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reuse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）。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继承的优势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提高了代码的重用率，提高了编程效率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4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面向对象程序设计：三大特性</a:t>
            </a:r>
            <a:r>
              <a:rPr lang="en-US" altLang="zh-CN"/>
              <a:t> </a:t>
            </a:r>
            <a:r>
              <a:rPr lang="zh-CN" altLang="en-US"/>
              <a:t>多态</a:t>
            </a:r>
          </a:p>
        </p:txBody>
      </p:sp>
      <p:pic>
        <p:nvPicPr>
          <p:cNvPr id="5" name="Picture 4" descr="image0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7629" y="1243058"/>
            <a:ext cx="8135938" cy="465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3334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面向对象程序设计：三大特性</a:t>
            </a:r>
            <a:r>
              <a:rPr lang="en-US" altLang="zh-CN"/>
              <a:t> </a:t>
            </a:r>
            <a:r>
              <a:rPr lang="zh-CN" altLang="en-US"/>
              <a:t>多态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63543" y="1219029"/>
            <a:ext cx="9782122" cy="443718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多态性就是多种表现形式，具体来说，可以用“一个对外接口，多个内在实现方法”表示。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在面向对象理论中，多态性的定义是：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同一操作作用于不同的类的对象，将产生不同的执行结果 </a:t>
            </a:r>
            <a:r>
              <a:rPr lang="zh-CN" altLang="en-US" sz="320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多态的优势：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增强了程序的灵活性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578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面向对象程序设计：面向过程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63543" y="1219029"/>
            <a:ext cx="9782122" cy="974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概念：以功能为基础，采用</a:t>
            </a:r>
            <a:r>
              <a:rPr lang="zh-CN" altLang="en-US" sz="3200" dirty="0">
                <a:solidFill>
                  <a:srgbClr val="C00000"/>
                </a:solidFill>
              </a:rPr>
              <a:t>自顶向下，逐步细化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的方法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5011595" y="2336919"/>
            <a:ext cx="114300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大问题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3368522" y="3730453"/>
            <a:ext cx="114300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小问题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5011596" y="3730453"/>
            <a:ext cx="114300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小问题</a:t>
            </a:r>
          </a:p>
        </p:txBody>
      </p:sp>
      <p:sp>
        <p:nvSpPr>
          <p:cNvPr id="8" name="TextBox 9"/>
          <p:cNvSpPr txBox="1"/>
          <p:nvPr/>
        </p:nvSpPr>
        <p:spPr>
          <a:xfrm>
            <a:off x="6726108" y="3730453"/>
            <a:ext cx="114300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小问题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 rot="10800000" flipV="1">
            <a:off x="4082912" y="2977673"/>
            <a:ext cx="1285875" cy="714375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 rot="5400000">
            <a:off x="5207656" y="3316605"/>
            <a:ext cx="752475" cy="1587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>
            <a:off x="5797412" y="2977673"/>
            <a:ext cx="1357313" cy="714375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rot="5400000">
            <a:off x="3618569" y="4370704"/>
            <a:ext cx="571500" cy="357187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 rot="5400000">
            <a:off x="3797956" y="4548504"/>
            <a:ext cx="571500" cy="15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rot="16200000" flipH="1">
            <a:off x="3975756" y="4370704"/>
            <a:ext cx="571500" cy="3571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rot="5400000">
            <a:off x="5190194" y="4370704"/>
            <a:ext cx="571500" cy="357187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rot="5400000">
            <a:off x="5369581" y="4548504"/>
            <a:ext cx="571500" cy="15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 rot="16200000" flipH="1">
            <a:off x="5547381" y="4370704"/>
            <a:ext cx="571500" cy="3571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 rot="5400000">
            <a:off x="6904694" y="4370704"/>
            <a:ext cx="571500" cy="357187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rot="5400000">
            <a:off x="7084081" y="4548504"/>
            <a:ext cx="571500" cy="15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 rot="16200000" flipH="1">
            <a:off x="7261881" y="4370704"/>
            <a:ext cx="571500" cy="3571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34"/>
          <p:cNvSpPr txBox="1"/>
          <p:nvPr/>
        </p:nvSpPr>
        <p:spPr>
          <a:xfrm>
            <a:off x="2511073" y="4939321"/>
            <a:ext cx="6144051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进一步细化每个功能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06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面向对象程序设计：面向过程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5563044" y="2182038"/>
            <a:ext cx="1699906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800" b="1">
                <a:latin typeface="Consolas" panose="020B0609020204030204" pitchFamily="49" charset="0"/>
                <a:ea typeface="华文楷体" pitchFamily="2" charset="-122"/>
              </a:rPr>
              <a:t>main()</a:t>
            </a:r>
            <a:endParaRPr lang="zh-CN" altLang="en-US" sz="2800" b="1" dirty="0">
              <a:latin typeface="Consolas" panose="020B0609020204030204" pitchFamily="49" charset="0"/>
              <a:ea typeface="华文楷体" pitchFamily="2" charset="-122"/>
            </a:endParaRPr>
          </a:p>
        </p:txBody>
      </p:sp>
      <p:sp>
        <p:nvSpPr>
          <p:cNvPr id="23" name="TextBox 5"/>
          <p:cNvSpPr txBox="1"/>
          <p:nvPr/>
        </p:nvSpPr>
        <p:spPr>
          <a:xfrm>
            <a:off x="3067475" y="3914990"/>
            <a:ext cx="2174895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800" b="1" dirty="0" err="1">
                <a:latin typeface="Consolas" panose="020B0609020204030204" pitchFamily="49" charset="0"/>
                <a:ea typeface="华文楷体" pitchFamily="2" charset="-122"/>
              </a:rPr>
              <a:t>getNum</a:t>
            </a:r>
            <a:r>
              <a:rPr lang="en-US" altLang="zh-CN" sz="2800" b="1" dirty="0">
                <a:latin typeface="Consolas" panose="020B0609020204030204" pitchFamily="49" charset="0"/>
                <a:ea typeface="华文楷体" pitchFamily="2" charset="-122"/>
              </a:rPr>
              <a:t>()</a:t>
            </a:r>
            <a:endParaRPr lang="zh-CN" altLang="en-US" sz="2800" b="1" dirty="0">
              <a:latin typeface="Consolas" panose="020B0609020204030204" pitchFamily="49" charset="0"/>
              <a:ea typeface="华文楷体" pitchFamily="2" charset="-122"/>
            </a:endParaRPr>
          </a:p>
        </p:txBody>
      </p:sp>
      <p:sp>
        <p:nvSpPr>
          <p:cNvPr id="24" name="TextBox 6"/>
          <p:cNvSpPr txBox="1"/>
          <p:nvPr/>
        </p:nvSpPr>
        <p:spPr>
          <a:xfrm>
            <a:off x="5563043" y="3914990"/>
            <a:ext cx="2732053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800" b="1" dirty="0" err="1">
                <a:latin typeface="Consolas" panose="020B0609020204030204" pitchFamily="49" charset="0"/>
                <a:ea typeface="华文楷体" pitchFamily="2" charset="-122"/>
              </a:rPr>
              <a:t>maxMinValue</a:t>
            </a:r>
            <a:r>
              <a:rPr lang="en-US" altLang="zh-CN" sz="2800" b="1" dirty="0">
                <a:latin typeface="Consolas" panose="020B0609020204030204" pitchFamily="49" charset="0"/>
                <a:ea typeface="华文楷体" pitchFamily="2" charset="-122"/>
              </a:rPr>
              <a:t>()</a:t>
            </a:r>
            <a:endParaRPr lang="zh-CN" altLang="en-US" sz="2800" b="1" dirty="0">
              <a:latin typeface="Consolas" panose="020B0609020204030204" pitchFamily="49" charset="0"/>
              <a:ea typeface="华文楷体" pitchFamily="2" charset="-122"/>
            </a:endParaRPr>
          </a:p>
        </p:txBody>
      </p:sp>
      <p:sp>
        <p:nvSpPr>
          <p:cNvPr id="25" name="TextBox 7"/>
          <p:cNvSpPr txBox="1"/>
          <p:nvPr/>
        </p:nvSpPr>
        <p:spPr>
          <a:xfrm>
            <a:off x="8580846" y="3914990"/>
            <a:ext cx="1725596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latin typeface="Consolas" panose="020B0609020204030204" pitchFamily="49" charset="0"/>
                <a:ea typeface="华文楷体" pitchFamily="2" charset="-122"/>
              </a:rPr>
              <a:t>print()</a:t>
            </a:r>
            <a:endParaRPr lang="zh-CN" altLang="en-US" sz="2800" b="1" dirty="0">
              <a:latin typeface="Consolas" panose="020B0609020204030204" pitchFamily="49" charset="0"/>
              <a:ea typeface="华文楷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rot="10800000" flipV="1">
            <a:off x="4221571" y="2783942"/>
            <a:ext cx="1928813" cy="1000125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rot="16200000" flipH="1">
            <a:off x="5900620" y="3307489"/>
            <a:ext cx="1036638" cy="0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>
            <a:off x="6685371" y="2768735"/>
            <a:ext cx="1822450" cy="1000125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32"/>
          <p:cNvSpPr txBox="1"/>
          <p:nvPr/>
        </p:nvSpPr>
        <p:spPr>
          <a:xfrm>
            <a:off x="2044300" y="1506706"/>
            <a:ext cx="500063" cy="3970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自顶向下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，逐步细化</a:t>
            </a:r>
          </a:p>
        </p:txBody>
      </p:sp>
      <p:sp>
        <p:nvSpPr>
          <p:cNvPr id="32" name="矩形 31"/>
          <p:cNvSpPr/>
          <p:nvPr/>
        </p:nvSpPr>
        <p:spPr>
          <a:xfrm>
            <a:off x="4889982" y="4649397"/>
            <a:ext cx="3046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具体的实现每个功能</a:t>
            </a:r>
          </a:p>
        </p:txBody>
      </p:sp>
      <p:sp>
        <p:nvSpPr>
          <p:cNvPr id="33" name="矩形 32"/>
          <p:cNvSpPr/>
          <p:nvPr/>
        </p:nvSpPr>
        <p:spPr>
          <a:xfrm>
            <a:off x="4935669" y="1598197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只需考虑写几个功能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03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面向对象程序设计：面向过程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63543" y="1219029"/>
            <a:ext cx="9782122" cy="28304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面向过程的缺陷：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代码的</a:t>
            </a:r>
            <a:r>
              <a:rPr lang="zh-CN" altLang="en-US" sz="3200">
                <a:solidFill>
                  <a:srgbClr val="C00000"/>
                </a:solidFill>
              </a:rPr>
              <a:t>重用性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 sz="3200">
                <a:solidFill>
                  <a:srgbClr val="C00000"/>
                </a:solidFill>
              </a:rPr>
              <a:t>可维护性差</a:t>
            </a:r>
            <a:endParaRPr lang="en-US" altLang="zh-CN" sz="320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数据和对数据的操作分离，</a:t>
            </a:r>
            <a:r>
              <a:rPr lang="zh-CN" altLang="en-US" sz="3200">
                <a:solidFill>
                  <a:srgbClr val="C00000"/>
                </a:solidFill>
              </a:rPr>
              <a:t>数据安全不能保证</a:t>
            </a:r>
          </a:p>
        </p:txBody>
      </p:sp>
    </p:spTree>
    <p:extLst>
      <p:ext uri="{BB962C8B-B14F-4D97-AF65-F5344CB8AC3E}">
        <p14:creationId xmlns:p14="http://schemas.microsoft.com/office/powerpoint/2010/main" val="429448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26860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的起源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的应用领域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理解对象和类的基本概念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理解面向对象的三大特征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安装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集成开发环境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面向对象程序设计：面向对象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63543" y="1219029"/>
            <a:ext cx="9782122" cy="392773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、概念：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将数据及其操作</a:t>
            </a:r>
            <a:r>
              <a:rPr lang="zh-CN" altLang="en-US" sz="3600">
                <a:solidFill>
                  <a:srgbClr val="C00000"/>
                </a:solidFill>
              </a:rPr>
              <a:t>封装为类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，以类的</a:t>
            </a:r>
            <a:r>
              <a:rPr lang="zh-CN" altLang="en-US" sz="3600">
                <a:solidFill>
                  <a:srgbClr val="C00000"/>
                </a:solidFill>
              </a:rPr>
              <a:t>对象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作为程序的</a:t>
            </a:r>
            <a:r>
              <a:rPr lang="zh-CN" altLang="en-US" sz="3600">
                <a:solidFill>
                  <a:srgbClr val="C00000"/>
                </a:solidFill>
              </a:rPr>
              <a:t>基本元素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，通过对象发送</a:t>
            </a:r>
            <a:r>
              <a:rPr lang="zh-CN" altLang="en-US" sz="3600">
                <a:solidFill>
                  <a:srgbClr val="C00000"/>
                </a:solidFill>
              </a:rPr>
              <a:t>消息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，从而调用相应方法完成各种功能</a:t>
            </a:r>
          </a:p>
        </p:txBody>
      </p:sp>
    </p:spTree>
    <p:extLst>
      <p:ext uri="{BB962C8B-B14F-4D97-AF65-F5344CB8AC3E}">
        <p14:creationId xmlns:p14="http://schemas.microsoft.com/office/powerpoint/2010/main" val="3573157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面向对象程序设计：面向对象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63543" y="1219029"/>
            <a:ext cx="9782122" cy="377098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、面向对象程序设计的特点：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00B0F0"/>
              </a:buClr>
              <a:buFont typeface="汉鼎简特黑" pitchFamily="49" charset="-122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对象为基本元素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00B0F0"/>
              </a:buClr>
              <a:buFont typeface="汉鼎简特黑" pitchFamily="49" charset="-122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数据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——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安全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00B0F0"/>
              </a:buClr>
              <a:buFont typeface="汉鼎简特黑" pitchFamily="49" charset="-122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程序的维护量较小、代码的重用率高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继承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457200" indent="-457200">
              <a:lnSpc>
                <a:spcPct val="100000"/>
              </a:lnSpc>
              <a:buClr>
                <a:srgbClr val="00B0F0"/>
              </a:buClr>
              <a:buFont typeface="汉鼎简特黑" pitchFamily="49" charset="-122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程序 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对象 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对象 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对象 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+ ... ...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0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211139" y="3817251"/>
            <a:ext cx="6697730" cy="623976"/>
            <a:chOff x="2054383" y="4853049"/>
            <a:chExt cx="6697730" cy="623976"/>
          </a:xfrm>
        </p:grpSpPr>
        <p:sp>
          <p:nvSpPr>
            <p:cNvPr id="39" name="矩形 3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面向对象程序设计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1" name="等腰三角形 4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2211139" y="4642427"/>
            <a:ext cx="6697730" cy="623976"/>
            <a:chOff x="4714851" y="493943"/>
            <a:chExt cx="6697730" cy="623976"/>
          </a:xfrm>
        </p:grpSpPr>
        <p:sp>
          <p:nvSpPr>
            <p:cNvPr id="34" name="矩形 33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第一个</a:t>
              </a:r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36" name="等腰三角形 3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5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11139" y="2970759"/>
            <a:ext cx="6697730" cy="623976"/>
            <a:chOff x="2054383" y="4853049"/>
            <a:chExt cx="6697730" cy="623976"/>
          </a:xfrm>
        </p:grpSpPr>
        <p:sp>
          <p:nvSpPr>
            <p:cNvPr id="49" name="矩形 4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的关系</a:t>
              </a: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2211139" y="2185435"/>
            <a:ext cx="6697730" cy="623976"/>
            <a:chOff x="2054383" y="4853049"/>
            <a:chExt cx="6697730" cy="623976"/>
          </a:xfrm>
        </p:grpSpPr>
        <p:sp>
          <p:nvSpPr>
            <p:cNvPr id="53" name="矩形 5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2211139" y="1356335"/>
            <a:ext cx="6697730" cy="623976"/>
            <a:chOff x="2054383" y="4853049"/>
            <a:chExt cx="6697730" cy="623976"/>
          </a:xfrm>
        </p:grpSpPr>
        <p:sp>
          <p:nvSpPr>
            <p:cNvPr id="29" name="矩形 2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课程简介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8795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第一个</a:t>
            </a:r>
            <a:r>
              <a:rPr lang="en-US" altLang="zh-CN"/>
              <a:t>C++</a:t>
            </a:r>
            <a:r>
              <a:rPr lang="zh-CN" altLang="en-US"/>
              <a:t>程序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972131"/>
            <a:ext cx="3809750" cy="69163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C++IDE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集成开发环境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67669" y="1726297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Visual Studio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C++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67669" y="2234333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Borland C++ Builder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67669" y="2739122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Eclipse(Myln + CDT + MinGW32 + GCC)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7669" y="3245535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Dev-C++(MinGW32 + GCC)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67669" y="3751947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Code::Blocks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（可配合多款编译器使用）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7669" y="4258360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CodeLite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67669" y="4764772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C-Free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67669" y="5271185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Creator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（可配合多款编译器使用）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67669" y="5777598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just"/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KDevelop</a:t>
            </a: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5172891" y="1726297"/>
            <a:ext cx="6761612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微软的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cl.exe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编译器（捆绑于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Studio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套装中）</a:t>
            </a:r>
            <a:endParaRPr lang="en-US" altLang="zh-CN" sz="16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5172891" y="2328719"/>
            <a:ext cx="6761612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 C++ 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5172891" y="2979839"/>
            <a:ext cx="6761612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5172891" y="3613807"/>
            <a:ext cx="6761612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5172891" y="4247775"/>
            <a:ext cx="6761612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Borland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公司的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bcc.exe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编译器（捆绑于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Borland C++ Builder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套装中）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内容占位符 3"/>
          <p:cNvSpPr txBox="1">
            <a:spLocks/>
          </p:cNvSpPr>
          <p:nvPr/>
        </p:nvSpPr>
        <p:spPr>
          <a:xfrm>
            <a:off x="7038788" y="972131"/>
            <a:ext cx="2939499" cy="691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编译器</a:t>
            </a:r>
            <a:endParaRPr lang="zh-CN" altLang="en-US" sz="28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349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第一个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20" name="TextBox 2"/>
          <p:cNvSpPr txBox="1"/>
          <p:nvPr/>
        </p:nvSpPr>
        <p:spPr>
          <a:xfrm>
            <a:off x="1163992" y="1442628"/>
            <a:ext cx="9563211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#include &lt;iostream&gt;  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预处理命令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using namespace std;  </a:t>
            </a:r>
            <a:r>
              <a:rPr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使用命名空间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main(void)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cout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&lt;&lt; "Hello world!"  &lt;&lt;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endl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return 0;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5963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第一个</a:t>
            </a:r>
            <a:r>
              <a:rPr lang="en-US" altLang="zh-CN"/>
              <a:t>C++</a:t>
            </a:r>
            <a:r>
              <a:rPr lang="zh-CN" altLang="en-US"/>
              <a:t>程序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2782797" y="690700"/>
            <a:ext cx="5917066" cy="5806437"/>
            <a:chOff x="2665231" y="246563"/>
            <a:chExt cx="5917066" cy="5806437"/>
          </a:xfrm>
        </p:grpSpPr>
        <p:sp>
          <p:nvSpPr>
            <p:cNvPr id="4" name="流程图: 过程 3"/>
            <p:cNvSpPr/>
            <p:nvPr/>
          </p:nvSpPr>
          <p:spPr bwMode="auto">
            <a:xfrm>
              <a:off x="5094106" y="980123"/>
              <a:ext cx="1214437" cy="42862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 辑</a:t>
              </a:r>
            </a:p>
          </p:txBody>
        </p:sp>
        <p:sp>
          <p:nvSpPr>
            <p:cNvPr id="5" name="流程图: 过程 4"/>
            <p:cNvSpPr/>
            <p:nvPr/>
          </p:nvSpPr>
          <p:spPr bwMode="auto">
            <a:xfrm>
              <a:off x="5094106" y="1719806"/>
              <a:ext cx="1214437" cy="42862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 译</a:t>
              </a:r>
            </a:p>
          </p:txBody>
        </p:sp>
        <p:sp>
          <p:nvSpPr>
            <p:cNvPr id="6" name="流程图: 决策 5"/>
            <p:cNvSpPr/>
            <p:nvPr/>
          </p:nvSpPr>
          <p:spPr bwMode="auto">
            <a:xfrm>
              <a:off x="4633221" y="2459489"/>
              <a:ext cx="2143140" cy="571500"/>
            </a:xfrm>
            <a:prstGeom prst="flowChartDecisi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有错？</a:t>
              </a:r>
            </a:p>
          </p:txBody>
        </p:sp>
        <p:sp>
          <p:nvSpPr>
            <p:cNvPr id="7" name="流程图: 过程 6"/>
            <p:cNvSpPr/>
            <p:nvPr/>
          </p:nvSpPr>
          <p:spPr bwMode="auto">
            <a:xfrm>
              <a:off x="5094106" y="3328987"/>
              <a:ext cx="1214437" cy="42862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 接</a:t>
              </a:r>
            </a:p>
          </p:txBody>
        </p:sp>
        <p:sp>
          <p:nvSpPr>
            <p:cNvPr id="8" name="流程图: 过程 7"/>
            <p:cNvSpPr/>
            <p:nvPr/>
          </p:nvSpPr>
          <p:spPr bwMode="auto">
            <a:xfrm>
              <a:off x="5094106" y="4036422"/>
              <a:ext cx="1214437" cy="42862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 行</a:t>
              </a:r>
            </a:p>
          </p:txBody>
        </p:sp>
        <p:sp>
          <p:nvSpPr>
            <p:cNvPr id="9" name="流程图: 决策 8"/>
            <p:cNvSpPr/>
            <p:nvPr/>
          </p:nvSpPr>
          <p:spPr bwMode="auto">
            <a:xfrm>
              <a:off x="4697002" y="4756916"/>
              <a:ext cx="2000263" cy="571500"/>
            </a:xfrm>
            <a:prstGeom prst="flowChartDecisi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有错？</a:t>
              </a:r>
            </a:p>
          </p:txBody>
        </p:sp>
        <p:sp>
          <p:nvSpPr>
            <p:cNvPr id="10" name="流程图: 可选过程 9"/>
            <p:cNvSpPr/>
            <p:nvPr/>
          </p:nvSpPr>
          <p:spPr bwMode="auto">
            <a:xfrm>
              <a:off x="5204731" y="246563"/>
              <a:ext cx="1000125" cy="428625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开始</a:t>
              </a:r>
            </a:p>
          </p:txBody>
        </p:sp>
        <p:sp>
          <p:nvSpPr>
            <p:cNvPr id="11" name="流程图: 可选过程 10"/>
            <p:cNvSpPr/>
            <p:nvPr/>
          </p:nvSpPr>
          <p:spPr bwMode="auto">
            <a:xfrm>
              <a:off x="5204731" y="5624375"/>
              <a:ext cx="1000125" cy="428625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结束</a:t>
              </a:r>
            </a:p>
          </p:txBody>
        </p:sp>
        <p:cxnSp>
          <p:nvCxnSpPr>
            <p:cNvPr id="12" name="直接箭头连接符 11"/>
            <p:cNvCxnSpPr>
              <a:stCxn id="10" idx="2"/>
              <a:endCxn id="4" idx="0"/>
            </p:cNvCxnSpPr>
            <p:nvPr/>
          </p:nvCxnSpPr>
          <p:spPr bwMode="auto">
            <a:xfrm flipH="1">
              <a:off x="5701325" y="675188"/>
              <a:ext cx="3469" cy="304935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4" idx="2"/>
              <a:endCxn id="5" idx="0"/>
            </p:cNvCxnSpPr>
            <p:nvPr/>
          </p:nvCxnSpPr>
          <p:spPr bwMode="auto">
            <a:xfrm>
              <a:off x="5701325" y="1408748"/>
              <a:ext cx="0" cy="311058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" idx="2"/>
              <a:endCxn id="6" idx="0"/>
            </p:cNvCxnSpPr>
            <p:nvPr/>
          </p:nvCxnSpPr>
          <p:spPr bwMode="auto">
            <a:xfrm>
              <a:off x="5701325" y="2148431"/>
              <a:ext cx="3466" cy="311058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2"/>
              <a:endCxn id="7" idx="0"/>
            </p:cNvCxnSpPr>
            <p:nvPr/>
          </p:nvCxnSpPr>
          <p:spPr bwMode="auto">
            <a:xfrm flipH="1">
              <a:off x="5701325" y="3030989"/>
              <a:ext cx="3466" cy="297998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2"/>
              <a:endCxn id="8" idx="0"/>
            </p:cNvCxnSpPr>
            <p:nvPr/>
          </p:nvCxnSpPr>
          <p:spPr bwMode="auto">
            <a:xfrm>
              <a:off x="5701325" y="3757612"/>
              <a:ext cx="0" cy="27881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2"/>
              <a:endCxn id="9" idx="0"/>
            </p:cNvCxnSpPr>
            <p:nvPr/>
          </p:nvCxnSpPr>
          <p:spPr bwMode="auto">
            <a:xfrm flipH="1">
              <a:off x="5697134" y="4465047"/>
              <a:ext cx="4191" cy="291869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9" idx="2"/>
              <a:endCxn id="11" idx="0"/>
            </p:cNvCxnSpPr>
            <p:nvPr/>
          </p:nvCxnSpPr>
          <p:spPr bwMode="auto">
            <a:xfrm>
              <a:off x="5697134" y="5328416"/>
              <a:ext cx="7660" cy="295959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9" idx="1"/>
            </p:cNvCxnSpPr>
            <p:nvPr/>
          </p:nvCxnSpPr>
          <p:spPr bwMode="auto">
            <a:xfrm flipH="1">
              <a:off x="2665231" y="5042666"/>
              <a:ext cx="2031771" cy="9396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6" idx="1"/>
            </p:cNvCxnSpPr>
            <p:nvPr/>
          </p:nvCxnSpPr>
          <p:spPr bwMode="auto">
            <a:xfrm flipH="1">
              <a:off x="2665231" y="2745239"/>
              <a:ext cx="196799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4" idx="1"/>
            </p:cNvCxnSpPr>
            <p:nvPr/>
          </p:nvCxnSpPr>
          <p:spPr bwMode="auto">
            <a:xfrm rot="10800000">
              <a:off x="2665231" y="1194435"/>
              <a:ext cx="2428875" cy="1588"/>
            </a:xfrm>
            <a:prstGeom prst="line">
              <a:avLst/>
            </a:prstGeom>
            <a:ln w="3810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 bwMode="auto">
            <a:xfrm flipV="1">
              <a:off x="2665231" y="1194436"/>
              <a:ext cx="0" cy="385762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35"/>
            <p:cNvSpPr txBox="1">
              <a:spLocks noChangeArrowheads="1"/>
            </p:cNvSpPr>
            <p:nvPr/>
          </p:nvSpPr>
          <p:spPr bwMode="auto">
            <a:xfrm>
              <a:off x="3579517" y="2393461"/>
              <a:ext cx="5000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36"/>
            <p:cNvSpPr txBox="1">
              <a:spLocks noChangeArrowheads="1"/>
            </p:cNvSpPr>
            <p:nvPr/>
          </p:nvSpPr>
          <p:spPr bwMode="auto">
            <a:xfrm>
              <a:off x="3591643" y="4673334"/>
              <a:ext cx="5000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箭头连接符 25"/>
            <p:cNvCxnSpPr>
              <a:stCxn id="28" idx="6"/>
              <a:endCxn id="8" idx="1"/>
            </p:cNvCxnSpPr>
            <p:nvPr/>
          </p:nvCxnSpPr>
          <p:spPr bwMode="auto">
            <a:xfrm>
              <a:off x="4308293" y="3880486"/>
              <a:ext cx="785813" cy="370249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7" idx="1"/>
              <a:endCxn id="28" idx="6"/>
            </p:cNvCxnSpPr>
            <p:nvPr/>
          </p:nvCxnSpPr>
          <p:spPr bwMode="auto">
            <a:xfrm flipH="1">
              <a:off x="4308293" y="3543300"/>
              <a:ext cx="785813" cy="337186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 bwMode="auto">
            <a:xfrm>
              <a:off x="3308168" y="3523298"/>
              <a:ext cx="1000125" cy="71437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.exe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箭头连接符 28"/>
            <p:cNvCxnSpPr>
              <a:stCxn id="4" idx="3"/>
              <a:endCxn id="31" idx="2"/>
            </p:cNvCxnSpPr>
            <p:nvPr/>
          </p:nvCxnSpPr>
          <p:spPr bwMode="auto">
            <a:xfrm>
              <a:off x="6308543" y="1194436"/>
              <a:ext cx="760505" cy="428625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31" idx="2"/>
              <a:endCxn id="5" idx="3"/>
            </p:cNvCxnSpPr>
            <p:nvPr/>
          </p:nvCxnSpPr>
          <p:spPr bwMode="auto">
            <a:xfrm flipH="1">
              <a:off x="6308543" y="1623061"/>
              <a:ext cx="760505" cy="311058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 bwMode="auto">
            <a:xfrm>
              <a:off x="7069048" y="1265873"/>
              <a:ext cx="1032384" cy="71437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cpp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箭头连接符 31"/>
            <p:cNvCxnSpPr>
              <a:stCxn id="5" idx="3"/>
              <a:endCxn id="33" idx="2"/>
            </p:cNvCxnSpPr>
            <p:nvPr/>
          </p:nvCxnSpPr>
          <p:spPr bwMode="auto">
            <a:xfrm>
              <a:off x="6308543" y="1934119"/>
              <a:ext cx="785813" cy="974817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 bwMode="auto">
            <a:xfrm>
              <a:off x="7094356" y="2551748"/>
              <a:ext cx="1000125" cy="71437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直接箭头连接符 33"/>
            <p:cNvCxnSpPr>
              <a:stCxn id="33" idx="2"/>
              <a:endCxn id="7" idx="3"/>
            </p:cNvCxnSpPr>
            <p:nvPr/>
          </p:nvCxnSpPr>
          <p:spPr bwMode="auto">
            <a:xfrm flipH="1">
              <a:off x="6308543" y="2908936"/>
              <a:ext cx="785813" cy="63436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 bwMode="auto">
            <a:xfrm>
              <a:off x="7094356" y="3766185"/>
              <a:ext cx="1487941" cy="99073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库文件</a:t>
              </a:r>
              <a:b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箭头连接符 35"/>
            <p:cNvCxnSpPr>
              <a:stCxn id="35" idx="2"/>
              <a:endCxn id="7" idx="3"/>
            </p:cNvCxnSpPr>
            <p:nvPr/>
          </p:nvCxnSpPr>
          <p:spPr bwMode="auto">
            <a:xfrm flipH="1" flipV="1">
              <a:off x="6308543" y="3543300"/>
              <a:ext cx="785813" cy="718251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36"/>
            <p:cNvSpPr txBox="1">
              <a:spLocks noChangeArrowheads="1"/>
            </p:cNvSpPr>
            <p:nvPr/>
          </p:nvSpPr>
          <p:spPr bwMode="auto">
            <a:xfrm>
              <a:off x="5808480" y="5291730"/>
              <a:ext cx="5000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36"/>
            <p:cNvSpPr txBox="1">
              <a:spLocks noChangeArrowheads="1"/>
            </p:cNvSpPr>
            <p:nvPr/>
          </p:nvSpPr>
          <p:spPr bwMode="auto">
            <a:xfrm>
              <a:off x="5756635" y="2972715"/>
              <a:ext cx="5000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9991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26860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的起源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的应用领域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理解对象和类的基本概念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理解面向对象的三大特征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安装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集成开发环境</a:t>
            </a:r>
          </a:p>
        </p:txBody>
      </p:sp>
    </p:spTree>
    <p:extLst>
      <p:ext uri="{BB962C8B-B14F-4D97-AF65-F5344CB8AC3E}">
        <p14:creationId xmlns:p14="http://schemas.microsoft.com/office/powerpoint/2010/main" val="36735547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11139" y="4642427"/>
            <a:ext cx="6697730" cy="623976"/>
            <a:chOff x="2054383" y="4853049"/>
            <a:chExt cx="6697730" cy="623976"/>
          </a:xfrm>
        </p:grpSpPr>
        <p:sp>
          <p:nvSpPr>
            <p:cNvPr id="4" name="矩形 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5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11139" y="1356335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课程简介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2211139" y="2167744"/>
            <a:ext cx="6697730" cy="623976"/>
            <a:chOff x="2054383" y="4853049"/>
            <a:chExt cx="6697730" cy="623976"/>
          </a:xfrm>
        </p:grpSpPr>
        <p:sp>
          <p:nvSpPr>
            <p:cNvPr id="14" name="矩形 1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2211139" y="2974201"/>
            <a:ext cx="6697730" cy="623976"/>
            <a:chOff x="2054383" y="4853049"/>
            <a:chExt cx="6697730" cy="623976"/>
          </a:xfrm>
        </p:grpSpPr>
        <p:sp>
          <p:nvSpPr>
            <p:cNvPr id="19" name="矩形 1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的关系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211139" y="3806593"/>
            <a:ext cx="6697730" cy="623976"/>
            <a:chOff x="2054383" y="4853049"/>
            <a:chExt cx="6697730" cy="623976"/>
          </a:xfrm>
        </p:grpSpPr>
        <p:sp>
          <p:nvSpPr>
            <p:cNvPr id="24" name="矩形 2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面向对象程序设计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26" name="等腰三角形 2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/>
              <a:t>课程简介：课程地位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12933" y="1492503"/>
            <a:ext cx="9985215" cy="4495799"/>
            <a:chOff x="1653813" y="1340768"/>
            <a:chExt cx="9985215" cy="4495799"/>
          </a:xfrm>
        </p:grpSpPr>
        <p:sp>
          <p:nvSpPr>
            <p:cNvPr id="7" name="Freeform 3"/>
            <p:cNvSpPr>
              <a:spLocks noEditPoints="1"/>
            </p:cNvSpPr>
            <p:nvPr/>
          </p:nvSpPr>
          <p:spPr bwMode="gray">
            <a:xfrm>
              <a:off x="1653813" y="1797967"/>
              <a:ext cx="7726285" cy="4038600"/>
            </a:xfrm>
            <a:custGeom>
              <a:avLst/>
              <a:gdLst/>
              <a:ahLst/>
              <a:cxnLst>
                <a:cxn ang="0">
                  <a:pos x="1092" y="50"/>
                </a:cxn>
                <a:cxn ang="0">
                  <a:pos x="822" y="168"/>
                </a:cxn>
                <a:cxn ang="0">
                  <a:pos x="594" y="300"/>
                </a:cxn>
                <a:cxn ang="0">
                  <a:pos x="406" y="446"/>
                </a:cxn>
                <a:cxn ang="0">
                  <a:pos x="254" y="604"/>
                </a:cxn>
                <a:cxn ang="0">
                  <a:pos x="140" y="772"/>
                </a:cxn>
                <a:cxn ang="0">
                  <a:pos x="60" y="944"/>
                </a:cxn>
                <a:cxn ang="0">
                  <a:pos x="14" y="1122"/>
                </a:cxn>
                <a:cxn ang="0">
                  <a:pos x="0" y="1300"/>
                </a:cxn>
                <a:cxn ang="0">
                  <a:pos x="18" y="1476"/>
                </a:cxn>
                <a:cxn ang="0">
                  <a:pos x="64" y="1650"/>
                </a:cxn>
                <a:cxn ang="0">
                  <a:pos x="138" y="1818"/>
                </a:cxn>
                <a:cxn ang="0">
                  <a:pos x="238" y="1978"/>
                </a:cxn>
                <a:cxn ang="0">
                  <a:pos x="364" y="2126"/>
                </a:cxn>
                <a:cxn ang="0">
                  <a:pos x="512" y="2262"/>
                </a:cxn>
                <a:cxn ang="0">
                  <a:pos x="684" y="2382"/>
                </a:cxn>
                <a:cxn ang="0">
                  <a:pos x="874" y="2484"/>
                </a:cxn>
                <a:cxn ang="0">
                  <a:pos x="1086" y="2564"/>
                </a:cxn>
                <a:cxn ang="0">
                  <a:pos x="1314" y="2622"/>
                </a:cxn>
                <a:cxn ang="0">
                  <a:pos x="1558" y="2654"/>
                </a:cxn>
                <a:cxn ang="0">
                  <a:pos x="1818" y="2658"/>
                </a:cxn>
                <a:cxn ang="0">
                  <a:pos x="2090" y="2632"/>
                </a:cxn>
                <a:cxn ang="0">
                  <a:pos x="2374" y="2574"/>
                </a:cxn>
                <a:cxn ang="0">
                  <a:pos x="2544" y="2912"/>
                </a:cxn>
                <a:cxn ang="0">
                  <a:pos x="1868" y="1552"/>
                </a:cxn>
                <a:cxn ang="0">
                  <a:pos x="1956" y="1914"/>
                </a:cxn>
                <a:cxn ang="0">
                  <a:pos x="1788" y="1936"/>
                </a:cxn>
                <a:cxn ang="0">
                  <a:pos x="1616" y="1934"/>
                </a:cxn>
                <a:cxn ang="0">
                  <a:pos x="1442" y="1912"/>
                </a:cxn>
                <a:cxn ang="0">
                  <a:pos x="1272" y="1872"/>
                </a:cxn>
                <a:cxn ang="0">
                  <a:pos x="1108" y="1812"/>
                </a:cxn>
                <a:cxn ang="0">
                  <a:pos x="952" y="1736"/>
                </a:cxn>
                <a:cxn ang="0">
                  <a:pos x="810" y="1646"/>
                </a:cxn>
                <a:cxn ang="0">
                  <a:pos x="684" y="1542"/>
                </a:cxn>
                <a:cxn ang="0">
                  <a:pos x="578" y="1428"/>
                </a:cxn>
                <a:cxn ang="0">
                  <a:pos x="494" y="1304"/>
                </a:cxn>
                <a:cxn ang="0">
                  <a:pos x="438" y="1170"/>
                </a:cxn>
                <a:cxn ang="0">
                  <a:pos x="410" y="1032"/>
                </a:cxn>
                <a:cxn ang="0">
                  <a:pos x="416" y="888"/>
                </a:cxn>
                <a:cxn ang="0">
                  <a:pos x="460" y="742"/>
                </a:cxn>
                <a:cxn ang="0">
                  <a:pos x="544" y="592"/>
                </a:cxn>
                <a:cxn ang="0">
                  <a:pos x="670" y="444"/>
                </a:cxn>
                <a:cxn ang="0">
                  <a:pos x="844" y="298"/>
                </a:cxn>
                <a:cxn ang="0">
                  <a:pos x="1070" y="154"/>
                </a:cxn>
                <a:cxn ang="0">
                  <a:pos x="1348" y="16"/>
                </a:cxn>
                <a:cxn ang="0">
                  <a:pos x="1244" y="0"/>
                </a:cxn>
                <a:cxn ang="0">
                  <a:pos x="2820" y="1934"/>
                </a:cxn>
                <a:cxn ang="0">
                  <a:pos x="2820" y="1934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lnTo>
                    <a:pt x="1244" y="0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lnTo>
                    <a:pt x="2820" y="1934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8083954" y="2766855"/>
              <a:ext cx="3555074" cy="70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软件课程体系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gray">
            <a:xfrm rot="-723406">
              <a:off x="4550777" y="4712617"/>
              <a:ext cx="1917201" cy="66675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gray">
            <a:xfrm>
              <a:off x="4459784" y="3493418"/>
              <a:ext cx="2272708" cy="1706563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gray">
            <a:xfrm>
              <a:off x="4487294" y="3502942"/>
              <a:ext cx="2219804" cy="166370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gray">
            <a:xfrm>
              <a:off x="4510571" y="3518817"/>
              <a:ext cx="2111883" cy="155575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gray">
            <a:xfrm>
              <a:off x="4633304" y="3563268"/>
              <a:ext cx="1879111" cy="126206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gray">
            <a:xfrm>
              <a:off x="4695764" y="3970039"/>
              <a:ext cx="1826142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高级技术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gray">
            <a:xfrm rot="-772996">
              <a:off x="2093967" y="4103017"/>
              <a:ext cx="1510906" cy="60960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1991672" y="3112417"/>
              <a:ext cx="1828766" cy="1441450"/>
              <a:chOff x="732" y="2112"/>
              <a:chExt cx="842" cy="860"/>
            </a:xfrm>
          </p:grpSpPr>
          <p:sp>
            <p:nvSpPr>
              <p:cNvPr id="29" name="Oval 14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0" name="Oval 15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1" name="Oval 16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2" name="Oval 17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gray">
              <a:xfrm>
                <a:off x="735" y="2323"/>
                <a:ext cx="813" cy="34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C#/JAVA</a:t>
                </a:r>
                <a:endParaRPr lang="zh-CN" altLang="en-US" sz="3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endParaRPr>
              </a:p>
            </p:txBody>
          </p:sp>
        </p:grpSp>
        <p:sp>
          <p:nvSpPr>
            <p:cNvPr id="17" name="Oval 19"/>
            <p:cNvSpPr>
              <a:spLocks noChangeArrowheads="1"/>
            </p:cNvSpPr>
            <p:nvPr/>
          </p:nvSpPr>
          <p:spPr bwMode="gray">
            <a:xfrm>
              <a:off x="1856961" y="2347242"/>
              <a:ext cx="1218883" cy="53340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gray">
            <a:xfrm>
              <a:off x="1958535" y="1740817"/>
              <a:ext cx="1364895" cy="1023938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gray">
            <a:xfrm>
              <a:off x="1975464" y="1745581"/>
              <a:ext cx="1333153" cy="100012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gray">
            <a:xfrm>
              <a:off x="1990277" y="1756692"/>
              <a:ext cx="1267552" cy="93345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gray">
            <a:xfrm>
              <a:off x="2062225" y="1782092"/>
              <a:ext cx="1130006" cy="7572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gray">
            <a:xfrm>
              <a:off x="2223369" y="1873096"/>
              <a:ext cx="862737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C++</a:t>
              </a:r>
              <a:endParaRPr lang="en-US" altLang="zh-CN" sz="320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gray">
            <a:xfrm>
              <a:off x="3545621" y="1874167"/>
              <a:ext cx="914162" cy="22860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gray">
            <a:xfrm>
              <a:off x="3708563" y="1340768"/>
              <a:ext cx="909930" cy="682625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gray">
            <a:xfrm>
              <a:off x="3721259" y="1343942"/>
              <a:ext cx="886652" cy="66675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gray">
            <a:xfrm>
              <a:off x="3729724" y="1350292"/>
              <a:ext cx="844329" cy="62230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gray">
            <a:xfrm>
              <a:off x="3778394" y="1369342"/>
              <a:ext cx="751222" cy="5032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gray">
            <a:xfrm>
              <a:off x="3961356" y="1369040"/>
              <a:ext cx="410690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C</a:t>
              </a:r>
              <a:endPara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22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5"/>
          <p:cNvSpPr txBox="1">
            <a:spLocks/>
          </p:cNvSpPr>
          <p:nvPr/>
        </p:nvSpPr>
        <p:spPr bwMode="auto">
          <a:xfrm>
            <a:off x="4587857" y="1288557"/>
            <a:ext cx="4899043" cy="4879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73AB"/>
              </a:buClr>
              <a:buSzPct val="100000"/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参考资料：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rgbClr val="0073AB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 Primer</a:t>
            </a:r>
          </a:p>
          <a:p>
            <a:pPr lvl="1">
              <a:lnSpc>
                <a:spcPct val="100000"/>
              </a:lnSpc>
              <a:buClr>
                <a:srgbClr val="0073AB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rgbClr val="0073AB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rgbClr val="0073AB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程序设计语言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rgbClr val="0073AB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30200" lvl="1" indent="0">
              <a:lnSpc>
                <a:spcPct val="100000"/>
              </a:lnSpc>
              <a:buClr>
                <a:srgbClr val="0073AB"/>
              </a:buClr>
              <a:buSzPct val="100000"/>
              <a:buNone/>
            </a:pP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rgbClr val="0073AB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Effective C++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课程简介：参考书籍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91" y="4040414"/>
            <a:ext cx="1923976" cy="2534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117" y="2251529"/>
            <a:ext cx="1894741" cy="2534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91" y="559757"/>
            <a:ext cx="1923976" cy="2534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6" descr="41zx3Gpzl3L._AA500_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50" y="2251529"/>
            <a:ext cx="2928390" cy="385717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276164"/>
            <a:ext cx="3976152" cy="683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73AB"/>
              </a:buClr>
              <a:buSzPct val="100000"/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课程教材：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49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课程简介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1524000" y="1210810"/>
            <a:ext cx="947855" cy="1024418"/>
          </a:xfrm>
          <a:custGeom>
            <a:avLst/>
            <a:gdLst>
              <a:gd name="connsiteX0" fmla="*/ 0 w 1024417"/>
              <a:gd name="connsiteY0" fmla="*/ 0 h 717092"/>
              <a:gd name="connsiteX1" fmla="*/ 665871 w 1024417"/>
              <a:gd name="connsiteY1" fmla="*/ 0 h 717092"/>
              <a:gd name="connsiteX2" fmla="*/ 1024417 w 1024417"/>
              <a:gd name="connsiteY2" fmla="*/ 358546 h 717092"/>
              <a:gd name="connsiteX3" fmla="*/ 665871 w 1024417"/>
              <a:gd name="connsiteY3" fmla="*/ 717092 h 717092"/>
              <a:gd name="connsiteX4" fmla="*/ 0 w 1024417"/>
              <a:gd name="connsiteY4" fmla="*/ 717092 h 717092"/>
              <a:gd name="connsiteX5" fmla="*/ 358546 w 1024417"/>
              <a:gd name="connsiteY5" fmla="*/ 358546 h 717092"/>
              <a:gd name="connsiteX6" fmla="*/ 0 w 1024417"/>
              <a:gd name="connsiteY6" fmla="*/ 0 h 717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4417" h="717092">
                <a:moveTo>
                  <a:pt x="1024416" y="0"/>
                </a:moveTo>
                <a:lnTo>
                  <a:pt x="1024416" y="466110"/>
                </a:lnTo>
                <a:lnTo>
                  <a:pt x="512209" y="717092"/>
                </a:lnTo>
                <a:lnTo>
                  <a:pt x="1" y="466110"/>
                </a:lnTo>
                <a:lnTo>
                  <a:pt x="1" y="0"/>
                </a:lnTo>
                <a:lnTo>
                  <a:pt x="512209" y="250982"/>
                </a:lnTo>
                <a:lnTo>
                  <a:pt x="1024416" y="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56" tIns="366801" rIns="8255" bIns="366802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2471854" y="1210812"/>
            <a:ext cx="7138409" cy="684000"/>
          </a:xfrm>
          <a:custGeom>
            <a:avLst/>
            <a:gdLst>
              <a:gd name="connsiteX0" fmla="*/ 110981 w 665871"/>
              <a:gd name="connsiteY0" fmla="*/ 0 h 6331435"/>
              <a:gd name="connsiteX1" fmla="*/ 554890 w 665871"/>
              <a:gd name="connsiteY1" fmla="*/ 0 h 6331435"/>
              <a:gd name="connsiteX2" fmla="*/ 665871 w 665871"/>
              <a:gd name="connsiteY2" fmla="*/ 110981 h 6331435"/>
              <a:gd name="connsiteX3" fmla="*/ 665871 w 665871"/>
              <a:gd name="connsiteY3" fmla="*/ 6331435 h 6331435"/>
              <a:gd name="connsiteX4" fmla="*/ 665871 w 665871"/>
              <a:gd name="connsiteY4" fmla="*/ 6331435 h 6331435"/>
              <a:gd name="connsiteX5" fmla="*/ 0 w 665871"/>
              <a:gd name="connsiteY5" fmla="*/ 6331435 h 6331435"/>
              <a:gd name="connsiteX6" fmla="*/ 0 w 665871"/>
              <a:gd name="connsiteY6" fmla="*/ 6331435 h 6331435"/>
              <a:gd name="connsiteX7" fmla="*/ 0 w 665871"/>
              <a:gd name="connsiteY7" fmla="*/ 110981 h 6331435"/>
              <a:gd name="connsiteX8" fmla="*/ 110981 w 665871"/>
              <a:gd name="connsiteY8" fmla="*/ 0 h 633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5871" h="6331435">
                <a:moveTo>
                  <a:pt x="665871" y="1055266"/>
                </a:moveTo>
                <a:lnTo>
                  <a:pt x="665871" y="5276169"/>
                </a:lnTo>
                <a:cubicBezTo>
                  <a:pt x="665871" y="5858973"/>
                  <a:pt x="660645" y="6331430"/>
                  <a:pt x="654199" y="6331430"/>
                </a:cubicBezTo>
                <a:lnTo>
                  <a:pt x="0" y="6331430"/>
                </a:lnTo>
                <a:lnTo>
                  <a:pt x="0" y="6331430"/>
                </a:lnTo>
                <a:lnTo>
                  <a:pt x="0" y="5"/>
                </a:lnTo>
                <a:lnTo>
                  <a:pt x="0" y="5"/>
                </a:lnTo>
                <a:lnTo>
                  <a:pt x="654199" y="5"/>
                </a:lnTo>
                <a:cubicBezTo>
                  <a:pt x="660645" y="5"/>
                  <a:pt x="665871" y="472462"/>
                  <a:pt x="665871" y="1055266"/>
                </a:cubicBez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465" tIns="46474" rIns="46474" bIns="46476" numCol="1" spcCol="1270" anchor="ctr" anchorCtr="0">
            <a:noAutofit/>
          </a:bodyPr>
          <a:lstStyle/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面向对象编程基本概念、新的</a:t>
            </a:r>
            <a:r>
              <a:rPr lang="en-US" alt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、函数、引用</a:t>
            </a:r>
          </a:p>
        </p:txBody>
      </p:sp>
      <p:sp>
        <p:nvSpPr>
          <p:cNvPr id="14" name="任意多边形 13"/>
          <p:cNvSpPr/>
          <p:nvPr/>
        </p:nvSpPr>
        <p:spPr>
          <a:xfrm>
            <a:off x="1524000" y="2693749"/>
            <a:ext cx="947855" cy="1024418"/>
          </a:xfrm>
          <a:custGeom>
            <a:avLst/>
            <a:gdLst>
              <a:gd name="connsiteX0" fmla="*/ 0 w 1024417"/>
              <a:gd name="connsiteY0" fmla="*/ 0 h 717092"/>
              <a:gd name="connsiteX1" fmla="*/ 665871 w 1024417"/>
              <a:gd name="connsiteY1" fmla="*/ 0 h 717092"/>
              <a:gd name="connsiteX2" fmla="*/ 1024417 w 1024417"/>
              <a:gd name="connsiteY2" fmla="*/ 358546 h 717092"/>
              <a:gd name="connsiteX3" fmla="*/ 665871 w 1024417"/>
              <a:gd name="connsiteY3" fmla="*/ 717092 h 717092"/>
              <a:gd name="connsiteX4" fmla="*/ 0 w 1024417"/>
              <a:gd name="connsiteY4" fmla="*/ 717092 h 717092"/>
              <a:gd name="connsiteX5" fmla="*/ 358546 w 1024417"/>
              <a:gd name="connsiteY5" fmla="*/ 358546 h 717092"/>
              <a:gd name="connsiteX6" fmla="*/ 0 w 1024417"/>
              <a:gd name="connsiteY6" fmla="*/ 0 h 717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4417" h="717092">
                <a:moveTo>
                  <a:pt x="1024416" y="0"/>
                </a:moveTo>
                <a:lnTo>
                  <a:pt x="1024416" y="466110"/>
                </a:lnTo>
                <a:lnTo>
                  <a:pt x="512209" y="717092"/>
                </a:lnTo>
                <a:lnTo>
                  <a:pt x="1" y="466110"/>
                </a:lnTo>
                <a:lnTo>
                  <a:pt x="1" y="0"/>
                </a:lnTo>
                <a:lnTo>
                  <a:pt x="512209" y="250982"/>
                </a:lnTo>
                <a:lnTo>
                  <a:pt x="1024416" y="0"/>
                </a:lnTo>
                <a:close/>
              </a:path>
            </a:pathLst>
          </a:custGeom>
        </p:spPr>
        <p:style>
          <a:lnRef idx="2">
            <a:schemeClr val="accent5">
              <a:hueOff val="-1838336"/>
              <a:satOff val="-2557"/>
              <a:lumOff val="-981"/>
              <a:alphaOff val="0"/>
            </a:schemeClr>
          </a:lnRef>
          <a:fillRef idx="1">
            <a:schemeClr val="accent5">
              <a:hueOff val="-1838336"/>
              <a:satOff val="-2557"/>
              <a:lumOff val="-981"/>
              <a:alphaOff val="0"/>
            </a:schemeClr>
          </a:fillRef>
          <a:effectRef idx="0">
            <a:schemeClr val="accent5">
              <a:hueOff val="-1838336"/>
              <a:satOff val="-2557"/>
              <a:lumOff val="-98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56" tIns="366801" rIns="8255" bIns="366802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抽象机制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471854" y="2686742"/>
            <a:ext cx="7138410" cy="684000"/>
          </a:xfrm>
          <a:custGeom>
            <a:avLst/>
            <a:gdLst>
              <a:gd name="connsiteX0" fmla="*/ 138717 w 832286"/>
              <a:gd name="connsiteY0" fmla="*/ 0 h 6331435"/>
              <a:gd name="connsiteX1" fmla="*/ 693569 w 832286"/>
              <a:gd name="connsiteY1" fmla="*/ 0 h 6331435"/>
              <a:gd name="connsiteX2" fmla="*/ 832286 w 832286"/>
              <a:gd name="connsiteY2" fmla="*/ 138717 h 6331435"/>
              <a:gd name="connsiteX3" fmla="*/ 832286 w 832286"/>
              <a:gd name="connsiteY3" fmla="*/ 6331435 h 6331435"/>
              <a:gd name="connsiteX4" fmla="*/ 832286 w 832286"/>
              <a:gd name="connsiteY4" fmla="*/ 6331435 h 6331435"/>
              <a:gd name="connsiteX5" fmla="*/ 0 w 832286"/>
              <a:gd name="connsiteY5" fmla="*/ 6331435 h 6331435"/>
              <a:gd name="connsiteX6" fmla="*/ 0 w 832286"/>
              <a:gd name="connsiteY6" fmla="*/ 6331435 h 6331435"/>
              <a:gd name="connsiteX7" fmla="*/ 0 w 832286"/>
              <a:gd name="connsiteY7" fmla="*/ 138717 h 6331435"/>
              <a:gd name="connsiteX8" fmla="*/ 138717 w 832286"/>
              <a:gd name="connsiteY8" fmla="*/ 0 h 633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2286" h="6331435">
                <a:moveTo>
                  <a:pt x="832286" y="1055262"/>
                </a:moveTo>
                <a:lnTo>
                  <a:pt x="832286" y="5276173"/>
                </a:lnTo>
                <a:cubicBezTo>
                  <a:pt x="832286" y="5858974"/>
                  <a:pt x="824122" y="6331431"/>
                  <a:pt x="814051" y="6331431"/>
                </a:cubicBezTo>
                <a:lnTo>
                  <a:pt x="0" y="6331431"/>
                </a:lnTo>
                <a:lnTo>
                  <a:pt x="0" y="6331431"/>
                </a:lnTo>
                <a:lnTo>
                  <a:pt x="0" y="4"/>
                </a:lnTo>
                <a:lnTo>
                  <a:pt x="0" y="4"/>
                </a:lnTo>
                <a:lnTo>
                  <a:pt x="814051" y="4"/>
                </a:lnTo>
                <a:cubicBezTo>
                  <a:pt x="824122" y="4"/>
                  <a:pt x="832286" y="472461"/>
                  <a:pt x="832286" y="1055262"/>
                </a:cubicBezTo>
                <a:close/>
              </a:path>
            </a:pathLst>
          </a:custGeom>
        </p:spPr>
        <p:style>
          <a:lnRef idx="2">
            <a:schemeClr val="accent5">
              <a:hueOff val="-1838336"/>
              <a:satOff val="-2557"/>
              <a:lumOff val="-98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9" tIns="55869" rIns="55869" bIns="55870" numCol="1" spcCol="1270" anchor="ctr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400" b="1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类、继承、多态</a:t>
            </a:r>
          </a:p>
        </p:txBody>
      </p:sp>
      <p:sp>
        <p:nvSpPr>
          <p:cNvPr id="18" name="任意多边形 17"/>
          <p:cNvSpPr/>
          <p:nvPr/>
        </p:nvSpPr>
        <p:spPr>
          <a:xfrm>
            <a:off x="1524000" y="4169681"/>
            <a:ext cx="947855" cy="1024418"/>
          </a:xfrm>
          <a:custGeom>
            <a:avLst/>
            <a:gdLst>
              <a:gd name="connsiteX0" fmla="*/ 0 w 1024417"/>
              <a:gd name="connsiteY0" fmla="*/ 0 h 717092"/>
              <a:gd name="connsiteX1" fmla="*/ 665871 w 1024417"/>
              <a:gd name="connsiteY1" fmla="*/ 0 h 717092"/>
              <a:gd name="connsiteX2" fmla="*/ 1024417 w 1024417"/>
              <a:gd name="connsiteY2" fmla="*/ 358546 h 717092"/>
              <a:gd name="connsiteX3" fmla="*/ 665871 w 1024417"/>
              <a:gd name="connsiteY3" fmla="*/ 717092 h 717092"/>
              <a:gd name="connsiteX4" fmla="*/ 0 w 1024417"/>
              <a:gd name="connsiteY4" fmla="*/ 717092 h 717092"/>
              <a:gd name="connsiteX5" fmla="*/ 358546 w 1024417"/>
              <a:gd name="connsiteY5" fmla="*/ 358546 h 717092"/>
              <a:gd name="connsiteX6" fmla="*/ 0 w 1024417"/>
              <a:gd name="connsiteY6" fmla="*/ 0 h 717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4417" h="717092">
                <a:moveTo>
                  <a:pt x="1024416" y="0"/>
                </a:moveTo>
                <a:lnTo>
                  <a:pt x="1024416" y="466110"/>
                </a:lnTo>
                <a:lnTo>
                  <a:pt x="512209" y="717092"/>
                </a:lnTo>
                <a:lnTo>
                  <a:pt x="1" y="466110"/>
                </a:lnTo>
                <a:lnTo>
                  <a:pt x="1" y="0"/>
                </a:lnTo>
                <a:lnTo>
                  <a:pt x="512209" y="250982"/>
                </a:lnTo>
                <a:lnTo>
                  <a:pt x="1024416" y="0"/>
                </a:lnTo>
                <a:close/>
              </a:path>
            </a:pathLst>
          </a:custGeom>
        </p:spPr>
        <p:style>
          <a:lnRef idx="2">
            <a:schemeClr val="accent5">
              <a:hueOff val="-5515009"/>
              <a:satOff val="-7671"/>
              <a:lumOff val="-2942"/>
              <a:alphaOff val="0"/>
            </a:schemeClr>
          </a:lnRef>
          <a:fillRef idx="1">
            <a:schemeClr val="accent5">
              <a:hueOff val="-5515009"/>
              <a:satOff val="-7671"/>
              <a:lumOff val="-2942"/>
              <a:alphaOff val="0"/>
            </a:schemeClr>
          </a:fillRef>
          <a:effectRef idx="0">
            <a:schemeClr val="accent5">
              <a:hueOff val="-5515009"/>
              <a:satOff val="-7671"/>
              <a:lumOff val="-294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56" tIns="366801" rIns="8255" bIns="366802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471854" y="4169682"/>
            <a:ext cx="7138409" cy="684000"/>
          </a:xfrm>
          <a:custGeom>
            <a:avLst/>
            <a:gdLst>
              <a:gd name="connsiteX0" fmla="*/ 110981 w 665871"/>
              <a:gd name="connsiteY0" fmla="*/ 0 h 6331435"/>
              <a:gd name="connsiteX1" fmla="*/ 554890 w 665871"/>
              <a:gd name="connsiteY1" fmla="*/ 0 h 6331435"/>
              <a:gd name="connsiteX2" fmla="*/ 665871 w 665871"/>
              <a:gd name="connsiteY2" fmla="*/ 110981 h 6331435"/>
              <a:gd name="connsiteX3" fmla="*/ 665871 w 665871"/>
              <a:gd name="connsiteY3" fmla="*/ 6331435 h 6331435"/>
              <a:gd name="connsiteX4" fmla="*/ 665871 w 665871"/>
              <a:gd name="connsiteY4" fmla="*/ 6331435 h 6331435"/>
              <a:gd name="connsiteX5" fmla="*/ 0 w 665871"/>
              <a:gd name="connsiteY5" fmla="*/ 6331435 h 6331435"/>
              <a:gd name="connsiteX6" fmla="*/ 0 w 665871"/>
              <a:gd name="connsiteY6" fmla="*/ 6331435 h 6331435"/>
              <a:gd name="connsiteX7" fmla="*/ 0 w 665871"/>
              <a:gd name="connsiteY7" fmla="*/ 110981 h 6331435"/>
              <a:gd name="connsiteX8" fmla="*/ 110981 w 665871"/>
              <a:gd name="connsiteY8" fmla="*/ 0 h 633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5871" h="6331435">
                <a:moveTo>
                  <a:pt x="665871" y="1055266"/>
                </a:moveTo>
                <a:lnTo>
                  <a:pt x="665871" y="5276169"/>
                </a:lnTo>
                <a:cubicBezTo>
                  <a:pt x="665871" y="5858973"/>
                  <a:pt x="660645" y="6331430"/>
                  <a:pt x="654199" y="6331430"/>
                </a:cubicBezTo>
                <a:lnTo>
                  <a:pt x="0" y="6331430"/>
                </a:lnTo>
                <a:lnTo>
                  <a:pt x="0" y="6331430"/>
                </a:lnTo>
                <a:lnTo>
                  <a:pt x="0" y="5"/>
                </a:lnTo>
                <a:lnTo>
                  <a:pt x="0" y="5"/>
                </a:lnTo>
                <a:lnTo>
                  <a:pt x="654199" y="5"/>
                </a:lnTo>
                <a:cubicBezTo>
                  <a:pt x="660645" y="5"/>
                  <a:pt x="665871" y="472462"/>
                  <a:pt x="665871" y="1055266"/>
                </a:cubicBezTo>
                <a:close/>
              </a:path>
            </a:pathLst>
          </a:custGeom>
        </p:spPr>
        <p:style>
          <a:lnRef idx="2">
            <a:schemeClr val="accent5">
              <a:hueOff val="-5515009"/>
              <a:satOff val="-7671"/>
              <a:lumOff val="-294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9" tIns="47744" rIns="47744" bIns="47746" numCol="1" spcCol="1270" anchor="ctr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线性表、链表、二叉树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9634562" y="13363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(10)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9634561" y="282444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(38)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9634562" y="43125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(24)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55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课程简介</a:t>
            </a:r>
          </a:p>
        </p:txBody>
      </p:sp>
      <p:sp>
        <p:nvSpPr>
          <p:cNvPr id="5" name="内容占位符 5"/>
          <p:cNvSpPr txBox="1">
            <a:spLocks/>
          </p:cNvSpPr>
          <p:nvPr/>
        </p:nvSpPr>
        <p:spPr>
          <a:xfrm>
            <a:off x="1306513" y="1255713"/>
            <a:ext cx="8229600" cy="981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4000" b="1" dirty="0">
                <a:solidFill>
                  <a:srgbClr val="0073AB"/>
                </a:solidFill>
              </a:rPr>
              <a:t>必修</a:t>
            </a:r>
            <a:r>
              <a:rPr lang="en-US" altLang="zh-CN" sz="4000" b="1" dirty="0">
                <a:solidFill>
                  <a:srgbClr val="0073AB"/>
                </a:solidFill>
              </a:rPr>
              <a:t>  72</a:t>
            </a:r>
            <a:r>
              <a:rPr lang="zh-CN" altLang="en-US" sz="4000" b="1" dirty="0">
                <a:solidFill>
                  <a:srgbClr val="0073AB"/>
                </a:solidFill>
              </a:rPr>
              <a:t>学时  </a:t>
            </a:r>
            <a:r>
              <a:rPr lang="en-US" altLang="zh-CN" sz="4000" b="1" dirty="0">
                <a:solidFill>
                  <a:srgbClr val="0073AB"/>
                </a:solidFill>
              </a:rPr>
              <a:t>4</a:t>
            </a:r>
            <a:r>
              <a:rPr lang="zh-CN" altLang="en-US" sz="4000" b="1" dirty="0">
                <a:solidFill>
                  <a:srgbClr val="0073AB"/>
                </a:solidFill>
              </a:rPr>
              <a:t>学分</a:t>
            </a:r>
            <a:endParaRPr lang="en-US" altLang="zh-CN" sz="4000" b="1" dirty="0">
              <a:solidFill>
                <a:srgbClr val="0073AB"/>
              </a:solidFill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040620737"/>
              </p:ext>
            </p:extLst>
          </p:nvPr>
        </p:nvGraphicFramePr>
        <p:xfrm>
          <a:off x="4914901" y="559757"/>
          <a:ext cx="6603999" cy="5713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929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3082</TotalTime>
  <Words>2010</Words>
  <Application>Microsoft Office PowerPoint</Application>
  <PresentationFormat>自定义</PresentationFormat>
  <Paragraphs>369</Paragraphs>
  <Slides>47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6" baseType="lpstr">
      <vt:lpstr>等线</vt:lpstr>
      <vt:lpstr>等线 Light</vt:lpstr>
      <vt:lpstr>汉鼎简特黑</vt:lpstr>
      <vt:lpstr>华文楷体</vt:lpstr>
      <vt:lpstr>隶书</vt:lpstr>
      <vt:lpstr>宋体</vt:lpstr>
      <vt:lpstr>微软雅黑</vt:lpstr>
      <vt:lpstr>幼圆</vt:lpstr>
      <vt:lpstr>Arial</vt:lpstr>
      <vt:lpstr>Buxton Sketch</vt:lpstr>
      <vt:lpstr>Calibri</vt:lpstr>
      <vt:lpstr>Calibri Light</vt:lpstr>
      <vt:lpstr>Chiller</vt:lpstr>
      <vt:lpstr>Consolas</vt:lpstr>
      <vt:lpstr>Corbel</vt:lpstr>
      <vt:lpstr>Courier New</vt:lpstr>
      <vt:lpstr>Lucida Calligraphy</vt:lpstr>
      <vt:lpstr>Wingdings</vt:lpstr>
      <vt:lpstr>Office 主题​​</vt:lpstr>
      <vt:lpstr>PowerPoint 演示文稿</vt:lpstr>
      <vt:lpstr>自我介绍</vt:lpstr>
      <vt:lpstr>自我介绍</vt:lpstr>
      <vt:lpstr>本讲教学目标</vt:lpstr>
      <vt:lpstr>PowerPoint 演示文稿</vt:lpstr>
      <vt:lpstr>课程简介：课程地位</vt:lpstr>
      <vt:lpstr>课程简介：参考书籍</vt:lpstr>
      <vt:lpstr>课程简介</vt:lpstr>
      <vt:lpstr>课程简介</vt:lpstr>
      <vt:lpstr>课程简介：上课要求</vt:lpstr>
      <vt:lpstr>PowerPoint 演示文稿</vt:lpstr>
      <vt:lpstr>C++概述：C++之父</vt:lpstr>
      <vt:lpstr>C++概述：What is  C++?</vt:lpstr>
      <vt:lpstr>C++概述：Where is C++ from?</vt:lpstr>
      <vt:lpstr>C++概述：发展史---三个阶段</vt:lpstr>
      <vt:lpstr>C++概述：行业地位</vt:lpstr>
      <vt:lpstr>C++概述：行业地位</vt:lpstr>
      <vt:lpstr>C++概述：应用领域</vt:lpstr>
      <vt:lpstr>C++概述：应用领域</vt:lpstr>
      <vt:lpstr>PowerPoint 演示文稿</vt:lpstr>
      <vt:lpstr>C与C++的关系</vt:lpstr>
      <vt:lpstr>C与C++的关系</vt:lpstr>
      <vt:lpstr>PowerPoint 演示文稿</vt:lpstr>
      <vt:lpstr>面向对象程序设计：类与对象</vt:lpstr>
      <vt:lpstr>面向对象程序设计：类与对象</vt:lpstr>
      <vt:lpstr>面向对象程序设计：类与对象</vt:lpstr>
      <vt:lpstr>面向对象程序设计：类与对象</vt:lpstr>
      <vt:lpstr>面向对象程序设计：类与对象</vt:lpstr>
      <vt:lpstr>面向对象程序设计：类与对象</vt:lpstr>
      <vt:lpstr>面向对象程序设计：类与对象</vt:lpstr>
      <vt:lpstr>面向对象程序设计：三大特性 封装</vt:lpstr>
      <vt:lpstr>面向对象程序设计：三大特性 封装</vt:lpstr>
      <vt:lpstr>面向对象程序设计：三大特性 继承</vt:lpstr>
      <vt:lpstr>面向对象程序设计：三大特性 继承</vt:lpstr>
      <vt:lpstr>面向对象程序设计：三大特性 多态</vt:lpstr>
      <vt:lpstr>面向对象程序设计：三大特性 多态</vt:lpstr>
      <vt:lpstr>面向对象程序设计：面向过程</vt:lpstr>
      <vt:lpstr>面向对象程序设计：面向过程</vt:lpstr>
      <vt:lpstr>面向对象程序设计：面向过程</vt:lpstr>
      <vt:lpstr>面向对象程序设计：面向对象</vt:lpstr>
      <vt:lpstr>面向对象程序设计：面向对象</vt:lpstr>
      <vt:lpstr>PowerPoint 演示文稿</vt:lpstr>
      <vt:lpstr>第一个C++程序</vt:lpstr>
      <vt:lpstr>第一个C++程序</vt:lpstr>
      <vt:lpstr>第一个C++程序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Yang</cp:lastModifiedBy>
  <cp:revision>153</cp:revision>
  <dcterms:created xsi:type="dcterms:W3CDTF">2016-06-30T08:41:47Z</dcterms:created>
  <dcterms:modified xsi:type="dcterms:W3CDTF">2017-09-11T11:21:47Z</dcterms:modified>
</cp:coreProperties>
</file>