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1" r:id="rId1"/>
  </p:sldMasterIdLst>
  <p:notesMasterIdLst>
    <p:notesMasterId r:id="rId60"/>
  </p:notesMasterIdLst>
  <p:sldIdLst>
    <p:sldId id="256" r:id="rId2"/>
    <p:sldId id="262" r:id="rId3"/>
    <p:sldId id="306" r:id="rId4"/>
    <p:sldId id="270" r:id="rId5"/>
    <p:sldId id="469" r:id="rId6"/>
    <p:sldId id="461" r:id="rId7"/>
    <p:sldId id="470" r:id="rId8"/>
    <p:sldId id="462" r:id="rId9"/>
    <p:sldId id="463" r:id="rId10"/>
    <p:sldId id="471" r:id="rId11"/>
    <p:sldId id="464" r:id="rId12"/>
    <p:sldId id="465" r:id="rId13"/>
    <p:sldId id="466" r:id="rId14"/>
    <p:sldId id="472" r:id="rId15"/>
    <p:sldId id="467" r:id="rId16"/>
    <p:sldId id="468" r:id="rId17"/>
    <p:sldId id="475" r:id="rId18"/>
    <p:sldId id="476" r:id="rId19"/>
    <p:sldId id="473" r:id="rId20"/>
    <p:sldId id="478" r:id="rId21"/>
    <p:sldId id="477" r:id="rId22"/>
    <p:sldId id="479" r:id="rId23"/>
    <p:sldId id="480" r:id="rId24"/>
    <p:sldId id="474" r:id="rId25"/>
    <p:sldId id="415" r:id="rId26"/>
    <p:sldId id="481" r:id="rId27"/>
    <p:sldId id="482" r:id="rId28"/>
    <p:sldId id="483" r:id="rId29"/>
    <p:sldId id="486" r:id="rId30"/>
    <p:sldId id="485" r:id="rId31"/>
    <p:sldId id="488" r:id="rId32"/>
    <p:sldId id="489" r:id="rId33"/>
    <p:sldId id="490" r:id="rId34"/>
    <p:sldId id="491" r:id="rId35"/>
    <p:sldId id="492" r:id="rId36"/>
    <p:sldId id="493" r:id="rId37"/>
    <p:sldId id="495" r:id="rId38"/>
    <p:sldId id="496" r:id="rId39"/>
    <p:sldId id="497" r:id="rId40"/>
    <p:sldId id="498" r:id="rId41"/>
    <p:sldId id="499" r:id="rId42"/>
    <p:sldId id="500" r:id="rId43"/>
    <p:sldId id="501" r:id="rId44"/>
    <p:sldId id="502" r:id="rId45"/>
    <p:sldId id="494" r:id="rId46"/>
    <p:sldId id="503" r:id="rId47"/>
    <p:sldId id="504" r:id="rId48"/>
    <p:sldId id="505" r:id="rId49"/>
    <p:sldId id="506" r:id="rId50"/>
    <p:sldId id="507" r:id="rId51"/>
    <p:sldId id="508" r:id="rId52"/>
    <p:sldId id="509" r:id="rId53"/>
    <p:sldId id="510" r:id="rId54"/>
    <p:sldId id="511" r:id="rId55"/>
    <p:sldId id="512" r:id="rId56"/>
    <p:sldId id="513" r:id="rId57"/>
    <p:sldId id="460" r:id="rId58"/>
    <p:sldId id="258" r:id="rId59"/>
  </p:sldIdLst>
  <p:sldSz cx="1218882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3AB"/>
    <a:srgbClr val="A5DEE4"/>
    <a:srgbClr val="0091DA"/>
    <a:srgbClr val="2EA7E0"/>
    <a:srgbClr val="0048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1151" autoAdjust="0"/>
  </p:normalViewPr>
  <p:slideViewPr>
    <p:cSldViewPr snapToGrid="0">
      <p:cViewPr varScale="1">
        <p:scale>
          <a:sx n="114" d="100"/>
          <a:sy n="114" d="100"/>
        </p:scale>
        <p:origin x="606" y="11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763DE-CC84-4058-BD62-4687DC7FF9D4}" type="datetimeFigureOut">
              <a:rPr lang="zh-CN" altLang="en-US" smtClean="0"/>
              <a:t>2017/10/26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ADC4C-6597-443E-8B9D-3AD9126E8B67}" type="slidenum">
              <a:rPr lang="zh-CN" altLang="en-US" smtClean="0"/>
              <a:t>‹#›</a:t>
            </a:fld>
            <a:endParaRPr lang="zh-CN" altLang="en-US"/>
          </a:p>
        </p:txBody>
      </p:sp>
    </p:spTree>
    <p:extLst>
      <p:ext uri="{BB962C8B-B14F-4D97-AF65-F5344CB8AC3E}">
        <p14:creationId xmlns:p14="http://schemas.microsoft.com/office/powerpoint/2010/main" val="2805003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800" dirty="0">
              <a:solidFill>
                <a:srgbClr val="FF0000"/>
              </a:solidFill>
              <a:highlight>
                <a:srgbClr val="FFFF00"/>
              </a:highlight>
            </a:endParaRPr>
          </a:p>
        </p:txBody>
      </p:sp>
      <p:sp>
        <p:nvSpPr>
          <p:cNvPr id="4" name="灯片编号占位符 3"/>
          <p:cNvSpPr>
            <a:spLocks noGrp="1"/>
          </p:cNvSpPr>
          <p:nvPr>
            <p:ph type="sldNum" sz="quarter" idx="10"/>
          </p:nvPr>
        </p:nvSpPr>
        <p:spPr/>
        <p:txBody>
          <a:bodyPr/>
          <a:lstStyle/>
          <a:p>
            <a:fld id="{D15ADC4C-6597-443E-8B9D-3AD9126E8B67}" type="slidenum">
              <a:rPr lang="zh-CN" altLang="en-US" smtClean="0"/>
              <a:t>20</a:t>
            </a:fld>
            <a:endParaRPr lang="zh-CN" altLang="en-US"/>
          </a:p>
        </p:txBody>
      </p:sp>
    </p:spTree>
    <p:extLst>
      <p:ext uri="{BB962C8B-B14F-4D97-AF65-F5344CB8AC3E}">
        <p14:creationId xmlns:p14="http://schemas.microsoft.com/office/powerpoint/2010/main" val="2739611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修改过</a:t>
            </a:r>
          </a:p>
        </p:txBody>
      </p:sp>
      <p:sp>
        <p:nvSpPr>
          <p:cNvPr id="4" name="灯片编号占位符 3"/>
          <p:cNvSpPr>
            <a:spLocks noGrp="1"/>
          </p:cNvSpPr>
          <p:nvPr>
            <p:ph type="sldNum" sz="quarter" idx="10"/>
          </p:nvPr>
        </p:nvSpPr>
        <p:spPr/>
        <p:txBody>
          <a:bodyPr/>
          <a:lstStyle/>
          <a:p>
            <a:fld id="{D15ADC4C-6597-443E-8B9D-3AD9126E8B67}" type="slidenum">
              <a:rPr lang="zh-CN" altLang="en-US" smtClean="0"/>
              <a:t>24</a:t>
            </a:fld>
            <a:endParaRPr lang="zh-CN" altLang="en-US"/>
          </a:p>
        </p:txBody>
      </p:sp>
    </p:spTree>
    <p:extLst>
      <p:ext uri="{BB962C8B-B14F-4D97-AF65-F5344CB8AC3E}">
        <p14:creationId xmlns:p14="http://schemas.microsoft.com/office/powerpoint/2010/main" val="2159155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_CRT_SECURE_NO_WARNINGS</a:t>
            </a:r>
          </a:p>
          <a:p>
            <a:endParaRPr lang="zh-CN" altLang="en-US" dirty="0"/>
          </a:p>
        </p:txBody>
      </p:sp>
      <p:sp>
        <p:nvSpPr>
          <p:cNvPr id="4" name="灯片编号占位符 3"/>
          <p:cNvSpPr>
            <a:spLocks noGrp="1"/>
          </p:cNvSpPr>
          <p:nvPr>
            <p:ph type="sldNum" sz="quarter" idx="10"/>
          </p:nvPr>
        </p:nvSpPr>
        <p:spPr/>
        <p:txBody>
          <a:bodyPr/>
          <a:lstStyle/>
          <a:p>
            <a:fld id="{D15ADC4C-6597-443E-8B9D-3AD9126E8B67}" type="slidenum">
              <a:rPr lang="zh-CN" altLang="en-US" smtClean="0"/>
              <a:t>40</a:t>
            </a:fld>
            <a:endParaRPr lang="zh-CN" altLang="en-US"/>
          </a:p>
        </p:txBody>
      </p:sp>
    </p:spTree>
    <p:extLst>
      <p:ext uri="{BB962C8B-B14F-4D97-AF65-F5344CB8AC3E}">
        <p14:creationId xmlns:p14="http://schemas.microsoft.com/office/powerpoint/2010/main" val="1351661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978515" y="230189"/>
            <a:ext cx="9934167" cy="659136"/>
          </a:xfrm>
        </p:spPr>
        <p:txBody>
          <a:bodyPr/>
          <a:lstStyle>
            <a:lvl1pPr>
              <a:defRPr b="1">
                <a:solidFill>
                  <a:schemeClr val="tx2"/>
                </a:solidFill>
                <a:latin typeface="幼圆" panose="02010509060101010101" pitchFamily="49" charset="-122"/>
                <a:ea typeface="幼圆" panose="02010509060101010101"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837981" y="1310470"/>
            <a:ext cx="10512862" cy="4351338"/>
          </a:xfrm>
        </p:spPr>
        <p:txBody>
          <a:bodyPr/>
          <a:lstStyle>
            <a:lvl1pPr marL="228531" indent="-228531">
              <a:buClr>
                <a:srgbClr val="0070C0"/>
              </a:buClr>
              <a:buFont typeface="Wingdings" panose="05000000000000000000" pitchFamily="2" charset="2"/>
              <a:buChar char="v"/>
              <a:defRPr>
                <a:latin typeface="微软雅黑" panose="020B0503020204020204" pitchFamily="34" charset="-122"/>
                <a:ea typeface="微软雅黑" panose="020B0503020204020204" pitchFamily="34" charset="-122"/>
              </a:defRPr>
            </a:lvl1pPr>
            <a:lvl2pPr marL="685594" indent="-228531">
              <a:buClr>
                <a:srgbClr val="0070C0"/>
              </a:buClr>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矩形 6"/>
          <p:cNvSpPr/>
          <p:nvPr userDrawn="1"/>
        </p:nvSpPr>
        <p:spPr>
          <a:xfrm>
            <a:off x="342784" y="230189"/>
            <a:ext cx="495198" cy="659137"/>
          </a:xfrm>
          <a:prstGeom prst="rect">
            <a:avLst/>
          </a:prstGeom>
          <a:solidFill>
            <a:srgbClr val="0073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08">
              <a:solidFill>
                <a:prstClr val="white"/>
              </a:solidFill>
            </a:endParaRPr>
          </a:p>
        </p:txBody>
      </p:sp>
      <p:sp>
        <p:nvSpPr>
          <p:cNvPr id="8" name="矩形 7"/>
          <p:cNvSpPr/>
          <p:nvPr userDrawn="1"/>
        </p:nvSpPr>
        <p:spPr>
          <a:xfrm>
            <a:off x="870259" y="230191"/>
            <a:ext cx="50221" cy="659134"/>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08">
              <a:solidFill>
                <a:prstClr val="white"/>
              </a:solidFill>
            </a:endParaRPr>
          </a:p>
        </p:txBody>
      </p:sp>
      <p:sp>
        <p:nvSpPr>
          <p:cNvPr id="9"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832541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zh-CN" altLang="en-US"/>
              <a:t>单击此处编辑母版标题样式</a:t>
            </a:r>
            <a:endParaRPr lang="en-US" dirty="0"/>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1772411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1838" y="987426"/>
            <a:ext cx="6170593" cy="4873625"/>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zh-CN" altLang="en-US"/>
              <a:t>单击图标添加图片</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1782787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52592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055529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7" name="矩形 6"/>
          <p:cNvSpPr/>
          <p:nvPr userDrawn="1"/>
        </p:nvSpPr>
        <p:spPr>
          <a:xfrm>
            <a:off x="-19051" y="2491562"/>
            <a:ext cx="12189600" cy="2016224"/>
          </a:xfrm>
          <a:prstGeom prst="rect">
            <a:avLst/>
          </a:prstGeom>
          <a:solidFill>
            <a:srgbClr val="2EA7E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white"/>
              </a:solidFill>
            </a:endParaRPr>
          </a:p>
        </p:txBody>
      </p:sp>
      <p:sp>
        <p:nvSpPr>
          <p:cNvPr id="8" name="等腰三角形 7"/>
          <p:cNvSpPr/>
          <p:nvPr userDrawn="1"/>
        </p:nvSpPr>
        <p:spPr>
          <a:xfrm rot="3259845">
            <a:off x="10280732" y="1478551"/>
            <a:ext cx="1007242" cy="671846"/>
          </a:xfrm>
          <a:prstGeom prst="triangle">
            <a:avLst/>
          </a:prstGeom>
          <a:solidFill>
            <a:srgbClr val="0073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9" name="直接连接符 8"/>
          <p:cNvCxnSpPr/>
          <p:nvPr userDrawn="1"/>
        </p:nvCxnSpPr>
        <p:spPr>
          <a:xfrm flipV="1">
            <a:off x="2513373" y="2789840"/>
            <a:ext cx="6434946" cy="11551"/>
          </a:xfrm>
          <a:prstGeom prst="line">
            <a:avLst/>
          </a:prstGeom>
          <a:ln w="19050">
            <a:solidFill>
              <a:schemeClr val="accent5">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rot="19459845">
            <a:off x="1329478" y="4411663"/>
            <a:ext cx="410711" cy="706424"/>
          </a:xfrm>
          <a:prstGeom prst="rect">
            <a:avLst/>
          </a:prstGeom>
          <a:noFill/>
          <a:ln>
            <a:solidFill>
              <a:srgbClr val="2EA7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任意多边形 10"/>
          <p:cNvSpPr/>
          <p:nvPr userDrawn="1"/>
        </p:nvSpPr>
        <p:spPr>
          <a:xfrm rot="3259845">
            <a:off x="10392373" y="1922799"/>
            <a:ext cx="503622" cy="671847"/>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A5DEE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文本框 11"/>
          <p:cNvSpPr txBox="1"/>
          <p:nvPr userDrawn="1"/>
        </p:nvSpPr>
        <p:spPr>
          <a:xfrm>
            <a:off x="7516049" y="4570995"/>
            <a:ext cx="3706464" cy="461665"/>
          </a:xfrm>
          <a:prstGeom prst="rect">
            <a:avLst/>
          </a:prstGeom>
          <a:noFill/>
        </p:spPr>
        <p:txBody>
          <a:bodyPr wrap="none" rtlCol="0">
            <a:spAutoFit/>
          </a:bodyPr>
          <a:lstStyle/>
          <a:p>
            <a:r>
              <a:rPr lang="zh-CN" altLang="en-US" sz="2400" b="0" dirty="0">
                <a:solidFill>
                  <a:schemeClr val="accent5">
                    <a:lumMod val="50000"/>
                  </a:schemeClr>
                </a:solidFill>
                <a:latin typeface="微软雅黑" panose="020B0503020204020204" pitchFamily="34" charset="-122"/>
                <a:ea typeface="微软雅黑" panose="020B0503020204020204" pitchFamily="34" charset="-122"/>
              </a:rPr>
              <a:t>基础课教研室</a:t>
            </a:r>
            <a:r>
              <a:rPr lang="en-US" altLang="zh-CN" sz="2400" b="0" dirty="0">
                <a:solidFill>
                  <a:schemeClr val="accent5">
                    <a:lumMod val="50000"/>
                  </a:schemeClr>
                </a:solidFill>
                <a:latin typeface="微软雅黑" panose="020B0503020204020204" pitchFamily="34" charset="-122"/>
                <a:ea typeface="微软雅黑" panose="020B0503020204020204" pitchFamily="34" charset="-122"/>
              </a:rPr>
              <a:t>C++ </a:t>
            </a:r>
            <a:r>
              <a:rPr lang="zh-CN" altLang="en-US" sz="2400" b="0" dirty="0">
                <a:solidFill>
                  <a:schemeClr val="accent5">
                    <a:lumMod val="50000"/>
                  </a:schemeClr>
                </a:solidFill>
                <a:latin typeface="微软雅黑" panose="020B0503020204020204" pitchFamily="34" charset="-122"/>
                <a:ea typeface="微软雅黑" panose="020B0503020204020204" pitchFamily="34" charset="-122"/>
              </a:rPr>
              <a:t>课程组</a:t>
            </a:r>
          </a:p>
        </p:txBody>
      </p:sp>
      <p:cxnSp>
        <p:nvCxnSpPr>
          <p:cNvPr id="13" name="直接连接符 12"/>
          <p:cNvCxnSpPr/>
          <p:nvPr userDrawn="1"/>
        </p:nvCxnSpPr>
        <p:spPr>
          <a:xfrm>
            <a:off x="4275074" y="4197385"/>
            <a:ext cx="4673246" cy="32723"/>
          </a:xfrm>
          <a:prstGeom prst="line">
            <a:avLst/>
          </a:prstGeom>
          <a:ln w="19050">
            <a:solidFill>
              <a:schemeClr val="accent5">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矩形 13"/>
          <p:cNvSpPr/>
          <p:nvPr userDrawn="1"/>
        </p:nvSpPr>
        <p:spPr>
          <a:xfrm rot="8972468">
            <a:off x="9055692" y="5121180"/>
            <a:ext cx="352670" cy="519781"/>
          </a:xfrm>
          <a:prstGeom prst="rect">
            <a:avLst/>
          </a:prstGeom>
          <a:noFill/>
          <a:ln>
            <a:solidFill>
              <a:srgbClr val="0073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5" name="任意多边形 14"/>
          <p:cNvSpPr/>
          <p:nvPr userDrawn="1"/>
        </p:nvSpPr>
        <p:spPr>
          <a:xfrm rot="20711973">
            <a:off x="4880354" y="813107"/>
            <a:ext cx="362983" cy="46772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任意多边形 15"/>
          <p:cNvSpPr/>
          <p:nvPr userDrawn="1"/>
        </p:nvSpPr>
        <p:spPr>
          <a:xfrm rot="3259845">
            <a:off x="3650150" y="4955664"/>
            <a:ext cx="422380" cy="575464"/>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文本框 16"/>
          <p:cNvSpPr txBox="1"/>
          <p:nvPr userDrawn="1"/>
        </p:nvSpPr>
        <p:spPr>
          <a:xfrm>
            <a:off x="362632" y="361767"/>
            <a:ext cx="3569697" cy="2554545"/>
          </a:xfrm>
          <a:prstGeom prst="rect">
            <a:avLst/>
          </a:prstGeom>
          <a:noFill/>
        </p:spPr>
        <p:txBody>
          <a:bodyPr wrap="square" rtlCol="0">
            <a:spAutoFit/>
          </a:bodyPr>
          <a:lstStyle/>
          <a:p>
            <a:r>
              <a:rPr lang="en-US" altLang="zh-CN" sz="16000" b="1">
                <a:solidFill>
                  <a:srgbClr val="0073AB"/>
                </a:solidFill>
                <a:latin typeface="Buxton Sketch" panose="03080500000500000004" pitchFamily="66" charset="0"/>
                <a:ea typeface="微软雅黑" panose="020B0503020204020204" pitchFamily="34" charset="-122"/>
              </a:rPr>
              <a:t>C++</a:t>
            </a:r>
            <a:endParaRPr lang="zh-CN" altLang="en-US" sz="16000" b="1" dirty="0">
              <a:solidFill>
                <a:srgbClr val="0073AB"/>
              </a:solidFill>
              <a:latin typeface="Buxton Sketch" panose="03080500000500000004" pitchFamily="66" charset="0"/>
              <a:ea typeface="微软雅黑" panose="020B0503020204020204" pitchFamily="34" charset="-122"/>
            </a:endParaRPr>
          </a:p>
        </p:txBody>
      </p:sp>
      <p:pic>
        <p:nvPicPr>
          <p:cNvPr id="18" name="图片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77588" y="158510"/>
            <a:ext cx="3815430" cy="717271"/>
          </a:xfrm>
          <a:prstGeom prst="rect">
            <a:avLst/>
          </a:prstGeom>
        </p:spPr>
      </p:pic>
      <p:sp>
        <p:nvSpPr>
          <p:cNvPr id="19" name="文本占位符 42"/>
          <p:cNvSpPr>
            <a:spLocks noGrp="1"/>
          </p:cNvSpPr>
          <p:nvPr>
            <p:ph type="body" sz="quarter" idx="13"/>
          </p:nvPr>
        </p:nvSpPr>
        <p:spPr>
          <a:xfrm>
            <a:off x="3072451" y="3168007"/>
            <a:ext cx="5670027" cy="751698"/>
          </a:xfrm>
        </p:spPr>
        <p:txBody>
          <a:bodyPr>
            <a:noAutofit/>
          </a:bodyPr>
          <a:lstStyle>
            <a:lvl1pPr marL="109537" indent="0" algn="ctr">
              <a:buNone/>
              <a:defRPr kumimoji="1" lang="zh-CN" altLang="en-US" sz="5000" b="1" kern="1200" smtClean="0">
                <a:solidFill>
                  <a:schemeClr val="accent5">
                    <a:lumMod val="50000"/>
                  </a:schemeClr>
                </a:solidFill>
                <a:effectLst/>
                <a:latin typeface="微软雅黑" panose="020B0503020204020204" pitchFamily="34" charset="-122"/>
                <a:ea typeface="微软雅黑" panose="020B0503020204020204" pitchFamily="34" charset="-122"/>
                <a:cs typeface="+mn-cs"/>
              </a:defRPr>
            </a:lvl1pPr>
          </a:lstStyle>
          <a:p>
            <a:pPr lvl="0"/>
            <a:r>
              <a:rPr lang="zh-CN" altLang="en-US" dirty="0"/>
              <a:t>编辑母版文本样式</a:t>
            </a:r>
          </a:p>
        </p:txBody>
      </p:sp>
    </p:spTree>
    <p:extLst>
      <p:ext uri="{BB962C8B-B14F-4D97-AF65-F5344CB8AC3E}">
        <p14:creationId xmlns:p14="http://schemas.microsoft.com/office/powerpoint/2010/main" val="449484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6" name="直接连接符 5"/>
          <p:cNvCxnSpPr/>
          <p:nvPr userDrawn="1"/>
        </p:nvCxnSpPr>
        <p:spPr>
          <a:xfrm>
            <a:off x="1087210" y="6301088"/>
            <a:ext cx="1005154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1087210" y="6530936"/>
            <a:ext cx="101095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五角星 8"/>
          <p:cNvSpPr/>
          <p:nvPr userDrawn="1"/>
        </p:nvSpPr>
        <p:spPr>
          <a:xfrm rot="21066148">
            <a:off x="3357600" y="5557252"/>
            <a:ext cx="194049" cy="202027"/>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Freeform 69"/>
          <p:cNvSpPr>
            <a:spLocks/>
          </p:cNvSpPr>
          <p:nvPr userDrawn="1"/>
        </p:nvSpPr>
        <p:spPr bwMode="auto">
          <a:xfrm>
            <a:off x="8324945" y="513879"/>
            <a:ext cx="1414411" cy="872588"/>
          </a:xfrm>
          <a:custGeom>
            <a:avLst/>
            <a:gdLst>
              <a:gd name="T0" fmla="*/ 65 w 71"/>
              <a:gd name="T1" fmla="*/ 21 h 43"/>
              <a:gd name="T2" fmla="*/ 52 w 71"/>
              <a:gd name="T3" fmla="*/ 8 h 43"/>
              <a:gd name="T4" fmla="*/ 51 w 71"/>
              <a:gd name="T5" fmla="*/ 8 h 43"/>
              <a:gd name="T6" fmla="*/ 36 w 71"/>
              <a:gd name="T7" fmla="*/ 0 h 43"/>
              <a:gd name="T8" fmla="*/ 20 w 71"/>
              <a:gd name="T9" fmla="*/ 13 h 43"/>
              <a:gd name="T10" fmla="*/ 18 w 71"/>
              <a:gd name="T11" fmla="*/ 13 h 43"/>
              <a:gd name="T12" fmla="*/ 9 w 71"/>
              <a:gd name="T13" fmla="*/ 20 h 43"/>
              <a:gd name="T14" fmla="*/ 0 w 71"/>
              <a:gd name="T15" fmla="*/ 31 h 43"/>
              <a:gd name="T16" fmla="*/ 12 w 71"/>
              <a:gd name="T17" fmla="*/ 43 h 43"/>
              <a:gd name="T18" fmla="*/ 60 w 71"/>
              <a:gd name="T19" fmla="*/ 43 h 43"/>
              <a:gd name="T20" fmla="*/ 71 w 71"/>
              <a:gd name="T21" fmla="*/ 31 h 43"/>
              <a:gd name="T22" fmla="*/ 65 w 71"/>
              <a:gd name="T23"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43">
                <a:moveTo>
                  <a:pt x="65" y="21"/>
                </a:moveTo>
                <a:cubicBezTo>
                  <a:pt x="65" y="14"/>
                  <a:pt x="60" y="8"/>
                  <a:pt x="52" y="8"/>
                </a:cubicBezTo>
                <a:cubicBezTo>
                  <a:pt x="52" y="8"/>
                  <a:pt x="51" y="8"/>
                  <a:pt x="51" y="8"/>
                </a:cubicBezTo>
                <a:cubicBezTo>
                  <a:pt x="48" y="3"/>
                  <a:pt x="42" y="0"/>
                  <a:pt x="36" y="0"/>
                </a:cubicBezTo>
                <a:cubicBezTo>
                  <a:pt x="28" y="0"/>
                  <a:pt x="21" y="6"/>
                  <a:pt x="20" y="13"/>
                </a:cubicBezTo>
                <a:cubicBezTo>
                  <a:pt x="19" y="13"/>
                  <a:pt x="19" y="13"/>
                  <a:pt x="18" y="13"/>
                </a:cubicBezTo>
                <a:cubicBezTo>
                  <a:pt x="14" y="13"/>
                  <a:pt x="10" y="16"/>
                  <a:pt x="9" y="20"/>
                </a:cubicBezTo>
                <a:cubicBezTo>
                  <a:pt x="4" y="21"/>
                  <a:pt x="0" y="26"/>
                  <a:pt x="0" y="31"/>
                </a:cubicBezTo>
                <a:cubicBezTo>
                  <a:pt x="0" y="38"/>
                  <a:pt x="6" y="43"/>
                  <a:pt x="12" y="43"/>
                </a:cubicBezTo>
                <a:cubicBezTo>
                  <a:pt x="60" y="43"/>
                  <a:pt x="60" y="43"/>
                  <a:pt x="60" y="43"/>
                </a:cubicBezTo>
                <a:cubicBezTo>
                  <a:pt x="66" y="43"/>
                  <a:pt x="71" y="38"/>
                  <a:pt x="71" y="31"/>
                </a:cubicBezTo>
                <a:cubicBezTo>
                  <a:pt x="71" y="27"/>
                  <a:pt x="69" y="23"/>
                  <a:pt x="65" y="21"/>
                </a:cubicBez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2" name="Freeform 69"/>
          <p:cNvSpPr>
            <a:spLocks/>
          </p:cNvSpPr>
          <p:nvPr userDrawn="1"/>
        </p:nvSpPr>
        <p:spPr bwMode="auto">
          <a:xfrm>
            <a:off x="7394880" y="310890"/>
            <a:ext cx="1414411" cy="872588"/>
          </a:xfrm>
          <a:custGeom>
            <a:avLst/>
            <a:gdLst>
              <a:gd name="T0" fmla="*/ 65 w 71"/>
              <a:gd name="T1" fmla="*/ 21 h 43"/>
              <a:gd name="T2" fmla="*/ 52 w 71"/>
              <a:gd name="T3" fmla="*/ 8 h 43"/>
              <a:gd name="T4" fmla="*/ 51 w 71"/>
              <a:gd name="T5" fmla="*/ 8 h 43"/>
              <a:gd name="T6" fmla="*/ 36 w 71"/>
              <a:gd name="T7" fmla="*/ 0 h 43"/>
              <a:gd name="T8" fmla="*/ 20 w 71"/>
              <a:gd name="T9" fmla="*/ 13 h 43"/>
              <a:gd name="T10" fmla="*/ 18 w 71"/>
              <a:gd name="T11" fmla="*/ 13 h 43"/>
              <a:gd name="T12" fmla="*/ 9 w 71"/>
              <a:gd name="T13" fmla="*/ 20 h 43"/>
              <a:gd name="T14" fmla="*/ 0 w 71"/>
              <a:gd name="T15" fmla="*/ 31 h 43"/>
              <a:gd name="T16" fmla="*/ 12 w 71"/>
              <a:gd name="T17" fmla="*/ 43 h 43"/>
              <a:gd name="T18" fmla="*/ 60 w 71"/>
              <a:gd name="T19" fmla="*/ 43 h 43"/>
              <a:gd name="T20" fmla="*/ 71 w 71"/>
              <a:gd name="T21" fmla="*/ 31 h 43"/>
              <a:gd name="T22" fmla="*/ 65 w 71"/>
              <a:gd name="T23"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43">
                <a:moveTo>
                  <a:pt x="65" y="21"/>
                </a:moveTo>
                <a:cubicBezTo>
                  <a:pt x="65" y="14"/>
                  <a:pt x="60" y="8"/>
                  <a:pt x="52" y="8"/>
                </a:cubicBezTo>
                <a:cubicBezTo>
                  <a:pt x="52" y="8"/>
                  <a:pt x="51" y="8"/>
                  <a:pt x="51" y="8"/>
                </a:cubicBezTo>
                <a:cubicBezTo>
                  <a:pt x="48" y="3"/>
                  <a:pt x="42" y="0"/>
                  <a:pt x="36" y="0"/>
                </a:cubicBezTo>
                <a:cubicBezTo>
                  <a:pt x="28" y="0"/>
                  <a:pt x="21" y="6"/>
                  <a:pt x="20" y="13"/>
                </a:cubicBezTo>
                <a:cubicBezTo>
                  <a:pt x="19" y="13"/>
                  <a:pt x="19" y="13"/>
                  <a:pt x="18" y="13"/>
                </a:cubicBezTo>
                <a:cubicBezTo>
                  <a:pt x="14" y="13"/>
                  <a:pt x="10" y="16"/>
                  <a:pt x="9" y="20"/>
                </a:cubicBezTo>
                <a:cubicBezTo>
                  <a:pt x="4" y="21"/>
                  <a:pt x="0" y="26"/>
                  <a:pt x="0" y="31"/>
                </a:cubicBezTo>
                <a:cubicBezTo>
                  <a:pt x="0" y="38"/>
                  <a:pt x="6" y="43"/>
                  <a:pt x="12" y="43"/>
                </a:cubicBezTo>
                <a:cubicBezTo>
                  <a:pt x="60" y="43"/>
                  <a:pt x="60" y="43"/>
                  <a:pt x="60" y="43"/>
                </a:cubicBezTo>
                <a:cubicBezTo>
                  <a:pt x="66" y="43"/>
                  <a:pt x="71" y="38"/>
                  <a:pt x="71" y="31"/>
                </a:cubicBezTo>
                <a:cubicBezTo>
                  <a:pt x="71" y="27"/>
                  <a:pt x="69" y="23"/>
                  <a:pt x="65" y="21"/>
                </a:cubicBez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3" name="Freeform 101"/>
          <p:cNvSpPr>
            <a:spLocks noEditPoints="1"/>
          </p:cNvSpPr>
          <p:nvPr userDrawn="1"/>
        </p:nvSpPr>
        <p:spPr bwMode="auto">
          <a:xfrm>
            <a:off x="9593454" y="355319"/>
            <a:ext cx="718365" cy="738194"/>
          </a:xfrm>
          <a:prstGeom prst="sun">
            <a:avLst/>
          </a:prstGeom>
          <a:solidFill>
            <a:srgbClr val="FFFF00"/>
          </a:solidFill>
          <a:ln>
            <a:noFill/>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sz="1800"/>
          </a:p>
        </p:txBody>
      </p:sp>
      <p:sp>
        <p:nvSpPr>
          <p:cNvPr id="15" name="文本框 14"/>
          <p:cNvSpPr txBox="1"/>
          <p:nvPr userDrawn="1"/>
        </p:nvSpPr>
        <p:spPr>
          <a:xfrm rot="21136248">
            <a:off x="6375910" y="1803955"/>
            <a:ext cx="4843359" cy="2092881"/>
          </a:xfrm>
          <a:prstGeom prst="rect">
            <a:avLst/>
          </a:prstGeom>
          <a:noFill/>
        </p:spPr>
        <p:txBody>
          <a:bodyPr wrap="square" rtlCol="0">
            <a:spAutoFit/>
          </a:bodyPr>
          <a:lstStyle/>
          <a:p>
            <a:r>
              <a:rPr lang="en-US" altLang="zh-CN" sz="13000" b="1" dirty="0">
                <a:solidFill>
                  <a:srgbClr val="2EA7E0"/>
                </a:solidFill>
                <a:latin typeface="Chiller" panose="04020404031007020602" pitchFamily="82" charset="0"/>
              </a:rPr>
              <a:t>THANKS</a:t>
            </a:r>
            <a:endParaRPr lang="zh-CN" altLang="en-US" sz="13000" b="1" dirty="0">
              <a:solidFill>
                <a:srgbClr val="2EA7E0"/>
              </a:solidFill>
              <a:latin typeface="Chiller" panose="04020404031007020602" pitchFamily="82" charset="0"/>
            </a:endParaRPr>
          </a:p>
        </p:txBody>
      </p:sp>
      <p:grpSp>
        <p:nvGrpSpPr>
          <p:cNvPr id="39" name="组合 38"/>
          <p:cNvGrpSpPr/>
          <p:nvPr userDrawn="1"/>
        </p:nvGrpSpPr>
        <p:grpSpPr>
          <a:xfrm rot="21392231">
            <a:off x="1935272" y="2125015"/>
            <a:ext cx="3639666" cy="3236937"/>
            <a:chOff x="1935775" y="1614348"/>
            <a:chExt cx="4506668" cy="3747604"/>
          </a:xfrm>
        </p:grpSpPr>
        <p:sp>
          <p:nvSpPr>
            <p:cNvPr id="8" name="矩形 3"/>
            <p:cNvSpPr/>
            <p:nvPr userDrawn="1"/>
          </p:nvSpPr>
          <p:spPr>
            <a:xfrm>
              <a:off x="1935775" y="4282449"/>
              <a:ext cx="4506668" cy="1079503"/>
            </a:xfrm>
            <a:custGeom>
              <a:avLst/>
              <a:gdLst>
                <a:gd name="connsiteX0" fmla="*/ 0 w 725862"/>
                <a:gd name="connsiteY0" fmla="*/ 0 h 520880"/>
                <a:gd name="connsiteX1" fmla="*/ 725862 w 725862"/>
                <a:gd name="connsiteY1" fmla="*/ 0 h 520880"/>
                <a:gd name="connsiteX2" fmla="*/ 725862 w 725862"/>
                <a:gd name="connsiteY2" fmla="*/ 520880 h 520880"/>
                <a:gd name="connsiteX3" fmla="*/ 0 w 725862"/>
                <a:gd name="connsiteY3" fmla="*/ 520880 h 520880"/>
                <a:gd name="connsiteX4" fmla="*/ 0 w 725862"/>
                <a:gd name="connsiteY4" fmla="*/ 0 h 520880"/>
                <a:gd name="connsiteX0" fmla="*/ 0 w 725862"/>
                <a:gd name="connsiteY0" fmla="*/ 0 h 520880"/>
                <a:gd name="connsiteX1" fmla="*/ 725862 w 725862"/>
                <a:gd name="connsiteY1" fmla="*/ 520880 h 520880"/>
                <a:gd name="connsiteX2" fmla="*/ 0 w 725862"/>
                <a:gd name="connsiteY2" fmla="*/ 520880 h 520880"/>
                <a:gd name="connsiteX3" fmla="*/ 0 w 725862"/>
                <a:gd name="connsiteY3" fmla="*/ 0 h 520880"/>
                <a:gd name="connsiteX0" fmla="*/ 0 w 1165420"/>
                <a:gd name="connsiteY0" fmla="*/ 0 h 311948"/>
                <a:gd name="connsiteX1" fmla="*/ 1165420 w 1165420"/>
                <a:gd name="connsiteY1" fmla="*/ 311948 h 311948"/>
                <a:gd name="connsiteX2" fmla="*/ 439558 w 1165420"/>
                <a:gd name="connsiteY2" fmla="*/ 311948 h 311948"/>
                <a:gd name="connsiteX3" fmla="*/ 0 w 1165420"/>
                <a:gd name="connsiteY3" fmla="*/ 0 h 311948"/>
                <a:gd name="connsiteX0" fmla="*/ 0 w 1165420"/>
                <a:gd name="connsiteY0" fmla="*/ 0 h 311948"/>
                <a:gd name="connsiteX1" fmla="*/ 690720 w 1165420"/>
                <a:gd name="connsiteY1" fmla="*/ 175061 h 311948"/>
                <a:gd name="connsiteX2" fmla="*/ 1165420 w 1165420"/>
                <a:gd name="connsiteY2" fmla="*/ 311948 h 311948"/>
                <a:gd name="connsiteX3" fmla="*/ 439558 w 1165420"/>
                <a:gd name="connsiteY3" fmla="*/ 311948 h 311948"/>
                <a:gd name="connsiteX4" fmla="*/ 0 w 1165420"/>
                <a:gd name="connsiteY4" fmla="*/ 0 h 311948"/>
                <a:gd name="connsiteX0" fmla="*/ 0 w 2221033"/>
                <a:gd name="connsiteY0" fmla="*/ 41076 h 353024"/>
                <a:gd name="connsiteX1" fmla="*/ 2221033 w 2221033"/>
                <a:gd name="connsiteY1" fmla="*/ 0 h 353024"/>
                <a:gd name="connsiteX2" fmla="*/ 1165420 w 2221033"/>
                <a:gd name="connsiteY2" fmla="*/ 353024 h 353024"/>
                <a:gd name="connsiteX3" fmla="*/ 439558 w 2221033"/>
                <a:gd name="connsiteY3" fmla="*/ 353024 h 353024"/>
                <a:gd name="connsiteX4" fmla="*/ 0 w 2221033"/>
                <a:gd name="connsiteY4" fmla="*/ 41076 h 353024"/>
                <a:gd name="connsiteX0" fmla="*/ 0 w 2221033"/>
                <a:gd name="connsiteY0" fmla="*/ 41076 h 353024"/>
                <a:gd name="connsiteX1" fmla="*/ 2221033 w 2221033"/>
                <a:gd name="connsiteY1" fmla="*/ 0 h 353024"/>
                <a:gd name="connsiteX2" fmla="*/ 1246819 w 2221033"/>
                <a:gd name="connsiteY2" fmla="*/ 237751 h 353024"/>
                <a:gd name="connsiteX3" fmla="*/ 439558 w 2221033"/>
                <a:gd name="connsiteY3" fmla="*/ 353024 h 353024"/>
                <a:gd name="connsiteX4" fmla="*/ 0 w 2221033"/>
                <a:gd name="connsiteY4" fmla="*/ 41076 h 353024"/>
                <a:gd name="connsiteX0" fmla="*/ 0 w 2302433"/>
                <a:gd name="connsiteY0" fmla="*/ 271622 h 583570"/>
                <a:gd name="connsiteX1" fmla="*/ 2302433 w 2302433"/>
                <a:gd name="connsiteY1" fmla="*/ 0 h 583570"/>
                <a:gd name="connsiteX2" fmla="*/ 1246819 w 2302433"/>
                <a:gd name="connsiteY2" fmla="*/ 468297 h 583570"/>
                <a:gd name="connsiteX3" fmla="*/ 439558 w 2302433"/>
                <a:gd name="connsiteY3" fmla="*/ 583570 h 583570"/>
                <a:gd name="connsiteX4" fmla="*/ 0 w 2302433"/>
                <a:gd name="connsiteY4" fmla="*/ 271622 h 583570"/>
                <a:gd name="connsiteX0" fmla="*/ 0 w 2302433"/>
                <a:gd name="connsiteY0" fmla="*/ 271622 h 583570"/>
                <a:gd name="connsiteX1" fmla="*/ 2302433 w 2302433"/>
                <a:gd name="connsiteY1" fmla="*/ 0 h 583570"/>
                <a:gd name="connsiteX2" fmla="*/ 1246819 w 2302433"/>
                <a:gd name="connsiteY2" fmla="*/ 468297 h 583570"/>
                <a:gd name="connsiteX3" fmla="*/ 439558 w 2302433"/>
                <a:gd name="connsiteY3" fmla="*/ 583570 h 583570"/>
                <a:gd name="connsiteX4" fmla="*/ 0 w 2302433"/>
                <a:gd name="connsiteY4" fmla="*/ 271622 h 583570"/>
                <a:gd name="connsiteX0" fmla="*/ 0 w 2302433"/>
                <a:gd name="connsiteY0" fmla="*/ 271622 h 583570"/>
                <a:gd name="connsiteX1" fmla="*/ 2302433 w 2302433"/>
                <a:gd name="connsiteY1" fmla="*/ 0 h 583570"/>
                <a:gd name="connsiteX2" fmla="*/ 1352638 w 2302433"/>
                <a:gd name="connsiteY2" fmla="*/ 525934 h 583570"/>
                <a:gd name="connsiteX3" fmla="*/ 439558 w 2302433"/>
                <a:gd name="connsiteY3" fmla="*/ 583570 h 583570"/>
                <a:gd name="connsiteX4" fmla="*/ 0 w 2302433"/>
                <a:gd name="connsiteY4" fmla="*/ 271622 h 583570"/>
                <a:gd name="connsiteX0" fmla="*/ 0 w 2302433"/>
                <a:gd name="connsiteY0" fmla="*/ 271622 h 583570"/>
                <a:gd name="connsiteX1" fmla="*/ 2302433 w 2302433"/>
                <a:gd name="connsiteY1" fmla="*/ 0 h 583570"/>
                <a:gd name="connsiteX2" fmla="*/ 1352638 w 2302433"/>
                <a:gd name="connsiteY2" fmla="*/ 525934 h 583570"/>
                <a:gd name="connsiteX3" fmla="*/ 439558 w 2302433"/>
                <a:gd name="connsiteY3" fmla="*/ 583570 h 583570"/>
                <a:gd name="connsiteX4" fmla="*/ 0 w 2302433"/>
                <a:gd name="connsiteY4" fmla="*/ 271622 h 583570"/>
                <a:gd name="connsiteX0" fmla="*/ 0 w 2587332"/>
                <a:gd name="connsiteY0" fmla="*/ 278827 h 583570"/>
                <a:gd name="connsiteX1" fmla="*/ 2587332 w 2587332"/>
                <a:gd name="connsiteY1" fmla="*/ 0 h 583570"/>
                <a:gd name="connsiteX2" fmla="*/ 1637537 w 2587332"/>
                <a:gd name="connsiteY2" fmla="*/ 525934 h 583570"/>
                <a:gd name="connsiteX3" fmla="*/ 724457 w 2587332"/>
                <a:gd name="connsiteY3" fmla="*/ 583570 h 583570"/>
                <a:gd name="connsiteX4" fmla="*/ 0 w 2587332"/>
                <a:gd name="connsiteY4" fmla="*/ 278827 h 583570"/>
                <a:gd name="connsiteX0" fmla="*/ 0 w 2579192"/>
                <a:gd name="connsiteY0" fmla="*/ 329259 h 583570"/>
                <a:gd name="connsiteX1" fmla="*/ 2579192 w 2579192"/>
                <a:gd name="connsiteY1" fmla="*/ 0 h 583570"/>
                <a:gd name="connsiteX2" fmla="*/ 1629397 w 2579192"/>
                <a:gd name="connsiteY2" fmla="*/ 525934 h 583570"/>
                <a:gd name="connsiteX3" fmla="*/ 716317 w 2579192"/>
                <a:gd name="connsiteY3" fmla="*/ 583570 h 583570"/>
                <a:gd name="connsiteX4" fmla="*/ 0 w 2579192"/>
                <a:gd name="connsiteY4" fmla="*/ 329259 h 583570"/>
                <a:gd name="connsiteX0" fmla="*/ 0 w 2798971"/>
                <a:gd name="connsiteY0" fmla="*/ 358077 h 612388"/>
                <a:gd name="connsiteX1" fmla="*/ 2798971 w 2798971"/>
                <a:gd name="connsiteY1" fmla="*/ 0 h 612388"/>
                <a:gd name="connsiteX2" fmla="*/ 1629397 w 2798971"/>
                <a:gd name="connsiteY2" fmla="*/ 554752 h 612388"/>
                <a:gd name="connsiteX3" fmla="*/ 716317 w 2798971"/>
                <a:gd name="connsiteY3" fmla="*/ 612388 h 612388"/>
                <a:gd name="connsiteX4" fmla="*/ 0 w 2798971"/>
                <a:gd name="connsiteY4" fmla="*/ 358077 h 612388"/>
                <a:gd name="connsiteX0" fmla="*/ 0 w 2888511"/>
                <a:gd name="connsiteY0" fmla="*/ 365282 h 619593"/>
                <a:gd name="connsiteX1" fmla="*/ 2888511 w 2888511"/>
                <a:gd name="connsiteY1" fmla="*/ 0 h 619593"/>
                <a:gd name="connsiteX2" fmla="*/ 1629397 w 2888511"/>
                <a:gd name="connsiteY2" fmla="*/ 561957 h 619593"/>
                <a:gd name="connsiteX3" fmla="*/ 716317 w 2888511"/>
                <a:gd name="connsiteY3" fmla="*/ 619593 h 619593"/>
                <a:gd name="connsiteX4" fmla="*/ 0 w 2888511"/>
                <a:gd name="connsiteY4" fmla="*/ 365282 h 619593"/>
                <a:gd name="connsiteX0" fmla="*/ 0 w 2888511"/>
                <a:gd name="connsiteY0" fmla="*/ 365282 h 619593"/>
                <a:gd name="connsiteX1" fmla="*/ 2888511 w 2888511"/>
                <a:gd name="connsiteY1" fmla="*/ 0 h 619593"/>
                <a:gd name="connsiteX2" fmla="*/ 1629397 w 2888511"/>
                <a:gd name="connsiteY2" fmla="*/ 561957 h 619593"/>
                <a:gd name="connsiteX3" fmla="*/ 716317 w 2888511"/>
                <a:gd name="connsiteY3" fmla="*/ 619593 h 619593"/>
                <a:gd name="connsiteX4" fmla="*/ 0 w 2888511"/>
                <a:gd name="connsiteY4" fmla="*/ 365282 h 619593"/>
                <a:gd name="connsiteX0" fmla="*/ 0 w 2888511"/>
                <a:gd name="connsiteY0" fmla="*/ 365282 h 619593"/>
                <a:gd name="connsiteX1" fmla="*/ 2888511 w 2888511"/>
                <a:gd name="connsiteY1" fmla="*/ 0 h 619593"/>
                <a:gd name="connsiteX2" fmla="*/ 1637537 w 2888511"/>
                <a:gd name="connsiteY2" fmla="*/ 612389 h 619593"/>
                <a:gd name="connsiteX3" fmla="*/ 716317 w 2888511"/>
                <a:gd name="connsiteY3" fmla="*/ 619593 h 619593"/>
                <a:gd name="connsiteX4" fmla="*/ 0 w 2888511"/>
                <a:gd name="connsiteY4" fmla="*/ 365282 h 619593"/>
                <a:gd name="connsiteX0" fmla="*/ 0 w 2888511"/>
                <a:gd name="connsiteY0" fmla="*/ 365282 h 612389"/>
                <a:gd name="connsiteX1" fmla="*/ 2888511 w 2888511"/>
                <a:gd name="connsiteY1" fmla="*/ 0 h 612389"/>
                <a:gd name="connsiteX2" fmla="*/ 1637537 w 2888511"/>
                <a:gd name="connsiteY2" fmla="*/ 612389 h 612389"/>
                <a:gd name="connsiteX3" fmla="*/ 529098 w 2888511"/>
                <a:gd name="connsiteY3" fmla="*/ 612388 h 612389"/>
                <a:gd name="connsiteX4" fmla="*/ 0 w 2888511"/>
                <a:gd name="connsiteY4" fmla="*/ 365282 h 61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8511" h="612389">
                  <a:moveTo>
                    <a:pt x="0" y="365282"/>
                  </a:moveTo>
                  <a:lnTo>
                    <a:pt x="2888511" y="0"/>
                  </a:lnTo>
                  <a:cubicBezTo>
                    <a:pt x="2780839" y="437077"/>
                    <a:pt x="2013828" y="549949"/>
                    <a:pt x="1637537" y="612389"/>
                  </a:cubicBezTo>
                  <a:lnTo>
                    <a:pt x="529098" y="612388"/>
                  </a:lnTo>
                  <a:lnTo>
                    <a:pt x="0" y="365282"/>
                  </a:lnTo>
                  <a:close/>
                </a:path>
              </a:pathLst>
            </a:custGeom>
            <a:solidFill>
              <a:srgbClr val="0073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矩形 13"/>
            <p:cNvSpPr/>
            <p:nvPr userDrawn="1"/>
          </p:nvSpPr>
          <p:spPr>
            <a:xfrm rot="21088230">
              <a:off x="3495778" y="1798134"/>
              <a:ext cx="142504" cy="2885775"/>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流程图: 资料带 15"/>
            <p:cNvSpPr/>
            <p:nvPr userDrawn="1"/>
          </p:nvSpPr>
          <p:spPr>
            <a:xfrm rot="21079964">
              <a:off x="3508813" y="1614348"/>
              <a:ext cx="1699419" cy="1149474"/>
            </a:xfrm>
            <a:prstGeom prst="flowChartPunchedTape">
              <a:avLst/>
            </a:prstGeom>
            <a:solidFill>
              <a:srgbClr val="0073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17" name="Freeform 69"/>
          <p:cNvSpPr>
            <a:spLocks/>
          </p:cNvSpPr>
          <p:nvPr userDrawn="1"/>
        </p:nvSpPr>
        <p:spPr bwMode="auto">
          <a:xfrm>
            <a:off x="207921" y="5164401"/>
            <a:ext cx="11844344" cy="1466322"/>
          </a:xfrm>
          <a:custGeom>
            <a:avLst/>
            <a:gdLst>
              <a:gd name="T0" fmla="*/ 65 w 71"/>
              <a:gd name="T1" fmla="*/ 21 h 43"/>
              <a:gd name="T2" fmla="*/ 52 w 71"/>
              <a:gd name="T3" fmla="*/ 8 h 43"/>
              <a:gd name="T4" fmla="*/ 51 w 71"/>
              <a:gd name="T5" fmla="*/ 8 h 43"/>
              <a:gd name="T6" fmla="*/ 36 w 71"/>
              <a:gd name="T7" fmla="*/ 0 h 43"/>
              <a:gd name="T8" fmla="*/ 20 w 71"/>
              <a:gd name="T9" fmla="*/ 13 h 43"/>
              <a:gd name="T10" fmla="*/ 18 w 71"/>
              <a:gd name="T11" fmla="*/ 13 h 43"/>
              <a:gd name="T12" fmla="*/ 9 w 71"/>
              <a:gd name="T13" fmla="*/ 20 h 43"/>
              <a:gd name="T14" fmla="*/ 0 w 71"/>
              <a:gd name="T15" fmla="*/ 31 h 43"/>
              <a:gd name="T16" fmla="*/ 12 w 71"/>
              <a:gd name="T17" fmla="*/ 43 h 43"/>
              <a:gd name="T18" fmla="*/ 60 w 71"/>
              <a:gd name="T19" fmla="*/ 43 h 43"/>
              <a:gd name="T20" fmla="*/ 71 w 71"/>
              <a:gd name="T21" fmla="*/ 31 h 43"/>
              <a:gd name="T22" fmla="*/ 65 w 71"/>
              <a:gd name="T23" fmla="*/ 21 h 43"/>
              <a:gd name="connsiteX0" fmla="*/ 9155 w 10000"/>
              <a:gd name="connsiteY0" fmla="*/ 4884 h 10000"/>
              <a:gd name="connsiteX1" fmla="*/ 7324 w 10000"/>
              <a:gd name="connsiteY1" fmla="*/ 1860 h 10000"/>
              <a:gd name="connsiteX2" fmla="*/ 7183 w 10000"/>
              <a:gd name="connsiteY2" fmla="*/ 1860 h 10000"/>
              <a:gd name="connsiteX3" fmla="*/ 5070 w 10000"/>
              <a:gd name="connsiteY3" fmla="*/ 0 h 10000"/>
              <a:gd name="connsiteX4" fmla="*/ 2817 w 10000"/>
              <a:gd name="connsiteY4" fmla="*/ 3023 h 10000"/>
              <a:gd name="connsiteX5" fmla="*/ 1798 w 10000"/>
              <a:gd name="connsiteY5" fmla="*/ 939 h 10000"/>
              <a:gd name="connsiteX6" fmla="*/ 1268 w 10000"/>
              <a:gd name="connsiteY6" fmla="*/ 4651 h 10000"/>
              <a:gd name="connsiteX7" fmla="*/ 0 w 10000"/>
              <a:gd name="connsiteY7" fmla="*/ 7209 h 10000"/>
              <a:gd name="connsiteX8" fmla="*/ 1690 w 10000"/>
              <a:gd name="connsiteY8" fmla="*/ 10000 h 10000"/>
              <a:gd name="connsiteX9" fmla="*/ 8451 w 10000"/>
              <a:gd name="connsiteY9" fmla="*/ 10000 h 10000"/>
              <a:gd name="connsiteX10" fmla="*/ 10000 w 10000"/>
              <a:gd name="connsiteY10" fmla="*/ 7209 h 10000"/>
              <a:gd name="connsiteX11" fmla="*/ 9155 w 10000"/>
              <a:gd name="connsiteY11" fmla="*/ 4884 h 10000"/>
              <a:gd name="connsiteX0" fmla="*/ 9155 w 10000"/>
              <a:gd name="connsiteY0" fmla="*/ 5039 h 10155"/>
              <a:gd name="connsiteX1" fmla="*/ 7324 w 10000"/>
              <a:gd name="connsiteY1" fmla="*/ 2015 h 10155"/>
              <a:gd name="connsiteX2" fmla="*/ 7183 w 10000"/>
              <a:gd name="connsiteY2" fmla="*/ 2015 h 10155"/>
              <a:gd name="connsiteX3" fmla="*/ 5070 w 10000"/>
              <a:gd name="connsiteY3" fmla="*/ 155 h 10155"/>
              <a:gd name="connsiteX4" fmla="*/ 2823 w 10000"/>
              <a:gd name="connsiteY4" fmla="*/ 1210 h 10155"/>
              <a:gd name="connsiteX5" fmla="*/ 1798 w 10000"/>
              <a:gd name="connsiteY5" fmla="*/ 1094 h 10155"/>
              <a:gd name="connsiteX6" fmla="*/ 1268 w 10000"/>
              <a:gd name="connsiteY6" fmla="*/ 4806 h 10155"/>
              <a:gd name="connsiteX7" fmla="*/ 0 w 10000"/>
              <a:gd name="connsiteY7" fmla="*/ 7364 h 10155"/>
              <a:gd name="connsiteX8" fmla="*/ 1690 w 10000"/>
              <a:gd name="connsiteY8" fmla="*/ 10155 h 10155"/>
              <a:gd name="connsiteX9" fmla="*/ 8451 w 10000"/>
              <a:gd name="connsiteY9" fmla="*/ 10155 h 10155"/>
              <a:gd name="connsiteX10" fmla="*/ 10000 w 10000"/>
              <a:gd name="connsiteY10" fmla="*/ 7364 h 10155"/>
              <a:gd name="connsiteX11" fmla="*/ 9155 w 10000"/>
              <a:gd name="connsiteY11" fmla="*/ 5039 h 10155"/>
              <a:gd name="connsiteX0" fmla="*/ 9155 w 10000"/>
              <a:gd name="connsiteY0" fmla="*/ 4918 h 10034"/>
              <a:gd name="connsiteX1" fmla="*/ 7324 w 10000"/>
              <a:gd name="connsiteY1" fmla="*/ 1894 h 10034"/>
              <a:gd name="connsiteX2" fmla="*/ 7183 w 10000"/>
              <a:gd name="connsiteY2" fmla="*/ 1894 h 10034"/>
              <a:gd name="connsiteX3" fmla="*/ 5070 w 10000"/>
              <a:gd name="connsiteY3" fmla="*/ 34 h 10034"/>
              <a:gd name="connsiteX4" fmla="*/ 2823 w 10000"/>
              <a:gd name="connsiteY4" fmla="*/ 1089 h 10034"/>
              <a:gd name="connsiteX5" fmla="*/ 1798 w 10000"/>
              <a:gd name="connsiteY5" fmla="*/ 973 h 10034"/>
              <a:gd name="connsiteX6" fmla="*/ 1268 w 10000"/>
              <a:gd name="connsiteY6" fmla="*/ 4685 h 10034"/>
              <a:gd name="connsiteX7" fmla="*/ 0 w 10000"/>
              <a:gd name="connsiteY7" fmla="*/ 7243 h 10034"/>
              <a:gd name="connsiteX8" fmla="*/ 1690 w 10000"/>
              <a:gd name="connsiteY8" fmla="*/ 10034 h 10034"/>
              <a:gd name="connsiteX9" fmla="*/ 8451 w 10000"/>
              <a:gd name="connsiteY9" fmla="*/ 10034 h 10034"/>
              <a:gd name="connsiteX10" fmla="*/ 10000 w 10000"/>
              <a:gd name="connsiteY10" fmla="*/ 7243 h 10034"/>
              <a:gd name="connsiteX11" fmla="*/ 9155 w 10000"/>
              <a:gd name="connsiteY11" fmla="*/ 4918 h 10034"/>
              <a:gd name="connsiteX0" fmla="*/ 9175 w 10020"/>
              <a:gd name="connsiteY0" fmla="*/ 4918 h 10034"/>
              <a:gd name="connsiteX1" fmla="*/ 7344 w 10020"/>
              <a:gd name="connsiteY1" fmla="*/ 1894 h 10034"/>
              <a:gd name="connsiteX2" fmla="*/ 7203 w 10020"/>
              <a:gd name="connsiteY2" fmla="*/ 1894 h 10034"/>
              <a:gd name="connsiteX3" fmla="*/ 5090 w 10020"/>
              <a:gd name="connsiteY3" fmla="*/ 34 h 10034"/>
              <a:gd name="connsiteX4" fmla="*/ 2843 w 10020"/>
              <a:gd name="connsiteY4" fmla="*/ 1089 h 10034"/>
              <a:gd name="connsiteX5" fmla="*/ 1818 w 10020"/>
              <a:gd name="connsiteY5" fmla="*/ 973 h 10034"/>
              <a:gd name="connsiteX6" fmla="*/ 1005 w 10020"/>
              <a:gd name="connsiteY6" fmla="*/ 3527 h 10034"/>
              <a:gd name="connsiteX7" fmla="*/ 20 w 10020"/>
              <a:gd name="connsiteY7" fmla="*/ 7243 h 10034"/>
              <a:gd name="connsiteX8" fmla="*/ 1710 w 10020"/>
              <a:gd name="connsiteY8" fmla="*/ 10034 h 10034"/>
              <a:gd name="connsiteX9" fmla="*/ 8471 w 10020"/>
              <a:gd name="connsiteY9" fmla="*/ 10034 h 10034"/>
              <a:gd name="connsiteX10" fmla="*/ 10020 w 10020"/>
              <a:gd name="connsiteY10" fmla="*/ 7243 h 10034"/>
              <a:gd name="connsiteX11" fmla="*/ 9175 w 10020"/>
              <a:gd name="connsiteY11" fmla="*/ 4918 h 10034"/>
              <a:gd name="connsiteX0" fmla="*/ 9175 w 10020"/>
              <a:gd name="connsiteY0" fmla="*/ 4918 h 10597"/>
              <a:gd name="connsiteX1" fmla="*/ 7344 w 10020"/>
              <a:gd name="connsiteY1" fmla="*/ 1894 h 10597"/>
              <a:gd name="connsiteX2" fmla="*/ 7203 w 10020"/>
              <a:gd name="connsiteY2" fmla="*/ 1894 h 10597"/>
              <a:gd name="connsiteX3" fmla="*/ 5090 w 10020"/>
              <a:gd name="connsiteY3" fmla="*/ 34 h 10597"/>
              <a:gd name="connsiteX4" fmla="*/ 2843 w 10020"/>
              <a:gd name="connsiteY4" fmla="*/ 1089 h 10597"/>
              <a:gd name="connsiteX5" fmla="*/ 1818 w 10020"/>
              <a:gd name="connsiteY5" fmla="*/ 973 h 10597"/>
              <a:gd name="connsiteX6" fmla="*/ 1005 w 10020"/>
              <a:gd name="connsiteY6" fmla="*/ 3527 h 10597"/>
              <a:gd name="connsiteX7" fmla="*/ 20 w 10020"/>
              <a:gd name="connsiteY7" fmla="*/ 10138 h 10597"/>
              <a:gd name="connsiteX8" fmla="*/ 1710 w 10020"/>
              <a:gd name="connsiteY8" fmla="*/ 10034 h 10597"/>
              <a:gd name="connsiteX9" fmla="*/ 8471 w 10020"/>
              <a:gd name="connsiteY9" fmla="*/ 10034 h 10597"/>
              <a:gd name="connsiteX10" fmla="*/ 10020 w 10020"/>
              <a:gd name="connsiteY10" fmla="*/ 7243 h 10597"/>
              <a:gd name="connsiteX11" fmla="*/ 9175 w 10020"/>
              <a:gd name="connsiteY11" fmla="*/ 4918 h 10597"/>
              <a:gd name="connsiteX0" fmla="*/ 9237 w 10082"/>
              <a:gd name="connsiteY0" fmla="*/ 4918 h 10156"/>
              <a:gd name="connsiteX1" fmla="*/ 7406 w 10082"/>
              <a:gd name="connsiteY1" fmla="*/ 1894 h 10156"/>
              <a:gd name="connsiteX2" fmla="*/ 7265 w 10082"/>
              <a:gd name="connsiteY2" fmla="*/ 1894 h 10156"/>
              <a:gd name="connsiteX3" fmla="*/ 5152 w 10082"/>
              <a:gd name="connsiteY3" fmla="*/ 34 h 10156"/>
              <a:gd name="connsiteX4" fmla="*/ 2905 w 10082"/>
              <a:gd name="connsiteY4" fmla="*/ 1089 h 10156"/>
              <a:gd name="connsiteX5" fmla="*/ 1880 w 10082"/>
              <a:gd name="connsiteY5" fmla="*/ 973 h 10156"/>
              <a:gd name="connsiteX6" fmla="*/ 1067 w 10082"/>
              <a:gd name="connsiteY6" fmla="*/ 3527 h 10156"/>
              <a:gd name="connsiteX7" fmla="*/ 82 w 10082"/>
              <a:gd name="connsiteY7" fmla="*/ 10138 h 10156"/>
              <a:gd name="connsiteX8" fmla="*/ 1772 w 10082"/>
              <a:gd name="connsiteY8" fmla="*/ 10034 h 10156"/>
              <a:gd name="connsiteX9" fmla="*/ 8533 w 10082"/>
              <a:gd name="connsiteY9" fmla="*/ 10034 h 10156"/>
              <a:gd name="connsiteX10" fmla="*/ 10082 w 10082"/>
              <a:gd name="connsiteY10" fmla="*/ 7243 h 10156"/>
              <a:gd name="connsiteX11" fmla="*/ 9237 w 10082"/>
              <a:gd name="connsiteY11" fmla="*/ 4918 h 10156"/>
              <a:gd name="connsiteX0" fmla="*/ 9201 w 10046"/>
              <a:gd name="connsiteY0" fmla="*/ 4918 h 10435"/>
              <a:gd name="connsiteX1" fmla="*/ 7370 w 10046"/>
              <a:gd name="connsiteY1" fmla="*/ 1894 h 10435"/>
              <a:gd name="connsiteX2" fmla="*/ 7229 w 10046"/>
              <a:gd name="connsiteY2" fmla="*/ 1894 h 10435"/>
              <a:gd name="connsiteX3" fmla="*/ 5116 w 10046"/>
              <a:gd name="connsiteY3" fmla="*/ 34 h 10435"/>
              <a:gd name="connsiteX4" fmla="*/ 2869 w 10046"/>
              <a:gd name="connsiteY4" fmla="*/ 1089 h 10435"/>
              <a:gd name="connsiteX5" fmla="*/ 1844 w 10046"/>
              <a:gd name="connsiteY5" fmla="*/ 973 h 10435"/>
              <a:gd name="connsiteX6" fmla="*/ 1031 w 10046"/>
              <a:gd name="connsiteY6" fmla="*/ 3527 h 10435"/>
              <a:gd name="connsiteX7" fmla="*/ 86 w 10046"/>
              <a:gd name="connsiteY7" fmla="*/ 10427 h 10435"/>
              <a:gd name="connsiteX8" fmla="*/ 1736 w 10046"/>
              <a:gd name="connsiteY8" fmla="*/ 10034 h 10435"/>
              <a:gd name="connsiteX9" fmla="*/ 8497 w 10046"/>
              <a:gd name="connsiteY9" fmla="*/ 10034 h 10435"/>
              <a:gd name="connsiteX10" fmla="*/ 10046 w 10046"/>
              <a:gd name="connsiteY10" fmla="*/ 7243 h 10435"/>
              <a:gd name="connsiteX11" fmla="*/ 9201 w 10046"/>
              <a:gd name="connsiteY11" fmla="*/ 4918 h 10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46" h="10435">
                <a:moveTo>
                  <a:pt x="9201" y="4918"/>
                </a:moveTo>
                <a:cubicBezTo>
                  <a:pt x="9201" y="3290"/>
                  <a:pt x="8497" y="1894"/>
                  <a:pt x="7370" y="1894"/>
                </a:cubicBezTo>
                <a:lnTo>
                  <a:pt x="7229" y="1894"/>
                </a:lnTo>
                <a:cubicBezTo>
                  <a:pt x="6807" y="732"/>
                  <a:pt x="5843" y="168"/>
                  <a:pt x="5116" y="34"/>
                </a:cubicBezTo>
                <a:cubicBezTo>
                  <a:pt x="4389" y="-100"/>
                  <a:pt x="3159" y="156"/>
                  <a:pt x="2869" y="1089"/>
                </a:cubicBezTo>
                <a:cubicBezTo>
                  <a:pt x="2728" y="1089"/>
                  <a:pt x="2150" y="567"/>
                  <a:pt x="1844" y="973"/>
                </a:cubicBezTo>
                <a:cubicBezTo>
                  <a:pt x="1538" y="1379"/>
                  <a:pt x="1171" y="2597"/>
                  <a:pt x="1031" y="3527"/>
                </a:cubicBezTo>
                <a:cubicBezTo>
                  <a:pt x="326" y="3760"/>
                  <a:pt x="-217" y="10356"/>
                  <a:pt x="86" y="10427"/>
                </a:cubicBezTo>
                <a:cubicBezTo>
                  <a:pt x="389" y="10498"/>
                  <a:pt x="334" y="10099"/>
                  <a:pt x="1736" y="10034"/>
                </a:cubicBezTo>
                <a:cubicBezTo>
                  <a:pt x="3138" y="9969"/>
                  <a:pt x="6243" y="10034"/>
                  <a:pt x="8497" y="10034"/>
                </a:cubicBezTo>
                <a:cubicBezTo>
                  <a:pt x="9342" y="10034"/>
                  <a:pt x="10046" y="8871"/>
                  <a:pt x="10046" y="7243"/>
                </a:cubicBezTo>
                <a:cubicBezTo>
                  <a:pt x="10046" y="6313"/>
                  <a:pt x="9764" y="5383"/>
                  <a:pt x="9201" y="4918"/>
                </a:cubicBezTo>
                <a:close/>
              </a:path>
            </a:pathLst>
          </a:custGeom>
          <a:solidFill>
            <a:schemeClr val="bg1"/>
          </a:solidFill>
          <a:ln>
            <a:noFill/>
          </a:ln>
          <a:effectLst/>
          <a:extLst/>
        </p:spPr>
        <p:txBody>
          <a:bodyPr vert="horz" wrap="square" lIns="91440" tIns="45720" rIns="91440" bIns="45720" numCol="1" anchor="t" anchorCtr="0" compatLnSpc="1">
            <a:prstTxWarp prst="textNoShape">
              <a:avLst/>
            </a:prstTxWarp>
          </a:bodyPr>
          <a:lstStyle/>
          <a:p>
            <a:endParaRPr lang="zh-CN" altLang="en-US" sz="1800"/>
          </a:p>
        </p:txBody>
      </p:sp>
      <p:grpSp>
        <p:nvGrpSpPr>
          <p:cNvPr id="18" name="组合 17"/>
          <p:cNvGrpSpPr/>
          <p:nvPr userDrawn="1"/>
        </p:nvGrpSpPr>
        <p:grpSpPr>
          <a:xfrm rot="1561518">
            <a:off x="5541513" y="4565539"/>
            <a:ext cx="1133989" cy="781551"/>
            <a:chOff x="6497824" y="4671147"/>
            <a:chExt cx="1134284" cy="781551"/>
          </a:xfrm>
          <a:solidFill>
            <a:srgbClr val="2EA7E0"/>
          </a:solidFill>
        </p:grpSpPr>
        <p:sp>
          <p:nvSpPr>
            <p:cNvPr id="19" name="泪滴形 54"/>
            <p:cNvSpPr/>
            <p:nvPr/>
          </p:nvSpPr>
          <p:spPr>
            <a:xfrm rot="2870668">
              <a:off x="6577789" y="4927649"/>
              <a:ext cx="238777" cy="39870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0" name="泪滴形 54"/>
            <p:cNvSpPr/>
            <p:nvPr/>
          </p:nvSpPr>
          <p:spPr>
            <a:xfrm rot="5988478">
              <a:off x="6785284" y="4780527"/>
              <a:ext cx="168020" cy="28055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1" name="泪滴形 54"/>
            <p:cNvSpPr/>
            <p:nvPr/>
          </p:nvSpPr>
          <p:spPr>
            <a:xfrm rot="7257765" flipV="1">
              <a:off x="7228512" y="4849558"/>
              <a:ext cx="306118" cy="365871"/>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92526"/>
                <a:gd name="connsiteY0" fmla="*/ 278505 h 391977"/>
                <a:gd name="connsiteX1" fmla="*/ 93775 w 292526"/>
                <a:gd name="connsiteY1" fmla="*/ 113052 h 391977"/>
                <a:gd name="connsiteX2" fmla="*/ 292526 w 292526"/>
                <a:gd name="connsiteY2" fmla="*/ 0 h 391977"/>
                <a:gd name="connsiteX3" fmla="*/ 198346 w 292526"/>
                <a:gd name="connsiteY3" fmla="*/ 226985 h 391977"/>
                <a:gd name="connsiteX4" fmla="*/ 85983 w 292526"/>
                <a:gd name="connsiteY4" fmla="*/ 391300 h 391977"/>
                <a:gd name="connsiteX5" fmla="*/ 23 w 292526"/>
                <a:gd name="connsiteY5" fmla="*/ 278505 h 391977"/>
                <a:gd name="connsiteX0" fmla="*/ 21 w 292524"/>
                <a:gd name="connsiteY0" fmla="*/ 278505 h 391599"/>
                <a:gd name="connsiteX1" fmla="*/ 93773 w 292524"/>
                <a:gd name="connsiteY1" fmla="*/ 113052 h 391599"/>
                <a:gd name="connsiteX2" fmla="*/ 292524 w 292524"/>
                <a:gd name="connsiteY2" fmla="*/ 0 h 391599"/>
                <a:gd name="connsiteX3" fmla="*/ 165271 w 292524"/>
                <a:gd name="connsiteY3" fmla="*/ 245405 h 391599"/>
                <a:gd name="connsiteX4" fmla="*/ 85981 w 292524"/>
                <a:gd name="connsiteY4" fmla="*/ 391300 h 391599"/>
                <a:gd name="connsiteX5" fmla="*/ 21 w 292524"/>
                <a:gd name="connsiteY5" fmla="*/ 278505 h 391599"/>
                <a:gd name="connsiteX0" fmla="*/ 154 w 292657"/>
                <a:gd name="connsiteY0" fmla="*/ 278505 h 388229"/>
                <a:gd name="connsiteX1" fmla="*/ 93906 w 292657"/>
                <a:gd name="connsiteY1" fmla="*/ 113052 h 388229"/>
                <a:gd name="connsiteX2" fmla="*/ 292657 w 292657"/>
                <a:gd name="connsiteY2" fmla="*/ 0 h 388229"/>
                <a:gd name="connsiteX3" fmla="*/ 165404 w 292657"/>
                <a:gd name="connsiteY3" fmla="*/ 245405 h 388229"/>
                <a:gd name="connsiteX4" fmla="*/ 74230 w 292657"/>
                <a:gd name="connsiteY4" fmla="*/ 387919 h 388229"/>
                <a:gd name="connsiteX5" fmla="*/ 154 w 292657"/>
                <a:gd name="connsiteY5" fmla="*/ 278505 h 388229"/>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31 w 306224"/>
                <a:gd name="connsiteY0" fmla="*/ 266074 h 388386"/>
                <a:gd name="connsiteX1" fmla="*/ 107473 w 306224"/>
                <a:gd name="connsiteY1" fmla="*/ 113052 h 388386"/>
                <a:gd name="connsiteX2" fmla="*/ 306224 w 306224"/>
                <a:gd name="connsiteY2" fmla="*/ 0 h 388386"/>
                <a:gd name="connsiteX3" fmla="*/ 192238 w 306224"/>
                <a:gd name="connsiteY3" fmla="*/ 221348 h 388386"/>
                <a:gd name="connsiteX4" fmla="*/ 87797 w 306224"/>
                <a:gd name="connsiteY4" fmla="*/ 387919 h 388386"/>
                <a:gd name="connsiteX5" fmla="*/ 131 w 306224"/>
                <a:gd name="connsiteY5" fmla="*/ 266074 h 388386"/>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118" h="365871">
                  <a:moveTo>
                    <a:pt x="25" y="266074"/>
                  </a:moveTo>
                  <a:cubicBezTo>
                    <a:pt x="1517" y="224036"/>
                    <a:pt x="44736" y="164979"/>
                    <a:pt x="107367" y="113052"/>
                  </a:cubicBezTo>
                  <a:lnTo>
                    <a:pt x="306118" y="0"/>
                  </a:lnTo>
                  <a:cubicBezTo>
                    <a:pt x="269304" y="64632"/>
                    <a:pt x="215586" y="85258"/>
                    <a:pt x="192132" y="221348"/>
                  </a:cubicBezTo>
                  <a:cubicBezTo>
                    <a:pt x="171779" y="329909"/>
                    <a:pt x="130432" y="357826"/>
                    <a:pt x="98414" y="365280"/>
                  </a:cubicBezTo>
                  <a:cubicBezTo>
                    <a:pt x="66396" y="372734"/>
                    <a:pt x="-1467" y="308112"/>
                    <a:pt x="25" y="26607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2" name="泪滴形 54"/>
            <p:cNvSpPr/>
            <p:nvPr/>
          </p:nvSpPr>
          <p:spPr>
            <a:xfrm rot="13874597" flipH="1">
              <a:off x="7088039" y="4714431"/>
              <a:ext cx="127428" cy="216255"/>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3" name="泪滴形 54"/>
            <p:cNvSpPr/>
            <p:nvPr/>
          </p:nvSpPr>
          <p:spPr>
            <a:xfrm rot="16562978" flipH="1">
              <a:off x="7385214" y="4654409"/>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4" name="泪滴形 54"/>
            <p:cNvSpPr/>
            <p:nvPr/>
          </p:nvSpPr>
          <p:spPr>
            <a:xfrm rot="20773938" flipH="1">
              <a:off x="7333024" y="5189066"/>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grpSp>
        <p:nvGrpSpPr>
          <p:cNvPr id="25" name="组合 24"/>
          <p:cNvGrpSpPr/>
          <p:nvPr userDrawn="1"/>
        </p:nvGrpSpPr>
        <p:grpSpPr>
          <a:xfrm rot="19741630">
            <a:off x="1267271" y="5220819"/>
            <a:ext cx="832513" cy="573772"/>
            <a:chOff x="6497824" y="4671147"/>
            <a:chExt cx="1134284" cy="781551"/>
          </a:xfrm>
        </p:grpSpPr>
        <p:sp>
          <p:nvSpPr>
            <p:cNvPr id="26" name="泪滴形 54"/>
            <p:cNvSpPr/>
            <p:nvPr/>
          </p:nvSpPr>
          <p:spPr>
            <a:xfrm rot="2870668">
              <a:off x="6577789" y="4927649"/>
              <a:ext cx="238777" cy="39870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7" name="泪滴形 54"/>
            <p:cNvSpPr/>
            <p:nvPr/>
          </p:nvSpPr>
          <p:spPr>
            <a:xfrm rot="5988478">
              <a:off x="6785284" y="4780527"/>
              <a:ext cx="168020" cy="28055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8" name="泪滴形 54"/>
            <p:cNvSpPr/>
            <p:nvPr/>
          </p:nvSpPr>
          <p:spPr>
            <a:xfrm rot="7257765" flipV="1">
              <a:off x="7228512" y="4849558"/>
              <a:ext cx="306118" cy="365871"/>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92526"/>
                <a:gd name="connsiteY0" fmla="*/ 278505 h 391977"/>
                <a:gd name="connsiteX1" fmla="*/ 93775 w 292526"/>
                <a:gd name="connsiteY1" fmla="*/ 113052 h 391977"/>
                <a:gd name="connsiteX2" fmla="*/ 292526 w 292526"/>
                <a:gd name="connsiteY2" fmla="*/ 0 h 391977"/>
                <a:gd name="connsiteX3" fmla="*/ 198346 w 292526"/>
                <a:gd name="connsiteY3" fmla="*/ 226985 h 391977"/>
                <a:gd name="connsiteX4" fmla="*/ 85983 w 292526"/>
                <a:gd name="connsiteY4" fmla="*/ 391300 h 391977"/>
                <a:gd name="connsiteX5" fmla="*/ 23 w 292526"/>
                <a:gd name="connsiteY5" fmla="*/ 278505 h 391977"/>
                <a:gd name="connsiteX0" fmla="*/ 21 w 292524"/>
                <a:gd name="connsiteY0" fmla="*/ 278505 h 391599"/>
                <a:gd name="connsiteX1" fmla="*/ 93773 w 292524"/>
                <a:gd name="connsiteY1" fmla="*/ 113052 h 391599"/>
                <a:gd name="connsiteX2" fmla="*/ 292524 w 292524"/>
                <a:gd name="connsiteY2" fmla="*/ 0 h 391599"/>
                <a:gd name="connsiteX3" fmla="*/ 165271 w 292524"/>
                <a:gd name="connsiteY3" fmla="*/ 245405 h 391599"/>
                <a:gd name="connsiteX4" fmla="*/ 85981 w 292524"/>
                <a:gd name="connsiteY4" fmla="*/ 391300 h 391599"/>
                <a:gd name="connsiteX5" fmla="*/ 21 w 292524"/>
                <a:gd name="connsiteY5" fmla="*/ 278505 h 391599"/>
                <a:gd name="connsiteX0" fmla="*/ 154 w 292657"/>
                <a:gd name="connsiteY0" fmla="*/ 278505 h 388229"/>
                <a:gd name="connsiteX1" fmla="*/ 93906 w 292657"/>
                <a:gd name="connsiteY1" fmla="*/ 113052 h 388229"/>
                <a:gd name="connsiteX2" fmla="*/ 292657 w 292657"/>
                <a:gd name="connsiteY2" fmla="*/ 0 h 388229"/>
                <a:gd name="connsiteX3" fmla="*/ 165404 w 292657"/>
                <a:gd name="connsiteY3" fmla="*/ 245405 h 388229"/>
                <a:gd name="connsiteX4" fmla="*/ 74230 w 292657"/>
                <a:gd name="connsiteY4" fmla="*/ 387919 h 388229"/>
                <a:gd name="connsiteX5" fmla="*/ 154 w 292657"/>
                <a:gd name="connsiteY5" fmla="*/ 278505 h 388229"/>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31 w 306224"/>
                <a:gd name="connsiteY0" fmla="*/ 266074 h 388386"/>
                <a:gd name="connsiteX1" fmla="*/ 107473 w 306224"/>
                <a:gd name="connsiteY1" fmla="*/ 113052 h 388386"/>
                <a:gd name="connsiteX2" fmla="*/ 306224 w 306224"/>
                <a:gd name="connsiteY2" fmla="*/ 0 h 388386"/>
                <a:gd name="connsiteX3" fmla="*/ 192238 w 306224"/>
                <a:gd name="connsiteY3" fmla="*/ 221348 h 388386"/>
                <a:gd name="connsiteX4" fmla="*/ 87797 w 306224"/>
                <a:gd name="connsiteY4" fmla="*/ 387919 h 388386"/>
                <a:gd name="connsiteX5" fmla="*/ 131 w 306224"/>
                <a:gd name="connsiteY5" fmla="*/ 266074 h 388386"/>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118" h="365871">
                  <a:moveTo>
                    <a:pt x="25" y="266074"/>
                  </a:moveTo>
                  <a:cubicBezTo>
                    <a:pt x="1517" y="224036"/>
                    <a:pt x="44736" y="164979"/>
                    <a:pt x="107367" y="113052"/>
                  </a:cubicBezTo>
                  <a:lnTo>
                    <a:pt x="306118" y="0"/>
                  </a:lnTo>
                  <a:cubicBezTo>
                    <a:pt x="269304" y="64632"/>
                    <a:pt x="215586" y="85258"/>
                    <a:pt x="192132" y="221348"/>
                  </a:cubicBezTo>
                  <a:cubicBezTo>
                    <a:pt x="171779" y="329909"/>
                    <a:pt x="130432" y="357826"/>
                    <a:pt x="98414" y="365280"/>
                  </a:cubicBezTo>
                  <a:cubicBezTo>
                    <a:pt x="66396" y="372734"/>
                    <a:pt x="-1467" y="308112"/>
                    <a:pt x="25" y="266074"/>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9" name="泪滴形 54"/>
            <p:cNvSpPr/>
            <p:nvPr/>
          </p:nvSpPr>
          <p:spPr>
            <a:xfrm rot="13874597" flipH="1">
              <a:off x="7088039" y="4714431"/>
              <a:ext cx="127428" cy="216255"/>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0" name="泪滴形 54"/>
            <p:cNvSpPr/>
            <p:nvPr/>
          </p:nvSpPr>
          <p:spPr>
            <a:xfrm rot="16562978" flipH="1">
              <a:off x="7385214" y="4654409"/>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1" name="泪滴形 54"/>
            <p:cNvSpPr/>
            <p:nvPr/>
          </p:nvSpPr>
          <p:spPr>
            <a:xfrm rot="20773938" flipH="1">
              <a:off x="7333024" y="5189066"/>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grpSp>
        <p:nvGrpSpPr>
          <p:cNvPr id="32" name="组合 31"/>
          <p:cNvGrpSpPr/>
          <p:nvPr userDrawn="1"/>
        </p:nvGrpSpPr>
        <p:grpSpPr>
          <a:xfrm rot="20127201">
            <a:off x="7687101" y="4981814"/>
            <a:ext cx="645629" cy="457628"/>
            <a:chOff x="6497824" y="4671147"/>
            <a:chExt cx="1134284" cy="781551"/>
          </a:xfrm>
        </p:grpSpPr>
        <p:sp>
          <p:nvSpPr>
            <p:cNvPr id="33" name="泪滴形 54"/>
            <p:cNvSpPr/>
            <p:nvPr/>
          </p:nvSpPr>
          <p:spPr>
            <a:xfrm rot="2870668">
              <a:off x="6577789" y="4927649"/>
              <a:ext cx="238777" cy="39870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4" name="泪滴形 54"/>
            <p:cNvSpPr/>
            <p:nvPr/>
          </p:nvSpPr>
          <p:spPr>
            <a:xfrm rot="5988478">
              <a:off x="6785284" y="4780527"/>
              <a:ext cx="168020" cy="28055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5" name="泪滴形 54"/>
            <p:cNvSpPr/>
            <p:nvPr/>
          </p:nvSpPr>
          <p:spPr>
            <a:xfrm rot="7257765" flipV="1">
              <a:off x="7228512" y="4849558"/>
              <a:ext cx="306118" cy="365871"/>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92526"/>
                <a:gd name="connsiteY0" fmla="*/ 278505 h 391977"/>
                <a:gd name="connsiteX1" fmla="*/ 93775 w 292526"/>
                <a:gd name="connsiteY1" fmla="*/ 113052 h 391977"/>
                <a:gd name="connsiteX2" fmla="*/ 292526 w 292526"/>
                <a:gd name="connsiteY2" fmla="*/ 0 h 391977"/>
                <a:gd name="connsiteX3" fmla="*/ 198346 w 292526"/>
                <a:gd name="connsiteY3" fmla="*/ 226985 h 391977"/>
                <a:gd name="connsiteX4" fmla="*/ 85983 w 292526"/>
                <a:gd name="connsiteY4" fmla="*/ 391300 h 391977"/>
                <a:gd name="connsiteX5" fmla="*/ 23 w 292526"/>
                <a:gd name="connsiteY5" fmla="*/ 278505 h 391977"/>
                <a:gd name="connsiteX0" fmla="*/ 21 w 292524"/>
                <a:gd name="connsiteY0" fmla="*/ 278505 h 391599"/>
                <a:gd name="connsiteX1" fmla="*/ 93773 w 292524"/>
                <a:gd name="connsiteY1" fmla="*/ 113052 h 391599"/>
                <a:gd name="connsiteX2" fmla="*/ 292524 w 292524"/>
                <a:gd name="connsiteY2" fmla="*/ 0 h 391599"/>
                <a:gd name="connsiteX3" fmla="*/ 165271 w 292524"/>
                <a:gd name="connsiteY3" fmla="*/ 245405 h 391599"/>
                <a:gd name="connsiteX4" fmla="*/ 85981 w 292524"/>
                <a:gd name="connsiteY4" fmla="*/ 391300 h 391599"/>
                <a:gd name="connsiteX5" fmla="*/ 21 w 292524"/>
                <a:gd name="connsiteY5" fmla="*/ 278505 h 391599"/>
                <a:gd name="connsiteX0" fmla="*/ 154 w 292657"/>
                <a:gd name="connsiteY0" fmla="*/ 278505 h 388229"/>
                <a:gd name="connsiteX1" fmla="*/ 93906 w 292657"/>
                <a:gd name="connsiteY1" fmla="*/ 113052 h 388229"/>
                <a:gd name="connsiteX2" fmla="*/ 292657 w 292657"/>
                <a:gd name="connsiteY2" fmla="*/ 0 h 388229"/>
                <a:gd name="connsiteX3" fmla="*/ 165404 w 292657"/>
                <a:gd name="connsiteY3" fmla="*/ 245405 h 388229"/>
                <a:gd name="connsiteX4" fmla="*/ 74230 w 292657"/>
                <a:gd name="connsiteY4" fmla="*/ 387919 h 388229"/>
                <a:gd name="connsiteX5" fmla="*/ 154 w 292657"/>
                <a:gd name="connsiteY5" fmla="*/ 278505 h 388229"/>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31 w 306224"/>
                <a:gd name="connsiteY0" fmla="*/ 266074 h 388386"/>
                <a:gd name="connsiteX1" fmla="*/ 107473 w 306224"/>
                <a:gd name="connsiteY1" fmla="*/ 113052 h 388386"/>
                <a:gd name="connsiteX2" fmla="*/ 306224 w 306224"/>
                <a:gd name="connsiteY2" fmla="*/ 0 h 388386"/>
                <a:gd name="connsiteX3" fmla="*/ 192238 w 306224"/>
                <a:gd name="connsiteY3" fmla="*/ 221348 h 388386"/>
                <a:gd name="connsiteX4" fmla="*/ 87797 w 306224"/>
                <a:gd name="connsiteY4" fmla="*/ 387919 h 388386"/>
                <a:gd name="connsiteX5" fmla="*/ 131 w 306224"/>
                <a:gd name="connsiteY5" fmla="*/ 266074 h 388386"/>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118" h="365871">
                  <a:moveTo>
                    <a:pt x="25" y="266074"/>
                  </a:moveTo>
                  <a:cubicBezTo>
                    <a:pt x="1517" y="224036"/>
                    <a:pt x="44736" y="164979"/>
                    <a:pt x="107367" y="113052"/>
                  </a:cubicBezTo>
                  <a:lnTo>
                    <a:pt x="306118" y="0"/>
                  </a:lnTo>
                  <a:cubicBezTo>
                    <a:pt x="269304" y="64632"/>
                    <a:pt x="215586" y="85258"/>
                    <a:pt x="192132" y="221348"/>
                  </a:cubicBezTo>
                  <a:cubicBezTo>
                    <a:pt x="171779" y="329909"/>
                    <a:pt x="130432" y="357826"/>
                    <a:pt x="98414" y="365280"/>
                  </a:cubicBezTo>
                  <a:cubicBezTo>
                    <a:pt x="66396" y="372734"/>
                    <a:pt x="-1467" y="308112"/>
                    <a:pt x="25" y="266074"/>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6" name="泪滴形 54"/>
            <p:cNvSpPr/>
            <p:nvPr/>
          </p:nvSpPr>
          <p:spPr>
            <a:xfrm rot="13874597" flipH="1">
              <a:off x="7088039" y="4714431"/>
              <a:ext cx="127428" cy="216255"/>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7" name="泪滴形 54"/>
            <p:cNvSpPr/>
            <p:nvPr/>
          </p:nvSpPr>
          <p:spPr>
            <a:xfrm rot="16562978" flipH="1">
              <a:off x="7385214" y="4654409"/>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8" name="泪滴形 54"/>
            <p:cNvSpPr/>
            <p:nvPr/>
          </p:nvSpPr>
          <p:spPr>
            <a:xfrm rot="20773938" flipH="1">
              <a:off x="7333024" y="5189066"/>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59589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6" presetClass="emph" presetSubtype="0" fill="hold" grpId="1" nodeType="withEffect">
                                  <p:stCondLst>
                                    <p:cond delay="0"/>
                                  </p:stCondLst>
                                  <p:childTnLst>
                                    <p:animScale>
                                      <p:cBhvr>
                                        <p:cTn id="21" dur="2000" fill="hold"/>
                                        <p:tgtEl>
                                          <p:spTgt spid="12"/>
                                        </p:tgtEl>
                                      </p:cBhvr>
                                      <p:by x="150000" y="150000"/>
                                    </p:animScale>
                                  </p:childTnLst>
                                </p:cTn>
                              </p:par>
                              <p:par>
                                <p:cTn id="22" presetID="3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1000" fill="hold"/>
                                        <p:tgtEl>
                                          <p:spTgt spid="15"/>
                                        </p:tgtEl>
                                        <p:attrNameLst>
                                          <p:attrName>ppt_w</p:attrName>
                                        </p:attrNameLst>
                                      </p:cBhvr>
                                      <p:tavLst>
                                        <p:tav tm="0">
                                          <p:val>
                                            <p:fltVal val="0"/>
                                          </p:val>
                                        </p:tav>
                                        <p:tav tm="100000">
                                          <p:val>
                                            <p:strVal val="#ppt_w"/>
                                          </p:val>
                                        </p:tav>
                                      </p:tavLst>
                                    </p:anim>
                                    <p:anim calcmode="lin" valueType="num">
                                      <p:cBhvr>
                                        <p:cTn id="25" dur="1000" fill="hold"/>
                                        <p:tgtEl>
                                          <p:spTgt spid="15"/>
                                        </p:tgtEl>
                                        <p:attrNameLst>
                                          <p:attrName>ppt_h</p:attrName>
                                        </p:attrNameLst>
                                      </p:cBhvr>
                                      <p:tavLst>
                                        <p:tav tm="0">
                                          <p:val>
                                            <p:fltVal val="0"/>
                                          </p:val>
                                        </p:tav>
                                        <p:tav tm="100000">
                                          <p:val>
                                            <p:strVal val="#ppt_h"/>
                                          </p:val>
                                        </p:tav>
                                      </p:tavLst>
                                    </p:anim>
                                    <p:anim calcmode="lin" valueType="num">
                                      <p:cBhvr>
                                        <p:cTn id="26" dur="1000" fill="hold"/>
                                        <p:tgtEl>
                                          <p:spTgt spid="15"/>
                                        </p:tgtEl>
                                        <p:attrNameLst>
                                          <p:attrName>style.rotation</p:attrName>
                                        </p:attrNameLst>
                                      </p:cBhvr>
                                      <p:tavLst>
                                        <p:tav tm="0">
                                          <p:val>
                                            <p:fltVal val="90"/>
                                          </p:val>
                                        </p:tav>
                                        <p:tav tm="100000">
                                          <p:val>
                                            <p:fltVal val="0"/>
                                          </p:val>
                                        </p:tav>
                                      </p:tavLst>
                                    </p:anim>
                                    <p:animEffect transition="in" filter="fade">
                                      <p:cBhvr>
                                        <p:cTn id="27" dur="1000"/>
                                        <p:tgtEl>
                                          <p:spTgt spid="15"/>
                                        </p:tgtEl>
                                      </p:cBhvr>
                                    </p:animEffect>
                                  </p:childTnLst>
                                </p:cTn>
                              </p:par>
                              <p:par>
                                <p:cTn id="28" presetID="26" presetClass="emph" presetSubtype="0" repeatCount="indefinite" fill="hold" grpId="1" nodeType="withEffect">
                                  <p:stCondLst>
                                    <p:cond delay="0"/>
                                  </p:stCondLst>
                                  <p:childTnLst>
                                    <p:animEffect transition="out" filter="fade">
                                      <p:cBhvr>
                                        <p:cTn id="29" dur="1250" tmFilter="0, 0; .2, .5; .8, .5; 1, 0"/>
                                        <p:tgtEl>
                                          <p:spTgt spid="13"/>
                                        </p:tgtEl>
                                      </p:cBhvr>
                                    </p:animEffect>
                                    <p:animScale>
                                      <p:cBhvr>
                                        <p:cTn id="30" dur="625" autoRev="1" fill="hold"/>
                                        <p:tgtEl>
                                          <p:spTgt spid="13"/>
                                        </p:tgtEl>
                                      </p:cBhvr>
                                      <p:by x="105000" y="105000"/>
                                    </p:animScale>
                                  </p:childTnLst>
                                </p:cTn>
                              </p:par>
                            </p:childTnLst>
                          </p:cTn>
                        </p:par>
                        <p:par>
                          <p:cTn id="31" fill="hold">
                            <p:stCondLst>
                              <p:cond delay="3000"/>
                            </p:stCondLst>
                            <p:childTnLst>
                              <p:par>
                                <p:cTn id="32" presetID="53" presetClass="entr" presetSubtype="16" repeatCount="indefinite"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fltVal val="0"/>
                                          </p:val>
                                        </p:tav>
                                        <p:tav tm="100000">
                                          <p:val>
                                            <p:strVal val="#ppt_h"/>
                                          </p:val>
                                        </p:tav>
                                      </p:tavLst>
                                    </p:anim>
                                    <p:animEffect transition="in" filter="fade">
                                      <p:cBhvr>
                                        <p:cTn id="36" dur="500"/>
                                        <p:tgtEl>
                                          <p:spTgt spid="18"/>
                                        </p:tgtEl>
                                      </p:cBhvr>
                                    </p:animEffect>
                                  </p:childTnLst>
                                </p:cTn>
                              </p:par>
                            </p:childTnLst>
                          </p:cTn>
                        </p:par>
                        <p:par>
                          <p:cTn id="37" fill="hold">
                            <p:stCondLst>
                              <p:cond delay="3500"/>
                            </p:stCondLst>
                            <p:childTnLst>
                              <p:par>
                                <p:cTn id="38" presetID="53" presetClass="entr" presetSubtype="16" repeatCount="indefinite"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500" fill="hold"/>
                                        <p:tgtEl>
                                          <p:spTgt spid="25"/>
                                        </p:tgtEl>
                                        <p:attrNameLst>
                                          <p:attrName>ppt_w</p:attrName>
                                        </p:attrNameLst>
                                      </p:cBhvr>
                                      <p:tavLst>
                                        <p:tav tm="0">
                                          <p:val>
                                            <p:fltVal val="0"/>
                                          </p:val>
                                        </p:tav>
                                        <p:tav tm="100000">
                                          <p:val>
                                            <p:strVal val="#ppt_w"/>
                                          </p:val>
                                        </p:tav>
                                      </p:tavLst>
                                    </p:anim>
                                    <p:anim calcmode="lin" valueType="num">
                                      <p:cBhvr>
                                        <p:cTn id="41" dur="500" fill="hold"/>
                                        <p:tgtEl>
                                          <p:spTgt spid="25"/>
                                        </p:tgtEl>
                                        <p:attrNameLst>
                                          <p:attrName>ppt_h</p:attrName>
                                        </p:attrNameLst>
                                      </p:cBhvr>
                                      <p:tavLst>
                                        <p:tav tm="0">
                                          <p:val>
                                            <p:fltVal val="0"/>
                                          </p:val>
                                        </p:tav>
                                        <p:tav tm="100000">
                                          <p:val>
                                            <p:strVal val="#ppt_h"/>
                                          </p:val>
                                        </p:tav>
                                      </p:tavLst>
                                    </p:anim>
                                    <p:animEffect transition="in" filter="fade">
                                      <p:cBhvr>
                                        <p:cTn id="42" dur="500"/>
                                        <p:tgtEl>
                                          <p:spTgt spid="25"/>
                                        </p:tgtEl>
                                      </p:cBhvr>
                                    </p:animEffect>
                                  </p:childTnLst>
                                </p:cTn>
                              </p:par>
                            </p:childTnLst>
                          </p:cTn>
                        </p:par>
                        <p:par>
                          <p:cTn id="43" fill="hold">
                            <p:stCondLst>
                              <p:cond delay="4000"/>
                            </p:stCondLst>
                            <p:childTnLst>
                              <p:par>
                                <p:cTn id="44" presetID="53" presetClass="entr" presetSubtype="16" repeatCount="indefinite" fill="hold" nodeType="after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p:cTn id="46" dur="500" fill="hold"/>
                                        <p:tgtEl>
                                          <p:spTgt spid="32"/>
                                        </p:tgtEl>
                                        <p:attrNameLst>
                                          <p:attrName>ppt_w</p:attrName>
                                        </p:attrNameLst>
                                      </p:cBhvr>
                                      <p:tavLst>
                                        <p:tav tm="0">
                                          <p:val>
                                            <p:fltVal val="0"/>
                                          </p:val>
                                        </p:tav>
                                        <p:tav tm="100000">
                                          <p:val>
                                            <p:strVal val="#ppt_w"/>
                                          </p:val>
                                        </p:tav>
                                      </p:tavLst>
                                    </p:anim>
                                    <p:anim calcmode="lin" valueType="num">
                                      <p:cBhvr>
                                        <p:cTn id="47" dur="500" fill="hold"/>
                                        <p:tgtEl>
                                          <p:spTgt spid="32"/>
                                        </p:tgtEl>
                                        <p:attrNameLst>
                                          <p:attrName>ppt_h</p:attrName>
                                        </p:attrNameLst>
                                      </p:cBhvr>
                                      <p:tavLst>
                                        <p:tav tm="0">
                                          <p:val>
                                            <p:fltVal val="0"/>
                                          </p:val>
                                        </p:tav>
                                        <p:tav tm="100000">
                                          <p:val>
                                            <p:strVal val="#ppt_h"/>
                                          </p:val>
                                        </p:tav>
                                      </p:tavLst>
                                    </p:anim>
                                    <p:animEffect transition="in" filter="fade">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3" grpId="1" animBg="1"/>
      <p:bldP spid="15"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zh-CN" altLang="en-US"/>
              <a:t>单击此处编辑母版标题样式</a:t>
            </a:r>
            <a:endParaRPr lang="en-US" dirty="0"/>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412936839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zh-CN" altLang="en-US"/>
              <a:t>单击此处编辑母版标题样式</a:t>
            </a:r>
            <a:endParaRPr lang="en-US" dirty="0"/>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893267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7982" y="1825625"/>
            <a:ext cx="5180251"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0592" y="1825625"/>
            <a:ext cx="5180251"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745579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570" y="2505075"/>
            <a:ext cx="5156444"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0593" y="2505075"/>
            <a:ext cx="518183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1"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1640941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54853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782547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2">
                <a:lumMod val="20000"/>
                <a:lumOff val="80000"/>
              </a:schemeClr>
            </a:gs>
            <a:gs pos="58000">
              <a:schemeClr val="accent1">
                <a:lumMod val="20000"/>
                <a:lumOff val="80000"/>
              </a:schemeClr>
            </a:gs>
            <a:gs pos="100000">
              <a:schemeClr val="accent1">
                <a:lumMod val="60000"/>
                <a:lumOff val="40000"/>
              </a:schemeClr>
            </a:gs>
          </a:gsLst>
          <a:lin ang="174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10/26/2017</a:t>
            </a:fld>
            <a:endParaRPr lang="en-US" dirty="0"/>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0A38C-1EF0-478B-A03D-85A53F03CA29}" type="slidenum">
              <a:rPr lang="zh-CN" altLang="en-US" smtClean="0"/>
              <a:pPr/>
              <a:t>‹#›</a:t>
            </a:fld>
            <a:endParaRPr lang="zh-CN" altLang="en-US"/>
          </a:p>
        </p:txBody>
      </p:sp>
      <p:grpSp>
        <p:nvGrpSpPr>
          <p:cNvPr id="8" name="组合 7"/>
          <p:cNvGrpSpPr/>
          <p:nvPr userDrawn="1"/>
        </p:nvGrpSpPr>
        <p:grpSpPr>
          <a:xfrm>
            <a:off x="-27540" y="6669362"/>
            <a:ext cx="12216365" cy="195043"/>
            <a:chOff x="-27547" y="6669361"/>
            <a:chExt cx="9171546" cy="195044"/>
          </a:xfrm>
        </p:grpSpPr>
        <p:sp>
          <p:nvSpPr>
            <p:cNvPr id="9" name="矩形 8"/>
            <p:cNvSpPr/>
            <p:nvPr userDrawn="1"/>
          </p:nvSpPr>
          <p:spPr>
            <a:xfrm>
              <a:off x="-27547" y="6669361"/>
              <a:ext cx="3087260" cy="195044"/>
            </a:xfrm>
            <a:prstGeom prst="rect">
              <a:avLst/>
            </a:prstGeom>
            <a:solidFill>
              <a:srgbClr val="0073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矩形 9"/>
            <p:cNvSpPr/>
            <p:nvPr userDrawn="1"/>
          </p:nvSpPr>
          <p:spPr>
            <a:xfrm>
              <a:off x="3011311" y="6669361"/>
              <a:ext cx="3087260" cy="195044"/>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矩形 10"/>
            <p:cNvSpPr/>
            <p:nvPr userDrawn="1"/>
          </p:nvSpPr>
          <p:spPr>
            <a:xfrm>
              <a:off x="6056739" y="6669361"/>
              <a:ext cx="3087260" cy="195044"/>
            </a:xfrm>
            <a:prstGeom prst="rect">
              <a:avLst/>
            </a:pr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extLst>
      <p:ext uri="{BB962C8B-B14F-4D97-AF65-F5344CB8AC3E}">
        <p14:creationId xmlns:p14="http://schemas.microsoft.com/office/powerpoint/2010/main" val="2184854119"/>
      </p:ext>
    </p:extLst>
  </p:cSld>
  <p:clrMap bg1="lt1" tx1="dk1" bg2="lt2" tx2="dk2" accent1="accent1" accent2="accent2" accent3="accent3" accent4="accent4" accent5="accent5" accent6="accent6" hlink="hlink" folHlink="folHlink"/>
  <p:sldLayoutIdLst>
    <p:sldLayoutId id="2147483663" r:id="rId1"/>
    <p:sldLayoutId id="2147483673" r:id="rId2"/>
    <p:sldLayoutId id="2147483674" r:id="rId3"/>
    <p:sldLayoutId id="2147483662"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hdr="0" dt="0"/>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547446" y="3168007"/>
            <a:ext cx="8850923" cy="751698"/>
          </a:xfrm>
        </p:spPr>
        <p:txBody>
          <a:bodyPr/>
          <a:lstStyle/>
          <a:p>
            <a:r>
              <a:rPr lang="zh-CN" altLang="en-US"/>
              <a:t>第六讲 类和对象（二）</a:t>
            </a:r>
          </a:p>
        </p:txBody>
      </p:sp>
    </p:spTree>
    <p:extLst>
      <p:ext uri="{BB962C8B-B14F-4D97-AF65-F5344CB8AC3E}">
        <p14:creationId xmlns:p14="http://schemas.microsoft.com/office/powerpoint/2010/main" val="2988851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a:t>
            </a:r>
          </a:p>
        </p:txBody>
      </p:sp>
      <p:sp>
        <p:nvSpPr>
          <p:cNvPr id="5" name="TextBox 4"/>
          <p:cNvSpPr txBox="1">
            <a:spLocks noChangeArrowheads="1"/>
          </p:cNvSpPr>
          <p:nvPr/>
        </p:nvSpPr>
        <p:spPr bwMode="auto">
          <a:xfrm>
            <a:off x="3555436" y="1495698"/>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b="1">
                <a:solidFill>
                  <a:schemeClr val="accent1">
                    <a:lumMod val="50000"/>
                  </a:schemeClr>
                </a:solidFill>
                <a:latin typeface="微软雅黑" panose="020B0503020204020204" pitchFamily="34" charset="-122"/>
                <a:ea typeface="微软雅黑" panose="020B0503020204020204" pitchFamily="34" charset="-122"/>
              </a:rPr>
              <a:t>无参构造函数</a:t>
            </a:r>
          </a:p>
        </p:txBody>
      </p:sp>
      <p:sp>
        <p:nvSpPr>
          <p:cNvPr id="6" name="TextBox 5"/>
          <p:cNvSpPr txBox="1">
            <a:spLocks noChangeArrowheads="1"/>
          </p:cNvSpPr>
          <p:nvPr/>
        </p:nvSpPr>
        <p:spPr bwMode="auto">
          <a:xfrm>
            <a:off x="3555436" y="2581684"/>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有参构造函数</a:t>
            </a:r>
          </a:p>
        </p:txBody>
      </p:sp>
      <p:sp>
        <p:nvSpPr>
          <p:cNvPr id="7" name="TextBox 6"/>
          <p:cNvSpPr txBox="1">
            <a:spLocks noChangeArrowheads="1"/>
          </p:cNvSpPr>
          <p:nvPr/>
        </p:nvSpPr>
        <p:spPr bwMode="auto">
          <a:xfrm>
            <a:off x="3555436" y="3667670"/>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构造函数与参数初始化列表</a:t>
            </a:r>
          </a:p>
        </p:txBody>
      </p:sp>
      <p:sp>
        <p:nvSpPr>
          <p:cNvPr id="8" name="TextBox 7"/>
          <p:cNvSpPr txBox="1">
            <a:spLocks noChangeArrowheads="1"/>
          </p:cNvSpPr>
          <p:nvPr/>
        </p:nvSpPr>
        <p:spPr bwMode="auto">
          <a:xfrm>
            <a:off x="3555436" y="4753656"/>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默认构造函数</a:t>
            </a:r>
          </a:p>
        </p:txBody>
      </p:sp>
    </p:spTree>
    <p:extLst>
      <p:ext uri="{BB962C8B-B14F-4D97-AF65-F5344CB8AC3E}">
        <p14:creationId xmlns:p14="http://schemas.microsoft.com/office/powerpoint/2010/main" val="362068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无参构造函数</a:t>
            </a:r>
          </a:p>
        </p:txBody>
      </p:sp>
      <p:sp>
        <p:nvSpPr>
          <p:cNvPr id="19" name="矩形 3"/>
          <p:cNvSpPr>
            <a:spLocks noChangeArrowheads="1"/>
          </p:cNvSpPr>
          <p:nvPr/>
        </p:nvSpPr>
        <p:spPr bwMode="auto">
          <a:xfrm>
            <a:off x="1336917" y="1011911"/>
            <a:ext cx="1617287"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chemeClr val="accent1">
                  <a:lumMod val="50000"/>
                </a:schemeClr>
              </a:buClr>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格式：</a:t>
            </a:r>
          </a:p>
          <a:p>
            <a:pPr>
              <a:lnSpc>
                <a:spcPct val="150000"/>
              </a:lnSpc>
              <a:buClr>
                <a:schemeClr val="accent1">
                  <a:lumMod val="50000"/>
                </a:schemeClr>
              </a:buClr>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chemeClr val="accent1">
                  <a:lumMod val="50000"/>
                </a:schemeClr>
              </a:buClr>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chemeClr val="accent1">
                  <a:lumMod val="50000"/>
                </a:schemeClr>
              </a:buClr>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调用：</a:t>
            </a:r>
          </a:p>
        </p:txBody>
      </p:sp>
      <p:sp>
        <p:nvSpPr>
          <p:cNvPr id="4" name="TextBox 6"/>
          <p:cNvSpPr txBox="1"/>
          <p:nvPr/>
        </p:nvSpPr>
        <p:spPr>
          <a:xfrm>
            <a:off x="2967267" y="1298697"/>
            <a:ext cx="3331028" cy="1815882"/>
          </a:xfrm>
          <a:prstGeom prst="rect">
            <a:avLst/>
          </a:prstGeom>
          <a:solidFill>
            <a:schemeClr val="accent1">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2800">
                <a:latin typeface="微软雅黑" panose="020B0503020204020204" pitchFamily="34" charset="-122"/>
                <a:ea typeface="微软雅黑" panose="020B0503020204020204" pitchFamily="34" charset="-122"/>
                <a:cs typeface="Courier New" pitchFamily="49" charset="0"/>
              </a:rPr>
              <a:t>[</a:t>
            </a:r>
            <a:r>
              <a:rPr lang="zh-CN" altLang="en-US" sz="2800">
                <a:latin typeface="微软雅黑" panose="020B0503020204020204" pitchFamily="34" charset="-122"/>
                <a:ea typeface="微软雅黑" panose="020B0503020204020204" pitchFamily="34" charset="-122"/>
                <a:cs typeface="Courier New" pitchFamily="49" charset="0"/>
              </a:rPr>
              <a:t>类名</a:t>
            </a:r>
            <a:r>
              <a:rPr lang="en-US" altLang="zh-CN" sz="2800">
                <a:latin typeface="微软雅黑" panose="020B0503020204020204" pitchFamily="34" charset="-122"/>
                <a:ea typeface="微软雅黑" panose="020B0503020204020204" pitchFamily="34" charset="-122"/>
                <a:cs typeface="Courier New" pitchFamily="49" charset="0"/>
              </a:rPr>
              <a:t>::]</a:t>
            </a:r>
            <a:r>
              <a:rPr lang="zh-CN" altLang="en-US" sz="2800">
                <a:latin typeface="微软雅黑" panose="020B0503020204020204" pitchFamily="34" charset="-122"/>
                <a:ea typeface="微软雅黑" panose="020B0503020204020204" pitchFamily="34" charset="-122"/>
                <a:cs typeface="Courier New" pitchFamily="49" charset="0"/>
              </a:rPr>
              <a:t>类名</a:t>
            </a:r>
            <a:r>
              <a:rPr lang="en-US" altLang="zh-CN" sz="2800">
                <a:latin typeface="微软雅黑" panose="020B0503020204020204" pitchFamily="34" charset="-122"/>
                <a:ea typeface="微软雅黑" panose="020B0503020204020204" pitchFamily="34" charset="-122"/>
                <a:cs typeface="Courier New" pitchFamily="49" charset="0"/>
              </a:rPr>
              <a:t>()</a:t>
            </a:r>
          </a:p>
          <a:p>
            <a:pPr>
              <a:defRPr/>
            </a:pPr>
            <a:r>
              <a:rPr lang="en-US" altLang="zh-CN" sz="2800">
                <a:latin typeface="微软雅黑" panose="020B0503020204020204" pitchFamily="34" charset="-122"/>
                <a:ea typeface="微软雅黑" panose="020B0503020204020204" pitchFamily="34" charset="-122"/>
                <a:cs typeface="Courier New" pitchFamily="49" charset="0"/>
              </a:rPr>
              <a:t>{  </a:t>
            </a:r>
            <a:br>
              <a:rPr lang="en-US" altLang="zh-CN" sz="2800">
                <a:latin typeface="微软雅黑" panose="020B0503020204020204" pitchFamily="34" charset="-122"/>
                <a:ea typeface="微软雅黑" panose="020B0503020204020204" pitchFamily="34" charset="-122"/>
                <a:cs typeface="Courier New" pitchFamily="49" charset="0"/>
              </a:rPr>
            </a:br>
            <a:r>
              <a:rPr lang="en-US" altLang="zh-CN" sz="2800">
                <a:latin typeface="微软雅黑" panose="020B0503020204020204" pitchFamily="34" charset="-122"/>
                <a:ea typeface="微软雅黑" panose="020B0503020204020204" pitchFamily="34" charset="-122"/>
                <a:cs typeface="Courier New" pitchFamily="49" charset="0"/>
              </a:rPr>
              <a:t>  ... ...</a:t>
            </a:r>
            <a:br>
              <a:rPr lang="en-US" altLang="zh-CN" sz="2800">
                <a:latin typeface="微软雅黑" panose="020B0503020204020204" pitchFamily="34" charset="-122"/>
                <a:ea typeface="微软雅黑" panose="020B0503020204020204" pitchFamily="34" charset="-122"/>
                <a:cs typeface="Courier New" pitchFamily="49" charset="0"/>
              </a:rPr>
            </a:br>
            <a:r>
              <a:rPr lang="en-US" altLang="zh-CN" sz="2800">
                <a:latin typeface="微软雅黑" panose="020B0503020204020204" pitchFamily="34" charset="-122"/>
                <a:ea typeface="微软雅黑" panose="020B0503020204020204" pitchFamily="34" charset="-122"/>
                <a:cs typeface="Courier New" pitchFamily="49" charset="0"/>
              </a:rPr>
              <a:t>}</a:t>
            </a:r>
            <a:endParaRPr lang="en-US" altLang="zh-CN" sz="2800" dirty="0">
              <a:latin typeface="微软雅黑" panose="020B0503020204020204" pitchFamily="34" charset="-122"/>
              <a:ea typeface="微软雅黑" panose="020B0503020204020204" pitchFamily="34" charset="-122"/>
              <a:cs typeface="Courier New" pitchFamily="49" charset="0"/>
            </a:endParaRPr>
          </a:p>
        </p:txBody>
      </p:sp>
      <p:sp>
        <p:nvSpPr>
          <p:cNvPr id="7" name="TextBox 6"/>
          <p:cNvSpPr txBox="1"/>
          <p:nvPr/>
        </p:nvSpPr>
        <p:spPr>
          <a:xfrm>
            <a:off x="2954204" y="3444248"/>
            <a:ext cx="3331028" cy="523220"/>
          </a:xfrm>
          <a:prstGeom prst="rect">
            <a:avLst/>
          </a:prstGeom>
          <a:solidFill>
            <a:schemeClr val="accent1">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zh-CN" altLang="en-US" sz="2800">
                <a:latin typeface="微软雅黑" panose="020B0503020204020204" pitchFamily="34" charset="-122"/>
                <a:ea typeface="微软雅黑" panose="020B0503020204020204" pitchFamily="34" charset="-122"/>
                <a:cs typeface="Courier New" pitchFamily="49" charset="0"/>
              </a:rPr>
              <a:t>类名   对象名；</a:t>
            </a:r>
          </a:p>
        </p:txBody>
      </p:sp>
      <p:sp>
        <p:nvSpPr>
          <p:cNvPr id="8" name="矩形 3"/>
          <p:cNvSpPr>
            <a:spLocks noChangeArrowheads="1"/>
          </p:cNvSpPr>
          <p:nvPr/>
        </p:nvSpPr>
        <p:spPr bwMode="auto">
          <a:xfrm>
            <a:off x="1336917" y="4297137"/>
            <a:ext cx="9701193"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chemeClr val="accent1">
                  <a:lumMod val="50000"/>
                </a:schemeClr>
              </a:buClr>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注意</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p>
          <a:p>
            <a:pPr marL="914400" lvl="1" indent="-457200">
              <a:buClr>
                <a:schemeClr val="accent1">
                  <a:lumMod val="50000"/>
                </a:schemeClr>
              </a:buClr>
              <a:buFont typeface="Wingdings" panose="05000000000000000000" pitchFamily="2" charset="2"/>
              <a:buChar char="Ø"/>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在实例化对象时自动调用</a:t>
            </a:r>
          </a:p>
          <a:p>
            <a:pPr marL="914400" lvl="1" indent="-457200">
              <a:buClr>
                <a:schemeClr val="accent1">
                  <a:lumMod val="50000"/>
                </a:schemeClr>
              </a:buClr>
              <a:buFont typeface="Wingdings" panose="05000000000000000000" pitchFamily="2" charset="2"/>
              <a:buChar char="Ø"/>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对象名后不能含有括号</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类名  对象名</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191028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无参构造函数</a:t>
            </a:r>
          </a:p>
        </p:txBody>
      </p:sp>
      <p:sp>
        <p:nvSpPr>
          <p:cNvPr id="19" name="矩形 3"/>
          <p:cNvSpPr>
            <a:spLocks noChangeArrowheads="1"/>
          </p:cNvSpPr>
          <p:nvPr/>
        </p:nvSpPr>
        <p:spPr bwMode="auto">
          <a:xfrm>
            <a:off x="1095001" y="745326"/>
            <a:ext cx="108677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无参构造函数的函数体内不是初始化，只是赋值</a:t>
            </a:r>
          </a:p>
        </p:txBody>
      </p:sp>
      <p:sp>
        <p:nvSpPr>
          <p:cNvPr id="5" name="矩形 4"/>
          <p:cNvSpPr/>
          <p:nvPr/>
        </p:nvSpPr>
        <p:spPr>
          <a:xfrm>
            <a:off x="1358537" y="1541564"/>
            <a:ext cx="8712926" cy="5029054"/>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4"/>
          <p:cNvSpPr txBox="1">
            <a:spLocks noChangeArrowheads="1"/>
          </p:cNvSpPr>
          <p:nvPr/>
        </p:nvSpPr>
        <p:spPr bwMode="auto">
          <a:xfrm>
            <a:off x="1406383" y="1541563"/>
            <a:ext cx="4323807"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0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Time</a:t>
            </a:r>
          </a:p>
          <a:p>
            <a:pPr marL="0" indent="0" eaLnBrk="1" hangingPunct="1">
              <a:lnSpc>
                <a:spcPts val="20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0" indent="0" eaLnBrk="1" hangingPunct="1">
              <a:lnSpc>
                <a:spcPts val="20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a:t>
            </a:r>
          </a:p>
          <a:p>
            <a:pPr marL="0" indent="0" eaLnBrk="1" hangingPunct="1">
              <a:lnSpc>
                <a:spcPts val="20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display();</a:t>
            </a:r>
          </a:p>
          <a:p>
            <a:pPr marL="0" indent="0" eaLnBrk="1" hangingPunct="1">
              <a:lnSpc>
                <a:spcPts val="20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0" indent="0" eaLnBrk="1" hangingPunct="1">
              <a:lnSpc>
                <a:spcPts val="20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m_iHour</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m_iMinute</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m_iSec</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endParaRPr lang="en-US" altLang="zh-CN" sz="2000" b="1" dirty="0">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dirty="0">
                <a:latin typeface="Consolas" panose="020B0609020204030204" pitchFamily="49" charset="0"/>
                <a:ea typeface="微软雅黑" panose="020B0503020204020204" pitchFamily="34" charset="-122"/>
                <a:cs typeface="Courier New" pitchFamily="49" charset="0"/>
              </a:rPr>
              <a:t>Time::Time()</a:t>
            </a:r>
          </a:p>
          <a:p>
            <a:pPr marL="0" indent="0" eaLnBrk="1" hangingPunct="1">
              <a:lnSpc>
                <a:spcPts val="2000"/>
              </a:lnSpc>
              <a:buClr>
                <a:srgbClr val="00B0F0"/>
              </a:buClr>
            </a:pPr>
            <a:r>
              <a:rPr lang="en-US" altLang="zh-CN" sz="2000" b="1" dirty="0">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dirty="0">
                <a:solidFill>
                  <a:srgbClr val="C00000"/>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rgbClr val="C00000"/>
                </a:solidFill>
                <a:latin typeface="Consolas" panose="020B0609020204030204" pitchFamily="49" charset="0"/>
                <a:ea typeface="微软雅黑" panose="020B0503020204020204" pitchFamily="34" charset="-122"/>
                <a:cs typeface="Courier New" pitchFamily="49" charset="0"/>
              </a:rPr>
              <a:t>m_iHour</a:t>
            </a:r>
            <a:r>
              <a:rPr lang="en-US" altLang="zh-CN" sz="2000" b="1" dirty="0">
                <a:solidFill>
                  <a:srgbClr val="C00000"/>
                </a:solidFill>
                <a:latin typeface="Consolas" panose="020B0609020204030204" pitchFamily="49" charset="0"/>
                <a:ea typeface="微软雅黑" panose="020B0503020204020204" pitchFamily="34" charset="-122"/>
                <a:cs typeface="Courier New" pitchFamily="49" charset="0"/>
              </a:rPr>
              <a:t>   = 0;</a:t>
            </a:r>
          </a:p>
          <a:p>
            <a:pPr marL="0" indent="0" eaLnBrk="1" hangingPunct="1">
              <a:lnSpc>
                <a:spcPts val="2000"/>
              </a:lnSpc>
              <a:buClr>
                <a:srgbClr val="00B0F0"/>
              </a:buClr>
            </a:pPr>
            <a:r>
              <a:rPr lang="en-US" altLang="zh-CN" sz="2000" b="1" dirty="0">
                <a:solidFill>
                  <a:srgbClr val="C00000"/>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rgbClr val="C00000"/>
                </a:solidFill>
                <a:latin typeface="Consolas" panose="020B0609020204030204" pitchFamily="49" charset="0"/>
                <a:ea typeface="微软雅黑" panose="020B0503020204020204" pitchFamily="34" charset="-122"/>
                <a:cs typeface="Courier New" pitchFamily="49" charset="0"/>
              </a:rPr>
              <a:t>m_iMinute</a:t>
            </a:r>
            <a:r>
              <a:rPr lang="en-US" altLang="zh-CN" sz="2000" b="1" dirty="0">
                <a:solidFill>
                  <a:srgbClr val="C00000"/>
                </a:solidFill>
                <a:latin typeface="Consolas" panose="020B0609020204030204" pitchFamily="49" charset="0"/>
                <a:ea typeface="微软雅黑" panose="020B0503020204020204" pitchFamily="34" charset="-122"/>
                <a:cs typeface="Courier New" pitchFamily="49" charset="0"/>
              </a:rPr>
              <a:t> = 0;</a:t>
            </a:r>
          </a:p>
          <a:p>
            <a:pPr marL="0" indent="0" eaLnBrk="1" hangingPunct="1">
              <a:lnSpc>
                <a:spcPts val="2000"/>
              </a:lnSpc>
              <a:buClr>
                <a:srgbClr val="00B0F0"/>
              </a:buClr>
            </a:pPr>
            <a:r>
              <a:rPr lang="en-US" altLang="zh-CN" sz="2000" b="1" dirty="0">
                <a:solidFill>
                  <a:srgbClr val="C00000"/>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rgbClr val="C00000"/>
                </a:solidFill>
                <a:latin typeface="Consolas" panose="020B0609020204030204" pitchFamily="49" charset="0"/>
                <a:ea typeface="微软雅黑" panose="020B0503020204020204" pitchFamily="34" charset="-122"/>
                <a:cs typeface="Courier New" pitchFamily="49" charset="0"/>
              </a:rPr>
              <a:t>m_iSec</a:t>
            </a:r>
            <a:r>
              <a:rPr lang="en-US" altLang="zh-CN" sz="2000" b="1" dirty="0">
                <a:solidFill>
                  <a:srgbClr val="C00000"/>
                </a:solidFill>
                <a:latin typeface="Consolas" panose="020B0609020204030204" pitchFamily="49" charset="0"/>
                <a:ea typeface="微软雅黑" panose="020B0503020204020204" pitchFamily="34" charset="-122"/>
                <a:cs typeface="Courier New" pitchFamily="49" charset="0"/>
              </a:rPr>
              <a:t>    = 0;</a:t>
            </a:r>
          </a:p>
          <a:p>
            <a:pPr marL="0" indent="0" eaLnBrk="1" hangingPunct="1">
              <a:lnSpc>
                <a:spcPts val="2000"/>
              </a:lnSpc>
              <a:buClr>
                <a:srgbClr val="00B0F0"/>
              </a:buClr>
            </a:pPr>
            <a:r>
              <a:rPr lang="en-US" altLang="zh-CN" sz="2000" b="1" dirty="0">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endPar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p:txBody>
      </p:sp>
      <p:sp>
        <p:nvSpPr>
          <p:cNvPr id="7" name="TextBox 4"/>
          <p:cNvSpPr txBox="1">
            <a:spLocks noChangeArrowheads="1"/>
          </p:cNvSpPr>
          <p:nvPr/>
        </p:nvSpPr>
        <p:spPr bwMode="auto">
          <a:xfrm>
            <a:off x="5764973" y="1578581"/>
            <a:ext cx="4349931" cy="496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Time::display()</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m_iHour &lt;&lt; ":"</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m_iMinute &lt;&lt; ":"</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m_iSec &lt;&lt; endl;</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b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b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Time t1;</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t1.display();</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Time t2 = Time();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t2.display();</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Time *pT = new Time;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pT-&gt;display();</a:t>
            </a:r>
          </a:p>
          <a:p>
            <a:pPr marL="0" indent="0" eaLnBrk="1" hangingPunct="1">
              <a:lnSpc>
                <a:spcPts val="20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delete pT;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pT = NULL;</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p:txBody>
      </p:sp>
      <p:cxnSp>
        <p:nvCxnSpPr>
          <p:cNvPr id="8" name="直接连接符 7"/>
          <p:cNvCxnSpPr>
            <a:endCxn id="5" idx="2"/>
          </p:cNvCxnSpPr>
          <p:nvPr/>
        </p:nvCxnSpPr>
        <p:spPr>
          <a:xfrm flipH="1">
            <a:off x="5715000" y="1541563"/>
            <a:ext cx="1" cy="502905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452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无参构造函数</a:t>
            </a:r>
          </a:p>
        </p:txBody>
      </p:sp>
      <p:sp>
        <p:nvSpPr>
          <p:cNvPr id="19" name="矩形 3"/>
          <p:cNvSpPr>
            <a:spLocks noChangeArrowheads="1"/>
          </p:cNvSpPr>
          <p:nvPr/>
        </p:nvSpPr>
        <p:spPr bwMode="auto">
          <a:xfrm>
            <a:off x="1095001" y="889325"/>
            <a:ext cx="970119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Clr>
                <a:schemeClr val="accent1">
                  <a:lumMod val="50000"/>
                </a:schemeClr>
              </a:buCl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注意</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t>
            </a:r>
          </a:p>
          <a:p>
            <a:pPr lvl="1">
              <a:buClr>
                <a:schemeClr val="accent1">
                  <a:lumMod val="50000"/>
                </a:schemeClr>
              </a:buCl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在构造函数中最好只是对数据成员赋初值，</a:t>
            </a:r>
            <a:r>
              <a:rPr lang="zh-CN" altLang="en-US" sz="3200" dirty="0">
                <a:solidFill>
                  <a:srgbClr val="C00000"/>
                </a:solidFill>
                <a:latin typeface="微软雅黑" panose="020B0503020204020204" pitchFamily="34" charset="-122"/>
                <a:ea typeface="微软雅黑" panose="020B0503020204020204" pitchFamily="34" charset="-122"/>
              </a:rPr>
              <a:t>不提倡加入与初始化无关的语句</a:t>
            </a:r>
          </a:p>
        </p:txBody>
      </p:sp>
      <p:sp>
        <p:nvSpPr>
          <p:cNvPr id="4" name="TextBox 2"/>
          <p:cNvSpPr txBox="1"/>
          <p:nvPr/>
        </p:nvSpPr>
        <p:spPr>
          <a:xfrm>
            <a:off x="1995349" y="2673393"/>
            <a:ext cx="8564636" cy="3108543"/>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800" b="1">
                <a:solidFill>
                  <a:schemeClr val="tx1">
                    <a:lumMod val="75000"/>
                    <a:lumOff val="25000"/>
                  </a:schemeClr>
                </a:solidFill>
                <a:latin typeface="Consolas" panose="020B0609020204030204" pitchFamily="49" charset="0"/>
                <a:ea typeface="DotumChe" pitchFamily="49" charset="-127"/>
                <a:cs typeface="Courier New" pitchFamily="49" charset="0"/>
              </a:rPr>
              <a:t>Time::Time()</a:t>
            </a:r>
          </a:p>
          <a:p>
            <a:pPr>
              <a:defRPr/>
            </a:pPr>
            <a:r>
              <a:rPr lang="en-US" altLang="zh-CN" sz="2800" b="1">
                <a:solidFill>
                  <a:schemeClr val="tx1">
                    <a:lumMod val="75000"/>
                    <a:lumOff val="25000"/>
                  </a:schemeClr>
                </a:solidFill>
                <a:latin typeface="Consolas" panose="020B0609020204030204" pitchFamily="49" charset="0"/>
                <a:ea typeface="DotumChe" pitchFamily="49" charset="-127"/>
                <a:cs typeface="Courier New" pitchFamily="49" charset="0"/>
              </a:rPr>
              <a:t>{</a:t>
            </a:r>
          </a:p>
          <a:p>
            <a:pPr>
              <a:defRPr/>
            </a:pPr>
            <a:r>
              <a:rPr lang="en-US" altLang="zh-CN" sz="2800" b="1">
                <a:solidFill>
                  <a:schemeClr val="tx1">
                    <a:lumMod val="75000"/>
                    <a:lumOff val="25000"/>
                  </a:schemeClr>
                </a:solidFill>
                <a:latin typeface="Consolas" panose="020B0609020204030204" pitchFamily="49" charset="0"/>
                <a:ea typeface="DotumChe" pitchFamily="49" charset="-127"/>
                <a:cs typeface="Courier New" pitchFamily="49" charset="0"/>
              </a:rPr>
              <a:t>    m_iHour = 0;</a:t>
            </a:r>
          </a:p>
          <a:p>
            <a:pPr>
              <a:defRPr/>
            </a:pPr>
            <a:r>
              <a:rPr lang="en-US" altLang="zh-CN" sz="2800" b="1">
                <a:solidFill>
                  <a:schemeClr val="tx1">
                    <a:lumMod val="75000"/>
                    <a:lumOff val="25000"/>
                  </a:schemeClr>
                </a:solidFill>
                <a:latin typeface="Consolas" panose="020B0609020204030204" pitchFamily="49" charset="0"/>
                <a:ea typeface="DotumChe" pitchFamily="49" charset="-127"/>
                <a:cs typeface="Courier New" pitchFamily="49" charset="0"/>
              </a:rPr>
              <a:t>    m_iMinute = 0;</a:t>
            </a:r>
          </a:p>
          <a:p>
            <a:pPr>
              <a:defRPr/>
            </a:pPr>
            <a:r>
              <a:rPr lang="en-US" altLang="zh-CN" sz="2800" b="1">
                <a:solidFill>
                  <a:schemeClr val="tx1">
                    <a:lumMod val="75000"/>
                    <a:lumOff val="25000"/>
                  </a:schemeClr>
                </a:solidFill>
                <a:latin typeface="Consolas" panose="020B0609020204030204" pitchFamily="49" charset="0"/>
                <a:ea typeface="DotumChe" pitchFamily="49" charset="-127"/>
                <a:cs typeface="Courier New" pitchFamily="49" charset="0"/>
              </a:rPr>
              <a:t>    m_iSec = 0;</a:t>
            </a:r>
          </a:p>
          <a:p>
            <a:pPr>
              <a:defRPr/>
            </a:pPr>
            <a:r>
              <a:rPr lang="en-US" altLang="zh-CN" sz="2800" b="1">
                <a:solidFill>
                  <a:schemeClr val="tx1">
                    <a:lumMod val="75000"/>
                    <a:lumOff val="25000"/>
                  </a:schemeClr>
                </a:solidFill>
                <a:latin typeface="Consolas" panose="020B0609020204030204" pitchFamily="49" charset="0"/>
                <a:ea typeface="DotumChe" pitchFamily="49" charset="-127"/>
                <a:cs typeface="Courier New" pitchFamily="49" charset="0"/>
              </a:rPr>
              <a:t>    </a:t>
            </a:r>
            <a:r>
              <a:rPr lang="en-US" altLang="zh-CN" sz="2800" b="1">
                <a:solidFill>
                  <a:srgbClr val="C00000"/>
                </a:solidFill>
                <a:latin typeface="Consolas" panose="020B0609020204030204" pitchFamily="49" charset="0"/>
                <a:ea typeface="DotumChe" pitchFamily="49" charset="-127"/>
                <a:cs typeface="Courier New" pitchFamily="49" charset="0"/>
              </a:rPr>
              <a:t>cout &lt;&lt; "Invoke Constructor" &lt;&lt; endl;</a:t>
            </a:r>
          </a:p>
          <a:p>
            <a:pPr>
              <a:defRPr/>
            </a:pPr>
            <a:r>
              <a:rPr lang="en-US" altLang="zh-CN" sz="2800" b="1">
                <a:solidFill>
                  <a:schemeClr val="tx1">
                    <a:lumMod val="75000"/>
                    <a:lumOff val="25000"/>
                  </a:schemeClr>
                </a:solidFill>
                <a:latin typeface="Consolas" panose="020B0609020204030204" pitchFamily="49" charset="0"/>
                <a:ea typeface="DotumChe" pitchFamily="49" charset="-127"/>
                <a:cs typeface="Courier New" pitchFamily="49" charset="0"/>
              </a:rPr>
              <a:t>}</a:t>
            </a:r>
            <a:endPar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endParaRPr>
          </a:p>
        </p:txBody>
      </p:sp>
    </p:spTree>
    <p:extLst>
      <p:ext uri="{BB962C8B-B14F-4D97-AF65-F5344CB8AC3E}">
        <p14:creationId xmlns:p14="http://schemas.microsoft.com/office/powerpoint/2010/main" val="1410078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a:t>
            </a:r>
          </a:p>
        </p:txBody>
      </p:sp>
      <p:sp>
        <p:nvSpPr>
          <p:cNvPr id="5" name="TextBox 4"/>
          <p:cNvSpPr txBox="1">
            <a:spLocks noChangeArrowheads="1"/>
          </p:cNvSpPr>
          <p:nvPr/>
        </p:nvSpPr>
        <p:spPr bwMode="auto">
          <a:xfrm>
            <a:off x="3555436" y="1495698"/>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无参构造函数</a:t>
            </a:r>
          </a:p>
        </p:txBody>
      </p:sp>
      <p:sp>
        <p:nvSpPr>
          <p:cNvPr id="6" name="TextBox 5"/>
          <p:cNvSpPr txBox="1">
            <a:spLocks noChangeArrowheads="1"/>
          </p:cNvSpPr>
          <p:nvPr/>
        </p:nvSpPr>
        <p:spPr bwMode="auto">
          <a:xfrm>
            <a:off x="3555436" y="2581684"/>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b="1">
                <a:solidFill>
                  <a:schemeClr val="accent1">
                    <a:lumMod val="50000"/>
                  </a:schemeClr>
                </a:solidFill>
                <a:latin typeface="微软雅黑" panose="020B0503020204020204" pitchFamily="34" charset="-122"/>
                <a:ea typeface="微软雅黑" panose="020B0503020204020204" pitchFamily="34" charset="-122"/>
              </a:rPr>
              <a:t>有参构造函数</a:t>
            </a:r>
          </a:p>
        </p:txBody>
      </p:sp>
      <p:sp>
        <p:nvSpPr>
          <p:cNvPr id="7" name="TextBox 6"/>
          <p:cNvSpPr txBox="1">
            <a:spLocks noChangeArrowheads="1"/>
          </p:cNvSpPr>
          <p:nvPr/>
        </p:nvSpPr>
        <p:spPr bwMode="auto">
          <a:xfrm>
            <a:off x="3555436" y="3667670"/>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构造函数与参数初始化列表</a:t>
            </a:r>
          </a:p>
        </p:txBody>
      </p:sp>
      <p:sp>
        <p:nvSpPr>
          <p:cNvPr id="8" name="TextBox 7"/>
          <p:cNvSpPr txBox="1">
            <a:spLocks noChangeArrowheads="1"/>
          </p:cNvSpPr>
          <p:nvPr/>
        </p:nvSpPr>
        <p:spPr bwMode="auto">
          <a:xfrm>
            <a:off x="3555436" y="4753656"/>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默认构造函数</a:t>
            </a:r>
          </a:p>
        </p:txBody>
      </p:sp>
    </p:spTree>
    <p:extLst>
      <p:ext uri="{BB962C8B-B14F-4D97-AF65-F5344CB8AC3E}">
        <p14:creationId xmlns:p14="http://schemas.microsoft.com/office/powerpoint/2010/main" val="279039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有参构造函数</a:t>
            </a:r>
          </a:p>
        </p:txBody>
      </p:sp>
      <p:sp>
        <p:nvSpPr>
          <p:cNvPr id="19" name="矩形 3"/>
          <p:cNvSpPr>
            <a:spLocks noChangeArrowheads="1"/>
          </p:cNvSpPr>
          <p:nvPr/>
        </p:nvSpPr>
        <p:spPr bwMode="auto">
          <a:xfrm>
            <a:off x="1336917" y="1011911"/>
            <a:ext cx="1617287"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chemeClr val="accent1">
                  <a:lumMod val="50000"/>
                </a:schemeClr>
              </a:buClr>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格式：</a:t>
            </a:r>
          </a:p>
          <a:p>
            <a:pPr>
              <a:lnSpc>
                <a:spcPct val="150000"/>
              </a:lnSpc>
              <a:buClr>
                <a:schemeClr val="accent1">
                  <a:lumMod val="50000"/>
                </a:schemeClr>
              </a:buClr>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chemeClr val="accent1">
                  <a:lumMod val="50000"/>
                </a:schemeClr>
              </a:buClr>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chemeClr val="accent1">
                  <a:lumMod val="50000"/>
                </a:schemeClr>
              </a:buClr>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调用：</a:t>
            </a:r>
          </a:p>
        </p:txBody>
      </p:sp>
      <p:sp>
        <p:nvSpPr>
          <p:cNvPr id="4" name="TextBox 6"/>
          <p:cNvSpPr txBox="1"/>
          <p:nvPr/>
        </p:nvSpPr>
        <p:spPr>
          <a:xfrm>
            <a:off x="2967266" y="1298697"/>
            <a:ext cx="3524973" cy="1815882"/>
          </a:xfrm>
          <a:prstGeom prst="rect">
            <a:avLst/>
          </a:prstGeom>
          <a:solidFill>
            <a:schemeClr val="accent1">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2800">
                <a:latin typeface="微软雅黑" panose="020B0503020204020204" pitchFamily="34" charset="-122"/>
                <a:ea typeface="微软雅黑" panose="020B0503020204020204" pitchFamily="34" charset="-122"/>
                <a:cs typeface="Courier New" pitchFamily="49" charset="0"/>
              </a:rPr>
              <a:t>[</a:t>
            </a:r>
            <a:r>
              <a:rPr lang="zh-CN" altLang="en-US" sz="2800">
                <a:latin typeface="微软雅黑" panose="020B0503020204020204" pitchFamily="34" charset="-122"/>
                <a:ea typeface="微软雅黑" panose="020B0503020204020204" pitchFamily="34" charset="-122"/>
                <a:cs typeface="Courier New" pitchFamily="49" charset="0"/>
              </a:rPr>
              <a:t>类名</a:t>
            </a:r>
            <a:r>
              <a:rPr lang="en-US" altLang="zh-CN" sz="2800">
                <a:latin typeface="微软雅黑" panose="020B0503020204020204" pitchFamily="34" charset="-122"/>
                <a:ea typeface="微软雅黑" panose="020B0503020204020204" pitchFamily="34" charset="-122"/>
                <a:cs typeface="Courier New" pitchFamily="49" charset="0"/>
              </a:rPr>
              <a:t>::]</a:t>
            </a:r>
            <a:r>
              <a:rPr lang="zh-CN" altLang="en-US" sz="2800">
                <a:latin typeface="微软雅黑" panose="020B0503020204020204" pitchFamily="34" charset="-122"/>
                <a:ea typeface="微软雅黑" panose="020B0503020204020204" pitchFamily="34" charset="-122"/>
                <a:cs typeface="Courier New" pitchFamily="49" charset="0"/>
              </a:rPr>
              <a:t>类名</a:t>
            </a:r>
            <a:r>
              <a:rPr lang="en-US" altLang="zh-CN" sz="2800">
                <a:latin typeface="微软雅黑" panose="020B0503020204020204" pitchFamily="34" charset="-122"/>
                <a:ea typeface="微软雅黑" panose="020B0503020204020204" pitchFamily="34" charset="-122"/>
                <a:cs typeface="Courier New" pitchFamily="49" charset="0"/>
              </a:rPr>
              <a:t>(</a:t>
            </a:r>
            <a:r>
              <a:rPr lang="zh-CN" altLang="en-US" sz="2800">
                <a:latin typeface="微软雅黑" panose="020B0503020204020204" pitchFamily="34" charset="-122"/>
                <a:ea typeface="微软雅黑" panose="020B0503020204020204" pitchFamily="34" charset="-122"/>
                <a:cs typeface="Courier New" pitchFamily="49" charset="0"/>
              </a:rPr>
              <a:t>参数表）</a:t>
            </a:r>
          </a:p>
          <a:p>
            <a:pPr>
              <a:defRPr/>
            </a:pPr>
            <a:r>
              <a:rPr lang="en-US" altLang="zh-CN" sz="2800">
                <a:latin typeface="微软雅黑" panose="020B0503020204020204" pitchFamily="34" charset="-122"/>
                <a:ea typeface="微软雅黑" panose="020B0503020204020204" pitchFamily="34" charset="-122"/>
                <a:cs typeface="Courier New" pitchFamily="49" charset="0"/>
              </a:rPr>
              <a:t>{  </a:t>
            </a:r>
            <a:br>
              <a:rPr lang="en-US" altLang="zh-CN" sz="2800">
                <a:latin typeface="微软雅黑" panose="020B0503020204020204" pitchFamily="34" charset="-122"/>
                <a:ea typeface="微软雅黑" panose="020B0503020204020204" pitchFamily="34" charset="-122"/>
                <a:cs typeface="Courier New" pitchFamily="49" charset="0"/>
              </a:rPr>
            </a:br>
            <a:r>
              <a:rPr lang="en-US" altLang="zh-CN" sz="2800">
                <a:latin typeface="微软雅黑" panose="020B0503020204020204" pitchFamily="34" charset="-122"/>
                <a:ea typeface="微软雅黑" panose="020B0503020204020204" pitchFamily="34" charset="-122"/>
                <a:cs typeface="Courier New" pitchFamily="49" charset="0"/>
              </a:rPr>
              <a:t>  … …</a:t>
            </a:r>
            <a:br>
              <a:rPr lang="en-US" altLang="zh-CN" sz="2800">
                <a:latin typeface="微软雅黑" panose="020B0503020204020204" pitchFamily="34" charset="-122"/>
                <a:ea typeface="微软雅黑" panose="020B0503020204020204" pitchFamily="34" charset="-122"/>
                <a:cs typeface="Courier New" pitchFamily="49" charset="0"/>
              </a:rPr>
            </a:br>
            <a:r>
              <a:rPr lang="en-US" altLang="zh-CN" sz="2800">
                <a:latin typeface="微软雅黑" panose="020B0503020204020204" pitchFamily="34" charset="-122"/>
                <a:ea typeface="微软雅黑" panose="020B0503020204020204" pitchFamily="34" charset="-122"/>
                <a:cs typeface="Courier New" pitchFamily="49" charset="0"/>
              </a:rPr>
              <a:t>}</a:t>
            </a:r>
          </a:p>
        </p:txBody>
      </p:sp>
      <p:sp>
        <p:nvSpPr>
          <p:cNvPr id="7" name="TextBox 6"/>
          <p:cNvSpPr txBox="1"/>
          <p:nvPr/>
        </p:nvSpPr>
        <p:spPr>
          <a:xfrm>
            <a:off x="2954203" y="3444248"/>
            <a:ext cx="6019979" cy="523220"/>
          </a:xfrm>
          <a:prstGeom prst="rect">
            <a:avLst/>
          </a:prstGeom>
          <a:solidFill>
            <a:schemeClr val="accent1">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zh-CN" altLang="en-US" sz="2800">
                <a:latin typeface="微软雅黑" panose="020B0503020204020204" pitchFamily="34" charset="-122"/>
                <a:ea typeface="微软雅黑" panose="020B0503020204020204" pitchFamily="34" charset="-122"/>
                <a:cs typeface="Courier New" pitchFamily="49" charset="0"/>
              </a:rPr>
              <a:t>类名 对象名</a:t>
            </a:r>
            <a:r>
              <a:rPr lang="zh-CN" altLang="en-US" sz="2800">
                <a:solidFill>
                  <a:srgbClr val="C00000"/>
                </a:solidFill>
                <a:latin typeface="微软雅黑" panose="020B0503020204020204" pitchFamily="34" charset="-122"/>
                <a:ea typeface="微软雅黑" panose="020B0503020204020204" pitchFamily="34" charset="-122"/>
                <a:cs typeface="Courier New" pitchFamily="49" charset="0"/>
              </a:rPr>
              <a:t>（实参</a:t>
            </a:r>
            <a:r>
              <a:rPr lang="en-US" altLang="zh-CN" sz="2800">
                <a:solidFill>
                  <a:srgbClr val="C00000"/>
                </a:solidFill>
                <a:latin typeface="微软雅黑" panose="020B0503020204020204" pitchFamily="34" charset="-122"/>
                <a:ea typeface="微软雅黑" panose="020B0503020204020204" pitchFamily="34" charset="-122"/>
                <a:cs typeface="Courier New" pitchFamily="49" charset="0"/>
              </a:rPr>
              <a:t>1,</a:t>
            </a:r>
            <a:r>
              <a:rPr lang="zh-CN" altLang="en-US" sz="2800">
                <a:solidFill>
                  <a:srgbClr val="C00000"/>
                </a:solidFill>
                <a:latin typeface="微软雅黑" panose="020B0503020204020204" pitchFamily="34" charset="-122"/>
                <a:ea typeface="微软雅黑" panose="020B0503020204020204" pitchFamily="34" charset="-122"/>
                <a:cs typeface="Courier New" pitchFamily="49" charset="0"/>
              </a:rPr>
              <a:t>实参</a:t>
            </a:r>
            <a:r>
              <a:rPr lang="en-US" altLang="zh-CN" sz="2800">
                <a:solidFill>
                  <a:srgbClr val="C00000"/>
                </a:solidFill>
                <a:latin typeface="微软雅黑" panose="020B0503020204020204" pitchFamily="34" charset="-122"/>
                <a:ea typeface="微软雅黑" panose="020B0503020204020204" pitchFamily="34" charset="-122"/>
                <a:cs typeface="Courier New" pitchFamily="49" charset="0"/>
              </a:rPr>
              <a:t>2,...</a:t>
            </a:r>
            <a:r>
              <a:rPr lang="zh-CN" altLang="en-US" sz="2800">
                <a:solidFill>
                  <a:srgbClr val="C00000"/>
                </a:solidFill>
                <a:latin typeface="微软雅黑" panose="020B0503020204020204" pitchFamily="34" charset="-122"/>
                <a:ea typeface="微软雅黑" panose="020B0503020204020204" pitchFamily="34" charset="-122"/>
                <a:cs typeface="Courier New" pitchFamily="49" charset="0"/>
              </a:rPr>
              <a:t>）</a:t>
            </a:r>
            <a:r>
              <a:rPr lang="en-US" altLang="zh-CN" sz="280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a:solidFill>
                <a:srgbClr val="C00000"/>
              </a:solidFill>
              <a:latin typeface="微软雅黑" panose="020B0503020204020204" pitchFamily="34" charset="-122"/>
              <a:ea typeface="微软雅黑" panose="020B0503020204020204" pitchFamily="34" charset="-122"/>
              <a:cs typeface="Courier New" pitchFamily="49" charset="0"/>
            </a:endParaRPr>
          </a:p>
        </p:txBody>
      </p:sp>
      <p:sp>
        <p:nvSpPr>
          <p:cNvPr id="9" name="TextBox 6"/>
          <p:cNvSpPr txBox="1"/>
          <p:nvPr/>
        </p:nvSpPr>
        <p:spPr>
          <a:xfrm>
            <a:off x="2967267" y="4297137"/>
            <a:ext cx="6006916" cy="523220"/>
          </a:xfrm>
          <a:prstGeom prst="rect">
            <a:avLst/>
          </a:prstGeom>
          <a:solidFill>
            <a:schemeClr val="accent1">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zh-CN" altLang="en-US" sz="2800">
                <a:latin typeface="微软雅黑" panose="020B0503020204020204" pitchFamily="34" charset="-122"/>
                <a:ea typeface="微软雅黑" panose="020B0503020204020204" pitchFamily="34" charset="-122"/>
                <a:cs typeface="Courier New" pitchFamily="49" charset="0"/>
              </a:rPr>
              <a:t>类名 对象名 </a:t>
            </a:r>
            <a:r>
              <a:rPr lang="en-US" altLang="zh-CN" sz="2800">
                <a:latin typeface="微软雅黑" panose="020B0503020204020204" pitchFamily="34" charset="-122"/>
                <a:ea typeface="微软雅黑" panose="020B0503020204020204" pitchFamily="34" charset="-122"/>
                <a:cs typeface="Courier New" pitchFamily="49" charset="0"/>
              </a:rPr>
              <a:t>= </a:t>
            </a:r>
            <a:r>
              <a:rPr lang="zh-CN" altLang="en-US" sz="2800">
                <a:latin typeface="微软雅黑" panose="020B0503020204020204" pitchFamily="34" charset="-122"/>
                <a:ea typeface="微软雅黑" panose="020B0503020204020204" pitchFamily="34" charset="-122"/>
                <a:cs typeface="Courier New" pitchFamily="49" charset="0"/>
              </a:rPr>
              <a:t>类名</a:t>
            </a:r>
            <a:r>
              <a:rPr lang="en-US" altLang="zh-CN" sz="2800">
                <a:solidFill>
                  <a:srgbClr val="C00000"/>
                </a:solidFill>
                <a:latin typeface="微软雅黑" panose="020B0503020204020204" pitchFamily="34" charset="-122"/>
                <a:ea typeface="微软雅黑" panose="020B0503020204020204" pitchFamily="34" charset="-122"/>
                <a:cs typeface="Courier New" pitchFamily="49" charset="0"/>
              </a:rPr>
              <a:t>(</a:t>
            </a:r>
            <a:r>
              <a:rPr lang="zh-CN" altLang="en-US" sz="2800">
                <a:solidFill>
                  <a:srgbClr val="C00000"/>
                </a:solidFill>
                <a:latin typeface="微软雅黑" panose="020B0503020204020204" pitchFamily="34" charset="-122"/>
                <a:ea typeface="微软雅黑" panose="020B0503020204020204" pitchFamily="34" charset="-122"/>
                <a:cs typeface="Courier New" pitchFamily="49" charset="0"/>
              </a:rPr>
              <a:t>实参</a:t>
            </a:r>
            <a:r>
              <a:rPr lang="en-US" altLang="zh-CN" sz="2800">
                <a:solidFill>
                  <a:srgbClr val="C00000"/>
                </a:solidFill>
                <a:latin typeface="微软雅黑" panose="020B0503020204020204" pitchFamily="34" charset="-122"/>
                <a:ea typeface="微软雅黑" panose="020B0503020204020204" pitchFamily="34" charset="-122"/>
                <a:cs typeface="Courier New" pitchFamily="49" charset="0"/>
              </a:rPr>
              <a:t>1,</a:t>
            </a:r>
            <a:r>
              <a:rPr lang="zh-CN" altLang="en-US" sz="2800">
                <a:solidFill>
                  <a:srgbClr val="C00000"/>
                </a:solidFill>
                <a:latin typeface="微软雅黑" panose="020B0503020204020204" pitchFamily="34" charset="-122"/>
                <a:ea typeface="微软雅黑" panose="020B0503020204020204" pitchFamily="34" charset="-122"/>
                <a:cs typeface="Courier New" pitchFamily="49" charset="0"/>
              </a:rPr>
              <a:t>实参</a:t>
            </a:r>
            <a:r>
              <a:rPr lang="en-US" altLang="zh-CN" sz="2800">
                <a:solidFill>
                  <a:srgbClr val="C00000"/>
                </a:solidFill>
                <a:latin typeface="微软雅黑" panose="020B0503020204020204" pitchFamily="34" charset="-122"/>
                <a:ea typeface="微软雅黑" panose="020B0503020204020204" pitchFamily="34" charset="-122"/>
                <a:cs typeface="Courier New" pitchFamily="49" charset="0"/>
              </a:rPr>
              <a:t>2,...</a:t>
            </a:r>
            <a:r>
              <a:rPr lang="zh-CN" altLang="en-US" sz="2800">
                <a:solidFill>
                  <a:srgbClr val="C00000"/>
                </a:solidFill>
                <a:latin typeface="微软雅黑" panose="020B0503020204020204" pitchFamily="34" charset="-122"/>
                <a:ea typeface="微软雅黑" panose="020B0503020204020204" pitchFamily="34" charset="-122"/>
                <a:cs typeface="Courier New" pitchFamily="49" charset="0"/>
              </a:rPr>
              <a:t>）</a:t>
            </a:r>
            <a:r>
              <a:rPr lang="en-US" altLang="zh-CN" sz="280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a:solidFill>
                <a:srgbClr val="C00000"/>
              </a:solidFill>
              <a:latin typeface="微软雅黑" panose="020B0503020204020204" pitchFamily="34" charset="-122"/>
              <a:ea typeface="微软雅黑" panose="020B0503020204020204" pitchFamily="34" charset="-122"/>
              <a:cs typeface="Courier New" pitchFamily="49" charset="0"/>
            </a:endParaRPr>
          </a:p>
        </p:txBody>
      </p:sp>
      <p:sp>
        <p:nvSpPr>
          <p:cNvPr id="10" name="TextBox 6"/>
          <p:cNvSpPr txBox="1"/>
          <p:nvPr/>
        </p:nvSpPr>
        <p:spPr>
          <a:xfrm>
            <a:off x="2967267" y="5146282"/>
            <a:ext cx="6006916" cy="523220"/>
          </a:xfrm>
          <a:prstGeom prst="rect">
            <a:avLst/>
          </a:prstGeom>
          <a:solidFill>
            <a:schemeClr val="accent1">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2800">
                <a:latin typeface="微软雅黑" panose="020B0503020204020204" pitchFamily="34" charset="-122"/>
                <a:ea typeface="微软雅黑" panose="020B0503020204020204" pitchFamily="34" charset="-122"/>
                <a:cs typeface="Courier New" pitchFamily="49" charset="0"/>
              </a:rPr>
              <a:t>new </a:t>
            </a:r>
            <a:r>
              <a:rPr lang="zh-CN" altLang="en-US" sz="2800">
                <a:latin typeface="微软雅黑" panose="020B0503020204020204" pitchFamily="34" charset="-122"/>
                <a:ea typeface="微软雅黑" panose="020B0503020204020204" pitchFamily="34" charset="-122"/>
                <a:cs typeface="Courier New" pitchFamily="49" charset="0"/>
              </a:rPr>
              <a:t>类名</a:t>
            </a:r>
            <a:r>
              <a:rPr lang="en-US" altLang="zh-CN" sz="2800">
                <a:solidFill>
                  <a:srgbClr val="C00000"/>
                </a:solidFill>
                <a:latin typeface="微软雅黑" panose="020B0503020204020204" pitchFamily="34" charset="-122"/>
                <a:ea typeface="微软雅黑" panose="020B0503020204020204" pitchFamily="34" charset="-122"/>
                <a:cs typeface="Courier New" pitchFamily="49" charset="0"/>
              </a:rPr>
              <a:t>(</a:t>
            </a:r>
            <a:r>
              <a:rPr lang="zh-CN" altLang="en-US" sz="2800">
                <a:solidFill>
                  <a:srgbClr val="C00000"/>
                </a:solidFill>
                <a:latin typeface="微软雅黑" panose="020B0503020204020204" pitchFamily="34" charset="-122"/>
                <a:ea typeface="微软雅黑" panose="020B0503020204020204" pitchFamily="34" charset="-122"/>
                <a:cs typeface="Courier New" pitchFamily="49" charset="0"/>
              </a:rPr>
              <a:t>实参</a:t>
            </a:r>
            <a:r>
              <a:rPr lang="en-US" altLang="zh-CN" sz="2800">
                <a:solidFill>
                  <a:srgbClr val="C00000"/>
                </a:solidFill>
                <a:latin typeface="微软雅黑" panose="020B0503020204020204" pitchFamily="34" charset="-122"/>
                <a:ea typeface="微软雅黑" panose="020B0503020204020204" pitchFamily="34" charset="-122"/>
                <a:cs typeface="Courier New" pitchFamily="49" charset="0"/>
              </a:rPr>
              <a:t>1,</a:t>
            </a:r>
            <a:r>
              <a:rPr lang="zh-CN" altLang="en-US" sz="2800">
                <a:solidFill>
                  <a:srgbClr val="C00000"/>
                </a:solidFill>
                <a:latin typeface="微软雅黑" panose="020B0503020204020204" pitchFamily="34" charset="-122"/>
                <a:ea typeface="微软雅黑" panose="020B0503020204020204" pitchFamily="34" charset="-122"/>
                <a:cs typeface="Courier New" pitchFamily="49" charset="0"/>
              </a:rPr>
              <a:t>实参</a:t>
            </a:r>
            <a:r>
              <a:rPr lang="en-US" altLang="zh-CN" sz="2800">
                <a:solidFill>
                  <a:srgbClr val="C00000"/>
                </a:solidFill>
                <a:latin typeface="微软雅黑" panose="020B0503020204020204" pitchFamily="34" charset="-122"/>
                <a:ea typeface="微软雅黑" panose="020B0503020204020204" pitchFamily="34" charset="-122"/>
                <a:cs typeface="Courier New" pitchFamily="49" charset="0"/>
              </a:rPr>
              <a:t>2,...</a:t>
            </a:r>
            <a:r>
              <a:rPr lang="zh-CN" altLang="en-US" sz="2800">
                <a:solidFill>
                  <a:srgbClr val="C00000"/>
                </a:solidFill>
                <a:latin typeface="微软雅黑" panose="020B0503020204020204" pitchFamily="34" charset="-122"/>
                <a:ea typeface="微软雅黑" panose="020B0503020204020204" pitchFamily="34" charset="-122"/>
                <a:cs typeface="Courier New" pitchFamily="49" charset="0"/>
              </a:rPr>
              <a:t>）</a:t>
            </a:r>
            <a:r>
              <a:rPr lang="en-US" altLang="zh-CN" sz="280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a:solidFill>
                <a:srgbClr val="C00000"/>
              </a:solidFill>
              <a:latin typeface="微软雅黑" panose="020B0503020204020204" pitchFamily="34" charset="-122"/>
              <a:ea typeface="微软雅黑" panose="020B0503020204020204" pitchFamily="34" charset="-122"/>
              <a:cs typeface="Courier New" pitchFamily="49" charset="0"/>
            </a:endParaRPr>
          </a:p>
        </p:txBody>
      </p:sp>
    </p:spTree>
    <p:extLst>
      <p:ext uri="{BB962C8B-B14F-4D97-AF65-F5344CB8AC3E}">
        <p14:creationId xmlns:p14="http://schemas.microsoft.com/office/powerpoint/2010/main" val="3056881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有参构造函数</a:t>
            </a:r>
          </a:p>
        </p:txBody>
      </p:sp>
      <p:sp>
        <p:nvSpPr>
          <p:cNvPr id="5" name="矩形 4"/>
          <p:cNvSpPr/>
          <p:nvPr/>
        </p:nvSpPr>
        <p:spPr>
          <a:xfrm>
            <a:off x="1358536" y="1058090"/>
            <a:ext cx="9183189" cy="5421087"/>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4"/>
          <p:cNvSpPr txBox="1">
            <a:spLocks noChangeArrowheads="1"/>
          </p:cNvSpPr>
          <p:nvPr/>
        </p:nvSpPr>
        <p:spPr bwMode="auto">
          <a:xfrm>
            <a:off x="1391193" y="1121379"/>
            <a:ext cx="4323807" cy="5221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Time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int aHour, </a:t>
            </a:r>
          </a:p>
          <a:p>
            <a:pPr marL="0" indent="0" eaLnBrk="1" hangingPunct="1">
              <a:lnSpc>
                <a:spcPts val="20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int aMinute, int aSec</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display();</a:t>
            </a:r>
          </a:p>
          <a:p>
            <a:pPr marL="0" indent="0" eaLnBrk="1" hangingPunct="1">
              <a:lnSpc>
                <a:spcPts val="20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m_iHour;</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m_iMinute;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m_iSec;</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Time::Time(</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int aHour, </a:t>
            </a:r>
          </a:p>
          <a:p>
            <a:pPr marL="0" indent="0" eaLnBrk="1" hangingPunct="1">
              <a:lnSpc>
                <a:spcPts val="20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int aMinute, int aSec</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m_iHour   = aHour;</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m_iMinute = aMinute;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m_iSec    = aSec;</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p:txBody>
      </p:sp>
      <p:sp>
        <p:nvSpPr>
          <p:cNvPr id="7" name="TextBox 4"/>
          <p:cNvSpPr txBox="1">
            <a:spLocks noChangeArrowheads="1"/>
          </p:cNvSpPr>
          <p:nvPr/>
        </p:nvSpPr>
        <p:spPr bwMode="auto">
          <a:xfrm>
            <a:off x="5747656" y="1134442"/>
            <a:ext cx="4794069" cy="5221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Time::display()</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m_iHour &lt;&lt; ":"</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m_iMinute &lt;&lt; ":"</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m_iSec &lt;&lt; endl;</a:t>
            </a:r>
          </a:p>
          <a:p>
            <a:pPr marL="0" indent="0" eaLnBrk="1" hangingPunct="1">
              <a:lnSpc>
                <a:spcPts val="20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Time t1(12,30,20)</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t1.display();</a:t>
            </a:r>
          </a:p>
          <a:p>
            <a:pPr marL="0" indent="0" eaLnBrk="1" hangingPunct="1">
              <a:lnSpc>
                <a:spcPts val="20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Time t2 = Time(0,0,0)</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t2.display();</a:t>
            </a:r>
            <a:b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b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 *pT =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new Time(1, 2, 3)</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b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b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pT-&gt;display();</a:t>
            </a:r>
            <a:b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b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delete pT;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cxnSp>
        <p:nvCxnSpPr>
          <p:cNvPr id="8" name="直接连接符 7"/>
          <p:cNvCxnSpPr/>
          <p:nvPr/>
        </p:nvCxnSpPr>
        <p:spPr>
          <a:xfrm>
            <a:off x="5714999" y="1058090"/>
            <a:ext cx="0" cy="542108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261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有参构造函数</a:t>
            </a:r>
          </a:p>
        </p:txBody>
      </p:sp>
      <p:sp>
        <p:nvSpPr>
          <p:cNvPr id="5" name="矩形 4"/>
          <p:cNvSpPr/>
          <p:nvPr/>
        </p:nvSpPr>
        <p:spPr>
          <a:xfrm>
            <a:off x="1358536" y="1487143"/>
            <a:ext cx="9183189" cy="4992034"/>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4"/>
          <p:cNvSpPr txBox="1">
            <a:spLocks noChangeArrowheads="1"/>
          </p:cNvSpPr>
          <p:nvPr/>
        </p:nvSpPr>
        <p:spPr bwMode="auto">
          <a:xfrm>
            <a:off x="1391193" y="1526332"/>
            <a:ext cx="4323807" cy="496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Time {</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0" indent="0" eaLnBrk="1" hangingPunct="1">
              <a:lnSpc>
                <a:spcPts val="20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Time(int aHour, </a:t>
            </a:r>
          </a:p>
          <a:p>
            <a:pPr marL="0" indent="0" eaLnBrk="1" hangingPunct="1">
              <a:lnSpc>
                <a:spcPts val="20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int aMinute, int aSec);</a:t>
            </a:r>
          </a:p>
          <a:p>
            <a:pPr marL="0" indent="0" eaLnBrk="1" hangingPunct="1">
              <a:lnSpc>
                <a:spcPts val="20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Time();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display();</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m_iHour;</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m_iMinute;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m_iSec;</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Time::Time(int aHour, </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aMinute, int aSec)</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m_iHour   = aHour;</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m_iMinute = aMinute;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m_iSec    = aSec;</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p:txBody>
      </p:sp>
      <p:sp>
        <p:nvSpPr>
          <p:cNvPr id="7" name="TextBox 4"/>
          <p:cNvSpPr txBox="1">
            <a:spLocks noChangeArrowheads="1"/>
          </p:cNvSpPr>
          <p:nvPr/>
        </p:nvSpPr>
        <p:spPr bwMode="auto">
          <a:xfrm>
            <a:off x="5747656" y="1539395"/>
            <a:ext cx="4794069" cy="496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Time::Time() {</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m_iHour   = 0;</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m_iMinute = 0;</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m_iSec    = 0;</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Time::display() {</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m_iHour &lt;&lt; ":"</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m_iMinute &lt;&lt; ":"</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m_iSec &lt;&lt; endl;</a:t>
            </a:r>
          </a:p>
          <a:p>
            <a:pPr marL="0" indent="0" eaLnBrk="1" hangingPunct="1">
              <a:lnSpc>
                <a:spcPts val="20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 {</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 Time(12,30,20);</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Time.display();</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 time;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time.display();</a:t>
            </a:r>
          </a:p>
          <a:p>
            <a:pPr marL="0" indent="0" eaLnBrk="1" hangingPunct="1">
              <a:lnSpc>
                <a:spcPts val="20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cxnSp>
        <p:nvCxnSpPr>
          <p:cNvPr id="8" name="直接连接符 7"/>
          <p:cNvCxnSpPr/>
          <p:nvPr/>
        </p:nvCxnSpPr>
        <p:spPr>
          <a:xfrm>
            <a:off x="5714999" y="1487143"/>
            <a:ext cx="0" cy="4992034"/>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内容占位符 3"/>
          <p:cNvSpPr>
            <a:spLocks noGrp="1"/>
          </p:cNvSpPr>
          <p:nvPr>
            <p:ph idx="1"/>
          </p:nvPr>
        </p:nvSpPr>
        <p:spPr>
          <a:xfrm>
            <a:off x="837981" y="890890"/>
            <a:ext cx="10512862" cy="648505"/>
          </a:xfrm>
        </p:spPr>
        <p:txBody>
          <a:bodyPr>
            <a:normAutofit fontScale="92500"/>
          </a:bodyPr>
          <a:lstStyle/>
          <a:p>
            <a:pPr>
              <a:lnSpc>
                <a:spcPct val="100000"/>
              </a:lnSpc>
              <a:buClr>
                <a:schemeClr val="accent1">
                  <a:lumMod val="50000"/>
                </a:schemeClr>
              </a:buClr>
            </a:pPr>
            <a:r>
              <a:rPr lang="zh-CN" altLang="en-US" sz="3600">
                <a:solidFill>
                  <a:schemeClr val="tx1">
                    <a:lumMod val="75000"/>
                    <a:lumOff val="25000"/>
                  </a:schemeClr>
                </a:solidFill>
              </a:rPr>
              <a:t>由于构造函数可含有参数，因此</a:t>
            </a:r>
            <a:r>
              <a:rPr lang="zh-CN" altLang="en-US" sz="3600">
                <a:solidFill>
                  <a:srgbClr val="C00000"/>
                </a:solidFill>
              </a:rPr>
              <a:t>构造函数可以重载</a:t>
            </a:r>
          </a:p>
        </p:txBody>
      </p:sp>
    </p:spTree>
    <p:extLst>
      <p:ext uri="{BB962C8B-B14F-4D97-AF65-F5344CB8AC3E}">
        <p14:creationId xmlns:p14="http://schemas.microsoft.com/office/powerpoint/2010/main" val="939795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有参构造函数</a:t>
            </a:r>
          </a:p>
        </p:txBody>
      </p:sp>
      <p:sp>
        <p:nvSpPr>
          <p:cNvPr id="10" name="矩形 2"/>
          <p:cNvSpPr>
            <a:spLocks noChangeArrowheads="1"/>
          </p:cNvSpPr>
          <p:nvPr/>
        </p:nvSpPr>
        <p:spPr bwMode="auto">
          <a:xfrm>
            <a:off x="798233" y="1811522"/>
            <a:ext cx="10634364" cy="3827874"/>
          </a:xfrm>
          <a:prstGeom prst="rect">
            <a:avLst/>
          </a:prstGeom>
          <a:solidFill>
            <a:schemeClr val="accent1">
              <a:lumMod val="20000"/>
              <a:lumOff val="80000"/>
            </a:schemeClr>
          </a:solidFill>
          <a:ln w="38100">
            <a:solidFill>
              <a:schemeClr val="accent1">
                <a:lumMod val="50000"/>
              </a:schemeClr>
            </a:solidFill>
            <a:prstDash val="solid"/>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          </a:t>
            </a:r>
            <a:r>
              <a:rPr lang="en-US" altLang="zh-CN" sz="2800">
                <a:solidFill>
                  <a:srgbClr val="00B050"/>
                </a:solidFill>
                <a:latin typeface="Consolas" panose="020B0609020204030204" pitchFamily="49" charset="0"/>
                <a:ea typeface="微软雅黑" panose="020B0503020204020204" pitchFamily="34" charset="-122"/>
                <a:cs typeface="Courier New" pitchFamily="49" charset="0"/>
              </a:rPr>
              <a:t>//</a:t>
            </a:r>
            <a:r>
              <a:rPr lang="en-US" altLang="zh-CN" sz="2800" b="1">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2800">
                <a:solidFill>
                  <a:srgbClr val="00B050"/>
                </a:solidFill>
                <a:latin typeface="Consolas" panose="020B0609020204030204" pitchFamily="49" charset="0"/>
                <a:ea typeface="微软雅黑" panose="020B0503020204020204" pitchFamily="34" charset="-122"/>
                <a:cs typeface="Courier New" pitchFamily="49" charset="0"/>
              </a:rPr>
              <a:t>声明无参构造函数</a:t>
            </a:r>
            <a:endParaRPr lang="en-US" altLang="zh-CN" sz="2800">
              <a:solidFill>
                <a:srgbClr val="00B050"/>
              </a:solidFill>
              <a:latin typeface="Consolas" panose="020B0609020204030204" pitchFamily="49" charset="0"/>
              <a:ea typeface="微软雅黑" panose="020B0503020204020204" pitchFamily="34" charset="-122"/>
              <a:cs typeface="Courier New" pitchFamily="49" charset="0"/>
            </a:endParaRPr>
          </a:p>
          <a:p>
            <a:pPr marL="365125" indent="-255588" eaLnBrk="0" hangingPunct="0">
              <a:buClr>
                <a:schemeClr val="accent1"/>
              </a:buClr>
              <a:buFont typeface="Wingdings" pitchFamily="2" charset="2"/>
              <a:buNone/>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Time(int ,int);  </a:t>
            </a:r>
            <a:r>
              <a:rPr lang="en-US" altLang="zh-CN" sz="2800">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2800">
                <a:solidFill>
                  <a:srgbClr val="00B050"/>
                </a:solidFill>
                <a:latin typeface="Consolas" panose="020B0609020204030204" pitchFamily="49" charset="0"/>
                <a:ea typeface="微软雅黑" panose="020B0503020204020204" pitchFamily="34" charset="-122"/>
                <a:cs typeface="Courier New" pitchFamily="49" charset="0"/>
              </a:rPr>
              <a:t>有两个参数的构造函数</a:t>
            </a:r>
            <a:endParaRPr lang="en-US" altLang="zh-CN" sz="2800">
              <a:solidFill>
                <a:srgbClr val="00B050"/>
              </a:solidFill>
              <a:latin typeface="Consolas" panose="020B0609020204030204" pitchFamily="49" charset="0"/>
              <a:ea typeface="微软雅黑" panose="020B0503020204020204" pitchFamily="34" charset="-122"/>
              <a:cs typeface="Courier New" pitchFamily="49" charset="0"/>
            </a:endParaRPr>
          </a:p>
          <a:p>
            <a:pPr marL="365125" indent="-255588" eaLnBrk="0" hangingPunct="0">
              <a:buClr>
                <a:schemeClr val="accent1"/>
              </a:buClr>
              <a:buFont typeface="Wingdings" pitchFamily="2" charset="2"/>
              <a:buNone/>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Time(int ,int=10, int=10); </a:t>
            </a:r>
            <a:r>
              <a:rPr lang="en-US" altLang="zh-CN" sz="2800">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2800">
                <a:solidFill>
                  <a:srgbClr val="00B050"/>
                </a:solidFill>
                <a:latin typeface="Consolas" panose="020B0609020204030204" pitchFamily="49" charset="0"/>
                <a:ea typeface="微软雅黑" panose="020B0503020204020204" pitchFamily="34" charset="-122"/>
                <a:cs typeface="Courier New" pitchFamily="49" charset="0"/>
              </a:rPr>
              <a:t>有一个参数不是默认参数</a:t>
            </a:r>
            <a:endParaRPr lang="en-US" altLang="zh-CN" sz="2800">
              <a:solidFill>
                <a:srgbClr val="00B050"/>
              </a:solidFill>
              <a:latin typeface="Consolas" panose="020B0609020204030204" pitchFamily="49" charset="0"/>
              <a:ea typeface="微软雅黑" panose="020B0503020204020204" pitchFamily="34" charset="-122"/>
              <a:cs typeface="Courier New" pitchFamily="49" charset="0"/>
            </a:endParaRPr>
          </a:p>
          <a:p>
            <a:pPr marL="365125" indent="-255588" eaLnBrk="0" hangingPunct="0">
              <a:buClr>
                <a:schemeClr val="accent1"/>
              </a:buClr>
              <a:buFont typeface="Wingdings" pitchFamily="2" charset="2"/>
              <a:buNone/>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marL="365125" indent="-255588" eaLnBrk="0" hangingPunct="0">
              <a:buClr>
                <a:schemeClr val="accent1"/>
              </a:buClr>
              <a:buFont typeface="Wingdings" pitchFamily="2" charset="2"/>
              <a:buNone/>
              <a:defRPr/>
            </a:pP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365125" indent="-255588" eaLnBrk="0" hangingPunct="0">
              <a:buClr>
                <a:schemeClr val="accent1"/>
              </a:buClr>
              <a:buFont typeface="Wingdings" pitchFamily="2" charset="2"/>
              <a:buNone/>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 time1;  </a:t>
            </a:r>
          </a:p>
          <a:p>
            <a:pPr marL="365125" indent="-255588" eaLnBrk="0" hangingPunct="0">
              <a:buClr>
                <a:schemeClr val="accent1"/>
              </a:buClr>
              <a:buFont typeface="Wingdings" pitchFamily="2" charset="2"/>
              <a:buNone/>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 time2(15);     </a:t>
            </a:r>
            <a:r>
              <a:rPr lang="en-US" altLang="zh-CN" sz="2800">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2800">
                <a:solidFill>
                  <a:srgbClr val="00B050"/>
                </a:solidFill>
                <a:latin typeface="Consolas" panose="020B0609020204030204" pitchFamily="49" charset="0"/>
                <a:ea typeface="微软雅黑" panose="020B0503020204020204" pitchFamily="34" charset="-122"/>
                <a:cs typeface="Courier New" pitchFamily="49" charset="0"/>
              </a:rPr>
              <a:t>调用第三个</a:t>
            </a:r>
            <a:endParaRPr lang="en-US" altLang="zh-CN" sz="2800">
              <a:solidFill>
                <a:srgbClr val="00B050"/>
              </a:solidFill>
              <a:latin typeface="Consolas" panose="020B0609020204030204" pitchFamily="49" charset="0"/>
              <a:ea typeface="微软雅黑" panose="020B0503020204020204" pitchFamily="34" charset="-122"/>
              <a:cs typeface="Courier New" pitchFamily="49" charset="0"/>
            </a:endParaRPr>
          </a:p>
          <a:p>
            <a:pPr marL="365125" indent="-255588" eaLnBrk="0" hangingPunct="0">
              <a:buClr>
                <a:schemeClr val="accent1"/>
              </a:buClr>
              <a:buFont typeface="Wingdings" pitchFamily="2" charset="2"/>
              <a:buNone/>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 time3(15, 30); </a:t>
            </a:r>
            <a:r>
              <a:rPr lang="en-US" altLang="zh-CN" sz="2800">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2800">
                <a:solidFill>
                  <a:srgbClr val="00B050"/>
                </a:solidFill>
                <a:latin typeface="Consolas" panose="020B0609020204030204" pitchFamily="49" charset="0"/>
                <a:ea typeface="微软雅黑" panose="020B0503020204020204" pitchFamily="34" charset="-122"/>
                <a:cs typeface="Courier New" pitchFamily="49" charset="0"/>
              </a:rPr>
              <a:t>调用第二个还是第三个？ </a:t>
            </a:r>
            <a:r>
              <a:rPr lang="en-US" altLang="zh-CN" sz="2800" b="1">
                <a:solidFill>
                  <a:srgbClr val="C00000"/>
                </a:solidFill>
                <a:latin typeface="Consolas" panose="020B0609020204030204" pitchFamily="49" charset="0"/>
                <a:ea typeface="微软雅黑" panose="020B0503020204020204" pitchFamily="34" charset="-122"/>
                <a:cs typeface="Courier New" pitchFamily="49" charset="0"/>
              </a:rPr>
              <a:t>Error</a:t>
            </a:r>
            <a:endParaRPr lang="zh-CN" altLang="en-US" sz="2800" b="1">
              <a:solidFill>
                <a:srgbClr val="C00000"/>
              </a:solidFill>
              <a:latin typeface="Consolas" panose="020B0609020204030204" pitchFamily="49" charset="0"/>
              <a:ea typeface="微软雅黑" panose="020B0503020204020204" pitchFamily="34" charset="-122"/>
              <a:cs typeface="Courier New" pitchFamily="49" charset="0"/>
            </a:endParaRPr>
          </a:p>
        </p:txBody>
      </p:sp>
      <p:sp>
        <p:nvSpPr>
          <p:cNvPr id="11" name="TextBox 4"/>
          <p:cNvSpPr txBox="1">
            <a:spLocks noChangeArrowheads="1"/>
          </p:cNvSpPr>
          <p:nvPr/>
        </p:nvSpPr>
        <p:spPr bwMode="auto">
          <a:xfrm>
            <a:off x="474798" y="1027258"/>
            <a:ext cx="102100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ts val="1800"/>
              </a:spcBef>
              <a:buClr>
                <a:schemeClr val="accent1">
                  <a:lumMod val="50000"/>
                </a:schemeClr>
              </a:buClr>
              <a:buFont typeface="Wingdings" panose="05000000000000000000" pitchFamily="2" charset="2"/>
              <a:buChar char="v"/>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重载构造函数时</a:t>
            </a:r>
            <a:r>
              <a:rPr lang="zh-CN" altLang="en-US" sz="3600">
                <a:solidFill>
                  <a:srgbClr val="C00000"/>
                </a:solidFill>
                <a:latin typeface="微软雅黑" panose="020B0503020204020204" pitchFamily="34" charset="-122"/>
                <a:ea typeface="微软雅黑" panose="020B0503020204020204" pitchFamily="34" charset="-122"/>
                <a:cs typeface="Courier New" pitchFamily="49" charset="0"/>
              </a:rPr>
              <a:t>一定</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要防止产生二义性。</a:t>
            </a:r>
          </a:p>
        </p:txBody>
      </p:sp>
    </p:spTree>
    <p:extLst>
      <p:ext uri="{BB962C8B-B14F-4D97-AF65-F5344CB8AC3E}">
        <p14:creationId xmlns:p14="http://schemas.microsoft.com/office/powerpoint/2010/main" val="4260975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a:t>
            </a:r>
          </a:p>
        </p:txBody>
      </p:sp>
      <p:sp>
        <p:nvSpPr>
          <p:cNvPr id="5" name="TextBox 4"/>
          <p:cNvSpPr txBox="1">
            <a:spLocks noChangeArrowheads="1"/>
          </p:cNvSpPr>
          <p:nvPr/>
        </p:nvSpPr>
        <p:spPr bwMode="auto">
          <a:xfrm>
            <a:off x="3555436" y="1495698"/>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无参构造函数</a:t>
            </a:r>
          </a:p>
        </p:txBody>
      </p:sp>
      <p:sp>
        <p:nvSpPr>
          <p:cNvPr id="6" name="TextBox 5"/>
          <p:cNvSpPr txBox="1">
            <a:spLocks noChangeArrowheads="1"/>
          </p:cNvSpPr>
          <p:nvPr/>
        </p:nvSpPr>
        <p:spPr bwMode="auto">
          <a:xfrm>
            <a:off x="3555436" y="2581684"/>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有参构造函数</a:t>
            </a:r>
          </a:p>
        </p:txBody>
      </p:sp>
      <p:sp>
        <p:nvSpPr>
          <p:cNvPr id="7" name="TextBox 6"/>
          <p:cNvSpPr txBox="1">
            <a:spLocks noChangeArrowheads="1"/>
          </p:cNvSpPr>
          <p:nvPr/>
        </p:nvSpPr>
        <p:spPr bwMode="auto">
          <a:xfrm>
            <a:off x="3555436" y="3667670"/>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b="1">
                <a:solidFill>
                  <a:schemeClr val="accent1">
                    <a:lumMod val="50000"/>
                  </a:schemeClr>
                </a:solidFill>
                <a:latin typeface="微软雅黑" panose="020B0503020204020204" pitchFamily="34" charset="-122"/>
                <a:ea typeface="微软雅黑" panose="020B0503020204020204" pitchFamily="34" charset="-122"/>
              </a:rPr>
              <a:t>构造函数与参数初始化列表</a:t>
            </a:r>
          </a:p>
        </p:txBody>
      </p:sp>
      <p:sp>
        <p:nvSpPr>
          <p:cNvPr id="8" name="TextBox 7"/>
          <p:cNvSpPr txBox="1">
            <a:spLocks noChangeArrowheads="1"/>
          </p:cNvSpPr>
          <p:nvPr/>
        </p:nvSpPr>
        <p:spPr bwMode="auto">
          <a:xfrm>
            <a:off x="3555436" y="4753656"/>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默认构造函数</a:t>
            </a:r>
          </a:p>
        </p:txBody>
      </p:sp>
    </p:spTree>
    <p:extLst>
      <p:ext uri="{BB962C8B-B14F-4D97-AF65-F5344CB8AC3E}">
        <p14:creationId xmlns:p14="http://schemas.microsoft.com/office/powerpoint/2010/main" val="3400375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上一讲教学目标</a:t>
            </a:r>
          </a:p>
        </p:txBody>
      </p:sp>
      <p:sp>
        <p:nvSpPr>
          <p:cNvPr id="4" name="内容占位符 3"/>
          <p:cNvSpPr>
            <a:spLocks noGrp="1"/>
          </p:cNvSpPr>
          <p:nvPr>
            <p:ph idx="1"/>
          </p:nvPr>
        </p:nvSpPr>
        <p:spPr>
          <a:xfrm>
            <a:off x="978515" y="1192905"/>
            <a:ext cx="10516799" cy="5011952"/>
          </a:xfrm>
        </p:spPr>
        <p:txBody>
          <a:bodyPr>
            <a:normAutofit/>
          </a:bodyPr>
          <a:lstStyle/>
          <a:p>
            <a:pPr>
              <a:lnSpc>
                <a:spcPct val="150000"/>
              </a:lnSpc>
              <a:buFont typeface="Wingdings" panose="05000000000000000000" pitchFamily="2" charset="2"/>
              <a:buChar char="Ø"/>
            </a:pPr>
            <a:r>
              <a:rPr lang="zh-CN" altLang="en-US" sz="3000">
                <a:solidFill>
                  <a:schemeClr val="tx1">
                    <a:lumMod val="75000"/>
                    <a:lumOff val="25000"/>
                  </a:schemeClr>
                </a:solidFill>
              </a:rPr>
              <a:t>理解</a:t>
            </a:r>
            <a:r>
              <a:rPr lang="en-US" altLang="zh-CN" sz="3000">
                <a:solidFill>
                  <a:schemeClr val="tx1">
                    <a:lumMod val="75000"/>
                    <a:lumOff val="25000"/>
                  </a:schemeClr>
                </a:solidFill>
              </a:rPr>
              <a:t>C++</a:t>
            </a:r>
            <a:r>
              <a:rPr lang="zh-CN" altLang="en-US" sz="3000">
                <a:solidFill>
                  <a:schemeClr val="tx1">
                    <a:lumMod val="75000"/>
                    <a:lumOff val="25000"/>
                  </a:schemeClr>
                </a:solidFill>
              </a:rPr>
              <a:t>中类的概念</a:t>
            </a:r>
          </a:p>
          <a:p>
            <a:pPr>
              <a:lnSpc>
                <a:spcPct val="150000"/>
              </a:lnSpc>
              <a:buFont typeface="Wingdings" panose="05000000000000000000" pitchFamily="2" charset="2"/>
              <a:buChar char="Ø"/>
            </a:pPr>
            <a:r>
              <a:rPr lang="zh-CN" altLang="en-US" sz="3000">
                <a:solidFill>
                  <a:schemeClr val="tx1">
                    <a:lumMod val="75000"/>
                    <a:lumOff val="25000"/>
                  </a:schemeClr>
                </a:solidFill>
              </a:rPr>
              <a:t>掌握</a:t>
            </a:r>
            <a:r>
              <a:rPr lang="en-US" altLang="zh-CN" sz="3000">
                <a:solidFill>
                  <a:schemeClr val="tx1">
                    <a:lumMod val="75000"/>
                    <a:lumOff val="25000"/>
                  </a:schemeClr>
                </a:solidFill>
              </a:rPr>
              <a:t>C++</a:t>
            </a:r>
            <a:r>
              <a:rPr lang="zh-CN" altLang="en-US" sz="3000">
                <a:solidFill>
                  <a:schemeClr val="tx1">
                    <a:lumMod val="75000"/>
                    <a:lumOff val="25000"/>
                  </a:schemeClr>
                </a:solidFill>
              </a:rPr>
              <a:t>中类的定义与访问</a:t>
            </a:r>
          </a:p>
        </p:txBody>
      </p:sp>
    </p:spTree>
    <p:extLst>
      <p:ext uri="{BB962C8B-B14F-4D97-AF65-F5344CB8AC3E}">
        <p14:creationId xmlns:p14="http://schemas.microsoft.com/office/powerpoint/2010/main" val="2298296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初始化列表</a:t>
            </a:r>
          </a:p>
        </p:txBody>
      </p:sp>
      <p:sp>
        <p:nvSpPr>
          <p:cNvPr id="10" name="矩形 2"/>
          <p:cNvSpPr>
            <a:spLocks noChangeArrowheads="1"/>
          </p:cNvSpPr>
          <p:nvPr/>
        </p:nvSpPr>
        <p:spPr bwMode="auto">
          <a:xfrm>
            <a:off x="785169" y="1449521"/>
            <a:ext cx="10866899" cy="3540491"/>
          </a:xfrm>
          <a:prstGeom prst="rect">
            <a:avLst/>
          </a:prstGeom>
          <a:solidFill>
            <a:schemeClr val="accent1">
              <a:lumMod val="20000"/>
              <a:lumOff val="80000"/>
            </a:schemeClr>
          </a:solidFill>
          <a:ln w="38100">
            <a:solidFill>
              <a:schemeClr val="accent1">
                <a:lumMod val="50000"/>
              </a:schemeClr>
            </a:solidFill>
            <a:prstDash val="solid"/>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lnSpc>
                <a:spcPct val="150000"/>
              </a:lnSpc>
              <a:buClr>
                <a:schemeClr val="accent1"/>
              </a:buClr>
              <a:buFont typeface="Wingdings" pitchFamily="2" charset="2"/>
              <a:buNone/>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Time::Time(</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aHour</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aMinute</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aSec</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365125" indent="-255588" eaLnBrk="0" hangingPunct="0">
              <a:lnSpc>
                <a:spcPct val="150000"/>
              </a:lnSpc>
              <a:buClr>
                <a:schemeClr val="accent1"/>
              </a:buClr>
              <a:buFont typeface="Wingdings" pitchFamily="2" charset="2"/>
              <a:buNone/>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a:t>
            </a:r>
            <a:r>
              <a:rPr lang="en-US" altLang="zh-CN" sz="2800" b="1" dirty="0" err="1">
                <a:solidFill>
                  <a:srgbClr val="C00000"/>
                </a:solidFill>
                <a:latin typeface="Consolas" panose="020B0609020204030204" pitchFamily="49" charset="0"/>
                <a:ea typeface="微软雅黑" panose="020B0503020204020204" pitchFamily="34" charset="-122"/>
                <a:cs typeface="Courier New" pitchFamily="49" charset="0"/>
              </a:rPr>
              <a:t>m_iHour</a:t>
            </a:r>
            <a:r>
              <a:rPr lang="en-US" altLang="zh-CN" sz="2800" b="1" dirty="0">
                <a:solidFill>
                  <a:srgbClr val="C00000"/>
                </a:solidFill>
                <a:latin typeface="Consolas" panose="020B0609020204030204" pitchFamily="49" charset="0"/>
                <a:ea typeface="微软雅黑" panose="020B0503020204020204" pitchFamily="34" charset="-122"/>
                <a:cs typeface="Courier New" pitchFamily="49" charset="0"/>
              </a:rPr>
              <a:t>(</a:t>
            </a:r>
            <a:r>
              <a:rPr lang="en-US" altLang="zh-CN" sz="2800" b="1" dirty="0" err="1">
                <a:solidFill>
                  <a:schemeClr val="tx1"/>
                </a:solidFill>
                <a:latin typeface="Consolas" panose="020B0609020204030204" pitchFamily="49" charset="0"/>
                <a:ea typeface="微软雅黑" panose="020B0503020204020204" pitchFamily="34" charset="-122"/>
                <a:cs typeface="Courier New" pitchFamily="49" charset="0"/>
              </a:rPr>
              <a:t>aHour</a:t>
            </a:r>
            <a:r>
              <a:rPr lang="en-US" altLang="zh-CN" sz="2800" b="1" dirty="0">
                <a:solidFill>
                  <a:srgbClr val="C00000"/>
                </a:solidFill>
                <a:latin typeface="Consolas" panose="020B0609020204030204" pitchFamily="49" charset="0"/>
                <a:ea typeface="微软雅黑" panose="020B0503020204020204" pitchFamily="34" charset="-122"/>
                <a:cs typeface="Courier New" pitchFamily="49" charset="0"/>
              </a:rPr>
              <a:t>), </a:t>
            </a:r>
            <a:r>
              <a:rPr lang="en-US" altLang="zh-CN" sz="2800" b="1" dirty="0" err="1">
                <a:solidFill>
                  <a:srgbClr val="C00000"/>
                </a:solidFill>
                <a:latin typeface="Consolas" panose="020B0609020204030204" pitchFamily="49" charset="0"/>
                <a:ea typeface="微软雅黑" panose="020B0503020204020204" pitchFamily="34" charset="-122"/>
                <a:cs typeface="Courier New" pitchFamily="49" charset="0"/>
              </a:rPr>
              <a:t>m_iMin</a:t>
            </a:r>
            <a:r>
              <a:rPr lang="en-US" altLang="zh-CN" sz="2800" b="1" dirty="0">
                <a:solidFill>
                  <a:srgbClr val="C00000"/>
                </a:solidFill>
                <a:latin typeface="Consolas" panose="020B0609020204030204" pitchFamily="49" charset="0"/>
                <a:ea typeface="微软雅黑" panose="020B0503020204020204" pitchFamily="34" charset="-122"/>
                <a:cs typeface="Courier New" pitchFamily="49" charset="0"/>
              </a:rPr>
              <a:t>(</a:t>
            </a:r>
            <a:r>
              <a:rPr lang="en-US" altLang="zh-CN" sz="2800" b="1" dirty="0" err="1">
                <a:solidFill>
                  <a:schemeClr val="tx1"/>
                </a:solidFill>
                <a:latin typeface="Consolas" panose="020B0609020204030204" pitchFamily="49" charset="0"/>
                <a:ea typeface="微软雅黑" panose="020B0503020204020204" pitchFamily="34" charset="-122"/>
                <a:cs typeface="Courier New" pitchFamily="49" charset="0"/>
              </a:rPr>
              <a:t>aMinute</a:t>
            </a:r>
            <a:r>
              <a:rPr lang="en-US" altLang="zh-CN" sz="2800" b="1" dirty="0">
                <a:solidFill>
                  <a:srgbClr val="C00000"/>
                </a:solidFill>
                <a:latin typeface="Consolas" panose="020B0609020204030204" pitchFamily="49" charset="0"/>
                <a:ea typeface="微软雅黑" panose="020B0503020204020204" pitchFamily="34" charset="-122"/>
                <a:cs typeface="Courier New" pitchFamily="49" charset="0"/>
              </a:rPr>
              <a:t>), </a:t>
            </a:r>
            <a:r>
              <a:rPr lang="en-US" altLang="zh-CN" sz="2800" b="1" dirty="0" err="1">
                <a:solidFill>
                  <a:srgbClr val="C00000"/>
                </a:solidFill>
                <a:latin typeface="Consolas" panose="020B0609020204030204" pitchFamily="49" charset="0"/>
                <a:ea typeface="微软雅黑" panose="020B0503020204020204" pitchFamily="34" charset="-122"/>
                <a:cs typeface="Courier New" pitchFamily="49" charset="0"/>
              </a:rPr>
              <a:t>m_iSec</a:t>
            </a:r>
            <a:r>
              <a:rPr lang="en-US" altLang="zh-CN" sz="2800" b="1" dirty="0">
                <a:solidFill>
                  <a:srgbClr val="C00000"/>
                </a:solidFill>
                <a:latin typeface="Consolas" panose="020B0609020204030204" pitchFamily="49" charset="0"/>
                <a:ea typeface="微软雅黑" panose="020B0503020204020204" pitchFamily="34" charset="-122"/>
                <a:cs typeface="Courier New" pitchFamily="49" charset="0"/>
              </a:rPr>
              <a:t>(</a:t>
            </a:r>
            <a:r>
              <a:rPr lang="en-US" altLang="zh-CN" sz="2800" b="1" dirty="0" err="1">
                <a:solidFill>
                  <a:schemeClr val="tx1"/>
                </a:solidFill>
                <a:latin typeface="Consolas" panose="020B0609020204030204" pitchFamily="49" charset="0"/>
                <a:ea typeface="微软雅黑" panose="020B0503020204020204" pitchFamily="34" charset="-122"/>
                <a:cs typeface="Courier New" pitchFamily="49" charset="0"/>
              </a:rPr>
              <a:t>aSec</a:t>
            </a:r>
            <a:r>
              <a:rPr lang="en-US" altLang="zh-CN" sz="2800" b="1" dirty="0">
                <a:solidFill>
                  <a:srgbClr val="C00000"/>
                </a:solidFill>
                <a:latin typeface="Consolas" panose="020B0609020204030204" pitchFamily="49" charset="0"/>
                <a:ea typeface="微软雅黑" panose="020B0503020204020204" pitchFamily="34" charset="-122"/>
                <a:cs typeface="Courier New" pitchFamily="49" charset="0"/>
              </a:rPr>
              <a:t>)</a:t>
            </a:r>
          </a:p>
          <a:p>
            <a:pPr marL="365125" indent="-255588" eaLnBrk="0" hangingPunct="0">
              <a:lnSpc>
                <a:spcPct val="150000"/>
              </a:lnSpc>
              <a:buClr>
                <a:schemeClr val="accent1"/>
              </a:buClr>
              <a:buFont typeface="Wingdings" pitchFamily="2" charset="2"/>
              <a:buNone/>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marL="365125" indent="-255588" eaLnBrk="0" hangingPunct="0">
              <a:lnSpc>
                <a:spcPct val="150000"/>
              </a:lnSpc>
              <a:buClr>
                <a:schemeClr val="accent1"/>
              </a:buClr>
              <a:buFont typeface="Wingdings" pitchFamily="2" charset="2"/>
              <a:buNone/>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a:t>
            </a:r>
          </a:p>
          <a:p>
            <a:pPr marL="365125" indent="-255588" eaLnBrk="0" hangingPunct="0">
              <a:lnSpc>
                <a:spcPct val="150000"/>
              </a:lnSpc>
              <a:buClr>
                <a:schemeClr val="accent1"/>
              </a:buClr>
              <a:buFont typeface="Wingdings" pitchFamily="2" charset="2"/>
              <a:buNone/>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Tree>
    <p:extLst>
      <p:ext uri="{BB962C8B-B14F-4D97-AF65-F5344CB8AC3E}">
        <p14:creationId xmlns:p14="http://schemas.microsoft.com/office/powerpoint/2010/main" val="2151074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初始化列表</a:t>
            </a:r>
          </a:p>
        </p:txBody>
      </p:sp>
      <p:sp>
        <p:nvSpPr>
          <p:cNvPr id="5" name="TextBox 4"/>
          <p:cNvSpPr txBox="1">
            <a:spLocks noChangeArrowheads="1"/>
          </p:cNvSpPr>
          <p:nvPr/>
        </p:nvSpPr>
        <p:spPr bwMode="auto">
          <a:xfrm>
            <a:off x="840558" y="1108835"/>
            <a:ext cx="1021008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spcBef>
                <a:spcPts val="1800"/>
              </a:spcBef>
              <a:buClr>
                <a:schemeClr val="accent1">
                  <a:lumMod val="50000"/>
                </a:schemeClr>
              </a:buClr>
            </a:pPr>
            <a:r>
              <a:rPr lang="en-US" altLang="zh-CN" sz="3200" dirty="0">
                <a:solidFill>
                  <a:srgbClr val="C00000"/>
                </a:solidFill>
                <a:latin typeface="微软雅黑" panose="020B0503020204020204" pitchFamily="34" charset="-122"/>
                <a:ea typeface="微软雅黑" panose="020B0503020204020204" pitchFamily="34" charset="-122"/>
                <a:cs typeface="Courier New" pitchFamily="49" charset="0"/>
              </a:rPr>
              <a:t>[</a:t>
            </a:r>
            <a:r>
              <a:rPr lang="zh-CN" altLang="en-US" sz="3200" dirty="0">
                <a:solidFill>
                  <a:srgbClr val="C00000"/>
                </a:solidFill>
                <a:latin typeface="微软雅黑" panose="020B0503020204020204" pitchFamily="34" charset="-122"/>
                <a:ea typeface="微软雅黑" panose="020B0503020204020204" pitchFamily="34" charset="-122"/>
                <a:cs typeface="Courier New" pitchFamily="49" charset="0"/>
              </a:rPr>
              <a:t>注意</a:t>
            </a:r>
            <a:r>
              <a:rPr lang="en-US" altLang="zh-CN" sz="3200" dirty="0">
                <a:solidFill>
                  <a:srgbClr val="C00000"/>
                </a:solidFill>
                <a:latin typeface="微软雅黑" panose="020B0503020204020204" pitchFamily="34" charset="-122"/>
                <a:ea typeface="微软雅黑" panose="020B0503020204020204" pitchFamily="34" charset="-122"/>
                <a:cs typeface="Courier New" pitchFamily="49" charset="0"/>
              </a:rPr>
              <a:t>]</a:t>
            </a:r>
          </a:p>
          <a:p>
            <a:pPr marL="468000" eaLnBrk="1" hangingPunct="1">
              <a:buClr>
                <a:schemeClr val="accent1">
                  <a:lumMod val="50000"/>
                </a:schemeClr>
              </a:buClr>
              <a:buFont typeface="Wingdings" pitchFamily="2" charset="2"/>
              <a:buChar char="Ø"/>
            </a:pPr>
            <a:r>
              <a:rPr lang="en-US" altLang="zh-CN" sz="3200" dirty="0" err="1">
                <a:solidFill>
                  <a:srgbClr val="C00000"/>
                </a:solidFill>
                <a:latin typeface="微软雅黑" panose="020B0503020204020204" pitchFamily="34" charset="-122"/>
                <a:ea typeface="微软雅黑" panose="020B0503020204020204" pitchFamily="34" charset="-122"/>
                <a:cs typeface="Courier New" pitchFamily="49" charset="0"/>
              </a:rPr>
              <a:t>const</a:t>
            </a:r>
            <a:r>
              <a:rPr lang="zh-CN" altLang="en-US" sz="3200" dirty="0">
                <a:solidFill>
                  <a:srgbClr val="C00000"/>
                </a:solidFill>
                <a:latin typeface="微软雅黑" panose="020B0503020204020204" pitchFamily="34" charset="-122"/>
                <a:ea typeface="微软雅黑" panose="020B0503020204020204" pitchFamily="34" charset="-122"/>
                <a:cs typeface="Courier New" pitchFamily="49" charset="0"/>
              </a:rPr>
              <a:t>成员</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r>
              <a:rPr lang="zh-CN" altLang="en-US" sz="3200" dirty="0">
                <a:solidFill>
                  <a:srgbClr val="C00000"/>
                </a:solidFill>
                <a:latin typeface="微软雅黑" panose="020B0503020204020204" pitchFamily="34" charset="-122"/>
                <a:ea typeface="微软雅黑" panose="020B0503020204020204" pitchFamily="34" charset="-122"/>
                <a:cs typeface="Courier New" pitchFamily="49" charset="0"/>
              </a:rPr>
              <a:t>引用成员</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及</a:t>
            </a:r>
            <a:r>
              <a:rPr lang="zh-CN" altLang="en-US" sz="3200" dirty="0">
                <a:solidFill>
                  <a:srgbClr val="C00000"/>
                </a:solidFill>
                <a:latin typeface="微软雅黑" panose="020B0503020204020204" pitchFamily="34" charset="-122"/>
                <a:ea typeface="微软雅黑" panose="020B0503020204020204" pitchFamily="34" charset="-122"/>
                <a:cs typeface="Courier New" pitchFamily="49" charset="0"/>
              </a:rPr>
              <a:t>无默认构造函数子对象成员</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必须使用初始化列表初始化</a:t>
            </a:r>
          </a:p>
        </p:txBody>
      </p:sp>
      <p:sp>
        <p:nvSpPr>
          <p:cNvPr id="6" name="矩形 5"/>
          <p:cNvSpPr/>
          <p:nvPr/>
        </p:nvSpPr>
        <p:spPr>
          <a:xfrm>
            <a:off x="978515" y="2668265"/>
            <a:ext cx="10222885" cy="3640320"/>
          </a:xfrm>
          <a:prstGeom prst="rect">
            <a:avLst/>
          </a:prstGeom>
          <a:solidFill>
            <a:schemeClr val="accent1">
              <a:lumMod val="20000"/>
              <a:lumOff val="80000"/>
            </a:schemeClr>
          </a:solidFill>
          <a:ln w="38100">
            <a:solidFill>
              <a:schemeClr val="accent1">
                <a:lumMod val="50000"/>
              </a:schemeClr>
            </a:solidFill>
            <a:prstDash val="solid"/>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pPr>
            <a:endParaRPr lang="zh-CN" altLang="en-US" sz="2800" b="1">
              <a:solidFill>
                <a:schemeClr val="tx1">
                  <a:lumMod val="75000"/>
                  <a:lumOff val="25000"/>
                </a:schemeClr>
              </a:solidFill>
              <a:latin typeface="Consolas" panose="020B0609020204030204" pitchFamily="49" charset="0"/>
              <a:cs typeface="Courier New" pitchFamily="49" charset="0"/>
            </a:endParaRPr>
          </a:p>
        </p:txBody>
      </p:sp>
      <p:sp>
        <p:nvSpPr>
          <p:cNvPr id="7" name="矩形 2"/>
          <p:cNvSpPr>
            <a:spLocks noChangeArrowheads="1"/>
          </p:cNvSpPr>
          <p:nvPr/>
        </p:nvSpPr>
        <p:spPr bwMode="auto">
          <a:xfrm>
            <a:off x="981897" y="2668265"/>
            <a:ext cx="5190303" cy="3640320"/>
          </a:xfrm>
          <a:prstGeom prst="rect">
            <a:avLst/>
          </a:prstGeom>
          <a:noFill/>
          <a:ln w="38100">
            <a:noFill/>
            <a:prstDash val="solid"/>
            <a:headEnd/>
            <a:tailEnd/>
          </a:ln>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class ConstRef</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public:</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ConstRef(int aVal);</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private:</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int   m_iVal;</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const int m_ci;</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int   &amp;m_r;</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a:t>
            </a:r>
          </a:p>
        </p:txBody>
      </p:sp>
      <p:sp>
        <p:nvSpPr>
          <p:cNvPr id="8" name="矩形 2"/>
          <p:cNvSpPr>
            <a:spLocks noChangeArrowheads="1"/>
          </p:cNvSpPr>
          <p:nvPr/>
        </p:nvSpPr>
        <p:spPr bwMode="auto">
          <a:xfrm>
            <a:off x="5727337" y="2678495"/>
            <a:ext cx="5415280" cy="3630865"/>
          </a:xfrm>
          <a:prstGeom prst="rect">
            <a:avLst/>
          </a:prstGeom>
          <a:noFill/>
          <a:ln w="38100">
            <a:noFill/>
            <a:prstDash val="solid"/>
            <a:headEnd/>
            <a:tailEnd/>
          </a:ln>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pt-BR" altLang="zh-CN" sz="2400" b="1">
                <a:solidFill>
                  <a:schemeClr val="tx1">
                    <a:lumMod val="75000"/>
                    <a:lumOff val="25000"/>
                  </a:schemeClr>
                </a:solidFill>
                <a:latin typeface="Consolas" panose="020B0609020204030204" pitchFamily="49" charset="0"/>
                <a:cs typeface="Courier New" pitchFamily="49" charset="0"/>
              </a:rPr>
              <a:t>ConstRef::ConstRef(int aVal)</a:t>
            </a:r>
          </a:p>
          <a:p>
            <a:pPr marL="365125" indent="-255588" eaLnBrk="0" hangingPunct="0">
              <a:buClr>
                <a:schemeClr val="accent1"/>
              </a:buClr>
              <a:buFont typeface="Wingdings" pitchFamily="2" charset="2"/>
              <a:buNone/>
              <a:defRPr/>
            </a:pPr>
            <a:r>
              <a:rPr lang="pt-BR" altLang="zh-CN" sz="2400" b="1">
                <a:solidFill>
                  <a:schemeClr val="tx1">
                    <a:lumMod val="75000"/>
                    <a:lumOff val="25000"/>
                  </a:schemeClr>
                </a:solidFill>
                <a:latin typeface="Consolas" panose="020B0609020204030204" pitchFamily="49" charset="0"/>
                <a:cs typeface="Courier New" pitchFamily="49" charset="0"/>
              </a:rPr>
              <a:t>    :m_ival(aVal)</a:t>
            </a:r>
          </a:p>
          <a:p>
            <a:pPr marL="365125" indent="-255588" eaLnBrk="0" hangingPunct="0">
              <a:buClr>
                <a:schemeClr val="accent1"/>
              </a:buClr>
              <a:buFont typeface="Wingdings" pitchFamily="2" charset="2"/>
              <a:buNone/>
              <a:defRPr/>
            </a:pPr>
            <a:r>
              <a:rPr lang="pt-BR" altLang="zh-CN" sz="2400" b="1">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pt-BR" altLang="zh-CN" sz="2400" b="1">
                <a:solidFill>
                  <a:schemeClr val="tx1">
                    <a:lumMod val="75000"/>
                    <a:lumOff val="25000"/>
                  </a:schemeClr>
                </a:solidFill>
                <a:latin typeface="Consolas" panose="020B0609020204030204" pitchFamily="49" charset="0"/>
                <a:cs typeface="Courier New" pitchFamily="49" charset="0"/>
              </a:rPr>
              <a:t>    m_ci = aVal;   </a:t>
            </a:r>
            <a:r>
              <a:rPr lang="pt-BR" altLang="zh-CN" sz="2400" b="1">
                <a:solidFill>
                  <a:srgbClr val="C00000"/>
                </a:solidFill>
                <a:latin typeface="Consolas" panose="020B0609020204030204" pitchFamily="49" charset="0"/>
                <a:cs typeface="Courier New" pitchFamily="49" charset="0"/>
              </a:rPr>
              <a:t>// Error</a:t>
            </a:r>
          </a:p>
          <a:p>
            <a:pPr marL="365125" indent="-255588" eaLnBrk="0" hangingPunct="0">
              <a:buClr>
                <a:schemeClr val="accent1"/>
              </a:buClr>
              <a:buFont typeface="Wingdings" pitchFamily="2" charset="2"/>
              <a:buNone/>
              <a:defRPr/>
            </a:pPr>
            <a:r>
              <a:rPr lang="pt-BR" altLang="zh-CN" sz="2400" b="1">
                <a:solidFill>
                  <a:schemeClr val="tx1">
                    <a:lumMod val="75000"/>
                    <a:lumOff val="25000"/>
                  </a:schemeClr>
                </a:solidFill>
                <a:latin typeface="Consolas" panose="020B0609020204030204" pitchFamily="49" charset="0"/>
                <a:cs typeface="Courier New" pitchFamily="49" charset="0"/>
              </a:rPr>
              <a:t>    m_r  = m_iVal; </a:t>
            </a:r>
            <a:r>
              <a:rPr lang="pt-BR" altLang="zh-CN" sz="2400" b="1">
                <a:solidFill>
                  <a:srgbClr val="C00000"/>
                </a:solidFill>
                <a:latin typeface="Consolas" panose="020B0609020204030204" pitchFamily="49" charset="0"/>
                <a:cs typeface="Courier New" pitchFamily="49" charset="0"/>
              </a:rPr>
              <a:t>// Error</a:t>
            </a:r>
          </a:p>
          <a:p>
            <a:pPr marL="365125" indent="-255588" eaLnBrk="0" hangingPunct="0">
              <a:buClr>
                <a:schemeClr val="accent1"/>
              </a:buClr>
              <a:buFont typeface="Wingdings" pitchFamily="2" charset="2"/>
              <a:buNone/>
              <a:defRPr/>
            </a:pPr>
            <a:r>
              <a:rPr lang="pt-BR" altLang="zh-CN" sz="2400" b="1">
                <a:solidFill>
                  <a:schemeClr val="tx1">
                    <a:lumMod val="75000"/>
                    <a:lumOff val="25000"/>
                  </a:schemeClr>
                </a:solidFill>
                <a:latin typeface="Consolas" panose="020B0609020204030204" pitchFamily="49" charset="0"/>
                <a:cs typeface="Courier New" pitchFamily="49" charset="0"/>
              </a:rPr>
              <a:t>}</a:t>
            </a:r>
          </a:p>
        </p:txBody>
      </p:sp>
      <p:cxnSp>
        <p:nvCxnSpPr>
          <p:cNvPr id="11" name="直接连接符 10"/>
          <p:cNvCxnSpPr/>
          <p:nvPr/>
        </p:nvCxnSpPr>
        <p:spPr>
          <a:xfrm>
            <a:off x="5701937" y="2668265"/>
            <a:ext cx="0" cy="3640320"/>
          </a:xfrm>
          <a:prstGeom prst="line">
            <a:avLst/>
          </a:prstGeom>
          <a:ln w="38100">
            <a:solidFill>
              <a:schemeClr val="accent1">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156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初始化列表</a:t>
            </a:r>
          </a:p>
        </p:txBody>
      </p:sp>
      <p:sp>
        <p:nvSpPr>
          <p:cNvPr id="4" name="矩形 3"/>
          <p:cNvSpPr/>
          <p:nvPr/>
        </p:nvSpPr>
        <p:spPr>
          <a:xfrm>
            <a:off x="573567" y="1610169"/>
            <a:ext cx="11013189" cy="3928479"/>
          </a:xfrm>
          <a:prstGeom prst="rect">
            <a:avLst/>
          </a:prstGeom>
          <a:solidFill>
            <a:schemeClr val="accent1">
              <a:lumMod val="20000"/>
              <a:lumOff val="80000"/>
            </a:schemeClr>
          </a:solidFill>
          <a:ln w="38100">
            <a:solidFill>
              <a:schemeClr val="accent1">
                <a:lumMod val="50000"/>
              </a:schemeClr>
            </a:solidFill>
            <a:prstDash val="solid"/>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pPr>
            <a:endParaRPr lang="zh-CN" altLang="en-US" sz="2800" b="1">
              <a:solidFill>
                <a:schemeClr val="tx1">
                  <a:lumMod val="75000"/>
                  <a:lumOff val="25000"/>
                </a:schemeClr>
              </a:solidFill>
              <a:latin typeface="Consolas" panose="020B0609020204030204" pitchFamily="49" charset="0"/>
              <a:cs typeface="Courier New" pitchFamily="49" charset="0"/>
            </a:endParaRPr>
          </a:p>
        </p:txBody>
      </p:sp>
      <p:sp>
        <p:nvSpPr>
          <p:cNvPr id="5" name="矩形 2"/>
          <p:cNvSpPr>
            <a:spLocks noChangeArrowheads="1"/>
          </p:cNvSpPr>
          <p:nvPr/>
        </p:nvSpPr>
        <p:spPr bwMode="auto">
          <a:xfrm>
            <a:off x="707578" y="1610170"/>
            <a:ext cx="4190994" cy="3640320"/>
          </a:xfrm>
          <a:prstGeom prst="rect">
            <a:avLst/>
          </a:prstGeom>
          <a:noFill/>
          <a:ln w="38100">
            <a:noFill/>
            <a:prstDash val="solid"/>
            <a:headEnd/>
            <a:tailEnd/>
          </a:ln>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class ConstRef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public:</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ConstRef(int aVal);</a:t>
            </a:r>
          </a:p>
          <a:p>
            <a:pPr marL="365125" indent="-255588" eaLnBrk="0" hangingPunct="0">
              <a:buClr>
                <a:schemeClr val="accent1"/>
              </a:buClr>
              <a:buFont typeface="Wingdings" pitchFamily="2" charset="2"/>
              <a:buNone/>
              <a:defRPr/>
            </a:pPr>
            <a:endParaRPr lang="en-US" altLang="zh-CN" sz="2400" b="1">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private:</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int m_iVal;</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const int m_ci;</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a:t>
            </a:r>
          </a:p>
        </p:txBody>
      </p:sp>
      <p:sp>
        <p:nvSpPr>
          <p:cNvPr id="6" name="矩形 2"/>
          <p:cNvSpPr>
            <a:spLocks noChangeArrowheads="1"/>
          </p:cNvSpPr>
          <p:nvPr/>
        </p:nvSpPr>
        <p:spPr bwMode="auto">
          <a:xfrm>
            <a:off x="4891314" y="1620400"/>
            <a:ext cx="6826070" cy="3630865"/>
          </a:xfrm>
          <a:prstGeom prst="rect">
            <a:avLst/>
          </a:prstGeom>
          <a:noFill/>
          <a:ln w="38100">
            <a:noFill/>
            <a:prstDash val="solid"/>
            <a:headEnd/>
            <a:tailEnd/>
          </a:ln>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fr-FR" altLang="zh-CN" sz="2400" b="1">
                <a:solidFill>
                  <a:schemeClr val="tx1">
                    <a:lumMod val="75000"/>
                    <a:lumOff val="25000"/>
                  </a:schemeClr>
                </a:solidFill>
                <a:latin typeface="Consolas" panose="020B0609020204030204" pitchFamily="49" charset="0"/>
                <a:cs typeface="Courier New" pitchFamily="49" charset="0"/>
              </a:rPr>
              <a:t>ConstRef::ConstRef(int aVal)</a:t>
            </a:r>
          </a:p>
          <a:p>
            <a:pPr marL="365125" indent="-255588" eaLnBrk="0" hangingPunct="0">
              <a:buClr>
                <a:schemeClr val="accent1"/>
              </a:buClr>
              <a:buFont typeface="Wingdings" pitchFamily="2" charset="2"/>
              <a:buNone/>
              <a:defRPr/>
            </a:pPr>
            <a:r>
              <a:rPr lang="fr-FR" altLang="zh-CN" sz="2400" b="1">
                <a:solidFill>
                  <a:schemeClr val="tx1">
                    <a:lumMod val="75000"/>
                    <a:lumOff val="25000"/>
                  </a:schemeClr>
                </a:solidFill>
                <a:latin typeface="Consolas" panose="020B0609020204030204" pitchFamily="49" charset="0"/>
                <a:cs typeface="Courier New" pitchFamily="49" charset="0"/>
              </a:rPr>
              <a:t>    </a:t>
            </a:r>
            <a:r>
              <a:rPr lang="fr-FR" altLang="zh-CN" sz="2400" b="1">
                <a:solidFill>
                  <a:srgbClr val="C00000"/>
                </a:solidFill>
                <a:latin typeface="Consolas" panose="020B0609020204030204" pitchFamily="49" charset="0"/>
                <a:cs typeface="Courier New" pitchFamily="49" charset="0"/>
              </a:rPr>
              <a:t>: m_iVal(aVal), m_ci(aVal)</a:t>
            </a:r>
          </a:p>
          <a:p>
            <a:pPr marL="365125" indent="-255588" eaLnBrk="0" hangingPunct="0">
              <a:buClr>
                <a:schemeClr val="accent1"/>
              </a:buClr>
              <a:buFont typeface="Wingdings" pitchFamily="2" charset="2"/>
              <a:buNone/>
              <a:defRPr/>
            </a:pPr>
            <a:r>
              <a:rPr lang="fr-FR" altLang="zh-CN" sz="2400" b="1">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endParaRPr lang="fr-FR" altLang="zh-CN" sz="2400" b="1">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fr-FR" altLang="zh-CN" sz="2400" b="1">
                <a:solidFill>
                  <a:schemeClr val="tx1">
                    <a:lumMod val="75000"/>
                    <a:lumOff val="25000"/>
                  </a:schemeClr>
                </a:solidFill>
                <a:latin typeface="Consolas" panose="020B0609020204030204" pitchFamily="49" charset="0"/>
                <a:cs typeface="Courier New" pitchFamily="49" charset="0"/>
              </a:rPr>
              <a:t>int main(void)</a:t>
            </a:r>
          </a:p>
          <a:p>
            <a:pPr marL="365125" indent="-255588" eaLnBrk="0" hangingPunct="0">
              <a:buClr>
                <a:schemeClr val="accent1"/>
              </a:buClr>
              <a:buFont typeface="Wingdings" pitchFamily="2" charset="2"/>
              <a:buNone/>
              <a:defRPr/>
            </a:pPr>
            <a:r>
              <a:rPr lang="fr-FR" altLang="zh-CN" sz="2400" b="1">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fr-FR" altLang="zh-CN" sz="2400" b="1">
                <a:solidFill>
                  <a:schemeClr val="tx1">
                    <a:lumMod val="75000"/>
                    <a:lumOff val="25000"/>
                  </a:schemeClr>
                </a:solidFill>
                <a:latin typeface="Consolas" panose="020B0609020204030204" pitchFamily="49" charset="0"/>
                <a:cs typeface="Courier New" pitchFamily="49" charset="0"/>
              </a:rPr>
              <a:t>    ConstRef obj(4);</a:t>
            </a:r>
          </a:p>
          <a:p>
            <a:pPr marL="365125" indent="-255588" eaLnBrk="0" hangingPunct="0">
              <a:buClr>
                <a:schemeClr val="accent1"/>
              </a:buClr>
              <a:buFont typeface="Wingdings" pitchFamily="2" charset="2"/>
              <a:buNone/>
              <a:defRPr/>
            </a:pPr>
            <a:endParaRPr lang="fr-FR" altLang="zh-CN" sz="2400" b="1">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fr-FR" altLang="zh-CN" sz="2400" b="1">
                <a:solidFill>
                  <a:schemeClr val="tx1">
                    <a:lumMod val="75000"/>
                    <a:lumOff val="25000"/>
                  </a:schemeClr>
                </a:solidFill>
                <a:latin typeface="Consolas" panose="020B0609020204030204" pitchFamily="49" charset="0"/>
                <a:cs typeface="Courier New" pitchFamily="49" charset="0"/>
              </a:rPr>
              <a:t>    return 0;</a:t>
            </a:r>
          </a:p>
          <a:p>
            <a:pPr marL="365125" indent="-255588" eaLnBrk="0" hangingPunct="0">
              <a:buClr>
                <a:schemeClr val="accent1"/>
              </a:buClr>
              <a:buFont typeface="Wingdings" pitchFamily="2" charset="2"/>
              <a:buNone/>
              <a:defRPr/>
            </a:pPr>
            <a:r>
              <a:rPr lang="fr-FR" altLang="zh-CN" sz="2400" b="1">
                <a:solidFill>
                  <a:schemeClr val="tx1">
                    <a:lumMod val="75000"/>
                    <a:lumOff val="25000"/>
                  </a:schemeClr>
                </a:solidFill>
                <a:latin typeface="Consolas" panose="020B0609020204030204" pitchFamily="49" charset="0"/>
                <a:cs typeface="Courier New" pitchFamily="49" charset="0"/>
              </a:rPr>
              <a:t>}</a:t>
            </a:r>
          </a:p>
        </p:txBody>
      </p:sp>
      <p:cxnSp>
        <p:nvCxnSpPr>
          <p:cNvPr id="7" name="直接连接符 6"/>
          <p:cNvCxnSpPr/>
          <p:nvPr/>
        </p:nvCxnSpPr>
        <p:spPr>
          <a:xfrm>
            <a:off x="4865913" y="1610170"/>
            <a:ext cx="0" cy="3928479"/>
          </a:xfrm>
          <a:prstGeom prst="line">
            <a:avLst/>
          </a:prstGeom>
          <a:ln w="38100">
            <a:solidFill>
              <a:schemeClr val="accent1">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圆角矩形标注 8"/>
          <p:cNvSpPr/>
          <p:nvPr/>
        </p:nvSpPr>
        <p:spPr>
          <a:xfrm>
            <a:off x="9024249" y="2769557"/>
            <a:ext cx="2953345" cy="1321545"/>
          </a:xfrm>
          <a:prstGeom prst="wedgeRoundRectCallout">
            <a:avLst>
              <a:gd name="adj1" fmla="val -64345"/>
              <a:gd name="adj2" fmla="val -53225"/>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初始化列表只在实现时出现</a:t>
            </a:r>
          </a:p>
        </p:txBody>
      </p:sp>
    </p:spTree>
    <p:extLst>
      <p:ext uri="{BB962C8B-B14F-4D97-AF65-F5344CB8AC3E}">
        <p14:creationId xmlns:p14="http://schemas.microsoft.com/office/powerpoint/2010/main" val="1358472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初始化列表</a:t>
            </a:r>
          </a:p>
        </p:txBody>
      </p:sp>
      <p:sp>
        <p:nvSpPr>
          <p:cNvPr id="10" name="矩形 2"/>
          <p:cNvSpPr>
            <a:spLocks noChangeArrowheads="1"/>
          </p:cNvSpPr>
          <p:nvPr/>
        </p:nvSpPr>
        <p:spPr bwMode="auto">
          <a:xfrm>
            <a:off x="1779246" y="2680036"/>
            <a:ext cx="8332704" cy="3782055"/>
          </a:xfrm>
          <a:prstGeom prst="rect">
            <a:avLst/>
          </a:prstGeom>
          <a:solidFill>
            <a:schemeClr val="accent1">
              <a:lumMod val="20000"/>
              <a:lumOff val="80000"/>
            </a:schemeClr>
          </a:solidFill>
          <a:ln w="38100">
            <a:solidFill>
              <a:schemeClr val="accent1">
                <a:lumMod val="50000"/>
              </a:schemeClr>
            </a:solidFill>
            <a:prstDash val="solid"/>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Point</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Point(int aVal)</a:t>
            </a:r>
            <a:b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b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:m_iY(aVal), m_iX(m_iY) </a:t>
            </a:r>
            <a:r>
              <a:rPr lang="en-US" altLang="zh-CN" sz="2400" b="1">
                <a:solidFill>
                  <a:srgbClr val="C00000"/>
                </a:solidFill>
                <a:latin typeface="Consolas" panose="020B0609020204030204" pitchFamily="49" charset="0"/>
                <a:ea typeface="微软雅黑" panose="020B0503020204020204" pitchFamily="34" charset="-122"/>
                <a:cs typeface="Courier New" pitchFamily="49" charset="0"/>
              </a:rPr>
              <a:t>// Error</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m_iX;</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m_iY;</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11" name="TextBox 4"/>
          <p:cNvSpPr txBox="1">
            <a:spLocks noChangeArrowheads="1"/>
          </p:cNvSpPr>
          <p:nvPr/>
        </p:nvSpPr>
        <p:spPr bwMode="auto">
          <a:xfrm>
            <a:off x="474798" y="1027258"/>
            <a:ext cx="10210080" cy="1646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ts val="1800"/>
              </a:spcBef>
              <a:buClr>
                <a:schemeClr val="accent1">
                  <a:lumMod val="50000"/>
                </a:schemeClr>
              </a:buClr>
              <a:buFont typeface="Wingdings" panose="05000000000000000000" pitchFamily="2" charset="2"/>
              <a:buChar char="v"/>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构造函数初始化列表</a:t>
            </a:r>
            <a:r>
              <a:rPr lang="zh-CN" altLang="en-US" sz="3200" dirty="0">
                <a:solidFill>
                  <a:srgbClr val="C00000"/>
                </a:solidFill>
                <a:latin typeface="微软雅黑" panose="020B0503020204020204" pitchFamily="34" charset="-122"/>
                <a:ea typeface="微软雅黑" panose="020B0503020204020204" pitchFamily="34" charset="-122"/>
                <a:cs typeface="Courier New" pitchFamily="49" charset="0"/>
              </a:rPr>
              <a:t>不能指定初始化次序</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，必须</a:t>
            </a:r>
            <a:r>
              <a:rPr lang="zh-CN" altLang="en-US" sz="3200" dirty="0">
                <a:solidFill>
                  <a:srgbClr val="C00000"/>
                </a:solidFill>
                <a:latin typeface="微软雅黑" panose="020B0503020204020204" pitchFamily="34" charset="-122"/>
                <a:ea typeface="微软雅黑" panose="020B0503020204020204" pitchFamily="34" charset="-122"/>
                <a:cs typeface="Courier New" pitchFamily="49" charset="0"/>
              </a:rPr>
              <a:t>按照成员声明的顺序</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编写构造函数初始化列表。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p>
            <a:pPr eaLnBrk="1" hangingPunct="1">
              <a:spcBef>
                <a:spcPts val="600"/>
              </a:spcBef>
              <a:buClr>
                <a:schemeClr val="accent1">
                  <a:lumMod val="50000"/>
                </a:schemeClr>
              </a:buClr>
              <a:buFont typeface="Wingdings" panose="05000000000000000000" pitchFamily="2" charset="2"/>
              <a:buChar char="v"/>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尽量避免使用成员初始化成员。</a:t>
            </a:r>
          </a:p>
        </p:txBody>
      </p:sp>
    </p:spTree>
    <p:extLst>
      <p:ext uri="{BB962C8B-B14F-4D97-AF65-F5344CB8AC3E}">
        <p14:creationId xmlns:p14="http://schemas.microsoft.com/office/powerpoint/2010/main" val="1421990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a:t>
            </a:r>
          </a:p>
        </p:txBody>
      </p:sp>
      <p:sp>
        <p:nvSpPr>
          <p:cNvPr id="5" name="TextBox 4"/>
          <p:cNvSpPr txBox="1">
            <a:spLocks noChangeArrowheads="1"/>
          </p:cNvSpPr>
          <p:nvPr/>
        </p:nvSpPr>
        <p:spPr bwMode="auto">
          <a:xfrm>
            <a:off x="3555436" y="1495698"/>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无参构造函数</a:t>
            </a:r>
          </a:p>
        </p:txBody>
      </p:sp>
      <p:sp>
        <p:nvSpPr>
          <p:cNvPr id="6" name="TextBox 5"/>
          <p:cNvSpPr txBox="1">
            <a:spLocks noChangeArrowheads="1"/>
          </p:cNvSpPr>
          <p:nvPr/>
        </p:nvSpPr>
        <p:spPr bwMode="auto">
          <a:xfrm>
            <a:off x="3555436" y="2581684"/>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有参构造函数</a:t>
            </a:r>
          </a:p>
        </p:txBody>
      </p:sp>
      <p:sp>
        <p:nvSpPr>
          <p:cNvPr id="7" name="TextBox 6"/>
          <p:cNvSpPr txBox="1">
            <a:spLocks noChangeArrowheads="1"/>
          </p:cNvSpPr>
          <p:nvPr/>
        </p:nvSpPr>
        <p:spPr bwMode="auto">
          <a:xfrm>
            <a:off x="3555436" y="3667670"/>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构造函数与参数初始化列表</a:t>
            </a:r>
          </a:p>
        </p:txBody>
      </p:sp>
      <p:sp>
        <p:nvSpPr>
          <p:cNvPr id="8" name="TextBox 7"/>
          <p:cNvSpPr txBox="1">
            <a:spLocks noChangeArrowheads="1"/>
          </p:cNvSpPr>
          <p:nvPr/>
        </p:nvSpPr>
        <p:spPr bwMode="auto">
          <a:xfrm>
            <a:off x="3555436" y="4753656"/>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b="1">
                <a:solidFill>
                  <a:schemeClr val="accent1">
                    <a:lumMod val="50000"/>
                  </a:schemeClr>
                </a:solidFill>
                <a:latin typeface="微软雅黑" panose="020B0503020204020204" pitchFamily="34" charset="-122"/>
                <a:ea typeface="微软雅黑" panose="020B0503020204020204" pitchFamily="34" charset="-122"/>
              </a:rPr>
              <a:t>默认构造函数</a:t>
            </a:r>
          </a:p>
        </p:txBody>
      </p:sp>
    </p:spTree>
    <p:extLst>
      <p:ext uri="{BB962C8B-B14F-4D97-AF65-F5344CB8AC3E}">
        <p14:creationId xmlns:p14="http://schemas.microsoft.com/office/powerpoint/2010/main" val="1398314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默认构造函数</a:t>
            </a:r>
          </a:p>
        </p:txBody>
      </p:sp>
      <p:sp>
        <p:nvSpPr>
          <p:cNvPr id="6" name="TextBox 3"/>
          <p:cNvSpPr txBox="1"/>
          <p:nvPr/>
        </p:nvSpPr>
        <p:spPr>
          <a:xfrm>
            <a:off x="2433662" y="2103120"/>
            <a:ext cx="7023871" cy="4031873"/>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32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main(void)</a:t>
            </a:r>
          </a:p>
          <a:p>
            <a:pPr>
              <a:defRPr/>
            </a:pP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3200" b="1" dirty="0">
                <a:solidFill>
                  <a:srgbClr val="C00000"/>
                </a:solidFill>
                <a:latin typeface="Consolas" panose="020B0609020204030204" pitchFamily="49" charset="0"/>
                <a:ea typeface="微软雅黑" panose="020B0503020204020204" pitchFamily="34" charset="-122"/>
                <a:cs typeface="Courier New" pitchFamily="49" charset="0"/>
              </a:rPr>
              <a:t>Time time1</a:t>
            </a: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a:defRPr/>
            </a:pP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 time2(); </a:t>
            </a:r>
            <a:r>
              <a:rPr lang="en-US" altLang="zh-CN" sz="3200" b="1" dirty="0">
                <a:solidFill>
                  <a:srgbClr val="C00000"/>
                </a:solidFill>
                <a:latin typeface="Consolas" panose="020B0609020204030204" pitchFamily="49" charset="0"/>
                <a:ea typeface="微软雅黑" panose="020B0503020204020204" pitchFamily="34" charset="-122"/>
                <a:cs typeface="Courier New" pitchFamily="49" charset="0"/>
              </a:rPr>
              <a:t>// Error</a:t>
            </a:r>
            <a:br>
              <a:rPr lang="en-US" altLang="zh-CN" sz="3200" b="1" dirty="0">
                <a:solidFill>
                  <a:srgbClr val="C00000"/>
                </a:solidFill>
                <a:latin typeface="Consolas" panose="020B0609020204030204" pitchFamily="49" charset="0"/>
                <a:ea typeface="微软雅黑" panose="020B0503020204020204" pitchFamily="34" charset="-122"/>
                <a:cs typeface="Courier New" pitchFamily="49" charset="0"/>
              </a:rPr>
            </a:b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 </a:t>
            </a:r>
            <a:r>
              <a:rPr lang="zh-CN" altLang="en-US"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 </a:t>
            </a:r>
            <a:r>
              <a:rPr lang="en-US" altLang="zh-CN" sz="3200" b="1" dirty="0">
                <a:solidFill>
                  <a:srgbClr val="C00000"/>
                </a:solidFill>
                <a:latin typeface="Consolas" panose="020B0609020204030204" pitchFamily="49" charset="0"/>
                <a:ea typeface="微软雅黑" panose="020B0503020204020204" pitchFamily="34" charset="-122"/>
                <a:cs typeface="Courier New" pitchFamily="49" charset="0"/>
              </a:rPr>
              <a:t>new Time</a:t>
            </a: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delete p;</a:t>
            </a:r>
          </a:p>
          <a:p>
            <a:pPr>
              <a:defRPr/>
            </a:pP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a:defRPr/>
            </a:pP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9" name="内容占位符 5"/>
          <p:cNvSpPr txBox="1">
            <a:spLocks/>
          </p:cNvSpPr>
          <p:nvPr/>
        </p:nvSpPr>
        <p:spPr bwMode="auto">
          <a:xfrm>
            <a:off x="947256" y="889325"/>
            <a:ext cx="10055667" cy="12137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1200"/>
              </a:spcBef>
              <a:buClr>
                <a:schemeClr val="accent1">
                  <a:lumMod val="50000"/>
                </a:schemeClr>
              </a:buClr>
              <a:buSzPct val="100000"/>
              <a:buFont typeface="Wingdings" panose="05000000000000000000" pitchFamily="2" charset="2"/>
              <a:buChar char="v"/>
            </a:pPr>
            <a:r>
              <a:rPr lang="zh-CN" altLang="en-US" sz="3600" dirty="0">
                <a:solidFill>
                  <a:schemeClr val="tx1">
                    <a:lumMod val="75000"/>
                    <a:lumOff val="25000"/>
                  </a:schemeClr>
                </a:solidFill>
                <a:latin typeface="微软雅黑" pitchFamily="34" charset="-122"/>
                <a:ea typeface="微软雅黑" pitchFamily="34" charset="-122"/>
              </a:rPr>
              <a:t>概念：初始化对象时</a:t>
            </a:r>
            <a:r>
              <a:rPr lang="zh-CN" altLang="en-US" sz="3600" dirty="0">
                <a:solidFill>
                  <a:srgbClr val="C00000"/>
                </a:solidFill>
                <a:latin typeface="微软雅黑" pitchFamily="34" charset="-122"/>
                <a:ea typeface="微软雅黑" pitchFamily="34" charset="-122"/>
              </a:rPr>
              <a:t>不提供参数时</a:t>
            </a:r>
            <a:r>
              <a:rPr lang="zh-CN" altLang="en-US" sz="3600" dirty="0">
                <a:solidFill>
                  <a:schemeClr val="tx1">
                    <a:lumMod val="75000"/>
                    <a:lumOff val="25000"/>
                  </a:schemeClr>
                </a:solidFill>
                <a:latin typeface="微软雅黑" pitchFamily="34" charset="-122"/>
                <a:ea typeface="微软雅黑" pitchFamily="34" charset="-122"/>
              </a:rPr>
              <a:t>所调用的构造函数</a:t>
            </a:r>
          </a:p>
        </p:txBody>
      </p:sp>
      <p:sp>
        <p:nvSpPr>
          <p:cNvPr id="11" name="圆角矩形标注 10"/>
          <p:cNvSpPr/>
          <p:nvPr/>
        </p:nvSpPr>
        <p:spPr>
          <a:xfrm>
            <a:off x="6824274" y="1796120"/>
            <a:ext cx="4422845" cy="1548624"/>
          </a:xfrm>
          <a:prstGeom prst="wedgeRoundRectCallout">
            <a:avLst>
              <a:gd name="adj1" fmla="val -65455"/>
              <a:gd name="adj2" fmla="val 44104"/>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思考：</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创建对象若不提供参数调用什么类型的构造函数</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7068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默认构造函数</a:t>
            </a:r>
          </a:p>
        </p:txBody>
      </p:sp>
      <p:sp>
        <p:nvSpPr>
          <p:cNvPr id="4" name="左大括号 3"/>
          <p:cNvSpPr/>
          <p:nvPr/>
        </p:nvSpPr>
        <p:spPr bwMode="auto">
          <a:xfrm>
            <a:off x="2369166" y="1693128"/>
            <a:ext cx="500062" cy="2527945"/>
          </a:xfrm>
          <a:prstGeom prst="leftBrace">
            <a:avLst>
              <a:gd name="adj1" fmla="val 63190"/>
              <a:gd name="adj2" fmla="val 50000"/>
            </a:avLst>
          </a:prstGeom>
          <a:ln w="38100">
            <a:solidFill>
              <a:schemeClr val="accent1">
                <a:lumMod val="50000"/>
              </a:schemeClr>
            </a:solidFill>
            <a:headEnd type="none" w="med" len="med"/>
            <a:tailEnd type="none" w="med" len="med"/>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txBody>
          <a:bodyPr/>
          <a:lstStyle/>
          <a:p>
            <a:pPr>
              <a:defRPr/>
            </a:pPr>
            <a:endParaRPr lang="zh-CN" altLang="en-US">
              <a:latin typeface="Times New Roman" pitchFamily="18" charset="0"/>
              <a:ea typeface="宋体" pitchFamily="2" charset="-122"/>
            </a:endParaRPr>
          </a:p>
        </p:txBody>
      </p:sp>
      <p:sp>
        <p:nvSpPr>
          <p:cNvPr id="5" name="TextBox 4"/>
          <p:cNvSpPr txBox="1">
            <a:spLocks noChangeArrowheads="1"/>
          </p:cNvSpPr>
          <p:nvPr/>
        </p:nvSpPr>
        <p:spPr bwMode="auto">
          <a:xfrm>
            <a:off x="3032922" y="1547950"/>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1">
                  <a:lumMod val="50000"/>
                </a:schemeClr>
              </a:buClr>
            </a:pPr>
            <a:r>
              <a:rPr lang="zh-CN" altLang="en-US" sz="3600" b="1">
                <a:solidFill>
                  <a:schemeClr val="accent1">
                    <a:lumMod val="50000"/>
                  </a:schemeClr>
                </a:solidFill>
                <a:latin typeface="微软雅黑" panose="020B0503020204020204" pitchFamily="34" charset="-122"/>
                <a:ea typeface="微软雅黑" panose="020B0503020204020204" pitchFamily="34" charset="-122"/>
              </a:rPr>
              <a:t>自定义的构造函数</a:t>
            </a:r>
          </a:p>
        </p:txBody>
      </p:sp>
      <p:sp>
        <p:nvSpPr>
          <p:cNvPr id="6" name="TextBox 5"/>
          <p:cNvSpPr txBox="1">
            <a:spLocks noChangeArrowheads="1"/>
          </p:cNvSpPr>
          <p:nvPr/>
        </p:nvSpPr>
        <p:spPr bwMode="auto">
          <a:xfrm>
            <a:off x="3032922" y="2633936"/>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1">
                  <a:lumMod val="50000"/>
                </a:schemeClr>
              </a:buClr>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由系统创建的构造函数</a:t>
            </a:r>
          </a:p>
        </p:txBody>
      </p:sp>
      <p:sp>
        <p:nvSpPr>
          <p:cNvPr id="7" name="TextBox 6"/>
          <p:cNvSpPr txBox="1">
            <a:spLocks noChangeArrowheads="1"/>
          </p:cNvSpPr>
          <p:nvPr/>
        </p:nvSpPr>
        <p:spPr bwMode="auto">
          <a:xfrm>
            <a:off x="3032922" y="3719922"/>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1">
                  <a:lumMod val="50000"/>
                </a:schemeClr>
              </a:buClr>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含默认参数的构造函数</a:t>
            </a:r>
          </a:p>
        </p:txBody>
      </p:sp>
    </p:spTree>
    <p:extLst>
      <p:ext uri="{BB962C8B-B14F-4D97-AF65-F5344CB8AC3E}">
        <p14:creationId xmlns:p14="http://schemas.microsoft.com/office/powerpoint/2010/main" val="1876142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默认构造函数</a:t>
            </a:r>
          </a:p>
        </p:txBody>
      </p:sp>
      <p:sp>
        <p:nvSpPr>
          <p:cNvPr id="9" name="矩形 8"/>
          <p:cNvSpPr/>
          <p:nvPr/>
        </p:nvSpPr>
        <p:spPr>
          <a:xfrm>
            <a:off x="403679" y="947920"/>
            <a:ext cx="11318971" cy="5583508"/>
          </a:xfrm>
          <a:prstGeom prst="rect">
            <a:avLst/>
          </a:prstGeom>
          <a:solidFill>
            <a:schemeClr val="accent1">
              <a:lumMod val="20000"/>
              <a:lumOff val="80000"/>
            </a:schemeClr>
          </a:solidFill>
          <a:ln w="38100">
            <a:solidFill>
              <a:schemeClr val="accent1">
                <a:lumMod val="50000"/>
              </a:schemeClr>
            </a:solidFill>
            <a:prstDash val="solid"/>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pPr>
            <a:endParaRPr lang="zh-CN" altLang="en-US" sz="2800" b="1">
              <a:solidFill>
                <a:schemeClr val="tx1">
                  <a:lumMod val="75000"/>
                  <a:lumOff val="25000"/>
                </a:schemeClr>
              </a:solidFill>
              <a:latin typeface="Consolas" panose="020B0609020204030204" pitchFamily="49" charset="0"/>
              <a:cs typeface="Courier New" pitchFamily="49" charset="0"/>
            </a:endParaRPr>
          </a:p>
        </p:txBody>
      </p:sp>
      <p:sp>
        <p:nvSpPr>
          <p:cNvPr id="10" name="矩形 2"/>
          <p:cNvSpPr>
            <a:spLocks noChangeArrowheads="1"/>
          </p:cNvSpPr>
          <p:nvPr/>
        </p:nvSpPr>
        <p:spPr bwMode="auto">
          <a:xfrm>
            <a:off x="279533" y="947919"/>
            <a:ext cx="5796695" cy="5661887"/>
          </a:xfrm>
          <a:prstGeom prst="rect">
            <a:avLst/>
          </a:prstGeom>
          <a:noFill/>
          <a:ln w="38100">
            <a:noFill/>
            <a:prstDash val="solid"/>
            <a:headEnd/>
            <a:tailEnd/>
          </a:ln>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class Time {</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public:</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Time();</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void display();</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private:</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a:t>
            </a:r>
            <a:r>
              <a:rPr lang="en-US" altLang="zh-CN" sz="2400" b="1" dirty="0" err="1">
                <a:solidFill>
                  <a:schemeClr val="tx1">
                    <a:lumMod val="75000"/>
                    <a:lumOff val="25000"/>
                  </a:schemeClr>
                </a:solidFill>
                <a:latin typeface="Consolas" panose="020B0609020204030204" pitchFamily="49" charset="0"/>
                <a:cs typeface="Courier New" pitchFamily="49" charset="0"/>
              </a:rPr>
              <a:t>int</a:t>
            </a:r>
            <a:r>
              <a:rPr lang="en-US" altLang="zh-CN" sz="2400" b="1" dirty="0">
                <a:solidFill>
                  <a:schemeClr val="tx1">
                    <a:lumMod val="75000"/>
                    <a:lumOff val="25000"/>
                  </a:schemeClr>
                </a:solidFill>
                <a:latin typeface="Consolas" panose="020B0609020204030204" pitchFamily="49" charset="0"/>
                <a:cs typeface="Courier New" pitchFamily="49" charset="0"/>
              </a:rPr>
              <a:t> </a:t>
            </a:r>
            <a:r>
              <a:rPr lang="en-US" altLang="zh-CN" sz="2400" b="1" dirty="0" err="1">
                <a:solidFill>
                  <a:schemeClr val="tx1">
                    <a:lumMod val="75000"/>
                    <a:lumOff val="25000"/>
                  </a:schemeClr>
                </a:solidFill>
                <a:latin typeface="Consolas" panose="020B0609020204030204" pitchFamily="49" charset="0"/>
                <a:cs typeface="Courier New" pitchFamily="49" charset="0"/>
              </a:rPr>
              <a:t>m_iHour</a:t>
            </a:r>
            <a:r>
              <a:rPr lang="en-US" altLang="zh-CN" sz="2400" b="1" dirty="0">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a:t>
            </a:r>
            <a:r>
              <a:rPr lang="en-US" altLang="zh-CN" sz="2400" b="1" dirty="0" err="1">
                <a:solidFill>
                  <a:schemeClr val="tx1">
                    <a:lumMod val="75000"/>
                    <a:lumOff val="25000"/>
                  </a:schemeClr>
                </a:solidFill>
                <a:latin typeface="Consolas" panose="020B0609020204030204" pitchFamily="49" charset="0"/>
                <a:cs typeface="Courier New" pitchFamily="49" charset="0"/>
              </a:rPr>
              <a:t>int</a:t>
            </a:r>
            <a:r>
              <a:rPr lang="en-US" altLang="zh-CN" sz="2400" b="1" dirty="0">
                <a:solidFill>
                  <a:schemeClr val="tx1">
                    <a:lumMod val="75000"/>
                    <a:lumOff val="25000"/>
                  </a:schemeClr>
                </a:solidFill>
                <a:latin typeface="Consolas" panose="020B0609020204030204" pitchFamily="49" charset="0"/>
                <a:cs typeface="Courier New" pitchFamily="49" charset="0"/>
              </a:rPr>
              <a:t> </a:t>
            </a:r>
            <a:r>
              <a:rPr lang="en-US" altLang="zh-CN" sz="2400" b="1" dirty="0" err="1">
                <a:solidFill>
                  <a:schemeClr val="tx1">
                    <a:lumMod val="75000"/>
                    <a:lumOff val="25000"/>
                  </a:schemeClr>
                </a:solidFill>
                <a:latin typeface="Consolas" panose="020B0609020204030204" pitchFamily="49" charset="0"/>
                <a:cs typeface="Courier New" pitchFamily="49" charset="0"/>
              </a:rPr>
              <a:t>m_iMinute</a:t>
            </a:r>
            <a:r>
              <a:rPr lang="en-US" altLang="zh-CN" sz="2400" b="1" dirty="0">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a:t>
            </a:r>
            <a:r>
              <a:rPr lang="en-US" altLang="zh-CN" sz="2400" b="1" dirty="0" err="1">
                <a:solidFill>
                  <a:schemeClr val="tx1">
                    <a:lumMod val="75000"/>
                    <a:lumOff val="25000"/>
                  </a:schemeClr>
                </a:solidFill>
                <a:latin typeface="Consolas" panose="020B0609020204030204" pitchFamily="49" charset="0"/>
                <a:cs typeface="Courier New" pitchFamily="49" charset="0"/>
              </a:rPr>
              <a:t>int</a:t>
            </a:r>
            <a:r>
              <a:rPr lang="en-US" altLang="zh-CN" sz="2400" b="1" dirty="0">
                <a:solidFill>
                  <a:schemeClr val="tx1">
                    <a:lumMod val="75000"/>
                    <a:lumOff val="25000"/>
                  </a:schemeClr>
                </a:solidFill>
                <a:latin typeface="Consolas" panose="020B0609020204030204" pitchFamily="49" charset="0"/>
                <a:cs typeface="Courier New" pitchFamily="49" charset="0"/>
              </a:rPr>
              <a:t> </a:t>
            </a:r>
            <a:r>
              <a:rPr lang="en-US" altLang="zh-CN" sz="2400" b="1" dirty="0" err="1">
                <a:solidFill>
                  <a:schemeClr val="tx1">
                    <a:lumMod val="75000"/>
                    <a:lumOff val="25000"/>
                  </a:schemeClr>
                </a:solidFill>
                <a:latin typeface="Consolas" panose="020B0609020204030204" pitchFamily="49" charset="0"/>
                <a:cs typeface="Courier New" pitchFamily="49" charset="0"/>
              </a:rPr>
              <a:t>m_iSec</a:t>
            </a:r>
            <a:r>
              <a:rPr lang="en-US" altLang="zh-CN" sz="2400" b="1" dirty="0">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endParaRPr lang="en-US" altLang="zh-CN" sz="2400" b="1" dirty="0">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en-US" altLang="zh-CN" sz="2400" b="1" dirty="0">
                <a:solidFill>
                  <a:srgbClr val="C00000"/>
                </a:solidFill>
                <a:latin typeface="Consolas" panose="020B0609020204030204" pitchFamily="49" charset="0"/>
                <a:cs typeface="Courier New" pitchFamily="49" charset="0"/>
              </a:rPr>
              <a:t>Time::Time() {</a:t>
            </a:r>
          </a:p>
          <a:p>
            <a:pPr marL="365125" indent="-255588" eaLnBrk="0" hangingPunct="0">
              <a:buClr>
                <a:schemeClr val="accent1"/>
              </a:buClr>
              <a:buFont typeface="Wingdings" pitchFamily="2" charset="2"/>
              <a:buNone/>
              <a:defRPr/>
            </a:pPr>
            <a:r>
              <a:rPr lang="en-US" altLang="zh-CN" sz="2400" b="1" dirty="0">
                <a:solidFill>
                  <a:srgbClr val="C00000"/>
                </a:solidFill>
                <a:latin typeface="Consolas" panose="020B0609020204030204" pitchFamily="49" charset="0"/>
                <a:cs typeface="Courier New" pitchFamily="49" charset="0"/>
              </a:rPr>
              <a:t>    </a:t>
            </a:r>
            <a:r>
              <a:rPr lang="en-US" altLang="zh-CN" sz="2400" b="1" dirty="0" err="1">
                <a:solidFill>
                  <a:srgbClr val="C00000"/>
                </a:solidFill>
                <a:latin typeface="Consolas" panose="020B0609020204030204" pitchFamily="49" charset="0"/>
                <a:cs typeface="Courier New" pitchFamily="49" charset="0"/>
              </a:rPr>
              <a:t>m_iHour</a:t>
            </a:r>
            <a:r>
              <a:rPr lang="en-US" altLang="zh-CN" sz="2400" b="1" dirty="0">
                <a:solidFill>
                  <a:srgbClr val="C00000"/>
                </a:solidFill>
                <a:latin typeface="Consolas" panose="020B0609020204030204" pitchFamily="49" charset="0"/>
                <a:cs typeface="Courier New" pitchFamily="49" charset="0"/>
              </a:rPr>
              <a:t>   = 0;</a:t>
            </a:r>
          </a:p>
          <a:p>
            <a:pPr marL="365125" indent="-255588" eaLnBrk="0" hangingPunct="0">
              <a:buClr>
                <a:schemeClr val="accent1"/>
              </a:buClr>
              <a:buFont typeface="Wingdings" pitchFamily="2" charset="2"/>
              <a:buNone/>
              <a:defRPr/>
            </a:pPr>
            <a:r>
              <a:rPr lang="en-US" altLang="zh-CN" sz="2400" b="1" dirty="0">
                <a:solidFill>
                  <a:srgbClr val="C00000"/>
                </a:solidFill>
                <a:latin typeface="Consolas" panose="020B0609020204030204" pitchFamily="49" charset="0"/>
                <a:cs typeface="Courier New" pitchFamily="49" charset="0"/>
              </a:rPr>
              <a:t>    </a:t>
            </a:r>
            <a:r>
              <a:rPr lang="en-US" altLang="zh-CN" sz="2400" b="1" dirty="0" err="1">
                <a:solidFill>
                  <a:srgbClr val="C00000"/>
                </a:solidFill>
                <a:latin typeface="Consolas" panose="020B0609020204030204" pitchFamily="49" charset="0"/>
                <a:cs typeface="Courier New" pitchFamily="49" charset="0"/>
              </a:rPr>
              <a:t>m_iMinute</a:t>
            </a:r>
            <a:r>
              <a:rPr lang="en-US" altLang="zh-CN" sz="2400" b="1" dirty="0">
                <a:solidFill>
                  <a:srgbClr val="C00000"/>
                </a:solidFill>
                <a:latin typeface="Consolas" panose="020B0609020204030204" pitchFamily="49" charset="0"/>
                <a:cs typeface="Courier New" pitchFamily="49" charset="0"/>
              </a:rPr>
              <a:t> = 0;</a:t>
            </a:r>
          </a:p>
          <a:p>
            <a:pPr marL="365125" indent="-255588" eaLnBrk="0" hangingPunct="0">
              <a:buClr>
                <a:schemeClr val="accent1"/>
              </a:buClr>
              <a:buFont typeface="Wingdings" pitchFamily="2" charset="2"/>
              <a:buNone/>
              <a:defRPr/>
            </a:pPr>
            <a:r>
              <a:rPr lang="en-US" altLang="zh-CN" sz="2400" b="1" dirty="0">
                <a:solidFill>
                  <a:srgbClr val="C00000"/>
                </a:solidFill>
                <a:latin typeface="Consolas" panose="020B0609020204030204" pitchFamily="49" charset="0"/>
                <a:cs typeface="Courier New" pitchFamily="49" charset="0"/>
              </a:rPr>
              <a:t>    </a:t>
            </a:r>
            <a:r>
              <a:rPr lang="en-US" altLang="zh-CN" sz="2400" b="1" dirty="0" err="1">
                <a:solidFill>
                  <a:srgbClr val="C00000"/>
                </a:solidFill>
                <a:latin typeface="Consolas" panose="020B0609020204030204" pitchFamily="49" charset="0"/>
                <a:cs typeface="Courier New" pitchFamily="49" charset="0"/>
              </a:rPr>
              <a:t>m_iSec</a:t>
            </a:r>
            <a:r>
              <a:rPr lang="en-US" altLang="zh-CN" sz="2400" b="1" dirty="0">
                <a:solidFill>
                  <a:srgbClr val="C00000"/>
                </a:solidFill>
                <a:latin typeface="Consolas" panose="020B0609020204030204" pitchFamily="49" charset="0"/>
                <a:cs typeface="Courier New" pitchFamily="49" charset="0"/>
              </a:rPr>
              <a:t>   = 0;</a:t>
            </a:r>
          </a:p>
          <a:p>
            <a:pPr marL="365125" indent="-255588" eaLnBrk="0" hangingPunct="0">
              <a:buClr>
                <a:schemeClr val="accent1"/>
              </a:buClr>
              <a:buFont typeface="Wingdings" pitchFamily="2" charset="2"/>
              <a:buNone/>
              <a:defRPr/>
            </a:pPr>
            <a:r>
              <a:rPr lang="en-US" altLang="zh-CN" sz="2400" b="1" dirty="0">
                <a:solidFill>
                  <a:srgbClr val="C00000"/>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endParaRPr lang="en-US" altLang="zh-CN" sz="2400" b="1" dirty="0">
              <a:solidFill>
                <a:schemeClr val="tx1">
                  <a:lumMod val="75000"/>
                  <a:lumOff val="25000"/>
                </a:schemeClr>
              </a:solidFill>
              <a:latin typeface="Consolas" panose="020B0609020204030204" pitchFamily="49" charset="0"/>
              <a:cs typeface="Courier New" pitchFamily="49" charset="0"/>
            </a:endParaRPr>
          </a:p>
        </p:txBody>
      </p:sp>
      <p:sp>
        <p:nvSpPr>
          <p:cNvPr id="11" name="矩形 2"/>
          <p:cNvSpPr>
            <a:spLocks noChangeArrowheads="1"/>
          </p:cNvSpPr>
          <p:nvPr/>
        </p:nvSpPr>
        <p:spPr bwMode="auto">
          <a:xfrm>
            <a:off x="5872790" y="915451"/>
            <a:ext cx="5968696" cy="5668229"/>
          </a:xfrm>
          <a:prstGeom prst="rect">
            <a:avLst/>
          </a:prstGeom>
          <a:noFill/>
          <a:ln w="38100">
            <a:noFill/>
            <a:prstDash val="solid"/>
            <a:headEnd/>
            <a:tailEnd/>
          </a:ln>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void Time::display() {</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a:t>
            </a:r>
            <a:r>
              <a:rPr lang="en-US" altLang="zh-CN" sz="2400" b="1" dirty="0" err="1">
                <a:solidFill>
                  <a:schemeClr val="tx1">
                    <a:lumMod val="75000"/>
                    <a:lumOff val="25000"/>
                  </a:schemeClr>
                </a:solidFill>
                <a:latin typeface="Consolas" panose="020B0609020204030204" pitchFamily="49" charset="0"/>
                <a:cs typeface="Courier New" pitchFamily="49" charset="0"/>
              </a:rPr>
              <a:t>cout</a:t>
            </a:r>
            <a:r>
              <a:rPr lang="en-US" altLang="zh-CN" sz="2400" b="1" dirty="0">
                <a:solidFill>
                  <a:schemeClr val="tx1">
                    <a:lumMod val="75000"/>
                    <a:lumOff val="25000"/>
                  </a:schemeClr>
                </a:solidFill>
                <a:latin typeface="Consolas" panose="020B0609020204030204" pitchFamily="49" charset="0"/>
                <a:cs typeface="Courier New" pitchFamily="49" charset="0"/>
              </a:rPr>
              <a:t> &lt;&lt; </a:t>
            </a:r>
            <a:r>
              <a:rPr lang="en-US" altLang="zh-CN" sz="2400" b="1" dirty="0" err="1">
                <a:solidFill>
                  <a:schemeClr val="tx1">
                    <a:lumMod val="75000"/>
                    <a:lumOff val="25000"/>
                  </a:schemeClr>
                </a:solidFill>
                <a:latin typeface="Consolas" panose="020B0609020204030204" pitchFamily="49" charset="0"/>
                <a:cs typeface="Courier New" pitchFamily="49" charset="0"/>
              </a:rPr>
              <a:t>m_iHour</a:t>
            </a:r>
            <a:r>
              <a:rPr lang="en-US" altLang="zh-CN" sz="2400" b="1" dirty="0">
                <a:solidFill>
                  <a:schemeClr val="tx1">
                    <a:lumMod val="75000"/>
                    <a:lumOff val="25000"/>
                  </a:schemeClr>
                </a:solidFill>
                <a:latin typeface="Consolas" panose="020B0609020204030204" pitchFamily="49" charset="0"/>
                <a:cs typeface="Courier New" pitchFamily="49" charset="0"/>
              </a:rPr>
              <a:t> &lt;&lt; ":"</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&lt;&lt; </a:t>
            </a:r>
            <a:r>
              <a:rPr lang="en-US" altLang="zh-CN" sz="2400" b="1" dirty="0" err="1">
                <a:solidFill>
                  <a:schemeClr val="tx1">
                    <a:lumMod val="75000"/>
                    <a:lumOff val="25000"/>
                  </a:schemeClr>
                </a:solidFill>
                <a:latin typeface="Consolas" panose="020B0609020204030204" pitchFamily="49" charset="0"/>
                <a:cs typeface="Courier New" pitchFamily="49" charset="0"/>
              </a:rPr>
              <a:t>m_iMinute</a:t>
            </a:r>
            <a:r>
              <a:rPr lang="en-US" altLang="zh-CN" sz="2400" b="1" dirty="0">
                <a:solidFill>
                  <a:schemeClr val="tx1">
                    <a:lumMod val="75000"/>
                    <a:lumOff val="25000"/>
                  </a:schemeClr>
                </a:solidFill>
                <a:latin typeface="Consolas" panose="020B0609020204030204" pitchFamily="49" charset="0"/>
                <a:cs typeface="Courier New" pitchFamily="49" charset="0"/>
              </a:rPr>
              <a:t> &lt;&lt; ":"</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&lt;&lt; </a:t>
            </a:r>
            <a:r>
              <a:rPr lang="en-US" altLang="zh-CN" sz="2400" b="1" dirty="0" err="1">
                <a:solidFill>
                  <a:schemeClr val="tx1">
                    <a:lumMod val="75000"/>
                    <a:lumOff val="25000"/>
                  </a:schemeClr>
                </a:solidFill>
                <a:latin typeface="Consolas" panose="020B0609020204030204" pitchFamily="49" charset="0"/>
                <a:cs typeface="Courier New" pitchFamily="49" charset="0"/>
              </a:rPr>
              <a:t>m_iSec</a:t>
            </a:r>
            <a:r>
              <a:rPr lang="en-US" altLang="zh-CN" sz="2400" b="1" dirty="0">
                <a:solidFill>
                  <a:schemeClr val="tx1">
                    <a:lumMod val="75000"/>
                    <a:lumOff val="25000"/>
                  </a:schemeClr>
                </a:solidFill>
                <a:latin typeface="Consolas" panose="020B0609020204030204" pitchFamily="49" charset="0"/>
                <a:cs typeface="Courier New" pitchFamily="49" charset="0"/>
              </a:rPr>
              <a:t> &lt;&lt; </a:t>
            </a:r>
            <a:r>
              <a:rPr lang="en-US" altLang="zh-CN" sz="2400" b="1" dirty="0" err="1">
                <a:solidFill>
                  <a:schemeClr val="tx1">
                    <a:lumMod val="75000"/>
                    <a:lumOff val="25000"/>
                  </a:schemeClr>
                </a:solidFill>
                <a:latin typeface="Consolas" panose="020B0609020204030204" pitchFamily="49" charset="0"/>
                <a:cs typeface="Courier New" pitchFamily="49" charset="0"/>
              </a:rPr>
              <a:t>endl</a:t>
            </a:r>
            <a:r>
              <a:rPr lang="en-US" altLang="zh-CN" sz="2400" b="1" dirty="0">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dirty="0" err="1">
                <a:solidFill>
                  <a:schemeClr val="tx1">
                    <a:lumMod val="75000"/>
                    <a:lumOff val="25000"/>
                  </a:schemeClr>
                </a:solidFill>
                <a:latin typeface="Consolas" panose="020B0609020204030204" pitchFamily="49" charset="0"/>
                <a:cs typeface="Courier New" pitchFamily="49" charset="0"/>
              </a:rPr>
              <a:t>int</a:t>
            </a:r>
            <a:r>
              <a:rPr lang="en-US" altLang="zh-CN" sz="2400" b="1" dirty="0">
                <a:solidFill>
                  <a:schemeClr val="tx1">
                    <a:lumMod val="75000"/>
                    <a:lumOff val="25000"/>
                  </a:schemeClr>
                </a:solidFill>
                <a:latin typeface="Consolas" panose="020B0609020204030204" pitchFamily="49" charset="0"/>
                <a:cs typeface="Courier New" pitchFamily="49" charset="0"/>
              </a:rPr>
              <a:t> main(void) {</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a:t>
            </a:r>
            <a:r>
              <a:rPr lang="en-US" altLang="zh-CN" sz="2400" b="1" dirty="0">
                <a:solidFill>
                  <a:srgbClr val="C00000"/>
                </a:solidFill>
                <a:latin typeface="Consolas" panose="020B0609020204030204" pitchFamily="49" charset="0"/>
                <a:cs typeface="Courier New" pitchFamily="49" charset="0"/>
              </a:rPr>
              <a:t>Time t1;</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t1.display();</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a:t>
            </a:r>
            <a:r>
              <a:rPr lang="en-US" altLang="zh-CN" sz="2400" b="1" dirty="0">
                <a:solidFill>
                  <a:srgbClr val="C00000"/>
                </a:solidFill>
                <a:latin typeface="Consolas" panose="020B0609020204030204" pitchFamily="49" charset="0"/>
                <a:cs typeface="Courier New" pitchFamily="49" charset="0"/>
              </a:rPr>
              <a:t>Time t2 = Time();</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t2.display();</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Time * p = </a:t>
            </a:r>
            <a:r>
              <a:rPr lang="en-US" altLang="zh-CN" sz="2400" b="1" dirty="0">
                <a:solidFill>
                  <a:srgbClr val="C00000"/>
                </a:solidFill>
                <a:latin typeface="Consolas" panose="020B0609020204030204" pitchFamily="49" charset="0"/>
                <a:cs typeface="Courier New" pitchFamily="49" charset="0"/>
              </a:rPr>
              <a:t>new Time</a:t>
            </a:r>
            <a:r>
              <a:rPr lang="en-US" altLang="zh-CN" sz="2400" b="1" dirty="0">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p-&gt;display();</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delete p;  p = NULL;</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return 0;</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a:t>
            </a:r>
          </a:p>
          <a:p>
            <a:pPr marL="365125" indent="-255588" eaLnBrk="0" hangingPunct="0">
              <a:buClr>
                <a:schemeClr val="accent1"/>
              </a:buClr>
              <a:buFont typeface="Wingdings" pitchFamily="2" charset="2"/>
              <a:buNone/>
              <a:defRPr/>
            </a:pPr>
            <a:endParaRPr lang="en-US" altLang="zh-CN" sz="2400" b="1" dirty="0">
              <a:solidFill>
                <a:schemeClr val="tx1">
                  <a:lumMod val="75000"/>
                  <a:lumOff val="25000"/>
                </a:schemeClr>
              </a:solidFill>
              <a:latin typeface="Consolas" panose="020B0609020204030204" pitchFamily="49" charset="0"/>
              <a:cs typeface="Courier New" pitchFamily="49" charset="0"/>
            </a:endParaRPr>
          </a:p>
        </p:txBody>
      </p:sp>
      <p:cxnSp>
        <p:nvCxnSpPr>
          <p:cNvPr id="12" name="直接连接符 11"/>
          <p:cNvCxnSpPr/>
          <p:nvPr/>
        </p:nvCxnSpPr>
        <p:spPr>
          <a:xfrm>
            <a:off x="5872790" y="947920"/>
            <a:ext cx="0" cy="5583508"/>
          </a:xfrm>
          <a:prstGeom prst="line">
            <a:avLst/>
          </a:prstGeom>
          <a:ln w="38100">
            <a:solidFill>
              <a:schemeClr val="accent1">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7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默认构造函数</a:t>
            </a:r>
          </a:p>
        </p:txBody>
      </p:sp>
      <p:sp>
        <p:nvSpPr>
          <p:cNvPr id="4" name="左大括号 3"/>
          <p:cNvSpPr/>
          <p:nvPr/>
        </p:nvSpPr>
        <p:spPr bwMode="auto">
          <a:xfrm>
            <a:off x="2369166" y="1693128"/>
            <a:ext cx="500062" cy="2527945"/>
          </a:xfrm>
          <a:prstGeom prst="leftBrace">
            <a:avLst>
              <a:gd name="adj1" fmla="val 63190"/>
              <a:gd name="adj2" fmla="val 50000"/>
            </a:avLst>
          </a:prstGeom>
          <a:ln w="38100">
            <a:solidFill>
              <a:schemeClr val="accent1">
                <a:lumMod val="50000"/>
              </a:schemeClr>
            </a:solidFill>
            <a:headEnd type="none" w="med" len="med"/>
            <a:tailEnd type="none" w="med" len="med"/>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txBody>
          <a:bodyPr/>
          <a:lstStyle/>
          <a:p>
            <a:pPr>
              <a:defRPr/>
            </a:pPr>
            <a:endParaRPr lang="zh-CN" altLang="en-US">
              <a:latin typeface="Times New Roman" pitchFamily="18" charset="0"/>
              <a:ea typeface="宋体" pitchFamily="2" charset="-122"/>
            </a:endParaRPr>
          </a:p>
        </p:txBody>
      </p:sp>
      <p:sp>
        <p:nvSpPr>
          <p:cNvPr id="5" name="TextBox 4"/>
          <p:cNvSpPr txBox="1">
            <a:spLocks noChangeArrowheads="1"/>
          </p:cNvSpPr>
          <p:nvPr/>
        </p:nvSpPr>
        <p:spPr bwMode="auto">
          <a:xfrm>
            <a:off x="3032922" y="1547950"/>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1">
                  <a:lumMod val="50000"/>
                </a:schemeClr>
              </a:buClr>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自定义的构造函数</a:t>
            </a:r>
          </a:p>
        </p:txBody>
      </p:sp>
      <p:sp>
        <p:nvSpPr>
          <p:cNvPr id="6" name="TextBox 5"/>
          <p:cNvSpPr txBox="1">
            <a:spLocks noChangeArrowheads="1"/>
          </p:cNvSpPr>
          <p:nvPr/>
        </p:nvSpPr>
        <p:spPr bwMode="auto">
          <a:xfrm>
            <a:off x="3032922" y="2633936"/>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1">
                  <a:lumMod val="50000"/>
                </a:schemeClr>
              </a:buClr>
            </a:pPr>
            <a:r>
              <a:rPr lang="zh-CN" altLang="en-US" sz="3600" b="1">
                <a:solidFill>
                  <a:schemeClr val="accent1">
                    <a:lumMod val="50000"/>
                  </a:schemeClr>
                </a:solidFill>
                <a:latin typeface="微软雅黑" panose="020B0503020204020204" pitchFamily="34" charset="-122"/>
                <a:ea typeface="微软雅黑" panose="020B0503020204020204" pitchFamily="34" charset="-122"/>
              </a:rPr>
              <a:t>由系统创建的构造函数</a:t>
            </a:r>
          </a:p>
        </p:txBody>
      </p:sp>
      <p:sp>
        <p:nvSpPr>
          <p:cNvPr id="7" name="TextBox 6"/>
          <p:cNvSpPr txBox="1">
            <a:spLocks noChangeArrowheads="1"/>
          </p:cNvSpPr>
          <p:nvPr/>
        </p:nvSpPr>
        <p:spPr bwMode="auto">
          <a:xfrm>
            <a:off x="3032922" y="3719922"/>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1">
                  <a:lumMod val="50000"/>
                </a:schemeClr>
              </a:buClr>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含默认参数的构造函数</a:t>
            </a:r>
          </a:p>
        </p:txBody>
      </p:sp>
    </p:spTree>
    <p:extLst>
      <p:ext uri="{BB962C8B-B14F-4D97-AF65-F5344CB8AC3E}">
        <p14:creationId xmlns:p14="http://schemas.microsoft.com/office/powerpoint/2010/main" val="3004040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默认构造函数</a:t>
            </a:r>
          </a:p>
        </p:txBody>
      </p:sp>
      <p:sp>
        <p:nvSpPr>
          <p:cNvPr id="9" name="矩形 8"/>
          <p:cNvSpPr/>
          <p:nvPr/>
        </p:nvSpPr>
        <p:spPr>
          <a:xfrm>
            <a:off x="1213577" y="1718939"/>
            <a:ext cx="9876790" cy="4812487"/>
          </a:xfrm>
          <a:prstGeom prst="rect">
            <a:avLst/>
          </a:prstGeom>
          <a:solidFill>
            <a:schemeClr val="accent1">
              <a:lumMod val="20000"/>
              <a:lumOff val="80000"/>
            </a:schemeClr>
          </a:solidFill>
          <a:ln w="38100">
            <a:solidFill>
              <a:schemeClr val="accent1">
                <a:lumMod val="50000"/>
              </a:schemeClr>
            </a:solidFill>
            <a:prstDash val="solid"/>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pPr>
            <a:endParaRPr lang="zh-CN" altLang="en-US" sz="2800" b="1">
              <a:solidFill>
                <a:schemeClr val="tx1">
                  <a:lumMod val="75000"/>
                  <a:lumOff val="25000"/>
                </a:schemeClr>
              </a:solidFill>
              <a:latin typeface="Consolas" panose="020B0609020204030204" pitchFamily="49" charset="0"/>
              <a:cs typeface="Courier New" pitchFamily="49" charset="0"/>
            </a:endParaRPr>
          </a:p>
        </p:txBody>
      </p:sp>
      <p:sp>
        <p:nvSpPr>
          <p:cNvPr id="10" name="矩形 2"/>
          <p:cNvSpPr>
            <a:spLocks noChangeArrowheads="1"/>
          </p:cNvSpPr>
          <p:nvPr/>
        </p:nvSpPr>
        <p:spPr bwMode="auto">
          <a:xfrm>
            <a:off x="1089430" y="1729762"/>
            <a:ext cx="5796695" cy="4880043"/>
          </a:xfrm>
          <a:prstGeom prst="rect">
            <a:avLst/>
          </a:prstGeom>
          <a:noFill/>
          <a:ln w="38100">
            <a:noFill/>
            <a:prstDash val="solid"/>
            <a:headEnd/>
            <a:tailEnd/>
          </a:ln>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class Time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public:</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void display();</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private:</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int m_iHour;</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int m_iMinute;</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int m_iSec;</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void Time::display()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cout &lt;&lt; m_iHour &lt;&lt;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&lt;&lt; m_iMinute &lt;&lt;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&lt;&lt; m_iSec &lt;&lt; endl;</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a:t>
            </a:r>
          </a:p>
        </p:txBody>
      </p:sp>
      <p:sp>
        <p:nvSpPr>
          <p:cNvPr id="11" name="矩形 2"/>
          <p:cNvSpPr>
            <a:spLocks noChangeArrowheads="1"/>
          </p:cNvSpPr>
          <p:nvPr/>
        </p:nvSpPr>
        <p:spPr bwMode="auto">
          <a:xfrm>
            <a:off x="5846664" y="1698170"/>
            <a:ext cx="5243703" cy="4885509"/>
          </a:xfrm>
          <a:prstGeom prst="rect">
            <a:avLst/>
          </a:prstGeom>
          <a:noFill/>
          <a:ln w="38100">
            <a:noFill/>
            <a:prstDash val="solid"/>
            <a:headEnd/>
            <a:tailEnd/>
          </a:ln>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int main(void)</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Time localTime;</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localTime.display();</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return 0;</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a:t>
            </a:r>
          </a:p>
        </p:txBody>
      </p:sp>
      <p:cxnSp>
        <p:nvCxnSpPr>
          <p:cNvPr id="12" name="直接连接符 11"/>
          <p:cNvCxnSpPr/>
          <p:nvPr/>
        </p:nvCxnSpPr>
        <p:spPr>
          <a:xfrm>
            <a:off x="5885852" y="1718940"/>
            <a:ext cx="0" cy="4812487"/>
          </a:xfrm>
          <a:prstGeom prst="line">
            <a:avLst/>
          </a:prstGeom>
          <a:ln w="38100">
            <a:solidFill>
              <a:schemeClr val="accent1">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内容占位符 5"/>
          <p:cNvSpPr txBox="1">
            <a:spLocks/>
          </p:cNvSpPr>
          <p:nvPr/>
        </p:nvSpPr>
        <p:spPr bwMode="auto">
          <a:xfrm>
            <a:off x="498483" y="1033663"/>
            <a:ext cx="10894230" cy="664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1200"/>
              </a:spcBef>
              <a:buClr>
                <a:schemeClr val="accent1">
                  <a:lumMod val="50000"/>
                </a:schemeClr>
              </a:buClr>
              <a:buSzPct val="100000"/>
              <a:buFont typeface="Wingdings" panose="05000000000000000000" pitchFamily="2" charset="2"/>
              <a:buChar char="v"/>
            </a:pPr>
            <a:r>
              <a:rPr lang="zh-CN" altLang="en-US" sz="3200">
                <a:solidFill>
                  <a:schemeClr val="tx1">
                    <a:lumMod val="75000"/>
                    <a:lumOff val="25000"/>
                  </a:schemeClr>
                </a:solidFill>
                <a:latin typeface="微软雅黑" pitchFamily="34" charset="-122"/>
                <a:ea typeface="微软雅黑" pitchFamily="34" charset="-122"/>
              </a:rPr>
              <a:t>类体中若没有构造函数，则系统会生成一个默认构造函数。</a:t>
            </a:r>
          </a:p>
        </p:txBody>
      </p:sp>
      <p:sp>
        <p:nvSpPr>
          <p:cNvPr id="14" name="TextBox 10"/>
          <p:cNvSpPr txBox="1"/>
          <p:nvPr/>
        </p:nvSpPr>
        <p:spPr>
          <a:xfrm>
            <a:off x="6010000" y="3955363"/>
            <a:ext cx="4977583" cy="954107"/>
          </a:xfrm>
          <a:prstGeom prst="rect">
            <a:avLst/>
          </a:prstGeom>
          <a:solidFill>
            <a:schemeClr val="accent2">
              <a:lumMod val="40000"/>
              <a:lumOff val="60000"/>
            </a:schemeClr>
          </a:solidFill>
          <a:ln w="38100">
            <a:solidFill>
              <a:schemeClr val="accent1">
                <a:lumMod val="50000"/>
              </a:schemeClr>
            </a:solidFill>
            <a:prstDash val="sysDash"/>
          </a:ln>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类体中若含有构造函数则系统不会生成默认构造函数</a:t>
            </a:r>
          </a:p>
        </p:txBody>
      </p:sp>
      <p:sp>
        <p:nvSpPr>
          <p:cNvPr id="15" name="TextBox 10"/>
          <p:cNvSpPr txBox="1"/>
          <p:nvPr/>
        </p:nvSpPr>
        <p:spPr>
          <a:xfrm>
            <a:off x="6009999" y="5072799"/>
            <a:ext cx="4977583" cy="1384995"/>
          </a:xfrm>
          <a:prstGeom prst="rect">
            <a:avLst/>
          </a:prstGeom>
          <a:solidFill>
            <a:schemeClr val="accent2">
              <a:lumMod val="40000"/>
              <a:lumOff val="60000"/>
            </a:schemeClr>
          </a:solidFill>
          <a:ln w="38100">
            <a:solidFill>
              <a:schemeClr val="accent1">
                <a:lumMod val="50000"/>
              </a:schemeClr>
            </a:solidFill>
            <a:prstDash val="sysDash"/>
          </a:ln>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系统创建的默认构造函数就是函数体为空的无参构造函数</a:t>
            </a:r>
          </a:p>
          <a:p>
            <a:pPr>
              <a:defRPr/>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Time::Time( ) {}</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024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80">
                                          <p:stCondLst>
                                            <p:cond delay="0"/>
                                          </p:stCondLst>
                                        </p:cTn>
                                        <p:tgtEl>
                                          <p:spTgt spid="14"/>
                                        </p:tgtEl>
                                      </p:cBhvr>
                                    </p:animEffect>
                                    <p:anim calcmode="lin" valueType="num">
                                      <p:cBhvr>
                                        <p:cTn id="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 dur="26">
                                          <p:stCondLst>
                                            <p:cond delay="650"/>
                                          </p:stCondLst>
                                        </p:cTn>
                                        <p:tgtEl>
                                          <p:spTgt spid="14"/>
                                        </p:tgtEl>
                                      </p:cBhvr>
                                      <p:to x="100000" y="60000"/>
                                    </p:animScale>
                                    <p:animScale>
                                      <p:cBhvr>
                                        <p:cTn id="14" dur="166" decel="50000">
                                          <p:stCondLst>
                                            <p:cond delay="676"/>
                                          </p:stCondLst>
                                        </p:cTn>
                                        <p:tgtEl>
                                          <p:spTgt spid="14"/>
                                        </p:tgtEl>
                                      </p:cBhvr>
                                      <p:to x="100000" y="100000"/>
                                    </p:animScale>
                                    <p:animScale>
                                      <p:cBhvr>
                                        <p:cTn id="15" dur="26">
                                          <p:stCondLst>
                                            <p:cond delay="1312"/>
                                          </p:stCondLst>
                                        </p:cTn>
                                        <p:tgtEl>
                                          <p:spTgt spid="14"/>
                                        </p:tgtEl>
                                      </p:cBhvr>
                                      <p:to x="100000" y="80000"/>
                                    </p:animScale>
                                    <p:animScale>
                                      <p:cBhvr>
                                        <p:cTn id="16" dur="166" decel="50000">
                                          <p:stCondLst>
                                            <p:cond delay="1338"/>
                                          </p:stCondLst>
                                        </p:cTn>
                                        <p:tgtEl>
                                          <p:spTgt spid="14"/>
                                        </p:tgtEl>
                                      </p:cBhvr>
                                      <p:to x="100000" y="100000"/>
                                    </p:animScale>
                                    <p:animScale>
                                      <p:cBhvr>
                                        <p:cTn id="17" dur="26">
                                          <p:stCondLst>
                                            <p:cond delay="1642"/>
                                          </p:stCondLst>
                                        </p:cTn>
                                        <p:tgtEl>
                                          <p:spTgt spid="14"/>
                                        </p:tgtEl>
                                      </p:cBhvr>
                                      <p:to x="100000" y="90000"/>
                                    </p:animScale>
                                    <p:animScale>
                                      <p:cBhvr>
                                        <p:cTn id="18" dur="166" decel="50000">
                                          <p:stCondLst>
                                            <p:cond delay="1668"/>
                                          </p:stCondLst>
                                        </p:cTn>
                                        <p:tgtEl>
                                          <p:spTgt spid="14"/>
                                        </p:tgtEl>
                                      </p:cBhvr>
                                      <p:to x="100000" y="100000"/>
                                    </p:animScale>
                                    <p:animScale>
                                      <p:cBhvr>
                                        <p:cTn id="19" dur="26">
                                          <p:stCondLst>
                                            <p:cond delay="1808"/>
                                          </p:stCondLst>
                                        </p:cTn>
                                        <p:tgtEl>
                                          <p:spTgt spid="14"/>
                                        </p:tgtEl>
                                      </p:cBhvr>
                                      <p:to x="100000" y="95000"/>
                                    </p:animScale>
                                    <p:animScale>
                                      <p:cBhvr>
                                        <p:cTn id="20" dur="166" decel="50000">
                                          <p:stCondLst>
                                            <p:cond delay="1834"/>
                                          </p:stCondLst>
                                        </p:cTn>
                                        <p:tgtEl>
                                          <p:spTgt spid="1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80">
                                          <p:stCondLst>
                                            <p:cond delay="0"/>
                                          </p:stCondLst>
                                        </p:cTn>
                                        <p:tgtEl>
                                          <p:spTgt spid="15"/>
                                        </p:tgtEl>
                                      </p:cBhvr>
                                    </p:animEffect>
                                    <p:anim calcmode="lin" valueType="num">
                                      <p:cBhvr>
                                        <p:cTn id="26"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31" dur="26">
                                          <p:stCondLst>
                                            <p:cond delay="650"/>
                                          </p:stCondLst>
                                        </p:cTn>
                                        <p:tgtEl>
                                          <p:spTgt spid="15"/>
                                        </p:tgtEl>
                                      </p:cBhvr>
                                      <p:to x="100000" y="60000"/>
                                    </p:animScale>
                                    <p:animScale>
                                      <p:cBhvr>
                                        <p:cTn id="32" dur="166" decel="50000">
                                          <p:stCondLst>
                                            <p:cond delay="676"/>
                                          </p:stCondLst>
                                        </p:cTn>
                                        <p:tgtEl>
                                          <p:spTgt spid="15"/>
                                        </p:tgtEl>
                                      </p:cBhvr>
                                      <p:to x="100000" y="100000"/>
                                    </p:animScale>
                                    <p:animScale>
                                      <p:cBhvr>
                                        <p:cTn id="33" dur="26">
                                          <p:stCondLst>
                                            <p:cond delay="1312"/>
                                          </p:stCondLst>
                                        </p:cTn>
                                        <p:tgtEl>
                                          <p:spTgt spid="15"/>
                                        </p:tgtEl>
                                      </p:cBhvr>
                                      <p:to x="100000" y="80000"/>
                                    </p:animScale>
                                    <p:animScale>
                                      <p:cBhvr>
                                        <p:cTn id="34" dur="166" decel="50000">
                                          <p:stCondLst>
                                            <p:cond delay="1338"/>
                                          </p:stCondLst>
                                        </p:cTn>
                                        <p:tgtEl>
                                          <p:spTgt spid="15"/>
                                        </p:tgtEl>
                                      </p:cBhvr>
                                      <p:to x="100000" y="100000"/>
                                    </p:animScale>
                                    <p:animScale>
                                      <p:cBhvr>
                                        <p:cTn id="35" dur="26">
                                          <p:stCondLst>
                                            <p:cond delay="1642"/>
                                          </p:stCondLst>
                                        </p:cTn>
                                        <p:tgtEl>
                                          <p:spTgt spid="15"/>
                                        </p:tgtEl>
                                      </p:cBhvr>
                                      <p:to x="100000" y="90000"/>
                                    </p:animScale>
                                    <p:animScale>
                                      <p:cBhvr>
                                        <p:cTn id="36" dur="166" decel="50000">
                                          <p:stCondLst>
                                            <p:cond delay="1668"/>
                                          </p:stCondLst>
                                        </p:cTn>
                                        <p:tgtEl>
                                          <p:spTgt spid="15"/>
                                        </p:tgtEl>
                                      </p:cBhvr>
                                      <p:to x="100000" y="100000"/>
                                    </p:animScale>
                                    <p:animScale>
                                      <p:cBhvr>
                                        <p:cTn id="37" dur="26">
                                          <p:stCondLst>
                                            <p:cond delay="1808"/>
                                          </p:stCondLst>
                                        </p:cTn>
                                        <p:tgtEl>
                                          <p:spTgt spid="15"/>
                                        </p:tgtEl>
                                      </p:cBhvr>
                                      <p:to x="100000" y="95000"/>
                                    </p:animScale>
                                    <p:animScale>
                                      <p:cBhvr>
                                        <p:cTn id="38"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本讲教学目标</a:t>
            </a:r>
          </a:p>
        </p:txBody>
      </p:sp>
      <p:sp>
        <p:nvSpPr>
          <p:cNvPr id="4" name="内容占位符 3"/>
          <p:cNvSpPr>
            <a:spLocks noGrp="1"/>
          </p:cNvSpPr>
          <p:nvPr>
            <p:ph idx="1"/>
          </p:nvPr>
        </p:nvSpPr>
        <p:spPr>
          <a:xfrm>
            <a:off x="978515" y="1192904"/>
            <a:ext cx="10268605" cy="5055495"/>
          </a:xfrm>
        </p:spPr>
        <p:txBody>
          <a:bodyPr>
            <a:normAutofit/>
          </a:bodyPr>
          <a:lstStyle/>
          <a:p>
            <a:pPr>
              <a:lnSpc>
                <a:spcPct val="150000"/>
              </a:lnSpc>
              <a:buFont typeface="Wingdings" panose="05000000000000000000" pitchFamily="2" charset="2"/>
              <a:buChar char="Ø"/>
            </a:pPr>
            <a:r>
              <a:rPr lang="zh-CN" altLang="en-US" sz="3000">
                <a:solidFill>
                  <a:schemeClr val="tx1">
                    <a:lumMod val="75000"/>
                    <a:lumOff val="25000"/>
                  </a:schemeClr>
                </a:solidFill>
              </a:rPr>
              <a:t>掌握</a:t>
            </a:r>
            <a:r>
              <a:rPr lang="en-US" altLang="zh-CN" sz="3000">
                <a:solidFill>
                  <a:schemeClr val="tx1">
                    <a:lumMod val="75000"/>
                    <a:lumOff val="25000"/>
                  </a:schemeClr>
                </a:solidFill>
              </a:rPr>
              <a:t>C++</a:t>
            </a:r>
            <a:r>
              <a:rPr lang="zh-CN" altLang="en-US" sz="3000">
                <a:solidFill>
                  <a:schemeClr val="tx1">
                    <a:lumMod val="75000"/>
                    <a:lumOff val="25000"/>
                  </a:schemeClr>
                </a:solidFill>
              </a:rPr>
              <a:t>中类的构造函数</a:t>
            </a:r>
            <a:endParaRPr lang="en-US" altLang="zh-CN" sz="3000">
              <a:solidFill>
                <a:schemeClr val="tx1">
                  <a:lumMod val="75000"/>
                  <a:lumOff val="25000"/>
                </a:schemeClr>
              </a:solidFill>
            </a:endParaRPr>
          </a:p>
          <a:p>
            <a:pPr>
              <a:lnSpc>
                <a:spcPct val="150000"/>
              </a:lnSpc>
              <a:buFont typeface="Wingdings" panose="05000000000000000000" pitchFamily="2" charset="2"/>
              <a:buChar char="Ø"/>
            </a:pPr>
            <a:r>
              <a:rPr lang="zh-CN" altLang="en-US" sz="3000">
                <a:solidFill>
                  <a:schemeClr val="tx1">
                    <a:lumMod val="75000"/>
                    <a:lumOff val="25000"/>
                  </a:schemeClr>
                </a:solidFill>
              </a:rPr>
              <a:t>掌握</a:t>
            </a:r>
            <a:r>
              <a:rPr lang="en-US" altLang="zh-CN" sz="3000">
                <a:solidFill>
                  <a:schemeClr val="tx1">
                    <a:lumMod val="75000"/>
                    <a:lumOff val="25000"/>
                  </a:schemeClr>
                </a:solidFill>
              </a:rPr>
              <a:t>C++</a:t>
            </a:r>
            <a:r>
              <a:rPr lang="zh-CN" altLang="en-US" sz="3000">
                <a:solidFill>
                  <a:schemeClr val="tx1">
                    <a:lumMod val="75000"/>
                    <a:lumOff val="25000"/>
                  </a:schemeClr>
                </a:solidFill>
              </a:rPr>
              <a:t>中类的析构函数</a:t>
            </a:r>
            <a:endParaRPr lang="en-US" altLang="zh-CN" sz="3000">
              <a:solidFill>
                <a:schemeClr val="tx1">
                  <a:lumMod val="75000"/>
                  <a:lumOff val="25000"/>
                </a:schemeClr>
              </a:solidFill>
            </a:endParaRPr>
          </a:p>
          <a:p>
            <a:pPr>
              <a:lnSpc>
                <a:spcPct val="150000"/>
              </a:lnSpc>
              <a:buFont typeface="Wingdings" panose="05000000000000000000" pitchFamily="2" charset="2"/>
              <a:buChar char="Ø"/>
            </a:pPr>
            <a:r>
              <a:rPr lang="zh-CN" altLang="en-US" sz="3000">
                <a:solidFill>
                  <a:schemeClr val="tx1">
                    <a:lumMod val="75000"/>
                    <a:lumOff val="25000"/>
                  </a:schemeClr>
                </a:solidFill>
              </a:rPr>
              <a:t>掌握</a:t>
            </a:r>
            <a:r>
              <a:rPr lang="en-US" altLang="zh-CN" sz="3000">
                <a:solidFill>
                  <a:schemeClr val="tx1">
                    <a:lumMod val="75000"/>
                    <a:lumOff val="25000"/>
                  </a:schemeClr>
                </a:solidFill>
              </a:rPr>
              <a:t>C++</a:t>
            </a:r>
            <a:r>
              <a:rPr lang="zh-CN" altLang="en-US" sz="3000">
                <a:solidFill>
                  <a:schemeClr val="tx1">
                    <a:lumMod val="75000"/>
                    <a:lumOff val="25000"/>
                  </a:schemeClr>
                </a:solidFill>
              </a:rPr>
              <a:t>中类的拷贝构造函数</a:t>
            </a:r>
            <a:br>
              <a:rPr lang="zh-CN" altLang="en-US" sz="3000">
                <a:solidFill>
                  <a:schemeClr val="tx1">
                    <a:lumMod val="75000"/>
                    <a:lumOff val="25000"/>
                  </a:schemeClr>
                </a:solidFill>
              </a:rPr>
            </a:br>
            <a:endParaRPr lang="zh-CN" altLang="en-US" sz="3000">
              <a:solidFill>
                <a:schemeClr val="tx1">
                  <a:lumMod val="75000"/>
                  <a:lumOff val="25000"/>
                </a:schemeClr>
              </a:solidFill>
            </a:endParaRPr>
          </a:p>
        </p:txBody>
      </p:sp>
    </p:spTree>
    <p:extLst>
      <p:ext uri="{BB962C8B-B14F-4D97-AF65-F5344CB8AC3E}">
        <p14:creationId xmlns:p14="http://schemas.microsoft.com/office/powerpoint/2010/main" val="3087785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默认构造函数</a:t>
            </a:r>
          </a:p>
        </p:txBody>
      </p:sp>
      <p:sp>
        <p:nvSpPr>
          <p:cNvPr id="4" name="左大括号 3"/>
          <p:cNvSpPr/>
          <p:nvPr/>
        </p:nvSpPr>
        <p:spPr bwMode="auto">
          <a:xfrm>
            <a:off x="2369166" y="1693128"/>
            <a:ext cx="500062" cy="2527945"/>
          </a:xfrm>
          <a:prstGeom prst="leftBrace">
            <a:avLst>
              <a:gd name="adj1" fmla="val 63190"/>
              <a:gd name="adj2" fmla="val 50000"/>
            </a:avLst>
          </a:prstGeom>
          <a:ln w="38100">
            <a:solidFill>
              <a:schemeClr val="accent1">
                <a:lumMod val="50000"/>
              </a:schemeClr>
            </a:solidFill>
            <a:headEnd type="none" w="med" len="med"/>
            <a:tailEnd type="none" w="med" len="med"/>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txBody>
          <a:bodyPr/>
          <a:lstStyle/>
          <a:p>
            <a:pPr>
              <a:defRPr/>
            </a:pPr>
            <a:endParaRPr lang="zh-CN" altLang="en-US">
              <a:latin typeface="Times New Roman" pitchFamily="18" charset="0"/>
              <a:ea typeface="宋体" pitchFamily="2" charset="-122"/>
            </a:endParaRPr>
          </a:p>
        </p:txBody>
      </p:sp>
      <p:sp>
        <p:nvSpPr>
          <p:cNvPr id="5" name="TextBox 4"/>
          <p:cNvSpPr txBox="1">
            <a:spLocks noChangeArrowheads="1"/>
          </p:cNvSpPr>
          <p:nvPr/>
        </p:nvSpPr>
        <p:spPr bwMode="auto">
          <a:xfrm>
            <a:off x="3032922" y="1547950"/>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1">
                  <a:lumMod val="50000"/>
                </a:schemeClr>
              </a:buClr>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自定义的构造函数</a:t>
            </a:r>
          </a:p>
        </p:txBody>
      </p:sp>
      <p:sp>
        <p:nvSpPr>
          <p:cNvPr id="6" name="TextBox 5"/>
          <p:cNvSpPr txBox="1">
            <a:spLocks noChangeArrowheads="1"/>
          </p:cNvSpPr>
          <p:nvPr/>
        </p:nvSpPr>
        <p:spPr bwMode="auto">
          <a:xfrm>
            <a:off x="3032922" y="2633936"/>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1">
                  <a:lumMod val="50000"/>
                </a:schemeClr>
              </a:buClr>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由系统创建的构造函数</a:t>
            </a:r>
          </a:p>
        </p:txBody>
      </p:sp>
      <p:sp>
        <p:nvSpPr>
          <p:cNvPr id="7" name="TextBox 6"/>
          <p:cNvSpPr txBox="1">
            <a:spLocks noChangeArrowheads="1"/>
          </p:cNvSpPr>
          <p:nvPr/>
        </p:nvSpPr>
        <p:spPr bwMode="auto">
          <a:xfrm>
            <a:off x="3032922" y="3719922"/>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1">
                  <a:lumMod val="50000"/>
                </a:schemeClr>
              </a:buClr>
            </a:pPr>
            <a:r>
              <a:rPr lang="zh-CN" altLang="en-US" sz="3600" b="1">
                <a:solidFill>
                  <a:schemeClr val="accent1">
                    <a:lumMod val="50000"/>
                  </a:schemeClr>
                </a:solidFill>
                <a:latin typeface="微软雅黑" panose="020B0503020204020204" pitchFamily="34" charset="-122"/>
                <a:ea typeface="微软雅黑" panose="020B0503020204020204" pitchFamily="34" charset="-122"/>
              </a:rPr>
              <a:t>含默认参数的构造函数</a:t>
            </a:r>
          </a:p>
        </p:txBody>
      </p:sp>
    </p:spTree>
    <p:extLst>
      <p:ext uri="{BB962C8B-B14F-4D97-AF65-F5344CB8AC3E}">
        <p14:creationId xmlns:p14="http://schemas.microsoft.com/office/powerpoint/2010/main" val="3958955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默认构造函数</a:t>
            </a:r>
          </a:p>
        </p:txBody>
      </p:sp>
      <p:sp>
        <p:nvSpPr>
          <p:cNvPr id="9" name="矩形 8"/>
          <p:cNvSpPr/>
          <p:nvPr/>
        </p:nvSpPr>
        <p:spPr>
          <a:xfrm>
            <a:off x="403679" y="947920"/>
            <a:ext cx="11318971" cy="5583508"/>
          </a:xfrm>
          <a:prstGeom prst="rect">
            <a:avLst/>
          </a:prstGeom>
          <a:solidFill>
            <a:schemeClr val="accent1">
              <a:lumMod val="20000"/>
              <a:lumOff val="80000"/>
            </a:schemeClr>
          </a:solidFill>
          <a:ln w="38100">
            <a:solidFill>
              <a:schemeClr val="accent1">
                <a:lumMod val="50000"/>
              </a:schemeClr>
            </a:solidFill>
            <a:prstDash val="solid"/>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pPr>
            <a:endParaRPr lang="zh-CN" altLang="en-US" sz="2800" b="1">
              <a:solidFill>
                <a:schemeClr val="tx1">
                  <a:lumMod val="75000"/>
                  <a:lumOff val="25000"/>
                </a:schemeClr>
              </a:solidFill>
              <a:latin typeface="Consolas" panose="020B0609020204030204" pitchFamily="49" charset="0"/>
              <a:cs typeface="Courier New" pitchFamily="49" charset="0"/>
            </a:endParaRPr>
          </a:p>
        </p:txBody>
      </p:sp>
      <p:sp>
        <p:nvSpPr>
          <p:cNvPr id="10" name="矩形 2"/>
          <p:cNvSpPr>
            <a:spLocks noChangeArrowheads="1"/>
          </p:cNvSpPr>
          <p:nvPr/>
        </p:nvSpPr>
        <p:spPr bwMode="auto">
          <a:xfrm>
            <a:off x="279532" y="947919"/>
            <a:ext cx="6212707" cy="5661887"/>
          </a:xfrm>
          <a:prstGeom prst="rect">
            <a:avLst/>
          </a:prstGeom>
          <a:noFill/>
          <a:ln w="38100">
            <a:noFill/>
            <a:prstDash val="solid"/>
            <a:headEnd/>
            <a:tailEnd/>
          </a:ln>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class Time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public:</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Time(int aHour=0,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int aMinute=0, int aSec=0);</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void display();</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private:</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int m_iHour;  int m_iMinute;</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int m_iSec;</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Time::Time(int aHour,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int aMinute, int aSec)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m_iHour   = aHour;</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m_iMinute = aMinute;</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m_iSec    = aSec;</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a:t>
            </a:r>
          </a:p>
        </p:txBody>
      </p:sp>
      <p:sp>
        <p:nvSpPr>
          <p:cNvPr id="11" name="矩形 2"/>
          <p:cNvSpPr>
            <a:spLocks noChangeArrowheads="1"/>
          </p:cNvSpPr>
          <p:nvPr/>
        </p:nvSpPr>
        <p:spPr bwMode="auto">
          <a:xfrm>
            <a:off x="6382247" y="915451"/>
            <a:ext cx="5152256" cy="5668229"/>
          </a:xfrm>
          <a:prstGeom prst="rect">
            <a:avLst/>
          </a:prstGeom>
          <a:noFill/>
          <a:ln w="38100">
            <a:noFill/>
            <a:prstDash val="solid"/>
            <a:headEnd/>
            <a:tailEnd/>
          </a:ln>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void Time::display()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cout &lt;&lt; m_iHour &lt;&lt;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&lt;&lt; m_iMinute &lt;&lt;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&lt;&lt; m_iSec &lt;&lt; endl;</a:t>
            </a:r>
          </a:p>
          <a:p>
            <a:pPr marL="365125" indent="-255588" eaLnBrk="0" hangingPunct="0">
              <a:buClr>
                <a:schemeClr val="accent1"/>
              </a:buClr>
              <a:buFont typeface="Wingdings" pitchFamily="2" charset="2"/>
              <a:buNone/>
              <a:defRPr/>
            </a:pPr>
            <a:endParaRPr lang="en-US" altLang="zh-CN" sz="2400" b="1">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int main(void)</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Time time2;</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time2.display();</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Time time1(12, 30, 20);</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time1.display();</a:t>
            </a:r>
          </a:p>
          <a:p>
            <a:pPr marL="365125" indent="-255588" eaLnBrk="0" hangingPunct="0">
              <a:buClr>
                <a:schemeClr val="accent1"/>
              </a:buClr>
              <a:buFont typeface="Wingdings" pitchFamily="2" charset="2"/>
              <a:buNone/>
              <a:defRPr/>
            </a:pPr>
            <a:endParaRPr lang="en-US" altLang="zh-CN" sz="2400" b="1">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return 0;</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a:t>
            </a:r>
          </a:p>
        </p:txBody>
      </p:sp>
      <p:cxnSp>
        <p:nvCxnSpPr>
          <p:cNvPr id="12" name="直接连接符 11"/>
          <p:cNvCxnSpPr/>
          <p:nvPr/>
        </p:nvCxnSpPr>
        <p:spPr>
          <a:xfrm>
            <a:off x="6382247" y="947920"/>
            <a:ext cx="0" cy="5583508"/>
          </a:xfrm>
          <a:prstGeom prst="line">
            <a:avLst/>
          </a:prstGeom>
          <a:ln w="38100">
            <a:solidFill>
              <a:schemeClr val="accent1">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970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默认构造函数</a:t>
            </a:r>
          </a:p>
        </p:txBody>
      </p:sp>
      <p:sp>
        <p:nvSpPr>
          <p:cNvPr id="8" name="Rectangle 3"/>
          <p:cNvSpPr txBox="1">
            <a:spLocks noChangeArrowheads="1"/>
          </p:cNvSpPr>
          <p:nvPr/>
        </p:nvSpPr>
        <p:spPr>
          <a:xfrm>
            <a:off x="801077" y="863926"/>
            <a:ext cx="10616223" cy="5131926"/>
          </a:xfrm>
          <a:prstGeom prst="rect">
            <a:avLst/>
          </a:prstGeom>
        </p:spPr>
        <p:txBody>
          <a:bodyPr/>
          <a:lstStyle/>
          <a:p>
            <a:pPr marL="365125" indent="-255588" eaLnBrk="0" hangingPunct="0">
              <a:lnSpc>
                <a:spcPct val="110000"/>
              </a:lnSpc>
              <a:spcBef>
                <a:spcPct val="10000"/>
              </a:spcBef>
              <a:buClr>
                <a:schemeClr val="accent1"/>
              </a:buClr>
              <a:defRPr/>
            </a:pPr>
            <a:r>
              <a:rPr kumimoji="0" lang="en-US" altLang="zh-CN" sz="3200" kern="0" dirty="0">
                <a:solidFill>
                  <a:srgbClr val="C00000"/>
                </a:solidFill>
                <a:latin typeface="微软雅黑" panose="020B0503020204020204" pitchFamily="34" charset="-122"/>
                <a:ea typeface="微软雅黑" panose="020B0503020204020204" pitchFamily="34" charset="-122"/>
                <a:cs typeface="Courier New" pitchFamily="49" charset="0"/>
              </a:rPr>
              <a:t>[</a:t>
            </a:r>
            <a:r>
              <a:rPr kumimoji="0" lang="zh-CN" altLang="en-US" sz="3200" kern="0" dirty="0">
                <a:solidFill>
                  <a:srgbClr val="C00000"/>
                </a:solidFill>
                <a:latin typeface="微软雅黑" panose="020B0503020204020204" pitchFamily="34" charset="-122"/>
                <a:ea typeface="微软雅黑" panose="020B0503020204020204" pitchFamily="34" charset="-122"/>
                <a:cs typeface="Courier New" pitchFamily="49" charset="0"/>
              </a:rPr>
              <a:t>注意</a:t>
            </a:r>
            <a:r>
              <a:rPr kumimoji="0" lang="en-US" altLang="zh-CN" sz="3200" kern="0" dirty="0">
                <a:solidFill>
                  <a:srgbClr val="C00000"/>
                </a:solidFill>
                <a:latin typeface="微软雅黑" panose="020B0503020204020204" pitchFamily="34" charset="-122"/>
                <a:ea typeface="微软雅黑" panose="020B0503020204020204" pitchFamily="34" charset="-122"/>
                <a:cs typeface="Courier New" pitchFamily="49" charset="0"/>
              </a:rPr>
              <a:t>]</a:t>
            </a:r>
          </a:p>
          <a:p>
            <a:pPr marL="365125" indent="-255588" eaLnBrk="0" hangingPunct="0">
              <a:lnSpc>
                <a:spcPct val="120000"/>
              </a:lnSpc>
              <a:spcBef>
                <a:spcPts val="200"/>
              </a:spcBef>
              <a:buClr>
                <a:schemeClr val="accent1">
                  <a:lumMod val="50000"/>
                </a:schemeClr>
              </a:buClr>
              <a:buFont typeface="Wingdings" pitchFamily="2" charset="2"/>
              <a:buChar char="Ø"/>
              <a:defRPr/>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在声明构造函数时，形参名可以省略（</a:t>
            </a:r>
            <a:r>
              <a:rPr lang="zh-CN" altLang="en-US" sz="3200" kern="0">
                <a:solidFill>
                  <a:srgbClr val="C00000"/>
                </a:solidFill>
                <a:latin typeface="微软雅黑" panose="020B0503020204020204" pitchFamily="34" charset="-122"/>
                <a:ea typeface="微软雅黑" panose="020B0503020204020204" pitchFamily="34" charset="-122"/>
                <a:cs typeface="Courier New" pitchFamily="49" charset="0"/>
              </a:rPr>
              <a:t>不推荐</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b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br>
            <a:r>
              <a:rPr lang="zh-CN" altLang="en-US" sz="28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a:t>
            </a:r>
            <a:r>
              <a:rPr lang="en-US" altLang="zh-CN" sz="3200" b="1" ker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Time(int = 10, int =10, int =10);</a:t>
            </a:r>
          </a:p>
          <a:p>
            <a:pPr marL="365125" indent="-255588" eaLnBrk="0" hangingPunct="0">
              <a:lnSpc>
                <a:spcPct val="120000"/>
              </a:lnSpc>
              <a:spcBef>
                <a:spcPts val="200"/>
              </a:spcBef>
              <a:buClr>
                <a:schemeClr val="accent1">
                  <a:lumMod val="50000"/>
                </a:schemeClr>
              </a:buClr>
              <a:buFont typeface="Wingdings" pitchFamily="2" charset="2"/>
              <a:buChar char="Ø"/>
              <a:defRPr/>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一个类只能有一个默认构造函数</a:t>
            </a:r>
            <a:b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b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a:t>
            </a:r>
            <a:r>
              <a:rPr lang="en-US" altLang="zh-CN" sz="3200" b="1" ker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 ();   </a:t>
            </a:r>
            <a:r>
              <a:rPr lang="en-US" altLang="zh-CN" sz="3200" kern="0">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3200" kern="0">
                <a:solidFill>
                  <a:srgbClr val="00B050"/>
                </a:solidFill>
                <a:latin typeface="Consolas" panose="020B0609020204030204" pitchFamily="49" charset="0"/>
                <a:ea typeface="微软雅黑" panose="020B0503020204020204" pitchFamily="34" charset="-122"/>
                <a:cs typeface="Courier New" pitchFamily="49" charset="0"/>
              </a:rPr>
              <a:t>声明无参构造函数</a:t>
            </a:r>
            <a:br>
              <a:rPr lang="zh-CN" altLang="en-US" sz="3200" kern="0">
                <a:solidFill>
                  <a:srgbClr val="00B050"/>
                </a:solidFill>
                <a:latin typeface="Consolas" panose="020B0609020204030204" pitchFamily="49" charset="0"/>
                <a:ea typeface="微软雅黑" panose="020B0503020204020204" pitchFamily="34" charset="-122"/>
                <a:cs typeface="Courier New" pitchFamily="49" charset="0"/>
              </a:rPr>
            </a:br>
            <a:r>
              <a:rPr lang="zh-CN" altLang="en-US" sz="3200" b="1" ker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3200" b="1" ker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 (int aX=10,int aY=10,int aZ=10);</a:t>
            </a:r>
            <a:br>
              <a:rPr lang="en-US" altLang="zh-CN" sz="3200" b="1" ker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br>
            <a:r>
              <a:rPr lang="en-US" altLang="zh-CN" sz="3200" b="1" ker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 box1; </a:t>
            </a:r>
            <a:r>
              <a:rPr lang="en-US" altLang="zh-CN" sz="3200" kern="0">
                <a:solidFill>
                  <a:srgbClr val="C00000"/>
                </a:solidFill>
                <a:latin typeface="Consolas" panose="020B0609020204030204" pitchFamily="49" charset="0"/>
                <a:ea typeface="微软雅黑" panose="020B0503020204020204" pitchFamily="34" charset="-122"/>
                <a:cs typeface="Courier New" pitchFamily="49" charset="0"/>
              </a:rPr>
              <a:t>// Error</a:t>
            </a:r>
          </a:p>
          <a:p>
            <a:pPr marL="365125" indent="-255588" eaLnBrk="0" hangingPunct="0">
              <a:lnSpc>
                <a:spcPct val="120000"/>
              </a:lnSpc>
              <a:spcBef>
                <a:spcPts val="200"/>
              </a:spcBef>
              <a:buClr>
                <a:schemeClr val="accent1">
                  <a:lumMod val="50000"/>
                </a:schemeClr>
              </a:buClr>
              <a:buFont typeface="Wingdings" pitchFamily="2" charset="2"/>
              <a:buChar char="Ø"/>
              <a:defRPr/>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推荐使用默认参数的默认构造函数，以提高代码重用。</a:t>
            </a:r>
          </a:p>
        </p:txBody>
      </p:sp>
    </p:spTree>
    <p:extLst>
      <p:ext uri="{BB962C8B-B14F-4D97-AF65-F5344CB8AC3E}">
        <p14:creationId xmlns:p14="http://schemas.microsoft.com/office/powerpoint/2010/main" val="1187586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默认构造函数</a:t>
            </a:r>
          </a:p>
        </p:txBody>
      </p:sp>
      <p:sp>
        <p:nvSpPr>
          <p:cNvPr id="6" name="TextBox 3"/>
          <p:cNvSpPr txBox="1"/>
          <p:nvPr/>
        </p:nvSpPr>
        <p:spPr>
          <a:xfrm>
            <a:off x="1271068" y="1748792"/>
            <a:ext cx="9871549" cy="3539430"/>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Time(int aX= 10 ,int aY= 10,int aZ= 10);</a:t>
            </a: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 </a:t>
            </a:r>
          </a:p>
          <a:p>
            <a:pPr>
              <a:defRPr/>
            </a:pPr>
            <a:endPar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a:defRPr/>
            </a:pPr>
            <a:endPar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  </a:t>
            </a:r>
            <a:r>
              <a:rPr lang="en-US" altLang="zh-CN" sz="3200" b="1">
                <a:solidFill>
                  <a:srgbClr val="C00000"/>
                </a:solidFill>
                <a:latin typeface="Consolas" panose="020B0609020204030204" pitchFamily="49" charset="0"/>
                <a:ea typeface="微软雅黑" panose="020B0503020204020204" pitchFamily="34" charset="-122"/>
                <a:cs typeface="Courier New" pitchFamily="49" charset="0"/>
              </a:rPr>
              <a:t>time1</a:t>
            </a: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3200">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3200">
                <a:solidFill>
                  <a:srgbClr val="00B050"/>
                </a:solidFill>
                <a:latin typeface="Consolas" panose="020B0609020204030204" pitchFamily="49" charset="0"/>
                <a:ea typeface="微软雅黑" panose="020B0503020204020204" pitchFamily="34" charset="-122"/>
                <a:cs typeface="Courier New" pitchFamily="49" charset="0"/>
              </a:rPr>
              <a:t>调用第一个还是第二个？</a:t>
            </a: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  </a:t>
            </a:r>
            <a:r>
              <a:rPr lang="en-US" altLang="zh-CN" sz="3200" b="1">
                <a:solidFill>
                  <a:srgbClr val="C00000"/>
                </a:solidFill>
                <a:latin typeface="Consolas" panose="020B0609020204030204" pitchFamily="49" charset="0"/>
                <a:ea typeface="微软雅黑" panose="020B0503020204020204" pitchFamily="34" charset="-122"/>
                <a:cs typeface="Courier New" pitchFamily="49" charset="0"/>
              </a:rPr>
              <a:t>time2(15,30)</a:t>
            </a: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3200">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3200">
                <a:solidFill>
                  <a:srgbClr val="00B050"/>
                </a:solidFill>
                <a:latin typeface="Consolas" panose="020B0609020204030204" pitchFamily="49" charset="0"/>
                <a:ea typeface="微软雅黑" panose="020B0503020204020204" pitchFamily="34" charset="-122"/>
                <a:cs typeface="Courier New" pitchFamily="49" charset="0"/>
              </a:rPr>
              <a:t>调用第一个还是第二个？</a:t>
            </a:r>
          </a:p>
        </p:txBody>
      </p:sp>
      <p:sp>
        <p:nvSpPr>
          <p:cNvPr id="9" name="内容占位符 5"/>
          <p:cNvSpPr txBox="1">
            <a:spLocks/>
          </p:cNvSpPr>
          <p:nvPr/>
        </p:nvSpPr>
        <p:spPr bwMode="auto">
          <a:xfrm>
            <a:off x="947256" y="889326"/>
            <a:ext cx="10055667" cy="7435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1200"/>
              </a:spcBef>
              <a:buClr>
                <a:schemeClr val="accent1">
                  <a:lumMod val="50000"/>
                </a:schemeClr>
              </a:buClr>
              <a:buSzPct val="100000"/>
              <a:buFont typeface="Wingdings" panose="05000000000000000000" pitchFamily="2" charset="2"/>
              <a:buChar char="v"/>
            </a:pPr>
            <a:r>
              <a:rPr lang="zh-CN" altLang="en-US" sz="3600">
                <a:solidFill>
                  <a:schemeClr val="tx1">
                    <a:lumMod val="75000"/>
                    <a:lumOff val="25000"/>
                  </a:schemeClr>
                </a:solidFill>
                <a:latin typeface="微软雅黑" pitchFamily="34" charset="-122"/>
                <a:ea typeface="微软雅黑" pitchFamily="34" charset="-122"/>
              </a:rPr>
              <a:t>一个类中只能含有一个默认构造函数</a:t>
            </a:r>
          </a:p>
        </p:txBody>
      </p:sp>
      <p:sp>
        <p:nvSpPr>
          <p:cNvPr id="11" name="圆角矩形标注 10"/>
          <p:cNvSpPr/>
          <p:nvPr/>
        </p:nvSpPr>
        <p:spPr>
          <a:xfrm>
            <a:off x="4781006" y="2495005"/>
            <a:ext cx="5408023" cy="888926"/>
          </a:xfrm>
          <a:prstGeom prst="wedgeRoundRectCallout">
            <a:avLst>
              <a:gd name="adj1" fmla="val -62074"/>
              <a:gd name="adj2" fmla="val -41128"/>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默认构造函数只能出现一次</a:t>
            </a:r>
          </a:p>
        </p:txBody>
      </p:sp>
    </p:spTree>
    <p:extLst>
      <p:ext uri="{BB962C8B-B14F-4D97-AF65-F5344CB8AC3E}">
        <p14:creationId xmlns:p14="http://schemas.microsoft.com/office/powerpoint/2010/main" val="329271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默认构造函数</a:t>
            </a:r>
          </a:p>
        </p:txBody>
      </p:sp>
      <p:sp>
        <p:nvSpPr>
          <p:cNvPr id="8" name="Rectangle 3"/>
          <p:cNvSpPr txBox="1">
            <a:spLocks noChangeArrowheads="1"/>
          </p:cNvSpPr>
          <p:nvPr/>
        </p:nvSpPr>
        <p:spPr>
          <a:xfrm>
            <a:off x="565945" y="1125184"/>
            <a:ext cx="11413874" cy="5131926"/>
          </a:xfrm>
          <a:prstGeom prst="rect">
            <a:avLst/>
          </a:prstGeom>
        </p:spPr>
        <p:txBody>
          <a:bodyPr/>
          <a:lstStyle/>
          <a:p>
            <a:pPr marL="365125" indent="-255588" eaLnBrk="0" hangingPunct="0">
              <a:lnSpc>
                <a:spcPct val="110000"/>
              </a:lnSpc>
              <a:spcBef>
                <a:spcPct val="10000"/>
              </a:spcBef>
              <a:buClr>
                <a:schemeClr val="accent1"/>
              </a:buClr>
              <a:defRPr/>
            </a:pP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总结：</a:t>
            </a:r>
            <a:endParaRPr kumimoji="0" lang="en-US" altLang="zh-CN"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p>
            <a:pPr marL="365125" indent="-255588" eaLnBrk="0" hangingPunct="0">
              <a:spcBef>
                <a:spcPts val="1200"/>
              </a:spcBef>
              <a:buClr>
                <a:schemeClr val="accent1">
                  <a:lumMod val="50000"/>
                </a:schemeClr>
              </a:buClr>
              <a:buFont typeface="Wingdings" pitchFamily="2" charset="2"/>
              <a:buChar char="Ø"/>
              <a:defRPr/>
            </a:pP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构造函数的函数名与类名相同，不写返回值，因而不能指定包括</a:t>
            </a:r>
            <a:r>
              <a:rPr lang="en-US" altLang="zh-CN"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void</a:t>
            </a: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在内的任何返回值类型。</a:t>
            </a:r>
          </a:p>
          <a:p>
            <a:pPr marL="365125" indent="-255588" eaLnBrk="0" hangingPunct="0">
              <a:spcBef>
                <a:spcPts val="1200"/>
              </a:spcBef>
              <a:buClr>
                <a:schemeClr val="accent1">
                  <a:lumMod val="50000"/>
                </a:schemeClr>
              </a:buClr>
              <a:buFont typeface="Wingdings" pitchFamily="2" charset="2"/>
              <a:buChar char="Ø"/>
              <a:defRPr/>
            </a:pP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构造函数通常为</a:t>
            </a:r>
            <a:r>
              <a:rPr lang="en-US" altLang="zh-CN"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public</a:t>
            </a:r>
          </a:p>
          <a:p>
            <a:pPr marL="365125" indent="-255588" eaLnBrk="0" hangingPunct="0">
              <a:spcBef>
                <a:spcPts val="1200"/>
              </a:spcBef>
              <a:buClr>
                <a:schemeClr val="accent1">
                  <a:lumMod val="50000"/>
                </a:schemeClr>
              </a:buClr>
              <a:buFont typeface="Wingdings" pitchFamily="2" charset="2"/>
              <a:buChar char="Ø"/>
              <a:defRPr/>
            </a:pP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构造函数是成员函数，它可在类体内或类体外实现。</a:t>
            </a:r>
          </a:p>
          <a:p>
            <a:pPr marL="365125" indent="-255588" eaLnBrk="0" hangingPunct="0">
              <a:spcBef>
                <a:spcPts val="1200"/>
              </a:spcBef>
              <a:buClr>
                <a:schemeClr val="accent1">
                  <a:lumMod val="50000"/>
                </a:schemeClr>
              </a:buClr>
              <a:buFont typeface="Wingdings" pitchFamily="2" charset="2"/>
              <a:buChar char="Ø"/>
              <a:defRPr/>
            </a:pP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构造函数可以重载，重载时防止产生“二义性”。</a:t>
            </a:r>
          </a:p>
        </p:txBody>
      </p:sp>
    </p:spTree>
    <p:extLst>
      <p:ext uri="{BB962C8B-B14F-4D97-AF65-F5344CB8AC3E}">
        <p14:creationId xmlns:p14="http://schemas.microsoft.com/office/powerpoint/2010/main" val="1752149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默认构造函数</a:t>
            </a:r>
          </a:p>
        </p:txBody>
      </p:sp>
      <p:sp>
        <p:nvSpPr>
          <p:cNvPr id="8" name="Rectangle 3"/>
          <p:cNvSpPr txBox="1">
            <a:spLocks noChangeArrowheads="1"/>
          </p:cNvSpPr>
          <p:nvPr/>
        </p:nvSpPr>
        <p:spPr>
          <a:xfrm>
            <a:off x="774951" y="1112121"/>
            <a:ext cx="10616223" cy="5131926"/>
          </a:xfrm>
          <a:prstGeom prst="rect">
            <a:avLst/>
          </a:prstGeom>
        </p:spPr>
        <p:txBody>
          <a:bodyPr/>
          <a:lstStyle/>
          <a:p>
            <a:pPr marL="365125" indent="-255588" eaLnBrk="0" hangingPunct="0">
              <a:spcBef>
                <a:spcPts val="1200"/>
              </a:spcBef>
              <a:buClr>
                <a:schemeClr val="accent1">
                  <a:lumMod val="50000"/>
                </a:schemeClr>
              </a:buClr>
              <a:buFont typeface="Wingdings" pitchFamily="2" charset="2"/>
              <a:buChar char="Ø"/>
              <a:defRPr/>
            </a:pP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最好用参数初始化列表实现构造函数</a:t>
            </a:r>
          </a:p>
          <a:p>
            <a:pPr marL="365125" indent="-255588" eaLnBrk="0" hangingPunct="0">
              <a:spcBef>
                <a:spcPts val="1200"/>
              </a:spcBef>
              <a:buClr>
                <a:schemeClr val="accent1">
                  <a:lumMod val="50000"/>
                </a:schemeClr>
              </a:buClr>
              <a:buFont typeface="Wingdings" pitchFamily="2" charset="2"/>
              <a:buChar char="Ø"/>
              <a:defRPr/>
            </a:pP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类外实现构造函数时初始化列表在实现时出现！</a:t>
            </a:r>
          </a:p>
          <a:p>
            <a:pPr marL="365125" indent="-255588" eaLnBrk="0" hangingPunct="0">
              <a:spcBef>
                <a:spcPts val="1200"/>
              </a:spcBef>
              <a:buClr>
                <a:schemeClr val="accent1">
                  <a:lumMod val="50000"/>
                </a:schemeClr>
              </a:buClr>
              <a:buFont typeface="Wingdings" pitchFamily="2" charset="2"/>
              <a:buChar char="Ø"/>
              <a:defRPr/>
            </a:pP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无参构造函数和全部参数都含有默认值的构造函数都是默认构造函数</a:t>
            </a:r>
          </a:p>
          <a:p>
            <a:pPr marL="365125" indent="-255588" eaLnBrk="0" hangingPunct="0">
              <a:spcBef>
                <a:spcPts val="1200"/>
              </a:spcBef>
              <a:buClr>
                <a:schemeClr val="accent1">
                  <a:lumMod val="50000"/>
                </a:schemeClr>
              </a:buClr>
              <a:buFont typeface="Wingdings" pitchFamily="2" charset="2"/>
              <a:buChar char="Ø"/>
              <a:defRPr/>
            </a:pP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一个类只能含有一个默认构造函数</a:t>
            </a:r>
          </a:p>
          <a:p>
            <a:pPr marL="365125" indent="-255588" eaLnBrk="0" hangingPunct="0">
              <a:spcBef>
                <a:spcPts val="1200"/>
              </a:spcBef>
              <a:buClr>
                <a:schemeClr val="accent1">
                  <a:lumMod val="50000"/>
                </a:schemeClr>
              </a:buClr>
              <a:buFont typeface="Wingdings" pitchFamily="2" charset="2"/>
              <a:buChar char="Ø"/>
              <a:defRPr/>
            </a:pP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习惯上要求定义一个含默认参数的默认构造函数，以增强类的通用性</a:t>
            </a:r>
          </a:p>
        </p:txBody>
      </p:sp>
    </p:spTree>
    <p:extLst>
      <p:ext uri="{BB962C8B-B14F-4D97-AF65-F5344CB8AC3E}">
        <p14:creationId xmlns:p14="http://schemas.microsoft.com/office/powerpoint/2010/main" val="3926674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2211139" y="1591384"/>
            <a:ext cx="6697730" cy="623976"/>
            <a:chOff x="2054383" y="4853049"/>
            <a:chExt cx="6697730" cy="623976"/>
          </a:xfrm>
        </p:grpSpPr>
        <p:sp>
          <p:nvSpPr>
            <p:cNvPr id="66" name="矩形 6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构造函数</a:t>
              </a:r>
            </a:p>
          </p:txBody>
        </p:sp>
        <p:grpSp>
          <p:nvGrpSpPr>
            <p:cNvPr id="67" name="组合 66"/>
            <p:cNvGrpSpPr/>
            <p:nvPr/>
          </p:nvGrpSpPr>
          <p:grpSpPr>
            <a:xfrm>
              <a:off x="2054383" y="4853049"/>
              <a:ext cx="984021" cy="419684"/>
              <a:chOff x="1485616" y="1015069"/>
              <a:chExt cx="1557519" cy="790575"/>
            </a:xfrm>
          </p:grpSpPr>
          <p:sp>
            <p:nvSpPr>
              <p:cNvPr id="68" name="等腰三角形 6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1</a:t>
                </a:r>
                <a:endParaRPr lang="zh-CN" altLang="en-US" sz="3200" kern="0" dirty="0">
                  <a:solidFill>
                    <a:prstClr val="white"/>
                  </a:solidFill>
                  <a:latin typeface="Lucida Calligraphy" panose="03010101010101010101" pitchFamily="66" charset="0"/>
                </a:endParaRPr>
              </a:p>
            </p:txBody>
          </p:sp>
        </p:grpSp>
      </p:grpSp>
      <p:grpSp>
        <p:nvGrpSpPr>
          <p:cNvPr id="17" name="组合 16"/>
          <p:cNvGrpSpPr/>
          <p:nvPr/>
        </p:nvGrpSpPr>
        <p:grpSpPr>
          <a:xfrm>
            <a:off x="2196818" y="2463300"/>
            <a:ext cx="6697730" cy="623976"/>
            <a:chOff x="4714851" y="493943"/>
            <a:chExt cx="6697730" cy="623976"/>
          </a:xfrm>
        </p:grpSpPr>
        <p:sp>
          <p:nvSpPr>
            <p:cNvPr id="18" name="矩形 17"/>
            <p:cNvSpPr/>
            <p:nvPr/>
          </p:nvSpPr>
          <p:spPr>
            <a:xfrm>
              <a:off x="4852604" y="557237"/>
              <a:ext cx="6559977" cy="560682"/>
            </a:xfrm>
            <a:prstGeom prst="rect">
              <a:avLst/>
            </a:prstGeom>
            <a:solidFill>
              <a:srgbClr val="0091DA"/>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bg1"/>
                  </a:solidFill>
                  <a:latin typeface="微软雅黑" panose="020B0503020204020204" pitchFamily="34" charset="-122"/>
                  <a:ea typeface="微软雅黑" panose="020B0503020204020204" pitchFamily="34" charset="-122"/>
                </a:rPr>
                <a:t>          析构函数</a:t>
              </a:r>
            </a:p>
          </p:txBody>
        </p:sp>
        <p:grpSp>
          <p:nvGrpSpPr>
            <p:cNvPr id="19" name="组合 18"/>
            <p:cNvGrpSpPr/>
            <p:nvPr/>
          </p:nvGrpSpPr>
          <p:grpSpPr>
            <a:xfrm>
              <a:off x="4714851" y="493943"/>
              <a:ext cx="984021" cy="419684"/>
              <a:chOff x="1485616" y="1015069"/>
              <a:chExt cx="1557519" cy="790575"/>
            </a:xfrm>
            <a:solidFill>
              <a:srgbClr val="0070C0"/>
            </a:solidFill>
          </p:grpSpPr>
          <p:sp>
            <p:nvSpPr>
              <p:cNvPr id="20" name="等腰三角形 19"/>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21"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2</a:t>
                </a:r>
                <a:endParaRPr lang="zh-CN" altLang="en-US" sz="3200" kern="0" dirty="0">
                  <a:solidFill>
                    <a:prstClr val="white"/>
                  </a:solidFill>
                  <a:latin typeface="Lucida Calligraphy" panose="03010101010101010101" pitchFamily="66" charset="0"/>
                </a:endParaRPr>
              </a:p>
            </p:txBody>
          </p:sp>
        </p:grpSp>
      </p:grpSp>
      <p:grpSp>
        <p:nvGrpSpPr>
          <p:cNvPr id="55" name="组合 54"/>
          <p:cNvGrpSpPr/>
          <p:nvPr/>
        </p:nvGrpSpPr>
        <p:grpSpPr>
          <a:xfrm>
            <a:off x="2211139" y="3367617"/>
            <a:ext cx="6697730" cy="623976"/>
            <a:chOff x="2054383" y="4853049"/>
            <a:chExt cx="6697730" cy="623976"/>
          </a:xfrm>
        </p:grpSpPr>
        <p:sp>
          <p:nvSpPr>
            <p:cNvPr id="56" name="矩形 5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拷贝构造函数</a:t>
              </a:r>
            </a:p>
          </p:txBody>
        </p:sp>
        <p:grpSp>
          <p:nvGrpSpPr>
            <p:cNvPr id="57" name="组合 56"/>
            <p:cNvGrpSpPr/>
            <p:nvPr/>
          </p:nvGrpSpPr>
          <p:grpSpPr>
            <a:xfrm>
              <a:off x="2054383" y="4853049"/>
              <a:ext cx="984021" cy="419684"/>
              <a:chOff x="1485616" y="1015069"/>
              <a:chExt cx="1557519" cy="790575"/>
            </a:xfrm>
          </p:grpSpPr>
          <p:sp>
            <p:nvSpPr>
              <p:cNvPr id="58" name="等腰三角形 5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dirty="0">
                    <a:solidFill>
                      <a:prstClr val="white"/>
                    </a:solidFill>
                    <a:latin typeface="Lucida Calligraphy" panose="03010101010101010101" pitchFamily="66" charset="0"/>
                  </a:rPr>
                  <a:t>3</a:t>
                </a:r>
                <a:endParaRPr lang="zh-CN" altLang="en-US" sz="3200" kern="0" dirty="0">
                  <a:solidFill>
                    <a:prstClr val="white"/>
                  </a:solidFill>
                  <a:latin typeface="Lucida Calligraphy" panose="03010101010101010101" pitchFamily="66" charset="0"/>
                </a:endParaRPr>
              </a:p>
            </p:txBody>
          </p:sp>
        </p:grpSp>
      </p:grpSp>
    </p:spTree>
    <p:extLst>
      <p:ext uri="{BB962C8B-B14F-4D97-AF65-F5344CB8AC3E}">
        <p14:creationId xmlns:p14="http://schemas.microsoft.com/office/powerpoint/2010/main" val="421466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析构函数</a:t>
            </a:r>
          </a:p>
        </p:txBody>
      </p:sp>
      <p:sp>
        <p:nvSpPr>
          <p:cNvPr id="19" name="矩形 3"/>
          <p:cNvSpPr>
            <a:spLocks noChangeArrowheads="1"/>
          </p:cNvSpPr>
          <p:nvPr/>
        </p:nvSpPr>
        <p:spPr bwMode="auto">
          <a:xfrm>
            <a:off x="1095001" y="889325"/>
            <a:ext cx="9701193" cy="14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chemeClr val="accent1">
                  <a:lumMod val="50000"/>
                </a:schemeClr>
              </a:buClr>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功能：在销毁类的对象前执行清除工作</a:t>
            </a:r>
          </a:p>
          <a:p>
            <a:pPr>
              <a:lnSpc>
                <a:spcPct val="150000"/>
              </a:lnSpc>
              <a:buClr>
                <a:schemeClr val="accent1">
                  <a:lumMod val="50000"/>
                </a:schemeClr>
              </a:buClr>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格式：</a:t>
            </a:r>
          </a:p>
        </p:txBody>
      </p:sp>
      <p:sp>
        <p:nvSpPr>
          <p:cNvPr id="5" name="TextBox 6"/>
          <p:cNvSpPr txBox="1"/>
          <p:nvPr/>
        </p:nvSpPr>
        <p:spPr>
          <a:xfrm>
            <a:off x="2582364" y="1822650"/>
            <a:ext cx="2928938" cy="1569660"/>
          </a:xfrm>
          <a:prstGeom prst="rect">
            <a:avLst/>
          </a:prstGeom>
          <a:solidFill>
            <a:schemeClr val="accent1">
              <a:lumMod val="40000"/>
              <a:lumOff val="60000"/>
            </a:schemeClr>
          </a:solidFill>
          <a:ln w="38100">
            <a:solidFill>
              <a:schemeClr val="accent1">
                <a:lumMod val="50000"/>
              </a:schemeClr>
            </a:solidFill>
            <a:prstDash val="sysDash"/>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类名</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类名（）</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p>
            <a:pPr>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p>
            <a:pPr>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a:t>
            </a:r>
          </a:p>
          <a:p>
            <a:pPr>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p:txBody>
      </p:sp>
      <p:sp>
        <p:nvSpPr>
          <p:cNvPr id="6" name="矩形 7"/>
          <p:cNvSpPr>
            <a:spLocks noChangeArrowheads="1"/>
          </p:cNvSpPr>
          <p:nvPr/>
        </p:nvSpPr>
        <p:spPr bwMode="auto">
          <a:xfrm>
            <a:off x="6062873" y="1822650"/>
            <a:ext cx="5301811" cy="4093428"/>
          </a:xfrm>
          <a:prstGeom prst="rect">
            <a:avLst/>
          </a:prstGeom>
          <a:solidFill>
            <a:schemeClr val="accent1">
              <a:lumMod val="40000"/>
              <a:lumOff val="60000"/>
            </a:schemeClr>
          </a:solidFill>
          <a:ln w="38100">
            <a:solidFill>
              <a:schemeClr val="accent1">
                <a:lumMod val="50000"/>
              </a:schemeClr>
            </a:solidFill>
            <a:prstDash val="solid"/>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class Student</a:t>
            </a:r>
          </a:p>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{public:</a:t>
            </a:r>
          </a:p>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    Student(...);</a:t>
            </a:r>
          </a:p>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    ~</a:t>
            </a:r>
            <a:r>
              <a:rPr lang="en-US" altLang="zh-CN" sz="2000" b="1">
                <a:solidFill>
                  <a:schemeClr val="tx1">
                    <a:lumMod val="75000"/>
                    <a:lumOff val="25000"/>
                  </a:schemeClr>
                </a:solidFill>
                <a:latin typeface="Consolas" panose="020B0609020204030204" pitchFamily="49" charset="0"/>
                <a:cs typeface="Courier New" pitchFamily="49" charset="0"/>
              </a:rPr>
              <a:t>Student();</a:t>
            </a:r>
          </a:p>
          <a:p>
            <a:pPr>
              <a:defRPr/>
            </a:pPr>
            <a:r>
              <a:rPr lang="en-US" altLang="zh-CN" sz="2000" b="1">
                <a:solidFill>
                  <a:schemeClr val="tx1">
                    <a:lumMod val="75000"/>
                    <a:lumOff val="25000"/>
                  </a:schemeClr>
                </a:solidFill>
                <a:latin typeface="Consolas" panose="020B0609020204030204" pitchFamily="49" charset="0"/>
                <a:cs typeface="Courier New" pitchFamily="49" charset="0"/>
              </a:rPr>
              <a:t>    </a:t>
            </a:r>
            <a:r>
              <a:rPr lang="en-US" altLang="zh-CN" sz="2000" b="1" dirty="0">
                <a:solidFill>
                  <a:schemeClr val="tx1">
                    <a:lumMod val="75000"/>
                    <a:lumOff val="25000"/>
                  </a:schemeClr>
                </a:solidFill>
                <a:latin typeface="Consolas" panose="020B0609020204030204" pitchFamily="49" charset="0"/>
                <a:cs typeface="Courier New" pitchFamily="49" charset="0"/>
              </a:rPr>
              <a:t>void display()const;</a:t>
            </a:r>
          </a:p>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private:</a:t>
            </a:r>
          </a:p>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    </a:t>
            </a:r>
            <a:r>
              <a:rPr lang="en-US" altLang="zh-CN" sz="2000" b="1" dirty="0" err="1">
                <a:solidFill>
                  <a:schemeClr val="tx1">
                    <a:lumMod val="75000"/>
                    <a:lumOff val="25000"/>
                  </a:schemeClr>
                </a:solidFill>
                <a:latin typeface="Consolas" panose="020B0609020204030204" pitchFamily="49" charset="0"/>
                <a:cs typeface="Courier New" pitchFamily="49" charset="0"/>
              </a:rPr>
              <a:t>int</a:t>
            </a:r>
            <a:r>
              <a:rPr lang="en-US" altLang="zh-CN" sz="2000" b="1" dirty="0">
                <a:solidFill>
                  <a:schemeClr val="tx1">
                    <a:lumMod val="75000"/>
                    <a:lumOff val="25000"/>
                  </a:schemeClr>
                </a:solidFill>
                <a:latin typeface="Consolas" panose="020B0609020204030204" pitchFamily="49" charset="0"/>
                <a:cs typeface="Courier New" pitchFamily="49" charset="0"/>
              </a:rPr>
              <a:t>    </a:t>
            </a:r>
            <a:r>
              <a:rPr lang="en-US" altLang="zh-CN" sz="2000" b="1" dirty="0" err="1">
                <a:solidFill>
                  <a:schemeClr val="tx1">
                    <a:lumMod val="75000"/>
                    <a:lumOff val="25000"/>
                  </a:schemeClr>
                </a:solidFill>
                <a:latin typeface="Consolas" panose="020B0609020204030204" pitchFamily="49" charset="0"/>
                <a:cs typeface="Courier New" pitchFamily="49" charset="0"/>
              </a:rPr>
              <a:t>m_iNum</a:t>
            </a:r>
            <a:r>
              <a:rPr lang="en-US" altLang="zh-CN" sz="2000" b="1" dirty="0">
                <a:solidFill>
                  <a:schemeClr val="tx1">
                    <a:lumMod val="75000"/>
                    <a:lumOff val="25000"/>
                  </a:schemeClr>
                </a:solidFill>
                <a:latin typeface="Consolas" panose="020B0609020204030204" pitchFamily="49" charset="0"/>
                <a:cs typeface="Courier New" pitchFamily="49" charset="0"/>
              </a:rPr>
              <a:t>;</a:t>
            </a:r>
          </a:p>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    string </a:t>
            </a:r>
            <a:r>
              <a:rPr lang="en-US" altLang="zh-CN" sz="2000" b="1" dirty="0" err="1">
                <a:solidFill>
                  <a:schemeClr val="tx1">
                    <a:lumMod val="75000"/>
                    <a:lumOff val="25000"/>
                  </a:schemeClr>
                </a:solidFill>
                <a:latin typeface="Consolas" panose="020B0609020204030204" pitchFamily="49" charset="0"/>
                <a:cs typeface="Courier New" pitchFamily="49" charset="0"/>
              </a:rPr>
              <a:t>m_strName</a:t>
            </a:r>
            <a:r>
              <a:rPr lang="en-US" altLang="zh-CN" sz="2000" b="1" dirty="0">
                <a:solidFill>
                  <a:schemeClr val="tx1">
                    <a:lumMod val="75000"/>
                    <a:lumOff val="25000"/>
                  </a:schemeClr>
                </a:solidFill>
                <a:latin typeface="Consolas" panose="020B0609020204030204" pitchFamily="49" charset="0"/>
                <a:cs typeface="Courier New" pitchFamily="49" charset="0"/>
              </a:rPr>
              <a:t>;</a:t>
            </a:r>
          </a:p>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    char   </a:t>
            </a:r>
            <a:r>
              <a:rPr lang="en-US" altLang="zh-CN" sz="2000" b="1" dirty="0" err="1">
                <a:solidFill>
                  <a:schemeClr val="tx1">
                    <a:lumMod val="75000"/>
                    <a:lumOff val="25000"/>
                  </a:schemeClr>
                </a:solidFill>
                <a:latin typeface="Consolas" panose="020B0609020204030204" pitchFamily="49" charset="0"/>
                <a:cs typeface="Courier New" pitchFamily="49" charset="0"/>
              </a:rPr>
              <a:t>m_cSex</a:t>
            </a:r>
            <a:r>
              <a:rPr lang="en-US" altLang="zh-CN" sz="2000" b="1" dirty="0">
                <a:solidFill>
                  <a:schemeClr val="tx1">
                    <a:lumMod val="75000"/>
                    <a:lumOff val="25000"/>
                  </a:schemeClr>
                </a:solidFill>
                <a:latin typeface="Consolas" panose="020B0609020204030204" pitchFamily="49" charset="0"/>
                <a:cs typeface="Courier New" pitchFamily="49" charset="0"/>
              </a:rPr>
              <a:t>;  </a:t>
            </a:r>
          </a:p>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a:t>
            </a:r>
          </a:p>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Student::~Student()</a:t>
            </a:r>
          </a:p>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 </a:t>
            </a:r>
            <a:r>
              <a:rPr lang="en-US" altLang="zh-CN" sz="2000" b="1" dirty="0" err="1">
                <a:solidFill>
                  <a:schemeClr val="tx1">
                    <a:lumMod val="75000"/>
                    <a:lumOff val="25000"/>
                  </a:schemeClr>
                </a:solidFill>
                <a:latin typeface="Consolas" panose="020B0609020204030204" pitchFamily="49" charset="0"/>
                <a:cs typeface="Courier New" pitchFamily="49" charset="0"/>
              </a:rPr>
              <a:t>cout</a:t>
            </a:r>
            <a:r>
              <a:rPr lang="en-US" altLang="zh-CN" sz="2000" b="1" dirty="0">
                <a:solidFill>
                  <a:schemeClr val="tx1">
                    <a:lumMod val="75000"/>
                    <a:lumOff val="25000"/>
                  </a:schemeClr>
                </a:solidFill>
                <a:latin typeface="Consolas" panose="020B0609020204030204" pitchFamily="49" charset="0"/>
                <a:cs typeface="Courier New" pitchFamily="49" charset="0"/>
              </a:rPr>
              <a:t>&lt;&lt;"Destructor "&lt;&lt;</a:t>
            </a:r>
            <a:r>
              <a:rPr lang="en-US" altLang="zh-CN" sz="2000" b="1" dirty="0" err="1">
                <a:solidFill>
                  <a:schemeClr val="tx1">
                    <a:lumMod val="75000"/>
                    <a:lumOff val="25000"/>
                  </a:schemeClr>
                </a:solidFill>
                <a:latin typeface="Consolas" panose="020B0609020204030204" pitchFamily="49" charset="0"/>
                <a:cs typeface="Courier New" pitchFamily="49" charset="0"/>
              </a:rPr>
              <a:t>endl</a:t>
            </a:r>
            <a:r>
              <a:rPr lang="en-US" altLang="zh-CN" sz="2000" b="1" dirty="0">
                <a:solidFill>
                  <a:schemeClr val="tx1">
                    <a:lumMod val="75000"/>
                    <a:lumOff val="25000"/>
                  </a:schemeClr>
                </a:solidFill>
                <a:latin typeface="Consolas" panose="020B0609020204030204" pitchFamily="49" charset="0"/>
                <a:cs typeface="Courier New" pitchFamily="49" charset="0"/>
              </a:rPr>
              <a:t>;}</a:t>
            </a:r>
            <a:endParaRPr lang="zh-CN" altLang="en-US" sz="2000" b="1" dirty="0">
              <a:solidFill>
                <a:schemeClr val="tx1">
                  <a:lumMod val="75000"/>
                  <a:lumOff val="25000"/>
                </a:schemeClr>
              </a:solidFill>
              <a:latin typeface="Consolas" panose="020B0609020204030204" pitchFamily="49" charset="0"/>
              <a:cs typeface="Courier New" pitchFamily="49" charset="0"/>
            </a:endParaRPr>
          </a:p>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 …</a:t>
            </a:r>
          </a:p>
        </p:txBody>
      </p:sp>
      <p:sp>
        <p:nvSpPr>
          <p:cNvPr id="4" name="矩形标注 3"/>
          <p:cNvSpPr/>
          <p:nvPr/>
        </p:nvSpPr>
        <p:spPr>
          <a:xfrm>
            <a:off x="2207622" y="4206240"/>
            <a:ext cx="3095898" cy="1214846"/>
          </a:xfrm>
          <a:prstGeom prst="wedgeRectCallout">
            <a:avLst>
              <a:gd name="adj1" fmla="val 16310"/>
              <a:gd name="adj2" fmla="val -88886"/>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注：析构函数的函数名要和类名相同</a:t>
            </a:r>
          </a:p>
        </p:txBody>
      </p:sp>
    </p:spTree>
    <p:extLst>
      <p:ext uri="{BB962C8B-B14F-4D97-AF65-F5344CB8AC3E}">
        <p14:creationId xmlns:p14="http://schemas.microsoft.com/office/powerpoint/2010/main" val="40885387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析构函数</a:t>
            </a:r>
          </a:p>
        </p:txBody>
      </p:sp>
      <p:sp>
        <p:nvSpPr>
          <p:cNvPr id="19" name="矩形 3"/>
          <p:cNvSpPr>
            <a:spLocks noChangeArrowheads="1"/>
          </p:cNvSpPr>
          <p:nvPr/>
        </p:nvSpPr>
        <p:spPr bwMode="auto">
          <a:xfrm>
            <a:off x="1211489" y="1181728"/>
            <a:ext cx="9701193" cy="3954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Clr>
                <a:srgbClr val="00B0F0"/>
              </a:buCl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注意：</a:t>
            </a:r>
            <a:endPar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spcBef>
                <a:spcPts val="600"/>
              </a:spcBef>
              <a:spcAft>
                <a:spcPts val="600"/>
              </a:spcAft>
              <a:buClr>
                <a:srgbClr val="00B0F0"/>
              </a:buClr>
              <a:buFont typeface="Wingdings" pitchFamily="2" charset="2"/>
              <a:buChar char="Ø"/>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函数名与类名相同，且函数名前加</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p>
          <a:p>
            <a:pPr>
              <a:spcBef>
                <a:spcPts val="600"/>
              </a:spcBef>
              <a:spcAft>
                <a:spcPts val="600"/>
              </a:spcAft>
              <a:buClr>
                <a:srgbClr val="00B0F0"/>
              </a:buClr>
              <a:buFont typeface="Wingdings"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没有参数、不能被重载</a:t>
            </a:r>
            <a:endParaRPr lang="en-US" altLang="zh-CN" sz="2800" dirty="0">
              <a:solidFill>
                <a:srgbClr val="C00000"/>
              </a:solidFill>
              <a:latin typeface="微软雅黑" panose="020B0503020204020204" pitchFamily="34" charset="-122"/>
              <a:ea typeface="微软雅黑" panose="020B0503020204020204" pitchFamily="34" charset="-122"/>
            </a:endParaRPr>
          </a:p>
          <a:p>
            <a:pPr>
              <a:spcBef>
                <a:spcPts val="600"/>
              </a:spcBef>
              <a:spcAft>
                <a:spcPts val="600"/>
              </a:spcAft>
              <a:buClr>
                <a:srgbClr val="00B0F0"/>
              </a:buClr>
              <a:buFont typeface="Wingdings" pitchFamily="2" charset="2"/>
              <a:buChar char="Ø"/>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不指定返回值</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spcBef>
                <a:spcPts val="600"/>
              </a:spcBef>
              <a:spcAft>
                <a:spcPts val="600"/>
              </a:spcAft>
              <a:buClr>
                <a:srgbClr val="00B0F0"/>
              </a:buClr>
              <a:buFont typeface="Wingdings" pitchFamily="2" charset="2"/>
              <a:buChar char="Ø"/>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常定义为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public</a:t>
            </a:r>
          </a:p>
          <a:p>
            <a:pPr>
              <a:spcBef>
                <a:spcPts val="600"/>
              </a:spcBef>
              <a:spcAft>
                <a:spcPts val="600"/>
              </a:spcAft>
              <a:buClr>
                <a:srgbClr val="00B0F0"/>
              </a:buClr>
              <a:buFont typeface="Wingdings" pitchFamily="2" charset="2"/>
              <a:buChar char="Ø"/>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对象生命期结束时自动调用</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spcBef>
                <a:spcPts val="600"/>
              </a:spcBef>
              <a:spcAft>
                <a:spcPts val="600"/>
              </a:spcAft>
              <a:buClr>
                <a:srgbClr val="00B0F0"/>
              </a:buClr>
              <a:buFont typeface="Wingdings" pitchFamily="2" charset="2"/>
              <a:buChar char="Ø"/>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如果一个类没有定义析构函数，系统会默认产生一个</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68682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4948" y="889325"/>
            <a:ext cx="11351622" cy="5734903"/>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normAutofit fontScale="90000"/>
          </a:bodyPr>
          <a:lstStyle/>
          <a:p>
            <a:r>
              <a:rPr lang="zh-CN" altLang="en-US"/>
              <a:t>析构函数</a:t>
            </a:r>
          </a:p>
        </p:txBody>
      </p:sp>
      <p:sp>
        <p:nvSpPr>
          <p:cNvPr id="36" name="TextBox 4"/>
          <p:cNvSpPr txBox="1">
            <a:spLocks noChangeArrowheads="1"/>
          </p:cNvSpPr>
          <p:nvPr/>
        </p:nvSpPr>
        <p:spPr bwMode="auto">
          <a:xfrm>
            <a:off x="444136" y="928513"/>
            <a:ext cx="6113417" cy="573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Student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Student(int aNum,string aName,char aS);</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~Student();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display();</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m_iNum;</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string m_strName;</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char   m_cSex;</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Student::Student(int aNum,string aName,</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char aS)</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:m_iNum(aNum),m_strName(aName),m_cSex(aS)</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"num:"&lt;&lt; m_iNum &lt;&lt; " "; </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"Constructor called" &lt;&lt; endl; </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4" name="TextBox 4"/>
          <p:cNvSpPr txBox="1">
            <a:spLocks noChangeArrowheads="1"/>
          </p:cNvSpPr>
          <p:nvPr/>
        </p:nvSpPr>
        <p:spPr bwMode="auto">
          <a:xfrm>
            <a:off x="6557553" y="1025211"/>
            <a:ext cx="5199017" cy="4042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Student::~Student()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"num:"&lt;&lt; m_iNum &lt;&lt; " ";</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"Destructor called" &lt;&lt; endl;</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Student stud1(1,"Guangyu",'m');</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Student stud2(2,"Zhangfei",'m');</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cxnSp>
        <p:nvCxnSpPr>
          <p:cNvPr id="6" name="直接连接符 5"/>
          <p:cNvCxnSpPr/>
          <p:nvPr/>
        </p:nvCxnSpPr>
        <p:spPr>
          <a:xfrm>
            <a:off x="6537960" y="889325"/>
            <a:ext cx="0" cy="573490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6979921" y="5067343"/>
            <a:ext cx="4136570" cy="1323439"/>
          </a:xfrm>
          <a:prstGeom prst="rect">
            <a:avLst/>
          </a:prstGeom>
          <a:solidFill>
            <a:schemeClr val="bg2">
              <a:lumMod val="50000"/>
            </a:schemeClr>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square">
            <a:spAutoFit/>
          </a:bodyPr>
          <a:lstStyle/>
          <a:p>
            <a:r>
              <a:rPr lang="zh-CN" altLang="en-US" sz="2000" b="1">
                <a:solidFill>
                  <a:schemeClr val="bg1">
                    <a:lumMod val="95000"/>
                  </a:schemeClr>
                </a:solidFill>
                <a:latin typeface="Consolas" panose="020B0609020204030204" pitchFamily="49" charset="0"/>
              </a:rPr>
              <a:t>num:1 Constructor called</a:t>
            </a:r>
          </a:p>
          <a:p>
            <a:r>
              <a:rPr lang="zh-CN" altLang="en-US" sz="2000" b="1">
                <a:solidFill>
                  <a:schemeClr val="bg1">
                    <a:lumMod val="95000"/>
                  </a:schemeClr>
                </a:solidFill>
                <a:latin typeface="Consolas" panose="020B0609020204030204" pitchFamily="49" charset="0"/>
              </a:rPr>
              <a:t>num:2 Constructor called</a:t>
            </a:r>
          </a:p>
          <a:p>
            <a:r>
              <a:rPr lang="zh-CN" altLang="en-US" sz="2000" b="1">
                <a:solidFill>
                  <a:schemeClr val="bg1">
                    <a:lumMod val="95000"/>
                  </a:schemeClr>
                </a:solidFill>
                <a:latin typeface="Consolas" panose="020B0609020204030204" pitchFamily="49" charset="0"/>
              </a:rPr>
              <a:t>num:2 Destructor called</a:t>
            </a:r>
          </a:p>
          <a:p>
            <a:r>
              <a:rPr lang="zh-CN" altLang="en-US" sz="2000" b="1">
                <a:solidFill>
                  <a:schemeClr val="bg1">
                    <a:lumMod val="95000"/>
                  </a:schemeClr>
                </a:solidFill>
                <a:latin typeface="Consolas" panose="020B0609020204030204" pitchFamily="49" charset="0"/>
              </a:rPr>
              <a:t>num:1 Destructor called</a:t>
            </a:r>
          </a:p>
        </p:txBody>
      </p:sp>
    </p:spTree>
    <p:extLst>
      <p:ext uri="{BB962C8B-B14F-4D97-AF65-F5344CB8AC3E}">
        <p14:creationId xmlns:p14="http://schemas.microsoft.com/office/powerpoint/2010/main" val="413548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11139" y="1594857"/>
            <a:ext cx="6697730" cy="623976"/>
            <a:chOff x="4714851" y="493943"/>
            <a:chExt cx="6697730" cy="623976"/>
          </a:xfrm>
        </p:grpSpPr>
        <p:sp>
          <p:nvSpPr>
            <p:cNvPr id="9" name="矩形 8"/>
            <p:cNvSpPr/>
            <p:nvPr/>
          </p:nvSpPr>
          <p:spPr>
            <a:xfrm>
              <a:off x="4852604" y="557237"/>
              <a:ext cx="6559977" cy="560682"/>
            </a:xfrm>
            <a:prstGeom prst="rect">
              <a:avLst/>
            </a:prstGeom>
            <a:solidFill>
              <a:srgbClr val="0091DA"/>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bg1"/>
                  </a:solidFill>
                  <a:latin typeface="微软雅黑" panose="020B0503020204020204" pitchFamily="34" charset="-122"/>
                  <a:ea typeface="微软雅黑" panose="020B0503020204020204" pitchFamily="34" charset="-122"/>
                </a:rPr>
                <a:t>          构造函数</a:t>
              </a:r>
            </a:p>
          </p:txBody>
        </p:sp>
        <p:grpSp>
          <p:nvGrpSpPr>
            <p:cNvPr id="10" name="组合 9"/>
            <p:cNvGrpSpPr/>
            <p:nvPr/>
          </p:nvGrpSpPr>
          <p:grpSpPr>
            <a:xfrm>
              <a:off x="4714851" y="493943"/>
              <a:ext cx="984021" cy="419684"/>
              <a:chOff x="1485616" y="1015069"/>
              <a:chExt cx="1557519" cy="790575"/>
            </a:xfrm>
            <a:solidFill>
              <a:srgbClr val="0070C0"/>
            </a:solidFill>
          </p:grpSpPr>
          <p:sp>
            <p:nvSpPr>
              <p:cNvPr id="11" name="等腰三角形 10"/>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12"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dirty="0">
                    <a:solidFill>
                      <a:prstClr val="white"/>
                    </a:solidFill>
                    <a:latin typeface="Lucida Calligraphy" panose="03010101010101010101" pitchFamily="66" charset="0"/>
                  </a:rPr>
                  <a:t>1</a:t>
                </a:r>
                <a:endParaRPr lang="zh-CN" altLang="en-US" sz="3200" kern="0" dirty="0">
                  <a:solidFill>
                    <a:prstClr val="white"/>
                  </a:solidFill>
                  <a:latin typeface="Lucida Calligraphy" panose="03010101010101010101" pitchFamily="66" charset="0"/>
                </a:endParaRPr>
              </a:p>
            </p:txBody>
          </p:sp>
        </p:grpSp>
      </p:grpSp>
      <p:grpSp>
        <p:nvGrpSpPr>
          <p:cNvPr id="55" name="组合 54"/>
          <p:cNvGrpSpPr/>
          <p:nvPr/>
        </p:nvGrpSpPr>
        <p:grpSpPr>
          <a:xfrm>
            <a:off x="2211139" y="3367617"/>
            <a:ext cx="6697730" cy="623976"/>
            <a:chOff x="2054383" y="4853049"/>
            <a:chExt cx="6697730" cy="623976"/>
          </a:xfrm>
        </p:grpSpPr>
        <p:sp>
          <p:nvSpPr>
            <p:cNvPr id="56" name="矩形 5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拷贝构造函数</a:t>
              </a:r>
            </a:p>
          </p:txBody>
        </p:sp>
        <p:grpSp>
          <p:nvGrpSpPr>
            <p:cNvPr id="57" name="组合 56"/>
            <p:cNvGrpSpPr/>
            <p:nvPr/>
          </p:nvGrpSpPr>
          <p:grpSpPr>
            <a:xfrm>
              <a:off x="2054383" y="4853049"/>
              <a:ext cx="984021" cy="419684"/>
              <a:chOff x="1485616" y="1015069"/>
              <a:chExt cx="1557519" cy="790575"/>
            </a:xfrm>
          </p:grpSpPr>
          <p:sp>
            <p:nvSpPr>
              <p:cNvPr id="58" name="等腰三角形 5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dirty="0">
                    <a:solidFill>
                      <a:prstClr val="white"/>
                    </a:solidFill>
                    <a:latin typeface="Lucida Calligraphy" panose="03010101010101010101" pitchFamily="66" charset="0"/>
                  </a:rPr>
                  <a:t>3</a:t>
                </a:r>
                <a:endParaRPr lang="zh-CN" altLang="en-US" sz="3200" kern="0" dirty="0">
                  <a:solidFill>
                    <a:prstClr val="white"/>
                  </a:solidFill>
                  <a:latin typeface="Lucida Calligraphy" panose="03010101010101010101" pitchFamily="66" charset="0"/>
                </a:endParaRPr>
              </a:p>
            </p:txBody>
          </p:sp>
        </p:grpSp>
      </p:grpSp>
      <p:grpSp>
        <p:nvGrpSpPr>
          <p:cNvPr id="65" name="组合 64"/>
          <p:cNvGrpSpPr/>
          <p:nvPr/>
        </p:nvGrpSpPr>
        <p:grpSpPr>
          <a:xfrm>
            <a:off x="2196818" y="2481237"/>
            <a:ext cx="6697730" cy="623976"/>
            <a:chOff x="2054383" y="4853049"/>
            <a:chExt cx="6697730" cy="623976"/>
          </a:xfrm>
        </p:grpSpPr>
        <p:sp>
          <p:nvSpPr>
            <p:cNvPr id="66" name="矩形 6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析构函数</a:t>
              </a:r>
            </a:p>
          </p:txBody>
        </p:sp>
        <p:grpSp>
          <p:nvGrpSpPr>
            <p:cNvPr id="67" name="组合 66"/>
            <p:cNvGrpSpPr/>
            <p:nvPr/>
          </p:nvGrpSpPr>
          <p:grpSpPr>
            <a:xfrm>
              <a:off x="2054383" y="4853049"/>
              <a:ext cx="984021" cy="419684"/>
              <a:chOff x="1485616" y="1015069"/>
              <a:chExt cx="1557519" cy="790575"/>
            </a:xfrm>
          </p:grpSpPr>
          <p:sp>
            <p:nvSpPr>
              <p:cNvPr id="68" name="等腰三角形 6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dirty="0">
                    <a:solidFill>
                      <a:prstClr val="white"/>
                    </a:solidFill>
                    <a:latin typeface="Lucida Calligraphy" panose="03010101010101010101" pitchFamily="66" charset="0"/>
                  </a:rPr>
                  <a:t>2</a:t>
                </a:r>
                <a:endParaRPr lang="zh-CN" altLang="en-US" sz="3200" kern="0" dirty="0">
                  <a:solidFill>
                    <a:prstClr val="white"/>
                  </a:solidFill>
                  <a:latin typeface="Lucida Calligraphy" panose="03010101010101010101" pitchFamily="66" charset="0"/>
                </a:endParaRPr>
              </a:p>
            </p:txBody>
          </p:sp>
        </p:grpSp>
      </p:grpSp>
    </p:spTree>
    <p:extLst>
      <p:ext uri="{BB962C8B-B14F-4D97-AF65-F5344CB8AC3E}">
        <p14:creationId xmlns:p14="http://schemas.microsoft.com/office/powerpoint/2010/main" val="31208421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析构函数</a:t>
            </a:r>
          </a:p>
        </p:txBody>
      </p:sp>
      <p:sp>
        <p:nvSpPr>
          <p:cNvPr id="19" name="矩形 3"/>
          <p:cNvSpPr>
            <a:spLocks noChangeArrowheads="1"/>
          </p:cNvSpPr>
          <p:nvPr/>
        </p:nvSpPr>
        <p:spPr bwMode="auto">
          <a:xfrm>
            <a:off x="1211489" y="1077225"/>
            <a:ext cx="9701193"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思考：</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通常不需人为定义析构函数，什么时候必须定义析构函数？</a:t>
            </a:r>
            <a:endParaRPr lang="en-US" altLang="zh-CN" sz="3200" dirty="0">
              <a:latin typeface="微软雅黑" panose="020B0503020204020204" pitchFamily="34" charset="-122"/>
              <a:ea typeface="微软雅黑" panose="020B0503020204020204" pitchFamily="34" charset="-122"/>
            </a:endParaRPr>
          </a:p>
          <a:p>
            <a:pPr>
              <a:lnSpc>
                <a:spcPct val="150000"/>
              </a:lnSpc>
            </a:pPr>
            <a:r>
              <a:rPr lang="zh-CN" altLang="en-US" sz="3200" dirty="0">
                <a:latin typeface="微软雅黑" panose="020B0503020204020204" pitchFamily="34" charset="-122"/>
                <a:ea typeface="微软雅黑" panose="020B0503020204020204" pitchFamily="34" charset="-122"/>
              </a:rPr>
              <a:t>    </a:t>
            </a:r>
            <a:r>
              <a:rPr lang="zh-CN" altLang="en-US" sz="3200" dirty="0">
                <a:solidFill>
                  <a:srgbClr val="C00000"/>
                </a:solidFill>
                <a:latin typeface="微软雅黑" panose="020B0503020204020204" pitchFamily="34" charset="-122"/>
                <a:ea typeface="微软雅黑" panose="020B0503020204020204" pitchFamily="34" charset="-122"/>
              </a:rPr>
              <a:t>一般，当类中含有指针成员，并且在构造函数中用指针指向了一块堆中的内存，则必须定义析构函数释放该指针申请的动态空间。</a:t>
            </a:r>
          </a:p>
          <a:p>
            <a:pPr>
              <a:lnSpc>
                <a:spcPct val="150000"/>
              </a:lnSpc>
            </a:pP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22319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6548" y="902388"/>
            <a:ext cx="8712926" cy="5576789"/>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normAutofit fontScale="90000"/>
          </a:bodyPr>
          <a:lstStyle/>
          <a:p>
            <a:r>
              <a:rPr lang="zh-CN" altLang="en-US"/>
              <a:t>析构函数</a:t>
            </a:r>
          </a:p>
        </p:txBody>
      </p:sp>
      <p:sp>
        <p:nvSpPr>
          <p:cNvPr id="36" name="TextBox 4"/>
          <p:cNvSpPr txBox="1">
            <a:spLocks noChangeArrowheads="1"/>
          </p:cNvSpPr>
          <p:nvPr/>
        </p:nvSpPr>
        <p:spPr bwMode="auto">
          <a:xfrm>
            <a:off x="1815736" y="941576"/>
            <a:ext cx="4323807" cy="573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a:t>
            </a:r>
            <a:endPar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display()</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const</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dirty="0">
                <a:solidFill>
                  <a:srgbClr val="C00000"/>
                </a:solidFill>
                <a:latin typeface="Consolas" panose="020B0609020204030204" pitchFamily="49" charset="0"/>
                <a:ea typeface="微软雅黑" panose="020B0503020204020204" pitchFamily="34" charset="-122"/>
                <a:cs typeface="Courier New" pitchFamily="49" charset="0"/>
              </a:rPr>
              <a:t>char *</a:t>
            </a:r>
            <a:r>
              <a:rPr lang="en-US" altLang="zh-CN" sz="2000" b="1" dirty="0" err="1">
                <a:solidFill>
                  <a:srgbClr val="C00000"/>
                </a:solidFill>
                <a:latin typeface="Consolas" panose="020B0609020204030204" pitchFamily="49" charset="0"/>
                <a:ea typeface="微软雅黑" panose="020B0503020204020204" pitchFamily="34" charset="-122"/>
                <a:cs typeface="Courier New" pitchFamily="49" charset="0"/>
              </a:rPr>
              <a:t>m_pstr</a:t>
            </a:r>
            <a:r>
              <a:rPr lang="en-US" altLang="zh-CN" sz="2000" b="1" dirty="0">
                <a:solidFill>
                  <a:srgbClr val="C0000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m_pstr</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a:t>
            </a:r>
            <a:r>
              <a:rPr lang="en-US" altLang="zh-CN" sz="2000" b="1" dirty="0">
                <a:solidFill>
                  <a:srgbClr val="C00000"/>
                </a:solidFill>
                <a:latin typeface="Consolas" panose="020B0609020204030204" pitchFamily="49" charset="0"/>
                <a:ea typeface="微软雅黑" panose="020B0503020204020204" pitchFamily="34" charset="-122"/>
                <a:cs typeface="Courier New" pitchFamily="49" charset="0"/>
              </a:rPr>
              <a:t>new char[1000]</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strcpy</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m_pstr</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"hello");</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::display()</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const</a:t>
            </a:r>
            <a:endPar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cout</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m_pstr</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endl</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p:txBody>
      </p:sp>
      <p:sp>
        <p:nvSpPr>
          <p:cNvPr id="4" name="TextBox 4"/>
          <p:cNvSpPr txBox="1">
            <a:spLocks noChangeArrowheads="1"/>
          </p:cNvSpPr>
          <p:nvPr/>
        </p:nvSpPr>
        <p:spPr bwMode="auto">
          <a:xfrm>
            <a:off x="6273436" y="1016879"/>
            <a:ext cx="3993971" cy="4606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dirty="0">
                <a:solidFill>
                  <a:srgbClr val="00B05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err="1">
                <a:solidFill>
                  <a:srgbClr val="00B050"/>
                </a:solidFill>
                <a:latin typeface="Consolas" panose="020B0609020204030204" pitchFamily="49" charset="0"/>
                <a:ea typeface="微软雅黑" panose="020B0503020204020204" pitchFamily="34" charset="-122"/>
                <a:cs typeface="Courier New" pitchFamily="49" charset="0"/>
              </a:rPr>
              <a:t>MyString</a:t>
            </a:r>
            <a:r>
              <a:rPr lang="en-US" altLang="zh-CN" sz="2000" b="1" dirty="0">
                <a:solidFill>
                  <a:srgbClr val="00B050"/>
                </a:solidFill>
                <a:latin typeface="Consolas" panose="020B0609020204030204" pitchFamily="49" charset="0"/>
                <a:ea typeface="微软雅黑" panose="020B0503020204020204" pitchFamily="34" charset="-122"/>
                <a:cs typeface="Courier New" pitchFamily="49" charset="0"/>
              </a:rPr>
              <a:t>::~</a:t>
            </a:r>
            <a:r>
              <a:rPr lang="en-US" altLang="zh-CN" sz="2000" b="1" dirty="0" err="1">
                <a:solidFill>
                  <a:srgbClr val="00B050"/>
                </a:solidFill>
                <a:latin typeface="Consolas" panose="020B0609020204030204" pitchFamily="49" charset="0"/>
                <a:ea typeface="微软雅黑" panose="020B0503020204020204" pitchFamily="34" charset="-122"/>
                <a:cs typeface="Courier New" pitchFamily="49" charset="0"/>
              </a:rPr>
              <a:t>MyString</a:t>
            </a:r>
            <a:r>
              <a:rPr lang="en-US" altLang="zh-CN" sz="2000" b="1" dirty="0">
                <a:solidFill>
                  <a:srgbClr val="00B05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rgbClr val="00B05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2000" b="1" dirty="0">
                <a:solidFill>
                  <a:srgbClr val="00B050"/>
                </a:solidFill>
                <a:latin typeface="Consolas" panose="020B0609020204030204" pitchFamily="49" charset="0"/>
                <a:ea typeface="微软雅黑" panose="020B0503020204020204" pitchFamily="34" charset="-122"/>
                <a:cs typeface="Courier New" pitchFamily="49" charset="0"/>
              </a:rPr>
              <a:t>系统生成的</a:t>
            </a:r>
          </a:p>
          <a:p>
            <a:pPr marL="0" indent="0" eaLnBrk="1" hangingPunct="1">
              <a:lnSpc>
                <a:spcPts val="2200"/>
              </a:lnSpc>
              <a:buClr>
                <a:srgbClr val="00B0F0"/>
              </a:buClr>
            </a:pPr>
            <a:r>
              <a:rPr lang="en-US" altLang="zh-CN" sz="2000" b="1" dirty="0">
                <a:solidFill>
                  <a:srgbClr val="00B05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rgbClr val="00B05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main(void)</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zh-CN" altLang="en-US"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pStr</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new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pStr</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-&gt;display();</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delete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pStr</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cxnSp>
        <p:nvCxnSpPr>
          <p:cNvPr id="6" name="直接连接符 5"/>
          <p:cNvCxnSpPr/>
          <p:nvPr/>
        </p:nvCxnSpPr>
        <p:spPr>
          <a:xfrm>
            <a:off x="6041571" y="902388"/>
            <a:ext cx="6532" cy="5576789"/>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70169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6548" y="902388"/>
            <a:ext cx="8712926" cy="5576789"/>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normAutofit fontScale="90000"/>
          </a:bodyPr>
          <a:lstStyle/>
          <a:p>
            <a:r>
              <a:rPr lang="zh-CN" altLang="en-US"/>
              <a:t>析构函数</a:t>
            </a:r>
          </a:p>
        </p:txBody>
      </p:sp>
      <p:sp>
        <p:nvSpPr>
          <p:cNvPr id="36" name="TextBox 4"/>
          <p:cNvSpPr txBox="1">
            <a:spLocks noChangeArrowheads="1"/>
          </p:cNvSpPr>
          <p:nvPr/>
        </p:nvSpPr>
        <p:spPr bwMode="auto">
          <a:xfrm>
            <a:off x="1815736" y="941576"/>
            <a:ext cx="4323807" cy="573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a:t>
            </a:r>
            <a:endPar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display()</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const</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dirty="0">
                <a:solidFill>
                  <a:srgbClr val="C00000"/>
                </a:solidFill>
                <a:latin typeface="Consolas" panose="020B0609020204030204" pitchFamily="49" charset="0"/>
                <a:ea typeface="微软雅黑" panose="020B0503020204020204" pitchFamily="34" charset="-122"/>
                <a:cs typeface="Courier New" pitchFamily="49" charset="0"/>
              </a:rPr>
              <a:t>char *</a:t>
            </a:r>
            <a:r>
              <a:rPr lang="en-US" altLang="zh-CN" sz="2000" b="1" dirty="0" err="1">
                <a:solidFill>
                  <a:srgbClr val="C00000"/>
                </a:solidFill>
                <a:latin typeface="Consolas" panose="020B0609020204030204" pitchFamily="49" charset="0"/>
                <a:ea typeface="微软雅黑" panose="020B0503020204020204" pitchFamily="34" charset="-122"/>
                <a:cs typeface="Courier New" pitchFamily="49" charset="0"/>
              </a:rPr>
              <a:t>m_pstr</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m_pstr</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a:t>
            </a:r>
            <a:r>
              <a:rPr lang="en-US" altLang="zh-CN" sz="2000" b="1" dirty="0">
                <a:solidFill>
                  <a:srgbClr val="C00000"/>
                </a:solidFill>
                <a:latin typeface="Consolas" panose="020B0609020204030204" pitchFamily="49" charset="0"/>
                <a:ea typeface="微软雅黑" panose="020B0503020204020204" pitchFamily="34" charset="-122"/>
                <a:cs typeface="Courier New" pitchFamily="49" charset="0"/>
              </a:rPr>
              <a:t>new char[1000]</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strcpy</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m_pstr</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"hello");</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dirty="0" err="1">
                <a:solidFill>
                  <a:srgbClr val="C00000"/>
                </a:solidFill>
                <a:latin typeface="Consolas" panose="020B0609020204030204" pitchFamily="49" charset="0"/>
                <a:ea typeface="微软雅黑" panose="020B0503020204020204" pitchFamily="34" charset="-122"/>
                <a:cs typeface="Courier New" pitchFamily="49" charset="0"/>
              </a:rPr>
              <a:t>MyString</a:t>
            </a:r>
            <a:r>
              <a:rPr lang="en-US" altLang="zh-CN" sz="2000" b="1" dirty="0">
                <a:solidFill>
                  <a:srgbClr val="C00000"/>
                </a:solidFill>
                <a:latin typeface="Consolas" panose="020B0609020204030204" pitchFamily="49" charset="0"/>
                <a:ea typeface="微软雅黑" panose="020B0503020204020204" pitchFamily="34" charset="-122"/>
                <a:cs typeface="Courier New" pitchFamily="49" charset="0"/>
              </a:rPr>
              <a:t>::~</a:t>
            </a:r>
            <a:r>
              <a:rPr lang="en-US" altLang="zh-CN" sz="2000" b="1" dirty="0" err="1">
                <a:solidFill>
                  <a:srgbClr val="C00000"/>
                </a:solidFill>
                <a:latin typeface="Consolas" panose="020B0609020204030204" pitchFamily="49" charset="0"/>
                <a:ea typeface="微软雅黑" panose="020B0503020204020204" pitchFamily="34" charset="-122"/>
                <a:cs typeface="Courier New" pitchFamily="49" charset="0"/>
              </a:rPr>
              <a:t>MyString</a:t>
            </a:r>
            <a:r>
              <a:rPr lang="en-US" altLang="zh-CN" sz="2000" b="1" dirty="0">
                <a:solidFill>
                  <a:srgbClr val="C0000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rgbClr val="C0000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rgbClr val="C00000"/>
                </a:solidFill>
                <a:latin typeface="Consolas" panose="020B0609020204030204" pitchFamily="49" charset="0"/>
                <a:ea typeface="微软雅黑" panose="020B0503020204020204" pitchFamily="34" charset="-122"/>
                <a:cs typeface="Courier New" pitchFamily="49" charset="0"/>
              </a:rPr>
              <a:t>   delete []</a:t>
            </a:r>
            <a:r>
              <a:rPr lang="en-US" altLang="zh-CN" sz="2000" b="1" dirty="0" err="1">
                <a:solidFill>
                  <a:srgbClr val="C00000"/>
                </a:solidFill>
                <a:latin typeface="Consolas" panose="020B0609020204030204" pitchFamily="49" charset="0"/>
                <a:ea typeface="微软雅黑" panose="020B0503020204020204" pitchFamily="34" charset="-122"/>
                <a:cs typeface="Courier New" pitchFamily="49" charset="0"/>
              </a:rPr>
              <a:t>m_pstr</a:t>
            </a:r>
            <a:r>
              <a:rPr lang="en-US" altLang="zh-CN" sz="2000" b="1" dirty="0">
                <a:solidFill>
                  <a:srgbClr val="C0000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rgbClr val="C0000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p:txBody>
      </p:sp>
      <p:sp>
        <p:nvSpPr>
          <p:cNvPr id="4" name="TextBox 4"/>
          <p:cNvSpPr txBox="1">
            <a:spLocks noChangeArrowheads="1"/>
          </p:cNvSpPr>
          <p:nvPr/>
        </p:nvSpPr>
        <p:spPr bwMode="auto">
          <a:xfrm>
            <a:off x="6126479" y="1016879"/>
            <a:ext cx="4349931" cy="4042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MyString::display()const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m_pstr &lt;&lt; endl;</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 </a:t>
            </a:r>
            <a:r>
              <a:rPr lang="zh-CN" altLang="en-US"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pStr </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new MyString;</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pStr-&gt;display();</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delete pStr;</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cxnSp>
        <p:nvCxnSpPr>
          <p:cNvPr id="6" name="直接连接符 5"/>
          <p:cNvCxnSpPr/>
          <p:nvPr/>
        </p:nvCxnSpPr>
        <p:spPr>
          <a:xfrm>
            <a:off x="6041571" y="902388"/>
            <a:ext cx="6532" cy="561597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7985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8516" y="902388"/>
            <a:ext cx="10190228" cy="5576789"/>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normAutofit fontScale="90000"/>
          </a:bodyPr>
          <a:lstStyle/>
          <a:p>
            <a:r>
              <a:rPr lang="zh-CN" altLang="en-US"/>
              <a:t>析构函数</a:t>
            </a:r>
          </a:p>
        </p:txBody>
      </p:sp>
      <p:sp>
        <p:nvSpPr>
          <p:cNvPr id="36" name="TextBox 4"/>
          <p:cNvSpPr txBox="1">
            <a:spLocks noChangeArrowheads="1"/>
          </p:cNvSpPr>
          <p:nvPr/>
        </p:nvSpPr>
        <p:spPr bwMode="auto">
          <a:xfrm>
            <a:off x="978516" y="941576"/>
            <a:ext cx="5161028" cy="54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a:t>
            </a:r>
            <a:endPar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(char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ap</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"china");</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display()</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const</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dirty="0">
                <a:solidFill>
                  <a:srgbClr val="C00000"/>
                </a:solidFill>
                <a:latin typeface="Consolas" panose="020B0609020204030204" pitchFamily="49" charset="0"/>
                <a:ea typeface="微软雅黑" panose="020B0503020204020204" pitchFamily="34" charset="-122"/>
                <a:cs typeface="Courier New" pitchFamily="49" charset="0"/>
              </a:rPr>
              <a:t>char *</a:t>
            </a:r>
            <a:r>
              <a:rPr lang="en-US" altLang="zh-CN" sz="2000" b="1" dirty="0" err="1">
                <a:solidFill>
                  <a:srgbClr val="C00000"/>
                </a:solidFill>
                <a:latin typeface="Consolas" panose="020B0609020204030204" pitchFamily="49" charset="0"/>
                <a:ea typeface="微软雅黑" panose="020B0503020204020204" pitchFamily="34" charset="-122"/>
                <a:cs typeface="Courier New" pitchFamily="49" charset="0"/>
              </a:rPr>
              <a:t>m_pstr</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::display()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const</a:t>
            </a:r>
            <a:endPar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cout</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m_pstr</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endl</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(char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ap</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m_pstr</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a:t>
            </a:r>
            <a:r>
              <a:rPr lang="en-US" altLang="zh-CN" sz="2000" b="1" dirty="0">
                <a:solidFill>
                  <a:srgbClr val="C00000"/>
                </a:solidFill>
                <a:latin typeface="Consolas" panose="020B0609020204030204" pitchFamily="49" charset="0"/>
                <a:ea typeface="微软雅黑" panose="020B0503020204020204" pitchFamily="34" charset="-122"/>
                <a:cs typeface="Courier New" pitchFamily="49" charset="0"/>
              </a:rPr>
              <a:t>new char[</a:t>
            </a:r>
            <a:r>
              <a:rPr lang="en-US" altLang="zh-CN" sz="2000" b="1" dirty="0" err="1">
                <a:solidFill>
                  <a:srgbClr val="C00000"/>
                </a:solidFill>
                <a:latin typeface="Consolas" panose="020B0609020204030204" pitchFamily="49" charset="0"/>
                <a:ea typeface="微软雅黑" panose="020B0503020204020204" pitchFamily="34" charset="-122"/>
                <a:cs typeface="Courier New" pitchFamily="49" charset="0"/>
              </a:rPr>
              <a:t>strlen</a:t>
            </a:r>
            <a:r>
              <a:rPr lang="en-US" altLang="zh-CN" sz="2000" b="1" dirty="0">
                <a:solidFill>
                  <a:srgbClr val="C00000"/>
                </a:solidFill>
                <a:latin typeface="Consolas" panose="020B0609020204030204" pitchFamily="49" charset="0"/>
                <a:ea typeface="微软雅黑" panose="020B0503020204020204" pitchFamily="34" charset="-122"/>
                <a:cs typeface="Courier New" pitchFamily="49" charset="0"/>
              </a:rPr>
              <a:t>(</a:t>
            </a:r>
            <a:r>
              <a:rPr lang="en-US" altLang="zh-CN" sz="2000" b="1" dirty="0" err="1">
                <a:solidFill>
                  <a:srgbClr val="C00000"/>
                </a:solidFill>
                <a:latin typeface="Consolas" panose="020B0609020204030204" pitchFamily="49" charset="0"/>
                <a:ea typeface="微软雅黑" panose="020B0503020204020204" pitchFamily="34" charset="-122"/>
                <a:cs typeface="Courier New" pitchFamily="49" charset="0"/>
              </a:rPr>
              <a:t>ap</a:t>
            </a:r>
            <a:r>
              <a:rPr lang="en-US" altLang="zh-CN" sz="2000" b="1" dirty="0">
                <a:solidFill>
                  <a:srgbClr val="C00000"/>
                </a:solidFill>
                <a:latin typeface="Consolas" panose="020B0609020204030204" pitchFamily="49" charset="0"/>
                <a:ea typeface="微软雅黑" panose="020B0503020204020204" pitchFamily="34" charset="-122"/>
                <a:cs typeface="Courier New" pitchFamily="49" charset="0"/>
              </a:rPr>
              <a:t>)+1]</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strcpy</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m_pstr</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ap</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4" name="TextBox 4"/>
          <p:cNvSpPr txBox="1">
            <a:spLocks noChangeArrowheads="1"/>
          </p:cNvSpPr>
          <p:nvPr/>
        </p:nvSpPr>
        <p:spPr bwMode="auto">
          <a:xfrm>
            <a:off x="6273436" y="1016879"/>
            <a:ext cx="4137661" cy="432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MyString::~MyString ()</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delete []m_pstr;</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 str1("japan");</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str1.display();</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 str2;</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str2.display();</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cxnSp>
        <p:nvCxnSpPr>
          <p:cNvPr id="6" name="直接连接符 5"/>
          <p:cNvCxnSpPr/>
          <p:nvPr/>
        </p:nvCxnSpPr>
        <p:spPr>
          <a:xfrm>
            <a:off x="6133012" y="902388"/>
            <a:ext cx="6532" cy="561597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7506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析构函数</a:t>
            </a:r>
          </a:p>
        </p:txBody>
      </p:sp>
      <p:sp>
        <p:nvSpPr>
          <p:cNvPr id="19" name="矩形 3"/>
          <p:cNvSpPr>
            <a:spLocks noChangeArrowheads="1"/>
          </p:cNvSpPr>
          <p:nvPr/>
        </p:nvSpPr>
        <p:spPr bwMode="auto">
          <a:xfrm>
            <a:off x="1211489" y="1260105"/>
            <a:ext cx="970119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如果要定义析构函数，通常也需要定义</a:t>
            </a:r>
            <a:r>
              <a:rPr lang="zh-CN" altLang="en-US" sz="3600" dirty="0">
                <a:solidFill>
                  <a:srgbClr val="C00000"/>
                </a:solidFill>
                <a:latin typeface="微软雅黑" panose="020B0503020204020204" pitchFamily="34" charset="-122"/>
                <a:ea typeface="微软雅黑" panose="020B0503020204020204" pitchFamily="34" charset="-122"/>
              </a:rPr>
              <a:t>拷贝构造函数</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和赋值运算符的重载函数</a:t>
            </a:r>
          </a:p>
        </p:txBody>
      </p:sp>
    </p:spTree>
    <p:extLst>
      <p:ext uri="{BB962C8B-B14F-4D97-AF65-F5344CB8AC3E}">
        <p14:creationId xmlns:p14="http://schemas.microsoft.com/office/powerpoint/2010/main" val="9321392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2211139" y="1591384"/>
            <a:ext cx="6697730" cy="623976"/>
            <a:chOff x="2054383" y="4853049"/>
            <a:chExt cx="6697730" cy="623976"/>
          </a:xfrm>
        </p:grpSpPr>
        <p:sp>
          <p:nvSpPr>
            <p:cNvPr id="66" name="矩形 6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构造函数</a:t>
              </a:r>
            </a:p>
          </p:txBody>
        </p:sp>
        <p:grpSp>
          <p:nvGrpSpPr>
            <p:cNvPr id="67" name="组合 66"/>
            <p:cNvGrpSpPr/>
            <p:nvPr/>
          </p:nvGrpSpPr>
          <p:grpSpPr>
            <a:xfrm>
              <a:off x="2054383" y="4853049"/>
              <a:ext cx="984021" cy="419684"/>
              <a:chOff x="1485616" y="1015069"/>
              <a:chExt cx="1557519" cy="790575"/>
            </a:xfrm>
          </p:grpSpPr>
          <p:sp>
            <p:nvSpPr>
              <p:cNvPr id="68" name="等腰三角形 6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1</a:t>
                </a:r>
                <a:endParaRPr lang="zh-CN" altLang="en-US" sz="3200" kern="0" dirty="0">
                  <a:solidFill>
                    <a:prstClr val="white"/>
                  </a:solidFill>
                  <a:latin typeface="Lucida Calligraphy" panose="03010101010101010101" pitchFamily="66" charset="0"/>
                </a:endParaRPr>
              </a:p>
            </p:txBody>
          </p:sp>
        </p:grpSp>
      </p:grpSp>
      <p:grpSp>
        <p:nvGrpSpPr>
          <p:cNvPr id="17" name="组合 16"/>
          <p:cNvGrpSpPr/>
          <p:nvPr/>
        </p:nvGrpSpPr>
        <p:grpSpPr>
          <a:xfrm>
            <a:off x="2211139" y="3367617"/>
            <a:ext cx="6697730" cy="623976"/>
            <a:chOff x="4714851" y="493943"/>
            <a:chExt cx="6697730" cy="623976"/>
          </a:xfrm>
        </p:grpSpPr>
        <p:sp>
          <p:nvSpPr>
            <p:cNvPr id="18" name="矩形 17"/>
            <p:cNvSpPr/>
            <p:nvPr/>
          </p:nvSpPr>
          <p:spPr>
            <a:xfrm>
              <a:off x="4852604" y="557237"/>
              <a:ext cx="6559977" cy="560682"/>
            </a:xfrm>
            <a:prstGeom prst="rect">
              <a:avLst/>
            </a:prstGeom>
            <a:solidFill>
              <a:srgbClr val="0091DA"/>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bg1"/>
                  </a:solidFill>
                  <a:latin typeface="微软雅黑" panose="020B0503020204020204" pitchFamily="34" charset="-122"/>
                  <a:ea typeface="微软雅黑" panose="020B0503020204020204" pitchFamily="34" charset="-122"/>
                </a:rPr>
                <a:t>          拷贝构造函数</a:t>
              </a:r>
            </a:p>
          </p:txBody>
        </p:sp>
        <p:grpSp>
          <p:nvGrpSpPr>
            <p:cNvPr id="19" name="组合 18"/>
            <p:cNvGrpSpPr/>
            <p:nvPr/>
          </p:nvGrpSpPr>
          <p:grpSpPr>
            <a:xfrm>
              <a:off x="4714851" y="493943"/>
              <a:ext cx="984021" cy="419684"/>
              <a:chOff x="1485616" y="1015069"/>
              <a:chExt cx="1557519" cy="790575"/>
            </a:xfrm>
            <a:solidFill>
              <a:srgbClr val="0070C0"/>
            </a:solidFill>
          </p:grpSpPr>
          <p:sp>
            <p:nvSpPr>
              <p:cNvPr id="20" name="等腰三角形 19"/>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21"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3</a:t>
                </a:r>
                <a:endParaRPr lang="zh-CN" altLang="en-US" sz="3200" kern="0" dirty="0">
                  <a:solidFill>
                    <a:prstClr val="white"/>
                  </a:solidFill>
                  <a:latin typeface="Lucida Calligraphy" panose="03010101010101010101" pitchFamily="66" charset="0"/>
                </a:endParaRPr>
              </a:p>
            </p:txBody>
          </p:sp>
        </p:grpSp>
      </p:grpSp>
      <p:grpSp>
        <p:nvGrpSpPr>
          <p:cNvPr id="55" name="组合 54"/>
          <p:cNvGrpSpPr/>
          <p:nvPr/>
        </p:nvGrpSpPr>
        <p:grpSpPr>
          <a:xfrm>
            <a:off x="2211139" y="2479500"/>
            <a:ext cx="6697730" cy="623976"/>
            <a:chOff x="2054383" y="4853049"/>
            <a:chExt cx="6697730" cy="623976"/>
          </a:xfrm>
        </p:grpSpPr>
        <p:sp>
          <p:nvSpPr>
            <p:cNvPr id="56" name="矩形 5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析构函数</a:t>
              </a:r>
            </a:p>
          </p:txBody>
        </p:sp>
        <p:grpSp>
          <p:nvGrpSpPr>
            <p:cNvPr id="57" name="组合 56"/>
            <p:cNvGrpSpPr/>
            <p:nvPr/>
          </p:nvGrpSpPr>
          <p:grpSpPr>
            <a:xfrm>
              <a:off x="2054383" y="4853049"/>
              <a:ext cx="984021" cy="419684"/>
              <a:chOff x="1485616" y="1015069"/>
              <a:chExt cx="1557519" cy="790575"/>
            </a:xfrm>
          </p:grpSpPr>
          <p:sp>
            <p:nvSpPr>
              <p:cNvPr id="58" name="等腰三角形 5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dirty="0">
                    <a:solidFill>
                      <a:prstClr val="white"/>
                    </a:solidFill>
                    <a:latin typeface="Lucida Calligraphy" panose="03010101010101010101" pitchFamily="66" charset="0"/>
                  </a:rPr>
                  <a:t>2</a:t>
                </a:r>
                <a:endParaRPr lang="zh-CN" altLang="en-US" sz="3200" kern="0" dirty="0">
                  <a:solidFill>
                    <a:prstClr val="white"/>
                  </a:solidFill>
                  <a:latin typeface="Lucida Calligraphy" panose="03010101010101010101" pitchFamily="66" charset="0"/>
                </a:endParaRPr>
              </a:p>
            </p:txBody>
          </p:sp>
        </p:grpSp>
      </p:grpSp>
    </p:spTree>
    <p:extLst>
      <p:ext uri="{BB962C8B-B14F-4D97-AF65-F5344CB8AC3E}">
        <p14:creationId xmlns:p14="http://schemas.microsoft.com/office/powerpoint/2010/main" val="28585944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拷贝构造函数</a:t>
            </a:r>
          </a:p>
        </p:txBody>
      </p:sp>
      <p:sp>
        <p:nvSpPr>
          <p:cNvPr id="19" name="矩形 3"/>
          <p:cNvSpPr>
            <a:spLocks noChangeArrowheads="1"/>
          </p:cNvSpPr>
          <p:nvPr/>
        </p:nvSpPr>
        <p:spPr bwMode="auto">
          <a:xfrm>
            <a:off x="1310794" y="1011911"/>
            <a:ext cx="9701193"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buClr>
                <a:schemeClr val="accent1">
                  <a:lumMod val="50000"/>
                </a:schemeClr>
              </a:buClr>
              <a:buFont typeface="Wingdings" panose="05000000000000000000" pitchFamily="2" charset="2"/>
              <a:buChar char="v"/>
            </a:pPr>
            <a:r>
              <a:rPr lang="zh-CN" altLang="en-US" sz="3200" b="1" dirty="0">
                <a:solidFill>
                  <a:schemeClr val="accent1">
                    <a:lumMod val="50000"/>
                  </a:schemeClr>
                </a:solidFill>
                <a:latin typeface="微软雅黑" panose="020B0503020204020204" pitchFamily="34" charset="-122"/>
                <a:ea typeface="微软雅黑" panose="020B0503020204020204" pitchFamily="34" charset="-122"/>
              </a:rPr>
              <a:t>拷贝构造函数</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：用已存在的对象创建一个同类对象</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Clr>
                <a:schemeClr val="accent1">
                  <a:lumMod val="50000"/>
                </a:schemeClr>
              </a:buClr>
              <a:buFont typeface="Wingdings" panose="05000000000000000000" pitchFamily="2" charset="2"/>
              <a:buChar char="Ø"/>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格式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p>
          <a:p>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Time</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t1</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(12,30,20)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Time</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t2(t1); </a:t>
            </a:r>
          </a:p>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a:t>
            </a:r>
          </a:p>
          <a:p>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Clr>
                <a:schemeClr val="accent1">
                  <a:lumMod val="50000"/>
                </a:schemeClr>
              </a:buClr>
              <a:buFont typeface="Wingdings" panose="05000000000000000000" pitchFamily="2" charset="2"/>
              <a:buChar char="Ø"/>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格式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a:t>
            </a:r>
          </a:p>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Time</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t3 = t1;</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p:txBody>
      </p:sp>
      <p:sp>
        <p:nvSpPr>
          <p:cNvPr id="20" name="矩形 19"/>
          <p:cNvSpPr/>
          <p:nvPr/>
        </p:nvSpPr>
        <p:spPr>
          <a:xfrm>
            <a:off x="3148025" y="1841576"/>
            <a:ext cx="4644000" cy="523220"/>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wrap="square">
            <a:spAutoFit/>
          </a:bodyPr>
          <a:lstStyle/>
          <a:p>
            <a:pPr>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类名  对象名</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（对象名</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21" name="矩形 20"/>
          <p:cNvSpPr/>
          <p:nvPr/>
        </p:nvSpPr>
        <p:spPr>
          <a:xfrm>
            <a:off x="3148025" y="4423075"/>
            <a:ext cx="4644000" cy="523220"/>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wrap="square">
            <a:spAutoFit/>
          </a:bodyPr>
          <a:lstStyle/>
          <a:p>
            <a:pPr>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类名  对象名</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2 = </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对象名</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99299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拷贝构造函数</a:t>
            </a:r>
          </a:p>
        </p:txBody>
      </p:sp>
      <p:sp>
        <p:nvSpPr>
          <p:cNvPr id="4" name="内容占位符 3"/>
          <p:cNvSpPr>
            <a:spLocks noGrp="1"/>
          </p:cNvSpPr>
          <p:nvPr>
            <p:ph idx="1"/>
          </p:nvPr>
        </p:nvSpPr>
        <p:spPr>
          <a:xfrm>
            <a:off x="837981" y="1099897"/>
            <a:ext cx="10512862" cy="648505"/>
          </a:xfrm>
        </p:spPr>
        <p:txBody>
          <a:bodyPr>
            <a:normAutofit/>
          </a:bodyPr>
          <a:lstStyle/>
          <a:p>
            <a:pPr>
              <a:lnSpc>
                <a:spcPct val="100000"/>
              </a:lnSpc>
            </a:pPr>
            <a:r>
              <a:rPr lang="zh-CN" altLang="en-US" sz="3600">
                <a:solidFill>
                  <a:schemeClr val="tx1">
                    <a:lumMod val="75000"/>
                    <a:lumOff val="25000"/>
                  </a:schemeClr>
                </a:solidFill>
              </a:rPr>
              <a:t>格式：</a:t>
            </a:r>
          </a:p>
        </p:txBody>
      </p:sp>
      <p:sp>
        <p:nvSpPr>
          <p:cNvPr id="6" name="TextBox 3"/>
          <p:cNvSpPr txBox="1"/>
          <p:nvPr/>
        </p:nvSpPr>
        <p:spPr>
          <a:xfrm>
            <a:off x="1701029" y="1958974"/>
            <a:ext cx="8984388" cy="3046988"/>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defRPr/>
            </a:pP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&lt;</a:t>
            </a: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类名</a:t>
            </a: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&gt;::&lt;</a:t>
            </a: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类名</a:t>
            </a: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&gt;(const &lt;</a:t>
            </a: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类名</a:t>
            </a: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&gt;&amp; &lt;</a:t>
            </a: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引用名</a:t>
            </a: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&gt;)</a:t>
            </a:r>
            <a:b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b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a:t>
            </a:r>
            <a:b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b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&lt;</a:t>
            </a: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函数体</a:t>
            </a: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&gt;;</a:t>
            </a:r>
          </a:p>
          <a:p>
            <a:pPr>
              <a:lnSpc>
                <a:spcPct val="150000"/>
              </a:lnSpc>
              <a:defRPr/>
            </a:pP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p:txBody>
      </p:sp>
    </p:spTree>
    <p:extLst>
      <p:ext uri="{BB962C8B-B14F-4D97-AF65-F5344CB8AC3E}">
        <p14:creationId xmlns:p14="http://schemas.microsoft.com/office/powerpoint/2010/main" val="38831860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拷贝构造函数</a:t>
            </a:r>
          </a:p>
        </p:txBody>
      </p:sp>
      <p:sp>
        <p:nvSpPr>
          <p:cNvPr id="4" name="内容占位符 3"/>
          <p:cNvSpPr>
            <a:spLocks noGrp="1"/>
          </p:cNvSpPr>
          <p:nvPr>
            <p:ph idx="1"/>
          </p:nvPr>
        </p:nvSpPr>
        <p:spPr>
          <a:xfrm>
            <a:off x="851044" y="1308903"/>
            <a:ext cx="10512862" cy="3694172"/>
          </a:xfrm>
        </p:spPr>
        <p:txBody>
          <a:bodyPr>
            <a:noAutofit/>
          </a:bodyPr>
          <a:lstStyle/>
          <a:p>
            <a:pPr>
              <a:lnSpc>
                <a:spcPct val="120000"/>
              </a:lnSpc>
            </a:pPr>
            <a:r>
              <a:rPr lang="zh-CN" altLang="en-US" sz="3200" dirty="0">
                <a:solidFill>
                  <a:schemeClr val="tx1">
                    <a:lumMod val="75000"/>
                    <a:lumOff val="25000"/>
                  </a:schemeClr>
                </a:solidFill>
              </a:rPr>
              <a:t>调用时间：当用</a:t>
            </a:r>
            <a:r>
              <a:rPr lang="zh-CN" altLang="en-US" sz="3200" dirty="0">
                <a:solidFill>
                  <a:srgbClr val="C00000"/>
                </a:solidFill>
              </a:rPr>
              <a:t>已存在的对象初始化另一个同类对象</a:t>
            </a:r>
            <a:r>
              <a:rPr lang="zh-CN" altLang="en-US" sz="3200" dirty="0">
                <a:solidFill>
                  <a:schemeClr val="tx1">
                    <a:lumMod val="75000"/>
                    <a:lumOff val="25000"/>
                  </a:schemeClr>
                </a:solidFill>
              </a:rPr>
              <a:t>时自动调用的构造函数。</a:t>
            </a:r>
          </a:p>
          <a:p>
            <a:pPr marL="0" indent="0">
              <a:lnSpc>
                <a:spcPct val="100000"/>
              </a:lnSpc>
              <a:spcBef>
                <a:spcPts val="1800"/>
              </a:spcBef>
              <a:buNone/>
            </a:pPr>
            <a:r>
              <a:rPr lang="en-US" altLang="zh-CN" sz="3200" dirty="0">
                <a:solidFill>
                  <a:srgbClr val="C00000"/>
                </a:solidFill>
              </a:rPr>
              <a:t>[</a:t>
            </a:r>
            <a:r>
              <a:rPr lang="zh-CN" altLang="en-US" sz="3200" dirty="0">
                <a:solidFill>
                  <a:srgbClr val="C00000"/>
                </a:solidFill>
              </a:rPr>
              <a:t>注意</a:t>
            </a:r>
            <a:r>
              <a:rPr lang="en-US" altLang="zh-CN" sz="3200" dirty="0">
                <a:solidFill>
                  <a:srgbClr val="C00000"/>
                </a:solidFill>
              </a:rPr>
              <a:t>]</a:t>
            </a:r>
            <a:endParaRPr lang="zh-CN" altLang="en-US" sz="3200" dirty="0">
              <a:solidFill>
                <a:srgbClr val="C00000"/>
              </a:solidFill>
            </a:endParaRPr>
          </a:p>
          <a:p>
            <a:pPr marL="457063" lvl="1" indent="0">
              <a:lnSpc>
                <a:spcPct val="120000"/>
              </a:lnSpc>
              <a:spcBef>
                <a:spcPts val="1800"/>
              </a:spcBef>
              <a:buNone/>
            </a:pPr>
            <a:r>
              <a:rPr lang="zh-CN" altLang="en-US" sz="3200" dirty="0">
                <a:solidFill>
                  <a:schemeClr val="tx1">
                    <a:lumMod val="75000"/>
                    <a:lumOff val="25000"/>
                  </a:schemeClr>
                </a:solidFill>
              </a:rPr>
              <a:t>若类体内没有</a:t>
            </a:r>
            <a:r>
              <a:rPr lang="zh-CN" altLang="en-US" sz="3200" dirty="0">
                <a:solidFill>
                  <a:srgbClr val="C00000"/>
                </a:solidFill>
              </a:rPr>
              <a:t>拷贝构造函数</a:t>
            </a:r>
            <a:r>
              <a:rPr lang="zh-CN" altLang="en-US" sz="3200" dirty="0">
                <a:solidFill>
                  <a:schemeClr val="tx1">
                    <a:lumMod val="75000"/>
                    <a:lumOff val="25000"/>
                  </a:schemeClr>
                </a:solidFill>
              </a:rPr>
              <a:t>，则系统会生成一个默认拷贝构造函数，通常不需定义</a:t>
            </a:r>
          </a:p>
        </p:txBody>
      </p:sp>
    </p:spTree>
    <p:extLst>
      <p:ext uri="{BB962C8B-B14F-4D97-AF65-F5344CB8AC3E}">
        <p14:creationId xmlns:p14="http://schemas.microsoft.com/office/powerpoint/2010/main" val="550516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拷贝构造函数</a:t>
            </a:r>
          </a:p>
        </p:txBody>
      </p:sp>
      <p:sp>
        <p:nvSpPr>
          <p:cNvPr id="4" name="矩形 4"/>
          <p:cNvSpPr>
            <a:spLocks noChangeArrowheads="1"/>
          </p:cNvSpPr>
          <p:nvPr/>
        </p:nvSpPr>
        <p:spPr bwMode="auto">
          <a:xfrm>
            <a:off x="1331213" y="884250"/>
            <a:ext cx="4808331" cy="5696431"/>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a:extLst/>
        </p:spPr>
        <p:txBody>
          <a:bodyPr wrap="square">
            <a:spAutoFit/>
          </a:bodyPr>
          <a:lstStyle/>
          <a:p>
            <a:pPr>
              <a:lnSpc>
                <a:spcPts val="1920"/>
              </a:lnSpc>
            </a:pPr>
            <a:r>
              <a:rPr lang="en-US" altLang="zh-CN" sz="1500" b="1" dirty="0">
                <a:solidFill>
                  <a:schemeClr val="tx1">
                    <a:lumMod val="75000"/>
                    <a:lumOff val="25000"/>
                  </a:schemeClr>
                </a:solidFill>
                <a:latin typeface="Consolas" panose="020B0609020204030204" pitchFamily="49" charset="0"/>
                <a:cs typeface="Courier New" pitchFamily="49" charset="0"/>
              </a:rPr>
              <a:t>class Data</a:t>
            </a:r>
          </a:p>
          <a:p>
            <a:pPr>
              <a:lnSpc>
                <a:spcPts val="1920"/>
              </a:lnSpc>
            </a:pPr>
            <a:r>
              <a:rPr lang="en-US" altLang="zh-CN" sz="1500" b="1" dirty="0">
                <a:solidFill>
                  <a:schemeClr val="tx1">
                    <a:lumMod val="75000"/>
                    <a:lumOff val="25000"/>
                  </a:schemeClr>
                </a:solidFill>
                <a:latin typeface="Consolas" panose="020B0609020204030204" pitchFamily="49" charset="0"/>
                <a:cs typeface="Courier New" pitchFamily="49" charset="0"/>
              </a:rPr>
              <a:t>{public:</a:t>
            </a:r>
          </a:p>
          <a:p>
            <a:pPr>
              <a:lnSpc>
                <a:spcPts val="1920"/>
              </a:lnSpc>
            </a:pPr>
            <a:r>
              <a:rPr lang="en-US" altLang="zh-CN" sz="1500" b="1" dirty="0">
                <a:solidFill>
                  <a:schemeClr val="tx1">
                    <a:lumMod val="75000"/>
                    <a:lumOff val="25000"/>
                  </a:schemeClr>
                </a:solidFill>
                <a:latin typeface="Consolas" panose="020B0609020204030204" pitchFamily="49" charset="0"/>
                <a:cs typeface="Courier New" pitchFamily="49" charset="0"/>
              </a:rPr>
              <a:t>    Data(</a:t>
            </a:r>
            <a:r>
              <a:rPr lang="en-US" altLang="zh-CN" sz="1500" b="1" dirty="0" err="1">
                <a:solidFill>
                  <a:schemeClr val="tx1">
                    <a:lumMod val="75000"/>
                    <a:lumOff val="25000"/>
                  </a:schemeClr>
                </a:solidFill>
                <a:latin typeface="Consolas" panose="020B0609020204030204" pitchFamily="49" charset="0"/>
                <a:cs typeface="Courier New" pitchFamily="49" charset="0"/>
              </a:rPr>
              <a:t>int</a:t>
            </a:r>
            <a:r>
              <a:rPr lang="en-US" altLang="zh-CN" sz="1500" b="1" dirty="0">
                <a:solidFill>
                  <a:schemeClr val="tx1">
                    <a:lumMod val="75000"/>
                    <a:lumOff val="25000"/>
                  </a:schemeClr>
                </a:solidFill>
                <a:latin typeface="Consolas" panose="020B0609020204030204" pitchFamily="49" charset="0"/>
                <a:cs typeface="Courier New" pitchFamily="49" charset="0"/>
              </a:rPr>
              <a:t> </a:t>
            </a:r>
            <a:r>
              <a:rPr lang="en-US" altLang="zh-CN" sz="1500" b="1" dirty="0" err="1">
                <a:solidFill>
                  <a:schemeClr val="tx1">
                    <a:lumMod val="75000"/>
                    <a:lumOff val="25000"/>
                  </a:schemeClr>
                </a:solidFill>
                <a:latin typeface="Consolas" panose="020B0609020204030204" pitchFamily="49" charset="0"/>
                <a:cs typeface="Courier New" pitchFamily="49" charset="0"/>
              </a:rPr>
              <a:t>aY</a:t>
            </a:r>
            <a:r>
              <a:rPr lang="en-US" altLang="zh-CN" sz="1500" b="1" dirty="0">
                <a:solidFill>
                  <a:schemeClr val="tx1">
                    <a:lumMod val="75000"/>
                    <a:lumOff val="25000"/>
                  </a:schemeClr>
                </a:solidFill>
                <a:latin typeface="Consolas" panose="020B0609020204030204" pitchFamily="49" charset="0"/>
                <a:cs typeface="Courier New" pitchFamily="49" charset="0"/>
              </a:rPr>
              <a:t>=2009, </a:t>
            </a:r>
            <a:r>
              <a:rPr lang="en-US" altLang="zh-CN" sz="1500" b="1" dirty="0" err="1">
                <a:solidFill>
                  <a:schemeClr val="tx1">
                    <a:lumMod val="75000"/>
                    <a:lumOff val="25000"/>
                  </a:schemeClr>
                </a:solidFill>
                <a:latin typeface="Consolas" panose="020B0609020204030204" pitchFamily="49" charset="0"/>
                <a:cs typeface="Courier New" pitchFamily="49" charset="0"/>
              </a:rPr>
              <a:t>int</a:t>
            </a:r>
            <a:r>
              <a:rPr lang="en-US" altLang="zh-CN" sz="1500" b="1" dirty="0">
                <a:solidFill>
                  <a:schemeClr val="tx1">
                    <a:lumMod val="75000"/>
                    <a:lumOff val="25000"/>
                  </a:schemeClr>
                </a:solidFill>
                <a:latin typeface="Consolas" panose="020B0609020204030204" pitchFamily="49" charset="0"/>
                <a:cs typeface="Courier New" pitchFamily="49" charset="0"/>
              </a:rPr>
              <a:t> </a:t>
            </a:r>
            <a:r>
              <a:rPr lang="en-US" altLang="zh-CN" sz="1500" b="1" dirty="0" err="1">
                <a:solidFill>
                  <a:schemeClr val="tx1">
                    <a:lumMod val="75000"/>
                    <a:lumOff val="25000"/>
                  </a:schemeClr>
                </a:solidFill>
                <a:latin typeface="Consolas" panose="020B0609020204030204" pitchFamily="49" charset="0"/>
                <a:cs typeface="Courier New" pitchFamily="49" charset="0"/>
              </a:rPr>
              <a:t>aM</a:t>
            </a:r>
            <a:r>
              <a:rPr lang="en-US" altLang="zh-CN" sz="1500" b="1" dirty="0">
                <a:solidFill>
                  <a:schemeClr val="tx1">
                    <a:lumMod val="75000"/>
                    <a:lumOff val="25000"/>
                  </a:schemeClr>
                </a:solidFill>
                <a:latin typeface="Consolas" panose="020B0609020204030204" pitchFamily="49" charset="0"/>
                <a:cs typeface="Courier New" pitchFamily="49" charset="0"/>
              </a:rPr>
              <a:t>=9, </a:t>
            </a:r>
            <a:r>
              <a:rPr lang="en-US" altLang="zh-CN" sz="1500" b="1" dirty="0" err="1">
                <a:solidFill>
                  <a:schemeClr val="tx1">
                    <a:lumMod val="75000"/>
                    <a:lumOff val="25000"/>
                  </a:schemeClr>
                </a:solidFill>
                <a:latin typeface="Consolas" panose="020B0609020204030204" pitchFamily="49" charset="0"/>
                <a:cs typeface="Courier New" pitchFamily="49" charset="0"/>
              </a:rPr>
              <a:t>int</a:t>
            </a:r>
            <a:r>
              <a:rPr lang="en-US" altLang="zh-CN" sz="1500" b="1" dirty="0">
                <a:solidFill>
                  <a:schemeClr val="tx1">
                    <a:lumMod val="75000"/>
                    <a:lumOff val="25000"/>
                  </a:schemeClr>
                </a:solidFill>
                <a:latin typeface="Consolas" panose="020B0609020204030204" pitchFamily="49" charset="0"/>
                <a:cs typeface="Courier New" pitchFamily="49" charset="0"/>
              </a:rPr>
              <a:t> </a:t>
            </a:r>
            <a:r>
              <a:rPr lang="en-US" altLang="zh-CN" sz="1500" b="1" dirty="0" err="1">
                <a:solidFill>
                  <a:schemeClr val="tx1">
                    <a:lumMod val="75000"/>
                    <a:lumOff val="25000"/>
                  </a:schemeClr>
                </a:solidFill>
                <a:latin typeface="Consolas" panose="020B0609020204030204" pitchFamily="49" charset="0"/>
                <a:cs typeface="Courier New" pitchFamily="49" charset="0"/>
              </a:rPr>
              <a:t>aD</a:t>
            </a:r>
            <a:r>
              <a:rPr lang="en-US" altLang="zh-CN" sz="1500" b="1" dirty="0">
                <a:solidFill>
                  <a:schemeClr val="tx1">
                    <a:lumMod val="75000"/>
                    <a:lumOff val="25000"/>
                  </a:schemeClr>
                </a:solidFill>
                <a:latin typeface="Consolas" panose="020B0609020204030204" pitchFamily="49" charset="0"/>
                <a:cs typeface="Courier New" pitchFamily="49" charset="0"/>
              </a:rPr>
              <a:t>=1);</a:t>
            </a:r>
          </a:p>
          <a:p>
            <a:pPr>
              <a:lnSpc>
                <a:spcPts val="1920"/>
              </a:lnSpc>
            </a:pPr>
            <a:r>
              <a:rPr lang="en-US" altLang="zh-CN" sz="1500" b="1" dirty="0">
                <a:solidFill>
                  <a:schemeClr val="tx1">
                    <a:lumMod val="75000"/>
                    <a:lumOff val="25000"/>
                  </a:schemeClr>
                </a:solidFill>
                <a:latin typeface="Consolas" panose="020B0609020204030204" pitchFamily="49" charset="0"/>
                <a:cs typeface="Courier New" pitchFamily="49" charset="0"/>
              </a:rPr>
              <a:t>    ~Data();</a:t>
            </a:r>
          </a:p>
          <a:p>
            <a:pPr>
              <a:lnSpc>
                <a:spcPts val="1920"/>
              </a:lnSpc>
            </a:pPr>
            <a:r>
              <a:rPr lang="en-US" altLang="zh-CN" sz="1500" b="1" dirty="0">
                <a:solidFill>
                  <a:schemeClr val="tx1">
                    <a:lumMod val="75000"/>
                    <a:lumOff val="25000"/>
                  </a:schemeClr>
                </a:solidFill>
                <a:latin typeface="Consolas" panose="020B0609020204030204" pitchFamily="49" charset="0"/>
                <a:cs typeface="Courier New" pitchFamily="49" charset="0"/>
              </a:rPr>
              <a:t>    void Print();</a:t>
            </a:r>
          </a:p>
          <a:p>
            <a:pPr>
              <a:lnSpc>
                <a:spcPts val="1920"/>
              </a:lnSpc>
            </a:pPr>
            <a:r>
              <a:rPr lang="en-US" altLang="zh-CN" sz="1500" b="1" dirty="0">
                <a:solidFill>
                  <a:schemeClr val="tx1">
                    <a:lumMod val="75000"/>
                    <a:lumOff val="25000"/>
                  </a:schemeClr>
                </a:solidFill>
                <a:latin typeface="Consolas" panose="020B0609020204030204" pitchFamily="49" charset="0"/>
                <a:cs typeface="Courier New" pitchFamily="49" charset="0"/>
              </a:rPr>
              <a:t>private:</a:t>
            </a:r>
          </a:p>
          <a:p>
            <a:pPr>
              <a:lnSpc>
                <a:spcPts val="1920"/>
              </a:lnSpc>
            </a:pPr>
            <a:r>
              <a:rPr lang="en-US" altLang="zh-CN" sz="1500" b="1" dirty="0">
                <a:solidFill>
                  <a:schemeClr val="tx1">
                    <a:lumMod val="75000"/>
                    <a:lumOff val="25000"/>
                  </a:schemeClr>
                </a:solidFill>
                <a:latin typeface="Consolas" panose="020B0609020204030204" pitchFamily="49" charset="0"/>
                <a:cs typeface="Courier New" pitchFamily="49" charset="0"/>
              </a:rPr>
              <a:t>    </a:t>
            </a:r>
            <a:r>
              <a:rPr lang="en-US" altLang="zh-CN" sz="1500" b="1" dirty="0" err="1">
                <a:solidFill>
                  <a:schemeClr val="tx1">
                    <a:lumMod val="75000"/>
                    <a:lumOff val="25000"/>
                  </a:schemeClr>
                </a:solidFill>
                <a:latin typeface="Consolas" panose="020B0609020204030204" pitchFamily="49" charset="0"/>
                <a:cs typeface="Courier New" pitchFamily="49" charset="0"/>
              </a:rPr>
              <a:t>int</a:t>
            </a:r>
            <a:r>
              <a:rPr lang="en-US" altLang="zh-CN" sz="1500" b="1" dirty="0">
                <a:solidFill>
                  <a:schemeClr val="tx1">
                    <a:lumMod val="75000"/>
                    <a:lumOff val="25000"/>
                  </a:schemeClr>
                </a:solidFill>
                <a:latin typeface="Consolas" panose="020B0609020204030204" pitchFamily="49" charset="0"/>
                <a:cs typeface="Courier New" pitchFamily="49" charset="0"/>
              </a:rPr>
              <a:t> </a:t>
            </a:r>
            <a:r>
              <a:rPr lang="en-US" altLang="zh-CN" sz="1500" b="1" dirty="0" err="1">
                <a:solidFill>
                  <a:schemeClr val="tx1">
                    <a:lumMod val="75000"/>
                    <a:lumOff val="25000"/>
                  </a:schemeClr>
                </a:solidFill>
                <a:latin typeface="Consolas" panose="020B0609020204030204" pitchFamily="49" charset="0"/>
                <a:cs typeface="Courier New" pitchFamily="49" charset="0"/>
              </a:rPr>
              <a:t>m_iYear,m_iMonth,m_iDay</a:t>
            </a:r>
            <a:r>
              <a:rPr lang="en-US" altLang="zh-CN" sz="1500" b="1" dirty="0">
                <a:solidFill>
                  <a:schemeClr val="tx1">
                    <a:lumMod val="75000"/>
                    <a:lumOff val="25000"/>
                  </a:schemeClr>
                </a:solidFill>
                <a:latin typeface="Consolas" panose="020B0609020204030204" pitchFamily="49" charset="0"/>
                <a:cs typeface="Courier New" pitchFamily="49" charset="0"/>
              </a:rPr>
              <a:t>;</a:t>
            </a:r>
          </a:p>
          <a:p>
            <a:pPr>
              <a:lnSpc>
                <a:spcPts val="1920"/>
              </a:lnSpc>
            </a:pPr>
            <a:r>
              <a:rPr lang="en-US" altLang="zh-CN" sz="1500" b="1" dirty="0">
                <a:solidFill>
                  <a:schemeClr val="tx1">
                    <a:lumMod val="75000"/>
                    <a:lumOff val="25000"/>
                  </a:schemeClr>
                </a:solidFill>
                <a:latin typeface="Consolas" panose="020B0609020204030204" pitchFamily="49" charset="0"/>
                <a:cs typeface="Courier New" pitchFamily="49" charset="0"/>
              </a:rPr>
              <a:t>};</a:t>
            </a:r>
          </a:p>
          <a:p>
            <a:pPr>
              <a:lnSpc>
                <a:spcPts val="1920"/>
              </a:lnSpc>
            </a:pPr>
            <a:r>
              <a:rPr lang="en-US" altLang="zh-CN" sz="1500" b="1" dirty="0">
                <a:solidFill>
                  <a:srgbClr val="7030A0"/>
                </a:solidFill>
                <a:latin typeface="Consolas" panose="020B0609020204030204" pitchFamily="49" charset="0"/>
                <a:cs typeface="Courier New" pitchFamily="49" charset="0"/>
              </a:rPr>
              <a:t>Data::Data(</a:t>
            </a:r>
            <a:r>
              <a:rPr lang="en-US" altLang="zh-CN" sz="1500" b="1" dirty="0" err="1">
                <a:solidFill>
                  <a:srgbClr val="7030A0"/>
                </a:solidFill>
                <a:latin typeface="Consolas" panose="020B0609020204030204" pitchFamily="49" charset="0"/>
                <a:cs typeface="Courier New" pitchFamily="49" charset="0"/>
              </a:rPr>
              <a:t>int</a:t>
            </a:r>
            <a:r>
              <a:rPr lang="en-US" altLang="zh-CN" sz="1500" b="1" dirty="0">
                <a:solidFill>
                  <a:srgbClr val="7030A0"/>
                </a:solidFill>
                <a:latin typeface="Consolas" panose="020B0609020204030204" pitchFamily="49" charset="0"/>
                <a:cs typeface="Courier New" pitchFamily="49" charset="0"/>
              </a:rPr>
              <a:t> </a:t>
            </a:r>
            <a:r>
              <a:rPr lang="en-US" altLang="zh-CN" sz="1500" b="1" dirty="0" err="1">
                <a:solidFill>
                  <a:srgbClr val="7030A0"/>
                </a:solidFill>
                <a:latin typeface="Consolas" panose="020B0609020204030204" pitchFamily="49" charset="0"/>
                <a:cs typeface="Courier New" pitchFamily="49" charset="0"/>
              </a:rPr>
              <a:t>aY,int</a:t>
            </a:r>
            <a:r>
              <a:rPr lang="en-US" altLang="zh-CN" sz="1500" b="1" dirty="0">
                <a:solidFill>
                  <a:srgbClr val="7030A0"/>
                </a:solidFill>
                <a:latin typeface="Consolas" panose="020B0609020204030204" pitchFamily="49" charset="0"/>
                <a:cs typeface="Courier New" pitchFamily="49" charset="0"/>
              </a:rPr>
              <a:t> </a:t>
            </a:r>
            <a:r>
              <a:rPr lang="en-US" altLang="zh-CN" sz="1500" b="1" dirty="0" err="1">
                <a:solidFill>
                  <a:srgbClr val="7030A0"/>
                </a:solidFill>
                <a:latin typeface="Consolas" panose="020B0609020204030204" pitchFamily="49" charset="0"/>
                <a:cs typeface="Courier New" pitchFamily="49" charset="0"/>
              </a:rPr>
              <a:t>aM,int</a:t>
            </a:r>
            <a:r>
              <a:rPr lang="en-US" altLang="zh-CN" sz="1500" b="1" dirty="0">
                <a:solidFill>
                  <a:srgbClr val="7030A0"/>
                </a:solidFill>
                <a:latin typeface="Consolas" panose="020B0609020204030204" pitchFamily="49" charset="0"/>
                <a:cs typeface="Courier New" pitchFamily="49" charset="0"/>
              </a:rPr>
              <a:t> </a:t>
            </a:r>
            <a:r>
              <a:rPr lang="en-US" altLang="zh-CN" sz="1500" b="1" dirty="0" err="1">
                <a:solidFill>
                  <a:srgbClr val="7030A0"/>
                </a:solidFill>
                <a:latin typeface="Consolas" panose="020B0609020204030204" pitchFamily="49" charset="0"/>
                <a:cs typeface="Courier New" pitchFamily="49" charset="0"/>
              </a:rPr>
              <a:t>aD</a:t>
            </a:r>
            <a:r>
              <a:rPr lang="en-US" altLang="zh-CN" sz="1500" b="1" dirty="0">
                <a:solidFill>
                  <a:srgbClr val="7030A0"/>
                </a:solidFill>
                <a:latin typeface="Consolas" panose="020B0609020204030204" pitchFamily="49" charset="0"/>
                <a:cs typeface="Courier New" pitchFamily="49" charset="0"/>
              </a:rPr>
              <a:t>)</a:t>
            </a:r>
          </a:p>
          <a:p>
            <a:pPr>
              <a:lnSpc>
                <a:spcPts val="1920"/>
              </a:lnSpc>
            </a:pPr>
            <a:r>
              <a:rPr lang="en-US" altLang="zh-CN" sz="1500" b="1" dirty="0">
                <a:solidFill>
                  <a:srgbClr val="7030A0"/>
                </a:solidFill>
                <a:latin typeface="Consolas" panose="020B0609020204030204" pitchFamily="49" charset="0"/>
                <a:cs typeface="Courier New" pitchFamily="49" charset="0"/>
              </a:rPr>
              <a:t>{</a:t>
            </a:r>
          </a:p>
          <a:p>
            <a:pPr>
              <a:lnSpc>
                <a:spcPts val="1920"/>
              </a:lnSpc>
            </a:pPr>
            <a:r>
              <a:rPr lang="en-US" altLang="zh-CN" sz="1500" b="1" dirty="0">
                <a:solidFill>
                  <a:srgbClr val="7030A0"/>
                </a:solidFill>
                <a:latin typeface="Consolas" panose="020B0609020204030204" pitchFamily="49" charset="0"/>
                <a:cs typeface="Courier New" pitchFamily="49" charset="0"/>
              </a:rPr>
              <a:t>    </a:t>
            </a:r>
            <a:r>
              <a:rPr lang="en-US" altLang="zh-CN" sz="1500" b="1" dirty="0" err="1">
                <a:solidFill>
                  <a:srgbClr val="7030A0"/>
                </a:solidFill>
                <a:latin typeface="Consolas" panose="020B0609020204030204" pitchFamily="49" charset="0"/>
                <a:cs typeface="Courier New" pitchFamily="49" charset="0"/>
              </a:rPr>
              <a:t>m_iYear</a:t>
            </a:r>
            <a:r>
              <a:rPr lang="en-US" altLang="zh-CN" sz="1500" b="1" dirty="0">
                <a:solidFill>
                  <a:srgbClr val="7030A0"/>
                </a:solidFill>
                <a:latin typeface="Consolas" panose="020B0609020204030204" pitchFamily="49" charset="0"/>
                <a:cs typeface="Courier New" pitchFamily="49" charset="0"/>
              </a:rPr>
              <a:t> = </a:t>
            </a:r>
            <a:r>
              <a:rPr lang="en-US" altLang="zh-CN" sz="1500" b="1" dirty="0" err="1">
                <a:solidFill>
                  <a:srgbClr val="7030A0"/>
                </a:solidFill>
                <a:latin typeface="Consolas" panose="020B0609020204030204" pitchFamily="49" charset="0"/>
                <a:cs typeface="Courier New" pitchFamily="49" charset="0"/>
              </a:rPr>
              <a:t>aY</a:t>
            </a:r>
            <a:r>
              <a:rPr lang="en-US" altLang="zh-CN" sz="1500" b="1" dirty="0">
                <a:solidFill>
                  <a:srgbClr val="7030A0"/>
                </a:solidFill>
                <a:latin typeface="Consolas" panose="020B0609020204030204" pitchFamily="49" charset="0"/>
                <a:cs typeface="Courier New" pitchFamily="49" charset="0"/>
              </a:rPr>
              <a:t>;</a:t>
            </a:r>
          </a:p>
          <a:p>
            <a:pPr>
              <a:lnSpc>
                <a:spcPts val="1920"/>
              </a:lnSpc>
            </a:pPr>
            <a:r>
              <a:rPr lang="en-US" altLang="zh-CN" sz="1500" b="1" dirty="0">
                <a:solidFill>
                  <a:srgbClr val="7030A0"/>
                </a:solidFill>
                <a:latin typeface="Consolas" panose="020B0609020204030204" pitchFamily="49" charset="0"/>
                <a:cs typeface="Courier New" pitchFamily="49" charset="0"/>
              </a:rPr>
              <a:t>    </a:t>
            </a:r>
            <a:r>
              <a:rPr lang="en-US" altLang="zh-CN" sz="1500" b="1" dirty="0" err="1">
                <a:solidFill>
                  <a:srgbClr val="7030A0"/>
                </a:solidFill>
                <a:latin typeface="Consolas" panose="020B0609020204030204" pitchFamily="49" charset="0"/>
                <a:cs typeface="Courier New" pitchFamily="49" charset="0"/>
              </a:rPr>
              <a:t>m_iMonth</a:t>
            </a:r>
            <a:r>
              <a:rPr lang="en-US" altLang="zh-CN" sz="1500" b="1" dirty="0">
                <a:solidFill>
                  <a:srgbClr val="7030A0"/>
                </a:solidFill>
                <a:latin typeface="Consolas" panose="020B0609020204030204" pitchFamily="49" charset="0"/>
                <a:cs typeface="Courier New" pitchFamily="49" charset="0"/>
              </a:rPr>
              <a:t> = </a:t>
            </a:r>
            <a:r>
              <a:rPr lang="en-US" altLang="zh-CN" sz="1500" b="1" dirty="0" err="1">
                <a:solidFill>
                  <a:srgbClr val="7030A0"/>
                </a:solidFill>
                <a:latin typeface="Consolas" panose="020B0609020204030204" pitchFamily="49" charset="0"/>
                <a:cs typeface="Courier New" pitchFamily="49" charset="0"/>
              </a:rPr>
              <a:t>aM</a:t>
            </a:r>
            <a:r>
              <a:rPr lang="en-US" altLang="zh-CN" sz="1500" b="1" dirty="0">
                <a:solidFill>
                  <a:srgbClr val="7030A0"/>
                </a:solidFill>
                <a:latin typeface="Consolas" panose="020B0609020204030204" pitchFamily="49" charset="0"/>
                <a:cs typeface="Courier New" pitchFamily="49" charset="0"/>
              </a:rPr>
              <a:t>;</a:t>
            </a:r>
          </a:p>
          <a:p>
            <a:pPr>
              <a:lnSpc>
                <a:spcPts val="1920"/>
              </a:lnSpc>
            </a:pPr>
            <a:r>
              <a:rPr lang="en-US" altLang="zh-CN" sz="1500" b="1" dirty="0">
                <a:solidFill>
                  <a:srgbClr val="7030A0"/>
                </a:solidFill>
                <a:latin typeface="Consolas" panose="020B0609020204030204" pitchFamily="49" charset="0"/>
                <a:cs typeface="Courier New" pitchFamily="49" charset="0"/>
              </a:rPr>
              <a:t>    </a:t>
            </a:r>
            <a:r>
              <a:rPr lang="en-US" altLang="zh-CN" sz="1500" b="1" dirty="0" err="1">
                <a:solidFill>
                  <a:srgbClr val="7030A0"/>
                </a:solidFill>
                <a:latin typeface="Consolas" panose="020B0609020204030204" pitchFamily="49" charset="0"/>
                <a:cs typeface="Courier New" pitchFamily="49" charset="0"/>
              </a:rPr>
              <a:t>m_iDay</a:t>
            </a:r>
            <a:r>
              <a:rPr lang="en-US" altLang="zh-CN" sz="1500" b="1" dirty="0">
                <a:solidFill>
                  <a:srgbClr val="7030A0"/>
                </a:solidFill>
                <a:latin typeface="Consolas" panose="020B0609020204030204" pitchFamily="49" charset="0"/>
                <a:cs typeface="Courier New" pitchFamily="49" charset="0"/>
              </a:rPr>
              <a:t> = </a:t>
            </a:r>
            <a:r>
              <a:rPr lang="en-US" altLang="zh-CN" sz="1500" b="1" dirty="0" err="1">
                <a:solidFill>
                  <a:srgbClr val="7030A0"/>
                </a:solidFill>
                <a:latin typeface="Consolas" panose="020B0609020204030204" pitchFamily="49" charset="0"/>
                <a:cs typeface="Courier New" pitchFamily="49" charset="0"/>
              </a:rPr>
              <a:t>aD</a:t>
            </a:r>
            <a:r>
              <a:rPr lang="en-US" altLang="zh-CN" sz="1500" b="1" dirty="0">
                <a:solidFill>
                  <a:srgbClr val="7030A0"/>
                </a:solidFill>
                <a:latin typeface="Consolas" panose="020B0609020204030204" pitchFamily="49" charset="0"/>
                <a:cs typeface="Courier New" pitchFamily="49" charset="0"/>
              </a:rPr>
              <a:t>;</a:t>
            </a:r>
          </a:p>
          <a:p>
            <a:pPr>
              <a:lnSpc>
                <a:spcPts val="1920"/>
              </a:lnSpc>
            </a:pPr>
            <a:r>
              <a:rPr lang="en-US" altLang="zh-CN" sz="1500" b="1" dirty="0">
                <a:solidFill>
                  <a:srgbClr val="7030A0"/>
                </a:solidFill>
                <a:latin typeface="Consolas" panose="020B0609020204030204" pitchFamily="49" charset="0"/>
                <a:cs typeface="Courier New" pitchFamily="49" charset="0"/>
              </a:rPr>
              <a:t>    </a:t>
            </a:r>
            <a:r>
              <a:rPr lang="en-US" altLang="zh-CN" sz="1500" b="1" dirty="0" err="1">
                <a:solidFill>
                  <a:srgbClr val="7030A0"/>
                </a:solidFill>
                <a:latin typeface="Consolas" panose="020B0609020204030204" pitchFamily="49" charset="0"/>
                <a:cs typeface="Courier New" pitchFamily="49" charset="0"/>
              </a:rPr>
              <a:t>cout</a:t>
            </a:r>
            <a:r>
              <a:rPr lang="en-US" altLang="zh-CN" sz="1500" b="1" dirty="0">
                <a:solidFill>
                  <a:srgbClr val="7030A0"/>
                </a:solidFill>
                <a:latin typeface="Consolas" panose="020B0609020204030204" pitchFamily="49" charset="0"/>
                <a:cs typeface="Courier New" pitchFamily="49" charset="0"/>
              </a:rPr>
              <a:t> &lt;&lt; "Constructor called.“</a:t>
            </a:r>
            <a:br>
              <a:rPr lang="en-US" altLang="zh-CN" sz="1500" b="1" dirty="0">
                <a:solidFill>
                  <a:srgbClr val="7030A0"/>
                </a:solidFill>
                <a:latin typeface="Consolas" panose="020B0609020204030204" pitchFamily="49" charset="0"/>
                <a:cs typeface="Courier New" pitchFamily="49" charset="0"/>
              </a:rPr>
            </a:br>
            <a:r>
              <a:rPr lang="en-US" altLang="zh-CN" sz="1500" b="1" dirty="0">
                <a:solidFill>
                  <a:srgbClr val="7030A0"/>
                </a:solidFill>
                <a:latin typeface="Consolas" panose="020B0609020204030204" pitchFamily="49" charset="0"/>
                <a:cs typeface="Courier New" pitchFamily="49" charset="0"/>
              </a:rPr>
              <a:t>      &lt;&lt; </a:t>
            </a:r>
            <a:r>
              <a:rPr lang="en-US" altLang="zh-CN" sz="1500" b="1" dirty="0" err="1">
                <a:solidFill>
                  <a:srgbClr val="7030A0"/>
                </a:solidFill>
                <a:latin typeface="Consolas" panose="020B0609020204030204" pitchFamily="49" charset="0"/>
                <a:cs typeface="Courier New" pitchFamily="49" charset="0"/>
              </a:rPr>
              <a:t>endl</a:t>
            </a:r>
            <a:r>
              <a:rPr lang="en-US" altLang="zh-CN" sz="1500" b="1" dirty="0">
                <a:solidFill>
                  <a:srgbClr val="7030A0"/>
                </a:solidFill>
                <a:latin typeface="Consolas" panose="020B0609020204030204" pitchFamily="49" charset="0"/>
                <a:cs typeface="Courier New" pitchFamily="49" charset="0"/>
              </a:rPr>
              <a:t>;</a:t>
            </a:r>
          </a:p>
          <a:p>
            <a:pPr>
              <a:lnSpc>
                <a:spcPts val="1920"/>
              </a:lnSpc>
            </a:pPr>
            <a:r>
              <a:rPr lang="en-US" altLang="zh-CN" sz="1500" b="1" dirty="0">
                <a:solidFill>
                  <a:srgbClr val="7030A0"/>
                </a:solidFill>
                <a:latin typeface="Consolas" panose="020B0609020204030204" pitchFamily="49" charset="0"/>
                <a:cs typeface="Courier New" pitchFamily="49" charset="0"/>
              </a:rPr>
              <a:t>}</a:t>
            </a:r>
          </a:p>
          <a:p>
            <a:pPr>
              <a:lnSpc>
                <a:spcPts val="1920"/>
              </a:lnSpc>
            </a:pPr>
            <a:r>
              <a:rPr lang="en-US" altLang="zh-CN" sz="1500" b="1" dirty="0">
                <a:solidFill>
                  <a:srgbClr val="00B050"/>
                </a:solidFill>
                <a:latin typeface="Consolas" panose="020B0609020204030204" pitchFamily="49" charset="0"/>
                <a:cs typeface="Courier New" pitchFamily="49" charset="0"/>
              </a:rPr>
              <a:t>/* </a:t>
            </a:r>
            <a:r>
              <a:rPr lang="zh-CN" altLang="en-US" sz="1500" b="1" dirty="0">
                <a:solidFill>
                  <a:srgbClr val="00B050"/>
                </a:solidFill>
                <a:latin typeface="Consolas" panose="020B0609020204030204" pitchFamily="49" charset="0"/>
                <a:cs typeface="Courier New" pitchFamily="49" charset="0"/>
              </a:rPr>
              <a:t>系统自动生成</a:t>
            </a:r>
            <a:endParaRPr lang="en-US" altLang="zh-CN" sz="1500" b="1" dirty="0">
              <a:solidFill>
                <a:srgbClr val="00B050"/>
              </a:solidFill>
              <a:latin typeface="Consolas" panose="020B0609020204030204" pitchFamily="49" charset="0"/>
              <a:cs typeface="Courier New" pitchFamily="49" charset="0"/>
            </a:endParaRPr>
          </a:p>
          <a:p>
            <a:pPr>
              <a:lnSpc>
                <a:spcPts val="1920"/>
              </a:lnSpc>
            </a:pPr>
            <a:r>
              <a:rPr lang="en-US" altLang="zh-CN" sz="1500" b="1" dirty="0">
                <a:solidFill>
                  <a:srgbClr val="00B050"/>
                </a:solidFill>
                <a:latin typeface="Consolas" panose="020B0609020204030204" pitchFamily="49" charset="0"/>
                <a:cs typeface="Courier New" pitchFamily="49" charset="0"/>
              </a:rPr>
              <a:t>Data::Data(</a:t>
            </a:r>
            <a:r>
              <a:rPr lang="en-US" altLang="zh-CN" sz="1500" b="1" dirty="0" err="1">
                <a:solidFill>
                  <a:srgbClr val="00B050"/>
                </a:solidFill>
                <a:latin typeface="Consolas" panose="020B0609020204030204" pitchFamily="49" charset="0"/>
                <a:cs typeface="Courier New" pitchFamily="49" charset="0"/>
              </a:rPr>
              <a:t>const</a:t>
            </a:r>
            <a:r>
              <a:rPr lang="en-US" altLang="zh-CN" sz="1500" b="1" dirty="0">
                <a:solidFill>
                  <a:srgbClr val="00B050"/>
                </a:solidFill>
                <a:latin typeface="Consolas" panose="020B0609020204030204" pitchFamily="49" charset="0"/>
                <a:cs typeface="Courier New" pitchFamily="49" charset="0"/>
              </a:rPr>
              <a:t> </a:t>
            </a:r>
            <a:r>
              <a:rPr lang="en-US" altLang="zh-CN" sz="1500" b="1" dirty="0" err="1">
                <a:solidFill>
                  <a:srgbClr val="00B050"/>
                </a:solidFill>
                <a:latin typeface="Consolas" panose="020B0609020204030204" pitchFamily="49" charset="0"/>
                <a:cs typeface="Courier New" pitchFamily="49" charset="0"/>
              </a:rPr>
              <a:t>Data&amp;data</a:t>
            </a:r>
            <a:r>
              <a:rPr lang="en-US" altLang="zh-CN" sz="1500" b="1" dirty="0">
                <a:solidFill>
                  <a:srgbClr val="00B050"/>
                </a:solidFill>
                <a:latin typeface="Consolas" panose="020B0609020204030204" pitchFamily="49" charset="0"/>
                <a:cs typeface="Courier New" pitchFamily="49" charset="0"/>
              </a:rPr>
              <a:t>)</a:t>
            </a:r>
          </a:p>
          <a:p>
            <a:pPr>
              <a:lnSpc>
                <a:spcPts val="1920"/>
              </a:lnSpc>
            </a:pPr>
            <a:r>
              <a:rPr lang="en-US" altLang="zh-CN" sz="1500" b="1" dirty="0">
                <a:solidFill>
                  <a:srgbClr val="00B050"/>
                </a:solidFill>
                <a:latin typeface="Consolas" panose="020B0609020204030204" pitchFamily="49" charset="0"/>
                <a:cs typeface="Courier New" pitchFamily="49" charset="0"/>
              </a:rPr>
              <a:t>{</a:t>
            </a:r>
          </a:p>
          <a:p>
            <a:pPr>
              <a:lnSpc>
                <a:spcPts val="1920"/>
              </a:lnSpc>
            </a:pPr>
            <a:r>
              <a:rPr lang="en-US" altLang="zh-CN" sz="1500" b="1" dirty="0">
                <a:solidFill>
                  <a:srgbClr val="00B050"/>
                </a:solidFill>
                <a:latin typeface="Consolas" panose="020B0609020204030204" pitchFamily="49" charset="0"/>
                <a:cs typeface="Courier New" pitchFamily="49" charset="0"/>
              </a:rPr>
              <a:t>  </a:t>
            </a:r>
            <a:r>
              <a:rPr lang="en-US" altLang="zh-CN" sz="1500" b="1" dirty="0" err="1">
                <a:solidFill>
                  <a:srgbClr val="00B050"/>
                </a:solidFill>
                <a:latin typeface="Consolas" panose="020B0609020204030204" pitchFamily="49" charset="0"/>
                <a:cs typeface="Courier New" pitchFamily="49" charset="0"/>
              </a:rPr>
              <a:t>m_iYear</a:t>
            </a:r>
            <a:r>
              <a:rPr lang="en-US" altLang="zh-CN" sz="1500" b="1" dirty="0">
                <a:solidFill>
                  <a:srgbClr val="00B050"/>
                </a:solidFill>
                <a:latin typeface="Consolas" panose="020B0609020204030204" pitchFamily="49" charset="0"/>
                <a:cs typeface="Courier New" pitchFamily="49" charset="0"/>
              </a:rPr>
              <a:t> = </a:t>
            </a:r>
            <a:r>
              <a:rPr lang="en-US" altLang="zh-CN" sz="1500" b="1" dirty="0" err="1">
                <a:solidFill>
                  <a:srgbClr val="00B050"/>
                </a:solidFill>
                <a:latin typeface="Consolas" panose="020B0609020204030204" pitchFamily="49" charset="0"/>
                <a:cs typeface="Courier New" pitchFamily="49" charset="0"/>
              </a:rPr>
              <a:t>data.m_iYear</a:t>
            </a:r>
            <a:r>
              <a:rPr lang="en-US" altLang="zh-CN" sz="1500" b="1" dirty="0">
                <a:solidFill>
                  <a:srgbClr val="00B050"/>
                </a:solidFill>
                <a:latin typeface="Consolas" panose="020B0609020204030204" pitchFamily="49" charset="0"/>
                <a:cs typeface="Courier New" pitchFamily="49" charset="0"/>
              </a:rPr>
              <a:t>;</a:t>
            </a:r>
          </a:p>
          <a:p>
            <a:pPr>
              <a:lnSpc>
                <a:spcPts val="1920"/>
              </a:lnSpc>
            </a:pPr>
            <a:r>
              <a:rPr lang="en-US" altLang="zh-CN" sz="1500" b="1" dirty="0">
                <a:solidFill>
                  <a:srgbClr val="00B050"/>
                </a:solidFill>
                <a:latin typeface="Consolas" panose="020B0609020204030204" pitchFamily="49" charset="0"/>
                <a:cs typeface="Courier New" pitchFamily="49" charset="0"/>
              </a:rPr>
              <a:t>  </a:t>
            </a:r>
            <a:r>
              <a:rPr lang="en-US" altLang="zh-CN" sz="1500" b="1" dirty="0" err="1">
                <a:solidFill>
                  <a:srgbClr val="00B050"/>
                </a:solidFill>
                <a:latin typeface="Consolas" panose="020B0609020204030204" pitchFamily="49" charset="0"/>
                <a:cs typeface="Courier New" pitchFamily="49" charset="0"/>
              </a:rPr>
              <a:t>m_iMonth</a:t>
            </a:r>
            <a:r>
              <a:rPr lang="en-US" altLang="zh-CN" sz="1500" b="1" dirty="0">
                <a:solidFill>
                  <a:srgbClr val="00B050"/>
                </a:solidFill>
                <a:latin typeface="Consolas" panose="020B0609020204030204" pitchFamily="49" charset="0"/>
                <a:cs typeface="Courier New" pitchFamily="49" charset="0"/>
              </a:rPr>
              <a:t> = </a:t>
            </a:r>
            <a:r>
              <a:rPr lang="en-US" altLang="zh-CN" sz="1500" b="1" dirty="0" err="1">
                <a:solidFill>
                  <a:srgbClr val="00B050"/>
                </a:solidFill>
                <a:latin typeface="Consolas" panose="020B0609020204030204" pitchFamily="49" charset="0"/>
                <a:cs typeface="Courier New" pitchFamily="49" charset="0"/>
              </a:rPr>
              <a:t>data.m_iMonth</a:t>
            </a:r>
            <a:r>
              <a:rPr lang="en-US" altLang="zh-CN" sz="1500" b="1" dirty="0">
                <a:solidFill>
                  <a:srgbClr val="00B050"/>
                </a:solidFill>
                <a:latin typeface="Consolas" panose="020B0609020204030204" pitchFamily="49" charset="0"/>
                <a:cs typeface="Courier New" pitchFamily="49" charset="0"/>
              </a:rPr>
              <a:t>;</a:t>
            </a:r>
          </a:p>
          <a:p>
            <a:pPr>
              <a:lnSpc>
                <a:spcPts val="1920"/>
              </a:lnSpc>
            </a:pPr>
            <a:r>
              <a:rPr lang="en-US" altLang="zh-CN" sz="1500" b="1" dirty="0">
                <a:solidFill>
                  <a:srgbClr val="00B050"/>
                </a:solidFill>
                <a:latin typeface="Consolas" panose="020B0609020204030204" pitchFamily="49" charset="0"/>
                <a:cs typeface="Courier New" pitchFamily="49" charset="0"/>
              </a:rPr>
              <a:t>  </a:t>
            </a:r>
            <a:r>
              <a:rPr lang="en-US" altLang="zh-CN" sz="1500" b="1" dirty="0" err="1">
                <a:solidFill>
                  <a:srgbClr val="00B050"/>
                </a:solidFill>
                <a:latin typeface="Consolas" panose="020B0609020204030204" pitchFamily="49" charset="0"/>
                <a:cs typeface="Courier New" pitchFamily="49" charset="0"/>
              </a:rPr>
              <a:t>m_iDay</a:t>
            </a:r>
            <a:r>
              <a:rPr lang="en-US" altLang="zh-CN" sz="1500" b="1" dirty="0">
                <a:solidFill>
                  <a:srgbClr val="00B050"/>
                </a:solidFill>
                <a:latin typeface="Consolas" panose="020B0609020204030204" pitchFamily="49" charset="0"/>
                <a:cs typeface="Courier New" pitchFamily="49" charset="0"/>
              </a:rPr>
              <a:t> = </a:t>
            </a:r>
            <a:r>
              <a:rPr lang="en-US" altLang="zh-CN" sz="1500" b="1" dirty="0" err="1">
                <a:solidFill>
                  <a:srgbClr val="00B050"/>
                </a:solidFill>
                <a:latin typeface="Consolas" panose="020B0609020204030204" pitchFamily="49" charset="0"/>
                <a:cs typeface="Courier New" pitchFamily="49" charset="0"/>
              </a:rPr>
              <a:t>data.m_iDay</a:t>
            </a:r>
            <a:r>
              <a:rPr lang="en-US" altLang="zh-CN" sz="1500" b="1" dirty="0">
                <a:solidFill>
                  <a:srgbClr val="00B050"/>
                </a:solidFill>
                <a:latin typeface="Consolas" panose="020B0609020204030204" pitchFamily="49" charset="0"/>
                <a:cs typeface="Courier New" pitchFamily="49" charset="0"/>
              </a:rPr>
              <a:t>;</a:t>
            </a:r>
          </a:p>
          <a:p>
            <a:pPr>
              <a:lnSpc>
                <a:spcPts val="1920"/>
              </a:lnSpc>
            </a:pPr>
            <a:r>
              <a:rPr lang="en-US" altLang="zh-CN" sz="1500" b="1" dirty="0">
                <a:solidFill>
                  <a:srgbClr val="00B050"/>
                </a:solidFill>
                <a:latin typeface="Consolas" panose="020B0609020204030204" pitchFamily="49" charset="0"/>
                <a:cs typeface="Courier New" pitchFamily="49" charset="0"/>
              </a:rPr>
              <a:t>} */</a:t>
            </a:r>
            <a:endParaRPr lang="en-US" altLang="zh-CN" sz="1500" b="1" dirty="0">
              <a:latin typeface="Consolas" panose="020B0609020204030204" pitchFamily="49" charset="0"/>
              <a:cs typeface="Courier New" pitchFamily="49" charset="0"/>
            </a:endParaRPr>
          </a:p>
        </p:txBody>
      </p:sp>
      <p:sp>
        <p:nvSpPr>
          <p:cNvPr id="5" name="矩形 5"/>
          <p:cNvSpPr>
            <a:spLocks noChangeArrowheads="1"/>
          </p:cNvSpPr>
          <p:nvPr/>
        </p:nvSpPr>
        <p:spPr bwMode="auto">
          <a:xfrm>
            <a:off x="6139544" y="494443"/>
            <a:ext cx="4976948" cy="6093976"/>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a:extLst/>
        </p:spPr>
        <p:txBody>
          <a:bodyPr wrap="square">
            <a:spAutoFit/>
          </a:bodyPr>
          <a:lstStyle/>
          <a:p>
            <a:pPr>
              <a:lnSpc>
                <a:spcPts val="1800"/>
              </a:lnSpc>
            </a:pP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Data::~Data()</a:t>
            </a:r>
          </a:p>
          <a:p>
            <a:pPr>
              <a:lnSpc>
                <a:spcPts val="1800"/>
              </a:lnSpc>
            </a:pPr>
            <a:r>
              <a:rPr lang="en-US" altLang="zh-CN"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&lt;&lt; "Destructor called." &lt;&lt; </a:t>
            </a:r>
            <a:r>
              <a:rPr lang="en-US" altLang="zh-CN" sz="1500" b="1"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endl</a:t>
            </a:r>
            <a:r>
              <a:rPr lang="en-US" altLang="zh-CN"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endPar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lnSpc>
                <a:spcPts val="1800"/>
              </a:lnSpc>
            </a:pP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Data::Print()</a:t>
            </a:r>
          </a:p>
          <a:p>
            <a:pPr>
              <a:lnSpc>
                <a:spcPts val="1800"/>
              </a:lnSpc>
            </a:pPr>
            <a:r>
              <a:rPr lang="en-US" altLang="zh-CN"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a:lnSpc>
                <a:spcPts val="1800"/>
              </a:lnSpc>
            </a:pPr>
            <a:r>
              <a:rPr lang="en-US" altLang="zh-CN"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&lt;&lt; </a:t>
            </a:r>
            <a:r>
              <a:rPr lang="en-US" altLang="zh-CN" sz="15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m_iYear</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&lt;&lt; </a:t>
            </a:r>
            <a:r>
              <a:rPr lang="en-US" altLang="zh-CN" sz="15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m_iMonth</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a:t>
            </a:r>
          </a:p>
          <a:p>
            <a:pPr>
              <a:lnSpc>
                <a:spcPts val="1800"/>
              </a:lnSpc>
            </a:pP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a:t>
            </a:r>
            <a:r>
              <a:rPr lang="en-US" altLang="zh-CN" sz="15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m_iDay</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a:t>
            </a:r>
            <a:r>
              <a:rPr lang="en-US" altLang="zh-CN" sz="15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endl</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lnSpc>
                <a:spcPts val="1800"/>
              </a:lnSpc>
            </a:pP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lnSpc>
                <a:spcPts val="1800"/>
              </a:lnSpc>
            </a:pPr>
            <a:r>
              <a:rPr lang="pt-BR"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Data foo(Data Q)</a:t>
            </a:r>
          </a:p>
          <a:p>
            <a:pPr>
              <a:lnSpc>
                <a:spcPts val="1800"/>
              </a:lnSpc>
            </a:pPr>
            <a:r>
              <a:rPr lang="pt-BR"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lnSpc>
                <a:spcPts val="1800"/>
              </a:lnSpc>
            </a:pPr>
            <a:r>
              <a:rPr lang="pt-BR"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Data R(Q);   </a:t>
            </a:r>
          </a:p>
          <a:p>
            <a:pPr>
              <a:lnSpc>
                <a:spcPts val="1800"/>
              </a:lnSpc>
            </a:pPr>
            <a:r>
              <a:rPr lang="pt-BR"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R;</a:t>
            </a:r>
          </a:p>
          <a:p>
            <a:pPr>
              <a:lnSpc>
                <a:spcPts val="1800"/>
              </a:lnSpc>
            </a:pPr>
            <a:r>
              <a:rPr lang="pt-BR"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lnSpc>
                <a:spcPts val="1800"/>
              </a:lnSpc>
            </a:pPr>
            <a:r>
              <a:rPr lang="en-US" altLang="zh-CN" sz="1500" b="1"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main(void)</a:t>
            </a:r>
            <a:endPar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lnSpc>
                <a:spcPts val="1800"/>
              </a:lnSpc>
            </a:pP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lnSpc>
                <a:spcPts val="1800"/>
              </a:lnSpc>
            </a:pP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Data </a:t>
            </a:r>
            <a:r>
              <a:rPr lang="en-US" altLang="zh-CN"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m_iday1(2009,10,15);// </a:t>
            </a:r>
            <a:r>
              <a:rPr lang="zh-CN" altLang="en-US"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普通</a:t>
            </a: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构造函数</a:t>
            </a:r>
          </a:p>
          <a:p>
            <a:pPr>
              <a:lnSpc>
                <a:spcPts val="1800"/>
              </a:lnSpc>
            </a:pP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Data m_iday2(m_iday1</a:t>
            </a:r>
            <a:r>
              <a:rPr lang="en-US" altLang="zh-CN"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a:t>
            </a:r>
            <a:r>
              <a:rPr lang="zh-CN" altLang="en-US"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拷贝</a:t>
            </a: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构造函数</a:t>
            </a:r>
          </a:p>
          <a:p>
            <a:pPr>
              <a:lnSpc>
                <a:spcPts val="1800"/>
              </a:lnSpc>
            </a:pP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Data m_iday3 = m_iday2</a:t>
            </a:r>
            <a:r>
              <a:rPr lang="en-US" altLang="zh-CN"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a:t>
            </a:r>
            <a:r>
              <a:rPr lang="zh-CN" altLang="en-US"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拷贝</a:t>
            </a: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构造函数</a:t>
            </a:r>
          </a:p>
          <a:p>
            <a:pPr>
              <a:lnSpc>
                <a:spcPts val="1800"/>
              </a:lnSpc>
            </a:pP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Data m_iday4</a:t>
            </a:r>
            <a:r>
              <a:rPr lang="en-US" altLang="zh-CN"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a:t>
            </a:r>
            <a:r>
              <a:rPr lang="zh-CN" altLang="en-US"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普通</a:t>
            </a: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构造函数</a:t>
            </a:r>
          </a:p>
          <a:p>
            <a:pPr>
              <a:lnSpc>
                <a:spcPts val="1800"/>
              </a:lnSpc>
            </a:pP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m_iday3 = m_iday4</a:t>
            </a:r>
            <a:r>
              <a:rPr lang="en-US" altLang="zh-CN"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a:t>
            </a:r>
            <a:r>
              <a:rPr lang="zh-CN" altLang="en-US"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不</a:t>
            </a: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调用任何构造函数</a:t>
            </a:r>
          </a:p>
          <a:p>
            <a:pPr>
              <a:lnSpc>
                <a:spcPts val="1800"/>
              </a:lnSpc>
            </a:pP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Data s = foo(m_iday2);</a:t>
            </a:r>
            <a:b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br>
            <a:r>
              <a:rPr lang="en-US" altLang="zh-CN"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a:t>
            </a:r>
            <a:r>
              <a:rPr lang="zh-CN" altLang="en-US"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参数传递、执行过程中、函数</a:t>
            </a: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返回时调用三</a:t>
            </a:r>
            <a:r>
              <a:rPr lang="zh-CN" altLang="en-US"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次拷贝构造函数，调用</a:t>
            </a: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结束后</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马上调用三次析构函数</a:t>
            </a:r>
          </a:p>
          <a:p>
            <a:pPr>
              <a:lnSpc>
                <a:spcPts val="1800"/>
              </a:lnSpc>
            </a:pPr>
            <a:endPar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lnSpc>
                <a:spcPts val="1800"/>
              </a:lnSpc>
            </a:pP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a:lnSpc>
                <a:spcPts val="1800"/>
              </a:lnSpc>
            </a:pPr>
            <a:r>
              <a:rPr lang="en-US" altLang="zh-CN"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p:txBody>
      </p:sp>
    </p:spTree>
    <p:extLst>
      <p:ext uri="{BB962C8B-B14F-4D97-AF65-F5344CB8AC3E}">
        <p14:creationId xmlns:p14="http://schemas.microsoft.com/office/powerpoint/2010/main" val="323842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7" end="17"/>
                                            </p:txEl>
                                          </p:spTgt>
                                        </p:tgtEl>
                                        <p:attrNameLst>
                                          <p:attrName>style.visibility</p:attrName>
                                        </p:attrNameLst>
                                      </p:cBhvr>
                                      <p:to>
                                        <p:strVal val="visible"/>
                                      </p:to>
                                    </p:set>
                                    <p:animEffect transition="in" filter="wipe(left)">
                                      <p:cBhvr>
                                        <p:cTn id="7" dur="500"/>
                                        <p:tgtEl>
                                          <p:spTgt spid="5">
                                            <p:txEl>
                                              <p:pRg st="17" end="17"/>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
                                            <p:txEl>
                                              <p:pRg st="18" end="18"/>
                                            </p:txEl>
                                          </p:spTgt>
                                        </p:tgtEl>
                                        <p:attrNameLst>
                                          <p:attrName>style.visibility</p:attrName>
                                        </p:attrNameLst>
                                      </p:cBhvr>
                                      <p:to>
                                        <p:strVal val="visible"/>
                                      </p:to>
                                    </p:set>
                                    <p:animEffect transition="in" filter="wipe(left)">
                                      <p:cBhvr>
                                        <p:cTn id="10" dur="500"/>
                                        <p:tgtEl>
                                          <p:spTgt spid="5">
                                            <p:txEl>
                                              <p:pRg st="18" end="1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
                                            <p:txEl>
                                              <p:pRg st="19" end="19"/>
                                            </p:txEl>
                                          </p:spTgt>
                                        </p:tgtEl>
                                        <p:attrNameLst>
                                          <p:attrName>style.visibility</p:attrName>
                                        </p:attrNameLst>
                                      </p:cBhvr>
                                      <p:to>
                                        <p:strVal val="visible"/>
                                      </p:to>
                                    </p:set>
                                    <p:animEffect transition="in" filter="wipe(left)">
                                      <p:cBhvr>
                                        <p:cTn id="15" dur="500"/>
                                        <p:tgtEl>
                                          <p:spTgt spid="5">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a:t>
            </a:r>
          </a:p>
        </p:txBody>
      </p:sp>
      <p:sp>
        <p:nvSpPr>
          <p:cNvPr id="19" name="矩形 3"/>
          <p:cNvSpPr>
            <a:spLocks noChangeArrowheads="1"/>
          </p:cNvSpPr>
          <p:nvPr/>
        </p:nvSpPr>
        <p:spPr bwMode="auto">
          <a:xfrm>
            <a:off x="1095001" y="1019954"/>
            <a:ext cx="9701193"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对象的初始化</a:t>
            </a:r>
          </a:p>
          <a:p>
            <a:pPr>
              <a:lnSpc>
                <a:spcPct val="150000"/>
              </a:lnSpc>
              <a:buClr>
                <a:schemeClr val="accent1">
                  <a:lumMod val="50000"/>
                </a:schemeClr>
              </a:buCl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概念：</a:t>
            </a:r>
            <a:r>
              <a:rPr lang="zh-CN" altLang="en-US" sz="3200" b="1" dirty="0">
                <a:solidFill>
                  <a:schemeClr val="accent1">
                    <a:lumMod val="50000"/>
                  </a:schemeClr>
                </a:solidFill>
                <a:latin typeface="微软雅黑" panose="020B0503020204020204" pitchFamily="34" charset="-122"/>
                <a:ea typeface="微软雅黑" panose="020B0503020204020204" pitchFamily="34" charset="-122"/>
              </a:rPr>
              <a:t>在定义对象时为对象赋初值</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b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b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注意：初始化就是开辟内存单元同时对数据成员给出明确的值。（</a:t>
            </a:r>
            <a:r>
              <a:rPr lang="zh-CN" altLang="en-US" sz="3200" dirty="0">
                <a:solidFill>
                  <a:srgbClr val="FF0000"/>
                </a:solidFill>
                <a:latin typeface="微软雅黑" panose="020B0503020204020204" pitchFamily="34" charset="-122"/>
                <a:ea typeface="微软雅黑" panose="020B0503020204020204" pitchFamily="34" charset="-122"/>
              </a:rPr>
              <a:t>注意区分</a:t>
            </a:r>
            <a:r>
              <a:rPr lang="en-US" altLang="zh-CN" sz="3200" dirty="0">
                <a:solidFill>
                  <a:srgbClr val="FF0000"/>
                </a:solidFill>
                <a:latin typeface="微软雅黑" panose="020B0503020204020204" pitchFamily="34" charset="-122"/>
                <a:ea typeface="微软雅黑" panose="020B0503020204020204" pitchFamily="34" charset="-122"/>
              </a:rPr>
              <a:t>C++</a:t>
            </a:r>
            <a:r>
              <a:rPr lang="zh-CN" altLang="en-US" sz="3200" dirty="0">
                <a:solidFill>
                  <a:srgbClr val="FF0000"/>
                </a:solidFill>
                <a:latin typeface="微软雅黑" panose="020B0503020204020204" pitchFamily="34" charset="-122"/>
                <a:ea typeface="微软雅黑" panose="020B0503020204020204" pitchFamily="34" charset="-122"/>
              </a:rPr>
              <a:t>和</a:t>
            </a:r>
            <a:r>
              <a:rPr lang="en-US" altLang="zh-CN" sz="3200" dirty="0">
                <a:solidFill>
                  <a:srgbClr val="FF0000"/>
                </a:solidFill>
                <a:latin typeface="微软雅黑" panose="020B0503020204020204" pitchFamily="34" charset="-122"/>
                <a:ea typeface="微软雅黑" panose="020B0503020204020204" pitchFamily="34" charset="-122"/>
              </a:rPr>
              <a:t>C</a:t>
            </a:r>
            <a:r>
              <a:rPr lang="zh-CN" altLang="en-US" sz="3200" dirty="0">
                <a:solidFill>
                  <a:srgbClr val="FF0000"/>
                </a:solidFill>
                <a:latin typeface="微软雅黑" panose="020B0503020204020204" pitchFamily="34" charset="-122"/>
                <a:ea typeface="微软雅黑" panose="020B0503020204020204" pitchFamily="34" charset="-122"/>
              </a:rPr>
              <a:t>在这里的区别</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8167335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拷贝构造函数</a:t>
            </a:r>
          </a:p>
        </p:txBody>
      </p:sp>
      <p:sp>
        <p:nvSpPr>
          <p:cNvPr id="6" name="矩形 5"/>
          <p:cNvSpPr/>
          <p:nvPr/>
        </p:nvSpPr>
        <p:spPr>
          <a:xfrm>
            <a:off x="1292623" y="1443041"/>
            <a:ext cx="9514956" cy="2487412"/>
          </a:xfrm>
          <a:prstGeom prst="rect">
            <a:avLst/>
          </a:prstGeom>
        </p:spPr>
        <p:txBody>
          <a:bodyPr wrap="square">
            <a:spAutoFit/>
          </a:bodyPr>
          <a:lstStyle/>
          <a:p>
            <a:pPr marL="109537" eaLnBrk="0" hangingPunct="0">
              <a:lnSpc>
                <a:spcPct val="150000"/>
              </a:lnSpc>
              <a:spcBef>
                <a:spcPct val="10000"/>
              </a:spcBef>
              <a:buClr>
                <a:schemeClr val="accent1"/>
              </a:buClr>
              <a:defRPr/>
            </a:pPr>
            <a:r>
              <a:rPr lang="zh-CN" altLang="en-US" sz="3600" kern="0" dirty="0">
                <a:solidFill>
                  <a:srgbClr val="C00000"/>
                </a:solidFill>
                <a:latin typeface="微软雅黑" panose="020B0503020204020204" pitchFamily="34" charset="-122"/>
                <a:ea typeface="微软雅黑" panose="020B0503020204020204" pitchFamily="34" charset="-122"/>
                <a:cs typeface="Courier New" pitchFamily="49" charset="0"/>
              </a:rPr>
              <a:t>    既然系统已经给我们提供了默认的拷贝构造函数，那么我们是否就不需要去定义拷贝构造函数了？</a:t>
            </a:r>
          </a:p>
        </p:txBody>
      </p:sp>
    </p:spTree>
    <p:extLst>
      <p:ext uri="{BB962C8B-B14F-4D97-AF65-F5344CB8AC3E}">
        <p14:creationId xmlns:p14="http://schemas.microsoft.com/office/powerpoint/2010/main" val="7381516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6389" y="889325"/>
            <a:ext cx="11090365" cy="5734903"/>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normAutofit fontScale="90000"/>
          </a:bodyPr>
          <a:lstStyle/>
          <a:p>
            <a:r>
              <a:rPr lang="zh-CN" altLang="en-US"/>
              <a:t>拷贝构造函数</a:t>
            </a:r>
          </a:p>
        </p:txBody>
      </p:sp>
      <p:sp>
        <p:nvSpPr>
          <p:cNvPr id="36" name="TextBox 4"/>
          <p:cNvSpPr txBox="1">
            <a:spLocks noChangeArrowheads="1"/>
          </p:cNvSpPr>
          <p:nvPr/>
        </p:nvSpPr>
        <p:spPr bwMode="auto">
          <a:xfrm>
            <a:off x="640080" y="889325"/>
            <a:ext cx="5323909" cy="573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MyString</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MyString(char *ap = “china”);</a:t>
            </a:r>
            <a:b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b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a:solidFill>
                  <a:srgbClr val="00B050"/>
                </a:solidFill>
                <a:latin typeface="Consolas" panose="020B0609020204030204" pitchFamily="49" charset="0"/>
                <a:ea typeface="微软雅黑" panose="020B0503020204020204" pitchFamily="34" charset="-122"/>
                <a:cs typeface="Courier New" pitchFamily="49" charset="0"/>
              </a:rPr>
              <a:t>/*MyString(const MyString &amp;r);*/</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display()const;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char *m_pstr;</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MyString::display()const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m_pstr &lt;&lt; endl;</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MyString::MyString(char *ap)</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m_pstr = new char[strlen(ap)+1];</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strcpy(m_pstr, ap);</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4" name="TextBox 4"/>
          <p:cNvSpPr txBox="1">
            <a:spLocks noChangeArrowheads="1"/>
          </p:cNvSpPr>
          <p:nvPr/>
        </p:nvSpPr>
        <p:spPr bwMode="auto">
          <a:xfrm>
            <a:off x="6107680" y="889325"/>
            <a:ext cx="5338177" cy="573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a:solidFill>
                  <a:srgbClr val="00B05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rgbClr val="00B050"/>
                </a:solidFill>
                <a:latin typeface="Consolas" panose="020B0609020204030204" pitchFamily="49" charset="0"/>
                <a:ea typeface="微软雅黑" panose="020B0503020204020204" pitchFamily="34" charset="-122"/>
                <a:cs typeface="Courier New" pitchFamily="49" charset="0"/>
              </a:rPr>
              <a:t>MyString::MyString(const MyString &amp;r)</a:t>
            </a:r>
          </a:p>
          <a:p>
            <a:pPr marL="0" indent="0" eaLnBrk="1" hangingPunct="1">
              <a:lnSpc>
                <a:spcPts val="2200"/>
              </a:lnSpc>
              <a:buClr>
                <a:srgbClr val="00B0F0"/>
              </a:buClr>
            </a:pPr>
            <a:r>
              <a:rPr lang="en-US" altLang="zh-CN" sz="2000" b="1">
                <a:solidFill>
                  <a:srgbClr val="00B05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rgbClr val="00B050"/>
                </a:solidFill>
                <a:latin typeface="Consolas" panose="020B0609020204030204" pitchFamily="49" charset="0"/>
                <a:ea typeface="微软雅黑" panose="020B0503020204020204" pitchFamily="34" charset="-122"/>
                <a:cs typeface="Courier New" pitchFamily="49" charset="0"/>
              </a:rPr>
              <a:t>    m_pstr = r.m_pstr;</a:t>
            </a:r>
          </a:p>
          <a:p>
            <a:pPr marL="0" indent="0" eaLnBrk="1" hangingPunct="1">
              <a:lnSpc>
                <a:spcPts val="2200"/>
              </a:lnSpc>
              <a:buClr>
                <a:srgbClr val="00B0F0"/>
              </a:buClr>
            </a:pPr>
            <a:r>
              <a:rPr lang="en-US" altLang="zh-CN" sz="2000" b="1">
                <a:solidFill>
                  <a:srgbClr val="00B050"/>
                </a:solidFill>
                <a:latin typeface="Consolas" panose="020B0609020204030204" pitchFamily="49" charset="0"/>
                <a:ea typeface="微软雅黑" panose="020B0503020204020204" pitchFamily="34" charset="-122"/>
                <a:cs typeface="Courier New" pitchFamily="49" charset="0"/>
              </a:rPr>
              <a:t>} // </a:t>
            </a:r>
            <a:r>
              <a:rPr lang="zh-CN" altLang="en-US" sz="2000" b="1">
                <a:solidFill>
                  <a:srgbClr val="00B050"/>
                </a:solidFill>
                <a:latin typeface="Consolas" panose="020B0609020204030204" pitchFamily="49" charset="0"/>
                <a:ea typeface="微软雅黑" panose="020B0503020204020204" pitchFamily="34" charset="-122"/>
                <a:cs typeface="Courier New" pitchFamily="49" charset="0"/>
              </a:rPr>
              <a:t>模拟默认拷贝构造函数</a:t>
            </a:r>
          </a:p>
          <a:p>
            <a:pPr marL="0" indent="0" eaLnBrk="1" hangingPunct="1">
              <a:lnSpc>
                <a:spcPts val="2200"/>
              </a:lnSpc>
              <a:buClr>
                <a:srgbClr val="00B0F0"/>
              </a:buClr>
            </a:pPr>
            <a:r>
              <a:rPr lang="zh-CN" altLang="en-US" sz="2000" b="1">
                <a:solidFill>
                  <a:srgbClr val="00B050"/>
                </a:solidFill>
                <a:latin typeface="Consolas" panose="020B0609020204030204" pitchFamily="49" charset="0"/>
                <a:ea typeface="微软雅黑" panose="020B0503020204020204" pitchFamily="34" charset="-122"/>
                <a:cs typeface="Courier New" pitchFamily="49" charset="0"/>
              </a:rPr>
              <a:t>*</a:t>
            </a:r>
            <a:r>
              <a:rPr lang="en-US" altLang="zh-CN" sz="2000" b="1">
                <a:solidFill>
                  <a:srgbClr val="00B05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b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b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MyString::~MyString()</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delete []m_pstr;</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 str1("teacher");</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 str2(str1);</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str2.display();</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a:t>
            </a:r>
            <a:r>
              <a:rPr lang="zh-CN" altLang="en-US" sz="2000" b="1">
                <a:solidFill>
                  <a:srgbClr val="C00000"/>
                </a:solidFill>
                <a:latin typeface="Consolas" panose="020B0609020204030204" pitchFamily="49" charset="0"/>
                <a:ea typeface="微软雅黑" panose="020B0503020204020204" pitchFamily="34" charset="-122"/>
                <a:cs typeface="Courier New" pitchFamily="49" charset="0"/>
              </a:rPr>
              <a:t>运行时错误</a:t>
            </a:r>
          </a:p>
          <a:p>
            <a:pPr marL="0" indent="0" eaLnBrk="1" hangingPunct="1">
              <a:lnSpc>
                <a:spcPts val="2200"/>
              </a:lnSpc>
              <a:buClr>
                <a:srgbClr val="00B0F0"/>
              </a:buClr>
            </a:pPr>
            <a:endParaRPr lang="zh-CN" altLang="en-US"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p:txBody>
      </p:sp>
      <p:cxnSp>
        <p:nvCxnSpPr>
          <p:cNvPr id="6" name="直接连接符 5"/>
          <p:cNvCxnSpPr>
            <a:stCxn id="2" idx="0"/>
            <a:endCxn id="2" idx="2"/>
          </p:cNvCxnSpPr>
          <p:nvPr/>
        </p:nvCxnSpPr>
        <p:spPr>
          <a:xfrm>
            <a:off x="6041572" y="889325"/>
            <a:ext cx="0" cy="573490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3461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拷贝构造函数</a:t>
            </a:r>
          </a:p>
        </p:txBody>
      </p:sp>
      <p:sp>
        <p:nvSpPr>
          <p:cNvPr id="4" name="TextBox 2"/>
          <p:cNvSpPr txBox="1"/>
          <p:nvPr/>
        </p:nvSpPr>
        <p:spPr>
          <a:xfrm>
            <a:off x="3390222" y="2202319"/>
            <a:ext cx="1785937" cy="830262"/>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defRPr/>
            </a:pPr>
            <a:endParaRPr lang="zh-CN" altLang="en-US" sz="4800" dirty="0"/>
          </a:p>
        </p:txBody>
      </p:sp>
      <p:sp>
        <p:nvSpPr>
          <p:cNvPr id="5" name="TextBox 3"/>
          <p:cNvSpPr txBox="1"/>
          <p:nvPr/>
        </p:nvSpPr>
        <p:spPr>
          <a:xfrm>
            <a:off x="3818847" y="2383294"/>
            <a:ext cx="1143000" cy="461962"/>
          </a:xfrm>
          <a:prstGeom prst="rect">
            <a:avLst/>
          </a:prstGeom>
          <a:solidFill>
            <a:schemeClr val="bg2">
              <a:lumMod val="90000"/>
            </a:schemeClr>
          </a:solidFill>
          <a:ln w="381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a:spAutoFit/>
          </a:bodyPr>
          <a:lstStyle/>
          <a:p>
            <a:pPr>
              <a:defRPr/>
            </a:pPr>
            <a:endParaRPr lang="zh-CN" altLang="en-US" dirty="0"/>
          </a:p>
        </p:txBody>
      </p:sp>
      <p:sp>
        <p:nvSpPr>
          <p:cNvPr id="7" name="TextBox 4"/>
          <p:cNvSpPr txBox="1">
            <a:spLocks noChangeArrowheads="1"/>
          </p:cNvSpPr>
          <p:nvPr/>
        </p:nvSpPr>
        <p:spPr bwMode="auto">
          <a:xfrm>
            <a:off x="3390222" y="2261056"/>
            <a:ext cx="5000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600">
                <a:latin typeface="Consolas" panose="020B0609020204030204" pitchFamily="49" charset="0"/>
              </a:rPr>
              <a:t>s</a:t>
            </a:r>
            <a:endParaRPr lang="zh-CN" altLang="en-US" sz="3600">
              <a:latin typeface="Consolas" panose="020B0609020204030204" pitchFamily="49" charset="0"/>
            </a:endParaRPr>
          </a:p>
        </p:txBody>
      </p:sp>
      <p:cxnSp>
        <p:nvCxnSpPr>
          <p:cNvPr id="8" name="直接箭头连接符 7"/>
          <p:cNvCxnSpPr/>
          <p:nvPr/>
        </p:nvCxnSpPr>
        <p:spPr bwMode="auto">
          <a:xfrm flipV="1">
            <a:off x="4390347" y="2632531"/>
            <a:ext cx="3000375" cy="26988"/>
          </a:xfrm>
          <a:prstGeom prst="straightConnector1">
            <a:avLst/>
          </a:prstGeom>
          <a:ln w="38100">
            <a:solidFill>
              <a:schemeClr val="accent1">
                <a:lumMod val="50000"/>
              </a:schemeClr>
            </a:solidFill>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9" name="TextBox 6"/>
          <p:cNvSpPr txBox="1"/>
          <p:nvPr/>
        </p:nvSpPr>
        <p:spPr>
          <a:xfrm>
            <a:off x="7400247" y="2321887"/>
            <a:ext cx="2240143" cy="646331"/>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3600" dirty="0">
                <a:latin typeface="Consolas" panose="020B0609020204030204" pitchFamily="49" charset="0"/>
              </a:rPr>
              <a:t>teacher</a:t>
            </a:r>
            <a:endParaRPr lang="zh-CN" altLang="en-US" sz="3600" dirty="0">
              <a:latin typeface="Consolas" panose="020B0609020204030204" pitchFamily="49" charset="0"/>
            </a:endParaRPr>
          </a:p>
        </p:txBody>
      </p:sp>
      <p:sp>
        <p:nvSpPr>
          <p:cNvPr id="10" name="TextBox 7"/>
          <p:cNvSpPr txBox="1">
            <a:spLocks noChangeArrowheads="1"/>
          </p:cNvSpPr>
          <p:nvPr/>
        </p:nvSpPr>
        <p:spPr bwMode="auto">
          <a:xfrm>
            <a:off x="3318784" y="1514883"/>
            <a:ext cx="21023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对象</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s1</a:t>
            </a:r>
            <a:endParaRPr lang="zh-CN" altLang="en-US" sz="3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TextBox 8"/>
          <p:cNvSpPr txBox="1"/>
          <p:nvPr/>
        </p:nvSpPr>
        <p:spPr>
          <a:xfrm>
            <a:off x="3390222" y="3773944"/>
            <a:ext cx="1785937" cy="830262"/>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defRPr/>
            </a:pPr>
            <a:endParaRPr lang="zh-CN" altLang="en-US" sz="4800" dirty="0"/>
          </a:p>
        </p:txBody>
      </p:sp>
      <p:sp>
        <p:nvSpPr>
          <p:cNvPr id="12" name="TextBox 9"/>
          <p:cNvSpPr txBox="1"/>
          <p:nvPr/>
        </p:nvSpPr>
        <p:spPr>
          <a:xfrm>
            <a:off x="3818847" y="3954919"/>
            <a:ext cx="1143000" cy="461962"/>
          </a:xfrm>
          <a:prstGeom prst="rect">
            <a:avLst/>
          </a:prstGeom>
          <a:solidFill>
            <a:schemeClr val="bg2">
              <a:lumMod val="90000"/>
            </a:schemeClr>
          </a:solidFill>
          <a:ln w="381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a:spAutoFit/>
          </a:bodyPr>
          <a:lstStyle/>
          <a:p>
            <a:pPr>
              <a:defRPr/>
            </a:pPr>
            <a:endParaRPr lang="zh-CN" altLang="en-US" dirty="0"/>
          </a:p>
        </p:txBody>
      </p:sp>
      <p:sp>
        <p:nvSpPr>
          <p:cNvPr id="13" name="TextBox 10"/>
          <p:cNvSpPr txBox="1">
            <a:spLocks noChangeArrowheads="1"/>
          </p:cNvSpPr>
          <p:nvPr/>
        </p:nvSpPr>
        <p:spPr bwMode="auto">
          <a:xfrm>
            <a:off x="3390222" y="3832681"/>
            <a:ext cx="5000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600">
                <a:latin typeface="Consolas" panose="020B0609020204030204" pitchFamily="49" charset="0"/>
              </a:rPr>
              <a:t>s</a:t>
            </a:r>
            <a:endParaRPr lang="zh-CN" altLang="en-US" sz="3600">
              <a:latin typeface="Consolas" panose="020B0609020204030204" pitchFamily="49" charset="0"/>
            </a:endParaRPr>
          </a:p>
        </p:txBody>
      </p:sp>
      <p:sp>
        <p:nvSpPr>
          <p:cNvPr id="14" name="TextBox 11"/>
          <p:cNvSpPr txBox="1">
            <a:spLocks noChangeArrowheads="1"/>
          </p:cNvSpPr>
          <p:nvPr/>
        </p:nvSpPr>
        <p:spPr bwMode="auto">
          <a:xfrm>
            <a:off x="3318784" y="4640583"/>
            <a:ext cx="21023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对象</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s2</a:t>
            </a:r>
            <a:endParaRPr lang="zh-CN" altLang="en-US" sz="360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5" name="直接箭头连接符 14"/>
          <p:cNvCxnSpPr/>
          <p:nvPr/>
        </p:nvCxnSpPr>
        <p:spPr bwMode="auto">
          <a:xfrm flipV="1">
            <a:off x="4390347" y="2746831"/>
            <a:ext cx="3009900" cy="1412875"/>
          </a:xfrm>
          <a:prstGeom prst="straightConnector1">
            <a:avLst/>
          </a:prstGeom>
          <a:ln w="38100">
            <a:solidFill>
              <a:schemeClr val="accent1">
                <a:lumMod val="50000"/>
              </a:schemeClr>
            </a:solidFill>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27" name="矩形 3"/>
          <p:cNvSpPr>
            <a:spLocks noChangeArrowheads="1"/>
          </p:cNvSpPr>
          <p:nvPr/>
        </p:nvSpPr>
        <p:spPr bwMode="auto">
          <a:xfrm>
            <a:off x="1310795" y="1011911"/>
            <a:ext cx="207942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buClr>
                <a:schemeClr val="accent1">
                  <a:lumMod val="50000"/>
                </a:schemeClr>
              </a:buClr>
              <a:buFont typeface="Wingdings" panose="05000000000000000000" pitchFamily="2" charset="2"/>
              <a:buChar char="v"/>
            </a:pPr>
            <a:r>
              <a:rPr lang="zh-CN" altLang="en-US" sz="3200" b="1">
                <a:solidFill>
                  <a:schemeClr val="accent1">
                    <a:lumMod val="50000"/>
                  </a:schemeClr>
                </a:solidFill>
                <a:latin typeface="微软雅黑" panose="020B0503020204020204" pitchFamily="34" charset="-122"/>
                <a:ea typeface="微软雅黑" panose="020B0503020204020204" pitchFamily="34" charset="-122"/>
              </a:rPr>
              <a:t>浅拷贝</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p:txBody>
      </p:sp>
    </p:spTree>
    <p:extLst>
      <p:ext uri="{BB962C8B-B14F-4D97-AF65-F5344CB8AC3E}">
        <p14:creationId xmlns:p14="http://schemas.microsoft.com/office/powerpoint/2010/main" val="256983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checkerboard(across)">
                                      <p:cBhvr>
                                        <p:cTn id="13" dur="500"/>
                                        <p:tgtEl>
                                          <p:spTgt spid="13"/>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heckerboard(across)">
                                      <p:cBhvr>
                                        <p:cTn id="16" dur="500"/>
                                        <p:tgtEl>
                                          <p:spTgt spid="14"/>
                                        </p:tgtEl>
                                      </p:cBhvr>
                                    </p:animEffect>
                                  </p:childTnLst>
                                </p:cTn>
                              </p:par>
                              <p:par>
                                <p:cTn id="17" presetID="5" presetClass="entr" presetSubtype="1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checkerboard(across)">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xit" presetSubtype="10" fill="hold" grpId="1" nodeType="clickEffect">
                                  <p:stCondLst>
                                    <p:cond delay="0"/>
                                  </p:stCondLst>
                                  <p:childTnLst>
                                    <p:animEffect transition="out" filter="checkerboard(across)">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par>
                                <p:cTn id="25" presetID="5" presetClass="exit" presetSubtype="10" fill="hold" grpId="1" nodeType="withEffect">
                                  <p:stCondLst>
                                    <p:cond delay="0"/>
                                  </p:stCondLst>
                                  <p:childTnLst>
                                    <p:animEffect transition="out" filter="checkerboard(across)">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par>
                                <p:cTn id="28" presetID="5" presetClass="exit" presetSubtype="10" fill="hold" grpId="1" nodeType="withEffect">
                                  <p:stCondLst>
                                    <p:cond delay="0"/>
                                  </p:stCondLst>
                                  <p:childTnLst>
                                    <p:animEffect transition="out" filter="checkerboard(across)">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par>
                                <p:cTn id="31" presetID="5" presetClass="exit" presetSubtype="10" fill="hold" grpId="1" nodeType="withEffect">
                                  <p:stCondLst>
                                    <p:cond delay="0"/>
                                  </p:stCondLst>
                                  <p:childTnLst>
                                    <p:animEffect transition="out" filter="checkerboard(across)">
                                      <p:cBhvr>
                                        <p:cTn id="32" dur="500"/>
                                        <p:tgtEl>
                                          <p:spTgt spid="14"/>
                                        </p:tgtEl>
                                      </p:cBhvr>
                                    </p:animEffect>
                                    <p:set>
                                      <p:cBhvr>
                                        <p:cTn id="33" dur="1" fill="hold">
                                          <p:stCondLst>
                                            <p:cond delay="499"/>
                                          </p:stCondLst>
                                        </p:cTn>
                                        <p:tgtEl>
                                          <p:spTgt spid="14"/>
                                        </p:tgtEl>
                                        <p:attrNameLst>
                                          <p:attrName>style.visibility</p:attrName>
                                        </p:attrNameLst>
                                      </p:cBhvr>
                                      <p:to>
                                        <p:strVal val="hidden"/>
                                      </p:to>
                                    </p:set>
                                  </p:childTnLst>
                                </p:cTn>
                              </p:par>
                              <p:par>
                                <p:cTn id="34" presetID="5" presetClass="exit" presetSubtype="10" fill="hold" nodeType="withEffect">
                                  <p:stCondLst>
                                    <p:cond delay="0"/>
                                  </p:stCondLst>
                                  <p:childTnLst>
                                    <p:animEffect transition="out" filter="checkerboard(across)">
                                      <p:cBhvr>
                                        <p:cTn id="35" dur="500"/>
                                        <p:tgtEl>
                                          <p:spTgt spid="15"/>
                                        </p:tgtEl>
                                      </p:cBhvr>
                                    </p:animEffect>
                                    <p:set>
                                      <p:cBhvr>
                                        <p:cTn id="36" dur="1" fill="hold">
                                          <p:stCondLst>
                                            <p:cond delay="499"/>
                                          </p:stCondLst>
                                        </p:cTn>
                                        <p:tgtEl>
                                          <p:spTgt spid="15"/>
                                        </p:tgtEl>
                                        <p:attrNameLst>
                                          <p:attrName>style.visibility</p:attrName>
                                        </p:attrNameLst>
                                      </p:cBhvr>
                                      <p:to>
                                        <p:strVal val="hidden"/>
                                      </p:to>
                                    </p:set>
                                  </p:childTnLst>
                                </p:cTn>
                              </p:par>
                              <p:par>
                                <p:cTn id="37" presetID="5" presetClass="exit" presetSubtype="10" fill="hold" grpId="0" nodeType="withEffect">
                                  <p:stCondLst>
                                    <p:cond delay="0"/>
                                  </p:stCondLst>
                                  <p:childTnLst>
                                    <p:animEffect transition="out" filter="checkerboard(across)">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1" grpId="1" animBg="1"/>
      <p:bldP spid="12" grpId="0" animBg="1"/>
      <p:bldP spid="12" grpId="1" animBg="1"/>
      <p:bldP spid="13" grpId="0"/>
      <p:bldP spid="13" grpId="1"/>
      <p:bldP spid="14" grpId="0"/>
      <p:bldP spid="14"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拷贝构造函数</a:t>
            </a:r>
          </a:p>
        </p:txBody>
      </p:sp>
      <p:sp>
        <p:nvSpPr>
          <p:cNvPr id="4" name="TextBox 2"/>
          <p:cNvSpPr txBox="1"/>
          <p:nvPr/>
        </p:nvSpPr>
        <p:spPr>
          <a:xfrm>
            <a:off x="3390222" y="2202319"/>
            <a:ext cx="1785937" cy="830262"/>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defRPr/>
            </a:pPr>
            <a:endParaRPr lang="zh-CN" altLang="en-US" sz="4800" dirty="0"/>
          </a:p>
        </p:txBody>
      </p:sp>
      <p:sp>
        <p:nvSpPr>
          <p:cNvPr id="5" name="TextBox 3"/>
          <p:cNvSpPr txBox="1"/>
          <p:nvPr/>
        </p:nvSpPr>
        <p:spPr>
          <a:xfrm>
            <a:off x="3818847" y="2383294"/>
            <a:ext cx="1143000" cy="461962"/>
          </a:xfrm>
          <a:prstGeom prst="rect">
            <a:avLst/>
          </a:prstGeom>
          <a:solidFill>
            <a:schemeClr val="bg2">
              <a:lumMod val="90000"/>
            </a:schemeClr>
          </a:solidFill>
          <a:ln w="381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a:spAutoFit/>
          </a:bodyPr>
          <a:lstStyle/>
          <a:p>
            <a:pPr>
              <a:defRPr/>
            </a:pPr>
            <a:endParaRPr lang="zh-CN" altLang="en-US" dirty="0"/>
          </a:p>
        </p:txBody>
      </p:sp>
      <p:sp>
        <p:nvSpPr>
          <p:cNvPr id="7" name="TextBox 4"/>
          <p:cNvSpPr txBox="1">
            <a:spLocks noChangeArrowheads="1"/>
          </p:cNvSpPr>
          <p:nvPr/>
        </p:nvSpPr>
        <p:spPr bwMode="auto">
          <a:xfrm>
            <a:off x="3390222" y="2261056"/>
            <a:ext cx="5000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600">
                <a:latin typeface="Consolas" panose="020B0609020204030204" pitchFamily="49" charset="0"/>
              </a:rPr>
              <a:t>s</a:t>
            </a:r>
            <a:endParaRPr lang="zh-CN" altLang="en-US" sz="3600">
              <a:latin typeface="Consolas" panose="020B0609020204030204" pitchFamily="49" charset="0"/>
            </a:endParaRPr>
          </a:p>
        </p:txBody>
      </p:sp>
      <p:cxnSp>
        <p:nvCxnSpPr>
          <p:cNvPr id="8" name="直接箭头连接符 7"/>
          <p:cNvCxnSpPr/>
          <p:nvPr/>
        </p:nvCxnSpPr>
        <p:spPr bwMode="auto">
          <a:xfrm flipV="1">
            <a:off x="4390347" y="2632531"/>
            <a:ext cx="3000375" cy="26988"/>
          </a:xfrm>
          <a:prstGeom prst="straightConnector1">
            <a:avLst/>
          </a:prstGeom>
          <a:ln w="38100">
            <a:solidFill>
              <a:schemeClr val="accent1">
                <a:lumMod val="50000"/>
              </a:schemeClr>
            </a:solidFill>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9" name="TextBox 6"/>
          <p:cNvSpPr txBox="1"/>
          <p:nvPr/>
        </p:nvSpPr>
        <p:spPr>
          <a:xfrm>
            <a:off x="7400247" y="2321887"/>
            <a:ext cx="2240143" cy="646331"/>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3600" dirty="0">
                <a:latin typeface="Consolas" panose="020B0609020204030204" pitchFamily="49" charset="0"/>
              </a:rPr>
              <a:t>teacher</a:t>
            </a:r>
            <a:endParaRPr lang="zh-CN" altLang="en-US" sz="3600" dirty="0">
              <a:latin typeface="Consolas" panose="020B0609020204030204" pitchFamily="49" charset="0"/>
            </a:endParaRPr>
          </a:p>
        </p:txBody>
      </p:sp>
      <p:sp>
        <p:nvSpPr>
          <p:cNvPr id="10" name="TextBox 7"/>
          <p:cNvSpPr txBox="1">
            <a:spLocks noChangeArrowheads="1"/>
          </p:cNvSpPr>
          <p:nvPr/>
        </p:nvSpPr>
        <p:spPr bwMode="auto">
          <a:xfrm>
            <a:off x="3318784" y="1514883"/>
            <a:ext cx="21023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对象</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s1</a:t>
            </a:r>
            <a:endParaRPr lang="zh-CN" altLang="en-US" sz="360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3318784" y="3773944"/>
            <a:ext cx="4081463" cy="1512970"/>
            <a:chOff x="3318784" y="3773944"/>
            <a:chExt cx="4081463" cy="1512970"/>
          </a:xfrm>
        </p:grpSpPr>
        <p:sp>
          <p:nvSpPr>
            <p:cNvPr id="11" name="TextBox 8"/>
            <p:cNvSpPr txBox="1"/>
            <p:nvPr/>
          </p:nvSpPr>
          <p:spPr>
            <a:xfrm>
              <a:off x="3390222" y="3773944"/>
              <a:ext cx="1785937" cy="830262"/>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defRPr/>
              </a:pPr>
              <a:endParaRPr lang="zh-CN" altLang="en-US" sz="4800" dirty="0"/>
            </a:p>
          </p:txBody>
        </p:sp>
        <p:sp>
          <p:nvSpPr>
            <p:cNvPr id="12" name="TextBox 9"/>
            <p:cNvSpPr txBox="1"/>
            <p:nvPr/>
          </p:nvSpPr>
          <p:spPr>
            <a:xfrm>
              <a:off x="3818847" y="3954919"/>
              <a:ext cx="1143000" cy="461962"/>
            </a:xfrm>
            <a:prstGeom prst="rect">
              <a:avLst/>
            </a:prstGeom>
            <a:solidFill>
              <a:schemeClr val="bg2">
                <a:lumMod val="90000"/>
              </a:schemeClr>
            </a:solidFill>
            <a:ln w="381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a:spAutoFit/>
            </a:bodyPr>
            <a:lstStyle/>
            <a:p>
              <a:pPr>
                <a:defRPr/>
              </a:pPr>
              <a:endParaRPr lang="zh-CN" altLang="en-US" dirty="0"/>
            </a:p>
          </p:txBody>
        </p:sp>
        <p:sp>
          <p:nvSpPr>
            <p:cNvPr id="13" name="TextBox 10"/>
            <p:cNvSpPr txBox="1">
              <a:spLocks noChangeArrowheads="1"/>
            </p:cNvSpPr>
            <p:nvPr/>
          </p:nvSpPr>
          <p:spPr bwMode="auto">
            <a:xfrm>
              <a:off x="3390222" y="3832681"/>
              <a:ext cx="5000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600">
                  <a:latin typeface="Consolas" panose="020B0609020204030204" pitchFamily="49" charset="0"/>
                </a:rPr>
                <a:t>s</a:t>
              </a:r>
              <a:endParaRPr lang="zh-CN" altLang="en-US" sz="3600">
                <a:latin typeface="Consolas" panose="020B0609020204030204" pitchFamily="49" charset="0"/>
              </a:endParaRPr>
            </a:p>
          </p:txBody>
        </p:sp>
        <p:sp>
          <p:nvSpPr>
            <p:cNvPr id="14" name="TextBox 11"/>
            <p:cNvSpPr txBox="1">
              <a:spLocks noChangeArrowheads="1"/>
            </p:cNvSpPr>
            <p:nvPr/>
          </p:nvSpPr>
          <p:spPr bwMode="auto">
            <a:xfrm>
              <a:off x="3318784" y="4640583"/>
              <a:ext cx="21023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对象</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s2</a:t>
              </a:r>
              <a:endParaRPr lang="zh-CN" altLang="en-US" sz="360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5" name="直接箭头连接符 14"/>
            <p:cNvCxnSpPr>
              <a:endCxn id="16" idx="1"/>
            </p:cNvCxnSpPr>
            <p:nvPr/>
          </p:nvCxnSpPr>
          <p:spPr bwMode="auto">
            <a:xfrm flipV="1">
              <a:off x="4390347" y="4155846"/>
              <a:ext cx="3009900" cy="3861"/>
            </a:xfrm>
            <a:prstGeom prst="straightConnector1">
              <a:avLst/>
            </a:prstGeom>
            <a:ln w="38100">
              <a:solidFill>
                <a:schemeClr val="accent1">
                  <a:lumMod val="50000"/>
                </a:schemeClr>
              </a:solidFill>
              <a:headEnd type="none" w="med" len="med"/>
              <a:tailEnd type="arrow"/>
            </a:ln>
          </p:spPr>
          <p:style>
            <a:lnRef idx="3">
              <a:schemeClr val="accent2"/>
            </a:lnRef>
            <a:fillRef idx="0">
              <a:schemeClr val="accent2"/>
            </a:fillRef>
            <a:effectRef idx="2">
              <a:schemeClr val="accent2"/>
            </a:effectRef>
            <a:fontRef idx="minor">
              <a:schemeClr val="tx1"/>
            </a:fontRef>
          </p:style>
        </p:cxnSp>
      </p:grpSp>
      <p:sp>
        <p:nvSpPr>
          <p:cNvPr id="16" name="TextBox 6"/>
          <p:cNvSpPr txBox="1"/>
          <p:nvPr/>
        </p:nvSpPr>
        <p:spPr>
          <a:xfrm>
            <a:off x="7400247" y="3832680"/>
            <a:ext cx="2240143" cy="646331"/>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3600" dirty="0">
                <a:latin typeface="Consolas" panose="020B0609020204030204" pitchFamily="49" charset="0"/>
              </a:rPr>
              <a:t>teacher</a:t>
            </a:r>
            <a:endParaRPr lang="zh-CN" altLang="en-US" sz="3600" dirty="0">
              <a:latin typeface="Consolas" panose="020B0609020204030204" pitchFamily="49" charset="0"/>
            </a:endParaRPr>
          </a:p>
        </p:txBody>
      </p:sp>
      <p:sp>
        <p:nvSpPr>
          <p:cNvPr id="17" name="矩形 3"/>
          <p:cNvSpPr>
            <a:spLocks noChangeArrowheads="1"/>
          </p:cNvSpPr>
          <p:nvPr/>
        </p:nvSpPr>
        <p:spPr bwMode="auto">
          <a:xfrm>
            <a:off x="1310795" y="1011911"/>
            <a:ext cx="207942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buClr>
                <a:schemeClr val="accent1">
                  <a:lumMod val="50000"/>
                </a:schemeClr>
              </a:buClr>
              <a:buFont typeface="Wingdings" panose="05000000000000000000" pitchFamily="2" charset="2"/>
              <a:buChar char="v"/>
            </a:pPr>
            <a:r>
              <a:rPr lang="zh-CN" altLang="en-US" sz="3200" b="1">
                <a:solidFill>
                  <a:schemeClr val="accent1">
                    <a:lumMod val="50000"/>
                  </a:schemeClr>
                </a:solidFill>
                <a:latin typeface="微软雅黑" panose="020B0503020204020204" pitchFamily="34" charset="-122"/>
                <a:ea typeface="微软雅黑" panose="020B0503020204020204" pitchFamily="34" charset="-122"/>
              </a:rPr>
              <a:t>深拷贝</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p:txBody>
      </p:sp>
    </p:spTree>
    <p:extLst>
      <p:ext uri="{BB962C8B-B14F-4D97-AF65-F5344CB8AC3E}">
        <p14:creationId xmlns:p14="http://schemas.microsoft.com/office/powerpoint/2010/main" val="315311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wipe(left)">
                                      <p:cBhvr>
                                        <p:cTn id="16"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6389" y="889325"/>
            <a:ext cx="11273245" cy="5734903"/>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normAutofit fontScale="90000"/>
          </a:bodyPr>
          <a:lstStyle/>
          <a:p>
            <a:r>
              <a:rPr lang="zh-CN" altLang="en-US"/>
              <a:t>拷贝构造函数</a:t>
            </a:r>
          </a:p>
        </p:txBody>
      </p:sp>
      <p:sp>
        <p:nvSpPr>
          <p:cNvPr id="36" name="TextBox 4"/>
          <p:cNvSpPr txBox="1">
            <a:spLocks noChangeArrowheads="1"/>
          </p:cNvSpPr>
          <p:nvPr/>
        </p:nvSpPr>
        <p:spPr bwMode="auto">
          <a:xfrm>
            <a:off x="782570" y="889325"/>
            <a:ext cx="5181419" cy="573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MyString</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 (char *ap = "china");</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 (const MyString &amp;temp);</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 ();</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display()const;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char *m_pstr;</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MyString::display()const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m_pstr &lt;&lt; endl;</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MyString::MyString(char *ap)</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m_pstr = new char[strlen(ap)+1];</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strcpy(m_pstr, ap);</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4" name="TextBox 4"/>
          <p:cNvSpPr txBox="1">
            <a:spLocks noChangeArrowheads="1"/>
          </p:cNvSpPr>
          <p:nvPr/>
        </p:nvSpPr>
        <p:spPr bwMode="auto">
          <a:xfrm>
            <a:off x="6041572" y="889325"/>
            <a:ext cx="5728062" cy="573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MyString::MyString(const MyString &amp;temp)</a:t>
            </a: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if(temp.m_pstr)</a:t>
            </a: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a:t>
            </a: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m_pstr = </a:t>
            </a: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new char[strlen(temp.m_pstr)+1];</a:t>
            </a: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strcpy(m_pstr, temp.m_pstr);</a:t>
            </a: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a:t>
            </a: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else m_pstr = 0;</a:t>
            </a: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MyString::~MyString()</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delete []m_pstr; }</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 str1("japan");  </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MyString str2(str1);</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str2.display();</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cxnSp>
        <p:nvCxnSpPr>
          <p:cNvPr id="6" name="直接连接符 5"/>
          <p:cNvCxnSpPr>
            <a:stCxn id="2" idx="0"/>
            <a:endCxn id="2" idx="2"/>
          </p:cNvCxnSpPr>
          <p:nvPr/>
        </p:nvCxnSpPr>
        <p:spPr>
          <a:xfrm>
            <a:off x="6041572" y="889325"/>
            <a:ext cx="0" cy="573490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97754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拷贝构造函数</a:t>
            </a:r>
          </a:p>
        </p:txBody>
      </p:sp>
      <p:sp>
        <p:nvSpPr>
          <p:cNvPr id="4" name="内容占位符 3"/>
          <p:cNvSpPr>
            <a:spLocks noGrp="1"/>
          </p:cNvSpPr>
          <p:nvPr>
            <p:ph idx="1"/>
          </p:nvPr>
        </p:nvSpPr>
        <p:spPr>
          <a:xfrm>
            <a:off x="851044" y="1308903"/>
            <a:ext cx="10512862" cy="3694172"/>
          </a:xfrm>
        </p:spPr>
        <p:txBody>
          <a:bodyPr>
            <a:noAutofit/>
          </a:bodyPr>
          <a:lstStyle/>
          <a:p>
            <a:pPr>
              <a:lnSpc>
                <a:spcPct val="100000"/>
              </a:lnSpc>
            </a:pPr>
            <a:r>
              <a:rPr lang="zh-CN" altLang="en-US" sz="3200" b="1" dirty="0">
                <a:solidFill>
                  <a:schemeClr val="tx1">
                    <a:lumMod val="75000"/>
                    <a:lumOff val="25000"/>
                  </a:schemeClr>
                </a:solidFill>
              </a:rPr>
              <a:t>思考</a:t>
            </a:r>
            <a:r>
              <a:rPr lang="zh-CN" altLang="en-US" sz="3200" dirty="0">
                <a:solidFill>
                  <a:schemeClr val="tx1">
                    <a:lumMod val="75000"/>
                    <a:lumOff val="25000"/>
                  </a:schemeClr>
                </a:solidFill>
              </a:rPr>
              <a:t>：何时定义拷贝构造函数？</a:t>
            </a:r>
          </a:p>
          <a:p>
            <a:pPr marL="0" indent="0">
              <a:lnSpc>
                <a:spcPct val="150000"/>
              </a:lnSpc>
              <a:buNone/>
            </a:pPr>
            <a:r>
              <a:rPr lang="zh-CN" altLang="en-US" sz="3200" dirty="0">
                <a:solidFill>
                  <a:schemeClr val="tx1">
                    <a:lumMod val="75000"/>
                    <a:lumOff val="25000"/>
                  </a:schemeClr>
                </a:solidFill>
              </a:rPr>
              <a:t>    通常情况下，若一个类包含</a:t>
            </a:r>
            <a:r>
              <a:rPr lang="zh-CN" altLang="en-US" sz="3200" dirty="0">
                <a:solidFill>
                  <a:srgbClr val="C00000"/>
                </a:solidFill>
              </a:rPr>
              <a:t>指针成员</a:t>
            </a:r>
            <a:r>
              <a:rPr lang="zh-CN" altLang="en-US" sz="3200" dirty="0">
                <a:solidFill>
                  <a:schemeClr val="tx1">
                    <a:lumMod val="75000"/>
                    <a:lumOff val="25000"/>
                  </a:schemeClr>
                </a:solidFill>
              </a:rPr>
              <a:t>，并且通过该指针在</a:t>
            </a:r>
            <a:r>
              <a:rPr lang="zh-CN" altLang="en-US" sz="3200" dirty="0">
                <a:solidFill>
                  <a:srgbClr val="C00000"/>
                </a:solidFill>
              </a:rPr>
              <a:t>构造函数中动态申请了空间</a:t>
            </a:r>
            <a:r>
              <a:rPr lang="zh-CN" altLang="en-US" sz="3200" dirty="0">
                <a:solidFill>
                  <a:schemeClr val="tx1">
                    <a:lumMod val="75000"/>
                    <a:lumOff val="25000"/>
                  </a:schemeClr>
                </a:solidFill>
              </a:rPr>
              <a:t>，则必须为该类定义一个拷贝构造函数。</a:t>
            </a:r>
          </a:p>
        </p:txBody>
      </p:sp>
    </p:spTree>
    <p:extLst>
      <p:ext uri="{BB962C8B-B14F-4D97-AF65-F5344CB8AC3E}">
        <p14:creationId xmlns:p14="http://schemas.microsoft.com/office/powerpoint/2010/main" val="22085687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拷贝构造函数</a:t>
            </a:r>
          </a:p>
        </p:txBody>
      </p:sp>
      <p:sp>
        <p:nvSpPr>
          <p:cNvPr id="4" name="内容占位符 3"/>
          <p:cNvSpPr>
            <a:spLocks noGrp="1"/>
          </p:cNvSpPr>
          <p:nvPr>
            <p:ph idx="1"/>
          </p:nvPr>
        </p:nvSpPr>
        <p:spPr>
          <a:xfrm>
            <a:off x="689167" y="1084217"/>
            <a:ext cx="10512862" cy="5159829"/>
          </a:xfrm>
        </p:spPr>
        <p:txBody>
          <a:bodyPr>
            <a:noAutofit/>
          </a:bodyPr>
          <a:lstStyle/>
          <a:p>
            <a:pPr>
              <a:lnSpc>
                <a:spcPct val="110000"/>
              </a:lnSpc>
              <a:spcBef>
                <a:spcPts val="1200"/>
              </a:spcBef>
              <a:buClr>
                <a:schemeClr val="accent1">
                  <a:lumMod val="50000"/>
                </a:schemeClr>
              </a:buClr>
            </a:pPr>
            <a:r>
              <a:rPr lang="zh-CN" altLang="en-US" sz="2800" b="1" dirty="0">
                <a:solidFill>
                  <a:schemeClr val="accent1">
                    <a:lumMod val="50000"/>
                  </a:schemeClr>
                </a:solidFill>
              </a:rPr>
              <a:t>作用：</a:t>
            </a:r>
            <a:r>
              <a:rPr lang="zh-CN" altLang="en-US" sz="2800" dirty="0">
                <a:solidFill>
                  <a:schemeClr val="tx1">
                    <a:lumMod val="75000"/>
                    <a:lumOff val="25000"/>
                  </a:schemeClr>
                </a:solidFill>
              </a:rPr>
              <a:t>用一个已经存在的对象初始化同类的另一个新对象，拷贝构造函数是一种特殊的构造函数，具有构造函数的所有特征。</a:t>
            </a:r>
          </a:p>
          <a:p>
            <a:pPr>
              <a:lnSpc>
                <a:spcPct val="110000"/>
              </a:lnSpc>
              <a:spcBef>
                <a:spcPts val="1200"/>
              </a:spcBef>
              <a:buClr>
                <a:schemeClr val="accent1">
                  <a:lumMod val="50000"/>
                </a:schemeClr>
              </a:buClr>
            </a:pPr>
            <a:r>
              <a:rPr lang="zh-CN" altLang="en-US" sz="2800" dirty="0">
                <a:solidFill>
                  <a:schemeClr val="tx1">
                    <a:lumMod val="75000"/>
                    <a:lumOff val="25000"/>
                  </a:schemeClr>
                </a:solidFill>
              </a:rPr>
              <a:t>对每个类，编译系统会自动生成一个拷贝构造函数，作为该类的</a:t>
            </a:r>
            <a:r>
              <a:rPr lang="zh-CN" altLang="en-US" sz="2800" dirty="0">
                <a:solidFill>
                  <a:schemeClr val="accent1">
                    <a:lumMod val="50000"/>
                  </a:schemeClr>
                </a:solidFill>
              </a:rPr>
              <a:t>公有成员</a:t>
            </a:r>
            <a:r>
              <a:rPr lang="zh-CN" altLang="en-US" sz="2800" dirty="0"/>
              <a:t>。</a:t>
            </a:r>
            <a:endParaRPr lang="en-US" altLang="zh-CN" sz="2800" dirty="0"/>
          </a:p>
          <a:p>
            <a:pPr>
              <a:lnSpc>
                <a:spcPct val="110000"/>
              </a:lnSpc>
              <a:spcBef>
                <a:spcPts val="1200"/>
              </a:spcBef>
              <a:buClr>
                <a:schemeClr val="accent1">
                  <a:lumMod val="50000"/>
                </a:schemeClr>
              </a:buClr>
            </a:pPr>
            <a:r>
              <a:rPr lang="zh-CN" altLang="en-US" sz="2800" dirty="0">
                <a:solidFill>
                  <a:schemeClr val="tx1">
                    <a:lumMod val="75000"/>
                    <a:lumOff val="25000"/>
                  </a:schemeClr>
                </a:solidFill>
              </a:rPr>
              <a:t>拷贝构造函数的参数为</a:t>
            </a:r>
            <a:r>
              <a:rPr lang="en-US" altLang="zh-CN" sz="2800" dirty="0" err="1">
                <a:solidFill>
                  <a:schemeClr val="tx1">
                    <a:lumMod val="75000"/>
                    <a:lumOff val="25000"/>
                  </a:schemeClr>
                </a:solidFill>
              </a:rPr>
              <a:t>const</a:t>
            </a:r>
            <a:r>
              <a:rPr lang="en-US" altLang="zh-CN" sz="2800" dirty="0">
                <a:solidFill>
                  <a:schemeClr val="tx1">
                    <a:lumMod val="75000"/>
                    <a:lumOff val="25000"/>
                  </a:schemeClr>
                </a:solidFill>
              </a:rPr>
              <a:t> &amp;</a:t>
            </a:r>
          </a:p>
          <a:p>
            <a:pPr>
              <a:lnSpc>
                <a:spcPct val="110000"/>
              </a:lnSpc>
              <a:spcBef>
                <a:spcPts val="1200"/>
              </a:spcBef>
              <a:buClr>
                <a:schemeClr val="accent1">
                  <a:lumMod val="50000"/>
                </a:schemeClr>
              </a:buClr>
            </a:pPr>
            <a:r>
              <a:rPr lang="zh-CN" altLang="en-US" sz="2800" dirty="0">
                <a:solidFill>
                  <a:srgbClr val="C00000"/>
                </a:solidFill>
              </a:rPr>
              <a:t>如果在构造函数中分配了堆区内存：</a:t>
            </a:r>
            <a:endParaRPr lang="en-US" altLang="zh-CN" sz="2800" dirty="0">
              <a:solidFill>
                <a:srgbClr val="C00000"/>
              </a:solidFill>
            </a:endParaRPr>
          </a:p>
          <a:p>
            <a:pPr lvl="1">
              <a:lnSpc>
                <a:spcPct val="100000"/>
              </a:lnSpc>
              <a:spcBef>
                <a:spcPts val="600"/>
              </a:spcBef>
              <a:buClr>
                <a:schemeClr val="accent1">
                  <a:lumMod val="50000"/>
                </a:schemeClr>
              </a:buClr>
            </a:pPr>
            <a:r>
              <a:rPr lang="zh-CN" altLang="en-US" sz="2800" dirty="0">
                <a:solidFill>
                  <a:srgbClr val="C00000"/>
                </a:solidFill>
              </a:rPr>
              <a:t>需要定义析构函数</a:t>
            </a:r>
            <a:endParaRPr lang="en-US" altLang="zh-CN" sz="2800" dirty="0">
              <a:solidFill>
                <a:srgbClr val="C00000"/>
              </a:solidFill>
            </a:endParaRPr>
          </a:p>
          <a:p>
            <a:pPr lvl="1">
              <a:lnSpc>
                <a:spcPct val="100000"/>
              </a:lnSpc>
              <a:spcBef>
                <a:spcPts val="600"/>
              </a:spcBef>
              <a:buClr>
                <a:schemeClr val="accent1">
                  <a:lumMod val="50000"/>
                </a:schemeClr>
              </a:buClr>
            </a:pPr>
            <a:r>
              <a:rPr lang="zh-CN" altLang="en-US" sz="2800" dirty="0">
                <a:solidFill>
                  <a:srgbClr val="C00000"/>
                </a:solidFill>
              </a:rPr>
              <a:t>需要定义拷贝构造函数</a:t>
            </a:r>
            <a:endParaRPr lang="en-US" altLang="zh-CN" sz="2800" dirty="0">
              <a:solidFill>
                <a:srgbClr val="C00000"/>
              </a:solidFill>
            </a:endParaRPr>
          </a:p>
          <a:p>
            <a:pPr lvl="1">
              <a:lnSpc>
                <a:spcPct val="100000"/>
              </a:lnSpc>
              <a:spcBef>
                <a:spcPts val="600"/>
              </a:spcBef>
              <a:buClr>
                <a:schemeClr val="accent1">
                  <a:lumMod val="50000"/>
                </a:schemeClr>
              </a:buClr>
            </a:pPr>
            <a:r>
              <a:rPr lang="zh-CN" altLang="en-US" sz="2800" dirty="0">
                <a:solidFill>
                  <a:srgbClr val="C00000"/>
                </a:solidFill>
              </a:rPr>
              <a:t>需要定义赋值运算符的重载函数</a:t>
            </a:r>
          </a:p>
        </p:txBody>
      </p:sp>
    </p:spTree>
    <p:extLst>
      <p:ext uri="{BB962C8B-B14F-4D97-AF65-F5344CB8AC3E}">
        <p14:creationId xmlns:p14="http://schemas.microsoft.com/office/powerpoint/2010/main" val="37023106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本讲教学目标</a:t>
            </a:r>
          </a:p>
        </p:txBody>
      </p:sp>
      <p:sp>
        <p:nvSpPr>
          <p:cNvPr id="4" name="内容占位符 3"/>
          <p:cNvSpPr>
            <a:spLocks noGrp="1"/>
          </p:cNvSpPr>
          <p:nvPr>
            <p:ph idx="1"/>
          </p:nvPr>
        </p:nvSpPr>
        <p:spPr>
          <a:xfrm>
            <a:off x="978515" y="1192904"/>
            <a:ext cx="10268605" cy="5055495"/>
          </a:xfrm>
        </p:spPr>
        <p:txBody>
          <a:bodyPr>
            <a:normAutofit/>
          </a:bodyPr>
          <a:lstStyle/>
          <a:p>
            <a:pPr>
              <a:lnSpc>
                <a:spcPct val="150000"/>
              </a:lnSpc>
              <a:buFont typeface="Wingdings" panose="05000000000000000000" pitchFamily="2" charset="2"/>
              <a:buChar char="Ø"/>
            </a:pPr>
            <a:r>
              <a:rPr lang="zh-CN" altLang="en-US" sz="3000">
                <a:solidFill>
                  <a:schemeClr val="tx1">
                    <a:lumMod val="75000"/>
                    <a:lumOff val="25000"/>
                  </a:schemeClr>
                </a:solidFill>
              </a:rPr>
              <a:t>掌握</a:t>
            </a:r>
            <a:r>
              <a:rPr lang="en-US" altLang="zh-CN" sz="3000">
                <a:solidFill>
                  <a:schemeClr val="tx1">
                    <a:lumMod val="75000"/>
                    <a:lumOff val="25000"/>
                  </a:schemeClr>
                </a:solidFill>
              </a:rPr>
              <a:t>C++</a:t>
            </a:r>
            <a:r>
              <a:rPr lang="zh-CN" altLang="en-US" sz="3000">
                <a:solidFill>
                  <a:schemeClr val="tx1">
                    <a:lumMod val="75000"/>
                    <a:lumOff val="25000"/>
                  </a:schemeClr>
                </a:solidFill>
              </a:rPr>
              <a:t>中类的构造函数</a:t>
            </a:r>
            <a:endParaRPr lang="en-US" altLang="zh-CN" sz="3000">
              <a:solidFill>
                <a:schemeClr val="tx1">
                  <a:lumMod val="75000"/>
                  <a:lumOff val="25000"/>
                </a:schemeClr>
              </a:solidFill>
            </a:endParaRPr>
          </a:p>
          <a:p>
            <a:pPr>
              <a:lnSpc>
                <a:spcPct val="150000"/>
              </a:lnSpc>
              <a:buFont typeface="Wingdings" panose="05000000000000000000" pitchFamily="2" charset="2"/>
              <a:buChar char="Ø"/>
            </a:pPr>
            <a:r>
              <a:rPr lang="zh-CN" altLang="en-US" sz="3000">
                <a:solidFill>
                  <a:schemeClr val="tx1">
                    <a:lumMod val="75000"/>
                    <a:lumOff val="25000"/>
                  </a:schemeClr>
                </a:solidFill>
              </a:rPr>
              <a:t>掌握</a:t>
            </a:r>
            <a:r>
              <a:rPr lang="en-US" altLang="zh-CN" sz="3000">
                <a:solidFill>
                  <a:schemeClr val="tx1">
                    <a:lumMod val="75000"/>
                    <a:lumOff val="25000"/>
                  </a:schemeClr>
                </a:solidFill>
              </a:rPr>
              <a:t>C++</a:t>
            </a:r>
            <a:r>
              <a:rPr lang="zh-CN" altLang="en-US" sz="3000">
                <a:solidFill>
                  <a:schemeClr val="tx1">
                    <a:lumMod val="75000"/>
                    <a:lumOff val="25000"/>
                  </a:schemeClr>
                </a:solidFill>
              </a:rPr>
              <a:t>中类的析构函数</a:t>
            </a:r>
            <a:endParaRPr lang="en-US" altLang="zh-CN" sz="3000">
              <a:solidFill>
                <a:schemeClr val="tx1">
                  <a:lumMod val="75000"/>
                  <a:lumOff val="25000"/>
                </a:schemeClr>
              </a:solidFill>
            </a:endParaRPr>
          </a:p>
          <a:p>
            <a:pPr>
              <a:lnSpc>
                <a:spcPct val="150000"/>
              </a:lnSpc>
              <a:buFont typeface="Wingdings" panose="05000000000000000000" pitchFamily="2" charset="2"/>
              <a:buChar char="Ø"/>
            </a:pPr>
            <a:r>
              <a:rPr lang="zh-CN" altLang="en-US" sz="3000">
                <a:solidFill>
                  <a:schemeClr val="tx1">
                    <a:lumMod val="75000"/>
                    <a:lumOff val="25000"/>
                  </a:schemeClr>
                </a:solidFill>
              </a:rPr>
              <a:t>掌握</a:t>
            </a:r>
            <a:r>
              <a:rPr lang="en-US" altLang="zh-CN" sz="3000">
                <a:solidFill>
                  <a:schemeClr val="tx1">
                    <a:lumMod val="75000"/>
                    <a:lumOff val="25000"/>
                  </a:schemeClr>
                </a:solidFill>
              </a:rPr>
              <a:t>C++</a:t>
            </a:r>
            <a:r>
              <a:rPr lang="zh-CN" altLang="en-US" sz="3000">
                <a:solidFill>
                  <a:schemeClr val="tx1">
                    <a:lumMod val="75000"/>
                    <a:lumOff val="25000"/>
                  </a:schemeClr>
                </a:solidFill>
              </a:rPr>
              <a:t>中类的拷贝构造函数</a:t>
            </a:r>
            <a:br>
              <a:rPr lang="zh-CN" altLang="en-US" sz="3000">
                <a:solidFill>
                  <a:schemeClr val="tx1">
                    <a:lumMod val="75000"/>
                    <a:lumOff val="25000"/>
                  </a:schemeClr>
                </a:solidFill>
              </a:rPr>
            </a:br>
            <a:endParaRPr lang="zh-CN" altLang="en-US" sz="3000">
              <a:solidFill>
                <a:schemeClr val="tx1">
                  <a:lumMod val="75000"/>
                  <a:lumOff val="25000"/>
                </a:schemeClr>
              </a:solidFill>
            </a:endParaRPr>
          </a:p>
        </p:txBody>
      </p:sp>
    </p:spTree>
    <p:extLst>
      <p:ext uri="{BB962C8B-B14F-4D97-AF65-F5344CB8AC3E}">
        <p14:creationId xmlns:p14="http://schemas.microsoft.com/office/powerpoint/2010/main" val="6958566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2984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a:t>
            </a:r>
          </a:p>
        </p:txBody>
      </p:sp>
      <p:sp>
        <p:nvSpPr>
          <p:cNvPr id="19" name="矩形 3"/>
          <p:cNvSpPr>
            <a:spLocks noChangeArrowheads="1"/>
          </p:cNvSpPr>
          <p:nvPr/>
        </p:nvSpPr>
        <p:spPr bwMode="auto">
          <a:xfrm>
            <a:off x="1095001" y="889325"/>
            <a:ext cx="9701193" cy="743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不能在定义类时初始化成员</a:t>
            </a:r>
          </a:p>
        </p:txBody>
      </p:sp>
      <p:sp>
        <p:nvSpPr>
          <p:cNvPr id="4" name="TextBox 2"/>
          <p:cNvSpPr txBox="1"/>
          <p:nvPr/>
        </p:nvSpPr>
        <p:spPr>
          <a:xfrm>
            <a:off x="2596241" y="1837371"/>
            <a:ext cx="7383781" cy="4401205"/>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class Time</a:t>
            </a:r>
          </a:p>
          <a:p>
            <a:pPr>
              <a:defRPr/>
            </a:pP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a:t>
            </a:r>
          </a:p>
          <a:p>
            <a:pPr>
              <a:defRPr/>
            </a:pP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public:</a:t>
            </a:r>
          </a:p>
          <a:p>
            <a:pPr>
              <a:defRPr/>
            </a:pP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    </a:t>
            </a:r>
            <a:r>
              <a:rPr lang="en-US" altLang="zh-CN" sz="2800" b="1">
                <a:solidFill>
                  <a:schemeClr val="tx1">
                    <a:lumMod val="75000"/>
                    <a:lumOff val="25000"/>
                  </a:schemeClr>
                </a:solidFill>
                <a:latin typeface="Consolas" panose="020B0609020204030204" pitchFamily="49" charset="0"/>
                <a:ea typeface="DotumChe" pitchFamily="49" charset="-127"/>
                <a:cs typeface="Courier New" pitchFamily="49" charset="0"/>
              </a:rPr>
              <a:t>void set(int h, int m, int s);</a:t>
            </a:r>
            <a:endPar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endParaRPr>
          </a:p>
          <a:p>
            <a:pPr>
              <a:defRPr/>
            </a:pP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    void display();</a:t>
            </a:r>
          </a:p>
          <a:p>
            <a:pPr>
              <a:defRPr/>
            </a:pP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private:</a:t>
            </a:r>
          </a:p>
          <a:p>
            <a:pPr>
              <a:defRPr/>
            </a:pP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    </a:t>
            </a:r>
            <a:r>
              <a:rPr lang="en-US" altLang="zh-CN" sz="2800" b="1" dirty="0" err="1">
                <a:solidFill>
                  <a:schemeClr val="tx1">
                    <a:lumMod val="75000"/>
                    <a:lumOff val="25000"/>
                  </a:schemeClr>
                </a:solidFill>
                <a:latin typeface="Consolas" panose="020B0609020204030204" pitchFamily="49" charset="0"/>
                <a:ea typeface="DotumChe" pitchFamily="49" charset="-127"/>
                <a:cs typeface="Courier New" pitchFamily="49" charset="0"/>
              </a:rPr>
              <a:t>int</a:t>
            </a: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 </a:t>
            </a:r>
            <a:r>
              <a:rPr lang="en-US" altLang="zh-CN" sz="2800" b="1" dirty="0" err="1">
                <a:solidFill>
                  <a:schemeClr val="tx1">
                    <a:lumMod val="75000"/>
                    <a:lumOff val="25000"/>
                  </a:schemeClr>
                </a:solidFill>
                <a:latin typeface="Consolas" panose="020B0609020204030204" pitchFamily="49" charset="0"/>
                <a:ea typeface="DotumChe" pitchFamily="49" charset="-127"/>
                <a:cs typeface="Courier New" pitchFamily="49" charset="0"/>
              </a:rPr>
              <a:t>m_iHour</a:t>
            </a: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 </a:t>
            </a:r>
            <a:r>
              <a:rPr lang="en-US" altLang="zh-CN" sz="2800" b="1" dirty="0">
                <a:solidFill>
                  <a:srgbClr val="C00000"/>
                </a:solidFill>
                <a:latin typeface="Consolas" panose="020B0609020204030204" pitchFamily="49" charset="0"/>
                <a:ea typeface="DotumChe" pitchFamily="49" charset="-127"/>
                <a:cs typeface="Courier New" pitchFamily="49" charset="0"/>
              </a:rPr>
              <a:t>= 0</a:t>
            </a: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a:t>
            </a:r>
          </a:p>
          <a:p>
            <a:pPr>
              <a:defRPr/>
            </a:pP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    </a:t>
            </a:r>
            <a:r>
              <a:rPr lang="en-US" altLang="zh-CN" sz="2800" b="1" dirty="0" err="1">
                <a:solidFill>
                  <a:schemeClr val="tx1">
                    <a:lumMod val="75000"/>
                    <a:lumOff val="25000"/>
                  </a:schemeClr>
                </a:solidFill>
                <a:latin typeface="Consolas" panose="020B0609020204030204" pitchFamily="49" charset="0"/>
                <a:ea typeface="DotumChe" pitchFamily="49" charset="-127"/>
                <a:cs typeface="Courier New" pitchFamily="49" charset="0"/>
              </a:rPr>
              <a:t>int</a:t>
            </a: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 </a:t>
            </a:r>
            <a:r>
              <a:rPr lang="en-US" altLang="zh-CN" sz="2800" b="1" dirty="0" err="1">
                <a:solidFill>
                  <a:schemeClr val="tx1">
                    <a:lumMod val="75000"/>
                    <a:lumOff val="25000"/>
                  </a:schemeClr>
                </a:solidFill>
                <a:latin typeface="Consolas" panose="020B0609020204030204" pitchFamily="49" charset="0"/>
                <a:ea typeface="DotumChe" pitchFamily="49" charset="-127"/>
                <a:cs typeface="Courier New" pitchFamily="49" charset="0"/>
              </a:rPr>
              <a:t>m_iMinute</a:t>
            </a: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 </a:t>
            </a:r>
            <a:r>
              <a:rPr lang="en-US" altLang="zh-CN" sz="2800" b="1" dirty="0">
                <a:solidFill>
                  <a:srgbClr val="C00000"/>
                </a:solidFill>
                <a:latin typeface="Consolas" panose="020B0609020204030204" pitchFamily="49" charset="0"/>
                <a:ea typeface="DotumChe" pitchFamily="49" charset="-127"/>
                <a:cs typeface="Courier New" pitchFamily="49" charset="0"/>
              </a:rPr>
              <a:t>= 0</a:t>
            </a: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a:t>
            </a:r>
          </a:p>
          <a:p>
            <a:pPr>
              <a:defRPr/>
            </a:pP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    </a:t>
            </a:r>
            <a:r>
              <a:rPr lang="en-US" altLang="zh-CN" sz="2800" b="1" dirty="0" err="1">
                <a:solidFill>
                  <a:schemeClr val="tx1">
                    <a:lumMod val="75000"/>
                    <a:lumOff val="25000"/>
                  </a:schemeClr>
                </a:solidFill>
                <a:latin typeface="Consolas" panose="020B0609020204030204" pitchFamily="49" charset="0"/>
                <a:ea typeface="DotumChe" pitchFamily="49" charset="-127"/>
                <a:cs typeface="Courier New" pitchFamily="49" charset="0"/>
              </a:rPr>
              <a:t>int</a:t>
            </a: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 </a:t>
            </a:r>
            <a:r>
              <a:rPr lang="en-US" altLang="zh-CN" sz="2800" b="1" dirty="0" err="1">
                <a:solidFill>
                  <a:schemeClr val="tx1">
                    <a:lumMod val="75000"/>
                    <a:lumOff val="25000"/>
                  </a:schemeClr>
                </a:solidFill>
                <a:latin typeface="Consolas" panose="020B0609020204030204" pitchFamily="49" charset="0"/>
                <a:ea typeface="DotumChe" pitchFamily="49" charset="-127"/>
                <a:cs typeface="Courier New" pitchFamily="49" charset="0"/>
              </a:rPr>
              <a:t>m_iSec</a:t>
            </a: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 </a:t>
            </a:r>
            <a:r>
              <a:rPr lang="en-US" altLang="zh-CN" sz="2800" b="1" dirty="0">
                <a:solidFill>
                  <a:srgbClr val="C00000"/>
                </a:solidFill>
                <a:latin typeface="Consolas" panose="020B0609020204030204" pitchFamily="49" charset="0"/>
                <a:ea typeface="DotumChe" pitchFamily="49" charset="-127"/>
                <a:cs typeface="Courier New" pitchFamily="49" charset="0"/>
              </a:rPr>
              <a:t>= 0</a:t>
            </a: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a:t>
            </a:r>
          </a:p>
          <a:p>
            <a:pPr>
              <a:defRPr/>
            </a:pP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a:t>
            </a:r>
            <a:endParaRPr lang="zh-CN" altLang="en-US" sz="2800" b="1" dirty="0">
              <a:solidFill>
                <a:schemeClr val="tx1">
                  <a:lumMod val="75000"/>
                  <a:lumOff val="25000"/>
                </a:schemeClr>
              </a:solidFill>
              <a:latin typeface="Consolas" panose="020B0609020204030204" pitchFamily="49" charset="0"/>
              <a:ea typeface="DotumChe" pitchFamily="49" charset="-127"/>
              <a:cs typeface="Courier New" pitchFamily="49" charset="0"/>
            </a:endParaRPr>
          </a:p>
        </p:txBody>
      </p:sp>
    </p:spTree>
    <p:extLst>
      <p:ext uri="{BB962C8B-B14F-4D97-AF65-F5344CB8AC3E}">
        <p14:creationId xmlns:p14="http://schemas.microsoft.com/office/powerpoint/2010/main" val="905731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a:t>
            </a:r>
          </a:p>
        </p:txBody>
      </p:sp>
      <p:sp>
        <p:nvSpPr>
          <p:cNvPr id="19" name="矩形 3"/>
          <p:cNvSpPr>
            <a:spLocks noChangeArrowheads="1"/>
          </p:cNvSpPr>
          <p:nvPr/>
        </p:nvSpPr>
        <p:spPr bwMode="auto">
          <a:xfrm>
            <a:off x="1095001" y="1034729"/>
            <a:ext cx="9701193"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20000"/>
              </a:lnSpc>
              <a:buClr>
                <a:schemeClr val="accent1">
                  <a:lumMod val="50000"/>
                </a:schemeClr>
              </a:buClr>
              <a:buFont typeface="Wingdings" panose="05000000000000000000" pitchFamily="2" charset="2"/>
              <a:buChar char="v"/>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如果一个类中的数据成员为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public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，则可在定义对象时对数据成员初始化（</a:t>
            </a:r>
            <a:r>
              <a:rPr lang="zh-CN" altLang="en-US" sz="3200">
                <a:solidFill>
                  <a:srgbClr val="C00000"/>
                </a:solidFill>
                <a:latin typeface="微软雅黑" panose="020B0503020204020204" pitchFamily="34" charset="-122"/>
                <a:ea typeface="微软雅黑" panose="020B0503020204020204" pitchFamily="34" charset="-122"/>
              </a:rPr>
              <a:t>不推荐</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5" name="矩形 4"/>
          <p:cNvSpPr/>
          <p:nvPr/>
        </p:nvSpPr>
        <p:spPr>
          <a:xfrm>
            <a:off x="1410789" y="2305473"/>
            <a:ext cx="9662260" cy="3677318"/>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4"/>
          <p:cNvSpPr txBox="1">
            <a:spLocks noChangeArrowheads="1"/>
          </p:cNvSpPr>
          <p:nvPr/>
        </p:nvSpPr>
        <p:spPr bwMode="auto">
          <a:xfrm>
            <a:off x="1410789" y="2305473"/>
            <a:ext cx="3783977"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buClr>
                <a:srgbClr val="00B0F0"/>
              </a:buCl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Time</a:t>
            </a:r>
          </a:p>
          <a:p>
            <a:pPr marL="0" indent="0" eaLnBrk="1" hangingPunct="1">
              <a:buClr>
                <a:srgbClr val="00B0F0"/>
              </a:buCl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buClr>
                <a:srgbClr val="00B0F0"/>
              </a:buClr>
            </a:pPr>
            <a:r>
              <a:rPr lang="en-US" altLang="zh-CN" sz="2800" b="1">
                <a:solidFill>
                  <a:srgbClr val="C00000"/>
                </a:solidFill>
                <a:latin typeface="Consolas" panose="020B0609020204030204" pitchFamily="49" charset="0"/>
                <a:ea typeface="微软雅黑" panose="020B0503020204020204" pitchFamily="34" charset="-122"/>
                <a:cs typeface="Courier New" pitchFamily="49" charset="0"/>
              </a:rPr>
              <a:t>public:</a:t>
            </a:r>
          </a:p>
          <a:p>
            <a:pPr marL="0" indent="0" eaLnBrk="1" hangingPunct="1">
              <a:buClr>
                <a:srgbClr val="00B0F0"/>
              </a:buCl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m_iHour;</a:t>
            </a:r>
          </a:p>
          <a:p>
            <a:pPr marL="0" indent="0" eaLnBrk="1" hangingPunct="1">
              <a:buClr>
                <a:srgbClr val="00B0F0"/>
              </a:buCl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m_iMinute;</a:t>
            </a:r>
          </a:p>
          <a:p>
            <a:pPr marL="0" indent="0" eaLnBrk="1" hangingPunct="1">
              <a:buClr>
                <a:srgbClr val="00B0F0"/>
              </a:buCl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m_iSec;</a:t>
            </a:r>
          </a:p>
          <a:p>
            <a:pPr marL="0" indent="0" eaLnBrk="1" hangingPunct="1">
              <a:buClr>
                <a:srgbClr val="00B0F0"/>
              </a:buCl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7" name="TextBox 4"/>
          <p:cNvSpPr txBox="1">
            <a:spLocks noChangeArrowheads="1"/>
          </p:cNvSpPr>
          <p:nvPr/>
        </p:nvSpPr>
        <p:spPr bwMode="auto">
          <a:xfrm>
            <a:off x="5166360" y="2305473"/>
            <a:ext cx="5906689"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buClr>
                <a:srgbClr val="00B0F0"/>
              </a:buClr>
            </a:pPr>
            <a:r>
              <a:rPr lang="fr-FR"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a:t>
            </a:r>
          </a:p>
          <a:p>
            <a:pPr marL="0" indent="0" eaLnBrk="1" hangingPunct="1">
              <a:buClr>
                <a:srgbClr val="00B0F0"/>
              </a:buClr>
            </a:pPr>
            <a:r>
              <a:rPr lang="fr-FR"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buClr>
                <a:srgbClr val="00B0F0"/>
              </a:buClr>
            </a:pPr>
            <a:r>
              <a:rPr lang="fr-FR"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 t1 </a:t>
            </a:r>
            <a:r>
              <a:rPr lang="fr-FR" altLang="zh-CN" sz="2800" b="1">
                <a:solidFill>
                  <a:srgbClr val="C00000"/>
                </a:solidFill>
                <a:latin typeface="Consolas" panose="020B0609020204030204" pitchFamily="49" charset="0"/>
                <a:ea typeface="微软雅黑" panose="020B0503020204020204" pitchFamily="34" charset="-122"/>
                <a:cs typeface="Courier New" pitchFamily="49" charset="0"/>
              </a:rPr>
              <a:t>= {12,56,30}</a:t>
            </a:r>
            <a:r>
              <a:rPr lang="fr-FR"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buClr>
                <a:srgbClr val="00B0F0"/>
              </a:buClr>
            </a:pPr>
            <a:r>
              <a:rPr lang="fr-FR"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t1.m_iHour &lt;&lt; ":" </a:t>
            </a:r>
          </a:p>
          <a:p>
            <a:pPr marL="0" indent="0" eaLnBrk="1" hangingPunct="1">
              <a:buClr>
                <a:srgbClr val="00B0F0"/>
              </a:buClr>
            </a:pPr>
            <a:r>
              <a:rPr lang="fr-FR"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t1. m_iMnute &lt;&lt; ":" </a:t>
            </a:r>
          </a:p>
          <a:p>
            <a:pPr marL="0" indent="0" eaLnBrk="1" hangingPunct="1">
              <a:buClr>
                <a:srgbClr val="00B0F0"/>
              </a:buClr>
            </a:pPr>
            <a:r>
              <a:rPr lang="fr-FR"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t1. m_iSec &lt;&lt; endl;</a:t>
            </a:r>
          </a:p>
          <a:p>
            <a:pPr marL="0" indent="0" eaLnBrk="1" hangingPunct="1">
              <a:buClr>
                <a:srgbClr val="00B0F0"/>
              </a:buClr>
            </a:pPr>
            <a:r>
              <a:rPr lang="fr-FR"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buClr>
                <a:srgbClr val="00B0F0"/>
              </a:buClr>
            </a:pPr>
            <a:r>
              <a:rPr lang="fr-FR"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cxnSp>
        <p:nvCxnSpPr>
          <p:cNvPr id="8" name="直接连接符 7"/>
          <p:cNvCxnSpPr/>
          <p:nvPr/>
        </p:nvCxnSpPr>
        <p:spPr>
          <a:xfrm flipH="1">
            <a:off x="5150032" y="2305473"/>
            <a:ext cx="9798" cy="367731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圆角矩形标注 10"/>
          <p:cNvSpPr/>
          <p:nvPr/>
        </p:nvSpPr>
        <p:spPr>
          <a:xfrm>
            <a:off x="8968944" y="1717096"/>
            <a:ext cx="2953345" cy="1321545"/>
          </a:xfrm>
          <a:prstGeom prst="wedgeRoundRectCallout">
            <a:avLst>
              <a:gd name="adj1" fmla="val -63460"/>
              <a:gd name="adj2" fmla="val 49574"/>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如果数据成员的访问属性非</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public,</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则不能采用此法</a:t>
            </a:r>
          </a:p>
        </p:txBody>
      </p:sp>
    </p:spTree>
    <p:extLst>
      <p:ext uri="{BB962C8B-B14F-4D97-AF65-F5344CB8AC3E}">
        <p14:creationId xmlns:p14="http://schemas.microsoft.com/office/powerpoint/2010/main" val="993382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a:t>
            </a:r>
          </a:p>
        </p:txBody>
      </p:sp>
      <p:sp>
        <p:nvSpPr>
          <p:cNvPr id="19" name="矩形 3"/>
          <p:cNvSpPr>
            <a:spLocks noChangeArrowheads="1"/>
          </p:cNvSpPr>
          <p:nvPr/>
        </p:nvSpPr>
        <p:spPr bwMode="auto">
          <a:xfrm>
            <a:off x="1095001" y="745326"/>
            <a:ext cx="9701193" cy="743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下面这种方法不是初始化</a:t>
            </a:r>
          </a:p>
        </p:txBody>
      </p:sp>
      <p:sp>
        <p:nvSpPr>
          <p:cNvPr id="5" name="矩形 4"/>
          <p:cNvSpPr/>
          <p:nvPr/>
        </p:nvSpPr>
        <p:spPr>
          <a:xfrm>
            <a:off x="1358537" y="1541564"/>
            <a:ext cx="8712926" cy="5029054"/>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4"/>
          <p:cNvSpPr txBox="1">
            <a:spLocks noChangeArrowheads="1"/>
          </p:cNvSpPr>
          <p:nvPr/>
        </p:nvSpPr>
        <p:spPr bwMode="auto">
          <a:xfrm>
            <a:off x="1406383" y="1541563"/>
            <a:ext cx="4323807" cy="4972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#include &lt;iostream&gt;</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using namespace std;</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Time {</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init(int aHour, </a:t>
            </a:r>
            <a:b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b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aMin, int aSec);</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display();    </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m_iHour, m_iMinute,</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m_iSec;</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ct val="80000"/>
              </a:lnSpc>
              <a:buClr>
                <a:srgbClr val="00B0F0"/>
              </a:buClr>
            </a:pPr>
            <a:r>
              <a:rPr lang="en-US" altLang="zh-CN" sz="2200" b="1">
                <a:solidFill>
                  <a:srgbClr val="C00000"/>
                </a:solidFill>
                <a:latin typeface="Consolas" panose="020B0609020204030204" pitchFamily="49" charset="0"/>
                <a:ea typeface="微软雅黑" panose="020B0503020204020204" pitchFamily="34" charset="-122"/>
                <a:cs typeface="Courier New" pitchFamily="49" charset="0"/>
              </a:rPr>
              <a:t>void Time::init(int aHour,</a:t>
            </a:r>
            <a:br>
              <a:rPr lang="en-US" altLang="zh-CN" sz="2200" b="1">
                <a:solidFill>
                  <a:srgbClr val="C00000"/>
                </a:solidFill>
                <a:latin typeface="Consolas" panose="020B0609020204030204" pitchFamily="49" charset="0"/>
                <a:ea typeface="微软雅黑" panose="020B0503020204020204" pitchFamily="34" charset="-122"/>
                <a:cs typeface="Courier New" pitchFamily="49" charset="0"/>
              </a:rPr>
            </a:br>
            <a:r>
              <a:rPr lang="en-US" altLang="zh-CN" sz="2200" b="1">
                <a:solidFill>
                  <a:srgbClr val="C00000"/>
                </a:solidFill>
                <a:latin typeface="Consolas" panose="020B0609020204030204" pitchFamily="49" charset="0"/>
                <a:ea typeface="微软雅黑" panose="020B0503020204020204" pitchFamily="34" charset="-122"/>
                <a:cs typeface="Courier New" pitchFamily="49" charset="0"/>
              </a:rPr>
              <a:t>       int aMin, int aSec) {</a:t>
            </a:r>
          </a:p>
          <a:p>
            <a:pPr marL="0" indent="0" eaLnBrk="1" hangingPunct="1">
              <a:lnSpc>
                <a:spcPct val="80000"/>
              </a:lnSpc>
              <a:buClr>
                <a:srgbClr val="00B0F0"/>
              </a:buClr>
            </a:pPr>
            <a:r>
              <a:rPr lang="en-US" altLang="zh-CN" sz="2200" b="1">
                <a:solidFill>
                  <a:srgbClr val="C00000"/>
                </a:solidFill>
                <a:latin typeface="Consolas" panose="020B0609020204030204" pitchFamily="49" charset="0"/>
                <a:ea typeface="微软雅黑" panose="020B0503020204020204" pitchFamily="34" charset="-122"/>
                <a:cs typeface="Courier New" pitchFamily="49" charset="0"/>
              </a:rPr>
              <a:t>    m_iHour   = aHour;</a:t>
            </a:r>
          </a:p>
          <a:p>
            <a:pPr marL="0" indent="0" eaLnBrk="1" hangingPunct="1">
              <a:lnSpc>
                <a:spcPct val="80000"/>
              </a:lnSpc>
              <a:buClr>
                <a:srgbClr val="00B0F0"/>
              </a:buClr>
            </a:pPr>
            <a:r>
              <a:rPr lang="en-US" altLang="zh-CN" sz="2200" b="1">
                <a:solidFill>
                  <a:srgbClr val="C00000"/>
                </a:solidFill>
                <a:latin typeface="Consolas" panose="020B0609020204030204" pitchFamily="49" charset="0"/>
                <a:ea typeface="微软雅黑" panose="020B0503020204020204" pitchFamily="34" charset="-122"/>
                <a:cs typeface="Courier New" pitchFamily="49" charset="0"/>
              </a:rPr>
              <a:t>    m_iMinute = aMin;</a:t>
            </a:r>
          </a:p>
          <a:p>
            <a:pPr marL="0" indent="0" eaLnBrk="1" hangingPunct="1">
              <a:lnSpc>
                <a:spcPct val="80000"/>
              </a:lnSpc>
              <a:buClr>
                <a:srgbClr val="00B0F0"/>
              </a:buClr>
            </a:pPr>
            <a:r>
              <a:rPr lang="en-US" altLang="zh-CN" sz="2200" b="1">
                <a:solidFill>
                  <a:srgbClr val="C00000"/>
                </a:solidFill>
                <a:latin typeface="Consolas" panose="020B0609020204030204" pitchFamily="49" charset="0"/>
                <a:ea typeface="微软雅黑" panose="020B0503020204020204" pitchFamily="34" charset="-122"/>
                <a:cs typeface="Courier New" pitchFamily="49" charset="0"/>
              </a:rPr>
              <a:t>    m_iSec    = aSec;</a:t>
            </a:r>
          </a:p>
          <a:p>
            <a:pPr marL="0" indent="0" eaLnBrk="1" hangingPunct="1">
              <a:lnSpc>
                <a:spcPct val="80000"/>
              </a:lnSpc>
              <a:buClr>
                <a:srgbClr val="00B0F0"/>
              </a:buClr>
            </a:pPr>
            <a:r>
              <a:rPr lang="en-US" altLang="zh-CN" sz="2200" b="1">
                <a:solidFill>
                  <a:srgbClr val="C00000"/>
                </a:solidFill>
                <a:latin typeface="Consolas" panose="020B0609020204030204" pitchFamily="49" charset="0"/>
                <a:ea typeface="微软雅黑" panose="020B0503020204020204" pitchFamily="34" charset="-122"/>
                <a:cs typeface="Courier New" pitchFamily="49" charset="0"/>
              </a:rPr>
              <a:t>}</a:t>
            </a:r>
          </a:p>
        </p:txBody>
      </p:sp>
      <p:sp>
        <p:nvSpPr>
          <p:cNvPr id="7" name="TextBox 4"/>
          <p:cNvSpPr txBox="1">
            <a:spLocks noChangeArrowheads="1"/>
          </p:cNvSpPr>
          <p:nvPr/>
        </p:nvSpPr>
        <p:spPr bwMode="auto">
          <a:xfrm>
            <a:off x="5764973" y="1578581"/>
            <a:ext cx="4349931" cy="442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Time::display()</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m_iHour &lt;&lt; ":"</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m_iMinute &lt;&lt; ":"</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m_iSec &lt;&lt; endl;</a:t>
            </a:r>
          </a:p>
          <a:p>
            <a:pPr marL="0" indent="0" eaLnBrk="1" hangingPunct="1">
              <a:lnSpc>
                <a:spcPct val="80000"/>
              </a:lnSpc>
              <a:buClr>
                <a:srgbClr val="00B0F0"/>
              </a:buClr>
            </a:pPr>
            <a:endPar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ct val="80000"/>
              </a:lnSpc>
              <a:buClr>
                <a:srgbClr val="00B0F0"/>
              </a:buClr>
            </a:pPr>
            <a:endPar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 time;</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200" b="1">
                <a:solidFill>
                  <a:srgbClr val="C00000"/>
                </a:solidFill>
                <a:latin typeface="Consolas" panose="020B0609020204030204" pitchFamily="49" charset="0"/>
                <a:ea typeface="微软雅黑" panose="020B0503020204020204" pitchFamily="34" charset="-122"/>
                <a:cs typeface="Courier New" pitchFamily="49" charset="0"/>
              </a:rPr>
              <a:t>time.init(12,30,15);</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time.display();</a:t>
            </a:r>
          </a:p>
          <a:p>
            <a:pPr marL="0" indent="0" eaLnBrk="1" hangingPunct="1">
              <a:lnSpc>
                <a:spcPct val="80000"/>
              </a:lnSpc>
              <a:buClr>
                <a:srgbClr val="00B0F0"/>
              </a:buClr>
            </a:pPr>
            <a:endPar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cxnSp>
        <p:nvCxnSpPr>
          <p:cNvPr id="8" name="直接连接符 7"/>
          <p:cNvCxnSpPr>
            <a:endCxn id="5" idx="2"/>
          </p:cNvCxnSpPr>
          <p:nvPr/>
        </p:nvCxnSpPr>
        <p:spPr>
          <a:xfrm flipH="1">
            <a:off x="5715000" y="1541563"/>
            <a:ext cx="1" cy="502905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850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a:t>
            </a:r>
          </a:p>
        </p:txBody>
      </p:sp>
      <p:sp>
        <p:nvSpPr>
          <p:cNvPr id="19" name="矩形 3"/>
          <p:cNvSpPr>
            <a:spLocks noChangeArrowheads="1"/>
          </p:cNvSpPr>
          <p:nvPr/>
        </p:nvSpPr>
        <p:spPr bwMode="auto">
          <a:xfrm>
            <a:off x="1095001" y="889325"/>
            <a:ext cx="9701193" cy="513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采用</a:t>
            </a:r>
            <a:r>
              <a:rPr lang="zh-CN" altLang="en-US" sz="3200" dirty="0">
                <a:solidFill>
                  <a:srgbClr val="C00000"/>
                </a:solidFill>
                <a:latin typeface="微软雅黑" panose="020B0503020204020204" pitchFamily="34" charset="-122"/>
                <a:ea typeface="微软雅黑" panose="020B0503020204020204" pitchFamily="34" charset="-122"/>
              </a:rPr>
              <a:t>构造函数</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为对象初始化</a:t>
            </a:r>
            <a:endParaRPr lang="en-US" altLang="zh-CN" sz="3200" b="1" dirty="0">
              <a:latin typeface="微软雅黑" panose="020B0503020204020204" pitchFamily="34" charset="-122"/>
              <a:ea typeface="微软雅黑" panose="020B0503020204020204" pitchFamily="34" charset="-122"/>
            </a:endParaRPr>
          </a:p>
          <a:p>
            <a:pPr lvl="1">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功能：</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初始化对象</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函数名：</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与类名相同</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返回值：</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不指定返回值（</a:t>
            </a:r>
            <a:r>
              <a:rPr lang="zh-CN" altLang="en-US" sz="2800" dirty="0">
                <a:solidFill>
                  <a:srgbClr val="C00000"/>
                </a:solidFill>
                <a:latin typeface="微软雅黑" panose="020B0503020204020204" pitchFamily="34" charset="-122"/>
                <a:ea typeface="微软雅黑" panose="020B0503020204020204" pitchFamily="34" charset="-122"/>
              </a:rPr>
              <a:t>不能写</a:t>
            </a:r>
            <a:r>
              <a:rPr lang="en-US" altLang="zh-CN" sz="2800" dirty="0">
                <a:solidFill>
                  <a:srgbClr val="C00000"/>
                </a:solidFill>
                <a:latin typeface="微软雅黑" panose="020B0503020204020204" pitchFamily="34" charset="-122"/>
                <a:ea typeface="微软雅黑" panose="020B0503020204020204" pitchFamily="34" charset="-122"/>
              </a:rPr>
              <a:t>void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位置：</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通常作为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public</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成员</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内容：</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任意，通常只包含成员赋值语句</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调用方法：通常</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创建对象时自动调用</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defRPr/>
            </a:pPr>
            <a:b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b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b="1" dirty="0">
                <a:solidFill>
                  <a:srgbClr val="C00000"/>
                </a:solidFill>
                <a:latin typeface="Consolas" panose="020B0609020204030204" pitchFamily="49" charset="0"/>
                <a:ea typeface="微软雅黑" panose="020B0503020204020204" pitchFamily="34" charset="-122"/>
                <a:cs typeface="Courier New" pitchFamily="49" charset="0"/>
              </a:rPr>
              <a:t>Time </a:t>
            </a:r>
            <a:r>
              <a:rPr lang="en-US" altLang="zh-CN" sz="2800" b="1" dirty="0" err="1">
                <a:solidFill>
                  <a:srgbClr val="C00000"/>
                </a:solidFill>
                <a:latin typeface="Consolas" panose="020B0609020204030204" pitchFamily="49" charset="0"/>
                <a:ea typeface="微软雅黑" panose="020B0503020204020204" pitchFamily="34" charset="-122"/>
                <a:cs typeface="Courier New" pitchFamily="49" charset="0"/>
              </a:rPr>
              <a:t>time</a:t>
            </a:r>
            <a:r>
              <a:rPr lang="en-US" altLang="zh-CN" sz="2800" b="1" dirty="0">
                <a:solidFill>
                  <a:srgbClr val="C00000"/>
                </a:solidFill>
                <a:latin typeface="Consolas" panose="020B0609020204030204" pitchFamily="49" charset="0"/>
                <a:ea typeface="微软雅黑" panose="020B0503020204020204" pitchFamily="34" charset="-122"/>
                <a:cs typeface="Courier New" pitchFamily="49" charset="0"/>
              </a:rPr>
              <a:t>;</a:t>
            </a:r>
            <a:br>
              <a:rPr lang="en-US" altLang="zh-CN" sz="2800" b="1" dirty="0">
                <a:solidFill>
                  <a:srgbClr val="C00000"/>
                </a:solidFill>
                <a:latin typeface="Consolas" panose="020B0609020204030204" pitchFamily="49" charset="0"/>
                <a:ea typeface="微软雅黑" panose="020B0503020204020204" pitchFamily="34" charset="-122"/>
                <a:cs typeface="Courier New" pitchFamily="49" charset="0"/>
              </a:rPr>
            </a:br>
            <a:r>
              <a:rPr lang="en-US" altLang="zh-CN" sz="2800" b="1" dirty="0">
                <a:solidFill>
                  <a:srgbClr val="C00000"/>
                </a:solidFill>
                <a:latin typeface="Consolas" panose="020B0609020204030204" pitchFamily="49" charset="0"/>
                <a:ea typeface="微软雅黑" panose="020B0503020204020204" pitchFamily="34" charset="-122"/>
                <a:cs typeface="Courier New" pitchFamily="49" charset="0"/>
              </a:rPr>
              <a:t>	Time </a:t>
            </a:r>
            <a:r>
              <a:rPr lang="en-US" altLang="zh-CN" sz="2800" b="1" dirty="0" err="1">
                <a:solidFill>
                  <a:srgbClr val="C00000"/>
                </a:solidFill>
                <a:latin typeface="Consolas" panose="020B0609020204030204" pitchFamily="49" charset="0"/>
                <a:ea typeface="微软雅黑" panose="020B0503020204020204" pitchFamily="34" charset="-122"/>
                <a:cs typeface="Courier New" pitchFamily="49" charset="0"/>
              </a:rPr>
              <a:t>time</a:t>
            </a:r>
            <a:r>
              <a:rPr lang="en-US" altLang="zh-CN" sz="2800" b="1" dirty="0">
                <a:solidFill>
                  <a:srgbClr val="C00000"/>
                </a:solidFill>
                <a:latin typeface="Consolas" panose="020B0609020204030204" pitchFamily="49" charset="0"/>
                <a:ea typeface="微软雅黑" panose="020B0503020204020204" pitchFamily="34" charset="-122"/>
                <a:cs typeface="Courier New" pitchFamily="49" charset="0"/>
              </a:rPr>
              <a:t> = Time()</a:t>
            </a:r>
            <a:r>
              <a:rPr lang="zh-CN" altLang="en-US" sz="2800" b="1" dirty="0">
                <a:solidFill>
                  <a:srgbClr val="C00000"/>
                </a:solidFill>
                <a:latin typeface="Consolas" panose="020B0609020204030204" pitchFamily="49" charset="0"/>
                <a:ea typeface="微软雅黑" panose="020B0503020204020204" pitchFamily="34" charset="-122"/>
                <a:cs typeface="Courier New" pitchFamily="49" charset="0"/>
              </a:rPr>
              <a:t>；</a:t>
            </a:r>
            <a:r>
              <a:rPr lang="en-US" altLang="zh-CN" sz="2800" b="1" dirty="0">
                <a:solidFill>
                  <a:srgbClr val="C00000"/>
                </a:solidFill>
                <a:latin typeface="Consolas" panose="020B0609020204030204" pitchFamily="49" charset="0"/>
                <a:ea typeface="微软雅黑" panose="020B0503020204020204" pitchFamily="34" charset="-122"/>
                <a:cs typeface="Courier New" pitchFamily="49" charset="0"/>
              </a:rPr>
              <a:t>//OK</a:t>
            </a:r>
          </a:p>
          <a:p>
            <a:pPr lvl="1">
              <a:defRPr/>
            </a:pPr>
            <a:r>
              <a:rPr lang="en-US" altLang="zh-CN" sz="2800" b="1" dirty="0">
                <a:solidFill>
                  <a:srgbClr val="C00000"/>
                </a:solidFill>
                <a:latin typeface="Consolas" panose="020B0609020204030204" pitchFamily="49" charset="0"/>
                <a:ea typeface="微软雅黑" panose="020B0503020204020204" pitchFamily="34" charset="-122"/>
                <a:cs typeface="Courier New" pitchFamily="49" charset="0"/>
              </a:rPr>
              <a:t>	Time *p = new Time;</a:t>
            </a:r>
            <a:endParaRPr lang="zh-CN" altLang="en-US" sz="2800" b="1" dirty="0">
              <a:solidFill>
                <a:srgbClr val="C0000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77672355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3779</TotalTime>
  <Words>3864</Words>
  <Application>Microsoft Office PowerPoint</Application>
  <PresentationFormat>自定义</PresentationFormat>
  <Paragraphs>833</Paragraphs>
  <Slides>58</Slides>
  <Notes>3</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58</vt:i4>
      </vt:variant>
    </vt:vector>
  </HeadingPairs>
  <TitlesOfParts>
    <vt:vector size="75" baseType="lpstr">
      <vt:lpstr>DotumChe</vt:lpstr>
      <vt:lpstr>等线</vt:lpstr>
      <vt:lpstr>等线 Light</vt:lpstr>
      <vt:lpstr>宋体</vt:lpstr>
      <vt:lpstr>微软雅黑</vt:lpstr>
      <vt:lpstr>幼圆</vt:lpstr>
      <vt:lpstr>Arial</vt:lpstr>
      <vt:lpstr>Buxton Sketch</vt:lpstr>
      <vt:lpstr>Calibri</vt:lpstr>
      <vt:lpstr>Calibri Light</vt:lpstr>
      <vt:lpstr>Chiller</vt:lpstr>
      <vt:lpstr>Consolas</vt:lpstr>
      <vt:lpstr>Courier New</vt:lpstr>
      <vt:lpstr>Lucida Calligraphy</vt:lpstr>
      <vt:lpstr>Times New Roman</vt:lpstr>
      <vt:lpstr>Wingdings</vt:lpstr>
      <vt:lpstr>Office 主题​​</vt:lpstr>
      <vt:lpstr>PowerPoint 演示文稿</vt:lpstr>
      <vt:lpstr>上一讲教学目标</vt:lpstr>
      <vt:lpstr>本讲教学目标</vt:lpstr>
      <vt:lpstr>PowerPoint 演示文稿</vt:lpstr>
      <vt:lpstr>构造函数</vt:lpstr>
      <vt:lpstr>构造函数</vt:lpstr>
      <vt:lpstr>构造函数</vt:lpstr>
      <vt:lpstr>构造函数</vt:lpstr>
      <vt:lpstr>构造函数</vt:lpstr>
      <vt:lpstr>构造函数</vt:lpstr>
      <vt:lpstr>构造函数 - 无参构造函数</vt:lpstr>
      <vt:lpstr>构造函数 - 无参构造函数</vt:lpstr>
      <vt:lpstr>构造函数 - 无参构造函数</vt:lpstr>
      <vt:lpstr>构造函数</vt:lpstr>
      <vt:lpstr>构造函数 - 有参构造函数</vt:lpstr>
      <vt:lpstr>构造函数 - 有参构造函数</vt:lpstr>
      <vt:lpstr>构造函数 - 有参构造函数</vt:lpstr>
      <vt:lpstr>构造函数 - 有参构造函数</vt:lpstr>
      <vt:lpstr>构造函数</vt:lpstr>
      <vt:lpstr>构造函数 - 初始化列表</vt:lpstr>
      <vt:lpstr>构造函数 - 初始化列表</vt:lpstr>
      <vt:lpstr>构造函数 - 初始化列表</vt:lpstr>
      <vt:lpstr>构造函数 - 初始化列表</vt:lpstr>
      <vt:lpstr>构造函数</vt:lpstr>
      <vt:lpstr>构造函数 - 默认构造函数</vt:lpstr>
      <vt:lpstr>构造函数 - 默认构造函数</vt:lpstr>
      <vt:lpstr>构造函数 - 默认构造函数</vt:lpstr>
      <vt:lpstr>构造函数 - 默认构造函数</vt:lpstr>
      <vt:lpstr>构造函数 - 默认构造函数</vt:lpstr>
      <vt:lpstr>构造函数 - 默认构造函数</vt:lpstr>
      <vt:lpstr>构造函数 - 默认构造函数</vt:lpstr>
      <vt:lpstr>构造函数 - 默认构造函数</vt:lpstr>
      <vt:lpstr>构造函数 - 默认构造函数</vt:lpstr>
      <vt:lpstr>构造函数 - 默认构造函数</vt:lpstr>
      <vt:lpstr>构造函数 - 默认构造函数</vt:lpstr>
      <vt:lpstr>PowerPoint 演示文稿</vt:lpstr>
      <vt:lpstr>析构函数</vt:lpstr>
      <vt:lpstr>析构函数</vt:lpstr>
      <vt:lpstr>析构函数</vt:lpstr>
      <vt:lpstr>析构函数</vt:lpstr>
      <vt:lpstr>析构函数</vt:lpstr>
      <vt:lpstr>析构函数</vt:lpstr>
      <vt:lpstr>析构函数</vt:lpstr>
      <vt:lpstr>析构函数</vt:lpstr>
      <vt:lpstr>PowerPoint 演示文稿</vt:lpstr>
      <vt:lpstr>拷贝构造函数</vt:lpstr>
      <vt:lpstr>拷贝构造函数</vt:lpstr>
      <vt:lpstr>拷贝构造函数</vt:lpstr>
      <vt:lpstr>拷贝构造函数</vt:lpstr>
      <vt:lpstr>拷贝构造函数</vt:lpstr>
      <vt:lpstr>拷贝构造函数</vt:lpstr>
      <vt:lpstr>拷贝构造函数</vt:lpstr>
      <vt:lpstr>拷贝构造函数</vt:lpstr>
      <vt:lpstr>拷贝构造函数</vt:lpstr>
      <vt:lpstr>拷贝构造函数</vt:lpstr>
      <vt:lpstr>拷贝构造函数</vt:lpstr>
      <vt:lpstr>本讲教学目标</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丁盟</dc:creator>
  <cp:lastModifiedBy>Yang</cp:lastModifiedBy>
  <cp:revision>706</cp:revision>
  <dcterms:created xsi:type="dcterms:W3CDTF">2016-06-30T08:41:47Z</dcterms:created>
  <dcterms:modified xsi:type="dcterms:W3CDTF">2017-10-26T13:15:18Z</dcterms:modified>
</cp:coreProperties>
</file>