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3"/>
  </p:notesMasterIdLst>
  <p:sldIdLst>
    <p:sldId id="256" r:id="rId2"/>
    <p:sldId id="262" r:id="rId3"/>
    <p:sldId id="306" r:id="rId4"/>
    <p:sldId id="270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7" r:id="rId18"/>
    <p:sldId id="526" r:id="rId19"/>
    <p:sldId id="493" r:id="rId20"/>
    <p:sldId id="495" r:id="rId21"/>
    <p:sldId id="496" r:id="rId22"/>
    <p:sldId id="528" r:id="rId23"/>
    <p:sldId id="497" r:id="rId24"/>
    <p:sldId id="498" r:id="rId25"/>
    <p:sldId id="529" r:id="rId26"/>
    <p:sldId id="494" r:id="rId27"/>
    <p:sldId id="503" r:id="rId28"/>
    <p:sldId id="530" r:id="rId29"/>
    <p:sldId id="505" r:id="rId30"/>
    <p:sldId id="504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07" r:id="rId40"/>
    <p:sldId id="460" r:id="rId41"/>
    <p:sldId id="258" r:id="rId42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2940" autoAdjust="0"/>
  </p:normalViewPr>
  <p:slideViewPr>
    <p:cSldViewPr snapToGrid="0">
      <p:cViewPr varScale="1">
        <p:scale>
          <a:sx n="116" d="100"/>
          <a:sy n="116" d="100"/>
        </p:scale>
        <p:origin x="-44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七</a:t>
            </a:r>
            <a:r>
              <a:rPr lang="zh-CN" altLang="en-US" smtClean="0"/>
              <a:t>讲 </a:t>
            </a:r>
            <a:r>
              <a:rPr lang="zh-CN" altLang="en-US"/>
              <a:t>类和对象</a:t>
            </a:r>
            <a:r>
              <a:rPr lang="zh-CN" altLang="en-US" smtClean="0"/>
              <a:t>（三）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5772" y="945024"/>
            <a:ext cx="9899688" cy="10296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solidFill>
                  <a:srgbClr val="C00000"/>
                </a:solidFill>
              </a:rPr>
              <a:t>静态数据成员属于类而不属于具体的对象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，为</a:t>
            </a:r>
            <a:r>
              <a:rPr lang="zh-CN" altLang="en-US" sz="3200" smtClean="0">
                <a:solidFill>
                  <a:srgbClr val="C00000"/>
                </a:solidFill>
              </a:rPr>
              <a:t>不同对象共有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因此，</a:t>
            </a:r>
            <a:r>
              <a:rPr lang="zh-CN" altLang="en-US" sz="3200" smtClean="0">
                <a:solidFill>
                  <a:srgbClr val="C00000"/>
                </a:solidFill>
              </a:rPr>
              <a:t>公有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静态数据成员在类外的访问方式有两种：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602366" y="2273105"/>
            <a:ext cx="62865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公有静态数据成员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公有静态数据成员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978515" y="3854212"/>
            <a:ext cx="9899688" cy="596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C00000"/>
                </a:solidFill>
              </a:rPr>
              <a:t>静态数据成员可被其所在类的任何成员函数直接</a:t>
            </a:r>
            <a:r>
              <a:rPr lang="zh-CN" altLang="en-US" sz="3200" smtClean="0">
                <a:solidFill>
                  <a:srgbClr val="C00000"/>
                </a:solidFill>
              </a:rPr>
              <a:t>引用。</a:t>
            </a:r>
            <a:endParaRPr lang="zh-CN" altLang="en-US" sz="3200">
              <a:solidFill>
                <a:srgbClr val="C00000"/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167822" y="4450999"/>
            <a:ext cx="7155588" cy="1890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Box::display()const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Box::s_iCount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" ";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s_iCount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" ";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29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12994" y="1334691"/>
            <a:ext cx="9899688" cy="35769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静态数据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成员在程序启动时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开辟内存单元，占据全局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区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的对象创建前就能使用。</a:t>
            </a:r>
          </a:p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静态数据成员的内存单元独立开辟，不属于具体的某个对象，为不同的对象共有。</a:t>
            </a:r>
          </a:p>
        </p:txBody>
      </p:sp>
    </p:spTree>
    <p:extLst>
      <p:ext uri="{BB962C8B-B14F-4D97-AF65-F5344CB8AC3E}">
        <p14:creationId xmlns:p14="http://schemas.microsoft.com/office/powerpoint/2010/main" val="30927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047307"/>
            <a:ext cx="9899688" cy="43345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为什么要引入静态数据成员？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3200" smtClean="0">
                <a:solidFill>
                  <a:srgbClr val="C00000"/>
                </a:solidFill>
              </a:rPr>
              <a:t>各</a:t>
            </a:r>
            <a:r>
              <a:rPr lang="zh-CN" altLang="en-US" sz="3200">
                <a:solidFill>
                  <a:srgbClr val="C00000"/>
                </a:solidFill>
              </a:rPr>
              <a:t>对象之间的数据有了沟通的渠道，实现了数据的共享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中涉及到对象之间的数据共享时应使用静态数据成员，而不要使用全局变量，因为全局变量不能体现封装特性。</a:t>
            </a:r>
          </a:p>
        </p:txBody>
      </p:sp>
    </p:spTree>
    <p:extLst>
      <p:ext uri="{BB962C8B-B14F-4D97-AF65-F5344CB8AC3E}">
        <p14:creationId xmlns:p14="http://schemas.microsoft.com/office/powerpoint/2010/main" val="33086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87074" y="759922"/>
            <a:ext cx="9899688" cy="9121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静态数据成员应用举例：统计创建对象的个数</a:t>
            </a:r>
          </a:p>
        </p:txBody>
      </p:sp>
      <p:sp>
        <p:nvSpPr>
          <p:cNvPr id="6" name="矩形 5"/>
          <p:cNvSpPr/>
          <p:nvPr/>
        </p:nvSpPr>
        <p:spPr>
          <a:xfrm>
            <a:off x="1056893" y="1515289"/>
            <a:ext cx="9934167" cy="4990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sz="2800" b="1">
              <a:solidFill>
                <a:schemeClr val="dk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263082" y="1607893"/>
            <a:ext cx="4773957" cy="4708981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Student(string aName = "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某某某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m_strName  =  aName;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s_iCount++;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~Student()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   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s_iCount-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-; 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printCount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cout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"Student Count = " &lt;&lt; s_iCount &lt;&lt; endl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318770" y="1579993"/>
            <a:ext cx="4400141" cy="4708981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static int s_iCount;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altLang="zh-CN" sz="20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Student::s_iCount = 0;</a:t>
            </a:r>
          </a:p>
          <a:p>
            <a:pPr>
              <a:lnSpc>
                <a:spcPts val="2000"/>
              </a:lnSpc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stu1("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关羽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stu2("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张飞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 pStu = new Student("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刘备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stu1.printCount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delete pStu;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9" name="直接连接符 8"/>
          <p:cNvCxnSpPr>
            <a:stCxn id="6" idx="0"/>
            <a:endCxn id="6" idx="2"/>
          </p:cNvCxnSpPr>
          <p:nvPr/>
        </p:nvCxnSpPr>
        <p:spPr>
          <a:xfrm>
            <a:off x="6023977" y="1515289"/>
            <a:ext cx="0" cy="499001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 smtClean="0"/>
              <a:t>静态成员函数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28688" y="1107576"/>
            <a:ext cx="9899688" cy="36273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概念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用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static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声明的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成员</a:t>
            </a:r>
            <a:r>
              <a:rPr lang="zh-CN" altLang="en-US" sz="3200" b="1" smtClean="0">
                <a:solidFill>
                  <a:schemeClr val="accent1">
                    <a:lumMod val="50000"/>
                  </a:schemeClr>
                </a:solidFill>
              </a:rPr>
              <a:t>函数</a:t>
            </a:r>
            <a:endParaRPr lang="en-US" altLang="zh-CN" sz="3200" b="1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        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体外实现时不能加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static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spcBef>
                <a:spcPts val="24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方式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属于类类型的而不属于具体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918" y="2213745"/>
            <a:ext cx="596931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);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9918" y="4734967"/>
            <a:ext cx="596931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  <a:p>
            <a:pPr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 smtClean="0"/>
              <a:t>静态成员函数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248" y="1212078"/>
            <a:ext cx="9899688" cy="454864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：专门用于访问静态成员。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思考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：静态数据成员可直接被普通成员访问。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那么静态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成员函数有什么意义呢？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3200">
                <a:solidFill>
                  <a:srgbClr val="C00000"/>
                </a:solidFill>
              </a:rPr>
              <a:t>静态数据成员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在对象创建之前静态成员就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访问了，如果把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static int s_iCount;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设为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在创建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对象前设法访问静态成员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s_iCount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 smtClean="0"/>
              <a:t>静态成员函数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84997" y="1029197"/>
            <a:ext cx="10422934" cy="513647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特点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静态成员函数专门用于访问静态成员</a:t>
            </a:r>
            <a:b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包括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静态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和静态成员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函数）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zh-CN" altLang="en-US" sz="3200">
                <a:solidFill>
                  <a:srgbClr val="C00000"/>
                </a:solidFill>
              </a:rPr>
              <a:t>属于类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的而</a:t>
            </a:r>
            <a:r>
              <a:rPr lang="zh-CN" altLang="en-US" sz="3200">
                <a:solidFill>
                  <a:srgbClr val="C00000"/>
                </a:solidFill>
              </a:rPr>
              <a:t>不属于具体对象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，因此</a:t>
            </a:r>
            <a:r>
              <a:rPr lang="zh-CN" altLang="en-US" sz="3200">
                <a:solidFill>
                  <a:srgbClr val="C00000"/>
                </a:solidFill>
              </a:rPr>
              <a:t>既可以通过类名访问，也可以通过对象名引用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其实静态成员函数就是在类内的全局函数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静态成员函数</a:t>
            </a:r>
            <a:r>
              <a:rPr lang="zh-CN" altLang="en-US" sz="3200">
                <a:solidFill>
                  <a:srgbClr val="C00000"/>
                </a:solidFill>
              </a:rPr>
              <a:t>没有</a:t>
            </a:r>
            <a:r>
              <a:rPr lang="en-US" altLang="zh-CN" sz="3200">
                <a:solidFill>
                  <a:srgbClr val="C00000"/>
                </a:solidFill>
              </a:rPr>
              <a:t>this</a:t>
            </a:r>
            <a:r>
              <a:rPr lang="zh-CN" altLang="en-US" sz="3200">
                <a:solidFill>
                  <a:srgbClr val="C00000"/>
                </a:solidFill>
              </a:rPr>
              <a:t>指针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（先记住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静态成员函数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056893" y="992777"/>
            <a:ext cx="9855789" cy="5512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sz="2800" b="1">
              <a:solidFill>
                <a:schemeClr val="dk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133862" y="1020064"/>
            <a:ext cx="4773957" cy="5509200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 {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Student(string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aName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某某某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=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aName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~Student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 {    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-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-;  </a:t>
            </a:r>
            <a:endParaRPr lang="en-US" altLang="zh-CN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}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void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printCount</a:t>
            </a: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n-US" altLang="zh-CN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static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061758" y="1020064"/>
            <a:ext cx="4773956" cy="5509200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void Student::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printCount</a:t>
            </a:r>
            <a:r>
              <a:rPr lang="en-US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"Student Count = " 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Student::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Student::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printCount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stu1("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关羽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stu2("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张飞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pStu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new Student("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刘备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stu1.printCount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delete 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pStu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9" name="直接连接符 8"/>
          <p:cNvCxnSpPr>
            <a:stCxn id="6" idx="0"/>
            <a:endCxn id="6" idx="2"/>
          </p:cNvCxnSpPr>
          <p:nvPr/>
        </p:nvCxnSpPr>
        <p:spPr>
          <a:xfrm>
            <a:off x="5984788" y="992777"/>
            <a:ext cx="0" cy="551252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 smtClean="0"/>
              <a:t>静态成员函数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46763"/>
            <a:ext cx="10292306" cy="3934689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3600" b="1">
                <a:solidFill>
                  <a:srgbClr val="C00000"/>
                </a:solidFill>
              </a:rPr>
              <a:t>[</a:t>
            </a:r>
            <a:r>
              <a:rPr lang="zh-CN" altLang="en-US" sz="3600" b="1">
                <a:solidFill>
                  <a:srgbClr val="C00000"/>
                </a:solidFill>
              </a:rPr>
              <a:t>注意</a:t>
            </a:r>
            <a:r>
              <a:rPr lang="en-US" altLang="zh-CN" sz="3600" b="1">
                <a:solidFill>
                  <a:srgbClr val="C00000"/>
                </a:solidFill>
              </a:rPr>
              <a:t>]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非静态成员函数可以访问本类中的任何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静态成员函数专门用于访问静态成员，不能直接访问非静态成员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211139" y="1591384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静态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196818" y="2463300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4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中类的构造函数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中类的析构函数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中类的拷贝构造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2279626" y="1051942"/>
            <a:ext cx="7331943" cy="5293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Engine();</a:t>
            </a: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Car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Car();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m_Engine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 //</a:t>
            </a:r>
            <a:r>
              <a:rPr lang="zh-CN" altLang="en-US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组合 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altLang="zh-CN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095001" y="998848"/>
            <a:ext cx="97011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对象作为类的数据成员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5002" y="1583623"/>
            <a:ext cx="5162108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Engine();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Car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Car();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m_Engine;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03682" y="1583623"/>
            <a:ext cx="457812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学习要点：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构造函数如何定义？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子对象构造函数与析构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执行次序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？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8333" y="1045014"/>
            <a:ext cx="3449794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B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B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(){}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A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B obj;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A():obj()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{}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41817" y="889325"/>
            <a:ext cx="7067006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A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的构造函数应为：</a:t>
            </a: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执行顺序：先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子对象再本类</a:t>
            </a: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函数执行顺序：与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构造函数的顺序相反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046017" y="1737511"/>
            <a:ext cx="645860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A::A(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参数表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1):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obj([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参数表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2])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函数体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8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4948" y="889325"/>
            <a:ext cx="11234058" cy="5734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31073" y="850135"/>
            <a:ext cx="5486401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 {  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B():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m_iB(1) { 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"Cons B"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printb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m_iB ="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m_iB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m_iB;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 {  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A(int i): m_iA(i), m_tVal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"Cons A"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917474" y="863199"/>
            <a:ext cx="519901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void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printa() {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"m_iA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="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m_iA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m_tVal.printb();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m_iA;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m_tVal;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m(2);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m.printa();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832565" y="889325"/>
            <a:ext cx="0" cy="573490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909711" y="4143824"/>
            <a:ext cx="235700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Cons B</a:t>
            </a:r>
          </a:p>
          <a:p>
            <a:r>
              <a:rPr lang="en-US" altLang="zh-CN" sz="2400" b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Cons A</a:t>
            </a:r>
          </a:p>
          <a:p>
            <a:r>
              <a:rPr lang="en-US" altLang="zh-CN" sz="2400" b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m_iA =2</a:t>
            </a:r>
          </a:p>
          <a:p>
            <a:r>
              <a:rPr lang="en-US" altLang="zh-CN" sz="2400" b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m_iB =1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211489" y="1077225"/>
            <a:ext cx="9701193" cy="469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rgbClr val="00B0F0"/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当调用子对象的不带参数构造函数时，要在参数初始化表中省略“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子对象名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有多个子对象时，则在初始化表中依次给出各子对象的初始化表达式，之间用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子对象构造函数的执行顺序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与初始化表中的顺序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无关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2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211489" y="1247043"/>
            <a:ext cx="970119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在含有子对象的类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中若有析构函数，则执行顺序为以子对象在类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中声明相反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的顺序调用各类的析构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8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211139" y="1591384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静态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211139" y="3367617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const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211139" y="2479500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5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 smtClean="0"/>
              <a:t>成员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80611" y="1442985"/>
            <a:ext cx="970119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数据成员（常成员）</a:t>
            </a:r>
          </a:p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成员函数（常成员函数）</a:t>
            </a:r>
          </a:p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869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49" y="1892301"/>
            <a:ext cx="10762823" cy="4691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常数据成员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828934" y="1838823"/>
            <a:ext cx="5323909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Math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Math(double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set(double dval);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double m_kPi;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double &amp;r;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m_iFirst;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Math::Math(double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m_kPi(3.14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), r(m_kPi),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m_iFirst(arg)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183535" y="1967656"/>
            <a:ext cx="5338177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Math::print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m_kPi &lt;&lt; " " &lt;&lt; 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Math::set(double dval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m_iFirst = 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Math 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6" name="直接连接符 5"/>
          <p:cNvCxnSpPr>
            <a:stCxn id="2" idx="0"/>
            <a:endCxn id="2" idx="2"/>
          </p:cNvCxnSpPr>
          <p:nvPr/>
        </p:nvCxnSpPr>
        <p:spPr>
          <a:xfrm>
            <a:off x="6127761" y="1892301"/>
            <a:ext cx="0" cy="469138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746349" y="800843"/>
            <a:ext cx="10547491" cy="10914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常数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据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类中的某些属性为常量，则将其设定为常数据成员</a:t>
            </a:r>
          </a:p>
        </p:txBody>
      </p:sp>
    </p:spTree>
    <p:extLst>
      <p:ext uri="{BB962C8B-B14F-4D97-AF65-F5344CB8AC3E}">
        <p14:creationId xmlns:p14="http://schemas.microsoft.com/office/powerpoint/2010/main" val="40126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5644" y="787725"/>
            <a:ext cx="10512862" cy="369417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200" smtClean="0">
                <a:solidFill>
                  <a:srgbClr val="C00000"/>
                </a:solidFill>
              </a:rPr>
              <a:t>[</a:t>
            </a:r>
            <a:r>
              <a:rPr lang="zh-CN" altLang="en-US" sz="3200" smtClean="0">
                <a:solidFill>
                  <a:srgbClr val="C00000"/>
                </a:solidFill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</a:rPr>
              <a:t>]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C00000"/>
                </a:solidFill>
              </a:rPr>
              <a:t>常</a:t>
            </a:r>
            <a:r>
              <a:rPr lang="zh-CN" altLang="en-US" sz="3200">
                <a:solidFill>
                  <a:srgbClr val="C00000"/>
                </a:solidFill>
              </a:rPr>
              <a:t>成员和引用成员必须通过初始化列表赋初值</a:t>
            </a: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常数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据成员是常量不能被修改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453404" y="2238374"/>
            <a:ext cx="898438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Math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::Math()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m_kPi(3.14), r(m_kPi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453404" y="4296135"/>
            <a:ext cx="898438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Math::set(double dval)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m_iFirst = 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m_kPi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ival;error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5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中静态成员的使用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中对象成员的使用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与类的结合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 smtClean="0"/>
              <a:t>常成员函数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981" y="1099897"/>
            <a:ext cx="10512862" cy="535170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常成员</a:t>
            </a:r>
            <a:r>
              <a:rPr lang="zh-CN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en-US" altLang="zh-CN" sz="36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格式：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注意：</a:t>
            </a:r>
          </a:p>
          <a:p>
            <a:pPr lvl="1">
              <a:lnSpc>
                <a:spcPct val="11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在声明和定义时都要有</a:t>
            </a:r>
          </a:p>
          <a:p>
            <a:pPr lvl="1">
              <a:lnSpc>
                <a:spcPct val="11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常成员函数只可</a:t>
            </a:r>
            <a:r>
              <a:rPr lang="zh-CN" altLang="en-US" sz="3200">
                <a:solidFill>
                  <a:srgbClr val="C00000"/>
                </a:solidFill>
              </a:rPr>
              <a:t>引用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本类的</a:t>
            </a:r>
            <a:r>
              <a:rPr lang="zh-CN" altLang="en-US" sz="3200">
                <a:solidFill>
                  <a:srgbClr val="C00000"/>
                </a:solidFill>
              </a:rPr>
              <a:t>数据成员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而</a:t>
            </a:r>
            <a:r>
              <a:rPr lang="zh-CN" altLang="en-US" sz="3200">
                <a:solidFill>
                  <a:srgbClr val="C00000"/>
                </a:solidFill>
              </a:rPr>
              <a:t>不能修改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他们</a:t>
            </a:r>
          </a:p>
          <a:p>
            <a:pPr lvl="1">
              <a:lnSpc>
                <a:spcPct val="11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如果成员函数仅是访问数据成员，而不修改则应为常成员函数，定义为常成员函数。</a:t>
            </a:r>
          </a:p>
          <a:p>
            <a:pPr lvl="1">
              <a:lnSpc>
                <a:spcPct val="11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静态成员函数不能声明为常成员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52688" y="2185988"/>
            <a:ext cx="62976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函数名（参数表）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49" y="1636192"/>
            <a:ext cx="10762823" cy="4947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常成员函数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773160" y="1693890"/>
            <a:ext cx="5323909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Math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Math(double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set(double dval);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double m_kPi;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double &amp;r;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m_iFirst;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Math::Math(double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m_kPi(3.14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), r(m_kPi),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m_iFirst(arg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196078" y="1693890"/>
            <a:ext cx="5338177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Math::print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const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//set(3.4);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m_kPi &lt;&lt; " " &lt;&lt; 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Math::set(double dval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m_iFirst = 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Math 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6" name="直接连接符 5"/>
          <p:cNvCxnSpPr>
            <a:stCxn id="2" idx="0"/>
          </p:cNvCxnSpPr>
          <p:nvPr/>
        </p:nvCxnSpPr>
        <p:spPr>
          <a:xfrm>
            <a:off x="6127761" y="1636192"/>
            <a:ext cx="25082" cy="49474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619349" y="964680"/>
            <a:ext cx="10547491" cy="5961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常成员函数不能调用非常成员函数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只能调用常成员函数</a:t>
            </a:r>
          </a:p>
        </p:txBody>
      </p:sp>
    </p:spTree>
    <p:extLst>
      <p:ext uri="{BB962C8B-B14F-4D97-AF65-F5344CB8AC3E}">
        <p14:creationId xmlns:p14="http://schemas.microsoft.com/office/powerpoint/2010/main" val="16283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49" y="1636192"/>
            <a:ext cx="10762823" cy="4947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常成员函数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773160" y="1693890"/>
            <a:ext cx="564034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std::cout;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std::endl;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A::print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</a:t>
            </a:r>
            <a:r>
              <a:rPr lang="en-US" altLang="zh-CN" sz="2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const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"const print be called" </a:t>
            </a:r>
            <a:endParaRPr lang="en-US" altLang="zh-CN" sz="22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450079" y="1693890"/>
            <a:ext cx="505909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A::print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"print be called";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a1;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a1.print();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A a2;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a2.print();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381761" y="1636192"/>
            <a:ext cx="25082" cy="49474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619349" y="964680"/>
            <a:ext cx="10547491" cy="5961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常成员函数可以作为函数重载的依据</a:t>
            </a:r>
          </a:p>
        </p:txBody>
      </p:sp>
    </p:spTree>
    <p:extLst>
      <p:ext uri="{BB962C8B-B14F-4D97-AF65-F5344CB8AC3E}">
        <p14:creationId xmlns:p14="http://schemas.microsoft.com/office/powerpoint/2010/main" val="2249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 smtClean="0"/>
              <a:t>常</a:t>
            </a:r>
            <a:r>
              <a:rPr lang="zh-CN" altLang="en-US"/>
              <a:t>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981" y="1099897"/>
            <a:ext cx="10512862" cy="53517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常对象</a:t>
            </a:r>
            <a:endParaRPr lang="en-US" altLang="zh-CN" sz="36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格式：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含义：对象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的数据成员（属性）不能被修改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82238" y="2421531"/>
            <a:ext cx="8630444" cy="1354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 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[(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实参表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)];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 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对象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[(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实参表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)]; </a:t>
            </a:r>
            <a:r>
              <a:rPr lang="en-US" altLang="zh-CN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推荐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5644" y="787725"/>
            <a:ext cx="10512862" cy="145064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200" smtClean="0">
                <a:solidFill>
                  <a:srgbClr val="C00000"/>
                </a:solidFill>
              </a:rPr>
              <a:t>[</a:t>
            </a:r>
            <a:r>
              <a:rPr lang="zh-CN" altLang="en-US" sz="3200" smtClean="0">
                <a:solidFill>
                  <a:srgbClr val="C00000"/>
                </a:solidFill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</a:rPr>
              <a:t>]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C00000"/>
                </a:solidFill>
              </a:rPr>
              <a:t>常对象必须初始化</a:t>
            </a:r>
          </a:p>
        </p:txBody>
      </p:sp>
      <p:sp>
        <p:nvSpPr>
          <p:cNvPr id="7" name="矩形 6"/>
          <p:cNvSpPr/>
          <p:nvPr/>
        </p:nvSpPr>
        <p:spPr>
          <a:xfrm>
            <a:off x="759049" y="2117479"/>
            <a:ext cx="10762823" cy="439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27448" y="2162174"/>
            <a:ext cx="532390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A(int a = 1):m_iVal(a)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69029" y="2162174"/>
            <a:ext cx="509307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 obj1;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 obj2(2);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0" name="直接连接符 9"/>
          <p:cNvCxnSpPr>
            <a:stCxn id="7" idx="0"/>
          </p:cNvCxnSpPr>
          <p:nvPr/>
        </p:nvCxnSpPr>
        <p:spPr>
          <a:xfrm>
            <a:off x="6140461" y="2117479"/>
            <a:ext cx="25082" cy="439000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768744" y="1220003"/>
            <a:ext cx="5943456" cy="6341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常对象的数据成员是常量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427770" y="2845603"/>
            <a:ext cx="7035656" cy="634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常对象的数据成员不能被修改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945170" y="4649481"/>
            <a:ext cx="8354530" cy="634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4000">
                <a:solidFill>
                  <a:srgbClr val="C00000"/>
                </a:solidFill>
              </a:rPr>
              <a:t>const</a:t>
            </a:r>
            <a:r>
              <a:rPr lang="zh-CN" altLang="en-US" sz="4000">
                <a:solidFill>
                  <a:srgbClr val="C00000"/>
                </a:solidFill>
              </a:rPr>
              <a:t>对象只能引用</a:t>
            </a:r>
            <a:r>
              <a:rPr lang="en-US" altLang="zh-CN" sz="4000">
                <a:solidFill>
                  <a:srgbClr val="C00000"/>
                </a:solidFill>
              </a:rPr>
              <a:t>const</a:t>
            </a:r>
            <a:r>
              <a:rPr lang="zh-CN" altLang="en-US" sz="4000">
                <a:solidFill>
                  <a:srgbClr val="C00000"/>
                </a:solidFill>
              </a:rPr>
              <a:t>成员函数</a:t>
            </a:r>
          </a:p>
        </p:txBody>
      </p:sp>
      <p:sp>
        <p:nvSpPr>
          <p:cNvPr id="7" name="虚尾箭头 6"/>
          <p:cNvSpPr>
            <a:spLocks/>
          </p:cNvSpPr>
          <p:nvPr/>
        </p:nvSpPr>
        <p:spPr bwMode="auto">
          <a:xfrm rot="5400000">
            <a:off x="5316755" y="1962757"/>
            <a:ext cx="837070" cy="774289"/>
          </a:xfrm>
          <a:custGeom>
            <a:avLst/>
            <a:gdLst>
              <a:gd name="T0" fmla="*/ 0 w 571500"/>
              <a:gd name="T1" fmla="*/ 133747 h 534987"/>
              <a:gd name="T2" fmla="*/ 16718 w 571500"/>
              <a:gd name="T3" fmla="*/ 133747 h 534987"/>
              <a:gd name="T4" fmla="*/ 16718 w 571500"/>
              <a:gd name="T5" fmla="*/ 401240 h 534987"/>
              <a:gd name="T6" fmla="*/ 0 w 571500"/>
              <a:gd name="T7" fmla="*/ 401240 h 534987"/>
              <a:gd name="T8" fmla="*/ 0 w 571500"/>
              <a:gd name="T9" fmla="*/ 133747 h 534987"/>
              <a:gd name="T10" fmla="*/ 33437 w 571500"/>
              <a:gd name="T11" fmla="*/ 133747 h 534987"/>
              <a:gd name="T12" fmla="*/ 66873 w 571500"/>
              <a:gd name="T13" fmla="*/ 133747 h 534987"/>
              <a:gd name="T14" fmla="*/ 66873 w 571500"/>
              <a:gd name="T15" fmla="*/ 401240 h 534987"/>
              <a:gd name="T16" fmla="*/ 33437 w 571500"/>
              <a:gd name="T17" fmla="*/ 401240 h 534987"/>
              <a:gd name="T18" fmla="*/ 33437 w 571500"/>
              <a:gd name="T19" fmla="*/ 133747 h 534987"/>
              <a:gd name="T20" fmla="*/ 83592 w 571500"/>
              <a:gd name="T21" fmla="*/ 133747 h 534987"/>
              <a:gd name="T22" fmla="*/ 304007 w 571500"/>
              <a:gd name="T23" fmla="*/ 133747 h 534987"/>
              <a:gd name="T24" fmla="*/ 304007 w 571500"/>
              <a:gd name="T25" fmla="*/ 0 h 534987"/>
              <a:gd name="T26" fmla="*/ 571500 w 571500"/>
              <a:gd name="T27" fmla="*/ 267494 h 534987"/>
              <a:gd name="T28" fmla="*/ 304007 w 571500"/>
              <a:gd name="T29" fmla="*/ 534987 h 534987"/>
              <a:gd name="T30" fmla="*/ 304007 w 571500"/>
              <a:gd name="T31" fmla="*/ 401240 h 534987"/>
              <a:gd name="T32" fmla="*/ 83592 w 571500"/>
              <a:gd name="T33" fmla="*/ 401240 h 534987"/>
              <a:gd name="T34" fmla="*/ 83592 w 571500"/>
              <a:gd name="T35" fmla="*/ 133747 h 5349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71500"/>
              <a:gd name="T55" fmla="*/ 0 h 534987"/>
              <a:gd name="T56" fmla="*/ 571500 w 571500"/>
              <a:gd name="T57" fmla="*/ 534987 h 53498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71500" h="534987">
                <a:moveTo>
                  <a:pt x="0" y="133747"/>
                </a:moveTo>
                <a:lnTo>
                  <a:pt x="16718" y="133747"/>
                </a:lnTo>
                <a:lnTo>
                  <a:pt x="16718" y="401240"/>
                </a:lnTo>
                <a:lnTo>
                  <a:pt x="0" y="401240"/>
                </a:lnTo>
                <a:lnTo>
                  <a:pt x="0" y="133747"/>
                </a:lnTo>
                <a:close/>
                <a:moveTo>
                  <a:pt x="33437" y="133747"/>
                </a:moveTo>
                <a:lnTo>
                  <a:pt x="66873" y="133747"/>
                </a:lnTo>
                <a:lnTo>
                  <a:pt x="66873" y="401240"/>
                </a:lnTo>
                <a:lnTo>
                  <a:pt x="33437" y="401240"/>
                </a:lnTo>
                <a:lnTo>
                  <a:pt x="33437" y="133747"/>
                </a:lnTo>
                <a:close/>
                <a:moveTo>
                  <a:pt x="83592" y="133747"/>
                </a:moveTo>
                <a:lnTo>
                  <a:pt x="304007" y="133747"/>
                </a:lnTo>
                <a:lnTo>
                  <a:pt x="304007" y="0"/>
                </a:lnTo>
                <a:lnTo>
                  <a:pt x="571500" y="267494"/>
                </a:lnTo>
                <a:lnTo>
                  <a:pt x="304007" y="534987"/>
                </a:lnTo>
                <a:lnTo>
                  <a:pt x="304007" y="401240"/>
                </a:lnTo>
                <a:lnTo>
                  <a:pt x="83592" y="401240"/>
                </a:lnTo>
                <a:lnTo>
                  <a:pt x="83592" y="13374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" name="虚尾箭头 6"/>
          <p:cNvSpPr>
            <a:spLocks/>
          </p:cNvSpPr>
          <p:nvPr/>
        </p:nvSpPr>
        <p:spPr bwMode="auto">
          <a:xfrm rot="5400000">
            <a:off x="5316754" y="3791231"/>
            <a:ext cx="837070" cy="774289"/>
          </a:xfrm>
          <a:custGeom>
            <a:avLst/>
            <a:gdLst>
              <a:gd name="T0" fmla="*/ 0 w 571500"/>
              <a:gd name="T1" fmla="*/ 133747 h 534987"/>
              <a:gd name="T2" fmla="*/ 16718 w 571500"/>
              <a:gd name="T3" fmla="*/ 133747 h 534987"/>
              <a:gd name="T4" fmla="*/ 16718 w 571500"/>
              <a:gd name="T5" fmla="*/ 401240 h 534987"/>
              <a:gd name="T6" fmla="*/ 0 w 571500"/>
              <a:gd name="T7" fmla="*/ 401240 h 534987"/>
              <a:gd name="T8" fmla="*/ 0 w 571500"/>
              <a:gd name="T9" fmla="*/ 133747 h 534987"/>
              <a:gd name="T10" fmla="*/ 33437 w 571500"/>
              <a:gd name="T11" fmla="*/ 133747 h 534987"/>
              <a:gd name="T12" fmla="*/ 66873 w 571500"/>
              <a:gd name="T13" fmla="*/ 133747 h 534987"/>
              <a:gd name="T14" fmla="*/ 66873 w 571500"/>
              <a:gd name="T15" fmla="*/ 401240 h 534987"/>
              <a:gd name="T16" fmla="*/ 33437 w 571500"/>
              <a:gd name="T17" fmla="*/ 401240 h 534987"/>
              <a:gd name="T18" fmla="*/ 33437 w 571500"/>
              <a:gd name="T19" fmla="*/ 133747 h 534987"/>
              <a:gd name="T20" fmla="*/ 83592 w 571500"/>
              <a:gd name="T21" fmla="*/ 133747 h 534987"/>
              <a:gd name="T22" fmla="*/ 304007 w 571500"/>
              <a:gd name="T23" fmla="*/ 133747 h 534987"/>
              <a:gd name="T24" fmla="*/ 304007 w 571500"/>
              <a:gd name="T25" fmla="*/ 0 h 534987"/>
              <a:gd name="T26" fmla="*/ 571500 w 571500"/>
              <a:gd name="T27" fmla="*/ 267494 h 534987"/>
              <a:gd name="T28" fmla="*/ 304007 w 571500"/>
              <a:gd name="T29" fmla="*/ 534987 h 534987"/>
              <a:gd name="T30" fmla="*/ 304007 w 571500"/>
              <a:gd name="T31" fmla="*/ 401240 h 534987"/>
              <a:gd name="T32" fmla="*/ 83592 w 571500"/>
              <a:gd name="T33" fmla="*/ 401240 h 534987"/>
              <a:gd name="T34" fmla="*/ 83592 w 571500"/>
              <a:gd name="T35" fmla="*/ 133747 h 5349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71500"/>
              <a:gd name="T55" fmla="*/ 0 h 534987"/>
              <a:gd name="T56" fmla="*/ 571500 w 571500"/>
              <a:gd name="T57" fmla="*/ 534987 h 53498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71500" h="534987">
                <a:moveTo>
                  <a:pt x="0" y="133747"/>
                </a:moveTo>
                <a:lnTo>
                  <a:pt x="16718" y="133747"/>
                </a:lnTo>
                <a:lnTo>
                  <a:pt x="16718" y="401240"/>
                </a:lnTo>
                <a:lnTo>
                  <a:pt x="0" y="401240"/>
                </a:lnTo>
                <a:lnTo>
                  <a:pt x="0" y="133747"/>
                </a:lnTo>
                <a:close/>
                <a:moveTo>
                  <a:pt x="33437" y="133747"/>
                </a:moveTo>
                <a:lnTo>
                  <a:pt x="66873" y="133747"/>
                </a:lnTo>
                <a:lnTo>
                  <a:pt x="66873" y="401240"/>
                </a:lnTo>
                <a:lnTo>
                  <a:pt x="33437" y="401240"/>
                </a:lnTo>
                <a:lnTo>
                  <a:pt x="33437" y="133747"/>
                </a:lnTo>
                <a:close/>
                <a:moveTo>
                  <a:pt x="83592" y="133747"/>
                </a:moveTo>
                <a:lnTo>
                  <a:pt x="304007" y="133747"/>
                </a:lnTo>
                <a:lnTo>
                  <a:pt x="304007" y="0"/>
                </a:lnTo>
                <a:lnTo>
                  <a:pt x="571500" y="267494"/>
                </a:lnTo>
                <a:lnTo>
                  <a:pt x="304007" y="534987"/>
                </a:lnTo>
                <a:lnTo>
                  <a:pt x="304007" y="401240"/>
                </a:lnTo>
                <a:lnTo>
                  <a:pt x="83592" y="401240"/>
                </a:lnTo>
                <a:lnTo>
                  <a:pt x="83592" y="13374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1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49" y="1003300"/>
            <a:ext cx="10762823" cy="5580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773160" y="995715"/>
            <a:ext cx="532390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Time {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Time(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a=0,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b=0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m_iMinute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static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Time::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Time::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getCount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161919" y="1003300"/>
            <a:ext cx="533817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Time::Time(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a,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b,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(a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), 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m_iMinute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(b),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(c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++;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Time::print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m_iMinute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Time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obj.print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6" name="直接连接符 5"/>
          <p:cNvCxnSpPr>
            <a:endCxn id="2" idx="2"/>
          </p:cNvCxnSpPr>
          <p:nvPr/>
        </p:nvCxnSpPr>
        <p:spPr>
          <a:xfrm>
            <a:off x="6097069" y="990600"/>
            <a:ext cx="30692" cy="559308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448" y="889326"/>
            <a:ext cx="10512862" cy="12281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常对象只能引用常成员函数，普通对象可引用任何成员函数，因此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成员函数可以作为重载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依据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9049" y="2117479"/>
            <a:ext cx="10762823" cy="439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27448" y="2162174"/>
            <a:ext cx="532390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A::print()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"const"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69029" y="2162174"/>
            <a:ext cx="509307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A::print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"print";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a1;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a1.print();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 a2;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a2.print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0" name="直接连接符 9"/>
          <p:cNvCxnSpPr>
            <a:stCxn id="7" idx="0"/>
          </p:cNvCxnSpPr>
          <p:nvPr/>
        </p:nvCxnSpPr>
        <p:spPr>
          <a:xfrm>
            <a:off x="6140461" y="2117479"/>
            <a:ext cx="25082" cy="439000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 smtClean="0"/>
              <a:t>常</a:t>
            </a:r>
            <a:r>
              <a:rPr lang="zh-CN" altLang="en-US"/>
              <a:t>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87181" y="1003625"/>
            <a:ext cx="10512862" cy="15490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有时要求，一定要修改常对象中的某个数据成员的值，只需对该数据成员声明为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mutable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99638" y="2670205"/>
            <a:ext cx="863044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mutable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9638" y="3737005"/>
            <a:ext cx="863044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mutable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数据成员名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95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708423" y="1036641"/>
            <a:ext cx="95149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eaLnBrk="0" hangingPunct="0">
              <a:lnSpc>
                <a:spcPct val="15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36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总结：</a:t>
            </a:r>
            <a:endParaRPr lang="zh-CN" altLang="en-US" sz="36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2336"/>
              </p:ext>
            </p:extLst>
          </p:nvPr>
        </p:nvGraphicFramePr>
        <p:xfrm>
          <a:off x="876915" y="2178050"/>
          <a:ext cx="10641986" cy="30990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69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89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9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数据成员</a:t>
                      </a:r>
                      <a:endParaRPr lang="zh-CN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694" marB="4569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r>
                        <a:rPr lang="en-US" altLang="zh-CN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zh-CN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成员函数</a:t>
                      </a:r>
                      <a:endParaRPr lang="zh-CN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zh-CN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成员函数</a:t>
                      </a:r>
                      <a:endParaRPr lang="zh-CN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数据成员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694" marB="4569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可以引用，</a:t>
                      </a:r>
                      <a:endParaRPr lang="en-US" altLang="zh-CN" sz="2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也可以改变值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可以引用，</a:t>
                      </a:r>
                      <a:endParaRPr lang="en-US" altLang="zh-CN" sz="2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不可以改变值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3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数据成员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694" marB="4569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可以引用，</a:t>
                      </a:r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不可以改变值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可以引用</a:t>
                      </a:r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不可以改变值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1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11139" y="1594857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静态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2481237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中静态成员的使用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中对象成员的使用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与类的结合使用</a:t>
            </a:r>
          </a:p>
        </p:txBody>
      </p:sp>
    </p:spTree>
    <p:extLst>
      <p:ext uri="{BB962C8B-B14F-4D97-AF65-F5344CB8AC3E}">
        <p14:creationId xmlns:p14="http://schemas.microsoft.com/office/powerpoint/2010/main" val="6958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3785370" y="1875544"/>
            <a:ext cx="357188" cy="2928938"/>
          </a:xfrm>
          <a:prstGeom prst="leftBrace">
            <a:avLst>
              <a:gd name="adj1" fmla="val 41247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4534444" y="1490823"/>
            <a:ext cx="51581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一、静态数据成员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4534444" y="4355676"/>
            <a:ext cx="51581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二、静态成员函数</a:t>
            </a: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2614613" y="1939630"/>
            <a:ext cx="50006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</a:p>
        </p:txBody>
      </p:sp>
    </p:spTree>
    <p:extLst>
      <p:ext uri="{BB962C8B-B14F-4D97-AF65-F5344CB8AC3E}">
        <p14:creationId xmlns:p14="http://schemas.microsoft.com/office/powerpoint/2010/main" val="12634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</a:t>
            </a:r>
            <a:r>
              <a:rPr lang="zh-CN" altLang="en-US" smtClean="0"/>
              <a:t>成员 </a:t>
            </a:r>
            <a:r>
              <a:rPr lang="en-US" altLang="zh-CN" smtClean="0"/>
              <a:t>- </a:t>
            </a:r>
            <a:r>
              <a:rPr lang="zh-CN" altLang="en-US" smtClean="0"/>
              <a:t>静态</a:t>
            </a:r>
            <a:r>
              <a:rPr lang="zh-CN" altLang="en-US"/>
              <a:t>数据</a:t>
            </a:r>
            <a:r>
              <a:rPr lang="zh-CN" altLang="en-US" smtClean="0"/>
              <a:t>成员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987031"/>
            <a:ext cx="10512862" cy="840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</a:rPr>
              <a:t>以关键字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</a:rPr>
              <a:t>static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</a:rPr>
              <a:t>声明的数据成员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8306" y="1827095"/>
            <a:ext cx="5673363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Box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volume()const;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m_iWidth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m_iLength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m_iHeight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89341" y="1471296"/>
            <a:ext cx="4622293" cy="2748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静态数据成员</a:t>
            </a:r>
            <a:r>
              <a:rPr lang="zh-CN" altLang="en-US" sz="3200">
                <a:solidFill>
                  <a:srgbClr val="C00000"/>
                </a:solidFill>
              </a:rPr>
              <a:t>必须初始化且只能在类外初始化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</a:rPr>
              <a:t>初始化时不能加</a:t>
            </a:r>
            <a:r>
              <a:rPr lang="en-US" altLang="zh-CN" sz="3200">
                <a:solidFill>
                  <a:srgbClr val="C00000"/>
                </a:solidFill>
              </a:rPr>
              <a:t>static</a:t>
            </a:r>
          </a:p>
        </p:txBody>
      </p:sp>
      <p:sp>
        <p:nvSpPr>
          <p:cNvPr id="5" name="矩形 4"/>
          <p:cNvSpPr/>
          <p:nvPr/>
        </p:nvSpPr>
        <p:spPr>
          <a:xfrm>
            <a:off x="5049312" y="1039516"/>
            <a:ext cx="627781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类名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静态数据成员名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[=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初值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];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5049312" y="1729224"/>
            <a:ext cx="6277817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Box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volume()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m_iWidth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m_iLength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m_iHeight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 smtClean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r>
              <a:rPr lang="en-US" altLang="zh-CN" sz="2800" b="1" dirty="0" smtClean="0">
                <a:latin typeface="Consolas" panose="020B0609020204030204" pitchFamily="49" charset="0"/>
                <a:cs typeface="Courier New" pitchFamily="49" charset="0"/>
              </a:rPr>
              <a:t/>
            </a:r>
            <a:br>
              <a:rPr lang="en-US" altLang="zh-CN" sz="2800" b="1" dirty="0" smtClean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	Box::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1819097" y="4419598"/>
            <a:ext cx="1985554" cy="1280160"/>
          </a:xfrm>
          <a:prstGeom prst="wedgeRoundRectCallout">
            <a:avLst>
              <a:gd name="adj1" fmla="val 110596"/>
              <a:gd name="adj2" fmla="val 7742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必须在类外初始化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8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83019" y="1358536"/>
            <a:ext cx="9934167" cy="4990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sz="2800" b="1">
              <a:solidFill>
                <a:schemeClr val="dk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300271" y="1477266"/>
            <a:ext cx="4773957" cy="4401205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Box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volume()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static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m_iWidth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m_iLength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m_iHeight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835235" y="4219372"/>
            <a:ext cx="2831280" cy="1280160"/>
          </a:xfrm>
          <a:prstGeom prst="wedgeRoundRectCallout">
            <a:avLst>
              <a:gd name="adj1" fmla="val -22752"/>
              <a:gd name="adj2" fmla="val -12563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不能通过构造函数初始化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423919" y="1477266"/>
            <a:ext cx="4773957" cy="2246769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Box::Box()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Box::s_iCount = 5;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3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83019" y="1358536"/>
            <a:ext cx="9934167" cy="4990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sz="2800" b="1">
              <a:solidFill>
                <a:schemeClr val="dk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300271" y="1477266"/>
            <a:ext cx="4773957" cy="4401205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Box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volume()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static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m_iWidth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m_iLength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m_iHeight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835235" y="4219372"/>
            <a:ext cx="2831280" cy="1280160"/>
          </a:xfrm>
          <a:prstGeom prst="wedgeRoundRectCallout">
            <a:avLst>
              <a:gd name="adj1" fmla="val 23847"/>
              <a:gd name="adj2" fmla="val -18175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不能通过初始化列表初始化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423919" y="1477266"/>
            <a:ext cx="4773957" cy="2246769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Box::Box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: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s_iCount(8)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4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3083</TotalTime>
  <Words>2276</Words>
  <Application>Microsoft Office PowerPoint</Application>
  <PresentationFormat>自定义</PresentationFormat>
  <Paragraphs>519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静态成员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静态成员函数</vt:lpstr>
      <vt:lpstr>静态成员 - 静态成员函数</vt:lpstr>
      <vt:lpstr>静态成员 - 静态成员函数</vt:lpstr>
      <vt:lpstr>静态成员 - 静态成员函数</vt:lpstr>
      <vt:lpstr>静态成员 - 静态成员函数</vt:lpstr>
      <vt:lpstr>PowerPoint 演示文稿</vt:lpstr>
      <vt:lpstr>对象成员</vt:lpstr>
      <vt:lpstr>对象成员</vt:lpstr>
      <vt:lpstr>对象成员</vt:lpstr>
      <vt:lpstr>对象成员</vt:lpstr>
      <vt:lpstr>对象成员</vt:lpstr>
      <vt:lpstr>对象成员</vt:lpstr>
      <vt:lpstr>PowerPoint 演示文稿</vt:lpstr>
      <vt:lpstr>const成员</vt:lpstr>
      <vt:lpstr>const成员 - 常数据成员</vt:lpstr>
      <vt:lpstr>const成员 - 常数据成员</vt:lpstr>
      <vt:lpstr>const成员 - 常成员函数</vt:lpstr>
      <vt:lpstr>const成员 - 常成员函数</vt:lpstr>
      <vt:lpstr>const成员 - 常成员函数</vt:lpstr>
      <vt:lpstr>const成员 - 常对象</vt:lpstr>
      <vt:lpstr>const成员 - 常对象</vt:lpstr>
      <vt:lpstr>const成员 - 常对象</vt:lpstr>
      <vt:lpstr>const成员 - 常对象</vt:lpstr>
      <vt:lpstr>const成员 - 常对象</vt:lpstr>
      <vt:lpstr>const成员 - 常对象</vt:lpstr>
      <vt:lpstr>const成员 - 常对象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753</cp:revision>
  <dcterms:created xsi:type="dcterms:W3CDTF">2016-06-30T08:41:47Z</dcterms:created>
  <dcterms:modified xsi:type="dcterms:W3CDTF">2017-08-19T09:43:51Z</dcterms:modified>
</cp:coreProperties>
</file>