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51"/>
  </p:notesMasterIdLst>
  <p:sldIdLst>
    <p:sldId id="256" r:id="rId2"/>
    <p:sldId id="262" r:id="rId3"/>
    <p:sldId id="306" r:id="rId4"/>
    <p:sldId id="533" r:id="rId5"/>
    <p:sldId id="618" r:id="rId6"/>
    <p:sldId id="619" r:id="rId7"/>
    <p:sldId id="620" r:id="rId8"/>
    <p:sldId id="621" r:id="rId9"/>
    <p:sldId id="622" r:id="rId10"/>
    <p:sldId id="623" r:id="rId11"/>
    <p:sldId id="625" r:id="rId12"/>
    <p:sldId id="624" r:id="rId13"/>
    <p:sldId id="626" r:id="rId14"/>
    <p:sldId id="581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8" r:id="rId26"/>
    <p:sldId id="637" r:id="rId27"/>
    <p:sldId id="639" r:id="rId28"/>
    <p:sldId id="582" r:id="rId29"/>
    <p:sldId id="640" r:id="rId30"/>
    <p:sldId id="641" r:id="rId31"/>
    <p:sldId id="642" r:id="rId32"/>
    <p:sldId id="644" r:id="rId33"/>
    <p:sldId id="643" r:id="rId34"/>
    <p:sldId id="645" r:id="rId35"/>
    <p:sldId id="646" r:id="rId36"/>
    <p:sldId id="647" r:id="rId37"/>
    <p:sldId id="648" r:id="rId38"/>
    <p:sldId id="649" r:id="rId39"/>
    <p:sldId id="650" r:id="rId40"/>
    <p:sldId id="651" r:id="rId41"/>
    <p:sldId id="652" r:id="rId42"/>
    <p:sldId id="653" r:id="rId43"/>
    <p:sldId id="654" r:id="rId44"/>
    <p:sldId id="655" r:id="rId45"/>
    <p:sldId id="656" r:id="rId46"/>
    <p:sldId id="657" r:id="rId47"/>
    <p:sldId id="658" r:id="rId48"/>
    <p:sldId id="576" r:id="rId49"/>
    <p:sldId id="258" r:id="rId50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322" autoAdjust="0"/>
  </p:normalViewPr>
  <p:slideViewPr>
    <p:cSldViewPr snapToGrid="0">
      <p:cViewPr varScale="1">
        <p:scale>
          <a:sx n="121" d="100"/>
          <a:sy n="121" d="100"/>
        </p:scale>
        <p:origin x="102" y="20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第十一讲 继承与派生（一）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51608" y="889325"/>
            <a:ext cx="10261074" cy="24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单重继承和多重继承</a:t>
            </a: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单重继承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只有一个基类</a:t>
            </a: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有多个基类</a:t>
            </a:r>
          </a:p>
        </p:txBody>
      </p:sp>
      <p:sp>
        <p:nvSpPr>
          <p:cNvPr id="4" name="矩形 66"/>
          <p:cNvSpPr>
            <a:spLocks noChangeArrowheads="1"/>
          </p:cNvSpPr>
          <p:nvPr/>
        </p:nvSpPr>
        <p:spPr bwMode="auto">
          <a:xfrm>
            <a:off x="8251844" y="4681810"/>
            <a:ext cx="2138605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水陆两用车</a:t>
            </a:r>
          </a:p>
        </p:txBody>
      </p:sp>
      <p:cxnSp>
        <p:nvCxnSpPr>
          <p:cNvPr id="5" name="直接箭头连接符 4"/>
          <p:cNvCxnSpPr>
            <a:stCxn id="4" idx="0"/>
            <a:endCxn id="6" idx="2"/>
          </p:cNvCxnSpPr>
          <p:nvPr/>
        </p:nvCxnSpPr>
        <p:spPr>
          <a:xfrm flipV="1">
            <a:off x="9321147" y="4247816"/>
            <a:ext cx="924074" cy="433994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66"/>
          <p:cNvSpPr>
            <a:spLocks noChangeArrowheads="1"/>
          </p:cNvSpPr>
          <p:nvPr/>
        </p:nvSpPr>
        <p:spPr bwMode="auto">
          <a:xfrm>
            <a:off x="9453627" y="3579787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潜水艇</a:t>
            </a:r>
          </a:p>
        </p:txBody>
      </p:sp>
      <p:cxnSp>
        <p:nvCxnSpPr>
          <p:cNvPr id="7" name="直接箭头连接符 6"/>
          <p:cNvCxnSpPr>
            <a:stCxn id="4" idx="0"/>
            <a:endCxn id="10" idx="2"/>
          </p:cNvCxnSpPr>
          <p:nvPr/>
        </p:nvCxnSpPr>
        <p:spPr>
          <a:xfrm flipH="1" flipV="1">
            <a:off x="8181772" y="4247815"/>
            <a:ext cx="1139375" cy="43399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66"/>
          <p:cNvSpPr>
            <a:spLocks noChangeArrowheads="1"/>
          </p:cNvSpPr>
          <p:nvPr/>
        </p:nvSpPr>
        <p:spPr bwMode="auto">
          <a:xfrm>
            <a:off x="7390178" y="3579786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</a:t>
            </a:r>
          </a:p>
        </p:txBody>
      </p:sp>
      <p:sp>
        <p:nvSpPr>
          <p:cNvPr id="21" name="矩形 66"/>
          <p:cNvSpPr>
            <a:spLocks noChangeArrowheads="1"/>
          </p:cNvSpPr>
          <p:nvPr/>
        </p:nvSpPr>
        <p:spPr bwMode="auto">
          <a:xfrm>
            <a:off x="1343736" y="4791261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</a:p>
        </p:txBody>
      </p:sp>
      <p:cxnSp>
        <p:nvCxnSpPr>
          <p:cNvPr id="22" name="直接箭头连接符 21"/>
          <p:cNvCxnSpPr>
            <a:stCxn id="21" idx="0"/>
            <a:endCxn id="23" idx="2"/>
          </p:cNvCxnSpPr>
          <p:nvPr/>
        </p:nvCxnSpPr>
        <p:spPr>
          <a:xfrm flipV="1">
            <a:off x="2135330" y="4247816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66"/>
          <p:cNvSpPr>
            <a:spLocks noChangeArrowheads="1"/>
          </p:cNvSpPr>
          <p:nvPr/>
        </p:nvSpPr>
        <p:spPr bwMode="auto">
          <a:xfrm>
            <a:off x="1343736" y="3579787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24" name="矩形 66"/>
          <p:cNvSpPr>
            <a:spLocks noChangeArrowheads="1"/>
          </p:cNvSpPr>
          <p:nvPr/>
        </p:nvSpPr>
        <p:spPr bwMode="auto">
          <a:xfrm>
            <a:off x="3447742" y="4791261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小学生</a:t>
            </a:r>
          </a:p>
        </p:txBody>
      </p:sp>
      <p:cxnSp>
        <p:nvCxnSpPr>
          <p:cNvPr id="25" name="直接箭头连接符 24"/>
          <p:cNvCxnSpPr>
            <a:stCxn id="24" idx="0"/>
            <a:endCxn id="26" idx="2"/>
          </p:cNvCxnSpPr>
          <p:nvPr/>
        </p:nvCxnSpPr>
        <p:spPr>
          <a:xfrm flipV="1">
            <a:off x="4239336" y="4247815"/>
            <a:ext cx="916617" cy="543446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66"/>
          <p:cNvSpPr>
            <a:spLocks noChangeArrowheads="1"/>
          </p:cNvSpPr>
          <p:nvPr/>
        </p:nvSpPr>
        <p:spPr bwMode="auto">
          <a:xfrm>
            <a:off x="4364359" y="3579786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28" name="矩形 66"/>
          <p:cNvSpPr>
            <a:spLocks noChangeArrowheads="1"/>
          </p:cNvSpPr>
          <p:nvPr/>
        </p:nvSpPr>
        <p:spPr bwMode="auto">
          <a:xfrm>
            <a:off x="5226025" y="4791260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</a:p>
        </p:txBody>
      </p:sp>
      <p:cxnSp>
        <p:nvCxnSpPr>
          <p:cNvPr id="29" name="直接箭头连接符 28"/>
          <p:cNvCxnSpPr>
            <a:stCxn id="28" idx="0"/>
            <a:endCxn id="26" idx="2"/>
          </p:cNvCxnSpPr>
          <p:nvPr/>
        </p:nvCxnSpPr>
        <p:spPr>
          <a:xfrm flipH="1" flipV="1">
            <a:off x="5155953" y="4247815"/>
            <a:ext cx="861666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2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51608" y="889325"/>
            <a:ext cx="1026107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单级继承与多级继承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单级继承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类之间的继承关系只有两层时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类之间的继承关系超过两层时</a:t>
            </a:r>
          </a:p>
        </p:txBody>
      </p:sp>
      <p:sp>
        <p:nvSpPr>
          <p:cNvPr id="4" name="矩形 66"/>
          <p:cNvSpPr>
            <a:spLocks noChangeArrowheads="1"/>
          </p:cNvSpPr>
          <p:nvPr/>
        </p:nvSpPr>
        <p:spPr bwMode="auto">
          <a:xfrm>
            <a:off x="6912867" y="5571096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单人床</a:t>
            </a:r>
          </a:p>
        </p:txBody>
      </p:sp>
      <p:cxnSp>
        <p:nvCxnSpPr>
          <p:cNvPr id="5" name="直接箭头连接符 4"/>
          <p:cNvCxnSpPr>
            <a:stCxn id="4" idx="0"/>
            <a:endCxn id="6" idx="2"/>
          </p:cNvCxnSpPr>
          <p:nvPr/>
        </p:nvCxnSpPr>
        <p:spPr>
          <a:xfrm flipV="1">
            <a:off x="7704461" y="5027651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66"/>
          <p:cNvSpPr>
            <a:spLocks noChangeArrowheads="1"/>
          </p:cNvSpPr>
          <p:nvPr/>
        </p:nvSpPr>
        <p:spPr bwMode="auto">
          <a:xfrm>
            <a:off x="6912867" y="4359622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床类</a:t>
            </a:r>
          </a:p>
        </p:txBody>
      </p:sp>
      <p:cxnSp>
        <p:nvCxnSpPr>
          <p:cNvPr id="7" name="直接箭头连接符 6"/>
          <p:cNvCxnSpPr>
            <a:stCxn id="6" idx="0"/>
            <a:endCxn id="10" idx="2"/>
          </p:cNvCxnSpPr>
          <p:nvPr/>
        </p:nvCxnSpPr>
        <p:spPr>
          <a:xfrm flipV="1">
            <a:off x="7704461" y="3816177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66"/>
          <p:cNvSpPr>
            <a:spLocks noChangeArrowheads="1"/>
          </p:cNvSpPr>
          <p:nvPr/>
        </p:nvSpPr>
        <p:spPr bwMode="auto">
          <a:xfrm>
            <a:off x="6912867" y="3148148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家具类</a:t>
            </a:r>
          </a:p>
        </p:txBody>
      </p:sp>
      <p:sp>
        <p:nvSpPr>
          <p:cNvPr id="21" name="矩形 66"/>
          <p:cNvSpPr>
            <a:spLocks noChangeArrowheads="1"/>
          </p:cNvSpPr>
          <p:nvPr/>
        </p:nvSpPr>
        <p:spPr bwMode="auto">
          <a:xfrm>
            <a:off x="2663084" y="4693637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</a:p>
        </p:txBody>
      </p:sp>
      <p:cxnSp>
        <p:nvCxnSpPr>
          <p:cNvPr id="22" name="直接箭头连接符 21"/>
          <p:cNvCxnSpPr>
            <a:stCxn id="21" idx="0"/>
            <a:endCxn id="23" idx="2"/>
          </p:cNvCxnSpPr>
          <p:nvPr/>
        </p:nvCxnSpPr>
        <p:spPr>
          <a:xfrm flipV="1">
            <a:off x="3454678" y="4150192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66"/>
          <p:cNvSpPr>
            <a:spLocks noChangeArrowheads="1"/>
          </p:cNvSpPr>
          <p:nvPr/>
        </p:nvSpPr>
        <p:spPr bwMode="auto">
          <a:xfrm>
            <a:off x="2663084" y="3482163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</p:spTree>
    <p:extLst>
      <p:ext uri="{BB962C8B-B14F-4D97-AF65-F5344CB8AC3E}">
        <p14:creationId xmlns:p14="http://schemas.microsoft.com/office/powerpoint/2010/main" val="180057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51608" y="889325"/>
            <a:ext cx="812390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基类与派生类的关系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派生类与基类存在是一种的关系，即派生类是基类的一种（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 a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派生类是基类的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特化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，而基类是派生类的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基类和派生类是相对的</a:t>
            </a:r>
          </a:p>
        </p:txBody>
      </p:sp>
      <p:sp>
        <p:nvSpPr>
          <p:cNvPr id="4" name="矩形 66"/>
          <p:cNvSpPr>
            <a:spLocks noChangeArrowheads="1"/>
          </p:cNvSpPr>
          <p:nvPr/>
        </p:nvSpPr>
        <p:spPr bwMode="auto">
          <a:xfrm>
            <a:off x="9329495" y="4484611"/>
            <a:ext cx="1583187" cy="812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</a:t>
            </a:r>
          </a:p>
        </p:txBody>
      </p:sp>
      <p:cxnSp>
        <p:nvCxnSpPr>
          <p:cNvPr id="5" name="直接箭头连接符 4"/>
          <p:cNvCxnSpPr>
            <a:stCxn id="4" idx="0"/>
            <a:endCxn id="6" idx="2"/>
          </p:cNvCxnSpPr>
          <p:nvPr/>
        </p:nvCxnSpPr>
        <p:spPr>
          <a:xfrm flipV="1">
            <a:off x="10121089" y="3876548"/>
            <a:ext cx="0" cy="608063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66"/>
          <p:cNvSpPr>
            <a:spLocks noChangeArrowheads="1"/>
          </p:cNvSpPr>
          <p:nvPr/>
        </p:nvSpPr>
        <p:spPr bwMode="auto">
          <a:xfrm>
            <a:off x="9329495" y="3064129"/>
            <a:ext cx="1583187" cy="812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</a:p>
        </p:txBody>
      </p:sp>
      <p:cxnSp>
        <p:nvCxnSpPr>
          <p:cNvPr id="7" name="直接箭头连接符 6"/>
          <p:cNvCxnSpPr>
            <a:stCxn id="6" idx="0"/>
            <a:endCxn id="10" idx="2"/>
          </p:cNvCxnSpPr>
          <p:nvPr/>
        </p:nvCxnSpPr>
        <p:spPr>
          <a:xfrm flipV="1">
            <a:off x="10121089" y="2456066"/>
            <a:ext cx="0" cy="608063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66"/>
          <p:cNvSpPr>
            <a:spLocks noChangeArrowheads="1"/>
          </p:cNvSpPr>
          <p:nvPr/>
        </p:nvSpPr>
        <p:spPr bwMode="auto">
          <a:xfrm>
            <a:off x="9329495" y="1643647"/>
            <a:ext cx="1583187" cy="812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</p:spTree>
    <p:extLst>
      <p:ext uri="{BB962C8B-B14F-4D97-AF65-F5344CB8AC3E}">
        <p14:creationId xmlns:p14="http://schemas.microsoft.com/office/powerpoint/2010/main" val="68077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943027" y="119119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为什么要使用继承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943027" y="2201984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派生类的声明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943027" y="3207454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继承方式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364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7440" y="705243"/>
            <a:ext cx="928996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声明方式：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单重继承声明</a:t>
            </a: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1718338" y="1987133"/>
            <a:ext cx="9420338" cy="1692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 &lt;</a:t>
            </a:r>
            <a:r>
              <a: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派生类名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 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 [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继承方式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 &lt;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1&gt;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派生类新增加的成员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1705638" y="4365331"/>
            <a:ext cx="9432262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 &lt;</a:t>
            </a:r>
            <a:r>
              <a: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派生类名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 [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继承方式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]&lt;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1&gt;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,[</a:t>
            </a:r>
            <a:r>
              <a:rPr lang="zh-CN" altLang="en-US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继承方式</a:t>
            </a:r>
            <a:r>
              <a:rPr lang="en-US" altLang="zh-CN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]&lt;</a:t>
            </a:r>
            <a:r>
              <a:rPr lang="zh-CN" altLang="en-US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2&gt; ,[... ...]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派生类新增加的成员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547440" y="3625483"/>
            <a:ext cx="9289968" cy="74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多重继承声明</a:t>
            </a:r>
          </a:p>
        </p:txBody>
      </p:sp>
    </p:spTree>
    <p:extLst>
      <p:ext uri="{BB962C8B-B14F-4D97-AF65-F5344CB8AC3E}">
        <p14:creationId xmlns:p14="http://schemas.microsoft.com/office/powerpoint/2010/main" val="352647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42020" y="1275567"/>
            <a:ext cx="4440572" cy="3207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 :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590902" y="1275567"/>
            <a:ext cx="6191795" cy="3207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C :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A,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1797516" y="3867175"/>
            <a:ext cx="3113780" cy="1231849"/>
          </a:xfrm>
          <a:prstGeom prst="wedgeRoundRectCallout">
            <a:avLst>
              <a:gd name="adj1" fmla="val 22574"/>
              <a:gd name="adj2" fmla="val -11918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单继承只有一个父类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775916" y="4640743"/>
            <a:ext cx="4285784" cy="1334582"/>
          </a:xfrm>
          <a:prstGeom prst="wedgeRoundRectCallout">
            <a:avLst>
              <a:gd name="adj1" fmla="val 20500"/>
              <a:gd name="adj2" fmla="val -10777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多重继承时继承方式不能被多个基类共享！</a:t>
            </a:r>
          </a:p>
        </p:txBody>
      </p:sp>
    </p:spTree>
    <p:extLst>
      <p:ext uri="{BB962C8B-B14F-4D97-AF65-F5344CB8AC3E}">
        <p14:creationId xmlns:p14="http://schemas.microsoft.com/office/powerpoint/2010/main" val="76692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89708" y="775025"/>
            <a:ext cx="10892692" cy="358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</a:p>
          <a:p>
            <a:pPr marL="1028700" lvl="1" indent="-5715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有三种继承方式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public,private,protected</a:t>
            </a:r>
          </a:p>
          <a:p>
            <a:pPr marL="1028700" lvl="1" indent="-5715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继承方式是可以省略的，如果省略则采用默认继承方式 （默认继承方式取决于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struct,class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1028700" lvl="1" indent="-5715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声明类和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声明类的区别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93512"/>
              </p:ext>
            </p:extLst>
          </p:nvPr>
        </p:nvGraphicFramePr>
        <p:xfrm>
          <a:off x="1914891" y="4357543"/>
          <a:ext cx="8442326" cy="200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4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38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声明类的关键字</a:t>
                      </a: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默认访问声明符</a:t>
                      </a: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默认继承方式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38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struct </a:t>
                      </a:r>
                      <a:r>
                        <a:rPr lang="en-US" altLang="zh-CN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//</a:t>
                      </a:r>
                      <a:r>
                        <a:rPr lang="zh-CN" altLang="en-US" sz="2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不推荐</a:t>
                      </a: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8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class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9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42020" y="1275567"/>
            <a:ext cx="4377680" cy="22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Student:Undergrad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get() 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210300" y="1275567"/>
            <a:ext cx="5572397" cy="22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Student: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Undergrad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get() 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42020" y="3942242"/>
            <a:ext cx="4377680" cy="22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Student:Undergrad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 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get() 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210300" y="3942242"/>
            <a:ext cx="5572397" cy="22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Student: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Undergrad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int  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void get() 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1" name="左右箭头 7"/>
          <p:cNvSpPr>
            <a:spLocks noChangeArrowheads="1"/>
          </p:cNvSpPr>
          <p:nvPr/>
        </p:nvSpPr>
        <p:spPr bwMode="auto">
          <a:xfrm>
            <a:off x="5322094" y="2213215"/>
            <a:ext cx="785812" cy="428625"/>
          </a:xfrm>
          <a:prstGeom prst="left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279232" y="1711565"/>
            <a:ext cx="928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</a:p>
        </p:txBody>
      </p:sp>
      <p:sp>
        <p:nvSpPr>
          <p:cNvPr id="13" name="左右箭头 11"/>
          <p:cNvSpPr>
            <a:spLocks noChangeArrowheads="1"/>
          </p:cNvSpPr>
          <p:nvPr/>
        </p:nvSpPr>
        <p:spPr bwMode="auto">
          <a:xfrm>
            <a:off x="5322094" y="4867190"/>
            <a:ext cx="857250" cy="42862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279231" y="4378240"/>
            <a:ext cx="928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</a:p>
        </p:txBody>
      </p:sp>
    </p:spTree>
    <p:extLst>
      <p:ext uri="{BB962C8B-B14F-4D97-AF65-F5344CB8AC3E}">
        <p14:creationId xmlns:p14="http://schemas.microsoft.com/office/powerpoint/2010/main" val="143681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5215" y="2222500"/>
            <a:ext cx="10156180" cy="4170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 {    int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public A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double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 a;    B b;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sizeof(a) &lt;&lt; " " &lt;&lt; sizeof(b)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689708" y="889325"/>
            <a:ext cx="108926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派生类内只能定义派生类新增加的成员而不能定义基类成员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6323305" y="2748790"/>
            <a:ext cx="5314484" cy="1955800"/>
          </a:xfrm>
          <a:prstGeom prst="wedgeRoundRectCallout">
            <a:avLst>
              <a:gd name="adj1" fmla="val -66802"/>
              <a:gd name="adj2" fmla="val -152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试图修改基类中的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m_iVal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是不可能的，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中有两个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m_iVal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，关于更多内容后面介绍！</a:t>
            </a:r>
          </a:p>
        </p:txBody>
      </p:sp>
    </p:spTree>
    <p:extLst>
      <p:ext uri="{BB962C8B-B14F-4D97-AF65-F5344CB8AC3E}">
        <p14:creationId xmlns:p14="http://schemas.microsoft.com/office/powerpoint/2010/main" val="78457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037046" y="1070126"/>
            <a:ext cx="4506686" cy="3185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protected: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m_bSex;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974265" y="1070127"/>
            <a:ext cx="5430335" cy="3185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Teacher: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void displayEx()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string m_strAddr;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string m_strMajor;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int m_iSalary;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1097279" y="4436823"/>
            <a:ext cx="10314922" cy="14937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通过单继承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类，我们实现了一个新类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Teacher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Teacher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类的结构又是怎样的呢？都有哪几部分组成呢？</a:t>
            </a:r>
          </a:p>
        </p:txBody>
      </p:sp>
    </p:spTree>
    <p:extLst>
      <p:ext uri="{BB962C8B-B14F-4D97-AF65-F5344CB8AC3E}">
        <p14:creationId xmlns:p14="http://schemas.microsoft.com/office/powerpoint/2010/main" val="405080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中嵌套类的使用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中局部类的使用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94433"/>
              </p:ext>
            </p:extLst>
          </p:nvPr>
        </p:nvGraphicFramePr>
        <p:xfrm>
          <a:off x="3450546" y="1711033"/>
          <a:ext cx="2000250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Person</a:t>
                      </a:r>
                      <a:endParaRPr lang="zh-CN" altLang="en-US" sz="24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+display()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m_strName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m_bSex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m_iAge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38671"/>
              </p:ext>
            </p:extLst>
          </p:nvPr>
        </p:nvGraphicFramePr>
        <p:xfrm>
          <a:off x="7379609" y="1708311"/>
          <a:ext cx="2313577" cy="41146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13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Teacher</a:t>
                      </a:r>
                      <a:endParaRPr lang="zh-CN" altLang="en-US" sz="24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+display()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m_strName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m_bSex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m_iAge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displayEx</a:t>
                      </a:r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m_strAddr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m_strMajor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m_iSalary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859170" y="1093934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7903982" y="1093934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1258548" y="2075270"/>
            <a:ext cx="2092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sp>
        <p:nvSpPr>
          <p:cNvPr id="15" name="左大括号 12"/>
          <p:cNvSpPr>
            <a:spLocks/>
          </p:cNvSpPr>
          <p:nvPr/>
        </p:nvSpPr>
        <p:spPr bwMode="auto">
          <a:xfrm>
            <a:off x="6994639" y="2336880"/>
            <a:ext cx="321469" cy="1454616"/>
          </a:xfrm>
          <a:prstGeom prst="leftBrace">
            <a:avLst>
              <a:gd name="adj1" fmla="val 4490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cxnSp>
        <p:nvCxnSpPr>
          <p:cNvPr id="16" name="直接箭头连接符 14"/>
          <p:cNvCxnSpPr>
            <a:cxnSpLocks noChangeShapeType="1"/>
          </p:cNvCxnSpPr>
          <p:nvPr/>
        </p:nvCxnSpPr>
        <p:spPr bwMode="auto">
          <a:xfrm rot="10800000">
            <a:off x="5606473" y="3069003"/>
            <a:ext cx="1222375" cy="158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5517164" y="2562647"/>
            <a:ext cx="14415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5232401" y="4689771"/>
            <a:ext cx="19146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新增成员</a:t>
            </a:r>
          </a:p>
        </p:txBody>
      </p:sp>
      <p:sp>
        <p:nvSpPr>
          <p:cNvPr id="19" name="左大括号 12"/>
          <p:cNvSpPr>
            <a:spLocks/>
          </p:cNvSpPr>
          <p:nvPr/>
        </p:nvSpPr>
        <p:spPr bwMode="auto">
          <a:xfrm>
            <a:off x="6968843" y="4263159"/>
            <a:ext cx="321469" cy="1454616"/>
          </a:xfrm>
          <a:prstGeom prst="leftBrace">
            <a:avLst>
              <a:gd name="adj1" fmla="val 4490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0" name="左大括号 12"/>
          <p:cNvSpPr>
            <a:spLocks/>
          </p:cNvSpPr>
          <p:nvPr/>
        </p:nvSpPr>
        <p:spPr bwMode="auto">
          <a:xfrm>
            <a:off x="2929223" y="2746604"/>
            <a:ext cx="321469" cy="1224303"/>
          </a:xfrm>
          <a:prstGeom prst="leftBrace">
            <a:avLst>
              <a:gd name="adj1" fmla="val 4490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1292107" y="3042192"/>
            <a:ext cx="2092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</p:spTree>
    <p:extLst>
      <p:ext uri="{BB962C8B-B14F-4D97-AF65-F5344CB8AC3E}">
        <p14:creationId xmlns:p14="http://schemas.microsoft.com/office/powerpoint/2010/main" val="383514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877676" y="1029025"/>
            <a:ext cx="8426742" cy="5397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Person( string aName="", bool aSex=true, int aAge=0 )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:m_strName(aName), m_bSex(aSex), m_iAge(aAge){}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const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m_strName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string sex;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if( m_bSex )  sex = "male";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else  sex = "female";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sex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m_iAge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m_bSex;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95394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781997" y="927425"/>
            <a:ext cx="8593903" cy="561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Teacher: public Person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Teacher(string aName, int aSex,      int aAge,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string aAddr, string aMajor, int aSalary)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: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Person(aName,aSex,aAge)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m_strAddr(aAddr),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m_strMajor(aMajor),      m_iSalary(aSalary)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displayEx() const{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m_strAddr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m_strMajor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m_iSalary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protected: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string m_strAddr;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m_strMajor;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m_iSalary;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9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5352" y="1001655"/>
            <a:ext cx="11182947" cy="5310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继承过程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吸收基类成员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微软雅黑" panose="020B0503020204020204" pitchFamily="34" charset="-122"/>
              <a:buChar char="-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派生类把基类全部的成员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不包括构造函数和析构函数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接收过来。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调整基类成员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微软雅黑" panose="020B0503020204020204" pitchFamily="34" charset="-122"/>
              <a:buChar char="-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调整基类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成员的访问权限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微软雅黑" panose="020B0503020204020204" pitchFamily="34" charset="-122"/>
              <a:buChar char="-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隐藏同名基类成员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增加子类成员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微软雅黑" panose="020B0503020204020204" pitchFamily="34" charset="-122"/>
              <a:buChar char="-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这部分内容是很重要的，是派生类对基类功能的扩展。要根据需要仔细考虑应当增加哪些成员。在声明派生类时，一般还应当自己定义派生类的构造函数和析构函数，因为构造函数和析构函数是不能从基类继承的。</a:t>
            </a:r>
          </a:p>
        </p:txBody>
      </p:sp>
    </p:spTree>
    <p:extLst>
      <p:ext uri="{BB962C8B-B14F-4D97-AF65-F5344CB8AC3E}">
        <p14:creationId xmlns:p14="http://schemas.microsoft.com/office/powerpoint/2010/main" val="1524369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943027" y="2201614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派生类的声明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943027" y="3207151"/>
            <a:ext cx="6697730" cy="623976"/>
            <a:chOff x="4714851" y="493943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继承方式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943027" y="119119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为什么要使用继承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98677" y="1040844"/>
            <a:ext cx="9403859" cy="50595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继承方式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公有继承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(public)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保护继承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(protected)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(private)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不同继承方式的影响主要体现在：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派生类对基类成员的访问控制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派生类对象对基类成员的访问控制</a:t>
            </a:r>
          </a:p>
        </p:txBody>
      </p:sp>
    </p:spTree>
    <p:extLst>
      <p:ext uri="{BB962C8B-B14F-4D97-AF65-F5344CB8AC3E}">
        <p14:creationId xmlns:p14="http://schemas.microsoft.com/office/powerpoint/2010/main" val="1933929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040844"/>
            <a:ext cx="9403859" cy="827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类成员的访问属性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09397"/>
              </p:ext>
            </p:extLst>
          </p:nvPr>
        </p:nvGraphicFramePr>
        <p:xfrm>
          <a:off x="1699397" y="2019508"/>
          <a:ext cx="8959896" cy="28530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35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3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访问声明符</a:t>
                      </a: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本类成员函数</a:t>
                      </a: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类作用域外</a:t>
                      </a: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友元</a:t>
                      </a:r>
                      <a:endParaRPr lang="en-US" altLang="zh-CN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protected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4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公有继承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83326" y="975529"/>
            <a:ext cx="11705499" cy="52555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如果以公有方式继承则基类中的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在派生类中保持不变，私有成员在派生类中为不可访问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(inaccessible) 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说明：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inaccessible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成员不能被子类成员函数直接访问，但可通过基类成员函数间接访问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27511"/>
              </p:ext>
            </p:extLst>
          </p:nvPr>
        </p:nvGraphicFramePr>
        <p:xfrm>
          <a:off x="1946775" y="2204357"/>
          <a:ext cx="8294505" cy="2346960"/>
        </p:xfrm>
        <a:graphic>
          <a:graphicData uri="http://schemas.openxmlformats.org/drawingml/2006/table">
            <a:tbl>
              <a:tblPr firstRow="1" bandRow="1"/>
              <a:tblGrid>
                <a:gridCol w="255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基类成员访问控制</a:t>
                      </a:r>
                    </a:p>
                  </a:txBody>
                  <a:tcPr marL="91439" marR="91439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公有继承（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865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公有继承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4" y="970305"/>
            <a:ext cx="374009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x;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y;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z;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displayA()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x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y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8273028" y="947972"/>
            <a:ext cx="323711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  a;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a.displayA();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  b;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b.displayB();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b.x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b.y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b.k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b.m</a:t>
            </a:r>
            <a:b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b.n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470726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497108" y="902772"/>
            <a:ext cx="377592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B:public A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n;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displayB()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k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m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n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displayA()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；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213487" y="974788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79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1850556" y="290477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公有继承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87330"/>
              </p:ext>
            </p:extLst>
          </p:nvPr>
        </p:nvGraphicFramePr>
        <p:xfrm>
          <a:off x="1038981" y="2903709"/>
          <a:ext cx="826944" cy="137167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82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a.x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a.y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a.z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319139" y="1963055"/>
            <a:ext cx="1709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51277"/>
              </p:ext>
            </p:extLst>
          </p:nvPr>
        </p:nvGraphicFramePr>
        <p:xfrm>
          <a:off x="5641035" y="2646027"/>
          <a:ext cx="1056446" cy="27433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5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b.x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b.y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b.z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b.k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b.m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b.n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2"/>
          <p:cNvSpPr txBox="1"/>
          <p:nvPr/>
        </p:nvSpPr>
        <p:spPr>
          <a:xfrm>
            <a:off x="3739945" y="2903709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572203" y="2903709"/>
            <a:ext cx="1567733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displayB()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821363" y="4569073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cxnSp>
        <p:nvCxnSpPr>
          <p:cNvPr id="20" name="直接连接符 17"/>
          <p:cNvCxnSpPr>
            <a:cxnSpLocks noChangeShapeType="1"/>
          </p:cNvCxnSpPr>
          <p:nvPr/>
        </p:nvCxnSpPr>
        <p:spPr bwMode="auto">
          <a:xfrm flipH="1" flipV="1">
            <a:off x="5496789" y="1053557"/>
            <a:ext cx="1372" cy="481384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1850556" y="3380228"/>
            <a:ext cx="1861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850556" y="385568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6676981" y="268995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inaccssible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6676981" y="3143997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6676981" y="3598043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2056893" y="1342090"/>
            <a:ext cx="22982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7014438" y="1346389"/>
            <a:ext cx="2418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cxnSp>
        <p:nvCxnSpPr>
          <p:cNvPr id="29" name="直接连接符 27"/>
          <p:cNvCxnSpPr>
            <a:cxnSpLocks noChangeShapeType="1"/>
          </p:cNvCxnSpPr>
          <p:nvPr/>
        </p:nvCxnSpPr>
        <p:spPr bwMode="auto">
          <a:xfrm>
            <a:off x="969601" y="1928269"/>
            <a:ext cx="10476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8"/>
          <p:cNvSpPr txBox="1">
            <a:spLocks noChangeArrowheads="1"/>
          </p:cNvSpPr>
          <p:nvPr/>
        </p:nvSpPr>
        <p:spPr bwMode="auto">
          <a:xfrm>
            <a:off x="6676981" y="4052089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6676981" y="4506135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6676981" y="496018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1222628" y="4569072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6" name="TextBox 37"/>
          <p:cNvSpPr txBox="1">
            <a:spLocks noChangeArrowheads="1"/>
          </p:cNvSpPr>
          <p:nvPr/>
        </p:nvSpPr>
        <p:spPr bwMode="auto">
          <a:xfrm>
            <a:off x="37216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sp>
        <p:nvSpPr>
          <p:cNvPr id="37" name="TextBox 38"/>
          <p:cNvSpPr txBox="1">
            <a:spLocks noChangeArrowheads="1"/>
          </p:cNvSpPr>
          <p:nvPr/>
        </p:nvSpPr>
        <p:spPr bwMode="auto">
          <a:xfrm>
            <a:off x="6181215" y="1963055"/>
            <a:ext cx="1723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sp>
        <p:nvSpPr>
          <p:cNvPr id="38" name="TextBox 39"/>
          <p:cNvSpPr txBox="1">
            <a:spLocks noChangeArrowheads="1"/>
          </p:cNvSpPr>
          <p:nvPr/>
        </p:nvSpPr>
        <p:spPr bwMode="auto">
          <a:xfrm>
            <a:off x="9044310" y="1976836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cxnSp>
        <p:nvCxnSpPr>
          <p:cNvPr id="39" name="直接连接符 42"/>
          <p:cNvCxnSpPr>
            <a:cxnSpLocks noChangeShapeType="1"/>
          </p:cNvCxnSpPr>
          <p:nvPr/>
        </p:nvCxnSpPr>
        <p:spPr bwMode="auto">
          <a:xfrm>
            <a:off x="3573389" y="1928269"/>
            <a:ext cx="1299" cy="3878171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43"/>
          <p:cNvCxnSpPr>
            <a:cxnSpLocks noChangeShapeType="1"/>
          </p:cNvCxnSpPr>
          <p:nvPr/>
        </p:nvCxnSpPr>
        <p:spPr bwMode="auto">
          <a:xfrm flipH="1">
            <a:off x="8432437" y="1928269"/>
            <a:ext cx="1" cy="387817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6"/>
          <p:cNvCxnSpPr>
            <a:cxnSpLocks noChangeShapeType="1"/>
          </p:cNvCxnSpPr>
          <p:nvPr/>
        </p:nvCxnSpPr>
        <p:spPr bwMode="auto">
          <a:xfrm>
            <a:off x="969601" y="2521994"/>
            <a:ext cx="10476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3931442" y="3786873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14"/>
          <p:cNvSpPr txBox="1">
            <a:spLocks noChangeArrowheads="1"/>
          </p:cNvSpPr>
          <p:nvPr/>
        </p:nvSpPr>
        <p:spPr bwMode="auto">
          <a:xfrm>
            <a:off x="8726552" y="4569072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6110033" y="5511829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48" name="TextBox 12"/>
          <p:cNvSpPr txBox="1"/>
          <p:nvPr/>
        </p:nvSpPr>
        <p:spPr>
          <a:xfrm>
            <a:off x="8563717" y="3722721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10155302" y="2999751"/>
            <a:ext cx="1422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10167394" y="3767320"/>
            <a:ext cx="1422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8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中继承的概念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中如何使用继承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中的三种继承方式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公有继承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56427" y="1178729"/>
            <a:ext cx="10070374" cy="2732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公有继承的特点：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继承保持了基类中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属性不变，最大限度的保持了基类的原态，在实际开发中常常使用这种继承。</a:t>
            </a:r>
          </a:p>
        </p:txBody>
      </p:sp>
    </p:spTree>
    <p:extLst>
      <p:ext uri="{BB962C8B-B14F-4D97-AF65-F5344CB8AC3E}">
        <p14:creationId xmlns:p14="http://schemas.microsoft.com/office/powerpoint/2010/main" val="2284772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保护继承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67527" y="1135186"/>
            <a:ext cx="10273574" cy="16334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访问控制符限定基类成员只能被派生类成员访问，类外不能访问保护成员。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98854"/>
              </p:ext>
            </p:extLst>
          </p:nvPr>
        </p:nvGraphicFramePr>
        <p:xfrm>
          <a:off x="2057061" y="2890157"/>
          <a:ext cx="8294505" cy="2346960"/>
        </p:xfrm>
        <a:graphic>
          <a:graphicData uri="http://schemas.openxmlformats.org/drawingml/2006/table">
            <a:tbl>
              <a:tblPr firstRow="1" bandRow="1"/>
              <a:tblGrid>
                <a:gridCol w="255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基类成员访问控制</a:t>
                      </a:r>
                    </a:p>
                  </a:txBody>
                  <a:tcPr marL="91439" marR="91439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保护继承（</a:t>
                      </a:r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r>
                        <a:rPr lang="zh-CN" alt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protected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protected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inaccessible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95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保护继承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4" y="970305"/>
            <a:ext cx="374009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x;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y;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z;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displayA()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x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y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8273028" y="947972"/>
            <a:ext cx="521437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  b;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//b.displayA();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protected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b.displayB( 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b.x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b.y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b.k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b.m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b.n        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470726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497108" y="902772"/>
            <a:ext cx="377592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B:protected A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n;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displayB()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k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m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n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displayA()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；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213487" y="974788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5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1710856" y="290477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保护继承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69205"/>
              </p:ext>
            </p:extLst>
          </p:nvPr>
        </p:nvGraphicFramePr>
        <p:xfrm>
          <a:off x="899281" y="2903709"/>
          <a:ext cx="826944" cy="137167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82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a.x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a.y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a.z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179439" y="1963055"/>
            <a:ext cx="1709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65325"/>
              </p:ext>
            </p:extLst>
          </p:nvPr>
        </p:nvGraphicFramePr>
        <p:xfrm>
          <a:off x="5501335" y="2646027"/>
          <a:ext cx="1056446" cy="27433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5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b.x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b.y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b.z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b.k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b.m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b.n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2"/>
          <p:cNvSpPr txBox="1"/>
          <p:nvPr/>
        </p:nvSpPr>
        <p:spPr>
          <a:xfrm>
            <a:off x="3600245" y="2903709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454071" y="2890157"/>
            <a:ext cx="1591584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displayB()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681663" y="4569073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cxnSp>
        <p:nvCxnSpPr>
          <p:cNvPr id="20" name="直接连接符 17"/>
          <p:cNvCxnSpPr>
            <a:cxnSpLocks noChangeShapeType="1"/>
          </p:cNvCxnSpPr>
          <p:nvPr/>
        </p:nvCxnSpPr>
        <p:spPr bwMode="auto">
          <a:xfrm flipH="1" flipV="1">
            <a:off x="5357089" y="1053557"/>
            <a:ext cx="1372" cy="481384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1710856" y="3380228"/>
            <a:ext cx="1861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710856" y="385568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6537281" y="268995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inaccssible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6537281" y="3143997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6537281" y="3598043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1917193" y="1342090"/>
            <a:ext cx="22982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6874738" y="1346389"/>
            <a:ext cx="2418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cxnSp>
        <p:nvCxnSpPr>
          <p:cNvPr id="29" name="直接连接符 27"/>
          <p:cNvCxnSpPr>
            <a:cxnSpLocks noChangeShapeType="1"/>
          </p:cNvCxnSpPr>
          <p:nvPr/>
        </p:nvCxnSpPr>
        <p:spPr bwMode="auto">
          <a:xfrm>
            <a:off x="829901" y="1928269"/>
            <a:ext cx="10872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8"/>
          <p:cNvSpPr txBox="1">
            <a:spLocks noChangeArrowheads="1"/>
          </p:cNvSpPr>
          <p:nvPr/>
        </p:nvSpPr>
        <p:spPr bwMode="auto">
          <a:xfrm>
            <a:off x="6537281" y="4052089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6537281" y="4506135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6537281" y="496018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1082928" y="4569072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6" name="TextBox 37"/>
          <p:cNvSpPr txBox="1">
            <a:spLocks noChangeArrowheads="1"/>
          </p:cNvSpPr>
          <p:nvPr/>
        </p:nvSpPr>
        <p:spPr bwMode="auto">
          <a:xfrm>
            <a:off x="35819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sp>
        <p:nvSpPr>
          <p:cNvPr id="37" name="TextBox 38"/>
          <p:cNvSpPr txBox="1">
            <a:spLocks noChangeArrowheads="1"/>
          </p:cNvSpPr>
          <p:nvPr/>
        </p:nvSpPr>
        <p:spPr bwMode="auto">
          <a:xfrm>
            <a:off x="6041515" y="1963055"/>
            <a:ext cx="1723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sp>
        <p:nvSpPr>
          <p:cNvPr id="38" name="TextBox 39"/>
          <p:cNvSpPr txBox="1">
            <a:spLocks noChangeArrowheads="1"/>
          </p:cNvSpPr>
          <p:nvPr/>
        </p:nvSpPr>
        <p:spPr bwMode="auto">
          <a:xfrm>
            <a:off x="91818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cxnSp>
        <p:nvCxnSpPr>
          <p:cNvPr id="39" name="直接连接符 42"/>
          <p:cNvCxnSpPr>
            <a:cxnSpLocks noChangeShapeType="1"/>
          </p:cNvCxnSpPr>
          <p:nvPr/>
        </p:nvCxnSpPr>
        <p:spPr bwMode="auto">
          <a:xfrm>
            <a:off x="3433689" y="1928269"/>
            <a:ext cx="1299" cy="3878171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43"/>
          <p:cNvCxnSpPr>
            <a:cxnSpLocks noChangeShapeType="1"/>
          </p:cNvCxnSpPr>
          <p:nvPr/>
        </p:nvCxnSpPr>
        <p:spPr bwMode="auto">
          <a:xfrm flipH="1">
            <a:off x="8292737" y="1928269"/>
            <a:ext cx="1" cy="387817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6"/>
          <p:cNvCxnSpPr>
            <a:cxnSpLocks noChangeShapeType="1"/>
          </p:cNvCxnSpPr>
          <p:nvPr/>
        </p:nvCxnSpPr>
        <p:spPr bwMode="auto">
          <a:xfrm>
            <a:off x="829901" y="2521994"/>
            <a:ext cx="10872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3791742" y="3786873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14"/>
          <p:cNvSpPr txBox="1">
            <a:spLocks noChangeArrowheads="1"/>
          </p:cNvSpPr>
          <p:nvPr/>
        </p:nvSpPr>
        <p:spPr bwMode="auto">
          <a:xfrm>
            <a:off x="8586852" y="4569072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5970333" y="5511829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3" name="TextBox 12"/>
          <p:cNvSpPr txBox="1"/>
          <p:nvPr/>
        </p:nvSpPr>
        <p:spPr>
          <a:xfrm>
            <a:off x="8454070" y="3736390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10027694" y="2993644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0045655" y="3798098"/>
            <a:ext cx="1803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954264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保护继承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56427" y="1178729"/>
            <a:ext cx="10070374" cy="2732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保护继承的特点：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继承使基类中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属性都变为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，如果只是希望继承基类而不希望在派生类外访问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这时推荐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44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67527" y="1135186"/>
            <a:ext cx="10273574" cy="193821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如果采用私有继承，则基类的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inaccessble,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基类的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pubic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成员在派生类中均被继承且均为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63941"/>
              </p:ext>
            </p:extLst>
          </p:nvPr>
        </p:nvGraphicFramePr>
        <p:xfrm>
          <a:off x="2057061" y="3296557"/>
          <a:ext cx="8294505" cy="2346960"/>
        </p:xfrm>
        <a:graphic>
          <a:graphicData uri="http://schemas.openxmlformats.org/drawingml/2006/table">
            <a:tbl>
              <a:tblPr firstRow="1" bandRow="1"/>
              <a:tblGrid>
                <a:gridCol w="255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基类成员访问控制</a:t>
                      </a:r>
                    </a:p>
                  </a:txBody>
                  <a:tcPr marL="91439" marR="91439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私有继承（</a:t>
                      </a:r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r>
                        <a:rPr lang="zh-CN" alt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inaccessible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155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4" y="970305"/>
            <a:ext cx="374009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x;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y;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z;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displayA()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x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y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8273028" y="947972"/>
            <a:ext cx="341246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  b;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//b.displayA();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private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b.displayB( 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b.x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b.y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b.k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b.m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b.n        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470726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497108" y="902772"/>
            <a:ext cx="377592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B:private A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n;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displayB()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cout &lt;&lt; k &lt;&lt; m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n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cout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x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y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z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   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213487" y="974788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1710856" y="290477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9281" y="2903709"/>
          <a:ext cx="826944" cy="137167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82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a.x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a.y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a.z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179439" y="1963055"/>
            <a:ext cx="1709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501335" y="2646027"/>
          <a:ext cx="1056446" cy="27433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5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b.x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b.y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b.z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b.k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b.m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b.n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2"/>
          <p:cNvSpPr txBox="1"/>
          <p:nvPr/>
        </p:nvSpPr>
        <p:spPr>
          <a:xfrm>
            <a:off x="3600245" y="2903709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454071" y="2890157"/>
            <a:ext cx="1591584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displayB()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681663" y="4569073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cxnSp>
        <p:nvCxnSpPr>
          <p:cNvPr id="20" name="直接连接符 17"/>
          <p:cNvCxnSpPr>
            <a:cxnSpLocks noChangeShapeType="1"/>
          </p:cNvCxnSpPr>
          <p:nvPr/>
        </p:nvCxnSpPr>
        <p:spPr bwMode="auto">
          <a:xfrm flipH="1" flipV="1">
            <a:off x="5357089" y="1053557"/>
            <a:ext cx="1372" cy="481384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1710856" y="3380228"/>
            <a:ext cx="1861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710856" y="385568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6537281" y="268995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inaccssible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6537281" y="3143997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6537281" y="3598043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1917193" y="1342090"/>
            <a:ext cx="22982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6874738" y="1346389"/>
            <a:ext cx="2418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cxnSp>
        <p:nvCxnSpPr>
          <p:cNvPr id="29" name="直接连接符 27"/>
          <p:cNvCxnSpPr>
            <a:cxnSpLocks noChangeShapeType="1"/>
          </p:cNvCxnSpPr>
          <p:nvPr/>
        </p:nvCxnSpPr>
        <p:spPr bwMode="auto">
          <a:xfrm>
            <a:off x="829901" y="1928269"/>
            <a:ext cx="10872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8"/>
          <p:cNvSpPr txBox="1">
            <a:spLocks noChangeArrowheads="1"/>
          </p:cNvSpPr>
          <p:nvPr/>
        </p:nvSpPr>
        <p:spPr bwMode="auto">
          <a:xfrm>
            <a:off x="6537281" y="4052089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6537281" y="4506135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6537281" y="496018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1082928" y="4569072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6" name="TextBox 37"/>
          <p:cNvSpPr txBox="1">
            <a:spLocks noChangeArrowheads="1"/>
          </p:cNvSpPr>
          <p:nvPr/>
        </p:nvSpPr>
        <p:spPr bwMode="auto">
          <a:xfrm>
            <a:off x="35819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sp>
        <p:nvSpPr>
          <p:cNvPr id="37" name="TextBox 38"/>
          <p:cNvSpPr txBox="1">
            <a:spLocks noChangeArrowheads="1"/>
          </p:cNvSpPr>
          <p:nvPr/>
        </p:nvSpPr>
        <p:spPr bwMode="auto">
          <a:xfrm>
            <a:off x="6041515" y="1963055"/>
            <a:ext cx="1723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sp>
        <p:nvSpPr>
          <p:cNvPr id="38" name="TextBox 39"/>
          <p:cNvSpPr txBox="1">
            <a:spLocks noChangeArrowheads="1"/>
          </p:cNvSpPr>
          <p:nvPr/>
        </p:nvSpPr>
        <p:spPr bwMode="auto">
          <a:xfrm>
            <a:off x="91818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cxnSp>
        <p:nvCxnSpPr>
          <p:cNvPr id="39" name="直接连接符 42"/>
          <p:cNvCxnSpPr>
            <a:cxnSpLocks noChangeShapeType="1"/>
          </p:cNvCxnSpPr>
          <p:nvPr/>
        </p:nvCxnSpPr>
        <p:spPr bwMode="auto">
          <a:xfrm>
            <a:off x="3433689" y="1928269"/>
            <a:ext cx="1299" cy="3878171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43"/>
          <p:cNvCxnSpPr>
            <a:cxnSpLocks noChangeShapeType="1"/>
          </p:cNvCxnSpPr>
          <p:nvPr/>
        </p:nvCxnSpPr>
        <p:spPr bwMode="auto">
          <a:xfrm flipH="1">
            <a:off x="8292737" y="1928269"/>
            <a:ext cx="1" cy="387817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6"/>
          <p:cNvCxnSpPr>
            <a:cxnSpLocks noChangeShapeType="1"/>
          </p:cNvCxnSpPr>
          <p:nvPr/>
        </p:nvCxnSpPr>
        <p:spPr bwMode="auto">
          <a:xfrm>
            <a:off x="829901" y="2521994"/>
            <a:ext cx="10872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3791742" y="3786873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14"/>
          <p:cNvSpPr txBox="1">
            <a:spLocks noChangeArrowheads="1"/>
          </p:cNvSpPr>
          <p:nvPr/>
        </p:nvSpPr>
        <p:spPr bwMode="auto">
          <a:xfrm>
            <a:off x="8586852" y="4569072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5970333" y="5511829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3" name="TextBox 12"/>
          <p:cNvSpPr txBox="1"/>
          <p:nvPr/>
        </p:nvSpPr>
        <p:spPr>
          <a:xfrm>
            <a:off x="8454070" y="3736390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10027694" y="2993644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0045655" y="3798098"/>
            <a:ext cx="1803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329039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56427" y="1178729"/>
            <a:ext cx="10070374" cy="2732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私有继承的特点：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private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继承使基类中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属性都变为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，实际上私有继承很少使用！</a:t>
            </a:r>
          </a:p>
        </p:txBody>
      </p:sp>
    </p:spTree>
    <p:extLst>
      <p:ext uri="{BB962C8B-B14F-4D97-AF65-F5344CB8AC3E}">
        <p14:creationId xmlns:p14="http://schemas.microsoft.com/office/powerpoint/2010/main" val="3898321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私有继承和组合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889325"/>
            <a:ext cx="10070374" cy="7111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组合表示的是“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has -a”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关系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797997" y="1600524"/>
            <a:ext cx="6409503" cy="35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Engine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Car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Engine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m_Engine; 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组合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197796" y="5237886"/>
            <a:ext cx="10206803" cy="1259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包含了一个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子对象，表示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有一个引擎部件。</a:t>
            </a:r>
          </a:p>
        </p:txBody>
      </p:sp>
    </p:spTree>
    <p:extLst>
      <p:ext uri="{BB962C8B-B14F-4D97-AF65-F5344CB8AC3E}">
        <p14:creationId xmlns:p14="http://schemas.microsoft.com/office/powerpoint/2010/main" val="43563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943027" y="1193950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为什么要使用继承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943027" y="3207454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继承方式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943027" y="2200702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派生类的声明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4809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私有继承和组合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079825"/>
            <a:ext cx="10070374" cy="18665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私有继承无法表示”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is a”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关系，私有继承和组合类似，通过继承在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里包含了所有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的成员，相当于包含了以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匿名对象。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239197" y="3136900"/>
            <a:ext cx="7095303" cy="322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Engine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Car : private Engine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97854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私有继承和组合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4" y="1079825"/>
            <a:ext cx="10527685" cy="4711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私有继承和组合的区别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组合方式，在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里，只能通过</a:t>
            </a:r>
            <a:r>
              <a:rPr lang="en-US" altLang="zh-CN" sz="3600">
                <a:solidFill>
                  <a:srgbClr val="C00000"/>
                </a:solidFill>
              </a:rPr>
              <a:t>m_Engine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对象访问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的成员，私有继承可以访问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在私有继承方式下会发生同名隐藏或覆盖，组合方式不会出现类似问题。</a:t>
            </a:r>
          </a:p>
        </p:txBody>
      </p:sp>
    </p:spTree>
    <p:extLst>
      <p:ext uri="{BB962C8B-B14F-4D97-AF65-F5344CB8AC3E}">
        <p14:creationId xmlns:p14="http://schemas.microsoft.com/office/powerpoint/2010/main" val="3015142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3714" y="1117925"/>
            <a:ext cx="10972186" cy="4711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三种继承方式的总结：</a:t>
            </a:r>
          </a:p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公有继承方式下，基类的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成员在派生类中保持原访问属性</a:t>
            </a:r>
          </a:p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在保护继承方式下，基类的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成员在派生类中的访问属性均为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3963707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4" y="1079825"/>
            <a:ext cx="10527685" cy="4711375"/>
          </a:xfrm>
        </p:spPr>
        <p:txBody>
          <a:bodyPr>
            <a:noAutofit/>
          </a:bodyPr>
          <a:lstStyle/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在私有继承方式下，基类的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成员在派生类中均为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，下面以表的形式再总结一遍</a:t>
            </a:r>
          </a:p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基类的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成员无论何种继承方式在派生类中均不可直接访问（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inaccessible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派生类无法直接访问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inaccessible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成员，只能通过继承来的基类成员函数间接访问！</a:t>
            </a:r>
          </a:p>
        </p:txBody>
      </p:sp>
    </p:spTree>
    <p:extLst>
      <p:ext uri="{BB962C8B-B14F-4D97-AF65-F5344CB8AC3E}">
        <p14:creationId xmlns:p14="http://schemas.microsoft.com/office/powerpoint/2010/main" val="2989621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64372"/>
              </p:ext>
            </p:extLst>
          </p:nvPr>
        </p:nvGraphicFramePr>
        <p:xfrm>
          <a:off x="1873660" y="1096963"/>
          <a:ext cx="8616540" cy="4886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2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314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</a:t>
                      </a: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派生类内访问</a:t>
                      </a: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类外访问</a:t>
                      </a:r>
                    </a:p>
                  </a:txBody>
                  <a:tcPr marL="91439" marR="91439" marT="45716" marB="45716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22">
                <a:tc gridSpan="2" vMerge="1">
                  <a:txBody>
                    <a:bodyPr/>
                    <a:lstStyle/>
                    <a:p>
                      <a:endParaRPr lang="zh-CN" altLang="en-US" sz="18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派生类成员函数</a:t>
                      </a: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基类成员函数</a:t>
                      </a:r>
                    </a:p>
                  </a:txBody>
                  <a:tcPr marL="91439" marR="91439" marT="45716" marB="45716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派生类对象</a:t>
                      </a:r>
                      <a:b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对象指针</a:t>
                      </a:r>
                      <a:b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对象引用</a:t>
                      </a:r>
                    </a:p>
                  </a:txBody>
                  <a:tcPr marL="91439" marR="91439" marT="45716" marB="45716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63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新增成员</a:t>
                      </a: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public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protected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private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6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</a:t>
                      </a:r>
                      <a:r>
                        <a:rPr lang="zh-CN" alt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类成员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public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protected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private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inaccessble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52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838525"/>
            <a:ext cx="10972186" cy="17268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思考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      多级继承下成员的访问属性是怎样的呢？</a:t>
            </a:r>
          </a:p>
        </p:txBody>
      </p:sp>
      <p:sp>
        <p:nvSpPr>
          <p:cNvPr id="5" name="矩形 66"/>
          <p:cNvSpPr>
            <a:spLocks noChangeArrowheads="1"/>
          </p:cNvSpPr>
          <p:nvPr/>
        </p:nvSpPr>
        <p:spPr bwMode="auto">
          <a:xfrm>
            <a:off x="5109467" y="5329796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单人床</a:t>
            </a:r>
          </a:p>
        </p:txBody>
      </p:sp>
      <p:cxnSp>
        <p:nvCxnSpPr>
          <p:cNvPr id="6" name="直接箭头连接符 5"/>
          <p:cNvCxnSpPr>
            <a:stCxn id="5" idx="0"/>
            <a:endCxn id="7" idx="2"/>
          </p:cNvCxnSpPr>
          <p:nvPr/>
        </p:nvCxnSpPr>
        <p:spPr>
          <a:xfrm flipV="1">
            <a:off x="5901061" y="4786351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6"/>
          <p:cNvSpPr>
            <a:spLocks noChangeArrowheads="1"/>
          </p:cNvSpPr>
          <p:nvPr/>
        </p:nvSpPr>
        <p:spPr bwMode="auto">
          <a:xfrm>
            <a:off x="5109467" y="4118322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床类</a:t>
            </a:r>
          </a:p>
        </p:txBody>
      </p:sp>
      <p:cxnSp>
        <p:nvCxnSpPr>
          <p:cNvPr id="8" name="直接箭头连接符 7"/>
          <p:cNvCxnSpPr>
            <a:stCxn id="7" idx="0"/>
            <a:endCxn id="9" idx="2"/>
          </p:cNvCxnSpPr>
          <p:nvPr/>
        </p:nvCxnSpPr>
        <p:spPr>
          <a:xfrm flipV="1">
            <a:off x="5901061" y="3574877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66"/>
          <p:cNvSpPr>
            <a:spLocks noChangeArrowheads="1"/>
          </p:cNvSpPr>
          <p:nvPr/>
        </p:nvSpPr>
        <p:spPr bwMode="auto">
          <a:xfrm>
            <a:off x="5109467" y="2906848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家具类</a:t>
            </a:r>
          </a:p>
        </p:txBody>
      </p:sp>
    </p:spTree>
    <p:extLst>
      <p:ext uri="{BB962C8B-B14F-4D97-AF65-F5344CB8AC3E}">
        <p14:creationId xmlns:p14="http://schemas.microsoft.com/office/powerpoint/2010/main" val="1114169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" name="矩形 66"/>
          <p:cNvSpPr>
            <a:spLocks noChangeArrowheads="1"/>
          </p:cNvSpPr>
          <p:nvPr/>
        </p:nvSpPr>
        <p:spPr bwMode="auto">
          <a:xfrm>
            <a:off x="410467" y="3943133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5" idx="0"/>
            <a:endCxn id="7" idx="2"/>
          </p:cNvCxnSpPr>
          <p:nvPr/>
        </p:nvCxnSpPr>
        <p:spPr>
          <a:xfrm flipV="1">
            <a:off x="1202061" y="3399688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6"/>
          <p:cNvSpPr>
            <a:spLocks noChangeArrowheads="1"/>
          </p:cNvSpPr>
          <p:nvPr/>
        </p:nvSpPr>
        <p:spPr bwMode="auto">
          <a:xfrm>
            <a:off x="410467" y="2731659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7" idx="0"/>
            <a:endCxn id="9" idx="2"/>
          </p:cNvCxnSpPr>
          <p:nvPr/>
        </p:nvCxnSpPr>
        <p:spPr>
          <a:xfrm flipV="1">
            <a:off x="1202061" y="2188214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66"/>
          <p:cNvSpPr>
            <a:spLocks noChangeArrowheads="1"/>
          </p:cNvSpPr>
          <p:nvPr/>
        </p:nvSpPr>
        <p:spPr bwMode="auto">
          <a:xfrm>
            <a:off x="410467" y="1520185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75898"/>
              </p:ext>
            </p:extLst>
          </p:nvPr>
        </p:nvGraphicFramePr>
        <p:xfrm>
          <a:off x="2366148" y="935936"/>
          <a:ext cx="9051151" cy="46520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56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6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52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继承方式</a:t>
                      </a: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</a:t>
                      </a:r>
                      <a:r>
                        <a:rPr lang="zh-CN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的成员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C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0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20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20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2203053" y="5638506"/>
            <a:ext cx="4257609" cy="1060053"/>
          </a:xfrm>
          <a:prstGeom prst="wedgeRoundRectCallout">
            <a:avLst>
              <a:gd name="adj1" fmla="val 47025"/>
              <a:gd name="adj2" fmla="val -8052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单级继承下私有继承和保护继承的区别无法体现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6874341" y="5688829"/>
            <a:ext cx="4451156" cy="1060053"/>
          </a:xfrm>
          <a:prstGeom prst="wedgeRoundRectCallout">
            <a:avLst>
              <a:gd name="adj1" fmla="val 18892"/>
              <a:gd name="adj2" fmla="val -718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多级继承下私有继承和保护继承的区别显而易见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8834981" y="2459936"/>
            <a:ext cx="2229259" cy="271462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419475" y="2459935"/>
            <a:ext cx="2229259" cy="271462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3464" y="903749"/>
            <a:ext cx="7157343" cy="10070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注意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多级继承下，当前类仅会继承直接基类的成员，不会继承间接基类的成员。</a:t>
            </a:r>
          </a:p>
        </p:txBody>
      </p:sp>
      <p:sp>
        <p:nvSpPr>
          <p:cNvPr id="10" name="矩形 66"/>
          <p:cNvSpPr>
            <a:spLocks noChangeArrowheads="1"/>
          </p:cNvSpPr>
          <p:nvPr/>
        </p:nvSpPr>
        <p:spPr bwMode="auto">
          <a:xfrm>
            <a:off x="7960799" y="2939379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10" idx="0"/>
            <a:endCxn id="12" idx="2"/>
          </p:cNvCxnSpPr>
          <p:nvPr/>
        </p:nvCxnSpPr>
        <p:spPr>
          <a:xfrm flipV="1">
            <a:off x="8752393" y="2395934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7960799" y="1727905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2" idx="0"/>
            <a:endCxn id="14" idx="2"/>
          </p:cNvCxnSpPr>
          <p:nvPr/>
        </p:nvCxnSpPr>
        <p:spPr>
          <a:xfrm flipV="1">
            <a:off x="8752393" y="1184460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66"/>
          <p:cNvSpPr>
            <a:spLocks noChangeArrowheads="1"/>
          </p:cNvSpPr>
          <p:nvPr/>
        </p:nvSpPr>
        <p:spPr bwMode="auto">
          <a:xfrm>
            <a:off x="7960799" y="516431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9804545" y="523132"/>
            <a:ext cx="1743108" cy="661328"/>
          </a:xfrm>
          <a:prstGeom prst="wedgeRoundRectCallout">
            <a:avLst>
              <a:gd name="adj1" fmla="val -60889"/>
              <a:gd name="adj2" fmla="val 182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间接基类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9804545" y="1718555"/>
            <a:ext cx="1743108" cy="661328"/>
          </a:xfrm>
          <a:prstGeom prst="wedgeRoundRectCallout">
            <a:avLst>
              <a:gd name="adj1" fmla="val -60889"/>
              <a:gd name="adj2" fmla="val 182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直接基类</a:t>
            </a:r>
          </a:p>
        </p:txBody>
      </p:sp>
      <p:sp>
        <p:nvSpPr>
          <p:cNvPr id="17" name="圆角矩形标注 16"/>
          <p:cNvSpPr/>
          <p:nvPr/>
        </p:nvSpPr>
        <p:spPr>
          <a:xfrm>
            <a:off x="9804545" y="2946080"/>
            <a:ext cx="1743108" cy="661328"/>
          </a:xfrm>
          <a:prstGeom prst="wedgeRoundRectCallout">
            <a:avLst>
              <a:gd name="adj1" fmla="val -60889"/>
              <a:gd name="adj2" fmla="val 182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</a:p>
        </p:txBody>
      </p:sp>
      <p:sp>
        <p:nvSpPr>
          <p:cNvPr id="18" name="内容占位符 3"/>
          <p:cNvSpPr txBox="1">
            <a:spLocks/>
          </p:cNvSpPr>
          <p:nvPr/>
        </p:nvSpPr>
        <p:spPr>
          <a:xfrm>
            <a:off x="1455630" y="2024742"/>
            <a:ext cx="5979093" cy="4558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A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 int a;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class B : public A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protectd: int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class C : public B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void display()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{cout &lt;&lt;a &lt;&lt;b &lt;&lt;c &lt;&lt; endl;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private: int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70430"/>
              </p:ext>
            </p:extLst>
          </p:nvPr>
        </p:nvGraphicFramePr>
        <p:xfrm>
          <a:off x="8157513" y="3779104"/>
          <a:ext cx="3294063" cy="274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类</a:t>
                      </a: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成员</a:t>
                      </a: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属性</a:t>
                      </a: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B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A::a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inaccessible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 vMerge="1"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7030A0"/>
                        </a:solidFill>
                        <a:latin typeface="Courier New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b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protected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C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A::a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inaccessible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FF0000"/>
                        </a:solidFill>
                        <a:latin typeface="Courier New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B::b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protected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FF0000"/>
                        </a:solidFill>
                        <a:latin typeface="Courier New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c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圆角矩形标注 19"/>
          <p:cNvSpPr/>
          <p:nvPr/>
        </p:nvSpPr>
        <p:spPr>
          <a:xfrm>
            <a:off x="5091709" y="3167854"/>
            <a:ext cx="2603573" cy="1222500"/>
          </a:xfrm>
          <a:prstGeom prst="wedgeRoundRectCallout">
            <a:avLst>
              <a:gd name="adj1" fmla="val -64136"/>
              <a:gd name="adj2" fmla="val 3148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不会直接从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继承任何成员！</a:t>
            </a:r>
          </a:p>
        </p:txBody>
      </p:sp>
    </p:spTree>
    <p:extLst>
      <p:ext uri="{BB962C8B-B14F-4D97-AF65-F5344CB8AC3E}">
        <p14:creationId xmlns:p14="http://schemas.microsoft.com/office/powerpoint/2010/main" val="3232439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中继承的概念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中如何使用继承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中的三种继承方式</a:t>
            </a:r>
          </a:p>
        </p:txBody>
      </p:sp>
    </p:spTree>
    <p:extLst>
      <p:ext uri="{BB962C8B-B14F-4D97-AF65-F5344CB8AC3E}">
        <p14:creationId xmlns:p14="http://schemas.microsoft.com/office/powerpoint/2010/main" val="359390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为什么要使用继承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098080" y="902913"/>
            <a:ext cx="100706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一个类中包含了若干数据成员和成员函数。在不同的类中，数据成员和成员函数是不相同的。但有时两个类的内容基本相同或有一部分相同。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320149" y="2499749"/>
            <a:ext cx="4440572" cy="408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Person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think();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work();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</a:t>
            </a:r>
            <a:r>
              <a:rPr lang="en-US" altLang="zh-CN" sz="2400" b="1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m_strName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bool </a:t>
            </a:r>
            <a:r>
              <a:rPr lang="en-US" altLang="zh-CN" sz="2400" b="1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m_bGender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b="1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m_iAge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479176" y="2486161"/>
            <a:ext cx="4911635" cy="408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Teacher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think();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work();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teach();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bool m_bGender;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m_iAge;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m_iSalary;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291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为什么要使用继承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978515" y="889325"/>
            <a:ext cx="10070662" cy="131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在两个类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中的部分成员是相同的，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有没有提供一种机制来实现代码的重用呢？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89195"/>
              </p:ext>
            </p:extLst>
          </p:nvPr>
        </p:nvGraphicFramePr>
        <p:xfrm>
          <a:off x="1939832" y="2841717"/>
          <a:ext cx="2690813" cy="274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Person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think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work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m_strName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m_bGender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m_iAge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91663"/>
              </p:ext>
            </p:extLst>
          </p:nvPr>
        </p:nvGraphicFramePr>
        <p:xfrm>
          <a:off x="6377533" y="2384555"/>
          <a:ext cx="2690812" cy="36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Teacher</a:t>
                      </a:r>
                      <a:endParaRPr lang="zh-CN" altLang="en-US" sz="24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think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work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m_strName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m_bGender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m_iAge</a:t>
                      </a:r>
                      <a:endParaRPr lang="en-US" altLang="zh-CN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Teach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m_iSalary</a:t>
                      </a:r>
                      <a:endParaRPr lang="en-US" altLang="zh-CN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09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为什么要使用继承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842020" y="1072205"/>
            <a:ext cx="100706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通过继承实现代码复用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42020" y="1974067"/>
            <a:ext cx="4440572" cy="408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Person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think();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work();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bool m_bGender;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m_iAge;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590902" y="1974067"/>
            <a:ext cx="6191795" cy="408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Teacher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public Person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teach();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m_iSalary;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7063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978515" y="1189771"/>
            <a:ext cx="10587980" cy="395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就是在一个已存在的类的基础上建立一个新的类。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已存在的类称为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(base class)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(father class)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新建立的类称为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(derived class)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(son class)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就是从已有的类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产生一个新的子类。</a:t>
            </a:r>
          </a:p>
        </p:txBody>
      </p:sp>
    </p:spTree>
    <p:extLst>
      <p:ext uri="{BB962C8B-B14F-4D97-AF65-F5344CB8AC3E}">
        <p14:creationId xmlns:p14="http://schemas.microsoft.com/office/powerpoint/2010/main" val="206761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5" name="矩形 10"/>
          <p:cNvSpPr>
            <a:spLocks noChangeArrowheads="1"/>
          </p:cNvSpPr>
          <p:nvPr/>
        </p:nvSpPr>
        <p:spPr bwMode="auto">
          <a:xfrm>
            <a:off x="5806703" y="2022890"/>
            <a:ext cx="1469681" cy="490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人类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105725" y="3254174"/>
            <a:ext cx="1404000" cy="540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工人</a:t>
            </a:r>
          </a:p>
        </p:txBody>
      </p:sp>
      <p:sp>
        <p:nvSpPr>
          <p:cNvPr id="7" name="矩形 12"/>
          <p:cNvSpPr>
            <a:spLocks noChangeArrowheads="1"/>
          </p:cNvSpPr>
          <p:nvPr/>
        </p:nvSpPr>
        <p:spPr bwMode="auto">
          <a:xfrm>
            <a:off x="9141755" y="3254174"/>
            <a:ext cx="1404000" cy="540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6392763" y="3254174"/>
            <a:ext cx="1404000" cy="540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</a:p>
        </p:txBody>
      </p:sp>
      <p:sp>
        <p:nvSpPr>
          <p:cNvPr id="10" name="矩形 14"/>
          <p:cNvSpPr>
            <a:spLocks noChangeArrowheads="1"/>
          </p:cNvSpPr>
          <p:nvPr/>
        </p:nvSpPr>
        <p:spPr bwMode="auto">
          <a:xfrm>
            <a:off x="4721945" y="3254174"/>
            <a:ext cx="1404000" cy="540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农民</a:t>
            </a:r>
          </a:p>
        </p:txBody>
      </p:sp>
      <p:sp>
        <p:nvSpPr>
          <p:cNvPr id="11" name="矩形 32"/>
          <p:cNvSpPr>
            <a:spLocks noChangeArrowheads="1"/>
          </p:cNvSpPr>
          <p:nvPr/>
        </p:nvSpPr>
        <p:spPr bwMode="auto">
          <a:xfrm>
            <a:off x="7013575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化学老师</a:t>
            </a:r>
          </a:p>
        </p:txBody>
      </p:sp>
      <p:sp>
        <p:nvSpPr>
          <p:cNvPr id="12" name="矩形 33"/>
          <p:cNvSpPr>
            <a:spLocks noChangeArrowheads="1"/>
          </p:cNvSpPr>
          <p:nvPr/>
        </p:nvSpPr>
        <p:spPr bwMode="auto">
          <a:xfrm>
            <a:off x="5404434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语文老师</a:t>
            </a:r>
          </a:p>
        </p:txBody>
      </p:sp>
      <p:sp>
        <p:nvSpPr>
          <p:cNvPr id="13" name="矩形 34"/>
          <p:cNvSpPr>
            <a:spLocks noChangeArrowheads="1"/>
          </p:cNvSpPr>
          <p:nvPr/>
        </p:nvSpPr>
        <p:spPr bwMode="auto">
          <a:xfrm>
            <a:off x="3617869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农民工</a:t>
            </a:r>
          </a:p>
        </p:txBody>
      </p:sp>
      <p:sp>
        <p:nvSpPr>
          <p:cNvPr id="14" name="矩形 35"/>
          <p:cNvSpPr>
            <a:spLocks noChangeArrowheads="1"/>
          </p:cNvSpPr>
          <p:nvPr/>
        </p:nvSpPr>
        <p:spPr bwMode="auto">
          <a:xfrm>
            <a:off x="2008728" y="4534526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电工</a:t>
            </a:r>
          </a:p>
        </p:txBody>
      </p:sp>
      <p:sp>
        <p:nvSpPr>
          <p:cNvPr id="15" name="矩形 65"/>
          <p:cNvSpPr>
            <a:spLocks noChangeArrowheads="1"/>
          </p:cNvSpPr>
          <p:nvPr/>
        </p:nvSpPr>
        <p:spPr bwMode="auto">
          <a:xfrm>
            <a:off x="8499884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小学生</a:t>
            </a:r>
          </a:p>
        </p:txBody>
      </p:sp>
      <p:sp>
        <p:nvSpPr>
          <p:cNvPr id="16" name="矩形 66"/>
          <p:cNvSpPr>
            <a:spLocks noChangeArrowheads="1"/>
          </p:cNvSpPr>
          <p:nvPr/>
        </p:nvSpPr>
        <p:spPr bwMode="auto">
          <a:xfrm>
            <a:off x="10109024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中学生</a:t>
            </a:r>
          </a:p>
        </p:txBody>
      </p:sp>
      <p:sp>
        <p:nvSpPr>
          <p:cNvPr id="17" name="左大括号 26"/>
          <p:cNvSpPr>
            <a:spLocks/>
          </p:cNvSpPr>
          <p:nvPr/>
        </p:nvSpPr>
        <p:spPr bwMode="auto">
          <a:xfrm>
            <a:off x="1224746" y="1731518"/>
            <a:ext cx="693103" cy="3503423"/>
          </a:xfrm>
          <a:prstGeom prst="leftBrace">
            <a:avLst>
              <a:gd name="adj1" fmla="val 4816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Box 31"/>
          <p:cNvSpPr txBox="1">
            <a:spLocks noChangeArrowheads="1"/>
          </p:cNvSpPr>
          <p:nvPr/>
        </p:nvSpPr>
        <p:spPr bwMode="auto">
          <a:xfrm>
            <a:off x="562440" y="2384039"/>
            <a:ext cx="677108" cy="214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继承的层次</a:t>
            </a:r>
          </a:p>
        </p:txBody>
      </p:sp>
      <p:cxnSp>
        <p:nvCxnSpPr>
          <p:cNvPr id="19" name="直接箭头连接符 34"/>
          <p:cNvCxnSpPr>
            <a:cxnSpLocks noChangeShapeType="1"/>
          </p:cNvCxnSpPr>
          <p:nvPr/>
        </p:nvCxnSpPr>
        <p:spPr bwMode="auto">
          <a:xfrm rot="5400000" flipH="1" flipV="1">
            <a:off x="9997085" y="2943203"/>
            <a:ext cx="1428750" cy="0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35"/>
          <p:cNvSpPr txBox="1">
            <a:spLocks noChangeArrowheads="1"/>
          </p:cNvSpPr>
          <p:nvPr/>
        </p:nvSpPr>
        <p:spPr bwMode="auto">
          <a:xfrm>
            <a:off x="11030892" y="2002564"/>
            <a:ext cx="615553" cy="220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继承、父类</a:t>
            </a:r>
          </a:p>
        </p:txBody>
      </p:sp>
      <p:cxnSp>
        <p:nvCxnSpPr>
          <p:cNvPr id="21" name="直接箭头连接符 38"/>
          <p:cNvCxnSpPr>
            <a:cxnSpLocks noChangeShapeType="1"/>
          </p:cNvCxnSpPr>
          <p:nvPr/>
        </p:nvCxnSpPr>
        <p:spPr bwMode="auto">
          <a:xfrm flipH="1">
            <a:off x="2933268" y="2133705"/>
            <a:ext cx="26859" cy="152387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2160082" y="2013404"/>
            <a:ext cx="615553" cy="216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派生、子类</a:t>
            </a:r>
          </a:p>
        </p:txBody>
      </p:sp>
      <p:cxnSp>
        <p:nvCxnSpPr>
          <p:cNvPr id="47" name="直接箭头连接符 46"/>
          <p:cNvCxnSpPr>
            <a:stCxn id="6" idx="0"/>
            <a:endCxn id="5" idx="2"/>
          </p:cNvCxnSpPr>
          <p:nvPr/>
        </p:nvCxnSpPr>
        <p:spPr>
          <a:xfrm flipV="1">
            <a:off x="3807725" y="2513822"/>
            <a:ext cx="2733819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0"/>
            <a:endCxn id="5" idx="2"/>
          </p:cNvCxnSpPr>
          <p:nvPr/>
        </p:nvCxnSpPr>
        <p:spPr>
          <a:xfrm flipH="1" flipV="1">
            <a:off x="6541544" y="2513822"/>
            <a:ext cx="3302211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0"/>
            <a:endCxn id="5" idx="2"/>
          </p:cNvCxnSpPr>
          <p:nvPr/>
        </p:nvCxnSpPr>
        <p:spPr>
          <a:xfrm flipH="1" flipV="1">
            <a:off x="6541544" y="2513822"/>
            <a:ext cx="553219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0"/>
            <a:endCxn id="5" idx="2"/>
          </p:cNvCxnSpPr>
          <p:nvPr/>
        </p:nvCxnSpPr>
        <p:spPr>
          <a:xfrm flipV="1">
            <a:off x="5423945" y="2513822"/>
            <a:ext cx="1117599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4" idx="0"/>
            <a:endCxn id="6" idx="2"/>
          </p:cNvCxnSpPr>
          <p:nvPr/>
        </p:nvCxnSpPr>
        <p:spPr>
          <a:xfrm flipV="1">
            <a:off x="2674728" y="3794174"/>
            <a:ext cx="1132997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3" idx="0"/>
            <a:endCxn id="10" idx="2"/>
          </p:cNvCxnSpPr>
          <p:nvPr/>
        </p:nvCxnSpPr>
        <p:spPr>
          <a:xfrm flipV="1">
            <a:off x="4283869" y="3794174"/>
            <a:ext cx="1140076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2" idx="0"/>
            <a:endCxn id="9" idx="2"/>
          </p:cNvCxnSpPr>
          <p:nvPr/>
        </p:nvCxnSpPr>
        <p:spPr>
          <a:xfrm flipV="1">
            <a:off x="6070434" y="3794174"/>
            <a:ext cx="1024329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1" idx="0"/>
            <a:endCxn id="9" idx="2"/>
          </p:cNvCxnSpPr>
          <p:nvPr/>
        </p:nvCxnSpPr>
        <p:spPr>
          <a:xfrm flipH="1" flipV="1">
            <a:off x="7094763" y="3794174"/>
            <a:ext cx="584812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5" idx="0"/>
            <a:endCxn id="7" idx="2"/>
          </p:cNvCxnSpPr>
          <p:nvPr/>
        </p:nvCxnSpPr>
        <p:spPr>
          <a:xfrm flipV="1">
            <a:off x="9165884" y="3794174"/>
            <a:ext cx="677871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6" idx="0"/>
            <a:endCxn id="7" idx="2"/>
          </p:cNvCxnSpPr>
          <p:nvPr/>
        </p:nvCxnSpPr>
        <p:spPr>
          <a:xfrm flipH="1" flipV="1">
            <a:off x="9843755" y="3794174"/>
            <a:ext cx="931269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3" idx="0"/>
            <a:endCxn id="6" idx="2"/>
          </p:cNvCxnSpPr>
          <p:nvPr/>
        </p:nvCxnSpPr>
        <p:spPr>
          <a:xfrm flipH="1" flipV="1">
            <a:off x="3807725" y="3794174"/>
            <a:ext cx="476144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4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4109</TotalTime>
  <Words>3287</Words>
  <Application>Microsoft Office PowerPoint</Application>
  <PresentationFormat>自定义</PresentationFormat>
  <Paragraphs>780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等线</vt:lpstr>
      <vt:lpstr>等线 Light</vt:lpstr>
      <vt:lpstr>华文楷体</vt:lpstr>
      <vt:lpstr>宋体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为什么要使用继承</vt:lpstr>
      <vt:lpstr>为什么要使用继承</vt:lpstr>
      <vt:lpstr>为什么要使用继承</vt:lpstr>
      <vt:lpstr>继承和派生的基本概念</vt:lpstr>
      <vt:lpstr>继承和派生的基本概念</vt:lpstr>
      <vt:lpstr>继承和派生的基本概念</vt:lpstr>
      <vt:lpstr>继承和派生的基本概念</vt:lpstr>
      <vt:lpstr>继承和派生的基本概念</vt:lpstr>
      <vt:lpstr>PowerPoint 演示文稿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PowerPoint 演示文稿</vt:lpstr>
      <vt:lpstr>继承方式 </vt:lpstr>
      <vt:lpstr>继承方式 </vt:lpstr>
      <vt:lpstr>继承方式 - 公有继承</vt:lpstr>
      <vt:lpstr>继承方式 - 公有继承</vt:lpstr>
      <vt:lpstr>继承方式 - 公有继承</vt:lpstr>
      <vt:lpstr>继承方式 - 公有继承</vt:lpstr>
      <vt:lpstr>继承方式 - 保护继承</vt:lpstr>
      <vt:lpstr>继承方式 - 保护继承</vt:lpstr>
      <vt:lpstr>继承方式 - 保护继承</vt:lpstr>
      <vt:lpstr>继承方式 - 保护继承</vt:lpstr>
      <vt:lpstr>继承方式 - 私有继承</vt:lpstr>
      <vt:lpstr>继承方式 - 私有继承</vt:lpstr>
      <vt:lpstr>继承方式 - 私有继承</vt:lpstr>
      <vt:lpstr>继承方式 - 私有继承</vt:lpstr>
      <vt:lpstr>继承方式 - 私有继承和组合</vt:lpstr>
      <vt:lpstr>继承方式 - 私有继承和组合</vt:lpstr>
      <vt:lpstr>继承方式 - 私有继承和组合</vt:lpstr>
      <vt:lpstr>继承方式(总结)</vt:lpstr>
      <vt:lpstr>继承方式(总结)</vt:lpstr>
      <vt:lpstr>继承方式(总结)</vt:lpstr>
      <vt:lpstr>继承方式(总结)</vt:lpstr>
      <vt:lpstr>继承方式(总结)</vt:lpstr>
      <vt:lpstr>继承方式(总结)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1106</cp:revision>
  <dcterms:created xsi:type="dcterms:W3CDTF">2016-06-30T08:41:47Z</dcterms:created>
  <dcterms:modified xsi:type="dcterms:W3CDTF">2017-08-24T01:24:57Z</dcterms:modified>
</cp:coreProperties>
</file>