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61" r:id="rId1"/>
  </p:sldMasterIdLst>
  <p:notesMasterIdLst>
    <p:notesMasterId r:id="rId32"/>
  </p:notesMasterIdLst>
  <p:sldIdLst>
    <p:sldId id="256" r:id="rId2"/>
    <p:sldId id="262" r:id="rId3"/>
    <p:sldId id="306" r:id="rId4"/>
    <p:sldId id="270" r:id="rId5"/>
    <p:sldId id="659" r:id="rId6"/>
    <p:sldId id="660" r:id="rId7"/>
    <p:sldId id="661" r:id="rId8"/>
    <p:sldId id="664" r:id="rId9"/>
    <p:sldId id="665" r:id="rId10"/>
    <p:sldId id="666" r:id="rId11"/>
    <p:sldId id="667" r:id="rId12"/>
    <p:sldId id="657" r:id="rId13"/>
    <p:sldId id="668" r:id="rId14"/>
    <p:sldId id="669" r:id="rId15"/>
    <p:sldId id="671" r:id="rId16"/>
    <p:sldId id="672" r:id="rId17"/>
    <p:sldId id="673" r:id="rId18"/>
    <p:sldId id="674" r:id="rId19"/>
    <p:sldId id="675" r:id="rId20"/>
    <p:sldId id="658" r:id="rId21"/>
    <p:sldId id="676" r:id="rId22"/>
    <p:sldId id="677" r:id="rId23"/>
    <p:sldId id="678" r:id="rId24"/>
    <p:sldId id="679" r:id="rId25"/>
    <p:sldId id="680" r:id="rId26"/>
    <p:sldId id="681" r:id="rId27"/>
    <p:sldId id="682" r:id="rId28"/>
    <p:sldId id="683" r:id="rId29"/>
    <p:sldId id="559" r:id="rId30"/>
    <p:sldId id="258" r:id="rId31"/>
  </p:sldIdLst>
  <p:sldSz cx="12188825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86C"/>
    <a:srgbClr val="0073AB"/>
    <a:srgbClr val="A5DEE4"/>
    <a:srgbClr val="0091DA"/>
    <a:srgbClr val="2EA7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721" autoAdjust="0"/>
    <p:restoredTop sz="94322" autoAdjust="0"/>
  </p:normalViewPr>
  <p:slideViewPr>
    <p:cSldViewPr snapToGrid="0">
      <p:cViewPr varScale="1">
        <p:scale>
          <a:sx n="83" d="100"/>
          <a:sy n="83" d="100"/>
        </p:scale>
        <p:origin x="354" y="90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C763DE-CC84-4058-BD62-4687DC7FF9D4}" type="datetimeFigureOut">
              <a:rPr lang="zh-CN" altLang="en-US" smtClean="0"/>
              <a:t>2017/12/26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5ADC4C-6597-443E-8B9D-3AD9126E8B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50030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8515" y="230189"/>
            <a:ext cx="9934167" cy="659136"/>
          </a:xfrm>
        </p:spPr>
        <p:txBody>
          <a:bodyPr/>
          <a:lstStyle>
            <a:lvl1pPr>
              <a:defRPr b="1">
                <a:solidFill>
                  <a:schemeClr val="tx2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7981" y="1310470"/>
            <a:ext cx="10512862" cy="4351338"/>
          </a:xfrm>
        </p:spPr>
        <p:txBody>
          <a:bodyPr/>
          <a:lstStyle>
            <a:lvl1pPr marL="228531" indent="-228531">
              <a:buClr>
                <a:srgbClr val="0070C0"/>
              </a:buClr>
              <a:buFont typeface="Wingdings" panose="05000000000000000000" pitchFamily="2" charset="2"/>
              <a:buChar char="v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594" indent="-228531">
              <a:buClr>
                <a:srgbClr val="0070C0"/>
              </a:buClr>
              <a:buFont typeface="Wingdings" panose="05000000000000000000" pitchFamily="2" charset="2"/>
              <a:buChar char="Ø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矩形 6"/>
          <p:cNvSpPr/>
          <p:nvPr userDrawn="1"/>
        </p:nvSpPr>
        <p:spPr>
          <a:xfrm>
            <a:off x="342784" y="230189"/>
            <a:ext cx="495198" cy="659137"/>
          </a:xfrm>
          <a:prstGeom prst="rect">
            <a:avLst/>
          </a:prstGeom>
          <a:solidFill>
            <a:srgbClr val="0073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208">
              <a:solidFill>
                <a:prstClr val="white"/>
              </a:solidFill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870259" y="230191"/>
            <a:ext cx="50221" cy="659134"/>
          </a:xfrm>
          <a:prstGeom prst="rect">
            <a:avLst/>
          </a:prstGeom>
          <a:solidFill>
            <a:srgbClr val="2EA7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208">
              <a:solidFill>
                <a:prstClr val="white"/>
              </a:solidFill>
            </a:endParaRP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10625792" y="6318976"/>
            <a:ext cx="145010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470A38C-1EF0-478B-A03D-85A53F03CA29}" type="slidenum">
              <a:rPr lang="zh-CN" altLang="en-US" sz="16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zh-CN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2541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838" y="987426"/>
            <a:ext cx="6170593" cy="4873625"/>
          </a:xfrm>
        </p:spPr>
        <p:txBody>
          <a:bodyPr/>
          <a:lstStyle>
            <a:lvl1pPr>
              <a:defRPr sz="3199"/>
            </a:lvl1pPr>
            <a:lvl2pPr>
              <a:defRPr sz="2799"/>
            </a:lvl2pPr>
            <a:lvl3pPr>
              <a:defRPr sz="2399"/>
            </a:lvl3pPr>
            <a:lvl4pPr>
              <a:defRPr sz="1999"/>
            </a:lvl4pPr>
            <a:lvl5pPr>
              <a:defRPr sz="1999"/>
            </a:lvl5pPr>
            <a:lvl6pPr>
              <a:defRPr sz="1999"/>
            </a:lvl6pPr>
            <a:lvl7pPr>
              <a:defRPr sz="1999"/>
            </a:lvl7pPr>
            <a:lvl8pPr>
              <a:defRPr sz="1999"/>
            </a:lvl8pPr>
            <a:lvl9pPr>
              <a:defRPr sz="1999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10625792" y="6318976"/>
            <a:ext cx="145010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470A38C-1EF0-478B-A03D-85A53F03CA29}" type="slidenum">
              <a:rPr lang="zh-CN" altLang="en-US" sz="16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zh-CN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2411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1838" y="987426"/>
            <a:ext cx="6170593" cy="4873625"/>
          </a:xfrm>
        </p:spPr>
        <p:txBody>
          <a:bodyPr anchor="t"/>
          <a:lstStyle>
            <a:lvl1pPr marL="0" indent="0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10625792" y="6318976"/>
            <a:ext cx="145010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470A38C-1EF0-478B-A03D-85A53F03CA29}" type="slidenum">
              <a:rPr lang="zh-CN" altLang="en-US" sz="16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zh-CN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27872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10625792" y="6318976"/>
            <a:ext cx="145010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470A38C-1EF0-478B-A03D-85A53F03CA29}" type="slidenum">
              <a:rPr lang="zh-CN" altLang="en-US" sz="16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zh-CN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5925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2628" y="365125"/>
            <a:ext cx="262821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7982" y="365125"/>
            <a:ext cx="7732286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10625792" y="6318976"/>
            <a:ext cx="145010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470A38C-1EF0-478B-A03D-85A53F03CA29}" type="slidenum">
              <a:rPr lang="zh-CN" altLang="en-US" sz="16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zh-CN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5529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-19051" y="2491562"/>
            <a:ext cx="12189600" cy="2016224"/>
          </a:xfrm>
          <a:prstGeom prst="rect">
            <a:avLst/>
          </a:prstGeom>
          <a:solidFill>
            <a:srgbClr val="2EA7E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prstClr val="white"/>
              </a:solidFill>
            </a:endParaRPr>
          </a:p>
        </p:txBody>
      </p:sp>
      <p:sp>
        <p:nvSpPr>
          <p:cNvPr id="8" name="等腰三角形 7"/>
          <p:cNvSpPr/>
          <p:nvPr userDrawn="1"/>
        </p:nvSpPr>
        <p:spPr>
          <a:xfrm rot="3259845">
            <a:off x="10280732" y="1478551"/>
            <a:ext cx="1007242" cy="671846"/>
          </a:xfrm>
          <a:prstGeom prst="triangle">
            <a:avLst/>
          </a:prstGeom>
          <a:solidFill>
            <a:srgbClr val="0073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cxnSp>
        <p:nvCxnSpPr>
          <p:cNvPr id="9" name="直接连接符 8"/>
          <p:cNvCxnSpPr/>
          <p:nvPr userDrawn="1"/>
        </p:nvCxnSpPr>
        <p:spPr>
          <a:xfrm flipV="1">
            <a:off x="2513373" y="2789840"/>
            <a:ext cx="6434946" cy="11551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 userDrawn="1"/>
        </p:nvSpPr>
        <p:spPr>
          <a:xfrm rot="19459845">
            <a:off x="1329478" y="4411663"/>
            <a:ext cx="410711" cy="706424"/>
          </a:xfrm>
          <a:prstGeom prst="rect">
            <a:avLst/>
          </a:prstGeom>
          <a:noFill/>
          <a:ln>
            <a:solidFill>
              <a:srgbClr val="2EA7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1" name="任意多边形 10"/>
          <p:cNvSpPr/>
          <p:nvPr userDrawn="1"/>
        </p:nvSpPr>
        <p:spPr>
          <a:xfrm rot="3259845">
            <a:off x="10392373" y="1922799"/>
            <a:ext cx="503622" cy="671847"/>
          </a:xfrm>
          <a:custGeom>
            <a:avLst/>
            <a:gdLst>
              <a:gd name="connsiteX0" fmla="*/ 0 w 470364"/>
              <a:gd name="connsiteY0" fmla="*/ 769750 h 769750"/>
              <a:gd name="connsiteX1" fmla="*/ 0 w 470364"/>
              <a:gd name="connsiteY1" fmla="*/ 3 h 769750"/>
              <a:gd name="connsiteX2" fmla="*/ 1 w 470364"/>
              <a:gd name="connsiteY2" fmla="*/ 0 h 769750"/>
              <a:gd name="connsiteX3" fmla="*/ 470364 w 470364"/>
              <a:gd name="connsiteY3" fmla="*/ 769750 h 76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0364" h="769750">
                <a:moveTo>
                  <a:pt x="0" y="769750"/>
                </a:moveTo>
                <a:lnTo>
                  <a:pt x="0" y="3"/>
                </a:lnTo>
                <a:lnTo>
                  <a:pt x="1" y="0"/>
                </a:lnTo>
                <a:lnTo>
                  <a:pt x="470364" y="769750"/>
                </a:lnTo>
                <a:close/>
              </a:path>
            </a:pathLst>
          </a:custGeom>
          <a:solidFill>
            <a:srgbClr val="A5DEE4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2" name="文本框 11"/>
          <p:cNvSpPr txBox="1"/>
          <p:nvPr userDrawn="1"/>
        </p:nvSpPr>
        <p:spPr>
          <a:xfrm>
            <a:off x="7516049" y="4570995"/>
            <a:ext cx="37064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0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基础课教研室</a:t>
            </a:r>
            <a:r>
              <a:rPr lang="en-US" altLang="zh-CN" sz="2400" b="0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C++ </a:t>
            </a:r>
            <a:r>
              <a:rPr lang="zh-CN" altLang="en-US" sz="2400" b="0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课程组</a:t>
            </a:r>
          </a:p>
        </p:txBody>
      </p:sp>
      <p:cxnSp>
        <p:nvCxnSpPr>
          <p:cNvPr id="13" name="直接连接符 12"/>
          <p:cNvCxnSpPr/>
          <p:nvPr userDrawn="1"/>
        </p:nvCxnSpPr>
        <p:spPr>
          <a:xfrm>
            <a:off x="4275074" y="4197385"/>
            <a:ext cx="4673246" cy="32723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 userDrawn="1"/>
        </p:nvSpPr>
        <p:spPr>
          <a:xfrm rot="8972468">
            <a:off x="9055692" y="5121180"/>
            <a:ext cx="352670" cy="519781"/>
          </a:xfrm>
          <a:prstGeom prst="rect">
            <a:avLst/>
          </a:prstGeom>
          <a:noFill/>
          <a:ln>
            <a:solidFill>
              <a:srgbClr val="0073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5" name="任意多边形 14"/>
          <p:cNvSpPr/>
          <p:nvPr userDrawn="1"/>
        </p:nvSpPr>
        <p:spPr>
          <a:xfrm rot="20711973">
            <a:off x="4880354" y="813107"/>
            <a:ext cx="362983" cy="467720"/>
          </a:xfrm>
          <a:custGeom>
            <a:avLst/>
            <a:gdLst>
              <a:gd name="connsiteX0" fmla="*/ 0 w 470364"/>
              <a:gd name="connsiteY0" fmla="*/ 769750 h 769750"/>
              <a:gd name="connsiteX1" fmla="*/ 0 w 470364"/>
              <a:gd name="connsiteY1" fmla="*/ 3 h 769750"/>
              <a:gd name="connsiteX2" fmla="*/ 1 w 470364"/>
              <a:gd name="connsiteY2" fmla="*/ 0 h 769750"/>
              <a:gd name="connsiteX3" fmla="*/ 470364 w 470364"/>
              <a:gd name="connsiteY3" fmla="*/ 769750 h 76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0364" h="769750">
                <a:moveTo>
                  <a:pt x="0" y="769750"/>
                </a:moveTo>
                <a:lnTo>
                  <a:pt x="0" y="3"/>
                </a:lnTo>
                <a:lnTo>
                  <a:pt x="1" y="0"/>
                </a:lnTo>
                <a:lnTo>
                  <a:pt x="470364" y="769750"/>
                </a:lnTo>
                <a:close/>
              </a:path>
            </a:pathLst>
          </a:custGeom>
          <a:solidFill>
            <a:srgbClr val="A5DE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6" name="任意多边形 15"/>
          <p:cNvSpPr/>
          <p:nvPr userDrawn="1"/>
        </p:nvSpPr>
        <p:spPr>
          <a:xfrm rot="3259845">
            <a:off x="3650150" y="4955664"/>
            <a:ext cx="422380" cy="575464"/>
          </a:xfrm>
          <a:custGeom>
            <a:avLst/>
            <a:gdLst>
              <a:gd name="connsiteX0" fmla="*/ 0 w 470364"/>
              <a:gd name="connsiteY0" fmla="*/ 769750 h 769750"/>
              <a:gd name="connsiteX1" fmla="*/ 0 w 470364"/>
              <a:gd name="connsiteY1" fmla="*/ 3 h 769750"/>
              <a:gd name="connsiteX2" fmla="*/ 1 w 470364"/>
              <a:gd name="connsiteY2" fmla="*/ 0 h 769750"/>
              <a:gd name="connsiteX3" fmla="*/ 470364 w 470364"/>
              <a:gd name="connsiteY3" fmla="*/ 769750 h 76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0364" h="769750">
                <a:moveTo>
                  <a:pt x="0" y="769750"/>
                </a:moveTo>
                <a:lnTo>
                  <a:pt x="0" y="3"/>
                </a:lnTo>
                <a:lnTo>
                  <a:pt x="1" y="0"/>
                </a:lnTo>
                <a:lnTo>
                  <a:pt x="470364" y="769750"/>
                </a:lnTo>
                <a:close/>
              </a:path>
            </a:pathLst>
          </a:custGeom>
          <a:solidFill>
            <a:srgbClr val="2EA7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7" name="文本框 16"/>
          <p:cNvSpPr txBox="1"/>
          <p:nvPr userDrawn="1"/>
        </p:nvSpPr>
        <p:spPr>
          <a:xfrm>
            <a:off x="362632" y="361767"/>
            <a:ext cx="356969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0" b="1">
                <a:solidFill>
                  <a:srgbClr val="0073AB"/>
                </a:solidFill>
                <a:latin typeface="Buxton Sketch" panose="03080500000500000004" pitchFamily="66" charset="0"/>
                <a:ea typeface="微软雅黑" panose="020B0503020204020204" pitchFamily="34" charset="-122"/>
              </a:rPr>
              <a:t>C++</a:t>
            </a:r>
            <a:endParaRPr lang="zh-CN" altLang="en-US" sz="16000" b="1" dirty="0">
              <a:solidFill>
                <a:srgbClr val="0073AB"/>
              </a:solidFill>
              <a:latin typeface="Buxton Sketch" panose="03080500000500000004" pitchFamily="66" charset="0"/>
              <a:ea typeface="微软雅黑" panose="020B0503020204020204" pitchFamily="34" charset="-122"/>
            </a:endParaRPr>
          </a:p>
        </p:txBody>
      </p:sp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7588" y="158510"/>
            <a:ext cx="3815430" cy="717271"/>
          </a:xfrm>
          <a:prstGeom prst="rect">
            <a:avLst/>
          </a:prstGeom>
        </p:spPr>
      </p:pic>
      <p:sp>
        <p:nvSpPr>
          <p:cNvPr id="19" name="文本占位符 42"/>
          <p:cNvSpPr>
            <a:spLocks noGrp="1"/>
          </p:cNvSpPr>
          <p:nvPr>
            <p:ph type="body" sz="quarter" idx="13"/>
          </p:nvPr>
        </p:nvSpPr>
        <p:spPr>
          <a:xfrm>
            <a:off x="3072451" y="3168007"/>
            <a:ext cx="5670027" cy="751698"/>
          </a:xfrm>
        </p:spPr>
        <p:txBody>
          <a:bodyPr>
            <a:noAutofit/>
          </a:bodyPr>
          <a:lstStyle>
            <a:lvl1pPr marL="109537" indent="0" algn="ctr">
              <a:buNone/>
              <a:defRPr kumimoji="1" lang="zh-CN" altLang="en-US" sz="5000" b="1" kern="1200" smtClean="0">
                <a:solidFill>
                  <a:schemeClr val="accent5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49484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 userDrawn="1"/>
        </p:nvCxnSpPr>
        <p:spPr>
          <a:xfrm>
            <a:off x="1087210" y="6301088"/>
            <a:ext cx="1005154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 userDrawn="1"/>
        </p:nvCxnSpPr>
        <p:spPr>
          <a:xfrm>
            <a:off x="1087210" y="6530936"/>
            <a:ext cx="101095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五角星 8"/>
          <p:cNvSpPr/>
          <p:nvPr userDrawn="1"/>
        </p:nvSpPr>
        <p:spPr>
          <a:xfrm rot="21066148">
            <a:off x="3357600" y="5557252"/>
            <a:ext cx="194049" cy="202027"/>
          </a:xfrm>
          <a:prstGeom prst="star5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1" name="Freeform 69"/>
          <p:cNvSpPr>
            <a:spLocks/>
          </p:cNvSpPr>
          <p:nvPr userDrawn="1"/>
        </p:nvSpPr>
        <p:spPr bwMode="auto">
          <a:xfrm>
            <a:off x="8324945" y="513879"/>
            <a:ext cx="1414411" cy="872588"/>
          </a:xfrm>
          <a:custGeom>
            <a:avLst/>
            <a:gdLst>
              <a:gd name="T0" fmla="*/ 65 w 71"/>
              <a:gd name="T1" fmla="*/ 21 h 43"/>
              <a:gd name="T2" fmla="*/ 52 w 71"/>
              <a:gd name="T3" fmla="*/ 8 h 43"/>
              <a:gd name="T4" fmla="*/ 51 w 71"/>
              <a:gd name="T5" fmla="*/ 8 h 43"/>
              <a:gd name="T6" fmla="*/ 36 w 71"/>
              <a:gd name="T7" fmla="*/ 0 h 43"/>
              <a:gd name="T8" fmla="*/ 20 w 71"/>
              <a:gd name="T9" fmla="*/ 13 h 43"/>
              <a:gd name="T10" fmla="*/ 18 w 71"/>
              <a:gd name="T11" fmla="*/ 13 h 43"/>
              <a:gd name="T12" fmla="*/ 9 w 71"/>
              <a:gd name="T13" fmla="*/ 20 h 43"/>
              <a:gd name="T14" fmla="*/ 0 w 71"/>
              <a:gd name="T15" fmla="*/ 31 h 43"/>
              <a:gd name="T16" fmla="*/ 12 w 71"/>
              <a:gd name="T17" fmla="*/ 43 h 43"/>
              <a:gd name="T18" fmla="*/ 60 w 71"/>
              <a:gd name="T19" fmla="*/ 43 h 43"/>
              <a:gd name="T20" fmla="*/ 71 w 71"/>
              <a:gd name="T21" fmla="*/ 31 h 43"/>
              <a:gd name="T22" fmla="*/ 65 w 71"/>
              <a:gd name="T23" fmla="*/ 21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71" h="43">
                <a:moveTo>
                  <a:pt x="65" y="21"/>
                </a:moveTo>
                <a:cubicBezTo>
                  <a:pt x="65" y="14"/>
                  <a:pt x="60" y="8"/>
                  <a:pt x="52" y="8"/>
                </a:cubicBezTo>
                <a:cubicBezTo>
                  <a:pt x="52" y="8"/>
                  <a:pt x="51" y="8"/>
                  <a:pt x="51" y="8"/>
                </a:cubicBezTo>
                <a:cubicBezTo>
                  <a:pt x="48" y="3"/>
                  <a:pt x="42" y="0"/>
                  <a:pt x="36" y="0"/>
                </a:cubicBezTo>
                <a:cubicBezTo>
                  <a:pt x="28" y="0"/>
                  <a:pt x="21" y="6"/>
                  <a:pt x="20" y="13"/>
                </a:cubicBezTo>
                <a:cubicBezTo>
                  <a:pt x="19" y="13"/>
                  <a:pt x="19" y="13"/>
                  <a:pt x="18" y="13"/>
                </a:cubicBezTo>
                <a:cubicBezTo>
                  <a:pt x="14" y="13"/>
                  <a:pt x="10" y="16"/>
                  <a:pt x="9" y="20"/>
                </a:cubicBezTo>
                <a:cubicBezTo>
                  <a:pt x="4" y="21"/>
                  <a:pt x="0" y="26"/>
                  <a:pt x="0" y="31"/>
                </a:cubicBezTo>
                <a:cubicBezTo>
                  <a:pt x="0" y="38"/>
                  <a:pt x="6" y="43"/>
                  <a:pt x="12" y="43"/>
                </a:cubicBezTo>
                <a:cubicBezTo>
                  <a:pt x="60" y="43"/>
                  <a:pt x="60" y="43"/>
                  <a:pt x="60" y="43"/>
                </a:cubicBezTo>
                <a:cubicBezTo>
                  <a:pt x="66" y="43"/>
                  <a:pt x="71" y="38"/>
                  <a:pt x="71" y="31"/>
                </a:cubicBezTo>
                <a:cubicBezTo>
                  <a:pt x="71" y="27"/>
                  <a:pt x="69" y="23"/>
                  <a:pt x="65" y="2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/>
          </a:p>
        </p:txBody>
      </p:sp>
      <p:sp>
        <p:nvSpPr>
          <p:cNvPr id="12" name="Freeform 69"/>
          <p:cNvSpPr>
            <a:spLocks/>
          </p:cNvSpPr>
          <p:nvPr userDrawn="1"/>
        </p:nvSpPr>
        <p:spPr bwMode="auto">
          <a:xfrm>
            <a:off x="7394880" y="310890"/>
            <a:ext cx="1414411" cy="872588"/>
          </a:xfrm>
          <a:custGeom>
            <a:avLst/>
            <a:gdLst>
              <a:gd name="T0" fmla="*/ 65 w 71"/>
              <a:gd name="T1" fmla="*/ 21 h 43"/>
              <a:gd name="T2" fmla="*/ 52 w 71"/>
              <a:gd name="T3" fmla="*/ 8 h 43"/>
              <a:gd name="T4" fmla="*/ 51 w 71"/>
              <a:gd name="T5" fmla="*/ 8 h 43"/>
              <a:gd name="T6" fmla="*/ 36 w 71"/>
              <a:gd name="T7" fmla="*/ 0 h 43"/>
              <a:gd name="T8" fmla="*/ 20 w 71"/>
              <a:gd name="T9" fmla="*/ 13 h 43"/>
              <a:gd name="T10" fmla="*/ 18 w 71"/>
              <a:gd name="T11" fmla="*/ 13 h 43"/>
              <a:gd name="T12" fmla="*/ 9 w 71"/>
              <a:gd name="T13" fmla="*/ 20 h 43"/>
              <a:gd name="T14" fmla="*/ 0 w 71"/>
              <a:gd name="T15" fmla="*/ 31 h 43"/>
              <a:gd name="T16" fmla="*/ 12 w 71"/>
              <a:gd name="T17" fmla="*/ 43 h 43"/>
              <a:gd name="T18" fmla="*/ 60 w 71"/>
              <a:gd name="T19" fmla="*/ 43 h 43"/>
              <a:gd name="T20" fmla="*/ 71 w 71"/>
              <a:gd name="T21" fmla="*/ 31 h 43"/>
              <a:gd name="T22" fmla="*/ 65 w 71"/>
              <a:gd name="T23" fmla="*/ 21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71" h="43">
                <a:moveTo>
                  <a:pt x="65" y="21"/>
                </a:moveTo>
                <a:cubicBezTo>
                  <a:pt x="65" y="14"/>
                  <a:pt x="60" y="8"/>
                  <a:pt x="52" y="8"/>
                </a:cubicBezTo>
                <a:cubicBezTo>
                  <a:pt x="52" y="8"/>
                  <a:pt x="51" y="8"/>
                  <a:pt x="51" y="8"/>
                </a:cubicBezTo>
                <a:cubicBezTo>
                  <a:pt x="48" y="3"/>
                  <a:pt x="42" y="0"/>
                  <a:pt x="36" y="0"/>
                </a:cubicBezTo>
                <a:cubicBezTo>
                  <a:pt x="28" y="0"/>
                  <a:pt x="21" y="6"/>
                  <a:pt x="20" y="13"/>
                </a:cubicBezTo>
                <a:cubicBezTo>
                  <a:pt x="19" y="13"/>
                  <a:pt x="19" y="13"/>
                  <a:pt x="18" y="13"/>
                </a:cubicBezTo>
                <a:cubicBezTo>
                  <a:pt x="14" y="13"/>
                  <a:pt x="10" y="16"/>
                  <a:pt x="9" y="20"/>
                </a:cubicBezTo>
                <a:cubicBezTo>
                  <a:pt x="4" y="21"/>
                  <a:pt x="0" y="26"/>
                  <a:pt x="0" y="31"/>
                </a:cubicBezTo>
                <a:cubicBezTo>
                  <a:pt x="0" y="38"/>
                  <a:pt x="6" y="43"/>
                  <a:pt x="12" y="43"/>
                </a:cubicBezTo>
                <a:cubicBezTo>
                  <a:pt x="60" y="43"/>
                  <a:pt x="60" y="43"/>
                  <a:pt x="60" y="43"/>
                </a:cubicBezTo>
                <a:cubicBezTo>
                  <a:pt x="66" y="43"/>
                  <a:pt x="71" y="38"/>
                  <a:pt x="71" y="31"/>
                </a:cubicBezTo>
                <a:cubicBezTo>
                  <a:pt x="71" y="27"/>
                  <a:pt x="69" y="23"/>
                  <a:pt x="65" y="2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/>
          </a:p>
        </p:txBody>
      </p:sp>
      <p:sp>
        <p:nvSpPr>
          <p:cNvPr id="13" name="Freeform 101"/>
          <p:cNvSpPr>
            <a:spLocks noEditPoints="1"/>
          </p:cNvSpPr>
          <p:nvPr userDrawn="1"/>
        </p:nvSpPr>
        <p:spPr bwMode="auto">
          <a:xfrm>
            <a:off x="9593454" y="355319"/>
            <a:ext cx="718365" cy="738194"/>
          </a:xfrm>
          <a:prstGeom prst="sun">
            <a:avLst/>
          </a:prstGeom>
          <a:solidFill>
            <a:srgbClr val="FFFF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/>
          </a:p>
        </p:txBody>
      </p:sp>
      <p:sp>
        <p:nvSpPr>
          <p:cNvPr id="15" name="文本框 14"/>
          <p:cNvSpPr txBox="1"/>
          <p:nvPr userDrawn="1"/>
        </p:nvSpPr>
        <p:spPr>
          <a:xfrm rot="21136248">
            <a:off x="6375910" y="1803955"/>
            <a:ext cx="4843359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000" b="1" dirty="0">
                <a:solidFill>
                  <a:srgbClr val="2EA7E0"/>
                </a:solidFill>
                <a:latin typeface="Chiller" panose="04020404031007020602" pitchFamily="82" charset="0"/>
              </a:rPr>
              <a:t>THANKS</a:t>
            </a:r>
            <a:endParaRPr lang="zh-CN" altLang="en-US" sz="13000" b="1" dirty="0">
              <a:solidFill>
                <a:srgbClr val="2EA7E0"/>
              </a:solidFill>
              <a:latin typeface="Chiller" panose="04020404031007020602" pitchFamily="82" charset="0"/>
            </a:endParaRPr>
          </a:p>
        </p:txBody>
      </p:sp>
      <p:grpSp>
        <p:nvGrpSpPr>
          <p:cNvPr id="39" name="组合 38"/>
          <p:cNvGrpSpPr/>
          <p:nvPr userDrawn="1"/>
        </p:nvGrpSpPr>
        <p:grpSpPr>
          <a:xfrm rot="21392231">
            <a:off x="1935272" y="2125015"/>
            <a:ext cx="3639666" cy="3236937"/>
            <a:chOff x="1935775" y="1614348"/>
            <a:chExt cx="4506668" cy="3747604"/>
          </a:xfrm>
        </p:grpSpPr>
        <p:sp>
          <p:nvSpPr>
            <p:cNvPr id="8" name="矩形 3"/>
            <p:cNvSpPr/>
            <p:nvPr userDrawn="1"/>
          </p:nvSpPr>
          <p:spPr>
            <a:xfrm>
              <a:off x="1935775" y="4282449"/>
              <a:ext cx="4506668" cy="1079503"/>
            </a:xfrm>
            <a:custGeom>
              <a:avLst/>
              <a:gdLst>
                <a:gd name="connsiteX0" fmla="*/ 0 w 725862"/>
                <a:gd name="connsiteY0" fmla="*/ 0 h 520880"/>
                <a:gd name="connsiteX1" fmla="*/ 725862 w 725862"/>
                <a:gd name="connsiteY1" fmla="*/ 0 h 520880"/>
                <a:gd name="connsiteX2" fmla="*/ 725862 w 725862"/>
                <a:gd name="connsiteY2" fmla="*/ 520880 h 520880"/>
                <a:gd name="connsiteX3" fmla="*/ 0 w 725862"/>
                <a:gd name="connsiteY3" fmla="*/ 520880 h 520880"/>
                <a:gd name="connsiteX4" fmla="*/ 0 w 725862"/>
                <a:gd name="connsiteY4" fmla="*/ 0 h 520880"/>
                <a:gd name="connsiteX0" fmla="*/ 0 w 725862"/>
                <a:gd name="connsiteY0" fmla="*/ 0 h 520880"/>
                <a:gd name="connsiteX1" fmla="*/ 725862 w 725862"/>
                <a:gd name="connsiteY1" fmla="*/ 520880 h 520880"/>
                <a:gd name="connsiteX2" fmla="*/ 0 w 725862"/>
                <a:gd name="connsiteY2" fmla="*/ 520880 h 520880"/>
                <a:gd name="connsiteX3" fmla="*/ 0 w 725862"/>
                <a:gd name="connsiteY3" fmla="*/ 0 h 520880"/>
                <a:gd name="connsiteX0" fmla="*/ 0 w 1165420"/>
                <a:gd name="connsiteY0" fmla="*/ 0 h 311948"/>
                <a:gd name="connsiteX1" fmla="*/ 1165420 w 1165420"/>
                <a:gd name="connsiteY1" fmla="*/ 311948 h 311948"/>
                <a:gd name="connsiteX2" fmla="*/ 439558 w 1165420"/>
                <a:gd name="connsiteY2" fmla="*/ 311948 h 311948"/>
                <a:gd name="connsiteX3" fmla="*/ 0 w 1165420"/>
                <a:gd name="connsiteY3" fmla="*/ 0 h 311948"/>
                <a:gd name="connsiteX0" fmla="*/ 0 w 1165420"/>
                <a:gd name="connsiteY0" fmla="*/ 0 h 311948"/>
                <a:gd name="connsiteX1" fmla="*/ 690720 w 1165420"/>
                <a:gd name="connsiteY1" fmla="*/ 175061 h 311948"/>
                <a:gd name="connsiteX2" fmla="*/ 1165420 w 1165420"/>
                <a:gd name="connsiteY2" fmla="*/ 311948 h 311948"/>
                <a:gd name="connsiteX3" fmla="*/ 439558 w 1165420"/>
                <a:gd name="connsiteY3" fmla="*/ 311948 h 311948"/>
                <a:gd name="connsiteX4" fmla="*/ 0 w 1165420"/>
                <a:gd name="connsiteY4" fmla="*/ 0 h 311948"/>
                <a:gd name="connsiteX0" fmla="*/ 0 w 2221033"/>
                <a:gd name="connsiteY0" fmla="*/ 41076 h 353024"/>
                <a:gd name="connsiteX1" fmla="*/ 2221033 w 2221033"/>
                <a:gd name="connsiteY1" fmla="*/ 0 h 353024"/>
                <a:gd name="connsiteX2" fmla="*/ 1165420 w 2221033"/>
                <a:gd name="connsiteY2" fmla="*/ 353024 h 353024"/>
                <a:gd name="connsiteX3" fmla="*/ 439558 w 2221033"/>
                <a:gd name="connsiteY3" fmla="*/ 353024 h 353024"/>
                <a:gd name="connsiteX4" fmla="*/ 0 w 2221033"/>
                <a:gd name="connsiteY4" fmla="*/ 41076 h 353024"/>
                <a:gd name="connsiteX0" fmla="*/ 0 w 2221033"/>
                <a:gd name="connsiteY0" fmla="*/ 41076 h 353024"/>
                <a:gd name="connsiteX1" fmla="*/ 2221033 w 2221033"/>
                <a:gd name="connsiteY1" fmla="*/ 0 h 353024"/>
                <a:gd name="connsiteX2" fmla="*/ 1246819 w 2221033"/>
                <a:gd name="connsiteY2" fmla="*/ 237751 h 353024"/>
                <a:gd name="connsiteX3" fmla="*/ 439558 w 2221033"/>
                <a:gd name="connsiteY3" fmla="*/ 353024 h 353024"/>
                <a:gd name="connsiteX4" fmla="*/ 0 w 2221033"/>
                <a:gd name="connsiteY4" fmla="*/ 41076 h 353024"/>
                <a:gd name="connsiteX0" fmla="*/ 0 w 2302433"/>
                <a:gd name="connsiteY0" fmla="*/ 271622 h 583570"/>
                <a:gd name="connsiteX1" fmla="*/ 2302433 w 2302433"/>
                <a:gd name="connsiteY1" fmla="*/ 0 h 583570"/>
                <a:gd name="connsiteX2" fmla="*/ 1246819 w 2302433"/>
                <a:gd name="connsiteY2" fmla="*/ 468297 h 583570"/>
                <a:gd name="connsiteX3" fmla="*/ 439558 w 2302433"/>
                <a:gd name="connsiteY3" fmla="*/ 583570 h 583570"/>
                <a:gd name="connsiteX4" fmla="*/ 0 w 2302433"/>
                <a:gd name="connsiteY4" fmla="*/ 271622 h 583570"/>
                <a:gd name="connsiteX0" fmla="*/ 0 w 2302433"/>
                <a:gd name="connsiteY0" fmla="*/ 271622 h 583570"/>
                <a:gd name="connsiteX1" fmla="*/ 2302433 w 2302433"/>
                <a:gd name="connsiteY1" fmla="*/ 0 h 583570"/>
                <a:gd name="connsiteX2" fmla="*/ 1246819 w 2302433"/>
                <a:gd name="connsiteY2" fmla="*/ 468297 h 583570"/>
                <a:gd name="connsiteX3" fmla="*/ 439558 w 2302433"/>
                <a:gd name="connsiteY3" fmla="*/ 583570 h 583570"/>
                <a:gd name="connsiteX4" fmla="*/ 0 w 2302433"/>
                <a:gd name="connsiteY4" fmla="*/ 271622 h 583570"/>
                <a:gd name="connsiteX0" fmla="*/ 0 w 2302433"/>
                <a:gd name="connsiteY0" fmla="*/ 271622 h 583570"/>
                <a:gd name="connsiteX1" fmla="*/ 2302433 w 2302433"/>
                <a:gd name="connsiteY1" fmla="*/ 0 h 583570"/>
                <a:gd name="connsiteX2" fmla="*/ 1352638 w 2302433"/>
                <a:gd name="connsiteY2" fmla="*/ 525934 h 583570"/>
                <a:gd name="connsiteX3" fmla="*/ 439558 w 2302433"/>
                <a:gd name="connsiteY3" fmla="*/ 583570 h 583570"/>
                <a:gd name="connsiteX4" fmla="*/ 0 w 2302433"/>
                <a:gd name="connsiteY4" fmla="*/ 271622 h 583570"/>
                <a:gd name="connsiteX0" fmla="*/ 0 w 2302433"/>
                <a:gd name="connsiteY0" fmla="*/ 271622 h 583570"/>
                <a:gd name="connsiteX1" fmla="*/ 2302433 w 2302433"/>
                <a:gd name="connsiteY1" fmla="*/ 0 h 583570"/>
                <a:gd name="connsiteX2" fmla="*/ 1352638 w 2302433"/>
                <a:gd name="connsiteY2" fmla="*/ 525934 h 583570"/>
                <a:gd name="connsiteX3" fmla="*/ 439558 w 2302433"/>
                <a:gd name="connsiteY3" fmla="*/ 583570 h 583570"/>
                <a:gd name="connsiteX4" fmla="*/ 0 w 2302433"/>
                <a:gd name="connsiteY4" fmla="*/ 271622 h 583570"/>
                <a:gd name="connsiteX0" fmla="*/ 0 w 2587332"/>
                <a:gd name="connsiteY0" fmla="*/ 278827 h 583570"/>
                <a:gd name="connsiteX1" fmla="*/ 2587332 w 2587332"/>
                <a:gd name="connsiteY1" fmla="*/ 0 h 583570"/>
                <a:gd name="connsiteX2" fmla="*/ 1637537 w 2587332"/>
                <a:gd name="connsiteY2" fmla="*/ 525934 h 583570"/>
                <a:gd name="connsiteX3" fmla="*/ 724457 w 2587332"/>
                <a:gd name="connsiteY3" fmla="*/ 583570 h 583570"/>
                <a:gd name="connsiteX4" fmla="*/ 0 w 2587332"/>
                <a:gd name="connsiteY4" fmla="*/ 278827 h 583570"/>
                <a:gd name="connsiteX0" fmla="*/ 0 w 2579192"/>
                <a:gd name="connsiteY0" fmla="*/ 329259 h 583570"/>
                <a:gd name="connsiteX1" fmla="*/ 2579192 w 2579192"/>
                <a:gd name="connsiteY1" fmla="*/ 0 h 583570"/>
                <a:gd name="connsiteX2" fmla="*/ 1629397 w 2579192"/>
                <a:gd name="connsiteY2" fmla="*/ 525934 h 583570"/>
                <a:gd name="connsiteX3" fmla="*/ 716317 w 2579192"/>
                <a:gd name="connsiteY3" fmla="*/ 583570 h 583570"/>
                <a:gd name="connsiteX4" fmla="*/ 0 w 2579192"/>
                <a:gd name="connsiteY4" fmla="*/ 329259 h 583570"/>
                <a:gd name="connsiteX0" fmla="*/ 0 w 2798971"/>
                <a:gd name="connsiteY0" fmla="*/ 358077 h 612388"/>
                <a:gd name="connsiteX1" fmla="*/ 2798971 w 2798971"/>
                <a:gd name="connsiteY1" fmla="*/ 0 h 612388"/>
                <a:gd name="connsiteX2" fmla="*/ 1629397 w 2798971"/>
                <a:gd name="connsiteY2" fmla="*/ 554752 h 612388"/>
                <a:gd name="connsiteX3" fmla="*/ 716317 w 2798971"/>
                <a:gd name="connsiteY3" fmla="*/ 612388 h 612388"/>
                <a:gd name="connsiteX4" fmla="*/ 0 w 2798971"/>
                <a:gd name="connsiteY4" fmla="*/ 358077 h 612388"/>
                <a:gd name="connsiteX0" fmla="*/ 0 w 2888511"/>
                <a:gd name="connsiteY0" fmla="*/ 365282 h 619593"/>
                <a:gd name="connsiteX1" fmla="*/ 2888511 w 2888511"/>
                <a:gd name="connsiteY1" fmla="*/ 0 h 619593"/>
                <a:gd name="connsiteX2" fmla="*/ 1629397 w 2888511"/>
                <a:gd name="connsiteY2" fmla="*/ 561957 h 619593"/>
                <a:gd name="connsiteX3" fmla="*/ 716317 w 2888511"/>
                <a:gd name="connsiteY3" fmla="*/ 619593 h 619593"/>
                <a:gd name="connsiteX4" fmla="*/ 0 w 2888511"/>
                <a:gd name="connsiteY4" fmla="*/ 365282 h 619593"/>
                <a:gd name="connsiteX0" fmla="*/ 0 w 2888511"/>
                <a:gd name="connsiteY0" fmla="*/ 365282 h 619593"/>
                <a:gd name="connsiteX1" fmla="*/ 2888511 w 2888511"/>
                <a:gd name="connsiteY1" fmla="*/ 0 h 619593"/>
                <a:gd name="connsiteX2" fmla="*/ 1629397 w 2888511"/>
                <a:gd name="connsiteY2" fmla="*/ 561957 h 619593"/>
                <a:gd name="connsiteX3" fmla="*/ 716317 w 2888511"/>
                <a:gd name="connsiteY3" fmla="*/ 619593 h 619593"/>
                <a:gd name="connsiteX4" fmla="*/ 0 w 2888511"/>
                <a:gd name="connsiteY4" fmla="*/ 365282 h 619593"/>
                <a:gd name="connsiteX0" fmla="*/ 0 w 2888511"/>
                <a:gd name="connsiteY0" fmla="*/ 365282 h 619593"/>
                <a:gd name="connsiteX1" fmla="*/ 2888511 w 2888511"/>
                <a:gd name="connsiteY1" fmla="*/ 0 h 619593"/>
                <a:gd name="connsiteX2" fmla="*/ 1637537 w 2888511"/>
                <a:gd name="connsiteY2" fmla="*/ 612389 h 619593"/>
                <a:gd name="connsiteX3" fmla="*/ 716317 w 2888511"/>
                <a:gd name="connsiteY3" fmla="*/ 619593 h 619593"/>
                <a:gd name="connsiteX4" fmla="*/ 0 w 2888511"/>
                <a:gd name="connsiteY4" fmla="*/ 365282 h 619593"/>
                <a:gd name="connsiteX0" fmla="*/ 0 w 2888511"/>
                <a:gd name="connsiteY0" fmla="*/ 365282 h 612389"/>
                <a:gd name="connsiteX1" fmla="*/ 2888511 w 2888511"/>
                <a:gd name="connsiteY1" fmla="*/ 0 h 612389"/>
                <a:gd name="connsiteX2" fmla="*/ 1637537 w 2888511"/>
                <a:gd name="connsiteY2" fmla="*/ 612389 h 612389"/>
                <a:gd name="connsiteX3" fmla="*/ 529098 w 2888511"/>
                <a:gd name="connsiteY3" fmla="*/ 612388 h 612389"/>
                <a:gd name="connsiteX4" fmla="*/ 0 w 2888511"/>
                <a:gd name="connsiteY4" fmla="*/ 365282 h 612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88511" h="612389">
                  <a:moveTo>
                    <a:pt x="0" y="365282"/>
                  </a:moveTo>
                  <a:lnTo>
                    <a:pt x="2888511" y="0"/>
                  </a:lnTo>
                  <a:cubicBezTo>
                    <a:pt x="2780839" y="437077"/>
                    <a:pt x="2013828" y="549949"/>
                    <a:pt x="1637537" y="612389"/>
                  </a:cubicBezTo>
                  <a:lnTo>
                    <a:pt x="529098" y="612388"/>
                  </a:lnTo>
                  <a:lnTo>
                    <a:pt x="0" y="365282"/>
                  </a:lnTo>
                  <a:close/>
                </a:path>
              </a:pathLst>
            </a:custGeom>
            <a:solidFill>
              <a:srgbClr val="0073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4" name="矩形 13"/>
            <p:cNvSpPr/>
            <p:nvPr userDrawn="1"/>
          </p:nvSpPr>
          <p:spPr>
            <a:xfrm rot="21088230">
              <a:off x="3495778" y="1798134"/>
              <a:ext cx="142504" cy="2885775"/>
            </a:xfrm>
            <a:prstGeom prst="rect">
              <a:avLst/>
            </a:prstGeom>
            <a:solidFill>
              <a:srgbClr val="2EA7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6" name="流程图: 资料带 15"/>
            <p:cNvSpPr/>
            <p:nvPr userDrawn="1"/>
          </p:nvSpPr>
          <p:spPr>
            <a:xfrm rot="21079964">
              <a:off x="3508813" y="1614348"/>
              <a:ext cx="1699419" cy="1149474"/>
            </a:xfrm>
            <a:prstGeom prst="flowChartPunchedTape">
              <a:avLst/>
            </a:prstGeom>
            <a:solidFill>
              <a:srgbClr val="0073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  <p:sp>
        <p:nvSpPr>
          <p:cNvPr id="17" name="Freeform 69"/>
          <p:cNvSpPr>
            <a:spLocks/>
          </p:cNvSpPr>
          <p:nvPr userDrawn="1"/>
        </p:nvSpPr>
        <p:spPr bwMode="auto">
          <a:xfrm>
            <a:off x="207921" y="5164401"/>
            <a:ext cx="11844344" cy="1466322"/>
          </a:xfrm>
          <a:custGeom>
            <a:avLst/>
            <a:gdLst>
              <a:gd name="T0" fmla="*/ 65 w 71"/>
              <a:gd name="T1" fmla="*/ 21 h 43"/>
              <a:gd name="T2" fmla="*/ 52 w 71"/>
              <a:gd name="T3" fmla="*/ 8 h 43"/>
              <a:gd name="T4" fmla="*/ 51 w 71"/>
              <a:gd name="T5" fmla="*/ 8 h 43"/>
              <a:gd name="T6" fmla="*/ 36 w 71"/>
              <a:gd name="T7" fmla="*/ 0 h 43"/>
              <a:gd name="T8" fmla="*/ 20 w 71"/>
              <a:gd name="T9" fmla="*/ 13 h 43"/>
              <a:gd name="T10" fmla="*/ 18 w 71"/>
              <a:gd name="T11" fmla="*/ 13 h 43"/>
              <a:gd name="T12" fmla="*/ 9 w 71"/>
              <a:gd name="T13" fmla="*/ 20 h 43"/>
              <a:gd name="T14" fmla="*/ 0 w 71"/>
              <a:gd name="T15" fmla="*/ 31 h 43"/>
              <a:gd name="T16" fmla="*/ 12 w 71"/>
              <a:gd name="T17" fmla="*/ 43 h 43"/>
              <a:gd name="T18" fmla="*/ 60 w 71"/>
              <a:gd name="T19" fmla="*/ 43 h 43"/>
              <a:gd name="T20" fmla="*/ 71 w 71"/>
              <a:gd name="T21" fmla="*/ 31 h 43"/>
              <a:gd name="T22" fmla="*/ 65 w 71"/>
              <a:gd name="T23" fmla="*/ 21 h 43"/>
              <a:gd name="connsiteX0" fmla="*/ 9155 w 10000"/>
              <a:gd name="connsiteY0" fmla="*/ 4884 h 10000"/>
              <a:gd name="connsiteX1" fmla="*/ 7324 w 10000"/>
              <a:gd name="connsiteY1" fmla="*/ 1860 h 10000"/>
              <a:gd name="connsiteX2" fmla="*/ 7183 w 10000"/>
              <a:gd name="connsiteY2" fmla="*/ 1860 h 10000"/>
              <a:gd name="connsiteX3" fmla="*/ 5070 w 10000"/>
              <a:gd name="connsiteY3" fmla="*/ 0 h 10000"/>
              <a:gd name="connsiteX4" fmla="*/ 2817 w 10000"/>
              <a:gd name="connsiteY4" fmla="*/ 3023 h 10000"/>
              <a:gd name="connsiteX5" fmla="*/ 1798 w 10000"/>
              <a:gd name="connsiteY5" fmla="*/ 939 h 10000"/>
              <a:gd name="connsiteX6" fmla="*/ 1268 w 10000"/>
              <a:gd name="connsiteY6" fmla="*/ 4651 h 10000"/>
              <a:gd name="connsiteX7" fmla="*/ 0 w 10000"/>
              <a:gd name="connsiteY7" fmla="*/ 7209 h 10000"/>
              <a:gd name="connsiteX8" fmla="*/ 1690 w 10000"/>
              <a:gd name="connsiteY8" fmla="*/ 10000 h 10000"/>
              <a:gd name="connsiteX9" fmla="*/ 8451 w 10000"/>
              <a:gd name="connsiteY9" fmla="*/ 10000 h 10000"/>
              <a:gd name="connsiteX10" fmla="*/ 10000 w 10000"/>
              <a:gd name="connsiteY10" fmla="*/ 7209 h 10000"/>
              <a:gd name="connsiteX11" fmla="*/ 9155 w 10000"/>
              <a:gd name="connsiteY11" fmla="*/ 4884 h 10000"/>
              <a:gd name="connsiteX0" fmla="*/ 9155 w 10000"/>
              <a:gd name="connsiteY0" fmla="*/ 5039 h 10155"/>
              <a:gd name="connsiteX1" fmla="*/ 7324 w 10000"/>
              <a:gd name="connsiteY1" fmla="*/ 2015 h 10155"/>
              <a:gd name="connsiteX2" fmla="*/ 7183 w 10000"/>
              <a:gd name="connsiteY2" fmla="*/ 2015 h 10155"/>
              <a:gd name="connsiteX3" fmla="*/ 5070 w 10000"/>
              <a:gd name="connsiteY3" fmla="*/ 155 h 10155"/>
              <a:gd name="connsiteX4" fmla="*/ 2823 w 10000"/>
              <a:gd name="connsiteY4" fmla="*/ 1210 h 10155"/>
              <a:gd name="connsiteX5" fmla="*/ 1798 w 10000"/>
              <a:gd name="connsiteY5" fmla="*/ 1094 h 10155"/>
              <a:gd name="connsiteX6" fmla="*/ 1268 w 10000"/>
              <a:gd name="connsiteY6" fmla="*/ 4806 h 10155"/>
              <a:gd name="connsiteX7" fmla="*/ 0 w 10000"/>
              <a:gd name="connsiteY7" fmla="*/ 7364 h 10155"/>
              <a:gd name="connsiteX8" fmla="*/ 1690 w 10000"/>
              <a:gd name="connsiteY8" fmla="*/ 10155 h 10155"/>
              <a:gd name="connsiteX9" fmla="*/ 8451 w 10000"/>
              <a:gd name="connsiteY9" fmla="*/ 10155 h 10155"/>
              <a:gd name="connsiteX10" fmla="*/ 10000 w 10000"/>
              <a:gd name="connsiteY10" fmla="*/ 7364 h 10155"/>
              <a:gd name="connsiteX11" fmla="*/ 9155 w 10000"/>
              <a:gd name="connsiteY11" fmla="*/ 5039 h 10155"/>
              <a:gd name="connsiteX0" fmla="*/ 9155 w 10000"/>
              <a:gd name="connsiteY0" fmla="*/ 4918 h 10034"/>
              <a:gd name="connsiteX1" fmla="*/ 7324 w 10000"/>
              <a:gd name="connsiteY1" fmla="*/ 1894 h 10034"/>
              <a:gd name="connsiteX2" fmla="*/ 7183 w 10000"/>
              <a:gd name="connsiteY2" fmla="*/ 1894 h 10034"/>
              <a:gd name="connsiteX3" fmla="*/ 5070 w 10000"/>
              <a:gd name="connsiteY3" fmla="*/ 34 h 10034"/>
              <a:gd name="connsiteX4" fmla="*/ 2823 w 10000"/>
              <a:gd name="connsiteY4" fmla="*/ 1089 h 10034"/>
              <a:gd name="connsiteX5" fmla="*/ 1798 w 10000"/>
              <a:gd name="connsiteY5" fmla="*/ 973 h 10034"/>
              <a:gd name="connsiteX6" fmla="*/ 1268 w 10000"/>
              <a:gd name="connsiteY6" fmla="*/ 4685 h 10034"/>
              <a:gd name="connsiteX7" fmla="*/ 0 w 10000"/>
              <a:gd name="connsiteY7" fmla="*/ 7243 h 10034"/>
              <a:gd name="connsiteX8" fmla="*/ 1690 w 10000"/>
              <a:gd name="connsiteY8" fmla="*/ 10034 h 10034"/>
              <a:gd name="connsiteX9" fmla="*/ 8451 w 10000"/>
              <a:gd name="connsiteY9" fmla="*/ 10034 h 10034"/>
              <a:gd name="connsiteX10" fmla="*/ 10000 w 10000"/>
              <a:gd name="connsiteY10" fmla="*/ 7243 h 10034"/>
              <a:gd name="connsiteX11" fmla="*/ 9155 w 10000"/>
              <a:gd name="connsiteY11" fmla="*/ 4918 h 10034"/>
              <a:gd name="connsiteX0" fmla="*/ 9175 w 10020"/>
              <a:gd name="connsiteY0" fmla="*/ 4918 h 10034"/>
              <a:gd name="connsiteX1" fmla="*/ 7344 w 10020"/>
              <a:gd name="connsiteY1" fmla="*/ 1894 h 10034"/>
              <a:gd name="connsiteX2" fmla="*/ 7203 w 10020"/>
              <a:gd name="connsiteY2" fmla="*/ 1894 h 10034"/>
              <a:gd name="connsiteX3" fmla="*/ 5090 w 10020"/>
              <a:gd name="connsiteY3" fmla="*/ 34 h 10034"/>
              <a:gd name="connsiteX4" fmla="*/ 2843 w 10020"/>
              <a:gd name="connsiteY4" fmla="*/ 1089 h 10034"/>
              <a:gd name="connsiteX5" fmla="*/ 1818 w 10020"/>
              <a:gd name="connsiteY5" fmla="*/ 973 h 10034"/>
              <a:gd name="connsiteX6" fmla="*/ 1005 w 10020"/>
              <a:gd name="connsiteY6" fmla="*/ 3527 h 10034"/>
              <a:gd name="connsiteX7" fmla="*/ 20 w 10020"/>
              <a:gd name="connsiteY7" fmla="*/ 7243 h 10034"/>
              <a:gd name="connsiteX8" fmla="*/ 1710 w 10020"/>
              <a:gd name="connsiteY8" fmla="*/ 10034 h 10034"/>
              <a:gd name="connsiteX9" fmla="*/ 8471 w 10020"/>
              <a:gd name="connsiteY9" fmla="*/ 10034 h 10034"/>
              <a:gd name="connsiteX10" fmla="*/ 10020 w 10020"/>
              <a:gd name="connsiteY10" fmla="*/ 7243 h 10034"/>
              <a:gd name="connsiteX11" fmla="*/ 9175 w 10020"/>
              <a:gd name="connsiteY11" fmla="*/ 4918 h 10034"/>
              <a:gd name="connsiteX0" fmla="*/ 9175 w 10020"/>
              <a:gd name="connsiteY0" fmla="*/ 4918 h 10597"/>
              <a:gd name="connsiteX1" fmla="*/ 7344 w 10020"/>
              <a:gd name="connsiteY1" fmla="*/ 1894 h 10597"/>
              <a:gd name="connsiteX2" fmla="*/ 7203 w 10020"/>
              <a:gd name="connsiteY2" fmla="*/ 1894 h 10597"/>
              <a:gd name="connsiteX3" fmla="*/ 5090 w 10020"/>
              <a:gd name="connsiteY3" fmla="*/ 34 h 10597"/>
              <a:gd name="connsiteX4" fmla="*/ 2843 w 10020"/>
              <a:gd name="connsiteY4" fmla="*/ 1089 h 10597"/>
              <a:gd name="connsiteX5" fmla="*/ 1818 w 10020"/>
              <a:gd name="connsiteY5" fmla="*/ 973 h 10597"/>
              <a:gd name="connsiteX6" fmla="*/ 1005 w 10020"/>
              <a:gd name="connsiteY6" fmla="*/ 3527 h 10597"/>
              <a:gd name="connsiteX7" fmla="*/ 20 w 10020"/>
              <a:gd name="connsiteY7" fmla="*/ 10138 h 10597"/>
              <a:gd name="connsiteX8" fmla="*/ 1710 w 10020"/>
              <a:gd name="connsiteY8" fmla="*/ 10034 h 10597"/>
              <a:gd name="connsiteX9" fmla="*/ 8471 w 10020"/>
              <a:gd name="connsiteY9" fmla="*/ 10034 h 10597"/>
              <a:gd name="connsiteX10" fmla="*/ 10020 w 10020"/>
              <a:gd name="connsiteY10" fmla="*/ 7243 h 10597"/>
              <a:gd name="connsiteX11" fmla="*/ 9175 w 10020"/>
              <a:gd name="connsiteY11" fmla="*/ 4918 h 10597"/>
              <a:gd name="connsiteX0" fmla="*/ 9237 w 10082"/>
              <a:gd name="connsiteY0" fmla="*/ 4918 h 10156"/>
              <a:gd name="connsiteX1" fmla="*/ 7406 w 10082"/>
              <a:gd name="connsiteY1" fmla="*/ 1894 h 10156"/>
              <a:gd name="connsiteX2" fmla="*/ 7265 w 10082"/>
              <a:gd name="connsiteY2" fmla="*/ 1894 h 10156"/>
              <a:gd name="connsiteX3" fmla="*/ 5152 w 10082"/>
              <a:gd name="connsiteY3" fmla="*/ 34 h 10156"/>
              <a:gd name="connsiteX4" fmla="*/ 2905 w 10082"/>
              <a:gd name="connsiteY4" fmla="*/ 1089 h 10156"/>
              <a:gd name="connsiteX5" fmla="*/ 1880 w 10082"/>
              <a:gd name="connsiteY5" fmla="*/ 973 h 10156"/>
              <a:gd name="connsiteX6" fmla="*/ 1067 w 10082"/>
              <a:gd name="connsiteY6" fmla="*/ 3527 h 10156"/>
              <a:gd name="connsiteX7" fmla="*/ 82 w 10082"/>
              <a:gd name="connsiteY7" fmla="*/ 10138 h 10156"/>
              <a:gd name="connsiteX8" fmla="*/ 1772 w 10082"/>
              <a:gd name="connsiteY8" fmla="*/ 10034 h 10156"/>
              <a:gd name="connsiteX9" fmla="*/ 8533 w 10082"/>
              <a:gd name="connsiteY9" fmla="*/ 10034 h 10156"/>
              <a:gd name="connsiteX10" fmla="*/ 10082 w 10082"/>
              <a:gd name="connsiteY10" fmla="*/ 7243 h 10156"/>
              <a:gd name="connsiteX11" fmla="*/ 9237 w 10082"/>
              <a:gd name="connsiteY11" fmla="*/ 4918 h 10156"/>
              <a:gd name="connsiteX0" fmla="*/ 9201 w 10046"/>
              <a:gd name="connsiteY0" fmla="*/ 4918 h 10435"/>
              <a:gd name="connsiteX1" fmla="*/ 7370 w 10046"/>
              <a:gd name="connsiteY1" fmla="*/ 1894 h 10435"/>
              <a:gd name="connsiteX2" fmla="*/ 7229 w 10046"/>
              <a:gd name="connsiteY2" fmla="*/ 1894 h 10435"/>
              <a:gd name="connsiteX3" fmla="*/ 5116 w 10046"/>
              <a:gd name="connsiteY3" fmla="*/ 34 h 10435"/>
              <a:gd name="connsiteX4" fmla="*/ 2869 w 10046"/>
              <a:gd name="connsiteY4" fmla="*/ 1089 h 10435"/>
              <a:gd name="connsiteX5" fmla="*/ 1844 w 10046"/>
              <a:gd name="connsiteY5" fmla="*/ 973 h 10435"/>
              <a:gd name="connsiteX6" fmla="*/ 1031 w 10046"/>
              <a:gd name="connsiteY6" fmla="*/ 3527 h 10435"/>
              <a:gd name="connsiteX7" fmla="*/ 86 w 10046"/>
              <a:gd name="connsiteY7" fmla="*/ 10427 h 10435"/>
              <a:gd name="connsiteX8" fmla="*/ 1736 w 10046"/>
              <a:gd name="connsiteY8" fmla="*/ 10034 h 10435"/>
              <a:gd name="connsiteX9" fmla="*/ 8497 w 10046"/>
              <a:gd name="connsiteY9" fmla="*/ 10034 h 10435"/>
              <a:gd name="connsiteX10" fmla="*/ 10046 w 10046"/>
              <a:gd name="connsiteY10" fmla="*/ 7243 h 10435"/>
              <a:gd name="connsiteX11" fmla="*/ 9201 w 10046"/>
              <a:gd name="connsiteY11" fmla="*/ 4918 h 10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0046" h="10435">
                <a:moveTo>
                  <a:pt x="9201" y="4918"/>
                </a:moveTo>
                <a:cubicBezTo>
                  <a:pt x="9201" y="3290"/>
                  <a:pt x="8497" y="1894"/>
                  <a:pt x="7370" y="1894"/>
                </a:cubicBezTo>
                <a:lnTo>
                  <a:pt x="7229" y="1894"/>
                </a:lnTo>
                <a:cubicBezTo>
                  <a:pt x="6807" y="732"/>
                  <a:pt x="5843" y="168"/>
                  <a:pt x="5116" y="34"/>
                </a:cubicBezTo>
                <a:cubicBezTo>
                  <a:pt x="4389" y="-100"/>
                  <a:pt x="3159" y="156"/>
                  <a:pt x="2869" y="1089"/>
                </a:cubicBezTo>
                <a:cubicBezTo>
                  <a:pt x="2728" y="1089"/>
                  <a:pt x="2150" y="567"/>
                  <a:pt x="1844" y="973"/>
                </a:cubicBezTo>
                <a:cubicBezTo>
                  <a:pt x="1538" y="1379"/>
                  <a:pt x="1171" y="2597"/>
                  <a:pt x="1031" y="3527"/>
                </a:cubicBezTo>
                <a:cubicBezTo>
                  <a:pt x="326" y="3760"/>
                  <a:pt x="-217" y="10356"/>
                  <a:pt x="86" y="10427"/>
                </a:cubicBezTo>
                <a:cubicBezTo>
                  <a:pt x="389" y="10498"/>
                  <a:pt x="334" y="10099"/>
                  <a:pt x="1736" y="10034"/>
                </a:cubicBezTo>
                <a:cubicBezTo>
                  <a:pt x="3138" y="9969"/>
                  <a:pt x="6243" y="10034"/>
                  <a:pt x="8497" y="10034"/>
                </a:cubicBezTo>
                <a:cubicBezTo>
                  <a:pt x="9342" y="10034"/>
                  <a:pt x="10046" y="8871"/>
                  <a:pt x="10046" y="7243"/>
                </a:cubicBezTo>
                <a:cubicBezTo>
                  <a:pt x="10046" y="6313"/>
                  <a:pt x="9764" y="5383"/>
                  <a:pt x="9201" y="491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/>
          </a:p>
        </p:txBody>
      </p:sp>
      <p:grpSp>
        <p:nvGrpSpPr>
          <p:cNvPr id="18" name="组合 17"/>
          <p:cNvGrpSpPr/>
          <p:nvPr userDrawn="1"/>
        </p:nvGrpSpPr>
        <p:grpSpPr>
          <a:xfrm rot="1561518">
            <a:off x="5541513" y="4565539"/>
            <a:ext cx="1133989" cy="781551"/>
            <a:chOff x="6497824" y="4671147"/>
            <a:chExt cx="1134284" cy="781551"/>
          </a:xfrm>
          <a:solidFill>
            <a:srgbClr val="2EA7E0"/>
          </a:solidFill>
        </p:grpSpPr>
        <p:sp>
          <p:nvSpPr>
            <p:cNvPr id="19" name="泪滴形 54"/>
            <p:cNvSpPr/>
            <p:nvPr/>
          </p:nvSpPr>
          <p:spPr>
            <a:xfrm rot="2870668">
              <a:off x="6577789" y="4927649"/>
              <a:ext cx="238777" cy="398707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8777" h="398707">
                  <a:moveTo>
                    <a:pt x="23" y="285235"/>
                  </a:moveTo>
                  <a:cubicBezTo>
                    <a:pt x="1322" y="238860"/>
                    <a:pt x="31144" y="171709"/>
                    <a:pt x="93775" y="119782"/>
                  </a:cubicBezTo>
                  <a:lnTo>
                    <a:pt x="238777" y="0"/>
                  </a:lnTo>
                  <a:cubicBezTo>
                    <a:pt x="201963" y="64632"/>
                    <a:pt x="203187" y="147992"/>
                    <a:pt x="198346" y="233715"/>
                  </a:cubicBezTo>
                  <a:cubicBezTo>
                    <a:pt x="198346" y="330940"/>
                    <a:pt x="119037" y="389443"/>
                    <a:pt x="85983" y="398030"/>
                  </a:cubicBezTo>
                  <a:cubicBezTo>
                    <a:pt x="52929" y="406617"/>
                    <a:pt x="-1276" y="331610"/>
                    <a:pt x="23" y="2852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20" name="泪滴形 54"/>
            <p:cNvSpPr/>
            <p:nvPr/>
          </p:nvSpPr>
          <p:spPr>
            <a:xfrm rot="5988478">
              <a:off x="6785284" y="4780527"/>
              <a:ext cx="168020" cy="280557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8777" h="398707">
                  <a:moveTo>
                    <a:pt x="23" y="285235"/>
                  </a:moveTo>
                  <a:cubicBezTo>
                    <a:pt x="1322" y="238860"/>
                    <a:pt x="31144" y="171709"/>
                    <a:pt x="93775" y="119782"/>
                  </a:cubicBezTo>
                  <a:lnTo>
                    <a:pt x="238777" y="0"/>
                  </a:lnTo>
                  <a:cubicBezTo>
                    <a:pt x="201963" y="64632"/>
                    <a:pt x="203187" y="147992"/>
                    <a:pt x="198346" y="233715"/>
                  </a:cubicBezTo>
                  <a:cubicBezTo>
                    <a:pt x="198346" y="330940"/>
                    <a:pt x="119037" y="389443"/>
                    <a:pt x="85983" y="398030"/>
                  </a:cubicBezTo>
                  <a:cubicBezTo>
                    <a:pt x="52929" y="406617"/>
                    <a:pt x="-1276" y="331610"/>
                    <a:pt x="23" y="2852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21" name="泪滴形 54"/>
            <p:cNvSpPr/>
            <p:nvPr/>
          </p:nvSpPr>
          <p:spPr>
            <a:xfrm rot="7257765" flipV="1">
              <a:off x="7228512" y="4849558"/>
              <a:ext cx="306118" cy="365871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92526"/>
                <a:gd name="connsiteY0" fmla="*/ 278505 h 391977"/>
                <a:gd name="connsiteX1" fmla="*/ 93775 w 292526"/>
                <a:gd name="connsiteY1" fmla="*/ 113052 h 391977"/>
                <a:gd name="connsiteX2" fmla="*/ 292526 w 292526"/>
                <a:gd name="connsiteY2" fmla="*/ 0 h 391977"/>
                <a:gd name="connsiteX3" fmla="*/ 198346 w 292526"/>
                <a:gd name="connsiteY3" fmla="*/ 226985 h 391977"/>
                <a:gd name="connsiteX4" fmla="*/ 85983 w 292526"/>
                <a:gd name="connsiteY4" fmla="*/ 391300 h 391977"/>
                <a:gd name="connsiteX5" fmla="*/ 23 w 292526"/>
                <a:gd name="connsiteY5" fmla="*/ 278505 h 391977"/>
                <a:gd name="connsiteX0" fmla="*/ 21 w 292524"/>
                <a:gd name="connsiteY0" fmla="*/ 278505 h 391599"/>
                <a:gd name="connsiteX1" fmla="*/ 93773 w 292524"/>
                <a:gd name="connsiteY1" fmla="*/ 113052 h 391599"/>
                <a:gd name="connsiteX2" fmla="*/ 292524 w 292524"/>
                <a:gd name="connsiteY2" fmla="*/ 0 h 391599"/>
                <a:gd name="connsiteX3" fmla="*/ 165271 w 292524"/>
                <a:gd name="connsiteY3" fmla="*/ 245405 h 391599"/>
                <a:gd name="connsiteX4" fmla="*/ 85981 w 292524"/>
                <a:gd name="connsiteY4" fmla="*/ 391300 h 391599"/>
                <a:gd name="connsiteX5" fmla="*/ 21 w 292524"/>
                <a:gd name="connsiteY5" fmla="*/ 278505 h 391599"/>
                <a:gd name="connsiteX0" fmla="*/ 154 w 292657"/>
                <a:gd name="connsiteY0" fmla="*/ 278505 h 388229"/>
                <a:gd name="connsiteX1" fmla="*/ 93906 w 292657"/>
                <a:gd name="connsiteY1" fmla="*/ 113052 h 388229"/>
                <a:gd name="connsiteX2" fmla="*/ 292657 w 292657"/>
                <a:gd name="connsiteY2" fmla="*/ 0 h 388229"/>
                <a:gd name="connsiteX3" fmla="*/ 165404 w 292657"/>
                <a:gd name="connsiteY3" fmla="*/ 245405 h 388229"/>
                <a:gd name="connsiteX4" fmla="*/ 74230 w 292657"/>
                <a:gd name="connsiteY4" fmla="*/ 387919 h 388229"/>
                <a:gd name="connsiteX5" fmla="*/ 154 w 292657"/>
                <a:gd name="connsiteY5" fmla="*/ 278505 h 388229"/>
                <a:gd name="connsiteX0" fmla="*/ 126 w 306219"/>
                <a:gd name="connsiteY0" fmla="*/ 266074 h 388027"/>
                <a:gd name="connsiteX1" fmla="*/ 107468 w 306219"/>
                <a:gd name="connsiteY1" fmla="*/ 113052 h 388027"/>
                <a:gd name="connsiteX2" fmla="*/ 306219 w 306219"/>
                <a:gd name="connsiteY2" fmla="*/ 0 h 388027"/>
                <a:gd name="connsiteX3" fmla="*/ 178966 w 306219"/>
                <a:gd name="connsiteY3" fmla="*/ 245405 h 388027"/>
                <a:gd name="connsiteX4" fmla="*/ 87792 w 306219"/>
                <a:gd name="connsiteY4" fmla="*/ 387919 h 388027"/>
                <a:gd name="connsiteX5" fmla="*/ 126 w 306219"/>
                <a:gd name="connsiteY5" fmla="*/ 266074 h 388027"/>
                <a:gd name="connsiteX0" fmla="*/ 126 w 306219"/>
                <a:gd name="connsiteY0" fmla="*/ 266074 h 388027"/>
                <a:gd name="connsiteX1" fmla="*/ 107468 w 306219"/>
                <a:gd name="connsiteY1" fmla="*/ 113052 h 388027"/>
                <a:gd name="connsiteX2" fmla="*/ 306219 w 306219"/>
                <a:gd name="connsiteY2" fmla="*/ 0 h 388027"/>
                <a:gd name="connsiteX3" fmla="*/ 178966 w 306219"/>
                <a:gd name="connsiteY3" fmla="*/ 245405 h 388027"/>
                <a:gd name="connsiteX4" fmla="*/ 87792 w 306219"/>
                <a:gd name="connsiteY4" fmla="*/ 387919 h 388027"/>
                <a:gd name="connsiteX5" fmla="*/ 126 w 306219"/>
                <a:gd name="connsiteY5" fmla="*/ 266074 h 388027"/>
                <a:gd name="connsiteX0" fmla="*/ 126 w 306219"/>
                <a:gd name="connsiteY0" fmla="*/ 266074 h 388027"/>
                <a:gd name="connsiteX1" fmla="*/ 107468 w 306219"/>
                <a:gd name="connsiteY1" fmla="*/ 113052 h 388027"/>
                <a:gd name="connsiteX2" fmla="*/ 306219 w 306219"/>
                <a:gd name="connsiteY2" fmla="*/ 0 h 388027"/>
                <a:gd name="connsiteX3" fmla="*/ 178966 w 306219"/>
                <a:gd name="connsiteY3" fmla="*/ 245405 h 388027"/>
                <a:gd name="connsiteX4" fmla="*/ 87792 w 306219"/>
                <a:gd name="connsiteY4" fmla="*/ 387919 h 388027"/>
                <a:gd name="connsiteX5" fmla="*/ 126 w 306219"/>
                <a:gd name="connsiteY5" fmla="*/ 266074 h 388027"/>
                <a:gd name="connsiteX0" fmla="*/ 131 w 306224"/>
                <a:gd name="connsiteY0" fmla="*/ 266074 h 388386"/>
                <a:gd name="connsiteX1" fmla="*/ 107473 w 306224"/>
                <a:gd name="connsiteY1" fmla="*/ 113052 h 388386"/>
                <a:gd name="connsiteX2" fmla="*/ 306224 w 306224"/>
                <a:gd name="connsiteY2" fmla="*/ 0 h 388386"/>
                <a:gd name="connsiteX3" fmla="*/ 192238 w 306224"/>
                <a:gd name="connsiteY3" fmla="*/ 221348 h 388386"/>
                <a:gd name="connsiteX4" fmla="*/ 87797 w 306224"/>
                <a:gd name="connsiteY4" fmla="*/ 387919 h 388386"/>
                <a:gd name="connsiteX5" fmla="*/ 131 w 306224"/>
                <a:gd name="connsiteY5" fmla="*/ 266074 h 388386"/>
                <a:gd name="connsiteX0" fmla="*/ 25 w 306118"/>
                <a:gd name="connsiteY0" fmla="*/ 266074 h 365871"/>
                <a:gd name="connsiteX1" fmla="*/ 107367 w 306118"/>
                <a:gd name="connsiteY1" fmla="*/ 113052 h 365871"/>
                <a:gd name="connsiteX2" fmla="*/ 306118 w 306118"/>
                <a:gd name="connsiteY2" fmla="*/ 0 h 365871"/>
                <a:gd name="connsiteX3" fmla="*/ 192132 w 306118"/>
                <a:gd name="connsiteY3" fmla="*/ 221348 h 365871"/>
                <a:gd name="connsiteX4" fmla="*/ 98414 w 306118"/>
                <a:gd name="connsiteY4" fmla="*/ 365280 h 365871"/>
                <a:gd name="connsiteX5" fmla="*/ 25 w 306118"/>
                <a:gd name="connsiteY5" fmla="*/ 266074 h 365871"/>
                <a:gd name="connsiteX0" fmla="*/ 25 w 306118"/>
                <a:gd name="connsiteY0" fmla="*/ 266074 h 365871"/>
                <a:gd name="connsiteX1" fmla="*/ 107367 w 306118"/>
                <a:gd name="connsiteY1" fmla="*/ 113052 h 365871"/>
                <a:gd name="connsiteX2" fmla="*/ 306118 w 306118"/>
                <a:gd name="connsiteY2" fmla="*/ 0 h 365871"/>
                <a:gd name="connsiteX3" fmla="*/ 192132 w 306118"/>
                <a:gd name="connsiteY3" fmla="*/ 221348 h 365871"/>
                <a:gd name="connsiteX4" fmla="*/ 98414 w 306118"/>
                <a:gd name="connsiteY4" fmla="*/ 365280 h 365871"/>
                <a:gd name="connsiteX5" fmla="*/ 25 w 306118"/>
                <a:gd name="connsiteY5" fmla="*/ 266074 h 365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6118" h="365871">
                  <a:moveTo>
                    <a:pt x="25" y="266074"/>
                  </a:moveTo>
                  <a:cubicBezTo>
                    <a:pt x="1517" y="224036"/>
                    <a:pt x="44736" y="164979"/>
                    <a:pt x="107367" y="113052"/>
                  </a:cubicBezTo>
                  <a:lnTo>
                    <a:pt x="306118" y="0"/>
                  </a:lnTo>
                  <a:cubicBezTo>
                    <a:pt x="269304" y="64632"/>
                    <a:pt x="215586" y="85258"/>
                    <a:pt x="192132" y="221348"/>
                  </a:cubicBezTo>
                  <a:cubicBezTo>
                    <a:pt x="171779" y="329909"/>
                    <a:pt x="130432" y="357826"/>
                    <a:pt x="98414" y="365280"/>
                  </a:cubicBezTo>
                  <a:cubicBezTo>
                    <a:pt x="66396" y="372734"/>
                    <a:pt x="-1467" y="308112"/>
                    <a:pt x="25" y="26607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22" name="泪滴形 54"/>
            <p:cNvSpPr/>
            <p:nvPr/>
          </p:nvSpPr>
          <p:spPr>
            <a:xfrm rot="13874597" flipH="1">
              <a:off x="7088039" y="4714431"/>
              <a:ext cx="127428" cy="216255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8777" h="398707">
                  <a:moveTo>
                    <a:pt x="23" y="285235"/>
                  </a:moveTo>
                  <a:cubicBezTo>
                    <a:pt x="1322" y="238860"/>
                    <a:pt x="31144" y="171709"/>
                    <a:pt x="93775" y="119782"/>
                  </a:cubicBezTo>
                  <a:lnTo>
                    <a:pt x="238777" y="0"/>
                  </a:lnTo>
                  <a:cubicBezTo>
                    <a:pt x="201963" y="64632"/>
                    <a:pt x="203187" y="147992"/>
                    <a:pt x="198346" y="233715"/>
                  </a:cubicBezTo>
                  <a:cubicBezTo>
                    <a:pt x="198346" y="330940"/>
                    <a:pt x="119037" y="389443"/>
                    <a:pt x="85983" y="398030"/>
                  </a:cubicBezTo>
                  <a:cubicBezTo>
                    <a:pt x="52929" y="406617"/>
                    <a:pt x="-1276" y="331610"/>
                    <a:pt x="23" y="2852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23" name="泪滴形 54"/>
            <p:cNvSpPr/>
            <p:nvPr/>
          </p:nvSpPr>
          <p:spPr>
            <a:xfrm rot="16562978" flipH="1">
              <a:off x="7385214" y="4654409"/>
              <a:ext cx="230155" cy="263632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17 w 256933"/>
                <a:gd name="connsiteY0" fmla="*/ 318451 h 400568"/>
                <a:gd name="connsiteX1" fmla="*/ 111931 w 256933"/>
                <a:gd name="connsiteY1" fmla="*/ 119782 h 400568"/>
                <a:gd name="connsiteX2" fmla="*/ 256933 w 256933"/>
                <a:gd name="connsiteY2" fmla="*/ 0 h 400568"/>
                <a:gd name="connsiteX3" fmla="*/ 216502 w 256933"/>
                <a:gd name="connsiteY3" fmla="*/ 233715 h 400568"/>
                <a:gd name="connsiteX4" fmla="*/ 104139 w 256933"/>
                <a:gd name="connsiteY4" fmla="*/ 398030 h 400568"/>
                <a:gd name="connsiteX5" fmla="*/ 17 w 256933"/>
                <a:gd name="connsiteY5" fmla="*/ 318451 h 400568"/>
                <a:gd name="connsiteX0" fmla="*/ 4528 w 261444"/>
                <a:gd name="connsiteY0" fmla="*/ 318451 h 401274"/>
                <a:gd name="connsiteX1" fmla="*/ 116442 w 261444"/>
                <a:gd name="connsiteY1" fmla="*/ 119782 h 401274"/>
                <a:gd name="connsiteX2" fmla="*/ 261444 w 261444"/>
                <a:gd name="connsiteY2" fmla="*/ 0 h 401274"/>
                <a:gd name="connsiteX3" fmla="*/ 221013 w 261444"/>
                <a:gd name="connsiteY3" fmla="*/ 233715 h 401274"/>
                <a:gd name="connsiteX4" fmla="*/ 108650 w 261444"/>
                <a:gd name="connsiteY4" fmla="*/ 398030 h 401274"/>
                <a:gd name="connsiteX5" fmla="*/ 4528 w 261444"/>
                <a:gd name="connsiteY5" fmla="*/ 318451 h 401274"/>
                <a:gd name="connsiteX0" fmla="*/ 825 w 257741"/>
                <a:gd name="connsiteY0" fmla="*/ 318451 h 401551"/>
                <a:gd name="connsiteX1" fmla="*/ 112739 w 257741"/>
                <a:gd name="connsiteY1" fmla="*/ 119782 h 401551"/>
                <a:gd name="connsiteX2" fmla="*/ 257741 w 257741"/>
                <a:gd name="connsiteY2" fmla="*/ 0 h 401551"/>
                <a:gd name="connsiteX3" fmla="*/ 217310 w 257741"/>
                <a:gd name="connsiteY3" fmla="*/ 233715 h 401551"/>
                <a:gd name="connsiteX4" fmla="*/ 104947 w 257741"/>
                <a:gd name="connsiteY4" fmla="*/ 398030 h 401551"/>
                <a:gd name="connsiteX5" fmla="*/ 825 w 257741"/>
                <a:gd name="connsiteY5" fmla="*/ 318451 h 401551"/>
                <a:gd name="connsiteX0" fmla="*/ 825 w 257741"/>
                <a:gd name="connsiteY0" fmla="*/ 318451 h 401351"/>
                <a:gd name="connsiteX1" fmla="*/ 112739 w 257741"/>
                <a:gd name="connsiteY1" fmla="*/ 119782 h 401351"/>
                <a:gd name="connsiteX2" fmla="*/ 257741 w 257741"/>
                <a:gd name="connsiteY2" fmla="*/ 0 h 401351"/>
                <a:gd name="connsiteX3" fmla="*/ 167159 w 257741"/>
                <a:gd name="connsiteY3" fmla="*/ 237184 h 401351"/>
                <a:gd name="connsiteX4" fmla="*/ 104947 w 257741"/>
                <a:gd name="connsiteY4" fmla="*/ 398030 h 401351"/>
                <a:gd name="connsiteX5" fmla="*/ 825 w 257741"/>
                <a:gd name="connsiteY5" fmla="*/ 318451 h 401351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782 w 299761"/>
                <a:gd name="connsiteY0" fmla="*/ 281993 h 365986"/>
                <a:gd name="connsiteX1" fmla="*/ 100523 w 299761"/>
                <a:gd name="connsiteY1" fmla="*/ 78893 h 365986"/>
                <a:gd name="connsiteX2" fmla="*/ 299761 w 299761"/>
                <a:gd name="connsiteY2" fmla="*/ 0 h 365986"/>
                <a:gd name="connsiteX3" fmla="*/ 169116 w 299761"/>
                <a:gd name="connsiteY3" fmla="*/ 200726 h 365986"/>
                <a:gd name="connsiteX4" fmla="*/ 106904 w 299761"/>
                <a:gd name="connsiteY4" fmla="*/ 361572 h 365986"/>
                <a:gd name="connsiteX5" fmla="*/ 2782 w 299761"/>
                <a:gd name="connsiteY5" fmla="*/ 281993 h 365986"/>
                <a:gd name="connsiteX0" fmla="*/ 2782 w 299761"/>
                <a:gd name="connsiteY0" fmla="*/ 281993 h 372805"/>
                <a:gd name="connsiteX1" fmla="*/ 100523 w 299761"/>
                <a:gd name="connsiteY1" fmla="*/ 78893 h 372805"/>
                <a:gd name="connsiteX2" fmla="*/ 299761 w 299761"/>
                <a:gd name="connsiteY2" fmla="*/ 0 h 372805"/>
                <a:gd name="connsiteX3" fmla="*/ 169116 w 299761"/>
                <a:gd name="connsiteY3" fmla="*/ 200726 h 372805"/>
                <a:gd name="connsiteX4" fmla="*/ 106904 w 299761"/>
                <a:gd name="connsiteY4" fmla="*/ 361572 h 372805"/>
                <a:gd name="connsiteX5" fmla="*/ 2782 w 299761"/>
                <a:gd name="connsiteY5" fmla="*/ 281993 h 372805"/>
                <a:gd name="connsiteX0" fmla="*/ 1978 w 325722"/>
                <a:gd name="connsiteY0" fmla="*/ 299878 h 370277"/>
                <a:gd name="connsiteX1" fmla="*/ 126484 w 325722"/>
                <a:gd name="connsiteY1" fmla="*/ 78893 h 370277"/>
                <a:gd name="connsiteX2" fmla="*/ 325722 w 325722"/>
                <a:gd name="connsiteY2" fmla="*/ 0 h 370277"/>
                <a:gd name="connsiteX3" fmla="*/ 195077 w 325722"/>
                <a:gd name="connsiteY3" fmla="*/ 200726 h 370277"/>
                <a:gd name="connsiteX4" fmla="*/ 132865 w 325722"/>
                <a:gd name="connsiteY4" fmla="*/ 361572 h 370277"/>
                <a:gd name="connsiteX5" fmla="*/ 1978 w 325722"/>
                <a:gd name="connsiteY5" fmla="*/ 299878 h 370277"/>
                <a:gd name="connsiteX0" fmla="*/ 1978 w 325722"/>
                <a:gd name="connsiteY0" fmla="*/ 299878 h 370471"/>
                <a:gd name="connsiteX1" fmla="*/ 126484 w 325722"/>
                <a:gd name="connsiteY1" fmla="*/ 78893 h 370471"/>
                <a:gd name="connsiteX2" fmla="*/ 325722 w 325722"/>
                <a:gd name="connsiteY2" fmla="*/ 0 h 370471"/>
                <a:gd name="connsiteX3" fmla="*/ 170489 w 325722"/>
                <a:gd name="connsiteY3" fmla="*/ 198120 h 370471"/>
                <a:gd name="connsiteX4" fmla="*/ 132865 w 325722"/>
                <a:gd name="connsiteY4" fmla="*/ 361572 h 370471"/>
                <a:gd name="connsiteX5" fmla="*/ 1978 w 325722"/>
                <a:gd name="connsiteY5" fmla="*/ 299878 h 37047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5722" h="373101">
                  <a:moveTo>
                    <a:pt x="1978" y="299878"/>
                  </a:moveTo>
                  <a:cubicBezTo>
                    <a:pt x="-13390" y="221965"/>
                    <a:pt x="63853" y="130820"/>
                    <a:pt x="126484" y="78893"/>
                  </a:cubicBezTo>
                  <a:cubicBezTo>
                    <a:pt x="191547" y="19264"/>
                    <a:pt x="257188" y="9480"/>
                    <a:pt x="325722" y="0"/>
                  </a:cubicBezTo>
                  <a:cubicBezTo>
                    <a:pt x="264073" y="50286"/>
                    <a:pt x="195442" y="39928"/>
                    <a:pt x="186691" y="162536"/>
                  </a:cubicBezTo>
                  <a:cubicBezTo>
                    <a:pt x="204388" y="249204"/>
                    <a:pt x="163650" y="338682"/>
                    <a:pt x="132865" y="361572"/>
                  </a:cubicBezTo>
                  <a:cubicBezTo>
                    <a:pt x="102080" y="384462"/>
                    <a:pt x="17346" y="377791"/>
                    <a:pt x="1978" y="29987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24" name="泪滴形 54"/>
            <p:cNvSpPr/>
            <p:nvPr/>
          </p:nvSpPr>
          <p:spPr>
            <a:xfrm rot="20773938" flipH="1">
              <a:off x="7333024" y="5189066"/>
              <a:ext cx="230155" cy="263632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17 w 256933"/>
                <a:gd name="connsiteY0" fmla="*/ 318451 h 400568"/>
                <a:gd name="connsiteX1" fmla="*/ 111931 w 256933"/>
                <a:gd name="connsiteY1" fmla="*/ 119782 h 400568"/>
                <a:gd name="connsiteX2" fmla="*/ 256933 w 256933"/>
                <a:gd name="connsiteY2" fmla="*/ 0 h 400568"/>
                <a:gd name="connsiteX3" fmla="*/ 216502 w 256933"/>
                <a:gd name="connsiteY3" fmla="*/ 233715 h 400568"/>
                <a:gd name="connsiteX4" fmla="*/ 104139 w 256933"/>
                <a:gd name="connsiteY4" fmla="*/ 398030 h 400568"/>
                <a:gd name="connsiteX5" fmla="*/ 17 w 256933"/>
                <a:gd name="connsiteY5" fmla="*/ 318451 h 400568"/>
                <a:gd name="connsiteX0" fmla="*/ 4528 w 261444"/>
                <a:gd name="connsiteY0" fmla="*/ 318451 h 401274"/>
                <a:gd name="connsiteX1" fmla="*/ 116442 w 261444"/>
                <a:gd name="connsiteY1" fmla="*/ 119782 h 401274"/>
                <a:gd name="connsiteX2" fmla="*/ 261444 w 261444"/>
                <a:gd name="connsiteY2" fmla="*/ 0 h 401274"/>
                <a:gd name="connsiteX3" fmla="*/ 221013 w 261444"/>
                <a:gd name="connsiteY3" fmla="*/ 233715 h 401274"/>
                <a:gd name="connsiteX4" fmla="*/ 108650 w 261444"/>
                <a:gd name="connsiteY4" fmla="*/ 398030 h 401274"/>
                <a:gd name="connsiteX5" fmla="*/ 4528 w 261444"/>
                <a:gd name="connsiteY5" fmla="*/ 318451 h 401274"/>
                <a:gd name="connsiteX0" fmla="*/ 825 w 257741"/>
                <a:gd name="connsiteY0" fmla="*/ 318451 h 401551"/>
                <a:gd name="connsiteX1" fmla="*/ 112739 w 257741"/>
                <a:gd name="connsiteY1" fmla="*/ 119782 h 401551"/>
                <a:gd name="connsiteX2" fmla="*/ 257741 w 257741"/>
                <a:gd name="connsiteY2" fmla="*/ 0 h 401551"/>
                <a:gd name="connsiteX3" fmla="*/ 217310 w 257741"/>
                <a:gd name="connsiteY3" fmla="*/ 233715 h 401551"/>
                <a:gd name="connsiteX4" fmla="*/ 104947 w 257741"/>
                <a:gd name="connsiteY4" fmla="*/ 398030 h 401551"/>
                <a:gd name="connsiteX5" fmla="*/ 825 w 257741"/>
                <a:gd name="connsiteY5" fmla="*/ 318451 h 401551"/>
                <a:gd name="connsiteX0" fmla="*/ 825 w 257741"/>
                <a:gd name="connsiteY0" fmla="*/ 318451 h 401351"/>
                <a:gd name="connsiteX1" fmla="*/ 112739 w 257741"/>
                <a:gd name="connsiteY1" fmla="*/ 119782 h 401351"/>
                <a:gd name="connsiteX2" fmla="*/ 257741 w 257741"/>
                <a:gd name="connsiteY2" fmla="*/ 0 h 401351"/>
                <a:gd name="connsiteX3" fmla="*/ 167159 w 257741"/>
                <a:gd name="connsiteY3" fmla="*/ 237184 h 401351"/>
                <a:gd name="connsiteX4" fmla="*/ 104947 w 257741"/>
                <a:gd name="connsiteY4" fmla="*/ 398030 h 401351"/>
                <a:gd name="connsiteX5" fmla="*/ 825 w 257741"/>
                <a:gd name="connsiteY5" fmla="*/ 318451 h 401351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782 w 299761"/>
                <a:gd name="connsiteY0" fmla="*/ 281993 h 365986"/>
                <a:gd name="connsiteX1" fmla="*/ 100523 w 299761"/>
                <a:gd name="connsiteY1" fmla="*/ 78893 h 365986"/>
                <a:gd name="connsiteX2" fmla="*/ 299761 w 299761"/>
                <a:gd name="connsiteY2" fmla="*/ 0 h 365986"/>
                <a:gd name="connsiteX3" fmla="*/ 169116 w 299761"/>
                <a:gd name="connsiteY3" fmla="*/ 200726 h 365986"/>
                <a:gd name="connsiteX4" fmla="*/ 106904 w 299761"/>
                <a:gd name="connsiteY4" fmla="*/ 361572 h 365986"/>
                <a:gd name="connsiteX5" fmla="*/ 2782 w 299761"/>
                <a:gd name="connsiteY5" fmla="*/ 281993 h 365986"/>
                <a:gd name="connsiteX0" fmla="*/ 2782 w 299761"/>
                <a:gd name="connsiteY0" fmla="*/ 281993 h 372805"/>
                <a:gd name="connsiteX1" fmla="*/ 100523 w 299761"/>
                <a:gd name="connsiteY1" fmla="*/ 78893 h 372805"/>
                <a:gd name="connsiteX2" fmla="*/ 299761 w 299761"/>
                <a:gd name="connsiteY2" fmla="*/ 0 h 372805"/>
                <a:gd name="connsiteX3" fmla="*/ 169116 w 299761"/>
                <a:gd name="connsiteY3" fmla="*/ 200726 h 372805"/>
                <a:gd name="connsiteX4" fmla="*/ 106904 w 299761"/>
                <a:gd name="connsiteY4" fmla="*/ 361572 h 372805"/>
                <a:gd name="connsiteX5" fmla="*/ 2782 w 299761"/>
                <a:gd name="connsiteY5" fmla="*/ 281993 h 372805"/>
                <a:gd name="connsiteX0" fmla="*/ 1978 w 325722"/>
                <a:gd name="connsiteY0" fmla="*/ 299878 h 370277"/>
                <a:gd name="connsiteX1" fmla="*/ 126484 w 325722"/>
                <a:gd name="connsiteY1" fmla="*/ 78893 h 370277"/>
                <a:gd name="connsiteX2" fmla="*/ 325722 w 325722"/>
                <a:gd name="connsiteY2" fmla="*/ 0 h 370277"/>
                <a:gd name="connsiteX3" fmla="*/ 195077 w 325722"/>
                <a:gd name="connsiteY3" fmla="*/ 200726 h 370277"/>
                <a:gd name="connsiteX4" fmla="*/ 132865 w 325722"/>
                <a:gd name="connsiteY4" fmla="*/ 361572 h 370277"/>
                <a:gd name="connsiteX5" fmla="*/ 1978 w 325722"/>
                <a:gd name="connsiteY5" fmla="*/ 299878 h 370277"/>
                <a:gd name="connsiteX0" fmla="*/ 1978 w 325722"/>
                <a:gd name="connsiteY0" fmla="*/ 299878 h 370471"/>
                <a:gd name="connsiteX1" fmla="*/ 126484 w 325722"/>
                <a:gd name="connsiteY1" fmla="*/ 78893 h 370471"/>
                <a:gd name="connsiteX2" fmla="*/ 325722 w 325722"/>
                <a:gd name="connsiteY2" fmla="*/ 0 h 370471"/>
                <a:gd name="connsiteX3" fmla="*/ 170489 w 325722"/>
                <a:gd name="connsiteY3" fmla="*/ 198120 h 370471"/>
                <a:gd name="connsiteX4" fmla="*/ 132865 w 325722"/>
                <a:gd name="connsiteY4" fmla="*/ 361572 h 370471"/>
                <a:gd name="connsiteX5" fmla="*/ 1978 w 325722"/>
                <a:gd name="connsiteY5" fmla="*/ 299878 h 37047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5722" h="373101">
                  <a:moveTo>
                    <a:pt x="1978" y="299878"/>
                  </a:moveTo>
                  <a:cubicBezTo>
                    <a:pt x="-13390" y="221965"/>
                    <a:pt x="63853" y="130820"/>
                    <a:pt x="126484" y="78893"/>
                  </a:cubicBezTo>
                  <a:cubicBezTo>
                    <a:pt x="191547" y="19264"/>
                    <a:pt x="257188" y="9480"/>
                    <a:pt x="325722" y="0"/>
                  </a:cubicBezTo>
                  <a:cubicBezTo>
                    <a:pt x="264073" y="50286"/>
                    <a:pt x="195442" y="39928"/>
                    <a:pt x="186691" y="162536"/>
                  </a:cubicBezTo>
                  <a:cubicBezTo>
                    <a:pt x="204388" y="249204"/>
                    <a:pt x="163650" y="338682"/>
                    <a:pt x="132865" y="361572"/>
                  </a:cubicBezTo>
                  <a:cubicBezTo>
                    <a:pt x="102080" y="384462"/>
                    <a:pt x="17346" y="377791"/>
                    <a:pt x="1978" y="29987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</p:grpSp>
      <p:grpSp>
        <p:nvGrpSpPr>
          <p:cNvPr id="25" name="组合 24"/>
          <p:cNvGrpSpPr/>
          <p:nvPr userDrawn="1"/>
        </p:nvGrpSpPr>
        <p:grpSpPr>
          <a:xfrm rot="19741630">
            <a:off x="1267271" y="5220819"/>
            <a:ext cx="832513" cy="573772"/>
            <a:chOff x="6497824" y="4671147"/>
            <a:chExt cx="1134284" cy="781551"/>
          </a:xfrm>
        </p:grpSpPr>
        <p:sp>
          <p:nvSpPr>
            <p:cNvPr id="26" name="泪滴形 54"/>
            <p:cNvSpPr/>
            <p:nvPr/>
          </p:nvSpPr>
          <p:spPr>
            <a:xfrm rot="2870668">
              <a:off x="6577789" y="4927649"/>
              <a:ext cx="238777" cy="398707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8777" h="398707">
                  <a:moveTo>
                    <a:pt x="23" y="285235"/>
                  </a:moveTo>
                  <a:cubicBezTo>
                    <a:pt x="1322" y="238860"/>
                    <a:pt x="31144" y="171709"/>
                    <a:pt x="93775" y="119782"/>
                  </a:cubicBezTo>
                  <a:lnTo>
                    <a:pt x="238777" y="0"/>
                  </a:lnTo>
                  <a:cubicBezTo>
                    <a:pt x="201963" y="64632"/>
                    <a:pt x="203187" y="147992"/>
                    <a:pt x="198346" y="233715"/>
                  </a:cubicBezTo>
                  <a:cubicBezTo>
                    <a:pt x="198346" y="330940"/>
                    <a:pt x="119037" y="389443"/>
                    <a:pt x="85983" y="398030"/>
                  </a:cubicBezTo>
                  <a:cubicBezTo>
                    <a:pt x="52929" y="406617"/>
                    <a:pt x="-1276" y="331610"/>
                    <a:pt x="23" y="285235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27" name="泪滴形 54"/>
            <p:cNvSpPr/>
            <p:nvPr/>
          </p:nvSpPr>
          <p:spPr>
            <a:xfrm rot="5988478">
              <a:off x="6785284" y="4780527"/>
              <a:ext cx="168020" cy="280557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8777" h="398707">
                  <a:moveTo>
                    <a:pt x="23" y="285235"/>
                  </a:moveTo>
                  <a:cubicBezTo>
                    <a:pt x="1322" y="238860"/>
                    <a:pt x="31144" y="171709"/>
                    <a:pt x="93775" y="119782"/>
                  </a:cubicBezTo>
                  <a:lnTo>
                    <a:pt x="238777" y="0"/>
                  </a:lnTo>
                  <a:cubicBezTo>
                    <a:pt x="201963" y="64632"/>
                    <a:pt x="203187" y="147992"/>
                    <a:pt x="198346" y="233715"/>
                  </a:cubicBezTo>
                  <a:cubicBezTo>
                    <a:pt x="198346" y="330940"/>
                    <a:pt x="119037" y="389443"/>
                    <a:pt x="85983" y="398030"/>
                  </a:cubicBezTo>
                  <a:cubicBezTo>
                    <a:pt x="52929" y="406617"/>
                    <a:pt x="-1276" y="331610"/>
                    <a:pt x="23" y="285235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28" name="泪滴形 54"/>
            <p:cNvSpPr/>
            <p:nvPr/>
          </p:nvSpPr>
          <p:spPr>
            <a:xfrm rot="7257765" flipV="1">
              <a:off x="7228512" y="4849558"/>
              <a:ext cx="306118" cy="365871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92526"/>
                <a:gd name="connsiteY0" fmla="*/ 278505 h 391977"/>
                <a:gd name="connsiteX1" fmla="*/ 93775 w 292526"/>
                <a:gd name="connsiteY1" fmla="*/ 113052 h 391977"/>
                <a:gd name="connsiteX2" fmla="*/ 292526 w 292526"/>
                <a:gd name="connsiteY2" fmla="*/ 0 h 391977"/>
                <a:gd name="connsiteX3" fmla="*/ 198346 w 292526"/>
                <a:gd name="connsiteY3" fmla="*/ 226985 h 391977"/>
                <a:gd name="connsiteX4" fmla="*/ 85983 w 292526"/>
                <a:gd name="connsiteY4" fmla="*/ 391300 h 391977"/>
                <a:gd name="connsiteX5" fmla="*/ 23 w 292526"/>
                <a:gd name="connsiteY5" fmla="*/ 278505 h 391977"/>
                <a:gd name="connsiteX0" fmla="*/ 21 w 292524"/>
                <a:gd name="connsiteY0" fmla="*/ 278505 h 391599"/>
                <a:gd name="connsiteX1" fmla="*/ 93773 w 292524"/>
                <a:gd name="connsiteY1" fmla="*/ 113052 h 391599"/>
                <a:gd name="connsiteX2" fmla="*/ 292524 w 292524"/>
                <a:gd name="connsiteY2" fmla="*/ 0 h 391599"/>
                <a:gd name="connsiteX3" fmla="*/ 165271 w 292524"/>
                <a:gd name="connsiteY3" fmla="*/ 245405 h 391599"/>
                <a:gd name="connsiteX4" fmla="*/ 85981 w 292524"/>
                <a:gd name="connsiteY4" fmla="*/ 391300 h 391599"/>
                <a:gd name="connsiteX5" fmla="*/ 21 w 292524"/>
                <a:gd name="connsiteY5" fmla="*/ 278505 h 391599"/>
                <a:gd name="connsiteX0" fmla="*/ 154 w 292657"/>
                <a:gd name="connsiteY0" fmla="*/ 278505 h 388229"/>
                <a:gd name="connsiteX1" fmla="*/ 93906 w 292657"/>
                <a:gd name="connsiteY1" fmla="*/ 113052 h 388229"/>
                <a:gd name="connsiteX2" fmla="*/ 292657 w 292657"/>
                <a:gd name="connsiteY2" fmla="*/ 0 h 388229"/>
                <a:gd name="connsiteX3" fmla="*/ 165404 w 292657"/>
                <a:gd name="connsiteY3" fmla="*/ 245405 h 388229"/>
                <a:gd name="connsiteX4" fmla="*/ 74230 w 292657"/>
                <a:gd name="connsiteY4" fmla="*/ 387919 h 388229"/>
                <a:gd name="connsiteX5" fmla="*/ 154 w 292657"/>
                <a:gd name="connsiteY5" fmla="*/ 278505 h 388229"/>
                <a:gd name="connsiteX0" fmla="*/ 126 w 306219"/>
                <a:gd name="connsiteY0" fmla="*/ 266074 h 388027"/>
                <a:gd name="connsiteX1" fmla="*/ 107468 w 306219"/>
                <a:gd name="connsiteY1" fmla="*/ 113052 h 388027"/>
                <a:gd name="connsiteX2" fmla="*/ 306219 w 306219"/>
                <a:gd name="connsiteY2" fmla="*/ 0 h 388027"/>
                <a:gd name="connsiteX3" fmla="*/ 178966 w 306219"/>
                <a:gd name="connsiteY3" fmla="*/ 245405 h 388027"/>
                <a:gd name="connsiteX4" fmla="*/ 87792 w 306219"/>
                <a:gd name="connsiteY4" fmla="*/ 387919 h 388027"/>
                <a:gd name="connsiteX5" fmla="*/ 126 w 306219"/>
                <a:gd name="connsiteY5" fmla="*/ 266074 h 388027"/>
                <a:gd name="connsiteX0" fmla="*/ 126 w 306219"/>
                <a:gd name="connsiteY0" fmla="*/ 266074 h 388027"/>
                <a:gd name="connsiteX1" fmla="*/ 107468 w 306219"/>
                <a:gd name="connsiteY1" fmla="*/ 113052 h 388027"/>
                <a:gd name="connsiteX2" fmla="*/ 306219 w 306219"/>
                <a:gd name="connsiteY2" fmla="*/ 0 h 388027"/>
                <a:gd name="connsiteX3" fmla="*/ 178966 w 306219"/>
                <a:gd name="connsiteY3" fmla="*/ 245405 h 388027"/>
                <a:gd name="connsiteX4" fmla="*/ 87792 w 306219"/>
                <a:gd name="connsiteY4" fmla="*/ 387919 h 388027"/>
                <a:gd name="connsiteX5" fmla="*/ 126 w 306219"/>
                <a:gd name="connsiteY5" fmla="*/ 266074 h 388027"/>
                <a:gd name="connsiteX0" fmla="*/ 126 w 306219"/>
                <a:gd name="connsiteY0" fmla="*/ 266074 h 388027"/>
                <a:gd name="connsiteX1" fmla="*/ 107468 w 306219"/>
                <a:gd name="connsiteY1" fmla="*/ 113052 h 388027"/>
                <a:gd name="connsiteX2" fmla="*/ 306219 w 306219"/>
                <a:gd name="connsiteY2" fmla="*/ 0 h 388027"/>
                <a:gd name="connsiteX3" fmla="*/ 178966 w 306219"/>
                <a:gd name="connsiteY3" fmla="*/ 245405 h 388027"/>
                <a:gd name="connsiteX4" fmla="*/ 87792 w 306219"/>
                <a:gd name="connsiteY4" fmla="*/ 387919 h 388027"/>
                <a:gd name="connsiteX5" fmla="*/ 126 w 306219"/>
                <a:gd name="connsiteY5" fmla="*/ 266074 h 388027"/>
                <a:gd name="connsiteX0" fmla="*/ 131 w 306224"/>
                <a:gd name="connsiteY0" fmla="*/ 266074 h 388386"/>
                <a:gd name="connsiteX1" fmla="*/ 107473 w 306224"/>
                <a:gd name="connsiteY1" fmla="*/ 113052 h 388386"/>
                <a:gd name="connsiteX2" fmla="*/ 306224 w 306224"/>
                <a:gd name="connsiteY2" fmla="*/ 0 h 388386"/>
                <a:gd name="connsiteX3" fmla="*/ 192238 w 306224"/>
                <a:gd name="connsiteY3" fmla="*/ 221348 h 388386"/>
                <a:gd name="connsiteX4" fmla="*/ 87797 w 306224"/>
                <a:gd name="connsiteY4" fmla="*/ 387919 h 388386"/>
                <a:gd name="connsiteX5" fmla="*/ 131 w 306224"/>
                <a:gd name="connsiteY5" fmla="*/ 266074 h 388386"/>
                <a:gd name="connsiteX0" fmla="*/ 25 w 306118"/>
                <a:gd name="connsiteY0" fmla="*/ 266074 h 365871"/>
                <a:gd name="connsiteX1" fmla="*/ 107367 w 306118"/>
                <a:gd name="connsiteY1" fmla="*/ 113052 h 365871"/>
                <a:gd name="connsiteX2" fmla="*/ 306118 w 306118"/>
                <a:gd name="connsiteY2" fmla="*/ 0 h 365871"/>
                <a:gd name="connsiteX3" fmla="*/ 192132 w 306118"/>
                <a:gd name="connsiteY3" fmla="*/ 221348 h 365871"/>
                <a:gd name="connsiteX4" fmla="*/ 98414 w 306118"/>
                <a:gd name="connsiteY4" fmla="*/ 365280 h 365871"/>
                <a:gd name="connsiteX5" fmla="*/ 25 w 306118"/>
                <a:gd name="connsiteY5" fmla="*/ 266074 h 365871"/>
                <a:gd name="connsiteX0" fmla="*/ 25 w 306118"/>
                <a:gd name="connsiteY0" fmla="*/ 266074 h 365871"/>
                <a:gd name="connsiteX1" fmla="*/ 107367 w 306118"/>
                <a:gd name="connsiteY1" fmla="*/ 113052 h 365871"/>
                <a:gd name="connsiteX2" fmla="*/ 306118 w 306118"/>
                <a:gd name="connsiteY2" fmla="*/ 0 h 365871"/>
                <a:gd name="connsiteX3" fmla="*/ 192132 w 306118"/>
                <a:gd name="connsiteY3" fmla="*/ 221348 h 365871"/>
                <a:gd name="connsiteX4" fmla="*/ 98414 w 306118"/>
                <a:gd name="connsiteY4" fmla="*/ 365280 h 365871"/>
                <a:gd name="connsiteX5" fmla="*/ 25 w 306118"/>
                <a:gd name="connsiteY5" fmla="*/ 266074 h 365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6118" h="365871">
                  <a:moveTo>
                    <a:pt x="25" y="266074"/>
                  </a:moveTo>
                  <a:cubicBezTo>
                    <a:pt x="1517" y="224036"/>
                    <a:pt x="44736" y="164979"/>
                    <a:pt x="107367" y="113052"/>
                  </a:cubicBezTo>
                  <a:lnTo>
                    <a:pt x="306118" y="0"/>
                  </a:lnTo>
                  <a:cubicBezTo>
                    <a:pt x="269304" y="64632"/>
                    <a:pt x="215586" y="85258"/>
                    <a:pt x="192132" y="221348"/>
                  </a:cubicBezTo>
                  <a:cubicBezTo>
                    <a:pt x="171779" y="329909"/>
                    <a:pt x="130432" y="357826"/>
                    <a:pt x="98414" y="365280"/>
                  </a:cubicBezTo>
                  <a:cubicBezTo>
                    <a:pt x="66396" y="372734"/>
                    <a:pt x="-1467" y="308112"/>
                    <a:pt x="25" y="266074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29" name="泪滴形 54"/>
            <p:cNvSpPr/>
            <p:nvPr/>
          </p:nvSpPr>
          <p:spPr>
            <a:xfrm rot="13874597" flipH="1">
              <a:off x="7088039" y="4714431"/>
              <a:ext cx="127428" cy="216255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8777" h="398707">
                  <a:moveTo>
                    <a:pt x="23" y="285235"/>
                  </a:moveTo>
                  <a:cubicBezTo>
                    <a:pt x="1322" y="238860"/>
                    <a:pt x="31144" y="171709"/>
                    <a:pt x="93775" y="119782"/>
                  </a:cubicBezTo>
                  <a:lnTo>
                    <a:pt x="238777" y="0"/>
                  </a:lnTo>
                  <a:cubicBezTo>
                    <a:pt x="201963" y="64632"/>
                    <a:pt x="203187" y="147992"/>
                    <a:pt x="198346" y="233715"/>
                  </a:cubicBezTo>
                  <a:cubicBezTo>
                    <a:pt x="198346" y="330940"/>
                    <a:pt x="119037" y="389443"/>
                    <a:pt x="85983" y="398030"/>
                  </a:cubicBezTo>
                  <a:cubicBezTo>
                    <a:pt x="52929" y="406617"/>
                    <a:pt x="-1276" y="331610"/>
                    <a:pt x="23" y="285235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30" name="泪滴形 54"/>
            <p:cNvSpPr/>
            <p:nvPr/>
          </p:nvSpPr>
          <p:spPr>
            <a:xfrm rot="16562978" flipH="1">
              <a:off x="7385214" y="4654409"/>
              <a:ext cx="230155" cy="263632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17 w 256933"/>
                <a:gd name="connsiteY0" fmla="*/ 318451 h 400568"/>
                <a:gd name="connsiteX1" fmla="*/ 111931 w 256933"/>
                <a:gd name="connsiteY1" fmla="*/ 119782 h 400568"/>
                <a:gd name="connsiteX2" fmla="*/ 256933 w 256933"/>
                <a:gd name="connsiteY2" fmla="*/ 0 h 400568"/>
                <a:gd name="connsiteX3" fmla="*/ 216502 w 256933"/>
                <a:gd name="connsiteY3" fmla="*/ 233715 h 400568"/>
                <a:gd name="connsiteX4" fmla="*/ 104139 w 256933"/>
                <a:gd name="connsiteY4" fmla="*/ 398030 h 400568"/>
                <a:gd name="connsiteX5" fmla="*/ 17 w 256933"/>
                <a:gd name="connsiteY5" fmla="*/ 318451 h 400568"/>
                <a:gd name="connsiteX0" fmla="*/ 4528 w 261444"/>
                <a:gd name="connsiteY0" fmla="*/ 318451 h 401274"/>
                <a:gd name="connsiteX1" fmla="*/ 116442 w 261444"/>
                <a:gd name="connsiteY1" fmla="*/ 119782 h 401274"/>
                <a:gd name="connsiteX2" fmla="*/ 261444 w 261444"/>
                <a:gd name="connsiteY2" fmla="*/ 0 h 401274"/>
                <a:gd name="connsiteX3" fmla="*/ 221013 w 261444"/>
                <a:gd name="connsiteY3" fmla="*/ 233715 h 401274"/>
                <a:gd name="connsiteX4" fmla="*/ 108650 w 261444"/>
                <a:gd name="connsiteY4" fmla="*/ 398030 h 401274"/>
                <a:gd name="connsiteX5" fmla="*/ 4528 w 261444"/>
                <a:gd name="connsiteY5" fmla="*/ 318451 h 401274"/>
                <a:gd name="connsiteX0" fmla="*/ 825 w 257741"/>
                <a:gd name="connsiteY0" fmla="*/ 318451 h 401551"/>
                <a:gd name="connsiteX1" fmla="*/ 112739 w 257741"/>
                <a:gd name="connsiteY1" fmla="*/ 119782 h 401551"/>
                <a:gd name="connsiteX2" fmla="*/ 257741 w 257741"/>
                <a:gd name="connsiteY2" fmla="*/ 0 h 401551"/>
                <a:gd name="connsiteX3" fmla="*/ 217310 w 257741"/>
                <a:gd name="connsiteY3" fmla="*/ 233715 h 401551"/>
                <a:gd name="connsiteX4" fmla="*/ 104947 w 257741"/>
                <a:gd name="connsiteY4" fmla="*/ 398030 h 401551"/>
                <a:gd name="connsiteX5" fmla="*/ 825 w 257741"/>
                <a:gd name="connsiteY5" fmla="*/ 318451 h 401551"/>
                <a:gd name="connsiteX0" fmla="*/ 825 w 257741"/>
                <a:gd name="connsiteY0" fmla="*/ 318451 h 401351"/>
                <a:gd name="connsiteX1" fmla="*/ 112739 w 257741"/>
                <a:gd name="connsiteY1" fmla="*/ 119782 h 401351"/>
                <a:gd name="connsiteX2" fmla="*/ 257741 w 257741"/>
                <a:gd name="connsiteY2" fmla="*/ 0 h 401351"/>
                <a:gd name="connsiteX3" fmla="*/ 167159 w 257741"/>
                <a:gd name="connsiteY3" fmla="*/ 237184 h 401351"/>
                <a:gd name="connsiteX4" fmla="*/ 104947 w 257741"/>
                <a:gd name="connsiteY4" fmla="*/ 398030 h 401351"/>
                <a:gd name="connsiteX5" fmla="*/ 825 w 257741"/>
                <a:gd name="connsiteY5" fmla="*/ 318451 h 401351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782 w 299761"/>
                <a:gd name="connsiteY0" fmla="*/ 281993 h 365986"/>
                <a:gd name="connsiteX1" fmla="*/ 100523 w 299761"/>
                <a:gd name="connsiteY1" fmla="*/ 78893 h 365986"/>
                <a:gd name="connsiteX2" fmla="*/ 299761 w 299761"/>
                <a:gd name="connsiteY2" fmla="*/ 0 h 365986"/>
                <a:gd name="connsiteX3" fmla="*/ 169116 w 299761"/>
                <a:gd name="connsiteY3" fmla="*/ 200726 h 365986"/>
                <a:gd name="connsiteX4" fmla="*/ 106904 w 299761"/>
                <a:gd name="connsiteY4" fmla="*/ 361572 h 365986"/>
                <a:gd name="connsiteX5" fmla="*/ 2782 w 299761"/>
                <a:gd name="connsiteY5" fmla="*/ 281993 h 365986"/>
                <a:gd name="connsiteX0" fmla="*/ 2782 w 299761"/>
                <a:gd name="connsiteY0" fmla="*/ 281993 h 372805"/>
                <a:gd name="connsiteX1" fmla="*/ 100523 w 299761"/>
                <a:gd name="connsiteY1" fmla="*/ 78893 h 372805"/>
                <a:gd name="connsiteX2" fmla="*/ 299761 w 299761"/>
                <a:gd name="connsiteY2" fmla="*/ 0 h 372805"/>
                <a:gd name="connsiteX3" fmla="*/ 169116 w 299761"/>
                <a:gd name="connsiteY3" fmla="*/ 200726 h 372805"/>
                <a:gd name="connsiteX4" fmla="*/ 106904 w 299761"/>
                <a:gd name="connsiteY4" fmla="*/ 361572 h 372805"/>
                <a:gd name="connsiteX5" fmla="*/ 2782 w 299761"/>
                <a:gd name="connsiteY5" fmla="*/ 281993 h 372805"/>
                <a:gd name="connsiteX0" fmla="*/ 1978 w 325722"/>
                <a:gd name="connsiteY0" fmla="*/ 299878 h 370277"/>
                <a:gd name="connsiteX1" fmla="*/ 126484 w 325722"/>
                <a:gd name="connsiteY1" fmla="*/ 78893 h 370277"/>
                <a:gd name="connsiteX2" fmla="*/ 325722 w 325722"/>
                <a:gd name="connsiteY2" fmla="*/ 0 h 370277"/>
                <a:gd name="connsiteX3" fmla="*/ 195077 w 325722"/>
                <a:gd name="connsiteY3" fmla="*/ 200726 h 370277"/>
                <a:gd name="connsiteX4" fmla="*/ 132865 w 325722"/>
                <a:gd name="connsiteY4" fmla="*/ 361572 h 370277"/>
                <a:gd name="connsiteX5" fmla="*/ 1978 w 325722"/>
                <a:gd name="connsiteY5" fmla="*/ 299878 h 370277"/>
                <a:gd name="connsiteX0" fmla="*/ 1978 w 325722"/>
                <a:gd name="connsiteY0" fmla="*/ 299878 h 370471"/>
                <a:gd name="connsiteX1" fmla="*/ 126484 w 325722"/>
                <a:gd name="connsiteY1" fmla="*/ 78893 h 370471"/>
                <a:gd name="connsiteX2" fmla="*/ 325722 w 325722"/>
                <a:gd name="connsiteY2" fmla="*/ 0 h 370471"/>
                <a:gd name="connsiteX3" fmla="*/ 170489 w 325722"/>
                <a:gd name="connsiteY3" fmla="*/ 198120 h 370471"/>
                <a:gd name="connsiteX4" fmla="*/ 132865 w 325722"/>
                <a:gd name="connsiteY4" fmla="*/ 361572 h 370471"/>
                <a:gd name="connsiteX5" fmla="*/ 1978 w 325722"/>
                <a:gd name="connsiteY5" fmla="*/ 299878 h 37047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5722" h="373101">
                  <a:moveTo>
                    <a:pt x="1978" y="299878"/>
                  </a:moveTo>
                  <a:cubicBezTo>
                    <a:pt x="-13390" y="221965"/>
                    <a:pt x="63853" y="130820"/>
                    <a:pt x="126484" y="78893"/>
                  </a:cubicBezTo>
                  <a:cubicBezTo>
                    <a:pt x="191547" y="19264"/>
                    <a:pt x="257188" y="9480"/>
                    <a:pt x="325722" y="0"/>
                  </a:cubicBezTo>
                  <a:cubicBezTo>
                    <a:pt x="264073" y="50286"/>
                    <a:pt x="195442" y="39928"/>
                    <a:pt x="186691" y="162536"/>
                  </a:cubicBezTo>
                  <a:cubicBezTo>
                    <a:pt x="204388" y="249204"/>
                    <a:pt x="163650" y="338682"/>
                    <a:pt x="132865" y="361572"/>
                  </a:cubicBezTo>
                  <a:cubicBezTo>
                    <a:pt x="102080" y="384462"/>
                    <a:pt x="17346" y="377791"/>
                    <a:pt x="1978" y="299878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31" name="泪滴形 54"/>
            <p:cNvSpPr/>
            <p:nvPr/>
          </p:nvSpPr>
          <p:spPr>
            <a:xfrm rot="20773938" flipH="1">
              <a:off x="7333024" y="5189066"/>
              <a:ext cx="230155" cy="263632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17 w 256933"/>
                <a:gd name="connsiteY0" fmla="*/ 318451 h 400568"/>
                <a:gd name="connsiteX1" fmla="*/ 111931 w 256933"/>
                <a:gd name="connsiteY1" fmla="*/ 119782 h 400568"/>
                <a:gd name="connsiteX2" fmla="*/ 256933 w 256933"/>
                <a:gd name="connsiteY2" fmla="*/ 0 h 400568"/>
                <a:gd name="connsiteX3" fmla="*/ 216502 w 256933"/>
                <a:gd name="connsiteY3" fmla="*/ 233715 h 400568"/>
                <a:gd name="connsiteX4" fmla="*/ 104139 w 256933"/>
                <a:gd name="connsiteY4" fmla="*/ 398030 h 400568"/>
                <a:gd name="connsiteX5" fmla="*/ 17 w 256933"/>
                <a:gd name="connsiteY5" fmla="*/ 318451 h 400568"/>
                <a:gd name="connsiteX0" fmla="*/ 4528 w 261444"/>
                <a:gd name="connsiteY0" fmla="*/ 318451 h 401274"/>
                <a:gd name="connsiteX1" fmla="*/ 116442 w 261444"/>
                <a:gd name="connsiteY1" fmla="*/ 119782 h 401274"/>
                <a:gd name="connsiteX2" fmla="*/ 261444 w 261444"/>
                <a:gd name="connsiteY2" fmla="*/ 0 h 401274"/>
                <a:gd name="connsiteX3" fmla="*/ 221013 w 261444"/>
                <a:gd name="connsiteY3" fmla="*/ 233715 h 401274"/>
                <a:gd name="connsiteX4" fmla="*/ 108650 w 261444"/>
                <a:gd name="connsiteY4" fmla="*/ 398030 h 401274"/>
                <a:gd name="connsiteX5" fmla="*/ 4528 w 261444"/>
                <a:gd name="connsiteY5" fmla="*/ 318451 h 401274"/>
                <a:gd name="connsiteX0" fmla="*/ 825 w 257741"/>
                <a:gd name="connsiteY0" fmla="*/ 318451 h 401551"/>
                <a:gd name="connsiteX1" fmla="*/ 112739 w 257741"/>
                <a:gd name="connsiteY1" fmla="*/ 119782 h 401551"/>
                <a:gd name="connsiteX2" fmla="*/ 257741 w 257741"/>
                <a:gd name="connsiteY2" fmla="*/ 0 h 401551"/>
                <a:gd name="connsiteX3" fmla="*/ 217310 w 257741"/>
                <a:gd name="connsiteY3" fmla="*/ 233715 h 401551"/>
                <a:gd name="connsiteX4" fmla="*/ 104947 w 257741"/>
                <a:gd name="connsiteY4" fmla="*/ 398030 h 401551"/>
                <a:gd name="connsiteX5" fmla="*/ 825 w 257741"/>
                <a:gd name="connsiteY5" fmla="*/ 318451 h 401551"/>
                <a:gd name="connsiteX0" fmla="*/ 825 w 257741"/>
                <a:gd name="connsiteY0" fmla="*/ 318451 h 401351"/>
                <a:gd name="connsiteX1" fmla="*/ 112739 w 257741"/>
                <a:gd name="connsiteY1" fmla="*/ 119782 h 401351"/>
                <a:gd name="connsiteX2" fmla="*/ 257741 w 257741"/>
                <a:gd name="connsiteY2" fmla="*/ 0 h 401351"/>
                <a:gd name="connsiteX3" fmla="*/ 167159 w 257741"/>
                <a:gd name="connsiteY3" fmla="*/ 237184 h 401351"/>
                <a:gd name="connsiteX4" fmla="*/ 104947 w 257741"/>
                <a:gd name="connsiteY4" fmla="*/ 398030 h 401351"/>
                <a:gd name="connsiteX5" fmla="*/ 825 w 257741"/>
                <a:gd name="connsiteY5" fmla="*/ 318451 h 401351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782 w 299761"/>
                <a:gd name="connsiteY0" fmla="*/ 281993 h 365986"/>
                <a:gd name="connsiteX1" fmla="*/ 100523 w 299761"/>
                <a:gd name="connsiteY1" fmla="*/ 78893 h 365986"/>
                <a:gd name="connsiteX2" fmla="*/ 299761 w 299761"/>
                <a:gd name="connsiteY2" fmla="*/ 0 h 365986"/>
                <a:gd name="connsiteX3" fmla="*/ 169116 w 299761"/>
                <a:gd name="connsiteY3" fmla="*/ 200726 h 365986"/>
                <a:gd name="connsiteX4" fmla="*/ 106904 w 299761"/>
                <a:gd name="connsiteY4" fmla="*/ 361572 h 365986"/>
                <a:gd name="connsiteX5" fmla="*/ 2782 w 299761"/>
                <a:gd name="connsiteY5" fmla="*/ 281993 h 365986"/>
                <a:gd name="connsiteX0" fmla="*/ 2782 w 299761"/>
                <a:gd name="connsiteY0" fmla="*/ 281993 h 372805"/>
                <a:gd name="connsiteX1" fmla="*/ 100523 w 299761"/>
                <a:gd name="connsiteY1" fmla="*/ 78893 h 372805"/>
                <a:gd name="connsiteX2" fmla="*/ 299761 w 299761"/>
                <a:gd name="connsiteY2" fmla="*/ 0 h 372805"/>
                <a:gd name="connsiteX3" fmla="*/ 169116 w 299761"/>
                <a:gd name="connsiteY3" fmla="*/ 200726 h 372805"/>
                <a:gd name="connsiteX4" fmla="*/ 106904 w 299761"/>
                <a:gd name="connsiteY4" fmla="*/ 361572 h 372805"/>
                <a:gd name="connsiteX5" fmla="*/ 2782 w 299761"/>
                <a:gd name="connsiteY5" fmla="*/ 281993 h 372805"/>
                <a:gd name="connsiteX0" fmla="*/ 1978 w 325722"/>
                <a:gd name="connsiteY0" fmla="*/ 299878 h 370277"/>
                <a:gd name="connsiteX1" fmla="*/ 126484 w 325722"/>
                <a:gd name="connsiteY1" fmla="*/ 78893 h 370277"/>
                <a:gd name="connsiteX2" fmla="*/ 325722 w 325722"/>
                <a:gd name="connsiteY2" fmla="*/ 0 h 370277"/>
                <a:gd name="connsiteX3" fmla="*/ 195077 w 325722"/>
                <a:gd name="connsiteY3" fmla="*/ 200726 h 370277"/>
                <a:gd name="connsiteX4" fmla="*/ 132865 w 325722"/>
                <a:gd name="connsiteY4" fmla="*/ 361572 h 370277"/>
                <a:gd name="connsiteX5" fmla="*/ 1978 w 325722"/>
                <a:gd name="connsiteY5" fmla="*/ 299878 h 370277"/>
                <a:gd name="connsiteX0" fmla="*/ 1978 w 325722"/>
                <a:gd name="connsiteY0" fmla="*/ 299878 h 370471"/>
                <a:gd name="connsiteX1" fmla="*/ 126484 w 325722"/>
                <a:gd name="connsiteY1" fmla="*/ 78893 h 370471"/>
                <a:gd name="connsiteX2" fmla="*/ 325722 w 325722"/>
                <a:gd name="connsiteY2" fmla="*/ 0 h 370471"/>
                <a:gd name="connsiteX3" fmla="*/ 170489 w 325722"/>
                <a:gd name="connsiteY3" fmla="*/ 198120 h 370471"/>
                <a:gd name="connsiteX4" fmla="*/ 132865 w 325722"/>
                <a:gd name="connsiteY4" fmla="*/ 361572 h 370471"/>
                <a:gd name="connsiteX5" fmla="*/ 1978 w 325722"/>
                <a:gd name="connsiteY5" fmla="*/ 299878 h 37047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5722" h="373101">
                  <a:moveTo>
                    <a:pt x="1978" y="299878"/>
                  </a:moveTo>
                  <a:cubicBezTo>
                    <a:pt x="-13390" y="221965"/>
                    <a:pt x="63853" y="130820"/>
                    <a:pt x="126484" y="78893"/>
                  </a:cubicBezTo>
                  <a:cubicBezTo>
                    <a:pt x="191547" y="19264"/>
                    <a:pt x="257188" y="9480"/>
                    <a:pt x="325722" y="0"/>
                  </a:cubicBezTo>
                  <a:cubicBezTo>
                    <a:pt x="264073" y="50286"/>
                    <a:pt x="195442" y="39928"/>
                    <a:pt x="186691" y="162536"/>
                  </a:cubicBezTo>
                  <a:cubicBezTo>
                    <a:pt x="204388" y="249204"/>
                    <a:pt x="163650" y="338682"/>
                    <a:pt x="132865" y="361572"/>
                  </a:cubicBezTo>
                  <a:cubicBezTo>
                    <a:pt x="102080" y="384462"/>
                    <a:pt x="17346" y="377791"/>
                    <a:pt x="1978" y="299878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</p:grpSp>
      <p:grpSp>
        <p:nvGrpSpPr>
          <p:cNvPr id="32" name="组合 31"/>
          <p:cNvGrpSpPr/>
          <p:nvPr userDrawn="1"/>
        </p:nvGrpSpPr>
        <p:grpSpPr>
          <a:xfrm rot="20127201">
            <a:off x="7687101" y="4981814"/>
            <a:ext cx="645629" cy="457628"/>
            <a:chOff x="6497824" y="4671147"/>
            <a:chExt cx="1134284" cy="781551"/>
          </a:xfrm>
        </p:grpSpPr>
        <p:sp>
          <p:nvSpPr>
            <p:cNvPr id="33" name="泪滴形 54"/>
            <p:cNvSpPr/>
            <p:nvPr/>
          </p:nvSpPr>
          <p:spPr>
            <a:xfrm rot="2870668">
              <a:off x="6577789" y="4927649"/>
              <a:ext cx="238777" cy="398707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8777" h="398707">
                  <a:moveTo>
                    <a:pt x="23" y="285235"/>
                  </a:moveTo>
                  <a:cubicBezTo>
                    <a:pt x="1322" y="238860"/>
                    <a:pt x="31144" y="171709"/>
                    <a:pt x="93775" y="119782"/>
                  </a:cubicBezTo>
                  <a:lnTo>
                    <a:pt x="238777" y="0"/>
                  </a:lnTo>
                  <a:cubicBezTo>
                    <a:pt x="201963" y="64632"/>
                    <a:pt x="203187" y="147992"/>
                    <a:pt x="198346" y="233715"/>
                  </a:cubicBezTo>
                  <a:cubicBezTo>
                    <a:pt x="198346" y="330940"/>
                    <a:pt x="119037" y="389443"/>
                    <a:pt x="85983" y="398030"/>
                  </a:cubicBezTo>
                  <a:cubicBezTo>
                    <a:pt x="52929" y="406617"/>
                    <a:pt x="-1276" y="331610"/>
                    <a:pt x="23" y="285235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34" name="泪滴形 54"/>
            <p:cNvSpPr/>
            <p:nvPr/>
          </p:nvSpPr>
          <p:spPr>
            <a:xfrm rot="5988478">
              <a:off x="6785284" y="4780527"/>
              <a:ext cx="168020" cy="280557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8777" h="398707">
                  <a:moveTo>
                    <a:pt x="23" y="285235"/>
                  </a:moveTo>
                  <a:cubicBezTo>
                    <a:pt x="1322" y="238860"/>
                    <a:pt x="31144" y="171709"/>
                    <a:pt x="93775" y="119782"/>
                  </a:cubicBezTo>
                  <a:lnTo>
                    <a:pt x="238777" y="0"/>
                  </a:lnTo>
                  <a:cubicBezTo>
                    <a:pt x="201963" y="64632"/>
                    <a:pt x="203187" y="147992"/>
                    <a:pt x="198346" y="233715"/>
                  </a:cubicBezTo>
                  <a:cubicBezTo>
                    <a:pt x="198346" y="330940"/>
                    <a:pt x="119037" y="389443"/>
                    <a:pt x="85983" y="398030"/>
                  </a:cubicBezTo>
                  <a:cubicBezTo>
                    <a:pt x="52929" y="406617"/>
                    <a:pt x="-1276" y="331610"/>
                    <a:pt x="23" y="285235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35" name="泪滴形 54"/>
            <p:cNvSpPr/>
            <p:nvPr/>
          </p:nvSpPr>
          <p:spPr>
            <a:xfrm rot="7257765" flipV="1">
              <a:off x="7228512" y="4849558"/>
              <a:ext cx="306118" cy="365871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92526"/>
                <a:gd name="connsiteY0" fmla="*/ 278505 h 391977"/>
                <a:gd name="connsiteX1" fmla="*/ 93775 w 292526"/>
                <a:gd name="connsiteY1" fmla="*/ 113052 h 391977"/>
                <a:gd name="connsiteX2" fmla="*/ 292526 w 292526"/>
                <a:gd name="connsiteY2" fmla="*/ 0 h 391977"/>
                <a:gd name="connsiteX3" fmla="*/ 198346 w 292526"/>
                <a:gd name="connsiteY3" fmla="*/ 226985 h 391977"/>
                <a:gd name="connsiteX4" fmla="*/ 85983 w 292526"/>
                <a:gd name="connsiteY4" fmla="*/ 391300 h 391977"/>
                <a:gd name="connsiteX5" fmla="*/ 23 w 292526"/>
                <a:gd name="connsiteY5" fmla="*/ 278505 h 391977"/>
                <a:gd name="connsiteX0" fmla="*/ 21 w 292524"/>
                <a:gd name="connsiteY0" fmla="*/ 278505 h 391599"/>
                <a:gd name="connsiteX1" fmla="*/ 93773 w 292524"/>
                <a:gd name="connsiteY1" fmla="*/ 113052 h 391599"/>
                <a:gd name="connsiteX2" fmla="*/ 292524 w 292524"/>
                <a:gd name="connsiteY2" fmla="*/ 0 h 391599"/>
                <a:gd name="connsiteX3" fmla="*/ 165271 w 292524"/>
                <a:gd name="connsiteY3" fmla="*/ 245405 h 391599"/>
                <a:gd name="connsiteX4" fmla="*/ 85981 w 292524"/>
                <a:gd name="connsiteY4" fmla="*/ 391300 h 391599"/>
                <a:gd name="connsiteX5" fmla="*/ 21 w 292524"/>
                <a:gd name="connsiteY5" fmla="*/ 278505 h 391599"/>
                <a:gd name="connsiteX0" fmla="*/ 154 w 292657"/>
                <a:gd name="connsiteY0" fmla="*/ 278505 h 388229"/>
                <a:gd name="connsiteX1" fmla="*/ 93906 w 292657"/>
                <a:gd name="connsiteY1" fmla="*/ 113052 h 388229"/>
                <a:gd name="connsiteX2" fmla="*/ 292657 w 292657"/>
                <a:gd name="connsiteY2" fmla="*/ 0 h 388229"/>
                <a:gd name="connsiteX3" fmla="*/ 165404 w 292657"/>
                <a:gd name="connsiteY3" fmla="*/ 245405 h 388229"/>
                <a:gd name="connsiteX4" fmla="*/ 74230 w 292657"/>
                <a:gd name="connsiteY4" fmla="*/ 387919 h 388229"/>
                <a:gd name="connsiteX5" fmla="*/ 154 w 292657"/>
                <a:gd name="connsiteY5" fmla="*/ 278505 h 388229"/>
                <a:gd name="connsiteX0" fmla="*/ 126 w 306219"/>
                <a:gd name="connsiteY0" fmla="*/ 266074 h 388027"/>
                <a:gd name="connsiteX1" fmla="*/ 107468 w 306219"/>
                <a:gd name="connsiteY1" fmla="*/ 113052 h 388027"/>
                <a:gd name="connsiteX2" fmla="*/ 306219 w 306219"/>
                <a:gd name="connsiteY2" fmla="*/ 0 h 388027"/>
                <a:gd name="connsiteX3" fmla="*/ 178966 w 306219"/>
                <a:gd name="connsiteY3" fmla="*/ 245405 h 388027"/>
                <a:gd name="connsiteX4" fmla="*/ 87792 w 306219"/>
                <a:gd name="connsiteY4" fmla="*/ 387919 h 388027"/>
                <a:gd name="connsiteX5" fmla="*/ 126 w 306219"/>
                <a:gd name="connsiteY5" fmla="*/ 266074 h 388027"/>
                <a:gd name="connsiteX0" fmla="*/ 126 w 306219"/>
                <a:gd name="connsiteY0" fmla="*/ 266074 h 388027"/>
                <a:gd name="connsiteX1" fmla="*/ 107468 w 306219"/>
                <a:gd name="connsiteY1" fmla="*/ 113052 h 388027"/>
                <a:gd name="connsiteX2" fmla="*/ 306219 w 306219"/>
                <a:gd name="connsiteY2" fmla="*/ 0 h 388027"/>
                <a:gd name="connsiteX3" fmla="*/ 178966 w 306219"/>
                <a:gd name="connsiteY3" fmla="*/ 245405 h 388027"/>
                <a:gd name="connsiteX4" fmla="*/ 87792 w 306219"/>
                <a:gd name="connsiteY4" fmla="*/ 387919 h 388027"/>
                <a:gd name="connsiteX5" fmla="*/ 126 w 306219"/>
                <a:gd name="connsiteY5" fmla="*/ 266074 h 388027"/>
                <a:gd name="connsiteX0" fmla="*/ 126 w 306219"/>
                <a:gd name="connsiteY0" fmla="*/ 266074 h 388027"/>
                <a:gd name="connsiteX1" fmla="*/ 107468 w 306219"/>
                <a:gd name="connsiteY1" fmla="*/ 113052 h 388027"/>
                <a:gd name="connsiteX2" fmla="*/ 306219 w 306219"/>
                <a:gd name="connsiteY2" fmla="*/ 0 h 388027"/>
                <a:gd name="connsiteX3" fmla="*/ 178966 w 306219"/>
                <a:gd name="connsiteY3" fmla="*/ 245405 h 388027"/>
                <a:gd name="connsiteX4" fmla="*/ 87792 w 306219"/>
                <a:gd name="connsiteY4" fmla="*/ 387919 h 388027"/>
                <a:gd name="connsiteX5" fmla="*/ 126 w 306219"/>
                <a:gd name="connsiteY5" fmla="*/ 266074 h 388027"/>
                <a:gd name="connsiteX0" fmla="*/ 131 w 306224"/>
                <a:gd name="connsiteY0" fmla="*/ 266074 h 388386"/>
                <a:gd name="connsiteX1" fmla="*/ 107473 w 306224"/>
                <a:gd name="connsiteY1" fmla="*/ 113052 h 388386"/>
                <a:gd name="connsiteX2" fmla="*/ 306224 w 306224"/>
                <a:gd name="connsiteY2" fmla="*/ 0 h 388386"/>
                <a:gd name="connsiteX3" fmla="*/ 192238 w 306224"/>
                <a:gd name="connsiteY3" fmla="*/ 221348 h 388386"/>
                <a:gd name="connsiteX4" fmla="*/ 87797 w 306224"/>
                <a:gd name="connsiteY4" fmla="*/ 387919 h 388386"/>
                <a:gd name="connsiteX5" fmla="*/ 131 w 306224"/>
                <a:gd name="connsiteY5" fmla="*/ 266074 h 388386"/>
                <a:gd name="connsiteX0" fmla="*/ 25 w 306118"/>
                <a:gd name="connsiteY0" fmla="*/ 266074 h 365871"/>
                <a:gd name="connsiteX1" fmla="*/ 107367 w 306118"/>
                <a:gd name="connsiteY1" fmla="*/ 113052 h 365871"/>
                <a:gd name="connsiteX2" fmla="*/ 306118 w 306118"/>
                <a:gd name="connsiteY2" fmla="*/ 0 h 365871"/>
                <a:gd name="connsiteX3" fmla="*/ 192132 w 306118"/>
                <a:gd name="connsiteY3" fmla="*/ 221348 h 365871"/>
                <a:gd name="connsiteX4" fmla="*/ 98414 w 306118"/>
                <a:gd name="connsiteY4" fmla="*/ 365280 h 365871"/>
                <a:gd name="connsiteX5" fmla="*/ 25 w 306118"/>
                <a:gd name="connsiteY5" fmla="*/ 266074 h 365871"/>
                <a:gd name="connsiteX0" fmla="*/ 25 w 306118"/>
                <a:gd name="connsiteY0" fmla="*/ 266074 h 365871"/>
                <a:gd name="connsiteX1" fmla="*/ 107367 w 306118"/>
                <a:gd name="connsiteY1" fmla="*/ 113052 h 365871"/>
                <a:gd name="connsiteX2" fmla="*/ 306118 w 306118"/>
                <a:gd name="connsiteY2" fmla="*/ 0 h 365871"/>
                <a:gd name="connsiteX3" fmla="*/ 192132 w 306118"/>
                <a:gd name="connsiteY3" fmla="*/ 221348 h 365871"/>
                <a:gd name="connsiteX4" fmla="*/ 98414 w 306118"/>
                <a:gd name="connsiteY4" fmla="*/ 365280 h 365871"/>
                <a:gd name="connsiteX5" fmla="*/ 25 w 306118"/>
                <a:gd name="connsiteY5" fmla="*/ 266074 h 365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6118" h="365871">
                  <a:moveTo>
                    <a:pt x="25" y="266074"/>
                  </a:moveTo>
                  <a:cubicBezTo>
                    <a:pt x="1517" y="224036"/>
                    <a:pt x="44736" y="164979"/>
                    <a:pt x="107367" y="113052"/>
                  </a:cubicBezTo>
                  <a:lnTo>
                    <a:pt x="306118" y="0"/>
                  </a:lnTo>
                  <a:cubicBezTo>
                    <a:pt x="269304" y="64632"/>
                    <a:pt x="215586" y="85258"/>
                    <a:pt x="192132" y="221348"/>
                  </a:cubicBezTo>
                  <a:cubicBezTo>
                    <a:pt x="171779" y="329909"/>
                    <a:pt x="130432" y="357826"/>
                    <a:pt x="98414" y="365280"/>
                  </a:cubicBezTo>
                  <a:cubicBezTo>
                    <a:pt x="66396" y="372734"/>
                    <a:pt x="-1467" y="308112"/>
                    <a:pt x="25" y="266074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36" name="泪滴形 54"/>
            <p:cNvSpPr/>
            <p:nvPr/>
          </p:nvSpPr>
          <p:spPr>
            <a:xfrm rot="13874597" flipH="1">
              <a:off x="7088039" y="4714431"/>
              <a:ext cx="127428" cy="216255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8777" h="398707">
                  <a:moveTo>
                    <a:pt x="23" y="285235"/>
                  </a:moveTo>
                  <a:cubicBezTo>
                    <a:pt x="1322" y="238860"/>
                    <a:pt x="31144" y="171709"/>
                    <a:pt x="93775" y="119782"/>
                  </a:cubicBezTo>
                  <a:lnTo>
                    <a:pt x="238777" y="0"/>
                  </a:lnTo>
                  <a:cubicBezTo>
                    <a:pt x="201963" y="64632"/>
                    <a:pt x="203187" y="147992"/>
                    <a:pt x="198346" y="233715"/>
                  </a:cubicBezTo>
                  <a:cubicBezTo>
                    <a:pt x="198346" y="330940"/>
                    <a:pt x="119037" y="389443"/>
                    <a:pt x="85983" y="398030"/>
                  </a:cubicBezTo>
                  <a:cubicBezTo>
                    <a:pt x="52929" y="406617"/>
                    <a:pt x="-1276" y="331610"/>
                    <a:pt x="23" y="285235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37" name="泪滴形 54"/>
            <p:cNvSpPr/>
            <p:nvPr/>
          </p:nvSpPr>
          <p:spPr>
            <a:xfrm rot="16562978" flipH="1">
              <a:off x="7385214" y="4654409"/>
              <a:ext cx="230155" cy="263632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17 w 256933"/>
                <a:gd name="connsiteY0" fmla="*/ 318451 h 400568"/>
                <a:gd name="connsiteX1" fmla="*/ 111931 w 256933"/>
                <a:gd name="connsiteY1" fmla="*/ 119782 h 400568"/>
                <a:gd name="connsiteX2" fmla="*/ 256933 w 256933"/>
                <a:gd name="connsiteY2" fmla="*/ 0 h 400568"/>
                <a:gd name="connsiteX3" fmla="*/ 216502 w 256933"/>
                <a:gd name="connsiteY3" fmla="*/ 233715 h 400568"/>
                <a:gd name="connsiteX4" fmla="*/ 104139 w 256933"/>
                <a:gd name="connsiteY4" fmla="*/ 398030 h 400568"/>
                <a:gd name="connsiteX5" fmla="*/ 17 w 256933"/>
                <a:gd name="connsiteY5" fmla="*/ 318451 h 400568"/>
                <a:gd name="connsiteX0" fmla="*/ 4528 w 261444"/>
                <a:gd name="connsiteY0" fmla="*/ 318451 h 401274"/>
                <a:gd name="connsiteX1" fmla="*/ 116442 w 261444"/>
                <a:gd name="connsiteY1" fmla="*/ 119782 h 401274"/>
                <a:gd name="connsiteX2" fmla="*/ 261444 w 261444"/>
                <a:gd name="connsiteY2" fmla="*/ 0 h 401274"/>
                <a:gd name="connsiteX3" fmla="*/ 221013 w 261444"/>
                <a:gd name="connsiteY3" fmla="*/ 233715 h 401274"/>
                <a:gd name="connsiteX4" fmla="*/ 108650 w 261444"/>
                <a:gd name="connsiteY4" fmla="*/ 398030 h 401274"/>
                <a:gd name="connsiteX5" fmla="*/ 4528 w 261444"/>
                <a:gd name="connsiteY5" fmla="*/ 318451 h 401274"/>
                <a:gd name="connsiteX0" fmla="*/ 825 w 257741"/>
                <a:gd name="connsiteY0" fmla="*/ 318451 h 401551"/>
                <a:gd name="connsiteX1" fmla="*/ 112739 w 257741"/>
                <a:gd name="connsiteY1" fmla="*/ 119782 h 401551"/>
                <a:gd name="connsiteX2" fmla="*/ 257741 w 257741"/>
                <a:gd name="connsiteY2" fmla="*/ 0 h 401551"/>
                <a:gd name="connsiteX3" fmla="*/ 217310 w 257741"/>
                <a:gd name="connsiteY3" fmla="*/ 233715 h 401551"/>
                <a:gd name="connsiteX4" fmla="*/ 104947 w 257741"/>
                <a:gd name="connsiteY4" fmla="*/ 398030 h 401551"/>
                <a:gd name="connsiteX5" fmla="*/ 825 w 257741"/>
                <a:gd name="connsiteY5" fmla="*/ 318451 h 401551"/>
                <a:gd name="connsiteX0" fmla="*/ 825 w 257741"/>
                <a:gd name="connsiteY0" fmla="*/ 318451 h 401351"/>
                <a:gd name="connsiteX1" fmla="*/ 112739 w 257741"/>
                <a:gd name="connsiteY1" fmla="*/ 119782 h 401351"/>
                <a:gd name="connsiteX2" fmla="*/ 257741 w 257741"/>
                <a:gd name="connsiteY2" fmla="*/ 0 h 401351"/>
                <a:gd name="connsiteX3" fmla="*/ 167159 w 257741"/>
                <a:gd name="connsiteY3" fmla="*/ 237184 h 401351"/>
                <a:gd name="connsiteX4" fmla="*/ 104947 w 257741"/>
                <a:gd name="connsiteY4" fmla="*/ 398030 h 401351"/>
                <a:gd name="connsiteX5" fmla="*/ 825 w 257741"/>
                <a:gd name="connsiteY5" fmla="*/ 318451 h 401351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782 w 299761"/>
                <a:gd name="connsiteY0" fmla="*/ 281993 h 365986"/>
                <a:gd name="connsiteX1" fmla="*/ 100523 w 299761"/>
                <a:gd name="connsiteY1" fmla="*/ 78893 h 365986"/>
                <a:gd name="connsiteX2" fmla="*/ 299761 w 299761"/>
                <a:gd name="connsiteY2" fmla="*/ 0 h 365986"/>
                <a:gd name="connsiteX3" fmla="*/ 169116 w 299761"/>
                <a:gd name="connsiteY3" fmla="*/ 200726 h 365986"/>
                <a:gd name="connsiteX4" fmla="*/ 106904 w 299761"/>
                <a:gd name="connsiteY4" fmla="*/ 361572 h 365986"/>
                <a:gd name="connsiteX5" fmla="*/ 2782 w 299761"/>
                <a:gd name="connsiteY5" fmla="*/ 281993 h 365986"/>
                <a:gd name="connsiteX0" fmla="*/ 2782 w 299761"/>
                <a:gd name="connsiteY0" fmla="*/ 281993 h 372805"/>
                <a:gd name="connsiteX1" fmla="*/ 100523 w 299761"/>
                <a:gd name="connsiteY1" fmla="*/ 78893 h 372805"/>
                <a:gd name="connsiteX2" fmla="*/ 299761 w 299761"/>
                <a:gd name="connsiteY2" fmla="*/ 0 h 372805"/>
                <a:gd name="connsiteX3" fmla="*/ 169116 w 299761"/>
                <a:gd name="connsiteY3" fmla="*/ 200726 h 372805"/>
                <a:gd name="connsiteX4" fmla="*/ 106904 w 299761"/>
                <a:gd name="connsiteY4" fmla="*/ 361572 h 372805"/>
                <a:gd name="connsiteX5" fmla="*/ 2782 w 299761"/>
                <a:gd name="connsiteY5" fmla="*/ 281993 h 372805"/>
                <a:gd name="connsiteX0" fmla="*/ 1978 w 325722"/>
                <a:gd name="connsiteY0" fmla="*/ 299878 h 370277"/>
                <a:gd name="connsiteX1" fmla="*/ 126484 w 325722"/>
                <a:gd name="connsiteY1" fmla="*/ 78893 h 370277"/>
                <a:gd name="connsiteX2" fmla="*/ 325722 w 325722"/>
                <a:gd name="connsiteY2" fmla="*/ 0 h 370277"/>
                <a:gd name="connsiteX3" fmla="*/ 195077 w 325722"/>
                <a:gd name="connsiteY3" fmla="*/ 200726 h 370277"/>
                <a:gd name="connsiteX4" fmla="*/ 132865 w 325722"/>
                <a:gd name="connsiteY4" fmla="*/ 361572 h 370277"/>
                <a:gd name="connsiteX5" fmla="*/ 1978 w 325722"/>
                <a:gd name="connsiteY5" fmla="*/ 299878 h 370277"/>
                <a:gd name="connsiteX0" fmla="*/ 1978 w 325722"/>
                <a:gd name="connsiteY0" fmla="*/ 299878 h 370471"/>
                <a:gd name="connsiteX1" fmla="*/ 126484 w 325722"/>
                <a:gd name="connsiteY1" fmla="*/ 78893 h 370471"/>
                <a:gd name="connsiteX2" fmla="*/ 325722 w 325722"/>
                <a:gd name="connsiteY2" fmla="*/ 0 h 370471"/>
                <a:gd name="connsiteX3" fmla="*/ 170489 w 325722"/>
                <a:gd name="connsiteY3" fmla="*/ 198120 h 370471"/>
                <a:gd name="connsiteX4" fmla="*/ 132865 w 325722"/>
                <a:gd name="connsiteY4" fmla="*/ 361572 h 370471"/>
                <a:gd name="connsiteX5" fmla="*/ 1978 w 325722"/>
                <a:gd name="connsiteY5" fmla="*/ 299878 h 37047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5722" h="373101">
                  <a:moveTo>
                    <a:pt x="1978" y="299878"/>
                  </a:moveTo>
                  <a:cubicBezTo>
                    <a:pt x="-13390" y="221965"/>
                    <a:pt x="63853" y="130820"/>
                    <a:pt x="126484" y="78893"/>
                  </a:cubicBezTo>
                  <a:cubicBezTo>
                    <a:pt x="191547" y="19264"/>
                    <a:pt x="257188" y="9480"/>
                    <a:pt x="325722" y="0"/>
                  </a:cubicBezTo>
                  <a:cubicBezTo>
                    <a:pt x="264073" y="50286"/>
                    <a:pt x="195442" y="39928"/>
                    <a:pt x="186691" y="162536"/>
                  </a:cubicBezTo>
                  <a:cubicBezTo>
                    <a:pt x="204388" y="249204"/>
                    <a:pt x="163650" y="338682"/>
                    <a:pt x="132865" y="361572"/>
                  </a:cubicBezTo>
                  <a:cubicBezTo>
                    <a:pt x="102080" y="384462"/>
                    <a:pt x="17346" y="377791"/>
                    <a:pt x="1978" y="299878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38" name="泪滴形 54"/>
            <p:cNvSpPr/>
            <p:nvPr/>
          </p:nvSpPr>
          <p:spPr>
            <a:xfrm rot="20773938" flipH="1">
              <a:off x="7333024" y="5189066"/>
              <a:ext cx="230155" cy="263632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17 w 256933"/>
                <a:gd name="connsiteY0" fmla="*/ 318451 h 400568"/>
                <a:gd name="connsiteX1" fmla="*/ 111931 w 256933"/>
                <a:gd name="connsiteY1" fmla="*/ 119782 h 400568"/>
                <a:gd name="connsiteX2" fmla="*/ 256933 w 256933"/>
                <a:gd name="connsiteY2" fmla="*/ 0 h 400568"/>
                <a:gd name="connsiteX3" fmla="*/ 216502 w 256933"/>
                <a:gd name="connsiteY3" fmla="*/ 233715 h 400568"/>
                <a:gd name="connsiteX4" fmla="*/ 104139 w 256933"/>
                <a:gd name="connsiteY4" fmla="*/ 398030 h 400568"/>
                <a:gd name="connsiteX5" fmla="*/ 17 w 256933"/>
                <a:gd name="connsiteY5" fmla="*/ 318451 h 400568"/>
                <a:gd name="connsiteX0" fmla="*/ 4528 w 261444"/>
                <a:gd name="connsiteY0" fmla="*/ 318451 h 401274"/>
                <a:gd name="connsiteX1" fmla="*/ 116442 w 261444"/>
                <a:gd name="connsiteY1" fmla="*/ 119782 h 401274"/>
                <a:gd name="connsiteX2" fmla="*/ 261444 w 261444"/>
                <a:gd name="connsiteY2" fmla="*/ 0 h 401274"/>
                <a:gd name="connsiteX3" fmla="*/ 221013 w 261444"/>
                <a:gd name="connsiteY3" fmla="*/ 233715 h 401274"/>
                <a:gd name="connsiteX4" fmla="*/ 108650 w 261444"/>
                <a:gd name="connsiteY4" fmla="*/ 398030 h 401274"/>
                <a:gd name="connsiteX5" fmla="*/ 4528 w 261444"/>
                <a:gd name="connsiteY5" fmla="*/ 318451 h 401274"/>
                <a:gd name="connsiteX0" fmla="*/ 825 w 257741"/>
                <a:gd name="connsiteY0" fmla="*/ 318451 h 401551"/>
                <a:gd name="connsiteX1" fmla="*/ 112739 w 257741"/>
                <a:gd name="connsiteY1" fmla="*/ 119782 h 401551"/>
                <a:gd name="connsiteX2" fmla="*/ 257741 w 257741"/>
                <a:gd name="connsiteY2" fmla="*/ 0 h 401551"/>
                <a:gd name="connsiteX3" fmla="*/ 217310 w 257741"/>
                <a:gd name="connsiteY3" fmla="*/ 233715 h 401551"/>
                <a:gd name="connsiteX4" fmla="*/ 104947 w 257741"/>
                <a:gd name="connsiteY4" fmla="*/ 398030 h 401551"/>
                <a:gd name="connsiteX5" fmla="*/ 825 w 257741"/>
                <a:gd name="connsiteY5" fmla="*/ 318451 h 401551"/>
                <a:gd name="connsiteX0" fmla="*/ 825 w 257741"/>
                <a:gd name="connsiteY0" fmla="*/ 318451 h 401351"/>
                <a:gd name="connsiteX1" fmla="*/ 112739 w 257741"/>
                <a:gd name="connsiteY1" fmla="*/ 119782 h 401351"/>
                <a:gd name="connsiteX2" fmla="*/ 257741 w 257741"/>
                <a:gd name="connsiteY2" fmla="*/ 0 h 401351"/>
                <a:gd name="connsiteX3" fmla="*/ 167159 w 257741"/>
                <a:gd name="connsiteY3" fmla="*/ 237184 h 401351"/>
                <a:gd name="connsiteX4" fmla="*/ 104947 w 257741"/>
                <a:gd name="connsiteY4" fmla="*/ 398030 h 401351"/>
                <a:gd name="connsiteX5" fmla="*/ 825 w 257741"/>
                <a:gd name="connsiteY5" fmla="*/ 318451 h 401351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782 w 299761"/>
                <a:gd name="connsiteY0" fmla="*/ 281993 h 365986"/>
                <a:gd name="connsiteX1" fmla="*/ 100523 w 299761"/>
                <a:gd name="connsiteY1" fmla="*/ 78893 h 365986"/>
                <a:gd name="connsiteX2" fmla="*/ 299761 w 299761"/>
                <a:gd name="connsiteY2" fmla="*/ 0 h 365986"/>
                <a:gd name="connsiteX3" fmla="*/ 169116 w 299761"/>
                <a:gd name="connsiteY3" fmla="*/ 200726 h 365986"/>
                <a:gd name="connsiteX4" fmla="*/ 106904 w 299761"/>
                <a:gd name="connsiteY4" fmla="*/ 361572 h 365986"/>
                <a:gd name="connsiteX5" fmla="*/ 2782 w 299761"/>
                <a:gd name="connsiteY5" fmla="*/ 281993 h 365986"/>
                <a:gd name="connsiteX0" fmla="*/ 2782 w 299761"/>
                <a:gd name="connsiteY0" fmla="*/ 281993 h 372805"/>
                <a:gd name="connsiteX1" fmla="*/ 100523 w 299761"/>
                <a:gd name="connsiteY1" fmla="*/ 78893 h 372805"/>
                <a:gd name="connsiteX2" fmla="*/ 299761 w 299761"/>
                <a:gd name="connsiteY2" fmla="*/ 0 h 372805"/>
                <a:gd name="connsiteX3" fmla="*/ 169116 w 299761"/>
                <a:gd name="connsiteY3" fmla="*/ 200726 h 372805"/>
                <a:gd name="connsiteX4" fmla="*/ 106904 w 299761"/>
                <a:gd name="connsiteY4" fmla="*/ 361572 h 372805"/>
                <a:gd name="connsiteX5" fmla="*/ 2782 w 299761"/>
                <a:gd name="connsiteY5" fmla="*/ 281993 h 372805"/>
                <a:gd name="connsiteX0" fmla="*/ 1978 w 325722"/>
                <a:gd name="connsiteY0" fmla="*/ 299878 h 370277"/>
                <a:gd name="connsiteX1" fmla="*/ 126484 w 325722"/>
                <a:gd name="connsiteY1" fmla="*/ 78893 h 370277"/>
                <a:gd name="connsiteX2" fmla="*/ 325722 w 325722"/>
                <a:gd name="connsiteY2" fmla="*/ 0 h 370277"/>
                <a:gd name="connsiteX3" fmla="*/ 195077 w 325722"/>
                <a:gd name="connsiteY3" fmla="*/ 200726 h 370277"/>
                <a:gd name="connsiteX4" fmla="*/ 132865 w 325722"/>
                <a:gd name="connsiteY4" fmla="*/ 361572 h 370277"/>
                <a:gd name="connsiteX5" fmla="*/ 1978 w 325722"/>
                <a:gd name="connsiteY5" fmla="*/ 299878 h 370277"/>
                <a:gd name="connsiteX0" fmla="*/ 1978 w 325722"/>
                <a:gd name="connsiteY0" fmla="*/ 299878 h 370471"/>
                <a:gd name="connsiteX1" fmla="*/ 126484 w 325722"/>
                <a:gd name="connsiteY1" fmla="*/ 78893 h 370471"/>
                <a:gd name="connsiteX2" fmla="*/ 325722 w 325722"/>
                <a:gd name="connsiteY2" fmla="*/ 0 h 370471"/>
                <a:gd name="connsiteX3" fmla="*/ 170489 w 325722"/>
                <a:gd name="connsiteY3" fmla="*/ 198120 h 370471"/>
                <a:gd name="connsiteX4" fmla="*/ 132865 w 325722"/>
                <a:gd name="connsiteY4" fmla="*/ 361572 h 370471"/>
                <a:gd name="connsiteX5" fmla="*/ 1978 w 325722"/>
                <a:gd name="connsiteY5" fmla="*/ 299878 h 37047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5722" h="373101">
                  <a:moveTo>
                    <a:pt x="1978" y="299878"/>
                  </a:moveTo>
                  <a:cubicBezTo>
                    <a:pt x="-13390" y="221965"/>
                    <a:pt x="63853" y="130820"/>
                    <a:pt x="126484" y="78893"/>
                  </a:cubicBezTo>
                  <a:cubicBezTo>
                    <a:pt x="191547" y="19264"/>
                    <a:pt x="257188" y="9480"/>
                    <a:pt x="325722" y="0"/>
                  </a:cubicBezTo>
                  <a:cubicBezTo>
                    <a:pt x="264073" y="50286"/>
                    <a:pt x="195442" y="39928"/>
                    <a:pt x="186691" y="162536"/>
                  </a:cubicBezTo>
                  <a:cubicBezTo>
                    <a:pt x="204388" y="249204"/>
                    <a:pt x="163650" y="338682"/>
                    <a:pt x="132865" y="361572"/>
                  </a:cubicBezTo>
                  <a:cubicBezTo>
                    <a:pt x="102080" y="384462"/>
                    <a:pt x="17346" y="377791"/>
                    <a:pt x="1978" y="299878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95895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1" dur="2000" fill="hold"/>
                                        <p:tgtEl>
                                          <p:spTgt spid="1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2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6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125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0" dur="625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53" presetClass="entr" presetSubtype="16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53" presetClass="entr" presetSubtype="16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53" presetClass="entr" presetSubtype="16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2" grpId="1" animBg="1"/>
      <p:bldP spid="13" grpId="0" animBg="1"/>
      <p:bldP spid="13" grpId="1" animBg="1"/>
      <p:bldP spid="15" grpId="0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603" y="1122363"/>
            <a:ext cx="9141619" cy="2387600"/>
          </a:xfrm>
        </p:spPr>
        <p:txBody>
          <a:bodyPr anchor="b"/>
          <a:lstStyle>
            <a:lvl1pPr algn="ctr">
              <a:defRPr sz="599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603" y="3602038"/>
            <a:ext cx="9141619" cy="1655762"/>
          </a:xfrm>
        </p:spPr>
        <p:txBody>
          <a:bodyPr/>
          <a:lstStyle>
            <a:lvl1pPr marL="0" indent="0" algn="ctr">
              <a:buNone/>
              <a:defRPr sz="2399"/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10625792" y="6318976"/>
            <a:ext cx="145010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470A38C-1EF0-478B-A03D-85A53F03CA29}" type="slidenum">
              <a:rPr lang="zh-CN" altLang="en-US" sz="16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zh-CN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9368399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633" y="1709739"/>
            <a:ext cx="10512862" cy="2852737"/>
          </a:xfrm>
        </p:spPr>
        <p:txBody>
          <a:bodyPr anchor="b"/>
          <a:lstStyle>
            <a:lvl1pPr>
              <a:defRPr sz="599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633" y="4589464"/>
            <a:ext cx="10512862" cy="1500187"/>
          </a:xfrm>
        </p:spPr>
        <p:txBody>
          <a:bodyPr/>
          <a:lstStyle>
            <a:lvl1pPr marL="0" indent="0">
              <a:buNone/>
              <a:defRPr sz="2399">
                <a:solidFill>
                  <a:schemeClr val="tx1">
                    <a:tint val="75000"/>
                  </a:schemeClr>
                </a:solidFill>
              </a:defRPr>
            </a:lvl1pPr>
            <a:lvl2pPr marL="457063" indent="0">
              <a:buNone/>
              <a:defRPr sz="19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10625792" y="6318976"/>
            <a:ext cx="145010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470A38C-1EF0-478B-A03D-85A53F03CA29}" type="slidenum">
              <a:rPr lang="zh-CN" altLang="en-US" sz="16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zh-CN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3267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7982" y="1825625"/>
            <a:ext cx="5180251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592" y="1825625"/>
            <a:ext cx="5180251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10625792" y="6318976"/>
            <a:ext cx="145010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470A38C-1EF0-478B-A03D-85A53F03CA29}" type="slidenum">
              <a:rPr lang="zh-CN" altLang="en-US" sz="16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zh-CN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5579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69" y="365126"/>
            <a:ext cx="105128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570" y="1681163"/>
            <a:ext cx="5156444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570" y="2505075"/>
            <a:ext cx="5156444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0593" y="1681163"/>
            <a:ext cx="5181838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593" y="2505075"/>
            <a:ext cx="518183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Slide Number Placeholder 5"/>
          <p:cNvSpPr txBox="1">
            <a:spLocks/>
          </p:cNvSpPr>
          <p:nvPr userDrawn="1"/>
        </p:nvSpPr>
        <p:spPr>
          <a:xfrm>
            <a:off x="10625792" y="6318976"/>
            <a:ext cx="145010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470A38C-1EF0-478B-A03D-85A53F03CA29}" type="slidenum">
              <a:rPr lang="zh-CN" altLang="en-US" sz="16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zh-CN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0941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10625792" y="6318976"/>
            <a:ext cx="145010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470A38C-1EF0-478B-A03D-85A53F03CA29}" type="slidenum">
              <a:rPr lang="zh-CN" altLang="en-US" sz="16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zh-CN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8539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10625792" y="6318976"/>
            <a:ext cx="145010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470A38C-1EF0-478B-A03D-85A53F03CA29}" type="slidenum">
              <a:rPr lang="zh-CN" altLang="en-US" sz="16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zh-CN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2547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lumMod val="20000"/>
                <a:lumOff val="80000"/>
              </a:schemeClr>
            </a:gs>
            <a:gs pos="58000">
              <a:schemeClr val="accent1">
                <a:lumMod val="20000"/>
                <a:lumOff val="80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17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7982" y="365126"/>
            <a:ext cx="1051286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7982" y="1825625"/>
            <a:ext cx="1051286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7982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12/26/2017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7549" y="6356351"/>
            <a:ext cx="41137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08357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70A38C-1EF0-478B-A03D-85A53F03CA29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8" name="组合 7"/>
          <p:cNvGrpSpPr/>
          <p:nvPr userDrawn="1"/>
        </p:nvGrpSpPr>
        <p:grpSpPr>
          <a:xfrm>
            <a:off x="-27540" y="6669362"/>
            <a:ext cx="12216365" cy="195043"/>
            <a:chOff x="-27547" y="6669361"/>
            <a:chExt cx="9171546" cy="195044"/>
          </a:xfrm>
        </p:grpSpPr>
        <p:sp>
          <p:nvSpPr>
            <p:cNvPr id="9" name="矩形 8"/>
            <p:cNvSpPr/>
            <p:nvPr userDrawn="1"/>
          </p:nvSpPr>
          <p:spPr>
            <a:xfrm>
              <a:off x="-27547" y="6669361"/>
              <a:ext cx="3087260" cy="195044"/>
            </a:xfrm>
            <a:prstGeom prst="rect">
              <a:avLst/>
            </a:prstGeom>
            <a:solidFill>
              <a:srgbClr val="0073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0" name="矩形 9"/>
            <p:cNvSpPr/>
            <p:nvPr userDrawn="1"/>
          </p:nvSpPr>
          <p:spPr>
            <a:xfrm>
              <a:off x="3011311" y="6669361"/>
              <a:ext cx="3087260" cy="195044"/>
            </a:xfrm>
            <a:prstGeom prst="rect">
              <a:avLst/>
            </a:prstGeom>
            <a:solidFill>
              <a:srgbClr val="2EA7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1" name="矩形 10"/>
            <p:cNvSpPr/>
            <p:nvPr userDrawn="1"/>
          </p:nvSpPr>
          <p:spPr>
            <a:xfrm>
              <a:off x="6056739" y="6669361"/>
              <a:ext cx="3087260" cy="195044"/>
            </a:xfrm>
            <a:prstGeom prst="rect">
              <a:avLst/>
            </a:pr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2184854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73" r:id="rId2"/>
    <p:sldLayoutId id="2147483674" r:id="rId3"/>
    <p:sldLayoutId id="2147483662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</p:sldLayoutIdLst>
  <p:hf hdr="0" dt="0"/>
  <p:txStyles>
    <p:titleStyle>
      <a:lvl1pPr algn="l" defTabSz="914126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31" indent="-228531" algn="l" defTabSz="91412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799" kern="1200">
          <a:solidFill>
            <a:schemeClr val="tx1"/>
          </a:solidFill>
          <a:latin typeface="+mn-lt"/>
          <a:ea typeface="+mn-ea"/>
          <a:cs typeface="+mn-cs"/>
        </a:defRPr>
      </a:lvl1pPr>
      <a:lvl2pPr marL="68559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657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3pPr>
      <a:lvl4pPr marL="1599720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2056783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513846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1547446" y="3168007"/>
            <a:ext cx="9041532" cy="751698"/>
          </a:xfrm>
        </p:spPr>
        <p:txBody>
          <a:bodyPr/>
          <a:lstStyle/>
          <a:p>
            <a:r>
              <a:rPr lang="zh-CN" altLang="en-US"/>
              <a:t>第十六讲 虚函数与多态性（二）</a:t>
            </a:r>
          </a:p>
        </p:txBody>
      </p:sp>
    </p:spTree>
    <p:extLst>
      <p:ext uri="{BB962C8B-B14F-4D97-AF65-F5344CB8AC3E}">
        <p14:creationId xmlns:p14="http://schemas.microsoft.com/office/powerpoint/2010/main" val="29888511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纯虚函数与抽象类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519045" y="889326"/>
            <a:ext cx="10567994" cy="3238538"/>
          </a:xfrm>
          <a:prstGeom prst="rect">
            <a:avLst/>
          </a:prstGeom>
        </p:spPr>
        <p:txBody>
          <a:bodyPr/>
          <a:lstStyle/>
          <a:p>
            <a:pPr marL="566737" indent="-457200" eaLnBrk="0" hangingPunct="0">
              <a:spcBef>
                <a:spcPct val="100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  <a:defRPr/>
            </a:pPr>
            <a:r>
              <a:rPr lang="zh-CN" altLang="en-US" sz="3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抽象类的特点及用法：</a:t>
            </a:r>
            <a:endParaRPr lang="en-US" altLang="zh-CN" sz="3600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itchFamily="49" charset="0"/>
            </a:endParaRPr>
          </a:p>
          <a:p>
            <a:pPr marL="1023937" lvl="1" indent="-457200" eaLnBrk="0" hangingPunct="0">
              <a:spcBef>
                <a:spcPct val="100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sz="3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抽象类指类中</a:t>
            </a:r>
            <a:r>
              <a:rPr lang="zh-CN" altLang="en-US" sz="3200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至少包含</a:t>
            </a:r>
            <a:r>
              <a:rPr lang="zh-CN" altLang="en-US" sz="3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了一个纯虚函数。</a:t>
            </a:r>
          </a:p>
          <a:p>
            <a:pPr marL="1023937" lvl="1" indent="-457200" eaLnBrk="0" hangingPunct="0">
              <a:spcBef>
                <a:spcPct val="100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sz="3200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类</a:t>
            </a:r>
            <a:r>
              <a:rPr lang="zh-CN" altLang="en-US" sz="3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是现实生活中有相同属性和行为的</a:t>
            </a:r>
            <a:r>
              <a:rPr lang="zh-CN" altLang="en-US" sz="3200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事物的抽象</a:t>
            </a:r>
            <a:r>
              <a:rPr lang="zh-CN" altLang="en-US" sz="3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，而</a:t>
            </a:r>
            <a:r>
              <a:rPr lang="zh-CN" altLang="en-US" sz="3200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抽象类是对类的抽象</a:t>
            </a:r>
            <a:r>
              <a:rPr lang="zh-CN" altLang="en-US" sz="3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。</a:t>
            </a:r>
          </a:p>
          <a:p>
            <a:pPr marL="1023937" lvl="1" indent="-457200" eaLnBrk="0" hangingPunct="0">
              <a:spcBef>
                <a:spcPct val="100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sz="3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抽象类含有纯虚函数，抽象类不能被实例化，但可以定义抽象类的指针或者引用 。</a:t>
            </a:r>
          </a:p>
          <a:p>
            <a:pPr marL="566737" indent="-457200" eaLnBrk="0" hangingPunct="0">
              <a:spcBef>
                <a:spcPct val="100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  <a:defRPr/>
            </a:pPr>
            <a:endParaRPr lang="zh-CN" altLang="en-US" sz="3200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itchFamily="49" charset="0"/>
            </a:endParaRPr>
          </a:p>
        </p:txBody>
      </p:sp>
      <p:sp>
        <p:nvSpPr>
          <p:cNvPr id="4" name="TextBox 2"/>
          <p:cNvSpPr txBox="1"/>
          <p:nvPr/>
        </p:nvSpPr>
        <p:spPr>
          <a:xfrm>
            <a:off x="1162593" y="4174031"/>
            <a:ext cx="4920975" cy="23083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int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main(void) {</a:t>
            </a:r>
          </a:p>
          <a:p>
            <a:pPr>
              <a:defRPr/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Shape</a:t>
            </a:r>
            <a:endParaRPr lang="en-US" altLang="zh-CN" sz="2400" b="1" dirty="0">
              <a:solidFill>
                <a:srgbClr val="C00000"/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>
              <a:defRPr/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} </a:t>
            </a:r>
            <a:r>
              <a:rPr lang="en-US" altLang="zh-CN" sz="2400" b="1" dirty="0" err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obj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void </a:t>
            </a:r>
            <a:r>
              <a:rPr lang="en-US" altLang="zh-CN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DrawObject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(</a:t>
            </a:r>
            <a:r>
              <a:rPr lang="en-US" altLang="zh-CN" sz="2400" b="1" dirty="0">
                <a:solidFill>
                  <a:srgbClr val="C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Shape p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) {</a:t>
            </a:r>
          </a:p>
          <a:p>
            <a:pPr>
              <a:defRPr/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</a:t>
            </a:r>
            <a:r>
              <a:rPr lang="en-US" altLang="zh-CN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p.Draw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();</a:t>
            </a:r>
          </a:p>
          <a:p>
            <a:pPr>
              <a:defRPr/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}</a:t>
            </a:r>
          </a:p>
        </p:txBody>
      </p:sp>
      <p:sp>
        <p:nvSpPr>
          <p:cNvPr id="5" name="TextBox 2"/>
          <p:cNvSpPr txBox="1"/>
          <p:nvPr/>
        </p:nvSpPr>
        <p:spPr>
          <a:xfrm>
            <a:off x="6243242" y="4174032"/>
            <a:ext cx="5105054" cy="23083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void </a:t>
            </a:r>
            <a:r>
              <a:rPr lang="en-US" altLang="zh-CN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DrawObject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(</a:t>
            </a:r>
            <a:r>
              <a:rPr lang="en-US" altLang="zh-CN" sz="2400" b="1" dirty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Shape *p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) {</a:t>
            </a:r>
          </a:p>
          <a:p>
            <a:pPr>
              <a:defRPr/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p-&gt;Draw();</a:t>
            </a:r>
          </a:p>
          <a:p>
            <a:pPr>
              <a:defRPr/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}</a:t>
            </a:r>
          </a:p>
          <a:p>
            <a:pPr>
              <a:defRPr/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void </a:t>
            </a:r>
            <a:r>
              <a:rPr lang="en-US" altLang="zh-CN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DrawObject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(</a:t>
            </a:r>
            <a:r>
              <a:rPr lang="en-US" altLang="zh-CN" sz="2400" b="1" dirty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Shape &amp;p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) {</a:t>
            </a:r>
          </a:p>
          <a:p>
            <a:pPr>
              <a:defRPr/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</a:t>
            </a:r>
            <a:r>
              <a:rPr lang="en-US" altLang="zh-CN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p.Draw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();</a:t>
            </a:r>
          </a:p>
          <a:p>
            <a:pPr>
              <a:defRPr/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}</a:t>
            </a:r>
          </a:p>
        </p:txBody>
      </p:sp>
      <p:pic>
        <p:nvPicPr>
          <p:cNvPr id="9" name="Picture 2" descr="C:\Users\Eetze\Desktop\delet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4212" y="5676001"/>
            <a:ext cx="513037" cy="513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C:\Users\Eetze\Desktop\delet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4212" y="4549140"/>
            <a:ext cx="513037" cy="513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42095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纯虚函数与抽象类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519045" y="889326"/>
            <a:ext cx="10567994" cy="2670881"/>
          </a:xfrm>
          <a:prstGeom prst="rect">
            <a:avLst/>
          </a:prstGeom>
        </p:spPr>
        <p:txBody>
          <a:bodyPr/>
          <a:lstStyle/>
          <a:p>
            <a:pPr marL="1023937" lvl="1" indent="-457200" eaLnBrk="0" hangingPunct="0">
              <a:spcBef>
                <a:spcPct val="100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sz="32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抽象类中可以含有普通成员</a:t>
            </a:r>
          </a:p>
          <a:p>
            <a:pPr marL="1023937" lvl="1" indent="-457200" eaLnBrk="0" hangingPunct="0">
              <a:spcBef>
                <a:spcPct val="100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sz="32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纯虚函数和抽象类是一对息息相关的概念</a:t>
            </a:r>
          </a:p>
          <a:p>
            <a:pPr marL="1023937" lvl="1" indent="-457200" eaLnBrk="0" hangingPunct="0">
              <a:spcBef>
                <a:spcPct val="100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sz="32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可以定义指向抽象类的指针和引用，但抽象类不能用作参数类型、函数返回类型或显示转换的类型（指针和引用除外）。</a:t>
            </a:r>
          </a:p>
          <a:p>
            <a:pPr marL="566737" indent="-457200" eaLnBrk="0" hangingPunct="0">
              <a:spcBef>
                <a:spcPct val="100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  <a:defRPr/>
            </a:pPr>
            <a:endParaRPr lang="zh-CN" altLang="en-US" sz="3200" ker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itchFamily="49" charset="0"/>
            </a:endParaRPr>
          </a:p>
        </p:txBody>
      </p:sp>
      <p:sp>
        <p:nvSpPr>
          <p:cNvPr id="4" name="TextBox 2"/>
          <p:cNvSpPr txBox="1"/>
          <p:nvPr/>
        </p:nvSpPr>
        <p:spPr>
          <a:xfrm>
            <a:off x="1129126" y="3804699"/>
            <a:ext cx="4920975" cy="23083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class Shape</a:t>
            </a:r>
          </a:p>
          <a:p>
            <a:pPr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{</a:t>
            </a:r>
          </a:p>
          <a:p>
            <a:pPr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public:</a:t>
            </a:r>
          </a:p>
          <a:p>
            <a:pPr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virtual void Draw() = 0;</a:t>
            </a:r>
          </a:p>
          <a:p>
            <a:pPr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void foo(); </a:t>
            </a:r>
            <a:r>
              <a:rPr lang="en-US" altLang="zh-CN" sz="2400" b="1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// Right</a:t>
            </a:r>
          </a:p>
          <a:p>
            <a:pPr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};</a:t>
            </a:r>
          </a:p>
        </p:txBody>
      </p:sp>
      <p:sp>
        <p:nvSpPr>
          <p:cNvPr id="5" name="TextBox 2"/>
          <p:cNvSpPr txBox="1"/>
          <p:nvPr/>
        </p:nvSpPr>
        <p:spPr>
          <a:xfrm>
            <a:off x="6217116" y="3804699"/>
            <a:ext cx="5395764" cy="23083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Void draw(Shape *base){} </a:t>
            </a:r>
            <a:r>
              <a:rPr lang="en-US" altLang="zh-CN" sz="2400" b="1" dirty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// OK</a:t>
            </a:r>
          </a:p>
          <a:p>
            <a:pPr>
              <a:defRPr/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Void draw(</a:t>
            </a:r>
            <a:r>
              <a:rPr lang="en-US" altLang="zh-CN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Sahpe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&amp;base){} </a:t>
            </a:r>
            <a:r>
              <a:rPr lang="en-US" altLang="zh-CN" sz="2400" b="1" dirty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// OK</a:t>
            </a:r>
          </a:p>
          <a:p>
            <a:pPr>
              <a:defRPr/>
            </a:pP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>
              <a:defRPr/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Void draw(</a:t>
            </a:r>
            <a:r>
              <a:rPr lang="en-US" altLang="zh-CN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Sahpe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s){} </a:t>
            </a:r>
            <a:r>
              <a:rPr lang="en-US" altLang="zh-CN" sz="2400" b="1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// ERROR</a:t>
            </a:r>
          </a:p>
          <a:p>
            <a:pPr>
              <a:defRPr/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Shape draw(){}       </a:t>
            </a:r>
            <a:r>
              <a:rPr lang="en-US" altLang="zh-CN" sz="2400" b="1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// ERROR</a:t>
            </a:r>
          </a:p>
          <a:p>
            <a:pPr>
              <a:defRPr/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(Shape)derived;      </a:t>
            </a:r>
            <a:r>
              <a:rPr lang="en-US" altLang="zh-CN" sz="2400" b="1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// ERROR</a:t>
            </a:r>
          </a:p>
        </p:txBody>
      </p:sp>
    </p:spTree>
    <p:extLst>
      <p:ext uri="{BB962C8B-B14F-4D97-AF65-F5344CB8AC3E}">
        <p14:creationId xmlns:p14="http://schemas.microsoft.com/office/powerpoint/2010/main" val="3248167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>
            <a:off x="2586783" y="1707662"/>
            <a:ext cx="6697730" cy="623976"/>
            <a:chOff x="2054383" y="4853049"/>
            <a:chExt cx="6697730" cy="623976"/>
          </a:xfrm>
        </p:grpSpPr>
        <p:sp>
          <p:nvSpPr>
            <p:cNvPr id="28" name="矩形 27"/>
            <p:cNvSpPr/>
            <p:nvPr/>
          </p:nvSpPr>
          <p:spPr>
            <a:xfrm>
              <a:off x="2192136" y="4916343"/>
              <a:ext cx="6559977" cy="5606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4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纯虚函数与抽象类</a:t>
              </a:r>
            </a:p>
          </p:txBody>
        </p:sp>
        <p:grpSp>
          <p:nvGrpSpPr>
            <p:cNvPr id="29" name="组合 28"/>
            <p:cNvGrpSpPr/>
            <p:nvPr/>
          </p:nvGrpSpPr>
          <p:grpSpPr>
            <a:xfrm>
              <a:off x="2054383" y="4853049"/>
              <a:ext cx="984021" cy="419684"/>
              <a:chOff x="1485616" y="1015069"/>
              <a:chExt cx="1557519" cy="790575"/>
            </a:xfrm>
          </p:grpSpPr>
          <p:sp>
            <p:nvSpPr>
              <p:cNvPr id="30" name="等腰三角形 29"/>
              <p:cNvSpPr/>
              <p:nvPr/>
            </p:nvSpPr>
            <p:spPr>
              <a:xfrm>
                <a:off x="2875223" y="1015069"/>
                <a:ext cx="167912" cy="120650"/>
              </a:xfrm>
              <a:prstGeom prst="triangle">
                <a:avLst/>
              </a:prstGeom>
              <a:solidFill>
                <a:sysClr val="windowText" lastClr="000000">
                  <a:lumMod val="85000"/>
                  <a:lumOff val="1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  <p:sp>
            <p:nvSpPr>
              <p:cNvPr id="31" name="矩形 68"/>
              <p:cNvSpPr/>
              <p:nvPr/>
            </p:nvSpPr>
            <p:spPr>
              <a:xfrm>
                <a:off x="1485616" y="1015069"/>
                <a:ext cx="1473563" cy="790575"/>
              </a:xfrm>
              <a:custGeom>
                <a:avLst/>
                <a:gdLst>
                  <a:gd name="connsiteX0" fmla="*/ 0 w 1473563"/>
                  <a:gd name="connsiteY0" fmla="*/ 0 h 628650"/>
                  <a:gd name="connsiteX1" fmla="*/ 1473563 w 1473563"/>
                  <a:gd name="connsiteY1" fmla="*/ 0 h 628650"/>
                  <a:gd name="connsiteX2" fmla="*/ 1473563 w 1473563"/>
                  <a:gd name="connsiteY2" fmla="*/ 628650 h 628650"/>
                  <a:gd name="connsiteX3" fmla="*/ 0 w 1473563"/>
                  <a:gd name="connsiteY3" fmla="*/ 628650 h 628650"/>
                  <a:gd name="connsiteX4" fmla="*/ 0 w 1473563"/>
                  <a:gd name="connsiteY4" fmla="*/ 0 h 628650"/>
                  <a:gd name="connsiteX0" fmla="*/ 0 w 1473563"/>
                  <a:gd name="connsiteY0" fmla="*/ 0 h 790575"/>
                  <a:gd name="connsiteX1" fmla="*/ 1473563 w 1473563"/>
                  <a:gd name="connsiteY1" fmla="*/ 0 h 790575"/>
                  <a:gd name="connsiteX2" fmla="*/ 959213 w 1473563"/>
                  <a:gd name="connsiteY2" fmla="*/ 790575 h 790575"/>
                  <a:gd name="connsiteX3" fmla="*/ 0 w 1473563"/>
                  <a:gd name="connsiteY3" fmla="*/ 628650 h 790575"/>
                  <a:gd name="connsiteX4" fmla="*/ 0 w 1473563"/>
                  <a:gd name="connsiteY4" fmla="*/ 0 h 7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3563" h="790575">
                    <a:moveTo>
                      <a:pt x="0" y="0"/>
                    </a:moveTo>
                    <a:lnTo>
                      <a:pt x="1473563" y="0"/>
                    </a:lnTo>
                    <a:lnTo>
                      <a:pt x="959213" y="790575"/>
                    </a:lnTo>
                    <a:lnTo>
                      <a:pt x="0" y="6286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3175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kern="0">
                    <a:solidFill>
                      <a:prstClr val="white"/>
                    </a:solidFill>
                    <a:latin typeface="Lucida Calligraphy" panose="03010101010101010101" pitchFamily="66" charset="0"/>
                  </a:rPr>
                  <a:t>1</a:t>
                </a:r>
                <a:endParaRPr lang="zh-CN" altLang="en-US" sz="3200" kern="0" dirty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</p:grpSp>
      </p:grpSp>
      <p:grpSp>
        <p:nvGrpSpPr>
          <p:cNvPr id="17" name="组合 16"/>
          <p:cNvGrpSpPr/>
          <p:nvPr/>
        </p:nvGrpSpPr>
        <p:grpSpPr>
          <a:xfrm>
            <a:off x="2586783" y="2610958"/>
            <a:ext cx="6697730" cy="623976"/>
            <a:chOff x="4714851" y="493943"/>
            <a:chExt cx="6697730" cy="623976"/>
          </a:xfrm>
        </p:grpSpPr>
        <p:sp>
          <p:nvSpPr>
            <p:cNvPr id="18" name="矩形 17"/>
            <p:cNvSpPr/>
            <p:nvPr/>
          </p:nvSpPr>
          <p:spPr>
            <a:xfrm>
              <a:off x="4852604" y="557237"/>
              <a:ext cx="6559977" cy="560682"/>
            </a:xfrm>
            <a:prstGeom prst="rect">
              <a:avLst/>
            </a:prstGeom>
            <a:solidFill>
              <a:srgbClr val="0091DA"/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400" b="1" ker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接口类</a:t>
              </a:r>
            </a:p>
          </p:txBody>
        </p:sp>
        <p:grpSp>
          <p:nvGrpSpPr>
            <p:cNvPr id="19" name="组合 18"/>
            <p:cNvGrpSpPr/>
            <p:nvPr/>
          </p:nvGrpSpPr>
          <p:grpSpPr>
            <a:xfrm>
              <a:off x="4714851" y="493943"/>
              <a:ext cx="984021" cy="419684"/>
              <a:chOff x="1485616" y="1015069"/>
              <a:chExt cx="1557519" cy="790575"/>
            </a:xfrm>
            <a:solidFill>
              <a:srgbClr val="0070C0"/>
            </a:solidFill>
          </p:grpSpPr>
          <p:sp>
            <p:nvSpPr>
              <p:cNvPr id="20" name="等腰三角形 19"/>
              <p:cNvSpPr/>
              <p:nvPr/>
            </p:nvSpPr>
            <p:spPr>
              <a:xfrm>
                <a:off x="2875223" y="1015069"/>
                <a:ext cx="167912" cy="120650"/>
              </a:xfrm>
              <a:prstGeom prst="triangle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  <p:sp>
            <p:nvSpPr>
              <p:cNvPr id="21" name="矩形 68"/>
              <p:cNvSpPr/>
              <p:nvPr/>
            </p:nvSpPr>
            <p:spPr>
              <a:xfrm>
                <a:off x="1485616" y="1015069"/>
                <a:ext cx="1473563" cy="790575"/>
              </a:xfrm>
              <a:custGeom>
                <a:avLst/>
                <a:gdLst>
                  <a:gd name="connsiteX0" fmla="*/ 0 w 1473563"/>
                  <a:gd name="connsiteY0" fmla="*/ 0 h 628650"/>
                  <a:gd name="connsiteX1" fmla="*/ 1473563 w 1473563"/>
                  <a:gd name="connsiteY1" fmla="*/ 0 h 628650"/>
                  <a:gd name="connsiteX2" fmla="*/ 1473563 w 1473563"/>
                  <a:gd name="connsiteY2" fmla="*/ 628650 h 628650"/>
                  <a:gd name="connsiteX3" fmla="*/ 0 w 1473563"/>
                  <a:gd name="connsiteY3" fmla="*/ 628650 h 628650"/>
                  <a:gd name="connsiteX4" fmla="*/ 0 w 1473563"/>
                  <a:gd name="connsiteY4" fmla="*/ 0 h 628650"/>
                  <a:gd name="connsiteX0" fmla="*/ 0 w 1473563"/>
                  <a:gd name="connsiteY0" fmla="*/ 0 h 790575"/>
                  <a:gd name="connsiteX1" fmla="*/ 1473563 w 1473563"/>
                  <a:gd name="connsiteY1" fmla="*/ 0 h 790575"/>
                  <a:gd name="connsiteX2" fmla="*/ 959213 w 1473563"/>
                  <a:gd name="connsiteY2" fmla="*/ 790575 h 790575"/>
                  <a:gd name="connsiteX3" fmla="*/ 0 w 1473563"/>
                  <a:gd name="connsiteY3" fmla="*/ 628650 h 790575"/>
                  <a:gd name="connsiteX4" fmla="*/ 0 w 1473563"/>
                  <a:gd name="connsiteY4" fmla="*/ 0 h 7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3563" h="790575">
                    <a:moveTo>
                      <a:pt x="0" y="0"/>
                    </a:moveTo>
                    <a:lnTo>
                      <a:pt x="1473563" y="0"/>
                    </a:lnTo>
                    <a:lnTo>
                      <a:pt x="959213" y="790575"/>
                    </a:lnTo>
                    <a:lnTo>
                      <a:pt x="0" y="62865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3175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kern="0" dirty="0">
                    <a:solidFill>
                      <a:prstClr val="white"/>
                    </a:solidFill>
                    <a:latin typeface="Lucida Calligraphy" panose="03010101010101010101" pitchFamily="66" charset="0"/>
                  </a:rPr>
                  <a:t>2</a:t>
                </a:r>
                <a:endParaRPr lang="zh-CN" altLang="en-US" sz="3200" kern="0" dirty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</p:grpSp>
      </p:grpSp>
      <p:grpSp>
        <p:nvGrpSpPr>
          <p:cNvPr id="32" name="组合 31"/>
          <p:cNvGrpSpPr/>
          <p:nvPr/>
        </p:nvGrpSpPr>
        <p:grpSpPr>
          <a:xfrm>
            <a:off x="2586783" y="3489546"/>
            <a:ext cx="6697730" cy="623976"/>
            <a:chOff x="2054383" y="4853049"/>
            <a:chExt cx="6697730" cy="623976"/>
          </a:xfrm>
        </p:grpSpPr>
        <p:sp>
          <p:nvSpPr>
            <p:cNvPr id="33" name="矩形 32"/>
            <p:cNvSpPr/>
            <p:nvPr/>
          </p:nvSpPr>
          <p:spPr>
            <a:xfrm>
              <a:off x="2192136" y="4916343"/>
              <a:ext cx="6559977" cy="5606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4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动态多态的原理与本质</a:t>
              </a:r>
            </a:p>
          </p:txBody>
        </p:sp>
        <p:grpSp>
          <p:nvGrpSpPr>
            <p:cNvPr id="34" name="组合 33"/>
            <p:cNvGrpSpPr/>
            <p:nvPr/>
          </p:nvGrpSpPr>
          <p:grpSpPr>
            <a:xfrm>
              <a:off x="2054383" y="4853049"/>
              <a:ext cx="984021" cy="419684"/>
              <a:chOff x="1485616" y="1015069"/>
              <a:chExt cx="1557519" cy="790575"/>
            </a:xfrm>
          </p:grpSpPr>
          <p:sp>
            <p:nvSpPr>
              <p:cNvPr id="35" name="等腰三角形 34"/>
              <p:cNvSpPr/>
              <p:nvPr/>
            </p:nvSpPr>
            <p:spPr>
              <a:xfrm>
                <a:off x="2875223" y="1015069"/>
                <a:ext cx="167912" cy="120650"/>
              </a:xfrm>
              <a:prstGeom prst="triangle">
                <a:avLst/>
              </a:prstGeom>
              <a:solidFill>
                <a:sysClr val="windowText" lastClr="000000">
                  <a:lumMod val="85000"/>
                  <a:lumOff val="1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  <p:sp>
            <p:nvSpPr>
              <p:cNvPr id="36" name="矩形 68"/>
              <p:cNvSpPr/>
              <p:nvPr/>
            </p:nvSpPr>
            <p:spPr>
              <a:xfrm>
                <a:off x="1485616" y="1015069"/>
                <a:ext cx="1473563" cy="790575"/>
              </a:xfrm>
              <a:custGeom>
                <a:avLst/>
                <a:gdLst>
                  <a:gd name="connsiteX0" fmla="*/ 0 w 1473563"/>
                  <a:gd name="connsiteY0" fmla="*/ 0 h 628650"/>
                  <a:gd name="connsiteX1" fmla="*/ 1473563 w 1473563"/>
                  <a:gd name="connsiteY1" fmla="*/ 0 h 628650"/>
                  <a:gd name="connsiteX2" fmla="*/ 1473563 w 1473563"/>
                  <a:gd name="connsiteY2" fmla="*/ 628650 h 628650"/>
                  <a:gd name="connsiteX3" fmla="*/ 0 w 1473563"/>
                  <a:gd name="connsiteY3" fmla="*/ 628650 h 628650"/>
                  <a:gd name="connsiteX4" fmla="*/ 0 w 1473563"/>
                  <a:gd name="connsiteY4" fmla="*/ 0 h 628650"/>
                  <a:gd name="connsiteX0" fmla="*/ 0 w 1473563"/>
                  <a:gd name="connsiteY0" fmla="*/ 0 h 790575"/>
                  <a:gd name="connsiteX1" fmla="*/ 1473563 w 1473563"/>
                  <a:gd name="connsiteY1" fmla="*/ 0 h 790575"/>
                  <a:gd name="connsiteX2" fmla="*/ 959213 w 1473563"/>
                  <a:gd name="connsiteY2" fmla="*/ 790575 h 790575"/>
                  <a:gd name="connsiteX3" fmla="*/ 0 w 1473563"/>
                  <a:gd name="connsiteY3" fmla="*/ 628650 h 790575"/>
                  <a:gd name="connsiteX4" fmla="*/ 0 w 1473563"/>
                  <a:gd name="connsiteY4" fmla="*/ 0 h 7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3563" h="790575">
                    <a:moveTo>
                      <a:pt x="0" y="0"/>
                    </a:moveTo>
                    <a:lnTo>
                      <a:pt x="1473563" y="0"/>
                    </a:lnTo>
                    <a:lnTo>
                      <a:pt x="959213" y="790575"/>
                    </a:lnTo>
                    <a:lnTo>
                      <a:pt x="0" y="6286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3175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kern="0">
                    <a:solidFill>
                      <a:prstClr val="white"/>
                    </a:solidFill>
                    <a:latin typeface="Lucida Calligraphy" panose="03010101010101010101" pitchFamily="66" charset="0"/>
                  </a:rPr>
                  <a:t>3</a:t>
                </a:r>
                <a:endParaRPr lang="zh-CN" altLang="en-US" sz="3200" kern="0" dirty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693705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接口类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702983" y="914399"/>
            <a:ext cx="10779268" cy="1267097"/>
          </a:xfrm>
          <a:prstGeom prst="rect">
            <a:avLst/>
          </a:prstGeom>
        </p:spPr>
        <p:txBody>
          <a:bodyPr/>
          <a:lstStyle/>
          <a:p>
            <a:pPr marL="566737" indent="-457200" eaLnBrk="0" hangingPunct="0">
              <a:lnSpc>
                <a:spcPct val="110000"/>
              </a:lnSpc>
              <a:spcBef>
                <a:spcPct val="100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  <a:defRPr/>
            </a:pPr>
            <a:r>
              <a:rPr lang="zh-CN" altLang="en-US" sz="3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现实生活中有这样一种情况，就是一个类具有另一个类的功能，但是不具有另一个类的属性。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2271847" y="2194480"/>
            <a:ext cx="2652850" cy="1619875"/>
            <a:chOff x="2011679" y="2225040"/>
            <a:chExt cx="1938021" cy="178416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1" name="矩形 10"/>
            <p:cNvSpPr/>
            <p:nvPr/>
          </p:nvSpPr>
          <p:spPr>
            <a:xfrm>
              <a:off x="2011679" y="2225040"/>
              <a:ext cx="1938021" cy="47244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</a:rPr>
                <a:t>汽车类</a:t>
              </a:r>
            </a:p>
          </p:txBody>
        </p:sp>
        <p:sp>
          <p:nvSpPr>
            <p:cNvPr id="12" name="矩形 11"/>
            <p:cNvSpPr/>
            <p:nvPr/>
          </p:nvSpPr>
          <p:spPr>
            <a:xfrm>
              <a:off x="2011679" y="2697480"/>
              <a:ext cx="1938021" cy="14478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2011679" y="2842259"/>
              <a:ext cx="1938021" cy="116694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virtual Launch()</a:t>
              </a:r>
            </a:p>
            <a:p>
              <a:r>
                <a:rPr lang="en-US" altLang="zh-CN" sz="2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Door doors[4]</a:t>
              </a: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6486795" y="2194480"/>
            <a:ext cx="2652850" cy="1619875"/>
            <a:chOff x="2011679" y="2225040"/>
            <a:chExt cx="1938021" cy="178416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5" name="矩形 14"/>
            <p:cNvSpPr/>
            <p:nvPr/>
          </p:nvSpPr>
          <p:spPr>
            <a:xfrm>
              <a:off x="2011679" y="2225040"/>
              <a:ext cx="1938021" cy="47244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</a:rPr>
                <a:t>飞机类</a:t>
              </a:r>
            </a:p>
          </p:txBody>
        </p:sp>
        <p:sp>
          <p:nvSpPr>
            <p:cNvPr id="16" name="矩形 15"/>
            <p:cNvSpPr/>
            <p:nvPr/>
          </p:nvSpPr>
          <p:spPr>
            <a:xfrm>
              <a:off x="2011679" y="2697480"/>
              <a:ext cx="1938021" cy="14478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2011679" y="2842259"/>
              <a:ext cx="1938021" cy="116694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virtual Fly()</a:t>
              </a:r>
            </a:p>
            <a:p>
              <a:r>
                <a:rPr lang="en-US" altLang="zh-CN" sz="2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Wing wings[2]</a:t>
              </a: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4470761" y="4310743"/>
            <a:ext cx="2652850" cy="2288214"/>
            <a:chOff x="2011679" y="2225040"/>
            <a:chExt cx="1938021" cy="178416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9" name="矩形 18"/>
            <p:cNvSpPr/>
            <p:nvPr/>
          </p:nvSpPr>
          <p:spPr>
            <a:xfrm>
              <a:off x="2011679" y="2225040"/>
              <a:ext cx="1938021" cy="47244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</a:rPr>
                <a:t>会飞的汽车类</a:t>
              </a:r>
            </a:p>
          </p:txBody>
        </p:sp>
        <p:sp>
          <p:nvSpPr>
            <p:cNvPr id="20" name="矩形 19"/>
            <p:cNvSpPr/>
            <p:nvPr/>
          </p:nvSpPr>
          <p:spPr>
            <a:xfrm>
              <a:off x="2011679" y="2697480"/>
              <a:ext cx="1938021" cy="14478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 20"/>
            <p:cNvSpPr/>
            <p:nvPr/>
          </p:nvSpPr>
          <p:spPr>
            <a:xfrm>
              <a:off x="2011679" y="2842259"/>
              <a:ext cx="1938021" cy="116694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virtual Launch()</a:t>
              </a:r>
            </a:p>
            <a:p>
              <a:r>
                <a:rPr lang="en-US" altLang="zh-CN" sz="2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virtual Fly()</a:t>
              </a:r>
            </a:p>
            <a:p>
              <a:r>
                <a:rPr lang="en-US" altLang="zh-CN" sz="2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Door doors[4]</a:t>
              </a:r>
            </a:p>
            <a:p>
              <a:r>
                <a:rPr lang="en-US" altLang="zh-CN" sz="2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Wing wings[2]</a:t>
              </a:r>
            </a:p>
          </p:txBody>
        </p:sp>
      </p:grpSp>
      <p:cxnSp>
        <p:nvCxnSpPr>
          <p:cNvPr id="22" name="直接箭头连接符 21"/>
          <p:cNvCxnSpPr>
            <a:stCxn id="19" idx="0"/>
            <a:endCxn id="13" idx="2"/>
          </p:cNvCxnSpPr>
          <p:nvPr/>
        </p:nvCxnSpPr>
        <p:spPr>
          <a:xfrm flipH="1" flipV="1">
            <a:off x="3598272" y="3814355"/>
            <a:ext cx="2198914" cy="496388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19" idx="0"/>
            <a:endCxn id="17" idx="2"/>
          </p:cNvCxnSpPr>
          <p:nvPr/>
        </p:nvCxnSpPr>
        <p:spPr>
          <a:xfrm flipV="1">
            <a:off x="5797186" y="3814355"/>
            <a:ext cx="2016034" cy="496388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圆角矩形 25"/>
          <p:cNvSpPr/>
          <p:nvPr/>
        </p:nvSpPr>
        <p:spPr>
          <a:xfrm>
            <a:off x="6486795" y="3251252"/>
            <a:ext cx="2652850" cy="493862"/>
          </a:xfrm>
          <a:prstGeom prst="roundRect">
            <a:avLst/>
          </a:prstGeom>
          <a:noFill/>
          <a:ln w="38100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圆角矩形 26"/>
          <p:cNvSpPr/>
          <p:nvPr/>
        </p:nvSpPr>
        <p:spPr>
          <a:xfrm>
            <a:off x="4470761" y="6157348"/>
            <a:ext cx="2652850" cy="493862"/>
          </a:xfrm>
          <a:prstGeom prst="roundRect">
            <a:avLst/>
          </a:prstGeom>
          <a:noFill/>
          <a:ln w="38100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18810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接口类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702983" y="914399"/>
            <a:ext cx="10779268" cy="1267097"/>
          </a:xfrm>
          <a:prstGeom prst="rect">
            <a:avLst/>
          </a:prstGeom>
        </p:spPr>
        <p:txBody>
          <a:bodyPr/>
          <a:lstStyle/>
          <a:p>
            <a:pPr marL="566737" indent="-457200" eaLnBrk="0" hangingPunct="0">
              <a:lnSpc>
                <a:spcPct val="110000"/>
              </a:lnSpc>
              <a:spcBef>
                <a:spcPct val="100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  <a:defRPr/>
            </a:pPr>
            <a:r>
              <a:rPr lang="zh-CN" altLang="en-US" sz="32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这样只具有父类的一些动作的父子类关系，我们可以称作父子类之间具有一种</a:t>
            </a:r>
            <a:r>
              <a:rPr lang="en-US" altLang="zh-CN" sz="3200" ker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can do</a:t>
            </a:r>
            <a:r>
              <a:rPr lang="zh-CN" altLang="en-US" sz="32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的关系。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2271847" y="2194480"/>
            <a:ext cx="2652850" cy="1619875"/>
            <a:chOff x="2011679" y="2225040"/>
            <a:chExt cx="1938021" cy="178416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1" name="矩形 10"/>
            <p:cNvSpPr/>
            <p:nvPr/>
          </p:nvSpPr>
          <p:spPr>
            <a:xfrm>
              <a:off x="2011679" y="2225040"/>
              <a:ext cx="1938021" cy="47244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</a:rPr>
                <a:t>汽车类</a:t>
              </a:r>
            </a:p>
          </p:txBody>
        </p:sp>
        <p:sp>
          <p:nvSpPr>
            <p:cNvPr id="12" name="矩形 11"/>
            <p:cNvSpPr/>
            <p:nvPr/>
          </p:nvSpPr>
          <p:spPr>
            <a:xfrm>
              <a:off x="2011679" y="2697480"/>
              <a:ext cx="1938021" cy="14478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2011679" y="2842259"/>
              <a:ext cx="1938021" cy="116694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virtual Launch()</a:t>
              </a:r>
            </a:p>
            <a:p>
              <a:r>
                <a:rPr lang="en-US" altLang="zh-CN" sz="2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Door doors[4]</a:t>
              </a: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6486795" y="2194480"/>
            <a:ext cx="2652850" cy="1177955"/>
            <a:chOff x="2011679" y="2225040"/>
            <a:chExt cx="1938021" cy="129742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5" name="矩形 14"/>
            <p:cNvSpPr/>
            <p:nvPr/>
          </p:nvSpPr>
          <p:spPr>
            <a:xfrm>
              <a:off x="2011679" y="2225040"/>
              <a:ext cx="1938021" cy="47244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</a:rPr>
                <a:t>飞行类</a:t>
              </a:r>
            </a:p>
          </p:txBody>
        </p:sp>
        <p:sp>
          <p:nvSpPr>
            <p:cNvPr id="16" name="矩形 15"/>
            <p:cNvSpPr/>
            <p:nvPr/>
          </p:nvSpPr>
          <p:spPr>
            <a:xfrm>
              <a:off x="2011679" y="2697480"/>
              <a:ext cx="1938021" cy="14478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2011679" y="2842259"/>
              <a:ext cx="1938021" cy="68020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virtual Fly()</a:t>
              </a: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4470761" y="4310742"/>
            <a:ext cx="2652850" cy="2050867"/>
            <a:chOff x="2011679" y="2225040"/>
            <a:chExt cx="1938021" cy="159910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9" name="矩形 18"/>
            <p:cNvSpPr/>
            <p:nvPr/>
          </p:nvSpPr>
          <p:spPr>
            <a:xfrm>
              <a:off x="2011679" y="2225040"/>
              <a:ext cx="1938021" cy="47244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</a:rPr>
                <a:t>会飞的汽车类</a:t>
              </a:r>
            </a:p>
          </p:txBody>
        </p:sp>
        <p:sp>
          <p:nvSpPr>
            <p:cNvPr id="20" name="矩形 19"/>
            <p:cNvSpPr/>
            <p:nvPr/>
          </p:nvSpPr>
          <p:spPr>
            <a:xfrm>
              <a:off x="2011679" y="2697480"/>
              <a:ext cx="1938021" cy="14478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 20"/>
            <p:cNvSpPr/>
            <p:nvPr/>
          </p:nvSpPr>
          <p:spPr>
            <a:xfrm>
              <a:off x="2011679" y="2842259"/>
              <a:ext cx="1938021" cy="98188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virtual Launch()</a:t>
              </a:r>
            </a:p>
            <a:p>
              <a:r>
                <a:rPr lang="en-US" altLang="zh-CN" sz="2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virtual Fly()</a:t>
              </a:r>
            </a:p>
            <a:p>
              <a:r>
                <a:rPr lang="en-US" altLang="zh-CN" sz="2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Door doors[4]</a:t>
              </a:r>
            </a:p>
          </p:txBody>
        </p:sp>
      </p:grpSp>
      <p:cxnSp>
        <p:nvCxnSpPr>
          <p:cNvPr id="22" name="直接箭头连接符 21"/>
          <p:cNvCxnSpPr>
            <a:stCxn id="19" idx="0"/>
            <a:endCxn id="13" idx="2"/>
          </p:cNvCxnSpPr>
          <p:nvPr/>
        </p:nvCxnSpPr>
        <p:spPr>
          <a:xfrm flipH="1" flipV="1">
            <a:off x="3598272" y="3814355"/>
            <a:ext cx="2198914" cy="496387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19" idx="0"/>
            <a:endCxn id="17" idx="2"/>
          </p:cNvCxnSpPr>
          <p:nvPr/>
        </p:nvCxnSpPr>
        <p:spPr>
          <a:xfrm flipV="1">
            <a:off x="5797186" y="3372435"/>
            <a:ext cx="2016034" cy="938307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107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接口类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519045" y="889326"/>
            <a:ext cx="10567994" cy="3238538"/>
          </a:xfrm>
          <a:prstGeom prst="rect">
            <a:avLst/>
          </a:prstGeom>
        </p:spPr>
        <p:txBody>
          <a:bodyPr/>
          <a:lstStyle/>
          <a:p>
            <a:pPr marL="566737" indent="-457200" eaLnBrk="0" hangingPunct="0">
              <a:lnSpc>
                <a:spcPct val="150000"/>
              </a:lnSpc>
              <a:spcBef>
                <a:spcPct val="100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  <a:defRPr/>
            </a:pPr>
            <a:r>
              <a:rPr lang="zh-CN" altLang="en-US" sz="36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接口类：</a:t>
            </a:r>
            <a:r>
              <a:rPr lang="zh-CN" altLang="en-US" sz="3600" ker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只含有纯虚函数的类</a:t>
            </a:r>
            <a:r>
              <a:rPr lang="zh-CN" altLang="en-US" sz="36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称为接口类。</a:t>
            </a:r>
          </a:p>
          <a:p>
            <a:pPr marL="566737" indent="-457200" eaLnBrk="0" hangingPunct="0">
              <a:lnSpc>
                <a:spcPct val="150000"/>
              </a:lnSpc>
              <a:spcBef>
                <a:spcPct val="100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  <a:defRPr/>
            </a:pPr>
            <a:r>
              <a:rPr lang="zh-CN" altLang="en-US" sz="36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命名规则：以</a:t>
            </a:r>
            <a:r>
              <a:rPr lang="en-US" altLang="zh-CN" sz="3600" ker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I</a:t>
            </a:r>
            <a:r>
              <a:rPr lang="zh-CN" altLang="en-US" sz="36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开头</a:t>
            </a:r>
          </a:p>
        </p:txBody>
      </p:sp>
      <p:sp>
        <p:nvSpPr>
          <p:cNvPr id="4" name="TextBox 2"/>
          <p:cNvSpPr txBox="1"/>
          <p:nvPr/>
        </p:nvSpPr>
        <p:spPr>
          <a:xfrm>
            <a:off x="2723930" y="3016463"/>
            <a:ext cx="5858367" cy="18158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class IFlyable</a:t>
            </a:r>
          </a:p>
          <a:p>
            <a:pPr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{</a:t>
            </a:r>
          </a:p>
          <a:p>
            <a:pPr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virtual void fly() = 0;</a:t>
            </a:r>
          </a:p>
          <a:p>
            <a:pPr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8237218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接口类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1448887" y="1490525"/>
            <a:ext cx="1869079" cy="1002304"/>
            <a:chOff x="2011679" y="2225040"/>
            <a:chExt cx="1938021" cy="110396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1" name="矩形 10"/>
            <p:cNvSpPr/>
            <p:nvPr/>
          </p:nvSpPr>
          <p:spPr>
            <a:xfrm>
              <a:off x="2011679" y="2225040"/>
              <a:ext cx="1938021" cy="47244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</a:rPr>
                <a:t>Machine</a:t>
              </a:r>
              <a:endParaRPr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2011679" y="2697480"/>
              <a:ext cx="1938021" cy="14478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2011679" y="2842259"/>
              <a:ext cx="1938021" cy="48674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3636916" y="1490525"/>
            <a:ext cx="2975069" cy="1438627"/>
            <a:chOff x="2011679" y="1744464"/>
            <a:chExt cx="1938021" cy="158453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5" name="矩形 14"/>
            <p:cNvSpPr/>
            <p:nvPr/>
          </p:nvSpPr>
          <p:spPr>
            <a:xfrm>
              <a:off x="2011679" y="1744464"/>
              <a:ext cx="1938021" cy="95301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</a:rPr>
                <a:t>&lt;&lt;interface&gt;&gt;</a:t>
              </a:r>
            </a:p>
            <a:p>
              <a:pPr algn="ctr"/>
              <a:r>
                <a:rPr lang="en-US" altLang="zh-CN" sz="28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</a:rPr>
                <a:t>IFlyable</a:t>
              </a:r>
              <a:endPara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2011679" y="2697480"/>
              <a:ext cx="1938021" cy="14478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2011679" y="2842259"/>
              <a:ext cx="1938021" cy="48674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+void Fly()</a:t>
              </a:r>
            </a:p>
          </p:txBody>
        </p:sp>
      </p:grpSp>
      <p:cxnSp>
        <p:nvCxnSpPr>
          <p:cNvPr id="22" name="直接箭头连接符 21"/>
          <p:cNvCxnSpPr>
            <a:stCxn id="37" idx="0"/>
            <a:endCxn id="27" idx="2"/>
          </p:cNvCxnSpPr>
          <p:nvPr/>
        </p:nvCxnSpPr>
        <p:spPr>
          <a:xfrm flipV="1">
            <a:off x="5815148" y="2492829"/>
            <a:ext cx="1985555" cy="1976361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41" idx="0"/>
            <a:endCxn id="31" idx="2"/>
          </p:cNvCxnSpPr>
          <p:nvPr/>
        </p:nvCxnSpPr>
        <p:spPr>
          <a:xfrm flipV="1">
            <a:off x="8886007" y="2492829"/>
            <a:ext cx="934540" cy="1976361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组合 23"/>
          <p:cNvGrpSpPr/>
          <p:nvPr/>
        </p:nvGrpSpPr>
        <p:grpSpPr>
          <a:xfrm>
            <a:off x="6866163" y="1490525"/>
            <a:ext cx="1869079" cy="1002304"/>
            <a:chOff x="2011679" y="2225040"/>
            <a:chExt cx="1938021" cy="110396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5" name="矩形 24"/>
            <p:cNvSpPr/>
            <p:nvPr/>
          </p:nvSpPr>
          <p:spPr>
            <a:xfrm>
              <a:off x="2011679" y="2225040"/>
              <a:ext cx="1938021" cy="47244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</a:rPr>
                <a:t>People</a:t>
              </a:r>
              <a:endParaRPr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2011679" y="2697480"/>
              <a:ext cx="1938021" cy="14478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 26"/>
            <p:cNvSpPr/>
            <p:nvPr/>
          </p:nvSpPr>
          <p:spPr>
            <a:xfrm>
              <a:off x="2011679" y="2842259"/>
              <a:ext cx="1938021" cy="48674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8886007" y="1490525"/>
            <a:ext cx="1869079" cy="1002304"/>
            <a:chOff x="2011679" y="2225040"/>
            <a:chExt cx="1938021" cy="110396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9" name="矩形 28"/>
            <p:cNvSpPr/>
            <p:nvPr/>
          </p:nvSpPr>
          <p:spPr>
            <a:xfrm>
              <a:off x="2011679" y="2225040"/>
              <a:ext cx="1938021" cy="47244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</a:rPr>
                <a:t>Animal</a:t>
              </a:r>
              <a:endParaRPr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2011679" y="2697480"/>
              <a:ext cx="1938021" cy="14478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2011679" y="2842259"/>
              <a:ext cx="1938021" cy="48674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1809749" y="4469190"/>
            <a:ext cx="1869079" cy="1002304"/>
            <a:chOff x="2011679" y="2225040"/>
            <a:chExt cx="1938021" cy="110396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3" name="矩形 32"/>
            <p:cNvSpPr/>
            <p:nvPr/>
          </p:nvSpPr>
          <p:spPr>
            <a:xfrm>
              <a:off x="2011679" y="2225040"/>
              <a:ext cx="1938021" cy="47244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</a:rPr>
                <a:t>Plane</a:t>
              </a:r>
              <a:endParaRPr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2011679" y="2697480"/>
              <a:ext cx="1938021" cy="14478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矩形 34"/>
            <p:cNvSpPr/>
            <p:nvPr/>
          </p:nvSpPr>
          <p:spPr>
            <a:xfrm>
              <a:off x="2011679" y="2842259"/>
              <a:ext cx="1938021" cy="48674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+void Fly()</a:t>
              </a: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4880608" y="4469190"/>
            <a:ext cx="1869079" cy="1002304"/>
            <a:chOff x="2011679" y="2225040"/>
            <a:chExt cx="1938021" cy="110396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7" name="矩形 36"/>
            <p:cNvSpPr/>
            <p:nvPr/>
          </p:nvSpPr>
          <p:spPr>
            <a:xfrm>
              <a:off x="2011679" y="2225040"/>
              <a:ext cx="1938021" cy="47244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</a:rPr>
                <a:t>SuperMan</a:t>
              </a:r>
              <a:endParaRPr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2011679" y="2697480"/>
              <a:ext cx="1938021" cy="14478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矩形 38"/>
            <p:cNvSpPr/>
            <p:nvPr/>
          </p:nvSpPr>
          <p:spPr>
            <a:xfrm>
              <a:off x="2011679" y="2842259"/>
              <a:ext cx="1938021" cy="48674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+void Fly()</a:t>
              </a: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7951467" y="4469190"/>
            <a:ext cx="1869079" cy="1002304"/>
            <a:chOff x="2011679" y="2225040"/>
            <a:chExt cx="1938021" cy="110396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1" name="矩形 40"/>
            <p:cNvSpPr/>
            <p:nvPr/>
          </p:nvSpPr>
          <p:spPr>
            <a:xfrm>
              <a:off x="2011679" y="2225040"/>
              <a:ext cx="1938021" cy="47244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</a:rPr>
                <a:t>Bird</a:t>
              </a:r>
              <a:endParaRPr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2011679" y="2697480"/>
              <a:ext cx="1938021" cy="14478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矩形 42"/>
            <p:cNvSpPr/>
            <p:nvPr/>
          </p:nvSpPr>
          <p:spPr>
            <a:xfrm>
              <a:off x="2011679" y="2842259"/>
              <a:ext cx="1938021" cy="48674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+void Fly()</a:t>
              </a:r>
            </a:p>
          </p:txBody>
        </p:sp>
      </p:grpSp>
      <p:cxnSp>
        <p:nvCxnSpPr>
          <p:cNvPr id="44" name="直接箭头连接符 43"/>
          <p:cNvCxnSpPr>
            <a:stCxn id="33" idx="0"/>
            <a:endCxn id="13" idx="2"/>
          </p:cNvCxnSpPr>
          <p:nvPr/>
        </p:nvCxnSpPr>
        <p:spPr>
          <a:xfrm flipH="1" flipV="1">
            <a:off x="2383427" y="2492829"/>
            <a:ext cx="360862" cy="1976361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41" idx="0"/>
            <a:endCxn id="17" idx="2"/>
          </p:cNvCxnSpPr>
          <p:nvPr/>
        </p:nvCxnSpPr>
        <p:spPr>
          <a:xfrm flipH="1" flipV="1">
            <a:off x="5124451" y="2929152"/>
            <a:ext cx="3761556" cy="1540038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prstDash val="dash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33" idx="0"/>
            <a:endCxn id="17" idx="2"/>
          </p:cNvCxnSpPr>
          <p:nvPr/>
        </p:nvCxnSpPr>
        <p:spPr>
          <a:xfrm flipV="1">
            <a:off x="2744289" y="2929152"/>
            <a:ext cx="2380162" cy="1540038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prstDash val="dash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>
            <a:stCxn id="37" idx="0"/>
            <a:endCxn id="17" idx="2"/>
          </p:cNvCxnSpPr>
          <p:nvPr/>
        </p:nvCxnSpPr>
        <p:spPr>
          <a:xfrm flipH="1" flipV="1">
            <a:off x="5124451" y="2929152"/>
            <a:ext cx="690697" cy="1540038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prstDash val="dash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圆角矩形 55"/>
          <p:cNvSpPr/>
          <p:nvPr/>
        </p:nvSpPr>
        <p:spPr>
          <a:xfrm>
            <a:off x="3468731" y="1233992"/>
            <a:ext cx="3280956" cy="1927803"/>
          </a:xfrm>
          <a:prstGeom prst="roundRect">
            <a:avLst/>
          </a:prstGeom>
          <a:noFill/>
          <a:ln w="38100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06033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接口类</a:t>
            </a:r>
          </a:p>
        </p:txBody>
      </p:sp>
      <p:sp>
        <p:nvSpPr>
          <p:cNvPr id="12" name="矩形 11"/>
          <p:cNvSpPr/>
          <p:nvPr/>
        </p:nvSpPr>
        <p:spPr>
          <a:xfrm>
            <a:off x="757014" y="970305"/>
            <a:ext cx="10928480" cy="556477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4"/>
          <p:cNvSpPr txBox="1">
            <a:spLocks noChangeArrowheads="1"/>
          </p:cNvSpPr>
          <p:nvPr/>
        </p:nvSpPr>
        <p:spPr bwMode="auto">
          <a:xfrm>
            <a:off x="757013" y="970305"/>
            <a:ext cx="4771781" cy="5262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indent="0" eaLnBrk="1" hangingPunct="1">
              <a:buClr>
                <a:srgbClr val="00B0F0"/>
              </a:buClr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class Machine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{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};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class Animal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{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};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class People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{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};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class </a:t>
            </a:r>
            <a:r>
              <a:rPr lang="en-US" altLang="zh-CN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IFlyable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{</a:t>
            </a:r>
          </a:p>
          <a:p>
            <a:pPr marL="0" indent="0" eaLnBrk="1" hangingPunct="1">
              <a:buClr>
                <a:srgbClr val="00B0F0"/>
              </a:buClr>
            </a:pP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virtual void fly()= 0;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};</a:t>
            </a:r>
          </a:p>
        </p:txBody>
      </p:sp>
      <p:cxnSp>
        <p:nvCxnSpPr>
          <p:cNvPr id="15" name="直接连接符 14"/>
          <p:cNvCxnSpPr/>
          <p:nvPr/>
        </p:nvCxnSpPr>
        <p:spPr>
          <a:xfrm>
            <a:off x="5541985" y="970305"/>
            <a:ext cx="0" cy="5564778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4"/>
          <p:cNvSpPr txBox="1">
            <a:spLocks noChangeArrowheads="1"/>
          </p:cNvSpPr>
          <p:nvPr/>
        </p:nvSpPr>
        <p:spPr bwMode="auto">
          <a:xfrm>
            <a:off x="5541985" y="970305"/>
            <a:ext cx="6156700" cy="5632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indent="0" eaLnBrk="1" hangingPunct="1">
              <a:buClr>
                <a:srgbClr val="00B0F0"/>
              </a:buClr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class Bird : public Animal,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         public </a:t>
            </a:r>
            <a:r>
              <a:rPr lang="en-US" altLang="zh-CN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IFlyable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{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virtual void fly();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};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class Plane : public Machine,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          public </a:t>
            </a:r>
            <a:r>
              <a:rPr lang="en-US" altLang="zh-CN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IFlyable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{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virtual void fly();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};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class </a:t>
            </a:r>
            <a:r>
              <a:rPr lang="en-US" altLang="zh-CN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SuperMan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: public People, 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             public </a:t>
            </a:r>
            <a:r>
              <a:rPr lang="en-US" altLang="zh-CN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IFlyable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{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virtual void fly();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4706029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接口类</a:t>
            </a:r>
          </a:p>
        </p:txBody>
      </p:sp>
      <p:sp>
        <p:nvSpPr>
          <p:cNvPr id="4" name="TextBox 2"/>
          <p:cNvSpPr txBox="1"/>
          <p:nvPr/>
        </p:nvSpPr>
        <p:spPr>
          <a:xfrm>
            <a:off x="1240555" y="1094696"/>
            <a:ext cx="9410085" cy="526297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void </a:t>
            </a:r>
            <a:r>
              <a:rPr lang="en-US" altLang="zh-CN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makeItFly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( </a:t>
            </a:r>
            <a:r>
              <a:rPr lang="en-US" altLang="zh-CN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IFlyable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* </a:t>
            </a:r>
            <a:r>
              <a:rPr lang="en-US" altLang="zh-CN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aFy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)</a:t>
            </a:r>
          </a:p>
          <a:p>
            <a:pPr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{</a:t>
            </a:r>
          </a:p>
          <a:p>
            <a:pPr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</a:t>
            </a:r>
            <a:r>
              <a:rPr lang="en-US" altLang="zh-CN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aFy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-&gt;fly();</a:t>
            </a:r>
          </a:p>
          <a:p>
            <a:pPr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}</a:t>
            </a:r>
          </a:p>
          <a:p>
            <a:pPr>
              <a:defRPr/>
            </a:pPr>
            <a:r>
              <a:rPr lang="en-US" altLang="zh-CN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int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main(void)</a:t>
            </a:r>
          </a:p>
          <a:p>
            <a:pPr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{</a:t>
            </a:r>
          </a:p>
          <a:p>
            <a:pPr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</a:t>
            </a:r>
            <a:r>
              <a:rPr lang="en-US" altLang="zh-CN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makeItFly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(new Plane());</a:t>
            </a:r>
          </a:p>
          <a:p>
            <a:pPr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</a:t>
            </a:r>
            <a:r>
              <a:rPr lang="en-US" altLang="zh-CN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makeItFly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(new Bird());</a:t>
            </a:r>
          </a:p>
          <a:p>
            <a:pPr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</a:t>
            </a:r>
            <a:r>
              <a:rPr lang="en-US" altLang="zh-CN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makeItFly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(new </a:t>
            </a:r>
            <a:r>
              <a:rPr lang="en-US" altLang="zh-CN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SuperMan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());</a:t>
            </a:r>
          </a:p>
          <a:p>
            <a:pPr>
              <a:defRPr/>
            </a:pPr>
            <a:endParaRPr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return 0;</a:t>
            </a:r>
          </a:p>
          <a:p>
            <a:pPr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}</a:t>
            </a:r>
          </a:p>
        </p:txBody>
      </p:sp>
      <p:sp>
        <p:nvSpPr>
          <p:cNvPr id="5" name="TextBox 8"/>
          <p:cNvSpPr txBox="1"/>
          <p:nvPr/>
        </p:nvSpPr>
        <p:spPr>
          <a:xfrm>
            <a:off x="7511143" y="4641499"/>
            <a:ext cx="3644537" cy="15696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38100"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CN" sz="3200" b="1">
                <a:solidFill>
                  <a:schemeClr val="bg2">
                    <a:lumMod val="9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Plane flying</a:t>
            </a:r>
          </a:p>
          <a:p>
            <a:r>
              <a:rPr lang="en-US" altLang="zh-CN" sz="3200" b="1">
                <a:solidFill>
                  <a:schemeClr val="bg2">
                    <a:lumMod val="9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Bird flying</a:t>
            </a:r>
          </a:p>
          <a:p>
            <a:r>
              <a:rPr lang="en-US" altLang="zh-CN" sz="3200" b="1">
                <a:solidFill>
                  <a:schemeClr val="bg2">
                    <a:lumMod val="9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SuperMan flying</a:t>
            </a:r>
            <a:endParaRPr lang="en-US" altLang="zh-CN" sz="3200" b="1" dirty="0">
              <a:solidFill>
                <a:schemeClr val="bg2">
                  <a:lumMod val="9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910976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接口类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854164" y="1094139"/>
            <a:ext cx="10570192" cy="3238538"/>
          </a:xfrm>
          <a:prstGeom prst="rect">
            <a:avLst/>
          </a:prstGeom>
        </p:spPr>
        <p:txBody>
          <a:bodyPr/>
          <a:lstStyle/>
          <a:p>
            <a:pPr marL="566737" indent="-457200" eaLnBrk="0" hangingPunct="0">
              <a:spcBef>
                <a:spcPct val="100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  <a:defRPr/>
            </a:pPr>
            <a:r>
              <a:rPr lang="zh-CN" altLang="en-US" sz="3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注意：</a:t>
            </a:r>
          </a:p>
          <a:p>
            <a:pPr marL="1023937" lvl="1" indent="-457200" eaLnBrk="0" hangingPunct="0">
              <a:spcBef>
                <a:spcPts val="18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sz="3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接口类是一个特殊的抽象类，很像</a:t>
            </a:r>
            <a:r>
              <a:rPr lang="en-US" altLang="zh-CN" sz="3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java</a:t>
            </a:r>
            <a:r>
              <a:rPr lang="zh-CN" altLang="en-US" sz="3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中的</a:t>
            </a:r>
            <a:r>
              <a:rPr lang="en-US" altLang="zh-CN" sz="3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interface</a:t>
            </a:r>
            <a:r>
              <a:rPr lang="zh-CN" altLang="en-US" sz="3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类。</a:t>
            </a:r>
          </a:p>
          <a:p>
            <a:pPr marL="1023937" lvl="1" indent="-457200" eaLnBrk="0" hangingPunct="0">
              <a:spcBef>
                <a:spcPts val="18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sz="3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接口类和子类是一种类似</a:t>
            </a:r>
            <a:r>
              <a:rPr lang="en-US" altLang="zh-CN" sz="3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(</a:t>
            </a:r>
            <a:r>
              <a:rPr lang="en-US" altLang="zh-CN" sz="3200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CAN _DO</a:t>
            </a:r>
            <a:r>
              <a:rPr lang="en-US" altLang="zh-CN" sz="3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)</a:t>
            </a:r>
            <a:r>
              <a:rPr lang="zh-CN" altLang="en-US" sz="3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的关系。</a:t>
            </a:r>
          </a:p>
          <a:p>
            <a:pPr marL="566737" indent="-457200" eaLnBrk="0" hangingPunct="0">
              <a:spcBef>
                <a:spcPct val="100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  <a:defRPr/>
            </a:pPr>
            <a:endParaRPr lang="zh-CN" altLang="en-US" sz="3200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6330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上一讲教学目标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978515" y="1192905"/>
            <a:ext cx="10516799" cy="501195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</a:rPr>
              <a:t>掌握</a:t>
            </a:r>
            <a:r>
              <a:rPr lang="en-US" altLang="zh-CN" sz="3000">
                <a:solidFill>
                  <a:schemeClr val="tx1">
                    <a:lumMod val="75000"/>
                    <a:lumOff val="25000"/>
                  </a:schemeClr>
                </a:solidFill>
              </a:rPr>
              <a:t>C++</a:t>
            </a: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</a:rPr>
              <a:t>中虚函数的概念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</a:rPr>
              <a:t>理解重载、隐藏、覆盖</a:t>
            </a:r>
          </a:p>
        </p:txBody>
      </p:sp>
    </p:spTree>
    <p:extLst>
      <p:ext uri="{BB962C8B-B14F-4D97-AF65-F5344CB8AC3E}">
        <p14:creationId xmlns:p14="http://schemas.microsoft.com/office/powerpoint/2010/main" val="22982963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2586783" y="2599484"/>
            <a:ext cx="6697730" cy="623976"/>
            <a:chOff x="2054383" y="4853049"/>
            <a:chExt cx="6697730" cy="623976"/>
          </a:xfrm>
        </p:grpSpPr>
        <p:sp>
          <p:nvSpPr>
            <p:cNvPr id="23" name="矩形 22"/>
            <p:cNvSpPr/>
            <p:nvPr/>
          </p:nvSpPr>
          <p:spPr>
            <a:xfrm>
              <a:off x="2192136" y="4916343"/>
              <a:ext cx="6559977" cy="5606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4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接口类</a:t>
              </a:r>
            </a:p>
          </p:txBody>
        </p:sp>
        <p:grpSp>
          <p:nvGrpSpPr>
            <p:cNvPr id="24" name="组合 23"/>
            <p:cNvGrpSpPr/>
            <p:nvPr/>
          </p:nvGrpSpPr>
          <p:grpSpPr>
            <a:xfrm>
              <a:off x="2054383" y="4853049"/>
              <a:ext cx="984021" cy="419684"/>
              <a:chOff x="1485616" y="1015069"/>
              <a:chExt cx="1557519" cy="790575"/>
            </a:xfrm>
          </p:grpSpPr>
          <p:sp>
            <p:nvSpPr>
              <p:cNvPr id="25" name="等腰三角形 24"/>
              <p:cNvSpPr/>
              <p:nvPr/>
            </p:nvSpPr>
            <p:spPr>
              <a:xfrm>
                <a:off x="2875223" y="1015069"/>
                <a:ext cx="167912" cy="120650"/>
              </a:xfrm>
              <a:prstGeom prst="triangle">
                <a:avLst/>
              </a:prstGeom>
              <a:solidFill>
                <a:sysClr val="windowText" lastClr="000000">
                  <a:lumMod val="85000"/>
                  <a:lumOff val="1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  <p:sp>
            <p:nvSpPr>
              <p:cNvPr id="26" name="矩形 68"/>
              <p:cNvSpPr/>
              <p:nvPr/>
            </p:nvSpPr>
            <p:spPr>
              <a:xfrm>
                <a:off x="1485616" y="1015069"/>
                <a:ext cx="1473563" cy="790575"/>
              </a:xfrm>
              <a:custGeom>
                <a:avLst/>
                <a:gdLst>
                  <a:gd name="connsiteX0" fmla="*/ 0 w 1473563"/>
                  <a:gd name="connsiteY0" fmla="*/ 0 h 628650"/>
                  <a:gd name="connsiteX1" fmla="*/ 1473563 w 1473563"/>
                  <a:gd name="connsiteY1" fmla="*/ 0 h 628650"/>
                  <a:gd name="connsiteX2" fmla="*/ 1473563 w 1473563"/>
                  <a:gd name="connsiteY2" fmla="*/ 628650 h 628650"/>
                  <a:gd name="connsiteX3" fmla="*/ 0 w 1473563"/>
                  <a:gd name="connsiteY3" fmla="*/ 628650 h 628650"/>
                  <a:gd name="connsiteX4" fmla="*/ 0 w 1473563"/>
                  <a:gd name="connsiteY4" fmla="*/ 0 h 628650"/>
                  <a:gd name="connsiteX0" fmla="*/ 0 w 1473563"/>
                  <a:gd name="connsiteY0" fmla="*/ 0 h 790575"/>
                  <a:gd name="connsiteX1" fmla="*/ 1473563 w 1473563"/>
                  <a:gd name="connsiteY1" fmla="*/ 0 h 790575"/>
                  <a:gd name="connsiteX2" fmla="*/ 959213 w 1473563"/>
                  <a:gd name="connsiteY2" fmla="*/ 790575 h 790575"/>
                  <a:gd name="connsiteX3" fmla="*/ 0 w 1473563"/>
                  <a:gd name="connsiteY3" fmla="*/ 628650 h 790575"/>
                  <a:gd name="connsiteX4" fmla="*/ 0 w 1473563"/>
                  <a:gd name="connsiteY4" fmla="*/ 0 h 7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3563" h="790575">
                    <a:moveTo>
                      <a:pt x="0" y="0"/>
                    </a:moveTo>
                    <a:lnTo>
                      <a:pt x="1473563" y="0"/>
                    </a:lnTo>
                    <a:lnTo>
                      <a:pt x="959213" y="790575"/>
                    </a:lnTo>
                    <a:lnTo>
                      <a:pt x="0" y="6286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3175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kern="0">
                    <a:solidFill>
                      <a:prstClr val="white"/>
                    </a:solidFill>
                    <a:latin typeface="Lucida Calligraphy" panose="03010101010101010101" pitchFamily="66" charset="0"/>
                  </a:rPr>
                  <a:t>2</a:t>
                </a:r>
                <a:endParaRPr lang="zh-CN" altLang="en-US" sz="3200" kern="0" dirty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</p:grpSp>
      </p:grpSp>
      <p:grpSp>
        <p:nvGrpSpPr>
          <p:cNvPr id="27" name="组合 26"/>
          <p:cNvGrpSpPr/>
          <p:nvPr/>
        </p:nvGrpSpPr>
        <p:grpSpPr>
          <a:xfrm>
            <a:off x="2586783" y="1707662"/>
            <a:ext cx="6697730" cy="623976"/>
            <a:chOff x="2054383" y="4853049"/>
            <a:chExt cx="6697730" cy="623976"/>
          </a:xfrm>
        </p:grpSpPr>
        <p:sp>
          <p:nvSpPr>
            <p:cNvPr id="28" name="矩形 27"/>
            <p:cNvSpPr/>
            <p:nvPr/>
          </p:nvSpPr>
          <p:spPr>
            <a:xfrm>
              <a:off x="2192136" y="4916343"/>
              <a:ext cx="6559977" cy="5606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4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纯虚函数与抽象类</a:t>
              </a:r>
            </a:p>
          </p:txBody>
        </p:sp>
        <p:grpSp>
          <p:nvGrpSpPr>
            <p:cNvPr id="29" name="组合 28"/>
            <p:cNvGrpSpPr/>
            <p:nvPr/>
          </p:nvGrpSpPr>
          <p:grpSpPr>
            <a:xfrm>
              <a:off x="2054383" y="4853049"/>
              <a:ext cx="984021" cy="419684"/>
              <a:chOff x="1485616" y="1015069"/>
              <a:chExt cx="1557519" cy="790575"/>
            </a:xfrm>
          </p:grpSpPr>
          <p:sp>
            <p:nvSpPr>
              <p:cNvPr id="30" name="等腰三角形 29"/>
              <p:cNvSpPr/>
              <p:nvPr/>
            </p:nvSpPr>
            <p:spPr>
              <a:xfrm>
                <a:off x="2875223" y="1015069"/>
                <a:ext cx="167912" cy="120650"/>
              </a:xfrm>
              <a:prstGeom prst="triangle">
                <a:avLst/>
              </a:prstGeom>
              <a:solidFill>
                <a:sysClr val="windowText" lastClr="000000">
                  <a:lumMod val="85000"/>
                  <a:lumOff val="1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  <p:sp>
            <p:nvSpPr>
              <p:cNvPr id="31" name="矩形 68"/>
              <p:cNvSpPr/>
              <p:nvPr/>
            </p:nvSpPr>
            <p:spPr>
              <a:xfrm>
                <a:off x="1485616" y="1015069"/>
                <a:ext cx="1473563" cy="790575"/>
              </a:xfrm>
              <a:custGeom>
                <a:avLst/>
                <a:gdLst>
                  <a:gd name="connsiteX0" fmla="*/ 0 w 1473563"/>
                  <a:gd name="connsiteY0" fmla="*/ 0 h 628650"/>
                  <a:gd name="connsiteX1" fmla="*/ 1473563 w 1473563"/>
                  <a:gd name="connsiteY1" fmla="*/ 0 h 628650"/>
                  <a:gd name="connsiteX2" fmla="*/ 1473563 w 1473563"/>
                  <a:gd name="connsiteY2" fmla="*/ 628650 h 628650"/>
                  <a:gd name="connsiteX3" fmla="*/ 0 w 1473563"/>
                  <a:gd name="connsiteY3" fmla="*/ 628650 h 628650"/>
                  <a:gd name="connsiteX4" fmla="*/ 0 w 1473563"/>
                  <a:gd name="connsiteY4" fmla="*/ 0 h 628650"/>
                  <a:gd name="connsiteX0" fmla="*/ 0 w 1473563"/>
                  <a:gd name="connsiteY0" fmla="*/ 0 h 790575"/>
                  <a:gd name="connsiteX1" fmla="*/ 1473563 w 1473563"/>
                  <a:gd name="connsiteY1" fmla="*/ 0 h 790575"/>
                  <a:gd name="connsiteX2" fmla="*/ 959213 w 1473563"/>
                  <a:gd name="connsiteY2" fmla="*/ 790575 h 790575"/>
                  <a:gd name="connsiteX3" fmla="*/ 0 w 1473563"/>
                  <a:gd name="connsiteY3" fmla="*/ 628650 h 790575"/>
                  <a:gd name="connsiteX4" fmla="*/ 0 w 1473563"/>
                  <a:gd name="connsiteY4" fmla="*/ 0 h 7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3563" h="790575">
                    <a:moveTo>
                      <a:pt x="0" y="0"/>
                    </a:moveTo>
                    <a:lnTo>
                      <a:pt x="1473563" y="0"/>
                    </a:lnTo>
                    <a:lnTo>
                      <a:pt x="959213" y="790575"/>
                    </a:lnTo>
                    <a:lnTo>
                      <a:pt x="0" y="6286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3175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kern="0">
                    <a:solidFill>
                      <a:prstClr val="white"/>
                    </a:solidFill>
                    <a:latin typeface="Lucida Calligraphy" panose="03010101010101010101" pitchFamily="66" charset="0"/>
                  </a:rPr>
                  <a:t>1</a:t>
                </a:r>
                <a:endParaRPr lang="zh-CN" altLang="en-US" sz="3200" kern="0" dirty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</p:grpSp>
      </p:grpSp>
      <p:grpSp>
        <p:nvGrpSpPr>
          <p:cNvPr id="17" name="组合 16"/>
          <p:cNvGrpSpPr/>
          <p:nvPr/>
        </p:nvGrpSpPr>
        <p:grpSpPr>
          <a:xfrm>
            <a:off x="2586783" y="3496437"/>
            <a:ext cx="6697730" cy="623976"/>
            <a:chOff x="4714851" y="493943"/>
            <a:chExt cx="6697730" cy="623976"/>
          </a:xfrm>
        </p:grpSpPr>
        <p:sp>
          <p:nvSpPr>
            <p:cNvPr id="18" name="矩形 17"/>
            <p:cNvSpPr/>
            <p:nvPr/>
          </p:nvSpPr>
          <p:spPr>
            <a:xfrm>
              <a:off x="4852604" y="557237"/>
              <a:ext cx="6559977" cy="560682"/>
            </a:xfrm>
            <a:prstGeom prst="rect">
              <a:avLst/>
            </a:prstGeom>
            <a:solidFill>
              <a:srgbClr val="0091DA"/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400" b="1" ker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动态多态的原理与本质</a:t>
              </a:r>
            </a:p>
          </p:txBody>
        </p:sp>
        <p:grpSp>
          <p:nvGrpSpPr>
            <p:cNvPr id="19" name="组合 18"/>
            <p:cNvGrpSpPr/>
            <p:nvPr/>
          </p:nvGrpSpPr>
          <p:grpSpPr>
            <a:xfrm>
              <a:off x="4714851" y="493943"/>
              <a:ext cx="984021" cy="419684"/>
              <a:chOff x="1485616" y="1015069"/>
              <a:chExt cx="1557519" cy="790575"/>
            </a:xfrm>
            <a:solidFill>
              <a:srgbClr val="0070C0"/>
            </a:solidFill>
          </p:grpSpPr>
          <p:sp>
            <p:nvSpPr>
              <p:cNvPr id="20" name="等腰三角形 19"/>
              <p:cNvSpPr/>
              <p:nvPr/>
            </p:nvSpPr>
            <p:spPr>
              <a:xfrm>
                <a:off x="2875223" y="1015069"/>
                <a:ext cx="167912" cy="120650"/>
              </a:xfrm>
              <a:prstGeom prst="triangle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  <p:sp>
            <p:nvSpPr>
              <p:cNvPr id="21" name="矩形 68"/>
              <p:cNvSpPr/>
              <p:nvPr/>
            </p:nvSpPr>
            <p:spPr>
              <a:xfrm>
                <a:off x="1485616" y="1015069"/>
                <a:ext cx="1473563" cy="790575"/>
              </a:xfrm>
              <a:custGeom>
                <a:avLst/>
                <a:gdLst>
                  <a:gd name="connsiteX0" fmla="*/ 0 w 1473563"/>
                  <a:gd name="connsiteY0" fmla="*/ 0 h 628650"/>
                  <a:gd name="connsiteX1" fmla="*/ 1473563 w 1473563"/>
                  <a:gd name="connsiteY1" fmla="*/ 0 h 628650"/>
                  <a:gd name="connsiteX2" fmla="*/ 1473563 w 1473563"/>
                  <a:gd name="connsiteY2" fmla="*/ 628650 h 628650"/>
                  <a:gd name="connsiteX3" fmla="*/ 0 w 1473563"/>
                  <a:gd name="connsiteY3" fmla="*/ 628650 h 628650"/>
                  <a:gd name="connsiteX4" fmla="*/ 0 w 1473563"/>
                  <a:gd name="connsiteY4" fmla="*/ 0 h 628650"/>
                  <a:gd name="connsiteX0" fmla="*/ 0 w 1473563"/>
                  <a:gd name="connsiteY0" fmla="*/ 0 h 790575"/>
                  <a:gd name="connsiteX1" fmla="*/ 1473563 w 1473563"/>
                  <a:gd name="connsiteY1" fmla="*/ 0 h 790575"/>
                  <a:gd name="connsiteX2" fmla="*/ 959213 w 1473563"/>
                  <a:gd name="connsiteY2" fmla="*/ 790575 h 790575"/>
                  <a:gd name="connsiteX3" fmla="*/ 0 w 1473563"/>
                  <a:gd name="connsiteY3" fmla="*/ 628650 h 790575"/>
                  <a:gd name="connsiteX4" fmla="*/ 0 w 1473563"/>
                  <a:gd name="connsiteY4" fmla="*/ 0 h 7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3563" h="790575">
                    <a:moveTo>
                      <a:pt x="0" y="0"/>
                    </a:moveTo>
                    <a:lnTo>
                      <a:pt x="1473563" y="0"/>
                    </a:lnTo>
                    <a:lnTo>
                      <a:pt x="959213" y="790575"/>
                    </a:lnTo>
                    <a:lnTo>
                      <a:pt x="0" y="62865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3175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kern="0" dirty="0">
                    <a:solidFill>
                      <a:prstClr val="white"/>
                    </a:solidFill>
                    <a:latin typeface="Lucida Calligraphy" panose="03010101010101010101" pitchFamily="66" charset="0"/>
                  </a:rPr>
                  <a:t>3</a:t>
                </a:r>
                <a:endParaRPr lang="zh-CN" altLang="en-US" sz="3200" kern="0" dirty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070386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动态多态的原理与本质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702983" y="886325"/>
            <a:ext cx="10779268" cy="1948313"/>
          </a:xfrm>
          <a:prstGeom prst="rect">
            <a:avLst/>
          </a:prstGeom>
        </p:spPr>
        <p:txBody>
          <a:bodyPr/>
          <a:lstStyle/>
          <a:p>
            <a:pPr marL="566737" indent="-457200" eaLnBrk="0" hangingPunct="0">
              <a:lnSpc>
                <a:spcPct val="110000"/>
              </a:lnSpc>
              <a:spcBef>
                <a:spcPct val="100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  <a:defRPr/>
            </a:pPr>
            <a:r>
              <a:rPr lang="zh-CN" altLang="en-US" sz="36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虚函数表：</a:t>
            </a:r>
          </a:p>
          <a:p>
            <a:pPr marL="1023937" lvl="1" indent="-457200" eaLnBrk="0" hangingPunct="0">
              <a:spcBef>
                <a:spcPct val="100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sz="32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创建对象时，</a:t>
            </a:r>
            <a:r>
              <a:rPr lang="en-US" altLang="zh-CN" sz="32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C++</a:t>
            </a:r>
            <a:r>
              <a:rPr lang="zh-CN" altLang="en-US" sz="32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会为每一个含有虚函数的类生成一张虚函数表，</a:t>
            </a:r>
            <a:r>
              <a:rPr lang="zh-CN" altLang="en-US" sz="3200" ker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表中存放该类中所有虚函数的入口地址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67756" y="2599507"/>
            <a:ext cx="8573524" cy="39703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class Base { </a:t>
            </a:r>
          </a:p>
          <a:p>
            <a:pPr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public: </a:t>
            </a:r>
          </a:p>
          <a:p>
            <a:pPr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virtual void a() {</a:t>
            </a:r>
          </a:p>
          <a:p>
            <a:pPr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cout &lt;&lt; "Base::a\n"} </a:t>
            </a:r>
          </a:p>
          <a:p>
            <a:pPr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virtual void b() {</a:t>
            </a:r>
          </a:p>
          <a:p>
            <a:pPr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cout &lt;&lt; "Base::b\n"}  </a:t>
            </a:r>
          </a:p>
          <a:p>
            <a:pPr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virtual void c() {</a:t>
            </a:r>
          </a:p>
          <a:p>
            <a:pPr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cout &lt;&lt; "Base::c\n"}</a:t>
            </a:r>
          </a:p>
          <a:p>
            <a:pPr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};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9058851"/>
              </p:ext>
            </p:extLst>
          </p:nvPr>
        </p:nvGraphicFramePr>
        <p:xfrm>
          <a:off x="6858119" y="3490773"/>
          <a:ext cx="4905263" cy="66321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442989">
                  <a:extLst>
                    <a:ext uri="{9D8B030D-6E8A-4147-A177-3AD203B41FA5}">
                      <a16:colId xmlns:a16="http://schemas.microsoft.com/office/drawing/2014/main" val="2915925112"/>
                    </a:ext>
                  </a:extLst>
                </a:gridCol>
                <a:gridCol w="1452935">
                  <a:extLst>
                    <a:ext uri="{9D8B030D-6E8A-4147-A177-3AD203B41FA5}">
                      <a16:colId xmlns:a16="http://schemas.microsoft.com/office/drawing/2014/main" val="2162304330"/>
                    </a:ext>
                  </a:extLst>
                </a:gridCol>
                <a:gridCol w="1408609">
                  <a:extLst>
                    <a:ext uri="{9D8B030D-6E8A-4147-A177-3AD203B41FA5}">
                      <a16:colId xmlns:a16="http://schemas.microsoft.com/office/drawing/2014/main" val="2482538744"/>
                    </a:ext>
                  </a:extLst>
                </a:gridCol>
                <a:gridCol w="600730">
                  <a:extLst>
                    <a:ext uri="{9D8B030D-6E8A-4147-A177-3AD203B41FA5}">
                      <a16:colId xmlns:a16="http://schemas.microsoft.com/office/drawing/2014/main" val="3866220346"/>
                    </a:ext>
                  </a:extLst>
                </a:gridCol>
              </a:tblGrid>
              <a:tr h="663215">
                <a:tc>
                  <a:txBody>
                    <a:bodyPr/>
                    <a:lstStyle/>
                    <a:p>
                      <a:r>
                        <a:rPr lang="en-US" altLang="zh-CN" sz="24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Base::a()</a:t>
                      </a:r>
                      <a:endParaRPr lang="zh-CN" altLang="en-US" sz="24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Base::b()</a:t>
                      </a:r>
                      <a:endParaRPr lang="zh-CN" altLang="en-US" sz="24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Base::c()</a:t>
                      </a:r>
                      <a:endParaRPr lang="zh-CN" altLang="en-US" sz="24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.</a:t>
                      </a:r>
                      <a:endParaRPr lang="zh-CN" altLang="en-US" sz="24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1185787"/>
                  </a:ext>
                </a:extLst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6858119" y="2901095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虚函数表</a:t>
            </a:r>
          </a:p>
        </p:txBody>
      </p:sp>
    </p:spTree>
    <p:extLst>
      <p:ext uri="{BB962C8B-B14F-4D97-AF65-F5344CB8AC3E}">
        <p14:creationId xmlns:p14="http://schemas.microsoft.com/office/powerpoint/2010/main" val="18655057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动态多态的原理与本质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702983" y="886325"/>
            <a:ext cx="10779268" cy="1582555"/>
          </a:xfrm>
          <a:prstGeom prst="rect">
            <a:avLst/>
          </a:prstGeom>
        </p:spPr>
        <p:txBody>
          <a:bodyPr/>
          <a:lstStyle/>
          <a:p>
            <a:pPr marL="566737" indent="-457200" eaLnBrk="0" hangingPunct="0">
              <a:lnSpc>
                <a:spcPct val="110000"/>
              </a:lnSpc>
              <a:spcBef>
                <a:spcPct val="100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  <a:defRPr/>
            </a:pPr>
            <a:r>
              <a:rPr lang="en-US" altLang="zh-CN" sz="32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C++</a:t>
            </a:r>
            <a:r>
              <a:rPr lang="zh-CN" altLang="en-US" sz="32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还会为每一个含有虚函数的类</a:t>
            </a:r>
            <a:r>
              <a:rPr lang="zh-CN" altLang="en-US" sz="3200" ker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自动生成一个“指针成员”</a:t>
            </a:r>
            <a:r>
              <a:rPr lang="zh-CN" altLang="en-US" sz="32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，指向该类对应的虚函数表</a:t>
            </a:r>
          </a:p>
          <a:p>
            <a:pPr marL="566737" indent="-457200" eaLnBrk="0" hangingPunct="0">
              <a:lnSpc>
                <a:spcPct val="110000"/>
              </a:lnSpc>
              <a:spcBef>
                <a:spcPct val="100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sz="3200" ker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这个指针成员总是最先分配内存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62150" y="2744845"/>
            <a:ext cx="10750730" cy="35394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class Base { </a:t>
            </a:r>
          </a:p>
          <a:p>
            <a:pPr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public: </a:t>
            </a:r>
          </a:p>
          <a:p>
            <a:pPr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virtual void a(); </a:t>
            </a:r>
          </a:p>
          <a:p>
            <a:pPr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virtual void b(); </a:t>
            </a:r>
          </a:p>
          <a:p>
            <a:pPr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virtual void c(); </a:t>
            </a:r>
          </a:p>
          <a:p>
            <a:pPr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</a:t>
            </a:r>
            <a:r>
              <a:rPr lang="en-US" altLang="zh-CN" sz="28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void *vptr; </a:t>
            </a:r>
            <a:r>
              <a:rPr lang="en-US" altLang="zh-CN" sz="2800" b="1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// </a:t>
            </a:r>
            <a:r>
              <a:rPr lang="zh-CN" altLang="en-US" sz="2800" b="1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自动生成的指针成员</a:t>
            </a:r>
            <a:endParaRPr lang="en-US" altLang="zh-CN" sz="2800" b="1">
              <a:solidFill>
                <a:srgbClr val="00B050"/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};</a:t>
            </a:r>
          </a:p>
          <a:p>
            <a:pPr>
              <a:defRPr/>
            </a:pPr>
            <a:r>
              <a:rPr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思考：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sizeof(Base)</a:t>
            </a:r>
            <a:r>
              <a:rPr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？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0066479" y="2747656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虚函数表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3883117"/>
              </p:ext>
            </p:extLst>
          </p:nvPr>
        </p:nvGraphicFramePr>
        <p:xfrm>
          <a:off x="7506160" y="3296299"/>
          <a:ext cx="1397726" cy="18288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397726">
                  <a:extLst>
                    <a:ext uri="{9D8B030D-6E8A-4147-A177-3AD203B41FA5}">
                      <a16:colId xmlns:a16="http://schemas.microsoft.com/office/drawing/2014/main" val="25874627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vptr</a:t>
                      </a:r>
                      <a:endParaRPr lang="zh-CN" altLang="en-US" sz="2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8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...</a:t>
                      </a:r>
                      <a:endParaRPr lang="zh-CN" altLang="en-US" sz="2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1144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...</a:t>
                      </a:r>
                      <a:endParaRPr lang="zh-CN" altLang="en-US" sz="2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60567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...</a:t>
                      </a:r>
                      <a:endParaRPr lang="zh-CN" altLang="en-US" sz="2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2497206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167283"/>
              </p:ext>
            </p:extLst>
          </p:nvPr>
        </p:nvGraphicFramePr>
        <p:xfrm>
          <a:off x="10084525" y="3296299"/>
          <a:ext cx="1397726" cy="176784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397726">
                  <a:extLst>
                    <a:ext uri="{9D8B030D-6E8A-4147-A177-3AD203B41FA5}">
                      <a16:colId xmlns:a16="http://schemas.microsoft.com/office/drawing/2014/main" val="25874627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1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Base::a()</a:t>
                      </a:r>
                      <a:endParaRPr lang="zh-CN" altLang="en-US" sz="24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8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Base::b()</a:t>
                      </a:r>
                      <a:endParaRPr lang="zh-CN" altLang="en-US" sz="24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1144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Base::c()</a:t>
                      </a:r>
                      <a:endParaRPr lang="zh-CN" altLang="en-US" sz="24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60567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.</a:t>
                      </a:r>
                      <a:endParaRPr lang="zh-CN" altLang="en-US" sz="20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2497206"/>
                  </a:ext>
                </a:extLst>
              </a:tr>
            </a:tbl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8903886" y="3651179"/>
            <a:ext cx="5791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其它成员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7488114" y="2744845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对象内存</a:t>
            </a:r>
          </a:p>
        </p:txBody>
      </p:sp>
      <p:cxnSp>
        <p:nvCxnSpPr>
          <p:cNvPr id="12" name="直接箭头连接符 11"/>
          <p:cNvCxnSpPr>
            <a:cxnSpLocks noChangeShapeType="1"/>
          </p:cNvCxnSpPr>
          <p:nvPr/>
        </p:nvCxnSpPr>
        <p:spPr bwMode="auto">
          <a:xfrm flipV="1">
            <a:off x="8607974" y="3296300"/>
            <a:ext cx="1458505" cy="217609"/>
          </a:xfrm>
          <a:prstGeom prst="straightConnector1">
            <a:avLst/>
          </a:prstGeom>
          <a:noFill/>
          <a:ln w="38100" algn="ctr">
            <a:solidFill>
              <a:schemeClr val="accent1">
                <a:lumMod val="50000"/>
              </a:schemeClr>
            </a:solidFill>
            <a:round/>
            <a:headEnd/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9854578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动态多态的原理与本质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688719" y="1016977"/>
            <a:ext cx="10779268" cy="3740880"/>
          </a:xfrm>
          <a:prstGeom prst="rect">
            <a:avLst/>
          </a:prstGeom>
        </p:spPr>
        <p:txBody>
          <a:bodyPr/>
          <a:lstStyle/>
          <a:p>
            <a:pPr marL="566737" indent="-457200" eaLnBrk="0" hangingPunct="0">
              <a:lnSpc>
                <a:spcPct val="110000"/>
              </a:lnSpc>
              <a:spcBef>
                <a:spcPct val="100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sz="32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虚函数表的最后有一个结点，这是虚函数表的结束结点，就像字符串的结束符“</a:t>
            </a:r>
            <a:r>
              <a:rPr lang="en-US" altLang="zh-CN" sz="32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\0”</a:t>
            </a:r>
            <a:r>
              <a:rPr lang="zh-CN" altLang="en-US" sz="32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一样，其标志了虚函数表的结束。这个结束标志的值在不同的编译器下是不同的。在</a:t>
            </a:r>
            <a:r>
              <a:rPr lang="en-US" altLang="zh-CN" sz="32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WinXP+VS2003</a:t>
            </a:r>
            <a:r>
              <a:rPr lang="zh-CN" altLang="en-US" sz="32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下，这个值是</a:t>
            </a:r>
            <a:r>
              <a:rPr lang="en-US" altLang="zh-CN" sz="32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NULL</a:t>
            </a:r>
            <a:r>
              <a:rPr lang="zh-CN" altLang="en-US" sz="32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。而在</a:t>
            </a:r>
            <a:r>
              <a:rPr lang="en-US" altLang="zh-CN" sz="32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Ubuntu 7.10 + Linux 2.6.22 + GCC 4.1.3</a:t>
            </a:r>
            <a:r>
              <a:rPr lang="zh-CN" altLang="en-US" sz="32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下，这个值是如果</a:t>
            </a:r>
            <a:r>
              <a:rPr lang="en-US" altLang="zh-CN" sz="32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1</a:t>
            </a:r>
            <a:r>
              <a:rPr lang="zh-CN" altLang="en-US" sz="32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，表示还有下一个虚函数表，如果值是</a:t>
            </a:r>
            <a:r>
              <a:rPr lang="en-US" altLang="zh-CN" sz="32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0</a:t>
            </a:r>
            <a:r>
              <a:rPr lang="zh-CN" altLang="en-US" sz="32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，表示是最后一个虚函数表。</a:t>
            </a:r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7740253"/>
              </p:ext>
            </p:extLst>
          </p:nvPr>
        </p:nvGraphicFramePr>
        <p:xfrm>
          <a:off x="2986579" y="5457221"/>
          <a:ext cx="5608780" cy="76241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649943">
                  <a:extLst>
                    <a:ext uri="{9D8B030D-6E8A-4147-A177-3AD203B41FA5}">
                      <a16:colId xmlns:a16="http://schemas.microsoft.com/office/drawing/2014/main" val="2915925112"/>
                    </a:ext>
                  </a:extLst>
                </a:gridCol>
                <a:gridCol w="1661316">
                  <a:extLst>
                    <a:ext uri="{9D8B030D-6E8A-4147-A177-3AD203B41FA5}">
                      <a16:colId xmlns:a16="http://schemas.microsoft.com/office/drawing/2014/main" val="2162304330"/>
                    </a:ext>
                  </a:extLst>
                </a:gridCol>
                <a:gridCol w="1610633">
                  <a:extLst>
                    <a:ext uri="{9D8B030D-6E8A-4147-A177-3AD203B41FA5}">
                      <a16:colId xmlns:a16="http://schemas.microsoft.com/office/drawing/2014/main" val="2482538744"/>
                    </a:ext>
                  </a:extLst>
                </a:gridCol>
                <a:gridCol w="686888">
                  <a:extLst>
                    <a:ext uri="{9D8B030D-6E8A-4147-A177-3AD203B41FA5}">
                      <a16:colId xmlns:a16="http://schemas.microsoft.com/office/drawing/2014/main" val="3866220346"/>
                    </a:ext>
                  </a:extLst>
                </a:gridCol>
              </a:tblGrid>
              <a:tr h="762410">
                <a:tc>
                  <a:txBody>
                    <a:bodyPr/>
                    <a:lstStyle/>
                    <a:p>
                      <a:r>
                        <a:rPr lang="en-US" altLang="zh-CN" sz="28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Base::a()</a:t>
                      </a:r>
                      <a:endParaRPr lang="zh-CN" altLang="en-US" sz="28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Base::b()</a:t>
                      </a:r>
                      <a:endParaRPr lang="zh-CN" altLang="en-US" sz="28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Base::c()</a:t>
                      </a:r>
                      <a:endParaRPr lang="zh-CN" altLang="en-US" sz="28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.</a:t>
                      </a:r>
                      <a:endParaRPr lang="zh-CN" altLang="en-US" sz="28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1185787"/>
                  </a:ext>
                </a:extLst>
              </a:tr>
            </a:tbl>
          </a:graphicData>
        </a:graphic>
      </p:graphicFrame>
      <p:sp>
        <p:nvSpPr>
          <p:cNvPr id="14" name="文本框 13"/>
          <p:cNvSpPr txBox="1"/>
          <p:nvPr/>
        </p:nvSpPr>
        <p:spPr>
          <a:xfrm>
            <a:off x="2862764" y="4885509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虚函数表</a:t>
            </a:r>
          </a:p>
        </p:txBody>
      </p:sp>
    </p:spTree>
    <p:extLst>
      <p:ext uri="{BB962C8B-B14F-4D97-AF65-F5344CB8AC3E}">
        <p14:creationId xmlns:p14="http://schemas.microsoft.com/office/powerpoint/2010/main" val="34555622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动态多态的原理与本质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686592" y="1137519"/>
            <a:ext cx="10779268" cy="1840812"/>
          </a:xfrm>
          <a:prstGeom prst="rect">
            <a:avLst/>
          </a:prstGeom>
        </p:spPr>
        <p:txBody>
          <a:bodyPr/>
          <a:lstStyle/>
          <a:p>
            <a:pPr marL="566737" indent="-457200" eaLnBrk="0" hangingPunct="0">
              <a:lnSpc>
                <a:spcPct val="130000"/>
              </a:lnSpc>
              <a:spcBef>
                <a:spcPct val="100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  <a:defRPr/>
            </a:pPr>
            <a:r>
              <a:rPr lang="zh-CN" altLang="en-US" sz="36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下面，将分别说明“</a:t>
            </a:r>
            <a:r>
              <a:rPr lang="zh-CN" altLang="en-US" sz="3600" ker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无覆盖</a:t>
            </a:r>
            <a:r>
              <a:rPr lang="zh-CN" altLang="en-US" sz="36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”和“</a:t>
            </a:r>
            <a:r>
              <a:rPr lang="zh-CN" altLang="en-US" sz="3600" ker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有覆盖</a:t>
            </a:r>
            <a:r>
              <a:rPr lang="zh-CN" altLang="en-US" sz="36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”时的虚函数表的样子。</a:t>
            </a:r>
          </a:p>
        </p:txBody>
      </p:sp>
    </p:spTree>
    <p:extLst>
      <p:ext uri="{BB962C8B-B14F-4D97-AF65-F5344CB8AC3E}">
        <p14:creationId xmlns:p14="http://schemas.microsoft.com/office/powerpoint/2010/main" val="31953360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动态多态的原理与本质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555964" y="902162"/>
            <a:ext cx="10779268" cy="732476"/>
          </a:xfrm>
          <a:prstGeom prst="rect">
            <a:avLst/>
          </a:prstGeom>
        </p:spPr>
        <p:txBody>
          <a:bodyPr/>
          <a:lstStyle/>
          <a:p>
            <a:pPr marL="566737" indent="-457200" eaLnBrk="0" hangingPunct="0">
              <a:lnSpc>
                <a:spcPct val="130000"/>
              </a:lnSpc>
              <a:spcBef>
                <a:spcPct val="100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  <a:defRPr/>
            </a:pPr>
            <a:r>
              <a:rPr lang="en-US" altLang="zh-CN" sz="3200" b="1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"</a:t>
            </a:r>
            <a:r>
              <a:rPr lang="zh-CN" altLang="en-US" sz="3200" b="1" ker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无覆盖</a:t>
            </a:r>
            <a:r>
              <a:rPr lang="en-US" altLang="zh-CN" sz="3200" b="1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" (</a:t>
            </a:r>
            <a:r>
              <a:rPr lang="zh-CN" altLang="en-US" sz="3200" b="1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单重继承</a:t>
            </a:r>
            <a:r>
              <a:rPr lang="en-US" altLang="zh-CN" sz="3200" b="1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):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/>
          </p:nvPr>
        </p:nvGraphicFramePr>
        <p:xfrm>
          <a:off x="978515" y="2121493"/>
          <a:ext cx="1939637" cy="158496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939637">
                  <a:extLst>
                    <a:ext uri="{9D8B030D-6E8A-4147-A177-3AD203B41FA5}">
                      <a16:colId xmlns:a16="http://schemas.microsoft.com/office/drawing/2014/main" val="40404975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Base</a:t>
                      </a:r>
                      <a:endParaRPr lang="zh-CN" altLang="en-US" sz="2000" b="1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246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+a() : void</a:t>
                      </a:r>
                      <a:endParaRPr lang="zh-CN" altLang="en-US" sz="20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92967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+b() : void</a:t>
                      </a:r>
                      <a:endParaRPr lang="zh-CN" altLang="en-US" sz="20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3321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+c() : void</a:t>
                      </a:r>
                      <a:endParaRPr lang="zh-CN" altLang="en-US" sz="20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7470295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978515" y="4438929"/>
          <a:ext cx="1939637" cy="158496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939637">
                  <a:extLst>
                    <a:ext uri="{9D8B030D-6E8A-4147-A177-3AD203B41FA5}">
                      <a16:colId xmlns:a16="http://schemas.microsoft.com/office/drawing/2014/main" val="40404975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Derive</a:t>
                      </a:r>
                      <a:endParaRPr lang="zh-CN" altLang="en-US" sz="2000" b="1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246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+a1() : void</a:t>
                      </a:r>
                      <a:endParaRPr lang="zh-CN" altLang="en-US" sz="20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92967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+b1() : void</a:t>
                      </a:r>
                      <a:endParaRPr lang="zh-CN" altLang="en-US" sz="20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3321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+c1() : void</a:t>
                      </a:r>
                      <a:endParaRPr lang="zh-CN" altLang="en-US" sz="20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7470295"/>
                  </a:ext>
                </a:extLst>
              </a:tr>
            </a:tbl>
          </a:graphicData>
        </a:graphic>
      </p:graphicFrame>
      <p:cxnSp>
        <p:nvCxnSpPr>
          <p:cNvPr id="6" name="直接箭头连接符 5"/>
          <p:cNvCxnSpPr>
            <a:endCxn id="2" idx="2"/>
          </p:cNvCxnSpPr>
          <p:nvPr/>
        </p:nvCxnSpPr>
        <p:spPr>
          <a:xfrm flipV="1">
            <a:off x="1948333" y="3706453"/>
            <a:ext cx="0" cy="732476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5985757" y="1601788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虚函数表</a:t>
            </a:r>
          </a:p>
        </p:txBody>
      </p:sp>
      <p:graphicFrame>
        <p:nvGraphicFramePr>
          <p:cNvPr id="20" name="表格 19"/>
          <p:cNvGraphicFramePr>
            <a:graphicFrameLocks noGrp="1"/>
          </p:cNvGraphicFramePr>
          <p:nvPr>
            <p:extLst/>
          </p:nvPr>
        </p:nvGraphicFramePr>
        <p:xfrm>
          <a:off x="3909329" y="2149004"/>
          <a:ext cx="1397726" cy="158496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397726">
                  <a:extLst>
                    <a:ext uri="{9D8B030D-6E8A-4147-A177-3AD203B41FA5}">
                      <a16:colId xmlns:a16="http://schemas.microsoft.com/office/drawing/2014/main" val="25874627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vptr</a:t>
                      </a:r>
                      <a:endParaRPr lang="zh-CN" altLang="en-US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8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...</a:t>
                      </a:r>
                      <a:endParaRPr lang="zh-CN" altLang="en-US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1144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...</a:t>
                      </a:r>
                      <a:endParaRPr lang="zh-CN" altLang="en-US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60567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...</a:t>
                      </a:r>
                      <a:endParaRPr lang="zh-CN" altLang="en-US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2497206"/>
                  </a:ext>
                </a:extLst>
              </a:tr>
            </a:tbl>
          </a:graphicData>
        </a:graphic>
      </p:graphicFrame>
      <p:graphicFrame>
        <p:nvGraphicFramePr>
          <p:cNvPr id="21" name="表格 20"/>
          <p:cNvGraphicFramePr>
            <a:graphicFrameLocks noGrp="1"/>
          </p:cNvGraphicFramePr>
          <p:nvPr>
            <p:extLst/>
          </p:nvPr>
        </p:nvGraphicFramePr>
        <p:xfrm>
          <a:off x="6081156" y="2149004"/>
          <a:ext cx="1397726" cy="158496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397726">
                  <a:extLst>
                    <a:ext uri="{9D8B030D-6E8A-4147-A177-3AD203B41FA5}">
                      <a16:colId xmlns:a16="http://schemas.microsoft.com/office/drawing/2014/main" val="25874627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1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Base::a()</a:t>
                      </a:r>
                      <a:endParaRPr lang="zh-CN" altLang="en-US" sz="20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8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Base::b()</a:t>
                      </a:r>
                      <a:endParaRPr lang="zh-CN" altLang="en-US" sz="20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1144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Base::c()</a:t>
                      </a:r>
                      <a:endParaRPr lang="zh-CN" altLang="en-US" sz="20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60567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.</a:t>
                      </a:r>
                      <a:endParaRPr lang="zh-CN" altLang="en-US" sz="20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2497206"/>
                  </a:ext>
                </a:extLst>
              </a:tr>
            </a:tbl>
          </a:graphicData>
        </a:graphic>
      </p:graphicFrame>
      <p:sp>
        <p:nvSpPr>
          <p:cNvPr id="22" name="文本框 21"/>
          <p:cNvSpPr txBox="1"/>
          <p:nvPr/>
        </p:nvSpPr>
        <p:spPr>
          <a:xfrm>
            <a:off x="3190178" y="2370209"/>
            <a:ext cx="5791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其它成员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3891283" y="1597550"/>
            <a:ext cx="15199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Base</a:t>
            </a: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</a:p>
        </p:txBody>
      </p:sp>
      <p:cxnSp>
        <p:nvCxnSpPr>
          <p:cNvPr id="24" name="直接箭头连接符 23"/>
          <p:cNvCxnSpPr>
            <a:cxnSpLocks noChangeShapeType="1"/>
          </p:cNvCxnSpPr>
          <p:nvPr/>
        </p:nvCxnSpPr>
        <p:spPr bwMode="auto">
          <a:xfrm flipV="1">
            <a:off x="5011143" y="2175559"/>
            <a:ext cx="974614" cy="191057"/>
          </a:xfrm>
          <a:prstGeom prst="straightConnector1">
            <a:avLst/>
          </a:prstGeom>
          <a:noFill/>
          <a:ln w="38100" algn="ctr">
            <a:solidFill>
              <a:schemeClr val="accent1">
                <a:lumMod val="50000"/>
              </a:schemeClr>
            </a:solidFill>
            <a:round/>
            <a:headEnd/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" name="文本框 25"/>
          <p:cNvSpPr txBox="1"/>
          <p:nvPr/>
        </p:nvSpPr>
        <p:spPr>
          <a:xfrm>
            <a:off x="8047663" y="3047318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虚函数表</a:t>
            </a:r>
          </a:p>
        </p:txBody>
      </p:sp>
      <p:graphicFrame>
        <p:nvGraphicFramePr>
          <p:cNvPr id="27" name="表格 26"/>
          <p:cNvGraphicFramePr>
            <a:graphicFrameLocks noGrp="1"/>
          </p:cNvGraphicFramePr>
          <p:nvPr>
            <p:extLst/>
          </p:nvPr>
        </p:nvGraphicFramePr>
        <p:xfrm>
          <a:off x="3887970" y="4534254"/>
          <a:ext cx="1397726" cy="158496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397726">
                  <a:extLst>
                    <a:ext uri="{9D8B030D-6E8A-4147-A177-3AD203B41FA5}">
                      <a16:colId xmlns:a16="http://schemas.microsoft.com/office/drawing/2014/main" val="25874627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vptr</a:t>
                      </a:r>
                      <a:endParaRPr lang="zh-CN" altLang="en-US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8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...</a:t>
                      </a:r>
                      <a:endParaRPr lang="zh-CN" altLang="en-US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1144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...</a:t>
                      </a:r>
                      <a:endParaRPr lang="zh-CN" altLang="en-US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60567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...</a:t>
                      </a:r>
                      <a:endParaRPr lang="zh-CN" altLang="en-US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2497206"/>
                  </a:ext>
                </a:extLst>
              </a:tr>
            </a:tbl>
          </a:graphicData>
        </a:graphic>
      </p:graphicFrame>
      <p:graphicFrame>
        <p:nvGraphicFramePr>
          <p:cNvPr id="28" name="表格 27"/>
          <p:cNvGraphicFramePr>
            <a:graphicFrameLocks noGrp="1"/>
          </p:cNvGraphicFramePr>
          <p:nvPr>
            <p:extLst/>
          </p:nvPr>
        </p:nvGraphicFramePr>
        <p:xfrm>
          <a:off x="7756299" y="3588012"/>
          <a:ext cx="1998500" cy="25958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998500">
                  <a:extLst>
                    <a:ext uri="{9D8B030D-6E8A-4147-A177-3AD203B41FA5}">
                      <a16:colId xmlns:a16="http://schemas.microsoft.com/office/drawing/2014/main" val="25874627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1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Base::a()</a:t>
                      </a:r>
                      <a:endParaRPr lang="zh-CN" altLang="en-US" sz="18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8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Base::b()</a:t>
                      </a:r>
                      <a:endParaRPr lang="zh-CN" altLang="en-US" sz="18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1144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Base::c()</a:t>
                      </a:r>
                      <a:endParaRPr lang="zh-CN" altLang="en-US" sz="18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60567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Derive::a1()</a:t>
                      </a:r>
                      <a:endParaRPr lang="zh-CN" altLang="en-US" sz="18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77584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Derive::b1()</a:t>
                      </a:r>
                      <a:endParaRPr lang="zh-CN" altLang="en-US" sz="18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89457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Derive::c1()</a:t>
                      </a:r>
                      <a:endParaRPr lang="zh-CN" altLang="en-US" sz="18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7968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.</a:t>
                      </a:r>
                      <a:endParaRPr lang="zh-CN" altLang="en-US" sz="18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2497206"/>
                  </a:ext>
                </a:extLst>
              </a:tr>
            </a:tbl>
          </a:graphicData>
        </a:graphic>
      </p:graphicFrame>
      <p:sp>
        <p:nvSpPr>
          <p:cNvPr id="29" name="文本框 28"/>
          <p:cNvSpPr txBox="1"/>
          <p:nvPr/>
        </p:nvSpPr>
        <p:spPr>
          <a:xfrm>
            <a:off x="3190178" y="4702629"/>
            <a:ext cx="5791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其它成员</a:t>
            </a:r>
          </a:p>
        </p:txBody>
      </p:sp>
      <p:sp>
        <p:nvSpPr>
          <p:cNvPr id="30" name="文本框 29"/>
          <p:cNvSpPr txBox="1"/>
          <p:nvPr/>
        </p:nvSpPr>
        <p:spPr>
          <a:xfrm>
            <a:off x="3623445" y="4059898"/>
            <a:ext cx="17997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Derive</a:t>
            </a: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</a:p>
        </p:txBody>
      </p:sp>
      <p:cxnSp>
        <p:nvCxnSpPr>
          <p:cNvPr id="31" name="直接箭头连接符 30"/>
          <p:cNvCxnSpPr>
            <a:cxnSpLocks noChangeShapeType="1"/>
          </p:cNvCxnSpPr>
          <p:nvPr/>
        </p:nvCxnSpPr>
        <p:spPr bwMode="auto">
          <a:xfrm flipV="1">
            <a:off x="5011143" y="3718459"/>
            <a:ext cx="2720124" cy="984170"/>
          </a:xfrm>
          <a:prstGeom prst="straightConnector1">
            <a:avLst/>
          </a:prstGeom>
          <a:noFill/>
          <a:ln w="38100" algn="ctr">
            <a:solidFill>
              <a:schemeClr val="accent1">
                <a:lumMod val="50000"/>
              </a:schemeClr>
            </a:solidFill>
            <a:round/>
            <a:headEnd/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8" name="矩形 37"/>
          <p:cNvSpPr/>
          <p:nvPr/>
        </p:nvSpPr>
        <p:spPr>
          <a:xfrm>
            <a:off x="7574281" y="1067013"/>
            <a:ext cx="4568825" cy="19697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zh-CN" altLang="zh-CN" sz="2800" b="1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1）虚函数按照其声明顺序放于表中。 </a:t>
            </a:r>
          </a:p>
          <a:p>
            <a:pPr>
              <a:spcBef>
                <a:spcPts val="1200"/>
              </a:spcBef>
            </a:pPr>
            <a:r>
              <a:rPr lang="zh-CN" altLang="zh-CN" sz="2800" b="1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2）父类的虚函数在子类的虚函数前面。</a:t>
            </a:r>
          </a:p>
        </p:txBody>
      </p:sp>
    </p:spTree>
    <p:extLst>
      <p:ext uri="{BB962C8B-B14F-4D97-AF65-F5344CB8AC3E}">
        <p14:creationId xmlns:p14="http://schemas.microsoft.com/office/powerpoint/2010/main" val="14252193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动态多态的原理与本质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555964" y="902162"/>
            <a:ext cx="10779268" cy="732476"/>
          </a:xfrm>
          <a:prstGeom prst="rect">
            <a:avLst/>
          </a:prstGeom>
        </p:spPr>
        <p:txBody>
          <a:bodyPr/>
          <a:lstStyle/>
          <a:p>
            <a:pPr marL="566737" indent="-457200" eaLnBrk="0" hangingPunct="0">
              <a:lnSpc>
                <a:spcPct val="130000"/>
              </a:lnSpc>
              <a:spcBef>
                <a:spcPct val="100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  <a:defRPr/>
            </a:pPr>
            <a:r>
              <a:rPr lang="en-US" altLang="zh-CN" sz="3200" b="1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"</a:t>
            </a:r>
            <a:r>
              <a:rPr lang="zh-CN" altLang="en-US" sz="3200" b="1" ker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有覆盖</a:t>
            </a:r>
            <a:r>
              <a:rPr lang="en-US" altLang="zh-CN" sz="3200" b="1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" (</a:t>
            </a:r>
            <a:r>
              <a:rPr lang="zh-CN" altLang="en-US" sz="3200" b="1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单重继承</a:t>
            </a:r>
            <a:r>
              <a:rPr lang="en-US" altLang="zh-CN" sz="3200" b="1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):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1365032"/>
              </p:ext>
            </p:extLst>
          </p:nvPr>
        </p:nvGraphicFramePr>
        <p:xfrm>
          <a:off x="678066" y="2121493"/>
          <a:ext cx="1939637" cy="158496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939637">
                  <a:extLst>
                    <a:ext uri="{9D8B030D-6E8A-4147-A177-3AD203B41FA5}">
                      <a16:colId xmlns:a16="http://schemas.microsoft.com/office/drawing/2014/main" val="40404975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Base</a:t>
                      </a:r>
                      <a:endParaRPr lang="zh-CN" altLang="en-US" sz="2000" b="1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246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+a() : void</a:t>
                      </a:r>
                      <a:endParaRPr lang="zh-CN" altLang="en-US" sz="20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92967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+b() : void</a:t>
                      </a:r>
                      <a:endParaRPr lang="zh-CN" altLang="en-US" sz="20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3321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+c() : void</a:t>
                      </a:r>
                      <a:endParaRPr lang="zh-CN" altLang="en-US" sz="20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7470295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6746076"/>
              </p:ext>
            </p:extLst>
          </p:nvPr>
        </p:nvGraphicFramePr>
        <p:xfrm>
          <a:off x="678066" y="4438929"/>
          <a:ext cx="1939637" cy="158496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939637">
                  <a:extLst>
                    <a:ext uri="{9D8B030D-6E8A-4147-A177-3AD203B41FA5}">
                      <a16:colId xmlns:a16="http://schemas.microsoft.com/office/drawing/2014/main" val="40404975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Derive</a:t>
                      </a:r>
                      <a:endParaRPr lang="zh-CN" altLang="en-US" sz="2000" b="1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246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+a() : void</a:t>
                      </a:r>
                      <a:endParaRPr lang="zh-CN" altLang="en-US" sz="20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92967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+b1() : void</a:t>
                      </a:r>
                      <a:endParaRPr lang="zh-CN" altLang="en-US" sz="20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3321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+c1() : void</a:t>
                      </a:r>
                      <a:endParaRPr lang="zh-CN" altLang="en-US" sz="20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7470295"/>
                  </a:ext>
                </a:extLst>
              </a:tr>
            </a:tbl>
          </a:graphicData>
        </a:graphic>
      </p:graphicFrame>
      <p:cxnSp>
        <p:nvCxnSpPr>
          <p:cNvPr id="6" name="直接箭头连接符 5"/>
          <p:cNvCxnSpPr>
            <a:endCxn id="2" idx="2"/>
          </p:cNvCxnSpPr>
          <p:nvPr/>
        </p:nvCxnSpPr>
        <p:spPr>
          <a:xfrm flipV="1">
            <a:off x="1647884" y="3706453"/>
            <a:ext cx="0" cy="732476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5685308" y="1601788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虚函数表</a:t>
            </a:r>
          </a:p>
        </p:txBody>
      </p:sp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9016088"/>
              </p:ext>
            </p:extLst>
          </p:nvPr>
        </p:nvGraphicFramePr>
        <p:xfrm>
          <a:off x="3608880" y="2149004"/>
          <a:ext cx="1397726" cy="158496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397726">
                  <a:extLst>
                    <a:ext uri="{9D8B030D-6E8A-4147-A177-3AD203B41FA5}">
                      <a16:colId xmlns:a16="http://schemas.microsoft.com/office/drawing/2014/main" val="25874627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vptr</a:t>
                      </a:r>
                      <a:endParaRPr lang="zh-CN" altLang="en-US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8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...</a:t>
                      </a:r>
                      <a:endParaRPr lang="zh-CN" altLang="en-US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1144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...</a:t>
                      </a:r>
                      <a:endParaRPr lang="zh-CN" altLang="en-US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60567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...</a:t>
                      </a:r>
                      <a:endParaRPr lang="zh-CN" altLang="en-US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2497206"/>
                  </a:ext>
                </a:extLst>
              </a:tr>
            </a:tbl>
          </a:graphicData>
        </a:graphic>
      </p:graphicFrame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5854936"/>
              </p:ext>
            </p:extLst>
          </p:nvPr>
        </p:nvGraphicFramePr>
        <p:xfrm>
          <a:off x="5780707" y="2149004"/>
          <a:ext cx="1397726" cy="158496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397726">
                  <a:extLst>
                    <a:ext uri="{9D8B030D-6E8A-4147-A177-3AD203B41FA5}">
                      <a16:colId xmlns:a16="http://schemas.microsoft.com/office/drawing/2014/main" val="25874627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1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Base::a()</a:t>
                      </a:r>
                      <a:endParaRPr lang="zh-CN" altLang="en-US" sz="20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8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Base::b()</a:t>
                      </a:r>
                      <a:endParaRPr lang="zh-CN" altLang="en-US" sz="20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1144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Base::c()</a:t>
                      </a:r>
                      <a:endParaRPr lang="zh-CN" altLang="en-US" sz="20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60567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.</a:t>
                      </a:r>
                      <a:endParaRPr lang="zh-CN" altLang="en-US" sz="20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2497206"/>
                  </a:ext>
                </a:extLst>
              </a:tr>
            </a:tbl>
          </a:graphicData>
        </a:graphic>
      </p:graphicFrame>
      <p:sp>
        <p:nvSpPr>
          <p:cNvPr id="22" name="文本框 21"/>
          <p:cNvSpPr txBox="1"/>
          <p:nvPr/>
        </p:nvSpPr>
        <p:spPr>
          <a:xfrm>
            <a:off x="3042823" y="2475203"/>
            <a:ext cx="5791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其它成员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3590834" y="1597550"/>
            <a:ext cx="15199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Base</a:t>
            </a: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</a:p>
        </p:txBody>
      </p:sp>
      <p:cxnSp>
        <p:nvCxnSpPr>
          <p:cNvPr id="24" name="直接箭头连接符 23"/>
          <p:cNvCxnSpPr>
            <a:cxnSpLocks noChangeShapeType="1"/>
          </p:cNvCxnSpPr>
          <p:nvPr/>
        </p:nvCxnSpPr>
        <p:spPr bwMode="auto">
          <a:xfrm flipV="1">
            <a:off x="4710694" y="2175559"/>
            <a:ext cx="974614" cy="191057"/>
          </a:xfrm>
          <a:prstGeom prst="straightConnector1">
            <a:avLst/>
          </a:prstGeom>
          <a:noFill/>
          <a:ln w="38100" algn="ctr">
            <a:solidFill>
              <a:schemeClr val="accent1">
                <a:lumMod val="50000"/>
              </a:schemeClr>
            </a:solidFill>
            <a:round/>
            <a:headEnd/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" name="文本框 25"/>
          <p:cNvSpPr txBox="1"/>
          <p:nvPr/>
        </p:nvSpPr>
        <p:spPr>
          <a:xfrm>
            <a:off x="6054533" y="3801742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虚函数表</a:t>
            </a:r>
          </a:p>
        </p:txBody>
      </p:sp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6585787"/>
              </p:ext>
            </p:extLst>
          </p:nvPr>
        </p:nvGraphicFramePr>
        <p:xfrm>
          <a:off x="3574458" y="4599569"/>
          <a:ext cx="1397726" cy="158496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397726">
                  <a:extLst>
                    <a:ext uri="{9D8B030D-6E8A-4147-A177-3AD203B41FA5}">
                      <a16:colId xmlns:a16="http://schemas.microsoft.com/office/drawing/2014/main" val="25874627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vptr</a:t>
                      </a:r>
                      <a:endParaRPr lang="zh-CN" altLang="en-US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8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...</a:t>
                      </a:r>
                      <a:endParaRPr lang="zh-CN" altLang="en-US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1144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...</a:t>
                      </a:r>
                      <a:endParaRPr lang="zh-CN" altLang="en-US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60567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...</a:t>
                      </a:r>
                      <a:endParaRPr lang="zh-CN" altLang="en-US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2497206"/>
                  </a:ext>
                </a:extLst>
              </a:tr>
            </a:tbl>
          </a:graphicData>
        </a:graphic>
      </p:graphicFrame>
      <p:graphicFrame>
        <p:nvGraphicFramePr>
          <p:cNvPr id="28" name="表格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0509357"/>
              </p:ext>
            </p:extLst>
          </p:nvPr>
        </p:nvGraphicFramePr>
        <p:xfrm>
          <a:off x="5758621" y="4212589"/>
          <a:ext cx="1975530" cy="222504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975530">
                  <a:extLst>
                    <a:ext uri="{9D8B030D-6E8A-4147-A177-3AD203B41FA5}">
                      <a16:colId xmlns:a16="http://schemas.microsoft.com/office/drawing/2014/main" val="25874627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1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Derive::a()</a:t>
                      </a:r>
                      <a:endParaRPr lang="zh-CN" altLang="en-US" sz="1800" b="1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8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Base::b()</a:t>
                      </a:r>
                      <a:endParaRPr lang="zh-CN" altLang="en-US" sz="18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1144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Base::c()</a:t>
                      </a:r>
                      <a:endParaRPr lang="zh-CN" altLang="en-US" sz="18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60567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Derive::b1()</a:t>
                      </a:r>
                      <a:endParaRPr lang="zh-CN" altLang="en-US" sz="18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89457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Derive::c1()</a:t>
                      </a:r>
                      <a:endParaRPr lang="zh-CN" altLang="en-US" sz="18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7968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.</a:t>
                      </a:r>
                      <a:endParaRPr lang="zh-CN" altLang="en-US" sz="18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2497206"/>
                  </a:ext>
                </a:extLst>
              </a:tr>
            </a:tbl>
          </a:graphicData>
        </a:graphic>
      </p:graphicFrame>
      <p:sp>
        <p:nvSpPr>
          <p:cNvPr id="29" name="文本框 28"/>
          <p:cNvSpPr txBox="1"/>
          <p:nvPr/>
        </p:nvSpPr>
        <p:spPr>
          <a:xfrm>
            <a:off x="3008401" y="4925768"/>
            <a:ext cx="5791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其它成员</a:t>
            </a:r>
          </a:p>
        </p:txBody>
      </p:sp>
      <p:sp>
        <p:nvSpPr>
          <p:cNvPr id="30" name="文本框 29"/>
          <p:cNvSpPr txBox="1"/>
          <p:nvPr/>
        </p:nvSpPr>
        <p:spPr>
          <a:xfrm>
            <a:off x="3309933" y="4125213"/>
            <a:ext cx="17997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Derive</a:t>
            </a: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</a:p>
        </p:txBody>
      </p:sp>
      <p:cxnSp>
        <p:nvCxnSpPr>
          <p:cNvPr id="31" name="直接箭头连接符 30"/>
          <p:cNvCxnSpPr>
            <a:cxnSpLocks noChangeShapeType="1"/>
          </p:cNvCxnSpPr>
          <p:nvPr/>
        </p:nvCxnSpPr>
        <p:spPr bwMode="auto">
          <a:xfrm flipV="1">
            <a:off x="4697631" y="4212589"/>
            <a:ext cx="1070013" cy="555355"/>
          </a:xfrm>
          <a:prstGeom prst="straightConnector1">
            <a:avLst/>
          </a:prstGeom>
          <a:noFill/>
          <a:ln w="38100" algn="ctr">
            <a:solidFill>
              <a:schemeClr val="accent1">
                <a:lumMod val="50000"/>
              </a:schemeClr>
            </a:solidFill>
            <a:round/>
            <a:headEnd/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8" name="矩形 37"/>
          <p:cNvSpPr/>
          <p:nvPr/>
        </p:nvSpPr>
        <p:spPr>
          <a:xfrm>
            <a:off x="7391658" y="1075340"/>
            <a:ext cx="4635906" cy="27084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en-US" altLang="zh-CN" sz="2800" b="1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800" b="1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）覆盖的函数被放到了虚表中原来父类虚函数的位置。 </a:t>
            </a:r>
          </a:p>
          <a:p>
            <a:pPr>
              <a:spcBef>
                <a:spcPts val="1200"/>
              </a:spcBef>
            </a:pPr>
            <a:r>
              <a:rPr lang="en-US" altLang="zh-CN" sz="2800" b="1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800" b="1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）没有被覆盖的函数依旧。 </a:t>
            </a:r>
          </a:p>
          <a:p>
            <a:pPr>
              <a:spcBef>
                <a:spcPts val="1200"/>
              </a:spcBef>
            </a:pPr>
            <a:r>
              <a:rPr lang="en-US" altLang="zh-CN" sz="28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Base *b = new Derive(); </a:t>
            </a:r>
          </a:p>
          <a:p>
            <a:pPr>
              <a:spcBef>
                <a:spcPts val="1200"/>
              </a:spcBef>
            </a:pPr>
            <a:r>
              <a:rPr lang="en-US" altLang="zh-CN" sz="28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b-&gt;a(); //b-&gt;Derive::a(); </a:t>
            </a:r>
          </a:p>
        </p:txBody>
      </p:sp>
    </p:spTree>
    <p:extLst>
      <p:ext uri="{BB962C8B-B14F-4D97-AF65-F5344CB8AC3E}">
        <p14:creationId xmlns:p14="http://schemas.microsoft.com/office/powerpoint/2010/main" val="9749114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动态多态的原理与本质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555964" y="889325"/>
            <a:ext cx="10779268" cy="756595"/>
          </a:xfrm>
          <a:prstGeom prst="rect">
            <a:avLst/>
          </a:prstGeom>
        </p:spPr>
        <p:txBody>
          <a:bodyPr/>
          <a:lstStyle/>
          <a:p>
            <a:pPr marL="566737" indent="-457200" eaLnBrk="0" hangingPunct="0">
              <a:lnSpc>
                <a:spcPct val="130000"/>
              </a:lnSpc>
              <a:spcBef>
                <a:spcPct val="100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  <a:defRPr/>
            </a:pPr>
            <a:r>
              <a:rPr lang="en-US" altLang="zh-CN" sz="2800" b="1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"</a:t>
            </a:r>
            <a:r>
              <a:rPr lang="zh-CN" altLang="en-US" sz="2800" b="1" ker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多重继承</a:t>
            </a:r>
            <a:r>
              <a:rPr lang="en-US" altLang="zh-CN" sz="2800" b="1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" : </a:t>
            </a:r>
            <a:r>
              <a:rPr lang="zh-CN" altLang="en-US" sz="2800" b="1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（</a:t>
            </a:r>
            <a:r>
              <a:rPr lang="zh-CN" altLang="en-US" sz="2800" b="1" ker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无虚函数覆盖</a:t>
            </a:r>
            <a:r>
              <a:rPr lang="zh-CN" altLang="en-US" sz="2800" b="1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）</a:t>
            </a:r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/>
          </p:nvPr>
        </p:nvGraphicFramePr>
        <p:xfrm>
          <a:off x="2795673" y="1645920"/>
          <a:ext cx="1414921" cy="148336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414921">
                  <a:extLst>
                    <a:ext uri="{9D8B030D-6E8A-4147-A177-3AD203B41FA5}">
                      <a16:colId xmlns:a16="http://schemas.microsoft.com/office/drawing/2014/main" val="40404975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Base2</a:t>
                      </a:r>
                      <a:endParaRPr lang="zh-CN" altLang="en-US" sz="1800" b="1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246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+a() : void</a:t>
                      </a:r>
                      <a:endParaRPr lang="zh-CN" altLang="en-US" sz="18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92967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+b() : void</a:t>
                      </a:r>
                      <a:endParaRPr lang="zh-CN" altLang="en-US" sz="18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3321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+c() : void</a:t>
                      </a:r>
                      <a:endParaRPr lang="zh-CN" altLang="en-US" sz="18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7470295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/>
          </p:nvPr>
        </p:nvGraphicFramePr>
        <p:xfrm>
          <a:off x="2680284" y="3702097"/>
          <a:ext cx="1645697" cy="111252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645697">
                  <a:extLst>
                    <a:ext uri="{9D8B030D-6E8A-4147-A177-3AD203B41FA5}">
                      <a16:colId xmlns:a16="http://schemas.microsoft.com/office/drawing/2014/main" val="40404975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Derive</a:t>
                      </a:r>
                      <a:endParaRPr lang="zh-CN" altLang="en-US" sz="1800" b="1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246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+a1() : void</a:t>
                      </a:r>
                      <a:endParaRPr lang="zh-CN" altLang="en-US" sz="18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92967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+b1() : void</a:t>
                      </a:r>
                      <a:endParaRPr lang="zh-CN" altLang="en-US" sz="18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3321681"/>
                  </a:ext>
                </a:extLst>
              </a:tr>
            </a:tbl>
          </a:graphicData>
        </a:graphic>
      </p:graphicFrame>
      <p:cxnSp>
        <p:nvCxnSpPr>
          <p:cNvPr id="14" name="直接箭头连接符 13"/>
          <p:cNvCxnSpPr>
            <a:stCxn id="13" idx="0"/>
            <a:endCxn id="12" idx="2"/>
          </p:cNvCxnSpPr>
          <p:nvPr/>
        </p:nvCxnSpPr>
        <p:spPr>
          <a:xfrm flipV="1">
            <a:off x="3503132" y="3129280"/>
            <a:ext cx="1" cy="572817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表格 14"/>
          <p:cNvGraphicFramePr>
            <a:graphicFrameLocks noGrp="1"/>
          </p:cNvGraphicFramePr>
          <p:nvPr>
            <p:extLst/>
          </p:nvPr>
        </p:nvGraphicFramePr>
        <p:xfrm>
          <a:off x="4722334" y="1645920"/>
          <a:ext cx="1414921" cy="148336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414921">
                  <a:extLst>
                    <a:ext uri="{9D8B030D-6E8A-4147-A177-3AD203B41FA5}">
                      <a16:colId xmlns:a16="http://schemas.microsoft.com/office/drawing/2014/main" val="40404975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Base3</a:t>
                      </a:r>
                      <a:endParaRPr lang="zh-CN" altLang="en-US" sz="1800" b="1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246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+a() : void</a:t>
                      </a:r>
                      <a:endParaRPr lang="zh-CN" altLang="en-US" sz="18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92967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+b() : void</a:t>
                      </a:r>
                      <a:endParaRPr lang="zh-CN" altLang="en-US" sz="18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3321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+c() : void</a:t>
                      </a:r>
                      <a:endParaRPr lang="zh-CN" altLang="en-US" sz="18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7470295"/>
                  </a:ext>
                </a:extLst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>
            <p:extLst/>
          </p:nvPr>
        </p:nvGraphicFramePr>
        <p:xfrm>
          <a:off x="869012" y="1645920"/>
          <a:ext cx="1414921" cy="148336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414921">
                  <a:extLst>
                    <a:ext uri="{9D8B030D-6E8A-4147-A177-3AD203B41FA5}">
                      <a16:colId xmlns:a16="http://schemas.microsoft.com/office/drawing/2014/main" val="40404975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Base1</a:t>
                      </a:r>
                      <a:endParaRPr lang="zh-CN" altLang="en-US" sz="1800" b="1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246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+a() : void</a:t>
                      </a:r>
                      <a:endParaRPr lang="zh-CN" altLang="en-US" sz="18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92967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+b() : void</a:t>
                      </a:r>
                      <a:endParaRPr lang="zh-CN" altLang="en-US" sz="18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3321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+c() : void</a:t>
                      </a:r>
                      <a:endParaRPr lang="zh-CN" altLang="en-US" sz="18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7470295"/>
                  </a:ext>
                </a:extLst>
              </a:tr>
            </a:tbl>
          </a:graphicData>
        </a:graphic>
      </p:graphicFrame>
      <p:cxnSp>
        <p:nvCxnSpPr>
          <p:cNvPr id="17" name="直接箭头连接符 16"/>
          <p:cNvCxnSpPr>
            <a:stCxn id="13" idx="0"/>
            <a:endCxn id="16" idx="2"/>
          </p:cNvCxnSpPr>
          <p:nvPr/>
        </p:nvCxnSpPr>
        <p:spPr>
          <a:xfrm flipH="1" flipV="1">
            <a:off x="1576472" y="3129280"/>
            <a:ext cx="1926660" cy="572817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13" idx="0"/>
            <a:endCxn id="15" idx="2"/>
          </p:cNvCxnSpPr>
          <p:nvPr/>
        </p:nvCxnSpPr>
        <p:spPr>
          <a:xfrm flipV="1">
            <a:off x="3503132" y="3129280"/>
            <a:ext cx="1926662" cy="572817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表格 30"/>
          <p:cNvGraphicFramePr>
            <a:graphicFrameLocks noGrp="1"/>
          </p:cNvGraphicFramePr>
          <p:nvPr>
            <p:extLst/>
          </p:nvPr>
        </p:nvGraphicFramePr>
        <p:xfrm>
          <a:off x="4835814" y="4128636"/>
          <a:ext cx="553401" cy="1886454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553401">
                  <a:extLst>
                    <a:ext uri="{9D8B030D-6E8A-4147-A177-3AD203B41FA5}">
                      <a16:colId xmlns:a16="http://schemas.microsoft.com/office/drawing/2014/main" val="2587462782"/>
                    </a:ext>
                  </a:extLst>
                </a:gridCol>
              </a:tblGrid>
              <a:tr h="314409">
                <a:tc>
                  <a:txBody>
                    <a:bodyPr/>
                    <a:lstStyle/>
                    <a:p>
                      <a:pPr algn="ctr"/>
                      <a:endParaRPr lang="zh-CN" alt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843"/>
                  </a:ext>
                </a:extLst>
              </a:tr>
              <a:tr h="314409">
                <a:tc>
                  <a:txBody>
                    <a:bodyPr/>
                    <a:lstStyle/>
                    <a:p>
                      <a:pPr algn="ctr"/>
                      <a:endParaRPr lang="zh-CN" alt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1144980"/>
                  </a:ext>
                </a:extLst>
              </a:tr>
              <a:tr h="314409">
                <a:tc>
                  <a:txBody>
                    <a:bodyPr/>
                    <a:lstStyle/>
                    <a:p>
                      <a:pPr algn="ctr"/>
                      <a:endParaRPr lang="zh-CN" alt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6056795"/>
                  </a:ext>
                </a:extLst>
              </a:tr>
              <a:tr h="314409">
                <a:tc>
                  <a:txBody>
                    <a:bodyPr/>
                    <a:lstStyle/>
                    <a:p>
                      <a:pPr algn="ctr"/>
                      <a:endParaRPr lang="zh-CN" alt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7166707"/>
                  </a:ext>
                </a:extLst>
              </a:tr>
              <a:tr h="314409">
                <a:tc>
                  <a:txBody>
                    <a:bodyPr/>
                    <a:lstStyle/>
                    <a:p>
                      <a:pPr algn="ctr"/>
                      <a:endParaRPr lang="zh-CN" alt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1821646"/>
                  </a:ext>
                </a:extLst>
              </a:tr>
              <a:tr h="31440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...</a:t>
                      </a:r>
                      <a:endParaRPr lang="zh-CN" alt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2497206"/>
                  </a:ext>
                </a:extLst>
              </a:tr>
            </a:tbl>
          </a:graphicData>
        </a:graphic>
      </p:graphicFrame>
      <p:sp>
        <p:nvSpPr>
          <p:cNvPr id="33" name="文本框 32"/>
          <p:cNvSpPr txBox="1"/>
          <p:nvPr/>
        </p:nvSpPr>
        <p:spPr>
          <a:xfrm>
            <a:off x="4184874" y="6015090"/>
            <a:ext cx="21634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Derive</a:t>
            </a: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</a:p>
        </p:txBody>
      </p:sp>
      <p:graphicFrame>
        <p:nvGraphicFramePr>
          <p:cNvPr id="34" name="表格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6255898"/>
              </p:ext>
            </p:extLst>
          </p:nvPr>
        </p:nvGraphicFramePr>
        <p:xfrm>
          <a:off x="5721529" y="3462842"/>
          <a:ext cx="6257107" cy="380136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123406">
                  <a:extLst>
                    <a:ext uri="{9D8B030D-6E8A-4147-A177-3AD203B41FA5}">
                      <a16:colId xmlns:a16="http://schemas.microsoft.com/office/drawing/2014/main" val="2915925112"/>
                    </a:ext>
                  </a:extLst>
                </a:gridCol>
                <a:gridCol w="1123406">
                  <a:extLst>
                    <a:ext uri="{9D8B030D-6E8A-4147-A177-3AD203B41FA5}">
                      <a16:colId xmlns:a16="http://schemas.microsoft.com/office/drawing/2014/main" val="2162304330"/>
                    </a:ext>
                  </a:extLst>
                </a:gridCol>
                <a:gridCol w="1093848">
                  <a:extLst>
                    <a:ext uri="{9D8B030D-6E8A-4147-A177-3AD203B41FA5}">
                      <a16:colId xmlns:a16="http://schemas.microsoft.com/office/drawing/2014/main" val="2482538744"/>
                    </a:ext>
                  </a:extLst>
                </a:gridCol>
                <a:gridCol w="1338915">
                  <a:extLst>
                    <a:ext uri="{9D8B030D-6E8A-4147-A177-3AD203B41FA5}">
                      <a16:colId xmlns:a16="http://schemas.microsoft.com/office/drawing/2014/main" val="1396131712"/>
                    </a:ext>
                  </a:extLst>
                </a:gridCol>
                <a:gridCol w="1344758">
                  <a:extLst>
                    <a:ext uri="{9D8B030D-6E8A-4147-A177-3AD203B41FA5}">
                      <a16:colId xmlns:a16="http://schemas.microsoft.com/office/drawing/2014/main" val="1611810360"/>
                    </a:ext>
                  </a:extLst>
                </a:gridCol>
                <a:gridCol w="232774">
                  <a:extLst>
                    <a:ext uri="{9D8B030D-6E8A-4147-A177-3AD203B41FA5}">
                      <a16:colId xmlns:a16="http://schemas.microsoft.com/office/drawing/2014/main" val="3866220346"/>
                    </a:ext>
                  </a:extLst>
                </a:gridCol>
              </a:tblGrid>
              <a:tr h="380136">
                <a:tc>
                  <a:txBody>
                    <a:bodyPr/>
                    <a:lstStyle/>
                    <a:p>
                      <a:r>
                        <a:rPr lang="en-US" altLang="zh-CN" sz="16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Base1::a()</a:t>
                      </a:r>
                      <a:endParaRPr lang="zh-CN" altLang="en-US" sz="16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Base1::b()</a:t>
                      </a:r>
                      <a:endParaRPr lang="zh-CN" altLang="en-US" sz="16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Base1::c()</a:t>
                      </a:r>
                      <a:endParaRPr lang="zh-CN" altLang="en-US" sz="16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Derive::a1()</a:t>
                      </a:r>
                      <a:endParaRPr lang="zh-CN" altLang="en-US" sz="16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Derive::b1()</a:t>
                      </a:r>
                      <a:endParaRPr lang="zh-CN" altLang="en-US" sz="16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.</a:t>
                      </a:r>
                      <a:endParaRPr lang="zh-CN" altLang="en-US" sz="16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1185787"/>
                  </a:ext>
                </a:extLst>
              </a:tr>
            </a:tbl>
          </a:graphicData>
        </a:graphic>
      </p:graphicFrame>
      <p:graphicFrame>
        <p:nvGraphicFramePr>
          <p:cNvPr id="37" name="表格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521779"/>
              </p:ext>
            </p:extLst>
          </p:nvPr>
        </p:nvGraphicFramePr>
        <p:xfrm>
          <a:off x="5945598" y="4270427"/>
          <a:ext cx="3573434" cy="380136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123406">
                  <a:extLst>
                    <a:ext uri="{9D8B030D-6E8A-4147-A177-3AD203B41FA5}">
                      <a16:colId xmlns:a16="http://schemas.microsoft.com/office/drawing/2014/main" val="2915925112"/>
                    </a:ext>
                  </a:extLst>
                </a:gridCol>
                <a:gridCol w="1123406">
                  <a:extLst>
                    <a:ext uri="{9D8B030D-6E8A-4147-A177-3AD203B41FA5}">
                      <a16:colId xmlns:a16="http://schemas.microsoft.com/office/drawing/2014/main" val="2162304330"/>
                    </a:ext>
                  </a:extLst>
                </a:gridCol>
                <a:gridCol w="1093848">
                  <a:extLst>
                    <a:ext uri="{9D8B030D-6E8A-4147-A177-3AD203B41FA5}">
                      <a16:colId xmlns:a16="http://schemas.microsoft.com/office/drawing/2014/main" val="2482538744"/>
                    </a:ext>
                  </a:extLst>
                </a:gridCol>
                <a:gridCol w="232774">
                  <a:extLst>
                    <a:ext uri="{9D8B030D-6E8A-4147-A177-3AD203B41FA5}">
                      <a16:colId xmlns:a16="http://schemas.microsoft.com/office/drawing/2014/main" val="3866220346"/>
                    </a:ext>
                  </a:extLst>
                </a:gridCol>
              </a:tblGrid>
              <a:tr h="380136">
                <a:tc>
                  <a:txBody>
                    <a:bodyPr/>
                    <a:lstStyle/>
                    <a:p>
                      <a:r>
                        <a:rPr lang="en-US" altLang="zh-CN" sz="16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Base2::a()</a:t>
                      </a:r>
                      <a:endParaRPr lang="zh-CN" altLang="en-US" sz="16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Base2::b()</a:t>
                      </a:r>
                      <a:endParaRPr lang="zh-CN" altLang="en-US" sz="16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Base2::c()</a:t>
                      </a:r>
                      <a:endParaRPr lang="zh-CN" altLang="en-US" sz="16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.</a:t>
                      </a:r>
                      <a:endParaRPr lang="zh-CN" altLang="en-US" sz="16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1185787"/>
                  </a:ext>
                </a:extLst>
              </a:tr>
            </a:tbl>
          </a:graphicData>
        </a:graphic>
      </p:graphicFrame>
      <p:graphicFrame>
        <p:nvGraphicFramePr>
          <p:cNvPr id="38" name="表格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7422736"/>
              </p:ext>
            </p:extLst>
          </p:nvPr>
        </p:nvGraphicFramePr>
        <p:xfrm>
          <a:off x="5945598" y="5107175"/>
          <a:ext cx="3573434" cy="380136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123406">
                  <a:extLst>
                    <a:ext uri="{9D8B030D-6E8A-4147-A177-3AD203B41FA5}">
                      <a16:colId xmlns:a16="http://schemas.microsoft.com/office/drawing/2014/main" val="2915925112"/>
                    </a:ext>
                  </a:extLst>
                </a:gridCol>
                <a:gridCol w="1123406">
                  <a:extLst>
                    <a:ext uri="{9D8B030D-6E8A-4147-A177-3AD203B41FA5}">
                      <a16:colId xmlns:a16="http://schemas.microsoft.com/office/drawing/2014/main" val="2162304330"/>
                    </a:ext>
                  </a:extLst>
                </a:gridCol>
                <a:gridCol w="1093848">
                  <a:extLst>
                    <a:ext uri="{9D8B030D-6E8A-4147-A177-3AD203B41FA5}">
                      <a16:colId xmlns:a16="http://schemas.microsoft.com/office/drawing/2014/main" val="2482538744"/>
                    </a:ext>
                  </a:extLst>
                </a:gridCol>
                <a:gridCol w="232774">
                  <a:extLst>
                    <a:ext uri="{9D8B030D-6E8A-4147-A177-3AD203B41FA5}">
                      <a16:colId xmlns:a16="http://schemas.microsoft.com/office/drawing/2014/main" val="3866220346"/>
                    </a:ext>
                  </a:extLst>
                </a:gridCol>
              </a:tblGrid>
              <a:tr h="380136">
                <a:tc>
                  <a:txBody>
                    <a:bodyPr/>
                    <a:lstStyle/>
                    <a:p>
                      <a:r>
                        <a:rPr lang="en-US" altLang="zh-CN" sz="16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Base3::a()</a:t>
                      </a:r>
                      <a:endParaRPr lang="zh-CN" altLang="en-US" sz="16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Base3::b()</a:t>
                      </a:r>
                      <a:endParaRPr lang="zh-CN" altLang="en-US" sz="16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Base3::c()</a:t>
                      </a:r>
                      <a:endParaRPr lang="zh-CN" altLang="en-US" sz="16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.</a:t>
                      </a:r>
                      <a:endParaRPr lang="zh-CN" altLang="en-US" sz="16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1185787"/>
                  </a:ext>
                </a:extLst>
              </a:tr>
            </a:tbl>
          </a:graphicData>
        </a:graphic>
      </p:graphicFrame>
      <p:cxnSp>
        <p:nvCxnSpPr>
          <p:cNvPr id="39" name="直接箭头连接符 38"/>
          <p:cNvCxnSpPr>
            <a:endCxn id="34" idx="1"/>
          </p:cNvCxnSpPr>
          <p:nvPr/>
        </p:nvCxnSpPr>
        <p:spPr>
          <a:xfrm flipV="1">
            <a:off x="5112514" y="3639847"/>
            <a:ext cx="609015" cy="616607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endCxn id="37" idx="1"/>
          </p:cNvCxnSpPr>
          <p:nvPr/>
        </p:nvCxnSpPr>
        <p:spPr>
          <a:xfrm flipV="1">
            <a:off x="5112514" y="4434369"/>
            <a:ext cx="833084" cy="230523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endCxn id="38" idx="1"/>
          </p:cNvCxnSpPr>
          <p:nvPr/>
        </p:nvCxnSpPr>
        <p:spPr>
          <a:xfrm>
            <a:off x="5112514" y="4967644"/>
            <a:ext cx="833084" cy="29041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 47"/>
          <p:cNvSpPr/>
          <p:nvPr/>
        </p:nvSpPr>
        <p:spPr>
          <a:xfrm>
            <a:off x="6508491" y="1196977"/>
            <a:ext cx="5082611" cy="1538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en-US" altLang="zh-CN" sz="2800" b="1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800" b="1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 每个父类都有自己的虚表。 </a:t>
            </a:r>
          </a:p>
          <a:p>
            <a:pPr>
              <a:spcBef>
                <a:spcPts val="1200"/>
              </a:spcBef>
            </a:pPr>
            <a:r>
              <a:rPr lang="en-US" altLang="zh-CN" sz="2800" b="1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800" b="1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 子类的成员函数被放到了</a:t>
            </a:r>
            <a:br>
              <a:rPr lang="zh-CN" altLang="en-US" sz="2800" b="1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2800" b="1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第一个父类的虚函数表中</a:t>
            </a:r>
          </a:p>
        </p:txBody>
      </p:sp>
      <p:sp>
        <p:nvSpPr>
          <p:cNvPr id="49" name="文本框 48"/>
          <p:cNvSpPr txBox="1"/>
          <p:nvPr/>
        </p:nvSpPr>
        <p:spPr>
          <a:xfrm>
            <a:off x="6791185" y="3063566"/>
            <a:ext cx="21634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Base1</a:t>
            </a:r>
            <a:r>
              <a:rPr lang="zh-CN" alt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虚函数表</a:t>
            </a:r>
          </a:p>
        </p:txBody>
      </p:sp>
      <p:sp>
        <p:nvSpPr>
          <p:cNvPr id="50" name="文本框 49"/>
          <p:cNvSpPr txBox="1"/>
          <p:nvPr/>
        </p:nvSpPr>
        <p:spPr>
          <a:xfrm>
            <a:off x="6775679" y="3894913"/>
            <a:ext cx="21634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Base2</a:t>
            </a:r>
            <a:r>
              <a:rPr lang="zh-CN" alt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虚函数表</a:t>
            </a:r>
          </a:p>
        </p:txBody>
      </p:sp>
      <p:sp>
        <p:nvSpPr>
          <p:cNvPr id="51" name="文本框 50"/>
          <p:cNvSpPr txBox="1"/>
          <p:nvPr/>
        </p:nvSpPr>
        <p:spPr>
          <a:xfrm>
            <a:off x="6775679" y="4724779"/>
            <a:ext cx="21634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Base3</a:t>
            </a:r>
            <a:r>
              <a:rPr lang="zh-CN" alt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虚函数表</a:t>
            </a:r>
          </a:p>
        </p:txBody>
      </p:sp>
    </p:spTree>
    <p:extLst>
      <p:ext uri="{BB962C8B-B14F-4D97-AF65-F5344CB8AC3E}">
        <p14:creationId xmlns:p14="http://schemas.microsoft.com/office/powerpoint/2010/main" val="38143625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动态多态的原理与本质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555964" y="889325"/>
            <a:ext cx="10779268" cy="756595"/>
          </a:xfrm>
          <a:prstGeom prst="rect">
            <a:avLst/>
          </a:prstGeom>
        </p:spPr>
        <p:txBody>
          <a:bodyPr/>
          <a:lstStyle/>
          <a:p>
            <a:pPr marL="566737" indent="-457200" eaLnBrk="0" hangingPunct="0">
              <a:lnSpc>
                <a:spcPct val="130000"/>
              </a:lnSpc>
              <a:spcBef>
                <a:spcPct val="100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  <a:defRPr/>
            </a:pPr>
            <a:r>
              <a:rPr lang="en-US" altLang="zh-CN" sz="2800" b="1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"</a:t>
            </a:r>
            <a:r>
              <a:rPr lang="zh-CN" altLang="en-US" sz="2800" b="1" ker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多重继承</a:t>
            </a:r>
            <a:r>
              <a:rPr lang="en-US" altLang="zh-CN" sz="2800" b="1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" : </a:t>
            </a:r>
            <a:r>
              <a:rPr lang="zh-CN" altLang="en-US" sz="2800" b="1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（</a:t>
            </a:r>
            <a:r>
              <a:rPr lang="zh-CN" altLang="en-US" sz="2800" b="1" ker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有虚函数覆盖</a:t>
            </a:r>
            <a:r>
              <a:rPr lang="zh-CN" altLang="en-US" sz="2800" b="1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）</a:t>
            </a:r>
          </a:p>
        </p:txBody>
      </p:sp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2795673" y="1645920"/>
          <a:ext cx="1414921" cy="148336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414921">
                  <a:extLst>
                    <a:ext uri="{9D8B030D-6E8A-4147-A177-3AD203B41FA5}">
                      <a16:colId xmlns:a16="http://schemas.microsoft.com/office/drawing/2014/main" val="40404975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Base2</a:t>
                      </a:r>
                      <a:endParaRPr lang="zh-CN" altLang="en-US" sz="1800" b="1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246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+a() : void</a:t>
                      </a:r>
                      <a:endParaRPr lang="zh-CN" altLang="en-US" sz="18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92967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+b() : void</a:t>
                      </a:r>
                      <a:endParaRPr lang="zh-CN" altLang="en-US" sz="18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3321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+c() : void</a:t>
                      </a:r>
                      <a:endParaRPr lang="zh-CN" altLang="en-US" sz="18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7470295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/>
          </p:nvPr>
        </p:nvGraphicFramePr>
        <p:xfrm>
          <a:off x="2680284" y="3702097"/>
          <a:ext cx="1645697" cy="111252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645697">
                  <a:extLst>
                    <a:ext uri="{9D8B030D-6E8A-4147-A177-3AD203B41FA5}">
                      <a16:colId xmlns:a16="http://schemas.microsoft.com/office/drawing/2014/main" val="40404975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Derive</a:t>
                      </a:r>
                      <a:endParaRPr lang="zh-CN" altLang="en-US" sz="1800" b="1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246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+a() : void</a:t>
                      </a:r>
                      <a:endParaRPr lang="zh-CN" altLang="en-US" sz="18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92967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+b1() : void</a:t>
                      </a:r>
                      <a:endParaRPr lang="zh-CN" altLang="en-US" sz="18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3321681"/>
                  </a:ext>
                </a:extLst>
              </a:tr>
            </a:tbl>
          </a:graphicData>
        </a:graphic>
      </p:graphicFrame>
      <p:cxnSp>
        <p:nvCxnSpPr>
          <p:cNvPr id="14" name="直接箭头连接符 13"/>
          <p:cNvCxnSpPr>
            <a:stCxn id="13" idx="0"/>
            <a:endCxn id="12" idx="2"/>
          </p:cNvCxnSpPr>
          <p:nvPr/>
        </p:nvCxnSpPr>
        <p:spPr>
          <a:xfrm flipV="1">
            <a:off x="3503132" y="3129280"/>
            <a:ext cx="1" cy="572817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表格 14"/>
          <p:cNvGraphicFramePr>
            <a:graphicFrameLocks noGrp="1"/>
          </p:cNvGraphicFramePr>
          <p:nvPr/>
        </p:nvGraphicFramePr>
        <p:xfrm>
          <a:off x="4722334" y="1645920"/>
          <a:ext cx="1414921" cy="148336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414921">
                  <a:extLst>
                    <a:ext uri="{9D8B030D-6E8A-4147-A177-3AD203B41FA5}">
                      <a16:colId xmlns:a16="http://schemas.microsoft.com/office/drawing/2014/main" val="40404975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Base3</a:t>
                      </a:r>
                      <a:endParaRPr lang="zh-CN" altLang="en-US" sz="1800" b="1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246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+a() : void</a:t>
                      </a:r>
                      <a:endParaRPr lang="zh-CN" altLang="en-US" sz="18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92967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+b() : void</a:t>
                      </a:r>
                      <a:endParaRPr lang="zh-CN" altLang="en-US" sz="18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3321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+c() : void</a:t>
                      </a:r>
                      <a:endParaRPr lang="zh-CN" altLang="en-US" sz="18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7470295"/>
                  </a:ext>
                </a:extLst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/>
        </p:nvGraphicFramePr>
        <p:xfrm>
          <a:off x="869012" y="1645920"/>
          <a:ext cx="1414921" cy="148336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414921">
                  <a:extLst>
                    <a:ext uri="{9D8B030D-6E8A-4147-A177-3AD203B41FA5}">
                      <a16:colId xmlns:a16="http://schemas.microsoft.com/office/drawing/2014/main" val="40404975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Base1</a:t>
                      </a:r>
                      <a:endParaRPr lang="zh-CN" altLang="en-US" sz="1800" b="1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246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+a() : void</a:t>
                      </a:r>
                      <a:endParaRPr lang="zh-CN" altLang="en-US" sz="18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92967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+b() : void</a:t>
                      </a:r>
                      <a:endParaRPr lang="zh-CN" altLang="en-US" sz="18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3321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+c() : void</a:t>
                      </a:r>
                      <a:endParaRPr lang="zh-CN" altLang="en-US" sz="18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7470295"/>
                  </a:ext>
                </a:extLst>
              </a:tr>
            </a:tbl>
          </a:graphicData>
        </a:graphic>
      </p:graphicFrame>
      <p:cxnSp>
        <p:nvCxnSpPr>
          <p:cNvPr id="17" name="直接箭头连接符 16"/>
          <p:cNvCxnSpPr>
            <a:stCxn id="13" idx="0"/>
            <a:endCxn id="16" idx="2"/>
          </p:cNvCxnSpPr>
          <p:nvPr/>
        </p:nvCxnSpPr>
        <p:spPr>
          <a:xfrm flipH="1" flipV="1">
            <a:off x="1576472" y="3129280"/>
            <a:ext cx="1926660" cy="572817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13" idx="0"/>
            <a:endCxn id="15" idx="2"/>
          </p:cNvCxnSpPr>
          <p:nvPr/>
        </p:nvCxnSpPr>
        <p:spPr>
          <a:xfrm flipV="1">
            <a:off x="3503132" y="3129280"/>
            <a:ext cx="1926662" cy="572817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表格 30"/>
          <p:cNvGraphicFramePr>
            <a:graphicFrameLocks noGrp="1"/>
          </p:cNvGraphicFramePr>
          <p:nvPr/>
        </p:nvGraphicFramePr>
        <p:xfrm>
          <a:off x="4835814" y="4128636"/>
          <a:ext cx="553401" cy="1886454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553401">
                  <a:extLst>
                    <a:ext uri="{9D8B030D-6E8A-4147-A177-3AD203B41FA5}">
                      <a16:colId xmlns:a16="http://schemas.microsoft.com/office/drawing/2014/main" val="2587462782"/>
                    </a:ext>
                  </a:extLst>
                </a:gridCol>
              </a:tblGrid>
              <a:tr h="314409">
                <a:tc>
                  <a:txBody>
                    <a:bodyPr/>
                    <a:lstStyle/>
                    <a:p>
                      <a:pPr algn="ctr"/>
                      <a:endParaRPr lang="zh-CN" alt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843"/>
                  </a:ext>
                </a:extLst>
              </a:tr>
              <a:tr h="314409">
                <a:tc>
                  <a:txBody>
                    <a:bodyPr/>
                    <a:lstStyle/>
                    <a:p>
                      <a:pPr algn="ctr"/>
                      <a:endParaRPr lang="zh-CN" alt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1144980"/>
                  </a:ext>
                </a:extLst>
              </a:tr>
              <a:tr h="314409">
                <a:tc>
                  <a:txBody>
                    <a:bodyPr/>
                    <a:lstStyle/>
                    <a:p>
                      <a:pPr algn="ctr"/>
                      <a:endParaRPr lang="zh-CN" alt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6056795"/>
                  </a:ext>
                </a:extLst>
              </a:tr>
              <a:tr h="314409">
                <a:tc>
                  <a:txBody>
                    <a:bodyPr/>
                    <a:lstStyle/>
                    <a:p>
                      <a:pPr algn="ctr"/>
                      <a:endParaRPr lang="zh-CN" alt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7166707"/>
                  </a:ext>
                </a:extLst>
              </a:tr>
              <a:tr h="314409">
                <a:tc>
                  <a:txBody>
                    <a:bodyPr/>
                    <a:lstStyle/>
                    <a:p>
                      <a:pPr algn="ctr"/>
                      <a:endParaRPr lang="zh-CN" alt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1821646"/>
                  </a:ext>
                </a:extLst>
              </a:tr>
              <a:tr h="31440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...</a:t>
                      </a:r>
                      <a:endParaRPr lang="zh-CN" alt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2497206"/>
                  </a:ext>
                </a:extLst>
              </a:tr>
            </a:tbl>
          </a:graphicData>
        </a:graphic>
      </p:graphicFrame>
      <p:sp>
        <p:nvSpPr>
          <p:cNvPr id="33" name="文本框 32"/>
          <p:cNvSpPr txBox="1"/>
          <p:nvPr/>
        </p:nvSpPr>
        <p:spPr>
          <a:xfrm>
            <a:off x="4251780" y="6015090"/>
            <a:ext cx="21634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Derive</a:t>
            </a: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</a:p>
        </p:txBody>
      </p:sp>
      <p:graphicFrame>
        <p:nvGraphicFramePr>
          <p:cNvPr id="34" name="表格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7064961"/>
              </p:ext>
            </p:extLst>
          </p:nvPr>
        </p:nvGraphicFramePr>
        <p:xfrm>
          <a:off x="5945598" y="3464104"/>
          <a:ext cx="5615031" cy="380136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282577">
                  <a:extLst>
                    <a:ext uri="{9D8B030D-6E8A-4147-A177-3AD203B41FA5}">
                      <a16:colId xmlns:a16="http://schemas.microsoft.com/office/drawing/2014/main" val="2915925112"/>
                    </a:ext>
                  </a:extLst>
                </a:gridCol>
                <a:gridCol w="1282577">
                  <a:extLst>
                    <a:ext uri="{9D8B030D-6E8A-4147-A177-3AD203B41FA5}">
                      <a16:colId xmlns:a16="http://schemas.microsoft.com/office/drawing/2014/main" val="2162304330"/>
                    </a:ext>
                  </a:extLst>
                </a:gridCol>
                <a:gridCol w="1248830">
                  <a:extLst>
                    <a:ext uri="{9D8B030D-6E8A-4147-A177-3AD203B41FA5}">
                      <a16:colId xmlns:a16="http://schemas.microsoft.com/office/drawing/2014/main" val="2482538744"/>
                    </a:ext>
                  </a:extLst>
                </a:gridCol>
                <a:gridCol w="1535292">
                  <a:extLst>
                    <a:ext uri="{9D8B030D-6E8A-4147-A177-3AD203B41FA5}">
                      <a16:colId xmlns:a16="http://schemas.microsoft.com/office/drawing/2014/main" val="1611810360"/>
                    </a:ext>
                  </a:extLst>
                </a:gridCol>
                <a:gridCol w="265755">
                  <a:extLst>
                    <a:ext uri="{9D8B030D-6E8A-4147-A177-3AD203B41FA5}">
                      <a16:colId xmlns:a16="http://schemas.microsoft.com/office/drawing/2014/main" val="3866220346"/>
                    </a:ext>
                  </a:extLst>
                </a:gridCol>
              </a:tblGrid>
              <a:tr h="380136">
                <a:tc>
                  <a:txBody>
                    <a:bodyPr/>
                    <a:lstStyle/>
                    <a:p>
                      <a:r>
                        <a:rPr lang="en-US" altLang="zh-CN" sz="18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Derive::a()</a:t>
                      </a:r>
                      <a:endParaRPr lang="zh-CN" altLang="en-US" sz="18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Base1::b()</a:t>
                      </a:r>
                      <a:endParaRPr lang="zh-CN" altLang="en-US" sz="18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Base1::c()</a:t>
                      </a:r>
                      <a:endParaRPr lang="zh-CN" altLang="en-US" sz="18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Derive::b1()</a:t>
                      </a:r>
                      <a:endParaRPr lang="zh-CN" altLang="en-US" sz="18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.</a:t>
                      </a:r>
                      <a:endParaRPr lang="zh-CN" altLang="en-US" sz="18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1185787"/>
                  </a:ext>
                </a:extLst>
              </a:tr>
            </a:tbl>
          </a:graphicData>
        </a:graphic>
      </p:graphicFrame>
      <p:graphicFrame>
        <p:nvGraphicFramePr>
          <p:cNvPr id="37" name="表格 36"/>
          <p:cNvGraphicFramePr>
            <a:graphicFrameLocks noGrp="1"/>
          </p:cNvGraphicFramePr>
          <p:nvPr>
            <p:extLst/>
          </p:nvPr>
        </p:nvGraphicFramePr>
        <p:xfrm>
          <a:off x="5945598" y="4296553"/>
          <a:ext cx="4138928" cy="380136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301184">
                  <a:extLst>
                    <a:ext uri="{9D8B030D-6E8A-4147-A177-3AD203B41FA5}">
                      <a16:colId xmlns:a16="http://schemas.microsoft.com/office/drawing/2014/main" val="2915925112"/>
                    </a:ext>
                  </a:extLst>
                </a:gridCol>
                <a:gridCol w="1301184">
                  <a:extLst>
                    <a:ext uri="{9D8B030D-6E8A-4147-A177-3AD203B41FA5}">
                      <a16:colId xmlns:a16="http://schemas.microsoft.com/office/drawing/2014/main" val="2162304330"/>
                    </a:ext>
                  </a:extLst>
                </a:gridCol>
                <a:gridCol w="1266949">
                  <a:extLst>
                    <a:ext uri="{9D8B030D-6E8A-4147-A177-3AD203B41FA5}">
                      <a16:colId xmlns:a16="http://schemas.microsoft.com/office/drawing/2014/main" val="2482538744"/>
                    </a:ext>
                  </a:extLst>
                </a:gridCol>
                <a:gridCol w="269611">
                  <a:extLst>
                    <a:ext uri="{9D8B030D-6E8A-4147-A177-3AD203B41FA5}">
                      <a16:colId xmlns:a16="http://schemas.microsoft.com/office/drawing/2014/main" val="3866220346"/>
                    </a:ext>
                  </a:extLst>
                </a:gridCol>
              </a:tblGrid>
              <a:tr h="380136">
                <a:tc>
                  <a:txBody>
                    <a:bodyPr/>
                    <a:lstStyle/>
                    <a:p>
                      <a:r>
                        <a:rPr lang="en-US" altLang="zh-CN" sz="18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Derive::a()</a:t>
                      </a:r>
                      <a:endParaRPr lang="zh-CN" altLang="en-US" sz="18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Base2::b()</a:t>
                      </a:r>
                      <a:endParaRPr lang="zh-CN" altLang="en-US" sz="18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Base2::c()</a:t>
                      </a:r>
                      <a:endParaRPr lang="zh-CN" altLang="en-US" sz="18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.</a:t>
                      </a:r>
                      <a:endParaRPr lang="zh-CN" altLang="en-US" sz="18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1185787"/>
                  </a:ext>
                </a:extLst>
              </a:tr>
            </a:tbl>
          </a:graphicData>
        </a:graphic>
      </p:graphicFrame>
      <p:graphicFrame>
        <p:nvGraphicFramePr>
          <p:cNvPr id="38" name="表格 37"/>
          <p:cNvGraphicFramePr>
            <a:graphicFrameLocks noGrp="1"/>
          </p:cNvGraphicFramePr>
          <p:nvPr>
            <p:extLst/>
          </p:nvPr>
        </p:nvGraphicFramePr>
        <p:xfrm>
          <a:off x="5945597" y="5120238"/>
          <a:ext cx="4138930" cy="380136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301185">
                  <a:extLst>
                    <a:ext uri="{9D8B030D-6E8A-4147-A177-3AD203B41FA5}">
                      <a16:colId xmlns:a16="http://schemas.microsoft.com/office/drawing/2014/main" val="2915925112"/>
                    </a:ext>
                  </a:extLst>
                </a:gridCol>
                <a:gridCol w="1301185">
                  <a:extLst>
                    <a:ext uri="{9D8B030D-6E8A-4147-A177-3AD203B41FA5}">
                      <a16:colId xmlns:a16="http://schemas.microsoft.com/office/drawing/2014/main" val="2162304330"/>
                    </a:ext>
                  </a:extLst>
                </a:gridCol>
                <a:gridCol w="1266949">
                  <a:extLst>
                    <a:ext uri="{9D8B030D-6E8A-4147-A177-3AD203B41FA5}">
                      <a16:colId xmlns:a16="http://schemas.microsoft.com/office/drawing/2014/main" val="2482538744"/>
                    </a:ext>
                  </a:extLst>
                </a:gridCol>
                <a:gridCol w="269611">
                  <a:extLst>
                    <a:ext uri="{9D8B030D-6E8A-4147-A177-3AD203B41FA5}">
                      <a16:colId xmlns:a16="http://schemas.microsoft.com/office/drawing/2014/main" val="3866220346"/>
                    </a:ext>
                  </a:extLst>
                </a:gridCol>
              </a:tblGrid>
              <a:tr h="380136">
                <a:tc>
                  <a:txBody>
                    <a:bodyPr/>
                    <a:lstStyle/>
                    <a:p>
                      <a:r>
                        <a:rPr lang="en-US" altLang="zh-CN" sz="18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Derive::a()</a:t>
                      </a:r>
                      <a:endParaRPr lang="zh-CN" altLang="en-US" sz="18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Base3::b()</a:t>
                      </a:r>
                      <a:endParaRPr lang="zh-CN" altLang="en-US" sz="18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Base3::c()</a:t>
                      </a:r>
                      <a:endParaRPr lang="zh-CN" altLang="en-US" sz="18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.</a:t>
                      </a:r>
                      <a:endParaRPr lang="zh-CN" altLang="en-US" sz="18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1185787"/>
                  </a:ext>
                </a:extLst>
              </a:tr>
            </a:tbl>
          </a:graphicData>
        </a:graphic>
      </p:graphicFrame>
      <p:cxnSp>
        <p:nvCxnSpPr>
          <p:cNvPr id="39" name="直接箭头连接符 38"/>
          <p:cNvCxnSpPr>
            <a:endCxn id="34" idx="1"/>
          </p:cNvCxnSpPr>
          <p:nvPr/>
        </p:nvCxnSpPr>
        <p:spPr>
          <a:xfrm flipV="1">
            <a:off x="5112514" y="3654172"/>
            <a:ext cx="833084" cy="602284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endCxn id="37" idx="1"/>
          </p:cNvCxnSpPr>
          <p:nvPr/>
        </p:nvCxnSpPr>
        <p:spPr>
          <a:xfrm flipV="1">
            <a:off x="5112514" y="4382117"/>
            <a:ext cx="833084" cy="230523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endCxn id="38" idx="1"/>
          </p:cNvCxnSpPr>
          <p:nvPr/>
        </p:nvCxnSpPr>
        <p:spPr>
          <a:xfrm>
            <a:off x="5112514" y="4915392"/>
            <a:ext cx="833084" cy="29041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 47"/>
          <p:cNvSpPr/>
          <p:nvPr/>
        </p:nvSpPr>
        <p:spPr>
          <a:xfrm>
            <a:off x="6592799" y="1158268"/>
            <a:ext cx="496783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en-US" sz="2800" b="1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三个父类虚函数表中的</a:t>
            </a:r>
            <a:r>
              <a:rPr lang="en-US" altLang="zh-CN" sz="2800" b="1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f()</a:t>
            </a:r>
            <a:r>
              <a:rPr lang="zh-CN" altLang="en-US" sz="2800" b="1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的位置被替换成了子类的函数指针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6778122" y="3063566"/>
            <a:ext cx="21634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Base1</a:t>
            </a:r>
            <a:r>
              <a:rPr lang="zh-CN" alt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虚函数表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6775679" y="3947165"/>
            <a:ext cx="21634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Base2</a:t>
            </a:r>
            <a:r>
              <a:rPr lang="zh-CN" alt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虚函数表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6775679" y="4777031"/>
            <a:ext cx="21634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Base3</a:t>
            </a:r>
            <a:r>
              <a:rPr lang="zh-CN" alt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虚函数表</a:t>
            </a:r>
          </a:p>
        </p:txBody>
      </p:sp>
    </p:spTree>
    <p:extLst>
      <p:ext uri="{BB962C8B-B14F-4D97-AF65-F5344CB8AC3E}">
        <p14:creationId xmlns:p14="http://schemas.microsoft.com/office/powerpoint/2010/main" val="3288554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本讲教学目标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978515" y="1192904"/>
            <a:ext cx="10268605" cy="505549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</a:rPr>
              <a:t>掌握纯虚函数与抽象类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</a:rPr>
              <a:t>理解什么是接口类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</a:rPr>
              <a:t>理解动态多态的原理与本质</a:t>
            </a:r>
            <a:b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zh-CN" altLang="en-US" sz="30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930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本讲教学目标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978515" y="1192904"/>
            <a:ext cx="10268605" cy="505549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</a:rPr>
              <a:t>掌握纯虚函数与抽象类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</a:rPr>
              <a:t>理解什么是接口类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</a:rPr>
              <a:t>理解动态多态的原理与本质</a:t>
            </a:r>
            <a:b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zh-CN" altLang="en-US" sz="30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77850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62984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2601779" y="1709422"/>
            <a:ext cx="6697730" cy="623976"/>
            <a:chOff x="4714851" y="493943"/>
            <a:chExt cx="6697730" cy="623976"/>
          </a:xfrm>
        </p:grpSpPr>
        <p:sp>
          <p:nvSpPr>
            <p:cNvPr id="9" name="矩形 8"/>
            <p:cNvSpPr/>
            <p:nvPr/>
          </p:nvSpPr>
          <p:spPr>
            <a:xfrm>
              <a:off x="4852604" y="557237"/>
              <a:ext cx="6559977" cy="560682"/>
            </a:xfrm>
            <a:prstGeom prst="rect">
              <a:avLst/>
            </a:prstGeom>
            <a:solidFill>
              <a:srgbClr val="0091DA"/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400" b="1" ker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纯虚函数与抽象类</a:t>
              </a:r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4714851" y="493943"/>
              <a:ext cx="984021" cy="419684"/>
              <a:chOff x="1485616" y="1015069"/>
              <a:chExt cx="1557519" cy="790575"/>
            </a:xfrm>
            <a:solidFill>
              <a:srgbClr val="0070C0"/>
            </a:solidFill>
          </p:grpSpPr>
          <p:sp>
            <p:nvSpPr>
              <p:cNvPr id="11" name="等腰三角形 10"/>
              <p:cNvSpPr/>
              <p:nvPr/>
            </p:nvSpPr>
            <p:spPr>
              <a:xfrm>
                <a:off x="2875223" y="1015069"/>
                <a:ext cx="167912" cy="120650"/>
              </a:xfrm>
              <a:prstGeom prst="triangle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  <p:sp>
            <p:nvSpPr>
              <p:cNvPr id="12" name="矩形 68"/>
              <p:cNvSpPr/>
              <p:nvPr/>
            </p:nvSpPr>
            <p:spPr>
              <a:xfrm>
                <a:off x="1485616" y="1015069"/>
                <a:ext cx="1473563" cy="790575"/>
              </a:xfrm>
              <a:custGeom>
                <a:avLst/>
                <a:gdLst>
                  <a:gd name="connsiteX0" fmla="*/ 0 w 1473563"/>
                  <a:gd name="connsiteY0" fmla="*/ 0 h 628650"/>
                  <a:gd name="connsiteX1" fmla="*/ 1473563 w 1473563"/>
                  <a:gd name="connsiteY1" fmla="*/ 0 h 628650"/>
                  <a:gd name="connsiteX2" fmla="*/ 1473563 w 1473563"/>
                  <a:gd name="connsiteY2" fmla="*/ 628650 h 628650"/>
                  <a:gd name="connsiteX3" fmla="*/ 0 w 1473563"/>
                  <a:gd name="connsiteY3" fmla="*/ 628650 h 628650"/>
                  <a:gd name="connsiteX4" fmla="*/ 0 w 1473563"/>
                  <a:gd name="connsiteY4" fmla="*/ 0 h 628650"/>
                  <a:gd name="connsiteX0" fmla="*/ 0 w 1473563"/>
                  <a:gd name="connsiteY0" fmla="*/ 0 h 790575"/>
                  <a:gd name="connsiteX1" fmla="*/ 1473563 w 1473563"/>
                  <a:gd name="connsiteY1" fmla="*/ 0 h 790575"/>
                  <a:gd name="connsiteX2" fmla="*/ 959213 w 1473563"/>
                  <a:gd name="connsiteY2" fmla="*/ 790575 h 790575"/>
                  <a:gd name="connsiteX3" fmla="*/ 0 w 1473563"/>
                  <a:gd name="connsiteY3" fmla="*/ 628650 h 790575"/>
                  <a:gd name="connsiteX4" fmla="*/ 0 w 1473563"/>
                  <a:gd name="connsiteY4" fmla="*/ 0 h 7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3563" h="790575">
                    <a:moveTo>
                      <a:pt x="0" y="0"/>
                    </a:moveTo>
                    <a:lnTo>
                      <a:pt x="1473563" y="0"/>
                    </a:lnTo>
                    <a:lnTo>
                      <a:pt x="959213" y="790575"/>
                    </a:lnTo>
                    <a:lnTo>
                      <a:pt x="0" y="62865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3175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kern="0" dirty="0">
                    <a:solidFill>
                      <a:prstClr val="white"/>
                    </a:solidFill>
                    <a:latin typeface="Lucida Calligraphy" panose="03010101010101010101" pitchFamily="66" charset="0"/>
                  </a:rPr>
                  <a:t>1</a:t>
                </a:r>
                <a:endParaRPr lang="zh-CN" altLang="en-US" sz="3200" kern="0" dirty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</p:grpSp>
      </p:grpSp>
      <p:grpSp>
        <p:nvGrpSpPr>
          <p:cNvPr id="27" name="组合 26"/>
          <p:cNvGrpSpPr/>
          <p:nvPr/>
        </p:nvGrpSpPr>
        <p:grpSpPr>
          <a:xfrm>
            <a:off x="2586783" y="2599484"/>
            <a:ext cx="6697730" cy="623976"/>
            <a:chOff x="2054383" y="4853049"/>
            <a:chExt cx="6697730" cy="623976"/>
          </a:xfrm>
        </p:grpSpPr>
        <p:sp>
          <p:nvSpPr>
            <p:cNvPr id="28" name="矩形 27"/>
            <p:cNvSpPr/>
            <p:nvPr/>
          </p:nvSpPr>
          <p:spPr>
            <a:xfrm>
              <a:off x="2192136" y="4916343"/>
              <a:ext cx="6559977" cy="5606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4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接口类</a:t>
              </a:r>
            </a:p>
          </p:txBody>
        </p:sp>
        <p:grpSp>
          <p:nvGrpSpPr>
            <p:cNvPr id="29" name="组合 28"/>
            <p:cNvGrpSpPr/>
            <p:nvPr/>
          </p:nvGrpSpPr>
          <p:grpSpPr>
            <a:xfrm>
              <a:off x="2054383" y="4853049"/>
              <a:ext cx="984021" cy="419684"/>
              <a:chOff x="1485616" y="1015069"/>
              <a:chExt cx="1557519" cy="790575"/>
            </a:xfrm>
          </p:grpSpPr>
          <p:sp>
            <p:nvSpPr>
              <p:cNvPr id="30" name="等腰三角形 29"/>
              <p:cNvSpPr/>
              <p:nvPr/>
            </p:nvSpPr>
            <p:spPr>
              <a:xfrm>
                <a:off x="2875223" y="1015069"/>
                <a:ext cx="167912" cy="120650"/>
              </a:xfrm>
              <a:prstGeom prst="triangle">
                <a:avLst/>
              </a:prstGeom>
              <a:solidFill>
                <a:sysClr val="windowText" lastClr="000000">
                  <a:lumMod val="85000"/>
                  <a:lumOff val="1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  <p:sp>
            <p:nvSpPr>
              <p:cNvPr id="31" name="矩形 68"/>
              <p:cNvSpPr/>
              <p:nvPr/>
            </p:nvSpPr>
            <p:spPr>
              <a:xfrm>
                <a:off x="1485616" y="1015069"/>
                <a:ext cx="1473563" cy="790575"/>
              </a:xfrm>
              <a:custGeom>
                <a:avLst/>
                <a:gdLst>
                  <a:gd name="connsiteX0" fmla="*/ 0 w 1473563"/>
                  <a:gd name="connsiteY0" fmla="*/ 0 h 628650"/>
                  <a:gd name="connsiteX1" fmla="*/ 1473563 w 1473563"/>
                  <a:gd name="connsiteY1" fmla="*/ 0 h 628650"/>
                  <a:gd name="connsiteX2" fmla="*/ 1473563 w 1473563"/>
                  <a:gd name="connsiteY2" fmla="*/ 628650 h 628650"/>
                  <a:gd name="connsiteX3" fmla="*/ 0 w 1473563"/>
                  <a:gd name="connsiteY3" fmla="*/ 628650 h 628650"/>
                  <a:gd name="connsiteX4" fmla="*/ 0 w 1473563"/>
                  <a:gd name="connsiteY4" fmla="*/ 0 h 628650"/>
                  <a:gd name="connsiteX0" fmla="*/ 0 w 1473563"/>
                  <a:gd name="connsiteY0" fmla="*/ 0 h 790575"/>
                  <a:gd name="connsiteX1" fmla="*/ 1473563 w 1473563"/>
                  <a:gd name="connsiteY1" fmla="*/ 0 h 790575"/>
                  <a:gd name="connsiteX2" fmla="*/ 959213 w 1473563"/>
                  <a:gd name="connsiteY2" fmla="*/ 790575 h 790575"/>
                  <a:gd name="connsiteX3" fmla="*/ 0 w 1473563"/>
                  <a:gd name="connsiteY3" fmla="*/ 628650 h 790575"/>
                  <a:gd name="connsiteX4" fmla="*/ 0 w 1473563"/>
                  <a:gd name="connsiteY4" fmla="*/ 0 h 7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3563" h="790575">
                    <a:moveTo>
                      <a:pt x="0" y="0"/>
                    </a:moveTo>
                    <a:lnTo>
                      <a:pt x="1473563" y="0"/>
                    </a:lnTo>
                    <a:lnTo>
                      <a:pt x="959213" y="790575"/>
                    </a:lnTo>
                    <a:lnTo>
                      <a:pt x="0" y="6286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3175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kern="0">
                    <a:solidFill>
                      <a:prstClr val="white"/>
                    </a:solidFill>
                    <a:latin typeface="Lucida Calligraphy" panose="03010101010101010101" pitchFamily="66" charset="0"/>
                  </a:rPr>
                  <a:t>2</a:t>
                </a:r>
                <a:endParaRPr lang="zh-CN" altLang="en-US" sz="3200" kern="0" dirty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</p:grpSp>
      </p:grpSp>
      <p:grpSp>
        <p:nvGrpSpPr>
          <p:cNvPr id="32" name="组合 31"/>
          <p:cNvGrpSpPr/>
          <p:nvPr/>
        </p:nvGrpSpPr>
        <p:grpSpPr>
          <a:xfrm>
            <a:off x="2586783" y="3489546"/>
            <a:ext cx="6697730" cy="623976"/>
            <a:chOff x="2054383" y="4853049"/>
            <a:chExt cx="6697730" cy="623976"/>
          </a:xfrm>
        </p:grpSpPr>
        <p:sp>
          <p:nvSpPr>
            <p:cNvPr id="33" name="矩形 32"/>
            <p:cNvSpPr/>
            <p:nvPr/>
          </p:nvSpPr>
          <p:spPr>
            <a:xfrm>
              <a:off x="2192136" y="4916343"/>
              <a:ext cx="6559977" cy="5606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4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动态多态的原理与本质</a:t>
              </a:r>
            </a:p>
          </p:txBody>
        </p:sp>
        <p:grpSp>
          <p:nvGrpSpPr>
            <p:cNvPr id="34" name="组合 33"/>
            <p:cNvGrpSpPr/>
            <p:nvPr/>
          </p:nvGrpSpPr>
          <p:grpSpPr>
            <a:xfrm>
              <a:off x="2054383" y="4853049"/>
              <a:ext cx="984021" cy="419684"/>
              <a:chOff x="1485616" y="1015069"/>
              <a:chExt cx="1557519" cy="790575"/>
            </a:xfrm>
          </p:grpSpPr>
          <p:sp>
            <p:nvSpPr>
              <p:cNvPr id="35" name="等腰三角形 34"/>
              <p:cNvSpPr/>
              <p:nvPr/>
            </p:nvSpPr>
            <p:spPr>
              <a:xfrm>
                <a:off x="2875223" y="1015069"/>
                <a:ext cx="167912" cy="120650"/>
              </a:xfrm>
              <a:prstGeom prst="triangle">
                <a:avLst/>
              </a:prstGeom>
              <a:solidFill>
                <a:sysClr val="windowText" lastClr="000000">
                  <a:lumMod val="85000"/>
                  <a:lumOff val="1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  <p:sp>
            <p:nvSpPr>
              <p:cNvPr id="36" name="矩形 68"/>
              <p:cNvSpPr/>
              <p:nvPr/>
            </p:nvSpPr>
            <p:spPr>
              <a:xfrm>
                <a:off x="1485616" y="1015069"/>
                <a:ext cx="1473563" cy="790575"/>
              </a:xfrm>
              <a:custGeom>
                <a:avLst/>
                <a:gdLst>
                  <a:gd name="connsiteX0" fmla="*/ 0 w 1473563"/>
                  <a:gd name="connsiteY0" fmla="*/ 0 h 628650"/>
                  <a:gd name="connsiteX1" fmla="*/ 1473563 w 1473563"/>
                  <a:gd name="connsiteY1" fmla="*/ 0 h 628650"/>
                  <a:gd name="connsiteX2" fmla="*/ 1473563 w 1473563"/>
                  <a:gd name="connsiteY2" fmla="*/ 628650 h 628650"/>
                  <a:gd name="connsiteX3" fmla="*/ 0 w 1473563"/>
                  <a:gd name="connsiteY3" fmla="*/ 628650 h 628650"/>
                  <a:gd name="connsiteX4" fmla="*/ 0 w 1473563"/>
                  <a:gd name="connsiteY4" fmla="*/ 0 h 628650"/>
                  <a:gd name="connsiteX0" fmla="*/ 0 w 1473563"/>
                  <a:gd name="connsiteY0" fmla="*/ 0 h 790575"/>
                  <a:gd name="connsiteX1" fmla="*/ 1473563 w 1473563"/>
                  <a:gd name="connsiteY1" fmla="*/ 0 h 790575"/>
                  <a:gd name="connsiteX2" fmla="*/ 959213 w 1473563"/>
                  <a:gd name="connsiteY2" fmla="*/ 790575 h 790575"/>
                  <a:gd name="connsiteX3" fmla="*/ 0 w 1473563"/>
                  <a:gd name="connsiteY3" fmla="*/ 628650 h 790575"/>
                  <a:gd name="connsiteX4" fmla="*/ 0 w 1473563"/>
                  <a:gd name="connsiteY4" fmla="*/ 0 h 7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3563" h="790575">
                    <a:moveTo>
                      <a:pt x="0" y="0"/>
                    </a:moveTo>
                    <a:lnTo>
                      <a:pt x="1473563" y="0"/>
                    </a:lnTo>
                    <a:lnTo>
                      <a:pt x="959213" y="790575"/>
                    </a:lnTo>
                    <a:lnTo>
                      <a:pt x="0" y="6286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3175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kern="0">
                    <a:solidFill>
                      <a:prstClr val="white"/>
                    </a:solidFill>
                    <a:latin typeface="Lucida Calligraphy" panose="03010101010101010101" pitchFamily="66" charset="0"/>
                  </a:rPr>
                  <a:t>3</a:t>
                </a:r>
                <a:endParaRPr lang="zh-CN" altLang="en-US" sz="3200" kern="0" dirty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20842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纯虚函数与抽象类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702983" y="1006892"/>
            <a:ext cx="10779268" cy="2007645"/>
          </a:xfrm>
          <a:prstGeom prst="rect">
            <a:avLst/>
          </a:prstGeom>
        </p:spPr>
        <p:txBody>
          <a:bodyPr/>
          <a:lstStyle/>
          <a:p>
            <a:pPr marL="566737" indent="-457200" eaLnBrk="0" hangingPunct="0">
              <a:lnSpc>
                <a:spcPct val="110000"/>
              </a:lnSpc>
              <a:spcBef>
                <a:spcPct val="100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  <a:defRPr/>
            </a:pPr>
            <a:r>
              <a:rPr lang="zh-CN" altLang="en-US" sz="36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纯虚函数：纯虚函数是一种特殊的</a:t>
            </a:r>
            <a:r>
              <a:rPr lang="zh-CN" altLang="en-US" sz="3600" ker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虚函数，通常只有函数的声明而没有任何定义实体。</a:t>
            </a:r>
          </a:p>
          <a:p>
            <a:pPr marL="566737" indent="-457200" eaLnBrk="0" hangingPunct="0">
              <a:lnSpc>
                <a:spcPct val="110000"/>
              </a:lnSpc>
              <a:spcBef>
                <a:spcPts val="12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  <a:defRPr/>
            </a:pPr>
            <a:r>
              <a:rPr lang="zh-CN" altLang="en-US" sz="36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格式：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1571574" y="3142453"/>
            <a:ext cx="9537700" cy="21817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eaLnBrk="0" hangingPunct="0">
              <a:defRPr/>
            </a:pP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class &lt;</a:t>
            </a:r>
            <a:r>
              <a: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类名</a:t>
            </a: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&gt;</a:t>
            </a:r>
            <a:b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</a:b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{</a:t>
            </a:r>
          </a:p>
          <a:p>
            <a:pPr eaLnBrk="0" hangingPunct="0">
              <a:defRPr/>
            </a:pPr>
            <a:r>
              <a: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　　</a:t>
            </a:r>
            <a:r>
              <a:rPr lang="en-US" altLang="zh-CN" sz="32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virtual</a:t>
            </a: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&lt;</a:t>
            </a:r>
            <a:r>
              <a: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类型</a:t>
            </a: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&gt;&lt;</a:t>
            </a:r>
            <a:r>
              <a: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函数名</a:t>
            </a: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&gt;(&lt;</a:t>
            </a:r>
            <a:r>
              <a: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参数表</a:t>
            </a: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&gt;) = 0;</a:t>
            </a:r>
            <a:b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</a:b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6942275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纯虚函数与抽象类</a:t>
            </a:r>
          </a:p>
        </p:txBody>
      </p:sp>
      <p:sp>
        <p:nvSpPr>
          <p:cNvPr id="12" name="矩形 11"/>
          <p:cNvSpPr/>
          <p:nvPr/>
        </p:nvSpPr>
        <p:spPr>
          <a:xfrm>
            <a:off x="757014" y="970305"/>
            <a:ext cx="10928480" cy="556477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4"/>
          <p:cNvSpPr txBox="1">
            <a:spLocks noChangeArrowheads="1"/>
          </p:cNvSpPr>
          <p:nvPr/>
        </p:nvSpPr>
        <p:spPr bwMode="auto">
          <a:xfrm>
            <a:off x="757013" y="970305"/>
            <a:ext cx="5451049" cy="5262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indent="0" eaLnBrk="1" hangingPunct="1">
              <a:buClr>
                <a:srgbClr val="00B0F0"/>
              </a:buClr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class Shape {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public: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</a:t>
            </a:r>
            <a:r>
              <a:rPr lang="en-US" altLang="zh-CN" b="1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virtual void Draw() = 0;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};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class </a:t>
            </a:r>
            <a:r>
              <a:rPr lang="en-US" altLang="zh-CN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Line:public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Shape {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public: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void Draw(){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    </a:t>
            </a:r>
            <a:r>
              <a:rPr lang="en-US" altLang="zh-CN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cout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&lt;&lt; "Line::Draw; }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};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class </a:t>
            </a:r>
            <a:r>
              <a:rPr lang="en-US" altLang="zh-CN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Circle:public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Shape {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public: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void Draw(){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    </a:t>
            </a:r>
            <a:r>
              <a:rPr lang="en-US" altLang="zh-CN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cout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&lt;&lt; "Circle::Draw;}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};</a:t>
            </a:r>
          </a:p>
        </p:txBody>
      </p:sp>
      <p:cxnSp>
        <p:nvCxnSpPr>
          <p:cNvPr id="15" name="直接连接符 14"/>
          <p:cNvCxnSpPr>
            <a:stCxn id="12" idx="0"/>
            <a:endCxn id="12" idx="2"/>
          </p:cNvCxnSpPr>
          <p:nvPr/>
        </p:nvCxnSpPr>
        <p:spPr>
          <a:xfrm>
            <a:off x="6221254" y="970305"/>
            <a:ext cx="0" cy="5564778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4"/>
          <p:cNvSpPr txBox="1">
            <a:spLocks noChangeArrowheads="1"/>
          </p:cNvSpPr>
          <p:nvPr/>
        </p:nvSpPr>
        <p:spPr bwMode="auto">
          <a:xfrm>
            <a:off x="6234447" y="970305"/>
            <a:ext cx="5464238" cy="5262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void DrawObject(Shape *p) 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{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p-&gt;Draw();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}</a:t>
            </a:r>
          </a:p>
          <a:p>
            <a:pPr marL="0" indent="0" eaLnBrk="1" hangingPunct="1">
              <a:buClr>
                <a:srgbClr val="00B0F0"/>
              </a:buClr>
            </a:pPr>
            <a:endParaRPr lang="en-US" altLang="zh-CN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int main(void) 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{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Line LinObj;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Circle CirObj;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DrawObject(&amp;LinObj);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DrawObject(&amp;CirObj);</a:t>
            </a:r>
          </a:p>
          <a:p>
            <a:pPr marL="0" indent="0" eaLnBrk="1" hangingPunct="1">
              <a:buClr>
                <a:srgbClr val="00B0F0"/>
              </a:buClr>
            </a:pPr>
            <a:endParaRPr lang="en-US" altLang="zh-CN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return 0;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762180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纯虚函数与抽象类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555964" y="1033017"/>
            <a:ext cx="10779268" cy="3643485"/>
          </a:xfrm>
          <a:prstGeom prst="rect">
            <a:avLst/>
          </a:prstGeom>
        </p:spPr>
        <p:txBody>
          <a:bodyPr/>
          <a:lstStyle/>
          <a:p>
            <a:pPr marL="566737" indent="-457200" eaLnBrk="0" hangingPunct="0">
              <a:lnSpc>
                <a:spcPct val="110000"/>
              </a:lnSpc>
              <a:spcBef>
                <a:spcPct val="100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  <a:defRPr/>
            </a:pPr>
            <a:r>
              <a:rPr lang="zh-CN" altLang="en-US" sz="3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注意：</a:t>
            </a:r>
          </a:p>
          <a:p>
            <a:pPr marL="1023937" lvl="1" indent="-457200" eaLnBrk="0" hangingPunct="0">
              <a:lnSpc>
                <a:spcPct val="110000"/>
              </a:lnSpc>
              <a:spcBef>
                <a:spcPct val="100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sz="3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通常是在一个基类中定义纯虚函数。</a:t>
            </a:r>
          </a:p>
          <a:p>
            <a:pPr marL="1023937" lvl="1" indent="-457200" eaLnBrk="0" hangingPunct="0">
              <a:lnSpc>
                <a:spcPct val="110000"/>
              </a:lnSpc>
              <a:spcBef>
                <a:spcPct val="100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sz="3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在该基类的所有派生类中都应该</a:t>
            </a:r>
            <a:r>
              <a:rPr lang="zh-CN" altLang="en-US" sz="3200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覆盖</a:t>
            </a:r>
            <a:r>
              <a:rPr lang="en-US" altLang="zh-CN" sz="3200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(</a:t>
            </a:r>
            <a:r>
              <a:rPr lang="zh-CN" altLang="en-US" sz="3200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重写</a:t>
            </a:r>
            <a:r>
              <a:rPr lang="en-US" altLang="zh-CN" sz="3200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)</a:t>
            </a:r>
            <a:r>
              <a:rPr lang="zh-CN" altLang="en-US" sz="3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该函数。</a:t>
            </a:r>
          </a:p>
          <a:p>
            <a:pPr marL="1023937" lvl="1" indent="-457200" eaLnBrk="0" hangingPunct="0">
              <a:lnSpc>
                <a:spcPct val="110000"/>
              </a:lnSpc>
              <a:spcBef>
                <a:spcPct val="100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sz="3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纯虚函数的作用在于基类给派生类提供一个标准的</a:t>
            </a:r>
          </a:p>
          <a:p>
            <a:pPr marL="566737" lvl="1" eaLnBrk="0" hangingPunct="0">
              <a:lnSpc>
                <a:spcPct val="110000"/>
              </a:lnSpc>
              <a:spcBef>
                <a:spcPct val="10000"/>
              </a:spcBef>
              <a:buClr>
                <a:schemeClr val="accent1">
                  <a:lumMod val="50000"/>
                </a:schemeClr>
              </a:buClr>
              <a:defRPr/>
            </a:pPr>
            <a:r>
              <a:rPr lang="zh-CN" altLang="en-US" sz="3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函数原型，统一的接口，为实现动态多态打下基础。</a:t>
            </a:r>
          </a:p>
        </p:txBody>
      </p:sp>
    </p:spTree>
    <p:extLst>
      <p:ext uri="{BB962C8B-B14F-4D97-AF65-F5344CB8AC3E}">
        <p14:creationId xmlns:p14="http://schemas.microsoft.com/office/powerpoint/2010/main" val="37857032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纯虚函数与抽象类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702983" y="863199"/>
            <a:ext cx="10779268" cy="3510144"/>
          </a:xfrm>
          <a:prstGeom prst="rect">
            <a:avLst/>
          </a:prstGeom>
        </p:spPr>
        <p:txBody>
          <a:bodyPr/>
          <a:lstStyle/>
          <a:p>
            <a:pPr marL="566737" indent="-457200" eaLnBrk="0" hangingPunct="0">
              <a:lnSpc>
                <a:spcPct val="110000"/>
              </a:lnSpc>
              <a:spcBef>
                <a:spcPct val="100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  <a:defRPr/>
            </a:pPr>
            <a:r>
              <a:rPr lang="zh-CN" altLang="en-US" sz="3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抽象类：包含纯虚函数的类称为抽象类。</a:t>
            </a:r>
          </a:p>
          <a:p>
            <a:pPr marL="566737" indent="-457200" eaLnBrk="0" hangingPunct="0">
              <a:lnSpc>
                <a:spcPct val="110000"/>
              </a:lnSpc>
              <a:spcBef>
                <a:spcPct val="100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  <a:defRPr/>
            </a:pPr>
            <a:endParaRPr lang="zh-CN" altLang="en-US" sz="3200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itchFamily="49" charset="0"/>
            </a:endParaRPr>
          </a:p>
          <a:p>
            <a:pPr marL="566737" indent="-457200" eaLnBrk="0" hangingPunct="0">
              <a:lnSpc>
                <a:spcPct val="110000"/>
              </a:lnSpc>
              <a:spcBef>
                <a:spcPct val="100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  <a:defRPr/>
            </a:pPr>
            <a:endParaRPr lang="zh-CN" altLang="en-US" sz="3200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itchFamily="49" charset="0"/>
            </a:endParaRPr>
          </a:p>
          <a:p>
            <a:pPr marL="566737" indent="-457200" eaLnBrk="0" hangingPunct="0">
              <a:lnSpc>
                <a:spcPct val="110000"/>
              </a:lnSpc>
              <a:spcBef>
                <a:spcPct val="100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  <a:defRPr/>
            </a:pPr>
            <a:endParaRPr lang="zh-CN" altLang="en-US" sz="3200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itchFamily="49" charset="0"/>
            </a:endParaRPr>
          </a:p>
          <a:p>
            <a:pPr marL="566737" indent="-457200" eaLnBrk="0" hangingPunct="0">
              <a:lnSpc>
                <a:spcPct val="110000"/>
              </a:lnSpc>
              <a:spcBef>
                <a:spcPct val="100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  <a:defRPr/>
            </a:pPr>
            <a:endParaRPr lang="zh-CN" altLang="en-US" sz="3200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itchFamily="49" charset="0"/>
            </a:endParaRPr>
          </a:p>
          <a:p>
            <a:pPr marL="566737" indent="-457200" eaLnBrk="0" hangingPunct="0">
              <a:lnSpc>
                <a:spcPct val="110000"/>
              </a:lnSpc>
              <a:spcBef>
                <a:spcPct val="100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  <a:defRPr/>
            </a:pPr>
            <a:r>
              <a:rPr lang="zh-CN" altLang="en-US" sz="3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注意：不能实例化抽象类的对象 </a:t>
            </a:r>
            <a:br>
              <a:rPr lang="zh-CN" altLang="en-US" sz="3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</a:br>
            <a:br>
              <a:rPr lang="zh-CN" altLang="en-US" sz="3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</a:br>
            <a:endParaRPr lang="zh-CN" altLang="en-US" sz="3200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itchFamily="49" charset="0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1493197" y="1512307"/>
            <a:ext cx="9537700" cy="21817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eaLnBrk="0" hangingPunct="0">
              <a:defRPr/>
            </a:pPr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class &lt;</a:t>
            </a: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类名</a:t>
            </a:r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&gt;</a:t>
            </a:r>
            <a:b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</a:br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{</a:t>
            </a:r>
          </a:p>
          <a:p>
            <a:pPr eaLnBrk="0" hangingPunct="0">
              <a:defRPr/>
            </a:pP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　　</a:t>
            </a:r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virtual &lt;</a:t>
            </a: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类型</a:t>
            </a:r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&gt;&lt;</a:t>
            </a: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函数名</a:t>
            </a:r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&gt;(&lt;</a:t>
            </a: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参数表</a:t>
            </a:r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&gt;) = 0;</a:t>
            </a:r>
            <a:b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</a:br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};</a:t>
            </a:r>
          </a:p>
        </p:txBody>
      </p:sp>
      <p:sp>
        <p:nvSpPr>
          <p:cNvPr id="5" name="TextBox 2"/>
          <p:cNvSpPr txBox="1"/>
          <p:nvPr/>
        </p:nvSpPr>
        <p:spPr>
          <a:xfrm>
            <a:off x="1491689" y="4373343"/>
            <a:ext cx="9410085" cy="22467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class Shape {</a:t>
            </a:r>
          </a:p>
          <a:p>
            <a:pPr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public:</a:t>
            </a:r>
          </a:p>
          <a:p>
            <a:pPr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virtual void Draw() = 0;</a:t>
            </a:r>
          </a:p>
          <a:p>
            <a:pPr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};</a:t>
            </a:r>
          </a:p>
          <a:p>
            <a:pPr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Shape </a:t>
            </a:r>
            <a:r>
              <a:rPr lang="en-US" altLang="zh-CN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shapeObj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;</a:t>
            </a:r>
          </a:p>
        </p:txBody>
      </p:sp>
      <p:pic>
        <p:nvPicPr>
          <p:cNvPr id="6" name="Picture 2" descr="C:\Users\Eetze\Desktop\delet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5180" y="6107075"/>
            <a:ext cx="513037" cy="513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圆角矩形标注 6"/>
          <p:cNvSpPr/>
          <p:nvPr/>
        </p:nvSpPr>
        <p:spPr>
          <a:xfrm>
            <a:off x="7171261" y="5247897"/>
            <a:ext cx="3017768" cy="1372215"/>
          </a:xfrm>
          <a:prstGeom prst="wedgeRoundRectCallout">
            <a:avLst>
              <a:gd name="adj1" fmla="val -80784"/>
              <a:gd name="adj2" fmla="val 24728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编译错误</a:t>
            </a:r>
          </a:p>
          <a:p>
            <a:r>
              <a:rPr lang="en-US" altLang="zh-CN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"shape": </a:t>
            </a: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不能实例化抽象类</a:t>
            </a:r>
          </a:p>
        </p:txBody>
      </p:sp>
    </p:spTree>
    <p:extLst>
      <p:ext uri="{BB962C8B-B14F-4D97-AF65-F5344CB8AC3E}">
        <p14:creationId xmlns:p14="http://schemas.microsoft.com/office/powerpoint/2010/main" val="21326681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纯虚函数与抽象类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767238" y="1059142"/>
            <a:ext cx="10479881" cy="2816667"/>
          </a:xfrm>
          <a:prstGeom prst="rect">
            <a:avLst/>
          </a:prstGeom>
        </p:spPr>
        <p:txBody>
          <a:bodyPr/>
          <a:lstStyle/>
          <a:p>
            <a:pPr marL="109537" eaLnBrk="0" hangingPunct="0">
              <a:lnSpc>
                <a:spcPct val="110000"/>
              </a:lnSpc>
              <a:spcBef>
                <a:spcPct val="10000"/>
              </a:spcBef>
              <a:buClr>
                <a:schemeClr val="accent1">
                  <a:lumMod val="50000"/>
                </a:schemeClr>
              </a:buClr>
              <a:defRPr/>
            </a:pPr>
            <a:r>
              <a:rPr lang="zh-CN" altLang="en-US" sz="3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问题：为什么要使用纯虚函数和创造抽象类呢？</a:t>
            </a:r>
            <a:endParaRPr lang="en-US" altLang="zh-CN" sz="3200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itchFamily="49" charset="0"/>
            </a:endParaRPr>
          </a:p>
          <a:p>
            <a:pPr marL="109537" eaLnBrk="0" hangingPunct="0">
              <a:lnSpc>
                <a:spcPct val="150000"/>
              </a:lnSpc>
              <a:spcBef>
                <a:spcPct val="10000"/>
              </a:spcBef>
              <a:buClr>
                <a:schemeClr val="accent1">
                  <a:lumMod val="50000"/>
                </a:schemeClr>
              </a:buClr>
              <a:defRPr/>
            </a:pPr>
            <a:r>
              <a:rPr lang="zh-CN" altLang="en-US" sz="3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       在很多情况下，基类本身生成对象是不合情理的。例如，动物作为一个基类可以派生出老虎、孔雀等子类，但动物本身生成对象明显不合常理。</a:t>
            </a:r>
          </a:p>
          <a:p>
            <a:pPr marL="566737" indent="-457200" eaLnBrk="0" hangingPunct="0">
              <a:lnSpc>
                <a:spcPct val="110000"/>
              </a:lnSpc>
              <a:spcBef>
                <a:spcPct val="100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  <a:defRPr/>
            </a:pPr>
            <a:endParaRPr lang="zh-CN" altLang="en-US" sz="3200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9611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4984</TotalTime>
  <Words>2033</Words>
  <Application>Microsoft Office PowerPoint</Application>
  <PresentationFormat>自定义</PresentationFormat>
  <Paragraphs>413</Paragraphs>
  <Slides>30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44" baseType="lpstr">
      <vt:lpstr>等线</vt:lpstr>
      <vt:lpstr>等线 Light</vt:lpstr>
      <vt:lpstr>微软雅黑</vt:lpstr>
      <vt:lpstr>幼圆</vt:lpstr>
      <vt:lpstr>Arial</vt:lpstr>
      <vt:lpstr>Buxton Sketch</vt:lpstr>
      <vt:lpstr>Calibri</vt:lpstr>
      <vt:lpstr>Calibri Light</vt:lpstr>
      <vt:lpstr>Chiller</vt:lpstr>
      <vt:lpstr>Consolas</vt:lpstr>
      <vt:lpstr>Courier New</vt:lpstr>
      <vt:lpstr>Lucida Calligraphy</vt:lpstr>
      <vt:lpstr>Wingdings</vt:lpstr>
      <vt:lpstr>Office 主题​​</vt:lpstr>
      <vt:lpstr>PowerPoint 演示文稿</vt:lpstr>
      <vt:lpstr>上一讲教学目标</vt:lpstr>
      <vt:lpstr>本讲教学目标</vt:lpstr>
      <vt:lpstr>PowerPoint 演示文稿</vt:lpstr>
      <vt:lpstr>纯虚函数与抽象类</vt:lpstr>
      <vt:lpstr>纯虚函数与抽象类</vt:lpstr>
      <vt:lpstr>纯虚函数与抽象类</vt:lpstr>
      <vt:lpstr>纯虚函数与抽象类</vt:lpstr>
      <vt:lpstr>纯虚函数与抽象类</vt:lpstr>
      <vt:lpstr>纯虚函数与抽象类</vt:lpstr>
      <vt:lpstr>纯虚函数与抽象类</vt:lpstr>
      <vt:lpstr>PowerPoint 演示文稿</vt:lpstr>
      <vt:lpstr>接口类</vt:lpstr>
      <vt:lpstr>接口类</vt:lpstr>
      <vt:lpstr>接口类</vt:lpstr>
      <vt:lpstr>接口类</vt:lpstr>
      <vt:lpstr>接口类</vt:lpstr>
      <vt:lpstr>接口类</vt:lpstr>
      <vt:lpstr>接口类</vt:lpstr>
      <vt:lpstr>PowerPoint 演示文稿</vt:lpstr>
      <vt:lpstr>动态多态的原理与本质</vt:lpstr>
      <vt:lpstr>动态多态的原理与本质</vt:lpstr>
      <vt:lpstr>动态多态的原理与本质</vt:lpstr>
      <vt:lpstr>动态多态的原理与本质</vt:lpstr>
      <vt:lpstr>动态多态的原理与本质</vt:lpstr>
      <vt:lpstr>动态多态的原理与本质</vt:lpstr>
      <vt:lpstr>动态多态的原理与本质</vt:lpstr>
      <vt:lpstr>动态多态的原理与本质</vt:lpstr>
      <vt:lpstr>本讲教学目标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丁盟</dc:creator>
  <cp:lastModifiedBy>杨伟彬</cp:lastModifiedBy>
  <cp:revision>1153</cp:revision>
  <dcterms:created xsi:type="dcterms:W3CDTF">2016-06-30T08:41:47Z</dcterms:created>
  <dcterms:modified xsi:type="dcterms:W3CDTF">2017-12-26T00:51:46Z</dcterms:modified>
</cp:coreProperties>
</file>