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1" r:id="rId1"/>
  </p:sldMasterIdLst>
  <p:notesMasterIdLst>
    <p:notesMasterId r:id="rId31"/>
  </p:notesMasterIdLst>
  <p:handoutMasterIdLst>
    <p:handoutMasterId r:id="rId32"/>
  </p:handoutMasterIdLst>
  <p:sldIdLst>
    <p:sldId id="256" r:id="rId2"/>
    <p:sldId id="262" r:id="rId3"/>
    <p:sldId id="306" r:id="rId4"/>
    <p:sldId id="270" r:id="rId5"/>
    <p:sldId id="686" r:id="rId6"/>
    <p:sldId id="688" r:id="rId7"/>
    <p:sldId id="687" r:id="rId8"/>
    <p:sldId id="689" r:id="rId9"/>
    <p:sldId id="684" r:id="rId10"/>
    <p:sldId id="690" r:id="rId11"/>
    <p:sldId id="685" r:id="rId12"/>
    <p:sldId id="691" r:id="rId13"/>
    <p:sldId id="692" r:id="rId14"/>
    <p:sldId id="693" r:id="rId15"/>
    <p:sldId id="694" r:id="rId16"/>
    <p:sldId id="695" r:id="rId17"/>
    <p:sldId id="696" r:id="rId18"/>
    <p:sldId id="697" r:id="rId19"/>
    <p:sldId id="698" r:id="rId20"/>
    <p:sldId id="699" r:id="rId21"/>
    <p:sldId id="700" r:id="rId22"/>
    <p:sldId id="701" r:id="rId23"/>
    <p:sldId id="702" r:id="rId24"/>
    <p:sldId id="703" r:id="rId25"/>
    <p:sldId id="704" r:id="rId26"/>
    <p:sldId id="705" r:id="rId27"/>
    <p:sldId id="706" r:id="rId28"/>
    <p:sldId id="559" r:id="rId29"/>
    <p:sldId id="258" r:id="rId30"/>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86C"/>
    <a:srgbClr val="0073AB"/>
    <a:srgbClr val="A5DEE4"/>
    <a:srgbClr val="0091DA"/>
    <a:srgbClr val="2EA7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4322" autoAdjust="0"/>
  </p:normalViewPr>
  <p:slideViewPr>
    <p:cSldViewPr snapToGrid="0">
      <p:cViewPr varScale="1">
        <p:scale>
          <a:sx n="125" d="100"/>
          <a:sy n="125" d="100"/>
        </p:scale>
        <p:origin x="162" y="108"/>
      </p:cViewPr>
      <p:guideLst/>
    </p:cSldViewPr>
  </p:slideViewPr>
  <p:notesTextViewPr>
    <p:cViewPr>
      <p:scale>
        <a:sx n="1" d="1"/>
        <a:sy n="1" d="1"/>
      </p:scale>
      <p:origin x="0" y="0"/>
    </p:cViewPr>
  </p:notesTextViewPr>
  <p:notesViewPr>
    <p:cSldViewPr snapToGrid="0">
      <p:cViewPr varScale="1">
        <p:scale>
          <a:sx n="86" d="100"/>
          <a:sy n="86" d="100"/>
        </p:scale>
        <p:origin x="38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12E1AAB-7FA6-47E5-B6FC-614D1FD1A1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CDA5B71-5E97-4377-9123-40B83AA133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4DBC13-E285-42AC-B0B8-2C819381A10D}" type="datetimeFigureOut">
              <a:rPr lang="zh-CN" altLang="en-US" smtClean="0"/>
              <a:t>2017/12/27</a:t>
            </a:fld>
            <a:endParaRPr lang="zh-CN" altLang="en-US"/>
          </a:p>
        </p:txBody>
      </p:sp>
      <p:sp>
        <p:nvSpPr>
          <p:cNvPr id="4" name="页脚占位符 3">
            <a:extLst>
              <a:ext uri="{FF2B5EF4-FFF2-40B4-BE49-F238E27FC236}">
                <a16:creationId xmlns:a16="http://schemas.microsoft.com/office/drawing/2014/main" id="{C25554A9-3FEB-46AC-8B7D-8FADD5E396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0A5CEE3-1B09-4FC8-A0AB-147E05AC92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96C89C-C60F-41F6-B350-998AC6C554B9}" type="slidenum">
              <a:rPr lang="zh-CN" altLang="en-US" smtClean="0"/>
              <a:t>‹#›</a:t>
            </a:fld>
            <a:endParaRPr lang="zh-CN" altLang="en-US"/>
          </a:p>
        </p:txBody>
      </p:sp>
    </p:spTree>
    <p:extLst>
      <p:ext uri="{BB962C8B-B14F-4D97-AF65-F5344CB8AC3E}">
        <p14:creationId xmlns:p14="http://schemas.microsoft.com/office/powerpoint/2010/main" val="1149464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63DE-CC84-4058-BD62-4687DC7FF9D4}" type="datetimeFigureOut">
              <a:rPr lang="zh-CN" altLang="en-US" smtClean="0"/>
              <a:t>2017/12/27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ADC4C-6597-443E-8B9D-3AD9126E8B67}" type="slidenum">
              <a:rPr lang="zh-CN" altLang="en-US" smtClean="0"/>
              <a:t>‹#›</a:t>
            </a:fld>
            <a:endParaRPr lang="zh-CN" altLang="en-US"/>
          </a:p>
        </p:txBody>
      </p:sp>
    </p:spTree>
    <p:extLst>
      <p:ext uri="{BB962C8B-B14F-4D97-AF65-F5344CB8AC3E}">
        <p14:creationId xmlns:p14="http://schemas.microsoft.com/office/powerpoint/2010/main" val="280500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78515" y="230189"/>
            <a:ext cx="9934167" cy="659136"/>
          </a:xfrm>
        </p:spPr>
        <p:txBody>
          <a:bodyPr/>
          <a:lstStyle>
            <a:lvl1pPr>
              <a:defRPr b="1">
                <a:solidFill>
                  <a:schemeClr val="tx2"/>
                </a:solidFill>
                <a:latin typeface="幼圆" panose="02010509060101010101" pitchFamily="49" charset="-122"/>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837981" y="1310470"/>
            <a:ext cx="10512862" cy="4351338"/>
          </a:xfrm>
        </p:spPr>
        <p:txBody>
          <a:bodyPr/>
          <a:lstStyle>
            <a:lvl1pPr marL="228531" indent="-228531">
              <a:buClr>
                <a:srgbClr val="0070C0"/>
              </a:buClr>
              <a:buFont typeface="Wingdings" panose="05000000000000000000" pitchFamily="2" charset="2"/>
              <a:buChar char="v"/>
              <a:defRPr>
                <a:latin typeface="微软雅黑" panose="020B0503020204020204" pitchFamily="34" charset="-122"/>
                <a:ea typeface="微软雅黑" panose="020B0503020204020204" pitchFamily="34" charset="-122"/>
              </a:defRPr>
            </a:lvl1pPr>
            <a:lvl2pPr marL="685594" indent="-228531">
              <a:buClr>
                <a:srgbClr val="0070C0"/>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矩形 6"/>
          <p:cNvSpPr/>
          <p:nvPr userDrawn="1"/>
        </p:nvSpPr>
        <p:spPr>
          <a:xfrm>
            <a:off x="342784" y="230189"/>
            <a:ext cx="495198" cy="659137"/>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8" name="矩形 7"/>
          <p:cNvSpPr/>
          <p:nvPr userDrawn="1"/>
        </p:nvSpPr>
        <p:spPr>
          <a:xfrm>
            <a:off x="870259" y="230191"/>
            <a:ext cx="50221" cy="65913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3254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7241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a:t>单击图标添加图片</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82787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259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05552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19051" y="2491562"/>
            <a:ext cx="12189600" cy="2016224"/>
          </a:xfrm>
          <a:prstGeom prst="rect">
            <a:avLst/>
          </a:prstGeom>
          <a:solidFill>
            <a:srgbClr val="2EA7E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endParaRPr>
          </a:p>
        </p:txBody>
      </p:sp>
      <p:sp>
        <p:nvSpPr>
          <p:cNvPr id="8" name="等腰三角形 7"/>
          <p:cNvSpPr/>
          <p:nvPr userDrawn="1"/>
        </p:nvSpPr>
        <p:spPr>
          <a:xfrm rot="3259845">
            <a:off x="10280732" y="1478551"/>
            <a:ext cx="1007242" cy="671846"/>
          </a:xfrm>
          <a:prstGeom prst="triangl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userDrawn="1"/>
        </p:nvCxnSpPr>
        <p:spPr>
          <a:xfrm flipV="1">
            <a:off x="2513373" y="2789840"/>
            <a:ext cx="6434946" cy="11551"/>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9459845">
            <a:off x="1329478" y="4411663"/>
            <a:ext cx="410711" cy="706424"/>
          </a:xfrm>
          <a:prstGeom prst="rect">
            <a:avLst/>
          </a:prstGeom>
          <a:noFill/>
          <a:ln>
            <a:solidFill>
              <a:srgbClr val="2EA7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任意多边形 10"/>
          <p:cNvSpPr/>
          <p:nvPr userDrawn="1"/>
        </p:nvSpPr>
        <p:spPr>
          <a:xfrm rot="3259845">
            <a:off x="10392373" y="1922799"/>
            <a:ext cx="503622" cy="671847"/>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文本框 11"/>
          <p:cNvSpPr txBox="1"/>
          <p:nvPr userDrawn="1"/>
        </p:nvSpPr>
        <p:spPr>
          <a:xfrm>
            <a:off x="7516049" y="4570995"/>
            <a:ext cx="3706464" cy="461665"/>
          </a:xfrm>
          <a:prstGeom prst="rect">
            <a:avLst/>
          </a:prstGeom>
          <a:noFill/>
        </p:spPr>
        <p:txBody>
          <a:bodyPr wrap="none" rtlCol="0">
            <a:spAutoFit/>
          </a:bodyPr>
          <a:lstStyle/>
          <a:p>
            <a:r>
              <a:rPr lang="zh-CN" altLang="en-US" sz="2400" b="0" dirty="0">
                <a:solidFill>
                  <a:schemeClr val="accent5">
                    <a:lumMod val="50000"/>
                  </a:schemeClr>
                </a:solidFill>
                <a:latin typeface="微软雅黑" panose="020B0503020204020204" pitchFamily="34" charset="-122"/>
                <a:ea typeface="微软雅黑" panose="020B0503020204020204" pitchFamily="34" charset="-122"/>
              </a:rPr>
              <a:t>基础课教研室 </a:t>
            </a:r>
            <a:r>
              <a:rPr lang="en-US" altLang="zh-CN" sz="2400" b="0" dirty="0">
                <a:solidFill>
                  <a:schemeClr val="accent5">
                    <a:lumMod val="50000"/>
                  </a:schemeClr>
                </a:solidFill>
                <a:latin typeface="微软雅黑" panose="020B0503020204020204" pitchFamily="34" charset="-122"/>
                <a:ea typeface="微软雅黑" panose="020B0503020204020204" pitchFamily="34" charset="-122"/>
              </a:rPr>
              <a:t>C++</a:t>
            </a:r>
            <a:r>
              <a:rPr lang="zh-CN" altLang="en-US" sz="2400" b="0" dirty="0">
                <a:solidFill>
                  <a:schemeClr val="accent5">
                    <a:lumMod val="50000"/>
                  </a:schemeClr>
                </a:solidFill>
                <a:latin typeface="微软雅黑" panose="020B0503020204020204" pitchFamily="34" charset="-122"/>
                <a:ea typeface="微软雅黑" panose="020B0503020204020204" pitchFamily="34" charset="-122"/>
              </a:rPr>
              <a:t>备课组</a:t>
            </a:r>
          </a:p>
        </p:txBody>
      </p:sp>
      <p:cxnSp>
        <p:nvCxnSpPr>
          <p:cNvPr id="13" name="直接连接符 12"/>
          <p:cNvCxnSpPr/>
          <p:nvPr userDrawn="1"/>
        </p:nvCxnSpPr>
        <p:spPr>
          <a:xfrm>
            <a:off x="4275074" y="4197385"/>
            <a:ext cx="4673246" cy="32723"/>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rot="8972468">
            <a:off x="9055692" y="5121180"/>
            <a:ext cx="352670" cy="519781"/>
          </a:xfrm>
          <a:prstGeom prst="rect">
            <a:avLst/>
          </a:prstGeom>
          <a:noFill/>
          <a:ln>
            <a:solidFill>
              <a:srgbClr val="0073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任意多边形 14"/>
          <p:cNvSpPr/>
          <p:nvPr userDrawn="1"/>
        </p:nvSpPr>
        <p:spPr>
          <a:xfrm rot="20711973">
            <a:off x="4880354" y="813107"/>
            <a:ext cx="362983" cy="46772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任意多边形 15"/>
          <p:cNvSpPr/>
          <p:nvPr userDrawn="1"/>
        </p:nvSpPr>
        <p:spPr>
          <a:xfrm rot="3259845">
            <a:off x="3650150" y="4955664"/>
            <a:ext cx="422380" cy="575464"/>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文本框 16"/>
          <p:cNvSpPr txBox="1"/>
          <p:nvPr userDrawn="1"/>
        </p:nvSpPr>
        <p:spPr>
          <a:xfrm>
            <a:off x="362632" y="361767"/>
            <a:ext cx="3569697" cy="2554545"/>
          </a:xfrm>
          <a:prstGeom prst="rect">
            <a:avLst/>
          </a:prstGeom>
          <a:noFill/>
        </p:spPr>
        <p:txBody>
          <a:bodyPr wrap="square" rtlCol="0">
            <a:spAutoFit/>
          </a:bodyPr>
          <a:lstStyle/>
          <a:p>
            <a:r>
              <a:rPr lang="en-US" altLang="zh-CN" sz="16000" b="1">
                <a:solidFill>
                  <a:srgbClr val="0073AB"/>
                </a:solidFill>
                <a:latin typeface="Buxton Sketch" panose="03080500000500000004" pitchFamily="66" charset="0"/>
                <a:ea typeface="微软雅黑" panose="020B0503020204020204" pitchFamily="34" charset="-122"/>
              </a:rPr>
              <a:t>C++</a:t>
            </a:r>
            <a:endParaRPr lang="zh-CN" altLang="en-US" sz="16000" b="1" dirty="0">
              <a:solidFill>
                <a:srgbClr val="0073AB"/>
              </a:solidFill>
              <a:latin typeface="Buxton Sketch" panose="03080500000500000004" pitchFamily="66" charset="0"/>
              <a:ea typeface="微软雅黑" panose="020B0503020204020204" pitchFamily="34" charset="-122"/>
            </a:endParaRPr>
          </a:p>
        </p:txBody>
      </p:sp>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7588" y="158510"/>
            <a:ext cx="3815430" cy="717271"/>
          </a:xfrm>
          <a:prstGeom prst="rect">
            <a:avLst/>
          </a:prstGeom>
        </p:spPr>
      </p:pic>
      <p:sp>
        <p:nvSpPr>
          <p:cNvPr id="19" name="文本占位符 42"/>
          <p:cNvSpPr>
            <a:spLocks noGrp="1"/>
          </p:cNvSpPr>
          <p:nvPr>
            <p:ph type="body" sz="quarter" idx="13"/>
          </p:nvPr>
        </p:nvSpPr>
        <p:spPr>
          <a:xfrm>
            <a:off x="3072451" y="3168007"/>
            <a:ext cx="5670027" cy="751698"/>
          </a:xfrm>
        </p:spPr>
        <p:txBody>
          <a:bodyPr>
            <a:noAutofit/>
          </a:bodyPr>
          <a:lstStyle>
            <a:lvl1pPr marL="109537" indent="0" algn="ctr">
              <a:buNone/>
              <a:defRPr kumimoji="1" lang="zh-CN" altLang="en-US" sz="5000" b="1" kern="1200" smtClean="0">
                <a:solidFill>
                  <a:schemeClr val="accent5">
                    <a:lumMod val="50000"/>
                  </a:schemeClr>
                </a:solidFill>
                <a:effectLst/>
                <a:latin typeface="微软雅黑" panose="020B0503020204020204" pitchFamily="34" charset="-122"/>
                <a:ea typeface="微软雅黑" panose="020B0503020204020204" pitchFamily="34" charset="-122"/>
                <a:cs typeface="+mn-cs"/>
              </a:defRPr>
            </a:lvl1pPr>
          </a:lstStyle>
          <a:p>
            <a:pPr lvl="0"/>
            <a:r>
              <a:rPr lang="zh-CN" altLang="en-US" dirty="0"/>
              <a:t>编辑母版文本样式</a:t>
            </a:r>
          </a:p>
        </p:txBody>
      </p:sp>
    </p:spTree>
    <p:extLst>
      <p:ext uri="{BB962C8B-B14F-4D97-AF65-F5344CB8AC3E}">
        <p14:creationId xmlns:p14="http://schemas.microsoft.com/office/powerpoint/2010/main" val="44948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6" name="直接连接符 5"/>
          <p:cNvCxnSpPr/>
          <p:nvPr userDrawn="1"/>
        </p:nvCxnSpPr>
        <p:spPr>
          <a:xfrm>
            <a:off x="1087210" y="6301088"/>
            <a:ext cx="100515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1087210" y="6530936"/>
            <a:ext cx="101095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角星 8"/>
          <p:cNvSpPr/>
          <p:nvPr userDrawn="1"/>
        </p:nvSpPr>
        <p:spPr>
          <a:xfrm rot="21066148">
            <a:off x="3357600" y="5557252"/>
            <a:ext cx="194049" cy="202027"/>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Freeform 69"/>
          <p:cNvSpPr>
            <a:spLocks/>
          </p:cNvSpPr>
          <p:nvPr userDrawn="1"/>
        </p:nvSpPr>
        <p:spPr bwMode="auto">
          <a:xfrm>
            <a:off x="8324945" y="513879"/>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Freeform 69"/>
          <p:cNvSpPr>
            <a:spLocks/>
          </p:cNvSpPr>
          <p:nvPr userDrawn="1"/>
        </p:nvSpPr>
        <p:spPr bwMode="auto">
          <a:xfrm>
            <a:off x="7394880" y="310890"/>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Freeform 101"/>
          <p:cNvSpPr>
            <a:spLocks noEditPoints="1"/>
          </p:cNvSpPr>
          <p:nvPr userDrawn="1"/>
        </p:nvSpPr>
        <p:spPr bwMode="auto">
          <a:xfrm>
            <a:off x="9593454" y="355319"/>
            <a:ext cx="718365" cy="738194"/>
          </a:xfrm>
          <a:prstGeom prst="sun">
            <a:avLst/>
          </a:prstGeom>
          <a:solidFill>
            <a:srgbClr val="FFFF00"/>
          </a:solidFill>
          <a:ln>
            <a:noFill/>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文本框 14"/>
          <p:cNvSpPr txBox="1"/>
          <p:nvPr userDrawn="1"/>
        </p:nvSpPr>
        <p:spPr>
          <a:xfrm rot="21136248">
            <a:off x="6375910" y="1803955"/>
            <a:ext cx="4843359" cy="2092881"/>
          </a:xfrm>
          <a:prstGeom prst="rect">
            <a:avLst/>
          </a:prstGeom>
          <a:noFill/>
        </p:spPr>
        <p:txBody>
          <a:bodyPr wrap="square" rtlCol="0">
            <a:spAutoFit/>
          </a:bodyPr>
          <a:lstStyle/>
          <a:p>
            <a:r>
              <a:rPr lang="en-US" altLang="zh-CN" sz="13000" b="1" dirty="0">
                <a:solidFill>
                  <a:srgbClr val="2EA7E0"/>
                </a:solidFill>
                <a:latin typeface="Chiller" panose="04020404031007020602" pitchFamily="82" charset="0"/>
              </a:rPr>
              <a:t>THANKS</a:t>
            </a:r>
            <a:endParaRPr lang="zh-CN" altLang="en-US" sz="13000" b="1" dirty="0">
              <a:solidFill>
                <a:srgbClr val="2EA7E0"/>
              </a:solidFill>
              <a:latin typeface="Chiller" panose="04020404031007020602" pitchFamily="82" charset="0"/>
            </a:endParaRPr>
          </a:p>
        </p:txBody>
      </p:sp>
      <p:grpSp>
        <p:nvGrpSpPr>
          <p:cNvPr id="39" name="组合 38"/>
          <p:cNvGrpSpPr/>
          <p:nvPr userDrawn="1"/>
        </p:nvGrpSpPr>
        <p:grpSpPr>
          <a:xfrm rot="21392231">
            <a:off x="1935272" y="2125015"/>
            <a:ext cx="3639666" cy="3236937"/>
            <a:chOff x="1935775" y="1614348"/>
            <a:chExt cx="4506668" cy="3747604"/>
          </a:xfrm>
        </p:grpSpPr>
        <p:sp>
          <p:nvSpPr>
            <p:cNvPr id="8" name="矩形 3"/>
            <p:cNvSpPr/>
            <p:nvPr userDrawn="1"/>
          </p:nvSpPr>
          <p:spPr>
            <a:xfrm>
              <a:off x="1935775" y="4282449"/>
              <a:ext cx="4506668" cy="1079503"/>
            </a:xfrm>
            <a:custGeom>
              <a:avLst/>
              <a:gdLst>
                <a:gd name="connsiteX0" fmla="*/ 0 w 725862"/>
                <a:gd name="connsiteY0" fmla="*/ 0 h 520880"/>
                <a:gd name="connsiteX1" fmla="*/ 725862 w 725862"/>
                <a:gd name="connsiteY1" fmla="*/ 0 h 520880"/>
                <a:gd name="connsiteX2" fmla="*/ 725862 w 725862"/>
                <a:gd name="connsiteY2" fmla="*/ 520880 h 520880"/>
                <a:gd name="connsiteX3" fmla="*/ 0 w 725862"/>
                <a:gd name="connsiteY3" fmla="*/ 520880 h 520880"/>
                <a:gd name="connsiteX4" fmla="*/ 0 w 725862"/>
                <a:gd name="connsiteY4" fmla="*/ 0 h 520880"/>
                <a:gd name="connsiteX0" fmla="*/ 0 w 725862"/>
                <a:gd name="connsiteY0" fmla="*/ 0 h 520880"/>
                <a:gd name="connsiteX1" fmla="*/ 725862 w 725862"/>
                <a:gd name="connsiteY1" fmla="*/ 520880 h 520880"/>
                <a:gd name="connsiteX2" fmla="*/ 0 w 725862"/>
                <a:gd name="connsiteY2" fmla="*/ 520880 h 520880"/>
                <a:gd name="connsiteX3" fmla="*/ 0 w 725862"/>
                <a:gd name="connsiteY3" fmla="*/ 0 h 520880"/>
                <a:gd name="connsiteX0" fmla="*/ 0 w 1165420"/>
                <a:gd name="connsiteY0" fmla="*/ 0 h 311948"/>
                <a:gd name="connsiteX1" fmla="*/ 1165420 w 1165420"/>
                <a:gd name="connsiteY1" fmla="*/ 311948 h 311948"/>
                <a:gd name="connsiteX2" fmla="*/ 439558 w 1165420"/>
                <a:gd name="connsiteY2" fmla="*/ 311948 h 311948"/>
                <a:gd name="connsiteX3" fmla="*/ 0 w 1165420"/>
                <a:gd name="connsiteY3" fmla="*/ 0 h 311948"/>
                <a:gd name="connsiteX0" fmla="*/ 0 w 1165420"/>
                <a:gd name="connsiteY0" fmla="*/ 0 h 311948"/>
                <a:gd name="connsiteX1" fmla="*/ 690720 w 1165420"/>
                <a:gd name="connsiteY1" fmla="*/ 175061 h 311948"/>
                <a:gd name="connsiteX2" fmla="*/ 1165420 w 1165420"/>
                <a:gd name="connsiteY2" fmla="*/ 311948 h 311948"/>
                <a:gd name="connsiteX3" fmla="*/ 439558 w 1165420"/>
                <a:gd name="connsiteY3" fmla="*/ 311948 h 311948"/>
                <a:gd name="connsiteX4" fmla="*/ 0 w 1165420"/>
                <a:gd name="connsiteY4" fmla="*/ 0 h 311948"/>
                <a:gd name="connsiteX0" fmla="*/ 0 w 2221033"/>
                <a:gd name="connsiteY0" fmla="*/ 41076 h 353024"/>
                <a:gd name="connsiteX1" fmla="*/ 2221033 w 2221033"/>
                <a:gd name="connsiteY1" fmla="*/ 0 h 353024"/>
                <a:gd name="connsiteX2" fmla="*/ 1165420 w 2221033"/>
                <a:gd name="connsiteY2" fmla="*/ 353024 h 353024"/>
                <a:gd name="connsiteX3" fmla="*/ 439558 w 2221033"/>
                <a:gd name="connsiteY3" fmla="*/ 353024 h 353024"/>
                <a:gd name="connsiteX4" fmla="*/ 0 w 2221033"/>
                <a:gd name="connsiteY4" fmla="*/ 41076 h 353024"/>
                <a:gd name="connsiteX0" fmla="*/ 0 w 2221033"/>
                <a:gd name="connsiteY0" fmla="*/ 41076 h 353024"/>
                <a:gd name="connsiteX1" fmla="*/ 2221033 w 2221033"/>
                <a:gd name="connsiteY1" fmla="*/ 0 h 353024"/>
                <a:gd name="connsiteX2" fmla="*/ 1246819 w 2221033"/>
                <a:gd name="connsiteY2" fmla="*/ 237751 h 353024"/>
                <a:gd name="connsiteX3" fmla="*/ 439558 w 2221033"/>
                <a:gd name="connsiteY3" fmla="*/ 353024 h 353024"/>
                <a:gd name="connsiteX4" fmla="*/ 0 w 2221033"/>
                <a:gd name="connsiteY4" fmla="*/ 41076 h 353024"/>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587332"/>
                <a:gd name="connsiteY0" fmla="*/ 278827 h 583570"/>
                <a:gd name="connsiteX1" fmla="*/ 2587332 w 2587332"/>
                <a:gd name="connsiteY1" fmla="*/ 0 h 583570"/>
                <a:gd name="connsiteX2" fmla="*/ 1637537 w 2587332"/>
                <a:gd name="connsiteY2" fmla="*/ 525934 h 583570"/>
                <a:gd name="connsiteX3" fmla="*/ 724457 w 2587332"/>
                <a:gd name="connsiteY3" fmla="*/ 583570 h 583570"/>
                <a:gd name="connsiteX4" fmla="*/ 0 w 2587332"/>
                <a:gd name="connsiteY4" fmla="*/ 278827 h 583570"/>
                <a:gd name="connsiteX0" fmla="*/ 0 w 2579192"/>
                <a:gd name="connsiteY0" fmla="*/ 329259 h 583570"/>
                <a:gd name="connsiteX1" fmla="*/ 2579192 w 2579192"/>
                <a:gd name="connsiteY1" fmla="*/ 0 h 583570"/>
                <a:gd name="connsiteX2" fmla="*/ 1629397 w 2579192"/>
                <a:gd name="connsiteY2" fmla="*/ 525934 h 583570"/>
                <a:gd name="connsiteX3" fmla="*/ 716317 w 2579192"/>
                <a:gd name="connsiteY3" fmla="*/ 583570 h 583570"/>
                <a:gd name="connsiteX4" fmla="*/ 0 w 2579192"/>
                <a:gd name="connsiteY4" fmla="*/ 329259 h 583570"/>
                <a:gd name="connsiteX0" fmla="*/ 0 w 2798971"/>
                <a:gd name="connsiteY0" fmla="*/ 358077 h 612388"/>
                <a:gd name="connsiteX1" fmla="*/ 2798971 w 2798971"/>
                <a:gd name="connsiteY1" fmla="*/ 0 h 612388"/>
                <a:gd name="connsiteX2" fmla="*/ 1629397 w 2798971"/>
                <a:gd name="connsiteY2" fmla="*/ 554752 h 612388"/>
                <a:gd name="connsiteX3" fmla="*/ 716317 w 2798971"/>
                <a:gd name="connsiteY3" fmla="*/ 612388 h 612388"/>
                <a:gd name="connsiteX4" fmla="*/ 0 w 2798971"/>
                <a:gd name="connsiteY4" fmla="*/ 358077 h 612388"/>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37537 w 2888511"/>
                <a:gd name="connsiteY2" fmla="*/ 612389 h 619593"/>
                <a:gd name="connsiteX3" fmla="*/ 716317 w 2888511"/>
                <a:gd name="connsiteY3" fmla="*/ 619593 h 619593"/>
                <a:gd name="connsiteX4" fmla="*/ 0 w 2888511"/>
                <a:gd name="connsiteY4" fmla="*/ 365282 h 619593"/>
                <a:gd name="connsiteX0" fmla="*/ 0 w 2888511"/>
                <a:gd name="connsiteY0" fmla="*/ 365282 h 612389"/>
                <a:gd name="connsiteX1" fmla="*/ 2888511 w 2888511"/>
                <a:gd name="connsiteY1" fmla="*/ 0 h 612389"/>
                <a:gd name="connsiteX2" fmla="*/ 1637537 w 2888511"/>
                <a:gd name="connsiteY2" fmla="*/ 612389 h 612389"/>
                <a:gd name="connsiteX3" fmla="*/ 529098 w 2888511"/>
                <a:gd name="connsiteY3" fmla="*/ 612388 h 612389"/>
                <a:gd name="connsiteX4" fmla="*/ 0 w 2888511"/>
                <a:gd name="connsiteY4" fmla="*/ 365282 h 61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511" h="612389">
                  <a:moveTo>
                    <a:pt x="0" y="365282"/>
                  </a:moveTo>
                  <a:lnTo>
                    <a:pt x="2888511" y="0"/>
                  </a:lnTo>
                  <a:cubicBezTo>
                    <a:pt x="2780839" y="437077"/>
                    <a:pt x="2013828" y="549949"/>
                    <a:pt x="1637537" y="612389"/>
                  </a:cubicBezTo>
                  <a:lnTo>
                    <a:pt x="529098" y="612388"/>
                  </a:lnTo>
                  <a:lnTo>
                    <a:pt x="0" y="365282"/>
                  </a:lnTo>
                  <a:close/>
                </a:path>
              </a:pathLst>
            </a:cu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rot="21088230">
              <a:off x="3495778" y="1798134"/>
              <a:ext cx="142504" cy="2885775"/>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流程图: 资料带 15"/>
            <p:cNvSpPr/>
            <p:nvPr userDrawn="1"/>
          </p:nvSpPr>
          <p:spPr>
            <a:xfrm rot="21079964">
              <a:off x="3508813" y="1614348"/>
              <a:ext cx="1699419" cy="1149474"/>
            </a:xfrm>
            <a:prstGeom prst="flowChartPunchedTap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7" name="Freeform 69"/>
          <p:cNvSpPr>
            <a:spLocks/>
          </p:cNvSpPr>
          <p:nvPr userDrawn="1"/>
        </p:nvSpPr>
        <p:spPr bwMode="auto">
          <a:xfrm>
            <a:off x="207921" y="5164401"/>
            <a:ext cx="11844344" cy="1466322"/>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 name="connsiteX0" fmla="*/ 9155 w 10000"/>
              <a:gd name="connsiteY0" fmla="*/ 4884 h 10000"/>
              <a:gd name="connsiteX1" fmla="*/ 7324 w 10000"/>
              <a:gd name="connsiteY1" fmla="*/ 1860 h 10000"/>
              <a:gd name="connsiteX2" fmla="*/ 7183 w 10000"/>
              <a:gd name="connsiteY2" fmla="*/ 1860 h 10000"/>
              <a:gd name="connsiteX3" fmla="*/ 5070 w 10000"/>
              <a:gd name="connsiteY3" fmla="*/ 0 h 10000"/>
              <a:gd name="connsiteX4" fmla="*/ 2817 w 10000"/>
              <a:gd name="connsiteY4" fmla="*/ 3023 h 10000"/>
              <a:gd name="connsiteX5" fmla="*/ 1798 w 10000"/>
              <a:gd name="connsiteY5" fmla="*/ 939 h 10000"/>
              <a:gd name="connsiteX6" fmla="*/ 1268 w 10000"/>
              <a:gd name="connsiteY6" fmla="*/ 4651 h 10000"/>
              <a:gd name="connsiteX7" fmla="*/ 0 w 10000"/>
              <a:gd name="connsiteY7" fmla="*/ 7209 h 10000"/>
              <a:gd name="connsiteX8" fmla="*/ 1690 w 10000"/>
              <a:gd name="connsiteY8" fmla="*/ 10000 h 10000"/>
              <a:gd name="connsiteX9" fmla="*/ 8451 w 10000"/>
              <a:gd name="connsiteY9" fmla="*/ 10000 h 10000"/>
              <a:gd name="connsiteX10" fmla="*/ 10000 w 10000"/>
              <a:gd name="connsiteY10" fmla="*/ 7209 h 10000"/>
              <a:gd name="connsiteX11" fmla="*/ 9155 w 10000"/>
              <a:gd name="connsiteY11" fmla="*/ 4884 h 10000"/>
              <a:gd name="connsiteX0" fmla="*/ 9155 w 10000"/>
              <a:gd name="connsiteY0" fmla="*/ 5039 h 10155"/>
              <a:gd name="connsiteX1" fmla="*/ 7324 w 10000"/>
              <a:gd name="connsiteY1" fmla="*/ 2015 h 10155"/>
              <a:gd name="connsiteX2" fmla="*/ 7183 w 10000"/>
              <a:gd name="connsiteY2" fmla="*/ 2015 h 10155"/>
              <a:gd name="connsiteX3" fmla="*/ 5070 w 10000"/>
              <a:gd name="connsiteY3" fmla="*/ 155 h 10155"/>
              <a:gd name="connsiteX4" fmla="*/ 2823 w 10000"/>
              <a:gd name="connsiteY4" fmla="*/ 1210 h 10155"/>
              <a:gd name="connsiteX5" fmla="*/ 1798 w 10000"/>
              <a:gd name="connsiteY5" fmla="*/ 1094 h 10155"/>
              <a:gd name="connsiteX6" fmla="*/ 1268 w 10000"/>
              <a:gd name="connsiteY6" fmla="*/ 4806 h 10155"/>
              <a:gd name="connsiteX7" fmla="*/ 0 w 10000"/>
              <a:gd name="connsiteY7" fmla="*/ 7364 h 10155"/>
              <a:gd name="connsiteX8" fmla="*/ 1690 w 10000"/>
              <a:gd name="connsiteY8" fmla="*/ 10155 h 10155"/>
              <a:gd name="connsiteX9" fmla="*/ 8451 w 10000"/>
              <a:gd name="connsiteY9" fmla="*/ 10155 h 10155"/>
              <a:gd name="connsiteX10" fmla="*/ 10000 w 10000"/>
              <a:gd name="connsiteY10" fmla="*/ 7364 h 10155"/>
              <a:gd name="connsiteX11" fmla="*/ 9155 w 10000"/>
              <a:gd name="connsiteY11" fmla="*/ 5039 h 10155"/>
              <a:gd name="connsiteX0" fmla="*/ 9155 w 10000"/>
              <a:gd name="connsiteY0" fmla="*/ 4918 h 10034"/>
              <a:gd name="connsiteX1" fmla="*/ 7324 w 10000"/>
              <a:gd name="connsiteY1" fmla="*/ 1894 h 10034"/>
              <a:gd name="connsiteX2" fmla="*/ 7183 w 10000"/>
              <a:gd name="connsiteY2" fmla="*/ 1894 h 10034"/>
              <a:gd name="connsiteX3" fmla="*/ 5070 w 10000"/>
              <a:gd name="connsiteY3" fmla="*/ 34 h 10034"/>
              <a:gd name="connsiteX4" fmla="*/ 2823 w 10000"/>
              <a:gd name="connsiteY4" fmla="*/ 1089 h 10034"/>
              <a:gd name="connsiteX5" fmla="*/ 1798 w 10000"/>
              <a:gd name="connsiteY5" fmla="*/ 973 h 10034"/>
              <a:gd name="connsiteX6" fmla="*/ 1268 w 10000"/>
              <a:gd name="connsiteY6" fmla="*/ 4685 h 10034"/>
              <a:gd name="connsiteX7" fmla="*/ 0 w 10000"/>
              <a:gd name="connsiteY7" fmla="*/ 7243 h 10034"/>
              <a:gd name="connsiteX8" fmla="*/ 1690 w 10000"/>
              <a:gd name="connsiteY8" fmla="*/ 10034 h 10034"/>
              <a:gd name="connsiteX9" fmla="*/ 8451 w 10000"/>
              <a:gd name="connsiteY9" fmla="*/ 10034 h 10034"/>
              <a:gd name="connsiteX10" fmla="*/ 10000 w 10000"/>
              <a:gd name="connsiteY10" fmla="*/ 7243 h 10034"/>
              <a:gd name="connsiteX11" fmla="*/ 9155 w 10000"/>
              <a:gd name="connsiteY11" fmla="*/ 4918 h 10034"/>
              <a:gd name="connsiteX0" fmla="*/ 9175 w 10020"/>
              <a:gd name="connsiteY0" fmla="*/ 4918 h 10034"/>
              <a:gd name="connsiteX1" fmla="*/ 7344 w 10020"/>
              <a:gd name="connsiteY1" fmla="*/ 1894 h 10034"/>
              <a:gd name="connsiteX2" fmla="*/ 7203 w 10020"/>
              <a:gd name="connsiteY2" fmla="*/ 1894 h 10034"/>
              <a:gd name="connsiteX3" fmla="*/ 5090 w 10020"/>
              <a:gd name="connsiteY3" fmla="*/ 34 h 10034"/>
              <a:gd name="connsiteX4" fmla="*/ 2843 w 10020"/>
              <a:gd name="connsiteY4" fmla="*/ 1089 h 10034"/>
              <a:gd name="connsiteX5" fmla="*/ 1818 w 10020"/>
              <a:gd name="connsiteY5" fmla="*/ 973 h 10034"/>
              <a:gd name="connsiteX6" fmla="*/ 1005 w 10020"/>
              <a:gd name="connsiteY6" fmla="*/ 3527 h 10034"/>
              <a:gd name="connsiteX7" fmla="*/ 20 w 10020"/>
              <a:gd name="connsiteY7" fmla="*/ 7243 h 10034"/>
              <a:gd name="connsiteX8" fmla="*/ 1710 w 10020"/>
              <a:gd name="connsiteY8" fmla="*/ 10034 h 10034"/>
              <a:gd name="connsiteX9" fmla="*/ 8471 w 10020"/>
              <a:gd name="connsiteY9" fmla="*/ 10034 h 10034"/>
              <a:gd name="connsiteX10" fmla="*/ 10020 w 10020"/>
              <a:gd name="connsiteY10" fmla="*/ 7243 h 10034"/>
              <a:gd name="connsiteX11" fmla="*/ 9175 w 10020"/>
              <a:gd name="connsiteY11" fmla="*/ 4918 h 10034"/>
              <a:gd name="connsiteX0" fmla="*/ 9175 w 10020"/>
              <a:gd name="connsiteY0" fmla="*/ 4918 h 10597"/>
              <a:gd name="connsiteX1" fmla="*/ 7344 w 10020"/>
              <a:gd name="connsiteY1" fmla="*/ 1894 h 10597"/>
              <a:gd name="connsiteX2" fmla="*/ 7203 w 10020"/>
              <a:gd name="connsiteY2" fmla="*/ 1894 h 10597"/>
              <a:gd name="connsiteX3" fmla="*/ 5090 w 10020"/>
              <a:gd name="connsiteY3" fmla="*/ 34 h 10597"/>
              <a:gd name="connsiteX4" fmla="*/ 2843 w 10020"/>
              <a:gd name="connsiteY4" fmla="*/ 1089 h 10597"/>
              <a:gd name="connsiteX5" fmla="*/ 1818 w 10020"/>
              <a:gd name="connsiteY5" fmla="*/ 973 h 10597"/>
              <a:gd name="connsiteX6" fmla="*/ 1005 w 10020"/>
              <a:gd name="connsiteY6" fmla="*/ 3527 h 10597"/>
              <a:gd name="connsiteX7" fmla="*/ 20 w 10020"/>
              <a:gd name="connsiteY7" fmla="*/ 10138 h 10597"/>
              <a:gd name="connsiteX8" fmla="*/ 1710 w 10020"/>
              <a:gd name="connsiteY8" fmla="*/ 10034 h 10597"/>
              <a:gd name="connsiteX9" fmla="*/ 8471 w 10020"/>
              <a:gd name="connsiteY9" fmla="*/ 10034 h 10597"/>
              <a:gd name="connsiteX10" fmla="*/ 10020 w 10020"/>
              <a:gd name="connsiteY10" fmla="*/ 7243 h 10597"/>
              <a:gd name="connsiteX11" fmla="*/ 9175 w 10020"/>
              <a:gd name="connsiteY11" fmla="*/ 4918 h 10597"/>
              <a:gd name="connsiteX0" fmla="*/ 9237 w 10082"/>
              <a:gd name="connsiteY0" fmla="*/ 4918 h 10156"/>
              <a:gd name="connsiteX1" fmla="*/ 7406 w 10082"/>
              <a:gd name="connsiteY1" fmla="*/ 1894 h 10156"/>
              <a:gd name="connsiteX2" fmla="*/ 7265 w 10082"/>
              <a:gd name="connsiteY2" fmla="*/ 1894 h 10156"/>
              <a:gd name="connsiteX3" fmla="*/ 5152 w 10082"/>
              <a:gd name="connsiteY3" fmla="*/ 34 h 10156"/>
              <a:gd name="connsiteX4" fmla="*/ 2905 w 10082"/>
              <a:gd name="connsiteY4" fmla="*/ 1089 h 10156"/>
              <a:gd name="connsiteX5" fmla="*/ 1880 w 10082"/>
              <a:gd name="connsiteY5" fmla="*/ 973 h 10156"/>
              <a:gd name="connsiteX6" fmla="*/ 1067 w 10082"/>
              <a:gd name="connsiteY6" fmla="*/ 3527 h 10156"/>
              <a:gd name="connsiteX7" fmla="*/ 82 w 10082"/>
              <a:gd name="connsiteY7" fmla="*/ 10138 h 10156"/>
              <a:gd name="connsiteX8" fmla="*/ 1772 w 10082"/>
              <a:gd name="connsiteY8" fmla="*/ 10034 h 10156"/>
              <a:gd name="connsiteX9" fmla="*/ 8533 w 10082"/>
              <a:gd name="connsiteY9" fmla="*/ 10034 h 10156"/>
              <a:gd name="connsiteX10" fmla="*/ 10082 w 10082"/>
              <a:gd name="connsiteY10" fmla="*/ 7243 h 10156"/>
              <a:gd name="connsiteX11" fmla="*/ 9237 w 10082"/>
              <a:gd name="connsiteY11" fmla="*/ 4918 h 10156"/>
              <a:gd name="connsiteX0" fmla="*/ 9201 w 10046"/>
              <a:gd name="connsiteY0" fmla="*/ 4918 h 10435"/>
              <a:gd name="connsiteX1" fmla="*/ 7370 w 10046"/>
              <a:gd name="connsiteY1" fmla="*/ 1894 h 10435"/>
              <a:gd name="connsiteX2" fmla="*/ 7229 w 10046"/>
              <a:gd name="connsiteY2" fmla="*/ 1894 h 10435"/>
              <a:gd name="connsiteX3" fmla="*/ 5116 w 10046"/>
              <a:gd name="connsiteY3" fmla="*/ 34 h 10435"/>
              <a:gd name="connsiteX4" fmla="*/ 2869 w 10046"/>
              <a:gd name="connsiteY4" fmla="*/ 1089 h 10435"/>
              <a:gd name="connsiteX5" fmla="*/ 1844 w 10046"/>
              <a:gd name="connsiteY5" fmla="*/ 973 h 10435"/>
              <a:gd name="connsiteX6" fmla="*/ 1031 w 10046"/>
              <a:gd name="connsiteY6" fmla="*/ 3527 h 10435"/>
              <a:gd name="connsiteX7" fmla="*/ 86 w 10046"/>
              <a:gd name="connsiteY7" fmla="*/ 10427 h 10435"/>
              <a:gd name="connsiteX8" fmla="*/ 1736 w 10046"/>
              <a:gd name="connsiteY8" fmla="*/ 10034 h 10435"/>
              <a:gd name="connsiteX9" fmla="*/ 8497 w 10046"/>
              <a:gd name="connsiteY9" fmla="*/ 10034 h 10435"/>
              <a:gd name="connsiteX10" fmla="*/ 10046 w 10046"/>
              <a:gd name="connsiteY10" fmla="*/ 7243 h 10435"/>
              <a:gd name="connsiteX11" fmla="*/ 9201 w 10046"/>
              <a:gd name="connsiteY11" fmla="*/ 4918 h 1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46" h="10435">
                <a:moveTo>
                  <a:pt x="9201" y="4918"/>
                </a:moveTo>
                <a:cubicBezTo>
                  <a:pt x="9201" y="3290"/>
                  <a:pt x="8497" y="1894"/>
                  <a:pt x="7370" y="1894"/>
                </a:cubicBezTo>
                <a:lnTo>
                  <a:pt x="7229" y="1894"/>
                </a:lnTo>
                <a:cubicBezTo>
                  <a:pt x="6807" y="732"/>
                  <a:pt x="5843" y="168"/>
                  <a:pt x="5116" y="34"/>
                </a:cubicBezTo>
                <a:cubicBezTo>
                  <a:pt x="4389" y="-100"/>
                  <a:pt x="3159" y="156"/>
                  <a:pt x="2869" y="1089"/>
                </a:cubicBezTo>
                <a:cubicBezTo>
                  <a:pt x="2728" y="1089"/>
                  <a:pt x="2150" y="567"/>
                  <a:pt x="1844" y="973"/>
                </a:cubicBezTo>
                <a:cubicBezTo>
                  <a:pt x="1538" y="1379"/>
                  <a:pt x="1171" y="2597"/>
                  <a:pt x="1031" y="3527"/>
                </a:cubicBezTo>
                <a:cubicBezTo>
                  <a:pt x="326" y="3760"/>
                  <a:pt x="-217" y="10356"/>
                  <a:pt x="86" y="10427"/>
                </a:cubicBezTo>
                <a:cubicBezTo>
                  <a:pt x="389" y="10498"/>
                  <a:pt x="334" y="10099"/>
                  <a:pt x="1736" y="10034"/>
                </a:cubicBezTo>
                <a:cubicBezTo>
                  <a:pt x="3138" y="9969"/>
                  <a:pt x="6243" y="10034"/>
                  <a:pt x="8497" y="10034"/>
                </a:cubicBezTo>
                <a:cubicBezTo>
                  <a:pt x="9342" y="10034"/>
                  <a:pt x="10046" y="8871"/>
                  <a:pt x="10046" y="7243"/>
                </a:cubicBezTo>
                <a:cubicBezTo>
                  <a:pt x="10046" y="6313"/>
                  <a:pt x="9764" y="5383"/>
                  <a:pt x="9201" y="4918"/>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sz="1800"/>
          </a:p>
        </p:txBody>
      </p:sp>
      <p:grpSp>
        <p:nvGrpSpPr>
          <p:cNvPr id="18" name="组合 17"/>
          <p:cNvGrpSpPr/>
          <p:nvPr userDrawn="1"/>
        </p:nvGrpSpPr>
        <p:grpSpPr>
          <a:xfrm rot="1561518">
            <a:off x="5541513" y="4565539"/>
            <a:ext cx="1133989" cy="781551"/>
            <a:chOff x="6497824" y="4671147"/>
            <a:chExt cx="1134284" cy="781551"/>
          </a:xfrm>
          <a:solidFill>
            <a:srgbClr val="2EA7E0"/>
          </a:solidFill>
        </p:grpSpPr>
        <p:sp>
          <p:nvSpPr>
            <p:cNvPr id="19"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0"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1"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2"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3"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4"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25" name="组合 24"/>
          <p:cNvGrpSpPr/>
          <p:nvPr userDrawn="1"/>
        </p:nvGrpSpPr>
        <p:grpSpPr>
          <a:xfrm rot="19741630">
            <a:off x="1267271" y="5220819"/>
            <a:ext cx="832513" cy="573772"/>
            <a:chOff x="6497824" y="4671147"/>
            <a:chExt cx="1134284" cy="781551"/>
          </a:xfrm>
        </p:grpSpPr>
        <p:sp>
          <p:nvSpPr>
            <p:cNvPr id="26"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7"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8"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9"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0"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1"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32" name="组合 31"/>
          <p:cNvGrpSpPr/>
          <p:nvPr userDrawn="1"/>
        </p:nvGrpSpPr>
        <p:grpSpPr>
          <a:xfrm rot="20127201">
            <a:off x="7687101" y="4981814"/>
            <a:ext cx="645629" cy="457628"/>
            <a:chOff x="6497824" y="4671147"/>
            <a:chExt cx="1134284" cy="781551"/>
          </a:xfrm>
        </p:grpSpPr>
        <p:sp>
          <p:nvSpPr>
            <p:cNvPr id="33"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4"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5"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6"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7"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8"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59589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6" presetClass="emph" presetSubtype="0" fill="hold" grpId="1" nodeType="withEffect">
                                  <p:stCondLst>
                                    <p:cond delay="0"/>
                                  </p:stCondLst>
                                  <p:childTnLst>
                                    <p:animScale>
                                      <p:cBhvr>
                                        <p:cTn id="21" dur="2000" fill="hold"/>
                                        <p:tgtEl>
                                          <p:spTgt spid="12"/>
                                        </p:tgtEl>
                                      </p:cBhvr>
                                      <p:by x="150000" y="150000"/>
                                    </p:animScale>
                                  </p:childTnLst>
                                </p:cTn>
                              </p:par>
                              <p:par>
                                <p:cTn id="22" presetID="3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26" presetClass="emph" presetSubtype="0" repeatCount="indefinite" fill="hold" grpId="1" nodeType="withEffect">
                                  <p:stCondLst>
                                    <p:cond delay="0"/>
                                  </p:stCondLst>
                                  <p:childTnLst>
                                    <p:animEffect transition="out" filter="fade">
                                      <p:cBhvr>
                                        <p:cTn id="29" dur="1250" tmFilter="0, 0; .2, .5; .8, .5; 1, 0"/>
                                        <p:tgtEl>
                                          <p:spTgt spid="13"/>
                                        </p:tgtEl>
                                      </p:cBhvr>
                                    </p:animEffect>
                                    <p:animScale>
                                      <p:cBhvr>
                                        <p:cTn id="30" dur="625" autoRev="1" fill="hold"/>
                                        <p:tgtEl>
                                          <p:spTgt spid="13"/>
                                        </p:tgtEl>
                                      </p:cBhvr>
                                      <p:by x="105000" y="105000"/>
                                    </p:animScale>
                                  </p:childTnLst>
                                </p:cTn>
                              </p:par>
                            </p:childTnLst>
                          </p:cTn>
                        </p:par>
                        <p:par>
                          <p:cTn id="31" fill="hold">
                            <p:stCondLst>
                              <p:cond delay="3000"/>
                            </p:stCondLst>
                            <p:childTnLst>
                              <p:par>
                                <p:cTn id="32" presetID="53" presetClass="entr" presetSubtype="16" repeatCount="indefinite"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par>
                          <p:cTn id="37" fill="hold">
                            <p:stCondLst>
                              <p:cond delay="3500"/>
                            </p:stCondLst>
                            <p:childTnLst>
                              <p:par>
                                <p:cTn id="38" presetID="53" presetClass="entr" presetSubtype="16" repeatCount="indefinite"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4000"/>
                            </p:stCondLst>
                            <p:childTnLst>
                              <p:par>
                                <p:cTn id="44" presetID="53" presetClass="entr" presetSubtype="16" repeatCount="indefinite"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zh-CN" altLang="en-US"/>
              <a:t>单击此处编辑母版标题样式</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412936839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zh-CN" altLang="en-US"/>
              <a:t>单击此处编辑母版标题样式</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932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74557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570" y="2505075"/>
            <a:ext cx="5156444"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0593" y="2505075"/>
            <a:ext cx="518183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64094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4853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78254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58000">
              <a:schemeClr val="accent1">
                <a:lumMod val="20000"/>
                <a:lumOff val="80000"/>
              </a:schemeClr>
            </a:gs>
            <a:gs pos="100000">
              <a:schemeClr val="accent1">
                <a:lumMod val="60000"/>
                <a:lumOff val="40000"/>
              </a:schemeClr>
            </a:gs>
          </a:gsLst>
          <a:lin ang="17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12/27/2017</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0A38C-1EF0-478B-A03D-85A53F03CA29}" type="slidenum">
              <a:rPr lang="zh-CN" altLang="en-US" smtClean="0"/>
              <a:pPr/>
              <a:t>‹#›</a:t>
            </a:fld>
            <a:endParaRPr lang="zh-CN" altLang="en-US"/>
          </a:p>
        </p:txBody>
      </p:sp>
      <p:grpSp>
        <p:nvGrpSpPr>
          <p:cNvPr id="8" name="组合 7"/>
          <p:cNvGrpSpPr/>
          <p:nvPr userDrawn="1"/>
        </p:nvGrpSpPr>
        <p:grpSpPr>
          <a:xfrm>
            <a:off x="-27540" y="6669362"/>
            <a:ext cx="12216365" cy="195043"/>
            <a:chOff x="-27547" y="6669361"/>
            <a:chExt cx="9171546" cy="195044"/>
          </a:xfrm>
        </p:grpSpPr>
        <p:sp>
          <p:nvSpPr>
            <p:cNvPr id="9" name="矩形 8"/>
            <p:cNvSpPr/>
            <p:nvPr userDrawn="1"/>
          </p:nvSpPr>
          <p:spPr>
            <a:xfrm>
              <a:off x="-27547" y="6669361"/>
              <a:ext cx="3087260" cy="195044"/>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userDrawn="1"/>
          </p:nvSpPr>
          <p:spPr>
            <a:xfrm>
              <a:off x="3011311" y="6669361"/>
              <a:ext cx="3087260" cy="19504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矩形 10"/>
            <p:cNvSpPr/>
            <p:nvPr userDrawn="1"/>
          </p:nvSpPr>
          <p:spPr>
            <a:xfrm>
              <a:off x="6056739" y="6669361"/>
              <a:ext cx="3087260" cy="195044"/>
            </a:xfrm>
            <a:prstGeom prst="rect">
              <a:avLst/>
            </a:pr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2184854119"/>
      </p:ext>
    </p:extLst>
  </p:cSld>
  <p:clrMap bg1="lt1" tx1="dk1" bg2="lt2" tx2="dk2" accent1="accent1" accent2="accent2" accent3="accent3" accent4="accent4" accent5="accent5" accent6="accent6" hlink="hlink" folHlink="folHlink"/>
  <p:sldLayoutIdLst>
    <p:sldLayoutId id="2147483663" r:id="rId1"/>
    <p:sldLayoutId id="2147483673" r:id="rId2"/>
    <p:sldLayoutId id="2147483674"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hd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547446" y="3168007"/>
            <a:ext cx="9041532" cy="751698"/>
          </a:xfrm>
        </p:spPr>
        <p:txBody>
          <a:bodyPr/>
          <a:lstStyle/>
          <a:p>
            <a:r>
              <a:rPr lang="zh-CN" altLang="en-US"/>
              <a:t>第十七讲 模板（一）</a:t>
            </a:r>
          </a:p>
        </p:txBody>
      </p:sp>
    </p:spTree>
    <p:extLst>
      <p:ext uri="{BB962C8B-B14F-4D97-AF65-F5344CB8AC3E}">
        <p14:creationId xmlns:p14="http://schemas.microsoft.com/office/powerpoint/2010/main" val="298885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模板概述</a:t>
            </a:r>
          </a:p>
        </p:txBody>
      </p:sp>
      <p:sp>
        <p:nvSpPr>
          <p:cNvPr id="8" name="Rectangle 3"/>
          <p:cNvSpPr txBox="1">
            <a:spLocks noChangeArrowheads="1"/>
          </p:cNvSpPr>
          <p:nvPr/>
        </p:nvSpPr>
        <p:spPr>
          <a:xfrm>
            <a:off x="509146" y="889325"/>
            <a:ext cx="11142922" cy="5615978"/>
          </a:xfrm>
          <a:prstGeom prst="rect">
            <a:avLst/>
          </a:prstGeom>
        </p:spPr>
        <p:txBody>
          <a:bodyPr/>
          <a:lstStyle/>
          <a:p>
            <a:pPr marL="566737" indent="-457200" eaLnBrk="0" hangingPunct="0">
              <a:buClr>
                <a:schemeClr val="accent1">
                  <a:lumMod val="50000"/>
                </a:schemeClr>
              </a:buClr>
              <a:buFont typeface="Wingdings" panose="05000000000000000000" pitchFamily="2" charset="2"/>
              <a:buChar char="v"/>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概述</a:t>
            </a:r>
          </a:p>
          <a:p>
            <a:pPr marL="1023937" lvl="1" indent="-457200" eaLnBrk="0" hangingPunct="0">
              <a:spcBef>
                <a:spcPts val="300"/>
              </a:spcBef>
              <a:buClr>
                <a:schemeClr val="accent1">
                  <a:lumMod val="50000"/>
                </a:schemeClr>
              </a:buClr>
              <a:buFont typeface="Wingdings" panose="05000000000000000000"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所谓模板是一种使用类型参数来产生一系列</a:t>
            </a:r>
            <a:r>
              <a:rPr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函数</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或</a:t>
            </a:r>
            <a:r>
              <a:rPr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类</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的机制。</a:t>
            </a:r>
          </a:p>
          <a:p>
            <a:pPr marL="1023937" lvl="1" indent="-457200" eaLnBrk="0" hangingPunct="0">
              <a:spcBef>
                <a:spcPts val="300"/>
              </a:spcBef>
              <a:buClr>
                <a:schemeClr val="accent1">
                  <a:lumMod val="50000"/>
                </a:schemeClr>
              </a:buClr>
              <a:buFont typeface="Wingdings" panose="05000000000000000000"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若一个程序的功能是对某种特定的数据类型进行处理，则可以将所处理的</a:t>
            </a:r>
            <a:r>
              <a:rPr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数据类型说明为参数</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，以便在其他数据类型的情况下使用，这就是模板的由来。</a:t>
            </a:r>
          </a:p>
          <a:p>
            <a:pPr marL="1023937" lvl="1" indent="-457200" eaLnBrk="0" hangingPunct="0">
              <a:spcBef>
                <a:spcPts val="300"/>
              </a:spcBef>
              <a:buClr>
                <a:schemeClr val="accent1">
                  <a:lumMod val="50000"/>
                </a:schemeClr>
              </a:buClr>
              <a:buFont typeface="Wingdings" panose="05000000000000000000"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模板是以一种完全</a:t>
            </a:r>
            <a:r>
              <a:rPr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通用的方法</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来设计函数或类而不必预先说明将被使用的每个对象的类型。</a:t>
            </a:r>
          </a:p>
          <a:p>
            <a:pPr marL="1023937" lvl="1" indent="-457200" eaLnBrk="0" hangingPunct="0">
              <a:spcBef>
                <a:spcPts val="300"/>
              </a:spcBef>
              <a:buClr>
                <a:schemeClr val="accent1">
                  <a:lumMod val="50000"/>
                </a:schemeClr>
              </a:buClr>
              <a:buFont typeface="Wingdings" panose="05000000000000000000"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通过模板可以产生类或函数的集合，使它们操作不同的数据类型，从而避免需要为每一种数据类型产生一个单独的类或函数。</a:t>
            </a:r>
          </a:p>
        </p:txBody>
      </p:sp>
    </p:spTree>
    <p:extLst>
      <p:ext uri="{BB962C8B-B14F-4D97-AF65-F5344CB8AC3E}">
        <p14:creationId xmlns:p14="http://schemas.microsoft.com/office/powerpoint/2010/main" val="295036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586783" y="2599484"/>
            <a:ext cx="6697730" cy="623976"/>
            <a:chOff x="2054383" y="4853049"/>
            <a:chExt cx="6697730" cy="623976"/>
          </a:xfrm>
        </p:grpSpPr>
        <p:sp>
          <p:nvSpPr>
            <p:cNvPr id="23" name="矩形 22"/>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模板概述</a:t>
              </a:r>
            </a:p>
          </p:txBody>
        </p:sp>
        <p:grpSp>
          <p:nvGrpSpPr>
            <p:cNvPr id="24" name="组合 23"/>
            <p:cNvGrpSpPr/>
            <p:nvPr/>
          </p:nvGrpSpPr>
          <p:grpSpPr>
            <a:xfrm>
              <a:off x="2054383" y="4853049"/>
              <a:ext cx="984021" cy="419684"/>
              <a:chOff x="1485616" y="1015069"/>
              <a:chExt cx="1557519" cy="790575"/>
            </a:xfrm>
          </p:grpSpPr>
          <p:sp>
            <p:nvSpPr>
              <p:cNvPr id="25" name="等腰三角形 24"/>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26"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grpSp>
        <p:nvGrpSpPr>
          <p:cNvPr id="27" name="组合 26"/>
          <p:cNvGrpSpPr/>
          <p:nvPr/>
        </p:nvGrpSpPr>
        <p:grpSpPr>
          <a:xfrm>
            <a:off x="2586783" y="1707662"/>
            <a:ext cx="6697730" cy="623976"/>
            <a:chOff x="2054383" y="4853049"/>
            <a:chExt cx="6697730" cy="623976"/>
          </a:xfrm>
        </p:grpSpPr>
        <p:sp>
          <p:nvSpPr>
            <p:cNvPr id="28" name="矩形 2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模板的引入</a:t>
              </a:r>
            </a:p>
          </p:txBody>
        </p:sp>
        <p:grpSp>
          <p:nvGrpSpPr>
            <p:cNvPr id="29" name="组合 28"/>
            <p:cNvGrpSpPr/>
            <p:nvPr/>
          </p:nvGrpSpPr>
          <p:grpSpPr>
            <a:xfrm>
              <a:off x="2054383" y="4853049"/>
              <a:ext cx="984021" cy="419684"/>
              <a:chOff x="1485616" y="1015069"/>
              <a:chExt cx="1557519" cy="790575"/>
            </a:xfrm>
          </p:grpSpPr>
          <p:sp>
            <p:nvSpPr>
              <p:cNvPr id="30" name="等腰三角形 2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17" name="组合 16"/>
          <p:cNvGrpSpPr/>
          <p:nvPr/>
        </p:nvGrpSpPr>
        <p:grpSpPr>
          <a:xfrm>
            <a:off x="2586783" y="3496437"/>
            <a:ext cx="6697730" cy="623976"/>
            <a:chOff x="4714851" y="493943"/>
            <a:chExt cx="6697730" cy="623976"/>
          </a:xfrm>
        </p:grpSpPr>
        <p:sp>
          <p:nvSpPr>
            <p:cNvPr id="18" name="矩形 17"/>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函数模板</a:t>
              </a:r>
            </a:p>
          </p:txBody>
        </p:sp>
        <p:grpSp>
          <p:nvGrpSpPr>
            <p:cNvPr id="19" name="组合 18"/>
            <p:cNvGrpSpPr/>
            <p:nvPr/>
          </p:nvGrpSpPr>
          <p:grpSpPr>
            <a:xfrm>
              <a:off x="4714851" y="493943"/>
              <a:ext cx="984021" cy="419684"/>
              <a:chOff x="1485616" y="1015069"/>
              <a:chExt cx="1557519" cy="790575"/>
            </a:xfrm>
            <a:solidFill>
              <a:srgbClr val="0070C0"/>
            </a:solidFill>
          </p:grpSpPr>
          <p:sp>
            <p:nvSpPr>
              <p:cNvPr id="20" name="等腰三角形 19"/>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2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29491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8" name="Rectangle 3"/>
          <p:cNvSpPr txBox="1">
            <a:spLocks noChangeArrowheads="1"/>
          </p:cNvSpPr>
          <p:nvPr/>
        </p:nvSpPr>
        <p:spPr>
          <a:xfrm>
            <a:off x="571297" y="1011573"/>
            <a:ext cx="10829251" cy="1287490"/>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600" b="1"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函数模板</a:t>
            </a: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是对算法相似，但支持的数据类型不同的一组操作的提炼，以提高程序的重用性。</a:t>
            </a:r>
          </a:p>
          <a:p>
            <a:pPr marL="566737" indent="-457200" eaLnBrk="0" hangingPunct="0">
              <a:spcBef>
                <a:spcPct val="10000"/>
              </a:spcBef>
              <a:buClr>
                <a:schemeClr val="accent1">
                  <a:lumMod val="50000"/>
                </a:schemeClr>
              </a:buClr>
              <a:buFont typeface="Wingdings" panose="05000000000000000000" pitchFamily="2" charset="2"/>
              <a:buChar char="v"/>
              <a:defRPr/>
            </a:pPr>
            <a:endPar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566737" indent="-457200" eaLnBrk="0" hangingPunct="0">
              <a:spcBef>
                <a:spcPct val="10000"/>
              </a:spcBef>
              <a:buClr>
                <a:schemeClr val="accent1">
                  <a:lumMod val="50000"/>
                </a:schemeClr>
              </a:buClr>
              <a:buFont typeface="Wingdings" panose="05000000000000000000" pitchFamily="2" charset="2"/>
              <a:buChar char="v"/>
              <a:defRPr/>
            </a:pPr>
            <a:endPar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566737" indent="-457200" eaLnBrk="0" hangingPunct="0">
              <a:spcBef>
                <a:spcPct val="10000"/>
              </a:spcBef>
              <a:buClr>
                <a:schemeClr val="accent1">
                  <a:lumMod val="50000"/>
                </a:schemeClr>
              </a:buClr>
              <a:buFont typeface="Wingdings" panose="05000000000000000000" pitchFamily="2" charset="2"/>
              <a:buChar char="v"/>
              <a:defRPr/>
            </a:pPr>
            <a:endPar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566737" indent="-457200" eaLnBrk="0" hangingPunct="0">
              <a:spcBef>
                <a:spcPct val="10000"/>
              </a:spcBef>
              <a:buClr>
                <a:schemeClr val="accent1">
                  <a:lumMod val="50000"/>
                </a:schemeClr>
              </a:buClr>
              <a:buFont typeface="Wingdings" panose="05000000000000000000" pitchFamily="2" charset="2"/>
              <a:buChar char="v"/>
              <a:defRPr/>
            </a:pPr>
            <a:endPar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7" name="Rectangle 4"/>
          <p:cNvSpPr>
            <a:spLocks noChangeArrowheads="1"/>
          </p:cNvSpPr>
          <p:nvPr/>
        </p:nvSpPr>
        <p:spPr bwMode="auto">
          <a:xfrm>
            <a:off x="1885083" y="2541561"/>
            <a:ext cx="7703055" cy="2722770"/>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template &lt;</a:t>
            </a:r>
            <a:r>
              <a:rPr lang="zh-CN" altLang="en-US" sz="32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模板形参表</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a:t>
            </a:r>
          </a:p>
          <a:p>
            <a:pPr>
              <a:defRPr/>
            </a:pPr>
            <a:r>
              <a:rPr lang="zh-CN" altLang="en-US"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返回值类型  函数模板名</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数据参数表</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zh-CN" altLang="en-US"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函数模板定义体</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69533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8" name="Rectangle 3"/>
          <p:cNvSpPr txBox="1">
            <a:spLocks noChangeArrowheads="1"/>
          </p:cNvSpPr>
          <p:nvPr/>
        </p:nvSpPr>
        <p:spPr>
          <a:xfrm>
            <a:off x="453731" y="1078682"/>
            <a:ext cx="5505109" cy="5456077"/>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类型参数表又叫</a:t>
            </a:r>
            <a:r>
              <a:rPr lang="zh-CN" altLang="en-US" sz="3000" kern="0" dirty="0">
                <a:solidFill>
                  <a:srgbClr val="C00000"/>
                </a:solidFill>
                <a:latin typeface="微软雅黑" panose="020B0503020204020204" pitchFamily="34" charset="-122"/>
                <a:ea typeface="微软雅黑" panose="020B0503020204020204" pitchFamily="34" charset="-122"/>
                <a:cs typeface="Courier New" pitchFamily="49" charset="0"/>
              </a:rPr>
              <a:t>模板形参表</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，可以是基本类型，也可以是类类型，每个模板形参都必须加上前缀</a:t>
            </a:r>
            <a:r>
              <a:rPr lang="en-US" altLang="zh-CN" sz="3000" kern="0" dirty="0">
                <a:solidFill>
                  <a:schemeClr val="accent1">
                    <a:lumMod val="50000"/>
                  </a:schemeClr>
                </a:solidFill>
                <a:latin typeface="微软雅黑" panose="020B0503020204020204" pitchFamily="34" charset="-122"/>
                <a:ea typeface="微软雅黑" panose="020B0503020204020204" pitchFamily="34" charset="-122"/>
                <a:cs typeface="Courier New" pitchFamily="49" charset="0"/>
              </a:rPr>
              <a:t>class</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或者</a:t>
            </a:r>
            <a:r>
              <a:rPr lang="en-US" altLang="zh-CN" sz="3000" kern="0" dirty="0" err="1">
                <a:solidFill>
                  <a:schemeClr val="accent1">
                    <a:lumMod val="50000"/>
                  </a:schemeClr>
                </a:solidFill>
                <a:latin typeface="微软雅黑" panose="020B0503020204020204" pitchFamily="34" charset="-122"/>
                <a:ea typeface="微软雅黑" panose="020B0503020204020204" pitchFamily="34" charset="-122"/>
                <a:cs typeface="Courier New" pitchFamily="49" charset="0"/>
              </a:rPr>
              <a:t>typename</a:t>
            </a:r>
            <a:r>
              <a:rPr lang="en-US" altLang="zh-CN"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表示可以为任意类型。</a:t>
            </a:r>
          </a:p>
          <a:p>
            <a:pPr marL="566737" indent="-457200" eaLnBrk="0" hangingPunct="0">
              <a:spcBef>
                <a:spcPts val="1800"/>
              </a:spcBef>
              <a:buClr>
                <a:schemeClr val="accent1">
                  <a:lumMod val="50000"/>
                </a:schemeClr>
              </a:buClr>
              <a:buFont typeface="Wingdings" panose="05000000000000000000" pitchFamily="2" charset="2"/>
              <a:buChar char="v"/>
              <a:defRPr/>
            </a:pP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函数模板中的</a:t>
            </a:r>
            <a:r>
              <a:rPr lang="zh-CN" altLang="en-US" sz="3000" kern="0" dirty="0">
                <a:solidFill>
                  <a:srgbClr val="C00000"/>
                </a:solidFill>
                <a:latin typeface="微软雅黑" panose="020B0503020204020204" pitchFamily="34" charset="-122"/>
                <a:ea typeface="微软雅黑" panose="020B0503020204020204" pitchFamily="34" charset="-122"/>
                <a:cs typeface="Courier New" pitchFamily="49" charset="0"/>
              </a:rPr>
              <a:t>模板形参</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可以用来指明</a:t>
            </a:r>
            <a:r>
              <a:rPr lang="zh-CN" altLang="en-US" sz="3000" kern="0" dirty="0">
                <a:solidFill>
                  <a:srgbClr val="C00000"/>
                </a:solidFill>
                <a:latin typeface="微软雅黑" panose="020B0503020204020204" pitchFamily="34" charset="-122"/>
                <a:ea typeface="微软雅黑" panose="020B0503020204020204" pitchFamily="34" charset="-122"/>
                <a:cs typeface="Courier New" pitchFamily="49" charset="0"/>
              </a:rPr>
              <a:t>函数形参</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的类型，</a:t>
            </a:r>
            <a:r>
              <a:rPr lang="zh-CN" altLang="en-US" sz="3000" kern="0" dirty="0">
                <a:solidFill>
                  <a:srgbClr val="C00000"/>
                </a:solidFill>
                <a:latin typeface="微软雅黑" panose="020B0503020204020204" pitchFamily="34" charset="-122"/>
                <a:ea typeface="微软雅黑" panose="020B0503020204020204" pitchFamily="34" charset="-122"/>
                <a:cs typeface="Courier New" pitchFamily="49" charset="0"/>
              </a:rPr>
              <a:t>函数返回值</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的类型及函数体内</a:t>
            </a:r>
            <a:r>
              <a:rPr lang="zh-CN" altLang="en-US" sz="3000" kern="0" dirty="0">
                <a:solidFill>
                  <a:srgbClr val="C00000"/>
                </a:solidFill>
                <a:latin typeface="微软雅黑" panose="020B0503020204020204" pitchFamily="34" charset="-122"/>
                <a:ea typeface="微软雅黑" panose="020B0503020204020204" pitchFamily="34" charset="-122"/>
                <a:cs typeface="Courier New" pitchFamily="49" charset="0"/>
              </a:rPr>
              <a:t>局部变量的类型</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p:txBody>
      </p:sp>
      <p:sp>
        <p:nvSpPr>
          <p:cNvPr id="4" name="TextBox 2"/>
          <p:cNvSpPr txBox="1"/>
          <p:nvPr/>
        </p:nvSpPr>
        <p:spPr>
          <a:xfrm>
            <a:off x="6012180" y="1186834"/>
            <a:ext cx="5891348" cy="4832092"/>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template </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&lt;class T&gt;</a:t>
            </a:r>
            <a:endParaRPr lang="zh-CN" altLang="en-US" sz="2800" b="1" dirty="0">
              <a:solidFill>
                <a:srgbClr val="00B050"/>
              </a:solidFill>
              <a:latin typeface="Consolas" panose="020B0609020204030204" pitchFamily="49" charset="0"/>
              <a:ea typeface="微软雅黑" panose="020B0503020204020204" pitchFamily="34" charset="-122"/>
              <a:cs typeface="Courier New" pitchFamily="49" charset="0"/>
            </a:endParaRPr>
          </a:p>
          <a:p>
            <a:pPr>
              <a:defRPr/>
            </a:pP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 ,</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 T </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b) {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 a &gt; b ) ? a : b;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endPar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template </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&lt;</a:t>
            </a:r>
            <a:r>
              <a:rPr lang="en-US" altLang="zh-CN" sz="2800" b="1" dirty="0" err="1">
                <a:solidFill>
                  <a:srgbClr val="C00000"/>
                </a:solidFill>
                <a:latin typeface="Consolas" panose="020B0609020204030204" pitchFamily="49" charset="0"/>
                <a:ea typeface="微软雅黑" panose="020B0503020204020204" pitchFamily="34" charset="-122"/>
                <a:cs typeface="Courier New" pitchFamily="49" charset="0"/>
              </a:rPr>
              <a:t>typename</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 T&gt;</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&amp; a, </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&amp; b)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temp = a;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 = b;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 temp;</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403960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8" name="Rectangle 3"/>
          <p:cNvSpPr txBox="1">
            <a:spLocks noChangeArrowheads="1"/>
          </p:cNvSpPr>
          <p:nvPr/>
        </p:nvSpPr>
        <p:spPr>
          <a:xfrm>
            <a:off x="453731" y="1073000"/>
            <a:ext cx="5725000" cy="5456077"/>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在</a:t>
            </a:r>
            <a:r>
              <a:rPr lang="en-US" altLang="zh-CN"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template</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与函数模板的定义语句之间不能插入其他语句，否则出现编译错误。</a:t>
            </a:r>
          </a:p>
          <a:p>
            <a:pPr marL="566737" indent="-457200" eaLnBrk="0" hangingPunct="0">
              <a:spcBef>
                <a:spcPts val="1200"/>
              </a:spcBef>
              <a:buClr>
                <a:schemeClr val="accent1">
                  <a:lumMod val="50000"/>
                </a:schemeClr>
              </a:buClr>
              <a:buFont typeface="Wingdings" panose="05000000000000000000" pitchFamily="2" charset="2"/>
              <a:buChar char="v"/>
              <a:defRPr/>
            </a:pPr>
            <a:r>
              <a:rPr lang="zh-CN" altLang="en-US" sz="3000" kern="0" dirty="0">
                <a:solidFill>
                  <a:srgbClr val="C00000"/>
                </a:solidFill>
                <a:latin typeface="微软雅黑" panose="020B0503020204020204" pitchFamily="34" charset="-122"/>
                <a:ea typeface="微软雅黑" panose="020B0503020204020204" pitchFamily="34" charset="-122"/>
                <a:cs typeface="Courier New" pitchFamily="49" charset="0"/>
              </a:rPr>
              <a:t>函数模板与模板函数</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的区别在于：函数模板是</a:t>
            </a:r>
            <a:r>
              <a:rPr lang="zh-CN" altLang="en-US" sz="3000" kern="0" dirty="0">
                <a:solidFill>
                  <a:schemeClr val="accent1">
                    <a:lumMod val="50000"/>
                  </a:schemeClr>
                </a:solidFill>
                <a:latin typeface="微软雅黑" panose="020B0503020204020204" pitchFamily="34" charset="-122"/>
                <a:ea typeface="微软雅黑" panose="020B0503020204020204" pitchFamily="34" charset="-122"/>
                <a:cs typeface="Courier New" pitchFamily="49" charset="0"/>
              </a:rPr>
              <a:t>模板的定义</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，定义中用的是通用类型参数，它代表的是一类函数。而</a:t>
            </a:r>
            <a:r>
              <a:rPr lang="zh-CN" altLang="en-US" sz="3000" kern="0" dirty="0">
                <a:solidFill>
                  <a:schemeClr val="accent1">
                    <a:lumMod val="50000"/>
                  </a:schemeClr>
                </a:solidFill>
                <a:latin typeface="微软雅黑" panose="020B0503020204020204" pitchFamily="34" charset="-122"/>
                <a:ea typeface="微软雅黑" panose="020B0503020204020204" pitchFamily="34" charset="-122"/>
                <a:cs typeface="Courier New" pitchFamily="49" charset="0"/>
              </a:rPr>
              <a:t>模板函数</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是实实在在的函数定义，他是在编译系统遇到具体的函数调用时生成的并具有具体类型的程序代码。</a:t>
            </a:r>
          </a:p>
        </p:txBody>
      </p:sp>
      <p:sp>
        <p:nvSpPr>
          <p:cNvPr id="4" name="TextBox 2"/>
          <p:cNvSpPr txBox="1"/>
          <p:nvPr/>
        </p:nvSpPr>
        <p:spPr>
          <a:xfrm>
            <a:off x="6753497" y="750241"/>
            <a:ext cx="4733951" cy="2246769"/>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template&lt;typename T&gt;</a:t>
            </a:r>
          </a:p>
          <a:p>
            <a:pPr>
              <a:defRPr/>
            </a:pPr>
            <a: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t>//int ival; // Error</a:t>
            </a:r>
          </a:p>
          <a:p>
            <a:pPr>
              <a:defRPr/>
            </a:pP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 , </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(a&gt;b)?a:b;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5" name="TextBox 2"/>
          <p:cNvSpPr txBox="1"/>
          <p:nvPr/>
        </p:nvSpPr>
        <p:spPr>
          <a:xfrm>
            <a:off x="6753496" y="4560241"/>
            <a:ext cx="4733951" cy="1815882"/>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 </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(a&gt;b)?a:b;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6" name="TextBox 5"/>
          <p:cNvSpPr txBox="1"/>
          <p:nvPr/>
        </p:nvSpPr>
        <p:spPr>
          <a:xfrm>
            <a:off x="6648177" y="3539429"/>
            <a:ext cx="3278778" cy="523220"/>
          </a:xfrm>
          <a:prstGeom prst="rect">
            <a:avLst/>
          </a:prstGeom>
          <a:noFill/>
        </p:spPr>
        <p:txBody>
          <a:bodyPr wrap="square">
            <a:spAutoFit/>
          </a:bodyPr>
          <a:lstStyle/>
          <a:p>
            <a:pPr>
              <a:defRPr/>
            </a:pP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max&lt;</a:t>
            </a:r>
            <a:r>
              <a:rPr lang="en-US" altLang="zh-CN" sz="2800" b="1" dirty="0" err="1">
                <a:solidFill>
                  <a:schemeClr val="accent1">
                    <a:lumMod val="50000"/>
                  </a:schemeClr>
                </a:solidFill>
                <a:latin typeface="微软雅黑" panose="020B0503020204020204" pitchFamily="34" charset="-122"/>
                <a:ea typeface="微软雅黑" panose="020B0503020204020204" pitchFamily="34" charset="-122"/>
              </a:rPr>
              <a:t>int</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&gt;(2,3);</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7"/>
          <p:cNvSpPr txBox="1">
            <a:spLocks noChangeArrowheads="1"/>
          </p:cNvSpPr>
          <p:nvPr/>
        </p:nvSpPr>
        <p:spPr bwMode="auto">
          <a:xfrm>
            <a:off x="10056768" y="2971382"/>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函数模板</a:t>
            </a:r>
          </a:p>
        </p:txBody>
      </p:sp>
      <p:sp>
        <p:nvSpPr>
          <p:cNvPr id="9" name="TextBox 8"/>
          <p:cNvSpPr txBox="1">
            <a:spLocks noChangeArrowheads="1"/>
          </p:cNvSpPr>
          <p:nvPr/>
        </p:nvSpPr>
        <p:spPr bwMode="auto">
          <a:xfrm>
            <a:off x="10056768" y="4068252"/>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模板函数</a:t>
            </a:r>
          </a:p>
        </p:txBody>
      </p:sp>
      <p:sp>
        <p:nvSpPr>
          <p:cNvPr id="10" name="下箭头 9"/>
          <p:cNvSpPr>
            <a:spLocks noChangeArrowheads="1"/>
          </p:cNvSpPr>
          <p:nvPr/>
        </p:nvSpPr>
        <p:spPr bwMode="auto">
          <a:xfrm>
            <a:off x="9482001" y="3095074"/>
            <a:ext cx="571500" cy="1428750"/>
          </a:xfrm>
          <a:prstGeom prst="downArrow">
            <a:avLst>
              <a:gd name="adj1" fmla="val 50000"/>
              <a:gd name="adj2" fmla="val 50000"/>
            </a:avLst>
          </a:prstGeom>
          <a:solidFill>
            <a:schemeClr val="accent1">
              <a:lumMod val="20000"/>
              <a:lumOff val="8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lstStyle/>
          <a:p>
            <a:endParaRPr lang="zh-CN" altLang="en-US"/>
          </a:p>
        </p:txBody>
      </p:sp>
    </p:spTree>
    <p:extLst>
      <p:ext uri="{BB962C8B-B14F-4D97-AF65-F5344CB8AC3E}">
        <p14:creationId xmlns:p14="http://schemas.microsoft.com/office/powerpoint/2010/main" val="1789043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4" name="TextBox 2"/>
          <p:cNvSpPr txBox="1"/>
          <p:nvPr/>
        </p:nvSpPr>
        <p:spPr>
          <a:xfrm>
            <a:off x="6232165" y="1933574"/>
            <a:ext cx="5290456" cy="1292662"/>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600" b="1" dirty="0" err="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600" b="1" dirty="0" err="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6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a:t>
            </a:r>
            <a:r>
              <a:rPr lang="en-US" altLang="zh-CN" sz="2600" b="1" dirty="0" err="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a:t>
            </a:r>
          </a:p>
          <a:p>
            <a:pPr>
              <a:defRPr/>
            </a:pP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a:t>
            </a:r>
            <a:r>
              <a:rPr lang="en-US" altLang="zh-CN" sz="26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a:b</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7" name="TextBox 2"/>
          <p:cNvSpPr txBox="1"/>
          <p:nvPr/>
        </p:nvSpPr>
        <p:spPr>
          <a:xfrm>
            <a:off x="6232165" y="3422181"/>
            <a:ext cx="5290456" cy="1292662"/>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6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float</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6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float</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6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a:t>
            </a:r>
            <a:r>
              <a:rPr lang="en-US" altLang="zh-CN" sz="2600" b="1" dirty="0" err="1">
                <a:solidFill>
                  <a:schemeClr val="accent1">
                    <a:lumMod val="50000"/>
                  </a:schemeClr>
                </a:solidFill>
                <a:latin typeface="Consolas" panose="020B0609020204030204" pitchFamily="49" charset="0"/>
                <a:ea typeface="微软雅黑" panose="020B0503020204020204" pitchFamily="34" charset="-122"/>
                <a:cs typeface="Courier New" pitchFamily="49" charset="0"/>
              </a:rPr>
              <a:t>float</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a:t>
            </a:r>
          </a:p>
          <a:p>
            <a:pPr>
              <a:defRPr/>
            </a:pP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a:t>
            </a:r>
            <a:r>
              <a:rPr lang="en-US" altLang="zh-CN" sz="26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a:b</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9" name="TextBox 2"/>
          <p:cNvSpPr txBox="1"/>
          <p:nvPr/>
        </p:nvSpPr>
        <p:spPr>
          <a:xfrm>
            <a:off x="6232165" y="4910788"/>
            <a:ext cx="5290456" cy="1292662"/>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6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long</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6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long</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6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a:t>
            </a:r>
            <a:r>
              <a:rPr lang="en-US" altLang="zh-CN" sz="2600" b="1" dirty="0" err="1">
                <a:solidFill>
                  <a:schemeClr val="accent1">
                    <a:lumMod val="50000"/>
                  </a:schemeClr>
                </a:solidFill>
                <a:latin typeface="Consolas" panose="020B0609020204030204" pitchFamily="49" charset="0"/>
                <a:ea typeface="微软雅黑" panose="020B0503020204020204" pitchFamily="34" charset="-122"/>
                <a:cs typeface="Courier New" pitchFamily="49" charset="0"/>
              </a:rPr>
              <a:t>long</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a:t>
            </a:r>
          </a:p>
          <a:p>
            <a:pPr>
              <a:defRPr/>
            </a:pP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a:t>
            </a:r>
            <a:r>
              <a:rPr lang="en-US" altLang="zh-CN" sz="26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a:b</a:t>
            </a: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6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0" name="Rectangle 4"/>
          <p:cNvSpPr>
            <a:spLocks noChangeArrowheads="1"/>
          </p:cNvSpPr>
          <p:nvPr/>
        </p:nvSpPr>
        <p:spPr bwMode="auto">
          <a:xfrm>
            <a:off x="635658" y="2972016"/>
            <a:ext cx="4016779" cy="2181766"/>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eaLnBrk="0" hangingPunct="0">
              <a:defRPr/>
            </a:pPr>
            <a:r>
              <a:rPr lang="fr-FR" altLang="zh-CN" sz="2600" b="1">
                <a:solidFill>
                  <a:schemeClr val="accent1">
                    <a:lumMod val="50000"/>
                  </a:schemeClr>
                </a:solidFill>
                <a:latin typeface="Consolas" panose="020B0609020204030204" pitchFamily="49" charset="0"/>
                <a:ea typeface="微软雅黑" panose="020B0503020204020204" pitchFamily="34" charset="-122"/>
              </a:rPr>
              <a:t>template</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&lt;</a:t>
            </a:r>
            <a:r>
              <a:rPr lang="fr-FR" altLang="zh-CN" sz="2600" b="1">
                <a:solidFill>
                  <a:schemeClr val="accent1">
                    <a:lumMod val="50000"/>
                  </a:schemeClr>
                </a:solidFill>
                <a:latin typeface="Consolas" panose="020B0609020204030204" pitchFamily="49" charset="0"/>
                <a:ea typeface="微软雅黑" panose="020B0503020204020204" pitchFamily="34" charset="-122"/>
              </a:rPr>
              <a:t>typename 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&gt; </a:t>
            </a:r>
          </a:p>
          <a:p>
            <a:pPr eaLnBrk="0" hangingPunct="0">
              <a:defRPr/>
            </a:pPr>
            <a:r>
              <a:rPr lang="fr-FR" altLang="zh-CN" sz="2600" b="1">
                <a:solidFill>
                  <a:schemeClr val="accent1">
                    <a:lumMod val="50000"/>
                  </a:schemeClr>
                </a:solidFill>
                <a:latin typeface="Consolas" panose="020B0609020204030204" pitchFamily="49" charset="0"/>
                <a:ea typeface="微软雅黑" panose="020B0503020204020204" pitchFamily="34" charset="-122"/>
              </a:rPr>
              <a:t>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max(</a:t>
            </a:r>
            <a:r>
              <a:rPr lang="fr-FR" altLang="zh-CN" sz="2600" b="1">
                <a:solidFill>
                  <a:schemeClr val="accent1">
                    <a:lumMod val="50000"/>
                  </a:schemeClr>
                </a:solidFill>
                <a:latin typeface="Consolas" panose="020B0609020204030204" pitchFamily="49" charset="0"/>
                <a:ea typeface="微软雅黑" panose="020B0503020204020204" pitchFamily="34" charset="-122"/>
              </a:rPr>
              <a:t>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a , </a:t>
            </a:r>
            <a:r>
              <a:rPr lang="fr-FR" altLang="zh-CN" sz="2600" b="1">
                <a:solidFill>
                  <a:schemeClr val="accent1">
                    <a:lumMod val="50000"/>
                  </a:schemeClr>
                </a:solidFill>
                <a:latin typeface="Consolas" panose="020B0609020204030204" pitchFamily="49" charset="0"/>
                <a:ea typeface="微软雅黑" panose="020B0503020204020204" pitchFamily="34" charset="-122"/>
              </a:rPr>
              <a:t>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b)</a:t>
            </a:r>
          </a:p>
          <a:p>
            <a:pPr eaLnBrk="0" hangingPunct="0">
              <a:defRPr/>
            </a:pP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a:t>
            </a:r>
          </a:p>
          <a:p>
            <a:pPr eaLnBrk="0" hangingPunct="0">
              <a:defRPr/>
            </a:pP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return (a&gt;b)?a:b;</a:t>
            </a:r>
          </a:p>
          <a:p>
            <a:pPr eaLnBrk="0" hangingPunct="0">
              <a:defRPr/>
            </a:pP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a:t>
            </a:r>
          </a:p>
        </p:txBody>
      </p:sp>
      <p:cxnSp>
        <p:nvCxnSpPr>
          <p:cNvPr id="12" name="直接箭头连接符 11"/>
          <p:cNvCxnSpPr>
            <a:stCxn id="10" idx="3"/>
            <a:endCxn id="4" idx="1"/>
          </p:cNvCxnSpPr>
          <p:nvPr/>
        </p:nvCxnSpPr>
        <p:spPr>
          <a:xfrm flipV="1">
            <a:off x="4652437" y="2579905"/>
            <a:ext cx="1579728" cy="1482994"/>
          </a:xfrm>
          <a:prstGeom prst="straightConnector1">
            <a:avLst/>
          </a:prstGeom>
          <a:ln w="38100">
            <a:solidFill>
              <a:schemeClr val="accent1">
                <a:lumMod val="50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3"/>
            <a:endCxn id="7" idx="1"/>
          </p:cNvCxnSpPr>
          <p:nvPr/>
        </p:nvCxnSpPr>
        <p:spPr>
          <a:xfrm>
            <a:off x="4652437" y="4062899"/>
            <a:ext cx="1579728" cy="5613"/>
          </a:xfrm>
          <a:prstGeom prst="straightConnector1">
            <a:avLst/>
          </a:prstGeom>
          <a:ln w="38100">
            <a:solidFill>
              <a:schemeClr val="accent1">
                <a:lumMod val="50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3"/>
            <a:endCxn id="9" idx="1"/>
          </p:cNvCxnSpPr>
          <p:nvPr/>
        </p:nvCxnSpPr>
        <p:spPr>
          <a:xfrm>
            <a:off x="4652437" y="4062899"/>
            <a:ext cx="1579728" cy="1494220"/>
          </a:xfrm>
          <a:prstGeom prst="straightConnector1">
            <a:avLst/>
          </a:prstGeom>
          <a:ln w="38100">
            <a:solidFill>
              <a:schemeClr val="accent1">
                <a:lumMod val="50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TextBox 12"/>
          <p:cNvSpPr txBox="1">
            <a:spLocks noChangeArrowheads="1"/>
          </p:cNvSpPr>
          <p:nvPr/>
        </p:nvSpPr>
        <p:spPr bwMode="auto">
          <a:xfrm>
            <a:off x="8293060" y="1179725"/>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函数实例</a:t>
            </a:r>
          </a:p>
        </p:txBody>
      </p:sp>
      <p:sp>
        <p:nvSpPr>
          <p:cNvPr id="23" name="TextBox 16"/>
          <p:cNvSpPr txBox="1">
            <a:spLocks noChangeArrowheads="1"/>
          </p:cNvSpPr>
          <p:nvPr/>
        </p:nvSpPr>
        <p:spPr bwMode="auto">
          <a:xfrm>
            <a:off x="2168396" y="1179726"/>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函数模板</a:t>
            </a:r>
          </a:p>
        </p:txBody>
      </p:sp>
      <p:sp>
        <p:nvSpPr>
          <p:cNvPr id="25" name="右箭头 14"/>
          <p:cNvSpPr>
            <a:spLocks noChangeArrowheads="1"/>
          </p:cNvSpPr>
          <p:nvPr/>
        </p:nvSpPr>
        <p:spPr bwMode="auto">
          <a:xfrm>
            <a:off x="4904298" y="1242019"/>
            <a:ext cx="2832786" cy="471547"/>
          </a:xfrm>
          <a:prstGeom prst="rightArrow">
            <a:avLst>
              <a:gd name="adj1" fmla="val 50000"/>
              <a:gd name="adj2" fmla="val 49997"/>
            </a:avLst>
          </a:prstGeom>
          <a:solidFill>
            <a:schemeClr val="accent1">
              <a:lumMod val="20000"/>
              <a:lumOff val="8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lstStyle/>
          <a:p>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Box 17"/>
          <p:cNvSpPr txBox="1">
            <a:spLocks noChangeArrowheads="1"/>
          </p:cNvSpPr>
          <p:nvPr/>
        </p:nvSpPr>
        <p:spPr bwMode="auto">
          <a:xfrm>
            <a:off x="5484667" y="62811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实例化</a:t>
            </a:r>
          </a:p>
        </p:txBody>
      </p:sp>
      <p:sp>
        <p:nvSpPr>
          <p:cNvPr id="24" name="TextBox 28"/>
          <p:cNvSpPr txBox="1">
            <a:spLocks noChangeArrowheads="1"/>
          </p:cNvSpPr>
          <p:nvPr/>
        </p:nvSpPr>
        <p:spPr bwMode="auto">
          <a:xfrm rot="19069423">
            <a:off x="4748119" y="2985557"/>
            <a:ext cx="11913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指定为</a:t>
            </a:r>
            <a:r>
              <a:rPr lang="en-US" altLang="zh-CN" sz="18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int</a:t>
            </a:r>
            <a:endParaRPr lang="zh-CN" altLang="en-US" sz="18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27" name="TextBox 29"/>
          <p:cNvSpPr txBox="1">
            <a:spLocks noChangeArrowheads="1"/>
          </p:cNvSpPr>
          <p:nvPr/>
        </p:nvSpPr>
        <p:spPr bwMode="auto">
          <a:xfrm>
            <a:off x="4879355" y="3709242"/>
            <a:ext cx="1418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指定为</a:t>
            </a:r>
            <a:r>
              <a:rPr lang="en-US" altLang="zh-CN" sz="18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float</a:t>
            </a:r>
            <a:endParaRPr lang="zh-CN" altLang="en-US" sz="18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28" name="TextBox 33"/>
          <p:cNvSpPr txBox="1">
            <a:spLocks noChangeArrowheads="1"/>
          </p:cNvSpPr>
          <p:nvPr/>
        </p:nvSpPr>
        <p:spPr bwMode="auto">
          <a:xfrm rot="2615148">
            <a:off x="4624230" y="4744394"/>
            <a:ext cx="14013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指定为</a:t>
            </a:r>
            <a:r>
              <a:rPr lang="en-US" altLang="zh-CN" sz="18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long</a:t>
            </a:r>
            <a:endParaRPr lang="zh-CN" altLang="en-US" sz="18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410022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8" name="Rectangle 3"/>
          <p:cNvSpPr txBox="1">
            <a:spLocks noChangeArrowheads="1"/>
          </p:cNvSpPr>
          <p:nvPr/>
        </p:nvSpPr>
        <p:spPr>
          <a:xfrm>
            <a:off x="519045" y="972384"/>
            <a:ext cx="11146086" cy="1326679"/>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函数模板的使用方式与一般函数的使用方式类似</a:t>
            </a:r>
          </a:p>
          <a:p>
            <a:pPr marL="1138237" lvl="1" indent="-571500" eaLnBrk="0" hangingPunct="0">
              <a:spcBef>
                <a:spcPct val="10000"/>
              </a:spcBef>
              <a:buClr>
                <a:schemeClr val="accent1">
                  <a:lumMod val="50000"/>
                </a:schemeClr>
              </a:buClr>
              <a:buFont typeface="Wingdings" panose="05000000000000000000"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函数模板可以</a:t>
            </a:r>
            <a:r>
              <a:rPr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根据调用时的参数类型</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实例化模板函数</a:t>
            </a: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566737" indent="-457200" eaLnBrk="0" hangingPunct="0">
              <a:spcBef>
                <a:spcPct val="10000"/>
              </a:spcBef>
              <a:buClr>
                <a:schemeClr val="accent1">
                  <a:lumMod val="50000"/>
                </a:schemeClr>
              </a:buClr>
              <a:buFont typeface="Wingdings" panose="05000000000000000000" pitchFamily="2" charset="2"/>
              <a:buChar char="v"/>
              <a:defRPr/>
            </a:pPr>
            <a:endPar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4" name="TextBox 2"/>
          <p:cNvSpPr txBox="1"/>
          <p:nvPr/>
        </p:nvSpPr>
        <p:spPr>
          <a:xfrm>
            <a:off x="1254034" y="2155371"/>
            <a:ext cx="10175966" cy="440120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template </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a:t>
            </a: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class 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 </a:t>
            </a:r>
          </a:p>
          <a:p>
            <a:pPr>
              <a:defRPr/>
            </a:pP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 , </a:t>
            </a: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 ? a : b;}</a:t>
            </a:r>
          </a:p>
          <a:p>
            <a:pPr>
              <a:defRPr/>
            </a:pP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main(void)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ival</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Max&lt;</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&gt;(100, 99);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char</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cval</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Max&lt;char&gt;('A', 'B');</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double</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dval</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Max&lt;double&gt;(100.10, 100.11);</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string</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sval</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Max&lt;string&gt;("</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sss</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ttt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354439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4" name="TextBox 2"/>
          <p:cNvSpPr txBox="1"/>
          <p:nvPr/>
        </p:nvSpPr>
        <p:spPr>
          <a:xfrm>
            <a:off x="1071154" y="1031965"/>
            <a:ext cx="10175966" cy="5262979"/>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template&lt;typename T&gt;</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&amp; a, </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&amp; b)</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temp=a; a=b; b=temp;}</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nFir = 0, nSec = 4;</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Swap(nFir, nSec);</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nFir &lt;&lt; " " &lt;&lt; nSec &lt;&lt; endl;</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string strFir = "hello", strSec = "world";</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Swap(strFir, strSec);</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strFir &lt;&lt; " " &lt;&lt; strSec &lt;&lt; endl;</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5" name="圆角矩形标注 4"/>
          <p:cNvSpPr/>
          <p:nvPr/>
        </p:nvSpPr>
        <p:spPr>
          <a:xfrm>
            <a:off x="6413615" y="559757"/>
            <a:ext cx="3265961" cy="1372215"/>
          </a:xfrm>
          <a:prstGeom prst="wedgeRoundRectCallout">
            <a:avLst>
              <a:gd name="adj1" fmla="val -77184"/>
              <a:gd name="adj2" fmla="val -2878"/>
              <a:gd name="adj3" fmla="val 16667"/>
            </a:avLst>
          </a:prstGeom>
          <a:solidFill>
            <a:schemeClr val="accent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将类型作为参数从而实现泛型（通用）程序设计</a:t>
            </a:r>
          </a:p>
        </p:txBody>
      </p:sp>
    </p:spTree>
    <p:extLst>
      <p:ext uri="{BB962C8B-B14F-4D97-AF65-F5344CB8AC3E}">
        <p14:creationId xmlns:p14="http://schemas.microsoft.com/office/powerpoint/2010/main" val="293408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函数模板</a:t>
            </a:r>
          </a:p>
        </p:txBody>
      </p:sp>
      <p:sp>
        <p:nvSpPr>
          <p:cNvPr id="8" name="Rectangle 3"/>
          <p:cNvSpPr txBox="1">
            <a:spLocks noChangeArrowheads="1"/>
          </p:cNvSpPr>
          <p:nvPr/>
        </p:nvSpPr>
        <p:spPr>
          <a:xfrm>
            <a:off x="519045" y="889326"/>
            <a:ext cx="10567994" cy="1200731"/>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模板参数</a:t>
            </a:r>
            <a:r>
              <a:rPr lang="zh-CN" altLang="en-US" sz="3600" kern="0" dirty="0">
                <a:solidFill>
                  <a:srgbClr val="C00000"/>
                </a:solidFill>
                <a:latin typeface="微软雅黑" panose="020B0503020204020204" pitchFamily="34" charset="-122"/>
                <a:ea typeface="微软雅黑" panose="020B0503020204020204" pitchFamily="34" charset="-122"/>
                <a:cs typeface="Courier New" pitchFamily="49" charset="0"/>
              </a:rPr>
              <a:t>没有隐式转换</a:t>
            </a: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之说，必须严格遵循模板定义的参数类型</a:t>
            </a:r>
          </a:p>
        </p:txBody>
      </p:sp>
      <p:sp>
        <p:nvSpPr>
          <p:cNvPr id="4" name="TextBox 2"/>
          <p:cNvSpPr txBox="1"/>
          <p:nvPr/>
        </p:nvSpPr>
        <p:spPr>
          <a:xfrm>
            <a:off x="707685" y="2090057"/>
            <a:ext cx="5346918" cy="4154984"/>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double add(double a, double b)</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 + b;</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=3;</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double </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5.0;</a:t>
            </a:r>
          </a:p>
          <a:p>
            <a:pPr>
              <a:defRPr/>
            </a:pPr>
            <a:endPar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400" b="1" dirty="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400" b="1" dirty="0">
                <a:solidFill>
                  <a:srgbClr val="00B050"/>
                </a:solidFill>
                <a:latin typeface="Consolas" panose="020B0609020204030204" pitchFamily="49" charset="0"/>
                <a:ea typeface="微软雅黑" panose="020B0503020204020204" pitchFamily="34" charset="-122"/>
                <a:cs typeface="Courier New" pitchFamily="49" charset="0"/>
              </a:rPr>
              <a:t>参数可以进行隐式类型转换</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add(</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add(</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add('a',20); </a:t>
            </a:r>
          </a:p>
        </p:txBody>
      </p:sp>
      <p:sp>
        <p:nvSpPr>
          <p:cNvPr id="5" name="TextBox 2"/>
          <p:cNvSpPr txBox="1"/>
          <p:nvPr/>
        </p:nvSpPr>
        <p:spPr>
          <a:xfrm>
            <a:off x="6243242" y="2090057"/>
            <a:ext cx="4669440" cy="4154984"/>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dirty="0">
                <a:solidFill>
                  <a:srgbClr val="00486C"/>
                </a:solidFill>
                <a:latin typeface="Consolas" panose="020B0609020204030204" pitchFamily="49" charset="0"/>
                <a:ea typeface="微软雅黑" panose="020B0503020204020204" pitchFamily="34" charset="-122"/>
                <a:cs typeface="Courier New" pitchFamily="49" charset="0"/>
              </a:rPr>
              <a:t>template</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a:t>
            </a:r>
            <a:r>
              <a:rPr lang="en-US" altLang="zh-CN" sz="2400" b="1" dirty="0" err="1">
                <a:solidFill>
                  <a:srgbClr val="00486C"/>
                </a:solidFill>
                <a:latin typeface="Consolas" panose="020B0609020204030204" pitchFamily="49" charset="0"/>
                <a:ea typeface="微软雅黑" panose="020B0503020204020204" pitchFamily="34" charset="-122"/>
                <a:cs typeface="Courier New" pitchFamily="49" charset="0"/>
              </a:rPr>
              <a:t>typename</a:t>
            </a:r>
            <a:r>
              <a:rPr lang="en-US" altLang="zh-CN" sz="2400" b="1" dirty="0">
                <a:solidFill>
                  <a:srgbClr val="00486C"/>
                </a:solidFill>
                <a:latin typeface="Consolas" panose="020B0609020204030204" pitchFamily="49" charset="0"/>
                <a:ea typeface="微软雅黑" panose="020B0503020204020204" pitchFamily="34" charset="-122"/>
                <a:cs typeface="Courier New" pitchFamily="49" charset="0"/>
              </a:rPr>
              <a:t> T</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 Max(T a, T b) {</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b?a:b</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=3;</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double </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5.0;</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Max(</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20);</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Max(</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dirty="0">
                <a:solidFill>
                  <a:srgbClr val="C00000"/>
                </a:solidFill>
                <a:latin typeface="Consolas" panose="020B0609020204030204" pitchFamily="49" charset="0"/>
                <a:ea typeface="微软雅黑" panose="020B0503020204020204" pitchFamily="34" charset="-122"/>
                <a:cs typeface="Courier New" pitchFamily="49" charset="0"/>
              </a:rPr>
              <a:t>// </a:t>
            </a:r>
            <a:r>
              <a:rPr lang="zh-CN" altLang="en-US" sz="2400" b="1" dirty="0">
                <a:solidFill>
                  <a:srgbClr val="C00000"/>
                </a:solidFill>
                <a:latin typeface="Consolas" panose="020B0609020204030204" pitchFamily="49" charset="0"/>
                <a:ea typeface="微软雅黑" panose="020B0503020204020204" pitchFamily="34" charset="-122"/>
                <a:cs typeface="Courier New" pitchFamily="49" charset="0"/>
              </a:rPr>
              <a:t>无法自动类型转换</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Max(</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dval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dirty="0">
                <a:solidFill>
                  <a:srgbClr val="C00000"/>
                </a:solidFill>
                <a:latin typeface="Consolas" panose="020B0609020204030204" pitchFamily="49" charset="0"/>
                <a:ea typeface="微软雅黑" panose="020B0503020204020204" pitchFamily="34" charset="-122"/>
                <a:cs typeface="Courier New" pitchFamily="49" charset="0"/>
              </a:rPr>
              <a:t>//Error</a:t>
            </a:r>
          </a:p>
          <a:p>
            <a:pPr>
              <a:defRPr/>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Max('a',20);     </a:t>
            </a:r>
            <a:r>
              <a:rPr lang="en-US" altLang="zh-CN" sz="2400" b="1" dirty="0">
                <a:solidFill>
                  <a:srgbClr val="C00000"/>
                </a:solidFill>
                <a:latin typeface="Consolas" panose="020B0609020204030204" pitchFamily="49" charset="0"/>
                <a:ea typeface="微软雅黑" panose="020B0503020204020204" pitchFamily="34" charset="-122"/>
                <a:cs typeface="Courier New" pitchFamily="49" charset="0"/>
              </a:rPr>
              <a:t>//Error</a:t>
            </a:r>
          </a:p>
        </p:txBody>
      </p:sp>
    </p:spTree>
    <p:extLst>
      <p:ext uri="{BB962C8B-B14F-4D97-AF65-F5344CB8AC3E}">
        <p14:creationId xmlns:p14="http://schemas.microsoft.com/office/powerpoint/2010/main" val="836055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8" name="Rectangle 3"/>
          <p:cNvSpPr txBox="1">
            <a:spLocks noChangeArrowheads="1"/>
          </p:cNvSpPr>
          <p:nvPr/>
        </p:nvSpPr>
        <p:spPr>
          <a:xfrm>
            <a:off x="519045" y="889326"/>
            <a:ext cx="10567994" cy="2637645"/>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模板参数可以包含多个类型。</a:t>
            </a:r>
          </a:p>
          <a:p>
            <a:pPr marL="1023937" lvl="1" indent="-457200" eaLnBrk="0" hangingPunct="0">
              <a:spcBef>
                <a:spcPct val="10000"/>
              </a:spcBef>
              <a:buClr>
                <a:schemeClr val="accent1">
                  <a:lumMod val="50000"/>
                </a:schemeClr>
              </a:buClr>
              <a:buFont typeface="Wingdings" panose="05000000000000000000" pitchFamily="2" charset="2"/>
              <a:buChar char="Ø"/>
              <a:defRPr/>
            </a:pP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如果一个函数模板有一个以上的模板类型参数则每个模板类型参数前面都必须有关键字</a:t>
            </a:r>
            <a:r>
              <a:rPr lang="en-US" altLang="zh-CN" sz="3000" kern="0" dirty="0">
                <a:solidFill>
                  <a:srgbClr val="C00000"/>
                </a:solidFill>
                <a:latin typeface="微软雅黑" panose="020B0503020204020204" pitchFamily="34" charset="-122"/>
                <a:ea typeface="微软雅黑" panose="020B0503020204020204" pitchFamily="34" charset="-122"/>
                <a:cs typeface="Courier New" pitchFamily="49" charset="0"/>
              </a:rPr>
              <a:t>class</a:t>
            </a:r>
            <a:r>
              <a:rPr lang="en-US" altLang="zh-CN"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或</a:t>
            </a:r>
            <a:r>
              <a:rPr lang="en-US" altLang="zh-CN" sz="3000" kern="0" dirty="0" err="1">
                <a:solidFill>
                  <a:srgbClr val="C00000"/>
                </a:solidFill>
                <a:latin typeface="微软雅黑" panose="020B0503020204020204" pitchFamily="34" charset="-122"/>
                <a:ea typeface="微软雅黑" panose="020B0503020204020204" pitchFamily="34" charset="-122"/>
                <a:cs typeface="Courier New" pitchFamily="49" charset="0"/>
              </a:rPr>
              <a:t>typename</a:t>
            </a:r>
            <a:endParaRPr lang="en-US" altLang="zh-CN" sz="3000" kern="0" dirty="0">
              <a:solidFill>
                <a:srgbClr val="C00000"/>
              </a:solidFill>
              <a:latin typeface="微软雅黑" panose="020B0503020204020204" pitchFamily="34" charset="-122"/>
              <a:ea typeface="微软雅黑" panose="020B0503020204020204" pitchFamily="34" charset="-122"/>
              <a:cs typeface="Courier New" pitchFamily="49" charset="0"/>
            </a:endParaRPr>
          </a:p>
          <a:p>
            <a:pPr marL="1023937" lvl="1" indent="-457200" eaLnBrk="0" hangingPunct="0">
              <a:spcBef>
                <a:spcPct val="10000"/>
              </a:spcBef>
              <a:buClr>
                <a:schemeClr val="accent1">
                  <a:lumMod val="50000"/>
                </a:schemeClr>
              </a:buClr>
              <a:buFont typeface="Wingdings" panose="05000000000000000000" pitchFamily="2" charset="2"/>
              <a:buChar char="Ø"/>
              <a:defRPr/>
            </a:pP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每个类型的作用域是从定义到模板结束</a:t>
            </a:r>
          </a:p>
          <a:p>
            <a:pPr marL="1023937" lvl="1" indent="-457200" eaLnBrk="0" hangingPunct="0">
              <a:spcBef>
                <a:spcPct val="10000"/>
              </a:spcBef>
              <a:buClr>
                <a:schemeClr val="accent1">
                  <a:lumMod val="50000"/>
                </a:schemeClr>
              </a:buClr>
              <a:buFont typeface="Wingdings" panose="05000000000000000000" pitchFamily="2" charset="2"/>
              <a:buChar char="Ø"/>
              <a:defRPr/>
            </a:pP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模板参数不能有</a:t>
            </a:r>
            <a:r>
              <a:rPr lang="zh-CN" altLang="en-US" sz="3000" kern="0" dirty="0">
                <a:solidFill>
                  <a:srgbClr val="C00000"/>
                </a:solidFill>
                <a:latin typeface="微软雅黑" panose="020B0503020204020204" pitchFamily="34" charset="-122"/>
                <a:ea typeface="微软雅黑" panose="020B0503020204020204" pitchFamily="34" charset="-122"/>
                <a:cs typeface="Courier New" pitchFamily="49" charset="0"/>
              </a:rPr>
              <a:t>默认值</a:t>
            </a:r>
          </a:p>
        </p:txBody>
      </p:sp>
      <p:sp>
        <p:nvSpPr>
          <p:cNvPr id="4" name="TextBox 2"/>
          <p:cNvSpPr txBox="1"/>
          <p:nvPr/>
        </p:nvSpPr>
        <p:spPr>
          <a:xfrm>
            <a:off x="1226932" y="3429000"/>
            <a:ext cx="7952991" cy="3108543"/>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template &lt;class  T, </a:t>
            </a:r>
            <a:r>
              <a:rPr lang="en-US" altLang="zh-CN" sz="2800" b="1" dirty="0" err="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typename</a:t>
            </a: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  C&gt;</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display( T a, C b )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cout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 &lt;&lt;" " &lt;&lt; b &lt;&lt;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display(1, 2.5);</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display&lt;</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char&gt;(1, 'a');</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display&lt;</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&gt;(1,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ddd</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300842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上一讲教学目标</a:t>
            </a:r>
          </a:p>
        </p:txBody>
      </p:sp>
      <p:sp>
        <p:nvSpPr>
          <p:cNvPr id="4" name="内容占位符 3"/>
          <p:cNvSpPr>
            <a:spLocks noGrp="1"/>
          </p:cNvSpPr>
          <p:nvPr>
            <p:ph idx="1"/>
          </p:nvPr>
        </p:nvSpPr>
        <p:spPr>
          <a:xfrm>
            <a:off x="978515" y="1192905"/>
            <a:ext cx="10516799" cy="5011952"/>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掌握纯虚函数与抽象类</a:t>
            </a:r>
          </a:p>
          <a:p>
            <a:pPr>
              <a:lnSpc>
                <a:spcPct val="150000"/>
              </a:lnSpc>
              <a:buFont typeface="Wingdings" panose="05000000000000000000" pitchFamily="2" charset="2"/>
              <a:buChar char="Ø"/>
            </a:pPr>
            <a:r>
              <a:rPr lang="zh-CN" altLang="en-US" sz="3000">
                <a:solidFill>
                  <a:schemeClr val="tx1">
                    <a:lumMod val="75000"/>
                    <a:lumOff val="25000"/>
                  </a:schemeClr>
                </a:solidFill>
              </a:rPr>
              <a:t>理解什么是接口类</a:t>
            </a:r>
          </a:p>
          <a:p>
            <a:pPr>
              <a:lnSpc>
                <a:spcPct val="150000"/>
              </a:lnSpc>
              <a:buFont typeface="Wingdings" panose="05000000000000000000" pitchFamily="2" charset="2"/>
              <a:buChar char="Ø"/>
            </a:pPr>
            <a:r>
              <a:rPr lang="zh-CN" altLang="en-US" sz="3000">
                <a:solidFill>
                  <a:schemeClr val="tx1">
                    <a:lumMod val="75000"/>
                    <a:lumOff val="25000"/>
                  </a:schemeClr>
                </a:solidFill>
              </a:rPr>
              <a:t>理解动态多态的原理与本质</a:t>
            </a:r>
            <a:br>
              <a:rPr lang="zh-CN" altLang="en-US" sz="3000">
                <a:solidFill>
                  <a:schemeClr val="tx1">
                    <a:lumMod val="75000"/>
                    <a:lumOff val="25000"/>
                  </a:schemeClr>
                </a:solidFill>
              </a:rPr>
            </a:br>
            <a:endParaRPr lang="zh-CN" altLang="en-US" sz="3000">
              <a:solidFill>
                <a:schemeClr val="tx1">
                  <a:lumMod val="75000"/>
                  <a:lumOff val="25000"/>
                </a:schemeClr>
              </a:solidFill>
            </a:endParaRPr>
          </a:p>
        </p:txBody>
      </p:sp>
    </p:spTree>
    <p:extLst>
      <p:ext uri="{BB962C8B-B14F-4D97-AF65-F5344CB8AC3E}">
        <p14:creationId xmlns:p14="http://schemas.microsoft.com/office/powerpoint/2010/main" val="229829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8" name="Rectangle 3"/>
          <p:cNvSpPr txBox="1">
            <a:spLocks noChangeArrowheads="1"/>
          </p:cNvSpPr>
          <p:nvPr/>
        </p:nvSpPr>
        <p:spPr>
          <a:xfrm>
            <a:off x="963183" y="889325"/>
            <a:ext cx="10257813" cy="4296629"/>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模板参数甚至可以包括</a:t>
            </a:r>
            <a:r>
              <a:rPr lang="zh-CN" altLang="en-US" sz="3000" kern="0" dirty="0">
                <a:solidFill>
                  <a:srgbClr val="C00000"/>
                </a:solidFill>
                <a:latin typeface="微软雅黑" panose="020B0503020204020204" pitchFamily="34" charset="-122"/>
                <a:ea typeface="微软雅黑" panose="020B0503020204020204" pitchFamily="34" charset="-122"/>
                <a:cs typeface="Courier New" pitchFamily="49" charset="0"/>
              </a:rPr>
              <a:t>多个非类型参数</a:t>
            </a:r>
          </a:p>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如果模板参数</a:t>
            </a:r>
            <a:r>
              <a:rPr lang="zh-CN" altLang="en-US" sz="3000" kern="0" dirty="0">
                <a:solidFill>
                  <a:srgbClr val="C00000"/>
                </a:solidFill>
                <a:latin typeface="微软雅黑" panose="020B0503020204020204" pitchFamily="34" charset="-122"/>
                <a:ea typeface="微软雅黑" panose="020B0503020204020204" pitchFamily="34" charset="-122"/>
                <a:cs typeface="Courier New" pitchFamily="49" charset="0"/>
              </a:rPr>
              <a:t>是非类型参数（</a:t>
            </a:r>
            <a:r>
              <a:rPr lang="en-US" altLang="zh-CN" sz="3000" kern="0" dirty="0">
                <a:solidFill>
                  <a:srgbClr val="C00000"/>
                </a:solidFill>
                <a:latin typeface="微软雅黑" panose="020B0503020204020204" pitchFamily="34" charset="-122"/>
                <a:ea typeface="微软雅黑" panose="020B0503020204020204" pitchFamily="34" charset="-122"/>
                <a:cs typeface="Courier New" pitchFamily="49" charset="0"/>
              </a:rPr>
              <a:t>non-type arguments </a:t>
            </a:r>
            <a:r>
              <a:rPr lang="zh-CN" altLang="en-US" sz="3000" kern="0" dirty="0">
                <a:solidFill>
                  <a:srgbClr val="C00000"/>
                </a:solidFill>
                <a:latin typeface="微软雅黑" panose="020B0503020204020204" pitchFamily="34" charset="-122"/>
                <a:ea typeface="微软雅黑" panose="020B0503020204020204" pitchFamily="34" charset="-122"/>
                <a:cs typeface="Courier New" pitchFamily="49" charset="0"/>
              </a:rPr>
              <a:t>）</a:t>
            </a:r>
            <a:r>
              <a:rPr lang="en-US" altLang="zh-CN"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这个非类型参数在模板里是</a:t>
            </a:r>
            <a:r>
              <a:rPr lang="zh-CN" altLang="en-US" sz="3000" kern="0" dirty="0">
                <a:solidFill>
                  <a:srgbClr val="C00000"/>
                </a:solidFill>
                <a:latin typeface="微软雅黑" panose="020B0503020204020204" pitchFamily="34" charset="-122"/>
                <a:ea typeface="微软雅黑" panose="020B0503020204020204" pitchFamily="34" charset="-122"/>
                <a:cs typeface="Courier New" pitchFamily="49" charset="0"/>
              </a:rPr>
              <a:t>常量</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，传入的实参必须是</a:t>
            </a:r>
            <a:r>
              <a:rPr lang="en-US" altLang="zh-CN"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1023937" lvl="1" indent="-457200" eaLnBrk="0" hangingPunct="0">
              <a:spcBef>
                <a:spcPct val="10000"/>
              </a:spcBef>
              <a:buClr>
                <a:schemeClr val="accent1">
                  <a:lumMod val="50000"/>
                </a:schemeClr>
              </a:buClr>
              <a:buFont typeface="Wingdings" panose="05000000000000000000" pitchFamily="2" charset="2"/>
              <a:buChar char="Ø"/>
              <a:defRPr/>
            </a:pP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常量表达式</a:t>
            </a:r>
          </a:p>
          <a:p>
            <a:pPr marL="1023937" lvl="1" indent="-457200" eaLnBrk="0" hangingPunct="0">
              <a:spcBef>
                <a:spcPct val="10000"/>
              </a:spcBef>
              <a:buClr>
                <a:schemeClr val="accent1">
                  <a:lumMod val="50000"/>
                </a:schemeClr>
              </a:buClr>
              <a:buFont typeface="Wingdings" panose="05000000000000000000" pitchFamily="2" charset="2"/>
              <a:buChar char="Ø"/>
              <a:defRPr/>
            </a:pP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具有外部链接对象或函数的地址</a:t>
            </a:r>
          </a:p>
          <a:p>
            <a:pPr marL="1481137" lvl="2" indent="-457200" eaLnBrk="0" hangingPunct="0">
              <a:spcBef>
                <a:spcPct val="10000"/>
              </a:spcBef>
              <a:buClr>
                <a:schemeClr val="accent1">
                  <a:lumMod val="50000"/>
                </a:schemeClr>
              </a:buClr>
              <a:buFont typeface="微软雅黑" panose="020B0503020204020204" pitchFamily="34" charset="-122"/>
              <a:buChar char="‐"/>
              <a:defRPr/>
            </a:pP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&amp;of ;       </a:t>
            </a:r>
            <a:r>
              <a:rPr lang="en-US" altLang="zh-CN" sz="2800" kern="0" dirty="0">
                <a:solidFill>
                  <a:srgbClr val="00B050"/>
                </a:solidFill>
                <a:latin typeface="微软雅黑" panose="020B0503020204020204" pitchFamily="34" charset="-122"/>
                <a:ea typeface="微软雅黑" panose="020B0503020204020204" pitchFamily="34" charset="-122"/>
                <a:cs typeface="Courier New" pitchFamily="49" charset="0"/>
              </a:rPr>
              <a:t>//of</a:t>
            </a:r>
            <a:r>
              <a:rPr lang="zh-CN" altLang="en-US" sz="2800" kern="0" dirty="0">
                <a:solidFill>
                  <a:srgbClr val="00B050"/>
                </a:solidFill>
                <a:latin typeface="微软雅黑" panose="020B0503020204020204" pitchFamily="34" charset="-122"/>
                <a:ea typeface="微软雅黑" panose="020B0503020204020204" pitchFamily="34" charset="-122"/>
                <a:cs typeface="Courier New" pitchFamily="49" charset="0"/>
              </a:rPr>
              <a:t>是对象或函数的名字</a:t>
            </a:r>
          </a:p>
          <a:p>
            <a:pPr marL="1481137" lvl="2" indent="-457200" eaLnBrk="0" hangingPunct="0">
              <a:spcBef>
                <a:spcPct val="10000"/>
              </a:spcBef>
              <a:buClr>
                <a:schemeClr val="accent1">
                  <a:lumMod val="50000"/>
                </a:schemeClr>
              </a:buClr>
              <a:buFont typeface="微软雅黑" panose="020B0503020204020204" pitchFamily="34" charset="-122"/>
              <a:buChar char="‐"/>
              <a:defRPr/>
            </a:pP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f ;            </a:t>
            </a:r>
            <a:r>
              <a:rPr lang="en-US" altLang="zh-CN" sz="2800" kern="0" dirty="0">
                <a:solidFill>
                  <a:srgbClr val="00B050"/>
                </a:solidFill>
                <a:latin typeface="微软雅黑" panose="020B0503020204020204" pitchFamily="34" charset="-122"/>
                <a:ea typeface="微软雅黑" panose="020B0503020204020204" pitchFamily="34" charset="-122"/>
                <a:cs typeface="Courier New" pitchFamily="49" charset="0"/>
              </a:rPr>
              <a:t>//f</a:t>
            </a:r>
            <a:r>
              <a:rPr lang="zh-CN" altLang="en-US" sz="2800" kern="0" dirty="0">
                <a:solidFill>
                  <a:srgbClr val="00B050"/>
                </a:solidFill>
                <a:latin typeface="微软雅黑" panose="020B0503020204020204" pitchFamily="34" charset="-122"/>
                <a:ea typeface="微软雅黑" panose="020B0503020204020204" pitchFamily="34" charset="-122"/>
                <a:cs typeface="Courier New" pitchFamily="49" charset="0"/>
              </a:rPr>
              <a:t>是函数的名字</a:t>
            </a:r>
          </a:p>
          <a:p>
            <a:pPr marL="1023937" lvl="1" indent="-457200" eaLnBrk="0" hangingPunct="0">
              <a:spcBef>
                <a:spcPct val="10000"/>
              </a:spcBef>
              <a:buClr>
                <a:schemeClr val="accent1">
                  <a:lumMod val="50000"/>
                </a:schemeClr>
              </a:buClr>
              <a:buFont typeface="Wingdings" panose="05000000000000000000" pitchFamily="2" charset="2"/>
              <a:buChar char="Ø"/>
              <a:defRPr/>
            </a:pP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非重载的指向成员的指针</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1481137" lvl="2" indent="-457200" eaLnBrk="0" hangingPunct="0">
              <a:spcBef>
                <a:spcPct val="10000"/>
              </a:spcBef>
              <a:buClr>
                <a:schemeClr val="accent1">
                  <a:lumMod val="50000"/>
                </a:schemeClr>
              </a:buClr>
              <a:buFont typeface="微软雅黑" panose="020B0503020204020204" pitchFamily="34" charset="-122"/>
              <a:buChar char="‐"/>
              <a:defRPr/>
            </a:pP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&amp;X::of ;   </a:t>
            </a:r>
            <a:r>
              <a:rPr lang="en-US" altLang="zh-CN" sz="2800" kern="0" dirty="0">
                <a:solidFill>
                  <a:srgbClr val="00B050"/>
                </a:solidFill>
                <a:latin typeface="微软雅黑" panose="020B0503020204020204" pitchFamily="34" charset="-122"/>
                <a:ea typeface="微软雅黑" panose="020B0503020204020204" pitchFamily="34" charset="-122"/>
                <a:cs typeface="Courier New" pitchFamily="49" charset="0"/>
              </a:rPr>
              <a:t>//of</a:t>
            </a:r>
            <a:r>
              <a:rPr lang="zh-CN" altLang="en-US" sz="2800" kern="0" dirty="0">
                <a:solidFill>
                  <a:srgbClr val="00B050"/>
                </a:solidFill>
                <a:latin typeface="微软雅黑" panose="020B0503020204020204" pitchFamily="34" charset="-122"/>
                <a:ea typeface="微软雅黑" panose="020B0503020204020204" pitchFamily="34" charset="-122"/>
                <a:cs typeface="Courier New" pitchFamily="49" charset="0"/>
              </a:rPr>
              <a:t>是类</a:t>
            </a:r>
            <a:r>
              <a:rPr lang="en-US" altLang="zh-CN" sz="2800" kern="0" dirty="0">
                <a:solidFill>
                  <a:srgbClr val="00B050"/>
                </a:solidFill>
                <a:latin typeface="微软雅黑" panose="020B0503020204020204" pitchFamily="34" charset="-122"/>
                <a:ea typeface="微软雅黑" panose="020B0503020204020204" pitchFamily="34" charset="-122"/>
                <a:cs typeface="Courier New" pitchFamily="49" charset="0"/>
              </a:rPr>
              <a:t>X</a:t>
            </a:r>
            <a:r>
              <a:rPr lang="zh-CN" altLang="en-US" sz="2800" kern="0" dirty="0">
                <a:solidFill>
                  <a:srgbClr val="00B050"/>
                </a:solidFill>
                <a:latin typeface="微软雅黑" panose="020B0503020204020204" pitchFamily="34" charset="-122"/>
                <a:ea typeface="微软雅黑" panose="020B0503020204020204" pitchFamily="34" charset="-122"/>
                <a:cs typeface="Courier New" pitchFamily="49" charset="0"/>
              </a:rPr>
              <a:t>的一个成员的名字</a:t>
            </a:r>
          </a:p>
        </p:txBody>
      </p:sp>
      <p:sp>
        <p:nvSpPr>
          <p:cNvPr id="4" name="TextBox 2"/>
          <p:cNvSpPr txBox="1"/>
          <p:nvPr/>
        </p:nvSpPr>
        <p:spPr>
          <a:xfrm>
            <a:off x="1961720" y="5211913"/>
            <a:ext cx="7952991" cy="138499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template &lt;typename T, </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 size</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 alloc()</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{return new T[size];}</a:t>
            </a:r>
          </a:p>
        </p:txBody>
      </p:sp>
      <p:sp>
        <p:nvSpPr>
          <p:cNvPr id="5" name="圆角矩形 4"/>
          <p:cNvSpPr/>
          <p:nvPr/>
        </p:nvSpPr>
        <p:spPr>
          <a:xfrm>
            <a:off x="6260373" y="5211913"/>
            <a:ext cx="1877787" cy="493862"/>
          </a:xfrm>
          <a:prstGeom prst="round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8795178" y="5294876"/>
            <a:ext cx="2239066" cy="821797"/>
          </a:xfrm>
          <a:prstGeom prst="wedgeRoundRectCallout">
            <a:avLst>
              <a:gd name="adj1" fmla="val -70183"/>
              <a:gd name="adj2" fmla="val -29900"/>
              <a:gd name="adj3" fmla="val 16667"/>
            </a:avLst>
          </a:prstGeom>
          <a:solidFill>
            <a:schemeClr val="accent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非类型参数</a:t>
            </a:r>
          </a:p>
        </p:txBody>
      </p:sp>
    </p:spTree>
    <p:extLst>
      <p:ext uri="{BB962C8B-B14F-4D97-AF65-F5344CB8AC3E}">
        <p14:creationId xmlns:p14="http://schemas.microsoft.com/office/powerpoint/2010/main" val="3556176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4" name="TextBox 2"/>
          <p:cNvSpPr txBox="1"/>
          <p:nvPr/>
        </p:nvSpPr>
        <p:spPr>
          <a:xfrm>
            <a:off x="1071154" y="1031965"/>
            <a:ext cx="10071464" cy="5262979"/>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int length = 1024;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fun(){}</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 a;</a:t>
            </a:r>
          </a:p>
          <a:p>
            <a:pPr>
              <a:defRPr/>
            </a:pPr>
            <a:r>
              <a:rPr lang="en-US" altLang="zh-CN" sz="2400" b="1">
                <a:solidFill>
                  <a:srgbClr val="00B050"/>
                </a:solidFill>
                <a:latin typeface="Consolas" panose="020B0609020204030204" pitchFamily="49" charset="0"/>
                <a:ea typeface="微软雅黑" panose="020B0503020204020204" pitchFamily="34" charset="-122"/>
                <a:cs typeface="Courier New" pitchFamily="49" charset="0"/>
              </a:rPr>
              <a:t>//</a:t>
            </a:r>
            <a:r>
              <a:rPr lang="zh-CN" altLang="en-US" sz="2400" b="1">
                <a:solidFill>
                  <a:srgbClr val="00B050"/>
                </a:solidFill>
                <a:latin typeface="Consolas" panose="020B0609020204030204" pitchFamily="49" charset="0"/>
                <a:ea typeface="微软雅黑" panose="020B0503020204020204" pitchFamily="34" charset="-122"/>
                <a:cs typeface="Courier New" pitchFamily="49" charset="0"/>
              </a:rPr>
              <a:t>函数模板</a:t>
            </a:r>
          </a:p>
          <a:p>
            <a:pPr>
              <a:defRPr/>
            </a:pPr>
            <a:r>
              <a:rPr lang="en-US" altLang="zh-CN" sz="24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template</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&lt;int aSize &gt; void display();   </a:t>
            </a:r>
            <a:r>
              <a:rPr lang="en-US" altLang="zh-CN" sz="2400" b="1">
                <a:solidFill>
                  <a:srgbClr val="00B050"/>
                </a:solidFill>
                <a:latin typeface="Consolas" panose="020B0609020204030204" pitchFamily="49" charset="0"/>
                <a:ea typeface="微软雅黑" panose="020B0503020204020204" pitchFamily="34" charset="-122"/>
                <a:cs typeface="Courier New" pitchFamily="49" charset="0"/>
              </a:rPr>
              <a:t>// aSize</a:t>
            </a:r>
            <a:r>
              <a:rPr lang="zh-CN" altLang="en-US" sz="2400" b="1">
                <a:solidFill>
                  <a:srgbClr val="00B050"/>
                </a:solidFill>
                <a:latin typeface="Consolas" panose="020B0609020204030204" pitchFamily="49" charset="0"/>
                <a:ea typeface="微软雅黑" panose="020B0503020204020204" pitchFamily="34" charset="-122"/>
                <a:cs typeface="Courier New" pitchFamily="49" charset="0"/>
              </a:rPr>
              <a:t>是右值</a:t>
            </a:r>
          </a:p>
          <a:p>
            <a:pPr>
              <a:defRPr/>
            </a:pPr>
            <a:r>
              <a:rPr lang="en-US" altLang="zh-CN" sz="24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template</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&lt;void (*pf)()&gt; void display1();</a:t>
            </a:r>
          </a:p>
          <a:p>
            <a:pPr>
              <a:defRPr/>
            </a:pPr>
            <a:r>
              <a:rPr lang="en-US" altLang="zh-CN" sz="24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template</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&lt;A *pa&gt; void display2();</a:t>
            </a:r>
          </a:p>
          <a:p>
            <a:pPr>
              <a:defRPr/>
            </a:pPr>
            <a:endParaRPr lang="en-US" altLang="zh-CN" sz="2400" b="1">
              <a:solidFill>
                <a:srgbClr val="00B050"/>
              </a:solidFill>
              <a:latin typeface="Consolas" panose="020B0609020204030204" pitchFamily="49" charset="0"/>
              <a:ea typeface="微软雅黑" panose="020B0503020204020204" pitchFamily="34" charset="-122"/>
              <a:cs typeface="Courier New" pitchFamily="49" charset="0"/>
            </a:endParaRPr>
          </a:p>
          <a:p>
            <a:pPr>
              <a:defRPr/>
            </a:pPr>
            <a:r>
              <a:rPr lang="en-US" altLang="zh-CN" sz="2400" b="1">
                <a:solidFill>
                  <a:srgbClr val="00B050"/>
                </a:solidFill>
                <a:latin typeface="Consolas" panose="020B0609020204030204" pitchFamily="49" charset="0"/>
                <a:ea typeface="微软雅黑" panose="020B0503020204020204" pitchFamily="34" charset="-122"/>
                <a:cs typeface="Courier New" pitchFamily="49" charset="0"/>
              </a:rPr>
              <a:t>//</a:t>
            </a:r>
            <a:r>
              <a:rPr lang="zh-CN" altLang="en-US" sz="2400" b="1">
                <a:solidFill>
                  <a:srgbClr val="00B050"/>
                </a:solidFill>
                <a:latin typeface="Consolas" panose="020B0609020204030204" pitchFamily="49" charset="0"/>
                <a:ea typeface="微软雅黑" panose="020B0503020204020204" pitchFamily="34" charset="-122"/>
                <a:cs typeface="Courier New" pitchFamily="49" charset="0"/>
              </a:rPr>
              <a:t>模板实例</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display&lt;length&gt;(); </a:t>
            </a:r>
            <a:r>
              <a:rPr lang="en-US" altLang="zh-CN" sz="2400" b="1">
                <a:solidFill>
                  <a:srgbClr val="00B050"/>
                </a:solidFill>
                <a:latin typeface="Consolas" panose="020B0609020204030204" pitchFamily="49" charset="0"/>
                <a:ea typeface="微软雅黑" panose="020B0503020204020204" pitchFamily="34" charset="-122"/>
                <a:cs typeface="Courier New" pitchFamily="49" charset="0"/>
              </a:rPr>
              <a:t>// const</a:t>
            </a:r>
            <a:r>
              <a:rPr lang="zh-CN" altLang="en-US" sz="2400" b="1">
                <a:solidFill>
                  <a:srgbClr val="00B050"/>
                </a:solidFill>
                <a:latin typeface="Consolas" panose="020B0609020204030204" pitchFamily="49" charset="0"/>
                <a:ea typeface="微软雅黑" panose="020B0503020204020204" pitchFamily="34" charset="-122"/>
                <a:cs typeface="Courier New" pitchFamily="49" charset="0"/>
              </a:rPr>
              <a:t>常量</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display&lt;2*500&gt;();  </a:t>
            </a:r>
            <a:r>
              <a:rPr lang="en-US" altLang="zh-CN" sz="2400" b="1">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400" b="1">
                <a:solidFill>
                  <a:srgbClr val="00B050"/>
                </a:solidFill>
                <a:latin typeface="Consolas" panose="020B0609020204030204" pitchFamily="49" charset="0"/>
                <a:ea typeface="微软雅黑" panose="020B0503020204020204" pitchFamily="34" charset="-122"/>
                <a:cs typeface="Courier New" pitchFamily="49" charset="0"/>
              </a:rPr>
              <a:t>字面值常量</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display1&lt;fun&gt;();   </a:t>
            </a:r>
            <a:r>
              <a:rPr lang="en-US" altLang="zh-CN" sz="2400" b="1">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400" b="1">
                <a:solidFill>
                  <a:srgbClr val="00B050"/>
                </a:solidFill>
                <a:latin typeface="Consolas" panose="020B0609020204030204" pitchFamily="49" charset="0"/>
                <a:ea typeface="微软雅黑" panose="020B0503020204020204" pitchFamily="34" charset="-122"/>
                <a:cs typeface="Courier New" pitchFamily="49" charset="0"/>
              </a:rPr>
              <a:t>函数名</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display&lt;&amp;a&gt;();     </a:t>
            </a:r>
            <a:r>
              <a:rPr lang="en-US" altLang="zh-CN" sz="2400" b="1">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400" b="1">
                <a:solidFill>
                  <a:srgbClr val="00B050"/>
                </a:solidFill>
                <a:latin typeface="Consolas" panose="020B0609020204030204" pitchFamily="49" charset="0"/>
                <a:ea typeface="微软雅黑" panose="020B0503020204020204" pitchFamily="34" charset="-122"/>
                <a:cs typeface="Courier New" pitchFamily="49" charset="0"/>
              </a:rPr>
              <a:t>对象地址</a:t>
            </a:r>
          </a:p>
        </p:txBody>
      </p:sp>
    </p:spTree>
    <p:extLst>
      <p:ext uri="{BB962C8B-B14F-4D97-AF65-F5344CB8AC3E}">
        <p14:creationId xmlns:p14="http://schemas.microsoft.com/office/powerpoint/2010/main" val="42375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8" name="Rectangle 3"/>
          <p:cNvSpPr txBox="1">
            <a:spLocks noChangeArrowheads="1"/>
          </p:cNvSpPr>
          <p:nvPr/>
        </p:nvSpPr>
        <p:spPr>
          <a:xfrm>
            <a:off x="519045" y="889326"/>
            <a:ext cx="10567994" cy="625965"/>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模板形参和函数参数的混合应用</a:t>
            </a:r>
          </a:p>
        </p:txBody>
      </p:sp>
      <p:sp>
        <p:nvSpPr>
          <p:cNvPr id="4" name="TextBox 2"/>
          <p:cNvSpPr txBox="1"/>
          <p:nvPr/>
        </p:nvSpPr>
        <p:spPr>
          <a:xfrm>
            <a:off x="519045" y="1515291"/>
            <a:ext cx="5581309" cy="4893647"/>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template &lt;</a:t>
            </a:r>
            <a:r>
              <a:rPr lang="en-US" altLang="zh-CN" sz="24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typename T, int size</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 alloc(</a:t>
            </a:r>
            <a:r>
              <a:rPr lang="en-US" altLang="zh-CN" sz="24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 value</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 p = new T[size];</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for( int i=0; i&lt;size; ++i)</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p[i] = value;</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endPar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p;</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endPar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endPar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5" name="TextBox 2"/>
          <p:cNvSpPr txBox="1"/>
          <p:nvPr/>
        </p:nvSpPr>
        <p:spPr>
          <a:xfrm>
            <a:off x="6223159" y="1515291"/>
            <a:ext cx="5559538" cy="2308324"/>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*p = alloc&lt;int,10&gt;(-1);</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for( int i=0; i&lt;10; ++i)</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cout&lt;&lt;*p++&lt;&lt;endl;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6" name="TextBox 2"/>
          <p:cNvSpPr txBox="1"/>
          <p:nvPr/>
        </p:nvSpPr>
        <p:spPr>
          <a:xfrm>
            <a:off x="6223159" y="4100614"/>
            <a:ext cx="5559538" cy="2308324"/>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*p=alloc&lt;char,10&gt;('A');</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for( int i=0; i&lt;10; ++i)</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cout&lt;&lt;*p++&lt;&lt;endl;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518145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8" name="Rectangle 3"/>
          <p:cNvSpPr txBox="1">
            <a:spLocks noChangeArrowheads="1"/>
          </p:cNvSpPr>
          <p:nvPr/>
        </p:nvSpPr>
        <p:spPr>
          <a:xfrm>
            <a:off x="771782" y="1072207"/>
            <a:ext cx="10567994" cy="1305234"/>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函数模板可以用与非模板函数一样的方式声明为</a:t>
            </a:r>
            <a:r>
              <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inline</a:t>
            </a:r>
          </a:p>
          <a:p>
            <a:pPr marL="566737" indent="-457200" eaLnBrk="0" hangingPunct="0">
              <a:spcBef>
                <a:spcPct val="10000"/>
              </a:spcBef>
              <a:buClr>
                <a:schemeClr val="accent1">
                  <a:lumMod val="50000"/>
                </a:schemeClr>
              </a:buClr>
              <a:buFont typeface="Wingdings" panose="05000000000000000000" pitchFamily="2" charset="2"/>
              <a:buChar char="v"/>
              <a:defRPr/>
            </a:pPr>
            <a:endPar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4" name="TextBox 2"/>
          <p:cNvSpPr txBox="1"/>
          <p:nvPr/>
        </p:nvSpPr>
        <p:spPr>
          <a:xfrm>
            <a:off x="1791901" y="1724824"/>
            <a:ext cx="8527756" cy="2246769"/>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template</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a:t>
            </a:r>
            <a:r>
              <a:rPr lang="en-US" altLang="zh-CN" sz="2800" b="1" dirty="0" err="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typename</a:t>
            </a: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 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 </a:t>
            </a:r>
          </a:p>
          <a:p>
            <a:pPr>
              <a:defRPr/>
            </a:pPr>
            <a:r>
              <a:rPr lang="en-US" altLang="zh-CN" sz="2800"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inline</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 max(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T&amp;,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T&amp;); </a:t>
            </a:r>
            <a:r>
              <a:rPr lang="en-US" altLang="zh-CN" sz="2800" b="1" dirty="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b="1" dirty="0">
                <a:solidFill>
                  <a:srgbClr val="00B050"/>
                </a:solidFill>
                <a:latin typeface="Consolas" panose="020B0609020204030204" pitchFamily="49" charset="0"/>
                <a:ea typeface="微软雅黑" panose="020B0503020204020204" pitchFamily="34" charset="-122"/>
                <a:cs typeface="Courier New" pitchFamily="49" charset="0"/>
              </a:rPr>
              <a:t>正确</a:t>
            </a:r>
          </a:p>
          <a:p>
            <a:pPr>
              <a:defRPr/>
            </a:pPr>
            <a:endParaRPr lang="zh-CN" altLang="en-US"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inline template &lt;</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typename</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T&gt;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 max(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T&amp;,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T&amp;); </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 </a:t>
            </a:r>
            <a:r>
              <a:rPr lang="zh-CN" altLang="en-US" sz="2800" b="1" dirty="0">
                <a:solidFill>
                  <a:srgbClr val="C00000"/>
                </a:solidFill>
                <a:latin typeface="Consolas" panose="020B0609020204030204" pitchFamily="49" charset="0"/>
                <a:ea typeface="微软雅黑" panose="020B0503020204020204" pitchFamily="34" charset="-122"/>
                <a:cs typeface="Courier New" pitchFamily="49" charset="0"/>
              </a:rPr>
              <a:t>错误</a:t>
            </a:r>
          </a:p>
        </p:txBody>
      </p:sp>
      <p:sp>
        <p:nvSpPr>
          <p:cNvPr id="5" name="Rectangle 3"/>
          <p:cNvSpPr txBox="1">
            <a:spLocks noChangeArrowheads="1"/>
          </p:cNvSpPr>
          <p:nvPr/>
        </p:nvSpPr>
        <p:spPr>
          <a:xfrm>
            <a:off x="1472822" y="4180073"/>
            <a:ext cx="9439860" cy="1305234"/>
          </a:xfrm>
          <a:prstGeom prst="rect">
            <a:avLst/>
          </a:prstGeom>
        </p:spPr>
        <p:txBody>
          <a:bodyPr/>
          <a:lstStyle/>
          <a:p>
            <a:pPr marL="109537" eaLnBrk="0" hangingPunct="0">
              <a:spcBef>
                <a:spcPct val="10000"/>
              </a:spcBef>
              <a:buClr>
                <a:schemeClr val="accent1">
                  <a:lumMod val="50000"/>
                </a:schemeClr>
              </a:buClr>
              <a:defRPr/>
            </a:pPr>
            <a:r>
              <a:rPr lang="en-US" altLang="zh-CN" sz="3200" kern="0" dirty="0">
                <a:solidFill>
                  <a:srgbClr val="C00000"/>
                </a:solidFill>
                <a:latin typeface="微软雅黑" panose="020B0503020204020204" pitchFamily="34" charset="-122"/>
                <a:ea typeface="微软雅黑" panose="020B0503020204020204" pitchFamily="34" charset="-122"/>
                <a:cs typeface="Courier New" pitchFamily="49" charset="0"/>
              </a:rPr>
              <a:t>inline</a:t>
            </a:r>
            <a:r>
              <a:rPr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说明符放在模板形参表之后，返回类型之前，不能放在关键字</a:t>
            </a:r>
            <a:r>
              <a:rPr lang="en-US" altLang="zh-CN" sz="3200" kern="0" dirty="0">
                <a:solidFill>
                  <a:srgbClr val="C00000"/>
                </a:solidFill>
                <a:latin typeface="微软雅黑" panose="020B0503020204020204" pitchFamily="34" charset="-122"/>
                <a:ea typeface="微软雅黑" panose="020B0503020204020204" pitchFamily="34" charset="-122"/>
                <a:cs typeface="Courier New" pitchFamily="49" charset="0"/>
              </a:rPr>
              <a:t>template</a:t>
            </a:r>
            <a:r>
              <a:rPr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之前。</a:t>
            </a:r>
          </a:p>
        </p:txBody>
      </p:sp>
    </p:spTree>
    <p:extLst>
      <p:ext uri="{BB962C8B-B14F-4D97-AF65-F5344CB8AC3E}">
        <p14:creationId xmlns:p14="http://schemas.microsoft.com/office/powerpoint/2010/main" val="2315364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8" name="Rectangle 3"/>
          <p:cNvSpPr txBox="1">
            <a:spLocks noChangeArrowheads="1"/>
          </p:cNvSpPr>
          <p:nvPr/>
        </p:nvSpPr>
        <p:spPr>
          <a:xfrm>
            <a:off x="599692" y="1085269"/>
            <a:ext cx="10960936" cy="4192125"/>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函数模板的重载和普通非模板函数的重载方式是一样的。</a:t>
            </a:r>
            <a:endPar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dirty="0">
                <a:solidFill>
                  <a:schemeClr val="accent1">
                    <a:lumMod val="50000"/>
                  </a:schemeClr>
                </a:solidFill>
                <a:latin typeface="微软雅黑" panose="020B0503020204020204" pitchFamily="34" charset="-122"/>
                <a:ea typeface="微软雅黑" panose="020B0503020204020204" pitchFamily="34" charset="-122"/>
                <a:cs typeface="Courier New" pitchFamily="49" charset="0"/>
              </a:rPr>
              <a:t>同一个作用域内</a:t>
            </a: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dirty="0">
                <a:solidFill>
                  <a:schemeClr val="accent1">
                    <a:lumMod val="50000"/>
                  </a:schemeClr>
                </a:solidFill>
                <a:latin typeface="微软雅黑" panose="020B0503020204020204" pitchFamily="34" charset="-122"/>
                <a:ea typeface="微软雅黑" panose="020B0503020204020204" pitchFamily="34" charset="-122"/>
                <a:cs typeface="Courier New" pitchFamily="49" charset="0"/>
              </a:rPr>
              <a:t>函数参数个数不同</a:t>
            </a: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dirty="0">
                <a:solidFill>
                  <a:schemeClr val="accent1">
                    <a:lumMod val="50000"/>
                  </a:schemeClr>
                </a:solidFill>
                <a:latin typeface="微软雅黑" panose="020B0503020204020204" pitchFamily="34" charset="-122"/>
                <a:ea typeface="微软雅黑" panose="020B0503020204020204" pitchFamily="34" charset="-122"/>
                <a:cs typeface="Courier New" pitchFamily="49" charset="0"/>
              </a:rPr>
              <a:t>函数参数类型不同</a:t>
            </a:r>
            <a:endParaRPr lang="en-US" altLang="zh-CN" sz="3200" kern="0" dirty="0">
              <a:solidFill>
                <a:schemeClr val="accent1">
                  <a:lumMod val="50000"/>
                </a:schemeClr>
              </a:solidFill>
              <a:latin typeface="微软雅黑" panose="020B0503020204020204" pitchFamily="34" charset="-122"/>
              <a:ea typeface="微软雅黑" panose="020B0503020204020204" pitchFamily="34" charset="-122"/>
              <a:cs typeface="Courier New" pitchFamily="49" charset="0"/>
            </a:endParaRP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dirty="0">
                <a:solidFill>
                  <a:schemeClr val="accent1">
                    <a:lumMod val="50000"/>
                  </a:schemeClr>
                </a:solidFill>
                <a:latin typeface="微软雅黑" panose="020B0503020204020204" pitchFamily="34" charset="-122"/>
                <a:ea typeface="微软雅黑" panose="020B0503020204020204" pitchFamily="34" charset="-122"/>
                <a:cs typeface="Courier New" pitchFamily="49" charset="0"/>
              </a:rPr>
              <a:t>函数参数</a:t>
            </a:r>
            <a:r>
              <a:rPr lang="zh-CN" altLang="en-US" sz="3200" kern="0" dirty="0">
                <a:solidFill>
                  <a:schemeClr val="accent1">
                    <a:lumMod val="50000"/>
                  </a:schemeClr>
                </a:solidFill>
                <a:highlight>
                  <a:srgbClr val="FFFF00"/>
                </a:highlight>
                <a:latin typeface="微软雅黑" panose="020B0503020204020204" pitchFamily="34" charset="-122"/>
                <a:ea typeface="微软雅黑" panose="020B0503020204020204" pitchFamily="34" charset="-122"/>
                <a:cs typeface="Courier New" pitchFamily="49" charset="0"/>
              </a:rPr>
              <a:t>顺序</a:t>
            </a:r>
            <a:r>
              <a:rPr lang="zh-CN" altLang="en-US" sz="3200" kern="0" dirty="0">
                <a:solidFill>
                  <a:schemeClr val="accent1">
                    <a:lumMod val="50000"/>
                  </a:schemeClr>
                </a:solidFill>
                <a:latin typeface="微软雅黑" panose="020B0503020204020204" pitchFamily="34" charset="-122"/>
                <a:ea typeface="微软雅黑" panose="020B0503020204020204" pitchFamily="34" charset="-122"/>
                <a:cs typeface="Courier New" pitchFamily="49" charset="0"/>
              </a:rPr>
              <a:t>不同</a:t>
            </a:r>
          </a:p>
          <a:p>
            <a:pPr marL="566737" indent="-457200" eaLnBrk="0" hangingPunct="0">
              <a:spcBef>
                <a:spcPts val="2400"/>
              </a:spcBef>
              <a:buClr>
                <a:schemeClr val="accent1">
                  <a:lumMod val="50000"/>
                </a:schemeClr>
              </a:buClr>
              <a:buFont typeface="Wingdings" panose="05000000000000000000" pitchFamily="2" charset="2"/>
              <a:buChar char="v"/>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函数模板除了可以用另一个函数模板重载以外还可以用普通的非模板函数重载。</a:t>
            </a:r>
          </a:p>
        </p:txBody>
      </p:sp>
    </p:spTree>
    <p:extLst>
      <p:ext uri="{BB962C8B-B14F-4D97-AF65-F5344CB8AC3E}">
        <p14:creationId xmlns:p14="http://schemas.microsoft.com/office/powerpoint/2010/main" val="1624457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12" name="矩形 11"/>
          <p:cNvSpPr/>
          <p:nvPr/>
        </p:nvSpPr>
        <p:spPr>
          <a:xfrm>
            <a:off x="757014" y="970305"/>
            <a:ext cx="10928480" cy="5564778"/>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
          <p:cNvSpPr txBox="1">
            <a:spLocks noChangeArrowheads="1"/>
          </p:cNvSpPr>
          <p:nvPr/>
        </p:nvSpPr>
        <p:spPr bwMode="auto">
          <a:xfrm>
            <a:off x="757013" y="970305"/>
            <a:ext cx="5451049"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#include &lt;iostream&gt;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using </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std</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using </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std</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cout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endPar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template</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a:t>
            </a:r>
            <a:r>
              <a:rPr lang="en-US" altLang="zh-CN" b="1" dirty="0" err="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typename</a:t>
            </a: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 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 </a:t>
            </a:r>
          </a:p>
          <a:p>
            <a:pPr marL="0" indent="0" eaLnBrk="1" hangingPunct="1">
              <a:buClr>
                <a:srgbClr val="00B0F0"/>
              </a:buClr>
            </a:pP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 </a:t>
            </a: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 </a:t>
            </a: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a:b</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template</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a:t>
            </a:r>
            <a:r>
              <a:rPr lang="en-US" altLang="zh-CN" b="1" dirty="0" err="1">
                <a:solidFill>
                  <a:schemeClr val="accent1">
                    <a:lumMod val="50000"/>
                  </a:schemeClr>
                </a:solidFill>
                <a:latin typeface="Consolas" panose="020B0609020204030204" pitchFamily="49" charset="0"/>
                <a:ea typeface="微软雅黑" panose="020B0503020204020204" pitchFamily="34" charset="-122"/>
                <a:cs typeface="Courier New" pitchFamily="49" charset="0"/>
              </a:rPr>
              <a:t>typename</a:t>
            </a: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 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a:t>
            </a:r>
          </a:p>
          <a:p>
            <a:pPr marL="0" indent="0" eaLnBrk="1" hangingPunct="1">
              <a:buClr>
                <a:srgbClr val="00B0F0"/>
              </a:buClr>
            </a:pP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 </a:t>
            </a: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 </a:t>
            </a: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a:t>
            </a: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 </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iVal</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(a&gt;b)?</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a:b</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val</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&gt;c)?</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iVal:c</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15" name="直接连接符 14"/>
          <p:cNvCxnSpPr>
            <a:stCxn id="12" idx="0"/>
            <a:endCxn id="12" idx="2"/>
          </p:cNvCxnSpPr>
          <p:nvPr/>
        </p:nvCxnSpPr>
        <p:spPr>
          <a:xfrm>
            <a:off x="6221254" y="970305"/>
            <a:ext cx="0" cy="556477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4"/>
          <p:cNvSpPr txBox="1">
            <a:spLocks noChangeArrowheads="1"/>
          </p:cNvSpPr>
          <p:nvPr/>
        </p:nvSpPr>
        <p:spPr bwMode="auto">
          <a:xfrm>
            <a:off x="6234447" y="970305"/>
            <a:ext cx="545104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double</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b="1" dirty="0">
                <a:solidFill>
                  <a:schemeClr val="accent1">
                    <a:lumMod val="50000"/>
                  </a:schemeClr>
                </a:solidFill>
                <a:latin typeface="Consolas" panose="020B0609020204030204" pitchFamily="49" charset="0"/>
                <a:ea typeface="微软雅黑" panose="020B0503020204020204" pitchFamily="34" charset="-122"/>
                <a:cs typeface="Courier New" pitchFamily="49" charset="0"/>
              </a:rPr>
              <a:t>double</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a:t>
            </a:r>
            <a:r>
              <a:rPr lang="en-US" altLang="zh-CN" b="1" dirty="0" err="1">
                <a:solidFill>
                  <a:schemeClr val="accent1">
                    <a:lumMod val="50000"/>
                  </a:schemeClr>
                </a:solidFill>
                <a:latin typeface="Consolas" panose="020B0609020204030204" pitchFamily="49" charset="0"/>
                <a:ea typeface="微软雅黑" panose="020B0503020204020204" pitchFamily="34" charset="-122"/>
                <a:cs typeface="Courier New" pitchFamily="49" charset="0"/>
              </a:rPr>
              <a:t>double</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 a:b;</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main(void) </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iV1=1,iV2=2,iV3=3;</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double dV1 = 3,dV2 = 5;</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cout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&lt;&lt;max(dV1,dV2)&lt;&lt;</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cout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&lt;&lt;max(iV1,iV2)&lt;&lt;</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cout</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&lt;&lt;max(iV1,dV2)&lt;&lt;</a:t>
            </a:r>
            <a:r>
              <a:rPr lang="en-US" altLang="zh-CN"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buClr>
                <a:srgbClr val="00B0F0"/>
              </a:buClr>
            </a:pPr>
            <a:r>
              <a:rPr lang="en-US" altLang="zh-CN"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2095389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8" name="Rectangle 3"/>
          <p:cNvSpPr txBox="1">
            <a:spLocks noChangeArrowheads="1"/>
          </p:cNvSpPr>
          <p:nvPr/>
        </p:nvSpPr>
        <p:spPr>
          <a:xfrm>
            <a:off x="299246" y="889325"/>
            <a:ext cx="11313633" cy="5015086"/>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C++</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编译器在匹配函数时遵循以下约定</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寻找一个参数完全匹配的</a:t>
            </a:r>
            <a:r>
              <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rPr>
              <a:t>普通函数</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若找到</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则调用它</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寻找一个</a:t>
            </a:r>
            <a:r>
              <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rPr>
              <a:t>函数模板</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将它实例化成一个匹配的模板函数</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若找到</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则调用它</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试试能否找到一个函数</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经过</a:t>
            </a:r>
            <a:r>
              <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rPr>
              <a:t>隐式的类型转换</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对所给的参数进行匹配</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若找到了</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则调用它</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若通过上述方法找不到一个合适的函数</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则返回错误信息</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若第一步有多于一个的选择</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则函数调用将返回错误信息</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1098904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函数模板</a:t>
            </a:r>
          </a:p>
        </p:txBody>
      </p:sp>
      <p:sp>
        <p:nvSpPr>
          <p:cNvPr id="8" name="Rectangle 3"/>
          <p:cNvSpPr txBox="1">
            <a:spLocks noChangeArrowheads="1"/>
          </p:cNvSpPr>
          <p:nvPr/>
        </p:nvSpPr>
        <p:spPr>
          <a:xfrm>
            <a:off x="628415" y="993827"/>
            <a:ext cx="10634366" cy="5015086"/>
          </a:xfrm>
          <a:prstGeom prst="rect">
            <a:avLst/>
          </a:prstGeom>
        </p:spPr>
        <p:txBody>
          <a:bodyPr/>
          <a:lstStyle/>
          <a:p>
            <a:pPr marL="566737" indent="-457200" eaLnBrk="0" hangingPunct="0">
              <a:lnSpc>
                <a:spcPct val="120000"/>
              </a:lnSpc>
              <a:spcBef>
                <a:spcPts val="1800"/>
              </a:spcBef>
              <a:buClr>
                <a:schemeClr val="accent1">
                  <a:lumMod val="50000"/>
                </a:schemeClr>
              </a:buClr>
              <a:buFont typeface="Wingdings" panose="05000000000000000000" pitchFamily="2" charset="2"/>
              <a:buChar char="v"/>
              <a:defRPr/>
            </a:pPr>
            <a:r>
              <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总结</a:t>
            </a:r>
            <a:r>
              <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函数模板提供一种用来自动生成各种类型函数实例的机制，程序员对于函数接口参数和返回类型中的全部或者部分类型进行参数化</a:t>
            </a:r>
            <a:r>
              <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(parameterize)</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而函数体保持不变。</a:t>
            </a: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函数模板是对过程的抽象。</a:t>
            </a:r>
          </a:p>
          <a:p>
            <a:pPr marL="1023937" lvl="1" indent="-457200" eaLnBrk="0" hangingPunct="0">
              <a:spcBef>
                <a:spcPts val="1200"/>
              </a:spcBef>
              <a:buClr>
                <a:schemeClr val="accent1">
                  <a:lumMod val="50000"/>
                </a:schemeClr>
              </a:buClr>
              <a:buFont typeface="Wingdings" panose="05000000000000000000"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函数模板可以最大限度的进行代码重用。</a:t>
            </a:r>
          </a:p>
        </p:txBody>
      </p:sp>
    </p:spTree>
    <p:extLst>
      <p:ext uri="{BB962C8B-B14F-4D97-AF65-F5344CB8AC3E}">
        <p14:creationId xmlns:p14="http://schemas.microsoft.com/office/powerpoint/2010/main" val="1224120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掌握纯虚函数与抽象类</a:t>
            </a:r>
          </a:p>
          <a:p>
            <a:pPr>
              <a:lnSpc>
                <a:spcPct val="150000"/>
              </a:lnSpc>
              <a:buFont typeface="Wingdings" panose="05000000000000000000" pitchFamily="2" charset="2"/>
              <a:buChar char="Ø"/>
            </a:pPr>
            <a:r>
              <a:rPr lang="zh-CN" altLang="en-US" sz="3000">
                <a:solidFill>
                  <a:schemeClr val="tx1">
                    <a:lumMod val="75000"/>
                    <a:lumOff val="25000"/>
                  </a:schemeClr>
                </a:solidFill>
              </a:rPr>
              <a:t>理解什么是接口类</a:t>
            </a:r>
          </a:p>
          <a:p>
            <a:pPr>
              <a:lnSpc>
                <a:spcPct val="150000"/>
              </a:lnSpc>
              <a:buFont typeface="Wingdings" panose="05000000000000000000" pitchFamily="2" charset="2"/>
              <a:buChar char="Ø"/>
            </a:pPr>
            <a:r>
              <a:rPr lang="zh-CN" altLang="en-US" sz="3000">
                <a:solidFill>
                  <a:schemeClr val="tx1">
                    <a:lumMod val="75000"/>
                    <a:lumOff val="25000"/>
                  </a:schemeClr>
                </a:solidFill>
              </a:rPr>
              <a:t>理解动态多态的原理与本质</a:t>
            </a:r>
            <a:br>
              <a:rPr lang="zh-CN" altLang="en-US" sz="3000">
                <a:solidFill>
                  <a:schemeClr val="tx1">
                    <a:lumMod val="75000"/>
                    <a:lumOff val="25000"/>
                  </a:schemeClr>
                </a:solidFill>
              </a:rPr>
            </a:br>
            <a:endParaRPr lang="zh-CN" altLang="en-US" sz="3000">
              <a:solidFill>
                <a:schemeClr val="tx1">
                  <a:lumMod val="75000"/>
                  <a:lumOff val="25000"/>
                </a:schemeClr>
              </a:solidFill>
            </a:endParaRPr>
          </a:p>
        </p:txBody>
      </p:sp>
    </p:spTree>
    <p:extLst>
      <p:ext uri="{BB962C8B-B14F-4D97-AF65-F5344CB8AC3E}">
        <p14:creationId xmlns:p14="http://schemas.microsoft.com/office/powerpoint/2010/main" val="362930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984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理解</a:t>
            </a:r>
            <a:r>
              <a:rPr lang="en-US" altLang="zh-CN" sz="3000">
                <a:solidFill>
                  <a:schemeClr val="tx1">
                    <a:lumMod val="75000"/>
                    <a:lumOff val="25000"/>
                  </a:schemeClr>
                </a:solidFill>
              </a:rPr>
              <a:t>C++</a:t>
            </a:r>
            <a:r>
              <a:rPr lang="zh-CN" altLang="en-US" sz="3000">
                <a:solidFill>
                  <a:schemeClr val="tx1">
                    <a:lumMod val="75000"/>
                    <a:lumOff val="25000"/>
                  </a:schemeClr>
                </a:solidFill>
              </a:rPr>
              <a:t>中模板的含义</a:t>
            </a: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中函数模板的使用方法</a:t>
            </a:r>
            <a:endParaRPr lang="en-US" altLang="zh-CN" sz="3000">
              <a:solidFill>
                <a:schemeClr val="tx1">
                  <a:lumMod val="75000"/>
                  <a:lumOff val="25000"/>
                </a:schemeClr>
              </a:solidFill>
            </a:endParaRPr>
          </a:p>
        </p:txBody>
      </p:sp>
    </p:spTree>
    <p:extLst>
      <p:ext uri="{BB962C8B-B14F-4D97-AF65-F5344CB8AC3E}">
        <p14:creationId xmlns:p14="http://schemas.microsoft.com/office/powerpoint/2010/main" val="308778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01779" y="1709422"/>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模板的引入</a:t>
              </a: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27" name="组合 26"/>
          <p:cNvGrpSpPr/>
          <p:nvPr/>
        </p:nvGrpSpPr>
        <p:grpSpPr>
          <a:xfrm>
            <a:off x="2586783" y="2599484"/>
            <a:ext cx="6697730" cy="623976"/>
            <a:chOff x="2054383" y="4853049"/>
            <a:chExt cx="6697730" cy="623976"/>
          </a:xfrm>
        </p:grpSpPr>
        <p:sp>
          <p:nvSpPr>
            <p:cNvPr id="28" name="矩形 2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模板概述</a:t>
              </a:r>
            </a:p>
          </p:txBody>
        </p:sp>
        <p:grpSp>
          <p:nvGrpSpPr>
            <p:cNvPr id="29" name="组合 28"/>
            <p:cNvGrpSpPr/>
            <p:nvPr/>
          </p:nvGrpSpPr>
          <p:grpSpPr>
            <a:xfrm>
              <a:off x="2054383" y="4853049"/>
              <a:ext cx="984021" cy="419684"/>
              <a:chOff x="1485616" y="1015069"/>
              <a:chExt cx="1557519" cy="790575"/>
            </a:xfrm>
          </p:grpSpPr>
          <p:sp>
            <p:nvSpPr>
              <p:cNvPr id="30" name="等腰三角形 2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grpSp>
        <p:nvGrpSpPr>
          <p:cNvPr id="32" name="组合 31"/>
          <p:cNvGrpSpPr/>
          <p:nvPr/>
        </p:nvGrpSpPr>
        <p:grpSpPr>
          <a:xfrm>
            <a:off x="2586783" y="3489546"/>
            <a:ext cx="6697730" cy="623976"/>
            <a:chOff x="2054383" y="4853049"/>
            <a:chExt cx="6697730" cy="623976"/>
          </a:xfrm>
        </p:grpSpPr>
        <p:sp>
          <p:nvSpPr>
            <p:cNvPr id="33" name="矩形 32"/>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函数模板</a:t>
              </a:r>
            </a:p>
          </p:txBody>
        </p:sp>
        <p:grpSp>
          <p:nvGrpSpPr>
            <p:cNvPr id="34" name="组合 33"/>
            <p:cNvGrpSpPr/>
            <p:nvPr/>
          </p:nvGrpSpPr>
          <p:grpSpPr>
            <a:xfrm>
              <a:off x="2054383" y="4853049"/>
              <a:ext cx="984021" cy="419684"/>
              <a:chOff x="1485616" y="1015069"/>
              <a:chExt cx="1557519" cy="790575"/>
            </a:xfrm>
          </p:grpSpPr>
          <p:sp>
            <p:nvSpPr>
              <p:cNvPr id="35" name="等腰三角形 34"/>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6"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12084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模板的引入</a:t>
            </a:r>
          </a:p>
        </p:txBody>
      </p:sp>
      <p:sp>
        <p:nvSpPr>
          <p:cNvPr id="8" name="Rectangle 3"/>
          <p:cNvSpPr txBox="1">
            <a:spLocks noChangeArrowheads="1"/>
          </p:cNvSpPr>
          <p:nvPr/>
        </p:nvSpPr>
        <p:spPr>
          <a:xfrm>
            <a:off x="519045" y="972384"/>
            <a:ext cx="10829251" cy="852521"/>
          </a:xfrm>
          <a:prstGeom prst="rect">
            <a:avLst/>
          </a:prstGeom>
        </p:spPr>
        <p:txBody>
          <a:bodyPr/>
          <a:lstStyle/>
          <a:p>
            <a:pPr marL="566737" indent="-457200" eaLnBrk="0" hangingPunct="0">
              <a:spcBef>
                <a:spcPct val="10000"/>
              </a:spcBef>
              <a:buClr>
                <a:schemeClr val="accent1">
                  <a:lumMod val="50000"/>
                </a:schemeClr>
              </a:buClr>
              <a:buFont typeface="Wingdings" panose="05000000000000000000" pitchFamily="2" charset="2"/>
              <a:buChar char="v"/>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为了处理不同类型的数据，我们引入了</a:t>
            </a:r>
            <a:r>
              <a:rPr lang="zh-CN" altLang="en-US" sz="3600" kern="0">
                <a:solidFill>
                  <a:srgbClr val="C00000"/>
                </a:solidFill>
                <a:latin typeface="微软雅黑" panose="020B0503020204020204" pitchFamily="34" charset="-122"/>
                <a:ea typeface="微软雅黑" panose="020B0503020204020204" pitchFamily="34" charset="-122"/>
                <a:cs typeface="Courier New" pitchFamily="49" charset="0"/>
              </a:rPr>
              <a:t>函数重载</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p:txBody>
      </p:sp>
      <p:sp>
        <p:nvSpPr>
          <p:cNvPr id="4" name="TextBox 2"/>
          <p:cNvSpPr txBox="1"/>
          <p:nvPr/>
        </p:nvSpPr>
        <p:spPr>
          <a:xfrm>
            <a:off x="718457" y="1760846"/>
            <a:ext cx="5469615" cy="2677656"/>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(a&gt;b)?a:b;</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float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float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float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 a:b;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5" name="TextBox 2"/>
          <p:cNvSpPr txBox="1"/>
          <p:nvPr/>
        </p:nvSpPr>
        <p:spPr>
          <a:xfrm>
            <a:off x="6349205" y="1760846"/>
            <a:ext cx="5105054" cy="2677656"/>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long</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long</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long</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(a&gt;b)?a:b;</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char</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char</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a:t>
            </a:r>
            <a:r>
              <a:rPr lang="en-US" altLang="zh-CN" sz="28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char</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 a:b;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1" name="Rectangle 3"/>
          <p:cNvSpPr txBox="1">
            <a:spLocks noChangeArrowheads="1"/>
          </p:cNvSpPr>
          <p:nvPr/>
        </p:nvSpPr>
        <p:spPr>
          <a:xfrm>
            <a:off x="697528" y="4595368"/>
            <a:ext cx="10567994" cy="1635615"/>
          </a:xfrm>
          <a:prstGeom prst="rect">
            <a:avLst/>
          </a:prstGeom>
        </p:spPr>
        <p:txBody>
          <a:bodyPr/>
          <a:lstStyle/>
          <a:p>
            <a:pPr marL="1023937" lvl="1" indent="-457200" eaLnBrk="0" hangingPunct="0">
              <a:spcBef>
                <a:spcPct val="10000"/>
              </a:spcBef>
              <a:buClr>
                <a:schemeClr val="accent1">
                  <a:lumMod val="50000"/>
                </a:schemeClr>
              </a:buClr>
              <a:buFont typeface="Wingdings" panose="05000000000000000000"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这些函数的代码十分相似，差别仅参数类型的不同；如果能够把类型作为参数，就可能用另一个抽象结构产生多个功能相同但参数类型不同的函数。</a:t>
            </a:r>
          </a:p>
        </p:txBody>
      </p:sp>
    </p:spTree>
    <p:extLst>
      <p:ext uri="{BB962C8B-B14F-4D97-AF65-F5344CB8AC3E}">
        <p14:creationId xmlns:p14="http://schemas.microsoft.com/office/powerpoint/2010/main" val="402841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模板的引入</a:t>
            </a:r>
          </a:p>
        </p:txBody>
      </p:sp>
      <p:sp>
        <p:nvSpPr>
          <p:cNvPr id="4" name="TextBox 2"/>
          <p:cNvSpPr txBox="1"/>
          <p:nvPr/>
        </p:nvSpPr>
        <p:spPr>
          <a:xfrm>
            <a:off x="821759" y="1956687"/>
            <a:ext cx="5290456" cy="1292662"/>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6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6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a:t>
            </a:r>
            <a:r>
              <a:rPr lang="en-US" altLang="zh-CN" sz="26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int</a:t>
            </a: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a:t>
            </a:r>
          </a:p>
          <a:p>
            <a:pPr>
              <a:defRPr/>
            </a:pP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(a&gt;b)?a:b;</a:t>
            </a:r>
          </a:p>
          <a:p>
            <a:pPr>
              <a:defRPr/>
            </a:pP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7" name="TextBox 2"/>
          <p:cNvSpPr txBox="1"/>
          <p:nvPr/>
        </p:nvSpPr>
        <p:spPr>
          <a:xfrm>
            <a:off x="821759" y="3445294"/>
            <a:ext cx="5290456" cy="1292662"/>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6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float</a:t>
            </a: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6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float</a:t>
            </a: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a:t>
            </a:r>
            <a:r>
              <a:rPr lang="en-US" altLang="zh-CN" sz="26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float</a:t>
            </a: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a:t>
            </a:r>
          </a:p>
          <a:p>
            <a:pPr>
              <a:defRPr/>
            </a:pP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(a&gt;b)?a:b;</a:t>
            </a:r>
          </a:p>
          <a:p>
            <a:pPr>
              <a:defRPr/>
            </a:pP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9" name="TextBox 2"/>
          <p:cNvSpPr txBox="1"/>
          <p:nvPr/>
        </p:nvSpPr>
        <p:spPr>
          <a:xfrm>
            <a:off x="821759" y="4933901"/>
            <a:ext cx="5290456" cy="1292662"/>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6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long</a:t>
            </a: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max(</a:t>
            </a:r>
            <a:r>
              <a:rPr lang="en-US" altLang="zh-CN" sz="26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long</a:t>
            </a: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a:t>
            </a:r>
            <a:r>
              <a:rPr lang="en-US" altLang="zh-CN" sz="2600" b="1">
                <a:solidFill>
                  <a:schemeClr val="accent1">
                    <a:lumMod val="50000"/>
                  </a:schemeClr>
                </a:solidFill>
                <a:latin typeface="Consolas" panose="020B0609020204030204" pitchFamily="49" charset="0"/>
                <a:ea typeface="微软雅黑" panose="020B0503020204020204" pitchFamily="34" charset="-122"/>
                <a:cs typeface="Courier New" pitchFamily="49" charset="0"/>
              </a:rPr>
              <a:t>long</a:t>
            </a: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b) {</a:t>
            </a:r>
          </a:p>
          <a:p>
            <a:pPr>
              <a:defRPr/>
            </a:pP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(a&gt;b)?a:b;</a:t>
            </a:r>
          </a:p>
          <a:p>
            <a:pPr>
              <a:defRPr/>
            </a:pPr>
            <a:r>
              <a:rPr lang="en-US"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0" name="Rectangle 4"/>
          <p:cNvSpPr>
            <a:spLocks noChangeArrowheads="1"/>
          </p:cNvSpPr>
          <p:nvPr/>
        </p:nvSpPr>
        <p:spPr bwMode="auto">
          <a:xfrm>
            <a:off x="7415282" y="3000742"/>
            <a:ext cx="4152646" cy="2181766"/>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eaLnBrk="0" hangingPunct="0">
              <a:defRPr/>
            </a:pPr>
            <a:r>
              <a:rPr lang="fr-FR" altLang="zh-CN" sz="2600" b="1">
                <a:solidFill>
                  <a:schemeClr val="accent1">
                    <a:lumMod val="50000"/>
                  </a:schemeClr>
                </a:solidFill>
                <a:latin typeface="Consolas" panose="020B0609020204030204" pitchFamily="49" charset="0"/>
                <a:ea typeface="微软雅黑" panose="020B0503020204020204" pitchFamily="34" charset="-122"/>
              </a:rPr>
              <a:t>template</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&lt;</a:t>
            </a:r>
            <a:r>
              <a:rPr lang="fr-FR" altLang="zh-CN" sz="2600" b="1">
                <a:solidFill>
                  <a:schemeClr val="accent1">
                    <a:lumMod val="50000"/>
                  </a:schemeClr>
                </a:solidFill>
                <a:latin typeface="Consolas" panose="020B0609020204030204" pitchFamily="49" charset="0"/>
                <a:ea typeface="微软雅黑" panose="020B0503020204020204" pitchFamily="34" charset="-122"/>
              </a:rPr>
              <a:t>typename 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&gt; </a:t>
            </a:r>
          </a:p>
          <a:p>
            <a:pPr eaLnBrk="0" hangingPunct="0">
              <a:defRPr/>
            </a:pPr>
            <a:r>
              <a:rPr lang="fr-FR" altLang="zh-CN" sz="2600" b="1">
                <a:solidFill>
                  <a:schemeClr val="accent1">
                    <a:lumMod val="50000"/>
                  </a:schemeClr>
                </a:solidFill>
                <a:latin typeface="Consolas" panose="020B0609020204030204" pitchFamily="49" charset="0"/>
                <a:ea typeface="微软雅黑" panose="020B0503020204020204" pitchFamily="34" charset="-122"/>
              </a:rPr>
              <a:t>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max(</a:t>
            </a:r>
            <a:r>
              <a:rPr lang="fr-FR" altLang="zh-CN" sz="2600" b="1">
                <a:solidFill>
                  <a:schemeClr val="accent1">
                    <a:lumMod val="50000"/>
                  </a:schemeClr>
                </a:solidFill>
                <a:latin typeface="Consolas" panose="020B0609020204030204" pitchFamily="49" charset="0"/>
                <a:ea typeface="微软雅黑" panose="020B0503020204020204" pitchFamily="34" charset="-122"/>
              </a:rPr>
              <a:t>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a , </a:t>
            </a:r>
            <a:r>
              <a:rPr lang="fr-FR" altLang="zh-CN" sz="2600" b="1">
                <a:solidFill>
                  <a:schemeClr val="accent1">
                    <a:lumMod val="50000"/>
                  </a:schemeClr>
                </a:solidFill>
                <a:latin typeface="Consolas" panose="020B0609020204030204" pitchFamily="49" charset="0"/>
                <a:ea typeface="微软雅黑" panose="020B0503020204020204" pitchFamily="34" charset="-122"/>
              </a:rPr>
              <a:t>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b)</a:t>
            </a:r>
          </a:p>
          <a:p>
            <a:pPr eaLnBrk="0" hangingPunct="0">
              <a:defRPr/>
            </a:pP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a:t>
            </a:r>
          </a:p>
          <a:p>
            <a:pPr eaLnBrk="0" hangingPunct="0">
              <a:defRPr/>
            </a:pP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return (a&gt;b)?a:b;</a:t>
            </a:r>
          </a:p>
          <a:p>
            <a:pPr eaLnBrk="0" hangingPunct="0">
              <a:defRPr/>
            </a:pP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a:t>
            </a:r>
          </a:p>
        </p:txBody>
      </p:sp>
      <p:cxnSp>
        <p:nvCxnSpPr>
          <p:cNvPr id="12" name="直接箭头连接符 11"/>
          <p:cNvCxnSpPr>
            <a:stCxn id="4" idx="3"/>
            <a:endCxn id="10" idx="1"/>
          </p:cNvCxnSpPr>
          <p:nvPr/>
        </p:nvCxnSpPr>
        <p:spPr>
          <a:xfrm>
            <a:off x="6112215" y="2603018"/>
            <a:ext cx="1303067" cy="1488607"/>
          </a:xfrm>
          <a:prstGeom prst="straightConnector1">
            <a:avLst/>
          </a:prstGeom>
          <a:ln w="38100">
            <a:solidFill>
              <a:schemeClr val="accent1">
                <a:lumMod val="50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a:endCxn id="10" idx="1"/>
          </p:cNvCxnSpPr>
          <p:nvPr/>
        </p:nvCxnSpPr>
        <p:spPr>
          <a:xfrm>
            <a:off x="6112215" y="4091625"/>
            <a:ext cx="1303067" cy="0"/>
          </a:xfrm>
          <a:prstGeom prst="straightConnector1">
            <a:avLst/>
          </a:prstGeom>
          <a:ln w="38100">
            <a:solidFill>
              <a:schemeClr val="accent1">
                <a:lumMod val="50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3"/>
            <a:endCxn id="10" idx="1"/>
          </p:cNvCxnSpPr>
          <p:nvPr/>
        </p:nvCxnSpPr>
        <p:spPr>
          <a:xfrm flipV="1">
            <a:off x="6112215" y="4091625"/>
            <a:ext cx="1303067" cy="1488607"/>
          </a:xfrm>
          <a:prstGeom prst="straightConnector1">
            <a:avLst/>
          </a:prstGeom>
          <a:ln w="38100">
            <a:solidFill>
              <a:schemeClr val="accent1">
                <a:lumMod val="50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TextBox 16"/>
          <p:cNvSpPr txBox="1">
            <a:spLocks noChangeArrowheads="1"/>
          </p:cNvSpPr>
          <p:nvPr/>
        </p:nvSpPr>
        <p:spPr bwMode="auto">
          <a:xfrm>
            <a:off x="3123781" y="6315019"/>
            <a:ext cx="738664" cy="34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b="1">
                <a:solidFill>
                  <a:schemeClr val="tx1">
                    <a:lumMod val="75000"/>
                    <a:lumOff val="25000"/>
                  </a:schemeClr>
                </a:solidFill>
                <a:latin typeface="Consolas" panose="020B0609020204030204" pitchFamily="49" charset="0"/>
              </a:rPr>
              <a:t>…</a:t>
            </a:r>
            <a:endParaRPr lang="zh-CN" altLang="en-US" sz="3600" b="1">
              <a:solidFill>
                <a:schemeClr val="tx1">
                  <a:lumMod val="75000"/>
                  <a:lumOff val="25000"/>
                </a:schemeClr>
              </a:solidFill>
              <a:latin typeface="Consolas" panose="020B0609020204030204" pitchFamily="49" charset="0"/>
            </a:endParaRPr>
          </a:p>
        </p:txBody>
      </p:sp>
      <p:sp>
        <p:nvSpPr>
          <p:cNvPr id="22" name="TextBox 12"/>
          <p:cNvSpPr txBox="1">
            <a:spLocks noChangeArrowheads="1"/>
          </p:cNvSpPr>
          <p:nvPr/>
        </p:nvSpPr>
        <p:spPr bwMode="auto">
          <a:xfrm>
            <a:off x="8475942" y="1114410"/>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函数模板</a:t>
            </a:r>
          </a:p>
        </p:txBody>
      </p:sp>
      <p:sp>
        <p:nvSpPr>
          <p:cNvPr id="23" name="TextBox 16"/>
          <p:cNvSpPr txBox="1">
            <a:spLocks noChangeArrowheads="1"/>
          </p:cNvSpPr>
          <p:nvPr/>
        </p:nvSpPr>
        <p:spPr bwMode="auto">
          <a:xfrm>
            <a:off x="2351278" y="1114411"/>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函数实例</a:t>
            </a:r>
          </a:p>
        </p:txBody>
      </p:sp>
      <p:sp>
        <p:nvSpPr>
          <p:cNvPr id="25" name="右箭头 14"/>
          <p:cNvSpPr>
            <a:spLocks noChangeArrowheads="1"/>
          </p:cNvSpPr>
          <p:nvPr/>
        </p:nvSpPr>
        <p:spPr bwMode="auto">
          <a:xfrm>
            <a:off x="5087180" y="1176704"/>
            <a:ext cx="2832786" cy="471547"/>
          </a:xfrm>
          <a:prstGeom prst="rightArrow">
            <a:avLst>
              <a:gd name="adj1" fmla="val 50000"/>
              <a:gd name="adj2" fmla="val 49997"/>
            </a:avLst>
          </a:prstGeom>
          <a:solidFill>
            <a:schemeClr val="accent1">
              <a:lumMod val="20000"/>
              <a:lumOff val="8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lstStyle/>
          <a:p>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Box 17"/>
          <p:cNvSpPr txBox="1">
            <a:spLocks noChangeArrowheads="1"/>
          </p:cNvSpPr>
          <p:nvPr/>
        </p:nvSpPr>
        <p:spPr bwMode="auto">
          <a:xfrm>
            <a:off x="5915746" y="562801"/>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抽象</a:t>
            </a:r>
          </a:p>
        </p:txBody>
      </p:sp>
    </p:spTree>
    <p:extLst>
      <p:ext uri="{BB962C8B-B14F-4D97-AF65-F5344CB8AC3E}">
        <p14:creationId xmlns:p14="http://schemas.microsoft.com/office/powerpoint/2010/main" val="19866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模板的引入</a:t>
            </a:r>
          </a:p>
        </p:txBody>
      </p:sp>
      <p:sp>
        <p:nvSpPr>
          <p:cNvPr id="9" name="TextBox 2"/>
          <p:cNvSpPr txBox="1"/>
          <p:nvPr/>
        </p:nvSpPr>
        <p:spPr>
          <a:xfrm>
            <a:off x="7340124" y="4909193"/>
            <a:ext cx="4390321" cy="138499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max&lt;int&gt;(1,2);</a:t>
            </a:r>
          </a:p>
          <a:p>
            <a:pPr>
              <a:defRP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max&lt;double&gt;(1.0,2.0);</a:t>
            </a:r>
          </a:p>
          <a:p>
            <a:pPr>
              <a:defRP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max&lt;char&gt;('a','b');</a:t>
            </a:r>
          </a:p>
        </p:txBody>
      </p:sp>
      <p:sp>
        <p:nvSpPr>
          <p:cNvPr id="10" name="Rectangle 4"/>
          <p:cNvSpPr>
            <a:spLocks noChangeArrowheads="1"/>
          </p:cNvSpPr>
          <p:nvPr/>
        </p:nvSpPr>
        <p:spPr bwMode="auto">
          <a:xfrm>
            <a:off x="978515" y="1136467"/>
            <a:ext cx="6058736" cy="2429691"/>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eaLnBrk="0" hangingPunct="0">
              <a:lnSpc>
                <a:spcPct val="120000"/>
              </a:lnSpc>
              <a:defRPr/>
            </a:pPr>
            <a:r>
              <a:rPr lang="en-US" altLang="zh-CN" sz="2600" b="1">
                <a:solidFill>
                  <a:schemeClr val="tx1">
                    <a:lumMod val="75000"/>
                    <a:lumOff val="25000"/>
                  </a:schemeClr>
                </a:solidFill>
                <a:latin typeface="Consolas" panose="020B0609020204030204" pitchFamily="49" charset="0"/>
                <a:ea typeface="微软雅黑" panose="020B0503020204020204" pitchFamily="34" charset="-122"/>
              </a:rPr>
              <a:t>template &lt;</a:t>
            </a:r>
            <a:r>
              <a:rPr lang="zh-CN" altLang="en-US" sz="2600" b="1">
                <a:solidFill>
                  <a:schemeClr val="accent1">
                    <a:lumMod val="50000"/>
                  </a:schemeClr>
                </a:solidFill>
                <a:latin typeface="Consolas" panose="020B0609020204030204" pitchFamily="49" charset="0"/>
                <a:ea typeface="微软雅黑" panose="020B0503020204020204" pitchFamily="34" charset="-122"/>
              </a:rPr>
              <a:t>模板形参表</a:t>
            </a:r>
            <a:r>
              <a:rPr lang="en-US" altLang="zh-CN" sz="2600" b="1">
                <a:solidFill>
                  <a:schemeClr val="tx1">
                    <a:lumMod val="75000"/>
                    <a:lumOff val="25000"/>
                  </a:schemeClr>
                </a:solidFill>
                <a:latin typeface="Consolas" panose="020B0609020204030204" pitchFamily="49" charset="0"/>
                <a:ea typeface="微软雅黑" panose="020B0503020204020204" pitchFamily="34" charset="-122"/>
              </a:rPr>
              <a:t>&gt;</a:t>
            </a:r>
          </a:p>
          <a:p>
            <a:pPr eaLnBrk="0" hangingPunct="0">
              <a:lnSpc>
                <a:spcPct val="120000"/>
              </a:lnSpc>
              <a:defRPr/>
            </a:pPr>
            <a:r>
              <a:rPr lang="zh-CN" altLang="en-US" sz="2600" b="1">
                <a:solidFill>
                  <a:schemeClr val="tx1">
                    <a:lumMod val="75000"/>
                    <a:lumOff val="25000"/>
                  </a:schemeClr>
                </a:solidFill>
                <a:latin typeface="Consolas" panose="020B0609020204030204" pitchFamily="49" charset="0"/>
                <a:ea typeface="微软雅黑" panose="020B0503020204020204" pitchFamily="34" charset="-122"/>
              </a:rPr>
              <a:t>返回值类型  函数模板名（数据参数表）</a:t>
            </a:r>
          </a:p>
          <a:p>
            <a:pPr eaLnBrk="0" hangingPunct="0">
              <a:lnSpc>
                <a:spcPct val="120000"/>
              </a:lnSpc>
              <a:defRPr/>
            </a:pPr>
            <a:r>
              <a:rPr lang="en-US" altLang="zh-CN" sz="2600" b="1">
                <a:solidFill>
                  <a:schemeClr val="tx1">
                    <a:lumMod val="75000"/>
                    <a:lumOff val="25000"/>
                  </a:schemeClr>
                </a:solidFill>
                <a:latin typeface="Consolas" panose="020B0609020204030204" pitchFamily="49" charset="0"/>
                <a:ea typeface="微软雅黑" panose="020B0503020204020204" pitchFamily="34" charset="-122"/>
              </a:rPr>
              <a:t>{</a:t>
            </a:r>
          </a:p>
          <a:p>
            <a:pPr eaLnBrk="0" hangingPunct="0">
              <a:lnSpc>
                <a:spcPct val="120000"/>
              </a:lnSpc>
              <a:defRPr/>
            </a:pPr>
            <a:r>
              <a:rPr lang="en-US" altLang="zh-CN" sz="26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600" b="1">
                <a:solidFill>
                  <a:schemeClr val="tx1">
                    <a:lumMod val="75000"/>
                    <a:lumOff val="25000"/>
                  </a:schemeClr>
                </a:solidFill>
                <a:latin typeface="Consolas" panose="020B0609020204030204" pitchFamily="49" charset="0"/>
                <a:ea typeface="微软雅黑" panose="020B0503020204020204" pitchFamily="34" charset="-122"/>
              </a:rPr>
              <a:t>函数模板定义体</a:t>
            </a:r>
          </a:p>
          <a:p>
            <a:pPr eaLnBrk="0" hangingPunct="0">
              <a:lnSpc>
                <a:spcPct val="120000"/>
              </a:lnSpc>
              <a:defRPr/>
            </a:pPr>
            <a:r>
              <a:rPr lang="en-US" altLang="zh-CN" sz="2600" b="1">
                <a:solidFill>
                  <a:schemeClr val="tx1">
                    <a:lumMod val="75000"/>
                    <a:lumOff val="25000"/>
                  </a:schemeClr>
                </a:solidFill>
                <a:latin typeface="Consolas" panose="020B0609020204030204" pitchFamily="49" charset="0"/>
                <a:ea typeface="微软雅黑" panose="020B0503020204020204" pitchFamily="34" charset="-122"/>
              </a:rPr>
              <a:t>}</a:t>
            </a:r>
          </a:p>
        </p:txBody>
      </p:sp>
      <p:sp>
        <p:nvSpPr>
          <p:cNvPr id="30" name="Rectangle 4"/>
          <p:cNvSpPr>
            <a:spLocks noChangeArrowheads="1"/>
          </p:cNvSpPr>
          <p:nvPr/>
        </p:nvSpPr>
        <p:spPr bwMode="auto">
          <a:xfrm>
            <a:off x="978515" y="3864497"/>
            <a:ext cx="6058736" cy="2429691"/>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eaLnBrk="0" hangingPunct="0">
              <a:lnSpc>
                <a:spcPct val="120000"/>
              </a:lnSpc>
              <a:defRPr/>
            </a:pP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template &lt;</a:t>
            </a:r>
            <a:r>
              <a:rPr lang="fr-FR" altLang="zh-CN" sz="2600" b="1">
                <a:solidFill>
                  <a:schemeClr val="accent1">
                    <a:lumMod val="50000"/>
                  </a:schemeClr>
                </a:solidFill>
                <a:latin typeface="Consolas" panose="020B0609020204030204" pitchFamily="49" charset="0"/>
                <a:ea typeface="微软雅黑" panose="020B0503020204020204" pitchFamily="34" charset="-122"/>
              </a:rPr>
              <a:t>typename 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&gt; </a:t>
            </a:r>
          </a:p>
          <a:p>
            <a:pPr eaLnBrk="0" hangingPunct="0">
              <a:lnSpc>
                <a:spcPct val="120000"/>
              </a:lnSpc>
              <a:defRPr/>
            </a:pPr>
            <a:r>
              <a:rPr lang="fr-FR" altLang="zh-CN" sz="2600" b="1">
                <a:solidFill>
                  <a:schemeClr val="accent1">
                    <a:lumMod val="50000"/>
                  </a:schemeClr>
                </a:solidFill>
                <a:latin typeface="Consolas" panose="020B0609020204030204" pitchFamily="49" charset="0"/>
                <a:ea typeface="微软雅黑" panose="020B0503020204020204" pitchFamily="34" charset="-122"/>
              </a:rPr>
              <a:t>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max(</a:t>
            </a:r>
            <a:r>
              <a:rPr lang="fr-FR" altLang="zh-CN" sz="2600" b="1">
                <a:solidFill>
                  <a:schemeClr val="accent1">
                    <a:lumMod val="50000"/>
                  </a:schemeClr>
                </a:solidFill>
                <a:latin typeface="Consolas" panose="020B0609020204030204" pitchFamily="49" charset="0"/>
                <a:ea typeface="微软雅黑" panose="020B0503020204020204" pitchFamily="34" charset="-122"/>
              </a:rPr>
              <a:t>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a , </a:t>
            </a:r>
            <a:r>
              <a:rPr lang="fr-FR" altLang="zh-CN" sz="2600" b="1">
                <a:solidFill>
                  <a:schemeClr val="accent1">
                    <a:lumMod val="50000"/>
                  </a:schemeClr>
                </a:solidFill>
                <a:latin typeface="Consolas" panose="020B0609020204030204" pitchFamily="49" charset="0"/>
                <a:ea typeface="微软雅黑" panose="020B0503020204020204" pitchFamily="34" charset="-122"/>
              </a:rPr>
              <a:t>T</a:t>
            </a: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b)</a:t>
            </a:r>
          </a:p>
          <a:p>
            <a:pPr eaLnBrk="0" hangingPunct="0">
              <a:lnSpc>
                <a:spcPct val="120000"/>
              </a:lnSpc>
              <a:defRPr/>
            </a:pP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a:t>
            </a:r>
          </a:p>
          <a:p>
            <a:pPr eaLnBrk="0" hangingPunct="0">
              <a:lnSpc>
                <a:spcPct val="120000"/>
              </a:lnSpc>
              <a:defRPr/>
            </a:pP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   return ( a &gt; b ) ? a : b;</a:t>
            </a:r>
          </a:p>
          <a:p>
            <a:pPr eaLnBrk="0" hangingPunct="0">
              <a:lnSpc>
                <a:spcPct val="120000"/>
              </a:lnSpc>
              <a:defRPr/>
            </a:pPr>
            <a:r>
              <a:rPr lang="fr-FR" altLang="zh-CN" sz="2600" b="1">
                <a:solidFill>
                  <a:schemeClr val="tx1">
                    <a:lumMod val="75000"/>
                    <a:lumOff val="25000"/>
                  </a:schemeClr>
                </a:solidFill>
                <a:latin typeface="Consolas" panose="020B0609020204030204" pitchFamily="49" charset="0"/>
                <a:ea typeface="微软雅黑" panose="020B0503020204020204" pitchFamily="34" charset="-122"/>
              </a:rPr>
              <a:t>}</a:t>
            </a:r>
          </a:p>
        </p:txBody>
      </p:sp>
      <p:sp>
        <p:nvSpPr>
          <p:cNvPr id="31" name="圆角右箭头 30"/>
          <p:cNvSpPr/>
          <p:nvPr/>
        </p:nvSpPr>
        <p:spPr bwMode="auto">
          <a:xfrm rot="5400000">
            <a:off x="7125978" y="3841085"/>
            <a:ext cx="1044696" cy="1091521"/>
          </a:xfrm>
          <a:prstGeom prst="bentArrow">
            <a:avLst>
              <a:gd name="adj1" fmla="val 25000"/>
              <a:gd name="adj2" fmla="val 28411"/>
              <a:gd name="adj3" fmla="val 25000"/>
              <a:gd name="adj4" fmla="val 43750"/>
            </a:avLst>
          </a:prstGeom>
          <a:solidFill>
            <a:schemeClr val="accent1">
              <a:lumMod val="20000"/>
              <a:lumOff val="80000"/>
            </a:schemeClr>
          </a:solidFill>
          <a:ln w="38100" cap="flat" cmpd="sng" algn="ctr">
            <a:solidFill>
              <a:schemeClr val="accent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zh-CN" altLang="en-US"/>
          </a:p>
        </p:txBody>
      </p:sp>
      <p:sp>
        <p:nvSpPr>
          <p:cNvPr id="32" name="圆角矩形 31"/>
          <p:cNvSpPr/>
          <p:nvPr/>
        </p:nvSpPr>
        <p:spPr>
          <a:xfrm>
            <a:off x="2864030" y="3892983"/>
            <a:ext cx="1551216" cy="493862"/>
          </a:xfrm>
          <a:prstGeom prst="round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标注 32"/>
          <p:cNvSpPr/>
          <p:nvPr/>
        </p:nvSpPr>
        <p:spPr>
          <a:xfrm>
            <a:off x="7536066" y="1664818"/>
            <a:ext cx="3572558" cy="1920238"/>
          </a:xfrm>
          <a:prstGeom prst="wedgeRoundRectCallout">
            <a:avLst>
              <a:gd name="adj1" fmla="val -109729"/>
              <a:gd name="adj2" fmla="val 65979"/>
              <a:gd name="adj3" fmla="val 16667"/>
            </a:avLst>
          </a:prstGeom>
          <a:solidFill>
            <a:schemeClr val="accent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模板形参前如果没有使用关键字</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class</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typename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是一个语法错误。</a:t>
            </a:r>
          </a:p>
        </p:txBody>
      </p:sp>
    </p:spTree>
    <p:extLst>
      <p:ext uri="{BB962C8B-B14F-4D97-AF65-F5344CB8AC3E}">
        <p14:creationId xmlns:p14="http://schemas.microsoft.com/office/powerpoint/2010/main" val="204202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模板的引入</a:t>
            </a:r>
          </a:p>
        </p:txBody>
      </p:sp>
      <p:sp>
        <p:nvSpPr>
          <p:cNvPr id="8" name="Rectangle 3"/>
          <p:cNvSpPr txBox="1">
            <a:spLocks noChangeArrowheads="1"/>
          </p:cNvSpPr>
          <p:nvPr/>
        </p:nvSpPr>
        <p:spPr>
          <a:xfrm>
            <a:off x="739978" y="1063823"/>
            <a:ext cx="10951279" cy="4396452"/>
          </a:xfrm>
          <a:prstGeom prst="rect">
            <a:avLst/>
          </a:prstGeom>
        </p:spPr>
        <p:txBody>
          <a:bodyPr/>
          <a:lstStyle/>
          <a:p>
            <a:pPr marL="566737" indent="-457200" eaLnBrk="0" hangingPunct="0">
              <a:spcBef>
                <a:spcPts val="1200"/>
              </a:spcBef>
              <a:buClr>
                <a:schemeClr val="accent1">
                  <a:lumMod val="50000"/>
                </a:schemeClr>
              </a:buClr>
              <a:buFont typeface="Wingdings" panose="05000000000000000000" pitchFamily="2" charset="2"/>
              <a:buChar char="v"/>
              <a:defRPr/>
            </a:pPr>
            <a:r>
              <a:rPr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允许将类型作为参数的抽象结构称为泛型（</a:t>
            </a:r>
            <a:r>
              <a:rPr lang="en-US" altLang="zh-CN" sz="3200" kern="0" dirty="0">
                <a:solidFill>
                  <a:srgbClr val="C00000"/>
                </a:solidFill>
                <a:latin typeface="微软雅黑" panose="020B0503020204020204" pitchFamily="34" charset="-122"/>
                <a:ea typeface="微软雅黑" panose="020B0503020204020204" pitchFamily="34" charset="-122"/>
                <a:cs typeface="Courier New" pitchFamily="49" charset="0"/>
              </a:rPr>
              <a:t>Generic</a:t>
            </a:r>
            <a:r>
              <a:rPr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a:t>
            </a:r>
          </a:p>
          <a:p>
            <a:pPr marL="566737" indent="-457200" eaLnBrk="0" hangingPunct="0">
              <a:spcBef>
                <a:spcPts val="1200"/>
              </a:spcBef>
              <a:buClr>
                <a:schemeClr val="accent1">
                  <a:lumMod val="50000"/>
                </a:schemeClr>
              </a:buClr>
              <a:buFont typeface="Wingdings" panose="05000000000000000000" pitchFamily="2" charset="2"/>
              <a:buChar char="v"/>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支持泛型的程序设计范型称为泛型程序设计（</a:t>
            </a:r>
            <a:r>
              <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Generic Programming</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566737" indent="-457200" eaLnBrk="0" hangingPunct="0">
              <a:spcBef>
                <a:spcPts val="1200"/>
              </a:spcBef>
              <a:buClr>
                <a:schemeClr val="accent1">
                  <a:lumMod val="50000"/>
                </a:schemeClr>
              </a:buClr>
              <a:buFont typeface="Wingdings" panose="05000000000000000000" pitchFamily="2" charset="2"/>
              <a:buChar char="v"/>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泛型程序设计提高了代码可重用性和规格化程度</a:t>
            </a:r>
          </a:p>
          <a:p>
            <a:pPr marL="566737" indent="-457200" eaLnBrk="0" hangingPunct="0">
              <a:spcBef>
                <a:spcPts val="1200"/>
              </a:spcBef>
              <a:buClr>
                <a:schemeClr val="accent1">
                  <a:lumMod val="50000"/>
                </a:schemeClr>
              </a:buClr>
              <a:buFont typeface="Wingdings" panose="05000000000000000000" pitchFamily="2" charset="2"/>
              <a:buChar char="v"/>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在</a:t>
            </a:r>
            <a:r>
              <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C++</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中体现泛型的机制是模板（</a:t>
            </a:r>
            <a:r>
              <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Template</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1023937" lvl="1" indent="-457200" eaLnBrk="0" hangingPunct="0">
              <a:spcBef>
                <a:spcPct val="10000"/>
              </a:spcBef>
              <a:buClr>
                <a:schemeClr val="accent1">
                  <a:lumMod val="50000"/>
                </a:schemeClr>
              </a:buClr>
              <a:buFont typeface="Wingdings" panose="05000000000000000000"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函数模板（</a:t>
            </a:r>
            <a:r>
              <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Function Template</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1023937" lvl="1" indent="-457200" eaLnBrk="0" hangingPunct="0">
              <a:spcBef>
                <a:spcPct val="10000"/>
              </a:spcBef>
              <a:buClr>
                <a:schemeClr val="accent1">
                  <a:lumMod val="50000"/>
                </a:schemeClr>
              </a:buClr>
              <a:buFont typeface="Wingdings" panose="05000000000000000000"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类模板（</a:t>
            </a:r>
            <a:r>
              <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Class Template</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226528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586783" y="1707662"/>
            <a:ext cx="6697730" cy="623976"/>
            <a:chOff x="2054383" y="4853049"/>
            <a:chExt cx="6697730" cy="623976"/>
          </a:xfrm>
        </p:grpSpPr>
        <p:sp>
          <p:nvSpPr>
            <p:cNvPr id="28" name="矩形 2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模板的引入</a:t>
              </a:r>
            </a:p>
          </p:txBody>
        </p:sp>
        <p:grpSp>
          <p:nvGrpSpPr>
            <p:cNvPr id="29" name="组合 28"/>
            <p:cNvGrpSpPr/>
            <p:nvPr/>
          </p:nvGrpSpPr>
          <p:grpSpPr>
            <a:xfrm>
              <a:off x="2054383" y="4853049"/>
              <a:ext cx="984021" cy="419684"/>
              <a:chOff x="1485616" y="1015069"/>
              <a:chExt cx="1557519" cy="790575"/>
            </a:xfrm>
          </p:grpSpPr>
          <p:sp>
            <p:nvSpPr>
              <p:cNvPr id="30" name="等腰三角形 2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17" name="组合 16"/>
          <p:cNvGrpSpPr/>
          <p:nvPr/>
        </p:nvGrpSpPr>
        <p:grpSpPr>
          <a:xfrm>
            <a:off x="2586783" y="2610958"/>
            <a:ext cx="6697730" cy="623976"/>
            <a:chOff x="4714851" y="493943"/>
            <a:chExt cx="6697730" cy="623976"/>
          </a:xfrm>
        </p:grpSpPr>
        <p:sp>
          <p:nvSpPr>
            <p:cNvPr id="18" name="矩形 17"/>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模板概述</a:t>
              </a:r>
            </a:p>
          </p:txBody>
        </p:sp>
        <p:grpSp>
          <p:nvGrpSpPr>
            <p:cNvPr id="19" name="组合 18"/>
            <p:cNvGrpSpPr/>
            <p:nvPr/>
          </p:nvGrpSpPr>
          <p:grpSpPr>
            <a:xfrm>
              <a:off x="4714851" y="493943"/>
              <a:ext cx="984021" cy="419684"/>
              <a:chOff x="1485616" y="1015069"/>
              <a:chExt cx="1557519" cy="790575"/>
            </a:xfrm>
            <a:solidFill>
              <a:srgbClr val="0070C0"/>
            </a:solidFill>
          </p:grpSpPr>
          <p:sp>
            <p:nvSpPr>
              <p:cNvPr id="20" name="等腰三角形 19"/>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2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grpSp>
        <p:nvGrpSpPr>
          <p:cNvPr id="32" name="组合 31"/>
          <p:cNvGrpSpPr/>
          <p:nvPr/>
        </p:nvGrpSpPr>
        <p:grpSpPr>
          <a:xfrm>
            <a:off x="2586783" y="3489546"/>
            <a:ext cx="6697730" cy="623976"/>
            <a:chOff x="2054383" y="4853049"/>
            <a:chExt cx="6697730" cy="623976"/>
          </a:xfrm>
        </p:grpSpPr>
        <p:sp>
          <p:nvSpPr>
            <p:cNvPr id="33" name="矩形 32"/>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函数模板</a:t>
              </a:r>
            </a:p>
          </p:txBody>
        </p:sp>
        <p:grpSp>
          <p:nvGrpSpPr>
            <p:cNvPr id="34" name="组合 33"/>
            <p:cNvGrpSpPr/>
            <p:nvPr/>
          </p:nvGrpSpPr>
          <p:grpSpPr>
            <a:xfrm>
              <a:off x="2054383" y="4853049"/>
              <a:ext cx="984021" cy="419684"/>
              <a:chOff x="1485616" y="1015069"/>
              <a:chExt cx="1557519" cy="790575"/>
            </a:xfrm>
          </p:grpSpPr>
          <p:sp>
            <p:nvSpPr>
              <p:cNvPr id="35" name="等腰三角形 34"/>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6"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34120596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5323</TotalTime>
  <Words>2356</Words>
  <Application>Microsoft Office PowerPoint</Application>
  <PresentationFormat>自定义</PresentationFormat>
  <Paragraphs>325</Paragraphs>
  <Slides>29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等线</vt:lpstr>
      <vt:lpstr>等线 Light</vt:lpstr>
      <vt:lpstr>宋体</vt:lpstr>
      <vt:lpstr>微软雅黑</vt:lpstr>
      <vt:lpstr>幼圆</vt:lpstr>
      <vt:lpstr>Arial</vt:lpstr>
      <vt:lpstr>Buxton Sketch</vt:lpstr>
      <vt:lpstr>Calibri</vt:lpstr>
      <vt:lpstr>Calibri Light</vt:lpstr>
      <vt:lpstr>Chiller</vt:lpstr>
      <vt:lpstr>Consolas</vt:lpstr>
      <vt:lpstr>Courier New</vt:lpstr>
      <vt:lpstr>Lucida Calligraphy</vt:lpstr>
      <vt:lpstr>Wingdings</vt:lpstr>
      <vt:lpstr>Office 主题​​</vt:lpstr>
      <vt:lpstr>PowerPoint 演示文稿</vt:lpstr>
      <vt:lpstr>上一讲教学目标</vt:lpstr>
      <vt:lpstr>本讲教学目标</vt:lpstr>
      <vt:lpstr>PowerPoint 演示文稿</vt:lpstr>
      <vt:lpstr>模板的引入</vt:lpstr>
      <vt:lpstr>模板的引入</vt:lpstr>
      <vt:lpstr>模板的引入</vt:lpstr>
      <vt:lpstr>模板的引入</vt:lpstr>
      <vt:lpstr>PowerPoint 演示文稿</vt:lpstr>
      <vt:lpstr>模板概述</vt:lpstr>
      <vt:lpstr>PowerPoint 演示文稿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本讲教学目标</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丁盟</dc:creator>
  <cp:lastModifiedBy>杨伟彬</cp:lastModifiedBy>
  <cp:revision>1245</cp:revision>
  <dcterms:created xsi:type="dcterms:W3CDTF">2016-06-30T08:41:47Z</dcterms:created>
  <dcterms:modified xsi:type="dcterms:W3CDTF">2017-12-27T12:34:38Z</dcterms:modified>
</cp:coreProperties>
</file>