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68" r:id="rId2"/>
    <p:sldId id="324" r:id="rId3"/>
    <p:sldId id="269" r:id="rId4"/>
    <p:sldId id="274" r:id="rId5"/>
    <p:sldId id="325" r:id="rId6"/>
    <p:sldId id="275" r:id="rId7"/>
    <p:sldId id="306" r:id="rId8"/>
    <p:sldId id="276" r:id="rId9"/>
    <p:sldId id="307" r:id="rId10"/>
    <p:sldId id="308" r:id="rId11"/>
    <p:sldId id="277" r:id="rId12"/>
    <p:sldId id="279" r:id="rId13"/>
    <p:sldId id="280" r:id="rId14"/>
    <p:sldId id="289" r:id="rId15"/>
    <p:sldId id="281" r:id="rId16"/>
    <p:sldId id="282" r:id="rId17"/>
    <p:sldId id="284" r:id="rId18"/>
    <p:sldId id="309" r:id="rId19"/>
    <p:sldId id="286" r:id="rId20"/>
    <p:sldId id="290" r:id="rId21"/>
    <p:sldId id="315" r:id="rId22"/>
    <p:sldId id="291" r:id="rId23"/>
    <p:sldId id="292" r:id="rId24"/>
    <p:sldId id="293" r:id="rId25"/>
    <p:sldId id="285" r:id="rId26"/>
    <p:sldId id="294" r:id="rId27"/>
    <p:sldId id="298" r:id="rId28"/>
    <p:sldId id="295" r:id="rId29"/>
    <p:sldId id="296" r:id="rId30"/>
    <p:sldId id="319" r:id="rId31"/>
    <p:sldId id="305" r:id="rId32"/>
    <p:sldId id="297" r:id="rId33"/>
    <p:sldId id="320" r:id="rId34"/>
    <p:sldId id="321" r:id="rId35"/>
    <p:sldId id="300" r:id="rId36"/>
    <p:sldId id="322" r:id="rId37"/>
    <p:sldId id="301" r:id="rId38"/>
    <p:sldId id="302" r:id="rId39"/>
    <p:sldId id="326" r:id="rId40"/>
    <p:sldId id="312" r:id="rId41"/>
    <p:sldId id="313" r:id="rId42"/>
    <p:sldId id="314" r:id="rId43"/>
    <p:sldId id="310" r:id="rId44"/>
    <p:sldId id="303" r:id="rId45"/>
    <p:sldId id="304"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0" autoAdjust="0"/>
  </p:normalViewPr>
  <p:slideViewPr>
    <p:cSldViewPr>
      <p:cViewPr varScale="1">
        <p:scale>
          <a:sx n="107" d="100"/>
          <a:sy n="107" d="100"/>
        </p:scale>
        <p:origin x="16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954856372331725E-2"/>
          <c:y val="7.9224708841025976E-2"/>
          <c:w val="0.94809198086128665"/>
          <c:h val="0.91700268597606804"/>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layout>
                <c:manualLayout>
                  <c:x val="-0.18659994568504734"/>
                  <c:y val="5.8930662796726256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期末考试</a:t>
                    </a:r>
                  </a:p>
                  <a:p>
                    <a:pPr>
                      <a:defRPr sz="1200"/>
                    </a:pPr>
                    <a:fld id="{A826EBFA-C604-4F48-95DC-86AE1E0193D3}"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雪梨作业</a:t>
                    </a:r>
                  </a:p>
                  <a:p>
                    <a:pPr>
                      <a:defRPr sz="1200"/>
                    </a:pPr>
                    <a:fld id="{4B554995-E677-42B5-A7C7-09109156ED6B}"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平时成绩</a:t>
                    </a:r>
                  </a:p>
                  <a:p>
                    <a:pPr>
                      <a:defRPr sz="1200"/>
                    </a:pPr>
                    <a:fld id="{21060041-BE16-44A7-ADD5-3CD60583C020}"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2019/9/10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6%95%B0%E5%80%BC%E5%BE%AE%E5%88%86" TargetMode="External"/><Relationship Id="rId7" Type="http://schemas.openxmlformats.org/officeDocument/2006/relationships/hyperlink" Target="https://baike.baidu.com/item/%E6%A6%82%E7%8E%87%E7%BB%9F%E8%AE%A1"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baike.baidu.com/item/%E7%A7%AF%E5%88%86%E6%96%B9%E7%A8%8B" TargetMode="External"/><Relationship Id="rId5" Type="http://schemas.openxmlformats.org/officeDocument/2006/relationships/hyperlink" Target="https://baike.baidu.com/item/%E5%B8%B8%E5%BE%AE%E5%88%86%E6%96%B9%E7%A8%8B" TargetMode="External"/><Relationship Id="rId4" Type="http://schemas.openxmlformats.org/officeDocument/2006/relationships/hyperlink" Target="https://baike.baidu.com/item/%E6%95%B0%E5%80%BC%E7%A7%AF%E5%88%86"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自我介绍：  </a:t>
            </a:r>
            <a:r>
              <a:rPr lang="zh-CN" altLang="en-US" sz="1200" b="0" i="0" kern="1200" dirty="0">
                <a:solidFill>
                  <a:schemeClr val="tx1"/>
                </a:solidFill>
                <a:effectLst/>
                <a:latin typeface="+mn-lt"/>
                <a:ea typeface="+mn-ea"/>
                <a:cs typeface="+mn-cs"/>
              </a:rPr>
              <a:t>雪梨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语言同步课、考试出题 、解决过一些</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语言问题 、专业辅导员 </a:t>
            </a:r>
          </a:p>
          <a:p>
            <a:r>
              <a:rPr lang="zh-CN" altLang="en-US" sz="1200" b="1" i="0" kern="1200" dirty="0">
                <a:solidFill>
                  <a:schemeClr val="tx1"/>
                </a:solidFill>
                <a:effectLst/>
                <a:latin typeface="+mn-lt"/>
                <a:ea typeface="+mn-ea"/>
                <a:cs typeface="+mn-cs"/>
              </a:rPr>
              <a:t>课程介绍： </a:t>
            </a:r>
            <a:r>
              <a:rPr lang="zh-CN" altLang="en-US" sz="1200" b="0" i="0" kern="1200" dirty="0">
                <a:solidFill>
                  <a:schemeClr val="tx1"/>
                </a:solidFill>
                <a:effectLst/>
                <a:latin typeface="+mn-lt"/>
                <a:ea typeface="+mn-ea"/>
                <a:cs typeface="+mn-cs"/>
              </a:rPr>
              <a:t>课程地位、就业与考研 、评奖学金、保研 、程序设计大赛 </a:t>
            </a:r>
          </a:p>
          <a:p>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a:t>
            </a:fld>
            <a:endParaRPr lang="zh-CN" altLang="en-US"/>
          </a:p>
        </p:txBody>
      </p:sp>
    </p:spTree>
    <p:extLst>
      <p:ext uri="{BB962C8B-B14F-4D97-AF65-F5344CB8AC3E}">
        <p14:creationId xmlns:p14="http://schemas.microsoft.com/office/powerpoint/2010/main" val="2794976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考了一个选择题</a:t>
            </a:r>
            <a:endParaRPr lang="en-US" altLang="zh-CN" dirty="0"/>
          </a:p>
          <a:p>
            <a:r>
              <a:rPr lang="en-US" altLang="zh-CN" dirty="0"/>
              <a:t>1</a:t>
            </a:r>
            <a:r>
              <a:rPr lang="zh-CN" altLang="en-US" dirty="0"/>
              <a:t>分钟      </a:t>
            </a:r>
            <a:r>
              <a:rPr lang="en-US" altLang="zh-CN" dirty="0"/>
              <a:t>15:41</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12</a:t>
            </a:fld>
            <a:endParaRPr lang="zh-CN" altLang="en-US"/>
          </a:p>
        </p:txBody>
      </p:sp>
    </p:spTree>
    <p:extLst>
      <p:ext uri="{BB962C8B-B14F-4D97-AF65-F5344CB8AC3E}">
        <p14:creationId xmlns:p14="http://schemas.microsoft.com/office/powerpoint/2010/main" val="88494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数据：是计算机处理的信息的某种特定的符号的表示形式。比如：文字、图像、声音等，</a:t>
            </a:r>
          </a:p>
          <a:p>
            <a:r>
              <a:rPr lang="zh-CN" altLang="en-US" b="1" dirty="0"/>
              <a:t>数据元素</a:t>
            </a:r>
            <a:r>
              <a:rPr lang="zh-CN" altLang="en-US" dirty="0"/>
              <a:t>：是数据的</a:t>
            </a:r>
            <a:r>
              <a:rPr lang="zh-CN" altLang="en-US" b="1" dirty="0"/>
              <a:t>基本单位</a:t>
            </a:r>
            <a:r>
              <a:rPr lang="zh-CN" altLang="en-US" dirty="0"/>
              <a:t>，常常作为整体来考虑。</a:t>
            </a:r>
            <a:endParaRPr lang="en-US" altLang="zh-CN" dirty="0"/>
          </a:p>
          <a:p>
            <a:r>
              <a:rPr lang="zh-CN" altLang="en-US" dirty="0"/>
              <a:t>一个数据元素包含若干</a:t>
            </a:r>
            <a:r>
              <a:rPr lang="zh-CN" altLang="en-US" b="1" dirty="0"/>
              <a:t>数据项</a:t>
            </a:r>
            <a:r>
              <a:rPr lang="zh-CN" altLang="en-US" dirty="0"/>
              <a:t>，因为最小单位是数据项，一个数据元素可以由多个数据项组成。比如：一个学生就是一个数据元素，那么学生的学号、姓名、成绩就是数据项。</a:t>
            </a:r>
            <a:endParaRPr lang="en-US" altLang="zh-CN" dirty="0"/>
          </a:p>
          <a:p>
            <a:r>
              <a:rPr lang="en-US" altLang="zh-CN" dirty="0"/>
              <a:t>5’</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632820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数据对象</a:t>
            </a:r>
            <a:r>
              <a:rPr lang="zh-CN" altLang="en-US" dirty="0"/>
              <a:t>：所有整型（或者字符）数据就可以构成一个数据对象，所有的学生数据也是一个数据对象。</a:t>
            </a:r>
            <a:endParaRPr lang="en-US" altLang="zh-CN" dirty="0"/>
          </a:p>
          <a:p>
            <a:r>
              <a:rPr lang="zh-CN" altLang="en-US" b="1" dirty="0"/>
              <a:t>结构</a:t>
            </a:r>
            <a:r>
              <a:rPr lang="zh-CN" altLang="en-US" dirty="0"/>
              <a:t>：根据数据元素之间的关系（逻辑关系）不同，分</a:t>
            </a:r>
            <a:r>
              <a:rPr lang="en-US" altLang="zh-CN" dirty="0"/>
              <a:t>4</a:t>
            </a:r>
            <a:r>
              <a:rPr lang="zh-CN" altLang="en-US" dirty="0"/>
              <a:t>类基本结构：集合、线性结构、树形结构、图状结构（或网状结构）。</a:t>
            </a:r>
            <a:endParaRPr lang="en-US" altLang="zh-CN" dirty="0"/>
          </a:p>
          <a:p>
            <a:r>
              <a:rPr lang="en-US" altLang="zh-CN" dirty="0"/>
              <a:t>4’</a:t>
            </a:r>
          </a:p>
          <a:p>
            <a:r>
              <a:rPr lang="en-US" altLang="zh-CN" dirty="0"/>
              <a:t>15:50</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173923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集合中元素之间不存在任何关系，但是从某种意义上来说，</a:t>
            </a:r>
            <a:r>
              <a:rPr lang="zh-CN" altLang="en-US" b="1" dirty="0"/>
              <a:t>属于同一个集合</a:t>
            </a:r>
            <a:r>
              <a:rPr lang="zh-CN" altLang="en-US" dirty="0"/>
              <a:t>的元素也存在关系，这个关系就是集合本身。（离散数学讲）</a:t>
            </a:r>
          </a:p>
          <a:p>
            <a:r>
              <a:rPr lang="en-US" altLang="zh-CN" dirty="0"/>
              <a:t>4’</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139514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r>
              <a:rPr lang="zh-CN" altLang="en-US" dirty="0"/>
              <a:t>：数据元素的有限集                           </a:t>
            </a:r>
            <a:r>
              <a:rPr lang="en-US" altLang="zh-CN" dirty="0"/>
              <a:t>S</a:t>
            </a:r>
            <a:r>
              <a:rPr lang="zh-CN" altLang="en-US" dirty="0"/>
              <a:t>：关系的有限集</a:t>
            </a:r>
            <a:endParaRPr lang="en-US" altLang="zh-CN" dirty="0"/>
          </a:p>
          <a:p>
            <a:r>
              <a:rPr lang="en-US" altLang="zh-CN" dirty="0"/>
              <a:t>3’</a:t>
            </a:r>
          </a:p>
          <a:p>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2667365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数据的存储结构：逻辑结构在存储器中的映像。或者说逻辑结构在计算机中的表示。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非顺序存储映像，也叫作链式映像。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p>
            <a:r>
              <a:rPr lang="zh-CN" altLang="en-US" dirty="0"/>
              <a:t> </a:t>
            </a:r>
            <a:r>
              <a:rPr lang="en-US" altLang="zh-CN" dirty="0"/>
              <a:t>16:00</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136767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18</a:t>
            </a:fld>
            <a:endParaRPr lang="zh-CN" altLang="en-US"/>
          </a:p>
        </p:txBody>
      </p:sp>
    </p:spTree>
    <p:extLst>
      <p:ext uri="{BB962C8B-B14F-4D97-AF65-F5344CB8AC3E}">
        <p14:creationId xmlns:p14="http://schemas.microsoft.com/office/powerpoint/2010/main" val="16887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19</a:t>
            </a:fld>
            <a:endParaRPr lang="zh-CN" altLang="en-US"/>
          </a:p>
        </p:txBody>
      </p:sp>
    </p:spTree>
    <p:extLst>
      <p:ext uri="{BB962C8B-B14F-4D97-AF65-F5344CB8AC3E}">
        <p14:creationId xmlns:p14="http://schemas.microsoft.com/office/powerpoint/2010/main" val="3457609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21</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zh-CN" altLang="en-US" sz="1000" dirty="0"/>
              <a:t>所有的表都代表是数据，每个表代表一个数据对象，每一行代表数据元素，每行中的一个词，代表一个数据项</a:t>
            </a:r>
            <a:endParaRPr lang="zh-CN" altLang="zh-CN" sz="1000" dirty="0"/>
          </a:p>
          <a:p>
            <a:pPr marL="228600" indent="-228600"/>
            <a:r>
              <a:rPr lang="en-US" altLang="zh-CN" sz="1000" dirty="0"/>
              <a:t>3’     16:10</a:t>
            </a:r>
            <a:endParaRPr lang="zh-CN" altLang="zh-CN" sz="10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sz="1200" b="1" dirty="0">
                <a:sym typeface="Wingdings" pitchFamily="2" charset="2"/>
              </a:rPr>
              <a:t>ADT</a:t>
            </a:r>
            <a:r>
              <a:rPr lang="zh-CN" altLang="en-US" sz="1200" b="1" dirty="0">
                <a:sym typeface="Wingdings" pitchFamily="2" charset="2"/>
              </a:rPr>
              <a:t>的定义：不涉及存储                记住三部分   </a:t>
            </a:r>
            <a:r>
              <a:rPr lang="en-US" altLang="zh-CN" sz="1200" b="1" dirty="0">
                <a:sym typeface="Wingdings" pitchFamily="2" charset="2"/>
              </a:rPr>
              <a:t>2</a:t>
            </a:r>
            <a:r>
              <a:rPr lang="zh-CN" altLang="en-US" sz="1200" b="1" dirty="0">
                <a:sym typeface="Wingdings" pitchFamily="2" charset="2"/>
              </a:rPr>
              <a:t>‘</a:t>
            </a:r>
            <a:endParaRPr lang="en-US" altLang="zh-CN" sz="1200" b="1" dirty="0">
              <a:sym typeface="Wingdings" pitchFamily="2" charset="2"/>
            </a:endParaRPr>
          </a:p>
          <a:p>
            <a:pPr>
              <a:buNone/>
            </a:pPr>
            <a:r>
              <a:rPr lang="en-US" altLang="zh-CN" sz="1200" dirty="0">
                <a:sym typeface="Wingdings" pitchFamily="2" charset="2"/>
              </a:rPr>
              <a:t>ADT  </a:t>
            </a:r>
            <a:r>
              <a:rPr lang="zh-CN" altLang="en-US" sz="1200" dirty="0">
                <a:sym typeface="Wingdings" pitchFamily="2" charset="2"/>
              </a:rPr>
              <a:t>抽象数据类型名</a:t>
            </a:r>
            <a:r>
              <a:rPr lang="en-US" altLang="zh-CN" sz="1200" dirty="0">
                <a:sym typeface="Wingdings" pitchFamily="2" charset="2"/>
              </a:rPr>
              <a:t>{</a:t>
            </a:r>
          </a:p>
          <a:p>
            <a:pPr>
              <a:buNone/>
            </a:pPr>
            <a:r>
              <a:rPr lang="en-US" altLang="zh-CN" sz="1200" dirty="0">
                <a:sym typeface="Wingdings" pitchFamily="2" charset="2"/>
              </a:rPr>
              <a:t>               </a:t>
            </a:r>
            <a:r>
              <a:rPr lang="zh-CN" altLang="en-US" sz="1200" dirty="0">
                <a:sym typeface="Wingdings" pitchFamily="2" charset="2"/>
              </a:rPr>
              <a:t>数据对象：</a:t>
            </a:r>
            <a:r>
              <a:rPr lang="en-US" altLang="zh-CN" sz="1200" dirty="0">
                <a:sym typeface="Wingdings" pitchFamily="2" charset="2"/>
              </a:rPr>
              <a:t>&lt;</a:t>
            </a:r>
            <a:r>
              <a:rPr lang="zh-CN" altLang="en-US" sz="1200" dirty="0">
                <a:sym typeface="Wingdings" pitchFamily="2" charset="2"/>
              </a:rPr>
              <a:t>数据对象的定义</a:t>
            </a:r>
            <a:r>
              <a:rPr lang="en-US" altLang="zh-CN" sz="1200" dirty="0">
                <a:sym typeface="Wingdings" pitchFamily="2" charset="2"/>
              </a:rPr>
              <a:t>&gt;</a:t>
            </a:r>
          </a:p>
          <a:p>
            <a:pPr>
              <a:buNone/>
            </a:pPr>
            <a:r>
              <a:rPr lang="zh-CN" altLang="en-US" sz="1200" dirty="0">
                <a:sym typeface="Wingdings" pitchFamily="2" charset="2"/>
              </a:rPr>
              <a:t>               数据关系：</a:t>
            </a:r>
            <a:r>
              <a:rPr lang="en-US" altLang="zh-CN" sz="1200" dirty="0">
                <a:sym typeface="Wingdings" pitchFamily="2" charset="2"/>
              </a:rPr>
              <a:t>&lt;</a:t>
            </a:r>
            <a:r>
              <a:rPr lang="zh-CN" altLang="en-US" sz="1200" dirty="0">
                <a:sym typeface="Wingdings" pitchFamily="2" charset="2"/>
              </a:rPr>
              <a:t>数据关系的定义</a:t>
            </a:r>
            <a:r>
              <a:rPr lang="en-US" altLang="zh-CN" sz="1200" dirty="0">
                <a:sym typeface="Wingdings" pitchFamily="2" charset="2"/>
              </a:rPr>
              <a:t>&gt;</a:t>
            </a:r>
          </a:p>
          <a:p>
            <a:pPr>
              <a:buNone/>
            </a:pPr>
            <a:r>
              <a:rPr lang="zh-CN" altLang="en-US" sz="1200" dirty="0">
                <a:sym typeface="Wingdings" pitchFamily="2" charset="2"/>
              </a:rPr>
              <a:t>               基本操作：</a:t>
            </a:r>
            <a:r>
              <a:rPr lang="en-US" altLang="zh-CN" sz="1200" dirty="0">
                <a:sym typeface="Wingdings" pitchFamily="2" charset="2"/>
              </a:rPr>
              <a:t>&lt;</a:t>
            </a:r>
            <a:r>
              <a:rPr lang="zh-CN" altLang="en-US" sz="1200" dirty="0">
                <a:sym typeface="Wingdings" pitchFamily="2" charset="2"/>
              </a:rPr>
              <a:t>基本操作的定义</a:t>
            </a:r>
            <a:r>
              <a:rPr lang="en-US" altLang="zh-CN" sz="1200" dirty="0">
                <a:sym typeface="Wingdings" pitchFamily="2" charset="2"/>
              </a:rPr>
              <a:t>&gt;</a:t>
            </a:r>
          </a:p>
          <a:p>
            <a:pPr>
              <a:buNone/>
            </a:pPr>
            <a:r>
              <a:rPr lang="en-US" altLang="zh-CN" sz="1200" dirty="0">
                <a:sym typeface="Wingdings" pitchFamily="2" charset="2"/>
              </a:rPr>
              <a:t>     } ADT  </a:t>
            </a:r>
            <a:r>
              <a:rPr lang="zh-CN" altLang="en-US" sz="1200" dirty="0">
                <a:sym typeface="Wingdings" pitchFamily="2" charset="2"/>
              </a:rPr>
              <a:t>抽象数据类型名</a:t>
            </a:r>
            <a:endParaRPr lang="en-US" altLang="zh-CN" sz="1200" dirty="0">
              <a:sym typeface="Wingdings" pitchFamily="2" charset="2"/>
            </a:endParaRPr>
          </a:p>
          <a:p>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22</a:t>
            </a:fld>
            <a:endParaRPr lang="zh-CN" altLang="en-US"/>
          </a:p>
        </p:txBody>
      </p:sp>
    </p:spTree>
    <p:extLst>
      <p:ext uri="{BB962C8B-B14F-4D97-AF65-F5344CB8AC3E}">
        <p14:creationId xmlns:p14="http://schemas.microsoft.com/office/powerpoint/2010/main" val="392941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课程要求：  这部分放在平时分中</a:t>
            </a:r>
            <a:r>
              <a:rPr lang="zh-CN" altLang="en-US" sz="1200" b="0" i="0" kern="1200" dirty="0">
                <a:solidFill>
                  <a:schemeClr val="tx1"/>
                </a:solidFill>
                <a:effectLst/>
                <a:latin typeface="+mn-lt"/>
                <a:ea typeface="+mn-ea"/>
                <a:cs typeface="+mn-cs"/>
              </a:rPr>
              <a:t>、  迟到三次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一次旷课 、 </a:t>
            </a:r>
            <a:r>
              <a:rPr lang="zh-CN" altLang="en-US" sz="1200" b="1" i="0" kern="1200" dirty="0">
                <a:solidFill>
                  <a:schemeClr val="tx1"/>
                </a:solidFill>
                <a:effectLst/>
                <a:latin typeface="+mn-lt"/>
                <a:ea typeface="+mn-ea"/>
                <a:cs typeface="+mn-cs"/>
              </a:rPr>
              <a:t>旷课两次平时成绩</a:t>
            </a:r>
            <a:r>
              <a:rPr lang="en-US" altLang="zh-CN" sz="1200" b="1" i="0" kern="1200" dirty="0">
                <a:solidFill>
                  <a:schemeClr val="tx1"/>
                </a:solidFill>
                <a:effectLst/>
                <a:latin typeface="+mn-lt"/>
                <a:ea typeface="+mn-ea"/>
                <a:cs typeface="+mn-cs"/>
              </a:rPr>
              <a:t>0</a:t>
            </a:r>
            <a:r>
              <a:rPr lang="zh-CN" altLang="en-US" sz="1200" b="1" i="0" kern="1200" dirty="0">
                <a:solidFill>
                  <a:schemeClr val="tx1"/>
                </a:solidFill>
                <a:effectLst/>
                <a:latin typeface="+mn-lt"/>
                <a:ea typeface="+mn-ea"/>
                <a:cs typeface="+mn-cs"/>
              </a:rPr>
              <a:t>分 </a:t>
            </a:r>
            <a:r>
              <a:rPr lang="zh-CN" altLang="en-US" sz="1200" b="0" i="0" kern="1200" dirty="0">
                <a:solidFill>
                  <a:schemeClr val="tx1"/>
                </a:solidFill>
                <a:effectLst/>
                <a:latin typeface="+mn-lt"/>
                <a:ea typeface="+mn-ea"/>
                <a:cs typeface="+mn-cs"/>
              </a:rPr>
              <a:t>、找辅导员请假后，让班委带上假条 、</a:t>
            </a:r>
            <a:r>
              <a:rPr lang="zh-CN" altLang="en-US" sz="1200" b="1" i="0" kern="1200" dirty="0">
                <a:solidFill>
                  <a:schemeClr val="tx1"/>
                </a:solidFill>
                <a:effectLst/>
                <a:latin typeface="+mn-lt"/>
                <a:ea typeface="+mn-ea"/>
                <a:cs typeface="+mn-cs"/>
              </a:rPr>
              <a:t>点名的时间可能在上课前，上课中，也可能在上课后 </a:t>
            </a:r>
            <a:r>
              <a:rPr lang="zh-CN" altLang="en-US" sz="1200" b="0" i="0" kern="1200" dirty="0">
                <a:solidFill>
                  <a:schemeClr val="tx1"/>
                </a:solidFill>
                <a:effectLst/>
                <a:latin typeface="+mn-lt"/>
                <a:ea typeface="+mn-ea"/>
                <a:cs typeface="+mn-cs"/>
              </a:rPr>
              <a:t>、上课基本不用电脑，用的时候会提前跟大家说 、</a:t>
            </a:r>
            <a:r>
              <a:rPr lang="en-US" altLang="zh-CN" sz="1200" b="1" i="0" kern="1200" dirty="0">
                <a:solidFill>
                  <a:schemeClr val="tx1"/>
                </a:solidFill>
                <a:effectLst/>
                <a:latin typeface="+mn-lt"/>
                <a:ea typeface="+mn-ea"/>
                <a:cs typeface="+mn-cs"/>
              </a:rPr>
              <a:t>C</a:t>
            </a:r>
            <a:r>
              <a:rPr lang="zh-CN" altLang="en-US" sz="1200" b="1" i="0" kern="1200" dirty="0">
                <a:solidFill>
                  <a:schemeClr val="tx1"/>
                </a:solidFill>
                <a:effectLst/>
                <a:latin typeface="+mn-lt"/>
                <a:ea typeface="+mn-ea"/>
                <a:cs typeface="+mn-cs"/>
              </a:rPr>
              <a:t>语言上学期没学好的这学期希望可以跟着我好好熟悉一遍 </a:t>
            </a:r>
            <a:r>
              <a:rPr lang="zh-CN" altLang="en-US" sz="1200" b="0" i="0" kern="1200" dirty="0">
                <a:solidFill>
                  <a:schemeClr val="tx1"/>
                </a:solidFill>
                <a:effectLst/>
                <a:latin typeface="+mn-lt"/>
                <a:ea typeface="+mn-ea"/>
                <a:cs typeface="+mn-cs"/>
              </a:rPr>
              <a:t>、上课谁有听不明白的，直接问我，不要不好意思 </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dirty="0"/>
              <a:t>数组和指针</a:t>
            </a:r>
            <a:r>
              <a:rPr lang="en-US" altLang="zh-CN" sz="1200" dirty="0"/>
              <a:t>15</a:t>
            </a:r>
            <a:r>
              <a:rPr lang="zh-CN" altLang="en-US" sz="1200" dirty="0"/>
              <a:t>‘    </a:t>
            </a:r>
            <a:r>
              <a:rPr lang="en-US" altLang="zh-CN" sz="1200" dirty="0"/>
              <a:t>2. </a:t>
            </a:r>
            <a:r>
              <a:rPr lang="zh-CN" altLang="en-US" sz="1200" dirty="0"/>
              <a:t>指针和引用</a:t>
            </a:r>
            <a:r>
              <a:rPr lang="en-US" altLang="zh-CN" sz="1200" dirty="0"/>
              <a:t>10</a:t>
            </a:r>
            <a:r>
              <a:rPr lang="zh-CN" altLang="en-US" sz="1200" dirty="0"/>
              <a:t>’‘  </a:t>
            </a:r>
            <a:r>
              <a:rPr lang="en-US" altLang="zh-CN" sz="1200" dirty="0"/>
              <a:t>3.</a:t>
            </a:r>
            <a:r>
              <a:rPr lang="zh-CN" altLang="en-US" sz="1200" dirty="0"/>
              <a:t>结构体与</a:t>
            </a:r>
            <a:r>
              <a:rPr lang="en-US" altLang="zh-CN" sz="1200" dirty="0"/>
              <a:t>typedef 10</a:t>
            </a:r>
            <a:r>
              <a:rPr lang="zh-CN" altLang="en-US" sz="1200" dirty="0"/>
              <a:t>’  </a:t>
            </a:r>
            <a:r>
              <a:rPr lang="en-US" altLang="zh-CN" sz="1200" dirty="0"/>
              <a:t>4.</a:t>
            </a:r>
            <a:r>
              <a:rPr lang="zh-CN" altLang="en-US" sz="1200" dirty="0"/>
              <a:t>动态内存分配 </a:t>
            </a:r>
            <a:r>
              <a:rPr lang="en-US" altLang="zh-CN" sz="1200" dirty="0"/>
              <a:t>10</a:t>
            </a:r>
            <a:r>
              <a:rPr lang="zh-CN" altLang="en-US" sz="1200" dirty="0"/>
              <a:t>‘    </a:t>
            </a:r>
            <a:r>
              <a:rPr lang="en-US" altLang="zh-CN" sz="1200" dirty="0"/>
              <a:t>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15:00</a:t>
            </a:r>
            <a:r>
              <a:rPr lang="zh-CN" altLang="en-US" dirty="0"/>
              <a:t>结束</a:t>
            </a:r>
          </a:p>
          <a:p>
            <a:pPr marL="228600" indent="-228600">
              <a:buAutoNum type="arabicPeriod"/>
            </a:pP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a:t>
            </a:fld>
            <a:endParaRPr lang="zh-CN" altLang="en-US"/>
          </a:p>
        </p:txBody>
      </p:sp>
    </p:spTree>
    <p:extLst>
      <p:ext uri="{BB962C8B-B14F-4D97-AF65-F5344CB8AC3E}">
        <p14:creationId xmlns:p14="http://schemas.microsoft.com/office/powerpoint/2010/main" val="80737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不讲</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23</a:t>
            </a:fld>
            <a:endParaRPr lang="zh-CN" altLang="en-US"/>
          </a:p>
        </p:txBody>
      </p:sp>
    </p:spTree>
    <p:extLst>
      <p:ext uri="{BB962C8B-B14F-4D97-AF65-F5344CB8AC3E}">
        <p14:creationId xmlns:p14="http://schemas.microsoft.com/office/powerpoint/2010/main" val="1820820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a:t>
            </a:r>
            <a:r>
              <a:rPr lang="en-US" altLang="zh-CN" dirty="0"/>
              <a:t>C</a:t>
            </a:r>
            <a:r>
              <a:rPr lang="zh-CN" altLang="en-US" dirty="0"/>
              <a:t>是不可以在</a:t>
            </a:r>
            <a:r>
              <a:rPr lang="en-US" altLang="zh-CN" dirty="0"/>
              <a:t>VS</a:t>
            </a:r>
            <a:r>
              <a:rPr lang="zh-CN" altLang="en-US" dirty="0"/>
              <a:t>中编译的语言      </a:t>
            </a:r>
            <a:r>
              <a:rPr lang="en-US" altLang="zh-CN" dirty="0"/>
              <a:t>&amp;</a:t>
            </a:r>
            <a:r>
              <a:rPr lang="zh-CN" altLang="en-US" dirty="0"/>
              <a:t>：位操作中与运算，取地址，在</a:t>
            </a:r>
            <a:r>
              <a:rPr lang="en-US" altLang="zh-CN" dirty="0"/>
              <a:t>C++</a:t>
            </a:r>
            <a:r>
              <a:rPr lang="zh-CN" altLang="en-US" dirty="0"/>
              <a:t>中还有一层意思就是引用             </a:t>
            </a:r>
            <a:r>
              <a:rPr lang="en-US" altLang="zh-CN" dirty="0"/>
              <a:t>5’</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24</a:t>
            </a:fld>
            <a:endParaRPr lang="zh-CN" altLang="en-US"/>
          </a:p>
        </p:txBody>
      </p:sp>
    </p:spTree>
    <p:extLst>
      <p:ext uri="{BB962C8B-B14F-4D97-AF65-F5344CB8AC3E}">
        <p14:creationId xmlns:p14="http://schemas.microsoft.com/office/powerpoint/2010/main" val="1561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设计存储结构，顺序还是链式存储需要确定                             </a:t>
            </a:r>
            <a:r>
              <a:rPr lang="en-US" altLang="zh-CN" dirty="0"/>
              <a:t>3’</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25</a:t>
            </a:fld>
            <a:endParaRPr lang="zh-CN" altLang="en-US"/>
          </a:p>
        </p:txBody>
      </p:sp>
    </p:spTree>
    <p:extLst>
      <p:ext uri="{BB962C8B-B14F-4D97-AF65-F5344CB8AC3E}">
        <p14:creationId xmlns:p14="http://schemas.microsoft.com/office/powerpoint/2010/main" val="147976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基于特定存储结构之上的基本操作的实现</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26</a:t>
            </a:fld>
            <a:endParaRPr lang="zh-CN" altLang="en-US"/>
          </a:p>
        </p:txBody>
      </p:sp>
    </p:spTree>
    <p:extLst>
      <p:ext uri="{BB962C8B-B14F-4D97-AF65-F5344CB8AC3E}">
        <p14:creationId xmlns:p14="http://schemas.microsoft.com/office/powerpoint/2010/main" val="1754692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因为现在跟大家讲这个抽象数据类型理解比较困难，所以大家在 第</a:t>
            </a:r>
            <a:r>
              <a:rPr lang="en-US" altLang="zh-CN" b="1" dirty="0"/>
              <a:t>7</a:t>
            </a:r>
            <a:r>
              <a:rPr lang="zh-CN" altLang="en-US" dirty="0"/>
              <a:t>页倒数第</a:t>
            </a:r>
            <a:r>
              <a:rPr lang="en-US" altLang="zh-CN" dirty="0"/>
              <a:t>2</a:t>
            </a:r>
            <a:r>
              <a:rPr lang="zh-CN" altLang="en-US" dirty="0"/>
              <a:t>段一句话：抽象数据类型和面向对象程序设计课程中的模板类似，根据抽象数据结构的定义，结合</a:t>
            </a:r>
            <a:r>
              <a:rPr lang="en-US" altLang="zh-CN" dirty="0"/>
              <a:t>PPT</a:t>
            </a:r>
            <a:r>
              <a:rPr lang="zh-CN" altLang="en-US" dirty="0"/>
              <a:t>中对</a:t>
            </a:r>
            <a:r>
              <a:rPr lang="en-US" altLang="zh-CN" dirty="0"/>
              <a:t>ADT</a:t>
            </a:r>
            <a:r>
              <a:rPr lang="zh-CN" altLang="en-US" dirty="0"/>
              <a:t>的小结对比</a:t>
            </a:r>
            <a:r>
              <a:rPr lang="en-US" altLang="zh-CN" dirty="0"/>
              <a:t>Java</a:t>
            </a:r>
            <a:r>
              <a:rPr lang="zh-CN" altLang="en-US" dirty="0"/>
              <a:t>中的</a:t>
            </a:r>
            <a:r>
              <a:rPr lang="en-US" altLang="zh-CN" sz="1200" b="1" i="0" kern="1200" dirty="0">
                <a:solidFill>
                  <a:schemeClr val="tx1"/>
                </a:solidFill>
                <a:effectLst/>
                <a:latin typeface="+mn-lt"/>
                <a:ea typeface="+mn-ea"/>
                <a:cs typeface="+mn-cs"/>
              </a:rPr>
              <a:t>List</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Set</a:t>
            </a:r>
            <a:r>
              <a:rPr lang="zh-CN" altLang="en-US" sz="1200" b="1" i="0" kern="1200" dirty="0">
                <a:solidFill>
                  <a:schemeClr val="tx1"/>
                </a:solidFill>
                <a:effectLst/>
                <a:latin typeface="+mn-lt"/>
                <a:ea typeface="+mn-ea"/>
                <a:cs typeface="+mn-cs"/>
              </a:rPr>
              <a:t>和</a:t>
            </a:r>
            <a:r>
              <a:rPr lang="en-US" altLang="zh-CN" sz="1200" b="1" i="0" kern="1200" dirty="0">
                <a:solidFill>
                  <a:schemeClr val="tx1"/>
                </a:solidFill>
                <a:effectLst/>
                <a:latin typeface="+mn-lt"/>
                <a:ea typeface="+mn-ea"/>
                <a:cs typeface="+mn-cs"/>
              </a:rPr>
              <a:t>Map</a:t>
            </a:r>
            <a:r>
              <a:rPr lang="zh-CN" altLang="en-US" dirty="0"/>
              <a:t>去理解。</a:t>
            </a:r>
            <a:endParaRPr lang="en-US" altLang="zh-CN" dirty="0"/>
          </a:p>
          <a:p>
            <a:r>
              <a:rPr lang="zh-CN" altLang="en-US" dirty="0"/>
              <a:t>可以对比，</a:t>
            </a:r>
            <a:r>
              <a:rPr lang="en-US" altLang="zh-CN" dirty="0"/>
              <a:t>C</a:t>
            </a:r>
            <a:r>
              <a:rPr lang="zh-CN" altLang="en-US" dirty="0"/>
              <a:t>语言中的数组和链表  </a:t>
            </a:r>
            <a:r>
              <a:rPr lang="en-US" altLang="zh-CN" dirty="0"/>
              <a:t>                                   5’                          8:20</a:t>
            </a:r>
            <a:r>
              <a:rPr lang="zh-CN" altLang="en-US" dirty="0"/>
              <a:t>结束</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27</a:t>
            </a:fld>
            <a:endParaRPr lang="zh-CN" altLang="en-US"/>
          </a:p>
        </p:txBody>
      </p:sp>
    </p:spTree>
    <p:extLst>
      <p:ext uri="{BB962C8B-B14F-4D97-AF65-F5344CB8AC3E}">
        <p14:creationId xmlns:p14="http://schemas.microsoft.com/office/powerpoint/2010/main" val="154416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重点内容：考试必考。五个特性和设计要求去年考了一个选择题。本周发布一次雪梨作业，会出时间复杂度和空间复杂度的题。</a:t>
            </a:r>
            <a:r>
              <a:rPr lang="zh-CN" altLang="en-US" sz="1200" b="0" i="0" kern="1200" dirty="0">
                <a:solidFill>
                  <a:schemeClr val="tx1"/>
                </a:solidFill>
                <a:effectLst/>
                <a:latin typeface="+mn-lt"/>
                <a:ea typeface="+mn-ea"/>
                <a:cs typeface="+mn-cs"/>
              </a:rPr>
              <a:t>正确性（</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层含义）、可读性（团队配合）、健壮性（非法判断，</a:t>
            </a:r>
            <a:r>
              <a:rPr lang="en-US" altLang="zh-CN" sz="1200" b="0" i="0" kern="1200" dirty="0">
                <a:solidFill>
                  <a:schemeClr val="tx1"/>
                </a:solidFill>
                <a:effectLst/>
                <a:latin typeface="+mn-lt"/>
                <a:ea typeface="+mn-ea"/>
                <a:cs typeface="+mn-cs"/>
              </a:rPr>
              <a:t>const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0==flag</a:t>
            </a:r>
            <a:r>
              <a:rPr lang="zh-CN" altLang="en-US" sz="1200" b="0" i="0" kern="1200" dirty="0">
                <a:solidFill>
                  <a:schemeClr val="tx1"/>
                </a:solidFill>
                <a:effectLst/>
                <a:latin typeface="+mn-lt"/>
                <a:ea typeface="+mn-ea"/>
                <a:cs typeface="+mn-cs"/>
              </a:rPr>
              <a:t>）、高效率、低存储 </a:t>
            </a:r>
            <a:r>
              <a:rPr lang="zh-CN" altLang="en-US" dirty="0"/>
              <a:t>      </a:t>
            </a:r>
            <a:r>
              <a:rPr lang="en-US" altLang="zh-CN" dirty="0"/>
              <a:t>6</a:t>
            </a:r>
            <a:r>
              <a:rPr lang="zh-CN" altLang="en-US" dirty="0"/>
              <a:t>‘</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29</a:t>
            </a:fld>
            <a:endParaRPr lang="zh-CN" altLang="en-US"/>
          </a:p>
        </p:txBody>
      </p:sp>
    </p:spTree>
    <p:extLst>
      <p:ext uri="{BB962C8B-B14F-4D97-AF65-F5344CB8AC3E}">
        <p14:creationId xmlns:p14="http://schemas.microsoft.com/office/powerpoint/2010/main" val="2887658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30</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zh-CN" altLang="en-US" sz="1200" b="1" dirty="0">
                <a:latin typeface="Times New Roman" pitchFamily="18" charset="0"/>
              </a:rPr>
              <a:t>一个程序不一定满足有穷性（死循环）。</a:t>
            </a:r>
            <a:r>
              <a:rPr lang="zh-CN" altLang="en-US" dirty="0"/>
              <a:t>程序是可以执行的，算法需要转化计算机语言才能执行 。    </a:t>
            </a:r>
            <a:r>
              <a:rPr lang="en-US" altLang="zh-CN" dirty="0"/>
              <a:t>4’</a:t>
            </a:r>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a:t>
            </a:r>
            <a:r>
              <a:rPr lang="en-US" altLang="zh-CN" dirty="0"/>
              <a:t>C</a:t>
            </a:r>
            <a:r>
              <a:rPr lang="zh-CN" altLang="en-US" dirty="0"/>
              <a:t>代码来展示。     </a:t>
            </a:r>
            <a:r>
              <a:rPr lang="en-US" altLang="zh-CN" dirty="0"/>
              <a:t>3’</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31</a:t>
            </a:fld>
            <a:endParaRPr lang="zh-CN" altLang="en-US"/>
          </a:p>
        </p:txBody>
      </p:sp>
    </p:spTree>
    <p:extLst>
      <p:ext uri="{BB962C8B-B14F-4D97-AF65-F5344CB8AC3E}">
        <p14:creationId xmlns:p14="http://schemas.microsoft.com/office/powerpoint/2010/main" val="2167341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一个算法由控制结构（顺序、分支和循环）和原操作（指固有数据类型的操作）构成。为了便于比较同一问题不同算法，通常的做法是：从算法中选取一种对于所研究的问题来说是基本操作的原操作，以该</a:t>
            </a:r>
            <a:r>
              <a:rPr lang="zh-CN" altLang="en-US" b="1" dirty="0"/>
              <a:t>基本操作</a:t>
            </a:r>
            <a:r>
              <a:rPr lang="zh-CN" altLang="en-US" dirty="0"/>
              <a:t>重复执行的次数作为算法的时间度量。    </a:t>
            </a:r>
            <a:r>
              <a:rPr lang="en-US" altLang="zh-CN" dirty="0"/>
              <a:t>4’</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32</a:t>
            </a:fld>
            <a:endParaRPr lang="zh-CN" altLang="en-US"/>
          </a:p>
        </p:txBody>
      </p:sp>
    </p:spTree>
    <p:extLst>
      <p:ext uri="{BB962C8B-B14F-4D97-AF65-F5344CB8AC3E}">
        <p14:creationId xmlns:p14="http://schemas.microsoft.com/office/powerpoint/2010/main" val="4175045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33</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r>
              <a:rPr kumimoji="1" lang="en-US" altLang="zh-CN" sz="1200" b="0" dirty="0">
                <a:solidFill>
                  <a:srgbClr val="0000FF"/>
                </a:solidFill>
                <a:latin typeface="Times New Roman" pitchFamily="18" charset="0"/>
              </a:rPr>
              <a:t>++</a:t>
            </a:r>
            <a:r>
              <a:rPr kumimoji="1" lang="en-US" altLang="zh-CN" sz="1200" b="0" i="1" dirty="0">
                <a:solidFill>
                  <a:srgbClr val="0000FF"/>
                </a:solidFill>
                <a:latin typeface="Times New Roman" pitchFamily="18" charset="0"/>
              </a:rPr>
              <a:t>x</a:t>
            </a:r>
            <a:r>
              <a:rPr kumimoji="1" lang="en-US" altLang="zh-CN" sz="1200" b="0" dirty="0">
                <a:solidFill>
                  <a:srgbClr val="0000FF"/>
                </a:solidFill>
                <a:latin typeface="Times New Roman" pitchFamily="18" charset="0"/>
              </a:rPr>
              <a:t>; </a:t>
            </a:r>
            <a:r>
              <a:rPr kumimoji="1" lang="zh-CN" altLang="en-US" sz="1200" b="0" dirty="0">
                <a:solidFill>
                  <a:srgbClr val="0000FF"/>
                </a:solidFill>
                <a:latin typeface="Times New Roman" pitchFamily="18" charset="0"/>
              </a:rPr>
              <a:t>和</a:t>
            </a:r>
            <a:r>
              <a:rPr kumimoji="1" lang="en-US" altLang="zh-CN" sz="1200" b="0" i="1" dirty="0">
                <a:latin typeface="Times New Roman" pitchFamily="18" charset="0"/>
              </a:rPr>
              <a:t>s</a:t>
            </a:r>
            <a:r>
              <a:rPr kumimoji="1" lang="en-US" altLang="zh-CN" sz="1200" b="0" dirty="0">
                <a:latin typeface="Times New Roman" pitchFamily="18" charset="0"/>
              </a:rPr>
              <a:t>=0;</a:t>
            </a:r>
            <a:r>
              <a:rPr kumimoji="1" lang="zh-CN" altLang="en-US" sz="1200" b="0" dirty="0">
                <a:latin typeface="Times New Roman" pitchFamily="18" charset="0"/>
              </a:rPr>
              <a:t>都是原操作，一般取第一个作为基本操作。</a:t>
            </a:r>
            <a:r>
              <a:rPr kumimoji="1" lang="en-US" altLang="zh-CN" sz="1200" b="0" dirty="0">
                <a:latin typeface="Times New Roman" pitchFamily="18" charset="0"/>
              </a:rPr>
              <a:t>3’                       8:40</a:t>
            </a:r>
            <a:r>
              <a:rPr kumimoji="1" lang="zh-CN" altLang="en-US" sz="1200" b="0" dirty="0">
                <a:latin typeface="Times New Roman" pitchFamily="18" charset="0"/>
              </a:rPr>
              <a:t>结束</a:t>
            </a:r>
            <a:endParaRPr lang="zh-CN" altLang="zh-CN"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15:00</a:t>
            </a:r>
            <a:r>
              <a:rPr lang="zh-CN" altLang="en-US" dirty="0"/>
              <a:t>结束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a:t>
            </a:fld>
            <a:endParaRPr lang="zh-CN" altLang="en-US"/>
          </a:p>
        </p:txBody>
      </p:sp>
    </p:spTree>
    <p:extLst>
      <p:ext uri="{BB962C8B-B14F-4D97-AF65-F5344CB8AC3E}">
        <p14:creationId xmlns:p14="http://schemas.microsoft.com/office/powerpoint/2010/main" val="335858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34</a:t>
            </a:fld>
            <a:endParaRPr lang="en-US" altLang="zh-CN"/>
          </a:p>
        </p:txBody>
      </p:sp>
      <p:sp>
        <p:nvSpPr>
          <p:cNvPr id="148482"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48483" name="Rectangle 3"/>
              <p:cNvSpPr>
                <a:spLocks noGrp="1" noChangeArrowheads="1"/>
              </p:cNvSpPr>
              <p:nvPr>
                <p:ph type="body" idx="1"/>
              </p:nvPr>
            </p:nvSpPr>
            <p:spPr/>
            <p:txBody>
              <a:bodyPr/>
              <a:lstStyle/>
              <a:p>
                <a:r>
                  <a:rPr lang="zh-CN" altLang="en-US" dirty="0"/>
                  <a:t>第二个例题：内存循环</a:t>
                </a:r>
                <a:r>
                  <a:rPr lang="en-US" altLang="zh-CN" dirty="0"/>
                  <a:t>(i-1-2+1) = (i - 2)</a:t>
                </a:r>
                <a:r>
                  <a:rPr lang="zh-CN" altLang="en-US" dirty="0"/>
                  <a:t>， 外层循环：</a:t>
                </a:r>
                <a14:m>
                  <m:oMath xmlns:m="http://schemas.openxmlformats.org/officeDocument/2006/math">
                    <m:nary>
                      <m:naryPr>
                        <m:chr m:val="∑"/>
                        <m:ctrlPr>
                          <a:rPr lang="pt-BR" altLang="zh-CN" i="1" smtClean="0">
                            <a:latin typeface="Cambria Math" panose="02040503050406030204" pitchFamily="18" charset="0"/>
                          </a:rPr>
                        </m:ctrlPr>
                      </m:naryPr>
                      <m:sub>
                        <m:r>
                          <m:rPr>
                            <m:sty m:val="p"/>
                            <m:brk m:alnAt="23"/>
                          </m:rPr>
                          <a:rPr lang="en-US" altLang="zh-CN" i="1" smtClean="0">
                            <a:latin typeface="Cambria Math" panose="02040503050406030204" pitchFamily="18" charset="0"/>
                          </a:rPr>
                          <m:t>i</m:t>
                        </m:r>
                        <m:r>
                          <a:rPr lang="pt-BR" altLang="zh-CN" i="1" smtClean="0">
                            <a:latin typeface="Cambria Math" panose="02040503050406030204" pitchFamily="18" charset="0"/>
                          </a:rPr>
                          <m:t>=</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p>
                      <m:e>
                        <m:d>
                          <m:dPr>
                            <m:ctrlPr>
                              <a:rPr lang="pt-BR" altLang="zh-CN"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−2</m:t>
                            </m:r>
                          </m:e>
                        </m:d>
                      </m:e>
                    </m:nary>
                  </m:oMath>
                </a14:m>
                <a:r>
                  <a:rPr lang="en-US" altLang="zh-CN" dirty="0"/>
                  <a:t>       4’</a:t>
                </a:r>
                <a:endParaRPr lang="zh-CN" altLang="zh-CN" dirty="0"/>
              </a:p>
            </p:txBody>
          </p:sp>
        </mc:Choice>
        <mc:Fallback xmlns="">
          <p:sp>
            <p:nvSpPr>
              <p:cNvPr id="148483" name="Rectangle 3"/>
              <p:cNvSpPr>
                <a:spLocks noGrp="1" noChangeArrowheads="1"/>
              </p:cNvSpPr>
              <p:nvPr>
                <p:ph type="body" idx="1"/>
              </p:nvPr>
            </p:nvSpPr>
            <p:spPr/>
            <p:txBody>
              <a:bodyPr/>
              <a:lstStyle/>
              <a:p>
                <a:r>
                  <a:rPr lang="zh-CN" altLang="en-US" dirty="0"/>
                  <a:t>第二个例题：内存循环</a:t>
                </a:r>
                <a:r>
                  <a:rPr lang="en-US" altLang="zh-CN" dirty="0"/>
                  <a:t>(i-1-2+1) = (</a:t>
                </a:r>
                <a:r>
                  <a:rPr lang="en-US" altLang="zh-CN" dirty="0" err="1"/>
                  <a:t>i</a:t>
                </a:r>
                <a:r>
                  <a:rPr lang="en-US" altLang="zh-CN" dirty="0"/>
                  <a:t> - 2)</a:t>
                </a:r>
                <a:r>
                  <a:rPr lang="zh-CN" altLang="en-US" dirty="0"/>
                  <a:t>， 外层循环：</a:t>
                </a:r>
                <a:r>
                  <a:rPr lang="pt-BR" altLang="zh-CN" i="0">
                    <a:latin typeface="Cambria Math" panose="02040503050406030204" pitchFamily="18" charset="0"/>
                  </a:rPr>
                  <a:t>∑24_(</a:t>
                </a:r>
                <a:r>
                  <a:rPr lang="en-US" altLang="zh-CN" i="0">
                    <a:latin typeface="Cambria Math" panose="02040503050406030204" pitchFamily="18" charset="0"/>
                  </a:rPr>
                  <a:t>i</a:t>
                </a:r>
                <a:r>
                  <a:rPr lang="pt-BR" altLang="zh-CN" i="0">
                    <a:latin typeface="Cambria Math" panose="02040503050406030204" pitchFamily="18" charset="0"/>
                  </a:rPr>
                  <a:t>=</a:t>
                </a:r>
                <a:r>
                  <a:rPr lang="en-US" altLang="zh-CN" b="0" i="0">
                    <a:latin typeface="Cambria Math" panose="02040503050406030204" pitchFamily="18" charset="0"/>
                  </a:rPr>
                  <a:t>2</a:t>
                </a:r>
                <a:r>
                  <a:rPr lang="pt-BR" altLang="zh-CN" b="0" i="0">
                    <a:latin typeface="Cambria Math" panose="02040503050406030204" pitchFamily="18" charset="0"/>
                  </a:rPr>
                  <a:t>)^(</a:t>
                </a:r>
                <a:r>
                  <a:rPr lang="en-US" altLang="zh-CN" b="0" i="0">
                    <a:latin typeface="Cambria Math" panose="02040503050406030204" pitchFamily="18" charset="0"/>
                  </a:rPr>
                  <a:t>𝑖=𝑛</a:t>
                </a:r>
                <a:r>
                  <a:rPr lang="pt-BR" altLang="zh-CN" b="0" i="0">
                    <a:latin typeface="Cambria Math" panose="02040503050406030204" pitchFamily="18" charset="0"/>
                  </a:rPr>
                  <a:t>)▒(</a:t>
                </a:r>
                <a:r>
                  <a:rPr lang="en-US" altLang="zh-CN" b="0" i="0">
                    <a:latin typeface="Cambria Math" panose="02040503050406030204" pitchFamily="18" charset="0"/>
                  </a:rPr>
                  <a:t>𝑖−2</a:t>
                </a:r>
                <a:r>
                  <a:rPr lang="pt-BR" altLang="zh-CN" b="0" i="0">
                    <a:latin typeface="Cambria Math" panose="02040503050406030204" pitchFamily="18" charset="0"/>
                  </a:rPr>
                  <a:t>) </a:t>
                </a:r>
                <a:r>
                  <a:rPr lang="en-US" altLang="zh-CN" dirty="0"/>
                  <a:t> </a:t>
                </a:r>
                <a:endParaRPr lang="zh-CN" altLang="zh-CN" dirty="0"/>
              </a:p>
            </p:txBody>
          </p:sp>
        </mc:Fallback>
      </mc:AlternateContent>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35</a:t>
            </a:fld>
            <a:endParaRPr lang="zh-CN" altLang="en-US"/>
          </a:p>
        </p:txBody>
      </p:sp>
    </p:spTree>
    <p:extLst>
      <p:ext uri="{BB962C8B-B14F-4D97-AF65-F5344CB8AC3E}">
        <p14:creationId xmlns:p14="http://schemas.microsoft.com/office/powerpoint/2010/main" val="692836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36</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ltLang="zh-CN" dirty="0"/>
              <a:t>4’   </a:t>
            </a:r>
            <a:r>
              <a:rPr lang="zh-CN" altLang="en-US" dirty="0"/>
              <a:t>根据函数曲线理解的去记忆：</a:t>
            </a:r>
            <a:r>
              <a:rPr kumimoji="1" lang="en-US" altLang="zh-CN" sz="1200" b="1" i="1" dirty="0">
                <a:latin typeface="Times New Roman" pitchFamily="18" charset="0"/>
                <a:ea typeface="华文中宋" pitchFamily="2" charset="-122"/>
              </a:rPr>
              <a:t>O</a:t>
            </a:r>
            <a:r>
              <a:rPr kumimoji="1" lang="en-US" altLang="zh-CN" sz="1200" b="1" dirty="0">
                <a:latin typeface="Times New Roman" pitchFamily="18" charset="0"/>
                <a:ea typeface="华文中宋" pitchFamily="2" charset="-122"/>
              </a:rPr>
              <a:t>(</a:t>
            </a:r>
            <a:r>
              <a:rPr kumimoji="1" lang="en-US" altLang="zh-CN" sz="1200" b="1" i="1" dirty="0">
                <a:latin typeface="Times New Roman" pitchFamily="18" charset="0"/>
                <a:ea typeface="华文中宋" pitchFamily="2" charset="-122"/>
              </a:rPr>
              <a:t>n</a:t>
            </a:r>
            <a:r>
              <a:rPr kumimoji="1" lang="en-US" altLang="zh-CN" sz="1200" b="1" dirty="0">
                <a:latin typeface="Times New Roman" pitchFamily="18" charset="0"/>
                <a:ea typeface="华文中宋" pitchFamily="2" charset="-122"/>
              </a:rPr>
              <a:t>)&lt;</a:t>
            </a:r>
            <a:r>
              <a:rPr kumimoji="1" lang="en-US" altLang="zh-CN" sz="1200" b="1" i="1" dirty="0">
                <a:latin typeface="Times New Roman" pitchFamily="18" charset="0"/>
                <a:ea typeface="华文中宋" pitchFamily="2" charset="-122"/>
              </a:rPr>
              <a:t>O</a:t>
            </a:r>
            <a:r>
              <a:rPr kumimoji="1" lang="en-US" altLang="zh-CN" sz="1200" b="1" dirty="0">
                <a:latin typeface="Times New Roman" pitchFamily="18" charset="0"/>
                <a:ea typeface="华文中宋" pitchFamily="2" charset="-122"/>
              </a:rPr>
              <a:t>(</a:t>
            </a:r>
            <a:r>
              <a:rPr kumimoji="1" lang="en-US" altLang="zh-CN" sz="1200" b="1" i="1" dirty="0" err="1">
                <a:latin typeface="Times New Roman" pitchFamily="18" charset="0"/>
                <a:ea typeface="华文中宋" pitchFamily="2" charset="-122"/>
              </a:rPr>
              <a:t>n</a:t>
            </a:r>
            <a:r>
              <a:rPr kumimoji="1" lang="en-US" altLang="zh-CN" sz="1200" b="1" dirty="0" err="1">
                <a:latin typeface="Times New Roman" pitchFamily="18" charset="0"/>
                <a:ea typeface="华文中宋" pitchFamily="2" charset="-122"/>
              </a:rPr>
              <a:t>log</a:t>
            </a:r>
            <a:r>
              <a:rPr kumimoji="1" lang="en-US" altLang="zh-CN" sz="1200" b="1" dirty="0">
                <a:latin typeface="Times New Roman" pitchFamily="18" charset="0"/>
                <a:ea typeface="华文中宋" pitchFamily="2" charset="-122"/>
              </a:rPr>
              <a:t> </a:t>
            </a:r>
            <a:r>
              <a:rPr kumimoji="1" lang="en-US" altLang="zh-CN" sz="1200" b="1" i="1" dirty="0">
                <a:latin typeface="Times New Roman" pitchFamily="18" charset="0"/>
                <a:ea typeface="华文中宋" pitchFamily="2" charset="-122"/>
              </a:rPr>
              <a:t>n</a:t>
            </a:r>
            <a:r>
              <a:rPr kumimoji="1" lang="en-US" altLang="zh-CN" sz="1200" b="1" dirty="0">
                <a:latin typeface="Times New Roman" pitchFamily="18" charset="0"/>
                <a:ea typeface="华文中宋" pitchFamily="2" charset="-122"/>
              </a:rPr>
              <a:t>)  </a:t>
            </a:r>
            <a:r>
              <a:rPr kumimoji="1" lang="zh-CN" altLang="en-US" sz="1200" b="1" dirty="0">
                <a:latin typeface="Times New Roman" pitchFamily="18" charset="0"/>
                <a:ea typeface="华文中宋" pitchFamily="2" charset="-122"/>
              </a:rPr>
              <a:t>、</a:t>
            </a:r>
            <a:r>
              <a:rPr kumimoji="1" lang="en-US" altLang="zh-CN" sz="1200" b="1" i="1" dirty="0">
                <a:latin typeface="Times New Roman" pitchFamily="18" charset="0"/>
                <a:ea typeface="华文中宋" pitchFamily="2" charset="-122"/>
              </a:rPr>
              <a:t>O</a:t>
            </a:r>
            <a:r>
              <a:rPr kumimoji="1" lang="en-US" altLang="zh-CN" sz="1200" b="1" dirty="0">
                <a:latin typeface="Times New Roman" pitchFamily="18" charset="0"/>
                <a:ea typeface="华文中宋" pitchFamily="2" charset="-122"/>
              </a:rPr>
              <a:t>(</a:t>
            </a:r>
            <a:r>
              <a:rPr kumimoji="1" lang="en-US" altLang="zh-CN" sz="1200" b="1" i="1" dirty="0">
                <a:latin typeface="Times New Roman" pitchFamily="18" charset="0"/>
                <a:ea typeface="华文中宋" pitchFamily="2" charset="-122"/>
              </a:rPr>
              <a:t>n</a:t>
            </a:r>
            <a:r>
              <a:rPr kumimoji="1" lang="en-US" altLang="zh-CN" sz="1200" b="1" baseline="20000" dirty="0">
                <a:latin typeface="Times New Roman" pitchFamily="18" charset="0"/>
                <a:ea typeface="华文中宋" pitchFamily="2" charset="-122"/>
              </a:rPr>
              <a:t>2</a:t>
            </a:r>
            <a:r>
              <a:rPr kumimoji="1" lang="en-US" altLang="zh-CN" sz="1200" b="1" dirty="0">
                <a:latin typeface="Times New Roman" pitchFamily="18" charset="0"/>
                <a:ea typeface="华文中宋" pitchFamily="2" charset="-122"/>
              </a:rPr>
              <a:t>)&lt;</a:t>
            </a:r>
            <a:r>
              <a:rPr kumimoji="1" lang="en-US" altLang="zh-CN" sz="1200" b="1" i="1" dirty="0">
                <a:latin typeface="Times New Roman" pitchFamily="18" charset="0"/>
                <a:ea typeface="华文中宋" pitchFamily="2" charset="-122"/>
              </a:rPr>
              <a:t>O</a:t>
            </a:r>
            <a:r>
              <a:rPr kumimoji="1" lang="en-US" altLang="zh-CN" sz="1200" b="1" dirty="0">
                <a:latin typeface="Times New Roman" pitchFamily="18" charset="0"/>
                <a:ea typeface="华文中宋" pitchFamily="2" charset="-122"/>
              </a:rPr>
              <a:t>(2</a:t>
            </a:r>
            <a:r>
              <a:rPr kumimoji="1" lang="en-US" altLang="zh-CN" sz="1200" b="1" i="1" baseline="36000" dirty="0">
                <a:latin typeface="Times New Roman" pitchFamily="18" charset="0"/>
                <a:ea typeface="华文中宋" pitchFamily="2" charset="-122"/>
              </a:rPr>
              <a:t>n</a:t>
            </a:r>
            <a:r>
              <a:rPr kumimoji="1" lang="en-US" altLang="zh-CN" sz="1200" b="1" dirty="0">
                <a:latin typeface="Times New Roman" pitchFamily="18" charset="0"/>
                <a:ea typeface="华文中宋" pitchFamily="2" charset="-122"/>
              </a:rPr>
              <a:t>)     </a:t>
            </a:r>
            <a:r>
              <a:rPr kumimoji="1" lang="zh-CN" altLang="en-US" sz="1200" b="1" dirty="0">
                <a:latin typeface="Times New Roman" pitchFamily="18" charset="0"/>
                <a:ea typeface="华文中宋" pitchFamily="2" charset="-122"/>
              </a:rPr>
              <a:t>如果你想成为一个伟人                     </a:t>
            </a:r>
            <a:r>
              <a:rPr kumimoji="1" lang="en-US" altLang="zh-CN" sz="1200" b="1" dirty="0">
                <a:latin typeface="Times New Roman" pitchFamily="18" charset="0"/>
                <a:ea typeface="华文中宋" pitchFamily="2" charset="-122"/>
              </a:rPr>
              <a:t>8:50</a:t>
            </a:r>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我们研究的是渐进时间复杂度，简称时间复杂度，问题的规模</a:t>
            </a:r>
            <a:r>
              <a:rPr lang="en-US" altLang="zh-CN" dirty="0"/>
              <a:t>n</a:t>
            </a:r>
            <a:r>
              <a:rPr lang="zh-CN" altLang="en-US" dirty="0"/>
              <a:t>不能太小，因此，函数增长率我们看的是他变化趋势            </a:t>
            </a:r>
            <a:r>
              <a:rPr lang="en-US" altLang="zh-CN" dirty="0"/>
              <a:t>3</a:t>
            </a:r>
            <a:r>
              <a:rPr lang="zh-CN" altLang="en-US" dirty="0"/>
              <a:t>‘</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37</a:t>
            </a:fld>
            <a:endParaRPr lang="zh-CN" altLang="en-US"/>
          </a:p>
        </p:txBody>
      </p:sp>
    </p:spTree>
    <p:extLst>
      <p:ext uri="{BB962C8B-B14F-4D97-AF65-F5344CB8AC3E}">
        <p14:creationId xmlns:p14="http://schemas.microsoft.com/office/powerpoint/2010/main" val="1882227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      </a:t>
            </a:r>
            <a:r>
              <a:rPr lang="zh-CN" altLang="en-US" dirty="0"/>
              <a:t>平均时间复杂度就是</a:t>
            </a:r>
            <a:r>
              <a:rPr lang="zh-CN" altLang="en-US" b="1" dirty="0"/>
              <a:t>最坏</a:t>
            </a:r>
            <a:r>
              <a:rPr lang="zh-CN" altLang="en-US" dirty="0"/>
              <a:t>时间复杂度                                </a:t>
            </a:r>
            <a:r>
              <a:rPr lang="en-US" altLang="zh-CN" dirty="0"/>
              <a:t>9:00</a:t>
            </a:r>
            <a:endParaRPr lang="zh-CN" altLang="en-US"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38</a:t>
            </a:fld>
            <a:endParaRPr lang="zh-CN" altLang="en-US"/>
          </a:p>
        </p:txBody>
      </p:sp>
    </p:spTree>
    <p:extLst>
      <p:ext uri="{BB962C8B-B14F-4D97-AF65-F5344CB8AC3E}">
        <p14:creationId xmlns:p14="http://schemas.microsoft.com/office/powerpoint/2010/main" val="6236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必考题    可以找一些</a:t>
            </a:r>
            <a:r>
              <a:rPr lang="zh-CN" altLang="en-US" b="1" dirty="0"/>
              <a:t>考研习题</a:t>
            </a:r>
            <a:r>
              <a:rPr lang="zh-CN" altLang="en-US" dirty="0"/>
              <a:t>做一下     给学生们</a:t>
            </a:r>
            <a:r>
              <a:rPr lang="en-US" altLang="zh-CN" dirty="0"/>
              <a:t>3’</a:t>
            </a:r>
            <a:r>
              <a:rPr lang="zh-CN" altLang="en-US" dirty="0"/>
              <a:t>       第二题：内层执行</a:t>
            </a:r>
            <a:r>
              <a:rPr lang="en-US" altLang="zh-CN" dirty="0"/>
              <a:t>n</a:t>
            </a:r>
            <a:r>
              <a:rPr lang="zh-CN" altLang="en-US" dirty="0"/>
              <a:t>次，外层执行</a:t>
            </a:r>
            <a:r>
              <a:rPr lang="en-US" altLang="zh-CN" dirty="0"/>
              <a:t>p</a:t>
            </a:r>
            <a:r>
              <a:rPr lang="zh-CN" altLang="en-US" dirty="0"/>
              <a:t>次，则</a:t>
            </a:r>
            <a:r>
              <a:rPr lang="en-US" altLang="zh-CN" dirty="0"/>
              <a:t>n = 2</a:t>
            </a:r>
            <a:r>
              <a:rPr lang="en-US" altLang="zh-CN" baseline="30000" dirty="0"/>
              <a:t>p   </a:t>
            </a:r>
            <a:r>
              <a:rPr lang="zh-CN" altLang="en-US" dirty="0"/>
              <a:t>则</a:t>
            </a:r>
            <a:r>
              <a:rPr lang="en-US" altLang="zh-CN" dirty="0"/>
              <a:t>p = log</a:t>
            </a:r>
            <a:r>
              <a:rPr lang="en-US" altLang="zh-CN" baseline="-25000" dirty="0"/>
              <a:t>2</a:t>
            </a:r>
            <a:r>
              <a:rPr lang="en-US" altLang="zh-CN" dirty="0"/>
              <a:t>n ,</a:t>
            </a:r>
            <a:r>
              <a:rPr lang="zh-CN" altLang="en-US" dirty="0"/>
              <a:t>内外相乘 </a:t>
            </a:r>
            <a:r>
              <a:rPr lang="en-US" altLang="zh-CN" dirty="0"/>
              <a:t>O(</a:t>
            </a:r>
            <a:r>
              <a:rPr lang="en-US" altLang="zh-CN" dirty="0" err="1"/>
              <a:t>nlogn</a:t>
            </a:r>
            <a:r>
              <a:rPr lang="en-US" altLang="zh-CN" dirty="0"/>
              <a:t>)                     10’</a:t>
            </a:r>
            <a:endParaRPr lang="zh-CN" altLang="en-US" baseline="30000" dirty="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39</a:t>
            </a:fld>
            <a:endParaRPr lang="zh-CN" altLang="en-US"/>
          </a:p>
        </p:txBody>
      </p:sp>
    </p:spTree>
    <p:extLst>
      <p:ext uri="{BB962C8B-B14F-4D97-AF65-F5344CB8AC3E}">
        <p14:creationId xmlns:p14="http://schemas.microsoft.com/office/powerpoint/2010/main" val="2824304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40</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ltLang="zh-CN" dirty="0"/>
              <a:t>5’</a:t>
            </a:r>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41</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en-US" altLang="zh-CN" sz="1200" dirty="0">
                <a:solidFill>
                  <a:srgbClr val="0000FF"/>
                </a:solidFill>
                <a:highlight>
                  <a:srgbClr val="FFFFFF"/>
                </a:highlight>
                <a:latin typeface="Consolas" panose="020B0609020204030204" pitchFamily="49" charset="0"/>
              </a:rPr>
              <a:t>Float</a:t>
            </a:r>
            <a:r>
              <a:rPr lang="zh-CN" altLang="en-US" sz="1200" dirty="0">
                <a:solidFill>
                  <a:srgbClr val="0000FF"/>
                </a:solidFill>
                <a:highlight>
                  <a:srgbClr val="FFFFFF"/>
                </a:highlight>
                <a:latin typeface="Consolas" panose="020B0609020204030204" pitchFamily="49" charset="0"/>
              </a:rPr>
              <a:t>占</a:t>
            </a:r>
            <a:r>
              <a:rPr lang="en-US" altLang="zh-CN" sz="1200" dirty="0">
                <a:solidFill>
                  <a:srgbClr val="0000FF"/>
                </a:solidFill>
                <a:highlight>
                  <a:srgbClr val="FFFFFF"/>
                </a:highlight>
                <a:latin typeface="Consolas" panose="020B0609020204030204" pitchFamily="49" charset="0"/>
              </a:rPr>
              <a:t>4</a:t>
            </a:r>
            <a:r>
              <a:rPr lang="zh-CN" altLang="en-US" sz="1200" dirty="0">
                <a:solidFill>
                  <a:srgbClr val="0000FF"/>
                </a:solidFill>
                <a:highlight>
                  <a:srgbClr val="FFFFFF"/>
                </a:highlight>
                <a:latin typeface="Consolas" panose="020B0609020204030204" pitchFamily="49" charset="0"/>
              </a:rPr>
              <a:t>个字节                          </a:t>
            </a:r>
            <a:r>
              <a:rPr lang="en-US" altLang="zh-CN" sz="1200" dirty="0">
                <a:solidFill>
                  <a:srgbClr val="0000FF"/>
                </a:solidFill>
                <a:highlight>
                  <a:srgbClr val="FFFFFF"/>
                </a:highlight>
                <a:latin typeface="Consolas" panose="020B0609020204030204" pitchFamily="49" charset="0"/>
              </a:rPr>
              <a:t>4’</a:t>
            </a:r>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42</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r>
              <a:rPr lang="zh-CN" altLang="en-US" dirty="0"/>
              <a:t>             这就是期末考试原题。</a:t>
            </a:r>
            <a:r>
              <a:rPr lang="en-US" altLang="zh-CN" dirty="0"/>
              <a:t>C</a:t>
            </a:r>
            <a:r>
              <a:rPr lang="zh-CN" altLang="en-US" dirty="0"/>
              <a:t>语言出题时，煞费苦心。     </a:t>
            </a:r>
            <a:r>
              <a:rPr lang="en-US" altLang="zh-CN" dirty="0"/>
              <a:t>5’    </a:t>
            </a:r>
            <a:r>
              <a:rPr lang="zh-CN" altLang="en-US" dirty="0"/>
              <a:t>打开</a:t>
            </a:r>
            <a:r>
              <a:rPr lang="en-US" altLang="zh-CN" dirty="0"/>
              <a:t>VS</a:t>
            </a:r>
            <a:r>
              <a:rPr lang="zh-CN" altLang="en-US" dirty="0"/>
              <a:t>给大家讲一下， 顺便说明栈和递归的关系          </a:t>
            </a:r>
            <a:r>
              <a:rPr lang="en-US" altLang="zh-CN" dirty="0"/>
              <a:t>14:15</a:t>
            </a:r>
            <a:r>
              <a:rPr lang="zh-CN" altLang="en-US" dirty="0"/>
              <a:t>结束。</a:t>
            </a:r>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43</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ltLang="zh-CN" dirty="0"/>
              <a:t>6’             </a:t>
            </a:r>
            <a:r>
              <a:rPr lang="zh-CN" altLang="en-US" dirty="0"/>
              <a:t>提醒交雪梨作业</a:t>
            </a:r>
            <a:r>
              <a:rPr lang="en-US" altLang="zh-CN"/>
              <a:t>                     14:20</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意义：数据结构</a:t>
            </a:r>
            <a:r>
              <a:rPr lang="zh-CN" altLang="en-US" b="1" dirty="0"/>
              <a:t>是十分重要的核心课程</a:t>
            </a:r>
            <a:r>
              <a:rPr lang="zh-CN" altLang="en-US" dirty="0"/>
              <a:t>。</a:t>
            </a:r>
            <a:r>
              <a:rPr lang="zh-CN" altLang="en-US" b="1" dirty="0"/>
              <a:t>所有的计算机系统软件和应用软件都要用到各种类型的数据结构</a:t>
            </a:r>
            <a:r>
              <a:rPr lang="zh-CN" altLang="en-US" dirty="0"/>
              <a:t>。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a:t>
            </a:r>
            <a:r>
              <a:rPr lang="zh-CN" altLang="en-US" b="1" dirty="0"/>
              <a:t>操作系统</a:t>
            </a:r>
            <a:r>
              <a:rPr lang="zh-CN" altLang="en-US" dirty="0"/>
              <a:t>、</a:t>
            </a:r>
            <a:r>
              <a:rPr lang="zh-CN" altLang="en-US" b="1" dirty="0"/>
              <a:t>数据库</a:t>
            </a:r>
            <a:r>
              <a:rPr lang="zh-CN" altLang="en-US" dirty="0"/>
              <a:t>管理系统、</a:t>
            </a:r>
            <a:r>
              <a:rPr lang="zh-CN" altLang="en-US" b="1" dirty="0"/>
              <a:t>软件工程</a:t>
            </a:r>
            <a:r>
              <a:rPr lang="zh-CN" altLang="en-US" dirty="0"/>
              <a:t>、编译原理、</a:t>
            </a:r>
            <a:r>
              <a:rPr lang="zh-CN" altLang="en-US" b="1" dirty="0"/>
              <a:t>人工智能</a:t>
            </a:r>
            <a:r>
              <a:rPr lang="zh-CN" altLang="en-US" dirty="0"/>
              <a:t>、图视学等都是十分有益的。</a:t>
            </a:r>
            <a:endParaRPr lang="en-US" altLang="zh-CN" dirty="0"/>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r>
              <a:rPr lang="en-US" altLang="zh-CN" dirty="0"/>
              <a:t>15:05</a:t>
            </a:r>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计算思维</a:t>
            </a:r>
            <a:r>
              <a:rPr lang="zh-CN" altLang="en-US" sz="1200" b="0" i="0" kern="1200" dirty="0">
                <a:solidFill>
                  <a:schemeClr val="tx1"/>
                </a:solidFill>
                <a:effectLst/>
                <a:latin typeface="+mn-lt"/>
                <a:ea typeface="+mn-ea"/>
                <a:cs typeface="+mn-cs"/>
              </a:rPr>
              <a:t>是运用计算机科学的基础概念进行问题求解、系统设计、以及人类行为理解等涵盖计算机科学之广度的一系列思维活动，于</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月首次提出。</a:t>
            </a:r>
            <a:endParaRPr lang="en-US" altLang="zh-CN" sz="1200" b="0" i="0" kern="1200" dirty="0">
              <a:solidFill>
                <a:schemeClr val="tx1"/>
              </a:solidFill>
              <a:effectLst/>
              <a:latin typeface="+mn-lt"/>
              <a:ea typeface="+mn-ea"/>
              <a:cs typeface="+mn-cs"/>
            </a:endParaRPr>
          </a:p>
          <a:p>
            <a:r>
              <a:rPr lang="en-US" altLang="zh-CN" dirty="0"/>
              <a:t>3</a:t>
            </a:r>
            <a:r>
              <a:rPr lang="zh-CN" altLang="en-US" dirty="0"/>
              <a:t>‘</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a:t>
            </a:fld>
            <a:endParaRPr lang="zh-CN" altLang="en-US"/>
          </a:p>
        </p:txBody>
      </p:sp>
    </p:spTree>
    <p:extLst>
      <p:ext uri="{BB962C8B-B14F-4D97-AF65-F5344CB8AC3E}">
        <p14:creationId xmlns:p14="http://schemas.microsoft.com/office/powerpoint/2010/main" val="396839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9</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zh-CN" altLang="en-US" sz="1200" b="1" i="0" kern="1200" dirty="0">
                <a:solidFill>
                  <a:schemeClr val="tx1"/>
                </a:solidFill>
                <a:effectLst/>
                <a:latin typeface="+mn-lt"/>
                <a:ea typeface="+mn-ea"/>
                <a:cs typeface="+mn-cs"/>
              </a:rPr>
              <a:t>数值计算</a:t>
            </a:r>
            <a:r>
              <a:rPr lang="zh-CN" altLang="en-US" sz="1200" b="0" i="0" kern="1200" dirty="0">
                <a:solidFill>
                  <a:schemeClr val="tx1"/>
                </a:solidFill>
                <a:effectLst/>
                <a:latin typeface="+mn-lt"/>
                <a:ea typeface="+mn-ea"/>
                <a:cs typeface="+mn-cs"/>
              </a:rPr>
              <a:t>指有效使用数字计算机求数学问题近似解的方法与过程，以及由相关理论构成的学科。</a:t>
            </a:r>
            <a:r>
              <a:rPr lang="zh-CN" altLang="en-US" sz="1200" b="0" i="0" u="none" strike="noStrike" kern="1200" dirty="0">
                <a:solidFill>
                  <a:schemeClr val="tx1"/>
                </a:solidFill>
                <a:effectLst/>
                <a:latin typeface="+mn-lt"/>
                <a:ea typeface="+mn-ea"/>
                <a:cs typeface="+mn-cs"/>
                <a:hlinkClick r:id="rId3"/>
              </a:rPr>
              <a:t>数值微分</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4"/>
              </a:rPr>
              <a:t>数值积分</a:t>
            </a:r>
            <a:r>
              <a:rPr lang="zh-CN" altLang="en-US" sz="1200" b="0" i="0" kern="1200" dirty="0">
                <a:solidFill>
                  <a:schemeClr val="tx1"/>
                </a:solidFill>
                <a:effectLst/>
                <a:latin typeface="+mn-lt"/>
                <a:ea typeface="+mn-ea"/>
                <a:cs typeface="+mn-cs"/>
              </a:rPr>
              <a:t>、数值代数、最优化方法、</a:t>
            </a:r>
            <a:r>
              <a:rPr lang="zh-CN" altLang="en-US" sz="1200" b="0" i="0" u="none" strike="noStrike" kern="1200" dirty="0">
                <a:solidFill>
                  <a:schemeClr val="tx1"/>
                </a:solidFill>
                <a:effectLst/>
                <a:latin typeface="+mn-lt"/>
                <a:ea typeface="+mn-ea"/>
                <a:cs typeface="+mn-cs"/>
                <a:hlinkClick r:id="rId5"/>
              </a:rPr>
              <a:t>常微分方程</a:t>
            </a:r>
            <a:r>
              <a:rPr lang="zh-CN" altLang="en-US" sz="1200" b="0" i="0" kern="1200" dirty="0">
                <a:solidFill>
                  <a:schemeClr val="tx1"/>
                </a:solidFill>
                <a:effectLst/>
                <a:latin typeface="+mn-lt"/>
                <a:ea typeface="+mn-ea"/>
                <a:cs typeface="+mn-cs"/>
              </a:rPr>
              <a:t>数值解法、</a:t>
            </a:r>
            <a:r>
              <a:rPr lang="zh-CN" altLang="en-US" sz="1200" b="0" i="0" u="none" strike="noStrike" kern="1200" dirty="0">
                <a:solidFill>
                  <a:schemeClr val="tx1"/>
                </a:solidFill>
                <a:effectLst/>
                <a:latin typeface="+mn-lt"/>
                <a:ea typeface="+mn-ea"/>
                <a:cs typeface="+mn-cs"/>
                <a:hlinkClick r:id="rId6"/>
              </a:rPr>
              <a:t>积分方程</a:t>
            </a:r>
            <a:r>
              <a:rPr lang="zh-CN" altLang="en-US" sz="1200" b="0" i="0" kern="1200" dirty="0">
                <a:solidFill>
                  <a:schemeClr val="tx1"/>
                </a:solidFill>
                <a:effectLst/>
                <a:latin typeface="+mn-lt"/>
                <a:ea typeface="+mn-ea"/>
                <a:cs typeface="+mn-cs"/>
              </a:rPr>
              <a:t>数值解法、偏微分方程数值解法、计算几何、计算</a:t>
            </a:r>
            <a:r>
              <a:rPr lang="zh-CN" altLang="en-US" sz="1200" b="0" i="0" u="none" strike="noStrike" kern="1200" dirty="0">
                <a:solidFill>
                  <a:schemeClr val="tx1"/>
                </a:solidFill>
                <a:effectLst/>
                <a:latin typeface="+mn-lt"/>
                <a:ea typeface="+mn-ea"/>
                <a:cs typeface="+mn-cs"/>
                <a:hlinkClick r:id="rId7"/>
              </a:rPr>
              <a:t>概率统计</a:t>
            </a:r>
            <a:r>
              <a:rPr lang="zh-CN" altLang="en-US" sz="1200" b="0" i="0" kern="1200" dirty="0">
                <a:solidFill>
                  <a:schemeClr val="tx1"/>
                </a:solidFill>
                <a:effectLst/>
                <a:latin typeface="+mn-lt"/>
                <a:ea typeface="+mn-ea"/>
                <a:cs typeface="+mn-cs"/>
              </a:rPr>
              <a:t>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非数值计算，是指计算的对象不仅仅是数字，而是人的思维。是自然界和人类社会的一切事物，更确切地说是某些信息。如数据、文字、语言、图形、知识、事物、事物的运动过程及思维过程。例如，用计算机下棋，学生管理系统。</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10</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altLang="zh-CN" dirty="0"/>
              <a:t>7’  </a:t>
            </a:r>
            <a:r>
              <a:rPr lang="zh-CN" altLang="en-US" dirty="0"/>
              <a:t>第</a:t>
            </a:r>
            <a:r>
              <a:rPr lang="en-US" altLang="zh-CN" dirty="0"/>
              <a:t>3</a:t>
            </a:r>
            <a:r>
              <a:rPr lang="zh-CN" altLang="en-US" dirty="0"/>
              <a:t>页 图下面数第</a:t>
            </a:r>
            <a:r>
              <a:rPr lang="en-US" altLang="zh-CN" dirty="0"/>
              <a:t>2</a:t>
            </a:r>
            <a:r>
              <a:rPr lang="zh-CN" altLang="en-US" dirty="0"/>
              <a:t>段，第二句话</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一般线性表（第</a:t>
            </a:r>
            <a:r>
              <a:rPr lang="en-US" altLang="zh-CN" dirty="0"/>
              <a:t>2</a:t>
            </a:r>
            <a:r>
              <a:rPr lang="zh-CN" altLang="en-US" dirty="0"/>
              <a:t>章）  操作受限线性表（第</a:t>
            </a:r>
            <a:r>
              <a:rPr lang="en-US" altLang="zh-CN" dirty="0"/>
              <a:t>3</a:t>
            </a:r>
            <a:r>
              <a:rPr lang="zh-CN" altLang="en-US" dirty="0"/>
              <a:t>章）   数据受限线性表（第</a:t>
            </a:r>
            <a:r>
              <a:rPr lang="en-US" altLang="zh-CN" dirty="0"/>
              <a:t>4</a:t>
            </a:r>
            <a:r>
              <a:rPr lang="zh-CN" altLang="en-US" dirty="0"/>
              <a:t>章）  线性表的扩展（第</a:t>
            </a:r>
            <a:r>
              <a:rPr lang="en-US" altLang="zh-CN" dirty="0"/>
              <a:t>5</a:t>
            </a:r>
            <a:r>
              <a:rPr lang="zh-CN" altLang="en-US" dirty="0"/>
              <a:t>章：转化成线性表）   树和二叉树（</a:t>
            </a:r>
            <a:r>
              <a:rPr lang="en-US" altLang="zh-CN" dirty="0"/>
              <a:t>1</a:t>
            </a:r>
            <a:r>
              <a:rPr lang="zh-CN" altLang="en-US" dirty="0"/>
              <a:t>对多）   图（多对多）</a:t>
            </a:r>
            <a:endParaRPr lang="en-US" altLang="zh-CN" dirty="0"/>
          </a:p>
          <a:p>
            <a:r>
              <a:rPr lang="en-US" altLang="zh-CN" dirty="0"/>
              <a:t>5</a:t>
            </a:r>
            <a:r>
              <a:rPr lang="zh-CN" altLang="en-US" dirty="0"/>
              <a:t>分</a:t>
            </a:r>
            <a:endParaRPr lang="en-US" altLang="zh-CN" dirty="0"/>
          </a:p>
          <a:p>
            <a:r>
              <a:rPr lang="en-US" altLang="zh-CN" dirty="0"/>
              <a:t>15:30</a:t>
            </a:r>
            <a:r>
              <a:rPr lang="zh-CN" altLang="en-US" dirty="0"/>
              <a:t>结束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11</a:t>
            </a:fld>
            <a:endParaRPr lang="zh-CN" altLang="en-US"/>
          </a:p>
        </p:txBody>
      </p:sp>
    </p:spTree>
    <p:extLst>
      <p:ext uri="{BB962C8B-B14F-4D97-AF65-F5344CB8AC3E}">
        <p14:creationId xmlns:p14="http://schemas.microsoft.com/office/powerpoint/2010/main" val="3522754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2019/9/10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1403648" y="2059782"/>
            <a:ext cx="6172200" cy="1433512"/>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1331913" y="1124744"/>
            <a:ext cx="6172200" cy="1433513"/>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zh-CN" altLang="en-US" sz="4000" dirty="0">
                <a:latin typeface="华文行楷" pitchFamily="2" charset="-122"/>
                <a:ea typeface="华文行楷" pitchFamily="2" charset="-122"/>
              </a:rPr>
              <a:t>数据结构 </a:t>
            </a:r>
          </a:p>
        </p:txBody>
      </p:sp>
      <p:sp>
        <p:nvSpPr>
          <p:cNvPr id="6" name="文本框 1">
            <a:extLst>
              <a:ext uri="{FF2B5EF4-FFF2-40B4-BE49-F238E27FC236}">
                <a16:creationId xmlns:a16="http://schemas.microsoft.com/office/drawing/2014/main" id="{5779D4AA-5EF0-4937-AEA5-4609616C745E}"/>
              </a:ext>
            </a:extLst>
          </p:cNvPr>
          <p:cNvSpPr txBox="1"/>
          <p:nvPr/>
        </p:nvSpPr>
        <p:spPr>
          <a:xfrm>
            <a:off x="2699792" y="3671153"/>
            <a:ext cx="4392488" cy="20621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姓名：杨伟彬</a:t>
            </a:r>
            <a:endParaRPr lang="en-US" altLang="zh-CN" sz="3200" dirty="0"/>
          </a:p>
          <a:p>
            <a:r>
              <a:rPr lang="zh-CN" altLang="en-US" sz="3200" dirty="0"/>
              <a:t>地点：</a:t>
            </a:r>
            <a:r>
              <a:rPr lang="en-US" altLang="zh-CN" sz="3200" dirty="0"/>
              <a:t>C202</a:t>
            </a:r>
          </a:p>
          <a:p>
            <a:r>
              <a:rPr lang="en-US" altLang="zh-CN" sz="3200" dirty="0"/>
              <a:t> Q </a:t>
            </a:r>
            <a:r>
              <a:rPr lang="en-US" altLang="zh-CN" sz="3200" dirty="0" err="1"/>
              <a:t>Q</a:t>
            </a:r>
            <a:r>
              <a:rPr lang="en-US" altLang="zh-CN" sz="3200" dirty="0"/>
              <a:t> </a:t>
            </a:r>
            <a:r>
              <a:rPr lang="zh-CN" altLang="en-US" sz="3200" dirty="0"/>
              <a:t>：</a:t>
            </a:r>
            <a:r>
              <a:rPr lang="en-US" altLang="zh-CN" sz="3200" dirty="0"/>
              <a:t>863255386</a:t>
            </a:r>
          </a:p>
          <a:p>
            <a:r>
              <a:rPr lang="zh-CN" altLang="en-US" sz="3200" dirty="0"/>
              <a:t>电话：</a:t>
            </a:r>
            <a:r>
              <a:rPr lang="en-US" altLang="zh-CN" sz="3200" dirty="0"/>
              <a:t>13933107553</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2454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2282825"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2460625" y="2875136"/>
            <a:ext cx="1500187"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2484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4495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4667250"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4672012" y="1027286"/>
            <a:ext cx="2109788"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4648200" y="1795636"/>
            <a:ext cx="3633787" cy="493713"/>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4648200"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6934200" y="2610024"/>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482600" y="5085184"/>
            <a:ext cx="8263801"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a:solidFill>
                  <a:srgbClr val="000000"/>
                </a:solidFill>
                <a:latin typeface="Times New Roman" pitchFamily="18" charset="0"/>
                <a:ea typeface="华文中宋" pitchFamily="2" charset="-122"/>
              </a:rPr>
              <a:t>        《</a:t>
            </a:r>
            <a:r>
              <a:rPr kumimoji="1" lang="zh-CN" altLang="en-US" sz="2400" b="1">
                <a:latin typeface="Times New Roman" pitchFamily="18" charset="0"/>
                <a:ea typeface="华文中宋" pitchFamily="2" charset="-122"/>
              </a:rPr>
              <a:t>数据结构</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是一门研究非数值计算的程序设计问题中 </a:t>
            </a:r>
          </a:p>
          <a:p>
            <a:pPr>
              <a:lnSpc>
                <a:spcPct val="140000"/>
              </a:lnSpc>
            </a:pPr>
            <a:r>
              <a:rPr kumimoji="1" lang="zh-CN" altLang="en-US" sz="2400" b="1">
                <a:latin typeface="Times New Roman" pitchFamily="18" charset="0"/>
                <a:ea typeface="华文中宋" pitchFamily="2" charset="-122"/>
              </a:rPr>
              <a:t>计算机的</a:t>
            </a: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a:solidFill>
                  <a:srgbClr val="000000"/>
                </a:solidFill>
                <a:latin typeface="Times New Roman" pitchFamily="18" charset="0"/>
                <a:ea typeface="华文中宋" pitchFamily="2" charset="-122"/>
              </a:rPr>
              <a:t>以及它们之间的</a:t>
            </a: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a:solidFill>
                  <a:srgbClr val="000000"/>
                </a:solidFill>
                <a:latin typeface="Times New Roman" pitchFamily="18" charset="0"/>
                <a:ea typeface="华文中宋" pitchFamily="2" charset="-122"/>
              </a:rPr>
              <a:t>和</a:t>
            </a: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a:solidFill>
                  <a:srgbClr val="000000"/>
                </a:solidFill>
                <a:latin typeface="Times New Roman" pitchFamily="18" charset="0"/>
                <a:ea typeface="华文中宋" pitchFamily="2" charset="-122"/>
              </a:rPr>
              <a:t>等的学科。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27733" y="1541463"/>
            <a:ext cx="684212" cy="3673475"/>
          </a:xfrm>
        </p:spPr>
        <p:txBody>
          <a:bodyPr>
            <a:normAutofit fontScale="90000"/>
          </a:bodyPr>
          <a:lstStyle/>
          <a:p>
            <a:pPr eaLnBrk="1" hangingPunct="1"/>
            <a:r>
              <a:rPr lang="zh-CN" altLang="en-US" sz="3600" dirty="0"/>
              <a:t>本课程组织结构</a:t>
            </a:r>
          </a:p>
        </p:txBody>
      </p:sp>
      <p:sp>
        <p:nvSpPr>
          <p:cNvPr id="5" name="AutoShape 4"/>
          <p:cNvSpPr>
            <a:spLocks/>
          </p:cNvSpPr>
          <p:nvPr/>
        </p:nvSpPr>
        <p:spPr bwMode="auto">
          <a:xfrm>
            <a:off x="1475433" y="2133599"/>
            <a:ext cx="492125" cy="3383633"/>
          </a:xfrm>
          <a:prstGeom prst="leftBrace">
            <a:avLst>
              <a:gd name="adj1" fmla="val 45108"/>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6" name="Text Box 5"/>
          <p:cNvSpPr txBox="1">
            <a:spLocks noChangeArrowheads="1"/>
          </p:cNvSpPr>
          <p:nvPr/>
        </p:nvSpPr>
        <p:spPr bwMode="auto">
          <a:xfrm>
            <a:off x="2051695" y="1444377"/>
            <a:ext cx="452438" cy="2062103"/>
          </a:xfrm>
          <a:prstGeom prst="rect">
            <a:avLst/>
          </a:prstGeom>
          <a:noFill/>
          <a:ln w="9525">
            <a:noFill/>
            <a:miter lim="800000"/>
            <a:headEnd/>
            <a:tailEnd/>
          </a:ln>
        </p:spPr>
        <p:txBody>
          <a:bodyPr>
            <a:spAutoFit/>
          </a:bodyPr>
          <a:lstStyle/>
          <a:p>
            <a:r>
              <a:rPr lang="zh-CN" altLang="en-US" sz="3200" dirty="0"/>
              <a:t>数据结构</a:t>
            </a:r>
          </a:p>
        </p:txBody>
      </p:sp>
      <p:sp>
        <p:nvSpPr>
          <p:cNvPr id="7" name="Text Box 6"/>
          <p:cNvSpPr txBox="1">
            <a:spLocks noChangeArrowheads="1"/>
          </p:cNvSpPr>
          <p:nvPr/>
        </p:nvSpPr>
        <p:spPr bwMode="auto">
          <a:xfrm>
            <a:off x="2071539" y="5067181"/>
            <a:ext cx="452438" cy="1077218"/>
          </a:xfrm>
          <a:prstGeom prst="rect">
            <a:avLst/>
          </a:prstGeom>
          <a:noFill/>
          <a:ln w="9525">
            <a:noFill/>
            <a:miter lim="800000"/>
            <a:headEnd/>
            <a:tailEnd/>
          </a:ln>
        </p:spPr>
        <p:txBody>
          <a:bodyPr>
            <a:spAutoFit/>
          </a:bodyPr>
          <a:lstStyle/>
          <a:p>
            <a:r>
              <a:rPr lang="zh-CN" altLang="en-US" sz="3200" dirty="0"/>
              <a:t>算法</a:t>
            </a:r>
          </a:p>
        </p:txBody>
      </p:sp>
      <p:sp>
        <p:nvSpPr>
          <p:cNvPr id="8" name="AutoShape 7"/>
          <p:cNvSpPr>
            <a:spLocks/>
          </p:cNvSpPr>
          <p:nvPr/>
        </p:nvSpPr>
        <p:spPr bwMode="auto">
          <a:xfrm>
            <a:off x="2712095" y="1196752"/>
            <a:ext cx="492125" cy="3096344"/>
          </a:xfrm>
          <a:prstGeom prst="leftBrace">
            <a:avLst>
              <a:gd name="adj1" fmla="val 26075"/>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9" name="AutoShape 9"/>
          <p:cNvSpPr>
            <a:spLocks/>
          </p:cNvSpPr>
          <p:nvPr/>
        </p:nvSpPr>
        <p:spPr bwMode="auto">
          <a:xfrm>
            <a:off x="2649816" y="4941168"/>
            <a:ext cx="492125" cy="1512168"/>
          </a:xfrm>
          <a:prstGeom prst="leftBrace">
            <a:avLst>
              <a:gd name="adj1" fmla="val 18306"/>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0" name="Text Box 10"/>
          <p:cNvSpPr txBox="1">
            <a:spLocks noChangeArrowheads="1"/>
          </p:cNvSpPr>
          <p:nvPr/>
        </p:nvSpPr>
        <p:spPr bwMode="auto">
          <a:xfrm>
            <a:off x="3216414" y="1000467"/>
            <a:ext cx="1838965" cy="3561039"/>
          </a:xfrm>
          <a:prstGeom prst="rect">
            <a:avLst/>
          </a:prstGeom>
          <a:noFill/>
          <a:ln w="9525">
            <a:noFill/>
            <a:miter lim="800000"/>
            <a:headEnd/>
            <a:tailEnd/>
          </a:ln>
        </p:spPr>
        <p:txBody>
          <a:bodyPr wrap="none">
            <a:spAutoFit/>
          </a:bodyPr>
          <a:lstStyle/>
          <a:p>
            <a:pPr>
              <a:lnSpc>
                <a:spcPct val="130000"/>
              </a:lnSpc>
            </a:pPr>
            <a:r>
              <a:rPr lang="zh-CN" altLang="en-US" sz="2800" dirty="0"/>
              <a:t>线性表</a:t>
            </a:r>
          </a:p>
          <a:p>
            <a:pPr>
              <a:lnSpc>
                <a:spcPct val="130000"/>
              </a:lnSpc>
            </a:pPr>
            <a:r>
              <a:rPr lang="zh-CN" altLang="en-US" sz="3200" dirty="0"/>
              <a:t> </a:t>
            </a:r>
          </a:p>
          <a:p>
            <a:pPr>
              <a:lnSpc>
                <a:spcPct val="130000"/>
              </a:lnSpc>
            </a:pPr>
            <a:endParaRPr lang="en-US" altLang="zh-CN" sz="2800" dirty="0"/>
          </a:p>
          <a:p>
            <a:pPr>
              <a:lnSpc>
                <a:spcPct val="130000"/>
              </a:lnSpc>
            </a:pPr>
            <a:r>
              <a:rPr lang="zh-CN" altLang="en-US" sz="2800" dirty="0"/>
              <a:t>树</a:t>
            </a:r>
            <a:r>
              <a:rPr lang="en-US" altLang="zh-CN" sz="2800" dirty="0"/>
              <a:t>(</a:t>
            </a:r>
            <a:r>
              <a:rPr lang="zh-CN" altLang="en-US" sz="2800" dirty="0"/>
              <a:t>二叉树</a:t>
            </a:r>
            <a:r>
              <a:rPr lang="en-US" altLang="zh-CN" sz="2800" dirty="0"/>
              <a:t>)</a:t>
            </a:r>
          </a:p>
          <a:p>
            <a:pPr>
              <a:lnSpc>
                <a:spcPct val="130000"/>
              </a:lnSpc>
            </a:pPr>
            <a:endParaRPr lang="en-US" altLang="zh-CN" sz="3200" dirty="0"/>
          </a:p>
          <a:p>
            <a:pPr>
              <a:lnSpc>
                <a:spcPct val="130000"/>
              </a:lnSpc>
            </a:pPr>
            <a:r>
              <a:rPr lang="zh-CN" altLang="en-US" sz="2800" dirty="0"/>
              <a:t>图</a:t>
            </a:r>
          </a:p>
        </p:txBody>
      </p:sp>
      <p:sp>
        <p:nvSpPr>
          <p:cNvPr id="11" name="Text Box 11"/>
          <p:cNvSpPr txBox="1">
            <a:spLocks noChangeArrowheads="1"/>
          </p:cNvSpPr>
          <p:nvPr/>
        </p:nvSpPr>
        <p:spPr bwMode="auto">
          <a:xfrm>
            <a:off x="3141941" y="4749448"/>
            <a:ext cx="902811" cy="1815882"/>
          </a:xfrm>
          <a:prstGeom prst="rect">
            <a:avLst/>
          </a:prstGeom>
          <a:noFill/>
          <a:ln w="9525">
            <a:noFill/>
            <a:miter lim="800000"/>
            <a:headEnd/>
            <a:tailEnd/>
          </a:ln>
        </p:spPr>
        <p:txBody>
          <a:bodyPr wrap="none">
            <a:spAutoFit/>
          </a:bodyPr>
          <a:lstStyle/>
          <a:p>
            <a:r>
              <a:rPr lang="zh-CN" altLang="en-US" sz="2800" dirty="0"/>
              <a:t>查找</a:t>
            </a:r>
            <a:endParaRPr lang="en-US" altLang="zh-CN" sz="2800" dirty="0"/>
          </a:p>
          <a:p>
            <a:endParaRPr lang="zh-CN" altLang="en-US" sz="2800" dirty="0"/>
          </a:p>
          <a:p>
            <a:r>
              <a:rPr lang="zh-CN" altLang="en-US" sz="2800" dirty="0"/>
              <a:t> </a:t>
            </a:r>
          </a:p>
          <a:p>
            <a:r>
              <a:rPr lang="zh-CN" altLang="en-US" sz="2800" dirty="0"/>
              <a:t>排序</a:t>
            </a:r>
            <a:endParaRPr lang="zh-CN" altLang="en-US" sz="2000" dirty="0"/>
          </a:p>
        </p:txBody>
      </p:sp>
      <p:sp>
        <p:nvSpPr>
          <p:cNvPr id="12" name="AutoShape 12"/>
          <p:cNvSpPr>
            <a:spLocks/>
          </p:cNvSpPr>
          <p:nvPr/>
        </p:nvSpPr>
        <p:spPr bwMode="auto">
          <a:xfrm>
            <a:off x="4554143" y="332656"/>
            <a:ext cx="492125" cy="2088232"/>
          </a:xfrm>
          <a:prstGeom prst="leftBrace">
            <a:avLst>
              <a:gd name="adj1" fmla="val 21962"/>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3" name="Text Box 13"/>
          <p:cNvSpPr txBox="1">
            <a:spLocks noChangeArrowheads="1"/>
          </p:cNvSpPr>
          <p:nvPr/>
        </p:nvSpPr>
        <p:spPr bwMode="auto">
          <a:xfrm>
            <a:off x="5075907" y="0"/>
            <a:ext cx="3240360" cy="2603854"/>
          </a:xfrm>
          <a:prstGeom prst="rect">
            <a:avLst/>
          </a:prstGeom>
          <a:noFill/>
          <a:ln w="9525">
            <a:noFill/>
            <a:miter lim="800000"/>
            <a:headEnd/>
            <a:tailEnd/>
          </a:ln>
        </p:spPr>
        <p:txBody>
          <a:bodyPr wrap="square">
            <a:spAutoFit/>
          </a:bodyPr>
          <a:lstStyle/>
          <a:p>
            <a:pPr>
              <a:lnSpc>
                <a:spcPct val="150000"/>
              </a:lnSpc>
            </a:pPr>
            <a:r>
              <a:rPr lang="zh-CN" altLang="en-US" sz="2800" dirty="0"/>
              <a:t>一般线性表</a:t>
            </a:r>
          </a:p>
          <a:p>
            <a:pPr>
              <a:lnSpc>
                <a:spcPct val="150000"/>
              </a:lnSpc>
            </a:pPr>
            <a:r>
              <a:rPr lang="zh-CN" altLang="en-US" sz="2800" dirty="0"/>
              <a:t>操作受限线性表</a:t>
            </a:r>
          </a:p>
          <a:p>
            <a:pPr>
              <a:lnSpc>
                <a:spcPct val="150000"/>
              </a:lnSpc>
            </a:pPr>
            <a:r>
              <a:rPr lang="zh-CN" altLang="en-US" sz="2800" dirty="0"/>
              <a:t>数据受限线性表</a:t>
            </a:r>
          </a:p>
          <a:p>
            <a:pPr>
              <a:lnSpc>
                <a:spcPct val="150000"/>
              </a:lnSpc>
            </a:pPr>
            <a:r>
              <a:rPr lang="zh-CN" altLang="en-US" sz="2800" dirty="0"/>
              <a:t>线性表的扩展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3"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71247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75565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9883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251520" y="1196752"/>
            <a:ext cx="8579296" cy="5445224"/>
          </a:xfrm>
        </p:spPr>
        <p:txBody>
          <a:bodyPr>
            <a:normAutofit fontScale="55000" lnSpcReduction="20000"/>
          </a:bodyPr>
          <a:lstStyle/>
          <a:p>
            <a:pPr>
              <a:lnSpc>
                <a:spcPct val="160000"/>
              </a:lnSpc>
              <a:defRPr/>
            </a:pPr>
            <a:r>
              <a:rPr lang="zh-CN" altLang="en-US" sz="5100" b="1" dirty="0"/>
              <a:t>数据（</a:t>
            </a:r>
            <a:r>
              <a:rPr lang="en-US" altLang="zh-CN" sz="5100" b="1" dirty="0"/>
              <a:t>Data</a:t>
            </a:r>
            <a:r>
              <a:rPr lang="zh-CN" altLang="en-US" sz="5100" b="1" dirty="0"/>
              <a:t>）</a:t>
            </a:r>
            <a:endParaRPr lang="en-US" altLang="zh-CN" sz="5100" b="1" dirty="0"/>
          </a:p>
          <a:p>
            <a:pPr>
              <a:lnSpc>
                <a:spcPct val="150000"/>
              </a:lnSpc>
              <a:buNone/>
            </a:pPr>
            <a:r>
              <a:rPr lang="en-US" altLang="zh-CN" sz="4400" b="1" dirty="0"/>
              <a:t>              </a:t>
            </a:r>
            <a:r>
              <a:rPr lang="zh-CN" altLang="en-US" sz="4400" dirty="0"/>
              <a:t>是对客观事物的符号表示，在计算机科学中是指所有能输入到计算机中并被计算机程序处理的符号的总称。</a:t>
            </a:r>
            <a:endParaRPr lang="en-US" altLang="zh-CN" sz="4400" dirty="0"/>
          </a:p>
          <a:p>
            <a:pPr lvl="0">
              <a:lnSpc>
                <a:spcPct val="160000"/>
              </a:lnSpc>
              <a:defRPr/>
            </a:pPr>
            <a:r>
              <a:rPr lang="zh-CN" altLang="en-US" sz="5100" b="1" dirty="0"/>
              <a:t>数据元素 （</a:t>
            </a:r>
            <a:r>
              <a:rPr lang="en-US" altLang="zh-CN" sz="5100" b="1" dirty="0"/>
              <a:t>data element</a:t>
            </a:r>
            <a:r>
              <a:rPr lang="zh-CN" altLang="en-US" sz="5100" b="1" dirty="0"/>
              <a:t>）</a:t>
            </a:r>
            <a:endParaRPr lang="en-US" altLang="zh-CN" sz="5100" b="1" dirty="0"/>
          </a:p>
          <a:p>
            <a:pPr lvl="0">
              <a:lnSpc>
                <a:spcPct val="160000"/>
              </a:lnSpc>
              <a:buNone/>
              <a:defRPr/>
            </a:pPr>
            <a:r>
              <a:rPr lang="zh-CN" altLang="en-US" sz="4500" dirty="0"/>
              <a:t>            </a:t>
            </a:r>
            <a:r>
              <a:rPr lang="zh-CN" altLang="en-US" sz="4400" dirty="0"/>
              <a:t>是数据的基本单位，在计算机程序中通常作为一个整体而考虑和处理。</a:t>
            </a:r>
            <a:endParaRPr lang="en-US" altLang="zh-CN" sz="4400" dirty="0"/>
          </a:p>
          <a:p>
            <a:pPr lvl="0">
              <a:lnSpc>
                <a:spcPct val="160000"/>
              </a:lnSpc>
              <a:defRPr/>
            </a:pPr>
            <a:r>
              <a:rPr lang="zh-CN" altLang="en-US" sz="5100" b="1" dirty="0"/>
              <a:t>数据项 （</a:t>
            </a:r>
            <a:r>
              <a:rPr lang="en-US" altLang="zh-CN" sz="5100" b="1" dirty="0"/>
              <a:t>data item</a:t>
            </a:r>
            <a:r>
              <a:rPr lang="zh-CN" altLang="en-US" sz="5100" b="1" dirty="0"/>
              <a:t>）</a:t>
            </a:r>
            <a:endParaRPr lang="en-US" altLang="zh-CN" sz="5100" b="1" dirty="0"/>
          </a:p>
          <a:p>
            <a:pPr lvl="0">
              <a:lnSpc>
                <a:spcPct val="160000"/>
              </a:lnSpc>
              <a:buNone/>
              <a:defRPr/>
            </a:pPr>
            <a:r>
              <a:rPr lang="zh-CN" altLang="en-US" sz="3600" dirty="0"/>
              <a:t>　</a:t>
            </a:r>
            <a:r>
              <a:rPr lang="zh-CN" altLang="en-US" sz="4500" dirty="0"/>
              <a:t>       </a:t>
            </a:r>
            <a:r>
              <a:rPr lang="zh-CN" altLang="en-US" sz="4400" dirty="0"/>
              <a:t>一个数据元素可由若干个数据项组成，数据项是数据不可分割的最小单位。      </a:t>
            </a:r>
            <a:r>
              <a:rPr lang="zh-CN" altLang="en-US" sz="3800" dirty="0"/>
              <a:t>     </a:t>
            </a:r>
            <a:endParaRPr lang="en-US" altLang="zh-CN" dirty="0"/>
          </a:p>
          <a:p>
            <a:pPr lvl="0">
              <a:lnSpc>
                <a:spcPct val="160000"/>
              </a:lnSpc>
              <a:buNone/>
              <a:defRPr/>
            </a:pPr>
            <a:endParaRPr lang="en-US" altLang="zh-CN" dirty="0"/>
          </a:p>
          <a:p>
            <a:pPr lvl="0">
              <a:lnSpc>
                <a:spcPct val="160000"/>
              </a:lnSpc>
              <a:buNone/>
              <a:defRPr/>
            </a:pP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92500"/>
          </a:bodyPr>
          <a:lstStyle/>
          <a:p>
            <a:pPr lvl="0">
              <a:lnSpc>
                <a:spcPct val="160000"/>
              </a:lnSpc>
              <a:defRPr/>
            </a:pPr>
            <a:r>
              <a:rPr lang="zh-CN" altLang="en-US" sz="3000" b="1" dirty="0"/>
              <a:t>数据对象 （</a:t>
            </a:r>
            <a:r>
              <a:rPr lang="en-US" altLang="zh-CN" sz="3000" b="1" dirty="0"/>
              <a:t>data object</a:t>
            </a:r>
            <a:r>
              <a:rPr lang="zh-CN" altLang="en-US" sz="3000" b="1" dirty="0"/>
              <a:t>）</a:t>
            </a:r>
            <a:endParaRPr lang="en-US" altLang="zh-CN" sz="3000" b="1" dirty="0"/>
          </a:p>
          <a:p>
            <a:pPr lvl="0">
              <a:lnSpc>
                <a:spcPct val="160000"/>
              </a:lnSpc>
              <a:buNone/>
              <a:defRPr/>
            </a:pPr>
            <a:r>
              <a:rPr lang="zh-CN" altLang="en-US" dirty="0"/>
              <a:t>             </a:t>
            </a:r>
            <a:r>
              <a:rPr lang="zh-CN" altLang="en-US" sz="2600" dirty="0"/>
              <a:t>性质相同的数据元素的集合，是数据的一个子集。</a:t>
            </a:r>
            <a:r>
              <a:rPr lang="en-US" altLang="zh-CN" sz="2600" dirty="0"/>
              <a:t>     </a:t>
            </a:r>
            <a:endParaRPr lang="en-US" altLang="zh-CN" dirty="0"/>
          </a:p>
          <a:p>
            <a:pPr>
              <a:lnSpc>
                <a:spcPct val="150000"/>
              </a:lnSpc>
            </a:pPr>
            <a:r>
              <a:rPr lang="zh-CN" altLang="en-US" sz="3000" b="1" dirty="0"/>
              <a:t>结构（</a:t>
            </a:r>
            <a:r>
              <a:rPr lang="en-US" altLang="zh-CN" sz="3000" b="1" dirty="0"/>
              <a:t>Structure</a:t>
            </a:r>
            <a:r>
              <a:rPr lang="zh-CN" altLang="en-US" sz="3000" b="1" dirty="0"/>
              <a:t>）</a:t>
            </a:r>
            <a:endParaRPr lang="en-US" altLang="zh-CN" sz="3000" b="1" dirty="0"/>
          </a:p>
          <a:p>
            <a:pPr>
              <a:lnSpc>
                <a:spcPct val="150000"/>
              </a:lnSpc>
              <a:buNone/>
            </a:pPr>
            <a:r>
              <a:rPr lang="zh-CN" altLang="en-US" dirty="0"/>
              <a:t>             </a:t>
            </a:r>
            <a:r>
              <a:rPr lang="zh-CN" altLang="en-US" sz="2600" dirty="0"/>
              <a:t>是组成</a:t>
            </a:r>
            <a:r>
              <a:rPr lang="zh-CN" altLang="en-US" sz="2600" dirty="0">
                <a:solidFill>
                  <a:srgbClr val="FF0000"/>
                </a:solidFill>
              </a:rPr>
              <a:t>整体</a:t>
            </a:r>
            <a:r>
              <a:rPr lang="zh-CN" altLang="en-US" sz="2600" dirty="0"/>
              <a:t>的各部分的</a:t>
            </a:r>
            <a:r>
              <a:rPr lang="zh-CN" altLang="en-US" sz="2600" dirty="0">
                <a:solidFill>
                  <a:srgbClr val="FF0000"/>
                </a:solidFill>
              </a:rPr>
              <a:t>关系和关联</a:t>
            </a:r>
            <a:r>
              <a:rPr lang="zh-CN" altLang="en-US" sz="2600" dirty="0"/>
              <a:t>。</a:t>
            </a:r>
            <a:endParaRPr lang="en-US" altLang="zh-CN" sz="2600" b="1" dirty="0"/>
          </a:p>
          <a:p>
            <a:pPr>
              <a:lnSpc>
                <a:spcPct val="150000"/>
              </a:lnSpc>
            </a:pPr>
            <a:r>
              <a:rPr lang="zh-CN" altLang="en-US" sz="3000" b="1" dirty="0"/>
              <a:t>数据结构（</a:t>
            </a:r>
            <a:r>
              <a:rPr lang="en-US" altLang="zh-CN" sz="3000" b="1" dirty="0"/>
              <a:t> Data Structure</a:t>
            </a:r>
            <a:r>
              <a:rPr lang="zh-CN" altLang="en-US" sz="3000" b="1" dirty="0"/>
              <a:t>）</a:t>
            </a:r>
            <a:endParaRPr lang="en-US" altLang="zh-CN" sz="3000" b="1" dirty="0"/>
          </a:p>
          <a:p>
            <a:pPr>
              <a:lnSpc>
                <a:spcPct val="150000"/>
              </a:lnSpc>
              <a:buNone/>
            </a:pPr>
            <a:r>
              <a:rPr lang="zh-CN" altLang="en-US" dirty="0"/>
              <a:t>             </a:t>
            </a:r>
            <a:r>
              <a:rPr lang="zh-CN" altLang="en-US" sz="2600" dirty="0"/>
              <a:t>数据结构是相互之间存在一种或多种特定关系的数据元素的集合，也可称其为逻辑结构。</a:t>
            </a:r>
            <a:endParaRPr lang="en-US" altLang="zh-CN" sz="2600" dirty="0"/>
          </a:p>
          <a:p>
            <a:pPr>
              <a:buNone/>
            </a:pPr>
            <a:endParaRPr lang="en-US" altLang="zh-CN" dirty="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3995936" y="527198"/>
          <a:ext cx="3683000" cy="5926138"/>
        </p:xfrm>
        <a:graphic>
          <a:graphicData uri="http://schemas.openxmlformats.org/presentationml/2006/ole">
            <mc:AlternateContent xmlns:mc="http://schemas.openxmlformats.org/markup-compatibility/2006">
              <mc:Choice xmlns:v="urn:schemas-microsoft-com:vml" Requires="v">
                <p:oleObj spid="_x0000_s1198"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403629"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518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395288" y="1916832"/>
            <a:ext cx="8385629" cy="1052596"/>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468313" y="4796557"/>
            <a:ext cx="8388835" cy="978729"/>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i="1" dirty="0">
                <a:latin typeface="+mn-ea"/>
              </a:rPr>
              <a:t>C</a:t>
            </a:r>
            <a:r>
              <a:rPr kumimoji="1" lang="en-US" altLang="zh-CN" sz="2400" b="1" dirty="0">
                <a:latin typeface="+mn-ea"/>
              </a:rPr>
              <a:t> </a:t>
            </a:r>
            <a:r>
              <a:rPr kumimoji="1" lang="zh-CN" altLang="en-US" sz="2400" b="1" dirty="0">
                <a:latin typeface="+mn-ea"/>
              </a:rPr>
              <a:t>语言中的 </a:t>
            </a:r>
            <a:r>
              <a:rPr kumimoji="1" lang="en-US" altLang="zh-CN" sz="2400" b="1" dirty="0" err="1">
                <a:latin typeface="+mn-ea"/>
              </a:rPr>
              <a:t>int</a:t>
            </a:r>
            <a:r>
              <a:rPr kumimoji="1" lang="en-US" altLang="zh-CN" sz="2400" b="1" dirty="0">
                <a:latin typeface="+mn-ea"/>
              </a:rPr>
              <a:t> </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2987675" y="2924895"/>
            <a:ext cx="4167188" cy="1865126"/>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477838" y="3717057"/>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2803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22" descr="软件学院.jpg"/>
          <p:cNvPicPr>
            <a:picLocks noChangeAspect="1"/>
          </p:cNvPicPr>
          <p:nvPr/>
        </p:nvPicPr>
        <p:blipFill>
          <a:blip r:embed="rId3" cstate="print"/>
          <a:srcRect/>
          <a:stretch>
            <a:fillRect/>
          </a:stretch>
        </p:blipFill>
        <p:spPr bwMode="auto">
          <a:xfrm>
            <a:off x="4276157" y="182827"/>
            <a:ext cx="4652170" cy="725893"/>
          </a:xfrm>
          <a:prstGeom prst="rect">
            <a:avLst/>
          </a:prstGeom>
          <a:noFill/>
          <a:ln w="9525">
            <a:noFill/>
            <a:miter lim="800000"/>
            <a:headEnd/>
            <a:tailEnd/>
          </a:ln>
        </p:spPr>
      </p:pic>
      <p:sp>
        <p:nvSpPr>
          <p:cNvPr id="2" name="文本框 1"/>
          <p:cNvSpPr txBox="1"/>
          <p:nvPr/>
        </p:nvSpPr>
        <p:spPr>
          <a:xfrm>
            <a:off x="1043608" y="1196752"/>
            <a:ext cx="7560840" cy="5632311"/>
          </a:xfrm>
          <a:prstGeom prst="rect">
            <a:avLst/>
          </a:prstGeom>
          <a:noFill/>
        </p:spPr>
        <p:txBody>
          <a:bodyPr wrap="square" rtlCol="0">
            <a:spAutoFit/>
          </a:bodyPr>
          <a:lstStyle/>
          <a:p>
            <a:r>
              <a:rPr lang="zh-CN" altLang="en-US" sz="4000" dirty="0"/>
              <a:t>上课要求</a:t>
            </a:r>
            <a:endParaRPr lang="en-US" altLang="zh-CN" sz="4000" dirty="0"/>
          </a:p>
          <a:p>
            <a:r>
              <a:rPr lang="zh-CN" altLang="en-US" sz="4000" dirty="0"/>
              <a:t>课程介绍</a:t>
            </a:r>
            <a:endParaRPr lang="en-US" altLang="zh-CN" sz="4000" dirty="0"/>
          </a:p>
          <a:p>
            <a:r>
              <a:rPr lang="en-US" altLang="zh-CN" sz="4000" dirty="0"/>
              <a:t>C</a:t>
            </a:r>
            <a:r>
              <a:rPr lang="zh-CN" altLang="en-US" sz="4000" dirty="0"/>
              <a:t>语言储备知识</a:t>
            </a:r>
            <a:endParaRPr lang="en-US" altLang="zh-CN" sz="4000" dirty="0"/>
          </a:p>
          <a:p>
            <a:r>
              <a:rPr lang="en-US" altLang="zh-CN" sz="4000" dirty="0"/>
              <a:t>       </a:t>
            </a:r>
            <a:r>
              <a:rPr lang="zh-CN" altLang="en-US" sz="4000" dirty="0"/>
              <a:t>数组和指针</a:t>
            </a:r>
            <a:endParaRPr lang="en-US" altLang="zh-CN" sz="4000" dirty="0"/>
          </a:p>
          <a:p>
            <a:r>
              <a:rPr lang="en-US" altLang="zh-CN" sz="4000" dirty="0"/>
              <a:t>       </a:t>
            </a:r>
            <a:r>
              <a:rPr lang="zh-CN" altLang="en-US" sz="4000" dirty="0"/>
              <a:t>指针和引用</a:t>
            </a:r>
            <a:endParaRPr lang="en-US" altLang="zh-CN" sz="4000" dirty="0"/>
          </a:p>
          <a:p>
            <a:r>
              <a:rPr lang="zh-CN" altLang="en-US" sz="4000" dirty="0"/>
              <a:t>       结构体与</a:t>
            </a:r>
            <a:r>
              <a:rPr lang="en-US" altLang="zh-CN" sz="4000" dirty="0"/>
              <a:t>typedef</a:t>
            </a:r>
          </a:p>
          <a:p>
            <a:r>
              <a:rPr lang="en-US" altLang="zh-CN" sz="4000" dirty="0"/>
              <a:t>       </a:t>
            </a:r>
            <a:r>
              <a:rPr lang="zh-CN" altLang="en-US" sz="4000" dirty="0"/>
              <a:t>动态内存分配</a:t>
            </a:r>
            <a:endParaRPr lang="en-US" altLang="zh-CN" sz="4000" dirty="0"/>
          </a:p>
          <a:p>
            <a:r>
              <a:rPr lang="en-US" altLang="zh-CN" sz="4000" dirty="0"/>
              <a:t>       </a:t>
            </a:r>
            <a:r>
              <a:rPr lang="zh-CN" altLang="en-US" sz="4000" dirty="0"/>
              <a:t>递归与栈</a:t>
            </a:r>
            <a:endParaRPr lang="en-US" altLang="zh-CN" sz="4000" dirty="0"/>
          </a:p>
          <a:p>
            <a:r>
              <a:rPr lang="en-US" altLang="zh-CN" sz="4000" dirty="0"/>
              <a:t>       </a:t>
            </a:r>
            <a:r>
              <a:rPr lang="zh-CN" altLang="en-US" sz="4000" dirty="0"/>
              <a:t>函数作为参数传递</a:t>
            </a:r>
            <a:endParaRPr lang="en-US" altLang="zh-CN"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8" name="自选图形 45"/>
          <p:cNvSpPr>
            <a:spLocks noChangeArrowheads="1"/>
          </p:cNvSpPr>
          <p:nvPr/>
        </p:nvSpPr>
        <p:spPr bwMode="gray">
          <a:xfrm>
            <a:off x="71111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75429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79747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457200" y="476250"/>
            <a:ext cx="8091488" cy="3554413"/>
          </a:xfrm>
        </p:spPr>
        <p:txBody>
          <a:bodyPr/>
          <a:lstStyle/>
          <a:p>
            <a:pPr marL="457200" indent="-457200" algn="just">
              <a:buFont typeface="Wingdings" pitchFamily="2" charset="2"/>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827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4787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827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5724525"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574675" y="1310531"/>
            <a:ext cx="8569325" cy="830997"/>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新魏" pitchFamily="2" charset="-122"/>
              </a:rPr>
              <a:t>       是指一个数学模型以及定义在该模型上的一组操作。是数据对象，数据关系和基本操作的规格说明。</a:t>
            </a:r>
            <a:endParaRPr kumimoji="1" lang="zh-CN" altLang="en-US" sz="2400" b="1" dirty="0">
              <a:latin typeface="Times New Roman" pitchFamily="18" charset="0"/>
              <a:ea typeface="华文新魏" pitchFamily="2" charset="-122"/>
            </a:endParaRPr>
          </a:p>
        </p:txBody>
      </p:sp>
      <p:sp>
        <p:nvSpPr>
          <p:cNvPr id="16" name="对话气泡: 圆角矩形 15">
            <a:extLst>
              <a:ext uri="{FF2B5EF4-FFF2-40B4-BE49-F238E27FC236}">
                <a16:creationId xmlns:a16="http://schemas.microsoft.com/office/drawing/2014/main" id="{121A6EA0-EAE4-4878-93BD-2B8996858750}"/>
              </a:ext>
            </a:extLst>
          </p:cNvPr>
          <p:cNvSpPr/>
          <p:nvPr/>
        </p:nvSpPr>
        <p:spPr>
          <a:xfrm>
            <a:off x="4283968" y="150838"/>
            <a:ext cx="2088232" cy="1873026"/>
          </a:xfrm>
          <a:prstGeom prst="wedgeRoundRectCallout">
            <a:avLst>
              <a:gd name="adj1" fmla="val -54195"/>
              <a:gd name="adj2" fmla="val 6296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zh-CN" altLang="en-US" sz="2400" b="1" dirty="0">
                <a:solidFill>
                  <a:prstClr val="black"/>
                </a:solidFill>
                <a:latin typeface="Times New Roman" pitchFamily="18" charset="0"/>
                <a:ea typeface="华文新魏" pitchFamily="2" charset="-122"/>
              </a:rPr>
              <a:t>独立于对象的存储表示和对象上操作的实现！</a:t>
            </a:r>
            <a:endParaRPr lang="zh-CN" altLang="en-US" sz="2400" dirty="0">
              <a:solidFill>
                <a:prstClr val="blac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457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684213" y="1412776"/>
            <a:ext cx="8270875" cy="4719737"/>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ADT Compare{</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数据对象：</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D={e1,e2| 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为可比较的同类型的元素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数据关系：</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R={&lt; e1,e2 &gt;}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基本操作：</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InitCom</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(&amp;C,ee1,ee2)</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操作结果：构造一个二元组</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分别被赋成</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ee1,ee2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FirElemBig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初始条件：二元组已经存在。</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操作结果：如果首元素大，则返回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，否则返回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 ADT Compare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fontScale="92500"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int</a:t>
            </a:r>
            <a:r>
              <a:rPr lang="en-US" altLang="zh-CN" sz="2400" dirty="0"/>
              <a:t>   </a:t>
            </a:r>
            <a:r>
              <a:rPr lang="en-US" altLang="zh-CN" sz="2400" dirty="0" err="1"/>
              <a:t>ElemType</a:t>
            </a:r>
            <a:r>
              <a:rPr lang="en-US" altLang="zh-CN" sz="2400" dirty="0"/>
              <a:t>; </a:t>
            </a:r>
            <a:r>
              <a:rPr lang="en-US" altLang="zh-CN" sz="2400"/>
              <a:t>//</a:t>
            </a:r>
            <a:r>
              <a:rPr lang="zh-CN" altLang="en-US" sz="2400"/>
              <a:t>整型元组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251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64752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69070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3388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467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4572000" y="2968352"/>
            <a:ext cx="3754760" cy="2952328"/>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ts val="600"/>
              </a:spcBef>
              <a:spcAft>
                <a:spcPts val="0"/>
              </a:spcAft>
              <a:buClrTx/>
              <a:buSzTx/>
              <a:buFont typeface="Arial" pitchFamily="34" charset="0"/>
              <a:buChar char="•"/>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算法的设计要求</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标题 1"/>
          <p:cNvSpPr txBox="1">
            <a:spLocks/>
          </p:cNvSpPr>
          <p:nvPr/>
        </p:nvSpPr>
        <p:spPr>
          <a:xfrm>
            <a:off x="395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3"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1450975" y="871538"/>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307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352425" y="1395413"/>
            <a:ext cx="8378825" cy="1881187"/>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352425" y="3317875"/>
            <a:ext cx="8683625" cy="1260475"/>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322263" y="4646613"/>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457200" y="1379909"/>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for(i = n-1, change = </a:t>
            </a:r>
            <a:r>
              <a:rPr lang="en-US" altLang="zh-CN" sz="2800" dirty="0" err="1"/>
              <a:t>TURE;i</a:t>
            </a:r>
            <a:r>
              <a:rPr lang="en-US" altLang="zh-CN" sz="2800" dirty="0"/>
              <a:t>&gt;=1 &amp;&amp; change; i--)</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457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07950" y="1268413"/>
            <a:ext cx="8524875" cy="199072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76200" y="3544888"/>
            <a:ext cx="8694738" cy="2647950"/>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a:latin typeface="Times New Roman" pitchFamily="18" charset="0"/>
              </a:rPr>
              <a:t>i </a:t>
            </a:r>
            <a:r>
              <a:rPr kumimoji="1" lang="en-US" altLang="zh-CN" sz="2400" b="1" dirty="0">
                <a:latin typeface="Times New Roman" pitchFamily="18" charset="0"/>
              </a:rPr>
              <a:t>=1; </a:t>
            </a:r>
            <a:r>
              <a:rPr kumimoji="1" lang="en-US" altLang="zh-CN" sz="2400" b="1" i="1" dirty="0">
                <a:latin typeface="Times New Roman" pitchFamily="18" charset="0"/>
              </a:rPr>
              <a:t>i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9388" y="493713"/>
            <a:ext cx="8796337" cy="2574925"/>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a:latin typeface="Times New Roman" pitchFamily="18" charset="0"/>
              </a:rPr>
              <a:t>i </a:t>
            </a:r>
            <a:r>
              <a:rPr kumimoji="1" lang="en-US" altLang="zh-CN" sz="2400" b="1" dirty="0">
                <a:latin typeface="Times New Roman" pitchFamily="18" charset="0"/>
              </a:rPr>
              <a:t>=1; </a:t>
            </a:r>
            <a:r>
              <a:rPr kumimoji="1" lang="en-US" altLang="zh-CN" sz="2400" b="1" i="1" dirty="0">
                <a:latin typeface="Times New Roman" pitchFamily="18" charset="0"/>
              </a:rPr>
              <a:t>i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i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9388"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370"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251520" y="3284984"/>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i =2; i &lt;= n; ++i )</a:t>
            </a:r>
          </a:p>
          <a:p>
            <a:pPr>
              <a:lnSpc>
                <a:spcPct val="120000"/>
              </a:lnSpc>
              <a:spcBef>
                <a:spcPct val="20000"/>
              </a:spcBef>
              <a:buClr>
                <a:schemeClr val="accent2"/>
              </a:buClr>
              <a:buSzPct val="80000"/>
            </a:pPr>
            <a:r>
              <a:rPr kumimoji="1" lang="en-US" altLang="zh-CN" sz="2400" b="1" dirty="0">
                <a:latin typeface="Times New Roman" pitchFamily="18" charset="0"/>
              </a:rPr>
              <a:t>              for( j =2; j &lt;= i - 1; ++j )</a:t>
            </a:r>
          </a:p>
          <a:p>
            <a:pPr>
              <a:lnSpc>
                <a:spcPct val="120000"/>
              </a:lnSpc>
              <a:spcBef>
                <a:spcPct val="20000"/>
              </a:spcBef>
              <a:buClr>
                <a:schemeClr val="accent2"/>
              </a:buClr>
              <a:buSzPct val="80000"/>
            </a:pPr>
            <a:r>
              <a:rPr kumimoji="1" lang="en-US" altLang="zh-CN" sz="2400" b="1" dirty="0">
                <a:latin typeface="Times New Roman" pitchFamily="18" charset="0"/>
              </a:rPr>
              <a:t>                    {++x;  a[ i,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p:sp>
        <p:nvSpPr>
          <p:cNvPr id="3" name="内容占位符 2"/>
          <p:cNvSpPr>
            <a:spLocks noGrp="1"/>
          </p:cNvSpPr>
          <p:nvPr>
            <p:ph idx="1"/>
          </p:nvPr>
        </p:nvSpPr>
        <p:spPr>
          <a:xfrm>
            <a:off x="457200" y="1268760"/>
            <a:ext cx="8229600" cy="4525963"/>
          </a:xfrm>
        </p:spPr>
        <p:txBody>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600" baseline="30000" dirty="0"/>
              <a:t>                         </a:t>
            </a:r>
            <a:r>
              <a:rPr lang="en-US" altLang="zh-CN" baseline="30000" dirty="0"/>
              <a:t> </a:t>
            </a:r>
            <a:r>
              <a:rPr lang="zh-CN" altLang="en-US" baseline="30000" dirty="0"/>
              <a:t>则：</a:t>
            </a:r>
            <a:r>
              <a:rPr lang="en-US" altLang="zh-CN" sz="3600" baseline="30000" dirty="0"/>
              <a:t>T(n)=O(</a:t>
            </a:r>
            <a:r>
              <a:rPr lang="en-US" altLang="zh-CN" sz="3600" dirty="0"/>
              <a:t>2</a:t>
            </a:r>
            <a:r>
              <a:rPr lang="en-US" altLang="zh-CN" sz="3600" baseline="30000" dirty="0"/>
              <a:t>n)</a:t>
            </a:r>
            <a:endParaRPr lang="zh-CN" altLang="en-US" sz="3600" dirty="0"/>
          </a:p>
          <a:p>
            <a:pPr>
              <a:buNone/>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03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619323" y="404664"/>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76200" y="4572000"/>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当 </a:t>
            </a:r>
            <a:r>
              <a:rPr kumimoji="1" lang="en-US" altLang="zh-CN" sz="2400" b="1" i="1" dirty="0">
                <a:latin typeface="Times New Roman" pitchFamily="18" charset="0"/>
                <a:ea typeface="华文新魏" pitchFamily="2" charset="-122"/>
              </a:rPr>
              <a:t>n</a:t>
            </a:r>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dirty="0">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dirty="0">
                <a:latin typeface="Times New Roman" pitchFamily="18" charset="0"/>
                <a:ea typeface="华文新魏" pitchFamily="2" charset="-122"/>
              </a:rPr>
              <a:t>简为多项式阶算法，那就取得了一个伟大的成就。</a:t>
            </a:r>
            <a:endParaRPr kumimoji="1" lang="zh-CN" altLang="en-US" sz="2400" dirty="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1115616" y="1412776"/>
          <a:ext cx="6768752" cy="4904630"/>
        </p:xfrm>
        <a:graphic>
          <a:graphicData uri="http://schemas.openxmlformats.org/presentationml/2006/ole">
            <mc:AlternateContent xmlns:mc="http://schemas.openxmlformats.org/markup-compatibility/2006">
              <mc:Choice xmlns:v="urn:schemas-microsoft-com:vml" Requires="v">
                <p:oleObj spid="_x0000_s26794" name="VISIO" r:id="rId4" imgW="2374560" imgH="1721160" progId="Visio.Drawing.11">
                  <p:embed/>
                </p:oleObj>
              </mc:Choice>
              <mc:Fallback>
                <p:oleObj name="VISIO" r:id="rId4" imgW="2374560" imgH="172116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90264"/>
            <a:ext cx="8229600" cy="1143000"/>
          </a:xfrm>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647564" y="494116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5" name="Text Box 5"/>
          <p:cNvSpPr txBox="1">
            <a:spLocks noChangeArrowheads="1"/>
          </p:cNvSpPr>
          <p:nvPr/>
        </p:nvSpPr>
        <p:spPr bwMode="auto">
          <a:xfrm>
            <a:off x="196850" y="6356176"/>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a:t>
            </a:r>
            <a:r>
              <a:rPr kumimoji="1" lang="zh-CN" altLang="en-US" sz="2400" b="1" dirty="0">
                <a:solidFill>
                  <a:srgbClr val="FF0000"/>
                </a:solidFill>
                <a:latin typeface="Times New Roman" pitchFamily="18" charset="0"/>
                <a:ea typeface="华文新魏" pitchFamily="2" charset="-122"/>
              </a:rPr>
              <a:t>最坏</a:t>
            </a:r>
            <a:r>
              <a:rPr kumimoji="1" lang="zh-CN" altLang="en-US" sz="2400" b="1" dirty="0">
                <a:latin typeface="Times New Roman" pitchFamily="18" charset="0"/>
                <a:ea typeface="华文新魏" pitchFamily="2" charset="-122"/>
              </a:rPr>
              <a:t>的时间复杂度。 </a:t>
            </a:r>
          </a:p>
        </p:txBody>
      </p:sp>
      <p:sp>
        <p:nvSpPr>
          <p:cNvPr id="6" name="矩形 5">
            <a:extLst>
              <a:ext uri="{FF2B5EF4-FFF2-40B4-BE49-F238E27FC236}">
                <a16:creationId xmlns:a16="http://schemas.microsoft.com/office/drawing/2014/main" id="{5295BCBE-6703-4AC3-9E02-5611117024D5}"/>
              </a:ext>
            </a:extLst>
          </p:cNvPr>
          <p:cNvSpPr/>
          <p:nvPr/>
        </p:nvSpPr>
        <p:spPr>
          <a:xfrm>
            <a:off x="395536" y="836712"/>
            <a:ext cx="8640960" cy="4154984"/>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rPr>
              <a:t>void</a:t>
            </a:r>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00"/>
                </a:solidFill>
                <a:highlight>
                  <a:srgbClr val="FFFFFF"/>
                </a:highlight>
                <a:latin typeface="Consolas" panose="020B0609020204030204" pitchFamily="49" charset="0"/>
              </a:rPr>
              <a:t>bubble_sort</a:t>
            </a:r>
            <a:r>
              <a:rPr lang="en-US" altLang="zh-CN" sz="2400" dirty="0">
                <a:solidFill>
                  <a:srgbClr val="000000"/>
                </a:solidFill>
                <a:highlight>
                  <a:srgbClr val="FFFFFF"/>
                </a:highlight>
                <a:latin typeface="Consolas" panose="020B0609020204030204" pitchFamily="49" charset="0"/>
              </a:rPr>
              <a:t>(</a:t>
            </a:r>
            <a:r>
              <a:rPr lang="en-US" altLang="zh-CN" sz="2400" dirty="0">
                <a:solidFill>
                  <a:srgbClr val="0000FF"/>
                </a:solidFill>
                <a:highlight>
                  <a:srgbClr val="FFFFFF"/>
                </a:highlight>
                <a:latin typeface="Consolas" panose="020B0609020204030204" pitchFamily="49" charset="0"/>
              </a:rPr>
              <a:t>int</a:t>
            </a:r>
            <a:r>
              <a:rPr lang="en-US" altLang="zh-CN" sz="2400" dirty="0">
                <a:solidFill>
                  <a:srgbClr val="000000"/>
                </a:solidFill>
                <a:highlight>
                  <a:srgbClr val="FFFFFF"/>
                </a:highlight>
                <a:latin typeface="Consolas" panose="020B0609020204030204" pitchFamily="49" charset="0"/>
              </a:rPr>
              <a:t> </a:t>
            </a:r>
            <a:r>
              <a:rPr lang="en-US" altLang="zh-CN" sz="2400" dirty="0">
                <a:solidFill>
                  <a:srgbClr val="808080"/>
                </a:solidFill>
                <a:highlight>
                  <a:srgbClr val="FFFFFF"/>
                </a:highlight>
                <a:latin typeface="Consolas" panose="020B0609020204030204" pitchFamily="49" charset="0"/>
              </a:rPr>
              <a:t>a</a:t>
            </a:r>
            <a:r>
              <a:rPr lang="en-US" altLang="zh-CN" sz="2400" dirty="0">
                <a:solidFill>
                  <a:srgbClr val="000000"/>
                </a:solidFill>
                <a:highlight>
                  <a:srgbClr val="FFFFFF"/>
                </a:highlight>
                <a:latin typeface="Consolas" panose="020B0609020204030204" pitchFamily="49" charset="0"/>
              </a:rPr>
              <a:t>[]</a:t>
            </a:r>
            <a:r>
              <a:rPr lang="zh-CN" altLang="en-US" sz="2400" dirty="0">
                <a:solidFill>
                  <a:srgbClr val="000000"/>
                </a:solidFill>
                <a:highlight>
                  <a:srgbClr val="FFFFFF"/>
                </a:highlight>
                <a:latin typeface="Consolas" panose="020B0609020204030204" pitchFamily="49" charset="0"/>
              </a:rPr>
              <a:t>，</a:t>
            </a:r>
            <a:r>
              <a:rPr lang="en-US" altLang="zh-CN" sz="2400" dirty="0">
                <a:solidFill>
                  <a:srgbClr val="0000FF"/>
                </a:solidFill>
                <a:highlight>
                  <a:srgbClr val="FFFFFF"/>
                </a:highlight>
                <a:latin typeface="Consolas" panose="020B0609020204030204" pitchFamily="49" charset="0"/>
              </a:rPr>
              <a:t>int</a:t>
            </a:r>
            <a:r>
              <a:rPr lang="en-US" altLang="zh-CN" sz="2400" dirty="0">
                <a:solidFill>
                  <a:srgbClr val="000000"/>
                </a:solidFill>
                <a:highlight>
                  <a:srgbClr val="FFFFFF"/>
                </a:highlight>
                <a:latin typeface="Consolas" panose="020B0609020204030204" pitchFamily="49" charset="0"/>
              </a:rPr>
              <a:t> n) {</a:t>
            </a:r>
          </a:p>
          <a:p>
            <a:r>
              <a:rPr lang="en-US" altLang="zh-CN" sz="2400" dirty="0">
                <a:solidFill>
                  <a:srgbClr val="008000"/>
                </a:solidFill>
                <a:highlight>
                  <a:srgbClr val="FFFFFF"/>
                </a:highlight>
                <a:latin typeface="Consolas" panose="020B0609020204030204" pitchFamily="49" charset="0"/>
              </a:rPr>
              <a:t>//</a:t>
            </a:r>
            <a:r>
              <a:rPr lang="zh-CN" altLang="en-US" sz="2400" dirty="0">
                <a:solidFill>
                  <a:srgbClr val="008000"/>
                </a:solidFill>
                <a:highlight>
                  <a:srgbClr val="FFFFFF"/>
                </a:highlight>
                <a:latin typeface="Consolas" panose="020B0609020204030204" pitchFamily="49" charset="0"/>
              </a:rPr>
              <a:t>将</a:t>
            </a:r>
            <a:r>
              <a:rPr lang="en-US" altLang="zh-CN" sz="2400" dirty="0">
                <a:solidFill>
                  <a:srgbClr val="008000"/>
                </a:solidFill>
                <a:highlight>
                  <a:srgbClr val="FFFFFF"/>
                </a:highlight>
                <a:latin typeface="Consolas" panose="020B0609020204030204" pitchFamily="49" charset="0"/>
              </a:rPr>
              <a:t>a</a:t>
            </a:r>
            <a:r>
              <a:rPr lang="zh-CN" altLang="en-US" sz="2400" dirty="0">
                <a:solidFill>
                  <a:srgbClr val="008000"/>
                </a:solidFill>
                <a:highlight>
                  <a:srgbClr val="FFFFFF"/>
                </a:highlight>
                <a:latin typeface="Consolas" panose="020B0609020204030204" pitchFamily="49" charset="0"/>
              </a:rPr>
              <a:t>中整数序列重新排列成自小至大有序的整数序列。 </a:t>
            </a:r>
            <a:endParaRPr lang="zh-CN" altLang="en-US" sz="2400" dirty="0">
              <a:solidFill>
                <a:srgbClr val="000000"/>
              </a:solidFill>
              <a:highlight>
                <a:srgbClr val="FFFFFF"/>
              </a:highlight>
              <a:latin typeface="Consolas" panose="020B0609020204030204" pitchFamily="49" charset="0"/>
            </a:endParaRPr>
          </a:p>
          <a:p>
            <a:r>
              <a:rPr lang="da-DK" altLang="zh-CN" sz="2400" dirty="0">
                <a:solidFill>
                  <a:srgbClr val="0000FF"/>
                </a:solidFill>
                <a:highlight>
                  <a:srgbClr val="FFFFFF"/>
                </a:highlight>
                <a:latin typeface="Consolas" panose="020B0609020204030204" pitchFamily="49" charset="0"/>
              </a:rPr>
              <a:t>	for</a:t>
            </a:r>
            <a:r>
              <a:rPr lang="da-DK" altLang="zh-CN" sz="2400" dirty="0">
                <a:solidFill>
                  <a:srgbClr val="000000"/>
                </a:solidFill>
                <a:highlight>
                  <a:srgbClr val="FFFFFF"/>
                </a:highlight>
                <a:latin typeface="Consolas" panose="020B0609020204030204" pitchFamily="49" charset="0"/>
              </a:rPr>
              <a:t>(i=n-1,change=</a:t>
            </a:r>
            <a:r>
              <a:rPr lang="da-DK" altLang="zh-CN" sz="2400" dirty="0">
                <a:solidFill>
                  <a:srgbClr val="0000FF"/>
                </a:solidFill>
                <a:highlight>
                  <a:srgbClr val="FFFFFF"/>
                </a:highlight>
                <a:latin typeface="Consolas" panose="020B0609020204030204" pitchFamily="49" charset="0"/>
              </a:rPr>
              <a:t>true</a:t>
            </a:r>
            <a:r>
              <a:rPr lang="da-DK" altLang="zh-CN" sz="2400" dirty="0">
                <a:solidFill>
                  <a:srgbClr val="000000"/>
                </a:solidFill>
                <a:highlight>
                  <a:srgbClr val="FFFFFF"/>
                </a:highlight>
                <a:latin typeface="Consolas" panose="020B0609020204030204" pitchFamily="49" charset="0"/>
              </a:rPr>
              <a:t>;i&gt;=1 &amp;&amp; change;--i) {</a:t>
            </a:r>
          </a:p>
          <a:p>
            <a:r>
              <a:rPr lang="en-US" altLang="zh-CN" sz="2400" dirty="0">
                <a:solidFill>
                  <a:srgbClr val="000000"/>
                </a:solidFill>
                <a:highlight>
                  <a:srgbClr val="FFFFFF"/>
                </a:highlight>
                <a:latin typeface="Consolas" panose="020B0609020204030204" pitchFamily="49" charset="0"/>
              </a:rPr>
              <a:t>        change = </a:t>
            </a:r>
            <a:r>
              <a:rPr lang="en-US" altLang="zh-CN" sz="2400" dirty="0">
                <a:solidFill>
                  <a:srgbClr val="0000FF"/>
                </a:solidFill>
                <a:highlight>
                  <a:srgbClr val="FFFFFF"/>
                </a:highlight>
                <a:latin typeface="Consolas" panose="020B0609020204030204" pitchFamily="49" charset="0"/>
              </a:rPr>
              <a:t>false</a:t>
            </a:r>
            <a:r>
              <a:rPr lang="en-US" altLang="zh-CN" sz="2400" dirty="0">
                <a:solidFill>
                  <a:srgbClr val="000000"/>
                </a:solidFill>
                <a:highlight>
                  <a:srgbClr val="FFFFFF"/>
                </a:highlight>
                <a:latin typeface="Consolas" panose="020B0609020204030204" pitchFamily="49" charset="0"/>
              </a:rPr>
              <a:t>;</a:t>
            </a:r>
          </a:p>
          <a:p>
            <a:r>
              <a:rPr lang="en-US" altLang="zh-CN" sz="2400" dirty="0">
                <a:solidFill>
                  <a:srgbClr val="000000"/>
                </a:solidFill>
                <a:highlight>
                  <a:srgbClr val="FFFFFF"/>
                </a:highlight>
                <a:latin typeface="Consolas" panose="020B0609020204030204" pitchFamily="49" charset="0"/>
              </a:rPr>
              <a:t>        </a:t>
            </a:r>
            <a:r>
              <a:rPr lang="en-US" altLang="zh-CN" sz="2400" dirty="0">
                <a:solidFill>
                  <a:srgbClr val="0000FF"/>
                </a:solidFill>
                <a:highlight>
                  <a:srgbClr val="FFFFFF"/>
                </a:highlight>
                <a:latin typeface="Consolas" panose="020B0609020204030204" pitchFamily="49" charset="0"/>
              </a:rPr>
              <a:t>for</a:t>
            </a:r>
            <a:r>
              <a:rPr lang="en-US" altLang="zh-CN" sz="2400" dirty="0">
                <a:solidFill>
                  <a:srgbClr val="000000"/>
                </a:solidFill>
                <a:highlight>
                  <a:srgbClr val="FFFFFF"/>
                </a:highlight>
                <a:latin typeface="Consolas" panose="020B0609020204030204" pitchFamily="49" charset="0"/>
              </a:rPr>
              <a:t>(j = 0;  j &lt; i; ++j)</a:t>
            </a:r>
          </a:p>
          <a:p>
            <a:r>
              <a:rPr lang="en-US" altLang="zh-CN" sz="2400" dirty="0">
                <a:solidFill>
                  <a:srgbClr val="000000"/>
                </a:solidFill>
                <a:highlight>
                  <a:srgbClr val="FFFFFF"/>
                </a:highlight>
                <a:latin typeface="Consolas" panose="020B0609020204030204" pitchFamily="49" charset="0"/>
              </a:rPr>
              <a:t>            </a:t>
            </a:r>
            <a:r>
              <a:rPr lang="en-US" altLang="zh-CN" sz="2400" dirty="0">
                <a:solidFill>
                  <a:srgbClr val="0000FF"/>
                </a:solidFill>
                <a:highlight>
                  <a:srgbClr val="FFFFFF"/>
                </a:highlight>
                <a:latin typeface="Consolas" panose="020B0609020204030204" pitchFamily="49" charset="0"/>
              </a:rPr>
              <a:t>if</a:t>
            </a:r>
            <a:r>
              <a:rPr lang="en-US" altLang="zh-CN" sz="2400" dirty="0">
                <a:solidFill>
                  <a:srgbClr val="000000"/>
                </a:solidFill>
                <a:highlight>
                  <a:srgbClr val="FFFFFF"/>
                </a:highlight>
                <a:latin typeface="Consolas" panose="020B0609020204030204" pitchFamily="49" charset="0"/>
              </a:rPr>
              <a:t>(</a:t>
            </a:r>
            <a:r>
              <a:rPr lang="en-US" altLang="zh-CN" sz="2400" dirty="0">
                <a:solidFill>
                  <a:srgbClr val="808080"/>
                </a:solidFill>
                <a:highlight>
                  <a:srgbClr val="FFFFFF"/>
                </a:highlight>
                <a:latin typeface="Consolas" panose="020B0609020204030204" pitchFamily="49" charset="0"/>
              </a:rPr>
              <a:t>a</a:t>
            </a:r>
            <a:r>
              <a:rPr lang="en-US" altLang="zh-CN" sz="2400" dirty="0">
                <a:solidFill>
                  <a:srgbClr val="000000"/>
                </a:solidFill>
                <a:highlight>
                  <a:srgbClr val="FFFFFF"/>
                </a:highlight>
                <a:latin typeface="Consolas" panose="020B0609020204030204" pitchFamily="49" charset="0"/>
              </a:rPr>
              <a:t>[j] &gt; </a:t>
            </a:r>
            <a:r>
              <a:rPr lang="en-US" altLang="zh-CN" sz="2400" dirty="0">
                <a:solidFill>
                  <a:srgbClr val="808080"/>
                </a:solidFill>
                <a:highlight>
                  <a:srgbClr val="FFFFFF"/>
                </a:highlight>
                <a:latin typeface="Consolas" panose="020B0609020204030204" pitchFamily="49" charset="0"/>
              </a:rPr>
              <a:t>a</a:t>
            </a:r>
            <a:r>
              <a:rPr lang="en-US" altLang="zh-CN" sz="2400" dirty="0">
                <a:solidFill>
                  <a:srgbClr val="000000"/>
                </a:solidFill>
                <a:highlight>
                  <a:srgbClr val="FFFFFF"/>
                </a:highlight>
                <a:latin typeface="Consolas" panose="020B0609020204030204" pitchFamily="49" charset="0"/>
              </a:rPr>
              <a:t>[j+1]) {</a:t>
            </a:r>
          </a:p>
          <a:p>
            <a:r>
              <a:rPr lang="en-US" altLang="zh-CN" sz="2400" dirty="0">
                <a:solidFill>
                  <a:srgbClr val="000000"/>
                </a:solidFill>
                <a:highlight>
                  <a:srgbClr val="FFFFFF"/>
                </a:highlight>
                <a:latin typeface="Consolas" panose="020B0609020204030204" pitchFamily="49" charset="0"/>
              </a:rPr>
              <a:t>                </a:t>
            </a:r>
            <a:r>
              <a:rPr lang="en-US" altLang="zh-CN" sz="2400" dirty="0">
                <a:solidFill>
                  <a:srgbClr val="808080"/>
                </a:solidFill>
                <a:highlight>
                  <a:srgbClr val="FFFFFF"/>
                </a:highlight>
                <a:latin typeface="Consolas" panose="020B0609020204030204" pitchFamily="49" charset="0"/>
              </a:rPr>
              <a:t>a</a:t>
            </a:r>
            <a:r>
              <a:rPr lang="en-US" altLang="zh-CN" sz="2400" dirty="0">
                <a:solidFill>
                  <a:srgbClr val="000000"/>
                </a:solidFill>
                <a:highlight>
                  <a:srgbClr val="FFFFFF"/>
                </a:highlight>
                <a:latin typeface="Consolas" panose="020B0609020204030204" pitchFamily="49" charset="0"/>
              </a:rPr>
              <a:t>[j] ←→ a[j+1]; </a:t>
            </a:r>
          </a:p>
          <a:p>
            <a:r>
              <a:rPr lang="en-US" altLang="zh-CN" sz="2400" dirty="0">
                <a:solidFill>
                  <a:srgbClr val="000000"/>
                </a:solidFill>
                <a:highlight>
                  <a:srgbClr val="FFFFFF"/>
                </a:highlight>
                <a:latin typeface="Consolas" panose="020B0609020204030204" pitchFamily="49" charset="0"/>
              </a:rPr>
              <a:t>                change = </a:t>
            </a:r>
            <a:r>
              <a:rPr lang="da-DK" altLang="zh-CN" sz="2400" dirty="0">
                <a:solidFill>
                  <a:srgbClr val="0000FF"/>
                </a:solidFill>
                <a:highlight>
                  <a:srgbClr val="FFFFFF"/>
                </a:highlight>
                <a:latin typeface="Consolas" panose="020B0609020204030204" pitchFamily="49" charset="0"/>
              </a:rPr>
              <a:t>true</a:t>
            </a:r>
            <a:r>
              <a:rPr lang="en-US" altLang="zh-CN" sz="2400" dirty="0">
                <a:solidFill>
                  <a:srgbClr val="000000"/>
                </a:solidFill>
                <a:highlight>
                  <a:srgbClr val="FFFFFF"/>
                </a:highlight>
                <a:latin typeface="Consolas" panose="020B0609020204030204" pitchFamily="49" charset="0"/>
              </a:rPr>
              <a:t>;</a:t>
            </a:r>
          </a:p>
          <a:p>
            <a:r>
              <a:rPr lang="zh-CN" altLang="en-US" sz="2400" dirty="0">
                <a:solidFill>
                  <a:srgbClr val="000000"/>
                </a:solidFill>
                <a:highlight>
                  <a:srgbClr val="FFFFFF"/>
                </a:highlight>
                <a:latin typeface="Consolas" panose="020B0609020204030204" pitchFamily="49" charset="0"/>
              </a:rPr>
              <a:t>            </a:t>
            </a:r>
            <a:r>
              <a:rPr lang="en-US" altLang="zh-CN" sz="2400" dirty="0">
                <a:solidFill>
                  <a:srgbClr val="000000"/>
                </a:solidFill>
                <a:highlight>
                  <a:srgbClr val="FFFFFF"/>
                </a:highlight>
                <a:latin typeface="Consolas" panose="020B0609020204030204" pitchFamily="49" charset="0"/>
              </a:rPr>
              <a:t>}</a:t>
            </a:r>
          </a:p>
          <a:p>
            <a:r>
              <a:rPr lang="zh-CN" altLang="en-US" sz="2400" dirty="0">
                <a:solidFill>
                  <a:srgbClr val="000000"/>
                </a:solidFill>
                <a:highlight>
                  <a:srgbClr val="FFFFFF"/>
                </a:highlight>
                <a:latin typeface="Consolas" panose="020B0609020204030204" pitchFamily="49" charset="0"/>
              </a:rPr>
              <a:t>    </a:t>
            </a:r>
            <a:r>
              <a:rPr lang="en-US" altLang="zh-CN" sz="2400" dirty="0">
                <a:solidFill>
                  <a:srgbClr val="000000"/>
                </a:solidFill>
                <a:highlight>
                  <a:srgbClr val="FFFFFF"/>
                </a:highlight>
                <a:latin typeface="Consolas" panose="020B0609020204030204" pitchFamily="49" charset="0"/>
              </a:rPr>
              <a:t>} </a:t>
            </a:r>
          </a:p>
          <a:p>
            <a:r>
              <a:rPr lang="en-US" altLang="zh-CN" sz="2400" dirty="0">
                <a:solidFill>
                  <a:srgbClr val="000000"/>
                </a:solidFill>
                <a:highlight>
                  <a:srgbClr val="FFFFFF"/>
                </a:highlight>
                <a:latin typeface="Consolas" panose="020B0609020204030204" pitchFamily="49" charset="0"/>
              </a:rPr>
              <a:t>}</a:t>
            </a:r>
            <a:r>
              <a:rPr lang="en-US" altLang="zh-CN" sz="2400" dirty="0">
                <a:solidFill>
                  <a:srgbClr val="008000"/>
                </a:solidFill>
                <a:highlight>
                  <a:srgbClr val="FFFFFF"/>
                </a:highlight>
                <a:latin typeface="Consolas" panose="020B0609020204030204" pitchFamily="49" charset="0"/>
              </a:rPr>
              <a:t>// </a:t>
            </a:r>
            <a:r>
              <a:rPr lang="en-US" altLang="zh-CN" sz="2400" dirty="0" err="1">
                <a:solidFill>
                  <a:srgbClr val="008000"/>
                </a:solidFill>
                <a:highlight>
                  <a:srgbClr val="FFFFFF"/>
                </a:highlight>
                <a:latin typeface="Consolas" panose="020B0609020204030204" pitchFamily="49" charset="0"/>
              </a:rPr>
              <a:t>bubble_sort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651" y="300586"/>
            <a:ext cx="8229600" cy="421556"/>
          </a:xfrm>
        </p:spPr>
        <p:txBody>
          <a:bodyPr>
            <a:normAutofit fontScale="90000"/>
          </a:bodyPr>
          <a:lstStyle/>
          <a:p>
            <a:r>
              <a:rPr lang="zh-CN" altLang="en-US" dirty="0"/>
              <a:t>练习题</a:t>
            </a:r>
          </a:p>
        </p:txBody>
      </p:sp>
      <p:sp>
        <p:nvSpPr>
          <p:cNvPr id="5" name="矩形 4">
            <a:extLst>
              <a:ext uri="{FF2B5EF4-FFF2-40B4-BE49-F238E27FC236}">
                <a16:creationId xmlns:a16="http://schemas.microsoft.com/office/drawing/2014/main" id="{F279258A-6932-468D-9C44-126FB44E0F18}"/>
              </a:ext>
            </a:extLst>
          </p:cNvPr>
          <p:cNvSpPr/>
          <p:nvPr/>
        </p:nvSpPr>
        <p:spPr>
          <a:xfrm>
            <a:off x="508975" y="1169523"/>
            <a:ext cx="3456384" cy="1200329"/>
          </a:xfrm>
          <a:prstGeom prst="rect">
            <a:avLst/>
          </a:prstGeom>
        </p:spPr>
        <p:txBody>
          <a:bodyPr wrap="square">
            <a:spAutoFit/>
          </a:bodyPr>
          <a:lstStyle/>
          <a:p>
            <a:r>
              <a:rPr lang="en-US" altLang="zh-CN" sz="2400" dirty="0">
                <a:solidFill>
                  <a:srgbClr val="000000"/>
                </a:solidFill>
                <a:highlight>
                  <a:srgbClr val="FFFFFF"/>
                </a:highlight>
                <a:latin typeface="Droid Sans Mono" panose="020B0609030804020204" pitchFamily="49" charset="0"/>
              </a:rPr>
              <a:t>y = 100;</a:t>
            </a:r>
          </a:p>
          <a:p>
            <a:r>
              <a:rPr lang="en-US" altLang="zh-CN" sz="2400" dirty="0">
                <a:solidFill>
                  <a:srgbClr val="0000FF"/>
                </a:solidFill>
                <a:highlight>
                  <a:srgbClr val="FFFFFF"/>
                </a:highlight>
                <a:latin typeface="Droid Sans Mono" panose="020B0609030804020204" pitchFamily="49" charset="0"/>
              </a:rPr>
              <a:t>while</a:t>
            </a:r>
            <a:r>
              <a:rPr lang="en-US" altLang="zh-CN" sz="2400" dirty="0">
                <a:solidFill>
                  <a:srgbClr val="000000"/>
                </a:solidFill>
                <a:highlight>
                  <a:srgbClr val="FFFFFF"/>
                </a:highlight>
                <a:latin typeface="Droid Sans Mono" panose="020B0609030804020204" pitchFamily="49" charset="0"/>
              </a:rPr>
              <a:t> ( y &gt; 0)</a:t>
            </a:r>
          </a:p>
          <a:p>
            <a:r>
              <a:rPr lang="en-US" altLang="zh-CN" sz="2400" dirty="0">
                <a:solidFill>
                  <a:srgbClr val="000000"/>
                </a:solidFill>
                <a:highlight>
                  <a:srgbClr val="FFFFFF"/>
                </a:highlight>
                <a:latin typeface="Droid Sans Mono" panose="020B0609030804020204" pitchFamily="49" charset="0"/>
              </a:rPr>
              <a:t>	--y;</a:t>
            </a:r>
            <a:endParaRPr lang="en-US" altLang="zh-CN" sz="1600" dirty="0">
              <a:solidFill>
                <a:srgbClr val="000000"/>
              </a:solidFill>
              <a:highlight>
                <a:srgbClr val="FFFFFF"/>
              </a:highlight>
              <a:latin typeface="Droid Sans Mono" panose="020B0609030804020204" pitchFamily="49" charset="0"/>
            </a:endParaRPr>
          </a:p>
        </p:txBody>
      </p:sp>
      <p:sp>
        <p:nvSpPr>
          <p:cNvPr id="7" name="矩形 6">
            <a:extLst>
              <a:ext uri="{FF2B5EF4-FFF2-40B4-BE49-F238E27FC236}">
                <a16:creationId xmlns:a16="http://schemas.microsoft.com/office/drawing/2014/main" id="{DDC53ED6-4CAB-4864-8AE6-F96B7AA147FC}"/>
              </a:ext>
            </a:extLst>
          </p:cNvPr>
          <p:cNvSpPr/>
          <p:nvPr/>
        </p:nvSpPr>
        <p:spPr>
          <a:xfrm>
            <a:off x="5364088" y="1501843"/>
            <a:ext cx="2981907" cy="415498"/>
          </a:xfrm>
          <a:prstGeom prst="rect">
            <a:avLst/>
          </a:prstGeom>
        </p:spPr>
        <p:txBody>
          <a:bodyPr wrap="none">
            <a:spAutoFit/>
          </a:bodyPr>
          <a:lstStyle/>
          <a:p>
            <a:r>
              <a:rPr kumimoji="1" lang="en-US" altLang="zh-CN" sz="2100" b="1" i="1" dirty="0">
                <a:latin typeface="Times New Roman" pitchFamily="18" charset="0"/>
                <a:ea typeface="华文中宋" pitchFamily="2" charset="-122"/>
              </a:rPr>
              <a:t>100                            O</a:t>
            </a:r>
            <a:r>
              <a:rPr kumimoji="1" lang="en-US" altLang="zh-CN" sz="2100" b="1" dirty="0">
                <a:latin typeface="Times New Roman" pitchFamily="18" charset="0"/>
                <a:ea typeface="华文中宋" pitchFamily="2" charset="-122"/>
              </a:rPr>
              <a:t>(1)</a:t>
            </a:r>
            <a:endParaRPr lang="zh-CN" altLang="en-US" sz="2100" dirty="0"/>
          </a:p>
        </p:txBody>
      </p:sp>
      <p:sp>
        <p:nvSpPr>
          <p:cNvPr id="8" name="矩形 7">
            <a:extLst>
              <a:ext uri="{FF2B5EF4-FFF2-40B4-BE49-F238E27FC236}">
                <a16:creationId xmlns:a16="http://schemas.microsoft.com/office/drawing/2014/main" id="{267F23E3-5049-463E-A7CB-1982A8248506}"/>
              </a:ext>
            </a:extLst>
          </p:cNvPr>
          <p:cNvSpPr/>
          <p:nvPr/>
        </p:nvSpPr>
        <p:spPr>
          <a:xfrm>
            <a:off x="407794" y="2579420"/>
            <a:ext cx="4884286" cy="1569660"/>
          </a:xfrm>
          <a:prstGeom prst="rect">
            <a:avLst/>
          </a:prstGeom>
        </p:spPr>
        <p:txBody>
          <a:bodyPr wrap="square">
            <a:spAutoFit/>
          </a:bodyPr>
          <a:lstStyle/>
          <a:p>
            <a:r>
              <a:rPr lang="en-US" altLang="zh-CN" sz="2400" dirty="0">
                <a:solidFill>
                  <a:srgbClr val="000000"/>
                </a:solidFill>
                <a:highlight>
                  <a:srgbClr val="FFFFFF"/>
                </a:highlight>
                <a:latin typeface="Droid Sans Mono" panose="020B0609030804020204" pitchFamily="49" charset="0"/>
              </a:rPr>
              <a:t>count = 0;</a:t>
            </a:r>
          </a:p>
          <a:p>
            <a:r>
              <a:rPr lang="nn-NO" altLang="zh-CN" sz="2400" dirty="0">
                <a:solidFill>
                  <a:srgbClr val="0000FF"/>
                </a:solidFill>
                <a:highlight>
                  <a:srgbClr val="FFFFFF"/>
                </a:highlight>
                <a:latin typeface="Droid Sans Mono" panose="020B0609030804020204" pitchFamily="49" charset="0"/>
              </a:rPr>
              <a:t>for</a:t>
            </a:r>
            <a:r>
              <a:rPr lang="nn-NO" altLang="zh-CN" sz="2400" dirty="0">
                <a:solidFill>
                  <a:srgbClr val="000000"/>
                </a:solidFill>
                <a:highlight>
                  <a:srgbClr val="FFFFFF"/>
                </a:highlight>
                <a:latin typeface="Droid Sans Mono" panose="020B0609030804020204" pitchFamily="49" charset="0"/>
              </a:rPr>
              <a:t> (i = 1; i &lt;= n; i *= 2)</a:t>
            </a:r>
          </a:p>
          <a:p>
            <a:r>
              <a:rPr lang="en-US" altLang="zh-CN" sz="2400" dirty="0">
                <a:solidFill>
                  <a:srgbClr val="0000FF"/>
                </a:solidFill>
                <a:highlight>
                  <a:srgbClr val="FFFFFF"/>
                </a:highlight>
                <a:latin typeface="Droid Sans Mono" panose="020B0609030804020204" pitchFamily="49" charset="0"/>
              </a:rPr>
              <a:t>	for</a:t>
            </a:r>
            <a:r>
              <a:rPr lang="en-US" altLang="zh-CN" sz="2400" dirty="0">
                <a:solidFill>
                  <a:srgbClr val="000000"/>
                </a:solidFill>
                <a:highlight>
                  <a:srgbClr val="FFFFFF"/>
                </a:highlight>
                <a:latin typeface="Droid Sans Mono" panose="020B0609030804020204" pitchFamily="49" charset="0"/>
              </a:rPr>
              <a:t>(j = 1; j &lt;= n; ++j)</a:t>
            </a:r>
          </a:p>
          <a:p>
            <a:r>
              <a:rPr lang="en-US" altLang="zh-CN" sz="2400" dirty="0">
                <a:solidFill>
                  <a:srgbClr val="000000"/>
                </a:solidFill>
                <a:highlight>
                  <a:srgbClr val="FFFFFF"/>
                </a:highlight>
                <a:latin typeface="Droid Sans Mono" panose="020B0609030804020204" pitchFamily="49" charset="0"/>
              </a:rPr>
              <a:t>		count++;</a:t>
            </a:r>
            <a:endParaRPr lang="zh-CN" altLang="en-US" sz="2400" dirty="0"/>
          </a:p>
        </p:txBody>
      </p:sp>
      <p:sp>
        <p:nvSpPr>
          <p:cNvPr id="9" name="矩形 8">
            <a:extLst>
              <a:ext uri="{FF2B5EF4-FFF2-40B4-BE49-F238E27FC236}">
                <a16:creationId xmlns:a16="http://schemas.microsoft.com/office/drawing/2014/main" id="{0CCDAFE8-1F01-4D42-BCD8-505D7C17CA63}"/>
              </a:ext>
            </a:extLst>
          </p:cNvPr>
          <p:cNvSpPr/>
          <p:nvPr/>
        </p:nvSpPr>
        <p:spPr>
          <a:xfrm>
            <a:off x="498779" y="4091588"/>
            <a:ext cx="4212468" cy="1569660"/>
          </a:xfrm>
          <a:prstGeom prst="rect">
            <a:avLst/>
          </a:prstGeom>
        </p:spPr>
        <p:txBody>
          <a:bodyPr wrap="square">
            <a:spAutoFit/>
          </a:bodyPr>
          <a:lstStyle/>
          <a:p>
            <a:r>
              <a:rPr lang="en-US" altLang="zh-CN" sz="2400" dirty="0">
                <a:solidFill>
                  <a:srgbClr val="000000"/>
                </a:solidFill>
                <a:highlight>
                  <a:srgbClr val="FFFFFF"/>
                </a:highlight>
                <a:latin typeface="Droid Sans Mono" panose="020B0609030804020204" pitchFamily="49" charset="0"/>
              </a:rPr>
              <a:t>m = 0;</a:t>
            </a:r>
          </a:p>
          <a:p>
            <a:r>
              <a:rPr lang="nn-NO" altLang="zh-CN" sz="2400" dirty="0">
                <a:solidFill>
                  <a:srgbClr val="0000FF"/>
                </a:solidFill>
                <a:highlight>
                  <a:srgbClr val="FFFFFF"/>
                </a:highlight>
                <a:latin typeface="Droid Sans Mono" panose="020B0609030804020204" pitchFamily="49" charset="0"/>
              </a:rPr>
              <a:t>for</a:t>
            </a:r>
            <a:r>
              <a:rPr lang="nn-NO" altLang="zh-CN" sz="2400" dirty="0">
                <a:solidFill>
                  <a:srgbClr val="000000"/>
                </a:solidFill>
                <a:highlight>
                  <a:srgbClr val="FFFFFF"/>
                </a:highlight>
                <a:latin typeface="Droid Sans Mono" panose="020B0609030804020204" pitchFamily="49" charset="0"/>
              </a:rPr>
              <a:t> (i = 1; i &lt;= n; ++i)</a:t>
            </a:r>
          </a:p>
          <a:p>
            <a:r>
              <a:rPr lang="en-US" altLang="zh-CN" sz="2400" dirty="0">
                <a:solidFill>
                  <a:srgbClr val="0000FF"/>
                </a:solidFill>
                <a:highlight>
                  <a:srgbClr val="FFFFFF"/>
                </a:highlight>
                <a:latin typeface="Droid Sans Mono" panose="020B0609030804020204" pitchFamily="49" charset="0"/>
              </a:rPr>
              <a:t>	for</a:t>
            </a:r>
            <a:r>
              <a:rPr lang="en-US" altLang="zh-CN" sz="2400" dirty="0">
                <a:solidFill>
                  <a:srgbClr val="000000"/>
                </a:solidFill>
                <a:highlight>
                  <a:srgbClr val="FFFFFF"/>
                </a:highlight>
                <a:latin typeface="Droid Sans Mono" panose="020B0609030804020204" pitchFamily="49" charset="0"/>
              </a:rPr>
              <a:t>(j = 1; j &lt;= 2 * i; ++j)</a:t>
            </a:r>
          </a:p>
          <a:p>
            <a:r>
              <a:rPr lang="en-US" altLang="zh-CN" sz="2400" dirty="0">
                <a:solidFill>
                  <a:srgbClr val="000000"/>
                </a:solidFill>
                <a:highlight>
                  <a:srgbClr val="FFFFFF"/>
                </a:highlight>
                <a:latin typeface="Droid Sans Mono" panose="020B0609030804020204" pitchFamily="49" charset="0"/>
              </a:rPr>
              <a:t>		++m;</a:t>
            </a:r>
            <a:endParaRPr lang="zh-CN" altLang="en-US" sz="2400" dirty="0"/>
          </a:p>
        </p:txBody>
      </p:sp>
      <p:sp>
        <p:nvSpPr>
          <p:cNvPr id="10" name="矩形 9">
            <a:extLst>
              <a:ext uri="{FF2B5EF4-FFF2-40B4-BE49-F238E27FC236}">
                <a16:creationId xmlns:a16="http://schemas.microsoft.com/office/drawing/2014/main" id="{2314CE53-361F-47E4-B8D8-CF6C75DD97B8}"/>
              </a:ext>
            </a:extLst>
          </p:cNvPr>
          <p:cNvSpPr/>
          <p:nvPr/>
        </p:nvSpPr>
        <p:spPr>
          <a:xfrm>
            <a:off x="5351463" y="3157518"/>
            <a:ext cx="3560590" cy="415498"/>
          </a:xfrm>
          <a:prstGeom prst="rect">
            <a:avLst/>
          </a:prstGeom>
        </p:spPr>
        <p:txBody>
          <a:bodyPr wrap="none">
            <a:spAutoFit/>
          </a:bodyPr>
          <a:lstStyle/>
          <a:p>
            <a:r>
              <a:rPr kumimoji="1" lang="en-US" altLang="zh-CN" sz="2100" b="1" i="1" dirty="0">
                <a:latin typeface="Times New Roman" pitchFamily="18" charset="0"/>
                <a:ea typeface="华文中宋" pitchFamily="2" charset="-122"/>
              </a:rPr>
              <a:t>n</a:t>
            </a:r>
            <a:r>
              <a:rPr kumimoji="1" lang="en-US" altLang="zh-CN" sz="2100" b="1" dirty="0">
                <a:latin typeface="Times New Roman" pitchFamily="18" charset="0"/>
                <a:ea typeface="华文中宋" pitchFamily="2" charset="-122"/>
              </a:rPr>
              <a:t>log</a:t>
            </a:r>
            <a:r>
              <a:rPr kumimoji="1" lang="en-US" altLang="zh-CN" sz="2100" b="1" baseline="-25000" dirty="0">
                <a:latin typeface="Times New Roman" pitchFamily="18" charset="0"/>
                <a:ea typeface="华文中宋" pitchFamily="2" charset="-122"/>
              </a:rPr>
              <a:t>2</a:t>
            </a:r>
            <a:r>
              <a:rPr kumimoji="1" lang="en-US" altLang="zh-CN" sz="2100" b="1" dirty="0">
                <a:latin typeface="Times New Roman" pitchFamily="18" charset="0"/>
                <a:ea typeface="华文中宋" pitchFamily="2" charset="-122"/>
              </a:rPr>
              <a:t> </a:t>
            </a:r>
            <a:r>
              <a:rPr kumimoji="1" lang="en-US" altLang="zh-CN" sz="2100" b="1" i="1" dirty="0">
                <a:latin typeface="Times New Roman" pitchFamily="18" charset="0"/>
                <a:ea typeface="华文中宋" pitchFamily="2" charset="-122"/>
              </a:rPr>
              <a:t>n + </a:t>
            </a:r>
            <a:r>
              <a:rPr kumimoji="1" lang="en-US" altLang="zh-CN" sz="2100" b="1" i="1" dirty="0" err="1">
                <a:latin typeface="Times New Roman" pitchFamily="18" charset="0"/>
                <a:ea typeface="华文中宋" pitchFamily="2" charset="-122"/>
              </a:rPr>
              <a:t>nC</a:t>
            </a:r>
            <a:r>
              <a:rPr kumimoji="1" lang="en-US" altLang="zh-CN" sz="2100" b="1" i="1" dirty="0">
                <a:latin typeface="Times New Roman" pitchFamily="18" charset="0"/>
                <a:ea typeface="华文中宋" pitchFamily="2" charset="-122"/>
              </a:rPr>
              <a:t>            O</a:t>
            </a:r>
            <a:r>
              <a:rPr kumimoji="1" lang="en-US" altLang="zh-CN" sz="2100" b="1" dirty="0">
                <a:latin typeface="Times New Roman" pitchFamily="18" charset="0"/>
                <a:ea typeface="华文中宋" pitchFamily="2" charset="-122"/>
              </a:rPr>
              <a:t>(</a:t>
            </a:r>
            <a:r>
              <a:rPr kumimoji="1" lang="en-US" altLang="zh-CN" sz="2100" b="1" i="1" dirty="0">
                <a:latin typeface="Times New Roman" pitchFamily="18" charset="0"/>
                <a:ea typeface="华文中宋" pitchFamily="2" charset="-122"/>
              </a:rPr>
              <a:t>n</a:t>
            </a:r>
            <a:r>
              <a:rPr kumimoji="1" lang="en-US" altLang="zh-CN" sz="2100" b="1" dirty="0">
                <a:latin typeface="Times New Roman" pitchFamily="18" charset="0"/>
                <a:ea typeface="华文中宋" pitchFamily="2" charset="-122"/>
              </a:rPr>
              <a:t>log</a:t>
            </a:r>
            <a:r>
              <a:rPr kumimoji="1" lang="en-US" altLang="zh-CN" sz="2100" b="1" baseline="-25000" dirty="0">
                <a:latin typeface="Times New Roman" pitchFamily="18" charset="0"/>
                <a:ea typeface="华文中宋" pitchFamily="2" charset="-122"/>
              </a:rPr>
              <a:t>2 </a:t>
            </a:r>
            <a:r>
              <a:rPr kumimoji="1" lang="en-US" altLang="zh-CN" sz="2100" b="1" i="1" dirty="0">
                <a:latin typeface="Times New Roman" pitchFamily="18" charset="0"/>
                <a:ea typeface="华文中宋" pitchFamily="2" charset="-122"/>
              </a:rPr>
              <a:t>n</a:t>
            </a:r>
            <a:r>
              <a:rPr kumimoji="1" lang="en-US" altLang="zh-CN" sz="2100" b="1" dirty="0">
                <a:latin typeface="Times New Roman" pitchFamily="18" charset="0"/>
                <a:ea typeface="华文中宋" pitchFamily="2" charset="-122"/>
              </a:rPr>
              <a:t>)</a:t>
            </a:r>
            <a:endParaRPr lang="zh-CN" altLang="en-US" sz="2100" dirty="0"/>
          </a:p>
        </p:txBody>
      </p:sp>
      <p:sp>
        <p:nvSpPr>
          <p:cNvPr id="12" name="矩形 11">
            <a:extLst>
              <a:ext uri="{FF2B5EF4-FFF2-40B4-BE49-F238E27FC236}">
                <a16:creationId xmlns:a16="http://schemas.microsoft.com/office/drawing/2014/main" id="{E406B119-E989-4E88-8960-610F4BCAFAF3}"/>
              </a:ext>
            </a:extLst>
          </p:cNvPr>
          <p:cNvSpPr/>
          <p:nvPr/>
        </p:nvSpPr>
        <p:spPr>
          <a:xfrm>
            <a:off x="5364088" y="4653136"/>
            <a:ext cx="2977097" cy="415498"/>
          </a:xfrm>
          <a:prstGeom prst="rect">
            <a:avLst/>
          </a:prstGeom>
        </p:spPr>
        <p:txBody>
          <a:bodyPr wrap="none">
            <a:spAutoFit/>
          </a:bodyPr>
          <a:lstStyle/>
          <a:p>
            <a:r>
              <a:rPr kumimoji="1" lang="en-US" altLang="zh-CN" sz="2100" b="1" i="1" dirty="0">
                <a:latin typeface="Times New Roman" pitchFamily="18" charset="0"/>
                <a:ea typeface="华文中宋" pitchFamily="2" charset="-122"/>
              </a:rPr>
              <a:t>n(n+1)                     O</a:t>
            </a:r>
            <a:r>
              <a:rPr kumimoji="1" lang="en-US" altLang="zh-CN" sz="2100" b="1" dirty="0">
                <a:latin typeface="Times New Roman" pitchFamily="18" charset="0"/>
                <a:ea typeface="华文中宋" pitchFamily="2" charset="-122"/>
              </a:rPr>
              <a:t>(</a:t>
            </a:r>
            <a:r>
              <a:rPr kumimoji="1" lang="en-US" altLang="zh-CN" sz="2100" b="1" i="1" dirty="0">
                <a:latin typeface="Times New Roman" pitchFamily="18" charset="0"/>
                <a:ea typeface="华文中宋" pitchFamily="2" charset="-122"/>
              </a:rPr>
              <a:t>n</a:t>
            </a:r>
            <a:r>
              <a:rPr kumimoji="1" lang="en-US" altLang="zh-CN" sz="2100" b="1" i="1" baseline="30000" dirty="0">
                <a:latin typeface="Times New Roman" pitchFamily="18" charset="0"/>
                <a:ea typeface="华文中宋" pitchFamily="2" charset="-122"/>
              </a:rPr>
              <a:t>2</a:t>
            </a:r>
            <a:r>
              <a:rPr kumimoji="1" lang="en-US" altLang="zh-CN" sz="2100" b="1" dirty="0">
                <a:latin typeface="Times New Roman" pitchFamily="18" charset="0"/>
                <a:ea typeface="华文中宋" pitchFamily="2" charset="-122"/>
              </a:rPr>
              <a:t>)</a:t>
            </a:r>
            <a:endParaRPr lang="zh-CN" altLang="en-US" sz="2100" dirty="0"/>
          </a:p>
        </p:txBody>
      </p:sp>
      <p:sp>
        <p:nvSpPr>
          <p:cNvPr id="11" name="矩形 10">
            <a:extLst>
              <a:ext uri="{FF2B5EF4-FFF2-40B4-BE49-F238E27FC236}">
                <a16:creationId xmlns:a16="http://schemas.microsoft.com/office/drawing/2014/main" id="{039AAD67-C6C1-4B6F-8D5C-32400DE2AC7D}"/>
              </a:ext>
            </a:extLst>
          </p:cNvPr>
          <p:cNvSpPr/>
          <p:nvPr/>
        </p:nvSpPr>
        <p:spPr>
          <a:xfrm>
            <a:off x="508975" y="5584149"/>
            <a:ext cx="4572000" cy="1200329"/>
          </a:xfrm>
          <a:prstGeom prst="rect">
            <a:avLst/>
          </a:prstGeom>
        </p:spPr>
        <p:txBody>
          <a:bodyPr>
            <a:spAutoFit/>
          </a:bodyPr>
          <a:lstStyle/>
          <a:p>
            <a:r>
              <a:rPr lang="en-US" altLang="zh-CN" sz="2400" dirty="0">
                <a:solidFill>
                  <a:srgbClr val="000000"/>
                </a:solidFill>
                <a:highlight>
                  <a:srgbClr val="FFFFFF"/>
                </a:highlight>
                <a:latin typeface="Droid Sans Mono" panose="020B0609030804020204" pitchFamily="49" charset="0"/>
              </a:rPr>
              <a:t>i = 1;</a:t>
            </a:r>
          </a:p>
          <a:p>
            <a:r>
              <a:rPr lang="en-US" altLang="zh-CN" sz="2400" dirty="0">
                <a:solidFill>
                  <a:srgbClr val="0000FF"/>
                </a:solidFill>
                <a:highlight>
                  <a:srgbClr val="FFFFFF"/>
                </a:highlight>
                <a:latin typeface="Droid Sans Mono" panose="020B0609030804020204" pitchFamily="49" charset="0"/>
              </a:rPr>
              <a:t>while</a:t>
            </a:r>
            <a:r>
              <a:rPr lang="en-US" altLang="zh-CN" sz="2400" dirty="0">
                <a:solidFill>
                  <a:srgbClr val="000000"/>
                </a:solidFill>
                <a:highlight>
                  <a:srgbClr val="FFFFFF"/>
                </a:highlight>
                <a:latin typeface="Droid Sans Mono" panose="020B0609030804020204" pitchFamily="49" charset="0"/>
              </a:rPr>
              <a:t>(i &lt;= n)</a:t>
            </a:r>
          </a:p>
          <a:p>
            <a:r>
              <a:rPr lang="en-US" altLang="zh-CN" sz="2400" dirty="0">
                <a:solidFill>
                  <a:srgbClr val="000000"/>
                </a:solidFill>
                <a:highlight>
                  <a:srgbClr val="FFFFFF"/>
                </a:highlight>
                <a:latin typeface="Droid Sans Mono" panose="020B0609030804020204" pitchFamily="49" charset="0"/>
              </a:rPr>
              <a:t>	i *= 3;</a:t>
            </a:r>
            <a:endParaRPr lang="zh-CN" altLang="en-US" sz="2400" dirty="0"/>
          </a:p>
        </p:txBody>
      </p:sp>
      <p:sp>
        <p:nvSpPr>
          <p:cNvPr id="15" name="矩形 14">
            <a:extLst>
              <a:ext uri="{FF2B5EF4-FFF2-40B4-BE49-F238E27FC236}">
                <a16:creationId xmlns:a16="http://schemas.microsoft.com/office/drawing/2014/main" id="{99248EAB-C4F6-4026-A3E9-C19C0DEB3FA7}"/>
              </a:ext>
            </a:extLst>
          </p:cNvPr>
          <p:cNvSpPr/>
          <p:nvPr/>
        </p:nvSpPr>
        <p:spPr>
          <a:xfrm>
            <a:off x="5364088" y="6086445"/>
            <a:ext cx="3315331" cy="415498"/>
          </a:xfrm>
          <a:prstGeom prst="rect">
            <a:avLst/>
          </a:prstGeom>
        </p:spPr>
        <p:txBody>
          <a:bodyPr wrap="none">
            <a:spAutoFit/>
          </a:bodyPr>
          <a:lstStyle/>
          <a:p>
            <a:r>
              <a:rPr kumimoji="1" lang="en-US" altLang="zh-CN" sz="2100" b="1" dirty="0">
                <a:latin typeface="Times New Roman" pitchFamily="18" charset="0"/>
                <a:ea typeface="华文中宋" pitchFamily="2" charset="-122"/>
              </a:rPr>
              <a:t>log</a:t>
            </a:r>
            <a:r>
              <a:rPr kumimoji="1" lang="en-US" altLang="zh-CN" sz="2100" b="1" baseline="-25000" dirty="0">
                <a:latin typeface="Times New Roman" pitchFamily="18" charset="0"/>
                <a:ea typeface="华文中宋" pitchFamily="2" charset="-122"/>
              </a:rPr>
              <a:t>3</a:t>
            </a:r>
            <a:r>
              <a:rPr kumimoji="1" lang="en-US" altLang="zh-CN" sz="2100" b="1" dirty="0">
                <a:latin typeface="Times New Roman" pitchFamily="18" charset="0"/>
                <a:ea typeface="华文中宋" pitchFamily="2" charset="-122"/>
              </a:rPr>
              <a:t> </a:t>
            </a:r>
            <a:r>
              <a:rPr kumimoji="1" lang="en-US" altLang="zh-CN" sz="2100" b="1" i="1" dirty="0">
                <a:latin typeface="Times New Roman" pitchFamily="18" charset="0"/>
                <a:ea typeface="华文中宋" pitchFamily="2" charset="-122"/>
              </a:rPr>
              <a:t>n + C               O</a:t>
            </a:r>
            <a:r>
              <a:rPr kumimoji="1" lang="en-US" altLang="zh-CN" sz="2100" b="1" dirty="0">
                <a:latin typeface="Times New Roman" pitchFamily="18" charset="0"/>
                <a:ea typeface="华文中宋" pitchFamily="2" charset="-122"/>
              </a:rPr>
              <a:t>(log</a:t>
            </a:r>
            <a:r>
              <a:rPr kumimoji="1" lang="en-US" altLang="zh-CN" sz="2100" b="1" baseline="-25000" dirty="0">
                <a:latin typeface="Times New Roman" pitchFamily="18" charset="0"/>
                <a:ea typeface="华文中宋" pitchFamily="2" charset="-122"/>
              </a:rPr>
              <a:t>3 </a:t>
            </a:r>
            <a:r>
              <a:rPr kumimoji="1" lang="en-US" altLang="zh-CN" sz="2100" b="1" i="1" dirty="0">
                <a:latin typeface="Times New Roman" pitchFamily="18" charset="0"/>
                <a:ea typeface="华文中宋" pitchFamily="2" charset="-122"/>
              </a:rPr>
              <a:t>n</a:t>
            </a:r>
            <a:r>
              <a:rPr kumimoji="1" lang="en-US" altLang="zh-CN" sz="2100" b="1" dirty="0">
                <a:latin typeface="Times New Roman" pitchFamily="18" charset="0"/>
                <a:ea typeface="华文中宋" pitchFamily="2" charset="-122"/>
              </a:rPr>
              <a:t>)</a:t>
            </a:r>
            <a:endParaRPr lang="zh-CN" altLang="en-US" sz="2100" dirty="0"/>
          </a:p>
        </p:txBody>
      </p:sp>
      <p:sp>
        <p:nvSpPr>
          <p:cNvPr id="16" name="矩形 15">
            <a:extLst>
              <a:ext uri="{FF2B5EF4-FFF2-40B4-BE49-F238E27FC236}">
                <a16:creationId xmlns:a16="http://schemas.microsoft.com/office/drawing/2014/main" id="{F9A19394-34FE-4493-8F96-4E7C763A60E5}"/>
              </a:ext>
            </a:extLst>
          </p:cNvPr>
          <p:cNvSpPr/>
          <p:nvPr/>
        </p:nvSpPr>
        <p:spPr>
          <a:xfrm>
            <a:off x="4865793" y="836997"/>
            <a:ext cx="4067139" cy="415498"/>
          </a:xfrm>
          <a:prstGeom prst="rect">
            <a:avLst/>
          </a:prstGeom>
        </p:spPr>
        <p:txBody>
          <a:bodyPr wrap="none">
            <a:spAutoFit/>
          </a:bodyPr>
          <a:lstStyle/>
          <a:p>
            <a:r>
              <a:rPr kumimoji="1" lang="zh-CN" altLang="en-US" sz="2100" b="1" i="1" dirty="0">
                <a:latin typeface="Times New Roman" pitchFamily="18" charset="0"/>
                <a:ea typeface="华文中宋" pitchFamily="2" charset="-122"/>
              </a:rPr>
              <a:t>频度 </a:t>
            </a:r>
            <a:r>
              <a:rPr kumimoji="1" lang="en-US" altLang="zh-CN" sz="2100" b="1" i="1" dirty="0">
                <a:latin typeface="Times New Roman" pitchFamily="18" charset="0"/>
                <a:ea typeface="华文中宋" pitchFamily="2" charset="-122"/>
              </a:rPr>
              <a:t>P(n)</a:t>
            </a:r>
            <a:r>
              <a:rPr kumimoji="1" lang="zh-CN" altLang="en-US" sz="2100" b="1" i="1" dirty="0">
                <a:latin typeface="Times New Roman" pitchFamily="18" charset="0"/>
                <a:ea typeface="华文中宋" pitchFamily="2" charset="-122"/>
              </a:rPr>
              <a:t>             时间复杂度 </a:t>
            </a:r>
            <a:r>
              <a:rPr kumimoji="1" lang="en-US" altLang="zh-CN" sz="2100" b="1" i="1" dirty="0">
                <a:latin typeface="Times New Roman" pitchFamily="18" charset="0"/>
                <a:ea typeface="华文中宋" pitchFamily="2" charset="-122"/>
              </a:rPr>
              <a:t>T(n)</a:t>
            </a:r>
            <a:endParaRPr lang="zh-CN" altLang="en-US" sz="2100" dirty="0"/>
          </a:p>
        </p:txBody>
      </p:sp>
    </p:spTree>
    <p:extLst>
      <p:ext uri="{BB962C8B-B14F-4D97-AF65-F5344CB8AC3E}">
        <p14:creationId xmlns:p14="http://schemas.microsoft.com/office/powerpoint/2010/main" val="74605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1"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76200" y="549275"/>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76200" y="3384550"/>
            <a:ext cx="33083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3429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dirty="0">
                <a:latin typeface="Times New Roman" pitchFamily="18" charset="0"/>
                <a:ea typeface="华文中宋" pitchFamily="2" charset="-122"/>
              </a:rPr>
              <a:t>算法本身的存储空间 </a:t>
            </a:r>
            <a:br>
              <a:rPr kumimoji="1" lang="zh-CN" altLang="en-US" sz="2400" b="1" dirty="0">
                <a:latin typeface="Times New Roman" pitchFamily="18" charset="0"/>
                <a:ea typeface="华文中宋" pitchFamily="2" charset="-122"/>
              </a:rPr>
            </a:br>
            <a:r>
              <a:rPr kumimoji="1" lang="zh-CN" altLang="en-US" sz="2400" b="1" dirty="0">
                <a:latin typeface="Times New Roman" pitchFamily="18" charset="0"/>
                <a:ea typeface="华文中宋" pitchFamily="2" charset="-122"/>
              </a:rPr>
              <a:t>输入数据的存储空间 </a:t>
            </a:r>
            <a:br>
              <a:rPr kumimoji="1" lang="zh-CN" altLang="en-US" sz="2400" b="1" dirty="0">
                <a:latin typeface="Times New Roman" pitchFamily="18" charset="0"/>
                <a:ea typeface="华文中宋" pitchFamily="2" charset="-122"/>
              </a:rPr>
            </a:br>
            <a:r>
              <a:rPr kumimoji="1" lang="zh-CN" altLang="en-US" sz="2400" b="1" dirty="0">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3276600" y="3000375"/>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76200" y="4419600"/>
            <a:ext cx="8794750" cy="1187450"/>
          </a:xfrm>
          <a:prstGeom prst="rect">
            <a:avLst/>
          </a:prstGeom>
          <a:noFill/>
          <a:ln w="9525">
            <a:noFill/>
            <a:miter lim="800000"/>
            <a:headEnd/>
            <a:tailEnd/>
          </a:ln>
          <a:effectLst/>
        </p:spPr>
        <p:txBody>
          <a:bodyPr wrap="none">
            <a:spAutoFit/>
          </a:bodyPr>
          <a:lstStyle/>
          <a:p>
            <a:pPr>
              <a:lnSpc>
                <a:spcPct val="150000"/>
              </a:lnSpc>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dirty="0">
                <a:latin typeface="Times New Roman" pitchFamily="18" charset="0"/>
                <a:ea typeface="华文中宋" pitchFamily="2" charset="-122"/>
              </a:rPr>
              <a:t>。</a:t>
            </a:r>
          </a:p>
        </p:txBody>
      </p:sp>
      <p:sp>
        <p:nvSpPr>
          <p:cNvPr id="38923" name="Text Box 11"/>
          <p:cNvSpPr txBox="1">
            <a:spLocks noChangeArrowheads="1"/>
          </p:cNvSpPr>
          <p:nvPr/>
        </p:nvSpPr>
        <p:spPr bwMode="auto">
          <a:xfrm>
            <a:off x="76200" y="5780088"/>
            <a:ext cx="87947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8545513"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98425" y="1031875"/>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323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2B041C-13F7-409B-9A25-FEE44A4A001C}"/>
              </a:ext>
            </a:extLst>
          </p:cNvPr>
          <p:cNvSpPr/>
          <p:nvPr/>
        </p:nvSpPr>
        <p:spPr>
          <a:xfrm>
            <a:off x="395536" y="543446"/>
            <a:ext cx="8568952" cy="5693866"/>
          </a:xfrm>
          <a:prstGeom prst="rect">
            <a:avLst/>
          </a:prstGeom>
        </p:spPr>
        <p:txBody>
          <a:bodyPr wrap="square">
            <a:spAutoFit/>
          </a:bodyPr>
          <a:lstStyle/>
          <a:p>
            <a:r>
              <a:rPr lang="en-US" altLang="zh-CN" sz="2800" dirty="0">
                <a:solidFill>
                  <a:srgbClr val="0000FF"/>
                </a:solidFill>
                <a:highlight>
                  <a:srgbClr val="FFFFFF"/>
                </a:highlight>
                <a:latin typeface="Consolas" panose="020B0609020204030204" pitchFamily="49" charset="0"/>
              </a:rPr>
              <a:t>float</a:t>
            </a:r>
            <a:r>
              <a:rPr lang="en-US" altLang="zh-CN" sz="2800" dirty="0">
                <a:solidFill>
                  <a:srgbClr val="000000"/>
                </a:solidFill>
                <a:highlight>
                  <a:srgbClr val="FFFFFF"/>
                </a:highlight>
                <a:latin typeface="Consolas" panose="020B0609020204030204" pitchFamily="49" charset="0"/>
              </a:rPr>
              <a:t> </a:t>
            </a:r>
            <a:r>
              <a:rPr lang="en-US" altLang="zh-CN" sz="2800" dirty="0" err="1">
                <a:solidFill>
                  <a:srgbClr val="000000"/>
                </a:solidFill>
                <a:highlight>
                  <a:srgbClr val="FFFFFF"/>
                </a:highlight>
                <a:latin typeface="Consolas" panose="020B0609020204030204" pitchFamily="49" charset="0"/>
              </a:rPr>
              <a:t>abc</a:t>
            </a:r>
            <a:r>
              <a:rPr lang="en-US" altLang="zh-CN" sz="2800" dirty="0">
                <a:solidFill>
                  <a:srgbClr val="000000"/>
                </a:solidFill>
                <a:highlight>
                  <a:srgbClr val="FFFFFF"/>
                </a:highlight>
                <a:latin typeface="Consolas" panose="020B0609020204030204" pitchFamily="49" charset="0"/>
              </a:rPr>
              <a:t>(</a:t>
            </a:r>
            <a:r>
              <a:rPr lang="en-US" altLang="zh-CN" sz="2800" dirty="0">
                <a:solidFill>
                  <a:srgbClr val="0000FF"/>
                </a:solidFill>
                <a:highlight>
                  <a:srgbClr val="FFFFFF"/>
                </a:highlight>
                <a:latin typeface="Consolas" panose="020B0609020204030204" pitchFamily="49" charset="0"/>
              </a:rPr>
              <a:t>float</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808080"/>
                </a:solidFill>
                <a:highlight>
                  <a:srgbClr val="FFFFFF"/>
                </a:highlight>
                <a:latin typeface="Consolas" panose="020B0609020204030204" pitchFamily="49" charset="0"/>
              </a:rPr>
              <a:t>a</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0000FF"/>
                </a:solidFill>
                <a:highlight>
                  <a:srgbClr val="FFFFFF"/>
                </a:highlight>
                <a:latin typeface="Consolas" panose="020B0609020204030204" pitchFamily="49" charset="0"/>
              </a:rPr>
              <a:t>float</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808080"/>
                </a:solidFill>
                <a:highlight>
                  <a:srgbClr val="FFFFFF"/>
                </a:highlight>
                <a:latin typeface="Consolas" panose="020B0609020204030204" pitchFamily="49" charset="0"/>
              </a:rPr>
              <a:t>b</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0000FF"/>
                </a:solidFill>
                <a:highlight>
                  <a:srgbClr val="FFFFFF"/>
                </a:highlight>
                <a:latin typeface="Consolas" panose="020B0609020204030204" pitchFamily="49" charset="0"/>
              </a:rPr>
              <a:t>float</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808080"/>
                </a:solidFill>
                <a:highlight>
                  <a:srgbClr val="FFFFFF"/>
                </a:highlight>
                <a:latin typeface="Consolas" panose="020B0609020204030204" pitchFamily="49" charset="0"/>
              </a:rPr>
              <a:t>c</a:t>
            </a:r>
            <a:r>
              <a:rPr lang="en-US" altLang="zh-CN" sz="2800" dirty="0">
                <a:solidFill>
                  <a:srgbClr val="000000"/>
                </a:solidFill>
                <a:highlight>
                  <a:srgbClr val="FFFFFF"/>
                </a:highlight>
                <a:latin typeface="Consolas" panose="020B0609020204030204" pitchFamily="49" charset="0"/>
              </a:rPr>
              <a:t>)</a:t>
            </a:r>
          </a:p>
          <a:p>
            <a:r>
              <a:rPr lang="en-US" altLang="zh-CN" sz="2800" dirty="0">
                <a:solidFill>
                  <a:srgbClr val="000000"/>
                </a:solidFill>
                <a:highlight>
                  <a:srgbClr val="FFFFFF"/>
                </a:highlight>
                <a:latin typeface="Consolas" panose="020B0609020204030204" pitchFamily="49" charset="0"/>
              </a:rPr>
              <a:t>{</a:t>
            </a:r>
          </a:p>
          <a:p>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0000FF"/>
                </a:solidFill>
                <a:highlight>
                  <a:srgbClr val="FFFFFF"/>
                </a:highlight>
                <a:latin typeface="Consolas" panose="020B0609020204030204" pitchFamily="49" charset="0"/>
              </a:rPr>
              <a:t>return</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808080"/>
                </a:solidFill>
                <a:highlight>
                  <a:srgbClr val="FFFFFF"/>
                </a:highlight>
                <a:latin typeface="Consolas" panose="020B0609020204030204" pitchFamily="49" charset="0"/>
              </a:rPr>
              <a:t>a</a:t>
            </a:r>
            <a:r>
              <a:rPr lang="en-US" altLang="zh-CN" sz="2800" dirty="0">
                <a:solidFill>
                  <a:srgbClr val="000000"/>
                </a:solidFill>
                <a:highlight>
                  <a:srgbClr val="FFFFFF"/>
                </a:highlight>
                <a:latin typeface="Consolas" panose="020B0609020204030204" pitchFamily="49" charset="0"/>
              </a:rPr>
              <a:t> + </a:t>
            </a:r>
            <a:r>
              <a:rPr lang="en-US" altLang="zh-CN" sz="2800" dirty="0">
                <a:solidFill>
                  <a:srgbClr val="808080"/>
                </a:solidFill>
                <a:highlight>
                  <a:srgbClr val="FFFFFF"/>
                </a:highlight>
                <a:latin typeface="Consolas" panose="020B0609020204030204" pitchFamily="49" charset="0"/>
              </a:rPr>
              <a:t>b</a:t>
            </a:r>
            <a:r>
              <a:rPr lang="en-US" altLang="zh-CN" sz="2800" dirty="0">
                <a:solidFill>
                  <a:srgbClr val="000000"/>
                </a:solidFill>
                <a:highlight>
                  <a:srgbClr val="FFFFFF"/>
                </a:highlight>
                <a:latin typeface="Consolas" panose="020B0609020204030204" pitchFamily="49" charset="0"/>
              </a:rPr>
              <a:t> + </a:t>
            </a:r>
            <a:r>
              <a:rPr lang="en-US" altLang="zh-CN" sz="2800" dirty="0">
                <a:solidFill>
                  <a:srgbClr val="808080"/>
                </a:solidFill>
                <a:highlight>
                  <a:srgbClr val="FFFFFF"/>
                </a:highlight>
                <a:latin typeface="Consolas" panose="020B0609020204030204" pitchFamily="49" charset="0"/>
              </a:rPr>
              <a:t>b</a:t>
            </a:r>
            <a:r>
              <a:rPr lang="en-US" altLang="zh-CN" sz="2800" dirty="0">
                <a:solidFill>
                  <a:srgbClr val="000000"/>
                </a:solidFill>
                <a:highlight>
                  <a:srgbClr val="FFFFFF"/>
                </a:highlight>
                <a:latin typeface="Consolas" panose="020B0609020204030204" pitchFamily="49" charset="0"/>
              </a:rPr>
              <a:t> * </a:t>
            </a:r>
            <a:r>
              <a:rPr lang="en-US" altLang="zh-CN" sz="2800" dirty="0">
                <a:solidFill>
                  <a:srgbClr val="808080"/>
                </a:solidFill>
                <a:highlight>
                  <a:srgbClr val="FFFFFF"/>
                </a:highlight>
                <a:latin typeface="Consolas" panose="020B0609020204030204" pitchFamily="49" charset="0"/>
              </a:rPr>
              <a:t>c</a:t>
            </a:r>
            <a:r>
              <a:rPr lang="en-US" altLang="zh-CN" sz="2800" dirty="0">
                <a:solidFill>
                  <a:srgbClr val="000000"/>
                </a:solidFill>
                <a:highlight>
                  <a:srgbClr val="FFFFFF"/>
                </a:highlight>
                <a:latin typeface="Consolas" panose="020B0609020204030204" pitchFamily="49" charset="0"/>
              </a:rPr>
              <a:t>;</a:t>
            </a:r>
          </a:p>
          <a:p>
            <a:r>
              <a:rPr lang="en-US" altLang="zh-CN" sz="2800" dirty="0">
                <a:solidFill>
                  <a:srgbClr val="000000"/>
                </a:solidFill>
                <a:highlight>
                  <a:srgbClr val="FFFFFF"/>
                </a:highlight>
                <a:latin typeface="Consolas" panose="020B0609020204030204" pitchFamily="49" charset="0"/>
              </a:rPr>
              <a:t>}</a:t>
            </a:r>
          </a:p>
          <a:p>
            <a:endParaRPr lang="zh-CN" altLang="en-US" sz="2800" dirty="0">
              <a:solidFill>
                <a:srgbClr val="000000"/>
              </a:solidFill>
              <a:highlight>
                <a:srgbClr val="FFFFFF"/>
              </a:highlight>
              <a:latin typeface="Consolas" panose="020B0609020204030204" pitchFamily="49" charset="0"/>
            </a:endParaRPr>
          </a:p>
          <a:p>
            <a:endParaRPr lang="zh-CN" altLang="en-US" sz="2800" dirty="0">
              <a:solidFill>
                <a:srgbClr val="000000"/>
              </a:solidFill>
              <a:highlight>
                <a:srgbClr val="FFFFFF"/>
              </a:highlight>
              <a:latin typeface="Consolas" panose="020B0609020204030204" pitchFamily="49" charset="0"/>
            </a:endParaRPr>
          </a:p>
          <a:p>
            <a:r>
              <a:rPr lang="en-US" altLang="zh-CN" sz="2800" dirty="0">
                <a:solidFill>
                  <a:srgbClr val="0000FF"/>
                </a:solidFill>
                <a:highlight>
                  <a:srgbClr val="FFFFFF"/>
                </a:highlight>
                <a:latin typeface="Consolas" panose="020B0609020204030204" pitchFamily="49" charset="0"/>
              </a:rPr>
              <a:t>float</a:t>
            </a:r>
            <a:r>
              <a:rPr lang="en-US" altLang="zh-CN" sz="2800" dirty="0">
                <a:solidFill>
                  <a:srgbClr val="000000"/>
                </a:solidFill>
                <a:highlight>
                  <a:srgbClr val="FFFFFF"/>
                </a:highlight>
                <a:latin typeface="Consolas" panose="020B0609020204030204" pitchFamily="49" charset="0"/>
              </a:rPr>
              <a:t> sum(</a:t>
            </a:r>
            <a:r>
              <a:rPr lang="en-US" altLang="zh-CN" sz="2800" dirty="0">
                <a:solidFill>
                  <a:srgbClr val="0000FF"/>
                </a:solidFill>
                <a:highlight>
                  <a:srgbClr val="FFFFFF"/>
                </a:highlight>
                <a:latin typeface="Consolas" panose="020B0609020204030204" pitchFamily="49" charset="0"/>
              </a:rPr>
              <a:t>float</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808080"/>
                </a:solidFill>
                <a:highlight>
                  <a:srgbClr val="FFFFFF"/>
                </a:highlight>
                <a:latin typeface="Consolas" panose="020B0609020204030204" pitchFamily="49" charset="0"/>
              </a:rPr>
              <a:t>list</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0000FF"/>
                </a:solidFill>
                <a:highlight>
                  <a:srgbClr val="FFFFFF"/>
                </a:highlight>
                <a:latin typeface="Consolas" panose="020B0609020204030204" pitchFamily="49" charset="0"/>
              </a:rPr>
              <a:t>int</a:t>
            </a:r>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808080"/>
                </a:solidFill>
                <a:highlight>
                  <a:srgbClr val="FFFFFF"/>
                </a:highlight>
                <a:latin typeface="Consolas" panose="020B0609020204030204" pitchFamily="49" charset="0"/>
              </a:rPr>
              <a:t>n</a:t>
            </a:r>
            <a:r>
              <a:rPr lang="en-US" altLang="zh-CN" sz="2800" dirty="0">
                <a:solidFill>
                  <a:srgbClr val="000000"/>
                </a:solidFill>
                <a:highlight>
                  <a:srgbClr val="FFFFFF"/>
                </a:highlight>
                <a:latin typeface="Consolas" panose="020B0609020204030204" pitchFamily="49" charset="0"/>
              </a:rPr>
              <a:t>)</a:t>
            </a:r>
          </a:p>
          <a:p>
            <a:r>
              <a:rPr lang="en-US" altLang="zh-CN" sz="2800" dirty="0">
                <a:solidFill>
                  <a:srgbClr val="000000"/>
                </a:solidFill>
                <a:highlight>
                  <a:srgbClr val="FFFFFF"/>
                </a:highlight>
                <a:latin typeface="Consolas" panose="020B0609020204030204" pitchFamily="49" charset="0"/>
              </a:rPr>
              <a:t>{</a:t>
            </a:r>
          </a:p>
          <a:p>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0000FF"/>
                </a:solidFill>
                <a:highlight>
                  <a:srgbClr val="FFFFFF"/>
                </a:highlight>
                <a:latin typeface="Consolas" panose="020B0609020204030204" pitchFamily="49" charset="0"/>
              </a:rPr>
              <a:t>float</a:t>
            </a:r>
            <a:r>
              <a:rPr lang="en-US" altLang="zh-CN" sz="2800" dirty="0">
                <a:solidFill>
                  <a:srgbClr val="000000"/>
                </a:solidFill>
                <a:highlight>
                  <a:srgbClr val="FFFFFF"/>
                </a:highlight>
                <a:latin typeface="Consolas" panose="020B0609020204030204" pitchFamily="49" charset="0"/>
              </a:rPr>
              <a:t> </a:t>
            </a:r>
            <a:r>
              <a:rPr lang="en-US" altLang="zh-CN" sz="2800" dirty="0" err="1">
                <a:solidFill>
                  <a:srgbClr val="000000"/>
                </a:solidFill>
                <a:highlight>
                  <a:srgbClr val="FFFFFF"/>
                </a:highlight>
                <a:latin typeface="Consolas" panose="020B0609020204030204" pitchFamily="49" charset="0"/>
              </a:rPr>
              <a:t>tempsum</a:t>
            </a:r>
            <a:r>
              <a:rPr lang="en-US" altLang="zh-CN" sz="2800" dirty="0">
                <a:solidFill>
                  <a:srgbClr val="000000"/>
                </a:solidFill>
                <a:highlight>
                  <a:srgbClr val="FFFFFF"/>
                </a:highlight>
                <a:latin typeface="Consolas" panose="020B0609020204030204" pitchFamily="49" charset="0"/>
              </a:rPr>
              <a:t> = 0;</a:t>
            </a:r>
          </a:p>
          <a:p>
            <a:r>
              <a:rPr lang="nn-NO" altLang="zh-CN" sz="2800" dirty="0">
                <a:solidFill>
                  <a:srgbClr val="000000"/>
                </a:solidFill>
                <a:highlight>
                  <a:srgbClr val="FFFFFF"/>
                </a:highlight>
                <a:latin typeface="Consolas" panose="020B0609020204030204" pitchFamily="49" charset="0"/>
              </a:rPr>
              <a:t>    </a:t>
            </a:r>
            <a:r>
              <a:rPr lang="nn-NO" altLang="zh-CN" sz="2800" dirty="0">
                <a:solidFill>
                  <a:srgbClr val="0000FF"/>
                </a:solidFill>
                <a:highlight>
                  <a:srgbClr val="FFFFFF"/>
                </a:highlight>
                <a:latin typeface="Consolas" panose="020B0609020204030204" pitchFamily="49" charset="0"/>
              </a:rPr>
              <a:t>for</a:t>
            </a:r>
            <a:r>
              <a:rPr lang="nn-NO" altLang="zh-CN" sz="2800" dirty="0">
                <a:solidFill>
                  <a:srgbClr val="000000"/>
                </a:solidFill>
                <a:highlight>
                  <a:srgbClr val="FFFFFF"/>
                </a:highlight>
                <a:latin typeface="Consolas" panose="020B0609020204030204" pitchFamily="49" charset="0"/>
              </a:rPr>
              <a:t>(</a:t>
            </a:r>
            <a:r>
              <a:rPr lang="nn-NO" altLang="zh-CN" sz="2800" dirty="0">
                <a:solidFill>
                  <a:srgbClr val="0000FF"/>
                </a:solidFill>
                <a:highlight>
                  <a:srgbClr val="FFFFFF"/>
                </a:highlight>
                <a:latin typeface="Consolas" panose="020B0609020204030204" pitchFamily="49" charset="0"/>
              </a:rPr>
              <a:t>int</a:t>
            </a:r>
            <a:r>
              <a:rPr lang="nn-NO" altLang="zh-CN" sz="2800" dirty="0">
                <a:solidFill>
                  <a:srgbClr val="000000"/>
                </a:solidFill>
                <a:highlight>
                  <a:srgbClr val="FFFFFF"/>
                </a:highlight>
                <a:latin typeface="Consolas" panose="020B0609020204030204" pitchFamily="49" charset="0"/>
              </a:rPr>
              <a:t> i = 0; i &lt; </a:t>
            </a:r>
            <a:r>
              <a:rPr lang="nn-NO" altLang="zh-CN" sz="2800" dirty="0">
                <a:solidFill>
                  <a:srgbClr val="808080"/>
                </a:solidFill>
                <a:highlight>
                  <a:srgbClr val="FFFFFF"/>
                </a:highlight>
                <a:latin typeface="Consolas" panose="020B0609020204030204" pitchFamily="49" charset="0"/>
              </a:rPr>
              <a:t>n</a:t>
            </a:r>
            <a:r>
              <a:rPr lang="nn-NO" altLang="zh-CN" sz="2800" dirty="0">
                <a:solidFill>
                  <a:srgbClr val="000000"/>
                </a:solidFill>
                <a:highlight>
                  <a:srgbClr val="FFFFFF"/>
                </a:highlight>
                <a:latin typeface="Consolas" panose="020B0609020204030204" pitchFamily="49" charset="0"/>
              </a:rPr>
              <a:t>; i++)  </a:t>
            </a:r>
          </a:p>
          <a:p>
            <a:r>
              <a:rPr lang="en-US" altLang="zh-CN" sz="2800" dirty="0">
                <a:solidFill>
                  <a:srgbClr val="000000"/>
                </a:solidFill>
                <a:highlight>
                  <a:srgbClr val="FFFFFF"/>
                </a:highlight>
                <a:latin typeface="Consolas" panose="020B0609020204030204" pitchFamily="49" charset="0"/>
              </a:rPr>
              <a:t>        </a:t>
            </a:r>
            <a:r>
              <a:rPr lang="en-US" altLang="zh-CN" sz="2800" dirty="0" err="1">
                <a:solidFill>
                  <a:srgbClr val="000000"/>
                </a:solidFill>
                <a:highlight>
                  <a:srgbClr val="FFFFFF"/>
                </a:highlight>
                <a:latin typeface="Consolas" panose="020B0609020204030204" pitchFamily="49" charset="0"/>
              </a:rPr>
              <a:t>tempsum</a:t>
            </a:r>
            <a:r>
              <a:rPr lang="en-US" altLang="zh-CN" sz="2800" dirty="0">
                <a:solidFill>
                  <a:srgbClr val="000000"/>
                </a:solidFill>
                <a:highlight>
                  <a:srgbClr val="FFFFFF"/>
                </a:highlight>
                <a:latin typeface="Consolas" panose="020B0609020204030204" pitchFamily="49" charset="0"/>
              </a:rPr>
              <a:t> += </a:t>
            </a:r>
            <a:r>
              <a:rPr lang="en-US" altLang="zh-CN" sz="2800" dirty="0">
                <a:solidFill>
                  <a:srgbClr val="808080"/>
                </a:solidFill>
                <a:highlight>
                  <a:srgbClr val="FFFFFF"/>
                </a:highlight>
                <a:latin typeface="Consolas" panose="020B0609020204030204" pitchFamily="49" charset="0"/>
              </a:rPr>
              <a:t>list</a:t>
            </a:r>
            <a:r>
              <a:rPr lang="en-US" altLang="zh-CN" sz="2800" dirty="0">
                <a:solidFill>
                  <a:srgbClr val="000000"/>
                </a:solidFill>
                <a:highlight>
                  <a:srgbClr val="FFFFFF"/>
                </a:highlight>
                <a:latin typeface="Consolas" panose="020B0609020204030204" pitchFamily="49" charset="0"/>
              </a:rPr>
              <a:t>[i];</a:t>
            </a:r>
          </a:p>
          <a:p>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0000FF"/>
                </a:solidFill>
                <a:highlight>
                  <a:srgbClr val="FFFFFF"/>
                </a:highlight>
                <a:latin typeface="Consolas" panose="020B0609020204030204" pitchFamily="49" charset="0"/>
              </a:rPr>
              <a:t>return</a:t>
            </a:r>
            <a:r>
              <a:rPr lang="en-US" altLang="zh-CN" sz="2800" dirty="0">
                <a:solidFill>
                  <a:srgbClr val="000000"/>
                </a:solidFill>
                <a:highlight>
                  <a:srgbClr val="FFFFFF"/>
                </a:highlight>
                <a:latin typeface="Consolas" panose="020B0609020204030204" pitchFamily="49" charset="0"/>
              </a:rPr>
              <a:t> </a:t>
            </a:r>
            <a:r>
              <a:rPr lang="en-US" altLang="zh-CN" sz="2800" dirty="0" err="1">
                <a:solidFill>
                  <a:srgbClr val="000000"/>
                </a:solidFill>
                <a:highlight>
                  <a:srgbClr val="FFFFFF"/>
                </a:highlight>
                <a:latin typeface="Consolas" panose="020B0609020204030204" pitchFamily="49" charset="0"/>
              </a:rPr>
              <a:t>tempsum</a:t>
            </a:r>
            <a:r>
              <a:rPr lang="en-US" altLang="zh-CN" sz="2800" dirty="0">
                <a:solidFill>
                  <a:srgbClr val="000000"/>
                </a:solidFill>
                <a:highlight>
                  <a:srgbClr val="FFFFFF"/>
                </a:highlight>
                <a:latin typeface="Consolas" panose="020B0609020204030204" pitchFamily="49" charset="0"/>
              </a:rPr>
              <a:t>;</a:t>
            </a:r>
          </a:p>
          <a:p>
            <a:r>
              <a:rPr lang="en-US" altLang="zh-CN" sz="2800" dirty="0">
                <a:solidFill>
                  <a:srgbClr val="000000"/>
                </a:solidFill>
                <a:highlight>
                  <a:srgbClr val="FFFFFF"/>
                </a:highlight>
                <a:latin typeface="Consolas" panose="020B0609020204030204" pitchFamily="49" charset="0"/>
              </a:rPr>
              <a:t>}</a:t>
            </a:r>
            <a:endParaRPr lang="zh-CN" altLang="en-US" sz="28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0711EF9-88F9-4D57-BA4F-0A5735175B30}"/>
              </a:ext>
            </a:extLst>
          </p:cNvPr>
          <p:cNvSpPr/>
          <p:nvPr/>
        </p:nvSpPr>
        <p:spPr>
          <a:xfrm>
            <a:off x="611560" y="1412776"/>
            <a:ext cx="7920880" cy="2677656"/>
          </a:xfrm>
          <a:prstGeom prst="rect">
            <a:avLst/>
          </a:prstGeom>
        </p:spPr>
        <p:txBody>
          <a:bodyPr wrap="square">
            <a:spAutoFit/>
          </a:bodyPr>
          <a:lstStyle/>
          <a:p>
            <a:r>
              <a:rPr lang="sv-SE" altLang="zh-CN" sz="2800" dirty="0">
                <a:solidFill>
                  <a:srgbClr val="0000FF"/>
                </a:solidFill>
                <a:highlight>
                  <a:srgbClr val="FFFFFF"/>
                </a:highlight>
                <a:latin typeface="Consolas" panose="020B0609020204030204" pitchFamily="49" charset="0"/>
              </a:rPr>
              <a:t>int</a:t>
            </a:r>
            <a:r>
              <a:rPr lang="sv-SE" altLang="zh-CN" sz="2800" dirty="0">
                <a:solidFill>
                  <a:srgbClr val="000000"/>
                </a:solidFill>
                <a:highlight>
                  <a:srgbClr val="FFFFFF"/>
                </a:highlight>
                <a:latin typeface="Consolas" panose="020B0609020204030204" pitchFamily="49" charset="0"/>
              </a:rPr>
              <a:t> rsum(</a:t>
            </a:r>
            <a:r>
              <a:rPr lang="sv-SE" altLang="zh-CN" sz="2800" dirty="0">
                <a:solidFill>
                  <a:srgbClr val="0000FF"/>
                </a:solidFill>
                <a:highlight>
                  <a:srgbClr val="FFFFFF"/>
                </a:highlight>
                <a:latin typeface="Consolas" panose="020B0609020204030204" pitchFamily="49" charset="0"/>
              </a:rPr>
              <a:t>int</a:t>
            </a:r>
            <a:r>
              <a:rPr lang="sv-SE" altLang="zh-CN" sz="2800" dirty="0">
                <a:solidFill>
                  <a:srgbClr val="000000"/>
                </a:solidFill>
                <a:highlight>
                  <a:srgbClr val="FFFFFF"/>
                </a:highlight>
                <a:latin typeface="Consolas" panose="020B0609020204030204" pitchFamily="49" charset="0"/>
              </a:rPr>
              <a:t> </a:t>
            </a:r>
            <a:r>
              <a:rPr lang="sv-SE" altLang="zh-CN" sz="2800" dirty="0">
                <a:solidFill>
                  <a:srgbClr val="808080"/>
                </a:solidFill>
                <a:highlight>
                  <a:srgbClr val="FFFFFF"/>
                </a:highlight>
                <a:latin typeface="Consolas" panose="020B0609020204030204" pitchFamily="49" charset="0"/>
              </a:rPr>
              <a:t>list</a:t>
            </a:r>
            <a:r>
              <a:rPr lang="sv-SE" altLang="zh-CN" sz="2800" dirty="0">
                <a:solidFill>
                  <a:srgbClr val="000000"/>
                </a:solidFill>
                <a:highlight>
                  <a:srgbClr val="FFFFFF"/>
                </a:highlight>
                <a:latin typeface="Consolas" panose="020B0609020204030204" pitchFamily="49" charset="0"/>
              </a:rPr>
              <a:t>[], </a:t>
            </a:r>
            <a:r>
              <a:rPr lang="sv-SE" altLang="zh-CN" sz="2800" dirty="0">
                <a:solidFill>
                  <a:srgbClr val="0000FF"/>
                </a:solidFill>
                <a:highlight>
                  <a:srgbClr val="FFFFFF"/>
                </a:highlight>
                <a:latin typeface="Consolas" panose="020B0609020204030204" pitchFamily="49" charset="0"/>
              </a:rPr>
              <a:t>int</a:t>
            </a:r>
            <a:r>
              <a:rPr lang="sv-SE" altLang="zh-CN" sz="2800" dirty="0">
                <a:solidFill>
                  <a:srgbClr val="000000"/>
                </a:solidFill>
                <a:highlight>
                  <a:srgbClr val="FFFFFF"/>
                </a:highlight>
                <a:latin typeface="Consolas" panose="020B0609020204030204" pitchFamily="49" charset="0"/>
              </a:rPr>
              <a:t> </a:t>
            </a:r>
            <a:r>
              <a:rPr lang="sv-SE" altLang="zh-CN" sz="2800" dirty="0">
                <a:solidFill>
                  <a:srgbClr val="808080"/>
                </a:solidFill>
                <a:highlight>
                  <a:srgbClr val="FFFFFF"/>
                </a:highlight>
                <a:latin typeface="Consolas" panose="020B0609020204030204" pitchFamily="49" charset="0"/>
              </a:rPr>
              <a:t>n</a:t>
            </a:r>
            <a:r>
              <a:rPr lang="sv-SE" altLang="zh-CN" sz="2800" dirty="0">
                <a:solidFill>
                  <a:srgbClr val="000000"/>
                </a:solidFill>
                <a:highlight>
                  <a:srgbClr val="FFFFFF"/>
                </a:highlight>
                <a:latin typeface="Consolas" panose="020B0609020204030204" pitchFamily="49" charset="0"/>
              </a:rPr>
              <a:t>)</a:t>
            </a:r>
          </a:p>
          <a:p>
            <a:r>
              <a:rPr lang="en-US" altLang="zh-CN" sz="2800" dirty="0">
                <a:solidFill>
                  <a:srgbClr val="000000"/>
                </a:solidFill>
                <a:highlight>
                  <a:srgbClr val="FFFFFF"/>
                </a:highlight>
                <a:latin typeface="Consolas" panose="020B0609020204030204" pitchFamily="49" charset="0"/>
              </a:rPr>
              <a:t>{</a:t>
            </a:r>
          </a:p>
          <a:p>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0000FF"/>
                </a:solidFill>
                <a:highlight>
                  <a:srgbClr val="FFFFFF"/>
                </a:highlight>
                <a:latin typeface="Consolas" panose="020B0609020204030204" pitchFamily="49" charset="0"/>
              </a:rPr>
              <a:t>if</a:t>
            </a:r>
            <a:r>
              <a:rPr lang="en-US" altLang="zh-CN" sz="2800" dirty="0">
                <a:solidFill>
                  <a:srgbClr val="000000"/>
                </a:solidFill>
                <a:highlight>
                  <a:srgbClr val="FFFFFF"/>
                </a:highlight>
                <a:latin typeface="Consolas" panose="020B0609020204030204" pitchFamily="49" charset="0"/>
              </a:rPr>
              <a:t>(</a:t>
            </a:r>
            <a:r>
              <a:rPr lang="en-US" altLang="zh-CN" sz="2800" dirty="0">
                <a:solidFill>
                  <a:srgbClr val="808080"/>
                </a:solidFill>
                <a:highlight>
                  <a:srgbClr val="FFFFFF"/>
                </a:highlight>
                <a:latin typeface="Consolas" panose="020B0609020204030204" pitchFamily="49" charset="0"/>
              </a:rPr>
              <a:t>n</a:t>
            </a:r>
            <a:r>
              <a:rPr lang="en-US" altLang="zh-CN" sz="2800" dirty="0">
                <a:solidFill>
                  <a:srgbClr val="000000"/>
                </a:solidFill>
                <a:highlight>
                  <a:srgbClr val="FFFFFF"/>
                </a:highlight>
                <a:latin typeface="Consolas" panose="020B0609020204030204" pitchFamily="49" charset="0"/>
              </a:rPr>
              <a:t> == 0) </a:t>
            </a:r>
          </a:p>
          <a:p>
            <a:r>
              <a:rPr lang="en-US" altLang="zh-CN" sz="2800" dirty="0">
                <a:solidFill>
                  <a:srgbClr val="000000"/>
                </a:solidFill>
                <a:highlight>
                  <a:srgbClr val="FFFFFF"/>
                </a:highlight>
                <a:latin typeface="Consolas" panose="020B0609020204030204" pitchFamily="49" charset="0"/>
              </a:rPr>
              <a:t>        </a:t>
            </a:r>
            <a:r>
              <a:rPr lang="en-US" altLang="zh-CN" sz="2800" dirty="0">
                <a:solidFill>
                  <a:srgbClr val="0000FF"/>
                </a:solidFill>
                <a:highlight>
                  <a:srgbClr val="FFFFFF"/>
                </a:highlight>
                <a:latin typeface="Consolas" panose="020B0609020204030204" pitchFamily="49" charset="0"/>
              </a:rPr>
              <a:t>return</a:t>
            </a:r>
            <a:r>
              <a:rPr lang="en-US" altLang="zh-CN" sz="2800" dirty="0">
                <a:solidFill>
                  <a:srgbClr val="000000"/>
                </a:solidFill>
                <a:highlight>
                  <a:srgbClr val="FFFFFF"/>
                </a:highlight>
                <a:latin typeface="Consolas" panose="020B0609020204030204" pitchFamily="49" charset="0"/>
              </a:rPr>
              <a:t> 0;</a:t>
            </a:r>
          </a:p>
          <a:p>
            <a:r>
              <a:rPr lang="pt-BR" altLang="zh-CN" sz="2800" dirty="0">
                <a:solidFill>
                  <a:srgbClr val="000000"/>
                </a:solidFill>
                <a:highlight>
                  <a:srgbClr val="FFFFFF"/>
                </a:highlight>
                <a:latin typeface="Consolas" panose="020B0609020204030204" pitchFamily="49" charset="0"/>
              </a:rPr>
              <a:t>    </a:t>
            </a:r>
            <a:r>
              <a:rPr lang="pt-BR" altLang="zh-CN" sz="2800" dirty="0">
                <a:solidFill>
                  <a:srgbClr val="0000FF"/>
                </a:solidFill>
                <a:highlight>
                  <a:srgbClr val="FFFFFF"/>
                </a:highlight>
                <a:latin typeface="Consolas" panose="020B0609020204030204" pitchFamily="49" charset="0"/>
              </a:rPr>
              <a:t>return</a:t>
            </a:r>
            <a:r>
              <a:rPr lang="pt-BR" altLang="zh-CN" sz="2800" dirty="0">
                <a:solidFill>
                  <a:srgbClr val="000000"/>
                </a:solidFill>
                <a:highlight>
                  <a:srgbClr val="FFFFFF"/>
                </a:highlight>
                <a:latin typeface="Consolas" panose="020B0609020204030204" pitchFamily="49" charset="0"/>
              </a:rPr>
              <a:t> rsum(</a:t>
            </a:r>
            <a:r>
              <a:rPr lang="pt-BR" altLang="zh-CN" sz="2800" dirty="0">
                <a:solidFill>
                  <a:srgbClr val="808080"/>
                </a:solidFill>
                <a:highlight>
                  <a:srgbClr val="FFFFFF"/>
                </a:highlight>
                <a:latin typeface="Consolas" panose="020B0609020204030204" pitchFamily="49" charset="0"/>
              </a:rPr>
              <a:t>list</a:t>
            </a:r>
            <a:r>
              <a:rPr lang="pt-BR" altLang="zh-CN" sz="2800" dirty="0">
                <a:solidFill>
                  <a:srgbClr val="000000"/>
                </a:solidFill>
                <a:highlight>
                  <a:srgbClr val="FFFFFF"/>
                </a:highlight>
                <a:latin typeface="Consolas" panose="020B0609020204030204" pitchFamily="49" charset="0"/>
              </a:rPr>
              <a:t>, </a:t>
            </a:r>
            <a:r>
              <a:rPr lang="pt-BR" altLang="zh-CN" sz="2800" dirty="0">
                <a:solidFill>
                  <a:srgbClr val="808080"/>
                </a:solidFill>
                <a:highlight>
                  <a:srgbClr val="FFFFFF"/>
                </a:highlight>
                <a:latin typeface="Consolas" panose="020B0609020204030204" pitchFamily="49" charset="0"/>
              </a:rPr>
              <a:t>n</a:t>
            </a:r>
            <a:r>
              <a:rPr lang="pt-BR" altLang="zh-CN" sz="2800" dirty="0">
                <a:solidFill>
                  <a:srgbClr val="000000"/>
                </a:solidFill>
                <a:highlight>
                  <a:srgbClr val="FFFFFF"/>
                </a:highlight>
                <a:latin typeface="Consolas" panose="020B0609020204030204" pitchFamily="49" charset="0"/>
              </a:rPr>
              <a:t>-1) + </a:t>
            </a:r>
            <a:r>
              <a:rPr lang="pt-BR" altLang="zh-CN" sz="2800" dirty="0">
                <a:solidFill>
                  <a:srgbClr val="808080"/>
                </a:solidFill>
                <a:highlight>
                  <a:srgbClr val="FFFFFF"/>
                </a:highlight>
                <a:latin typeface="Consolas" panose="020B0609020204030204" pitchFamily="49" charset="0"/>
              </a:rPr>
              <a:t>list</a:t>
            </a:r>
            <a:r>
              <a:rPr lang="pt-BR" altLang="zh-CN" sz="2800" dirty="0">
                <a:solidFill>
                  <a:srgbClr val="000000"/>
                </a:solidFill>
                <a:highlight>
                  <a:srgbClr val="FFFFFF"/>
                </a:highlight>
                <a:latin typeface="Consolas" panose="020B0609020204030204" pitchFamily="49" charset="0"/>
              </a:rPr>
              <a:t>[</a:t>
            </a:r>
            <a:r>
              <a:rPr lang="pt-BR" altLang="zh-CN" sz="2800" dirty="0">
                <a:solidFill>
                  <a:srgbClr val="808080"/>
                </a:solidFill>
                <a:highlight>
                  <a:srgbClr val="FFFFFF"/>
                </a:highlight>
                <a:latin typeface="Consolas" panose="020B0609020204030204" pitchFamily="49" charset="0"/>
              </a:rPr>
              <a:t>n</a:t>
            </a:r>
            <a:r>
              <a:rPr lang="pt-BR" altLang="zh-CN" sz="2800" dirty="0">
                <a:solidFill>
                  <a:srgbClr val="000000"/>
                </a:solidFill>
                <a:highlight>
                  <a:srgbClr val="FFFFFF"/>
                </a:highlight>
                <a:latin typeface="Consolas" panose="020B0609020204030204" pitchFamily="49" charset="0"/>
              </a:rPr>
              <a:t>-1];</a:t>
            </a:r>
          </a:p>
          <a:p>
            <a:r>
              <a:rPr lang="en-US" altLang="zh-CN" sz="2800" dirty="0">
                <a:solidFill>
                  <a:srgbClr val="000000"/>
                </a:solidFill>
                <a:highlight>
                  <a:srgbClr val="FFFFFF"/>
                </a:highlight>
                <a:latin typeface="Consolas" panose="020B0609020204030204" pitchFamily="49" charset="0"/>
              </a:rPr>
              <a:t>}</a:t>
            </a:r>
            <a:endParaRPr lang="en-US" altLang="zh-CN" sz="1600" dirty="0">
              <a:solidFill>
                <a:srgbClr val="000000"/>
              </a:solidFill>
              <a:highlight>
                <a:srgbClr val="FFFFFF"/>
              </a:highlight>
              <a:latin typeface="Consolas" panose="020B0609020204030204" pitchFamily="49"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3203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1043608" y="549275"/>
            <a:ext cx="7705105" cy="49859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11125" y="522288"/>
            <a:ext cx="1306768" cy="498598"/>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07950" y="1098550"/>
            <a:ext cx="882650" cy="612775"/>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1933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827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6300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7019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5291138"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5291138" y="2133600"/>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3851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1763713" y="2165350"/>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1547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07950" y="1746250"/>
            <a:ext cx="1485900" cy="155257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3602038" y="2682875"/>
            <a:ext cx="754062" cy="1295400"/>
            <a:chOff x="2269" y="1690"/>
            <a:chExt cx="475"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5" cy="404"/>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1662113"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07950" y="3367088"/>
            <a:ext cx="1565275" cy="1187450"/>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1547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3635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4826000" y="2682875"/>
            <a:ext cx="754063" cy="1295400"/>
            <a:chOff x="3040" y="1690"/>
            <a:chExt cx="475"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5" cy="577"/>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4859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5465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6875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7013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7019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07950"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971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971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898525"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3714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6588125" y="5589588"/>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5364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7104063"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7950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nvPr>
        </p:nvGraphicFramePr>
        <p:xfrm>
          <a:off x="2804084" y="3423001"/>
          <a:ext cx="5084322" cy="2454920"/>
        </p:xfrm>
        <a:graphic>
          <a:graphicData uri="http://schemas.openxmlformats.org/drawingml/2006/chart">
            <c:chart xmlns:c="http://schemas.openxmlformats.org/drawingml/2006/chart" xmlns:r="http://schemas.openxmlformats.org/officeDocument/2006/relationships" r:id="rId3"/>
          </a:graphicData>
        </a:graphic>
      </p:graphicFrame>
      <p:sp>
        <p:nvSpPr>
          <p:cNvPr id="4" name="内容占位符 2"/>
          <p:cNvSpPr txBox="1">
            <a:spLocks/>
          </p:cNvSpPr>
          <p:nvPr/>
        </p:nvSpPr>
        <p:spPr>
          <a:xfrm>
            <a:off x="1331640" y="1340768"/>
            <a:ext cx="6172200" cy="3936206"/>
          </a:xfrm>
          <a:prstGeom prst="rect">
            <a:avLst/>
          </a:prstGeom>
        </p:spPr>
        <p:txBody>
          <a:bodyPr vert="horz" lIns="68580" tIns="34290" rIns="68580" bIns="34290" rtlCol="0">
            <a:normAutofit/>
          </a:bodyPr>
          <a:lstStyle/>
          <a:p>
            <a:pPr marL="257175" indent="-257175">
              <a:spcBef>
                <a:spcPct val="20000"/>
              </a:spcBef>
              <a:defRPr/>
            </a:pPr>
            <a:r>
              <a:rPr lang="zh-CN" altLang="en-US" sz="2800" dirty="0"/>
              <a:t>性质    </a:t>
            </a:r>
            <a:r>
              <a:rPr lang="zh-CN" altLang="en-US" sz="2800" dirty="0">
                <a:solidFill>
                  <a:srgbClr val="FF0000"/>
                </a:solidFill>
              </a:rPr>
              <a:t>专业必修</a:t>
            </a:r>
            <a:endParaRPr lang="en-US" altLang="zh-CN" sz="2800" dirty="0">
              <a:solidFill>
                <a:srgbClr val="FF0000"/>
              </a:solidFill>
            </a:endParaRPr>
          </a:p>
          <a:p>
            <a:pPr marL="257175" indent="-257175">
              <a:spcBef>
                <a:spcPct val="20000"/>
              </a:spcBef>
              <a:defRPr/>
            </a:pPr>
            <a:r>
              <a:rPr lang="zh-CN" altLang="en-US" sz="2800" dirty="0"/>
              <a:t>学分     </a:t>
            </a:r>
            <a:r>
              <a:rPr lang="en-US" altLang="zh-CN" sz="2800" dirty="0">
                <a:solidFill>
                  <a:srgbClr val="FF0000"/>
                </a:solidFill>
              </a:rPr>
              <a:t>4</a:t>
            </a:r>
            <a:r>
              <a:rPr lang="zh-CN" altLang="en-US" sz="2800" dirty="0">
                <a:solidFill>
                  <a:srgbClr val="FF0000"/>
                </a:solidFill>
              </a:rPr>
              <a:t>学分</a:t>
            </a:r>
            <a:endParaRPr lang="en-US" altLang="zh-CN" sz="2800" dirty="0">
              <a:solidFill>
                <a:srgbClr val="FF0000"/>
              </a:solidFill>
            </a:endParaRPr>
          </a:p>
          <a:p>
            <a:pPr marL="257175" indent="-257175">
              <a:spcBef>
                <a:spcPct val="20000"/>
              </a:spcBef>
              <a:defRPr/>
            </a:pPr>
            <a:r>
              <a:rPr lang="zh-CN" altLang="en-US" sz="2800" dirty="0"/>
              <a:t>学时     </a:t>
            </a:r>
            <a:r>
              <a:rPr lang="en-US" altLang="zh-CN" sz="2800" dirty="0"/>
              <a:t>80</a:t>
            </a:r>
            <a:r>
              <a:rPr lang="zh-CN" altLang="en-US" sz="28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3399864748"/>
              </p:ext>
            </p:extLst>
          </p:nvPr>
        </p:nvGraphicFramePr>
        <p:xfrm>
          <a:off x="3419872" y="2780928"/>
          <a:ext cx="5382598" cy="33663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2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1610816" y="2636912"/>
            <a:ext cx="6705600" cy="223361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hlinkClick r:id="rId4" action="ppaction://hlinksldjump"/>
              </a:rPr>
              <a:t>学习本课程的意义</a:t>
            </a:r>
            <a:endPar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学习本课程的条件 </a:t>
            </a: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学习本课程的要求</a:t>
            </a:r>
            <a:r>
              <a:rPr kumimoji="0" lang="zh-CN" altLang="en-US" sz="3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3" action="ppaction://hlinksldjump"/>
          </p:cNvPr>
          <p:cNvSpPr>
            <a:spLocks noChangeArrowheads="1"/>
          </p:cNvSpPr>
          <p:nvPr/>
        </p:nvSpPr>
        <p:spPr bwMode="auto">
          <a:xfrm>
            <a:off x="8460432" y="6453336"/>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342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07504" y="1268760"/>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solidFill>
                  <a:schemeClr val="tx1"/>
                </a:solidFill>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程序设计与实现能力</a:t>
            </a: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计算机软、硬件系统的认知、分析、设计和应用能力</a:t>
            </a:r>
            <a:br>
              <a:rPr lang="en-US" altLang="zh-CN" sz="2800" dirty="0">
                <a:solidFill>
                  <a:schemeClr val="tx1"/>
                </a:solidFill>
                <a:ea typeface="华文中宋" pitchFamily="2" charset="-122"/>
              </a:rPr>
            </a:br>
            <a:r>
              <a:rPr lang="zh-CN" altLang="en-US" sz="2800" dirty="0">
                <a:solidFill>
                  <a:schemeClr val="tx1"/>
                </a:solidFill>
                <a:ea typeface="华文中宋" pitchFamily="2" charset="-122"/>
              </a:rPr>
              <a:t> </a:t>
            </a:r>
          </a:p>
        </p:txBody>
      </p:sp>
      <p:sp>
        <p:nvSpPr>
          <p:cNvPr id="8" name="AutoShape 83"/>
          <p:cNvSpPr>
            <a:spLocks/>
          </p:cNvSpPr>
          <p:nvPr/>
        </p:nvSpPr>
        <p:spPr bwMode="auto">
          <a:xfrm flipH="1">
            <a:off x="4412180"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4672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9231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73549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7867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3563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508000" y="976313"/>
            <a:ext cx="4640263" cy="2089150"/>
            <a:chOff x="320" y="572"/>
            <a:chExt cx="2923" cy="1316"/>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72"/>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1892300" y="457200"/>
            <a:ext cx="6418263" cy="457200"/>
          </a:xfrm>
          <a:prstGeom prst="rect">
            <a:avLst/>
          </a:prstGeom>
          <a:noFill/>
          <a:ln w="9525">
            <a:noFill/>
            <a:miter lim="800000"/>
            <a:headEnd/>
            <a:tailEnd/>
          </a:ln>
          <a:effectLst/>
        </p:spPr>
        <p:txBody>
          <a:bodyPr wrap="squar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1897063" y="1738313"/>
            <a:ext cx="1836737"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76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1752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3725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3733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3733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3733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3733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5105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5181600"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7467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7597775"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8382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8534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8763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6019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2590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4114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333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3352800" y="4813300"/>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6858000" y="4768850"/>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3397250" y="3884613"/>
            <a:ext cx="1784350" cy="822325"/>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20650" y="3884613"/>
            <a:ext cx="2698750" cy="82232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5940152" y="3897313"/>
            <a:ext cx="3024336" cy="757130"/>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4114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914400" y="5622925"/>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4191</TotalTime>
  <Words>4398</Words>
  <Application>Microsoft Office PowerPoint</Application>
  <PresentationFormat>全屏显示(4:3)</PresentationFormat>
  <Paragraphs>550</Paragraphs>
  <Slides>45</Slides>
  <Notes>39</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63" baseType="lpstr">
      <vt:lpstr>Droid Sans Mono</vt:lpstr>
      <vt:lpstr>华文行楷</vt:lpstr>
      <vt:lpstr>华文新魏</vt:lpstr>
      <vt:lpstr>华文中宋</vt:lpstr>
      <vt:lpstr>楷体_GB2312</vt:lpstr>
      <vt:lpstr>隶书</vt:lpstr>
      <vt:lpstr>宋体</vt:lpstr>
      <vt:lpstr>Arial</vt:lpstr>
      <vt:lpstr>Calibri</vt:lpstr>
      <vt:lpstr>Cambria Math</vt:lpstr>
      <vt:lpstr>Consolas</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练习题</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Yang Weida</cp:lastModifiedBy>
  <cp:revision>454</cp:revision>
  <dcterms:created xsi:type="dcterms:W3CDTF">2010-01-05T06:25:07Z</dcterms:created>
  <dcterms:modified xsi:type="dcterms:W3CDTF">2019-09-10T03:01:58Z</dcterms:modified>
</cp:coreProperties>
</file>